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5"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6"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8"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9"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0"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1"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63"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4"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5"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6"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7"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68"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3"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5"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07"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08"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2"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3"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4"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16"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7"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18"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0"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1"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2"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4" name="PlaceHolder 2"/>
          <p:cNvSpPr>
            <a:spLocks noGrp="1"/>
          </p:cNvSpPr>
          <p:nvPr>
            <p:ph type="body"/>
          </p:nvPr>
        </p:nvSpPr>
        <p:spPr>
          <a:xfrm>
            <a:off x="2589120" y="21337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5" name="PlaceHolder 3"/>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27"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8"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29"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0" name="PlaceHolder 5"/>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132" name="PlaceHolder 2"/>
          <p:cNvSpPr>
            <a:spLocks noGrp="1"/>
          </p:cNvSpPr>
          <p:nvPr>
            <p:ph type="body"/>
          </p:nvPr>
        </p:nvSpPr>
        <p:spPr>
          <a:xfrm>
            <a:off x="25891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3" name="PlaceHolder 3"/>
          <p:cNvSpPr>
            <a:spLocks noGrp="1"/>
          </p:cNvSpPr>
          <p:nvPr>
            <p:ph type="body"/>
          </p:nvPr>
        </p:nvSpPr>
        <p:spPr>
          <a:xfrm>
            <a:off x="560340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4" name="PlaceHolder 4"/>
          <p:cNvSpPr>
            <a:spLocks noGrp="1"/>
          </p:cNvSpPr>
          <p:nvPr>
            <p:ph type="body"/>
          </p:nvPr>
        </p:nvSpPr>
        <p:spPr>
          <a:xfrm>
            <a:off x="8617320" y="21337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5" name="PlaceHolder 5"/>
          <p:cNvSpPr>
            <a:spLocks noGrp="1"/>
          </p:cNvSpPr>
          <p:nvPr>
            <p:ph type="body"/>
          </p:nvPr>
        </p:nvSpPr>
        <p:spPr>
          <a:xfrm>
            <a:off x="25891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6" name="PlaceHolder 6"/>
          <p:cNvSpPr>
            <a:spLocks noGrp="1"/>
          </p:cNvSpPr>
          <p:nvPr>
            <p:ph type="body"/>
          </p:nvPr>
        </p:nvSpPr>
        <p:spPr>
          <a:xfrm>
            <a:off x="560340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137" name="PlaceHolder 7"/>
          <p:cNvSpPr>
            <a:spLocks noGrp="1"/>
          </p:cNvSpPr>
          <p:nvPr>
            <p:ph type="body"/>
          </p:nvPr>
        </p:nvSpPr>
        <p:spPr>
          <a:xfrm>
            <a:off x="8617320" y="4106520"/>
            <a:ext cx="287028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6" name="PlaceHolder 2"/>
          <p:cNvSpPr>
            <a:spLocks noGrp="1"/>
          </p:cNvSpPr>
          <p:nvPr>
            <p:ph type="body"/>
          </p:nvPr>
        </p:nvSpPr>
        <p:spPr>
          <a:xfrm>
            <a:off x="2589120" y="2133720"/>
            <a:ext cx="89150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38"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39"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3"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4" name="PlaceHolder 3"/>
          <p:cNvSpPr>
            <a:spLocks noGrp="1"/>
          </p:cNvSpPr>
          <p:nvPr>
            <p:ph type="body"/>
          </p:nvPr>
        </p:nvSpPr>
        <p:spPr>
          <a:xfrm>
            <a:off x="715716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5" name="PlaceHolder 4"/>
          <p:cNvSpPr>
            <a:spLocks noGrp="1"/>
          </p:cNvSpPr>
          <p:nvPr>
            <p:ph type="body"/>
          </p:nvPr>
        </p:nvSpPr>
        <p:spPr>
          <a:xfrm>
            <a:off x="258912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47" name="PlaceHolder 2"/>
          <p:cNvSpPr>
            <a:spLocks noGrp="1"/>
          </p:cNvSpPr>
          <p:nvPr>
            <p:ph type="body"/>
          </p:nvPr>
        </p:nvSpPr>
        <p:spPr>
          <a:xfrm>
            <a:off x="2589120" y="2133720"/>
            <a:ext cx="4350240" cy="377712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8"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49" name="PlaceHolder 4"/>
          <p:cNvSpPr>
            <a:spLocks noGrp="1"/>
          </p:cNvSpPr>
          <p:nvPr>
            <p:ph type="body"/>
          </p:nvPr>
        </p:nvSpPr>
        <p:spPr>
          <a:xfrm>
            <a:off x="7157160" y="41065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en-US" sz="1800" spc="-1" strike="noStrike">
              <a:solidFill>
                <a:srgbClr val="000000"/>
              </a:solidFill>
              <a:latin typeface="Century Gothic"/>
            </a:endParaRPr>
          </a:p>
        </p:txBody>
      </p:sp>
      <p:sp>
        <p:nvSpPr>
          <p:cNvPr id="51" name="PlaceHolder 2"/>
          <p:cNvSpPr>
            <a:spLocks noGrp="1"/>
          </p:cNvSpPr>
          <p:nvPr>
            <p:ph type="body"/>
          </p:nvPr>
        </p:nvSpPr>
        <p:spPr>
          <a:xfrm>
            <a:off x="258912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2" name="PlaceHolder 3"/>
          <p:cNvSpPr>
            <a:spLocks noGrp="1"/>
          </p:cNvSpPr>
          <p:nvPr>
            <p:ph type="body"/>
          </p:nvPr>
        </p:nvSpPr>
        <p:spPr>
          <a:xfrm>
            <a:off x="7157160" y="2133720"/>
            <a:ext cx="4350240" cy="1801440"/>
          </a:xfrm>
          <a:prstGeom prst="rect">
            <a:avLst/>
          </a:prstGeom>
        </p:spPr>
        <p:txBody>
          <a:bodyPr lIns="0" rIns="0" tIns="0" bIns="0">
            <a:normAutofit/>
          </a:bodyPr>
          <a:p>
            <a:endParaRPr b="0" lang="en-US" sz="1800" spc="-1" strike="noStrike">
              <a:solidFill>
                <a:srgbClr val="404040"/>
              </a:solidFill>
              <a:latin typeface="Century Gothic"/>
            </a:endParaRPr>
          </a:p>
        </p:txBody>
      </p:sp>
      <p:sp>
        <p:nvSpPr>
          <p:cNvPr id="53" name="PlaceHolder 4"/>
          <p:cNvSpPr>
            <a:spLocks noGrp="1"/>
          </p:cNvSpPr>
          <p:nvPr>
            <p:ph type="body"/>
          </p:nvPr>
        </p:nvSpPr>
        <p:spPr>
          <a:xfrm>
            <a:off x="2589120" y="4106520"/>
            <a:ext cx="8915040" cy="1801440"/>
          </a:xfrm>
          <a:prstGeom prst="rect">
            <a:avLst/>
          </a:prstGeom>
        </p:spPr>
        <p:txBody>
          <a:bodyPr lIns="0" rIns="0" tIns="0" bIns="0">
            <a:normAutofit/>
          </a:bodyPr>
          <a:p>
            <a:endParaRPr b="0" lang="en-US" sz="1800" spc="-1" strike="noStrike">
              <a:solidFill>
                <a:srgbClr val="40404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gradFill>
      </p:bgPr>
    </p:bg>
    <p:spTree>
      <p:nvGrpSpPr>
        <p:cNvPr id="1" name=""/>
        <p:cNvGrpSpPr/>
        <p:nvPr/>
      </p:nvGrpSpPr>
      <p:grpSpPr>
        <a:xfrm>
          <a:off x="0" y="0"/>
          <a:ext cx="0" cy="0"/>
          <a:chOff x="0" y="0"/>
          <a:chExt cx="0" cy="0"/>
        </a:xfrm>
      </p:grpSpPr>
      <p:grpSp>
        <p:nvGrpSpPr>
          <p:cNvPr id="0" name="Group 1"/>
          <p:cNvGrpSpPr/>
          <p:nvPr/>
        </p:nvGrpSpPr>
        <p:grpSpPr>
          <a:xfrm>
            <a:off x="0" y="228600"/>
            <a:ext cx="2851200" cy="6638400"/>
            <a:chOff x="0" y="228600"/>
            <a:chExt cx="2851200" cy="6638400"/>
          </a:xfrm>
        </p:grpSpPr>
        <p:sp>
          <p:nvSpPr>
            <p:cNvPr id="1"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3" name="Group 14"/>
          <p:cNvGrpSpPr/>
          <p:nvPr/>
        </p:nvGrpSpPr>
        <p:grpSpPr>
          <a:xfrm>
            <a:off x="27360" y="-720"/>
            <a:ext cx="2356200" cy="6853680"/>
            <a:chOff x="27360" y="-720"/>
            <a:chExt cx="2356200" cy="6853680"/>
          </a:xfrm>
        </p:grpSpPr>
        <p:sp>
          <p:nvSpPr>
            <p:cNvPr id="14"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6"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7"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8"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9"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0"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2"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3"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4"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5"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89120" y="2514600"/>
            <a:ext cx="8915040" cy="2262600"/>
          </a:xfrm>
          <a:prstGeom prst="rect">
            <a:avLst/>
          </a:prstGeom>
        </p:spPr>
        <p:txBody>
          <a:bodyPr anchor="b">
            <a:normAutofit/>
          </a:bodyPr>
          <a:p>
            <a:pPr>
              <a:lnSpc>
                <a:spcPct val="100000"/>
              </a:lnSpc>
            </a:pPr>
            <a:r>
              <a:rPr b="0" lang="en-US" sz="5400" spc="-1" strike="noStrike">
                <a:solidFill>
                  <a:srgbClr val="262626"/>
                </a:solidFill>
                <a:latin typeface="Century Gothic"/>
              </a:rPr>
              <a:t>Click to edit Master title style</a:t>
            </a:r>
            <a:endParaRPr b="0" lang="en-US" sz="5400" spc="-1" strike="noStrike">
              <a:solidFill>
                <a:srgbClr val="000000"/>
              </a:solidFill>
              <a:latin typeface="Century Gothic"/>
            </a:endParaRPr>
          </a:p>
        </p:txBody>
      </p:sp>
      <p:sp>
        <p:nvSpPr>
          <p:cNvPr id="28" name="PlaceHolder 29"/>
          <p:cNvSpPr>
            <a:spLocks noGrp="1"/>
          </p:cNvSpPr>
          <p:nvPr>
            <p:ph type="dt"/>
          </p:nvPr>
        </p:nvSpPr>
        <p:spPr>
          <a:xfrm>
            <a:off x="10361520" y="6130440"/>
            <a:ext cx="1145880" cy="370080"/>
          </a:xfrm>
          <a:prstGeom prst="rect">
            <a:avLst/>
          </a:prstGeom>
        </p:spPr>
        <p:txBody>
          <a:bodyPr anchor="ctr">
            <a:noAutofit/>
          </a:bodyPr>
          <a:p>
            <a:pPr algn="r">
              <a:lnSpc>
                <a:spcPct val="100000"/>
              </a:lnSpc>
            </a:pPr>
            <a:fld id="{B71CFAF0-D2FF-43D4-A83D-5EC77D818ED5}" type="datetime">
              <a:rPr b="0" lang="en-US" sz="900" spc="-1" strike="noStrike">
                <a:solidFill>
                  <a:srgbClr val="8b8b8b"/>
                </a:solidFill>
                <a:latin typeface="Century Gothic"/>
              </a:rPr>
              <a:t>4/12/21</a:t>
            </a:fld>
            <a:endParaRPr b="0" lang="en-US" sz="900" spc="-1" strike="noStrike">
              <a:latin typeface="Times New Roman"/>
            </a:endParaRPr>
          </a:p>
        </p:txBody>
      </p:sp>
      <p:sp>
        <p:nvSpPr>
          <p:cNvPr id="29" name="PlaceHolder 30"/>
          <p:cNvSpPr>
            <a:spLocks noGrp="1"/>
          </p:cNvSpPr>
          <p:nvPr>
            <p:ph type="ftr"/>
          </p:nvPr>
        </p:nvSpPr>
        <p:spPr>
          <a:xfrm>
            <a:off x="2589120" y="6135840"/>
            <a:ext cx="7619760" cy="364680"/>
          </a:xfrm>
          <a:prstGeom prst="rect">
            <a:avLst/>
          </a:prstGeom>
        </p:spPr>
        <p:txBody>
          <a:bodyPr anchor="ctr">
            <a:noAutofit/>
          </a:bodyPr>
          <a:p>
            <a:endParaRPr b="0" lang="en-US" sz="2400" spc="-1" strike="noStrike">
              <a:latin typeface="Times New Roman"/>
            </a:endParaRPr>
          </a:p>
        </p:txBody>
      </p:sp>
      <p:sp>
        <p:nvSpPr>
          <p:cNvPr id="30" name="CustomShape 31"/>
          <p:cNvSpPr/>
          <p:nvPr/>
        </p:nvSpPr>
        <p:spPr>
          <a:xfrm>
            <a:off x="0" y="432396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31" name="PlaceHolder 32"/>
          <p:cNvSpPr>
            <a:spLocks noGrp="1"/>
          </p:cNvSpPr>
          <p:nvPr>
            <p:ph type="sldNum"/>
          </p:nvPr>
        </p:nvSpPr>
        <p:spPr>
          <a:xfrm>
            <a:off x="531720" y="4529520"/>
            <a:ext cx="779400" cy="364680"/>
          </a:xfrm>
          <a:prstGeom prst="rect">
            <a:avLst/>
          </a:prstGeom>
        </p:spPr>
        <p:txBody>
          <a:bodyPr anchor="ctr">
            <a:noAutofit/>
          </a:bodyPr>
          <a:p>
            <a:pPr algn="r">
              <a:lnSpc>
                <a:spcPct val="100000"/>
              </a:lnSpc>
            </a:pPr>
            <a:fld id="{59547A4F-AED1-4F91-8FFB-BB903C5B9BAF}" type="slidenum">
              <a:rPr b="0" lang="en-US" sz="2000" spc="-1" strike="noStrike">
                <a:solidFill>
                  <a:srgbClr val="feffff"/>
                </a:solidFill>
                <a:latin typeface="Century Gothic"/>
              </a:rPr>
              <a:t>&lt;αριθμός&gt;</a:t>
            </a:fld>
            <a:endParaRPr b="0" lang="en-US" sz="2000" spc="-1" strike="noStrike">
              <a:latin typeface="Times New Roman"/>
            </a:endParaRPr>
          </a:p>
        </p:txBody>
      </p:sp>
      <p:sp>
        <p:nvSpPr>
          <p:cNvPr id="32" name="PlaceHolder 3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Πατήστε για επεξεργασία της μορφής κειμένου διάρθρωσης</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Δεύτερο επίπεδο διάρθρωσης</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Τρίτο επίπεδο διάρθρωσης</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Τέταρτο επίπεδο διάρθρωσης</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Πέμπτο επίπεδο διάρθρωσης</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Έκτο επίπεδο διάρθρωσης</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Έβδομο επίπεδο διάρθρωσης</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gradFill>
      </p:bgPr>
    </p:bg>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71"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72"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73"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74"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5"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6"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7"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8"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9"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80"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81"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82" name="Group 14"/>
          <p:cNvGrpSpPr/>
          <p:nvPr/>
        </p:nvGrpSpPr>
        <p:grpSpPr>
          <a:xfrm>
            <a:off x="27360" y="-720"/>
            <a:ext cx="2356200" cy="6853680"/>
            <a:chOff x="27360" y="-720"/>
            <a:chExt cx="2356200" cy="6853680"/>
          </a:xfrm>
        </p:grpSpPr>
        <p:sp>
          <p:nvSpPr>
            <p:cNvPr id="83"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84"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85"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6"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7"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8"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9"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90"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91"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92"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93"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94"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95"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en-US" sz="3600" spc="-1" strike="noStrike">
                <a:solidFill>
                  <a:srgbClr val="262626"/>
                </a:solidFill>
                <a:latin typeface="Century Gothic"/>
              </a:rPr>
              <a:t>Click to edit Master title style</a:t>
            </a:r>
            <a:endParaRPr b="0" lang="en-US" sz="3600" spc="-1" strike="noStrike">
              <a:solidFill>
                <a:srgbClr val="000000"/>
              </a:solidFill>
              <a:latin typeface="Century Gothic"/>
            </a:endParaRPr>
          </a:p>
        </p:txBody>
      </p:sp>
      <p:sp>
        <p:nvSpPr>
          <p:cNvPr id="97" name="PlaceHolder 29"/>
          <p:cNvSpPr>
            <a:spLocks noGrp="1"/>
          </p:cNvSpPr>
          <p:nvPr>
            <p:ph type="body"/>
          </p:nvPr>
        </p:nvSpPr>
        <p:spPr>
          <a:xfrm>
            <a:off x="2589120" y="2133720"/>
            <a:ext cx="8915040" cy="3777120"/>
          </a:xfrm>
          <a:prstGeom prst="rect">
            <a:avLst/>
          </a:prstGeom>
        </p:spPr>
        <p:txBody>
          <a:bodyPr>
            <a:no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Century Gothic"/>
              </a:rPr>
              <a:t>Click to edit Master text styles</a:t>
            </a:r>
            <a:endParaRPr b="0" lang="en-US"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98" name="PlaceHolder 30"/>
          <p:cNvSpPr>
            <a:spLocks noGrp="1"/>
          </p:cNvSpPr>
          <p:nvPr>
            <p:ph type="dt"/>
          </p:nvPr>
        </p:nvSpPr>
        <p:spPr>
          <a:xfrm>
            <a:off x="10361520" y="6130440"/>
            <a:ext cx="1145880" cy="370080"/>
          </a:xfrm>
          <a:prstGeom prst="rect">
            <a:avLst/>
          </a:prstGeom>
        </p:spPr>
        <p:txBody>
          <a:bodyPr anchor="ctr">
            <a:noAutofit/>
          </a:bodyPr>
          <a:p>
            <a:pPr algn="r">
              <a:lnSpc>
                <a:spcPct val="100000"/>
              </a:lnSpc>
            </a:pPr>
            <a:fld id="{17BFB5A3-542E-48F3-B1B5-D37AC26CC9C5}" type="datetime">
              <a:rPr b="0" lang="en-US" sz="900" spc="-1" strike="noStrike">
                <a:solidFill>
                  <a:srgbClr val="8b8b8b"/>
                </a:solidFill>
                <a:latin typeface="Century Gothic"/>
              </a:rPr>
              <a:t>4/12/21</a:t>
            </a:fld>
            <a:endParaRPr b="0" lang="en-US" sz="900" spc="-1" strike="noStrike">
              <a:latin typeface="Times New Roman"/>
            </a:endParaRPr>
          </a:p>
        </p:txBody>
      </p:sp>
      <p:sp>
        <p:nvSpPr>
          <p:cNvPr id="99" name="PlaceHolder 31"/>
          <p:cNvSpPr>
            <a:spLocks noGrp="1"/>
          </p:cNvSpPr>
          <p:nvPr>
            <p:ph type="ftr"/>
          </p:nvPr>
        </p:nvSpPr>
        <p:spPr>
          <a:xfrm>
            <a:off x="2589120" y="6135840"/>
            <a:ext cx="7619760" cy="364680"/>
          </a:xfrm>
          <a:prstGeom prst="rect">
            <a:avLst/>
          </a:prstGeom>
        </p:spPr>
        <p:txBody>
          <a:bodyPr anchor="ctr">
            <a:noAutofit/>
          </a:bodyPr>
          <a:p>
            <a:endParaRPr b="0" lang="en-US" sz="2400" spc="-1" strike="noStrike">
              <a:latin typeface="Times New Roman"/>
            </a:endParaRPr>
          </a:p>
        </p:txBody>
      </p:sp>
      <p:sp>
        <p:nvSpPr>
          <p:cNvPr id="100" name="CustomShape 32"/>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01" name="PlaceHolder 33"/>
          <p:cNvSpPr>
            <a:spLocks noGrp="1"/>
          </p:cNvSpPr>
          <p:nvPr>
            <p:ph type="sldNum"/>
          </p:nvPr>
        </p:nvSpPr>
        <p:spPr>
          <a:xfrm>
            <a:off x="531720" y="787680"/>
            <a:ext cx="779400" cy="364680"/>
          </a:xfrm>
          <a:prstGeom prst="rect">
            <a:avLst/>
          </a:prstGeom>
        </p:spPr>
        <p:txBody>
          <a:bodyPr anchor="ctr">
            <a:noAutofit/>
          </a:bodyPr>
          <a:p>
            <a:pPr algn="r">
              <a:lnSpc>
                <a:spcPct val="100000"/>
              </a:lnSpc>
            </a:pPr>
            <a:fld id="{45E24A83-760D-43A1-B82A-18401DD0C40E}" type="slidenum">
              <a:rPr b="0" lang="en-US" sz="2000" spc="-1" strike="noStrike">
                <a:solidFill>
                  <a:srgbClr val="feffff"/>
                </a:solidFill>
                <a:latin typeface="Century Gothic"/>
              </a:rPr>
              <a:t>&lt;αριθμός&gt;</a:t>
            </a:fld>
            <a:endParaRPr b="0" lang="en-US"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2589120" y="630000"/>
            <a:ext cx="9478080" cy="3450600"/>
          </a:xfrm>
          <a:prstGeom prst="rect">
            <a:avLst/>
          </a:prstGeom>
          <a:noFill/>
          <a:ln>
            <a:noFill/>
          </a:ln>
        </p:spPr>
        <p:txBody>
          <a:bodyPr anchor="b">
            <a:normAutofit fontScale="78000"/>
          </a:bodyPr>
          <a:p>
            <a:pPr>
              <a:lnSpc>
                <a:spcPct val="100000"/>
              </a:lnSpc>
            </a:pPr>
            <a:r>
              <a:rPr b="0" lang="en-US" sz="5400" spc="-1" strike="noStrike">
                <a:solidFill>
                  <a:srgbClr val="262626"/>
                </a:solidFill>
                <a:latin typeface="Arial"/>
              </a:rPr>
              <a:t>IBM Data Science Capstone Project</a:t>
            </a:r>
            <a:br/>
            <a:br/>
            <a:r>
              <a:rPr b="0" lang="en-US" sz="5400" spc="-1" strike="noStrike">
                <a:solidFill>
                  <a:srgbClr val="262626"/>
                </a:solidFill>
                <a:latin typeface="Arial"/>
              </a:rPr>
              <a:t>Venues of Thessaly, an overview</a:t>
            </a:r>
            <a:endParaRPr b="0" lang="en-US" sz="5400" spc="-1" strike="noStrike">
              <a:solidFill>
                <a:srgbClr val="000000"/>
              </a:solidFill>
              <a:latin typeface="Century Gothic"/>
            </a:endParaRPr>
          </a:p>
        </p:txBody>
      </p:sp>
      <p:sp>
        <p:nvSpPr>
          <p:cNvPr id="139" name="TextShape 2"/>
          <p:cNvSpPr txBox="1"/>
          <p:nvPr/>
        </p:nvSpPr>
        <p:spPr>
          <a:xfrm>
            <a:off x="2589120" y="4777200"/>
            <a:ext cx="8915040" cy="1126080"/>
          </a:xfrm>
          <a:prstGeom prst="rect">
            <a:avLst/>
          </a:prstGeom>
          <a:noFill/>
          <a:ln>
            <a:noFill/>
          </a:ln>
        </p:spPr>
        <p:txBody>
          <a:bodyPr>
            <a:normAutofit/>
          </a:bodyPr>
          <a:p>
            <a:pPr>
              <a:lnSpc>
                <a:spcPct val="100000"/>
              </a:lnSpc>
              <a:spcBef>
                <a:spcPts val="1001"/>
              </a:spcBef>
            </a:pPr>
            <a:r>
              <a:rPr b="1" lang="en-US" sz="2000" spc="-1" strike="noStrike">
                <a:solidFill>
                  <a:srgbClr val="595959"/>
                </a:solidFill>
                <a:latin typeface="Arial"/>
              </a:rPr>
              <a:t>Manolis Efthimiou</a:t>
            </a:r>
            <a:endParaRPr b="0" lang="en-US" sz="2000" spc="-1" strike="noStrike">
              <a:latin typeface="Arial"/>
            </a:endParaRPr>
          </a:p>
          <a:p>
            <a:pPr>
              <a:lnSpc>
                <a:spcPct val="100000"/>
              </a:lnSpc>
              <a:spcBef>
                <a:spcPts val="1001"/>
              </a:spcBef>
            </a:pPr>
            <a:r>
              <a:rPr b="1" lang="en-US" sz="2000" spc="-1" strike="noStrike">
                <a:solidFill>
                  <a:srgbClr val="595959"/>
                </a:solidFill>
                <a:latin typeface="Arial"/>
              </a:rPr>
              <a:t>12/04/2021</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5400" spc="-1" strike="noStrike">
                <a:solidFill>
                  <a:srgbClr val="262626"/>
                </a:solidFill>
                <a:latin typeface="Arial"/>
              </a:rPr>
              <a:t>Metrics</a:t>
            </a:r>
            <a:endParaRPr b="0" lang="en-US" sz="5400" spc="-1" strike="noStrike">
              <a:solidFill>
                <a:srgbClr val="000000"/>
              </a:solidFill>
              <a:latin typeface="Century Gothic"/>
            </a:endParaRPr>
          </a:p>
        </p:txBody>
      </p:sp>
      <p:sp>
        <p:nvSpPr>
          <p:cNvPr id="164" name="CustomShape 2"/>
          <p:cNvSpPr/>
          <p:nvPr/>
        </p:nvSpPr>
        <p:spPr>
          <a:xfrm>
            <a:off x="2743200" y="6036840"/>
            <a:ext cx="623916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Arial"/>
              </a:rPr>
              <a:t>total venues per category per city per cluster</a:t>
            </a:r>
            <a:endParaRPr b="0" lang="en-US" sz="2400" spc="-1" strike="noStrike">
              <a:latin typeface="Arial"/>
            </a:endParaRPr>
          </a:p>
        </p:txBody>
      </p:sp>
      <p:pic>
        <p:nvPicPr>
          <p:cNvPr id="165" name="Picture 2" descr=""/>
          <p:cNvPicPr/>
          <p:nvPr/>
        </p:nvPicPr>
        <p:blipFill>
          <a:blip r:embed="rId1"/>
          <a:stretch/>
        </p:blipFill>
        <p:spPr>
          <a:xfrm>
            <a:off x="5004360" y="1522080"/>
            <a:ext cx="1889280" cy="4292280"/>
          </a:xfrm>
          <a:prstGeom prst="rect">
            <a:avLst/>
          </a:prstGeom>
          <a:ln>
            <a:noFill/>
          </a:ln>
        </p:spPr>
      </p:pic>
      <p:pic>
        <p:nvPicPr>
          <p:cNvPr id="166" name="Picture 5" descr=""/>
          <p:cNvPicPr/>
          <p:nvPr/>
        </p:nvPicPr>
        <p:blipFill>
          <a:blip r:embed="rId2"/>
          <a:stretch/>
        </p:blipFill>
        <p:spPr>
          <a:xfrm>
            <a:off x="7805160" y="1522080"/>
            <a:ext cx="2310840" cy="42922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2202120" y="624240"/>
            <a:ext cx="9989280" cy="1280520"/>
          </a:xfrm>
          <a:prstGeom prst="rect">
            <a:avLst/>
          </a:prstGeom>
          <a:noFill/>
          <a:ln>
            <a:noFill/>
          </a:ln>
        </p:spPr>
        <p:txBody>
          <a:bodyPr>
            <a:noAutofit/>
          </a:bodyPr>
          <a:p>
            <a:pPr>
              <a:lnSpc>
                <a:spcPct val="100000"/>
              </a:lnSpc>
            </a:pPr>
            <a:r>
              <a:rPr b="0" lang="en-US" sz="5400" spc="-1" strike="noStrike">
                <a:solidFill>
                  <a:srgbClr val="262626"/>
                </a:solidFill>
                <a:latin typeface="Arial"/>
              </a:rPr>
              <a:t>Clustered venues map per city</a:t>
            </a:r>
            <a:endParaRPr b="0" lang="en-US" sz="5400" spc="-1" strike="noStrike">
              <a:solidFill>
                <a:srgbClr val="000000"/>
              </a:solidFill>
              <a:latin typeface="Century Gothic"/>
            </a:endParaRPr>
          </a:p>
        </p:txBody>
      </p:sp>
      <p:pic>
        <p:nvPicPr>
          <p:cNvPr id="168" name="Content Placeholder 3" descr=""/>
          <p:cNvPicPr/>
          <p:nvPr/>
        </p:nvPicPr>
        <p:blipFill>
          <a:blip r:embed="rId1"/>
          <a:stretch/>
        </p:blipFill>
        <p:spPr>
          <a:xfrm>
            <a:off x="3245400" y="1605600"/>
            <a:ext cx="7619400" cy="4479480"/>
          </a:xfrm>
          <a:prstGeom prst="rect">
            <a:avLst/>
          </a:prstGeom>
          <a:ln>
            <a:noFill/>
          </a:ln>
        </p:spPr>
      </p:pic>
      <p:sp>
        <p:nvSpPr>
          <p:cNvPr id="169" name="CustomShape 2"/>
          <p:cNvSpPr/>
          <p:nvPr/>
        </p:nvSpPr>
        <p:spPr>
          <a:xfrm>
            <a:off x="4494600" y="6184440"/>
            <a:ext cx="5121360" cy="507960"/>
          </a:xfrm>
          <a:prstGeom prst="rect">
            <a:avLst/>
          </a:prstGeom>
          <a:noFill/>
          <a:ln>
            <a:noFill/>
          </a:ln>
        </p:spPr>
        <p:style>
          <a:lnRef idx="0"/>
          <a:fillRef idx="0"/>
          <a:effectRef idx="0"/>
          <a:fontRef idx="minor"/>
        </p:style>
        <p:txBody>
          <a:bodyPr>
            <a:normAutofit/>
          </a:bodyPr>
          <a:p>
            <a:pPr>
              <a:lnSpc>
                <a:spcPct val="100000"/>
              </a:lnSpc>
            </a:pPr>
            <a:r>
              <a:rPr b="0" lang="en-US" sz="2400" spc="-1" strike="noStrike">
                <a:solidFill>
                  <a:srgbClr val="262626"/>
                </a:solidFill>
                <a:latin typeface="Arial"/>
              </a:rPr>
              <a:t>Info by popup when clicking on map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2593080" y="624240"/>
            <a:ext cx="8911440" cy="1280520"/>
          </a:xfrm>
          <a:prstGeom prst="rect">
            <a:avLst/>
          </a:prstGeom>
          <a:noFill/>
          <a:ln>
            <a:noFill/>
          </a:ln>
        </p:spPr>
        <p:txBody>
          <a:bodyPr>
            <a:normAutofit/>
          </a:bodyPr>
          <a:p>
            <a:pPr>
              <a:lnSpc>
                <a:spcPct val="100000"/>
              </a:lnSpc>
            </a:pPr>
            <a:r>
              <a:rPr b="1" lang="en-US" sz="5400" spc="-1" strike="noStrike">
                <a:solidFill>
                  <a:srgbClr val="262626"/>
                </a:solidFill>
                <a:latin typeface="Arial"/>
              </a:rPr>
              <a:t>Results and Discussion</a:t>
            </a:r>
            <a:endParaRPr b="0" lang="en-US" sz="5400" spc="-1" strike="noStrike">
              <a:solidFill>
                <a:srgbClr val="000000"/>
              </a:solidFill>
              <a:latin typeface="Century Gothic"/>
            </a:endParaRPr>
          </a:p>
        </p:txBody>
      </p:sp>
      <p:sp>
        <p:nvSpPr>
          <p:cNvPr id="171" name="TextShape 2"/>
          <p:cNvSpPr txBox="1"/>
          <p:nvPr/>
        </p:nvSpPr>
        <p:spPr>
          <a:xfrm>
            <a:off x="2589120" y="2133720"/>
            <a:ext cx="9336240" cy="4228200"/>
          </a:xfrm>
          <a:prstGeom prst="rect">
            <a:avLst/>
          </a:prstGeom>
          <a:noFill/>
          <a:ln>
            <a:noFill/>
          </a:ln>
        </p:spPr>
        <p:txBody>
          <a:bodyPr>
            <a:noAutofit/>
          </a:bodyPr>
          <a:p>
            <a:pPr marL="343080" indent="-342720" algn="just">
              <a:lnSpc>
                <a:spcPct val="100000"/>
              </a:lnSpc>
              <a:spcBef>
                <a:spcPts val="1001"/>
              </a:spcBef>
              <a:buClr>
                <a:srgbClr val="a53010"/>
              </a:buClr>
              <a:buFont typeface="Wingdings 3" charset="2"/>
              <a:buChar char=""/>
            </a:pPr>
            <a:r>
              <a:rPr b="0" lang="en-US" sz="2400" spc="-1" strike="noStrike">
                <a:solidFill>
                  <a:srgbClr val="404040"/>
                </a:solidFill>
                <a:latin typeface="Arial"/>
              </a:rPr>
              <a:t>Most frequent venue categories are explained by the nature of Greece's economy which relies a lot on Tourism, local or foreign</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US" sz="2400" spc="-1" strike="noStrike">
                <a:solidFill>
                  <a:srgbClr val="404040"/>
                </a:solidFill>
                <a:latin typeface="Arial"/>
              </a:rPr>
              <a:t>Venues of type ‘leisure have higher ratings for what was done from the local government, like parks and plazas, in comparison to what is private economic activity, like nightclubs and resorts</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US" sz="2400" spc="-1" strike="noStrike">
                <a:solidFill>
                  <a:srgbClr val="404040"/>
                </a:solidFill>
                <a:latin typeface="Arial"/>
              </a:rPr>
              <a:t>High rating, so interest too, for venues of historical interest</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US" sz="2400" spc="-1" strike="noStrike">
                <a:solidFill>
                  <a:srgbClr val="404040"/>
                </a:solidFill>
                <a:latin typeface="Arial"/>
              </a:rPr>
              <a:t>Biggest similarity between the 4 cities is that the food venues were always a distinct cluster.</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US" sz="2400" spc="-1" strike="noStrike">
                <a:solidFill>
                  <a:srgbClr val="404040"/>
                </a:solidFill>
                <a:latin typeface="Arial"/>
              </a:rPr>
              <a:t>The cafes had to be a separate type of venue due to the Greek population culture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2600640" y="1989720"/>
            <a:ext cx="9195120" cy="4228200"/>
          </a:xfrm>
          <a:prstGeom prst="rect">
            <a:avLst/>
          </a:prstGeom>
          <a:noFill/>
          <a:ln>
            <a:noFill/>
          </a:ln>
        </p:spPr>
        <p:txBody>
          <a:bodyPr>
            <a:noAutofit/>
          </a:bodyPr>
          <a:p>
            <a:pPr marL="343080" indent="-342720" algn="just">
              <a:lnSpc>
                <a:spcPct val="100000"/>
              </a:lnSpc>
              <a:spcBef>
                <a:spcPts val="1001"/>
              </a:spcBef>
              <a:buClr>
                <a:srgbClr val="a53010"/>
              </a:buClr>
              <a:buFont typeface="Wingdings 3" charset="2"/>
              <a:buChar char=""/>
            </a:pPr>
            <a:r>
              <a:rPr b="0" lang="en-US" sz="2400" spc="-1" strike="noStrike">
                <a:solidFill>
                  <a:srgbClr val="404040"/>
                </a:solidFill>
                <a:latin typeface="Arial"/>
              </a:rPr>
              <a:t>There is a correlation with a venues geographic proximity to the city’s center or at least it’s accessibility with main roads, and its rating</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US" sz="2400" spc="-1" strike="noStrike">
                <a:solidFill>
                  <a:srgbClr val="404040"/>
                </a:solidFill>
                <a:latin typeface="Arial"/>
              </a:rPr>
              <a:t>The highest ratings are for the city of Larisa, the biggest in population and known for it’s night life.</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US" sz="2400" spc="-1" strike="noStrike">
                <a:solidFill>
                  <a:srgbClr val="404040"/>
                </a:solidFill>
                <a:latin typeface="Arial"/>
              </a:rPr>
              <a:t>The highest rated venues, were found in Volos, for the category of food (mean of 8.42). That is explained by the fact that region is well known for it's restaurants with tsipouro (a drink with alcohol).</a:t>
            </a:r>
            <a:endParaRPr b="0" lang="en-US" sz="24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en-US" sz="2400" spc="-1" strike="noStrike">
                <a:solidFill>
                  <a:srgbClr val="404040"/>
                </a:solidFill>
                <a:latin typeface="Arial"/>
              </a:rPr>
              <a:t>For Volos, the highest ratings for the venue types of food and cafes, are inside the radius of 3-6 km, to the mountain Pilio</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2593080" y="624240"/>
            <a:ext cx="8911440" cy="1280520"/>
          </a:xfrm>
          <a:prstGeom prst="rect">
            <a:avLst/>
          </a:prstGeom>
          <a:noFill/>
          <a:ln>
            <a:noFill/>
          </a:ln>
        </p:spPr>
        <p:txBody>
          <a:bodyPr>
            <a:normAutofit/>
          </a:bodyPr>
          <a:p>
            <a:pPr>
              <a:lnSpc>
                <a:spcPct val="100000"/>
              </a:lnSpc>
            </a:pPr>
            <a:r>
              <a:rPr b="0" lang="en-US" sz="5400" spc="-1" strike="noStrike">
                <a:solidFill>
                  <a:srgbClr val="262626"/>
                </a:solidFill>
                <a:latin typeface="Arial"/>
              </a:rPr>
              <a:t>Business Problem</a:t>
            </a:r>
            <a:endParaRPr b="0" lang="en-US" sz="5400" spc="-1" strike="noStrike">
              <a:solidFill>
                <a:srgbClr val="000000"/>
              </a:solidFill>
              <a:latin typeface="Century Gothic"/>
            </a:endParaRPr>
          </a:p>
        </p:txBody>
      </p:sp>
      <p:sp>
        <p:nvSpPr>
          <p:cNvPr id="141" name="TextShape 2"/>
          <p:cNvSpPr txBox="1"/>
          <p:nvPr/>
        </p:nvSpPr>
        <p:spPr>
          <a:xfrm>
            <a:off x="2589120" y="2133720"/>
            <a:ext cx="8915040" cy="4513680"/>
          </a:xfrm>
          <a:prstGeom prst="rect">
            <a:avLst/>
          </a:prstGeom>
          <a:noFill/>
          <a:ln>
            <a:noFill/>
          </a:ln>
        </p:spPr>
        <p:txBody>
          <a:bodyPr>
            <a:normAutofit/>
          </a:bodyPr>
          <a:p>
            <a:pPr algn="just">
              <a:lnSpc>
                <a:spcPct val="100000"/>
              </a:lnSpc>
              <a:spcBef>
                <a:spcPts val="1001"/>
              </a:spcBef>
            </a:pPr>
            <a:r>
              <a:rPr b="0" lang="en-US" sz="2400" spc="-1" strike="noStrike">
                <a:solidFill>
                  <a:srgbClr val="404040"/>
                </a:solidFill>
                <a:latin typeface="Arial"/>
              </a:rPr>
              <a:t>Thessaly is a geographic and modern administrative region in central Greece, a country known for Tourism. In this project we will make an overview of the venues of the 4 biggest cities in Thessaly.</a:t>
            </a:r>
            <a:endParaRPr b="0" lang="en-US" sz="2400" spc="-1" strike="noStrike">
              <a:solidFill>
                <a:srgbClr val="404040"/>
              </a:solidFill>
              <a:latin typeface="Century Gothic"/>
            </a:endParaRPr>
          </a:p>
          <a:p>
            <a:pPr algn="just">
              <a:lnSpc>
                <a:spcPct val="100000"/>
              </a:lnSpc>
              <a:spcBef>
                <a:spcPts val="1001"/>
              </a:spcBef>
            </a:pPr>
            <a:r>
              <a:rPr b="0" lang="en-US" sz="2400" spc="-1" strike="noStrike">
                <a:solidFill>
                  <a:srgbClr val="404040"/>
                </a:solidFill>
                <a:latin typeface="Arial"/>
              </a:rPr>
              <a:t>Volos, Larisa, Karditsa and Trikala.</a:t>
            </a:r>
            <a:endParaRPr b="0" lang="en-US" sz="2400" spc="-1" strike="noStrike">
              <a:solidFill>
                <a:srgbClr val="404040"/>
              </a:solidFill>
              <a:latin typeface="Century Gothic"/>
            </a:endParaRPr>
          </a:p>
          <a:p>
            <a:pPr>
              <a:lnSpc>
                <a:spcPct val="100000"/>
              </a:lnSpc>
              <a:spcBef>
                <a:spcPts val="1001"/>
              </a:spcBef>
            </a:pPr>
            <a:endParaRPr b="0" lang="en-US" sz="2400" spc="-1" strike="noStrike">
              <a:solidFill>
                <a:srgbClr val="404040"/>
              </a:solidFill>
              <a:latin typeface="Century Gothic"/>
            </a:endParaRPr>
          </a:p>
          <a:p>
            <a:pPr>
              <a:lnSpc>
                <a:spcPct val="100000"/>
              </a:lnSpc>
              <a:spcBef>
                <a:spcPts val="1001"/>
              </a:spcBef>
            </a:pPr>
            <a:endParaRPr b="0" lang="en-US" sz="24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Arial"/>
              </a:rPr>
              <a:t>Which type of venues are found in these cities, and how good are their ratings?</a:t>
            </a:r>
            <a:endParaRPr b="0" lang="en-US" sz="24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Arial"/>
              </a:rPr>
              <a:t>How similar or dissimilar are these 4 cities that are geographically close, in regard to the venues they offer?</a:t>
            </a:r>
            <a:endParaRPr b="0" lang="en-US" sz="2400" spc="-1" strike="noStrike">
              <a:solidFill>
                <a:srgbClr val="404040"/>
              </a:solidFill>
              <a:latin typeface="Century Gothic"/>
            </a:endParaRPr>
          </a:p>
          <a:p>
            <a:pPr>
              <a:lnSpc>
                <a:spcPct val="100000"/>
              </a:lnSpc>
              <a:spcBef>
                <a:spcPts val="1001"/>
              </a:spcBef>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1776240" y="304920"/>
            <a:ext cx="10081440" cy="1639800"/>
          </a:xfrm>
          <a:prstGeom prst="rect">
            <a:avLst/>
          </a:prstGeom>
          <a:noFill/>
          <a:ln>
            <a:noFill/>
          </a:ln>
        </p:spPr>
        <p:txBody>
          <a:bodyPr>
            <a:noAutofit/>
          </a:bodyPr>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Arial"/>
              </a:rPr>
              <a:t>Which type of venues are found in these cities, and how good are their ratings?</a:t>
            </a:r>
            <a:endParaRPr b="0" lang="en-US" sz="24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Arial"/>
              </a:rPr>
              <a:t>A tool for seeing any gaps that can be filled by any businessman willing to make an attempt in the region</a:t>
            </a:r>
            <a:endParaRPr b="0" lang="en-US" sz="2400" spc="-1" strike="noStrike">
              <a:solidFill>
                <a:srgbClr val="404040"/>
              </a:solidFill>
              <a:latin typeface="Century Gothic"/>
            </a:endParaRPr>
          </a:p>
        </p:txBody>
      </p:sp>
      <p:pic>
        <p:nvPicPr>
          <p:cNvPr id="143" name="Picture 8" descr=""/>
          <p:cNvPicPr/>
          <p:nvPr/>
        </p:nvPicPr>
        <p:blipFill>
          <a:blip r:embed="rId1"/>
          <a:stretch/>
        </p:blipFill>
        <p:spPr>
          <a:xfrm>
            <a:off x="2626920" y="1945080"/>
            <a:ext cx="7387560" cy="48812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2593080" y="624240"/>
            <a:ext cx="8911440" cy="1280520"/>
          </a:xfrm>
          <a:prstGeom prst="rect">
            <a:avLst/>
          </a:prstGeom>
          <a:noFill/>
          <a:ln>
            <a:noFill/>
          </a:ln>
        </p:spPr>
        <p:txBody>
          <a:bodyPr>
            <a:normAutofit/>
          </a:bodyPr>
          <a:p>
            <a:pPr>
              <a:lnSpc>
                <a:spcPct val="100000"/>
              </a:lnSpc>
            </a:pPr>
            <a:r>
              <a:rPr b="0" lang="en-US" sz="5400" spc="-1" strike="noStrike">
                <a:solidFill>
                  <a:srgbClr val="262626"/>
                </a:solidFill>
                <a:latin typeface="Arial"/>
              </a:rPr>
              <a:t>Data acquired</a:t>
            </a:r>
            <a:endParaRPr b="0" lang="en-US" sz="5400" spc="-1" strike="noStrike">
              <a:solidFill>
                <a:srgbClr val="000000"/>
              </a:solidFill>
              <a:latin typeface="Century Gothic"/>
            </a:endParaRPr>
          </a:p>
        </p:txBody>
      </p:sp>
      <p:sp>
        <p:nvSpPr>
          <p:cNvPr id="145" name="TextShape 2"/>
          <p:cNvSpPr txBox="1"/>
          <p:nvPr/>
        </p:nvSpPr>
        <p:spPr>
          <a:xfrm>
            <a:off x="2487600" y="2191680"/>
            <a:ext cx="9592560" cy="3777120"/>
          </a:xfrm>
          <a:prstGeom prst="rect">
            <a:avLst/>
          </a:prstGeom>
          <a:noFill/>
          <a:ln>
            <a:noFill/>
          </a:ln>
        </p:spPr>
        <p:txBody>
          <a:bodyPr>
            <a:noAutofit/>
          </a:bodyPr>
          <a:p>
            <a:pPr>
              <a:lnSpc>
                <a:spcPct val="100000"/>
              </a:lnSpc>
              <a:spcBef>
                <a:spcPts val="1001"/>
              </a:spcBef>
            </a:pPr>
            <a:r>
              <a:rPr b="0" lang="en-US" sz="2400" spc="-1" strike="noStrike">
                <a:solidFill>
                  <a:srgbClr val="404040"/>
                </a:solidFill>
                <a:latin typeface="Arial"/>
              </a:rPr>
              <a:t>From the Foursquare API were about each venue's </a:t>
            </a:r>
            <a:endParaRPr b="0" lang="en-US" sz="24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Arial"/>
              </a:rPr>
              <a:t>location, geographical coordinates about latitude and longitude</a:t>
            </a:r>
            <a:endParaRPr b="0" lang="en-US" sz="24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Arial"/>
              </a:rPr>
              <a:t>category of venue, like cafeteria, bar, etc</a:t>
            </a:r>
            <a:endParaRPr b="0" lang="en-US" sz="24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Arial"/>
              </a:rPr>
              <a:t>ratings that Foursquare users gave them</a:t>
            </a:r>
            <a:endParaRPr b="0" lang="en-US" sz="2400" spc="-1" strike="noStrike">
              <a:solidFill>
                <a:srgbClr val="404040"/>
              </a:solidFill>
              <a:latin typeface="Century Gothic"/>
            </a:endParaRPr>
          </a:p>
          <a:p>
            <a:pPr>
              <a:lnSpc>
                <a:spcPct val="100000"/>
              </a:lnSpc>
              <a:spcBef>
                <a:spcPts val="1001"/>
              </a:spcBef>
            </a:pPr>
            <a:endParaRPr b="0" lang="en-US" sz="24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Arial"/>
              </a:rPr>
              <a:t>From the Geopy API to obtain latitude and longitude of cities automatically, for ease of receptiveness for other locations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2593080" y="624240"/>
            <a:ext cx="8911440" cy="1280520"/>
          </a:xfrm>
          <a:prstGeom prst="rect">
            <a:avLst/>
          </a:prstGeom>
          <a:noFill/>
          <a:ln>
            <a:noFill/>
          </a:ln>
        </p:spPr>
        <p:txBody>
          <a:bodyPr>
            <a:normAutofit/>
          </a:bodyPr>
          <a:p>
            <a:pPr>
              <a:lnSpc>
                <a:spcPct val="100000"/>
              </a:lnSpc>
            </a:pPr>
            <a:r>
              <a:rPr b="0" lang="en-US" sz="5400" spc="-1" strike="noStrike">
                <a:solidFill>
                  <a:srgbClr val="262626"/>
                </a:solidFill>
                <a:latin typeface="Arial"/>
              </a:rPr>
              <a:t>Methodology</a:t>
            </a:r>
            <a:endParaRPr b="0" lang="en-US" sz="5400" spc="-1" strike="noStrike">
              <a:solidFill>
                <a:srgbClr val="000000"/>
              </a:solidFill>
              <a:latin typeface="Century Gothic"/>
            </a:endParaRPr>
          </a:p>
        </p:txBody>
      </p:sp>
      <p:sp>
        <p:nvSpPr>
          <p:cNvPr id="147" name="TextShape 2"/>
          <p:cNvSpPr txBox="1"/>
          <p:nvPr/>
        </p:nvSpPr>
        <p:spPr>
          <a:xfrm>
            <a:off x="2138040" y="1609920"/>
            <a:ext cx="10053720" cy="5247720"/>
          </a:xfrm>
          <a:prstGeom prst="rect">
            <a:avLst/>
          </a:prstGeom>
          <a:noFill/>
          <a:ln>
            <a:noFill/>
          </a:ln>
        </p:spPr>
        <p:txBody>
          <a:bodyPr>
            <a:normAutofit fontScale="82000"/>
          </a:bodyPr>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Arial"/>
              </a:rPr>
              <a:t>Data collection</a:t>
            </a:r>
            <a:endParaRPr b="0" lang="en-US" sz="2400" spc="-1" strike="noStrike">
              <a:solidFill>
                <a:srgbClr val="404040"/>
              </a:solidFill>
              <a:latin typeface="Century Gothic"/>
            </a:endParaRPr>
          </a:p>
          <a:p>
            <a:pPr>
              <a:lnSpc>
                <a:spcPct val="100000"/>
              </a:lnSpc>
              <a:spcBef>
                <a:spcPts val="1001"/>
              </a:spcBef>
            </a:pPr>
            <a:r>
              <a:rPr b="0" lang="en-US" sz="2400" spc="-1" strike="noStrike">
                <a:solidFill>
                  <a:srgbClr val="404040"/>
                </a:solidFill>
                <a:latin typeface="Arial"/>
              </a:rPr>
              <a:t>	</a:t>
            </a:r>
            <a:r>
              <a:rPr b="0" lang="en-US" sz="2400" spc="-1" strike="noStrike">
                <a:solidFill>
                  <a:srgbClr val="404040"/>
                </a:solidFill>
                <a:latin typeface="Arial"/>
              </a:rPr>
              <a:t>272 venues info acquired from Foursquare</a:t>
            </a:r>
            <a:endParaRPr b="0" lang="en-US" sz="24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Arial"/>
              </a:rPr>
              <a:t>Data cleaning</a:t>
            </a:r>
            <a:endParaRPr b="0" lang="en-US" sz="2400" spc="-1" strike="noStrike">
              <a:solidFill>
                <a:srgbClr val="404040"/>
              </a:solidFill>
              <a:latin typeface="Century Gothic"/>
            </a:endParaRPr>
          </a:p>
          <a:p>
            <a:pPr>
              <a:lnSpc>
                <a:spcPct val="100000"/>
              </a:lnSpc>
              <a:spcBef>
                <a:spcPts val="1001"/>
              </a:spcBef>
            </a:pPr>
            <a:r>
              <a:rPr b="0" lang="en-US" sz="2400" spc="-1" strike="noStrike">
                <a:solidFill>
                  <a:srgbClr val="404040"/>
                </a:solidFill>
                <a:latin typeface="Arial"/>
              </a:rPr>
              <a:t>	</a:t>
            </a:r>
            <a:r>
              <a:rPr b="0" lang="en-US" sz="2400" spc="-1" strike="noStrike">
                <a:solidFill>
                  <a:srgbClr val="404040"/>
                </a:solidFill>
                <a:latin typeface="Arial"/>
              </a:rPr>
              <a:t>257 venues kept, </a:t>
            </a:r>
            <a:endParaRPr b="0" lang="en-US" sz="2400" spc="-1" strike="noStrike">
              <a:solidFill>
                <a:srgbClr val="404040"/>
              </a:solidFill>
              <a:latin typeface="Century Gothic"/>
            </a:endParaRPr>
          </a:p>
          <a:p>
            <a:pPr>
              <a:lnSpc>
                <a:spcPct val="100000"/>
              </a:lnSpc>
              <a:spcBef>
                <a:spcPts val="1001"/>
              </a:spcBef>
            </a:pPr>
            <a:r>
              <a:rPr b="0" lang="en-US" sz="2400" spc="-1" strike="noStrike">
                <a:solidFill>
                  <a:srgbClr val="404040"/>
                </a:solidFill>
                <a:latin typeface="Arial"/>
              </a:rPr>
              <a:t>	</a:t>
            </a:r>
            <a:r>
              <a:rPr b="0" lang="en-US" sz="2400" spc="-1" strike="noStrike">
                <a:solidFill>
                  <a:srgbClr val="404040"/>
                </a:solidFill>
                <a:latin typeface="Arial"/>
              </a:rPr>
              <a:t>split to 7 venue types (food, cafes, alcohol, leisure, cultural, athletic, sweets)</a:t>
            </a:r>
            <a:endParaRPr b="0" lang="en-US" sz="24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Arial"/>
              </a:rPr>
              <a:t>Data exploration</a:t>
            </a:r>
            <a:endParaRPr b="0" lang="en-US" sz="2400" spc="-1" strike="noStrike">
              <a:solidFill>
                <a:srgbClr val="404040"/>
              </a:solidFill>
              <a:latin typeface="Century Gothic"/>
            </a:endParaRPr>
          </a:p>
          <a:p>
            <a:pPr>
              <a:lnSpc>
                <a:spcPct val="100000"/>
              </a:lnSpc>
              <a:spcBef>
                <a:spcPts val="1001"/>
              </a:spcBef>
            </a:pPr>
            <a:r>
              <a:rPr b="0" lang="en-US" sz="2400" spc="-1" strike="noStrike">
                <a:solidFill>
                  <a:srgbClr val="404040"/>
                </a:solidFill>
                <a:latin typeface="Arial"/>
              </a:rPr>
              <a:t>	</a:t>
            </a:r>
            <a:r>
              <a:rPr b="0" lang="en-US" sz="2400" spc="-1" strike="noStrike">
                <a:solidFill>
                  <a:srgbClr val="404040"/>
                </a:solidFill>
                <a:latin typeface="Arial"/>
              </a:rPr>
              <a:t>	</a:t>
            </a:r>
            <a:r>
              <a:rPr b="0" lang="en-US" sz="2400" spc="-1" strike="noStrike">
                <a:solidFill>
                  <a:srgbClr val="404040"/>
                </a:solidFill>
                <a:latin typeface="Arial"/>
              </a:rPr>
              <a:t>metrics in total, mean ratings per type</a:t>
            </a:r>
            <a:endParaRPr b="0" lang="en-US" sz="2400" spc="-1" strike="noStrike">
              <a:solidFill>
                <a:srgbClr val="404040"/>
              </a:solidFill>
              <a:latin typeface="Century Gothic"/>
            </a:endParaRPr>
          </a:p>
          <a:p>
            <a:pPr>
              <a:lnSpc>
                <a:spcPct val="100000"/>
              </a:lnSpc>
              <a:spcBef>
                <a:spcPts val="1001"/>
              </a:spcBef>
            </a:pPr>
            <a:r>
              <a:rPr b="0" lang="en-US" sz="2400" spc="-1" strike="noStrike">
                <a:solidFill>
                  <a:srgbClr val="404040"/>
                </a:solidFill>
                <a:latin typeface="Arial"/>
              </a:rPr>
              <a:t>	</a:t>
            </a:r>
            <a:r>
              <a:rPr b="0" lang="en-US" sz="2400" spc="-1" strike="noStrike">
                <a:solidFill>
                  <a:srgbClr val="404040"/>
                </a:solidFill>
                <a:latin typeface="Arial"/>
              </a:rPr>
              <a:t>	</a:t>
            </a:r>
            <a:r>
              <a:rPr b="0" lang="en-US" sz="2400" spc="-1" strike="noStrike">
                <a:solidFill>
                  <a:srgbClr val="404040"/>
                </a:solidFill>
                <a:latin typeface="Arial"/>
              </a:rPr>
              <a:t>top rated venues per type</a:t>
            </a:r>
            <a:endParaRPr b="0" lang="en-US" sz="24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Arial"/>
              </a:rPr>
              <a:t>Visualization</a:t>
            </a:r>
            <a:endParaRPr b="0" lang="en-US" sz="2400" spc="-1" strike="noStrike">
              <a:solidFill>
                <a:srgbClr val="404040"/>
              </a:solidFill>
              <a:latin typeface="Century Gothic"/>
            </a:endParaRPr>
          </a:p>
          <a:p>
            <a:pPr>
              <a:lnSpc>
                <a:spcPct val="100000"/>
              </a:lnSpc>
              <a:spcBef>
                <a:spcPts val="1001"/>
              </a:spcBef>
            </a:pPr>
            <a:r>
              <a:rPr b="0" lang="en-US" sz="2400" spc="-1" strike="noStrike">
                <a:solidFill>
                  <a:srgbClr val="404040"/>
                </a:solidFill>
                <a:latin typeface="Arial"/>
              </a:rPr>
              <a:t>	</a:t>
            </a:r>
            <a:r>
              <a:rPr b="0" lang="en-US" sz="2400" spc="-1" strike="noStrike">
                <a:solidFill>
                  <a:srgbClr val="404040"/>
                </a:solidFill>
                <a:latin typeface="Arial"/>
              </a:rPr>
              <a:t>per city: all venues, top venues</a:t>
            </a:r>
            <a:endParaRPr b="0" lang="en-US" sz="24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2400" spc="-1" strike="noStrike">
                <a:solidFill>
                  <a:srgbClr val="404040"/>
                </a:solidFill>
                <a:latin typeface="Arial"/>
              </a:rPr>
              <a:t>Clustering</a:t>
            </a:r>
            <a:endParaRPr b="0" lang="en-US" sz="2400" spc="-1" strike="noStrike">
              <a:solidFill>
                <a:srgbClr val="404040"/>
              </a:solidFill>
              <a:latin typeface="Century Gothic"/>
            </a:endParaRPr>
          </a:p>
          <a:p>
            <a:pPr>
              <a:lnSpc>
                <a:spcPct val="100000"/>
              </a:lnSpc>
              <a:spcBef>
                <a:spcPts val="1001"/>
              </a:spcBef>
            </a:pPr>
            <a:r>
              <a:rPr b="0" lang="en-US" sz="2400" spc="-1" strike="noStrike">
                <a:solidFill>
                  <a:srgbClr val="404040"/>
                </a:solidFill>
                <a:latin typeface="Arial"/>
              </a:rPr>
              <a:t>	</a:t>
            </a:r>
            <a:r>
              <a:rPr b="0" lang="en-US" sz="2400" spc="-1" strike="noStrike">
                <a:solidFill>
                  <a:srgbClr val="404040"/>
                </a:solidFill>
                <a:latin typeface="Arial"/>
              </a:rPr>
              <a:t>depending on venue category &amp; rating</a:t>
            </a:r>
            <a:endParaRPr b="0" lang="en-US" sz="2400" spc="-1" strike="noStrike">
              <a:solidFill>
                <a:srgbClr val="404040"/>
              </a:solidFill>
              <a:latin typeface="Century Gothic"/>
            </a:endParaRPr>
          </a:p>
          <a:p>
            <a:pPr>
              <a:lnSpc>
                <a:spcPct val="100000"/>
              </a:lnSpc>
              <a:spcBef>
                <a:spcPts val="1001"/>
              </a:spcBef>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2593080" y="624240"/>
            <a:ext cx="8911440" cy="1280520"/>
          </a:xfrm>
          <a:prstGeom prst="rect">
            <a:avLst/>
          </a:prstGeom>
          <a:noFill/>
          <a:ln>
            <a:noFill/>
          </a:ln>
        </p:spPr>
        <p:txBody>
          <a:bodyPr>
            <a:normAutofit/>
          </a:bodyPr>
          <a:p>
            <a:pPr>
              <a:lnSpc>
                <a:spcPct val="100000"/>
              </a:lnSpc>
            </a:pPr>
            <a:r>
              <a:rPr b="0" lang="en-US" sz="5400" spc="-1" strike="noStrike">
                <a:solidFill>
                  <a:srgbClr val="262626"/>
                </a:solidFill>
                <a:latin typeface="Arial"/>
              </a:rPr>
              <a:t>Metrics per venue type</a:t>
            </a:r>
            <a:endParaRPr b="0" lang="en-US" sz="5400" spc="-1" strike="noStrike">
              <a:solidFill>
                <a:srgbClr val="000000"/>
              </a:solidFill>
              <a:latin typeface="Century Gothic"/>
            </a:endParaRPr>
          </a:p>
        </p:txBody>
      </p:sp>
      <p:pic>
        <p:nvPicPr>
          <p:cNvPr id="149" name="Content Placeholder 3" descr=""/>
          <p:cNvPicPr/>
          <p:nvPr/>
        </p:nvPicPr>
        <p:blipFill>
          <a:blip r:embed="rId1"/>
          <a:stretch/>
        </p:blipFill>
        <p:spPr>
          <a:xfrm>
            <a:off x="667440" y="3116520"/>
            <a:ext cx="11305440" cy="2684880"/>
          </a:xfrm>
          <a:prstGeom prst="rect">
            <a:avLst/>
          </a:prstGeom>
          <a:ln>
            <a:noFill/>
          </a:ln>
        </p:spPr>
      </p:pic>
      <p:sp>
        <p:nvSpPr>
          <p:cNvPr id="150" name="CustomShape 2"/>
          <p:cNvSpPr/>
          <p:nvPr/>
        </p:nvSpPr>
        <p:spPr>
          <a:xfrm>
            <a:off x="2000520" y="2256840"/>
            <a:ext cx="8639280" cy="507960"/>
          </a:xfrm>
          <a:prstGeom prst="rect">
            <a:avLst/>
          </a:prstGeom>
          <a:noFill/>
          <a:ln>
            <a:noFill/>
          </a:ln>
        </p:spPr>
        <p:style>
          <a:lnRef idx="0"/>
          <a:fillRef idx="0"/>
          <a:effectRef idx="0"/>
          <a:fontRef idx="minor"/>
        </p:style>
        <p:txBody>
          <a:bodyPr>
            <a:normAutofit/>
          </a:bodyPr>
          <a:p>
            <a:pPr>
              <a:lnSpc>
                <a:spcPct val="100000"/>
              </a:lnSpc>
            </a:pPr>
            <a:r>
              <a:rPr b="0" lang="en-US" sz="2400" spc="-1" strike="noStrike">
                <a:solidFill>
                  <a:srgbClr val="262626"/>
                </a:solidFill>
                <a:latin typeface="Arial"/>
              </a:rPr>
              <a:t>Total venues        -        top rated venue        -        Mean rating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2593080" y="624240"/>
            <a:ext cx="8911440" cy="1280520"/>
          </a:xfrm>
          <a:prstGeom prst="rect">
            <a:avLst/>
          </a:prstGeom>
          <a:noFill/>
          <a:ln>
            <a:noFill/>
          </a:ln>
        </p:spPr>
        <p:txBody>
          <a:bodyPr>
            <a:normAutofit/>
          </a:bodyPr>
          <a:p>
            <a:pPr>
              <a:lnSpc>
                <a:spcPct val="100000"/>
              </a:lnSpc>
            </a:pPr>
            <a:r>
              <a:rPr b="0" lang="en-US" sz="5400" spc="-1" strike="noStrike">
                <a:solidFill>
                  <a:srgbClr val="262626"/>
                </a:solidFill>
                <a:latin typeface="Arial"/>
              </a:rPr>
              <a:t>Map for every city</a:t>
            </a:r>
            <a:endParaRPr b="0" lang="en-US" sz="5400" spc="-1" strike="noStrike">
              <a:solidFill>
                <a:srgbClr val="000000"/>
              </a:solidFill>
              <a:latin typeface="Century Gothic"/>
            </a:endParaRPr>
          </a:p>
        </p:txBody>
      </p:sp>
      <p:pic>
        <p:nvPicPr>
          <p:cNvPr id="152" name="Content Placeholder 3" descr=""/>
          <p:cNvPicPr/>
          <p:nvPr/>
        </p:nvPicPr>
        <p:blipFill>
          <a:blip r:embed="rId1"/>
          <a:stretch/>
        </p:blipFill>
        <p:spPr>
          <a:xfrm>
            <a:off x="1620360" y="2543040"/>
            <a:ext cx="10571400" cy="3599280"/>
          </a:xfrm>
          <a:prstGeom prst="rect">
            <a:avLst/>
          </a:prstGeom>
          <a:ln>
            <a:noFill/>
          </a:ln>
        </p:spPr>
      </p:pic>
      <p:sp>
        <p:nvSpPr>
          <p:cNvPr id="153" name="CustomShape 2"/>
          <p:cNvSpPr/>
          <p:nvPr/>
        </p:nvSpPr>
        <p:spPr>
          <a:xfrm>
            <a:off x="3494160" y="6349680"/>
            <a:ext cx="7671240" cy="507960"/>
          </a:xfrm>
          <a:prstGeom prst="rect">
            <a:avLst/>
          </a:prstGeom>
          <a:noFill/>
          <a:ln>
            <a:noFill/>
          </a:ln>
        </p:spPr>
        <p:style>
          <a:lnRef idx="0"/>
          <a:fillRef idx="0"/>
          <a:effectRef idx="0"/>
          <a:fontRef idx="minor"/>
        </p:style>
        <p:txBody>
          <a:bodyPr>
            <a:normAutofit fontScale="47000"/>
          </a:bodyPr>
          <a:p>
            <a:pPr>
              <a:lnSpc>
                <a:spcPct val="100000"/>
              </a:lnSpc>
            </a:pPr>
            <a:r>
              <a:rPr b="0" lang="en-US" sz="2400" spc="-1" strike="noStrike">
                <a:solidFill>
                  <a:srgbClr val="262626"/>
                </a:solidFill>
                <a:latin typeface="Arial"/>
              </a:rPr>
              <a:t>All venues                                             top rated venues</a:t>
            </a:r>
            <a:endParaRPr b="0" lang="en-US" sz="2400" spc="-1" strike="noStrike">
              <a:latin typeface="Arial"/>
            </a:endParaRPr>
          </a:p>
        </p:txBody>
      </p:sp>
      <p:sp>
        <p:nvSpPr>
          <p:cNvPr id="154" name="CustomShape 3"/>
          <p:cNvSpPr/>
          <p:nvPr/>
        </p:nvSpPr>
        <p:spPr>
          <a:xfrm>
            <a:off x="4084560" y="1827720"/>
            <a:ext cx="7671240" cy="507960"/>
          </a:xfrm>
          <a:prstGeom prst="rect">
            <a:avLst/>
          </a:prstGeom>
          <a:noFill/>
          <a:ln>
            <a:noFill/>
          </a:ln>
        </p:spPr>
        <p:style>
          <a:lnRef idx="0"/>
          <a:fillRef idx="0"/>
          <a:effectRef idx="0"/>
          <a:fontRef idx="minor"/>
        </p:style>
        <p:txBody>
          <a:bodyPr>
            <a:normAutofit/>
          </a:bodyPr>
          <a:p>
            <a:pPr>
              <a:lnSpc>
                <a:spcPct val="100000"/>
              </a:lnSpc>
            </a:pPr>
            <a:r>
              <a:rPr b="0" lang="en-US" sz="2400" spc="-1" strike="noStrike">
                <a:solidFill>
                  <a:srgbClr val="262626"/>
                </a:solidFill>
                <a:latin typeface="Arial"/>
              </a:rPr>
              <a:t>Info by popup when clicking on map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5400" spc="-1" strike="noStrike">
                <a:solidFill>
                  <a:srgbClr val="262626"/>
                </a:solidFill>
                <a:latin typeface="Arial"/>
              </a:rPr>
              <a:t>Clustering</a:t>
            </a:r>
            <a:endParaRPr b="0" lang="en-US" sz="5400" spc="-1" strike="noStrike">
              <a:solidFill>
                <a:srgbClr val="000000"/>
              </a:solidFill>
              <a:latin typeface="Century Gothic"/>
            </a:endParaRPr>
          </a:p>
        </p:txBody>
      </p:sp>
      <p:sp>
        <p:nvSpPr>
          <p:cNvPr id="156" name="TextShape 2"/>
          <p:cNvSpPr txBox="1"/>
          <p:nvPr/>
        </p:nvSpPr>
        <p:spPr>
          <a:xfrm>
            <a:off x="2593080" y="2867760"/>
            <a:ext cx="4068720" cy="3808440"/>
          </a:xfrm>
          <a:prstGeom prst="rect">
            <a:avLst/>
          </a:prstGeom>
          <a:noFill/>
          <a:ln>
            <a:noFill/>
          </a:ln>
        </p:spPr>
        <p:txBody>
          <a:bodyPr>
            <a:normAutofit/>
          </a:bodyPr>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Arial"/>
              </a:rPr>
              <a:t>K-means algorithm</a:t>
            </a: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Arial"/>
              </a:rPr>
              <a:t>3 clusters</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en-US" sz="1800" spc="-1" strike="noStrike">
                <a:solidFill>
                  <a:srgbClr val="404040"/>
                </a:solidFill>
                <a:latin typeface="Arial"/>
              </a:rPr>
              <a:t>Metrics per city per cluster</a:t>
            </a:r>
            <a:endParaRPr b="0" lang="en-US" sz="1800" spc="-1" strike="noStrike">
              <a:solidFill>
                <a:srgbClr val="404040"/>
              </a:solidFill>
              <a:latin typeface="Century Gothic"/>
            </a:endParaRPr>
          </a:p>
          <a:p>
            <a:pPr>
              <a:lnSpc>
                <a:spcPct val="100000"/>
              </a:lnSpc>
              <a:spcBef>
                <a:spcPts val="1001"/>
              </a:spcBef>
            </a:pPr>
            <a:endParaRPr b="0" lang="en-US" sz="1800" spc="-1" strike="noStrike">
              <a:solidFill>
                <a:srgbClr val="404040"/>
              </a:solidFill>
              <a:latin typeface="Century Gothic"/>
            </a:endParaRPr>
          </a:p>
        </p:txBody>
      </p:sp>
      <p:sp>
        <p:nvSpPr>
          <p:cNvPr id="157" name="CustomShape 3"/>
          <p:cNvSpPr/>
          <p:nvPr/>
        </p:nvSpPr>
        <p:spPr>
          <a:xfrm>
            <a:off x="2593080" y="2013480"/>
            <a:ext cx="7778520" cy="507960"/>
          </a:xfrm>
          <a:prstGeom prst="rect">
            <a:avLst/>
          </a:prstGeom>
          <a:noFill/>
          <a:ln>
            <a:noFill/>
          </a:ln>
        </p:spPr>
        <p:style>
          <a:lnRef idx="0"/>
          <a:fillRef idx="0"/>
          <a:effectRef idx="0"/>
          <a:fontRef idx="minor"/>
        </p:style>
        <p:txBody>
          <a:bodyPr>
            <a:normAutofit/>
          </a:bodyPr>
          <a:p>
            <a:pPr>
              <a:lnSpc>
                <a:spcPct val="100000"/>
              </a:lnSpc>
            </a:pPr>
            <a:r>
              <a:rPr b="0" lang="en-US" sz="2400" spc="-1" strike="noStrike">
                <a:solidFill>
                  <a:srgbClr val="262626"/>
                </a:solidFill>
                <a:latin typeface="Arial"/>
              </a:rPr>
              <a:t>Discover natural grouping for the venues of every city</a:t>
            </a:r>
            <a:endParaRPr b="0" lang="en-US" sz="2400" spc="-1" strike="noStrike">
              <a:latin typeface="Arial"/>
            </a:endParaRPr>
          </a:p>
        </p:txBody>
      </p:sp>
      <p:pic>
        <p:nvPicPr>
          <p:cNvPr id="158" name="Picture 4" descr=""/>
          <p:cNvPicPr/>
          <p:nvPr/>
        </p:nvPicPr>
        <p:blipFill>
          <a:blip r:embed="rId1"/>
          <a:stretch/>
        </p:blipFill>
        <p:spPr>
          <a:xfrm>
            <a:off x="4502520" y="3438360"/>
            <a:ext cx="3959640" cy="2666880"/>
          </a:xfrm>
          <a:prstGeom prst="rect">
            <a:avLst/>
          </a:prstGeom>
          <a:ln>
            <a:noFill/>
          </a:ln>
        </p:spPr>
      </p:pic>
      <p:sp>
        <p:nvSpPr>
          <p:cNvPr id="159" name="CustomShape 4"/>
          <p:cNvSpPr/>
          <p:nvPr/>
        </p:nvSpPr>
        <p:spPr>
          <a:xfrm>
            <a:off x="8794440" y="4698360"/>
            <a:ext cx="2071080" cy="507960"/>
          </a:xfrm>
          <a:prstGeom prst="rect">
            <a:avLst/>
          </a:prstGeom>
          <a:noFill/>
          <a:ln>
            <a:noFill/>
          </a:ln>
        </p:spPr>
        <p:style>
          <a:lnRef idx="0"/>
          <a:fillRef idx="0"/>
          <a:effectRef idx="0"/>
          <a:fontRef idx="minor"/>
        </p:style>
        <p:txBody>
          <a:bodyPr>
            <a:normAutofit fontScale="47000"/>
          </a:bodyPr>
          <a:p>
            <a:pPr>
              <a:lnSpc>
                <a:spcPct val="100000"/>
              </a:lnSpc>
            </a:pPr>
            <a:r>
              <a:rPr b="0" lang="en-US" sz="2400" spc="-1" strike="noStrike">
                <a:solidFill>
                  <a:srgbClr val="262626"/>
                </a:solidFill>
                <a:latin typeface="Arial"/>
              </a:rPr>
              <a:t>Elbow method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2593080" y="624240"/>
            <a:ext cx="8911440" cy="1280520"/>
          </a:xfrm>
          <a:prstGeom prst="rect">
            <a:avLst/>
          </a:prstGeom>
          <a:noFill/>
          <a:ln>
            <a:noFill/>
          </a:ln>
        </p:spPr>
        <p:txBody>
          <a:bodyPr>
            <a:noAutofit/>
          </a:bodyPr>
          <a:p>
            <a:pPr>
              <a:lnSpc>
                <a:spcPct val="100000"/>
              </a:lnSpc>
            </a:pPr>
            <a:r>
              <a:rPr b="0" lang="en-US" sz="5400" spc="-1" strike="noStrike">
                <a:solidFill>
                  <a:srgbClr val="262626"/>
                </a:solidFill>
                <a:latin typeface="Arial"/>
              </a:rPr>
              <a:t>Metrics</a:t>
            </a:r>
            <a:endParaRPr b="0" lang="en-US" sz="5400" spc="-1" strike="noStrike">
              <a:solidFill>
                <a:srgbClr val="000000"/>
              </a:solidFill>
              <a:latin typeface="Century Gothic"/>
            </a:endParaRPr>
          </a:p>
        </p:txBody>
      </p:sp>
      <p:pic>
        <p:nvPicPr>
          <p:cNvPr id="161" name="Picture 3" descr=""/>
          <p:cNvPicPr/>
          <p:nvPr/>
        </p:nvPicPr>
        <p:blipFill>
          <a:blip r:embed="rId1"/>
          <a:stretch/>
        </p:blipFill>
        <p:spPr>
          <a:xfrm>
            <a:off x="5166360" y="1737360"/>
            <a:ext cx="2788920" cy="3710880"/>
          </a:xfrm>
          <a:prstGeom prst="rect">
            <a:avLst/>
          </a:prstGeom>
          <a:ln>
            <a:noFill/>
          </a:ln>
        </p:spPr>
      </p:pic>
      <p:sp>
        <p:nvSpPr>
          <p:cNvPr id="162" name="CustomShape 2"/>
          <p:cNvSpPr/>
          <p:nvPr/>
        </p:nvSpPr>
        <p:spPr>
          <a:xfrm>
            <a:off x="2813400" y="5852160"/>
            <a:ext cx="879948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Arial"/>
              </a:rPr>
              <a:t>total venues, and mean rating found per city and per cluster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121</TotalTime>
  <Application>LibreOffice/6.4.4.2$Windows_X86_64 LibreOffice_project/3d775be2011f3886db32dfd395a6a6d1ca2630ff</Application>
  <Words>477</Words>
  <Paragraphs>66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2021-04-12T11:25:09Z</dcterms:created>
  <dc:creator>baltazar .</dc:creator>
  <dc:description/>
  <dc:language>en-US</dc:language>
  <cp:lastModifiedBy/>
  <dcterms:modified xsi:type="dcterms:W3CDTF">2021-04-12T19:47:52Z</dcterms:modified>
  <cp:revision>17</cp:revision>
  <dc:subject/>
  <dc:title>IBM Data Science Capstone Project  Venues of Thessally, an overview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