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3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A628-E8F0-4043-B0DE-FD27B7BA6CC3}" type="datetimeFigureOut">
              <a:rPr lang="es-ES" smtClean="0"/>
              <a:t>01/06/2015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0ADA-A3B7-471F-967F-E7EF57E3109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A628-E8F0-4043-B0DE-FD27B7BA6CC3}" type="datetimeFigureOut">
              <a:rPr lang="es-ES" smtClean="0"/>
              <a:t>01/06/2015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0ADA-A3B7-471F-967F-E7EF57E3109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A628-E8F0-4043-B0DE-FD27B7BA6CC3}" type="datetimeFigureOut">
              <a:rPr lang="es-ES" smtClean="0"/>
              <a:t>01/06/2015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0ADA-A3B7-471F-967F-E7EF57E3109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A628-E8F0-4043-B0DE-FD27B7BA6CC3}" type="datetimeFigureOut">
              <a:rPr lang="es-ES" smtClean="0"/>
              <a:t>01/06/2015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0ADA-A3B7-471F-967F-E7EF57E3109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A628-E8F0-4043-B0DE-FD27B7BA6CC3}" type="datetimeFigureOut">
              <a:rPr lang="es-ES" smtClean="0"/>
              <a:t>01/06/2015</a:t>
            </a:fld>
            <a:endParaRPr lang="es-E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0ADA-A3B7-471F-967F-E7EF57E31091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A628-E8F0-4043-B0DE-FD27B7BA6CC3}" type="datetimeFigureOut">
              <a:rPr lang="es-ES" smtClean="0"/>
              <a:t>01/06/2015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0ADA-A3B7-471F-967F-E7EF57E3109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A628-E8F0-4043-B0DE-FD27B7BA6CC3}" type="datetimeFigureOut">
              <a:rPr lang="es-ES" smtClean="0"/>
              <a:t>01/06/2015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0ADA-A3B7-471F-967F-E7EF57E3109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A628-E8F0-4043-B0DE-FD27B7BA6CC3}" type="datetimeFigureOut">
              <a:rPr lang="es-ES" smtClean="0"/>
              <a:t>01/06/2015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0ADA-A3B7-471F-967F-E7EF57E3109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A628-E8F0-4043-B0DE-FD27B7BA6CC3}" type="datetimeFigureOut">
              <a:rPr lang="es-ES" smtClean="0"/>
              <a:t>01/06/2015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0ADA-A3B7-471F-967F-E7EF57E3109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A628-E8F0-4043-B0DE-FD27B7BA6CC3}" type="datetimeFigureOut">
              <a:rPr lang="es-ES" smtClean="0"/>
              <a:t>01/06/2015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0ADA-A3B7-471F-967F-E7EF57E3109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A628-E8F0-4043-B0DE-FD27B7BA6CC3}" type="datetimeFigureOut">
              <a:rPr lang="es-ES" smtClean="0"/>
              <a:t>01/06/2015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0ADA-A3B7-471F-967F-E7EF57E3109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36A628-E8F0-4043-B0DE-FD27B7BA6CC3}" type="datetimeFigureOut">
              <a:rPr lang="es-ES" smtClean="0"/>
              <a:t>01/06/2015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54E0ADA-A3B7-471F-967F-E7EF57E31091}" type="slidenum">
              <a:rPr lang="es-ES" smtClean="0"/>
              <a:t>‹Nº›</a:t>
            </a:fld>
            <a:endParaRPr lang="es-E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iguelangelnieto.net/?action=view&amp;url=arquitectura-maestro-maestro-en-mysql" TargetMode="External"/><Relationship Id="rId2" Type="http://schemas.openxmlformats.org/officeDocument/2006/relationships/hyperlink" Target="http://www.digitalvalley.com/blog/configurar-arquitectura-maestro-maestro-mysql-para-la-replicacion-de-dato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nicoenelcpd.blogspot.com.es/2011/11/configurar-mysql-en-modo-maestro.html" TargetMode="External"/><Relationship Id="rId4" Type="http://schemas.openxmlformats.org/officeDocument/2006/relationships/hyperlink" Target="http://luismido.wikidot.com/mysql5-replicacion-maestro-maestr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24544" y="2564904"/>
            <a:ext cx="5400600" cy="237626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900" dirty="0" smtClean="0"/>
              <a:t>CONFIGURACIÓN</a:t>
            </a:r>
            <a:r>
              <a:rPr lang="es-ES" sz="5400" dirty="0" smtClean="0"/>
              <a:t> BD</a:t>
            </a:r>
            <a:br>
              <a:rPr lang="es-ES" sz="5400" dirty="0" smtClean="0"/>
            </a:br>
            <a:r>
              <a:rPr lang="es-ES" sz="5400" dirty="0" smtClean="0"/>
              <a:t>MAESTRO-MAESTRO</a:t>
            </a:r>
            <a:endParaRPr lang="es-ES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5445224"/>
            <a:ext cx="4680520" cy="1066800"/>
          </a:xfrm>
        </p:spPr>
        <p:txBody>
          <a:bodyPr>
            <a:normAutofit/>
          </a:bodyPr>
          <a:lstStyle/>
          <a:p>
            <a:r>
              <a:rPr lang="es-ES" sz="2800" dirty="0"/>
              <a:t>Manuel Gutiérrez Delgado</a:t>
            </a:r>
          </a:p>
          <a:p>
            <a:r>
              <a:rPr lang="es-ES" sz="2800" dirty="0"/>
              <a:t>Andrés Serrano Gómez</a:t>
            </a:r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9" y="0"/>
            <a:ext cx="4119380" cy="35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264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Una </a:t>
            </a:r>
            <a:r>
              <a:rPr lang="es-ES" dirty="0"/>
              <a:t>vez que tenemos creada la base de datos en ambas máquinas, vamos a proceder a configurarlas.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Vamos a comenzar a configurar la máquina1. Para ello, editaremos el archivo </a:t>
            </a:r>
            <a:r>
              <a:rPr lang="es-ES" b="1" dirty="0">
                <a:solidFill>
                  <a:schemeClr val="bg1"/>
                </a:solidFill>
              </a:rPr>
              <a:t>“/</a:t>
            </a:r>
            <a:r>
              <a:rPr lang="es-ES" b="1" dirty="0" err="1">
                <a:solidFill>
                  <a:schemeClr val="bg1"/>
                </a:solidFill>
              </a:rPr>
              <a:t>etc</a:t>
            </a:r>
            <a:r>
              <a:rPr lang="es-ES" b="1" dirty="0">
                <a:solidFill>
                  <a:schemeClr val="bg1"/>
                </a:solidFill>
              </a:rPr>
              <a:t>/</a:t>
            </a:r>
            <a:r>
              <a:rPr lang="es-ES" b="1" dirty="0" err="1">
                <a:solidFill>
                  <a:schemeClr val="bg1"/>
                </a:solidFill>
              </a:rPr>
              <a:t>mysql</a:t>
            </a:r>
            <a:r>
              <a:rPr lang="es-ES" b="1" dirty="0">
                <a:solidFill>
                  <a:schemeClr val="bg1"/>
                </a:solidFill>
              </a:rPr>
              <a:t>/</a:t>
            </a:r>
            <a:r>
              <a:rPr lang="es-ES" b="1" dirty="0" err="1">
                <a:solidFill>
                  <a:schemeClr val="bg1"/>
                </a:solidFill>
              </a:rPr>
              <a:t>my.cnf</a:t>
            </a:r>
            <a:r>
              <a:rPr lang="es-ES" b="1" dirty="0">
                <a:solidFill>
                  <a:schemeClr val="bg1"/>
                </a:solidFill>
              </a:rPr>
              <a:t>”</a:t>
            </a:r>
            <a:r>
              <a:rPr lang="es-ES" b="1" dirty="0"/>
              <a:t>.</a:t>
            </a:r>
            <a:r>
              <a:rPr lang="es-ES" dirty="0"/>
              <a:t> Cuando estemos dentro lo primero que haremos será comentar la línea </a:t>
            </a:r>
            <a:r>
              <a:rPr lang="es-ES" b="1" dirty="0">
                <a:solidFill>
                  <a:schemeClr val="bg1"/>
                </a:solidFill>
              </a:rPr>
              <a:t>“#</a:t>
            </a:r>
            <a:r>
              <a:rPr lang="es-ES" b="1" dirty="0" err="1">
                <a:solidFill>
                  <a:schemeClr val="bg1"/>
                </a:solidFill>
              </a:rPr>
              <a:t>bind-address</a:t>
            </a:r>
            <a:r>
              <a:rPr lang="es-ES" b="1" dirty="0">
                <a:solidFill>
                  <a:schemeClr val="bg1"/>
                </a:solidFill>
              </a:rPr>
              <a:t> 127.0.0.1”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/>
              <a:t>y seguidamente añadiremos estas líneas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server-id = </a:t>
            </a:r>
            <a:r>
              <a:rPr lang="es-ES" b="1" dirty="0" smtClean="0">
                <a:solidFill>
                  <a:schemeClr val="bg1"/>
                </a:solidFill>
              </a:rPr>
              <a:t>1 .</a:t>
            </a:r>
            <a:endParaRPr lang="es-ES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bg1"/>
                </a:solidFill>
              </a:rPr>
              <a:t>log_bin</a:t>
            </a:r>
            <a:r>
              <a:rPr lang="es-ES" b="1" dirty="0">
                <a:solidFill>
                  <a:schemeClr val="bg1"/>
                </a:solidFill>
              </a:rPr>
              <a:t> = /</a:t>
            </a:r>
            <a:r>
              <a:rPr lang="es-ES" b="1" dirty="0" err="1">
                <a:solidFill>
                  <a:schemeClr val="bg1"/>
                </a:solidFill>
              </a:rPr>
              <a:t>var</a:t>
            </a:r>
            <a:r>
              <a:rPr lang="es-ES" b="1" dirty="0">
                <a:solidFill>
                  <a:schemeClr val="bg1"/>
                </a:solidFill>
              </a:rPr>
              <a:t>/log/</a:t>
            </a:r>
            <a:r>
              <a:rPr lang="es-ES" b="1" dirty="0" err="1">
                <a:solidFill>
                  <a:schemeClr val="bg1"/>
                </a:solidFill>
              </a:rPr>
              <a:t>mysql</a:t>
            </a:r>
            <a:r>
              <a:rPr lang="es-ES" b="1" dirty="0">
                <a:solidFill>
                  <a:schemeClr val="bg1"/>
                </a:solidFill>
              </a:rPr>
              <a:t>/bin.log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/>
              <a:t>//(</a:t>
            </a:r>
            <a:r>
              <a:rPr lang="es-ES" dirty="0">
                <a:solidFill>
                  <a:srgbClr val="FFFF00"/>
                </a:solidFill>
              </a:rPr>
              <a:t>aquí se almacenará los cambios que se realicen en una base de datos o tabla</a:t>
            </a:r>
            <a:r>
              <a:rPr lang="es-ES" dirty="0" smtClean="0"/>
              <a:t>).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bg1"/>
                </a:solidFill>
              </a:rPr>
              <a:t>log_error</a:t>
            </a:r>
            <a:r>
              <a:rPr lang="es-ES" b="1" dirty="0">
                <a:solidFill>
                  <a:schemeClr val="bg1"/>
                </a:solidFill>
              </a:rPr>
              <a:t> = /</a:t>
            </a:r>
            <a:r>
              <a:rPr lang="es-ES" b="1" dirty="0" err="1">
                <a:solidFill>
                  <a:schemeClr val="bg1"/>
                </a:solidFill>
              </a:rPr>
              <a:t>var</a:t>
            </a:r>
            <a:r>
              <a:rPr lang="es-ES" b="1" dirty="0">
                <a:solidFill>
                  <a:schemeClr val="bg1"/>
                </a:solidFill>
              </a:rPr>
              <a:t>/log/</a:t>
            </a:r>
            <a:r>
              <a:rPr lang="es-ES" b="1" dirty="0" err="1">
                <a:solidFill>
                  <a:schemeClr val="bg1"/>
                </a:solidFill>
              </a:rPr>
              <a:t>mysql</a:t>
            </a:r>
            <a:r>
              <a:rPr lang="es-ES" b="1" dirty="0">
                <a:solidFill>
                  <a:schemeClr val="bg1"/>
                </a:solidFill>
              </a:rPr>
              <a:t>/error.log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smtClean="0"/>
              <a:t>//(</a:t>
            </a:r>
            <a:r>
              <a:rPr lang="es-ES" dirty="0" smtClean="0">
                <a:solidFill>
                  <a:srgbClr val="FFFF00"/>
                </a:solidFill>
              </a:rPr>
              <a:t>almacena </a:t>
            </a:r>
            <a:r>
              <a:rPr lang="es-ES" dirty="0">
                <a:solidFill>
                  <a:srgbClr val="FFFF00"/>
                </a:solidFill>
              </a:rPr>
              <a:t>si ha ocurrido algún error crítico mientras el servidor se estaba </a:t>
            </a:r>
            <a:r>
              <a:rPr lang="es-ES" dirty="0" smtClean="0">
                <a:solidFill>
                  <a:srgbClr val="FFFF00"/>
                </a:solidFill>
              </a:rPr>
              <a:t>ejecutando</a:t>
            </a:r>
            <a:r>
              <a:rPr lang="es-ES" dirty="0" smtClean="0"/>
              <a:t>).</a:t>
            </a:r>
            <a:endParaRPr lang="es-ES" dirty="0"/>
          </a:p>
          <a:p>
            <a:pPr algn="just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816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Ahora guardamos el documento y reiniciamos el servicio </a:t>
            </a:r>
            <a:r>
              <a:rPr lang="es-ES" dirty="0" smtClean="0"/>
              <a:t>con </a:t>
            </a:r>
            <a:r>
              <a:rPr lang="es-ES" b="1" dirty="0" smtClean="0">
                <a:solidFill>
                  <a:schemeClr val="bg1"/>
                </a:solidFill>
              </a:rPr>
              <a:t>“sudo </a:t>
            </a:r>
            <a:r>
              <a:rPr lang="es-ES" b="1" dirty="0">
                <a:solidFill>
                  <a:schemeClr val="bg1"/>
                </a:solidFill>
              </a:rPr>
              <a:t>/</a:t>
            </a:r>
            <a:r>
              <a:rPr lang="es-ES" b="1" dirty="0" err="1">
                <a:solidFill>
                  <a:schemeClr val="bg1"/>
                </a:solidFill>
              </a:rPr>
              <a:t>etc</a:t>
            </a:r>
            <a:r>
              <a:rPr lang="es-ES" b="1" dirty="0">
                <a:solidFill>
                  <a:schemeClr val="bg1"/>
                </a:solidFill>
              </a:rPr>
              <a:t>/</a:t>
            </a:r>
            <a:r>
              <a:rPr lang="es-ES" b="1" dirty="0" err="1">
                <a:solidFill>
                  <a:schemeClr val="bg1"/>
                </a:solidFill>
              </a:rPr>
              <a:t>init.d</a:t>
            </a:r>
            <a:r>
              <a:rPr lang="es-ES" b="1" dirty="0">
                <a:solidFill>
                  <a:schemeClr val="bg1"/>
                </a:solidFill>
              </a:rPr>
              <a:t>/</a:t>
            </a:r>
            <a:r>
              <a:rPr lang="es-ES" b="1" dirty="0" err="1">
                <a:solidFill>
                  <a:schemeClr val="bg1"/>
                </a:solidFill>
              </a:rPr>
              <a:t>mysql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restart</a:t>
            </a:r>
            <a:r>
              <a:rPr lang="es-ES" b="1" dirty="0">
                <a:solidFill>
                  <a:schemeClr val="bg1"/>
                </a:solidFill>
              </a:rPr>
              <a:t>”.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6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73" y="1340767"/>
            <a:ext cx="6840760" cy="51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Ahora </a:t>
            </a:r>
            <a:r>
              <a:rPr lang="es-ES" dirty="0"/>
              <a:t>realizaremos el mismo proceso en la máquina2. Entramos en el archivo </a:t>
            </a:r>
            <a:r>
              <a:rPr lang="es-ES" b="1" dirty="0">
                <a:solidFill>
                  <a:schemeClr val="bg1"/>
                </a:solidFill>
              </a:rPr>
              <a:t>“/</a:t>
            </a:r>
            <a:r>
              <a:rPr lang="es-ES" b="1" dirty="0" err="1">
                <a:solidFill>
                  <a:schemeClr val="bg1"/>
                </a:solidFill>
              </a:rPr>
              <a:t>etc</a:t>
            </a:r>
            <a:r>
              <a:rPr lang="es-ES" b="1" dirty="0">
                <a:solidFill>
                  <a:schemeClr val="bg1"/>
                </a:solidFill>
              </a:rPr>
              <a:t>/</a:t>
            </a:r>
            <a:r>
              <a:rPr lang="es-ES" b="1" dirty="0" err="1">
                <a:solidFill>
                  <a:schemeClr val="bg1"/>
                </a:solidFill>
              </a:rPr>
              <a:t>mysql</a:t>
            </a:r>
            <a:r>
              <a:rPr lang="es-ES" b="1" dirty="0">
                <a:solidFill>
                  <a:schemeClr val="bg1"/>
                </a:solidFill>
              </a:rPr>
              <a:t>/</a:t>
            </a:r>
            <a:r>
              <a:rPr lang="es-ES" b="1" dirty="0" err="1">
                <a:solidFill>
                  <a:schemeClr val="bg1"/>
                </a:solidFill>
              </a:rPr>
              <a:t>my.cnf</a:t>
            </a:r>
            <a:r>
              <a:rPr lang="es-ES" b="1" dirty="0">
                <a:solidFill>
                  <a:schemeClr val="bg1"/>
                </a:solidFill>
              </a:rPr>
              <a:t>”. </a:t>
            </a:r>
            <a:r>
              <a:rPr lang="es-ES" dirty="0"/>
              <a:t>Una vez dentro comentaremos la línea </a:t>
            </a:r>
            <a:r>
              <a:rPr lang="es-ES" b="1" dirty="0">
                <a:solidFill>
                  <a:schemeClr val="bg1"/>
                </a:solidFill>
              </a:rPr>
              <a:t>“#</a:t>
            </a:r>
            <a:r>
              <a:rPr lang="es-ES" b="1" dirty="0" err="1">
                <a:solidFill>
                  <a:schemeClr val="bg1"/>
                </a:solidFill>
              </a:rPr>
              <a:t>bind-address</a:t>
            </a:r>
            <a:r>
              <a:rPr lang="es-ES" b="1" dirty="0">
                <a:solidFill>
                  <a:schemeClr val="bg1"/>
                </a:solidFill>
              </a:rPr>
              <a:t> 127.0.0.1”,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/>
              <a:t>y una vez comentada añadiremos las siguientes líneas: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bg1"/>
                </a:solidFill>
              </a:rPr>
              <a:t>server-id </a:t>
            </a:r>
            <a:r>
              <a:rPr lang="es-ES" b="1" dirty="0">
                <a:solidFill>
                  <a:schemeClr val="bg1"/>
                </a:solidFill>
              </a:rPr>
              <a:t>= 2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bg1"/>
                </a:solidFill>
              </a:rPr>
              <a:t>log_bin</a:t>
            </a:r>
            <a:r>
              <a:rPr lang="es-ES" b="1" dirty="0">
                <a:solidFill>
                  <a:schemeClr val="bg1"/>
                </a:solidFill>
              </a:rPr>
              <a:t> = /</a:t>
            </a:r>
            <a:r>
              <a:rPr lang="es-ES" b="1" dirty="0" err="1">
                <a:solidFill>
                  <a:schemeClr val="bg1"/>
                </a:solidFill>
              </a:rPr>
              <a:t>var</a:t>
            </a:r>
            <a:r>
              <a:rPr lang="es-ES" b="1" dirty="0">
                <a:solidFill>
                  <a:schemeClr val="bg1"/>
                </a:solidFill>
              </a:rPr>
              <a:t>/log/</a:t>
            </a:r>
            <a:r>
              <a:rPr lang="es-ES" b="1" dirty="0" err="1">
                <a:solidFill>
                  <a:schemeClr val="bg1"/>
                </a:solidFill>
              </a:rPr>
              <a:t>mysql</a:t>
            </a:r>
            <a:r>
              <a:rPr lang="es-ES" b="1" dirty="0">
                <a:solidFill>
                  <a:schemeClr val="bg1"/>
                </a:solidFill>
              </a:rPr>
              <a:t>/bin.log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bg1"/>
                </a:solidFill>
              </a:rPr>
              <a:t>log_error</a:t>
            </a:r>
            <a:r>
              <a:rPr lang="es-ES" b="1" dirty="0">
                <a:solidFill>
                  <a:schemeClr val="bg1"/>
                </a:solidFill>
              </a:rPr>
              <a:t> = /</a:t>
            </a:r>
            <a:r>
              <a:rPr lang="es-ES" b="1" dirty="0" err="1">
                <a:solidFill>
                  <a:schemeClr val="bg1"/>
                </a:solidFill>
              </a:rPr>
              <a:t>var</a:t>
            </a:r>
            <a:r>
              <a:rPr lang="es-ES" b="1" dirty="0">
                <a:solidFill>
                  <a:schemeClr val="bg1"/>
                </a:solidFill>
              </a:rPr>
              <a:t>/log/</a:t>
            </a:r>
            <a:r>
              <a:rPr lang="es-ES" b="1" dirty="0" err="1">
                <a:solidFill>
                  <a:schemeClr val="bg1"/>
                </a:solidFill>
              </a:rPr>
              <a:t>mysql</a:t>
            </a:r>
            <a:r>
              <a:rPr lang="es-ES" b="1" dirty="0">
                <a:solidFill>
                  <a:schemeClr val="bg1"/>
                </a:solidFill>
              </a:rPr>
              <a:t>/error.log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13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777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822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Y ahora reiniciaremos el servicio con</a:t>
            </a:r>
            <a:r>
              <a:rPr lang="es-ES" b="1" dirty="0"/>
              <a:t> </a:t>
            </a:r>
            <a:r>
              <a:rPr lang="es-ES" b="1" dirty="0">
                <a:solidFill>
                  <a:schemeClr val="bg1"/>
                </a:solidFill>
              </a:rPr>
              <a:t>“/</a:t>
            </a:r>
            <a:r>
              <a:rPr lang="es-ES" b="1" dirty="0" err="1">
                <a:solidFill>
                  <a:schemeClr val="bg1"/>
                </a:solidFill>
              </a:rPr>
              <a:t>etc</a:t>
            </a:r>
            <a:r>
              <a:rPr lang="es-ES" b="1" dirty="0">
                <a:solidFill>
                  <a:schemeClr val="bg1"/>
                </a:solidFill>
              </a:rPr>
              <a:t>/</a:t>
            </a:r>
            <a:r>
              <a:rPr lang="es-ES" b="1" dirty="0" err="1">
                <a:solidFill>
                  <a:schemeClr val="bg1"/>
                </a:solidFill>
              </a:rPr>
              <a:t>init.d</a:t>
            </a:r>
            <a:r>
              <a:rPr lang="es-ES" b="1" dirty="0">
                <a:solidFill>
                  <a:schemeClr val="bg1"/>
                </a:solidFill>
              </a:rPr>
              <a:t>/</a:t>
            </a:r>
            <a:r>
              <a:rPr lang="es-ES" b="1" dirty="0" err="1">
                <a:solidFill>
                  <a:schemeClr val="bg1"/>
                </a:solidFill>
              </a:rPr>
              <a:t>mysql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restart</a:t>
            </a:r>
            <a:r>
              <a:rPr lang="es-ES" b="1" dirty="0">
                <a:solidFill>
                  <a:schemeClr val="bg1"/>
                </a:solidFill>
              </a:rPr>
              <a:t>”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6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8" y="1052736"/>
            <a:ext cx="748883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65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Ahora vamos a proceder a crear un usuario en cada una de las máquinas (serán los mismos) y le daremos permisos. Vamos a comenzar con la máquina1. Entramos en </a:t>
            </a:r>
            <a:r>
              <a:rPr lang="es-ES" dirty="0" err="1"/>
              <a:t>mysql</a:t>
            </a:r>
            <a:r>
              <a:rPr lang="es-ES" dirty="0"/>
              <a:t> y ejecutamos las siguientes sentencias: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CREATE USER maestro IDENTIFIED BY 'usuario'; 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GRANT REPLICATION SLAVE ON *.* TO 'master'@'%' IDENTIFIED BY 'usuario'; 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FLUSH  PRIVILEGES; (</a:t>
            </a:r>
            <a:r>
              <a:rPr lang="es-ES" dirty="0">
                <a:solidFill>
                  <a:srgbClr val="FFFF00"/>
                </a:solidFill>
              </a:rPr>
              <a:t>Recarga los permisos de las tablas de permisos en la base de datos </a:t>
            </a:r>
            <a:r>
              <a:rPr lang="es-ES" dirty="0" err="1">
                <a:solidFill>
                  <a:srgbClr val="FFFF00"/>
                </a:solidFill>
              </a:rPr>
              <a:t>mysql</a:t>
            </a:r>
            <a:r>
              <a:rPr lang="es-ES" b="1" dirty="0">
                <a:solidFill>
                  <a:schemeClr val="bg1"/>
                </a:solidFill>
              </a:rPr>
              <a:t>).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FLUSH  TABLES; (</a:t>
            </a:r>
            <a:r>
              <a:rPr lang="es-ES" dirty="0">
                <a:solidFill>
                  <a:srgbClr val="FFFF00"/>
                </a:solidFill>
              </a:rPr>
              <a:t>cierra todas las tablas abiertas y fuerza a todas las tablas en uso a que se cierren</a:t>
            </a:r>
            <a:r>
              <a:rPr lang="es-ES" b="1" dirty="0">
                <a:solidFill>
                  <a:schemeClr val="bg1"/>
                </a:solidFill>
              </a:rPr>
              <a:t>). 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FLUSH  TABLES WITH READ LOCK; (</a:t>
            </a:r>
            <a:r>
              <a:rPr lang="es-ES" dirty="0">
                <a:solidFill>
                  <a:srgbClr val="FFFF00"/>
                </a:solidFill>
              </a:rPr>
              <a:t>Cierra todas las tablas abiertas y bloquea todas las tablas para todas las bases de datos con una bloqueo de lectura hasta que ejecute UNLOCK TABLES</a:t>
            </a:r>
            <a:r>
              <a:rPr lang="es-ES" b="1" dirty="0">
                <a:solidFill>
                  <a:schemeClr val="bg1"/>
                </a:solidFill>
              </a:rPr>
              <a:t>).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103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sz="2200" dirty="0"/>
              <a:t>Para acabar con la configuración en el máquina1 obtenemos los datos de la base de datos que vamos a replicar para posteriormente usarlos más adelante.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200" dirty="0"/>
              <a:t>Ejecutamos en </a:t>
            </a:r>
            <a:r>
              <a:rPr lang="es-ES" sz="2200" dirty="0" err="1"/>
              <a:t>mysql</a:t>
            </a:r>
            <a:r>
              <a:rPr lang="es-ES" sz="2200" b="1" dirty="0"/>
              <a:t> </a:t>
            </a:r>
            <a:r>
              <a:rPr lang="es-ES" sz="2200" b="1" dirty="0">
                <a:solidFill>
                  <a:schemeClr val="bg1"/>
                </a:solidFill>
              </a:rPr>
              <a:t>“SHOW MASTER STATUS</a:t>
            </a:r>
            <a:r>
              <a:rPr lang="es-ES" sz="2200" b="1" dirty="0" smtClean="0">
                <a:solidFill>
                  <a:schemeClr val="bg1"/>
                </a:solidFill>
              </a:rPr>
              <a:t>”.</a:t>
            </a:r>
          </a:p>
          <a:p>
            <a:pPr marL="0" indent="0">
              <a:buNone/>
            </a:pPr>
            <a:endParaRPr lang="es-E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8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5"/>
            <a:ext cx="8136904" cy="322126"/>
          </a:xfrm>
          <a:prstGeom prst="rect">
            <a:avLst/>
          </a:prstGeom>
        </p:spPr>
      </p:pic>
      <p:pic>
        <p:nvPicPr>
          <p:cNvPr id="9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94941"/>
            <a:ext cx="8136904" cy="45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Ahora </a:t>
            </a:r>
            <a:r>
              <a:rPr lang="es-ES" dirty="0"/>
              <a:t>vamos a repetir este mismo proceso en Máquina2. </a:t>
            </a:r>
            <a:endParaRPr lang="es-ES" dirty="0" smtClean="0"/>
          </a:p>
          <a:p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CREATE USER maestro IDENTIFIED BY 'usuario';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GRANT REPLICATION SLAVE ON *.* TO 'master'@'%' IDENTIFIED BY 'usuario';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FLUSH  PRIVILEGES;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FLUSH  TABLES;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FLUSH  TABLES WITH READ LOCK</a:t>
            </a:r>
            <a:r>
              <a:rPr lang="es-ES" b="1" dirty="0" smtClean="0">
                <a:solidFill>
                  <a:schemeClr val="bg1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Para </a:t>
            </a:r>
            <a:r>
              <a:rPr lang="es-ES" dirty="0"/>
              <a:t>acabar con la configuración en el máquina2 obtenemos los datos de la base de datos que vamos a replicar para posteriormente usarlos más adelante.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Ejecutamos en </a:t>
            </a:r>
            <a:r>
              <a:rPr lang="es-ES" dirty="0" err="1"/>
              <a:t>mysql</a:t>
            </a:r>
            <a:r>
              <a:rPr lang="es-ES" b="1" dirty="0"/>
              <a:t> </a:t>
            </a:r>
            <a:r>
              <a:rPr lang="es-ES" b="1" dirty="0">
                <a:solidFill>
                  <a:schemeClr val="bg1"/>
                </a:solidFill>
              </a:rPr>
              <a:t>“SHOW MASTER STATUS”.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80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2"/>
            <a:ext cx="9144000" cy="360040"/>
          </a:xfrm>
          <a:prstGeom prst="rect">
            <a:avLst/>
          </a:prstGeom>
        </p:spPr>
      </p:pic>
      <p:pic>
        <p:nvPicPr>
          <p:cNvPr id="7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7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/>
                </a:solidFill>
              </a:rPr>
              <a:t>En este trabajo vamos a intentar mostrar como configurar una base de datos con estructura Maestro-Maestro en </a:t>
            </a:r>
            <a:r>
              <a:rPr lang="es-ES" dirty="0" err="1" smtClean="0">
                <a:solidFill>
                  <a:schemeClr val="tx1"/>
                </a:solidFill>
              </a:rPr>
              <a:t>mysql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/>
                </a:solidFill>
              </a:rPr>
              <a:t>Para ello hemos utilizado dos  máquinas virtuales para simular el comportamiento de dos servidores.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s-ES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s-ES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s-ES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s-ES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s-E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7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Ahora volveremos a la máquina 1, entramos en </a:t>
            </a:r>
            <a:r>
              <a:rPr lang="es-ES" dirty="0" err="1"/>
              <a:t>mysql</a:t>
            </a:r>
            <a:r>
              <a:rPr lang="es-ES" dirty="0"/>
              <a:t> y le damos los datos del maestro</a:t>
            </a:r>
            <a:r>
              <a:rPr lang="es-ES" dirty="0" smtClean="0"/>
              <a:t>. En </a:t>
            </a:r>
            <a:r>
              <a:rPr lang="es-ES" dirty="0"/>
              <a:t>el entorno de </a:t>
            </a:r>
            <a:r>
              <a:rPr lang="es-ES" dirty="0" err="1"/>
              <a:t>mysql</a:t>
            </a:r>
            <a:r>
              <a:rPr lang="es-ES" dirty="0"/>
              <a:t> ejecutamos la siguiente sentencia, donde HOST es la </a:t>
            </a:r>
            <a:r>
              <a:rPr lang="es-ES" dirty="0" err="1"/>
              <a:t>ip</a:t>
            </a:r>
            <a:r>
              <a:rPr lang="es-ES" dirty="0"/>
              <a:t> de la máquina2</a:t>
            </a:r>
            <a:r>
              <a:rPr lang="es-E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STOP SLAVE; </a:t>
            </a:r>
            <a:endParaRPr lang="es-ES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CHANGE MASTER TO MASTER_HOST='192.168.56.106', MASTER_USER='master', MASTER_PASSWORD=’usuario’, MASTER_LOG_FILE='bin.000001', MASTER_LOG_POS=500, MASTER_PORT=3306; 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bg1"/>
                </a:solidFill>
              </a:rPr>
              <a:t>START </a:t>
            </a:r>
            <a:r>
              <a:rPr lang="es-ES" b="1" dirty="0">
                <a:solidFill>
                  <a:schemeClr val="bg1"/>
                </a:solidFill>
              </a:rPr>
              <a:t>SLAVE;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3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" y="365306"/>
            <a:ext cx="9130541" cy="6492694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"/>
            <a:ext cx="9144000" cy="35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34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726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Y ahora repetiremos el mismo proceso para la</a:t>
            </a:r>
            <a:r>
              <a:rPr lang="es-ES" b="1" dirty="0"/>
              <a:t> máquina 2</a:t>
            </a:r>
            <a:r>
              <a:rPr lang="es-ES" dirty="0"/>
              <a:t>, pero esta vez en master-host pondremos la </a:t>
            </a:r>
            <a:r>
              <a:rPr lang="es-ES" dirty="0" err="1"/>
              <a:t>ip</a:t>
            </a:r>
            <a:r>
              <a:rPr lang="es-ES" dirty="0"/>
              <a:t> de la</a:t>
            </a:r>
            <a:r>
              <a:rPr lang="es-ES" b="1" dirty="0"/>
              <a:t> máquina1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STOP SLAVE; </a:t>
            </a:r>
            <a:endParaRPr lang="es-ES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CHANGE MASTER TO MASTER_HOST='192.168.56.105', MASTER_USER='master', MASTER_PASSWORD=’usuario’, MASTER_LOG_FILE='bin.000001', MASTER_LOG_POS=894, MASTER_PORT=3306; 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bg1"/>
                </a:solidFill>
              </a:rPr>
              <a:t>START </a:t>
            </a:r>
            <a:r>
              <a:rPr lang="es-ES" b="1" dirty="0">
                <a:solidFill>
                  <a:schemeClr val="bg1"/>
                </a:solidFill>
              </a:rPr>
              <a:t>SLAVE;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1101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6525344"/>
          </a:xfrm>
          <a:prstGeom prst="rect">
            <a:avLst/>
          </a:prstGeom>
        </p:spPr>
      </p:pic>
      <p:pic>
        <p:nvPicPr>
          <p:cNvPr id="5" name="0 Imagen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48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sz="2200" dirty="0"/>
              <a:t>Por último, antes de comenzar a hacer las pruebas tendremos que desbloquear las tablas en la máquina1 y máquina2. Para ello, dentro de </a:t>
            </a:r>
            <a:r>
              <a:rPr lang="es-ES" sz="2200" dirty="0" err="1"/>
              <a:t>mysql</a:t>
            </a:r>
            <a:r>
              <a:rPr lang="es-ES" sz="2200" dirty="0"/>
              <a:t>, ejecutaremos </a:t>
            </a:r>
            <a:r>
              <a:rPr lang="es-ES" sz="2200" dirty="0">
                <a:solidFill>
                  <a:schemeClr val="bg1"/>
                </a:solidFill>
              </a:rPr>
              <a:t>“UNLOCK TABLES;”</a:t>
            </a:r>
          </a:p>
          <a:p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64890"/>
            <a:ext cx="7920880" cy="245110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3" y="1910000"/>
            <a:ext cx="7920880" cy="46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656"/>
            <a:ext cx="7344816" cy="288032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344816" cy="432048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358158" y="4992487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400" dirty="0" smtClean="0"/>
              <a:t>Una </a:t>
            </a:r>
            <a:r>
              <a:rPr lang="es-ES" sz="2400" dirty="0"/>
              <a:t>vez hecho, ya podremos empezar a probar si al realizar cambios en cualquiera de las máquinas, también se producen en la otra. Comenzamos con las tablas vacías en ambas máquinas.</a:t>
            </a:r>
          </a:p>
        </p:txBody>
      </p:sp>
    </p:spTree>
    <p:extLst>
      <p:ext uri="{BB962C8B-B14F-4D97-AF65-F5344CB8AC3E}">
        <p14:creationId xmlns:p14="http://schemas.microsoft.com/office/powerpoint/2010/main" val="137648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Marcador de contenido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336704"/>
          </a:xfrm>
        </p:spPr>
        <p:txBody>
          <a:bodyPr>
            <a:normAutofit/>
          </a:bodyPr>
          <a:lstStyle/>
          <a:p>
            <a:endParaRPr lang="es-ES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sz="2200" dirty="0" smtClean="0"/>
              <a:t>Vemos </a:t>
            </a:r>
            <a:r>
              <a:rPr lang="es-ES" sz="2200" dirty="0"/>
              <a:t>que de primeras no hay nada en la tabla </a:t>
            </a:r>
            <a:r>
              <a:rPr lang="es-ES" sz="2200" dirty="0" smtClean="0"/>
              <a:t>ejecutando: </a:t>
            </a:r>
            <a:endParaRPr lang="es-E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200" b="1" dirty="0" smtClean="0">
                <a:solidFill>
                  <a:schemeClr val="bg1"/>
                </a:solidFill>
              </a:rPr>
              <a:t>“</a:t>
            </a:r>
            <a:r>
              <a:rPr lang="es-ES" sz="2200" b="1" dirty="0" err="1">
                <a:solidFill>
                  <a:schemeClr val="bg1"/>
                </a:solidFill>
              </a:rPr>
              <a:t>select</a:t>
            </a:r>
            <a:r>
              <a:rPr lang="es-ES" sz="2200" b="1" dirty="0">
                <a:solidFill>
                  <a:schemeClr val="bg1"/>
                </a:solidFill>
              </a:rPr>
              <a:t> * </a:t>
            </a:r>
            <a:r>
              <a:rPr lang="es-ES" sz="2200" b="1" dirty="0" err="1">
                <a:solidFill>
                  <a:schemeClr val="bg1"/>
                </a:solidFill>
              </a:rPr>
              <a:t>from</a:t>
            </a:r>
            <a:r>
              <a:rPr lang="es-ES" sz="2200" b="1" dirty="0">
                <a:solidFill>
                  <a:schemeClr val="bg1"/>
                </a:solidFill>
              </a:rPr>
              <a:t> datos;</a:t>
            </a:r>
            <a:endParaRPr lang="es-ES" sz="2200" dirty="0">
              <a:solidFill>
                <a:schemeClr val="bg1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903649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76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sz="2200" dirty="0"/>
              <a:t>Hacemos un </a:t>
            </a:r>
            <a:r>
              <a:rPr lang="es-ES" sz="2200" b="1" dirty="0">
                <a:solidFill>
                  <a:schemeClr val="bg1"/>
                </a:solidFill>
              </a:rPr>
              <a:t>“SHOW SLAVE STATUS\G” </a:t>
            </a:r>
            <a:r>
              <a:rPr lang="es-ES" sz="2200" dirty="0"/>
              <a:t>en </a:t>
            </a:r>
            <a:r>
              <a:rPr lang="es-ES" sz="2200" dirty="0" err="1"/>
              <a:t>mysql</a:t>
            </a:r>
            <a:r>
              <a:rPr lang="es-ES" sz="2200" dirty="0"/>
              <a:t> en cada una de las máquinas y comprobamos que la variable </a:t>
            </a:r>
            <a:r>
              <a:rPr lang="es-ES" sz="2200" b="1" dirty="0">
                <a:solidFill>
                  <a:schemeClr val="bg1"/>
                </a:solidFill>
              </a:rPr>
              <a:t>“</a:t>
            </a:r>
            <a:r>
              <a:rPr lang="es-ES" sz="2200" b="1" dirty="0" err="1">
                <a:solidFill>
                  <a:schemeClr val="bg1"/>
                </a:solidFill>
              </a:rPr>
              <a:t>Seconds_Behind_Master</a:t>
            </a:r>
            <a:r>
              <a:rPr lang="es-ES" sz="2200" b="1" dirty="0">
                <a:solidFill>
                  <a:schemeClr val="bg1"/>
                </a:solidFill>
              </a:rPr>
              <a:t>” </a:t>
            </a:r>
            <a:r>
              <a:rPr lang="es-ES" sz="2200" dirty="0"/>
              <a:t>es distinta de NULL, ya que indica que "retraso" tiene </a:t>
            </a:r>
            <a:r>
              <a:rPr lang="es-ES" sz="2200" dirty="0" smtClean="0"/>
              <a:t>un servidor respecto del otro. </a:t>
            </a:r>
            <a:endParaRPr lang="es-ES" sz="2200" dirty="0"/>
          </a:p>
          <a:p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851004"/>
            <a:ext cx="878497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Ahora vamos a añadir datos en la máquina1</a:t>
            </a:r>
            <a:r>
              <a:rPr lang="es-ES" b="1" dirty="0"/>
              <a:t> </a:t>
            </a:r>
            <a:r>
              <a:rPr lang="es-ES" dirty="0"/>
              <a:t>y veremos que aparece en la máquina2.</a:t>
            </a:r>
          </a:p>
          <a:p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4608512" cy="5040560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246" y="1340768"/>
            <a:ext cx="442175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Vamos </a:t>
            </a:r>
            <a:r>
              <a:rPr lang="es-ES" dirty="0"/>
              <a:t>a incluir otra.</a:t>
            </a:r>
          </a:p>
          <a:p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052736"/>
            <a:ext cx="4464495" cy="5328592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34" y="1052736"/>
            <a:ext cx="44999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/>
                </a:solidFill>
              </a:rPr>
              <a:t>Configurar correctamente las dos máquinas y la estructura necesaria para desarrollar el trabajo.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/>
                </a:solidFill>
              </a:rPr>
              <a:t>Configurar correctamente toda la estructura de la base de datos y comenzar las pruebas.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/>
                </a:solidFill>
              </a:rPr>
              <a:t>Comprobar que realmente lo que queríamos hacer se traslada a las máquinas y poder mostrarlo.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3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Ahora vamos a hacerlo al contrario. Introducimos desde la máquina 2 y veremos como también se replica en la máquina1.</a:t>
            </a:r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4320480" cy="5040560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12776"/>
            <a:ext cx="454191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Ahora vamos a borrar 1 dato desde la máquina 1 y deberá actualizarse en la máquina 2.</a:t>
            </a:r>
          </a:p>
          <a:p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412776"/>
            <a:ext cx="4392487" cy="4676775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94258"/>
            <a:ext cx="4544194" cy="46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9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Y ahora borraremos un dato desde máquina2 y deberá producirse el cambio en máquina1.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3" y="1412776"/>
            <a:ext cx="4317131" cy="4752528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12776"/>
            <a:ext cx="461500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408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sz="2200" dirty="0"/>
              <a:t>Por </a:t>
            </a:r>
            <a:r>
              <a:rPr lang="es-ES" sz="2200" dirty="0" smtClean="0"/>
              <a:t>último </a:t>
            </a:r>
            <a:r>
              <a:rPr lang="es-ES" sz="2200" dirty="0"/>
              <a:t>y para acabar con esto vamos a hacer una actualización desde cualquiera de las </a:t>
            </a:r>
            <a:r>
              <a:rPr lang="es-ES" sz="2200" dirty="0" smtClean="0"/>
              <a:t>máquinas, </a:t>
            </a:r>
            <a:r>
              <a:rPr lang="es-ES" sz="2200" dirty="0"/>
              <a:t>por </a:t>
            </a:r>
            <a:r>
              <a:rPr lang="es-ES" sz="2200" dirty="0" smtClean="0"/>
              <a:t>ejemplo, </a:t>
            </a:r>
            <a:r>
              <a:rPr lang="es-ES" sz="2200" dirty="0"/>
              <a:t>en la máquina </a:t>
            </a:r>
            <a:r>
              <a:rPr lang="es-ES" sz="2200" dirty="0" smtClean="0"/>
              <a:t>1 </a:t>
            </a:r>
            <a:r>
              <a:rPr lang="es-ES" sz="2200" dirty="0"/>
              <a:t>cambiaremos el apellido y el teléfono.</a:t>
            </a:r>
          </a:p>
          <a:p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0" y="1700808"/>
            <a:ext cx="4458199" cy="4752528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447218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BIBLIOGRAFIA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ES" dirty="0">
                <a:hlinkClick r:id="rId2"/>
              </a:rPr>
              <a:t>http://dev.mysql.com/doc/refman/5.0/en/replication.html</a:t>
            </a:r>
          </a:p>
          <a:p>
            <a:pPr>
              <a:buFont typeface="Wingdings" pitchFamily="2" charset="2"/>
              <a:buChar char="v"/>
            </a:pPr>
            <a:r>
              <a:rPr lang="es-ES" dirty="0" smtClean="0">
                <a:hlinkClick r:id="rId2"/>
              </a:rPr>
              <a:t>http</a:t>
            </a:r>
            <a:r>
              <a:rPr lang="es-ES" dirty="0">
                <a:hlinkClick r:id="rId2"/>
              </a:rPr>
              <a:t>://www.digitalvalley.com/blog/configurar-arquitectura-maestro-maestro-mysql-para-la-replicacion-de-datos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>
              <a:buFont typeface="Wingdings" pitchFamily="2" charset="2"/>
              <a:buChar char="v"/>
            </a:pPr>
            <a:r>
              <a:rPr lang="es-ES" dirty="0">
                <a:hlinkClick r:id="rId3"/>
              </a:rPr>
              <a:t>http://miguelangelnieto.net/?</a:t>
            </a:r>
            <a:r>
              <a:rPr lang="es-ES" dirty="0" smtClean="0">
                <a:hlinkClick r:id="rId3"/>
              </a:rPr>
              <a:t>action=view&amp;url=arquitectura-maestro-maestro-en-mysql</a:t>
            </a:r>
            <a:endParaRPr lang="es-ES" dirty="0" smtClean="0"/>
          </a:p>
          <a:p>
            <a:pPr>
              <a:buFont typeface="Wingdings" pitchFamily="2" charset="2"/>
              <a:buChar char="v"/>
            </a:pPr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luismido.wikidot.com/mysql5-replicacion-maestro-maestro</a:t>
            </a:r>
            <a:endParaRPr lang="es-ES" dirty="0" smtClean="0"/>
          </a:p>
          <a:p>
            <a:pPr>
              <a:buFont typeface="Wingdings" pitchFamily="2" charset="2"/>
              <a:buChar char="v"/>
            </a:pPr>
            <a:r>
              <a:rPr lang="es-ES" dirty="0">
                <a:hlinkClick r:id="rId5"/>
              </a:rPr>
              <a:t>http://</a:t>
            </a:r>
            <a:r>
              <a:rPr lang="es-ES" dirty="0" smtClean="0">
                <a:hlinkClick r:id="rId5"/>
              </a:rPr>
              <a:t>panicoenelcpd.blogspot.com.es/2011/11/configurar-mysql-en-modo-maestro.html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424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/>
                </a:solidFill>
              </a:rPr>
              <a:t>Hoy en día se utilizan Bases de datos en cualquier ámbito ya que cada vez la cantidad de información que se tiene es mayor y por ejemplo para cualquier empresa es muy necesario disponer de ella.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/>
                </a:solidFill>
              </a:rPr>
              <a:t>La configuración de esta base de datos, maestro-maestro conlleva una gran ventaja entre otras y es que es mas fácil </a:t>
            </a:r>
            <a:r>
              <a:rPr lang="es-ES" dirty="0"/>
              <a:t>proporcionar alta disponibilidad porque si </a:t>
            </a:r>
            <a:r>
              <a:rPr lang="es-ES" dirty="0" smtClean="0"/>
              <a:t>un maestro </a:t>
            </a:r>
            <a:r>
              <a:rPr lang="es-ES" dirty="0"/>
              <a:t>falla todavía se tiene el otro </a:t>
            </a:r>
            <a:r>
              <a:rPr lang="es-ES" dirty="0" smtClean="0"/>
              <a:t>maestro y que todo lo que se escriba en uno o se modifique, se replicará en el otro.</a:t>
            </a: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88640"/>
            <a:ext cx="8784976" cy="6669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dirty="0" smtClean="0"/>
              <a:t>Primero </a:t>
            </a:r>
            <a:r>
              <a:rPr lang="es-ES" dirty="0"/>
              <a:t>vamos a comenzar creando la misma base de datos en ambas máquinas. Para ello, entraremos en </a:t>
            </a:r>
            <a:r>
              <a:rPr lang="es-ES" dirty="0" err="1"/>
              <a:t>mysql</a:t>
            </a:r>
            <a:r>
              <a:rPr lang="es-ES" dirty="0"/>
              <a:t> ejecutando el </a:t>
            </a:r>
            <a:r>
              <a:rPr lang="es-ES" dirty="0" smtClean="0"/>
              <a:t>comando </a:t>
            </a:r>
            <a:r>
              <a:rPr lang="es-ES" b="1" dirty="0" smtClean="0">
                <a:solidFill>
                  <a:schemeClr val="bg1"/>
                </a:solidFill>
              </a:rPr>
              <a:t>“</a:t>
            </a:r>
            <a:r>
              <a:rPr lang="es-ES" b="1" dirty="0" err="1" smtClean="0">
                <a:solidFill>
                  <a:schemeClr val="bg1"/>
                </a:solidFill>
              </a:rPr>
              <a:t>mysql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-u </a:t>
            </a:r>
            <a:r>
              <a:rPr lang="es-ES" b="1" dirty="0" err="1">
                <a:solidFill>
                  <a:schemeClr val="bg1"/>
                </a:solidFill>
              </a:rPr>
              <a:t>root</a:t>
            </a:r>
            <a:r>
              <a:rPr lang="es-ES" b="1" dirty="0">
                <a:solidFill>
                  <a:schemeClr val="bg1"/>
                </a:solidFill>
              </a:rPr>
              <a:t> -p</a:t>
            </a:r>
            <a:r>
              <a:rPr lang="es-ES" b="1" dirty="0" smtClean="0">
                <a:solidFill>
                  <a:schemeClr val="bg1"/>
                </a:solidFill>
              </a:rPr>
              <a:t>”.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s-ES" b="1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dirty="0"/>
              <a:t>Una vez dentro, crearemos la base de datos que se llamará “agenda”. Para ello, dentro de </a:t>
            </a:r>
            <a:r>
              <a:rPr lang="es-ES" dirty="0" err="1"/>
              <a:t>mysql</a:t>
            </a:r>
            <a:r>
              <a:rPr lang="es-ES" dirty="0"/>
              <a:t>, ejecutamos </a:t>
            </a:r>
            <a:r>
              <a:rPr lang="es-ES" b="1" dirty="0">
                <a:solidFill>
                  <a:schemeClr val="bg1"/>
                </a:solidFill>
              </a:rPr>
              <a:t>“</a:t>
            </a:r>
            <a:r>
              <a:rPr lang="es-ES" b="1" dirty="0" err="1">
                <a:solidFill>
                  <a:schemeClr val="bg1"/>
                </a:solidFill>
              </a:rPr>
              <a:t>create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database</a:t>
            </a:r>
            <a:r>
              <a:rPr lang="es-ES" b="1" dirty="0">
                <a:solidFill>
                  <a:schemeClr val="bg1"/>
                </a:solidFill>
              </a:rPr>
              <a:t> agenda;”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CONFIGURACIÓN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22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65304" cy="402348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7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104456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Ahora </a:t>
            </a:r>
            <a:r>
              <a:rPr lang="es-ES" dirty="0"/>
              <a:t>crearemos una tabla llamada “datos” con “nombre, apellidos y teléfono”. Para ello, primero seleccionamos la base de datos que vamos a usar con el comando, </a:t>
            </a:r>
            <a:r>
              <a:rPr lang="es-ES" b="1" dirty="0">
                <a:solidFill>
                  <a:schemeClr val="bg1"/>
                </a:solidFill>
              </a:rPr>
              <a:t>“use </a:t>
            </a:r>
            <a:r>
              <a:rPr lang="es-ES" b="1" dirty="0" smtClean="0">
                <a:solidFill>
                  <a:schemeClr val="bg1"/>
                </a:solidFill>
              </a:rPr>
              <a:t>agenda”, </a:t>
            </a:r>
            <a:r>
              <a:rPr lang="es-ES" dirty="0" smtClean="0">
                <a:solidFill>
                  <a:schemeClr val="tx1"/>
                </a:solidFill>
              </a:rPr>
              <a:t>después</a:t>
            </a:r>
            <a:r>
              <a:rPr lang="es-ES" dirty="0" smtClean="0"/>
              <a:t> </a:t>
            </a:r>
            <a:r>
              <a:rPr lang="es-ES" dirty="0"/>
              <a:t>ejecutamos </a:t>
            </a:r>
            <a:r>
              <a:rPr lang="es-ES" b="1" dirty="0">
                <a:solidFill>
                  <a:schemeClr val="bg1"/>
                </a:solidFill>
              </a:rPr>
              <a:t>“</a:t>
            </a:r>
            <a:r>
              <a:rPr lang="es-ES" b="1" dirty="0" err="1">
                <a:solidFill>
                  <a:schemeClr val="bg1"/>
                </a:solidFill>
              </a:rPr>
              <a:t>create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table</a:t>
            </a:r>
            <a:r>
              <a:rPr lang="es-ES" b="1" dirty="0">
                <a:solidFill>
                  <a:schemeClr val="bg1"/>
                </a:solidFill>
              </a:rPr>
              <a:t> datos (nombre </a:t>
            </a:r>
            <a:r>
              <a:rPr lang="es-ES" b="1" dirty="0" err="1">
                <a:solidFill>
                  <a:schemeClr val="bg1"/>
                </a:solidFill>
              </a:rPr>
              <a:t>varchar</a:t>
            </a:r>
            <a:r>
              <a:rPr lang="es-ES" b="1" dirty="0">
                <a:solidFill>
                  <a:schemeClr val="bg1"/>
                </a:solidFill>
              </a:rPr>
              <a:t> (50), apellidos </a:t>
            </a:r>
            <a:r>
              <a:rPr lang="es-ES" b="1" dirty="0" err="1">
                <a:solidFill>
                  <a:schemeClr val="bg1"/>
                </a:solidFill>
              </a:rPr>
              <a:t>varchar</a:t>
            </a:r>
            <a:r>
              <a:rPr lang="es-ES" b="1" dirty="0">
                <a:solidFill>
                  <a:schemeClr val="bg1"/>
                </a:solidFill>
              </a:rPr>
              <a:t> (50), teléfono </a:t>
            </a:r>
            <a:r>
              <a:rPr lang="es-ES" b="1" dirty="0" err="1">
                <a:solidFill>
                  <a:schemeClr val="bg1"/>
                </a:solidFill>
              </a:rPr>
              <a:t>int</a:t>
            </a:r>
            <a:r>
              <a:rPr lang="es-ES" b="1" dirty="0" smtClean="0">
                <a:solidFill>
                  <a:schemeClr val="bg1"/>
                </a:solidFill>
              </a:rPr>
              <a:t>);”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Y después comprobamos que se ha creado haciendo </a:t>
            </a:r>
            <a:r>
              <a:rPr lang="es-ES" dirty="0">
                <a:solidFill>
                  <a:schemeClr val="bg1"/>
                </a:solidFill>
              </a:rPr>
              <a:t>“</a:t>
            </a:r>
            <a:r>
              <a:rPr lang="es-ES" b="1" dirty="0">
                <a:solidFill>
                  <a:schemeClr val="bg1"/>
                </a:solidFill>
              </a:rPr>
              <a:t>show </a:t>
            </a:r>
            <a:r>
              <a:rPr lang="es-ES" b="1" dirty="0" err="1">
                <a:solidFill>
                  <a:schemeClr val="bg1"/>
                </a:solidFill>
              </a:rPr>
              <a:t>tables</a:t>
            </a:r>
            <a:r>
              <a:rPr lang="es-ES" b="1" dirty="0">
                <a:solidFill>
                  <a:schemeClr val="bg1"/>
                </a:solidFill>
              </a:rPr>
              <a:t>;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54455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60648"/>
            <a:ext cx="8640960" cy="6264696"/>
          </a:xfrm>
        </p:spPr>
        <p:txBody>
          <a:bodyPr/>
          <a:lstStyle/>
          <a:p>
            <a:pPr lvl="1" algn="just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551"/>
            <a:ext cx="9165837" cy="391356"/>
          </a:xfrm>
          <a:prstGeom prst="rect">
            <a:avLst/>
          </a:prstGeom>
        </p:spPr>
      </p:pic>
      <p:pic>
        <p:nvPicPr>
          <p:cNvPr id="6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" y="417906"/>
            <a:ext cx="9144000" cy="64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19268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s-ES" sz="2200" dirty="0"/>
              <a:t>Ahora repetiremos los mismo pasos en la máquina 2. Crearemos la base de datos y a continuación la tabla de datos</a:t>
            </a:r>
            <a:r>
              <a:rPr lang="es-ES" sz="2200" dirty="0" smtClean="0"/>
              <a:t>.</a:t>
            </a:r>
          </a:p>
          <a:p>
            <a:pPr marL="0" indent="0" algn="just">
              <a:buNone/>
            </a:pP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8" y="1252603"/>
            <a:ext cx="7389222" cy="339101"/>
          </a:xfrm>
          <a:prstGeom prst="rect">
            <a:avLst/>
          </a:prstGeom>
        </p:spPr>
      </p:pic>
      <p:pic>
        <p:nvPicPr>
          <p:cNvPr id="6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8" y="1573231"/>
            <a:ext cx="7389222" cy="50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Personalizado 3">
      <a:dk1>
        <a:sysClr val="windowText" lastClr="000000"/>
      </a:dk1>
      <a:lt1>
        <a:sysClr val="window" lastClr="FFFFFF"/>
      </a:lt1>
      <a:dk2>
        <a:srgbClr val="759AA5"/>
      </a:dk2>
      <a:lt2>
        <a:srgbClr val="FFFFFF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FFFFFF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396</TotalTime>
  <Words>1122</Words>
  <Application>Microsoft Office PowerPoint</Application>
  <PresentationFormat>Presentación en pantalla (4:3)</PresentationFormat>
  <Paragraphs>106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Paja</vt:lpstr>
      <vt:lpstr>CONFIGURACIÓN BD MAESTRO-MAESTRO</vt:lpstr>
      <vt:lpstr>INTRODUCCIÓN</vt:lpstr>
      <vt:lpstr>OBJETIVOS</vt:lpstr>
      <vt:lpstr>MOTIVACIÓN</vt:lpstr>
      <vt:lpstr>CONFIGURACIÓN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SSL/TLS</dc:title>
  <dc:creator>aserranogomez@hotmail.com</dc:creator>
  <cp:lastModifiedBy>aserranogomez@hotmail.com</cp:lastModifiedBy>
  <cp:revision>42</cp:revision>
  <dcterms:created xsi:type="dcterms:W3CDTF">2014-10-28T10:34:35Z</dcterms:created>
  <dcterms:modified xsi:type="dcterms:W3CDTF">2015-06-01T13:48:09Z</dcterms:modified>
</cp:coreProperties>
</file>