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93" r:id="rId1"/>
  </p:sldMasterIdLst>
  <p:notesMasterIdLst>
    <p:notesMasterId r:id="rId20"/>
  </p:notesMasterIdLst>
  <p:sldIdLst>
    <p:sldId id="271" r:id="rId2"/>
    <p:sldId id="279" r:id="rId3"/>
    <p:sldId id="257" r:id="rId4"/>
    <p:sldId id="280" r:id="rId5"/>
    <p:sldId id="272" r:id="rId6"/>
    <p:sldId id="260" r:id="rId7"/>
    <p:sldId id="265" r:id="rId8"/>
    <p:sldId id="277" r:id="rId9"/>
    <p:sldId id="266" r:id="rId10"/>
    <p:sldId id="261" r:id="rId11"/>
    <p:sldId id="267" r:id="rId12"/>
    <p:sldId id="278" r:id="rId13"/>
    <p:sldId id="274" r:id="rId14"/>
    <p:sldId id="275" r:id="rId15"/>
    <p:sldId id="276" r:id="rId16"/>
    <p:sldId id="281" r:id="rId17"/>
    <p:sldId id="268" r:id="rId18"/>
    <p:sldId id="269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/>
    <p:restoredTop sz="94651"/>
  </p:normalViewPr>
  <p:slideViewPr>
    <p:cSldViewPr snapToGrid="0" snapToObjects="1">
      <p:cViewPr>
        <p:scale>
          <a:sx n="90" d="100"/>
          <a:sy n="90" d="100"/>
        </p:scale>
        <p:origin x="1832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F4C84-EF10-A941-A232-35B296479851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E9AFB-2713-9A42-9482-023049609C41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431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Vernam</a:t>
            </a:r>
            <a:r>
              <a:rPr lang="es-ES_tradnl" baseline="0" dirty="0" smtClean="0"/>
              <a:t> propuso que la clave fuese una secuencia aleatoria de bit.</a:t>
            </a:r>
          </a:p>
          <a:p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645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Si la complejidad lineal es muy baja,</a:t>
            </a:r>
            <a:r>
              <a:rPr lang="es-ES_tradnl" baseline="0" dirty="0" smtClean="0"/>
              <a:t> en cada bloque la complejidad lineal va a ser constante. Por tanto necesitamos que la complejidad lineal sea mas grande.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779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Si la complejidad lineal es muy baja,</a:t>
            </a:r>
            <a:r>
              <a:rPr lang="es-ES_tradnl" baseline="0" dirty="0" smtClean="0"/>
              <a:t> en cada bloque la complejidad lineal va a ser constante. Por tanto necesitamos que la complejidad lineal sea mas grande.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93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Por tanto,</a:t>
            </a:r>
            <a:r>
              <a:rPr lang="es-ES_tradnl" baseline="0" dirty="0" smtClean="0"/>
              <a:t> el cifrado de vernam como tal es imposible llevarlo a la práctica, ya que para una secuencia aleatoria, para que el emisor y el receptor compartan la misma clave  hay que transmitir el mensaje por un canal seguro, por tanto, no serviría de nada cifrar. Entonces lo que se busca es una aproximación a este cifrado, que sería sustituir estas secuencias por ......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63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Dentro del</a:t>
            </a:r>
            <a:r>
              <a:rPr lang="es-ES_tradnl" baseline="0" dirty="0" smtClean="0"/>
              <a:t> azar permites que cualquier combinación sea posible. Pero cuando el número de experimentos crece mucho se ha comprobado una cierta regularidad estadística en la aparición de los distintos resultados.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699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la secuencia que se produce</a:t>
            </a:r>
            <a:r>
              <a:rPr lang="es-ES_tradnl" baseline="0" dirty="0" smtClean="0"/>
              <a:t> depende del estado en el que se encuentre las celdas, el número total de estados es 2^d, como es lineal quitamos el estado 00...00 , por tanto nos queda 2^d-1 estados, por tanto el periodo es 2^d-1.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521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 final decir que cumple</a:t>
            </a:r>
            <a:r>
              <a:rPr lang="es-ES_tradnl" baseline="0" dirty="0" smtClean="0"/>
              <a:t> golomb y que los criterios son muy </a:t>
            </a:r>
            <a:r>
              <a:rPr lang="es-ES_tradnl" baseline="0" dirty="0" smtClean="0"/>
              <a:t>rígidos por lo que las secuencias que los satisfacen son muy predecibles  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Decir baja complejidad lineal.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204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71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Vamos</a:t>
            </a:r>
            <a:r>
              <a:rPr lang="es-ES_tradnl" baseline="0" dirty="0" smtClean="0"/>
              <a:t> a estudiar diferentes test que nos miden cuanto se aleja nuestra secuencia de ser una secuencia aleatoria. Los test monobit utilizan la distribución normal y los test por bloques la distribución chi-cuadrado.</a:t>
            </a:r>
          </a:p>
          <a:p>
            <a:r>
              <a:rPr lang="es-ES_tradnl" baseline="0" dirty="0" smtClean="0"/>
              <a:t>Nosotros vamos a ve si el valor que calculamos va a estar dentro o fuera del intervalo de confianza que nosotros hemos elegido.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624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16 minutos bien.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970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Por tanto,</a:t>
            </a:r>
            <a:r>
              <a:rPr lang="es-ES_tradnl" baseline="0" dirty="0" smtClean="0"/>
              <a:t> ve si la suma de los bloques difiere mucho del valor esperado, es decir, si está dentro o fuera del 95%.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9AFB-2713-9A42-9482-023049609C41}" type="slidenum">
              <a:rPr lang="es-ES_tradnl" smtClean="0"/>
              <a:t>13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694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27F5-7818-504B-9E0C-F8CE0CE817A8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42D0-C685-BB40-AF8D-568F327858C7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2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jp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261" y="-458990"/>
            <a:ext cx="9904146" cy="1450757"/>
          </a:xfrm>
        </p:spPr>
        <p:txBody>
          <a:bodyPr>
            <a:noAutofit/>
          </a:bodyPr>
          <a:lstStyle/>
          <a:p>
            <a:pPr algn="ctr"/>
            <a:r>
              <a:rPr lang="es-ES_tradnl" sz="4400" u="sng" dirty="0" smtClean="0"/>
              <a:t/>
            </a:r>
            <a:br>
              <a:rPr lang="es-ES_tradnl" sz="4400" u="sng" dirty="0" smtClean="0"/>
            </a:br>
            <a:r>
              <a:rPr lang="es-ES_tradnl" sz="4400" u="sng" dirty="0"/>
              <a:t/>
            </a:r>
            <a:br>
              <a:rPr lang="es-ES_tradnl" sz="4400" u="sng" dirty="0"/>
            </a:br>
            <a:r>
              <a:rPr lang="es-ES_tradnl" sz="4400" u="sng" dirty="0" smtClean="0"/>
              <a:t/>
            </a:r>
            <a:br>
              <a:rPr lang="es-ES_tradnl" sz="4400" u="sng" dirty="0" smtClean="0"/>
            </a:br>
            <a:r>
              <a:rPr lang="es-ES_tradnl" sz="4400" u="sng" dirty="0"/>
              <a:t/>
            </a:r>
            <a:br>
              <a:rPr lang="es-ES_tradnl" sz="4400" u="sng" dirty="0"/>
            </a:br>
            <a:r>
              <a:rPr lang="es-ES_tradnl" sz="4400" u="sng" dirty="0" smtClean="0"/>
              <a:t/>
            </a:r>
            <a:br>
              <a:rPr lang="es-ES_tradnl" sz="4400" u="sng" dirty="0" smtClean="0"/>
            </a:br>
            <a:r>
              <a:rPr lang="es-ES_tradnl" sz="4400" u="sng" dirty="0" smtClean="0"/>
              <a:t/>
            </a:r>
            <a:br>
              <a:rPr lang="es-ES_tradnl" sz="4400" u="sng" dirty="0" smtClean="0"/>
            </a:br>
            <a:r>
              <a:rPr lang="es-ES_tradnl" sz="6000" u="sng" dirty="0"/>
              <a:t>Secuencias p</a:t>
            </a:r>
            <a:r>
              <a:rPr lang="es-ES_tradnl" sz="6000" u="sng" dirty="0" smtClean="0"/>
              <a:t>seudoaleatorias</a:t>
            </a:r>
            <a:r>
              <a:rPr lang="es-ES_tradnl" sz="4400" u="sng" dirty="0" smtClean="0"/>
              <a:t/>
            </a:r>
            <a:br>
              <a:rPr lang="es-ES_tradnl" sz="4400" u="sng" dirty="0" smtClean="0"/>
            </a:br>
            <a:r>
              <a:rPr lang="es-ES_tradnl" sz="4400" u="sng" dirty="0" smtClean="0"/>
              <a:t/>
            </a:r>
            <a:br>
              <a:rPr lang="es-ES_tradnl" sz="4400" u="sng" dirty="0" smtClean="0"/>
            </a:br>
            <a:endParaRPr lang="es-ES_tradnl" sz="44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0134" y="2076460"/>
            <a:ext cx="10058400" cy="30833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3200" dirty="0" smtClean="0"/>
              <a:t>Análisis estadístico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07790" y="4698136"/>
            <a:ext cx="356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Autor: Manuel Gutiérrez Delgado</a:t>
            </a:r>
          </a:p>
          <a:p>
            <a:endParaRPr lang="es-ES_tradnl" dirty="0"/>
          </a:p>
          <a:p>
            <a:r>
              <a:rPr lang="es-ES_tradnl" dirty="0" smtClean="0"/>
              <a:t>Tutor: Jesús García Miranda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42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0"/>
    </mc:Choice>
    <mc:Fallback xmlns="">
      <p:transition spd="slow" advTm="169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0476" y="1976438"/>
            <a:ext cx="80391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Implementar </a:t>
            </a:r>
            <a:r>
              <a:rPr lang="es-ES_tradnl" dirty="0"/>
              <a:t>los diferentes test para analizar dichas </a:t>
            </a:r>
            <a:r>
              <a:rPr lang="es-ES_tradnl" dirty="0" smtClean="0"/>
              <a:t>secuencias.</a:t>
            </a:r>
          </a:p>
          <a:p>
            <a:pPr marL="514350" indent="-514350">
              <a:buFont typeface="+mj-lt"/>
              <a:buAutoNum type="arabicPeriod"/>
            </a:pP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Solucionar los problemas de complejidad lineal para que no sean fácilmente predecibles. </a:t>
            </a:r>
          </a:p>
          <a:p>
            <a:pPr marL="514350" indent="-514350">
              <a:buFont typeface="+mj-lt"/>
              <a:buAutoNum type="arabicPeriod"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6" y="1690688"/>
            <a:ext cx="2711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3"/>
    </mc:Choice>
    <mc:Fallback xmlns="">
      <p:transition spd="slow" advTm="2564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Test estadísticos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81" y="1690688"/>
            <a:ext cx="7662038" cy="3848893"/>
          </a:xfrm>
        </p:spPr>
      </p:pic>
    </p:spTree>
    <p:extLst>
      <p:ext uri="{BB962C8B-B14F-4D97-AF65-F5344CB8AC3E}">
        <p14:creationId xmlns:p14="http://schemas.microsoft.com/office/powerpoint/2010/main" val="7061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29"/>
    </mc:Choice>
    <mc:Fallback xmlns="">
      <p:transition spd="slow" advTm="7222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Test estadísticos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sz="3200" i="1" u="sng" dirty="0" smtClean="0"/>
              <a:t>Test de Frecuencia (Monobit)</a:t>
            </a:r>
            <a:endParaRPr lang="es-ES_tradnl" dirty="0" smtClean="0"/>
          </a:p>
          <a:p>
            <a:r>
              <a:rPr lang="es-ES_tradnl" dirty="0" smtClean="0"/>
              <a:t>Determina si el número de unos y de ceros son aproximados.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Diferencia con el postulado de Golomb:</a:t>
            </a:r>
          </a:p>
          <a:p>
            <a:pPr lvl="1"/>
            <a:r>
              <a:rPr lang="es-ES_tradnl" dirty="0" smtClean="0"/>
              <a:t>No necesariamente la diferencia entre unos y ceros debe de ser uno.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7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79"/>
    </mc:Choice>
    <mc:Fallback xmlns="">
      <p:transition spd="slow" advTm="92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Test estadísticos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sz="3200" i="1" u="sng" dirty="0" smtClean="0"/>
              <a:t>Test de Frecuencia por Bloques</a:t>
            </a:r>
          </a:p>
          <a:p>
            <a:pPr marL="0" indent="0" algn="ctr">
              <a:buNone/>
            </a:pPr>
            <a:endParaRPr lang="es-ES_tradnl" sz="1200" dirty="0" smtClean="0"/>
          </a:p>
          <a:p>
            <a:r>
              <a:rPr lang="es-ES_tradnl" dirty="0" smtClean="0"/>
              <a:t>Divide la secuencia en bloques.</a:t>
            </a:r>
          </a:p>
          <a:p>
            <a:endParaRPr lang="es-ES_tradnl" sz="1100" dirty="0" smtClean="0"/>
          </a:p>
          <a:p>
            <a:r>
              <a:rPr lang="es-ES_tradnl" dirty="0" smtClean="0"/>
              <a:t>En cada bloque calcula la proporción de unos y ceros.</a:t>
            </a:r>
          </a:p>
          <a:p>
            <a:endParaRPr lang="es-ES_tradnl" sz="1100" dirty="0" smtClean="0"/>
          </a:p>
          <a:p>
            <a:r>
              <a:rPr lang="es-ES_tradnl" dirty="0" smtClean="0"/>
              <a:t>La frecuencia de unos tiene que ser aproximadamente M/2.</a:t>
            </a:r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535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46"/>
    </mc:Choice>
    <mc:Fallback xmlns="">
      <p:transition spd="slow" advTm="7614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Test estadísticos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sz="3200" i="1" u="sng" dirty="0" smtClean="0"/>
              <a:t>Test de Rachas</a:t>
            </a:r>
          </a:p>
          <a:p>
            <a:pPr marL="0" indent="0" algn="ctr">
              <a:buNone/>
            </a:pPr>
            <a:endParaRPr lang="es-ES_tradnl" sz="1000" dirty="0" smtClean="0"/>
          </a:p>
          <a:p>
            <a:r>
              <a:rPr lang="es-ES_tradnl" dirty="0" smtClean="0"/>
              <a:t>Determina </a:t>
            </a:r>
            <a:r>
              <a:rPr lang="es-ES_tradnl" dirty="0"/>
              <a:t>si la </a:t>
            </a:r>
            <a:r>
              <a:rPr lang="es-ES_tradnl" dirty="0" smtClean="0"/>
              <a:t>oscilación </a:t>
            </a:r>
            <a:r>
              <a:rPr lang="es-ES_tradnl" dirty="0"/>
              <a:t>entre </a:t>
            </a:r>
            <a:r>
              <a:rPr lang="es-ES_tradnl" dirty="0" smtClean="0"/>
              <a:t>ceros </a:t>
            </a:r>
            <a:r>
              <a:rPr lang="es-ES_tradnl" dirty="0"/>
              <a:t>y unos es demasiado </a:t>
            </a:r>
            <a:r>
              <a:rPr lang="es-ES_tradnl" dirty="0" smtClean="0"/>
              <a:t>rápida </a:t>
            </a:r>
            <a:r>
              <a:rPr lang="es-ES_tradnl" dirty="0"/>
              <a:t>o demasiado lenta. </a:t>
            </a:r>
          </a:p>
          <a:p>
            <a:pPr marL="0" indent="0">
              <a:buNone/>
            </a:pPr>
            <a:endParaRPr lang="es-ES_tradnl" sz="1100" dirty="0" smtClean="0"/>
          </a:p>
          <a:p>
            <a:r>
              <a:rPr lang="es-ES_tradnl" dirty="0" smtClean="0"/>
              <a:t>Diferencia con el postulado de Golomb:</a:t>
            </a:r>
          </a:p>
          <a:p>
            <a:pPr lvl="1"/>
            <a:r>
              <a:rPr lang="es-ES_tradnl" dirty="0" smtClean="0"/>
              <a:t>No necesariamente el número </a:t>
            </a:r>
            <a:r>
              <a:rPr lang="es-ES_tradnl" dirty="0"/>
              <a:t>de rachas de un </a:t>
            </a:r>
            <a:r>
              <a:rPr lang="es-ES_tradnl" dirty="0" smtClean="0"/>
              <a:t>tamaño </a:t>
            </a:r>
            <a:r>
              <a:rPr lang="es-ES_tradnl" dirty="0"/>
              <a:t>tiene que ser la mitad del </a:t>
            </a:r>
            <a:r>
              <a:rPr lang="es-ES_tradnl" dirty="0" smtClean="0"/>
              <a:t>número </a:t>
            </a:r>
            <a:r>
              <a:rPr lang="es-ES_tradnl" dirty="0"/>
              <a:t>de rachas del </a:t>
            </a:r>
            <a:r>
              <a:rPr lang="es-ES_tradnl" dirty="0" smtClean="0"/>
              <a:t>tamaño anterior.</a:t>
            </a:r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0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67"/>
    </mc:Choice>
    <mc:Fallback xmlns="">
      <p:transition spd="slow" advTm="66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Test estadísticos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sz="3200" i="1" u="sng" dirty="0" smtClean="0"/>
              <a:t>Test de Complejidad Lineal</a:t>
            </a:r>
          </a:p>
          <a:p>
            <a:pPr marL="0" indent="0" algn="ctr">
              <a:buNone/>
            </a:pPr>
            <a:endParaRPr lang="es-ES_tradnl" sz="1100" dirty="0" smtClean="0"/>
          </a:p>
          <a:p>
            <a:r>
              <a:rPr lang="es-ES_tradnl" dirty="0" smtClean="0"/>
              <a:t>Determina como varía la complejidad lineal bloque a bloque.</a:t>
            </a:r>
          </a:p>
          <a:p>
            <a:endParaRPr lang="es-ES_tradnl" dirty="0" smtClean="0"/>
          </a:p>
          <a:p>
            <a:r>
              <a:rPr lang="es-ES_tradnl" dirty="0" smtClean="0"/>
              <a:t>El tamaño del bloque depende del tamaño de la secuencia.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5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53"/>
    </mc:Choice>
    <mc:Fallback xmlns="">
      <p:transition spd="slow" advTm="609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Pruebas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Una vez definidos todos los test y las herramientas con las que vamos a trabajar hemos generado, analizado y combinado varias secuencias.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Para las pruebas hemos elegido secuencias aproximadamente con tamaño 900000, con diferentes tamaños de los polinomios irreducibles y primitivos.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Se han combinado con: AND, OR, XOR, NAND, NOT y la función mayoría.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37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59"/>
    </mc:Choice>
    <mc:Fallback xmlns="">
      <p:transition spd="slow" advTm="20115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3567223"/>
            <a:ext cx="7234238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La complejidad lineal puede aumentar al combinar las secuencias con algunos operadores.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33437" y="2421569"/>
            <a:ext cx="723900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_tradnl" dirty="0" smtClean="0"/>
              <a:t>Un LFRS genera secuencias aleatorias fácilmente con buenas buenas características de aleatoriedad pero a su vez tienen baja complejidad lineal.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38" y="2125284"/>
            <a:ext cx="3484831" cy="2449863"/>
          </a:xfrm>
        </p:spPr>
      </p:pic>
    </p:spTree>
    <p:extLst>
      <p:ext uri="{BB962C8B-B14F-4D97-AF65-F5344CB8AC3E}">
        <p14:creationId xmlns:p14="http://schemas.microsoft.com/office/powerpoint/2010/main" val="139373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34"/>
    </mc:Choice>
    <mc:Fallback xmlns="">
      <p:transition spd="slow" advTm="9643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79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6600" b="1" dirty="0" smtClean="0"/>
              <a:t>FIN</a:t>
            </a:r>
            <a:endParaRPr lang="es-ES_tradnl" sz="6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83137"/>
            <a:ext cx="10515600" cy="1089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3600" dirty="0" smtClean="0"/>
              <a:t>Gracias por su atención.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20704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0"/>
    </mc:Choice>
    <mc:Fallback xmlns="">
      <p:transition spd="slow" advTm="85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9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35181"/>
            <a:ext cx="10515600" cy="532141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3200" i="1" dirty="0"/>
              <a:t>Cifrado de Vernam</a:t>
            </a:r>
          </a:p>
          <a:p>
            <a:r>
              <a:rPr lang="es-ES_tradnl" dirty="0" smtClean="0"/>
              <a:t>Cifrado en bloque.</a:t>
            </a:r>
            <a:r>
              <a:rPr lang="es-ES_tradnl" sz="3600" dirty="0" smtClean="0">
                <a:solidFill>
                  <a:srgbClr val="FF0000"/>
                </a:solidFill>
              </a:rPr>
              <a:t>✘</a:t>
            </a:r>
            <a:endParaRPr lang="es-ES_tradnl" sz="3600" dirty="0" smtClean="0"/>
          </a:p>
          <a:p>
            <a:endParaRPr lang="es-ES_tradnl" dirty="0" smtClean="0"/>
          </a:p>
          <a:p>
            <a:r>
              <a:rPr lang="es-ES_tradnl" dirty="0" smtClean="0"/>
              <a:t>Cifrado en flujo.</a:t>
            </a:r>
          </a:p>
          <a:p>
            <a:pPr lvl="1"/>
            <a:r>
              <a:rPr lang="es-ES_tradnl" dirty="0" smtClean="0"/>
              <a:t>Generar una secuencia de bits </a:t>
            </a:r>
            <a:r>
              <a:rPr lang="es-ES_tradnl" dirty="0" smtClean="0">
                <a:sym typeface="Wingdings"/>
              </a:rPr>
              <a:t> Clave</a:t>
            </a:r>
          </a:p>
          <a:p>
            <a:pPr lvl="1"/>
            <a:r>
              <a:rPr lang="es-ES_tradnl" dirty="0" smtClean="0">
                <a:sym typeface="Wingdings"/>
              </a:rPr>
              <a:t>Realiza un “o exclusivo” bit a bit.</a:t>
            </a:r>
          </a:p>
          <a:p>
            <a:endParaRPr lang="es-ES_tradnl" dirty="0"/>
          </a:p>
          <a:p>
            <a:r>
              <a:rPr lang="es-ES_tradnl" dirty="0" smtClean="0"/>
              <a:t>Inconveniente.</a:t>
            </a:r>
          </a:p>
          <a:p>
            <a:pPr lvl="1"/>
            <a:r>
              <a:rPr lang="es-ES_tradnl" dirty="0" smtClean="0"/>
              <a:t>Es imposible llevarlo a la práctica.</a:t>
            </a:r>
            <a:endParaRPr lang="es-ES_tradnl" dirty="0"/>
          </a:p>
          <a:p>
            <a:endParaRPr lang="es-ES_tradnl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1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78"/>
    </mc:Choice>
    <mc:Fallback xmlns="">
      <p:transition spd="slow" advTm="52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1043"/>
            <a:ext cx="10515600" cy="1325563"/>
          </a:xfrm>
        </p:spPr>
        <p:txBody>
          <a:bodyPr/>
          <a:lstStyle/>
          <a:p>
            <a:pPr algn="ctr"/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4190"/>
            <a:ext cx="10515600" cy="532141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ES_tradnl" dirty="0" smtClean="0"/>
              <a:t>¿Qué es una secuencia aleatoria?</a:t>
            </a:r>
          </a:p>
          <a:p>
            <a:endParaRPr lang="es-ES_tradnl" sz="14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90" y="2196630"/>
            <a:ext cx="2848324" cy="30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19"/>
    </mc:Choice>
    <mc:Fallback xmlns="">
      <p:transition spd="slow" advTm="377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1043"/>
            <a:ext cx="10515600" cy="1325563"/>
          </a:xfrm>
        </p:spPr>
        <p:txBody>
          <a:bodyPr/>
          <a:lstStyle/>
          <a:p>
            <a:pPr algn="ctr"/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4190"/>
            <a:ext cx="10515600" cy="5321410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s-ES_tradnl" dirty="0" smtClean="0"/>
              <a:t>¿Qué es una secuencia aleatoria?</a:t>
            </a:r>
          </a:p>
          <a:p>
            <a:endParaRPr lang="es-ES_tradnl" sz="1400" dirty="0" smtClean="0"/>
          </a:p>
          <a:p>
            <a:r>
              <a:rPr lang="es-ES_tradnl" dirty="0" smtClean="0"/>
              <a:t>Algunos métodos </a:t>
            </a:r>
            <a:r>
              <a:rPr lang="es-ES_tradnl" dirty="0"/>
              <a:t>para generar secuencias aleatorias </a:t>
            </a:r>
            <a:r>
              <a:rPr lang="es-ES_tradnl" dirty="0" smtClean="0"/>
              <a:t>son: 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sz="1400" dirty="0" smtClean="0"/>
          </a:p>
          <a:p>
            <a:r>
              <a:rPr lang="es-ES_tradnl" dirty="0" smtClean="0"/>
              <a:t>Inconvenientes:</a:t>
            </a:r>
          </a:p>
          <a:p>
            <a:pPr lvl="1"/>
            <a:r>
              <a:rPr lang="es-ES_tradnl" dirty="0" smtClean="0"/>
              <a:t>No se pueden reproducir.</a:t>
            </a:r>
          </a:p>
          <a:p>
            <a:pPr lvl="1"/>
            <a:r>
              <a:rPr lang="es-ES_tradnl" dirty="0" smtClean="0"/>
              <a:t>Son lentas.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4" y="2709753"/>
            <a:ext cx="1639615" cy="23793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91" y="3136794"/>
            <a:ext cx="3197537" cy="18162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490" y="2650730"/>
            <a:ext cx="33401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85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82"/>
    </mc:Choice>
    <mc:Fallback xmlns="">
      <p:transition spd="slow" advTm="150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9618"/>
            <a:ext cx="10515600" cy="1325563"/>
          </a:xfrm>
        </p:spPr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s-ES_tradnl" sz="4400" dirty="0" smtClean="0">
                <a:latin typeface="+mj-lt"/>
                <a:ea typeface="Calibri Light" charset="0"/>
                <a:cs typeface="Calibri Light" charset="0"/>
              </a:rPr>
              <a:t>Secuencias</a:t>
            </a:r>
            <a:r>
              <a:rPr lang="es-ES_tradnl" sz="4400" dirty="0" smtClean="0">
                <a:latin typeface="+mj-lt"/>
              </a:rPr>
              <a:t> pseudoaleatorias</a:t>
            </a:r>
            <a:br>
              <a:rPr lang="es-ES_tradnl" sz="4400" dirty="0" smtClean="0">
                <a:latin typeface="+mj-lt"/>
              </a:rPr>
            </a:br>
            <a:endParaRPr lang="es-ES_tradnl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5321410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</a:pPr>
            <a:r>
              <a:rPr lang="es-ES_tradnl" sz="2800" dirty="0" smtClean="0"/>
              <a:t>Aparenten ser aleatorias.</a:t>
            </a:r>
            <a:endParaRPr lang="es-ES_tradnl" dirty="0"/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</a:pPr>
            <a:endParaRPr lang="es-ES_tradnl" sz="2800" dirty="0" smtClean="0"/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</a:pPr>
            <a:r>
              <a:rPr lang="es-ES_tradnl" sz="2800" dirty="0" smtClean="0"/>
              <a:t>Se puedan reproducir.</a:t>
            </a: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</a:pPr>
            <a:endParaRPr lang="es-ES_tradnl" sz="2800" dirty="0" smtClean="0"/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</a:pPr>
            <a:r>
              <a:rPr lang="es-ES_tradnl" sz="2800" dirty="0" smtClean="0"/>
              <a:t>¿Qué es pseudoaleatorio?</a:t>
            </a:r>
            <a:endParaRPr lang="es-ES_tradnl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3" y="3968694"/>
            <a:ext cx="2300290" cy="25687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64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93"/>
    </mc:Choice>
    <mc:Fallback xmlns="">
      <p:transition spd="slow" advTm="53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Generador </a:t>
            </a:r>
            <a:r>
              <a:rPr lang="es-ES_tradnl" dirty="0"/>
              <a:t>de secuencias </a:t>
            </a:r>
            <a:r>
              <a:rPr lang="es-ES_tradnl" dirty="0" smtClean="0"/>
              <a:t>pseudoaleatorias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LFSR.</a:t>
            </a:r>
          </a:p>
          <a:p>
            <a:pPr marL="0" indent="0">
              <a:buNone/>
            </a:pPr>
            <a:endParaRPr lang="es-ES_tradnl" sz="1100" dirty="0" smtClean="0"/>
          </a:p>
          <a:p>
            <a:pPr lvl="1"/>
            <a:r>
              <a:rPr lang="es-ES_tradnl" dirty="0" smtClean="0"/>
              <a:t>Es muy usado.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Utiliza pocos recursos.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Rápido.</a:t>
            </a:r>
          </a:p>
          <a:p>
            <a:pPr lvl="1"/>
            <a:endParaRPr lang="es-ES_tradnl" dirty="0"/>
          </a:p>
          <a:p>
            <a:pPr lvl="1"/>
            <a:r>
              <a:rPr lang="es-ES_tradnl" dirty="0" smtClean="0"/>
              <a:t>Produce secuencias que dan buenas propiedades.</a:t>
            </a:r>
            <a:endParaRPr lang="es-ES_tradnl" dirty="0"/>
          </a:p>
          <a:p>
            <a:endParaRPr lang="es-ES_tradnl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9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19"/>
    </mc:Choice>
    <mc:Fallback xmlns="">
      <p:transition spd="slow" advTm="34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LFSR(Linear Feedback Shift Register)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106"/>
            <a:ext cx="6985000" cy="1695450"/>
          </a:xfrm>
        </p:spPr>
      </p:pic>
      <p:sp>
        <p:nvSpPr>
          <p:cNvPr id="7" name="CuadroTexto 6"/>
          <p:cNvSpPr txBox="1"/>
          <p:nvPr/>
        </p:nvSpPr>
        <p:spPr>
          <a:xfrm>
            <a:off x="838200" y="1562101"/>
            <a:ext cx="11353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Buenas características de aleatoriedad.</a:t>
            </a:r>
          </a:p>
          <a:p>
            <a:pPr marL="285750" indent="-285750">
              <a:buFont typeface="Arial" charset="0"/>
              <a:buChar char="•"/>
            </a:pPr>
            <a:endParaRPr lang="es-ES_tradnl" sz="2800" dirty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/>
          </a:p>
          <a:p>
            <a:pPr marL="285750" indent="-285750">
              <a:buFont typeface="Arial" charset="0"/>
              <a:buChar char="•"/>
            </a:pPr>
            <a:endParaRPr lang="es-ES_tradnl" sz="2400" dirty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/>
              <a:t>Periodo máximo T = 2</a:t>
            </a:r>
            <a:r>
              <a:rPr lang="es-ES_tradnl" sz="2800" baseline="50000" dirty="0"/>
              <a:t>d</a:t>
            </a:r>
            <a:r>
              <a:rPr lang="es-ES_tradnl" sz="2800" dirty="0"/>
              <a:t>-1.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 smtClean="0"/>
          </a:p>
          <a:p>
            <a:pPr marL="342900" indent="-342900">
              <a:buFont typeface="Arial" charset="0"/>
              <a:buChar char="•"/>
            </a:pPr>
            <a:r>
              <a:rPr lang="es-ES_tradnl" sz="2800" dirty="0"/>
              <a:t>Asociado a un LFSR tenemos el polinomio p(x) = 1 + </a:t>
            </a:r>
            <a:r>
              <a:rPr lang="es-ES_tradnl" sz="2800" dirty="0" smtClean="0"/>
              <a:t>a</a:t>
            </a:r>
            <a:r>
              <a:rPr lang="es-ES_tradnl" sz="2800" baseline="-30000" dirty="0" smtClean="0"/>
              <a:t>1</a:t>
            </a:r>
            <a:r>
              <a:rPr lang="es-ES_tradnl" sz="2800" dirty="0" smtClean="0"/>
              <a:t>x </a:t>
            </a:r>
            <a:r>
              <a:rPr lang="es-ES_tradnl" sz="2800" dirty="0"/>
              <a:t>+ · · · + </a:t>
            </a:r>
            <a:r>
              <a:rPr lang="es-ES_tradnl" sz="2800" dirty="0" smtClean="0"/>
              <a:t>a</a:t>
            </a:r>
            <a:r>
              <a:rPr lang="es-ES_tradnl" sz="2800" baseline="-30000" dirty="0" smtClean="0"/>
              <a:t>d</a:t>
            </a:r>
            <a:r>
              <a:rPr lang="es-ES_tradnl" sz="2800" dirty="0" smtClean="0"/>
              <a:t>x</a:t>
            </a:r>
            <a:r>
              <a:rPr lang="es-ES_tradnl" sz="2800" baseline="50000" dirty="0" smtClean="0"/>
              <a:t>d</a:t>
            </a:r>
            <a:r>
              <a:rPr lang="es-ES_tradnl" sz="2800" dirty="0"/>
              <a:t>. </a:t>
            </a:r>
          </a:p>
          <a:p>
            <a:pPr marL="285750" indent="-285750">
              <a:buFont typeface="Arial" charset="0"/>
              <a:buChar char="•"/>
            </a:pPr>
            <a:endParaRPr lang="es-ES_tradnl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Inconveniente.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2400" dirty="0"/>
              <a:t>Baja complejidad lineal.</a:t>
            </a:r>
          </a:p>
          <a:p>
            <a:pPr marL="742950" lvl="1" indent="-285750">
              <a:buFont typeface="Arial" charset="0"/>
              <a:buChar char="•"/>
            </a:pPr>
            <a:endParaRPr lang="es-ES_tradnl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37206"/>
            <a:ext cx="3022600" cy="304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-757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47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37"/>
    </mc:Choice>
    <mc:Fallback xmlns="">
      <p:transition spd="slow" advTm="10913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LFSR(Linear </a:t>
            </a:r>
            <a:r>
              <a:rPr lang="es-ES_tradnl" dirty="0"/>
              <a:t>F</a:t>
            </a:r>
            <a:r>
              <a:rPr lang="es-ES_tradnl" dirty="0" smtClean="0"/>
              <a:t>eedback Shift Register)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0750"/>
          </a:xfrm>
        </p:spPr>
        <p:txBody>
          <a:bodyPr/>
          <a:lstStyle/>
          <a:p>
            <a:r>
              <a:rPr lang="es-ES_tradnl" dirty="0" smtClean="0"/>
              <a:t>Dependiendo del polinomio, las secuencias tendrán diferentes periodos:</a:t>
            </a:r>
          </a:p>
          <a:p>
            <a:endParaRPr lang="es-ES_tradnl" dirty="0"/>
          </a:p>
          <a:p>
            <a:pPr marL="914400" lvl="1" indent="-457200">
              <a:buFont typeface="+mj-lt"/>
              <a:buAutoNum type="arabicPeriod"/>
            </a:pPr>
            <a:endParaRPr lang="es-ES_tradnl" dirty="0" smtClean="0"/>
          </a:p>
          <a:p>
            <a:pPr marL="914400" lvl="1" indent="-457200">
              <a:buFont typeface="+mj-lt"/>
              <a:buAutoNum type="arabicPeriod"/>
            </a:pP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8089972" y="2970779"/>
            <a:ext cx="3186112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s-ES_tradnl" dirty="0"/>
              <a:t>Irreducible y primitivo (x</a:t>
            </a:r>
            <a:r>
              <a:rPr lang="es-ES_tradnl" baseline="50000" dirty="0"/>
              <a:t>6</a:t>
            </a:r>
            <a:r>
              <a:rPr lang="es-ES_tradnl" dirty="0"/>
              <a:t>+x</a:t>
            </a:r>
            <a:r>
              <a:rPr lang="es-ES_tradnl" baseline="50000" dirty="0"/>
              <a:t>4</a:t>
            </a:r>
            <a:r>
              <a:rPr lang="es-ES_tradnl" dirty="0"/>
              <a:t>+x</a:t>
            </a:r>
            <a:r>
              <a:rPr lang="es-ES_tradnl" baseline="50000" dirty="0"/>
              <a:t>3</a:t>
            </a:r>
            <a:r>
              <a:rPr lang="es-ES_tradnl" dirty="0"/>
              <a:t>+x</a:t>
            </a:r>
            <a:r>
              <a:rPr lang="es-ES_tradnl" baseline="50000" dirty="0"/>
              <a:t>2</a:t>
            </a:r>
            <a:r>
              <a:rPr lang="es-ES_tradnl" dirty="0"/>
              <a:t>+x+1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4711989" y="2980304"/>
            <a:ext cx="2618504" cy="933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s-ES_tradnl" dirty="0"/>
              <a:t>Irreducible (x</a:t>
            </a:r>
            <a:r>
              <a:rPr lang="es-ES_tradnl" baseline="50000" dirty="0"/>
              <a:t>4</a:t>
            </a:r>
            <a:r>
              <a:rPr lang="es-ES_tradnl" dirty="0"/>
              <a:t>+x</a:t>
            </a:r>
            <a:r>
              <a:rPr lang="es-ES_tradnl" baseline="50000" dirty="0"/>
              <a:t>3</a:t>
            </a:r>
            <a:r>
              <a:rPr lang="es-ES_tradnl" dirty="0"/>
              <a:t>+x</a:t>
            </a:r>
            <a:r>
              <a:rPr lang="es-ES_tradnl" baseline="50000" dirty="0"/>
              <a:t>2</a:t>
            </a:r>
            <a:r>
              <a:rPr lang="es-ES_tradnl" dirty="0"/>
              <a:t>+x+1</a:t>
            </a:r>
            <a:r>
              <a:rPr lang="es-ES_tradnl" dirty="0" smtClean="0"/>
              <a:t>)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3058" y="2970779"/>
            <a:ext cx="2444751" cy="909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s-ES_tradnl" dirty="0" smtClean="0"/>
              <a:t>Reducible (x</a:t>
            </a:r>
            <a:r>
              <a:rPr lang="es-ES_tradnl" baseline="50000" dirty="0" smtClean="0"/>
              <a:t>5</a:t>
            </a:r>
            <a:r>
              <a:rPr lang="es-ES_tradnl" dirty="0" smtClean="0"/>
              <a:t>+x</a:t>
            </a:r>
            <a:r>
              <a:rPr lang="es-ES_tradnl" baseline="50000" dirty="0" smtClean="0"/>
              <a:t>2</a:t>
            </a:r>
            <a:r>
              <a:rPr lang="es-ES_tradnl" dirty="0" smtClean="0"/>
              <a:t>+x+1)</a:t>
            </a:r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6335259" y="2723754"/>
            <a:ext cx="1412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8800" dirty="0">
                <a:solidFill>
                  <a:srgbClr val="FF0000"/>
                </a:solidFill>
              </a:rPr>
              <a:t>✘</a:t>
            </a:r>
            <a:endParaRPr lang="es-ES_tradnl" sz="8800" dirty="0"/>
          </a:p>
        </p:txBody>
      </p:sp>
      <p:sp>
        <p:nvSpPr>
          <p:cNvPr id="11" name="Rectángulo 10"/>
          <p:cNvSpPr/>
          <p:nvPr/>
        </p:nvSpPr>
        <p:spPr>
          <a:xfrm>
            <a:off x="2526162" y="2723754"/>
            <a:ext cx="7810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8800" dirty="0">
                <a:solidFill>
                  <a:srgbClr val="FF0000"/>
                </a:solidFill>
              </a:rPr>
              <a:t>✘</a:t>
            </a:r>
            <a:endParaRPr lang="es-ES_tradnl" sz="8800" dirty="0"/>
          </a:p>
        </p:txBody>
      </p:sp>
      <p:sp>
        <p:nvSpPr>
          <p:cNvPr id="13" name="Rectángulo 12"/>
          <p:cNvSpPr/>
          <p:nvPr/>
        </p:nvSpPr>
        <p:spPr>
          <a:xfrm>
            <a:off x="9683028" y="2685172"/>
            <a:ext cx="17748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_tradnl" sz="8800" dirty="0">
                <a:solidFill>
                  <a:srgbClr val="00B050"/>
                </a:solidFill>
              </a:rPr>
              <a:t>✓</a:t>
            </a:r>
            <a:endParaRPr lang="es-ES_tradnl" sz="8800" dirty="0"/>
          </a:p>
        </p:txBody>
      </p:sp>
      <p:sp>
        <p:nvSpPr>
          <p:cNvPr id="12" name="Rectángulo 11"/>
          <p:cNvSpPr/>
          <p:nvPr/>
        </p:nvSpPr>
        <p:spPr>
          <a:xfrm>
            <a:off x="7899122" y="3892804"/>
            <a:ext cx="3519270" cy="2666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i-FI" dirty="0"/>
              <a:t>Semilla: 1011 </a:t>
            </a:r>
            <a:endParaRPr lang="es-ES_tradnl" dirty="0"/>
          </a:p>
          <a:p>
            <a:pPr lvl="1"/>
            <a:r>
              <a:rPr lang="es-ES_tradnl" dirty="0"/>
              <a:t>La secuencia periódica es: </a:t>
            </a:r>
            <a:r>
              <a:rPr lang="cs-CZ" dirty="0"/>
              <a:t>100111100000110111001100011101011111101101000 100001011001010100 </a:t>
            </a:r>
            <a:endParaRPr lang="es-ES_tradnl" dirty="0"/>
          </a:p>
          <a:p>
            <a:pPr lvl="1"/>
            <a:r>
              <a:rPr lang="es-ES_tradnl" dirty="0"/>
              <a:t>Periodo = </a:t>
            </a:r>
            <a:r>
              <a:rPr lang="es-ES_tradnl" dirty="0" smtClean="0"/>
              <a:t>63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4254912" y="3880332"/>
            <a:ext cx="3532658" cy="2666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lvl="1"/>
            <a:endParaRPr lang="fi-FI" sz="800" dirty="0" smtClean="0"/>
          </a:p>
          <a:p>
            <a:pPr lvl="1"/>
            <a:endParaRPr lang="fi-FI" sz="800" dirty="0"/>
          </a:p>
          <a:p>
            <a:pPr lvl="1"/>
            <a:endParaRPr lang="fi-FI" sz="800" dirty="0"/>
          </a:p>
          <a:p>
            <a:pPr lvl="1"/>
            <a:r>
              <a:rPr lang="fi-FI" dirty="0" smtClean="0"/>
              <a:t>Semilla</a:t>
            </a:r>
            <a:r>
              <a:rPr lang="fi-FI" dirty="0"/>
              <a:t>: 1011 </a:t>
            </a:r>
            <a:endParaRPr lang="es-ES_tradnl" dirty="0"/>
          </a:p>
          <a:p>
            <a:pPr lvl="1"/>
            <a:r>
              <a:rPr lang="es-ES_tradnl" dirty="0"/>
              <a:t>La secuencia periódica es: 10111 </a:t>
            </a:r>
          </a:p>
          <a:p>
            <a:pPr lvl="1"/>
            <a:r>
              <a:rPr lang="es-ES_tradnl" dirty="0"/>
              <a:t>Periodo = </a:t>
            </a:r>
            <a:r>
              <a:rPr lang="es-ES_tradnl" dirty="0" smtClean="0"/>
              <a:t>5</a:t>
            </a:r>
          </a:p>
          <a:p>
            <a:pPr lvl="1"/>
            <a:endParaRPr lang="es-ES_tradnl" sz="1400" dirty="0"/>
          </a:p>
          <a:p>
            <a:pPr lvl="1"/>
            <a:r>
              <a:rPr lang="fi-FI" dirty="0"/>
              <a:t>Semilla: 1101 </a:t>
            </a:r>
            <a:endParaRPr lang="es-ES_tradnl" dirty="0"/>
          </a:p>
          <a:p>
            <a:pPr lvl="1"/>
            <a:r>
              <a:rPr lang="es-ES_tradnl" dirty="0"/>
              <a:t>La secuencia periódica es: </a:t>
            </a:r>
            <a:r>
              <a:rPr lang="es-ES_tradnl" dirty="0" smtClean="0"/>
              <a:t>11011 </a:t>
            </a:r>
            <a:endParaRPr lang="es-ES_tradnl" dirty="0"/>
          </a:p>
          <a:p>
            <a:pPr lvl="1"/>
            <a:r>
              <a:rPr lang="es-ES_tradnl" dirty="0"/>
              <a:t>Periodo = 5</a:t>
            </a:r>
          </a:p>
          <a:p>
            <a:pPr lvl="1"/>
            <a:endParaRPr lang="es-ES_tradnl" dirty="0"/>
          </a:p>
        </p:txBody>
      </p:sp>
      <p:sp>
        <p:nvSpPr>
          <p:cNvPr id="15" name="Rectángulo 14"/>
          <p:cNvSpPr/>
          <p:nvPr/>
        </p:nvSpPr>
        <p:spPr>
          <a:xfrm>
            <a:off x="566032" y="3880333"/>
            <a:ext cx="3587869" cy="2666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lvl="1"/>
            <a:r>
              <a:rPr lang="fi-FI" dirty="0"/>
              <a:t>Semilla: </a:t>
            </a:r>
            <a:r>
              <a:rPr lang="cs-CZ" dirty="0"/>
              <a:t>10111 </a:t>
            </a:r>
            <a:endParaRPr lang="es-ES_tradnl" dirty="0"/>
          </a:p>
          <a:p>
            <a:pPr lvl="1"/>
            <a:r>
              <a:rPr lang="es-ES_tradnl" dirty="0"/>
              <a:t>La secuencia periódica es: </a:t>
            </a:r>
            <a:r>
              <a:rPr lang="cs-CZ" dirty="0"/>
              <a:t>10111100100001 </a:t>
            </a:r>
            <a:endParaRPr lang="es-ES_tradnl" dirty="0"/>
          </a:p>
          <a:p>
            <a:pPr lvl="1"/>
            <a:r>
              <a:rPr lang="es-ES_tradnl" dirty="0"/>
              <a:t>Periodo = </a:t>
            </a:r>
            <a:r>
              <a:rPr lang="es-ES_tradnl" dirty="0" smtClean="0"/>
              <a:t>14</a:t>
            </a:r>
          </a:p>
          <a:p>
            <a:pPr lvl="1"/>
            <a:endParaRPr lang="es-ES_tradnl" sz="1400" dirty="0"/>
          </a:p>
          <a:p>
            <a:pPr lvl="1"/>
            <a:r>
              <a:rPr lang="fi-FI" dirty="0"/>
              <a:t>Semilla: </a:t>
            </a:r>
            <a:r>
              <a:rPr lang="is-IS" dirty="0"/>
              <a:t>10001 </a:t>
            </a:r>
            <a:endParaRPr lang="es-ES_tradnl" dirty="0"/>
          </a:p>
          <a:p>
            <a:pPr lvl="1"/>
            <a:r>
              <a:rPr lang="es-ES_tradnl" dirty="0"/>
              <a:t>La secuencia periódica es: </a:t>
            </a:r>
            <a:r>
              <a:rPr lang="fi-FI" dirty="0"/>
              <a:t>1000101 </a:t>
            </a:r>
            <a:endParaRPr lang="es-ES_tradnl" dirty="0"/>
          </a:p>
          <a:p>
            <a:pPr lvl="1"/>
            <a:r>
              <a:rPr lang="es-ES_tradnl" dirty="0"/>
              <a:t>Periodo = </a:t>
            </a:r>
            <a:r>
              <a:rPr lang="es-ES_tradnl" dirty="0" smtClean="0"/>
              <a:t>7</a:t>
            </a:r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67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1"/>
    </mc:Choice>
    <mc:Fallback xmlns="">
      <p:transition spd="slow" advTm="5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1" grpId="0"/>
      <p:bldP spid="13" grpId="0"/>
      <p:bldP spid="1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Algoritmo de Berlekamp-Massey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9" y="2014537"/>
            <a:ext cx="10609474" cy="4029076"/>
          </a:xfrm>
        </p:spPr>
      </p:pic>
    </p:spTree>
    <p:extLst>
      <p:ext uri="{BB962C8B-B14F-4D97-AF65-F5344CB8AC3E}">
        <p14:creationId xmlns:p14="http://schemas.microsoft.com/office/powerpoint/2010/main" val="4904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"/>
    </mc:Choice>
    <mc:Fallback xmlns="">
      <p:transition spd="slow" advTm="5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65.8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6.2|2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5|0.2|0.1|0.4|0.2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899</Words>
  <Application>Microsoft Macintosh PowerPoint</Application>
  <PresentationFormat>Panorámica</PresentationFormat>
  <Paragraphs>159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Tema de Office</vt:lpstr>
      <vt:lpstr>      Secuencias pseudoaleatorias  </vt:lpstr>
      <vt:lpstr>Introducción</vt:lpstr>
      <vt:lpstr>Introducción</vt:lpstr>
      <vt:lpstr>Introducción</vt:lpstr>
      <vt:lpstr>Secuencias pseudoaleatorias </vt:lpstr>
      <vt:lpstr>Generador de secuencias pseudoaleatorias </vt:lpstr>
      <vt:lpstr>LFSR(Linear Feedback Shift Register)</vt:lpstr>
      <vt:lpstr>LFSR(Linear Feedback Shift Register)</vt:lpstr>
      <vt:lpstr>Algoritmo de Berlekamp-Massey</vt:lpstr>
      <vt:lpstr>Objetivos</vt:lpstr>
      <vt:lpstr>Test estadísticos</vt:lpstr>
      <vt:lpstr>Test estadísticos</vt:lpstr>
      <vt:lpstr>Test estadísticos</vt:lpstr>
      <vt:lpstr>Test estadísticos</vt:lpstr>
      <vt:lpstr>Test estadísticos</vt:lpstr>
      <vt:lpstr>Pruebas</vt:lpstr>
      <vt:lpstr>Conclusiones</vt:lpstr>
      <vt:lpstr>FIN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Secuencias Pseudoaleatorias</dc:title>
  <dc:creator>manolotello7@gmail.com</dc:creator>
  <cp:lastModifiedBy>manolotello7@gmail.com</cp:lastModifiedBy>
  <cp:revision>99</cp:revision>
  <dcterms:created xsi:type="dcterms:W3CDTF">2018-11-17T12:40:20Z</dcterms:created>
  <dcterms:modified xsi:type="dcterms:W3CDTF">2018-11-21T02:11:38Z</dcterms:modified>
</cp:coreProperties>
</file>