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2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69" d="100"/>
          <a:sy n="69" d="100"/>
        </p:scale>
        <p:origin x="756" y="54"/>
      </p:cViewPr>
      <p:guideLst>
        <p:guide orient="horz" pos="2880"/>
        <p:guide pos="212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979" y="0"/>
            <a:ext cx="5283200" cy="344091"/>
          </a:xfrm>
          <a:prstGeom prst="rect">
            <a:avLst/>
          </a:prstGeom>
        </p:spPr>
        <p:txBody>
          <a:bodyPr vert="horz" lIns="91440" tIns="45720" rIns="91440" bIns="45720" rtlCol="0"/>
          <a:lstStyle>
            <a:lvl1pPr algn="r">
              <a:defRPr sz="1200"/>
            </a:lvl1pPr>
          </a:lstStyle>
          <a:p>
            <a:fld id="{3EFD42F7-718C-4B98-AAEC-167E6DDD60A7}" type="datetimeFigureOut">
              <a:rPr lang="en-US" smtClean="0"/>
              <a:t>4/4/2024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52832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979" y="6513910"/>
            <a:ext cx="5283200" cy="344090"/>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90625" y="542925"/>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4038600" y="66675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862455" y="51054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object 10"/>
          <p:cNvSpPr txBox="1"/>
          <p:nvPr/>
        </p:nvSpPr>
        <p:spPr>
          <a:xfrm>
            <a:off x="739775" y="666764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8" name="Text Box 17"/>
          <p:cNvSpPr txBox="1"/>
          <p:nvPr/>
        </p:nvSpPr>
        <p:spPr>
          <a:xfrm>
            <a:off x="2586355" y="2837180"/>
            <a:ext cx="4064000" cy="368300"/>
          </a:xfrm>
          <a:prstGeom prst="rect">
            <a:avLst/>
          </a:prstGeom>
          <a:noFill/>
        </p:spPr>
        <p:txBody>
          <a:bodyPr wrap="square" rtlCol="0">
            <a:spAutoFit/>
          </a:bodyPr>
          <a:lstStyle/>
          <a:p>
            <a:endParaRPr lang="en-US"/>
          </a:p>
        </p:txBody>
      </p:sp>
      <p:sp>
        <p:nvSpPr>
          <p:cNvPr id="7" name="Text Box 6"/>
          <p:cNvSpPr txBox="1"/>
          <p:nvPr/>
        </p:nvSpPr>
        <p:spPr>
          <a:xfrm>
            <a:off x="609600" y="2590800"/>
            <a:ext cx="4064000" cy="398780"/>
          </a:xfrm>
          <a:prstGeom prst="rect">
            <a:avLst/>
          </a:prstGeom>
          <a:solidFill>
            <a:schemeClr val="bg1">
              <a:lumMod val="85000"/>
            </a:schemeClr>
          </a:solidFill>
        </p:spPr>
        <p:txBody>
          <a:bodyPr wrap="square" rtlCol="0">
            <a:spAutoFit/>
          </a:bodyPr>
          <a:lstStyle/>
          <a:p>
            <a:r>
              <a:rPr lang="en-IN" altLang="en-US" sz="2000">
                <a:solidFill>
                  <a:srgbClr val="FF0000"/>
                </a:solidFill>
              </a:rPr>
              <a:t>presented by :</a:t>
            </a:r>
          </a:p>
        </p:txBody>
      </p:sp>
      <p:sp>
        <p:nvSpPr>
          <p:cNvPr id="13" name="Text Box 12"/>
          <p:cNvSpPr txBox="1"/>
          <p:nvPr/>
        </p:nvSpPr>
        <p:spPr>
          <a:xfrm>
            <a:off x="2133600" y="3205480"/>
            <a:ext cx="6795770" cy="1530985"/>
          </a:xfrm>
          <a:prstGeom prst="rect">
            <a:avLst/>
          </a:prstGeom>
          <a:solidFill>
            <a:schemeClr val="accent1">
              <a:lumMod val="20000"/>
              <a:lumOff val="80000"/>
            </a:schemeClr>
          </a:solidFill>
        </p:spPr>
        <p:txBody>
          <a:bodyPr wrap="square" rtlCol="0">
            <a:noAutofit/>
          </a:bodyPr>
          <a:lstStyle/>
          <a:p>
            <a:r>
              <a:rPr lang="en-IN" altLang="en-US" sz="2000" b="1"/>
              <a:t>Name:</a:t>
            </a:r>
            <a:r>
              <a:rPr lang="en-IN" altLang="en-US" sz="2000"/>
              <a:t>MANORANJAN.N</a:t>
            </a:r>
          </a:p>
          <a:p>
            <a:r>
              <a:rPr lang="en-IN" altLang="en-US" sz="2000" b="1"/>
              <a:t>NaanMudhalvan ID:</a:t>
            </a:r>
            <a:r>
              <a:rPr lang="en-IN" altLang="en-US" sz="2000"/>
              <a:t>au821721243035</a:t>
            </a:r>
          </a:p>
          <a:p>
            <a:r>
              <a:rPr lang="en-IN" altLang="en-US" sz="2000" b="1"/>
              <a:t>Dept: </a:t>
            </a:r>
            <a:r>
              <a:rPr lang="en-IN" altLang="en-US" sz="2000"/>
              <a:t>B.TECH-AI&amp;DS-III</a:t>
            </a:r>
          </a:p>
          <a:p>
            <a:r>
              <a:rPr lang="en-IN" altLang="en-US" sz="2000" b="1"/>
              <a:t>College:</a:t>
            </a:r>
            <a:r>
              <a:rPr lang="en-IN" altLang="en-US" sz="2000"/>
              <a:t>Sir Issac Newton college of Engineering and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solidFill>
                  <a:srgbClr val="0070C0"/>
                </a:solidFill>
              </a:rPr>
              <a:t>Data visualization</a:t>
            </a:r>
          </a:p>
        </p:txBody>
      </p:sp>
      <p:pic>
        <p:nvPicPr>
          <p:cNvPr id="4" name="Content Placeholder 3" descr="Screenshot 2024-04-04 024241"/>
          <p:cNvPicPr>
            <a:picLocks noGrp="1" noChangeAspect="1"/>
          </p:cNvPicPr>
          <p:nvPr>
            <p:ph sz="half" idx="2"/>
          </p:nvPr>
        </p:nvPicPr>
        <p:blipFill>
          <a:blip r:embed="rId3"/>
          <a:stretch>
            <a:fillRect/>
          </a:stretch>
        </p:blipFill>
        <p:spPr>
          <a:xfrm>
            <a:off x="152400" y="1185545"/>
            <a:ext cx="5791200" cy="4072255"/>
          </a:xfrm>
          <a:prstGeom prst="rect">
            <a:avLst/>
          </a:prstGeom>
        </p:spPr>
      </p:pic>
      <p:pic>
        <p:nvPicPr>
          <p:cNvPr id="13" name="Content Placeholder 12" descr="Screenshot 2024-04-04 024507"/>
          <p:cNvPicPr>
            <a:picLocks noGrp="1" noChangeAspect="1"/>
          </p:cNvPicPr>
          <p:nvPr>
            <p:ph sz="half" idx="3"/>
          </p:nvPr>
        </p:nvPicPr>
        <p:blipFill>
          <a:blip r:embed="rId4"/>
          <a:stretch>
            <a:fillRect/>
          </a:stretch>
        </p:blipFill>
        <p:spPr>
          <a:xfrm>
            <a:off x="6096000" y="1066800"/>
            <a:ext cx="5772785" cy="4191000"/>
          </a:xfrm>
          <a:prstGeom prst="rect">
            <a:avLst/>
          </a:prstGeom>
        </p:spPr>
      </p:pic>
      <p:sp>
        <p:nvSpPr>
          <p:cNvPr id="15" name="Text Box 14"/>
          <p:cNvSpPr txBox="1"/>
          <p:nvPr/>
        </p:nvSpPr>
        <p:spPr>
          <a:xfrm>
            <a:off x="76200" y="5415280"/>
            <a:ext cx="11861800" cy="2614295"/>
          </a:xfrm>
          <a:prstGeom prst="rect">
            <a:avLst/>
          </a:prstGeom>
          <a:noFill/>
        </p:spPr>
        <p:txBody>
          <a:bodyPr wrap="square" rtlCol="0">
            <a:noAutofit/>
          </a:bodyPr>
          <a:lstStyle/>
          <a:p>
            <a:r>
              <a:rPr lang="en-US" b="1"/>
              <a:t>Histograms</a:t>
            </a:r>
            <a:r>
              <a:rPr lang="en-IN" altLang="en-US" b="1"/>
              <a:t> </a:t>
            </a:r>
            <a:r>
              <a:rPr lang="en-US" b="1"/>
              <a:t>and Boxplots:</a:t>
            </a:r>
            <a:r>
              <a:rPr lang="en-US"/>
              <a:t> Visualizing the distribution of continuous variables such as age, blood pressure, and cholesterol levels can help identify any outliers and understand the overall spread of the data.</a:t>
            </a:r>
          </a:p>
          <a:p>
            <a:r>
              <a:rPr lang="en-US" b="1"/>
              <a:t>Barplots:</a:t>
            </a:r>
            <a:r>
              <a:rPr lang="en-US"/>
              <a:t> Barplots are useful for visualizing categorical variables such as gender, chest pain type, and exercise-induced angina.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52717" y="304799"/>
            <a:ext cx="10681335" cy="690245"/>
          </a:xfrm>
          <a:prstGeom prst="rect">
            <a:avLst/>
          </a:prstGeom>
        </p:spPr>
        <p:txBody>
          <a:bodyPr vert="horz" wrap="square" lIns="0" tIns="13335" rIns="0" bIns="0" rtlCol="0">
            <a:spAutoFit/>
          </a:bodyPr>
          <a:lstStyle/>
          <a:p>
            <a:pPr marL="12700">
              <a:lnSpc>
                <a:spcPct val="100000"/>
              </a:lnSpc>
              <a:spcBef>
                <a:spcPts val="105"/>
              </a:spcBef>
            </a:pPr>
            <a:r>
              <a:rPr sz="4400" dirty="0">
                <a:solidFill>
                  <a:srgbClr val="0070C0"/>
                </a:solidFill>
              </a:rPr>
              <a:t>R</a:t>
            </a:r>
            <a:r>
              <a:rPr sz="4400" spc="-40" dirty="0">
                <a:solidFill>
                  <a:srgbClr val="0070C0"/>
                </a:solidFill>
              </a:rPr>
              <a:t>E</a:t>
            </a:r>
            <a:r>
              <a:rPr sz="4400" spc="15" dirty="0">
                <a:solidFill>
                  <a:srgbClr val="0070C0"/>
                </a:solidFill>
              </a:rPr>
              <a:t>S</a:t>
            </a:r>
            <a:r>
              <a:rPr sz="4400" spc="-30" dirty="0">
                <a:solidFill>
                  <a:srgbClr val="0070C0"/>
                </a:solidFill>
              </a:rPr>
              <a:t>U</a:t>
            </a:r>
            <a:r>
              <a:rPr sz="4400" spc="-405" dirty="0">
                <a:solidFill>
                  <a:srgbClr val="0070C0"/>
                </a:solidFill>
              </a:rPr>
              <a:t>L</a:t>
            </a:r>
            <a:r>
              <a:rPr sz="4400" dirty="0">
                <a:solidFill>
                  <a:srgbClr val="0070C0"/>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panose="020B0603020202020204"/>
                <a:cs typeface="Trebuchet MS" panose="020B0603020202020204"/>
              </a:rPr>
              <a:t>Demo</a:t>
            </a:r>
            <a:r>
              <a:rPr sz="2000" u="heavy" spc="-130" dirty="0">
                <a:solidFill>
                  <a:srgbClr val="006FC0"/>
                </a:solidFill>
                <a:uFill>
                  <a:solidFill>
                    <a:srgbClr val="006FC0"/>
                  </a:solidFill>
                </a:uFill>
                <a:latin typeface="Trebuchet MS" panose="020B0603020202020204"/>
                <a:cs typeface="Trebuchet MS" panose="020B0603020202020204"/>
              </a:rPr>
              <a:t> </a:t>
            </a:r>
            <a:r>
              <a:rPr sz="2000" u="heavy" spc="25" dirty="0">
                <a:solidFill>
                  <a:srgbClr val="006FC0"/>
                </a:solidFill>
                <a:uFill>
                  <a:solidFill>
                    <a:srgbClr val="006FC0"/>
                  </a:solidFill>
                </a:uFill>
                <a:latin typeface="Trebuchet MS" panose="020B0603020202020204"/>
                <a:cs typeface="Trebuchet MS" panose="020B0603020202020204"/>
              </a:rPr>
              <a:t>Link</a:t>
            </a:r>
            <a:endParaRPr sz="2000">
              <a:latin typeface="Trebuchet MS" panose="020B0603020202020204"/>
              <a:cs typeface="Trebuchet MS" panose="020B0603020202020204"/>
            </a:endParaRPr>
          </a:p>
        </p:txBody>
      </p:sp>
      <p:pic>
        <p:nvPicPr>
          <p:cNvPr id="12" name="Content Placeholder 11" descr="Screenshot 2024-04-04 021853"/>
          <p:cNvPicPr>
            <a:picLocks noGrp="1" noChangeAspect="1"/>
          </p:cNvPicPr>
          <p:nvPr>
            <p:ph sz="half" idx="3"/>
          </p:nvPr>
        </p:nvPicPr>
        <p:blipFill>
          <a:blip r:embed="rId3"/>
          <a:stretch>
            <a:fillRect/>
          </a:stretch>
        </p:blipFill>
        <p:spPr>
          <a:xfrm>
            <a:off x="6268085" y="2380615"/>
            <a:ext cx="6147435" cy="4459605"/>
          </a:xfrm>
          <a:prstGeom prst="rect">
            <a:avLst/>
          </a:prstGeom>
        </p:spPr>
      </p:pic>
      <p:sp>
        <p:nvSpPr>
          <p:cNvPr id="16" name="Text Box 15"/>
          <p:cNvSpPr txBox="1"/>
          <p:nvPr/>
        </p:nvSpPr>
        <p:spPr>
          <a:xfrm>
            <a:off x="3200400" y="685800"/>
            <a:ext cx="2787650" cy="1580515"/>
          </a:xfrm>
          <a:prstGeom prst="rect">
            <a:avLst/>
          </a:prstGeom>
          <a:noFill/>
        </p:spPr>
        <p:txBody>
          <a:bodyPr wrap="square" rtlCol="0">
            <a:noAutofit/>
          </a:bodyPr>
          <a:lstStyle/>
          <a:p>
            <a:r>
              <a:rPr lang="en-US" sz="1600" b="1"/>
              <a:t>Model Performance:</a:t>
            </a:r>
          </a:p>
          <a:p>
            <a:endParaRPr lang="en-US" sz="1400"/>
          </a:p>
          <a:p>
            <a:r>
              <a:rPr lang="en-US" sz="1400"/>
              <a:t>Accuracy: 85%</a:t>
            </a:r>
          </a:p>
          <a:p>
            <a:r>
              <a:rPr lang="en-US" sz="1400"/>
              <a:t>Precision: 82%</a:t>
            </a:r>
          </a:p>
          <a:p>
            <a:r>
              <a:rPr lang="en-US" sz="1400"/>
              <a:t>Recall: 88%</a:t>
            </a:r>
          </a:p>
          <a:p>
            <a:r>
              <a:rPr lang="en-US" sz="1400"/>
              <a:t>F1-score: 85%</a:t>
            </a:r>
          </a:p>
          <a:p>
            <a:r>
              <a:rPr lang="en-US" sz="1400"/>
              <a:t>ROC-AUC: 0.90</a:t>
            </a:r>
          </a:p>
        </p:txBody>
      </p:sp>
      <p:pic>
        <p:nvPicPr>
          <p:cNvPr id="18" name="Content Placeholder 17" descr="Screenshot 2024-04-04 023300"/>
          <p:cNvPicPr>
            <a:picLocks noGrp="1" noChangeAspect="1"/>
          </p:cNvPicPr>
          <p:nvPr>
            <p:ph sz="half" idx="2"/>
          </p:nvPr>
        </p:nvPicPr>
        <p:blipFill>
          <a:blip r:embed="rId4"/>
          <a:stretch>
            <a:fillRect/>
          </a:stretch>
        </p:blipFill>
        <p:spPr>
          <a:xfrm>
            <a:off x="0" y="4138295"/>
            <a:ext cx="5867401" cy="2701925"/>
          </a:xfrm>
          <a:prstGeom prst="rect">
            <a:avLst/>
          </a:prstGeom>
        </p:spPr>
      </p:pic>
      <p:sp>
        <p:nvSpPr>
          <p:cNvPr id="20" name="Text Box 19"/>
          <p:cNvSpPr txBox="1"/>
          <p:nvPr/>
        </p:nvSpPr>
        <p:spPr>
          <a:xfrm>
            <a:off x="152400" y="2829560"/>
            <a:ext cx="6206490" cy="1198880"/>
          </a:xfrm>
          <a:prstGeom prst="rect">
            <a:avLst/>
          </a:prstGeom>
          <a:noFill/>
        </p:spPr>
        <p:txBody>
          <a:bodyPr wrap="square" rtlCol="0">
            <a:spAutoFit/>
          </a:bodyPr>
          <a:lstStyle/>
          <a:p>
            <a:r>
              <a:rPr lang="en-US"/>
              <a:t>In conclusion, the logistic regression model for heart disease prediction demonstrates robust performance metrics, indicating its potential to support clinical decision-making and improve patient care.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style>
          <a:lnRef idx="2">
            <a:schemeClr val="accent1"/>
          </a:lnRef>
          <a:fillRef idx="0">
            <a:srgbClr val="FFFFFF"/>
          </a:fillRef>
          <a:effectRef idx="0">
            <a:srgbClr val="FFFFFF"/>
          </a:effectRef>
          <a:fontRef idx="minor">
            <a:schemeClr val="dk1"/>
          </a:fontRef>
        </p:style>
        <p:txBody>
          <a:bodyPr wrap="square" lIns="0" tIns="0" rIns="0" bIns="0" rtlCol="0"/>
          <a:lstStyle/>
          <a:p>
            <a:endParaRPr lang="en-IN"/>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itle 22"/>
          <p:cNvSpPr>
            <a:spLocks noGrp="1"/>
          </p:cNvSpPr>
          <p:nvPr>
            <p:ph type="title"/>
          </p:nvPr>
        </p:nvSpPr>
        <p:spPr>
          <a:xfrm>
            <a:off x="755015" y="385445"/>
            <a:ext cx="10684510" cy="822325"/>
          </a:xfrm>
        </p:spPr>
        <p:style>
          <a:lnRef idx="0">
            <a:srgbClr val="FFFFFF"/>
          </a:lnRef>
          <a:fillRef idx="2">
            <a:schemeClr val="accent1"/>
          </a:fillRef>
          <a:effectRef idx="0">
            <a:srgbClr val="FFFFFF"/>
          </a:effectRef>
          <a:fontRef idx="minor">
            <a:schemeClr val="lt1"/>
          </a:fontRef>
        </p:style>
        <p:txBody>
          <a:bodyPr>
            <a:noAutofit/>
          </a:bodyPr>
          <a:lstStyle/>
          <a:p>
            <a:r>
              <a:rPr lang="en-IN" altLang="en-US" sz="2800" i="1" u="sng">
                <a:gradFill>
                  <a:gsLst>
                    <a:gs pos="0">
                      <a:srgbClr val="E30000"/>
                    </a:gs>
                    <a:gs pos="100000">
                      <a:srgbClr val="760303"/>
                    </a:gs>
                  </a:gsLst>
                  <a:lin scaled="0"/>
                </a:gradFill>
                <a:latin typeface="+mj-lt"/>
                <a:ea typeface="Yu Gothic UI Semibold" panose="020B0700000000000000" charset="-128"/>
                <a:cs typeface="+mj-lt"/>
              </a:rPr>
              <a:t>MACHINE LEARNING-HEART DISEASE PREDICTION USING LOGISTIC</a:t>
            </a:r>
            <a:br>
              <a:rPr lang="en-IN" altLang="en-US" sz="2800" i="1" u="sng">
                <a:gradFill>
                  <a:gsLst>
                    <a:gs pos="0">
                      <a:srgbClr val="E30000"/>
                    </a:gs>
                    <a:gs pos="100000">
                      <a:srgbClr val="760303"/>
                    </a:gs>
                  </a:gsLst>
                  <a:lin scaled="0"/>
                </a:gradFill>
                <a:latin typeface="+mj-lt"/>
                <a:ea typeface="Yu Gothic UI Semibold" panose="020B0700000000000000" charset="-128"/>
                <a:cs typeface="+mj-lt"/>
              </a:rPr>
            </a:br>
            <a:r>
              <a:rPr lang="en-IN" altLang="en-US" sz="2800" i="1" u="sng">
                <a:gradFill>
                  <a:gsLst>
                    <a:gs pos="0">
                      <a:srgbClr val="E30000"/>
                    </a:gs>
                    <a:gs pos="100000">
                      <a:srgbClr val="760303"/>
                    </a:gs>
                  </a:gsLst>
                  <a:lin scaled="0"/>
                </a:gradFill>
                <a:latin typeface="+mj-lt"/>
                <a:ea typeface="Yu Gothic UI Semibold" panose="020B0700000000000000" charset="-128"/>
                <a:cs typeface="+mj-lt"/>
              </a:rPr>
              <a:t>REGRESSION:</a:t>
            </a:r>
          </a:p>
        </p:txBody>
      </p:sp>
      <p:pic>
        <p:nvPicPr>
          <p:cNvPr id="35" name="Content Placeholder 34" descr="1_tGeiO5zee6exueRC8iBuaQ"/>
          <p:cNvPicPr>
            <a:picLocks noGrp="1" noChangeAspect="1"/>
          </p:cNvPicPr>
          <p:nvPr>
            <p:ph sz="half" idx="2"/>
          </p:nvPr>
        </p:nvPicPr>
        <p:blipFill>
          <a:blip r:embed="rId5"/>
          <a:stretch>
            <a:fillRect/>
          </a:stretch>
        </p:blipFill>
        <p:spPr>
          <a:xfrm>
            <a:off x="5791200" y="3505200"/>
            <a:ext cx="5516880" cy="3074670"/>
          </a:xfrm>
          <a:prstGeom prst="rect">
            <a:avLst/>
          </a:prstGeom>
        </p:spPr>
      </p:pic>
      <p:pic>
        <p:nvPicPr>
          <p:cNvPr id="38" name="Content Placeholder 37" descr="maxresdefault (2)"/>
          <p:cNvPicPr>
            <a:picLocks noGrp="1" noChangeAspect="1"/>
          </p:cNvPicPr>
          <p:nvPr>
            <p:ph sz="half" idx="3"/>
          </p:nvPr>
        </p:nvPicPr>
        <p:blipFill>
          <a:blip r:embed="rId6"/>
          <a:stretch>
            <a:fillRect/>
          </a:stretch>
        </p:blipFill>
        <p:spPr>
          <a:xfrm>
            <a:off x="381000" y="1447800"/>
            <a:ext cx="5027930" cy="32423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857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no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62000" y="457453"/>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gradFill>
                  <a:gsLst>
                    <a:gs pos="0">
                      <a:srgbClr val="007BD3"/>
                    </a:gs>
                    <a:gs pos="100000">
                      <a:srgbClr val="034373"/>
                    </a:gs>
                  </a:gsLst>
                  <a:lin scaled="0"/>
                </a:gradFill>
              </a:rPr>
              <a:t>A</a:t>
            </a:r>
            <a:r>
              <a:rPr spc="-5" dirty="0">
                <a:gradFill>
                  <a:gsLst>
                    <a:gs pos="0">
                      <a:srgbClr val="007BD3"/>
                    </a:gs>
                    <a:gs pos="100000">
                      <a:srgbClr val="034373"/>
                    </a:gs>
                  </a:gsLst>
                  <a:lin scaled="0"/>
                </a:gradFill>
              </a:rPr>
              <a:t>G</a:t>
            </a:r>
            <a:r>
              <a:rPr spc="-35" dirty="0">
                <a:gradFill>
                  <a:gsLst>
                    <a:gs pos="0">
                      <a:srgbClr val="007BD3"/>
                    </a:gs>
                    <a:gs pos="100000">
                      <a:srgbClr val="034373"/>
                    </a:gs>
                  </a:gsLst>
                  <a:lin scaled="0"/>
                </a:gradFill>
              </a:rPr>
              <a:t>E</a:t>
            </a:r>
            <a:r>
              <a:rPr spc="15" dirty="0">
                <a:gradFill>
                  <a:gsLst>
                    <a:gs pos="0">
                      <a:srgbClr val="007BD3"/>
                    </a:gs>
                    <a:gs pos="100000">
                      <a:srgbClr val="034373"/>
                    </a:gs>
                  </a:gsLst>
                  <a:lin scaled="0"/>
                </a:gradFill>
              </a:rPr>
              <a:t>N</a:t>
            </a:r>
            <a:r>
              <a:rPr dirty="0">
                <a:gradFill>
                  <a:gsLst>
                    <a:gs pos="0">
                      <a:srgbClr val="007BD3"/>
                    </a:gs>
                    <a:gs pos="100000">
                      <a:srgbClr val="034373"/>
                    </a:gs>
                  </a:gsLst>
                  <a:lin scaled="0"/>
                </a:gra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 Box 24"/>
          <p:cNvSpPr txBox="1"/>
          <p:nvPr/>
        </p:nvSpPr>
        <p:spPr>
          <a:xfrm>
            <a:off x="2895600" y="1524000"/>
            <a:ext cx="4500880" cy="3676650"/>
          </a:xfrm>
          <a:prstGeom prst="rect">
            <a:avLst/>
          </a:prstGeom>
          <a:noFill/>
        </p:spPr>
        <p:txBody>
          <a:bodyPr wrap="square" rtlCol="0">
            <a:noAutofit/>
          </a:bodyPr>
          <a:lstStyle/>
          <a:p>
            <a:r>
              <a:rPr lang="en-IN" altLang="en-US" sz="2000" b="1" i="1">
                <a:latin typeface="+mj-ea"/>
                <a:cs typeface="+mj-ea"/>
              </a:rPr>
              <a:t>1.Problem statement</a:t>
            </a:r>
          </a:p>
          <a:p>
            <a:r>
              <a:rPr lang="en-IN" altLang="en-US" sz="2000" b="1" i="1">
                <a:latin typeface="+mj-ea"/>
                <a:cs typeface="+mj-ea"/>
              </a:rPr>
              <a:t>2.Project overview</a:t>
            </a:r>
          </a:p>
          <a:p>
            <a:r>
              <a:rPr lang="en-IN" altLang="en-US" sz="2000" b="1" i="1">
                <a:latin typeface="+mj-ea"/>
                <a:cs typeface="+mj-ea"/>
              </a:rPr>
              <a:t>3.Who are the end user?</a:t>
            </a:r>
          </a:p>
          <a:p>
            <a:r>
              <a:rPr lang="en-IN" altLang="en-US" sz="2000" b="1" i="1">
                <a:latin typeface="+mj-ea"/>
                <a:cs typeface="+mj-ea"/>
              </a:rPr>
              <a:t>4.Your solution and its value proposition</a:t>
            </a:r>
          </a:p>
          <a:p>
            <a:r>
              <a:rPr lang="en-IN" altLang="en-US" sz="2000" b="1" i="1">
                <a:latin typeface="+mj-ea"/>
                <a:cs typeface="+mj-ea"/>
              </a:rPr>
              <a:t>5.Wow in your solution</a:t>
            </a:r>
          </a:p>
          <a:p>
            <a:r>
              <a:rPr lang="en-IN" altLang="en-US" sz="2000" b="1" i="1">
                <a:latin typeface="+mj-ea"/>
                <a:cs typeface="+mj-ea"/>
              </a:rPr>
              <a:t>6.Modelling</a:t>
            </a:r>
          </a:p>
          <a:p>
            <a:r>
              <a:rPr lang="en-IN" altLang="en-US" sz="2000" b="1" i="1">
                <a:latin typeface="+mj-ea"/>
                <a:cs typeface="+mj-ea"/>
              </a:rPr>
              <a:t>7.Data visualization</a:t>
            </a:r>
          </a:p>
          <a:p>
            <a:r>
              <a:rPr lang="en-IN" altLang="en-US" sz="2000" b="1" i="1">
                <a:latin typeface="+mj-ea"/>
                <a:cs typeface="+mj-ea"/>
              </a:rPr>
              <a:t>8.Result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507047" y="152399"/>
            <a:ext cx="10681335" cy="75819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rgbClr val="00B0F0"/>
                </a:solidFill>
              </a:rPr>
              <a:t>P</a:t>
            </a:r>
            <a:r>
              <a:rPr sz="4250" spc="15" dirty="0">
                <a:solidFill>
                  <a:srgbClr val="00B0F0"/>
                </a:solidFill>
              </a:rPr>
              <a:t>ROB</a:t>
            </a:r>
            <a:r>
              <a:rPr sz="4250" spc="55" dirty="0">
                <a:solidFill>
                  <a:srgbClr val="00B0F0"/>
                </a:solidFill>
              </a:rPr>
              <a:t>L</a:t>
            </a:r>
            <a:r>
              <a:rPr sz="4250" spc="-20" dirty="0">
                <a:solidFill>
                  <a:srgbClr val="00B0F0"/>
                </a:solidFill>
              </a:rPr>
              <a:t>E</a:t>
            </a:r>
            <a:r>
              <a:rPr sz="4250" spc="20" dirty="0">
                <a:solidFill>
                  <a:srgbClr val="00B0F0"/>
                </a:solidFill>
              </a:rPr>
              <a:t>M</a:t>
            </a:r>
            <a:r>
              <a:rPr sz="4250" dirty="0">
                <a:solidFill>
                  <a:srgbClr val="00B0F0"/>
                </a:solidFill>
              </a:rPr>
              <a:t>	</a:t>
            </a:r>
            <a:r>
              <a:rPr sz="4250" spc="10" dirty="0">
                <a:solidFill>
                  <a:srgbClr val="00B0F0"/>
                </a:solidFill>
              </a:rPr>
              <a:t>S</a:t>
            </a:r>
            <a:r>
              <a:rPr sz="4250" spc="-370" dirty="0">
                <a:solidFill>
                  <a:srgbClr val="00B0F0"/>
                </a:solidFill>
              </a:rPr>
              <a:t>T</a:t>
            </a:r>
            <a:r>
              <a:rPr sz="4250" spc="-375" dirty="0">
                <a:solidFill>
                  <a:srgbClr val="00B0F0"/>
                </a:solidFill>
              </a:rPr>
              <a:t>A</a:t>
            </a:r>
            <a:r>
              <a:rPr sz="4250" spc="15" dirty="0">
                <a:solidFill>
                  <a:srgbClr val="00B0F0"/>
                </a:solidFill>
              </a:rPr>
              <a:t>T</a:t>
            </a:r>
            <a:r>
              <a:rPr sz="4250" spc="-10" dirty="0">
                <a:solidFill>
                  <a:srgbClr val="00B0F0"/>
                </a:solidFill>
              </a:rPr>
              <a:t>E</a:t>
            </a:r>
            <a:r>
              <a:rPr sz="4250" spc="-20" dirty="0">
                <a:solidFill>
                  <a:srgbClr val="00B0F0"/>
                </a:solidFill>
              </a:rPr>
              <a:t>ME</a:t>
            </a:r>
            <a:r>
              <a:rPr sz="4250" spc="10" dirty="0">
                <a:solidFill>
                  <a:srgbClr val="00B0F0"/>
                </a:solidFill>
              </a:rPr>
              <a:t>NT</a:t>
            </a: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 Box 10"/>
          <p:cNvSpPr txBox="1"/>
          <p:nvPr/>
        </p:nvSpPr>
        <p:spPr>
          <a:xfrm>
            <a:off x="5791200" y="808990"/>
            <a:ext cx="5396865" cy="7116445"/>
          </a:xfrm>
          <a:prstGeom prst="rect">
            <a:avLst/>
          </a:prstGeom>
          <a:noFill/>
        </p:spPr>
        <p:txBody>
          <a:bodyPr wrap="square" rtlCol="0">
            <a:noAutofit/>
          </a:bodyPr>
          <a:lstStyle/>
          <a:p>
            <a:r>
              <a:rPr lang="en-IN" altLang="en-US" sz="2400" b="1"/>
              <a:t>1.</a:t>
            </a:r>
            <a:r>
              <a:rPr lang="en-US"/>
              <a:t>Develop a predictive model using logistic regression to identify the presence or absence of heart disease based on a set of clinical and demographic features. The goal is to create a robust and accurate model that can assist healthcare professionals in diagnosing heart disease more effectively, potentially leading to early interventions and improved patient outcomes.</a:t>
            </a:r>
          </a:p>
          <a:p>
            <a:endParaRPr lang="en-US"/>
          </a:p>
          <a:p>
            <a:r>
              <a:rPr lang="en-US" sz="2000" b="1"/>
              <a:t> </a:t>
            </a:r>
            <a:r>
              <a:rPr lang="en-IN" altLang="en-US" sz="2400" b="1"/>
              <a:t>2.</a:t>
            </a:r>
            <a:r>
              <a:rPr lang="en-US"/>
              <a:t>The features include but are not limited to age, sex, chest pain type, resting blood pressure, serum cholesterol levels, fasting blood sugar, resting electrocardiographic results, maximum heart rate achieved, exercise-induced angina, ST depression induced by exercise relative to rest, and the number of major vessels colored by fluoroscopy.</a:t>
            </a:r>
          </a:p>
          <a:p>
            <a:endParaRPr lang="en-US"/>
          </a:p>
          <a:p>
            <a:r>
              <a:rPr lang="en-IN" altLang="en-US" sz="2400" b="1"/>
              <a:t>3.</a:t>
            </a:r>
            <a:r>
              <a:rPr lang="en-US"/>
              <a:t>Evaluate the model's performance using appropriate metrics such as accuracy, precision, recall, F1-score, and ROC-AUC. Interpret the confusion matrix to understand the model's predictive capabilities.</a:t>
            </a:r>
          </a:p>
        </p:txBody>
      </p:sp>
      <p:sp>
        <p:nvSpPr>
          <p:cNvPr id="15" name="Content Placeholder 14"/>
          <p:cNvSpPr>
            <a:spLocks noGrp="1"/>
          </p:cNvSpPr>
          <p:nvPr>
            <p:ph sz="half" idx="2"/>
          </p:nvPr>
        </p:nvSpPr>
        <p:spPr>
          <a:xfrm>
            <a:off x="609600" y="1577340"/>
            <a:ext cx="5016500" cy="276860"/>
          </a:xfrm>
        </p:spPr>
        <p:txBody>
          <a:bodyPr wrap="square"/>
          <a:lstStyle/>
          <a:p>
            <a:endParaRPr lang="en-US"/>
          </a:p>
        </p:txBody>
      </p:sp>
      <p:pic>
        <p:nvPicPr>
          <p:cNvPr id="17" name="Content Placeholder 16" descr="maxresdefault (1)"/>
          <p:cNvPicPr>
            <a:picLocks noGrp="1" noChangeAspect="1"/>
          </p:cNvPicPr>
          <p:nvPr>
            <p:ph sz="half" idx="3"/>
          </p:nvPr>
        </p:nvPicPr>
        <p:blipFill>
          <a:blip r:embed="rId3"/>
          <a:stretch>
            <a:fillRect/>
          </a:stretch>
        </p:blipFill>
        <p:spPr>
          <a:xfrm>
            <a:off x="107315" y="1430655"/>
            <a:ext cx="5519420" cy="43694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object 7"/>
          <p:cNvSpPr txBox="1">
            <a:spLocks noGrp="1"/>
          </p:cNvSpPr>
          <p:nvPr>
            <p:ph type="title"/>
          </p:nvPr>
        </p:nvSpPr>
        <p:spPr>
          <a:xfrm>
            <a:off x="5553710" y="205740"/>
            <a:ext cx="6368415" cy="6057265"/>
          </a:xfrm>
          <a:prstGeom prst="rect">
            <a:avLst/>
          </a:prstGeom>
        </p:spPr>
        <p:txBody>
          <a:bodyPr vert="horz" wrap="square" lIns="0" tIns="16510" rIns="0" bIns="0" rtlCol="0">
            <a:noAutofit/>
          </a:bodyPr>
          <a:lstStyle/>
          <a:p>
            <a:pPr marL="12700">
              <a:lnSpc>
                <a:spcPct val="100000"/>
              </a:lnSpc>
              <a:spcBef>
                <a:spcPts val="130"/>
              </a:spcBef>
              <a:tabLst>
                <a:tab pos="2642870" algn="l"/>
              </a:tabLst>
            </a:pPr>
            <a:r>
              <a:rPr lang="en-IN" sz="2000" spc="-20" dirty="0">
                <a:solidFill>
                  <a:schemeClr val="tx1"/>
                </a:solidFill>
              </a:rPr>
              <a:t>1.</a:t>
            </a:r>
            <a:r>
              <a:rPr sz="2000" b="0" spc="-20" dirty="0">
                <a:solidFill>
                  <a:schemeClr val="tx1"/>
                </a:solidFill>
              </a:rPr>
              <a:t>Heart disease is a leading cause of mortality worldwide, emphasizing the need for accurate predictive models to aid in early diagnosis and intervention.</a:t>
            </a:r>
            <a:br>
              <a:rPr sz="2000" b="0" spc="-20" dirty="0">
                <a:solidFill>
                  <a:schemeClr val="tx1"/>
                </a:solidFill>
              </a:rPr>
            </a:br>
            <a:r>
              <a:rPr sz="2000" b="0" spc="-20" dirty="0">
                <a:solidFill>
                  <a:schemeClr val="tx1"/>
                </a:solidFill>
              </a:rPr>
              <a:t/>
            </a:r>
            <a:br>
              <a:rPr sz="2000" b="0" spc="-20" dirty="0">
                <a:solidFill>
                  <a:schemeClr val="tx1"/>
                </a:solidFill>
              </a:rPr>
            </a:br>
            <a:r>
              <a:rPr lang="en-IN" sz="2000" spc="-20" dirty="0">
                <a:solidFill>
                  <a:schemeClr val="tx1"/>
                </a:solidFill>
              </a:rPr>
              <a:t>2</a:t>
            </a:r>
            <a:r>
              <a:rPr lang="en-IN" sz="2000" b="0" spc="-20" dirty="0">
                <a:solidFill>
                  <a:schemeClr val="tx1"/>
                </a:solidFill>
              </a:rPr>
              <a:t>.</a:t>
            </a:r>
            <a:r>
              <a:rPr sz="2000" b="0" spc="-20" dirty="0">
                <a:solidFill>
                  <a:schemeClr val="tx1"/>
                </a:solidFill>
              </a:rPr>
              <a:t>Include any relevant literature, datasets, or resources used in the project.</a:t>
            </a:r>
            <a:br>
              <a:rPr sz="2000" b="0" spc="-20" dirty="0">
                <a:solidFill>
                  <a:schemeClr val="tx1"/>
                </a:solidFill>
              </a:rPr>
            </a:br>
            <a:r>
              <a:rPr sz="2000" b="0" spc="-20" dirty="0">
                <a:solidFill>
                  <a:schemeClr val="tx1"/>
                </a:solidFill>
              </a:rPr>
              <a:t/>
            </a:r>
            <a:br>
              <a:rPr sz="2000" b="0" spc="-20" dirty="0">
                <a:solidFill>
                  <a:schemeClr val="tx1"/>
                </a:solidFill>
              </a:rPr>
            </a:br>
            <a:r>
              <a:rPr lang="en-IN" sz="2000" spc="-20" dirty="0">
                <a:solidFill>
                  <a:schemeClr val="tx1"/>
                </a:solidFill>
              </a:rPr>
              <a:t>3.</a:t>
            </a:r>
            <a:r>
              <a:rPr sz="2000" b="0" spc="-20" dirty="0">
                <a:solidFill>
                  <a:schemeClr val="tx1"/>
                </a:solidFill>
              </a:rPr>
              <a:t>Acknowledge any individuals, organizations, or sources that contributed to the project's success.</a:t>
            </a:r>
            <a:br>
              <a:rPr sz="2000" b="0" spc="-20" dirty="0">
                <a:solidFill>
                  <a:schemeClr val="tx1"/>
                </a:solidFill>
              </a:rPr>
            </a:br>
            <a:r>
              <a:rPr sz="2000" b="0" spc="-20" dirty="0">
                <a:solidFill>
                  <a:schemeClr val="tx1"/>
                </a:solidFill>
              </a:rPr>
              <a:t/>
            </a:r>
            <a:br>
              <a:rPr sz="2000" b="0" spc="-20" dirty="0">
                <a:solidFill>
                  <a:schemeClr val="tx1"/>
                </a:solidFill>
              </a:rPr>
            </a:br>
            <a:r>
              <a:rPr lang="en-IN" sz="2000" spc="-20" dirty="0">
                <a:solidFill>
                  <a:schemeClr val="tx1"/>
                </a:solidFill>
              </a:rPr>
              <a:t>4.</a:t>
            </a:r>
            <a:r>
              <a:rPr lang="en-IN" sz="2000" b="0" spc="-20" dirty="0">
                <a:solidFill>
                  <a:schemeClr val="tx1"/>
                </a:solidFill>
              </a:rPr>
              <a:t>I</a:t>
            </a:r>
            <a:r>
              <a:rPr sz="2000" b="0" spc="-20" dirty="0">
                <a:solidFill>
                  <a:schemeClr val="tx1"/>
                </a:solidFill>
              </a:rPr>
              <a:t>dentify significant predictors contributing to heart disease prediction using techniques like coefficient analysis.</a:t>
            </a:r>
            <a:br>
              <a:rPr sz="2000" b="0" spc="-20" dirty="0">
                <a:solidFill>
                  <a:schemeClr val="tx1"/>
                </a:solidFill>
              </a:rPr>
            </a:br>
            <a:r>
              <a:rPr sz="2000" b="0" spc="-20" dirty="0">
                <a:solidFill>
                  <a:schemeClr val="tx1"/>
                </a:solidFill>
              </a:rPr>
              <a:t/>
            </a:r>
            <a:br>
              <a:rPr sz="2000" b="0" spc="-20" dirty="0">
                <a:solidFill>
                  <a:schemeClr val="tx1"/>
                </a:solidFill>
              </a:rPr>
            </a:br>
            <a:r>
              <a:rPr lang="en-IN" sz="2000" spc="-20" dirty="0">
                <a:solidFill>
                  <a:schemeClr val="tx1"/>
                </a:solidFill>
              </a:rPr>
              <a:t>5.</a:t>
            </a:r>
            <a:r>
              <a:rPr sz="2000" b="0" spc="-20" dirty="0">
                <a:solidFill>
                  <a:schemeClr val="tx1"/>
                </a:solidFill>
              </a:rPr>
              <a:t>The dataset contains a collection of clinical and demographic features along with a binary target variable indicating the presence (1) or absence (0) of heart disease.</a:t>
            </a: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20" name="Content Placeholder 19"/>
          <p:cNvSpPr>
            <a:spLocks noGrp="1"/>
          </p:cNvSpPr>
          <p:nvPr>
            <p:ph sz="half" idx="3"/>
          </p:nvPr>
        </p:nvSpPr>
        <p:spPr>
          <a:xfrm>
            <a:off x="6278880" y="1577340"/>
            <a:ext cx="5303520" cy="553720"/>
          </a:xfrm>
        </p:spPr>
        <p:txBody>
          <a:bodyPr/>
          <a:lstStyle/>
          <a:p>
            <a:endParaRPr lang="en-US"/>
          </a:p>
          <a:p>
            <a:endParaRPr lang="en-US"/>
          </a:p>
        </p:txBody>
      </p:sp>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 Box 10"/>
          <p:cNvSpPr txBox="1"/>
          <p:nvPr/>
        </p:nvSpPr>
        <p:spPr>
          <a:xfrm>
            <a:off x="76200" y="609600"/>
            <a:ext cx="5174615" cy="623570"/>
          </a:xfrm>
          <a:prstGeom prst="rect">
            <a:avLst/>
          </a:prstGeom>
          <a:noFill/>
        </p:spPr>
        <p:txBody>
          <a:bodyPr wrap="square" rtlCol="0">
            <a:noAutofit/>
          </a:bodyPr>
          <a:lstStyle/>
          <a:p>
            <a:pPr marL="12700">
              <a:lnSpc>
                <a:spcPct val="100000"/>
              </a:lnSpc>
              <a:spcBef>
                <a:spcPts val="130"/>
              </a:spcBef>
              <a:tabLst>
                <a:tab pos="2642870" algn="l"/>
              </a:tabLst>
            </a:pPr>
            <a:r>
              <a:rPr sz="4250" spc="5" dirty="0">
                <a:solidFill>
                  <a:srgbClr val="00B0F0"/>
                </a:solidFill>
                <a:sym typeface="+mn-ea"/>
              </a:rPr>
              <a:t>PROJECT</a:t>
            </a:r>
            <a:r>
              <a:rPr lang="en-IN" sz="4250" spc="5" dirty="0">
                <a:solidFill>
                  <a:srgbClr val="00B0F0"/>
                </a:solidFill>
                <a:sym typeface="+mn-ea"/>
              </a:rPr>
              <a:t> </a:t>
            </a:r>
            <a:r>
              <a:rPr sz="4250" spc="-20" dirty="0">
                <a:solidFill>
                  <a:srgbClr val="00B0F0"/>
                </a:solidFill>
                <a:sym typeface="+mn-ea"/>
              </a:rPr>
              <a:t>OVERVIEW</a:t>
            </a:r>
            <a:endParaRPr sz="4250" spc="-20" dirty="0">
              <a:solidFill>
                <a:srgbClr val="00B0F0"/>
              </a:solidFill>
            </a:endParaRPr>
          </a:p>
        </p:txBody>
      </p:sp>
      <p:pic>
        <p:nvPicPr>
          <p:cNvPr id="19" name="Content Placeholder 18" descr="Screenshot 2024-04-04 012156"/>
          <p:cNvPicPr>
            <a:picLocks noGrp="1" noChangeAspect="1"/>
          </p:cNvPicPr>
          <p:nvPr>
            <p:ph sz="half" idx="2"/>
          </p:nvPr>
        </p:nvPicPr>
        <p:blipFill>
          <a:blip r:embed="rId3"/>
          <a:stretch>
            <a:fillRect/>
          </a:stretch>
        </p:blipFill>
        <p:spPr>
          <a:xfrm>
            <a:off x="228600" y="1447800"/>
            <a:ext cx="5691505" cy="35090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09917" y="152653"/>
            <a:ext cx="5014595" cy="508635"/>
          </a:xfrm>
          <a:prstGeom prst="rect">
            <a:avLst/>
          </a:prstGeom>
        </p:spPr>
        <p:txBody>
          <a:bodyPr vert="horz" wrap="square" lIns="0" tIns="16510" rIns="0" bIns="0" rtlCol="0">
            <a:spAutoFit/>
          </a:bodyPr>
          <a:lstStyle/>
          <a:p>
            <a:pPr marL="12700">
              <a:lnSpc>
                <a:spcPct val="100000"/>
              </a:lnSpc>
              <a:spcBef>
                <a:spcPts val="130"/>
              </a:spcBef>
            </a:pPr>
            <a:r>
              <a:rPr sz="3200" b="0" spc="25" dirty="0">
                <a:solidFill>
                  <a:srgbClr val="0070C0"/>
                </a:solidFill>
              </a:rPr>
              <a:t>W</a:t>
            </a:r>
            <a:r>
              <a:rPr sz="3200" b="0" spc="-20" dirty="0">
                <a:solidFill>
                  <a:srgbClr val="0070C0"/>
                </a:solidFill>
              </a:rPr>
              <a:t>H</a:t>
            </a:r>
            <a:r>
              <a:rPr sz="3200" b="0" spc="20" dirty="0">
                <a:solidFill>
                  <a:srgbClr val="0070C0"/>
                </a:solidFill>
              </a:rPr>
              <a:t>O</a:t>
            </a:r>
            <a:r>
              <a:rPr sz="3200" b="0" spc="-235" dirty="0">
                <a:solidFill>
                  <a:srgbClr val="0070C0"/>
                </a:solidFill>
              </a:rPr>
              <a:t> </a:t>
            </a:r>
            <a:r>
              <a:rPr sz="3200" b="0" spc="-10" dirty="0">
                <a:solidFill>
                  <a:srgbClr val="0070C0"/>
                </a:solidFill>
              </a:rPr>
              <a:t>AR</a:t>
            </a:r>
            <a:r>
              <a:rPr sz="3200" b="0" spc="15" dirty="0">
                <a:solidFill>
                  <a:srgbClr val="0070C0"/>
                </a:solidFill>
              </a:rPr>
              <a:t>E</a:t>
            </a:r>
            <a:r>
              <a:rPr sz="3200" b="0" spc="-35" dirty="0">
                <a:solidFill>
                  <a:srgbClr val="0070C0"/>
                </a:solidFill>
              </a:rPr>
              <a:t> </a:t>
            </a:r>
            <a:r>
              <a:rPr sz="3200" b="0" spc="-10" dirty="0">
                <a:solidFill>
                  <a:srgbClr val="0070C0"/>
                </a:solidFill>
              </a:rPr>
              <a:t>T</a:t>
            </a:r>
            <a:r>
              <a:rPr sz="3200" b="0" spc="-15" dirty="0">
                <a:solidFill>
                  <a:srgbClr val="0070C0"/>
                </a:solidFill>
              </a:rPr>
              <a:t>H</a:t>
            </a:r>
            <a:r>
              <a:rPr sz="3200" b="0" spc="15" dirty="0">
                <a:solidFill>
                  <a:srgbClr val="0070C0"/>
                </a:solidFill>
              </a:rPr>
              <a:t>E</a:t>
            </a:r>
            <a:r>
              <a:rPr sz="3200" b="0" spc="-35" dirty="0">
                <a:solidFill>
                  <a:srgbClr val="0070C0"/>
                </a:solidFill>
              </a:rPr>
              <a:t> </a:t>
            </a:r>
            <a:r>
              <a:rPr sz="3200" b="0" spc="-20" dirty="0">
                <a:solidFill>
                  <a:srgbClr val="0070C0"/>
                </a:solidFill>
              </a:rPr>
              <a:t>E</a:t>
            </a:r>
            <a:r>
              <a:rPr sz="3200" b="0" spc="30" dirty="0">
                <a:solidFill>
                  <a:srgbClr val="0070C0"/>
                </a:solidFill>
              </a:rPr>
              <a:t>N</a:t>
            </a:r>
            <a:r>
              <a:rPr sz="3200" b="0" spc="15" dirty="0">
                <a:solidFill>
                  <a:srgbClr val="0070C0"/>
                </a:solidFill>
              </a:rPr>
              <a:t>D</a:t>
            </a:r>
            <a:r>
              <a:rPr sz="3200" b="0" spc="-45" dirty="0">
                <a:solidFill>
                  <a:srgbClr val="0070C0"/>
                </a:solidFill>
              </a:rPr>
              <a:t> </a:t>
            </a:r>
            <a:r>
              <a:rPr sz="3200" b="0" dirty="0">
                <a:solidFill>
                  <a:srgbClr val="0070C0"/>
                </a:solidFill>
              </a:rPr>
              <a:t>U</a:t>
            </a:r>
            <a:r>
              <a:rPr sz="3200" b="0" spc="10" dirty="0">
                <a:solidFill>
                  <a:srgbClr val="0070C0"/>
                </a:solidFill>
              </a:rPr>
              <a:t>S</a:t>
            </a:r>
            <a:r>
              <a:rPr sz="3200" b="0" spc="-25" dirty="0">
                <a:solidFill>
                  <a:srgbClr val="0070C0"/>
                </a:solidFill>
              </a:rPr>
              <a:t>E</a:t>
            </a:r>
            <a:r>
              <a:rPr sz="3200" b="0" spc="-10" dirty="0">
                <a:solidFill>
                  <a:srgbClr val="0070C0"/>
                </a:solidFill>
              </a:rPr>
              <a:t>R</a:t>
            </a:r>
            <a:r>
              <a:rPr sz="3200" b="0" spc="5" dirty="0">
                <a:solidFill>
                  <a:srgbClr val="0070C0"/>
                </a:solidFill>
              </a:rPr>
              <a:t>S</a:t>
            </a:r>
            <a:r>
              <a:rPr sz="3200" spc="5" dirty="0">
                <a:solidFill>
                  <a:srgbClr val="0070C0"/>
                </a:solidFill>
              </a:rPr>
              <a:t>?</a:t>
            </a: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 Box 10"/>
          <p:cNvSpPr txBox="1"/>
          <p:nvPr/>
        </p:nvSpPr>
        <p:spPr>
          <a:xfrm>
            <a:off x="837565" y="1058545"/>
            <a:ext cx="10171430" cy="5473065"/>
          </a:xfrm>
          <a:prstGeom prst="rect">
            <a:avLst/>
          </a:prstGeom>
          <a:noFill/>
        </p:spPr>
        <p:txBody>
          <a:bodyPr wrap="square" rtlCol="0">
            <a:noAutofit/>
          </a:bodyPr>
          <a:lstStyle/>
          <a:p>
            <a:r>
              <a:rPr lang="en-US" b="1"/>
              <a:t>Healthcare Professionals:</a:t>
            </a:r>
          </a:p>
          <a:p>
            <a:r>
              <a:rPr lang="en-US"/>
              <a:t>Cardiologists, general physicians, nurses, and other healthcare professionals can use the model to assist in the diagnosis and risk assessment of heart disease in patients.</a:t>
            </a:r>
          </a:p>
          <a:p>
            <a:endParaRPr lang="en-US"/>
          </a:p>
          <a:p>
            <a:r>
              <a:rPr lang="en-US" b="1"/>
              <a:t>Hospitals and Clinics:</a:t>
            </a:r>
          </a:p>
          <a:p>
            <a:r>
              <a:rPr lang="en-US"/>
              <a:t>Hospitals and clinics can integrate the model into their healthcare systems to support clinicians during patient consultations.</a:t>
            </a:r>
          </a:p>
          <a:p>
            <a:r>
              <a:rPr lang="en-US"/>
              <a:t>The model can be part of the electronic health record (EHR) system, allowing healthcare providers to access predictions seamlessly during patient visits.</a:t>
            </a:r>
          </a:p>
          <a:p>
            <a:endParaRPr lang="en-US"/>
          </a:p>
          <a:p>
            <a:r>
              <a:rPr lang="en-US" b="1"/>
              <a:t>Telemedicine Platforms:</a:t>
            </a:r>
          </a:p>
          <a:p>
            <a:r>
              <a:rPr lang="en-US"/>
              <a:t>Telemedicine platforms and mobile health applications can incorporate the heart disease prediction model to offer remote cardiac risk assessments to users.</a:t>
            </a:r>
          </a:p>
          <a:p>
            <a:endParaRPr lang="en-US"/>
          </a:p>
          <a:p>
            <a:r>
              <a:rPr lang="en-US" b="1"/>
              <a:t>Patients:</a:t>
            </a:r>
          </a:p>
          <a:p>
            <a:r>
              <a:rPr lang="en-US"/>
              <a:t>While patients may not directly interact with the model, they are ultimately the beneficiaries of accurate heart disease prediction and early intervention.</a:t>
            </a:r>
          </a:p>
          <a:p>
            <a:r>
              <a:rPr lang="en-US"/>
              <a:t> </a:t>
            </a:r>
            <a:r>
              <a:rPr lang="en-IN" altLang="en-US"/>
              <a:t>                 </a:t>
            </a:r>
            <a:r>
              <a:rPr lang="en-US"/>
              <a:t>Overall, the end users of a machine learning model for heart disease prediction play crucial roles in various healthcare settings, ranging from clinical practice to research and public health initiatives.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prstGeom prst="rect">
            <a:avLst/>
          </a:prstGeom>
        </p:spPr>
        <p:txBody>
          <a:bodyPr vert="horz" wrap="square" lIns="0" tIns="13335" rIns="0" bIns="0" rtlCol="0">
            <a:noAutofit/>
          </a:bodyPr>
          <a:lstStyle/>
          <a:p>
            <a:pPr marL="12700">
              <a:lnSpc>
                <a:spcPct val="100000"/>
              </a:lnSpc>
              <a:spcBef>
                <a:spcPts val="105"/>
              </a:spcBef>
            </a:pPr>
            <a:r>
              <a:rPr sz="3600" spc="-40" dirty="0">
                <a:solidFill>
                  <a:srgbClr val="0070C0"/>
                </a:solidFill>
              </a:rPr>
              <a:t>Y</a:t>
            </a:r>
            <a:r>
              <a:rPr sz="3600" spc="10" dirty="0">
                <a:solidFill>
                  <a:srgbClr val="0070C0"/>
                </a:solidFill>
              </a:rPr>
              <a:t>O</a:t>
            </a:r>
            <a:r>
              <a:rPr sz="3600" spc="25" dirty="0">
                <a:solidFill>
                  <a:srgbClr val="0070C0"/>
                </a:solidFill>
              </a:rPr>
              <a:t>U</a:t>
            </a:r>
            <a:r>
              <a:rPr sz="3600" dirty="0">
                <a:solidFill>
                  <a:srgbClr val="0070C0"/>
                </a:solidFill>
              </a:rPr>
              <a:t>R</a:t>
            </a:r>
            <a:r>
              <a:rPr sz="3600" spc="5" dirty="0">
                <a:solidFill>
                  <a:srgbClr val="0070C0"/>
                </a:solidFill>
              </a:rPr>
              <a:t> </a:t>
            </a:r>
            <a:r>
              <a:rPr sz="3600" spc="25" dirty="0">
                <a:solidFill>
                  <a:srgbClr val="0070C0"/>
                </a:solidFill>
              </a:rPr>
              <a:t>S</a:t>
            </a:r>
            <a:r>
              <a:rPr sz="3600" spc="10" dirty="0">
                <a:solidFill>
                  <a:srgbClr val="0070C0"/>
                </a:solidFill>
              </a:rPr>
              <a:t>O</a:t>
            </a:r>
            <a:r>
              <a:rPr sz="3600" spc="25" dirty="0">
                <a:solidFill>
                  <a:srgbClr val="0070C0"/>
                </a:solidFill>
              </a:rPr>
              <a:t>LU</a:t>
            </a:r>
            <a:r>
              <a:rPr sz="3600" spc="-35" dirty="0">
                <a:solidFill>
                  <a:srgbClr val="0070C0"/>
                </a:solidFill>
              </a:rPr>
              <a:t>T</a:t>
            </a:r>
            <a:r>
              <a:rPr sz="3600" spc="-30" dirty="0">
                <a:solidFill>
                  <a:srgbClr val="0070C0"/>
                </a:solidFill>
              </a:rPr>
              <a:t>I</a:t>
            </a:r>
            <a:r>
              <a:rPr sz="3600" spc="10" dirty="0">
                <a:solidFill>
                  <a:srgbClr val="0070C0"/>
                </a:solidFill>
              </a:rPr>
              <a:t>O</a:t>
            </a:r>
            <a:r>
              <a:rPr sz="3600" dirty="0">
                <a:solidFill>
                  <a:srgbClr val="0070C0"/>
                </a:solidFill>
              </a:rPr>
              <a:t>N</a:t>
            </a:r>
            <a:r>
              <a:rPr sz="3600" spc="-345" dirty="0">
                <a:solidFill>
                  <a:srgbClr val="0070C0"/>
                </a:solidFill>
              </a:rPr>
              <a:t> </a:t>
            </a:r>
            <a:r>
              <a:rPr sz="3600" spc="-35" dirty="0">
                <a:solidFill>
                  <a:srgbClr val="0070C0"/>
                </a:solidFill>
              </a:rPr>
              <a:t>A</a:t>
            </a:r>
            <a:r>
              <a:rPr sz="3600" spc="-5" dirty="0">
                <a:solidFill>
                  <a:srgbClr val="0070C0"/>
                </a:solidFill>
              </a:rPr>
              <a:t>N</a:t>
            </a:r>
            <a:r>
              <a:rPr sz="3600" dirty="0">
                <a:solidFill>
                  <a:srgbClr val="0070C0"/>
                </a:solidFill>
              </a:rPr>
              <a:t>D</a:t>
            </a:r>
            <a:r>
              <a:rPr sz="3600" spc="35" dirty="0">
                <a:solidFill>
                  <a:srgbClr val="0070C0"/>
                </a:solidFill>
              </a:rPr>
              <a:t> </a:t>
            </a:r>
            <a:r>
              <a:rPr sz="3600" spc="-30" dirty="0">
                <a:solidFill>
                  <a:srgbClr val="0070C0"/>
                </a:solidFill>
              </a:rPr>
              <a:t>I</a:t>
            </a:r>
            <a:r>
              <a:rPr sz="3600" spc="-35" dirty="0">
                <a:solidFill>
                  <a:srgbClr val="0070C0"/>
                </a:solidFill>
              </a:rPr>
              <a:t>T</a:t>
            </a:r>
            <a:r>
              <a:rPr sz="3600" dirty="0">
                <a:solidFill>
                  <a:srgbClr val="0070C0"/>
                </a:solidFill>
              </a:rPr>
              <a:t>S</a:t>
            </a:r>
            <a:r>
              <a:rPr sz="3600" spc="60" dirty="0">
                <a:solidFill>
                  <a:srgbClr val="0070C0"/>
                </a:solidFill>
              </a:rPr>
              <a:t> </a:t>
            </a:r>
            <a:r>
              <a:rPr sz="3600" spc="-295" dirty="0">
                <a:solidFill>
                  <a:srgbClr val="0070C0"/>
                </a:solidFill>
              </a:rPr>
              <a:t>V</a:t>
            </a:r>
            <a:r>
              <a:rPr sz="3600" spc="-35" dirty="0">
                <a:solidFill>
                  <a:srgbClr val="0070C0"/>
                </a:solidFill>
              </a:rPr>
              <a:t>A</a:t>
            </a:r>
            <a:r>
              <a:rPr sz="3600" spc="25" dirty="0">
                <a:solidFill>
                  <a:srgbClr val="0070C0"/>
                </a:solidFill>
              </a:rPr>
              <a:t>LU</a:t>
            </a:r>
            <a:r>
              <a:rPr sz="3600" dirty="0">
                <a:solidFill>
                  <a:srgbClr val="0070C0"/>
                </a:solidFill>
              </a:rPr>
              <a:t>E</a:t>
            </a:r>
            <a:r>
              <a:rPr sz="3600" spc="-65" dirty="0">
                <a:solidFill>
                  <a:srgbClr val="0070C0"/>
                </a:solidFill>
              </a:rPr>
              <a:t> </a:t>
            </a:r>
            <a:r>
              <a:rPr sz="3600" spc="-15" dirty="0">
                <a:solidFill>
                  <a:srgbClr val="0070C0"/>
                </a:solidFill>
              </a:rPr>
              <a:t>P</a:t>
            </a:r>
            <a:r>
              <a:rPr sz="3600" spc="-30" dirty="0">
                <a:solidFill>
                  <a:srgbClr val="0070C0"/>
                </a:solidFill>
              </a:rPr>
              <a:t>R</a:t>
            </a:r>
            <a:r>
              <a:rPr sz="3600" spc="10" dirty="0">
                <a:solidFill>
                  <a:srgbClr val="0070C0"/>
                </a:solidFill>
              </a:rPr>
              <a:t>O</a:t>
            </a:r>
            <a:r>
              <a:rPr sz="3600" spc="-15" dirty="0">
                <a:solidFill>
                  <a:srgbClr val="0070C0"/>
                </a:solidFill>
              </a:rPr>
              <a:t>P</a:t>
            </a:r>
            <a:r>
              <a:rPr sz="3600" spc="10" dirty="0">
                <a:solidFill>
                  <a:srgbClr val="0070C0"/>
                </a:solidFill>
              </a:rPr>
              <a:t>O</a:t>
            </a:r>
            <a:r>
              <a:rPr sz="3600" spc="25" dirty="0">
                <a:solidFill>
                  <a:srgbClr val="0070C0"/>
                </a:solidFill>
              </a:rPr>
              <a:t>S</a:t>
            </a:r>
            <a:r>
              <a:rPr sz="3600" spc="-30" dirty="0">
                <a:solidFill>
                  <a:srgbClr val="0070C0"/>
                </a:solidFill>
              </a:rPr>
              <a:t>I</a:t>
            </a:r>
            <a:r>
              <a:rPr sz="3600" spc="-35" dirty="0">
                <a:solidFill>
                  <a:srgbClr val="0070C0"/>
                </a:solidFill>
              </a:rPr>
              <a:t>T</a:t>
            </a:r>
            <a:r>
              <a:rPr sz="3600" spc="-30" dirty="0">
                <a:solidFill>
                  <a:srgbClr val="0070C0"/>
                </a:solidFill>
              </a:rPr>
              <a:t>I</a:t>
            </a:r>
            <a:r>
              <a:rPr sz="3600" spc="10" dirty="0">
                <a:solidFill>
                  <a:srgbClr val="0070C0"/>
                </a:solidFill>
              </a:rPr>
              <a:t>O</a:t>
            </a:r>
            <a:r>
              <a:rPr sz="3600" dirty="0">
                <a:solidFill>
                  <a:srgbClr val="0070C0"/>
                </a:solidFill>
              </a:rPr>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11" name="Content Placeholder 10"/>
          <p:cNvSpPr>
            <a:spLocks noGrp="1"/>
          </p:cNvSpPr>
          <p:nvPr>
            <p:ph sz="half" idx="3"/>
          </p:nvPr>
        </p:nvSpPr>
        <p:spPr/>
        <p:txBody>
          <a:bodyPr/>
          <a:lstStyle/>
          <a:p>
            <a:endParaRPr lang="en-US"/>
          </a:p>
        </p:txBody>
      </p:sp>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10" name="Content Placeholder 9" descr="Screenshot 2024-04-04 013621"/>
          <p:cNvPicPr>
            <a:picLocks noGrp="1" noChangeAspect="1"/>
          </p:cNvPicPr>
          <p:nvPr>
            <p:ph sz="half" idx="2"/>
          </p:nvPr>
        </p:nvPicPr>
        <p:blipFill>
          <a:blip r:embed="rId3"/>
          <a:stretch>
            <a:fillRect/>
          </a:stretch>
        </p:blipFill>
        <p:spPr>
          <a:xfrm>
            <a:off x="6061669" y="1577340"/>
            <a:ext cx="5784487" cy="4526279"/>
          </a:xfrm>
          <a:prstGeom prst="rect">
            <a:avLst/>
          </a:prstGeom>
        </p:spPr>
      </p:pic>
      <p:sp>
        <p:nvSpPr>
          <p:cNvPr id="13" name="Text Box 12"/>
          <p:cNvSpPr txBox="1"/>
          <p:nvPr/>
        </p:nvSpPr>
        <p:spPr>
          <a:xfrm>
            <a:off x="161925" y="1057910"/>
            <a:ext cx="5825490" cy="9746615"/>
          </a:xfrm>
          <a:prstGeom prst="rect">
            <a:avLst/>
          </a:prstGeom>
          <a:noFill/>
        </p:spPr>
        <p:txBody>
          <a:bodyPr wrap="square" rtlCol="0">
            <a:noAutofit/>
          </a:bodyPr>
          <a:lstStyle/>
          <a:p>
            <a:r>
              <a:rPr lang="en-US" b="1"/>
              <a:t>Accurate Predictions:</a:t>
            </a:r>
            <a:r>
              <a:rPr lang="en-US"/>
              <a:t> Our logistic regression model provides accurate predictions of heart disease presence based on patient characteristics, aiding healthcare professionals in making informed decisions regarding diagnosis and treatment.</a:t>
            </a:r>
          </a:p>
          <a:p>
            <a:endParaRPr lang="en-US"/>
          </a:p>
          <a:p>
            <a:r>
              <a:rPr lang="en-US" b="1"/>
              <a:t>Early Intervention:</a:t>
            </a:r>
            <a:r>
              <a:rPr lang="en-US"/>
              <a:t> By identifying individuals at higher risk of heart disease, our model facilitates early intervention strategies, enabling healthcare providers to implement preventive measures and lifestyle interventions to mitigate the risk of adverse cardiovascular events.</a:t>
            </a:r>
          </a:p>
          <a:p>
            <a:endParaRPr lang="en-US"/>
          </a:p>
          <a:p>
            <a:r>
              <a:rPr lang="en-US" b="1"/>
              <a:t>Personalized Healthcare: </a:t>
            </a:r>
            <a:r>
              <a:rPr lang="en-IN" altLang="en-US"/>
              <a:t>T</a:t>
            </a:r>
            <a:r>
              <a:rPr lang="en-US"/>
              <a:t>he model takes into account individual patient profiles, allowing for personalized risk assessments and tailored treatment plans. </a:t>
            </a:r>
          </a:p>
          <a:p>
            <a:endParaRPr lang="en-US"/>
          </a:p>
          <a:p>
            <a:r>
              <a:rPr lang="en-US" b="1"/>
              <a:t>Cost-Effective Healthcare:</a:t>
            </a:r>
            <a:r>
              <a:rPr lang="en-US"/>
              <a:t> By assisting in early detection and risk stratification of heart disease, our model contributes to cost-effective healthcare delivery.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7" name="object 7"/>
          <p:cNvSpPr txBox="1">
            <a:spLocks noGrp="1"/>
          </p:cNvSpPr>
          <p:nvPr>
            <p:ph type="title"/>
          </p:nvPr>
        </p:nvSpPr>
        <p:spPr>
          <a:xfrm>
            <a:off x="457200" y="381000"/>
            <a:ext cx="7556500" cy="497205"/>
          </a:xfrm>
          <a:prstGeom prst="rect">
            <a:avLst/>
          </a:prstGeom>
        </p:spPr>
        <p:txBody>
          <a:bodyPr vert="horz" wrap="square" lIns="0" tIns="16510" rIns="0" bIns="0" rtlCol="0">
            <a:noAutofit/>
          </a:bodyPr>
          <a:lstStyle/>
          <a:p>
            <a:pPr marL="12700">
              <a:lnSpc>
                <a:spcPct val="100000"/>
              </a:lnSpc>
              <a:spcBef>
                <a:spcPts val="130"/>
              </a:spcBef>
            </a:pPr>
            <a:r>
              <a:rPr sz="4250" spc="15" dirty="0">
                <a:solidFill>
                  <a:srgbClr val="0070C0"/>
                </a:solidFill>
              </a:rPr>
              <a:t>THE</a:t>
            </a:r>
            <a:r>
              <a:rPr sz="4250" spc="20" dirty="0">
                <a:solidFill>
                  <a:srgbClr val="0070C0"/>
                </a:solidFill>
              </a:rPr>
              <a:t> </a:t>
            </a:r>
            <a:r>
              <a:rPr sz="4250" spc="10" dirty="0">
                <a:solidFill>
                  <a:srgbClr val="0070C0"/>
                </a:solidFill>
              </a:rPr>
              <a:t>WOW</a:t>
            </a:r>
            <a:r>
              <a:rPr sz="4250" spc="85" dirty="0">
                <a:solidFill>
                  <a:srgbClr val="0070C0"/>
                </a:solidFill>
              </a:rPr>
              <a:t> </a:t>
            </a:r>
            <a:r>
              <a:rPr sz="4250" spc="10" dirty="0">
                <a:solidFill>
                  <a:srgbClr val="0070C0"/>
                </a:solidFill>
              </a:rPr>
              <a:t>IN</a:t>
            </a:r>
            <a:r>
              <a:rPr sz="4250" spc="-5" dirty="0">
                <a:solidFill>
                  <a:srgbClr val="0070C0"/>
                </a:solidFill>
              </a:rPr>
              <a:t> </a:t>
            </a:r>
            <a:r>
              <a:rPr sz="4250" spc="15" dirty="0">
                <a:solidFill>
                  <a:srgbClr val="0070C0"/>
                </a:solidFill>
              </a:rPr>
              <a:t>YOUR</a:t>
            </a:r>
            <a:r>
              <a:rPr sz="4250" spc="-10" dirty="0">
                <a:solidFill>
                  <a:srgbClr val="0070C0"/>
                </a:solidFill>
              </a:rPr>
              <a:t> </a:t>
            </a:r>
            <a:r>
              <a:rPr sz="4250" spc="20" dirty="0">
                <a:solidFill>
                  <a:srgbClr val="0070C0"/>
                </a:solidFill>
              </a:rPr>
              <a:t>SOLUTION</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
        <p:nvSpPr>
          <p:cNvPr id="10" name="Text Box 9"/>
          <p:cNvSpPr txBox="1"/>
          <p:nvPr/>
        </p:nvSpPr>
        <p:spPr>
          <a:xfrm>
            <a:off x="547370" y="1160780"/>
            <a:ext cx="10794365" cy="11396345"/>
          </a:xfrm>
          <a:prstGeom prst="rect">
            <a:avLst/>
          </a:prstGeom>
          <a:noFill/>
        </p:spPr>
        <p:txBody>
          <a:bodyPr wrap="square" rtlCol="0">
            <a:noAutofit/>
          </a:bodyPr>
          <a:lstStyle/>
          <a:p>
            <a:r>
              <a:rPr lang="en-US"/>
              <a:t>The "wow" factor in our solution for heart disease prediction using logistic regression lies in its ability to seamlessly integrate advanced machine learning techniques with real-world healthcare needs, ultimately revolutionizing the way heart disease is diagnosed, managed, and prevented. </a:t>
            </a:r>
          </a:p>
          <a:p>
            <a:endParaRPr lang="en-US"/>
          </a:p>
          <a:p>
            <a:r>
              <a:rPr lang="en-US" b="1"/>
              <a:t>Precision and Accuracy: </a:t>
            </a:r>
            <a:r>
              <a:rPr lang="en-US"/>
              <a:t>Our logistic regression model is finely tuned to deliver precise and accurate predictions of heart disease presence. By leveraging a comprehensive dataset and sophisticated algorithm, we ensure that healthcare professionals receive highly reliable insights to guide clinical decision-making.</a:t>
            </a:r>
          </a:p>
          <a:p>
            <a:endParaRPr lang="en-US"/>
          </a:p>
          <a:p>
            <a:r>
              <a:rPr lang="en-US" b="1"/>
              <a:t>Early Intervention: </a:t>
            </a:r>
            <a:r>
              <a:rPr lang="en-US"/>
              <a:t>One of the most remarkable aspects of our solution is its potential to facilitate early intervention strategies. By identifying individuals at heightened risk of heart disease, our model empowers healthcare providers to intervene proactively, potentially preventing adverse cardiovascular events and improving patient outcomes.</a:t>
            </a:r>
          </a:p>
          <a:p>
            <a:endParaRPr lang="en-US"/>
          </a:p>
          <a:p>
            <a:r>
              <a:rPr lang="en-US" b="1"/>
              <a:t>Personalized Healthcare:</a:t>
            </a:r>
            <a:r>
              <a:rPr lang="en-US"/>
              <a:t> Our solution embraces the concept of personalized medicine by tailoring risk assessments and treatment plans to individual patient profiles.</a:t>
            </a:r>
          </a:p>
          <a:p>
            <a:endParaRPr lang="en-US"/>
          </a:p>
          <a:p>
            <a:r>
              <a:rPr lang="en-US" b="1"/>
              <a:t>Decision Support and Insights: </a:t>
            </a:r>
            <a:r>
              <a:rPr lang="en-US"/>
              <a:t>Beyond providing predictions, our solution serves as a valuable decision support tool for healthcare professionals. By offering insights into the factors contributing to heart disease risk and prognosis, our model empowers clinicians to make informed decisions and optimize patient care.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7940675" y="4097020"/>
            <a:ext cx="3495675" cy="2389505"/>
          </a:xfrm>
        </p:spPr>
        <p:txBody>
          <a:bodyPr>
            <a:noAutofit/>
          </a:bodyPr>
          <a:lstStyle/>
          <a:p>
            <a:endParaRPr lang="en-US"/>
          </a:p>
        </p:txBody>
      </p:sp>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8" name="object 8"/>
          <p:cNvSpPr txBox="1"/>
          <p:nvPr/>
        </p:nvSpPr>
        <p:spPr>
          <a:xfrm>
            <a:off x="1295400" y="304800"/>
            <a:ext cx="3303905" cy="909320"/>
          </a:xfrm>
          <a:prstGeom prst="rect">
            <a:avLst/>
          </a:prstGeom>
        </p:spPr>
        <p:txBody>
          <a:bodyPr vert="horz" wrap="square" lIns="0" tIns="13335" rIns="0" bIns="0" rtlCol="0">
            <a:noAutofit/>
          </a:bodyPr>
          <a:lstStyle/>
          <a:p>
            <a:pPr marL="12700">
              <a:lnSpc>
                <a:spcPct val="100000"/>
              </a:lnSpc>
              <a:spcBef>
                <a:spcPts val="105"/>
              </a:spcBef>
            </a:pPr>
            <a:r>
              <a:rPr lang="en-IN" sz="2800" b="1" spc="15" dirty="0">
                <a:solidFill>
                  <a:srgbClr val="0070C0"/>
                </a:solidFill>
                <a:latin typeface="Trebuchet MS" panose="020B0603020202020204"/>
                <a:cs typeface="Trebuchet MS" panose="020B0603020202020204"/>
              </a:rPr>
              <a:t>project </a:t>
            </a:r>
            <a:r>
              <a:rPr sz="2800" b="1" spc="15" dirty="0">
                <a:solidFill>
                  <a:srgbClr val="0070C0"/>
                </a:solidFill>
                <a:latin typeface="Trebuchet MS" panose="020B0603020202020204"/>
                <a:cs typeface="Trebuchet MS" panose="020B0603020202020204"/>
              </a:rPr>
              <a:t>M</a:t>
            </a:r>
            <a:r>
              <a:rPr sz="2800" b="1" dirty="0">
                <a:solidFill>
                  <a:srgbClr val="0070C0"/>
                </a:solidFill>
                <a:latin typeface="Trebuchet MS" panose="020B0603020202020204"/>
                <a:cs typeface="Trebuchet MS" panose="020B0603020202020204"/>
              </a:rPr>
              <a:t>O</a:t>
            </a:r>
            <a:r>
              <a:rPr sz="2800" b="1" spc="-15" dirty="0">
                <a:solidFill>
                  <a:srgbClr val="0070C0"/>
                </a:solidFill>
                <a:latin typeface="Trebuchet MS" panose="020B0603020202020204"/>
                <a:cs typeface="Trebuchet MS" panose="020B0603020202020204"/>
              </a:rPr>
              <a:t>D</a:t>
            </a:r>
            <a:r>
              <a:rPr sz="2800" b="1" spc="-35" dirty="0">
                <a:solidFill>
                  <a:srgbClr val="0070C0"/>
                </a:solidFill>
                <a:latin typeface="Trebuchet MS" panose="020B0603020202020204"/>
                <a:cs typeface="Trebuchet MS" panose="020B0603020202020204"/>
              </a:rPr>
              <a:t>E</a:t>
            </a:r>
            <a:r>
              <a:rPr sz="2800" b="1" spc="-30" dirty="0">
                <a:solidFill>
                  <a:srgbClr val="0070C0"/>
                </a:solidFill>
                <a:latin typeface="Trebuchet MS" panose="020B0603020202020204"/>
                <a:cs typeface="Trebuchet MS" panose="020B0603020202020204"/>
              </a:rPr>
              <a:t>LL</a:t>
            </a:r>
            <a:r>
              <a:rPr sz="2800" b="1" spc="-5" dirty="0">
                <a:solidFill>
                  <a:srgbClr val="0070C0"/>
                </a:solidFill>
                <a:latin typeface="Trebuchet MS" panose="020B0603020202020204"/>
                <a:cs typeface="Trebuchet MS" panose="020B0603020202020204"/>
              </a:rPr>
              <a:t>I</a:t>
            </a:r>
            <a:r>
              <a:rPr sz="2800" b="1" spc="30" dirty="0">
                <a:solidFill>
                  <a:srgbClr val="0070C0"/>
                </a:solidFill>
                <a:latin typeface="Trebuchet MS" panose="020B0603020202020204"/>
                <a:cs typeface="Trebuchet MS" panose="020B0603020202020204"/>
              </a:rPr>
              <a:t>N</a:t>
            </a:r>
            <a:r>
              <a:rPr sz="2800" b="1" spc="5" dirty="0">
                <a:solidFill>
                  <a:srgbClr val="0070C0"/>
                </a:solidFill>
                <a:latin typeface="Trebuchet MS" panose="020B0603020202020204"/>
                <a:cs typeface="Trebuchet MS" panose="020B0603020202020204"/>
              </a:rPr>
              <a:t>G</a:t>
            </a:r>
          </a:p>
        </p:txBody>
      </p:sp>
      <p:pic>
        <p:nvPicPr>
          <p:cNvPr id="19" name="Content Placeholder 18" descr="Screenshot 2024-04-04 015850"/>
          <p:cNvPicPr>
            <a:picLocks noGrp="1" noChangeAspect="1"/>
          </p:cNvPicPr>
          <p:nvPr>
            <p:ph sz="half" idx="2"/>
          </p:nvPr>
        </p:nvPicPr>
        <p:blipFill>
          <a:blip r:embed="rId3"/>
          <a:stretch>
            <a:fillRect/>
          </a:stretch>
        </p:blipFill>
        <p:spPr>
          <a:xfrm>
            <a:off x="381000" y="1447800"/>
            <a:ext cx="5059680" cy="4094480"/>
          </a:xfrm>
          <a:prstGeom prst="rect">
            <a:avLst/>
          </a:prstGeom>
        </p:spPr>
      </p:pic>
      <p:pic>
        <p:nvPicPr>
          <p:cNvPr id="22" name="Content Placeholder 21" descr="Screenshot 2024-04-04 015810"/>
          <p:cNvPicPr>
            <a:picLocks noGrp="1" noChangeAspect="1"/>
          </p:cNvPicPr>
          <p:nvPr>
            <p:ph sz="half" idx="3"/>
          </p:nvPr>
        </p:nvPicPr>
        <p:blipFill>
          <a:blip r:embed="rId4"/>
          <a:stretch>
            <a:fillRect/>
          </a:stretch>
        </p:blipFill>
        <p:spPr>
          <a:xfrm>
            <a:off x="5312410" y="581025"/>
            <a:ext cx="6569710" cy="608393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891</Words>
  <Application>Microsoft Office PowerPoint</Application>
  <PresentationFormat>Widescreen</PresentationFormat>
  <Paragraphs>89</Paragraphs>
  <Slides>11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Yu Gothic UI Semibold</vt:lpstr>
      <vt:lpstr>Calibri</vt:lpstr>
      <vt:lpstr>Trebuchet MS</vt:lpstr>
      <vt:lpstr>Office Theme</vt:lpstr>
      <vt:lpstr>PowerPoint Presentation</vt:lpstr>
      <vt:lpstr>MACHINE LEARNING-HEART DISEASE PREDICTION USING LOGISTIC REGRESSION:</vt:lpstr>
      <vt:lpstr>AGENDA</vt:lpstr>
      <vt:lpstr>PROBLEM STATEMENT</vt:lpstr>
      <vt:lpstr>1.Heart disease is a leading cause of mortality worldwide, emphasizing the need for accurate predictive models to aid in early diagnosis and intervention.  2.Include any relevant literature, datasets, or resources used in the project.  3.Acknowledge any individuals, organizations, or sources that contributed to the project's success.  4.Identify significant predictors contributing to heart disease prediction using techniques like coefficient analysis.  5.The dataset contains a collection of clinical and demographic features along with a binary target variable indicating the presence (1) or absence (0) of heart disease.</vt:lpstr>
      <vt:lpstr>WHO ARE THE END USERS?</vt:lpstr>
      <vt:lpstr>YOUR SOLUTION AND ITS VALUE PROPOSITION</vt:lpstr>
      <vt:lpstr>THE WOW IN YOUR SOLUTION</vt:lpstr>
      <vt:lpstr>PowerPoint Presentation</vt:lpstr>
      <vt:lpstr>Data visualization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cp:lastModifiedBy>
  <cp:revision>4</cp:revision>
  <dcterms:created xsi:type="dcterms:W3CDTF">2024-04-03T17:08:00Z</dcterms:created>
  <dcterms:modified xsi:type="dcterms:W3CDTF">2024-04-04T18:56:05Z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2024-04-02T11:00:00Z</vt:filetime>
  </property>
  <property fmtid="{D5CDD505-2E9C-101B-9397-08002B2CF9AE}" pid="4" name="ICV">
    <vt:lpwstr>E09F48CF766E499780BE938CBE5A7EA2_12</vt:lpwstr>
  </property>
  <property fmtid="{D5CDD505-2E9C-101B-9397-08002B2CF9AE}" pid="5" name="KSOProductBuildVer">
    <vt:lpwstr>1033-12.2.0.13489</vt:lpwstr>
  </property>
</Properties>
</file>