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65" r:id="rId3"/>
    <p:sldId id="266" r:id="rId4"/>
    <p:sldId id="269" r:id="rId5"/>
    <p:sldId id="268" r:id="rId6"/>
    <p:sldId id="267" r:id="rId7"/>
    <p:sldId id="257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Resource Allocation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8E3-4600-90C7-325CBFA2463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8E3-4600-90C7-325CBFA2463F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8E3-4600-90C7-325CBFA2463F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8E3-4600-90C7-325CBFA2463F}"/>
              </c:ext>
            </c:extLst>
          </c:dPt>
          <c:cat>
            <c:strRef>
              <c:f>Sheet1!$A$2:$A$5</c:f>
              <c:strCache>
                <c:ptCount val="2"/>
                <c:pt idx="0">
                  <c:v>Bench</c:v>
                </c:pt>
                <c:pt idx="1">
                  <c:v>Deployed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8E3-4600-90C7-325CBFA24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72533959070333598"/>
          <c:y val="5.6362047326935304E-2"/>
          <c:w val="0.18700197801361787"/>
          <c:h val="0.165100340889792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Bench</c:v>
                </c:pt>
                <c:pt idx="1">
                  <c:v>Selected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28-41A8-8EFE-6C17F0AE7E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974288"/>
        <c:axId val="210626512"/>
      </c:barChart>
      <c:catAx>
        <c:axId val="20797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26512"/>
        <c:crosses val="autoZero"/>
        <c:auto val="1"/>
        <c:lblAlgn val="ctr"/>
        <c:lblOffset val="100"/>
        <c:noMultiLvlLbl val="0"/>
      </c:catAx>
      <c:valAx>
        <c:axId val="21062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97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2"/>
                <c:pt idx="0">
                  <c:v>Bench</c:v>
                </c:pt>
                <c:pt idx="1">
                  <c:v>Selected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2.5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2"/>
                <c:pt idx="0">
                  <c:v>Bench</c:v>
                </c:pt>
                <c:pt idx="1">
                  <c:v>Selected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2"/>
                <c:pt idx="0">
                  <c:v>Bench</c:v>
                </c:pt>
                <c:pt idx="1">
                  <c:v>Selected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625728"/>
        <c:axId val="210627296"/>
      </c:lineChart>
      <c:catAx>
        <c:axId val="21062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27296"/>
        <c:crosses val="autoZero"/>
        <c:auto val="1"/>
        <c:lblAlgn val="ctr"/>
        <c:lblOffset val="100"/>
        <c:noMultiLvlLbl val="0"/>
      </c:catAx>
      <c:valAx>
        <c:axId val="21062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25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141-C935-405A-B181-0E14190A7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9D43-7D57-409E-87E7-3967AC00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3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141-C935-405A-B181-0E14190A7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9D43-7D57-409E-87E7-3967AC00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0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141-C935-405A-B181-0E14190A7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9D43-7D57-409E-87E7-3967AC00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141-C935-405A-B181-0E14190A7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9D43-7D57-409E-87E7-3967AC00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9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141-C935-405A-B181-0E14190A7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9D43-7D57-409E-87E7-3967AC00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4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141-C935-405A-B181-0E14190A7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9D43-7D57-409E-87E7-3967AC00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2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141-C935-405A-B181-0E14190A7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9D43-7D57-409E-87E7-3967AC00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3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141-C935-405A-B181-0E14190A7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9D43-7D57-409E-87E7-3967AC00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6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141-C935-405A-B181-0E14190A7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9D43-7D57-409E-87E7-3967AC00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4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141-C935-405A-B181-0E14190A7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9D43-7D57-409E-87E7-3967AC00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141-C935-405A-B181-0E14190A7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9D43-7D57-409E-87E7-3967AC00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9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C7141-C935-405A-B181-0E14190A7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99D43-7D57-409E-87E7-3967AC00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4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778186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+mn-lt"/>
              </a:rPr>
              <a:t>     Smart Deploy</a:t>
            </a:r>
            <a:br>
              <a:rPr lang="en-US" sz="4800" b="1" dirty="0">
                <a:latin typeface="+mn-lt"/>
              </a:rPr>
            </a:br>
            <a:r>
              <a:rPr lang="en-US" sz="4800" b="1" dirty="0">
                <a:latin typeface="+mn-lt"/>
              </a:rPr>
              <a:t>(Bench resource reporting)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6541"/>
            <a:ext cx="9631680" cy="227956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sz="3200" dirty="0"/>
              <a:t>Team Members:</a:t>
            </a:r>
          </a:p>
          <a:p>
            <a:pPr algn="r"/>
            <a:r>
              <a:rPr lang="en-US" sz="3200" dirty="0" err="1"/>
              <a:t>M.G.K.M.Sai</a:t>
            </a:r>
            <a:r>
              <a:rPr lang="en-US" sz="3200" dirty="0"/>
              <a:t> </a:t>
            </a:r>
            <a:r>
              <a:rPr lang="en-US" sz="3200" dirty="0" err="1"/>
              <a:t>Seeta</a:t>
            </a:r>
            <a:endParaRPr lang="en-US" sz="3200" dirty="0"/>
          </a:p>
          <a:p>
            <a:pPr algn="r"/>
            <a:r>
              <a:rPr lang="en-US" sz="3200" dirty="0"/>
              <a:t>Alisha </a:t>
            </a:r>
            <a:r>
              <a:rPr lang="en-US" sz="3200" dirty="0" err="1"/>
              <a:t>Mallick</a:t>
            </a:r>
            <a:endParaRPr lang="en-US" sz="3200" dirty="0"/>
          </a:p>
          <a:p>
            <a:pPr algn="r"/>
            <a:r>
              <a:rPr lang="en-US" sz="3200" dirty="0" err="1"/>
              <a:t>Simran</a:t>
            </a:r>
            <a:r>
              <a:rPr lang="en-US" sz="3200" dirty="0"/>
              <a:t> </a:t>
            </a:r>
            <a:r>
              <a:rPr lang="en-US" sz="3200" dirty="0" err="1"/>
              <a:t>Kumari</a:t>
            </a:r>
            <a:endParaRPr lang="en-US" sz="3200" dirty="0"/>
          </a:p>
          <a:p>
            <a:pPr algn="r"/>
            <a:r>
              <a:rPr lang="en-US" sz="3200" dirty="0"/>
              <a:t>Y. </a:t>
            </a:r>
            <a:r>
              <a:rPr lang="en-US" sz="3200" dirty="0" err="1"/>
              <a:t>Venkata</a:t>
            </a:r>
            <a:r>
              <a:rPr lang="en-US" sz="3200" dirty="0"/>
              <a:t> Rama </a:t>
            </a:r>
            <a:r>
              <a:rPr lang="en-US" sz="3200" dirty="0" err="1"/>
              <a:t>rao</a:t>
            </a:r>
            <a:endParaRPr lang="en-US" sz="3200" dirty="0"/>
          </a:p>
          <a:p>
            <a:pPr algn="r"/>
            <a:r>
              <a:rPr lang="en-US" sz="3200" dirty="0" err="1"/>
              <a:t>Shubham</a:t>
            </a:r>
            <a:r>
              <a:rPr lang="en-US" sz="3200" dirty="0"/>
              <a:t> Jain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4020"/>
            <a:ext cx="2060620" cy="139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18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1673" y="1519707"/>
            <a:ext cx="43916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Bench Resource will give </a:t>
            </a:r>
            <a:r>
              <a:rPr lang="en-US" dirty="0"/>
              <a:t>Resource Managers a view to see all bench resources status, whether on bench or selected to fulfill a demand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Details are shown in pie, bar and line charts.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detailed report is shown on click of charts.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31" y="1056068"/>
            <a:ext cx="6400800" cy="5801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065" y="281477"/>
            <a:ext cx="10586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Case </a:t>
            </a:r>
            <a:r>
              <a:rPr lang="en-US" sz="2000" b="1" dirty="0" smtClean="0"/>
              <a:t>Study :                                                                    </a:t>
            </a:r>
            <a:endParaRPr lang="en-US" sz="2000" b="1" dirty="0" smtClean="0"/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                                                                                  </a:t>
            </a:r>
            <a:r>
              <a:rPr lang="en-US" sz="2000" dirty="0" smtClean="0"/>
              <a:t>use-case diagram 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4020"/>
            <a:ext cx="2060620" cy="139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1" y="166890"/>
            <a:ext cx="10966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Class diagram 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08" y="643944"/>
            <a:ext cx="9620519" cy="6214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4020"/>
            <a:ext cx="1378039" cy="139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" y="534906"/>
            <a:ext cx="11487955" cy="58786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2884" y="334851"/>
            <a:ext cx="6555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ER</a:t>
            </a:r>
            <a:r>
              <a:rPr lang="en-US" sz="2000" b="1" dirty="0" smtClean="0"/>
              <a:t> </a:t>
            </a:r>
            <a:r>
              <a:rPr lang="en-US" sz="2000" b="1" dirty="0"/>
              <a:t>diagram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4020"/>
            <a:ext cx="1477851" cy="139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8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4254" y="1522632"/>
            <a:ext cx="1300765" cy="4326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</a:t>
            </a:r>
          </a:p>
          <a:p>
            <a:pPr algn="ctr"/>
            <a:r>
              <a:rPr lang="en-US" dirty="0" smtClean="0"/>
              <a:t>(angular)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9304986" y="2958973"/>
            <a:ext cx="1378039" cy="183094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</a:t>
            </a:r>
            <a:r>
              <a:rPr lang="en-US" b="1" dirty="0" smtClean="0"/>
              <a:t>tab</a:t>
            </a:r>
            <a:r>
              <a:rPr lang="en-US" dirty="0" smtClean="0"/>
              <a:t>ase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559122" y="1522632"/>
            <a:ext cx="2955701" cy="4326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end  Service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178416" y="3591112"/>
            <a:ext cx="502277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7" idx="1"/>
          </p:cNvCxnSpPr>
          <p:nvPr/>
        </p:nvCxnSpPr>
        <p:spPr>
          <a:xfrm>
            <a:off x="2934773" y="2595093"/>
            <a:ext cx="2213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946545" y="3990771"/>
            <a:ext cx="2358441" cy="2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78794" y="321971"/>
            <a:ext cx="573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000" b="1" dirty="0" smtClean="0"/>
              <a:t>Block Diagram:</a:t>
            </a:r>
            <a:endParaRPr lang="en-US" sz="20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946545" y="4232801"/>
            <a:ext cx="2368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000776" y="4099827"/>
            <a:ext cx="2331079" cy="3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184855" y="3701255"/>
            <a:ext cx="495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60608" y="2958973"/>
            <a:ext cx="425003" cy="492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49" idx="4"/>
          </p:cNvCxnSpPr>
          <p:nvPr/>
        </p:nvCxnSpPr>
        <p:spPr>
          <a:xfrm>
            <a:off x="573110" y="3451538"/>
            <a:ext cx="6439" cy="57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0608" y="4056845"/>
            <a:ext cx="218941" cy="270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9549" y="4031087"/>
            <a:ext cx="206062" cy="296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67425" y="3591112"/>
            <a:ext cx="824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0458" y="4232801"/>
            <a:ext cx="1062506" cy="37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430609" y="2289454"/>
            <a:ext cx="1416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request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3404852" y="3800506"/>
            <a:ext cx="1416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response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7434332" y="3684242"/>
            <a:ext cx="170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Request data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7711226" y="4158024"/>
            <a:ext cx="115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Send data</a:t>
            </a:r>
            <a:endParaRPr lang="en-US" sz="1600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4020"/>
            <a:ext cx="1477851" cy="1391563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5148330" y="2382592"/>
            <a:ext cx="1751527" cy="42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170872" y="3157419"/>
            <a:ext cx="1751527" cy="42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Layer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195018" y="3887325"/>
            <a:ext cx="1751527" cy="42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 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68" idx="0"/>
          </p:cNvCxnSpPr>
          <p:nvPr/>
        </p:nvCxnSpPr>
        <p:spPr>
          <a:xfrm>
            <a:off x="6024093" y="2807594"/>
            <a:ext cx="22543" cy="34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9" idx="0"/>
          </p:cNvCxnSpPr>
          <p:nvPr/>
        </p:nvCxnSpPr>
        <p:spPr>
          <a:xfrm>
            <a:off x="6046635" y="3608145"/>
            <a:ext cx="24147" cy="27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6315479" y="3582421"/>
            <a:ext cx="9661" cy="27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6325141" y="2807594"/>
            <a:ext cx="17708" cy="36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5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95" y="360608"/>
            <a:ext cx="1116598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Technology used:</a:t>
            </a:r>
          </a:p>
          <a:p>
            <a:endParaRPr lang="en-US" sz="2000" dirty="0" smtClean="0"/>
          </a:p>
          <a:p>
            <a:r>
              <a:rPr lang="en-US" sz="2000" dirty="0" smtClean="0"/>
              <a:t>Spring Boot -2.1.6.release</a:t>
            </a:r>
          </a:p>
          <a:p>
            <a:r>
              <a:rPr lang="en-US" sz="2000" dirty="0" smtClean="0"/>
              <a:t>Angular 8 </a:t>
            </a:r>
          </a:p>
          <a:p>
            <a:r>
              <a:rPr lang="en-US" sz="2000" dirty="0" smtClean="0"/>
              <a:t>Oracle 10xe</a:t>
            </a:r>
          </a:p>
          <a:p>
            <a:r>
              <a:rPr lang="en-US" sz="2000" dirty="0" err="1" smtClean="0"/>
              <a:t>Highcharts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4020"/>
            <a:ext cx="1893194" cy="139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1216" y="0"/>
            <a:ext cx="111659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Enter the Bu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After </a:t>
            </a:r>
            <a:r>
              <a:rPr lang="en-US" sz="2400" dirty="0"/>
              <a:t>selecting BU </a:t>
            </a:r>
            <a:r>
              <a:rPr lang="en-US" sz="2400" dirty="0" smtClean="0"/>
              <a:t>name a </a:t>
            </a:r>
            <a:r>
              <a:rPr lang="en-US" sz="2400" dirty="0"/>
              <a:t>pie chart is shown as </a:t>
            </a:r>
            <a:r>
              <a:rPr lang="en-US" sz="2400" dirty="0" smtClean="0"/>
              <a:t>below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table is shown in dialog box after clicking </a:t>
            </a:r>
            <a:r>
              <a:rPr lang="en-US" sz="2400" dirty="0" smtClean="0"/>
              <a:t> </a:t>
            </a:r>
            <a:r>
              <a:rPr lang="en-US" sz="2400" dirty="0"/>
              <a:t>on pie chart which </a:t>
            </a:r>
            <a:r>
              <a:rPr lang="en-US" sz="2400" dirty="0" smtClean="0"/>
              <a:t>is</a:t>
            </a:r>
          </a:p>
          <a:p>
            <a:r>
              <a:rPr lang="en-US" sz="2400" dirty="0" smtClean="0"/>
              <a:t>     </a:t>
            </a:r>
            <a:r>
              <a:rPr lang="en-US" sz="2400" dirty="0"/>
              <a:t>sortable by all fields </a:t>
            </a:r>
            <a:r>
              <a:rPr lang="en-US" sz="2400" dirty="0" err="1" smtClean="0"/>
              <a:t>i.e</a:t>
            </a:r>
            <a:r>
              <a:rPr lang="en-US" sz="2400" dirty="0" smtClean="0"/>
              <a:t> </a:t>
            </a:r>
            <a:r>
              <a:rPr lang="en-US" sz="2400" dirty="0" err="1"/>
              <a:t>empid</a:t>
            </a:r>
            <a:r>
              <a:rPr lang="en-US" sz="2400" dirty="0"/>
              <a:t>, name, email, grade,  location, status 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filter can be applied on grade and </a:t>
            </a:r>
            <a:r>
              <a:rPr lang="en-US" sz="2400" dirty="0" smtClean="0"/>
              <a:t>location and </a:t>
            </a:r>
            <a:r>
              <a:rPr lang="en-US" sz="2400" dirty="0" err="1" smtClean="0"/>
              <a:t>fullfilment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button is shown below the table to download filtered data in excel format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38359"/>
              </p:ext>
            </p:extLst>
          </p:nvPr>
        </p:nvGraphicFramePr>
        <p:xfrm>
          <a:off x="5009881" y="3497902"/>
          <a:ext cx="656822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1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94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66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55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33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21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9478">
                <a:tc>
                  <a:txBody>
                    <a:bodyPr/>
                    <a:lstStyle/>
                    <a:p>
                      <a:r>
                        <a:rPr lang="en-US" dirty="0" err="1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Fullfilment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2347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abc@capgemini.com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deployed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2347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xyz@capgemini.com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deployed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889144"/>
              </p:ext>
            </p:extLst>
          </p:nvPr>
        </p:nvGraphicFramePr>
        <p:xfrm>
          <a:off x="529106" y="3497902"/>
          <a:ext cx="4042893" cy="2490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4020"/>
            <a:ext cx="2060620" cy="139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652057"/>
              </p:ext>
            </p:extLst>
          </p:nvPr>
        </p:nvGraphicFramePr>
        <p:xfrm>
          <a:off x="838200" y="1210613"/>
          <a:ext cx="4339107" cy="3477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463639"/>
            <a:ext cx="970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Bar chart </a:t>
            </a:r>
            <a:r>
              <a:rPr lang="en-US" sz="2800" dirty="0" smtClean="0"/>
              <a:t> and graph are </a:t>
            </a:r>
            <a:r>
              <a:rPr lang="en-US" sz="2800" dirty="0"/>
              <a:t>generated </a:t>
            </a:r>
            <a:r>
              <a:rPr lang="en-US" sz="2800" dirty="0" smtClean="0"/>
              <a:t>based on selected employees </a:t>
            </a:r>
            <a:endParaRPr lang="en-US" sz="2800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777962745"/>
              </p:ext>
            </p:extLst>
          </p:nvPr>
        </p:nvGraphicFramePr>
        <p:xfrm>
          <a:off x="6242221" y="1210613"/>
          <a:ext cx="4304406" cy="3520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4020"/>
            <a:ext cx="2060620" cy="139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1825624"/>
            <a:ext cx="10945969" cy="503237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44100"/>
              </p:ext>
            </p:extLst>
          </p:nvPr>
        </p:nvGraphicFramePr>
        <p:xfrm>
          <a:off x="377761" y="1941547"/>
          <a:ext cx="11638228" cy="1949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64"/>
                <a:gridCol w="2575775"/>
                <a:gridCol w="3065172"/>
                <a:gridCol w="3464417"/>
              </a:tblGrid>
              <a:tr h="608470">
                <a:tc>
                  <a:txBody>
                    <a:bodyPr/>
                    <a:lstStyle/>
                    <a:p>
                      <a:r>
                        <a:rPr lang="en-US" dirty="0" smtClean="0"/>
                        <a:t>MVP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MVP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MVP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MVP 4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21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Display data</a:t>
                      </a:r>
                      <a:r>
                        <a:rPr lang="en-US" baseline="0" dirty="0" smtClean="0"/>
                        <a:t> in pie chart, line, bar charts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the table in dialog box and apply filters on table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</a:t>
                      </a:r>
                      <a:r>
                        <a:rPr lang="en-US" baseline="0" dirty="0" smtClean="0"/>
                        <a:t> the data in excel sheet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Deploy whole product in cloud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88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8/8/2019</a:t>
                      </a:r>
                      <a:r>
                        <a:rPr lang="en-US" baseline="0" dirty="0" smtClean="0"/>
                        <a:t> - 9</a:t>
                      </a:r>
                      <a:r>
                        <a:rPr lang="en-US" dirty="0" smtClean="0"/>
                        <a:t>/8/2019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10/8/2019-12/8/2019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13/08/2019-13/08/2019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14/08/2019-14/08/2019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Isosceles Triangle 9"/>
          <p:cNvSpPr/>
          <p:nvPr/>
        </p:nvSpPr>
        <p:spPr>
          <a:xfrm rot="10800000">
            <a:off x="2685190" y="1635406"/>
            <a:ext cx="373489" cy="3243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8354066" y="1629965"/>
            <a:ext cx="373489" cy="3243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4020"/>
            <a:ext cx="2060620" cy="13915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0310" y="302904"/>
            <a:ext cx="957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             MVP(Minimum</a:t>
            </a:r>
            <a:r>
              <a:rPr lang="en-US" sz="3600" dirty="0"/>
              <a:t> Viable </a:t>
            </a:r>
            <a:r>
              <a:rPr lang="en-US" sz="3600" dirty="0" smtClean="0"/>
              <a:t>Product)</a:t>
            </a:r>
            <a:endParaRPr lang="en-US" sz="3600" dirty="0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5297455" y="1635405"/>
            <a:ext cx="373489" cy="3243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7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2487</TotalTime>
  <Words>268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   Smart Deploy (Bench resource reporting)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Deploy(Bench resource reporting)</dc:title>
  <dc:creator>trainee</dc:creator>
  <cp:lastModifiedBy>trainee</cp:lastModifiedBy>
  <cp:revision>40</cp:revision>
  <dcterms:created xsi:type="dcterms:W3CDTF">2019-08-06T12:02:52Z</dcterms:created>
  <dcterms:modified xsi:type="dcterms:W3CDTF">2019-08-14T07:43:39Z</dcterms:modified>
</cp:coreProperties>
</file>