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7"/>
    <p:sldMasterId id="2147483798" r:id="rId8"/>
    <p:sldMasterId id="2147483826" r:id="rId9"/>
    <p:sldMasterId id="2147483812" r:id="rId10"/>
    <p:sldMasterId id="2147483824" r:id="rId11"/>
  </p:sldMasterIdLst>
  <p:notesMasterIdLst>
    <p:notesMasterId r:id="rId25"/>
  </p:notesMasterIdLst>
  <p:handoutMasterIdLst>
    <p:handoutMasterId r:id="rId26"/>
  </p:handoutMasterIdLst>
  <p:sldIdLst>
    <p:sldId id="451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352" r:id="rId24"/>
  </p:sldIdLst>
  <p:sldSz cx="9144000" cy="5143500" type="screen16x9"/>
  <p:notesSz cx="6797675" cy="992822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orient="horz" pos="3151">
          <p15:clr>
            <a:srgbClr val="A4A3A4"/>
          </p15:clr>
        </p15:guide>
        <p15:guide id="3" orient="horz" pos="2875">
          <p15:clr>
            <a:srgbClr val="A4A3A4"/>
          </p15:clr>
        </p15:guide>
        <p15:guide id="4" orient="horz" pos="3128">
          <p15:clr>
            <a:srgbClr val="A4A3A4"/>
          </p15:clr>
        </p15:guide>
        <p15:guide id="5" pos="2180">
          <p15:clr>
            <a:srgbClr val="A4A3A4"/>
          </p15:clr>
        </p15:guide>
        <p15:guide id="6" pos="2165">
          <p15:clr>
            <a:srgbClr val="A4A3A4"/>
          </p15:clr>
        </p15:guide>
        <p15:guide id="7" pos="2156">
          <p15:clr>
            <a:srgbClr val="A4A3A4"/>
          </p15:clr>
        </p15:guide>
        <p15:guide id="8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41A5"/>
    <a:srgbClr val="124191"/>
    <a:srgbClr val="FFFB00"/>
    <a:srgbClr val="4D5766"/>
    <a:srgbClr val="98A2AE"/>
    <a:srgbClr val="EDF2F5"/>
    <a:srgbClr val="00C9FF"/>
    <a:srgbClr val="BE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4" autoAdjust="0"/>
    <p:restoredTop sz="86410" autoAdjust="0"/>
  </p:normalViewPr>
  <p:slideViewPr>
    <p:cSldViewPr snapToGrid="0">
      <p:cViewPr varScale="1">
        <p:scale>
          <a:sx n="108" d="100"/>
          <a:sy n="108" d="100"/>
        </p:scale>
        <p:origin x="1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896"/>
        <p:guide orient="horz" pos="3151"/>
        <p:guide orient="horz" pos="2875"/>
        <p:guide orient="horz" pos="3128"/>
        <p:guide pos="2180"/>
        <p:guide pos="2165"/>
        <p:guide pos="2156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64DFDB-A013-494B-9D4C-C41ECB7E2014}" type="datetimeFigureOut">
              <a:rPr lang="en-US"/>
              <a:pPr>
                <a:defRPr/>
              </a:pPr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268" tIns="45635" rIns="91268" bIns="456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04F457B-C3EB-42A7-A13E-52F6B5094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48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F9D0B8-A62C-47A8-8EF6-CC4B596868AE}" type="datetimeFigureOut">
              <a:rPr lang="en-US"/>
              <a:pPr>
                <a:defRPr/>
              </a:pPr>
              <a:t>10/31/2020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268" tIns="45635" rIns="91268" bIns="456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5F88571-C356-4E39-AD06-34E02E732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0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80988"/>
            <a:ext cx="10795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7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70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6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4805363"/>
            <a:ext cx="688975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38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12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7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79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647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3388" y="4816475"/>
            <a:ext cx="144462" cy="1222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/>
            <a:fld id="{C6FEBCC5-58B1-40E0-92EF-3A0FC3D3E493}" type="slidenum">
              <a:rPr lang="en-GB" altLang="en-US" sz="800">
                <a:solidFill>
                  <a:schemeClr val="tx2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914400" eaLnBrk="1" hangingPunct="1"/>
              <a:t>‹#›</a:t>
            </a:fld>
            <a:endParaRPr lang="en-GB" altLang="en-US" sz="1000">
              <a:solidFill>
                <a:schemeClr val="tx2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9"/>
          <p:cNvSpPr txBox="1"/>
          <p:nvPr userDrawn="1"/>
        </p:nvSpPr>
        <p:spPr>
          <a:xfrm>
            <a:off x="657225" y="4816475"/>
            <a:ext cx="1800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8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4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80988"/>
            <a:ext cx="10795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4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4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792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84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80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80988"/>
            <a:ext cx="10795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6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z="8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86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8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988"/>
            <a:ext cx="83089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0" y="4816475"/>
            <a:ext cx="144463" cy="1222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/>
            <a:fld id="{44FDA47D-3892-4754-A65E-0E055148D5C9}" type="slidenum">
              <a:rPr lang="en-GB" altLang="en-US" sz="800">
                <a:solidFill>
                  <a:schemeClr val="tx2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914400" eaLnBrk="1" hangingPunct="1"/>
              <a:t>‹#›</a:t>
            </a:fld>
            <a:endParaRPr lang="en-GB" altLang="en-US" sz="1000">
              <a:solidFill>
                <a:schemeClr val="tx2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400" y="4816475"/>
            <a:ext cx="2581275" cy="1222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45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79" r:id="rId10"/>
    <p:sldLayoutId id="2147483880" r:id="rId11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fontAlgn="base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fontAlgn="base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fontAlgn="base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988"/>
            <a:ext cx="83089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79500"/>
            <a:ext cx="830897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475"/>
            <a:ext cx="144462" cy="1222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/>
            <a:fld id="{615B4046-3C1F-4731-A25E-5A7AC64E76C5}" type="slidenum">
              <a:rPr lang="en-GB" altLang="en-US" sz="800">
                <a:solidFill>
                  <a:schemeClr val="bg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914400" eaLnBrk="1" hangingPunct="1"/>
              <a:t>‹#›</a:t>
            </a:fld>
            <a:endParaRPr lang="en-GB" altLang="en-US" sz="1000">
              <a:solidFill>
                <a:schemeClr val="bg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400" y="4816475"/>
            <a:ext cx="2581275" cy="1222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2" r:id="rId6"/>
    <p:sldLayoutId id="2147483853" r:id="rId7"/>
    <p:sldLayoutId id="2147483876" r:id="rId8"/>
    <p:sldLayoutId id="2147483877" r:id="rId9"/>
    <p:sldLayoutId id="2147483878" r:id="rId10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79500"/>
            <a:ext cx="830897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475"/>
            <a:ext cx="144462" cy="1222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/>
            <a:fld id="{8E26CF6A-8C94-4221-BE97-DCD70D146300}" type="slidenum">
              <a:rPr lang="en-GB" altLang="en-US" sz="800">
                <a:solidFill>
                  <a:schemeClr val="bg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pPr defTabSz="914400" eaLnBrk="1" hangingPunct="1"/>
              <a:t>‹#›</a:t>
            </a:fld>
            <a:endParaRPr lang="en-GB" altLang="en-US" sz="1000">
              <a:solidFill>
                <a:schemeClr val="bg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225" y="4816475"/>
            <a:ext cx="1800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400" y="4816475"/>
            <a:ext cx="2581275" cy="1222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5" r:id="rId3"/>
    <p:sldLayoutId id="2147483856" r:id="rId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Nokia Pure Headline Light" panose="020B0304040602060303" pitchFamily="34" charset="0"/>
          <a:ea typeface="Nokia Pure Headline Ultra Light" panose="020B0204040602060303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57" r:id="rId2"/>
    <p:sldLayoutId id="2147483858" r:id="rId3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234/producer/publish/" TargetMode="External"/><Relationship Id="rId2" Type="http://schemas.openxmlformats.org/officeDocument/2006/relationships/hyperlink" Target="http://localhost:1234/producer/send/mano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1234/producer/g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rabbitmq.com/get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www.elastic.c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ocalhost:96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7A048B-8BCF-4010-BEBE-E68228408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BFBA-0936-4607-87B0-9AC3A14092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altLang="en-US" b="1" dirty="0">
                <a:latin typeface="Nokia Pure Headline Ultra Light"/>
                <a:ea typeface="ヒラギノ角ゴ Pro W3"/>
                <a:cs typeface="ヒラギノ角ゴ Pro W3"/>
              </a:rPr>
              <a:t>Spring Boot </a:t>
            </a:r>
            <a:r>
              <a:rPr lang="fr-FR" altLang="en-US" b="1" dirty="0" err="1">
                <a:latin typeface="Nokia Pure Headline Ultra Light"/>
                <a:ea typeface="ヒラギノ角ゴ Pro W3"/>
                <a:cs typeface="ヒラギノ角ゴ Pro W3"/>
              </a:rPr>
              <a:t>Integration</a:t>
            </a:r>
            <a:r>
              <a:rPr lang="fr-FR" altLang="en-US" b="1" dirty="0">
                <a:latin typeface="Nokia Pure Headline Ultra Light"/>
                <a:ea typeface="ヒラギノ角ゴ Pro W3"/>
                <a:cs typeface="ヒラギノ角ゴ Pro W3"/>
              </a:rPr>
              <a:t> </a:t>
            </a:r>
            <a:r>
              <a:rPr lang="fr-FR" altLang="en-US" b="1" dirty="0" err="1">
                <a:latin typeface="Nokia Pure Headline Ultra Light"/>
                <a:ea typeface="ヒラギノ角ゴ Pro W3"/>
                <a:cs typeface="ヒラギノ角ゴ Pro W3"/>
              </a:rPr>
              <a:t>with</a:t>
            </a:r>
            <a:r>
              <a:rPr lang="fr-FR" altLang="en-US" b="1" dirty="0">
                <a:latin typeface="Nokia Pure Headline Ultra Light"/>
                <a:ea typeface="ヒラギノ角ゴ Pro W3"/>
                <a:cs typeface="ヒラギノ角ゴ Pro W3"/>
              </a:rPr>
              <a:t> </a:t>
            </a:r>
            <a:r>
              <a:rPr lang="fr-FR" altLang="en-US" b="1" dirty="0" err="1">
                <a:latin typeface="Nokia Pure Headline Ultra Light"/>
                <a:ea typeface="ヒラギノ角ゴ Pro W3"/>
                <a:cs typeface="ヒラギノ角ゴ Pro W3"/>
              </a:rPr>
              <a:t>RabbitMq</a:t>
            </a:r>
            <a:r>
              <a:rPr lang="fr-FR" altLang="en-US" b="1" dirty="0">
                <a:latin typeface="Nokia Pure Headline Ultra Light"/>
                <a:ea typeface="ヒラギノ角ゴ Pro W3"/>
                <a:cs typeface="ヒラギノ角ゴ Pro W3"/>
              </a:rPr>
              <a:t>, </a:t>
            </a:r>
            <a:r>
              <a:rPr lang="fr-FR" altLang="en-US" b="1" dirty="0" err="1">
                <a:latin typeface="Nokia Pure Headline Ultra Light"/>
                <a:ea typeface="ヒラギノ角ゴ Pro W3"/>
                <a:cs typeface="ヒラギノ角ゴ Pro W3"/>
              </a:rPr>
              <a:t>MongoDb</a:t>
            </a:r>
            <a:r>
              <a:rPr lang="fr-FR" altLang="en-US" b="1" dirty="0">
                <a:latin typeface="Nokia Pure Headline Ultra Light"/>
                <a:ea typeface="ヒラギノ角ゴ Pro W3"/>
                <a:cs typeface="ヒラギノ角ゴ Pro W3"/>
              </a:rPr>
              <a:t> and ELK</a:t>
            </a:r>
            <a:endParaRPr lang="fr-FR" altLang="en-US" b="1" dirty="0">
              <a:ea typeface="ヒラギノ角ゴ Pro W3"/>
              <a:cs typeface="ヒラギノ角ゴ Pro W3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1F633-1477-4376-A1F1-0F3FD9F2DE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7DF70-E2C8-4903-984C-910DB080C0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Plain Message Publish to </a:t>
            </a:r>
            <a:r>
              <a:rPr lang="en-IN" dirty="0" err="1"/>
              <a:t>RabbitMq</a:t>
            </a:r>
            <a:r>
              <a:rPr lang="en-IN" dirty="0"/>
              <a:t>:</a:t>
            </a:r>
          </a:p>
          <a:p>
            <a:r>
              <a:rPr lang="en-IN" dirty="0"/>
              <a:t>	POST method </a:t>
            </a:r>
            <a:r>
              <a:rPr lang="en-IN" dirty="0">
                <a:hlinkClick r:id="rId2"/>
              </a:rPr>
              <a:t>http://localhost:1234/producer/send/manoj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JSON Message Publish to </a:t>
            </a:r>
            <a:r>
              <a:rPr lang="en-IN" dirty="0" err="1"/>
              <a:t>RabbitMq</a:t>
            </a:r>
            <a:r>
              <a:rPr lang="en-IN" dirty="0"/>
              <a:t>:</a:t>
            </a:r>
          </a:p>
          <a:p>
            <a:pPr lvl="2"/>
            <a:r>
              <a:rPr lang="en-IN" sz="1000" dirty="0"/>
              <a:t>POST method </a:t>
            </a:r>
            <a:r>
              <a:rPr lang="en-IN" sz="1000" dirty="0">
                <a:hlinkClick r:id="rId3"/>
              </a:rPr>
              <a:t>http://localhost:1234/producer/publish/</a:t>
            </a:r>
            <a:endParaRPr lang="en-IN" sz="1000" dirty="0"/>
          </a:p>
          <a:p>
            <a:pPr lvl="4"/>
            <a:r>
              <a:rPr lang="en-IN" sz="1000" dirty="0"/>
              <a:t>{        </a:t>
            </a:r>
          </a:p>
          <a:p>
            <a:pPr lvl="4"/>
            <a:r>
              <a:rPr lang="en-IN" sz="1000" dirty="0"/>
              <a:t>    "</a:t>
            </a:r>
            <a:r>
              <a:rPr lang="en-IN" sz="1000" dirty="0" err="1"/>
              <a:t>subs_uid</a:t>
            </a:r>
            <a:r>
              <a:rPr lang="en-IN" sz="1000" dirty="0"/>
              <a:t>": "100",</a:t>
            </a:r>
          </a:p>
          <a:p>
            <a:pPr lvl="4"/>
            <a:r>
              <a:rPr lang="en-IN" sz="1000" dirty="0"/>
              <a:t>    "</a:t>
            </a:r>
            <a:r>
              <a:rPr lang="en-IN" sz="1000" dirty="0" err="1"/>
              <a:t>subs_name</a:t>
            </a:r>
            <a:r>
              <a:rPr lang="en-IN" sz="1000" dirty="0"/>
              <a:t>": "airtel",</a:t>
            </a:r>
          </a:p>
          <a:p>
            <a:pPr lvl="4"/>
            <a:r>
              <a:rPr lang="en-IN" sz="1000" dirty="0"/>
              <a:t>    "</a:t>
            </a:r>
            <a:r>
              <a:rPr lang="en-IN" sz="1000" dirty="0" err="1"/>
              <a:t>subs_address</a:t>
            </a:r>
            <a:r>
              <a:rPr lang="en-IN" sz="1000" dirty="0"/>
              <a:t>": "UK3",</a:t>
            </a:r>
          </a:p>
          <a:p>
            <a:pPr lvl="4"/>
            <a:r>
              <a:rPr lang="en-IN" sz="1000" dirty="0"/>
              <a:t>    "</a:t>
            </a:r>
            <a:r>
              <a:rPr lang="en-IN" sz="1000" dirty="0" err="1"/>
              <a:t>subs_type</a:t>
            </a:r>
            <a:r>
              <a:rPr lang="en-IN" sz="1000" dirty="0"/>
              <a:t>": "3G3",</a:t>
            </a:r>
          </a:p>
          <a:p>
            <a:pPr lvl="4"/>
            <a:r>
              <a:rPr lang="en-IN" sz="1000" dirty="0"/>
              <a:t>    "</a:t>
            </a:r>
            <a:r>
              <a:rPr lang="en-IN" sz="1000" dirty="0" err="1"/>
              <a:t>subs_cellno</a:t>
            </a:r>
            <a:r>
              <a:rPr lang="en-IN" sz="1000" dirty="0"/>
              <a:t>": "8050133996"</a:t>
            </a:r>
          </a:p>
          <a:p>
            <a:pPr lvl="4"/>
            <a:r>
              <a:rPr lang="en-IN" sz="10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record from </a:t>
            </a:r>
            <a:r>
              <a:rPr lang="en-IN" dirty="0" err="1"/>
              <a:t>MongoDb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method </a:t>
            </a:r>
            <a:r>
              <a:rPr lang="en-IN" dirty="0">
                <a:hlinkClick r:id="rId4"/>
              </a:rPr>
              <a:t>http://localhost:1234/producer/get</a:t>
            </a:r>
            <a:r>
              <a:rPr lang="en-IN" dirty="0"/>
              <a:t> </a:t>
            </a:r>
          </a:p>
          <a:p>
            <a:r>
              <a:rPr lang="en-IN" dirty="0"/>
              <a:t>	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F7ED9F-F1FD-4D88-BA0E-CFFFF509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8CAF-A0F0-4A60-B99F-10C3A32FD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err="1"/>
              <a:t>SpringRabbitMqProducer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655C-EA6B-4A04-8DBC-42A8E89A16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7941B-2A8A-4C1D-90EA-7F4BB693F4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1000" dirty="0"/>
              <a:t>&gt; show </a:t>
            </a:r>
            <a:r>
              <a:rPr lang="en-IN" sz="1000" dirty="0" err="1"/>
              <a:t>dbs</a:t>
            </a:r>
            <a:endParaRPr lang="en-IN" sz="1000" dirty="0"/>
          </a:p>
          <a:p>
            <a:r>
              <a:rPr lang="en-IN" sz="1000" dirty="0" err="1"/>
              <a:t>DemoSubs</a:t>
            </a:r>
            <a:r>
              <a:rPr lang="en-IN" sz="1000" dirty="0"/>
              <a:t>  0.000GB</a:t>
            </a:r>
          </a:p>
          <a:p>
            <a:r>
              <a:rPr lang="en-IN" sz="1000" dirty="0"/>
              <a:t>NSDL      0.000GB</a:t>
            </a:r>
          </a:p>
          <a:p>
            <a:r>
              <a:rPr lang="en-IN" sz="1000" dirty="0"/>
              <a:t>admin     0.000GB</a:t>
            </a:r>
          </a:p>
          <a:p>
            <a:r>
              <a:rPr lang="en-IN" sz="1000" dirty="0"/>
              <a:t>config    0.000GB</a:t>
            </a:r>
          </a:p>
          <a:p>
            <a:r>
              <a:rPr lang="en-IN" sz="1000" dirty="0"/>
              <a:t>local     0.000GB</a:t>
            </a:r>
          </a:p>
          <a:p>
            <a:r>
              <a:rPr lang="en-IN" sz="1000" dirty="0"/>
              <a:t>mongo     0.000GB</a:t>
            </a:r>
          </a:p>
          <a:p>
            <a:r>
              <a:rPr lang="en-IN" sz="1000" dirty="0"/>
              <a:t>&gt; use </a:t>
            </a:r>
            <a:r>
              <a:rPr lang="en-IN" sz="1000" dirty="0" err="1"/>
              <a:t>DemoSubs</a:t>
            </a:r>
            <a:endParaRPr lang="en-IN" sz="1000" dirty="0"/>
          </a:p>
          <a:p>
            <a:r>
              <a:rPr lang="en-IN" sz="1000" dirty="0"/>
              <a:t>switched to </a:t>
            </a:r>
            <a:r>
              <a:rPr lang="en-IN" sz="1000" dirty="0" err="1"/>
              <a:t>db</a:t>
            </a:r>
            <a:r>
              <a:rPr lang="en-IN" sz="1000" dirty="0"/>
              <a:t> </a:t>
            </a:r>
            <a:r>
              <a:rPr lang="en-IN" sz="1000" dirty="0" err="1"/>
              <a:t>DemoSubs</a:t>
            </a:r>
            <a:endParaRPr lang="en-IN" sz="1000" dirty="0"/>
          </a:p>
          <a:p>
            <a:r>
              <a:rPr lang="en-IN" sz="1000" dirty="0"/>
              <a:t>&gt; show collections</a:t>
            </a:r>
          </a:p>
          <a:p>
            <a:r>
              <a:rPr lang="en-IN" sz="1000" dirty="0" err="1"/>
              <a:t>SubscriberInfo</a:t>
            </a:r>
            <a:endParaRPr lang="en-IN" sz="1000" dirty="0"/>
          </a:p>
          <a:p>
            <a:r>
              <a:rPr lang="en-IN" sz="1000" dirty="0"/>
              <a:t>&gt; </a:t>
            </a:r>
            <a:r>
              <a:rPr lang="en-IN" sz="1000" dirty="0" err="1"/>
              <a:t>db.SubscriberInfo.find</a:t>
            </a:r>
            <a:r>
              <a:rPr lang="en-IN" sz="1000" dirty="0"/>
              <a:t>()</a:t>
            </a:r>
          </a:p>
          <a:p>
            <a:r>
              <a:rPr lang="en-IN" sz="1000" dirty="0"/>
              <a:t>{ "_id" : </a:t>
            </a:r>
            <a:r>
              <a:rPr lang="en-IN" sz="1000" dirty="0" err="1"/>
              <a:t>ObjectId</a:t>
            </a:r>
            <a:r>
              <a:rPr lang="en-IN" sz="1000" dirty="0"/>
              <a:t>("5eedb5a2e3e9351924a24ad4"), "_class" : "</a:t>
            </a:r>
            <a:r>
              <a:rPr lang="en-IN" sz="1000" dirty="0" err="1"/>
              <a:t>com.nokia.rabbitmq.documents.Subscriber</a:t>
            </a:r>
            <a:r>
              <a:rPr lang="en-IN" sz="1000" dirty="0"/>
              <a:t>", "</a:t>
            </a:r>
            <a:r>
              <a:rPr lang="en-IN" sz="1000" dirty="0" err="1"/>
              <a:t>subs_uid</a:t>
            </a:r>
            <a:r>
              <a:rPr lang="en-IN" sz="1000" dirty="0"/>
              <a:t>" : "100", "</a:t>
            </a:r>
            <a:r>
              <a:rPr lang="en-IN" sz="1000" dirty="0" err="1"/>
              <a:t>subs_name</a:t>
            </a:r>
            <a:r>
              <a:rPr lang="en-IN" sz="1000" dirty="0"/>
              <a:t>" : "airtel", "</a:t>
            </a:r>
            <a:r>
              <a:rPr lang="en-IN" sz="1000" dirty="0" err="1"/>
              <a:t>subs_address</a:t>
            </a:r>
            <a:r>
              <a:rPr lang="en-IN" sz="1000" dirty="0"/>
              <a:t>" : "UK3", "</a:t>
            </a:r>
            <a:r>
              <a:rPr lang="en-IN" sz="1000" dirty="0" err="1"/>
              <a:t>subs_type</a:t>
            </a:r>
            <a:r>
              <a:rPr lang="en-IN" sz="1000" dirty="0"/>
              <a:t>" : "3G3", "</a:t>
            </a:r>
            <a:r>
              <a:rPr lang="en-IN" sz="1000" dirty="0" err="1"/>
              <a:t>subs_cellno</a:t>
            </a:r>
            <a:r>
              <a:rPr lang="en-IN" sz="1000" dirty="0"/>
              <a:t>" : "8050133996" }</a:t>
            </a:r>
          </a:p>
          <a:p>
            <a:r>
              <a:rPr lang="en-IN" sz="1000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B60B4-14A3-4075-9180-406E7463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Client Commands: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3315-D80E-4F63-9D86-09DD02068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8CC8-5793-43BB-B361-274F100001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382127-8A8F-4379-81FE-DA02F76EC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asynchronous listener.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 message from the RabbitMQ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19531-8C61-4643-9D35-BA0AA2C2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spring-boot-</a:t>
            </a:r>
            <a:r>
              <a:rPr lang="en-IN" dirty="0" err="1"/>
              <a:t>RabbitMqConsumer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5C3B-F784-42ED-856E-4FE1FBC88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7ED5-2811-460B-89B3-27DA20AA02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1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47548" y="262871"/>
            <a:ext cx="8308800" cy="477563"/>
          </a:xfrm>
        </p:spPr>
        <p:txBody>
          <a:bodyPr>
            <a:normAutofit lnSpcReduction="10000"/>
          </a:bodyPr>
          <a:lstStyle/>
          <a:p>
            <a:r>
              <a:rPr lang="en-US" sz="3200" noProof="0" dirty="0">
                <a:solidFill>
                  <a:schemeClr val="tx2"/>
                </a:solidFill>
              </a:rPr>
              <a:t>Table of Content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endParaRPr lang="en-US" sz="1400" noProof="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48" y="893653"/>
            <a:ext cx="8120149" cy="140466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Rabbitmq</a:t>
            </a:r>
            <a:r>
              <a:rPr lang="fr-FR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: </a:t>
            </a:r>
            <a:r>
              <a:rPr lang="en-US" sz="1400" dirty="0">
                <a:hlinkClick r:id="rId2"/>
              </a:rPr>
              <a:t>https://www.rabbitmq.com/getstarted.html</a:t>
            </a:r>
            <a:endParaRPr lang="en-US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</a:rPr>
              <a:t>MongoDb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</a:rPr>
              <a:t>:</a:t>
            </a:r>
            <a:r>
              <a:rPr lang="en-US" sz="1400" dirty="0"/>
              <a:t> </a:t>
            </a:r>
            <a:r>
              <a:rPr lang="en-IN" sz="1400" dirty="0">
                <a:hlinkClick r:id="rId3"/>
              </a:rPr>
              <a:t>https://docs.mongodb.com/</a:t>
            </a:r>
            <a:endParaRPr lang="en-US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Elasticsearch</a:t>
            </a:r>
            <a:r>
              <a:rPr lang="fr-FR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</a:t>
            </a:r>
            <a:r>
              <a:rPr lang="fr-FR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Logstash</a:t>
            </a:r>
            <a:r>
              <a:rPr lang="fr-FR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/</a:t>
            </a:r>
            <a:r>
              <a:rPr lang="fr-FR" sz="1400" dirty="0" err="1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Kibana</a:t>
            </a:r>
            <a:r>
              <a:rPr lang="fr-FR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: </a:t>
            </a:r>
            <a:r>
              <a:rPr lang="en-US" sz="1400" dirty="0">
                <a:hlinkClick r:id="rId4"/>
              </a:rPr>
              <a:t>https://www.elastic.co/</a:t>
            </a:r>
            <a:endParaRPr lang="fr-FR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Spring Boot: </a:t>
            </a:r>
            <a:r>
              <a:rPr lang="en-US" sz="1400" dirty="0">
                <a:hlinkClick r:id="rId5"/>
              </a:rPr>
              <a:t>https://spring.io/projects/spring-boot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45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FCA5AA-7C65-4CD5-A889-AF0874061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F25AC-C5B0-4200-9416-BCC44134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RabbitMq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E7A2D-CF99-4BA5-B146-98BA2560A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RabbitMQ is one of the most popular open source message brokers.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http://localhost:15672/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6B26-A1F3-4BDF-BDF3-4DC761C8EB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pic>
        <p:nvPicPr>
          <p:cNvPr id="1026" name="Picture 2" descr="AMQP 0-9-1 Model Explained — RabbitMQ">
            <a:extLst>
              <a:ext uri="{FF2B5EF4-FFF2-40B4-BE49-F238E27FC236}">
                <a16:creationId xmlns:a16="http://schemas.microsoft.com/office/drawing/2014/main" id="{10B61277-ED5D-49DF-89CF-2E1B1AD1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62" y="1391151"/>
            <a:ext cx="666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986AAF-D013-4E86-AA5F-61ABDA4D8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MongoDB is an </a:t>
            </a:r>
            <a:r>
              <a:rPr lang="en-IN" sz="2000" b="1" dirty="0"/>
              <a:t>open-source document database</a:t>
            </a:r>
            <a:r>
              <a:rPr lang="en-IN" sz="2000" dirty="0"/>
              <a:t> that provides </a:t>
            </a:r>
            <a:r>
              <a:rPr lang="en-IN" sz="2000" b="1" dirty="0"/>
              <a:t>high performance, high availability, and automatic scaling</a:t>
            </a:r>
            <a:r>
              <a:rPr lang="en-IN" sz="2000" dirty="0"/>
              <a:t> across a configurable set of systems that function as storage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MongoDB stores all data in documents, which are JSON-style data structures composed of field-and-value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http://localhost:27017/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762DB-EB01-4A87-A77E-A7D99850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MongoDb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A38D1-B11B-4B8B-87F9-EA45C6BC7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28ED-980F-442E-9C8C-962DC5395EF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F60EF-DAAD-4300-AB8B-DA3F1F8D3F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show </a:t>
            </a:r>
            <a:r>
              <a:rPr lang="en-IN" dirty="0" err="1"/>
              <a:t>dbs</a:t>
            </a:r>
            <a:r>
              <a:rPr lang="en-IN" dirty="0"/>
              <a:t>								## show all the </a:t>
            </a:r>
            <a:r>
              <a:rPr lang="en-IN" dirty="0" err="1"/>
              <a:t>db</a:t>
            </a:r>
            <a:r>
              <a:rPr lang="en-IN" dirty="0"/>
              <a:t>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&lt;</a:t>
            </a:r>
            <a:r>
              <a:rPr lang="en-IN" dirty="0" err="1"/>
              <a:t>db_name</a:t>
            </a:r>
            <a:r>
              <a:rPr lang="en-IN" dirty="0"/>
              <a:t>&gt;							## use </a:t>
            </a:r>
            <a:r>
              <a:rPr lang="en-IN" dirty="0" err="1"/>
              <a:t>mylib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db.books.insert</a:t>
            </a:r>
            <a:r>
              <a:rPr lang="en-IN" dirty="0"/>
              <a:t>({"name":"</a:t>
            </a:r>
            <a:r>
              <a:rPr lang="en-IN" dirty="0" err="1"/>
              <a:t>MongoDb</a:t>
            </a:r>
            <a:r>
              <a:rPr lang="en-IN" dirty="0"/>
              <a:t> book"})		## Here books is </a:t>
            </a:r>
            <a:r>
              <a:rPr lang="en-IN" dirty="0" err="1"/>
              <a:t>collectionName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show collections							## show all the collections inside </a:t>
            </a:r>
            <a:r>
              <a:rPr lang="en-IN" dirty="0" err="1"/>
              <a:t>db</a:t>
            </a:r>
            <a:r>
              <a:rPr lang="en-IN" dirty="0"/>
              <a:t>	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db.books.find</a:t>
            </a:r>
            <a:r>
              <a:rPr lang="en-IN" dirty="0"/>
              <a:t>()							## show all record from the books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7E450-B07D-4608-AAE7-E3CC64EE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commands on Mongo Client: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482D-8BBC-4BA7-9312-F90A844C4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DED7-4CD7-4054-8936-EB396D4610A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93875-8E78-46C7-AB64-4F920529D2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2623" y="2644852"/>
            <a:ext cx="2879554" cy="18848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9596A-0834-46BD-B8CC-BBE3ED44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ELK (Elastic Search, Logstash, Kibana):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0F3B-E6F8-40D8-80AF-70CDBFAD7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D988-8B13-42C9-A57F-89C19F30C81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pic>
        <p:nvPicPr>
          <p:cNvPr id="2050" name="Picture 2" descr="Spring Boot microservice elk stack example">
            <a:extLst>
              <a:ext uri="{FF2B5EF4-FFF2-40B4-BE49-F238E27FC236}">
                <a16:creationId xmlns:a16="http://schemas.microsoft.com/office/drawing/2014/main" id="{542259A0-C6A6-447F-AA19-B2ACFD67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900000"/>
            <a:ext cx="6702238" cy="36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62A35C-F2AA-4890-B2B0-7ED6BB67F0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Elasticsearch is a NoSQL database that is based on the Lucene search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http://localhost:9200/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96DFC-2ABB-4242-AFB3-3EF4921E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Search: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1948-1D06-4D7F-A1E2-210E5AAD0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EF35-7377-4A17-91E5-059D08DF83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2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D19CB9-5635-4776-9B27-6A81084CCD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Kibana is a visualization UI layer that works on top of Elasticsearch.</a:t>
            </a:r>
            <a:endParaRPr lang="en-IN" sz="22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hlinkClick r:id="rId2"/>
              </a:rPr>
              <a:t>http://localhost:5601/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DDB1E-327C-484B-A5B2-73207C1E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Kibana: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51B6D-EA4B-4414-87E5-7BC9852DB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AB08-5B35-4C27-95B4-6A13EEA8A1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057CC0-0B7C-4EE1-BBAF-ECC7FBE68A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4574" y="815163"/>
            <a:ext cx="8308800" cy="3950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Logstash is a log pipeline tool that accepts inputs from various sources, executes different transformations, and exports the data to various targets.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http://localhost:9600/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logstash</a:t>
            </a:r>
            <a:r>
              <a:rPr lang="en-IN" dirty="0"/>
              <a:t> –f </a:t>
            </a:r>
            <a:r>
              <a:rPr lang="en-IN" dirty="0" err="1"/>
              <a:t>logstash.conf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04C82-1F08-4E06-87D1-4079E44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Logstash: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2127-A054-4E18-BC18-E040320A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E869-AF14-40E3-959B-B0BFD4698F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pic>
        <p:nvPicPr>
          <p:cNvPr id="3074" name="Picture 2" descr="Logstash Pipeline">
            <a:extLst>
              <a:ext uri="{FF2B5EF4-FFF2-40B4-BE49-F238E27FC236}">
                <a16:creationId xmlns:a16="http://schemas.microsoft.com/office/drawing/2014/main" id="{D4A173C1-4A20-442C-ACE6-0700891D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2289364"/>
            <a:ext cx="81629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26756"/>
      </p:ext>
    </p:extLst>
  </p:cSld>
  <p:clrMapOvr>
    <a:masterClrMapping/>
  </p:clrMapOvr>
</p:sld>
</file>

<file path=ppt/theme/theme1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Patrice B</Owner>
    <DocumentType xmlns="71c5aaf6-e6ce-465b-b873-5148d2a4c105">Description</DocumentType>
    <NokiaConfidentiality xmlns="71c5aaf6-e6ce-465b-b873-5148d2a4c105">Confidential</NokiaConfidentiality>
    <_dlc_DocId xmlns="71c5aaf6-e6ce-465b-b873-5148d2a4c105">NUIPPPRINTQP-1055404920-220</_dlc_DocId>
    <_dlc_DocIdUrl xmlns="71c5aaf6-e6ce-465b-b873-5148d2a4c105">
      <Url>https://nokia.sharepoint.com/sites/sdm_expert_programs/_layouts/15/DocIdRedir.aspx?ID=NUIPPPRINTQP-1055404920-220</Url>
      <Description>NUIPPPRINTQP-1055404920-220</Description>
    </_dlc_DocIdUrl>
    <HideFromDelve xmlns="71c5aaf6-e6ce-465b-b873-5148d2a4c105">false</HideFromDelve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93159F17B15E6647AB5F9C478F1A34FB" ma:contentTypeVersion="32" ma:contentTypeDescription="Create Nokia Word Document" ma:contentTypeScope="" ma:versionID="6decb537a9dee7eb617b8501c1f9cbbe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a613aea5f234dbdd6e90960d44276cc4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9AEEBF-51A4-4264-8645-860F331929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EA09F-597E-4C6F-8FA5-C02F47230F9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D69492E-99C9-4191-8E1D-BBDBB11206A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6FC27B5-BB0F-40AC-8F9E-EB64EF69060E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067FEBE-89DF-4D40-B6F1-0034EA8247D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776940EF-796F-458E-B305-C63974A68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581</Words>
  <Application>Microsoft Office PowerPoint</Application>
  <PresentationFormat>On-screen Show (16:9)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Lucida Grande</vt:lpstr>
      <vt:lpstr>Nokia Pure Headline Light</vt:lpstr>
      <vt:lpstr>Nokia Pure Headline Ultra Light</vt:lpstr>
      <vt:lpstr>Nokia Pure Text Light</vt:lpstr>
      <vt:lpstr>CORP_PPT_Temp_Pure_V31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PowerPoint Presentation</vt:lpstr>
      <vt:lpstr>RabbitMq</vt:lpstr>
      <vt:lpstr>MongoDb</vt:lpstr>
      <vt:lpstr>MongoDb commands on Mongo Client:</vt:lpstr>
      <vt:lpstr>ELK (Elastic Search, Logstash, Kibana):</vt:lpstr>
      <vt:lpstr>Elastic Search:</vt:lpstr>
      <vt:lpstr>Kibana:</vt:lpstr>
      <vt:lpstr>Logstash:</vt:lpstr>
      <vt:lpstr>SpringBoot Application</vt:lpstr>
      <vt:lpstr>MongoDb Client Commands:</vt:lpstr>
      <vt:lpstr>spring-boot-RabbitMqConsumer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77794 / Dev eval</dc:title>
  <dc:creator/>
  <cp:keywords>Internal BG Trainer Program</cp:keywords>
  <cp:lastModifiedBy/>
  <cp:revision>1</cp:revision>
  <dcterms:created xsi:type="dcterms:W3CDTF">2016-06-17T12:08:29Z</dcterms:created>
  <dcterms:modified xsi:type="dcterms:W3CDTF">2020-10-31T08:55:52Z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0x010100CE50E52E7543470BBDD3827FE50C59CB0093159F17B15E6647AB5F9C478F1A34FB</vt:lpwstr>
  </property>
  <property fmtid="{D5CDD505-2E9C-101B-9397-08002B2CF9AE}" pid="3" name="TaxKeyword">
    <vt:lpwstr>24;#Internal BG Trainer Program|ac853459-5331-408b-8e27-0ea9a6b95ea7</vt:lpwstr>
  </property>
  <property fmtid="{D5CDD505-2E9C-101B-9397-08002B2CF9AE}" pid="4" name="AverageRating">
    <vt:lpwstr/>
  </property>
  <property fmtid="{D5CDD505-2E9C-101B-9397-08002B2CF9AE}" pid="5" name="_AdHocReviewCycleID">
    <vt:i4>-593094242</vt:i4>
  </property>
  <property fmtid="{D5CDD505-2E9C-101B-9397-08002B2CF9AE}" pid="6" name="_NewReviewCycle">
    <vt:lpwstr/>
  </property>
  <property fmtid="{D5CDD505-2E9C-101B-9397-08002B2CF9AE}" pid="7" name="_dlc_DocIdItemGuid">
    <vt:lpwstr>67997c52-683d-4f97-a3c1-bda9eadd1793</vt:lpwstr>
  </property>
  <property fmtid="{D5CDD505-2E9C-101B-9397-08002B2CF9AE}" pid="8" name="SharedWithUsers">
    <vt:lpwstr>21;#Buleon, Patrice (Nokia - FR)</vt:lpwstr>
  </property>
</Properties>
</file>