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3353" autoAdjust="0"/>
  </p:normalViewPr>
  <p:slideViewPr>
    <p:cSldViewPr snapToGrid="0">
      <p:cViewPr varScale="1">
        <p:scale>
          <a:sx n="77" d="100"/>
          <a:sy n="77" d="100"/>
        </p:scale>
        <p:origin x="33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11/04/2020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88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11/04/2020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63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11/04/2020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94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11/04/2020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187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11/04/2020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68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11/04/2020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81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11/04/2020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4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11/04/2020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80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11/04/2020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55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11/04/2020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28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11/04/2020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87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50B4D-E95D-4F1D-993F-B7CE7B2E3252}" type="datetimeFigureOut">
              <a:rPr lang="en-GB" smtClean="0"/>
              <a:t>11/04/2020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C2988-7235-489F-800D-09A6510544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548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22643" y="2286733"/>
            <a:ext cx="1945425" cy="1662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Shoppers</a:t>
            </a:r>
          </a:p>
          <a:p>
            <a:r>
              <a:rPr lang="en-GB" sz="1200" u="sng" dirty="0"/>
              <a:t>Shopper_id</a:t>
            </a:r>
          </a:p>
          <a:p>
            <a:r>
              <a:rPr lang="en-GB" sz="1200" dirty="0"/>
              <a:t>Shopper_account_ref</a:t>
            </a:r>
          </a:p>
          <a:p>
            <a:r>
              <a:rPr lang="en-GB" sz="1200" dirty="0"/>
              <a:t>Shopper_first_name</a:t>
            </a:r>
          </a:p>
          <a:p>
            <a:r>
              <a:rPr lang="en-GB" sz="1200" dirty="0"/>
              <a:t>Shopper_surname</a:t>
            </a:r>
          </a:p>
          <a:p>
            <a:r>
              <a:rPr lang="en-GB" sz="1200" dirty="0"/>
              <a:t>Shopper_email_address</a:t>
            </a:r>
          </a:p>
          <a:p>
            <a:r>
              <a:rPr lang="en-GB" sz="1200" dirty="0"/>
              <a:t>Date_of_birth</a:t>
            </a:r>
          </a:p>
          <a:p>
            <a:r>
              <a:rPr lang="en-GB" sz="1200" dirty="0"/>
              <a:t>Date_joined</a:t>
            </a:r>
          </a:p>
          <a:p>
            <a:endParaRPr lang="en-GB" sz="12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934224" y="2596777"/>
            <a:ext cx="193920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985957" y="182174"/>
            <a:ext cx="1945425" cy="1568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Shopper_orders</a:t>
            </a:r>
          </a:p>
          <a:p>
            <a:r>
              <a:rPr lang="en-GB" sz="1200" u="sng" dirty="0"/>
              <a:t>Order_id</a:t>
            </a:r>
          </a:p>
          <a:p>
            <a:r>
              <a:rPr lang="en-GB" sz="1200" dirty="0"/>
              <a:t>*Shopper_id</a:t>
            </a:r>
          </a:p>
          <a:p>
            <a:r>
              <a:rPr lang="en-GB" sz="1200" dirty="0"/>
              <a:t>*Delivery_address_id</a:t>
            </a:r>
          </a:p>
          <a:p>
            <a:r>
              <a:rPr lang="en-GB" sz="1200" dirty="0"/>
              <a:t>*Payment_card_id</a:t>
            </a:r>
          </a:p>
          <a:p>
            <a:r>
              <a:rPr lang="en-GB" sz="1200" dirty="0"/>
              <a:t>Order_date</a:t>
            </a:r>
          </a:p>
          <a:p>
            <a:r>
              <a:rPr lang="en-GB" sz="1200" dirty="0"/>
              <a:t>Order_status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985958" y="491916"/>
            <a:ext cx="193920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620162" y="1982808"/>
            <a:ext cx="2066738" cy="1525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Ordered_products</a:t>
            </a:r>
          </a:p>
          <a:p>
            <a:r>
              <a:rPr lang="en-GB" sz="1200" u="sng" dirty="0"/>
              <a:t>*Order_id</a:t>
            </a:r>
          </a:p>
          <a:p>
            <a:r>
              <a:rPr lang="en-GB" sz="1200" dirty="0"/>
              <a:t>*</a:t>
            </a:r>
            <a:r>
              <a:rPr lang="en-GB" sz="1200" u="sng" dirty="0"/>
              <a:t>Product_id</a:t>
            </a:r>
            <a:endParaRPr lang="en-GB" sz="1200" dirty="0"/>
          </a:p>
          <a:p>
            <a:r>
              <a:rPr lang="en-GB" sz="1200" dirty="0"/>
              <a:t>*Seller_id</a:t>
            </a:r>
          </a:p>
          <a:p>
            <a:r>
              <a:rPr lang="en-GB" sz="1200" dirty="0"/>
              <a:t>Quantity</a:t>
            </a:r>
          </a:p>
          <a:p>
            <a:r>
              <a:rPr lang="en-GB" sz="1200" dirty="0"/>
              <a:t>Price</a:t>
            </a:r>
          </a:p>
          <a:p>
            <a:r>
              <a:rPr lang="en-GB" sz="1200" dirty="0"/>
              <a:t>Ordered_product_status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670046" y="2260963"/>
            <a:ext cx="2027572" cy="75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467093" y="3902982"/>
            <a:ext cx="1945425" cy="1229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Products</a:t>
            </a:r>
          </a:p>
          <a:p>
            <a:r>
              <a:rPr lang="en-GB" sz="1200" u="sng" dirty="0"/>
              <a:t>Product_id</a:t>
            </a:r>
          </a:p>
          <a:p>
            <a:r>
              <a:rPr lang="en-GB" sz="1200" dirty="0"/>
              <a:t>* Category_id</a:t>
            </a:r>
          </a:p>
          <a:p>
            <a:r>
              <a:rPr lang="en-GB" sz="1200" dirty="0"/>
              <a:t>Product_code</a:t>
            </a:r>
          </a:p>
          <a:p>
            <a:r>
              <a:rPr lang="en-GB" sz="1200" dirty="0"/>
              <a:t>Product_description</a:t>
            </a:r>
          </a:p>
          <a:p>
            <a:r>
              <a:rPr lang="en-GB" sz="1200" dirty="0"/>
              <a:t>Product_status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9447334" y="4200359"/>
            <a:ext cx="193920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646124" y="3980896"/>
            <a:ext cx="1945425" cy="1089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Product_sellers</a:t>
            </a:r>
          </a:p>
          <a:p>
            <a:r>
              <a:rPr lang="en-GB" sz="1200" u="sng" dirty="0"/>
              <a:t>*Product_id</a:t>
            </a:r>
          </a:p>
          <a:p>
            <a:r>
              <a:rPr lang="en-GB" sz="1200" u="sng" dirty="0"/>
              <a:t>*Seller_id</a:t>
            </a:r>
          </a:p>
          <a:p>
            <a:r>
              <a:rPr lang="en-GB" sz="1200" dirty="0"/>
              <a:t>Price</a:t>
            </a:r>
          </a:p>
          <a:p>
            <a:endParaRPr lang="en-GB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9438994" y="1447743"/>
            <a:ext cx="1945425" cy="1999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Sellers</a:t>
            </a:r>
          </a:p>
          <a:p>
            <a:r>
              <a:rPr lang="en-GB" sz="1200" u="sng" dirty="0"/>
              <a:t>Seller_id</a:t>
            </a:r>
          </a:p>
          <a:p>
            <a:r>
              <a:rPr lang="en-GB" sz="1200" dirty="0"/>
              <a:t>Seller_account_ref</a:t>
            </a:r>
          </a:p>
          <a:p>
            <a:r>
              <a:rPr lang="en-GB" sz="1200" dirty="0"/>
              <a:t>Seller_name</a:t>
            </a:r>
          </a:p>
          <a:p>
            <a:r>
              <a:rPr lang="en-GB" sz="1200" dirty="0"/>
              <a:t>Seller_address_line1</a:t>
            </a:r>
          </a:p>
          <a:p>
            <a:r>
              <a:rPr lang="en-GB" sz="1200" dirty="0"/>
              <a:t>Seller_address_line2</a:t>
            </a:r>
          </a:p>
          <a:p>
            <a:r>
              <a:rPr lang="en-GB" sz="1200" dirty="0"/>
              <a:t>Seller_address_line3</a:t>
            </a:r>
          </a:p>
          <a:p>
            <a:r>
              <a:rPr lang="en-GB" sz="1200" dirty="0"/>
              <a:t>Seller_county</a:t>
            </a:r>
          </a:p>
          <a:p>
            <a:r>
              <a:rPr lang="en-GB" sz="1200" dirty="0"/>
              <a:t>Seller_post_code</a:t>
            </a:r>
          </a:p>
          <a:p>
            <a:r>
              <a:rPr lang="en-GB" sz="1200" dirty="0"/>
              <a:t>Seller_email_address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9456791" y="1750330"/>
            <a:ext cx="193920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922283" y="154140"/>
            <a:ext cx="2205062" cy="1494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Shopper_delivery_addresses</a:t>
            </a:r>
          </a:p>
          <a:p>
            <a:r>
              <a:rPr lang="en-GB" sz="1200" u="sng" dirty="0"/>
              <a:t>Delivery_address_id</a:t>
            </a:r>
            <a:endParaRPr lang="en-GB" sz="1200" dirty="0"/>
          </a:p>
          <a:p>
            <a:r>
              <a:rPr lang="en-GB" sz="1200" dirty="0"/>
              <a:t>Delivery_address_line1</a:t>
            </a:r>
          </a:p>
          <a:p>
            <a:r>
              <a:rPr lang="en-GB" sz="1200" dirty="0"/>
              <a:t>Delivery_address_line2</a:t>
            </a:r>
          </a:p>
          <a:p>
            <a:r>
              <a:rPr lang="en-GB" sz="1200" dirty="0"/>
              <a:t>Delivery_address_line3</a:t>
            </a:r>
          </a:p>
          <a:p>
            <a:r>
              <a:rPr lang="en-GB" sz="1200" dirty="0"/>
              <a:t>Delivery_county</a:t>
            </a:r>
          </a:p>
          <a:p>
            <a:r>
              <a:rPr lang="en-GB" sz="1200" dirty="0"/>
              <a:t>Delivery_post_code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843455" y="465083"/>
            <a:ext cx="2292891" cy="2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626363" y="328389"/>
            <a:ext cx="2060537" cy="1006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Shopper_payment_cards</a:t>
            </a:r>
          </a:p>
          <a:p>
            <a:r>
              <a:rPr lang="en-GB" sz="1200" u="sng" dirty="0"/>
              <a:t>Payment_card_id</a:t>
            </a:r>
            <a:endParaRPr lang="en-GB" sz="1200" dirty="0"/>
          </a:p>
          <a:p>
            <a:r>
              <a:rPr lang="en-GB" sz="1200" dirty="0"/>
              <a:t>Card_type</a:t>
            </a:r>
          </a:p>
          <a:p>
            <a:r>
              <a:rPr lang="en-GB" sz="1200" dirty="0"/>
              <a:t>Card_number</a:t>
            </a:r>
          </a:p>
          <a:p>
            <a:endParaRPr lang="en-GB" sz="1200" dirty="0"/>
          </a:p>
        </p:txBody>
      </p:sp>
      <p:grpSp>
        <p:nvGrpSpPr>
          <p:cNvPr id="53" name="Group 52"/>
          <p:cNvGrpSpPr/>
          <p:nvPr/>
        </p:nvGrpSpPr>
        <p:grpSpPr>
          <a:xfrm rot="5400000">
            <a:off x="8905456" y="4086770"/>
            <a:ext cx="267346" cy="881726"/>
            <a:chOff x="5428281" y="3837709"/>
            <a:chExt cx="267346" cy="651279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5552770" y="3837709"/>
              <a:ext cx="0" cy="65127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428281" y="4331776"/>
              <a:ext cx="123987" cy="1572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552779" y="4324027"/>
              <a:ext cx="142848" cy="1649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161725" y="5683636"/>
            <a:ext cx="5393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Orinoco online electronics retailer</a:t>
            </a:r>
            <a:endParaRPr lang="en-US" sz="2800" u="sng" dirty="0"/>
          </a:p>
        </p:txBody>
      </p:sp>
      <p:grpSp>
        <p:nvGrpSpPr>
          <p:cNvPr id="66" name="Group 65"/>
          <p:cNvGrpSpPr/>
          <p:nvPr/>
        </p:nvGrpSpPr>
        <p:grpSpPr>
          <a:xfrm rot="5400000">
            <a:off x="6159613" y="564258"/>
            <a:ext cx="267346" cy="708435"/>
            <a:chOff x="5428281" y="3837709"/>
            <a:chExt cx="267346" cy="651279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5552770" y="3837709"/>
              <a:ext cx="0" cy="65127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428281" y="4331776"/>
              <a:ext cx="123987" cy="1572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52779" y="4324027"/>
              <a:ext cx="142848" cy="1649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 flipV="1">
            <a:off x="9530453" y="5920028"/>
            <a:ext cx="193920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9438994" y="5631506"/>
            <a:ext cx="1945425" cy="911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Categories</a:t>
            </a:r>
          </a:p>
          <a:p>
            <a:r>
              <a:rPr lang="en-GB" sz="1200" u="sng" dirty="0"/>
              <a:t>Category_id</a:t>
            </a:r>
          </a:p>
          <a:p>
            <a:r>
              <a:rPr lang="en-GB" sz="1200" dirty="0"/>
              <a:t>Category_code</a:t>
            </a:r>
          </a:p>
          <a:p>
            <a:r>
              <a:rPr lang="en-GB" sz="1200" dirty="0"/>
              <a:t>Category_description</a:t>
            </a:r>
          </a:p>
          <a:p>
            <a:endParaRPr lang="en-GB" sz="1200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9470832" y="5896444"/>
            <a:ext cx="193920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 rot="10800000">
            <a:off x="10306234" y="5131239"/>
            <a:ext cx="354332" cy="585506"/>
            <a:chOff x="5428281" y="3837709"/>
            <a:chExt cx="267346" cy="651279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5552770" y="3837709"/>
              <a:ext cx="0" cy="65127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5428281" y="4331776"/>
              <a:ext cx="123987" cy="1572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552779" y="4324027"/>
              <a:ext cx="142848" cy="1649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/>
          <p:cNvCxnSpPr/>
          <p:nvPr/>
        </p:nvCxnSpPr>
        <p:spPr>
          <a:xfrm>
            <a:off x="6670046" y="618944"/>
            <a:ext cx="2027572" cy="75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634549" y="4245833"/>
            <a:ext cx="193920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485162" y="3502036"/>
            <a:ext cx="298123" cy="527050"/>
            <a:chOff x="7485162" y="3502036"/>
            <a:chExt cx="298123" cy="527050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7623422" y="3502038"/>
              <a:ext cx="560" cy="52704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7485162" y="3502036"/>
              <a:ext cx="133674" cy="13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7623422" y="3502036"/>
              <a:ext cx="159863" cy="13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161725" y="6225503"/>
            <a:ext cx="61861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Entity Relationship Diagram</a:t>
            </a:r>
          </a:p>
          <a:p>
            <a:r>
              <a:rPr lang="en-US" sz="1400" b="1" dirty="0"/>
              <a:t>(Also see accompanying notes about the database)</a:t>
            </a:r>
            <a:endParaRPr lang="en-US" sz="1400" dirty="0"/>
          </a:p>
        </p:txBody>
      </p:sp>
      <p:sp>
        <p:nvSpPr>
          <p:cNvPr id="60" name="Rounded Rectangle 59"/>
          <p:cNvSpPr/>
          <p:nvPr/>
        </p:nvSpPr>
        <p:spPr>
          <a:xfrm>
            <a:off x="922284" y="2310518"/>
            <a:ext cx="2139042" cy="1036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Shopper_baskets</a:t>
            </a:r>
          </a:p>
          <a:p>
            <a:r>
              <a:rPr lang="en-GB" sz="1200" u="sng" dirty="0"/>
              <a:t>Basket_id</a:t>
            </a:r>
          </a:p>
          <a:p>
            <a:r>
              <a:rPr lang="en-GB" sz="1200" dirty="0"/>
              <a:t>*Shopper_id</a:t>
            </a:r>
          </a:p>
          <a:p>
            <a:r>
              <a:rPr lang="en-GB" sz="1200" dirty="0"/>
              <a:t>Basket_created_date_time</a:t>
            </a:r>
          </a:p>
          <a:p>
            <a:endParaRPr lang="en-GB" sz="1200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907987" y="2568691"/>
            <a:ext cx="2147117" cy="32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922283" y="3889223"/>
            <a:ext cx="2214063" cy="1525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Basket_contents</a:t>
            </a:r>
          </a:p>
          <a:p>
            <a:r>
              <a:rPr lang="en-GB" sz="1200" u="sng" dirty="0"/>
              <a:t>*Basket_Id</a:t>
            </a:r>
          </a:p>
          <a:p>
            <a:r>
              <a:rPr lang="en-GB" sz="1200" dirty="0"/>
              <a:t>*</a:t>
            </a:r>
            <a:r>
              <a:rPr lang="en-GB" sz="1200" u="sng" dirty="0"/>
              <a:t>Product_Id</a:t>
            </a:r>
            <a:endParaRPr lang="en-GB" sz="1200" dirty="0"/>
          </a:p>
          <a:p>
            <a:r>
              <a:rPr lang="en-GB" sz="1200" dirty="0"/>
              <a:t>*Seller_id</a:t>
            </a:r>
          </a:p>
          <a:p>
            <a:r>
              <a:rPr lang="en-GB" sz="1200" dirty="0"/>
              <a:t>Quantity</a:t>
            </a:r>
          </a:p>
          <a:p>
            <a:r>
              <a:rPr lang="en-GB" sz="1200" dirty="0"/>
              <a:t>Price</a:t>
            </a: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922283" y="4187389"/>
            <a:ext cx="219996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1932906" y="3334418"/>
            <a:ext cx="267346" cy="550277"/>
            <a:chOff x="5428281" y="3837709"/>
            <a:chExt cx="267346" cy="651279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5552770" y="3837709"/>
              <a:ext cx="0" cy="65127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5428281" y="4331776"/>
              <a:ext cx="123987" cy="1572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552779" y="4324027"/>
              <a:ext cx="142848" cy="1649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8440284" y="3323971"/>
            <a:ext cx="1077941" cy="848823"/>
            <a:chOff x="8440284" y="3323971"/>
            <a:chExt cx="1077941" cy="848823"/>
          </a:xfrm>
        </p:grpSpPr>
        <p:cxnSp>
          <p:nvCxnSpPr>
            <p:cNvPr id="94" name="Straight Connector 93"/>
            <p:cNvCxnSpPr/>
            <p:nvPr/>
          </p:nvCxnSpPr>
          <p:spPr>
            <a:xfrm flipH="1">
              <a:off x="8544166" y="3323971"/>
              <a:ext cx="974059" cy="727496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8591549" y="3950976"/>
              <a:ext cx="82188" cy="2218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8440284" y="3950975"/>
              <a:ext cx="233455" cy="2463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142538" y="4428166"/>
            <a:ext cx="3503586" cy="267346"/>
            <a:chOff x="3142538" y="4428166"/>
            <a:chExt cx="3503586" cy="267346"/>
          </a:xfrm>
        </p:grpSpPr>
        <p:cxnSp>
          <p:nvCxnSpPr>
            <p:cNvPr id="99" name="Straight Arrow Connector 98"/>
            <p:cNvCxnSpPr>
              <a:stCxn id="29" idx="1"/>
            </p:cNvCxnSpPr>
            <p:nvPr/>
          </p:nvCxnSpPr>
          <p:spPr>
            <a:xfrm flipH="1">
              <a:off x="3142540" y="4525587"/>
              <a:ext cx="3503584" cy="27069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 flipH="1">
              <a:off x="3186964" y="4383740"/>
              <a:ext cx="123987" cy="2128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3182779" y="4512423"/>
              <a:ext cx="142848" cy="2233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D8CC615-9789-4C14-9745-4015F2E71C72}"/>
              </a:ext>
            </a:extLst>
          </p:cNvPr>
          <p:cNvCxnSpPr/>
          <p:nvPr/>
        </p:nvCxnSpPr>
        <p:spPr>
          <a:xfrm rot="16200000">
            <a:off x="3545299" y="486798"/>
            <a:ext cx="0" cy="881725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A81EF38-D155-4674-856E-70092B4A5E20}"/>
              </a:ext>
            </a:extLst>
          </p:cNvPr>
          <p:cNvCxnSpPr/>
          <p:nvPr/>
        </p:nvCxnSpPr>
        <p:spPr>
          <a:xfrm rot="16200000" flipH="1">
            <a:off x="3817750" y="883736"/>
            <a:ext cx="123987" cy="212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6F7798F-0859-4609-966A-8B9D9FA097C4}"/>
              </a:ext>
            </a:extLst>
          </p:cNvPr>
          <p:cNvCxnSpPr/>
          <p:nvPr/>
        </p:nvCxnSpPr>
        <p:spPr>
          <a:xfrm rot="16200000">
            <a:off x="3803074" y="744562"/>
            <a:ext cx="142848" cy="223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EBC4B5C-AB1C-41F0-89D7-CB5A33C01497}"/>
              </a:ext>
            </a:extLst>
          </p:cNvPr>
          <p:cNvGrpSpPr/>
          <p:nvPr/>
        </p:nvGrpSpPr>
        <p:grpSpPr>
          <a:xfrm>
            <a:off x="4742807" y="1749521"/>
            <a:ext cx="298123" cy="527050"/>
            <a:chOff x="7485162" y="3502036"/>
            <a:chExt cx="298123" cy="527050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B6D5C99-03C5-4CDF-BF3A-578D08665FCD}"/>
                </a:ext>
              </a:extLst>
            </p:cNvPr>
            <p:cNvCxnSpPr/>
            <p:nvPr/>
          </p:nvCxnSpPr>
          <p:spPr>
            <a:xfrm flipV="1">
              <a:off x="7623422" y="3502038"/>
              <a:ext cx="560" cy="52704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22AAB20-2271-4065-8722-55A05F78FD7A}"/>
                </a:ext>
              </a:extLst>
            </p:cNvPr>
            <p:cNvCxnSpPr/>
            <p:nvPr/>
          </p:nvCxnSpPr>
          <p:spPr>
            <a:xfrm flipH="1" flipV="1">
              <a:off x="7485162" y="3502036"/>
              <a:ext cx="133674" cy="13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9A04F14-5321-4EBB-B920-8F64B3A75DE4}"/>
                </a:ext>
              </a:extLst>
            </p:cNvPr>
            <p:cNvCxnSpPr/>
            <p:nvPr/>
          </p:nvCxnSpPr>
          <p:spPr>
            <a:xfrm flipV="1">
              <a:off x="7623422" y="3502036"/>
              <a:ext cx="159863" cy="13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8C897B-CBBE-4580-B76A-5A69F2539B28}"/>
              </a:ext>
            </a:extLst>
          </p:cNvPr>
          <p:cNvCxnSpPr>
            <a:cxnSpLocks/>
          </p:cNvCxnSpPr>
          <p:nvPr/>
        </p:nvCxnSpPr>
        <p:spPr>
          <a:xfrm>
            <a:off x="5868068" y="1614551"/>
            <a:ext cx="805794" cy="4616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40F083B-A657-4FC4-964D-4EFBF6238F4F}"/>
              </a:ext>
            </a:extLst>
          </p:cNvPr>
          <p:cNvGrpSpPr/>
          <p:nvPr/>
        </p:nvGrpSpPr>
        <p:grpSpPr>
          <a:xfrm rot="5400000">
            <a:off x="3369355" y="2394241"/>
            <a:ext cx="267346" cy="881726"/>
            <a:chOff x="5428281" y="3837709"/>
            <a:chExt cx="267346" cy="651279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A69999F7-D979-4BBA-AD7F-D60C18421FD4}"/>
                </a:ext>
              </a:extLst>
            </p:cNvPr>
            <p:cNvCxnSpPr/>
            <p:nvPr/>
          </p:nvCxnSpPr>
          <p:spPr>
            <a:xfrm>
              <a:off x="5552770" y="3837709"/>
              <a:ext cx="0" cy="65127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F5D60C3-C0F7-42FE-B0B6-2F94797C57E7}"/>
                </a:ext>
              </a:extLst>
            </p:cNvPr>
            <p:cNvCxnSpPr/>
            <p:nvPr/>
          </p:nvCxnSpPr>
          <p:spPr>
            <a:xfrm flipH="1">
              <a:off x="5428281" y="4331776"/>
              <a:ext cx="123987" cy="1572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9F19B3B-CAF6-4A0B-A95E-6D3F52EAACBF}"/>
                </a:ext>
              </a:extLst>
            </p:cNvPr>
            <p:cNvCxnSpPr/>
            <p:nvPr/>
          </p:nvCxnSpPr>
          <p:spPr>
            <a:xfrm>
              <a:off x="5552779" y="4324027"/>
              <a:ext cx="142848" cy="1649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45C73E-B575-446E-9930-8430CB408BB3}"/>
              </a:ext>
            </a:extLst>
          </p:cNvPr>
          <p:cNvCxnSpPr>
            <a:cxnSpLocks/>
          </p:cNvCxnSpPr>
          <p:nvPr/>
        </p:nvCxnSpPr>
        <p:spPr>
          <a:xfrm>
            <a:off x="6498142" y="1982808"/>
            <a:ext cx="114312" cy="2565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C7CA26-76B3-49BD-B1BF-CB27C10E3FE2}"/>
              </a:ext>
            </a:extLst>
          </p:cNvPr>
          <p:cNvCxnSpPr>
            <a:cxnSpLocks/>
          </p:cNvCxnSpPr>
          <p:nvPr/>
        </p:nvCxnSpPr>
        <p:spPr>
          <a:xfrm>
            <a:off x="6509717" y="1982808"/>
            <a:ext cx="2957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F0FD1D38-C634-4285-8D57-4B5081C918E2}"/>
              </a:ext>
            </a:extLst>
          </p:cNvPr>
          <p:cNvSpPr/>
          <p:nvPr/>
        </p:nvSpPr>
        <p:spPr>
          <a:xfrm>
            <a:off x="6136203" y="839729"/>
            <a:ext cx="211642" cy="16351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Flowchart: Connector 113">
            <a:extLst>
              <a:ext uri="{FF2B5EF4-FFF2-40B4-BE49-F238E27FC236}">
                <a16:creationId xmlns:a16="http://schemas.microsoft.com/office/drawing/2014/main" id="{129DA34B-6612-4C79-99E0-DE8D3D0855D1}"/>
              </a:ext>
            </a:extLst>
          </p:cNvPr>
          <p:cNvSpPr/>
          <p:nvPr/>
        </p:nvSpPr>
        <p:spPr>
          <a:xfrm>
            <a:off x="3566665" y="847617"/>
            <a:ext cx="211642" cy="16351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B62719C-BF6B-4FD8-A58A-99E239500686}"/>
              </a:ext>
            </a:extLst>
          </p:cNvPr>
          <p:cNvCxnSpPr/>
          <p:nvPr/>
        </p:nvCxnSpPr>
        <p:spPr>
          <a:xfrm rot="16200000">
            <a:off x="9530453" y="375408"/>
            <a:ext cx="0" cy="881725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B8D9BAD-08D6-4E62-B7A6-2B4A0F8E8F1E}"/>
              </a:ext>
            </a:extLst>
          </p:cNvPr>
          <p:cNvCxnSpPr/>
          <p:nvPr/>
        </p:nvCxnSpPr>
        <p:spPr>
          <a:xfrm rot="16200000" flipH="1">
            <a:off x="9802904" y="772346"/>
            <a:ext cx="123987" cy="212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54C46B9-DB05-423B-9B6F-6691BF11A04F}"/>
              </a:ext>
            </a:extLst>
          </p:cNvPr>
          <p:cNvCxnSpPr/>
          <p:nvPr/>
        </p:nvCxnSpPr>
        <p:spPr>
          <a:xfrm rot="16200000">
            <a:off x="9788228" y="633172"/>
            <a:ext cx="142848" cy="223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164D131-C647-4A0A-BEFA-8DE86FF41E56}"/>
              </a:ext>
            </a:extLst>
          </p:cNvPr>
          <p:cNvCxnSpPr/>
          <p:nvPr/>
        </p:nvCxnSpPr>
        <p:spPr>
          <a:xfrm rot="16200000">
            <a:off x="9525469" y="-28921"/>
            <a:ext cx="0" cy="881725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10F4929-7592-4664-8A68-1F4E17E1C32A}"/>
              </a:ext>
            </a:extLst>
          </p:cNvPr>
          <p:cNvCxnSpPr/>
          <p:nvPr/>
        </p:nvCxnSpPr>
        <p:spPr>
          <a:xfrm rot="16200000" flipH="1">
            <a:off x="9797920" y="368017"/>
            <a:ext cx="123987" cy="212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9E48905-65A8-4436-9178-20C089F29D6A}"/>
              </a:ext>
            </a:extLst>
          </p:cNvPr>
          <p:cNvCxnSpPr/>
          <p:nvPr/>
        </p:nvCxnSpPr>
        <p:spPr>
          <a:xfrm rot="16200000">
            <a:off x="9783244" y="228843"/>
            <a:ext cx="142848" cy="223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9D34681F-A0BE-4C9F-A6FC-D9B9F75D2D78}"/>
              </a:ext>
            </a:extLst>
          </p:cNvPr>
          <p:cNvSpPr/>
          <p:nvPr/>
        </p:nvSpPr>
        <p:spPr>
          <a:xfrm>
            <a:off x="9546835" y="331898"/>
            <a:ext cx="211642" cy="16351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B60826-4E38-459B-BD75-840780C90578}"/>
              </a:ext>
            </a:extLst>
          </p:cNvPr>
          <p:cNvSpPr txBox="1"/>
          <p:nvPr/>
        </p:nvSpPr>
        <p:spPr>
          <a:xfrm>
            <a:off x="10076454" y="611393"/>
            <a:ext cx="139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 to many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5B79216-A657-4A5D-B36B-4CDB588E5418}"/>
              </a:ext>
            </a:extLst>
          </p:cNvPr>
          <p:cNvSpPr txBox="1"/>
          <p:nvPr/>
        </p:nvSpPr>
        <p:spPr>
          <a:xfrm>
            <a:off x="10051974" y="209237"/>
            <a:ext cx="142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Zero to many</a:t>
            </a:r>
          </a:p>
        </p:txBody>
      </p: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id="{182A3691-5246-4104-8D03-B80D99F2572E}"/>
              </a:ext>
            </a:extLst>
          </p:cNvPr>
          <p:cNvSpPr/>
          <p:nvPr/>
        </p:nvSpPr>
        <p:spPr>
          <a:xfrm>
            <a:off x="4787159" y="1930972"/>
            <a:ext cx="211642" cy="16351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4B555551-1005-4A9D-84ED-9B5DFBC45BA4}"/>
              </a:ext>
            </a:extLst>
          </p:cNvPr>
          <p:cNvSpPr/>
          <p:nvPr/>
        </p:nvSpPr>
        <p:spPr>
          <a:xfrm>
            <a:off x="3270303" y="2754221"/>
            <a:ext cx="211642" cy="16351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9" name="Flowchart: Connector 128">
            <a:extLst>
              <a:ext uri="{FF2B5EF4-FFF2-40B4-BE49-F238E27FC236}">
                <a16:creationId xmlns:a16="http://schemas.microsoft.com/office/drawing/2014/main" id="{A5429D05-7B5B-414D-B1D8-D5BF83569957}"/>
              </a:ext>
            </a:extLst>
          </p:cNvPr>
          <p:cNvSpPr/>
          <p:nvPr/>
        </p:nvSpPr>
        <p:spPr>
          <a:xfrm>
            <a:off x="8673737" y="3813930"/>
            <a:ext cx="211642" cy="16351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BAEFBE5A-9510-4FAA-ACD0-C743D3C1765D}"/>
              </a:ext>
            </a:extLst>
          </p:cNvPr>
          <p:cNvSpPr/>
          <p:nvPr/>
        </p:nvSpPr>
        <p:spPr>
          <a:xfrm>
            <a:off x="8858682" y="4436189"/>
            <a:ext cx="211642" cy="16351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1" name="Flowchart: Connector 130">
            <a:extLst>
              <a:ext uri="{FF2B5EF4-FFF2-40B4-BE49-F238E27FC236}">
                <a16:creationId xmlns:a16="http://schemas.microsoft.com/office/drawing/2014/main" id="{BC96A820-36AA-4A88-B3C2-D5FC4C6EB381}"/>
              </a:ext>
            </a:extLst>
          </p:cNvPr>
          <p:cNvSpPr/>
          <p:nvPr/>
        </p:nvSpPr>
        <p:spPr>
          <a:xfrm>
            <a:off x="7532220" y="3655861"/>
            <a:ext cx="211642" cy="16351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2" name="Flowchart: Connector 131">
            <a:extLst>
              <a:ext uri="{FF2B5EF4-FFF2-40B4-BE49-F238E27FC236}">
                <a16:creationId xmlns:a16="http://schemas.microsoft.com/office/drawing/2014/main" id="{968BF66E-055F-479A-95EB-8A9B594F3A72}"/>
              </a:ext>
            </a:extLst>
          </p:cNvPr>
          <p:cNvSpPr/>
          <p:nvPr/>
        </p:nvSpPr>
        <p:spPr>
          <a:xfrm>
            <a:off x="3377537" y="4486271"/>
            <a:ext cx="211642" cy="16351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131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A917A0-CBB5-4090-9B0E-5D1ED696067C}"/>
              </a:ext>
            </a:extLst>
          </p:cNvPr>
          <p:cNvSpPr txBox="1"/>
          <p:nvPr/>
        </p:nvSpPr>
        <p:spPr>
          <a:xfrm>
            <a:off x="0" y="2221344"/>
            <a:ext cx="38824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GB" dirty="0"/>
              <a:t>Design </a:t>
            </a:r>
          </a:p>
          <a:p>
            <a:r>
              <a:rPr lang="en-GB" dirty="0"/>
              <a:t>the shopper reviews are made by the shopper and they are about the seller and products and question and answers about the products. </a:t>
            </a:r>
          </a:p>
          <a:p>
            <a:r>
              <a:rPr lang="en-GB" dirty="0"/>
              <a:t>The seller reviews are just about the seller and they come from the shoppers and a shopper can make more than one review about the seller. </a:t>
            </a:r>
          </a:p>
          <a:p>
            <a:r>
              <a:rPr lang="en-GB" dirty="0"/>
              <a:t>Product reviews are also only about the products and not about the seller that sells them. The shopper can also make more than one review about a product.</a:t>
            </a:r>
          </a:p>
          <a:p>
            <a:r>
              <a:rPr lang="en-GB" dirty="0"/>
              <a:t>Both seller reviews and products reviews can be rated by the shoppers in stars 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820453D-3571-454D-B39A-40840AB87CB1}"/>
              </a:ext>
            </a:extLst>
          </p:cNvPr>
          <p:cNvGrpSpPr/>
          <p:nvPr/>
        </p:nvGrpSpPr>
        <p:grpSpPr>
          <a:xfrm>
            <a:off x="621178" y="523889"/>
            <a:ext cx="9272313" cy="5170130"/>
            <a:chOff x="495917" y="586519"/>
            <a:chExt cx="9272313" cy="517013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3309EB2-9A74-4F2A-9A47-554CB0034945}"/>
                </a:ext>
              </a:extLst>
            </p:cNvPr>
            <p:cNvSpPr/>
            <p:nvPr/>
          </p:nvSpPr>
          <p:spPr>
            <a:xfrm>
              <a:off x="495917" y="811915"/>
              <a:ext cx="2016690" cy="14094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Shopper_reviews</a:t>
              </a:r>
            </a:p>
            <a:p>
              <a:pPr algn="ctr"/>
              <a:r>
                <a:rPr lang="en-GB" sz="1200" dirty="0"/>
                <a:t>Seller_id</a:t>
              </a:r>
            </a:p>
            <a:p>
              <a:pPr algn="ctr"/>
              <a:r>
                <a:rPr lang="en-GB" sz="1200" dirty="0"/>
                <a:t>Product_id</a:t>
              </a:r>
            </a:p>
            <a:p>
              <a:pPr algn="ctr"/>
              <a:r>
                <a:rPr lang="en-GB" sz="1200" dirty="0"/>
                <a:t>Product_question</a:t>
              </a:r>
            </a:p>
            <a:p>
              <a:pPr algn="ctr"/>
              <a:r>
                <a:rPr lang="en-GB" sz="1200" dirty="0"/>
                <a:t>Product_answer</a:t>
              </a:r>
            </a:p>
            <a:p>
              <a:pPr algn="ctr"/>
              <a:r>
                <a:rPr lang="en-GB" sz="1200" dirty="0"/>
                <a:t>Question_date</a:t>
              </a:r>
            </a:p>
            <a:p>
              <a:pPr algn="ctr"/>
              <a:r>
                <a:rPr lang="en-GB" sz="1200" dirty="0"/>
                <a:t>Question_time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B12D3BA-2A54-4BF9-B511-08C9143AD49E}"/>
                </a:ext>
              </a:extLst>
            </p:cNvPr>
            <p:cNvSpPr/>
            <p:nvPr/>
          </p:nvSpPr>
          <p:spPr>
            <a:xfrm>
              <a:off x="6949874" y="3164548"/>
              <a:ext cx="2818356" cy="14382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Seller reviews</a:t>
              </a:r>
            </a:p>
            <a:p>
              <a:pPr algn="ctr"/>
              <a:r>
                <a:rPr lang="en-GB" sz="1200" dirty="0"/>
                <a:t>Seller_id</a:t>
              </a:r>
            </a:p>
            <a:p>
              <a:pPr algn="ctr"/>
              <a:r>
                <a:rPr lang="en-GB" sz="1200" dirty="0"/>
                <a:t>Star_rated</a:t>
              </a:r>
            </a:p>
            <a:p>
              <a:pPr algn="ctr"/>
              <a:r>
                <a:rPr lang="en-GB" sz="1200" dirty="0"/>
                <a:t>comment</a:t>
              </a:r>
            </a:p>
            <a:p>
              <a:pPr algn="ctr"/>
              <a:r>
                <a:rPr lang="en-GB" sz="1200" dirty="0"/>
                <a:t>Feed_back_published_date</a:t>
              </a:r>
            </a:p>
            <a:p>
              <a:pPr algn="ctr"/>
              <a:r>
                <a:rPr lang="en-GB" sz="1200" dirty="0"/>
                <a:t>Feed_back_Published_time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E893DC3-9CE3-4F1B-9203-DDBC4EEE17AE}"/>
                </a:ext>
              </a:extLst>
            </p:cNvPr>
            <p:cNvSpPr/>
            <p:nvPr/>
          </p:nvSpPr>
          <p:spPr>
            <a:xfrm>
              <a:off x="3882424" y="4318351"/>
              <a:ext cx="2304789" cy="14382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Product_reviews</a:t>
              </a:r>
            </a:p>
            <a:p>
              <a:pPr algn="ctr"/>
              <a:r>
                <a:rPr lang="en-GB" sz="1200" dirty="0"/>
                <a:t>Product_id</a:t>
              </a:r>
            </a:p>
            <a:p>
              <a:pPr algn="ctr"/>
              <a:r>
                <a:rPr lang="en-GB" sz="1200" dirty="0"/>
                <a:t>Star_rated</a:t>
              </a:r>
            </a:p>
            <a:p>
              <a:pPr algn="ctr"/>
              <a:r>
                <a:rPr lang="en-GB" sz="1200" dirty="0"/>
                <a:t>Comment</a:t>
              </a:r>
            </a:p>
            <a:p>
              <a:pPr algn="ctr"/>
              <a:r>
                <a:rPr lang="en-GB" sz="1200" dirty="0"/>
                <a:t>Feed_back_published_date</a:t>
              </a:r>
            </a:p>
            <a:p>
              <a:pPr algn="ctr"/>
              <a:r>
                <a:rPr lang="en-GB" sz="1200" dirty="0"/>
                <a:t>Feed_back_Published_time</a:t>
              </a:r>
            </a:p>
          </p:txBody>
        </p:sp>
        <p:sp>
          <p:nvSpPr>
            <p:cNvPr id="38" name="Rounded Rectangle 3">
              <a:extLst>
                <a:ext uri="{FF2B5EF4-FFF2-40B4-BE49-F238E27FC236}">
                  <a16:creationId xmlns:a16="http://schemas.microsoft.com/office/drawing/2014/main" id="{E0FADA19-40C7-4C9B-88D7-376E3AE64687}"/>
                </a:ext>
              </a:extLst>
            </p:cNvPr>
            <p:cNvSpPr/>
            <p:nvPr/>
          </p:nvSpPr>
          <p:spPr>
            <a:xfrm>
              <a:off x="4284587" y="586519"/>
              <a:ext cx="1945425" cy="16626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200" dirty="0"/>
                <a:t>Shoppers</a:t>
              </a:r>
            </a:p>
            <a:p>
              <a:r>
                <a:rPr lang="en-GB" sz="1200" u="sng" dirty="0"/>
                <a:t>Shopper_id</a:t>
              </a:r>
            </a:p>
            <a:p>
              <a:r>
                <a:rPr lang="en-GB" sz="1200" dirty="0"/>
                <a:t>Shopper_account_ref</a:t>
              </a:r>
            </a:p>
            <a:p>
              <a:r>
                <a:rPr lang="en-GB" sz="1200" dirty="0"/>
                <a:t>Shopper_first_name</a:t>
              </a:r>
            </a:p>
            <a:p>
              <a:r>
                <a:rPr lang="en-GB" sz="1200" dirty="0"/>
                <a:t>Shopper_surname</a:t>
              </a:r>
            </a:p>
            <a:p>
              <a:r>
                <a:rPr lang="en-GB" sz="1200" dirty="0"/>
                <a:t>Shopper_email_address</a:t>
              </a:r>
            </a:p>
            <a:p>
              <a:r>
                <a:rPr lang="en-GB" sz="1200" dirty="0"/>
                <a:t>Date_of_birth</a:t>
              </a:r>
            </a:p>
            <a:p>
              <a:r>
                <a:rPr lang="en-GB" sz="1200" dirty="0"/>
                <a:t>Date_joined</a:t>
              </a:r>
            </a:p>
            <a:p>
              <a:endParaRPr lang="en-GB" sz="1200" dirty="0"/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02AB9FA9-7183-480D-84A1-5B1AE56D83F6}"/>
                </a:ext>
              </a:extLst>
            </p:cNvPr>
            <p:cNvCxnSpPr>
              <a:stCxn id="38" idx="1"/>
            </p:cNvCxnSpPr>
            <p:nvPr/>
          </p:nvCxnSpPr>
          <p:spPr>
            <a:xfrm rot="10800000">
              <a:off x="2512607" y="1240077"/>
              <a:ext cx="1771980" cy="17778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5B2262-F2EC-446D-9C04-10BC8C092EB6}"/>
                </a:ext>
              </a:extLst>
            </p:cNvPr>
            <p:cNvCxnSpPr/>
            <p:nvPr/>
          </p:nvCxnSpPr>
          <p:spPr>
            <a:xfrm flipH="1">
              <a:off x="2512607" y="1240077"/>
              <a:ext cx="243119" cy="300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27F9E9-F1FB-44CD-8B70-43014D03F382}"/>
                </a:ext>
              </a:extLst>
            </p:cNvPr>
            <p:cNvCxnSpPr/>
            <p:nvPr/>
          </p:nvCxnSpPr>
          <p:spPr>
            <a:xfrm flipH="1" flipV="1">
              <a:off x="2512607" y="912613"/>
              <a:ext cx="262677" cy="327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7675FC91-868A-4AA0-9227-30D6E2F0550C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rot="16200000" flipH="1">
              <a:off x="5629899" y="2563722"/>
              <a:ext cx="1627432" cy="101251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F8C10786-6837-4D5B-96B1-25823A48B9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19499" y="3090579"/>
              <a:ext cx="1955998" cy="47464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453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22643" y="2286733"/>
            <a:ext cx="1945425" cy="1662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Shoppers</a:t>
            </a:r>
          </a:p>
          <a:p>
            <a:r>
              <a:rPr lang="en-GB" sz="1200" u="sng" dirty="0"/>
              <a:t>Shopper_id</a:t>
            </a:r>
          </a:p>
          <a:p>
            <a:r>
              <a:rPr lang="en-GB" sz="1200" dirty="0"/>
              <a:t>Shopper_account_ref</a:t>
            </a:r>
          </a:p>
          <a:p>
            <a:r>
              <a:rPr lang="en-GB" sz="1200" dirty="0"/>
              <a:t>Shopper_first_name</a:t>
            </a:r>
          </a:p>
          <a:p>
            <a:r>
              <a:rPr lang="en-GB" sz="1200" dirty="0"/>
              <a:t>Shopper_surname</a:t>
            </a:r>
          </a:p>
          <a:p>
            <a:r>
              <a:rPr lang="en-GB" sz="1200" dirty="0"/>
              <a:t>Shopper_email_address</a:t>
            </a:r>
          </a:p>
          <a:p>
            <a:r>
              <a:rPr lang="en-GB" sz="1200" dirty="0"/>
              <a:t>Date_of_birth</a:t>
            </a:r>
          </a:p>
          <a:p>
            <a:r>
              <a:rPr lang="en-GB" sz="1200" dirty="0"/>
              <a:t>Date_joined</a:t>
            </a:r>
          </a:p>
          <a:p>
            <a:endParaRPr lang="en-GB" sz="12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934224" y="2596777"/>
            <a:ext cx="193920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985957" y="182174"/>
            <a:ext cx="1945425" cy="1568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Shopper_orders</a:t>
            </a:r>
          </a:p>
          <a:p>
            <a:r>
              <a:rPr lang="en-GB" sz="1200" u="sng" dirty="0"/>
              <a:t>Order_id</a:t>
            </a:r>
          </a:p>
          <a:p>
            <a:r>
              <a:rPr lang="en-GB" sz="1200" dirty="0"/>
              <a:t>*Shopper_id</a:t>
            </a:r>
          </a:p>
          <a:p>
            <a:r>
              <a:rPr lang="en-GB" sz="1200" dirty="0"/>
              <a:t>*Delivery_address_id</a:t>
            </a:r>
          </a:p>
          <a:p>
            <a:r>
              <a:rPr lang="en-GB" sz="1200" dirty="0"/>
              <a:t>*Payment_card_id</a:t>
            </a:r>
          </a:p>
          <a:p>
            <a:r>
              <a:rPr lang="en-GB" sz="1200" dirty="0"/>
              <a:t>Order_date</a:t>
            </a:r>
          </a:p>
          <a:p>
            <a:r>
              <a:rPr lang="en-GB" sz="1200" dirty="0"/>
              <a:t>Order_status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985958" y="491916"/>
            <a:ext cx="193920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620162" y="1982808"/>
            <a:ext cx="2066738" cy="1525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Ordered_products</a:t>
            </a:r>
          </a:p>
          <a:p>
            <a:r>
              <a:rPr lang="en-GB" sz="1200" u="sng" dirty="0"/>
              <a:t>*Order_id</a:t>
            </a:r>
          </a:p>
          <a:p>
            <a:r>
              <a:rPr lang="en-GB" sz="1200" dirty="0"/>
              <a:t>*</a:t>
            </a:r>
            <a:r>
              <a:rPr lang="en-GB" sz="1200" u="sng" dirty="0"/>
              <a:t>Product_id</a:t>
            </a:r>
            <a:endParaRPr lang="en-GB" sz="1200" dirty="0"/>
          </a:p>
          <a:p>
            <a:r>
              <a:rPr lang="en-GB" sz="1200" dirty="0"/>
              <a:t>*Seller_id</a:t>
            </a:r>
          </a:p>
          <a:p>
            <a:r>
              <a:rPr lang="en-GB" sz="1200" dirty="0"/>
              <a:t>Quantity</a:t>
            </a:r>
          </a:p>
          <a:p>
            <a:r>
              <a:rPr lang="en-GB" sz="1200" dirty="0"/>
              <a:t>Price</a:t>
            </a:r>
          </a:p>
          <a:p>
            <a:r>
              <a:rPr lang="en-GB" sz="1200" dirty="0"/>
              <a:t>Ordered_product_status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670046" y="2260963"/>
            <a:ext cx="2027572" cy="75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467093" y="3902982"/>
            <a:ext cx="1945425" cy="1229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Products</a:t>
            </a:r>
          </a:p>
          <a:p>
            <a:r>
              <a:rPr lang="en-GB" sz="1200" u="sng" dirty="0"/>
              <a:t>Product_id</a:t>
            </a:r>
          </a:p>
          <a:p>
            <a:r>
              <a:rPr lang="en-GB" sz="1200" dirty="0"/>
              <a:t>* Category_id</a:t>
            </a:r>
          </a:p>
          <a:p>
            <a:r>
              <a:rPr lang="en-GB" sz="1200" dirty="0"/>
              <a:t>Product_code</a:t>
            </a:r>
          </a:p>
          <a:p>
            <a:r>
              <a:rPr lang="en-GB" sz="1200" dirty="0"/>
              <a:t>Product_description</a:t>
            </a:r>
          </a:p>
          <a:p>
            <a:r>
              <a:rPr lang="en-GB" sz="1200" dirty="0"/>
              <a:t>Product_status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9447334" y="4200359"/>
            <a:ext cx="193920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646124" y="3980896"/>
            <a:ext cx="1945425" cy="1089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Product_sellers</a:t>
            </a:r>
          </a:p>
          <a:p>
            <a:r>
              <a:rPr lang="en-GB" sz="1200" u="sng" dirty="0"/>
              <a:t>*Product_id</a:t>
            </a:r>
          </a:p>
          <a:p>
            <a:r>
              <a:rPr lang="en-GB" sz="1200" u="sng" dirty="0"/>
              <a:t>*Seller_id</a:t>
            </a:r>
          </a:p>
          <a:p>
            <a:r>
              <a:rPr lang="en-GB" sz="1200" dirty="0"/>
              <a:t>Price</a:t>
            </a:r>
          </a:p>
          <a:p>
            <a:endParaRPr lang="en-GB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9438994" y="1447743"/>
            <a:ext cx="1945425" cy="1999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Sellers</a:t>
            </a:r>
          </a:p>
          <a:p>
            <a:r>
              <a:rPr lang="en-GB" sz="1200" u="sng" dirty="0"/>
              <a:t>Seller_id</a:t>
            </a:r>
          </a:p>
          <a:p>
            <a:r>
              <a:rPr lang="en-GB" sz="1200" dirty="0"/>
              <a:t>Seller_account_ref</a:t>
            </a:r>
          </a:p>
          <a:p>
            <a:r>
              <a:rPr lang="en-GB" sz="1200" dirty="0"/>
              <a:t>Seller_name</a:t>
            </a:r>
          </a:p>
          <a:p>
            <a:r>
              <a:rPr lang="en-GB" sz="1200" dirty="0"/>
              <a:t>Seller_address_line1</a:t>
            </a:r>
          </a:p>
          <a:p>
            <a:r>
              <a:rPr lang="en-GB" sz="1200" dirty="0"/>
              <a:t>Seller_address_line2</a:t>
            </a:r>
          </a:p>
          <a:p>
            <a:r>
              <a:rPr lang="en-GB" sz="1200" dirty="0"/>
              <a:t>Seller_address_line3</a:t>
            </a:r>
          </a:p>
          <a:p>
            <a:r>
              <a:rPr lang="en-GB" sz="1200" dirty="0"/>
              <a:t>Seller_county</a:t>
            </a:r>
          </a:p>
          <a:p>
            <a:r>
              <a:rPr lang="en-GB" sz="1200" dirty="0"/>
              <a:t>Seller_post_code</a:t>
            </a:r>
          </a:p>
          <a:p>
            <a:r>
              <a:rPr lang="en-GB" sz="1200" dirty="0"/>
              <a:t>Seller_email_address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9456791" y="1750330"/>
            <a:ext cx="193920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922283" y="154140"/>
            <a:ext cx="2205062" cy="1494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Shopper_delivery_addresses</a:t>
            </a:r>
          </a:p>
          <a:p>
            <a:r>
              <a:rPr lang="en-GB" sz="1200" u="sng" dirty="0"/>
              <a:t>Delivery_address_id</a:t>
            </a:r>
            <a:endParaRPr lang="en-GB" sz="1200" dirty="0"/>
          </a:p>
          <a:p>
            <a:r>
              <a:rPr lang="en-GB" sz="1200" dirty="0"/>
              <a:t>Delivery_address_line1</a:t>
            </a:r>
          </a:p>
          <a:p>
            <a:r>
              <a:rPr lang="en-GB" sz="1200" dirty="0"/>
              <a:t>Delivery_address_line2</a:t>
            </a:r>
          </a:p>
          <a:p>
            <a:r>
              <a:rPr lang="en-GB" sz="1200" dirty="0"/>
              <a:t>Delivery_address_line3</a:t>
            </a:r>
          </a:p>
          <a:p>
            <a:r>
              <a:rPr lang="en-GB" sz="1200" dirty="0"/>
              <a:t>Delivery_county</a:t>
            </a:r>
          </a:p>
          <a:p>
            <a:r>
              <a:rPr lang="en-GB" sz="1200" dirty="0"/>
              <a:t>Delivery_post_code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843455" y="465083"/>
            <a:ext cx="2292891" cy="2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626363" y="328389"/>
            <a:ext cx="2060537" cy="1006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Shopper_payment_cards</a:t>
            </a:r>
          </a:p>
          <a:p>
            <a:r>
              <a:rPr lang="en-GB" sz="1200" u="sng" dirty="0"/>
              <a:t>Payment_card_id</a:t>
            </a:r>
            <a:endParaRPr lang="en-GB" sz="1200" dirty="0"/>
          </a:p>
          <a:p>
            <a:r>
              <a:rPr lang="en-GB" sz="1200" dirty="0"/>
              <a:t>Card_type</a:t>
            </a:r>
          </a:p>
          <a:p>
            <a:r>
              <a:rPr lang="en-GB" sz="1200" dirty="0"/>
              <a:t>Card_number</a:t>
            </a:r>
          </a:p>
          <a:p>
            <a:endParaRPr lang="en-GB" sz="1200" dirty="0"/>
          </a:p>
        </p:txBody>
      </p:sp>
      <p:grpSp>
        <p:nvGrpSpPr>
          <p:cNvPr id="53" name="Group 52"/>
          <p:cNvGrpSpPr/>
          <p:nvPr/>
        </p:nvGrpSpPr>
        <p:grpSpPr>
          <a:xfrm rot="5400000">
            <a:off x="8905456" y="4086770"/>
            <a:ext cx="267346" cy="881726"/>
            <a:chOff x="5428281" y="3837709"/>
            <a:chExt cx="267346" cy="651279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5552770" y="3837709"/>
              <a:ext cx="0" cy="65127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428281" y="4331776"/>
              <a:ext cx="123987" cy="1572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552779" y="4324027"/>
              <a:ext cx="142848" cy="1649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 rot="5400000">
            <a:off x="6159613" y="564258"/>
            <a:ext cx="267346" cy="708435"/>
            <a:chOff x="5428281" y="3837709"/>
            <a:chExt cx="267346" cy="651279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5552770" y="3837709"/>
              <a:ext cx="0" cy="65127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428281" y="4331776"/>
              <a:ext cx="123987" cy="1572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52779" y="4324027"/>
              <a:ext cx="142848" cy="1649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 flipV="1">
            <a:off x="9530453" y="5920028"/>
            <a:ext cx="193920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9438994" y="5631506"/>
            <a:ext cx="1945425" cy="911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Categories</a:t>
            </a:r>
          </a:p>
          <a:p>
            <a:r>
              <a:rPr lang="en-GB" sz="1200" u="sng" dirty="0"/>
              <a:t>Category_id</a:t>
            </a:r>
          </a:p>
          <a:p>
            <a:r>
              <a:rPr lang="en-GB" sz="1200" dirty="0"/>
              <a:t>Category_code</a:t>
            </a:r>
          </a:p>
          <a:p>
            <a:r>
              <a:rPr lang="en-GB" sz="1200" dirty="0"/>
              <a:t>Category_description</a:t>
            </a:r>
          </a:p>
          <a:p>
            <a:endParaRPr lang="en-GB" sz="1200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9470832" y="5896444"/>
            <a:ext cx="193920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 rot="10800000">
            <a:off x="10306234" y="5131239"/>
            <a:ext cx="354332" cy="585506"/>
            <a:chOff x="5428281" y="3837709"/>
            <a:chExt cx="267346" cy="651279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5552770" y="3837709"/>
              <a:ext cx="0" cy="65127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5428281" y="4331776"/>
              <a:ext cx="123987" cy="1572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552779" y="4324027"/>
              <a:ext cx="142848" cy="1649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/>
          <p:cNvCxnSpPr/>
          <p:nvPr/>
        </p:nvCxnSpPr>
        <p:spPr>
          <a:xfrm>
            <a:off x="6670046" y="618944"/>
            <a:ext cx="2027572" cy="75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634549" y="4245833"/>
            <a:ext cx="193920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485162" y="3502036"/>
            <a:ext cx="298123" cy="527050"/>
            <a:chOff x="7485162" y="3502036"/>
            <a:chExt cx="298123" cy="527050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7623422" y="3502038"/>
              <a:ext cx="560" cy="52704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7485162" y="3502036"/>
              <a:ext cx="133674" cy="13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7623422" y="3502036"/>
              <a:ext cx="159863" cy="13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ounded Rectangle 59"/>
          <p:cNvSpPr/>
          <p:nvPr/>
        </p:nvSpPr>
        <p:spPr>
          <a:xfrm>
            <a:off x="4102983" y="4176834"/>
            <a:ext cx="2139042" cy="1036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Shopper_baskets</a:t>
            </a:r>
          </a:p>
          <a:p>
            <a:r>
              <a:rPr lang="en-GB" sz="1200" u="sng" dirty="0"/>
              <a:t>Basket_id</a:t>
            </a:r>
          </a:p>
          <a:p>
            <a:r>
              <a:rPr lang="en-GB" sz="1200" dirty="0"/>
              <a:t>*Shopper_id</a:t>
            </a:r>
          </a:p>
          <a:p>
            <a:r>
              <a:rPr lang="en-GB" sz="1200" dirty="0"/>
              <a:t>Basket_created_date_time</a:t>
            </a:r>
          </a:p>
          <a:p>
            <a:endParaRPr lang="en-GB" sz="1200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2384694" y="5713498"/>
            <a:ext cx="2147117" cy="32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5134992" y="5395070"/>
            <a:ext cx="2214063" cy="1525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/>
              <a:t>Basket_contents</a:t>
            </a:r>
          </a:p>
          <a:p>
            <a:r>
              <a:rPr lang="en-GB" sz="1200" u="sng" dirty="0"/>
              <a:t>*Basket_Id</a:t>
            </a:r>
          </a:p>
          <a:p>
            <a:r>
              <a:rPr lang="en-GB" sz="1200" dirty="0"/>
              <a:t>*</a:t>
            </a:r>
            <a:r>
              <a:rPr lang="en-GB" sz="1200" u="sng" dirty="0"/>
              <a:t>Product_Id</a:t>
            </a:r>
            <a:endParaRPr lang="en-GB" sz="1200" dirty="0"/>
          </a:p>
          <a:p>
            <a:r>
              <a:rPr lang="en-GB" sz="1200" dirty="0"/>
              <a:t>*Seller_id</a:t>
            </a:r>
          </a:p>
          <a:p>
            <a:r>
              <a:rPr lang="en-GB" sz="1200" dirty="0"/>
              <a:t>Quantity</a:t>
            </a:r>
          </a:p>
          <a:p>
            <a:r>
              <a:rPr lang="en-GB" sz="1200" dirty="0"/>
              <a:t>Price</a:t>
            </a: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5170980" y="5709756"/>
            <a:ext cx="219996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 rot="18395321">
            <a:off x="4821886" y="5101220"/>
            <a:ext cx="267346" cy="550277"/>
            <a:chOff x="5428281" y="3837709"/>
            <a:chExt cx="267346" cy="651279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5552770" y="3837709"/>
              <a:ext cx="0" cy="65127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5428281" y="4331776"/>
              <a:ext cx="123987" cy="1572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552779" y="4324027"/>
              <a:ext cx="142848" cy="1649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8440284" y="3323971"/>
            <a:ext cx="1077941" cy="848823"/>
            <a:chOff x="8440284" y="3323971"/>
            <a:chExt cx="1077941" cy="848823"/>
          </a:xfrm>
        </p:grpSpPr>
        <p:cxnSp>
          <p:nvCxnSpPr>
            <p:cNvPr id="94" name="Straight Connector 93"/>
            <p:cNvCxnSpPr/>
            <p:nvPr/>
          </p:nvCxnSpPr>
          <p:spPr>
            <a:xfrm flipH="1">
              <a:off x="8544166" y="3323971"/>
              <a:ext cx="974059" cy="727496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8591549" y="3950976"/>
              <a:ext cx="82188" cy="2218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8440284" y="3950975"/>
              <a:ext cx="233455" cy="2463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D8CC615-9789-4C14-9745-4015F2E71C72}"/>
              </a:ext>
            </a:extLst>
          </p:cNvPr>
          <p:cNvCxnSpPr/>
          <p:nvPr/>
        </p:nvCxnSpPr>
        <p:spPr>
          <a:xfrm rot="16200000">
            <a:off x="3545300" y="486798"/>
            <a:ext cx="0" cy="881725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A81EF38-D155-4674-856E-70092B4A5E20}"/>
              </a:ext>
            </a:extLst>
          </p:cNvPr>
          <p:cNvCxnSpPr/>
          <p:nvPr/>
        </p:nvCxnSpPr>
        <p:spPr>
          <a:xfrm rot="16200000" flipH="1">
            <a:off x="3817750" y="883736"/>
            <a:ext cx="123987" cy="212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6F7798F-0859-4609-966A-8B9D9FA097C4}"/>
              </a:ext>
            </a:extLst>
          </p:cNvPr>
          <p:cNvCxnSpPr/>
          <p:nvPr/>
        </p:nvCxnSpPr>
        <p:spPr>
          <a:xfrm rot="16200000">
            <a:off x="3803074" y="744562"/>
            <a:ext cx="142848" cy="223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EBC4B5C-AB1C-41F0-89D7-CB5A33C01497}"/>
              </a:ext>
            </a:extLst>
          </p:cNvPr>
          <p:cNvGrpSpPr/>
          <p:nvPr/>
        </p:nvGrpSpPr>
        <p:grpSpPr>
          <a:xfrm>
            <a:off x="4742807" y="1749521"/>
            <a:ext cx="298123" cy="527050"/>
            <a:chOff x="7485162" y="3502036"/>
            <a:chExt cx="298123" cy="527050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B6D5C99-03C5-4CDF-BF3A-578D08665FCD}"/>
                </a:ext>
              </a:extLst>
            </p:cNvPr>
            <p:cNvCxnSpPr/>
            <p:nvPr/>
          </p:nvCxnSpPr>
          <p:spPr>
            <a:xfrm flipV="1">
              <a:off x="7623422" y="3502038"/>
              <a:ext cx="560" cy="52704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22AAB20-2271-4065-8722-55A05F78FD7A}"/>
                </a:ext>
              </a:extLst>
            </p:cNvPr>
            <p:cNvCxnSpPr/>
            <p:nvPr/>
          </p:nvCxnSpPr>
          <p:spPr>
            <a:xfrm flipH="1" flipV="1">
              <a:off x="7485162" y="3502036"/>
              <a:ext cx="133674" cy="13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9A04F14-5321-4EBB-B920-8F64B3A75DE4}"/>
                </a:ext>
              </a:extLst>
            </p:cNvPr>
            <p:cNvCxnSpPr/>
            <p:nvPr/>
          </p:nvCxnSpPr>
          <p:spPr>
            <a:xfrm flipV="1">
              <a:off x="7623422" y="3502036"/>
              <a:ext cx="159863" cy="13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8C897B-CBBE-4580-B76A-5A69F2539B28}"/>
              </a:ext>
            </a:extLst>
          </p:cNvPr>
          <p:cNvCxnSpPr>
            <a:cxnSpLocks/>
          </p:cNvCxnSpPr>
          <p:nvPr/>
        </p:nvCxnSpPr>
        <p:spPr>
          <a:xfrm>
            <a:off x="5868068" y="1614551"/>
            <a:ext cx="805794" cy="4616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45C73E-B575-446E-9930-8430CB408BB3}"/>
              </a:ext>
            </a:extLst>
          </p:cNvPr>
          <p:cNvCxnSpPr>
            <a:cxnSpLocks/>
          </p:cNvCxnSpPr>
          <p:nvPr/>
        </p:nvCxnSpPr>
        <p:spPr>
          <a:xfrm>
            <a:off x="6498142" y="1982808"/>
            <a:ext cx="114312" cy="2565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C7CA26-76B3-49BD-B1BF-CB27C10E3FE2}"/>
              </a:ext>
            </a:extLst>
          </p:cNvPr>
          <p:cNvCxnSpPr>
            <a:cxnSpLocks/>
          </p:cNvCxnSpPr>
          <p:nvPr/>
        </p:nvCxnSpPr>
        <p:spPr>
          <a:xfrm>
            <a:off x="6509717" y="1982808"/>
            <a:ext cx="2957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F0FD1D38-C634-4285-8D57-4B5081C918E2}"/>
              </a:ext>
            </a:extLst>
          </p:cNvPr>
          <p:cNvSpPr/>
          <p:nvPr/>
        </p:nvSpPr>
        <p:spPr>
          <a:xfrm>
            <a:off x="6136203" y="839729"/>
            <a:ext cx="211642" cy="16351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Flowchart: Connector 113">
            <a:extLst>
              <a:ext uri="{FF2B5EF4-FFF2-40B4-BE49-F238E27FC236}">
                <a16:creationId xmlns:a16="http://schemas.microsoft.com/office/drawing/2014/main" id="{129DA34B-6612-4C79-99E0-DE8D3D0855D1}"/>
              </a:ext>
            </a:extLst>
          </p:cNvPr>
          <p:cNvSpPr/>
          <p:nvPr/>
        </p:nvSpPr>
        <p:spPr>
          <a:xfrm>
            <a:off x="3566665" y="847617"/>
            <a:ext cx="211642" cy="16351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id="{182A3691-5246-4104-8D03-B80D99F2572E}"/>
              </a:ext>
            </a:extLst>
          </p:cNvPr>
          <p:cNvSpPr/>
          <p:nvPr/>
        </p:nvSpPr>
        <p:spPr>
          <a:xfrm>
            <a:off x="4787159" y="1930972"/>
            <a:ext cx="211642" cy="16351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4B555551-1005-4A9D-84ED-9B5DFBC45BA4}"/>
              </a:ext>
            </a:extLst>
          </p:cNvPr>
          <p:cNvSpPr/>
          <p:nvPr/>
        </p:nvSpPr>
        <p:spPr>
          <a:xfrm>
            <a:off x="6016240" y="3684362"/>
            <a:ext cx="183642" cy="18305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9" name="Flowchart: Connector 128">
            <a:extLst>
              <a:ext uri="{FF2B5EF4-FFF2-40B4-BE49-F238E27FC236}">
                <a16:creationId xmlns:a16="http://schemas.microsoft.com/office/drawing/2014/main" id="{A5429D05-7B5B-414D-B1D8-D5BF83569957}"/>
              </a:ext>
            </a:extLst>
          </p:cNvPr>
          <p:cNvSpPr/>
          <p:nvPr/>
        </p:nvSpPr>
        <p:spPr>
          <a:xfrm>
            <a:off x="8673737" y="3813930"/>
            <a:ext cx="211642" cy="16351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BAEFBE5A-9510-4FAA-ACD0-C743D3C1765D}"/>
              </a:ext>
            </a:extLst>
          </p:cNvPr>
          <p:cNvSpPr/>
          <p:nvPr/>
        </p:nvSpPr>
        <p:spPr>
          <a:xfrm>
            <a:off x="8858682" y="4436189"/>
            <a:ext cx="211642" cy="16351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1" name="Flowchart: Connector 130">
            <a:extLst>
              <a:ext uri="{FF2B5EF4-FFF2-40B4-BE49-F238E27FC236}">
                <a16:creationId xmlns:a16="http://schemas.microsoft.com/office/drawing/2014/main" id="{BC96A820-36AA-4A88-B3C2-D5FC4C6EB381}"/>
              </a:ext>
            </a:extLst>
          </p:cNvPr>
          <p:cNvSpPr/>
          <p:nvPr/>
        </p:nvSpPr>
        <p:spPr>
          <a:xfrm>
            <a:off x="7532220" y="3655861"/>
            <a:ext cx="211642" cy="16351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2" name="Flowchart: Connector 131">
            <a:extLst>
              <a:ext uri="{FF2B5EF4-FFF2-40B4-BE49-F238E27FC236}">
                <a16:creationId xmlns:a16="http://schemas.microsoft.com/office/drawing/2014/main" id="{968BF66E-055F-479A-95EB-8A9B594F3A72}"/>
              </a:ext>
            </a:extLst>
          </p:cNvPr>
          <p:cNvSpPr/>
          <p:nvPr/>
        </p:nvSpPr>
        <p:spPr>
          <a:xfrm>
            <a:off x="7379028" y="5212842"/>
            <a:ext cx="211642" cy="16351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AD2873-CEBA-4593-9FB7-AC8271F53B2C}"/>
              </a:ext>
            </a:extLst>
          </p:cNvPr>
          <p:cNvCxnSpPr>
            <a:cxnSpLocks/>
          </p:cNvCxnSpPr>
          <p:nvPr/>
        </p:nvCxnSpPr>
        <p:spPr>
          <a:xfrm flipH="1">
            <a:off x="7285218" y="5070278"/>
            <a:ext cx="458645" cy="4122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360A8D-D216-4FFB-B72A-96B36CB2C829}"/>
              </a:ext>
            </a:extLst>
          </p:cNvPr>
          <p:cNvCxnSpPr/>
          <p:nvPr/>
        </p:nvCxnSpPr>
        <p:spPr>
          <a:xfrm flipH="1">
            <a:off x="6994358" y="5287025"/>
            <a:ext cx="490804" cy="12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654647-20D1-4335-A0BB-D984C6FAA9D8}"/>
              </a:ext>
            </a:extLst>
          </p:cNvPr>
          <p:cNvCxnSpPr/>
          <p:nvPr/>
        </p:nvCxnSpPr>
        <p:spPr>
          <a:xfrm flipH="1">
            <a:off x="7349055" y="5264644"/>
            <a:ext cx="149739" cy="463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5F09FF2-009A-4A64-960F-5B4F16F3A8C8}"/>
              </a:ext>
            </a:extLst>
          </p:cNvPr>
          <p:cNvSpPr/>
          <p:nvPr/>
        </p:nvSpPr>
        <p:spPr>
          <a:xfrm>
            <a:off x="619086" y="3496751"/>
            <a:ext cx="2304789" cy="1438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Product_reviews</a:t>
            </a:r>
          </a:p>
          <a:p>
            <a:pPr algn="ctr"/>
            <a:r>
              <a:rPr lang="en-GB" sz="1200" dirty="0"/>
              <a:t>Product_id</a:t>
            </a:r>
          </a:p>
          <a:p>
            <a:pPr algn="ctr"/>
            <a:r>
              <a:rPr lang="en-GB" sz="1200" dirty="0"/>
              <a:t>Star_rated</a:t>
            </a:r>
          </a:p>
          <a:p>
            <a:pPr algn="ctr"/>
            <a:r>
              <a:rPr lang="en-GB" sz="1200" dirty="0"/>
              <a:t>Comment</a:t>
            </a:r>
          </a:p>
          <a:p>
            <a:pPr algn="ctr"/>
            <a:r>
              <a:rPr lang="en-GB" sz="1200" dirty="0"/>
              <a:t>Feed_back_published_date</a:t>
            </a:r>
          </a:p>
          <a:p>
            <a:pPr algn="ctr"/>
            <a:r>
              <a:rPr lang="en-GB" sz="1200" dirty="0"/>
              <a:t>Feed_back_Published_time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93CE28E-6412-4DA0-9EDF-7E458426C00C}"/>
              </a:ext>
            </a:extLst>
          </p:cNvPr>
          <p:cNvCxnSpPr>
            <a:stCxn id="4" idx="3"/>
          </p:cNvCxnSpPr>
          <p:nvPr/>
        </p:nvCxnSpPr>
        <p:spPr>
          <a:xfrm>
            <a:off x="5868068" y="3118075"/>
            <a:ext cx="227932" cy="10547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74EF00-0E1D-4416-B3FE-6D913F39E8C7}"/>
              </a:ext>
            </a:extLst>
          </p:cNvPr>
          <p:cNvCxnSpPr/>
          <p:nvPr/>
        </p:nvCxnSpPr>
        <p:spPr>
          <a:xfrm flipH="1">
            <a:off x="5803860" y="3810740"/>
            <a:ext cx="305658" cy="35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1021A0-CE8A-4A4F-B95C-27B7F05F12E0}"/>
              </a:ext>
            </a:extLst>
          </p:cNvPr>
          <p:cNvCxnSpPr/>
          <p:nvPr/>
        </p:nvCxnSpPr>
        <p:spPr>
          <a:xfrm>
            <a:off x="6110077" y="3819378"/>
            <a:ext cx="131946" cy="461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58AB038-3D7C-431D-907D-E4616A7396A1}"/>
              </a:ext>
            </a:extLst>
          </p:cNvPr>
          <p:cNvSpPr/>
          <p:nvPr/>
        </p:nvSpPr>
        <p:spPr>
          <a:xfrm>
            <a:off x="903092" y="5219731"/>
            <a:ext cx="2818356" cy="1438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Seller reviews</a:t>
            </a:r>
          </a:p>
          <a:p>
            <a:pPr algn="ctr"/>
            <a:r>
              <a:rPr lang="en-GB" sz="1200" dirty="0"/>
              <a:t>Seller_id</a:t>
            </a:r>
          </a:p>
          <a:p>
            <a:pPr algn="ctr"/>
            <a:r>
              <a:rPr lang="en-GB" sz="1200" dirty="0"/>
              <a:t>Star_rated</a:t>
            </a:r>
          </a:p>
          <a:p>
            <a:pPr algn="ctr"/>
            <a:r>
              <a:rPr lang="en-GB" sz="1200" dirty="0"/>
              <a:t>comment</a:t>
            </a:r>
          </a:p>
          <a:p>
            <a:pPr algn="ctr"/>
            <a:r>
              <a:rPr lang="en-GB" sz="1200" dirty="0"/>
              <a:t>Feed_back_published_date</a:t>
            </a:r>
          </a:p>
          <a:p>
            <a:pPr algn="ctr"/>
            <a:r>
              <a:rPr lang="en-GB" sz="1200" dirty="0"/>
              <a:t>Feed_back_Published_time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120B7F1-8CA9-453A-B9B0-18C882C9F8B7}"/>
              </a:ext>
            </a:extLst>
          </p:cNvPr>
          <p:cNvCxnSpPr>
            <a:cxnSpLocks/>
          </p:cNvCxnSpPr>
          <p:nvPr/>
        </p:nvCxnSpPr>
        <p:spPr>
          <a:xfrm flipV="1">
            <a:off x="912841" y="2422173"/>
            <a:ext cx="2036347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9DBFEA8-E1AE-4451-8F28-F3AD8927CE44}"/>
              </a:ext>
            </a:extLst>
          </p:cNvPr>
          <p:cNvCxnSpPr>
            <a:cxnSpLocks/>
          </p:cNvCxnSpPr>
          <p:nvPr/>
        </p:nvCxnSpPr>
        <p:spPr>
          <a:xfrm flipV="1">
            <a:off x="634730" y="3867412"/>
            <a:ext cx="2314458" cy="282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C59E372-B936-4EDE-AF85-B015790FFDD1}"/>
              </a:ext>
            </a:extLst>
          </p:cNvPr>
          <p:cNvCxnSpPr>
            <a:cxnSpLocks/>
          </p:cNvCxnSpPr>
          <p:nvPr/>
        </p:nvCxnSpPr>
        <p:spPr>
          <a:xfrm flipV="1">
            <a:off x="938041" y="5597069"/>
            <a:ext cx="2780911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3ED4FC2-53EC-40C4-B8F8-6F76EC21C0D5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929531" y="2621935"/>
            <a:ext cx="993112" cy="496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CC0D74E-75E7-4755-88C7-AAF1217087F3}"/>
              </a:ext>
            </a:extLst>
          </p:cNvPr>
          <p:cNvCxnSpPr/>
          <p:nvPr/>
        </p:nvCxnSpPr>
        <p:spPr>
          <a:xfrm flipH="1">
            <a:off x="2949188" y="2792836"/>
            <a:ext cx="412601" cy="2254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CCDF8B6-54C6-457A-92F8-A38E8D1623BF}"/>
              </a:ext>
            </a:extLst>
          </p:cNvPr>
          <p:cNvCxnSpPr/>
          <p:nvPr/>
        </p:nvCxnSpPr>
        <p:spPr>
          <a:xfrm flipH="1">
            <a:off x="2917956" y="2792836"/>
            <a:ext cx="4223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D0860892-14CD-4B16-A990-061FB15D1BF6}"/>
              </a:ext>
            </a:extLst>
          </p:cNvPr>
          <p:cNvSpPr/>
          <p:nvPr/>
        </p:nvSpPr>
        <p:spPr>
          <a:xfrm>
            <a:off x="3224631" y="2708919"/>
            <a:ext cx="211244" cy="21703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B6771A-317D-4443-B7D2-EE98694A2964}"/>
              </a:ext>
            </a:extLst>
          </p:cNvPr>
          <p:cNvCxnSpPr/>
          <p:nvPr/>
        </p:nvCxnSpPr>
        <p:spPr>
          <a:xfrm flipH="1">
            <a:off x="2949188" y="3227881"/>
            <a:ext cx="925310" cy="8340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508D43-DA1A-49A2-83F1-8A773843B103}"/>
              </a:ext>
            </a:extLst>
          </p:cNvPr>
          <p:cNvCxnSpPr>
            <a:cxnSpLocks/>
          </p:cNvCxnSpPr>
          <p:nvPr/>
        </p:nvCxnSpPr>
        <p:spPr>
          <a:xfrm flipH="1">
            <a:off x="2943608" y="3819378"/>
            <a:ext cx="2155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584232-E9F9-479E-A0D9-828181DBF7D2}"/>
              </a:ext>
            </a:extLst>
          </p:cNvPr>
          <p:cNvCxnSpPr/>
          <p:nvPr/>
        </p:nvCxnSpPr>
        <p:spPr>
          <a:xfrm flipH="1" flipV="1">
            <a:off x="2827507" y="3564699"/>
            <a:ext cx="376046" cy="2546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82ADC8A9-3193-440F-BE4F-C2CFDE58BDA7}"/>
              </a:ext>
            </a:extLst>
          </p:cNvPr>
          <p:cNvSpPr/>
          <p:nvPr/>
        </p:nvSpPr>
        <p:spPr>
          <a:xfrm>
            <a:off x="3140481" y="3676007"/>
            <a:ext cx="211244" cy="21703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68B2B3-0003-46C9-8517-EAE531253900}"/>
              </a:ext>
            </a:extLst>
          </p:cNvPr>
          <p:cNvCxnSpPr/>
          <p:nvPr/>
        </p:nvCxnSpPr>
        <p:spPr>
          <a:xfrm flipH="1">
            <a:off x="3330253" y="3369014"/>
            <a:ext cx="569163" cy="18438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4B083E-11C8-431C-8C75-B2F6B83DC676}"/>
              </a:ext>
            </a:extLst>
          </p:cNvPr>
          <p:cNvCxnSpPr/>
          <p:nvPr/>
        </p:nvCxnSpPr>
        <p:spPr>
          <a:xfrm>
            <a:off x="3498855" y="4769688"/>
            <a:ext cx="183827" cy="524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506BCC-7BC2-4E7E-ABB8-F65C07325B6B}"/>
              </a:ext>
            </a:extLst>
          </p:cNvPr>
          <p:cNvCxnSpPr/>
          <p:nvPr/>
        </p:nvCxnSpPr>
        <p:spPr>
          <a:xfrm flipH="1">
            <a:off x="2944352" y="4772215"/>
            <a:ext cx="545121" cy="420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A1C5ACDD-68F4-4485-AA2E-BE0061579A5E}"/>
              </a:ext>
            </a:extLst>
          </p:cNvPr>
          <p:cNvSpPr/>
          <p:nvPr/>
        </p:nvSpPr>
        <p:spPr>
          <a:xfrm>
            <a:off x="3389439" y="4589882"/>
            <a:ext cx="211244" cy="21703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BA6BFC-2410-4BA2-926C-FDCFE2EFB1A4}"/>
              </a:ext>
            </a:extLst>
          </p:cNvPr>
          <p:cNvSpPr txBox="1"/>
          <p:nvPr/>
        </p:nvSpPr>
        <p:spPr>
          <a:xfrm>
            <a:off x="9231682" y="491916"/>
            <a:ext cx="248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Part-b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6A6D99C4-D347-4974-84F1-C4B25FB55640}"/>
              </a:ext>
            </a:extLst>
          </p:cNvPr>
          <p:cNvSpPr/>
          <p:nvPr/>
        </p:nvSpPr>
        <p:spPr>
          <a:xfrm>
            <a:off x="902185" y="2002898"/>
            <a:ext cx="2016690" cy="140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Shopper_reviews</a:t>
            </a:r>
          </a:p>
          <a:p>
            <a:pPr algn="ctr"/>
            <a:r>
              <a:rPr lang="en-GB" sz="1200" dirty="0"/>
              <a:t>Seller_id</a:t>
            </a:r>
          </a:p>
          <a:p>
            <a:pPr algn="ctr"/>
            <a:r>
              <a:rPr lang="en-GB" sz="1200" dirty="0"/>
              <a:t>Product_id</a:t>
            </a:r>
          </a:p>
          <a:p>
            <a:pPr algn="ctr"/>
            <a:r>
              <a:rPr lang="en-GB" sz="1200" dirty="0"/>
              <a:t>Product_question</a:t>
            </a:r>
          </a:p>
          <a:p>
            <a:pPr algn="ctr"/>
            <a:r>
              <a:rPr lang="en-GB" sz="1200" dirty="0"/>
              <a:t>Product_answer</a:t>
            </a:r>
          </a:p>
          <a:p>
            <a:pPr algn="ctr"/>
            <a:r>
              <a:rPr lang="en-GB" sz="1200" dirty="0"/>
              <a:t>Question_date</a:t>
            </a:r>
          </a:p>
          <a:p>
            <a:pPr algn="ctr"/>
            <a:r>
              <a:rPr lang="en-GB" sz="1200" dirty="0"/>
              <a:t>Question_time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52BB3D4-D359-4178-B25E-54E177E129E2}"/>
              </a:ext>
            </a:extLst>
          </p:cNvPr>
          <p:cNvCxnSpPr>
            <a:cxnSpLocks/>
          </p:cNvCxnSpPr>
          <p:nvPr/>
        </p:nvCxnSpPr>
        <p:spPr>
          <a:xfrm flipV="1">
            <a:off x="931645" y="2248293"/>
            <a:ext cx="2314458" cy="282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19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DFE510-E686-4F73-A205-05809406F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548761"/>
              </p:ext>
            </p:extLst>
          </p:nvPr>
        </p:nvGraphicFramePr>
        <p:xfrm>
          <a:off x="0" y="0"/>
          <a:ext cx="12191999" cy="6792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4629">
                  <a:extLst>
                    <a:ext uri="{9D8B030D-6E8A-4147-A177-3AD203B41FA5}">
                      <a16:colId xmlns:a16="http://schemas.microsoft.com/office/drawing/2014/main" val="4264841560"/>
                    </a:ext>
                  </a:extLst>
                </a:gridCol>
                <a:gridCol w="3526971">
                  <a:extLst>
                    <a:ext uri="{9D8B030D-6E8A-4147-A177-3AD203B41FA5}">
                      <a16:colId xmlns:a16="http://schemas.microsoft.com/office/drawing/2014/main" val="2233386433"/>
                    </a:ext>
                  </a:extLst>
                </a:gridCol>
                <a:gridCol w="3962399">
                  <a:extLst>
                    <a:ext uri="{9D8B030D-6E8A-4147-A177-3AD203B41FA5}">
                      <a16:colId xmlns:a16="http://schemas.microsoft.com/office/drawing/2014/main" val="34934255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25884616"/>
                    </a:ext>
                  </a:extLst>
                </a:gridCol>
              </a:tblGrid>
              <a:tr h="546523">
                <a:tc>
                  <a:txBody>
                    <a:bodyPr/>
                    <a:lstStyle/>
                    <a:p>
                      <a:r>
                        <a:rPr lang="en-GB" dirty="0"/>
                        <a:t>Part-C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creating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Populating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03737"/>
                  </a:ext>
                </a:extLst>
              </a:tr>
              <a:tr h="2743640">
                <a:tc>
                  <a:txBody>
                    <a:bodyPr/>
                    <a:lstStyle/>
                    <a:p>
                      <a:r>
                        <a:rPr lang="en-GB" dirty="0"/>
                        <a:t>Seller_reviews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CREATE TABLE seller_reviews(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seller_id INTEGER PRIMARY KEY AUTOINCREMENT,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star_rated TEXT NOT NULL,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comment TEXT NOT NULL,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feed_back_published_date TEXT NOT NULL,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feed_back_published_time TEXT NOT NULL,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FOREIGN KEY(seller_id) REFERENCES sellers(seller_id));</a:t>
                      </a:r>
                    </a:p>
                    <a:p>
                      <a:br>
                        <a:rPr lang="en-GB" sz="1200" dirty="0">
                          <a:effectLst/>
                        </a:rPr>
                      </a:b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INSERT INTO seller_reviews(seller_id, star_rated,comment,feed_back_published_date,feed_back_published_time)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VALUES(200000,'*****(Excellent)','Great service, would reccomend to a friend', '2020-04-09', '12:33 am');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INSERT INTO seller_reviews(seller_id, star_rated, 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comment,feed_back_published_date,feed_back_published_time)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VALUES(200002,'*(Poor)','terrible service, and unproffesional', '2020-04-20', '12:33 pm');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SELECT * FROM seller_reviews;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494440"/>
                  </a:ext>
                </a:extLst>
              </a:tr>
              <a:tr h="3502523">
                <a:tc>
                  <a:txBody>
                    <a:bodyPr/>
                    <a:lstStyle/>
                    <a:p>
                      <a:r>
                        <a:rPr lang="en-GB" dirty="0"/>
                        <a:t>Product_reviews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CREATE TABLE product_reviews(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product_id INTEGER PRIMARY KEY AUTOINCREMENT,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star_rated INTEGER INTERGER NOT NULL,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comment TEXT NOT NULL,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feed_back_published_date TEXT NOT NULL,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feed_back_published_time TEXT NOT NULL,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FOREIGN KEY(product_id) REFERENCES products(product_id));</a:t>
                      </a:r>
                    </a:p>
                    <a:p>
                      <a:br>
                        <a:rPr lang="en-GB" dirty="0">
                          <a:effectLst/>
                        </a:rPr>
                      </a:b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INSERT INTO product_reviews(product_id, star_rated, 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comment,feed_back_published_date,feed_back_published_time)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VALUES(3000000,'***(Good)','good product, easy to use and very efficeint', '2020-05-09', '10:30 am');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INSERT INTO product_reviews(product_id, star_rated, 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comment,feed_back_published_date,feed_back_published_time)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VALUES(3000021,'*(Poor)','the product came damarged and did not work in the way i wanted it to', '2020-04-20', '14:33 pm');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SELECT * FROM product_reviews;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38318"/>
                  </a:ext>
                </a:extLst>
              </a:tr>
            </a:tbl>
          </a:graphicData>
        </a:graphic>
      </p:graphicFrame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8B1737-4DD3-4D1C-A7ED-EB2C0DDE1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73" y="2641601"/>
            <a:ext cx="6811326" cy="567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14C156-8DC9-4B4B-BEC9-DF35EC86E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49" y="5921830"/>
            <a:ext cx="8172450" cy="74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7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DFE510-E686-4F73-A205-05809406F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653400"/>
              </p:ext>
            </p:extLst>
          </p:nvPr>
        </p:nvGraphicFramePr>
        <p:xfrm>
          <a:off x="0" y="0"/>
          <a:ext cx="12191999" cy="32901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426484156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33386433"/>
                    </a:ext>
                  </a:extLst>
                </a:gridCol>
                <a:gridCol w="3962399">
                  <a:extLst>
                    <a:ext uri="{9D8B030D-6E8A-4147-A177-3AD203B41FA5}">
                      <a16:colId xmlns:a16="http://schemas.microsoft.com/office/drawing/2014/main" val="34934255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25884616"/>
                    </a:ext>
                  </a:extLst>
                </a:gridCol>
              </a:tblGrid>
              <a:tr h="5465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creating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Populating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03737"/>
                  </a:ext>
                </a:extLst>
              </a:tr>
              <a:tr h="2743640">
                <a:tc>
                  <a:txBody>
                    <a:bodyPr/>
                    <a:lstStyle/>
                    <a:p>
                      <a:r>
                        <a:rPr lang="en-GB" dirty="0"/>
                        <a:t>Shopper_reviews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CREATE TABLE shopper_reviews(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seller_id INTEGER PRIMARY KEY AUTOINCREMENT,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product_id INTEGER NOT NULL,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product_question TEXT NOT NULL,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product_answer TEXT NOT NULL,</a:t>
                      </a:r>
                    </a:p>
                    <a:p>
                      <a:r>
                        <a:rPr lang="en-GB" sz="1200" dirty="0" err="1">
                          <a:effectLst/>
                        </a:rPr>
                        <a:t>question_published_date</a:t>
                      </a:r>
                      <a:r>
                        <a:rPr lang="en-GB" sz="1200" dirty="0">
                          <a:effectLst/>
                        </a:rPr>
                        <a:t> TEXT NOT NULL,</a:t>
                      </a:r>
                    </a:p>
                    <a:p>
                      <a:r>
                        <a:rPr lang="en-GB" sz="1200" dirty="0" err="1">
                          <a:effectLst/>
                        </a:rPr>
                        <a:t>question_published_time</a:t>
                      </a:r>
                      <a:r>
                        <a:rPr lang="en-GB" sz="1200" dirty="0">
                          <a:effectLst/>
                        </a:rPr>
                        <a:t>,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FOREIGN KEY (seller_id)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REFERENCES seller(seller_id),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FOREIGN KEY (product_id)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REFERENCES products(product_id)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INSERT INTO shopper_reviews (</a:t>
                      </a:r>
                      <a:r>
                        <a:rPr lang="en-GB" sz="1200" dirty="0" err="1">
                          <a:effectLst/>
                        </a:rPr>
                        <a:t>seller_id,product_id,product_question,product_answer</a:t>
                      </a:r>
                      <a:r>
                        <a:rPr lang="en-GB" sz="1200" dirty="0">
                          <a:effectLst/>
                        </a:rPr>
                        <a:t>,</a:t>
                      </a:r>
                    </a:p>
                    <a:p>
                      <a:r>
                        <a:rPr lang="en-GB" sz="1200" dirty="0" err="1">
                          <a:effectLst/>
                        </a:rPr>
                        <a:t>question_published_date,question_published_time</a:t>
                      </a:r>
                      <a:r>
                        <a:rPr lang="en-GB" sz="1200" dirty="0">
                          <a:effectLst/>
                        </a:rPr>
                        <a:t>)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VALUES(200000,3000000,'does it connect to wireless devices?', 'yes it does connect to other wireless devices', '2020-07-21', '15:09 pm');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INSERT INTO shopper_reviews (</a:t>
                      </a:r>
                      <a:r>
                        <a:rPr lang="en-GB" sz="1200" dirty="0" err="1">
                          <a:effectLst/>
                        </a:rPr>
                        <a:t>seller_id,product_id,product_question,product_answer</a:t>
                      </a:r>
                      <a:r>
                        <a:rPr lang="en-GB" sz="1200" dirty="0">
                          <a:effectLst/>
                        </a:rPr>
                        <a:t>,</a:t>
                      </a:r>
                    </a:p>
                    <a:p>
                      <a:r>
                        <a:rPr lang="en-GB" sz="1200" dirty="0" err="1">
                          <a:effectLst/>
                        </a:rPr>
                        <a:t>question_published_date,question_published_time</a:t>
                      </a:r>
                      <a:r>
                        <a:rPr lang="en-GB" sz="1200" dirty="0">
                          <a:effectLst/>
                        </a:rPr>
                        <a:t>)</a:t>
                      </a:r>
                    </a:p>
                    <a:p>
                      <a:r>
                        <a:rPr lang="en-GB" sz="1200" dirty="0">
                          <a:effectLst/>
                        </a:rPr>
                        <a:t>VALUES(200002,3000021,'how do i connect to the </a:t>
                      </a:r>
                      <a:r>
                        <a:rPr lang="en-GB" sz="1200" dirty="0" err="1">
                          <a:effectLst/>
                        </a:rPr>
                        <a:t>wifi</a:t>
                      </a:r>
                      <a:r>
                        <a:rPr lang="en-GB" sz="1200" dirty="0">
                          <a:effectLst/>
                        </a:rPr>
                        <a:t>?', 'there should be an option to connect to the wi-fi wirelessly if not you can use the </a:t>
                      </a:r>
                      <a:r>
                        <a:rPr lang="en-GB" sz="1200" dirty="0" err="1">
                          <a:effectLst/>
                        </a:rPr>
                        <a:t>ehternet</a:t>
                      </a:r>
                      <a:r>
                        <a:rPr lang="en-GB" sz="1200" dirty="0">
                          <a:effectLst/>
                        </a:rPr>
                        <a:t> cable', '2020-07-25', '5:09 am')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SELECT * FROM shopper_reviews;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49444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31854AF-D666-4E5D-BCBA-3DF315310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7" y="3395122"/>
            <a:ext cx="9898032" cy="57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8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68CEE-9FDD-4B31-9091-008B7FD47792}"/>
              </a:ext>
            </a:extLst>
          </p:cNvPr>
          <p:cNvSpPr txBox="1"/>
          <p:nvPr/>
        </p:nvSpPr>
        <p:spPr>
          <a:xfrm>
            <a:off x="638827" y="526093"/>
            <a:ext cx="106847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PART-D</a:t>
            </a:r>
          </a:p>
          <a:p>
            <a:endParaRPr lang="en-GB" dirty="0"/>
          </a:p>
          <a:p>
            <a:r>
              <a:rPr lang="en-GB" dirty="0" err="1"/>
              <a:t>Sql</a:t>
            </a:r>
            <a:r>
              <a:rPr lang="en-GB" dirty="0"/>
              <a:t>-query 1</a:t>
            </a:r>
          </a:p>
          <a:p>
            <a:r>
              <a:rPr lang="en-GB" dirty="0"/>
              <a:t>SELECT </a:t>
            </a:r>
            <a:r>
              <a:rPr lang="en-GB" dirty="0" err="1"/>
              <a:t>p_r.product_id</a:t>
            </a:r>
            <a:r>
              <a:rPr lang="en-GB" dirty="0"/>
              <a:t>, p.product_description, </a:t>
            </a:r>
            <a:r>
              <a:rPr lang="en-GB" dirty="0" err="1"/>
              <a:t>p_r.star_rated,p_r.comment,p_r.feed_back_published_date</a:t>
            </a:r>
            <a:r>
              <a:rPr lang="en-GB" dirty="0"/>
              <a:t>, </a:t>
            </a:r>
            <a:r>
              <a:rPr lang="en-GB" dirty="0" err="1"/>
              <a:t>p_r.feed_back_published_time</a:t>
            </a:r>
            <a:endParaRPr lang="en-GB" dirty="0"/>
          </a:p>
          <a:p>
            <a:r>
              <a:rPr lang="en-GB" dirty="0"/>
              <a:t>FROM </a:t>
            </a:r>
            <a:r>
              <a:rPr lang="en-GB" dirty="0" err="1"/>
              <a:t>product_reviews</a:t>
            </a:r>
            <a:r>
              <a:rPr lang="en-GB" dirty="0"/>
              <a:t> </a:t>
            </a:r>
            <a:r>
              <a:rPr lang="en-GB" dirty="0" err="1"/>
              <a:t>p_r</a:t>
            </a:r>
            <a:endParaRPr lang="en-GB" dirty="0"/>
          </a:p>
          <a:p>
            <a:r>
              <a:rPr lang="en-GB" dirty="0"/>
              <a:t>INNER JOIN products p ON p.product_id = </a:t>
            </a:r>
            <a:r>
              <a:rPr lang="en-GB" dirty="0" err="1"/>
              <a:t>p_r.product_id</a:t>
            </a:r>
            <a:endParaRPr lang="en-GB" dirty="0"/>
          </a:p>
          <a:p>
            <a:endParaRPr lang="en-GB" dirty="0"/>
          </a:p>
          <a:p>
            <a:br>
              <a:rPr lang="en-GB" dirty="0"/>
            </a:br>
            <a:r>
              <a:rPr lang="en-GB" dirty="0" err="1"/>
              <a:t>sql</a:t>
            </a:r>
            <a:r>
              <a:rPr lang="en-GB" dirty="0"/>
              <a:t>-query 2</a:t>
            </a:r>
          </a:p>
          <a:p>
            <a:r>
              <a:rPr lang="en-GB" dirty="0"/>
              <a:t>SELECT </a:t>
            </a:r>
            <a:r>
              <a:rPr lang="en-GB" dirty="0" err="1"/>
              <a:t>s_r.seller_id</a:t>
            </a:r>
            <a:r>
              <a:rPr lang="en-GB" dirty="0"/>
              <a:t>, </a:t>
            </a:r>
            <a:r>
              <a:rPr lang="en-GB" dirty="0" err="1"/>
              <a:t>sl.seller_name</a:t>
            </a:r>
            <a:r>
              <a:rPr lang="en-GB" dirty="0"/>
              <a:t>, </a:t>
            </a:r>
            <a:r>
              <a:rPr lang="en-GB" dirty="0" err="1"/>
              <a:t>s_r.star_rated</a:t>
            </a:r>
            <a:r>
              <a:rPr lang="en-GB" dirty="0"/>
              <a:t>, </a:t>
            </a:r>
            <a:r>
              <a:rPr lang="en-GB" dirty="0" err="1"/>
              <a:t>s_r.comment</a:t>
            </a:r>
            <a:r>
              <a:rPr lang="en-GB" dirty="0"/>
              <a:t>, </a:t>
            </a:r>
            <a:r>
              <a:rPr lang="en-GB" dirty="0" err="1"/>
              <a:t>s_r.feed_back_published_date</a:t>
            </a:r>
            <a:r>
              <a:rPr lang="en-GB" dirty="0"/>
              <a:t>, </a:t>
            </a:r>
            <a:r>
              <a:rPr lang="en-GB" dirty="0" err="1"/>
              <a:t>s_r.feed_back_published_time</a:t>
            </a:r>
            <a:endParaRPr lang="en-GB" dirty="0"/>
          </a:p>
          <a:p>
            <a:r>
              <a:rPr lang="en-GB" dirty="0"/>
              <a:t>FROM </a:t>
            </a:r>
            <a:r>
              <a:rPr lang="en-GB" dirty="0" err="1"/>
              <a:t>seller_reviews</a:t>
            </a:r>
            <a:r>
              <a:rPr lang="en-GB" dirty="0"/>
              <a:t> </a:t>
            </a:r>
            <a:r>
              <a:rPr lang="en-GB" dirty="0" err="1"/>
              <a:t>s_r</a:t>
            </a:r>
            <a:r>
              <a:rPr lang="en-GB" dirty="0"/>
              <a:t> </a:t>
            </a:r>
          </a:p>
          <a:p>
            <a:r>
              <a:rPr lang="en-GB" dirty="0"/>
              <a:t>INNER JOIN sellers </a:t>
            </a:r>
            <a:r>
              <a:rPr lang="en-GB" dirty="0" err="1"/>
              <a:t>sl</a:t>
            </a:r>
            <a:r>
              <a:rPr lang="en-GB" dirty="0"/>
              <a:t> ON </a:t>
            </a:r>
            <a:r>
              <a:rPr lang="en-GB" dirty="0" err="1"/>
              <a:t>sl.seller_id</a:t>
            </a:r>
            <a:r>
              <a:rPr lang="en-GB" dirty="0"/>
              <a:t> = </a:t>
            </a:r>
            <a:r>
              <a:rPr lang="en-GB" dirty="0" err="1"/>
              <a:t>s_r.seller_id</a:t>
            </a:r>
            <a:endParaRPr lang="en-GB" dirty="0"/>
          </a:p>
          <a:p>
            <a:br>
              <a:rPr lang="en-GB" dirty="0"/>
            </a:br>
            <a:endParaRPr lang="en-GB" dirty="0"/>
          </a:p>
          <a:p>
            <a:br>
              <a:rPr lang="en-GB" dirty="0"/>
            </a:br>
            <a:endParaRPr lang="en-GB" dirty="0"/>
          </a:p>
          <a:p>
            <a:br>
              <a:rPr lang="en-GB" dirty="0"/>
            </a:b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501D7F-F3EC-4D8D-8BCA-4DE9188D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27" y="1957254"/>
            <a:ext cx="7934325" cy="53287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EE1F2A-937B-4073-97D3-6B1D16932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2" y="3862842"/>
            <a:ext cx="7592485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7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1523</Words>
  <Application>Microsoft Office PowerPoint</Application>
  <PresentationFormat>Widescreen</PresentationFormat>
  <Paragraphs>265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Kenton Wheeler</dc:creator>
  <cp:lastModifiedBy>Panashe Mano</cp:lastModifiedBy>
  <cp:revision>96</cp:revision>
  <dcterms:created xsi:type="dcterms:W3CDTF">2020-01-04T17:26:01Z</dcterms:created>
  <dcterms:modified xsi:type="dcterms:W3CDTF">2020-04-11T14:41:28Z</dcterms:modified>
</cp:coreProperties>
</file>