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4" r:id="rId3"/>
    <p:sldId id="265" r:id="rId4"/>
    <p:sldId id="259" r:id="rId5"/>
    <p:sldId id="260" r:id="rId6"/>
    <p:sldId id="266" r:id="rId7"/>
    <p:sldId id="262" r:id="rId8"/>
    <p:sldId id="263"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042" autoAdjust="0"/>
    <p:restoredTop sz="94660"/>
  </p:normalViewPr>
  <p:slideViewPr>
    <p:cSldViewPr snapToGrid="0">
      <p:cViewPr varScale="1">
        <p:scale>
          <a:sx n="102" d="100"/>
          <a:sy n="102" d="100"/>
        </p:scale>
        <p:origin x="5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D6F04F-6B52-C834-9F0E-2EC42C33512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812EAD1B-4BB1-A4BB-B7C7-2E9D30554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0CD6764C-BDB6-76EA-22EA-79C0F2ED93AB}"/>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5" name="מציין מיקום של כותרת תחתונה 4">
            <a:extLst>
              <a:ext uri="{FF2B5EF4-FFF2-40B4-BE49-F238E27FC236}">
                <a16:creationId xmlns:a16="http://schemas.microsoft.com/office/drawing/2014/main" id="{320474FA-C677-483F-394F-BAAF609A38E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159D90E-7620-D05C-9C50-58B2DAC817F5}"/>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65380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FB58FB-C77E-C1CA-3E86-13611FF3002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38A2A64-582A-E59A-8B7A-0BF2C9ADA28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6D4A752-7070-5E5A-29B8-3E85E4A8D4BC}"/>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5" name="מציין מיקום של כותרת תחתונה 4">
            <a:extLst>
              <a:ext uri="{FF2B5EF4-FFF2-40B4-BE49-F238E27FC236}">
                <a16:creationId xmlns:a16="http://schemas.microsoft.com/office/drawing/2014/main" id="{055CFA82-2F08-3621-B17E-C3E87EB1E5A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A8B2854-C25A-FAEE-304B-0FB920446292}"/>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213326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36861335-A63F-5C9D-4281-98960773FFC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CE085EF-24ED-3E2C-F8B9-EF421FD42A4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9A141A-BDBE-ED66-59A0-7546C990B72D}"/>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5" name="מציין מיקום של כותרת תחתונה 4">
            <a:extLst>
              <a:ext uri="{FF2B5EF4-FFF2-40B4-BE49-F238E27FC236}">
                <a16:creationId xmlns:a16="http://schemas.microsoft.com/office/drawing/2014/main" id="{7EA5C347-7BED-E813-1B5D-C4077FA369B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E54BBBD-D6FE-E9C6-B8BE-198E015FCEBC}"/>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2158568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כותרת וטקסט">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3A490F-EE98-59A4-CB5C-75F338E82A78}"/>
              </a:ext>
            </a:extLst>
          </p:cNvPr>
          <p:cNvSpPr>
            <a:spLocks noGrp="1"/>
          </p:cNvSpPr>
          <p:nvPr>
            <p:ph type="title"/>
          </p:nvPr>
        </p:nvSpPr>
        <p:spPr/>
        <p:txBody>
          <a:bodyPr/>
          <a:lstStyle>
            <a:lvl1pPr algn="l" rtl="0">
              <a:defRPr/>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1602109-9003-36D1-F2F1-A5195F1E8176}"/>
              </a:ext>
            </a:extLst>
          </p:cNvPr>
          <p:cNvSpPr>
            <a:spLocks noGrp="1"/>
          </p:cNvSpPr>
          <p:nvPr>
            <p:ph type="body" idx="1"/>
          </p:nvPr>
        </p:nvSpPr>
        <p:spPr/>
        <p:txBody>
          <a:bodyPr/>
          <a:lstStyle>
            <a:lvl1pPr algn="l" rtl="0">
              <a:lnSpc>
                <a:spcPct val="100000"/>
              </a:lnSpc>
              <a:defRPr/>
            </a:lvl1pPr>
            <a:lvl2pPr algn="l" rtl="0">
              <a:lnSpc>
                <a:spcPct val="100000"/>
              </a:lnSpc>
              <a:defRPr/>
            </a:lvl2pPr>
            <a:lvl3pPr algn="l" rtl="0">
              <a:lnSpc>
                <a:spcPct val="100000"/>
              </a:lnSpc>
              <a:defRPr/>
            </a:lvl3pPr>
            <a:lvl4pPr algn="l" rtl="0">
              <a:lnSpc>
                <a:spcPct val="100000"/>
              </a:lnSpc>
              <a:defRPr/>
            </a:lvl4pPr>
            <a:lvl5pPr algn="l" rtl="0">
              <a:lnSpc>
                <a:spcPct val="100000"/>
              </a:lnSpc>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50D9A81-6EAB-01E4-D29C-B831DA91CEB7}"/>
              </a:ext>
            </a:extLst>
          </p:cNvPr>
          <p:cNvSpPr>
            <a:spLocks noGrp="1"/>
          </p:cNvSpPr>
          <p:nvPr>
            <p:ph type="dt" sz="half" idx="10"/>
          </p:nvPr>
        </p:nvSpPr>
        <p:spPr/>
        <p:txBody>
          <a:bodyPr/>
          <a:lstStyle>
            <a:lvl1pPr algn="l" rtl="0">
              <a:defRPr/>
            </a:lvl1pPr>
          </a:lstStyle>
          <a:p>
            <a:fld id="{70CDB9BA-2E1D-4033-90F5-ACFF4296DB82}" type="datetimeFigureOut">
              <a:rPr lang="he-IL" smtClean="0"/>
              <a:pPr/>
              <a:t>א'/חשון/תשפ"ה</a:t>
            </a:fld>
            <a:endParaRPr lang="he-IL"/>
          </a:p>
        </p:txBody>
      </p:sp>
      <p:sp>
        <p:nvSpPr>
          <p:cNvPr id="5" name="מציין מיקום של כותרת תחתונה 4">
            <a:extLst>
              <a:ext uri="{FF2B5EF4-FFF2-40B4-BE49-F238E27FC236}">
                <a16:creationId xmlns:a16="http://schemas.microsoft.com/office/drawing/2014/main" id="{AA938D32-7F8A-4826-F1B7-A63B8D70BA65}"/>
              </a:ext>
            </a:extLst>
          </p:cNvPr>
          <p:cNvSpPr>
            <a:spLocks noGrp="1"/>
          </p:cNvSpPr>
          <p:nvPr>
            <p:ph type="ftr" sz="quarter" idx="11"/>
          </p:nvPr>
        </p:nvSpPr>
        <p:spPr/>
        <p:txBody>
          <a:bodyPr/>
          <a:lstStyle>
            <a:lvl1pPr rtl="0">
              <a:defRPr/>
            </a:lvl1pPr>
          </a:lstStyle>
          <a:p>
            <a:endParaRPr lang="he-IL"/>
          </a:p>
        </p:txBody>
      </p:sp>
      <p:sp>
        <p:nvSpPr>
          <p:cNvPr id="6" name="מציין מיקום של מספר שקופית 5">
            <a:extLst>
              <a:ext uri="{FF2B5EF4-FFF2-40B4-BE49-F238E27FC236}">
                <a16:creationId xmlns:a16="http://schemas.microsoft.com/office/drawing/2014/main" id="{3064716B-2730-E973-27C6-5438C0FAD10E}"/>
              </a:ext>
            </a:extLst>
          </p:cNvPr>
          <p:cNvSpPr>
            <a:spLocks noGrp="1"/>
          </p:cNvSpPr>
          <p:nvPr>
            <p:ph type="sldNum" sz="quarter" idx="12"/>
          </p:nvPr>
        </p:nvSpPr>
        <p:spPr/>
        <p:txBody>
          <a:bodyPr/>
          <a:lstStyle>
            <a:lvl1pPr algn="r" rtl="0">
              <a:defRPr/>
            </a:lvl1pPr>
          </a:lstStyle>
          <a:p>
            <a:fld id="{BC4DECFC-E9B1-44B8-B945-7D5DCDF4F048}" type="slidenum">
              <a:rPr lang="he-IL" smtClean="0"/>
              <a:pPr/>
              <a:t>‹#›</a:t>
            </a:fld>
            <a:endParaRPr lang="he-IL"/>
          </a:p>
        </p:txBody>
      </p:sp>
    </p:spTree>
    <p:extLst>
      <p:ext uri="{BB962C8B-B14F-4D97-AF65-F5344CB8AC3E}">
        <p14:creationId xmlns:p14="http://schemas.microsoft.com/office/powerpoint/2010/main" val="152231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14DEFD-866E-C222-9ED9-CF1A6151FB1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44BC992-6B91-5A8F-69C3-9DE7B8F67D9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FA43F33-2571-D11C-AACB-8DA5AB37D88F}"/>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5" name="מציין מיקום של כותרת תחתונה 4">
            <a:extLst>
              <a:ext uri="{FF2B5EF4-FFF2-40B4-BE49-F238E27FC236}">
                <a16:creationId xmlns:a16="http://schemas.microsoft.com/office/drawing/2014/main" id="{5B27DB83-DACE-5EAA-9E36-C5DCDFDDE44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396EAD6-9B84-F426-FABE-E1B30AD5684B}"/>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229019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CD3DA6-7641-C8E0-250F-D4C60A7069F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10A76BE-F4DD-9C55-2433-260B91DB01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52B22D1-5F60-9CE4-5C5C-38764EE49117}"/>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5" name="מציין מיקום של כותרת תחתונה 4">
            <a:extLst>
              <a:ext uri="{FF2B5EF4-FFF2-40B4-BE49-F238E27FC236}">
                <a16:creationId xmlns:a16="http://schemas.microsoft.com/office/drawing/2014/main" id="{7D440464-8094-BFFA-17B7-C1D428A8E08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CF3D0BD-EC08-BD18-30E2-788E966410F1}"/>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21361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F7B3E9-76FF-5700-6F2B-BD9FDCC787F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2D2F423-8750-1FB6-DE19-A8BDA5141DF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4D4C823F-DF13-B1FE-F863-2DEA02DAC77C}"/>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95C9F734-AC0D-6CE7-59C1-EEE1C670CAA8}"/>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6" name="מציין מיקום של כותרת תחתונה 5">
            <a:extLst>
              <a:ext uri="{FF2B5EF4-FFF2-40B4-BE49-F238E27FC236}">
                <a16:creationId xmlns:a16="http://schemas.microsoft.com/office/drawing/2014/main" id="{FC993F52-7388-68E1-3DE0-2874C6FE0C3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F9425DA-76DD-1F47-899D-29A728F7A7A2}"/>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11225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559F7E-18C9-83E7-DD33-8015BE442D7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9C9AAD3-9153-9381-CBE0-79AB69227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65E4AAA-2A41-B1D1-9210-4C40F8F21C47}"/>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0D3B376-B2EE-E2D8-F3B6-44E70C6C7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CDD4A1F7-3395-6747-B69C-EF8B8273B06F}"/>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FD7BC37C-BD83-4019-3B93-ACA120DFE6EC}"/>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8" name="מציין מיקום של כותרת תחתונה 7">
            <a:extLst>
              <a:ext uri="{FF2B5EF4-FFF2-40B4-BE49-F238E27FC236}">
                <a16:creationId xmlns:a16="http://schemas.microsoft.com/office/drawing/2014/main" id="{0337A094-650F-31A0-46EE-65F6BF54D0E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9FCC7BC8-0497-646C-D20F-A8208C71E9A7}"/>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43882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C9D801-1D51-E148-0F54-9AF88AE8576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EC93922-213B-F558-68DE-A0D3457EB630}"/>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4" name="מציין מיקום של כותרת תחתונה 3">
            <a:extLst>
              <a:ext uri="{FF2B5EF4-FFF2-40B4-BE49-F238E27FC236}">
                <a16:creationId xmlns:a16="http://schemas.microsoft.com/office/drawing/2014/main" id="{628F59B0-5767-3B47-F10F-5EC557241DC2}"/>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E2254E72-31F6-AE21-1863-7AE7FE7C08FF}"/>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206980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1A02BC3-0E15-8388-F498-56583A3CEF97}"/>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3" name="מציין מיקום של כותרת תחתונה 2">
            <a:extLst>
              <a:ext uri="{FF2B5EF4-FFF2-40B4-BE49-F238E27FC236}">
                <a16:creationId xmlns:a16="http://schemas.microsoft.com/office/drawing/2014/main" id="{4307D914-124B-7FC5-9531-109F7EDD89A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C636C81-442F-29E6-17AD-4BC92327E8EF}"/>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233548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3BFD77-235E-C008-5B08-22CFD541B44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0CC4046-8132-31C3-BD55-E163D2F50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7D6BC6EC-CC02-3D94-5AD5-A1FB443BC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18E48B0-ADCB-1354-AACB-36992ACEC848}"/>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6" name="מציין מיקום של כותרת תחתונה 5">
            <a:extLst>
              <a:ext uri="{FF2B5EF4-FFF2-40B4-BE49-F238E27FC236}">
                <a16:creationId xmlns:a16="http://schemas.microsoft.com/office/drawing/2014/main" id="{D737AA21-F437-CC8F-70EF-E6738653FB4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656F45B-38CD-AF4A-1992-0C6AED7102DA}"/>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421852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4B9090-6C2A-BBD6-90FD-9FBC79DE2EF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D8ACDCE-5E04-F53B-8A1A-3C7B4E306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D3429A0-E29A-9E17-EBF6-752E80CC4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C0F65FD-822F-A579-CE9F-393AFB03843C}"/>
              </a:ext>
            </a:extLst>
          </p:cNvPr>
          <p:cNvSpPr>
            <a:spLocks noGrp="1"/>
          </p:cNvSpPr>
          <p:nvPr>
            <p:ph type="dt" sz="half" idx="10"/>
          </p:nvPr>
        </p:nvSpPr>
        <p:spPr/>
        <p:txBody>
          <a:bodyPr/>
          <a:lstStyle/>
          <a:p>
            <a:fld id="{70CDB9BA-2E1D-4033-90F5-ACFF4296DB82}" type="datetimeFigureOut">
              <a:rPr lang="he-IL" smtClean="0"/>
              <a:t>א'/חשון/תשפ"ה</a:t>
            </a:fld>
            <a:endParaRPr lang="he-IL"/>
          </a:p>
        </p:txBody>
      </p:sp>
      <p:sp>
        <p:nvSpPr>
          <p:cNvPr id="6" name="מציין מיקום של כותרת תחתונה 5">
            <a:extLst>
              <a:ext uri="{FF2B5EF4-FFF2-40B4-BE49-F238E27FC236}">
                <a16:creationId xmlns:a16="http://schemas.microsoft.com/office/drawing/2014/main" id="{4726447E-2AEA-0B41-4F02-764B66E4B05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00DA210-14A8-BDE4-EBFD-F5251AB23B18}"/>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37192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861DF2A-3947-7B7A-CE85-B52CD881F6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AEADF6B-7C43-9F0C-FDA4-C87401649C63}"/>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462B0DB-BE09-9EBA-EC38-BB81A958FEA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70CDB9BA-2E1D-4033-90F5-ACFF4296DB82}" type="datetimeFigureOut">
              <a:rPr lang="he-IL" smtClean="0"/>
              <a:t>א'/חשון/תשפ"ה</a:t>
            </a:fld>
            <a:endParaRPr lang="he-IL"/>
          </a:p>
        </p:txBody>
      </p:sp>
      <p:sp>
        <p:nvSpPr>
          <p:cNvPr id="5" name="מציין מיקום של כותרת תחתונה 4">
            <a:extLst>
              <a:ext uri="{FF2B5EF4-FFF2-40B4-BE49-F238E27FC236}">
                <a16:creationId xmlns:a16="http://schemas.microsoft.com/office/drawing/2014/main" id="{9CB20373-6898-836B-0A85-1D910E9F1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46409987-6EF7-3A10-1157-7A71D573FE3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BC4DECFC-E9B1-44B8-B945-7D5DCDF4F048}" type="slidenum">
              <a:rPr lang="he-IL" smtClean="0"/>
              <a:t>‹#›</a:t>
            </a:fld>
            <a:endParaRPr lang="he-IL"/>
          </a:p>
        </p:txBody>
      </p:sp>
    </p:spTree>
    <p:extLst>
      <p:ext uri="{BB962C8B-B14F-4D97-AF65-F5344CB8AC3E}">
        <p14:creationId xmlns:p14="http://schemas.microsoft.com/office/powerpoint/2010/main" val="183791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29F5679-A590-34B5-DA1A-10A3513BE3B9}"/>
              </a:ext>
            </a:extLst>
          </p:cNvPr>
          <p:cNvSpPr>
            <a:spLocks noGrp="1"/>
          </p:cNvSpPr>
          <p:nvPr>
            <p:ph type="title"/>
          </p:nvPr>
        </p:nvSpPr>
        <p:spPr>
          <a:xfrm>
            <a:off x="1156852" y="637762"/>
            <a:ext cx="2190782" cy="5576770"/>
          </a:xfrm>
        </p:spPr>
        <p:txBody>
          <a:bodyPr vert="horz" lIns="91440" tIns="45720" rIns="91440" bIns="45720" rtlCol="0" anchor="t">
            <a:normAutofit/>
          </a:bodyPr>
          <a:lstStyle/>
          <a:p>
            <a:r>
              <a:rPr lang="en-US" sz="3300" kern="1200">
                <a:solidFill>
                  <a:schemeClr val="bg1"/>
                </a:solidFill>
                <a:latin typeface="+mj-lt"/>
                <a:ea typeface="+mj-ea"/>
                <a:cs typeface="+mj-cs"/>
              </a:rPr>
              <a:t>Background</a:t>
            </a:r>
          </a:p>
        </p:txBody>
      </p:sp>
      <p:sp>
        <p:nvSpPr>
          <p:cNvPr id="24"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02550DAC-E0DC-17D6-8FAF-C77F16D9967E}"/>
              </a:ext>
            </a:extLst>
          </p:cNvPr>
          <p:cNvSpPr>
            <a:spLocks noGrp="1"/>
          </p:cNvSpPr>
          <p:nvPr>
            <p:ph type="body" idx="1"/>
          </p:nvPr>
        </p:nvSpPr>
        <p:spPr>
          <a:xfrm>
            <a:off x="4654732" y="850052"/>
            <a:ext cx="6390623" cy="5326911"/>
          </a:xfrm>
        </p:spPr>
        <p:txBody>
          <a:bodyPr vert="horz" lIns="91440" tIns="45720" rIns="91440" bIns="45720" rtlCol="0">
            <a:normAutofit/>
          </a:bodyPr>
          <a:lstStyle/>
          <a:p>
            <a:pPr>
              <a:lnSpc>
                <a:spcPct val="90000"/>
              </a:lnSpc>
            </a:pPr>
            <a:r>
              <a:rPr lang="en-US" sz="2400" b="1" dirty="0"/>
              <a:t>Objective</a:t>
            </a:r>
            <a:r>
              <a:rPr lang="en-US" sz="2400" dirty="0"/>
              <a:t>: Predict customer churn to aid retention strategies by identifying high-risk clients.</a:t>
            </a:r>
          </a:p>
          <a:p>
            <a:pPr>
              <a:lnSpc>
                <a:spcPct val="90000"/>
              </a:lnSpc>
            </a:pPr>
            <a:r>
              <a:rPr lang="en-US" sz="2400" b="1" dirty="0"/>
              <a:t>Problem Statement</a:t>
            </a:r>
            <a:r>
              <a:rPr lang="en-US" sz="2400" dirty="0"/>
              <a:t>: Customer churn impacts profitability; predicting and mitigating churn is essential.</a:t>
            </a:r>
          </a:p>
          <a:p>
            <a:pPr>
              <a:lnSpc>
                <a:spcPct val="90000"/>
              </a:lnSpc>
            </a:pPr>
            <a:r>
              <a:rPr lang="en-US" sz="2400" b="1" dirty="0"/>
              <a:t>Data Overview</a:t>
            </a:r>
            <a:r>
              <a:rPr lang="en-US" sz="2400" dirty="0"/>
              <a:t>: Includes demographics, financial status, account activity, and churn data.</a:t>
            </a:r>
          </a:p>
          <a:p>
            <a:pPr>
              <a:lnSpc>
                <a:spcPct val="90000"/>
              </a:lnSpc>
            </a:pPr>
            <a:r>
              <a:rPr lang="en-US" sz="2400" b="1" dirty="0"/>
              <a:t>Tools &amp; Libraries</a:t>
            </a:r>
            <a:r>
              <a:rPr lang="en-US" sz="2400" dirty="0"/>
              <a:t>: pandas, scikit-learn, </a:t>
            </a:r>
            <a:r>
              <a:rPr lang="en-US" sz="2400" dirty="0" err="1"/>
              <a:t>Optuna</a:t>
            </a:r>
            <a:r>
              <a:rPr lang="en-US" sz="2400" dirty="0"/>
              <a:t>, pickle.</a:t>
            </a:r>
          </a:p>
        </p:txBody>
      </p:sp>
    </p:spTree>
    <p:extLst>
      <p:ext uri="{BB962C8B-B14F-4D97-AF65-F5344CB8AC3E}">
        <p14:creationId xmlns:p14="http://schemas.microsoft.com/office/powerpoint/2010/main" val="141386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BBE3D4B-3D7D-17EE-B806-7E820D1F0FBE}"/>
              </a:ext>
            </a:extLst>
          </p:cNvPr>
          <p:cNvSpPr>
            <a:spLocks noGrp="1"/>
          </p:cNvSpPr>
          <p:nvPr>
            <p:ph type="title"/>
          </p:nvPr>
        </p:nvSpPr>
        <p:spPr>
          <a:xfrm>
            <a:off x="1156852" y="637762"/>
            <a:ext cx="2190782" cy="5576770"/>
          </a:xfrm>
        </p:spPr>
        <p:txBody>
          <a:bodyPr vert="horz" lIns="91440" tIns="45720" rIns="91440" bIns="45720" rtlCol="0" anchor="t">
            <a:normAutofit/>
          </a:bodyPr>
          <a:lstStyle/>
          <a:p>
            <a:r>
              <a:rPr lang="en-US" sz="2800" kern="1200">
                <a:solidFill>
                  <a:schemeClr val="bg1"/>
                </a:solidFill>
                <a:latin typeface="+mj-lt"/>
                <a:ea typeface="+mj-ea"/>
                <a:cs typeface="+mj-cs"/>
              </a:rPr>
              <a:t>Data components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4E7A1182-4651-A961-5633-C34061FFEF4E}"/>
              </a:ext>
            </a:extLst>
          </p:cNvPr>
          <p:cNvSpPr>
            <a:spLocks noGrp="1"/>
          </p:cNvSpPr>
          <p:nvPr>
            <p:ph type="body" idx="1"/>
          </p:nvPr>
        </p:nvSpPr>
        <p:spPr>
          <a:xfrm>
            <a:off x="4654732" y="850052"/>
            <a:ext cx="6390623" cy="5326911"/>
          </a:xfrm>
        </p:spPr>
        <p:txBody>
          <a:bodyPr vert="horz" lIns="91440" tIns="45720" rIns="91440" bIns="45720" rtlCol="0">
            <a:normAutofit/>
          </a:bodyPr>
          <a:lstStyle/>
          <a:p>
            <a:pPr>
              <a:lnSpc>
                <a:spcPct val="90000"/>
              </a:lnSpc>
            </a:pPr>
            <a:r>
              <a:rPr lang="en-US" sz="1500" b="1" i="0">
                <a:effectLst/>
              </a:rPr>
              <a:t>RowNumber</a:t>
            </a:r>
            <a:r>
              <a:rPr lang="en-US" sz="1500" b="0" i="0">
                <a:effectLst/>
              </a:rPr>
              <a:t> - Serial Row Number (from 1 to 10000)</a:t>
            </a:r>
          </a:p>
          <a:p>
            <a:pPr>
              <a:lnSpc>
                <a:spcPct val="90000"/>
              </a:lnSpc>
            </a:pPr>
            <a:r>
              <a:rPr lang="en-US" sz="1500" b="1" i="0">
                <a:effectLst/>
              </a:rPr>
              <a:t>CustomerId</a:t>
            </a:r>
            <a:r>
              <a:rPr lang="en-US" sz="1500" b="0" i="0">
                <a:effectLst/>
              </a:rPr>
              <a:t> - Unique Ids for bank customer identification</a:t>
            </a:r>
          </a:p>
          <a:p>
            <a:pPr>
              <a:lnSpc>
                <a:spcPct val="90000"/>
              </a:lnSpc>
            </a:pPr>
            <a:r>
              <a:rPr lang="en-US" sz="1500" b="1" i="0">
                <a:effectLst/>
              </a:rPr>
              <a:t>Surname</a:t>
            </a:r>
            <a:r>
              <a:rPr lang="en-US" sz="1500" b="0" i="0">
                <a:effectLst/>
              </a:rPr>
              <a:t> - Customer's last name (2932 unique values)</a:t>
            </a:r>
          </a:p>
          <a:p>
            <a:pPr>
              <a:lnSpc>
                <a:spcPct val="90000"/>
              </a:lnSpc>
            </a:pPr>
            <a:r>
              <a:rPr lang="en-US" sz="1500" b="1" i="0">
                <a:effectLst/>
              </a:rPr>
              <a:t>CreditScore</a:t>
            </a:r>
            <a:r>
              <a:rPr lang="en-US" sz="1500" b="0" i="0">
                <a:effectLst/>
              </a:rPr>
              <a:t> - Credit score of the customer</a:t>
            </a:r>
          </a:p>
          <a:p>
            <a:pPr>
              <a:lnSpc>
                <a:spcPct val="90000"/>
              </a:lnSpc>
            </a:pPr>
            <a:r>
              <a:rPr lang="en-US" sz="1500" b="1" i="0">
                <a:effectLst/>
              </a:rPr>
              <a:t>Geography</a:t>
            </a:r>
            <a:r>
              <a:rPr lang="en-US" sz="1500" b="0" i="0">
                <a:effectLst/>
              </a:rPr>
              <a:t> - The country from which the customer belongs</a:t>
            </a:r>
          </a:p>
          <a:p>
            <a:pPr>
              <a:lnSpc>
                <a:spcPct val="90000"/>
              </a:lnSpc>
            </a:pPr>
            <a:r>
              <a:rPr lang="en-US" sz="1500" b="1" i="0">
                <a:effectLst/>
              </a:rPr>
              <a:t>Gender</a:t>
            </a:r>
            <a:r>
              <a:rPr lang="en-US" sz="1500" b="0" i="0">
                <a:effectLst/>
              </a:rPr>
              <a:t> - Male or Female</a:t>
            </a:r>
          </a:p>
          <a:p>
            <a:pPr>
              <a:lnSpc>
                <a:spcPct val="90000"/>
              </a:lnSpc>
            </a:pPr>
            <a:r>
              <a:rPr lang="en-US" sz="1500" b="1" i="0">
                <a:effectLst/>
              </a:rPr>
              <a:t>Age</a:t>
            </a:r>
            <a:r>
              <a:rPr lang="en-US" sz="1500" b="0" i="0">
                <a:effectLst/>
              </a:rPr>
              <a:t> - Age of the customer</a:t>
            </a:r>
          </a:p>
          <a:p>
            <a:pPr>
              <a:lnSpc>
                <a:spcPct val="90000"/>
              </a:lnSpc>
            </a:pPr>
            <a:r>
              <a:rPr lang="en-US" sz="1500" b="1" i="0">
                <a:effectLst/>
              </a:rPr>
              <a:t>Tenure</a:t>
            </a:r>
            <a:r>
              <a:rPr lang="en-US" sz="1500" b="0" i="0">
                <a:effectLst/>
              </a:rPr>
              <a:t> - Number of years for which the customer has been with the bank</a:t>
            </a:r>
          </a:p>
          <a:p>
            <a:pPr>
              <a:lnSpc>
                <a:spcPct val="90000"/>
              </a:lnSpc>
            </a:pPr>
            <a:r>
              <a:rPr lang="en-US" sz="1500" b="1" i="0">
                <a:effectLst/>
              </a:rPr>
              <a:t>Balance</a:t>
            </a:r>
            <a:r>
              <a:rPr lang="en-US" sz="1500" b="0" i="0">
                <a:effectLst/>
              </a:rPr>
              <a:t> - Bank balance of the customer</a:t>
            </a:r>
          </a:p>
          <a:p>
            <a:pPr>
              <a:lnSpc>
                <a:spcPct val="90000"/>
              </a:lnSpc>
            </a:pPr>
            <a:r>
              <a:rPr lang="en-US" sz="1500" b="1" i="0">
                <a:effectLst/>
              </a:rPr>
              <a:t>NumOfProducts</a:t>
            </a:r>
            <a:r>
              <a:rPr lang="en-US" sz="1500" b="0" i="0">
                <a:effectLst/>
              </a:rPr>
              <a:t> - Number of bank products the customer is utilising</a:t>
            </a:r>
          </a:p>
          <a:p>
            <a:pPr>
              <a:lnSpc>
                <a:spcPct val="90000"/>
              </a:lnSpc>
            </a:pPr>
            <a:r>
              <a:rPr lang="en-US" sz="1500" b="1" i="0">
                <a:effectLst/>
              </a:rPr>
              <a:t>HasCrCard</a:t>
            </a:r>
            <a:r>
              <a:rPr lang="en-US" sz="1500" b="0" i="0">
                <a:effectLst/>
              </a:rPr>
              <a:t> - Binary Flag for whether the customer holds a credit card with the bank or not</a:t>
            </a:r>
          </a:p>
          <a:p>
            <a:pPr>
              <a:lnSpc>
                <a:spcPct val="90000"/>
              </a:lnSpc>
            </a:pPr>
            <a:r>
              <a:rPr lang="en-US" sz="1500" b="1" i="0">
                <a:effectLst/>
              </a:rPr>
              <a:t>IsActiveMember</a:t>
            </a:r>
            <a:r>
              <a:rPr lang="en-US" sz="1500" b="0" i="0">
                <a:effectLst/>
              </a:rPr>
              <a:t> - Binary Flag for whether the customer is an active member with the bank or not</a:t>
            </a:r>
          </a:p>
          <a:p>
            <a:pPr>
              <a:lnSpc>
                <a:spcPct val="90000"/>
              </a:lnSpc>
            </a:pPr>
            <a:r>
              <a:rPr lang="en-US" sz="1500" b="1" i="0">
                <a:effectLst/>
              </a:rPr>
              <a:t>EstimatedSalary</a:t>
            </a:r>
            <a:r>
              <a:rPr lang="en-US" sz="1500" b="0" i="0">
                <a:effectLst/>
              </a:rPr>
              <a:t> - Estimated salary of the customer in Dollars</a:t>
            </a:r>
          </a:p>
          <a:p>
            <a:pPr>
              <a:lnSpc>
                <a:spcPct val="90000"/>
              </a:lnSpc>
            </a:pPr>
            <a:r>
              <a:rPr lang="en-US" sz="1500" b="1" i="0">
                <a:effectLst/>
              </a:rPr>
              <a:t>Exited</a:t>
            </a:r>
            <a:r>
              <a:rPr lang="en-US" sz="1500" b="0" i="0">
                <a:effectLst/>
              </a:rPr>
              <a:t> - Binary flag 1 if the customer closed account with bank and 0 if the customer is retained</a:t>
            </a:r>
          </a:p>
        </p:txBody>
      </p:sp>
    </p:spTree>
    <p:extLst>
      <p:ext uri="{BB962C8B-B14F-4D97-AF65-F5344CB8AC3E}">
        <p14:creationId xmlns:p14="http://schemas.microsoft.com/office/powerpoint/2010/main" val="174380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D04FFB-9B92-A120-E6C0-4B4806EBC0A5}"/>
            </a:ext>
          </a:extLst>
        </p:cNvPr>
        <p:cNvGrpSpPr/>
        <p:nvPr/>
      </p:nvGrpSpPr>
      <p:grpSpPr>
        <a:xfrm>
          <a:off x="0" y="0"/>
          <a:ext cx="0" cy="0"/>
          <a:chOff x="0" y="0"/>
          <a:chExt cx="0" cy="0"/>
        </a:xfrm>
      </p:grpSpPr>
      <p:sp>
        <p:nvSpPr>
          <p:cNvPr id="6"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B6F1ADD-E7D5-2076-16BC-0404340784B9}"/>
              </a:ext>
            </a:extLst>
          </p:cNvPr>
          <p:cNvSpPr>
            <a:spLocks noGrp="1"/>
          </p:cNvSpPr>
          <p:nvPr>
            <p:ph type="title"/>
          </p:nvPr>
        </p:nvSpPr>
        <p:spPr>
          <a:xfrm>
            <a:off x="1156852" y="637762"/>
            <a:ext cx="2190782" cy="5576770"/>
          </a:xfrm>
        </p:spPr>
        <p:txBody>
          <a:bodyPr vert="horz" lIns="91440" tIns="45720" rIns="91440" bIns="45720" rtlCol="0" anchor="t">
            <a:normAutofit/>
          </a:bodyPr>
          <a:lstStyle/>
          <a:p>
            <a:r>
              <a:rPr lang="en-US" sz="3600" kern="1200">
                <a:solidFill>
                  <a:schemeClr val="bg1"/>
                </a:solidFill>
                <a:latin typeface="+mj-lt"/>
                <a:ea typeface="+mj-ea"/>
                <a:cs typeface="+mj-cs"/>
              </a:rPr>
              <a:t>Data insights</a:t>
            </a:r>
          </a:p>
        </p:txBody>
      </p:sp>
      <p:sp>
        <p:nvSpPr>
          <p:cNvPr id="11"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B61F15FD-7DEF-6F0C-548C-D5D64B988D28}"/>
              </a:ext>
            </a:extLst>
          </p:cNvPr>
          <p:cNvSpPr>
            <a:spLocks noGrp="1"/>
          </p:cNvSpPr>
          <p:nvPr>
            <p:ph type="body" idx="1"/>
          </p:nvPr>
        </p:nvSpPr>
        <p:spPr>
          <a:xfrm>
            <a:off x="4654732" y="850052"/>
            <a:ext cx="6390623" cy="5326911"/>
          </a:xfrm>
        </p:spPr>
        <p:txBody>
          <a:bodyPr vert="horz" lIns="91440" tIns="45720" rIns="91440" bIns="45720" rtlCol="0">
            <a:normAutofit/>
          </a:bodyPr>
          <a:lstStyle/>
          <a:p>
            <a:pPr>
              <a:lnSpc>
                <a:spcPct val="90000"/>
              </a:lnSpc>
            </a:pPr>
            <a:r>
              <a:rPr lang="en-US" sz="1700" b="0" i="0">
                <a:effectLst/>
              </a:rPr>
              <a:t>No unexplainable outliers were present.</a:t>
            </a:r>
          </a:p>
          <a:p>
            <a:pPr>
              <a:lnSpc>
                <a:spcPct val="90000"/>
              </a:lnSpc>
            </a:pPr>
            <a:r>
              <a:rPr lang="en-US" sz="1700" b="0" i="0">
                <a:effectLst/>
              </a:rPr>
              <a:t>No evident interrelationship among the numerical variables.</a:t>
            </a:r>
          </a:p>
          <a:p>
            <a:pPr>
              <a:lnSpc>
                <a:spcPct val="90000"/>
              </a:lnSpc>
            </a:pPr>
            <a:r>
              <a:rPr lang="en-US" sz="1700" b="1" i="0">
                <a:effectLst/>
              </a:rPr>
              <a:t>Product Count</a:t>
            </a:r>
            <a:r>
              <a:rPr lang="en-US" sz="1700" b="0" i="0">
                <a:effectLst/>
              </a:rPr>
              <a:t>: Customers with three or more products exhibit a significantly higher churn rate. Excluding this group could be considered during the modeling process.</a:t>
            </a:r>
          </a:p>
          <a:p>
            <a:pPr>
              <a:lnSpc>
                <a:spcPct val="90000"/>
              </a:lnSpc>
            </a:pPr>
            <a:r>
              <a:rPr lang="en-US" sz="1700" b="1" i="0">
                <a:effectLst/>
              </a:rPr>
              <a:t>Geography</a:t>
            </a:r>
            <a:r>
              <a:rPr lang="en-US" sz="1700" b="0" i="0">
                <a:effectLst/>
              </a:rPr>
              <a:t>: German customers show a distinct churn pattern compared to those from France and Spain.</a:t>
            </a:r>
          </a:p>
          <a:p>
            <a:pPr>
              <a:lnSpc>
                <a:spcPct val="90000"/>
              </a:lnSpc>
            </a:pPr>
            <a:r>
              <a:rPr lang="en-US" sz="1700" b="1" i="0">
                <a:effectLst/>
              </a:rPr>
              <a:t>Gender</a:t>
            </a:r>
            <a:r>
              <a:rPr lang="en-US" sz="1700" b="0" i="0">
                <a:effectLst/>
              </a:rPr>
              <a:t>: Female customers have a higher churn rate than male customers.</a:t>
            </a:r>
          </a:p>
          <a:p>
            <a:pPr>
              <a:lnSpc>
                <a:spcPct val="90000"/>
              </a:lnSpc>
            </a:pPr>
            <a:r>
              <a:rPr lang="en-US" sz="1700" b="1" i="0">
                <a:effectLst/>
              </a:rPr>
              <a:t>Active Membership</a:t>
            </a:r>
            <a:r>
              <a:rPr lang="en-US" sz="1700" b="0" i="0">
                <a:effectLst/>
              </a:rPr>
              <a:t>: Active members tend to have a lower churn rate.</a:t>
            </a:r>
          </a:p>
          <a:p>
            <a:pPr>
              <a:lnSpc>
                <a:spcPct val="90000"/>
              </a:lnSpc>
            </a:pPr>
            <a:r>
              <a:rPr lang="en-US" sz="1700" b="1" i="0">
                <a:effectLst/>
              </a:rPr>
              <a:t>Balance</a:t>
            </a:r>
            <a:r>
              <a:rPr lang="en-US" sz="1700" b="0" i="0">
                <a:effectLst/>
              </a:rPr>
              <a:t>: Accounts with a balance of zero behave differently than those with a positive balance, potentially warranting a separate categorical consideration.</a:t>
            </a:r>
          </a:p>
          <a:p>
            <a:pPr>
              <a:lnSpc>
                <a:spcPct val="90000"/>
              </a:lnSpc>
            </a:pPr>
            <a:r>
              <a:rPr lang="en-US" sz="1700" b="1" i="0">
                <a:effectLst/>
              </a:rPr>
              <a:t>Credit Score</a:t>
            </a:r>
            <a:r>
              <a:rPr lang="en-US" sz="1700" b="0" i="0">
                <a:effectLst/>
              </a:rPr>
              <a:t>: Lower credit scores may correlate with increased churn risk.</a:t>
            </a:r>
          </a:p>
          <a:p>
            <a:pPr>
              <a:lnSpc>
                <a:spcPct val="90000"/>
              </a:lnSpc>
            </a:pPr>
            <a:r>
              <a:rPr lang="en-US" sz="1700" b="1" i="0">
                <a:effectLst/>
              </a:rPr>
              <a:t>Age</a:t>
            </a:r>
            <a:r>
              <a:rPr lang="en-US" sz="1700" b="0" i="0">
                <a:effectLst/>
              </a:rPr>
              <a:t>: Churn rates appear notably higher among customers aged 40 to 60.</a:t>
            </a:r>
          </a:p>
        </p:txBody>
      </p:sp>
    </p:spTree>
    <p:extLst>
      <p:ext uri="{BB962C8B-B14F-4D97-AF65-F5344CB8AC3E}">
        <p14:creationId xmlns:p14="http://schemas.microsoft.com/office/powerpoint/2010/main" val="3072246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D340545-339C-FD38-7D35-953ED508CF95}"/>
              </a:ext>
            </a:extLst>
          </p:cNvPr>
          <p:cNvSpPr>
            <a:spLocks noGrp="1"/>
          </p:cNvSpPr>
          <p:nvPr>
            <p:ph type="title"/>
          </p:nvPr>
        </p:nvSpPr>
        <p:spPr>
          <a:xfrm>
            <a:off x="1156852" y="637762"/>
            <a:ext cx="2190782" cy="5576770"/>
          </a:xfrm>
        </p:spPr>
        <p:txBody>
          <a:bodyPr vert="horz" lIns="91440" tIns="45720" rIns="91440" bIns="45720" rtlCol="0" anchor="t">
            <a:normAutofit/>
          </a:bodyPr>
          <a:lstStyle/>
          <a:p>
            <a:r>
              <a:rPr lang="en-US" sz="3300" kern="1200">
                <a:solidFill>
                  <a:schemeClr val="bg1"/>
                </a:solidFill>
                <a:latin typeface="+mj-lt"/>
                <a:ea typeface="+mj-ea"/>
                <a:cs typeface="+mj-cs"/>
              </a:rPr>
              <a:t>Feature Engineering</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267D886A-8FFC-EC1D-B5A4-F6BF9DEA7ACB}"/>
              </a:ext>
            </a:extLst>
          </p:cNvPr>
          <p:cNvSpPr>
            <a:spLocks noGrp="1"/>
          </p:cNvSpPr>
          <p:nvPr>
            <p:ph type="body" idx="1"/>
          </p:nvPr>
        </p:nvSpPr>
        <p:spPr>
          <a:xfrm>
            <a:off x="4654732" y="850052"/>
            <a:ext cx="6390623" cy="5326911"/>
          </a:xfrm>
        </p:spPr>
        <p:txBody>
          <a:bodyPr vert="horz" lIns="91440" tIns="45720" rIns="91440" bIns="45720" rtlCol="0">
            <a:normAutofit/>
          </a:bodyPr>
          <a:lstStyle/>
          <a:p>
            <a:pPr>
              <a:lnSpc>
                <a:spcPct val="90000"/>
              </a:lnSpc>
            </a:pPr>
            <a:r>
              <a:rPr lang="en-US" sz="2200"/>
              <a:t>Feature Creation and Selection:</a:t>
            </a:r>
          </a:p>
          <a:p>
            <a:pPr lvl="1">
              <a:lnSpc>
                <a:spcPct val="90000"/>
              </a:lnSpc>
            </a:pPr>
            <a:r>
              <a:rPr lang="en-US" sz="2200"/>
              <a:t>Feature Selection: Removed unimportant features.</a:t>
            </a:r>
          </a:p>
          <a:p>
            <a:pPr lvl="1">
              <a:lnSpc>
                <a:spcPct val="90000"/>
              </a:lnSpc>
            </a:pPr>
            <a:r>
              <a:rPr lang="en-US" sz="2200"/>
              <a:t>Feature Creation: Categorizing bank balance data to zero-balance and deciles.</a:t>
            </a:r>
          </a:p>
          <a:p>
            <a:pPr lvl="1">
              <a:lnSpc>
                <a:spcPct val="90000"/>
              </a:lnSpc>
            </a:pPr>
            <a:r>
              <a:rPr lang="en-US" sz="2200"/>
              <a:t>Scaling and Encoding: Numerical features scaled with StandardScaler, categorical variables one-hot encoded (e.g. dummies).</a:t>
            </a:r>
          </a:p>
          <a:p>
            <a:pPr>
              <a:lnSpc>
                <a:spcPct val="90000"/>
              </a:lnSpc>
            </a:pPr>
            <a:r>
              <a:rPr lang="en-US" sz="2200"/>
              <a:t>Data Preprocessing:</a:t>
            </a:r>
          </a:p>
          <a:p>
            <a:pPr lvl="1">
              <a:lnSpc>
                <a:spcPct val="90000"/>
              </a:lnSpc>
            </a:pPr>
            <a:r>
              <a:rPr lang="en-US" sz="2200"/>
              <a:t>Pipeline for Preprocessing: sklearn.pipeline for transformations, making the model reusable and scalable.</a:t>
            </a:r>
          </a:p>
          <a:p>
            <a:pPr lvl="1">
              <a:lnSpc>
                <a:spcPct val="90000"/>
              </a:lnSpc>
            </a:pPr>
            <a:r>
              <a:rPr lang="en-US" sz="2200"/>
              <a:t>SMOTE for Imbalanced Data: Used to balance classes with synthetic samples.</a:t>
            </a:r>
          </a:p>
          <a:p>
            <a:pPr>
              <a:lnSpc>
                <a:spcPct val="90000"/>
              </a:lnSpc>
            </a:pPr>
            <a:endParaRPr lang="en-US" sz="2200"/>
          </a:p>
          <a:p>
            <a:pPr>
              <a:lnSpc>
                <a:spcPct val="90000"/>
              </a:lnSpc>
            </a:pPr>
            <a:endParaRPr lang="en-US" sz="2200"/>
          </a:p>
        </p:txBody>
      </p:sp>
    </p:spTree>
    <p:extLst>
      <p:ext uri="{BB962C8B-B14F-4D97-AF65-F5344CB8AC3E}">
        <p14:creationId xmlns:p14="http://schemas.microsoft.com/office/powerpoint/2010/main" val="207925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07DDD14-1EB2-966B-59A9-18814680526D}"/>
              </a:ext>
            </a:extLst>
          </p:cNvPr>
          <p:cNvSpPr>
            <a:spLocks noGrp="1"/>
          </p:cNvSpPr>
          <p:nvPr>
            <p:ph type="title"/>
          </p:nvPr>
        </p:nvSpPr>
        <p:spPr>
          <a:xfrm>
            <a:off x="1156852" y="637762"/>
            <a:ext cx="2190782" cy="5576770"/>
          </a:xfrm>
        </p:spPr>
        <p:txBody>
          <a:bodyPr vert="horz" lIns="91440" tIns="45720" rIns="91440" bIns="45720" rtlCol="0" anchor="t">
            <a:normAutofit/>
          </a:bodyPr>
          <a:lstStyle/>
          <a:p>
            <a:r>
              <a:rPr lang="en-US" sz="3600" kern="1200">
                <a:solidFill>
                  <a:schemeClr val="bg1"/>
                </a:solidFill>
                <a:latin typeface="+mj-lt"/>
                <a:ea typeface="+mj-ea"/>
                <a:cs typeface="+mj-cs"/>
              </a:rPr>
              <a:t>Modeling Objectives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98581942-C412-94F7-7D3C-103C214945BB}"/>
              </a:ext>
            </a:extLst>
          </p:cNvPr>
          <p:cNvSpPr>
            <a:spLocks noGrp="1"/>
          </p:cNvSpPr>
          <p:nvPr>
            <p:ph type="body" idx="1"/>
          </p:nvPr>
        </p:nvSpPr>
        <p:spPr>
          <a:xfrm>
            <a:off x="4654732" y="850052"/>
            <a:ext cx="6390623" cy="5326911"/>
          </a:xfrm>
        </p:spPr>
        <p:txBody>
          <a:bodyPr vert="horz" lIns="91440" tIns="45720" rIns="91440" bIns="45720" rtlCol="0">
            <a:normAutofit/>
          </a:bodyPr>
          <a:lstStyle/>
          <a:p>
            <a:pPr>
              <a:lnSpc>
                <a:spcPct val="90000"/>
              </a:lnSpc>
            </a:pPr>
            <a:r>
              <a:rPr lang="en-US" sz="2000" b="0" i="0">
                <a:effectLst/>
              </a:rPr>
              <a:t>To build an effective churn prediction model, the primary focus will be on recall and precision to ensure that the model captures as many potential churners as possible while minimizing false positives:</a:t>
            </a:r>
          </a:p>
          <a:p>
            <a:pPr>
              <a:lnSpc>
                <a:spcPct val="90000"/>
              </a:lnSpc>
            </a:pPr>
            <a:r>
              <a:rPr lang="en-US" sz="2000" b="0" i="0">
                <a:effectLst/>
              </a:rPr>
              <a:t>Therfore, metric Priorities for Bank Churn Prediction should be prioritized as follows:</a:t>
            </a:r>
          </a:p>
          <a:p>
            <a:pPr lvl="1">
              <a:lnSpc>
                <a:spcPct val="90000"/>
              </a:lnSpc>
            </a:pPr>
            <a:r>
              <a:rPr lang="en-US" sz="2000" b="1" i="0">
                <a:effectLst/>
              </a:rPr>
              <a:t>Recall:</a:t>
            </a:r>
            <a:r>
              <a:rPr lang="en-US" sz="2000" b="0" i="0">
                <a:effectLst/>
              </a:rPr>
              <a:t> Prioritize high recall to ensure most potential churners are identified.</a:t>
            </a:r>
          </a:p>
          <a:p>
            <a:pPr lvl="1">
              <a:lnSpc>
                <a:spcPct val="90000"/>
              </a:lnSpc>
            </a:pPr>
            <a:r>
              <a:rPr lang="en-US" sz="2000" b="1" i="0">
                <a:effectLst/>
              </a:rPr>
              <a:t>Precision:</a:t>
            </a:r>
            <a:r>
              <a:rPr lang="en-US" sz="2000" b="0" i="0">
                <a:effectLst/>
              </a:rPr>
              <a:t> Maintain high precision to reduce unnecessary intervention costs on customers who are not at risk.</a:t>
            </a:r>
          </a:p>
          <a:p>
            <a:pPr lvl="1">
              <a:lnSpc>
                <a:spcPct val="90000"/>
              </a:lnSpc>
            </a:pPr>
            <a:r>
              <a:rPr lang="en-US" sz="2000" b="1" i="0">
                <a:effectLst/>
              </a:rPr>
              <a:t>F1 Score:</a:t>
            </a:r>
            <a:r>
              <a:rPr lang="en-US" sz="2000" b="0" i="0">
                <a:effectLst/>
              </a:rPr>
              <a:t> F1 score as a balanced metric to assess the overall performance between recall and precision.</a:t>
            </a:r>
          </a:p>
          <a:p>
            <a:pPr lvl="1">
              <a:lnSpc>
                <a:spcPct val="90000"/>
              </a:lnSpc>
            </a:pPr>
            <a:r>
              <a:rPr lang="en-US" sz="2000" b="1" i="0">
                <a:effectLst/>
              </a:rPr>
              <a:t>Accuracy:</a:t>
            </a:r>
            <a:r>
              <a:rPr lang="en-US" sz="2000" b="0" i="0">
                <a:effectLst/>
              </a:rPr>
              <a:t> Not a primary focus due to data imbalance. To be tracked only to provide an overall performance picture.</a:t>
            </a:r>
            <a:endParaRPr lang="en-US" sz="2000" b="0" i="0" dirty="0">
              <a:effectLst/>
            </a:endParaRPr>
          </a:p>
        </p:txBody>
      </p:sp>
    </p:spTree>
    <p:extLst>
      <p:ext uri="{BB962C8B-B14F-4D97-AF65-F5344CB8AC3E}">
        <p14:creationId xmlns:p14="http://schemas.microsoft.com/office/powerpoint/2010/main" val="55223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21199F-4157-E92A-D95E-53FF145E3CB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8EB077B-6CF3-6F24-57CA-96D783BC1ECC}"/>
              </a:ext>
            </a:extLst>
          </p:cNvPr>
          <p:cNvSpPr>
            <a:spLocks noGrp="1"/>
          </p:cNvSpPr>
          <p:nvPr>
            <p:ph type="title"/>
          </p:nvPr>
        </p:nvSpPr>
        <p:spPr>
          <a:xfrm>
            <a:off x="1156852" y="637762"/>
            <a:ext cx="2190782" cy="5576770"/>
          </a:xfrm>
        </p:spPr>
        <p:txBody>
          <a:bodyPr vert="horz" lIns="91440" tIns="45720" rIns="91440" bIns="45720" rtlCol="0" anchor="t">
            <a:normAutofit/>
          </a:bodyPr>
          <a:lstStyle/>
          <a:p>
            <a:r>
              <a:rPr lang="en-US" sz="3600" kern="1200">
                <a:solidFill>
                  <a:schemeClr val="bg1"/>
                </a:solidFill>
                <a:latin typeface="+mj-lt"/>
                <a:ea typeface="+mj-ea"/>
                <a:cs typeface="+mj-cs"/>
              </a:rPr>
              <a:t>Modeling – Ensemble and Individual Models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135B7640-C90E-304C-AC40-A730DB419A6A}"/>
              </a:ext>
            </a:extLst>
          </p:cNvPr>
          <p:cNvSpPr>
            <a:spLocks noGrp="1"/>
          </p:cNvSpPr>
          <p:nvPr>
            <p:ph type="body" idx="1"/>
          </p:nvPr>
        </p:nvSpPr>
        <p:spPr>
          <a:xfrm>
            <a:off x="4654732" y="850052"/>
            <a:ext cx="6390623" cy="5326911"/>
          </a:xfrm>
        </p:spPr>
        <p:txBody>
          <a:bodyPr vert="horz" lIns="91440" tIns="45720" rIns="91440" bIns="45720" rtlCol="0">
            <a:normAutofit/>
          </a:bodyPr>
          <a:lstStyle/>
          <a:p>
            <a:pPr>
              <a:lnSpc>
                <a:spcPct val="90000"/>
              </a:lnSpc>
            </a:pPr>
            <a:r>
              <a:rPr lang="en-US" sz="1900"/>
              <a:t>Individual Models: Evaluation of logistic regression, decision tree, random forest, support vector and xgboost.</a:t>
            </a:r>
          </a:p>
          <a:p>
            <a:pPr>
              <a:lnSpc>
                <a:spcPct val="90000"/>
              </a:lnSpc>
            </a:pPr>
            <a:r>
              <a:rPr lang="en-US" sz="1900"/>
              <a:t>Making use of Optuna:</a:t>
            </a:r>
          </a:p>
          <a:p>
            <a:pPr lvl="1">
              <a:lnSpc>
                <a:spcPct val="90000"/>
              </a:lnSpc>
            </a:pPr>
            <a:r>
              <a:rPr lang="en-US" sz="1900"/>
              <a:t>Optimization Strategy: Used Optuna to optimize parameters, maximizing F1 score with cross-validation.</a:t>
            </a:r>
          </a:p>
          <a:p>
            <a:pPr lvl="1">
              <a:lnSpc>
                <a:spcPct val="90000"/>
              </a:lnSpc>
            </a:pPr>
            <a:r>
              <a:rPr lang="en-US" sz="1900"/>
              <a:t>Hyperparameters Tuned: Tuned key parameters like max_depth, learning_rate, n_estimators.</a:t>
            </a:r>
          </a:p>
          <a:p>
            <a:pPr lvl="1">
              <a:lnSpc>
                <a:spcPct val="90000"/>
              </a:lnSpc>
            </a:pPr>
            <a:r>
              <a:rPr lang="en-US" sz="1900"/>
              <a:t>Results: Significant improvements found through tuning.</a:t>
            </a:r>
          </a:p>
          <a:p>
            <a:pPr>
              <a:lnSpc>
                <a:spcPct val="90000"/>
              </a:lnSpc>
            </a:pPr>
            <a:r>
              <a:rPr lang="en-US" sz="1900"/>
              <a:t>Testing oversampling showed no improvement in results.</a:t>
            </a:r>
          </a:p>
          <a:p>
            <a:pPr>
              <a:lnSpc>
                <a:spcPct val="90000"/>
              </a:lnSpc>
            </a:pPr>
            <a:r>
              <a:rPr lang="en-US" sz="1900"/>
              <a:t>Ensemble Models: Voting Classifier with soft voting, combining Random Forest and XGBoost yielded best results.</a:t>
            </a:r>
          </a:p>
          <a:p>
            <a:pPr>
              <a:lnSpc>
                <a:spcPct val="90000"/>
              </a:lnSpc>
            </a:pPr>
            <a:r>
              <a:rPr lang="en-US" sz="1900"/>
              <a:t>Ensemble combined the strengths of different models for better accuracy.</a:t>
            </a:r>
          </a:p>
        </p:txBody>
      </p:sp>
    </p:spTree>
    <p:extLst>
      <p:ext uri="{BB962C8B-B14F-4D97-AF65-F5344CB8AC3E}">
        <p14:creationId xmlns:p14="http://schemas.microsoft.com/office/powerpoint/2010/main" val="397805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B9952DC-07C0-E0B2-CFF7-90F540853F2D}"/>
              </a:ext>
            </a:extLst>
          </p:cNvPr>
          <p:cNvSpPr>
            <a:spLocks noGrp="1"/>
          </p:cNvSpPr>
          <p:nvPr>
            <p:ph type="title"/>
          </p:nvPr>
        </p:nvSpPr>
        <p:spPr>
          <a:xfrm>
            <a:off x="1156852" y="637762"/>
            <a:ext cx="2190782" cy="5576770"/>
          </a:xfrm>
        </p:spPr>
        <p:txBody>
          <a:bodyPr vert="horz" lIns="91440" tIns="45720" rIns="91440" bIns="45720" rtlCol="0" anchor="t">
            <a:normAutofit/>
          </a:bodyPr>
          <a:lstStyle/>
          <a:p>
            <a:r>
              <a:rPr lang="en-US" sz="2800" kern="1200">
                <a:solidFill>
                  <a:schemeClr val="bg1"/>
                </a:solidFill>
                <a:latin typeface="+mj-lt"/>
                <a:ea typeface="+mj-ea"/>
                <a:cs typeface="+mj-cs"/>
              </a:rPr>
              <a:t>Model Evaluation – Performance Metrics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5A2F00E1-DFBB-233A-67B2-9B6FD8F90AF2}"/>
              </a:ext>
            </a:extLst>
          </p:cNvPr>
          <p:cNvSpPr>
            <a:spLocks noGrp="1"/>
          </p:cNvSpPr>
          <p:nvPr>
            <p:ph type="body" idx="1"/>
          </p:nvPr>
        </p:nvSpPr>
        <p:spPr>
          <a:xfrm>
            <a:off x="4654732" y="850052"/>
            <a:ext cx="6390623" cy="5326911"/>
          </a:xfrm>
        </p:spPr>
        <p:txBody>
          <a:bodyPr vert="horz" lIns="91440" tIns="45720" rIns="91440" bIns="45720" rtlCol="0">
            <a:normAutofit/>
          </a:bodyPr>
          <a:lstStyle/>
          <a:p>
            <a:pPr>
              <a:lnSpc>
                <a:spcPct val="90000"/>
              </a:lnSpc>
            </a:pPr>
            <a:r>
              <a:rPr lang="en-US" sz="2400"/>
              <a:t>Metrics: Accuracy, Precision, Recall, F1 Score for model effectiveness on test data.</a:t>
            </a:r>
          </a:p>
          <a:p>
            <a:pPr>
              <a:lnSpc>
                <a:spcPct val="90000"/>
              </a:lnSpc>
            </a:pPr>
            <a:r>
              <a:rPr lang="en-US" sz="2400"/>
              <a:t>Threshold Tuning: Precision-Recall Curve used to find best F1 threshold, balancing false positives/negatives.</a:t>
            </a:r>
          </a:p>
          <a:p>
            <a:pPr>
              <a:lnSpc>
                <a:spcPct val="90000"/>
              </a:lnSpc>
            </a:pPr>
            <a:r>
              <a:rPr lang="en-US" sz="2400"/>
              <a:t>Confusion Matrix: Visualized performance distribution.</a:t>
            </a:r>
          </a:p>
        </p:txBody>
      </p:sp>
    </p:spTree>
    <p:extLst>
      <p:ext uri="{BB962C8B-B14F-4D97-AF65-F5344CB8AC3E}">
        <p14:creationId xmlns:p14="http://schemas.microsoft.com/office/powerpoint/2010/main" val="418468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F5A0EB8-15C0-8926-EC49-BD4D136DF7FE}"/>
              </a:ext>
            </a:extLst>
          </p:cNvPr>
          <p:cNvSpPr>
            <a:spLocks noGrp="1"/>
          </p:cNvSpPr>
          <p:nvPr>
            <p:ph type="title"/>
          </p:nvPr>
        </p:nvSpPr>
        <p:spPr>
          <a:xfrm>
            <a:off x="1156852" y="637762"/>
            <a:ext cx="2190782" cy="5576770"/>
          </a:xfrm>
        </p:spPr>
        <p:txBody>
          <a:bodyPr vert="horz" lIns="91440" tIns="45720" rIns="91440" bIns="45720" rtlCol="0" anchor="t">
            <a:normAutofit/>
          </a:bodyPr>
          <a:lstStyle/>
          <a:p>
            <a:r>
              <a:rPr lang="en-US" sz="2000" kern="1200">
                <a:solidFill>
                  <a:schemeClr val="bg1"/>
                </a:solidFill>
                <a:latin typeface="+mj-lt"/>
                <a:ea typeface="+mj-ea"/>
                <a:cs typeface="+mj-cs"/>
              </a:rPr>
              <a:t>Insights and Recommendations</a:t>
            </a:r>
          </a:p>
        </p:txBody>
      </p:sp>
      <p:sp>
        <p:nvSpPr>
          <p:cNvPr id="13"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1A750D75-12DF-6AA0-53FD-B2AA43C735F2}"/>
              </a:ext>
            </a:extLst>
          </p:cNvPr>
          <p:cNvSpPr>
            <a:spLocks noGrp="1"/>
          </p:cNvSpPr>
          <p:nvPr>
            <p:ph type="body" idx="1"/>
          </p:nvPr>
        </p:nvSpPr>
        <p:spPr>
          <a:xfrm>
            <a:off x="4654732" y="850052"/>
            <a:ext cx="6390623" cy="5326911"/>
          </a:xfrm>
        </p:spPr>
        <p:txBody>
          <a:bodyPr vert="horz" lIns="91440" tIns="45720" rIns="91440" bIns="45720" rtlCol="0">
            <a:normAutofit/>
          </a:bodyPr>
          <a:lstStyle/>
          <a:p>
            <a:pPr>
              <a:lnSpc>
                <a:spcPct val="90000"/>
              </a:lnSpc>
            </a:pPr>
            <a:r>
              <a:rPr lang="en-US" sz="2400"/>
              <a:t>Key Drivers of Churn: Features like age, balance, active status impact churn risk.</a:t>
            </a:r>
          </a:p>
          <a:p>
            <a:pPr>
              <a:lnSpc>
                <a:spcPct val="90000"/>
              </a:lnSpc>
            </a:pPr>
            <a:r>
              <a:rPr lang="en-US" sz="2400"/>
              <a:t>Threshold-Based Predictions: Custom thresholds improve actionable accuracy for the bank.</a:t>
            </a:r>
          </a:p>
          <a:p>
            <a:pPr>
              <a:lnSpc>
                <a:spcPct val="90000"/>
              </a:lnSpc>
            </a:pPr>
            <a:r>
              <a:rPr lang="en-US" sz="2400"/>
              <a:t>Recommendations for Retention: Suggest campaigns for high-risk groups identified by the model.</a:t>
            </a:r>
          </a:p>
          <a:p>
            <a:pPr>
              <a:lnSpc>
                <a:spcPct val="90000"/>
              </a:lnSpc>
            </a:pPr>
            <a:r>
              <a:rPr lang="en-US" sz="2400"/>
              <a:t>Future Steps: Incorporate more data, refine features, experiment with further ensemble methods.</a:t>
            </a:r>
          </a:p>
        </p:txBody>
      </p:sp>
    </p:spTree>
    <p:extLst>
      <p:ext uri="{BB962C8B-B14F-4D97-AF65-F5344CB8AC3E}">
        <p14:creationId xmlns:p14="http://schemas.microsoft.com/office/powerpoint/2010/main" val="157572821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B57C1C9-8A59-40F6-8C2E-E1A72DB4DE0E}">
  <we:reference id="wa200005566" version="3.0.0.2" store="he-I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37</TotalTime>
  <Words>766</Words>
  <Application>Microsoft Office PowerPoint</Application>
  <PresentationFormat>מסך רחב</PresentationFormat>
  <Paragraphs>63</Paragraphs>
  <Slides>8</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8</vt:i4>
      </vt:variant>
    </vt:vector>
  </HeadingPairs>
  <TitlesOfParts>
    <vt:vector size="12" baseType="lpstr">
      <vt:lpstr>Aptos</vt:lpstr>
      <vt:lpstr>Aptos Display</vt:lpstr>
      <vt:lpstr>Arial</vt:lpstr>
      <vt:lpstr>ערכת נושא Office</vt:lpstr>
      <vt:lpstr>Background</vt:lpstr>
      <vt:lpstr>Data components</vt:lpstr>
      <vt:lpstr>Data insights</vt:lpstr>
      <vt:lpstr>Feature Engineering</vt:lpstr>
      <vt:lpstr>Modeling Objectives</vt:lpstr>
      <vt:lpstr>Modeling – Ensemble and Individual Models</vt:lpstr>
      <vt:lpstr>Model Evaluation – Performance Metrics</vt:lpstr>
      <vt:lpstr>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Manor Shpriz</dc:creator>
  <cp:lastModifiedBy>Manor Shpriz</cp:lastModifiedBy>
  <cp:revision>4</cp:revision>
  <dcterms:created xsi:type="dcterms:W3CDTF">2024-11-02T18:26:58Z</dcterms:created>
  <dcterms:modified xsi:type="dcterms:W3CDTF">2024-11-02T19:08:10Z</dcterms:modified>
</cp:coreProperties>
</file>