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508" r:id="rId5"/>
    <p:sldId id="547" r:id="rId6"/>
    <p:sldId id="554" r:id="rId7"/>
    <p:sldId id="556" r:id="rId8"/>
    <p:sldId id="557" r:id="rId9"/>
    <p:sldId id="552" r:id="rId10"/>
    <p:sldId id="550" r:id="rId11"/>
    <p:sldId id="553" r:id="rId12"/>
    <p:sldId id="549" r:id="rId13"/>
    <p:sldId id="548" r:id="rId14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D0D8"/>
    <a:srgbClr val="FFCCCC"/>
    <a:srgbClr val="FE989A"/>
    <a:srgbClr val="FF9999"/>
    <a:srgbClr val="64A6E2"/>
    <a:srgbClr val="F9FB9F"/>
    <a:srgbClr val="EAEFF7"/>
    <a:srgbClr val="F8696B"/>
    <a:srgbClr val="E9C04D"/>
    <a:srgbClr val="E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12" autoAdjust="0"/>
    <p:restoredTop sz="94215" autoAdjust="0"/>
  </p:normalViewPr>
  <p:slideViewPr>
    <p:cSldViewPr snapToGrid="0" showGuides="1">
      <p:cViewPr varScale="1">
        <p:scale>
          <a:sx n="107" d="100"/>
          <a:sy n="107" d="100"/>
        </p:scale>
        <p:origin x="498" y="114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78427" cy="513507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994" y="2"/>
            <a:ext cx="3078427" cy="513507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fld id="{B8318CEF-1938-440C-B76C-2BB6BE3A338C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9721107"/>
            <a:ext cx="3078427" cy="513506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4" y="9721107"/>
            <a:ext cx="3078427" cy="513506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r">
              <a:defRPr sz="1200"/>
            </a:lvl1pPr>
          </a:lstStyle>
          <a:p>
            <a:fld id="{01E48B55-0AA0-40D2-B3F0-5B9950593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634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78427" cy="513507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4" y="2"/>
            <a:ext cx="3078427" cy="513507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fld id="{09087B59-65AA-46E5-A6B2-EA4989DE90C5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6" tIns="47398" rIns="94796" bIns="4739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4796" tIns="47398" rIns="94796" bIns="4739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721107"/>
            <a:ext cx="3078427" cy="513506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4" y="9721107"/>
            <a:ext cx="3078427" cy="513506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r">
              <a:defRPr sz="1200"/>
            </a:lvl1pPr>
          </a:lstStyle>
          <a:p>
            <a:fld id="{3877958E-E696-4498-9DDE-D07EAE150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538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7958E-E696-4498-9DDE-D07EAE150A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19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7958E-E696-4498-9DDE-D07EAE150A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19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7958E-E696-4498-9DDE-D07EAE150A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19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7958E-E696-4498-9DDE-D07EAE150A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68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7958E-E696-4498-9DDE-D07EAE150A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01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7958E-E696-4498-9DDE-D07EAE150A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00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7958E-E696-4498-9DDE-D07EAE150A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19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7958E-E696-4498-9DDE-D07EAE150A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19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7958E-E696-4498-9DDE-D07EAE150A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19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7958E-E696-4498-9DDE-D07EAE150A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19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91440"/>
            <a:ext cx="8688590" cy="499592"/>
          </a:xfrm>
          <a:prstGeom prst="rect">
            <a:avLst/>
          </a:prstGeom>
        </p:spPr>
        <p:txBody>
          <a:bodyPr lIns="0" tIns="0" rIns="0" bIns="0" rtlCol="0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sz="2800" b="0" kern="1200" spc="0" dirty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731520"/>
            <a:ext cx="8688590" cy="1811807"/>
          </a:xfrm>
          <a:prstGeom prst="rect">
            <a:avLst/>
          </a:prstGeom>
          <a:ln>
            <a:noFill/>
          </a:ln>
        </p:spPr>
        <p:txBody>
          <a:bodyPr lIns="0" tIns="0" rIns="0" bIns="0"/>
          <a:lstStyle>
            <a:lvl1pPr marL="228600" indent="-228600">
              <a:buClr>
                <a:srgbClr val="0FAAB9"/>
              </a:buClr>
              <a:buSzPct val="65000"/>
              <a:buFont typeface="Wingdings 2" pitchFamily="18" charset="2"/>
              <a:buChar char=""/>
              <a:defRPr sz="2000" spc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85800" indent="-228600">
              <a:buClr>
                <a:srgbClr val="0FAAB9"/>
              </a:buClr>
              <a:buSzPct val="65000"/>
              <a:buFont typeface="Wingdings" panose="05000000000000000000" pitchFamily="2" charset="2"/>
              <a:buChar char="Ø"/>
              <a:defRPr sz="1800" spc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084263" indent="-169863">
              <a:buClr>
                <a:srgbClr val="0FAAB9"/>
              </a:buClr>
              <a:buSzPct val="65000"/>
              <a:buFont typeface="Wingdings" panose="05000000000000000000" pitchFamily="2" charset="2"/>
              <a:buChar char="§"/>
              <a:defRPr sz="1600" spc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541463" indent="-169863">
              <a:buClr>
                <a:srgbClr val="0FAAB9"/>
              </a:buClr>
              <a:buSzPct val="65000"/>
              <a:buFont typeface="Wingdings 2" pitchFamily="18" charset="2"/>
              <a:buChar char=""/>
              <a:defRPr sz="1400" spc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998663" indent="-169863">
              <a:buClr>
                <a:srgbClr val="0FAAB9"/>
              </a:buClr>
              <a:buSzPct val="65000"/>
              <a:buFont typeface="Wingdings 2" pitchFamily="18" charset="2"/>
              <a:buChar char=""/>
              <a:defRPr sz="1400" spc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0" y="690865"/>
            <a:ext cx="12192000" cy="0"/>
          </a:xfrm>
          <a:prstGeom prst="line">
            <a:avLst/>
          </a:prstGeom>
          <a:ln w="19050">
            <a:gradFill>
              <a:gsLst>
                <a:gs pos="0">
                  <a:schemeClr val="tx2">
                    <a:lumMod val="50000"/>
                  </a:schemeClr>
                </a:gs>
                <a:gs pos="37000">
                  <a:schemeClr val="tx2">
                    <a:lumMod val="60000"/>
                    <a:lumOff val="40000"/>
                  </a:schemeClr>
                </a:gs>
                <a:gs pos="69000">
                  <a:schemeClr val="accent1">
                    <a:lumMod val="51000"/>
                    <a:lumOff val="49000"/>
                  </a:schemeClr>
                </a:gs>
                <a:gs pos="100000">
                  <a:schemeClr val="bg1"/>
                </a:gs>
              </a:gsLst>
              <a:lin ang="4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461CCF-627B-C34D-A92B-51C85BD24F88}"/>
              </a:ext>
            </a:extLst>
          </p:cNvPr>
          <p:cNvCxnSpPr/>
          <p:nvPr userDrawn="1"/>
        </p:nvCxnSpPr>
        <p:spPr>
          <a:xfrm>
            <a:off x="0" y="6626373"/>
            <a:ext cx="12192000" cy="0"/>
          </a:xfrm>
          <a:prstGeom prst="line">
            <a:avLst/>
          </a:prstGeom>
          <a:noFill/>
          <a:ln w="25400">
            <a:gradFill>
              <a:gsLst>
                <a:gs pos="80000">
                  <a:srgbClr val="59F70E"/>
                </a:gs>
                <a:gs pos="45000">
                  <a:srgbClr val="0D97FF"/>
                </a:gs>
                <a:gs pos="18000">
                  <a:srgbClr val="FF7F34"/>
                </a:gs>
                <a:gs pos="0">
                  <a:srgbClr val="D92FAF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7EF81FCD-2EA6-9045-9732-A959216A0B82}"/>
              </a:ext>
            </a:extLst>
          </p:cNvPr>
          <p:cNvSpPr/>
          <p:nvPr userDrawn="1"/>
        </p:nvSpPr>
        <p:spPr>
          <a:xfrm>
            <a:off x="10944952" y="6019002"/>
            <a:ext cx="1022888" cy="10228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logo-black.png">
            <a:extLst>
              <a:ext uri="{FF2B5EF4-FFF2-40B4-BE49-F238E27FC236}">
                <a16:creationId xmlns:a16="http://schemas.microsoft.com/office/drawing/2014/main" id="{4C2565BE-E48F-604C-A7E7-DFE35CB97E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58072" y="6280650"/>
            <a:ext cx="796648" cy="49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632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 flipV="1">
            <a:off x="0" y="690865"/>
            <a:ext cx="12192000" cy="0"/>
          </a:xfrm>
          <a:prstGeom prst="line">
            <a:avLst/>
          </a:prstGeom>
          <a:ln w="19050">
            <a:gradFill>
              <a:gsLst>
                <a:gs pos="0">
                  <a:schemeClr val="tx2">
                    <a:lumMod val="50000"/>
                  </a:schemeClr>
                </a:gs>
                <a:gs pos="37000">
                  <a:schemeClr val="tx2">
                    <a:lumMod val="60000"/>
                    <a:lumOff val="40000"/>
                  </a:schemeClr>
                </a:gs>
                <a:gs pos="69000">
                  <a:schemeClr val="accent1">
                    <a:lumMod val="51000"/>
                    <a:lumOff val="49000"/>
                  </a:schemeClr>
                </a:gs>
                <a:gs pos="100000">
                  <a:schemeClr val="bg1"/>
                </a:gs>
              </a:gsLst>
              <a:lin ang="4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7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510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83085" y="2816574"/>
            <a:ext cx="5898825" cy="92333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0FF"/>
              </a:buClr>
            </a:pP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NAYA - Project 4</a:t>
            </a:r>
          </a:p>
          <a:p>
            <a:pPr algn="ctr">
              <a:buClr>
                <a:srgbClr val="0080FF"/>
              </a:buClr>
            </a:pP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Customer Churn Prediction Model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80FF"/>
              </a:buClr>
            </a:pP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Olga Soudler, Manor </a:t>
            </a:r>
            <a:r>
              <a:rPr lang="en-US" sz="2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Shpriz</a:t>
            </a:r>
            <a:endParaRPr lang="en-US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buClr>
                <a:srgbClr val="0080FF"/>
              </a:buClr>
            </a:pP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Nov 2024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80FF"/>
              </a:buClr>
            </a:pPr>
            <a:endParaRPr lang="en-US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306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B272D59-183C-435B-AB87-1AEFFB1CB535}"/>
              </a:ext>
            </a:extLst>
          </p:cNvPr>
          <p:cNvSpPr/>
          <p:nvPr/>
        </p:nvSpPr>
        <p:spPr>
          <a:xfrm>
            <a:off x="3080717" y="2489652"/>
            <a:ext cx="5344160" cy="1334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0FF"/>
              </a:buClr>
            </a:pPr>
            <a:r>
              <a:rPr lang="en-US" sz="6000" dirty="0"/>
              <a:t>Thank you </a:t>
            </a:r>
            <a:r>
              <a:rPr lang="en-US" sz="4800" dirty="0">
                <a:sym typeface="Wingdings" panose="05000000000000000000" pitchFamily="2" charset="2"/>
              </a:rPr>
              <a:t>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888830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 txBox="1">
            <a:spLocks/>
          </p:cNvSpPr>
          <p:nvPr/>
        </p:nvSpPr>
        <p:spPr>
          <a:xfrm>
            <a:off x="438832" y="38291"/>
            <a:ext cx="10021562" cy="66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12" rIns="91424" bIns="45712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sz="3200" dirty="0"/>
              <a:t>Overview</a:t>
            </a: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925F513B-84CD-40C4-A793-186104BB02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018" y="3171040"/>
            <a:ext cx="6182278" cy="31890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6CEC8A9-7EC9-4269-B10D-1B14254C8619}"/>
              </a:ext>
            </a:extLst>
          </p:cNvPr>
          <p:cNvSpPr/>
          <p:nvPr/>
        </p:nvSpPr>
        <p:spPr>
          <a:xfrm>
            <a:off x="1350627" y="1113599"/>
            <a:ext cx="8598718" cy="1466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Building Customer churn prediction model based on the bank’s customers data set.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goal is to predict if a customer is planning to leave a bank.</a:t>
            </a:r>
          </a:p>
        </p:txBody>
      </p:sp>
    </p:spTree>
    <p:extLst>
      <p:ext uri="{BB962C8B-B14F-4D97-AF65-F5344CB8AC3E}">
        <p14:creationId xmlns:p14="http://schemas.microsoft.com/office/powerpoint/2010/main" val="3684673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43201591-BF2F-4C3E-AAA4-1C141098A490}"/>
              </a:ext>
            </a:extLst>
          </p:cNvPr>
          <p:cNvSpPr txBox="1">
            <a:spLocks/>
          </p:cNvSpPr>
          <p:nvPr/>
        </p:nvSpPr>
        <p:spPr>
          <a:xfrm>
            <a:off x="497305" y="3540113"/>
            <a:ext cx="3981854" cy="2216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Methodology &amp; Population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A person in a tie running away from a churn&#10;&#10;Description automatically generated">
            <a:extLst>
              <a:ext uri="{FF2B5EF4-FFF2-40B4-BE49-F238E27FC236}">
                <a16:creationId xmlns:a16="http://schemas.microsoft.com/office/drawing/2014/main" id="{260521B7-DE36-6E7F-C346-E1B989313E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48" b="3120"/>
          <a:stretch/>
        </p:blipFill>
        <p:spPr>
          <a:xfrm>
            <a:off x="1451999" y="254994"/>
            <a:ext cx="9202922" cy="2800880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BFE52A-BBF6-403B-A6D4-1EB67662A8BE}"/>
              </a:ext>
            </a:extLst>
          </p:cNvPr>
          <p:cNvSpPr txBox="1"/>
          <p:nvPr/>
        </p:nvSpPr>
        <p:spPr>
          <a:xfrm>
            <a:off x="4634753" y="3540114"/>
            <a:ext cx="5782236" cy="3113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Data set contains 10,000 customers</a:t>
            </a:r>
          </a:p>
          <a:p>
            <a:pPr marL="28575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Churn percentage is 20.37%</a:t>
            </a:r>
          </a:p>
          <a:p>
            <a:pPr marL="28575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Training/Test/Validation sizes used – 60%/20%/20%</a:t>
            </a:r>
          </a:p>
          <a:p>
            <a:pPr marL="28575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Data Variables: 6 numeric</a:t>
            </a:r>
          </a:p>
          <a:p>
            <a:pPr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                              2 categorical</a:t>
            </a:r>
          </a:p>
          <a:p>
            <a:pPr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                              2 binary                                  </a:t>
            </a:r>
          </a:p>
          <a:p>
            <a:pPr marL="28575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Testing 5 models: Logistic Regression, K-Nearest Neighbors, Decision Tree, Random Forest and Gradient Boosting algorithms</a:t>
            </a:r>
          </a:p>
          <a:p>
            <a:pPr marL="28575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Gradient Boosting model showed best results better </a:t>
            </a:r>
          </a:p>
          <a:p>
            <a:pPr marL="28575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Generating predictions based on the XGB model</a:t>
            </a:r>
          </a:p>
        </p:txBody>
      </p:sp>
    </p:spTree>
    <p:extLst>
      <p:ext uri="{BB962C8B-B14F-4D97-AF65-F5344CB8AC3E}">
        <p14:creationId xmlns:p14="http://schemas.microsoft.com/office/powerpoint/2010/main" val="1576021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 txBox="1">
            <a:spLocks/>
          </p:cNvSpPr>
          <p:nvPr/>
        </p:nvSpPr>
        <p:spPr>
          <a:xfrm>
            <a:off x="438832" y="113792"/>
            <a:ext cx="10021562" cy="66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12" rIns="91424" bIns="45712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sz="3200" dirty="0"/>
              <a:t>Model - EDA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D303A6-B1EF-CEAF-D172-791E4F4C6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47" y="943353"/>
            <a:ext cx="4038466" cy="27615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F40B78-68B0-9FB2-93BE-67174AE7EB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221" y="3780325"/>
            <a:ext cx="4027653" cy="28036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1E9C452-3166-1376-E5DF-2EDF3C6439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2436" y="881117"/>
            <a:ext cx="3841203" cy="27615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6BA69F7-F14E-08C8-65BB-7A7ADCE2C9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2750" y="3694608"/>
            <a:ext cx="3841202" cy="2803681"/>
          </a:xfrm>
          <a:prstGeom prst="rect">
            <a:avLst/>
          </a:prstGeom>
        </p:spPr>
      </p:pic>
      <p:sp>
        <p:nvSpPr>
          <p:cNvPr id="19" name="מציין מיקום טקסט 2">
            <a:extLst>
              <a:ext uri="{FF2B5EF4-FFF2-40B4-BE49-F238E27FC236}">
                <a16:creationId xmlns:a16="http://schemas.microsoft.com/office/drawing/2014/main" id="{1009B469-411A-F9FB-9C19-8687736CA15A}"/>
              </a:ext>
            </a:extLst>
          </p:cNvPr>
          <p:cNvSpPr txBox="1">
            <a:spLocks/>
          </p:cNvSpPr>
          <p:nvPr/>
        </p:nvSpPr>
        <p:spPr>
          <a:xfrm>
            <a:off x="8830235" y="1066801"/>
            <a:ext cx="2931837" cy="511261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400" dirty="0"/>
              <a:t>No unexplainable outliers were present.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400" dirty="0"/>
              <a:t>No evident interrelationship among the numerical variables.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400" b="1" dirty="0"/>
              <a:t>Product Count</a:t>
            </a:r>
            <a:r>
              <a:rPr lang="en-US" sz="1400" dirty="0"/>
              <a:t>: Customers with three or more products exhibit a significantly higher churn rate. Excluding this group could be considered during the modeling process.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400" b="1" dirty="0"/>
              <a:t>Geography</a:t>
            </a:r>
            <a:r>
              <a:rPr lang="en-US" sz="1400" dirty="0"/>
              <a:t>: German customers show a distinct churn pattern compared to those from France and Spain.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400" b="1" dirty="0"/>
              <a:t>Gender</a:t>
            </a:r>
            <a:r>
              <a:rPr lang="en-US" sz="1400" dirty="0"/>
              <a:t>: Female customers have a higher churn rate than male customers.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400" b="1" dirty="0"/>
              <a:t>Active Membership</a:t>
            </a:r>
            <a:r>
              <a:rPr lang="en-US" sz="1400" dirty="0"/>
              <a:t>: Active members tend to have a lower churn rate.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400" b="1" dirty="0"/>
              <a:t>Balance</a:t>
            </a:r>
            <a:r>
              <a:rPr lang="en-US" sz="1400" dirty="0"/>
              <a:t>: Accounts with a balance of zero behave differently than those with a positive balance, potentially warranting a separate categorical consideration.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400" b="1" dirty="0"/>
              <a:t>Credit Score</a:t>
            </a:r>
            <a:r>
              <a:rPr lang="en-US" sz="1400" dirty="0"/>
              <a:t>: Lower credit scores may correlate with increased churn risk.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400" b="1" dirty="0"/>
              <a:t>Age</a:t>
            </a:r>
            <a:r>
              <a:rPr lang="en-US" sz="1400" dirty="0"/>
              <a:t>: Churn rates appear notably higher among customers aged 40 to 60.</a:t>
            </a:r>
          </a:p>
        </p:txBody>
      </p:sp>
    </p:spTree>
    <p:extLst>
      <p:ext uri="{BB962C8B-B14F-4D97-AF65-F5344CB8AC3E}">
        <p14:creationId xmlns:p14="http://schemas.microsoft.com/office/powerpoint/2010/main" val="1396347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 txBox="1">
            <a:spLocks/>
          </p:cNvSpPr>
          <p:nvPr/>
        </p:nvSpPr>
        <p:spPr>
          <a:xfrm>
            <a:off x="438832" y="113792"/>
            <a:ext cx="10021562" cy="66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12" rIns="91424" bIns="45712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sz="3200" dirty="0"/>
              <a:t>Model - EDA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6B2C20-D55A-FC98-3DD8-EF8FD36EA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7012" y="1235196"/>
            <a:ext cx="5777138" cy="50698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343F40-29F2-FC0E-6389-414AD9D90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307" y="1202633"/>
            <a:ext cx="5561433" cy="499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661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 txBox="1">
            <a:spLocks/>
          </p:cNvSpPr>
          <p:nvPr/>
        </p:nvSpPr>
        <p:spPr>
          <a:xfrm>
            <a:off x="438832" y="113792"/>
            <a:ext cx="10021562" cy="66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12" rIns="91424" bIns="45712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sz="3200" dirty="0"/>
              <a:t>Model - Results – Evaluation Metrics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BFE52A-BBF6-403B-A6D4-1EB67662A8BE}"/>
              </a:ext>
            </a:extLst>
          </p:cNvPr>
          <p:cNvSpPr txBox="1"/>
          <p:nvPr/>
        </p:nvSpPr>
        <p:spPr>
          <a:xfrm>
            <a:off x="275342" y="1223709"/>
            <a:ext cx="4714000" cy="1619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Accuracy of XGB classifier on training set: 0.86 </a:t>
            </a:r>
          </a:p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Accuracy of XGB classifier on test set: 0.86</a:t>
            </a:r>
          </a:p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Accuracy of XGB classifier on validation set: 0.86</a:t>
            </a:r>
          </a:p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BFE52A-BBF6-403B-A6D4-1EB67662A8BE}"/>
              </a:ext>
            </a:extLst>
          </p:cNvPr>
          <p:cNvSpPr txBox="1"/>
          <p:nvPr/>
        </p:nvSpPr>
        <p:spPr>
          <a:xfrm>
            <a:off x="515970" y="3095119"/>
            <a:ext cx="3812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u="sng" dirty="0">
                <a:solidFill>
                  <a:prstClr val="black"/>
                </a:solidFill>
                <a:cs typeface="Arial" panose="020B0604020202020204" pitchFamily="34" charset="0"/>
              </a:rPr>
              <a:t>Classification Report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678D19-CA5A-D1B9-E209-B87225D76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479" y="954202"/>
            <a:ext cx="7054045" cy="44734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1C1B82-B9B0-124A-DA5E-54606F50DE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467" y="3835592"/>
            <a:ext cx="4545869" cy="16213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1500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 txBox="1">
            <a:spLocks/>
          </p:cNvSpPr>
          <p:nvPr/>
        </p:nvSpPr>
        <p:spPr>
          <a:xfrm>
            <a:off x="438832" y="113792"/>
            <a:ext cx="10021562" cy="66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12" rIns="91424" bIns="45712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sz="3200" dirty="0"/>
              <a:t>Model Results - Features Importance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BFFEED-246A-A24E-C9FA-54746071B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29" y="3918419"/>
            <a:ext cx="5319531" cy="27049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5A16F4-68CA-7306-DB97-A69CF43DE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1605" y="792827"/>
            <a:ext cx="1784576" cy="308626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1E473D-820D-D5F2-6367-26C594AFE5AC}"/>
              </a:ext>
            </a:extLst>
          </p:cNvPr>
          <p:cNvSpPr txBox="1"/>
          <p:nvPr/>
        </p:nvSpPr>
        <p:spPr>
          <a:xfrm>
            <a:off x="612086" y="937795"/>
            <a:ext cx="2660503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Most important features with the highest impact on the prediction are: Age, Number of products, Active Status and Geography Germany with the overall impact of 65% on prediction score.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829828-C8C5-7334-DC1F-ED76A0679E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3251" y="842091"/>
            <a:ext cx="4225490" cy="35684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BF6A5FF-22F2-08D4-B038-D1BF8ED05890}"/>
              </a:ext>
            </a:extLst>
          </p:cNvPr>
          <p:cNvSpPr txBox="1"/>
          <p:nvPr/>
        </p:nvSpPr>
        <p:spPr>
          <a:xfrm>
            <a:off x="6693713" y="4741777"/>
            <a:ext cx="5116484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From the SHAP values chart we can see contribution of each feature on the prediction by its values.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For instance, active member decreases the probability of customers to churn, and German customers are more likely to churn than others.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6333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 txBox="1">
            <a:spLocks/>
          </p:cNvSpPr>
          <p:nvPr/>
        </p:nvSpPr>
        <p:spPr>
          <a:xfrm>
            <a:off x="438832" y="113792"/>
            <a:ext cx="10021562" cy="66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12" rIns="91424" bIns="45712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sz="3200" dirty="0"/>
              <a:t>Model Results - Model Score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75650" y="3253785"/>
            <a:ext cx="3489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Model Score TH&gt;=0.5 -&gt; allows to catch ~60% of total Churners with False Rate of 59% targeting 20% of total customers</a:t>
            </a:r>
          </a:p>
        </p:txBody>
      </p:sp>
      <p:sp>
        <p:nvSpPr>
          <p:cNvPr id="5" name="Right Arrow 4"/>
          <p:cNvSpPr/>
          <p:nvPr/>
        </p:nvSpPr>
        <p:spPr>
          <a:xfrm>
            <a:off x="6076398" y="3476834"/>
            <a:ext cx="906011" cy="198234"/>
          </a:xfrm>
          <a:prstGeom prst="right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B19236-7754-F8BC-9841-A46E6FAE8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744" y="782007"/>
            <a:ext cx="5229465" cy="5866888"/>
          </a:xfrm>
          <a:prstGeom prst="rect">
            <a:avLst/>
          </a:prstGeom>
        </p:spPr>
      </p:pic>
      <p:sp>
        <p:nvSpPr>
          <p:cNvPr id="6" name="Right Arrow 4">
            <a:extLst>
              <a:ext uri="{FF2B5EF4-FFF2-40B4-BE49-F238E27FC236}">
                <a16:creationId xmlns:a16="http://schemas.microsoft.com/office/drawing/2014/main" id="{4F3334F4-AF29-B734-1B35-CC994CE23C83}"/>
              </a:ext>
            </a:extLst>
          </p:cNvPr>
          <p:cNvSpPr/>
          <p:nvPr/>
        </p:nvSpPr>
        <p:spPr>
          <a:xfrm>
            <a:off x="6007416" y="5304029"/>
            <a:ext cx="906011" cy="198234"/>
          </a:xfrm>
          <a:prstGeom prst="right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44077C-6D06-F008-7D2E-201A37CE65C9}"/>
              </a:ext>
            </a:extLst>
          </p:cNvPr>
          <p:cNvSpPr txBox="1"/>
          <p:nvPr/>
        </p:nvSpPr>
        <p:spPr>
          <a:xfrm>
            <a:off x="7475650" y="5079980"/>
            <a:ext cx="3489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Model Score TH&gt;=0.5 -&gt; allows to catch ~80% of total Churners with False Rate of 78% targeting 33% of total customers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66110A-F2BE-1D04-2F8C-EAE7A754B8C3}"/>
              </a:ext>
            </a:extLst>
          </p:cNvPr>
          <p:cNvSpPr txBox="1"/>
          <p:nvPr/>
        </p:nvSpPr>
        <p:spPr>
          <a:xfrm>
            <a:off x="7276700" y="1315540"/>
            <a:ext cx="3688770" cy="15696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Changing TH of the model score from 0.5 to higher value will allow higher precision and lower recall for relevant Probability Ranks. But will decrease an overall PTR.</a:t>
            </a:r>
          </a:p>
          <a:p>
            <a:r>
              <a:rPr lang="en-US" sz="1600" dirty="0">
                <a:solidFill>
                  <a:srgbClr val="C00000"/>
                </a:solidFill>
              </a:rPr>
              <a:t>So, the decision is driven by business goals and purposes.</a:t>
            </a:r>
          </a:p>
        </p:txBody>
      </p:sp>
    </p:spTree>
    <p:extLst>
      <p:ext uri="{BB962C8B-B14F-4D97-AF65-F5344CB8AC3E}">
        <p14:creationId xmlns:p14="http://schemas.microsoft.com/office/powerpoint/2010/main" val="3055279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43201591-BF2F-4C3E-AAA4-1C141098A490}"/>
              </a:ext>
            </a:extLst>
          </p:cNvPr>
          <p:cNvSpPr txBox="1">
            <a:spLocks/>
          </p:cNvSpPr>
          <p:nvPr/>
        </p:nvSpPr>
        <p:spPr>
          <a:xfrm>
            <a:off x="354680" y="133008"/>
            <a:ext cx="11366499" cy="7910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t>Next Steps</a:t>
            </a:r>
            <a:b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</a:br>
            <a:b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</a:b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F378A33-D6C8-40CC-9E26-982DE9752C1D}"/>
              </a:ext>
            </a:extLst>
          </p:cNvPr>
          <p:cNvGrpSpPr/>
          <p:nvPr/>
        </p:nvGrpSpPr>
        <p:grpSpPr>
          <a:xfrm>
            <a:off x="736818" y="1046236"/>
            <a:ext cx="10536233" cy="510363"/>
            <a:chOff x="354680" y="1185936"/>
            <a:chExt cx="10536233" cy="51036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77FE634-776E-4B75-8340-23117C3F2770}"/>
                </a:ext>
              </a:extLst>
            </p:cNvPr>
            <p:cNvSpPr/>
            <p:nvPr/>
          </p:nvSpPr>
          <p:spPr>
            <a:xfrm>
              <a:off x="943279" y="1185936"/>
              <a:ext cx="9947634" cy="5103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869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" rtlCol="0" anchor="ctr"/>
            <a:lstStyle/>
            <a:p>
              <a:r>
                <a:rPr lang="en-US" b="1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+mj-ea"/>
                  <a:cs typeface="Arial" pitchFamily="34" charset="0"/>
                </a:rPr>
                <a:t>Based on the Score Ranks decide on preferred score TH for the prediction (the current is &gt;=0.5)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1B4E759-CA5D-48C2-B6A4-6569C63B7BE1}"/>
                </a:ext>
              </a:extLst>
            </p:cNvPr>
            <p:cNvSpPr/>
            <p:nvPr/>
          </p:nvSpPr>
          <p:spPr>
            <a:xfrm>
              <a:off x="354680" y="1185936"/>
              <a:ext cx="520995" cy="5103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869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/>
            <a:p>
              <a:pPr algn="ctr"/>
              <a:r>
                <a:rPr lang="en-US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+mj-ea"/>
                  <a:cs typeface="Arial" pitchFamily="34" charset="0"/>
                </a:rPr>
                <a:t>1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F95A5D2-CB7E-4EFC-8689-CA9ECCA1E76B}"/>
              </a:ext>
            </a:extLst>
          </p:cNvPr>
          <p:cNvGrpSpPr/>
          <p:nvPr/>
        </p:nvGrpSpPr>
        <p:grpSpPr>
          <a:xfrm>
            <a:off x="736818" y="2326865"/>
            <a:ext cx="10536233" cy="510363"/>
            <a:chOff x="354680" y="1896460"/>
            <a:chExt cx="10536233" cy="51036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86EB1A2-6D65-4C38-85E2-212C0CE1365A}"/>
                </a:ext>
              </a:extLst>
            </p:cNvPr>
            <p:cNvSpPr/>
            <p:nvPr/>
          </p:nvSpPr>
          <p:spPr>
            <a:xfrm>
              <a:off x="943279" y="1896460"/>
              <a:ext cx="9947634" cy="5103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869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" rtlCol="0" anchor="ctr"/>
            <a:lstStyle/>
            <a:p>
              <a:r>
                <a:rPr lang="en-US" b="1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+mj-ea"/>
                  <a:cs typeface="Arial" pitchFamily="34" charset="0"/>
                </a:rPr>
                <a:t>Building AB Testing and Monitoring the results closely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08D7F4-EC44-443F-874F-503701D74A27}"/>
                </a:ext>
              </a:extLst>
            </p:cNvPr>
            <p:cNvSpPr/>
            <p:nvPr/>
          </p:nvSpPr>
          <p:spPr>
            <a:xfrm>
              <a:off x="354680" y="1896460"/>
              <a:ext cx="520995" cy="5103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869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/>
            <a:p>
              <a:pPr algn="ctr"/>
              <a:r>
                <a:rPr lang="en-US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+mj-ea"/>
                  <a:cs typeface="Arial" pitchFamily="34" charset="0"/>
                </a:rPr>
                <a:t>3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A9C3548-B553-4E34-BFA1-F6AECC921333}"/>
              </a:ext>
            </a:extLst>
          </p:cNvPr>
          <p:cNvGrpSpPr/>
          <p:nvPr/>
        </p:nvGrpSpPr>
        <p:grpSpPr>
          <a:xfrm>
            <a:off x="736818" y="2959794"/>
            <a:ext cx="10536233" cy="510363"/>
            <a:chOff x="354680" y="2500864"/>
            <a:chExt cx="10536233" cy="51036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4682C36-C3F8-4DBA-969E-EB97DFD4EF98}"/>
                </a:ext>
              </a:extLst>
            </p:cNvPr>
            <p:cNvSpPr/>
            <p:nvPr/>
          </p:nvSpPr>
          <p:spPr>
            <a:xfrm>
              <a:off x="943279" y="2500864"/>
              <a:ext cx="9947634" cy="5103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869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" rtlCol="0" anchor="ctr"/>
            <a:lstStyle/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+mj-ea"/>
                  <a:cs typeface="Arial" pitchFamily="34" charset="0"/>
                </a:rPr>
                <a:t>Improvements and changes if needed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05D291C-6A41-4EE7-9D71-BF57D7434F81}"/>
                </a:ext>
              </a:extLst>
            </p:cNvPr>
            <p:cNvSpPr/>
            <p:nvPr/>
          </p:nvSpPr>
          <p:spPr>
            <a:xfrm>
              <a:off x="354680" y="2500864"/>
              <a:ext cx="520995" cy="5103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869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/>
            <a:p>
              <a:pPr algn="ctr"/>
              <a:r>
                <a:rPr lang="en-US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+mj-ea"/>
                  <a:cs typeface="Arial" pitchFamily="34" charset="0"/>
                </a:rPr>
                <a:t>4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5F4DE83A-B0E6-4D7D-849B-0A34275D2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824" y="4068576"/>
            <a:ext cx="4764947" cy="2305973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DA3CF39-9C24-4CE6-96E5-694DB23F7B75}"/>
              </a:ext>
            </a:extLst>
          </p:cNvPr>
          <p:cNvGrpSpPr/>
          <p:nvPr/>
        </p:nvGrpSpPr>
        <p:grpSpPr>
          <a:xfrm>
            <a:off x="736818" y="1681236"/>
            <a:ext cx="10536233" cy="510363"/>
            <a:chOff x="354680" y="1185936"/>
            <a:chExt cx="10536233" cy="51036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C7CCA20-A126-4991-AFAA-CFF29DF84173}"/>
                </a:ext>
              </a:extLst>
            </p:cNvPr>
            <p:cNvSpPr/>
            <p:nvPr/>
          </p:nvSpPr>
          <p:spPr>
            <a:xfrm>
              <a:off x="943279" y="1185936"/>
              <a:ext cx="9947634" cy="5103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869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" rtlCol="0" anchor="ctr"/>
            <a:lstStyle/>
            <a:p>
              <a:r>
                <a:rPr lang="en-US" b="1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Arial" pitchFamily="34" charset="0"/>
                </a:rPr>
                <a:t>Building Churn protocol to retain a customers who are likely to churn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D114986-063C-461D-A754-052F0D16C0B9}"/>
                </a:ext>
              </a:extLst>
            </p:cNvPr>
            <p:cNvSpPr/>
            <p:nvPr/>
          </p:nvSpPr>
          <p:spPr>
            <a:xfrm>
              <a:off x="354680" y="1185936"/>
              <a:ext cx="520995" cy="5103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869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/>
            <a:p>
              <a:pPr algn="ctr"/>
              <a:r>
                <a:rPr lang="en-US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+mj-ea"/>
                  <a:cs typeface="Arial" pitchFamily="34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2659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8A97D30506C2499EF7408BF79566EF" ma:contentTypeVersion="10" ma:contentTypeDescription="Create a new document." ma:contentTypeScope="" ma:versionID="e7e405ab8f35942eac3ee2c48f479ddb">
  <xsd:schema xmlns:xsd="http://www.w3.org/2001/XMLSchema" xmlns:xs="http://www.w3.org/2001/XMLSchema" xmlns:p="http://schemas.microsoft.com/office/2006/metadata/properties" xmlns:ns3="6bd0db0b-6541-4ea5-b027-0251c725f318" xmlns:ns4="a41f70b8-6d8f-4cb1-9d0d-2f8da44eb2fa" targetNamespace="http://schemas.microsoft.com/office/2006/metadata/properties" ma:root="true" ma:fieldsID="3d8846d3b2664cb6e70f1c29ee914973" ns3:_="" ns4:_="">
    <xsd:import namespace="6bd0db0b-6541-4ea5-b027-0251c725f318"/>
    <xsd:import namespace="a41f70b8-6d8f-4cb1-9d0d-2f8da44eb2f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d0db0b-6541-4ea5-b027-0251c725f3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1f70b8-6d8f-4cb1-9d0d-2f8da44eb2fa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0CE5B35-C2D2-43F0-91FA-11C3184A09B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6BD17C-037A-4887-933B-C96701BC2BFC}">
  <ds:schemaRefs>
    <ds:schemaRef ds:uri="http://schemas.microsoft.com/office/2006/documentManagement/types"/>
    <ds:schemaRef ds:uri="a41f70b8-6d8f-4cb1-9d0d-2f8da44eb2fa"/>
    <ds:schemaRef ds:uri="http://purl.org/dc/elements/1.1/"/>
    <ds:schemaRef ds:uri="http://purl.org/dc/terms/"/>
    <ds:schemaRef ds:uri="http://www.w3.org/XML/1998/namespace"/>
    <ds:schemaRef ds:uri="6bd0db0b-6541-4ea5-b027-0251c725f318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262BC8B-C51D-4559-96A0-2C8AF55412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d0db0b-6541-4ea5-b027-0251c725f318"/>
    <ds:schemaRef ds:uri="a41f70b8-6d8f-4cb1-9d0d-2f8da44eb2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140167</TotalTime>
  <Words>540</Words>
  <Application>Microsoft Office PowerPoint</Application>
  <PresentationFormat>Widescreen</PresentationFormat>
  <Paragraphs>62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Wingdings</vt:lpstr>
      <vt:lpstr>Wingdings 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Olga Soudler</dc:creator>
  <cp:lastModifiedBy>Olga Soudler</cp:lastModifiedBy>
  <cp:revision>365</cp:revision>
  <dcterms:created xsi:type="dcterms:W3CDTF">2020-05-05T10:24:27Z</dcterms:created>
  <dcterms:modified xsi:type="dcterms:W3CDTF">2024-11-05T17:59:24Z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51570b1-fc65-494f-b1b5-c16c4d8360bf_Enabled">
    <vt:lpwstr>True</vt:lpwstr>
  </property>
  <property fmtid="{D5CDD505-2E9C-101B-9397-08002B2CF9AE}" pid="3" name="MSIP_Label_c51570b1-fc65-494f-b1b5-c16c4d8360bf_SiteId">
    <vt:lpwstr>1ac04339-8417-4387-b32c-9a9526779033</vt:lpwstr>
  </property>
  <property fmtid="{D5CDD505-2E9C-101B-9397-08002B2CF9AE}" pid="4" name="MSIP_Label_c51570b1-fc65-494f-b1b5-c16c4d8360bf_Owner">
    <vt:lpwstr>Olga.Soudler@888holdings.com</vt:lpwstr>
  </property>
  <property fmtid="{D5CDD505-2E9C-101B-9397-08002B2CF9AE}" pid="5" name="MSIP_Label_c51570b1-fc65-494f-b1b5-c16c4d8360bf_SetDate">
    <vt:lpwstr>2020-05-05T10:50:09.8221981Z</vt:lpwstr>
  </property>
  <property fmtid="{D5CDD505-2E9C-101B-9397-08002B2CF9AE}" pid="6" name="MSIP_Label_c51570b1-fc65-494f-b1b5-c16c4d8360bf_Name">
    <vt:lpwstr>Confidential</vt:lpwstr>
  </property>
  <property fmtid="{D5CDD505-2E9C-101B-9397-08002B2CF9AE}" pid="7" name="MSIP_Label_c51570b1-fc65-494f-b1b5-c16c4d8360bf_Application">
    <vt:lpwstr>Microsoft Azure Information Protection</vt:lpwstr>
  </property>
  <property fmtid="{D5CDD505-2E9C-101B-9397-08002B2CF9AE}" pid="8" name="MSIP_Label_c51570b1-fc65-494f-b1b5-c16c4d8360bf_Extended_MSFT_Method">
    <vt:lpwstr>Automatic</vt:lpwstr>
  </property>
  <property fmtid="{D5CDD505-2E9C-101B-9397-08002B2CF9AE}" pid="9" name="MSIP_Label_9f21dbd3-4283-44b2-88d5-78cf713da369_Enabled">
    <vt:lpwstr>True</vt:lpwstr>
  </property>
  <property fmtid="{D5CDD505-2E9C-101B-9397-08002B2CF9AE}" pid="10" name="MSIP_Label_9f21dbd3-4283-44b2-88d5-78cf713da369_SiteId">
    <vt:lpwstr>1ac04339-8417-4387-b32c-9a9526779033</vt:lpwstr>
  </property>
  <property fmtid="{D5CDD505-2E9C-101B-9397-08002B2CF9AE}" pid="11" name="MSIP_Label_9f21dbd3-4283-44b2-88d5-78cf713da369_SetDate">
    <vt:lpwstr>2020-05-05T10:50:09.8221981Z</vt:lpwstr>
  </property>
  <property fmtid="{D5CDD505-2E9C-101B-9397-08002B2CF9AE}" pid="12" name="MSIP_Label_9f21dbd3-4283-44b2-88d5-78cf713da369_Name">
    <vt:lpwstr>All Employees</vt:lpwstr>
  </property>
  <property fmtid="{D5CDD505-2E9C-101B-9397-08002B2CF9AE}" pid="13" name="MSIP_Label_9f21dbd3-4283-44b2-88d5-78cf713da369_Extended_MSFT_Method">
    <vt:lpwstr>Automatic</vt:lpwstr>
  </property>
  <property fmtid="{D5CDD505-2E9C-101B-9397-08002B2CF9AE}" pid="14" name="MSIP_Label_05e00237-919f-4fc7-9a8c-91282f710a99_Enabled">
    <vt:lpwstr>true</vt:lpwstr>
  </property>
  <property fmtid="{D5CDD505-2E9C-101B-9397-08002B2CF9AE}" pid="15" name="MSIP_Label_05e00237-919f-4fc7-9a8c-91282f710a99_SetDate">
    <vt:lpwstr>2022-09-04T06:55:45Z</vt:lpwstr>
  </property>
  <property fmtid="{D5CDD505-2E9C-101B-9397-08002B2CF9AE}" pid="16" name="MSIP_Label_05e00237-919f-4fc7-9a8c-91282f710a99_Method">
    <vt:lpwstr>Privileged</vt:lpwstr>
  </property>
  <property fmtid="{D5CDD505-2E9C-101B-9397-08002B2CF9AE}" pid="17" name="MSIP_Label_05e00237-919f-4fc7-9a8c-91282f710a99_Name">
    <vt:lpwstr>Public</vt:lpwstr>
  </property>
  <property fmtid="{D5CDD505-2E9C-101B-9397-08002B2CF9AE}" pid="18" name="MSIP_Label_05e00237-919f-4fc7-9a8c-91282f710a99_SiteId">
    <vt:lpwstr>d689f9e5-4eb7-44b7-bd7d-705934cb0186</vt:lpwstr>
  </property>
  <property fmtid="{D5CDD505-2E9C-101B-9397-08002B2CF9AE}" pid="19" name="MSIP_Label_05e00237-919f-4fc7-9a8c-91282f710a99_ActionId">
    <vt:lpwstr>698e09ec-3b5f-4e2f-a959-5030faa16708</vt:lpwstr>
  </property>
  <property fmtid="{D5CDD505-2E9C-101B-9397-08002B2CF9AE}" pid="20" name="MSIP_Label_05e00237-919f-4fc7-9a8c-91282f710a99_ContentBits">
    <vt:lpwstr>0</vt:lpwstr>
  </property>
</Properties>
</file>