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1" r:id="rId5"/>
  </p:sldMasterIdLst>
  <p:notesMasterIdLst>
    <p:notesMasterId r:id="rId15"/>
  </p:notesMasterIdLst>
  <p:handoutMasterIdLst>
    <p:handoutMasterId r:id="rId16"/>
  </p:handoutMasterIdLst>
  <p:sldIdLst>
    <p:sldId id="508" r:id="rId6"/>
    <p:sldId id="547" r:id="rId7"/>
    <p:sldId id="554" r:id="rId8"/>
    <p:sldId id="557" r:id="rId9"/>
    <p:sldId id="556" r:id="rId10"/>
    <p:sldId id="260" r:id="rId11"/>
    <p:sldId id="552" r:id="rId12"/>
    <p:sldId id="549" r:id="rId13"/>
    <p:sldId id="548" r:id="rId14"/>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0D8"/>
    <a:srgbClr val="FFCCCC"/>
    <a:srgbClr val="FE989A"/>
    <a:srgbClr val="FF9999"/>
    <a:srgbClr val="64A6E2"/>
    <a:srgbClr val="F9FB9F"/>
    <a:srgbClr val="EAEFF7"/>
    <a:srgbClr val="F8696B"/>
    <a:srgbClr val="E9C04D"/>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12" autoAdjust="0"/>
    <p:restoredTop sz="87530" autoAdjust="0"/>
  </p:normalViewPr>
  <p:slideViewPr>
    <p:cSldViewPr snapToGrid="0" showGuides="1">
      <p:cViewPr varScale="1">
        <p:scale>
          <a:sx n="94" d="100"/>
          <a:sy n="94" d="100"/>
        </p:scale>
        <p:origin x="84" y="78"/>
      </p:cViewPr>
      <p:guideLst>
        <p:guide orient="horz" pos="2183"/>
        <p:guide pos="3817"/>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78427" cy="51350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sz="quarter" idx="1"/>
          </p:nvPr>
        </p:nvSpPr>
        <p:spPr>
          <a:xfrm>
            <a:off x="4023994" y="2"/>
            <a:ext cx="3078427" cy="513507"/>
          </a:xfrm>
          <a:prstGeom prst="rect">
            <a:avLst/>
          </a:prstGeom>
        </p:spPr>
        <p:txBody>
          <a:bodyPr vert="horz" lIns="94796" tIns="47398" rIns="94796" bIns="47398" rtlCol="0"/>
          <a:lstStyle>
            <a:lvl1pPr algn="r">
              <a:defRPr sz="1200"/>
            </a:lvl1pPr>
          </a:lstStyle>
          <a:p>
            <a:fld id="{B8318CEF-1938-440C-B76C-2BB6BE3A338C}" type="datetimeFigureOut">
              <a:rPr lang="en-US" smtClean="0"/>
              <a:t>11/14/2024</a:t>
            </a:fld>
            <a:endParaRPr lang="en-US"/>
          </a:p>
        </p:txBody>
      </p:sp>
      <p:sp>
        <p:nvSpPr>
          <p:cNvPr id="4" name="Footer Placeholder 3"/>
          <p:cNvSpPr>
            <a:spLocks noGrp="1"/>
          </p:cNvSpPr>
          <p:nvPr>
            <p:ph type="ftr" sz="quarter" idx="2"/>
          </p:nvPr>
        </p:nvSpPr>
        <p:spPr>
          <a:xfrm>
            <a:off x="2" y="9721107"/>
            <a:ext cx="3078427" cy="513506"/>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p:cNvSpPr>
            <a:spLocks noGrp="1"/>
          </p:cNvSpPr>
          <p:nvPr>
            <p:ph type="sldNum" sz="quarter" idx="3"/>
          </p:nvPr>
        </p:nvSpPr>
        <p:spPr>
          <a:xfrm>
            <a:off x="4023994" y="9721107"/>
            <a:ext cx="3078427" cy="513506"/>
          </a:xfrm>
          <a:prstGeom prst="rect">
            <a:avLst/>
          </a:prstGeom>
        </p:spPr>
        <p:txBody>
          <a:bodyPr vert="horz" lIns="94796" tIns="47398" rIns="94796" bIns="47398" rtlCol="0" anchor="b"/>
          <a:lstStyle>
            <a:lvl1pPr algn="r">
              <a:defRPr sz="1200"/>
            </a:lvl1pPr>
          </a:lstStyle>
          <a:p>
            <a:fld id="{01E48B55-0AA0-40D2-B3F0-5B9950593AD6}" type="slidenum">
              <a:rPr lang="en-US" smtClean="0"/>
              <a:t>‹#›</a:t>
            </a:fld>
            <a:endParaRPr lang="en-US"/>
          </a:p>
        </p:txBody>
      </p:sp>
    </p:spTree>
    <p:extLst>
      <p:ext uri="{BB962C8B-B14F-4D97-AF65-F5344CB8AC3E}">
        <p14:creationId xmlns:p14="http://schemas.microsoft.com/office/powerpoint/2010/main" val="38864634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78427" cy="51350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4023994" y="2"/>
            <a:ext cx="3078427" cy="513507"/>
          </a:xfrm>
          <a:prstGeom prst="rect">
            <a:avLst/>
          </a:prstGeom>
        </p:spPr>
        <p:txBody>
          <a:bodyPr vert="horz" lIns="94796" tIns="47398" rIns="94796" bIns="47398" rtlCol="0"/>
          <a:lstStyle>
            <a:lvl1pPr algn="r">
              <a:defRPr sz="1200"/>
            </a:lvl1pPr>
          </a:lstStyle>
          <a:p>
            <a:fld id="{09087B59-65AA-46E5-A6B2-EA4989DE90C5}" type="datetimeFigureOut">
              <a:rPr lang="en-US" smtClean="0"/>
              <a:t>11/14/2024</a:t>
            </a:fld>
            <a:endParaRPr lang="en-US"/>
          </a:p>
        </p:txBody>
      </p:sp>
      <p:sp>
        <p:nvSpPr>
          <p:cNvPr id="4" name="Slide Image Placeholder 3"/>
          <p:cNvSpPr>
            <a:spLocks noGrp="1" noRot="1" noChangeAspect="1"/>
          </p:cNvSpPr>
          <p:nvPr>
            <p:ph type="sldImg" idx="2"/>
          </p:nvPr>
        </p:nvSpPr>
        <p:spPr>
          <a:xfrm>
            <a:off x="481013" y="1279525"/>
            <a:ext cx="6142037" cy="3454400"/>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4796" tIns="47398" rIns="94796" bIns="4739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721107"/>
            <a:ext cx="3078427" cy="513506"/>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4023994" y="9721107"/>
            <a:ext cx="3078427" cy="513506"/>
          </a:xfrm>
          <a:prstGeom prst="rect">
            <a:avLst/>
          </a:prstGeom>
        </p:spPr>
        <p:txBody>
          <a:bodyPr vert="horz" lIns="94796" tIns="47398" rIns="94796" bIns="47398" rtlCol="0" anchor="b"/>
          <a:lstStyle>
            <a:lvl1pPr algn="r">
              <a:defRPr sz="1200"/>
            </a:lvl1pPr>
          </a:lstStyle>
          <a:p>
            <a:fld id="{3877958E-E696-4498-9DDE-D07EAE150AEA}" type="slidenum">
              <a:rPr lang="en-US" smtClean="0"/>
              <a:t>‹#›</a:t>
            </a:fld>
            <a:endParaRPr lang="en-US"/>
          </a:p>
        </p:txBody>
      </p:sp>
    </p:spTree>
    <p:extLst>
      <p:ext uri="{BB962C8B-B14F-4D97-AF65-F5344CB8AC3E}">
        <p14:creationId xmlns:p14="http://schemas.microsoft.com/office/powerpoint/2010/main" val="16394538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7958E-E696-4498-9DDE-D07EAE150AEA}" type="slidenum">
              <a:rPr lang="en-US" smtClean="0"/>
              <a:t>1</a:t>
            </a:fld>
            <a:endParaRPr lang="en-US"/>
          </a:p>
        </p:txBody>
      </p:sp>
    </p:spTree>
    <p:extLst>
      <p:ext uri="{BB962C8B-B14F-4D97-AF65-F5344CB8AC3E}">
        <p14:creationId xmlns:p14="http://schemas.microsoft.com/office/powerpoint/2010/main" val="1520819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7958E-E696-4498-9DDE-D07EAE150AEA}" type="slidenum">
              <a:rPr lang="en-US" smtClean="0"/>
              <a:t>2</a:t>
            </a:fld>
            <a:endParaRPr lang="en-US"/>
          </a:p>
        </p:txBody>
      </p:sp>
    </p:spTree>
    <p:extLst>
      <p:ext uri="{BB962C8B-B14F-4D97-AF65-F5344CB8AC3E}">
        <p14:creationId xmlns:p14="http://schemas.microsoft.com/office/powerpoint/2010/main" val="152081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7958E-E696-4498-9DDE-D07EAE150AEA}" type="slidenum">
              <a:rPr lang="en-US" smtClean="0"/>
              <a:t>3</a:t>
            </a:fld>
            <a:endParaRPr lang="en-US"/>
          </a:p>
        </p:txBody>
      </p:sp>
    </p:spTree>
    <p:extLst>
      <p:ext uri="{BB962C8B-B14F-4D97-AF65-F5344CB8AC3E}">
        <p14:creationId xmlns:p14="http://schemas.microsoft.com/office/powerpoint/2010/main" val="3505868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7958E-E696-4498-9DDE-D07EAE150AEA}" type="slidenum">
              <a:rPr lang="en-US" smtClean="0"/>
              <a:t>4</a:t>
            </a:fld>
            <a:endParaRPr lang="en-US"/>
          </a:p>
        </p:txBody>
      </p:sp>
    </p:spTree>
    <p:extLst>
      <p:ext uri="{BB962C8B-B14F-4D97-AF65-F5344CB8AC3E}">
        <p14:creationId xmlns:p14="http://schemas.microsoft.com/office/powerpoint/2010/main" val="113110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7958E-E696-4498-9DDE-D07EAE150AEA}" type="slidenum">
              <a:rPr lang="en-US" smtClean="0"/>
              <a:t>5</a:t>
            </a:fld>
            <a:endParaRPr lang="en-US"/>
          </a:p>
        </p:txBody>
      </p:sp>
    </p:spTree>
    <p:extLst>
      <p:ext uri="{BB962C8B-B14F-4D97-AF65-F5344CB8AC3E}">
        <p14:creationId xmlns:p14="http://schemas.microsoft.com/office/powerpoint/2010/main" val="252250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7958E-E696-4498-9DDE-D07EAE150AEA}" type="slidenum">
              <a:rPr lang="en-US" smtClean="0"/>
              <a:t>7</a:t>
            </a:fld>
            <a:endParaRPr lang="en-US"/>
          </a:p>
        </p:txBody>
      </p:sp>
    </p:spTree>
    <p:extLst>
      <p:ext uri="{BB962C8B-B14F-4D97-AF65-F5344CB8AC3E}">
        <p14:creationId xmlns:p14="http://schemas.microsoft.com/office/powerpoint/2010/main" val="1520819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7958E-E696-4498-9DDE-D07EAE150AEA}" type="slidenum">
              <a:rPr lang="en-US" smtClean="0"/>
              <a:t>8</a:t>
            </a:fld>
            <a:endParaRPr lang="en-US"/>
          </a:p>
        </p:txBody>
      </p:sp>
    </p:spTree>
    <p:extLst>
      <p:ext uri="{BB962C8B-B14F-4D97-AF65-F5344CB8AC3E}">
        <p14:creationId xmlns:p14="http://schemas.microsoft.com/office/powerpoint/2010/main" val="152081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7958E-E696-4498-9DDE-D07EAE150AEA}" type="slidenum">
              <a:rPr lang="en-US" smtClean="0"/>
              <a:t>9</a:t>
            </a:fld>
            <a:endParaRPr lang="en-US"/>
          </a:p>
        </p:txBody>
      </p:sp>
    </p:spTree>
    <p:extLst>
      <p:ext uri="{BB962C8B-B14F-4D97-AF65-F5344CB8AC3E}">
        <p14:creationId xmlns:p14="http://schemas.microsoft.com/office/powerpoint/2010/main" val="1520819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457200" y="91440"/>
            <a:ext cx="8688590" cy="499592"/>
          </a:xfrm>
          <a:prstGeom prst="rect">
            <a:avLst/>
          </a:prstGeom>
        </p:spPr>
        <p:txBody>
          <a:bodyPr lIns="0" tIns="0" rIns="0" bIns="0" rtlCol="0">
            <a:noAutofit/>
          </a:bodyPr>
          <a:lstStyle>
            <a:lvl1pPr algn="l" rtl="0" eaLnBrk="1" fontAlgn="base" hangingPunct="1">
              <a:spcBef>
                <a:spcPct val="0"/>
              </a:spcBef>
              <a:spcAft>
                <a:spcPct val="0"/>
              </a:spcAft>
              <a:defRPr lang="en-US" sz="2800" b="0" kern="1200" spc="0" dirty="0">
                <a:solidFill>
                  <a:schemeClr val="tx1"/>
                </a:solidFill>
                <a:latin typeface="Arial" pitchFamily="34" charset="0"/>
                <a:ea typeface="+mj-ea"/>
                <a:cs typeface="Arial" pitchFamily="34" charset="0"/>
              </a:defRPr>
            </a:lvl1pPr>
          </a:lstStyle>
          <a:p>
            <a:r>
              <a:rPr lang="en-US" dirty="0"/>
              <a:t>CLICK TO EDIT MASTER TITLE</a:t>
            </a:r>
          </a:p>
        </p:txBody>
      </p:sp>
      <p:sp>
        <p:nvSpPr>
          <p:cNvPr id="12" name="Content Placeholder 2"/>
          <p:cNvSpPr>
            <a:spLocks noGrp="1"/>
          </p:cNvSpPr>
          <p:nvPr>
            <p:ph idx="1"/>
          </p:nvPr>
        </p:nvSpPr>
        <p:spPr>
          <a:xfrm>
            <a:off x="457200" y="731520"/>
            <a:ext cx="8688590" cy="1811807"/>
          </a:xfrm>
          <a:prstGeom prst="rect">
            <a:avLst/>
          </a:prstGeom>
          <a:ln>
            <a:noFill/>
          </a:ln>
        </p:spPr>
        <p:txBody>
          <a:bodyPr lIns="0" tIns="0" rIns="0" bIns="0"/>
          <a:lstStyle>
            <a:lvl1pPr marL="228600" indent="-228600">
              <a:buClr>
                <a:srgbClr val="0FAAB9"/>
              </a:buClr>
              <a:buSzPct val="65000"/>
              <a:buFont typeface="Wingdings 2" pitchFamily="18" charset="2"/>
              <a:buChar char=""/>
              <a:defRPr sz="2000" spc="0">
                <a:solidFill>
                  <a:schemeClr val="tx1"/>
                </a:solidFill>
                <a:latin typeface="Arial" pitchFamily="34" charset="0"/>
                <a:cs typeface="Arial" pitchFamily="34" charset="0"/>
              </a:defRPr>
            </a:lvl1pPr>
            <a:lvl2pPr marL="685800" indent="-228600">
              <a:buClr>
                <a:srgbClr val="0FAAB9"/>
              </a:buClr>
              <a:buSzPct val="65000"/>
              <a:buFont typeface="Wingdings" panose="05000000000000000000" pitchFamily="2" charset="2"/>
              <a:buChar char="Ø"/>
              <a:defRPr sz="1800" spc="0">
                <a:solidFill>
                  <a:schemeClr val="tx1"/>
                </a:solidFill>
                <a:latin typeface="Arial" pitchFamily="34" charset="0"/>
                <a:cs typeface="Arial" pitchFamily="34" charset="0"/>
              </a:defRPr>
            </a:lvl2pPr>
            <a:lvl3pPr marL="1084263" indent="-169863">
              <a:buClr>
                <a:srgbClr val="0FAAB9"/>
              </a:buClr>
              <a:buSzPct val="65000"/>
              <a:buFont typeface="Wingdings" panose="05000000000000000000" pitchFamily="2" charset="2"/>
              <a:buChar char="§"/>
              <a:defRPr sz="1600" spc="0">
                <a:solidFill>
                  <a:schemeClr val="tx1"/>
                </a:solidFill>
                <a:latin typeface="Arial" pitchFamily="34" charset="0"/>
                <a:cs typeface="Arial" pitchFamily="34" charset="0"/>
              </a:defRPr>
            </a:lvl3pPr>
            <a:lvl4pPr marL="1541463" indent="-169863">
              <a:buClr>
                <a:srgbClr val="0FAAB9"/>
              </a:buClr>
              <a:buSzPct val="65000"/>
              <a:buFont typeface="Wingdings 2" pitchFamily="18" charset="2"/>
              <a:buChar char=""/>
              <a:defRPr sz="1400" spc="0">
                <a:solidFill>
                  <a:schemeClr val="tx1"/>
                </a:solidFill>
                <a:latin typeface="Arial" pitchFamily="34" charset="0"/>
                <a:cs typeface="Arial" pitchFamily="34" charset="0"/>
              </a:defRPr>
            </a:lvl4pPr>
            <a:lvl5pPr marL="1998663" indent="-169863">
              <a:buClr>
                <a:srgbClr val="0FAAB9"/>
              </a:buClr>
              <a:buSzPct val="65000"/>
              <a:buFont typeface="Wingdings 2" pitchFamily="18" charset="2"/>
              <a:buChar char=""/>
              <a:defRPr sz="1400" spc="0">
                <a:solidFill>
                  <a:schemeClr val="tx1"/>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flipV="1">
            <a:off x="0" y="690865"/>
            <a:ext cx="12192000" cy="0"/>
          </a:xfrm>
          <a:prstGeom prst="line">
            <a:avLst/>
          </a:prstGeom>
          <a:ln w="19050">
            <a:gradFill>
              <a:gsLst>
                <a:gs pos="0">
                  <a:schemeClr val="tx2">
                    <a:lumMod val="50000"/>
                  </a:schemeClr>
                </a:gs>
                <a:gs pos="37000">
                  <a:schemeClr val="tx2">
                    <a:lumMod val="60000"/>
                    <a:lumOff val="40000"/>
                  </a:schemeClr>
                </a:gs>
                <a:gs pos="69000">
                  <a:schemeClr val="accent1">
                    <a:lumMod val="51000"/>
                    <a:lumOff val="49000"/>
                  </a:schemeClr>
                </a:gs>
                <a:gs pos="100000">
                  <a:schemeClr val="bg1"/>
                </a:gs>
              </a:gsLst>
              <a:lin ang="4800000" scaled="0"/>
            </a:gra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7461CCF-627B-C34D-A92B-51C85BD24F88}"/>
              </a:ext>
            </a:extLst>
          </p:cNvPr>
          <p:cNvCxnSpPr/>
          <p:nvPr userDrawn="1"/>
        </p:nvCxnSpPr>
        <p:spPr>
          <a:xfrm>
            <a:off x="0" y="6626373"/>
            <a:ext cx="12192000" cy="0"/>
          </a:xfrm>
          <a:prstGeom prst="line">
            <a:avLst/>
          </a:prstGeom>
          <a:noFill/>
          <a:ln w="25400">
            <a:gradFill>
              <a:gsLst>
                <a:gs pos="80000">
                  <a:srgbClr val="59F70E"/>
                </a:gs>
                <a:gs pos="45000">
                  <a:srgbClr val="0D97FF"/>
                </a:gs>
                <a:gs pos="18000">
                  <a:srgbClr val="FF7F34"/>
                </a:gs>
                <a:gs pos="0">
                  <a:srgbClr val="D92FAF"/>
                </a:gs>
              </a:gsLst>
              <a:lin ang="0" scaled="0"/>
            </a:gradFill>
          </a:ln>
        </p:spPr>
        <p:style>
          <a:lnRef idx="2">
            <a:schemeClr val="accent1">
              <a:shade val="50000"/>
            </a:schemeClr>
          </a:lnRef>
          <a:fillRef idx="1">
            <a:schemeClr val="accent1"/>
          </a:fillRef>
          <a:effectRef idx="0">
            <a:schemeClr val="accent1"/>
          </a:effectRef>
          <a:fontRef idx="minor">
            <a:schemeClr val="lt1"/>
          </a:fontRef>
        </p:style>
      </p:cxnSp>
      <p:sp>
        <p:nvSpPr>
          <p:cNvPr id="14" name="Oval 13">
            <a:extLst>
              <a:ext uri="{FF2B5EF4-FFF2-40B4-BE49-F238E27FC236}">
                <a16:creationId xmlns:a16="http://schemas.microsoft.com/office/drawing/2014/main" id="{7EF81FCD-2EA6-9045-9732-A959216A0B82}"/>
              </a:ext>
            </a:extLst>
          </p:cNvPr>
          <p:cNvSpPr/>
          <p:nvPr userDrawn="1"/>
        </p:nvSpPr>
        <p:spPr>
          <a:xfrm>
            <a:off x="10944952" y="6019002"/>
            <a:ext cx="1022888" cy="10228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logo-black.png">
            <a:extLst>
              <a:ext uri="{FF2B5EF4-FFF2-40B4-BE49-F238E27FC236}">
                <a16:creationId xmlns:a16="http://schemas.microsoft.com/office/drawing/2014/main" id="{4C2565BE-E48F-604C-A7E7-DFE35CB97E1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58072" y="6280650"/>
            <a:ext cx="796648" cy="499592"/>
          </a:xfrm>
          <a:prstGeom prst="rect">
            <a:avLst/>
          </a:prstGeom>
        </p:spPr>
      </p:pic>
    </p:spTree>
    <p:extLst>
      <p:ext uri="{BB962C8B-B14F-4D97-AF65-F5344CB8AC3E}">
        <p14:creationId xmlns:p14="http://schemas.microsoft.com/office/powerpoint/2010/main" val="2234632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3BFD77-235E-C008-5B08-22CFD541B44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0CC4046-8132-31C3-BD55-E163D2F50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7D6BC6EC-CC02-3D94-5AD5-A1FB443BC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18E48B0-ADCB-1354-AACB-36992ACEC848}"/>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6" name="מציין מיקום של כותרת תחתונה 5">
            <a:extLst>
              <a:ext uri="{FF2B5EF4-FFF2-40B4-BE49-F238E27FC236}">
                <a16:creationId xmlns:a16="http://schemas.microsoft.com/office/drawing/2014/main" id="{D737AA21-F437-CC8F-70EF-E6738653FB4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656F45B-38CD-AF4A-1992-0C6AED7102DA}"/>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134402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F4B9090-6C2A-BBD6-90FD-9FBC79DE2EF8}"/>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4D8ACDCE-5E04-F53B-8A1A-3C7B4E306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1D3429A0-E29A-9E17-EBF6-752E80CC4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C0F65FD-822F-A579-CE9F-393AFB03843C}"/>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6" name="מציין מיקום של כותרת תחתונה 5">
            <a:extLst>
              <a:ext uri="{FF2B5EF4-FFF2-40B4-BE49-F238E27FC236}">
                <a16:creationId xmlns:a16="http://schemas.microsoft.com/office/drawing/2014/main" id="{4726447E-2AEA-0B41-4F02-764B66E4B05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00DA210-14A8-BDE4-EBFD-F5251AB23B18}"/>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381997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DFB58FB-C77E-C1CA-3E86-13611FF3002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38A2A64-582A-E59A-8B7A-0BF2C9ADA28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6D4A752-7070-5E5A-29B8-3E85E4A8D4BC}"/>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5" name="מציין מיקום של כותרת תחתונה 4">
            <a:extLst>
              <a:ext uri="{FF2B5EF4-FFF2-40B4-BE49-F238E27FC236}">
                <a16:creationId xmlns:a16="http://schemas.microsoft.com/office/drawing/2014/main" id="{055CFA82-2F08-3621-B17E-C3E87EB1E5A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A8B2854-C25A-FAEE-304B-0FB920446292}"/>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3441918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36861335-A63F-5C9D-4281-98960773FFC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FCE085EF-24ED-3E2C-F8B9-EF421FD42A4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E9A141A-BDBE-ED66-59A0-7546C990B72D}"/>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5" name="מציין מיקום של כותרת תחתונה 4">
            <a:extLst>
              <a:ext uri="{FF2B5EF4-FFF2-40B4-BE49-F238E27FC236}">
                <a16:creationId xmlns:a16="http://schemas.microsoft.com/office/drawing/2014/main" id="{7EA5C347-7BED-E813-1B5D-C4077FA369B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E54BBBD-D6FE-E9C6-B8BE-198E015FCEBC}"/>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1478911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כותרת וטקסט">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3A490F-EE98-59A4-CB5C-75F338E82A78}"/>
              </a:ext>
            </a:extLst>
          </p:cNvPr>
          <p:cNvSpPr>
            <a:spLocks noGrp="1"/>
          </p:cNvSpPr>
          <p:nvPr>
            <p:ph type="title"/>
          </p:nvPr>
        </p:nvSpPr>
        <p:spPr/>
        <p:txBody>
          <a:bodyPr/>
          <a:lstStyle>
            <a:lvl1pPr algn="l" rtl="0">
              <a:defRPr/>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1602109-9003-36D1-F2F1-A5195F1E8176}"/>
              </a:ext>
            </a:extLst>
          </p:cNvPr>
          <p:cNvSpPr>
            <a:spLocks noGrp="1"/>
          </p:cNvSpPr>
          <p:nvPr>
            <p:ph type="body" idx="1"/>
          </p:nvPr>
        </p:nvSpPr>
        <p:spPr/>
        <p:txBody>
          <a:bodyPr/>
          <a:lstStyle>
            <a:lvl1pPr algn="l" rtl="0">
              <a:lnSpc>
                <a:spcPct val="100000"/>
              </a:lnSpc>
              <a:defRPr/>
            </a:lvl1pPr>
            <a:lvl2pPr algn="l" rtl="0">
              <a:lnSpc>
                <a:spcPct val="100000"/>
              </a:lnSpc>
              <a:defRPr/>
            </a:lvl2pPr>
            <a:lvl3pPr algn="l" rtl="0">
              <a:lnSpc>
                <a:spcPct val="100000"/>
              </a:lnSpc>
              <a:defRPr/>
            </a:lvl3pPr>
            <a:lvl4pPr algn="l" rtl="0">
              <a:lnSpc>
                <a:spcPct val="100000"/>
              </a:lnSpc>
              <a:defRPr/>
            </a:lvl4pPr>
            <a:lvl5pPr algn="l" rtl="0">
              <a:lnSpc>
                <a:spcPct val="100000"/>
              </a:lnSpc>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50D9A81-6EAB-01E4-D29C-B831DA91CEB7}"/>
              </a:ext>
            </a:extLst>
          </p:cNvPr>
          <p:cNvSpPr>
            <a:spLocks noGrp="1"/>
          </p:cNvSpPr>
          <p:nvPr>
            <p:ph type="dt" sz="half" idx="10"/>
          </p:nvPr>
        </p:nvSpPr>
        <p:spPr/>
        <p:txBody>
          <a:bodyPr/>
          <a:lstStyle>
            <a:lvl1pPr algn="l" rtl="0">
              <a:defRPr/>
            </a:lvl1pPr>
          </a:lstStyle>
          <a:p>
            <a:fld id="{70CDB9BA-2E1D-4033-90F5-ACFF4296DB82}" type="datetimeFigureOut">
              <a:rPr lang="he-IL" smtClean="0"/>
              <a:pPr/>
              <a:t>י"ג/חשון/תשפ"ה</a:t>
            </a:fld>
            <a:endParaRPr lang="he-IL"/>
          </a:p>
        </p:txBody>
      </p:sp>
      <p:sp>
        <p:nvSpPr>
          <p:cNvPr id="5" name="מציין מיקום של כותרת תחתונה 4">
            <a:extLst>
              <a:ext uri="{FF2B5EF4-FFF2-40B4-BE49-F238E27FC236}">
                <a16:creationId xmlns:a16="http://schemas.microsoft.com/office/drawing/2014/main" id="{AA938D32-7F8A-4826-F1B7-A63B8D70BA65}"/>
              </a:ext>
            </a:extLst>
          </p:cNvPr>
          <p:cNvSpPr>
            <a:spLocks noGrp="1"/>
          </p:cNvSpPr>
          <p:nvPr>
            <p:ph type="ftr" sz="quarter" idx="11"/>
          </p:nvPr>
        </p:nvSpPr>
        <p:spPr/>
        <p:txBody>
          <a:bodyPr/>
          <a:lstStyle>
            <a:lvl1pPr rtl="0">
              <a:defRPr/>
            </a:lvl1pPr>
          </a:lstStyle>
          <a:p>
            <a:endParaRPr lang="he-IL"/>
          </a:p>
        </p:txBody>
      </p:sp>
      <p:sp>
        <p:nvSpPr>
          <p:cNvPr id="6" name="מציין מיקום של מספר שקופית 5">
            <a:extLst>
              <a:ext uri="{FF2B5EF4-FFF2-40B4-BE49-F238E27FC236}">
                <a16:creationId xmlns:a16="http://schemas.microsoft.com/office/drawing/2014/main" id="{3064716B-2730-E973-27C6-5438C0FAD10E}"/>
              </a:ext>
            </a:extLst>
          </p:cNvPr>
          <p:cNvSpPr>
            <a:spLocks noGrp="1"/>
          </p:cNvSpPr>
          <p:nvPr>
            <p:ph type="sldNum" sz="quarter" idx="12"/>
          </p:nvPr>
        </p:nvSpPr>
        <p:spPr/>
        <p:txBody>
          <a:bodyPr/>
          <a:lstStyle>
            <a:lvl1pPr algn="r" rtl="0">
              <a:defRPr/>
            </a:lvl1pPr>
          </a:lstStyle>
          <a:p>
            <a:fld id="{BC4DECFC-E9B1-44B8-B945-7D5DCDF4F048}" type="slidenum">
              <a:rPr lang="he-IL" smtClean="0"/>
              <a:pPr/>
              <a:t>‹#›</a:t>
            </a:fld>
            <a:endParaRPr lang="he-IL"/>
          </a:p>
        </p:txBody>
      </p:sp>
    </p:spTree>
    <p:extLst>
      <p:ext uri="{BB962C8B-B14F-4D97-AF65-F5344CB8AC3E}">
        <p14:creationId xmlns:p14="http://schemas.microsoft.com/office/powerpoint/2010/main" val="139410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1"/>
          <p:cNvCxnSpPr/>
          <p:nvPr userDrawn="1"/>
        </p:nvCxnSpPr>
        <p:spPr>
          <a:xfrm flipV="1">
            <a:off x="0" y="690865"/>
            <a:ext cx="12192000" cy="0"/>
          </a:xfrm>
          <a:prstGeom prst="line">
            <a:avLst/>
          </a:prstGeom>
          <a:ln w="19050">
            <a:gradFill>
              <a:gsLst>
                <a:gs pos="0">
                  <a:schemeClr val="tx2">
                    <a:lumMod val="50000"/>
                  </a:schemeClr>
                </a:gs>
                <a:gs pos="37000">
                  <a:schemeClr val="tx2">
                    <a:lumMod val="60000"/>
                    <a:lumOff val="40000"/>
                  </a:schemeClr>
                </a:gs>
                <a:gs pos="69000">
                  <a:schemeClr val="accent1">
                    <a:lumMod val="51000"/>
                    <a:lumOff val="49000"/>
                  </a:schemeClr>
                </a:gs>
                <a:gs pos="100000">
                  <a:schemeClr val="bg1"/>
                </a:gs>
              </a:gsLst>
              <a:lin ang="4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7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D6F04F-6B52-C834-9F0E-2EC42C335126}"/>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812EAD1B-4BB1-A4BB-B7C7-2E9D30554E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0CD6764C-BDB6-76EA-22EA-79C0F2ED93AB}"/>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5" name="מציין מיקום של כותרת תחתונה 4">
            <a:extLst>
              <a:ext uri="{FF2B5EF4-FFF2-40B4-BE49-F238E27FC236}">
                <a16:creationId xmlns:a16="http://schemas.microsoft.com/office/drawing/2014/main" id="{320474FA-C677-483F-394F-BAAF609A38E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159D90E-7620-D05C-9C50-58B2DAC817F5}"/>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1084777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14DEFD-866E-C222-9ED9-CF1A6151FB1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44BC992-6B91-5A8F-69C3-9DE7B8F67D92}"/>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FA43F33-2571-D11C-AACB-8DA5AB37D88F}"/>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5" name="מציין מיקום של כותרת תחתונה 4">
            <a:extLst>
              <a:ext uri="{FF2B5EF4-FFF2-40B4-BE49-F238E27FC236}">
                <a16:creationId xmlns:a16="http://schemas.microsoft.com/office/drawing/2014/main" id="{5B27DB83-DACE-5EAA-9E36-C5DCDFDDE44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396EAD6-9B84-F426-FABE-E1B30AD5684B}"/>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155947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CD3DA6-7641-C8E0-250F-D4C60A7069F9}"/>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10A76BE-F4DD-9C55-2433-260B91DB01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752B22D1-5F60-9CE4-5C5C-38764EE49117}"/>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5" name="מציין מיקום של כותרת תחתונה 4">
            <a:extLst>
              <a:ext uri="{FF2B5EF4-FFF2-40B4-BE49-F238E27FC236}">
                <a16:creationId xmlns:a16="http://schemas.microsoft.com/office/drawing/2014/main" id="{7D440464-8094-BFFA-17B7-C1D428A8E08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CF3D0BD-EC08-BD18-30E2-788E966410F1}"/>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231531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F7B3E9-76FF-5700-6F2B-BD9FDCC787F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2D2F423-8750-1FB6-DE19-A8BDA5141DFA}"/>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4D4C823F-DF13-B1FE-F863-2DEA02DAC77C}"/>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95C9F734-AC0D-6CE7-59C1-EEE1C670CAA8}"/>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6" name="מציין מיקום של כותרת תחתונה 5">
            <a:extLst>
              <a:ext uri="{FF2B5EF4-FFF2-40B4-BE49-F238E27FC236}">
                <a16:creationId xmlns:a16="http://schemas.microsoft.com/office/drawing/2014/main" id="{FC993F52-7388-68E1-3DE0-2874C6FE0C3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F9425DA-76DD-1F47-899D-29A728F7A7A2}"/>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126633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559F7E-18C9-83E7-DD33-8015BE442D7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9C9AAD3-9153-9381-CBE0-79AB69227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C65E4AAA-2A41-B1D1-9210-4C40F8F21C47}"/>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0D3B376-B2EE-E2D8-F3B6-44E70C6C7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CDD4A1F7-3395-6747-B69C-EF8B8273B06F}"/>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FD7BC37C-BD83-4019-3B93-ACA120DFE6EC}"/>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8" name="מציין מיקום של כותרת תחתונה 7">
            <a:extLst>
              <a:ext uri="{FF2B5EF4-FFF2-40B4-BE49-F238E27FC236}">
                <a16:creationId xmlns:a16="http://schemas.microsoft.com/office/drawing/2014/main" id="{0337A094-650F-31A0-46EE-65F6BF54D0E3}"/>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9FCC7BC8-0497-646C-D20F-A8208C71E9A7}"/>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234965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C9D801-1D51-E148-0F54-9AF88AE8576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CEC93922-213B-F558-68DE-A0D3457EB630}"/>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4" name="מציין מיקום של כותרת תחתונה 3">
            <a:extLst>
              <a:ext uri="{FF2B5EF4-FFF2-40B4-BE49-F238E27FC236}">
                <a16:creationId xmlns:a16="http://schemas.microsoft.com/office/drawing/2014/main" id="{628F59B0-5767-3B47-F10F-5EC557241DC2}"/>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E2254E72-31F6-AE21-1863-7AE7FE7C08FF}"/>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408455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1A02BC3-0E15-8388-F498-56583A3CEF97}"/>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3" name="מציין מיקום של כותרת תחתונה 2">
            <a:extLst>
              <a:ext uri="{FF2B5EF4-FFF2-40B4-BE49-F238E27FC236}">
                <a16:creationId xmlns:a16="http://schemas.microsoft.com/office/drawing/2014/main" id="{4307D914-124B-7FC5-9531-109F7EDD89A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5C636C81-442F-29E6-17AD-4BC92327E8EF}"/>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6180422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5108538"/>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6861DF2A-3947-7B7A-CE85-B52CD881F6C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AEADF6B-7C43-9F0C-FDA4-C87401649C63}"/>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462B0DB-BE09-9EBA-EC38-BB81A958FEA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70CDB9BA-2E1D-4033-90F5-ACFF4296DB82}" type="datetimeFigureOut">
              <a:rPr lang="he-IL" smtClean="0"/>
              <a:t>י"ג/חשון/תשפ"ה</a:t>
            </a:fld>
            <a:endParaRPr lang="he-IL"/>
          </a:p>
        </p:txBody>
      </p:sp>
      <p:sp>
        <p:nvSpPr>
          <p:cNvPr id="5" name="מציין מיקום של כותרת תחתונה 4">
            <a:extLst>
              <a:ext uri="{FF2B5EF4-FFF2-40B4-BE49-F238E27FC236}">
                <a16:creationId xmlns:a16="http://schemas.microsoft.com/office/drawing/2014/main" id="{9CB20373-6898-836B-0A85-1D910E9F1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46409987-6EF7-3A10-1157-7A71D573FE3B}"/>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BC4DECFC-E9B1-44B8-B945-7D5DCDF4F048}" type="slidenum">
              <a:rPr lang="he-IL" smtClean="0"/>
              <a:t>‹#›</a:t>
            </a:fld>
            <a:endParaRPr lang="he-IL"/>
          </a:p>
        </p:txBody>
      </p:sp>
    </p:spTree>
    <p:extLst>
      <p:ext uri="{BB962C8B-B14F-4D97-AF65-F5344CB8AC3E}">
        <p14:creationId xmlns:p14="http://schemas.microsoft.com/office/powerpoint/2010/main" val="933173385"/>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51242" y="2615641"/>
            <a:ext cx="6289515" cy="2395973"/>
          </a:xfrm>
          <a:prstGeom prst="rect">
            <a:avLst/>
          </a:prstGeom>
        </p:spPr>
        <p:txBody>
          <a:bodyPr wrap="square" anchor="ctr" anchorCtr="0">
            <a:noAutofit/>
          </a:bodyPr>
          <a:lstStyle/>
          <a:p>
            <a:pPr algn="ctr" fontAlgn="auto">
              <a:lnSpc>
                <a:spcPct val="150000"/>
              </a:lnSpc>
              <a:spcBef>
                <a:spcPts val="0"/>
              </a:spcBef>
              <a:spcAft>
                <a:spcPts val="0"/>
              </a:spcAft>
              <a:buClr>
                <a:srgbClr val="0080FF"/>
              </a:buClr>
            </a:pPr>
            <a:r>
              <a:rPr lang="en-US" sz="2800" b="1" dirty="0">
                <a:solidFill>
                  <a:schemeClr val="tx1">
                    <a:lumMod val="65000"/>
                    <a:lumOff val="35000"/>
                  </a:schemeClr>
                </a:solidFill>
              </a:rPr>
              <a:t>NAYA - Project 4</a:t>
            </a:r>
          </a:p>
          <a:p>
            <a:pPr algn="ctr">
              <a:buClr>
                <a:srgbClr val="0080FF"/>
              </a:buClr>
            </a:pPr>
            <a:r>
              <a:rPr lang="en-US" sz="2800" i="1" dirty="0">
                <a:solidFill>
                  <a:schemeClr val="tx1">
                    <a:lumMod val="65000"/>
                    <a:lumOff val="35000"/>
                  </a:schemeClr>
                </a:solidFill>
              </a:rPr>
              <a:t>Bank Customer Churn Prediction Model </a:t>
            </a:r>
          </a:p>
          <a:p>
            <a:pPr algn="ctr" fontAlgn="auto">
              <a:spcBef>
                <a:spcPts val="0"/>
              </a:spcBef>
              <a:spcAft>
                <a:spcPts val="0"/>
              </a:spcAft>
              <a:buClr>
                <a:srgbClr val="0080FF"/>
              </a:buClr>
            </a:pPr>
            <a:r>
              <a:rPr lang="en-US" sz="2400" i="1" dirty="0">
                <a:solidFill>
                  <a:schemeClr val="tx1">
                    <a:lumMod val="65000"/>
                    <a:lumOff val="35000"/>
                  </a:schemeClr>
                </a:solidFill>
              </a:rPr>
              <a:t>Olga Soudler, Manor </a:t>
            </a:r>
            <a:r>
              <a:rPr lang="en-US" sz="2400" i="1" dirty="0" err="1">
                <a:solidFill>
                  <a:schemeClr val="tx1">
                    <a:lumMod val="65000"/>
                    <a:lumOff val="35000"/>
                  </a:schemeClr>
                </a:solidFill>
              </a:rPr>
              <a:t>Shpriz</a:t>
            </a:r>
            <a:endParaRPr lang="en-US" sz="2400" i="1" dirty="0">
              <a:solidFill>
                <a:schemeClr val="tx1">
                  <a:lumMod val="65000"/>
                  <a:lumOff val="35000"/>
                </a:schemeClr>
              </a:solidFill>
            </a:endParaRPr>
          </a:p>
          <a:p>
            <a:pPr algn="ctr">
              <a:buClr>
                <a:srgbClr val="0080FF"/>
              </a:buClr>
            </a:pPr>
            <a:r>
              <a:rPr lang="en-US" sz="2400" i="1" dirty="0">
                <a:solidFill>
                  <a:schemeClr val="tx1">
                    <a:lumMod val="65000"/>
                    <a:lumOff val="35000"/>
                  </a:schemeClr>
                </a:solidFill>
              </a:rPr>
              <a:t>Nov 2024</a:t>
            </a:r>
          </a:p>
          <a:p>
            <a:pPr algn="ctr" fontAlgn="auto">
              <a:spcBef>
                <a:spcPts val="0"/>
              </a:spcBef>
              <a:spcAft>
                <a:spcPts val="0"/>
              </a:spcAft>
              <a:buClr>
                <a:srgbClr val="0080FF"/>
              </a:buClr>
            </a:pP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679306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8"/>
          <p:cNvSpPr txBox="1">
            <a:spLocks/>
          </p:cNvSpPr>
          <p:nvPr/>
        </p:nvSpPr>
        <p:spPr>
          <a:xfrm>
            <a:off x="7576457" y="1270308"/>
            <a:ext cx="3434180" cy="1415270"/>
          </a:xfrm>
          <a:prstGeom prst="rect">
            <a:avLst/>
          </a:prstGeom>
        </p:spPr>
        <p:txBody>
          <a:bodyPr vert="horz"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ts val="600"/>
              </a:spcAft>
            </a:pPr>
            <a:r>
              <a:rPr lang="en-US" sz="3200" kern="1200" dirty="0">
                <a:solidFill>
                  <a:schemeClr val="tx1"/>
                </a:solidFill>
                <a:latin typeface="+mj-lt"/>
                <a:ea typeface="+mj-ea"/>
                <a:cs typeface="+mj-cs"/>
              </a:rPr>
              <a:t>Overview</a:t>
            </a:r>
          </a:p>
        </p:txBody>
      </p:sp>
      <p:sp>
        <p:nvSpPr>
          <p:cNvPr id="25" name="Rectangle 24">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a:extLst>
              <a:ext uri="{FF2B5EF4-FFF2-40B4-BE49-F238E27FC236}">
                <a16:creationId xmlns:a16="http://schemas.microsoft.com/office/drawing/2014/main" id="{925F513B-84CD-40C4-A793-186104BB0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35" y="1977943"/>
            <a:ext cx="6221895" cy="2908735"/>
          </a:xfrm>
          <a:prstGeom prst="rect">
            <a:avLst/>
          </a:prstGeom>
        </p:spPr>
      </p:pic>
      <p:cxnSp>
        <p:nvCxnSpPr>
          <p:cNvPr id="27" name="Straight Connector 2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6CEC8A9-7EC9-4269-B10D-1B14254C8619}"/>
              </a:ext>
            </a:extLst>
          </p:cNvPr>
          <p:cNvSpPr/>
          <p:nvPr/>
        </p:nvSpPr>
        <p:spPr>
          <a:xfrm>
            <a:off x="7576457" y="1977943"/>
            <a:ext cx="4149968" cy="4422857"/>
          </a:xfrm>
          <a:prstGeom prst="rect">
            <a:avLst/>
          </a:prstGeom>
        </p:spPr>
        <p:txBody>
          <a:bodyPr vert="horz" lIns="91440" tIns="45720" rIns="91440" bIns="45720" rtlCol="0">
            <a:normAutofit fontScale="92500" lnSpcReduction="20000"/>
          </a:bodyPr>
          <a:lstStyle/>
          <a:p>
            <a:pPr marL="179388" indent="-179388">
              <a:lnSpc>
                <a:spcPct val="150000"/>
              </a:lnSpc>
              <a:buFont typeface="Arial" panose="020B0604020202020204" pitchFamily="34" charset="0"/>
              <a:buChar char="•"/>
            </a:pPr>
            <a:r>
              <a:rPr lang="en-US" sz="2000" b="1" dirty="0"/>
              <a:t>Objective</a:t>
            </a:r>
            <a:r>
              <a:rPr lang="en-US" sz="2000" dirty="0"/>
              <a:t>: Predict customer churn to aid retention strategies by identifying high-risk clients.</a:t>
            </a:r>
          </a:p>
          <a:p>
            <a:pPr marL="179388" indent="-179388">
              <a:lnSpc>
                <a:spcPct val="150000"/>
              </a:lnSpc>
              <a:buFont typeface="Arial" panose="020B0604020202020204" pitchFamily="34" charset="0"/>
              <a:buChar char="•"/>
            </a:pPr>
            <a:r>
              <a:rPr lang="en-US" sz="2000" b="1" dirty="0"/>
              <a:t>Problem Statement</a:t>
            </a:r>
            <a:r>
              <a:rPr lang="en-US" sz="2000" dirty="0"/>
              <a:t>: Customer churn impacts profitability; predicting and mitigating churn is essential.</a:t>
            </a:r>
          </a:p>
          <a:p>
            <a:pPr marL="179388" indent="-179388">
              <a:lnSpc>
                <a:spcPct val="150000"/>
              </a:lnSpc>
              <a:buFont typeface="Arial" panose="020B0604020202020204" pitchFamily="34" charset="0"/>
              <a:buChar char="•"/>
            </a:pPr>
            <a:r>
              <a:rPr lang="en-US" sz="2000" b="1" dirty="0"/>
              <a:t>Data Overview</a:t>
            </a:r>
            <a:r>
              <a:rPr lang="en-US" sz="2000" dirty="0"/>
              <a:t>: Includes demographics, financial status, account activity, and churn data.</a:t>
            </a:r>
          </a:p>
          <a:p>
            <a:pPr marL="179388" indent="-179388">
              <a:lnSpc>
                <a:spcPct val="150000"/>
              </a:lnSpc>
              <a:buFont typeface="Arial" panose="020B0604020202020204" pitchFamily="34" charset="0"/>
              <a:buChar char="•"/>
            </a:pPr>
            <a:r>
              <a:rPr lang="en-US" sz="2000" b="1" dirty="0"/>
              <a:t>Tools &amp; Libraries</a:t>
            </a:r>
            <a:r>
              <a:rPr lang="en-US" sz="2000" dirty="0"/>
              <a:t>: pandas, scikit-learn, </a:t>
            </a:r>
            <a:r>
              <a:rPr lang="en-US" sz="2000" dirty="0" err="1"/>
              <a:t>Optuna</a:t>
            </a:r>
            <a:r>
              <a:rPr lang="en-US" sz="2000" dirty="0"/>
              <a:t>.</a:t>
            </a:r>
          </a:p>
        </p:txBody>
      </p:sp>
    </p:spTree>
    <p:extLst>
      <p:ext uri="{BB962C8B-B14F-4D97-AF65-F5344CB8AC3E}">
        <p14:creationId xmlns:p14="http://schemas.microsoft.com/office/powerpoint/2010/main" val="3684673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43201591-BF2F-4C3E-AAA4-1C141098A490}"/>
              </a:ext>
            </a:extLst>
          </p:cNvPr>
          <p:cNvSpPr txBox="1">
            <a:spLocks/>
          </p:cNvSpPr>
          <p:nvPr/>
        </p:nvSpPr>
        <p:spPr>
          <a:xfrm>
            <a:off x="7576457" y="1070234"/>
            <a:ext cx="3434180" cy="141527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kern="1200" dirty="0">
                <a:solidFill>
                  <a:schemeClr val="tx1"/>
                </a:solidFill>
                <a:latin typeface="+mj-lt"/>
                <a:ea typeface="+mj-ea"/>
                <a:cs typeface="+mj-cs"/>
              </a:rPr>
              <a:t>Population &amp; Methodology</a:t>
            </a:r>
          </a:p>
        </p:txBody>
      </p:sp>
      <p:sp>
        <p:nvSpPr>
          <p:cNvPr id="31" name="Rectangle 27">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erson in a tie running away from a churn&#10;&#10;Description automatically generated">
            <a:extLst>
              <a:ext uri="{FF2B5EF4-FFF2-40B4-BE49-F238E27FC236}">
                <a16:creationId xmlns:a16="http://schemas.microsoft.com/office/drawing/2014/main" id="{260521B7-DE36-6E7F-C346-E1B989313EDF}"/>
              </a:ext>
            </a:extLst>
          </p:cNvPr>
          <p:cNvPicPr>
            <a:picLocks noChangeAspect="1"/>
          </p:cNvPicPr>
          <p:nvPr/>
        </p:nvPicPr>
        <p:blipFill>
          <a:blip r:embed="rId3">
            <a:extLst>
              <a:ext uri="{28A0092B-C50C-407E-A947-70E740481C1C}">
                <a14:useLocalDpi xmlns:a14="http://schemas.microsoft.com/office/drawing/2010/main" val="0"/>
              </a:ext>
            </a:extLst>
          </a:blip>
          <a:srcRect t="11748" b="3120"/>
          <a:stretch/>
        </p:blipFill>
        <p:spPr>
          <a:xfrm>
            <a:off x="669235" y="2485504"/>
            <a:ext cx="6221895" cy="1893613"/>
          </a:xfrm>
          <a:prstGeom prst="rect">
            <a:avLst/>
          </a:prstGeom>
        </p:spPr>
      </p:pic>
      <p:cxnSp>
        <p:nvCxnSpPr>
          <p:cNvPr id="30" name="Straight Connector 29">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EBFE52A-BBF6-403B-A6D4-1EB67662A8BE}"/>
              </a:ext>
            </a:extLst>
          </p:cNvPr>
          <p:cNvSpPr txBox="1"/>
          <p:nvPr/>
        </p:nvSpPr>
        <p:spPr>
          <a:xfrm>
            <a:off x="7576456" y="2205614"/>
            <a:ext cx="4241169" cy="3986225"/>
          </a:xfrm>
          <a:prstGeom prst="rect">
            <a:avLst/>
          </a:prstGeom>
        </p:spPr>
        <p:txBody>
          <a:bodyPr vert="horz" lIns="91440" tIns="45720" rIns="91440" bIns="45720" rtlCol="0">
            <a:normAutofit fontScale="77500" lnSpcReduction="20000"/>
          </a:bodyPr>
          <a:lstStyle>
            <a:defPPr>
              <a:defRPr lang="en-US"/>
            </a:defPPr>
            <a:lvl1pPr marL="179388" indent="-179388">
              <a:lnSpc>
                <a:spcPct val="150000"/>
              </a:lnSpc>
              <a:buFont typeface="Arial" panose="020B0604020202020204" pitchFamily="34" charset="0"/>
              <a:buChar char="•"/>
              <a:defRPr sz="2000" b="1"/>
            </a:lvl1pPr>
          </a:lstStyle>
          <a:p>
            <a:r>
              <a:rPr lang="en-US" b="0" dirty="0"/>
              <a:t>Data set contains 10,000 customers</a:t>
            </a:r>
          </a:p>
          <a:p>
            <a:r>
              <a:rPr lang="en-US" b="0" dirty="0"/>
              <a:t>Churn percentage is 20.37%</a:t>
            </a:r>
          </a:p>
          <a:p>
            <a:r>
              <a:rPr lang="en-US" b="0" dirty="0"/>
              <a:t>Training/Test sizes used – 80%/20%</a:t>
            </a:r>
          </a:p>
          <a:p>
            <a:pPr>
              <a:tabLst>
                <a:tab pos="1341438" algn="l"/>
              </a:tabLst>
            </a:pPr>
            <a:r>
              <a:rPr lang="en-US" b="0" dirty="0"/>
              <a:t>Data Variables:	6 numeric</a:t>
            </a:r>
            <a:br>
              <a:rPr lang="en-US" b="0" dirty="0"/>
            </a:br>
            <a:r>
              <a:rPr lang="en-US" b="0" dirty="0"/>
              <a:t>		2 categorical</a:t>
            </a:r>
            <a:br>
              <a:rPr lang="en-US" b="0" dirty="0"/>
            </a:br>
            <a:r>
              <a:rPr lang="en-US" b="0" dirty="0"/>
              <a:t>		2 binary                                  </a:t>
            </a:r>
          </a:p>
          <a:p>
            <a:r>
              <a:rPr lang="en-US" b="0" dirty="0"/>
              <a:t>Testing 6 models: Logistic Regression, K-Nearest Neighbors, Support Vector, Decision Tree, Random Forest and Gradient Boosting algorithms</a:t>
            </a:r>
          </a:p>
          <a:p>
            <a:r>
              <a:rPr lang="en-US" b="0" dirty="0"/>
              <a:t>Testing Ensemble models of selected high-performance models.</a:t>
            </a:r>
          </a:p>
        </p:txBody>
      </p:sp>
    </p:spTree>
    <p:extLst>
      <p:ext uri="{BB962C8B-B14F-4D97-AF65-F5344CB8AC3E}">
        <p14:creationId xmlns:p14="http://schemas.microsoft.com/office/powerpoint/2010/main" val="157602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438832" y="113792"/>
            <a:ext cx="10021562" cy="668215"/>
          </a:xfrm>
          <a:prstGeom prst="rect">
            <a:avLst/>
          </a:prstGeom>
          <a:noFill/>
          <a:ln w="9525">
            <a:noFill/>
            <a:miter lim="800000"/>
            <a:headEnd/>
            <a:tailEnd/>
          </a:ln>
        </p:spPr>
        <p:txBody>
          <a:bodyPr vert="horz" wrap="square" lIns="91440" tIns="45712" rIns="91424" bIns="45712" numCol="1" rtlCol="0" anchor="t"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sz="3200" dirty="0"/>
              <a:t>EDA</a:t>
            </a:r>
          </a:p>
        </p:txBody>
      </p:sp>
      <p:pic>
        <p:nvPicPr>
          <p:cNvPr id="11" name="Picture 10">
            <a:extLst>
              <a:ext uri="{FF2B5EF4-FFF2-40B4-BE49-F238E27FC236}">
                <a16:creationId xmlns:a16="http://schemas.microsoft.com/office/drawing/2014/main" id="{0A6B2C20-D55A-FC98-3DD8-EF8FD36EAF82}"/>
              </a:ext>
            </a:extLst>
          </p:cNvPr>
          <p:cNvPicPr>
            <a:picLocks noChangeAspect="1"/>
          </p:cNvPicPr>
          <p:nvPr/>
        </p:nvPicPr>
        <p:blipFill>
          <a:blip r:embed="rId3"/>
          <a:stretch>
            <a:fillRect/>
          </a:stretch>
        </p:blipFill>
        <p:spPr>
          <a:xfrm>
            <a:off x="5927012" y="1235196"/>
            <a:ext cx="5777138" cy="5069885"/>
          </a:xfrm>
          <a:prstGeom prst="rect">
            <a:avLst/>
          </a:prstGeom>
        </p:spPr>
      </p:pic>
      <p:pic>
        <p:nvPicPr>
          <p:cNvPr id="1026" name="Picture 2">
            <a:extLst>
              <a:ext uri="{FF2B5EF4-FFF2-40B4-BE49-F238E27FC236}">
                <a16:creationId xmlns:a16="http://schemas.microsoft.com/office/drawing/2014/main" id="{CDEC1398-DD01-54F2-CADA-25BA7BDEDA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909" y="994410"/>
            <a:ext cx="5735122" cy="565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66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438832" y="113792"/>
            <a:ext cx="10021562" cy="668215"/>
          </a:xfrm>
          <a:prstGeom prst="rect">
            <a:avLst/>
          </a:prstGeom>
          <a:noFill/>
          <a:ln w="9525">
            <a:noFill/>
            <a:miter lim="800000"/>
            <a:headEnd/>
            <a:tailEnd/>
          </a:ln>
        </p:spPr>
        <p:txBody>
          <a:bodyPr vert="horz" wrap="square" lIns="91440" tIns="45712" rIns="91424" bIns="45712" numCol="1" rtlCol="0" anchor="t"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sz="3200" dirty="0"/>
              <a:t>EDA</a:t>
            </a:r>
          </a:p>
        </p:txBody>
      </p:sp>
      <p:sp>
        <p:nvSpPr>
          <p:cNvPr id="19" name="מציין מיקום טקסט 2">
            <a:extLst>
              <a:ext uri="{FF2B5EF4-FFF2-40B4-BE49-F238E27FC236}">
                <a16:creationId xmlns:a16="http://schemas.microsoft.com/office/drawing/2014/main" id="{1009B469-411A-F9FB-9C19-8687736CA15A}"/>
              </a:ext>
            </a:extLst>
          </p:cNvPr>
          <p:cNvSpPr txBox="1">
            <a:spLocks/>
          </p:cNvSpPr>
          <p:nvPr/>
        </p:nvSpPr>
        <p:spPr>
          <a:xfrm>
            <a:off x="7548881" y="894080"/>
            <a:ext cx="4213192" cy="56997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10000"/>
              </a:lnSpc>
              <a:spcBef>
                <a:spcPct val="0"/>
              </a:spcBef>
              <a:spcAft>
                <a:spcPts val="600"/>
              </a:spcAft>
            </a:pPr>
            <a:r>
              <a:rPr lang="en-US" sz="1400" dirty="0"/>
              <a:t>No unexplainable outliers were present.</a:t>
            </a:r>
          </a:p>
          <a:p>
            <a:pPr fontAlgn="base">
              <a:lnSpc>
                <a:spcPct val="110000"/>
              </a:lnSpc>
              <a:spcBef>
                <a:spcPct val="0"/>
              </a:spcBef>
              <a:spcAft>
                <a:spcPts val="600"/>
              </a:spcAft>
            </a:pPr>
            <a:r>
              <a:rPr lang="en-US" sz="1400" dirty="0"/>
              <a:t>No evident interrelationship among the numerical variables.</a:t>
            </a:r>
          </a:p>
          <a:p>
            <a:pPr fontAlgn="base">
              <a:lnSpc>
                <a:spcPct val="110000"/>
              </a:lnSpc>
              <a:spcBef>
                <a:spcPct val="0"/>
              </a:spcBef>
              <a:spcAft>
                <a:spcPts val="600"/>
              </a:spcAft>
            </a:pPr>
            <a:r>
              <a:rPr lang="en-US" sz="1400" b="1" dirty="0"/>
              <a:t>Product Count</a:t>
            </a:r>
            <a:r>
              <a:rPr lang="en-US" sz="1400" dirty="0"/>
              <a:t>: Customers with three or more products exhibit a significantly higher churn rate. Excluding this group could be considered during the modeling process.</a:t>
            </a:r>
          </a:p>
          <a:p>
            <a:pPr fontAlgn="base">
              <a:lnSpc>
                <a:spcPct val="110000"/>
              </a:lnSpc>
              <a:spcBef>
                <a:spcPct val="0"/>
              </a:spcBef>
              <a:spcAft>
                <a:spcPts val="600"/>
              </a:spcAft>
            </a:pPr>
            <a:r>
              <a:rPr lang="en-US" sz="1400" b="1" dirty="0"/>
              <a:t>Geography</a:t>
            </a:r>
            <a:r>
              <a:rPr lang="en-US" sz="1400" dirty="0"/>
              <a:t>: German customers show a distinct churn pattern compared to those from France and Spain.</a:t>
            </a:r>
          </a:p>
          <a:p>
            <a:pPr fontAlgn="base">
              <a:lnSpc>
                <a:spcPct val="110000"/>
              </a:lnSpc>
              <a:spcBef>
                <a:spcPct val="0"/>
              </a:spcBef>
              <a:spcAft>
                <a:spcPts val="600"/>
              </a:spcAft>
            </a:pPr>
            <a:r>
              <a:rPr lang="en-US" sz="1400" b="1" dirty="0"/>
              <a:t>Gender</a:t>
            </a:r>
            <a:r>
              <a:rPr lang="en-US" sz="1400" dirty="0"/>
              <a:t>: Female customers have a higher churn rate than male customers.</a:t>
            </a:r>
          </a:p>
          <a:p>
            <a:pPr fontAlgn="base">
              <a:lnSpc>
                <a:spcPct val="110000"/>
              </a:lnSpc>
              <a:spcBef>
                <a:spcPct val="0"/>
              </a:spcBef>
              <a:spcAft>
                <a:spcPts val="600"/>
              </a:spcAft>
            </a:pPr>
            <a:r>
              <a:rPr lang="en-US" sz="1400" b="1" dirty="0"/>
              <a:t>Active Membership</a:t>
            </a:r>
            <a:r>
              <a:rPr lang="en-US" sz="1400" dirty="0"/>
              <a:t>: Active members tend to have a lower churn rate.</a:t>
            </a:r>
          </a:p>
          <a:p>
            <a:pPr fontAlgn="base">
              <a:lnSpc>
                <a:spcPct val="110000"/>
              </a:lnSpc>
              <a:spcBef>
                <a:spcPct val="0"/>
              </a:spcBef>
              <a:spcAft>
                <a:spcPts val="600"/>
              </a:spcAft>
            </a:pPr>
            <a:r>
              <a:rPr lang="en-US" sz="1400" b="1" dirty="0"/>
              <a:t>Balance</a:t>
            </a:r>
            <a:r>
              <a:rPr lang="en-US" sz="1400" dirty="0"/>
              <a:t>: Accounts with a balance of zero behave differently than those with a positive balance, potentially warranting a separate categorical consideration.</a:t>
            </a:r>
          </a:p>
          <a:p>
            <a:pPr fontAlgn="base">
              <a:lnSpc>
                <a:spcPct val="110000"/>
              </a:lnSpc>
              <a:spcBef>
                <a:spcPct val="0"/>
              </a:spcBef>
              <a:spcAft>
                <a:spcPts val="600"/>
              </a:spcAft>
            </a:pPr>
            <a:r>
              <a:rPr lang="en-US" sz="1400" b="1" dirty="0"/>
              <a:t>Credit Score</a:t>
            </a:r>
            <a:r>
              <a:rPr lang="en-US" sz="1400" dirty="0"/>
              <a:t>: Lower credit scores may correlate with increased churn risk.</a:t>
            </a:r>
          </a:p>
          <a:p>
            <a:pPr fontAlgn="base">
              <a:lnSpc>
                <a:spcPct val="110000"/>
              </a:lnSpc>
              <a:spcBef>
                <a:spcPct val="0"/>
              </a:spcBef>
              <a:spcAft>
                <a:spcPts val="600"/>
              </a:spcAft>
            </a:pPr>
            <a:r>
              <a:rPr lang="en-US" sz="1400" b="1" dirty="0"/>
              <a:t>Age</a:t>
            </a:r>
            <a:r>
              <a:rPr lang="en-US" sz="1400" dirty="0"/>
              <a:t>: Churn rates appear notably higher among customers aged 40 to 60.</a:t>
            </a:r>
          </a:p>
        </p:txBody>
      </p:sp>
      <p:grpSp>
        <p:nvGrpSpPr>
          <p:cNvPr id="2" name="קבוצה 1">
            <a:extLst>
              <a:ext uri="{FF2B5EF4-FFF2-40B4-BE49-F238E27FC236}">
                <a16:creationId xmlns:a16="http://schemas.microsoft.com/office/drawing/2014/main" id="{AD5EFD66-1118-D554-815F-18B6EEA408A6}"/>
              </a:ext>
            </a:extLst>
          </p:cNvPr>
          <p:cNvGrpSpPr/>
          <p:nvPr/>
        </p:nvGrpSpPr>
        <p:grpSpPr>
          <a:xfrm>
            <a:off x="239027" y="1329015"/>
            <a:ext cx="7035533" cy="4865644"/>
            <a:chOff x="310147" y="943353"/>
            <a:chExt cx="8083805" cy="5862851"/>
          </a:xfrm>
        </p:grpSpPr>
        <p:pic>
          <p:nvPicPr>
            <p:cNvPr id="5" name="Picture 4">
              <a:extLst>
                <a:ext uri="{FF2B5EF4-FFF2-40B4-BE49-F238E27FC236}">
                  <a16:creationId xmlns:a16="http://schemas.microsoft.com/office/drawing/2014/main" id="{95D303A6-B1EF-CEAF-D172-791E4F4C6DA4}"/>
                </a:ext>
              </a:extLst>
            </p:cNvPr>
            <p:cNvPicPr>
              <a:picLocks noChangeAspect="1"/>
            </p:cNvPicPr>
            <p:nvPr/>
          </p:nvPicPr>
          <p:blipFill>
            <a:blip r:embed="rId3"/>
            <a:stretch>
              <a:fillRect/>
            </a:stretch>
          </p:blipFill>
          <p:spPr>
            <a:xfrm>
              <a:off x="310147" y="943353"/>
              <a:ext cx="4038466" cy="2761598"/>
            </a:xfrm>
            <a:prstGeom prst="rect">
              <a:avLst/>
            </a:prstGeom>
          </p:spPr>
        </p:pic>
        <p:pic>
          <p:nvPicPr>
            <p:cNvPr id="7" name="Picture 6">
              <a:extLst>
                <a:ext uri="{FF2B5EF4-FFF2-40B4-BE49-F238E27FC236}">
                  <a16:creationId xmlns:a16="http://schemas.microsoft.com/office/drawing/2014/main" id="{00F40B78-68B0-9FB2-93BE-67174AE7EB0C}"/>
                </a:ext>
              </a:extLst>
            </p:cNvPr>
            <p:cNvPicPr>
              <a:picLocks noChangeAspect="1"/>
            </p:cNvPicPr>
            <p:nvPr/>
          </p:nvPicPr>
          <p:blipFill>
            <a:blip r:embed="rId4"/>
            <a:stretch>
              <a:fillRect/>
            </a:stretch>
          </p:blipFill>
          <p:spPr>
            <a:xfrm>
              <a:off x="310147" y="4054320"/>
              <a:ext cx="3953243" cy="2751884"/>
            </a:xfrm>
            <a:prstGeom prst="rect">
              <a:avLst/>
            </a:prstGeom>
          </p:spPr>
        </p:pic>
        <p:pic>
          <p:nvPicPr>
            <p:cNvPr id="3" name="תמונה 2">
              <a:extLst>
                <a:ext uri="{FF2B5EF4-FFF2-40B4-BE49-F238E27FC236}">
                  <a16:creationId xmlns:a16="http://schemas.microsoft.com/office/drawing/2014/main" id="{99AD48D5-F03D-4FF2-6342-78A7A28D1D5B}"/>
                </a:ext>
              </a:extLst>
            </p:cNvPr>
            <p:cNvPicPr>
              <a:picLocks noChangeAspect="1"/>
            </p:cNvPicPr>
            <p:nvPr/>
          </p:nvPicPr>
          <p:blipFill>
            <a:blip r:embed="rId5"/>
            <a:stretch>
              <a:fillRect/>
            </a:stretch>
          </p:blipFill>
          <p:spPr>
            <a:xfrm>
              <a:off x="4552750" y="960162"/>
              <a:ext cx="3841202" cy="2757906"/>
            </a:xfrm>
            <a:prstGeom prst="rect">
              <a:avLst/>
            </a:prstGeom>
          </p:spPr>
        </p:pic>
        <p:pic>
          <p:nvPicPr>
            <p:cNvPr id="8" name="תמונה 7">
              <a:extLst>
                <a:ext uri="{FF2B5EF4-FFF2-40B4-BE49-F238E27FC236}">
                  <a16:creationId xmlns:a16="http://schemas.microsoft.com/office/drawing/2014/main" id="{8983654D-D88D-551C-1472-4A9E1359AAF3}"/>
                </a:ext>
              </a:extLst>
            </p:cNvPr>
            <p:cNvPicPr>
              <a:picLocks noChangeAspect="1"/>
            </p:cNvPicPr>
            <p:nvPr/>
          </p:nvPicPr>
          <p:blipFill>
            <a:blip r:embed="rId6"/>
            <a:stretch>
              <a:fillRect/>
            </a:stretch>
          </p:blipFill>
          <p:spPr>
            <a:xfrm>
              <a:off x="4552749" y="4054320"/>
              <a:ext cx="3694279" cy="2666068"/>
            </a:xfrm>
            <a:prstGeom prst="rect">
              <a:avLst/>
            </a:prstGeom>
          </p:spPr>
        </p:pic>
      </p:grpSp>
    </p:spTree>
    <p:extLst>
      <p:ext uri="{BB962C8B-B14F-4D97-AF65-F5344CB8AC3E}">
        <p14:creationId xmlns:p14="http://schemas.microsoft.com/office/powerpoint/2010/main" val="139634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כותרת 1">
            <a:extLst>
              <a:ext uri="{FF2B5EF4-FFF2-40B4-BE49-F238E27FC236}">
                <a16:creationId xmlns:a16="http://schemas.microsoft.com/office/drawing/2014/main" id="{A07DDD14-1EB2-966B-59A9-18814680526D}"/>
              </a:ext>
            </a:extLst>
          </p:cNvPr>
          <p:cNvSpPr>
            <a:spLocks noGrp="1"/>
          </p:cNvSpPr>
          <p:nvPr>
            <p:ph type="title"/>
          </p:nvPr>
        </p:nvSpPr>
        <p:spPr>
          <a:xfrm>
            <a:off x="1156852" y="637762"/>
            <a:ext cx="2190782" cy="5576770"/>
          </a:xfrm>
        </p:spPr>
        <p:txBody>
          <a:bodyPr vert="horz" lIns="91440" tIns="45720" rIns="91440" bIns="45720" rtlCol="0" anchor="t">
            <a:normAutofit/>
          </a:bodyPr>
          <a:lstStyle/>
          <a:p>
            <a:r>
              <a:rPr lang="en-US" sz="3600" kern="1200">
                <a:solidFill>
                  <a:schemeClr val="bg1"/>
                </a:solidFill>
                <a:latin typeface="+mj-lt"/>
                <a:ea typeface="+mj-ea"/>
                <a:cs typeface="+mj-cs"/>
              </a:rPr>
              <a:t>Modeling Objectives</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מציין מיקום טקסט 2">
            <a:extLst>
              <a:ext uri="{FF2B5EF4-FFF2-40B4-BE49-F238E27FC236}">
                <a16:creationId xmlns:a16="http://schemas.microsoft.com/office/drawing/2014/main" id="{98581942-C412-94F7-7D3C-103C214945BB}"/>
              </a:ext>
            </a:extLst>
          </p:cNvPr>
          <p:cNvSpPr>
            <a:spLocks noGrp="1"/>
          </p:cNvSpPr>
          <p:nvPr>
            <p:ph type="body" idx="1"/>
          </p:nvPr>
        </p:nvSpPr>
        <p:spPr>
          <a:xfrm>
            <a:off x="4654732" y="850052"/>
            <a:ext cx="6390623" cy="5326911"/>
          </a:xfrm>
        </p:spPr>
        <p:txBody>
          <a:bodyPr vert="horz" lIns="91440" tIns="45720" rIns="91440" bIns="45720" rtlCol="0">
            <a:normAutofit/>
          </a:bodyPr>
          <a:lstStyle/>
          <a:p>
            <a:pPr>
              <a:lnSpc>
                <a:spcPct val="90000"/>
              </a:lnSpc>
            </a:pPr>
            <a:r>
              <a:rPr lang="en-US" sz="2000" b="0" i="0">
                <a:effectLst/>
              </a:rPr>
              <a:t>To build an effective churn prediction model, the primary focus will be on recall and precision to ensure that the model captures as many potential churners as possible while minimizing false positives:</a:t>
            </a:r>
          </a:p>
          <a:p>
            <a:pPr>
              <a:lnSpc>
                <a:spcPct val="90000"/>
              </a:lnSpc>
            </a:pPr>
            <a:r>
              <a:rPr lang="en-US" sz="2000" b="0" i="0">
                <a:effectLst/>
              </a:rPr>
              <a:t>Therfore, metric Priorities for Bank Churn Prediction should be prioritized as follows:</a:t>
            </a:r>
          </a:p>
          <a:p>
            <a:pPr lvl="1">
              <a:lnSpc>
                <a:spcPct val="90000"/>
              </a:lnSpc>
            </a:pPr>
            <a:r>
              <a:rPr lang="en-US" sz="2000" b="1" i="0">
                <a:effectLst/>
              </a:rPr>
              <a:t>Recall:</a:t>
            </a:r>
            <a:r>
              <a:rPr lang="en-US" sz="2000" b="0" i="0">
                <a:effectLst/>
              </a:rPr>
              <a:t> Prioritize high recall to ensure most potential churners are identified.</a:t>
            </a:r>
          </a:p>
          <a:p>
            <a:pPr lvl="1">
              <a:lnSpc>
                <a:spcPct val="90000"/>
              </a:lnSpc>
            </a:pPr>
            <a:r>
              <a:rPr lang="en-US" sz="2000" b="1" i="0">
                <a:effectLst/>
              </a:rPr>
              <a:t>Precision:</a:t>
            </a:r>
            <a:r>
              <a:rPr lang="en-US" sz="2000" b="0" i="0">
                <a:effectLst/>
              </a:rPr>
              <a:t> Maintain high precision to reduce unnecessary intervention costs on customers who are not at risk.</a:t>
            </a:r>
          </a:p>
          <a:p>
            <a:pPr lvl="1">
              <a:lnSpc>
                <a:spcPct val="90000"/>
              </a:lnSpc>
            </a:pPr>
            <a:r>
              <a:rPr lang="en-US" sz="2000" b="1" i="0">
                <a:effectLst/>
              </a:rPr>
              <a:t>F1 Score:</a:t>
            </a:r>
            <a:r>
              <a:rPr lang="en-US" sz="2000" b="0" i="0">
                <a:effectLst/>
              </a:rPr>
              <a:t> F1 score as a balanced metric to assess the overall performance between recall and precision.</a:t>
            </a:r>
          </a:p>
          <a:p>
            <a:pPr lvl="1">
              <a:lnSpc>
                <a:spcPct val="90000"/>
              </a:lnSpc>
            </a:pPr>
            <a:r>
              <a:rPr lang="en-US" sz="2000" b="1" i="0">
                <a:effectLst/>
              </a:rPr>
              <a:t>Accuracy:</a:t>
            </a:r>
            <a:r>
              <a:rPr lang="en-US" sz="2000" b="0" i="0">
                <a:effectLst/>
              </a:rPr>
              <a:t> Not a primary focus due to data imbalance. To be tracked only to provide an overall performance picture.</a:t>
            </a:r>
            <a:endParaRPr lang="en-US" sz="2000" b="0" i="0" dirty="0">
              <a:effectLst/>
            </a:endParaRPr>
          </a:p>
        </p:txBody>
      </p:sp>
    </p:spTree>
    <p:extLst>
      <p:ext uri="{BB962C8B-B14F-4D97-AF65-F5344CB8AC3E}">
        <p14:creationId xmlns:p14="http://schemas.microsoft.com/office/powerpoint/2010/main" val="552231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438832" y="113792"/>
            <a:ext cx="10021562" cy="668215"/>
          </a:xfrm>
          <a:prstGeom prst="rect">
            <a:avLst/>
          </a:prstGeom>
          <a:noFill/>
          <a:ln w="9525">
            <a:noFill/>
            <a:miter lim="800000"/>
            <a:headEnd/>
            <a:tailEnd/>
          </a:ln>
        </p:spPr>
        <p:txBody>
          <a:bodyPr vert="horz" wrap="square" lIns="91440" tIns="45712" rIns="91424" bIns="45712" numCol="1" rtlCol="0" anchor="t"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sz="3200" dirty="0"/>
              <a:t>Results – Evaluation Metrics </a:t>
            </a:r>
          </a:p>
        </p:txBody>
      </p:sp>
      <p:sp>
        <p:nvSpPr>
          <p:cNvPr id="10" name="TextBox 9">
            <a:extLst>
              <a:ext uri="{FF2B5EF4-FFF2-40B4-BE49-F238E27FC236}">
                <a16:creationId xmlns:a16="http://schemas.microsoft.com/office/drawing/2014/main" id="{FEBFE52A-BBF6-403B-A6D4-1EB67662A8BE}"/>
              </a:ext>
            </a:extLst>
          </p:cNvPr>
          <p:cNvSpPr txBox="1"/>
          <p:nvPr/>
        </p:nvSpPr>
        <p:spPr>
          <a:xfrm>
            <a:off x="306263" y="4814960"/>
            <a:ext cx="3812749" cy="461665"/>
          </a:xfrm>
          <a:prstGeom prst="rect">
            <a:avLst/>
          </a:prstGeom>
          <a:noFill/>
        </p:spPr>
        <p:txBody>
          <a:bodyPr wrap="square" rtlCol="0">
            <a:spAutoFit/>
          </a:bodyPr>
          <a:lstStyle/>
          <a:p>
            <a:pPr algn="ctr" fontAlgn="base">
              <a:lnSpc>
                <a:spcPct val="150000"/>
              </a:lnSpc>
              <a:spcBef>
                <a:spcPct val="0"/>
              </a:spcBef>
              <a:spcAft>
                <a:spcPct val="0"/>
              </a:spcAft>
            </a:pPr>
            <a:r>
              <a:rPr lang="en-US" u="sng" dirty="0">
                <a:solidFill>
                  <a:prstClr val="black"/>
                </a:solidFill>
                <a:cs typeface="Arial" panose="020B0604020202020204" pitchFamily="34" charset="0"/>
              </a:rPr>
              <a:t>Classification Report</a:t>
            </a:r>
          </a:p>
        </p:txBody>
      </p:sp>
      <p:pic>
        <p:nvPicPr>
          <p:cNvPr id="3" name="תמונה 2">
            <a:extLst>
              <a:ext uri="{FF2B5EF4-FFF2-40B4-BE49-F238E27FC236}">
                <a16:creationId xmlns:a16="http://schemas.microsoft.com/office/drawing/2014/main" id="{2F757989-9373-10F9-346B-47934837D484}"/>
              </a:ext>
            </a:extLst>
          </p:cNvPr>
          <p:cNvPicPr>
            <a:picLocks noChangeAspect="1"/>
          </p:cNvPicPr>
          <p:nvPr/>
        </p:nvPicPr>
        <p:blipFill>
          <a:blip r:embed="rId3"/>
          <a:stretch>
            <a:fillRect/>
          </a:stretch>
        </p:blipFill>
        <p:spPr>
          <a:xfrm>
            <a:off x="306263" y="5482166"/>
            <a:ext cx="3703606" cy="1187654"/>
          </a:xfrm>
          <a:prstGeom prst="rect">
            <a:avLst/>
          </a:prstGeom>
        </p:spPr>
      </p:pic>
      <p:sp>
        <p:nvSpPr>
          <p:cNvPr id="8" name="תיבת טקסט 7">
            <a:extLst>
              <a:ext uri="{FF2B5EF4-FFF2-40B4-BE49-F238E27FC236}">
                <a16:creationId xmlns:a16="http://schemas.microsoft.com/office/drawing/2014/main" id="{D30D69C6-1BCB-C7C0-879D-F8A704DAD28B}"/>
              </a:ext>
            </a:extLst>
          </p:cNvPr>
          <p:cNvSpPr txBox="1"/>
          <p:nvPr/>
        </p:nvSpPr>
        <p:spPr>
          <a:xfrm>
            <a:off x="172720" y="782007"/>
            <a:ext cx="4663440" cy="3693319"/>
          </a:xfrm>
          <a:prstGeom prst="rect">
            <a:avLst/>
          </a:prstGeom>
          <a:noFill/>
        </p:spPr>
        <p:txBody>
          <a:bodyPr wrap="square">
            <a:spAutoFit/>
          </a:bodyPr>
          <a:lstStyle/>
          <a:p>
            <a:r>
              <a:rPr lang="en-US" b="0" dirty="0">
                <a:effectLst/>
                <a:latin typeface="+mj-lt"/>
                <a:cs typeface="+mj-cs"/>
              </a:rPr>
              <a:t>After testing </a:t>
            </a:r>
            <a:r>
              <a:rPr lang="en-US" dirty="0">
                <a:latin typeface="+mj-lt"/>
                <a:cs typeface="+mj-cs"/>
              </a:rPr>
              <a:t>several </a:t>
            </a:r>
            <a:r>
              <a:rPr lang="en-US" b="0" dirty="0">
                <a:effectLst/>
                <a:latin typeface="+mj-lt"/>
                <a:cs typeface="+mj-cs"/>
              </a:rPr>
              <a:t>models, the selected model was found to be an ensemble model of XGB and RF.</a:t>
            </a:r>
          </a:p>
          <a:p>
            <a:r>
              <a:rPr lang="en-US" b="0" dirty="0">
                <a:effectLst/>
                <a:latin typeface="+mj-lt"/>
                <a:cs typeface="+mj-cs"/>
              </a:rPr>
              <a:t>It had the best recall ratio achieved, as well as a high f1 score, which are in accordance with the objectives.</a:t>
            </a:r>
          </a:p>
          <a:p>
            <a:r>
              <a:rPr lang="en-US" b="0" dirty="0">
                <a:effectLst/>
                <a:latin typeface="+mj-lt"/>
                <a:cs typeface="+mj-cs"/>
              </a:rPr>
              <a:t>Regarding precision, moderate precision score means suggest that about 46% of people who would be treated as potential churn are probably loyal customers, which is a price to be considered by the bank CRM team, while making the consideration against the benefits of missing the minimal number of churners.</a:t>
            </a:r>
          </a:p>
        </p:txBody>
      </p:sp>
      <p:pic>
        <p:nvPicPr>
          <p:cNvPr id="12" name="תמונה 11">
            <a:extLst>
              <a:ext uri="{FF2B5EF4-FFF2-40B4-BE49-F238E27FC236}">
                <a16:creationId xmlns:a16="http://schemas.microsoft.com/office/drawing/2014/main" id="{40F94B1A-47A2-4944-BFFD-7D47B5E60E1E}"/>
              </a:ext>
            </a:extLst>
          </p:cNvPr>
          <p:cNvPicPr>
            <a:picLocks noChangeAspect="1"/>
          </p:cNvPicPr>
          <p:nvPr/>
        </p:nvPicPr>
        <p:blipFill>
          <a:blip r:embed="rId4"/>
          <a:stretch>
            <a:fillRect/>
          </a:stretch>
        </p:blipFill>
        <p:spPr>
          <a:xfrm>
            <a:off x="5217873" y="1314164"/>
            <a:ext cx="6842047" cy="4356182"/>
          </a:xfrm>
          <a:prstGeom prst="rect">
            <a:avLst/>
          </a:prstGeom>
        </p:spPr>
      </p:pic>
    </p:spTree>
    <p:extLst>
      <p:ext uri="{BB962C8B-B14F-4D97-AF65-F5344CB8AC3E}">
        <p14:creationId xmlns:p14="http://schemas.microsoft.com/office/powerpoint/2010/main" val="5150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3201591-BF2F-4C3E-AAA4-1C141098A490}"/>
              </a:ext>
            </a:extLst>
          </p:cNvPr>
          <p:cNvSpPr txBox="1">
            <a:spLocks/>
          </p:cNvSpPr>
          <p:nvPr/>
        </p:nvSpPr>
        <p:spPr>
          <a:xfrm>
            <a:off x="354680" y="133008"/>
            <a:ext cx="11366499" cy="7910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prstClr val="black">
                    <a:lumMod val="65000"/>
                    <a:lumOff val="35000"/>
                  </a:prstClr>
                </a:solidFill>
                <a:latin typeface="Calibri"/>
              </a:rPr>
              <a:t>Next Steps</a:t>
            </a:r>
            <a:br>
              <a:rPr lang="en-US" dirty="0">
                <a:solidFill>
                  <a:prstClr val="black">
                    <a:lumMod val="65000"/>
                    <a:lumOff val="35000"/>
                  </a:prstClr>
                </a:solidFill>
                <a:latin typeface="Calibri"/>
              </a:rPr>
            </a:br>
            <a:br>
              <a:rPr lang="en-US" dirty="0">
                <a:solidFill>
                  <a:prstClr val="black">
                    <a:lumMod val="65000"/>
                    <a:lumOff val="35000"/>
                  </a:prstClr>
                </a:solidFill>
                <a:latin typeface="Calibri"/>
              </a:rPr>
            </a:br>
            <a:endParaRPr lang="en-US" dirty="0"/>
          </a:p>
        </p:txBody>
      </p:sp>
      <p:grpSp>
        <p:nvGrpSpPr>
          <p:cNvPr id="5" name="Group 4">
            <a:extLst>
              <a:ext uri="{FF2B5EF4-FFF2-40B4-BE49-F238E27FC236}">
                <a16:creationId xmlns:a16="http://schemas.microsoft.com/office/drawing/2014/main" id="{AF378A33-D6C8-40CC-9E26-982DE9752C1D}"/>
              </a:ext>
            </a:extLst>
          </p:cNvPr>
          <p:cNvGrpSpPr/>
          <p:nvPr/>
        </p:nvGrpSpPr>
        <p:grpSpPr>
          <a:xfrm>
            <a:off x="736818" y="1046236"/>
            <a:ext cx="10536233" cy="510363"/>
            <a:chOff x="354680" y="1185936"/>
            <a:chExt cx="10536233" cy="510363"/>
          </a:xfrm>
        </p:grpSpPr>
        <p:sp>
          <p:nvSpPr>
            <p:cNvPr id="6" name="Rectangle 5">
              <a:extLst>
                <a:ext uri="{FF2B5EF4-FFF2-40B4-BE49-F238E27FC236}">
                  <a16:creationId xmlns:a16="http://schemas.microsoft.com/office/drawing/2014/main" id="{A77FE634-776E-4B75-8340-23117C3F2770}"/>
                </a:ext>
              </a:extLst>
            </p:cNvPr>
            <p:cNvSpPr/>
            <p:nvPr/>
          </p:nvSpPr>
          <p:spPr>
            <a:xfrm>
              <a:off x="943279" y="1185936"/>
              <a:ext cx="9947634" cy="510363"/>
            </a:xfrm>
            <a:prstGeom prst="rect">
              <a:avLst/>
            </a:prstGeom>
            <a:solidFill>
              <a:schemeClr val="bg1">
                <a:lumMod val="95000"/>
              </a:schemeClr>
            </a:solidFill>
            <a:ln>
              <a:solidFill>
                <a:srgbClr val="F8696B"/>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b="1" dirty="0">
                  <a:solidFill>
                    <a:prstClr val="black">
                      <a:lumMod val="65000"/>
                      <a:lumOff val="35000"/>
                    </a:prstClr>
                  </a:solidFill>
                  <a:cs typeface="Arial" pitchFamily="34" charset="0"/>
                </a:rPr>
                <a:t>Building Churn protocol to retain customers who are likely to churn.</a:t>
              </a:r>
            </a:p>
          </p:txBody>
        </p:sp>
        <p:sp>
          <p:nvSpPr>
            <p:cNvPr id="7" name="Rectangle 6">
              <a:extLst>
                <a:ext uri="{FF2B5EF4-FFF2-40B4-BE49-F238E27FC236}">
                  <a16:creationId xmlns:a16="http://schemas.microsoft.com/office/drawing/2014/main" id="{C1B4E759-CA5D-48C2-B6A4-6569C63B7BE1}"/>
                </a:ext>
              </a:extLst>
            </p:cNvPr>
            <p:cNvSpPr/>
            <p:nvPr/>
          </p:nvSpPr>
          <p:spPr>
            <a:xfrm>
              <a:off x="354680" y="1185936"/>
              <a:ext cx="520995" cy="510363"/>
            </a:xfrm>
            <a:prstGeom prst="rect">
              <a:avLst/>
            </a:prstGeom>
            <a:solidFill>
              <a:schemeClr val="bg1">
                <a:lumMod val="95000"/>
              </a:schemeClr>
            </a:solidFill>
            <a:ln>
              <a:solidFill>
                <a:srgbClr val="F8696B"/>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b="1" dirty="0">
                  <a:solidFill>
                    <a:prstClr val="black">
                      <a:lumMod val="65000"/>
                      <a:lumOff val="35000"/>
                    </a:prstClr>
                  </a:solidFill>
                  <a:latin typeface="Calibri"/>
                  <a:ea typeface="+mj-ea"/>
                  <a:cs typeface="Arial" pitchFamily="34" charset="0"/>
                </a:rPr>
                <a:t>1</a:t>
              </a:r>
            </a:p>
          </p:txBody>
        </p:sp>
      </p:grpSp>
      <p:grpSp>
        <p:nvGrpSpPr>
          <p:cNvPr id="8" name="Group 7">
            <a:extLst>
              <a:ext uri="{FF2B5EF4-FFF2-40B4-BE49-F238E27FC236}">
                <a16:creationId xmlns:a16="http://schemas.microsoft.com/office/drawing/2014/main" id="{6F95A5D2-CB7E-4EFC-8689-CA9ECCA1E76B}"/>
              </a:ext>
            </a:extLst>
          </p:cNvPr>
          <p:cNvGrpSpPr/>
          <p:nvPr/>
        </p:nvGrpSpPr>
        <p:grpSpPr>
          <a:xfrm>
            <a:off x="736818" y="2326865"/>
            <a:ext cx="10536233" cy="510363"/>
            <a:chOff x="354680" y="1896460"/>
            <a:chExt cx="10536233" cy="510363"/>
          </a:xfrm>
        </p:grpSpPr>
        <p:sp>
          <p:nvSpPr>
            <p:cNvPr id="9" name="Rectangle 8">
              <a:extLst>
                <a:ext uri="{FF2B5EF4-FFF2-40B4-BE49-F238E27FC236}">
                  <a16:creationId xmlns:a16="http://schemas.microsoft.com/office/drawing/2014/main" id="{886EB1A2-6D65-4C38-85E2-212C0CE1365A}"/>
                </a:ext>
              </a:extLst>
            </p:cNvPr>
            <p:cNvSpPr/>
            <p:nvPr/>
          </p:nvSpPr>
          <p:spPr>
            <a:xfrm>
              <a:off x="943279" y="1896460"/>
              <a:ext cx="9947634" cy="510363"/>
            </a:xfrm>
            <a:prstGeom prst="rect">
              <a:avLst/>
            </a:prstGeom>
            <a:solidFill>
              <a:schemeClr val="bg1">
                <a:lumMod val="95000"/>
              </a:schemeClr>
            </a:solidFill>
            <a:ln>
              <a:solidFill>
                <a:srgbClr val="F8696B"/>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fontAlgn="base">
                <a:lnSpc>
                  <a:spcPct val="150000"/>
                </a:lnSpc>
                <a:spcBef>
                  <a:spcPct val="0"/>
                </a:spcBef>
                <a:spcAft>
                  <a:spcPct val="0"/>
                </a:spcAft>
              </a:pPr>
              <a:r>
                <a:rPr lang="en-US" b="1" dirty="0">
                  <a:solidFill>
                    <a:prstClr val="black">
                      <a:lumMod val="65000"/>
                      <a:lumOff val="35000"/>
                    </a:prstClr>
                  </a:solidFill>
                  <a:ea typeface="+mj-ea"/>
                  <a:cs typeface="Arial" pitchFamily="34" charset="0"/>
                </a:rPr>
                <a:t>Making Improvements and changes in the model as needed, as more data accumulates.</a:t>
              </a:r>
            </a:p>
          </p:txBody>
        </p:sp>
        <p:sp>
          <p:nvSpPr>
            <p:cNvPr id="10" name="Rectangle 9">
              <a:extLst>
                <a:ext uri="{FF2B5EF4-FFF2-40B4-BE49-F238E27FC236}">
                  <a16:creationId xmlns:a16="http://schemas.microsoft.com/office/drawing/2014/main" id="{9408D7F4-EC44-443F-874F-503701D74A27}"/>
                </a:ext>
              </a:extLst>
            </p:cNvPr>
            <p:cNvSpPr/>
            <p:nvPr/>
          </p:nvSpPr>
          <p:spPr>
            <a:xfrm>
              <a:off x="354680" y="1896460"/>
              <a:ext cx="520995" cy="510363"/>
            </a:xfrm>
            <a:prstGeom prst="rect">
              <a:avLst/>
            </a:prstGeom>
            <a:solidFill>
              <a:schemeClr val="bg1">
                <a:lumMod val="95000"/>
              </a:schemeClr>
            </a:solidFill>
            <a:ln>
              <a:solidFill>
                <a:srgbClr val="F8696B"/>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b="1" dirty="0">
                  <a:solidFill>
                    <a:prstClr val="black">
                      <a:lumMod val="65000"/>
                      <a:lumOff val="35000"/>
                    </a:prstClr>
                  </a:solidFill>
                  <a:latin typeface="Calibri"/>
                  <a:ea typeface="+mj-ea"/>
                  <a:cs typeface="Arial" pitchFamily="34" charset="0"/>
                </a:rPr>
                <a:t>3</a:t>
              </a:r>
            </a:p>
          </p:txBody>
        </p:sp>
      </p:grpSp>
      <p:grpSp>
        <p:nvGrpSpPr>
          <p:cNvPr id="11" name="Group 10">
            <a:extLst>
              <a:ext uri="{FF2B5EF4-FFF2-40B4-BE49-F238E27FC236}">
                <a16:creationId xmlns:a16="http://schemas.microsoft.com/office/drawing/2014/main" id="{4A9C3548-B553-4E34-BFA1-F6AECC921333}"/>
              </a:ext>
            </a:extLst>
          </p:cNvPr>
          <p:cNvGrpSpPr/>
          <p:nvPr/>
        </p:nvGrpSpPr>
        <p:grpSpPr>
          <a:xfrm>
            <a:off x="736818" y="2959794"/>
            <a:ext cx="10536233" cy="510363"/>
            <a:chOff x="354680" y="2500864"/>
            <a:chExt cx="10536233" cy="510363"/>
          </a:xfrm>
        </p:grpSpPr>
        <p:sp>
          <p:nvSpPr>
            <p:cNvPr id="12" name="Rectangle 11">
              <a:extLst>
                <a:ext uri="{FF2B5EF4-FFF2-40B4-BE49-F238E27FC236}">
                  <a16:creationId xmlns:a16="http://schemas.microsoft.com/office/drawing/2014/main" id="{F4682C36-C3F8-4DBA-969E-EB97DFD4EF98}"/>
                </a:ext>
              </a:extLst>
            </p:cNvPr>
            <p:cNvSpPr/>
            <p:nvPr/>
          </p:nvSpPr>
          <p:spPr>
            <a:xfrm>
              <a:off x="943279" y="2500864"/>
              <a:ext cx="9947634" cy="510363"/>
            </a:xfrm>
            <a:prstGeom prst="rect">
              <a:avLst/>
            </a:prstGeom>
            <a:solidFill>
              <a:schemeClr val="bg1">
                <a:lumMod val="95000"/>
              </a:schemeClr>
            </a:solidFill>
            <a:ln>
              <a:solidFill>
                <a:srgbClr val="F8696B"/>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fontAlgn="base">
                <a:lnSpc>
                  <a:spcPct val="150000"/>
                </a:lnSpc>
                <a:spcBef>
                  <a:spcPct val="0"/>
                </a:spcBef>
                <a:spcAft>
                  <a:spcPct val="0"/>
                </a:spcAft>
              </a:pPr>
              <a:r>
                <a:rPr lang="en-US" b="1" dirty="0">
                  <a:solidFill>
                    <a:prstClr val="black">
                      <a:lumMod val="65000"/>
                      <a:lumOff val="35000"/>
                    </a:prstClr>
                  </a:solidFill>
                  <a:ea typeface="+mj-ea"/>
                  <a:cs typeface="Arial" pitchFamily="34" charset="0"/>
                </a:rPr>
                <a:t>Testing more advanced models.</a:t>
              </a:r>
            </a:p>
          </p:txBody>
        </p:sp>
        <p:sp>
          <p:nvSpPr>
            <p:cNvPr id="13" name="Rectangle 12">
              <a:extLst>
                <a:ext uri="{FF2B5EF4-FFF2-40B4-BE49-F238E27FC236}">
                  <a16:creationId xmlns:a16="http://schemas.microsoft.com/office/drawing/2014/main" id="{F05D291C-6A41-4EE7-9D71-BF57D7434F81}"/>
                </a:ext>
              </a:extLst>
            </p:cNvPr>
            <p:cNvSpPr/>
            <p:nvPr/>
          </p:nvSpPr>
          <p:spPr>
            <a:xfrm>
              <a:off x="354680" y="2500864"/>
              <a:ext cx="520995" cy="510363"/>
            </a:xfrm>
            <a:prstGeom prst="rect">
              <a:avLst/>
            </a:prstGeom>
            <a:solidFill>
              <a:schemeClr val="bg1">
                <a:lumMod val="95000"/>
              </a:schemeClr>
            </a:solidFill>
            <a:ln>
              <a:solidFill>
                <a:srgbClr val="F8696B"/>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b="1" dirty="0">
                  <a:solidFill>
                    <a:prstClr val="black">
                      <a:lumMod val="65000"/>
                      <a:lumOff val="35000"/>
                    </a:prstClr>
                  </a:solidFill>
                  <a:latin typeface="Calibri"/>
                  <a:ea typeface="+mj-ea"/>
                  <a:cs typeface="Arial" pitchFamily="34" charset="0"/>
                </a:rPr>
                <a:t>4</a:t>
              </a:r>
            </a:p>
          </p:txBody>
        </p:sp>
      </p:grpSp>
      <p:pic>
        <p:nvPicPr>
          <p:cNvPr id="14" name="Picture 13">
            <a:extLst>
              <a:ext uri="{FF2B5EF4-FFF2-40B4-BE49-F238E27FC236}">
                <a16:creationId xmlns:a16="http://schemas.microsoft.com/office/drawing/2014/main" id="{5F4DE83A-B0E6-4D7D-849B-0A34275D2118}"/>
              </a:ext>
            </a:extLst>
          </p:cNvPr>
          <p:cNvPicPr>
            <a:picLocks noChangeAspect="1"/>
          </p:cNvPicPr>
          <p:nvPr/>
        </p:nvPicPr>
        <p:blipFill>
          <a:blip r:embed="rId3"/>
          <a:stretch>
            <a:fillRect/>
          </a:stretch>
        </p:blipFill>
        <p:spPr>
          <a:xfrm>
            <a:off x="3791824" y="4068576"/>
            <a:ext cx="4764947" cy="2305973"/>
          </a:xfrm>
          <a:prstGeom prst="rect">
            <a:avLst/>
          </a:prstGeom>
        </p:spPr>
      </p:pic>
      <p:grpSp>
        <p:nvGrpSpPr>
          <p:cNvPr id="15" name="Group 14">
            <a:extLst>
              <a:ext uri="{FF2B5EF4-FFF2-40B4-BE49-F238E27FC236}">
                <a16:creationId xmlns:a16="http://schemas.microsoft.com/office/drawing/2014/main" id="{6DA3CF39-9C24-4CE6-96E5-694DB23F7B75}"/>
              </a:ext>
            </a:extLst>
          </p:cNvPr>
          <p:cNvGrpSpPr/>
          <p:nvPr/>
        </p:nvGrpSpPr>
        <p:grpSpPr>
          <a:xfrm>
            <a:off x="736818" y="1681236"/>
            <a:ext cx="10536233" cy="510363"/>
            <a:chOff x="354680" y="1185936"/>
            <a:chExt cx="10536233" cy="510363"/>
          </a:xfrm>
        </p:grpSpPr>
        <p:sp>
          <p:nvSpPr>
            <p:cNvPr id="16" name="Rectangle 15">
              <a:extLst>
                <a:ext uri="{FF2B5EF4-FFF2-40B4-BE49-F238E27FC236}">
                  <a16:creationId xmlns:a16="http://schemas.microsoft.com/office/drawing/2014/main" id="{1C7CCA20-A126-4991-AFAA-CFF29DF84173}"/>
                </a:ext>
              </a:extLst>
            </p:cNvPr>
            <p:cNvSpPr/>
            <p:nvPr/>
          </p:nvSpPr>
          <p:spPr>
            <a:xfrm>
              <a:off x="943279" y="1185936"/>
              <a:ext cx="9947634" cy="510363"/>
            </a:xfrm>
            <a:prstGeom prst="rect">
              <a:avLst/>
            </a:prstGeom>
            <a:solidFill>
              <a:schemeClr val="bg1">
                <a:lumMod val="95000"/>
              </a:schemeClr>
            </a:solidFill>
            <a:ln>
              <a:solidFill>
                <a:srgbClr val="F8696B"/>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t"/>
            <a:lstStyle/>
            <a:p>
              <a:pPr fontAlgn="base">
                <a:lnSpc>
                  <a:spcPct val="150000"/>
                </a:lnSpc>
                <a:spcBef>
                  <a:spcPct val="0"/>
                </a:spcBef>
                <a:spcAft>
                  <a:spcPct val="0"/>
                </a:spcAft>
              </a:pPr>
              <a:r>
                <a:rPr lang="en-US" b="1" dirty="0">
                  <a:solidFill>
                    <a:prstClr val="black">
                      <a:lumMod val="65000"/>
                      <a:lumOff val="35000"/>
                    </a:prstClr>
                  </a:solidFill>
                  <a:ea typeface="+mj-ea"/>
                  <a:cs typeface="Arial" pitchFamily="34" charset="0"/>
                </a:rPr>
                <a:t>Testing and Monitoring the results closely.</a:t>
              </a:r>
            </a:p>
          </p:txBody>
        </p:sp>
        <p:sp>
          <p:nvSpPr>
            <p:cNvPr id="17" name="Rectangle 16">
              <a:extLst>
                <a:ext uri="{FF2B5EF4-FFF2-40B4-BE49-F238E27FC236}">
                  <a16:creationId xmlns:a16="http://schemas.microsoft.com/office/drawing/2014/main" id="{1D114986-063C-461D-A754-052F0D16C0B9}"/>
                </a:ext>
              </a:extLst>
            </p:cNvPr>
            <p:cNvSpPr/>
            <p:nvPr/>
          </p:nvSpPr>
          <p:spPr>
            <a:xfrm>
              <a:off x="354680" y="1185936"/>
              <a:ext cx="520995" cy="510363"/>
            </a:xfrm>
            <a:prstGeom prst="rect">
              <a:avLst/>
            </a:prstGeom>
            <a:solidFill>
              <a:schemeClr val="bg1">
                <a:lumMod val="95000"/>
              </a:schemeClr>
            </a:solidFill>
            <a:ln>
              <a:solidFill>
                <a:srgbClr val="F8696B"/>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b="1" dirty="0">
                  <a:solidFill>
                    <a:prstClr val="black">
                      <a:lumMod val="65000"/>
                      <a:lumOff val="35000"/>
                    </a:prstClr>
                  </a:solidFill>
                  <a:latin typeface="Calibri"/>
                  <a:ea typeface="+mj-ea"/>
                  <a:cs typeface="Arial" pitchFamily="34" charset="0"/>
                </a:rPr>
                <a:t>2</a:t>
              </a:r>
            </a:p>
          </p:txBody>
        </p:sp>
      </p:grpSp>
    </p:spTree>
    <p:extLst>
      <p:ext uri="{BB962C8B-B14F-4D97-AF65-F5344CB8AC3E}">
        <p14:creationId xmlns:p14="http://schemas.microsoft.com/office/powerpoint/2010/main" val="702659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272D59-183C-435B-AB87-1AEFFB1CB535}"/>
              </a:ext>
            </a:extLst>
          </p:cNvPr>
          <p:cNvSpPr/>
          <p:nvPr/>
        </p:nvSpPr>
        <p:spPr>
          <a:xfrm>
            <a:off x="3080717" y="2489652"/>
            <a:ext cx="5344160" cy="1334211"/>
          </a:xfrm>
          <a:prstGeom prst="rect">
            <a:avLst/>
          </a:prstGeom>
        </p:spPr>
        <p:txBody>
          <a:bodyPr wrap="square">
            <a:spAutoFit/>
          </a:bodyPr>
          <a:lstStyle/>
          <a:p>
            <a:pPr marL="285750" indent="-285750" algn="ctr" fontAlgn="auto">
              <a:lnSpc>
                <a:spcPct val="150000"/>
              </a:lnSpc>
              <a:spcBef>
                <a:spcPts val="0"/>
              </a:spcBef>
              <a:spcAft>
                <a:spcPts val="0"/>
              </a:spcAft>
              <a:buClr>
                <a:srgbClr val="0080FF"/>
              </a:buClr>
            </a:pPr>
            <a:r>
              <a:rPr lang="en-US" sz="6000" dirty="0"/>
              <a:t>Thank you </a:t>
            </a:r>
            <a:r>
              <a:rPr lang="en-US" sz="4800" dirty="0">
                <a:sym typeface="Wingdings" panose="05000000000000000000" pitchFamily="2" charset="2"/>
              </a:rPr>
              <a:t></a:t>
            </a:r>
            <a:endParaRPr lang="en-US" sz="4800" dirty="0"/>
          </a:p>
        </p:txBody>
      </p:sp>
    </p:spTree>
    <p:extLst>
      <p:ext uri="{BB962C8B-B14F-4D97-AF65-F5344CB8AC3E}">
        <p14:creationId xmlns:p14="http://schemas.microsoft.com/office/powerpoint/2010/main" val="888830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48A97D30506C2499EF7408BF79566EF" ma:contentTypeVersion="10" ma:contentTypeDescription="Create a new document." ma:contentTypeScope="" ma:versionID="e7e405ab8f35942eac3ee2c48f479ddb">
  <xsd:schema xmlns:xsd="http://www.w3.org/2001/XMLSchema" xmlns:xs="http://www.w3.org/2001/XMLSchema" xmlns:p="http://schemas.microsoft.com/office/2006/metadata/properties" xmlns:ns3="6bd0db0b-6541-4ea5-b027-0251c725f318" xmlns:ns4="a41f70b8-6d8f-4cb1-9d0d-2f8da44eb2fa" targetNamespace="http://schemas.microsoft.com/office/2006/metadata/properties" ma:root="true" ma:fieldsID="3d8846d3b2664cb6e70f1c29ee914973" ns3:_="" ns4:_="">
    <xsd:import namespace="6bd0db0b-6541-4ea5-b027-0251c725f318"/>
    <xsd:import namespace="a41f70b8-6d8f-4cb1-9d0d-2f8da44eb2f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d0db0b-6541-4ea5-b027-0251c725f3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1f70b8-6d8f-4cb1-9d0d-2f8da44eb2f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6BD17C-037A-4887-933B-C96701BC2BFC}">
  <ds:schemaRefs>
    <ds:schemaRef ds:uri="http://schemas.microsoft.com/office/2006/documentManagement/types"/>
    <ds:schemaRef ds:uri="a41f70b8-6d8f-4cb1-9d0d-2f8da44eb2fa"/>
    <ds:schemaRef ds:uri="http://purl.org/dc/elements/1.1/"/>
    <ds:schemaRef ds:uri="http://purl.org/dc/terms/"/>
    <ds:schemaRef ds:uri="http://www.w3.org/XML/1998/namespace"/>
    <ds:schemaRef ds:uri="6bd0db0b-6541-4ea5-b027-0251c725f318"/>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B262BC8B-C51D-4559-96A0-2C8AF55412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d0db0b-6541-4ea5-b027-0251c725f318"/>
    <ds:schemaRef ds:uri="a41f70b8-6d8f-4cb1-9d0d-2f8da44eb2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CE5B35-C2D2-43F0-91FA-11C3184A09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140218</TotalTime>
  <Words>562</Words>
  <Application>Microsoft Office PowerPoint</Application>
  <PresentationFormat>מסך רחב</PresentationFormat>
  <Paragraphs>57</Paragraphs>
  <Slides>9</Slides>
  <Notes>8</Notes>
  <HiddenSlides>0</HiddenSlides>
  <MMClips>0</MMClips>
  <ScaleCrop>false</ScaleCrop>
  <HeadingPairs>
    <vt:vector size="6" baseType="variant">
      <vt:variant>
        <vt:lpstr>גופנים בשימוש</vt:lpstr>
      </vt:variant>
      <vt:variant>
        <vt:i4>6</vt:i4>
      </vt:variant>
      <vt:variant>
        <vt:lpstr>ערכת נושא</vt:lpstr>
      </vt:variant>
      <vt:variant>
        <vt:i4>2</vt:i4>
      </vt:variant>
      <vt:variant>
        <vt:lpstr>כותרות שקופיות</vt:lpstr>
      </vt:variant>
      <vt:variant>
        <vt:i4>9</vt:i4>
      </vt:variant>
    </vt:vector>
  </HeadingPairs>
  <TitlesOfParts>
    <vt:vector size="17" baseType="lpstr">
      <vt:lpstr>Aptos</vt:lpstr>
      <vt:lpstr>Aptos Display</vt:lpstr>
      <vt:lpstr>Arial</vt:lpstr>
      <vt:lpstr>Calibri</vt:lpstr>
      <vt:lpstr>Wingdings</vt:lpstr>
      <vt:lpstr>Wingdings 2</vt:lpstr>
      <vt:lpstr>Office Theme</vt:lpstr>
      <vt:lpstr>ערכת נושא Office</vt:lpstr>
      <vt:lpstr>מצגת של PowerPoint‏</vt:lpstr>
      <vt:lpstr>מצגת של PowerPoint‏</vt:lpstr>
      <vt:lpstr>מצגת של PowerPoint‏</vt:lpstr>
      <vt:lpstr>מצגת של PowerPoint‏</vt:lpstr>
      <vt:lpstr>מצגת של PowerPoint‏</vt:lpstr>
      <vt:lpstr>Modeling Objectives</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Olga Soudler</dc:creator>
  <cp:lastModifiedBy>Manor Shpriz</cp:lastModifiedBy>
  <cp:revision>372</cp:revision>
  <dcterms:created xsi:type="dcterms:W3CDTF">2020-05-05T10:24:27Z</dcterms:created>
  <dcterms:modified xsi:type="dcterms:W3CDTF">2024-11-14T20:18:14Z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51570b1-fc65-494f-b1b5-c16c4d8360bf_Enabled">
    <vt:lpwstr>True</vt:lpwstr>
  </property>
  <property fmtid="{D5CDD505-2E9C-101B-9397-08002B2CF9AE}" pid="3" name="MSIP_Label_c51570b1-fc65-494f-b1b5-c16c4d8360bf_SiteId">
    <vt:lpwstr>1ac04339-8417-4387-b32c-9a9526779033</vt:lpwstr>
  </property>
  <property fmtid="{D5CDD505-2E9C-101B-9397-08002B2CF9AE}" pid="4" name="MSIP_Label_c51570b1-fc65-494f-b1b5-c16c4d8360bf_Owner">
    <vt:lpwstr>Olga.Soudler@888holdings.com</vt:lpwstr>
  </property>
  <property fmtid="{D5CDD505-2E9C-101B-9397-08002B2CF9AE}" pid="5" name="MSIP_Label_c51570b1-fc65-494f-b1b5-c16c4d8360bf_SetDate">
    <vt:lpwstr>2020-05-05T10:50:09.8221981Z</vt:lpwstr>
  </property>
  <property fmtid="{D5CDD505-2E9C-101B-9397-08002B2CF9AE}" pid="6" name="MSIP_Label_c51570b1-fc65-494f-b1b5-c16c4d8360bf_Name">
    <vt:lpwstr>Confidential</vt:lpwstr>
  </property>
  <property fmtid="{D5CDD505-2E9C-101B-9397-08002B2CF9AE}" pid="7" name="MSIP_Label_c51570b1-fc65-494f-b1b5-c16c4d8360bf_Application">
    <vt:lpwstr>Microsoft Azure Information Protection</vt:lpwstr>
  </property>
  <property fmtid="{D5CDD505-2E9C-101B-9397-08002B2CF9AE}" pid="8" name="MSIP_Label_c51570b1-fc65-494f-b1b5-c16c4d8360bf_Extended_MSFT_Method">
    <vt:lpwstr>Automatic</vt:lpwstr>
  </property>
  <property fmtid="{D5CDD505-2E9C-101B-9397-08002B2CF9AE}" pid="9" name="MSIP_Label_9f21dbd3-4283-44b2-88d5-78cf713da369_Enabled">
    <vt:lpwstr>True</vt:lpwstr>
  </property>
  <property fmtid="{D5CDD505-2E9C-101B-9397-08002B2CF9AE}" pid="10" name="MSIP_Label_9f21dbd3-4283-44b2-88d5-78cf713da369_SiteId">
    <vt:lpwstr>1ac04339-8417-4387-b32c-9a9526779033</vt:lpwstr>
  </property>
  <property fmtid="{D5CDD505-2E9C-101B-9397-08002B2CF9AE}" pid="11" name="MSIP_Label_9f21dbd3-4283-44b2-88d5-78cf713da369_SetDate">
    <vt:lpwstr>2020-05-05T10:50:09.8221981Z</vt:lpwstr>
  </property>
  <property fmtid="{D5CDD505-2E9C-101B-9397-08002B2CF9AE}" pid="12" name="MSIP_Label_9f21dbd3-4283-44b2-88d5-78cf713da369_Name">
    <vt:lpwstr>All Employees</vt:lpwstr>
  </property>
  <property fmtid="{D5CDD505-2E9C-101B-9397-08002B2CF9AE}" pid="13" name="MSIP_Label_9f21dbd3-4283-44b2-88d5-78cf713da369_Extended_MSFT_Method">
    <vt:lpwstr>Automatic</vt:lpwstr>
  </property>
  <property fmtid="{D5CDD505-2E9C-101B-9397-08002B2CF9AE}" pid="14" name="MSIP_Label_05e00237-919f-4fc7-9a8c-91282f710a99_Enabled">
    <vt:lpwstr>true</vt:lpwstr>
  </property>
  <property fmtid="{D5CDD505-2E9C-101B-9397-08002B2CF9AE}" pid="15" name="MSIP_Label_05e00237-919f-4fc7-9a8c-91282f710a99_SetDate">
    <vt:lpwstr>2022-09-04T06:55:45Z</vt:lpwstr>
  </property>
  <property fmtid="{D5CDD505-2E9C-101B-9397-08002B2CF9AE}" pid="16" name="MSIP_Label_05e00237-919f-4fc7-9a8c-91282f710a99_Method">
    <vt:lpwstr>Privileged</vt:lpwstr>
  </property>
  <property fmtid="{D5CDD505-2E9C-101B-9397-08002B2CF9AE}" pid="17" name="MSIP_Label_05e00237-919f-4fc7-9a8c-91282f710a99_Name">
    <vt:lpwstr>Public</vt:lpwstr>
  </property>
  <property fmtid="{D5CDD505-2E9C-101B-9397-08002B2CF9AE}" pid="18" name="MSIP_Label_05e00237-919f-4fc7-9a8c-91282f710a99_SiteId">
    <vt:lpwstr>d689f9e5-4eb7-44b7-bd7d-705934cb0186</vt:lpwstr>
  </property>
  <property fmtid="{D5CDD505-2E9C-101B-9397-08002B2CF9AE}" pid="19" name="MSIP_Label_05e00237-919f-4fc7-9a8c-91282f710a99_ActionId">
    <vt:lpwstr>698e09ec-3b5f-4e2f-a959-5030faa16708</vt:lpwstr>
  </property>
  <property fmtid="{D5CDD505-2E9C-101B-9397-08002B2CF9AE}" pid="20" name="MSIP_Label_05e00237-919f-4fc7-9a8c-91282f710a99_ContentBits">
    <vt:lpwstr>0</vt:lpwstr>
  </property>
</Properties>
</file>