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92" r:id="rId3"/>
    <p:sldId id="1305" r:id="rId5"/>
    <p:sldId id="352" r:id="rId6"/>
    <p:sldId id="1300" r:id="rId7"/>
    <p:sldId id="1284" r:id="rId8"/>
    <p:sldId id="1285" r:id="rId9"/>
    <p:sldId id="1303" r:id="rId10"/>
    <p:sldId id="1304" r:id="rId11"/>
    <p:sldId id="1286" r:id="rId12"/>
    <p:sldId id="1287" r:id="rId13"/>
    <p:sldId id="1292" r:id="rId14"/>
    <p:sldId id="1293" r:id="rId15"/>
    <p:sldId id="1294" r:id="rId16"/>
    <p:sldId id="1295" r:id="rId17"/>
    <p:sldId id="1296" r:id="rId18"/>
    <p:sldId id="1297" r:id="rId19"/>
    <p:sldId id="1288" r:id="rId20"/>
    <p:sldId id="1249" r:id="rId21"/>
  </p:sldIdLst>
  <p:sldSz cx="9144000" cy="5143500" type="screen16x9"/>
  <p:notesSz cx="6858000" cy="9144000"/>
  <p:custShowLst>
    <p:custShow name="Custom Show 1" id="0">
      <p:sldLst>
        <p:sld r:id="rId3"/>
        <p:sld r:id="rId6"/>
        <p:sld r:id="rId7"/>
        <p:sld r:id="rId8"/>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howGuides="1">
      <p:cViewPr varScale="1">
        <p:scale>
          <a:sx n="89" d="100"/>
          <a:sy n="89" d="100"/>
        </p:scale>
        <p:origin x="-846" y="-102"/>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customXml" Target="../customXml/item3.xml"/><Relationship Id="rId26" Type="http://schemas.openxmlformats.org/officeDocument/2006/relationships/customXml" Target="../customXml/item2.xml"/><Relationship Id="rId25" Type="http://schemas.openxmlformats.org/officeDocument/2006/relationships/customXml" Target="../customXml/item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matchingName="Title and body">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2"/>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endParaRPr lang="en-US" sz="1800" b="0">
              <a:solidFill>
                <a:schemeClr val="bg1"/>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0.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1.xml"/><Relationship Id="rId7" Type="http://schemas.openxmlformats.org/officeDocument/2006/relationships/image" Target="../media/image8.png"/><Relationship Id="rId6" Type="http://schemas.openxmlformats.org/officeDocument/2006/relationships/image" Target="../media/image7.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1">
            <a:alphaModFix amt="5000"/>
          </a:blip>
          <a:srcRect t="5928" r="746" b="10206"/>
          <a:stretch>
            <a:fillRect/>
          </a:stretch>
        </p:blipFill>
        <p:spPr>
          <a:xfrm>
            <a:off x="-272" y="-1"/>
            <a:ext cx="9130937" cy="5143501"/>
          </a:xfrm>
          <a:prstGeom prst="rect">
            <a:avLst/>
          </a:prstGeom>
          <a:effectLst/>
        </p:spPr>
      </p:pic>
      <p:sp>
        <p:nvSpPr>
          <p:cNvPr id="22" name="Rectangle 21"/>
          <p:cNvSpPr/>
          <p:nvPr/>
        </p:nvSpPr>
        <p:spPr>
          <a:xfrm>
            <a:off x="935915" y="666350"/>
            <a:ext cx="7605657"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000461" y="1055353"/>
            <a:ext cx="7500541"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endParaRPr lang="en-US" sz="2000" b="1">
              <a:solidFill>
                <a:srgbClr val="161D23"/>
              </a:solidFill>
            </a:endParaRP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endParaRPr lang="en-US" sz="2000">
              <a:solidFill>
                <a:srgbClr val="161D23"/>
              </a:solidFill>
            </a:endParaRPr>
          </a:p>
        </p:txBody>
      </p:sp>
      <p:sp>
        <p:nvSpPr>
          <p:cNvPr id="14" name="TextBox 13"/>
          <p:cNvSpPr txBox="1"/>
          <p:nvPr/>
        </p:nvSpPr>
        <p:spPr>
          <a:xfrm>
            <a:off x="1095095" y="3956068"/>
            <a:ext cx="2648566" cy="4552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Name </a:t>
            </a:r>
            <a:r>
              <a:rPr lang="en-US" sz="1100" b="0" i="0" u="none" strike="noStrike" cap="none" dirty="0" smtClean="0">
                <a:solidFill>
                  <a:schemeClr val="tx1"/>
                </a:solidFill>
                <a:latin typeface="Arial" panose="020B0604020202020204"/>
                <a:ea typeface="Arial" panose="020B0604020202020204"/>
                <a:cs typeface="Arial" panose="020B0604020202020204"/>
                <a:sym typeface="Arial" panose="020B0604020202020204"/>
              </a:rPr>
              <a:t>:D.Mano</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ID : </a:t>
            </a:r>
            <a:r>
              <a:rPr lang="en-US" sz="1100" b="0" i="0" u="none" strike="noStrike" cap="none" dirty="0" smtClean="0">
                <a:solidFill>
                  <a:schemeClr val="tx1"/>
                </a:solidFill>
                <a:latin typeface="Arial" panose="020B0604020202020204"/>
                <a:ea typeface="Arial" panose="020B0604020202020204"/>
                <a:cs typeface="Arial" panose="020B0604020202020204"/>
                <a:sym typeface="Arial" panose="020B0604020202020204"/>
              </a:rPr>
              <a:t>au422721104024</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rPr>
              <a:t>College </a:t>
            </a:r>
            <a:r>
              <a:rPr lang="en-US" sz="1200" b="0" i="0" u="none" strike="noStrike" cap="none" dirty="0" smtClean="0">
                <a:solidFill>
                  <a:schemeClr val="tx1"/>
                </a:solidFill>
                <a:latin typeface="Arial" panose="020B0604020202020204"/>
                <a:ea typeface="Arial" panose="020B0604020202020204"/>
                <a:cs typeface="Arial" panose="020B0604020202020204"/>
                <a:sym typeface="Arial" panose="020B0604020202020204"/>
              </a:rPr>
              <a:t>Name:</a:t>
            </a:r>
            <a:endPar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797911" y="3956068"/>
            <a:ext cx="2990999"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GB" sz="1100" b="0" i="0" u="none" strike="noStrike" cap="none" dirty="0" smtClean="0">
                <a:solidFill>
                  <a:schemeClr val="tx1"/>
                </a:solidFill>
                <a:latin typeface="Arial" panose="020B0604020202020204"/>
                <a:ea typeface="Arial" panose="020B0604020202020204"/>
                <a:cs typeface="Arial" panose="020B0604020202020204"/>
                <a:sym typeface="Arial" panose="020B0604020202020204"/>
              </a:rPr>
              <a:t>V.R.S College Of </a:t>
            </a:r>
            <a:r>
              <a:rPr lang="en-GB" sz="1100" b="0" i="0" u="none" strike="noStrike" cap="none" dirty="0" err="1" smtClean="0">
                <a:solidFill>
                  <a:schemeClr val="tx1"/>
                </a:solidFill>
                <a:latin typeface="Arial" panose="020B0604020202020204"/>
                <a:ea typeface="Arial" panose="020B0604020202020204"/>
                <a:cs typeface="Arial" panose="020B0604020202020204"/>
                <a:sym typeface="Arial" panose="020B0604020202020204"/>
              </a:rPr>
              <a:t>Engineering&amp;Technology</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4"/>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a:t>
            </a:r>
            <a:r>
              <a:rPr lang="en-IN" sz="1600" b="1" dirty="0" smtClean="0">
                <a:solidFill>
                  <a:srgbClr val="213163"/>
                </a:solidFill>
              </a:rPr>
              <a:t>Results:</a:t>
            </a: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6" name="Rectangle 5"/>
          <p:cNvSpPr/>
          <p:nvPr/>
        </p:nvSpPr>
        <p:spPr>
          <a:xfrm>
            <a:off x="505609" y="1183342"/>
            <a:ext cx="6352391" cy="3970318"/>
          </a:xfrm>
          <a:prstGeom prst="rect">
            <a:avLst/>
          </a:prstGeom>
        </p:spPr>
        <p:txBody>
          <a:bodyPr wrap="square">
            <a:spAutoFit/>
          </a:bodyPr>
          <a:lstStyle/>
          <a:p>
            <a:pPr>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Car </a:t>
            </a:r>
            <a:r>
              <a:rPr lang="en-US" b="1" dirty="0" smtClean="0">
                <a:latin typeface="Times New Roman" panose="02020603050405020304" pitchFamily="18" charset="0"/>
                <a:cs typeface="Times New Roman" panose="02020603050405020304" pitchFamily="18" charset="0"/>
              </a:rPr>
              <a:t>Model</a:t>
            </a:r>
            <a:endParaRPr lang="en-US" b="1" dirty="0" smtClean="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Fields: make, model, year</a:t>
            </a:r>
            <a:endParaRPr lang="en-GB" dirty="0" smtClean="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Description: Represents a car available for rental.</a:t>
            </a:r>
            <a:endParaRPr lang="en-GB"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Customer </a:t>
            </a:r>
            <a:r>
              <a:rPr lang="en-US" b="1" dirty="0" smtClean="0">
                <a:latin typeface="Times New Roman" panose="02020603050405020304" pitchFamily="18" charset="0"/>
                <a:cs typeface="Times New Roman" panose="02020603050405020304" pitchFamily="18" charset="0"/>
              </a:rPr>
              <a:t>Model</a:t>
            </a:r>
            <a:endParaRPr lang="en-US" b="1" dirty="0" smtClean="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Fields: name, email</a:t>
            </a:r>
            <a:endParaRPr lang="en-GB" dirty="0" smtClean="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Description: Stores information about customers who make rental bookings.</a:t>
            </a:r>
            <a:endParaRPr lang="en-GB"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Rental </a:t>
            </a:r>
            <a:r>
              <a:rPr lang="en-US" b="1" dirty="0" smtClean="0">
                <a:latin typeface="Times New Roman" panose="02020603050405020304" pitchFamily="18" charset="0"/>
                <a:cs typeface="Times New Roman" panose="02020603050405020304" pitchFamily="18" charset="0"/>
              </a:rPr>
              <a:t>Model</a:t>
            </a:r>
            <a:endParaRPr lang="en-US" b="1" dirty="0" smtClean="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Fields: car (foreign key to Car model), customer (foreign key to Customer model), </a:t>
            </a:r>
            <a:r>
              <a:rPr lang="en-GB" dirty="0" err="1" smtClean="0">
                <a:latin typeface="Times New Roman" panose="02020603050405020304" pitchFamily="18" charset="0"/>
                <a:cs typeface="Times New Roman" panose="02020603050405020304" pitchFamily="18" charset="0"/>
              </a:rPr>
              <a:t>rental_date</a:t>
            </a:r>
            <a:r>
              <a:rPr lang="en-GB" dirty="0" smtClean="0">
                <a:latin typeface="Times New Roman" panose="02020603050405020304" pitchFamily="18" charset="0"/>
                <a:cs typeface="Times New Roman" panose="02020603050405020304" pitchFamily="18" charset="0"/>
              </a:rPr>
              <a:t> , </a:t>
            </a:r>
            <a:r>
              <a:rPr lang="en-GB" dirty="0" err="1" smtClean="0">
                <a:latin typeface="Times New Roman" panose="02020603050405020304" pitchFamily="18" charset="0"/>
                <a:cs typeface="Times New Roman" panose="02020603050405020304" pitchFamily="18" charset="0"/>
              </a:rPr>
              <a:t>return_date</a:t>
            </a:r>
            <a:r>
              <a:rPr lang="en-GB" dirty="0" smtClean="0">
                <a:latin typeface="Times New Roman" panose="02020603050405020304" pitchFamily="18" charset="0"/>
                <a:cs typeface="Times New Roman" panose="02020603050405020304" pitchFamily="18" charset="0"/>
              </a:rPr>
              <a:t>.</a:t>
            </a:r>
            <a:endParaRPr lang="en-GB"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Data Population</a:t>
            </a:r>
            <a:endParaRPr lang="en-US" b="1"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Queries and </a:t>
            </a:r>
            <a:r>
              <a:rPr lang="en-US" b="1" dirty="0" smtClean="0">
                <a:latin typeface="Times New Roman" panose="02020603050405020304" pitchFamily="18" charset="0"/>
                <a:cs typeface="Times New Roman" panose="02020603050405020304" pitchFamily="18" charset="0"/>
              </a:rPr>
              <a:t>Operations</a:t>
            </a:r>
            <a:endParaRPr lang="en-US" b="1"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Testing and </a:t>
            </a:r>
            <a:r>
              <a:rPr lang="en-US" b="1" dirty="0" smtClean="0">
                <a:latin typeface="Times New Roman" panose="02020603050405020304" pitchFamily="18" charset="0"/>
                <a:cs typeface="Times New Roman" panose="02020603050405020304" pitchFamily="18" charset="0"/>
              </a:rPr>
              <a:t>Validation</a:t>
            </a:r>
            <a:endParaRPr lang="en-US" b="1"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Insights and </a:t>
            </a:r>
            <a:r>
              <a:rPr lang="en-US" b="1" dirty="0" smtClean="0">
                <a:latin typeface="Times New Roman" panose="02020603050405020304" pitchFamily="18" charset="0"/>
                <a:cs typeface="Times New Roman" panose="02020603050405020304" pitchFamily="18" charset="0"/>
              </a:rPr>
              <a:t>Analysis</a:t>
            </a:r>
            <a:endParaRPr lang="en-US" b="1"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br>
              <a:rPr lang="en-US" dirty="0" smtClean="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50" y="613142"/>
            <a:ext cx="8832300" cy="451933"/>
          </a:xfrm>
        </p:spPr>
        <p:txBody>
          <a:bodyPr/>
          <a:lstStyle/>
          <a:p>
            <a:pPr algn="ctr"/>
            <a:r>
              <a:rPr lang="en-US"/>
              <a:t>Homepage</a:t>
            </a:r>
            <a:endParaRPr lang="en-US"/>
          </a:p>
        </p:txBody>
      </p:sp>
      <p:sp>
        <p:nvSpPr>
          <p:cNvPr id="3" name="Text Placeholder 2"/>
          <p:cNvSpPr>
            <a:spLocks noGrp="1"/>
          </p:cNvSpPr>
          <p:nvPr>
            <p:ph type="body" idx="1"/>
          </p:nvPr>
        </p:nvSpPr>
        <p:spPr>
          <a:xfrm>
            <a:off x="311699" y="1389600"/>
            <a:ext cx="8696833" cy="3179400"/>
          </a:xfrm>
        </p:spPr>
        <p:txBody>
          <a:bodyPr/>
          <a:lstStyle/>
          <a:p>
            <a:r>
              <a:rPr lang="en-GB" sz="1400" b="1" dirty="0" smtClean="0">
                <a:latin typeface="Times New Roman" panose="02020603050405020304" pitchFamily="18" charset="0"/>
                <a:cs typeface="Times New Roman" panose="02020603050405020304" pitchFamily="18" charset="0"/>
              </a:rPr>
              <a:t>Engaging headline</a:t>
            </a:r>
            <a:r>
              <a:rPr lang="en-GB" sz="1400" dirty="0" smtClean="0">
                <a:latin typeface="Times New Roman" panose="02020603050405020304" pitchFamily="18" charset="0"/>
                <a:cs typeface="Times New Roman" panose="02020603050405020304" pitchFamily="18" charset="0"/>
              </a:rPr>
              <a:t>: "Explore the World with Our Premium Car Rentals Service!"</a:t>
            </a:r>
            <a:endParaRPr lang="en-GB" sz="1400" dirty="0" smtClean="0">
              <a:latin typeface="Times New Roman" panose="02020603050405020304" pitchFamily="18" charset="0"/>
              <a:cs typeface="Times New Roman" panose="02020603050405020304" pitchFamily="18" charset="0"/>
            </a:endParaRPr>
          </a:p>
          <a:p>
            <a:r>
              <a:rPr lang="en-GB" sz="1400" b="1" dirty="0" smtClean="0">
                <a:latin typeface="Times New Roman" panose="02020603050405020304" pitchFamily="18" charset="0"/>
                <a:cs typeface="Times New Roman" panose="02020603050405020304" pitchFamily="18" charset="0"/>
              </a:rPr>
              <a:t>Search bar placeholder text: </a:t>
            </a:r>
            <a:r>
              <a:rPr lang="en-GB" sz="1400" dirty="0" smtClean="0">
                <a:latin typeface="Times New Roman" panose="02020603050405020304" pitchFamily="18" charset="0"/>
                <a:cs typeface="Times New Roman" panose="02020603050405020304" pitchFamily="18" charset="0"/>
              </a:rPr>
              <a:t>"Find Your Perfect Ride..."</a:t>
            </a:r>
            <a:endParaRPr lang="en-GB" sz="1400" dirty="0" smtClean="0">
              <a:latin typeface="Times New Roman" panose="02020603050405020304" pitchFamily="18" charset="0"/>
              <a:cs typeface="Times New Roman" panose="02020603050405020304" pitchFamily="18" charset="0"/>
            </a:endParaRPr>
          </a:p>
          <a:p>
            <a:r>
              <a:rPr lang="en-GB" sz="1400" b="1" dirty="0" smtClean="0">
                <a:latin typeface="Times New Roman" panose="02020603050405020304" pitchFamily="18" charset="0"/>
                <a:cs typeface="Times New Roman" panose="02020603050405020304" pitchFamily="18" charset="0"/>
              </a:rPr>
              <a:t>How It Works steps</a:t>
            </a:r>
            <a:r>
              <a:rPr lang="en-GB" sz="1400" dirty="0" smtClean="0">
                <a:latin typeface="Times New Roman" panose="02020603050405020304" pitchFamily="18" charset="0"/>
                <a:cs typeface="Times New Roman" panose="02020603050405020304" pitchFamily="18" charset="0"/>
              </a:rPr>
              <a:t>: "Search for Cars", "Make a Reservation", "Pick Up and Go!"</a:t>
            </a:r>
            <a:endParaRPr lang="en-GB" sz="1400" dirty="0" smtClean="0">
              <a:latin typeface="Times New Roman" panose="02020603050405020304" pitchFamily="18" charset="0"/>
              <a:cs typeface="Times New Roman" panose="02020603050405020304" pitchFamily="18" charset="0"/>
            </a:endParaRPr>
          </a:p>
          <a:p>
            <a:r>
              <a:rPr lang="en-GB" sz="1400" b="1" dirty="0" smtClean="0">
                <a:latin typeface="Times New Roman" panose="02020603050405020304" pitchFamily="18" charset="0"/>
                <a:cs typeface="Times New Roman" panose="02020603050405020304" pitchFamily="18" charset="0"/>
              </a:rPr>
              <a:t>Benefits: </a:t>
            </a:r>
            <a:r>
              <a:rPr lang="en-GB" sz="1400" dirty="0" smtClean="0">
                <a:latin typeface="Times New Roman" panose="02020603050405020304" pitchFamily="18" charset="0"/>
                <a:cs typeface="Times New Roman" panose="02020603050405020304" pitchFamily="18" charset="0"/>
              </a:rPr>
              <a:t>"Competitive Rates", "24/7 Customer Support", "Wide Selection of Vehicles", "Flexible Booking Options"</a:t>
            </a:r>
            <a:endParaRPr lang="en-GB" sz="1400" dirty="0" smtClean="0">
              <a:latin typeface="Times New Roman" panose="02020603050405020304" pitchFamily="18" charset="0"/>
              <a:cs typeface="Times New Roman" panose="02020603050405020304" pitchFamily="18" charset="0"/>
            </a:endParaRPr>
          </a:p>
          <a:p>
            <a:r>
              <a:rPr lang="en-GB" sz="1400" b="1" dirty="0" smtClean="0">
                <a:latin typeface="Times New Roman" panose="02020603050405020304" pitchFamily="18" charset="0"/>
                <a:cs typeface="Times New Roman" panose="02020603050405020304" pitchFamily="18" charset="0"/>
              </a:rPr>
              <a:t>Example testimonial: </a:t>
            </a:r>
            <a:r>
              <a:rPr lang="en-GB" sz="1400" dirty="0" smtClean="0">
                <a:latin typeface="Times New Roman" panose="02020603050405020304" pitchFamily="18" charset="0"/>
                <a:cs typeface="Times New Roman" panose="02020603050405020304" pitchFamily="18" charset="0"/>
              </a:rPr>
              <a:t>"Great experience! The booking process was smooth, and the car was in excellent condition. Highly recommend!"</a:t>
            </a:r>
            <a:endParaRPr lang="en-GB" sz="1400" dirty="0" smtClean="0">
              <a:latin typeface="Times New Roman" panose="02020603050405020304" pitchFamily="18" charset="0"/>
              <a:cs typeface="Times New Roman" panose="02020603050405020304" pitchFamily="18" charset="0"/>
            </a:endParaRPr>
          </a:p>
          <a:p>
            <a:r>
              <a:rPr lang="en-GB" sz="1400" b="1" dirty="0" smtClean="0">
                <a:latin typeface="Times New Roman" panose="02020603050405020304" pitchFamily="18" charset="0"/>
                <a:cs typeface="Times New Roman" panose="02020603050405020304" pitchFamily="18" charset="0"/>
              </a:rPr>
              <a:t>About Us overview: </a:t>
            </a:r>
            <a:r>
              <a:rPr lang="en-GB" sz="1400" dirty="0" smtClean="0">
                <a:latin typeface="Times New Roman" panose="02020603050405020304" pitchFamily="18" charset="0"/>
                <a:cs typeface="Times New Roman" panose="02020603050405020304" pitchFamily="18" charset="0"/>
              </a:rPr>
              <a:t>"Founded in [year], we are dedicated to providing top-quality car rental services to customers worldwide. With a diverse fleet of vehicles and a commitment to customer satisfaction, we strive to make your rental experience hassle-free and enjoyable."</a:t>
            </a:r>
            <a:endParaRPr lang="en-GB" sz="1400" dirty="0" smtClean="0">
              <a:latin typeface="Times New Roman" panose="02020603050405020304" pitchFamily="18" charset="0"/>
              <a:cs typeface="Times New Roman" panose="02020603050405020304" pitchFamily="18" charset="0"/>
            </a:endParaRPr>
          </a:p>
          <a:p>
            <a:r>
              <a:rPr lang="en-GB" sz="1400" b="1" dirty="0" smtClean="0">
                <a:latin typeface="Times New Roman" panose="02020603050405020304" pitchFamily="18" charset="0"/>
                <a:cs typeface="Times New Roman" panose="02020603050405020304" pitchFamily="18" charset="0"/>
              </a:rPr>
              <a:t>Contact information</a:t>
            </a:r>
            <a:r>
              <a:rPr lang="en-GB" sz="1400" dirty="0" smtClean="0">
                <a:latin typeface="Times New Roman" panose="02020603050405020304" pitchFamily="18" charset="0"/>
                <a:cs typeface="Times New Roman" panose="02020603050405020304" pitchFamily="18" charset="0"/>
              </a:rPr>
              <a:t>: "Need assistance? Contact us at [phone number] or [email address]. We're here to help!"</a:t>
            </a:r>
            <a:endParaRPr lang="en-GB" sz="1400" dirty="0" smtClean="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666517"/>
          </a:xfrm>
        </p:spPr>
        <p:txBody>
          <a:bodyPr/>
          <a:lstStyle/>
          <a:p>
            <a:pPr algn="ctr"/>
            <a:r>
              <a:rPr lang="en-US" b="1" dirty="0"/>
              <a:t>About-Us-Page</a:t>
            </a:r>
            <a:endParaRPr lang="en-US" b="1" dirty="0"/>
          </a:p>
        </p:txBody>
      </p:sp>
      <p:sp>
        <p:nvSpPr>
          <p:cNvPr id="3" name="Rectangle 2"/>
          <p:cNvSpPr/>
          <p:nvPr/>
        </p:nvSpPr>
        <p:spPr>
          <a:xfrm>
            <a:off x="268941" y="1054249"/>
            <a:ext cx="8724452" cy="3970318"/>
          </a:xfrm>
          <a:prstGeom prst="rect">
            <a:avLst/>
          </a:prstGeom>
        </p:spPr>
        <p:txBody>
          <a:bodyPr wrap="square">
            <a:spAutoFit/>
          </a:bodyPr>
          <a:lstStyle/>
          <a:p>
            <a:r>
              <a:rPr lang="en-GB" dirty="0" smtClean="0">
                <a:latin typeface="Times New Roman" panose="02020603050405020304" pitchFamily="18" charset="0"/>
                <a:cs typeface="Times New Roman" panose="02020603050405020304" pitchFamily="18" charset="0"/>
              </a:rPr>
              <a:t>The "About Us" page is an essential component of your car rentals </a:t>
            </a:r>
            <a:r>
              <a:rPr lang="en-GB" dirty="0" smtClean="0">
                <a:latin typeface="Times New Roman" panose="02020603050405020304" pitchFamily="18" charset="0"/>
                <a:cs typeface="Times New Roman" panose="02020603050405020304" pitchFamily="18" charset="0"/>
              </a:rPr>
              <a:t>application</a:t>
            </a:r>
            <a:endParaRPr lang="en-GB" dirty="0" smtClean="0">
              <a:latin typeface="Times New Roman" panose="02020603050405020304" pitchFamily="18" charset="0"/>
              <a:cs typeface="Times New Roman" panose="02020603050405020304" pitchFamily="18" charset="0"/>
            </a:endParaRPr>
          </a:p>
          <a:p>
            <a:endParaRPr lang="en-GB" dirty="0" smtClean="0">
              <a:latin typeface="Times New Roman" panose="02020603050405020304" pitchFamily="18" charset="0"/>
              <a:cs typeface="Times New Roman" panose="02020603050405020304" pitchFamily="18" charset="0"/>
            </a:endParaRPr>
          </a:p>
          <a:p>
            <a:r>
              <a:rPr lang="en-GB" b="1" dirty="0" smtClean="0">
                <a:latin typeface="Times New Roman" panose="02020603050405020304" pitchFamily="18" charset="0"/>
                <a:cs typeface="Times New Roman" panose="02020603050405020304" pitchFamily="18" charset="0"/>
              </a:rPr>
              <a:t> </a:t>
            </a:r>
            <a:r>
              <a:rPr lang="en-GB" b="1" dirty="0" smtClean="0">
                <a:latin typeface="Times New Roman" panose="02020603050405020304" pitchFamily="18" charset="0"/>
                <a:cs typeface="Times New Roman" panose="02020603050405020304" pitchFamily="18" charset="0"/>
              </a:rPr>
              <a:t>Headline: </a:t>
            </a:r>
            <a:r>
              <a:rPr lang="en-GB" dirty="0" smtClean="0">
                <a:latin typeface="Times New Roman" panose="02020603050405020304" pitchFamily="18" charset="0"/>
                <a:cs typeface="Times New Roman" panose="02020603050405020304" pitchFamily="18" charset="0"/>
              </a:rPr>
              <a:t>"Who We Are: Your Trusted Partner in Car Rentals"</a:t>
            </a:r>
            <a:endParaRPr lang="en-GB" dirty="0" smtClean="0">
              <a:latin typeface="Times New Roman" panose="02020603050405020304" pitchFamily="18" charset="0"/>
              <a:cs typeface="Times New Roman" panose="02020603050405020304" pitchFamily="18" charset="0"/>
            </a:endParaRPr>
          </a:p>
          <a:p>
            <a:r>
              <a:rPr lang="en-GB" b="1" dirty="0" smtClean="0">
                <a:latin typeface="Times New Roman" panose="02020603050405020304" pitchFamily="18" charset="0"/>
                <a:cs typeface="Times New Roman" panose="02020603050405020304" pitchFamily="18" charset="0"/>
              </a:rPr>
              <a:t>Company Overview</a:t>
            </a:r>
            <a:r>
              <a:rPr lang="en-GB" dirty="0" smtClean="0">
                <a:latin typeface="Times New Roman" panose="02020603050405020304" pitchFamily="18" charset="0"/>
                <a:cs typeface="Times New Roman" panose="02020603050405020304" pitchFamily="18" charset="0"/>
              </a:rPr>
              <a:t>: "Founded in [year], [Company Name] has been dedicated to providing top-quality car rental services to customers </a:t>
            </a:r>
            <a:r>
              <a:rPr lang="en-GB" dirty="0" smtClean="0">
                <a:latin typeface="Times New Roman" panose="02020603050405020304" pitchFamily="18" charset="0"/>
                <a:cs typeface="Times New Roman" panose="02020603050405020304" pitchFamily="18" charset="0"/>
              </a:rPr>
              <a:t>worldwide.</a:t>
            </a:r>
            <a:endParaRPr lang="en-GB" dirty="0" smtClean="0">
              <a:latin typeface="Times New Roman" panose="02020603050405020304" pitchFamily="18" charset="0"/>
              <a:cs typeface="Times New Roman" panose="02020603050405020304" pitchFamily="18" charset="0"/>
            </a:endParaRPr>
          </a:p>
          <a:p>
            <a:r>
              <a:rPr lang="en-GB" b="1" dirty="0" smtClean="0">
                <a:latin typeface="Times New Roman" panose="02020603050405020304" pitchFamily="18" charset="0"/>
                <a:cs typeface="Times New Roman" panose="02020603050405020304" pitchFamily="18" charset="0"/>
              </a:rPr>
              <a:t>Our Team: </a:t>
            </a:r>
            <a:r>
              <a:rPr lang="en-GB" dirty="0" smtClean="0">
                <a:latin typeface="Times New Roman" panose="02020603050405020304" pitchFamily="18" charset="0"/>
                <a:cs typeface="Times New Roman" panose="02020603050405020304" pitchFamily="18" charset="0"/>
              </a:rPr>
              <a:t>"Meet the [Company Name] Team! Our passionate and experienced team members are committed to delivering exceptional service and ensuring your rental experience exceeds expectations."</a:t>
            </a:r>
            <a:endParaRPr lang="en-GB" dirty="0" smtClean="0">
              <a:latin typeface="Times New Roman" panose="02020603050405020304" pitchFamily="18" charset="0"/>
              <a:cs typeface="Times New Roman" panose="02020603050405020304" pitchFamily="18" charset="0"/>
            </a:endParaRPr>
          </a:p>
          <a:p>
            <a:r>
              <a:rPr lang="en-GB" b="1" dirty="0" smtClean="0">
                <a:latin typeface="Times New Roman" panose="02020603050405020304" pitchFamily="18" charset="0"/>
                <a:cs typeface="Times New Roman" panose="02020603050405020304" pitchFamily="18" charset="0"/>
              </a:rPr>
              <a:t>Core Values</a:t>
            </a:r>
            <a:r>
              <a:rPr lang="en-GB" dirty="0" smtClean="0">
                <a:latin typeface="Times New Roman" panose="02020603050405020304" pitchFamily="18" charset="0"/>
                <a:cs typeface="Times New Roman" panose="02020603050405020304" pitchFamily="18" charset="0"/>
              </a:rPr>
              <a:t>: "At [Company Name], we are guided by integrity, innovation, and a commitment to excellence. We strive to build lasting relationships with our customers based on trust, transparency, and reliability."</a:t>
            </a:r>
            <a:endParaRPr lang="en-GB" dirty="0" smtClean="0">
              <a:latin typeface="Times New Roman" panose="02020603050405020304" pitchFamily="18" charset="0"/>
              <a:cs typeface="Times New Roman" panose="02020603050405020304" pitchFamily="18" charset="0"/>
            </a:endParaRPr>
          </a:p>
          <a:p>
            <a:r>
              <a:rPr lang="en-GB" b="1" dirty="0" smtClean="0">
                <a:latin typeface="Times New Roman" panose="02020603050405020304" pitchFamily="18" charset="0"/>
                <a:cs typeface="Times New Roman" panose="02020603050405020304" pitchFamily="18" charset="0"/>
              </a:rPr>
              <a:t>Customer Commitment</a:t>
            </a:r>
            <a:r>
              <a:rPr lang="en-GB" dirty="0" smtClean="0">
                <a:latin typeface="Times New Roman" panose="02020603050405020304" pitchFamily="18" charset="0"/>
                <a:cs typeface="Times New Roman" panose="02020603050405020304" pitchFamily="18" charset="0"/>
              </a:rPr>
              <a:t>: "We are committed to providing you with the best possible rental experience, from easy booking and flexible options to friendly customer support available 24/7. Your satisfaction is our top priority!"</a:t>
            </a:r>
            <a:endParaRPr lang="en-GB" dirty="0" smtClean="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Community Involvement: "At [Company Name], we believe in giving back to the communities we serve. We are proud to support local initiatives, charities, and environmental efforts that make a positive impact."</a:t>
            </a:r>
            <a:endParaRPr lang="en-GB" dirty="0" smtClean="0">
              <a:latin typeface="Times New Roman" panose="02020603050405020304" pitchFamily="18" charset="0"/>
              <a:cs typeface="Times New Roman" panose="02020603050405020304" pitchFamily="18" charset="0"/>
            </a:endParaRPr>
          </a:p>
          <a:p>
            <a:r>
              <a:rPr lang="en-GB" b="1" dirty="0" smtClean="0">
                <a:latin typeface="Times New Roman" panose="02020603050405020304" pitchFamily="18" charset="0"/>
                <a:cs typeface="Times New Roman" panose="02020603050405020304" pitchFamily="18" charset="0"/>
              </a:rPr>
              <a:t>Contact Information: </a:t>
            </a:r>
            <a:r>
              <a:rPr lang="en-GB" dirty="0" smtClean="0">
                <a:latin typeface="Times New Roman" panose="02020603050405020304" pitchFamily="18" charset="0"/>
                <a:cs typeface="Times New Roman" panose="02020603050405020304" pitchFamily="18" charset="0"/>
              </a:rPr>
              <a:t>"Have questions or feedback? Contact us at [phone number] or [email address]. We'd love to hear from you!"</a:t>
            </a:r>
            <a:endParaRPr lang="en-GB" dirty="0" smtClean="0">
              <a:latin typeface="Times New Roman" panose="02020603050405020304" pitchFamily="18" charset="0"/>
              <a:cs typeface="Times New Roman" panose="02020603050405020304" pitchFamily="18" charset="0"/>
            </a:endParaRPr>
          </a:p>
          <a:p>
            <a:r>
              <a:rPr lang="en-GB" b="1" dirty="0" smtClean="0">
                <a:latin typeface="Times New Roman" panose="02020603050405020304" pitchFamily="18" charset="0"/>
                <a:cs typeface="Times New Roman" panose="02020603050405020304" pitchFamily="18" charset="0"/>
              </a:rPr>
              <a:t>Testimonials: </a:t>
            </a:r>
            <a:r>
              <a:rPr lang="en-GB" dirty="0" smtClean="0">
                <a:latin typeface="Times New Roman" panose="02020603050405020304" pitchFamily="18" charset="0"/>
                <a:cs typeface="Times New Roman" panose="02020603050405020304" pitchFamily="18" charset="0"/>
              </a:rPr>
              <a:t>"Don't just take our word for it! See what our customers have to say about their experiences with [Company Name]."</a:t>
            </a:r>
            <a:endParaRPr lang="en-GB"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US" b="1" dirty="0"/>
              <a:t>Service-Page</a:t>
            </a:r>
            <a:endParaRPr lang="en-US" b="1" dirty="0"/>
          </a:p>
        </p:txBody>
      </p:sp>
      <p:sp>
        <p:nvSpPr>
          <p:cNvPr id="3" name="Rectangle 2"/>
          <p:cNvSpPr/>
          <p:nvPr/>
        </p:nvSpPr>
        <p:spPr>
          <a:xfrm>
            <a:off x="301214" y="1108038"/>
            <a:ext cx="8078993" cy="3970318"/>
          </a:xfrm>
          <a:prstGeom prst="rect">
            <a:avLst/>
          </a:prstGeom>
        </p:spPr>
        <p:txBody>
          <a:bodyPr wrap="square">
            <a:spAutoFit/>
          </a:bodyPr>
          <a:lstStyle/>
          <a:p>
            <a:r>
              <a:rPr lang="en-GB" b="1" dirty="0" smtClean="0">
                <a:latin typeface="Times New Roman" panose="02020603050405020304" pitchFamily="18" charset="0"/>
                <a:cs typeface="Times New Roman" panose="02020603050405020304" pitchFamily="18" charset="0"/>
              </a:rPr>
              <a:t>Headline: </a:t>
            </a:r>
            <a:r>
              <a:rPr lang="en-GB" dirty="0" smtClean="0">
                <a:latin typeface="Times New Roman" panose="02020603050405020304" pitchFamily="18" charset="0"/>
                <a:cs typeface="Times New Roman" panose="02020603050405020304" pitchFamily="18" charset="0"/>
              </a:rPr>
              <a:t>"Our Services: Your Key to Hassle-Free Car </a:t>
            </a:r>
            <a:r>
              <a:rPr lang="en-GB" dirty="0" smtClean="0">
                <a:latin typeface="Times New Roman" panose="02020603050405020304" pitchFamily="18" charset="0"/>
                <a:cs typeface="Times New Roman" panose="02020603050405020304" pitchFamily="18" charset="0"/>
              </a:rPr>
              <a:t>Rentals“.</a:t>
            </a:r>
            <a:endParaRPr lang="en-GB" dirty="0" smtClean="0">
              <a:latin typeface="Times New Roman" panose="02020603050405020304" pitchFamily="18" charset="0"/>
              <a:cs typeface="Times New Roman" panose="02020603050405020304" pitchFamily="18" charset="0"/>
            </a:endParaRPr>
          </a:p>
          <a:p>
            <a:pPr lvl="1"/>
            <a:r>
              <a:rPr lang="en-GB" b="1" dirty="0" smtClean="0">
                <a:latin typeface="Times New Roman" panose="02020603050405020304" pitchFamily="18" charset="0"/>
                <a:cs typeface="Times New Roman" panose="02020603050405020304" pitchFamily="18" charset="0"/>
              </a:rPr>
              <a:t>Car </a:t>
            </a:r>
            <a:r>
              <a:rPr lang="en-GB" b="1" dirty="0" smtClean="0">
                <a:latin typeface="Times New Roman" panose="02020603050405020304" pitchFamily="18" charset="0"/>
                <a:cs typeface="Times New Roman" panose="02020603050405020304" pitchFamily="18" charset="0"/>
              </a:rPr>
              <a:t>Rentals:</a:t>
            </a:r>
            <a:r>
              <a:rPr lang="en-GB" dirty="0" smtClean="0">
                <a:latin typeface="Times New Roman" panose="02020603050405020304" pitchFamily="18" charset="0"/>
                <a:cs typeface="Times New Roman" panose="02020603050405020304" pitchFamily="18" charset="0"/>
              </a:rPr>
              <a:t> "Explore our diverse fleet of vehicles, ranging from economy cars to luxury sedans and spacious SUVs. Whether you're </a:t>
            </a:r>
            <a:r>
              <a:rPr lang="en-GB" dirty="0" err="1" smtClean="0">
                <a:latin typeface="Times New Roman" panose="02020603050405020304" pitchFamily="18" charset="0"/>
                <a:cs typeface="Times New Roman" panose="02020603050405020304" pitchFamily="18" charset="0"/>
              </a:rPr>
              <a:t>traveling</a:t>
            </a:r>
            <a:r>
              <a:rPr lang="en-GB" dirty="0" smtClean="0">
                <a:latin typeface="Times New Roman" panose="02020603050405020304" pitchFamily="18" charset="0"/>
                <a:cs typeface="Times New Roman" panose="02020603050405020304" pitchFamily="18" charset="0"/>
              </a:rPr>
              <a:t> solo or with family, we have the perfect ride for every occasion."</a:t>
            </a:r>
            <a:endParaRPr lang="en-GB" dirty="0" smtClean="0">
              <a:latin typeface="Times New Roman" panose="02020603050405020304" pitchFamily="18" charset="0"/>
              <a:cs typeface="Times New Roman" panose="02020603050405020304" pitchFamily="18" charset="0"/>
            </a:endParaRPr>
          </a:p>
          <a:p>
            <a:pPr lvl="1"/>
            <a:r>
              <a:rPr lang="en-GB" b="1" dirty="0" smtClean="0">
                <a:latin typeface="Times New Roman" panose="02020603050405020304" pitchFamily="18" charset="0"/>
                <a:cs typeface="Times New Roman" panose="02020603050405020304" pitchFamily="18" charset="0"/>
              </a:rPr>
              <a:t>Additional Services:</a:t>
            </a:r>
            <a:r>
              <a:rPr lang="en-GB" dirty="0" smtClean="0">
                <a:latin typeface="Times New Roman" panose="02020603050405020304" pitchFamily="18" charset="0"/>
                <a:cs typeface="Times New Roman" panose="02020603050405020304" pitchFamily="18" charset="0"/>
              </a:rPr>
              <a:t> "Enhance your rental experience with our selection of add-on services. From insurance coverage and GPS navigation to child seats and roadside assistance, we've got you covered every step of the way."</a:t>
            </a:r>
            <a:endParaRPr lang="en-GB" dirty="0" smtClean="0">
              <a:latin typeface="Times New Roman" panose="02020603050405020304" pitchFamily="18" charset="0"/>
              <a:cs typeface="Times New Roman" panose="02020603050405020304" pitchFamily="18" charset="0"/>
            </a:endParaRPr>
          </a:p>
          <a:p>
            <a:r>
              <a:rPr lang="en-GB" b="1" dirty="0" smtClean="0">
                <a:latin typeface="Times New Roman" panose="02020603050405020304" pitchFamily="18" charset="0"/>
                <a:cs typeface="Times New Roman" panose="02020603050405020304" pitchFamily="18" charset="0"/>
              </a:rPr>
              <a:t>Booking Process: </a:t>
            </a:r>
            <a:r>
              <a:rPr lang="en-GB" dirty="0" smtClean="0">
                <a:latin typeface="Times New Roman" panose="02020603050405020304" pitchFamily="18" charset="0"/>
                <a:cs typeface="Times New Roman" panose="02020603050405020304" pitchFamily="18" charset="0"/>
              </a:rPr>
              <a:t>"Booking a car rental with us is quick and easy! Simply search for available cars, select your desired dates and preferences, customize your booking with add-ons, and complete the reservation process securely online</a:t>
            </a:r>
            <a:r>
              <a:rPr lang="en-GB" dirty="0" smtClean="0">
                <a:latin typeface="Times New Roman" panose="02020603050405020304" pitchFamily="18" charset="0"/>
                <a:cs typeface="Times New Roman" panose="02020603050405020304" pitchFamily="18" charset="0"/>
              </a:rPr>
              <a:t>."</a:t>
            </a:r>
            <a:endParaRPr lang="en-GB" dirty="0" smtClean="0">
              <a:latin typeface="Times New Roman" panose="02020603050405020304" pitchFamily="18" charset="0"/>
              <a:cs typeface="Times New Roman" panose="02020603050405020304" pitchFamily="18" charset="0"/>
            </a:endParaRPr>
          </a:p>
          <a:p>
            <a:pPr lvl="1"/>
            <a:r>
              <a:rPr lang="en-GB" b="1" dirty="0" smtClean="0">
                <a:latin typeface="Times New Roman" panose="02020603050405020304" pitchFamily="18" charset="0"/>
                <a:cs typeface="Times New Roman" panose="02020603050405020304" pitchFamily="18" charset="0"/>
              </a:rPr>
              <a:t>Competitive Rates: </a:t>
            </a:r>
            <a:r>
              <a:rPr lang="en-GB" dirty="0" smtClean="0">
                <a:latin typeface="Times New Roman" panose="02020603050405020304" pitchFamily="18" charset="0"/>
                <a:cs typeface="Times New Roman" panose="02020603050405020304" pitchFamily="18" charset="0"/>
              </a:rPr>
              <a:t>"Enjoy affordable rates and transparent pricing with no hidden fees or surprises."</a:t>
            </a:r>
            <a:endParaRPr lang="en-GB" dirty="0" smtClean="0">
              <a:latin typeface="Times New Roman" panose="02020603050405020304" pitchFamily="18" charset="0"/>
              <a:cs typeface="Times New Roman" panose="02020603050405020304" pitchFamily="18" charset="0"/>
            </a:endParaRPr>
          </a:p>
          <a:p>
            <a:pPr lvl="1"/>
            <a:r>
              <a:rPr lang="en-GB" dirty="0" smtClean="0">
                <a:latin typeface="Times New Roman" panose="02020603050405020304" pitchFamily="18" charset="0"/>
                <a:cs typeface="Times New Roman" panose="02020603050405020304" pitchFamily="18" charset="0"/>
              </a:rPr>
              <a:t>Flexible Booking Options: "Choose from a range of flexible booking options, including daily, weekly, and monthly rentals."</a:t>
            </a:r>
            <a:endParaRPr lang="en-GB" dirty="0" smtClean="0">
              <a:latin typeface="Times New Roman" panose="02020603050405020304" pitchFamily="18" charset="0"/>
              <a:cs typeface="Times New Roman" panose="02020603050405020304" pitchFamily="18" charset="0"/>
            </a:endParaRPr>
          </a:p>
          <a:p>
            <a:pPr lvl="1"/>
            <a:r>
              <a:rPr lang="en-GB" b="1" dirty="0" smtClean="0">
                <a:latin typeface="Times New Roman" panose="02020603050405020304" pitchFamily="18" charset="0"/>
                <a:cs typeface="Times New Roman" panose="02020603050405020304" pitchFamily="18" charset="0"/>
              </a:rPr>
              <a:t>Reliable Customer Support: </a:t>
            </a:r>
            <a:r>
              <a:rPr lang="en-GB" dirty="0" smtClean="0">
                <a:latin typeface="Times New Roman" panose="02020603050405020304" pitchFamily="18" charset="0"/>
                <a:cs typeface="Times New Roman" panose="02020603050405020304" pitchFamily="18" charset="0"/>
              </a:rPr>
              <a:t>"Our dedicated customer support team is available 24/7 to assist you with any questions or concerns you may have."</a:t>
            </a:r>
            <a:endParaRPr lang="en-GB" dirty="0" smtClean="0">
              <a:latin typeface="Times New Roman" panose="02020603050405020304" pitchFamily="18" charset="0"/>
              <a:cs typeface="Times New Roman" panose="02020603050405020304" pitchFamily="18" charset="0"/>
            </a:endParaRPr>
          </a:p>
          <a:p>
            <a:r>
              <a:rPr lang="en-GB" b="1" dirty="0" smtClean="0">
                <a:latin typeface="Times New Roman" panose="02020603050405020304" pitchFamily="18" charset="0"/>
                <a:cs typeface="Times New Roman" panose="02020603050405020304" pitchFamily="18" charset="0"/>
              </a:rPr>
              <a:t>FAQs: </a:t>
            </a:r>
            <a:r>
              <a:rPr lang="en-GB" dirty="0" smtClean="0">
                <a:latin typeface="Times New Roman" panose="02020603050405020304" pitchFamily="18" charset="0"/>
                <a:cs typeface="Times New Roman" panose="02020603050405020304" pitchFamily="18" charset="0"/>
              </a:rPr>
              <a:t>"Have questions? Check out our FAQs section for answers to commonly asked questions about our car rental services."</a:t>
            </a:r>
            <a:endParaRPr lang="en-GB" dirty="0" smtClean="0">
              <a:latin typeface="Times New Roman" panose="02020603050405020304" pitchFamily="18" charset="0"/>
              <a:cs typeface="Times New Roman" panose="02020603050405020304" pitchFamily="18" charset="0"/>
            </a:endParaRPr>
          </a:p>
          <a:p>
            <a:r>
              <a:rPr lang="en-GB" b="1" dirty="0" smtClean="0">
                <a:latin typeface="Times New Roman" panose="02020603050405020304" pitchFamily="18" charset="0"/>
                <a:cs typeface="Times New Roman" panose="02020603050405020304" pitchFamily="18" charset="0"/>
              </a:rPr>
              <a:t>Contact Information: </a:t>
            </a:r>
            <a:r>
              <a:rPr lang="en-GB" dirty="0" smtClean="0">
                <a:latin typeface="Times New Roman" panose="02020603050405020304" pitchFamily="18" charset="0"/>
                <a:cs typeface="Times New Roman" panose="02020603050405020304" pitchFamily="18" charset="0"/>
              </a:rPr>
              <a:t>"Need assistance? Contact us at [phone number] or [email address]. We're here to help!"</a:t>
            </a:r>
            <a:endParaRPr lang="en-GB"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43466"/>
            <a:ext cx="7886430" cy="624183"/>
          </a:xfrm>
        </p:spPr>
        <p:txBody>
          <a:bodyPr/>
          <a:lstStyle/>
          <a:p>
            <a:pPr algn="ctr"/>
            <a:r>
              <a:rPr lang="en-US" b="1"/>
              <a:t>Departments-Page</a:t>
            </a:r>
            <a:endParaRPr lang="en-US" b="1"/>
          </a:p>
        </p:txBody>
      </p:sp>
      <p:sp>
        <p:nvSpPr>
          <p:cNvPr id="3" name="Rectangle 2"/>
          <p:cNvSpPr/>
          <p:nvPr/>
        </p:nvSpPr>
        <p:spPr>
          <a:xfrm>
            <a:off x="398033" y="1151068"/>
            <a:ext cx="7885355" cy="3970318"/>
          </a:xfrm>
          <a:prstGeom prst="rect">
            <a:avLst/>
          </a:prstGeom>
        </p:spPr>
        <p:txBody>
          <a:bodyPr wrap="square">
            <a:spAutoFit/>
          </a:bodyPr>
          <a:lstStyle/>
          <a:p>
            <a:r>
              <a:rPr lang="en-GB" dirty="0" smtClean="0">
                <a:latin typeface="Times New Roman" panose="02020603050405020304" pitchFamily="18" charset="0"/>
                <a:cs typeface="Times New Roman" panose="02020603050405020304" pitchFamily="18" charset="0"/>
              </a:rPr>
              <a:t>Headline: "Our Departments: Driving Success </a:t>
            </a:r>
            <a:r>
              <a:rPr lang="en-GB" dirty="0" smtClean="0">
                <a:latin typeface="Times New Roman" panose="02020603050405020304" pitchFamily="18" charset="0"/>
                <a:cs typeface="Times New Roman" panose="02020603050405020304" pitchFamily="18" charset="0"/>
              </a:rPr>
              <a:t>“</a:t>
            </a:r>
            <a:endParaRPr lang="en-GB" dirty="0" smtClean="0">
              <a:latin typeface="Times New Roman" panose="02020603050405020304" pitchFamily="18" charset="0"/>
              <a:cs typeface="Times New Roman" panose="02020603050405020304" pitchFamily="18" charset="0"/>
            </a:endParaRPr>
          </a:p>
          <a:p>
            <a:pPr lvl="1"/>
            <a:r>
              <a:rPr lang="en-GB" b="1" dirty="0" smtClean="0">
                <a:latin typeface="Times New Roman" panose="02020603050405020304" pitchFamily="18" charset="0"/>
                <a:cs typeface="Times New Roman" panose="02020603050405020304" pitchFamily="18" charset="0"/>
              </a:rPr>
              <a:t>Customer </a:t>
            </a:r>
            <a:r>
              <a:rPr lang="en-GB" b="1" dirty="0" smtClean="0">
                <a:latin typeface="Times New Roman" panose="02020603050405020304" pitchFamily="18" charset="0"/>
                <a:cs typeface="Times New Roman" panose="02020603050405020304" pitchFamily="18" charset="0"/>
              </a:rPr>
              <a:t>Service:</a:t>
            </a:r>
            <a:r>
              <a:rPr lang="en-GB" dirty="0" smtClean="0">
                <a:latin typeface="Times New Roman" panose="02020603050405020304" pitchFamily="18" charset="0"/>
                <a:cs typeface="Times New Roman" panose="02020603050405020304" pitchFamily="18" charset="0"/>
              </a:rPr>
              <a:t> "Our customer service department is committed to providing friendly and efficient support to our customers, ensuring their rental experience is seamless from start to finish."</a:t>
            </a:r>
            <a:endParaRPr lang="en-GB" dirty="0" smtClean="0">
              <a:latin typeface="Times New Roman" panose="02020603050405020304" pitchFamily="18" charset="0"/>
              <a:cs typeface="Times New Roman" panose="02020603050405020304" pitchFamily="18" charset="0"/>
            </a:endParaRPr>
          </a:p>
          <a:p>
            <a:pPr lvl="1"/>
            <a:r>
              <a:rPr lang="en-GB" b="1" dirty="0" smtClean="0">
                <a:latin typeface="Times New Roman" panose="02020603050405020304" pitchFamily="18" charset="0"/>
                <a:cs typeface="Times New Roman" panose="02020603050405020304" pitchFamily="18" charset="0"/>
              </a:rPr>
              <a:t>Operations:</a:t>
            </a:r>
            <a:r>
              <a:rPr lang="en-GB" dirty="0" smtClean="0">
                <a:latin typeface="Times New Roman" panose="02020603050405020304" pitchFamily="18" charset="0"/>
                <a:cs typeface="Times New Roman" panose="02020603050405020304" pitchFamily="18" charset="0"/>
              </a:rPr>
              <a:t> "The operations department oversees the day-to-day management of our rental fleet, ensuring vehicles are well-maintained, available for rental, and meeting quality standards."</a:t>
            </a:r>
            <a:endParaRPr lang="en-GB" dirty="0" smtClean="0">
              <a:latin typeface="Times New Roman" panose="02020603050405020304" pitchFamily="18" charset="0"/>
              <a:cs typeface="Times New Roman" panose="02020603050405020304" pitchFamily="18" charset="0"/>
            </a:endParaRPr>
          </a:p>
          <a:p>
            <a:pPr lvl="1"/>
            <a:r>
              <a:rPr lang="en-GB" b="1" dirty="0" smtClean="0">
                <a:latin typeface="Times New Roman" panose="02020603050405020304" pitchFamily="18" charset="0"/>
                <a:cs typeface="Times New Roman" panose="02020603050405020304" pitchFamily="18" charset="0"/>
              </a:rPr>
              <a:t>Marketing:</a:t>
            </a:r>
            <a:r>
              <a:rPr lang="en-GB" dirty="0" smtClean="0">
                <a:latin typeface="Times New Roman" panose="02020603050405020304" pitchFamily="18" charset="0"/>
                <a:cs typeface="Times New Roman" panose="02020603050405020304" pitchFamily="18" charset="0"/>
              </a:rPr>
              <a:t> "Our marketing team is responsible for promoting our brand, attracting new customers, and implementing marketing campaigns to drive business growth and customer engagement."</a:t>
            </a:r>
            <a:endParaRPr lang="en-GB" dirty="0" smtClean="0">
              <a:latin typeface="Times New Roman" panose="02020603050405020304" pitchFamily="18" charset="0"/>
              <a:cs typeface="Times New Roman" panose="02020603050405020304" pitchFamily="18" charset="0"/>
            </a:endParaRPr>
          </a:p>
          <a:p>
            <a:pPr lvl="1"/>
            <a:r>
              <a:rPr lang="en-GB" b="1" dirty="0" smtClean="0">
                <a:latin typeface="Times New Roman" panose="02020603050405020304" pitchFamily="18" charset="0"/>
                <a:cs typeface="Times New Roman" panose="02020603050405020304" pitchFamily="18" charset="0"/>
              </a:rPr>
              <a:t>Finance:</a:t>
            </a:r>
            <a:r>
              <a:rPr lang="en-GB" dirty="0" smtClean="0">
                <a:latin typeface="Times New Roman" panose="02020603050405020304" pitchFamily="18" charset="0"/>
                <a:cs typeface="Times New Roman" panose="02020603050405020304" pitchFamily="18" charset="0"/>
              </a:rPr>
              <a:t> "The finance department manages budgeting, financial planning, and accounting processes to ensure the financial health and stability of our company</a:t>
            </a:r>
            <a:r>
              <a:rPr lang="en-GB" dirty="0" smtClean="0">
                <a:latin typeface="Times New Roman" panose="02020603050405020304" pitchFamily="18" charset="0"/>
                <a:cs typeface="Times New Roman" panose="02020603050405020304" pitchFamily="18" charset="0"/>
              </a:rPr>
              <a:t>.“</a:t>
            </a:r>
            <a:endParaRPr lang="en-GB" dirty="0" smtClean="0">
              <a:latin typeface="Times New Roman" panose="02020603050405020304" pitchFamily="18" charset="0"/>
              <a:cs typeface="Times New Roman" panose="02020603050405020304" pitchFamily="18" charset="0"/>
            </a:endParaRPr>
          </a:p>
          <a:p>
            <a:pPr lvl="1"/>
            <a:r>
              <a:rPr lang="en-GB" b="1" dirty="0" smtClean="0">
                <a:latin typeface="Times New Roman" panose="02020603050405020304" pitchFamily="18" charset="0"/>
                <a:cs typeface="Times New Roman" panose="02020603050405020304" pitchFamily="18" charset="0"/>
              </a:rPr>
              <a:t>Customer </a:t>
            </a:r>
            <a:r>
              <a:rPr lang="en-GB" b="1" dirty="0" smtClean="0">
                <a:latin typeface="Times New Roman" panose="02020603050405020304" pitchFamily="18" charset="0"/>
                <a:cs typeface="Times New Roman" panose="02020603050405020304" pitchFamily="18" charset="0"/>
              </a:rPr>
              <a:t>Service:</a:t>
            </a:r>
            <a:r>
              <a:rPr lang="en-GB" dirty="0" smtClean="0">
                <a:latin typeface="Times New Roman" panose="02020603050405020304" pitchFamily="18" charset="0"/>
                <a:cs typeface="Times New Roman" panose="02020603050405020304" pitchFamily="18" charset="0"/>
              </a:rPr>
              <a:t> "Our customer service team is available 24/7 to assist with booking inquiries, rental assistance, and resolving any issues or concerns customers may have. Contact us at [phone number] or [email address]."</a:t>
            </a:r>
            <a:endParaRPr lang="en-GB" dirty="0" smtClean="0">
              <a:latin typeface="Times New Roman" panose="02020603050405020304" pitchFamily="18" charset="0"/>
              <a:cs typeface="Times New Roman" panose="02020603050405020304" pitchFamily="18" charset="0"/>
            </a:endParaRPr>
          </a:p>
          <a:p>
            <a:pPr lvl="1"/>
            <a:r>
              <a:rPr lang="en-GB" b="1" dirty="0" smtClean="0">
                <a:latin typeface="Times New Roman" panose="02020603050405020304" pitchFamily="18" charset="0"/>
                <a:cs typeface="Times New Roman" panose="02020603050405020304" pitchFamily="18" charset="0"/>
              </a:rPr>
              <a:t>Operations:</a:t>
            </a:r>
            <a:r>
              <a:rPr lang="en-GB" dirty="0" smtClean="0">
                <a:latin typeface="Times New Roman" panose="02020603050405020304" pitchFamily="18" charset="0"/>
                <a:cs typeface="Times New Roman" panose="02020603050405020304" pitchFamily="18" charset="0"/>
              </a:rPr>
              <a:t> "The operations team oversees vehicle maintenance, inventory management, and logistics to ensure our rental fleet is ready and available for </a:t>
            </a:r>
            <a:r>
              <a:rPr lang="en-GB" dirty="0" smtClean="0">
                <a:latin typeface="Times New Roman" panose="02020603050405020304" pitchFamily="18" charset="0"/>
                <a:cs typeface="Times New Roman" panose="02020603050405020304" pitchFamily="18" charset="0"/>
              </a:rPr>
              <a:t>customers</a:t>
            </a:r>
            <a:endParaRPr lang="en-GB" dirty="0" smtClean="0">
              <a:latin typeface="Times New Roman" panose="02020603050405020304" pitchFamily="18" charset="0"/>
              <a:cs typeface="Times New Roman" panose="02020603050405020304" pitchFamily="18" charset="0"/>
            </a:endParaRPr>
          </a:p>
          <a:p>
            <a:pPr lvl="1"/>
            <a:r>
              <a:rPr lang="en-GB" b="1" dirty="0" smtClean="0">
                <a:latin typeface="Times New Roman" panose="02020603050405020304" pitchFamily="18" charset="0"/>
                <a:cs typeface="Times New Roman" panose="02020603050405020304" pitchFamily="18" charset="0"/>
              </a:rPr>
              <a:t>Marketing:</a:t>
            </a:r>
            <a:r>
              <a:rPr lang="en-GB" dirty="0" smtClean="0">
                <a:latin typeface="Times New Roman" panose="02020603050405020304" pitchFamily="18" charset="0"/>
                <a:cs typeface="Times New Roman" panose="02020603050405020304" pitchFamily="18" charset="0"/>
              </a:rPr>
              <a:t> "Our marketing team develops strategic campaigns, manages digital channels, and engages with customers to promote our brand and drive business growth. </a:t>
            </a:r>
            <a:endParaRPr lang="en-GB" dirty="0" smtClean="0">
              <a:latin typeface="Times New Roman" panose="02020603050405020304" pitchFamily="18" charset="0"/>
              <a:cs typeface="Times New Roman" panose="02020603050405020304" pitchFamily="18" charset="0"/>
            </a:endParaRPr>
          </a:p>
          <a:p>
            <a:pPr lvl="1"/>
            <a:r>
              <a:rPr lang="en-GB" b="1" dirty="0" smtClean="0">
                <a:latin typeface="Times New Roman" panose="02020603050405020304" pitchFamily="18" charset="0"/>
                <a:cs typeface="Times New Roman" panose="02020603050405020304" pitchFamily="18" charset="0"/>
              </a:rPr>
              <a:t>Finance:</a:t>
            </a:r>
            <a:r>
              <a:rPr lang="en-GB" dirty="0" smtClean="0">
                <a:latin typeface="Times New Roman" panose="02020603050405020304" pitchFamily="18" charset="0"/>
                <a:cs typeface="Times New Roman" panose="02020603050405020304" pitchFamily="18" charset="0"/>
              </a:rPr>
              <a:t> "The finance department manages financial planning, budgeting, and reporting processes to support our company's growth and sustainability. </a:t>
            </a:r>
            <a:endParaRPr lang="en-GB"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18066"/>
            <a:ext cx="7886430" cy="649583"/>
          </a:xfrm>
        </p:spPr>
        <p:txBody>
          <a:bodyPr/>
          <a:lstStyle/>
          <a:p>
            <a:pPr algn="ctr"/>
            <a:r>
              <a:rPr lang="en-US" b="1" dirty="0"/>
              <a:t>Blog-Page</a:t>
            </a:r>
            <a:endParaRPr lang="en-US" b="1" dirty="0"/>
          </a:p>
        </p:txBody>
      </p:sp>
      <p:sp>
        <p:nvSpPr>
          <p:cNvPr id="3" name="Rectangle 2"/>
          <p:cNvSpPr/>
          <p:nvPr/>
        </p:nvSpPr>
        <p:spPr>
          <a:xfrm>
            <a:off x="365760" y="1161826"/>
            <a:ext cx="8218841" cy="3323987"/>
          </a:xfrm>
          <a:prstGeom prst="rect">
            <a:avLst/>
          </a:prstGeom>
        </p:spPr>
        <p:txBody>
          <a:bodyPr wrap="square">
            <a:spAutoFit/>
          </a:bodyPr>
          <a:lstStyle/>
          <a:p>
            <a:pPr algn="just"/>
            <a:r>
              <a:rPr lang="en-GB" b="1" dirty="0" smtClean="0">
                <a:latin typeface="Times New Roman" panose="02020603050405020304" pitchFamily="18" charset="0"/>
                <a:cs typeface="Times New Roman" panose="02020603050405020304" pitchFamily="18" charset="0"/>
              </a:rPr>
              <a:t>Headline: </a:t>
            </a:r>
            <a:r>
              <a:rPr lang="en-GB" dirty="0" smtClean="0">
                <a:latin typeface="Times New Roman" panose="02020603050405020304" pitchFamily="18" charset="0"/>
                <a:cs typeface="Times New Roman" panose="02020603050405020304" pitchFamily="18" charset="0"/>
              </a:rPr>
              <a:t>"Explore Our Blog for Insider Tips, Travel Guides, and Car Rental Insights"</a:t>
            </a:r>
            <a:endParaRPr lang="en-GB" dirty="0" smtClean="0">
              <a:latin typeface="Times New Roman" panose="02020603050405020304" pitchFamily="18" charset="0"/>
              <a:cs typeface="Times New Roman" panose="02020603050405020304" pitchFamily="18" charset="0"/>
            </a:endParaRPr>
          </a:p>
          <a:p>
            <a:pPr algn="just"/>
            <a:r>
              <a:rPr lang="en-GB" b="1" dirty="0" smtClean="0">
                <a:latin typeface="Times New Roman" panose="02020603050405020304" pitchFamily="18" charset="0"/>
                <a:cs typeface="Times New Roman" panose="02020603050405020304" pitchFamily="18" charset="0"/>
              </a:rPr>
              <a:t>Blog Posts Grid</a:t>
            </a:r>
            <a:r>
              <a:rPr lang="en-GB" dirty="0" smtClean="0">
                <a:latin typeface="Times New Roman" panose="02020603050405020304" pitchFamily="18" charset="0"/>
                <a:cs typeface="Times New Roman" panose="02020603050405020304" pitchFamily="18" charset="0"/>
              </a:rPr>
              <a:t>:</a:t>
            </a:r>
            <a:endParaRPr lang="en-GB" dirty="0" smtClean="0">
              <a:latin typeface="Times New Roman" panose="02020603050405020304" pitchFamily="18" charset="0"/>
              <a:cs typeface="Times New Roman" panose="02020603050405020304" pitchFamily="18" charset="0"/>
            </a:endParaRPr>
          </a:p>
          <a:p>
            <a:pPr lvl="1" algn="just"/>
            <a:r>
              <a:rPr lang="en-GB" dirty="0" smtClean="0">
                <a:latin typeface="Times New Roman" panose="02020603050405020304" pitchFamily="18" charset="0"/>
                <a:cs typeface="Times New Roman" panose="02020603050405020304" pitchFamily="18" charset="0"/>
              </a:rPr>
              <a:t>Display a grid of blog posts, with each post featuring a title, featured image, publication date, and brief summary.</a:t>
            </a:r>
            <a:endParaRPr lang="en-GB" dirty="0" smtClean="0">
              <a:latin typeface="Times New Roman" panose="02020603050405020304" pitchFamily="18" charset="0"/>
              <a:cs typeface="Times New Roman" panose="02020603050405020304" pitchFamily="18" charset="0"/>
            </a:endParaRPr>
          </a:p>
          <a:p>
            <a:pPr lvl="1" algn="just"/>
            <a:r>
              <a:rPr lang="en-GB" b="1" dirty="0" smtClean="0">
                <a:latin typeface="Times New Roman" panose="02020603050405020304" pitchFamily="18" charset="0"/>
                <a:cs typeface="Times New Roman" panose="02020603050405020304" pitchFamily="18" charset="0"/>
              </a:rPr>
              <a:t>Example post titles: </a:t>
            </a:r>
            <a:r>
              <a:rPr lang="en-GB" dirty="0" smtClean="0">
                <a:latin typeface="Times New Roman" panose="02020603050405020304" pitchFamily="18" charset="0"/>
                <a:cs typeface="Times New Roman" panose="02020603050405020304" pitchFamily="18" charset="0"/>
              </a:rPr>
              <a:t>"Top 10 Tips for Renting a Car Abroad", "Exploring [Destination]: A Complete Travel Guide", "How to Choose the Right Rental Car for Your Trip"</a:t>
            </a:r>
            <a:endParaRPr lang="en-GB" dirty="0" smtClean="0">
              <a:latin typeface="Times New Roman" panose="02020603050405020304" pitchFamily="18" charset="0"/>
              <a:cs typeface="Times New Roman" panose="02020603050405020304" pitchFamily="18" charset="0"/>
            </a:endParaRPr>
          </a:p>
          <a:p>
            <a:pPr algn="just"/>
            <a:r>
              <a:rPr lang="en-GB" dirty="0" smtClean="0">
                <a:latin typeface="Times New Roman" panose="02020603050405020304" pitchFamily="18" charset="0"/>
                <a:cs typeface="Times New Roman" panose="02020603050405020304" pitchFamily="18" charset="0"/>
              </a:rPr>
              <a:t>Filter or Categories Sidebar:</a:t>
            </a:r>
            <a:endParaRPr lang="en-GB" dirty="0" smtClean="0">
              <a:latin typeface="Times New Roman" panose="02020603050405020304" pitchFamily="18" charset="0"/>
              <a:cs typeface="Times New Roman" panose="02020603050405020304" pitchFamily="18" charset="0"/>
            </a:endParaRPr>
          </a:p>
          <a:p>
            <a:pPr lvl="1" algn="just"/>
            <a:r>
              <a:rPr lang="en-GB" b="1" dirty="0" smtClean="0">
                <a:latin typeface="Times New Roman" panose="02020603050405020304" pitchFamily="18" charset="0"/>
                <a:cs typeface="Times New Roman" panose="02020603050405020304" pitchFamily="18" charset="0"/>
              </a:rPr>
              <a:t>Categories: </a:t>
            </a:r>
            <a:r>
              <a:rPr lang="en-GB" dirty="0" smtClean="0">
                <a:latin typeface="Times New Roman" panose="02020603050405020304" pitchFamily="18" charset="0"/>
                <a:cs typeface="Times New Roman" panose="02020603050405020304" pitchFamily="18" charset="0"/>
              </a:rPr>
              <a:t>"Travel Tips", "Destination Guides", "Car Maintenance", "Industry Insights"</a:t>
            </a:r>
            <a:endParaRPr lang="en-GB" dirty="0" smtClean="0">
              <a:latin typeface="Times New Roman" panose="02020603050405020304" pitchFamily="18" charset="0"/>
              <a:cs typeface="Times New Roman" panose="02020603050405020304" pitchFamily="18" charset="0"/>
            </a:endParaRPr>
          </a:p>
          <a:p>
            <a:pPr algn="just"/>
            <a:r>
              <a:rPr lang="en-GB" b="1" dirty="0" smtClean="0">
                <a:latin typeface="Times New Roman" panose="02020603050405020304" pitchFamily="18" charset="0"/>
                <a:cs typeface="Times New Roman" panose="02020603050405020304" pitchFamily="18" charset="0"/>
              </a:rPr>
              <a:t>Featured Posts Section:</a:t>
            </a:r>
            <a:endParaRPr lang="en-GB" b="1" dirty="0" smtClean="0">
              <a:latin typeface="Times New Roman" panose="02020603050405020304" pitchFamily="18" charset="0"/>
              <a:cs typeface="Times New Roman" panose="02020603050405020304" pitchFamily="18" charset="0"/>
            </a:endParaRPr>
          </a:p>
          <a:p>
            <a:pPr lvl="1" algn="just"/>
            <a:r>
              <a:rPr lang="en-GB" dirty="0" smtClean="0">
                <a:latin typeface="Times New Roman" panose="02020603050405020304" pitchFamily="18" charset="0"/>
                <a:cs typeface="Times New Roman" panose="02020603050405020304" pitchFamily="18" charset="0"/>
              </a:rPr>
              <a:t>Showcase a selection of featured blog posts with larger images and more prominent placement.</a:t>
            </a:r>
            <a:endParaRPr lang="en-GB" dirty="0" smtClean="0">
              <a:latin typeface="Times New Roman" panose="02020603050405020304" pitchFamily="18" charset="0"/>
              <a:cs typeface="Times New Roman" panose="02020603050405020304" pitchFamily="18" charset="0"/>
            </a:endParaRPr>
          </a:p>
          <a:p>
            <a:pPr algn="just"/>
            <a:r>
              <a:rPr lang="en-GB" b="1" dirty="0" smtClean="0">
                <a:latin typeface="Times New Roman" panose="02020603050405020304" pitchFamily="18" charset="0"/>
                <a:cs typeface="Times New Roman" panose="02020603050405020304" pitchFamily="18" charset="0"/>
              </a:rPr>
              <a:t>Author </a:t>
            </a:r>
            <a:r>
              <a:rPr lang="en-GB" b="1" dirty="0" smtClean="0">
                <a:latin typeface="Times New Roman" panose="02020603050405020304" pitchFamily="18" charset="0"/>
                <a:cs typeface="Times New Roman" panose="02020603050405020304" pitchFamily="18" charset="0"/>
              </a:rPr>
              <a:t>Information:</a:t>
            </a:r>
            <a:endParaRPr lang="en-GB" b="1" dirty="0" smtClean="0">
              <a:latin typeface="Times New Roman" panose="02020603050405020304" pitchFamily="18" charset="0"/>
              <a:cs typeface="Times New Roman" panose="02020603050405020304" pitchFamily="18" charset="0"/>
            </a:endParaRPr>
          </a:p>
          <a:p>
            <a:pPr lvl="1" algn="just"/>
            <a:r>
              <a:rPr lang="en-GB" dirty="0" smtClean="0">
                <a:latin typeface="Times New Roman" panose="02020603050405020304" pitchFamily="18" charset="0"/>
                <a:cs typeface="Times New Roman" panose="02020603050405020304" pitchFamily="18" charset="0"/>
              </a:rPr>
              <a:t>"Written by [Author Name] - [Author Bio]. Connect with [Author Name] on [Social Media Platforms]."</a:t>
            </a:r>
            <a:endParaRPr lang="en-GB" dirty="0" smtClean="0">
              <a:latin typeface="Times New Roman" panose="02020603050405020304" pitchFamily="18" charset="0"/>
              <a:cs typeface="Times New Roman" panose="02020603050405020304" pitchFamily="18" charset="0"/>
            </a:endParaRPr>
          </a:p>
          <a:p>
            <a:pPr algn="just"/>
            <a:r>
              <a:rPr lang="en-GB" b="1" dirty="0" smtClean="0">
                <a:latin typeface="Times New Roman" panose="02020603050405020304" pitchFamily="18" charset="0"/>
                <a:cs typeface="Times New Roman" panose="02020603050405020304" pitchFamily="18" charset="0"/>
              </a:rPr>
              <a:t>Social Sharing Buttons:</a:t>
            </a:r>
            <a:endParaRPr lang="en-GB" b="1" dirty="0" smtClean="0">
              <a:latin typeface="Times New Roman" panose="02020603050405020304" pitchFamily="18" charset="0"/>
              <a:cs typeface="Times New Roman" panose="02020603050405020304" pitchFamily="18" charset="0"/>
            </a:endParaRPr>
          </a:p>
          <a:p>
            <a:pPr lvl="1" algn="just"/>
            <a:r>
              <a:rPr lang="en-GB" dirty="0" smtClean="0">
                <a:latin typeface="Times New Roman" panose="02020603050405020304" pitchFamily="18" charset="0"/>
                <a:cs typeface="Times New Roman" panose="02020603050405020304" pitchFamily="18" charset="0"/>
              </a:rPr>
              <a:t>Include buttons or links for users to share blog posts on popular social media platforms such as </a:t>
            </a:r>
            <a:r>
              <a:rPr lang="en-GB" dirty="0" err="1" smtClean="0">
                <a:latin typeface="Times New Roman" panose="02020603050405020304" pitchFamily="18" charset="0"/>
                <a:cs typeface="Times New Roman" panose="02020603050405020304" pitchFamily="18" charset="0"/>
              </a:rPr>
              <a:t>Facebook</a:t>
            </a:r>
            <a:r>
              <a:rPr lang="en-GB" dirty="0" smtClean="0">
                <a:latin typeface="Times New Roman" panose="02020603050405020304" pitchFamily="18" charset="0"/>
                <a:cs typeface="Times New Roman" panose="02020603050405020304" pitchFamily="18" charset="0"/>
              </a:rPr>
              <a:t>, Twitter, and LinkedIn.</a:t>
            </a:r>
            <a:endParaRPr lang="en-GB"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Rectangle 2"/>
          <p:cNvSpPr/>
          <p:nvPr/>
        </p:nvSpPr>
        <p:spPr>
          <a:xfrm>
            <a:off x="623944" y="1011219"/>
            <a:ext cx="7616414" cy="3323987"/>
          </a:xfrm>
          <a:prstGeom prst="rect">
            <a:avLst/>
          </a:prstGeom>
        </p:spPr>
        <p:txBody>
          <a:bodyPr wrap="square">
            <a:spAutoFit/>
          </a:bodyPr>
          <a:lstStyle/>
          <a:p>
            <a:r>
              <a:rPr lang="en-GB" dirty="0" smtClean="0">
                <a:latin typeface="Times New Roman" panose="02020603050405020304" pitchFamily="18" charset="0"/>
                <a:cs typeface="Times New Roman" panose="02020603050405020304" pitchFamily="18" charset="0"/>
              </a:rPr>
              <a:t>For future enhancements to your car rentals application, you may consider implementing additional features or improvements to further enhance the user experience, expand functionality, and drive business growth. </a:t>
            </a:r>
            <a:endParaRPr lang="en-GB" dirty="0" smtClean="0">
              <a:latin typeface="Times New Roman" panose="02020603050405020304" pitchFamily="18" charset="0"/>
              <a:cs typeface="Times New Roman" panose="02020603050405020304" pitchFamily="18" charset="0"/>
            </a:endParaRPr>
          </a:p>
          <a:p>
            <a:endParaRPr lang="en-GB"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b="1" dirty="0" smtClean="0">
                <a:latin typeface="Times New Roman" panose="02020603050405020304" pitchFamily="18" charset="0"/>
                <a:cs typeface="Times New Roman" panose="02020603050405020304" pitchFamily="18" charset="0"/>
              </a:rPr>
              <a:t>Mobile App </a:t>
            </a:r>
            <a:r>
              <a:rPr lang="en-US" b="1" dirty="0" smtClean="0">
                <a:latin typeface="Times New Roman" panose="02020603050405020304" pitchFamily="18" charset="0"/>
                <a:cs typeface="Times New Roman" panose="02020603050405020304" pitchFamily="18" charset="0"/>
              </a:rPr>
              <a:t>Development</a:t>
            </a:r>
            <a:endParaRPr lang="en-US" b="1"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b="1" dirty="0" smtClean="0">
                <a:latin typeface="Times New Roman" panose="02020603050405020304" pitchFamily="18" charset="0"/>
                <a:cs typeface="Times New Roman" panose="02020603050405020304" pitchFamily="18" charset="0"/>
              </a:rPr>
              <a:t>Advanced Search </a:t>
            </a:r>
            <a:r>
              <a:rPr lang="en-US" b="1" dirty="0" smtClean="0">
                <a:latin typeface="Times New Roman" panose="02020603050405020304" pitchFamily="18" charset="0"/>
                <a:cs typeface="Times New Roman" panose="02020603050405020304" pitchFamily="18" charset="0"/>
              </a:rPr>
              <a:t>Filters</a:t>
            </a:r>
            <a:endParaRPr lang="en-US" b="1"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b="1" dirty="0" smtClean="0">
                <a:latin typeface="Times New Roman" panose="02020603050405020304" pitchFamily="18" charset="0"/>
                <a:cs typeface="Times New Roman" panose="02020603050405020304" pitchFamily="18" charset="0"/>
              </a:rPr>
              <a:t>Dynamic </a:t>
            </a:r>
            <a:r>
              <a:rPr lang="en-US" b="1" dirty="0" smtClean="0">
                <a:latin typeface="Times New Roman" panose="02020603050405020304" pitchFamily="18" charset="0"/>
                <a:cs typeface="Times New Roman" panose="02020603050405020304" pitchFamily="18" charset="0"/>
              </a:rPr>
              <a:t>Pricing</a:t>
            </a:r>
            <a:endParaRPr lang="en-US" b="1"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b="1" dirty="0" smtClean="0">
                <a:latin typeface="Times New Roman" panose="02020603050405020304" pitchFamily="18" charset="0"/>
                <a:cs typeface="Times New Roman" panose="02020603050405020304" pitchFamily="18" charset="0"/>
              </a:rPr>
              <a:t>Integration with Mapping Services</a:t>
            </a:r>
            <a:r>
              <a:rPr lang="en-US" dirty="0" smtClean="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b="1" dirty="0" smtClean="0">
                <a:latin typeface="Times New Roman" panose="02020603050405020304" pitchFamily="18" charset="0"/>
                <a:cs typeface="Times New Roman" panose="02020603050405020304" pitchFamily="18" charset="0"/>
              </a:rPr>
              <a:t>Customer Loyalty Program</a:t>
            </a:r>
            <a:r>
              <a:rPr lang="en-US"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b="1" dirty="0" smtClean="0">
                <a:latin typeface="Times New Roman" panose="02020603050405020304" pitchFamily="18" charset="0"/>
                <a:cs typeface="Times New Roman" panose="02020603050405020304" pitchFamily="18" charset="0"/>
              </a:rPr>
              <a:t>Vehicle </a:t>
            </a:r>
            <a:r>
              <a:rPr lang="en-US" b="1" dirty="0" smtClean="0">
                <a:latin typeface="Times New Roman" panose="02020603050405020304" pitchFamily="18" charset="0"/>
                <a:cs typeface="Times New Roman" panose="02020603050405020304" pitchFamily="18" charset="0"/>
              </a:rPr>
              <a:t>Tracking</a:t>
            </a:r>
            <a:endParaRPr lang="en-US" b="1"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b="1" dirty="0" smtClean="0">
                <a:latin typeface="Times New Roman" panose="02020603050405020304" pitchFamily="18" charset="0"/>
                <a:cs typeface="Times New Roman" panose="02020603050405020304" pitchFamily="18" charset="0"/>
              </a:rPr>
              <a:t>Feedback and Review System</a:t>
            </a:r>
            <a:r>
              <a:rPr lang="en-US" dirty="0" smtClean="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b="1" dirty="0" smtClean="0">
                <a:latin typeface="Times New Roman" panose="02020603050405020304" pitchFamily="18" charset="0"/>
                <a:cs typeface="Times New Roman" panose="02020603050405020304" pitchFamily="18" charset="0"/>
              </a:rPr>
              <a:t>Multilingual Support</a:t>
            </a:r>
            <a:r>
              <a:rPr lang="en-US"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b="1" dirty="0" smtClean="0">
                <a:latin typeface="Times New Roman" panose="02020603050405020304" pitchFamily="18" charset="0"/>
                <a:cs typeface="Times New Roman" panose="02020603050405020304" pitchFamily="18" charset="0"/>
              </a:rPr>
              <a:t>Integration with Travel </a:t>
            </a:r>
            <a:r>
              <a:rPr lang="en-US" b="1" dirty="0" smtClean="0">
                <a:latin typeface="Times New Roman" panose="02020603050405020304" pitchFamily="18" charset="0"/>
                <a:cs typeface="Times New Roman" panose="02020603050405020304" pitchFamily="18" charset="0"/>
              </a:rPr>
              <a:t>Services</a:t>
            </a:r>
            <a:endParaRPr lang="en-US" b="1"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b="1" dirty="0" smtClean="0">
                <a:latin typeface="Times New Roman" panose="02020603050405020304" pitchFamily="18" charset="0"/>
                <a:cs typeface="Times New Roman" panose="02020603050405020304" pitchFamily="18" charset="0"/>
              </a:rPr>
              <a:t>Predictive Analytics</a:t>
            </a:r>
            <a:r>
              <a:rPr lang="en-US"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b="1" dirty="0" smtClean="0">
                <a:latin typeface="Times New Roman" panose="02020603050405020304" pitchFamily="18" charset="0"/>
                <a:cs typeface="Times New Roman" panose="02020603050405020304" pitchFamily="18" charset="0"/>
              </a:rPr>
              <a:t>Expanded Payment Options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a:solidFill>
                  <a:srgbClr val="213163"/>
                </a:solidFill>
                <a:latin typeface="Times New Roman" panose="02020603050405020304" pitchFamily="18" charset="0"/>
                <a:cs typeface="Times New Roman" panose="02020603050405020304" pitchFamily="18" charset="0"/>
              </a:rPr>
              <a:t>Conclusion</a:t>
            </a:r>
            <a:endParaRPr lang="en-IN">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a:solidFill>
                  <a:schemeClr val="tx1"/>
                </a:solidFill>
                <a:latin typeface="Times New Roman" panose="02020603050405020304" pitchFamily="18" charset="0"/>
                <a:cs typeface="Times New Roman" panose="02020603050405020304" pitchFamily="18" charset="0"/>
              </a:rPr>
              <a:t>Source :</a:t>
            </a:r>
            <a:endParaRPr lang="en-IN">
              <a:solidFill>
                <a:schemeClr val="tx1"/>
              </a:solidFill>
              <a:latin typeface="Times New Roman" panose="02020603050405020304" pitchFamily="18" charset="0"/>
              <a:cs typeface="Times New Roman" panose="02020603050405020304" pitchFamily="18" charset="0"/>
            </a:endParaRPr>
          </a:p>
        </p:txBody>
      </p:sp>
      <p:sp>
        <p:nvSpPr>
          <p:cNvPr id="6" name="Rectangle 5"/>
          <p:cNvSpPr/>
          <p:nvPr/>
        </p:nvSpPr>
        <p:spPr>
          <a:xfrm>
            <a:off x="322729" y="1663809"/>
            <a:ext cx="8057478" cy="1815882"/>
          </a:xfrm>
          <a:prstGeom prst="rect">
            <a:avLst/>
          </a:prstGeom>
        </p:spPr>
        <p:txBody>
          <a:bodyPr wrap="square">
            <a:spAutoFit/>
          </a:bodyPr>
          <a:lstStyle/>
          <a:p>
            <a:r>
              <a:rPr lang="en-GB" dirty="0" smtClean="0">
                <a:latin typeface="Times New Roman" panose="02020603050405020304" pitchFamily="18" charset="0"/>
                <a:cs typeface="Times New Roman" panose="02020603050405020304" pitchFamily="18" charset="0"/>
              </a:rPr>
              <a:t>In conclusion, the development of the car rentals application using the </a:t>
            </a:r>
            <a:r>
              <a:rPr lang="en-GB" dirty="0" err="1" smtClean="0">
                <a:latin typeface="Times New Roman" panose="02020603050405020304" pitchFamily="18" charset="0"/>
                <a:cs typeface="Times New Roman" panose="02020603050405020304" pitchFamily="18" charset="0"/>
              </a:rPr>
              <a:t>Django</a:t>
            </a:r>
            <a:r>
              <a:rPr lang="en-GB" dirty="0" smtClean="0">
                <a:latin typeface="Times New Roman" panose="02020603050405020304" pitchFamily="18" charset="0"/>
                <a:cs typeface="Times New Roman" panose="02020603050405020304" pitchFamily="18" charset="0"/>
              </a:rPr>
              <a:t> framework has provided a robust platform for managing rental transactions, enhancing user experience, and driving business growth. Through careful planning and implementation, we have successfully addressed the challenges faced by both customers and rental agencies in the car rental industry</a:t>
            </a:r>
            <a:r>
              <a:rPr lang="en-GB" dirty="0" smtClean="0">
                <a:latin typeface="Times New Roman" panose="02020603050405020304" pitchFamily="18" charset="0"/>
                <a:cs typeface="Times New Roman" panose="02020603050405020304" pitchFamily="18" charset="0"/>
              </a:rPr>
              <a:t>.</a:t>
            </a:r>
            <a:r>
              <a:rPr lang="en-GB" dirty="0" smtClean="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Overall</a:t>
            </a:r>
            <a:r>
              <a:rPr lang="en-GB" dirty="0" smtClean="0">
                <a:latin typeface="Times New Roman" panose="02020603050405020304" pitchFamily="18" charset="0"/>
                <a:cs typeface="Times New Roman" panose="02020603050405020304" pitchFamily="18" charset="0"/>
              </a:rPr>
              <a:t>, the car rentals application not only simplifies the rental process for customers but also streamlines operations for rental agencies, resulting in improved customer satisfaction, increased efficiency, and sustainable business growth. We are excited about the potential of this application to revolutionize the car rental industry and look forward to its continued success in the future.</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endParaRPr lang="en-US" sz="3000" b="1" spc="-5">
              <a:solidFill>
                <a:srgbClr val="22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1"/>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endParaRPr lang="en-US" sz="2000" b="1">
              <a:solidFill>
                <a:srgbClr val="213164"/>
              </a:solidFill>
              <a:latin typeface="Arial" panose="020B0604020202020204"/>
              <a:cs typeface="Arial" panose="020B0604020202020204"/>
            </a:endParaRP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lvl="0">
              <a:buSzPts val="2800"/>
            </a:pPr>
            <a:r>
              <a:rPr lang="en-IN" sz="1600" b="1" dirty="0" smtClean="0">
                <a:solidFill>
                  <a:srgbClr val="213163"/>
                </a:solidFill>
              </a:rPr>
              <a:t>Abstract:</a:t>
            </a:r>
            <a:r>
              <a:rPr lang="en-GB" sz="1600" b="1" dirty="0" smtClean="0">
                <a:solidFill>
                  <a:srgbClr val="213163"/>
                </a:solidFill>
              </a:rPr>
              <a:t> </a:t>
            </a:r>
            <a:br>
              <a:rPr lang="en-GB" sz="1600" b="1" dirty="0" smtClean="0">
                <a:solidFill>
                  <a:srgbClr val="213163"/>
                </a:solidFill>
              </a:rPr>
            </a:br>
            <a:br>
              <a:rPr lang="en-GB" sz="1600" b="1" dirty="0" smtClean="0">
                <a:solidFill>
                  <a:srgbClr val="213163"/>
                </a:solidFill>
              </a:rPr>
            </a:br>
            <a:endParaRPr lang="en-IN" sz="1600" dirty="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a:t>
            </a:r>
            <a:endParaRPr lang="en-IN" sz="1000" dirty="0">
              <a:solidFill>
                <a:schemeClr val="tx1"/>
              </a:solidFill>
            </a:endParaRPr>
          </a:p>
        </p:txBody>
      </p:sp>
      <p:sp>
        <p:nvSpPr>
          <p:cNvPr id="6" name="Rectangle 5"/>
          <p:cNvSpPr/>
          <p:nvPr/>
        </p:nvSpPr>
        <p:spPr>
          <a:xfrm>
            <a:off x="376518" y="1140312"/>
            <a:ext cx="8595360" cy="2893100"/>
          </a:xfrm>
          <a:prstGeom prst="rect">
            <a:avLst/>
          </a:prstGeom>
        </p:spPr>
        <p:txBody>
          <a:bodyPr wrap="square">
            <a:spAutoFit/>
          </a:bodyPr>
          <a:lstStyle/>
          <a:p>
            <a:r>
              <a:rPr lang="en-GB" dirty="0" smtClean="0">
                <a:latin typeface="Times New Roman" panose="02020603050405020304" pitchFamily="18" charset="0"/>
                <a:cs typeface="Times New Roman" panose="02020603050405020304" pitchFamily="18" charset="0"/>
              </a:rPr>
              <a:t>Our car rentals application, built with </a:t>
            </a:r>
            <a:r>
              <a:rPr lang="en-GB" dirty="0" err="1" smtClean="0">
                <a:latin typeface="Times New Roman" panose="02020603050405020304" pitchFamily="18" charset="0"/>
                <a:cs typeface="Times New Roman" panose="02020603050405020304" pitchFamily="18" charset="0"/>
              </a:rPr>
              <a:t>Django</a:t>
            </a:r>
            <a:r>
              <a:rPr lang="en-GB" dirty="0" smtClean="0">
                <a:latin typeface="Times New Roman" panose="02020603050405020304" pitchFamily="18" charset="0"/>
                <a:cs typeface="Times New Roman" panose="02020603050405020304" pitchFamily="18" charset="0"/>
              </a:rPr>
              <a:t>, streamlines the rental process by enabling customers to browse available cars, make reservations, and track rental history. Key features include user authentication, a robust admin interface for management, and comprehensive testing for reliability. The application offers a user-friendly experience while enhancing efficiency for both customers and rental agencies. The car rentals application developed using the </a:t>
            </a:r>
            <a:r>
              <a:rPr lang="en-GB" dirty="0" err="1" smtClean="0">
                <a:latin typeface="Times New Roman" panose="02020603050405020304" pitchFamily="18" charset="0"/>
                <a:cs typeface="Times New Roman" panose="02020603050405020304" pitchFamily="18" charset="0"/>
              </a:rPr>
              <a:t>Django</a:t>
            </a:r>
            <a:r>
              <a:rPr lang="en-GB" dirty="0" smtClean="0">
                <a:latin typeface="Times New Roman" panose="02020603050405020304" pitchFamily="18" charset="0"/>
                <a:cs typeface="Times New Roman" panose="02020603050405020304" pitchFamily="18" charset="0"/>
              </a:rPr>
              <a:t> framework aims to provide a comprehensive platform for managing the rental process of cars. </a:t>
            </a:r>
            <a:r>
              <a:rPr lang="en-GB" dirty="0" smtClean="0">
                <a:latin typeface="Times New Roman" panose="02020603050405020304" pitchFamily="18" charset="0"/>
                <a:cs typeface="Times New Roman" panose="02020603050405020304" pitchFamily="18" charset="0"/>
              </a:rPr>
              <a:t>The application facilitates the interaction between customers and car rental agencies by offering features such as browsing available cars, making reservations, and tracking rental history</a:t>
            </a:r>
            <a:r>
              <a:rPr lang="en-GB" dirty="0" smtClean="0">
                <a:latin typeface="Times New Roman" panose="02020603050405020304" pitchFamily="18" charset="0"/>
                <a:cs typeface="Times New Roman" panose="02020603050405020304" pitchFamily="18" charset="0"/>
              </a:rPr>
              <a:t>.</a:t>
            </a:r>
            <a:r>
              <a:rPr lang="en-GB" dirty="0" smtClean="0">
                <a:latin typeface="Times New Roman" panose="02020603050405020304" pitchFamily="18" charset="0"/>
                <a:cs typeface="Times New Roman" panose="02020603050405020304" pitchFamily="18" charset="0"/>
              </a:rPr>
              <a:t> Key components include a user-friendly interface, real-time inventory management, and secure authentication. Future enhancements such as mobile app development and predictive analytics promise to further elevate the user experience and drive business growth. Overall, the car rentals application represents a significant advancement in the car rental industry, offering convenience, reliability, and innovation to both customers and rental agencies.</a:t>
            </a:r>
            <a:endParaRPr lang="en-GB" dirty="0" smtClean="0">
              <a:latin typeface="Times New Roman" panose="02020603050405020304" pitchFamily="18" charset="0"/>
              <a:cs typeface="Times New Roman" panose="02020603050405020304" pitchFamily="18" charset="0"/>
            </a:endParaRPr>
          </a:p>
          <a:p>
            <a:br>
              <a:rPr lang="en-GB" dirty="0" smtClean="0"/>
            </a:br>
            <a:endParaRPr lang="en-US"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a:t>
            </a:r>
            <a:r>
              <a:rPr lang="en-IN" sz="1600" b="1" dirty="0" smtClean="0">
                <a:solidFill>
                  <a:srgbClr val="213163"/>
                </a:solidFill>
              </a:rPr>
              <a:t>Statement:</a:t>
            </a: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5" name="Rectangle 4"/>
          <p:cNvSpPr/>
          <p:nvPr/>
        </p:nvSpPr>
        <p:spPr>
          <a:xfrm>
            <a:off x="505609" y="1323190"/>
            <a:ext cx="7971417" cy="2893100"/>
          </a:xfrm>
          <a:prstGeom prst="rect">
            <a:avLst/>
          </a:prstGeom>
        </p:spPr>
        <p:txBody>
          <a:bodyPr wrap="square">
            <a:spAutoFit/>
          </a:bodyPr>
          <a:lstStyle/>
          <a:p>
            <a:r>
              <a:rPr lang="en-GB" dirty="0" smtClean="0">
                <a:latin typeface="Times New Roman" panose="02020603050405020304" pitchFamily="18" charset="0"/>
                <a:cs typeface="Times New Roman" panose="02020603050405020304" pitchFamily="18" charset="0"/>
              </a:rPr>
              <a:t>This project aims to address these shortcomings by developing a car rentals application using the </a:t>
            </a:r>
            <a:r>
              <a:rPr lang="en-GB" dirty="0" err="1" smtClean="0">
                <a:latin typeface="Times New Roman" panose="02020603050405020304" pitchFamily="18" charset="0"/>
                <a:cs typeface="Times New Roman" panose="02020603050405020304" pitchFamily="18" charset="0"/>
              </a:rPr>
              <a:t>Django</a:t>
            </a:r>
            <a:r>
              <a:rPr lang="en-GB" dirty="0" smtClean="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framework. The application will provide a seamless user experience for customers, allowing them to easily browse available cars, make reservations, and track rental history. Simultaneously, it will offer efficient management tools for rental agencies, enabling streamlined inventory management, reservation handling, and administrative tasks. Additionally, there is a lack of reliable systems that cater to both customers and rental agencies, leading to inefficiencies and frustrations for both parties. To address these challenges, we propose the development of a car rentals application using the </a:t>
            </a:r>
            <a:r>
              <a:rPr lang="en-GB" dirty="0" err="1" smtClean="0">
                <a:latin typeface="Times New Roman" panose="02020603050405020304" pitchFamily="18" charset="0"/>
                <a:cs typeface="Times New Roman" panose="02020603050405020304" pitchFamily="18" charset="0"/>
              </a:rPr>
              <a:t>Django</a:t>
            </a:r>
            <a:r>
              <a:rPr lang="en-GB" dirty="0" smtClean="0">
                <a:latin typeface="Times New Roman" panose="02020603050405020304" pitchFamily="18" charset="0"/>
                <a:cs typeface="Times New Roman" panose="02020603050405020304" pitchFamily="18" charset="0"/>
              </a:rPr>
              <a:t> framework. This application aims to provide a robust platform for customers to browse available cars, make reservations, and track rental history, while offering rental agencies comprehensive administrative tools for efficient inventory management and customer interaction.</a:t>
            </a:r>
            <a:endParaRPr lang="en-GB" dirty="0" smtClean="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The goal is to create a user-friendly and reliable solution that enhances the rental experience for both customers and rental agencies, ultimately driving increased customer satisfaction and business growth.</a:t>
            </a:r>
            <a:endParaRPr lang="en-GB" dirty="0" smtClean="0">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63305" y="671372"/>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a:t>
            </a:r>
            <a:r>
              <a:rPr lang="en-IN" sz="1600" b="1" dirty="0" smtClean="0">
                <a:solidFill>
                  <a:srgbClr val="213163"/>
                </a:solidFill>
              </a:rPr>
              <a:t>Overview:</a:t>
            </a: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5" name="Rectangle 4"/>
          <p:cNvSpPr/>
          <p:nvPr/>
        </p:nvSpPr>
        <p:spPr>
          <a:xfrm>
            <a:off x="333487" y="1065007"/>
            <a:ext cx="8520057" cy="4339650"/>
          </a:xfrm>
          <a:prstGeom prst="rect">
            <a:avLst/>
          </a:prstGeom>
        </p:spPr>
        <p:txBody>
          <a:bodyPr wrap="square">
            <a:spAutoFit/>
          </a:bodyPr>
          <a:lstStyle/>
          <a:p>
            <a:pPr algn="just"/>
            <a:endParaRPr lang="en-GB" sz="1200" dirty="0" smtClean="0">
              <a:latin typeface="Times New Roman" panose="02020603050405020304" pitchFamily="18" charset="0"/>
              <a:cs typeface="Times New Roman" panose="02020603050405020304" pitchFamily="18" charset="0"/>
            </a:endParaRPr>
          </a:p>
          <a:p>
            <a:pPr marL="228600" indent="-228600" algn="just">
              <a:buAutoNum type="arabicPeriod"/>
            </a:pPr>
            <a:r>
              <a:rPr lang="en-GB" sz="1200" b="1" dirty="0" smtClean="0">
                <a:latin typeface="Times New Roman" panose="02020603050405020304" pitchFamily="18" charset="0"/>
                <a:cs typeface="Times New Roman" panose="02020603050405020304" pitchFamily="18" charset="0"/>
              </a:rPr>
              <a:t>User-Friendly Interface :</a:t>
            </a:r>
            <a:r>
              <a:rPr lang="en-GB" sz="1200" dirty="0" smtClean="0">
                <a:latin typeface="Times New Roman" panose="02020603050405020304" pitchFamily="18" charset="0"/>
                <a:cs typeface="Times New Roman" panose="02020603050405020304" pitchFamily="18" charset="0"/>
              </a:rPr>
              <a:t>The application will have an intuitive and easy-to-use interface for customers to browse through available cars</a:t>
            </a:r>
            <a:endParaRPr lang="en-GB" sz="1200" dirty="0" smtClean="0">
              <a:latin typeface="Times New Roman" panose="02020603050405020304" pitchFamily="18" charset="0"/>
              <a:cs typeface="Times New Roman" panose="02020603050405020304" pitchFamily="18" charset="0"/>
            </a:endParaRPr>
          </a:p>
          <a:p>
            <a:pPr marL="228600" indent="-228600" algn="just">
              <a:buAutoNum type="arabicPeriod"/>
            </a:pPr>
            <a:endParaRPr lang="en-GB" sz="1200" dirty="0" smtClean="0">
              <a:latin typeface="Times New Roman" panose="02020603050405020304" pitchFamily="18" charset="0"/>
              <a:cs typeface="Times New Roman" panose="02020603050405020304" pitchFamily="18" charset="0"/>
            </a:endParaRPr>
          </a:p>
          <a:p>
            <a:pPr algn="just"/>
            <a:r>
              <a:rPr lang="en-GB" sz="1200" b="1" dirty="0" smtClean="0">
                <a:latin typeface="Times New Roman" panose="02020603050405020304" pitchFamily="18" charset="0"/>
                <a:cs typeface="Times New Roman" panose="02020603050405020304" pitchFamily="18" charset="0"/>
              </a:rPr>
              <a:t>2. Comprehensive Booking </a:t>
            </a:r>
            <a:r>
              <a:rPr lang="en-GB" sz="1200" b="1" dirty="0" err="1" smtClean="0">
                <a:latin typeface="Times New Roman" panose="02020603050405020304" pitchFamily="18" charset="0"/>
                <a:cs typeface="Times New Roman" panose="02020603050405020304" pitchFamily="18" charset="0"/>
              </a:rPr>
              <a:t>System:</a:t>
            </a:r>
            <a:r>
              <a:rPr lang="en-GB" sz="1200" dirty="0" err="1" smtClean="0">
                <a:latin typeface="Times New Roman" panose="02020603050405020304" pitchFamily="18" charset="0"/>
                <a:cs typeface="Times New Roman" panose="02020603050405020304" pitchFamily="18" charset="0"/>
              </a:rPr>
              <a:t>Customers</a:t>
            </a:r>
            <a:r>
              <a:rPr lang="en-GB" sz="1200" dirty="0" smtClean="0">
                <a:latin typeface="Times New Roman" panose="02020603050405020304" pitchFamily="18" charset="0"/>
                <a:cs typeface="Times New Roman" panose="02020603050405020304" pitchFamily="18" charset="0"/>
              </a:rPr>
              <a:t> will be able to select their desired rental dates, choose additional features such as insurance or GPS navigation, and complete the booking process securely.</a:t>
            </a:r>
            <a:endParaRPr lang="en-GB" sz="1200" dirty="0" smtClean="0">
              <a:latin typeface="Times New Roman" panose="02020603050405020304" pitchFamily="18" charset="0"/>
              <a:cs typeface="Times New Roman" panose="02020603050405020304" pitchFamily="18" charset="0"/>
            </a:endParaRPr>
          </a:p>
          <a:p>
            <a:pPr algn="just"/>
            <a:endParaRPr lang="en-GB" sz="1200" dirty="0" smtClean="0">
              <a:latin typeface="Times New Roman" panose="02020603050405020304" pitchFamily="18" charset="0"/>
              <a:cs typeface="Times New Roman" panose="02020603050405020304" pitchFamily="18" charset="0"/>
            </a:endParaRPr>
          </a:p>
          <a:p>
            <a:pPr algn="just"/>
            <a:r>
              <a:rPr lang="en-GB" sz="1200" b="1" dirty="0" smtClean="0">
                <a:latin typeface="Times New Roman" panose="02020603050405020304" pitchFamily="18" charset="0"/>
                <a:cs typeface="Times New Roman" panose="02020603050405020304" pitchFamily="18" charset="0"/>
              </a:rPr>
              <a:t>3. Inventory Management :</a:t>
            </a:r>
            <a:r>
              <a:rPr lang="en-GB" sz="1200" dirty="0" smtClean="0">
                <a:latin typeface="Times New Roman" panose="02020603050405020304" pitchFamily="18" charset="0"/>
                <a:cs typeface="Times New Roman" panose="02020603050405020304" pitchFamily="18" charset="0"/>
              </a:rPr>
              <a:t>Rental agencies will have access to a comprehensive inventory management system, allowing them to add new cars, update availability, and track rental status in real-time.</a:t>
            </a:r>
            <a:endParaRPr lang="en-GB" sz="1200" dirty="0" smtClean="0">
              <a:latin typeface="Times New Roman" panose="02020603050405020304" pitchFamily="18" charset="0"/>
              <a:cs typeface="Times New Roman" panose="02020603050405020304" pitchFamily="18" charset="0"/>
            </a:endParaRPr>
          </a:p>
          <a:p>
            <a:pPr algn="just"/>
            <a:endParaRPr lang="en-GB" sz="1200" dirty="0" smtClean="0">
              <a:latin typeface="Times New Roman" panose="02020603050405020304" pitchFamily="18" charset="0"/>
              <a:cs typeface="Times New Roman" panose="02020603050405020304" pitchFamily="18" charset="0"/>
            </a:endParaRPr>
          </a:p>
          <a:p>
            <a:pPr algn="just"/>
            <a:r>
              <a:rPr lang="en-GB" sz="1200" b="1" dirty="0" smtClean="0">
                <a:latin typeface="Times New Roman" panose="02020603050405020304" pitchFamily="18" charset="0"/>
                <a:cs typeface="Times New Roman" panose="02020603050405020304" pitchFamily="18" charset="0"/>
              </a:rPr>
              <a:t>4. Customer </a:t>
            </a:r>
            <a:r>
              <a:rPr lang="en-GB" sz="1200" b="1" dirty="0" err="1" smtClean="0">
                <a:latin typeface="Times New Roman" panose="02020603050405020304" pitchFamily="18" charset="0"/>
                <a:cs typeface="Times New Roman" panose="02020603050405020304" pitchFamily="18" charset="0"/>
              </a:rPr>
              <a:t>ManagementThe</a:t>
            </a:r>
            <a:r>
              <a:rPr lang="en-GB" sz="1200" b="1" dirty="0" smtClean="0">
                <a:latin typeface="Times New Roman" panose="02020603050405020304" pitchFamily="18" charset="0"/>
                <a:cs typeface="Times New Roman" panose="02020603050405020304" pitchFamily="18" charset="0"/>
              </a:rPr>
              <a:t> </a:t>
            </a:r>
            <a:r>
              <a:rPr lang="en-GB" sz="1200" dirty="0" smtClean="0">
                <a:latin typeface="Times New Roman" panose="02020603050405020304" pitchFamily="18" charset="0"/>
                <a:cs typeface="Times New Roman" panose="02020603050405020304" pitchFamily="18" charset="0"/>
              </a:rPr>
              <a:t>application will provide tools for rental agencies to manage customer records, track rental history, and communicate with customers regarding bookings and inquiries.</a:t>
            </a:r>
            <a:endParaRPr lang="en-GB" sz="1200" dirty="0" smtClean="0">
              <a:latin typeface="Times New Roman" panose="02020603050405020304" pitchFamily="18" charset="0"/>
              <a:cs typeface="Times New Roman" panose="02020603050405020304" pitchFamily="18" charset="0"/>
            </a:endParaRPr>
          </a:p>
          <a:p>
            <a:pPr algn="just"/>
            <a:endParaRPr lang="en-GB" sz="1200" dirty="0" smtClean="0">
              <a:latin typeface="Times New Roman" panose="02020603050405020304" pitchFamily="18" charset="0"/>
              <a:cs typeface="Times New Roman" panose="02020603050405020304" pitchFamily="18" charset="0"/>
            </a:endParaRPr>
          </a:p>
          <a:p>
            <a:pPr algn="just"/>
            <a:r>
              <a:rPr lang="en-GB" sz="1200" b="1" dirty="0" smtClean="0">
                <a:latin typeface="Times New Roman" panose="02020603050405020304" pitchFamily="18" charset="0"/>
                <a:cs typeface="Times New Roman" panose="02020603050405020304" pitchFamily="18" charset="0"/>
              </a:rPr>
              <a:t>5. Admin Dashboard </a:t>
            </a:r>
            <a:r>
              <a:rPr lang="en-GB" sz="1200" dirty="0" smtClean="0">
                <a:latin typeface="Times New Roman" panose="02020603050405020304" pitchFamily="18" charset="0"/>
                <a:cs typeface="Times New Roman" panose="02020603050405020304" pitchFamily="18" charset="0"/>
              </a:rPr>
              <a:t>An admin dashboard will be available for rental agency staff to monitor bookings, manage inventory, and generate reports for business analytics.</a:t>
            </a:r>
            <a:endParaRPr lang="en-GB" sz="1200" dirty="0" smtClean="0">
              <a:latin typeface="Times New Roman" panose="02020603050405020304" pitchFamily="18" charset="0"/>
              <a:cs typeface="Times New Roman" panose="02020603050405020304" pitchFamily="18" charset="0"/>
            </a:endParaRPr>
          </a:p>
          <a:p>
            <a:pPr algn="just"/>
            <a:endParaRPr lang="en-GB" sz="1200" b="1" dirty="0" smtClean="0">
              <a:latin typeface="Times New Roman" panose="02020603050405020304" pitchFamily="18" charset="0"/>
              <a:cs typeface="Times New Roman" panose="02020603050405020304" pitchFamily="18" charset="0"/>
            </a:endParaRPr>
          </a:p>
          <a:p>
            <a:pPr algn="just"/>
            <a:r>
              <a:rPr lang="en-GB" sz="1200" b="1" dirty="0" smtClean="0">
                <a:latin typeface="Times New Roman" panose="02020603050405020304" pitchFamily="18" charset="0"/>
                <a:cs typeface="Times New Roman" panose="02020603050405020304" pitchFamily="18" charset="0"/>
              </a:rPr>
              <a:t>6. Authentication and Security </a:t>
            </a:r>
            <a:r>
              <a:rPr lang="en-GB" sz="1200" dirty="0" smtClean="0">
                <a:latin typeface="Times New Roman" panose="02020603050405020304" pitchFamily="18" charset="0"/>
                <a:cs typeface="Times New Roman" panose="02020603050405020304" pitchFamily="18" charset="0"/>
              </a:rPr>
              <a:t>User authentication will be implemented to ensure secure access to the system, protecting sensitive customer information and transaction data.</a:t>
            </a:r>
            <a:endParaRPr lang="en-GB" sz="1200" dirty="0" smtClean="0">
              <a:latin typeface="Times New Roman" panose="02020603050405020304" pitchFamily="18" charset="0"/>
              <a:cs typeface="Times New Roman" panose="02020603050405020304" pitchFamily="18" charset="0"/>
            </a:endParaRPr>
          </a:p>
          <a:p>
            <a:pPr algn="just"/>
            <a:endParaRPr lang="en-GB" sz="1200" dirty="0" smtClean="0">
              <a:latin typeface="Times New Roman" panose="02020603050405020304" pitchFamily="18" charset="0"/>
              <a:cs typeface="Times New Roman" panose="02020603050405020304" pitchFamily="18" charset="0"/>
            </a:endParaRPr>
          </a:p>
          <a:p>
            <a:pPr algn="just"/>
            <a:r>
              <a:rPr lang="en-GB" sz="1200" b="1" dirty="0" smtClean="0">
                <a:latin typeface="Times New Roman" panose="02020603050405020304" pitchFamily="18" charset="0"/>
                <a:cs typeface="Times New Roman" panose="02020603050405020304" pitchFamily="18" charset="0"/>
              </a:rPr>
              <a:t>7. Responsive </a:t>
            </a:r>
            <a:r>
              <a:rPr lang="en-GB" sz="1200" b="1" dirty="0" err="1" smtClean="0">
                <a:latin typeface="Times New Roman" panose="02020603050405020304" pitchFamily="18" charset="0"/>
                <a:cs typeface="Times New Roman" panose="02020603050405020304" pitchFamily="18" charset="0"/>
              </a:rPr>
              <a:t>Design</a:t>
            </a:r>
            <a:r>
              <a:rPr lang="en-GB" sz="1200" dirty="0" err="1" smtClean="0">
                <a:latin typeface="Times New Roman" panose="02020603050405020304" pitchFamily="18" charset="0"/>
                <a:cs typeface="Times New Roman" panose="02020603050405020304" pitchFamily="18" charset="0"/>
              </a:rPr>
              <a:t>The</a:t>
            </a:r>
            <a:r>
              <a:rPr lang="en-GB" sz="1200" dirty="0" smtClean="0">
                <a:latin typeface="Times New Roman" panose="02020603050405020304" pitchFamily="18" charset="0"/>
                <a:cs typeface="Times New Roman" panose="02020603050405020304" pitchFamily="18" charset="0"/>
              </a:rPr>
              <a:t> application will be designed with a responsive layout, ensuring optimal performance and usability across various devices and screen sizes.</a:t>
            </a:r>
            <a:endParaRPr lang="en-GB" sz="1200" dirty="0" smtClean="0">
              <a:latin typeface="Times New Roman" panose="02020603050405020304" pitchFamily="18" charset="0"/>
              <a:cs typeface="Times New Roman" panose="02020603050405020304" pitchFamily="18" charset="0"/>
            </a:endParaRPr>
          </a:p>
          <a:p>
            <a:pPr algn="just"/>
            <a:endParaRPr lang="en-GB" sz="1200" dirty="0" smtClean="0">
              <a:latin typeface="Times New Roman" panose="02020603050405020304" pitchFamily="18" charset="0"/>
              <a:cs typeface="Times New Roman" panose="02020603050405020304" pitchFamily="18" charset="0"/>
            </a:endParaRPr>
          </a:p>
          <a:p>
            <a:pPr algn="just"/>
            <a:endParaRPr lang="en-GB" sz="12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a:t>
            </a:r>
            <a:r>
              <a:rPr lang="en-IN" sz="1600" b="1" dirty="0" smtClean="0">
                <a:solidFill>
                  <a:srgbClr val="213163"/>
                </a:solidFill>
              </a:rPr>
              <a:t>Solution:</a:t>
            </a:r>
            <a:endParaRPr lang="en-IN" sz="1600" dirty="0"/>
          </a:p>
        </p:txBody>
      </p:sp>
      <p:sp>
        <p:nvSpPr>
          <p:cNvPr id="11" name="TextBox 10"/>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6" name="Rectangle 5"/>
          <p:cNvSpPr/>
          <p:nvPr/>
        </p:nvSpPr>
        <p:spPr>
          <a:xfrm>
            <a:off x="279699" y="1086521"/>
            <a:ext cx="8616875" cy="3877985"/>
          </a:xfrm>
          <a:prstGeom prst="rect">
            <a:avLst/>
          </a:prstGeom>
        </p:spPr>
        <p:txBody>
          <a:bodyPr wrap="square">
            <a:spAutoFit/>
          </a:bodyPr>
          <a:lstStyle/>
          <a:p>
            <a:br>
              <a:rPr lang="en-GB" sz="1200" dirty="0" smtClean="0">
                <a:latin typeface="Times New Roman" panose="02020603050405020304" pitchFamily="18" charset="0"/>
                <a:cs typeface="Times New Roman" panose="02020603050405020304" pitchFamily="18" charset="0"/>
              </a:rPr>
            </a:br>
            <a:endParaRPr lang="en-GB" sz="1200" dirty="0" smtClean="0">
              <a:latin typeface="Times New Roman" panose="02020603050405020304" pitchFamily="18" charset="0"/>
              <a:cs typeface="Times New Roman" panose="02020603050405020304" pitchFamily="18" charset="0"/>
            </a:endParaRPr>
          </a:p>
          <a:p>
            <a:r>
              <a:rPr lang="en-GB" b="1" dirty="0" smtClean="0">
                <a:latin typeface="Times New Roman" panose="02020603050405020304" pitchFamily="18" charset="0"/>
                <a:cs typeface="Times New Roman" panose="02020603050405020304" pitchFamily="18" charset="0"/>
              </a:rPr>
              <a:t>Real-Time Inventory Management</a:t>
            </a:r>
            <a:r>
              <a:rPr lang="en-GB" dirty="0" smtClean="0">
                <a:latin typeface="Times New Roman" panose="02020603050405020304" pitchFamily="18" charset="0"/>
                <a:cs typeface="Times New Roman" panose="02020603050405020304" pitchFamily="18" charset="0"/>
              </a:rPr>
              <a:t>: Implement a robust inventory management system that allows rental agencies to update car availability in real-time. This can involve integrating features such as automatic availability updates upon booking and notifications for low inventory levels.</a:t>
            </a:r>
            <a:endParaRPr lang="en-GB" dirty="0" smtClean="0">
              <a:latin typeface="Times New Roman" panose="02020603050405020304" pitchFamily="18" charset="0"/>
              <a:cs typeface="Times New Roman" panose="02020603050405020304" pitchFamily="18" charset="0"/>
            </a:endParaRPr>
          </a:p>
          <a:p>
            <a:endParaRPr lang="en-GB" dirty="0" smtClean="0">
              <a:latin typeface="Times New Roman" panose="02020603050405020304" pitchFamily="18" charset="0"/>
              <a:cs typeface="Times New Roman" panose="02020603050405020304" pitchFamily="18" charset="0"/>
            </a:endParaRPr>
          </a:p>
          <a:p>
            <a:r>
              <a:rPr lang="en-GB" b="1" dirty="0" smtClean="0">
                <a:latin typeface="Times New Roman" panose="02020603050405020304" pitchFamily="18" charset="0"/>
                <a:cs typeface="Times New Roman" panose="02020603050405020304" pitchFamily="18" charset="0"/>
              </a:rPr>
              <a:t>User-Friendly Interface</a:t>
            </a:r>
            <a:r>
              <a:rPr lang="en-GB" dirty="0" smtClean="0">
                <a:latin typeface="Times New Roman" panose="02020603050405020304" pitchFamily="18" charset="0"/>
                <a:cs typeface="Times New Roman" panose="02020603050405020304" pitchFamily="18" charset="0"/>
              </a:rPr>
              <a:t>: Design an intuitive and visually appealing interface for the application, focusing on ease of navigation and clarity of information. Utilize modern design principles and user experience (UX) best practices to create a seamless booking experience for customers.</a:t>
            </a:r>
            <a:endParaRPr lang="en-GB" dirty="0" smtClean="0">
              <a:latin typeface="Times New Roman" panose="02020603050405020304" pitchFamily="18" charset="0"/>
              <a:cs typeface="Times New Roman" panose="02020603050405020304" pitchFamily="18" charset="0"/>
            </a:endParaRPr>
          </a:p>
          <a:p>
            <a:endParaRPr lang="en-GB" dirty="0" smtClean="0">
              <a:latin typeface="Times New Roman" panose="02020603050405020304" pitchFamily="18" charset="0"/>
              <a:cs typeface="Times New Roman" panose="02020603050405020304" pitchFamily="18" charset="0"/>
            </a:endParaRPr>
          </a:p>
          <a:p>
            <a:r>
              <a:rPr lang="en-GB" b="1" dirty="0" smtClean="0">
                <a:latin typeface="Times New Roman" panose="02020603050405020304" pitchFamily="18" charset="0"/>
                <a:cs typeface="Times New Roman" panose="02020603050405020304" pitchFamily="18" charset="0"/>
              </a:rPr>
              <a:t>Comprehensive Booking System</a:t>
            </a:r>
            <a:r>
              <a:rPr lang="en-GB" dirty="0" smtClean="0">
                <a:latin typeface="Times New Roman" panose="02020603050405020304" pitchFamily="18" charset="0"/>
                <a:cs typeface="Times New Roman" panose="02020603050405020304" pitchFamily="18" charset="0"/>
              </a:rPr>
              <a:t>: Develop a feature-rich booking system that supports various rental options, such as different car categories, rental durations, and additional services. Provide customers with transparent pricing and flexible booking options to enhance user satisfaction.</a:t>
            </a:r>
            <a:endParaRPr lang="en-GB" dirty="0" smtClean="0">
              <a:latin typeface="Times New Roman" panose="02020603050405020304" pitchFamily="18" charset="0"/>
              <a:cs typeface="Times New Roman" panose="02020603050405020304" pitchFamily="18" charset="0"/>
            </a:endParaRPr>
          </a:p>
          <a:p>
            <a:endParaRPr lang="en-GB" dirty="0" smtClean="0">
              <a:latin typeface="Times New Roman" panose="02020603050405020304" pitchFamily="18" charset="0"/>
              <a:cs typeface="Times New Roman" panose="02020603050405020304" pitchFamily="18" charset="0"/>
            </a:endParaRPr>
          </a:p>
          <a:p>
            <a:r>
              <a:rPr lang="en-GB" b="1" dirty="0" smtClean="0">
                <a:latin typeface="Times New Roman" panose="02020603050405020304" pitchFamily="18" charset="0"/>
                <a:cs typeface="Times New Roman" panose="02020603050405020304" pitchFamily="18" charset="0"/>
              </a:rPr>
              <a:t>Customer Relationship Management (CRM)</a:t>
            </a:r>
            <a:r>
              <a:rPr lang="en-GB" dirty="0" smtClean="0">
                <a:latin typeface="Times New Roman" panose="02020603050405020304" pitchFamily="18" charset="0"/>
                <a:cs typeface="Times New Roman" panose="02020603050405020304" pitchFamily="18" charset="0"/>
              </a:rPr>
              <a:t>: Implement CRM functionalities to enable rental agencies to manage customer records, track communication history, and personalize customer interactions. Integration with email marketing tools or CRM platforms can further enhance customer engagement and retention.</a:t>
            </a:r>
            <a:endParaRPr lang="en-GB"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GB" sz="12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5" name="Rectangle 4"/>
          <p:cNvSpPr/>
          <p:nvPr/>
        </p:nvSpPr>
        <p:spPr>
          <a:xfrm>
            <a:off x="193639" y="586591"/>
            <a:ext cx="8950362" cy="3108543"/>
          </a:xfrm>
          <a:prstGeom prst="rect">
            <a:avLst/>
          </a:prstGeom>
        </p:spPr>
        <p:txBody>
          <a:bodyPr wrap="square">
            <a:spAutoFit/>
          </a:bodyPr>
          <a:lstStyle/>
          <a:p>
            <a:r>
              <a:rPr lang="en-GB" b="1" dirty="0" smtClean="0">
                <a:latin typeface="Times New Roman" panose="02020603050405020304" pitchFamily="18" charset="0"/>
                <a:cs typeface="Times New Roman" panose="02020603050405020304" pitchFamily="18" charset="0"/>
              </a:rPr>
              <a:t>Analytics and Reporting</a:t>
            </a:r>
            <a:r>
              <a:rPr lang="en-GB" dirty="0" smtClean="0">
                <a:latin typeface="Times New Roman" panose="02020603050405020304" pitchFamily="18" charset="0"/>
                <a:cs typeface="Times New Roman" panose="02020603050405020304" pitchFamily="18" charset="0"/>
              </a:rPr>
              <a:t>: Incorporate analytics and reporting tools into the application to provide rental agencies with valuable insights into their business performance. Generate reports on key metrics such as booking trends, revenue analysis, and customer demographics to inform strategic decision-making.</a:t>
            </a:r>
            <a:endParaRPr lang="en-GB" dirty="0" smtClean="0">
              <a:latin typeface="Times New Roman" panose="02020603050405020304" pitchFamily="18" charset="0"/>
              <a:cs typeface="Times New Roman" panose="02020603050405020304" pitchFamily="18" charset="0"/>
            </a:endParaRPr>
          </a:p>
          <a:p>
            <a:endParaRPr lang="en-GB" dirty="0" smtClean="0">
              <a:latin typeface="Times New Roman" panose="02020603050405020304" pitchFamily="18" charset="0"/>
              <a:cs typeface="Times New Roman" panose="02020603050405020304" pitchFamily="18" charset="0"/>
            </a:endParaRPr>
          </a:p>
          <a:p>
            <a:r>
              <a:rPr lang="en-GB" b="1" dirty="0" smtClean="0">
                <a:latin typeface="Times New Roman" panose="02020603050405020304" pitchFamily="18" charset="0"/>
                <a:cs typeface="Times New Roman" panose="02020603050405020304" pitchFamily="18" charset="0"/>
              </a:rPr>
              <a:t>Security Measures</a:t>
            </a:r>
            <a:r>
              <a:rPr lang="en-GB" dirty="0" smtClean="0">
                <a:latin typeface="Times New Roman" panose="02020603050405020304" pitchFamily="18" charset="0"/>
                <a:cs typeface="Times New Roman" panose="02020603050405020304" pitchFamily="18" charset="0"/>
              </a:rPr>
              <a:t>: Implement robust security measures to safeguard sensitive customer data and financial transactions. Utilize encryption protocols, secure authentication mechanisms, and regular security audits to mitigate the risk of data breaches and unauthorized access.</a:t>
            </a:r>
            <a:endParaRPr lang="en-GB" dirty="0" smtClean="0">
              <a:latin typeface="Times New Roman" panose="02020603050405020304" pitchFamily="18" charset="0"/>
              <a:cs typeface="Times New Roman" panose="02020603050405020304" pitchFamily="18" charset="0"/>
            </a:endParaRPr>
          </a:p>
          <a:p>
            <a:endParaRPr lang="en-GB" dirty="0" smtClean="0">
              <a:latin typeface="Times New Roman" panose="02020603050405020304" pitchFamily="18" charset="0"/>
              <a:cs typeface="Times New Roman" panose="02020603050405020304" pitchFamily="18" charset="0"/>
            </a:endParaRPr>
          </a:p>
          <a:p>
            <a:r>
              <a:rPr lang="en-GB" b="1" dirty="0" smtClean="0">
                <a:latin typeface="Times New Roman" panose="02020603050405020304" pitchFamily="18" charset="0"/>
                <a:cs typeface="Times New Roman" panose="02020603050405020304" pitchFamily="18" charset="0"/>
              </a:rPr>
              <a:t>Scalability and Performance Optimization</a:t>
            </a:r>
            <a:r>
              <a:rPr lang="en-GB" dirty="0" smtClean="0">
                <a:latin typeface="Times New Roman" panose="02020603050405020304" pitchFamily="18" charset="0"/>
                <a:cs typeface="Times New Roman" panose="02020603050405020304" pitchFamily="18" charset="0"/>
              </a:rPr>
              <a:t>: Design the application with scalability in mind to accommodate potential growth in user traffic and database size. Utilize caching mechanisms, database indexing, and load balancing techniques to optimize performance and ensure responsiveness during peak usage periods.</a:t>
            </a:r>
            <a:endParaRPr lang="en-GB" dirty="0" smtClean="0">
              <a:latin typeface="Times New Roman" panose="02020603050405020304" pitchFamily="18" charset="0"/>
              <a:cs typeface="Times New Roman" panose="02020603050405020304" pitchFamily="18" charset="0"/>
            </a:endParaRPr>
          </a:p>
          <a:p>
            <a:endParaRPr lang="en-GB" dirty="0" smtClean="0">
              <a:latin typeface="Times New Roman" panose="02020603050405020304" pitchFamily="18" charset="0"/>
              <a:cs typeface="Times New Roman" panose="02020603050405020304" pitchFamily="18" charset="0"/>
            </a:endParaRPr>
          </a:p>
          <a:p>
            <a:r>
              <a:rPr lang="en-GB" b="1" dirty="0" smtClean="0">
                <a:latin typeface="Times New Roman" panose="02020603050405020304" pitchFamily="18" charset="0"/>
                <a:cs typeface="Times New Roman" panose="02020603050405020304" pitchFamily="18" charset="0"/>
              </a:rPr>
              <a:t>Mobile Compatibility</a:t>
            </a:r>
            <a:r>
              <a:rPr lang="en-GB" dirty="0" smtClean="0">
                <a:latin typeface="Times New Roman" panose="02020603050405020304" pitchFamily="18" charset="0"/>
                <a:cs typeface="Times New Roman" panose="02020603050405020304" pitchFamily="18" charset="0"/>
              </a:rPr>
              <a:t>: Ensure that the application is fully responsive and optimized for mobile devices, allowing customers to access the platform seamlessly from </a:t>
            </a:r>
            <a:r>
              <a:rPr lang="en-GB" dirty="0" err="1" smtClean="0">
                <a:latin typeface="Times New Roman" panose="02020603050405020304" pitchFamily="18" charset="0"/>
                <a:cs typeface="Times New Roman" panose="02020603050405020304" pitchFamily="18" charset="0"/>
              </a:rPr>
              <a:t>smartphones</a:t>
            </a:r>
            <a:r>
              <a:rPr lang="en-GB" dirty="0" smtClean="0">
                <a:latin typeface="Times New Roman" panose="02020603050405020304" pitchFamily="18" charset="0"/>
                <a:cs typeface="Times New Roman" panose="02020603050405020304" pitchFamily="18" charset="0"/>
              </a:rPr>
              <a:t> and tablets. </a:t>
            </a:r>
            <a:endParaRPr lang="en-GB"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752832"/>
            <a:ext cx="8017933" cy="738664"/>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latin typeface="Times New Roman" panose="02020603050405020304" pitchFamily="18" charset="0"/>
                <a:cs typeface="Times New Roman" panose="02020603050405020304" pitchFamily="18" charset="0"/>
              </a:rPr>
              <a:t>Source :</a:t>
            </a:r>
            <a:endParaRPr lang="en-IN" sz="1000">
              <a:solidFill>
                <a:schemeClr val="tx1"/>
              </a:solidFill>
              <a:latin typeface="Times New Roman" panose="02020603050405020304" pitchFamily="18" charset="0"/>
              <a:cs typeface="Times New Roman" panose="02020603050405020304" pitchFamily="18" charset="0"/>
            </a:endParaRPr>
          </a:p>
        </p:txBody>
      </p:sp>
      <p:sp>
        <p:nvSpPr>
          <p:cNvPr id="5" name="Rectangle 4"/>
          <p:cNvSpPr/>
          <p:nvPr/>
        </p:nvSpPr>
        <p:spPr>
          <a:xfrm>
            <a:off x="537882" y="710005"/>
            <a:ext cx="8326419" cy="1600438"/>
          </a:xfrm>
          <a:prstGeom prst="rect">
            <a:avLst/>
          </a:prstGeom>
        </p:spPr>
        <p:txBody>
          <a:bodyPr wrap="square">
            <a:spAutoFit/>
          </a:bodyPr>
          <a:lstStyle/>
          <a:p>
            <a:r>
              <a:rPr lang="en-GB" dirty="0" smtClean="0">
                <a:latin typeface="Times New Roman" panose="02020603050405020304" pitchFamily="18" charset="0"/>
                <a:cs typeface="Times New Roman" panose="02020603050405020304" pitchFamily="18" charset="0"/>
              </a:rPr>
              <a:t>Implement native mobile app solutions or progressive web app (PWA) features for enhanced mobile user experience.</a:t>
            </a:r>
            <a:endParaRPr lang="en-GB" dirty="0" smtClean="0">
              <a:latin typeface="Times New Roman" panose="02020603050405020304" pitchFamily="18" charset="0"/>
              <a:cs typeface="Times New Roman" panose="02020603050405020304" pitchFamily="18" charset="0"/>
            </a:endParaRPr>
          </a:p>
          <a:p>
            <a:endParaRPr lang="en-GB" dirty="0" smtClean="0">
              <a:latin typeface="Times New Roman" panose="02020603050405020304" pitchFamily="18" charset="0"/>
              <a:cs typeface="Times New Roman" panose="02020603050405020304" pitchFamily="18" charset="0"/>
            </a:endParaRPr>
          </a:p>
          <a:p>
            <a:endParaRPr lang="en-GB" dirty="0" smtClean="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By implementing these proposed solutions, the car rentals application can offer a comprehensive and user-centric platform that meets the needs of both customers and rental agencies, driving improved efficiency, customer satisfaction, and business growth.     </a:t>
            </a:r>
            <a:endParaRPr lang="en-GB"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9" name="Picture 8"/>
          <p:cNvPicPr>
            <a:picLocks noChangeAspect="1"/>
          </p:cNvPicPr>
          <p:nvPr/>
        </p:nvPicPr>
        <p:blipFill>
          <a:blip r:embed="rId6"/>
          <a:stretch>
            <a:fillRect/>
          </a:stretch>
        </p:blipFill>
        <p:spPr>
          <a:xfrm>
            <a:off x="871371" y="1604923"/>
            <a:ext cx="3299908" cy="2573047"/>
          </a:xfrm>
          <a:prstGeom prst="rect">
            <a:avLst/>
          </a:prstGeom>
        </p:spPr>
      </p:pic>
      <p:pic>
        <p:nvPicPr>
          <p:cNvPr id="11" name="Picture 10"/>
          <p:cNvPicPr>
            <a:picLocks noChangeAspect="1"/>
          </p:cNvPicPr>
          <p:nvPr/>
        </p:nvPicPr>
        <p:blipFill>
          <a:blip r:embed="rId7"/>
          <a:stretch>
            <a:fillRect/>
          </a:stretch>
        </p:blipFill>
        <p:spPr>
          <a:xfrm>
            <a:off x="4607410" y="1744965"/>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endParaRPr lang="en-US"/>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endParaRPr lang="en-US"/>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0 F 1 8 7 2 1 8 8 A B C F C 4 8 B E C A 6 C 8 7 E 8 A C 3 2 8 5 "   m a : c o n t e n t T y p e V e r s i o n = " 1 5 "   m a : c o n t e n t T y p e D e s c r i p t i o n = " C r e a t e   a   n e w   d o c u m e n t . "   m a : c o n t e n t T y p e S c o p e = " "   m a : v e r s i o n I D = " 7 6 7 0 6 1 8 c 0 3 e 5 4 f b a e 4 a 1 7 e c b 2 d 0 e d 1 0 f "   x m l n s : c t = " h t t p : / / s c h e m a s . m i c r o s o f t . c o m / o f f i c e / 2 0 0 6 / m e t a d a t a / c o n t e n t T y p e "   x m l n s : m a = " h t t p : / / s c h e m a s . m i c r o s o f t . c o m / o f f i c e / 2 0 0 6 / m e t a d a t a / p r o p e r t i e s / m e t a A t t r i b u t e s " >  
 < x s d : s c h e m a   t a r g e t N a m e s p a c e = " h t t p : / / s c h e m a s . m i c r o s o f t . c o m / o f f i c e / 2 0 0 6 / m e t a d a t a / p r o p e r t i e s "   m a : r o o t = " t r u e "   m a : f i e l d s I D = " 3 d 6 3 d e 1 c 5 a 2 1 7 0 4 4 e 3 1 e 0 c 8 b 2 6 0 d 3 d 7 1 " 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x m l   v e r s i o n = " 1 . 0 " ? > < p : p r o p e r t i e s   x m l n s : p = " h t t p : / / s c h e m a s . m i c r o s o f t . c o m / o f f i c e / 2 0 0 6 / m e t a d a t a / p r o p e r t i e s "   x m l n s : x s i = " h t t p : / / w w w . w 3 . o r g / 2 0 0 1 / X M L S c h e m a - i n s t a n c e "   x m l n s : p c = " h t t p : / / s c h e m a s . m i c r o s o f t . c o m / o f f i c e / i n f o p a t h / 2 0 0 7 / P a r t n e r C o n t r o l s " > < d o c u m e n t M a n a g e m e n t > < _ a c t i v i t y   x m l n s = " 9 1 6 2 b d 5 b - 4 e d 9 - 4 d a 3 - b 3 7 6 - 0 5 2 0 4 5 8 0 b a 3 f "   x s i : n i l = " t r u e " / > < / d o c u m e n t M a n a g e m e n t > < / p : p r o p e r t i e s > 
</file>

<file path=customXml/item3.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7D9E5D5E-A365-4A49-8140-C8CC82A61608}">
  <ds:schemaRefs/>
</ds:datastoreItem>
</file>

<file path=customXml/itemProps2.xml><?xml version="1.0" encoding="utf-8"?>
<ds:datastoreItem xmlns:ds="http://schemas.openxmlformats.org/officeDocument/2006/customXml" ds:itemID="{A6559A34-456E-49A1-8157-9E3D18BFAD36}">
  <ds:schemaRefs/>
</ds:datastoreItem>
</file>

<file path=customXml/itemProps3.xml><?xml version="1.0" encoding="utf-8"?>
<ds:datastoreItem xmlns:ds="http://schemas.openxmlformats.org/officeDocument/2006/customXml" ds:itemID="{3706AB80-2608-47D7-8AC8-FA6BC8A9B27C}">
  <ds:schemaRefs/>
</ds:datastoreItem>
</file>

<file path=docProps/app.xml><?xml version="1.0" encoding="utf-8"?>
<Properties xmlns="http://schemas.openxmlformats.org/officeDocument/2006/extended-properties" xmlns:vt="http://schemas.openxmlformats.org/officeDocument/2006/docPropsVTypes">
  <TotalTime>0</TotalTime>
  <Words>14357</Words>
  <Application>WPS Presentation</Application>
  <PresentationFormat>On-screen Show (16:9)</PresentationFormat>
  <Paragraphs>211</Paragraphs>
  <Slides>18</Slides>
  <Notes>10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幻灯片标题</vt:lpstr>
      </vt:variant>
      <vt:variant>
        <vt:i4>18</vt:i4>
      </vt:variant>
      <vt:variant>
        <vt:lpstr>自定义放映</vt:lpstr>
      </vt:variant>
      <vt:variant>
        <vt:i4>1</vt:i4>
      </vt:variant>
    </vt:vector>
  </HeadingPairs>
  <TitlesOfParts>
    <vt:vector size="33" baseType="lpstr">
      <vt:lpstr>Arial</vt:lpstr>
      <vt:lpstr>SimSun</vt:lpstr>
      <vt:lpstr>Wingdings</vt:lpstr>
      <vt:lpstr>Arial</vt:lpstr>
      <vt:lpstr>Calibri</vt:lpstr>
      <vt:lpstr>Arial MT</vt:lpstr>
      <vt:lpstr>Times New Roman</vt:lpstr>
      <vt:lpstr>Poppins</vt:lpstr>
      <vt:lpstr>Segoe Print</vt:lpstr>
      <vt:lpstr>Times New Roman</vt:lpstr>
      <vt:lpstr>Söhne</vt:lpstr>
      <vt:lpstr>Microsoft YaHei</vt:lpstr>
      <vt:lpstr>Arial Unicode MS</vt:lpstr>
      <vt:lpstr>Simple Light</vt:lpstr>
      <vt:lpstr>PowerPoint 演示文稿</vt:lpstr>
      <vt:lpstr>PowerPoint 演示文稿</vt:lpstr>
      <vt:lpstr>Abstract:   </vt:lpstr>
      <vt:lpstr>Problem Statement:</vt:lpstr>
      <vt:lpstr>Project Overview:</vt:lpstr>
      <vt:lpstr>Proposed Solution:</vt:lpstr>
      <vt:lpstr>PowerPoint 演示文稿</vt:lpstr>
      <vt:lpstr>PowerPoint 演示文稿</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Student</cp:lastModifiedBy>
  <cp:revision>27</cp:revision>
  <dcterms:created xsi:type="dcterms:W3CDTF">2024-04-12T08:55:21Z</dcterms:created>
  <dcterms:modified xsi:type="dcterms:W3CDTF">2024-04-12T09:10:31Z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FD238AB34E0B45FB9AF45E49AD1695DC_13</vt:lpwstr>
  </property>
  <property fmtid="{D5CDD505-2E9C-101B-9397-08002B2CF9AE}" pid="4" name="KSOProductBuildVer">
    <vt:lpwstr>1033-12.2.0.13489</vt:lpwstr>
  </property>
</Properties>
</file>