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57"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70" d="100"/>
          <a:sy n="70" d="100"/>
        </p:scale>
        <p:origin x="-66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3AFB998-47C2-4450-BAA0-BB184C417B34}"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242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FB998-47C2-4450-BAA0-BB184C417B34}" type="slidenum">
              <a:rPr lang="en-IN" smtClean="0"/>
              <a:pPr/>
              <a:t>‹#›</a:t>
            </a:fld>
            <a:endParaRPr lang="en-IN"/>
          </a:p>
        </p:txBody>
      </p:sp>
    </p:spTree>
    <p:extLst>
      <p:ext uri="{BB962C8B-B14F-4D97-AF65-F5344CB8AC3E}">
        <p14:creationId xmlns:p14="http://schemas.microsoft.com/office/powerpoint/2010/main" xmlns="" val="375831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60198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47490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spTree>
    <p:extLst>
      <p:ext uri="{BB962C8B-B14F-4D97-AF65-F5344CB8AC3E}">
        <p14:creationId xmlns:p14="http://schemas.microsoft.com/office/powerpoint/2010/main" xmlns="" val="4273352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93989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224867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55716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3770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spTree>
    <p:extLst>
      <p:ext uri="{BB962C8B-B14F-4D97-AF65-F5344CB8AC3E}">
        <p14:creationId xmlns:p14="http://schemas.microsoft.com/office/powerpoint/2010/main" xmlns="" val="161351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AFB998-47C2-4450-BAA0-BB184C417B34}"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62276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FB998-47C2-4450-BAA0-BB184C417B34}" type="slidenum">
              <a:rPr lang="en-IN" smtClean="0"/>
              <a:pPr/>
              <a:t>‹#›</a:t>
            </a:fld>
            <a:endParaRPr lang="en-IN"/>
          </a:p>
        </p:txBody>
      </p:sp>
    </p:spTree>
    <p:extLst>
      <p:ext uri="{BB962C8B-B14F-4D97-AF65-F5344CB8AC3E}">
        <p14:creationId xmlns:p14="http://schemas.microsoft.com/office/powerpoint/2010/main" xmlns="" val="354063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AFB998-47C2-4450-BAA0-BB184C417B34}"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7780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AFB998-47C2-4450-BAA0-BB184C417B34}"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00063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AFB998-47C2-4450-BAA0-BB184C417B34}" type="slidenum">
              <a:rPr lang="en-IN" smtClean="0"/>
              <a:pPr/>
              <a:t>‹#›</a:t>
            </a:fld>
            <a:endParaRPr lang="en-IN"/>
          </a:p>
        </p:txBody>
      </p:sp>
    </p:spTree>
    <p:extLst>
      <p:ext uri="{BB962C8B-B14F-4D97-AF65-F5344CB8AC3E}">
        <p14:creationId xmlns:p14="http://schemas.microsoft.com/office/powerpoint/2010/main" xmlns="" val="419054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FB998-47C2-4450-BAA0-BB184C417B34}"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25294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3C3AF9-22AB-475B-9888-F4FF161C4162}" type="datetimeFigureOut">
              <a:rPr lang="en-IN" smtClean="0"/>
              <a:pPr/>
              <a:t>24-09-2023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AFB998-47C2-4450-BAA0-BB184C417B34}" type="slidenum">
              <a:rPr lang="en-IN" smtClean="0"/>
              <a:pPr/>
              <a:t>‹#›</a:t>
            </a:fld>
            <a:endParaRPr lang="en-IN"/>
          </a:p>
        </p:txBody>
      </p:sp>
    </p:spTree>
    <p:extLst>
      <p:ext uri="{BB962C8B-B14F-4D97-AF65-F5344CB8AC3E}">
        <p14:creationId xmlns:p14="http://schemas.microsoft.com/office/powerpoint/2010/main" xmlns="" val="338081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3C3AF9-22AB-475B-9888-F4FF161C4162}" type="datetimeFigureOut">
              <a:rPr lang="en-IN" smtClean="0"/>
              <a:pPr/>
              <a:t>24-09-2023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AFB998-47C2-4450-BAA0-BB184C417B34}" type="slidenum">
              <a:rPr lang="en-IN" smtClean="0"/>
              <a:pPr/>
              <a:t>‹#›</a:t>
            </a:fld>
            <a:endParaRPr lang="en-IN"/>
          </a:p>
        </p:txBody>
      </p:sp>
    </p:spTree>
    <p:extLst>
      <p:ext uri="{BB962C8B-B14F-4D97-AF65-F5344CB8AC3E}">
        <p14:creationId xmlns:p14="http://schemas.microsoft.com/office/powerpoint/2010/main" xmlns="" val="27979289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Version Control System</a:t>
            </a:r>
            <a:endParaRPr lang="en-IN" dirty="0"/>
          </a:p>
        </p:txBody>
      </p:sp>
      <p:sp>
        <p:nvSpPr>
          <p:cNvPr id="3" name="Subtitle 2"/>
          <p:cNvSpPr>
            <a:spLocks noGrp="1"/>
          </p:cNvSpPr>
          <p:nvPr>
            <p:ph type="subTitle" idx="1"/>
          </p:nvPr>
        </p:nvSpPr>
        <p:spPr/>
        <p:txBody>
          <a:bodyPr>
            <a:normAutofit/>
          </a:bodyPr>
          <a:lstStyle/>
          <a:p>
            <a:r>
              <a:rPr lang="en-US" sz="4400" b="1" dirty="0" err="1" smtClean="0"/>
              <a:t>Git</a:t>
            </a:r>
            <a:endParaRPr lang="en-IN" sz="4400" b="1" dirty="0"/>
          </a:p>
        </p:txBody>
      </p:sp>
    </p:spTree>
    <p:extLst>
      <p:ext uri="{BB962C8B-B14F-4D97-AF65-F5344CB8AC3E}">
        <p14:creationId xmlns:p14="http://schemas.microsoft.com/office/powerpoint/2010/main" xmlns="" val="2370980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1" y="1867988"/>
            <a:ext cx="5969726" cy="584775"/>
          </a:xfrm>
          <a:prstGeom prst="rect">
            <a:avLst/>
          </a:prstGeom>
          <a:noFill/>
        </p:spPr>
        <p:txBody>
          <a:bodyPr wrap="square" rtlCol="0">
            <a:spAutoFit/>
          </a:bodyPr>
          <a:lstStyle/>
          <a:p>
            <a:pPr algn="ctr"/>
            <a:r>
              <a:rPr lang="en-US" sz="3200" b="1" dirty="0" smtClean="0"/>
              <a:t>Install </a:t>
            </a:r>
            <a:r>
              <a:rPr lang="en-US" sz="3200" b="1" dirty="0" err="1" smtClean="0"/>
              <a:t>Git</a:t>
            </a:r>
            <a:endParaRPr lang="en-IN" sz="3200" b="1" dirty="0"/>
          </a:p>
        </p:txBody>
      </p:sp>
      <p:sp>
        <p:nvSpPr>
          <p:cNvPr id="5" name="TextBox 4"/>
          <p:cNvSpPr txBox="1"/>
          <p:nvPr/>
        </p:nvSpPr>
        <p:spPr>
          <a:xfrm>
            <a:off x="2756262" y="2886892"/>
            <a:ext cx="7589520"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Visit the official </a:t>
            </a:r>
            <a:r>
              <a:rPr lang="en-US" dirty="0" err="1"/>
              <a:t>Git</a:t>
            </a:r>
            <a:r>
              <a:rPr lang="en-US" dirty="0"/>
              <a:t> website: </a:t>
            </a:r>
            <a:r>
              <a:rPr lang="en-US" u="sng" dirty="0">
                <a:hlinkClick r:id="rId2"/>
              </a:rPr>
              <a:t>https://git-scm.com/downloads</a:t>
            </a:r>
            <a:endParaRPr lang="en-US" dirty="0"/>
          </a:p>
          <a:p>
            <a:pPr marL="285750" indent="-285750">
              <a:buFont typeface="Wingdings" panose="05000000000000000000" pitchFamily="2" charset="2"/>
              <a:buChar char="Ø"/>
            </a:pPr>
            <a:r>
              <a:rPr lang="en-US" dirty="0"/>
              <a:t>The website will automatically detect your operating system. Click the "Download" button to download the installer.</a:t>
            </a:r>
          </a:p>
          <a:p>
            <a:pPr marL="285750" indent="-285750">
              <a:buFont typeface="Wingdings" panose="05000000000000000000" pitchFamily="2" charset="2"/>
              <a:buChar char="Ø"/>
            </a:pPr>
            <a:r>
              <a:rPr lang="en-US" dirty="0"/>
              <a:t>Run the downloaded installer executable.</a:t>
            </a:r>
          </a:p>
          <a:p>
            <a:pPr marL="285750" indent="-285750">
              <a:buFont typeface="Wingdings" panose="05000000000000000000" pitchFamily="2" charset="2"/>
              <a:buChar char="Ø"/>
            </a:pPr>
            <a:r>
              <a:rPr lang="en-US" dirty="0"/>
              <a:t>Follow the installation wizard's prompts.</a:t>
            </a:r>
          </a:p>
          <a:p>
            <a:pPr marL="285750" indent="-285750">
              <a:buFont typeface="Wingdings" panose="05000000000000000000" pitchFamily="2" charset="2"/>
              <a:buChar char="Ø"/>
            </a:pPr>
            <a:r>
              <a:rPr lang="en-US" dirty="0"/>
              <a:t>Choose the default options unless you have specific preferences.</a:t>
            </a:r>
          </a:p>
        </p:txBody>
      </p:sp>
      <p:sp>
        <p:nvSpPr>
          <p:cNvPr id="2" name="Rectangle 1"/>
          <p:cNvSpPr/>
          <p:nvPr/>
        </p:nvSpPr>
        <p:spPr>
          <a:xfrm>
            <a:off x="1205173" y="4890681"/>
            <a:ext cx="2518703" cy="369332"/>
          </a:xfrm>
          <a:prstGeom prst="rect">
            <a:avLst/>
          </a:prstGeom>
        </p:spPr>
        <p:txBody>
          <a:bodyPr wrap="none">
            <a:spAutoFit/>
          </a:bodyPr>
          <a:lstStyle/>
          <a:p>
            <a:r>
              <a:rPr lang="en-IN" b="1" dirty="0">
                <a:latin typeface="Söhne"/>
              </a:rPr>
              <a:t>Verifying Installation:</a:t>
            </a:r>
            <a:endParaRPr lang="en-IN" dirty="0"/>
          </a:p>
        </p:txBody>
      </p:sp>
      <p:sp>
        <p:nvSpPr>
          <p:cNvPr id="3" name="Rectangle 2"/>
          <p:cNvSpPr/>
          <p:nvPr/>
        </p:nvSpPr>
        <p:spPr>
          <a:xfrm>
            <a:off x="2756262" y="5509476"/>
            <a:ext cx="2273379" cy="584775"/>
          </a:xfrm>
          <a:prstGeom prst="rect">
            <a:avLst/>
          </a:prstGeom>
        </p:spPr>
        <p:txBody>
          <a:bodyPr wrap="none">
            <a:spAutoFit/>
          </a:bodyPr>
          <a:lstStyle/>
          <a:p>
            <a:r>
              <a:rPr lang="en-IN" sz="3200" b="1" dirty="0"/>
              <a:t>git --version</a:t>
            </a:r>
          </a:p>
        </p:txBody>
      </p:sp>
      <p:sp>
        <p:nvSpPr>
          <p:cNvPr id="6" name="AutoShape 2" descr="Git - Logo Downloa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Git - Logo Download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Git - Logo Downloads"/>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723876" y="919072"/>
            <a:ext cx="1398904" cy="13989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9969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1" y="1867988"/>
            <a:ext cx="5969726" cy="584775"/>
          </a:xfrm>
          <a:prstGeom prst="rect">
            <a:avLst/>
          </a:prstGeom>
          <a:noFill/>
        </p:spPr>
        <p:txBody>
          <a:bodyPr wrap="square" rtlCol="0">
            <a:spAutoFit/>
          </a:bodyPr>
          <a:lstStyle/>
          <a:p>
            <a:pPr algn="ctr"/>
            <a:r>
              <a:rPr lang="en-US" sz="3200" b="1" dirty="0" smtClean="0"/>
              <a:t>Basic Commands</a:t>
            </a:r>
            <a:endParaRPr lang="en-IN" sz="3200" b="1" dirty="0"/>
          </a:p>
        </p:txBody>
      </p:sp>
      <p:sp>
        <p:nvSpPr>
          <p:cNvPr id="5" name="TextBox 4"/>
          <p:cNvSpPr txBox="1"/>
          <p:nvPr/>
        </p:nvSpPr>
        <p:spPr>
          <a:xfrm>
            <a:off x="1332410" y="2452763"/>
            <a:ext cx="2743201"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err="1"/>
              <a:t>g</a:t>
            </a:r>
            <a:r>
              <a:rPr lang="en-US" sz="2000" dirty="0" err="1" smtClean="0"/>
              <a:t>it</a:t>
            </a:r>
            <a:r>
              <a:rPr lang="en-US" sz="2000" dirty="0" smtClean="0"/>
              <a:t> </a:t>
            </a:r>
            <a:r>
              <a:rPr lang="en-US" sz="2000" dirty="0" err="1" smtClean="0"/>
              <a:t>init</a:t>
            </a:r>
            <a:endParaRPr lang="en-US" sz="2000" dirty="0" smtClean="0"/>
          </a:p>
          <a:p>
            <a:pPr marL="342900" indent="-342900" algn="just">
              <a:buFont typeface="Wingdings" panose="05000000000000000000" pitchFamily="2" charset="2"/>
              <a:buChar char="ü"/>
            </a:pPr>
            <a:r>
              <a:rPr lang="en-US" sz="2000" dirty="0" err="1" smtClean="0"/>
              <a:t>git</a:t>
            </a:r>
            <a:r>
              <a:rPr lang="en-US" sz="2000" dirty="0" smtClean="0"/>
              <a:t> status</a:t>
            </a:r>
          </a:p>
          <a:p>
            <a:pPr marL="800100" lvl="1" indent="-342900" algn="just">
              <a:buFont typeface="Wingdings" panose="05000000000000000000" pitchFamily="2" charset="2"/>
              <a:buChar char="ü"/>
            </a:pPr>
            <a:r>
              <a:rPr lang="en-US" sz="2000" dirty="0" smtClean="0"/>
              <a:t>Now create a file in the folder and execute above command </a:t>
            </a:r>
            <a:r>
              <a:rPr lang="en-IN" sz="2000" dirty="0" smtClean="0"/>
              <a:t>, u can find untracked </a:t>
            </a:r>
            <a:endParaRPr lang="en-US" sz="2000" dirty="0" smtClean="0"/>
          </a:p>
        </p:txBody>
      </p:sp>
      <p:pic>
        <p:nvPicPr>
          <p:cNvPr id="2" name="Picture 1"/>
          <p:cNvPicPr>
            <a:picLocks noChangeAspect="1"/>
          </p:cNvPicPr>
          <p:nvPr/>
        </p:nvPicPr>
        <p:blipFill>
          <a:blip r:embed="rId2"/>
          <a:stretch>
            <a:fillRect/>
          </a:stretch>
        </p:blipFill>
        <p:spPr>
          <a:xfrm>
            <a:off x="4755868" y="2452763"/>
            <a:ext cx="6800678" cy="3791283"/>
          </a:xfrm>
          <a:prstGeom prst="rect">
            <a:avLst/>
          </a:prstGeom>
        </p:spPr>
      </p:pic>
    </p:spTree>
    <p:extLst>
      <p:ext uri="{BB962C8B-B14F-4D97-AF65-F5344CB8AC3E}">
        <p14:creationId xmlns:p14="http://schemas.microsoft.com/office/powerpoint/2010/main" xmlns="" val="1039765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8903" y="1685108"/>
            <a:ext cx="5969726" cy="584775"/>
          </a:xfrm>
          <a:prstGeom prst="rect">
            <a:avLst/>
          </a:prstGeom>
          <a:noFill/>
        </p:spPr>
        <p:txBody>
          <a:bodyPr wrap="square" rtlCol="0">
            <a:spAutoFit/>
          </a:bodyPr>
          <a:lstStyle/>
          <a:p>
            <a:pPr algn="ctr"/>
            <a:r>
              <a:rPr lang="en-US" sz="3200" b="1" dirty="0" smtClean="0"/>
              <a:t>Contd..</a:t>
            </a:r>
            <a:endParaRPr lang="en-IN" sz="3200" b="1" dirty="0"/>
          </a:p>
        </p:txBody>
      </p:sp>
      <p:pic>
        <p:nvPicPr>
          <p:cNvPr id="2" name="Picture 1"/>
          <p:cNvPicPr>
            <a:picLocks noChangeAspect="1"/>
          </p:cNvPicPr>
          <p:nvPr/>
        </p:nvPicPr>
        <p:blipFill>
          <a:blip r:embed="rId2"/>
          <a:stretch>
            <a:fillRect/>
          </a:stretch>
        </p:blipFill>
        <p:spPr>
          <a:xfrm>
            <a:off x="5405165" y="561703"/>
            <a:ext cx="6162675" cy="5682344"/>
          </a:xfrm>
          <a:prstGeom prst="rect">
            <a:avLst/>
          </a:prstGeom>
        </p:spPr>
      </p:pic>
      <p:sp>
        <p:nvSpPr>
          <p:cNvPr id="3" name="TextBox 2"/>
          <p:cNvSpPr txBox="1"/>
          <p:nvPr/>
        </p:nvSpPr>
        <p:spPr>
          <a:xfrm>
            <a:off x="901337" y="3402875"/>
            <a:ext cx="3696789" cy="1077218"/>
          </a:xfrm>
          <a:prstGeom prst="rect">
            <a:avLst/>
          </a:prstGeom>
          <a:noFill/>
        </p:spPr>
        <p:txBody>
          <a:bodyPr wrap="square" rtlCol="0">
            <a:spAutoFit/>
          </a:bodyPr>
          <a:lstStyle/>
          <a:p>
            <a:r>
              <a:rPr lang="en-US" sz="3200" b="1" dirty="0" err="1"/>
              <a:t>g</a:t>
            </a:r>
            <a:r>
              <a:rPr lang="en-US" sz="3200" b="1" dirty="0" err="1" smtClean="0"/>
              <a:t>it</a:t>
            </a:r>
            <a:r>
              <a:rPr lang="en-US" sz="3200" b="1" dirty="0" smtClean="0"/>
              <a:t> add &lt;file name&gt;</a:t>
            </a:r>
          </a:p>
          <a:p>
            <a:r>
              <a:rPr lang="en-US" sz="3200" b="1" dirty="0" err="1" smtClean="0"/>
              <a:t>git</a:t>
            </a:r>
            <a:r>
              <a:rPr lang="en-US" sz="3200" b="1" dirty="0" smtClean="0"/>
              <a:t> status</a:t>
            </a:r>
            <a:endParaRPr lang="en-IN" sz="3200" b="1" dirty="0"/>
          </a:p>
        </p:txBody>
      </p:sp>
    </p:spTree>
    <p:extLst>
      <p:ext uri="{BB962C8B-B14F-4D97-AF65-F5344CB8AC3E}">
        <p14:creationId xmlns:p14="http://schemas.microsoft.com/office/powerpoint/2010/main" xmlns="" val="2906561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58466" y="2442754"/>
            <a:ext cx="7105650" cy="380129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3335739473"/>
              </p:ext>
            </p:extLst>
          </p:nvPr>
        </p:nvGraphicFramePr>
        <p:xfrm>
          <a:off x="1188719" y="1214846"/>
          <a:ext cx="8556171" cy="750570"/>
        </p:xfrm>
        <a:graphic>
          <a:graphicData uri="http://schemas.openxmlformats.org/drawingml/2006/table">
            <a:tbl>
              <a:tblPr>
                <a:tableStyleId>{5C22544A-7EE6-4342-B048-85BDC9FD1C3A}</a:tableStyleId>
              </a:tblPr>
              <a:tblGrid>
                <a:gridCol w="8556171">
                  <a:extLst>
                    <a:ext uri="{9D8B030D-6E8A-4147-A177-3AD203B41FA5}">
                      <a16:colId xmlns:a16="http://schemas.microsoft.com/office/drawing/2014/main" xmlns="" val="681622731"/>
                    </a:ext>
                  </a:extLst>
                </a:gridCol>
              </a:tblGrid>
              <a:tr h="190500">
                <a:tc>
                  <a:txBody>
                    <a:bodyPr/>
                    <a:lstStyle/>
                    <a:p>
                      <a:pPr algn="l" fontAlgn="b"/>
                      <a:r>
                        <a:rPr lang="en-IN" sz="2400" u="none" strike="noStrike" dirty="0">
                          <a:effectLst/>
                        </a:rPr>
                        <a:t>git </a:t>
                      </a:r>
                      <a:r>
                        <a:rPr lang="en-IN" sz="2400" u="none" strike="noStrike" dirty="0" err="1">
                          <a:effectLst/>
                        </a:rPr>
                        <a:t>config</a:t>
                      </a:r>
                      <a:r>
                        <a:rPr lang="en-IN" sz="2400" u="none" strike="noStrike" dirty="0">
                          <a:effectLst/>
                        </a:rPr>
                        <a:t> --global </a:t>
                      </a:r>
                      <a:r>
                        <a:rPr lang="en-IN" sz="2400" u="none" strike="noStrike" dirty="0" err="1">
                          <a:effectLst/>
                        </a:rPr>
                        <a:t>user.email</a:t>
                      </a:r>
                      <a:r>
                        <a:rPr lang="en-IN" sz="2400" u="none" strike="noStrike" dirty="0">
                          <a:effectLst/>
                        </a:rPr>
                        <a:t> </a:t>
                      </a:r>
                      <a:r>
                        <a:rPr lang="en-IN" sz="2400" u="none" strike="noStrike" dirty="0" smtClean="0">
                          <a:effectLst/>
                        </a:rPr>
                        <a:t> "</a:t>
                      </a:r>
                      <a:r>
                        <a:rPr lang="en-IN" sz="2400" u="none" strike="noStrike" dirty="0">
                          <a:effectLst/>
                        </a:rPr>
                        <a:t>you@example.com"</a:t>
                      </a:r>
                      <a:endParaRPr lang="en-IN"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1846538796"/>
                  </a:ext>
                </a:extLst>
              </a:tr>
              <a:tr h="190500">
                <a:tc>
                  <a:txBody>
                    <a:bodyPr/>
                    <a:lstStyle/>
                    <a:p>
                      <a:pPr algn="l" fontAlgn="b"/>
                      <a:r>
                        <a:rPr lang="en-IN" sz="2400" u="none" strike="noStrike" dirty="0">
                          <a:effectLst/>
                        </a:rPr>
                        <a:t>git commit  -m "comments"</a:t>
                      </a:r>
                      <a:endParaRPr lang="en-IN"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4176463057"/>
                  </a:ext>
                </a:extLst>
              </a:tr>
            </a:tbl>
          </a:graphicData>
        </a:graphic>
      </p:graphicFrame>
    </p:spTree>
    <p:extLst>
      <p:ext uri="{BB962C8B-B14F-4D97-AF65-F5344CB8AC3E}">
        <p14:creationId xmlns:p14="http://schemas.microsoft.com/office/powerpoint/2010/main" xmlns="" val="3634526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Create a repository(ex: </a:t>
            </a:r>
            <a:r>
              <a:rPr lang="en-US" sz="3600" dirty="0" err="1" smtClean="0"/>
              <a:t>git</a:t>
            </a:r>
            <a:r>
              <a:rPr lang="en-US" sz="3600" dirty="0" smtClean="0"/>
              <a:t>-class) in the </a:t>
            </a:r>
            <a:r>
              <a:rPr lang="en-US" sz="3600" dirty="0" err="1" smtClean="0"/>
              <a:t>github</a:t>
            </a:r>
            <a:r>
              <a:rPr lang="en-US" sz="3600" dirty="0" smtClean="0"/>
              <a:t/>
            </a:r>
            <a:br>
              <a:rPr lang="en-US" sz="3600" dirty="0" smtClean="0"/>
            </a:br>
            <a:r>
              <a:rPr lang="en-US" sz="3600" dirty="0" smtClean="0"/>
              <a:t> &amp;</a:t>
            </a:r>
            <a:br>
              <a:rPr lang="en-US" sz="3600" dirty="0" smtClean="0"/>
            </a:br>
            <a:r>
              <a:rPr lang="en-US" sz="3600" dirty="0" smtClean="0"/>
              <a:t> execute the commands</a:t>
            </a:r>
            <a:endParaRPr lang="en-IN" sz="3600" dirty="0"/>
          </a:p>
        </p:txBody>
      </p:sp>
      <p:pic>
        <p:nvPicPr>
          <p:cNvPr id="4" name="Picture 3"/>
          <p:cNvPicPr>
            <a:picLocks noChangeAspect="1"/>
          </p:cNvPicPr>
          <p:nvPr/>
        </p:nvPicPr>
        <p:blipFill>
          <a:blip r:embed="rId2"/>
          <a:stretch>
            <a:fillRect/>
          </a:stretch>
        </p:blipFill>
        <p:spPr>
          <a:xfrm>
            <a:off x="2119688" y="3617463"/>
            <a:ext cx="8942920" cy="248289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1909820665"/>
              </p:ext>
            </p:extLst>
          </p:nvPr>
        </p:nvGraphicFramePr>
        <p:xfrm>
          <a:off x="1802674" y="2545692"/>
          <a:ext cx="9326879" cy="872490"/>
        </p:xfrm>
        <a:graphic>
          <a:graphicData uri="http://schemas.openxmlformats.org/drawingml/2006/table">
            <a:tbl>
              <a:tblPr>
                <a:tableStyleId>{5C22544A-7EE6-4342-B048-85BDC9FD1C3A}</a:tableStyleId>
              </a:tblPr>
              <a:tblGrid>
                <a:gridCol w="9326879">
                  <a:extLst>
                    <a:ext uri="{9D8B030D-6E8A-4147-A177-3AD203B41FA5}">
                      <a16:colId xmlns:a16="http://schemas.microsoft.com/office/drawing/2014/main" xmlns="" val="4254833795"/>
                    </a:ext>
                  </a:extLst>
                </a:gridCol>
              </a:tblGrid>
              <a:tr h="190500">
                <a:tc>
                  <a:txBody>
                    <a:bodyPr/>
                    <a:lstStyle/>
                    <a:p>
                      <a:pPr algn="l" fontAlgn="ctr"/>
                      <a:r>
                        <a:rPr lang="en-US" sz="2800" u="none" strike="noStrike" dirty="0" err="1">
                          <a:effectLst/>
                        </a:rPr>
                        <a:t>git</a:t>
                      </a:r>
                      <a:r>
                        <a:rPr lang="en-US" sz="2800" u="none" strike="noStrike" dirty="0">
                          <a:effectLst/>
                        </a:rPr>
                        <a:t> remote add origin https://github.com/jayaf4u/git-class.git</a:t>
                      </a:r>
                      <a:endParaRPr lang="en-US" sz="2800" b="0" i="0" u="none" strike="noStrike" dirty="0">
                        <a:solidFill>
                          <a:srgbClr val="1F2328"/>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xmlns="" val="534374062"/>
                  </a:ext>
                </a:extLst>
              </a:tr>
              <a:tr h="190500">
                <a:tc>
                  <a:txBody>
                    <a:bodyPr/>
                    <a:lstStyle/>
                    <a:p>
                      <a:pPr algn="l" fontAlgn="ctr"/>
                      <a:r>
                        <a:rPr lang="en-US" sz="2800" u="none" strike="noStrike" dirty="0" err="1">
                          <a:effectLst/>
                        </a:rPr>
                        <a:t>git</a:t>
                      </a:r>
                      <a:r>
                        <a:rPr lang="en-US" sz="2800" u="none" strike="noStrike" dirty="0">
                          <a:effectLst/>
                        </a:rPr>
                        <a:t> push -u origin </a:t>
                      </a:r>
                      <a:r>
                        <a:rPr lang="en-US" sz="2800" u="none" strike="noStrike" dirty="0" smtClean="0">
                          <a:effectLst/>
                        </a:rPr>
                        <a:t>master</a:t>
                      </a:r>
                      <a:endParaRPr lang="en-US" sz="2800" b="0" i="0" u="none" strike="noStrike" dirty="0">
                        <a:solidFill>
                          <a:srgbClr val="1F2328"/>
                        </a:solidFill>
                        <a:effectLst/>
                        <a:latin typeface="Consolas" panose="020B0609020204030204" pitchFamily="49" charset="0"/>
                      </a:endParaRPr>
                    </a:p>
                  </a:txBody>
                  <a:tcPr marL="9525" marR="9525" marT="9525" marB="0" anchor="ctr"/>
                </a:tc>
                <a:extLst>
                  <a:ext uri="{0D108BD9-81ED-4DB2-BD59-A6C34878D82A}">
                    <a16:rowId xmlns:a16="http://schemas.microsoft.com/office/drawing/2014/main" xmlns="" val="1327372804"/>
                  </a:ext>
                </a:extLst>
              </a:tr>
            </a:tbl>
          </a:graphicData>
        </a:graphic>
      </p:graphicFrame>
    </p:spTree>
    <p:extLst>
      <p:ext uri="{BB962C8B-B14F-4D97-AF65-F5344CB8AC3E}">
        <p14:creationId xmlns:p14="http://schemas.microsoft.com/office/powerpoint/2010/main" xmlns="" val="3041086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flow</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2196510132"/>
              </p:ext>
            </p:extLst>
          </p:nvPr>
        </p:nvGraphicFramePr>
        <p:xfrm>
          <a:off x="1399903" y="2535555"/>
          <a:ext cx="9601200" cy="3320964"/>
        </p:xfrm>
        <a:graphic>
          <a:graphicData uri="http://schemas.openxmlformats.org/drawingml/2006/table">
            <a:tbl>
              <a:tblPr>
                <a:tableStyleId>{5C22544A-7EE6-4342-B048-85BDC9FD1C3A}</a:tableStyleId>
              </a:tblPr>
              <a:tblGrid>
                <a:gridCol w="1147354">
                  <a:extLst>
                    <a:ext uri="{9D8B030D-6E8A-4147-A177-3AD203B41FA5}">
                      <a16:colId xmlns:a16="http://schemas.microsoft.com/office/drawing/2014/main" xmlns="" val="3299875543"/>
                    </a:ext>
                  </a:extLst>
                </a:gridCol>
                <a:gridCol w="1554480">
                  <a:extLst>
                    <a:ext uri="{9D8B030D-6E8A-4147-A177-3AD203B41FA5}">
                      <a16:colId xmlns:a16="http://schemas.microsoft.com/office/drawing/2014/main" xmlns="" val="520828655"/>
                    </a:ext>
                  </a:extLst>
                </a:gridCol>
                <a:gridCol w="1828800">
                  <a:extLst>
                    <a:ext uri="{9D8B030D-6E8A-4147-A177-3AD203B41FA5}">
                      <a16:colId xmlns:a16="http://schemas.microsoft.com/office/drawing/2014/main" xmlns="" val="1325886479"/>
                    </a:ext>
                  </a:extLst>
                </a:gridCol>
                <a:gridCol w="2638697">
                  <a:extLst>
                    <a:ext uri="{9D8B030D-6E8A-4147-A177-3AD203B41FA5}">
                      <a16:colId xmlns:a16="http://schemas.microsoft.com/office/drawing/2014/main" xmlns="" val="427236549"/>
                    </a:ext>
                  </a:extLst>
                </a:gridCol>
                <a:gridCol w="2431869">
                  <a:extLst>
                    <a:ext uri="{9D8B030D-6E8A-4147-A177-3AD203B41FA5}">
                      <a16:colId xmlns:a16="http://schemas.microsoft.com/office/drawing/2014/main" xmlns="" val="892486709"/>
                    </a:ext>
                  </a:extLst>
                </a:gridCol>
              </a:tblGrid>
              <a:tr h="145620">
                <a:tc>
                  <a:txBody>
                    <a:bodyPr/>
                    <a:lstStyle/>
                    <a:p>
                      <a:pPr algn="l" fontAlgn="t"/>
                      <a:r>
                        <a:rPr lang="en-IN" sz="1800" u="none" strike="noStrike">
                          <a:effectLst/>
                        </a:rPr>
                        <a:t> </a:t>
                      </a:r>
                      <a:endParaRPr lang="en-IN"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IN" sz="1800" b="1" u="none" strike="noStrike" dirty="0">
                          <a:effectLst/>
                        </a:rPr>
                        <a:t>Working Directory</a:t>
                      </a:r>
                      <a:endParaRPr lang="en-IN" sz="1800" b="1" i="0" u="none" strike="noStrike" dirty="0">
                        <a:solidFill>
                          <a:srgbClr val="1F2328"/>
                        </a:solidFill>
                        <a:effectLst/>
                        <a:latin typeface="Consolas" panose="020B0609020204030204" pitchFamily="49" charset="0"/>
                      </a:endParaRPr>
                    </a:p>
                  </a:txBody>
                  <a:tcPr marL="7281" marR="7281" marT="7281" marB="0"/>
                </a:tc>
                <a:tc>
                  <a:txBody>
                    <a:bodyPr/>
                    <a:lstStyle/>
                    <a:p>
                      <a:pPr algn="l" fontAlgn="t"/>
                      <a:r>
                        <a:rPr lang="en-IN" sz="1800" b="1" u="none" strike="noStrike" dirty="0">
                          <a:effectLst/>
                        </a:rPr>
                        <a:t>Staging Area</a:t>
                      </a:r>
                      <a:endParaRPr lang="en-IN" sz="1800" b="1" i="0" u="none" strike="noStrike" dirty="0">
                        <a:solidFill>
                          <a:srgbClr val="1F2328"/>
                        </a:solidFill>
                        <a:effectLst/>
                        <a:latin typeface="Consolas" panose="020B0609020204030204" pitchFamily="49" charset="0"/>
                      </a:endParaRPr>
                    </a:p>
                  </a:txBody>
                  <a:tcPr marL="7281" marR="7281" marT="7281" marB="0"/>
                </a:tc>
                <a:tc>
                  <a:txBody>
                    <a:bodyPr/>
                    <a:lstStyle/>
                    <a:p>
                      <a:pPr algn="l" fontAlgn="t"/>
                      <a:r>
                        <a:rPr lang="en-IN" sz="1800" b="1" u="none" strike="noStrike" dirty="0">
                          <a:effectLst/>
                        </a:rPr>
                        <a:t>Local Repo</a:t>
                      </a:r>
                      <a:endParaRPr lang="en-IN" sz="1800" b="1" i="0" u="none" strike="noStrike" dirty="0">
                        <a:solidFill>
                          <a:srgbClr val="1F2328"/>
                        </a:solidFill>
                        <a:effectLst/>
                        <a:latin typeface="Consolas" panose="020B0609020204030204" pitchFamily="49" charset="0"/>
                      </a:endParaRPr>
                    </a:p>
                  </a:txBody>
                  <a:tcPr marL="7281" marR="7281" marT="7281" marB="0"/>
                </a:tc>
                <a:tc>
                  <a:txBody>
                    <a:bodyPr/>
                    <a:lstStyle/>
                    <a:p>
                      <a:pPr algn="l" fontAlgn="t"/>
                      <a:r>
                        <a:rPr lang="en-IN" sz="1800" b="1" u="none" strike="noStrike" dirty="0">
                          <a:effectLst/>
                        </a:rPr>
                        <a:t>Remote Repo</a:t>
                      </a:r>
                      <a:endParaRPr lang="en-IN" sz="1800" b="1" i="0" u="none" strike="noStrike" dirty="0">
                        <a:solidFill>
                          <a:srgbClr val="1F2328"/>
                        </a:solidFill>
                        <a:effectLst/>
                        <a:latin typeface="Consolas" panose="020B0609020204030204" pitchFamily="49" charset="0"/>
                      </a:endParaRPr>
                    </a:p>
                  </a:txBody>
                  <a:tcPr marL="7281" marR="7281" marT="7281" marB="0"/>
                </a:tc>
                <a:extLst>
                  <a:ext uri="{0D108BD9-81ED-4DB2-BD59-A6C34878D82A}">
                    <a16:rowId xmlns:a16="http://schemas.microsoft.com/office/drawing/2014/main" xmlns="" val="2067454237"/>
                  </a:ext>
                </a:extLst>
              </a:tr>
              <a:tr h="655289">
                <a:tc>
                  <a:txBody>
                    <a:bodyPr/>
                    <a:lstStyle/>
                    <a:p>
                      <a:pPr algn="l" fontAlgn="t"/>
                      <a:r>
                        <a:rPr lang="en-IN" sz="1800" b="1" u="none" strike="noStrike" dirty="0">
                          <a:effectLst/>
                        </a:rPr>
                        <a:t>Process</a:t>
                      </a:r>
                      <a:endParaRPr lang="en-IN" sz="1800" b="1" i="0" u="none" strike="noStrike" dirty="0">
                        <a:solidFill>
                          <a:srgbClr val="1F2328"/>
                        </a:solidFill>
                        <a:effectLst/>
                        <a:latin typeface="Consolas" panose="020B0609020204030204" pitchFamily="49" charset="0"/>
                      </a:endParaRPr>
                    </a:p>
                  </a:txBody>
                  <a:tcPr marL="7281" marR="7281" marT="7281" marB="0"/>
                </a:tc>
                <a:tc>
                  <a:txBody>
                    <a:bodyPr/>
                    <a:lstStyle/>
                    <a:p>
                      <a:pPr algn="l" fontAlgn="t"/>
                      <a:r>
                        <a:rPr lang="en-US" sz="1800" u="none" strike="noStrike">
                          <a:effectLst/>
                        </a:rPr>
                        <a:t>After creating a file in the folder execute the command  you may find untracked files </a:t>
                      </a:r>
                      <a:endParaRPr lang="en-US"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US" sz="1800" u="none" strike="noStrike">
                          <a:effectLst/>
                        </a:rPr>
                        <a:t>after creating multiple files in the folder excute the command to add one by one file</a:t>
                      </a:r>
                      <a:endParaRPr lang="en-US"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US" sz="1800" u="none" strike="noStrike">
                          <a:effectLst/>
                        </a:rPr>
                        <a:t>connect with github and commit the message with comments using commands</a:t>
                      </a:r>
                      <a:endParaRPr lang="en-US"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US" sz="1800" u="none" strike="noStrike">
                          <a:effectLst/>
                        </a:rPr>
                        <a:t>create a repo with name git-class and follow the commands</a:t>
                      </a:r>
                      <a:endParaRPr lang="en-US" sz="1800" b="0" i="0" u="none" strike="noStrike">
                        <a:solidFill>
                          <a:srgbClr val="1F2328"/>
                        </a:solidFill>
                        <a:effectLst/>
                        <a:latin typeface="Consolas" panose="020B0609020204030204" pitchFamily="49" charset="0"/>
                      </a:endParaRPr>
                    </a:p>
                  </a:txBody>
                  <a:tcPr marL="7281" marR="7281" marT="7281" marB="0"/>
                </a:tc>
                <a:extLst>
                  <a:ext uri="{0D108BD9-81ED-4DB2-BD59-A6C34878D82A}">
                    <a16:rowId xmlns:a16="http://schemas.microsoft.com/office/drawing/2014/main" xmlns="" val="3444453332"/>
                  </a:ext>
                </a:extLst>
              </a:tr>
              <a:tr h="291240">
                <a:tc rowSpan="2">
                  <a:txBody>
                    <a:bodyPr/>
                    <a:lstStyle/>
                    <a:p>
                      <a:pPr algn="ctr" fontAlgn="t"/>
                      <a:r>
                        <a:rPr lang="en-IN" sz="1800" b="1" u="none" strike="noStrike" dirty="0">
                          <a:effectLst/>
                        </a:rPr>
                        <a:t>Commands</a:t>
                      </a:r>
                      <a:endParaRPr lang="en-IN" sz="1800" b="1" i="0" u="none" strike="noStrike" dirty="0">
                        <a:solidFill>
                          <a:srgbClr val="1F2328"/>
                        </a:solidFill>
                        <a:effectLst/>
                        <a:latin typeface="Consolas" panose="020B0609020204030204" pitchFamily="49" charset="0"/>
                      </a:endParaRPr>
                    </a:p>
                  </a:txBody>
                  <a:tcPr marL="7281" marR="7281" marT="7281" marB="0"/>
                </a:tc>
                <a:tc rowSpan="2">
                  <a:txBody>
                    <a:bodyPr/>
                    <a:lstStyle/>
                    <a:p>
                      <a:pPr algn="ctr" fontAlgn="t"/>
                      <a:r>
                        <a:rPr lang="en-IN" sz="1800" u="none" strike="noStrike">
                          <a:effectLst/>
                        </a:rPr>
                        <a:t>git status</a:t>
                      </a:r>
                      <a:endParaRPr lang="en-IN"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IN" sz="1800" u="none" strike="noStrike">
                          <a:effectLst/>
                        </a:rPr>
                        <a:t>git add &lt;file name&gt;</a:t>
                      </a:r>
                      <a:endParaRPr lang="en-IN"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IN" sz="1800" u="none" strike="noStrike">
                          <a:effectLst/>
                        </a:rPr>
                        <a:t>git config --global user.email "you@example.com"</a:t>
                      </a:r>
                      <a:endParaRPr lang="en-IN"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US" sz="1800" u="none" strike="noStrike">
                          <a:effectLst/>
                        </a:rPr>
                        <a:t>git remote add origin https://github.com/jayaf4u/git-class.git</a:t>
                      </a:r>
                      <a:endParaRPr lang="en-US" sz="1800" b="0" i="0" u="none" strike="noStrike">
                        <a:solidFill>
                          <a:srgbClr val="1F2328"/>
                        </a:solidFill>
                        <a:effectLst/>
                        <a:latin typeface="Consolas" panose="020B0609020204030204" pitchFamily="49" charset="0"/>
                      </a:endParaRPr>
                    </a:p>
                  </a:txBody>
                  <a:tcPr marL="7281" marR="7281" marT="7281" marB="0"/>
                </a:tc>
                <a:extLst>
                  <a:ext uri="{0D108BD9-81ED-4DB2-BD59-A6C34878D82A}">
                    <a16:rowId xmlns:a16="http://schemas.microsoft.com/office/drawing/2014/main" xmlns="" val="1258140434"/>
                  </a:ext>
                </a:extLst>
              </a:tr>
              <a:tr h="145620">
                <a:tc vMerge="1">
                  <a:txBody>
                    <a:bodyPr/>
                    <a:lstStyle/>
                    <a:p>
                      <a:endParaRPr lang="en-IN"/>
                    </a:p>
                  </a:txBody>
                  <a:tcPr/>
                </a:tc>
                <a:tc vMerge="1">
                  <a:txBody>
                    <a:bodyPr/>
                    <a:lstStyle/>
                    <a:p>
                      <a:endParaRPr lang="en-IN"/>
                    </a:p>
                  </a:txBody>
                  <a:tcPr/>
                </a:tc>
                <a:tc>
                  <a:txBody>
                    <a:bodyPr/>
                    <a:lstStyle/>
                    <a:p>
                      <a:pPr algn="l" fontAlgn="t"/>
                      <a:r>
                        <a:rPr lang="en-IN" sz="1800" u="none" strike="noStrike">
                          <a:effectLst/>
                        </a:rPr>
                        <a:t>git status </a:t>
                      </a:r>
                      <a:endParaRPr lang="en-IN"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IN" sz="1800" u="none" strike="noStrike">
                          <a:effectLst/>
                        </a:rPr>
                        <a:t>git commit  -m "comments"</a:t>
                      </a:r>
                      <a:endParaRPr lang="en-IN" sz="1800" b="0" i="0" u="none" strike="noStrike">
                        <a:solidFill>
                          <a:srgbClr val="1F2328"/>
                        </a:solidFill>
                        <a:effectLst/>
                        <a:latin typeface="Consolas" panose="020B0609020204030204" pitchFamily="49" charset="0"/>
                      </a:endParaRPr>
                    </a:p>
                  </a:txBody>
                  <a:tcPr marL="7281" marR="7281" marT="7281" marB="0"/>
                </a:tc>
                <a:tc>
                  <a:txBody>
                    <a:bodyPr/>
                    <a:lstStyle/>
                    <a:p>
                      <a:pPr algn="l" fontAlgn="t"/>
                      <a:r>
                        <a:rPr lang="en-IN" sz="1800" u="none" strike="noStrike" dirty="0">
                          <a:effectLst/>
                        </a:rPr>
                        <a:t>git push -u origin master</a:t>
                      </a:r>
                      <a:endParaRPr lang="en-IN" sz="1800" b="0" i="0" u="none" strike="noStrike" dirty="0">
                        <a:solidFill>
                          <a:srgbClr val="1F2328"/>
                        </a:solidFill>
                        <a:effectLst/>
                        <a:latin typeface="Consolas" panose="020B0609020204030204" pitchFamily="49" charset="0"/>
                      </a:endParaRPr>
                    </a:p>
                  </a:txBody>
                  <a:tcPr marL="7281" marR="7281" marT="7281" marB="0"/>
                </a:tc>
                <a:extLst>
                  <a:ext uri="{0D108BD9-81ED-4DB2-BD59-A6C34878D82A}">
                    <a16:rowId xmlns:a16="http://schemas.microsoft.com/office/drawing/2014/main" xmlns="" val="2914895299"/>
                  </a:ext>
                </a:extLst>
              </a:tr>
            </a:tbl>
          </a:graphicData>
        </a:graphic>
      </p:graphicFrame>
    </p:spTree>
    <p:extLst>
      <p:ext uri="{BB962C8B-B14F-4D97-AF65-F5344CB8AC3E}">
        <p14:creationId xmlns:p14="http://schemas.microsoft.com/office/powerpoint/2010/main" xmlns="" val="18260338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Environment</a:t>
            </a:r>
            <a:endParaRPr lang="en-US" dirty="0"/>
          </a:p>
        </p:txBody>
      </p:sp>
      <p:sp>
        <p:nvSpPr>
          <p:cNvPr id="4" name="TextBox 3"/>
          <p:cNvSpPr txBox="1"/>
          <p:nvPr/>
        </p:nvSpPr>
        <p:spPr>
          <a:xfrm>
            <a:off x="1357745" y="3214255"/>
            <a:ext cx="7121237" cy="1477328"/>
          </a:xfrm>
          <a:prstGeom prst="rect">
            <a:avLst/>
          </a:prstGeom>
          <a:noFill/>
        </p:spPr>
        <p:txBody>
          <a:bodyPr wrap="square" rtlCol="0">
            <a:spAutoFit/>
          </a:bodyPr>
          <a:lstStyle/>
          <a:p>
            <a:pPr>
              <a:buFont typeface="Wingdings" pitchFamily="2" charset="2"/>
              <a:buChar char="ü"/>
            </a:pPr>
            <a:r>
              <a:rPr lang="en-US" dirty="0" err="1" smtClean="0"/>
              <a:t>g</a:t>
            </a:r>
            <a:r>
              <a:rPr lang="en-US" dirty="0" err="1" smtClean="0"/>
              <a:t>it</a:t>
            </a:r>
            <a:r>
              <a:rPr lang="en-US" dirty="0" smtClean="0"/>
              <a:t> fetch</a:t>
            </a:r>
          </a:p>
          <a:p>
            <a:pPr lvl="1">
              <a:buFont typeface="Wingdings" pitchFamily="2" charset="2"/>
              <a:buChar char="v"/>
            </a:pPr>
            <a:r>
              <a:rPr lang="en-US" dirty="0" smtClean="0"/>
              <a:t>Identify changes b/w remote and Local Repo</a:t>
            </a:r>
          </a:p>
          <a:p>
            <a:pPr lvl="1"/>
            <a:endParaRPr lang="en-US" dirty="0" smtClean="0"/>
          </a:p>
          <a:p>
            <a:pPr marL="800100" lvl="1" indent="-342900">
              <a:buFont typeface="Wingdings" pitchFamily="2" charset="2"/>
              <a:buChar char="ü"/>
            </a:pPr>
            <a:r>
              <a:rPr lang="en-US" dirty="0" err="1" smtClean="0"/>
              <a:t>git</a:t>
            </a:r>
            <a:r>
              <a:rPr lang="en-US" dirty="0" smtClean="0"/>
              <a:t> </a:t>
            </a:r>
            <a:r>
              <a:rPr lang="en-US" dirty="0" err="1" smtClean="0"/>
              <a:t>Pulll</a:t>
            </a:r>
            <a:endParaRPr lang="en-US" dirty="0" smtClean="0"/>
          </a:p>
          <a:p>
            <a:pPr marL="1257300" lvl="2" indent="-342900">
              <a:buFont typeface="Wingdings" pitchFamily="2" charset="2"/>
              <a:buChar char="v"/>
            </a:pPr>
            <a:r>
              <a:rPr lang="en-US" dirty="0" smtClean="0"/>
              <a:t>Download the changes done at Remote Repo</a:t>
            </a:r>
          </a:p>
        </p:txBody>
      </p:sp>
      <p:sp>
        <p:nvSpPr>
          <p:cNvPr id="5" name="Rectangle 4"/>
          <p:cNvSpPr/>
          <p:nvPr/>
        </p:nvSpPr>
        <p:spPr>
          <a:xfrm>
            <a:off x="1238695" y="2537029"/>
            <a:ext cx="5484578" cy="584775"/>
          </a:xfrm>
          <a:prstGeom prst="rect">
            <a:avLst/>
          </a:prstGeom>
          <a:noFill/>
        </p:spPr>
        <p:txBody>
          <a:bodyPr wrap="non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Remote to loca</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 Repo</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Environment</a:t>
            </a:r>
            <a:endParaRPr lang="en-US" dirty="0"/>
          </a:p>
        </p:txBody>
      </p:sp>
      <p:sp>
        <p:nvSpPr>
          <p:cNvPr id="4" name="TextBox 3"/>
          <p:cNvSpPr txBox="1"/>
          <p:nvPr/>
        </p:nvSpPr>
        <p:spPr>
          <a:xfrm>
            <a:off x="2926568" y="3079784"/>
            <a:ext cx="7121237" cy="1477328"/>
          </a:xfrm>
          <a:prstGeom prst="rect">
            <a:avLst/>
          </a:prstGeom>
          <a:noFill/>
        </p:spPr>
        <p:txBody>
          <a:bodyPr wrap="square" rtlCol="0">
            <a:spAutoFit/>
          </a:bodyPr>
          <a:lstStyle/>
          <a:p>
            <a:pPr>
              <a:buFont typeface="Wingdings" pitchFamily="2" charset="2"/>
              <a:buChar char="ü"/>
            </a:pPr>
            <a:r>
              <a:rPr lang="en-US" dirty="0" err="1" smtClean="0"/>
              <a:t>g</a:t>
            </a:r>
            <a:r>
              <a:rPr lang="en-US" dirty="0" err="1" smtClean="0"/>
              <a:t>it</a:t>
            </a:r>
            <a:r>
              <a:rPr lang="en-US" dirty="0" smtClean="0"/>
              <a:t> add  .</a:t>
            </a:r>
          </a:p>
          <a:p>
            <a:pPr>
              <a:buFont typeface="Wingdings" pitchFamily="2" charset="2"/>
              <a:buChar char="ü"/>
            </a:pPr>
            <a:r>
              <a:rPr lang="en-US" dirty="0" smtClean="0"/>
              <a:t> </a:t>
            </a:r>
            <a:r>
              <a:rPr lang="en-US" dirty="0" err="1" smtClean="0"/>
              <a:t>git</a:t>
            </a:r>
            <a:r>
              <a:rPr lang="en-US" dirty="0" smtClean="0"/>
              <a:t> commit –m “end </a:t>
            </a:r>
            <a:r>
              <a:rPr lang="en-US" dirty="0" err="1" smtClean="0"/>
              <a:t>cmt</a:t>
            </a:r>
            <a:r>
              <a:rPr lang="en-US" dirty="0" smtClean="0"/>
              <a:t>”</a:t>
            </a:r>
          </a:p>
          <a:p>
            <a:pPr>
              <a:buFont typeface="Wingdings" pitchFamily="2" charset="2"/>
              <a:buChar char="ü"/>
            </a:pPr>
            <a:r>
              <a:rPr lang="en-US" dirty="0" smtClean="0"/>
              <a:t> </a:t>
            </a:r>
            <a:r>
              <a:rPr lang="en-US" dirty="0" err="1" smtClean="0"/>
              <a:t>git</a:t>
            </a:r>
            <a:r>
              <a:rPr lang="en-US" dirty="0" smtClean="0"/>
              <a:t> branch -M </a:t>
            </a:r>
            <a:r>
              <a:rPr lang="en-US" dirty="0" smtClean="0"/>
              <a:t>main</a:t>
            </a:r>
          </a:p>
          <a:p>
            <a:pPr>
              <a:buFont typeface="Wingdings" pitchFamily="2" charset="2"/>
              <a:buChar char="ü"/>
            </a:pPr>
            <a:r>
              <a:rPr lang="en-US" dirty="0" smtClean="0"/>
              <a:t> </a:t>
            </a:r>
            <a:r>
              <a:rPr lang="en-US" dirty="0" err="1" smtClean="0"/>
              <a:t>git</a:t>
            </a:r>
            <a:r>
              <a:rPr lang="en-US" dirty="0" smtClean="0"/>
              <a:t> push -u origin main</a:t>
            </a:r>
          </a:p>
          <a:p>
            <a:pPr>
              <a:buFont typeface="Wingdings" pitchFamily="2" charset="2"/>
              <a:buChar char="ü"/>
            </a:pPr>
            <a:endParaRPr lang="en-US" dirty="0" smtClean="0"/>
          </a:p>
        </p:txBody>
      </p:sp>
      <p:sp>
        <p:nvSpPr>
          <p:cNvPr id="5" name="Rectangle 4"/>
          <p:cNvSpPr/>
          <p:nvPr/>
        </p:nvSpPr>
        <p:spPr>
          <a:xfrm>
            <a:off x="1238695" y="2537029"/>
            <a:ext cx="5484578" cy="584775"/>
          </a:xfrm>
          <a:prstGeom prst="rect">
            <a:avLst/>
          </a:prstGeom>
          <a:noFill/>
        </p:spPr>
        <p:txBody>
          <a:bodyPr wrap="none" lIns="91440" tIns="45720" rIns="91440" bIns="45720">
            <a:spAutoFit/>
          </a:bodyPr>
          <a:lstStyle/>
          <a:p>
            <a:pPr algn="ct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loca</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 to </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Remote</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Repo</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Identifier</a:t>
            </a:r>
            <a:endParaRPr lang="en-US" dirty="0"/>
          </a:p>
        </p:txBody>
      </p:sp>
      <p:pic>
        <p:nvPicPr>
          <p:cNvPr id="1026" name="Picture 2"/>
          <p:cNvPicPr>
            <a:picLocks noChangeAspect="1" noChangeArrowheads="1"/>
          </p:cNvPicPr>
          <p:nvPr/>
        </p:nvPicPr>
        <p:blipFill>
          <a:blip r:embed="rId2"/>
          <a:srcRect/>
          <a:stretch>
            <a:fillRect/>
          </a:stretch>
        </p:blipFill>
        <p:spPr bwMode="auto">
          <a:xfrm>
            <a:off x="1102697" y="2983457"/>
            <a:ext cx="9877425" cy="220269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1" y="1867988"/>
            <a:ext cx="5969726" cy="584775"/>
          </a:xfrm>
          <a:prstGeom prst="rect">
            <a:avLst/>
          </a:prstGeom>
          <a:noFill/>
        </p:spPr>
        <p:txBody>
          <a:bodyPr wrap="square" rtlCol="0">
            <a:spAutoFit/>
          </a:bodyPr>
          <a:lstStyle/>
          <a:p>
            <a:pPr algn="ctr"/>
            <a:r>
              <a:rPr lang="en-US" sz="3200" b="1" dirty="0" smtClean="0"/>
              <a:t>Repo or Repository </a:t>
            </a:r>
            <a:endParaRPr lang="en-IN" sz="3200" b="1" dirty="0"/>
          </a:p>
        </p:txBody>
      </p:sp>
      <p:sp>
        <p:nvSpPr>
          <p:cNvPr id="5" name="TextBox 4"/>
          <p:cNvSpPr txBox="1"/>
          <p:nvPr/>
        </p:nvSpPr>
        <p:spPr>
          <a:xfrm>
            <a:off x="2028585" y="2775194"/>
            <a:ext cx="7589520" cy="707886"/>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t>A repository is like a digital folder where you store and manage your project's files, documents, and code.</a:t>
            </a:r>
            <a:endParaRPr lang="en-IN" sz="2400" dirty="0"/>
          </a:p>
        </p:txBody>
      </p:sp>
      <p:sp>
        <p:nvSpPr>
          <p:cNvPr id="3" name="Rectangle 1"/>
          <p:cNvSpPr>
            <a:spLocks noChangeArrowheads="1"/>
          </p:cNvSpPr>
          <p:nvPr/>
        </p:nvSpPr>
        <p:spPr bwMode="auto">
          <a:xfrm>
            <a:off x="4339385" y="2949535"/>
            <a:ext cx="2894064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257644" y="3271966"/>
            <a:ext cx="4867275" cy="2924859"/>
          </a:xfrm>
          <a:prstGeom prst="rect">
            <a:avLst/>
          </a:prstGeom>
        </p:spPr>
      </p:pic>
    </p:spTree>
    <p:extLst>
      <p:ext uri="{BB962C8B-B14F-4D97-AF65-F5344CB8AC3E}">
        <p14:creationId xmlns:p14="http://schemas.microsoft.com/office/powerpoint/2010/main" xmlns="" val="4036003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1" y="1867988"/>
            <a:ext cx="5969726" cy="584775"/>
          </a:xfrm>
          <a:prstGeom prst="rect">
            <a:avLst/>
          </a:prstGeom>
          <a:noFill/>
        </p:spPr>
        <p:txBody>
          <a:bodyPr wrap="square" rtlCol="0">
            <a:spAutoFit/>
          </a:bodyPr>
          <a:lstStyle/>
          <a:p>
            <a:pPr algn="ctr"/>
            <a:r>
              <a:rPr lang="en-US" sz="3200" b="1" dirty="0" smtClean="0"/>
              <a:t>Public vs Private Repo</a:t>
            </a:r>
            <a:endParaRPr lang="en-IN" sz="3200" b="1" dirty="0"/>
          </a:p>
        </p:txBody>
      </p:sp>
      <p:graphicFrame>
        <p:nvGraphicFramePr>
          <p:cNvPr id="6" name="Table 5"/>
          <p:cNvGraphicFramePr>
            <a:graphicFrameLocks noGrp="1"/>
          </p:cNvGraphicFramePr>
          <p:nvPr>
            <p:extLst>
              <p:ext uri="{D42A27DB-BD31-4B8C-83A1-F6EECF244321}">
                <p14:modId xmlns:p14="http://schemas.microsoft.com/office/powerpoint/2010/main" xmlns="" val="709901147"/>
              </p:ext>
            </p:extLst>
          </p:nvPr>
        </p:nvGraphicFramePr>
        <p:xfrm>
          <a:off x="2263133" y="2723326"/>
          <a:ext cx="7782203" cy="2985357"/>
        </p:xfrm>
        <a:graphic>
          <a:graphicData uri="http://schemas.openxmlformats.org/drawingml/2006/table">
            <a:tbl>
              <a:tblPr/>
              <a:tblGrid>
                <a:gridCol w="1717625">
                  <a:extLst>
                    <a:ext uri="{9D8B030D-6E8A-4147-A177-3AD203B41FA5}">
                      <a16:colId xmlns:a16="http://schemas.microsoft.com/office/drawing/2014/main" xmlns="" val="247040746"/>
                    </a:ext>
                  </a:extLst>
                </a:gridCol>
                <a:gridCol w="2738300">
                  <a:extLst>
                    <a:ext uri="{9D8B030D-6E8A-4147-A177-3AD203B41FA5}">
                      <a16:colId xmlns:a16="http://schemas.microsoft.com/office/drawing/2014/main" xmlns="" val="3146560203"/>
                    </a:ext>
                  </a:extLst>
                </a:gridCol>
                <a:gridCol w="3326278">
                  <a:extLst>
                    <a:ext uri="{9D8B030D-6E8A-4147-A177-3AD203B41FA5}">
                      <a16:colId xmlns:a16="http://schemas.microsoft.com/office/drawing/2014/main" xmlns="" val="1732321517"/>
                    </a:ext>
                  </a:extLst>
                </a:gridCol>
              </a:tblGrid>
              <a:tr h="154320">
                <a:tc>
                  <a:txBody>
                    <a:bodyPr/>
                    <a:lstStyle/>
                    <a:p>
                      <a:pPr algn="ctr" fontAlgn="b"/>
                      <a:r>
                        <a:rPr lang="en-IN" sz="1600" b="1" dirty="0" smtClean="0">
                          <a:effectLst/>
                        </a:rPr>
                        <a:t>Feature</a:t>
                      </a:r>
                      <a:endParaRPr lang="en-IN" sz="1600" b="1" dirty="0">
                        <a:effectLst/>
                      </a:endParaRPr>
                    </a:p>
                  </a:txBody>
                  <a:tcPr marL="38580" marR="38580" marT="19290" marB="1929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IN" sz="1600" b="1" dirty="0">
                          <a:effectLst/>
                        </a:rPr>
                        <a:t>Public Repository</a:t>
                      </a:r>
                    </a:p>
                  </a:txBody>
                  <a:tcPr marL="38580" marR="38580" marT="19290" marB="1929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IN" sz="1600" b="1" dirty="0">
                          <a:effectLst/>
                        </a:rPr>
                        <a:t>Private Repository</a:t>
                      </a:r>
                    </a:p>
                  </a:txBody>
                  <a:tcPr marL="38580" marR="38580" marT="19290" marB="19290"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116118926"/>
                  </a:ext>
                </a:extLst>
              </a:tr>
              <a:tr h="270060">
                <a:tc>
                  <a:txBody>
                    <a:bodyPr/>
                    <a:lstStyle/>
                    <a:p>
                      <a:pPr fontAlgn="base"/>
                      <a:r>
                        <a:rPr lang="en-IN" sz="1400" b="1" dirty="0">
                          <a:effectLst/>
                        </a:rPr>
                        <a:t>Access</a:t>
                      </a:r>
                      <a:endParaRPr lang="en-IN" sz="1400" dirty="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Open to the public, anyone can access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Restricted access, only authorized users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543162805"/>
                  </a:ext>
                </a:extLst>
              </a:tr>
              <a:tr h="270060">
                <a:tc>
                  <a:txBody>
                    <a:bodyPr/>
                    <a:lstStyle/>
                    <a:p>
                      <a:pPr fontAlgn="base"/>
                      <a:r>
                        <a:rPr lang="en-IN" sz="1400" b="1" dirty="0">
                          <a:effectLst/>
                        </a:rPr>
                        <a:t>Visibility</a:t>
                      </a:r>
                      <a:endParaRPr lang="en-IN" sz="1400" dirty="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Visible to anyone on the internet</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Not visible to the general public</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029969087"/>
                  </a:ext>
                </a:extLst>
              </a:tr>
              <a:tr h="385799">
                <a:tc>
                  <a:txBody>
                    <a:bodyPr/>
                    <a:lstStyle/>
                    <a:p>
                      <a:pPr fontAlgn="base"/>
                      <a:r>
                        <a:rPr lang="en-IN" sz="1400" b="1" dirty="0">
                          <a:effectLst/>
                        </a:rPr>
                        <a:t>Collaboration</a:t>
                      </a:r>
                      <a:endParaRPr lang="en-IN" sz="1400" dirty="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Open to contributions from anyone</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Limited to authorized team members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4164194578"/>
                  </a:ext>
                </a:extLst>
              </a:tr>
              <a:tr h="270060">
                <a:tc>
                  <a:txBody>
                    <a:bodyPr/>
                    <a:lstStyle/>
                    <a:p>
                      <a:pPr fontAlgn="base"/>
                      <a:r>
                        <a:rPr lang="en-IN" sz="1400" b="1">
                          <a:effectLst/>
                        </a:rPr>
                        <a:t>Security</a:t>
                      </a:r>
                      <a:endParaRPr lang="en-IN" sz="140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Less control over who contributes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More control over contributors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759144453"/>
                  </a:ext>
                </a:extLst>
              </a:tr>
              <a:tr h="385799">
                <a:tc>
                  <a:txBody>
                    <a:bodyPr/>
                    <a:lstStyle/>
                    <a:p>
                      <a:pPr fontAlgn="base"/>
                      <a:r>
                        <a:rPr lang="en-IN" sz="1400" b="1">
                          <a:effectLst/>
                        </a:rPr>
                        <a:t>Confidentiality</a:t>
                      </a:r>
                      <a:endParaRPr lang="en-IN" sz="140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Code and development process open</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Code and development process restricted</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1884016107"/>
                  </a:ext>
                </a:extLst>
              </a:tr>
              <a:tr h="385799">
                <a:tc>
                  <a:txBody>
                    <a:bodyPr/>
                    <a:lstStyle/>
                    <a:p>
                      <a:pPr fontAlgn="base"/>
                      <a:r>
                        <a:rPr lang="en-IN" sz="1400" b="1">
                          <a:effectLst/>
                        </a:rPr>
                        <a:t>Usage</a:t>
                      </a:r>
                      <a:endParaRPr lang="en-IN" sz="140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Ideal for open-source projects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Suitable for proprietary or sensitive projects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1755532168"/>
                  </a:ext>
                </a:extLst>
              </a:tr>
              <a:tr h="270060">
                <a:tc>
                  <a:txBody>
                    <a:bodyPr/>
                    <a:lstStyle/>
                    <a:p>
                      <a:pPr fontAlgn="base"/>
                      <a:r>
                        <a:rPr lang="en-IN" sz="1400" b="1">
                          <a:effectLst/>
                        </a:rPr>
                        <a:t>Contributions</a:t>
                      </a:r>
                      <a:endParaRPr lang="en-IN" sz="140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a:effectLst/>
                        </a:rPr>
                        <a:t>Anyone can submit pull requests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400" dirty="0">
                          <a:effectLst/>
                        </a:rPr>
                        <a:t>Pull requests limited to authorized users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759362634"/>
                  </a:ext>
                </a:extLst>
              </a:tr>
              <a:tr h="270060">
                <a:tc>
                  <a:txBody>
                    <a:bodyPr/>
                    <a:lstStyle/>
                    <a:p>
                      <a:pPr fontAlgn="base"/>
                      <a:r>
                        <a:rPr lang="en-US" sz="1400" b="1" dirty="0">
                          <a:effectLst/>
                        </a:rPr>
                        <a:t>Visibility of Issues and Discussions</a:t>
                      </a:r>
                      <a:endParaRPr lang="en-US" sz="1400" dirty="0">
                        <a:effectLst/>
                      </a:endParaRP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a:effectLst/>
                        </a:rPr>
                        <a:t>Open to the public</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400" dirty="0">
                          <a:effectLst/>
                        </a:rPr>
                        <a:t>Limited to authorized users</a:t>
                      </a:r>
                    </a:p>
                  </a:txBody>
                  <a:tcPr marL="38580" marR="38580" marT="19290" marB="19290"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959377380"/>
                  </a:ext>
                </a:extLst>
              </a:tr>
            </a:tbl>
          </a:graphicData>
        </a:graphic>
      </p:graphicFrame>
    </p:spTree>
    <p:extLst>
      <p:ext uri="{BB962C8B-B14F-4D97-AF65-F5344CB8AC3E}">
        <p14:creationId xmlns:p14="http://schemas.microsoft.com/office/powerpoint/2010/main" xmlns="" val="2256219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1" y="1867988"/>
            <a:ext cx="5969726" cy="584775"/>
          </a:xfrm>
          <a:prstGeom prst="rect">
            <a:avLst/>
          </a:prstGeom>
          <a:noFill/>
        </p:spPr>
        <p:txBody>
          <a:bodyPr wrap="square" rtlCol="0">
            <a:spAutoFit/>
          </a:bodyPr>
          <a:lstStyle/>
          <a:p>
            <a:pPr algn="ctr"/>
            <a:r>
              <a:rPr lang="en-US" sz="3200" b="1" dirty="0" smtClean="0"/>
              <a:t>Local vs Remote Repo</a:t>
            </a:r>
            <a:endParaRPr lang="en-IN" sz="3200" b="1" dirty="0"/>
          </a:p>
        </p:txBody>
      </p:sp>
      <p:graphicFrame>
        <p:nvGraphicFramePr>
          <p:cNvPr id="2" name="Table 1"/>
          <p:cNvGraphicFramePr>
            <a:graphicFrameLocks noGrp="1"/>
          </p:cNvGraphicFramePr>
          <p:nvPr>
            <p:extLst>
              <p:ext uri="{D42A27DB-BD31-4B8C-83A1-F6EECF244321}">
                <p14:modId xmlns:p14="http://schemas.microsoft.com/office/powerpoint/2010/main" xmlns="" val="2397482330"/>
              </p:ext>
            </p:extLst>
          </p:nvPr>
        </p:nvGraphicFramePr>
        <p:xfrm>
          <a:off x="3139817" y="2657598"/>
          <a:ext cx="7841313" cy="3105474"/>
        </p:xfrm>
        <a:graphic>
          <a:graphicData uri="http://schemas.openxmlformats.org/drawingml/2006/table">
            <a:tbl>
              <a:tblPr/>
              <a:tblGrid>
                <a:gridCol w="1323380">
                  <a:extLst>
                    <a:ext uri="{9D8B030D-6E8A-4147-A177-3AD203B41FA5}">
                      <a16:colId xmlns:a16="http://schemas.microsoft.com/office/drawing/2014/main" xmlns="" val="4257580827"/>
                    </a:ext>
                  </a:extLst>
                </a:gridCol>
                <a:gridCol w="3317532">
                  <a:extLst>
                    <a:ext uri="{9D8B030D-6E8A-4147-A177-3AD203B41FA5}">
                      <a16:colId xmlns:a16="http://schemas.microsoft.com/office/drawing/2014/main" xmlns="" val="1410915989"/>
                    </a:ext>
                  </a:extLst>
                </a:gridCol>
                <a:gridCol w="3200401">
                  <a:extLst>
                    <a:ext uri="{9D8B030D-6E8A-4147-A177-3AD203B41FA5}">
                      <a16:colId xmlns:a16="http://schemas.microsoft.com/office/drawing/2014/main" xmlns="" val="1729281897"/>
                    </a:ext>
                  </a:extLst>
                </a:gridCol>
              </a:tblGrid>
              <a:tr h="101309">
                <a:tc>
                  <a:txBody>
                    <a:bodyPr/>
                    <a:lstStyle/>
                    <a:p>
                      <a:pPr algn="ctr" fontAlgn="b"/>
                      <a:r>
                        <a:rPr lang="en-IN" sz="1600" b="1" dirty="0">
                          <a:solidFill>
                            <a:schemeClr val="tx1"/>
                          </a:solidFill>
                          <a:effectLst/>
                        </a:rPr>
                        <a:t>Aspect</a:t>
                      </a:r>
                    </a:p>
                  </a:txBody>
                  <a:tcPr marL="25327" marR="25327" marT="12664" marB="126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IN" sz="1600" b="1" dirty="0">
                          <a:solidFill>
                            <a:schemeClr val="tx1"/>
                          </a:solidFill>
                          <a:effectLst/>
                        </a:rPr>
                        <a:t>Local Repository</a:t>
                      </a:r>
                    </a:p>
                  </a:txBody>
                  <a:tcPr marL="25327" marR="25327" marT="12664" marB="126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IN" sz="1600" b="1" dirty="0">
                          <a:solidFill>
                            <a:schemeClr val="tx1"/>
                          </a:solidFill>
                          <a:effectLst/>
                        </a:rPr>
                        <a:t>Remote Repository</a:t>
                      </a:r>
                    </a:p>
                  </a:txBody>
                  <a:tcPr marL="25327" marR="25327" marT="12664" marB="12664"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478368739"/>
                  </a:ext>
                </a:extLst>
              </a:tr>
              <a:tr h="253273">
                <a:tc>
                  <a:txBody>
                    <a:bodyPr/>
                    <a:lstStyle/>
                    <a:p>
                      <a:pPr fontAlgn="base"/>
                      <a:r>
                        <a:rPr lang="en-IN" sz="1200" b="1" dirty="0">
                          <a:solidFill>
                            <a:schemeClr val="tx1"/>
                          </a:solidFill>
                          <a:effectLst/>
                        </a:rPr>
                        <a:t>Location</a:t>
                      </a:r>
                      <a:endParaRPr lang="en-IN" sz="1200" dirty="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solidFill>
                            <a:schemeClr val="tx1"/>
                          </a:solidFill>
                          <a:effectLst/>
                        </a:rPr>
                        <a:t>On your local machine's file system</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solidFill>
                            <a:schemeClr val="tx1"/>
                          </a:solidFill>
                          <a:effectLst/>
                        </a:rPr>
                        <a:t>Hosted on a remote server (e.g., GitHub, GitLab)</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909874897"/>
                  </a:ext>
                </a:extLst>
              </a:tr>
              <a:tr h="329255">
                <a:tc>
                  <a:txBody>
                    <a:bodyPr/>
                    <a:lstStyle/>
                    <a:p>
                      <a:pPr fontAlgn="base"/>
                      <a:r>
                        <a:rPr lang="en-IN" sz="1200" b="1">
                          <a:solidFill>
                            <a:schemeClr val="tx1"/>
                          </a:solidFill>
                          <a:effectLst/>
                        </a:rPr>
                        <a:t>Access</a:t>
                      </a:r>
                      <a:endParaRPr lang="en-IN" sz="120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solidFill>
                            <a:schemeClr val="tx1"/>
                          </a:solidFill>
                          <a:effectLst/>
                        </a:rPr>
                        <a:t>Accessible only by the local user</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solidFill>
                            <a:schemeClr val="tx1"/>
                          </a:solidFill>
                          <a:effectLst/>
                        </a:rPr>
                        <a:t>Accessible by authorized users from various locations</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1105749331"/>
                  </a:ext>
                </a:extLst>
              </a:tr>
              <a:tr h="329255">
                <a:tc>
                  <a:txBody>
                    <a:bodyPr/>
                    <a:lstStyle/>
                    <a:p>
                      <a:pPr fontAlgn="base"/>
                      <a:r>
                        <a:rPr lang="en-IN" sz="1200" b="1">
                          <a:solidFill>
                            <a:schemeClr val="tx1"/>
                          </a:solidFill>
                          <a:effectLst/>
                        </a:rPr>
                        <a:t>Primary Usage</a:t>
                      </a:r>
                      <a:endParaRPr lang="en-IN" sz="120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solidFill>
                            <a:schemeClr val="tx1"/>
                          </a:solidFill>
                          <a:effectLst/>
                        </a:rPr>
                        <a:t>Individual development and experimentation</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solidFill>
                            <a:schemeClr val="tx1"/>
                          </a:solidFill>
                          <a:effectLst/>
                        </a:rPr>
                        <a:t>Collaboration, sharing, and centralized code management</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874907709"/>
                  </a:ext>
                </a:extLst>
              </a:tr>
              <a:tr h="557200">
                <a:tc>
                  <a:txBody>
                    <a:bodyPr/>
                    <a:lstStyle/>
                    <a:p>
                      <a:pPr fontAlgn="base"/>
                      <a:r>
                        <a:rPr lang="en-IN" sz="1200" b="1">
                          <a:solidFill>
                            <a:schemeClr val="tx1"/>
                          </a:solidFill>
                          <a:effectLst/>
                        </a:rPr>
                        <a:t>Collaboration</a:t>
                      </a:r>
                      <a:endParaRPr lang="en-IN" sz="120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dirty="0">
                          <a:solidFill>
                            <a:schemeClr val="tx1"/>
                          </a:solidFill>
                          <a:effectLst/>
                        </a:rPr>
                        <a:t>Doesn't directly facilitate collaboration</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solidFill>
                            <a:schemeClr val="tx1"/>
                          </a:solidFill>
                          <a:effectLst/>
                        </a:rPr>
                        <a:t>Facilitates collaborative development through pull requests, code reviews, and issue tracking</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37413302"/>
                  </a:ext>
                </a:extLst>
              </a:tr>
              <a:tr h="177291">
                <a:tc>
                  <a:txBody>
                    <a:bodyPr/>
                    <a:lstStyle/>
                    <a:p>
                      <a:pPr fontAlgn="base"/>
                      <a:r>
                        <a:rPr lang="en-IN" sz="1200" b="1">
                          <a:solidFill>
                            <a:schemeClr val="tx1"/>
                          </a:solidFill>
                          <a:effectLst/>
                        </a:rPr>
                        <a:t>Backup</a:t>
                      </a:r>
                      <a:endParaRPr lang="en-IN" sz="120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solidFill>
                            <a:schemeClr val="tx1"/>
                          </a:solidFill>
                          <a:effectLst/>
                        </a:rPr>
                        <a:t>Acts as a working copy and backup</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solidFill>
                            <a:schemeClr val="tx1"/>
                          </a:solidFill>
                          <a:effectLst/>
                        </a:rPr>
                        <a:t>Acts as a secure and centralized backup</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792502622"/>
                  </a:ext>
                </a:extLst>
              </a:tr>
              <a:tr h="253273">
                <a:tc>
                  <a:txBody>
                    <a:bodyPr/>
                    <a:lstStyle/>
                    <a:p>
                      <a:pPr fontAlgn="base"/>
                      <a:r>
                        <a:rPr lang="en-IN" sz="1200" b="1">
                          <a:solidFill>
                            <a:schemeClr val="tx1"/>
                          </a:solidFill>
                          <a:effectLst/>
                        </a:rPr>
                        <a:t>Version Control</a:t>
                      </a:r>
                      <a:endParaRPr lang="en-IN" sz="120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solidFill>
                            <a:schemeClr val="tx1"/>
                          </a:solidFill>
                          <a:effectLst/>
                        </a:rPr>
                        <a:t>Tracks changes, commit history, and versioning</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solidFill>
                            <a:schemeClr val="tx1"/>
                          </a:solidFill>
                          <a:effectLst/>
                        </a:rPr>
                        <a:t>Tracks changes, commit history, and versioning</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254472098"/>
                  </a:ext>
                </a:extLst>
              </a:tr>
              <a:tr h="253273">
                <a:tc>
                  <a:txBody>
                    <a:bodyPr/>
                    <a:lstStyle/>
                    <a:p>
                      <a:pPr fontAlgn="base"/>
                      <a:r>
                        <a:rPr lang="en-IN" sz="1200" b="1" dirty="0">
                          <a:solidFill>
                            <a:schemeClr val="tx1"/>
                          </a:solidFill>
                          <a:effectLst/>
                        </a:rPr>
                        <a:t>Isolation</a:t>
                      </a:r>
                      <a:endParaRPr lang="en-IN" sz="1200" dirty="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200">
                          <a:solidFill>
                            <a:schemeClr val="tx1"/>
                          </a:solidFill>
                          <a:effectLst/>
                        </a:rPr>
                        <a:t>Isolated from network issues</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solidFill>
                            <a:schemeClr val="tx1"/>
                          </a:solidFill>
                          <a:effectLst/>
                        </a:rPr>
                        <a:t>Prone to network issues, requires an internet connection</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581232392"/>
                  </a:ext>
                </a:extLst>
              </a:tr>
              <a:tr h="329255">
                <a:tc>
                  <a:txBody>
                    <a:bodyPr/>
                    <a:lstStyle/>
                    <a:p>
                      <a:pPr fontAlgn="base"/>
                      <a:r>
                        <a:rPr lang="en-IN" sz="1200" b="1">
                          <a:solidFill>
                            <a:schemeClr val="tx1"/>
                          </a:solidFill>
                          <a:effectLst/>
                        </a:rPr>
                        <a:t>Initial Setup</a:t>
                      </a:r>
                      <a:endParaRPr lang="en-IN" sz="1200">
                        <a:solidFill>
                          <a:schemeClr val="tx1"/>
                        </a:solidFill>
                        <a:effectLst/>
                      </a:endParaRP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a:solidFill>
                            <a:schemeClr val="tx1"/>
                          </a:solidFill>
                          <a:effectLst/>
                        </a:rPr>
                        <a:t>Created using git init command</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US" sz="1200" dirty="0">
                          <a:solidFill>
                            <a:schemeClr val="tx1"/>
                          </a:solidFill>
                          <a:effectLst/>
                        </a:rPr>
                        <a:t>Created by creating a repository on a remote platform and cloning it locally</a:t>
                      </a:r>
                    </a:p>
                  </a:txBody>
                  <a:tcPr marL="25327" marR="25327" marT="12664" marB="12664"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012471957"/>
                  </a:ext>
                </a:extLst>
              </a:tr>
            </a:tbl>
          </a:graphicData>
        </a:graphic>
      </p:graphicFrame>
      <p:sp>
        <p:nvSpPr>
          <p:cNvPr id="3" name="Rectangle 1"/>
          <p:cNvSpPr>
            <a:spLocks noChangeArrowheads="1"/>
          </p:cNvSpPr>
          <p:nvPr/>
        </p:nvSpPr>
        <p:spPr bwMode="auto">
          <a:xfrm>
            <a:off x="2242594" y="2249223"/>
            <a:ext cx="184731"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smtClean="0">
                <a:ln>
                  <a:noFill/>
                </a:ln>
                <a:solidFill>
                  <a:schemeClr val="tx1"/>
                </a:solidFill>
                <a:effectLst/>
                <a:latin typeface="Arial" panose="020B0604020202020204" pitchFamily="34" charset="0"/>
              </a:rPr>
              <a:t/>
            </a:r>
            <a:br>
              <a:rPr kumimoji="0" lang="en-US" altLang="en-US" sz="3200" b="0" i="0" u="none" strike="noStrike" cap="none" normalizeH="0" baseline="0" smtClean="0">
                <a:ln>
                  <a:noFill/>
                </a:ln>
                <a:solidFill>
                  <a:schemeClr val="tx1"/>
                </a:solidFill>
                <a:effectLst/>
                <a:latin typeface="Arial" panose="020B0604020202020204" pitchFamily="34" charset="0"/>
              </a:rPr>
            </a:b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pic>
        <p:nvPicPr>
          <p:cNvPr id="2053" name="Picture 5" descr="Git Remote - Connecting with repository - Git - dyclassroom | Have fun  learning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84518" y="638297"/>
            <a:ext cx="2266950" cy="16109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25527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1" y="1867988"/>
            <a:ext cx="5969726" cy="584775"/>
          </a:xfrm>
          <a:prstGeom prst="rect">
            <a:avLst/>
          </a:prstGeom>
          <a:noFill/>
        </p:spPr>
        <p:txBody>
          <a:bodyPr wrap="square" rtlCol="0">
            <a:spAutoFit/>
          </a:bodyPr>
          <a:lstStyle/>
          <a:p>
            <a:pPr algn="ctr"/>
            <a:r>
              <a:rPr lang="en-US" sz="3200" b="1" dirty="0" smtClean="0"/>
              <a:t>VERSION CONTROL SYSTEM</a:t>
            </a:r>
            <a:endParaRPr lang="en-IN" sz="3200" b="1" dirty="0"/>
          </a:p>
        </p:txBody>
      </p:sp>
      <p:sp>
        <p:nvSpPr>
          <p:cNvPr id="5" name="TextBox 4"/>
          <p:cNvSpPr txBox="1"/>
          <p:nvPr/>
        </p:nvSpPr>
        <p:spPr>
          <a:xfrm>
            <a:off x="2756262" y="2886892"/>
            <a:ext cx="758952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t>A Version Control System (VCS) is a software tool that helps developers track and manage changes to their code and collaborate on projects. </a:t>
            </a:r>
            <a:endParaRPr lang="en-US" sz="2000" dirty="0" smtClean="0"/>
          </a:p>
          <a:p>
            <a:pPr marL="342900" indent="-342900" algn="just">
              <a:buFont typeface="Wingdings" panose="05000000000000000000" pitchFamily="2" charset="2"/>
              <a:buChar char="ü"/>
            </a:pPr>
            <a:r>
              <a:rPr lang="en-US" sz="2000" dirty="0" smtClean="0"/>
              <a:t>It </a:t>
            </a:r>
            <a:r>
              <a:rPr lang="en-US" sz="2000" dirty="0"/>
              <a:t>enables multiple individuals to work on the same codebase simultaneously while keeping track of all modifications, allowing for easy identification of changes, reverting to previous versions, and merging changes from different sources.</a:t>
            </a:r>
            <a:endParaRPr lang="en-IN" sz="2000" dirty="0"/>
          </a:p>
        </p:txBody>
      </p:sp>
    </p:spTree>
    <p:extLst>
      <p:ext uri="{BB962C8B-B14F-4D97-AF65-F5344CB8AC3E}">
        <p14:creationId xmlns:p14="http://schemas.microsoft.com/office/powerpoint/2010/main" xmlns="" val="223270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33748" y="1867988"/>
            <a:ext cx="9039497" cy="584775"/>
          </a:xfrm>
          <a:prstGeom prst="rect">
            <a:avLst/>
          </a:prstGeom>
          <a:noFill/>
        </p:spPr>
        <p:txBody>
          <a:bodyPr wrap="square" rtlCol="0">
            <a:spAutoFit/>
          </a:bodyPr>
          <a:lstStyle/>
          <a:p>
            <a:pPr algn="ctr"/>
            <a:r>
              <a:rPr lang="en-US" sz="3200" b="1" dirty="0" smtClean="0"/>
              <a:t>Centralized VERSION CONTROL SYSTEM</a:t>
            </a:r>
            <a:endParaRPr lang="en-IN" sz="3200" b="1" dirty="0"/>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07782" y="2573383"/>
            <a:ext cx="7000875" cy="36197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96480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8171" y="1867988"/>
            <a:ext cx="8347166" cy="584775"/>
          </a:xfrm>
          <a:prstGeom prst="rect">
            <a:avLst/>
          </a:prstGeom>
          <a:noFill/>
        </p:spPr>
        <p:txBody>
          <a:bodyPr wrap="square" rtlCol="0">
            <a:spAutoFit/>
          </a:bodyPr>
          <a:lstStyle/>
          <a:p>
            <a:pPr algn="ctr"/>
            <a:r>
              <a:rPr lang="en-US" sz="3200" b="1" dirty="0" smtClean="0"/>
              <a:t>Distributed VERSION CONTROL SYSTEM</a:t>
            </a:r>
            <a:endParaRPr lang="en-IN" sz="3200" b="1" dirty="0"/>
          </a:p>
        </p:txBody>
      </p:sp>
      <p:pic>
        <p:nvPicPr>
          <p:cNvPr id="6146" name="Picture 2" descr="Lightbox"/>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64089" y="2452763"/>
            <a:ext cx="6248400" cy="37574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60097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3120" y="1867988"/>
            <a:ext cx="7942217" cy="584775"/>
          </a:xfrm>
          <a:prstGeom prst="rect">
            <a:avLst/>
          </a:prstGeom>
          <a:noFill/>
        </p:spPr>
        <p:txBody>
          <a:bodyPr wrap="square" rtlCol="0">
            <a:spAutoFit/>
          </a:bodyPr>
          <a:lstStyle/>
          <a:p>
            <a:pPr algn="ctr"/>
            <a:r>
              <a:rPr lang="en-US" sz="3200" b="1" dirty="0" smtClean="0"/>
              <a:t>TYPES VERSION CONTROL SYSTEM</a:t>
            </a:r>
            <a:endParaRPr lang="en-IN" sz="3200" b="1" dirty="0"/>
          </a:p>
        </p:txBody>
      </p:sp>
      <p:graphicFrame>
        <p:nvGraphicFramePr>
          <p:cNvPr id="2" name="Table 1"/>
          <p:cNvGraphicFramePr>
            <a:graphicFrameLocks noGrp="1"/>
          </p:cNvGraphicFramePr>
          <p:nvPr>
            <p:extLst>
              <p:ext uri="{D42A27DB-BD31-4B8C-83A1-F6EECF244321}">
                <p14:modId xmlns:p14="http://schemas.microsoft.com/office/powerpoint/2010/main" xmlns="" val="969073419"/>
              </p:ext>
            </p:extLst>
          </p:nvPr>
        </p:nvGraphicFramePr>
        <p:xfrm>
          <a:off x="2325188" y="2557463"/>
          <a:ext cx="8399417" cy="3736585"/>
        </p:xfrm>
        <a:graphic>
          <a:graphicData uri="http://schemas.openxmlformats.org/drawingml/2006/table">
            <a:tbl>
              <a:tblPr/>
              <a:tblGrid>
                <a:gridCol w="1820154">
                  <a:extLst>
                    <a:ext uri="{9D8B030D-6E8A-4147-A177-3AD203B41FA5}">
                      <a16:colId xmlns:a16="http://schemas.microsoft.com/office/drawing/2014/main" xmlns="" val="2683573175"/>
                    </a:ext>
                  </a:extLst>
                </a:gridCol>
                <a:gridCol w="3779458">
                  <a:extLst>
                    <a:ext uri="{9D8B030D-6E8A-4147-A177-3AD203B41FA5}">
                      <a16:colId xmlns:a16="http://schemas.microsoft.com/office/drawing/2014/main" xmlns="" val="1410120068"/>
                    </a:ext>
                  </a:extLst>
                </a:gridCol>
                <a:gridCol w="2799805">
                  <a:extLst>
                    <a:ext uri="{9D8B030D-6E8A-4147-A177-3AD203B41FA5}">
                      <a16:colId xmlns:a16="http://schemas.microsoft.com/office/drawing/2014/main" xmlns="" val="2093344378"/>
                    </a:ext>
                  </a:extLst>
                </a:gridCol>
              </a:tblGrid>
              <a:tr h="185801">
                <a:tc>
                  <a:txBody>
                    <a:bodyPr/>
                    <a:lstStyle/>
                    <a:p>
                      <a:pPr algn="ctr" fontAlgn="b"/>
                      <a:r>
                        <a:rPr lang="en-IN" sz="1400" b="1" dirty="0">
                          <a:effectLst/>
                        </a:rPr>
                        <a:t>Aspect</a:t>
                      </a:r>
                    </a:p>
                  </a:txBody>
                  <a:tcPr marL="26543" marR="26543" marT="13271" marB="1327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IN" sz="1400" b="1" dirty="0">
                          <a:effectLst/>
                        </a:rPr>
                        <a:t>Centralized VCS (CVCS)</a:t>
                      </a:r>
                    </a:p>
                  </a:txBody>
                  <a:tcPr marL="26543" marR="26543" marT="13271" marB="1327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fontAlgn="b"/>
                      <a:r>
                        <a:rPr lang="en-IN" sz="1400" b="1" dirty="0">
                          <a:effectLst/>
                        </a:rPr>
                        <a:t>Distributed VCS (DVCS)</a:t>
                      </a:r>
                    </a:p>
                  </a:txBody>
                  <a:tcPr marL="26543" marR="26543" marT="13271" marB="13271"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203662469"/>
                  </a:ext>
                </a:extLst>
              </a:tr>
              <a:tr h="265430">
                <a:tc>
                  <a:txBody>
                    <a:bodyPr/>
                    <a:lstStyle/>
                    <a:p>
                      <a:pPr fontAlgn="base"/>
                      <a:r>
                        <a:rPr lang="en-IN" sz="1100" b="1" dirty="0">
                          <a:effectLst/>
                        </a:rPr>
                        <a:t>Central Repository</a:t>
                      </a:r>
                      <a:endParaRPr lang="en-IN" sz="1100" dirty="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Central server holds the codebase</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Every developer has a complete copy of the repository</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563015882"/>
                  </a:ext>
                </a:extLst>
              </a:tr>
              <a:tr h="345059">
                <a:tc>
                  <a:txBody>
                    <a:bodyPr/>
                    <a:lstStyle/>
                    <a:p>
                      <a:pPr fontAlgn="base"/>
                      <a:r>
                        <a:rPr lang="en-IN" sz="1100" b="1">
                          <a:effectLst/>
                        </a:rPr>
                        <a:t>Developer's Copy</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Developers work with checked-out files from the central repository</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Developers have their own local copies of the entire repository</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547278273"/>
                  </a:ext>
                </a:extLst>
              </a:tr>
              <a:tr h="504317">
                <a:tc>
                  <a:txBody>
                    <a:bodyPr/>
                    <a:lstStyle/>
                    <a:p>
                      <a:pPr fontAlgn="base"/>
                      <a:r>
                        <a:rPr lang="en-IN" sz="1100" b="1">
                          <a:effectLst/>
                        </a:rPr>
                        <a:t>Collaboration</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dirty="0">
                          <a:effectLst/>
                        </a:rPr>
                        <a:t>Changes are made directly to the central repository</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Developers work independently on their local repositories and can exchange changes later</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1367940055"/>
                  </a:ext>
                </a:extLst>
              </a:tr>
              <a:tr h="345059">
                <a:tc>
                  <a:txBody>
                    <a:bodyPr/>
                    <a:lstStyle/>
                    <a:p>
                      <a:pPr fontAlgn="base"/>
                      <a:r>
                        <a:rPr lang="en-IN" sz="1100" b="1">
                          <a:effectLst/>
                        </a:rPr>
                        <a:t>Synchronization</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Developers need to synchronize frequently with the central repository</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Developers synchronize their local repositories with each other</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54690079"/>
                  </a:ext>
                </a:extLst>
              </a:tr>
              <a:tr h="345059">
                <a:tc>
                  <a:txBody>
                    <a:bodyPr/>
                    <a:lstStyle/>
                    <a:p>
                      <a:pPr fontAlgn="base"/>
                      <a:r>
                        <a:rPr lang="en-IN" sz="1100" b="1">
                          <a:effectLst/>
                        </a:rPr>
                        <a:t>Branching and Merging</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Branching and merging can be more challenging due to centralization</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Branching and merging are more flexible and streamlined</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67438043"/>
                  </a:ext>
                </a:extLst>
              </a:tr>
              <a:tr h="265430">
                <a:tc>
                  <a:txBody>
                    <a:bodyPr/>
                    <a:lstStyle/>
                    <a:p>
                      <a:pPr fontAlgn="base"/>
                      <a:r>
                        <a:rPr lang="en-IN" sz="1100" b="1">
                          <a:effectLst/>
                        </a:rPr>
                        <a:t>Offline Work</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Requires a network connection for most operations</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Developers can work offline and sync changes later</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381624002"/>
                  </a:ext>
                </a:extLst>
              </a:tr>
              <a:tr h="265430">
                <a:tc>
                  <a:txBody>
                    <a:bodyPr/>
                    <a:lstStyle/>
                    <a:p>
                      <a:pPr fontAlgn="base"/>
                      <a:r>
                        <a:rPr lang="en-IN" sz="1100" b="1">
                          <a:effectLst/>
                        </a:rPr>
                        <a:t>Speed</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Slower for tasks involving server communication</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Faster for most tasks due to local operations</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736649410"/>
                  </a:ext>
                </a:extLst>
              </a:tr>
              <a:tr h="345059">
                <a:tc>
                  <a:txBody>
                    <a:bodyPr/>
                    <a:lstStyle/>
                    <a:p>
                      <a:pPr fontAlgn="base"/>
                      <a:r>
                        <a:rPr lang="en-IN" sz="1100" b="1">
                          <a:effectLst/>
                        </a:rPr>
                        <a:t>Redundancy</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Single point of failure (central server)</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No single point of failure; each local repository acts as a backup</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94440185"/>
                  </a:ext>
                </a:extLst>
              </a:tr>
              <a:tr h="345059">
                <a:tc>
                  <a:txBody>
                    <a:bodyPr/>
                    <a:lstStyle/>
                    <a:p>
                      <a:pPr fontAlgn="base"/>
                      <a:r>
                        <a:rPr lang="en-IN" sz="1100" b="1">
                          <a:effectLst/>
                        </a:rPr>
                        <a:t>Complexity</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Generally simpler setup and operations</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100">
                          <a:effectLst/>
                        </a:rPr>
                        <a:t>Can have a steeper learning curve, especially for more complex workflows</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3640014171"/>
                  </a:ext>
                </a:extLst>
              </a:tr>
              <a:tr h="106172">
                <a:tc>
                  <a:txBody>
                    <a:bodyPr/>
                    <a:lstStyle/>
                    <a:p>
                      <a:pPr fontAlgn="base"/>
                      <a:r>
                        <a:rPr lang="en-IN" sz="1100" b="1">
                          <a:effectLst/>
                        </a:rPr>
                        <a:t>Examples</a:t>
                      </a:r>
                      <a:endParaRPr lang="en-IN" sz="1100">
                        <a:effectLst/>
                      </a:endParaRP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100">
                          <a:effectLst/>
                        </a:rPr>
                        <a:t>CVS, SVN</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tc>
                  <a:txBody>
                    <a:bodyPr/>
                    <a:lstStyle/>
                    <a:p>
                      <a:pPr fontAlgn="base"/>
                      <a:r>
                        <a:rPr lang="en-IN" sz="1100" dirty="0">
                          <a:effectLst/>
                        </a:rPr>
                        <a:t>Git, Mercurial</a:t>
                      </a:r>
                    </a:p>
                  </a:txBody>
                  <a:tcPr marL="26543" marR="26543" marT="13271" marB="1327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xmlns="" val="2384726972"/>
                  </a:ext>
                </a:extLst>
              </a:tr>
            </a:tbl>
          </a:graphicData>
        </a:graphic>
      </p:graphicFrame>
      <p:sp>
        <p:nvSpPr>
          <p:cNvPr id="3" name="Rectangle 1"/>
          <p:cNvSpPr>
            <a:spLocks noChangeArrowheads="1"/>
          </p:cNvSpPr>
          <p:nvPr/>
        </p:nvSpPr>
        <p:spPr bwMode="auto">
          <a:xfrm>
            <a:off x="5192713" y="1680302"/>
            <a:ext cx="184731" cy="17543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smtClean="0">
                <a:ln>
                  <a:noFill/>
                </a:ln>
                <a:solidFill>
                  <a:schemeClr val="tx1"/>
                </a:solidFill>
                <a:effectLst/>
                <a:latin typeface="Arial" panose="020B0604020202020204" pitchFamily="34" charset="0"/>
              </a:rPr>
              <a:t/>
            </a:r>
            <a:br>
              <a:rPr kumimoji="0" lang="en-US" altLang="en-US" sz="5400" b="0" i="0" u="none" strike="noStrike" cap="none" normalizeH="0" baseline="0" smtClean="0">
                <a:ln>
                  <a:noFill/>
                </a:ln>
                <a:solidFill>
                  <a:schemeClr val="tx1"/>
                </a:solidFill>
                <a:effectLst/>
                <a:latin typeface="Arial" panose="020B0604020202020204" pitchFamily="34" charset="0"/>
              </a:rPr>
            </a:br>
            <a:endParaRPr kumimoji="0" lang="en-US" altLang="en-US" sz="5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21673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75611" y="1867988"/>
            <a:ext cx="5969726" cy="584775"/>
          </a:xfrm>
          <a:prstGeom prst="rect">
            <a:avLst/>
          </a:prstGeom>
          <a:noFill/>
        </p:spPr>
        <p:txBody>
          <a:bodyPr wrap="square" rtlCol="0">
            <a:spAutoFit/>
          </a:bodyPr>
          <a:lstStyle/>
          <a:p>
            <a:pPr algn="ctr"/>
            <a:r>
              <a:rPr lang="en-US" sz="3200" b="1" dirty="0" err="1" smtClean="0">
                <a:solidFill>
                  <a:srgbClr val="FF0000"/>
                </a:solidFill>
              </a:rPr>
              <a:t>Git</a:t>
            </a:r>
            <a:r>
              <a:rPr lang="en-US" sz="3200" b="1" dirty="0" smtClean="0">
                <a:solidFill>
                  <a:srgbClr val="FF0000"/>
                </a:solidFill>
              </a:rPr>
              <a:t> vs </a:t>
            </a:r>
            <a:r>
              <a:rPr lang="en-US" sz="3200" b="1" dirty="0" err="1" smtClean="0">
                <a:solidFill>
                  <a:srgbClr val="FF0000"/>
                </a:solidFill>
              </a:rPr>
              <a:t>Github</a:t>
            </a:r>
            <a:endParaRPr lang="en-IN" sz="3200" b="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2783029140"/>
              </p:ext>
            </p:extLst>
          </p:nvPr>
        </p:nvGraphicFramePr>
        <p:xfrm>
          <a:off x="2090057" y="2452763"/>
          <a:ext cx="9013373" cy="3390482"/>
        </p:xfrm>
        <a:graphic>
          <a:graphicData uri="http://schemas.openxmlformats.org/drawingml/2006/table">
            <a:tbl>
              <a:tblPr>
                <a:tableStyleId>{5C22544A-7EE6-4342-B048-85BDC9FD1C3A}</a:tableStyleId>
              </a:tblPr>
              <a:tblGrid>
                <a:gridCol w="2104842">
                  <a:extLst>
                    <a:ext uri="{9D8B030D-6E8A-4147-A177-3AD203B41FA5}">
                      <a16:colId xmlns:a16="http://schemas.microsoft.com/office/drawing/2014/main" xmlns="" val="3284422674"/>
                    </a:ext>
                  </a:extLst>
                </a:gridCol>
                <a:gridCol w="2840891">
                  <a:extLst>
                    <a:ext uri="{9D8B030D-6E8A-4147-A177-3AD203B41FA5}">
                      <a16:colId xmlns:a16="http://schemas.microsoft.com/office/drawing/2014/main" xmlns="" val="1831483829"/>
                    </a:ext>
                  </a:extLst>
                </a:gridCol>
                <a:gridCol w="4067640">
                  <a:extLst>
                    <a:ext uri="{9D8B030D-6E8A-4147-A177-3AD203B41FA5}">
                      <a16:colId xmlns:a16="http://schemas.microsoft.com/office/drawing/2014/main" xmlns="" val="2327097239"/>
                    </a:ext>
                  </a:extLst>
                </a:gridCol>
              </a:tblGrid>
              <a:tr h="194269">
                <a:tc>
                  <a:txBody>
                    <a:bodyPr/>
                    <a:lstStyle/>
                    <a:p>
                      <a:pPr algn="ctr" fontAlgn="b"/>
                      <a:r>
                        <a:rPr lang="en-IN" sz="1400" b="1" u="none" strike="noStrike" dirty="0">
                          <a:effectLst/>
                        </a:rPr>
                        <a:t>Aspect</a:t>
                      </a:r>
                      <a:endParaRPr lang="en-IN" sz="1400" b="1" i="0" u="none" strike="noStrike" dirty="0">
                        <a:solidFill>
                          <a:srgbClr val="000000"/>
                        </a:solidFill>
                        <a:effectLst/>
                        <a:latin typeface="Segoe UI" panose="020B0502040204020203" pitchFamily="34" charset="0"/>
                      </a:endParaRPr>
                    </a:p>
                  </a:txBody>
                  <a:tcPr marL="6557" marR="6557" marT="6557" marB="0" anchor="b"/>
                </a:tc>
                <a:tc>
                  <a:txBody>
                    <a:bodyPr/>
                    <a:lstStyle/>
                    <a:p>
                      <a:pPr algn="ctr" fontAlgn="b"/>
                      <a:r>
                        <a:rPr lang="en-IN" sz="1400" b="1" u="none" strike="noStrike" dirty="0">
                          <a:effectLst/>
                        </a:rPr>
                        <a:t>Git</a:t>
                      </a:r>
                      <a:endParaRPr lang="en-IN" sz="1400" b="1" i="0" u="none" strike="noStrike" dirty="0">
                        <a:solidFill>
                          <a:srgbClr val="000000"/>
                        </a:solidFill>
                        <a:effectLst/>
                        <a:latin typeface="Segoe UI" panose="020B0502040204020203" pitchFamily="34" charset="0"/>
                      </a:endParaRPr>
                    </a:p>
                  </a:txBody>
                  <a:tcPr marL="6557" marR="6557" marT="6557" marB="0" anchor="b"/>
                </a:tc>
                <a:tc>
                  <a:txBody>
                    <a:bodyPr/>
                    <a:lstStyle/>
                    <a:p>
                      <a:pPr algn="ctr" fontAlgn="b"/>
                      <a:r>
                        <a:rPr lang="en-IN" sz="1400" b="1" u="none" strike="noStrike" dirty="0">
                          <a:effectLst/>
                        </a:rPr>
                        <a:t>GitHub</a:t>
                      </a:r>
                      <a:endParaRPr lang="en-IN" sz="1400" b="1" i="0" u="none" strike="noStrike" dirty="0">
                        <a:solidFill>
                          <a:srgbClr val="000000"/>
                        </a:solidFill>
                        <a:effectLst/>
                        <a:latin typeface="Segoe UI" panose="020B0502040204020203" pitchFamily="34" charset="0"/>
                      </a:endParaRPr>
                    </a:p>
                  </a:txBody>
                  <a:tcPr marL="6557" marR="6557" marT="6557" marB="0" anchor="b"/>
                </a:tc>
                <a:extLst>
                  <a:ext uri="{0D108BD9-81ED-4DB2-BD59-A6C34878D82A}">
                    <a16:rowId xmlns:a16="http://schemas.microsoft.com/office/drawing/2014/main" xmlns="" val="1363117895"/>
                  </a:ext>
                </a:extLst>
              </a:tr>
              <a:tr h="254864">
                <a:tc>
                  <a:txBody>
                    <a:bodyPr/>
                    <a:lstStyle/>
                    <a:p>
                      <a:pPr algn="l" fontAlgn="ctr"/>
                      <a:r>
                        <a:rPr lang="en-IN" sz="1400" b="1" u="none" strike="noStrike" dirty="0">
                          <a:effectLst/>
                        </a:rPr>
                        <a:t>Definition</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Distributed version control system</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Web-based platform for Git repositories</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2314251372"/>
                  </a:ext>
                </a:extLst>
              </a:tr>
              <a:tr h="382746">
                <a:tc>
                  <a:txBody>
                    <a:bodyPr/>
                    <a:lstStyle/>
                    <a:p>
                      <a:pPr algn="l" fontAlgn="ctr"/>
                      <a:r>
                        <a:rPr lang="en-IN" sz="1400" b="1" u="none" strike="noStrike" dirty="0">
                          <a:effectLst/>
                        </a:rPr>
                        <a:t>Purpose</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US" sz="1400" u="none" strike="noStrike">
                          <a:effectLst/>
                        </a:rPr>
                        <a:t>Managing source code versions and history</a:t>
                      </a:r>
                      <a:endParaRPr lang="en-US"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US" sz="1400" u="none" strike="noStrike">
                          <a:effectLst/>
                        </a:rPr>
                        <a:t>Hosting, collaboration, and more for Git</a:t>
                      </a:r>
                      <a:endParaRPr lang="en-US"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3421461582"/>
                  </a:ext>
                </a:extLst>
              </a:tr>
              <a:tr h="194269">
                <a:tc>
                  <a:txBody>
                    <a:bodyPr/>
                    <a:lstStyle/>
                    <a:p>
                      <a:pPr algn="l" fontAlgn="ctr"/>
                      <a:r>
                        <a:rPr lang="en-IN" sz="1400" b="1" u="none" strike="noStrike" dirty="0">
                          <a:effectLst/>
                        </a:rPr>
                        <a:t>Command-Line Tool</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Yes</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No</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3410447872"/>
                  </a:ext>
                </a:extLst>
              </a:tr>
              <a:tr h="194269">
                <a:tc>
                  <a:txBody>
                    <a:bodyPr/>
                    <a:lstStyle/>
                    <a:p>
                      <a:pPr algn="l" fontAlgn="ctr"/>
                      <a:r>
                        <a:rPr lang="en-IN" sz="1400" b="1" u="none" strike="noStrike" dirty="0">
                          <a:effectLst/>
                        </a:rPr>
                        <a:t>Graphical Interface</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No</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Yes</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1150786300"/>
                  </a:ext>
                </a:extLst>
              </a:tr>
              <a:tr h="194269">
                <a:tc>
                  <a:txBody>
                    <a:bodyPr/>
                    <a:lstStyle/>
                    <a:p>
                      <a:pPr algn="l" fontAlgn="ctr"/>
                      <a:r>
                        <a:rPr lang="en-IN" sz="1400" b="1" u="none" strike="noStrike" dirty="0">
                          <a:effectLst/>
                        </a:rPr>
                        <a:t>Local Repository</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Yes</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No (Provides remote hosting)</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1326995097"/>
                  </a:ext>
                </a:extLst>
              </a:tr>
              <a:tr h="194269">
                <a:tc>
                  <a:txBody>
                    <a:bodyPr/>
                    <a:lstStyle/>
                    <a:p>
                      <a:pPr algn="l" fontAlgn="ctr"/>
                      <a:r>
                        <a:rPr lang="en-IN" sz="1400" b="1" u="none" strike="noStrike" dirty="0">
                          <a:effectLst/>
                        </a:rPr>
                        <a:t>Remote Hosting</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No</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Yes</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1271252928"/>
                  </a:ext>
                </a:extLst>
              </a:tr>
              <a:tr h="254864">
                <a:tc>
                  <a:txBody>
                    <a:bodyPr/>
                    <a:lstStyle/>
                    <a:p>
                      <a:pPr algn="l" fontAlgn="ctr"/>
                      <a:r>
                        <a:rPr lang="en-IN" sz="1400" b="1" u="none" strike="noStrike" dirty="0">
                          <a:effectLst/>
                        </a:rPr>
                        <a:t>Collaboration</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Basic (Sharing repositories manually)</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Extensive (Pull requests, issues, etc.)</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1518440803"/>
                  </a:ext>
                </a:extLst>
              </a:tr>
              <a:tr h="194269">
                <a:tc>
                  <a:txBody>
                    <a:bodyPr/>
                    <a:lstStyle/>
                    <a:p>
                      <a:pPr algn="l" fontAlgn="ctr"/>
                      <a:r>
                        <a:rPr lang="en-IN" sz="1400" b="1" u="none" strike="noStrike" dirty="0">
                          <a:effectLst/>
                        </a:rPr>
                        <a:t>Issue Tracking</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No</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Yes</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2616191962"/>
                  </a:ext>
                </a:extLst>
              </a:tr>
              <a:tr h="194269">
                <a:tc>
                  <a:txBody>
                    <a:bodyPr/>
                    <a:lstStyle/>
                    <a:p>
                      <a:pPr algn="l" fontAlgn="ctr"/>
                      <a:r>
                        <a:rPr lang="en-IN" sz="1400" b="1" u="none" strike="noStrike" dirty="0">
                          <a:effectLst/>
                        </a:rPr>
                        <a:t>Pull Requests</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No</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Yes</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992251231"/>
                  </a:ext>
                </a:extLst>
              </a:tr>
              <a:tr h="194269">
                <a:tc>
                  <a:txBody>
                    <a:bodyPr/>
                    <a:lstStyle/>
                    <a:p>
                      <a:pPr algn="l" fontAlgn="ctr"/>
                      <a:r>
                        <a:rPr lang="en-IN" sz="1400" b="1" u="none" strike="noStrike" dirty="0">
                          <a:effectLst/>
                        </a:rPr>
                        <a:t>Code Review</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Manual (Outside of Git)</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Integrated with pull requests</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530800211"/>
                  </a:ext>
                </a:extLst>
              </a:tr>
              <a:tr h="254864">
                <a:tc>
                  <a:txBody>
                    <a:bodyPr/>
                    <a:lstStyle/>
                    <a:p>
                      <a:pPr algn="l" fontAlgn="ctr"/>
                      <a:r>
                        <a:rPr lang="en-IN" sz="1400" b="1" u="none" strike="noStrike" dirty="0">
                          <a:effectLst/>
                        </a:rPr>
                        <a:t>Access Control</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Limited (File system permissions)</a:t>
                      </a:r>
                      <a:endParaRPr lang="en-IN"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IN" sz="1400" u="none" strike="noStrike">
                          <a:effectLst/>
                        </a:rPr>
                        <a:t>Yes (Fine-grained repository permissions)</a:t>
                      </a:r>
                      <a:endParaRPr lang="en-IN" sz="1400" b="0" i="0" u="none" strike="noStrike">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3452559929"/>
                  </a:ext>
                </a:extLst>
              </a:tr>
              <a:tr h="382746">
                <a:tc>
                  <a:txBody>
                    <a:bodyPr/>
                    <a:lstStyle/>
                    <a:p>
                      <a:pPr algn="l" fontAlgn="ctr"/>
                      <a:r>
                        <a:rPr lang="en-IN" sz="1400" b="1" u="none" strike="noStrike" dirty="0">
                          <a:effectLst/>
                        </a:rPr>
                        <a:t>Public/Private Repos</a:t>
                      </a:r>
                      <a:endParaRPr lang="en-IN" sz="1400" b="1" i="0" u="none" strike="noStrike" dirty="0">
                        <a:solidFill>
                          <a:srgbClr val="000000"/>
                        </a:solidFill>
                        <a:effectLst/>
                        <a:latin typeface="Segoe UI" panose="020B0502040204020203" pitchFamily="34" charset="0"/>
                      </a:endParaRPr>
                    </a:p>
                  </a:txBody>
                  <a:tcPr marL="6557" marR="6557" marT="6557" marB="0" anchor="ctr"/>
                </a:tc>
                <a:tc>
                  <a:txBody>
                    <a:bodyPr/>
                    <a:lstStyle/>
                    <a:p>
                      <a:pPr algn="l" fontAlgn="ctr"/>
                      <a:r>
                        <a:rPr lang="en-US" sz="1400" u="none" strike="noStrike">
                          <a:effectLst/>
                        </a:rPr>
                        <a:t>Yes (Based on local repository configuration)</a:t>
                      </a:r>
                      <a:endParaRPr lang="en-US" sz="1400" b="0" i="0" u="none" strike="noStrike">
                        <a:solidFill>
                          <a:srgbClr val="000000"/>
                        </a:solidFill>
                        <a:effectLst/>
                        <a:latin typeface="Segoe UI" panose="020B0502040204020203" pitchFamily="34" charset="0"/>
                      </a:endParaRPr>
                    </a:p>
                  </a:txBody>
                  <a:tcPr marL="6557" marR="6557" marT="6557" marB="0" anchor="ctr"/>
                </a:tc>
                <a:tc>
                  <a:txBody>
                    <a:bodyPr/>
                    <a:lstStyle/>
                    <a:p>
                      <a:pPr algn="l" fontAlgn="ctr"/>
                      <a:r>
                        <a:rPr lang="en-US" sz="1400" u="none" strike="noStrike" dirty="0">
                          <a:effectLst/>
                        </a:rPr>
                        <a:t>Yes (Public and private repository options)</a:t>
                      </a:r>
                      <a:endParaRPr lang="en-US" sz="1400" b="0" i="0" u="none" strike="noStrike" dirty="0">
                        <a:solidFill>
                          <a:srgbClr val="000000"/>
                        </a:solidFill>
                        <a:effectLst/>
                        <a:latin typeface="Segoe UI" panose="020B0502040204020203" pitchFamily="34" charset="0"/>
                      </a:endParaRPr>
                    </a:p>
                  </a:txBody>
                  <a:tcPr marL="6557" marR="6557" marT="6557" marB="0" anchor="ctr"/>
                </a:tc>
                <a:extLst>
                  <a:ext uri="{0D108BD9-81ED-4DB2-BD59-A6C34878D82A}">
                    <a16:rowId xmlns:a16="http://schemas.microsoft.com/office/drawing/2014/main" xmlns="" val="796256438"/>
                  </a:ext>
                </a:extLst>
              </a:tr>
            </a:tbl>
          </a:graphicData>
        </a:graphic>
      </p:graphicFrame>
    </p:spTree>
    <p:extLst>
      <p:ext uri="{BB962C8B-B14F-4D97-AF65-F5344CB8AC3E}">
        <p14:creationId xmlns:p14="http://schemas.microsoft.com/office/powerpoint/2010/main" xmlns="" val="4866740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786</TotalTime>
  <Words>945</Words>
  <Application>Microsoft Office PowerPoint</Application>
  <PresentationFormat>Custom</PresentationFormat>
  <Paragraphs>195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Organic</vt:lpstr>
      <vt:lpstr>Version Control System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Create a repository(ex: git-class) in the github  &amp;  execute the commands</vt:lpstr>
      <vt:lpstr>Git flow</vt:lpstr>
      <vt:lpstr>Live Environment</vt:lpstr>
      <vt:lpstr>Live Environment</vt:lpstr>
      <vt:lpstr>Identifier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dc:title>
  <dc:creator>Home</dc:creator>
  <cp:lastModifiedBy>OracleEBS</cp:lastModifiedBy>
  <cp:revision>23</cp:revision>
  <dcterms:created xsi:type="dcterms:W3CDTF">2023-08-15T14:13:25Z</dcterms:created>
  <dcterms:modified xsi:type="dcterms:W3CDTF">2023-09-24T16:34:26Z</dcterms:modified>
</cp:coreProperties>
</file>