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 r:id="rId2"/>
    <p:sldId id="259" r:id="rId3"/>
    <p:sldId id="260" r:id="rId4"/>
    <p:sldId id="283" r:id="rId5"/>
    <p:sldId id="262" r:id="rId6"/>
    <p:sldId id="284" r:id="rId7"/>
    <p:sldId id="272" r:id="rId8"/>
    <p:sldId id="275" r:id="rId9"/>
    <p:sldId id="285" r:id="rId10"/>
    <p:sldId id="270" r:id="rId11"/>
    <p:sldId id="286" r:id="rId12"/>
    <p:sldId id="287" r:id="rId13"/>
    <p:sldId id="288" r:id="rId14"/>
    <p:sldId id="289" r:id="rId15"/>
    <p:sldId id="290" r:id="rId16"/>
    <p:sldId id="291" r:id="rId17"/>
    <p:sldId id="292" r:id="rId18"/>
    <p:sldId id="293" r:id="rId19"/>
    <p:sldId id="294" r:id="rId20"/>
    <p:sldId id="295" r:id="rId21"/>
    <p:sldId id="279" r:id="rId22"/>
    <p:sldId id="296" r:id="rId23"/>
    <p:sldId id="281" r:id="rId24"/>
    <p:sldId id="268" r:id="rId25"/>
    <p:sldId id="28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F4EC2A-DAFD-1AE2-9D51-6B7B4AA56FAA}" v="20" dt="2025-03-02T14:33:08.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8" autoAdjust="0"/>
    <p:restoredTop sz="94660"/>
  </p:normalViewPr>
  <p:slideViewPr>
    <p:cSldViewPr snapToGrid="0">
      <p:cViewPr varScale="1">
        <p:scale>
          <a:sx n="77" d="100"/>
          <a:sy n="77" d="100"/>
        </p:scale>
        <p:origin x="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P31A0569" userId="S::21p31a0569@acet.ac.in::8c9739c9-b342-429c-922d-b632722af4b1" providerId="AD" clId="Web-{EDF4EC2A-DAFD-1AE2-9D51-6B7B4AA56FAA}"/>
    <pc:docChg chg="modSld">
      <pc:chgData name="21P31A0569" userId="S::21p31a0569@acet.ac.in::8c9739c9-b342-429c-922d-b632722af4b1" providerId="AD" clId="Web-{EDF4EC2A-DAFD-1AE2-9D51-6B7B4AA56FAA}" dt="2025-03-02T14:33:08.598" v="20" actId="14100"/>
      <pc:docMkLst>
        <pc:docMk/>
      </pc:docMkLst>
      <pc:sldChg chg="modSp">
        <pc:chgData name="21P31A0569" userId="S::21p31a0569@acet.ac.in::8c9739c9-b342-429c-922d-b632722af4b1" providerId="AD" clId="Web-{EDF4EC2A-DAFD-1AE2-9D51-6B7B4AA56FAA}" dt="2025-03-02T14:33:08.598" v="20" actId="14100"/>
        <pc:sldMkLst>
          <pc:docMk/>
          <pc:sldMk cId="1870172847" sldId="268"/>
        </pc:sldMkLst>
        <pc:spChg chg="mod">
          <ac:chgData name="21P31A0569" userId="S::21p31a0569@acet.ac.in::8c9739c9-b342-429c-922d-b632722af4b1" providerId="AD" clId="Web-{EDF4EC2A-DAFD-1AE2-9D51-6B7B4AA56FAA}" dt="2025-03-02T14:33:08.598" v="20" actId="14100"/>
          <ac:spMkLst>
            <pc:docMk/>
            <pc:sldMk cId="1870172847" sldId="268"/>
            <ac:spMk id="3" creationId="{EDC3D31C-D6FE-7840-9CD4-46DBC04AAE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1E910-4C52-4576-9BB9-1BA71EA2FFD9}"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A0818-4347-4CD6-BAF3-4E7FA87B38D1}" type="slidenum">
              <a:rPr lang="en-IN" smtClean="0"/>
              <a:t>‹#›</a:t>
            </a:fld>
            <a:endParaRPr lang="en-IN"/>
          </a:p>
        </p:txBody>
      </p:sp>
    </p:spTree>
    <p:extLst>
      <p:ext uri="{BB962C8B-B14F-4D97-AF65-F5344CB8AC3E}">
        <p14:creationId xmlns:p14="http://schemas.microsoft.com/office/powerpoint/2010/main" val="100359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690966-3A3C-4B0E-B3F3-A3DFB5C576DC}"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48D2A-07DB-43E5-AD24-4305A186CCD5}"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3CC0D-4A14-41B7-9700-76F854AA9CD4}"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9EC7A-7540-47AD-9CD2-4EADDB265BE6}"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C8ED2-CFE2-45CE-ACC7-8C69F6079724}"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467DE-6789-4544-9707-FAE75789C28A}"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9BC5A-2ED9-42C5-9A3E-1F8860F209D4}" type="datetime1">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A0C1C-B742-4BC2-A4B6-A8F478063739}" type="datetime1">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11AEC-6059-4540-8D60-7893BFCB81A7}" type="datetime1">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8879B-3284-4177-BA62-8D9452920A4F}"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0B3B8-FEE5-456A-A75E-0494C4139068}"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262504-4A6D-458F-AB0D-657C182A7E35}" type="datetime1">
              <a:rPr lang="en-US" smtClean="0"/>
              <a:t>3/2/2025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ho.int/hac/crises/en" TargetMode="External"/><Relationship Id="rId7" Type="http://schemas.openxmlformats.org/officeDocument/2006/relationships/image" Target="../media/image2.webp"/><Relationship Id="rId2" Type="http://schemas.openxmlformats.org/officeDocument/2006/relationships/hyperlink" Target="https://www.undrr.org/" TargetMode="External"/><Relationship Id="rId1" Type="http://schemas.openxmlformats.org/officeDocument/2006/relationships/slideLayout" Target="../slideLayouts/slideLayout2.xml"/><Relationship Id="rId6" Type="http://schemas.openxmlformats.org/officeDocument/2006/relationships/hyperlink" Target="https://www.worldbank.org/en/topic/disasterriskmanagement" TargetMode="External"/><Relationship Id="rId5" Type="http://schemas.openxmlformats.org/officeDocument/2006/relationships/hyperlink" Target="https://ndma.gov.in/" TargetMode="External"/><Relationship Id="rId4" Type="http://schemas.openxmlformats.org/officeDocument/2006/relationships/hyperlink" Target="https://www.ifrc.or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C82E-26EA-CFB2-F2A4-4D21AD43CD86}"/>
              </a:ext>
            </a:extLst>
          </p:cNvPr>
          <p:cNvSpPr>
            <a:spLocks noGrp="1"/>
          </p:cNvSpPr>
          <p:nvPr>
            <p:ph type="title"/>
          </p:nvPr>
        </p:nvSpPr>
        <p:spPr>
          <a:xfrm>
            <a:off x="1072087" y="479934"/>
            <a:ext cx="10515600" cy="1325563"/>
          </a:xfrm>
        </p:spPr>
        <p:txBody>
          <a:bodyPr/>
          <a:lstStyle/>
          <a:p>
            <a:r>
              <a:rPr lang="en-US" sz="2800" b="1" dirty="0">
                <a:solidFill>
                  <a:srgbClr val="262626"/>
                </a:solidFill>
                <a:latin typeface="+mn-lt"/>
              </a:rPr>
              <a:t>MODELLING OF ESTABLSIHING EMERGENCY COMMUNICATION DURING NATURAL DISASTER THROUGH SOCIAL NETWORKS</a:t>
            </a:r>
            <a:endParaRPr lang="en-US" dirty="0">
              <a:latin typeface="+mn-lt"/>
            </a:endParaRPr>
          </a:p>
        </p:txBody>
      </p:sp>
      <p:sp>
        <p:nvSpPr>
          <p:cNvPr id="3" name="Content Placeholder 2">
            <a:extLst>
              <a:ext uri="{FF2B5EF4-FFF2-40B4-BE49-F238E27FC236}">
                <a16:creationId xmlns:a16="http://schemas.microsoft.com/office/drawing/2014/main" id="{D8972CC9-343A-EA05-F25D-B925E76C7900}"/>
              </a:ext>
            </a:extLst>
          </p:cNvPr>
          <p:cNvSpPr>
            <a:spLocks noGrp="1"/>
          </p:cNvSpPr>
          <p:nvPr>
            <p:ph idx="1"/>
          </p:nvPr>
        </p:nvSpPr>
        <p:spPr>
          <a:xfrm>
            <a:off x="119534" y="3818048"/>
            <a:ext cx="11930225" cy="4351338"/>
          </a:xfrm>
        </p:spPr>
        <p:txBody>
          <a:bodyPr vert="horz" lIns="91440" tIns="45720" rIns="91440" bIns="45720" rtlCol="0" anchor="t">
            <a:normAutofit/>
          </a:bodyPr>
          <a:lstStyle/>
          <a:p>
            <a:pPr>
              <a:buNone/>
            </a:pPr>
            <a:endParaRPr lang="en-US" sz="1800" dirty="0">
              <a:solidFill>
                <a:srgbClr val="A53010"/>
              </a:solidFill>
              <a:latin typeface="Wingdings 3"/>
              <a:sym typeface="Wingdings 3"/>
            </a:endParaRPr>
          </a:p>
          <a:p>
            <a:pPr>
              <a:buNone/>
            </a:pPr>
            <a:r>
              <a:rPr lang="en-US" sz="1800" dirty="0">
                <a:solidFill>
                  <a:srgbClr val="A53010"/>
                </a:solidFill>
                <a:latin typeface="Wingdings 3"/>
                <a:sym typeface="Wingdings 3"/>
              </a:rPr>
              <a:t>  ´</a:t>
            </a:r>
            <a:r>
              <a:rPr lang="en-US" sz="1800" b="1" dirty="0">
                <a:solidFill>
                  <a:srgbClr val="404040"/>
                </a:solidFill>
              </a:rPr>
              <a:t>PROJECT GUIDE:  </a:t>
            </a:r>
            <a:r>
              <a:rPr lang="en-US" sz="1800" b="1" dirty="0">
                <a:solidFill>
                  <a:srgbClr val="404040"/>
                </a:solidFill>
                <a:latin typeface="Century Gothic"/>
              </a:rPr>
              <a:t>                                             			        </a:t>
            </a:r>
            <a:r>
              <a:rPr lang="en-US" sz="1800" b="1" dirty="0">
                <a:solidFill>
                  <a:srgbClr val="404040"/>
                </a:solidFill>
              </a:rPr>
              <a:t>TEAM MEMBERS</a:t>
            </a:r>
            <a:r>
              <a:rPr lang="en-US" sz="1800" dirty="0">
                <a:solidFill>
                  <a:srgbClr val="404040"/>
                </a:solidFill>
                <a:latin typeface="Century Gothic"/>
              </a:rPr>
              <a:t>:</a:t>
            </a:r>
            <a:endParaRPr lang="en-US" dirty="0"/>
          </a:p>
          <a:p>
            <a:pPr>
              <a:buNone/>
            </a:pPr>
            <a:r>
              <a:rPr lang="en-US" sz="1800" b="1" dirty="0">
                <a:solidFill>
                  <a:srgbClr val="CC3300"/>
                </a:solidFill>
                <a:latin typeface="Century Gothic"/>
              </a:rPr>
              <a:t>    </a:t>
            </a:r>
            <a:r>
              <a:rPr lang="en-US" sz="1800" b="1" dirty="0">
                <a:solidFill>
                  <a:schemeClr val="accent3"/>
                </a:solidFill>
                <a:latin typeface="Century Gothic"/>
              </a:rPr>
              <a:t>    </a:t>
            </a:r>
            <a:r>
              <a:rPr lang="en-US" sz="1800" b="1" dirty="0" err="1">
                <a:solidFill>
                  <a:schemeClr val="accent3"/>
                </a:solidFill>
              </a:rPr>
              <a:t>Dr.R.V.S.LALITHA</a:t>
            </a:r>
            <a:r>
              <a:rPr lang="en-US" sz="1800" b="1" dirty="0">
                <a:solidFill>
                  <a:srgbClr val="CC3300"/>
                </a:solidFill>
                <a:latin typeface="Century Gothic"/>
              </a:rPr>
              <a:t> </a:t>
            </a:r>
            <a:r>
              <a:rPr lang="en-US" sz="1800" dirty="0">
                <a:solidFill>
                  <a:srgbClr val="404040"/>
                </a:solidFill>
                <a:latin typeface="Century Gothic"/>
              </a:rPr>
              <a:t>                                             		     	</a:t>
            </a:r>
            <a:r>
              <a:rPr lang="en-US" sz="1800" b="1" dirty="0">
                <a:solidFill>
                  <a:schemeClr val="accent3"/>
                </a:solidFill>
              </a:rPr>
              <a:t>1:SULAGNA SINHA(21P31A05C4)</a:t>
            </a:r>
            <a:endParaRPr lang="en-US" b="1" dirty="0">
              <a:solidFill>
                <a:schemeClr val="accent3"/>
              </a:solidFill>
            </a:endParaRPr>
          </a:p>
          <a:p>
            <a:pPr marL="0" indent="0">
              <a:buNone/>
            </a:pPr>
            <a:r>
              <a:rPr lang="en-US" sz="1800" b="1" dirty="0">
                <a:solidFill>
                  <a:schemeClr val="accent3"/>
                </a:solidFill>
              </a:rPr>
              <a:t>         Professor                                                       	                    	2:SAI SRINIVAS(21P31A05D2)</a:t>
            </a:r>
          </a:p>
          <a:p>
            <a:pPr>
              <a:buNone/>
            </a:pPr>
            <a:r>
              <a:rPr lang="en-US" b="1" dirty="0">
                <a:solidFill>
                  <a:schemeClr val="accent3"/>
                </a:solidFill>
              </a:rPr>
              <a:t> 						      		     	</a:t>
            </a:r>
            <a:r>
              <a:rPr lang="en-US" sz="1800" b="1" dirty="0">
                <a:solidFill>
                  <a:schemeClr val="accent3"/>
                </a:solidFill>
              </a:rPr>
              <a:t>3</a:t>
            </a:r>
            <a:r>
              <a:rPr kumimoji="0" lang="en-US" sz="1800" b="1" i="0" u="none" strike="noStrike" kern="1200" cap="none" spc="0" normalizeH="0" baseline="0" noProof="0" dirty="0">
                <a:ln>
                  <a:noFill/>
                </a:ln>
                <a:solidFill>
                  <a:schemeClr val="accent3"/>
                </a:solidFill>
                <a:effectLst/>
                <a:uLnTx/>
                <a:uFillTx/>
              </a:rPr>
              <a:t>:MANORANJAN HATAI(21P31A0597)</a:t>
            </a:r>
            <a:endParaRPr lang="en-US" b="1" dirty="0">
              <a:solidFill>
                <a:schemeClr val="accent3"/>
              </a:solidFill>
            </a:endParaRPr>
          </a:p>
          <a:p>
            <a:pPr>
              <a:buNone/>
            </a:pPr>
            <a:r>
              <a:rPr lang="en-US" sz="1800" b="1" dirty="0">
                <a:solidFill>
                  <a:schemeClr val="accent3"/>
                </a:solidFill>
              </a:rPr>
              <a:t>                                                                               		      	4:AJOY BERA(21P31A0569)</a:t>
            </a:r>
            <a:endParaRPr lang="en-US" b="1" dirty="0">
              <a:solidFill>
                <a:schemeClr val="accent3"/>
              </a:solidFill>
            </a:endParaRPr>
          </a:p>
          <a:p>
            <a:pPr marL="0" indent="0">
              <a:buNone/>
            </a:pPr>
            <a:r>
              <a:rPr lang="en-US" sz="1800" dirty="0">
                <a:solidFill>
                  <a:srgbClr val="404040"/>
                </a:solidFill>
                <a:latin typeface="Century Gothic"/>
              </a:rPr>
              <a:t>                                                                             </a:t>
            </a:r>
            <a:endParaRPr lang="en-US" dirty="0"/>
          </a:p>
        </p:txBody>
      </p:sp>
      <p:pic>
        <p:nvPicPr>
          <p:cNvPr id="6" name="Picture 5">
            <a:extLst>
              <a:ext uri="{FF2B5EF4-FFF2-40B4-BE49-F238E27FC236}">
                <a16:creationId xmlns:a16="http://schemas.microsoft.com/office/drawing/2014/main" id="{C1C35F4E-6304-884A-CBC2-D1EA99FA5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6357" y="1138050"/>
            <a:ext cx="4695373" cy="4305758"/>
          </a:xfrm>
          <a:prstGeom prst="rect">
            <a:avLst/>
          </a:prstGeom>
        </p:spPr>
      </p:pic>
    </p:spTree>
    <p:extLst>
      <p:ext uri="{BB962C8B-B14F-4D97-AF65-F5344CB8AC3E}">
        <p14:creationId xmlns:p14="http://schemas.microsoft.com/office/powerpoint/2010/main" val="24079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D7B02-77F5-2F50-7C56-BA75C8022988}"/>
            </a:ext>
          </a:extLst>
        </p:cNvPr>
        <p:cNvGrpSpPr/>
        <p:nvPr/>
      </p:nvGrpSpPr>
      <p:grpSpPr>
        <a:xfrm>
          <a:off x="0" y="0"/>
          <a:ext cx="0" cy="0"/>
          <a:chOff x="0" y="0"/>
          <a:chExt cx="0" cy="0"/>
        </a:xfrm>
      </p:grpSpPr>
      <p:sp>
        <p:nvSpPr>
          <p:cNvPr id="7" name="TextBox 7">
            <a:extLst>
              <a:ext uri="{FF2B5EF4-FFF2-40B4-BE49-F238E27FC236}">
                <a16:creationId xmlns:a16="http://schemas.microsoft.com/office/drawing/2014/main" id="{488427BE-3F71-B6A4-4112-51454DDE1C31}"/>
              </a:ext>
            </a:extLst>
          </p:cNvPr>
          <p:cNvSpPr txBox="1"/>
          <p:nvPr/>
        </p:nvSpPr>
        <p:spPr>
          <a:xfrm>
            <a:off x="4204444" y="380999"/>
            <a:ext cx="3030071"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cs typeface="Arial" panose="020B0604020202020204" pitchFamily="34" charset="0"/>
              </a:rPr>
              <a:t>ARCHITECTURE</a:t>
            </a:r>
          </a:p>
        </p:txBody>
      </p:sp>
      <p:sp>
        <p:nvSpPr>
          <p:cNvPr id="8" name="Rectangle 7">
            <a:extLst>
              <a:ext uri="{FF2B5EF4-FFF2-40B4-BE49-F238E27FC236}">
                <a16:creationId xmlns:a16="http://schemas.microsoft.com/office/drawing/2014/main" id="{E83683A8-0AAD-6926-268E-7FCA79346493}"/>
              </a:ext>
            </a:extLst>
          </p:cNvPr>
          <p:cNvSpPr/>
          <p:nvPr/>
        </p:nvSpPr>
        <p:spPr>
          <a:xfrm>
            <a:off x="1655126" y="1863444"/>
            <a:ext cx="2165382" cy="7446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Input Stage</a:t>
            </a:r>
          </a:p>
          <a:p>
            <a:pPr algn="ctr"/>
            <a:r>
              <a:rPr lang="en-US" dirty="0"/>
              <a:t>Government sources</a:t>
            </a:r>
            <a:endParaRPr lang="en-US" b="1" dirty="0"/>
          </a:p>
        </p:txBody>
      </p:sp>
      <p:sp>
        <p:nvSpPr>
          <p:cNvPr id="9" name="Rectangle 8">
            <a:extLst>
              <a:ext uri="{FF2B5EF4-FFF2-40B4-BE49-F238E27FC236}">
                <a16:creationId xmlns:a16="http://schemas.microsoft.com/office/drawing/2014/main" id="{014EE22D-4052-03C3-AE83-583A4B53A441}"/>
              </a:ext>
            </a:extLst>
          </p:cNvPr>
          <p:cNvSpPr/>
          <p:nvPr/>
        </p:nvSpPr>
        <p:spPr>
          <a:xfrm>
            <a:off x="1662545" y="3532909"/>
            <a:ext cx="2165382" cy="8104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r>
              <a:rPr lang="en-US" b="1" dirty="0"/>
              <a:t>Processing Stage</a:t>
            </a:r>
          </a:p>
          <a:p>
            <a:pPr algn="ctr">
              <a:lnSpc>
                <a:spcPct val="150000"/>
              </a:lnSpc>
            </a:pPr>
            <a:r>
              <a:rPr lang="en-US" dirty="0"/>
              <a:t>Data Management</a:t>
            </a:r>
            <a:endParaRPr lang="en-US" b="1" dirty="0"/>
          </a:p>
        </p:txBody>
      </p:sp>
      <p:sp>
        <p:nvSpPr>
          <p:cNvPr id="10" name="Rectangle 9">
            <a:extLst>
              <a:ext uri="{FF2B5EF4-FFF2-40B4-BE49-F238E27FC236}">
                <a16:creationId xmlns:a16="http://schemas.microsoft.com/office/drawing/2014/main" id="{351FAB48-EA75-3E53-B94F-89EF8EFFCAF1}"/>
              </a:ext>
            </a:extLst>
          </p:cNvPr>
          <p:cNvSpPr/>
          <p:nvPr/>
        </p:nvSpPr>
        <p:spPr>
          <a:xfrm>
            <a:off x="1662545" y="5302623"/>
            <a:ext cx="2165382" cy="86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r>
              <a:rPr lang="en-US" b="1" dirty="0"/>
              <a:t>Processing Stage</a:t>
            </a:r>
          </a:p>
          <a:p>
            <a:pPr algn="ctr">
              <a:lnSpc>
                <a:spcPct val="150000"/>
              </a:lnSpc>
            </a:pPr>
            <a:r>
              <a:rPr lang="en-US" dirty="0"/>
              <a:t>Alert System</a:t>
            </a:r>
            <a:endParaRPr lang="en-US" b="1" dirty="0"/>
          </a:p>
        </p:txBody>
      </p:sp>
      <p:sp>
        <p:nvSpPr>
          <p:cNvPr id="11" name="Rectangle 10">
            <a:extLst>
              <a:ext uri="{FF2B5EF4-FFF2-40B4-BE49-F238E27FC236}">
                <a16:creationId xmlns:a16="http://schemas.microsoft.com/office/drawing/2014/main" id="{5787CC9A-792D-222E-FF6B-270428BBA96A}"/>
              </a:ext>
            </a:extLst>
          </p:cNvPr>
          <p:cNvSpPr/>
          <p:nvPr/>
        </p:nvSpPr>
        <p:spPr>
          <a:xfrm>
            <a:off x="5178829" y="5302623"/>
            <a:ext cx="2109479" cy="86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r>
              <a:rPr lang="en-US" b="1" dirty="0"/>
              <a:t>User Interaction</a:t>
            </a:r>
          </a:p>
          <a:p>
            <a:pPr algn="ctr">
              <a:lnSpc>
                <a:spcPct val="150000"/>
              </a:lnSpc>
            </a:pPr>
            <a:r>
              <a:rPr lang="en-US" dirty="0"/>
              <a:t>User Input</a:t>
            </a:r>
            <a:endParaRPr lang="en-US" b="1" dirty="0"/>
          </a:p>
        </p:txBody>
      </p:sp>
      <p:sp>
        <p:nvSpPr>
          <p:cNvPr id="12" name="Rectangle 11">
            <a:extLst>
              <a:ext uri="{FF2B5EF4-FFF2-40B4-BE49-F238E27FC236}">
                <a16:creationId xmlns:a16="http://schemas.microsoft.com/office/drawing/2014/main" id="{FA628CCF-3E00-5885-19AE-1A203BC29263}"/>
              </a:ext>
            </a:extLst>
          </p:cNvPr>
          <p:cNvSpPr/>
          <p:nvPr/>
        </p:nvSpPr>
        <p:spPr>
          <a:xfrm>
            <a:off x="5178829" y="3532909"/>
            <a:ext cx="2082585" cy="810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r>
              <a:rPr lang="en-US" b="1" dirty="0"/>
              <a:t>User Interaction</a:t>
            </a:r>
          </a:p>
          <a:p>
            <a:pPr algn="ctr">
              <a:lnSpc>
                <a:spcPct val="150000"/>
              </a:lnSpc>
            </a:pPr>
            <a:r>
              <a:rPr lang="en-US" dirty="0"/>
              <a:t>Location Matching</a:t>
            </a:r>
          </a:p>
        </p:txBody>
      </p:sp>
      <p:sp>
        <p:nvSpPr>
          <p:cNvPr id="13" name="Rectangle 12">
            <a:extLst>
              <a:ext uri="{FF2B5EF4-FFF2-40B4-BE49-F238E27FC236}">
                <a16:creationId xmlns:a16="http://schemas.microsoft.com/office/drawing/2014/main" id="{B5F47D4E-C648-B731-F869-D65B871C98E6}"/>
              </a:ext>
            </a:extLst>
          </p:cNvPr>
          <p:cNvSpPr/>
          <p:nvPr/>
        </p:nvSpPr>
        <p:spPr>
          <a:xfrm>
            <a:off x="5080378" y="1863445"/>
            <a:ext cx="2154137" cy="7446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Place using geolocation</a:t>
            </a:r>
          </a:p>
        </p:txBody>
      </p:sp>
      <p:sp>
        <p:nvSpPr>
          <p:cNvPr id="14" name="Rectangle 13">
            <a:extLst>
              <a:ext uri="{FF2B5EF4-FFF2-40B4-BE49-F238E27FC236}">
                <a16:creationId xmlns:a16="http://schemas.microsoft.com/office/drawing/2014/main" id="{210590F1-7667-8EDF-4F98-4926BAEEEEC7}"/>
              </a:ext>
            </a:extLst>
          </p:cNvPr>
          <p:cNvSpPr/>
          <p:nvPr/>
        </p:nvSpPr>
        <p:spPr>
          <a:xfrm>
            <a:off x="8803179" y="1863444"/>
            <a:ext cx="1990329" cy="7446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Output Stage</a:t>
            </a:r>
          </a:p>
          <a:p>
            <a:pPr algn="ctr"/>
            <a:r>
              <a:rPr lang="en-US" dirty="0"/>
              <a:t>Safe Places</a:t>
            </a:r>
            <a:endParaRPr lang="en-US" b="1" dirty="0"/>
          </a:p>
        </p:txBody>
      </p:sp>
      <p:sp>
        <p:nvSpPr>
          <p:cNvPr id="15" name="Rectangle 14">
            <a:extLst>
              <a:ext uri="{FF2B5EF4-FFF2-40B4-BE49-F238E27FC236}">
                <a16:creationId xmlns:a16="http://schemas.microsoft.com/office/drawing/2014/main" id="{25CA9A7A-0BB2-6645-AB1A-1D16F82BCDE1}"/>
              </a:ext>
            </a:extLst>
          </p:cNvPr>
          <p:cNvSpPr/>
          <p:nvPr/>
        </p:nvSpPr>
        <p:spPr>
          <a:xfrm>
            <a:off x="8695114" y="3532909"/>
            <a:ext cx="2194560" cy="810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t>Output Stage</a:t>
            </a:r>
          </a:p>
          <a:p>
            <a:pPr algn="ctr"/>
            <a:r>
              <a:rPr lang="en-US" dirty="0"/>
              <a:t>Relocation </a:t>
            </a:r>
          </a:p>
          <a:p>
            <a:pPr algn="ctr"/>
            <a:r>
              <a:rPr lang="en-US" dirty="0"/>
              <a:t>Advice</a:t>
            </a:r>
            <a:endParaRPr lang="en-US" b="1" dirty="0"/>
          </a:p>
        </p:txBody>
      </p:sp>
      <p:sp>
        <p:nvSpPr>
          <p:cNvPr id="16" name="Arrow: Down 15">
            <a:extLst>
              <a:ext uri="{FF2B5EF4-FFF2-40B4-BE49-F238E27FC236}">
                <a16:creationId xmlns:a16="http://schemas.microsoft.com/office/drawing/2014/main" id="{C83B44F8-8F29-BBD1-1D0B-F87E216A3031}"/>
              </a:ext>
            </a:extLst>
          </p:cNvPr>
          <p:cNvSpPr/>
          <p:nvPr/>
        </p:nvSpPr>
        <p:spPr>
          <a:xfrm>
            <a:off x="2442798" y="2799628"/>
            <a:ext cx="430306" cy="457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Arrow: Down 16">
            <a:extLst>
              <a:ext uri="{FF2B5EF4-FFF2-40B4-BE49-F238E27FC236}">
                <a16:creationId xmlns:a16="http://schemas.microsoft.com/office/drawing/2014/main" id="{5658BBD6-9FDC-CD9D-7635-0EB62A40ACDC}"/>
              </a:ext>
            </a:extLst>
          </p:cNvPr>
          <p:cNvSpPr/>
          <p:nvPr/>
        </p:nvSpPr>
        <p:spPr>
          <a:xfrm>
            <a:off x="2442798" y="4649441"/>
            <a:ext cx="430306" cy="457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Arrow: Down 17">
            <a:extLst>
              <a:ext uri="{FF2B5EF4-FFF2-40B4-BE49-F238E27FC236}">
                <a16:creationId xmlns:a16="http://schemas.microsoft.com/office/drawing/2014/main" id="{E4B6C398-8ADA-72CB-66EF-9859164A3345}"/>
              </a:ext>
            </a:extLst>
          </p:cNvPr>
          <p:cNvSpPr/>
          <p:nvPr/>
        </p:nvSpPr>
        <p:spPr>
          <a:xfrm rot="10800000">
            <a:off x="5988100" y="2799628"/>
            <a:ext cx="430306" cy="457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Arrow: Down 18">
            <a:extLst>
              <a:ext uri="{FF2B5EF4-FFF2-40B4-BE49-F238E27FC236}">
                <a16:creationId xmlns:a16="http://schemas.microsoft.com/office/drawing/2014/main" id="{831AA6AE-A697-D518-CB0F-A49DD3FEE1D6}"/>
              </a:ext>
            </a:extLst>
          </p:cNvPr>
          <p:cNvSpPr/>
          <p:nvPr/>
        </p:nvSpPr>
        <p:spPr>
          <a:xfrm rot="10800000">
            <a:off x="5988100" y="4649440"/>
            <a:ext cx="430306" cy="457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Arrow: Down 19">
            <a:extLst>
              <a:ext uri="{FF2B5EF4-FFF2-40B4-BE49-F238E27FC236}">
                <a16:creationId xmlns:a16="http://schemas.microsoft.com/office/drawing/2014/main" id="{8EC57F26-72F4-7003-FC7D-5F4B497B426B}"/>
              </a:ext>
            </a:extLst>
          </p:cNvPr>
          <p:cNvSpPr/>
          <p:nvPr/>
        </p:nvSpPr>
        <p:spPr>
          <a:xfrm>
            <a:off x="9442280" y="2725252"/>
            <a:ext cx="430306" cy="457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Arrow: Right 20">
            <a:extLst>
              <a:ext uri="{FF2B5EF4-FFF2-40B4-BE49-F238E27FC236}">
                <a16:creationId xmlns:a16="http://schemas.microsoft.com/office/drawing/2014/main" id="{31E6931E-8173-B2C2-5F9D-0FC553BDEC11}"/>
              </a:ext>
            </a:extLst>
          </p:cNvPr>
          <p:cNvSpPr/>
          <p:nvPr/>
        </p:nvSpPr>
        <p:spPr>
          <a:xfrm>
            <a:off x="4290588" y="5502129"/>
            <a:ext cx="537883" cy="412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Arrow: Down 21">
            <a:extLst>
              <a:ext uri="{FF2B5EF4-FFF2-40B4-BE49-F238E27FC236}">
                <a16:creationId xmlns:a16="http://schemas.microsoft.com/office/drawing/2014/main" id="{DFB22F43-7E8A-6DD1-66CA-8E8C520941E3}"/>
              </a:ext>
            </a:extLst>
          </p:cNvPr>
          <p:cNvSpPr/>
          <p:nvPr/>
        </p:nvSpPr>
        <p:spPr>
          <a:xfrm rot="16200000">
            <a:off x="7724807" y="1922634"/>
            <a:ext cx="430306" cy="457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3" name="Picture 22">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6663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TECHNOLOGIES/ALGORITHM USED</a:t>
            </a:r>
            <a:endParaRPr lang="en-IN" sz="2800" b="1" dirty="0">
              <a:latin typeface="+mn-lt"/>
            </a:endParaRPr>
          </a:p>
        </p:txBody>
      </p:sp>
      <p:sp>
        <p:nvSpPr>
          <p:cNvPr id="3" name="Content Placeholder 2"/>
          <p:cNvSpPr>
            <a:spLocks noGrp="1"/>
          </p:cNvSpPr>
          <p:nvPr>
            <p:ph idx="1"/>
          </p:nvPr>
        </p:nvSpPr>
        <p:spPr>
          <a:xfrm>
            <a:off x="1270462" y="1986742"/>
            <a:ext cx="9810404" cy="4265034"/>
          </a:xfrm>
        </p:spPr>
        <p:txBody>
          <a:bodyPr>
            <a:normAutofit/>
          </a:bodyPr>
          <a:lstStyle/>
          <a:p>
            <a:r>
              <a:rPr lang="en-US" sz="1800" dirty="0"/>
              <a:t>This project leverages Python for backend development and data processing, utilizing framework Django. It incorporates social network analysis to extract insights from social media for disaster preparedness and precautionary measures. The system employs semantic web technologies to enhance data interoperability and understanding. </a:t>
            </a:r>
          </a:p>
          <a:p>
            <a:r>
              <a:rPr lang="en-US" sz="1800" dirty="0"/>
              <a:t>Additionally, graph theory and network analysis are applied to model relationships and patterns within disaster related </a:t>
            </a:r>
            <a:r>
              <a:rPr lang="en-US" sz="1800" dirty="0" err="1"/>
              <a:t>data.PostGIS</a:t>
            </a:r>
            <a:r>
              <a:rPr lang="en-US" sz="1800" dirty="0"/>
              <a:t> is used for geospatial data management, while GIS mapping tools like Google Maps API facilitate visualization. Real-time alerts are delivered through SMS, email, and push notifications, ensuring timely dissemination of critical information.</a:t>
            </a:r>
            <a:endParaRPr lang="en-IN" sz="1800" dirty="0"/>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283449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DESIGN OF PROPOSED SOLUTION</a:t>
            </a:r>
            <a:endParaRPr lang="en-IN" sz="2800" b="1" dirty="0">
              <a:latin typeface="+mn-lt"/>
            </a:endParaRPr>
          </a:p>
        </p:txBody>
      </p:sp>
      <p:sp>
        <p:nvSpPr>
          <p:cNvPr id="3" name="Content Placeholder 2"/>
          <p:cNvSpPr>
            <a:spLocks noGrp="1"/>
          </p:cNvSpPr>
          <p:nvPr>
            <p:ph idx="1"/>
          </p:nvPr>
        </p:nvSpPr>
        <p:spPr>
          <a:xfrm>
            <a:off x="1205345" y="1903615"/>
            <a:ext cx="10000212" cy="4273347"/>
          </a:xfrm>
        </p:spPr>
        <p:txBody>
          <a:bodyPr/>
          <a:lstStyle/>
          <a:p>
            <a:pPr marL="0" indent="0">
              <a:buNone/>
            </a:pPr>
            <a:r>
              <a:rPr lang="en-US" sz="2400" b="1" dirty="0"/>
              <a:t>Project Stages :</a:t>
            </a:r>
          </a:p>
          <a:p>
            <a:pPr>
              <a:buFont typeface="Wingdings" panose="05000000000000000000" pitchFamily="2" charset="2"/>
              <a:buChar char="q"/>
            </a:pPr>
            <a:r>
              <a:rPr lang="en-US" sz="1800" dirty="0"/>
              <a:t> Data Collection : Input Stage(government sources)</a:t>
            </a:r>
          </a:p>
          <a:p>
            <a:pPr>
              <a:buFont typeface="Wingdings" panose="05000000000000000000" pitchFamily="2" charset="2"/>
              <a:buChar char="q"/>
            </a:pPr>
            <a:r>
              <a:rPr lang="en-US" sz="1800" dirty="0"/>
              <a:t>Data Management(Processing Stage)</a:t>
            </a:r>
          </a:p>
          <a:p>
            <a:pPr>
              <a:buFont typeface="Wingdings" panose="05000000000000000000" pitchFamily="2" charset="2"/>
              <a:buChar char="q"/>
            </a:pPr>
            <a:r>
              <a:rPr lang="en-US" sz="1800" dirty="0"/>
              <a:t>Alert System</a:t>
            </a:r>
          </a:p>
          <a:p>
            <a:pPr>
              <a:buFont typeface="Wingdings" panose="05000000000000000000" pitchFamily="2" charset="2"/>
              <a:buChar char="q"/>
            </a:pPr>
            <a:r>
              <a:rPr lang="en-US" sz="1800" dirty="0"/>
              <a:t>User Input</a:t>
            </a:r>
          </a:p>
          <a:p>
            <a:pPr>
              <a:buFont typeface="Wingdings" panose="05000000000000000000" pitchFamily="2" charset="2"/>
              <a:buChar char="q"/>
            </a:pPr>
            <a:r>
              <a:rPr lang="en-US" sz="1800" dirty="0"/>
              <a:t>Location Matching</a:t>
            </a:r>
          </a:p>
          <a:p>
            <a:pPr>
              <a:buFont typeface="Wingdings" panose="05000000000000000000" pitchFamily="2" charset="2"/>
              <a:buChar char="q"/>
            </a:pPr>
            <a:r>
              <a:rPr lang="en-US" sz="1800" dirty="0"/>
              <a:t>Place Using Geolocation</a:t>
            </a:r>
          </a:p>
          <a:p>
            <a:pPr>
              <a:buFont typeface="Wingdings" panose="05000000000000000000" pitchFamily="2" charset="2"/>
              <a:buChar char="q"/>
            </a:pPr>
            <a:r>
              <a:rPr lang="en-US" sz="1800" dirty="0"/>
              <a:t>Safe Places(Output Stage)</a:t>
            </a:r>
          </a:p>
          <a:p>
            <a:pPr>
              <a:buFont typeface="Wingdings" panose="05000000000000000000" pitchFamily="2" charset="2"/>
              <a:buChar char="q"/>
            </a:pPr>
            <a:r>
              <a:rPr lang="en-US" sz="1800" dirty="0"/>
              <a:t>Relocation Advice</a:t>
            </a:r>
          </a:p>
          <a:p>
            <a:pPr marL="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7303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774" y="365125"/>
            <a:ext cx="10456025" cy="1325563"/>
          </a:xfrm>
        </p:spPr>
        <p:txBody>
          <a:bodyPr>
            <a:normAutofit/>
          </a:bodyPr>
          <a:lstStyle/>
          <a:p>
            <a:r>
              <a:rPr lang="en-US" sz="2800" b="1" dirty="0">
                <a:latin typeface="+mn-lt"/>
              </a:rPr>
              <a:t>                                     STAGE 1</a:t>
            </a:r>
            <a:endParaRPr lang="en-IN" sz="2800" b="1" dirty="0">
              <a:latin typeface="+mn-lt"/>
            </a:endParaRPr>
          </a:p>
        </p:txBody>
      </p:sp>
      <p:sp>
        <p:nvSpPr>
          <p:cNvPr id="3" name="Content Placeholder 2"/>
          <p:cNvSpPr>
            <a:spLocks noGrp="1"/>
          </p:cNvSpPr>
          <p:nvPr>
            <p:ph idx="1"/>
          </p:nvPr>
        </p:nvSpPr>
        <p:spPr>
          <a:xfrm>
            <a:off x="1205345" y="1895302"/>
            <a:ext cx="9966960" cy="4281660"/>
          </a:xfrm>
        </p:spPr>
        <p:txBody>
          <a:bodyPr>
            <a:normAutofit fontScale="77500" lnSpcReduction="20000"/>
          </a:bodyPr>
          <a:lstStyle/>
          <a:p>
            <a:r>
              <a:rPr lang="en-US" sz="2600" b="1" dirty="0"/>
              <a:t>Data Collection Module(User Input):</a:t>
            </a:r>
            <a:endParaRPr lang="en-IN" sz="2600" b="1" dirty="0"/>
          </a:p>
          <a:p>
            <a:r>
              <a:rPr lang="en-US" sz="2600" dirty="0"/>
              <a:t>The system collects disaster related data from official government agencies and organizations.</a:t>
            </a:r>
          </a:p>
          <a:p>
            <a:r>
              <a:rPr lang="en-US" sz="2600" b="1" dirty="0"/>
              <a:t>Meteorological Departments</a:t>
            </a:r>
            <a:endParaRPr lang="en-US" sz="2600" dirty="0"/>
          </a:p>
          <a:p>
            <a:pPr lvl="1"/>
            <a:r>
              <a:rPr lang="en-US" sz="2600" dirty="0"/>
              <a:t>India Meteorological Department (IMD) for weather forecasts, cyclone alerts, and rainfall data.</a:t>
            </a:r>
          </a:p>
          <a:p>
            <a:pPr lvl="1"/>
            <a:r>
              <a:rPr lang="en-US" sz="2600" dirty="0"/>
              <a:t>ISRO (Indian Space Research </a:t>
            </a:r>
            <a:r>
              <a:rPr lang="en-US" sz="2600" dirty="0" err="1"/>
              <a:t>Organisation</a:t>
            </a:r>
            <a:r>
              <a:rPr lang="en-US" sz="2600" dirty="0"/>
              <a:t>) for satellite-based climate monitoring.</a:t>
            </a:r>
          </a:p>
          <a:p>
            <a:r>
              <a:rPr lang="en-US" sz="2600" b="1" dirty="0"/>
              <a:t>Disaster Management Authorities</a:t>
            </a:r>
            <a:endParaRPr lang="en-US" sz="2600" dirty="0"/>
          </a:p>
          <a:p>
            <a:pPr lvl="1"/>
            <a:r>
              <a:rPr lang="en-US" sz="2600" dirty="0"/>
              <a:t>National Disaster Management Authority (NDMA) for real-time disaster alerts.</a:t>
            </a:r>
          </a:p>
          <a:p>
            <a:pPr lvl="1"/>
            <a:r>
              <a:rPr lang="en-US" sz="2600" dirty="0"/>
              <a:t>State Disaster Management Authorities (SDMAs) for local disaster preparedness updates.</a:t>
            </a:r>
          </a:p>
          <a:p>
            <a:pPr lvl="1"/>
            <a:r>
              <a:rPr lang="en-US" sz="2600" dirty="0"/>
              <a:t>Relief and Rehabilitation Agencies for information on response measures.</a:t>
            </a:r>
          </a:p>
          <a:p>
            <a:endParaRPr lang="en-IN" dirty="0"/>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279011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                                      </a:t>
            </a:r>
            <a:r>
              <a:rPr lang="en-US" sz="2800" b="1" dirty="0">
                <a:latin typeface="+mn-lt"/>
              </a:rPr>
              <a:t>   STAGE 2</a:t>
            </a:r>
            <a:endParaRPr lang="en-IN" sz="2800" b="1" dirty="0">
              <a:latin typeface="+mn-lt"/>
            </a:endParaRPr>
          </a:p>
        </p:txBody>
      </p:sp>
      <p:sp>
        <p:nvSpPr>
          <p:cNvPr id="3" name="Content Placeholder 2"/>
          <p:cNvSpPr>
            <a:spLocks noGrp="1"/>
          </p:cNvSpPr>
          <p:nvPr>
            <p:ph idx="1"/>
          </p:nvPr>
        </p:nvSpPr>
        <p:spPr>
          <a:xfrm>
            <a:off x="1172094" y="1886989"/>
            <a:ext cx="10041775" cy="4289973"/>
          </a:xfrm>
        </p:spPr>
        <p:txBody>
          <a:bodyPr>
            <a:normAutofit fontScale="77500" lnSpcReduction="20000"/>
          </a:bodyPr>
          <a:lstStyle/>
          <a:p>
            <a:r>
              <a:rPr lang="en-US" sz="2600" b="1" dirty="0"/>
              <a:t>Data Management(Processing Stage):</a:t>
            </a:r>
          </a:p>
          <a:p>
            <a:r>
              <a:rPr lang="en-US" sz="2300" dirty="0"/>
              <a:t>After collecting disaster-related data from government sources, the next stage involves processing and managing the data efficiently for analysis, prediction, and decision-making.</a:t>
            </a:r>
          </a:p>
          <a:p>
            <a:r>
              <a:rPr lang="en-IN" sz="2600" b="1" dirty="0"/>
              <a:t>Data </a:t>
            </a:r>
            <a:r>
              <a:rPr lang="en-IN" sz="2600" b="1" dirty="0" err="1"/>
              <a:t>Preprocessing</a:t>
            </a:r>
            <a:r>
              <a:rPr lang="en-IN" sz="2600" b="1" dirty="0"/>
              <a:t> </a:t>
            </a:r>
          </a:p>
          <a:p>
            <a:r>
              <a:rPr lang="en-IN" sz="2600" b="1" dirty="0"/>
              <a:t>Data Validation:</a:t>
            </a:r>
            <a:endParaRPr lang="en-IN" sz="2600" dirty="0"/>
          </a:p>
          <a:p>
            <a:pPr lvl="1"/>
            <a:r>
              <a:rPr lang="en-IN" sz="2300" dirty="0"/>
              <a:t>Ensures accuracy and reliability by cross-verifying data from multiple government sources.</a:t>
            </a:r>
          </a:p>
          <a:p>
            <a:pPr lvl="1"/>
            <a:r>
              <a:rPr lang="en-IN" sz="2300" dirty="0"/>
              <a:t>Detects inconsistencies, missing values, and incorrect formats.</a:t>
            </a:r>
          </a:p>
          <a:p>
            <a:r>
              <a:rPr lang="en-IN" sz="2600" b="1" dirty="0"/>
              <a:t>Noise Removal:</a:t>
            </a:r>
            <a:endParaRPr lang="en-IN" sz="2600" dirty="0"/>
          </a:p>
          <a:p>
            <a:pPr lvl="1"/>
            <a:r>
              <a:rPr lang="en-IN" sz="2300" dirty="0"/>
              <a:t>Filters out redundant, outdated, or irrelevant data.</a:t>
            </a:r>
          </a:p>
          <a:p>
            <a:pPr lvl="1"/>
            <a:r>
              <a:rPr lang="en-IN" sz="2300" dirty="0"/>
              <a:t>Applies smoothing techniques for weather and disaster trend data.</a:t>
            </a:r>
          </a:p>
          <a:p>
            <a:r>
              <a:rPr lang="en-IN" sz="2600" b="1" dirty="0"/>
              <a:t>Data Transformation:</a:t>
            </a:r>
            <a:endParaRPr lang="en-IN" sz="2600" dirty="0"/>
          </a:p>
          <a:p>
            <a:pPr lvl="1"/>
            <a:r>
              <a:rPr lang="en-IN" sz="2300" dirty="0"/>
              <a:t>Converts raw data into standardized formats (CSV, JSON, XML) for further analysis.</a:t>
            </a:r>
          </a:p>
          <a:p>
            <a:pPr lvl="1"/>
            <a:r>
              <a:rPr lang="en-IN" sz="2300" dirty="0"/>
              <a:t>Normalization of numerical data (e.g., rainfall, temperature) for uniformity.</a:t>
            </a:r>
          </a:p>
          <a:p>
            <a:pPr lvl="1"/>
            <a:r>
              <a:rPr lang="en-IN" sz="2300" dirty="0"/>
              <a:t>Geospatial data transformation (latitude/longitude mapping for GIS integration).</a:t>
            </a:r>
          </a:p>
          <a:p>
            <a:endParaRPr lang="en-IN" sz="2000" b="1" dirty="0"/>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312270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800" b="1" dirty="0">
                <a:latin typeface="+mn-lt"/>
              </a:rPr>
              <a:t>STAGE 3</a:t>
            </a:r>
            <a:endParaRPr lang="en-IN" sz="2800" b="1" dirty="0">
              <a:latin typeface="+mn-lt"/>
            </a:endParaRPr>
          </a:p>
        </p:txBody>
      </p:sp>
      <p:sp>
        <p:nvSpPr>
          <p:cNvPr id="3" name="Content Placeholder 2"/>
          <p:cNvSpPr>
            <a:spLocks noGrp="1"/>
          </p:cNvSpPr>
          <p:nvPr>
            <p:ph idx="1"/>
          </p:nvPr>
        </p:nvSpPr>
        <p:spPr>
          <a:xfrm>
            <a:off x="1205345" y="1878676"/>
            <a:ext cx="9950336" cy="4298286"/>
          </a:xfrm>
        </p:spPr>
        <p:txBody>
          <a:bodyPr>
            <a:normAutofit fontScale="77500" lnSpcReduction="20000"/>
          </a:bodyPr>
          <a:lstStyle/>
          <a:p>
            <a:r>
              <a:rPr lang="en-US" sz="2600" b="1" dirty="0"/>
              <a:t>Preprocessing Stage: Alert System</a:t>
            </a:r>
          </a:p>
          <a:p>
            <a:r>
              <a:rPr lang="en-IN" sz="2900" b="1" dirty="0"/>
              <a:t>Sources of Alerts:</a:t>
            </a:r>
            <a:endParaRPr lang="en-IN" sz="2900" dirty="0"/>
          </a:p>
          <a:p>
            <a:pPr lvl="1"/>
            <a:r>
              <a:rPr lang="en-IN" sz="2300" dirty="0"/>
              <a:t>Government agencies (e.g., NDMA, IMD, local disaster management authorities).</a:t>
            </a:r>
          </a:p>
          <a:p>
            <a:pPr lvl="1"/>
            <a:r>
              <a:rPr lang="en-IN" sz="2300" dirty="0"/>
              <a:t>Seismographic and meteorological data for early disaster detection.</a:t>
            </a:r>
          </a:p>
          <a:p>
            <a:r>
              <a:rPr lang="en-IN" sz="2600" b="1" dirty="0"/>
              <a:t>Alert Formatting &amp; Standardization</a:t>
            </a:r>
          </a:p>
          <a:p>
            <a:r>
              <a:rPr lang="en-IN" sz="2600" b="1" dirty="0"/>
              <a:t>Message Structuring:</a:t>
            </a:r>
            <a:endParaRPr lang="en-IN" sz="2600" dirty="0"/>
          </a:p>
          <a:p>
            <a:pPr lvl="1"/>
            <a:r>
              <a:rPr lang="en-IN" sz="2300" dirty="0"/>
              <a:t>Converts raw alert data into user-friendly, readable formats</a:t>
            </a:r>
            <a:r>
              <a:rPr lang="en-IN" dirty="0"/>
              <a:t>.</a:t>
            </a:r>
          </a:p>
          <a:p>
            <a:r>
              <a:rPr lang="en-IN" sz="2600" b="1" dirty="0"/>
              <a:t>Multi-Language Support:</a:t>
            </a:r>
            <a:endParaRPr lang="en-IN" sz="2600" dirty="0"/>
          </a:p>
          <a:p>
            <a:pPr lvl="1"/>
            <a:r>
              <a:rPr lang="en-IN" sz="2300" dirty="0"/>
              <a:t>Translates alerts for different regional users.</a:t>
            </a:r>
          </a:p>
          <a:p>
            <a:pPr lvl="1"/>
            <a:r>
              <a:rPr lang="en-IN" sz="2300" dirty="0"/>
              <a:t>Ensures accessibility for local communities.</a:t>
            </a:r>
          </a:p>
          <a:p>
            <a:r>
              <a:rPr lang="en-IN" sz="2600" b="1" dirty="0"/>
              <a:t>Geo-Tagging of Alerts:</a:t>
            </a:r>
            <a:endParaRPr lang="en-IN" sz="2600" dirty="0"/>
          </a:p>
          <a:p>
            <a:pPr lvl="1"/>
            <a:r>
              <a:rPr lang="en-IN" dirty="0"/>
              <a:t>Associates alerts with latitude/longitude data for GIS mapping.</a:t>
            </a:r>
          </a:p>
          <a:p>
            <a:pPr lvl="1"/>
            <a:r>
              <a:rPr lang="en-IN" dirty="0"/>
              <a:t>Helps visualize affected areas for better decision-making.</a:t>
            </a:r>
          </a:p>
          <a:p>
            <a:pPr lvl="1"/>
            <a:endParaRPr lang="en-IN" sz="1800" dirty="0"/>
          </a:p>
        </p:txBody>
      </p:sp>
      <p:pic>
        <p:nvPicPr>
          <p:cNvPr id="5" name="Picture 4">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299215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STAGE 4</a:t>
            </a:r>
            <a:endParaRPr lang="en-IN" sz="2800" b="1" dirty="0">
              <a:latin typeface="+mn-lt"/>
            </a:endParaRPr>
          </a:p>
        </p:txBody>
      </p:sp>
      <p:sp>
        <p:nvSpPr>
          <p:cNvPr id="3" name="Content Placeholder 2"/>
          <p:cNvSpPr>
            <a:spLocks noGrp="1"/>
          </p:cNvSpPr>
          <p:nvPr>
            <p:ph idx="1"/>
          </p:nvPr>
        </p:nvSpPr>
        <p:spPr>
          <a:xfrm>
            <a:off x="1238596" y="1837113"/>
            <a:ext cx="9925397" cy="4339850"/>
          </a:xfrm>
        </p:spPr>
        <p:txBody>
          <a:bodyPr>
            <a:normAutofit lnSpcReduction="10000"/>
          </a:bodyPr>
          <a:lstStyle/>
          <a:p>
            <a:r>
              <a:rPr lang="en-US" sz="2000" b="1" dirty="0"/>
              <a:t>User Interaction: User Input and Location Matching </a:t>
            </a:r>
          </a:p>
          <a:p>
            <a:r>
              <a:rPr lang="en-US" sz="1900" b="1" dirty="0"/>
              <a:t>User Registration &amp; Input Collection</a:t>
            </a:r>
          </a:p>
          <a:p>
            <a:r>
              <a:rPr lang="en-US" sz="1900" b="1" dirty="0"/>
              <a:t>User Profile Setup:</a:t>
            </a:r>
            <a:endParaRPr lang="en-US" sz="1900" dirty="0"/>
          </a:p>
          <a:p>
            <a:pPr lvl="1"/>
            <a:r>
              <a:rPr lang="en-US" sz="1800" dirty="0"/>
              <a:t>Users provide basic details (name, contact, preferred language).</a:t>
            </a:r>
          </a:p>
          <a:p>
            <a:pPr lvl="1"/>
            <a:r>
              <a:rPr lang="en-US" sz="1800" dirty="0"/>
              <a:t>Option to set alert preferences (e.g., flood alerts, earthquake warnings).</a:t>
            </a:r>
          </a:p>
          <a:p>
            <a:r>
              <a:rPr lang="en-US" sz="1900" b="1" dirty="0"/>
              <a:t>Location Input Options:</a:t>
            </a:r>
            <a:endParaRPr lang="en-US" sz="1900" dirty="0"/>
          </a:p>
          <a:p>
            <a:pPr lvl="1"/>
            <a:r>
              <a:rPr lang="en-US" sz="1900" b="1" dirty="0"/>
              <a:t>Manual Entry:</a:t>
            </a:r>
            <a:r>
              <a:rPr lang="en-US" sz="1900" dirty="0"/>
              <a:t> </a:t>
            </a:r>
            <a:r>
              <a:rPr lang="en-US" sz="1800" dirty="0"/>
              <a:t>Users can enter their location (city, district, GPS coordinates).</a:t>
            </a:r>
          </a:p>
          <a:p>
            <a:pPr lvl="1"/>
            <a:r>
              <a:rPr lang="en-US" sz="1800" b="1" dirty="0"/>
              <a:t>Auto-Detection:</a:t>
            </a:r>
            <a:r>
              <a:rPr lang="en-US" sz="1800" dirty="0"/>
              <a:t> Uses </a:t>
            </a:r>
            <a:r>
              <a:rPr lang="en-US" sz="1800" b="1" dirty="0"/>
              <a:t>GPS &amp; IP-based tracking</a:t>
            </a:r>
            <a:r>
              <a:rPr lang="en-US" sz="1800" dirty="0"/>
              <a:t> to fetch real-time location</a:t>
            </a:r>
            <a:r>
              <a:rPr lang="en-US" sz="1900" dirty="0"/>
              <a:t>.</a:t>
            </a:r>
          </a:p>
          <a:p>
            <a:pPr lvl="1"/>
            <a:r>
              <a:rPr lang="en-US" sz="1900" b="1" dirty="0"/>
              <a:t>Multiple Locations:</a:t>
            </a:r>
            <a:r>
              <a:rPr lang="en-US" sz="1900" dirty="0"/>
              <a:t> </a:t>
            </a:r>
            <a:r>
              <a:rPr lang="en-US" sz="1800" dirty="0"/>
              <a:t>Users can set alerts for multiple locations (e.g., home, workplace)</a:t>
            </a:r>
          </a:p>
          <a:p>
            <a:r>
              <a:rPr lang="en-IN" sz="2000" b="1" dirty="0"/>
              <a:t>Risk Analysis &amp; Alert Customization: </a:t>
            </a:r>
            <a:r>
              <a:rPr lang="en-IN" sz="1800" dirty="0"/>
              <a:t>Matches user location with disaster updates from government databases &amp; satellite data</a:t>
            </a:r>
            <a:r>
              <a:rPr lang="en-IN" sz="2000" dirty="0"/>
              <a:t>.</a:t>
            </a:r>
          </a:p>
          <a:p>
            <a:r>
              <a:rPr lang="en-IN" sz="1800" dirty="0"/>
              <a:t>Determines </a:t>
            </a:r>
            <a:r>
              <a:rPr lang="en-IN" sz="1800" b="1" dirty="0"/>
              <a:t>risk level</a:t>
            </a:r>
            <a:r>
              <a:rPr lang="en-IN" sz="1800" dirty="0"/>
              <a:t> (low, moderate, high) based on disaster intensity &amp; proximity.</a:t>
            </a:r>
          </a:p>
          <a:p>
            <a:r>
              <a:rPr lang="en-IN" sz="1800" dirty="0"/>
              <a:t>Prioritizes alerts for users in </a:t>
            </a:r>
            <a:r>
              <a:rPr lang="en-IN" sz="1800" b="1" dirty="0"/>
              <a:t>high-risk zones</a:t>
            </a:r>
            <a:r>
              <a:rPr lang="en-IN" sz="1800" dirty="0"/>
              <a:t> (e.g., within 5 km of a flood-prone area).</a:t>
            </a:r>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2608977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STAGE 5</a:t>
            </a:r>
            <a:endParaRPr lang="en-IN" sz="2800" b="1" dirty="0">
              <a:latin typeface="+mn-lt"/>
            </a:endParaRPr>
          </a:p>
        </p:txBody>
      </p:sp>
      <p:sp>
        <p:nvSpPr>
          <p:cNvPr id="3" name="Content Placeholder 2"/>
          <p:cNvSpPr>
            <a:spLocks noGrp="1"/>
          </p:cNvSpPr>
          <p:nvPr>
            <p:ph idx="1"/>
          </p:nvPr>
        </p:nvSpPr>
        <p:spPr>
          <a:xfrm>
            <a:off x="1170709" y="1886988"/>
            <a:ext cx="10009909" cy="4323225"/>
          </a:xfrm>
        </p:spPr>
        <p:txBody>
          <a:bodyPr>
            <a:normAutofit/>
          </a:bodyPr>
          <a:lstStyle/>
          <a:p>
            <a:r>
              <a:rPr lang="en-US" sz="2000" b="1" dirty="0"/>
              <a:t>Safe Place Identification &amp; Relocation Advice using Geolocation:</a:t>
            </a:r>
          </a:p>
          <a:p>
            <a:r>
              <a:rPr lang="en-US" sz="2000" b="1" dirty="0"/>
              <a:t>Nearest Safe Zones &amp; Shelters:</a:t>
            </a:r>
            <a:endParaRPr lang="en-US" sz="2000" dirty="0"/>
          </a:p>
          <a:p>
            <a:pPr lvl="1"/>
            <a:r>
              <a:rPr lang="en-US" sz="1800" dirty="0"/>
              <a:t>Detects the closest emergency shelters, relief centers, and hospitals.</a:t>
            </a:r>
          </a:p>
          <a:p>
            <a:pPr lvl="1"/>
            <a:r>
              <a:rPr lang="en-US" sz="1800" dirty="0"/>
              <a:t>Provides directions and estimated travel time to the nearest safe location.</a:t>
            </a:r>
          </a:p>
          <a:p>
            <a:r>
              <a:rPr lang="en-US" sz="2000" b="1" dirty="0"/>
              <a:t>Accessibility Considerations:</a:t>
            </a:r>
            <a:endParaRPr lang="en-US" sz="2000" dirty="0"/>
          </a:p>
          <a:p>
            <a:pPr lvl="1"/>
            <a:r>
              <a:rPr lang="en-US" sz="1800" dirty="0"/>
              <a:t>Identifies routes accessible for pedestrians, vehicles, and emergency responders.</a:t>
            </a:r>
          </a:p>
          <a:p>
            <a:pPr lvl="1"/>
            <a:r>
              <a:rPr lang="en-US" sz="1800" dirty="0"/>
              <a:t>Highlights areas unsafe for travel due to roadblocks or collapsed infrastructure.</a:t>
            </a:r>
          </a:p>
          <a:p>
            <a:pPr marL="0" indent="0">
              <a:buNone/>
            </a:pPr>
            <a:endParaRPr lang="en-IN" sz="2000" b="1" dirty="0"/>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109231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UML DIAGRAM</a:t>
            </a:r>
            <a:endParaRPr lang="en-IN" sz="2800"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578" y="1817312"/>
            <a:ext cx="4859451" cy="4351338"/>
          </a:xfrm>
        </p:spPr>
      </p:pic>
      <p:pic>
        <p:nvPicPr>
          <p:cNvPr id="5" name="Picture 4">
            <a:extLst>
              <a:ext uri="{FF2B5EF4-FFF2-40B4-BE49-F238E27FC236}">
                <a16:creationId xmlns:a16="http://schemas.microsoft.com/office/drawing/2014/main" id="{3E0B0728-433E-20F3-DE48-F0D27C4541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19411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SEQUENCE DIAGRAM</a:t>
            </a:r>
            <a:endParaRPr lang="en-IN" sz="2800"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437" y="1995055"/>
            <a:ext cx="8080618" cy="3665911"/>
          </a:xfrm>
        </p:spPr>
      </p:pic>
      <p:pic>
        <p:nvPicPr>
          <p:cNvPr id="5" name="Picture 4">
            <a:extLst>
              <a:ext uri="{FF2B5EF4-FFF2-40B4-BE49-F238E27FC236}">
                <a16:creationId xmlns:a16="http://schemas.microsoft.com/office/drawing/2014/main" id="{3E0B0728-433E-20F3-DE48-F0D27C4541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190615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E684-955C-1920-411D-2BA9DDF724A3}"/>
              </a:ext>
            </a:extLst>
          </p:cNvPr>
          <p:cNvSpPr>
            <a:spLocks noGrp="1"/>
          </p:cNvSpPr>
          <p:nvPr>
            <p:ph type="title"/>
          </p:nvPr>
        </p:nvSpPr>
        <p:spPr>
          <a:xfrm>
            <a:off x="2327463" y="731521"/>
            <a:ext cx="7786817" cy="1589398"/>
          </a:xfrm>
        </p:spPr>
        <p:txBody>
          <a:bodyPr/>
          <a:lstStyle/>
          <a:p>
            <a:r>
              <a:rPr lang="en-US" sz="2800" b="1" dirty="0">
                <a:latin typeface="Century Gothic"/>
              </a:rPr>
              <a:t>                          </a:t>
            </a:r>
            <a:r>
              <a:rPr lang="en-US" sz="3200" b="1" dirty="0">
                <a:latin typeface="+mn-lt"/>
              </a:rPr>
              <a:t>OUTLINE</a:t>
            </a:r>
            <a:endParaRPr lang="en-US" sz="3200" b="1" dirty="0"/>
          </a:p>
        </p:txBody>
      </p:sp>
      <p:sp>
        <p:nvSpPr>
          <p:cNvPr id="3" name="Content Placeholder 2">
            <a:extLst>
              <a:ext uri="{FF2B5EF4-FFF2-40B4-BE49-F238E27FC236}">
                <a16:creationId xmlns:a16="http://schemas.microsoft.com/office/drawing/2014/main" id="{660D6927-4DC6-5CB6-AD55-6EE3976D5A8B}"/>
              </a:ext>
            </a:extLst>
          </p:cNvPr>
          <p:cNvSpPr>
            <a:spLocks noGrp="1"/>
          </p:cNvSpPr>
          <p:nvPr>
            <p:ph idx="1"/>
          </p:nvPr>
        </p:nvSpPr>
        <p:spPr>
          <a:xfrm>
            <a:off x="3489016" y="1927096"/>
            <a:ext cx="7519087" cy="4351338"/>
          </a:xfrm>
        </p:spPr>
        <p:txBody>
          <a:bodyPr vert="horz" lIns="91440" tIns="45720" rIns="91440" bIns="45720" rtlCol="0" anchor="t">
            <a:normAutofit fontScale="55000" lnSpcReduction="20000"/>
          </a:bodyPr>
          <a:lstStyle/>
          <a:p>
            <a:r>
              <a:rPr lang="en-IN" dirty="0">
                <a:cs typeface="Times New Roman" panose="02020603050405020304" pitchFamily="18" charset="0"/>
              </a:rPr>
              <a:t>Abstract</a:t>
            </a:r>
          </a:p>
          <a:p>
            <a:r>
              <a:rPr lang="en-IN" dirty="0">
                <a:cs typeface="Times New Roman" panose="02020603050405020304" pitchFamily="18" charset="0"/>
              </a:rPr>
              <a:t>Introduction</a:t>
            </a:r>
          </a:p>
          <a:p>
            <a:r>
              <a:rPr lang="en-IN" dirty="0">
                <a:cs typeface="Times New Roman" panose="02020603050405020304" pitchFamily="18" charset="0"/>
              </a:rPr>
              <a:t>     Problem Statement</a:t>
            </a:r>
          </a:p>
          <a:p>
            <a:r>
              <a:rPr lang="en-IN" dirty="0">
                <a:cs typeface="Times New Roman" panose="02020603050405020304" pitchFamily="18" charset="0"/>
              </a:rPr>
              <a:t>     Aim &amp;Objectives of the project</a:t>
            </a:r>
          </a:p>
          <a:p>
            <a:r>
              <a:rPr lang="en-IN" dirty="0">
                <a:cs typeface="Times New Roman" panose="02020603050405020304" pitchFamily="18" charset="0"/>
              </a:rPr>
              <a:t>     Existing system</a:t>
            </a:r>
          </a:p>
          <a:p>
            <a:r>
              <a:rPr lang="en-IN" dirty="0">
                <a:cs typeface="Times New Roman" panose="02020603050405020304" pitchFamily="18" charset="0"/>
              </a:rPr>
              <a:t>     Proposed System and Advantages </a:t>
            </a:r>
          </a:p>
          <a:p>
            <a:r>
              <a:rPr lang="en-IN" dirty="0">
                <a:cs typeface="Times New Roman" panose="02020603050405020304" pitchFamily="18" charset="0"/>
              </a:rPr>
              <a:t> Requirements Specification</a:t>
            </a:r>
          </a:p>
          <a:p>
            <a:r>
              <a:rPr lang="en-IN" dirty="0">
                <a:cs typeface="Times New Roman" panose="02020603050405020304" pitchFamily="18" charset="0"/>
              </a:rPr>
              <a:t> Architecture</a:t>
            </a:r>
          </a:p>
          <a:p>
            <a:r>
              <a:rPr lang="en-IN" dirty="0">
                <a:cs typeface="Times New Roman" panose="02020603050405020304" pitchFamily="18" charset="0"/>
              </a:rPr>
              <a:t>Technology /Algorithm Used</a:t>
            </a:r>
          </a:p>
          <a:p>
            <a:r>
              <a:rPr lang="en-IN" dirty="0">
                <a:cs typeface="Times New Roman" panose="02020603050405020304" pitchFamily="18" charset="0"/>
              </a:rPr>
              <a:t>No of  Modules Available</a:t>
            </a:r>
          </a:p>
          <a:p>
            <a:r>
              <a:rPr lang="en-IN" dirty="0">
                <a:cs typeface="Times New Roman" panose="02020603050405020304" pitchFamily="18" charset="0"/>
              </a:rPr>
              <a:t>Methodology for each module explanation</a:t>
            </a:r>
          </a:p>
          <a:p>
            <a:r>
              <a:rPr lang="en-IN" dirty="0">
                <a:cs typeface="Times New Roman" panose="02020603050405020304" pitchFamily="18" charset="0"/>
              </a:rPr>
              <a:t>Implementation code</a:t>
            </a:r>
          </a:p>
          <a:p>
            <a:r>
              <a:rPr lang="en-IN" dirty="0">
                <a:cs typeface="Times New Roman" panose="02020603050405020304" pitchFamily="18" charset="0"/>
              </a:rPr>
              <a:t>UML Diagrams</a:t>
            </a:r>
          </a:p>
          <a:p>
            <a:r>
              <a:rPr lang="en-IN" dirty="0">
                <a:cs typeface="Times New Roman" panose="02020603050405020304" pitchFamily="18" charset="0"/>
              </a:rPr>
              <a:t>References </a:t>
            </a:r>
          </a:p>
          <a:p>
            <a:pPr marL="0" indent="0">
              <a:buNone/>
            </a:pPr>
            <a:endParaRPr lang="en-US" dirty="0"/>
          </a:p>
        </p:txBody>
      </p:sp>
      <p:pic>
        <p:nvPicPr>
          <p:cNvPr id="7" name="Picture 6">
            <a:extLst>
              <a:ext uri="{FF2B5EF4-FFF2-40B4-BE49-F238E27FC236}">
                <a16:creationId xmlns:a16="http://schemas.microsoft.com/office/drawing/2014/main" id="{F8936FDD-1959-B4A1-6E69-D37A9A4EF5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9313" y="-205306"/>
            <a:ext cx="2573695" cy="2360134"/>
          </a:xfrm>
          <a:prstGeom prst="rect">
            <a:avLst/>
          </a:prstGeom>
        </p:spPr>
      </p:pic>
    </p:spTree>
    <p:extLst>
      <p:ext uri="{BB962C8B-B14F-4D97-AF65-F5344CB8AC3E}">
        <p14:creationId xmlns:p14="http://schemas.microsoft.com/office/powerpoint/2010/main" val="392898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ACTIVITY DIAGRAM</a:t>
            </a:r>
            <a:endParaRPr lang="en-IN" sz="2800"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084" y="1825625"/>
            <a:ext cx="4139738" cy="4351338"/>
          </a:xfrm>
        </p:spPr>
      </p:pic>
      <p:pic>
        <p:nvPicPr>
          <p:cNvPr id="5" name="Picture 4">
            <a:extLst>
              <a:ext uri="{FF2B5EF4-FFF2-40B4-BE49-F238E27FC236}">
                <a16:creationId xmlns:a16="http://schemas.microsoft.com/office/drawing/2014/main" id="{3E0B0728-433E-20F3-DE48-F0D27C4541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309326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DA5C6-E780-87AF-D50D-C608096954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6D97CB7-A859-7E93-3925-BFED1A0BDB3E}"/>
              </a:ext>
            </a:extLst>
          </p:cNvPr>
          <p:cNvSpPr txBox="1"/>
          <p:nvPr/>
        </p:nvSpPr>
        <p:spPr>
          <a:xfrm>
            <a:off x="1197033" y="725380"/>
            <a:ext cx="7194071" cy="523220"/>
          </a:xfrm>
          <a:prstGeom prst="rect">
            <a:avLst/>
          </a:prstGeom>
          <a:noFill/>
        </p:spPr>
        <p:txBody>
          <a:bodyPr wrap="square">
            <a:spAutoFit/>
          </a:bodyPr>
          <a:lstStyle/>
          <a:p>
            <a:r>
              <a:rPr lang="en-US" sz="2800" b="1" dirty="0">
                <a:cs typeface="Times New Roman" panose="02020603050405020304" pitchFamily="18" charset="0"/>
              </a:rPr>
              <a:t>  BASIC UI DESIGN &amp; IMPLEMENTATION</a:t>
            </a:r>
          </a:p>
        </p:txBody>
      </p:sp>
      <p:sp>
        <p:nvSpPr>
          <p:cNvPr id="4" name="TextBox 3">
            <a:extLst>
              <a:ext uri="{FF2B5EF4-FFF2-40B4-BE49-F238E27FC236}">
                <a16:creationId xmlns:a16="http://schemas.microsoft.com/office/drawing/2014/main" id="{266A3C6C-0A29-FACD-48AF-BF2C69FB6C6A}"/>
              </a:ext>
            </a:extLst>
          </p:cNvPr>
          <p:cNvSpPr txBox="1"/>
          <p:nvPr/>
        </p:nvSpPr>
        <p:spPr>
          <a:xfrm>
            <a:off x="1075765" y="1905977"/>
            <a:ext cx="10067364" cy="3754874"/>
          </a:xfrm>
          <a:prstGeom prst="rect">
            <a:avLst/>
          </a:prstGeom>
          <a:noFill/>
        </p:spPr>
        <p:txBody>
          <a:bodyPr wrap="square">
            <a:spAutoFit/>
          </a:bodyPr>
          <a:lstStyle/>
          <a:p>
            <a:r>
              <a:rPr lang="en-US" dirty="0"/>
              <a:t>Designing a basic UI for a Disaster Management system involves creating a layout that is intuitive, easy to navigate, and focused on providing essential information quickly. Here's a basic outline for the UI elements you might want to include:</a:t>
            </a:r>
            <a:br>
              <a:rPr lang="en-US" dirty="0"/>
            </a:br>
            <a:endParaRPr lang="en-US" dirty="0"/>
          </a:p>
          <a:p>
            <a:pPr marL="342900" indent="-342900">
              <a:buAutoNum type="arabicPeriod"/>
            </a:pPr>
            <a:r>
              <a:rPr lang="en-US" sz="2000" b="1" dirty="0"/>
              <a:t>Dashboard (Home Screen)Header</a:t>
            </a:r>
            <a:r>
              <a:rPr lang="en-US" dirty="0"/>
              <a:t>: App Name (e.g., "Disaster Management Hub")Current location of the user (e.g., "Location: New York")Notifications icon (alerts for nearby disasters)</a:t>
            </a:r>
          </a:p>
          <a:p>
            <a:pPr marL="342900" indent="-342900">
              <a:buAutoNum type="arabicPeriod"/>
            </a:pPr>
            <a:r>
              <a:rPr lang="en-US" sz="2000" b="1" dirty="0"/>
              <a:t>Main Navigation (Tabs or Menu):</a:t>
            </a:r>
          </a:p>
          <a:p>
            <a:pPr marL="800100" lvl="1" indent="-342900">
              <a:buAutoNum type="arabicPeriod"/>
            </a:pPr>
            <a:r>
              <a:rPr lang="en-US" dirty="0"/>
              <a:t>Disasters: List of current disasters (Earthquakes, Floods, Fires, etc.)</a:t>
            </a:r>
          </a:p>
          <a:p>
            <a:pPr marL="800100" lvl="1" indent="-342900">
              <a:buAutoNum type="arabicPeriod"/>
            </a:pPr>
            <a:r>
              <a:rPr lang="en-US" dirty="0"/>
              <a:t>Evacuation Plans: Information on nearby evacuation routes and shelters. </a:t>
            </a:r>
          </a:p>
          <a:p>
            <a:pPr marL="800100" lvl="1" indent="-342900">
              <a:buAutoNum type="arabicPeriod"/>
            </a:pPr>
            <a:r>
              <a:rPr lang="en-US" dirty="0"/>
              <a:t>First Aid: Tips and instructions for emergency medical assistance.</a:t>
            </a:r>
          </a:p>
          <a:p>
            <a:pPr marL="800100" lvl="1" indent="-342900">
              <a:buAutoNum type="arabicPeriod"/>
            </a:pPr>
            <a:r>
              <a:rPr lang="en-US" dirty="0"/>
              <a:t>Resources: Access to supplies (food, water, etc.).</a:t>
            </a:r>
          </a:p>
          <a:p>
            <a:pPr marL="800100" lvl="1" indent="-342900">
              <a:buAutoNum type="arabicPeriod"/>
            </a:pPr>
            <a:r>
              <a:rPr lang="en-US" dirty="0"/>
              <a:t>Emergency Contacts: Local emergency services and hospitals.</a:t>
            </a:r>
          </a:p>
          <a:p>
            <a:pPr marL="800100" lvl="1" indent="-342900">
              <a:buAutoNum type="arabicPeriod"/>
            </a:pPr>
            <a:r>
              <a:rPr lang="en-US" dirty="0"/>
              <a:t>Map: A live interactive map showing the location of disasters and safe zones.</a:t>
            </a:r>
          </a:p>
        </p:txBody>
      </p:sp>
      <p:pic>
        <p:nvPicPr>
          <p:cNvPr id="3" name="Picture 2">
            <a:extLst>
              <a:ext uri="{FF2B5EF4-FFF2-40B4-BE49-F238E27FC236}">
                <a16:creationId xmlns:a16="http://schemas.microsoft.com/office/drawing/2014/main" id="{D5B94562-9F26-C326-79DB-0CF2B95743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2360" y="-147117"/>
            <a:ext cx="2573695" cy="2360134"/>
          </a:xfrm>
          <a:prstGeom prst="rect">
            <a:avLst/>
          </a:prstGeom>
        </p:spPr>
      </p:pic>
    </p:spTree>
    <p:extLst>
      <p:ext uri="{BB962C8B-B14F-4D97-AF65-F5344CB8AC3E}">
        <p14:creationId xmlns:p14="http://schemas.microsoft.com/office/powerpoint/2010/main" val="1244301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a:t>
            </a:r>
            <a:r>
              <a:rPr lang="en-US" sz="2800" b="1" dirty="0">
                <a:latin typeface="+mn-lt"/>
              </a:rPr>
              <a:t>BASIC UI DESIGN &amp; IMPLEMENTATION</a:t>
            </a:r>
            <a:endParaRPr lang="en-IN" sz="2800" b="1" dirty="0">
              <a:latin typeface="+mn-lt"/>
            </a:endParaRPr>
          </a:p>
        </p:txBody>
      </p:sp>
      <p:sp>
        <p:nvSpPr>
          <p:cNvPr id="3" name="Content Placeholder 2"/>
          <p:cNvSpPr>
            <a:spLocks noGrp="1"/>
          </p:cNvSpPr>
          <p:nvPr>
            <p:ph idx="1"/>
          </p:nvPr>
        </p:nvSpPr>
        <p:spPr>
          <a:xfrm>
            <a:off x="1197032" y="1920239"/>
            <a:ext cx="9958647" cy="4256723"/>
          </a:xfrm>
        </p:spPr>
        <p:txBody>
          <a:bodyPr>
            <a:normAutofit/>
          </a:bodyPr>
          <a:lstStyle/>
          <a:p>
            <a:r>
              <a:rPr lang="en-US" sz="1800" dirty="0"/>
              <a:t>2</a:t>
            </a:r>
            <a:r>
              <a:rPr lang="en-US" sz="1800" b="1" dirty="0"/>
              <a:t>. Evacuation Plans </a:t>
            </a:r>
            <a:r>
              <a:rPr lang="en-US" sz="1800" b="1" dirty="0" err="1"/>
              <a:t>PageMap</a:t>
            </a:r>
            <a:r>
              <a:rPr lang="en-US" sz="1800" b="1" dirty="0"/>
              <a:t> of Safe Zones &amp; Shelters</a:t>
            </a:r>
            <a:r>
              <a:rPr lang="en-US" sz="2200" b="1" dirty="0"/>
              <a:t>: </a:t>
            </a:r>
            <a:r>
              <a:rPr lang="en-US" sz="1800" dirty="0"/>
              <a:t>Interactive map showing nearest shelters, hospitals, and safe </a:t>
            </a:r>
            <a:r>
              <a:rPr lang="en-US" sz="1800" dirty="0" err="1"/>
              <a:t>zones.the</a:t>
            </a:r>
            <a:r>
              <a:rPr lang="en-US" sz="1800" dirty="0"/>
              <a:t> distance/time to nearest safe zones based on the user’s location.</a:t>
            </a:r>
          </a:p>
          <a:p>
            <a:r>
              <a:rPr lang="en-US" sz="1800" b="1" dirty="0"/>
              <a:t>3. First Aid </a:t>
            </a:r>
            <a:r>
              <a:rPr lang="en-US" sz="1800" b="1" dirty="0" err="1"/>
              <a:t>PageEmergency</a:t>
            </a:r>
            <a:r>
              <a:rPr lang="en-US" sz="1800" b="1" dirty="0"/>
              <a:t> Procedures</a:t>
            </a:r>
            <a:r>
              <a:rPr lang="en-US" sz="2900" dirty="0"/>
              <a:t>: </a:t>
            </a:r>
            <a:r>
              <a:rPr lang="en-US" sz="1800" dirty="0"/>
              <a:t>List of common first-aid procedures (e.g., CPR, bleeding control, burn care).</a:t>
            </a:r>
            <a:endParaRPr lang="en-US" dirty="0"/>
          </a:p>
          <a:p>
            <a:r>
              <a:rPr lang="en-US" sz="2000" dirty="0"/>
              <a:t>4. </a:t>
            </a:r>
            <a:r>
              <a:rPr lang="en-US" sz="2000" b="1" dirty="0" err="1"/>
              <a:t>FooterSettings</a:t>
            </a:r>
            <a:r>
              <a:rPr lang="en-US" dirty="0"/>
              <a:t>: </a:t>
            </a:r>
            <a:r>
              <a:rPr lang="en-US" sz="1800" dirty="0"/>
              <a:t>To manage notifications, user preferences, </a:t>
            </a:r>
            <a:r>
              <a:rPr lang="en-US" sz="1800" dirty="0" err="1"/>
              <a:t>etc.Feedback</a:t>
            </a:r>
            <a:r>
              <a:rPr lang="en-US" sz="1800" dirty="0"/>
              <a:t>: Users can give feedback about the app’s </a:t>
            </a:r>
            <a:r>
              <a:rPr lang="en-US" sz="1800" dirty="0" err="1"/>
              <a:t>usefulness.Help</a:t>
            </a:r>
            <a:r>
              <a:rPr lang="en-US" sz="1800" dirty="0"/>
              <a:t> &amp; Support: A section for FAQs and contact support.</a:t>
            </a:r>
          </a:p>
        </p:txBody>
      </p:sp>
      <p:pic>
        <p:nvPicPr>
          <p:cNvPr id="4" name="Picture 3">
            <a:extLst>
              <a:ext uri="{FF2B5EF4-FFF2-40B4-BE49-F238E27FC236}">
                <a16:creationId xmlns:a16="http://schemas.microsoft.com/office/drawing/2014/main" id="{D5B94562-9F26-C326-79DB-0CF2B95743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2360" y="-147117"/>
            <a:ext cx="2573695" cy="2360134"/>
          </a:xfrm>
          <a:prstGeom prst="rect">
            <a:avLst/>
          </a:prstGeom>
        </p:spPr>
      </p:pic>
    </p:spTree>
    <p:extLst>
      <p:ext uri="{BB962C8B-B14F-4D97-AF65-F5344CB8AC3E}">
        <p14:creationId xmlns:p14="http://schemas.microsoft.com/office/powerpoint/2010/main" val="3650032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78EE0-9473-E30E-2972-B4E8686E0CE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3234F5-0521-88D7-B35F-5C862AE3CA6A}"/>
              </a:ext>
            </a:extLst>
          </p:cNvPr>
          <p:cNvSpPr txBox="1"/>
          <p:nvPr/>
        </p:nvSpPr>
        <p:spPr>
          <a:xfrm>
            <a:off x="2334666" y="649249"/>
            <a:ext cx="6096000" cy="523220"/>
          </a:xfrm>
          <a:prstGeom prst="rect">
            <a:avLst/>
          </a:prstGeom>
          <a:noFill/>
        </p:spPr>
        <p:txBody>
          <a:bodyPr wrap="square">
            <a:spAutoFit/>
          </a:bodyPr>
          <a:lstStyle/>
          <a:p>
            <a:r>
              <a:rPr lang="en-US" sz="2800" b="1" dirty="0">
                <a:cs typeface="Times New Roman" panose="02020603050405020304" pitchFamily="18" charset="0"/>
              </a:rPr>
              <a:t>PICTORIAL REPRESENTATION</a:t>
            </a:r>
          </a:p>
        </p:txBody>
      </p:sp>
      <p:pic>
        <p:nvPicPr>
          <p:cNvPr id="4" name="Picture 3">
            <a:extLst>
              <a:ext uri="{FF2B5EF4-FFF2-40B4-BE49-F238E27FC236}">
                <a16:creationId xmlns:a16="http://schemas.microsoft.com/office/drawing/2014/main" id="{F1D3D97B-AD71-F59B-1E13-535D17010795}"/>
              </a:ext>
            </a:extLst>
          </p:cNvPr>
          <p:cNvPicPr>
            <a:picLocks noChangeAspect="1"/>
          </p:cNvPicPr>
          <p:nvPr/>
        </p:nvPicPr>
        <p:blipFill>
          <a:blip r:embed="rId2"/>
          <a:stretch>
            <a:fillRect/>
          </a:stretch>
        </p:blipFill>
        <p:spPr>
          <a:xfrm>
            <a:off x="1866900" y="1900517"/>
            <a:ext cx="8763000" cy="4308234"/>
          </a:xfrm>
          <a:prstGeom prst="rect">
            <a:avLst/>
          </a:prstGeom>
        </p:spPr>
      </p:pic>
      <p:pic>
        <p:nvPicPr>
          <p:cNvPr id="2" name="Picture 1">
            <a:extLst>
              <a:ext uri="{FF2B5EF4-FFF2-40B4-BE49-F238E27FC236}">
                <a16:creationId xmlns:a16="http://schemas.microsoft.com/office/drawing/2014/main" id="{D1E02194-75F2-E1B5-A942-366DC2C2A6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5341" y="-196823"/>
            <a:ext cx="2573695" cy="2360134"/>
          </a:xfrm>
          <a:prstGeom prst="rect">
            <a:avLst/>
          </a:prstGeom>
        </p:spPr>
      </p:pic>
    </p:spTree>
    <p:extLst>
      <p:ext uri="{BB962C8B-B14F-4D97-AF65-F5344CB8AC3E}">
        <p14:creationId xmlns:p14="http://schemas.microsoft.com/office/powerpoint/2010/main" val="207919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3122-9591-707A-D597-5740487401DB}"/>
              </a:ext>
            </a:extLst>
          </p:cNvPr>
          <p:cNvSpPr>
            <a:spLocks noGrp="1"/>
          </p:cNvSpPr>
          <p:nvPr>
            <p:ph type="title"/>
          </p:nvPr>
        </p:nvSpPr>
        <p:spPr>
          <a:xfrm>
            <a:off x="3317883" y="-134164"/>
            <a:ext cx="7670157" cy="1634221"/>
          </a:xfrm>
        </p:spPr>
        <p:txBody>
          <a:bodyPr>
            <a:normAutofit/>
          </a:bodyPr>
          <a:lstStyle/>
          <a:p>
            <a:endParaRPr lang="en-US" sz="2800" b="1" dirty="0">
              <a:latin typeface="Century Gothic"/>
            </a:endParaRPr>
          </a:p>
          <a:p>
            <a:r>
              <a:rPr lang="en-US" sz="2800" b="1" dirty="0">
                <a:latin typeface="+mn-lt"/>
              </a:rPr>
              <a:t>REFERENCE</a:t>
            </a:r>
          </a:p>
        </p:txBody>
      </p:sp>
      <p:sp>
        <p:nvSpPr>
          <p:cNvPr id="3" name="Content Placeholder 2">
            <a:extLst>
              <a:ext uri="{FF2B5EF4-FFF2-40B4-BE49-F238E27FC236}">
                <a16:creationId xmlns:a16="http://schemas.microsoft.com/office/drawing/2014/main" id="{EDC3D31C-D6FE-7840-9CD4-46DBC04AAE64}"/>
              </a:ext>
            </a:extLst>
          </p:cNvPr>
          <p:cNvSpPr>
            <a:spLocks noGrp="1"/>
          </p:cNvSpPr>
          <p:nvPr>
            <p:ph idx="1"/>
          </p:nvPr>
        </p:nvSpPr>
        <p:spPr>
          <a:xfrm>
            <a:off x="1130529" y="1812175"/>
            <a:ext cx="9970835" cy="4443451"/>
          </a:xfrm>
        </p:spPr>
        <p:txBody>
          <a:bodyPr vert="horz" lIns="91440" tIns="45720" rIns="91440" bIns="45720" rtlCol="0" anchor="t">
            <a:noAutofit/>
          </a:bodyPr>
          <a:lstStyle/>
          <a:p>
            <a:r>
              <a:rPr lang="en-US" sz="1400" dirty="0"/>
              <a:t>Here are some reference sources you can use for a disaster management project</a:t>
            </a:r>
          </a:p>
          <a:p>
            <a:r>
              <a:rPr lang="en-US" sz="1400" b="1" dirty="0">
                <a:ea typeface="+mn-lt"/>
                <a:cs typeface="+mn-lt"/>
              </a:rPr>
              <a:t>UNDRR (United Nations Office for Disaster Risk Reduction)</a:t>
            </a:r>
            <a:r>
              <a:rPr lang="en-US" sz="1400" dirty="0">
                <a:ea typeface="+mn-lt"/>
                <a:cs typeface="+mn-lt"/>
              </a:rPr>
              <a:t>:</a:t>
            </a:r>
            <a:endParaRPr lang="en-US" sz="1400" dirty="0"/>
          </a:p>
          <a:p>
            <a:pPr lvl="1"/>
            <a:r>
              <a:rPr lang="en-US" sz="1200" dirty="0">
                <a:ea typeface="+mn-lt"/>
                <a:cs typeface="+mn-lt"/>
              </a:rPr>
              <a:t>Official website: </a:t>
            </a:r>
            <a:r>
              <a:rPr lang="en-US" sz="1200" dirty="0">
                <a:ea typeface="+mn-lt"/>
                <a:cs typeface="+mn-lt"/>
                <a:hlinkClick r:id="rId2"/>
              </a:rPr>
              <a:t>https://www.undrr.org</a:t>
            </a:r>
            <a:endParaRPr lang="en-US" sz="1200"/>
          </a:p>
          <a:p>
            <a:pPr lvl="1"/>
            <a:r>
              <a:rPr lang="en-US" sz="1200" dirty="0">
                <a:ea typeface="+mn-lt"/>
                <a:cs typeface="+mn-lt"/>
              </a:rPr>
              <a:t>Provides global policies, frameworks (like the Sendai Framework for Disaster Risk Reduction), and best practices related to disaster management.</a:t>
            </a:r>
            <a:endParaRPr lang="en-US" sz="1200"/>
          </a:p>
          <a:p>
            <a:r>
              <a:rPr lang="en-US" sz="1400" b="1" dirty="0">
                <a:ea typeface="+mn-lt"/>
                <a:cs typeface="+mn-lt"/>
              </a:rPr>
              <a:t>World Health Organization (WHO)</a:t>
            </a:r>
            <a:r>
              <a:rPr lang="en-US" sz="1400" dirty="0">
                <a:ea typeface="+mn-lt"/>
                <a:cs typeface="+mn-lt"/>
              </a:rPr>
              <a:t> - Emergency and Disaster Risk Management:</a:t>
            </a:r>
            <a:endParaRPr lang="en-US" sz="1400" dirty="0"/>
          </a:p>
          <a:p>
            <a:pPr lvl="1"/>
            <a:r>
              <a:rPr lang="en-US" sz="1200" dirty="0">
                <a:ea typeface="+mn-lt"/>
                <a:cs typeface="+mn-lt"/>
              </a:rPr>
              <a:t>Official website: </a:t>
            </a:r>
            <a:r>
              <a:rPr lang="en-US" sz="1200" dirty="0">
                <a:ea typeface="+mn-lt"/>
                <a:cs typeface="+mn-lt"/>
                <a:hlinkClick r:id="rId3"/>
              </a:rPr>
              <a:t>https://www.who.int/hac/crises/en</a:t>
            </a:r>
            <a:endParaRPr lang="en-US" sz="1200"/>
          </a:p>
          <a:p>
            <a:pPr lvl="1"/>
            <a:r>
              <a:rPr lang="en-US" sz="1200" dirty="0">
                <a:ea typeface="+mn-lt"/>
                <a:cs typeface="+mn-lt"/>
              </a:rPr>
              <a:t>Focuses on health aspects of disaster management, including preparedness and response to health emergencies.</a:t>
            </a:r>
            <a:endParaRPr lang="en-US" sz="1200"/>
          </a:p>
          <a:p>
            <a:r>
              <a:rPr lang="en-US" sz="1400" b="1" dirty="0">
                <a:ea typeface="+mn-lt"/>
                <a:cs typeface="+mn-lt"/>
              </a:rPr>
              <a:t>IFRC (International Federation of Red Cross and Red Crescent Societies)</a:t>
            </a:r>
            <a:r>
              <a:rPr lang="en-US" sz="1400" dirty="0">
                <a:ea typeface="+mn-lt"/>
                <a:cs typeface="+mn-lt"/>
              </a:rPr>
              <a:t>:</a:t>
            </a:r>
            <a:endParaRPr lang="en-US" sz="1400" dirty="0"/>
          </a:p>
          <a:p>
            <a:pPr lvl="1"/>
            <a:r>
              <a:rPr lang="en-US" sz="1200" dirty="0">
                <a:ea typeface="+mn-lt"/>
                <a:cs typeface="+mn-lt"/>
              </a:rPr>
              <a:t>Official website: </a:t>
            </a:r>
            <a:r>
              <a:rPr lang="en-US" sz="1200" dirty="0">
                <a:ea typeface="+mn-lt"/>
                <a:cs typeface="+mn-lt"/>
                <a:hlinkClick r:id="rId4"/>
              </a:rPr>
              <a:t>https://www.ifrc.org</a:t>
            </a:r>
            <a:endParaRPr lang="en-US" sz="1200"/>
          </a:p>
          <a:p>
            <a:pPr lvl="1"/>
            <a:r>
              <a:rPr lang="en-US" sz="1200" dirty="0">
                <a:ea typeface="+mn-lt"/>
                <a:cs typeface="+mn-lt"/>
              </a:rPr>
              <a:t>Provides resources on humanitarian aid, disaster response, and community resilience.</a:t>
            </a:r>
            <a:endParaRPr lang="en-US" sz="1200"/>
          </a:p>
          <a:p>
            <a:r>
              <a:rPr lang="en-US" sz="1400" b="1" dirty="0">
                <a:ea typeface="+mn-lt"/>
                <a:cs typeface="+mn-lt"/>
              </a:rPr>
              <a:t>National Disaster Management Authority (NDMA)</a:t>
            </a:r>
            <a:r>
              <a:rPr lang="en-US" sz="1400" dirty="0">
                <a:ea typeface="+mn-lt"/>
                <a:cs typeface="+mn-lt"/>
              </a:rPr>
              <a:t>:</a:t>
            </a:r>
            <a:endParaRPr lang="en-US" sz="1400" dirty="0"/>
          </a:p>
          <a:p>
            <a:pPr lvl="1"/>
            <a:r>
              <a:rPr lang="en-US" sz="1200" dirty="0">
                <a:ea typeface="+mn-lt"/>
                <a:cs typeface="+mn-lt"/>
              </a:rPr>
              <a:t>Official website (India): </a:t>
            </a:r>
            <a:r>
              <a:rPr lang="en-US" sz="1200" dirty="0">
                <a:ea typeface="+mn-lt"/>
                <a:cs typeface="+mn-lt"/>
                <a:hlinkClick r:id="rId5"/>
              </a:rPr>
              <a:t>https://ndma.gov.in</a:t>
            </a:r>
            <a:endParaRPr lang="en-US" sz="1200"/>
          </a:p>
          <a:p>
            <a:pPr lvl="1"/>
            <a:r>
              <a:rPr lang="en-US" sz="1200" dirty="0">
                <a:ea typeface="+mn-lt"/>
                <a:cs typeface="+mn-lt"/>
              </a:rPr>
              <a:t>Offers resources on disaster management policies, national plans, and preparedness guidelines.</a:t>
            </a:r>
            <a:endParaRPr lang="en-US" sz="1200"/>
          </a:p>
          <a:p>
            <a:r>
              <a:rPr lang="en-US" sz="1400" b="1" dirty="0">
                <a:ea typeface="+mn-lt"/>
                <a:cs typeface="+mn-lt"/>
              </a:rPr>
              <a:t>World Bank - Disaster Risk Management</a:t>
            </a:r>
            <a:r>
              <a:rPr lang="en-US" sz="1400" dirty="0">
                <a:ea typeface="+mn-lt"/>
                <a:cs typeface="+mn-lt"/>
              </a:rPr>
              <a:t>:</a:t>
            </a:r>
            <a:endParaRPr lang="en-US" sz="1400" dirty="0"/>
          </a:p>
          <a:p>
            <a:pPr lvl="1"/>
            <a:r>
              <a:rPr lang="en-US" sz="1200" dirty="0">
                <a:ea typeface="+mn-lt"/>
                <a:cs typeface="+mn-lt"/>
              </a:rPr>
              <a:t>Official website: </a:t>
            </a:r>
            <a:r>
              <a:rPr lang="en-US" sz="1200" dirty="0">
                <a:ea typeface="+mn-lt"/>
                <a:cs typeface="+mn-lt"/>
                <a:hlinkClick r:id="rId6"/>
              </a:rPr>
              <a:t>https://www.worldbank.org/en/topic/disasterriskmanagement</a:t>
            </a:r>
            <a:endParaRPr lang="en-US" sz="1200"/>
          </a:p>
          <a:p>
            <a:pPr lvl="1"/>
            <a:r>
              <a:rPr lang="en-US" sz="1200" dirty="0">
                <a:ea typeface="+mn-lt"/>
                <a:cs typeface="+mn-lt"/>
              </a:rPr>
              <a:t>Provides reports and tools for managing disaster risks, particularly in developing countries.</a:t>
            </a:r>
            <a:endParaRPr lang="en-US" sz="1200"/>
          </a:p>
          <a:p>
            <a:endParaRPr lang="en-US" sz="1400" dirty="0"/>
          </a:p>
        </p:txBody>
      </p:sp>
      <p:pic>
        <p:nvPicPr>
          <p:cNvPr id="4" name="Picture 3">
            <a:extLst>
              <a:ext uri="{FF2B5EF4-FFF2-40B4-BE49-F238E27FC236}">
                <a16:creationId xmlns:a16="http://schemas.microsoft.com/office/drawing/2014/main" id="{FB90A849-92A9-6F06-8F60-740D1487F84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27669" y="-238557"/>
            <a:ext cx="2573695" cy="2360134"/>
          </a:xfrm>
          <a:prstGeom prst="rect">
            <a:avLst/>
          </a:prstGeom>
        </p:spPr>
      </p:pic>
    </p:spTree>
    <p:extLst>
      <p:ext uri="{BB962C8B-B14F-4D97-AF65-F5344CB8AC3E}">
        <p14:creationId xmlns:p14="http://schemas.microsoft.com/office/powerpoint/2010/main" val="1870172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843A4C-D7E3-3567-21DC-535F116484CB}"/>
              </a:ext>
            </a:extLst>
          </p:cNvPr>
          <p:cNvSpPr>
            <a:spLocks noGrp="1"/>
          </p:cNvSpPr>
          <p:nvPr/>
        </p:nvSpPr>
        <p:spPr>
          <a:xfrm>
            <a:off x="1667076" y="979955"/>
            <a:ext cx="5268767" cy="1354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       RESULTS SO FAR</a:t>
            </a:r>
          </a:p>
          <a:p>
            <a:endParaRPr lang="en-US" dirty="0"/>
          </a:p>
        </p:txBody>
      </p:sp>
      <p:sp>
        <p:nvSpPr>
          <p:cNvPr id="5" name="TextBox 3">
            <a:extLst>
              <a:ext uri="{FF2B5EF4-FFF2-40B4-BE49-F238E27FC236}">
                <a16:creationId xmlns:a16="http://schemas.microsoft.com/office/drawing/2014/main" id="{DE321AA6-4632-B6AB-1889-5A646F3ED5DF}"/>
              </a:ext>
            </a:extLst>
          </p:cNvPr>
          <p:cNvSpPr txBox="1"/>
          <p:nvPr/>
        </p:nvSpPr>
        <p:spPr>
          <a:xfrm>
            <a:off x="2196714" y="1997839"/>
            <a:ext cx="7538957"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Fast communication with system</a:t>
            </a:r>
          </a:p>
          <a:p>
            <a:endParaRPr lang="en-US" dirty="0"/>
          </a:p>
          <a:p>
            <a:pPr marL="285750" indent="-285750">
              <a:buFont typeface="Arial" panose="020B0604020202020204" pitchFamily="34" charset="0"/>
              <a:buChar char="•"/>
            </a:pPr>
            <a:r>
              <a:rPr lang="en-US" dirty="0"/>
              <a:t>Decreases the reaction time</a:t>
            </a:r>
          </a:p>
          <a:p>
            <a:endParaRPr lang="en-US" dirty="0"/>
          </a:p>
          <a:p>
            <a:pPr marL="285750" indent="-285750">
              <a:buFont typeface="Arial" panose="020B0604020202020204" pitchFamily="34" charset="0"/>
              <a:buChar char="•"/>
            </a:pPr>
            <a:r>
              <a:rPr lang="en-US" dirty="0"/>
              <a:t>Instant coordinating</a:t>
            </a:r>
          </a:p>
          <a:p>
            <a:endParaRPr lang="en-US" dirty="0"/>
          </a:p>
          <a:p>
            <a:pPr marL="285750" indent="-285750">
              <a:buFont typeface="Arial" panose="020B0604020202020204" pitchFamily="34" charset="0"/>
              <a:buChar char="•"/>
            </a:pPr>
            <a:r>
              <a:rPr lang="en-US" dirty="0"/>
              <a:t>Safe places assumed</a:t>
            </a:r>
          </a:p>
          <a:p>
            <a:endParaRPr lang="en-US" dirty="0"/>
          </a:p>
          <a:p>
            <a:pPr marL="285750" indent="-285750">
              <a:buFont typeface="Arial" panose="020B0604020202020204" pitchFamily="34" charset="0"/>
              <a:buChar char="•"/>
            </a:pPr>
            <a:r>
              <a:rPr lang="en-US" dirty="0"/>
              <a:t>Death percentage decreases</a:t>
            </a:r>
          </a:p>
        </p:txBody>
      </p:sp>
      <p:pic>
        <p:nvPicPr>
          <p:cNvPr id="2" name="Picture 1">
            <a:extLst>
              <a:ext uri="{FF2B5EF4-FFF2-40B4-BE49-F238E27FC236}">
                <a16:creationId xmlns:a16="http://schemas.microsoft.com/office/drawing/2014/main" id="{125C4176-3304-FD66-7EB7-5470F538E2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7298" y="0"/>
            <a:ext cx="2396837" cy="2197951"/>
          </a:xfrm>
          <a:prstGeom prst="rect">
            <a:avLst/>
          </a:prstGeom>
        </p:spPr>
      </p:pic>
    </p:spTree>
    <p:extLst>
      <p:ext uri="{BB962C8B-B14F-4D97-AF65-F5344CB8AC3E}">
        <p14:creationId xmlns:p14="http://schemas.microsoft.com/office/powerpoint/2010/main" val="479081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00A2-5378-85B8-C6B8-312E12788534}"/>
              </a:ext>
            </a:extLst>
          </p:cNvPr>
          <p:cNvSpPr>
            <a:spLocks noGrp="1"/>
          </p:cNvSpPr>
          <p:nvPr>
            <p:ph type="title"/>
          </p:nvPr>
        </p:nvSpPr>
        <p:spPr>
          <a:xfrm>
            <a:off x="3664351" y="365125"/>
            <a:ext cx="7689449" cy="1344854"/>
          </a:xfrm>
        </p:spPr>
        <p:txBody>
          <a:bodyPr>
            <a:normAutofit/>
          </a:bodyPr>
          <a:lstStyle/>
          <a:p>
            <a:r>
              <a:rPr lang="en-US" sz="2800" b="1" dirty="0">
                <a:latin typeface="+mn-lt"/>
              </a:rPr>
              <a:t>CONCLUSION</a:t>
            </a:r>
          </a:p>
        </p:txBody>
      </p:sp>
      <p:sp>
        <p:nvSpPr>
          <p:cNvPr id="3" name="Content Placeholder 2">
            <a:extLst>
              <a:ext uri="{FF2B5EF4-FFF2-40B4-BE49-F238E27FC236}">
                <a16:creationId xmlns:a16="http://schemas.microsoft.com/office/drawing/2014/main" id="{01E57199-5635-82A2-1F5C-25BA36501EFF}"/>
              </a:ext>
            </a:extLst>
          </p:cNvPr>
          <p:cNvSpPr>
            <a:spLocks noGrp="1"/>
          </p:cNvSpPr>
          <p:nvPr>
            <p:ph idx="1"/>
          </p:nvPr>
        </p:nvSpPr>
        <p:spPr>
          <a:xfrm>
            <a:off x="1172095" y="1936865"/>
            <a:ext cx="9933710" cy="4770604"/>
          </a:xfrm>
        </p:spPr>
        <p:txBody>
          <a:bodyPr vert="horz" lIns="91440" tIns="45720" rIns="91440" bIns="45720" rtlCol="0" anchor="t">
            <a:noAutofit/>
          </a:bodyPr>
          <a:lstStyle/>
          <a:p>
            <a:pPr>
              <a:buFont typeface="Arial"/>
              <a:buChar char="•"/>
            </a:pPr>
            <a:r>
              <a:rPr lang="en-US" sz="1800" dirty="0">
                <a:ea typeface="+mn-lt"/>
                <a:cs typeface="+mn-lt"/>
              </a:rPr>
              <a:t>Social networks enable rapid, real-time dissemination of critical information during natural disasters, allowing authorities and communities to stay informed about the evolving situation. This enhances the speed and efficiency of response efforts, reducing confusion and improving coordination.</a:t>
            </a:r>
            <a:endParaRPr lang="en-US" sz="1800" dirty="0"/>
          </a:p>
          <a:p>
            <a:r>
              <a:rPr lang="en-US" sz="1800" dirty="0">
                <a:ea typeface="+mn-lt"/>
                <a:cs typeface="+mn-lt"/>
              </a:rPr>
              <a:t> Social media platforms can reach a broader audience, including vulnerable and remote populations, ensuring that vital alerts and updates are accessible to those who may not have traditional communication channels like TV or radio. This inclusivity strengthens overall disaster response and preparedness.</a:t>
            </a:r>
            <a:endParaRPr lang="en-US" sz="1800" dirty="0"/>
          </a:p>
          <a:p>
            <a:pPr>
              <a:buFont typeface="Arial"/>
              <a:buChar char="•"/>
            </a:pPr>
            <a:r>
              <a:rPr lang="en-US" sz="1800" dirty="0">
                <a:ea typeface="+mn-lt"/>
                <a:cs typeface="+mn-lt"/>
              </a:rPr>
              <a:t>Social networks facilitate two-way communication, enabling affected communities to share real-time updates, report emergencies, and offer local assistance. This crowdsourced information helps responders make more informed decisions and allocate resources more effectively.</a:t>
            </a:r>
            <a:endParaRPr lang="en-US" sz="1800" dirty="0"/>
          </a:p>
          <a:p>
            <a:pPr marL="0" indent="0">
              <a:buNone/>
            </a:pPr>
            <a:endParaRPr lang="en-US" dirty="0"/>
          </a:p>
        </p:txBody>
      </p:sp>
      <p:pic>
        <p:nvPicPr>
          <p:cNvPr id="4" name="Picture 3">
            <a:extLst>
              <a:ext uri="{FF2B5EF4-FFF2-40B4-BE49-F238E27FC236}">
                <a16:creationId xmlns:a16="http://schemas.microsoft.com/office/drawing/2014/main" id="{0EED5A81-4703-445A-08E1-88355FF005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978" y="-205305"/>
            <a:ext cx="2573695" cy="2360134"/>
          </a:xfrm>
          <a:prstGeom prst="rect">
            <a:avLst/>
          </a:prstGeom>
        </p:spPr>
      </p:pic>
    </p:spTree>
    <p:extLst>
      <p:ext uri="{BB962C8B-B14F-4D97-AF65-F5344CB8AC3E}">
        <p14:creationId xmlns:p14="http://schemas.microsoft.com/office/powerpoint/2010/main" val="326735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6675-2FA5-69E9-79E2-26EDA0C3A2A9}"/>
              </a:ext>
            </a:extLst>
          </p:cNvPr>
          <p:cNvSpPr>
            <a:spLocks noGrp="1"/>
          </p:cNvSpPr>
          <p:nvPr>
            <p:ph type="title"/>
          </p:nvPr>
        </p:nvSpPr>
        <p:spPr>
          <a:xfrm>
            <a:off x="4014427" y="595652"/>
            <a:ext cx="2573695" cy="1344854"/>
          </a:xfrm>
        </p:spPr>
        <p:txBody>
          <a:bodyPr/>
          <a:lstStyle/>
          <a:p>
            <a:r>
              <a:rPr lang="en-US" sz="3200" b="1" dirty="0">
                <a:solidFill>
                  <a:srgbClr val="262626"/>
                </a:solidFill>
                <a:latin typeface="+mn-lt"/>
              </a:rPr>
              <a:t>ABSTRACT</a:t>
            </a:r>
            <a:r>
              <a:rPr lang="en-US" sz="3200" dirty="0">
                <a:solidFill>
                  <a:srgbClr val="262626"/>
                </a:solidFill>
                <a:latin typeface="Century Gothic"/>
              </a:rPr>
              <a:t> </a:t>
            </a:r>
            <a:endParaRPr lang="en-US" dirty="0"/>
          </a:p>
        </p:txBody>
      </p:sp>
      <p:sp>
        <p:nvSpPr>
          <p:cNvPr id="3" name="Content Placeholder 2">
            <a:extLst>
              <a:ext uri="{FF2B5EF4-FFF2-40B4-BE49-F238E27FC236}">
                <a16:creationId xmlns:a16="http://schemas.microsoft.com/office/drawing/2014/main" id="{2F00E263-7596-7B3D-7F0F-C1571895B8EC}"/>
              </a:ext>
            </a:extLst>
          </p:cNvPr>
          <p:cNvSpPr>
            <a:spLocks noGrp="1"/>
          </p:cNvSpPr>
          <p:nvPr>
            <p:ph idx="1"/>
          </p:nvPr>
        </p:nvSpPr>
        <p:spPr>
          <a:xfrm>
            <a:off x="838200" y="1940506"/>
            <a:ext cx="10525245" cy="4833616"/>
          </a:xfrm>
        </p:spPr>
        <p:txBody>
          <a:bodyPr vert="horz" lIns="91440" tIns="45720" rIns="91440" bIns="45720" rtlCol="0" anchor="t">
            <a:normAutofit/>
          </a:bodyPr>
          <a:lstStyle/>
          <a:p>
            <a:r>
              <a:rPr lang="en-US" sz="1800" dirty="0">
                <a:solidFill>
                  <a:srgbClr val="404040"/>
                </a:solidFill>
              </a:rPr>
              <a:t>Disaster management is a crucial discipline focused on preparing for, responding to, and recovering from disasters—whether they are natural or man-made. The overarching goal of disaster management is to minimize the adverse effects of disasters on human life, property, and the environment. It encompasses several phases: prevention, mitigation, preparedness, response, recovery, and rehabilitation. Effective disaster management involves various stakeholders, including government agencies, non-governmental organizations (NGOs), local communities, and international bodies, all collaborating to create strategies that enhance resilience and sustainability.</a:t>
            </a:r>
            <a:endParaRPr lang="en-US" sz="1800" dirty="0"/>
          </a:p>
          <a:p>
            <a:r>
              <a:rPr lang="en-US" sz="1800" dirty="0">
                <a:solidFill>
                  <a:srgbClr val="404040"/>
                </a:solidFill>
              </a:rPr>
              <a:t>The proposed research focuses on establishing faster means of communication using social networks for effective spread of communication. The spread of message communication is analyzed with various networks like asymmetric, weighted and multigraph networks. Also, network dynamics in Egocentric networks and Complete networks are explored with centrality measures for accelerating effective means of communication</a:t>
            </a:r>
          </a:p>
          <a:p>
            <a:r>
              <a:rPr lang="en-US" sz="1800" b="1" dirty="0"/>
              <a:t>Keywords</a:t>
            </a:r>
            <a:r>
              <a:rPr lang="en-US" sz="1800" dirty="0"/>
              <a:t>: Disaster management, Social networks, Graph theory, Asymmetric network, Centrality measures, Egocentric networks and Complete networks</a:t>
            </a:r>
          </a:p>
        </p:txBody>
      </p:sp>
      <p:pic>
        <p:nvPicPr>
          <p:cNvPr id="4" name="Picture 3">
            <a:extLst>
              <a:ext uri="{FF2B5EF4-FFF2-40B4-BE49-F238E27FC236}">
                <a16:creationId xmlns:a16="http://schemas.microsoft.com/office/drawing/2014/main" id="{C810072B-7E7C-5181-53BE-69635F8FEB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9313" y="-205306"/>
            <a:ext cx="2573695" cy="2360134"/>
          </a:xfrm>
          <a:prstGeom prst="rect">
            <a:avLst/>
          </a:prstGeom>
        </p:spPr>
      </p:pic>
    </p:spTree>
    <p:extLst>
      <p:ext uri="{BB962C8B-B14F-4D97-AF65-F5344CB8AC3E}">
        <p14:creationId xmlns:p14="http://schemas.microsoft.com/office/powerpoint/2010/main" val="72086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INTRODUCTION</a:t>
            </a:r>
            <a:endParaRPr lang="en-IN" sz="2800" b="1" dirty="0">
              <a:latin typeface="+mn-lt"/>
            </a:endParaRPr>
          </a:p>
        </p:txBody>
      </p:sp>
      <p:sp>
        <p:nvSpPr>
          <p:cNvPr id="3" name="Content Placeholder 2"/>
          <p:cNvSpPr>
            <a:spLocks noGrp="1"/>
          </p:cNvSpPr>
          <p:nvPr>
            <p:ph idx="1"/>
          </p:nvPr>
        </p:nvSpPr>
        <p:spPr>
          <a:xfrm>
            <a:off x="1205345" y="1895303"/>
            <a:ext cx="9950335" cy="4281660"/>
          </a:xfrm>
        </p:spPr>
        <p:txBody>
          <a:bodyPr>
            <a:normAutofit/>
          </a:bodyPr>
          <a:lstStyle/>
          <a:p>
            <a:pPr marL="0" indent="0">
              <a:buNone/>
            </a:pPr>
            <a:r>
              <a:rPr lang="en-US" sz="1800" dirty="0">
                <a:solidFill>
                  <a:srgbClr val="404040"/>
                </a:solidFill>
              </a:rPr>
              <a:t> </a:t>
            </a:r>
          </a:p>
          <a:p>
            <a:r>
              <a:rPr lang="en-US" sz="1800" dirty="0">
                <a:solidFill>
                  <a:srgbClr val="404040"/>
                </a:solidFill>
              </a:rPr>
              <a:t>Disaster management is a crucial discipline focused on preparing for, responding to, and recovering from disasters—whether they are natural or man-made. The overarching goal of disaster management is to minimize the adverse effects of disasters on human life, property, and the environment. It encompasses several phases: prevention, mitigation, preparedness, response, recovery, and rehabilitation. Effective disaster management involves various stakeholders, including government agencies, non-governmental organizations (NGOs), local communities, and international bodies, all collaborating to create strategies that enhance resilience and sustainability. Furthermore, disaster management emphasizes the significance of planning and preparedness, which can significantly reduce the impact of disasters when they occur. Many governments and organizations are utilizing data analytics, geographic information systems (GIS), and real-time communication tools to enhance their disaster preparedness and response strategies</a:t>
            </a:r>
          </a:p>
          <a:p>
            <a:pPr marL="0" indent="0">
              <a:buNone/>
            </a:pPr>
            <a:endParaRPr lang="en-US" sz="1800" dirty="0"/>
          </a:p>
        </p:txBody>
      </p:sp>
      <p:pic>
        <p:nvPicPr>
          <p:cNvPr id="4" name="Picture 3">
            <a:extLst>
              <a:ext uri="{FF2B5EF4-FFF2-40B4-BE49-F238E27FC236}">
                <a16:creationId xmlns:a16="http://schemas.microsoft.com/office/drawing/2014/main" id="{C810072B-7E7C-5181-53BE-69635F8FEB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9313" y="-205306"/>
            <a:ext cx="2573695" cy="2360134"/>
          </a:xfrm>
          <a:prstGeom prst="rect">
            <a:avLst/>
          </a:prstGeom>
        </p:spPr>
      </p:pic>
    </p:spTree>
    <p:extLst>
      <p:ext uri="{BB962C8B-B14F-4D97-AF65-F5344CB8AC3E}">
        <p14:creationId xmlns:p14="http://schemas.microsoft.com/office/powerpoint/2010/main" val="50630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5343-181E-284E-C66C-E07BB2D1EFD5}"/>
              </a:ext>
            </a:extLst>
          </p:cNvPr>
          <p:cNvSpPr>
            <a:spLocks noGrp="1"/>
          </p:cNvSpPr>
          <p:nvPr>
            <p:ph type="title"/>
          </p:nvPr>
        </p:nvSpPr>
        <p:spPr>
          <a:xfrm>
            <a:off x="1864174" y="302334"/>
            <a:ext cx="7670157" cy="1344854"/>
          </a:xfrm>
        </p:spPr>
        <p:txBody>
          <a:bodyPr/>
          <a:lstStyle/>
          <a:p>
            <a:r>
              <a:rPr lang="en-US" sz="2800" b="1" dirty="0">
                <a:latin typeface="+mn-lt"/>
              </a:rPr>
              <a:t>          PROBLEM STATEMENT</a:t>
            </a:r>
            <a:endParaRPr lang="en-US" dirty="0">
              <a:latin typeface="+mn-lt"/>
            </a:endParaRPr>
          </a:p>
        </p:txBody>
      </p:sp>
      <p:sp>
        <p:nvSpPr>
          <p:cNvPr id="4" name="TextBox 3">
            <a:extLst>
              <a:ext uri="{FF2B5EF4-FFF2-40B4-BE49-F238E27FC236}">
                <a16:creationId xmlns:a16="http://schemas.microsoft.com/office/drawing/2014/main" id="{F22C0683-5A14-A043-4C86-808A6E33D98D}"/>
              </a:ext>
            </a:extLst>
          </p:cNvPr>
          <p:cNvSpPr txBox="1"/>
          <p:nvPr/>
        </p:nvSpPr>
        <p:spPr>
          <a:xfrm>
            <a:off x="1188720" y="1820487"/>
            <a:ext cx="9958647"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Lack of Early Warning and Preparedness:-</a:t>
            </a:r>
          </a:p>
          <a:p>
            <a:r>
              <a:rPr lang="en-US" b="1" dirty="0"/>
              <a:t>      </a:t>
            </a:r>
            <a:r>
              <a:rPr lang="en-US" dirty="0"/>
              <a:t>Inadequate forecasting systems for disasters like earthquakes and tsunamis</a:t>
            </a:r>
          </a:p>
          <a:p>
            <a:r>
              <a:rPr lang="en-US" dirty="0"/>
              <a:t>      Poor dissemination of warning information to vulnerable communities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Coordination and Communication Gaps:-</a:t>
            </a:r>
          </a:p>
          <a:p>
            <a:r>
              <a:rPr lang="en-US" dirty="0"/>
              <a:t>      Poor coordination between government agencies, NGOs, and international bodies</a:t>
            </a:r>
          </a:p>
          <a:p>
            <a:r>
              <a:rPr lang="en-US" dirty="0"/>
              <a:t>      Inefficiency in sharing real-time information among response teams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Collection and Management Issues:-</a:t>
            </a:r>
          </a:p>
          <a:p>
            <a:r>
              <a:rPr lang="en-US" b="1" dirty="0"/>
              <a:t>      </a:t>
            </a:r>
            <a:r>
              <a:rPr lang="en-US" dirty="0"/>
              <a:t>Lack of accurate and real-time disaster data for decision-making</a:t>
            </a:r>
          </a:p>
          <a:p>
            <a:r>
              <a:rPr lang="en-US" dirty="0"/>
              <a:t>      Inconsistent data-sharing policies among organizations</a:t>
            </a:r>
          </a:p>
          <a:p>
            <a:endParaRPr lang="en-US" dirty="0"/>
          </a:p>
          <a:p>
            <a:pPr marL="285750" indent="-285750">
              <a:buFont typeface="Arial" panose="020B0604020202020204" pitchFamily="34" charset="0"/>
              <a:buChar char="•"/>
            </a:pPr>
            <a:r>
              <a:rPr lang="en-US" b="1" dirty="0"/>
              <a:t>Challenges in Search and Rescue Operations:-</a:t>
            </a:r>
          </a:p>
          <a:p>
            <a:r>
              <a:rPr lang="en-US" dirty="0"/>
              <a:t>      Difficulty accessing disaster-hit areas due to debris, floods, or landslides</a:t>
            </a:r>
          </a:p>
          <a:p>
            <a:r>
              <a:rPr lang="en-US" dirty="0"/>
              <a:t>      Lack of trained personnel and advanced rescue equipment</a:t>
            </a:r>
          </a:p>
          <a:p>
            <a:r>
              <a:rPr lang="en-US" b="1" dirty="0"/>
              <a:t>      </a:t>
            </a:r>
          </a:p>
        </p:txBody>
      </p:sp>
      <p:pic>
        <p:nvPicPr>
          <p:cNvPr id="3" name="Picture 2">
            <a:extLst>
              <a:ext uri="{FF2B5EF4-FFF2-40B4-BE49-F238E27FC236}">
                <a16:creationId xmlns:a16="http://schemas.microsoft.com/office/drawing/2014/main" id="{EE7CD7F2-908C-5CC4-E303-32FB9EBB71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7051" y="-205306"/>
            <a:ext cx="2573695" cy="2360134"/>
          </a:xfrm>
          <a:prstGeom prst="rect">
            <a:avLst/>
          </a:prstGeom>
        </p:spPr>
      </p:pic>
    </p:spTree>
    <p:extLst>
      <p:ext uri="{BB962C8B-B14F-4D97-AF65-F5344CB8AC3E}">
        <p14:creationId xmlns:p14="http://schemas.microsoft.com/office/powerpoint/2010/main" val="36948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                             </a:t>
            </a:r>
            <a:r>
              <a:rPr lang="en-US" sz="2800" b="1" dirty="0">
                <a:latin typeface="+mn-lt"/>
              </a:rPr>
              <a:t>AIM &amp; OBJECTIVES</a:t>
            </a:r>
            <a:endParaRPr lang="en-IN" sz="2800" b="1" dirty="0">
              <a:latin typeface="+mn-lt"/>
            </a:endParaRPr>
          </a:p>
        </p:txBody>
      </p:sp>
      <p:sp>
        <p:nvSpPr>
          <p:cNvPr id="3" name="Content Placeholder 2"/>
          <p:cNvSpPr>
            <a:spLocks noGrp="1"/>
          </p:cNvSpPr>
          <p:nvPr>
            <p:ph idx="1"/>
          </p:nvPr>
        </p:nvSpPr>
        <p:spPr/>
        <p:txBody>
          <a:bodyPr>
            <a:normAutofit/>
          </a:bodyPr>
          <a:lstStyle/>
          <a:p>
            <a:r>
              <a:rPr lang="en-US" sz="1800" b="1" dirty="0"/>
              <a:t>Aim:</a:t>
            </a:r>
          </a:p>
          <a:p>
            <a:r>
              <a:rPr lang="en-US" sz="1800" dirty="0"/>
              <a:t>The primary aim of disaster management is to reduce the impact of disasters on human life, infrastructure, and the environment by implementing effective strategies for prevention, preparedness, response, and recovery. It seeks to enhance resilience and ensure a coordinated approach to disaster mitigation and relief efforts.</a:t>
            </a:r>
          </a:p>
          <a:p>
            <a:r>
              <a:rPr lang="en-US" sz="1800" b="1" dirty="0"/>
              <a:t>Objectives:</a:t>
            </a:r>
          </a:p>
          <a:p>
            <a:r>
              <a:rPr lang="en-US" sz="1800" b="1" dirty="0"/>
              <a:t>Preparedness:</a:t>
            </a:r>
            <a:r>
              <a:rPr lang="en-US" sz="1800" dirty="0"/>
              <a:t> Develop early warning systems, emergency response plans, and training programs for effective disaster response.</a:t>
            </a:r>
          </a:p>
          <a:p>
            <a:r>
              <a:rPr lang="en-US" sz="1800" b="1" dirty="0"/>
              <a:t>Technology Integration:</a:t>
            </a:r>
            <a:r>
              <a:rPr lang="en-US" sz="1800" dirty="0"/>
              <a:t> Utilize advancements such as GIS, remote sensing, and AI for efficient disaster prediction and management.</a:t>
            </a:r>
          </a:p>
          <a:p>
            <a:r>
              <a:rPr lang="en-US" sz="1800" b="1" dirty="0"/>
              <a:t>Recovery and Rehabilitation:</a:t>
            </a:r>
            <a:r>
              <a:rPr lang="en-US" sz="1800" dirty="0"/>
              <a:t> Restore affected communities through rebuilding infrastructure, providing psychological support, and reviving economic activities.</a:t>
            </a:r>
          </a:p>
        </p:txBody>
      </p:sp>
      <p:pic>
        <p:nvPicPr>
          <p:cNvPr id="4" name="Picture 3">
            <a:extLst>
              <a:ext uri="{FF2B5EF4-FFF2-40B4-BE49-F238E27FC236}">
                <a16:creationId xmlns:a16="http://schemas.microsoft.com/office/drawing/2014/main" id="{C810072B-7E7C-5181-53BE-69635F8FEB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9313" y="-205306"/>
            <a:ext cx="2573695" cy="2360134"/>
          </a:xfrm>
          <a:prstGeom prst="rect">
            <a:avLst/>
          </a:prstGeom>
        </p:spPr>
      </p:pic>
    </p:spTree>
    <p:extLst>
      <p:ext uri="{BB962C8B-B14F-4D97-AF65-F5344CB8AC3E}">
        <p14:creationId xmlns:p14="http://schemas.microsoft.com/office/powerpoint/2010/main" val="166702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E7DB4-74C2-E5E9-B8E0-14B047536BF7}"/>
            </a:ext>
          </a:extLst>
        </p:cNvPr>
        <p:cNvGrpSpPr/>
        <p:nvPr/>
      </p:nvGrpSpPr>
      <p:grpSpPr>
        <a:xfrm>
          <a:off x="0" y="0"/>
          <a:ext cx="0" cy="0"/>
          <a:chOff x="0" y="0"/>
          <a:chExt cx="0" cy="0"/>
        </a:xfrm>
      </p:grpSpPr>
      <p:sp>
        <p:nvSpPr>
          <p:cNvPr id="7" name="TextBox 1">
            <a:extLst>
              <a:ext uri="{FF2B5EF4-FFF2-40B4-BE49-F238E27FC236}">
                <a16:creationId xmlns:a16="http://schemas.microsoft.com/office/drawing/2014/main" id="{8AA2F5B7-D605-C9B8-EA40-85D189718C72}"/>
              </a:ext>
            </a:extLst>
          </p:cNvPr>
          <p:cNvSpPr txBox="1"/>
          <p:nvPr/>
        </p:nvSpPr>
        <p:spPr>
          <a:xfrm>
            <a:off x="2508803" y="974761"/>
            <a:ext cx="5665694"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cs typeface="Arial" panose="020B0604020202020204" pitchFamily="34" charset="0"/>
              </a:rPr>
              <a:t>       EXISTING SYSTEM</a:t>
            </a:r>
          </a:p>
        </p:txBody>
      </p:sp>
      <p:sp>
        <p:nvSpPr>
          <p:cNvPr id="8" name="TextBox 2">
            <a:extLst>
              <a:ext uri="{FF2B5EF4-FFF2-40B4-BE49-F238E27FC236}">
                <a16:creationId xmlns:a16="http://schemas.microsoft.com/office/drawing/2014/main" id="{996AA922-D380-AF84-40B2-3941DF7B8071}"/>
              </a:ext>
            </a:extLst>
          </p:cNvPr>
          <p:cNvSpPr txBox="1"/>
          <p:nvPr/>
        </p:nvSpPr>
        <p:spPr>
          <a:xfrm>
            <a:off x="1213658" y="1820486"/>
            <a:ext cx="9958647" cy="48320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700" b="1" dirty="0">
                <a:cs typeface="Arial" panose="020B0604020202020204" pitchFamily="34" charset="0"/>
              </a:rPr>
              <a:t>SYSTEM</a:t>
            </a:r>
            <a:r>
              <a:rPr lang="en-US" sz="1700" b="1" dirty="0"/>
              <a:t>:  </a:t>
            </a:r>
            <a:r>
              <a:rPr lang="en-US" sz="1700" dirty="0">
                <a:cs typeface="Times New Roman" panose="02020603050405020304" pitchFamily="18" charset="0"/>
              </a:rPr>
              <a:t>Rely heavily on manual methods to compile and disseminate information about flood-prone areas, safe zones, and rescue team contacts. Modern advancements, such as the Django framework and Python libraries, can enhance these systems significantly</a:t>
            </a:r>
          </a:p>
          <a:p>
            <a:pPr marL="285750" indent="-285750">
              <a:buFont typeface="Arial" panose="020B0604020202020204" pitchFamily="34" charset="0"/>
              <a:buChar char="•"/>
            </a:pPr>
            <a:r>
              <a:rPr lang="en-US" sz="1700" b="1" dirty="0"/>
              <a:t>Data Collection:</a:t>
            </a:r>
            <a:endParaRPr lang="en-US" sz="1700" dirty="0"/>
          </a:p>
          <a:p>
            <a:pPr marL="800100" lvl="1" indent="-342900">
              <a:buFont typeface="+mj-lt"/>
              <a:buAutoNum type="arabicPeriod"/>
            </a:pPr>
            <a:r>
              <a:rPr lang="en-US" sz="1700" b="1" dirty="0">
                <a:cs typeface="Arial" panose="020B0604020202020204" pitchFamily="34" charset="0"/>
              </a:rPr>
              <a:t>Source</a:t>
            </a:r>
            <a:r>
              <a:rPr lang="en-US" sz="1700" b="1" dirty="0"/>
              <a:t>:</a:t>
            </a:r>
            <a:r>
              <a:rPr lang="en-US" sz="1700" dirty="0"/>
              <a:t> </a:t>
            </a:r>
            <a:r>
              <a:rPr lang="en-US" sz="1700" dirty="0">
                <a:cs typeface="Times New Roman" panose="02020603050405020304" pitchFamily="18" charset="0"/>
              </a:rPr>
              <a:t>Historical flood data from meteorological departments and real-time data from IoT sensors and APIs like </a:t>
            </a:r>
            <a:r>
              <a:rPr lang="en-US" sz="1700" dirty="0" err="1">
                <a:cs typeface="Times New Roman" panose="02020603050405020304" pitchFamily="18" charset="0"/>
              </a:rPr>
              <a:t>OpenWeatherMap</a:t>
            </a:r>
            <a:r>
              <a:rPr lang="en-US" sz="1700" dirty="0">
                <a:cs typeface="Times New Roman" panose="02020603050405020304" pitchFamily="18" charset="0"/>
              </a:rPr>
              <a:t>.</a:t>
            </a:r>
          </a:p>
          <a:p>
            <a:pPr marL="800100" lvl="1" indent="-342900">
              <a:buFont typeface="+mj-lt"/>
              <a:buAutoNum type="arabicPeriod"/>
            </a:pPr>
            <a:r>
              <a:rPr lang="en-US" sz="1700" b="1" dirty="0">
                <a:cs typeface="Arial" panose="020B0604020202020204" pitchFamily="34" charset="0"/>
              </a:rPr>
              <a:t>Volume</a:t>
            </a:r>
            <a:r>
              <a:rPr lang="en-US" sz="1700" b="1" dirty="0"/>
              <a:t>:</a:t>
            </a:r>
            <a:r>
              <a:rPr lang="en-US" sz="1700" dirty="0"/>
              <a:t> </a:t>
            </a:r>
            <a:r>
              <a:rPr lang="en-US" sz="1700" dirty="0">
                <a:cs typeface="Times New Roman" panose="02020603050405020304" pitchFamily="18" charset="0"/>
              </a:rPr>
              <a:t>Over 5,000 flood incidents tracked annually across regions prone to natural disasters.</a:t>
            </a:r>
            <a:r>
              <a:rPr lang="en-US" sz="1700" dirty="0"/>
              <a:t> </a:t>
            </a:r>
          </a:p>
          <a:p>
            <a:pPr marL="800100" lvl="1" indent="-342900">
              <a:buFont typeface="+mj-lt"/>
              <a:buAutoNum type="arabicPeriod"/>
            </a:pPr>
            <a:r>
              <a:rPr lang="en-US" sz="1700" b="1" dirty="0">
                <a:cs typeface="Arial" panose="020B0604020202020204" pitchFamily="34" charset="0"/>
              </a:rPr>
              <a:t>Tools</a:t>
            </a:r>
            <a:r>
              <a:rPr lang="en-US" sz="1700" b="1" dirty="0"/>
              <a:t>:</a:t>
            </a:r>
            <a:r>
              <a:rPr lang="en-US" sz="1700" dirty="0"/>
              <a:t> </a:t>
            </a:r>
            <a:r>
              <a:rPr lang="en-US" sz="1700" dirty="0">
                <a:cs typeface="Times New Roman" panose="02020603050405020304" pitchFamily="18" charset="0"/>
              </a:rPr>
              <a:t>Python libraries like Requests for API calls and Django for scraping additional data sources.</a:t>
            </a:r>
          </a:p>
          <a:p>
            <a:r>
              <a:rPr lang="en-US" sz="1700" b="1" dirty="0">
                <a:cs typeface="Arial" panose="020B0604020202020204" pitchFamily="34" charset="0"/>
              </a:rPr>
              <a:t>Data Processing:</a:t>
            </a:r>
            <a:endParaRPr lang="en-US" sz="1700" dirty="0">
              <a:cs typeface="Arial" panose="020B0604020202020204" pitchFamily="34" charset="0"/>
            </a:endParaRPr>
          </a:p>
          <a:p>
            <a:pPr>
              <a:buFont typeface="Arial" panose="020B0604020202020204" pitchFamily="34" charset="0"/>
              <a:buChar char="•"/>
            </a:pPr>
            <a:r>
              <a:rPr lang="en-US" sz="1700" b="1" dirty="0">
                <a:cs typeface="Arial" panose="020B0604020202020204" pitchFamily="34" charset="0"/>
              </a:rPr>
              <a:t>Categorization</a:t>
            </a:r>
            <a:r>
              <a:rPr lang="en-US" sz="1700" b="1" dirty="0"/>
              <a:t>:</a:t>
            </a:r>
            <a:endParaRPr lang="en-US" sz="1700" dirty="0"/>
          </a:p>
          <a:p>
            <a:pPr marL="742950" lvl="1" indent="-285750">
              <a:buFont typeface="Arial" panose="020B0604020202020204" pitchFamily="34" charset="0"/>
              <a:buChar char="•"/>
            </a:pPr>
            <a:r>
              <a:rPr lang="en-US" sz="1700" b="1" dirty="0">
                <a:cs typeface="Arial" panose="020B0604020202020204" pitchFamily="34" charset="0"/>
              </a:rPr>
              <a:t>Flood Zones:</a:t>
            </a:r>
            <a:r>
              <a:rPr lang="en-US" sz="1700" dirty="0">
                <a:cs typeface="Arial" panose="020B0604020202020204" pitchFamily="34" charset="0"/>
              </a:rPr>
              <a:t> </a:t>
            </a:r>
            <a:r>
              <a:rPr lang="en-US" sz="1700" dirty="0">
                <a:cs typeface="Times New Roman" panose="02020603050405020304" pitchFamily="18" charset="0"/>
              </a:rPr>
              <a:t>Identified using </a:t>
            </a:r>
            <a:r>
              <a:rPr lang="en-US" sz="1700" dirty="0" err="1">
                <a:cs typeface="Times New Roman" panose="02020603050405020304" pitchFamily="18" charset="0"/>
              </a:rPr>
              <a:t>GeoPy</a:t>
            </a:r>
            <a:r>
              <a:rPr lang="en-US" sz="1700" dirty="0">
                <a:cs typeface="Times New Roman" panose="02020603050405020304" pitchFamily="18" charset="0"/>
              </a:rPr>
              <a:t> for location mapping and historical flood patterns from the past decade.</a:t>
            </a:r>
          </a:p>
          <a:p>
            <a:pPr marL="742950" lvl="1" indent="-285750">
              <a:buFont typeface="Arial" panose="020B0604020202020204" pitchFamily="34" charset="0"/>
              <a:buChar char="•"/>
            </a:pPr>
            <a:r>
              <a:rPr lang="en-US" sz="1700" b="1" dirty="0">
                <a:cs typeface="Arial" panose="020B0604020202020204" pitchFamily="34" charset="0"/>
              </a:rPr>
              <a:t>Safe Zones:</a:t>
            </a:r>
            <a:r>
              <a:rPr lang="en-US" sz="1700" dirty="0"/>
              <a:t> </a:t>
            </a:r>
            <a:r>
              <a:rPr lang="en-US" sz="1700" dirty="0">
                <a:cs typeface="Times New Roman" panose="02020603050405020304" pitchFamily="18" charset="0"/>
              </a:rPr>
              <a:t>Automatically calculated based on elevation (e.g., &gt;10 meters from flood levels) and distance criteria (e.g., within 5 km of affected regions).</a:t>
            </a:r>
          </a:p>
          <a:p>
            <a:pPr lvl="1"/>
            <a:endParaRPr lang="en-US" dirty="0"/>
          </a:p>
          <a:p>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72D21D3-316C-19E9-DC25-69D5A8F528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8610" y="-97240"/>
            <a:ext cx="2573695" cy="2360134"/>
          </a:xfrm>
          <a:prstGeom prst="rect">
            <a:avLst/>
          </a:prstGeom>
        </p:spPr>
      </p:pic>
    </p:spTree>
    <p:extLst>
      <p:ext uri="{BB962C8B-B14F-4D97-AF65-F5344CB8AC3E}">
        <p14:creationId xmlns:p14="http://schemas.microsoft.com/office/powerpoint/2010/main" val="257151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98BFB-43BF-0C29-417F-50769E1E3E5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C845D4C-7647-0AEA-BF2F-E8D023DDD5B3}"/>
              </a:ext>
            </a:extLst>
          </p:cNvPr>
          <p:cNvSpPr txBox="1"/>
          <p:nvPr/>
        </p:nvSpPr>
        <p:spPr>
          <a:xfrm>
            <a:off x="3158837" y="875525"/>
            <a:ext cx="4622854"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cs typeface="Arial" panose="020B0604020202020204" pitchFamily="34" charset="0"/>
              </a:rPr>
              <a:t>PROPOSED SYSTEMS</a:t>
            </a:r>
          </a:p>
        </p:txBody>
      </p:sp>
      <p:sp>
        <p:nvSpPr>
          <p:cNvPr id="3" name="TextBox 4">
            <a:extLst>
              <a:ext uri="{FF2B5EF4-FFF2-40B4-BE49-F238E27FC236}">
                <a16:creationId xmlns:a16="http://schemas.microsoft.com/office/drawing/2014/main" id="{12F588E5-410B-CB9A-16C5-44EE1EA812D2}"/>
              </a:ext>
            </a:extLst>
          </p:cNvPr>
          <p:cNvSpPr txBox="1"/>
          <p:nvPr/>
        </p:nvSpPr>
        <p:spPr>
          <a:xfrm>
            <a:off x="1172095" y="1778925"/>
            <a:ext cx="9966552" cy="452507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System:</a:t>
            </a:r>
            <a:br>
              <a:rPr lang="en-US" dirty="0"/>
            </a:br>
            <a:r>
              <a:rPr lang="en-US" dirty="0"/>
              <a:t>A web-based disaster management system using Python with the Django framework to provide real-time safe zone information, transport routes, and rescue team contacts during floods.</a:t>
            </a:r>
          </a:p>
          <a:p>
            <a:r>
              <a:rPr lang="en-US" b="1" dirty="0"/>
              <a:t>Dataset:</a:t>
            </a:r>
            <a:endParaRPr lang="en-US" dirty="0"/>
          </a:p>
          <a:p>
            <a:pPr>
              <a:buFont typeface="Arial" panose="020B0604020202020204" pitchFamily="34" charset="0"/>
              <a:buChar char="•"/>
            </a:pPr>
            <a:r>
              <a:rPr lang="en-US" dirty="0"/>
              <a:t>Database of over 3,500 safe zones and rescue teams.</a:t>
            </a:r>
          </a:p>
          <a:p>
            <a:pPr>
              <a:buFont typeface="Arial" panose="020B0604020202020204" pitchFamily="34" charset="0"/>
              <a:buChar char="•"/>
            </a:pPr>
            <a:r>
              <a:rPr lang="en-US" dirty="0"/>
              <a:t>Real-time flood data integrated from public APIs and IoT devices.</a:t>
            </a:r>
          </a:p>
          <a:p>
            <a:pPr>
              <a:buFont typeface="+mj-lt"/>
              <a:buAutoNum type="arabicPeriod"/>
            </a:pPr>
            <a:r>
              <a:rPr lang="en-US" b="1" dirty="0"/>
              <a:t>Automated Safe Zone Identification:</a:t>
            </a:r>
            <a:endParaRPr lang="en-US" dirty="0"/>
          </a:p>
          <a:p>
            <a:pPr marL="742950" lvl="1" indent="-285750">
              <a:buFont typeface="+mj-lt"/>
              <a:buAutoNum type="arabicPeriod"/>
            </a:pPr>
            <a:r>
              <a:rPr lang="en-US" dirty="0"/>
              <a:t>Fully automated system to identify and display nearby safe zones for individuals in flood-affected areas using geolocation services.</a:t>
            </a:r>
          </a:p>
          <a:p>
            <a:pPr>
              <a:buFont typeface="+mj-lt"/>
              <a:buAutoNum type="arabicPeriod"/>
            </a:pPr>
            <a:r>
              <a:rPr lang="en-US" b="1" dirty="0"/>
              <a:t>Real-Time Data Integration:</a:t>
            </a:r>
            <a:endParaRPr lang="en-US" dirty="0"/>
          </a:p>
          <a:p>
            <a:pPr marL="742950" lvl="1" indent="-285750">
              <a:buFont typeface="+mj-lt"/>
              <a:buAutoNum type="arabicPeriod"/>
            </a:pPr>
            <a:r>
              <a:rPr lang="en-US" dirty="0"/>
              <a:t>Utilizes APIs like </a:t>
            </a:r>
            <a:r>
              <a:rPr lang="en-US" dirty="0" err="1"/>
              <a:t>OpenWeatherMap</a:t>
            </a:r>
            <a:r>
              <a:rPr lang="en-US" dirty="0"/>
              <a:t> to fetch live weather and flood data, updating safe zone information every 15 minutes.</a:t>
            </a:r>
          </a:p>
          <a:p>
            <a:pPr>
              <a:buFont typeface="+mj-lt"/>
              <a:buAutoNum type="arabicPeriod"/>
            </a:pPr>
            <a:r>
              <a:rPr lang="en-US" b="1" dirty="0"/>
              <a:t>Advanced Mapping and Visualization:</a:t>
            </a:r>
            <a:endParaRPr lang="en-US" dirty="0"/>
          </a:p>
          <a:p>
            <a:pPr marL="742950" lvl="1" indent="-285750">
              <a:buFont typeface="+mj-lt"/>
              <a:buAutoNum type="arabicPeriod"/>
            </a:pPr>
            <a:r>
              <a:rPr lang="en-US" dirty="0"/>
              <a:t>Employs Python libraries such as </a:t>
            </a:r>
            <a:r>
              <a:rPr lang="en-US" dirty="0" err="1"/>
              <a:t>GeoPy</a:t>
            </a:r>
            <a:r>
              <a:rPr lang="en-US" dirty="0"/>
              <a:t> and Folium for accurate mapping and visualization of flooded areas, safe zones, and transport routes.</a:t>
            </a:r>
          </a:p>
          <a:p>
            <a:endParaRPr lang="en-US" dirty="0"/>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204100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              REQUIREMENT SPECIFICATION</a:t>
            </a:r>
            <a:endParaRPr lang="en-IN" sz="2800" b="1" dirty="0">
              <a:latin typeface="+mn-lt"/>
            </a:endParaRPr>
          </a:p>
        </p:txBody>
      </p:sp>
      <p:sp>
        <p:nvSpPr>
          <p:cNvPr id="3" name="Content Placeholder 2"/>
          <p:cNvSpPr>
            <a:spLocks noGrp="1"/>
          </p:cNvSpPr>
          <p:nvPr>
            <p:ph idx="1"/>
          </p:nvPr>
        </p:nvSpPr>
        <p:spPr>
          <a:xfrm>
            <a:off x="1197032" y="1795549"/>
            <a:ext cx="9908771" cy="4381414"/>
          </a:xfrm>
        </p:spPr>
        <p:txBody>
          <a:bodyPr>
            <a:normAutofit fontScale="92500" lnSpcReduction="10000"/>
          </a:bodyPr>
          <a:lstStyle/>
          <a:p>
            <a:r>
              <a:rPr lang="en-IN" sz="1900" b="1" dirty="0"/>
              <a:t>1. Software Requirements:</a:t>
            </a:r>
          </a:p>
          <a:p>
            <a:r>
              <a:rPr lang="en-IN" sz="1900" b="1" dirty="0"/>
              <a:t>Development Environment</a:t>
            </a:r>
          </a:p>
          <a:p>
            <a:r>
              <a:rPr lang="en-IN" sz="1900" b="1" dirty="0"/>
              <a:t>Programming Language:</a:t>
            </a:r>
            <a:r>
              <a:rPr lang="en-IN" sz="1900" dirty="0"/>
              <a:t> Python </a:t>
            </a:r>
          </a:p>
          <a:p>
            <a:r>
              <a:rPr lang="en-IN" sz="1900" b="1" dirty="0"/>
              <a:t>IDE/Code Editor:</a:t>
            </a:r>
            <a:r>
              <a:rPr lang="en-IN" sz="1900" dirty="0"/>
              <a:t> VS Code or any preferred IDE</a:t>
            </a:r>
          </a:p>
          <a:p>
            <a:r>
              <a:rPr lang="en-IN" sz="1900" b="1" dirty="0"/>
              <a:t>Version Control:</a:t>
            </a:r>
            <a:r>
              <a:rPr lang="en-IN" sz="1900" dirty="0"/>
              <a:t> Git, </a:t>
            </a:r>
            <a:r>
              <a:rPr lang="en-IN" sz="1900" dirty="0" err="1"/>
              <a:t>Github</a:t>
            </a:r>
            <a:endParaRPr lang="en-IN" sz="1900" dirty="0"/>
          </a:p>
          <a:p>
            <a:r>
              <a:rPr lang="en-IN" sz="1900" b="1" dirty="0"/>
              <a:t>Database:</a:t>
            </a:r>
            <a:r>
              <a:rPr lang="en-IN" sz="1900" dirty="0"/>
              <a:t> PostgreSQL (with </a:t>
            </a:r>
            <a:r>
              <a:rPr lang="en-IN" sz="1900" dirty="0" err="1"/>
              <a:t>PostGIS</a:t>
            </a:r>
            <a:r>
              <a:rPr lang="en-IN" sz="1900" dirty="0"/>
              <a:t> for GIS mapping), MySQL, or SQLite</a:t>
            </a:r>
          </a:p>
          <a:p>
            <a:r>
              <a:rPr lang="en-IN" sz="2100" b="1" dirty="0"/>
              <a:t>2</a:t>
            </a:r>
            <a:r>
              <a:rPr lang="en-IN" sz="1900" b="1" dirty="0"/>
              <a:t>. Hardware Requirements:</a:t>
            </a:r>
          </a:p>
          <a:p>
            <a:r>
              <a:rPr lang="en-IN" sz="1900" b="1" dirty="0"/>
              <a:t>Development Hardware</a:t>
            </a:r>
          </a:p>
          <a:p>
            <a:r>
              <a:rPr lang="en-IN" sz="1900" b="1" dirty="0"/>
              <a:t>Processor:</a:t>
            </a:r>
            <a:r>
              <a:rPr lang="en-IN" sz="1900" dirty="0"/>
              <a:t> Intel i5 (minimum) or i7+ / AMD </a:t>
            </a:r>
            <a:r>
              <a:rPr lang="en-IN" sz="1900" dirty="0" err="1"/>
              <a:t>Ryzen</a:t>
            </a:r>
            <a:r>
              <a:rPr lang="en-IN" sz="1900" dirty="0"/>
              <a:t> 5+</a:t>
            </a:r>
          </a:p>
          <a:p>
            <a:r>
              <a:rPr lang="en-IN" sz="1900" b="1" dirty="0"/>
              <a:t>RAM:</a:t>
            </a:r>
            <a:r>
              <a:rPr lang="en-IN" sz="1900" dirty="0"/>
              <a:t> At least </a:t>
            </a:r>
            <a:r>
              <a:rPr lang="en-IN" sz="1900" b="1" dirty="0"/>
              <a:t>8GB</a:t>
            </a:r>
            <a:r>
              <a:rPr lang="en-IN" sz="1900" dirty="0"/>
              <a:t> (16GB+ recommended for GIS and ML tasks)</a:t>
            </a:r>
          </a:p>
          <a:p>
            <a:r>
              <a:rPr lang="en-IN" sz="1900" b="1" dirty="0"/>
              <a:t>Storage:</a:t>
            </a:r>
            <a:r>
              <a:rPr lang="en-IN" sz="1900" dirty="0"/>
              <a:t> </a:t>
            </a:r>
            <a:r>
              <a:rPr lang="en-IN" sz="1900" b="1" dirty="0"/>
              <a:t>SSD (256GB minimum, 512GB+ preferred)</a:t>
            </a:r>
            <a:r>
              <a:rPr lang="en-IN" sz="1900" dirty="0"/>
              <a:t> for faster performance</a:t>
            </a:r>
          </a:p>
          <a:p>
            <a:r>
              <a:rPr lang="en-IN" sz="1900" b="1" dirty="0"/>
              <a:t>Graphics Card:</a:t>
            </a:r>
            <a:r>
              <a:rPr lang="en-IN" sz="1900" dirty="0"/>
              <a:t> Not mandatory, but a </a:t>
            </a:r>
            <a:r>
              <a:rPr lang="en-IN" sz="1900" b="1" dirty="0"/>
              <a:t>dedicated GPU (NVIDIA GTX/RTX)</a:t>
            </a:r>
            <a:r>
              <a:rPr lang="en-IN" sz="1900" dirty="0"/>
              <a:t> is useful for ML-based analysis</a:t>
            </a:r>
          </a:p>
          <a:p>
            <a:pPr marL="365760" lvl="1" indent="0">
              <a:buNone/>
            </a:pPr>
            <a:endParaRPr lang="en-US" b="1" dirty="0"/>
          </a:p>
        </p:txBody>
      </p:sp>
      <p:pic>
        <p:nvPicPr>
          <p:cNvPr id="4" name="Picture 3">
            <a:extLst>
              <a:ext uri="{FF2B5EF4-FFF2-40B4-BE49-F238E27FC236}">
                <a16:creationId xmlns:a16="http://schemas.microsoft.com/office/drawing/2014/main" id="{3E0B0728-433E-20F3-DE48-F0D27C4541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4952" y="-163742"/>
            <a:ext cx="2573695" cy="2360134"/>
          </a:xfrm>
          <a:prstGeom prst="rect">
            <a:avLst/>
          </a:prstGeom>
        </p:spPr>
      </p:pic>
    </p:spTree>
    <p:extLst>
      <p:ext uri="{BB962C8B-B14F-4D97-AF65-F5344CB8AC3E}">
        <p14:creationId xmlns:p14="http://schemas.microsoft.com/office/powerpoint/2010/main" val="228031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Marketing Plan _ by Slidesgo</Template>
  <TotalTime>3522</TotalTime>
  <Words>1884</Words>
  <Application>Microsoft Office PowerPoint</Application>
  <PresentationFormat>Widescreen</PresentationFormat>
  <Paragraphs>226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MODELLING OF ESTABLSIHING EMERGENCY COMMUNICATION DURING NATURAL DISASTER THROUGH SOCIAL NETWORKS</vt:lpstr>
      <vt:lpstr>                          OUTLINE</vt:lpstr>
      <vt:lpstr>ABSTRACT </vt:lpstr>
      <vt:lpstr>                                INTRODUCTION</vt:lpstr>
      <vt:lpstr>          PROBLEM STATEMENT</vt:lpstr>
      <vt:lpstr>                             AIM &amp; OBJECTIVES</vt:lpstr>
      <vt:lpstr>PowerPoint Presentation</vt:lpstr>
      <vt:lpstr>PowerPoint Presentation</vt:lpstr>
      <vt:lpstr>              REQUIREMENT SPECIFICATION</vt:lpstr>
      <vt:lpstr>PowerPoint Presentation</vt:lpstr>
      <vt:lpstr>          TECHNOLOGIES/ALGORITHM USED</vt:lpstr>
      <vt:lpstr>      DESIGN OF PROPOSED SOLUTION</vt:lpstr>
      <vt:lpstr>                                     STAGE 1</vt:lpstr>
      <vt:lpstr>                                         STAGE 2</vt:lpstr>
      <vt:lpstr>                         STAGE 3</vt:lpstr>
      <vt:lpstr>                                   STAGE 4</vt:lpstr>
      <vt:lpstr>                                  STAGE 5</vt:lpstr>
      <vt:lpstr>                                     UML DIAGRAM</vt:lpstr>
      <vt:lpstr>                         SEQUENCE DIAGRAM</vt:lpstr>
      <vt:lpstr>                        ACTIVITY DIAGRAM</vt:lpstr>
      <vt:lpstr>PowerPoint Presentation</vt:lpstr>
      <vt:lpstr>            BASIC UI DESIGN &amp; IMPLEMENTATION</vt:lpstr>
      <vt:lpstr>PowerPoint Presentation</vt:lpstr>
      <vt:lpstr> REFERENCE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OF ESTABLSIHING EMERGENCY COMMUNICATION DURING NATURAL DISASTER THROUGH SOCIAL NETWORKS</dc:title>
  <dc:creator>ASUS</dc:creator>
  <cp:lastModifiedBy>User</cp:lastModifiedBy>
  <cp:revision>349</cp:revision>
  <dcterms:created xsi:type="dcterms:W3CDTF">2025-02-07T12:48:44Z</dcterms:created>
  <dcterms:modified xsi:type="dcterms:W3CDTF">2025-03-02T14:33:17Z</dcterms:modified>
</cp:coreProperties>
</file>