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1"/>
  </p:notesMasterIdLst>
  <p:sldIdLst>
    <p:sldId id="256" r:id="rId2"/>
    <p:sldId id="273" r:id="rId3"/>
    <p:sldId id="278" r:id="rId4"/>
    <p:sldId id="279" r:id="rId5"/>
    <p:sldId id="274" r:id="rId6"/>
    <p:sldId id="275" r:id="rId7"/>
    <p:sldId id="276" r:id="rId8"/>
    <p:sldId id="280" r:id="rId9"/>
    <p:sldId id="281" r:id="rId10"/>
    <p:sldId id="282" r:id="rId11"/>
    <p:sldId id="290" r:id="rId12"/>
    <p:sldId id="283" r:id="rId13"/>
    <p:sldId id="284" r:id="rId14"/>
    <p:sldId id="285" r:id="rId15"/>
    <p:sldId id="286" r:id="rId16"/>
    <p:sldId id="287" r:id="rId17"/>
    <p:sldId id="261" r:id="rId18"/>
    <p:sldId id="264" r:id="rId19"/>
    <p:sldId id="291" r:id="rId20"/>
    <p:sldId id="288" r:id="rId21"/>
    <p:sldId id="289" r:id="rId22"/>
    <p:sldId id="266" r:id="rId23"/>
    <p:sldId id="265" r:id="rId24"/>
    <p:sldId id="267" r:id="rId25"/>
    <p:sldId id="268" r:id="rId26"/>
    <p:sldId id="269" r:id="rId27"/>
    <p:sldId id="270" r:id="rId28"/>
    <p:sldId id="271"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80"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0F04C-16CA-41B8-8FDF-29CAC88BEC3B}" type="datetimeFigureOut">
              <a:rPr lang="en-US" smtClean="0"/>
              <a:t>8/26/2017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535C2-55D7-49B5-A1A4-BBB43765A267}" type="slidenum">
              <a:rPr lang="en-US" smtClean="0"/>
              <a:t>‹#›</a:t>
            </a:fld>
            <a:endParaRPr lang="en-US"/>
          </a:p>
        </p:txBody>
      </p:sp>
    </p:spTree>
    <p:extLst>
      <p:ext uri="{BB962C8B-B14F-4D97-AF65-F5344CB8AC3E}">
        <p14:creationId xmlns:p14="http://schemas.microsoft.com/office/powerpoint/2010/main" val="369675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5BE678-80FD-40FA-AEC6-AD58892FB991}" type="datetimeFigureOut">
              <a:rPr lang="en-US" smtClean="0"/>
              <a:t>8/26/2017</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1F4FCD9-22F2-465D-9DC0-470820C39D3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333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BE678-80FD-40FA-AEC6-AD58892FB991}"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4FCD9-22F2-465D-9DC0-470820C39D3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099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BE678-80FD-40FA-AEC6-AD58892FB991}"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4FCD9-22F2-465D-9DC0-470820C39D3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341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BE678-80FD-40FA-AEC6-AD58892FB991}"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4FCD9-22F2-465D-9DC0-470820C39D3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77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BE678-80FD-40FA-AEC6-AD58892FB991}" type="datetimeFigureOut">
              <a:rPr lang="en-US" smtClean="0"/>
              <a:t>8/26/2017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4FCD9-22F2-465D-9DC0-470820C39D3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273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5BE678-80FD-40FA-AEC6-AD58892FB991}" type="datetimeFigureOut">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4FCD9-22F2-465D-9DC0-470820C39D3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1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5BE678-80FD-40FA-AEC6-AD58892FB991}" type="datetimeFigureOut">
              <a:rPr lang="en-US" smtClean="0"/>
              <a:t>8/26/2017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F4FCD9-22F2-465D-9DC0-470820C39D3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8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5BE678-80FD-40FA-AEC6-AD58892FB991}" type="datetimeFigureOut">
              <a:rPr lang="en-US" smtClean="0"/>
              <a:t>8/26/2017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F4FCD9-22F2-465D-9DC0-470820C39D3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1828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BE678-80FD-40FA-AEC6-AD58892FB991}" type="datetimeFigureOut">
              <a:rPr lang="en-US" smtClean="0"/>
              <a:t>8/26/2017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F4FCD9-22F2-465D-9DC0-470820C39D3F}" type="slidenum">
              <a:rPr lang="en-US" smtClean="0"/>
              <a:t>‹#›</a:t>
            </a:fld>
            <a:endParaRPr lang="en-US"/>
          </a:p>
        </p:txBody>
      </p:sp>
    </p:spTree>
    <p:extLst>
      <p:ext uri="{BB962C8B-B14F-4D97-AF65-F5344CB8AC3E}">
        <p14:creationId xmlns:p14="http://schemas.microsoft.com/office/powerpoint/2010/main" val="14617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BE678-80FD-40FA-AEC6-AD58892FB991}" type="datetimeFigureOut">
              <a:rPr lang="en-US" smtClean="0"/>
              <a:t>8/26/2017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4FCD9-22F2-465D-9DC0-470820C39D3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324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F5BE678-80FD-40FA-AEC6-AD58892FB991}" type="datetimeFigureOut">
              <a:rPr lang="en-US" smtClean="0"/>
              <a:t>8/26/2017</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1F4FCD9-22F2-465D-9DC0-470820C39D3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40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F5BE678-80FD-40FA-AEC6-AD58892FB991}" type="datetimeFigureOut">
              <a:rPr lang="en-US" smtClean="0"/>
              <a:t>8/26/2017</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1F4FCD9-22F2-465D-9DC0-470820C39D3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327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Apache_Hadoop" TargetMode="External"/><Relationship Id="rId2" Type="http://schemas.openxmlformats.org/officeDocument/2006/relationships/hyperlink" Target="https://en.wikipedia.org/wiki/Data_warehouse" TargetMode="External"/><Relationship Id="rId1" Type="http://schemas.openxmlformats.org/officeDocument/2006/relationships/slideLayout" Target="../slideLayouts/slideLayout2.xml"/><Relationship Id="rId6" Type="http://schemas.openxmlformats.org/officeDocument/2006/relationships/hyperlink" Target="https://en.wikipedia.org/wiki/MapReduce"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Apache_Hive#cite_note-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224" y="643464"/>
            <a:ext cx="6898824" cy="3275978"/>
          </a:xfrm>
          <a:prstGeom prst="rect">
            <a:avLst/>
          </a:prstGeom>
        </p:spPr>
      </p:pic>
      <p:sp>
        <p:nvSpPr>
          <p:cNvPr id="2" name="Title 1"/>
          <p:cNvSpPr>
            <a:spLocks noGrp="1"/>
          </p:cNvSpPr>
          <p:nvPr>
            <p:ph type="ctrTitle"/>
          </p:nvPr>
        </p:nvSpPr>
        <p:spPr>
          <a:xfrm>
            <a:off x="707011" y="4038096"/>
            <a:ext cx="10765410" cy="1207269"/>
          </a:xfrm>
        </p:spPr>
        <p:txBody>
          <a:bodyPr>
            <a:normAutofit/>
          </a:bodyPr>
          <a:lstStyle/>
          <a:p>
            <a:pPr algn="ctr"/>
            <a:r>
              <a:rPr lang="en-US" dirty="0"/>
              <a:t>Big Data Session</a:t>
            </a:r>
          </a:p>
        </p:txBody>
      </p:sp>
      <p:sp>
        <p:nvSpPr>
          <p:cNvPr id="3" name="Subtitle 2"/>
          <p:cNvSpPr>
            <a:spLocks noGrp="1"/>
          </p:cNvSpPr>
          <p:nvPr>
            <p:ph type="subTitle" idx="1"/>
          </p:nvPr>
        </p:nvSpPr>
        <p:spPr>
          <a:xfrm>
            <a:off x="1376313" y="5364019"/>
            <a:ext cx="9426806" cy="719122"/>
          </a:xfrm>
        </p:spPr>
        <p:txBody>
          <a:bodyPr>
            <a:normAutofit fontScale="77500" lnSpcReduction="20000"/>
          </a:bodyPr>
          <a:lstStyle/>
          <a:p>
            <a:pPr algn="ctr"/>
            <a:r>
              <a:rPr lang="en-US" sz="1700" dirty="0"/>
              <a:t>-Nitin Arora</a:t>
            </a:r>
          </a:p>
          <a:p>
            <a:pPr algn="ctr"/>
            <a:r>
              <a:rPr lang="en-US" sz="1700" dirty="0"/>
              <a:t>-Ramkumar Sreeram</a:t>
            </a:r>
          </a:p>
        </p:txBody>
      </p:sp>
    </p:spTree>
    <p:extLst>
      <p:ext uri="{BB962C8B-B14F-4D97-AF65-F5344CB8AC3E}">
        <p14:creationId xmlns:p14="http://schemas.microsoft.com/office/powerpoint/2010/main" val="117014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Ecosystem</a:t>
            </a:r>
          </a:p>
        </p:txBody>
      </p:sp>
      <p:sp>
        <p:nvSpPr>
          <p:cNvPr id="3" name="Content Placeholder 2"/>
          <p:cNvSpPr>
            <a:spLocks noGrp="1"/>
          </p:cNvSpPr>
          <p:nvPr>
            <p:ph idx="1"/>
          </p:nvPr>
        </p:nvSpPr>
        <p:spPr>
          <a:xfrm>
            <a:off x="838200" y="1477108"/>
            <a:ext cx="10515600" cy="5380891"/>
          </a:xfrm>
        </p:spPr>
        <p:txBody>
          <a:bodyPr>
            <a:normAutofit fontScale="92500" lnSpcReduction="20000"/>
          </a:bodyPr>
          <a:lstStyle/>
          <a:p>
            <a:r>
              <a:rPr lang="en-US" dirty="0"/>
              <a:t>Tools built around ‘Core Hadoop’ are known as Hadoop Ecosystem</a:t>
            </a:r>
          </a:p>
          <a:p>
            <a:r>
              <a:rPr lang="en-US" dirty="0"/>
              <a:t>All Hadoop Ecosystem tools are open source</a:t>
            </a:r>
          </a:p>
          <a:p>
            <a:r>
              <a:rPr lang="en-US" dirty="0"/>
              <a:t>Tools are designed to extend Hadoop’s functionality</a:t>
            </a:r>
          </a:p>
          <a:p>
            <a:r>
              <a:rPr lang="en-US" dirty="0"/>
              <a:t>New tools are added all the time</a:t>
            </a:r>
          </a:p>
          <a:p>
            <a:r>
              <a:rPr lang="en-US" dirty="0"/>
              <a:t>Hadoop Ecosystem projects included in CDH:</a:t>
            </a:r>
          </a:p>
          <a:p>
            <a:pPr lvl="1"/>
            <a:r>
              <a:rPr lang="en-US" dirty="0"/>
              <a:t>Spark –In-memory and Streaming processing framework</a:t>
            </a:r>
          </a:p>
          <a:p>
            <a:pPr lvl="1"/>
            <a:r>
              <a:rPr lang="en-US" dirty="0"/>
              <a:t>HBase –NoSQL database built on HDFS</a:t>
            </a:r>
          </a:p>
          <a:p>
            <a:pPr lvl="1"/>
            <a:r>
              <a:rPr lang="en-US" dirty="0"/>
              <a:t>Hive –SQL Processing engine designed for batch workloads</a:t>
            </a:r>
          </a:p>
          <a:p>
            <a:pPr lvl="1"/>
            <a:r>
              <a:rPr lang="en-US" dirty="0"/>
              <a:t>Impala –SQL Query Engine designed for BI workloads</a:t>
            </a:r>
          </a:p>
          <a:p>
            <a:pPr lvl="1"/>
            <a:r>
              <a:rPr lang="en-US" dirty="0"/>
              <a:t>Parquet –Columnar data storage format</a:t>
            </a:r>
          </a:p>
          <a:p>
            <a:pPr lvl="1"/>
            <a:r>
              <a:rPr lang="en-US" dirty="0" err="1"/>
              <a:t>Sqoop</a:t>
            </a:r>
            <a:r>
              <a:rPr lang="en-US" dirty="0"/>
              <a:t> –Data movement/ETL  to and from RDBMS</a:t>
            </a:r>
          </a:p>
          <a:p>
            <a:pPr lvl="1"/>
            <a:r>
              <a:rPr lang="en-US" dirty="0"/>
              <a:t>Flume, Kafka –Streaming data ingestion</a:t>
            </a:r>
          </a:p>
          <a:p>
            <a:pPr lvl="1"/>
            <a:r>
              <a:rPr lang="en-US" dirty="0" err="1"/>
              <a:t>Solr</a:t>
            </a:r>
            <a:r>
              <a:rPr lang="en-US" dirty="0"/>
              <a:t> –Text search functionality</a:t>
            </a:r>
          </a:p>
          <a:p>
            <a:pPr lvl="1"/>
            <a:r>
              <a:rPr lang="en-US" dirty="0"/>
              <a:t>Hue –Web based user interface for Hadoop</a:t>
            </a:r>
          </a:p>
          <a:p>
            <a:pPr lvl="1"/>
            <a:r>
              <a:rPr lang="en-US" dirty="0"/>
              <a:t>Sentry –An authorization tool for managing security</a:t>
            </a:r>
          </a:p>
          <a:p>
            <a:endParaRPr lang="en-US" dirty="0"/>
          </a:p>
        </p:txBody>
      </p:sp>
    </p:spTree>
    <p:extLst>
      <p:ext uri="{BB962C8B-B14F-4D97-AF65-F5344CB8AC3E}">
        <p14:creationId xmlns:p14="http://schemas.microsoft.com/office/powerpoint/2010/main" val="20900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1859" y="-16589"/>
            <a:ext cx="10353822" cy="6874589"/>
          </a:xfrm>
          <a:prstGeom prst="rect">
            <a:avLst/>
          </a:prstGeom>
        </p:spPr>
      </p:pic>
    </p:spTree>
    <p:extLst>
      <p:ext uri="{BB962C8B-B14F-4D97-AF65-F5344CB8AC3E}">
        <p14:creationId xmlns:p14="http://schemas.microsoft.com/office/powerpoint/2010/main" val="286038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Hadoop Distributions</a:t>
            </a:r>
            <a:endParaRPr lang="en-US" dirty="0"/>
          </a:p>
        </p:txBody>
      </p:sp>
      <p:sp>
        <p:nvSpPr>
          <p:cNvPr id="3" name="Content Placeholder 2"/>
          <p:cNvSpPr>
            <a:spLocks noGrp="1"/>
          </p:cNvSpPr>
          <p:nvPr>
            <p:ph idx="1"/>
          </p:nvPr>
        </p:nvSpPr>
        <p:spPr/>
        <p:txBody>
          <a:bodyPr>
            <a:normAutofit/>
          </a:bodyPr>
          <a:lstStyle/>
          <a:p>
            <a:r>
              <a:rPr lang="en-US" dirty="0"/>
              <a:t>Hadoop is Open source and can be downloaded from Apache website</a:t>
            </a:r>
          </a:p>
          <a:p>
            <a:r>
              <a:rPr lang="en-US" dirty="0"/>
              <a:t>Most organizations prefer enterprise-ready distribution of Hadoop which is</a:t>
            </a:r>
          </a:p>
          <a:p>
            <a:pPr lvl="1"/>
            <a:r>
              <a:rPr lang="en-US" dirty="0"/>
              <a:t>Tested thoroughly</a:t>
            </a:r>
          </a:p>
          <a:p>
            <a:pPr lvl="1"/>
            <a:r>
              <a:rPr lang="en-US" dirty="0"/>
              <a:t>Supported</a:t>
            </a:r>
          </a:p>
          <a:p>
            <a:pPr lvl="1"/>
            <a:r>
              <a:rPr lang="en-US" dirty="0"/>
              <a:t>Integrates well with Hadoop projects and other key software like ETL tools and Databases</a:t>
            </a:r>
          </a:p>
          <a:p>
            <a:r>
              <a:rPr lang="en-US" dirty="0"/>
              <a:t>Cloudera, Hortonworks, and </a:t>
            </a:r>
            <a:r>
              <a:rPr lang="en-US" dirty="0" err="1"/>
              <a:t>MapR</a:t>
            </a:r>
            <a:r>
              <a:rPr lang="en-US" dirty="0"/>
              <a:t> are the most widely used enterprise-ready Hadoop Distributions</a:t>
            </a:r>
            <a:endParaRPr lang="en-US" dirty="0"/>
          </a:p>
        </p:txBody>
      </p:sp>
    </p:spTree>
    <p:extLst>
      <p:ext uri="{BB962C8B-B14F-4D97-AF65-F5344CB8AC3E}">
        <p14:creationId xmlns:p14="http://schemas.microsoft.com/office/powerpoint/2010/main" val="320693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Cluster Terminologies</a:t>
            </a:r>
          </a:p>
        </p:txBody>
      </p:sp>
      <p:sp>
        <p:nvSpPr>
          <p:cNvPr id="3" name="Content Placeholder 2"/>
          <p:cNvSpPr>
            <a:spLocks noGrp="1"/>
          </p:cNvSpPr>
          <p:nvPr>
            <p:ph idx="1"/>
          </p:nvPr>
        </p:nvSpPr>
        <p:spPr>
          <a:xfrm>
            <a:off x="838200" y="1825624"/>
            <a:ext cx="10515600" cy="4772123"/>
          </a:xfrm>
        </p:spPr>
        <p:txBody>
          <a:bodyPr>
            <a:normAutofit/>
          </a:bodyPr>
          <a:lstStyle/>
          <a:p>
            <a:r>
              <a:rPr lang="en-US" dirty="0"/>
              <a:t>A </a:t>
            </a:r>
            <a:r>
              <a:rPr lang="en-US" i="1" dirty="0"/>
              <a:t>cluster </a:t>
            </a:r>
            <a:r>
              <a:rPr lang="en-US" dirty="0"/>
              <a:t>is a group of computers working together</a:t>
            </a:r>
          </a:p>
          <a:p>
            <a:r>
              <a:rPr lang="en-US" dirty="0"/>
              <a:t>A </a:t>
            </a:r>
            <a:r>
              <a:rPr lang="en-US" i="1" dirty="0"/>
              <a:t>node </a:t>
            </a:r>
            <a:r>
              <a:rPr lang="en-US" dirty="0"/>
              <a:t>is an individual computer in the cluster</a:t>
            </a:r>
          </a:p>
          <a:p>
            <a:r>
              <a:rPr lang="en-US" dirty="0"/>
              <a:t>There are two kind of nodes; Master node (Name Node) and Worker nodes (Data Node)</a:t>
            </a:r>
          </a:p>
          <a:p>
            <a:r>
              <a:rPr lang="en-US" i="1" dirty="0"/>
              <a:t>Master nodes </a:t>
            </a:r>
            <a:r>
              <a:rPr lang="en-US" dirty="0"/>
              <a:t>manages distribution of work and data to worker nodes</a:t>
            </a:r>
          </a:p>
          <a:p>
            <a:r>
              <a:rPr lang="en-US" dirty="0"/>
              <a:t>A daemon is a program running on a node</a:t>
            </a:r>
          </a:p>
          <a:p>
            <a:r>
              <a:rPr lang="en-US" i="1" dirty="0"/>
              <a:t>Commodity hardware </a:t>
            </a:r>
            <a:r>
              <a:rPr lang="en-US" dirty="0"/>
              <a:t>is an affordable system without expensive options like RAID or hot swappable CPUs.</a:t>
            </a:r>
          </a:p>
          <a:p>
            <a:pPr lvl="1"/>
            <a:r>
              <a:rPr lang="en-US" dirty="0"/>
              <a:t>Applies mainly to Data nodes; Name nodes should be high quality and very reliable </a:t>
            </a:r>
          </a:p>
          <a:p>
            <a:endParaRPr lang="en-US" dirty="0"/>
          </a:p>
        </p:txBody>
      </p:sp>
    </p:spTree>
    <p:extLst>
      <p:ext uri="{BB962C8B-B14F-4D97-AF65-F5344CB8AC3E}">
        <p14:creationId xmlns:p14="http://schemas.microsoft.com/office/powerpoint/2010/main" val="350213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Node</a:t>
            </a:r>
          </a:p>
        </p:txBody>
      </p:sp>
      <p:sp>
        <p:nvSpPr>
          <p:cNvPr id="3" name="Content Placeholder 2"/>
          <p:cNvSpPr>
            <a:spLocks noGrp="1"/>
          </p:cNvSpPr>
          <p:nvPr>
            <p:ph idx="1"/>
          </p:nvPr>
        </p:nvSpPr>
        <p:spPr>
          <a:xfrm>
            <a:off x="852267" y="1702191"/>
            <a:ext cx="10515600" cy="5310553"/>
          </a:xfrm>
        </p:spPr>
        <p:txBody>
          <a:bodyPr>
            <a:normAutofit/>
          </a:bodyPr>
          <a:lstStyle/>
          <a:p>
            <a:r>
              <a:rPr lang="en-US" dirty="0"/>
              <a:t>Master nodes –manage the work</a:t>
            </a:r>
          </a:p>
          <a:p>
            <a:pPr lvl="1"/>
            <a:r>
              <a:rPr lang="en-US" dirty="0"/>
              <a:t>Coordinate the work and data storage on the cluster</a:t>
            </a:r>
          </a:p>
          <a:p>
            <a:pPr lvl="1"/>
            <a:r>
              <a:rPr lang="en-US" dirty="0"/>
              <a:t>Daemons running on the master nodes ensure that the entire cluster works</a:t>
            </a:r>
          </a:p>
          <a:p>
            <a:pPr lvl="2"/>
            <a:r>
              <a:rPr lang="en-US" dirty="0"/>
              <a:t>There are daemons for HDFS and YARN which control the entire cluster</a:t>
            </a:r>
          </a:p>
          <a:p>
            <a:pPr lvl="1"/>
            <a:r>
              <a:rPr lang="en-US" dirty="0"/>
              <a:t>A failed daemon on Master node may result in the entire cluster to be unavailable</a:t>
            </a:r>
          </a:p>
          <a:p>
            <a:pPr lvl="1"/>
            <a:r>
              <a:rPr lang="en-US" dirty="0"/>
              <a:t>Thus Master nodes are configured for high availability in an active-passive mode</a:t>
            </a:r>
          </a:p>
          <a:p>
            <a:r>
              <a:rPr lang="en-US" dirty="0"/>
              <a:t>Master nodes use Carrier-class hardware</a:t>
            </a:r>
          </a:p>
          <a:p>
            <a:pPr lvl="1"/>
            <a:r>
              <a:rPr lang="en-US" dirty="0"/>
              <a:t>Dual power supplies</a:t>
            </a:r>
          </a:p>
          <a:p>
            <a:pPr lvl="1"/>
            <a:r>
              <a:rPr lang="en-US" dirty="0"/>
              <a:t>Dual Ethernet cards</a:t>
            </a:r>
          </a:p>
          <a:p>
            <a:pPr lvl="1"/>
            <a:r>
              <a:rPr lang="en-US" dirty="0"/>
              <a:t>Hard drives use RAID (redundant array of inexpensive disks) to protect from data loss</a:t>
            </a:r>
          </a:p>
          <a:p>
            <a:pPr lvl="1"/>
            <a:r>
              <a:rPr lang="en-US" dirty="0"/>
              <a:t>Reasonable amount of RAM and reasonable number of CPU’s required</a:t>
            </a:r>
          </a:p>
          <a:p>
            <a:pPr lvl="2"/>
            <a:r>
              <a:rPr lang="en-US" dirty="0"/>
              <a:t>64 GB for 20 nodes or less</a:t>
            </a:r>
          </a:p>
          <a:p>
            <a:pPr lvl="2"/>
            <a:r>
              <a:rPr lang="en-US" dirty="0"/>
              <a:t>96 GB for up to 300 nodes</a:t>
            </a:r>
          </a:p>
        </p:txBody>
      </p:sp>
    </p:spTree>
    <p:extLst>
      <p:ext uri="{BB962C8B-B14F-4D97-AF65-F5344CB8AC3E}">
        <p14:creationId xmlns:p14="http://schemas.microsoft.com/office/powerpoint/2010/main" val="3552890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Worker Nodes</a:t>
            </a:r>
          </a:p>
        </p:txBody>
      </p:sp>
      <p:sp>
        <p:nvSpPr>
          <p:cNvPr id="3" name="Content Placeholder 2"/>
          <p:cNvSpPr>
            <a:spLocks noGrp="1"/>
          </p:cNvSpPr>
          <p:nvPr>
            <p:ph idx="1"/>
          </p:nvPr>
        </p:nvSpPr>
        <p:spPr>
          <a:xfrm>
            <a:off x="838200" y="1769354"/>
            <a:ext cx="10515600" cy="5440339"/>
          </a:xfrm>
        </p:spPr>
        <p:txBody>
          <a:bodyPr>
            <a:normAutofit fontScale="77500" lnSpcReduction="20000"/>
          </a:bodyPr>
          <a:lstStyle/>
          <a:p>
            <a:r>
              <a:rPr lang="en-US" dirty="0"/>
              <a:t>Worker nodes –perform the work</a:t>
            </a:r>
          </a:p>
          <a:p>
            <a:pPr lvl="1"/>
            <a:r>
              <a:rPr lang="en-US" dirty="0"/>
              <a:t>Can be scaled horizontally</a:t>
            </a:r>
          </a:p>
          <a:p>
            <a:pPr lvl="1"/>
            <a:r>
              <a:rPr lang="en-US" dirty="0"/>
              <a:t>Daemons on worker nodes handle the data processing</a:t>
            </a:r>
          </a:p>
          <a:p>
            <a:pPr lvl="1"/>
            <a:r>
              <a:rPr lang="en-US" dirty="0"/>
              <a:t>A failed worker node does not bring the cluster down because of data replication and high availability</a:t>
            </a:r>
          </a:p>
          <a:p>
            <a:r>
              <a:rPr lang="en-US" dirty="0"/>
              <a:t>Worker node hardware</a:t>
            </a:r>
          </a:p>
          <a:p>
            <a:pPr lvl="1"/>
            <a:r>
              <a:rPr lang="en-US" dirty="0"/>
              <a:t>Midrange CPUs are okay</a:t>
            </a:r>
          </a:p>
          <a:p>
            <a:pPr lvl="1"/>
            <a:r>
              <a:rPr lang="en-US" dirty="0"/>
              <a:t>More RAM the better</a:t>
            </a:r>
          </a:p>
          <a:p>
            <a:pPr lvl="2"/>
            <a:r>
              <a:rPr lang="en-US" dirty="0"/>
              <a:t>Memory intensive processing framework and tools are being used e.g. Spark and Impala</a:t>
            </a:r>
          </a:p>
          <a:p>
            <a:pPr lvl="2"/>
            <a:r>
              <a:rPr lang="en-US" dirty="0"/>
              <a:t>HDFS caching can take advantage of extra RAM</a:t>
            </a:r>
          </a:p>
          <a:p>
            <a:pPr lvl="2"/>
            <a:r>
              <a:rPr lang="en-US" dirty="0"/>
              <a:t>512 GB RAM/node or better is not uncommon</a:t>
            </a:r>
          </a:p>
          <a:p>
            <a:r>
              <a:rPr lang="en-US" dirty="0"/>
              <a:t>More disk is needed</a:t>
            </a:r>
          </a:p>
          <a:p>
            <a:pPr lvl="1"/>
            <a:r>
              <a:rPr lang="en-US" dirty="0"/>
              <a:t>By default the HDFS data is replicated 3 times</a:t>
            </a:r>
          </a:p>
          <a:p>
            <a:pPr lvl="1"/>
            <a:r>
              <a:rPr lang="en-US" dirty="0"/>
              <a:t>20-30% of cluster capacity is needed for temporary raw storage</a:t>
            </a:r>
          </a:p>
          <a:p>
            <a:pPr lvl="1"/>
            <a:r>
              <a:rPr lang="en-US" dirty="0"/>
              <a:t>4 x your data storage need is a good number for estimation</a:t>
            </a:r>
          </a:p>
          <a:p>
            <a:pPr lvl="1"/>
            <a:r>
              <a:rPr lang="en-US" dirty="0"/>
              <a:t>A good practical maximum is 36 TB per worker node</a:t>
            </a:r>
          </a:p>
          <a:p>
            <a:pPr lvl="2"/>
            <a:r>
              <a:rPr lang="en-US" dirty="0"/>
              <a:t>12 x 3TB drives</a:t>
            </a:r>
          </a:p>
          <a:p>
            <a:pPr lvl="1"/>
            <a:r>
              <a:rPr lang="en-US" dirty="0"/>
              <a:t>Mechanical hard drives currently provide better cost than SSD drives</a:t>
            </a:r>
          </a:p>
          <a:p>
            <a:pPr lvl="1"/>
            <a:r>
              <a:rPr lang="en-US" dirty="0"/>
              <a:t>7200 RPM SATA/SATA II drives are fine; no need to buy 15000 RPM drives</a:t>
            </a:r>
          </a:p>
          <a:p>
            <a:endParaRPr lang="en-US" dirty="0"/>
          </a:p>
        </p:txBody>
      </p:sp>
    </p:spTree>
    <p:extLst>
      <p:ext uri="{BB962C8B-B14F-4D97-AF65-F5344CB8AC3E}">
        <p14:creationId xmlns:p14="http://schemas.microsoft.com/office/powerpoint/2010/main" val="324550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50744" y="205176"/>
            <a:ext cx="10100603" cy="6610620"/>
          </a:xfrm>
          <a:prstGeom prst="rect">
            <a:avLst/>
          </a:prstGeom>
        </p:spPr>
      </p:pic>
    </p:spTree>
    <p:extLst>
      <p:ext uri="{BB962C8B-B14F-4D97-AF65-F5344CB8AC3E}">
        <p14:creationId xmlns:p14="http://schemas.microsoft.com/office/powerpoint/2010/main" val="374116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namenode and datanode in had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960" y="1958458"/>
            <a:ext cx="7800975" cy="47148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533442" y="6488668"/>
            <a:ext cx="3658558" cy="369332"/>
          </a:xfrm>
          <a:prstGeom prst="rect">
            <a:avLst/>
          </a:prstGeom>
          <a:noFill/>
        </p:spPr>
        <p:txBody>
          <a:bodyPr wrap="square" rtlCol="0">
            <a:spAutoFit/>
          </a:bodyPr>
          <a:lstStyle/>
          <a:p>
            <a:r>
              <a:rPr lang="en-US" dirty="0"/>
              <a:t>Source: http://saphanatutorial.com/</a:t>
            </a:r>
          </a:p>
        </p:txBody>
      </p:sp>
      <p:sp>
        <p:nvSpPr>
          <p:cNvPr id="2" name="Title 1"/>
          <p:cNvSpPr>
            <a:spLocks noGrp="1"/>
          </p:cNvSpPr>
          <p:nvPr>
            <p:ph type="title"/>
          </p:nvPr>
        </p:nvSpPr>
        <p:spPr/>
        <p:txBody>
          <a:bodyPr/>
          <a:lstStyle/>
          <a:p>
            <a:r>
              <a:rPr lang="en-US" dirty="0"/>
              <a:t>Hadoop Architecture</a:t>
            </a:r>
          </a:p>
        </p:txBody>
      </p:sp>
    </p:spTree>
    <p:extLst>
      <p:ext uri="{BB962C8B-B14F-4D97-AF65-F5344CB8AC3E}">
        <p14:creationId xmlns:p14="http://schemas.microsoft.com/office/powerpoint/2010/main" val="385460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6431" y="1265493"/>
            <a:ext cx="9760625" cy="5516015"/>
          </a:xfrm>
          <a:prstGeom prst="rect">
            <a:avLst/>
          </a:prstGeom>
        </p:spPr>
      </p:pic>
      <p:sp>
        <p:nvSpPr>
          <p:cNvPr id="4" name="TextBox 3"/>
          <p:cNvSpPr txBox="1"/>
          <p:nvPr/>
        </p:nvSpPr>
        <p:spPr>
          <a:xfrm>
            <a:off x="7188591" y="6488668"/>
            <a:ext cx="5003409" cy="369332"/>
          </a:xfrm>
          <a:prstGeom prst="rect">
            <a:avLst/>
          </a:prstGeom>
          <a:noFill/>
        </p:spPr>
        <p:txBody>
          <a:bodyPr wrap="square" rtlCol="0">
            <a:spAutoFit/>
          </a:bodyPr>
          <a:lstStyle/>
          <a:p>
            <a:r>
              <a:rPr lang="en-US" dirty="0"/>
              <a:t>			Source: </a:t>
            </a:r>
            <a:r>
              <a:rPr lang="en-US" dirty="0" err="1"/>
              <a:t>tutorialspoint</a:t>
            </a:r>
            <a:endParaRPr lang="en-US" dirty="0"/>
          </a:p>
        </p:txBody>
      </p:sp>
      <p:sp>
        <p:nvSpPr>
          <p:cNvPr id="3" name="Title 2"/>
          <p:cNvSpPr>
            <a:spLocks noGrp="1"/>
          </p:cNvSpPr>
          <p:nvPr>
            <p:ph type="title"/>
          </p:nvPr>
        </p:nvSpPr>
        <p:spPr>
          <a:xfrm>
            <a:off x="1493782" y="509098"/>
            <a:ext cx="9603275" cy="1049235"/>
          </a:xfrm>
        </p:spPr>
        <p:txBody>
          <a:bodyPr/>
          <a:lstStyle/>
          <a:p>
            <a:r>
              <a:rPr lang="en-US" dirty="0"/>
              <a:t>Hadoop Processing Framework: Map Reduce</a:t>
            </a:r>
          </a:p>
        </p:txBody>
      </p:sp>
    </p:spTree>
    <p:extLst>
      <p:ext uri="{BB962C8B-B14F-4D97-AF65-F5344CB8AC3E}">
        <p14:creationId xmlns:p14="http://schemas.microsoft.com/office/powerpoint/2010/main" val="118189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-Blocks</a:t>
            </a:r>
            <a:endParaRPr lang="en-US" dirty="0"/>
          </a:p>
        </p:txBody>
      </p:sp>
      <p:sp>
        <p:nvSpPr>
          <p:cNvPr id="3" name="Content Placeholder 2"/>
          <p:cNvSpPr>
            <a:spLocks noGrp="1"/>
          </p:cNvSpPr>
          <p:nvPr>
            <p:ph idx="1"/>
          </p:nvPr>
        </p:nvSpPr>
        <p:spPr>
          <a:xfrm>
            <a:off x="838200" y="1853754"/>
            <a:ext cx="10515600" cy="5423094"/>
          </a:xfrm>
        </p:spPr>
        <p:txBody>
          <a:bodyPr>
            <a:normAutofit fontScale="85000" lnSpcReduction="20000"/>
          </a:bodyPr>
          <a:lstStyle/>
          <a:p>
            <a:r>
              <a:rPr lang="en-US" sz="3200" dirty="0"/>
              <a:t>Uses Blocks to store a file or part of a file</a:t>
            </a:r>
          </a:p>
          <a:p>
            <a:pPr lvl="1"/>
            <a:r>
              <a:rPr lang="en-US" sz="2800" dirty="0"/>
              <a:t>Default size is 64MB, Recommended size is 128MB</a:t>
            </a:r>
          </a:p>
          <a:p>
            <a:pPr lvl="1"/>
            <a:r>
              <a:rPr lang="en-US" sz="2800" dirty="0"/>
              <a:t>Compare to 4KB in UNIX file system</a:t>
            </a:r>
          </a:p>
          <a:p>
            <a:pPr lvl="1"/>
            <a:r>
              <a:rPr lang="en-US" sz="2800" dirty="0"/>
              <a:t>One HDFS Block comprises of many OS Blocks</a:t>
            </a:r>
          </a:p>
          <a:p>
            <a:pPr lvl="1"/>
            <a:r>
              <a:rPr lang="en-US" sz="2800" dirty="0"/>
              <a:t>Blocks only use the needed space to store a file</a:t>
            </a:r>
          </a:p>
          <a:p>
            <a:pPr lvl="2"/>
            <a:r>
              <a:rPr lang="en-US" sz="2400" dirty="0"/>
              <a:t>E.g. a 280 MB file uses 2 x 128 MB blocks and 24 MB from the 3rdblock as opposed to consuming the whole 3</a:t>
            </a:r>
            <a:r>
              <a:rPr lang="en-US" sz="2400" baseline="30000" dirty="0"/>
              <a:t>rd</a:t>
            </a:r>
            <a:r>
              <a:rPr lang="en-US" sz="2400" dirty="0"/>
              <a:t> block</a:t>
            </a:r>
          </a:p>
          <a:p>
            <a:r>
              <a:rPr lang="en-US" sz="3200" dirty="0"/>
              <a:t>Blocks are replicated to multiple nodes, which allows for a fault tolerant system if a node fails</a:t>
            </a:r>
          </a:p>
          <a:p>
            <a:pPr lvl="1"/>
            <a:r>
              <a:rPr lang="en-US" sz="2800" dirty="0"/>
              <a:t>Replication factor is configurable to determine how many copies of a file are kept </a:t>
            </a:r>
          </a:p>
          <a:p>
            <a:pPr lvl="1"/>
            <a:r>
              <a:rPr lang="en-US" sz="2800" dirty="0"/>
              <a:t>Default is 3 copies of each block on different nodes</a:t>
            </a:r>
          </a:p>
        </p:txBody>
      </p:sp>
    </p:spTree>
    <p:extLst>
      <p:ext uri="{BB962C8B-B14F-4D97-AF65-F5344CB8AC3E}">
        <p14:creationId xmlns:p14="http://schemas.microsoft.com/office/powerpoint/2010/main" val="305524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3" name="Content Placeholder 2"/>
          <p:cNvSpPr>
            <a:spLocks noGrp="1"/>
          </p:cNvSpPr>
          <p:nvPr>
            <p:ph idx="1"/>
          </p:nvPr>
        </p:nvSpPr>
        <p:spPr/>
        <p:txBody>
          <a:bodyPr/>
          <a:lstStyle/>
          <a:p>
            <a:endParaRPr lang="en-US" sz="120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In early computing days we were not dealing with large amounts of data but a lot of processing work was done on data</a:t>
            </a:r>
          </a:p>
          <a:p>
            <a:r>
              <a:rPr lang="en-US" dirty="0">
                <a:solidFill>
                  <a:srgbClr val="000000"/>
                </a:solidFill>
                <a:latin typeface="Calibri" panose="020F0502020204030204" pitchFamily="34" charset="0"/>
              </a:rPr>
              <a:t>More processing requires more hardware, which resulted in larger single machines</a:t>
            </a:r>
          </a:p>
          <a:p>
            <a:r>
              <a:rPr lang="en-US" dirty="0">
                <a:solidFill>
                  <a:srgbClr val="000000"/>
                </a:solidFill>
                <a:latin typeface="Calibri" panose="020F0502020204030204" pitchFamily="34" charset="0"/>
              </a:rPr>
              <a:t>You cannot continue to make machines bigger due to engineering limitations. This is where Distributed systems were introduced by Mr. Grace Hopper</a:t>
            </a:r>
          </a:p>
          <a:p>
            <a:r>
              <a:rPr lang="en-US" dirty="0">
                <a:solidFill>
                  <a:srgbClr val="000000"/>
                </a:solidFill>
                <a:latin typeface="Calibri" panose="020F0502020204030204" pitchFamily="34" charset="0"/>
              </a:rPr>
              <a:t>Distributed systems are multiple machines which all work together using programs/software that makes it possible to work together.</a:t>
            </a:r>
          </a:p>
          <a:p>
            <a:endParaRPr lang="en-US" dirty="0"/>
          </a:p>
        </p:txBody>
      </p:sp>
    </p:spTree>
    <p:extLst>
      <p:ext uri="{BB962C8B-B14F-4D97-AF65-F5344CB8AC3E}">
        <p14:creationId xmlns:p14="http://schemas.microsoft.com/office/powerpoint/2010/main" val="394898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is Stored in HDFS</a:t>
            </a:r>
          </a:p>
        </p:txBody>
      </p:sp>
      <p:pic>
        <p:nvPicPr>
          <p:cNvPr id="3" name="Picture 2"/>
          <p:cNvPicPr>
            <a:picLocks noChangeAspect="1"/>
          </p:cNvPicPr>
          <p:nvPr/>
        </p:nvPicPr>
        <p:blipFill>
          <a:blip r:embed="rId2"/>
          <a:stretch>
            <a:fillRect/>
          </a:stretch>
        </p:blipFill>
        <p:spPr>
          <a:xfrm>
            <a:off x="838200" y="1406769"/>
            <a:ext cx="10845680" cy="5345723"/>
          </a:xfrm>
          <a:prstGeom prst="rect">
            <a:avLst/>
          </a:prstGeom>
        </p:spPr>
      </p:pic>
    </p:spTree>
    <p:extLst>
      <p:ext uri="{BB962C8B-B14F-4D97-AF65-F5344CB8AC3E}">
        <p14:creationId xmlns:p14="http://schemas.microsoft.com/office/powerpoint/2010/main" val="239313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606" y="422995"/>
            <a:ext cx="10515600" cy="1325563"/>
          </a:xfrm>
        </p:spPr>
        <p:txBody>
          <a:bodyPr/>
          <a:lstStyle/>
          <a:p>
            <a:r>
              <a:rPr lang="en-US" dirty="0"/>
              <a:t>Data is Stored in HDFS</a:t>
            </a:r>
            <a:endParaRPr lang="en-US" dirty="0"/>
          </a:p>
        </p:txBody>
      </p:sp>
      <p:pic>
        <p:nvPicPr>
          <p:cNvPr id="3" name="Picture 2"/>
          <p:cNvPicPr>
            <a:picLocks noChangeAspect="1"/>
          </p:cNvPicPr>
          <p:nvPr/>
        </p:nvPicPr>
        <p:blipFill>
          <a:blip r:embed="rId2"/>
          <a:stretch>
            <a:fillRect/>
          </a:stretch>
        </p:blipFill>
        <p:spPr>
          <a:xfrm>
            <a:off x="1167618" y="1085777"/>
            <a:ext cx="9973994" cy="5772223"/>
          </a:xfrm>
          <a:prstGeom prst="rect">
            <a:avLst/>
          </a:prstGeom>
        </p:spPr>
      </p:pic>
    </p:spTree>
    <p:extLst>
      <p:ext uri="{BB962C8B-B14F-4D97-AF65-F5344CB8AC3E}">
        <p14:creationId xmlns:p14="http://schemas.microsoft.com/office/powerpoint/2010/main" val="2476605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4519"/>
            <a:ext cx="9603275" cy="1049235"/>
          </a:xfrm>
        </p:spPr>
        <p:txBody>
          <a:bodyPr>
            <a:normAutofit/>
          </a:bodyPr>
          <a:lstStyle/>
          <a:p>
            <a:r>
              <a:rPr lang="en-US" sz="3200" b="1" dirty="0"/>
              <a:t>HDFS Commands</a:t>
            </a:r>
          </a:p>
        </p:txBody>
      </p:sp>
      <p:sp>
        <p:nvSpPr>
          <p:cNvPr id="3" name="Content Placeholder 2"/>
          <p:cNvSpPr>
            <a:spLocks noGrp="1"/>
          </p:cNvSpPr>
          <p:nvPr>
            <p:ph idx="1"/>
          </p:nvPr>
        </p:nvSpPr>
        <p:spPr>
          <a:xfrm>
            <a:off x="838200" y="1853754"/>
            <a:ext cx="10515600" cy="4796219"/>
          </a:xfrm>
        </p:spPr>
        <p:txBody>
          <a:bodyPr/>
          <a:lstStyle/>
          <a:p>
            <a:r>
              <a:rPr lang="en-US" dirty="0"/>
              <a:t>ls - </a:t>
            </a:r>
            <a:r>
              <a:rPr lang="en-US" dirty="0" err="1"/>
              <a:t>hdfs</a:t>
            </a:r>
            <a:r>
              <a:rPr lang="en-US" dirty="0"/>
              <a:t> </a:t>
            </a:r>
            <a:r>
              <a:rPr lang="en-US" dirty="0" err="1"/>
              <a:t>dfs</a:t>
            </a:r>
            <a:r>
              <a:rPr lang="en-US" dirty="0"/>
              <a:t> -ls /user/</a:t>
            </a:r>
            <a:r>
              <a:rPr lang="en-US" dirty="0" err="1"/>
              <a:t>hadoop</a:t>
            </a:r>
            <a:r>
              <a:rPr lang="en-US" dirty="0"/>
              <a:t>/file1</a:t>
            </a:r>
          </a:p>
          <a:p>
            <a:r>
              <a:rPr lang="en-US" dirty="0" err="1"/>
              <a:t>mkdir</a:t>
            </a:r>
            <a:r>
              <a:rPr lang="en-US" dirty="0"/>
              <a:t> - </a:t>
            </a:r>
            <a:r>
              <a:rPr lang="en-US" dirty="0" err="1"/>
              <a:t>hdfs</a:t>
            </a:r>
            <a:r>
              <a:rPr lang="en-US" dirty="0"/>
              <a:t> </a:t>
            </a:r>
            <a:r>
              <a:rPr lang="en-US" dirty="0" err="1"/>
              <a:t>dfs</a:t>
            </a:r>
            <a:r>
              <a:rPr lang="en-US" dirty="0"/>
              <a:t> -</a:t>
            </a:r>
            <a:r>
              <a:rPr lang="en-US" dirty="0" err="1"/>
              <a:t>mkdir</a:t>
            </a:r>
            <a:r>
              <a:rPr lang="en-US" dirty="0"/>
              <a:t> /user/</a:t>
            </a:r>
            <a:r>
              <a:rPr lang="en-US" dirty="0" err="1"/>
              <a:t>hadoop</a:t>
            </a:r>
            <a:r>
              <a:rPr lang="en-US" dirty="0"/>
              <a:t>/dir1 /user/</a:t>
            </a:r>
            <a:r>
              <a:rPr lang="en-US" dirty="0" err="1"/>
              <a:t>hadoop</a:t>
            </a:r>
            <a:r>
              <a:rPr lang="en-US" dirty="0"/>
              <a:t>/dir2</a:t>
            </a:r>
          </a:p>
          <a:p>
            <a:r>
              <a:rPr lang="en-US" dirty="0"/>
              <a:t>cat - </a:t>
            </a:r>
            <a:r>
              <a:rPr lang="en-US" dirty="0" err="1"/>
              <a:t>hdfs</a:t>
            </a:r>
            <a:r>
              <a:rPr lang="en-US" dirty="0"/>
              <a:t> </a:t>
            </a:r>
            <a:r>
              <a:rPr lang="en-US" dirty="0" err="1"/>
              <a:t>dfs</a:t>
            </a:r>
            <a:r>
              <a:rPr lang="en-US" dirty="0"/>
              <a:t> -cat file:///file3 /user/</a:t>
            </a:r>
            <a:r>
              <a:rPr lang="en-US" dirty="0" err="1"/>
              <a:t>hadoop</a:t>
            </a:r>
            <a:r>
              <a:rPr lang="en-US" dirty="0"/>
              <a:t>/file4</a:t>
            </a:r>
          </a:p>
          <a:p>
            <a:r>
              <a:rPr lang="en-US" dirty="0" err="1"/>
              <a:t>copyFromLocal</a:t>
            </a:r>
            <a:r>
              <a:rPr lang="en-US" dirty="0"/>
              <a:t> - </a:t>
            </a:r>
            <a:r>
              <a:rPr lang="en-US" dirty="0" err="1"/>
              <a:t>hdfs</a:t>
            </a:r>
            <a:r>
              <a:rPr lang="en-US" dirty="0"/>
              <a:t> </a:t>
            </a:r>
            <a:r>
              <a:rPr lang="en-US" dirty="0" err="1"/>
              <a:t>dfs</a:t>
            </a:r>
            <a:r>
              <a:rPr lang="en-US" dirty="0"/>
              <a:t> -</a:t>
            </a:r>
            <a:r>
              <a:rPr lang="en-US" dirty="0" err="1"/>
              <a:t>copyFromLocal</a:t>
            </a:r>
            <a:r>
              <a:rPr lang="en-US" dirty="0"/>
              <a:t> &lt;</a:t>
            </a:r>
            <a:r>
              <a:rPr lang="en-US" dirty="0" err="1"/>
              <a:t>localsrc</a:t>
            </a:r>
            <a:r>
              <a:rPr lang="en-US" dirty="0"/>
              <a:t>&gt; URI</a:t>
            </a:r>
          </a:p>
          <a:p>
            <a:r>
              <a:rPr lang="en-US" dirty="0"/>
              <a:t>put - </a:t>
            </a:r>
            <a:r>
              <a:rPr lang="en-US" dirty="0" err="1"/>
              <a:t>hdfs</a:t>
            </a:r>
            <a:r>
              <a:rPr lang="en-US" dirty="0"/>
              <a:t> </a:t>
            </a:r>
            <a:r>
              <a:rPr lang="en-US" dirty="0" err="1"/>
              <a:t>dfs</a:t>
            </a:r>
            <a:r>
              <a:rPr lang="en-US" dirty="0"/>
              <a:t> -put </a:t>
            </a:r>
            <a:r>
              <a:rPr lang="en-US" dirty="0" err="1"/>
              <a:t>localfile</a:t>
            </a:r>
            <a:r>
              <a:rPr lang="en-US" dirty="0"/>
              <a:t> /user/</a:t>
            </a:r>
            <a:r>
              <a:rPr lang="en-US" dirty="0" err="1"/>
              <a:t>hadoop</a:t>
            </a:r>
            <a:r>
              <a:rPr lang="en-US" dirty="0"/>
              <a:t>/</a:t>
            </a:r>
            <a:r>
              <a:rPr lang="en-US" dirty="0" err="1"/>
              <a:t>hadoopfile</a:t>
            </a:r>
            <a:endParaRPr lang="en-US" dirty="0"/>
          </a:p>
          <a:p>
            <a:r>
              <a:rPr lang="en-US" dirty="0" err="1"/>
              <a:t>copyToLocal</a:t>
            </a:r>
            <a:r>
              <a:rPr lang="en-US" dirty="0"/>
              <a:t> - </a:t>
            </a:r>
            <a:r>
              <a:rPr lang="en-US" dirty="0" err="1"/>
              <a:t>hdfs</a:t>
            </a:r>
            <a:r>
              <a:rPr lang="en-US" dirty="0"/>
              <a:t> </a:t>
            </a:r>
            <a:r>
              <a:rPr lang="en-US" dirty="0" err="1"/>
              <a:t>dfs</a:t>
            </a:r>
            <a:r>
              <a:rPr lang="en-US" dirty="0"/>
              <a:t> -</a:t>
            </a:r>
            <a:r>
              <a:rPr lang="en-US" dirty="0" err="1"/>
              <a:t>copyToLocal</a:t>
            </a:r>
            <a:r>
              <a:rPr lang="en-US" dirty="0"/>
              <a:t> URI &lt;</a:t>
            </a:r>
            <a:r>
              <a:rPr lang="en-US" dirty="0" err="1"/>
              <a:t>localdst</a:t>
            </a:r>
            <a:r>
              <a:rPr lang="en-US" dirty="0"/>
              <a:t>&gt;</a:t>
            </a:r>
          </a:p>
          <a:p>
            <a:r>
              <a:rPr lang="en-US" dirty="0"/>
              <a:t>get - </a:t>
            </a:r>
            <a:r>
              <a:rPr lang="en-US" dirty="0" err="1"/>
              <a:t>hdfs</a:t>
            </a:r>
            <a:r>
              <a:rPr lang="en-US" dirty="0"/>
              <a:t> </a:t>
            </a:r>
            <a:r>
              <a:rPr lang="en-US" dirty="0" err="1"/>
              <a:t>dfs</a:t>
            </a:r>
            <a:r>
              <a:rPr lang="en-US" dirty="0"/>
              <a:t> -get /user/</a:t>
            </a:r>
            <a:r>
              <a:rPr lang="en-US" dirty="0" err="1"/>
              <a:t>hadoop</a:t>
            </a:r>
            <a:r>
              <a:rPr lang="en-US" dirty="0"/>
              <a:t>/file </a:t>
            </a:r>
            <a:r>
              <a:rPr lang="en-US" dirty="0" err="1"/>
              <a:t>localfile</a:t>
            </a:r>
            <a:endParaRPr lang="en-US" dirty="0"/>
          </a:p>
          <a:p>
            <a:r>
              <a:rPr lang="en-US" dirty="0" err="1"/>
              <a:t>cp</a:t>
            </a:r>
            <a:r>
              <a:rPr lang="en-US" dirty="0"/>
              <a:t> - </a:t>
            </a:r>
            <a:r>
              <a:rPr lang="en-US" dirty="0" err="1"/>
              <a:t>hdfs</a:t>
            </a:r>
            <a:r>
              <a:rPr lang="en-US" dirty="0"/>
              <a:t> </a:t>
            </a:r>
            <a:r>
              <a:rPr lang="en-US" dirty="0" err="1"/>
              <a:t>dfs</a:t>
            </a:r>
            <a:r>
              <a:rPr lang="en-US" dirty="0"/>
              <a:t> -</a:t>
            </a:r>
            <a:r>
              <a:rPr lang="en-US" dirty="0" err="1"/>
              <a:t>cp</a:t>
            </a:r>
            <a:r>
              <a:rPr lang="en-US" dirty="0"/>
              <a:t> /user/</a:t>
            </a:r>
            <a:r>
              <a:rPr lang="en-US" dirty="0" err="1"/>
              <a:t>hadoop</a:t>
            </a:r>
            <a:r>
              <a:rPr lang="en-US" dirty="0"/>
              <a:t>/file1 /user/</a:t>
            </a:r>
            <a:r>
              <a:rPr lang="en-US" dirty="0" err="1"/>
              <a:t>hadoop</a:t>
            </a:r>
            <a:r>
              <a:rPr lang="en-US" dirty="0"/>
              <a:t>/file2</a:t>
            </a:r>
          </a:p>
          <a:p>
            <a:r>
              <a:rPr lang="en-US" dirty="0" err="1"/>
              <a:t>rm</a:t>
            </a:r>
            <a:r>
              <a:rPr lang="en-US" dirty="0"/>
              <a:t> - </a:t>
            </a:r>
            <a:r>
              <a:rPr lang="en-US" dirty="0" err="1"/>
              <a:t>hdfs</a:t>
            </a:r>
            <a:r>
              <a:rPr lang="en-US" dirty="0"/>
              <a:t> </a:t>
            </a:r>
            <a:r>
              <a:rPr lang="en-US" dirty="0" err="1"/>
              <a:t>dfs</a:t>
            </a:r>
            <a:r>
              <a:rPr lang="en-US" dirty="0"/>
              <a:t> -</a:t>
            </a:r>
            <a:r>
              <a:rPr lang="en-US" dirty="0" err="1"/>
              <a:t>rm</a:t>
            </a:r>
            <a:r>
              <a:rPr lang="en-US" dirty="0"/>
              <a:t> /user/</a:t>
            </a:r>
            <a:r>
              <a:rPr lang="en-US" dirty="0" err="1"/>
              <a:t>hadoop</a:t>
            </a:r>
            <a:r>
              <a:rPr lang="en-US" dirty="0"/>
              <a:t>/</a:t>
            </a:r>
            <a:r>
              <a:rPr lang="en-US" dirty="0" err="1"/>
              <a:t>emptydir</a:t>
            </a: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13278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Sqoop</a:t>
            </a:r>
            <a:endParaRPr lang="en-US" b="1" dirty="0"/>
          </a:p>
        </p:txBody>
      </p:sp>
      <p:sp>
        <p:nvSpPr>
          <p:cNvPr id="3" name="Content Placeholder 2"/>
          <p:cNvSpPr>
            <a:spLocks noGrp="1"/>
          </p:cNvSpPr>
          <p:nvPr>
            <p:ph idx="1"/>
          </p:nvPr>
        </p:nvSpPr>
        <p:spPr/>
        <p:txBody>
          <a:bodyPr/>
          <a:lstStyle/>
          <a:p>
            <a:r>
              <a:rPr lang="en-US" dirty="0" err="1"/>
              <a:t>Sqoop</a:t>
            </a:r>
            <a:r>
              <a:rPr lang="en-US" dirty="0"/>
              <a:t> got the name from </a:t>
            </a:r>
            <a:r>
              <a:rPr lang="en-US" dirty="0" err="1"/>
              <a:t>sql+hadoop</a:t>
            </a:r>
            <a:r>
              <a:rPr lang="en-US" dirty="0"/>
              <a:t>  - </a:t>
            </a:r>
            <a:r>
              <a:rPr lang="en-US" dirty="0" err="1"/>
              <a:t>sq</a:t>
            </a:r>
            <a:r>
              <a:rPr lang="en-US" dirty="0"/>
              <a:t> </a:t>
            </a:r>
            <a:r>
              <a:rPr lang="en-US" dirty="0" err="1"/>
              <a:t>oop</a:t>
            </a:r>
            <a:endParaRPr lang="en-US" dirty="0"/>
          </a:p>
          <a:p>
            <a:r>
              <a:rPr lang="en-US" dirty="0"/>
              <a:t>To import data from relational data bases into </a:t>
            </a:r>
            <a:r>
              <a:rPr lang="en-US" dirty="0" err="1"/>
              <a:t>hadoop</a:t>
            </a:r>
            <a:r>
              <a:rPr lang="en-US" dirty="0"/>
              <a:t> and export data to relational data bases from </a:t>
            </a:r>
            <a:r>
              <a:rPr lang="en-US" dirty="0" err="1"/>
              <a:t>hadoop</a:t>
            </a:r>
            <a:endParaRPr lang="en-US" dirty="0"/>
          </a:p>
          <a:p>
            <a:endParaRPr lang="en-US" dirty="0"/>
          </a:p>
          <a:p>
            <a:pPr marL="0" indent="0">
              <a:buNone/>
            </a:pPr>
            <a:endParaRPr lang="en-US" dirty="0"/>
          </a:p>
          <a:p>
            <a:pPr marL="0" indent="0">
              <a:buNone/>
            </a:pPr>
            <a:endParaRPr lang="en-US" dirty="0"/>
          </a:p>
        </p:txBody>
      </p:sp>
      <p:sp>
        <p:nvSpPr>
          <p:cNvPr id="5" name="Flowchart: Magnetic Disk 4"/>
          <p:cNvSpPr/>
          <p:nvPr/>
        </p:nvSpPr>
        <p:spPr>
          <a:xfrm>
            <a:off x="2574036" y="4283964"/>
            <a:ext cx="1088136" cy="9326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RDBMS</a:t>
            </a:r>
          </a:p>
        </p:txBody>
      </p:sp>
      <p:sp>
        <p:nvSpPr>
          <p:cNvPr id="7" name="Flowchart: Magnetic Disk 6"/>
          <p:cNvSpPr/>
          <p:nvPr/>
        </p:nvSpPr>
        <p:spPr>
          <a:xfrm>
            <a:off x="6277356" y="3790188"/>
            <a:ext cx="1883664" cy="13716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9" name="Left-Right Arrow 8"/>
          <p:cNvSpPr/>
          <p:nvPr/>
        </p:nvSpPr>
        <p:spPr>
          <a:xfrm>
            <a:off x="3662172" y="4447381"/>
            <a:ext cx="2615184" cy="6058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Sqoop</a:t>
            </a:r>
            <a:endParaRPr lang="en-US" dirty="0"/>
          </a:p>
        </p:txBody>
      </p:sp>
    </p:spTree>
    <p:extLst>
      <p:ext uri="{BB962C8B-B14F-4D97-AF65-F5344CB8AC3E}">
        <p14:creationId xmlns:p14="http://schemas.microsoft.com/office/powerpoint/2010/main" val="2914668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Sqoop</a:t>
            </a:r>
            <a:r>
              <a:rPr lang="en-US" b="1" dirty="0"/>
              <a:t> implementation</a:t>
            </a:r>
          </a:p>
        </p:txBody>
      </p:sp>
      <p:sp>
        <p:nvSpPr>
          <p:cNvPr id="3" name="Text Placeholder 2"/>
          <p:cNvSpPr>
            <a:spLocks noGrp="1"/>
          </p:cNvSpPr>
          <p:nvPr>
            <p:ph type="body" idx="1"/>
          </p:nvPr>
        </p:nvSpPr>
        <p:spPr>
          <a:xfrm>
            <a:off x="1558647" y="1800511"/>
            <a:ext cx="5157787" cy="823912"/>
          </a:xfrm>
        </p:spPr>
        <p:txBody>
          <a:bodyPr/>
          <a:lstStyle/>
          <a:p>
            <a:r>
              <a:rPr lang="en-US" dirty="0" err="1"/>
              <a:t>Sqoop</a:t>
            </a:r>
            <a:r>
              <a:rPr lang="en-US" dirty="0"/>
              <a:t> import</a:t>
            </a:r>
          </a:p>
        </p:txBody>
      </p:sp>
      <p:sp>
        <p:nvSpPr>
          <p:cNvPr id="4" name="Content Placeholder 3"/>
          <p:cNvSpPr>
            <a:spLocks noGrp="1"/>
          </p:cNvSpPr>
          <p:nvPr>
            <p:ph sz="half" idx="2"/>
          </p:nvPr>
        </p:nvSpPr>
        <p:spPr/>
        <p:txBody>
          <a:bodyPr/>
          <a:lstStyle/>
          <a:p>
            <a:r>
              <a:rPr lang="en-US" dirty="0" err="1"/>
              <a:t>sqoop</a:t>
            </a:r>
            <a:r>
              <a:rPr lang="en-US" dirty="0"/>
              <a:t> import --connect </a:t>
            </a:r>
            <a:r>
              <a:rPr lang="en-US" dirty="0" err="1"/>
              <a:t>jdbc:mysql</a:t>
            </a:r>
            <a:r>
              <a:rPr lang="en-US" dirty="0"/>
              <a:t>://quickstart.cloudera:3306/</a:t>
            </a:r>
            <a:r>
              <a:rPr lang="en-US" dirty="0" err="1"/>
              <a:t>retail_db</a:t>
            </a:r>
            <a:r>
              <a:rPr lang="en-US" dirty="0"/>
              <a:t> --username </a:t>
            </a:r>
            <a:r>
              <a:rPr lang="en-US" dirty="0" err="1"/>
              <a:t>retail_dba</a:t>
            </a:r>
            <a:r>
              <a:rPr lang="en-US" dirty="0"/>
              <a:t> --password password--table orders --target-</a:t>
            </a:r>
            <a:r>
              <a:rPr lang="en-US" dirty="0" err="1"/>
              <a:t>dir</a:t>
            </a:r>
            <a:r>
              <a:rPr lang="en-US" dirty="0"/>
              <a:t> /user/</a:t>
            </a:r>
            <a:r>
              <a:rPr lang="en-US" dirty="0" err="1"/>
              <a:t>retail_db</a:t>
            </a:r>
            <a:r>
              <a:rPr lang="en-US" dirty="0"/>
              <a:t>/orders</a:t>
            </a:r>
          </a:p>
        </p:txBody>
      </p:sp>
      <p:sp>
        <p:nvSpPr>
          <p:cNvPr id="5" name="Text Placeholder 4"/>
          <p:cNvSpPr>
            <a:spLocks noGrp="1"/>
          </p:cNvSpPr>
          <p:nvPr>
            <p:ph type="body" sz="quarter" idx="3"/>
          </p:nvPr>
        </p:nvSpPr>
        <p:spPr>
          <a:xfrm>
            <a:off x="6412362" y="1800511"/>
            <a:ext cx="5183188" cy="823912"/>
          </a:xfrm>
        </p:spPr>
        <p:txBody>
          <a:bodyPr/>
          <a:lstStyle/>
          <a:p>
            <a:r>
              <a:rPr lang="en-US" dirty="0" err="1"/>
              <a:t>Sqoop</a:t>
            </a:r>
            <a:r>
              <a:rPr lang="en-US" dirty="0"/>
              <a:t> export</a:t>
            </a:r>
          </a:p>
        </p:txBody>
      </p:sp>
      <p:sp>
        <p:nvSpPr>
          <p:cNvPr id="6" name="Content Placeholder 5"/>
          <p:cNvSpPr>
            <a:spLocks noGrp="1"/>
          </p:cNvSpPr>
          <p:nvPr>
            <p:ph sz="quarter" idx="4"/>
          </p:nvPr>
        </p:nvSpPr>
        <p:spPr/>
        <p:txBody>
          <a:bodyPr>
            <a:normAutofit fontScale="85000" lnSpcReduction="20000"/>
          </a:bodyPr>
          <a:lstStyle/>
          <a:p>
            <a:r>
              <a:rPr lang="en-US" dirty="0" err="1"/>
              <a:t>sqoop</a:t>
            </a:r>
            <a:r>
              <a:rPr lang="en-US" dirty="0"/>
              <a:t> export \</a:t>
            </a:r>
            <a:br>
              <a:rPr lang="en-US" dirty="0"/>
            </a:br>
            <a:r>
              <a:rPr lang="en-US" dirty="0"/>
              <a:t>--table result \</a:t>
            </a:r>
            <a:br>
              <a:rPr lang="en-US" dirty="0"/>
            </a:br>
            <a:r>
              <a:rPr lang="en-US" dirty="0"/>
              <a:t>--connect "</a:t>
            </a:r>
            <a:r>
              <a:rPr lang="en-US" dirty="0" err="1"/>
              <a:t>jdbc:mysql</a:t>
            </a:r>
            <a:r>
              <a:rPr lang="en-US" dirty="0"/>
              <a:t>://quickstart.cloudera:3306/</a:t>
            </a:r>
            <a:r>
              <a:rPr lang="en-US" dirty="0" err="1"/>
              <a:t>retail_db</a:t>
            </a:r>
            <a:r>
              <a:rPr lang="en-US" dirty="0"/>
              <a:t>" \</a:t>
            </a:r>
            <a:br>
              <a:rPr lang="en-US" dirty="0"/>
            </a:br>
            <a:r>
              <a:rPr lang="en-US" dirty="0"/>
              <a:t>--username </a:t>
            </a:r>
            <a:r>
              <a:rPr lang="en-US" dirty="0" err="1"/>
              <a:t>retail_dba</a:t>
            </a:r>
            <a:r>
              <a:rPr lang="en-US" dirty="0"/>
              <a:t> \</a:t>
            </a:r>
            <a:br>
              <a:rPr lang="en-US" dirty="0"/>
            </a:br>
            <a:r>
              <a:rPr lang="en-US" dirty="0"/>
              <a:t>--password </a:t>
            </a:r>
            <a:r>
              <a:rPr lang="en-US" dirty="0" err="1"/>
              <a:t>cloudera</a:t>
            </a:r>
            <a:r>
              <a:rPr lang="en-US" dirty="0"/>
              <a:t> \</a:t>
            </a:r>
            <a:br>
              <a:rPr lang="en-US" dirty="0"/>
            </a:br>
            <a:r>
              <a:rPr lang="en-US" dirty="0"/>
              <a:t>--export-</a:t>
            </a:r>
            <a:r>
              <a:rPr lang="en-US" dirty="0" err="1"/>
              <a:t>dir</a:t>
            </a:r>
            <a:r>
              <a:rPr lang="en-US" dirty="0"/>
              <a:t> "/user/</a:t>
            </a:r>
            <a:r>
              <a:rPr lang="en-US" dirty="0" err="1"/>
              <a:t>cloudera</a:t>
            </a:r>
            <a:r>
              <a:rPr lang="en-US" dirty="0"/>
              <a:t>/problem1/result4a-csv"</a:t>
            </a:r>
          </a:p>
        </p:txBody>
      </p:sp>
    </p:spTree>
    <p:extLst>
      <p:ext uri="{BB962C8B-B14F-4D97-AF65-F5344CB8AC3E}">
        <p14:creationId xmlns:p14="http://schemas.microsoft.com/office/powerpoint/2010/main" val="2370135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Hive</a:t>
            </a:r>
          </a:p>
        </p:txBody>
      </p:sp>
      <p:sp>
        <p:nvSpPr>
          <p:cNvPr id="3" name="Content Placeholder 2"/>
          <p:cNvSpPr>
            <a:spLocks noGrp="1"/>
          </p:cNvSpPr>
          <p:nvPr>
            <p:ph idx="1"/>
          </p:nvPr>
        </p:nvSpPr>
        <p:spPr>
          <a:xfrm>
            <a:off x="838200" y="1825625"/>
            <a:ext cx="10515600" cy="2444623"/>
          </a:xfrm>
        </p:spPr>
        <p:txBody>
          <a:bodyPr/>
          <a:lstStyle/>
          <a:p>
            <a:r>
              <a:rPr lang="en-US" b="1" dirty="0"/>
              <a:t>Apache Hive</a:t>
            </a:r>
            <a:r>
              <a:rPr lang="en-US" dirty="0"/>
              <a:t> is a </a:t>
            </a:r>
            <a:r>
              <a:rPr lang="en-US" dirty="0">
                <a:hlinkClick r:id="rId2" tooltip="Data warehouse"/>
              </a:rPr>
              <a:t>data warehouse</a:t>
            </a:r>
            <a:r>
              <a:rPr lang="en-US" dirty="0"/>
              <a:t> software project built on top of </a:t>
            </a:r>
            <a:r>
              <a:rPr lang="en-US" dirty="0">
                <a:hlinkClick r:id="rId3" tooltip="Apache Hadoop"/>
              </a:rPr>
              <a:t>Apache Hadoop</a:t>
            </a:r>
            <a:r>
              <a:rPr lang="en-US" dirty="0"/>
              <a:t> for providing data summarization, query, and analysis.</a:t>
            </a:r>
            <a:r>
              <a:rPr lang="en-US" baseline="30000" dirty="0">
                <a:hlinkClick r:id="rId4"/>
              </a:rPr>
              <a:t>[2]</a:t>
            </a:r>
            <a:r>
              <a:rPr lang="en-US" dirty="0"/>
              <a:t> Hive gives an </a:t>
            </a:r>
            <a:r>
              <a:rPr lang="en-US" dirty="0">
                <a:hlinkClick r:id="rId5" tooltip="SQL"/>
              </a:rPr>
              <a:t>SQL</a:t>
            </a:r>
            <a:r>
              <a:rPr lang="en-US" dirty="0"/>
              <a:t>-like interface to query data stored in various databases and file systems that integrate with Hadoop. Traditional SQL queries must be implemented in the </a:t>
            </a:r>
            <a:r>
              <a:rPr lang="en-US" dirty="0">
                <a:hlinkClick r:id="rId6" tooltip="MapReduce"/>
              </a:rPr>
              <a:t>MapReduce</a:t>
            </a:r>
            <a:r>
              <a:rPr lang="en-US" dirty="0"/>
              <a:t> Java API to execute SQL applications and queries over distributed data.</a:t>
            </a:r>
          </a:p>
          <a:p>
            <a:endParaRPr lang="en-US" dirty="0"/>
          </a:p>
          <a:p>
            <a:pPr marL="0" indent="0">
              <a:buNone/>
            </a:pPr>
            <a:endParaRPr lang="en-US" dirty="0"/>
          </a:p>
        </p:txBody>
      </p:sp>
      <p:sp>
        <p:nvSpPr>
          <p:cNvPr id="5" name="TextBox 4"/>
          <p:cNvSpPr txBox="1"/>
          <p:nvPr/>
        </p:nvSpPr>
        <p:spPr>
          <a:xfrm>
            <a:off x="7941564" y="4965192"/>
            <a:ext cx="3159252" cy="369332"/>
          </a:xfrm>
          <a:prstGeom prst="rect">
            <a:avLst/>
          </a:prstGeom>
          <a:noFill/>
        </p:spPr>
        <p:txBody>
          <a:bodyPr wrap="square" rtlCol="0">
            <a:spAutoFit/>
          </a:bodyPr>
          <a:lstStyle/>
          <a:p>
            <a:r>
              <a:rPr lang="en-US" dirty="0"/>
              <a:t>Source: </a:t>
            </a:r>
            <a:r>
              <a:rPr lang="en-US" dirty="0" err="1"/>
              <a:t>wikipedia</a:t>
            </a:r>
            <a:endParaRPr lang="en-US" dirty="0"/>
          </a:p>
        </p:txBody>
      </p:sp>
    </p:spTree>
    <p:extLst>
      <p:ext uri="{BB962C8B-B14F-4D97-AF65-F5344CB8AC3E}">
        <p14:creationId xmlns:p14="http://schemas.microsoft.com/office/powerpoint/2010/main" val="1499539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859"/>
          </a:xfrm>
        </p:spPr>
        <p:txBody>
          <a:bodyPr>
            <a:normAutofit/>
          </a:bodyPr>
          <a:lstStyle/>
          <a:p>
            <a:pPr algn="ctr"/>
            <a:r>
              <a:rPr lang="en-US" dirty="0"/>
              <a:t>Hive code</a:t>
            </a:r>
          </a:p>
        </p:txBody>
      </p:sp>
      <p:sp>
        <p:nvSpPr>
          <p:cNvPr id="3" name="Content Placeholder 2"/>
          <p:cNvSpPr>
            <a:spLocks noGrp="1"/>
          </p:cNvSpPr>
          <p:nvPr>
            <p:ph idx="1"/>
          </p:nvPr>
        </p:nvSpPr>
        <p:spPr>
          <a:xfrm>
            <a:off x="838200" y="1014984"/>
            <a:ext cx="10515600" cy="5161979"/>
          </a:xfrm>
        </p:spPr>
        <p:txBody>
          <a:bodyPr>
            <a:normAutofit/>
          </a:bodyPr>
          <a:lstStyle/>
          <a:p>
            <a:pPr marL="0" indent="0">
              <a:buNone/>
            </a:pPr>
            <a:r>
              <a:rPr lang="en-US" dirty="0"/>
              <a:t>Launch by typing ‘hive’ in console</a:t>
            </a:r>
          </a:p>
          <a:p>
            <a:pPr marL="0" indent="0">
              <a:buNone/>
            </a:pPr>
            <a:endParaRPr lang="en-US" dirty="0"/>
          </a:p>
          <a:p>
            <a:pPr marL="0" indent="0">
              <a:buNone/>
            </a:pPr>
            <a:r>
              <a:rPr lang="en-US" dirty="0"/>
              <a:t>create table orders(</a:t>
            </a:r>
            <a:r>
              <a:rPr lang="en-US" dirty="0" err="1"/>
              <a:t>order_id</a:t>
            </a:r>
            <a:r>
              <a:rPr lang="en-US" dirty="0"/>
              <a:t> </a:t>
            </a:r>
            <a:r>
              <a:rPr lang="en-US" dirty="0" err="1"/>
              <a:t>int,order_status</a:t>
            </a:r>
            <a:r>
              <a:rPr lang="en-US" dirty="0"/>
              <a:t> string) row format delimited fields terminated by ',‘ stored as </a:t>
            </a:r>
            <a:r>
              <a:rPr lang="en-US" dirty="0" err="1"/>
              <a:t>textfile</a:t>
            </a:r>
            <a:r>
              <a:rPr lang="en-US" dirty="0"/>
              <a:t>;</a:t>
            </a:r>
          </a:p>
          <a:p>
            <a:pPr marL="0" indent="0">
              <a:buNone/>
            </a:pPr>
            <a:r>
              <a:rPr lang="en-US" dirty="0"/>
              <a:t>load data local </a:t>
            </a:r>
            <a:r>
              <a:rPr lang="en-US" dirty="0" err="1"/>
              <a:t>inpath</a:t>
            </a:r>
            <a:r>
              <a:rPr lang="en-US" dirty="0"/>
              <a:t> '/data/</a:t>
            </a:r>
            <a:r>
              <a:rPr lang="en-US" dirty="0" err="1"/>
              <a:t>retail_db</a:t>
            </a:r>
            <a:r>
              <a:rPr lang="en-US" dirty="0"/>
              <a:t>/orders' into table departments;</a:t>
            </a:r>
          </a:p>
          <a:p>
            <a:pPr marL="0" indent="0">
              <a:buNone/>
            </a:pPr>
            <a:r>
              <a:rPr lang="en-US" dirty="0"/>
              <a:t>describe formatted orders;</a:t>
            </a:r>
          </a:p>
          <a:p>
            <a:pPr marL="0" indent="0">
              <a:buNone/>
            </a:pPr>
            <a:endParaRPr lang="en-US" dirty="0"/>
          </a:p>
          <a:p>
            <a:pPr marL="0" indent="0">
              <a:buNone/>
            </a:pPr>
            <a:r>
              <a:rPr lang="en-US" dirty="0"/>
              <a:t>select * from orders</a:t>
            </a:r>
          </a:p>
          <a:p>
            <a:pPr marL="0" indent="0">
              <a:buNone/>
            </a:pPr>
            <a:r>
              <a:rPr lang="en-US" dirty="0"/>
              <a:t>//group by, sort by</a:t>
            </a:r>
          </a:p>
        </p:txBody>
      </p:sp>
    </p:spTree>
    <p:extLst>
      <p:ext uri="{BB962C8B-B14F-4D97-AF65-F5344CB8AC3E}">
        <p14:creationId xmlns:p14="http://schemas.microsoft.com/office/powerpoint/2010/main" val="363110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Spark</a:t>
            </a:r>
          </a:p>
        </p:txBody>
      </p:sp>
      <p:sp>
        <p:nvSpPr>
          <p:cNvPr id="3" name="Content Placeholder 2"/>
          <p:cNvSpPr>
            <a:spLocks noGrp="1"/>
          </p:cNvSpPr>
          <p:nvPr>
            <p:ph idx="1"/>
          </p:nvPr>
        </p:nvSpPr>
        <p:spPr/>
        <p:txBody>
          <a:bodyPr/>
          <a:lstStyle/>
          <a:p>
            <a:r>
              <a:rPr lang="en-US" dirty="0"/>
              <a:t>Apache .Spark is a fast, in-memory data processing engine</a:t>
            </a:r>
          </a:p>
          <a:p>
            <a:endParaRPr lang="en-US" dirty="0"/>
          </a:p>
        </p:txBody>
      </p:sp>
      <p:pic>
        <p:nvPicPr>
          <p:cNvPr id="6" name="Picture 2" descr="Image result for spark vs mapreduce perform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0944" y="2490859"/>
            <a:ext cx="4843462" cy="30208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40880" y="5710428"/>
            <a:ext cx="3387852" cy="369332"/>
          </a:xfrm>
          <a:prstGeom prst="rect">
            <a:avLst/>
          </a:prstGeom>
          <a:noFill/>
        </p:spPr>
        <p:txBody>
          <a:bodyPr wrap="square" rtlCol="0">
            <a:spAutoFit/>
          </a:bodyPr>
          <a:lstStyle/>
          <a:p>
            <a:r>
              <a:rPr lang="en-US" dirty="0"/>
              <a:t>Source: </a:t>
            </a:r>
            <a:r>
              <a:rPr lang="en-US" dirty="0" err="1"/>
              <a:t>edurekha</a:t>
            </a:r>
            <a:endParaRPr lang="en-US" dirty="0"/>
          </a:p>
        </p:txBody>
      </p:sp>
    </p:spTree>
    <p:extLst>
      <p:ext uri="{BB962C8B-B14F-4D97-AF65-F5344CB8AC3E}">
        <p14:creationId xmlns:p14="http://schemas.microsoft.com/office/powerpoint/2010/main" val="1450756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Spark Ecosystem</a:t>
            </a:r>
            <a:endParaRPr lang="en-US" dirty="0"/>
          </a:p>
        </p:txBody>
      </p:sp>
      <p:sp>
        <p:nvSpPr>
          <p:cNvPr id="5" name="Rectangle 4"/>
          <p:cNvSpPr/>
          <p:nvPr/>
        </p:nvSpPr>
        <p:spPr>
          <a:xfrm>
            <a:off x="2037353" y="3944229"/>
            <a:ext cx="8371332" cy="10561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Spark Core</a:t>
            </a:r>
          </a:p>
        </p:txBody>
      </p:sp>
      <p:sp>
        <p:nvSpPr>
          <p:cNvPr id="6" name="Rectangle 5"/>
          <p:cNvSpPr/>
          <p:nvPr/>
        </p:nvSpPr>
        <p:spPr>
          <a:xfrm>
            <a:off x="2076215" y="2604442"/>
            <a:ext cx="1714500" cy="11704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Spark SQL &amp; Data Frames</a:t>
            </a:r>
          </a:p>
        </p:txBody>
      </p:sp>
      <p:sp>
        <p:nvSpPr>
          <p:cNvPr id="7" name="Rectangle 6"/>
          <p:cNvSpPr/>
          <p:nvPr/>
        </p:nvSpPr>
        <p:spPr>
          <a:xfrm>
            <a:off x="4225817" y="2604442"/>
            <a:ext cx="1746504" cy="11704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Spark Streaming</a:t>
            </a:r>
          </a:p>
        </p:txBody>
      </p:sp>
      <p:sp>
        <p:nvSpPr>
          <p:cNvPr id="10" name="Rectangle 9"/>
          <p:cNvSpPr/>
          <p:nvPr/>
        </p:nvSpPr>
        <p:spPr>
          <a:xfrm>
            <a:off x="6311411" y="2609997"/>
            <a:ext cx="1700784" cy="11648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ML-Lib</a:t>
            </a:r>
          </a:p>
        </p:txBody>
      </p:sp>
      <p:sp>
        <p:nvSpPr>
          <p:cNvPr id="11" name="Rectangle 10"/>
          <p:cNvSpPr/>
          <p:nvPr/>
        </p:nvSpPr>
        <p:spPr>
          <a:xfrm>
            <a:off x="8447297" y="2599679"/>
            <a:ext cx="1810512" cy="11704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t>Graphx</a:t>
            </a:r>
            <a:endParaRPr lang="en-US" dirty="0"/>
          </a:p>
        </p:txBody>
      </p:sp>
    </p:spTree>
    <p:extLst>
      <p:ext uri="{BB962C8B-B14F-4D97-AF65-F5344CB8AC3E}">
        <p14:creationId xmlns:p14="http://schemas.microsoft.com/office/powerpoint/2010/main" val="526866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133" y="1266253"/>
            <a:ext cx="10515600" cy="5591747"/>
          </a:xfrm>
        </p:spPr>
        <p:txBody>
          <a:bodyPr/>
          <a:lstStyle/>
          <a:p>
            <a:endParaRPr lang="en-US" dirty="0"/>
          </a:p>
          <a:p>
            <a:r>
              <a:rPr lang="en-US" dirty="0"/>
              <a:t>Spark RDD – Resilient Distributed Dataset</a:t>
            </a:r>
          </a:p>
          <a:p>
            <a:r>
              <a:rPr lang="en-US" dirty="0"/>
              <a:t>Resilient – Can be retrieved from lineage</a:t>
            </a:r>
          </a:p>
          <a:p>
            <a:r>
              <a:rPr lang="en-US" dirty="0"/>
              <a:t>Distributed – Is distributed(multiple clusters)</a:t>
            </a:r>
          </a:p>
          <a:p>
            <a:r>
              <a:rPr lang="en-US" dirty="0"/>
              <a:t>Dataset – contains data</a:t>
            </a:r>
          </a:p>
          <a:p>
            <a:r>
              <a:rPr lang="en-US" dirty="0"/>
              <a:t>Spark can be implemented in </a:t>
            </a:r>
            <a:r>
              <a:rPr lang="en-US" dirty="0" err="1"/>
              <a:t>scala</a:t>
            </a:r>
            <a:r>
              <a:rPr lang="en-US" dirty="0"/>
              <a:t>, python and java</a:t>
            </a:r>
          </a:p>
          <a:p>
            <a:r>
              <a:rPr lang="en-US" dirty="0"/>
              <a:t>Scala and Python are widely used as they are functional programing languages</a:t>
            </a:r>
          </a:p>
          <a:p>
            <a:pPr marL="0" indent="0">
              <a:buNone/>
            </a:pPr>
            <a:endParaRPr lang="en-US" dirty="0"/>
          </a:p>
        </p:txBody>
      </p:sp>
    </p:spTree>
    <p:extLst>
      <p:ext uri="{BB962C8B-B14F-4D97-AF65-F5344CB8AC3E}">
        <p14:creationId xmlns:p14="http://schemas.microsoft.com/office/powerpoint/2010/main" val="264745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bmbigdatahub.com/sites/default/files/infographic_file/4-Vs-of-big-dat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636" y="185684"/>
            <a:ext cx="10305288" cy="6416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03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726251" y="1871004"/>
            <a:ext cx="6021319" cy="4986996"/>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Isn’t “Big Data” just the latest fad in technology?  -- NO</a:t>
            </a:r>
          </a:p>
          <a:p>
            <a:pPr lvl="1"/>
            <a:r>
              <a:rPr lang="en-US" dirty="0"/>
              <a:t>So Large and complex that traditional data processing software is inadequate to deal with them. </a:t>
            </a:r>
          </a:p>
          <a:p>
            <a:pPr lvl="1"/>
            <a:r>
              <a:rPr lang="en-US" dirty="0"/>
              <a:t>Hence, it is changing the face of the industry – every one wants it. </a:t>
            </a:r>
          </a:p>
          <a:p>
            <a:r>
              <a:rPr lang="en-US" dirty="0"/>
              <a:t>How valuable is it ?</a:t>
            </a:r>
          </a:p>
          <a:p>
            <a:pPr lvl="1"/>
            <a:r>
              <a:rPr lang="en-US" dirty="0"/>
              <a:t>Data is growing so rapid - The world's technological per-capita capacity to store information has roughly doubled every 40 months since the 1980s and as of 2012, every day 2.5 </a:t>
            </a:r>
            <a:r>
              <a:rPr lang="en-US" dirty="0" err="1"/>
              <a:t>exabytes</a:t>
            </a:r>
            <a:r>
              <a:rPr lang="en-US" dirty="0"/>
              <a:t> (2.5×1018) of data are generated.</a:t>
            </a:r>
          </a:p>
          <a:p>
            <a:r>
              <a:rPr lang="en-US" dirty="0"/>
              <a:t>Main Components and ecosystem of Big Data </a:t>
            </a:r>
          </a:p>
          <a:p>
            <a:pPr lvl="1"/>
            <a:r>
              <a:rPr lang="en-US" dirty="0"/>
              <a:t>Techniques for analyzing data, such as machine learning and natural language processing</a:t>
            </a:r>
          </a:p>
          <a:p>
            <a:pPr lvl="1"/>
            <a:r>
              <a:rPr lang="en-US" dirty="0"/>
              <a:t>Big data technologies, like business intelligence, cloud computing and databases</a:t>
            </a:r>
          </a:p>
          <a:p>
            <a:pPr lvl="1"/>
            <a:r>
              <a:rPr lang="en-US" dirty="0"/>
              <a:t>Visualization, such as charts, graphs and other displays of the data</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821" y="2353521"/>
            <a:ext cx="5040926" cy="3780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7647902" y="6488668"/>
            <a:ext cx="4706698" cy="369332"/>
          </a:xfrm>
          <a:prstGeom prst="rect">
            <a:avLst/>
          </a:prstGeom>
          <a:noFill/>
        </p:spPr>
        <p:txBody>
          <a:bodyPr wrap="square" rtlCol="0">
            <a:spAutoFit/>
          </a:bodyPr>
          <a:lstStyle/>
          <a:p>
            <a:r>
              <a:rPr lang="en-US" dirty="0"/>
              <a:t>Source: https://en.wikipedia.org/wiki/Big_data</a:t>
            </a:r>
          </a:p>
        </p:txBody>
      </p:sp>
      <p:sp>
        <p:nvSpPr>
          <p:cNvPr id="2" name="Title 1"/>
          <p:cNvSpPr>
            <a:spLocks noGrp="1"/>
          </p:cNvSpPr>
          <p:nvPr>
            <p:ph type="title"/>
          </p:nvPr>
        </p:nvSpPr>
        <p:spPr>
          <a:xfrm>
            <a:off x="1451579" y="818587"/>
            <a:ext cx="9603275" cy="1049235"/>
          </a:xfrm>
        </p:spPr>
        <p:txBody>
          <a:bodyPr/>
          <a:lstStyle/>
          <a:p>
            <a:r>
              <a:rPr lang="en-US" dirty="0"/>
              <a:t>Big Data</a:t>
            </a:r>
          </a:p>
        </p:txBody>
      </p:sp>
    </p:spTree>
    <p:extLst>
      <p:ext uri="{BB962C8B-B14F-4D97-AF65-F5344CB8AC3E}">
        <p14:creationId xmlns:p14="http://schemas.microsoft.com/office/powerpoint/2010/main" val="49389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Google’s Solution for Distributed Systems</a:t>
            </a:r>
            <a:endParaRPr lang="en-US" dirty="0"/>
          </a:p>
        </p:txBody>
      </p:sp>
      <p:sp>
        <p:nvSpPr>
          <p:cNvPr id="3" name="Content Placeholder 2"/>
          <p:cNvSpPr>
            <a:spLocks noGrp="1"/>
          </p:cNvSpPr>
          <p:nvPr>
            <p:ph idx="1"/>
          </p:nvPr>
        </p:nvSpPr>
        <p:spPr/>
        <p:txBody>
          <a:bodyPr>
            <a:normAutofit/>
          </a:bodyPr>
          <a:lstStyle/>
          <a:p>
            <a:r>
              <a:rPr lang="en-US" dirty="0"/>
              <a:t>Google came up with GFS, the Google File System, to solve the issues with Distributed Systems</a:t>
            </a:r>
          </a:p>
          <a:p>
            <a:r>
              <a:rPr lang="en-US" dirty="0"/>
              <a:t>GFS stores large volumes of data and Distributed MapReduce processes that data</a:t>
            </a:r>
          </a:p>
          <a:p>
            <a:r>
              <a:rPr lang="en-US" dirty="0"/>
              <a:t>Hadoop is based on the solution used by Google in the 1990’s and published in 2003-2004</a:t>
            </a:r>
          </a:p>
          <a:p>
            <a:r>
              <a:rPr lang="en-US" dirty="0"/>
              <a:t>Doug Cutting was working on an open source project called </a:t>
            </a:r>
            <a:r>
              <a:rPr lang="en-US" dirty="0" err="1"/>
              <a:t>Nutch</a:t>
            </a:r>
            <a:r>
              <a:rPr lang="en-US" dirty="0"/>
              <a:t> and used Google’s publications to solve the problem, which lead to Hadoop.</a:t>
            </a:r>
          </a:p>
          <a:p>
            <a:endParaRPr lang="en-US" dirty="0"/>
          </a:p>
        </p:txBody>
      </p:sp>
    </p:spTree>
    <p:extLst>
      <p:ext uri="{BB962C8B-B14F-4D97-AF65-F5344CB8AC3E}">
        <p14:creationId xmlns:p14="http://schemas.microsoft.com/office/powerpoint/2010/main" val="41109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Hadoop Solution</a:t>
            </a:r>
            <a:endParaRPr lang="en-US" dirty="0"/>
          </a:p>
        </p:txBody>
      </p:sp>
      <p:sp>
        <p:nvSpPr>
          <p:cNvPr id="3" name="Content Placeholder 2"/>
          <p:cNvSpPr>
            <a:spLocks noGrp="1"/>
          </p:cNvSpPr>
          <p:nvPr>
            <p:ph idx="1"/>
          </p:nvPr>
        </p:nvSpPr>
        <p:spPr/>
        <p:txBody>
          <a:bodyPr/>
          <a:lstStyle/>
          <a:p>
            <a:r>
              <a:rPr lang="en-US" dirty="0"/>
              <a:t>Bring the Program to the Data rather than bringing Data to the Program</a:t>
            </a:r>
          </a:p>
          <a:p>
            <a:r>
              <a:rPr lang="en-US" dirty="0"/>
              <a:t>Distribute Data when data is stored</a:t>
            </a:r>
          </a:p>
          <a:p>
            <a:r>
              <a:rPr lang="en-US" dirty="0"/>
              <a:t>Run computations where the data reside</a:t>
            </a:r>
          </a:p>
          <a:p>
            <a:endParaRPr lang="en-US" dirty="0"/>
          </a:p>
        </p:txBody>
      </p:sp>
    </p:spTree>
    <p:extLst>
      <p:ext uri="{BB962C8B-B14F-4D97-AF65-F5344CB8AC3E}">
        <p14:creationId xmlns:p14="http://schemas.microsoft.com/office/powerpoint/2010/main" val="279802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Hadoop?</a:t>
            </a:r>
            <a:endParaRPr lang="en-US" dirty="0"/>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dirty="0"/>
              <a:t>Hadoop is an Infrastructure Software for processing, storing, and analyzing large volumes of data. The software part handles distribution of data, handling failures etc., while the hardware part handles the storage of data and processing power</a:t>
            </a:r>
          </a:p>
          <a:p>
            <a:r>
              <a:rPr lang="en-US" dirty="0"/>
              <a:t>Hadoop is Distributed –Hadoop cluster can have several machines</a:t>
            </a:r>
          </a:p>
          <a:p>
            <a:r>
              <a:rPr lang="en-US" dirty="0"/>
              <a:t>Hadoop is Scalable –You can add more machines to the cluster which proportionally adds capacity</a:t>
            </a:r>
          </a:p>
          <a:p>
            <a:r>
              <a:rPr lang="en-US" dirty="0"/>
              <a:t>Hadoop is Fault-tolerant –It can recover from hardware failures</a:t>
            </a:r>
          </a:p>
          <a:p>
            <a:pPr lvl="1"/>
            <a:r>
              <a:rPr lang="en-US" dirty="0"/>
              <a:t>Master re-assigns work</a:t>
            </a:r>
          </a:p>
          <a:p>
            <a:pPr lvl="1"/>
            <a:r>
              <a:rPr lang="en-US" dirty="0"/>
              <a:t>Data is replicated on by default on 3 machines</a:t>
            </a:r>
          </a:p>
          <a:p>
            <a:pPr lvl="1"/>
            <a:r>
              <a:rPr lang="en-US" dirty="0"/>
              <a:t>Nodes which recover rejoin the cluster automatically</a:t>
            </a:r>
          </a:p>
          <a:p>
            <a:r>
              <a:rPr lang="en-US" dirty="0"/>
              <a:t>Hadoop is Open Source</a:t>
            </a:r>
          </a:p>
          <a:p>
            <a:pPr lvl="1"/>
            <a:r>
              <a:rPr lang="en-US" dirty="0"/>
              <a:t>Overseen by Apache</a:t>
            </a:r>
          </a:p>
          <a:p>
            <a:pPr lvl="1"/>
            <a:r>
              <a:rPr lang="en-US" dirty="0"/>
              <a:t>Close to 100 Committers from companies like Cloudera, Hortonworks, </a:t>
            </a:r>
          </a:p>
          <a:p>
            <a:endParaRPr lang="en-US" dirty="0"/>
          </a:p>
        </p:txBody>
      </p:sp>
    </p:spTree>
    <p:extLst>
      <p:ext uri="{BB962C8B-B14F-4D97-AF65-F5344CB8AC3E}">
        <p14:creationId xmlns:p14="http://schemas.microsoft.com/office/powerpoint/2010/main" val="235627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Hadoop - Continued</a:t>
            </a:r>
          </a:p>
        </p:txBody>
      </p:sp>
      <p:sp>
        <p:nvSpPr>
          <p:cNvPr id="3" name="Content Placeholder 2"/>
          <p:cNvSpPr>
            <a:spLocks noGrp="1"/>
          </p:cNvSpPr>
          <p:nvPr>
            <p:ph idx="1"/>
          </p:nvPr>
        </p:nvSpPr>
        <p:spPr/>
        <p:txBody>
          <a:bodyPr>
            <a:normAutofit/>
          </a:bodyPr>
          <a:lstStyle/>
          <a:p>
            <a:r>
              <a:rPr lang="en-US" dirty="0"/>
              <a:t>Tools built in the Hadoop ecosystem can be extended to handle many different tasks like:</a:t>
            </a:r>
          </a:p>
          <a:p>
            <a:pPr lvl="1"/>
            <a:r>
              <a:rPr lang="en-US" dirty="0"/>
              <a:t>ETL</a:t>
            </a:r>
          </a:p>
          <a:p>
            <a:pPr lvl="1"/>
            <a:r>
              <a:rPr lang="en-US" dirty="0"/>
              <a:t>BI</a:t>
            </a:r>
          </a:p>
          <a:p>
            <a:pPr lvl="1"/>
            <a:r>
              <a:rPr lang="en-US" dirty="0"/>
              <a:t>Data Storage</a:t>
            </a:r>
          </a:p>
          <a:p>
            <a:pPr lvl="1"/>
            <a:r>
              <a:rPr lang="en-US" dirty="0"/>
              <a:t>Predictive and Statistical Modeling</a:t>
            </a:r>
          </a:p>
          <a:p>
            <a:pPr lvl="1"/>
            <a:r>
              <a:rPr lang="en-US" dirty="0"/>
              <a:t>Machine Learning</a:t>
            </a:r>
          </a:p>
          <a:p>
            <a:pPr lvl="1"/>
            <a:r>
              <a:rPr lang="en-US" dirty="0"/>
              <a:t>Others</a:t>
            </a:r>
          </a:p>
          <a:p>
            <a:endParaRPr lang="en-US" dirty="0"/>
          </a:p>
        </p:txBody>
      </p:sp>
    </p:spTree>
    <p:extLst>
      <p:ext uri="{BB962C8B-B14F-4D97-AF65-F5344CB8AC3E}">
        <p14:creationId xmlns:p14="http://schemas.microsoft.com/office/powerpoint/2010/main" val="13024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Hadoop Components</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a:solidFill>
                  <a:srgbClr val="000000"/>
                </a:solidFill>
                <a:latin typeface="Calibri" panose="020F0502020204030204" pitchFamily="34" charset="0"/>
              </a:rPr>
              <a:t>Hadoop Distributed File System (HDFS)</a:t>
            </a:r>
          </a:p>
          <a:p>
            <a:pPr lvl="1"/>
            <a:r>
              <a:rPr lang="en-US" dirty="0">
                <a:solidFill>
                  <a:srgbClr val="000000"/>
                </a:solidFill>
                <a:latin typeface="Calibri" panose="020F0502020204030204" pitchFamily="34" charset="0"/>
              </a:rPr>
              <a:t>Can store any type of file</a:t>
            </a:r>
          </a:p>
          <a:p>
            <a:pPr lvl="1"/>
            <a:r>
              <a:rPr lang="en-US" dirty="0">
                <a:solidFill>
                  <a:srgbClr val="000000"/>
                </a:solidFill>
                <a:latin typeface="Calibri" panose="020F0502020204030204" pitchFamily="34" charset="0"/>
              </a:rPr>
              <a:t>Data is automatically split into chunks and replicated for high availability</a:t>
            </a:r>
          </a:p>
          <a:p>
            <a:r>
              <a:rPr lang="en-US" sz="3200" dirty="0">
                <a:solidFill>
                  <a:srgbClr val="000000"/>
                </a:solidFill>
                <a:latin typeface="Calibri" panose="020F0502020204030204" pitchFamily="34" charset="0"/>
              </a:rPr>
              <a:t>MapReduce</a:t>
            </a:r>
          </a:p>
          <a:p>
            <a:pPr lvl="1"/>
            <a:r>
              <a:rPr lang="en-US" dirty="0">
                <a:solidFill>
                  <a:srgbClr val="000000"/>
                </a:solidFill>
                <a:latin typeface="Calibri" panose="020F0502020204030204" pitchFamily="34" charset="0"/>
              </a:rPr>
              <a:t>Processing framework to process the data</a:t>
            </a:r>
          </a:p>
          <a:p>
            <a:pPr lvl="1"/>
            <a:r>
              <a:rPr lang="en-US" dirty="0">
                <a:solidFill>
                  <a:srgbClr val="000000"/>
                </a:solidFill>
                <a:latin typeface="Calibri" panose="020F0502020204030204" pitchFamily="34" charset="0"/>
              </a:rPr>
              <a:t>Other processing frameworks available now too</a:t>
            </a:r>
          </a:p>
          <a:p>
            <a:r>
              <a:rPr lang="en-US" sz="3200" dirty="0">
                <a:solidFill>
                  <a:srgbClr val="000000"/>
                </a:solidFill>
                <a:latin typeface="Calibri" panose="020F0502020204030204" pitchFamily="34" charset="0"/>
              </a:rPr>
              <a:t>YARN (Yet Another Resource Negotiator)</a:t>
            </a:r>
          </a:p>
          <a:p>
            <a:pPr lvl="1"/>
            <a:r>
              <a:rPr lang="en-US" dirty="0">
                <a:solidFill>
                  <a:srgbClr val="000000"/>
                </a:solidFill>
                <a:latin typeface="Calibri" panose="020F0502020204030204" pitchFamily="34" charset="0"/>
              </a:rPr>
              <a:t>Manages the resources in the cluster for job processing</a:t>
            </a:r>
          </a:p>
          <a:p>
            <a:pPr lvl="1"/>
            <a:r>
              <a:rPr lang="en-US" dirty="0">
                <a:solidFill>
                  <a:srgbClr val="000000"/>
                </a:solidFill>
                <a:latin typeface="Calibri" panose="020F0502020204030204" pitchFamily="34" charset="0"/>
              </a:rPr>
              <a:t>Schedules jobs</a:t>
            </a:r>
          </a:p>
          <a:p>
            <a:endParaRPr lang="en-US" dirty="0"/>
          </a:p>
        </p:txBody>
      </p:sp>
    </p:spTree>
    <p:extLst>
      <p:ext uri="{BB962C8B-B14F-4D97-AF65-F5344CB8AC3E}">
        <p14:creationId xmlns:p14="http://schemas.microsoft.com/office/powerpoint/2010/main" val="12932169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357</TotalTime>
  <Words>1562</Words>
  <Application>Microsoft Office PowerPoint</Application>
  <PresentationFormat>Widescreen</PresentationFormat>
  <Paragraphs>189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Gill Sans MT</vt:lpstr>
      <vt:lpstr>Gallery</vt:lpstr>
      <vt:lpstr>Big Data Session</vt:lpstr>
      <vt:lpstr>Distributed Systems</vt:lpstr>
      <vt:lpstr>PowerPoint Presentation</vt:lpstr>
      <vt:lpstr>Big Data</vt:lpstr>
      <vt:lpstr>Google’s Solution for Distributed Systems</vt:lpstr>
      <vt:lpstr>The Hadoop Solution</vt:lpstr>
      <vt:lpstr>What is Hadoop?</vt:lpstr>
      <vt:lpstr>What is Hadoop - Continued</vt:lpstr>
      <vt:lpstr>Core Hadoop Components</vt:lpstr>
      <vt:lpstr>Hadoop Ecosystem</vt:lpstr>
      <vt:lpstr>PowerPoint Presentation</vt:lpstr>
      <vt:lpstr>Hadoop Distributions</vt:lpstr>
      <vt:lpstr>Hadoop Cluster Terminologies</vt:lpstr>
      <vt:lpstr>Master Node</vt:lpstr>
      <vt:lpstr>Worker Nodes</vt:lpstr>
      <vt:lpstr>PowerPoint Presentation</vt:lpstr>
      <vt:lpstr>Hadoop Architecture</vt:lpstr>
      <vt:lpstr>Hadoop Processing Framework: Map Reduce</vt:lpstr>
      <vt:lpstr>HDFS -Blocks</vt:lpstr>
      <vt:lpstr>How Data is Stored in HDFS</vt:lpstr>
      <vt:lpstr>Data is Stored in HDFS</vt:lpstr>
      <vt:lpstr>HDFS Commands</vt:lpstr>
      <vt:lpstr>Sqoop</vt:lpstr>
      <vt:lpstr>Sqoop implementation</vt:lpstr>
      <vt:lpstr>Hive</vt:lpstr>
      <vt:lpstr>Hive code</vt:lpstr>
      <vt:lpstr>Spark</vt:lpstr>
      <vt:lpstr>The Spark Ecosystem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bluef4x</dc:creator>
  <cp:lastModifiedBy>Nitin Arora</cp:lastModifiedBy>
  <cp:revision>17</cp:revision>
  <dcterms:created xsi:type="dcterms:W3CDTF">2017-08-26T18:02:04Z</dcterms:created>
  <dcterms:modified xsi:type="dcterms:W3CDTF">2017-08-27T00:01:47Z</dcterms:modified>
</cp:coreProperties>
</file>