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872"/>
    <a:srgbClr val="CC00FF"/>
    <a:srgbClr val="CC00CC"/>
    <a:srgbClr val="0E1F42"/>
    <a:srgbClr val="800080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33" d="100"/>
          <a:sy n="33" d="100"/>
        </p:scale>
        <p:origin x="2322" y="-212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3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Picture 1054">
            <a:extLst>
              <a:ext uri="{FF2B5EF4-FFF2-40B4-BE49-F238E27FC236}">
                <a16:creationId xmlns:a16="http://schemas.microsoft.com/office/drawing/2014/main" id="{2DE8BC47-178F-4C88-AE22-BA9218B3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8800" y="31729619"/>
            <a:ext cx="4765612" cy="3143276"/>
          </a:xfrm>
          <a:prstGeom prst="rect">
            <a:avLst/>
          </a:prstGeom>
        </p:spPr>
      </p:pic>
      <p:pic>
        <p:nvPicPr>
          <p:cNvPr id="236" name="Picture 14" descr="תוצאת תמונה עבור ‪server‬‏">
            <a:extLst>
              <a:ext uri="{FF2B5EF4-FFF2-40B4-BE49-F238E27FC236}">
                <a16:creationId xmlns:a16="http://schemas.microsoft.com/office/drawing/2014/main" id="{7237CF2D-C5C9-4749-A3BA-30C2A1F4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18" y="19561124"/>
            <a:ext cx="2751834" cy="233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4" descr="תוצאת תמונה עבור ‪brain‬‏">
            <a:extLst>
              <a:ext uri="{FF2B5EF4-FFF2-40B4-BE49-F238E27FC236}">
                <a16:creationId xmlns:a16="http://schemas.microsoft.com/office/drawing/2014/main" id="{007F4AA1-EC75-450C-9CD9-78BB7E94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48" y="36826264"/>
            <a:ext cx="2475094" cy="198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286000" y="257326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ounded Rectangle 18"/>
          <p:cNvSpPr/>
          <p:nvPr/>
        </p:nvSpPr>
        <p:spPr>
          <a:xfrm>
            <a:off x="20285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ounded Rectangle 18"/>
          <p:cNvSpPr/>
          <p:nvPr/>
        </p:nvSpPr>
        <p:spPr>
          <a:xfrm>
            <a:off x="10458000" y="22381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l" defTabSz="85432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Agent’s Latent Space</a:t>
            </a:r>
            <a:endParaRPr lang="he-IL" sz="54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29999" y="30877090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96722" y="10036914"/>
            <a:ext cx="8820000" cy="694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 A2C (Advanced Actor Critic) and record its network parameters every pre-defined interval size.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a large set of environment states.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agent record, feed-forward the whole set of environment states, and save its latent space representations.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the latent state representations onto a 2d space using SOTA dimensionality reduction technique.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state features and relations in the 2d Euclidean space.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Deduce conclusions regards the agent’s training process such as: which skills it learns at each time.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052638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4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838266" y="20695084"/>
            <a:ext cx="8820000" cy="455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6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US" sz="3600" b="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a deep understanding about the way the agent perceive its environment at each time during training process such as: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skills learned at each time?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agent perceive similar states with non-similar semantic meanings?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the training process become saturated?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682990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GUI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09370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Agents Training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7926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7186572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method proved to provide powerful insights about how an agent perceive its environment.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those insight, one can design improved DRL algorithms, and better tune its hyper-parameters (such as training time).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 Prior failed to obtain consistency between consecutive t-SNE runs, but Initialization Prior succeeded. 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/>
            <a:r>
              <a:rPr lang="en-US" sz="72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of Reinforcement Learning Agents’ Training Process Using Prior-Based Modification Of t-SNE Algorithm</a:t>
            </a:r>
            <a:endParaRPr lang="en-US" sz="72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Guy </a:t>
            </a: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Shkury</a:t>
            </a: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Manor Zvi, Supervised by Tom </a:t>
            </a:r>
            <a:r>
              <a:rPr lang="en-US" sz="6000" dirty="0" err="1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Zahavy</a:t>
            </a:r>
            <a:endParaRPr lang="en-US" sz="6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44104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t-SNE and Modified t-SNE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9906970"/>
            <a:ext cx="8820000" cy="558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A2C agents characterized by a single CNN (Convolutional Neural Network) with 2 heads: one for the action, and one for the value. The Algorithm uses those head to improve: the actor (action head) picks actions, and the critic (value head) tells the actor if the choice was good or bad post factum. 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heads share the same underlying latent space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assume this latent space embeds the state representation, as the agent perceive it.</a:t>
            </a: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556000" y="27051972"/>
            <a:ext cx="8474400" cy="533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tasted the method on 3 independent agent.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each one of them, the same clusters of states formed, roughly at the same time during training. 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agents clustered in early stage of the training the states with a tunnel open and the ball above the bricks. 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agents classified states w.r.t open/closed tunnel.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2019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3"/>
            <a:ext cx="9360000" cy="2178810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3"/>
            <a:ext cx="9360000" cy="13290095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0877090"/>
            <a:ext cx="9360000" cy="109064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99"/>
          <p:cNvSpPr/>
          <p:nvPr/>
        </p:nvSpPr>
        <p:spPr>
          <a:xfrm>
            <a:off x="20285999" y="8623033"/>
            <a:ext cx="9360000" cy="1680232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72"/>
          <p:cNvSpPr/>
          <p:nvPr/>
        </p:nvSpPr>
        <p:spPr>
          <a:xfrm>
            <a:off x="10458000" y="22381091"/>
            <a:ext cx="9360000" cy="19402410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25732691"/>
            <a:ext cx="9360000" cy="971640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sp>
        <p:nvSpPr>
          <p:cNvPr id="136" name="Rectangle 4">
            <a:extLst>
              <a:ext uri="{FF2B5EF4-FFF2-40B4-BE49-F238E27FC236}">
                <a16:creationId xmlns:a16="http://schemas.microsoft.com/office/drawing/2014/main" id="{F34018E2-73CE-4476-8CDE-08B88A36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30" y="25734409"/>
            <a:ext cx="8820000" cy="455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6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 agent has very non-stable training process.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Non-linear dimensionality reduction technique are stochastic and therefore are not consistent over time. 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large amounts of data need to be collected and processed.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3D06792-CFF8-4A5C-B0B0-3B837E2CE5E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514" y="18016296"/>
            <a:ext cx="7990573" cy="486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תוצאת תמונה עבור ‪atari machine‬‏">
            <a:extLst>
              <a:ext uri="{FF2B5EF4-FFF2-40B4-BE49-F238E27FC236}">
                <a16:creationId xmlns:a16="http://schemas.microsoft.com/office/drawing/2014/main" id="{433858CB-FE95-44D1-962B-73C959CED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20" y="32114689"/>
            <a:ext cx="2381205" cy="40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A487545F-30FC-4005-AB1C-3B9E72BA1C92}"/>
              </a:ext>
            </a:extLst>
          </p:cNvPr>
          <p:cNvSpPr/>
          <p:nvPr/>
        </p:nvSpPr>
        <p:spPr bwMode="auto">
          <a:xfrm>
            <a:off x="2564675" y="34154833"/>
            <a:ext cx="1301157" cy="3364091"/>
          </a:xfrm>
          <a:prstGeom prst="curvedRightArrow">
            <a:avLst/>
          </a:prstGeom>
          <a:solidFill>
            <a:srgbClr val="124872"/>
          </a:solidFill>
          <a:ln w="9525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solidFill>
                  <a:srgbClr val="124872"/>
                </a:solidFill>
              </a:ln>
              <a:solidFill>
                <a:srgbClr val="124872"/>
              </a:solidFill>
              <a:effectLst/>
              <a:latin typeface="Arial" charset="0"/>
            </a:endParaRPr>
          </a:p>
        </p:txBody>
      </p:sp>
      <p:sp>
        <p:nvSpPr>
          <p:cNvPr id="173" name="Rounded Rectangle 376">
            <a:extLst>
              <a:ext uri="{FF2B5EF4-FFF2-40B4-BE49-F238E27FC236}">
                <a16:creationId xmlns:a16="http://schemas.microsoft.com/office/drawing/2014/main" id="{FA352A03-2958-42FC-817E-F81A70AB4FF6}"/>
              </a:ext>
            </a:extLst>
          </p:cNvPr>
          <p:cNvSpPr/>
          <p:nvPr/>
        </p:nvSpPr>
        <p:spPr>
          <a:xfrm>
            <a:off x="911970" y="35010033"/>
            <a:ext cx="1590070" cy="1585570"/>
          </a:xfrm>
          <a:prstGeom prst="roundRect">
            <a:avLst/>
          </a:prstGeom>
          <a:solidFill>
            <a:srgbClr val="12487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1. Simulator generates Breakout states S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B67428-1AB3-4410-9285-9737C0539F3A}"/>
              </a:ext>
            </a:extLst>
          </p:cNvPr>
          <p:cNvGrpSpPr/>
          <p:nvPr/>
        </p:nvGrpSpPr>
        <p:grpSpPr>
          <a:xfrm>
            <a:off x="8430297" y="39555211"/>
            <a:ext cx="1457473" cy="1718909"/>
            <a:chOff x="1810597" y="33498015"/>
            <a:chExt cx="1344801" cy="1606345"/>
          </a:xfrm>
        </p:grpSpPr>
        <p:pic>
          <p:nvPicPr>
            <p:cNvPr id="147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114D927C-D75F-4526-A44E-731C22234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674" y="33498015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812AF4F0-42AE-4DB8-8E45-62FC4FA25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957" y="33745494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798BBCB1-C2A8-4F5B-91B3-C614BB310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777" y="34000831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7CF1370C-F19A-4DE8-8B0D-7D24EEAC4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597" y="34258758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B03AB1D-F368-49B7-92D9-54CC12203F6C}"/>
              </a:ext>
            </a:extLst>
          </p:cNvPr>
          <p:cNvSpPr/>
          <p:nvPr/>
        </p:nvSpPr>
        <p:spPr bwMode="auto">
          <a:xfrm>
            <a:off x="5322004" y="36088794"/>
            <a:ext cx="290602" cy="785555"/>
          </a:xfrm>
          <a:prstGeom prst="downArrow">
            <a:avLst/>
          </a:prstGeom>
          <a:solidFill>
            <a:srgbClr val="124872"/>
          </a:solidFill>
          <a:ln w="9525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77" name="Rounded Rectangle 376">
            <a:extLst>
              <a:ext uri="{FF2B5EF4-FFF2-40B4-BE49-F238E27FC236}">
                <a16:creationId xmlns:a16="http://schemas.microsoft.com/office/drawing/2014/main" id="{A788DA75-ACD7-4B60-AC39-320413853657}"/>
              </a:ext>
            </a:extLst>
          </p:cNvPr>
          <p:cNvSpPr/>
          <p:nvPr/>
        </p:nvSpPr>
        <p:spPr>
          <a:xfrm>
            <a:off x="3850017" y="36088795"/>
            <a:ext cx="1446488" cy="785554"/>
          </a:xfrm>
          <a:prstGeom prst="roundRect">
            <a:avLst/>
          </a:prstGeom>
          <a:solidFill>
            <a:srgbClr val="12487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3. Reward Signal R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Arrow: Curved Right 177">
            <a:extLst>
              <a:ext uri="{FF2B5EF4-FFF2-40B4-BE49-F238E27FC236}">
                <a16:creationId xmlns:a16="http://schemas.microsoft.com/office/drawing/2014/main" id="{BC76F8C5-F407-4D79-821C-1B76A4435A6D}"/>
              </a:ext>
            </a:extLst>
          </p:cNvPr>
          <p:cNvSpPr/>
          <p:nvPr/>
        </p:nvSpPr>
        <p:spPr bwMode="auto">
          <a:xfrm rot="10800000">
            <a:off x="6804160" y="34120773"/>
            <a:ext cx="1301157" cy="3364091"/>
          </a:xfrm>
          <a:prstGeom prst="curvedRightArrow">
            <a:avLst/>
          </a:prstGeom>
          <a:solidFill>
            <a:srgbClr val="124872"/>
          </a:solidFill>
          <a:ln w="9525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solidFill>
                  <a:srgbClr val="124872"/>
                </a:solidFill>
              </a:ln>
              <a:solidFill>
                <a:srgbClr val="124872"/>
              </a:solidFill>
              <a:effectLst/>
              <a:latin typeface="Arial" charset="0"/>
            </a:endParaRPr>
          </a:p>
        </p:txBody>
      </p:sp>
      <p:sp>
        <p:nvSpPr>
          <p:cNvPr id="179" name="Rounded Rectangle 376">
            <a:extLst>
              <a:ext uri="{FF2B5EF4-FFF2-40B4-BE49-F238E27FC236}">
                <a16:creationId xmlns:a16="http://schemas.microsoft.com/office/drawing/2014/main" id="{74462631-80EA-495F-87BC-B11DC5F2945D}"/>
              </a:ext>
            </a:extLst>
          </p:cNvPr>
          <p:cNvSpPr/>
          <p:nvPr/>
        </p:nvSpPr>
        <p:spPr>
          <a:xfrm>
            <a:off x="8197793" y="35044417"/>
            <a:ext cx="1699730" cy="1494026"/>
          </a:xfrm>
          <a:prstGeom prst="roundRect">
            <a:avLst/>
          </a:prstGeom>
          <a:solidFill>
            <a:srgbClr val="12487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2. Based on S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and R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Agent choose actions A</a:t>
            </a: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t+1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6" name="Picture 12" descr="תוצאת תמונה עבור ‪left right‬‏">
            <a:extLst>
              <a:ext uri="{FF2B5EF4-FFF2-40B4-BE49-F238E27FC236}">
                <a16:creationId xmlns:a16="http://schemas.microsoft.com/office/drawing/2014/main" id="{FBABD5D0-2B79-4494-A818-4AD34CE28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233" y="36705000"/>
            <a:ext cx="1640849" cy="102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תוצאת תמונה עבור ‪server‬‏">
            <a:extLst>
              <a:ext uri="{FF2B5EF4-FFF2-40B4-BE49-F238E27FC236}">
                <a16:creationId xmlns:a16="http://schemas.microsoft.com/office/drawing/2014/main" id="{B2C2C9B7-F6A1-4DA6-A591-614AD490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66" y="39121408"/>
            <a:ext cx="2904173" cy="24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Left 20">
            <a:extLst>
              <a:ext uri="{FF2B5EF4-FFF2-40B4-BE49-F238E27FC236}">
                <a16:creationId xmlns:a16="http://schemas.microsoft.com/office/drawing/2014/main" id="{7B9B97C3-373F-46A9-AB9F-951A467922AB}"/>
              </a:ext>
            </a:extLst>
          </p:cNvPr>
          <p:cNvSpPr/>
          <p:nvPr/>
        </p:nvSpPr>
        <p:spPr bwMode="auto">
          <a:xfrm rot="19513107">
            <a:off x="3562507" y="38965444"/>
            <a:ext cx="1295860" cy="365281"/>
          </a:xfrm>
          <a:prstGeom prst="left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85" name="Rounded Rectangle 376">
            <a:extLst>
              <a:ext uri="{FF2B5EF4-FFF2-40B4-BE49-F238E27FC236}">
                <a16:creationId xmlns:a16="http://schemas.microsoft.com/office/drawing/2014/main" id="{94BC1FBE-CC84-42BA-9538-2CD79D0D9C1A}"/>
              </a:ext>
            </a:extLst>
          </p:cNvPr>
          <p:cNvSpPr/>
          <p:nvPr/>
        </p:nvSpPr>
        <p:spPr>
          <a:xfrm>
            <a:off x="1903356" y="37690264"/>
            <a:ext cx="2306617" cy="1391362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4. Once in a time interval, record the agent parameterization </a:t>
            </a:r>
          </a:p>
        </p:txBody>
      </p:sp>
      <p:sp>
        <p:nvSpPr>
          <p:cNvPr id="188" name="Rounded Rectangle 376">
            <a:extLst>
              <a:ext uri="{FF2B5EF4-FFF2-40B4-BE49-F238E27FC236}">
                <a16:creationId xmlns:a16="http://schemas.microsoft.com/office/drawing/2014/main" id="{18FF54E9-1832-4D51-824D-797549DA59F4}"/>
              </a:ext>
            </a:extLst>
          </p:cNvPr>
          <p:cNvSpPr/>
          <p:nvPr/>
        </p:nvSpPr>
        <p:spPr>
          <a:xfrm>
            <a:off x="4354786" y="40527309"/>
            <a:ext cx="2036854" cy="112234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5. Also, collect game states for later analysis.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870BBF3-9FE0-4980-9C44-F75A06497B59}"/>
              </a:ext>
            </a:extLst>
          </p:cNvPr>
          <p:cNvGrpSpPr/>
          <p:nvPr/>
        </p:nvGrpSpPr>
        <p:grpSpPr>
          <a:xfrm>
            <a:off x="7914536" y="39556623"/>
            <a:ext cx="1457473" cy="1718909"/>
            <a:chOff x="1810597" y="33498015"/>
            <a:chExt cx="1344801" cy="1606345"/>
          </a:xfrm>
        </p:grpSpPr>
        <p:pic>
          <p:nvPicPr>
            <p:cNvPr id="203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A1020E9D-7C29-4EE4-8A2E-E79C83C2E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674" y="33498015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78372EDB-8CA6-442D-93EA-DA4C47E91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957" y="33745494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F0A55648-6592-4324-96F9-98A7973FD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777" y="34000831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633B74C6-5A57-45C5-BE37-F3172E9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597" y="34258758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Arrow: Left 186">
            <a:extLst>
              <a:ext uri="{FF2B5EF4-FFF2-40B4-BE49-F238E27FC236}">
                <a16:creationId xmlns:a16="http://schemas.microsoft.com/office/drawing/2014/main" id="{396B1A48-AC34-46AB-9817-A04DF7EF3CF4}"/>
              </a:ext>
            </a:extLst>
          </p:cNvPr>
          <p:cNvSpPr/>
          <p:nvPr/>
        </p:nvSpPr>
        <p:spPr bwMode="auto">
          <a:xfrm>
            <a:off x="3805076" y="40226389"/>
            <a:ext cx="2912712" cy="300920"/>
          </a:xfrm>
          <a:prstGeom prst="left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532F183-6072-4343-B73E-41C492BC81F9}"/>
              </a:ext>
            </a:extLst>
          </p:cNvPr>
          <p:cNvGrpSpPr/>
          <p:nvPr/>
        </p:nvGrpSpPr>
        <p:grpSpPr>
          <a:xfrm>
            <a:off x="1511342" y="33223518"/>
            <a:ext cx="1457473" cy="1718909"/>
            <a:chOff x="1810597" y="33498015"/>
            <a:chExt cx="1344801" cy="1606345"/>
          </a:xfrm>
        </p:grpSpPr>
        <p:pic>
          <p:nvPicPr>
            <p:cNvPr id="208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86D486C8-8E4F-47F7-BB71-0E8F084BA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674" y="33498015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ED613B37-0498-445D-AB15-A56104192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957" y="33745494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40185599-7D39-41C8-8E91-1A8E89FC2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777" y="34000831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E90AC3E5-0A2F-4746-838C-4311A70EB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597" y="34258758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C478E4-8372-4BE1-BAAC-EA3184BE30DD}"/>
              </a:ext>
            </a:extLst>
          </p:cNvPr>
          <p:cNvGrpSpPr/>
          <p:nvPr/>
        </p:nvGrpSpPr>
        <p:grpSpPr>
          <a:xfrm>
            <a:off x="10902834" y="15443554"/>
            <a:ext cx="8469772" cy="3681531"/>
            <a:chOff x="10713616" y="14869393"/>
            <a:chExt cx="8469772" cy="3681531"/>
          </a:xfrm>
        </p:grpSpPr>
        <p:pic>
          <p:nvPicPr>
            <p:cNvPr id="1043" name="Picture 19" descr="תוצאת תמונה עבור ‪good bad idea‬‏">
              <a:extLst>
                <a:ext uri="{FF2B5EF4-FFF2-40B4-BE49-F238E27FC236}">
                  <a16:creationId xmlns:a16="http://schemas.microsoft.com/office/drawing/2014/main" id="{F0B891AE-36EA-4C7F-BC78-14B654F5C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7353" y="16857594"/>
              <a:ext cx="1776035" cy="1145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תוצאת תמונה עבור ‪brain‬‏">
              <a:extLst>
                <a:ext uri="{FF2B5EF4-FFF2-40B4-BE49-F238E27FC236}">
                  <a16:creationId xmlns:a16="http://schemas.microsoft.com/office/drawing/2014/main" id="{FD27EFFB-6885-4D57-A030-1DE3E2597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9987" y="14869393"/>
              <a:ext cx="4270300" cy="3681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3D83316-7B69-430F-B93A-346885AC8A17}"/>
                </a:ext>
              </a:extLst>
            </p:cNvPr>
            <p:cNvGrpSpPr/>
            <p:nvPr/>
          </p:nvGrpSpPr>
          <p:grpSpPr>
            <a:xfrm>
              <a:off x="13706932" y="15544653"/>
              <a:ext cx="2844013" cy="2141796"/>
              <a:chOff x="6992345" y="14774976"/>
              <a:chExt cx="2999177" cy="2097979"/>
            </a:xfrm>
          </p:grpSpPr>
          <p:sp>
            <p:nvSpPr>
              <p:cNvPr id="224" name="Rounded Rectangle 376">
                <a:extLst>
                  <a:ext uri="{FF2B5EF4-FFF2-40B4-BE49-F238E27FC236}">
                    <a16:creationId xmlns:a16="http://schemas.microsoft.com/office/drawing/2014/main" id="{B51FCDC2-EE9F-4946-85CE-0583B5D0FA22}"/>
                  </a:ext>
                </a:extLst>
              </p:cNvPr>
              <p:cNvSpPr/>
              <p:nvPr/>
            </p:nvSpPr>
            <p:spPr>
              <a:xfrm>
                <a:off x="6992345" y="14779440"/>
                <a:ext cx="1013328" cy="2093515"/>
              </a:xfrm>
              <a:prstGeom prst="roundRect">
                <a:avLst/>
              </a:prstGeom>
              <a:solidFill>
                <a:srgbClr val="12487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CNN</a:t>
                </a:r>
              </a:p>
            </p:txBody>
          </p:sp>
          <p:sp>
            <p:nvSpPr>
              <p:cNvPr id="225" name="Rounded Rectangle 376">
                <a:extLst>
                  <a:ext uri="{FF2B5EF4-FFF2-40B4-BE49-F238E27FC236}">
                    <a16:creationId xmlns:a16="http://schemas.microsoft.com/office/drawing/2014/main" id="{CFA1EE81-5E1C-4F9D-A989-5E2FEBF96910}"/>
                  </a:ext>
                </a:extLst>
              </p:cNvPr>
              <p:cNvSpPr/>
              <p:nvPr/>
            </p:nvSpPr>
            <p:spPr>
              <a:xfrm rot="16200000">
                <a:off x="7401907" y="15529854"/>
                <a:ext cx="2097979" cy="588224"/>
              </a:xfrm>
              <a:prstGeom prst="roundRect">
                <a:avLst/>
              </a:prstGeom>
              <a:solidFill>
                <a:srgbClr val="12487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Underlying Layer</a:t>
                </a:r>
              </a:p>
            </p:txBody>
          </p:sp>
          <p:sp>
            <p:nvSpPr>
              <p:cNvPr id="227" name="Rounded Rectangle 376">
                <a:extLst>
                  <a:ext uri="{FF2B5EF4-FFF2-40B4-BE49-F238E27FC236}">
                    <a16:creationId xmlns:a16="http://schemas.microsoft.com/office/drawing/2014/main" id="{DB47CF91-493D-4F18-AB31-586C465B8E7E}"/>
                  </a:ext>
                </a:extLst>
              </p:cNvPr>
              <p:cNvSpPr/>
              <p:nvPr/>
            </p:nvSpPr>
            <p:spPr>
              <a:xfrm>
                <a:off x="8868845" y="15973760"/>
                <a:ext cx="1066799" cy="876306"/>
              </a:xfrm>
              <a:prstGeom prst="roundRect">
                <a:avLst/>
              </a:prstGeom>
              <a:solidFill>
                <a:srgbClr val="12487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Action Head</a:t>
                </a:r>
              </a:p>
            </p:txBody>
          </p:sp>
          <p:sp>
            <p:nvSpPr>
              <p:cNvPr id="228" name="Rounded Rectangle 376">
                <a:extLst>
                  <a:ext uri="{FF2B5EF4-FFF2-40B4-BE49-F238E27FC236}">
                    <a16:creationId xmlns:a16="http://schemas.microsoft.com/office/drawing/2014/main" id="{01150AE4-0953-4747-8DF8-B4281103F2D7}"/>
                  </a:ext>
                </a:extLst>
              </p:cNvPr>
              <p:cNvSpPr/>
              <p:nvPr/>
            </p:nvSpPr>
            <p:spPr>
              <a:xfrm>
                <a:off x="8872855" y="14776687"/>
                <a:ext cx="1118667" cy="876306"/>
              </a:xfrm>
              <a:prstGeom prst="roundRect">
                <a:avLst/>
              </a:prstGeom>
              <a:solidFill>
                <a:srgbClr val="12487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002">
                <a:schemeClr val="dk2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 Head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A5087F68-C30E-4EF2-B0F8-C500D71B339D}"/>
                </a:ext>
              </a:extLst>
            </p:cNvPr>
            <p:cNvGrpSpPr/>
            <p:nvPr/>
          </p:nvGrpSpPr>
          <p:grpSpPr>
            <a:xfrm>
              <a:off x="10713616" y="15437242"/>
              <a:ext cx="2051988" cy="2114172"/>
              <a:chOff x="1810597" y="33498015"/>
              <a:chExt cx="1344801" cy="1606345"/>
            </a:xfrm>
          </p:grpSpPr>
          <p:pic>
            <p:nvPicPr>
              <p:cNvPr id="215" name="Picture 2" descr="תוצאת תמונה עבור ‪atari2600 breakout‬‏">
                <a:extLst>
                  <a:ext uri="{FF2B5EF4-FFF2-40B4-BE49-F238E27FC236}">
                    <a16:creationId xmlns:a16="http://schemas.microsoft.com/office/drawing/2014/main" id="{16AA3D5B-9699-4352-B192-DC5DD8BFC0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6674" y="33498015"/>
                <a:ext cx="1058724" cy="845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תוצאת תמונה עבור ‪atari2600 breakout‬‏">
                <a:extLst>
                  <a:ext uri="{FF2B5EF4-FFF2-40B4-BE49-F238E27FC236}">
                    <a16:creationId xmlns:a16="http://schemas.microsoft.com/office/drawing/2014/main" id="{FCC8B009-C09F-4E29-A570-6800407D1C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6957" y="33745494"/>
                <a:ext cx="1058724" cy="845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7" name="Picture 2" descr="תוצאת תמונה עבור ‪atari2600 breakout‬‏">
                <a:extLst>
                  <a:ext uri="{FF2B5EF4-FFF2-40B4-BE49-F238E27FC236}">
                    <a16:creationId xmlns:a16="http://schemas.microsoft.com/office/drawing/2014/main" id="{CFDA8C9D-CE2A-4452-BDEB-5CA7EE543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8777" y="34000831"/>
                <a:ext cx="1058724" cy="845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8" name="Picture 2" descr="תוצאת תמונה עבור ‪atari2600 breakout‬‏">
                <a:extLst>
                  <a:ext uri="{FF2B5EF4-FFF2-40B4-BE49-F238E27FC236}">
                    <a16:creationId xmlns:a16="http://schemas.microsoft.com/office/drawing/2014/main" id="{B544834E-B7D6-4669-A3D0-C354DA59C7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597" y="34258758"/>
                <a:ext cx="1058724" cy="845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0" name="Arrow: Down 229">
              <a:extLst>
                <a:ext uri="{FF2B5EF4-FFF2-40B4-BE49-F238E27FC236}">
                  <a16:creationId xmlns:a16="http://schemas.microsoft.com/office/drawing/2014/main" id="{AB704160-A110-4C09-B78F-8CE28F7A694F}"/>
                </a:ext>
              </a:extLst>
            </p:cNvPr>
            <p:cNvSpPr/>
            <p:nvPr/>
          </p:nvSpPr>
          <p:spPr bwMode="auto">
            <a:xfrm rot="16200000">
              <a:off x="13108580" y="15978322"/>
              <a:ext cx="290602" cy="785555"/>
            </a:xfrm>
            <a:prstGeom prst="downArrow">
              <a:avLst/>
            </a:prstGeom>
            <a:solidFill>
              <a:srgbClr val="124872"/>
            </a:solidFill>
            <a:ln w="9525" cap="flat" cmpd="sng" algn="ctr">
              <a:solidFill>
                <a:srgbClr val="12487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  <p:sp>
          <p:nvSpPr>
            <p:cNvPr id="231" name="Arrow: Down 230">
              <a:extLst>
                <a:ext uri="{FF2B5EF4-FFF2-40B4-BE49-F238E27FC236}">
                  <a16:creationId xmlns:a16="http://schemas.microsoft.com/office/drawing/2014/main" id="{2AA6CC15-CFA8-41A7-9987-87A29F9E2A6C}"/>
                </a:ext>
              </a:extLst>
            </p:cNvPr>
            <p:cNvSpPr/>
            <p:nvPr/>
          </p:nvSpPr>
          <p:spPr bwMode="auto">
            <a:xfrm rot="16200000">
              <a:off x="16919654" y="15598229"/>
              <a:ext cx="290602" cy="785555"/>
            </a:xfrm>
            <a:prstGeom prst="downArrow">
              <a:avLst/>
            </a:prstGeom>
            <a:solidFill>
              <a:srgbClr val="124872"/>
            </a:solidFill>
            <a:ln w="9525" cap="flat" cmpd="sng" algn="ctr">
              <a:solidFill>
                <a:srgbClr val="12487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  <p:sp>
          <p:nvSpPr>
            <p:cNvPr id="232" name="Arrow: Down 231">
              <a:extLst>
                <a:ext uri="{FF2B5EF4-FFF2-40B4-BE49-F238E27FC236}">
                  <a16:creationId xmlns:a16="http://schemas.microsoft.com/office/drawing/2014/main" id="{82358D1D-BFE3-45D9-B77D-F4ADE9D3336C}"/>
                </a:ext>
              </a:extLst>
            </p:cNvPr>
            <p:cNvSpPr/>
            <p:nvPr/>
          </p:nvSpPr>
          <p:spPr bwMode="auto">
            <a:xfrm rot="16200000">
              <a:off x="16869275" y="16837047"/>
              <a:ext cx="290602" cy="785555"/>
            </a:xfrm>
            <a:prstGeom prst="downArrow">
              <a:avLst/>
            </a:prstGeom>
            <a:solidFill>
              <a:srgbClr val="124872"/>
            </a:solidFill>
            <a:ln w="9525" cap="flat" cmpd="sng" algn="ctr">
              <a:solidFill>
                <a:srgbClr val="12487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  <p:pic>
          <p:nvPicPr>
            <p:cNvPr id="1041" name="Picture 17" descr="תוצאת תמונה עבור ‪go rightsign‬‏">
              <a:extLst>
                <a:ext uri="{FF2B5EF4-FFF2-40B4-BE49-F238E27FC236}">
                  <a16:creationId xmlns:a16="http://schemas.microsoft.com/office/drawing/2014/main" id="{80D76937-0B59-4304-A57D-E43EDE897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554" y="15392202"/>
              <a:ext cx="1187319" cy="1187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4" name="Arrow: Left 233">
            <a:extLst>
              <a:ext uri="{FF2B5EF4-FFF2-40B4-BE49-F238E27FC236}">
                <a16:creationId xmlns:a16="http://schemas.microsoft.com/office/drawing/2014/main" id="{D1E4A5A1-57D9-4A2C-A8B0-DCE1B4073554}"/>
              </a:ext>
            </a:extLst>
          </p:cNvPr>
          <p:cNvSpPr/>
          <p:nvPr/>
        </p:nvSpPr>
        <p:spPr bwMode="auto">
          <a:xfrm rot="18482811" flipV="1">
            <a:off x="13157120" y="19228534"/>
            <a:ext cx="2574680" cy="329932"/>
          </a:xfrm>
          <a:prstGeom prst="left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237" name="Rounded Rectangle 376">
            <a:extLst>
              <a:ext uri="{FF2B5EF4-FFF2-40B4-BE49-F238E27FC236}">
                <a16:creationId xmlns:a16="http://schemas.microsoft.com/office/drawing/2014/main" id="{6D0CC1DB-499E-4867-9443-3026E33375F2}"/>
              </a:ext>
            </a:extLst>
          </p:cNvPr>
          <p:cNvSpPr/>
          <p:nvPr/>
        </p:nvSpPr>
        <p:spPr>
          <a:xfrm>
            <a:off x="14603954" y="19378864"/>
            <a:ext cx="2274544" cy="1094971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We are interested in that layer output.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Rectangle 4">
                <a:extLst>
                  <a:ext uri="{FF2B5EF4-FFF2-40B4-BE49-F238E27FC236}">
                    <a16:creationId xmlns:a16="http://schemas.microsoft.com/office/drawing/2014/main" id="{14966558-58D7-41BB-9BC7-1F39DBE31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4000" y="23688145"/>
                <a:ext cx="8820000" cy="7188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57200" indent="-45720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3000" b="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t-SNE minimize the KL (</a:t>
                </a:r>
                <a:r>
                  <a:rPr lang="en-US" sz="3000" b="0" dirty="0" err="1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Kullback-Leibler</a:t>
                </a:r>
                <a:r>
                  <a:rPr lang="en-US" sz="3000" b="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divergence using SGD and therefore isn’t consistent in consecutive runs.  KL formula is as follows:</a:t>
                </a:r>
                <a:br>
                  <a:rPr lang="en-US" sz="3000" b="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3000" b="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12487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𝐾𝐿</m:t>
                    </m:r>
                    <m:r>
                      <a:rPr lang="en-US" sz="3000" b="0" i="1" smtClean="0">
                        <a:solidFill>
                          <a:srgbClr val="12487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12487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3000" b="0" i="1" smtClean="0">
                        <a:solidFill>
                          <a:srgbClr val="12487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</m:d>
                    <m:r>
                      <a:rPr lang="en-US" sz="3000" b="0" i="1" smtClean="0">
                        <a:solidFill>
                          <a:srgbClr val="12487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12487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b="0" i="1" smtClean="0">
                                        <a:solidFill>
                                          <a:srgbClr val="12487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000" b="0" i="1" smtClean="0">
                                            <a:solidFill>
                                              <a:srgbClr val="12487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rgbClr val="12487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000" b="0" i="1" smtClean="0">
                                            <a:solidFill>
                                              <a:srgbClr val="12487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3000" b="0" i="1" smtClean="0">
                                            <a:solidFill>
                                              <a:srgbClr val="12487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rgbClr val="12487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3000" b="0" i="1" smtClean="0">
                                            <a:solidFill>
                                              <a:srgbClr val="12487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sz="3000" b="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3000" b="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P and Q distributions of the data in high &amp; low dimensions w.r.t the similarities in each.  </a:t>
                </a:r>
              </a:p>
              <a:p>
                <a:pPr marL="457200" indent="-45720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3000" b="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Present 2 methods for increasing the consistency:</a:t>
                </a:r>
              </a:p>
              <a:p>
                <a:pPr marL="899084" lvl="1" indent="-45720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3000" b="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Initialization prior: set the initialization of any t-SNE run to the previous result</a:t>
                </a:r>
              </a:p>
              <a:p>
                <a:pPr marL="899084" lvl="1" indent="-45720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3000" b="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KL Prior:</a:t>
                </a:r>
                <a:br>
                  <a:rPr lang="en-US" sz="3000" b="0" dirty="0">
                    <a:solidFill>
                      <a:srgbClr val="12487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12487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12487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12487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000" b="0" dirty="0">
                  <a:solidFill>
                    <a:srgbClr val="12487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0" name="Rectangle 4">
                <a:extLst>
                  <a:ext uri="{FF2B5EF4-FFF2-40B4-BE49-F238E27FC236}">
                    <a16:creationId xmlns:a16="http://schemas.microsoft.com/office/drawing/2014/main" id="{14966558-58D7-41BB-9BC7-1F39DBE31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4000" y="23688145"/>
                <a:ext cx="8820000" cy="7188945"/>
              </a:xfrm>
              <a:prstGeom prst="rect">
                <a:avLst/>
              </a:prstGeom>
              <a:blipFill>
                <a:blip r:embed="rId16"/>
                <a:stretch>
                  <a:fillRect l="-2073" t="-2120" r="-20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Rectangle 4">
            <a:extLst>
              <a:ext uri="{FF2B5EF4-FFF2-40B4-BE49-F238E27FC236}">
                <a16:creationId xmlns:a16="http://schemas.microsoft.com/office/drawing/2014/main" id="{F8B89A8E-871B-4C7D-8BF2-BB30CDBD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409" y="30797820"/>
            <a:ext cx="8820000" cy="158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6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Consistency: </a:t>
            </a:r>
            <a:br>
              <a:rPr lang="en-US" sz="36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indicated by the sum of distances between consecutive data points positions in the 2d space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2298C41-906B-4174-9392-ADB4790FF60F}"/>
              </a:ext>
            </a:extLst>
          </p:cNvPr>
          <p:cNvGrpSpPr/>
          <p:nvPr/>
        </p:nvGrpSpPr>
        <p:grpSpPr>
          <a:xfrm>
            <a:off x="10521835" y="32276155"/>
            <a:ext cx="8903574" cy="3850702"/>
            <a:chOff x="10521835" y="32515987"/>
            <a:chExt cx="8903574" cy="3757355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939ECFD8-019B-41D6-9084-1989B057C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1835" y="32515987"/>
              <a:ext cx="8903574" cy="3757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2154D98-2E11-44EC-A2A7-C6C694825B99}"/>
                </a:ext>
              </a:extLst>
            </p:cNvPr>
            <p:cNvCxnSpPr>
              <a:stCxn id="245" idx="1"/>
            </p:cNvCxnSpPr>
            <p:nvPr/>
          </p:nvCxnSpPr>
          <p:spPr bwMode="auto">
            <a:xfrm flipH="1">
              <a:off x="11780701" y="32966468"/>
              <a:ext cx="1310485" cy="609909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AE928334-3185-4529-B1BE-0D822FB3A4B9}"/>
                </a:ext>
              </a:extLst>
            </p:cNvPr>
            <p:cNvCxnSpPr>
              <a:stCxn id="245" idx="1"/>
            </p:cNvCxnSpPr>
            <p:nvPr/>
          </p:nvCxnSpPr>
          <p:spPr bwMode="auto">
            <a:xfrm flipH="1">
              <a:off x="11860381" y="32966468"/>
              <a:ext cx="1230805" cy="2619904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" name="Rounded Rectangle 376">
              <a:extLst>
                <a:ext uri="{FF2B5EF4-FFF2-40B4-BE49-F238E27FC236}">
                  <a16:creationId xmlns:a16="http://schemas.microsoft.com/office/drawing/2014/main" id="{F8D53D0F-9412-45CA-99C8-4A959D2F1D66}"/>
                </a:ext>
              </a:extLst>
            </p:cNvPr>
            <p:cNvSpPr/>
            <p:nvPr/>
          </p:nvSpPr>
          <p:spPr>
            <a:xfrm>
              <a:off x="13091186" y="32650571"/>
              <a:ext cx="2236038" cy="631794"/>
            </a:xfrm>
            <a:prstGeom prst="roundRect">
              <a:avLst/>
            </a:prstGeom>
            <a:solidFill>
              <a:srgbClr val="12487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Regular t-SNE is not consistent 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92E69BA4-15EC-4459-8F26-3F01FD9823E1}"/>
                </a:ext>
              </a:extLst>
            </p:cNvPr>
            <p:cNvCxnSpPr>
              <a:stCxn id="272" idx="1"/>
            </p:cNvCxnSpPr>
            <p:nvPr/>
          </p:nvCxnSpPr>
          <p:spPr bwMode="auto">
            <a:xfrm flipH="1" flipV="1">
              <a:off x="11314101" y="33799797"/>
              <a:ext cx="1782809" cy="93995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F131AB5-0B52-432A-937A-804591700ADC}"/>
                </a:ext>
              </a:extLst>
            </p:cNvPr>
            <p:cNvCxnSpPr>
              <a:stCxn id="272" idx="1"/>
            </p:cNvCxnSpPr>
            <p:nvPr/>
          </p:nvCxnSpPr>
          <p:spPr bwMode="auto">
            <a:xfrm flipH="1">
              <a:off x="12389627" y="33893792"/>
              <a:ext cx="707283" cy="54566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FE463B4C-49A1-431C-B586-B95B0A8D9847}"/>
                </a:ext>
              </a:extLst>
            </p:cNvPr>
            <p:cNvCxnSpPr>
              <a:stCxn id="272" idx="1"/>
            </p:cNvCxnSpPr>
            <p:nvPr/>
          </p:nvCxnSpPr>
          <p:spPr bwMode="auto">
            <a:xfrm flipH="1">
              <a:off x="11710571" y="33893792"/>
              <a:ext cx="1386339" cy="246821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B3FFD100-4E01-4E12-8811-33197B70E0FC}"/>
                </a:ext>
              </a:extLst>
            </p:cNvPr>
            <p:cNvCxnSpPr>
              <a:stCxn id="272" idx="1"/>
            </p:cNvCxnSpPr>
            <p:nvPr/>
          </p:nvCxnSpPr>
          <p:spPr bwMode="auto">
            <a:xfrm flipH="1">
              <a:off x="12436217" y="33893792"/>
              <a:ext cx="660693" cy="1779583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2" name="Rounded Rectangle 376">
              <a:extLst>
                <a:ext uri="{FF2B5EF4-FFF2-40B4-BE49-F238E27FC236}">
                  <a16:creationId xmlns:a16="http://schemas.microsoft.com/office/drawing/2014/main" id="{D1CA0A1B-EB6C-44C3-A4DC-35A3C1CAD872}"/>
                </a:ext>
              </a:extLst>
            </p:cNvPr>
            <p:cNvSpPr/>
            <p:nvPr/>
          </p:nvSpPr>
          <p:spPr>
            <a:xfrm>
              <a:off x="13096910" y="33410729"/>
              <a:ext cx="2236038" cy="966126"/>
            </a:xfrm>
            <a:prstGeom prst="roundRect">
              <a:avLst/>
            </a:prstGeom>
            <a:solidFill>
              <a:srgbClr val="12487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KL Prior is not consistent either (different </a:t>
              </a:r>
              <a:r>
                <a:rPr lang="el-GR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</p:txBody>
        </p: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6DF9DCDD-F60A-4420-9858-1A51DA036891}"/>
                </a:ext>
              </a:extLst>
            </p:cNvPr>
            <p:cNvCxnSpPr>
              <a:stCxn id="291" idx="1"/>
            </p:cNvCxnSpPr>
            <p:nvPr/>
          </p:nvCxnSpPr>
          <p:spPr bwMode="auto">
            <a:xfrm flipH="1">
              <a:off x="13518321" y="33910133"/>
              <a:ext cx="2157120" cy="2006958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FFC000"/>
              </a:solidFill>
              <a:prstDash val="lg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5D2CBF3F-0442-422C-A369-1FEB51E669CA}"/>
                </a:ext>
              </a:extLst>
            </p:cNvPr>
            <p:cNvCxnSpPr>
              <a:stCxn id="291" idx="1"/>
            </p:cNvCxnSpPr>
            <p:nvPr/>
          </p:nvCxnSpPr>
          <p:spPr bwMode="auto">
            <a:xfrm flipH="1">
              <a:off x="14857054" y="33910133"/>
              <a:ext cx="818387" cy="2006958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FFC000"/>
              </a:solidFill>
              <a:prstDash val="lg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" name="Rounded Rectangle 376">
              <a:extLst>
                <a:ext uri="{FF2B5EF4-FFF2-40B4-BE49-F238E27FC236}">
                  <a16:creationId xmlns:a16="http://schemas.microsoft.com/office/drawing/2014/main" id="{F9421CA1-976A-4C4F-BC6C-26636330B4B6}"/>
                </a:ext>
              </a:extLst>
            </p:cNvPr>
            <p:cNvSpPr/>
            <p:nvPr/>
          </p:nvSpPr>
          <p:spPr>
            <a:xfrm>
              <a:off x="15675441" y="33427070"/>
              <a:ext cx="2236038" cy="966126"/>
            </a:xfrm>
            <a:prstGeom prst="roundRect">
              <a:avLst/>
            </a:prstGeom>
            <a:solidFill>
              <a:srgbClr val="12487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Initialization Prior consistent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03434988-53A0-47E1-A635-BCAA10F1E1A5}"/>
                </a:ext>
              </a:extLst>
            </p:cNvPr>
            <p:cNvCxnSpPr>
              <a:stCxn id="291" idx="1"/>
            </p:cNvCxnSpPr>
            <p:nvPr/>
          </p:nvCxnSpPr>
          <p:spPr bwMode="auto">
            <a:xfrm>
              <a:off x="15675441" y="33910133"/>
              <a:ext cx="1064722" cy="1926745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FFC000"/>
              </a:solidFill>
              <a:prstDash val="lg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8108D38D-2A0C-4872-A4D3-86CCDBE0905E}"/>
                </a:ext>
              </a:extLst>
            </p:cNvPr>
            <p:cNvCxnSpPr>
              <a:stCxn id="291" idx="1"/>
            </p:cNvCxnSpPr>
            <p:nvPr/>
          </p:nvCxnSpPr>
          <p:spPr bwMode="auto">
            <a:xfrm>
              <a:off x="15675441" y="33910133"/>
              <a:ext cx="218225" cy="2044271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FFC000"/>
              </a:solidFill>
              <a:prstDash val="lg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9" name="Rectangle 4">
            <a:extLst>
              <a:ext uri="{FF2B5EF4-FFF2-40B4-BE49-F238E27FC236}">
                <a16:creationId xmlns:a16="http://schemas.microsoft.com/office/drawing/2014/main" id="{2B1D195A-274D-4647-8EDA-A390A3B9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2606" y="36088794"/>
            <a:ext cx="8820000" cy="160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36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Loss: </a:t>
            </a:r>
            <a:br>
              <a:rPr lang="en-US" sz="36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Surprisingly, Initialization KL minimizes the KL target better than the regular t-SNE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82B18D07-BE2D-4C70-8E3E-855B2544F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835" y="37690264"/>
            <a:ext cx="8735381" cy="37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ADA082FC-DDCB-4DF8-AE24-A4DF8DCEB437}"/>
              </a:ext>
            </a:extLst>
          </p:cNvPr>
          <p:cNvCxnSpPr>
            <a:stCxn id="306" idx="2"/>
          </p:cNvCxnSpPr>
          <p:nvPr/>
        </p:nvCxnSpPr>
        <p:spPr bwMode="auto">
          <a:xfrm>
            <a:off x="12561603" y="39021389"/>
            <a:ext cx="1377773" cy="1949993"/>
          </a:xfrm>
          <a:prstGeom prst="straightConnector1">
            <a:avLst/>
          </a:prstGeom>
          <a:solidFill>
            <a:srgbClr val="000066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6" name="Rounded Rectangle 376">
            <a:extLst>
              <a:ext uri="{FF2B5EF4-FFF2-40B4-BE49-F238E27FC236}">
                <a16:creationId xmlns:a16="http://schemas.microsoft.com/office/drawing/2014/main" id="{D3900D16-C42B-417D-B0EF-D017D3DCB490}"/>
              </a:ext>
            </a:extLst>
          </p:cNvPr>
          <p:cNvSpPr/>
          <p:nvPr/>
        </p:nvSpPr>
        <p:spPr>
          <a:xfrm>
            <a:off x="11443584" y="38389595"/>
            <a:ext cx="2236038" cy="631794"/>
          </a:xfrm>
          <a:prstGeom prst="roundRect">
            <a:avLst/>
          </a:prstGeom>
          <a:solidFill>
            <a:srgbClr val="12487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Regular t-SNE</a:t>
            </a:r>
          </a:p>
        </p:txBody>
      </p:sp>
      <p:sp>
        <p:nvSpPr>
          <p:cNvPr id="307" name="Rounded Rectangle 376">
            <a:extLst>
              <a:ext uri="{FF2B5EF4-FFF2-40B4-BE49-F238E27FC236}">
                <a16:creationId xmlns:a16="http://schemas.microsoft.com/office/drawing/2014/main" id="{A6C2AD44-990C-4F46-98C7-6E1ECC575770}"/>
              </a:ext>
            </a:extLst>
          </p:cNvPr>
          <p:cNvSpPr/>
          <p:nvPr/>
        </p:nvSpPr>
        <p:spPr>
          <a:xfrm>
            <a:off x="13657628" y="38981788"/>
            <a:ext cx="2236038" cy="631794"/>
          </a:xfrm>
          <a:prstGeom prst="roundRect">
            <a:avLst/>
          </a:prstGeom>
          <a:solidFill>
            <a:srgbClr val="12487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KL Prior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22CA2BE9-7C27-4F2D-B4F3-61146962417D}"/>
              </a:ext>
            </a:extLst>
          </p:cNvPr>
          <p:cNvCxnSpPr>
            <a:stCxn id="307" idx="2"/>
          </p:cNvCxnSpPr>
          <p:nvPr/>
        </p:nvCxnSpPr>
        <p:spPr bwMode="auto">
          <a:xfrm flipH="1">
            <a:off x="13717478" y="39613582"/>
            <a:ext cx="1058169" cy="543748"/>
          </a:xfrm>
          <a:prstGeom prst="straightConnector1">
            <a:avLst/>
          </a:prstGeom>
          <a:solidFill>
            <a:srgbClr val="000066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523DFEC-F6CF-4510-8B68-BF4868F20B3A}"/>
              </a:ext>
            </a:extLst>
          </p:cNvPr>
          <p:cNvCxnSpPr>
            <a:stCxn id="307" idx="2"/>
          </p:cNvCxnSpPr>
          <p:nvPr/>
        </p:nvCxnSpPr>
        <p:spPr bwMode="auto">
          <a:xfrm flipH="1">
            <a:off x="14172891" y="39613582"/>
            <a:ext cx="602756" cy="889471"/>
          </a:xfrm>
          <a:prstGeom prst="straightConnector1">
            <a:avLst/>
          </a:prstGeom>
          <a:solidFill>
            <a:srgbClr val="000066"/>
          </a:solidFill>
          <a:ln w="9525" cap="flat" cmpd="sng" algn="ctr">
            <a:solidFill>
              <a:srgbClr val="0070C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" name="Rounded Rectangle 376">
            <a:extLst>
              <a:ext uri="{FF2B5EF4-FFF2-40B4-BE49-F238E27FC236}">
                <a16:creationId xmlns:a16="http://schemas.microsoft.com/office/drawing/2014/main" id="{2F77ADFA-72DB-4C48-9C14-780E40C3E31D}"/>
              </a:ext>
            </a:extLst>
          </p:cNvPr>
          <p:cNvSpPr/>
          <p:nvPr/>
        </p:nvSpPr>
        <p:spPr>
          <a:xfrm>
            <a:off x="15887517" y="39555211"/>
            <a:ext cx="2236038" cy="631794"/>
          </a:xfrm>
          <a:prstGeom prst="roundRect">
            <a:avLst/>
          </a:prstGeom>
          <a:solidFill>
            <a:srgbClr val="12487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B93A2CB9-913F-4202-9D36-21B1FF077D80}"/>
              </a:ext>
            </a:extLst>
          </p:cNvPr>
          <p:cNvCxnSpPr>
            <a:stCxn id="316" idx="2"/>
          </p:cNvCxnSpPr>
          <p:nvPr/>
        </p:nvCxnSpPr>
        <p:spPr bwMode="auto">
          <a:xfrm flipH="1">
            <a:off x="16433006" y="40187005"/>
            <a:ext cx="572530" cy="943771"/>
          </a:xfrm>
          <a:prstGeom prst="straightConnector1">
            <a:avLst/>
          </a:prstGeom>
          <a:solidFill>
            <a:srgbClr val="000066"/>
          </a:solidFill>
          <a:ln w="9525" cap="flat" cmpd="sng" algn="ctr">
            <a:solidFill>
              <a:srgbClr val="FFC000"/>
            </a:solidFill>
            <a:prstDash val="lg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E535F347-3EA8-4CE8-A150-71CA64610FD9}"/>
              </a:ext>
            </a:extLst>
          </p:cNvPr>
          <p:cNvCxnSpPr>
            <a:stCxn id="316" idx="2"/>
          </p:cNvCxnSpPr>
          <p:nvPr/>
        </p:nvCxnSpPr>
        <p:spPr bwMode="auto">
          <a:xfrm flipH="1">
            <a:off x="14627182" y="40187005"/>
            <a:ext cx="2378354" cy="901474"/>
          </a:xfrm>
          <a:prstGeom prst="straightConnector1">
            <a:avLst/>
          </a:prstGeom>
          <a:solidFill>
            <a:srgbClr val="000066"/>
          </a:solidFill>
          <a:ln w="9525" cap="flat" cmpd="sng" algn="ctr">
            <a:solidFill>
              <a:srgbClr val="FFC000"/>
            </a:solidFill>
            <a:prstDash val="lg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44E6A5F7-E04C-4712-A6C0-359DCC1308F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158" r="67578"/>
          <a:stretch/>
        </p:blipFill>
        <p:spPr>
          <a:xfrm>
            <a:off x="5746049" y="16762433"/>
            <a:ext cx="3974472" cy="3861652"/>
          </a:xfrm>
          <a:prstGeom prst="rect">
            <a:avLst/>
          </a:prstGeom>
        </p:spPr>
      </p:pic>
      <p:sp>
        <p:nvSpPr>
          <p:cNvPr id="370" name="Rectangle 4">
            <a:extLst>
              <a:ext uri="{FF2B5EF4-FFF2-40B4-BE49-F238E27FC236}">
                <a16:creationId xmlns:a16="http://schemas.microsoft.com/office/drawing/2014/main" id="{23362013-84AD-481C-AD22-8FCAE95A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6577" y="10004485"/>
            <a:ext cx="8820000" cy="787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GUI allows us to analyze the lower dimension representations.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state represented as a point is the scatter plot, relations between points indicates the perception of the agent w.r.t the state. </a:t>
            </a:r>
            <a:b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all states with the ball above the breaks form a cluster of points in the scatter plot.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bar near the bottom allow us to travel through different times during the training.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panel on the left include a large verity of hand-crafted features to color the points such as: pedal location, bricks count, tunnel depth and more.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panel on the right allows to choose between different agents and different versions of t-SNE.</a:t>
            </a:r>
          </a:p>
        </p:txBody>
      </p:sp>
      <p:pic>
        <p:nvPicPr>
          <p:cNvPr id="1054" name="Picture 26" descr="תוצאת תמונה עבור ‪atari2600 breakout‬‏">
            <a:extLst>
              <a:ext uri="{FF2B5EF4-FFF2-40B4-BE49-F238E27FC236}">
                <a16:creationId xmlns:a16="http://schemas.microsoft.com/office/drawing/2014/main" id="{7EA3B125-EBDC-4A45-B4CB-705E76C1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66" y="17051841"/>
            <a:ext cx="3631340" cy="29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1" name="Arrow: Down 370">
            <a:extLst>
              <a:ext uri="{FF2B5EF4-FFF2-40B4-BE49-F238E27FC236}">
                <a16:creationId xmlns:a16="http://schemas.microsoft.com/office/drawing/2014/main" id="{DB21E89E-8601-4C71-8152-55C446A0C487}"/>
              </a:ext>
            </a:extLst>
          </p:cNvPr>
          <p:cNvSpPr/>
          <p:nvPr/>
        </p:nvSpPr>
        <p:spPr bwMode="auto">
          <a:xfrm rot="16200000">
            <a:off x="5102965" y="18130122"/>
            <a:ext cx="290602" cy="785555"/>
          </a:xfrm>
          <a:prstGeom prst="downArrow">
            <a:avLst/>
          </a:prstGeom>
          <a:solidFill>
            <a:srgbClr val="124872"/>
          </a:solidFill>
          <a:ln w="9525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388" name="Rectangle 4">
            <a:extLst>
              <a:ext uri="{FF2B5EF4-FFF2-40B4-BE49-F238E27FC236}">
                <a16:creationId xmlns:a16="http://schemas.microsoft.com/office/drawing/2014/main" id="{81A671F0-9249-4F94-BB2A-02CBE1C0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6577" y="23074449"/>
            <a:ext cx="882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addition, the tool allow to gather group of points together and watch some statistics of the group.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more capabilities if the GUI see: https://youtu.be/j_8j7NCE10Q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800" b="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60A169A-4040-4153-A105-1E092BA12C3A}"/>
              </a:ext>
            </a:extLst>
          </p:cNvPr>
          <p:cNvGrpSpPr/>
          <p:nvPr/>
        </p:nvGrpSpPr>
        <p:grpSpPr>
          <a:xfrm>
            <a:off x="7349995" y="39576808"/>
            <a:ext cx="1457473" cy="1718909"/>
            <a:chOff x="1810597" y="33498015"/>
            <a:chExt cx="1344801" cy="1606345"/>
          </a:xfrm>
        </p:grpSpPr>
        <p:pic>
          <p:nvPicPr>
            <p:cNvPr id="193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A228A2B8-62F7-40B0-96A2-678952621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674" y="33498015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0D7102D2-E183-4D4C-A010-7EEC9C0A3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957" y="33745494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848F36D1-F38B-49A7-A80B-E77F6E647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777" y="34000831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98BAB970-C5D1-4323-83C5-9CA80D645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597" y="34258758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A002C56-C010-4460-BCB9-667298EA40AA}"/>
              </a:ext>
            </a:extLst>
          </p:cNvPr>
          <p:cNvGrpSpPr/>
          <p:nvPr/>
        </p:nvGrpSpPr>
        <p:grpSpPr>
          <a:xfrm>
            <a:off x="6810844" y="39563866"/>
            <a:ext cx="1457473" cy="1718909"/>
            <a:chOff x="1810597" y="33498015"/>
            <a:chExt cx="1344801" cy="1606345"/>
          </a:xfrm>
        </p:grpSpPr>
        <p:pic>
          <p:nvPicPr>
            <p:cNvPr id="198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990EFABC-996C-4955-8FE3-328EF0ECA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674" y="33498015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C6C18D36-0C9C-4865-90B9-3E968643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957" y="33745494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BB241F3A-9184-4F0B-B8B1-6A9B9F8FD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777" y="34000831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2" descr="תוצאת תמונה עבור ‪atari2600 breakout‬‏">
              <a:extLst>
                <a:ext uri="{FF2B5EF4-FFF2-40B4-BE49-F238E27FC236}">
                  <a16:creationId xmlns:a16="http://schemas.microsoft.com/office/drawing/2014/main" id="{769FA661-AE7B-4A6C-B6B9-887FE22A8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597" y="34258758"/>
              <a:ext cx="1058724" cy="845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795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2019-11-27T17:18:41Z</dcterms:modified>
</cp:coreProperties>
</file>