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80" r:id="rId2"/>
    <p:sldId id="299" r:id="rId3"/>
    <p:sldId id="301" r:id="rId4"/>
    <p:sldId id="296" r:id="rId5"/>
    <p:sldId id="300" r:id="rId6"/>
    <p:sldId id="292" r:id="rId7"/>
    <p:sldId id="293" r:id="rId8"/>
    <p:sldId id="298" r:id="rId9"/>
    <p:sldId id="285" r:id="rId10"/>
    <p:sldId id="286" r:id="rId11"/>
    <p:sldId id="264" r:id="rId12"/>
    <p:sldId id="303" r:id="rId13"/>
    <p:sldId id="313" r:id="rId14"/>
    <p:sldId id="305" r:id="rId15"/>
    <p:sldId id="311" r:id="rId16"/>
    <p:sldId id="312" r:id="rId17"/>
    <p:sldId id="309" r:id="rId18"/>
    <p:sldId id="310" r:id="rId19"/>
    <p:sldId id="270" r:id="rId20"/>
    <p:sldId id="288" r:id="rId21"/>
    <p:sldId id="306" r:id="rId22"/>
    <p:sldId id="289" r:id="rId23"/>
    <p:sldId id="308" r:id="rId24"/>
    <p:sldId id="275" r:id="rId25"/>
  </p:sldIdLst>
  <p:sldSz cx="12192000" cy="6858000"/>
  <p:notesSz cx="6858000" cy="9144000"/>
  <p:defaultTextStyle>
    <a:defPPr>
      <a:defRPr lang="en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40E3BFB-E330-7C85-C00F-2B8F46C1D744}" name="manos markodimitrakis" initials="mm" userId="7f857e70e2b28cd6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Μάνος Κουτουλάκης" initials="ΜΚ" lastIdx="1" clrIdx="0">
    <p:extLst>
      <p:ext uri="{19B8F6BF-5375-455C-9EA6-DF929625EA0E}">
        <p15:presenceInfo xmlns:p15="http://schemas.microsoft.com/office/powerpoint/2012/main" userId="4b6744f82e228b9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05326D-2C22-E44D-9CF6-6388465C362C}" v="4653" dt="2021-10-23T19:44:13.036"/>
    <p1510:client id="{935D5337-A7CA-4FB9-ABAC-480CE902A587}" v="11" dt="2021-10-23T13:57:35.027"/>
    <p1510:client id="{A49EC965-78A5-4801-AD00-14FBCCCC4E1A}" v="1415" dt="2021-10-23T15:56:43.0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8"/>
    <p:restoredTop sz="85291"/>
  </p:normalViewPr>
  <p:slideViewPr>
    <p:cSldViewPr snapToGrid="0">
      <p:cViewPr varScale="1">
        <p:scale>
          <a:sx n="128" d="100"/>
          <a:sy n="128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BDE84C-1008-4FC4-A8D0-77203192B8D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72E959-4543-48AB-ACB6-CE276493D2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ordered the outputs of databases according to the citation score and the publication date</a:t>
          </a:r>
        </a:p>
      </dgm:t>
    </dgm:pt>
    <dgm:pt modelId="{DA56FD7A-5C10-4DD6-9368-EA12A60E4185}" type="parTrans" cxnId="{D5C31504-F5FD-45D3-B9FB-308B691305EB}">
      <dgm:prSet/>
      <dgm:spPr/>
      <dgm:t>
        <a:bodyPr/>
        <a:lstStyle/>
        <a:p>
          <a:endParaRPr lang="en-US"/>
        </a:p>
      </dgm:t>
    </dgm:pt>
    <dgm:pt modelId="{30B4DC98-FA7F-4F3B-9249-240BE1A3F355}" type="sibTrans" cxnId="{D5C31504-F5FD-45D3-B9FB-308B691305EB}">
      <dgm:prSet/>
      <dgm:spPr/>
      <dgm:t>
        <a:bodyPr/>
        <a:lstStyle/>
        <a:p>
          <a:endParaRPr lang="en-US"/>
        </a:p>
      </dgm:t>
    </dgm:pt>
    <dgm:pt modelId="{00CB3632-D6B8-4D81-8A87-E2477BBBF0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selected the most recent approaches about Meta Learning in the following citation databases</a:t>
          </a:r>
        </a:p>
      </dgm:t>
    </dgm:pt>
    <dgm:pt modelId="{A36445AB-6F69-4FC2-92A0-65DD03424346}" type="parTrans" cxnId="{112B5AC9-0DF0-4D42-94FC-5820FEC9E09F}">
      <dgm:prSet/>
      <dgm:spPr/>
      <dgm:t>
        <a:bodyPr/>
        <a:lstStyle/>
        <a:p>
          <a:endParaRPr lang="en-US"/>
        </a:p>
      </dgm:t>
    </dgm:pt>
    <dgm:pt modelId="{FF5166A0-7499-46CE-B44E-CF98FE497D3B}" type="sibTrans" cxnId="{112B5AC9-0DF0-4D42-94FC-5820FEC9E09F}">
      <dgm:prSet/>
      <dgm:spPr/>
      <dgm:t>
        <a:bodyPr/>
        <a:lstStyle/>
        <a:p>
          <a:endParaRPr lang="en-US"/>
        </a:p>
      </dgm:t>
    </dgm:pt>
    <dgm:pt modelId="{EFB6141E-DA02-4DB7-AD78-894DE79A32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Search </a:t>
          </a:r>
          <a:r>
            <a:rPr lang="en-US">
              <a:latin typeface="Calibri Light" panose="020F0302020204030204"/>
            </a:rPr>
            <a:t>criteria</a:t>
          </a:r>
          <a:r>
            <a:rPr lang="en-US"/>
            <a:t>: </a:t>
          </a:r>
          <a:r>
            <a:rPr lang="en-US" b="1" i="1"/>
            <a:t>“Meta learning” AND “Covid”</a:t>
          </a:r>
          <a:r>
            <a:rPr lang="en-US" b="1" i="1">
              <a:latin typeface="Calibri Light" panose="020F0302020204030204"/>
            </a:rPr>
            <a:t> </a:t>
          </a:r>
          <a:r>
            <a:rPr lang="en-US" b="1" i="1"/>
            <a:t> AND “Diagnosis”</a:t>
          </a:r>
          <a:endParaRPr lang="en-US"/>
        </a:p>
      </dgm:t>
    </dgm:pt>
    <dgm:pt modelId="{5CB05ED0-B46F-4A76-968A-BB9A08ACDCC5}" type="parTrans" cxnId="{A5F9B68C-E554-F149-A3AB-9FFD60BE5868}">
      <dgm:prSet/>
      <dgm:spPr/>
      <dgm:t>
        <a:bodyPr/>
        <a:lstStyle/>
        <a:p>
          <a:endParaRPr lang="en-US"/>
        </a:p>
      </dgm:t>
    </dgm:pt>
    <dgm:pt modelId="{C21DE17A-ABA9-47DE-8B91-71A807FF7BB9}" type="sibTrans" cxnId="{A5F9B68C-E554-F149-A3AB-9FFD60BE5868}">
      <dgm:prSet/>
      <dgm:spPr/>
      <dgm:t>
        <a:bodyPr/>
        <a:lstStyle/>
        <a:p>
          <a:endParaRPr lang="en-US"/>
        </a:p>
      </dgm:t>
    </dgm:pt>
    <dgm:pt modelId="{E80AD82D-629F-4C56-9CCF-F33E240BADB7}" type="pres">
      <dgm:prSet presAssocID="{B7BDE84C-1008-4FC4-A8D0-77203192B8D2}" presName="root" presStyleCnt="0">
        <dgm:presLayoutVars>
          <dgm:dir/>
          <dgm:resizeHandles val="exact"/>
        </dgm:presLayoutVars>
      </dgm:prSet>
      <dgm:spPr/>
    </dgm:pt>
    <dgm:pt modelId="{BA56C93C-E08A-4664-82ED-9BAE6FC24963}" type="pres">
      <dgm:prSet presAssocID="{00CB3632-D6B8-4D81-8A87-E2477BBBF032}" presName="compNode" presStyleCnt="0"/>
      <dgm:spPr/>
    </dgm:pt>
    <dgm:pt modelId="{CF8812D4-A9C0-4C5F-BDA6-5E9ED8186B32}" type="pres">
      <dgm:prSet presAssocID="{00CB3632-D6B8-4D81-8A87-E2477BBBF032}" presName="bgRect" presStyleLbl="bgShp" presStyleIdx="0" presStyleCnt="3"/>
      <dgm:spPr/>
    </dgm:pt>
    <dgm:pt modelId="{78AEC76E-EA5D-4B18-A845-F74BFE60F65F}" type="pres">
      <dgm:prSet presAssocID="{00CB3632-D6B8-4D81-8A87-E2477BBBF03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Σημάδι ελέγχου"/>
        </a:ext>
      </dgm:extLst>
    </dgm:pt>
    <dgm:pt modelId="{59DDC6FB-B201-422A-A289-F8830A3E76F8}" type="pres">
      <dgm:prSet presAssocID="{00CB3632-D6B8-4D81-8A87-E2477BBBF032}" presName="spaceRect" presStyleCnt="0"/>
      <dgm:spPr/>
    </dgm:pt>
    <dgm:pt modelId="{E3F088C1-1A7E-4C1F-AB33-6CAAE8DBBA26}" type="pres">
      <dgm:prSet presAssocID="{00CB3632-D6B8-4D81-8A87-E2477BBBF032}" presName="parTx" presStyleLbl="revTx" presStyleIdx="0" presStyleCnt="3">
        <dgm:presLayoutVars>
          <dgm:chMax val="0"/>
          <dgm:chPref val="0"/>
        </dgm:presLayoutVars>
      </dgm:prSet>
      <dgm:spPr/>
    </dgm:pt>
    <dgm:pt modelId="{B949BAEF-4358-4C4A-86F5-8464C42BBA5F}" type="pres">
      <dgm:prSet presAssocID="{FF5166A0-7499-46CE-B44E-CF98FE497D3B}" presName="sibTrans" presStyleCnt="0"/>
      <dgm:spPr/>
    </dgm:pt>
    <dgm:pt modelId="{76559F20-5544-475C-A2BE-AF5E4D0F5898}" type="pres">
      <dgm:prSet presAssocID="{EFB6141E-DA02-4DB7-AD78-894DE79A3226}" presName="compNode" presStyleCnt="0"/>
      <dgm:spPr/>
    </dgm:pt>
    <dgm:pt modelId="{FB3A1EE0-D8CE-4FC6-A5F8-DA6A5CB33DBD}" type="pres">
      <dgm:prSet presAssocID="{EFB6141E-DA02-4DB7-AD78-894DE79A3226}" presName="bgRect" presStyleLbl="bgShp" presStyleIdx="1" presStyleCnt="3"/>
      <dgm:spPr/>
    </dgm:pt>
    <dgm:pt modelId="{BCABD7A6-830C-4FF5-8688-091302D82717}" type="pres">
      <dgm:prSet presAssocID="{EFB6141E-DA02-4DB7-AD78-894DE79A322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Βιβλία"/>
        </a:ext>
      </dgm:extLst>
    </dgm:pt>
    <dgm:pt modelId="{A67123F2-8951-4D6F-8C0B-33C354436D82}" type="pres">
      <dgm:prSet presAssocID="{EFB6141E-DA02-4DB7-AD78-894DE79A3226}" presName="spaceRect" presStyleCnt="0"/>
      <dgm:spPr/>
    </dgm:pt>
    <dgm:pt modelId="{46F32521-43B7-46AF-9FA7-D75A75C84770}" type="pres">
      <dgm:prSet presAssocID="{EFB6141E-DA02-4DB7-AD78-894DE79A3226}" presName="parTx" presStyleLbl="revTx" presStyleIdx="1" presStyleCnt="3">
        <dgm:presLayoutVars>
          <dgm:chMax val="0"/>
          <dgm:chPref val="0"/>
        </dgm:presLayoutVars>
      </dgm:prSet>
      <dgm:spPr/>
    </dgm:pt>
    <dgm:pt modelId="{725E0300-DC6D-4B42-9E19-6D5202DDFE65}" type="pres">
      <dgm:prSet presAssocID="{C21DE17A-ABA9-47DE-8B91-71A807FF7BB9}" presName="sibTrans" presStyleCnt="0"/>
      <dgm:spPr/>
    </dgm:pt>
    <dgm:pt modelId="{6B2E61F9-F18D-42D4-9001-5A4AE10746B5}" type="pres">
      <dgm:prSet presAssocID="{D872E959-4543-48AB-ACB6-CE276493D2EF}" presName="compNode" presStyleCnt="0"/>
      <dgm:spPr/>
    </dgm:pt>
    <dgm:pt modelId="{3A662421-5FE8-4C04-B042-88EC66DF62F7}" type="pres">
      <dgm:prSet presAssocID="{D872E959-4543-48AB-ACB6-CE276493D2EF}" presName="bgRect" presStyleLbl="bgShp" presStyleIdx="2" presStyleCnt="3"/>
      <dgm:spPr/>
    </dgm:pt>
    <dgm:pt modelId="{6F915554-90FC-4209-8C32-52B5AE9267BE}" type="pres">
      <dgm:prSet presAssocID="{D872E959-4543-48AB-ACB6-CE276493D2E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Έρευνα"/>
        </a:ext>
      </dgm:extLst>
    </dgm:pt>
    <dgm:pt modelId="{96F54BA1-A110-4656-B86A-57A2FFF2F7A3}" type="pres">
      <dgm:prSet presAssocID="{D872E959-4543-48AB-ACB6-CE276493D2EF}" presName="spaceRect" presStyleCnt="0"/>
      <dgm:spPr/>
    </dgm:pt>
    <dgm:pt modelId="{3E62AF8C-A86E-493D-97F5-65A5EA572FA1}" type="pres">
      <dgm:prSet presAssocID="{D872E959-4543-48AB-ACB6-CE276493D2E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5C31504-F5FD-45D3-B9FB-308B691305EB}" srcId="{B7BDE84C-1008-4FC4-A8D0-77203192B8D2}" destId="{D872E959-4543-48AB-ACB6-CE276493D2EF}" srcOrd="2" destOrd="0" parTransId="{DA56FD7A-5C10-4DD6-9368-EA12A60E4185}" sibTransId="{30B4DC98-FA7F-4F3B-9249-240BE1A3F355}"/>
    <dgm:cxn modelId="{F11E9538-F70D-F145-9461-35E88DD7F72B}" type="presOf" srcId="{EFB6141E-DA02-4DB7-AD78-894DE79A3226}" destId="{46F32521-43B7-46AF-9FA7-D75A75C84770}" srcOrd="0" destOrd="0" presId="urn:microsoft.com/office/officeart/2018/2/layout/IconVerticalSolidList"/>
    <dgm:cxn modelId="{865F3A64-7F4E-E249-91EF-A5CFDA34D9EC}" type="presOf" srcId="{00CB3632-D6B8-4D81-8A87-E2477BBBF032}" destId="{E3F088C1-1A7E-4C1F-AB33-6CAAE8DBBA26}" srcOrd="0" destOrd="0" presId="urn:microsoft.com/office/officeart/2018/2/layout/IconVerticalSolidList"/>
    <dgm:cxn modelId="{A5F9B68C-E554-F149-A3AB-9FFD60BE5868}" srcId="{B7BDE84C-1008-4FC4-A8D0-77203192B8D2}" destId="{EFB6141E-DA02-4DB7-AD78-894DE79A3226}" srcOrd="1" destOrd="0" parTransId="{5CB05ED0-B46F-4A76-968A-BB9A08ACDCC5}" sibTransId="{C21DE17A-ABA9-47DE-8B91-71A807FF7BB9}"/>
    <dgm:cxn modelId="{112B5AC9-0DF0-4D42-94FC-5820FEC9E09F}" srcId="{B7BDE84C-1008-4FC4-A8D0-77203192B8D2}" destId="{00CB3632-D6B8-4D81-8A87-E2477BBBF032}" srcOrd="0" destOrd="0" parTransId="{A36445AB-6F69-4FC2-92A0-65DD03424346}" sibTransId="{FF5166A0-7499-46CE-B44E-CF98FE497D3B}"/>
    <dgm:cxn modelId="{D37EB3CB-039F-EF4A-93A9-1E2741280297}" type="presOf" srcId="{B7BDE84C-1008-4FC4-A8D0-77203192B8D2}" destId="{E80AD82D-629F-4C56-9CCF-F33E240BADB7}" srcOrd="0" destOrd="0" presId="urn:microsoft.com/office/officeart/2018/2/layout/IconVerticalSolidList"/>
    <dgm:cxn modelId="{8FA5F1F6-E431-964F-996C-8C70EEC90344}" type="presOf" srcId="{D872E959-4543-48AB-ACB6-CE276493D2EF}" destId="{3E62AF8C-A86E-493D-97F5-65A5EA572FA1}" srcOrd="0" destOrd="0" presId="urn:microsoft.com/office/officeart/2018/2/layout/IconVerticalSolidList"/>
    <dgm:cxn modelId="{EECFB9DF-FC65-0546-B36E-C7A20C619E25}" type="presParOf" srcId="{E80AD82D-629F-4C56-9CCF-F33E240BADB7}" destId="{BA56C93C-E08A-4664-82ED-9BAE6FC24963}" srcOrd="0" destOrd="0" presId="urn:microsoft.com/office/officeart/2018/2/layout/IconVerticalSolidList"/>
    <dgm:cxn modelId="{133A65B4-5A51-5149-BF86-8CFC9006C3A3}" type="presParOf" srcId="{BA56C93C-E08A-4664-82ED-9BAE6FC24963}" destId="{CF8812D4-A9C0-4C5F-BDA6-5E9ED8186B32}" srcOrd="0" destOrd="0" presId="urn:microsoft.com/office/officeart/2018/2/layout/IconVerticalSolidList"/>
    <dgm:cxn modelId="{88723D7C-CA4C-1D4B-AA5C-91DA6D45B827}" type="presParOf" srcId="{BA56C93C-E08A-4664-82ED-9BAE6FC24963}" destId="{78AEC76E-EA5D-4B18-A845-F74BFE60F65F}" srcOrd="1" destOrd="0" presId="urn:microsoft.com/office/officeart/2018/2/layout/IconVerticalSolidList"/>
    <dgm:cxn modelId="{7C620031-144F-9F43-A642-CE42D1CFB540}" type="presParOf" srcId="{BA56C93C-E08A-4664-82ED-9BAE6FC24963}" destId="{59DDC6FB-B201-422A-A289-F8830A3E76F8}" srcOrd="2" destOrd="0" presId="urn:microsoft.com/office/officeart/2018/2/layout/IconVerticalSolidList"/>
    <dgm:cxn modelId="{A3FE554B-6F14-9D41-8CF1-A29B7762547F}" type="presParOf" srcId="{BA56C93C-E08A-4664-82ED-9BAE6FC24963}" destId="{E3F088C1-1A7E-4C1F-AB33-6CAAE8DBBA26}" srcOrd="3" destOrd="0" presId="urn:microsoft.com/office/officeart/2018/2/layout/IconVerticalSolidList"/>
    <dgm:cxn modelId="{D5C875EB-4069-1B4E-83C9-26CFE5D790D4}" type="presParOf" srcId="{E80AD82D-629F-4C56-9CCF-F33E240BADB7}" destId="{B949BAEF-4358-4C4A-86F5-8464C42BBA5F}" srcOrd="1" destOrd="0" presId="urn:microsoft.com/office/officeart/2018/2/layout/IconVerticalSolidList"/>
    <dgm:cxn modelId="{E387A084-F7E1-8C4B-8657-5363D10D8A9E}" type="presParOf" srcId="{E80AD82D-629F-4C56-9CCF-F33E240BADB7}" destId="{76559F20-5544-475C-A2BE-AF5E4D0F5898}" srcOrd="2" destOrd="0" presId="urn:microsoft.com/office/officeart/2018/2/layout/IconVerticalSolidList"/>
    <dgm:cxn modelId="{6BF08F6C-BBAE-954D-B8CC-FD9CD604961E}" type="presParOf" srcId="{76559F20-5544-475C-A2BE-AF5E4D0F5898}" destId="{FB3A1EE0-D8CE-4FC6-A5F8-DA6A5CB33DBD}" srcOrd="0" destOrd="0" presId="urn:microsoft.com/office/officeart/2018/2/layout/IconVerticalSolidList"/>
    <dgm:cxn modelId="{FCB2BF8F-EB5F-F946-B69C-F16715E0CC08}" type="presParOf" srcId="{76559F20-5544-475C-A2BE-AF5E4D0F5898}" destId="{BCABD7A6-830C-4FF5-8688-091302D82717}" srcOrd="1" destOrd="0" presId="urn:microsoft.com/office/officeart/2018/2/layout/IconVerticalSolidList"/>
    <dgm:cxn modelId="{2F099465-7A8F-B04E-915D-40133EF4F85E}" type="presParOf" srcId="{76559F20-5544-475C-A2BE-AF5E4D0F5898}" destId="{A67123F2-8951-4D6F-8C0B-33C354436D82}" srcOrd="2" destOrd="0" presId="urn:microsoft.com/office/officeart/2018/2/layout/IconVerticalSolidList"/>
    <dgm:cxn modelId="{83A8B87F-5FB4-6F4A-8A96-B8026286F88F}" type="presParOf" srcId="{76559F20-5544-475C-A2BE-AF5E4D0F5898}" destId="{46F32521-43B7-46AF-9FA7-D75A75C84770}" srcOrd="3" destOrd="0" presId="urn:microsoft.com/office/officeart/2018/2/layout/IconVerticalSolidList"/>
    <dgm:cxn modelId="{8413BA0E-0C61-2442-9D8F-EAD238CBB788}" type="presParOf" srcId="{E80AD82D-629F-4C56-9CCF-F33E240BADB7}" destId="{725E0300-DC6D-4B42-9E19-6D5202DDFE65}" srcOrd="3" destOrd="0" presId="urn:microsoft.com/office/officeart/2018/2/layout/IconVerticalSolidList"/>
    <dgm:cxn modelId="{5857AB9E-4D59-0743-996A-FA610740729C}" type="presParOf" srcId="{E80AD82D-629F-4C56-9CCF-F33E240BADB7}" destId="{6B2E61F9-F18D-42D4-9001-5A4AE10746B5}" srcOrd="4" destOrd="0" presId="urn:microsoft.com/office/officeart/2018/2/layout/IconVerticalSolidList"/>
    <dgm:cxn modelId="{77FBFC6A-D937-C145-85F0-3856446036E2}" type="presParOf" srcId="{6B2E61F9-F18D-42D4-9001-5A4AE10746B5}" destId="{3A662421-5FE8-4C04-B042-88EC66DF62F7}" srcOrd="0" destOrd="0" presId="urn:microsoft.com/office/officeart/2018/2/layout/IconVerticalSolidList"/>
    <dgm:cxn modelId="{38356C9D-2E3C-4345-BF59-A0413B0FB21B}" type="presParOf" srcId="{6B2E61F9-F18D-42D4-9001-5A4AE10746B5}" destId="{6F915554-90FC-4209-8C32-52B5AE9267BE}" srcOrd="1" destOrd="0" presId="urn:microsoft.com/office/officeart/2018/2/layout/IconVerticalSolidList"/>
    <dgm:cxn modelId="{F961602F-EA8C-754C-89A3-933D2D0159C4}" type="presParOf" srcId="{6B2E61F9-F18D-42D4-9001-5A4AE10746B5}" destId="{96F54BA1-A110-4656-B86A-57A2FFF2F7A3}" srcOrd="2" destOrd="0" presId="urn:microsoft.com/office/officeart/2018/2/layout/IconVerticalSolidList"/>
    <dgm:cxn modelId="{DE780E0E-516F-DA48-9512-E81E339AE3E7}" type="presParOf" srcId="{6B2E61F9-F18D-42D4-9001-5A4AE10746B5}" destId="{3E62AF8C-A86E-493D-97F5-65A5EA572FA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8812D4-A9C0-4C5F-BDA6-5E9ED8186B32}">
      <dsp:nvSpPr>
        <dsp:cNvPr id="0" name=""/>
        <dsp:cNvSpPr/>
      </dsp:nvSpPr>
      <dsp:spPr>
        <a:xfrm>
          <a:off x="0" y="536"/>
          <a:ext cx="4008384" cy="12551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AEC76E-EA5D-4B18-A845-F74BFE60F65F}">
      <dsp:nvSpPr>
        <dsp:cNvPr id="0" name=""/>
        <dsp:cNvSpPr/>
      </dsp:nvSpPr>
      <dsp:spPr>
        <a:xfrm>
          <a:off x="379672" y="282937"/>
          <a:ext cx="690314" cy="6903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F088C1-1A7E-4C1F-AB33-6CAAE8DBBA26}">
      <dsp:nvSpPr>
        <dsp:cNvPr id="0" name=""/>
        <dsp:cNvSpPr/>
      </dsp:nvSpPr>
      <dsp:spPr>
        <a:xfrm>
          <a:off x="1449660" y="536"/>
          <a:ext cx="2558723" cy="1255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833" tIns="132833" rIns="132833" bIns="13283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We selected the most recent approaches about Meta Learning in the following citation databases</a:t>
          </a:r>
        </a:p>
      </dsp:txBody>
      <dsp:txXfrm>
        <a:off x="1449660" y="536"/>
        <a:ext cx="2558723" cy="1255116"/>
      </dsp:txXfrm>
    </dsp:sp>
    <dsp:sp modelId="{FB3A1EE0-D8CE-4FC6-A5F8-DA6A5CB33DBD}">
      <dsp:nvSpPr>
        <dsp:cNvPr id="0" name=""/>
        <dsp:cNvSpPr/>
      </dsp:nvSpPr>
      <dsp:spPr>
        <a:xfrm>
          <a:off x="0" y="1569432"/>
          <a:ext cx="4008384" cy="12551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ABD7A6-830C-4FF5-8688-091302D82717}">
      <dsp:nvSpPr>
        <dsp:cNvPr id="0" name=""/>
        <dsp:cNvSpPr/>
      </dsp:nvSpPr>
      <dsp:spPr>
        <a:xfrm>
          <a:off x="379672" y="1851833"/>
          <a:ext cx="690314" cy="6903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F32521-43B7-46AF-9FA7-D75A75C84770}">
      <dsp:nvSpPr>
        <dsp:cNvPr id="0" name=""/>
        <dsp:cNvSpPr/>
      </dsp:nvSpPr>
      <dsp:spPr>
        <a:xfrm>
          <a:off x="1449660" y="1569432"/>
          <a:ext cx="2558723" cy="1255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833" tIns="132833" rIns="132833" bIns="13283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Search </a:t>
          </a:r>
          <a:r>
            <a:rPr lang="en-US" sz="1500" kern="1200">
              <a:latin typeface="Calibri Light" panose="020F0302020204030204"/>
            </a:rPr>
            <a:t>criteria</a:t>
          </a:r>
          <a:r>
            <a:rPr lang="en-US" sz="1500" kern="1200"/>
            <a:t>: </a:t>
          </a:r>
          <a:r>
            <a:rPr lang="en-US" sz="1500" b="1" i="1" kern="1200"/>
            <a:t>“Meta learning” AND “Covid”</a:t>
          </a:r>
          <a:r>
            <a:rPr lang="en-US" sz="1500" b="1" i="1" kern="1200">
              <a:latin typeface="Calibri Light" panose="020F0302020204030204"/>
            </a:rPr>
            <a:t> </a:t>
          </a:r>
          <a:r>
            <a:rPr lang="en-US" sz="1500" b="1" i="1" kern="1200"/>
            <a:t> AND “Diagnosis”</a:t>
          </a:r>
          <a:endParaRPr lang="en-US" sz="1500" kern="1200"/>
        </a:p>
      </dsp:txBody>
      <dsp:txXfrm>
        <a:off x="1449660" y="1569432"/>
        <a:ext cx="2558723" cy="1255116"/>
      </dsp:txXfrm>
    </dsp:sp>
    <dsp:sp modelId="{3A662421-5FE8-4C04-B042-88EC66DF62F7}">
      <dsp:nvSpPr>
        <dsp:cNvPr id="0" name=""/>
        <dsp:cNvSpPr/>
      </dsp:nvSpPr>
      <dsp:spPr>
        <a:xfrm>
          <a:off x="0" y="3138328"/>
          <a:ext cx="4008384" cy="12551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915554-90FC-4209-8C32-52B5AE9267BE}">
      <dsp:nvSpPr>
        <dsp:cNvPr id="0" name=""/>
        <dsp:cNvSpPr/>
      </dsp:nvSpPr>
      <dsp:spPr>
        <a:xfrm>
          <a:off x="379672" y="3420730"/>
          <a:ext cx="690314" cy="6903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62AF8C-A86E-493D-97F5-65A5EA572FA1}">
      <dsp:nvSpPr>
        <dsp:cNvPr id="0" name=""/>
        <dsp:cNvSpPr/>
      </dsp:nvSpPr>
      <dsp:spPr>
        <a:xfrm>
          <a:off x="1449660" y="3138328"/>
          <a:ext cx="2558723" cy="1255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833" tIns="132833" rIns="132833" bIns="13283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We ordered the outputs of databases according to the citation score and the publication date</a:t>
          </a:r>
        </a:p>
      </dsp:txBody>
      <dsp:txXfrm>
        <a:off x="1449660" y="3138328"/>
        <a:ext cx="2558723" cy="12551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397D1-52ED-4C9F-83D8-B6903A786C2C}" type="datetimeFigureOut">
              <a:rPr lang="el-GR"/>
              <a:t>28/10/21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3005D-A227-4E9F-BC70-569E97D27D5F}" type="slidenum">
              <a:rPr lang="el-GR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9261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R" dirty="0"/>
              <a:t>Recent identification of coronavirus inferxction such as PCR (polymerase chain reaction)  produces high false negative results</a:t>
            </a:r>
          </a:p>
          <a:p>
            <a:endParaRPr lang="en-GR" dirty="0"/>
          </a:p>
          <a:p>
            <a:r>
              <a:rPr lang="en-GR" dirty="0"/>
              <a:t>Also it is time consuming and is not affordable for many countries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3005D-A227-4E9F-BC70-569E97D27D5F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31843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R" dirty="0"/>
              <a:t>Our motivation to implement this method was simply because the deep learning techniques in medical applications is gained popularity.</a:t>
            </a:r>
          </a:p>
          <a:p>
            <a:endParaRPr lang="en-GR" dirty="0"/>
          </a:p>
          <a:p>
            <a:r>
              <a:rPr lang="en-GR" dirty="0"/>
              <a:t>There are plenty deep learning based methods that shown beneficial results in medical field</a:t>
            </a:r>
          </a:p>
          <a:p>
            <a:endParaRPr lang="en-GR" dirty="0"/>
          </a:p>
          <a:p>
            <a:r>
              <a:rPr lang="en-GR" dirty="0"/>
              <a:t>Although it cannot be denied that to train a deep learning model there is a need of a huge ammount of data. Unfortunately, there are not many available public datasets to handle the nessecity of dat.</a:t>
            </a:r>
          </a:p>
          <a:p>
            <a:endParaRPr lang="en-GR" dirty="0"/>
          </a:p>
          <a:p>
            <a:r>
              <a:rPr lang="en-GR" dirty="0"/>
              <a:t>Many recent approaches, such as n-shot learning have tried to alleviate the lack of public datasets.</a:t>
            </a:r>
          </a:p>
          <a:p>
            <a:endParaRPr lang="en-GR" dirty="0"/>
          </a:p>
          <a:p>
            <a:r>
              <a:rPr lang="en-GR" dirty="0"/>
              <a:t>More specifically, we used siamese neural network, by separating some samples from each class in order to train our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3005D-A227-4E9F-BC70-569E97D27D5F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93857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R" dirty="0"/>
              <a:t>In this table there is the related works about the Covid19 diagnosis</a:t>
            </a:r>
          </a:p>
          <a:p>
            <a:endParaRPr lang="en-GR" dirty="0"/>
          </a:p>
          <a:p>
            <a:r>
              <a:rPr lang="en-GR" dirty="0"/>
              <a:t>The first approach uses U</a:t>
            </a:r>
            <a:r>
              <a:rPr lang="en-GB" dirty="0"/>
              <a:t>n</a:t>
            </a:r>
            <a:r>
              <a:rPr lang="en-GR" dirty="0"/>
              <a:t>et++ architecture using more than 40.000 images from 106 patiens for model training</a:t>
            </a:r>
          </a:p>
          <a:p>
            <a:endParaRPr lang="en-GR" dirty="0"/>
          </a:p>
          <a:p>
            <a:r>
              <a:rPr lang="en-GR" dirty="0"/>
              <a:t>The second approach implemented a deep learning model to screen Covid disease from viral pneumonia and normal cases with pulmonary CT scans. They used private dataset from the hospitals in China</a:t>
            </a:r>
          </a:p>
          <a:p>
            <a:endParaRPr lang="en-GR" dirty="0"/>
          </a:p>
          <a:p>
            <a:r>
              <a:rPr lang="en-GR" dirty="0"/>
              <a:t>Wang et al. proposed a robust diagnostic model based on DNN which works based on graphical features generated from CT. For this purpose, they used a fine-tuned Inception pre-trained model.</a:t>
            </a:r>
          </a:p>
          <a:p>
            <a:endParaRPr lang="en-GR" dirty="0"/>
          </a:p>
          <a:p>
            <a:endParaRPr lang="en-GR" dirty="0"/>
          </a:p>
          <a:p>
            <a:endParaRPr lang="en-GR" dirty="0"/>
          </a:p>
          <a:p>
            <a:endParaRPr lang="en-GR" dirty="0"/>
          </a:p>
          <a:p>
            <a:endParaRPr lang="en-GR" dirty="0"/>
          </a:p>
          <a:p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3005D-A227-4E9F-BC70-569E97D27D5F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88984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R" dirty="0"/>
              <a:t>In the first step we rescale the images to get a consistent image dimension for the entire dataset</a:t>
            </a:r>
          </a:p>
          <a:p>
            <a:endParaRPr lang="en-GR" dirty="0"/>
          </a:p>
          <a:p>
            <a:r>
              <a:rPr lang="en-GR" dirty="0"/>
              <a:t>Then, we perform intensity normalization to expedite model convergence by eliminating feature viases and attaining a uniform distribution for the dataset</a:t>
            </a:r>
          </a:p>
          <a:p>
            <a:endParaRPr lang="en-GR" dirty="0"/>
          </a:p>
          <a:p>
            <a:r>
              <a:rPr lang="en-GR" dirty="0"/>
              <a:t>Lastly, we convert the pixel values from 0, 255 to 0,1 to obtain a standard normal distribution. For this step we used min-max normalization technique.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3005D-A227-4E9F-BC70-569E97D27D5F}" type="slidenum">
              <a:rPr lang="el-GR" smtClean="0"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38133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convolutional neural network is used to extract the features from two images and ﬁnds the similarity by computing the distance between features of these two images.</a:t>
            </a:r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3005D-A227-4E9F-BC70-569E97D27D5F}" type="slidenum">
              <a:rPr lang="el-GR"/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36074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R" dirty="0"/>
              <a:t>Here we can notice that in all tests the specificity is one apart from one experiment. This value can ensure us that the negative test pairs are actually negative.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3005D-A227-4E9F-BC70-569E97D27D5F}" type="slidenum">
              <a:rPr lang="el-GR" smtClean="0"/>
              <a:t>18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7036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R" dirty="0"/>
              <a:t>The plots are train and validation accuracy …. The table is about the test stats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3005D-A227-4E9F-BC70-569E97D27D5F}" type="slidenum">
              <a:rPr lang="el-GR" smtClean="0"/>
              <a:t>19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6690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dirty="0"/>
              <a:t>The </a:t>
            </a:r>
            <a:r>
              <a:rPr lang="el-GR" dirty="0" err="1"/>
              <a:t>model</a:t>
            </a:r>
            <a:r>
              <a:rPr lang="el-GR" dirty="0"/>
              <a:t> </a:t>
            </a:r>
            <a:r>
              <a:rPr lang="el-GR" dirty="0" err="1"/>
              <a:t>training</a:t>
            </a:r>
            <a:r>
              <a:rPr lang="el-GR" dirty="0"/>
              <a:t> and validation </a:t>
            </a:r>
            <a:r>
              <a:rPr lang="el-GR" dirty="0" err="1"/>
              <a:t>with</a:t>
            </a:r>
            <a:r>
              <a:rPr lang="el-GR" dirty="0"/>
              <a:t> </a:t>
            </a:r>
            <a:r>
              <a:rPr lang="el-GR" b="1" dirty="0" err="1"/>
              <a:t>contrastive</a:t>
            </a:r>
            <a:r>
              <a:rPr lang="el-GR" b="1" dirty="0"/>
              <a:t> </a:t>
            </a:r>
            <a:r>
              <a:rPr lang="el-GR" b="1" dirty="0" err="1"/>
              <a:t>loss</a:t>
            </a:r>
            <a:r>
              <a:rPr lang="el-GR" dirty="0"/>
              <a:t> </a:t>
            </a:r>
            <a:r>
              <a:rPr lang="el-GR" dirty="0" err="1"/>
              <a:t>function</a:t>
            </a:r>
            <a:r>
              <a:rPr lang="el-GR" dirty="0"/>
              <a:t> </a:t>
            </a:r>
            <a:r>
              <a:rPr lang="el-GR" dirty="0" err="1"/>
              <a:t>appears</a:t>
            </a:r>
            <a:r>
              <a:rPr lang="el-GR" dirty="0"/>
              <a:t> </a:t>
            </a:r>
            <a:r>
              <a:rPr lang="el-GR" dirty="0" err="1"/>
              <a:t>to</a:t>
            </a:r>
            <a:r>
              <a:rPr lang="el-GR" dirty="0"/>
              <a:t> </a:t>
            </a:r>
            <a:r>
              <a:rPr lang="el-GR" dirty="0" err="1"/>
              <a:t>be</a:t>
            </a:r>
            <a:r>
              <a:rPr lang="el-GR" dirty="0"/>
              <a:t> </a:t>
            </a:r>
            <a:r>
              <a:rPr lang="el-GR" b="1" dirty="0" err="1"/>
              <a:t>more</a:t>
            </a:r>
            <a:r>
              <a:rPr lang="el-GR" b="1" dirty="0"/>
              <a:t> </a:t>
            </a:r>
            <a:r>
              <a:rPr lang="el-GR" b="1" dirty="0" err="1"/>
              <a:t>stable</a:t>
            </a:r>
            <a:r>
              <a:rPr lang="el-GR" dirty="0"/>
              <a:t> and </a:t>
            </a:r>
            <a:r>
              <a:rPr lang="el-GR" dirty="0" err="1"/>
              <a:t>further</a:t>
            </a:r>
            <a:r>
              <a:rPr lang="el-GR" dirty="0"/>
              <a:t> </a:t>
            </a:r>
            <a:r>
              <a:rPr lang="el-GR" dirty="0" err="1"/>
              <a:t>shows</a:t>
            </a:r>
            <a:r>
              <a:rPr lang="el-GR" dirty="0"/>
              <a:t> </a:t>
            </a:r>
            <a:r>
              <a:rPr lang="el-GR" b="1" dirty="0" err="1"/>
              <a:t>better</a:t>
            </a:r>
            <a:r>
              <a:rPr lang="el-GR" b="1" dirty="0"/>
              <a:t> </a:t>
            </a:r>
            <a:r>
              <a:rPr lang="el-GR" b="1" dirty="0" err="1"/>
              <a:t>convergence</a:t>
            </a:r>
            <a:r>
              <a:rPr lang="el-GR" dirty="0"/>
              <a:t> </a:t>
            </a:r>
            <a:r>
              <a:rPr lang="el-GR" dirty="0" err="1"/>
              <a:t>even</a:t>
            </a:r>
            <a:r>
              <a:rPr lang="el-GR" dirty="0"/>
              <a:t> </a:t>
            </a:r>
            <a:r>
              <a:rPr lang="el-GR" dirty="0" err="1"/>
              <a:t>though</a:t>
            </a:r>
            <a:r>
              <a:rPr lang="el-GR" dirty="0"/>
              <a:t> </a:t>
            </a:r>
            <a:r>
              <a:rPr lang="el-GR" dirty="0" err="1"/>
              <a:t>with</a:t>
            </a:r>
            <a:r>
              <a:rPr lang="el-GR" dirty="0"/>
              <a:t> </a:t>
            </a:r>
            <a:r>
              <a:rPr lang="el-GR" dirty="0" err="1"/>
              <a:t>longer</a:t>
            </a:r>
            <a:r>
              <a:rPr lang="el-GR" dirty="0"/>
              <a:t> </a:t>
            </a:r>
            <a:r>
              <a:rPr lang="el-GR" dirty="0" err="1"/>
              <a:t>training</a:t>
            </a:r>
            <a:r>
              <a:rPr lang="el-GR" dirty="0"/>
              <a:t> </a:t>
            </a:r>
            <a:r>
              <a:rPr lang="el-GR" dirty="0" err="1"/>
              <a:t>epochs</a:t>
            </a:r>
            <a:endParaRPr lang="el-GR" dirty="0"/>
          </a:p>
          <a:p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3005D-A227-4E9F-BC70-569E97D27D5F}" type="slidenum">
              <a:rPr lang="el-GR" smtClean="0"/>
              <a:t>20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96715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25266EAC-89BE-5F43-A32F-A0150674C533}"/>
              </a:ext>
            </a:extLst>
          </p:cNvPr>
          <p:cNvSpPr/>
          <p:nvPr/>
        </p:nvSpPr>
        <p:spPr>
          <a:xfrm>
            <a:off x="3172" y="6400800"/>
            <a:ext cx="12188823" cy="4572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4C546F1-853D-A149-84F4-C06014349D5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57C815C-A408-1B40-A853-D191EF77EE6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00050" y="4645152"/>
            <a:ext cx="10058400" cy="1143000"/>
          </a:xfrm>
        </p:spPr>
        <p:txBody>
          <a:bodyPr lIns="91440" rIns="91440"/>
          <a:lstStyle>
            <a:lvl1pPr marL="0" indent="0">
              <a:buNone/>
              <a:defRPr sz="2400" cap="all" spc="2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cxnSp>
        <p:nvCxnSpPr>
          <p:cNvPr id="5" name="Straight Connector 8">
            <a:extLst>
              <a:ext uri="{FF2B5EF4-FFF2-40B4-BE49-F238E27FC236}">
                <a16:creationId xmlns:a16="http://schemas.microsoft.com/office/drawing/2014/main" id="{776BE6C4-008F-494F-9596-13C423DF5857}"/>
              </a:ext>
            </a:extLst>
          </p:cNvPr>
          <p:cNvCxnSpPr/>
          <p:nvPr/>
        </p:nvCxnSpPr>
        <p:spPr>
          <a:xfrm>
            <a:off x="1207657" y="4474744"/>
            <a:ext cx="9875520" cy="0"/>
          </a:xfrm>
          <a:prstGeom prst="straightConnector1">
            <a:avLst/>
          </a:prstGeom>
          <a:noFill/>
          <a:ln w="12701" cap="flat">
            <a:solidFill>
              <a:srgbClr val="404040"/>
            </a:solidFill>
            <a:prstDash val="solid"/>
            <a:miter/>
          </a:ln>
        </p:spPr>
      </p:cxn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2C3F5424-C5A1-E14B-B0EB-E81220E96A9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017FFC7-1519-3648-B44C-7D36A3B73E5F}" type="datetime1">
              <a:rPr lang="en-US"/>
              <a:pPr lvl="0"/>
              <a:t>10/28/21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C1902F5-4310-DA4E-8DB0-E5E23F1918E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0021FB4-8717-4742-904B-687351D2BD0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98E972E-5174-E74F-AD1C-BFBA4B28B8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8002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6249C-4E17-D64A-8CAE-C5298708E66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49BDE-1148-F143-9D61-1C18317C346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ECEBEB0B-6601-5F4F-A900-1B12599DB57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6A800D1-23A3-604F-A352-555F69F0BA76}" type="datetime1">
              <a:rPr lang="en-US"/>
              <a:pPr lvl="0"/>
              <a:t>10/28/21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27933818-8EF1-5347-8B94-0D860D4D869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99039651-A3E5-064F-A9B5-52F89898A76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0D48788-B592-244F-90CA-A1D3F7F918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59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3297C371-8471-4E44-940C-DE7EC920CA45}"/>
              </a:ext>
            </a:extLst>
          </p:cNvPr>
          <p:cNvSpPr/>
          <p:nvPr/>
        </p:nvSpPr>
        <p:spPr>
          <a:xfrm>
            <a:off x="3172" y="6400800"/>
            <a:ext cx="12188823" cy="4572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Vertical Title 1">
            <a:extLst>
              <a:ext uri="{FF2B5EF4-FFF2-40B4-BE49-F238E27FC236}">
                <a16:creationId xmlns:a16="http://schemas.microsoft.com/office/drawing/2014/main" id="{D536E36B-469C-DD4C-B7AE-53ACE6B1483A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412302"/>
            <a:ext cx="2628899" cy="5759897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Vertical Text Placeholder 2">
            <a:extLst>
              <a:ext uri="{FF2B5EF4-FFF2-40B4-BE49-F238E27FC236}">
                <a16:creationId xmlns:a16="http://schemas.microsoft.com/office/drawing/2014/main" id="{28149EC3-5315-4745-B177-F3CFF4E52A8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412302"/>
            <a:ext cx="7734296" cy="5759897"/>
          </a:xfrm>
        </p:spPr>
        <p:txBody>
          <a:bodyPr vert="eaVert" lIns="45720" tIns="0" rIns="45720" b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96B2E26A-D103-0448-8BB4-D72410EA23E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62CA33-B3E0-D342-82E0-61585AEFC9C0}" type="datetime1">
              <a:rPr lang="en-US"/>
              <a:pPr lvl="0"/>
              <a:t>10/28/21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8F83F73-21C8-BB46-92EA-999BDCF1882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EC8D6F2C-98C4-F94C-8B01-5F07E426882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E05FA42-4F2A-7443-8FDC-A28B6479C2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19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0E079-F7D1-2145-B5A9-4665967075F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2B850-C5AE-BE48-94D9-821C6F9CE8B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CACB1138-DCFE-184D-85DB-DFFE240011F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78BFB0-3ADC-E24F-A27B-E576F5250623}" type="datetime1">
              <a:rPr lang="en-US"/>
              <a:pPr lvl="0"/>
              <a:t>10/28/21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8D20112-D78C-5946-AE83-2A1D44AAD24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8DF3FB0C-4C93-D444-B054-87672E1545A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2E5D76D-431D-A746-A9AF-71220D43156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03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23CEA1A7-7B28-B941-9ED2-EB6ADBC9FA4A}"/>
              </a:ext>
            </a:extLst>
          </p:cNvPr>
          <p:cNvSpPr/>
          <p:nvPr/>
        </p:nvSpPr>
        <p:spPr>
          <a:xfrm>
            <a:off x="3172" y="6400800"/>
            <a:ext cx="12188823" cy="4572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6E635B8-EA6C-FC42-866D-55FB176AD8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7E6B2F-0FCA-8E45-A167-DEE297CEEB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/>
          <a:lstStyle>
            <a:lvl1pPr marL="0" indent="0">
              <a:buNone/>
              <a:defRPr sz="2400" cap="all" spc="2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8">
            <a:extLst>
              <a:ext uri="{FF2B5EF4-FFF2-40B4-BE49-F238E27FC236}">
                <a16:creationId xmlns:a16="http://schemas.microsoft.com/office/drawing/2014/main" id="{589E455C-5D2F-814C-90D6-49EB306730C0}"/>
              </a:ext>
            </a:extLst>
          </p:cNvPr>
          <p:cNvCxnSpPr/>
          <p:nvPr/>
        </p:nvCxnSpPr>
        <p:spPr>
          <a:xfrm>
            <a:off x="1207657" y="4485132"/>
            <a:ext cx="9875520" cy="0"/>
          </a:xfrm>
          <a:prstGeom prst="straightConnector1">
            <a:avLst/>
          </a:prstGeom>
          <a:noFill/>
          <a:ln w="12701" cap="flat">
            <a:solidFill>
              <a:srgbClr val="404040"/>
            </a:solidFill>
            <a:prstDash val="solid"/>
            <a:miter/>
          </a:ln>
        </p:spPr>
      </p:cxn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C91E057D-D82D-8745-95B4-4715D1CCFDB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CB0183D-9079-AC45-BCB4-D56BCF39F7DE}" type="datetime1">
              <a:rPr lang="en-US"/>
              <a:pPr lvl="0"/>
              <a:t>10/28/21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01E0B45-0CB5-3047-B8E2-91E4518A77C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10">
            <a:extLst>
              <a:ext uri="{FF2B5EF4-FFF2-40B4-BE49-F238E27FC236}">
                <a16:creationId xmlns:a16="http://schemas.microsoft.com/office/drawing/2014/main" id="{1E6EFF12-B31C-1849-A89F-46F6B60CC4A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C3035A8-2C25-324E-AAB6-6B52A92E4B1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39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AA839181-FCF6-DF40-9E3F-9B59A8BD1FC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9833D-CB81-184A-8B99-05652299944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97280" y="2120895"/>
            <a:ext cx="4639738" cy="374818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7D87B-B321-7A4B-AD2C-BB37DAE973A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515941" y="2120895"/>
            <a:ext cx="4639738" cy="374818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E98E9101-35F6-2443-B25D-3C3BEFB36B9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67F8A3D-B027-F542-B10C-321662E3B057}" type="datetime1">
              <a:rPr lang="en-US"/>
              <a:pPr lvl="0"/>
              <a:t>10/28/21</a:t>
            </a:fld>
            <a:endParaRPr lang="en-US"/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C78C16AC-51FA-C945-B14D-FFF3FC15285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F50B53EF-FA08-6D40-AEC0-DF8863EBDCC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E8ED7A7-462A-EC40-96D7-B9FDA5788ED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86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ADA2BBDB-AF04-574E-9F58-CD36EC3C6C1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F2317-94F7-DD47-9280-C2FD951AB4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057400"/>
            <a:ext cx="4639738" cy="736284"/>
          </a:xfrm>
        </p:spPr>
        <p:txBody>
          <a:bodyPr lIns="91440" rIns="91440" anchor="ctr"/>
          <a:lstStyle>
            <a:lvl1pPr marL="0" indent="0">
              <a:buNone/>
              <a:defRPr sz="2000" cap="all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96120C-200C-BA4E-8FB6-C795DF9CA920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097280" y="2958276"/>
            <a:ext cx="4639738" cy="291081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4BC76D-81FB-B148-B058-EA216E979412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515941" y="2057400"/>
            <a:ext cx="4639738" cy="736284"/>
          </a:xfrm>
        </p:spPr>
        <p:txBody>
          <a:bodyPr lIns="91440" rIns="91440" anchor="ctr"/>
          <a:lstStyle>
            <a:lvl1pPr marL="0" indent="0">
              <a:buNone/>
              <a:defRPr sz="2000" cap="all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9B46F7-3BEC-6D4B-9543-C350B7556D05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515941" y="2958276"/>
            <a:ext cx="4639738" cy="291081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8DB54488-263F-4448-A06C-0283D4E324F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DB39838-C5DB-A04E-A7E4-FBB2820B64BA}" type="datetime1">
              <a:rPr lang="en-US"/>
              <a:pPr lvl="0"/>
              <a:t>10/28/21</a:t>
            </a:fld>
            <a:endParaRPr lang="en-US"/>
          </a:p>
        </p:txBody>
      </p:sp>
      <p:sp>
        <p:nvSpPr>
          <p:cNvPr id="8" name="Footer Placeholder 10">
            <a:extLst>
              <a:ext uri="{FF2B5EF4-FFF2-40B4-BE49-F238E27FC236}">
                <a16:creationId xmlns:a16="http://schemas.microsoft.com/office/drawing/2014/main" id="{CEE4F235-069F-5B42-AB0E-59945CAAA81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11">
            <a:extLst>
              <a:ext uri="{FF2B5EF4-FFF2-40B4-BE49-F238E27FC236}">
                <a16:creationId xmlns:a16="http://schemas.microsoft.com/office/drawing/2014/main" id="{0C203461-DFB0-8644-9D6A-4EA92690EC9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B4F641D-C38E-6949-A407-5FA59A4CCE8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1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D95E-80EB-434F-B3AD-AA8E45455E0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5">
            <a:extLst>
              <a:ext uri="{FF2B5EF4-FFF2-40B4-BE49-F238E27FC236}">
                <a16:creationId xmlns:a16="http://schemas.microsoft.com/office/drawing/2014/main" id="{76996111-2A97-CE46-BC56-8A6DD261784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13A4A7C-0777-4D49-957E-2C5F7AFEDDCA}" type="datetime1">
              <a:rPr lang="en-US"/>
              <a:pPr lvl="0"/>
              <a:t>10/28/21</a:t>
            </a:fld>
            <a:endParaRPr lang="en-US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88933335-CFE1-FD4A-8F00-BAFCAD7466F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D6EFAD9F-774F-BD41-B7AB-92B32504993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6DB1B28-BB07-BF41-A9C8-41BC02BBA51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81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58111F5F-AA5C-E648-8C41-2EE75E7ADB4F}"/>
              </a:ext>
            </a:extLst>
          </p:cNvPr>
          <p:cNvSpPr/>
          <p:nvPr/>
        </p:nvSpPr>
        <p:spPr>
          <a:xfrm>
            <a:off x="3172" y="6400800"/>
            <a:ext cx="12188823" cy="4572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1063E9F7-CCFC-1E46-95EA-A304B4E2363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A7346E4-AE0F-F74E-A95C-EACCACE345B8}" type="datetime1">
              <a:rPr lang="en-US"/>
              <a:pPr lvl="0"/>
              <a:t>10/28/21</a:t>
            </a:fld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E59E5C96-55E8-BD40-AB86-1C3B8643D50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370DE6E-B277-0B43-ACC0-2BF170E10E1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E560758-DFD2-6D42-9EA4-81140FE86C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10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F4EE5E69-20ED-C04B-83C8-FE8B325E4A9A}"/>
              </a:ext>
            </a:extLst>
          </p:cNvPr>
          <p:cNvSpPr/>
          <p:nvPr/>
        </p:nvSpPr>
        <p:spPr>
          <a:xfrm>
            <a:off x="18" y="0"/>
            <a:ext cx="4654296" cy="68580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A99D6CA-6CBB-6E43-B6D7-1040A59E21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63" y="786384"/>
            <a:ext cx="3517568" cy="2093976"/>
          </a:xfr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D4C3DC-B1F9-034F-8DCC-4F02DFCCB23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458986" y="812801"/>
            <a:ext cx="5928347" cy="529476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E816F92-20D6-7C44-9E18-6BC5F98EEE66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43463" y="3043050"/>
            <a:ext cx="3517568" cy="3064501"/>
          </a:xfrm>
        </p:spPr>
        <p:txBody>
          <a:bodyPr lIns="91440" r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BD9209A1-B877-4146-AADF-2CDA9752B5C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643463" y="6446520"/>
            <a:ext cx="3517568" cy="365129"/>
          </a:xfrm>
        </p:spPr>
        <p:txBody>
          <a:bodyPr/>
          <a:lstStyle>
            <a:lvl1pPr algn="l">
              <a:defRPr/>
            </a:lvl1pPr>
          </a:lstStyle>
          <a:p>
            <a:pPr lvl="0"/>
            <a:fld id="{40BA78A3-F36F-F844-A30A-8A8C30E985C1}" type="datetime1">
              <a:rPr lang="en-US"/>
              <a:pPr lvl="0"/>
              <a:t>10/28/21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C3B23B26-C999-534D-A7E4-62C360F654A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5458986" y="6446520"/>
            <a:ext cx="5334015" cy="365129"/>
          </a:xfrm>
        </p:spPr>
        <p:txBody>
          <a:bodyPr/>
          <a:lstStyle>
            <a:lvl1pPr>
              <a:defRPr>
                <a:solidFill>
                  <a:srgbClr val="4A5356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6AD270A6-EBE0-1141-B5BD-3E824E06338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4A5356"/>
                </a:solidFill>
              </a:defRPr>
            </a:lvl1pPr>
          </a:lstStyle>
          <a:p>
            <a:pPr lvl="0"/>
            <a:fld id="{3F88227D-ECA0-7047-8EBC-202B8FC59A9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30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095650ED-C4B9-A941-B869-C65D1F7A98BB}"/>
              </a:ext>
            </a:extLst>
          </p:cNvPr>
          <p:cNvSpPr/>
          <p:nvPr/>
        </p:nvSpPr>
        <p:spPr>
          <a:xfrm>
            <a:off x="0" y="4578345"/>
            <a:ext cx="12188823" cy="2279654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7336FA-3D8B-5345-A5AE-2D07002713A1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18" y="0"/>
            <a:ext cx="12191987" cy="4578345"/>
          </a:xfrm>
          <a:solidFill>
            <a:srgbClr val="D9D9D9"/>
          </a:solidFill>
        </p:spPr>
        <p:txBody>
          <a:bodyPr lIns="457200" tIns="457200"/>
          <a:lstStyle>
            <a:lvl1pPr marL="0" indent="0">
              <a:buNone/>
              <a:defRPr sz="32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F44968-7885-554C-83A6-735C64DF6F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4799365"/>
            <a:ext cx="10113648" cy="743681"/>
          </a:xfrm>
        </p:spPr>
        <p:txBody>
          <a:bodyPr tIns="0" bIns="0">
            <a:no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CD7D697C-0E85-444D-A0E6-0AA187A0652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097280" y="5715000"/>
            <a:ext cx="10113264" cy="609603"/>
          </a:xfrm>
        </p:spPr>
        <p:txBody>
          <a:bodyPr lIns="91440" tIns="0" rIns="9144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99446F63-F433-6547-9BDD-9881C810EB5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2CFC9E3-3AE9-9540-B4C6-0EB64D2EE7FC}" type="datetime1">
              <a:rPr lang="en-US"/>
              <a:pPr lvl="0"/>
              <a:t>10/28/21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D540BDC3-1D10-7140-9E90-9F2CAE030C9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1B431FEF-1E17-BC40-9513-17D05DD7C87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D102F38-E286-8A40-99A0-869D73DDD49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61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D91CA80E-99D0-8643-97D1-4C50E0E239C4}"/>
              </a:ext>
            </a:extLst>
          </p:cNvPr>
          <p:cNvSpPr/>
          <p:nvPr/>
        </p:nvSpPr>
        <p:spPr>
          <a:xfrm>
            <a:off x="3172" y="6400800"/>
            <a:ext cx="12188823" cy="4572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DE8A48C-F3B8-0046-97F7-4D14A3DF3C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0"/>
            <a:ext cx="10058400" cy="1450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C6DE1D1-2F7A-9E45-8A5D-EE340A9890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4"/>
            <a:ext cx="10058400" cy="376089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86DD032-ECE9-3B48-9197-AC0B8D8B9006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218426" y="6446840"/>
            <a:ext cx="2584853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800" b="0" i="0" u="none" strike="noStrike" kern="1200" cap="none" spc="0" baseline="0">
                <a:solidFill>
                  <a:srgbClr val="FFFFFF"/>
                </a:solidFill>
                <a:uFillTx/>
                <a:latin typeface="Franklin Gothic Book"/>
              </a:defRPr>
            </a:lvl1pPr>
          </a:lstStyle>
          <a:p>
            <a:pPr lvl="0"/>
            <a:fld id="{906CB565-265E-2648-9D00-79B459DFB730}" type="datetime1">
              <a:rPr lang="en-US"/>
              <a:pPr lvl="0"/>
              <a:t>10/28/21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0340B34-A41B-BA4A-9242-5F59C47750BF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1097280" y="6446840"/>
            <a:ext cx="681826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800" b="0" i="0" u="none" strike="noStrike" kern="1200" cap="all" spc="0" baseline="0">
                <a:solidFill>
                  <a:srgbClr val="FFFFFF"/>
                </a:solidFill>
                <a:uFillTx/>
                <a:latin typeface="Franklin Gothic Book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F701759-25B0-E848-BC76-F71C39270BC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993584" y="6446840"/>
            <a:ext cx="78001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800" b="0" i="0" u="none" strike="noStrike" kern="1200" cap="none" spc="0" baseline="0">
                <a:solidFill>
                  <a:srgbClr val="FFFFFF"/>
                </a:solidFill>
                <a:uFillTx/>
                <a:latin typeface="Franklin Gothic Book"/>
              </a:defRPr>
            </a:lvl1pPr>
          </a:lstStyle>
          <a:p>
            <a:pPr lvl="0"/>
            <a:fld id="{526CA8EB-D5FA-F043-AE7C-61DB4F6BA0FD}" type="slidenum">
              <a:t>‹#›</a:t>
            </a:fld>
            <a:endParaRPr lang="en-US"/>
          </a:p>
        </p:txBody>
      </p:sp>
      <p:cxnSp>
        <p:nvCxnSpPr>
          <p:cNvPr id="8" name="Straight Connector 9">
            <a:extLst>
              <a:ext uri="{FF2B5EF4-FFF2-40B4-BE49-F238E27FC236}">
                <a16:creationId xmlns:a16="http://schemas.microsoft.com/office/drawing/2014/main" id="{EF8E6296-F0B9-7B40-A6BA-37EE1F62D109}"/>
              </a:ext>
            </a:extLst>
          </p:cNvPr>
          <p:cNvCxnSpPr/>
          <p:nvPr/>
        </p:nvCxnSpPr>
        <p:spPr>
          <a:xfrm>
            <a:off x="1193529" y="1897379"/>
            <a:ext cx="9966960" cy="0"/>
          </a:xfrm>
          <a:prstGeom prst="straightConnector1">
            <a:avLst/>
          </a:prstGeom>
          <a:noFill/>
          <a:ln w="12701" cap="flat">
            <a:solidFill>
              <a:srgbClr val="404040"/>
            </a:solidFill>
            <a:prstDash val="solid"/>
            <a:miter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700" b="0" i="0" u="none" strike="noStrike" kern="1200" cap="none" spc="-50" baseline="0">
          <a:solidFill>
            <a:srgbClr val="404040"/>
          </a:solidFill>
          <a:uFillTx/>
          <a:latin typeface="Bookman Old Style"/>
        </a:defRPr>
      </a:lvl1pPr>
    </p:titleStyle>
    <p:bodyStyle>
      <a:lvl1pPr marL="91440" marR="0" lvl="0" indent="-91440" algn="l" defTabSz="914400" rtl="0" fontAlgn="auto" hangingPunct="1">
        <a:lnSpc>
          <a:spcPct val="110000"/>
        </a:lnSpc>
        <a:spcBef>
          <a:spcPts val="1200"/>
        </a:spcBef>
        <a:spcAft>
          <a:spcPts val="200"/>
        </a:spcAft>
        <a:buClr>
          <a:srgbClr val="9BA8B7"/>
        </a:buClr>
        <a:buSzPct val="100000"/>
        <a:buFont typeface="Calibri" pitchFamily="34"/>
        <a:buChar char=" "/>
        <a:tabLst/>
        <a:defRPr lang="en-US" sz="1900" b="0" i="0" u="none" strike="noStrike" kern="1200" cap="none" spc="0" baseline="0">
          <a:solidFill>
            <a:srgbClr val="404040"/>
          </a:solidFill>
          <a:uFillTx/>
          <a:latin typeface="Franklin Gothic Book"/>
        </a:defRPr>
      </a:lvl1pPr>
      <a:lvl2pPr marL="384048" marR="0" lvl="1" indent="-182880" algn="l" defTabSz="914400" rtl="0" fontAlgn="auto" hangingPunct="1">
        <a:lnSpc>
          <a:spcPct val="100000"/>
        </a:lnSpc>
        <a:spcBef>
          <a:spcPts val="200"/>
        </a:spcBef>
        <a:spcAft>
          <a:spcPts val="400"/>
        </a:spcAft>
        <a:buSzPct val="100000"/>
        <a:buFont typeface="Calibri" pitchFamily="34"/>
        <a:buChar char="◦"/>
        <a:tabLst/>
        <a:defRPr lang="en-US" sz="1700" b="0" i="0" u="none" strike="noStrike" kern="1200" cap="none" spc="0" baseline="0">
          <a:solidFill>
            <a:srgbClr val="404040"/>
          </a:solidFill>
          <a:uFillTx/>
          <a:latin typeface="Franklin Gothic Book"/>
        </a:defRPr>
      </a:lvl2pPr>
      <a:lvl3pPr marL="566928" marR="0" lvl="2" indent="-182880" algn="l" defTabSz="914400" rtl="0" fontAlgn="auto" hangingPunct="1">
        <a:lnSpc>
          <a:spcPct val="100000"/>
        </a:lnSpc>
        <a:spcBef>
          <a:spcPts val="200"/>
        </a:spcBef>
        <a:spcAft>
          <a:spcPts val="400"/>
        </a:spcAft>
        <a:buSzPct val="100000"/>
        <a:buFont typeface="Calibri" pitchFamily="34"/>
        <a:buChar char="◦"/>
        <a:tabLst/>
        <a:defRPr lang="en-US" sz="1300" b="0" i="0" u="none" strike="noStrike" kern="1200" cap="none" spc="0" baseline="0">
          <a:solidFill>
            <a:srgbClr val="404040"/>
          </a:solidFill>
          <a:uFillTx/>
          <a:latin typeface="Franklin Gothic Book"/>
        </a:defRPr>
      </a:lvl3pPr>
      <a:lvl4pPr marL="749808" marR="0" lvl="3" indent="-182880" algn="l" defTabSz="914400" rtl="0" fontAlgn="auto" hangingPunct="1">
        <a:lnSpc>
          <a:spcPct val="100000"/>
        </a:lnSpc>
        <a:spcBef>
          <a:spcPts val="200"/>
        </a:spcBef>
        <a:spcAft>
          <a:spcPts val="400"/>
        </a:spcAft>
        <a:buSzPct val="100000"/>
        <a:buFont typeface="Calibri" pitchFamily="34"/>
        <a:buChar char="◦"/>
        <a:tabLst/>
        <a:defRPr lang="en-US" sz="1300" b="0" i="0" u="none" strike="noStrike" kern="1200" cap="none" spc="0" baseline="0">
          <a:solidFill>
            <a:srgbClr val="404040"/>
          </a:solidFill>
          <a:uFillTx/>
          <a:latin typeface="Franklin Gothic Book"/>
        </a:defRPr>
      </a:lvl4pPr>
      <a:lvl5pPr marL="932688" marR="0" lvl="4" indent="-182880" algn="l" defTabSz="914400" rtl="0" fontAlgn="auto" hangingPunct="1">
        <a:lnSpc>
          <a:spcPct val="100000"/>
        </a:lnSpc>
        <a:spcBef>
          <a:spcPts val="200"/>
        </a:spcBef>
        <a:spcAft>
          <a:spcPts val="400"/>
        </a:spcAft>
        <a:buSzPct val="100000"/>
        <a:buFont typeface="Calibri" pitchFamily="34"/>
        <a:buChar char="◦"/>
        <a:tabLst/>
        <a:defRPr lang="en-US" sz="1300" b="0" i="0" u="none" strike="noStrike" kern="1200" cap="none" spc="0" baseline="0">
          <a:solidFill>
            <a:srgbClr val="404040"/>
          </a:solidFill>
          <a:uFillTx/>
          <a:latin typeface="Franklin Gothic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jpe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nos-mark/metacovid-siamese-neural-network" TargetMode="External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109/CVPR.2006.100" TargetMode="External"/><Relationship Id="rId3" Type="http://schemas.openxmlformats.org/officeDocument/2006/relationships/hyperlink" Target="https://doi.org/10.1016/j.eng.2020.04.010" TargetMode="External"/><Relationship Id="rId7" Type="http://schemas.openxmlformats.org/officeDocument/2006/relationships/hyperlink" Target="https://doi.org/10.1109/CVPR.2009.5206848" TargetMode="External"/><Relationship Id="rId2" Type="http://schemas.openxmlformats.org/officeDocument/2006/relationships/hyperlink" Target="https://doi.org/10.1016/J.PATCOG.2020.10770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1409.1556v6" TargetMode="External"/><Relationship Id="rId5" Type="http://schemas.openxmlformats.org/officeDocument/2006/relationships/hyperlink" Target="https://doi.org/10.1002/int.22449" TargetMode="External"/><Relationship Id="rId4" Type="http://schemas.openxmlformats.org/officeDocument/2006/relationships/hyperlink" Target="https://doi.org/10.1007/s00330-021-07715-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ieee8023/covid-chestxray-datase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Εικόνα 4" descr="Εικόνα που περιέχει σκηνή, σκούρος, λέιζερ&#10;&#10;Περιγραφή που δημιουργήθηκε αυτόματα">
            <a:extLst>
              <a:ext uri="{FF2B5EF4-FFF2-40B4-BE49-F238E27FC236}">
                <a16:creationId xmlns:a16="http://schemas.microsoft.com/office/drawing/2014/main" id="{3E1767BA-432E-4C99-8A43-872946C00D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539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FE73688F-1CD0-4543-A07A-28806DCCC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2" y="4185749"/>
            <a:ext cx="9265771" cy="622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3600" b="1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MetaCovid</a:t>
            </a:r>
            <a:endParaRPr lang="en-US" sz="3600" b="1" dirty="0">
              <a:solidFill>
                <a:schemeClr val="tx1"/>
              </a:solidFill>
              <a:latin typeface="+mj-lt"/>
              <a:ea typeface="+mj-ea"/>
              <a:cs typeface="Calibri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5A5EA8-9284-4E3F-BD9D-712B88754B62}"/>
              </a:ext>
            </a:extLst>
          </p:cNvPr>
          <p:cNvSpPr txBox="1"/>
          <p:nvPr/>
        </p:nvSpPr>
        <p:spPr>
          <a:xfrm>
            <a:off x="618063" y="4856921"/>
            <a:ext cx="9565028" cy="124924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cap="all"/>
              <a:t>Emmanouil KOUTOULAKIS</a:t>
            </a:r>
            <a:r>
              <a:rPr lang="en-US"/>
              <a:t>​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cap="all"/>
              <a:t>Emmanouil </a:t>
            </a:r>
            <a:r>
              <a:rPr lang="en-US" cap="all" err="1"/>
              <a:t>Markodimitrakis</a:t>
            </a:r>
            <a:r>
              <a:rPr lang="en-US"/>
              <a:t>​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cap="all"/>
              <a:t>Yağmur </a:t>
            </a:r>
            <a:r>
              <a:rPr lang="en-US" cap="all" err="1"/>
              <a:t>çiğdem</a:t>
            </a:r>
            <a:r>
              <a:rPr lang="en-US" cap="all"/>
              <a:t> </a:t>
            </a:r>
            <a:r>
              <a:rPr lang="en-US" cap="all" err="1"/>
              <a:t>aktaş</a:t>
            </a:r>
            <a:r>
              <a:rPr lang="en-US"/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808888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54090DB-5556-4A46-B7DE-9061D463B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Pre-processing</a:t>
            </a:r>
            <a:endParaRPr lang="tr-TR" sz="40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880EB77-9E79-43FF-93FF-61A08FF93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/>
              <a:buChar char="•"/>
            </a:pPr>
            <a:r>
              <a:rPr lang="el-GR" dirty="0"/>
              <a:t> </a:t>
            </a:r>
            <a:r>
              <a:rPr lang="en-US" dirty="0"/>
              <a:t>Re-scale all images to a size of 100x100 pixels</a:t>
            </a:r>
            <a:endParaRPr lang="el-GR" dirty="0"/>
          </a:p>
          <a:p>
            <a:pPr>
              <a:buFont typeface="Arial" pitchFamily="34"/>
              <a:buChar char="•"/>
            </a:pPr>
            <a:r>
              <a:rPr lang="el-GR" dirty="0"/>
              <a:t> </a:t>
            </a:r>
            <a:r>
              <a:rPr lang="en-US" dirty="0"/>
              <a:t>Intensity</a:t>
            </a:r>
            <a:r>
              <a:rPr lang="el-GR" dirty="0"/>
              <a:t> </a:t>
            </a:r>
            <a:r>
              <a:rPr lang="en-US" dirty="0"/>
              <a:t>normalization</a:t>
            </a:r>
            <a:endParaRPr lang="el-GR" dirty="0"/>
          </a:p>
          <a:p>
            <a:pPr>
              <a:buFont typeface="Arial" pitchFamily="34"/>
              <a:buChar char="•"/>
            </a:pPr>
            <a:r>
              <a:rPr lang="el-GR" dirty="0"/>
              <a:t> </a:t>
            </a:r>
            <a:r>
              <a:rPr lang="en-US" dirty="0"/>
              <a:t>Image</a:t>
            </a:r>
            <a:r>
              <a:rPr lang="el-GR" dirty="0"/>
              <a:t> </a:t>
            </a:r>
            <a:r>
              <a:rPr lang="en-US" dirty="0"/>
              <a:t>pixel</a:t>
            </a:r>
            <a:r>
              <a:rPr lang="el-GR" dirty="0"/>
              <a:t> </a:t>
            </a:r>
            <a:r>
              <a:rPr lang="en-US" dirty="0"/>
              <a:t>value</a:t>
            </a:r>
            <a:r>
              <a:rPr lang="el-GR" dirty="0"/>
              <a:t> </a:t>
            </a:r>
            <a:r>
              <a:rPr lang="en-US" dirty="0"/>
              <a:t>from</a:t>
            </a:r>
            <a:r>
              <a:rPr lang="el-GR" dirty="0"/>
              <a:t> [0, 255] </a:t>
            </a:r>
            <a:r>
              <a:rPr lang="en-US" dirty="0"/>
              <a:t>to</a:t>
            </a:r>
            <a:r>
              <a:rPr lang="el-GR" dirty="0"/>
              <a:t> [0, 1]</a:t>
            </a:r>
            <a:r>
              <a:rPr lang="en-US" dirty="0"/>
              <a:t> using min-max normalization technique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178158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74A7E-AD01-4C02-9E6F-E3936F00A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 of </a:t>
            </a:r>
            <a:r>
              <a:rPr lang="en-US" err="1"/>
              <a:t>MetaCovid</a:t>
            </a:r>
            <a:endParaRPr lang="en-US"/>
          </a:p>
        </p:txBody>
      </p:sp>
      <p:pic>
        <p:nvPicPr>
          <p:cNvPr id="34" name="Picture 34" descr="Diagram&#10;&#10;Description automatically generated">
            <a:extLst>
              <a:ext uri="{FF2B5EF4-FFF2-40B4-BE49-F238E27FC236}">
                <a16:creationId xmlns:a16="http://schemas.microsoft.com/office/drawing/2014/main" id="{347F6E40-0AAC-4412-ACC9-9D550AD86C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25273"/>
          <a:stretch/>
        </p:blipFill>
        <p:spPr>
          <a:xfrm>
            <a:off x="106236" y="1970703"/>
            <a:ext cx="5992543" cy="285026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1D12A9-2578-4583-8F78-E601353EE526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6691787" y="2388851"/>
            <a:ext cx="4639738" cy="2149063"/>
          </a:xfrm>
        </p:spPr>
        <p:txBody>
          <a:bodyPr>
            <a:normAutofit lnSpcReduction="10000"/>
          </a:bodyPr>
          <a:lstStyle/>
          <a:p>
            <a:pPr>
              <a:buFont typeface="Arial" pitchFamily="34"/>
              <a:buChar char="•"/>
            </a:pPr>
            <a:r>
              <a:rPr lang="en-US"/>
              <a:t>Two identical parallel VGG-16 networks</a:t>
            </a:r>
          </a:p>
          <a:p>
            <a:pPr>
              <a:buFont typeface="Arial" pitchFamily="34"/>
              <a:buChar char="•"/>
            </a:pPr>
            <a:r>
              <a:rPr lang="en-US"/>
              <a:t>Sharing the same weights and architecture</a:t>
            </a:r>
          </a:p>
          <a:p>
            <a:pPr>
              <a:buFont typeface="Arial" pitchFamily="34"/>
              <a:buChar char="•"/>
            </a:pPr>
            <a:r>
              <a:rPr lang="en-US"/>
              <a:t>Different input images</a:t>
            </a:r>
          </a:p>
          <a:p>
            <a:pPr>
              <a:buFont typeface="Arial" pitchFamily="34"/>
              <a:buChar char="•"/>
            </a:pPr>
            <a:r>
              <a:rPr lang="en-US"/>
              <a:t>Combine the output to make the final prediction</a:t>
            </a:r>
          </a:p>
        </p:txBody>
      </p:sp>
      <p:pic>
        <p:nvPicPr>
          <p:cNvPr id="36" name="Picture 34" descr="Diagram&#10;&#10;Description automatically generated">
            <a:extLst>
              <a:ext uri="{FF2B5EF4-FFF2-40B4-BE49-F238E27FC236}">
                <a16:creationId xmlns:a16="http://schemas.microsoft.com/office/drawing/2014/main" id="{950B3BBD-83DA-4F3B-9DBA-01C6B9D61B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49" t="75086" r="895" b="-139"/>
          <a:stretch/>
        </p:blipFill>
        <p:spPr>
          <a:xfrm>
            <a:off x="1067505" y="4887968"/>
            <a:ext cx="4287047" cy="1149224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C4FA580-E9F4-41D8-B563-35C32D7CC6EC}"/>
              </a:ext>
            </a:extLst>
          </p:cNvPr>
          <p:cNvSpPr txBox="1"/>
          <p:nvPr/>
        </p:nvSpPr>
        <p:spPr>
          <a:xfrm>
            <a:off x="6516710" y="4976611"/>
            <a:ext cx="498627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404040"/>
                </a:solidFill>
                <a:latin typeface="Franklin Gothic Book"/>
              </a:rPr>
              <a:t>Learn a function to produce the similarity output between these two images</a:t>
            </a:r>
            <a:r>
              <a:rPr lang="en-US" b="1">
                <a:latin typeface="Franklin Gothic Book"/>
              </a:rPr>
              <a:t>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5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5A584-9902-4F0E-8338-5A0FA36F9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VGG16 – Transfer Learning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2AF3D3-E944-4EE4-AF61-ECC90D16E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20895"/>
            <a:ext cx="8829145" cy="374818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+mj-lt"/>
              </a:rPr>
              <a:t>Keras</a:t>
            </a:r>
            <a:r>
              <a:rPr lang="en-US" dirty="0">
                <a:latin typeface="+mj-lt"/>
              </a:rPr>
              <a:t> vgg16 model without top layers</a:t>
            </a:r>
          </a:p>
          <a:p>
            <a:endParaRPr lang="en-US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  <a:cs typeface="Times New Roman" panose="02020603050405020304" pitchFamily="18" charset="0"/>
              </a:rPr>
              <a:t>The same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number of images for VGG training with the paper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+mj-lt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  <a:cs typeface="Times New Roman" panose="02020603050405020304" pitchFamily="18" charset="0"/>
              </a:rPr>
              <a:t>Adam Optimizer with learning rate = 0.0001, early stop mechanism </a:t>
            </a:r>
            <a:endParaRPr lang="en-US" dirty="0"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C2A1BC-7370-4CED-9986-00C711880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584" y="1978420"/>
            <a:ext cx="5060656" cy="7765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D2CF31-DC7D-4B2E-8A39-2DCC66945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1541" y="2854591"/>
            <a:ext cx="2762699" cy="291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599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5A584-9902-4F0E-8338-5A0FA36F9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09750"/>
            <a:ext cx="10058400" cy="1450759"/>
          </a:xfrm>
        </p:spPr>
        <p:txBody>
          <a:bodyPr/>
          <a:lstStyle/>
          <a:p>
            <a:r>
              <a:rPr lang="en-US" dirty="0"/>
              <a:t>VGG16 – Model accuracy</a:t>
            </a:r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5724A03C-04E3-3543-862F-902E15285C2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6981" y="1962067"/>
            <a:ext cx="4580524" cy="3015048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CFADB7D1-EAB9-7844-A40A-75950938291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12617" y="1904192"/>
            <a:ext cx="4580524" cy="3158576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EC5A3C-D558-C94B-8FEC-E1B1E0782211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710100" y="5201823"/>
            <a:ext cx="2771799" cy="778739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1569683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5A316-0B7D-456C-8DC1-7AA1EA7B3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1"/>
            <a:ext cx="10058400" cy="702316"/>
          </a:xfrm>
        </p:spPr>
        <p:txBody>
          <a:bodyPr>
            <a:normAutofit fontScale="90000"/>
          </a:bodyPr>
          <a:lstStyle/>
          <a:p>
            <a:r>
              <a:rPr lang="en-US" dirty="0"/>
              <a:t>Experiments – VGG Batch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C634D-4082-4800-A2B4-784DAE3C9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69416-011C-46D4-9E40-0825D455B1A8}"/>
              </a:ext>
            </a:extLst>
          </p:cNvPr>
          <p:cNvSpPr>
            <a:spLocks noGrp="1"/>
          </p:cNvSpPr>
          <p:nvPr>
            <p:ph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FBD8F6-01BE-41F7-9142-0BC3FB75D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6" y="1463391"/>
            <a:ext cx="12134865" cy="481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73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83CFB0-8603-408C-A0D9-499118A7D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8141"/>
            <a:ext cx="10515600" cy="942664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5200" dirty="0">
                <a:latin typeface="+mj-lt"/>
                <a:ea typeface="+mj-ea"/>
                <a:cs typeface="+mj-cs"/>
              </a:rPr>
              <a:t>Siamese Training [1/3]</a:t>
            </a:r>
          </a:p>
        </p:txBody>
      </p:sp>
      <p:pic>
        <p:nvPicPr>
          <p:cNvPr id="6" name="Content Placeholder 11">
            <a:extLst>
              <a:ext uri="{FF2B5EF4-FFF2-40B4-BE49-F238E27FC236}">
                <a16:creationId xmlns:a16="http://schemas.microsoft.com/office/drawing/2014/main" id="{E60E2C5A-66DD-4695-8F90-17B6862537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0" r="2862" b="2090"/>
          <a:stretch/>
        </p:blipFill>
        <p:spPr>
          <a:xfrm>
            <a:off x="2090918" y="330860"/>
            <a:ext cx="7619422" cy="469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954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83CFB0-8603-408C-A0D9-499118A7D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8141"/>
            <a:ext cx="10515600" cy="942664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5200" dirty="0">
                <a:latin typeface="+mj-lt"/>
                <a:ea typeface="+mj-ea"/>
                <a:cs typeface="+mj-cs"/>
              </a:rPr>
              <a:t>Siamese Training [2/3]</a:t>
            </a:r>
          </a:p>
        </p:txBody>
      </p:sp>
      <p:pic>
        <p:nvPicPr>
          <p:cNvPr id="5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BA28C482-F1FC-4E73-9954-08841BF512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"/>
          <a:stretch/>
        </p:blipFill>
        <p:spPr>
          <a:xfrm>
            <a:off x="1682358" y="1215918"/>
            <a:ext cx="8824233" cy="369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329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Content Placeholder 2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49232A9-C32F-9148-B663-8C4B78CD5C4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l="1" t="1465" r="2341" b="3191"/>
          <a:stretch/>
        </p:blipFill>
        <p:spPr>
          <a:xfrm>
            <a:off x="1647825" y="555625"/>
            <a:ext cx="8894763" cy="3062288"/>
          </a:xfrm>
          <a:prstGeom prst="rect">
            <a:avLst/>
          </a:prstGeom>
        </p:spPr>
      </p:pic>
      <p:pic>
        <p:nvPicPr>
          <p:cNvPr id="9" name="Content Placeholder 8" descr="A picture containing text&#10;&#10;Description automatically generated">
            <a:extLst>
              <a:ext uri="{FF2B5EF4-FFF2-40B4-BE49-F238E27FC236}">
                <a16:creationId xmlns:a16="http://schemas.microsoft.com/office/drawing/2014/main" id="{3B791001-0D27-4E46-9B8C-63184083965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3"/>
          <a:srcRect l="1406" t="4451" r="2534" b="3307"/>
          <a:stretch/>
        </p:blipFill>
        <p:spPr>
          <a:xfrm>
            <a:off x="1647093" y="3741410"/>
            <a:ext cx="8894763" cy="1506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83CFB0-8603-408C-A0D9-499118A7D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8141"/>
            <a:ext cx="10515600" cy="942664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5200" dirty="0">
                <a:latin typeface="+mj-lt"/>
                <a:ea typeface="+mj-ea"/>
                <a:cs typeface="+mj-cs"/>
              </a:rPr>
              <a:t>Siamese Training [3/3]</a:t>
            </a:r>
          </a:p>
        </p:txBody>
      </p:sp>
    </p:spTree>
    <p:extLst>
      <p:ext uri="{BB962C8B-B14F-4D97-AF65-F5344CB8AC3E}">
        <p14:creationId xmlns:p14="http://schemas.microsoft.com/office/powerpoint/2010/main" val="4067353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48BBB20-899C-48BA-A76A-3DD6BFB04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083" y="987813"/>
            <a:ext cx="10058400" cy="726234"/>
          </a:xfrm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r>
              <a:rPr lang="tr-TR" sz="2800" dirty="0"/>
              <a:t>Results (1/3) – </a:t>
            </a:r>
            <a:r>
              <a:rPr lang="en-US" sz="2800" dirty="0"/>
              <a:t>Contrastive Loss vs Binary Cross Entropy</a:t>
            </a:r>
            <a:endParaRPr lang="el-GR" sz="28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948FC26-E3BD-7748-9B02-35340874082C}"/>
              </a:ext>
            </a:extLst>
          </p:cNvPr>
          <p:cNvGraphicFramePr>
            <a:graphicFrameLocks noGrp="1"/>
          </p:cNvGraphicFramePr>
          <p:nvPr>
            <p:ph idx="2"/>
            <p:extLst>
              <p:ext uri="{D42A27DB-BD31-4B8C-83A1-F6EECF244321}">
                <p14:modId xmlns:p14="http://schemas.microsoft.com/office/powerpoint/2010/main" val="1077415249"/>
              </p:ext>
            </p:extLst>
          </p:nvPr>
        </p:nvGraphicFramePr>
        <p:xfrm>
          <a:off x="1473902" y="2191913"/>
          <a:ext cx="9240762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2743">
                  <a:extLst>
                    <a:ext uri="{9D8B030D-6E8A-4147-A177-3AD203B41FA5}">
                      <a16:colId xmlns:a16="http://schemas.microsoft.com/office/drawing/2014/main" val="2609992968"/>
                    </a:ext>
                  </a:extLst>
                </a:gridCol>
                <a:gridCol w="1454086">
                  <a:extLst>
                    <a:ext uri="{9D8B030D-6E8A-4147-A177-3AD203B41FA5}">
                      <a16:colId xmlns:a16="http://schemas.microsoft.com/office/drawing/2014/main" val="3065625456"/>
                    </a:ext>
                  </a:extLst>
                </a:gridCol>
                <a:gridCol w="1277387">
                  <a:extLst>
                    <a:ext uri="{9D8B030D-6E8A-4147-A177-3AD203B41FA5}">
                      <a16:colId xmlns:a16="http://schemas.microsoft.com/office/drawing/2014/main" val="2226823377"/>
                    </a:ext>
                  </a:extLst>
                </a:gridCol>
                <a:gridCol w="999460">
                  <a:extLst>
                    <a:ext uri="{9D8B030D-6E8A-4147-A177-3AD203B41FA5}">
                      <a16:colId xmlns:a16="http://schemas.microsoft.com/office/drawing/2014/main" val="2523124392"/>
                    </a:ext>
                  </a:extLst>
                </a:gridCol>
                <a:gridCol w="1318437">
                  <a:extLst>
                    <a:ext uri="{9D8B030D-6E8A-4147-A177-3AD203B41FA5}">
                      <a16:colId xmlns:a16="http://schemas.microsoft.com/office/drawing/2014/main" val="1461991170"/>
                    </a:ext>
                  </a:extLst>
                </a:gridCol>
                <a:gridCol w="1424763">
                  <a:extLst>
                    <a:ext uri="{9D8B030D-6E8A-4147-A177-3AD203B41FA5}">
                      <a16:colId xmlns:a16="http://schemas.microsoft.com/office/drawing/2014/main" val="3247722840"/>
                    </a:ext>
                  </a:extLst>
                </a:gridCol>
                <a:gridCol w="1073886">
                  <a:extLst>
                    <a:ext uri="{9D8B030D-6E8A-4147-A177-3AD203B41FA5}">
                      <a16:colId xmlns:a16="http://schemas.microsoft.com/office/drawing/2014/main" val="146855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R" sz="1600" dirty="0">
                          <a:latin typeface="+mj-lt"/>
                        </a:rPr>
                        <a:t>Model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R" sz="1600" dirty="0">
                          <a:latin typeface="+mj-lt"/>
                        </a:rPr>
                        <a:t>Accuracy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R" sz="1600" dirty="0">
                          <a:latin typeface="+mj-lt"/>
                        </a:rPr>
                        <a:t>Precision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R" sz="1600" dirty="0">
                          <a:latin typeface="+mj-lt"/>
                        </a:rPr>
                        <a:t>Recall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R" sz="1600" dirty="0">
                          <a:latin typeface="+mj-lt"/>
                        </a:rPr>
                        <a:t>Specificity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R" sz="1600" dirty="0">
                          <a:latin typeface="+mj-lt"/>
                        </a:rPr>
                        <a:t>F1-score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R" sz="1600" dirty="0">
                          <a:latin typeface="+mj-lt"/>
                        </a:rPr>
                        <a:t>AUC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432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R" sz="1400" b="1" dirty="0">
                          <a:latin typeface="+mj-lt"/>
                        </a:rPr>
                        <a:t>3-way, 7-shot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b="1" dirty="0">
                          <a:latin typeface="+mj-lt"/>
                        </a:rPr>
                        <a:t>0.951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latin typeface="+mj-lt"/>
                        </a:rPr>
                        <a:t>0.955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latin typeface="+mj-lt"/>
                        </a:rPr>
                        <a:t>0.951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latin typeface="+mj-lt"/>
                        </a:rPr>
                        <a:t>1.0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latin typeface="+mj-lt"/>
                        </a:rPr>
                        <a:t>0.950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latin typeface="+mj-lt"/>
                        </a:rPr>
                        <a:t>0.951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80857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R" sz="1400" dirty="0">
                          <a:latin typeface="+mj-lt"/>
                        </a:rPr>
                        <a:t>3-way, 8-shot</a:t>
                      </a: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latin typeface="+mj-lt"/>
                        </a:rPr>
                        <a:t>0.864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latin typeface="+mj-lt"/>
                        </a:rPr>
                        <a:t>0.893</a:t>
                      </a: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latin typeface="+mj-lt"/>
                        </a:rPr>
                        <a:t>0.864</a:t>
                      </a: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latin typeface="+mj-lt"/>
                        </a:rPr>
                        <a:t>1.0</a:t>
                      </a: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latin typeface="+mj-lt"/>
                        </a:rPr>
                        <a:t>0.861</a:t>
                      </a: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latin typeface="+mj-lt"/>
                        </a:rPr>
                        <a:t>0.864</a:t>
                      </a:r>
                    </a:p>
                  </a:txBody>
                  <a:tcP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2599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R" sz="1400" dirty="0">
                          <a:latin typeface="+mj-lt"/>
                        </a:rPr>
                        <a:t>3-way, 9-shot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latin typeface="+mj-lt"/>
                        </a:rPr>
                        <a:t>0.883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latin typeface="+mj-lt"/>
                        </a:rPr>
                        <a:t>0.904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latin typeface="+mj-lt"/>
                        </a:rPr>
                        <a:t>0.883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latin typeface="+mj-lt"/>
                        </a:rPr>
                        <a:t>0.998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latin typeface="+mj-lt"/>
                        </a:rPr>
                        <a:t>0.881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latin typeface="+mj-lt"/>
                        </a:rPr>
                        <a:t>0.883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915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R" sz="1400" dirty="0">
                          <a:latin typeface="+mj-lt"/>
                        </a:rPr>
                        <a:t>3-way, 10-shot</a:t>
                      </a:r>
                    </a:p>
                  </a:txBody>
                  <a:tcP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latin typeface="+mj-lt"/>
                        </a:rPr>
                        <a:t>0.907</a:t>
                      </a:r>
                    </a:p>
                  </a:txBody>
                  <a:tcP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latin typeface="+mj-lt"/>
                        </a:rPr>
                        <a:t>0.921</a:t>
                      </a:r>
                    </a:p>
                  </a:txBody>
                  <a:tcP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latin typeface="+mj-lt"/>
                        </a:rPr>
                        <a:t>0.907</a:t>
                      </a:r>
                    </a:p>
                  </a:txBody>
                  <a:tcP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latin typeface="+mj-lt"/>
                        </a:rPr>
                        <a:t>1.0</a:t>
                      </a:r>
                    </a:p>
                  </a:txBody>
                  <a:tcP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latin typeface="+mj-lt"/>
                        </a:rPr>
                        <a:t>0.906</a:t>
                      </a:r>
                    </a:p>
                  </a:txBody>
                  <a:tcP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sz="14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0.907</a:t>
                      </a:r>
                    </a:p>
                  </a:txBody>
                  <a:tcP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670305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ED9162F3-001E-CE47-BCD5-107D461EF4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5033839"/>
              </p:ext>
            </p:extLst>
          </p:nvPr>
        </p:nvGraphicFramePr>
        <p:xfrm>
          <a:off x="1473902" y="4249313"/>
          <a:ext cx="9240762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2743">
                  <a:extLst>
                    <a:ext uri="{9D8B030D-6E8A-4147-A177-3AD203B41FA5}">
                      <a16:colId xmlns:a16="http://schemas.microsoft.com/office/drawing/2014/main" val="2609992968"/>
                    </a:ext>
                  </a:extLst>
                </a:gridCol>
                <a:gridCol w="1454086">
                  <a:extLst>
                    <a:ext uri="{9D8B030D-6E8A-4147-A177-3AD203B41FA5}">
                      <a16:colId xmlns:a16="http://schemas.microsoft.com/office/drawing/2014/main" val="3065625456"/>
                    </a:ext>
                  </a:extLst>
                </a:gridCol>
                <a:gridCol w="1277387">
                  <a:extLst>
                    <a:ext uri="{9D8B030D-6E8A-4147-A177-3AD203B41FA5}">
                      <a16:colId xmlns:a16="http://schemas.microsoft.com/office/drawing/2014/main" val="2226823377"/>
                    </a:ext>
                  </a:extLst>
                </a:gridCol>
                <a:gridCol w="999460">
                  <a:extLst>
                    <a:ext uri="{9D8B030D-6E8A-4147-A177-3AD203B41FA5}">
                      <a16:colId xmlns:a16="http://schemas.microsoft.com/office/drawing/2014/main" val="2523124392"/>
                    </a:ext>
                  </a:extLst>
                </a:gridCol>
                <a:gridCol w="1318437">
                  <a:extLst>
                    <a:ext uri="{9D8B030D-6E8A-4147-A177-3AD203B41FA5}">
                      <a16:colId xmlns:a16="http://schemas.microsoft.com/office/drawing/2014/main" val="1461991170"/>
                    </a:ext>
                  </a:extLst>
                </a:gridCol>
                <a:gridCol w="1424763">
                  <a:extLst>
                    <a:ext uri="{9D8B030D-6E8A-4147-A177-3AD203B41FA5}">
                      <a16:colId xmlns:a16="http://schemas.microsoft.com/office/drawing/2014/main" val="3247722840"/>
                    </a:ext>
                  </a:extLst>
                </a:gridCol>
                <a:gridCol w="1073886">
                  <a:extLst>
                    <a:ext uri="{9D8B030D-6E8A-4147-A177-3AD203B41FA5}">
                      <a16:colId xmlns:a16="http://schemas.microsoft.com/office/drawing/2014/main" val="146855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R" sz="1600" dirty="0">
                          <a:latin typeface="+mj-lt"/>
                        </a:rPr>
                        <a:t>Model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R" sz="1600" dirty="0">
                          <a:latin typeface="+mj-lt"/>
                        </a:rPr>
                        <a:t>Accuracy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R" sz="1600" dirty="0">
                          <a:latin typeface="+mj-lt"/>
                        </a:rPr>
                        <a:t>Precision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R" sz="1600" dirty="0">
                          <a:latin typeface="+mj-lt"/>
                        </a:rPr>
                        <a:t>Recall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R" sz="1600" dirty="0">
                          <a:latin typeface="+mj-lt"/>
                        </a:rPr>
                        <a:t>Specificity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R" sz="1600" dirty="0">
                          <a:latin typeface="+mj-lt"/>
                        </a:rPr>
                        <a:t>F1-score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R" sz="1600" dirty="0">
                          <a:latin typeface="+mj-lt"/>
                        </a:rPr>
                        <a:t>AUC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432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R" sz="1400" dirty="0">
                          <a:latin typeface="+mj-lt"/>
                        </a:rPr>
                        <a:t>3-way, 7-shot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latin typeface="+mj-lt"/>
                        </a:rPr>
                        <a:t>0.906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latin typeface="+mj-lt"/>
                        </a:rPr>
                        <a:t>0.921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latin typeface="+mj-lt"/>
                        </a:rPr>
                        <a:t>0.906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latin typeface="+mj-lt"/>
                        </a:rPr>
                        <a:t>1.0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latin typeface="+mj-lt"/>
                        </a:rPr>
                        <a:t>0.905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latin typeface="+mj-lt"/>
                        </a:rPr>
                        <a:t>0.906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80857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R" sz="1400" dirty="0">
                          <a:latin typeface="+mj-lt"/>
                        </a:rPr>
                        <a:t>3-way, 8-shot</a:t>
                      </a: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latin typeface="+mj-lt"/>
                        </a:rPr>
                        <a:t>0.915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latin typeface="+mj-lt"/>
                        </a:rPr>
                        <a:t>0.927</a:t>
                      </a: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latin typeface="+mj-lt"/>
                        </a:rPr>
                        <a:t>0.915</a:t>
                      </a: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latin typeface="+mj-lt"/>
                        </a:rPr>
                        <a:t>1.0</a:t>
                      </a: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latin typeface="+mj-lt"/>
                        </a:rPr>
                        <a:t>0.915</a:t>
                      </a: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latin typeface="+mj-lt"/>
                        </a:rPr>
                        <a:t>0.915</a:t>
                      </a:r>
                    </a:p>
                  </a:txBody>
                  <a:tcP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2599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R" sz="1400" dirty="0">
                          <a:latin typeface="+mj-lt"/>
                        </a:rPr>
                        <a:t>3-way, 9-shot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latin typeface="+mj-lt"/>
                        </a:rPr>
                        <a:t>0.826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latin typeface="+mj-lt"/>
                        </a:rPr>
                        <a:t>0.871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latin typeface="+mj-lt"/>
                        </a:rPr>
                        <a:t>0.826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latin typeface="+mj-lt"/>
                        </a:rPr>
                        <a:t>1.0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latin typeface="+mj-lt"/>
                        </a:rPr>
                        <a:t>0.821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latin typeface="+mj-lt"/>
                        </a:rPr>
                        <a:t>0.826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915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R" sz="1400" dirty="0">
                          <a:latin typeface="+mj-lt"/>
                        </a:rPr>
                        <a:t>3-way, 10-shot</a:t>
                      </a:r>
                    </a:p>
                  </a:txBody>
                  <a:tcP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latin typeface="+mj-lt"/>
                        </a:rPr>
                        <a:t>0.916</a:t>
                      </a:r>
                    </a:p>
                  </a:txBody>
                  <a:tcP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latin typeface="+mj-lt"/>
                        </a:rPr>
                        <a:t>0.928</a:t>
                      </a:r>
                    </a:p>
                  </a:txBody>
                  <a:tcP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latin typeface="+mj-lt"/>
                        </a:rPr>
                        <a:t>0.916</a:t>
                      </a:r>
                    </a:p>
                  </a:txBody>
                  <a:tcP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latin typeface="+mj-lt"/>
                        </a:rPr>
                        <a:t>1.0</a:t>
                      </a:r>
                    </a:p>
                  </a:txBody>
                  <a:tcP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latin typeface="+mj-lt"/>
                        </a:rPr>
                        <a:t>0.915</a:t>
                      </a:r>
                    </a:p>
                  </a:txBody>
                  <a:tcP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sz="14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0.916</a:t>
                      </a:r>
                    </a:p>
                  </a:txBody>
                  <a:tcP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67030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C99A480-935B-AD4A-99C1-718F340EBA27}"/>
              </a:ext>
            </a:extLst>
          </p:cNvPr>
          <p:cNvSpPr txBox="1"/>
          <p:nvPr/>
        </p:nvSpPr>
        <p:spPr>
          <a:xfrm rot="16200000">
            <a:off x="441579" y="3030040"/>
            <a:ext cx="1247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dirty="0"/>
              <a:t>Contrastive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CEAC27-7BBF-E64E-A118-0DF19CD8DC6A}"/>
              </a:ext>
            </a:extLst>
          </p:cNvPr>
          <p:cNvSpPr txBox="1"/>
          <p:nvPr/>
        </p:nvSpPr>
        <p:spPr>
          <a:xfrm rot="16200000">
            <a:off x="5309" y="4991747"/>
            <a:ext cx="211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dirty="0"/>
              <a:t>Binary Cross Entropy</a:t>
            </a:r>
          </a:p>
        </p:txBody>
      </p:sp>
    </p:spTree>
    <p:extLst>
      <p:ext uri="{BB962C8B-B14F-4D97-AF65-F5344CB8AC3E}">
        <p14:creationId xmlns:p14="http://schemas.microsoft.com/office/powerpoint/2010/main" val="2889338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48BBB20-899C-48BA-A76A-3DD6BFB04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083" y="987813"/>
            <a:ext cx="10058400" cy="726234"/>
          </a:xfrm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r>
              <a:rPr lang="tr-TR" sz="2800" dirty="0"/>
              <a:t>Results (2/3) – Euclidean vs Manhattan Distance</a:t>
            </a:r>
            <a:endParaRPr lang="el-GR" sz="28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4E54192-0134-264D-AD4E-94AE223F0E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0337347"/>
              </p:ext>
            </p:extLst>
          </p:nvPr>
        </p:nvGraphicFramePr>
        <p:xfrm>
          <a:off x="1473902" y="2191913"/>
          <a:ext cx="9240762" cy="11101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9464">
                  <a:extLst>
                    <a:ext uri="{9D8B030D-6E8A-4147-A177-3AD203B41FA5}">
                      <a16:colId xmlns:a16="http://schemas.microsoft.com/office/drawing/2014/main" val="2609992968"/>
                    </a:ext>
                  </a:extLst>
                </a:gridCol>
                <a:gridCol w="1150882">
                  <a:extLst>
                    <a:ext uri="{9D8B030D-6E8A-4147-A177-3AD203B41FA5}">
                      <a16:colId xmlns:a16="http://schemas.microsoft.com/office/drawing/2014/main" val="3065625456"/>
                    </a:ext>
                  </a:extLst>
                </a:gridCol>
                <a:gridCol w="1073870">
                  <a:extLst>
                    <a:ext uri="{9D8B030D-6E8A-4147-A177-3AD203B41FA5}">
                      <a16:colId xmlns:a16="http://schemas.microsoft.com/office/drawing/2014/main" val="2226823377"/>
                    </a:ext>
                  </a:extLst>
                </a:gridCol>
                <a:gridCol w="999460">
                  <a:extLst>
                    <a:ext uri="{9D8B030D-6E8A-4147-A177-3AD203B41FA5}">
                      <a16:colId xmlns:a16="http://schemas.microsoft.com/office/drawing/2014/main" val="2523124392"/>
                    </a:ext>
                  </a:extLst>
                </a:gridCol>
                <a:gridCol w="1318437">
                  <a:extLst>
                    <a:ext uri="{9D8B030D-6E8A-4147-A177-3AD203B41FA5}">
                      <a16:colId xmlns:a16="http://schemas.microsoft.com/office/drawing/2014/main" val="1461991170"/>
                    </a:ext>
                  </a:extLst>
                </a:gridCol>
                <a:gridCol w="1424763">
                  <a:extLst>
                    <a:ext uri="{9D8B030D-6E8A-4147-A177-3AD203B41FA5}">
                      <a16:colId xmlns:a16="http://schemas.microsoft.com/office/drawing/2014/main" val="3247722840"/>
                    </a:ext>
                  </a:extLst>
                </a:gridCol>
                <a:gridCol w="1073886">
                  <a:extLst>
                    <a:ext uri="{9D8B030D-6E8A-4147-A177-3AD203B41FA5}">
                      <a16:colId xmlns:a16="http://schemas.microsoft.com/office/drawing/2014/main" val="146855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R" sz="1600" dirty="0">
                          <a:latin typeface="+mj-lt"/>
                        </a:rPr>
                        <a:t>Model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R" sz="1600" dirty="0">
                          <a:latin typeface="+mj-lt"/>
                        </a:rPr>
                        <a:t>Accuracy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R" sz="1600" dirty="0">
                          <a:latin typeface="+mj-lt"/>
                        </a:rPr>
                        <a:t>Precision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R" sz="1600" dirty="0">
                          <a:latin typeface="+mj-lt"/>
                        </a:rPr>
                        <a:t>Recall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R" sz="1600" dirty="0">
                          <a:latin typeface="+mj-lt"/>
                        </a:rPr>
                        <a:t>Specificity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R" sz="1600" dirty="0">
                          <a:latin typeface="+mj-lt"/>
                        </a:rPr>
                        <a:t>F1-score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R" sz="1600" dirty="0">
                          <a:latin typeface="+mj-lt"/>
                        </a:rPr>
                        <a:t>AUC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432515"/>
                  </a:ext>
                </a:extLst>
              </a:tr>
              <a:tr h="369633">
                <a:tc>
                  <a:txBody>
                    <a:bodyPr/>
                    <a:lstStyle/>
                    <a:p>
                      <a:r>
                        <a:rPr lang="en-GR" sz="1400" b="1" dirty="0">
                          <a:latin typeface="+mj-lt"/>
                        </a:rPr>
                        <a:t>3-way, 10-shot (Euclidean)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b="1" dirty="0">
                          <a:latin typeface="+mj-lt"/>
                        </a:rPr>
                        <a:t>0.969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latin typeface="+mj-lt"/>
                        </a:rPr>
                        <a:t>0.971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latin typeface="+mj-lt"/>
                        </a:rPr>
                        <a:t>0.970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latin typeface="+mj-lt"/>
                        </a:rPr>
                        <a:t>0.997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latin typeface="+mj-lt"/>
                        </a:rPr>
                        <a:t>0.969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latin typeface="+mj-lt"/>
                        </a:rPr>
                        <a:t>0.969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857742"/>
                  </a:ext>
                </a:extLst>
              </a:tr>
              <a:tr h="369633">
                <a:tc>
                  <a:txBody>
                    <a:bodyPr/>
                    <a:lstStyle/>
                    <a:p>
                      <a:r>
                        <a:rPr lang="en-GR" sz="1400" b="1" dirty="0">
                          <a:latin typeface="+mj-lt"/>
                        </a:rPr>
                        <a:t>3-way, 7-shot (</a:t>
                      </a:r>
                      <a:r>
                        <a:rPr lang="tr-TR" sz="1400" dirty="0"/>
                        <a:t>Manhattan</a:t>
                      </a:r>
                      <a:r>
                        <a:rPr lang="en-GR" sz="1400" b="1" dirty="0">
                          <a:latin typeface="+mj-lt"/>
                        </a:rPr>
                        <a:t>)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b="1" dirty="0">
                          <a:latin typeface="+mj-lt"/>
                        </a:rPr>
                        <a:t>0.951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latin typeface="+mj-lt"/>
                        </a:rPr>
                        <a:t>0.955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latin typeface="+mj-lt"/>
                        </a:rPr>
                        <a:t>0.951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latin typeface="+mj-lt"/>
                        </a:rPr>
                        <a:t>1.0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latin typeface="+mj-lt"/>
                        </a:rPr>
                        <a:t>0.950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latin typeface="+mj-lt"/>
                        </a:rPr>
                        <a:t>0.951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0878806"/>
                  </a:ext>
                </a:extLst>
              </a:tr>
            </a:tbl>
          </a:graphicData>
        </a:graphic>
      </p:graphicFrame>
      <p:sp>
        <p:nvSpPr>
          <p:cNvPr id="12" name="AutoShape 6">
            <a:extLst>
              <a:ext uri="{FF2B5EF4-FFF2-40B4-BE49-F238E27FC236}">
                <a16:creationId xmlns:a16="http://schemas.microsoft.com/office/drawing/2014/main" id="{54BC751D-434A-7F4C-A521-8C7F706054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R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71212A-11AF-7D46-BA51-63DEE1F0E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90" y="3581400"/>
            <a:ext cx="2916432" cy="20682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784FC7-5561-6C4D-8908-7392616E4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5830" y="3581400"/>
            <a:ext cx="2916432" cy="20682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F9B4E90-9A86-E644-B2E4-0A8347AEE7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5806" y="3581400"/>
            <a:ext cx="2871793" cy="20682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BC0F64F-7AD7-7D4E-81A4-CF6FE37454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7599" y="3581884"/>
            <a:ext cx="2961071" cy="206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965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6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Εικόνα 24" descr="Εικόνα που περιέχει κείμενο, αντικείμενο εξωτερικού χώρου&#10;&#10;Περιγραφή που δημιουργήθηκε αυτόματα">
            <a:extLst>
              <a:ext uri="{FF2B5EF4-FFF2-40B4-BE49-F238E27FC236}">
                <a16:creationId xmlns:a16="http://schemas.microsoft.com/office/drawing/2014/main" id="{17007676-B4F8-E945-9970-F3B8CD0546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3049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B117A3-E6C4-984A-83AF-B5117B19C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2437626"/>
          </a:xfrm>
        </p:spPr>
        <p:txBody>
          <a:bodyPr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Introduction</a:t>
            </a:r>
            <a:endParaRPr lang="en-GR" sz="4000" dirty="0">
              <a:solidFill>
                <a:srgbClr val="FFFFFF"/>
              </a:solidFill>
            </a:endParaRPr>
          </a:p>
        </p:txBody>
      </p:sp>
      <p:cxnSp>
        <p:nvCxnSpPr>
          <p:cNvPr id="28" name="Straight Connector 28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Θέση κειμένου 3">
            <a:extLst>
              <a:ext uri="{FF2B5EF4-FFF2-40B4-BE49-F238E27FC236}">
                <a16:creationId xmlns:a16="http://schemas.microsoft.com/office/drawing/2014/main" id="{8641B26A-74F2-AD49-99A7-D5737BD5D614}"/>
              </a:ext>
            </a:extLst>
          </p:cNvPr>
          <p:cNvSpPr txBox="1">
            <a:spLocks/>
          </p:cNvSpPr>
          <p:nvPr/>
        </p:nvSpPr>
        <p:spPr>
          <a:xfrm>
            <a:off x="5155379" y="1065862"/>
            <a:ext cx="5744685" cy="472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91440" marR="0" lvl="0" indent="-91440" algn="l" defTabSz="914400" rtl="0" fontAlgn="auto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9BA8B7"/>
              </a:buClr>
              <a:buSzPct val="100000"/>
              <a:buFont typeface="Calibri" pitchFamily="34"/>
              <a:buChar char=" "/>
              <a:tabLst/>
              <a:defRPr lang="en-US" sz="1900" b="0" i="0" u="none" strike="noStrike" kern="1200" cap="none" spc="0" baseline="0">
                <a:solidFill>
                  <a:srgbClr val="404040"/>
                </a:solidFill>
                <a:uFillTx/>
                <a:latin typeface="Franklin Gothic Book"/>
              </a:defRPr>
            </a:lvl1pPr>
            <a:lvl2pPr marL="384048" marR="0" lvl="1" indent="-182880" algn="l" defTabSz="914400" rtl="0" fontAlgn="auto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SzPct val="100000"/>
              <a:buFont typeface="Calibri" pitchFamily="34"/>
              <a:buChar char="◦"/>
              <a:tabLst/>
              <a:defRPr lang="en-US" sz="1700" b="0" i="0" u="none" strike="noStrike" kern="1200" cap="none" spc="0" baseline="0">
                <a:solidFill>
                  <a:srgbClr val="404040"/>
                </a:solidFill>
                <a:uFillTx/>
                <a:latin typeface="Franklin Gothic Book"/>
              </a:defRPr>
            </a:lvl2pPr>
            <a:lvl3pPr marL="566928" marR="0" lvl="2" indent="-182880" algn="l" defTabSz="914400" rtl="0" fontAlgn="auto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SzPct val="100000"/>
              <a:buFont typeface="Calibri" pitchFamily="34"/>
              <a:buChar char="◦"/>
              <a:tabLst/>
              <a:defRPr lang="en-US" sz="1300" b="0" i="0" u="none" strike="noStrike" kern="1200" cap="none" spc="0" baseline="0">
                <a:solidFill>
                  <a:srgbClr val="404040"/>
                </a:solidFill>
                <a:uFillTx/>
                <a:latin typeface="Franklin Gothic Book"/>
              </a:defRPr>
            </a:lvl3pPr>
            <a:lvl4pPr marL="749808" marR="0" lvl="3" indent="-182880" algn="l" defTabSz="914400" rtl="0" fontAlgn="auto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SzPct val="100000"/>
              <a:buFont typeface="Calibri" pitchFamily="34"/>
              <a:buChar char="◦"/>
              <a:tabLst/>
              <a:defRPr lang="en-US" sz="1300" b="0" i="0" u="none" strike="noStrike" kern="1200" cap="none" spc="0" baseline="0">
                <a:solidFill>
                  <a:srgbClr val="404040"/>
                </a:solidFill>
                <a:uFillTx/>
                <a:latin typeface="Franklin Gothic Book"/>
              </a:defRPr>
            </a:lvl4pPr>
            <a:lvl5pPr marL="932688" marR="0" lvl="4" indent="-182880" algn="l" defTabSz="914400" rtl="0" fontAlgn="auto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SzPct val="100000"/>
              <a:buFont typeface="Calibri" pitchFamily="34"/>
              <a:buChar char="◦"/>
              <a:tabLst/>
              <a:defRPr lang="en-US" sz="1300" b="0" i="0" u="none" strike="noStrike" kern="1200" cap="none" spc="0" baseline="0">
                <a:solidFill>
                  <a:srgbClr val="404040"/>
                </a:solidFill>
                <a:uFillTx/>
                <a:latin typeface="Franklin Gothic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Problem Formulation</a:t>
            </a:r>
            <a:endParaRPr lang="en-GB" sz="2000" dirty="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Motivation &amp; Challenges</a:t>
            </a:r>
          </a:p>
        </p:txBody>
      </p:sp>
    </p:spTree>
    <p:extLst>
      <p:ext uri="{BB962C8B-B14F-4D97-AF65-F5344CB8AC3E}">
        <p14:creationId xmlns:p14="http://schemas.microsoft.com/office/powerpoint/2010/main" val="3992335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9F21FC9-2103-4E73-ADBF-CBC39514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800" dirty="0" err="1"/>
              <a:t>Results</a:t>
            </a:r>
            <a:r>
              <a:rPr lang="tr-TR" sz="2800" dirty="0"/>
              <a:t> (3/3) – </a:t>
            </a:r>
            <a:r>
              <a:rPr lang="tr-TR" sz="2800" dirty="0" err="1"/>
              <a:t>Comparison</a:t>
            </a:r>
            <a:r>
              <a:rPr lang="tr-TR" sz="2800" dirty="0"/>
              <a:t> </a:t>
            </a:r>
            <a:r>
              <a:rPr lang="tr-TR" sz="2800" dirty="0" err="1"/>
              <a:t>using</a:t>
            </a:r>
            <a:r>
              <a:rPr lang="tr-TR" sz="2800" dirty="0"/>
              <a:t> </a:t>
            </a:r>
            <a:r>
              <a:rPr lang="tr-TR" sz="2800" dirty="0" err="1"/>
              <a:t>Contrastive</a:t>
            </a:r>
            <a:r>
              <a:rPr lang="tr-TR" sz="2800" dirty="0"/>
              <a:t> </a:t>
            </a:r>
            <a:r>
              <a:rPr lang="tr-TR" sz="2800" dirty="0" err="1"/>
              <a:t>loss</a:t>
            </a:r>
            <a:endParaRPr lang="el-GR" sz="2800" dirty="0"/>
          </a:p>
        </p:txBody>
      </p:sp>
      <p:pic>
        <p:nvPicPr>
          <p:cNvPr id="11" name="Content Placeholder 10" descr="Table&#10;&#10;Description automatically generated">
            <a:extLst>
              <a:ext uri="{FF2B5EF4-FFF2-40B4-BE49-F238E27FC236}">
                <a16:creationId xmlns:a16="http://schemas.microsoft.com/office/drawing/2014/main" id="{19146E2A-7A36-9144-AAA0-9DE32F070D11}"/>
              </a:ext>
            </a:extLst>
          </p:cNvPr>
          <p:cNvPicPr>
            <a:picLocks noGrp="1" noChangeAspect="1"/>
          </p:cNvPicPr>
          <p:nvPr>
            <p:ph idx="2"/>
          </p:nvPr>
        </p:nvPicPr>
        <p:blipFill>
          <a:blip r:embed="rId3"/>
          <a:stretch>
            <a:fillRect/>
          </a:stretch>
        </p:blipFill>
        <p:spPr>
          <a:xfrm>
            <a:off x="2401797" y="4052717"/>
            <a:ext cx="7388405" cy="1482171"/>
          </a:xfrm>
        </p:spPr>
      </p:pic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35AD75B6-F0C7-2446-93CC-D98EAED941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0419748"/>
              </p:ext>
            </p:extLst>
          </p:nvPr>
        </p:nvGraphicFramePr>
        <p:xfrm>
          <a:off x="2508075" y="2074601"/>
          <a:ext cx="7236809" cy="16408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5654">
                  <a:extLst>
                    <a:ext uri="{9D8B030D-6E8A-4147-A177-3AD203B41FA5}">
                      <a16:colId xmlns:a16="http://schemas.microsoft.com/office/drawing/2014/main" val="2609992968"/>
                    </a:ext>
                  </a:extLst>
                </a:gridCol>
                <a:gridCol w="1138753">
                  <a:extLst>
                    <a:ext uri="{9D8B030D-6E8A-4147-A177-3AD203B41FA5}">
                      <a16:colId xmlns:a16="http://schemas.microsoft.com/office/drawing/2014/main" val="3065625456"/>
                    </a:ext>
                  </a:extLst>
                </a:gridCol>
                <a:gridCol w="1000372">
                  <a:extLst>
                    <a:ext uri="{9D8B030D-6E8A-4147-A177-3AD203B41FA5}">
                      <a16:colId xmlns:a16="http://schemas.microsoft.com/office/drawing/2014/main" val="2226823377"/>
                    </a:ext>
                  </a:extLst>
                </a:gridCol>
                <a:gridCol w="782717">
                  <a:extLst>
                    <a:ext uri="{9D8B030D-6E8A-4147-A177-3AD203B41FA5}">
                      <a16:colId xmlns:a16="http://schemas.microsoft.com/office/drawing/2014/main" val="2523124392"/>
                    </a:ext>
                  </a:extLst>
                </a:gridCol>
                <a:gridCol w="1032521">
                  <a:extLst>
                    <a:ext uri="{9D8B030D-6E8A-4147-A177-3AD203B41FA5}">
                      <a16:colId xmlns:a16="http://schemas.microsoft.com/office/drawing/2014/main" val="1461991170"/>
                    </a:ext>
                  </a:extLst>
                </a:gridCol>
                <a:gridCol w="1115789">
                  <a:extLst>
                    <a:ext uri="{9D8B030D-6E8A-4147-A177-3AD203B41FA5}">
                      <a16:colId xmlns:a16="http://schemas.microsoft.com/office/drawing/2014/main" val="3247722840"/>
                    </a:ext>
                  </a:extLst>
                </a:gridCol>
                <a:gridCol w="841003">
                  <a:extLst>
                    <a:ext uri="{9D8B030D-6E8A-4147-A177-3AD203B41FA5}">
                      <a16:colId xmlns:a16="http://schemas.microsoft.com/office/drawing/2014/main" val="146855049"/>
                    </a:ext>
                  </a:extLst>
                </a:gridCol>
              </a:tblGrid>
              <a:tr h="353914">
                <a:tc>
                  <a:txBody>
                    <a:bodyPr/>
                    <a:lstStyle/>
                    <a:p>
                      <a:r>
                        <a:rPr lang="en-GR" sz="1600" dirty="0">
                          <a:latin typeface="+mj-lt"/>
                        </a:rPr>
                        <a:t>Model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R" sz="1600" dirty="0">
                          <a:latin typeface="+mj-lt"/>
                        </a:rPr>
                        <a:t>Accuracy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R" sz="1600" dirty="0">
                          <a:latin typeface="+mj-lt"/>
                        </a:rPr>
                        <a:t>Precision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R" sz="1600" dirty="0">
                          <a:latin typeface="+mj-lt"/>
                        </a:rPr>
                        <a:t>Recall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R" sz="1600" dirty="0">
                          <a:latin typeface="+mj-lt"/>
                        </a:rPr>
                        <a:t>Specificity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R" sz="1600" dirty="0">
                          <a:latin typeface="+mj-lt"/>
                        </a:rPr>
                        <a:t>F1-score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R" sz="1600" dirty="0">
                          <a:latin typeface="+mj-lt"/>
                        </a:rPr>
                        <a:t>AUC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432515"/>
                  </a:ext>
                </a:extLst>
              </a:tr>
              <a:tr h="321740">
                <a:tc>
                  <a:txBody>
                    <a:bodyPr/>
                    <a:lstStyle/>
                    <a:p>
                      <a:r>
                        <a:rPr lang="en-GR" sz="1400" b="1" dirty="0">
                          <a:latin typeface="+mj-lt"/>
                        </a:rPr>
                        <a:t>3-way, 7-shot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b="1" dirty="0">
                          <a:latin typeface="+mj-lt"/>
                        </a:rPr>
                        <a:t>0.951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latin typeface="+mj-lt"/>
                        </a:rPr>
                        <a:t>0.955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latin typeface="+mj-lt"/>
                        </a:rPr>
                        <a:t>0.951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latin typeface="+mj-lt"/>
                        </a:rPr>
                        <a:t>1.0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latin typeface="+mj-lt"/>
                        </a:rPr>
                        <a:t>0.950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latin typeface="+mj-lt"/>
                        </a:rPr>
                        <a:t>0.951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80857742"/>
                  </a:ext>
                </a:extLst>
              </a:tr>
              <a:tr h="321740">
                <a:tc>
                  <a:txBody>
                    <a:bodyPr/>
                    <a:lstStyle/>
                    <a:p>
                      <a:r>
                        <a:rPr lang="en-GR" sz="1400" dirty="0">
                          <a:latin typeface="+mj-lt"/>
                        </a:rPr>
                        <a:t>3-way, 8-shot</a:t>
                      </a: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latin typeface="+mj-lt"/>
                        </a:rPr>
                        <a:t>0.864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latin typeface="+mj-lt"/>
                        </a:rPr>
                        <a:t>0.893</a:t>
                      </a: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latin typeface="+mj-lt"/>
                        </a:rPr>
                        <a:t>0.864</a:t>
                      </a: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latin typeface="+mj-lt"/>
                        </a:rPr>
                        <a:t>1.0</a:t>
                      </a: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latin typeface="+mj-lt"/>
                        </a:rPr>
                        <a:t>0.861</a:t>
                      </a: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latin typeface="+mj-lt"/>
                        </a:rPr>
                        <a:t>0.864</a:t>
                      </a:r>
                    </a:p>
                  </a:txBody>
                  <a:tcP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2599522"/>
                  </a:ext>
                </a:extLst>
              </a:tr>
              <a:tr h="321740">
                <a:tc>
                  <a:txBody>
                    <a:bodyPr/>
                    <a:lstStyle/>
                    <a:p>
                      <a:r>
                        <a:rPr lang="en-GR" sz="1400" dirty="0">
                          <a:latin typeface="+mj-lt"/>
                        </a:rPr>
                        <a:t>3-way, 9-shot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latin typeface="+mj-lt"/>
                        </a:rPr>
                        <a:t>0.883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latin typeface="+mj-lt"/>
                        </a:rPr>
                        <a:t>0.904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latin typeface="+mj-lt"/>
                        </a:rPr>
                        <a:t>0.883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latin typeface="+mj-lt"/>
                        </a:rPr>
                        <a:t>0.998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latin typeface="+mj-lt"/>
                        </a:rPr>
                        <a:t>0.881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latin typeface="+mj-lt"/>
                        </a:rPr>
                        <a:t>0.883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9151072"/>
                  </a:ext>
                </a:extLst>
              </a:tr>
              <a:tr h="321740">
                <a:tc>
                  <a:txBody>
                    <a:bodyPr/>
                    <a:lstStyle/>
                    <a:p>
                      <a:r>
                        <a:rPr lang="en-GR" sz="1400" dirty="0">
                          <a:latin typeface="+mj-lt"/>
                        </a:rPr>
                        <a:t>3-way, 10-shot</a:t>
                      </a:r>
                    </a:p>
                  </a:txBody>
                  <a:tcP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latin typeface="+mj-lt"/>
                        </a:rPr>
                        <a:t>0.907</a:t>
                      </a:r>
                    </a:p>
                  </a:txBody>
                  <a:tcP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latin typeface="+mj-lt"/>
                        </a:rPr>
                        <a:t>0.921</a:t>
                      </a:r>
                    </a:p>
                  </a:txBody>
                  <a:tcP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latin typeface="+mj-lt"/>
                        </a:rPr>
                        <a:t>0.907</a:t>
                      </a:r>
                    </a:p>
                  </a:txBody>
                  <a:tcP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latin typeface="+mj-lt"/>
                        </a:rPr>
                        <a:t>1.0</a:t>
                      </a:r>
                    </a:p>
                  </a:txBody>
                  <a:tcP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latin typeface="+mj-lt"/>
                        </a:rPr>
                        <a:t>0.906</a:t>
                      </a:r>
                    </a:p>
                  </a:txBody>
                  <a:tcP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sz="14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0.907</a:t>
                      </a:r>
                    </a:p>
                  </a:txBody>
                  <a:tcP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670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653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3AD88-6320-4647-9A53-5E3CFD556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Additional Notes to Share</a:t>
            </a:r>
          </a:p>
        </p:txBody>
      </p:sp>
      <p:pic>
        <p:nvPicPr>
          <p:cNvPr id="6" name="Εικόνα 4">
            <a:extLst>
              <a:ext uri="{FF2B5EF4-FFF2-40B4-BE49-F238E27FC236}">
                <a16:creationId xmlns:a16="http://schemas.microsoft.com/office/drawing/2014/main" id="{5BFB2517-C460-4D49-BC68-EB282505E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966" y="3651180"/>
            <a:ext cx="5140751" cy="13880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A86CC0-EE65-4164-A82F-3256C179DB0B}"/>
              </a:ext>
            </a:extLst>
          </p:cNvPr>
          <p:cNvSpPr txBox="1"/>
          <p:nvPr/>
        </p:nvSpPr>
        <p:spPr>
          <a:xfrm>
            <a:off x="1233968" y="1984443"/>
            <a:ext cx="933027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Custom Layers                                                                         2.    Console restart                                                                                         </a:t>
            </a:r>
          </a:p>
          <a:p>
            <a:pPr marL="342900" indent="-342900">
              <a:buAutoNum type="arabicPeriod" startAt="2"/>
            </a:pPr>
            <a:endParaRPr lang="en-US" dirty="0"/>
          </a:p>
          <a:p>
            <a:pPr marL="342900" indent="-342900">
              <a:buAutoNum type="arabicPeriod" startAt="2"/>
            </a:pPr>
            <a:endParaRPr lang="en-US" dirty="0"/>
          </a:p>
          <a:p>
            <a:pPr marL="342900" indent="-342900">
              <a:buAutoNum type="arabicPeriod" startAt="2"/>
            </a:pPr>
            <a:endParaRPr lang="en-US" dirty="0"/>
          </a:p>
          <a:p>
            <a:pPr marL="342900" indent="-342900">
              <a:buAutoNum type="arabicPeriod" startAt="2"/>
            </a:pPr>
            <a:endParaRPr lang="en-US" dirty="0"/>
          </a:p>
          <a:p>
            <a:pPr marL="342900" indent="-342900">
              <a:buAutoNum type="arabicPeriod" startAt="2"/>
            </a:pPr>
            <a:endParaRPr lang="en-US" dirty="0"/>
          </a:p>
          <a:p>
            <a:pPr marL="342900" indent="-342900">
              <a:buAutoNum type="arabicPeriod" startAt="2"/>
            </a:pPr>
            <a:endParaRPr lang="en-US" dirty="0"/>
          </a:p>
          <a:p>
            <a:pPr marL="342900" indent="-342900">
              <a:buAutoNum type="arabicPeriod" startAt="2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3.  Step decay Learning rate 								      destroys the pretrained weights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68FD767A-6A26-41FF-870F-7D5527FCF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236" y="2480367"/>
            <a:ext cx="2704879" cy="1948285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66E7261F-0615-4083-BC33-070E46B0F30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236" y="4512118"/>
            <a:ext cx="2986981" cy="1840044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10" name="Εικόνα 5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874DDAFC-DE9A-478C-89A5-5B58951A30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3967" y="2356825"/>
            <a:ext cx="4350774" cy="129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579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!!BGRectangle">
            <a:extLst>
              <a:ext uri="{FF2B5EF4-FFF2-40B4-BE49-F238E27FC236}">
                <a16:creationId xmlns:a16="http://schemas.microsoft.com/office/drawing/2014/main" id="{25E8815A-9407-4234-B08F-A1E49DCD7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5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9" name="Εικόνα 29" descr="Εικόνα που περιέχει φως, υπαίθριος, λέιζερ, πράσινο&#10;&#10;Περιγραφή που δημιουργήθηκε αυτόματα">
            <a:extLst>
              <a:ext uri="{FF2B5EF4-FFF2-40B4-BE49-F238E27FC236}">
                <a16:creationId xmlns:a16="http://schemas.microsoft.com/office/drawing/2014/main" id="{E198B02F-B9D4-4FC1-87BF-A79DE5C693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11200" r="3467" b="1"/>
          <a:stretch/>
        </p:blipFill>
        <p:spPr>
          <a:xfrm>
            <a:off x="20" y="-34724"/>
            <a:ext cx="12191980" cy="6857999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FC3F3113-3695-46AB-AE52-BD8C2D9C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39497" cy="2878918"/>
          </a:xfrm>
        </p:spPr>
        <p:txBody>
          <a:bodyPr>
            <a:normAutofit/>
          </a:bodyPr>
          <a:lstStyle/>
          <a:p>
            <a:pPr algn="r"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</a:rPr>
              <a:t>Conclusion </a:t>
            </a:r>
          </a:p>
        </p:txBody>
      </p:sp>
      <p:sp>
        <p:nvSpPr>
          <p:cNvPr id="38" name="!!Line">
            <a:extLst>
              <a:ext uri="{FF2B5EF4-FFF2-40B4-BE49-F238E27FC236}">
                <a16:creationId xmlns:a16="http://schemas.microsoft.com/office/drawing/2014/main" id="{C9C56819-FD02-4626-ABF5-85C7463C9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0580" y="2057400"/>
            <a:ext cx="27432" cy="27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Θέση περιεχομένου 6">
            <a:extLst>
              <a:ext uri="{FF2B5EF4-FFF2-40B4-BE49-F238E27FC236}">
                <a16:creationId xmlns:a16="http://schemas.microsoft.com/office/drawing/2014/main" id="{EBEABE7C-52AC-4628-9A80-12CF26B3C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2662177"/>
            <a:ext cx="6377769" cy="3090441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 The architecture is constructed successfully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results of the model are not stable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 It may depend on the image selection and the dataset size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010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Εικόνα 29" descr="Εικόνα που περιέχει φως, υπαίθριος, λέιζερ, πράσινο&#10;&#10;Περιγραφή που δημιουργήθηκε αυτόματα">
            <a:extLst>
              <a:ext uri="{FF2B5EF4-FFF2-40B4-BE49-F238E27FC236}">
                <a16:creationId xmlns:a16="http://schemas.microsoft.com/office/drawing/2014/main" id="{A06D06F1-89DC-FF4E-9592-730F724EAA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93" r="2875" b="1"/>
          <a:stretch/>
        </p:blipFill>
        <p:spPr>
          <a:xfrm>
            <a:off x="-3047" y="-23140"/>
            <a:ext cx="12191999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D7F5B-5128-354D-9083-29B8A5F5D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5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9EB93-E4F4-2C4E-8FA5-2A3D00EBF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/manos-mark/</a:t>
            </a:r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metacovid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siamese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-neural-network</a:t>
            </a:r>
            <a:endParaRPr lang="en-US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065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3BE629C-C595-4440-BE70-5BB837EB1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Resources</a:t>
            </a:r>
            <a:endParaRPr lang="el-G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2341A7-BF25-1543-B674-F5C7C98B9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457200" indent="-457200">
              <a:buFont typeface="Calibri" pitchFamily="34"/>
              <a:buAutoNum type="arabicPeriod"/>
            </a:pPr>
            <a:r>
              <a:rPr lang="en-GB" dirty="0" err="1"/>
              <a:t>Shorfuzzaman</a:t>
            </a:r>
            <a:r>
              <a:rPr lang="en-GB" dirty="0"/>
              <a:t>, M., &amp; Hossain, M. S. (2021). </a:t>
            </a:r>
            <a:r>
              <a:rPr lang="en-GB" dirty="0" err="1"/>
              <a:t>MetaCOVID</a:t>
            </a:r>
            <a:r>
              <a:rPr lang="en-GB" dirty="0"/>
              <a:t>: A Siamese neural network framework with contrastive loss for n-shot diagnosis of COVID-19 patients. </a:t>
            </a:r>
            <a:r>
              <a:rPr lang="en-GB" i="1" dirty="0"/>
              <a:t>Pattern Recognition</a:t>
            </a:r>
            <a:r>
              <a:rPr lang="en-GB" dirty="0"/>
              <a:t>, </a:t>
            </a:r>
            <a:r>
              <a:rPr lang="en-GB" i="1" dirty="0"/>
              <a:t>113</a:t>
            </a:r>
            <a:r>
              <a:rPr lang="en-GB" dirty="0"/>
              <a:t>, 107700. </a:t>
            </a:r>
            <a:r>
              <a:rPr lang="en-GB" dirty="0">
                <a:hlinkClick r:id="rId2"/>
              </a:rPr>
              <a:t>https://doi.org/10.1016/J.PATCOG.2020.107700</a:t>
            </a:r>
            <a:endParaRPr lang="en-GB" dirty="0"/>
          </a:p>
          <a:p>
            <a:pPr marL="457200" indent="-457200">
              <a:buFont typeface="Calibri" pitchFamily="34"/>
              <a:buAutoNum type="arabicPeriod"/>
            </a:pPr>
            <a:r>
              <a:rPr lang="en-GB" dirty="0"/>
              <a:t>Xu, X., Jiang, X., Ma, C., Du, P., Li, X., </a:t>
            </a:r>
            <a:r>
              <a:rPr lang="en-GB" dirty="0" err="1"/>
              <a:t>Lv</a:t>
            </a:r>
            <a:r>
              <a:rPr lang="en-GB" dirty="0"/>
              <a:t>, S., Yu, L., Ni, Q., Chen, Y., </a:t>
            </a:r>
            <a:r>
              <a:rPr lang="en-GB" dirty="0" err="1"/>
              <a:t>Su</a:t>
            </a:r>
            <a:r>
              <a:rPr lang="en-GB" dirty="0"/>
              <a:t>, J., Lang, G., Li, Y., Zhao, H., Liu, J., Xu, K., </a:t>
            </a:r>
            <a:r>
              <a:rPr lang="en-GB" dirty="0" err="1"/>
              <a:t>Ruan</a:t>
            </a:r>
            <a:r>
              <a:rPr lang="en-GB" dirty="0"/>
              <a:t>, L., Sheng, J., </a:t>
            </a:r>
            <a:r>
              <a:rPr lang="en-GB" dirty="0" err="1"/>
              <a:t>Qiu</a:t>
            </a:r>
            <a:r>
              <a:rPr lang="en-GB" dirty="0"/>
              <a:t>, Y., Wu, W., Liang, T., … Li, L. (2020). A Deep Learning System to Screen Novel Coronavirus Disease 2019 Pneumonia. </a:t>
            </a:r>
            <a:r>
              <a:rPr lang="en-GB" i="1" dirty="0"/>
              <a:t>Engineering (Beijing, China)</a:t>
            </a:r>
            <a:r>
              <a:rPr lang="en-GB" dirty="0"/>
              <a:t>, </a:t>
            </a:r>
            <a:r>
              <a:rPr lang="en-GB" i="1" dirty="0"/>
              <a:t>6</a:t>
            </a:r>
            <a:r>
              <a:rPr lang="en-GB" dirty="0"/>
              <a:t>(10), 1122–1129. </a:t>
            </a:r>
            <a:r>
              <a:rPr lang="en-GB" dirty="0">
                <a:hlinkClick r:id="rId3"/>
              </a:rPr>
              <a:t>https://doi.org/10.1016/j.eng.2020.04.010</a:t>
            </a:r>
            <a:endParaRPr lang="en-GB" dirty="0"/>
          </a:p>
          <a:p>
            <a:pPr marL="457200" indent="-457200">
              <a:buFont typeface="Calibri" pitchFamily="34"/>
              <a:buAutoNum type="arabicPeriod"/>
            </a:pPr>
            <a:r>
              <a:rPr lang="en-GB" dirty="0"/>
              <a:t>Wang, S., Kang, B., Ma, J., Zeng, X., Xiao, M., Guo, J., Cai, M., Yang, J., Li, Y., Meng, X., &amp; Xu, B. (2021). A deep learning algorithm using CT images to screen for Corona virus disease (COVID-19). </a:t>
            </a:r>
            <a:r>
              <a:rPr lang="en-GB" i="1" dirty="0"/>
              <a:t>European radiology</a:t>
            </a:r>
            <a:r>
              <a:rPr lang="en-GB" dirty="0"/>
              <a:t>, </a:t>
            </a:r>
            <a:r>
              <a:rPr lang="en-GB" i="1" dirty="0"/>
              <a:t>31</a:t>
            </a:r>
            <a:r>
              <a:rPr lang="en-GB" dirty="0"/>
              <a:t>(8), 6096–6104. </a:t>
            </a:r>
            <a:r>
              <a:rPr lang="en-GB" dirty="0">
                <a:hlinkClick r:id="rId4"/>
              </a:rPr>
              <a:t>https://doi.org/10.1007/s00330-021-07715-1</a:t>
            </a:r>
            <a:endParaRPr lang="en-GB" dirty="0"/>
          </a:p>
          <a:p>
            <a:pPr marL="457200" indent="-457200">
              <a:buFont typeface="Calibri" pitchFamily="34"/>
              <a:buAutoNum type="arabicPeriod"/>
            </a:pPr>
            <a:r>
              <a:rPr lang="en-GB" dirty="0"/>
              <a:t>Zheng, W., Yan, L., Gou, C., Zhang, Z., Zhang, J. J., Hu, M., &amp; Wang, F. (2021). Learning to learn by yourself: Unsupervised meta‐learning with self‐knowledge distillation for COVID‐19 diagnosis from pneumonia cases. </a:t>
            </a:r>
            <a:r>
              <a:rPr lang="en-GB" i="1" dirty="0"/>
              <a:t>International Journal of Intelligent Systems</a:t>
            </a:r>
            <a:r>
              <a:rPr lang="en-GB" dirty="0"/>
              <a:t>, </a:t>
            </a:r>
            <a:r>
              <a:rPr lang="en-GB" i="1" dirty="0"/>
              <a:t>36</a:t>
            </a:r>
            <a:r>
              <a:rPr lang="en-GB" dirty="0"/>
              <a:t>(8), 4033-4064. </a:t>
            </a:r>
            <a:r>
              <a:rPr lang="en-GB" dirty="0">
                <a:hlinkClick r:id="rId5"/>
              </a:rPr>
              <a:t>https://doi.org/10.1002/int.22449</a:t>
            </a:r>
            <a:endParaRPr lang="en-GB" dirty="0"/>
          </a:p>
          <a:p>
            <a:pPr marL="457200" indent="-457200">
              <a:buAutoNum type="arabicPeriod"/>
            </a:pPr>
            <a:r>
              <a:rPr lang="en-GB" dirty="0" err="1"/>
              <a:t>Simonyan</a:t>
            </a:r>
            <a:r>
              <a:rPr lang="en-GB" dirty="0"/>
              <a:t>, K., &amp; Zisserman, A. (2014). Very Deep Convolutional Networks for Large-Scale Image Recognition. </a:t>
            </a:r>
            <a:r>
              <a:rPr lang="en-GB" i="1" dirty="0"/>
              <a:t>3rd International Conference on Learning Representations, ICLR 2015 - Conference Track Proceedings</a:t>
            </a:r>
            <a:r>
              <a:rPr lang="en-GB" dirty="0"/>
              <a:t>. </a:t>
            </a:r>
            <a:r>
              <a:rPr lang="en-GB" dirty="0">
                <a:hlinkClick r:id="rId6"/>
              </a:rPr>
              <a:t>https://arxiv.org/abs/1409.1556v6</a:t>
            </a:r>
            <a:endParaRPr lang="en-GB" dirty="0"/>
          </a:p>
          <a:p>
            <a:pPr marL="457200" indent="-457200">
              <a:buAutoNum type="arabicPeriod"/>
            </a:pPr>
            <a:r>
              <a:rPr lang="en-GB" dirty="0"/>
              <a:t>Deng, J., Dong, W., </a:t>
            </a:r>
            <a:r>
              <a:rPr lang="en-GB" dirty="0" err="1"/>
              <a:t>Socher</a:t>
            </a:r>
            <a:r>
              <a:rPr lang="en-GB" dirty="0"/>
              <a:t>, R., Li, L.-J., Kai Li, &amp; Li Fei-Fei. (2010). </a:t>
            </a:r>
            <a:r>
              <a:rPr lang="en-GB" i="1" dirty="0"/>
              <a:t>ImageNet: A large-scale hierarchical image database</a:t>
            </a:r>
            <a:r>
              <a:rPr lang="en-GB" dirty="0"/>
              <a:t>. 248–255. </a:t>
            </a:r>
            <a:r>
              <a:rPr lang="en-GB" dirty="0">
                <a:hlinkClick r:id="rId7"/>
              </a:rPr>
              <a:t>https://doi.org/10.1109/CVPR.2009.5206848</a:t>
            </a:r>
            <a:endParaRPr lang="el-GR" dirty="0"/>
          </a:p>
          <a:p>
            <a:pPr marL="457200" indent="-457200">
              <a:buAutoNum type="arabicPeriod"/>
            </a:pPr>
            <a:r>
              <a:rPr lang="en-GB" dirty="0"/>
              <a:t>Hadsell, R., Chopra, S., &amp; </a:t>
            </a:r>
            <a:r>
              <a:rPr lang="en-GB" dirty="0" err="1"/>
              <a:t>LeCun</a:t>
            </a:r>
            <a:r>
              <a:rPr lang="en-GB" dirty="0"/>
              <a:t>, Y. (2006). Dimensionality reduction by learning an invariant mapping. </a:t>
            </a:r>
            <a:r>
              <a:rPr lang="en-GB" i="1" dirty="0"/>
              <a:t>Proceedings of the IEEE Computer Society Conference on Computer Vision and Pattern Recognition</a:t>
            </a:r>
            <a:r>
              <a:rPr lang="en-GB" dirty="0"/>
              <a:t>, </a:t>
            </a:r>
            <a:r>
              <a:rPr lang="en-GB" i="1" dirty="0"/>
              <a:t>2</a:t>
            </a:r>
            <a:r>
              <a:rPr lang="en-GB" dirty="0"/>
              <a:t>, 1735–1742. </a:t>
            </a:r>
            <a:r>
              <a:rPr lang="en-GB" dirty="0">
                <a:hlinkClick r:id="rId8"/>
              </a:rPr>
              <a:t>https://doi.org/10.1109/CVPR.2006.100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447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F07EA374-C9E5-46D1-8CBA-3CC319FBD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8464"/>
            <a:ext cx="3807187" cy="2228074"/>
          </a:xfrm>
        </p:spPr>
        <p:txBody>
          <a:bodyPr>
            <a:normAutofit/>
          </a:bodyPr>
          <a:lstStyle/>
          <a:p>
            <a:r>
              <a:rPr lang="en-US" sz="4000"/>
              <a:t>Problem Formulation</a:t>
            </a:r>
            <a:endParaRPr lang="en-US" sz="40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1831E11-DB73-4E4F-8AD0-900CF2A85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962279"/>
            <a:ext cx="3799425" cy="3143241"/>
          </a:xfrm>
        </p:spPr>
        <p:txBody>
          <a:bodyPr>
            <a:normAutofit/>
          </a:bodyPr>
          <a:lstStyle/>
          <a:p>
            <a:pPr>
              <a:buFont typeface="Arial" pitchFamily="34"/>
              <a:buChar char="•"/>
            </a:pPr>
            <a:r>
              <a:rPr lang="en-US" sz="2000"/>
              <a:t>Recent identification approaches of coronavirus infection produces high false negative cases</a:t>
            </a:r>
          </a:p>
          <a:p>
            <a:pPr>
              <a:buFont typeface="Arial" pitchFamily="34"/>
              <a:buChar char="•"/>
            </a:pPr>
            <a:r>
              <a:rPr lang="en-US" sz="2000"/>
              <a:t>Covid diagnosis is a time-consuming and not affordable</a:t>
            </a:r>
          </a:p>
          <a:p>
            <a:pPr>
              <a:buFont typeface="Arial" pitchFamily="34"/>
              <a:buChar char="•"/>
            </a:pPr>
            <a:r>
              <a:rPr lang="en-US" sz="2000"/>
              <a:t>Rapid diagnosis plays a critical roll to reduce the spread of the virus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C14D26-99D0-0E4A-9449-404B724EC1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62" r="19734"/>
          <a:stretch/>
        </p:blipFill>
        <p:spPr>
          <a:xfrm>
            <a:off x="5010386" y="10"/>
            <a:ext cx="7181613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0165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07EA374-C9E5-46D1-8CBA-3CC319FB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Challenges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1831E11-DB73-4E4F-8AD0-900CF2A85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/>
              <a:buChar char="•"/>
            </a:pPr>
            <a:r>
              <a:rPr lang="en-US" dirty="0"/>
              <a:t>Computer Aided Diagnosis systems for processing the Computed Tomography scans</a:t>
            </a:r>
          </a:p>
          <a:p>
            <a:pPr>
              <a:buFont typeface="Arial" pitchFamily="34"/>
              <a:buChar char="•"/>
            </a:pPr>
            <a:r>
              <a:rPr lang="en-US" dirty="0"/>
              <a:t>SOTA Deep Learning (DL) methods</a:t>
            </a:r>
          </a:p>
          <a:p>
            <a:pPr>
              <a:buFont typeface="Arial" pitchFamily="34"/>
              <a:buChar char="•"/>
            </a:pPr>
            <a:r>
              <a:rPr lang="en-US" dirty="0"/>
              <a:t>DL techniques need a huge amount of data</a:t>
            </a:r>
          </a:p>
          <a:p>
            <a:pPr>
              <a:buFont typeface="Arial" pitchFamily="34"/>
              <a:buChar char="•"/>
            </a:pPr>
            <a:r>
              <a:rPr lang="en-US" dirty="0"/>
              <a:t>There is a lack of public datasets</a:t>
            </a:r>
          </a:p>
          <a:p>
            <a:pPr>
              <a:buFont typeface="Arial" pitchFamily="34"/>
              <a:buChar char="•"/>
            </a:pPr>
            <a:r>
              <a:rPr lang="en-US" dirty="0"/>
              <a:t>Few-Shot learning with a limited sample size</a:t>
            </a:r>
          </a:p>
          <a:p>
            <a:pPr>
              <a:buFont typeface="Arial" pitchFamily="34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0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6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Εικόνα 24" descr="Εικόνα που περιέχει κείμενο, αντικείμενο εξωτερικού χώρου&#10;&#10;Περιγραφή που δημιουργήθηκε αυτόματα">
            <a:extLst>
              <a:ext uri="{FF2B5EF4-FFF2-40B4-BE49-F238E27FC236}">
                <a16:creationId xmlns:a16="http://schemas.microsoft.com/office/drawing/2014/main" id="{17007676-B4F8-E945-9970-F3B8CD0546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3049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B117A3-E6C4-984A-83AF-B5117B19C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353" y="2673849"/>
            <a:ext cx="3313164" cy="1510301"/>
          </a:xfrm>
        </p:spPr>
        <p:txBody>
          <a:bodyPr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Related Work</a:t>
            </a:r>
            <a:endParaRPr lang="en-GR" sz="4000" dirty="0">
              <a:solidFill>
                <a:srgbClr val="FFFFFF"/>
              </a:solidFill>
            </a:endParaRPr>
          </a:p>
        </p:txBody>
      </p:sp>
      <p:cxnSp>
        <p:nvCxnSpPr>
          <p:cNvPr id="28" name="Straight Connector 28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Θέση κειμένου 3">
            <a:extLst>
              <a:ext uri="{FF2B5EF4-FFF2-40B4-BE49-F238E27FC236}">
                <a16:creationId xmlns:a16="http://schemas.microsoft.com/office/drawing/2014/main" id="{8641B26A-74F2-AD49-99A7-D5737BD5D614}"/>
              </a:ext>
            </a:extLst>
          </p:cNvPr>
          <p:cNvSpPr txBox="1">
            <a:spLocks/>
          </p:cNvSpPr>
          <p:nvPr/>
        </p:nvSpPr>
        <p:spPr>
          <a:xfrm>
            <a:off x="5155379" y="1065862"/>
            <a:ext cx="5744685" cy="472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91440" marR="0" lvl="0" indent="-91440" algn="l" defTabSz="914400" rtl="0" fontAlgn="auto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9BA8B7"/>
              </a:buClr>
              <a:buSzPct val="100000"/>
              <a:buFont typeface="Calibri" pitchFamily="34"/>
              <a:buChar char=" "/>
              <a:tabLst/>
              <a:defRPr lang="en-US" sz="1900" b="0" i="0" u="none" strike="noStrike" kern="1200" cap="none" spc="0" baseline="0">
                <a:solidFill>
                  <a:srgbClr val="404040"/>
                </a:solidFill>
                <a:uFillTx/>
                <a:latin typeface="Franklin Gothic Book"/>
              </a:defRPr>
            </a:lvl1pPr>
            <a:lvl2pPr marL="384048" marR="0" lvl="1" indent="-182880" algn="l" defTabSz="914400" rtl="0" fontAlgn="auto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SzPct val="100000"/>
              <a:buFont typeface="Calibri" pitchFamily="34"/>
              <a:buChar char="◦"/>
              <a:tabLst/>
              <a:defRPr lang="en-US" sz="1700" b="0" i="0" u="none" strike="noStrike" kern="1200" cap="none" spc="0" baseline="0">
                <a:solidFill>
                  <a:srgbClr val="404040"/>
                </a:solidFill>
                <a:uFillTx/>
                <a:latin typeface="Franklin Gothic Book"/>
              </a:defRPr>
            </a:lvl2pPr>
            <a:lvl3pPr marL="566928" marR="0" lvl="2" indent="-182880" algn="l" defTabSz="914400" rtl="0" fontAlgn="auto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SzPct val="100000"/>
              <a:buFont typeface="Calibri" pitchFamily="34"/>
              <a:buChar char="◦"/>
              <a:tabLst/>
              <a:defRPr lang="en-US" sz="1300" b="0" i="0" u="none" strike="noStrike" kern="1200" cap="none" spc="0" baseline="0">
                <a:solidFill>
                  <a:srgbClr val="404040"/>
                </a:solidFill>
                <a:uFillTx/>
                <a:latin typeface="Franklin Gothic Book"/>
              </a:defRPr>
            </a:lvl3pPr>
            <a:lvl4pPr marL="749808" marR="0" lvl="3" indent="-182880" algn="l" defTabSz="914400" rtl="0" fontAlgn="auto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SzPct val="100000"/>
              <a:buFont typeface="Calibri" pitchFamily="34"/>
              <a:buChar char="◦"/>
              <a:tabLst/>
              <a:defRPr lang="en-US" sz="1300" b="0" i="0" u="none" strike="noStrike" kern="1200" cap="none" spc="0" baseline="0">
                <a:solidFill>
                  <a:srgbClr val="404040"/>
                </a:solidFill>
                <a:uFillTx/>
                <a:latin typeface="Franklin Gothic Book"/>
              </a:defRPr>
            </a:lvl4pPr>
            <a:lvl5pPr marL="932688" marR="0" lvl="4" indent="-182880" algn="l" defTabSz="914400" rtl="0" fontAlgn="auto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SzPct val="100000"/>
              <a:buFont typeface="Calibri" pitchFamily="34"/>
              <a:buChar char="◦"/>
              <a:tabLst/>
              <a:defRPr lang="en-US" sz="1300" b="0" i="0" u="none" strike="noStrike" kern="1200" cap="none" spc="0" baseline="0">
                <a:solidFill>
                  <a:srgbClr val="404040"/>
                </a:solidFill>
                <a:uFillTx/>
                <a:latin typeface="Franklin Gothic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recent methods</a:t>
            </a:r>
            <a:endParaRPr lang="en-GB" sz="2000" dirty="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/>
              </a:solidFill>
              <a:latin typeface="+mn-lt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3751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092055DD-43DC-4B5A-B744-F8E0FF0B1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Research SOTA Meta-Learning Papers</a:t>
            </a:r>
            <a:endParaRPr lang="el-GR" sz="3600"/>
          </a:p>
        </p:txBody>
      </p:sp>
      <p:graphicFrame>
        <p:nvGraphicFramePr>
          <p:cNvPr id="21" name="Θέση περιεχομένου 2">
            <a:extLst>
              <a:ext uri="{FF2B5EF4-FFF2-40B4-BE49-F238E27FC236}">
                <a16:creationId xmlns:a16="http://schemas.microsoft.com/office/drawing/2014/main" id="{579CFB4F-52D3-468E-AF0D-C2B45CF2AC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045058"/>
              </p:ext>
            </p:extLst>
          </p:nvPr>
        </p:nvGraphicFramePr>
        <p:xfrm>
          <a:off x="643469" y="1782981"/>
          <a:ext cx="4008384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88CC8AB-D265-D64B-A2F2-A314CEC94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662958"/>
              </p:ext>
            </p:extLst>
          </p:nvPr>
        </p:nvGraphicFramePr>
        <p:xfrm>
          <a:off x="5295320" y="1814535"/>
          <a:ext cx="6253213" cy="4298785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602136">
                  <a:extLst>
                    <a:ext uri="{9D8B030D-6E8A-4147-A177-3AD203B41FA5}">
                      <a16:colId xmlns:a16="http://schemas.microsoft.com/office/drawing/2014/main" val="4209667319"/>
                    </a:ext>
                  </a:extLst>
                </a:gridCol>
                <a:gridCol w="2651077">
                  <a:extLst>
                    <a:ext uri="{9D8B030D-6E8A-4147-A177-3AD203B41FA5}">
                      <a16:colId xmlns:a16="http://schemas.microsoft.com/office/drawing/2014/main" val="1309997893"/>
                    </a:ext>
                  </a:extLst>
                </a:gridCol>
              </a:tblGrid>
              <a:tr h="859757">
                <a:tc>
                  <a:txBody>
                    <a:bodyPr/>
                    <a:lstStyle/>
                    <a:p>
                      <a:r>
                        <a:rPr lang="en-GR" sz="2500" b="1" cap="none" spc="0">
                          <a:solidFill>
                            <a:schemeClr val="tx1"/>
                          </a:solidFill>
                        </a:rPr>
                        <a:t>Literature Data-bases</a:t>
                      </a:r>
                    </a:p>
                  </a:txBody>
                  <a:tcPr marL="0" marR="114127" marT="45651" marB="342381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R" sz="2500" b="1" cap="none" spc="0">
                          <a:solidFill>
                            <a:schemeClr val="tx1"/>
                          </a:solidFill>
                        </a:rPr>
                        <a:t>Search Results</a:t>
                      </a:r>
                    </a:p>
                  </a:txBody>
                  <a:tcPr marL="0" marR="114127" marT="45651" marB="342381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9608964"/>
                  </a:ext>
                </a:extLst>
              </a:tr>
              <a:tr h="859757">
                <a:tc>
                  <a:txBody>
                    <a:bodyPr/>
                    <a:lstStyle/>
                    <a:p>
                      <a:r>
                        <a:rPr lang="en-GR" sz="2500" cap="none" spc="0">
                          <a:solidFill>
                            <a:schemeClr val="tx1"/>
                          </a:solidFill>
                        </a:rPr>
                        <a:t>Science Direct</a:t>
                      </a:r>
                    </a:p>
                  </a:txBody>
                  <a:tcPr marL="0" marR="114127" marT="45651" marB="34238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R" sz="2500" cap="none" spc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114127" marT="45651" marB="34238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8477536"/>
                  </a:ext>
                </a:extLst>
              </a:tr>
              <a:tr h="859757">
                <a:tc>
                  <a:txBody>
                    <a:bodyPr/>
                    <a:lstStyle/>
                    <a:p>
                      <a:r>
                        <a:rPr lang="en-GR" sz="2500" cap="none" spc="0">
                          <a:solidFill>
                            <a:schemeClr val="tx1"/>
                          </a:solidFill>
                        </a:rPr>
                        <a:t>Google Scholar</a:t>
                      </a:r>
                    </a:p>
                  </a:txBody>
                  <a:tcPr marL="0" marR="114127" marT="45651" marB="34238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R" sz="2500" cap="none" spc="0">
                          <a:solidFill>
                            <a:schemeClr val="tx1"/>
                          </a:solidFill>
                        </a:rPr>
                        <a:t>358</a:t>
                      </a:r>
                    </a:p>
                  </a:txBody>
                  <a:tcPr marL="0" marR="114127" marT="45651" marB="34238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758372"/>
                  </a:ext>
                </a:extLst>
              </a:tr>
              <a:tr h="859757">
                <a:tc>
                  <a:txBody>
                    <a:bodyPr/>
                    <a:lstStyle/>
                    <a:p>
                      <a:r>
                        <a:rPr lang="en-GR" sz="2500" cap="none" spc="0">
                          <a:solidFill>
                            <a:schemeClr val="tx1"/>
                          </a:solidFill>
                        </a:rPr>
                        <a:t>PubMed</a:t>
                      </a:r>
                    </a:p>
                  </a:txBody>
                  <a:tcPr marL="0" marR="114127" marT="45651" marB="34238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R" sz="2500" cap="none" spc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114127" marT="45651" marB="34238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8737084"/>
                  </a:ext>
                </a:extLst>
              </a:tr>
              <a:tr h="859757">
                <a:tc>
                  <a:txBody>
                    <a:bodyPr/>
                    <a:lstStyle/>
                    <a:p>
                      <a:r>
                        <a:rPr lang="en-GR" sz="2500" b="1" cap="none" spc="0">
                          <a:solidFill>
                            <a:schemeClr val="tx1"/>
                          </a:solidFill>
                        </a:rPr>
                        <a:t>Sum</a:t>
                      </a:r>
                    </a:p>
                  </a:txBody>
                  <a:tcPr marL="0" marR="114127" marT="45651" marB="34238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R" sz="2500" cap="none" spc="0">
                          <a:solidFill>
                            <a:schemeClr val="tx1"/>
                          </a:solidFill>
                        </a:rPr>
                        <a:t>365</a:t>
                      </a:r>
                    </a:p>
                  </a:txBody>
                  <a:tcPr marL="0" marR="114127" marT="45651" marB="34238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23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5662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C47B5B6-C651-46F6-8257-398E40D72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Related work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77A41E8-8B97-9E4B-8421-C7C6902DC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822093"/>
              </p:ext>
            </p:extLst>
          </p:nvPr>
        </p:nvGraphicFramePr>
        <p:xfrm>
          <a:off x="972467" y="2415994"/>
          <a:ext cx="10247066" cy="2704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9168">
                  <a:extLst>
                    <a:ext uri="{9D8B030D-6E8A-4147-A177-3AD203B41FA5}">
                      <a16:colId xmlns:a16="http://schemas.microsoft.com/office/drawing/2014/main" val="4241376960"/>
                    </a:ext>
                  </a:extLst>
                </a:gridCol>
                <a:gridCol w="7647898">
                  <a:extLst>
                    <a:ext uri="{9D8B030D-6E8A-4147-A177-3AD203B41FA5}">
                      <a16:colId xmlns:a16="http://schemas.microsoft.com/office/drawing/2014/main" val="1188164221"/>
                    </a:ext>
                  </a:extLst>
                </a:gridCol>
              </a:tblGrid>
              <a:tr h="676162">
                <a:tc>
                  <a:txBody>
                    <a:bodyPr/>
                    <a:lstStyle/>
                    <a:p>
                      <a:r>
                        <a:rPr lang="en-GR"/>
                        <a:t>Publication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R" dirty="0"/>
                        <a:t>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535430"/>
                  </a:ext>
                </a:extLst>
              </a:tr>
              <a:tr h="676162">
                <a:tc>
                  <a:txBody>
                    <a:bodyPr/>
                    <a:lstStyle/>
                    <a:p>
                      <a:r>
                        <a:rPr lang="en-GR" dirty="0"/>
                        <a:t>[1] Zongwei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UNet</a:t>
                      </a:r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++: A Nested U-Net Architecture for Medical Image Segmentation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712212"/>
                  </a:ext>
                </a:extLst>
              </a:tr>
              <a:tr h="676162">
                <a:tc>
                  <a:txBody>
                    <a:bodyPr/>
                    <a:lstStyle/>
                    <a:p>
                      <a:r>
                        <a:rPr lang="en-GR" dirty="0"/>
                        <a:t>[2] Xiaowei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R" dirty="0"/>
                        <a:t>A Deep Learning System to Screen Novel Coronavirus Disease 2019 pneumonia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677140"/>
                  </a:ext>
                </a:extLst>
              </a:tr>
              <a:tr h="676162">
                <a:tc>
                  <a:txBody>
                    <a:bodyPr/>
                    <a:lstStyle/>
                    <a:p>
                      <a:r>
                        <a:rPr lang="en-GR" dirty="0"/>
                        <a:t>[3]  </a:t>
                      </a:r>
                      <a:r>
                        <a:rPr lang="en-US" dirty="0"/>
                        <a:t>Wang et al.</a:t>
                      </a:r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+mn-lt"/>
                          <a:ea typeface="+mn-ea"/>
                          <a:cs typeface="+mn-cs"/>
                        </a:rPr>
                        <a:t>A deep learning algorithm using CT images to screen coronavirus disease</a:t>
                      </a:r>
                      <a:endParaRPr lang="en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565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3401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!!BGRectangle">
            <a:extLst>
              <a:ext uri="{FF2B5EF4-FFF2-40B4-BE49-F238E27FC236}">
                <a16:creationId xmlns:a16="http://schemas.microsoft.com/office/drawing/2014/main" id="{25E8815A-9407-4234-B08F-A1E49DCD7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19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Εικόνα 4">
            <a:extLst>
              <a:ext uri="{FF2B5EF4-FFF2-40B4-BE49-F238E27FC236}">
                <a16:creationId xmlns:a16="http://schemas.microsoft.com/office/drawing/2014/main" id="{4258CAC3-7996-4961-9B46-16D7106244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9957" b="577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E4A5BD41-D14F-4E20-A2A7-DB6162AB3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3838" y="1821670"/>
            <a:ext cx="4811849" cy="2743201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Implementation of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MetaCovid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4" name="!!Line">
            <a:extLst>
              <a:ext uri="{FF2B5EF4-FFF2-40B4-BE49-F238E27FC236}">
                <a16:creationId xmlns:a16="http://schemas.microsoft.com/office/drawing/2014/main" id="{C9C56819-FD02-4626-ABF5-85C7463C9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0580" y="2057400"/>
            <a:ext cx="27432" cy="27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468204C-E716-465E-9D45-A4E791E8B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>
              <a:buFont typeface="Arial" pitchFamily="34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>
              <a:buFont typeface="Arial" pitchFamily="34"/>
              <a:buChar char="•"/>
            </a:pPr>
            <a:r>
              <a:rPr lang="en-GB" sz="2000" dirty="0">
                <a:solidFill>
                  <a:schemeClr val="bg1"/>
                </a:solidFill>
                <a:cs typeface="Calibri"/>
              </a:rPr>
              <a:t>Dataset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buFont typeface="Arial" pitchFamily="34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Transfer learning </a:t>
            </a:r>
            <a:r>
              <a:rPr lang="en-US" sz="2000">
                <a:solidFill>
                  <a:schemeClr val="bg1"/>
                </a:solidFill>
              </a:rPr>
              <a:t>– VGG16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buFont typeface="Arial" pitchFamily="34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Siamese Neural Network</a:t>
            </a:r>
          </a:p>
          <a:p>
            <a:pPr>
              <a:buFont typeface="Arial" pitchFamily="34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Experiments - Results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886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5C435C82-3207-47A7-A05F-257FBC043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tr-TR" sz="2800" err="1"/>
              <a:t>Dataset</a:t>
            </a:r>
            <a:endParaRPr lang="en-US" sz="2800" err="1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163D884-CA94-400F-895F-CACC42944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515498"/>
            <a:ext cx="3699336" cy="3409814"/>
          </a:xfrm>
        </p:spPr>
        <p:txBody>
          <a:bodyPr vert="horz" wrap="square" lIns="0" tIns="45720" rIns="0" bIns="45720" anchor="t" anchorCtr="0" compatLnSpc="1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sz="2000" dirty="0"/>
              <a:t>   CXR (</a:t>
            </a:r>
            <a:r>
              <a:rPr lang="tr-TR" sz="2000" dirty="0" err="1"/>
              <a:t>chest</a:t>
            </a:r>
            <a:r>
              <a:rPr lang="tr-TR" sz="2000" dirty="0"/>
              <a:t> x-ray) </a:t>
            </a:r>
            <a:r>
              <a:rPr lang="tr-TR" sz="2000" dirty="0" err="1"/>
              <a:t>images</a:t>
            </a:r>
            <a:r>
              <a:rPr lang="tr-TR" sz="2000" dirty="0"/>
              <a:t> </a:t>
            </a:r>
            <a:r>
              <a:rPr lang="tr-TR" sz="2000" dirty="0" err="1"/>
              <a:t>from</a:t>
            </a:r>
            <a:r>
              <a:rPr lang="tr-TR" sz="2000" dirty="0"/>
              <a:t> </a:t>
            </a:r>
            <a:r>
              <a:rPr lang="tr-TR" sz="2000" dirty="0" err="1"/>
              <a:t>open</a:t>
            </a:r>
            <a:r>
              <a:rPr lang="tr-TR" sz="2000" dirty="0"/>
              <a:t> </a:t>
            </a:r>
            <a:r>
              <a:rPr lang="tr-TR" sz="2000" dirty="0" err="1"/>
              <a:t>source</a:t>
            </a:r>
            <a:r>
              <a:rPr lang="tr-TR" sz="2000" dirty="0"/>
              <a:t> </a:t>
            </a:r>
            <a:r>
              <a:rPr lang="tr-TR" sz="2000" u="sng" dirty="0">
                <a:solidFill>
                  <a:srgbClr val="0563C1"/>
                </a:solidFill>
                <a:hlinkClick r:id="rId2"/>
              </a:rPr>
              <a:t>database</a:t>
            </a:r>
            <a:r>
              <a:rPr lang="tr-TR" sz="2000" dirty="0"/>
              <a:t> </a:t>
            </a:r>
            <a:r>
              <a:rPr lang="tr-TR" sz="2000" dirty="0" err="1"/>
              <a:t>created</a:t>
            </a:r>
            <a:r>
              <a:rPr lang="tr-TR" sz="2000" dirty="0"/>
              <a:t> </a:t>
            </a:r>
            <a:r>
              <a:rPr lang="tr-TR" sz="2000" dirty="0" err="1"/>
              <a:t>by</a:t>
            </a:r>
            <a:r>
              <a:rPr lang="tr-TR" sz="2000" dirty="0"/>
              <a:t> Dr. Joseph </a:t>
            </a:r>
            <a:r>
              <a:rPr lang="tr-TR" sz="2000" dirty="0" err="1"/>
              <a:t>Cohen</a:t>
            </a:r>
            <a:r>
              <a:rPr lang="tr-TR" sz="2000" dirty="0"/>
              <a:t> </a:t>
            </a:r>
            <a:r>
              <a:rPr lang="tr-TR" sz="2000" dirty="0" err="1"/>
              <a:t>which</a:t>
            </a:r>
            <a:r>
              <a:rPr lang="tr-TR" sz="2000" dirty="0"/>
              <a:t> </a:t>
            </a:r>
            <a:r>
              <a:rPr lang="tr-TR" sz="2000" dirty="0" err="1"/>
              <a:t>includes</a:t>
            </a:r>
            <a:r>
              <a:rPr lang="tr-TR" sz="2000" dirty="0"/>
              <a:t> COVID-19 </a:t>
            </a:r>
            <a:r>
              <a:rPr lang="tr-TR" sz="2000" dirty="0" err="1"/>
              <a:t>examples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a </a:t>
            </a:r>
            <a:r>
              <a:rPr lang="tr-TR" sz="2000" dirty="0" err="1"/>
              <a:t>Kaggle</a:t>
            </a:r>
            <a:r>
              <a:rPr lang="tr-TR" sz="2000" dirty="0"/>
              <a:t> </a:t>
            </a:r>
            <a:r>
              <a:rPr lang="tr-TR" sz="2000" dirty="0" err="1"/>
              <a:t>repository</a:t>
            </a:r>
            <a:r>
              <a:rPr lang="tr-TR" sz="2000" dirty="0"/>
              <a:t> of CXR </a:t>
            </a:r>
            <a:r>
              <a:rPr lang="tr-TR" sz="2000" dirty="0" err="1"/>
              <a:t>images</a:t>
            </a:r>
            <a:r>
              <a:rPr lang="tr-TR" sz="2000" dirty="0"/>
              <a:t> of </a:t>
            </a:r>
            <a:r>
              <a:rPr lang="tr-TR" sz="2000" dirty="0" err="1"/>
              <a:t>pneumonia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healthy</a:t>
            </a:r>
            <a:r>
              <a:rPr lang="tr-TR" sz="2000" dirty="0"/>
              <a:t> </a:t>
            </a:r>
            <a:r>
              <a:rPr lang="tr-TR" sz="2000" dirty="0" err="1"/>
              <a:t>patients</a:t>
            </a:r>
            <a:r>
              <a:rPr lang="en-US" sz="2000" dirty="0"/>
              <a:t>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000" b="1" dirty="0" err="1"/>
              <a:t>Classes</a:t>
            </a:r>
            <a:r>
              <a:rPr lang="tr-TR" sz="2000" b="1" dirty="0"/>
              <a:t>: </a:t>
            </a:r>
            <a:endParaRPr lang="en-US" sz="2000" b="1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</a:pPr>
            <a:r>
              <a:rPr lang="tr-TR" sz="2000" dirty="0" err="1"/>
              <a:t>Healthy</a:t>
            </a:r>
            <a:endParaRPr lang="en-US" sz="2000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</a:pPr>
            <a:r>
              <a:rPr lang="tr-TR" sz="2000" dirty="0" err="1"/>
              <a:t>Non-Covid</a:t>
            </a:r>
            <a:r>
              <a:rPr lang="tr-TR" sz="2000" dirty="0"/>
              <a:t> </a:t>
            </a:r>
            <a:r>
              <a:rPr lang="tr-TR" sz="2000" dirty="0" err="1"/>
              <a:t>Phenomenia</a:t>
            </a:r>
            <a:endParaRPr lang="en-US" sz="2000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/>
              <a:buChar char="•"/>
            </a:pPr>
            <a:r>
              <a:rPr lang="tr-TR" sz="2000" dirty="0"/>
              <a:t>COVID </a:t>
            </a:r>
            <a:r>
              <a:rPr lang="tr-TR" sz="2000" dirty="0" err="1"/>
              <a:t>images</a:t>
            </a:r>
            <a:r>
              <a:rPr lang="tr-TR" sz="2000" dirty="0"/>
              <a:t> </a:t>
            </a:r>
          </a:p>
        </p:txBody>
      </p:sp>
      <p:pic>
        <p:nvPicPr>
          <p:cNvPr id="18" name="Resim 5">
            <a:extLst>
              <a:ext uri="{FF2B5EF4-FFF2-40B4-BE49-F238E27FC236}">
                <a16:creationId xmlns:a16="http://schemas.microsoft.com/office/drawing/2014/main" id="{89359E64-25B1-4155-9E17-A19257630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967" y="104751"/>
            <a:ext cx="6921940" cy="4655005"/>
          </a:xfrm>
          <a:prstGeom prst="rect">
            <a:avLst/>
          </a:prstGeom>
        </p:spPr>
      </p:pic>
      <p:pic>
        <p:nvPicPr>
          <p:cNvPr id="20" name="Resim 7" descr="tablo içeren bir resim&#10;&#10;Açıklama otomatik olarak oluşturuldu">
            <a:extLst>
              <a:ext uri="{FF2B5EF4-FFF2-40B4-BE49-F238E27FC236}">
                <a16:creationId xmlns:a16="http://schemas.microsoft.com/office/drawing/2014/main" id="{EDA13647-1E88-4D8E-95FA-A0FDA42D50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5291" y="4958458"/>
            <a:ext cx="7438766" cy="11750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5E51B7-3912-884C-B503-FF578877ED57}"/>
              </a:ext>
            </a:extLst>
          </p:cNvPr>
          <p:cNvSpPr txBox="1"/>
          <p:nvPr/>
        </p:nvSpPr>
        <p:spPr>
          <a:xfrm>
            <a:off x="6214979" y="6488668"/>
            <a:ext cx="597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dirty="0"/>
              <a:t>Source: </a:t>
            </a:r>
            <a:r>
              <a:rPr lang="en-GB" dirty="0">
                <a:hlinkClick r:id="rId2"/>
              </a:rPr>
              <a:t>https://github.com/ieee8023/covid-chestxray-dataset</a:t>
            </a:r>
            <a:r>
              <a:rPr lang="en-GB" dirty="0"/>
              <a:t> </a:t>
            </a:r>
            <a:endParaRPr lang="en-GR" dirty="0"/>
          </a:p>
        </p:txBody>
      </p:sp>
    </p:spTree>
    <p:extLst>
      <p:ext uri="{BB962C8B-B14F-4D97-AF65-F5344CB8AC3E}">
        <p14:creationId xmlns:p14="http://schemas.microsoft.com/office/powerpoint/2010/main" val="267850568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%7b6244FD5B-50F7-427E-81C8-526C7D443C1D%7dtf56160789_win32</Template>
  <TotalTime>875</TotalTime>
  <Words>1567</Words>
  <Application>Microsoft Macintosh PowerPoint</Application>
  <PresentationFormat>Widescreen</PresentationFormat>
  <Paragraphs>283</Paragraphs>
  <Slides>24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Bookman Old Style</vt:lpstr>
      <vt:lpstr>Calibri</vt:lpstr>
      <vt:lpstr>Calibri Light</vt:lpstr>
      <vt:lpstr>Franklin Gothic Book</vt:lpstr>
      <vt:lpstr>1_RetrospectVTI</vt:lpstr>
      <vt:lpstr>MetaCovid</vt:lpstr>
      <vt:lpstr>Introduction</vt:lpstr>
      <vt:lpstr>Problem Formulation</vt:lpstr>
      <vt:lpstr>Motivation &amp; Challenges</vt:lpstr>
      <vt:lpstr>Related Work</vt:lpstr>
      <vt:lpstr>Research SOTA Meta-Learning Papers</vt:lpstr>
      <vt:lpstr>Related work</vt:lpstr>
      <vt:lpstr>Implementation of MetaCovid </vt:lpstr>
      <vt:lpstr>Dataset</vt:lpstr>
      <vt:lpstr>Pre-processing</vt:lpstr>
      <vt:lpstr>Architecture of MetaCovid</vt:lpstr>
      <vt:lpstr>VGG16 – Transfer Learning</vt:lpstr>
      <vt:lpstr>VGG16 – Model accuracy</vt:lpstr>
      <vt:lpstr>Experiments – VGG Batch Size</vt:lpstr>
      <vt:lpstr>Siamese Training [1/3]</vt:lpstr>
      <vt:lpstr>Siamese Training [2/3]</vt:lpstr>
      <vt:lpstr>Siamese Training [3/3]</vt:lpstr>
      <vt:lpstr>Results (1/3) – Contrastive Loss vs Binary Cross Entropy</vt:lpstr>
      <vt:lpstr>Results (2/3) – Euclidean vs Manhattan Distance</vt:lpstr>
      <vt:lpstr>Results (3/3) – Comparison using Contrastive loss</vt:lpstr>
      <vt:lpstr>Additional Notes to Share</vt:lpstr>
      <vt:lpstr>Conclusion </vt:lpstr>
      <vt:lpstr>Thank you!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Siamese Neural Networks for Meta Learning</dc:title>
  <dc:creator>yağmur çiğdem aktaş</dc:creator>
  <cp:lastModifiedBy>Emmanouil Koutoulakis</cp:lastModifiedBy>
  <cp:revision>76</cp:revision>
  <dcterms:created xsi:type="dcterms:W3CDTF">2021-09-21T14:34:47Z</dcterms:created>
  <dcterms:modified xsi:type="dcterms:W3CDTF">2021-10-28T08:09:41Z</dcterms:modified>
</cp:coreProperties>
</file>