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8"/>
  </p:notesMasterIdLst>
  <p:handoutMasterIdLst>
    <p:handoutMasterId r:id="rId39"/>
  </p:handoutMasterIdLst>
  <p:sldIdLst>
    <p:sldId id="256" r:id="rId5"/>
    <p:sldId id="276" r:id="rId6"/>
    <p:sldId id="300" r:id="rId7"/>
    <p:sldId id="289" r:id="rId8"/>
    <p:sldId id="278" r:id="rId9"/>
    <p:sldId id="288" r:id="rId10"/>
    <p:sldId id="293" r:id="rId11"/>
    <p:sldId id="305" r:id="rId12"/>
    <p:sldId id="290" r:id="rId13"/>
    <p:sldId id="306" r:id="rId14"/>
    <p:sldId id="292" r:id="rId15"/>
    <p:sldId id="307" r:id="rId16"/>
    <p:sldId id="294" r:id="rId17"/>
    <p:sldId id="308" r:id="rId18"/>
    <p:sldId id="296" r:id="rId19"/>
    <p:sldId id="309" r:id="rId20"/>
    <p:sldId id="298" r:id="rId21"/>
    <p:sldId id="301" r:id="rId22"/>
    <p:sldId id="310" r:id="rId23"/>
    <p:sldId id="302" r:id="rId24"/>
    <p:sldId id="303" r:id="rId25"/>
    <p:sldId id="311" r:id="rId26"/>
    <p:sldId id="297" r:id="rId27"/>
    <p:sldId id="295" r:id="rId28"/>
    <p:sldId id="279" r:id="rId29"/>
    <p:sldId id="281" r:id="rId30"/>
    <p:sldId id="280" r:id="rId31"/>
    <p:sldId id="283" r:id="rId32"/>
    <p:sldId id="282" r:id="rId33"/>
    <p:sldId id="285" r:id="rId34"/>
    <p:sldId id="287" r:id="rId35"/>
    <p:sldId id="277" r:id="rId36"/>
    <p:sldId id="30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36" userDrawn="1">
          <p15:clr>
            <a:srgbClr val="A4A3A4"/>
          </p15:clr>
        </p15:guide>
        <p15:guide id="4" pos="144" userDrawn="1">
          <p15:clr>
            <a:srgbClr val="A4A3A4"/>
          </p15:clr>
        </p15:guide>
        <p15:guide id="5" orient="horz" pos="1512" userDrawn="1">
          <p15:clr>
            <a:srgbClr val="A4A3A4"/>
          </p15:clr>
        </p15:guide>
        <p15:guide id="6" orient="horz" pos="34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59F26"/>
    <a:srgbClr val="11AEC7"/>
    <a:srgbClr val="0D8295"/>
    <a:srgbClr val="CB7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6821" autoAdjust="0"/>
  </p:normalViewPr>
  <p:slideViewPr>
    <p:cSldViewPr snapToGrid="0" showGuides="1">
      <p:cViewPr varScale="1">
        <p:scale>
          <a:sx n="101" d="100"/>
          <a:sy n="101" d="100"/>
        </p:scale>
        <p:origin x="114" y="672"/>
      </p:cViewPr>
      <p:guideLst>
        <p:guide orient="horz" pos="2160"/>
        <p:guide pos="3840"/>
        <p:guide pos="7536"/>
        <p:guide pos="144"/>
        <p:guide orient="horz" pos="1512"/>
        <p:guide orient="horz" pos="343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0-09-24T21:39:13.406" idx="1">
    <p:pos x="10" y="10"/>
    <p:text>Einai para polla.. Na ta balw ola?</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9/25/2020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037887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06730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955126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142540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72557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836278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63198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224943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173708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1763797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027675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226918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31</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32</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3667725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33</a:t>
            </a:fld>
            <a:endParaRPr lang="en-US" dirty="0"/>
          </a:p>
        </p:txBody>
      </p:sp>
    </p:spTree>
    <p:extLst>
      <p:ext uri="{BB962C8B-B14F-4D97-AF65-F5344CB8AC3E}">
        <p14:creationId xmlns:p14="http://schemas.microsoft.com/office/powerpoint/2010/main" val="3759991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90221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0239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87647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43136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85070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9/25/2020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9/25/2020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0">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72885"/>
            <a:ext cx="9144000" cy="3379387"/>
          </a:xfrm>
        </p:spPr>
        <p:txBody>
          <a:bodyPr lIns="0" tIns="0" rIns="0" bIns="0" anchor="t">
            <a:spAutoFit/>
          </a:bodyPr>
          <a:lstStyle/>
          <a:p>
            <a:r>
              <a:rPr lang="el-GR" b="1" dirty="0">
                <a:solidFill>
                  <a:schemeClr val="bg1"/>
                </a:solidFill>
              </a:rPr>
              <a:t>Πτυχιακή εργασία</a:t>
            </a:r>
            <a:br>
              <a:rPr lang="en-US" dirty="0">
                <a:solidFill>
                  <a:schemeClr val="bg1"/>
                </a:solidFill>
              </a:rPr>
            </a:br>
            <a:r>
              <a:rPr lang="el-GR" sz="4000" dirty="0">
                <a:solidFill>
                  <a:schemeClr val="accent4"/>
                </a:solidFill>
              </a:rPr>
              <a:t>Σύγκριση λογισμικών ραδιομικής ανάλυσης εικόνας</a:t>
            </a:r>
            <a:br>
              <a:rPr lang="el-GR" sz="4000" dirty="0">
                <a:solidFill>
                  <a:schemeClr val="accent4"/>
                </a:solidFill>
              </a:rPr>
            </a:br>
            <a:br>
              <a:rPr lang="el-GR" sz="4000" dirty="0">
                <a:solidFill>
                  <a:schemeClr val="accent4"/>
                </a:solidFill>
              </a:rPr>
            </a:br>
            <a:br>
              <a:rPr lang="el-GR" sz="4000" dirty="0">
                <a:solidFill>
                  <a:schemeClr val="accent4"/>
                </a:solidFill>
              </a:rPr>
            </a:br>
            <a:r>
              <a:rPr lang="el-GR" sz="2400" dirty="0">
                <a:solidFill>
                  <a:schemeClr val="accent4"/>
                </a:solidFill>
              </a:rPr>
              <a:t>Εμμανουήλ </a:t>
            </a:r>
            <a:r>
              <a:rPr lang="el-GR" sz="2400" dirty="0" err="1">
                <a:solidFill>
                  <a:schemeClr val="accent4"/>
                </a:solidFill>
              </a:rPr>
              <a:t>Μαρκοδημητράκης</a:t>
            </a:r>
            <a:r>
              <a:rPr lang="el-GR" sz="2400" dirty="0">
                <a:solidFill>
                  <a:schemeClr val="accent4"/>
                </a:solidFill>
              </a:rPr>
              <a:t> 29/09/2020</a:t>
            </a:r>
            <a:endParaRPr lang="en-US" sz="24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52181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Tree>
    <p:extLst>
      <p:ext uri="{BB962C8B-B14F-4D97-AF65-F5344CB8AC3E}">
        <p14:creationId xmlns:p14="http://schemas.microsoft.com/office/powerpoint/2010/main" val="2282558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1" presetClass="emph" presetSubtype="2" fill="hold" nodeType="withEffect">
                                  <p:stCondLst>
                                    <p:cond delay="0"/>
                                  </p:stCondLst>
                                  <p:childTnLst>
                                    <p:animClr clrSpc="rgb" dir="cw">
                                      <p:cBhvr>
                                        <p:cTn id="16" dur="2000" fill="hold"/>
                                        <p:tgtEl>
                                          <p:spTgt spid="42"/>
                                        </p:tgtEl>
                                        <p:attrNameLst>
                                          <p:attrName>fillcolor</p:attrName>
                                        </p:attrNameLst>
                                      </p:cBhvr>
                                      <p:to>
                                        <a:srgbClr val="0D8295"/>
                                      </p:to>
                                    </p:animClr>
                                    <p:set>
                                      <p:cBhvr>
                                        <p:cTn id="17" dur="2000" fill="hold"/>
                                        <p:tgtEl>
                                          <p:spTgt spid="42"/>
                                        </p:tgtEl>
                                        <p:attrNameLst>
                                          <p:attrName>fill.type</p:attrName>
                                        </p:attrNameLst>
                                      </p:cBhvr>
                                      <p:to>
                                        <p:strVal val="solid"/>
                                      </p:to>
                                    </p:set>
                                    <p:set>
                                      <p:cBhvr>
                                        <p:cTn id="18"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r>
              <a:rPr lang="en-US" sz="2800" b="1" dirty="0">
                <a:solidFill>
                  <a:schemeClr val="tx1">
                    <a:lumMod val="75000"/>
                    <a:lumOff val="25000"/>
                  </a:schemeClr>
                </a:solidFill>
              </a:rPr>
              <a:t> </a:t>
            </a:r>
          </a:p>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ς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ας</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4" name="image3.png">
            <a:extLst>
              <a:ext uri="{FF2B5EF4-FFF2-40B4-BE49-F238E27FC236}">
                <a16:creationId xmlns:a16="http://schemas.microsoft.com/office/drawing/2014/main" id="{1B07EB24-191D-4154-BB0C-E3AEA39E2C5C}"/>
              </a:ext>
            </a:extLst>
          </p:cNvPr>
          <p:cNvPicPr/>
          <p:nvPr/>
        </p:nvPicPr>
        <p:blipFill>
          <a:blip r:embed="rId3"/>
          <a:srcRect/>
          <a:stretch>
            <a:fillRect/>
          </a:stretch>
        </p:blipFill>
        <p:spPr>
          <a:xfrm>
            <a:off x="2817645" y="1132572"/>
            <a:ext cx="6189997" cy="5645756"/>
          </a:xfrm>
          <a:prstGeom prst="rect">
            <a:avLst/>
          </a:prstGeom>
          <a:ln/>
        </p:spPr>
      </p:pic>
    </p:spTree>
    <p:extLst>
      <p:ext uri="{BB962C8B-B14F-4D97-AF65-F5344CB8AC3E}">
        <p14:creationId xmlns:p14="http://schemas.microsoft.com/office/powerpoint/2010/main" val="7661803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4758920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1" presetClass="emph" presetSubtype="2" fill="hold" nodeType="withEffect">
                                  <p:stCondLst>
                                    <p:cond delay="0"/>
                                  </p:stCondLst>
                                  <p:childTnLst>
                                    <p:animClr clrSpc="rgb" dir="cw">
                                      <p:cBhvr>
                                        <p:cTn id="16" dur="2000" fill="hold"/>
                                        <p:tgtEl>
                                          <p:spTgt spid="44"/>
                                        </p:tgtEl>
                                        <p:attrNameLst>
                                          <p:attrName>fillcolor</p:attrName>
                                        </p:attrNameLst>
                                      </p:cBhvr>
                                      <p:to>
                                        <a:srgbClr val="F59F26"/>
                                      </p:to>
                                    </p:animClr>
                                    <p:set>
                                      <p:cBhvr>
                                        <p:cTn id="17" dur="2000" fill="hold"/>
                                        <p:tgtEl>
                                          <p:spTgt spid="44"/>
                                        </p:tgtEl>
                                        <p:attrNameLst>
                                          <p:attrName>fill.type</p:attrName>
                                        </p:attrNameLst>
                                      </p:cBhvr>
                                      <p:to>
                                        <p:strVal val="solid"/>
                                      </p:to>
                                    </p:set>
                                    <p:set>
                                      <p:cBhvr>
                                        <p:cTn id="18" dur="2000" fill="hold"/>
                                        <p:tgtEl>
                                          <p:spTgt spid="4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err="1">
                <a:solidFill>
                  <a:schemeClr val="tx1">
                    <a:lumMod val="75000"/>
                    <a:lumOff val="25000"/>
                  </a:schemeClr>
                </a:solidFill>
              </a:rPr>
              <a:t>Κοινά</a:t>
            </a:r>
            <a:r>
              <a:rPr lang="en-US" sz="2800" b="1" dirty="0">
                <a:solidFill>
                  <a:schemeClr val="tx1">
                    <a:lumMod val="75000"/>
                    <a:lumOff val="25000"/>
                  </a:schemeClr>
                </a:solidFill>
              </a:rPr>
              <a:t> </a:t>
            </a:r>
          </a:p>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2" name="Table 11">
            <a:extLst>
              <a:ext uri="{FF2B5EF4-FFF2-40B4-BE49-F238E27FC236}">
                <a16:creationId xmlns:a16="http://schemas.microsoft.com/office/drawing/2014/main" id="{A4228B71-3993-4EF7-928C-D9B3F16AF207}"/>
              </a:ext>
            </a:extLst>
          </p:cNvPr>
          <p:cNvGraphicFramePr>
            <a:graphicFrameLocks noGrp="1"/>
          </p:cNvGraphicFramePr>
          <p:nvPr>
            <p:extLst>
              <p:ext uri="{D42A27DB-BD31-4B8C-83A1-F6EECF244321}">
                <p14:modId xmlns:p14="http://schemas.microsoft.com/office/powerpoint/2010/main" val="2410255934"/>
              </p:ext>
            </p:extLst>
          </p:nvPr>
        </p:nvGraphicFramePr>
        <p:xfrm>
          <a:off x="1990241" y="1022152"/>
          <a:ext cx="8182460" cy="5682442"/>
        </p:xfrm>
        <a:graphic>
          <a:graphicData uri="http://schemas.openxmlformats.org/drawingml/2006/table">
            <a:tbl>
              <a:tblPr/>
              <a:tblGrid>
                <a:gridCol w="2268866">
                  <a:extLst>
                    <a:ext uri="{9D8B030D-6E8A-4147-A177-3AD203B41FA5}">
                      <a16:colId xmlns:a16="http://schemas.microsoft.com/office/drawing/2014/main" val="2676981276"/>
                    </a:ext>
                  </a:extLst>
                </a:gridCol>
                <a:gridCol w="2350312">
                  <a:extLst>
                    <a:ext uri="{9D8B030D-6E8A-4147-A177-3AD203B41FA5}">
                      <a16:colId xmlns:a16="http://schemas.microsoft.com/office/drawing/2014/main" val="2939856935"/>
                    </a:ext>
                  </a:extLst>
                </a:gridCol>
                <a:gridCol w="2664462">
                  <a:extLst>
                    <a:ext uri="{9D8B030D-6E8A-4147-A177-3AD203B41FA5}">
                      <a16:colId xmlns:a16="http://schemas.microsoft.com/office/drawing/2014/main" val="4112656630"/>
                    </a:ext>
                  </a:extLst>
                </a:gridCol>
                <a:gridCol w="898820">
                  <a:extLst>
                    <a:ext uri="{9D8B030D-6E8A-4147-A177-3AD203B41FA5}">
                      <a16:colId xmlns:a16="http://schemas.microsoft.com/office/drawing/2014/main" val="952384977"/>
                    </a:ext>
                  </a:extLst>
                </a:gridCol>
              </a:tblGrid>
              <a:tr h="200778">
                <a:tc>
                  <a:txBody>
                    <a:bodyPr/>
                    <a:lstStyle/>
                    <a:p>
                      <a:pPr algn="l" fontAlgn="b"/>
                      <a:r>
                        <a:rPr lang="en-US" sz="1200" b="1" i="0" u="none" strike="noStrike" dirty="0">
                          <a:solidFill>
                            <a:srgbClr val="000000"/>
                          </a:solidFill>
                          <a:effectLst/>
                          <a:latin typeface="Calibri" panose="020F0502020204030204" pitchFamily="34" charset="0"/>
                        </a:rPr>
                        <a:t>IBSI Terminology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LifeX</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Pyradiomics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MaZda</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964767"/>
                  </a:ext>
                </a:extLst>
              </a:tr>
              <a:tr h="174590">
                <a:tc>
                  <a:txBody>
                    <a:bodyPr/>
                    <a:lstStyle/>
                    <a:p>
                      <a:pPr algn="l" fontAlgn="b"/>
                      <a:r>
                        <a:rPr lang="en-US" sz="1000" b="1" i="0" u="none" strike="noStrike">
                          <a:solidFill>
                            <a:srgbClr val="000000"/>
                          </a:solidFill>
                          <a:effectLst/>
                          <a:latin typeface="Calibri" panose="020F0502020204030204" pitchFamily="34" charset="0"/>
                        </a:rPr>
                        <a:t>volume (voxel counting)</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err="1">
                          <a:solidFill>
                            <a:srgbClr val="000000"/>
                          </a:solidFill>
                          <a:effectLst/>
                          <a:latin typeface="Calibri" panose="020F0502020204030204" pitchFamily="34" charset="0"/>
                        </a:rPr>
                        <a:t>SHAPE_Volume</a:t>
                      </a:r>
                      <a:r>
                        <a:rPr lang="en-US" sz="1000" b="0" i="0" u="none" strike="noStrike" dirty="0">
                          <a:solidFill>
                            <a:srgbClr val="000000"/>
                          </a:solidFill>
                          <a:effectLst/>
                          <a:latin typeface="Calibri" panose="020F0502020204030204" pitchFamily="34" charset="0"/>
                        </a:rPr>
                        <a:t>(</a:t>
                      </a:r>
                      <a:r>
                        <a:rPr lang="en-US" sz="1000" b="0" i="0" u="none" strike="noStrike" dirty="0" err="1">
                          <a:solidFill>
                            <a:srgbClr val="000000"/>
                          </a:solidFill>
                          <a:effectLst/>
                          <a:latin typeface="Calibri" panose="020F0502020204030204" pitchFamily="34" charset="0"/>
                        </a:rPr>
                        <a:t>vx</a:t>
                      </a:r>
                      <a:r>
                        <a:rPr lang="en-US" sz="1000" b="0" i="0" u="none" strike="noStrike" dirty="0">
                          <a:solidFill>
                            <a:srgbClr val="000000"/>
                          </a:solidFill>
                          <a:effectLst/>
                          <a:latin typeface="Calibri" panose="020F0502020204030204" pitchFamily="34" charset="0"/>
                        </a:rPr>
                        <a: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original_shape_VoxelVolume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753895465"/>
                  </a:ext>
                </a:extLst>
              </a:tr>
              <a:tr h="174590">
                <a:tc>
                  <a:txBody>
                    <a:bodyPr/>
                    <a:lstStyle/>
                    <a:p>
                      <a:pPr algn="l" fontAlgn="b"/>
                      <a:r>
                        <a:rPr lang="en-US" sz="1000" b="1" i="0" u="none" strike="noStrike">
                          <a:solidFill>
                            <a:srgbClr val="000000"/>
                          </a:solidFill>
                          <a:effectLst/>
                          <a:latin typeface="Calibri" panose="020F0502020204030204" pitchFamily="34" charset="0"/>
                        </a:rPr>
                        <a:t>Sphericity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SHAPE_Sphericity[onlyFor3DROI])</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original_shape_Sphericity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653629104"/>
                  </a:ext>
                </a:extLst>
              </a:tr>
              <a:tr h="174590">
                <a:tc>
                  <a:txBody>
                    <a:bodyPr/>
                    <a:lstStyle/>
                    <a:p>
                      <a:pPr algn="l" fontAlgn="b"/>
                      <a:r>
                        <a:rPr lang="en-US" sz="1000" b="1" i="0" u="none" strike="noStrike">
                          <a:solidFill>
                            <a:srgbClr val="000000"/>
                          </a:solidFill>
                          <a:effectLst/>
                          <a:latin typeface="Calibri" panose="020F0502020204030204" pitchFamily="34" charset="0"/>
                        </a:rPr>
                        <a:t>Surface area (mesh)</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SHAPE_Surface(mm2)[onlyFor3DROI]</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original_shape_SurfaceArea</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848839461"/>
                  </a:ext>
                </a:extLst>
              </a:tr>
              <a:tr h="174590">
                <a:tc>
                  <a:txBody>
                    <a:bodyPr/>
                    <a:lstStyle/>
                    <a:p>
                      <a:pPr algn="l" fontAlgn="b"/>
                      <a:r>
                        <a:rPr lang="en-US" sz="1000" b="1" i="0" u="none" strike="noStrike" dirty="0">
                          <a:solidFill>
                            <a:srgbClr val="000000"/>
                          </a:solidFill>
                          <a:effectLst/>
                          <a:latin typeface="Calibri" panose="020F0502020204030204" pitchFamily="34" charset="0"/>
                        </a:rPr>
                        <a:t>Discretized intensity skewness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CONVENTIONAL_Skewness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original_firstorder_Skewness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dirty="0">
                          <a:solidFill>
                            <a:srgbClr val="000000"/>
                          </a:solidFill>
                          <a:effectLst/>
                          <a:latin typeface="Calibri" panose="020F0502020204030204" pitchFamily="34" charset="0"/>
                        </a:rPr>
                        <a:t>Skewness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0839984"/>
                  </a:ext>
                </a:extLst>
              </a:tr>
              <a:tr h="174590">
                <a:tc>
                  <a:txBody>
                    <a:bodyPr/>
                    <a:lstStyle/>
                    <a:p>
                      <a:pPr algn="l" fontAlgn="b"/>
                      <a:r>
                        <a:rPr lang="en-US" sz="1000" b="1" i="0" u="none" strike="noStrike">
                          <a:solidFill>
                            <a:srgbClr val="000000"/>
                          </a:solidFill>
                          <a:effectLst/>
                          <a:latin typeface="Calibri" panose="020F0502020204030204" pitchFamily="34" charset="0"/>
                        </a:rPr>
                        <a:t>Minimum Intensity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CONVENTIONAL_min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original_firstorder_Minimum</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767401565"/>
                  </a:ext>
                </a:extLst>
              </a:tr>
              <a:tr h="174590">
                <a:tc>
                  <a:txBody>
                    <a:bodyPr/>
                    <a:lstStyle/>
                    <a:p>
                      <a:pPr algn="l" fontAlgn="b"/>
                      <a:r>
                        <a:rPr lang="en-US" sz="1000" b="1" i="0" u="none" strike="noStrike">
                          <a:solidFill>
                            <a:srgbClr val="000000"/>
                          </a:solidFill>
                          <a:effectLst/>
                          <a:latin typeface="Calibri" panose="020F0502020204030204" pitchFamily="34" charset="0"/>
                        </a:rPr>
                        <a:t>Mean Intensity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CONVENTIONAL_mean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original_firstorder_Mean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FF0000"/>
                          </a:solidFill>
                          <a:effectLst/>
                          <a:latin typeface="Calibri" panose="020F0502020204030204" pitchFamily="34" charset="0"/>
                        </a:rPr>
                        <a:t>Mean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390643"/>
                  </a:ext>
                </a:extLst>
              </a:tr>
              <a:tr h="174590">
                <a:tc>
                  <a:txBody>
                    <a:bodyPr/>
                    <a:lstStyle/>
                    <a:p>
                      <a:pPr algn="l" fontAlgn="b"/>
                      <a:r>
                        <a:rPr lang="en-US" sz="1000" b="1" i="0" u="none" strike="noStrike">
                          <a:solidFill>
                            <a:srgbClr val="000000"/>
                          </a:solidFill>
                          <a:effectLst/>
                          <a:latin typeface="Calibri" panose="020F0502020204030204" pitchFamily="34" charset="0"/>
                        </a:rPr>
                        <a:t>Maximum Intensity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CONVENTIONAL_max</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original_firstorder_Maximum</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20171584"/>
                  </a:ext>
                </a:extLst>
              </a:tr>
              <a:tr h="174590">
                <a:tc>
                  <a:txBody>
                    <a:bodyPr/>
                    <a:lstStyle/>
                    <a:p>
                      <a:pPr algn="l" fontAlgn="b"/>
                      <a:r>
                        <a:rPr lang="en-US" sz="1000" b="1" i="0" u="none" strike="noStrike">
                          <a:solidFill>
                            <a:srgbClr val="C9211E"/>
                          </a:solidFill>
                          <a:effectLst/>
                          <a:latin typeface="Calibri" panose="020F0502020204030204" pitchFamily="34" charset="0"/>
                        </a:rPr>
                        <a:t>Kurtosis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CONVENTIONAL_Kurtosis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original_firstorder_Kurtosis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FF0000"/>
                          </a:solidFill>
                          <a:effectLst/>
                          <a:latin typeface="Calibri" panose="020F0502020204030204" pitchFamily="34" charset="0"/>
                        </a:rPr>
                        <a:t>Kurtosis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5756967"/>
                  </a:ext>
                </a:extLst>
              </a:tr>
              <a:tr h="174590">
                <a:tc>
                  <a:txBody>
                    <a:bodyPr/>
                    <a:lstStyle/>
                    <a:p>
                      <a:pPr algn="l" fontAlgn="b"/>
                      <a:r>
                        <a:rPr lang="en-US" sz="1000" b="1" i="0" u="none" strike="noStrike" dirty="0">
                          <a:solidFill>
                            <a:srgbClr val="000000"/>
                          </a:solidFill>
                          <a:effectLst/>
                          <a:latin typeface="Calibri" panose="020F0502020204030204" pitchFamily="34" charset="0"/>
                        </a:rPr>
                        <a:t>GLCM correlation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GLCM_Correlation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dirty="0" err="1">
                          <a:solidFill>
                            <a:srgbClr val="000000"/>
                          </a:solidFill>
                          <a:effectLst/>
                          <a:latin typeface="Calibri" panose="020F0502020204030204" pitchFamily="34" charset="0"/>
                        </a:rPr>
                        <a:t>original_glcm_Correlation</a:t>
                      </a:r>
                      <a:endParaRPr lang="en-US" sz="1000" b="0" i="0" u="none" strike="noStrike" dirty="0">
                        <a:solidFill>
                          <a:srgbClr val="000000"/>
                        </a:solidFill>
                        <a:effectLst/>
                        <a:latin typeface="Calibri" panose="020F0502020204030204" pitchFamily="34" charset="0"/>
                      </a:endParaRP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dirty="0" err="1">
                          <a:solidFill>
                            <a:srgbClr val="000000"/>
                          </a:solidFill>
                          <a:effectLst/>
                          <a:latin typeface="Calibri" panose="020F0502020204030204" pitchFamily="34" charset="0"/>
                        </a:rPr>
                        <a:t>Correlat</a:t>
                      </a:r>
                      <a:endParaRPr lang="en-US" sz="1000" b="0" i="0" u="none" strike="noStrike" dirty="0">
                        <a:solidFill>
                          <a:srgbClr val="000000"/>
                        </a:solidFill>
                        <a:effectLst/>
                        <a:latin typeface="Calibri" panose="020F0502020204030204" pitchFamily="34" charset="0"/>
                      </a:endParaRP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3873833"/>
                  </a:ext>
                </a:extLst>
              </a:tr>
              <a:tr h="174590">
                <a:tc>
                  <a:txBody>
                    <a:bodyPr/>
                    <a:lstStyle/>
                    <a:p>
                      <a:pPr algn="l" fontAlgn="b"/>
                      <a:r>
                        <a:rPr lang="en-US" sz="1000" b="1" i="0" u="none" strike="noStrike">
                          <a:solidFill>
                            <a:srgbClr val="000000"/>
                          </a:solidFill>
                          <a:effectLst/>
                          <a:latin typeface="Calibri" panose="020F0502020204030204" pitchFamily="34" charset="0"/>
                        </a:rPr>
                        <a:t>GLCM 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GLCM_Contrast[=Variance]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original_glcm_Contrast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FF0000"/>
                          </a:solidFill>
                          <a:effectLst/>
                          <a:latin typeface="Calibri" panose="020F0502020204030204" pitchFamily="34" charset="0"/>
                        </a:rPr>
                        <a:t>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478508"/>
                  </a:ext>
                </a:extLst>
              </a:tr>
              <a:tr h="174590">
                <a:tc>
                  <a:txBody>
                    <a:bodyPr/>
                    <a:lstStyle/>
                    <a:p>
                      <a:pPr algn="l" fontAlgn="b"/>
                      <a:r>
                        <a:rPr lang="en-US" sz="1000" b="1" i="0" u="none" strike="noStrike">
                          <a:solidFill>
                            <a:srgbClr val="000000"/>
                          </a:solidFill>
                          <a:effectLst/>
                          <a:latin typeface="Calibri" panose="020F0502020204030204" pitchFamily="34" charset="0"/>
                        </a:rPr>
                        <a:t>GLCM angular second moment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GLCM_Energy[=AngularSecondMoment]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original_glcm_JointEnergy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FF0000"/>
                          </a:solidFill>
                          <a:effectLst/>
                          <a:latin typeface="Calibri" panose="020F0502020204030204" pitchFamily="34" charset="0"/>
                        </a:rPr>
                        <a:t>AngScMom</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571645"/>
                  </a:ext>
                </a:extLst>
              </a:tr>
              <a:tr h="174590">
                <a:tc>
                  <a:txBody>
                    <a:bodyPr/>
                    <a:lstStyle/>
                    <a:p>
                      <a:pPr algn="l" fontAlgn="b"/>
                      <a:r>
                        <a:rPr lang="en-US" sz="1000" b="1" i="0" u="none" strike="noStrike">
                          <a:solidFill>
                            <a:srgbClr val="000000"/>
                          </a:solidFill>
                          <a:effectLst/>
                          <a:latin typeface="Calibri" panose="020F0502020204030204" pitchFamily="34" charset="0"/>
                        </a:rPr>
                        <a:t>GLCM joint entropy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GLCM_Entropy_log2[=JointEntropy]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original_glcm_JointEntropy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Entropy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73649956"/>
                  </a:ext>
                </a:extLst>
              </a:tr>
              <a:tr h="174590">
                <a:tc>
                  <a:txBody>
                    <a:bodyPr/>
                    <a:lstStyle/>
                    <a:p>
                      <a:pPr algn="l" fontAlgn="b"/>
                      <a:r>
                        <a:rPr lang="en-US" sz="1000" b="1" i="0" u="none" strike="noStrike">
                          <a:solidFill>
                            <a:srgbClr val="000000"/>
                          </a:solidFill>
                          <a:effectLst/>
                          <a:latin typeface="Calibri" panose="020F0502020204030204" pitchFamily="34" charset="0"/>
                        </a:rPr>
                        <a:t>GLCM dissimilarity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GLCM_Dissimilarity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original_glcm_DifferenceAverage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54232259"/>
                  </a:ext>
                </a:extLst>
              </a:tr>
              <a:tr h="174590">
                <a:tc>
                  <a:txBody>
                    <a:bodyPr/>
                    <a:lstStyle/>
                    <a:p>
                      <a:pPr algn="l" fontAlgn="b"/>
                      <a:r>
                        <a:rPr lang="en-US" sz="1000" b="1" i="0" u="none" strike="noStrike">
                          <a:solidFill>
                            <a:srgbClr val="000000"/>
                          </a:solidFill>
                          <a:effectLst/>
                          <a:latin typeface="Calibri" panose="020F0502020204030204" pitchFamily="34" charset="0"/>
                        </a:rPr>
                        <a:t>GLCM inverse difference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GLCM_Homogeneity[=InverseDifference]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original_glcm_Idmn</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InvDfMom</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15181416"/>
                  </a:ext>
                </a:extLst>
              </a:tr>
              <a:tr h="174590">
                <a:tc>
                  <a:txBody>
                    <a:bodyPr/>
                    <a:lstStyle/>
                    <a:p>
                      <a:pPr algn="l" fontAlgn="b"/>
                      <a:r>
                        <a:rPr lang="en-US" sz="1000" b="1" i="0" u="none" strike="noStrike" dirty="0">
                          <a:solidFill>
                            <a:srgbClr val="000000"/>
                          </a:solidFill>
                          <a:effectLst/>
                          <a:latin typeface="Calibri" panose="020F0502020204030204" pitchFamily="34" charset="0"/>
                        </a:rPr>
                        <a:t>NGTDM coarseness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NGLDM_Coarseness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original_ngtdm_Coarseness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71414629"/>
                  </a:ext>
                </a:extLst>
              </a:tr>
              <a:tr h="174590">
                <a:tc>
                  <a:txBody>
                    <a:bodyPr/>
                    <a:lstStyle/>
                    <a:p>
                      <a:pPr algn="l" fontAlgn="b"/>
                      <a:r>
                        <a:rPr lang="en-US" sz="1000" b="1" i="0" u="none" strike="noStrike">
                          <a:solidFill>
                            <a:srgbClr val="000000"/>
                          </a:solidFill>
                          <a:effectLst/>
                          <a:latin typeface="Calibri" panose="020F0502020204030204" pitchFamily="34" charset="0"/>
                        </a:rPr>
                        <a:t>NGTDM 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NGLDM_Contrast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original_ngtdm_Contrast</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203146092"/>
                  </a:ext>
                </a:extLst>
              </a:tr>
              <a:tr h="174590">
                <a:tc>
                  <a:txBody>
                    <a:bodyPr/>
                    <a:lstStyle/>
                    <a:p>
                      <a:pPr algn="l" fontAlgn="b"/>
                      <a:r>
                        <a:rPr lang="en-US" sz="1000" b="1" i="0" u="none" strike="noStrike">
                          <a:solidFill>
                            <a:srgbClr val="000000"/>
                          </a:solidFill>
                          <a:effectLst/>
                          <a:latin typeface="Calibri" panose="020F0502020204030204" pitchFamily="34" charset="0"/>
                        </a:rPr>
                        <a:t>NGTDM busyness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NGLDM_Busyness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original_ngtdm_Busyness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750029063"/>
                  </a:ext>
                </a:extLst>
              </a:tr>
              <a:tr h="174590">
                <a:tc>
                  <a:txBody>
                    <a:bodyPr/>
                    <a:lstStyle/>
                    <a:p>
                      <a:pPr algn="l" fontAlgn="b"/>
                      <a:r>
                        <a:rPr lang="en-US" sz="1000" b="1" i="0" u="none" strike="noStrike" dirty="0">
                          <a:solidFill>
                            <a:srgbClr val="000000"/>
                          </a:solidFill>
                          <a:effectLst/>
                          <a:latin typeface="Calibri" panose="020F0502020204030204" pitchFamily="34" charset="0"/>
                        </a:rPr>
                        <a:t>GLRLM Short Run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GLRLM_SRE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original_glrlm_ShortRunEmphasis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dirty="0" err="1">
                          <a:solidFill>
                            <a:srgbClr val="000000"/>
                          </a:solidFill>
                          <a:effectLst/>
                          <a:latin typeface="Calibri" panose="020F0502020204030204" pitchFamily="34" charset="0"/>
                        </a:rPr>
                        <a:t>ShrtREmp</a:t>
                      </a:r>
                      <a:endParaRPr lang="en-US" sz="1000" b="0" i="0" u="none" strike="noStrike" dirty="0">
                        <a:solidFill>
                          <a:srgbClr val="000000"/>
                        </a:solidFill>
                        <a:effectLst/>
                        <a:latin typeface="Calibri" panose="020F0502020204030204" pitchFamily="34" charset="0"/>
                      </a:endParaRP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53003312"/>
                  </a:ext>
                </a:extLst>
              </a:tr>
              <a:tr h="174590">
                <a:tc>
                  <a:txBody>
                    <a:bodyPr/>
                    <a:lstStyle/>
                    <a:p>
                      <a:pPr algn="l" fontAlgn="b"/>
                      <a:r>
                        <a:rPr lang="en-US" sz="1000" b="1" i="0" u="none" strike="noStrike">
                          <a:solidFill>
                            <a:srgbClr val="000000"/>
                          </a:solidFill>
                          <a:effectLst/>
                          <a:latin typeface="Calibri" panose="020F0502020204030204" pitchFamily="34" charset="0"/>
                        </a:rPr>
                        <a:t>GLRLM Long Run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GLRLM_LRE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original_glrlm_LongRunEmphasis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LngREmph</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783034"/>
                  </a:ext>
                </a:extLst>
              </a:tr>
              <a:tr h="174590">
                <a:tc>
                  <a:txBody>
                    <a:bodyPr/>
                    <a:lstStyle/>
                    <a:p>
                      <a:pPr algn="l" fontAlgn="b"/>
                      <a:r>
                        <a:rPr lang="en-US" sz="1000" b="1" i="0" u="none" strike="noStrike">
                          <a:solidFill>
                            <a:srgbClr val="000000"/>
                          </a:solidFill>
                          <a:effectLst/>
                          <a:latin typeface="Calibri" panose="020F0502020204030204" pitchFamily="34" charset="0"/>
                        </a:rPr>
                        <a:t>GLRLM Low Gray Level Run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GLRLM_LGRE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original_glrlm_LowGrayLevelRunEmphasis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96931910"/>
                  </a:ext>
                </a:extLst>
              </a:tr>
              <a:tr h="174590">
                <a:tc>
                  <a:txBody>
                    <a:bodyPr/>
                    <a:lstStyle/>
                    <a:p>
                      <a:pPr algn="l" fontAlgn="b"/>
                      <a:r>
                        <a:rPr lang="en-US" sz="1000" b="1" i="0" u="none" strike="noStrike">
                          <a:solidFill>
                            <a:srgbClr val="000000"/>
                          </a:solidFill>
                          <a:effectLst/>
                          <a:latin typeface="Calibri" panose="020F0502020204030204" pitchFamily="34" charset="0"/>
                        </a:rPr>
                        <a:t>GLRLM High Gray Level Run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GLRLM_HGRE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original_glrlm_HighGrayLevelRunEmphasis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02892462"/>
                  </a:ext>
                </a:extLst>
              </a:tr>
              <a:tr h="322876">
                <a:tc>
                  <a:txBody>
                    <a:bodyPr/>
                    <a:lstStyle/>
                    <a:p>
                      <a:pPr algn="l" fontAlgn="b"/>
                      <a:r>
                        <a:rPr lang="en-US" sz="1000" b="1" i="0" u="none" strike="noStrike">
                          <a:solidFill>
                            <a:srgbClr val="000000"/>
                          </a:solidFill>
                          <a:effectLst/>
                          <a:latin typeface="Calibri" panose="020F0502020204030204" pitchFamily="34" charset="0"/>
                        </a:rPr>
                        <a:t>GLRLM Short Run Low Gray Level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GLRLM_SRLGE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original_glrlm_ShortRunLowGrayLevelEmphasis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61693174"/>
                  </a:ext>
                </a:extLst>
              </a:tr>
              <a:tr h="322876">
                <a:tc>
                  <a:txBody>
                    <a:bodyPr/>
                    <a:lstStyle/>
                    <a:p>
                      <a:pPr algn="l" fontAlgn="b"/>
                      <a:r>
                        <a:rPr lang="en-US" sz="1000" b="1" i="0" u="none" strike="noStrike">
                          <a:solidFill>
                            <a:srgbClr val="000000"/>
                          </a:solidFill>
                          <a:effectLst/>
                          <a:latin typeface="Calibri" panose="020F0502020204030204" pitchFamily="34" charset="0"/>
                        </a:rPr>
                        <a:t>GLRLM Short Run High Gray Level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FF0000"/>
                          </a:solidFill>
                          <a:effectLst/>
                          <a:latin typeface="Calibri" panose="020F0502020204030204" pitchFamily="34" charset="0"/>
                        </a:rPr>
                        <a:t>GLRLM_SRHGE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original_glrlm_ShortRunHighGrayLevelEmphasis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82937366"/>
                  </a:ext>
                </a:extLst>
              </a:tr>
              <a:tr h="322876">
                <a:tc>
                  <a:txBody>
                    <a:bodyPr/>
                    <a:lstStyle/>
                    <a:p>
                      <a:pPr algn="l" fontAlgn="b"/>
                      <a:r>
                        <a:rPr lang="en-US" sz="1000" b="1" i="0" u="none" strike="noStrike" dirty="0">
                          <a:solidFill>
                            <a:srgbClr val="000000"/>
                          </a:solidFill>
                          <a:effectLst/>
                          <a:latin typeface="Calibri" panose="020F0502020204030204" pitchFamily="34" charset="0"/>
                        </a:rPr>
                        <a:t>GLRLM Long Run Low Gray Level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GLRLM_LRLGE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original_glrlm_LongRunLowGrayLevelEmphasis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88681865"/>
                  </a:ext>
                </a:extLst>
              </a:tr>
              <a:tr h="322876">
                <a:tc>
                  <a:txBody>
                    <a:bodyPr/>
                    <a:lstStyle/>
                    <a:p>
                      <a:pPr algn="l" fontAlgn="b"/>
                      <a:r>
                        <a:rPr lang="en-US" sz="1000" b="1" i="0" u="none" strike="noStrike" dirty="0">
                          <a:solidFill>
                            <a:srgbClr val="000000"/>
                          </a:solidFill>
                          <a:effectLst/>
                          <a:latin typeface="Calibri" panose="020F0502020204030204" pitchFamily="34" charset="0"/>
                        </a:rPr>
                        <a:t>GLRLM Long Run High Gray Level 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GLRLM_LRHGE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original_glrlm_LongRunHighGrayLevelEmphasis</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204740033"/>
                  </a:ext>
                </a:extLst>
              </a:tr>
              <a:tr h="174590">
                <a:tc>
                  <a:txBody>
                    <a:bodyPr/>
                    <a:lstStyle/>
                    <a:p>
                      <a:pPr algn="l" fontAlgn="b"/>
                      <a:r>
                        <a:rPr lang="en-US" sz="1000" b="1" i="0" u="none" strike="noStrike">
                          <a:solidFill>
                            <a:srgbClr val="000000"/>
                          </a:solidFill>
                          <a:effectLst/>
                          <a:latin typeface="Calibri" panose="020F0502020204030204" pitchFamily="34" charset="0"/>
                        </a:rPr>
                        <a:t>GLRLM Gray Level Non Uniformity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GLRLM_GLNU</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original_gldm_GrayLevelNonUniformity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GLevNonU</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360678"/>
                  </a:ext>
                </a:extLst>
              </a:tr>
              <a:tr h="174590">
                <a:tc>
                  <a:txBody>
                    <a:bodyPr/>
                    <a:lstStyle/>
                    <a:p>
                      <a:pPr algn="l" fontAlgn="b"/>
                      <a:r>
                        <a:rPr lang="en-US" sz="1000" b="1" i="0" u="none" strike="noStrike">
                          <a:solidFill>
                            <a:srgbClr val="000000"/>
                          </a:solidFill>
                          <a:effectLst/>
                          <a:latin typeface="Calibri" panose="020F0502020204030204" pitchFamily="34" charset="0"/>
                        </a:rPr>
                        <a:t>GLRLM Run Length Non Uniformity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GLRLM_RLNU</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original_glrlm_RunLengthNonUniformity</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RLNonUni</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923106"/>
                  </a:ext>
                </a:extLst>
              </a:tr>
              <a:tr h="174590">
                <a:tc>
                  <a:txBody>
                    <a:bodyPr/>
                    <a:lstStyle/>
                    <a:p>
                      <a:pPr algn="l" fontAlgn="b"/>
                      <a:r>
                        <a:rPr lang="en-US" sz="1000" b="1" i="0" u="none" strike="noStrike">
                          <a:solidFill>
                            <a:srgbClr val="000000"/>
                          </a:solidFill>
                          <a:effectLst/>
                          <a:latin typeface="Calibri" panose="020F0502020204030204" pitchFamily="34" charset="0"/>
                        </a:rPr>
                        <a:t>GLRLM Run Percentage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GLRLM_RP</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FF0000"/>
                          </a:solidFill>
                          <a:effectLst/>
                          <a:latin typeface="Calibri" panose="020F0502020204030204" pitchFamily="34" charset="0"/>
                        </a:rPr>
                        <a:t>original_glrlm_RunPercentage</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730" marR="8730" marT="87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135835435"/>
                  </a:ext>
                </a:extLst>
              </a:tr>
            </a:tbl>
          </a:graphicData>
        </a:graphic>
      </p:graphicFrame>
      <p:graphicFrame>
        <p:nvGraphicFramePr>
          <p:cNvPr id="17" name="Table 16">
            <a:extLst>
              <a:ext uri="{FF2B5EF4-FFF2-40B4-BE49-F238E27FC236}">
                <a16:creationId xmlns:a16="http://schemas.microsoft.com/office/drawing/2014/main" id="{43415267-C7D1-4846-8C56-8E78330697D2}"/>
              </a:ext>
            </a:extLst>
          </p:cNvPr>
          <p:cNvGraphicFramePr>
            <a:graphicFrameLocks noGrp="1"/>
          </p:cNvGraphicFramePr>
          <p:nvPr>
            <p:extLst>
              <p:ext uri="{D42A27DB-BD31-4B8C-83A1-F6EECF244321}">
                <p14:modId xmlns:p14="http://schemas.microsoft.com/office/powerpoint/2010/main" val="2126452068"/>
              </p:ext>
            </p:extLst>
          </p:nvPr>
        </p:nvGraphicFramePr>
        <p:xfrm>
          <a:off x="228600" y="6135979"/>
          <a:ext cx="1617683" cy="571500"/>
        </p:xfrm>
        <a:graphic>
          <a:graphicData uri="http://schemas.openxmlformats.org/drawingml/2006/table">
            <a:tbl>
              <a:tblPr/>
              <a:tblGrid>
                <a:gridCol w="1617683">
                  <a:extLst>
                    <a:ext uri="{9D8B030D-6E8A-4147-A177-3AD203B41FA5}">
                      <a16:colId xmlns:a16="http://schemas.microsoft.com/office/drawing/2014/main" val="3662400844"/>
                    </a:ext>
                  </a:extLst>
                </a:gridCol>
              </a:tblGrid>
              <a:tr h="190500">
                <a:tc>
                  <a:txBody>
                    <a:bodyPr/>
                    <a:lstStyle/>
                    <a:p>
                      <a:pPr algn="l" fontAlgn="b"/>
                      <a:r>
                        <a:rPr lang="el-GR" sz="1100" b="1" i="0" u="none" strike="noStrike" dirty="0">
                          <a:solidFill>
                            <a:srgbClr val="FFFFFF"/>
                          </a:solidFill>
                          <a:effectLst/>
                          <a:latin typeface="Calibri" panose="020F0502020204030204" pitchFamily="34" charset="0"/>
                        </a:rPr>
                        <a:t>Δεν βρέθηκε</a:t>
                      </a:r>
                    </a:p>
                  </a:txBody>
                  <a:tcPr marL="9525" marR="9525" marT="9525" marB="0" anchor="b">
                    <a:lnL>
                      <a:noFill/>
                    </a:lnL>
                    <a:lnR>
                      <a:noFill/>
                    </a:lnR>
                    <a:lnT>
                      <a:noFill/>
                    </a:lnT>
                    <a:lnB>
                      <a:noFill/>
                    </a:lnB>
                    <a:solidFill>
                      <a:srgbClr val="FF0000"/>
                    </a:solidFill>
                  </a:tcPr>
                </a:tc>
                <a:extLst>
                  <a:ext uri="{0D108BD9-81ED-4DB2-BD59-A6C34878D82A}">
                    <a16:rowId xmlns:a16="http://schemas.microsoft.com/office/drawing/2014/main" val="944666845"/>
                  </a:ext>
                </a:extLst>
              </a:tr>
              <a:tr h="190500">
                <a:tc>
                  <a:txBody>
                    <a:bodyPr/>
                    <a:lstStyle/>
                    <a:p>
                      <a:pPr algn="l" fontAlgn="b"/>
                      <a:r>
                        <a:rPr lang="el-GR" sz="1100" b="1" i="0" u="none" strike="noStrike">
                          <a:solidFill>
                            <a:srgbClr val="FF0000"/>
                          </a:solidFill>
                          <a:effectLst/>
                          <a:latin typeface="Calibri" panose="020F0502020204030204" pitchFamily="34" charset="0"/>
                        </a:rPr>
                        <a:t>Μεγάλη απόκλιση τιμών</a:t>
                      </a:r>
                    </a:p>
                  </a:txBody>
                  <a:tcPr marL="9525" marR="9525" marT="9525" marB="0" anchor="b">
                    <a:lnL>
                      <a:noFill/>
                    </a:lnL>
                    <a:lnR>
                      <a:noFill/>
                    </a:lnR>
                    <a:lnT>
                      <a:noFill/>
                    </a:lnT>
                    <a:lnB>
                      <a:noFill/>
                    </a:lnB>
                  </a:tcPr>
                </a:tc>
                <a:extLst>
                  <a:ext uri="{0D108BD9-81ED-4DB2-BD59-A6C34878D82A}">
                    <a16:rowId xmlns:a16="http://schemas.microsoft.com/office/drawing/2014/main" val="3364028431"/>
                  </a:ext>
                </a:extLst>
              </a:tr>
              <a:tr h="190500">
                <a:tc>
                  <a:txBody>
                    <a:bodyPr/>
                    <a:lstStyle/>
                    <a:p>
                      <a:pPr algn="l" fontAlgn="b"/>
                      <a:r>
                        <a:rPr lang="el-GR" sz="1100" b="1" i="0" u="none" strike="noStrike" dirty="0">
                          <a:solidFill>
                            <a:srgbClr val="000000"/>
                          </a:solidFill>
                          <a:effectLst/>
                          <a:latin typeface="Calibri" panose="020F0502020204030204" pitchFamily="34" charset="0"/>
                        </a:rPr>
                        <a:t>Μικρή απόκλιση τιμών</a:t>
                      </a:r>
                    </a:p>
                  </a:txBody>
                  <a:tcPr marL="9525" marR="9525" marT="9525" marB="0" anchor="b">
                    <a:lnL>
                      <a:noFill/>
                    </a:lnL>
                    <a:lnR>
                      <a:noFill/>
                    </a:lnR>
                    <a:lnT>
                      <a:noFill/>
                    </a:lnT>
                    <a:lnB>
                      <a:noFill/>
                    </a:lnB>
                    <a:solidFill>
                      <a:srgbClr val="92D050"/>
                    </a:solidFill>
                  </a:tcPr>
                </a:tc>
                <a:extLst>
                  <a:ext uri="{0D108BD9-81ED-4DB2-BD59-A6C34878D82A}">
                    <a16:rowId xmlns:a16="http://schemas.microsoft.com/office/drawing/2014/main" val="93089807"/>
                  </a:ext>
                </a:extLst>
              </a:tr>
            </a:tbl>
          </a:graphicData>
        </a:graphic>
      </p:graphicFrame>
    </p:spTree>
    <p:extLst>
      <p:ext uri="{BB962C8B-B14F-4D97-AF65-F5344CB8AC3E}">
        <p14:creationId xmlns:p14="http://schemas.microsoft.com/office/powerpoint/2010/main" val="5619685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Tree>
    <p:extLst>
      <p:ext uri="{BB962C8B-B14F-4D97-AF65-F5344CB8AC3E}">
        <p14:creationId xmlns:p14="http://schemas.microsoft.com/office/powerpoint/2010/main" val="315363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1" presetClass="emph" presetSubtype="2" fill="hold" nodeType="withEffect">
                                  <p:stCondLst>
                                    <p:cond delay="0"/>
                                  </p:stCondLst>
                                  <p:childTnLst>
                                    <p:animClr clrSpc="rgb" dir="cw">
                                      <p:cBhvr>
                                        <p:cTn id="16" dur="2000" fill="hold"/>
                                        <p:tgtEl>
                                          <p:spTgt spid="73"/>
                                        </p:tgtEl>
                                        <p:attrNameLst>
                                          <p:attrName>fillcolor</p:attrName>
                                        </p:attrNameLst>
                                      </p:cBhvr>
                                      <p:to>
                                        <a:srgbClr val="CB7A09"/>
                                      </p:to>
                                    </p:animClr>
                                    <p:set>
                                      <p:cBhvr>
                                        <p:cTn id="17" dur="2000" fill="hold"/>
                                        <p:tgtEl>
                                          <p:spTgt spid="73"/>
                                        </p:tgtEl>
                                        <p:attrNameLst>
                                          <p:attrName>fill.type</p:attrName>
                                        </p:attrNameLst>
                                      </p:cBhvr>
                                      <p:to>
                                        <p:strVal val="solid"/>
                                      </p:to>
                                    </p:set>
                                    <p:set>
                                      <p:cBhvr>
                                        <p:cTn id="18" dur="2000" fill="hold"/>
                                        <p:tgtEl>
                                          <p:spTgt spid="7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Εξαγωγή </a:t>
            </a:r>
          </a:p>
          <a:p>
            <a:pPr algn="ctr"/>
            <a:r>
              <a:rPr lang="el-GR" sz="2800" b="1" dirty="0">
                <a:solidFill>
                  <a:schemeClr val="tx1">
                    <a:lumMod val="75000"/>
                    <a:lumOff val="25000"/>
                  </a:schemeClr>
                </a:solidFill>
              </a:rPr>
              <a:t>χαρακτηριστικών</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 name="Picture 2">
            <a:extLst>
              <a:ext uri="{FF2B5EF4-FFF2-40B4-BE49-F238E27FC236}">
                <a16:creationId xmlns:a16="http://schemas.microsoft.com/office/drawing/2014/main" id="{51CB9396-1152-4C41-9582-038758FDF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69" y="1068791"/>
            <a:ext cx="5589489" cy="3142262"/>
          </a:xfrm>
          <a:prstGeom prst="rect">
            <a:avLst/>
          </a:prstGeom>
        </p:spPr>
      </p:pic>
    </p:spTree>
    <p:extLst>
      <p:ext uri="{BB962C8B-B14F-4D97-AF65-F5344CB8AC3E}">
        <p14:creationId xmlns:p14="http://schemas.microsoft.com/office/powerpoint/2010/main" val="11256628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Tree>
    <p:extLst>
      <p:ext uri="{BB962C8B-B14F-4D97-AF65-F5344CB8AC3E}">
        <p14:creationId xmlns:p14="http://schemas.microsoft.com/office/powerpoint/2010/main" val="149031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1" presetClass="emph" presetSubtype="2" fill="hold" nodeType="withEffect">
                                  <p:stCondLst>
                                    <p:cond delay="0"/>
                                  </p:stCondLst>
                                  <p:childTnLst>
                                    <p:animClr clrSpc="rgb" dir="cw">
                                      <p:cBhvr>
                                        <p:cTn id="16" dur="2000" fill="hold"/>
                                        <p:tgtEl>
                                          <p:spTgt spid="76"/>
                                        </p:tgtEl>
                                        <p:attrNameLst>
                                          <p:attrName>fillcolor</p:attrName>
                                        </p:attrNameLst>
                                      </p:cBhvr>
                                      <p:to>
                                        <a:srgbClr val="F59F26"/>
                                      </p:to>
                                    </p:animClr>
                                    <p:set>
                                      <p:cBhvr>
                                        <p:cTn id="17" dur="2000" fill="hold"/>
                                        <p:tgtEl>
                                          <p:spTgt spid="76"/>
                                        </p:tgtEl>
                                        <p:attrNameLst>
                                          <p:attrName>fill.type</p:attrName>
                                        </p:attrNameLst>
                                      </p:cBhvr>
                                      <p:to>
                                        <p:strVal val="solid"/>
                                      </p:to>
                                    </p:set>
                                    <p:set>
                                      <p:cBhvr>
                                        <p:cTn id="18" dur="200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62" name="image29.png">
            <a:extLst>
              <a:ext uri="{FF2B5EF4-FFF2-40B4-BE49-F238E27FC236}">
                <a16:creationId xmlns:a16="http://schemas.microsoft.com/office/drawing/2014/main" id="{EE9262F3-95D8-4ED3-9765-6338E4066790}"/>
              </a:ext>
            </a:extLst>
          </p:cNvPr>
          <p:cNvPicPr/>
          <p:nvPr/>
        </p:nvPicPr>
        <p:blipFill>
          <a:blip r:embed="rId3"/>
          <a:srcRect l="338" r="338"/>
          <a:stretch>
            <a:fillRect/>
          </a:stretch>
        </p:blipFill>
        <p:spPr>
          <a:xfrm>
            <a:off x="260217" y="1377612"/>
            <a:ext cx="5731510" cy="5257800"/>
          </a:xfrm>
          <a:prstGeom prst="rect">
            <a:avLst/>
          </a:prstGeom>
          <a:ln/>
        </p:spPr>
      </p:pic>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a:t>
            </a:r>
          </a:p>
          <a:p>
            <a:pPr algn="ctr"/>
            <a:r>
              <a:rPr lang="el-GR" b="1" dirty="0">
                <a:latin typeface="+mj-lt"/>
              </a:rPr>
              <a:t>Πρώτης τάξης &amp; Σχήματος</a:t>
            </a:r>
            <a:endParaRPr lang="en-US" b="1" dirty="0">
              <a:latin typeface="+mj-lt"/>
            </a:endParaRP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GLCM</a:t>
            </a:r>
          </a:p>
        </p:txBody>
      </p:sp>
      <p:pic>
        <p:nvPicPr>
          <p:cNvPr id="68" name="image16.png">
            <a:extLst>
              <a:ext uri="{FF2B5EF4-FFF2-40B4-BE49-F238E27FC236}">
                <a16:creationId xmlns:a16="http://schemas.microsoft.com/office/drawing/2014/main" id="{98890A0C-EDF9-494A-95C3-12530855BB84}"/>
              </a:ext>
            </a:extLst>
          </p:cNvPr>
          <p:cNvPicPr/>
          <p:nvPr/>
        </p:nvPicPr>
        <p:blipFill>
          <a:blip r:embed="rId4"/>
          <a:srcRect l="347" r="347"/>
          <a:stretch>
            <a:fillRect/>
          </a:stretch>
        </p:blipFill>
        <p:spPr>
          <a:xfrm>
            <a:off x="6096000" y="1409700"/>
            <a:ext cx="5734050" cy="3514725"/>
          </a:xfrm>
          <a:prstGeom prst="rect">
            <a:avLst/>
          </a:prstGeom>
          <a:ln/>
        </p:spPr>
      </p:pic>
    </p:spTree>
    <p:extLst>
      <p:ext uri="{BB962C8B-B14F-4D97-AF65-F5344CB8AC3E}">
        <p14:creationId xmlns:p14="http://schemas.microsoft.com/office/powerpoint/2010/main" val="49431026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l-GR" b="1" dirty="0">
                <a:solidFill>
                  <a:prstClr val="white"/>
                </a:solidFill>
                <a:latin typeface="Century Gothic"/>
              </a:rPr>
              <a:t>Χαρακτηριστικά </a:t>
            </a:r>
            <a:r>
              <a:rPr lang="en-US" b="1" dirty="0">
                <a:solidFill>
                  <a:prstClr val="white"/>
                </a:solidFill>
                <a:latin typeface="Century Gothic"/>
              </a:rPr>
              <a:t>NGTDM</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Χαρακτηριστικά </a:t>
            </a:r>
            <a:r>
              <a:rPr lang="en-US" b="1" dirty="0">
                <a:latin typeface="+mj-lt"/>
              </a:rPr>
              <a:t>GLRLM</a:t>
            </a:r>
          </a:p>
        </p:txBody>
      </p:sp>
      <p:pic>
        <p:nvPicPr>
          <p:cNvPr id="66" name="image17.png">
            <a:extLst>
              <a:ext uri="{FF2B5EF4-FFF2-40B4-BE49-F238E27FC236}">
                <a16:creationId xmlns:a16="http://schemas.microsoft.com/office/drawing/2014/main" id="{21844655-4F7E-49C1-949F-2C588448BA5B}"/>
              </a:ext>
            </a:extLst>
          </p:cNvPr>
          <p:cNvPicPr/>
          <p:nvPr/>
        </p:nvPicPr>
        <p:blipFill>
          <a:blip r:embed="rId3"/>
          <a:srcRect l="1673" r="1673"/>
          <a:stretch>
            <a:fillRect/>
          </a:stretch>
        </p:blipFill>
        <p:spPr>
          <a:xfrm>
            <a:off x="364490" y="1409700"/>
            <a:ext cx="5731510" cy="1816100"/>
          </a:xfrm>
          <a:prstGeom prst="rect">
            <a:avLst/>
          </a:prstGeom>
          <a:ln/>
        </p:spPr>
      </p:pic>
      <p:pic>
        <p:nvPicPr>
          <p:cNvPr id="69" name="image39.png">
            <a:extLst>
              <a:ext uri="{FF2B5EF4-FFF2-40B4-BE49-F238E27FC236}">
                <a16:creationId xmlns:a16="http://schemas.microsoft.com/office/drawing/2014/main" id="{0B3F8925-72BB-4054-9E41-8B6718F11556}"/>
              </a:ext>
            </a:extLst>
          </p:cNvPr>
          <p:cNvPicPr/>
          <p:nvPr/>
        </p:nvPicPr>
        <p:blipFill>
          <a:blip r:embed="rId4"/>
          <a:srcRect t="442" b="442"/>
          <a:stretch>
            <a:fillRect/>
          </a:stretch>
        </p:blipFill>
        <p:spPr>
          <a:xfrm>
            <a:off x="6703361" y="1409700"/>
            <a:ext cx="4389755" cy="5340074"/>
          </a:xfrm>
          <a:prstGeom prst="rect">
            <a:avLst/>
          </a:prstGeom>
          <a:ln/>
        </p:spPr>
      </p:pic>
    </p:spTree>
    <p:extLst>
      <p:ext uri="{BB962C8B-B14F-4D97-AF65-F5344CB8AC3E}">
        <p14:creationId xmlns:p14="http://schemas.microsoft.com/office/powerpoint/2010/main" val="332199833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8769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4" name="Rectangle 33">
            <a:extLst>
              <a:ext uri="{FF2B5EF4-FFF2-40B4-BE49-F238E27FC236}">
                <a16:creationId xmlns:a16="http://schemas.microsoft.com/office/drawing/2014/main" id="{0FF00119-E5FC-4B84-8A70-8065773BA11A}"/>
              </a:ext>
            </a:extLst>
          </p:cNvPr>
          <p:cNvSpPr/>
          <p:nvPr/>
        </p:nvSpPr>
        <p:spPr>
          <a:xfrm>
            <a:off x="10614818" y="3461084"/>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3864399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1" presetClass="emph" presetSubtype="2" fill="hold" nodeType="withEffect">
                                  <p:stCondLst>
                                    <p:cond delay="0"/>
                                  </p:stCondLst>
                                  <p:childTnLst>
                                    <p:animClr clrSpc="rgb" dir="cw">
                                      <p:cBhvr>
                                        <p:cTn id="16" dur="2000" fill="hold"/>
                                        <p:tgtEl>
                                          <p:spTgt spid="75"/>
                                        </p:tgtEl>
                                        <p:attrNameLst>
                                          <p:attrName>fillcolor</p:attrName>
                                        </p:attrNameLst>
                                      </p:cBhvr>
                                      <p:to>
                                        <a:srgbClr val="0D8295"/>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Radiomics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30" name="Picture 6" descr="An external file that holds a picture, illustration, etc.&#10;Object name is bjr.20170926.g002.jpg">
            <a:extLst>
              <a:ext uri="{FF2B5EF4-FFF2-40B4-BE49-F238E27FC236}">
                <a16:creationId xmlns:a16="http://schemas.microsoft.com/office/drawing/2014/main" id="{9B0AE04E-9935-4043-8C0A-76C1C3F5B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87" y="990600"/>
            <a:ext cx="63722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67650A-F675-4716-9BA6-B1E9D8035472}"/>
              </a:ext>
            </a:extLst>
          </p:cNvPr>
          <p:cNvPicPr>
            <a:picLocks noChangeAspect="1"/>
          </p:cNvPicPr>
          <p:nvPr/>
        </p:nvPicPr>
        <p:blipFill>
          <a:blip r:embed="rId4"/>
          <a:stretch>
            <a:fillRect/>
          </a:stretch>
        </p:blipFill>
        <p:spPr>
          <a:xfrm>
            <a:off x="2476952" y="3529165"/>
            <a:ext cx="7238095" cy="2447619"/>
          </a:xfrm>
          <a:prstGeom prst="rect">
            <a:avLst/>
          </a:prstGeom>
        </p:spPr>
      </p:pic>
    </p:spTree>
    <p:extLst>
      <p:ext uri="{BB962C8B-B14F-4D97-AF65-F5344CB8AC3E}">
        <p14:creationId xmlns:p14="http://schemas.microsoft.com/office/powerpoint/2010/main" val="329971519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20</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5739063"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a:t>
            </a:r>
            <a:r>
              <a:rPr lang="en-US" b="1" dirty="0" err="1">
                <a:solidFill>
                  <a:prstClr val="white"/>
                </a:solidFill>
                <a:latin typeface="Century Gothic"/>
              </a:rPr>
              <a:t>Lifex</a:t>
            </a:r>
            <a:r>
              <a:rPr lang="en-US" b="1" dirty="0">
                <a:solidFill>
                  <a:prstClr val="white"/>
                </a:solidFill>
                <a:latin typeface="Century Gothic"/>
              </a:rPr>
              <a:t> </a:t>
            </a:r>
          </a:p>
        </p:txBody>
      </p:sp>
      <p:sp>
        <p:nvSpPr>
          <p:cNvPr id="67" name="Rectangle: Rounded Corners 66">
            <a:extLst>
              <a:ext uri="{FF2B5EF4-FFF2-40B4-BE49-F238E27FC236}">
                <a16:creationId xmlns:a16="http://schemas.microsoft.com/office/drawing/2014/main" id="{686D1BA0-3B16-4ED3-A402-CA7A9EEA2499}"/>
              </a:ext>
            </a:extLst>
          </p:cNvPr>
          <p:cNvSpPr/>
          <p:nvPr/>
        </p:nvSpPr>
        <p:spPr>
          <a:xfrm>
            <a:off x="6208295" y="682291"/>
            <a:ext cx="5755105"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MaZda</a:t>
            </a:r>
            <a:r>
              <a:rPr lang="en-US" b="1" dirty="0">
                <a:solidFill>
                  <a:prstClr val="white"/>
                </a:solidFill>
                <a:latin typeface="Century Gothic"/>
              </a:rPr>
              <a:t> </a:t>
            </a:r>
            <a:r>
              <a:rPr lang="en-US" b="1" dirty="0" err="1">
                <a:solidFill>
                  <a:prstClr val="white"/>
                </a:solidFill>
                <a:latin typeface="Century Gothic"/>
              </a:rPr>
              <a:t>Pyradiomics</a:t>
            </a:r>
            <a:endParaRPr lang="en-US" b="1" dirty="0">
              <a:solidFill>
                <a:prstClr val="white"/>
              </a:solidFill>
              <a:latin typeface="Century Gothic"/>
            </a:endParaRPr>
          </a:p>
        </p:txBody>
      </p:sp>
      <p:pic>
        <p:nvPicPr>
          <p:cNvPr id="68" name="image32.png">
            <a:extLst>
              <a:ext uri="{FF2B5EF4-FFF2-40B4-BE49-F238E27FC236}">
                <a16:creationId xmlns:a16="http://schemas.microsoft.com/office/drawing/2014/main" id="{AB372D23-3B24-44B8-B69C-03D4FC683D08}"/>
              </a:ext>
            </a:extLst>
          </p:cNvPr>
          <p:cNvPicPr/>
          <p:nvPr/>
        </p:nvPicPr>
        <p:blipFill>
          <a:blip r:embed="rId3"/>
          <a:srcRect/>
          <a:stretch>
            <a:fillRect/>
          </a:stretch>
        </p:blipFill>
        <p:spPr>
          <a:xfrm>
            <a:off x="6096000" y="1755787"/>
            <a:ext cx="5867400" cy="4602902"/>
          </a:xfrm>
          <a:prstGeom prst="rect">
            <a:avLst/>
          </a:prstGeom>
          <a:ln/>
        </p:spPr>
      </p:pic>
      <p:pic>
        <p:nvPicPr>
          <p:cNvPr id="70" name="image11.png">
            <a:extLst>
              <a:ext uri="{FF2B5EF4-FFF2-40B4-BE49-F238E27FC236}">
                <a16:creationId xmlns:a16="http://schemas.microsoft.com/office/drawing/2014/main" id="{D84F573D-B52C-4142-936F-CDBF29EC9DA4}"/>
              </a:ext>
            </a:extLst>
          </p:cNvPr>
          <p:cNvPicPr/>
          <p:nvPr/>
        </p:nvPicPr>
        <p:blipFill>
          <a:blip r:embed="rId4"/>
          <a:srcRect/>
          <a:stretch>
            <a:fillRect/>
          </a:stretch>
        </p:blipFill>
        <p:spPr>
          <a:xfrm>
            <a:off x="228601" y="2017174"/>
            <a:ext cx="5867400" cy="4342851"/>
          </a:xfrm>
          <a:prstGeom prst="rect">
            <a:avLst/>
          </a:prstGeom>
          <a:ln/>
        </p:spPr>
      </p:pic>
    </p:spTree>
    <p:extLst>
      <p:ext uri="{BB962C8B-B14F-4D97-AF65-F5344CB8AC3E}">
        <p14:creationId xmlns:p14="http://schemas.microsoft.com/office/powerpoint/2010/main" val="21237208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Α</a:t>
            </a:r>
            <a:r>
              <a:rPr lang="en-US" sz="2800" b="1" dirty="0">
                <a:solidFill>
                  <a:schemeClr val="tx1">
                    <a:lumMod val="75000"/>
                    <a:lumOff val="25000"/>
                  </a:schemeClr>
                </a:solidFill>
              </a:rPr>
              <a:t>π</a:t>
            </a:r>
            <a:r>
              <a:rPr lang="el-GR" sz="2800" b="1" dirty="0">
                <a:solidFill>
                  <a:schemeClr val="tx1">
                    <a:lumMod val="75000"/>
                    <a:lumOff val="25000"/>
                  </a:schemeClr>
                </a:solidFill>
              </a:rPr>
              <a:t>ο</a:t>
            </a:r>
            <a:r>
              <a:rPr lang="en-US" sz="2800" b="1" dirty="0">
                <a:solidFill>
                  <a:schemeClr val="tx1">
                    <a:lumMod val="75000"/>
                    <a:lumOff val="25000"/>
                  </a:schemeClr>
                </a:solidFill>
              </a:rPr>
              <a:t>τ</a:t>
            </a:r>
            <a:r>
              <a:rPr lang="el-GR" sz="2800" b="1" dirty="0">
                <a:solidFill>
                  <a:schemeClr val="tx1">
                    <a:lumMod val="75000"/>
                    <a:lumOff val="25000"/>
                  </a:schemeClr>
                </a:solidFill>
              </a:rPr>
              <a:t>ε</a:t>
            </a:r>
            <a:r>
              <a:rPr lang="en-US" sz="2800" b="1" dirty="0">
                <a:solidFill>
                  <a:schemeClr val="tx1">
                    <a:lumMod val="75000"/>
                    <a:lumOff val="25000"/>
                  </a:schemeClr>
                </a:solidFill>
              </a:rPr>
              <a:t>λ</a:t>
            </a:r>
            <a:r>
              <a:rPr lang="el-GR" sz="2800" b="1" dirty="0">
                <a:solidFill>
                  <a:schemeClr val="tx1">
                    <a:lumMod val="75000"/>
                    <a:lumOff val="25000"/>
                  </a:schemeClr>
                </a:solidFill>
              </a:rPr>
              <a:t>έ</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τ</a:t>
            </a:r>
            <a:r>
              <a:rPr lang="en-US" sz="2800" b="1" dirty="0">
                <a:solidFill>
                  <a:schemeClr val="tx1">
                    <a:lumMod val="75000"/>
                    <a:lumOff val="25000"/>
                  </a:schemeClr>
                </a:solidFill>
              </a:rPr>
              <a:t>α</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9D5C41E0-D764-420E-9157-A81AE8015A69}"/>
              </a:ext>
            </a:extLst>
          </p:cNvPr>
          <p:cNvSpPr/>
          <p:nvPr/>
        </p:nvSpPr>
        <p:spPr>
          <a:xfrm>
            <a:off x="228600" y="668703"/>
            <a:ext cx="117348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prstClr val="white"/>
                </a:solidFill>
                <a:latin typeface="Century Gothic"/>
              </a:rPr>
              <a:t>Pearson Correlation</a:t>
            </a:r>
          </a:p>
          <a:p>
            <a:pPr lvl="0" algn="ctr"/>
            <a:r>
              <a:rPr lang="en-US" b="1" dirty="0" err="1">
                <a:solidFill>
                  <a:prstClr val="white"/>
                </a:solidFill>
                <a:latin typeface="Century Gothic"/>
              </a:rPr>
              <a:t>Pyradiomics</a:t>
            </a:r>
            <a:r>
              <a:rPr lang="en-US" b="1" dirty="0">
                <a:solidFill>
                  <a:prstClr val="white"/>
                </a:solidFill>
                <a:latin typeface="Century Gothic"/>
              </a:rPr>
              <a:t> -</a:t>
            </a:r>
            <a:r>
              <a:rPr lang="en-US" b="1" dirty="0" err="1">
                <a:solidFill>
                  <a:prstClr val="white"/>
                </a:solidFill>
                <a:latin typeface="Century Gothic"/>
              </a:rPr>
              <a:t>Lifex</a:t>
            </a:r>
            <a:r>
              <a:rPr lang="en-US" b="1" dirty="0">
                <a:solidFill>
                  <a:prstClr val="white"/>
                </a:solidFill>
                <a:latin typeface="Century Gothic"/>
              </a:rPr>
              <a:t> </a:t>
            </a:r>
          </a:p>
        </p:txBody>
      </p:sp>
      <p:pic>
        <p:nvPicPr>
          <p:cNvPr id="9" name="image37.png">
            <a:extLst>
              <a:ext uri="{FF2B5EF4-FFF2-40B4-BE49-F238E27FC236}">
                <a16:creationId xmlns:a16="http://schemas.microsoft.com/office/drawing/2014/main" id="{37678263-385B-4E08-9163-BEC7D92B81CF}"/>
              </a:ext>
            </a:extLst>
          </p:cNvPr>
          <p:cNvPicPr/>
          <p:nvPr/>
        </p:nvPicPr>
        <p:blipFill>
          <a:blip r:embed="rId3"/>
          <a:srcRect/>
          <a:stretch>
            <a:fillRect/>
          </a:stretch>
        </p:blipFill>
        <p:spPr>
          <a:xfrm>
            <a:off x="2797425" y="1327817"/>
            <a:ext cx="6924090" cy="5232387"/>
          </a:xfrm>
          <a:prstGeom prst="rect">
            <a:avLst/>
          </a:prstGeom>
          <a:ln/>
        </p:spPr>
      </p:pic>
    </p:spTree>
    <p:extLst>
      <p:ext uri="{BB962C8B-B14F-4D97-AF65-F5344CB8AC3E}">
        <p14:creationId xmlns:p14="http://schemas.microsoft.com/office/powerpoint/2010/main" val="212804042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
        <p:nvSpPr>
          <p:cNvPr id="25" name="Rectangle 24">
            <a:extLst>
              <a:ext uri="{FF2B5EF4-FFF2-40B4-BE49-F238E27FC236}">
                <a16:creationId xmlns:a16="http://schemas.microsoft.com/office/drawing/2014/main" id="{93F68E3A-0320-49C2-BCC1-2E7828286293}"/>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26" name="Rectangle 25">
            <a:extLst>
              <a:ext uri="{FF2B5EF4-FFF2-40B4-BE49-F238E27FC236}">
                <a16:creationId xmlns:a16="http://schemas.microsoft.com/office/drawing/2014/main" id="{153FFC8B-1589-46A5-80C1-17B06955F7A2}"/>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7" name="Rectangle 26">
            <a:extLst>
              <a:ext uri="{FF2B5EF4-FFF2-40B4-BE49-F238E27FC236}">
                <a16:creationId xmlns:a16="http://schemas.microsoft.com/office/drawing/2014/main" id="{92025B7D-4C92-4214-A380-568E511278E1}"/>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28" name="Rectangle 27">
            <a:extLst>
              <a:ext uri="{FF2B5EF4-FFF2-40B4-BE49-F238E27FC236}">
                <a16:creationId xmlns:a16="http://schemas.microsoft.com/office/drawing/2014/main" id="{71FED89E-B679-43D7-818B-DA5C4425C3B1}"/>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
        <p:nvSpPr>
          <p:cNvPr id="29" name="Rectangle 28">
            <a:extLst>
              <a:ext uri="{FF2B5EF4-FFF2-40B4-BE49-F238E27FC236}">
                <a16:creationId xmlns:a16="http://schemas.microsoft.com/office/drawing/2014/main" id="{14867ED9-B048-462D-875E-C5D233514669}"/>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30" name="Rectangle 29">
            <a:extLst>
              <a:ext uri="{FF2B5EF4-FFF2-40B4-BE49-F238E27FC236}">
                <a16:creationId xmlns:a16="http://schemas.microsoft.com/office/drawing/2014/main" id="{4FC9B615-6C00-4721-9463-08C9C3E0A458}"/>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31" name="Rectangle 30">
            <a:extLst>
              <a:ext uri="{FF2B5EF4-FFF2-40B4-BE49-F238E27FC236}">
                <a16:creationId xmlns:a16="http://schemas.microsoft.com/office/drawing/2014/main" id="{E4D029EC-D3EF-49C5-9ACD-8DC8CEB17588}"/>
              </a:ext>
            </a:extLst>
          </p:cNvPr>
          <p:cNvSpPr/>
          <p:nvPr/>
        </p:nvSpPr>
        <p:spPr>
          <a:xfrm>
            <a:off x="9027318" y="1630397"/>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32" name="Rectangle 31">
            <a:extLst>
              <a:ext uri="{FF2B5EF4-FFF2-40B4-BE49-F238E27FC236}">
                <a16:creationId xmlns:a16="http://schemas.microsoft.com/office/drawing/2014/main" id="{596B73AD-2533-41E7-80F4-F3FD47DDD0B6}"/>
              </a:ext>
            </a:extLst>
          </p:cNvPr>
          <p:cNvSpPr/>
          <p:nvPr/>
        </p:nvSpPr>
        <p:spPr>
          <a:xfrm>
            <a:off x="10614818" y="1734142"/>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33" name="Rectangle 32">
            <a:extLst>
              <a:ext uri="{FF2B5EF4-FFF2-40B4-BE49-F238E27FC236}">
                <a16:creationId xmlns:a16="http://schemas.microsoft.com/office/drawing/2014/main" id="{33F40D0C-5584-425C-BEDD-E844C402C412}"/>
              </a:ext>
            </a:extLst>
          </p:cNvPr>
          <p:cNvSpPr/>
          <p:nvPr/>
        </p:nvSpPr>
        <p:spPr>
          <a:xfrm>
            <a:off x="8915024" y="3452011"/>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37" name="Rectangle 36">
            <a:extLst>
              <a:ext uri="{FF2B5EF4-FFF2-40B4-BE49-F238E27FC236}">
                <a16:creationId xmlns:a16="http://schemas.microsoft.com/office/drawing/2014/main" id="{07496D4D-5107-47F3-9122-72D5B0FE8704}"/>
              </a:ext>
            </a:extLst>
          </p:cNvPr>
          <p:cNvSpPr/>
          <p:nvPr/>
        </p:nvSpPr>
        <p:spPr>
          <a:xfrm>
            <a:off x="9027318" y="5327900"/>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38" name="Rectangle 37">
            <a:extLst>
              <a:ext uri="{FF2B5EF4-FFF2-40B4-BE49-F238E27FC236}">
                <a16:creationId xmlns:a16="http://schemas.microsoft.com/office/drawing/2014/main" id="{1254E1A3-D40F-4FD8-B0E1-72658BF5CCA7}"/>
              </a:ext>
            </a:extLst>
          </p:cNvPr>
          <p:cNvSpPr/>
          <p:nvPr/>
        </p:nvSpPr>
        <p:spPr>
          <a:xfrm>
            <a:off x="10614818" y="5187990"/>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39" name="Rectangle 38">
            <a:extLst>
              <a:ext uri="{FF2B5EF4-FFF2-40B4-BE49-F238E27FC236}">
                <a16:creationId xmlns:a16="http://schemas.microsoft.com/office/drawing/2014/main" id="{CAE83D98-1BEC-4986-BDE0-3F1045F645C3}"/>
              </a:ext>
            </a:extLst>
          </p:cNvPr>
          <p:cNvSpPr/>
          <p:nvPr/>
        </p:nvSpPr>
        <p:spPr>
          <a:xfrm>
            <a:off x="10626850" y="3429000"/>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Tree>
    <p:extLst>
      <p:ext uri="{BB962C8B-B14F-4D97-AF65-F5344CB8AC3E}">
        <p14:creationId xmlns:p14="http://schemas.microsoft.com/office/powerpoint/2010/main" val="2928003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1" presetClass="emph" presetSubtype="2" fill="hold" nodeType="withEffect">
                                  <p:stCondLst>
                                    <p:cond delay="0"/>
                                  </p:stCondLst>
                                  <p:childTnLst>
                                    <p:animClr clrSpc="rgb" dir="cw">
                                      <p:cBhvr>
                                        <p:cTn id="16" dur="2000" fill="hold"/>
                                        <p:tgtEl>
                                          <p:spTgt spid="77"/>
                                        </p:tgtEl>
                                        <p:attrNameLst>
                                          <p:attrName>fillcolor</p:attrName>
                                        </p:attrNameLst>
                                      </p:cBhvr>
                                      <p:to>
                                        <a:srgbClr val="CB7A09"/>
                                      </p:to>
                                    </p:animClr>
                                    <p:set>
                                      <p:cBhvr>
                                        <p:cTn id="17" dur="2000" fill="hold"/>
                                        <p:tgtEl>
                                          <p:spTgt spid="77"/>
                                        </p:tgtEl>
                                        <p:attrNameLst>
                                          <p:attrName>fill.type</p:attrName>
                                        </p:attrNameLst>
                                      </p:cBhvr>
                                      <p:to>
                                        <p:strVal val="solid"/>
                                      </p:to>
                                    </p:set>
                                    <p:set>
                                      <p:cBhvr>
                                        <p:cTn id="18" dur="2000" fill="hold"/>
                                        <p:tgtEl>
                                          <p:spTgt spid="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Σ</a:t>
            </a:r>
            <a:r>
              <a:rPr lang="el-GR" sz="2800" b="1" dirty="0">
                <a:solidFill>
                  <a:schemeClr val="tx1">
                    <a:lumMod val="75000"/>
                    <a:lumOff val="25000"/>
                  </a:schemeClr>
                </a:solidFill>
              </a:rPr>
              <a:t>υ</a:t>
            </a:r>
            <a:r>
              <a:rPr lang="en-US" sz="2800" b="1" dirty="0">
                <a:solidFill>
                  <a:schemeClr val="tx1">
                    <a:lumMod val="75000"/>
                    <a:lumOff val="25000"/>
                  </a:schemeClr>
                </a:solidFill>
              </a:rPr>
              <a:t>μ</a:t>
            </a: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ά</a:t>
            </a:r>
            <a:r>
              <a:rPr lang="el-GR" sz="2800" b="1" dirty="0">
                <a:solidFill>
                  <a:schemeClr val="tx1">
                    <a:lumMod val="75000"/>
                    <a:lumOff val="25000"/>
                  </a:schemeClr>
                </a:solidFill>
              </a:rPr>
              <a:t>σ</a:t>
            </a:r>
            <a:r>
              <a:rPr lang="en-US" sz="2800" b="1" dirty="0">
                <a:solidFill>
                  <a:schemeClr val="tx1">
                    <a:lumMod val="75000"/>
                    <a:lumOff val="25000"/>
                  </a:schemeClr>
                </a:solidFill>
              </a:rPr>
              <a:t>μ</a:t>
            </a:r>
            <a:r>
              <a:rPr lang="el-GR" sz="2800" b="1" dirty="0">
                <a:solidFill>
                  <a:schemeClr val="tx1">
                    <a:lumMod val="75000"/>
                    <a:lumOff val="25000"/>
                  </a:schemeClr>
                </a:solidFill>
              </a:rPr>
              <a:t>α</a:t>
            </a:r>
            <a:r>
              <a:rPr lang="en-US" sz="2800" b="1" dirty="0">
                <a:solidFill>
                  <a:schemeClr val="tx1">
                    <a:lumMod val="75000"/>
                    <a:lumOff val="25000"/>
                  </a:schemeClr>
                </a:solidFill>
              </a:rPr>
              <a:t>τ</a:t>
            </a:r>
            <a:r>
              <a:rPr lang="el-GR" sz="2800" b="1" dirty="0">
                <a:solidFill>
                  <a:schemeClr val="tx1">
                    <a:lumMod val="75000"/>
                    <a:lumOff val="25000"/>
                  </a:schemeClr>
                </a:solidFill>
              </a:rPr>
              <a:t>α</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4590529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Π</a:t>
            </a:r>
            <a:r>
              <a:rPr lang="en-US" sz="2800" b="1" dirty="0">
                <a:solidFill>
                  <a:schemeClr val="tx1">
                    <a:lumMod val="75000"/>
                    <a:lumOff val="25000"/>
                  </a:schemeClr>
                </a:solidFill>
              </a:rPr>
              <a:t>ε</a:t>
            </a:r>
            <a:r>
              <a:rPr lang="el-GR" sz="2800" b="1" dirty="0">
                <a:solidFill>
                  <a:schemeClr val="tx1">
                    <a:lumMod val="75000"/>
                    <a:lumOff val="25000"/>
                  </a:schemeClr>
                </a:solidFill>
              </a:rPr>
              <a:t>ρ</a:t>
            </a:r>
            <a:r>
              <a:rPr lang="en-US" sz="2800" b="1" dirty="0">
                <a:solidFill>
                  <a:schemeClr val="tx1">
                    <a:lumMod val="75000"/>
                    <a:lumOff val="25000"/>
                  </a:schemeClr>
                </a:solidFill>
              </a:rPr>
              <a:t>ι</a:t>
            </a:r>
            <a:r>
              <a:rPr lang="el-GR" sz="2800" b="1" dirty="0">
                <a:solidFill>
                  <a:schemeClr val="tx1">
                    <a:lumMod val="75000"/>
                    <a:lumOff val="25000"/>
                  </a:schemeClr>
                </a:solidFill>
              </a:rPr>
              <a:t>ο</a:t>
            </a:r>
            <a:r>
              <a:rPr lang="en-US" sz="2800" b="1" dirty="0">
                <a:solidFill>
                  <a:schemeClr val="tx1">
                    <a:lumMod val="75000"/>
                    <a:lumOff val="25000"/>
                  </a:schemeClr>
                </a:solidFill>
              </a:rPr>
              <a:t>ρ</a:t>
            </a:r>
            <a:r>
              <a:rPr lang="el-GR" sz="2800" b="1" dirty="0">
                <a:solidFill>
                  <a:schemeClr val="tx1">
                    <a:lumMod val="75000"/>
                    <a:lumOff val="25000"/>
                  </a:schemeClr>
                </a:solidFill>
              </a:rPr>
              <a:t>ι</a:t>
            </a:r>
            <a:r>
              <a:rPr lang="en-US" sz="2800" b="1" dirty="0">
                <a:solidFill>
                  <a:schemeClr val="tx1">
                    <a:lumMod val="75000"/>
                    <a:lumOff val="25000"/>
                  </a:schemeClr>
                </a:solidFill>
              </a:rPr>
              <a:t>σ</a:t>
            </a:r>
            <a:r>
              <a:rPr lang="el-GR" sz="2800" b="1" dirty="0">
                <a:solidFill>
                  <a:schemeClr val="tx1">
                    <a:lumMod val="75000"/>
                    <a:lumOff val="25000"/>
                  </a:schemeClr>
                </a:solidFill>
              </a:rPr>
              <a:t>μ</a:t>
            </a:r>
            <a:r>
              <a:rPr lang="en-US" sz="2800" b="1" dirty="0">
                <a:solidFill>
                  <a:schemeClr val="tx1">
                    <a:lumMod val="75000"/>
                    <a:lumOff val="25000"/>
                  </a:schemeClr>
                </a:solidFill>
              </a:rPr>
              <a:t>ο</a:t>
            </a:r>
            <a:r>
              <a:rPr lang="el-GR" sz="2800" b="1" dirty="0">
                <a:solidFill>
                  <a:schemeClr val="tx1">
                    <a:lumMod val="75000"/>
                    <a:lumOff val="25000"/>
                  </a:schemeClr>
                </a:solidFill>
              </a:rPr>
              <a:t>ί</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64" name="image9.png">
            <a:extLst>
              <a:ext uri="{FF2B5EF4-FFF2-40B4-BE49-F238E27FC236}">
                <a16:creationId xmlns:a16="http://schemas.microsoft.com/office/drawing/2014/main" id="{5A4E2597-AC71-4AA6-A757-D17EEDD4D9B1}"/>
              </a:ext>
            </a:extLst>
          </p:cNvPr>
          <p:cNvPicPr/>
          <p:nvPr/>
        </p:nvPicPr>
        <p:blipFill>
          <a:blip r:embed="rId3"/>
          <a:srcRect/>
          <a:stretch>
            <a:fillRect/>
          </a:stretch>
        </p:blipFill>
        <p:spPr>
          <a:xfrm>
            <a:off x="1887220" y="2628900"/>
            <a:ext cx="8407366" cy="1546225"/>
          </a:xfrm>
          <a:prstGeom prst="rect">
            <a:avLst/>
          </a:prstGeom>
          <a:ln/>
        </p:spPr>
      </p:pic>
      <p:sp>
        <p:nvSpPr>
          <p:cNvPr id="65" name="Rectangle 64">
            <a:extLst>
              <a:ext uri="{FF2B5EF4-FFF2-40B4-BE49-F238E27FC236}">
                <a16:creationId xmlns:a16="http://schemas.microsoft.com/office/drawing/2014/main" id="{0BCB0E07-E6CB-4E88-B651-38B71578624F}"/>
              </a:ext>
            </a:extLst>
          </p:cNvPr>
          <p:cNvSpPr/>
          <p:nvPr/>
        </p:nvSpPr>
        <p:spPr>
          <a:xfrm>
            <a:off x="1272965" y="132877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6" name="Rectangle 65">
            <a:extLst>
              <a:ext uri="{FF2B5EF4-FFF2-40B4-BE49-F238E27FC236}">
                <a16:creationId xmlns:a16="http://schemas.microsoft.com/office/drawing/2014/main" id="{E8B51BD9-1991-44E1-8797-19CBA4261070}"/>
              </a:ext>
            </a:extLst>
          </p:cNvPr>
          <p:cNvSpPr/>
          <p:nvPr/>
        </p:nvSpPr>
        <p:spPr>
          <a:xfrm>
            <a:off x="4510065" y="132877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7" name="Rectangle 66">
            <a:extLst>
              <a:ext uri="{FF2B5EF4-FFF2-40B4-BE49-F238E27FC236}">
                <a16:creationId xmlns:a16="http://schemas.microsoft.com/office/drawing/2014/main" id="{9158CA90-07F7-4FD8-B88C-D3BF1599A131}"/>
              </a:ext>
            </a:extLst>
          </p:cNvPr>
          <p:cNvSpPr/>
          <p:nvPr/>
        </p:nvSpPr>
        <p:spPr>
          <a:xfrm>
            <a:off x="7747165" y="132877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8" name="Rectangle 67">
            <a:extLst>
              <a:ext uri="{FF2B5EF4-FFF2-40B4-BE49-F238E27FC236}">
                <a16:creationId xmlns:a16="http://schemas.microsoft.com/office/drawing/2014/main" id="{E2CD7FDF-8789-4A0B-ADA3-F9CE4DCB641C}"/>
              </a:ext>
            </a:extLst>
          </p:cNvPr>
          <p:cNvSpPr/>
          <p:nvPr/>
        </p:nvSpPr>
        <p:spPr>
          <a:xfrm>
            <a:off x="1977815" y="530372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69" name="Rectangle 68">
            <a:extLst>
              <a:ext uri="{FF2B5EF4-FFF2-40B4-BE49-F238E27FC236}">
                <a16:creationId xmlns:a16="http://schemas.microsoft.com/office/drawing/2014/main" id="{3F677197-8B54-4110-BC8D-BE06C76291F9}"/>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70" name="Rectangle 69">
            <a:extLst>
              <a:ext uri="{FF2B5EF4-FFF2-40B4-BE49-F238E27FC236}">
                <a16:creationId xmlns:a16="http://schemas.microsoft.com/office/drawing/2014/main" id="{DBF3D241-A286-4095-972C-8E62EFE1C1B4}"/>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Tree>
    <p:extLst>
      <p:ext uri="{BB962C8B-B14F-4D97-AF65-F5344CB8AC3E}">
        <p14:creationId xmlns:p14="http://schemas.microsoft.com/office/powerpoint/2010/main" val="279666937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26</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Χαρα</a:t>
            </a:r>
            <a:r>
              <a:rPr lang="en-US" sz="2800" b="1" dirty="0" err="1">
                <a:solidFill>
                  <a:schemeClr val="tx1">
                    <a:lumMod val="75000"/>
                    <a:lumOff val="25000"/>
                  </a:schemeClr>
                </a:solidFill>
              </a:rPr>
              <a:t>κτηριστικά</a:t>
            </a:r>
            <a:r>
              <a:rPr lang="en-US" sz="2800" b="1" dirty="0">
                <a:solidFill>
                  <a:schemeClr val="tx1">
                    <a:lumMod val="75000"/>
                    <a:lumOff val="25000"/>
                  </a:schemeClr>
                </a:solidFill>
              </a:rPr>
              <a:t> </a:t>
            </a:r>
          </a:p>
          <a:p>
            <a:pPr algn="ctr"/>
            <a:r>
              <a:rPr lang="en-US" sz="2800" b="1" dirty="0" err="1">
                <a:solidFill>
                  <a:schemeClr val="tx1">
                    <a:lumMod val="75000"/>
                    <a:lumOff val="25000"/>
                  </a:schemeClr>
                </a:solidFill>
              </a:rPr>
              <a:t>δο</a:t>
            </a:r>
            <a:r>
              <a:rPr lang="el-GR" sz="2800" b="1" dirty="0">
                <a:solidFill>
                  <a:schemeClr val="tx1">
                    <a:lumMod val="75000"/>
                    <a:lumOff val="25000"/>
                  </a:schemeClr>
                </a:solidFill>
              </a:rPr>
              <a:t>κ</a:t>
            </a:r>
            <a:r>
              <a:rPr lang="en-US" sz="2800" b="1" dirty="0">
                <a:solidFill>
                  <a:schemeClr val="tx1">
                    <a:lumMod val="75000"/>
                    <a:lumOff val="25000"/>
                  </a:schemeClr>
                </a:solidFill>
              </a:rPr>
              <a:t>ι</a:t>
            </a:r>
            <a:r>
              <a:rPr lang="el-GR" sz="2800" b="1" dirty="0">
                <a:solidFill>
                  <a:schemeClr val="tx1">
                    <a:lumMod val="75000"/>
                    <a:lumOff val="25000"/>
                  </a:schemeClr>
                </a:solidFill>
              </a:rPr>
              <a:t>μ</a:t>
            </a:r>
            <a:r>
              <a:rPr lang="en-US" sz="2800" b="1" dirty="0">
                <a:solidFill>
                  <a:schemeClr val="tx1">
                    <a:lumMod val="75000"/>
                    <a:lumOff val="25000"/>
                  </a:schemeClr>
                </a:solidFill>
              </a:rPr>
              <a:t>α</a:t>
            </a:r>
            <a:r>
              <a:rPr lang="el-GR" sz="2800" b="1" dirty="0">
                <a:solidFill>
                  <a:schemeClr val="tx1">
                    <a:lumMod val="75000"/>
                    <a:lumOff val="25000"/>
                  </a:schemeClr>
                </a:solidFill>
              </a:rPr>
              <a:t>σ</a:t>
            </a:r>
            <a:r>
              <a:rPr lang="en-US" sz="2800" b="1" dirty="0">
                <a:solidFill>
                  <a:schemeClr val="tx1">
                    <a:lumMod val="75000"/>
                    <a:lumOff val="25000"/>
                  </a:schemeClr>
                </a:solidFill>
              </a:rPr>
              <a:t>τ</a:t>
            </a:r>
            <a:r>
              <a:rPr lang="el-GR" sz="2800" b="1" dirty="0">
                <a:solidFill>
                  <a:schemeClr val="tx1">
                    <a:lumMod val="75000"/>
                    <a:lumOff val="25000"/>
                  </a:schemeClr>
                </a:solidFill>
              </a:rPr>
              <a:t>ι</a:t>
            </a:r>
            <a:r>
              <a:rPr lang="en-US" sz="2800" b="1" dirty="0">
                <a:solidFill>
                  <a:schemeClr val="tx1">
                    <a:lumMod val="75000"/>
                    <a:lumOff val="25000"/>
                  </a:schemeClr>
                </a:solidFill>
              </a:rPr>
              <a:t>κ</a:t>
            </a:r>
            <a:r>
              <a:rPr lang="el-GR" sz="2800" b="1" dirty="0">
                <a:solidFill>
                  <a:schemeClr val="tx1">
                    <a:lumMod val="75000"/>
                    <a:lumOff val="25000"/>
                  </a:schemeClr>
                </a:solidFill>
              </a:rPr>
              <a:t>ή</a:t>
            </a:r>
            <a:r>
              <a:rPr lang="en-US" sz="2800" b="1" dirty="0">
                <a:solidFill>
                  <a:schemeClr val="tx1">
                    <a:lumMod val="75000"/>
                    <a:lumOff val="25000"/>
                  </a:schemeClr>
                </a:solidFill>
              </a:rPr>
              <a:t>ς </a:t>
            </a:r>
            <a:r>
              <a:rPr lang="en-US" sz="2800" b="1" dirty="0" err="1">
                <a:solidFill>
                  <a:schemeClr val="tx1">
                    <a:lumMod val="75000"/>
                    <a:lumOff val="25000"/>
                  </a:schemeClr>
                </a:solidFill>
              </a:rPr>
              <a:t>εικόν</a:t>
            </a:r>
            <a:r>
              <a:rPr lang="en-US" sz="2800" b="1" dirty="0">
                <a:solidFill>
                  <a:schemeClr val="tx1">
                    <a:lumMod val="75000"/>
                    <a:lumOff val="25000"/>
                  </a:schemeClr>
                </a:solidFill>
              </a:rPr>
              <a:t>ας</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Rectangle 46">
            <a:extLst>
              <a:ext uri="{FF2B5EF4-FFF2-40B4-BE49-F238E27FC236}">
                <a16:creationId xmlns:a16="http://schemas.microsoft.com/office/drawing/2014/main" id="{9043CF3D-67EF-418A-9AA5-0CD1E37F181F}"/>
              </a:ext>
            </a:extLst>
          </p:cNvPr>
          <p:cNvSpPr/>
          <p:nvPr/>
        </p:nvSpPr>
        <p:spPr>
          <a:xfrm>
            <a:off x="1272965" y="132877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8" name="Rectangle 47">
            <a:extLst>
              <a:ext uri="{FF2B5EF4-FFF2-40B4-BE49-F238E27FC236}">
                <a16:creationId xmlns:a16="http://schemas.microsoft.com/office/drawing/2014/main" id="{2FCE2582-72B2-48D3-B884-A368E4EBAF38}"/>
              </a:ext>
            </a:extLst>
          </p:cNvPr>
          <p:cNvSpPr/>
          <p:nvPr/>
        </p:nvSpPr>
        <p:spPr>
          <a:xfrm>
            <a:off x="4510065" y="132877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9" name="Rectangle 48">
            <a:extLst>
              <a:ext uri="{FF2B5EF4-FFF2-40B4-BE49-F238E27FC236}">
                <a16:creationId xmlns:a16="http://schemas.microsoft.com/office/drawing/2014/main" id="{D98BC5CF-066F-4992-84A4-DF71E65857E0}"/>
              </a:ext>
            </a:extLst>
          </p:cNvPr>
          <p:cNvSpPr/>
          <p:nvPr/>
        </p:nvSpPr>
        <p:spPr>
          <a:xfrm>
            <a:off x="7747165" y="132877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0" name="Rectangle 49">
            <a:extLst>
              <a:ext uri="{FF2B5EF4-FFF2-40B4-BE49-F238E27FC236}">
                <a16:creationId xmlns:a16="http://schemas.microsoft.com/office/drawing/2014/main" id="{DEBDAC86-D25E-4083-BD5F-7A834D5FC7BB}"/>
              </a:ext>
            </a:extLst>
          </p:cNvPr>
          <p:cNvSpPr/>
          <p:nvPr/>
        </p:nvSpPr>
        <p:spPr>
          <a:xfrm>
            <a:off x="1977815" y="530372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51" name="Rectangle 50">
            <a:extLst>
              <a:ext uri="{FF2B5EF4-FFF2-40B4-BE49-F238E27FC236}">
                <a16:creationId xmlns:a16="http://schemas.microsoft.com/office/drawing/2014/main" id="{455E58DE-D336-4C22-B3A6-3B31496316DB}"/>
              </a:ext>
            </a:extLst>
          </p:cNvPr>
          <p:cNvSpPr/>
          <p:nvPr/>
        </p:nvSpPr>
        <p:spPr>
          <a:xfrm>
            <a:off x="5214915" y="530372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79" name="Rectangle 78">
            <a:extLst>
              <a:ext uri="{FF2B5EF4-FFF2-40B4-BE49-F238E27FC236}">
                <a16:creationId xmlns:a16="http://schemas.microsoft.com/office/drawing/2014/main" id="{AE97D5FE-70BA-42B6-AFF1-F40AA17BD933}"/>
              </a:ext>
            </a:extLst>
          </p:cNvPr>
          <p:cNvSpPr/>
          <p:nvPr/>
        </p:nvSpPr>
        <p:spPr>
          <a:xfrm>
            <a:off x="8452015" y="530372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Tree>
    <p:extLst>
      <p:ext uri="{BB962C8B-B14F-4D97-AF65-F5344CB8AC3E}">
        <p14:creationId xmlns:p14="http://schemas.microsoft.com/office/powerpoint/2010/main" val="3887579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2279544254"/>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095584" y="1424073"/>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Rounded Corners 43">
            <a:extLst>
              <a:ext uri="{FF2B5EF4-FFF2-40B4-BE49-F238E27FC236}">
                <a16:creationId xmlns:a16="http://schemas.microsoft.com/office/drawing/2014/main" id="{1F1BB7E4-D57F-4713-8C34-280676130028}"/>
              </a:ext>
              <a:ext uri="{C183D7F6-B498-43B3-948B-1728B52AA6E4}">
                <adec:decorative xmlns:adec="http://schemas.microsoft.com/office/drawing/2017/decorative" val="1"/>
              </a:ext>
            </a:extLst>
          </p:cNvPr>
          <p:cNvSpPr/>
          <p:nvPr/>
        </p:nvSpPr>
        <p:spPr>
          <a:xfrm>
            <a:off x="7041983" y="4768325"/>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Λογισμικά </a:t>
            </a:r>
            <a:r>
              <a:rPr lang="en-US" sz="1600" b="1" dirty="0"/>
              <a:t>Radiomics</a:t>
            </a:r>
          </a:p>
        </p:txBody>
      </p:sp>
      <p:sp>
        <p:nvSpPr>
          <p:cNvPr id="45" name="Oval 44">
            <a:extLst>
              <a:ext uri="{FF2B5EF4-FFF2-40B4-BE49-F238E27FC236}">
                <a16:creationId xmlns:a16="http://schemas.microsoft.com/office/drawing/2014/main" id="{CF135C3F-4841-4D7A-8211-6CC049117B09}"/>
              </a:ext>
              <a:ext uri="{C183D7F6-B498-43B3-948B-1728B52AA6E4}">
                <adec:decorative xmlns:adec="http://schemas.microsoft.com/office/drawing/2017/decorative" val="1"/>
              </a:ext>
            </a:extLst>
          </p:cNvPr>
          <p:cNvSpPr/>
          <p:nvPr/>
        </p:nvSpPr>
        <p:spPr>
          <a:xfrm>
            <a:off x="6930858" y="4668923"/>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Γνωστικά πεδία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60795" y="2494048"/>
            <a:ext cx="1914525" cy="18097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Radiomics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27683" y="131710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     Ιατρικές εικόνες</a:t>
            </a:r>
            <a:endParaRPr lang="en-US" sz="1600" b="1"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16558" y="121769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09736" y="3037950"/>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Επεξεργασία εικόνας  </a:t>
            </a:r>
            <a:endParaRPr lang="en-US" sz="1600" b="1"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74222" y="293854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219033" y="1364725"/>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600" b="1" dirty="0"/>
              <a:t>Στατιστική Ανάλυση </a:t>
            </a:r>
          </a:p>
          <a:p>
            <a:pPr algn="ctr"/>
            <a:r>
              <a:rPr lang="el-GR" sz="1600" b="1" dirty="0"/>
              <a:t>&amp; Συσχέτιση αποτελεσμάτων</a:t>
            </a:r>
            <a:endParaRPr lang="en-US" sz="1600" b="1" dirty="0"/>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03558" y="1217698"/>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22158" y="303795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b="1" dirty="0"/>
              <a:t>  Εξαγωγή χαρακτηριστικών</a:t>
            </a:r>
            <a:endParaRPr lang="en-US" sz="1600" b="1" dirty="0"/>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54258" y="293854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457158" y="4858201"/>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IBSI</a:t>
            </a:r>
            <a:r>
              <a:rPr lang="el-GR" sz="1600" b="1" dirty="0"/>
              <a:t> </a:t>
            </a:r>
            <a:r>
              <a:rPr lang="en-US" sz="1600" b="1" dirty="0"/>
              <a:t>Biomarkers</a:t>
            </a:r>
            <a:endParaRPr lang="el-GR" sz="1600" b="1" dirty="0"/>
          </a:p>
          <a:p>
            <a:pPr algn="ctr"/>
            <a:r>
              <a:rPr lang="el-GR" sz="1600" b="1" dirty="0"/>
              <a:t>Χαρακτηριστικά</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03558" y="475879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699619" y="1513759"/>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13579" y="1514719"/>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784172" y="3228925"/>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225665" y="498058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51279" y="323556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665" descr="Icon of graph. ">
            <a:extLst>
              <a:ext uri="{FF2B5EF4-FFF2-40B4-BE49-F238E27FC236}">
                <a16:creationId xmlns:a16="http://schemas.microsoft.com/office/drawing/2014/main" id="{70F7D020-753E-4129-8092-9DAE1C34B8A8}"/>
              </a:ext>
            </a:extLst>
          </p:cNvPr>
          <p:cNvSpPr>
            <a:spLocks/>
          </p:cNvSpPr>
          <p:nvPr/>
        </p:nvSpPr>
        <p:spPr bwMode="auto">
          <a:xfrm>
            <a:off x="4718669" y="507708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2772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left)">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righ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righ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righ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6" grpId="0" animBg="1"/>
      <p:bldP spid="19" grpId="0" animBg="1"/>
      <p:bldP spid="25" grpId="0" animBg="1"/>
      <p:bldP spid="27"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a:solidFill>
                  <a:schemeClr val="tx1">
                    <a:lumMod val="75000"/>
                    <a:lumOff val="25000"/>
                  </a:schemeClr>
                </a:solidFill>
              </a:rPr>
              <a:t>Χαρακτηριστικά </a:t>
            </a:r>
          </a:p>
          <a:p>
            <a:pPr algn="ctr"/>
            <a:r>
              <a:rPr lang="el-GR" sz="2800" b="1">
                <a:solidFill>
                  <a:schemeClr val="tx1">
                    <a:lumMod val="75000"/>
                    <a:lumOff val="25000"/>
                  </a:schemeClr>
                </a:solidFill>
              </a:rPr>
              <a:t>εικόνας</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0D82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81" name="Rectangle 80">
            <a:extLst>
              <a:ext uri="{FF2B5EF4-FFF2-40B4-BE49-F238E27FC236}">
                <a16:creationId xmlns:a16="http://schemas.microsoft.com/office/drawing/2014/main" id="{D4EC02E4-F054-4111-9038-AE0BDA4C8060}"/>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3270715" y="3429000"/>
            <a:ext cx="1437643" cy="430887"/>
          </a:xfrm>
          <a:prstGeom prst="rect">
            <a:avLst/>
          </a:prstGeom>
        </p:spPr>
        <p:txBody>
          <a:bodyPr wrap="square" lIns="0" tIns="0" rIns="0" bIns="0" anchor="ctr">
            <a:spAutoFit/>
          </a:bodyPr>
          <a:lstStyle/>
          <a:p>
            <a:pPr algn="ctr"/>
            <a:r>
              <a:rPr lang="el-GR" sz="1400" b="1" dirty="0">
                <a:solidFill>
                  <a:schemeClr val="bg1"/>
                </a:solidFill>
              </a:rPr>
              <a:t>Εξαγωγή</a:t>
            </a:r>
            <a:r>
              <a:rPr lang="en-US" sz="1400" b="1"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3" name="Rectangle 82">
            <a:extLst>
              <a:ext uri="{FF2B5EF4-FFF2-40B4-BE49-F238E27FC236}">
                <a16:creationId xmlns:a16="http://schemas.microsoft.com/office/drawing/2014/main" id="{9F6EE26A-3174-49AD-900E-08C045755F3C}"/>
              </a:ext>
            </a:extLst>
          </p:cNvPr>
          <p:cNvSpPr/>
          <p:nvPr/>
        </p:nvSpPr>
        <p:spPr>
          <a:xfrm>
            <a:off x="6906126" y="3429000"/>
            <a:ext cx="1426366" cy="430887"/>
          </a:xfrm>
          <a:prstGeom prst="rect">
            <a:avLst/>
          </a:prstGeom>
        </p:spPr>
        <p:txBody>
          <a:bodyPr wrap="square" lIns="0" tIns="0" rIns="0" bIns="0" anchor="ctr">
            <a:spAutoFit/>
          </a:bodyPr>
          <a:lstStyle/>
          <a:p>
            <a:pPr algn="ctr"/>
            <a:r>
              <a:rPr lang="el-GR" sz="1400" b="1" dirty="0">
                <a:solidFill>
                  <a:schemeClr val="bg1"/>
                </a:solidFill>
              </a:rPr>
              <a:t>Εξαγωγή</a:t>
            </a:r>
            <a:r>
              <a:rPr lang="el-GR" sz="1400" dirty="0">
                <a:solidFill>
                  <a:schemeClr val="bg1"/>
                </a:solidFill>
              </a:rPr>
              <a:t> </a:t>
            </a:r>
            <a:r>
              <a:rPr lang="el-GR" sz="1400" b="1" dirty="0">
                <a:solidFill>
                  <a:schemeClr val="bg1"/>
                </a:solidFill>
              </a:rPr>
              <a:t>χαρακτηριστικών</a:t>
            </a:r>
            <a:endParaRPr lang="en-US" sz="1400" b="1" dirty="0">
              <a:solidFill>
                <a:schemeClr val="bg1"/>
              </a:solidFill>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89218" y="3507121"/>
            <a:ext cx="1371600" cy="430887"/>
          </a:xfrm>
          <a:prstGeom prst="rect">
            <a:avLst/>
          </a:prstGeom>
        </p:spPr>
        <p:txBody>
          <a:bodyPr wrap="square" lIns="0" tIns="0" rIns="0" bIns="0" anchor="ctr">
            <a:spAutoFit/>
          </a:bodyPr>
          <a:lstStyle/>
          <a:p>
            <a:pPr algn="ctr"/>
            <a:r>
              <a:rPr lang="el-GR" sz="1400" b="1" dirty="0">
                <a:solidFill>
                  <a:schemeClr val="bg1"/>
                </a:solidFill>
              </a:rPr>
              <a:t>Στατιστική σημαντικότητα</a:t>
            </a:r>
            <a:endParaRPr lang="en-US" sz="1400" b="1" dirty="0">
              <a:solidFill>
                <a:schemeClr val="bg1"/>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876924" y="1658985"/>
            <a:ext cx="1598571" cy="430887"/>
          </a:xfrm>
          <a:prstGeom prst="rect">
            <a:avLst/>
          </a:prstGeom>
        </p:spPr>
        <p:txBody>
          <a:bodyPr wrap="square" lIns="0" tIns="0" rIns="0" bIns="0" anchor="ctr">
            <a:spAutoFit/>
          </a:bodyPr>
          <a:lstStyle/>
          <a:p>
            <a:pPr algn="ctr"/>
            <a:r>
              <a:rPr lang="el-GR" sz="1400" b="1" dirty="0">
                <a:solidFill>
                  <a:schemeClr val="bg1"/>
                </a:solidFill>
              </a:rPr>
              <a:t>Συσχέτιση χαρακτηριστικών</a:t>
            </a:r>
            <a:endParaRPr lang="en-US" sz="1400" b="1"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328102"/>
            <a:ext cx="1371600" cy="430887"/>
          </a:xfrm>
          <a:prstGeom prst="rect">
            <a:avLst/>
          </a:prstGeom>
        </p:spPr>
        <p:txBody>
          <a:bodyPr wrap="square" lIns="0" tIns="0" rIns="0" bIns="0" anchor="ctr">
            <a:spAutoFit/>
          </a:bodyPr>
          <a:lstStyle/>
          <a:p>
            <a:pPr algn="ctr"/>
            <a:r>
              <a:rPr lang="el-GR" sz="1400" b="1" dirty="0">
                <a:solidFill>
                  <a:schemeClr val="bg1"/>
                </a:solidFill>
              </a:rPr>
              <a:t>Πίνακες Συγκρίσεων</a:t>
            </a:r>
            <a:endParaRPr lang="en-US" sz="1400" b="1" dirty="0">
              <a:solidFill>
                <a:schemeClr val="bg1"/>
              </a:solidFill>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3184365"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Pearson’s Correlation</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367211"/>
            <a:ext cx="1348582" cy="710707"/>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ANOVA</a:t>
            </a:r>
          </a:p>
          <a:p>
            <a:pPr>
              <a:lnSpc>
                <a:spcPts val="1900"/>
              </a:lnSpc>
            </a:pPr>
            <a:r>
              <a:rPr lang="en-US" sz="1400" dirty="0">
                <a:solidFill>
                  <a:schemeClr val="tx1">
                    <a:lumMod val="75000"/>
                    <a:lumOff val="25000"/>
                  </a:schemeClr>
                </a:solidFill>
                <a:cs typeface="Segoe UI" panose="020B0502040204020203" pitchFamily="34" charset="0"/>
              </a:rPr>
              <a:t>(Analysis of Variance)</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431847"/>
            <a:ext cx="1348582" cy="223394"/>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Boxplots</a:t>
            </a: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sp>
        <p:nvSpPr>
          <p:cNvPr id="93" name="Rectangle 92">
            <a:extLst>
              <a:ext uri="{FF2B5EF4-FFF2-40B4-BE49-F238E27FC236}">
                <a16:creationId xmlns:a16="http://schemas.microsoft.com/office/drawing/2014/main" id="{FC109BEC-95E0-4EA0-B65C-A8353481F394}"/>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47" name="Rectangle 46">
            <a:extLst>
              <a:ext uri="{FF2B5EF4-FFF2-40B4-BE49-F238E27FC236}">
                <a16:creationId xmlns:a16="http://schemas.microsoft.com/office/drawing/2014/main" id="{23420069-7174-4156-A3A7-A3BC40ED44AC}"/>
              </a:ext>
            </a:extLst>
          </p:cNvPr>
          <p:cNvSpPr/>
          <p:nvPr/>
        </p:nvSpPr>
        <p:spPr>
          <a:xfrm>
            <a:off x="6825923" y="4545357"/>
            <a:ext cx="1558738" cy="430887"/>
          </a:xfrm>
          <a:prstGeom prst="rect">
            <a:avLst/>
          </a:prstGeom>
        </p:spPr>
        <p:txBody>
          <a:bodyPr wrap="square" lIns="0" tIns="0" rIns="0" bIns="0" anchor="ctr">
            <a:spAutoFit/>
          </a:bodyPr>
          <a:lstStyle/>
          <a:p>
            <a:pPr algn="ctr"/>
            <a:r>
              <a:rPr lang="el-GR" sz="1400" dirty="0"/>
              <a:t>Από ιατρικές εικόνες </a:t>
            </a:r>
            <a:r>
              <a:rPr lang="en-US" sz="1400" dirty="0"/>
              <a:t>CT</a:t>
            </a:r>
            <a:endParaRPr lang="en-US" sz="1400" dirty="0">
              <a:cs typeface="Segoe UI" panose="020B0502040204020203" pitchFamily="34" charset="0"/>
            </a:endParaRPr>
          </a:p>
        </p:txBody>
      </p:sp>
      <p:sp>
        <p:nvSpPr>
          <p:cNvPr id="48" name="Rectangle 47">
            <a:extLst>
              <a:ext uri="{FF2B5EF4-FFF2-40B4-BE49-F238E27FC236}">
                <a16:creationId xmlns:a16="http://schemas.microsoft.com/office/drawing/2014/main" id="{2A29CD60-024B-43E3-BB01-716E685B858F}"/>
              </a:ext>
            </a:extLst>
          </p:cNvPr>
          <p:cNvSpPr/>
          <p:nvPr/>
        </p:nvSpPr>
        <p:spPr>
          <a:xfrm>
            <a:off x="5053270" y="4545357"/>
            <a:ext cx="1558738" cy="430887"/>
          </a:xfrm>
          <a:prstGeom prst="rect">
            <a:avLst/>
          </a:prstGeom>
        </p:spPr>
        <p:txBody>
          <a:bodyPr wrap="square" lIns="0" tIns="0" rIns="0" bIns="0" anchor="ctr">
            <a:spAutoFit/>
          </a:bodyPr>
          <a:lstStyle/>
          <a:p>
            <a:pPr algn="ctr"/>
            <a:r>
              <a:rPr lang="el-GR" sz="1400" dirty="0"/>
              <a:t>Από δοκιμαστική εικόνα</a:t>
            </a:r>
            <a:endParaRPr lang="en-US" sz="1400" dirty="0">
              <a:cs typeface="Segoe UI" panose="020B0502040204020203" pitchFamily="34" charset="0"/>
            </a:endParaRPr>
          </a:p>
        </p:txBody>
      </p:sp>
      <p:sp>
        <p:nvSpPr>
          <p:cNvPr id="4" name="Rectangle 3">
            <a:extLst>
              <a:ext uri="{FF2B5EF4-FFF2-40B4-BE49-F238E27FC236}">
                <a16:creationId xmlns:a16="http://schemas.microsoft.com/office/drawing/2014/main" id="{014260CD-FE51-40F7-9733-AD566A9AE7E0}"/>
              </a:ext>
            </a:extLst>
          </p:cNvPr>
          <p:cNvSpPr/>
          <p:nvPr/>
        </p:nvSpPr>
        <p:spPr>
          <a:xfrm>
            <a:off x="4940968" y="3441030"/>
            <a:ext cx="1764631" cy="523220"/>
          </a:xfrm>
          <a:prstGeom prst="rect">
            <a:avLst/>
          </a:prstGeom>
        </p:spPr>
        <p:txBody>
          <a:bodyPr wrap="square">
            <a:spAutoFit/>
          </a:bodyPr>
          <a:lstStyle/>
          <a:p>
            <a:pPr algn="ctr"/>
            <a:r>
              <a:rPr lang="el-GR" sz="1400" b="1" dirty="0">
                <a:solidFill>
                  <a:schemeClr val="bg1"/>
                </a:solidFill>
              </a:rPr>
              <a:t>Επιλογή κοινών </a:t>
            </a:r>
          </a:p>
          <a:p>
            <a:pPr algn="ctr"/>
            <a:r>
              <a:rPr lang="el-GR" sz="1400" b="1" dirty="0">
                <a:solidFill>
                  <a:schemeClr val="bg1"/>
                </a:solidFill>
              </a:rPr>
              <a:t>χαρακτηριστικών</a:t>
            </a:r>
            <a:endParaRPr lang="en-US" sz="1400" b="1" dirty="0">
              <a:solidFill>
                <a:schemeClr val="bg1"/>
              </a:solidFill>
            </a:endParaRPr>
          </a:p>
        </p:txBody>
      </p:sp>
    </p:spTree>
    <p:extLst>
      <p:ext uri="{BB962C8B-B14F-4D97-AF65-F5344CB8AC3E}">
        <p14:creationId xmlns:p14="http://schemas.microsoft.com/office/powerpoint/2010/main" val="151444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Στατιστικά</a:t>
            </a: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Points scored">
            <a:extLst>
              <a:ext uri="{FF2B5EF4-FFF2-40B4-BE49-F238E27FC236}">
                <a16:creationId xmlns:a16="http://schemas.microsoft.com/office/drawing/2014/main" id="{C5771A2B-FF32-4A23-8D34-681D1AE09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 y="1209675"/>
            <a:ext cx="5795707" cy="3581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cbi.nlm.nih.gov/pmc/articles/PMC3864624/">
            <a:extLst>
              <a:ext uri="{FF2B5EF4-FFF2-40B4-BE49-F238E27FC236}">
                <a16:creationId xmlns:a16="http://schemas.microsoft.com/office/drawing/2014/main" id="{B749A0F1-67E0-42A8-AE99-2490F865F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413" y="3266396"/>
            <a:ext cx="4357687" cy="302963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F73B4D9-0881-41F4-ABAB-9C65177104B9}"/>
              </a:ext>
            </a:extLst>
          </p:cNvPr>
          <p:cNvSpPr/>
          <p:nvPr/>
        </p:nvSpPr>
        <p:spPr>
          <a:xfrm>
            <a:off x="480786" y="990600"/>
            <a:ext cx="4967514"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Αναφορές - </a:t>
            </a:r>
            <a:r>
              <a:rPr lang="en-US" b="1" dirty="0">
                <a:latin typeface="+mj-lt"/>
              </a:rPr>
              <a:t>Citations</a:t>
            </a:r>
          </a:p>
        </p:txBody>
      </p:sp>
      <p:sp>
        <p:nvSpPr>
          <p:cNvPr id="9" name="Rectangle: Rounded Corners 8">
            <a:extLst>
              <a:ext uri="{FF2B5EF4-FFF2-40B4-BE49-F238E27FC236}">
                <a16:creationId xmlns:a16="http://schemas.microsoft.com/office/drawing/2014/main" id="{D5243F79-DA43-4213-A954-F0B17FA4C7FC}"/>
              </a:ext>
            </a:extLst>
          </p:cNvPr>
          <p:cNvSpPr/>
          <p:nvPr/>
        </p:nvSpPr>
        <p:spPr>
          <a:xfrm>
            <a:off x="6681561" y="2390775"/>
            <a:ext cx="4967514" cy="664797"/>
          </a:xfrm>
          <a:prstGeom prst="roundRect">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Καρκίνος του πνεύμονα</a:t>
            </a:r>
            <a:endParaRPr lang="en-US" b="1" dirty="0">
              <a:latin typeface="+mj-lt"/>
            </a:endParaRPr>
          </a:p>
        </p:txBody>
      </p:sp>
    </p:spTree>
    <p:extLst>
      <p:ext uri="{BB962C8B-B14F-4D97-AF65-F5344CB8AC3E}">
        <p14:creationId xmlns:p14="http://schemas.microsoft.com/office/powerpoint/2010/main" val="20447249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8437681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p:cTn id="7" dur="500" fill="hold"/>
                                        <p:tgtEl>
                                          <p:spTgt spid="92"/>
                                        </p:tgtEl>
                                        <p:attrNameLst>
                                          <p:attrName>ppt_w</p:attrName>
                                        </p:attrNameLst>
                                      </p:cBhvr>
                                      <p:tavLst>
                                        <p:tav tm="0">
                                          <p:val>
                                            <p:fltVal val="0"/>
                                          </p:val>
                                        </p:tav>
                                        <p:tav tm="100000">
                                          <p:val>
                                            <p:strVal val="#ppt_w"/>
                                          </p:val>
                                        </p:tav>
                                      </p:tavLst>
                                    </p:anim>
                                    <p:anim calcmode="lin" valueType="num">
                                      <p:cBhvr>
                                        <p:cTn id="8" dur="500" fill="hold"/>
                                        <p:tgtEl>
                                          <p:spTgt spid="92"/>
                                        </p:tgtEl>
                                        <p:attrNameLst>
                                          <p:attrName>ppt_h</p:attrName>
                                        </p:attrNameLst>
                                      </p:cBhvr>
                                      <p:tavLst>
                                        <p:tav tm="0">
                                          <p:val>
                                            <p:fltVal val="0"/>
                                          </p:val>
                                        </p:tav>
                                        <p:tav tm="100000">
                                          <p:val>
                                            <p:strVal val="#ppt_h"/>
                                          </p:val>
                                        </p:tav>
                                      </p:tavLst>
                                    </p:anim>
                                    <p:animEffect transition="in" filter="fade">
                                      <p:cBhvr>
                                        <p:cTn id="9" dur="500"/>
                                        <p:tgtEl>
                                          <p:spTgt spid="9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transition="in" filter="fade">
                                      <p:cBhvr>
                                        <p:cTn id="14" dur="50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p:cTn id="17" dur="500" fill="hold"/>
                                        <p:tgtEl>
                                          <p:spTgt spid="80"/>
                                        </p:tgtEl>
                                        <p:attrNameLst>
                                          <p:attrName>ppt_w</p:attrName>
                                        </p:attrNameLst>
                                      </p:cBhvr>
                                      <p:tavLst>
                                        <p:tav tm="0">
                                          <p:val>
                                            <p:fltVal val="0"/>
                                          </p:val>
                                        </p:tav>
                                        <p:tav tm="100000">
                                          <p:val>
                                            <p:strVal val="#ppt_w"/>
                                          </p:val>
                                        </p:tav>
                                      </p:tavLst>
                                    </p:anim>
                                    <p:anim calcmode="lin" valueType="num">
                                      <p:cBhvr>
                                        <p:cTn id="18" dur="500" fill="hold"/>
                                        <p:tgtEl>
                                          <p:spTgt spid="80"/>
                                        </p:tgtEl>
                                        <p:attrNameLst>
                                          <p:attrName>ppt_h</p:attrName>
                                        </p:attrNameLst>
                                      </p:cBhvr>
                                      <p:tavLst>
                                        <p:tav tm="0">
                                          <p:val>
                                            <p:fltVal val="0"/>
                                          </p:val>
                                        </p:tav>
                                        <p:tav tm="100000">
                                          <p:val>
                                            <p:strVal val="#ppt_h"/>
                                          </p:val>
                                        </p:tav>
                                      </p:tavLst>
                                    </p:anim>
                                    <p:animEffect transition="in" filter="fade">
                                      <p:cBhvr>
                                        <p:cTn id="19" dur="500"/>
                                        <p:tgtEl>
                                          <p:spTgt spid="80"/>
                                        </p:tgtEl>
                                      </p:cBhvr>
                                    </p:animEffect>
                                  </p:childTnLst>
                                </p:cTn>
                              </p:par>
                              <p:par>
                                <p:cTn id="20" presetID="1" presetClass="emph" presetSubtype="2" fill="hold" nodeType="withEffect">
                                  <p:stCondLst>
                                    <p:cond delay="0"/>
                                  </p:stCondLst>
                                  <p:childTnLst>
                                    <p:animClr clrSpc="rgb" dir="cw">
                                      <p:cBhvr>
                                        <p:cTn id="21" dur="2000" fill="hold"/>
                                        <p:tgtEl>
                                          <p:spTgt spid="3"/>
                                        </p:tgtEl>
                                        <p:attrNameLst>
                                          <p:attrName>fillcolor</p:attrName>
                                        </p:attrNameLst>
                                      </p:cBhvr>
                                      <p:to>
                                        <a:srgbClr val="F59F26"/>
                                      </p:to>
                                    </p:animClr>
                                    <p:set>
                                      <p:cBhvr>
                                        <p:cTn id="22" dur="2000" fill="hold"/>
                                        <p:tgtEl>
                                          <p:spTgt spid="3"/>
                                        </p:tgtEl>
                                        <p:attrNameLst>
                                          <p:attrName>fill.type</p:attrName>
                                        </p:attrNameLst>
                                      </p:cBhvr>
                                      <p:to>
                                        <p:strVal val="solid"/>
                                      </p:to>
                                    </p:set>
                                    <p:set>
                                      <p:cBhvr>
                                        <p:cTn id="23"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92"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4FC4D54-A36F-4D71-9470-66CDA4601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730" y="2676524"/>
            <a:ext cx="2604179" cy="2619711"/>
          </a:xfrm>
          <a:prstGeom prst="rect">
            <a:avLst/>
          </a:prstGeom>
        </p:spPr>
      </p:pic>
      <p:pic>
        <p:nvPicPr>
          <p:cNvPr id="8" name="Picture 7">
            <a:extLst>
              <a:ext uri="{FF2B5EF4-FFF2-40B4-BE49-F238E27FC236}">
                <a16:creationId xmlns:a16="http://schemas.microsoft.com/office/drawing/2014/main" id="{207B8401-8C8F-4568-98B7-4A61AE960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5587" y="2676917"/>
            <a:ext cx="2619712" cy="2614556"/>
          </a:xfrm>
          <a:prstGeom prst="rect">
            <a:avLst/>
          </a:prstGeom>
        </p:spPr>
      </p:pic>
      <p:sp>
        <p:nvSpPr>
          <p:cNvPr id="13" name="Rectangle 12">
            <a:extLst>
              <a:ext uri="{FF2B5EF4-FFF2-40B4-BE49-F238E27FC236}">
                <a16:creationId xmlns:a16="http://schemas.microsoft.com/office/drawing/2014/main" id="{C1E6835A-49F8-4E14-8416-FBAE3856BDC5}"/>
              </a:ext>
            </a:extLst>
          </p:cNvPr>
          <p:cNvSpPr/>
          <p:nvPr/>
        </p:nvSpPr>
        <p:spPr>
          <a:xfrm>
            <a:off x="9943436" y="5448300"/>
            <a:ext cx="1505614"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7257386" y="5448300"/>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6" name="Rectangle: Rounded Corners 15">
            <a:extLst>
              <a:ext uri="{FF2B5EF4-FFF2-40B4-BE49-F238E27FC236}">
                <a16:creationId xmlns:a16="http://schemas.microsoft.com/office/drawing/2014/main" id="{D1C9CEE4-F4B4-4349-961F-95DCC184F6B4}"/>
              </a:ext>
            </a:extLst>
          </p:cNvPr>
          <p:cNvSpPr/>
          <p:nvPr/>
        </p:nvSpPr>
        <p:spPr>
          <a:xfrm>
            <a:off x="602343" y="1278303"/>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Κλινικά δεδομένα</a:t>
            </a:r>
            <a:endParaRPr lang="en-US" b="1" dirty="0">
              <a:latin typeface="+mj-lt"/>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538686" y="1278303"/>
            <a:ext cx="4967514"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dirty="0">
                <a:latin typeface="+mj-lt"/>
              </a:rPr>
              <a:t>Ιατρικές εικόνες </a:t>
            </a:r>
            <a:endParaRPr lang="en-US" b="1" dirty="0">
              <a:latin typeface="+mj-lt"/>
            </a:endParaRPr>
          </a:p>
        </p:txBody>
      </p:sp>
      <p:sp>
        <p:nvSpPr>
          <p:cNvPr id="19" name="Rectangle 18">
            <a:extLst>
              <a:ext uri="{FF2B5EF4-FFF2-40B4-BE49-F238E27FC236}">
                <a16:creationId xmlns:a16="http://schemas.microsoft.com/office/drawing/2014/main" id="{DBCFE712-7354-4C55-A049-C14D8C038E93}"/>
              </a:ext>
              <a:ext uri="{C183D7F6-B498-43B3-948B-1728B52AA6E4}">
                <adec:decorative xmlns:adec="http://schemas.microsoft.com/office/drawing/2017/decorative" val="1"/>
              </a:ext>
            </a:extLst>
          </p:cNvPr>
          <p:cNvSpPr/>
          <p:nvPr/>
        </p:nvSpPr>
        <p:spPr>
          <a:xfrm>
            <a:off x="228600" y="2295526"/>
            <a:ext cx="5629275"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57350" lvl="3" indent="-285750">
              <a:buFont typeface="Arial" panose="020B0604020202020204" pitchFamily="34" charset="0"/>
              <a:buChar char="•"/>
            </a:pPr>
            <a:r>
              <a:rPr lang="el-GR" sz="2000" dirty="0">
                <a:solidFill>
                  <a:schemeClr val="tx1"/>
                </a:solidFill>
              </a:rPr>
              <a:t>Όνομα ασθενή</a:t>
            </a:r>
          </a:p>
          <a:p>
            <a:pPr marL="1657350" lvl="3" indent="-285750">
              <a:buFont typeface="Arial" panose="020B0604020202020204" pitchFamily="34" charset="0"/>
              <a:buChar char="•"/>
            </a:pPr>
            <a:r>
              <a:rPr lang="el-GR" sz="2000" dirty="0">
                <a:solidFill>
                  <a:schemeClr val="tx1"/>
                </a:solidFill>
              </a:rPr>
              <a:t>Ημερομηνία εξέτασης</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EGFR</a:t>
            </a:r>
          </a:p>
          <a:p>
            <a:pPr marL="1657350" lvl="3" indent="-285750">
              <a:buFont typeface="Arial" panose="020B0604020202020204" pitchFamily="34" charset="0"/>
              <a:buChar char="•"/>
            </a:pPr>
            <a:r>
              <a:rPr lang="el-GR" sz="2000" dirty="0">
                <a:solidFill>
                  <a:schemeClr val="tx1"/>
                </a:solidFill>
              </a:rPr>
              <a:t>Μετάλλαξη </a:t>
            </a:r>
            <a:r>
              <a:rPr lang="en-US" sz="2000" dirty="0">
                <a:solidFill>
                  <a:schemeClr val="tx1"/>
                </a:solidFill>
              </a:rPr>
              <a:t>KRAS</a:t>
            </a:r>
          </a:p>
          <a:p>
            <a:pPr marL="1657350" lvl="3" indent="-285750">
              <a:buFont typeface="Arial" panose="020B0604020202020204" pitchFamily="34" charset="0"/>
              <a:buChar char="•"/>
            </a:pPr>
            <a:r>
              <a:rPr lang="el-GR" sz="2000" dirty="0">
                <a:solidFill>
                  <a:schemeClr val="tx1"/>
                </a:solidFill>
              </a:rPr>
              <a:t>Πενταετής επιβίωση</a:t>
            </a:r>
          </a:p>
          <a:p>
            <a:pPr marL="1657350" lvl="3" indent="-285750">
              <a:buFont typeface="Arial" panose="020B0604020202020204" pitchFamily="34" charset="0"/>
              <a:buChar char="•"/>
            </a:pPr>
            <a:r>
              <a:rPr lang="el-GR" sz="2000" dirty="0">
                <a:solidFill>
                  <a:schemeClr val="tx1"/>
                </a:solidFill>
              </a:rPr>
              <a:t>...</a:t>
            </a:r>
            <a:endParaRPr lang="en-US" sz="2000"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8732029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BBE2156-D2D3-44A5-A4F6-9A05FC8353C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80A56F25-D318-4840-B14A-A78E80793B5E}"/>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Δεδομένα</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D057B809-EA6D-4CFF-879F-877341BC246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E6835A-49F8-4E14-8416-FBAE3856BDC5}"/>
              </a:ext>
            </a:extLst>
          </p:cNvPr>
          <p:cNvSpPr/>
          <p:nvPr/>
        </p:nvSpPr>
        <p:spPr>
          <a:xfrm>
            <a:off x="8095586" y="5070374"/>
            <a:ext cx="1438939" cy="215444"/>
          </a:xfrm>
          <a:prstGeom prst="rect">
            <a:avLst/>
          </a:prstGeom>
        </p:spPr>
        <p:txBody>
          <a:bodyPr wrap="square" lIns="0" tIns="0" rIns="0" bIns="0" anchor="ctr">
            <a:spAutoFit/>
          </a:bodyPr>
          <a:lstStyle/>
          <a:p>
            <a:pPr algn="ctr"/>
            <a:r>
              <a:rPr lang="en-US" sz="1400" dirty="0"/>
              <a:t>Region Of Interest</a:t>
            </a:r>
            <a:endParaRPr lang="en-US" sz="1400" dirty="0">
              <a:cs typeface="Segoe UI" panose="020B0502040204020203" pitchFamily="34" charset="0"/>
            </a:endParaRPr>
          </a:p>
        </p:txBody>
      </p:sp>
      <p:sp>
        <p:nvSpPr>
          <p:cNvPr id="15" name="Rectangle 14">
            <a:extLst>
              <a:ext uri="{FF2B5EF4-FFF2-40B4-BE49-F238E27FC236}">
                <a16:creationId xmlns:a16="http://schemas.microsoft.com/office/drawing/2014/main" id="{0923D271-E885-47E1-8793-7800931CEFD5}"/>
              </a:ext>
            </a:extLst>
          </p:cNvPr>
          <p:cNvSpPr/>
          <p:nvPr/>
        </p:nvSpPr>
        <p:spPr>
          <a:xfrm>
            <a:off x="3066386" y="5078721"/>
            <a:ext cx="999107" cy="215444"/>
          </a:xfrm>
          <a:prstGeom prst="rect">
            <a:avLst/>
          </a:prstGeom>
        </p:spPr>
        <p:txBody>
          <a:bodyPr wrap="square" lIns="0" tIns="0" rIns="0" bIns="0" anchor="ctr">
            <a:spAutoFit/>
          </a:bodyPr>
          <a:lstStyle/>
          <a:p>
            <a:pPr algn="ctr"/>
            <a:r>
              <a:rPr lang="el-GR" sz="1400" dirty="0"/>
              <a:t>Εικόνα</a:t>
            </a:r>
            <a:endParaRPr lang="en-US" sz="1400" dirty="0">
              <a:cs typeface="Segoe UI" panose="020B0502040204020203" pitchFamily="34" charset="0"/>
            </a:endParaRPr>
          </a:p>
        </p:txBody>
      </p:sp>
      <p:sp>
        <p:nvSpPr>
          <p:cNvPr id="17" name="Rectangle: Rounded Corners 16">
            <a:extLst>
              <a:ext uri="{FF2B5EF4-FFF2-40B4-BE49-F238E27FC236}">
                <a16:creationId xmlns:a16="http://schemas.microsoft.com/office/drawing/2014/main" id="{CA460505-E6AD-4CA5-A1EB-3EAAAFBA5666}"/>
              </a:ext>
            </a:extLst>
          </p:cNvPr>
          <p:cNvSpPr/>
          <p:nvPr/>
        </p:nvSpPr>
        <p:spPr>
          <a:xfrm>
            <a:off x="647700" y="1278303"/>
            <a:ext cx="10858500" cy="664797"/>
          </a:xfrm>
          <a:prstGeom prst="roundRect">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Δ</a:t>
            </a:r>
            <a:r>
              <a:rPr lang="el-GR" b="1" dirty="0">
                <a:latin typeface="+mj-lt"/>
              </a:rPr>
              <a:t>ο</a:t>
            </a:r>
            <a:r>
              <a:rPr lang="en-US" b="1" dirty="0">
                <a:latin typeface="+mj-lt"/>
              </a:rPr>
              <a:t>κ</a:t>
            </a:r>
            <a:r>
              <a:rPr lang="el-GR" b="1" dirty="0">
                <a:latin typeface="+mj-lt"/>
              </a:rPr>
              <a:t>ι</a:t>
            </a:r>
            <a:r>
              <a:rPr lang="en-US" b="1" dirty="0">
                <a:latin typeface="+mj-lt"/>
              </a:rPr>
              <a:t>μ</a:t>
            </a:r>
            <a:r>
              <a:rPr lang="el-GR" b="1" dirty="0">
                <a:latin typeface="+mj-lt"/>
              </a:rPr>
              <a:t>α</a:t>
            </a:r>
            <a:r>
              <a:rPr lang="en-US" b="1" dirty="0">
                <a:latin typeface="+mj-lt"/>
              </a:rPr>
              <a:t>σ</a:t>
            </a:r>
            <a:r>
              <a:rPr lang="el-GR" b="1" dirty="0">
                <a:latin typeface="+mj-lt"/>
              </a:rPr>
              <a:t>τ</a:t>
            </a:r>
            <a:r>
              <a:rPr lang="en-US" b="1" dirty="0">
                <a:latin typeface="+mj-lt"/>
              </a:rPr>
              <a:t>ι</a:t>
            </a:r>
            <a:r>
              <a:rPr lang="el-GR" b="1" dirty="0">
                <a:latin typeface="+mj-lt"/>
              </a:rPr>
              <a:t>κ</a:t>
            </a:r>
            <a:r>
              <a:rPr lang="en-US" b="1" dirty="0">
                <a:latin typeface="+mj-lt"/>
              </a:rPr>
              <a:t>ή </a:t>
            </a:r>
            <a:r>
              <a:rPr lang="el-GR" b="1" dirty="0">
                <a:latin typeface="+mj-lt"/>
              </a:rPr>
              <a:t>ε</a:t>
            </a:r>
            <a:r>
              <a:rPr lang="en-US" b="1" dirty="0">
                <a:latin typeface="+mj-lt"/>
              </a:rPr>
              <a:t>ι</a:t>
            </a:r>
            <a:r>
              <a:rPr lang="el-GR" b="1" dirty="0">
                <a:latin typeface="+mj-lt"/>
              </a:rPr>
              <a:t>κ</a:t>
            </a:r>
            <a:r>
              <a:rPr lang="en-US" b="1" dirty="0">
                <a:latin typeface="+mj-lt"/>
              </a:rPr>
              <a:t>ό</a:t>
            </a:r>
            <a:r>
              <a:rPr lang="el-GR" b="1" dirty="0">
                <a:latin typeface="+mj-lt"/>
              </a:rPr>
              <a:t>ν</a:t>
            </a:r>
            <a:r>
              <a:rPr lang="en-US" b="1" dirty="0">
                <a:latin typeface="+mj-lt"/>
              </a:rPr>
              <a:t>α</a:t>
            </a:r>
          </a:p>
        </p:txBody>
      </p:sp>
      <p:pic>
        <p:nvPicPr>
          <p:cNvPr id="12" name="image28.png">
            <a:extLst>
              <a:ext uri="{FF2B5EF4-FFF2-40B4-BE49-F238E27FC236}">
                <a16:creationId xmlns:a16="http://schemas.microsoft.com/office/drawing/2014/main" id="{BD3F57F7-7EEC-4C7E-8909-FDB2E0A1575D}"/>
              </a:ext>
            </a:extLst>
          </p:cNvPr>
          <p:cNvPicPr/>
          <p:nvPr/>
        </p:nvPicPr>
        <p:blipFill>
          <a:blip r:embed="rId2"/>
          <a:srcRect/>
          <a:stretch>
            <a:fillRect/>
          </a:stretch>
        </p:blipFill>
        <p:spPr>
          <a:xfrm>
            <a:off x="2163762" y="2209800"/>
            <a:ext cx="2720975" cy="2766695"/>
          </a:xfrm>
          <a:prstGeom prst="rect">
            <a:avLst/>
          </a:prstGeom>
          <a:ln/>
        </p:spPr>
      </p:pic>
      <p:pic>
        <p:nvPicPr>
          <p:cNvPr id="14" name="image33.jpg">
            <a:extLst>
              <a:ext uri="{FF2B5EF4-FFF2-40B4-BE49-F238E27FC236}">
                <a16:creationId xmlns:a16="http://schemas.microsoft.com/office/drawing/2014/main" id="{F7AA4244-4B9D-4BC5-822B-A52BC3F34AF5}"/>
              </a:ext>
            </a:extLst>
          </p:cNvPr>
          <p:cNvPicPr/>
          <p:nvPr/>
        </p:nvPicPr>
        <p:blipFill>
          <a:blip r:embed="rId3"/>
          <a:srcRect/>
          <a:stretch>
            <a:fillRect/>
          </a:stretch>
        </p:blipFill>
        <p:spPr>
          <a:xfrm>
            <a:off x="7460297" y="2209800"/>
            <a:ext cx="2776855" cy="2776855"/>
          </a:xfrm>
          <a:prstGeom prst="rect">
            <a:avLst/>
          </a:prstGeom>
          <a:ln/>
        </p:spPr>
      </p:pic>
    </p:spTree>
    <p:extLst>
      <p:ext uri="{BB962C8B-B14F-4D97-AF65-F5344CB8AC3E}">
        <p14:creationId xmlns:p14="http://schemas.microsoft.com/office/powerpoint/2010/main" val="216973702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Workflow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089573" y="1786303"/>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089573" y="4071326"/>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317880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816096"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2677073"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p:cNvCxnSpPr>
          <p:nvPr/>
        </p:nvCxnSpPr>
        <p:spPr>
          <a:xfrm>
            <a:off x="2905878" y="3722564"/>
            <a:ext cx="265497"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p:cNvCxnSpPr>
          <p:nvPr/>
        </p:nvCxnSpPr>
        <p:spPr>
          <a:xfrm>
            <a:off x="4742432" y="3722564"/>
            <a:ext cx="260731"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p:cNvCxnSpPr>
          <p:nvPr/>
        </p:nvCxnSpPr>
        <p:spPr>
          <a:xfrm>
            <a:off x="8391989" y="3722564"/>
            <a:ext cx="260256"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197523" y="2364611"/>
            <a:ext cx="1371600" cy="430887"/>
          </a:xfrm>
          <a:prstGeom prst="rect">
            <a:avLst/>
          </a:prstGeom>
        </p:spPr>
        <p:txBody>
          <a:bodyPr wrap="square" lIns="0" tIns="0" rIns="0" bIns="0" anchor="ctr">
            <a:spAutoFit/>
          </a:bodyPr>
          <a:lstStyle/>
          <a:p>
            <a:pPr algn="ctr"/>
            <a:r>
              <a:rPr lang="el-GR" sz="1400" b="1" dirty="0">
                <a:solidFill>
                  <a:schemeClr val="bg1"/>
                </a:solidFill>
              </a:rPr>
              <a:t>Επιλογή Δεδομένων</a:t>
            </a:r>
            <a:endParaRPr lang="en-US" sz="1400" b="1" dirty="0">
              <a:solidFill>
                <a:schemeClr val="bg1"/>
              </a:solidFill>
            </a:endParaRPr>
          </a:p>
        </p:txBody>
      </p:sp>
      <p:sp>
        <p:nvSpPr>
          <p:cNvPr id="92" name="Rectangle 91">
            <a:extLst>
              <a:ext uri="{FF2B5EF4-FFF2-40B4-BE49-F238E27FC236}">
                <a16:creationId xmlns:a16="http://schemas.microsoft.com/office/drawing/2014/main" id="{A69BDC62-882D-49FD-B60A-05F493B04723}"/>
              </a:ext>
            </a:extLst>
          </p:cNvPr>
          <p:cNvSpPr/>
          <p:nvPr/>
        </p:nvSpPr>
        <p:spPr>
          <a:xfrm>
            <a:off x="0" y="1801097"/>
            <a:ext cx="1005682" cy="467051"/>
          </a:xfrm>
          <a:prstGeom prst="rect">
            <a:avLst/>
          </a:prstGeom>
        </p:spPr>
        <p:txBody>
          <a:bodyPr wrap="square" lIns="0" tIns="0" rIns="0" bIns="0" anchor="ctr">
            <a:spAutoFit/>
          </a:bodyPr>
          <a:lstStyle/>
          <a:p>
            <a:pPr algn="r">
              <a:lnSpc>
                <a:spcPts val="1900"/>
              </a:lnSpc>
            </a:pPr>
            <a:r>
              <a:rPr lang="el-GR" sz="1400" dirty="0"/>
              <a:t>Ιατρικές εικόνες</a:t>
            </a:r>
            <a:endParaRPr lang="en-US" sz="1400" dirty="0">
              <a:solidFill>
                <a:schemeClr val="tx1">
                  <a:lumMod val="75000"/>
                  <a:lumOff val="25000"/>
                </a:schemeClr>
              </a:solidFill>
              <a:cs typeface="Segoe UI" panose="020B0502040204020203" pitchFamily="34" charset="0"/>
            </a:endParaRPr>
          </a:p>
        </p:txBody>
      </p:sp>
      <p:cxnSp>
        <p:nvCxnSpPr>
          <p:cNvPr id="43" name="Straight Arrow Connector 42">
            <a:extLst>
              <a:ext uri="{FF2B5EF4-FFF2-40B4-BE49-F238E27FC236}">
                <a16:creationId xmlns:a16="http://schemas.microsoft.com/office/drawing/2014/main" id="{0D3BB815-FB6E-4720-B6FA-D384118DE67E}"/>
              </a:ext>
              <a:ext uri="{C183D7F6-B498-43B3-948B-1728B52AA6E4}">
                <adec:decorative xmlns:adec="http://schemas.microsoft.com/office/drawing/2017/decorative" val="1"/>
              </a:ext>
            </a:extLst>
          </p:cNvPr>
          <p:cNvCxnSpPr>
            <a:cxnSpLocks/>
          </p:cNvCxnSpPr>
          <p:nvPr/>
        </p:nvCxnSpPr>
        <p:spPr>
          <a:xfrm>
            <a:off x="6455889" y="3722565"/>
            <a:ext cx="34703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87A49EBD-892F-4A47-B840-EDD6B79CCADC}"/>
              </a:ext>
              <a:ext uri="{C183D7F6-B498-43B3-948B-1728B52AA6E4}">
                <adec:decorative xmlns:adec="http://schemas.microsoft.com/office/drawing/2017/decorative" val="1"/>
              </a:ext>
            </a:extLst>
          </p:cNvPr>
          <p:cNvSpPr/>
          <p:nvPr/>
        </p:nvSpPr>
        <p:spPr>
          <a:xfrm>
            <a:off x="4991057" y="2917992"/>
            <a:ext cx="1587500" cy="158750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Rectangle 44">
            <a:extLst>
              <a:ext uri="{FF2B5EF4-FFF2-40B4-BE49-F238E27FC236}">
                <a16:creationId xmlns:a16="http://schemas.microsoft.com/office/drawing/2014/main" id="{FC4983D5-2E37-4078-A642-118A45788119}"/>
              </a:ext>
            </a:extLst>
          </p:cNvPr>
          <p:cNvSpPr/>
          <p:nvPr/>
        </p:nvSpPr>
        <p:spPr>
          <a:xfrm>
            <a:off x="0" y="2675392"/>
            <a:ext cx="1005682" cy="467051"/>
          </a:xfrm>
          <a:prstGeom prst="rect">
            <a:avLst/>
          </a:prstGeom>
        </p:spPr>
        <p:txBody>
          <a:bodyPr wrap="square" lIns="0" tIns="0" rIns="0" bIns="0" anchor="ctr">
            <a:spAutoFit/>
          </a:bodyPr>
          <a:lstStyle/>
          <a:p>
            <a:pPr algn="r">
              <a:lnSpc>
                <a:spcPts val="1900"/>
              </a:lnSpc>
            </a:pPr>
            <a:r>
              <a:rPr lang="el-GR" sz="1400" dirty="0"/>
              <a:t>Κλινικά Δεδομένα</a:t>
            </a:r>
            <a:endParaRPr lang="en-US" sz="1400" dirty="0">
              <a:solidFill>
                <a:schemeClr val="tx1">
                  <a:lumMod val="75000"/>
                  <a:lumOff val="25000"/>
                </a:schemeClr>
              </a:solidFill>
              <a:cs typeface="Segoe UI" panose="020B0502040204020203" pitchFamily="34" charset="0"/>
            </a:endParaRPr>
          </a:p>
        </p:txBody>
      </p:sp>
      <p:sp>
        <p:nvSpPr>
          <p:cNvPr id="23" name="Rectangle 22">
            <a:extLst>
              <a:ext uri="{FF2B5EF4-FFF2-40B4-BE49-F238E27FC236}">
                <a16:creationId xmlns:a16="http://schemas.microsoft.com/office/drawing/2014/main" id="{4EA0E8AF-318A-48C6-A87C-AF87D35A6B67}"/>
              </a:ext>
            </a:extLst>
          </p:cNvPr>
          <p:cNvSpPr/>
          <p:nvPr/>
        </p:nvSpPr>
        <p:spPr>
          <a:xfrm>
            <a:off x="1197523" y="4649634"/>
            <a:ext cx="1371600" cy="430887"/>
          </a:xfrm>
          <a:prstGeom prst="rect">
            <a:avLst/>
          </a:prstGeom>
        </p:spPr>
        <p:txBody>
          <a:bodyPr wrap="square" lIns="0" tIns="0" rIns="0" bIns="0" anchor="ctr">
            <a:spAutoFit/>
          </a:bodyPr>
          <a:lstStyle/>
          <a:p>
            <a:pPr algn="ctr"/>
            <a:r>
              <a:rPr lang="el-GR" sz="1400" b="1" dirty="0">
                <a:solidFill>
                  <a:schemeClr val="bg1"/>
                </a:solidFill>
              </a:rPr>
              <a:t>Επιλογή λογισμικών</a:t>
            </a:r>
            <a:endParaRPr lang="en-US" sz="1400" b="1" dirty="0">
              <a:solidFill>
                <a:schemeClr val="bg1"/>
              </a:solidFill>
            </a:endParaRPr>
          </a:p>
        </p:txBody>
      </p:sp>
      <p:sp>
        <p:nvSpPr>
          <p:cNvPr id="24" name="Rectangle 23">
            <a:extLst>
              <a:ext uri="{FF2B5EF4-FFF2-40B4-BE49-F238E27FC236}">
                <a16:creationId xmlns:a16="http://schemas.microsoft.com/office/drawing/2014/main" id="{A3879CCB-068E-4BA1-8B0F-ECA6C3C88239}"/>
              </a:ext>
            </a:extLst>
          </p:cNvPr>
          <p:cNvSpPr/>
          <p:nvPr/>
        </p:nvSpPr>
        <p:spPr>
          <a:xfrm>
            <a:off x="0" y="4485660"/>
            <a:ext cx="1037766" cy="710707"/>
          </a:xfrm>
          <a:prstGeom prst="rect">
            <a:avLst/>
          </a:prstGeom>
        </p:spPr>
        <p:txBody>
          <a:bodyPr wrap="square" lIns="0" tIns="0" rIns="0" bIns="0" anchor="ctr">
            <a:spAutoFit/>
          </a:bodyPr>
          <a:lstStyle/>
          <a:p>
            <a:pPr algn="r">
              <a:lnSpc>
                <a:spcPts val="1900"/>
              </a:lnSpc>
            </a:pPr>
            <a:r>
              <a:rPr lang="en-US" sz="1400" dirty="0" err="1">
                <a:solidFill>
                  <a:schemeClr val="tx1">
                    <a:lumMod val="75000"/>
                    <a:lumOff val="25000"/>
                  </a:schemeClr>
                </a:solidFill>
                <a:cs typeface="Segoe UI" panose="020B0502040204020203" pitchFamily="34" charset="0"/>
              </a:rPr>
              <a:t>LifeX</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MaZda</a:t>
            </a:r>
            <a:endParaRPr lang="en-US" sz="1400" dirty="0">
              <a:solidFill>
                <a:schemeClr val="tx1">
                  <a:lumMod val="75000"/>
                  <a:lumOff val="25000"/>
                </a:schemeClr>
              </a:solidFill>
              <a:cs typeface="Segoe UI" panose="020B0502040204020203" pitchFamily="34" charset="0"/>
            </a:endParaRPr>
          </a:p>
          <a:p>
            <a:pPr algn="r">
              <a:lnSpc>
                <a:spcPts val="1900"/>
              </a:lnSpc>
            </a:pPr>
            <a:r>
              <a:rPr lang="en-US" sz="1400" dirty="0" err="1">
                <a:solidFill>
                  <a:schemeClr val="tx1">
                    <a:lumMod val="75000"/>
                    <a:lumOff val="25000"/>
                  </a:schemeClr>
                </a:solidFill>
                <a:cs typeface="Segoe UI" panose="020B0502040204020203" pitchFamily="34" charset="0"/>
              </a:rPr>
              <a:t>Pyradiomics</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591461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1" presetClass="emph" presetSubtype="2" fill="hold" nodeType="withEffect">
                                  <p:stCondLst>
                                    <p:cond delay="0"/>
                                  </p:stCondLst>
                                  <p:childTnLst>
                                    <p:animClr clrSpc="rgb" dir="cw">
                                      <p:cBhvr>
                                        <p:cTn id="16" dur="2000" fill="hold"/>
                                        <p:tgtEl>
                                          <p:spTgt spid="41"/>
                                        </p:tgtEl>
                                        <p:attrNameLst>
                                          <p:attrName>fillcolor</p:attrName>
                                        </p:attrNameLst>
                                      </p:cBhvr>
                                      <p:to>
                                        <a:srgbClr val="11AEC7"/>
                                      </p:to>
                                    </p:animClr>
                                    <p:set>
                                      <p:cBhvr>
                                        <p:cTn id="17" dur="2000" fill="hold"/>
                                        <p:tgtEl>
                                          <p:spTgt spid="41"/>
                                        </p:tgtEl>
                                        <p:attrNameLst>
                                          <p:attrName>fill.type</p:attrName>
                                        </p:attrNameLst>
                                      </p:cBhvr>
                                      <p:to>
                                        <p:strVal val="solid"/>
                                      </p:to>
                                    </p:set>
                                    <p:set>
                                      <p:cBhvr>
                                        <p:cTn id="18" dur="2000"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800" b="1" dirty="0">
                <a:solidFill>
                  <a:schemeClr val="tx1">
                    <a:lumMod val="75000"/>
                    <a:lumOff val="25000"/>
                  </a:schemeClr>
                </a:solidFill>
              </a:rPr>
              <a:t>Λογισμικά</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628280" y="2251218"/>
            <a:ext cx="5416096" cy="2888963"/>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260231" y="2246954"/>
            <a:ext cx="5416097" cy="2903389"/>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7124698" y="2243137"/>
            <a:ext cx="5419727" cy="290512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305203" y="1666101"/>
            <a:ext cx="1682373" cy="307777"/>
          </a:xfrm>
          <a:prstGeom prst="rect">
            <a:avLst/>
          </a:prstGeom>
        </p:spPr>
        <p:txBody>
          <a:bodyPr wrap="square" lIns="0" tIns="0" rIns="0" bIns="0">
            <a:spAutoFit/>
          </a:bodyPr>
          <a:lstStyle/>
          <a:p>
            <a:pPr algn="ctr"/>
            <a:r>
              <a:rPr lang="en-US" sz="2000" b="1" dirty="0" err="1">
                <a:solidFill>
                  <a:schemeClr val="lt1"/>
                </a:solidFill>
                <a:latin typeface="+mj-lt"/>
              </a:rPr>
              <a:t>Pyradiomics</a:t>
            </a:r>
            <a:endParaRPr lang="en-US" sz="2000" b="1" dirty="0">
              <a:solidFill>
                <a:schemeClr val="lt1"/>
              </a:solidFill>
              <a:latin typeface="+mj-lt"/>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5064033" y="1666101"/>
            <a:ext cx="1947630" cy="307777"/>
          </a:xfrm>
          <a:prstGeom prst="rect">
            <a:avLst/>
          </a:prstGeom>
        </p:spPr>
        <p:txBody>
          <a:bodyPr wrap="square" lIns="0" tIns="0" rIns="0" bIns="0">
            <a:spAutoFit/>
          </a:bodyPr>
          <a:lstStyle/>
          <a:p>
            <a:pPr algn="ctr"/>
            <a:r>
              <a:rPr lang="en-US" sz="2000" b="1" dirty="0" err="1">
                <a:solidFill>
                  <a:prstClr val="white"/>
                </a:solidFill>
                <a:latin typeface="Century Gothic"/>
              </a:rPr>
              <a:t>LifeX</a:t>
            </a:r>
            <a:endParaRPr lang="en-US" sz="2000" b="1" dirty="0">
              <a:solidFill>
                <a:schemeClr val="lt1"/>
              </a:solidFill>
              <a:latin typeface="+mj-lt"/>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8872746" y="1666101"/>
            <a:ext cx="1948794" cy="307777"/>
          </a:xfrm>
          <a:prstGeom prst="rect">
            <a:avLst/>
          </a:prstGeom>
        </p:spPr>
        <p:txBody>
          <a:bodyPr wrap="square" lIns="0" tIns="0" rIns="0" bIns="0">
            <a:spAutoFit/>
          </a:bodyPr>
          <a:lstStyle/>
          <a:p>
            <a:pPr algn="ctr"/>
            <a:r>
              <a:rPr lang="en-US" sz="2000" b="1" dirty="0" err="1">
                <a:solidFill>
                  <a:prstClr val="white"/>
                </a:solidFill>
                <a:latin typeface="Century Gothic"/>
              </a:rPr>
              <a:t>MaZda</a:t>
            </a:r>
            <a:endParaRPr lang="en-US" sz="2000" b="1" dirty="0">
              <a:solidFill>
                <a:schemeClr val="lt1"/>
              </a:solidFill>
              <a:latin typeface="+mj-lt"/>
            </a:endParaRPr>
          </a:p>
        </p:txBody>
      </p:sp>
      <p:sp>
        <p:nvSpPr>
          <p:cNvPr id="51" name="Rectangle 50">
            <a:extLst>
              <a:ext uri="{FF2B5EF4-FFF2-40B4-BE49-F238E27FC236}">
                <a16:creationId xmlns:a16="http://schemas.microsoft.com/office/drawing/2014/main" id="{8AA18108-5B8B-4147-84A7-D30A16BEC4EA}"/>
              </a:ext>
            </a:extLst>
          </p:cNvPr>
          <p:cNvSpPr/>
          <p:nvPr/>
        </p:nvSpPr>
        <p:spPr>
          <a:xfrm>
            <a:off x="769075" y="2209800"/>
            <a:ext cx="2704542" cy="2877070"/>
          </a:xfrm>
          <a:prstGeom prst="rect">
            <a:avLst/>
          </a:prstGeom>
        </p:spPr>
        <p:txBody>
          <a:bodyPr wrap="square" lIns="0" tIns="0" rIns="0" bIns="0" anchor="t">
            <a:spAutoFit/>
          </a:bodyPr>
          <a:lstStyle/>
          <a:p>
            <a:pPr algn="ctr" fontAlgn="base">
              <a:lnSpc>
                <a:spcPct val="200000"/>
              </a:lnSpc>
            </a:pPr>
            <a:r>
              <a:rPr lang="en-US" sz="1600" dirty="0">
                <a:solidFill>
                  <a:prstClr val="white"/>
                </a:solidFill>
                <a:latin typeface="Century Gothic"/>
              </a:rPr>
              <a:t>Open Source</a:t>
            </a:r>
          </a:p>
          <a:p>
            <a:pPr algn="ctr" fontAlgn="base">
              <a:lnSpc>
                <a:spcPct val="200000"/>
              </a:lnSpc>
            </a:pPr>
            <a:r>
              <a:rPr lang="en-US" sz="1600" dirty="0">
                <a:solidFill>
                  <a:prstClr val="white"/>
                </a:solidFill>
                <a:latin typeface="Century Gothic"/>
              </a:rPr>
              <a:t>Python </a:t>
            </a:r>
          </a:p>
          <a:p>
            <a:pPr algn="ctr" fontAlgn="base">
              <a:lnSpc>
                <a:spcPct val="200000"/>
              </a:lnSpc>
            </a:pPr>
            <a:r>
              <a:rPr lang="en-US" sz="1600" dirty="0">
                <a:solidFill>
                  <a:schemeClr val="lt1"/>
                </a:solidFill>
                <a:latin typeface="+mj-lt"/>
              </a:rPr>
              <a:t>GUI </a:t>
            </a:r>
            <a:r>
              <a:rPr lang="el-GR" sz="1600" dirty="0">
                <a:solidFill>
                  <a:schemeClr val="lt1"/>
                </a:solidFill>
                <a:latin typeface="+mj-lt"/>
              </a:rPr>
              <a:t>μ</a:t>
            </a:r>
            <a:r>
              <a:rPr lang="en-US" sz="1600" dirty="0">
                <a:solidFill>
                  <a:schemeClr val="lt1"/>
                </a:solidFill>
                <a:latin typeface="+mj-lt"/>
              </a:rPr>
              <a:t>έ</a:t>
            </a:r>
            <a:r>
              <a:rPr lang="el-GR" sz="1600" dirty="0">
                <a:solidFill>
                  <a:schemeClr val="lt1"/>
                </a:solidFill>
                <a:latin typeface="+mj-lt"/>
              </a:rPr>
              <a:t>σ</a:t>
            </a:r>
            <a:r>
              <a:rPr lang="en-US" sz="1600" dirty="0">
                <a:solidFill>
                  <a:schemeClr val="lt1"/>
                </a:solidFill>
                <a:latin typeface="+mj-lt"/>
              </a:rPr>
              <a:t>ω 3D Slicer</a:t>
            </a:r>
          </a:p>
          <a:p>
            <a:pPr algn="ctr" fontAlgn="base">
              <a:lnSpc>
                <a:spcPct val="200000"/>
              </a:lnSpc>
            </a:pPr>
            <a:r>
              <a:rPr lang="en-US" sz="1600" dirty="0">
                <a:solidFill>
                  <a:schemeClr val="lt1"/>
                </a:solidFill>
                <a:latin typeface="+mj-lt"/>
              </a:rPr>
              <a:t>2D &amp; 3D </a:t>
            </a:r>
            <a:r>
              <a:rPr lang="el-GR" sz="1600" dirty="0">
                <a:solidFill>
                  <a:schemeClr val="lt1"/>
                </a:solidFill>
                <a:latin typeface="+mj-lt"/>
              </a:rPr>
              <a:t>ε</a:t>
            </a:r>
            <a:r>
              <a:rPr lang="en-US" sz="1600" dirty="0">
                <a:solidFill>
                  <a:schemeClr val="lt1"/>
                </a:solidFill>
                <a:latin typeface="+mj-lt"/>
              </a:rPr>
              <a:t>ι</a:t>
            </a:r>
            <a:r>
              <a:rPr lang="el-GR" sz="1600" dirty="0">
                <a:solidFill>
                  <a:schemeClr val="lt1"/>
                </a:solidFill>
                <a:latin typeface="+mj-lt"/>
              </a:rPr>
              <a:t>κ</a:t>
            </a:r>
            <a:r>
              <a:rPr lang="en-US" sz="1600" dirty="0">
                <a:solidFill>
                  <a:schemeClr val="lt1"/>
                </a:solidFill>
                <a:latin typeface="+mj-lt"/>
              </a:rPr>
              <a:t>ό</a:t>
            </a:r>
            <a:r>
              <a:rPr lang="el-GR" sz="1600" dirty="0">
                <a:solidFill>
                  <a:schemeClr val="lt1"/>
                </a:solidFill>
                <a:latin typeface="+mj-lt"/>
              </a:rPr>
              <a:t>ν</a:t>
            </a:r>
            <a:r>
              <a:rPr lang="en-US" sz="1600" dirty="0">
                <a:solidFill>
                  <a:schemeClr val="lt1"/>
                </a:solidFill>
                <a:latin typeface="+mj-lt"/>
              </a:rPr>
              <a:t>ε</a:t>
            </a:r>
            <a:r>
              <a:rPr lang="el-GR" sz="1600" dirty="0">
                <a:solidFill>
                  <a:schemeClr val="lt1"/>
                </a:solidFill>
                <a:latin typeface="+mj-lt"/>
              </a:rPr>
              <a:t>ς</a:t>
            </a:r>
            <a:r>
              <a:rPr lang="en-US" sz="1600" dirty="0">
                <a:solidFill>
                  <a:schemeClr val="lt1"/>
                </a:solidFill>
                <a:latin typeface="+mj-lt"/>
              </a:rPr>
              <a:t> </a:t>
            </a:r>
          </a:p>
          <a:p>
            <a:pPr algn="ctr" fontAlgn="base">
              <a:lnSpc>
                <a:spcPct val="200000"/>
              </a:lnSpc>
            </a:pPr>
            <a:r>
              <a:rPr lang="el-GR" sz="1600" dirty="0">
                <a:solidFill>
                  <a:schemeClr val="lt1"/>
                </a:solidFill>
                <a:latin typeface="+mj-lt"/>
              </a:rPr>
              <a:t>Σ</a:t>
            </a:r>
            <a:r>
              <a:rPr lang="en-US" sz="1600" dirty="0">
                <a:solidFill>
                  <a:schemeClr val="lt1"/>
                </a:solidFill>
                <a:latin typeface="+mj-lt"/>
              </a:rPr>
              <a:t>υ</a:t>
            </a:r>
            <a:r>
              <a:rPr lang="el-GR" sz="1600" dirty="0">
                <a:solidFill>
                  <a:schemeClr val="lt1"/>
                </a:solidFill>
                <a:latin typeface="+mj-lt"/>
              </a:rPr>
              <a:t>μ</a:t>
            </a:r>
            <a:r>
              <a:rPr lang="en-US" sz="1600" dirty="0">
                <a:solidFill>
                  <a:schemeClr val="lt1"/>
                </a:solidFill>
                <a:latin typeface="+mj-lt"/>
              </a:rPr>
              <a:t>β</a:t>
            </a:r>
            <a:r>
              <a:rPr lang="el-GR" sz="1600" dirty="0">
                <a:solidFill>
                  <a:schemeClr val="lt1"/>
                </a:solidFill>
                <a:latin typeface="+mj-lt"/>
              </a:rPr>
              <a:t>α</a:t>
            </a:r>
            <a:r>
              <a:rPr lang="en-US" sz="1600" dirty="0">
                <a:solidFill>
                  <a:schemeClr val="lt1"/>
                </a:solidFill>
                <a:latin typeface="+mj-lt"/>
              </a:rPr>
              <a:t>τ</a:t>
            </a:r>
            <a:r>
              <a:rPr lang="el-GR" sz="1600" dirty="0">
                <a:solidFill>
                  <a:schemeClr val="lt1"/>
                </a:solidFill>
                <a:latin typeface="+mj-lt"/>
              </a:rPr>
              <a:t>ό</a:t>
            </a:r>
            <a:r>
              <a:rPr lang="en-US" sz="1600" dirty="0">
                <a:solidFill>
                  <a:schemeClr val="lt1"/>
                </a:solidFill>
                <a:latin typeface="+mj-lt"/>
              </a:rPr>
              <a:t> </a:t>
            </a:r>
            <a:r>
              <a:rPr lang="el-GR" sz="1600" dirty="0">
                <a:solidFill>
                  <a:schemeClr val="lt1"/>
                </a:solidFill>
                <a:latin typeface="+mj-lt"/>
              </a:rPr>
              <a:t>μ</a:t>
            </a:r>
            <a:r>
              <a:rPr lang="en-US" sz="1600" dirty="0">
                <a:solidFill>
                  <a:schemeClr val="lt1"/>
                </a:solidFill>
                <a:latin typeface="+mj-lt"/>
              </a:rPr>
              <a:t>ε IBSI</a:t>
            </a:r>
          </a:p>
          <a:p>
            <a:pPr algn="ctr" fontAlgn="base">
              <a:lnSpc>
                <a:spcPct val="200000"/>
              </a:lnSpc>
            </a:pPr>
            <a:r>
              <a:rPr lang="en-US" sz="1600" dirty="0">
                <a:solidFill>
                  <a:schemeClr val="lt1"/>
                </a:solidFill>
                <a:latin typeface="+mj-lt"/>
              </a:rPr>
              <a:t>Μα</a:t>
            </a:r>
            <a:r>
              <a:rPr lang="en-US" sz="1600" dirty="0" err="1">
                <a:solidFill>
                  <a:schemeClr val="lt1"/>
                </a:solidFill>
                <a:latin typeface="+mj-lt"/>
              </a:rPr>
              <a:t>θημ</a:t>
            </a:r>
            <a:r>
              <a:rPr lang="en-US" sz="1600" dirty="0">
                <a:solidFill>
                  <a:schemeClr val="lt1"/>
                </a:solidFill>
                <a:latin typeface="+mj-lt"/>
              </a:rPr>
              <a:t>ατικο</a:t>
            </a:r>
            <a:r>
              <a:rPr lang="el-GR" sz="1600" dirty="0">
                <a:solidFill>
                  <a:schemeClr val="lt1"/>
                </a:solidFill>
                <a:latin typeface="+mj-lt"/>
              </a:rPr>
              <a:t>ί</a:t>
            </a:r>
            <a:r>
              <a:rPr lang="en-US" sz="1600" dirty="0">
                <a:solidFill>
                  <a:schemeClr val="lt1"/>
                </a:solidFill>
                <a:latin typeface="+mj-lt"/>
              </a:rPr>
              <a:t> </a:t>
            </a:r>
            <a:r>
              <a:rPr lang="el-GR" sz="1600" dirty="0">
                <a:solidFill>
                  <a:schemeClr val="lt1"/>
                </a:solidFill>
                <a:latin typeface="+mj-lt"/>
              </a:rPr>
              <a:t>τ</a:t>
            </a:r>
            <a:r>
              <a:rPr lang="en-US" sz="1600" dirty="0">
                <a:solidFill>
                  <a:schemeClr val="lt1"/>
                </a:solidFill>
                <a:latin typeface="+mj-lt"/>
              </a:rPr>
              <a:t>ύ</a:t>
            </a:r>
            <a:r>
              <a:rPr lang="el-GR" sz="1600" dirty="0">
                <a:solidFill>
                  <a:schemeClr val="lt1"/>
                </a:solidFill>
                <a:latin typeface="+mj-lt"/>
              </a:rPr>
              <a:t>π</a:t>
            </a:r>
            <a:r>
              <a:rPr lang="en-US" sz="1600" dirty="0">
                <a:solidFill>
                  <a:schemeClr val="lt1"/>
                </a:solidFill>
                <a:latin typeface="+mj-lt"/>
              </a:rPr>
              <a:t>ο</a:t>
            </a:r>
            <a:r>
              <a:rPr lang="el-GR" sz="1600" dirty="0">
                <a:solidFill>
                  <a:schemeClr val="lt1"/>
                </a:solidFill>
                <a:latin typeface="+mj-lt"/>
              </a:rPr>
              <a:t>ι</a:t>
            </a:r>
            <a:endParaRPr lang="en-US" sz="1600" dirty="0">
              <a:solidFill>
                <a:schemeClr val="lt1"/>
              </a:solidFill>
              <a:latin typeface="+mj-lt"/>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4751138" y="2194152"/>
            <a:ext cx="2487845" cy="2877070"/>
          </a:xfrm>
          <a:prstGeom prst="rect">
            <a:avLst/>
          </a:prstGeom>
        </p:spPr>
        <p:txBody>
          <a:bodyPr wrap="square" lIns="0" tIns="0" rIns="0" bIns="0" anchor="t">
            <a:spAutoFit/>
          </a:bodyPr>
          <a:lstStyle/>
          <a:p>
            <a:pPr lvl="0" algn="ctr" fontAlgn="base">
              <a:lnSpc>
                <a:spcPct val="200000"/>
              </a:lnSpc>
            </a:pPr>
            <a:r>
              <a:rPr lang="en-US" sz="1600" dirty="0">
                <a:solidFill>
                  <a:prstClr val="white"/>
                </a:solidFill>
                <a:latin typeface="Century Gothic"/>
              </a:rPr>
              <a:t>Open Source </a:t>
            </a:r>
          </a:p>
          <a:p>
            <a:pPr lvl="0" algn="ctr" fontAlgn="base">
              <a:lnSpc>
                <a:spcPct val="200000"/>
              </a:lnSpc>
            </a:pPr>
            <a:r>
              <a:rPr lang="en-US" sz="1600" dirty="0">
                <a:solidFill>
                  <a:prstClr val="white"/>
                </a:solidFill>
                <a:latin typeface="Century Gothic"/>
              </a:rPr>
              <a:t>Java</a:t>
            </a:r>
          </a:p>
          <a:p>
            <a:pPr lvl="0" algn="ctr" fontAlgn="base">
              <a:lnSpc>
                <a:spcPct val="200000"/>
              </a:lnSpc>
            </a:pPr>
            <a:r>
              <a:rPr lang="en-US" sz="1600" dirty="0">
                <a:solidFill>
                  <a:prstClr val="white"/>
                </a:solidFill>
                <a:latin typeface="Century Gothic"/>
              </a:rPr>
              <a:t>GUI</a:t>
            </a:r>
          </a:p>
          <a:p>
            <a:pPr lvl="0" algn="ctr" fontAlgn="base">
              <a:lnSpc>
                <a:spcPct val="200000"/>
              </a:lnSpc>
            </a:pPr>
            <a:r>
              <a:rPr lang="en-US" sz="1600" dirty="0">
                <a:solidFill>
                  <a:prstClr val="white"/>
                </a:solidFill>
                <a:latin typeface="Century Gothic"/>
              </a:rPr>
              <a:t>2D &amp; 3D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lnSpc>
                <a:spcPct val="200000"/>
              </a:lnSpc>
            </a:pP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a:t>
            </a:r>
            <a:r>
              <a:rPr lang="el-GR" sz="1600" dirty="0">
                <a:solidFill>
                  <a:prstClr val="white"/>
                </a:solidFill>
                <a:latin typeface="Century Gothic"/>
              </a:rPr>
              <a:t>α</a:t>
            </a:r>
            <a:r>
              <a:rPr lang="en-US" sz="1600" dirty="0">
                <a:solidFill>
                  <a:prstClr val="white"/>
                </a:solidFill>
                <a:latin typeface="Century Gothic"/>
              </a:rPr>
              <a:t>τ</a:t>
            </a:r>
            <a:r>
              <a:rPr lang="el-GR" sz="1600" dirty="0">
                <a:solidFill>
                  <a:prstClr val="white"/>
                </a:solidFill>
                <a:latin typeface="Century Gothic"/>
              </a:rPr>
              <a:t>ό</a:t>
            </a:r>
            <a:r>
              <a:rPr lang="en-US" sz="1600" dirty="0">
                <a:solidFill>
                  <a:prstClr val="white"/>
                </a:solidFill>
                <a:latin typeface="Century Gothic"/>
              </a:rPr>
              <a:t> </a:t>
            </a:r>
            <a:r>
              <a:rPr lang="el-GR" sz="1600" dirty="0">
                <a:solidFill>
                  <a:prstClr val="white"/>
                </a:solidFill>
                <a:latin typeface="Century Gothic"/>
              </a:rPr>
              <a:t>μ</a:t>
            </a:r>
            <a:r>
              <a:rPr lang="en-US" sz="1600" dirty="0">
                <a:solidFill>
                  <a:prstClr val="white"/>
                </a:solidFill>
                <a:latin typeface="Century Gothic"/>
              </a:rPr>
              <a:t>ε IBSI</a:t>
            </a:r>
          </a:p>
          <a:p>
            <a:pPr lvl="0" algn="ctr" fontAlgn="base">
              <a:lnSpc>
                <a:spcPct val="200000"/>
              </a:lnSpc>
            </a:pPr>
            <a:r>
              <a:rPr lang="en-US" sz="1600" dirty="0">
                <a:solidFill>
                  <a:prstClr val="white"/>
                </a:solidFill>
                <a:latin typeface="Century Gothic"/>
              </a:rPr>
              <a:t>Μα</a:t>
            </a:r>
            <a:r>
              <a:rPr lang="en-US" sz="1600" dirty="0" err="1">
                <a:solidFill>
                  <a:prstClr val="white"/>
                </a:solidFill>
                <a:latin typeface="Century Gothic"/>
              </a:rPr>
              <a:t>θημ</a:t>
            </a:r>
            <a:r>
              <a:rPr lang="en-US" sz="1600" dirty="0">
                <a:solidFill>
                  <a:prstClr val="white"/>
                </a:solidFill>
                <a:latin typeface="Century Gothic"/>
              </a:rPr>
              <a:t>ατικο</a:t>
            </a:r>
            <a:r>
              <a:rPr lang="el-GR" sz="1600" dirty="0">
                <a:solidFill>
                  <a:prstClr val="white"/>
                </a:solidFill>
                <a:latin typeface="Century Gothic"/>
              </a:rPr>
              <a:t>ί</a:t>
            </a:r>
            <a:r>
              <a:rPr lang="en-US" sz="1600" dirty="0">
                <a:solidFill>
                  <a:prstClr val="white"/>
                </a:solidFill>
                <a:latin typeface="Century Gothic"/>
              </a:rPr>
              <a:t>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a:solidFill>
                  <a:prstClr val="white"/>
                </a:solidFill>
                <a:latin typeface="Century Gothic"/>
              </a:rPr>
              <a:t>ο</a:t>
            </a:r>
            <a:r>
              <a:rPr lang="el-GR" sz="1600" dirty="0">
                <a:solidFill>
                  <a:prstClr val="white"/>
                </a:solidFill>
                <a:latin typeface="Century Gothic"/>
              </a:rPr>
              <a:t>ι</a:t>
            </a:r>
            <a:endParaRPr lang="en-US" sz="1600" dirty="0">
              <a:solidFill>
                <a:prstClr val="white"/>
              </a:solidFill>
              <a:latin typeface="Century Gothic"/>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8683225" y="2209800"/>
            <a:ext cx="2489332" cy="2708434"/>
          </a:xfrm>
          <a:prstGeom prst="rect">
            <a:avLst/>
          </a:prstGeom>
        </p:spPr>
        <p:txBody>
          <a:bodyPr wrap="square" lIns="0" tIns="0" rIns="0" bIns="0" anchor="t">
            <a:spAutoFit/>
          </a:bodyPr>
          <a:lstStyle/>
          <a:p>
            <a:pPr lvl="0" algn="ctr" fontAlgn="base"/>
            <a:r>
              <a:rPr lang="en-US" sz="1600" dirty="0">
                <a:solidFill>
                  <a:prstClr val="white"/>
                </a:solidFill>
                <a:latin typeface="Century Gothic"/>
              </a:rPr>
              <a:t>Ό</a:t>
            </a:r>
            <a:r>
              <a:rPr lang="el-GR" sz="1600" dirty="0">
                <a:solidFill>
                  <a:prstClr val="white"/>
                </a:solidFill>
                <a:latin typeface="Century Gothic"/>
              </a:rPr>
              <a:t>χ</a:t>
            </a:r>
            <a:r>
              <a:rPr lang="en-US" sz="1600" dirty="0">
                <a:solidFill>
                  <a:prstClr val="white"/>
                </a:solidFill>
                <a:latin typeface="Century Gothic"/>
              </a:rPr>
              <a:t>ι Open Source</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GUI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2D </a:t>
            </a:r>
            <a:r>
              <a:rPr lang="el-GR" sz="1600" dirty="0">
                <a:solidFill>
                  <a:prstClr val="white"/>
                </a:solidFill>
                <a:latin typeface="Century Gothic"/>
              </a:rPr>
              <a:t>ε</a:t>
            </a:r>
            <a:r>
              <a:rPr lang="en-US" sz="1600" dirty="0">
                <a:solidFill>
                  <a:prstClr val="white"/>
                </a:solidFill>
                <a:latin typeface="Century Gothic"/>
              </a:rPr>
              <a:t>ι</a:t>
            </a:r>
            <a:r>
              <a:rPr lang="el-GR" sz="1600" dirty="0">
                <a:solidFill>
                  <a:prstClr val="white"/>
                </a:solidFill>
                <a:latin typeface="Century Gothic"/>
              </a:rPr>
              <a:t>κ</a:t>
            </a:r>
            <a:r>
              <a:rPr lang="en-US" sz="1600" dirty="0">
                <a:solidFill>
                  <a:prstClr val="white"/>
                </a:solidFill>
                <a:latin typeface="Century Gothic"/>
              </a:rPr>
              <a:t>ό</a:t>
            </a:r>
            <a:r>
              <a:rPr lang="el-GR" sz="1600" dirty="0">
                <a:solidFill>
                  <a:prstClr val="white"/>
                </a:solidFill>
                <a:latin typeface="Century Gothic"/>
              </a:rPr>
              <a:t>ν</a:t>
            </a:r>
            <a:r>
              <a:rPr lang="en-US" sz="1600" dirty="0">
                <a:solidFill>
                  <a:prstClr val="white"/>
                </a:solidFill>
                <a:latin typeface="Century Gothic"/>
              </a:rPr>
              <a:t>ε</a:t>
            </a:r>
            <a:r>
              <a:rPr lang="el-GR" sz="1600" dirty="0">
                <a:solidFill>
                  <a:prstClr val="white"/>
                </a:solidFill>
                <a:latin typeface="Century Gothic"/>
              </a:rPr>
              <a:t>ς</a:t>
            </a:r>
            <a:r>
              <a:rPr lang="en-US" sz="1600" dirty="0">
                <a:solidFill>
                  <a:prstClr val="white"/>
                </a:solidFill>
                <a:latin typeface="Century Gothic"/>
              </a:rPr>
              <a:t> </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a:t>
            </a:r>
            <a:r>
              <a:rPr lang="el-GR" sz="1600" dirty="0">
                <a:solidFill>
                  <a:prstClr val="white"/>
                </a:solidFill>
                <a:latin typeface="Century Gothic"/>
              </a:rPr>
              <a:t>σ</a:t>
            </a:r>
            <a:r>
              <a:rPr lang="en-US" sz="1600" dirty="0">
                <a:solidFill>
                  <a:prstClr val="white"/>
                </a:solidFill>
                <a:latin typeface="Century Gothic"/>
              </a:rPr>
              <a:t>υ</a:t>
            </a:r>
            <a:r>
              <a:rPr lang="el-GR" sz="1600" dirty="0">
                <a:solidFill>
                  <a:prstClr val="white"/>
                </a:solidFill>
                <a:latin typeface="Century Gothic"/>
              </a:rPr>
              <a:t>μ</a:t>
            </a:r>
            <a:r>
              <a:rPr lang="en-US" sz="1600" dirty="0">
                <a:solidFill>
                  <a:prstClr val="white"/>
                </a:solidFill>
                <a:latin typeface="Century Gothic"/>
              </a:rPr>
              <a:t>βα</a:t>
            </a:r>
            <a:r>
              <a:rPr lang="en-US" sz="1600" dirty="0" err="1">
                <a:solidFill>
                  <a:prstClr val="white"/>
                </a:solidFill>
                <a:latin typeface="Century Gothic"/>
              </a:rPr>
              <a:t>τότητ</a:t>
            </a:r>
            <a:r>
              <a:rPr lang="en-US" sz="1600" dirty="0">
                <a:solidFill>
                  <a:prstClr val="white"/>
                </a:solidFill>
                <a:latin typeface="Century Gothic"/>
              </a:rPr>
              <a:t>α IBSI</a:t>
            </a:r>
          </a:p>
          <a:p>
            <a:pPr lvl="0" algn="ctr" fontAlgn="base"/>
            <a:endParaRPr lang="en-US" sz="1600" dirty="0">
              <a:solidFill>
                <a:prstClr val="white"/>
              </a:solidFill>
              <a:latin typeface="Century Gothic"/>
            </a:endParaRPr>
          </a:p>
          <a:p>
            <a:pPr lvl="0" algn="ctr" fontAlgn="base"/>
            <a:r>
              <a:rPr lang="en-US" sz="1600" dirty="0">
                <a:solidFill>
                  <a:prstClr val="white"/>
                </a:solidFill>
                <a:latin typeface="Century Gothic"/>
              </a:rPr>
              <a:t>Χ</a:t>
            </a:r>
            <a:r>
              <a:rPr lang="el-GR" sz="1600" dirty="0">
                <a:solidFill>
                  <a:prstClr val="white"/>
                </a:solidFill>
                <a:latin typeface="Century Gothic"/>
              </a:rPr>
              <a:t>ω</a:t>
            </a:r>
            <a:r>
              <a:rPr lang="en-US" sz="1600" dirty="0">
                <a:solidFill>
                  <a:prstClr val="white"/>
                </a:solidFill>
                <a:latin typeface="Century Gothic"/>
              </a:rPr>
              <a:t>ρ</a:t>
            </a:r>
            <a:r>
              <a:rPr lang="el-GR" sz="1600" dirty="0">
                <a:solidFill>
                  <a:prstClr val="white"/>
                </a:solidFill>
                <a:latin typeface="Century Gothic"/>
              </a:rPr>
              <a:t>ί</a:t>
            </a:r>
            <a:r>
              <a:rPr lang="en-US" sz="1600" dirty="0">
                <a:solidFill>
                  <a:prstClr val="white"/>
                </a:solidFill>
                <a:latin typeface="Century Gothic"/>
              </a:rPr>
              <a:t>ς Μα</a:t>
            </a:r>
            <a:r>
              <a:rPr lang="en-US" sz="1600" dirty="0" err="1">
                <a:solidFill>
                  <a:prstClr val="white"/>
                </a:solidFill>
                <a:latin typeface="Century Gothic"/>
              </a:rPr>
              <a:t>θημ</a:t>
            </a:r>
            <a:r>
              <a:rPr lang="en-US" sz="1600" dirty="0">
                <a:solidFill>
                  <a:prstClr val="white"/>
                </a:solidFill>
                <a:latin typeface="Century Gothic"/>
              </a:rPr>
              <a:t>ατικούς </a:t>
            </a:r>
            <a:r>
              <a:rPr lang="el-GR" sz="1600" dirty="0">
                <a:solidFill>
                  <a:prstClr val="white"/>
                </a:solidFill>
                <a:latin typeface="Century Gothic"/>
              </a:rPr>
              <a:t>τ</a:t>
            </a:r>
            <a:r>
              <a:rPr lang="en-US" sz="1600" dirty="0">
                <a:solidFill>
                  <a:prstClr val="white"/>
                </a:solidFill>
                <a:latin typeface="Century Gothic"/>
              </a:rPr>
              <a:t>ύ</a:t>
            </a:r>
            <a:r>
              <a:rPr lang="el-GR" sz="1600" dirty="0">
                <a:solidFill>
                  <a:prstClr val="white"/>
                </a:solidFill>
                <a:latin typeface="Century Gothic"/>
              </a:rPr>
              <a:t>π</a:t>
            </a:r>
            <a:r>
              <a:rPr lang="en-US" sz="1600" dirty="0" err="1">
                <a:solidFill>
                  <a:prstClr val="white"/>
                </a:solidFill>
                <a:latin typeface="Century Gothic"/>
              </a:rPr>
              <a:t>ους</a:t>
            </a:r>
            <a:endParaRPr lang="en-US" sz="1600" dirty="0">
              <a:solidFill>
                <a:prstClr val="white"/>
              </a:solidFill>
              <a:latin typeface="Century Gothic"/>
            </a:endParaRPr>
          </a:p>
          <a:p>
            <a:pPr lvl="0" algn="ctr" fontAlgn="base"/>
            <a:endParaRPr lang="en-US" sz="1600" dirty="0">
              <a:solidFill>
                <a:prstClr val="white"/>
              </a:solidFill>
              <a:latin typeface="Century Gothic"/>
            </a:endParaRPr>
          </a:p>
        </p:txBody>
      </p:sp>
    </p:spTree>
    <p:extLst>
      <p:ext uri="{BB962C8B-B14F-4D97-AF65-F5344CB8AC3E}">
        <p14:creationId xmlns:p14="http://schemas.microsoft.com/office/powerpoint/2010/main" val="16792841"/>
      </p:ext>
    </p:extLst>
  </p:cSld>
  <p:clrMapOvr>
    <a:masterClrMapping/>
  </p:clrMapOvr>
  <p:transition spd="slow">
    <p:push dir="u"/>
  </p:transition>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purl.org/dc/terms/"/>
    <ds:schemaRef ds:uri="http://purl.org/dc/elements/1.1/"/>
    <ds:schemaRef ds:uri="http://www.w3.org/XML/1998/namespace"/>
    <ds:schemaRef ds:uri="http://schemas.openxmlformats.org/package/2006/metadata/core-properties"/>
    <ds:schemaRef ds:uri="http://purl.org/dc/dcmitype/"/>
    <ds:schemaRef ds:uri="71af3243-3dd4-4a8d-8c0d-dd76da1f02a5"/>
    <ds:schemaRef ds:uri="http://schemas.microsoft.com/office/2006/metadata/propertie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1943</Words>
  <Application>Microsoft Office PowerPoint</Application>
  <PresentationFormat>Widescreen</PresentationFormat>
  <Paragraphs>468</Paragraphs>
  <Slides>33</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Segoe UI</vt:lpstr>
      <vt:lpstr>Segoe UI Light</vt:lpstr>
      <vt:lpstr>Office Theme</vt:lpstr>
      <vt:lpstr>Πτυχιακή εργασία Σύγκριση λογισμικών ραδιομικής ανάλυσης εικόνας   Εμμανουήλ Μαρκοδημητράκης 29/09/2020</vt:lpstr>
      <vt:lpstr>Project analysis slide 2</vt:lpstr>
      <vt:lpstr>Project analysis slide 2</vt:lpstr>
      <vt:lpstr>PowerPoint Presentation</vt:lpstr>
      <vt:lpstr>Project analysis slide 4</vt:lpstr>
      <vt:lpstr>PowerPoint Presentation</vt:lpstr>
      <vt:lpstr>PowerPoint Presentation</vt:lpstr>
      <vt:lpstr>Project analysis slide 4</vt:lpstr>
      <vt:lpstr>Project analysis slide 3</vt:lpstr>
      <vt:lpstr>Project analysis slide 4</vt:lpstr>
      <vt:lpstr>Project analysis slide 7</vt:lpstr>
      <vt:lpstr>Project analysis slide 4</vt:lpstr>
      <vt:lpstr>Project analysis slide 7</vt:lpstr>
      <vt:lpstr>Project analysis slide 4</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4</vt:lpstr>
      <vt:lpstr>Project analysis slide 7</vt:lpstr>
      <vt:lpstr>Project analysis slide 7</vt:lpstr>
      <vt:lpstr>Project analysis slide 5</vt:lpstr>
      <vt:lpstr>Project analysis slide 7</vt:lpstr>
      <vt:lpstr>Project analysis slide 6</vt:lpstr>
      <vt:lpstr>Project analysis slide 8</vt:lpstr>
      <vt:lpstr>Project analysis slide 10</vt:lpstr>
      <vt:lpstr>Thank You</vt:lpstr>
      <vt:lpstr>Project analysis slide 11</vt:lpstr>
      <vt:lpstr>Project analysis slide 3</vt:lpstr>
      <vt:lpstr>Project analysis slide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2020-09-22T09:01:13Z</dcterms:created>
  <dcterms:modified xsi:type="dcterms:W3CDTF">2020-09-25T17:42:19Z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