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8"/>
  </p:notesMasterIdLst>
  <p:handoutMasterIdLst>
    <p:handoutMasterId r:id="rId39"/>
  </p:handoutMasterIdLst>
  <p:sldIdLst>
    <p:sldId id="256" r:id="rId5"/>
    <p:sldId id="276" r:id="rId6"/>
    <p:sldId id="300" r:id="rId7"/>
    <p:sldId id="289" r:id="rId8"/>
    <p:sldId id="278" r:id="rId9"/>
    <p:sldId id="288" r:id="rId10"/>
    <p:sldId id="293" r:id="rId11"/>
    <p:sldId id="305" r:id="rId12"/>
    <p:sldId id="290" r:id="rId13"/>
    <p:sldId id="306" r:id="rId14"/>
    <p:sldId id="292" r:id="rId15"/>
    <p:sldId id="307" r:id="rId16"/>
    <p:sldId id="294" r:id="rId17"/>
    <p:sldId id="308" r:id="rId18"/>
    <p:sldId id="296" r:id="rId19"/>
    <p:sldId id="309" r:id="rId20"/>
    <p:sldId id="298" r:id="rId21"/>
    <p:sldId id="301" r:id="rId22"/>
    <p:sldId id="310" r:id="rId23"/>
    <p:sldId id="302" r:id="rId24"/>
    <p:sldId id="303" r:id="rId25"/>
    <p:sldId id="311" r:id="rId26"/>
    <p:sldId id="297" r:id="rId27"/>
    <p:sldId id="295" r:id="rId28"/>
    <p:sldId id="279" r:id="rId29"/>
    <p:sldId id="281" r:id="rId30"/>
    <p:sldId id="280" r:id="rId31"/>
    <p:sldId id="283" r:id="rId32"/>
    <p:sldId id="282" r:id="rId33"/>
    <p:sldId id="285" r:id="rId34"/>
    <p:sldId id="287" r:id="rId35"/>
    <p:sldId id="277" r:id="rId36"/>
    <p:sldId id="30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536" userDrawn="1">
          <p15:clr>
            <a:srgbClr val="A4A3A4"/>
          </p15:clr>
        </p15:guide>
        <p15:guide id="4" pos="144" userDrawn="1">
          <p15:clr>
            <a:srgbClr val="A4A3A4"/>
          </p15:clr>
        </p15:guide>
        <p15:guide id="5" orient="horz" pos="1344" userDrawn="1">
          <p15:clr>
            <a:srgbClr val="A4A3A4"/>
          </p15:clr>
        </p15:guide>
        <p15:guide id="6" orient="horz" pos="39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59F26"/>
    <a:srgbClr val="11AEC7"/>
    <a:srgbClr val="0D8295"/>
    <a:srgbClr val="CB7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6821" autoAdjust="0"/>
  </p:normalViewPr>
  <p:slideViewPr>
    <p:cSldViewPr snapToGrid="0" showGuides="1">
      <p:cViewPr varScale="1">
        <p:scale>
          <a:sx n="119" d="100"/>
          <a:sy n="119" d="100"/>
        </p:scale>
        <p:origin x="90" y="270"/>
      </p:cViewPr>
      <p:guideLst>
        <p:guide orient="horz" pos="2160"/>
        <p:guide pos="3840"/>
        <p:guide pos="7536"/>
        <p:guide pos="144"/>
        <p:guide orient="horz" pos="1344"/>
        <p:guide orient="horz" pos="391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0-09-24T21:39:13.406" idx="1">
    <p:pos x="10" y="10"/>
    <p:text>Einai para polla.. Na ta balw ola?</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9/25/2020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03788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06730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955126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142540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725577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836278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63198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2249431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173708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76379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2027675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226918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366772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375999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90221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30239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87647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43136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85070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72885"/>
            <a:ext cx="9144000" cy="3379387"/>
          </a:xfrm>
        </p:spPr>
        <p:txBody>
          <a:bodyPr lIns="0" tIns="0" rIns="0" bIns="0" anchor="t">
            <a:spAutoFit/>
          </a:bodyPr>
          <a:lstStyle/>
          <a:p>
            <a:r>
              <a:rPr lang="el-GR" b="1" dirty="0">
                <a:solidFill>
                  <a:schemeClr val="bg1"/>
                </a:solidFill>
              </a:rPr>
              <a:t>Πτυχιακή εργασία</a:t>
            </a:r>
            <a:br>
              <a:rPr lang="en-US" dirty="0">
                <a:solidFill>
                  <a:schemeClr val="bg1"/>
                </a:solidFill>
              </a:rPr>
            </a:br>
            <a:r>
              <a:rPr lang="el-GR" sz="4000" dirty="0">
                <a:solidFill>
                  <a:schemeClr val="accent4"/>
                </a:solidFill>
              </a:rPr>
              <a:t>Σύγκριση λογισμικών ραδιομικής ανάλυσης εικόνας</a:t>
            </a:r>
            <a:br>
              <a:rPr lang="el-GR" sz="4000" dirty="0">
                <a:solidFill>
                  <a:schemeClr val="accent4"/>
                </a:solidFill>
              </a:rPr>
            </a:br>
            <a:br>
              <a:rPr lang="el-GR" sz="4000" dirty="0">
                <a:solidFill>
                  <a:schemeClr val="accent4"/>
                </a:solidFill>
              </a:rPr>
            </a:br>
            <a:br>
              <a:rPr lang="el-GR" sz="4000" dirty="0">
                <a:solidFill>
                  <a:schemeClr val="accent4"/>
                </a:solidFill>
              </a:rPr>
            </a:br>
            <a:r>
              <a:rPr lang="el-GR" sz="2400" dirty="0">
                <a:solidFill>
                  <a:schemeClr val="accent4"/>
                </a:solidFill>
              </a:rPr>
              <a:t>Εμμανουήλ </a:t>
            </a:r>
            <a:r>
              <a:rPr lang="el-GR" sz="2400" dirty="0" err="1">
                <a:solidFill>
                  <a:schemeClr val="accent4"/>
                </a:solidFill>
              </a:rPr>
              <a:t>Μαρκοδημητράκης</a:t>
            </a:r>
            <a:r>
              <a:rPr lang="el-GR" sz="2400" dirty="0">
                <a:solidFill>
                  <a:schemeClr val="accent4"/>
                </a:solidFill>
              </a:rPr>
              <a:t> 29/09/2020</a:t>
            </a:r>
            <a:endParaRPr lang="en-US" sz="24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21817"/>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Tree>
    <p:extLst>
      <p:ext uri="{BB962C8B-B14F-4D97-AF65-F5344CB8AC3E}">
        <p14:creationId xmlns:p14="http://schemas.microsoft.com/office/powerpoint/2010/main" val="2282558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1" presetClass="emph" presetSubtype="2" fill="hold" nodeType="withEffect">
                                  <p:stCondLst>
                                    <p:cond delay="0"/>
                                  </p:stCondLst>
                                  <p:childTnLst>
                                    <p:animClr clrSpc="rgb" dir="cw">
                                      <p:cBhvr>
                                        <p:cTn id="16" dur="2000" fill="hold"/>
                                        <p:tgtEl>
                                          <p:spTgt spid="42"/>
                                        </p:tgtEl>
                                        <p:attrNameLst>
                                          <p:attrName>fillcolor</p:attrName>
                                        </p:attrNameLst>
                                      </p:cBhvr>
                                      <p:to>
                                        <a:srgbClr val="0D8295"/>
                                      </p:to>
                                    </p:animClr>
                                    <p:set>
                                      <p:cBhvr>
                                        <p:cTn id="17" dur="2000" fill="hold"/>
                                        <p:tgtEl>
                                          <p:spTgt spid="42"/>
                                        </p:tgtEl>
                                        <p:attrNameLst>
                                          <p:attrName>fill.type</p:attrName>
                                        </p:attrNameLst>
                                      </p:cBhvr>
                                      <p:to>
                                        <p:strVal val="solid"/>
                                      </p:to>
                                    </p:set>
                                    <p:set>
                                      <p:cBhvr>
                                        <p:cTn id="18" dur="20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Δο</a:t>
            </a:r>
            <a:r>
              <a:rPr lang="el-GR" sz="2800" b="1" dirty="0">
                <a:solidFill>
                  <a:schemeClr val="tx1">
                    <a:lumMod val="75000"/>
                    <a:lumOff val="25000"/>
                  </a:schemeClr>
                </a:solidFill>
              </a:rPr>
              <a:t>κ</a:t>
            </a:r>
            <a:r>
              <a:rPr lang="en-US" sz="2800" b="1" dirty="0">
                <a:solidFill>
                  <a:schemeClr val="tx1">
                    <a:lumMod val="75000"/>
                    <a:lumOff val="25000"/>
                  </a:schemeClr>
                </a:solidFill>
              </a:rPr>
              <a:t>ι</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σ</a:t>
            </a:r>
            <a:r>
              <a:rPr lang="en-US" sz="2800" b="1" dirty="0">
                <a:solidFill>
                  <a:schemeClr val="tx1">
                    <a:lumMod val="75000"/>
                    <a:lumOff val="25000"/>
                  </a:schemeClr>
                </a:solidFill>
              </a:rPr>
              <a:t>τ</a:t>
            </a:r>
            <a:r>
              <a:rPr lang="el-GR" sz="2800" b="1" dirty="0">
                <a:solidFill>
                  <a:schemeClr val="tx1">
                    <a:lumMod val="75000"/>
                    <a:lumOff val="25000"/>
                  </a:schemeClr>
                </a:solidFill>
              </a:rPr>
              <a:t>ι</a:t>
            </a:r>
            <a:r>
              <a:rPr lang="en-US" sz="2800" b="1" dirty="0">
                <a:solidFill>
                  <a:schemeClr val="tx1">
                    <a:lumMod val="75000"/>
                    <a:lumOff val="25000"/>
                  </a:schemeClr>
                </a:solidFill>
              </a:rPr>
              <a:t>κ</a:t>
            </a:r>
            <a:r>
              <a:rPr lang="el-GR" sz="2800" b="1" dirty="0">
                <a:solidFill>
                  <a:schemeClr val="tx1">
                    <a:lumMod val="75000"/>
                    <a:lumOff val="25000"/>
                  </a:schemeClr>
                </a:solidFill>
              </a:rPr>
              <a:t>ή</a:t>
            </a:r>
            <a:r>
              <a:rPr lang="en-US" sz="2800" b="1" dirty="0">
                <a:solidFill>
                  <a:schemeClr val="tx1">
                    <a:lumMod val="75000"/>
                    <a:lumOff val="25000"/>
                  </a:schemeClr>
                </a:solidFill>
              </a:rPr>
              <a:t> </a:t>
            </a:r>
            <a:r>
              <a:rPr lang="en-US" sz="2800" b="1" dirty="0" err="1">
                <a:solidFill>
                  <a:schemeClr val="tx1">
                    <a:lumMod val="75000"/>
                    <a:lumOff val="25000"/>
                  </a:schemeClr>
                </a:solidFill>
              </a:rPr>
              <a:t>εικόν</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a:extLst>
              <a:ext uri="{FF2B5EF4-FFF2-40B4-BE49-F238E27FC236}">
                <a16:creationId xmlns:a16="http://schemas.microsoft.com/office/drawing/2014/main" id="{EAF00E81-11FD-4096-BCBD-92992B8A6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200" y="1400175"/>
            <a:ext cx="5591865" cy="5120640"/>
          </a:xfrm>
          <a:prstGeom prst="rect">
            <a:avLst/>
          </a:prstGeom>
        </p:spPr>
      </p:pic>
      <p:pic>
        <p:nvPicPr>
          <p:cNvPr id="13" name="Picture 12">
            <a:extLst>
              <a:ext uri="{FF2B5EF4-FFF2-40B4-BE49-F238E27FC236}">
                <a16:creationId xmlns:a16="http://schemas.microsoft.com/office/drawing/2014/main" id="{66A36E82-6899-48A9-913B-6E8F85812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25" y="1438910"/>
            <a:ext cx="5561356" cy="5040630"/>
          </a:xfrm>
          <a:prstGeom prst="rect">
            <a:avLst/>
          </a:prstGeom>
        </p:spPr>
      </p:pic>
      <p:sp>
        <p:nvSpPr>
          <p:cNvPr id="71" name="Rectangle: Rounded Corners 70">
            <a:extLst>
              <a:ext uri="{FF2B5EF4-FFF2-40B4-BE49-F238E27FC236}">
                <a16:creationId xmlns:a16="http://schemas.microsoft.com/office/drawing/2014/main" id="{9511726D-4145-40BC-9687-25120ECD6C03}"/>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a:t>
            </a:r>
          </a:p>
          <a:p>
            <a:pPr algn="ctr"/>
            <a:r>
              <a:rPr lang="el-GR" b="1" dirty="0">
                <a:latin typeface="+mj-lt"/>
              </a:rPr>
              <a:t>Πρώτης τάξης &amp; Σχήματος</a:t>
            </a:r>
            <a:endParaRPr lang="en-US" b="1" dirty="0">
              <a:latin typeface="+mj-lt"/>
            </a:endParaRPr>
          </a:p>
        </p:txBody>
      </p:sp>
      <p:sp>
        <p:nvSpPr>
          <p:cNvPr id="72" name="Rectangle: Rounded Corners 71">
            <a:extLst>
              <a:ext uri="{FF2B5EF4-FFF2-40B4-BE49-F238E27FC236}">
                <a16:creationId xmlns:a16="http://schemas.microsoft.com/office/drawing/2014/main" id="{F7E98F3A-5F7E-43FE-8E95-0F6F813165C7}"/>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 </a:t>
            </a:r>
            <a:r>
              <a:rPr lang="en-US" b="1" dirty="0">
                <a:latin typeface="+mj-lt"/>
              </a:rPr>
              <a:t>GLCM &amp; NGTDM</a:t>
            </a:r>
          </a:p>
        </p:txBody>
      </p:sp>
    </p:spTree>
    <p:extLst>
      <p:ext uri="{BB962C8B-B14F-4D97-AF65-F5344CB8AC3E}">
        <p14:creationId xmlns:p14="http://schemas.microsoft.com/office/powerpoint/2010/main" val="7661803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Tree>
    <p:extLst>
      <p:ext uri="{BB962C8B-B14F-4D97-AF65-F5344CB8AC3E}">
        <p14:creationId xmlns:p14="http://schemas.microsoft.com/office/powerpoint/2010/main" val="1475892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1" presetClass="emph" presetSubtype="2" fill="hold" nodeType="withEffect">
                                  <p:stCondLst>
                                    <p:cond delay="0"/>
                                  </p:stCondLst>
                                  <p:childTnLst>
                                    <p:animClr clrSpc="rgb" dir="cw">
                                      <p:cBhvr>
                                        <p:cTn id="16" dur="2000" fill="hold"/>
                                        <p:tgtEl>
                                          <p:spTgt spid="44"/>
                                        </p:tgtEl>
                                        <p:attrNameLst>
                                          <p:attrName>fillcolor</p:attrName>
                                        </p:attrNameLst>
                                      </p:cBhvr>
                                      <p:to>
                                        <a:srgbClr val="F59F26"/>
                                      </p:to>
                                    </p:animClr>
                                    <p:set>
                                      <p:cBhvr>
                                        <p:cTn id="17" dur="2000" fill="hold"/>
                                        <p:tgtEl>
                                          <p:spTgt spid="44"/>
                                        </p:tgtEl>
                                        <p:attrNameLst>
                                          <p:attrName>fill.type</p:attrName>
                                        </p:attrNameLst>
                                      </p:cBhvr>
                                      <p:to>
                                        <p:strVal val="solid"/>
                                      </p:to>
                                    </p:set>
                                    <p:set>
                                      <p:cBhvr>
                                        <p:cTn id="18" dur="2000" fill="hold"/>
                                        <p:tgtEl>
                                          <p:spTgt spid="4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Κοινά</a:t>
            </a:r>
            <a:r>
              <a:rPr lang="en-US" sz="2800" b="1" dirty="0">
                <a:solidFill>
                  <a:schemeClr val="tx1">
                    <a:lumMod val="75000"/>
                    <a:lumOff val="25000"/>
                  </a:schemeClr>
                </a:solidFill>
              </a:rPr>
              <a:t> </a:t>
            </a:r>
          </a:p>
          <a:p>
            <a:pPr algn="ctr"/>
            <a:r>
              <a:rPr lang="en-US" sz="2800" b="1" dirty="0">
                <a:solidFill>
                  <a:schemeClr val="tx1">
                    <a:lumMod val="75000"/>
                    <a:lumOff val="25000"/>
                  </a:schemeClr>
                </a:solidFill>
              </a:rPr>
              <a:t>Χαρα</a:t>
            </a:r>
            <a:r>
              <a:rPr lang="en-US" sz="2800" b="1" dirty="0" err="1">
                <a:solidFill>
                  <a:schemeClr val="tx1">
                    <a:lumMod val="75000"/>
                    <a:lumOff val="25000"/>
                  </a:schemeClr>
                </a:solidFill>
              </a:rPr>
              <a:t>κτηριστικά</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3" name="Table 2">
            <a:extLst>
              <a:ext uri="{FF2B5EF4-FFF2-40B4-BE49-F238E27FC236}">
                <a16:creationId xmlns:a16="http://schemas.microsoft.com/office/drawing/2014/main" id="{8199AB07-E205-4706-9F78-8003AB48111A}"/>
              </a:ext>
            </a:extLst>
          </p:cNvPr>
          <p:cNvGraphicFramePr>
            <a:graphicFrameLocks noGrp="1"/>
          </p:cNvGraphicFramePr>
          <p:nvPr>
            <p:extLst>
              <p:ext uri="{D42A27DB-BD31-4B8C-83A1-F6EECF244321}">
                <p14:modId xmlns:p14="http://schemas.microsoft.com/office/powerpoint/2010/main" val="3540861796"/>
              </p:ext>
            </p:extLst>
          </p:nvPr>
        </p:nvGraphicFramePr>
        <p:xfrm>
          <a:off x="2518612" y="1054995"/>
          <a:ext cx="7138736" cy="5567872"/>
        </p:xfrm>
        <a:graphic>
          <a:graphicData uri="http://schemas.openxmlformats.org/drawingml/2006/table">
            <a:tbl>
              <a:tblPr/>
              <a:tblGrid>
                <a:gridCol w="1979458">
                  <a:extLst>
                    <a:ext uri="{9D8B030D-6E8A-4147-A177-3AD203B41FA5}">
                      <a16:colId xmlns:a16="http://schemas.microsoft.com/office/drawing/2014/main" val="2930195789"/>
                    </a:ext>
                  </a:extLst>
                </a:gridCol>
                <a:gridCol w="2050516">
                  <a:extLst>
                    <a:ext uri="{9D8B030D-6E8A-4147-A177-3AD203B41FA5}">
                      <a16:colId xmlns:a16="http://schemas.microsoft.com/office/drawing/2014/main" val="1745374586"/>
                    </a:ext>
                  </a:extLst>
                </a:gridCol>
                <a:gridCol w="2324593">
                  <a:extLst>
                    <a:ext uri="{9D8B030D-6E8A-4147-A177-3AD203B41FA5}">
                      <a16:colId xmlns:a16="http://schemas.microsoft.com/office/drawing/2014/main" val="2451696741"/>
                    </a:ext>
                  </a:extLst>
                </a:gridCol>
                <a:gridCol w="784169">
                  <a:extLst>
                    <a:ext uri="{9D8B030D-6E8A-4147-A177-3AD203B41FA5}">
                      <a16:colId xmlns:a16="http://schemas.microsoft.com/office/drawing/2014/main" val="3316073277"/>
                    </a:ext>
                  </a:extLst>
                </a:gridCol>
              </a:tblGrid>
              <a:tr h="175168">
                <a:tc>
                  <a:txBody>
                    <a:bodyPr/>
                    <a:lstStyle/>
                    <a:p>
                      <a:pPr algn="l" fontAlgn="b"/>
                      <a:r>
                        <a:rPr lang="en-US" sz="1000" b="1" i="0" u="none" strike="noStrike">
                          <a:solidFill>
                            <a:srgbClr val="000000"/>
                          </a:solidFill>
                          <a:effectLst/>
                          <a:latin typeface="Calibri" panose="020F0502020204030204" pitchFamily="34" charset="0"/>
                        </a:rPr>
                        <a:t>IBSI Terminology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LifeX</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Pyradiomics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MaZda</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898551888"/>
                  </a:ext>
                </a:extLst>
              </a:tr>
              <a:tr h="152320">
                <a:tc>
                  <a:txBody>
                    <a:bodyPr/>
                    <a:lstStyle/>
                    <a:p>
                      <a:pPr algn="l" fontAlgn="b"/>
                      <a:r>
                        <a:rPr lang="en-US" sz="900" b="1" i="0" u="none" strike="noStrike">
                          <a:solidFill>
                            <a:srgbClr val="000000"/>
                          </a:solidFill>
                          <a:effectLst/>
                          <a:latin typeface="Calibri" panose="020F0502020204030204" pitchFamily="34" charset="0"/>
                        </a:rPr>
                        <a:t>volume (voxel counting)</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SHAPE_Volume</a:t>
                      </a:r>
                      <a:r>
                        <a:rPr lang="en-US" sz="900" b="0" i="0" u="none" strike="noStrike" dirty="0">
                          <a:solidFill>
                            <a:srgbClr val="000000"/>
                          </a:solidFill>
                          <a:effectLst/>
                          <a:latin typeface="Calibri" panose="020F0502020204030204" pitchFamily="34" charset="0"/>
                        </a:rPr>
                        <a:t>(</a:t>
                      </a:r>
                      <a:r>
                        <a:rPr lang="en-US" sz="900" b="0" i="0" u="none" strike="noStrike" dirty="0" err="1">
                          <a:solidFill>
                            <a:srgbClr val="000000"/>
                          </a:solidFill>
                          <a:effectLst/>
                          <a:latin typeface="Calibri" panose="020F0502020204030204" pitchFamily="34" charset="0"/>
                        </a:rPr>
                        <a:t>vx</a:t>
                      </a:r>
                      <a:r>
                        <a:rPr lang="en-US" sz="900" b="0" i="0" u="none" strike="noStrike" dirty="0">
                          <a:solidFill>
                            <a:srgbClr val="000000"/>
                          </a:solidFill>
                          <a:effectLst/>
                          <a:latin typeface="Calibri" panose="020F0502020204030204" pitchFamily="34" charset="0"/>
                        </a:rPr>
                        <a: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original_shape_VoxelVolume</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2676760321"/>
                  </a:ext>
                </a:extLst>
              </a:tr>
              <a:tr h="152320">
                <a:tc>
                  <a:txBody>
                    <a:bodyPr/>
                    <a:lstStyle/>
                    <a:p>
                      <a:pPr algn="l" fontAlgn="b"/>
                      <a:r>
                        <a:rPr lang="en-US" sz="900" b="1" i="0" u="none" strike="noStrike">
                          <a:solidFill>
                            <a:srgbClr val="000000"/>
                          </a:solidFill>
                          <a:effectLst/>
                          <a:latin typeface="Calibri" panose="020F0502020204030204" pitchFamily="34" charset="0"/>
                        </a:rPr>
                        <a:t>Sphericity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SHAPE_Sphericity[onlyFor3DROI])</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original_shape_Sphericity</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2156329651"/>
                  </a:ext>
                </a:extLst>
              </a:tr>
              <a:tr h="152320">
                <a:tc>
                  <a:txBody>
                    <a:bodyPr/>
                    <a:lstStyle/>
                    <a:p>
                      <a:pPr algn="l" fontAlgn="b"/>
                      <a:r>
                        <a:rPr lang="en-US" sz="900" b="1" i="0" u="none" strike="noStrike">
                          <a:solidFill>
                            <a:srgbClr val="000000"/>
                          </a:solidFill>
                          <a:effectLst/>
                          <a:latin typeface="Calibri" panose="020F0502020204030204" pitchFamily="34" charset="0"/>
                        </a:rPr>
                        <a:t>Surface area (mesh)</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SHAPE_Surface(mm2)[onlyFor3DROI]</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original_shape_SurfaceArea</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1655352204"/>
                  </a:ext>
                </a:extLst>
              </a:tr>
              <a:tr h="152320">
                <a:tc>
                  <a:txBody>
                    <a:bodyPr/>
                    <a:lstStyle/>
                    <a:p>
                      <a:pPr algn="l" fontAlgn="b"/>
                      <a:r>
                        <a:rPr lang="en-US" sz="900" b="1"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53566988"/>
                  </a:ext>
                </a:extLst>
              </a:tr>
              <a:tr h="152320">
                <a:tc>
                  <a:txBody>
                    <a:bodyPr/>
                    <a:lstStyle/>
                    <a:p>
                      <a:pPr algn="l" fontAlgn="b"/>
                      <a:r>
                        <a:rPr lang="en-US" sz="900" b="1" i="0" u="none" strike="noStrike">
                          <a:solidFill>
                            <a:srgbClr val="000000"/>
                          </a:solidFill>
                          <a:effectLst/>
                          <a:latin typeface="Calibri" panose="020F0502020204030204" pitchFamily="34" charset="0"/>
                        </a:rPr>
                        <a:t>Discretised intensity skewness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CONVENTIONAL_Skewness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original_firstorder_Skewness</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Skewness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extLst>
                  <a:ext uri="{0D108BD9-81ED-4DB2-BD59-A6C34878D82A}">
                    <a16:rowId xmlns:a16="http://schemas.microsoft.com/office/drawing/2014/main" val="3175724345"/>
                  </a:ext>
                </a:extLst>
              </a:tr>
              <a:tr h="152320">
                <a:tc>
                  <a:txBody>
                    <a:bodyPr/>
                    <a:lstStyle/>
                    <a:p>
                      <a:pPr algn="l" fontAlgn="b"/>
                      <a:r>
                        <a:rPr lang="en-US" sz="900" b="1" i="0" u="none" strike="noStrike">
                          <a:solidFill>
                            <a:srgbClr val="000000"/>
                          </a:solidFill>
                          <a:effectLst/>
                          <a:latin typeface="Calibri" panose="020F0502020204030204" pitchFamily="34" charset="0"/>
                        </a:rPr>
                        <a:t>Minimum Intensity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CONVENTIONAL_min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original_firstorder_Minimum</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1102401216"/>
                  </a:ext>
                </a:extLst>
              </a:tr>
              <a:tr h="152320">
                <a:tc>
                  <a:txBody>
                    <a:bodyPr/>
                    <a:lstStyle/>
                    <a:p>
                      <a:pPr algn="l" fontAlgn="b"/>
                      <a:r>
                        <a:rPr lang="en-US" sz="900" b="1" i="0" u="none" strike="noStrike">
                          <a:solidFill>
                            <a:srgbClr val="000000"/>
                          </a:solidFill>
                          <a:effectLst/>
                          <a:latin typeface="Calibri" panose="020F0502020204030204" pitchFamily="34" charset="0"/>
                        </a:rPr>
                        <a:t>Mean Intensity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CONVENTIONAL_mean</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original_firstorder_Mean</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FF0000"/>
                          </a:solidFill>
                          <a:effectLst/>
                          <a:latin typeface="Calibri" panose="020F0502020204030204" pitchFamily="34" charset="0"/>
                        </a:rPr>
                        <a:t>Mean</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05306402"/>
                  </a:ext>
                </a:extLst>
              </a:tr>
              <a:tr h="152320">
                <a:tc>
                  <a:txBody>
                    <a:bodyPr/>
                    <a:lstStyle/>
                    <a:p>
                      <a:pPr algn="l" fontAlgn="b"/>
                      <a:r>
                        <a:rPr lang="en-US" sz="900" b="1" i="0" u="none" strike="noStrike" dirty="0">
                          <a:solidFill>
                            <a:srgbClr val="000000"/>
                          </a:solidFill>
                          <a:effectLst/>
                          <a:latin typeface="Calibri" panose="020F0502020204030204" pitchFamily="34" charset="0"/>
                        </a:rPr>
                        <a:t>Maximum Intensity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CONVENTIONAL_max</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original_firstorder_Maximum</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1101493272"/>
                  </a:ext>
                </a:extLst>
              </a:tr>
              <a:tr h="152320">
                <a:tc>
                  <a:txBody>
                    <a:bodyPr/>
                    <a:lstStyle/>
                    <a:p>
                      <a:pPr algn="l" fontAlgn="b"/>
                      <a:r>
                        <a:rPr lang="en-US" sz="900" b="1" i="0" u="none" strike="noStrike" kern="1200" dirty="0">
                          <a:solidFill>
                            <a:srgbClr val="000000"/>
                          </a:solidFill>
                          <a:effectLst/>
                          <a:latin typeface="Calibri" panose="020F0502020204030204" pitchFamily="34" charset="0"/>
                          <a:ea typeface="+mn-ea"/>
                          <a:cs typeface="+mn-cs"/>
                        </a:rPr>
                        <a:t>Kurtosis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CONVENTIONAL_Kurtosis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original_firstorder_Kurtosis</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FF0000"/>
                          </a:solidFill>
                          <a:effectLst/>
                          <a:latin typeface="Calibri" panose="020F0502020204030204" pitchFamily="34" charset="0"/>
                        </a:rPr>
                        <a:t>Kurtosis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75345312"/>
                  </a:ext>
                </a:extLst>
              </a:tr>
              <a:tr h="152320">
                <a:tc>
                  <a:txBody>
                    <a:bodyPr/>
                    <a:lstStyle/>
                    <a:p>
                      <a:pPr algn="l" fontAlgn="b"/>
                      <a:r>
                        <a:rPr lang="en-US" sz="900" b="1"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841317596"/>
                  </a:ext>
                </a:extLst>
              </a:tr>
              <a:tr h="152320">
                <a:tc>
                  <a:txBody>
                    <a:bodyPr/>
                    <a:lstStyle/>
                    <a:p>
                      <a:pPr algn="l" fontAlgn="b"/>
                      <a:r>
                        <a:rPr lang="en-US" sz="900" b="1" i="0" u="none" strike="noStrike">
                          <a:solidFill>
                            <a:srgbClr val="000000"/>
                          </a:solidFill>
                          <a:effectLst/>
                          <a:latin typeface="Calibri" panose="020F0502020204030204" pitchFamily="34" charset="0"/>
                        </a:rPr>
                        <a:t>GLCM correlation</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GLCM_Correlation</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original_glcm_Correlation</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Correlat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extLst>
                  <a:ext uri="{0D108BD9-81ED-4DB2-BD59-A6C34878D82A}">
                    <a16:rowId xmlns:a16="http://schemas.microsoft.com/office/drawing/2014/main" val="456490624"/>
                  </a:ext>
                </a:extLst>
              </a:tr>
              <a:tr h="152320">
                <a:tc>
                  <a:txBody>
                    <a:bodyPr/>
                    <a:lstStyle/>
                    <a:p>
                      <a:pPr algn="l" fontAlgn="b"/>
                      <a:r>
                        <a:rPr lang="en-US" sz="900" b="1" i="0" u="none" strike="noStrike">
                          <a:solidFill>
                            <a:srgbClr val="000000"/>
                          </a:solidFill>
                          <a:effectLst/>
                          <a:latin typeface="Calibri" panose="020F0502020204030204" pitchFamily="34" charset="0"/>
                        </a:rPr>
                        <a:t>GLCM 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GLCM_Contrast[=Variance]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original_glcm_Contrast</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FF0000"/>
                          </a:solidFill>
                          <a:effectLst/>
                          <a:latin typeface="Calibri" panose="020F0502020204030204" pitchFamily="34" charset="0"/>
                        </a:rPr>
                        <a:t>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599025705"/>
                  </a:ext>
                </a:extLst>
              </a:tr>
              <a:tr h="152320">
                <a:tc>
                  <a:txBody>
                    <a:bodyPr/>
                    <a:lstStyle/>
                    <a:p>
                      <a:pPr algn="l" fontAlgn="b"/>
                      <a:r>
                        <a:rPr lang="en-US" sz="900" b="1" i="0" u="none" strike="noStrike">
                          <a:solidFill>
                            <a:srgbClr val="000000"/>
                          </a:solidFill>
                          <a:effectLst/>
                          <a:latin typeface="Calibri" panose="020F0502020204030204" pitchFamily="34" charset="0"/>
                        </a:rPr>
                        <a:t>GLCM angular second moment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GLCM_Energy[=AngularSecondMoment]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original_glcm_JointEnergy</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FF0000"/>
                          </a:solidFill>
                          <a:effectLst/>
                          <a:latin typeface="Calibri" panose="020F0502020204030204" pitchFamily="34" charset="0"/>
                        </a:rPr>
                        <a:t>AngScMom</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01052315"/>
                  </a:ext>
                </a:extLst>
              </a:tr>
              <a:tr h="152320">
                <a:tc>
                  <a:txBody>
                    <a:bodyPr/>
                    <a:lstStyle/>
                    <a:p>
                      <a:pPr algn="l" fontAlgn="b"/>
                      <a:r>
                        <a:rPr lang="en-US" sz="900" b="1" i="0" u="none" strike="noStrike">
                          <a:solidFill>
                            <a:srgbClr val="000000"/>
                          </a:solidFill>
                          <a:effectLst/>
                          <a:latin typeface="Calibri" panose="020F0502020204030204" pitchFamily="34" charset="0"/>
                        </a:rPr>
                        <a:t>GLCM joint entropy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GLCM_Entropy_log2[=JointEntropy]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original_glcm_JointEntropy</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Entropy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extLst>
                  <a:ext uri="{0D108BD9-81ED-4DB2-BD59-A6C34878D82A}">
                    <a16:rowId xmlns:a16="http://schemas.microsoft.com/office/drawing/2014/main" val="2944082953"/>
                  </a:ext>
                </a:extLst>
              </a:tr>
              <a:tr h="152320">
                <a:tc>
                  <a:txBody>
                    <a:bodyPr/>
                    <a:lstStyle/>
                    <a:p>
                      <a:pPr algn="l" fontAlgn="b"/>
                      <a:r>
                        <a:rPr lang="en-US" sz="900" b="1" i="0" u="none" strike="noStrike">
                          <a:solidFill>
                            <a:srgbClr val="000000"/>
                          </a:solidFill>
                          <a:effectLst/>
                          <a:latin typeface="Calibri" panose="020F0502020204030204" pitchFamily="34" charset="0"/>
                        </a:rPr>
                        <a:t>GLCM dissimilarity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GLCM_Dissimilarity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original_glcm_DifferenceAverage</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3683127430"/>
                  </a:ext>
                </a:extLst>
              </a:tr>
              <a:tr h="152320">
                <a:tc>
                  <a:txBody>
                    <a:bodyPr/>
                    <a:lstStyle/>
                    <a:p>
                      <a:pPr algn="l" fontAlgn="b"/>
                      <a:r>
                        <a:rPr lang="en-US" sz="900" b="1" i="0" u="none" strike="noStrike">
                          <a:solidFill>
                            <a:srgbClr val="000000"/>
                          </a:solidFill>
                          <a:effectLst/>
                          <a:latin typeface="Calibri" panose="020F0502020204030204" pitchFamily="34" charset="0"/>
                        </a:rPr>
                        <a:t>GLCM inverse difference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GLCM_Homogeneity[=InverseDifference]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dirty="0" err="1">
                          <a:solidFill>
                            <a:srgbClr val="000000"/>
                          </a:solidFill>
                          <a:effectLst/>
                          <a:latin typeface="Calibri" panose="020F0502020204030204" pitchFamily="34" charset="0"/>
                        </a:rPr>
                        <a:t>original_glcm_Idmn</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InvDfMom</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extLst>
                  <a:ext uri="{0D108BD9-81ED-4DB2-BD59-A6C34878D82A}">
                    <a16:rowId xmlns:a16="http://schemas.microsoft.com/office/drawing/2014/main" val="3057190285"/>
                  </a:ext>
                </a:extLst>
              </a:tr>
              <a:tr h="152320">
                <a:tc>
                  <a:txBody>
                    <a:bodyPr/>
                    <a:lstStyle/>
                    <a:p>
                      <a:pPr algn="l" fontAlgn="b"/>
                      <a:r>
                        <a:rPr lang="en-US" sz="900" b="1"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986401433"/>
                  </a:ext>
                </a:extLst>
              </a:tr>
              <a:tr h="152320">
                <a:tc>
                  <a:txBody>
                    <a:bodyPr/>
                    <a:lstStyle/>
                    <a:p>
                      <a:pPr algn="l" fontAlgn="b"/>
                      <a:r>
                        <a:rPr lang="en-US" sz="900" b="1" i="0" u="none" strike="noStrike">
                          <a:solidFill>
                            <a:srgbClr val="000000"/>
                          </a:solidFill>
                          <a:effectLst/>
                          <a:latin typeface="Calibri" panose="020F0502020204030204" pitchFamily="34" charset="0"/>
                        </a:rPr>
                        <a:t>NGTDM coarseness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NGLDM_Coarseness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original_ngtdm_Coarseness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1955432829"/>
                  </a:ext>
                </a:extLst>
              </a:tr>
              <a:tr h="152320">
                <a:tc>
                  <a:txBody>
                    <a:bodyPr/>
                    <a:lstStyle/>
                    <a:p>
                      <a:pPr algn="l" fontAlgn="b"/>
                      <a:r>
                        <a:rPr lang="en-US" sz="900" b="1" i="0" u="none" strike="noStrike">
                          <a:solidFill>
                            <a:srgbClr val="000000"/>
                          </a:solidFill>
                          <a:effectLst/>
                          <a:latin typeface="Calibri" panose="020F0502020204030204" pitchFamily="34" charset="0"/>
                        </a:rPr>
                        <a:t>NGTDM 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NGLDM_Contrast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original_ngtdm_Contrast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1266634504"/>
                  </a:ext>
                </a:extLst>
              </a:tr>
              <a:tr h="152320">
                <a:tc>
                  <a:txBody>
                    <a:bodyPr/>
                    <a:lstStyle/>
                    <a:p>
                      <a:pPr algn="l" fontAlgn="b"/>
                      <a:r>
                        <a:rPr lang="en-US" sz="900" b="1" i="0" u="none" strike="noStrike">
                          <a:solidFill>
                            <a:srgbClr val="000000"/>
                          </a:solidFill>
                          <a:effectLst/>
                          <a:latin typeface="Calibri" panose="020F0502020204030204" pitchFamily="34" charset="0"/>
                        </a:rPr>
                        <a:t>NGTDM busyness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NGLDM_Busyness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original_ngtdm_Busyness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1721596788"/>
                  </a:ext>
                </a:extLst>
              </a:tr>
              <a:tr h="152320">
                <a:tc>
                  <a:txBody>
                    <a:bodyPr/>
                    <a:lstStyle/>
                    <a:p>
                      <a:pPr algn="l" fontAlgn="b"/>
                      <a:r>
                        <a:rPr lang="en-US" sz="900" b="1"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23759357"/>
                  </a:ext>
                </a:extLst>
              </a:tr>
              <a:tr h="152320">
                <a:tc>
                  <a:txBody>
                    <a:bodyPr/>
                    <a:lstStyle/>
                    <a:p>
                      <a:pPr algn="l" fontAlgn="b"/>
                      <a:r>
                        <a:rPr lang="en-US" sz="900" b="1" i="0" u="none" strike="noStrike">
                          <a:solidFill>
                            <a:srgbClr val="000000"/>
                          </a:solidFill>
                          <a:effectLst/>
                          <a:latin typeface="Calibri" panose="020F0502020204030204" pitchFamily="34" charset="0"/>
                        </a:rPr>
                        <a:t>GLRLM Short Run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GLRLM_SRE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original_glrlm_ShortRunEmphasis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FF0000"/>
                          </a:solidFill>
                          <a:effectLst/>
                          <a:latin typeface="Calibri" panose="020F0502020204030204" pitchFamily="34" charset="0"/>
                        </a:rPr>
                        <a:t>ShrtREmp</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047245796"/>
                  </a:ext>
                </a:extLst>
              </a:tr>
              <a:tr h="152320">
                <a:tc>
                  <a:txBody>
                    <a:bodyPr/>
                    <a:lstStyle/>
                    <a:p>
                      <a:pPr algn="l" fontAlgn="b"/>
                      <a:r>
                        <a:rPr lang="en-US" sz="900" b="1" i="0" u="none" strike="noStrike">
                          <a:solidFill>
                            <a:srgbClr val="000000"/>
                          </a:solidFill>
                          <a:effectLst/>
                          <a:latin typeface="Calibri" panose="020F0502020204030204" pitchFamily="34" charset="0"/>
                        </a:rPr>
                        <a:t>GLRLM Long Run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GLRLM_LRE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fontAlgn="b"/>
                      <a:r>
                        <a:rPr lang="en-US" sz="900" b="0" i="0" u="none" strike="noStrike">
                          <a:solidFill>
                            <a:srgbClr val="FF0000"/>
                          </a:solidFill>
                          <a:effectLst/>
                          <a:latin typeface="Calibri" panose="020F0502020204030204" pitchFamily="34" charset="0"/>
                        </a:rPr>
                        <a:t>original_glrlm_LongRunEmphasis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LngREmph</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extLst>
                  <a:ext uri="{0D108BD9-81ED-4DB2-BD59-A6C34878D82A}">
                    <a16:rowId xmlns:a16="http://schemas.microsoft.com/office/drawing/2014/main" val="2558309691"/>
                  </a:ext>
                </a:extLst>
              </a:tr>
              <a:tr h="152320">
                <a:tc>
                  <a:txBody>
                    <a:bodyPr/>
                    <a:lstStyle/>
                    <a:p>
                      <a:pPr algn="l" fontAlgn="b"/>
                      <a:r>
                        <a:rPr lang="en-US" sz="900" b="1" i="0" u="none" strike="noStrike">
                          <a:solidFill>
                            <a:srgbClr val="000000"/>
                          </a:solidFill>
                          <a:effectLst/>
                          <a:latin typeface="Calibri" panose="020F0502020204030204" pitchFamily="34" charset="0"/>
                        </a:rPr>
                        <a:t>GLRLM Low Gray Level Run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GLRLM_LGRE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original_glrlm_LowGrayLevelRunEmphasis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3349654055"/>
                  </a:ext>
                </a:extLst>
              </a:tr>
              <a:tr h="152320">
                <a:tc>
                  <a:txBody>
                    <a:bodyPr/>
                    <a:lstStyle/>
                    <a:p>
                      <a:pPr algn="l" fontAlgn="b"/>
                      <a:r>
                        <a:rPr lang="en-US" sz="900" b="1" i="0" u="none" strike="noStrike">
                          <a:solidFill>
                            <a:srgbClr val="000000"/>
                          </a:solidFill>
                          <a:effectLst/>
                          <a:latin typeface="Calibri" panose="020F0502020204030204" pitchFamily="34" charset="0"/>
                        </a:rPr>
                        <a:t>GLRLM High Gray Level Run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GLRLM_HGRE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original_glrlm_HighGrayLevelRunEmphasis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4022514886"/>
                  </a:ext>
                </a:extLst>
              </a:tr>
              <a:tr h="281167">
                <a:tc>
                  <a:txBody>
                    <a:bodyPr/>
                    <a:lstStyle/>
                    <a:p>
                      <a:pPr algn="l" fontAlgn="b"/>
                      <a:r>
                        <a:rPr lang="en-US" sz="900" b="1" i="0" u="none" strike="noStrike">
                          <a:solidFill>
                            <a:srgbClr val="000000"/>
                          </a:solidFill>
                          <a:effectLst/>
                          <a:latin typeface="Calibri" panose="020F0502020204030204" pitchFamily="34" charset="0"/>
                        </a:rPr>
                        <a:t>GLRLM Short Run Low Gray Level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GLRLM_SRLGE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original_glrlm_ShortRunLowGrayLevelEmphasis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387568412"/>
                  </a:ext>
                </a:extLst>
              </a:tr>
              <a:tr h="281167">
                <a:tc>
                  <a:txBody>
                    <a:bodyPr/>
                    <a:lstStyle/>
                    <a:p>
                      <a:pPr algn="l" fontAlgn="b"/>
                      <a:r>
                        <a:rPr lang="en-US" sz="900" b="1" i="0" u="none" strike="noStrike">
                          <a:solidFill>
                            <a:srgbClr val="000000"/>
                          </a:solidFill>
                          <a:effectLst/>
                          <a:latin typeface="Calibri" panose="020F0502020204030204" pitchFamily="34" charset="0"/>
                        </a:rPr>
                        <a:t>GLRLM Short Run High Gray Level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GLRLM_SRHGE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original_glrlm_ShortRunHighGrayLevelEmphasis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1762374617"/>
                  </a:ext>
                </a:extLst>
              </a:tr>
              <a:tr h="281167">
                <a:tc>
                  <a:txBody>
                    <a:bodyPr/>
                    <a:lstStyle/>
                    <a:p>
                      <a:pPr algn="l" fontAlgn="b"/>
                      <a:r>
                        <a:rPr lang="en-US" sz="900" b="1" i="0" u="none" strike="noStrike">
                          <a:solidFill>
                            <a:srgbClr val="000000"/>
                          </a:solidFill>
                          <a:effectLst/>
                          <a:latin typeface="Calibri" panose="020F0502020204030204" pitchFamily="34" charset="0"/>
                        </a:rPr>
                        <a:t>GLRLM Long Run Low Gray Level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GLRLM_LRLGE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original_glrlm_LongRunLowGrayLevelEmphasis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1904646859"/>
                  </a:ext>
                </a:extLst>
              </a:tr>
              <a:tr h="281167">
                <a:tc>
                  <a:txBody>
                    <a:bodyPr/>
                    <a:lstStyle/>
                    <a:p>
                      <a:pPr algn="l" fontAlgn="b"/>
                      <a:r>
                        <a:rPr lang="en-US" sz="900" b="1" i="0" u="none" strike="noStrike">
                          <a:solidFill>
                            <a:srgbClr val="000000"/>
                          </a:solidFill>
                          <a:effectLst/>
                          <a:latin typeface="Calibri" panose="020F0502020204030204" pitchFamily="34" charset="0"/>
                        </a:rPr>
                        <a:t>GLRLM Long Run High Gray Level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GLRLM_LRHGE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original_glrlm_LongRunHighGrayLevelEmphasis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890028585"/>
                  </a:ext>
                </a:extLst>
              </a:tr>
              <a:tr h="152320">
                <a:tc>
                  <a:txBody>
                    <a:bodyPr/>
                    <a:lstStyle/>
                    <a:p>
                      <a:pPr algn="l" fontAlgn="b"/>
                      <a:r>
                        <a:rPr lang="en-US" sz="900" b="1" i="0" u="none" strike="noStrike">
                          <a:solidFill>
                            <a:srgbClr val="000000"/>
                          </a:solidFill>
                          <a:effectLst/>
                          <a:latin typeface="Calibri" panose="020F0502020204030204" pitchFamily="34" charset="0"/>
                        </a:rPr>
                        <a:t>GLRLM Gray Level Non Uniformity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GLRLM_GLNU</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original_gldm_GrayLevelNonUniformity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GLevNonU</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13013070"/>
                  </a:ext>
                </a:extLst>
              </a:tr>
              <a:tr h="152320">
                <a:tc>
                  <a:txBody>
                    <a:bodyPr/>
                    <a:lstStyle/>
                    <a:p>
                      <a:pPr algn="l" fontAlgn="b"/>
                      <a:r>
                        <a:rPr lang="en-US" sz="900" b="1" i="0" u="none" strike="noStrike">
                          <a:solidFill>
                            <a:srgbClr val="000000"/>
                          </a:solidFill>
                          <a:effectLst/>
                          <a:latin typeface="Calibri" panose="020F0502020204030204" pitchFamily="34" charset="0"/>
                        </a:rPr>
                        <a:t>GLRLM Run Length Non Uniformity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GLRLM_RLNU</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original_glrlm_RunLengthNonUniformity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RLNonUni</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183738755"/>
                  </a:ext>
                </a:extLst>
              </a:tr>
              <a:tr h="152320">
                <a:tc>
                  <a:txBody>
                    <a:bodyPr/>
                    <a:lstStyle/>
                    <a:p>
                      <a:pPr algn="l" fontAlgn="b"/>
                      <a:r>
                        <a:rPr lang="en-US" sz="900" b="1" i="0" u="none" strike="noStrike">
                          <a:solidFill>
                            <a:srgbClr val="000000"/>
                          </a:solidFill>
                          <a:effectLst/>
                          <a:latin typeface="Calibri" panose="020F0502020204030204" pitchFamily="34" charset="0"/>
                        </a:rPr>
                        <a:t>GLRLM Run Percentage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GLRLM_RP</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original_glrlm_RunPercentage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0000"/>
                    </a:solidFill>
                  </a:tcPr>
                </a:tc>
                <a:extLst>
                  <a:ext uri="{0D108BD9-81ED-4DB2-BD59-A6C34878D82A}">
                    <a16:rowId xmlns:a16="http://schemas.microsoft.com/office/drawing/2014/main" val="921981021"/>
                  </a:ext>
                </a:extLst>
              </a:tr>
            </a:tbl>
          </a:graphicData>
        </a:graphic>
      </p:graphicFrame>
      <p:graphicFrame>
        <p:nvGraphicFramePr>
          <p:cNvPr id="7" name="Table 6">
            <a:extLst>
              <a:ext uri="{FF2B5EF4-FFF2-40B4-BE49-F238E27FC236}">
                <a16:creationId xmlns:a16="http://schemas.microsoft.com/office/drawing/2014/main" id="{D08C80F9-7C09-40AF-BE54-CB79150D25CD}"/>
              </a:ext>
            </a:extLst>
          </p:cNvPr>
          <p:cNvGraphicFramePr>
            <a:graphicFrameLocks noGrp="1"/>
          </p:cNvGraphicFramePr>
          <p:nvPr>
            <p:extLst>
              <p:ext uri="{D42A27DB-BD31-4B8C-83A1-F6EECF244321}">
                <p14:modId xmlns:p14="http://schemas.microsoft.com/office/powerpoint/2010/main" val="2511530135"/>
              </p:ext>
            </p:extLst>
          </p:nvPr>
        </p:nvGraphicFramePr>
        <p:xfrm>
          <a:off x="228600" y="6117055"/>
          <a:ext cx="2128919" cy="491289"/>
        </p:xfrm>
        <a:graphic>
          <a:graphicData uri="http://schemas.openxmlformats.org/drawingml/2006/table">
            <a:tbl>
              <a:tblPr/>
              <a:tblGrid>
                <a:gridCol w="2128919">
                  <a:extLst>
                    <a:ext uri="{9D8B030D-6E8A-4147-A177-3AD203B41FA5}">
                      <a16:colId xmlns:a16="http://schemas.microsoft.com/office/drawing/2014/main" val="2925651199"/>
                    </a:ext>
                  </a:extLst>
                </a:gridCol>
              </a:tblGrid>
              <a:tr h="163763">
                <a:tc>
                  <a:txBody>
                    <a:bodyPr/>
                    <a:lstStyle/>
                    <a:p>
                      <a:pPr algn="l" fontAlgn="b"/>
                      <a:r>
                        <a:rPr lang="el-GR" sz="900" b="1" i="0" u="none" strike="noStrike">
                          <a:solidFill>
                            <a:srgbClr val="FFFFFF"/>
                          </a:solidFill>
                          <a:effectLst/>
                          <a:latin typeface="Calibri" panose="020F0502020204030204" pitchFamily="34" charset="0"/>
                        </a:rPr>
                        <a:t>Δεν βρέθηκε</a:t>
                      </a:r>
                    </a:p>
                  </a:txBody>
                  <a:tcPr marL="8188" marR="8188" marT="8188" marB="0" anchor="b">
                    <a:lnL>
                      <a:noFill/>
                    </a:lnL>
                    <a:lnR>
                      <a:noFill/>
                    </a:lnR>
                    <a:lnT>
                      <a:noFill/>
                    </a:lnT>
                    <a:lnB>
                      <a:noFill/>
                    </a:lnB>
                    <a:solidFill>
                      <a:srgbClr val="FF0000"/>
                    </a:solidFill>
                  </a:tcPr>
                </a:tc>
                <a:extLst>
                  <a:ext uri="{0D108BD9-81ED-4DB2-BD59-A6C34878D82A}">
                    <a16:rowId xmlns:a16="http://schemas.microsoft.com/office/drawing/2014/main" val="1783860595"/>
                  </a:ext>
                </a:extLst>
              </a:tr>
              <a:tr h="163763">
                <a:tc>
                  <a:txBody>
                    <a:bodyPr/>
                    <a:lstStyle/>
                    <a:p>
                      <a:pPr algn="l" fontAlgn="b"/>
                      <a:r>
                        <a:rPr lang="el-GR" sz="900" b="1" i="0" u="none" strike="noStrike">
                          <a:solidFill>
                            <a:srgbClr val="FF0000"/>
                          </a:solidFill>
                          <a:effectLst/>
                          <a:latin typeface="Calibri" panose="020F0502020204030204" pitchFamily="34" charset="0"/>
                        </a:rPr>
                        <a:t>Μεγάλη απόκλιση τιμών</a:t>
                      </a:r>
                    </a:p>
                  </a:txBody>
                  <a:tcPr marL="8188" marR="8188" marT="8188" marB="0" anchor="b">
                    <a:lnL>
                      <a:noFill/>
                    </a:lnL>
                    <a:lnR>
                      <a:noFill/>
                    </a:lnR>
                    <a:lnT>
                      <a:noFill/>
                    </a:lnT>
                    <a:lnB>
                      <a:noFill/>
                    </a:lnB>
                  </a:tcPr>
                </a:tc>
                <a:extLst>
                  <a:ext uri="{0D108BD9-81ED-4DB2-BD59-A6C34878D82A}">
                    <a16:rowId xmlns:a16="http://schemas.microsoft.com/office/drawing/2014/main" val="2027496963"/>
                  </a:ext>
                </a:extLst>
              </a:tr>
              <a:tr h="163763">
                <a:tc>
                  <a:txBody>
                    <a:bodyPr/>
                    <a:lstStyle/>
                    <a:p>
                      <a:pPr algn="l" fontAlgn="b"/>
                      <a:r>
                        <a:rPr lang="el-GR" sz="900" b="1" i="0" u="none" strike="noStrike" dirty="0">
                          <a:solidFill>
                            <a:srgbClr val="000000"/>
                          </a:solidFill>
                          <a:effectLst/>
                          <a:latin typeface="Calibri" panose="020F0502020204030204" pitchFamily="34" charset="0"/>
                        </a:rPr>
                        <a:t>Μικρή απόκλιση τιμών</a:t>
                      </a:r>
                    </a:p>
                  </a:txBody>
                  <a:tcPr marL="8188" marR="8188" marT="8188" marB="0" anchor="b">
                    <a:lnL>
                      <a:noFill/>
                    </a:lnL>
                    <a:lnR>
                      <a:noFill/>
                    </a:lnR>
                    <a:lnT>
                      <a:noFill/>
                    </a:lnT>
                    <a:lnB>
                      <a:noFill/>
                    </a:lnB>
                    <a:solidFill>
                      <a:srgbClr val="92D050"/>
                    </a:solidFill>
                  </a:tcPr>
                </a:tc>
                <a:extLst>
                  <a:ext uri="{0D108BD9-81ED-4DB2-BD59-A6C34878D82A}">
                    <a16:rowId xmlns:a16="http://schemas.microsoft.com/office/drawing/2014/main" val="1963967285"/>
                  </a:ext>
                </a:extLst>
              </a:tr>
            </a:tbl>
          </a:graphicData>
        </a:graphic>
      </p:graphicFrame>
    </p:spTree>
    <p:extLst>
      <p:ext uri="{BB962C8B-B14F-4D97-AF65-F5344CB8AC3E}">
        <p14:creationId xmlns:p14="http://schemas.microsoft.com/office/powerpoint/2010/main" val="5619685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Tree>
    <p:extLst>
      <p:ext uri="{BB962C8B-B14F-4D97-AF65-F5344CB8AC3E}">
        <p14:creationId xmlns:p14="http://schemas.microsoft.com/office/powerpoint/2010/main" val="3153630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1" presetClass="emph" presetSubtype="2" fill="hold" nodeType="withEffect">
                                  <p:stCondLst>
                                    <p:cond delay="0"/>
                                  </p:stCondLst>
                                  <p:childTnLst>
                                    <p:animClr clrSpc="rgb" dir="cw">
                                      <p:cBhvr>
                                        <p:cTn id="16" dur="2000" fill="hold"/>
                                        <p:tgtEl>
                                          <p:spTgt spid="73"/>
                                        </p:tgtEl>
                                        <p:attrNameLst>
                                          <p:attrName>fillcolor</p:attrName>
                                        </p:attrNameLst>
                                      </p:cBhvr>
                                      <p:to>
                                        <a:srgbClr val="CB7A09"/>
                                      </p:to>
                                    </p:animClr>
                                    <p:set>
                                      <p:cBhvr>
                                        <p:cTn id="17" dur="2000" fill="hold"/>
                                        <p:tgtEl>
                                          <p:spTgt spid="73"/>
                                        </p:tgtEl>
                                        <p:attrNameLst>
                                          <p:attrName>fill.type</p:attrName>
                                        </p:attrNameLst>
                                      </p:cBhvr>
                                      <p:to>
                                        <p:strVal val="solid"/>
                                      </p:to>
                                    </p:set>
                                    <p:set>
                                      <p:cBhvr>
                                        <p:cTn id="18" dur="2000" fill="hold"/>
                                        <p:tgtEl>
                                          <p:spTgt spid="7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Εξαγωγή </a:t>
            </a:r>
          </a:p>
          <a:p>
            <a:pPr algn="ctr"/>
            <a:r>
              <a:rPr lang="el-GR" sz="2800" b="1" dirty="0">
                <a:solidFill>
                  <a:schemeClr val="tx1">
                    <a:lumMod val="75000"/>
                    <a:lumOff val="25000"/>
                  </a:schemeClr>
                </a:solidFill>
              </a:rPr>
              <a:t>χαρακτηριστικών</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51CB9396-1152-4C41-9582-038758FDF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69" y="1068791"/>
            <a:ext cx="5589489" cy="3142262"/>
          </a:xfrm>
          <a:prstGeom prst="rect">
            <a:avLst/>
          </a:prstGeom>
        </p:spPr>
      </p:pic>
    </p:spTree>
    <p:extLst>
      <p:ext uri="{BB962C8B-B14F-4D97-AF65-F5344CB8AC3E}">
        <p14:creationId xmlns:p14="http://schemas.microsoft.com/office/powerpoint/2010/main" val="112566282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Tree>
    <p:extLst>
      <p:ext uri="{BB962C8B-B14F-4D97-AF65-F5344CB8AC3E}">
        <p14:creationId xmlns:p14="http://schemas.microsoft.com/office/powerpoint/2010/main" val="149031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1" presetClass="emph" presetSubtype="2" fill="hold" nodeType="withEffect">
                                  <p:stCondLst>
                                    <p:cond delay="0"/>
                                  </p:stCondLst>
                                  <p:childTnLst>
                                    <p:animClr clrSpc="rgb" dir="cw">
                                      <p:cBhvr>
                                        <p:cTn id="16" dur="2000" fill="hold"/>
                                        <p:tgtEl>
                                          <p:spTgt spid="76"/>
                                        </p:tgtEl>
                                        <p:attrNameLst>
                                          <p:attrName>fillcolor</p:attrName>
                                        </p:attrNameLst>
                                      </p:cBhvr>
                                      <p:to>
                                        <a:srgbClr val="F59F26"/>
                                      </p:to>
                                    </p:animClr>
                                    <p:set>
                                      <p:cBhvr>
                                        <p:cTn id="17" dur="2000" fill="hold"/>
                                        <p:tgtEl>
                                          <p:spTgt spid="76"/>
                                        </p:tgtEl>
                                        <p:attrNameLst>
                                          <p:attrName>fill.type</p:attrName>
                                        </p:attrNameLst>
                                      </p:cBhvr>
                                      <p:to>
                                        <p:strVal val="solid"/>
                                      </p:to>
                                    </p:set>
                                    <p:set>
                                      <p:cBhvr>
                                        <p:cTn id="18" dur="200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a:t>
            </a:r>
          </a:p>
          <a:p>
            <a:pPr algn="ctr"/>
            <a:r>
              <a:rPr lang="el-GR" b="1" dirty="0">
                <a:latin typeface="+mj-lt"/>
              </a:rPr>
              <a:t>Πρώτης τάξης &amp; Σχήματος</a:t>
            </a:r>
            <a:endParaRPr lang="en-US" b="1" dirty="0">
              <a:latin typeface="+mj-lt"/>
            </a:endParaRP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 </a:t>
            </a:r>
            <a:r>
              <a:rPr lang="en-US" b="1" dirty="0">
                <a:latin typeface="+mj-lt"/>
              </a:rPr>
              <a:t>GLCM</a:t>
            </a:r>
          </a:p>
        </p:txBody>
      </p:sp>
      <p:pic>
        <p:nvPicPr>
          <p:cNvPr id="3" name="Picture 2">
            <a:extLst>
              <a:ext uri="{FF2B5EF4-FFF2-40B4-BE49-F238E27FC236}">
                <a16:creationId xmlns:a16="http://schemas.microsoft.com/office/drawing/2014/main" id="{525D3D64-B553-48FB-B9AC-E8D22A2EA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67" y="1507448"/>
            <a:ext cx="5795422" cy="5254299"/>
          </a:xfrm>
          <a:prstGeom prst="rect">
            <a:avLst/>
          </a:prstGeom>
        </p:spPr>
      </p:pic>
      <p:pic>
        <p:nvPicPr>
          <p:cNvPr id="7" name="Picture 6">
            <a:extLst>
              <a:ext uri="{FF2B5EF4-FFF2-40B4-BE49-F238E27FC236}">
                <a16:creationId xmlns:a16="http://schemas.microsoft.com/office/drawing/2014/main" id="{C7AC375D-8801-4E18-93E2-A4B7B2C24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075" y="1515980"/>
            <a:ext cx="5787000" cy="3492714"/>
          </a:xfrm>
          <a:prstGeom prst="rect">
            <a:avLst/>
          </a:prstGeom>
        </p:spPr>
      </p:pic>
    </p:spTree>
    <p:extLst>
      <p:ext uri="{BB962C8B-B14F-4D97-AF65-F5344CB8AC3E}">
        <p14:creationId xmlns:p14="http://schemas.microsoft.com/office/powerpoint/2010/main" val="49431026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l-GR" b="1" dirty="0">
                <a:solidFill>
                  <a:prstClr val="white"/>
                </a:solidFill>
                <a:latin typeface="Century Gothic"/>
              </a:rPr>
              <a:t>Χαρακτηριστικά </a:t>
            </a:r>
            <a:r>
              <a:rPr lang="en-US" b="1" dirty="0">
                <a:solidFill>
                  <a:prstClr val="white"/>
                </a:solidFill>
                <a:latin typeface="Century Gothic"/>
              </a:rPr>
              <a:t>NGTDM</a:t>
            </a: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 </a:t>
            </a:r>
            <a:r>
              <a:rPr lang="en-US" b="1" dirty="0">
                <a:latin typeface="+mj-lt"/>
              </a:rPr>
              <a:t>GLRLM</a:t>
            </a:r>
          </a:p>
        </p:txBody>
      </p:sp>
      <p:pic>
        <p:nvPicPr>
          <p:cNvPr id="3" name="Picture 2">
            <a:extLst>
              <a:ext uri="{FF2B5EF4-FFF2-40B4-BE49-F238E27FC236}">
                <a16:creationId xmlns:a16="http://schemas.microsoft.com/office/drawing/2014/main" id="{B7EF96A3-0730-4B32-9AC7-389F0E25C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1" y="1516552"/>
            <a:ext cx="6087979" cy="1853858"/>
          </a:xfrm>
          <a:prstGeom prst="rect">
            <a:avLst/>
          </a:prstGeom>
        </p:spPr>
      </p:pic>
      <p:pic>
        <p:nvPicPr>
          <p:cNvPr id="7" name="Picture 6">
            <a:extLst>
              <a:ext uri="{FF2B5EF4-FFF2-40B4-BE49-F238E27FC236}">
                <a16:creationId xmlns:a16="http://schemas.microsoft.com/office/drawing/2014/main" id="{24FEBB45-BF1D-4ACD-8734-E28CDBAC6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4761" y="1467488"/>
            <a:ext cx="4392319" cy="5310301"/>
          </a:xfrm>
          <a:prstGeom prst="rect">
            <a:avLst/>
          </a:prstGeom>
        </p:spPr>
      </p:pic>
    </p:spTree>
    <p:extLst>
      <p:ext uri="{BB962C8B-B14F-4D97-AF65-F5344CB8AC3E}">
        <p14:creationId xmlns:p14="http://schemas.microsoft.com/office/powerpoint/2010/main" val="332199833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33" name="Rectangle 32">
            <a:extLst>
              <a:ext uri="{FF2B5EF4-FFF2-40B4-BE49-F238E27FC236}">
                <a16:creationId xmlns:a16="http://schemas.microsoft.com/office/drawing/2014/main" id="{33F40D0C-5584-425C-BEDD-E844C402C412}"/>
              </a:ext>
            </a:extLst>
          </p:cNvPr>
          <p:cNvSpPr/>
          <p:nvPr/>
        </p:nvSpPr>
        <p:spPr>
          <a:xfrm>
            <a:off x="8876924" y="3452011"/>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34" name="Rectangle 33">
            <a:extLst>
              <a:ext uri="{FF2B5EF4-FFF2-40B4-BE49-F238E27FC236}">
                <a16:creationId xmlns:a16="http://schemas.microsoft.com/office/drawing/2014/main" id="{0FF00119-E5FC-4B84-8A70-8065773BA11A}"/>
              </a:ext>
            </a:extLst>
          </p:cNvPr>
          <p:cNvSpPr/>
          <p:nvPr/>
        </p:nvSpPr>
        <p:spPr>
          <a:xfrm>
            <a:off x="10614818" y="3461084"/>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Tree>
    <p:extLst>
      <p:ext uri="{BB962C8B-B14F-4D97-AF65-F5344CB8AC3E}">
        <p14:creationId xmlns:p14="http://schemas.microsoft.com/office/powerpoint/2010/main" val="3864399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1" presetClass="emph" presetSubtype="2" fill="hold" nodeType="withEffect">
                                  <p:stCondLst>
                                    <p:cond delay="0"/>
                                  </p:stCondLst>
                                  <p:childTnLst>
                                    <p:animClr clrSpc="rgb" dir="cw">
                                      <p:cBhvr>
                                        <p:cTn id="16" dur="2000" fill="hold"/>
                                        <p:tgtEl>
                                          <p:spTgt spid="75"/>
                                        </p:tgtEl>
                                        <p:attrNameLst>
                                          <p:attrName>fillcolor</p:attrName>
                                        </p:attrNameLst>
                                      </p:cBhvr>
                                      <p:to>
                                        <a:srgbClr val="0D8295"/>
                                      </p:to>
                                    </p:animClr>
                                    <p:set>
                                      <p:cBhvr>
                                        <p:cTn id="17" dur="2000" fill="hold"/>
                                        <p:tgtEl>
                                          <p:spTgt spid="75"/>
                                        </p:tgtEl>
                                        <p:attrNameLst>
                                          <p:attrName>fill.type</p:attrName>
                                        </p:attrNameLst>
                                      </p:cBhvr>
                                      <p:to>
                                        <p:strVal val="solid"/>
                                      </p:to>
                                    </p:set>
                                    <p:set>
                                      <p:cBhvr>
                                        <p:cTn id="18" dur="2000" fill="hold"/>
                                        <p:tgtEl>
                                          <p:spTgt spid="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Radiomics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30" name="Picture 6" descr="An external file that holds a picture, illustration, etc.&#10;Object name is bjr.20170926.g002.jpg">
            <a:extLst>
              <a:ext uri="{FF2B5EF4-FFF2-40B4-BE49-F238E27FC236}">
                <a16:creationId xmlns:a16="http://schemas.microsoft.com/office/drawing/2014/main" id="{9B0AE04E-9935-4043-8C0A-76C1C3F5B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87" y="990600"/>
            <a:ext cx="63722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C67650A-F675-4716-9BA6-B1E9D8035472}"/>
              </a:ext>
            </a:extLst>
          </p:cNvPr>
          <p:cNvPicPr>
            <a:picLocks noChangeAspect="1"/>
          </p:cNvPicPr>
          <p:nvPr/>
        </p:nvPicPr>
        <p:blipFill>
          <a:blip r:embed="rId4"/>
          <a:stretch>
            <a:fillRect/>
          </a:stretch>
        </p:blipFill>
        <p:spPr>
          <a:xfrm>
            <a:off x="2476952" y="3529165"/>
            <a:ext cx="7238095" cy="2447619"/>
          </a:xfrm>
          <a:prstGeom prst="rect">
            <a:avLst/>
          </a:prstGeom>
        </p:spPr>
      </p:pic>
    </p:spTree>
    <p:extLst>
      <p:ext uri="{BB962C8B-B14F-4D97-AF65-F5344CB8AC3E}">
        <p14:creationId xmlns:p14="http://schemas.microsoft.com/office/powerpoint/2010/main" val="329971519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20</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MaZda</a:t>
            </a:r>
            <a:r>
              <a:rPr lang="en-US" b="1" dirty="0">
                <a:solidFill>
                  <a:prstClr val="white"/>
                </a:solidFill>
                <a:latin typeface="Century Gothic"/>
              </a:rPr>
              <a:t> -</a:t>
            </a:r>
            <a:r>
              <a:rPr lang="en-US" b="1" dirty="0" err="1">
                <a:solidFill>
                  <a:prstClr val="white"/>
                </a:solidFill>
                <a:latin typeface="Century Gothic"/>
              </a:rPr>
              <a:t>Lifex</a:t>
            </a:r>
            <a:r>
              <a:rPr lang="en-US" b="1" dirty="0">
                <a:solidFill>
                  <a:prstClr val="white"/>
                </a:solidFill>
                <a:latin typeface="Century Gothic"/>
              </a:rPr>
              <a:t> </a:t>
            </a: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MaZda</a:t>
            </a:r>
            <a:r>
              <a:rPr lang="en-US" b="1" dirty="0">
                <a:solidFill>
                  <a:prstClr val="white"/>
                </a:solidFill>
                <a:latin typeface="Century Gothic"/>
              </a:rPr>
              <a:t> </a:t>
            </a:r>
            <a:r>
              <a:rPr lang="en-US" b="1" dirty="0" err="1">
                <a:solidFill>
                  <a:prstClr val="white"/>
                </a:solidFill>
                <a:latin typeface="Century Gothic"/>
              </a:rPr>
              <a:t>Pyradiomics</a:t>
            </a:r>
            <a:endParaRPr lang="en-US" b="1" dirty="0">
              <a:solidFill>
                <a:prstClr val="white"/>
              </a:solidFill>
              <a:latin typeface="Century Gothic"/>
            </a:endParaRPr>
          </a:p>
        </p:txBody>
      </p:sp>
      <p:pic>
        <p:nvPicPr>
          <p:cNvPr id="3" name="Picture 2">
            <a:extLst>
              <a:ext uri="{FF2B5EF4-FFF2-40B4-BE49-F238E27FC236}">
                <a16:creationId xmlns:a16="http://schemas.microsoft.com/office/drawing/2014/main" id="{E3F10947-FE60-4E8D-A885-629C9A30B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1" y="1435675"/>
            <a:ext cx="6185213" cy="4803830"/>
          </a:xfrm>
          <a:prstGeom prst="rect">
            <a:avLst/>
          </a:prstGeom>
        </p:spPr>
      </p:pic>
      <p:pic>
        <p:nvPicPr>
          <p:cNvPr id="7" name="Picture 6">
            <a:extLst>
              <a:ext uri="{FF2B5EF4-FFF2-40B4-BE49-F238E27FC236}">
                <a16:creationId xmlns:a16="http://schemas.microsoft.com/office/drawing/2014/main" id="{2B341BEF-E5B8-42B6-B713-8CA055D02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2344" y="1395663"/>
            <a:ext cx="6239846" cy="4846259"/>
          </a:xfrm>
          <a:prstGeom prst="rect">
            <a:avLst/>
          </a:prstGeom>
        </p:spPr>
      </p:pic>
    </p:spTree>
    <p:extLst>
      <p:ext uri="{BB962C8B-B14F-4D97-AF65-F5344CB8AC3E}">
        <p14:creationId xmlns:p14="http://schemas.microsoft.com/office/powerpoint/2010/main" val="21237208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11734800"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Pyradiomics</a:t>
            </a:r>
            <a:r>
              <a:rPr lang="en-US" b="1" dirty="0">
                <a:solidFill>
                  <a:prstClr val="white"/>
                </a:solidFill>
                <a:latin typeface="Century Gothic"/>
              </a:rPr>
              <a:t> -</a:t>
            </a:r>
            <a:r>
              <a:rPr lang="en-US" b="1" dirty="0" err="1">
                <a:solidFill>
                  <a:prstClr val="white"/>
                </a:solidFill>
                <a:latin typeface="Century Gothic"/>
              </a:rPr>
              <a:t>Lifex</a:t>
            </a:r>
            <a:r>
              <a:rPr lang="en-US" b="1" dirty="0">
                <a:solidFill>
                  <a:prstClr val="white"/>
                </a:solidFill>
                <a:latin typeface="Century Gothic"/>
              </a:rPr>
              <a:t> </a:t>
            </a:r>
          </a:p>
        </p:txBody>
      </p:sp>
      <p:pic>
        <p:nvPicPr>
          <p:cNvPr id="3" name="Picture 2">
            <a:extLst>
              <a:ext uri="{FF2B5EF4-FFF2-40B4-BE49-F238E27FC236}">
                <a16:creationId xmlns:a16="http://schemas.microsoft.com/office/drawing/2014/main" id="{EEC9AAFD-F169-4360-9AE1-C9B1C22E5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453" y="1339052"/>
            <a:ext cx="8025844" cy="5406653"/>
          </a:xfrm>
          <a:prstGeom prst="rect">
            <a:avLst/>
          </a:prstGeom>
        </p:spPr>
      </p:pic>
    </p:spTree>
    <p:extLst>
      <p:ext uri="{BB962C8B-B14F-4D97-AF65-F5344CB8AC3E}">
        <p14:creationId xmlns:p14="http://schemas.microsoft.com/office/powerpoint/2010/main" val="212804042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33" name="Rectangle 32">
            <a:extLst>
              <a:ext uri="{FF2B5EF4-FFF2-40B4-BE49-F238E27FC236}">
                <a16:creationId xmlns:a16="http://schemas.microsoft.com/office/drawing/2014/main" id="{33F40D0C-5584-425C-BEDD-E844C402C412}"/>
              </a:ext>
            </a:extLst>
          </p:cNvPr>
          <p:cNvSpPr/>
          <p:nvPr/>
        </p:nvSpPr>
        <p:spPr>
          <a:xfrm>
            <a:off x="8915024" y="3452011"/>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37" name="Rectangle 36">
            <a:extLst>
              <a:ext uri="{FF2B5EF4-FFF2-40B4-BE49-F238E27FC236}">
                <a16:creationId xmlns:a16="http://schemas.microsoft.com/office/drawing/2014/main" id="{07496D4D-5107-47F3-9122-72D5B0FE8704}"/>
              </a:ext>
            </a:extLst>
          </p:cNvPr>
          <p:cNvSpPr/>
          <p:nvPr/>
        </p:nvSpPr>
        <p:spPr>
          <a:xfrm>
            <a:off x="9027318" y="5327900"/>
            <a:ext cx="1371600" cy="430887"/>
          </a:xfrm>
          <a:prstGeom prst="rect">
            <a:avLst/>
          </a:prstGeom>
        </p:spPr>
        <p:txBody>
          <a:bodyPr wrap="square" lIns="0" tIns="0" rIns="0" bIns="0" anchor="ctr">
            <a:spAutoFit/>
          </a:bodyPr>
          <a:lstStyle/>
          <a:p>
            <a:pPr algn="ctr"/>
            <a:r>
              <a:rPr lang="el-GR" sz="1400" b="1" dirty="0">
                <a:solidFill>
                  <a:schemeClr val="bg1"/>
                </a:solidFill>
              </a:rPr>
              <a:t>Στατιστική σημαντικότητα</a:t>
            </a:r>
            <a:endParaRPr lang="en-US" sz="1400" b="1" dirty="0">
              <a:solidFill>
                <a:schemeClr val="bg1"/>
              </a:solidFill>
            </a:endParaRPr>
          </a:p>
        </p:txBody>
      </p:sp>
      <p:sp>
        <p:nvSpPr>
          <p:cNvPr id="38" name="Rectangle 37">
            <a:extLst>
              <a:ext uri="{FF2B5EF4-FFF2-40B4-BE49-F238E27FC236}">
                <a16:creationId xmlns:a16="http://schemas.microsoft.com/office/drawing/2014/main" id="{1254E1A3-D40F-4FD8-B0E1-72658BF5CCA7}"/>
              </a:ext>
            </a:extLst>
          </p:cNvPr>
          <p:cNvSpPr/>
          <p:nvPr/>
        </p:nvSpPr>
        <p:spPr>
          <a:xfrm>
            <a:off x="10614818" y="5187990"/>
            <a:ext cx="1348582" cy="71070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ANOVA</a:t>
            </a:r>
          </a:p>
          <a:p>
            <a:pPr>
              <a:lnSpc>
                <a:spcPts val="1900"/>
              </a:lnSpc>
            </a:pPr>
            <a:r>
              <a:rPr lang="en-US" sz="1400" dirty="0">
                <a:solidFill>
                  <a:schemeClr val="tx1">
                    <a:lumMod val="75000"/>
                    <a:lumOff val="25000"/>
                  </a:schemeClr>
                </a:solidFill>
                <a:cs typeface="Segoe UI" panose="020B0502040204020203" pitchFamily="34" charset="0"/>
              </a:rPr>
              <a:t>(Analysis of Variance)</a:t>
            </a:r>
          </a:p>
        </p:txBody>
      </p:sp>
      <p:sp>
        <p:nvSpPr>
          <p:cNvPr id="39" name="Rectangle 38">
            <a:extLst>
              <a:ext uri="{FF2B5EF4-FFF2-40B4-BE49-F238E27FC236}">
                <a16:creationId xmlns:a16="http://schemas.microsoft.com/office/drawing/2014/main" id="{CAE83D98-1BEC-4986-BDE0-3F1045F645C3}"/>
              </a:ext>
            </a:extLst>
          </p:cNvPr>
          <p:cNvSpPr/>
          <p:nvPr/>
        </p:nvSpPr>
        <p:spPr>
          <a:xfrm>
            <a:off x="10626850" y="3429000"/>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Tree>
    <p:extLst>
      <p:ext uri="{BB962C8B-B14F-4D97-AF65-F5344CB8AC3E}">
        <p14:creationId xmlns:p14="http://schemas.microsoft.com/office/powerpoint/2010/main" val="2928003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par>
                                <p:cTn id="15" presetID="1" presetClass="emph" presetSubtype="2" fill="hold" nodeType="withEffect">
                                  <p:stCondLst>
                                    <p:cond delay="0"/>
                                  </p:stCondLst>
                                  <p:childTnLst>
                                    <p:animClr clrSpc="rgb" dir="cw">
                                      <p:cBhvr>
                                        <p:cTn id="16" dur="2000" fill="hold"/>
                                        <p:tgtEl>
                                          <p:spTgt spid="77"/>
                                        </p:tgtEl>
                                        <p:attrNameLst>
                                          <p:attrName>fillcolor</p:attrName>
                                        </p:attrNameLst>
                                      </p:cBhvr>
                                      <p:to>
                                        <a:srgbClr val="CB7A09"/>
                                      </p:to>
                                    </p:animClr>
                                    <p:set>
                                      <p:cBhvr>
                                        <p:cTn id="17" dur="2000" fill="hold"/>
                                        <p:tgtEl>
                                          <p:spTgt spid="77"/>
                                        </p:tgtEl>
                                        <p:attrNameLst>
                                          <p:attrName>fill.type</p:attrName>
                                        </p:attrNameLst>
                                      </p:cBhvr>
                                      <p:to>
                                        <p:strVal val="solid"/>
                                      </p:to>
                                    </p:set>
                                    <p:set>
                                      <p:cBhvr>
                                        <p:cTn id="18" dur="2000" fill="hold"/>
                                        <p:tgtEl>
                                          <p:spTgt spid="7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Σ</a:t>
            </a:r>
            <a:r>
              <a:rPr lang="el-GR" sz="2800" b="1" dirty="0">
                <a:solidFill>
                  <a:schemeClr val="tx1">
                    <a:lumMod val="75000"/>
                    <a:lumOff val="25000"/>
                  </a:schemeClr>
                </a:solidFill>
              </a:rPr>
              <a:t>υ</a:t>
            </a:r>
            <a:r>
              <a:rPr lang="en-US" sz="2800" b="1" dirty="0">
                <a:solidFill>
                  <a:schemeClr val="tx1">
                    <a:lumMod val="75000"/>
                    <a:lumOff val="25000"/>
                  </a:schemeClr>
                </a:solidFill>
              </a:rPr>
              <a:t>μ</a:t>
            </a:r>
            <a:r>
              <a:rPr lang="el-GR" sz="2800" b="1" dirty="0">
                <a:solidFill>
                  <a:schemeClr val="tx1">
                    <a:lumMod val="75000"/>
                    <a:lumOff val="25000"/>
                  </a:schemeClr>
                </a:solidFill>
              </a:rPr>
              <a:t>π</a:t>
            </a:r>
            <a:r>
              <a:rPr lang="en-US" sz="2800" b="1" dirty="0">
                <a:solidFill>
                  <a:schemeClr val="tx1">
                    <a:lumMod val="75000"/>
                    <a:lumOff val="25000"/>
                  </a:schemeClr>
                </a:solidFill>
              </a:rPr>
              <a:t>ε</a:t>
            </a:r>
            <a:r>
              <a:rPr lang="el-GR" sz="2800" b="1" dirty="0">
                <a:solidFill>
                  <a:schemeClr val="tx1">
                    <a:lumMod val="75000"/>
                    <a:lumOff val="25000"/>
                  </a:schemeClr>
                </a:solidFill>
              </a:rPr>
              <a:t>ρ</a:t>
            </a:r>
            <a:r>
              <a:rPr lang="en-US" sz="2800" b="1" dirty="0">
                <a:solidFill>
                  <a:schemeClr val="tx1">
                    <a:lumMod val="75000"/>
                    <a:lumOff val="25000"/>
                  </a:schemeClr>
                </a:solidFill>
              </a:rPr>
              <a:t>ά</a:t>
            </a:r>
            <a:r>
              <a:rPr lang="el-GR" sz="2800" b="1" dirty="0">
                <a:solidFill>
                  <a:schemeClr val="tx1">
                    <a:lumMod val="75000"/>
                    <a:lumOff val="25000"/>
                  </a:schemeClr>
                </a:solidFill>
              </a:rPr>
              <a:t>σ</a:t>
            </a:r>
            <a:r>
              <a:rPr lang="en-US" sz="2800" b="1" dirty="0">
                <a:solidFill>
                  <a:schemeClr val="tx1">
                    <a:lumMod val="75000"/>
                    <a:lumOff val="25000"/>
                  </a:schemeClr>
                </a:solidFill>
              </a:rPr>
              <a:t>μ</a:t>
            </a:r>
            <a:r>
              <a:rPr lang="el-GR" sz="2800" b="1" dirty="0">
                <a:solidFill>
                  <a:schemeClr val="tx1">
                    <a:lumMod val="75000"/>
                    <a:lumOff val="25000"/>
                  </a:schemeClr>
                </a:solidFill>
              </a:rPr>
              <a:t>α</a:t>
            </a:r>
            <a:r>
              <a:rPr lang="en-US" sz="2800" b="1" dirty="0">
                <a:solidFill>
                  <a:schemeClr val="tx1">
                    <a:lumMod val="75000"/>
                    <a:lumOff val="25000"/>
                  </a:schemeClr>
                </a:solidFill>
              </a:rPr>
              <a:t>τ</a:t>
            </a:r>
            <a:r>
              <a:rPr lang="el-GR" sz="2800" b="1" dirty="0">
                <a:solidFill>
                  <a:schemeClr val="tx1">
                    <a:lumMod val="75000"/>
                    <a:lumOff val="25000"/>
                  </a:schemeClr>
                </a:solidFill>
              </a:rPr>
              <a:t>α</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4590529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Π</a:t>
            </a:r>
            <a:r>
              <a:rPr lang="en-US" sz="2800" b="1" dirty="0">
                <a:solidFill>
                  <a:schemeClr val="tx1">
                    <a:lumMod val="75000"/>
                    <a:lumOff val="25000"/>
                  </a:schemeClr>
                </a:solidFill>
              </a:rPr>
              <a:t>ε</a:t>
            </a:r>
            <a:r>
              <a:rPr lang="el-GR" sz="2800" b="1" dirty="0">
                <a:solidFill>
                  <a:schemeClr val="tx1">
                    <a:lumMod val="75000"/>
                    <a:lumOff val="25000"/>
                  </a:schemeClr>
                </a:solidFill>
              </a:rPr>
              <a:t>ρ</a:t>
            </a:r>
            <a:r>
              <a:rPr lang="en-US" sz="2800" b="1" dirty="0">
                <a:solidFill>
                  <a:schemeClr val="tx1">
                    <a:lumMod val="75000"/>
                    <a:lumOff val="25000"/>
                  </a:schemeClr>
                </a:solidFill>
              </a:rPr>
              <a:t>ι</a:t>
            </a:r>
            <a:r>
              <a:rPr lang="el-GR" sz="2800" b="1" dirty="0">
                <a:solidFill>
                  <a:schemeClr val="tx1">
                    <a:lumMod val="75000"/>
                    <a:lumOff val="25000"/>
                  </a:schemeClr>
                </a:solidFill>
              </a:rPr>
              <a:t>ο</a:t>
            </a:r>
            <a:r>
              <a:rPr lang="en-US" sz="2800" b="1" dirty="0">
                <a:solidFill>
                  <a:schemeClr val="tx1">
                    <a:lumMod val="75000"/>
                    <a:lumOff val="25000"/>
                  </a:schemeClr>
                </a:solidFill>
              </a:rPr>
              <a:t>ρ</a:t>
            </a:r>
            <a:r>
              <a:rPr lang="el-GR" sz="2800" b="1" dirty="0">
                <a:solidFill>
                  <a:schemeClr val="tx1">
                    <a:lumMod val="75000"/>
                    <a:lumOff val="25000"/>
                  </a:schemeClr>
                </a:solidFill>
              </a:rPr>
              <a:t>ι</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ο</a:t>
            </a:r>
            <a:r>
              <a:rPr lang="el-GR" sz="2800" b="1" dirty="0">
                <a:solidFill>
                  <a:schemeClr val="tx1">
                    <a:lumMod val="75000"/>
                    <a:lumOff val="25000"/>
                  </a:schemeClr>
                </a:solidFill>
              </a:rPr>
              <a:t>ί</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4" name="image9.png">
            <a:extLst>
              <a:ext uri="{FF2B5EF4-FFF2-40B4-BE49-F238E27FC236}">
                <a16:creationId xmlns:a16="http://schemas.microsoft.com/office/drawing/2014/main" id="{5A4E2597-AC71-4AA6-A757-D17EEDD4D9B1}"/>
              </a:ext>
            </a:extLst>
          </p:cNvPr>
          <p:cNvPicPr/>
          <p:nvPr/>
        </p:nvPicPr>
        <p:blipFill>
          <a:blip r:embed="rId3"/>
          <a:srcRect/>
          <a:stretch>
            <a:fillRect/>
          </a:stretch>
        </p:blipFill>
        <p:spPr>
          <a:xfrm>
            <a:off x="1887220" y="2628900"/>
            <a:ext cx="8407366" cy="1546225"/>
          </a:xfrm>
          <a:prstGeom prst="rect">
            <a:avLst/>
          </a:prstGeom>
          <a:ln/>
        </p:spPr>
      </p:pic>
      <p:sp>
        <p:nvSpPr>
          <p:cNvPr id="65" name="Rectangle 64">
            <a:extLst>
              <a:ext uri="{FF2B5EF4-FFF2-40B4-BE49-F238E27FC236}">
                <a16:creationId xmlns:a16="http://schemas.microsoft.com/office/drawing/2014/main" id="{0BCB0E07-E6CB-4E88-B651-38B71578624F}"/>
              </a:ext>
            </a:extLst>
          </p:cNvPr>
          <p:cNvSpPr/>
          <p:nvPr/>
        </p:nvSpPr>
        <p:spPr>
          <a:xfrm>
            <a:off x="1272965" y="132877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66" name="Rectangle 65">
            <a:extLst>
              <a:ext uri="{FF2B5EF4-FFF2-40B4-BE49-F238E27FC236}">
                <a16:creationId xmlns:a16="http://schemas.microsoft.com/office/drawing/2014/main" id="{E8B51BD9-1991-44E1-8797-19CBA4261070}"/>
              </a:ext>
            </a:extLst>
          </p:cNvPr>
          <p:cNvSpPr/>
          <p:nvPr/>
        </p:nvSpPr>
        <p:spPr>
          <a:xfrm>
            <a:off x="4510065" y="132877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67" name="Rectangle 66">
            <a:extLst>
              <a:ext uri="{FF2B5EF4-FFF2-40B4-BE49-F238E27FC236}">
                <a16:creationId xmlns:a16="http://schemas.microsoft.com/office/drawing/2014/main" id="{9158CA90-07F7-4FD8-B88C-D3BF1599A131}"/>
              </a:ext>
            </a:extLst>
          </p:cNvPr>
          <p:cNvSpPr/>
          <p:nvPr/>
        </p:nvSpPr>
        <p:spPr>
          <a:xfrm>
            <a:off x="7747165" y="132877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68" name="Rectangle 67">
            <a:extLst>
              <a:ext uri="{FF2B5EF4-FFF2-40B4-BE49-F238E27FC236}">
                <a16:creationId xmlns:a16="http://schemas.microsoft.com/office/drawing/2014/main" id="{E2CD7FDF-8789-4A0B-ADA3-F9CE4DCB641C}"/>
              </a:ext>
            </a:extLst>
          </p:cNvPr>
          <p:cNvSpPr/>
          <p:nvPr/>
        </p:nvSpPr>
        <p:spPr>
          <a:xfrm>
            <a:off x="1977815" y="530372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69" name="Rectangle 68">
            <a:extLst>
              <a:ext uri="{FF2B5EF4-FFF2-40B4-BE49-F238E27FC236}">
                <a16:creationId xmlns:a16="http://schemas.microsoft.com/office/drawing/2014/main" id="{3F677197-8B54-4110-BC8D-BE06C76291F9}"/>
              </a:ext>
            </a:extLst>
          </p:cNvPr>
          <p:cNvSpPr/>
          <p:nvPr/>
        </p:nvSpPr>
        <p:spPr>
          <a:xfrm>
            <a:off x="5214915" y="530372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70" name="Rectangle 69">
            <a:extLst>
              <a:ext uri="{FF2B5EF4-FFF2-40B4-BE49-F238E27FC236}">
                <a16:creationId xmlns:a16="http://schemas.microsoft.com/office/drawing/2014/main" id="{DBF3D241-A286-4095-972C-8E62EFE1C1B4}"/>
              </a:ext>
            </a:extLst>
          </p:cNvPr>
          <p:cNvSpPr/>
          <p:nvPr/>
        </p:nvSpPr>
        <p:spPr>
          <a:xfrm>
            <a:off x="8452015" y="530372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Tree>
    <p:extLst>
      <p:ext uri="{BB962C8B-B14F-4D97-AF65-F5344CB8AC3E}">
        <p14:creationId xmlns:p14="http://schemas.microsoft.com/office/powerpoint/2010/main" val="279666937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Χαρα</a:t>
            </a:r>
            <a:r>
              <a:rPr lang="en-US" sz="2800" b="1" dirty="0" err="1">
                <a:solidFill>
                  <a:schemeClr val="tx1">
                    <a:lumMod val="75000"/>
                    <a:lumOff val="25000"/>
                  </a:schemeClr>
                </a:solidFill>
              </a:rPr>
              <a:t>κτηριστικά</a:t>
            </a:r>
            <a:r>
              <a:rPr lang="en-US" sz="2800" b="1" dirty="0">
                <a:solidFill>
                  <a:schemeClr val="tx1">
                    <a:lumMod val="75000"/>
                    <a:lumOff val="25000"/>
                  </a:schemeClr>
                </a:solidFill>
              </a:rPr>
              <a:t> </a:t>
            </a:r>
          </a:p>
          <a:p>
            <a:pPr algn="ctr"/>
            <a:r>
              <a:rPr lang="en-US" sz="2800" b="1" dirty="0" err="1">
                <a:solidFill>
                  <a:schemeClr val="tx1">
                    <a:lumMod val="75000"/>
                    <a:lumOff val="25000"/>
                  </a:schemeClr>
                </a:solidFill>
              </a:rPr>
              <a:t>δο</a:t>
            </a:r>
            <a:r>
              <a:rPr lang="el-GR" sz="2800" b="1" dirty="0">
                <a:solidFill>
                  <a:schemeClr val="tx1">
                    <a:lumMod val="75000"/>
                    <a:lumOff val="25000"/>
                  </a:schemeClr>
                </a:solidFill>
              </a:rPr>
              <a:t>κ</a:t>
            </a:r>
            <a:r>
              <a:rPr lang="en-US" sz="2800" b="1" dirty="0">
                <a:solidFill>
                  <a:schemeClr val="tx1">
                    <a:lumMod val="75000"/>
                    <a:lumOff val="25000"/>
                  </a:schemeClr>
                </a:solidFill>
              </a:rPr>
              <a:t>ι</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σ</a:t>
            </a:r>
            <a:r>
              <a:rPr lang="en-US" sz="2800" b="1" dirty="0">
                <a:solidFill>
                  <a:schemeClr val="tx1">
                    <a:lumMod val="75000"/>
                    <a:lumOff val="25000"/>
                  </a:schemeClr>
                </a:solidFill>
              </a:rPr>
              <a:t>τ</a:t>
            </a:r>
            <a:r>
              <a:rPr lang="el-GR" sz="2800" b="1" dirty="0">
                <a:solidFill>
                  <a:schemeClr val="tx1">
                    <a:lumMod val="75000"/>
                    <a:lumOff val="25000"/>
                  </a:schemeClr>
                </a:solidFill>
              </a:rPr>
              <a:t>ι</a:t>
            </a:r>
            <a:r>
              <a:rPr lang="en-US" sz="2800" b="1" dirty="0">
                <a:solidFill>
                  <a:schemeClr val="tx1">
                    <a:lumMod val="75000"/>
                    <a:lumOff val="25000"/>
                  </a:schemeClr>
                </a:solidFill>
              </a:rPr>
              <a:t>κ</a:t>
            </a:r>
            <a:r>
              <a:rPr lang="el-GR" sz="2800" b="1" dirty="0">
                <a:solidFill>
                  <a:schemeClr val="tx1">
                    <a:lumMod val="75000"/>
                    <a:lumOff val="25000"/>
                  </a:schemeClr>
                </a:solidFill>
              </a:rPr>
              <a:t>ή</a:t>
            </a:r>
            <a:r>
              <a:rPr lang="en-US" sz="2800" b="1" dirty="0">
                <a:solidFill>
                  <a:schemeClr val="tx1">
                    <a:lumMod val="75000"/>
                    <a:lumOff val="25000"/>
                  </a:schemeClr>
                </a:solidFill>
              </a:rPr>
              <a:t>ς </a:t>
            </a:r>
            <a:r>
              <a:rPr lang="en-US" sz="2800" b="1" dirty="0" err="1">
                <a:solidFill>
                  <a:schemeClr val="tx1">
                    <a:lumMod val="75000"/>
                    <a:lumOff val="25000"/>
                  </a:schemeClr>
                </a:solidFill>
              </a:rPr>
              <a:t>εικόν</a:t>
            </a:r>
            <a:r>
              <a:rPr lang="en-US" sz="2800" b="1" dirty="0">
                <a:solidFill>
                  <a:schemeClr val="tx1">
                    <a:lumMod val="75000"/>
                    <a:lumOff val="25000"/>
                  </a:schemeClr>
                </a:solidFill>
              </a:rPr>
              <a:t>ας</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7" name="Rectangle 46">
            <a:extLst>
              <a:ext uri="{FF2B5EF4-FFF2-40B4-BE49-F238E27FC236}">
                <a16:creationId xmlns:a16="http://schemas.microsoft.com/office/drawing/2014/main" id="{9043CF3D-67EF-418A-9AA5-0CD1E37F181F}"/>
              </a:ext>
            </a:extLst>
          </p:cNvPr>
          <p:cNvSpPr/>
          <p:nvPr/>
        </p:nvSpPr>
        <p:spPr>
          <a:xfrm>
            <a:off x="1272965" y="132877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8" name="Rectangle 47">
            <a:extLst>
              <a:ext uri="{FF2B5EF4-FFF2-40B4-BE49-F238E27FC236}">
                <a16:creationId xmlns:a16="http://schemas.microsoft.com/office/drawing/2014/main" id="{2FCE2582-72B2-48D3-B884-A368E4EBAF38}"/>
              </a:ext>
            </a:extLst>
          </p:cNvPr>
          <p:cNvSpPr/>
          <p:nvPr/>
        </p:nvSpPr>
        <p:spPr>
          <a:xfrm>
            <a:off x="4510065" y="132877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9" name="Rectangle 48">
            <a:extLst>
              <a:ext uri="{FF2B5EF4-FFF2-40B4-BE49-F238E27FC236}">
                <a16:creationId xmlns:a16="http://schemas.microsoft.com/office/drawing/2014/main" id="{D98BC5CF-066F-4992-84A4-DF71E65857E0}"/>
              </a:ext>
            </a:extLst>
          </p:cNvPr>
          <p:cNvSpPr/>
          <p:nvPr/>
        </p:nvSpPr>
        <p:spPr>
          <a:xfrm>
            <a:off x="7747165" y="132877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50" name="Rectangle 49">
            <a:extLst>
              <a:ext uri="{FF2B5EF4-FFF2-40B4-BE49-F238E27FC236}">
                <a16:creationId xmlns:a16="http://schemas.microsoft.com/office/drawing/2014/main" id="{DEBDAC86-D25E-4083-BD5F-7A834D5FC7BB}"/>
              </a:ext>
            </a:extLst>
          </p:cNvPr>
          <p:cNvSpPr/>
          <p:nvPr/>
        </p:nvSpPr>
        <p:spPr>
          <a:xfrm>
            <a:off x="1977815" y="530372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51" name="Rectangle 50">
            <a:extLst>
              <a:ext uri="{FF2B5EF4-FFF2-40B4-BE49-F238E27FC236}">
                <a16:creationId xmlns:a16="http://schemas.microsoft.com/office/drawing/2014/main" id="{455E58DE-D336-4C22-B3A6-3B31496316DB}"/>
              </a:ext>
            </a:extLst>
          </p:cNvPr>
          <p:cNvSpPr/>
          <p:nvPr/>
        </p:nvSpPr>
        <p:spPr>
          <a:xfrm>
            <a:off x="5214915" y="530372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79" name="Rectangle 78">
            <a:extLst>
              <a:ext uri="{FF2B5EF4-FFF2-40B4-BE49-F238E27FC236}">
                <a16:creationId xmlns:a16="http://schemas.microsoft.com/office/drawing/2014/main" id="{AE97D5FE-70BA-42B6-AFF1-F40AA17BD933}"/>
              </a:ext>
            </a:extLst>
          </p:cNvPr>
          <p:cNvSpPr/>
          <p:nvPr/>
        </p:nvSpPr>
        <p:spPr>
          <a:xfrm>
            <a:off x="8452015" y="530372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Tree>
    <p:extLst>
      <p:ext uri="{BB962C8B-B14F-4D97-AF65-F5344CB8AC3E}">
        <p14:creationId xmlns:p14="http://schemas.microsoft.com/office/powerpoint/2010/main" val="3887579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2279544254"/>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095584" y="1424073"/>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1F1BB7E4-D57F-4713-8C34-280676130028}"/>
              </a:ext>
              <a:ext uri="{C183D7F6-B498-43B3-948B-1728B52AA6E4}">
                <adec:decorative xmlns:adec="http://schemas.microsoft.com/office/drawing/2017/decorative" val="1"/>
              </a:ext>
            </a:extLst>
          </p:cNvPr>
          <p:cNvSpPr/>
          <p:nvPr/>
        </p:nvSpPr>
        <p:spPr>
          <a:xfrm>
            <a:off x="7041983" y="476832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Λογισμικά </a:t>
            </a:r>
            <a:r>
              <a:rPr lang="en-US" sz="1600" b="1" dirty="0"/>
              <a:t>Radiomics</a:t>
            </a:r>
          </a:p>
        </p:txBody>
      </p:sp>
      <p:sp>
        <p:nvSpPr>
          <p:cNvPr id="45" name="Oval 44">
            <a:extLst>
              <a:ext uri="{FF2B5EF4-FFF2-40B4-BE49-F238E27FC236}">
                <a16:creationId xmlns:a16="http://schemas.microsoft.com/office/drawing/2014/main" id="{CF135C3F-4841-4D7A-8211-6CC049117B09}"/>
              </a:ext>
              <a:ext uri="{C183D7F6-B498-43B3-948B-1728B52AA6E4}">
                <adec:decorative xmlns:adec="http://schemas.microsoft.com/office/drawing/2017/decorative" val="1"/>
              </a:ext>
            </a:extLst>
          </p:cNvPr>
          <p:cNvSpPr/>
          <p:nvPr/>
        </p:nvSpPr>
        <p:spPr>
          <a:xfrm>
            <a:off x="6930858" y="466892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Γνωστικά πεδία</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60795" y="2494048"/>
            <a:ext cx="1914525" cy="18097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Radiomics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27683" y="131710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     Ιατρικές εικόνες</a:t>
            </a:r>
            <a:endParaRPr lang="en-US" sz="1600" b="1"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16558" y="121769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09736" y="303795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Επεξεργασία εικόνας  </a:t>
            </a:r>
            <a:endParaRPr lang="en-US" sz="1600" b="1"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74222" y="293854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219033" y="1364725"/>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Στατιστική Ανάλυση </a:t>
            </a:r>
          </a:p>
          <a:p>
            <a:pPr algn="ctr"/>
            <a:r>
              <a:rPr lang="el-GR" sz="1600" b="1" dirty="0"/>
              <a:t>&amp; Συσχέτιση αποτελεσμάτων</a:t>
            </a:r>
            <a:endParaRPr lang="en-US" sz="1600" b="1"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03558" y="12176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22158" y="303795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b="1" dirty="0"/>
              <a:t>  Εξαγωγή χαρακτηριστικών</a:t>
            </a:r>
            <a:endParaRPr lang="en-US" sz="1600" b="1"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54258" y="293854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457158" y="4858201"/>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IBSI</a:t>
            </a:r>
            <a:r>
              <a:rPr lang="el-GR" sz="1600" b="1" dirty="0"/>
              <a:t> </a:t>
            </a:r>
            <a:r>
              <a:rPr lang="en-US" sz="1600" b="1" dirty="0"/>
              <a:t>Biomarkers</a:t>
            </a:r>
            <a:endParaRPr lang="el-GR" sz="1600" b="1" dirty="0"/>
          </a:p>
          <a:p>
            <a:pPr algn="ctr"/>
            <a:r>
              <a:rPr lang="el-GR" sz="1600" b="1" dirty="0"/>
              <a:t>Χαρακτηριστικά</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03558" y="475879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699619" y="1513759"/>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13579" y="151471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784172" y="3228925"/>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225665" y="4980581"/>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51279" y="3235569"/>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665" descr="Icon of graph. ">
            <a:extLst>
              <a:ext uri="{FF2B5EF4-FFF2-40B4-BE49-F238E27FC236}">
                <a16:creationId xmlns:a16="http://schemas.microsoft.com/office/drawing/2014/main" id="{70F7D020-753E-4129-8092-9DAE1C34B8A8}"/>
              </a:ext>
            </a:extLst>
          </p:cNvPr>
          <p:cNvSpPr>
            <a:spLocks/>
          </p:cNvSpPr>
          <p:nvPr/>
        </p:nvSpPr>
        <p:spPr bwMode="auto">
          <a:xfrm>
            <a:off x="4718669" y="507708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92772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righ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righ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righ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6" grpId="0" animBg="1"/>
      <p:bldP spid="19" grpId="0" animBg="1"/>
      <p:bldP spid="25" grpId="0" animBg="1"/>
      <p:bldP spid="27"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a:solidFill>
                  <a:schemeClr val="tx1">
                    <a:lumMod val="75000"/>
                    <a:lumOff val="25000"/>
                  </a:schemeClr>
                </a:solidFill>
              </a:rPr>
              <a:t>Χαρακτηριστικά </a:t>
            </a:r>
          </a:p>
          <a:p>
            <a:pPr algn="ctr"/>
            <a:r>
              <a:rPr lang="el-GR" sz="2800" b="1">
                <a:solidFill>
                  <a:schemeClr val="tx1">
                    <a:lumMod val="75000"/>
                    <a:lumOff val="25000"/>
                  </a:schemeClr>
                </a:solidFill>
              </a:rPr>
              <a:t>εικόνας</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81" name="Rectangle 80">
            <a:extLst>
              <a:ext uri="{FF2B5EF4-FFF2-40B4-BE49-F238E27FC236}">
                <a16:creationId xmlns:a16="http://schemas.microsoft.com/office/drawing/2014/main" id="{D4EC02E4-F054-4111-9038-AE0BDA4C8060}"/>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82" name="Rectangle 81">
            <a:extLst>
              <a:ext uri="{FF2B5EF4-FFF2-40B4-BE49-F238E27FC236}">
                <a16:creationId xmlns:a16="http://schemas.microsoft.com/office/drawing/2014/main" id="{9771041D-83B6-4693-BC25-25AABB3CE3BF}"/>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83" name="Rectangle 82">
            <a:extLst>
              <a:ext uri="{FF2B5EF4-FFF2-40B4-BE49-F238E27FC236}">
                <a16:creationId xmlns:a16="http://schemas.microsoft.com/office/drawing/2014/main" id="{9F6EE26A-3174-49AD-900E-08C045755F3C}"/>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07121"/>
            <a:ext cx="1371600" cy="430887"/>
          </a:xfrm>
          <a:prstGeom prst="rect">
            <a:avLst/>
          </a:prstGeom>
        </p:spPr>
        <p:txBody>
          <a:bodyPr wrap="square" lIns="0" tIns="0" rIns="0" bIns="0" anchor="ctr">
            <a:spAutoFit/>
          </a:bodyPr>
          <a:lstStyle/>
          <a:p>
            <a:pPr algn="ctr"/>
            <a:r>
              <a:rPr lang="el-GR" sz="1400" b="1" dirty="0">
                <a:solidFill>
                  <a:schemeClr val="bg1"/>
                </a:solidFill>
              </a:rPr>
              <a:t>Στατιστική σημαντικότητα</a:t>
            </a:r>
            <a:endParaRPr lang="en-US" sz="1400" b="1" dirty="0">
              <a:solidFill>
                <a:schemeClr val="bg1"/>
              </a:solidFill>
            </a:endParaRPr>
          </a:p>
        </p:txBody>
      </p:sp>
      <p:sp>
        <p:nvSpPr>
          <p:cNvPr id="85" name="Rectangle 84">
            <a:extLst>
              <a:ext uri="{FF2B5EF4-FFF2-40B4-BE49-F238E27FC236}">
                <a16:creationId xmlns:a16="http://schemas.microsoft.com/office/drawing/2014/main" id="{C7CFAFBF-6B2A-49A8-ADCE-FD94A08C87B3}"/>
              </a:ext>
            </a:extLst>
          </p:cNvPr>
          <p:cNvSpPr/>
          <p:nvPr/>
        </p:nvSpPr>
        <p:spPr>
          <a:xfrm>
            <a:off x="8876924" y="1658985"/>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328102"/>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91" name="Rectangle 90">
            <a:extLst>
              <a:ext uri="{FF2B5EF4-FFF2-40B4-BE49-F238E27FC236}">
                <a16:creationId xmlns:a16="http://schemas.microsoft.com/office/drawing/2014/main" id="{0F8D1DEA-0363-4C10-925D-1D68E14CCEF4}"/>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367211"/>
            <a:ext cx="1348582" cy="71070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ANOVA</a:t>
            </a:r>
          </a:p>
          <a:p>
            <a:pPr>
              <a:lnSpc>
                <a:spcPts val="1900"/>
              </a:lnSpc>
            </a:pPr>
            <a:r>
              <a:rPr lang="en-US" sz="1400" dirty="0">
                <a:solidFill>
                  <a:schemeClr val="tx1">
                    <a:lumMod val="75000"/>
                    <a:lumOff val="25000"/>
                  </a:schemeClr>
                </a:solidFill>
                <a:cs typeface="Segoe UI" panose="020B0502040204020203" pitchFamily="34" charset="0"/>
              </a:rPr>
              <a:t>(Analysis of Variance)</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3184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sp>
        <p:nvSpPr>
          <p:cNvPr id="93" name="Rectangle 92">
            <a:extLst>
              <a:ext uri="{FF2B5EF4-FFF2-40B4-BE49-F238E27FC236}">
                <a16:creationId xmlns:a16="http://schemas.microsoft.com/office/drawing/2014/main" id="{FC109BEC-95E0-4EA0-B65C-A8353481F394}"/>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23420069-7174-4156-A3A7-A3BC40ED44AC}"/>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48" name="Rectangle 47">
            <a:extLst>
              <a:ext uri="{FF2B5EF4-FFF2-40B4-BE49-F238E27FC236}">
                <a16:creationId xmlns:a16="http://schemas.microsoft.com/office/drawing/2014/main" id="{2A29CD60-024B-43E3-BB01-716E685B858F}"/>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4" name="Rectangle 3">
            <a:extLst>
              <a:ext uri="{FF2B5EF4-FFF2-40B4-BE49-F238E27FC236}">
                <a16:creationId xmlns:a16="http://schemas.microsoft.com/office/drawing/2014/main" id="{014260CD-FE51-40F7-9733-AD566A9AE7E0}"/>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Tree>
    <p:extLst>
      <p:ext uri="{BB962C8B-B14F-4D97-AF65-F5344CB8AC3E}">
        <p14:creationId xmlns:p14="http://schemas.microsoft.com/office/powerpoint/2010/main" val="151444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Στατιστικά</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descr="Points scored">
            <a:extLst>
              <a:ext uri="{FF2B5EF4-FFF2-40B4-BE49-F238E27FC236}">
                <a16:creationId xmlns:a16="http://schemas.microsoft.com/office/drawing/2014/main" id="{C5771A2B-FF32-4A23-8D34-681D1AE09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1209675"/>
            <a:ext cx="5795707" cy="3581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cbi.nlm.nih.gov/pmc/articles/PMC3864624/">
            <a:extLst>
              <a:ext uri="{FF2B5EF4-FFF2-40B4-BE49-F238E27FC236}">
                <a16:creationId xmlns:a16="http://schemas.microsoft.com/office/drawing/2014/main" id="{B749A0F1-67E0-42A8-AE99-2490F865F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413" y="3266396"/>
            <a:ext cx="4357687" cy="30296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6F73B4D9-0881-41F4-ABAB-9C65177104B9}"/>
              </a:ext>
            </a:extLst>
          </p:cNvPr>
          <p:cNvSpPr/>
          <p:nvPr/>
        </p:nvSpPr>
        <p:spPr>
          <a:xfrm>
            <a:off x="480786" y="990600"/>
            <a:ext cx="4967514"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Αναφορές - </a:t>
            </a:r>
            <a:r>
              <a:rPr lang="en-US" b="1" dirty="0">
                <a:latin typeface="+mj-lt"/>
              </a:rPr>
              <a:t>Citations</a:t>
            </a:r>
          </a:p>
        </p:txBody>
      </p:sp>
      <p:sp>
        <p:nvSpPr>
          <p:cNvPr id="9" name="Rectangle: Rounded Corners 8">
            <a:extLst>
              <a:ext uri="{FF2B5EF4-FFF2-40B4-BE49-F238E27FC236}">
                <a16:creationId xmlns:a16="http://schemas.microsoft.com/office/drawing/2014/main" id="{D5243F79-DA43-4213-A954-F0B17FA4C7FC}"/>
              </a:ext>
            </a:extLst>
          </p:cNvPr>
          <p:cNvSpPr/>
          <p:nvPr/>
        </p:nvSpPr>
        <p:spPr>
          <a:xfrm>
            <a:off x="6681561" y="2390775"/>
            <a:ext cx="4967514"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Καρκίνος του πνεύμονα</a:t>
            </a:r>
            <a:endParaRPr lang="en-US" b="1" dirty="0">
              <a:latin typeface="+mj-lt"/>
            </a:endParaRPr>
          </a:p>
        </p:txBody>
      </p:sp>
    </p:spTree>
    <p:extLst>
      <p:ext uri="{BB962C8B-B14F-4D97-AF65-F5344CB8AC3E}">
        <p14:creationId xmlns:p14="http://schemas.microsoft.com/office/powerpoint/2010/main" val="20447249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843768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p:cTn id="17" dur="500" fill="hold"/>
                                        <p:tgtEl>
                                          <p:spTgt spid="80"/>
                                        </p:tgtEl>
                                        <p:attrNameLst>
                                          <p:attrName>ppt_w</p:attrName>
                                        </p:attrNameLst>
                                      </p:cBhvr>
                                      <p:tavLst>
                                        <p:tav tm="0">
                                          <p:val>
                                            <p:fltVal val="0"/>
                                          </p:val>
                                        </p:tav>
                                        <p:tav tm="100000">
                                          <p:val>
                                            <p:strVal val="#ppt_w"/>
                                          </p:val>
                                        </p:tav>
                                      </p:tavLst>
                                    </p:anim>
                                    <p:anim calcmode="lin" valueType="num">
                                      <p:cBhvr>
                                        <p:cTn id="18" dur="500" fill="hold"/>
                                        <p:tgtEl>
                                          <p:spTgt spid="80"/>
                                        </p:tgtEl>
                                        <p:attrNameLst>
                                          <p:attrName>ppt_h</p:attrName>
                                        </p:attrNameLst>
                                      </p:cBhvr>
                                      <p:tavLst>
                                        <p:tav tm="0">
                                          <p:val>
                                            <p:fltVal val="0"/>
                                          </p:val>
                                        </p:tav>
                                        <p:tav tm="100000">
                                          <p:val>
                                            <p:strVal val="#ppt_h"/>
                                          </p:val>
                                        </p:tav>
                                      </p:tavLst>
                                    </p:anim>
                                    <p:animEffect transition="in" filter="fade">
                                      <p:cBhvr>
                                        <p:cTn id="19" dur="500"/>
                                        <p:tgtEl>
                                          <p:spTgt spid="80"/>
                                        </p:tgtEl>
                                      </p:cBhvr>
                                    </p:animEffect>
                                  </p:childTnLst>
                                </p:cTn>
                              </p:par>
                              <p:par>
                                <p:cTn id="20" presetID="1" presetClass="emph" presetSubtype="2" fill="hold" nodeType="withEffect">
                                  <p:stCondLst>
                                    <p:cond delay="0"/>
                                  </p:stCondLst>
                                  <p:childTnLst>
                                    <p:animClr clrSpc="rgb" dir="cw">
                                      <p:cBhvr>
                                        <p:cTn id="21" dur="2000" fill="hold"/>
                                        <p:tgtEl>
                                          <p:spTgt spid="3"/>
                                        </p:tgtEl>
                                        <p:attrNameLst>
                                          <p:attrName>fillcolor</p:attrName>
                                        </p:attrNameLst>
                                      </p:cBhvr>
                                      <p:to>
                                        <a:srgbClr val="F59F26"/>
                                      </p:to>
                                    </p:animClr>
                                    <p:set>
                                      <p:cBhvr>
                                        <p:cTn id="22" dur="2000" fill="hold"/>
                                        <p:tgtEl>
                                          <p:spTgt spid="3"/>
                                        </p:tgtEl>
                                        <p:attrNameLst>
                                          <p:attrName>fill.type</p:attrName>
                                        </p:attrNameLst>
                                      </p:cBhvr>
                                      <p:to>
                                        <p:strVal val="solid"/>
                                      </p:to>
                                    </p:set>
                                    <p:set>
                                      <p:cBhvr>
                                        <p:cTn id="23"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92"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Δεδομένα</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4FC4D54-A36F-4D71-9470-66CDA4601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730" y="2676524"/>
            <a:ext cx="2604179" cy="2619711"/>
          </a:xfrm>
          <a:prstGeom prst="rect">
            <a:avLst/>
          </a:prstGeom>
        </p:spPr>
      </p:pic>
      <p:pic>
        <p:nvPicPr>
          <p:cNvPr id="8" name="Picture 7">
            <a:extLst>
              <a:ext uri="{FF2B5EF4-FFF2-40B4-BE49-F238E27FC236}">
                <a16:creationId xmlns:a16="http://schemas.microsoft.com/office/drawing/2014/main" id="{207B8401-8C8F-4568-98B7-4A61AE960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587" y="2676917"/>
            <a:ext cx="2619712" cy="2614556"/>
          </a:xfrm>
          <a:prstGeom prst="rect">
            <a:avLst/>
          </a:prstGeom>
        </p:spPr>
      </p:pic>
      <p:sp>
        <p:nvSpPr>
          <p:cNvPr id="13" name="Rectangle 12">
            <a:extLst>
              <a:ext uri="{FF2B5EF4-FFF2-40B4-BE49-F238E27FC236}">
                <a16:creationId xmlns:a16="http://schemas.microsoft.com/office/drawing/2014/main" id="{C1E6835A-49F8-4E14-8416-FBAE3856BDC5}"/>
              </a:ext>
            </a:extLst>
          </p:cNvPr>
          <p:cNvSpPr/>
          <p:nvPr/>
        </p:nvSpPr>
        <p:spPr>
          <a:xfrm>
            <a:off x="9943436" y="5448300"/>
            <a:ext cx="1505614" cy="215444"/>
          </a:xfrm>
          <a:prstGeom prst="rect">
            <a:avLst/>
          </a:prstGeom>
        </p:spPr>
        <p:txBody>
          <a:bodyPr wrap="square" lIns="0" tIns="0" rIns="0" bIns="0" anchor="ctr">
            <a:spAutoFit/>
          </a:bodyPr>
          <a:lstStyle/>
          <a:p>
            <a:pPr algn="ctr"/>
            <a:r>
              <a:rPr lang="en-US" sz="1400" dirty="0"/>
              <a:t>Region Of Interest</a:t>
            </a:r>
            <a:endParaRPr lang="en-US" sz="1400" dirty="0">
              <a:cs typeface="Segoe UI" panose="020B0502040204020203" pitchFamily="34" charset="0"/>
            </a:endParaRPr>
          </a:p>
        </p:txBody>
      </p:sp>
      <p:sp>
        <p:nvSpPr>
          <p:cNvPr id="15" name="Rectangle 14">
            <a:extLst>
              <a:ext uri="{FF2B5EF4-FFF2-40B4-BE49-F238E27FC236}">
                <a16:creationId xmlns:a16="http://schemas.microsoft.com/office/drawing/2014/main" id="{0923D271-E885-47E1-8793-7800931CEFD5}"/>
              </a:ext>
            </a:extLst>
          </p:cNvPr>
          <p:cNvSpPr/>
          <p:nvPr/>
        </p:nvSpPr>
        <p:spPr>
          <a:xfrm>
            <a:off x="7257386" y="5448300"/>
            <a:ext cx="999107" cy="215444"/>
          </a:xfrm>
          <a:prstGeom prst="rect">
            <a:avLst/>
          </a:prstGeom>
        </p:spPr>
        <p:txBody>
          <a:bodyPr wrap="square" lIns="0" tIns="0" rIns="0" bIns="0" anchor="ctr">
            <a:spAutoFit/>
          </a:bodyPr>
          <a:lstStyle/>
          <a:p>
            <a:pPr algn="ctr"/>
            <a:r>
              <a:rPr lang="el-GR" sz="1400" dirty="0"/>
              <a:t>Εικόνα</a:t>
            </a:r>
            <a:endParaRPr lang="en-US" sz="1400" dirty="0">
              <a:cs typeface="Segoe UI" panose="020B0502040204020203" pitchFamily="34" charset="0"/>
            </a:endParaRPr>
          </a:p>
        </p:txBody>
      </p:sp>
      <p:sp>
        <p:nvSpPr>
          <p:cNvPr id="16" name="Rectangle: Rounded Corners 15">
            <a:extLst>
              <a:ext uri="{FF2B5EF4-FFF2-40B4-BE49-F238E27FC236}">
                <a16:creationId xmlns:a16="http://schemas.microsoft.com/office/drawing/2014/main" id="{D1C9CEE4-F4B4-4349-961F-95DCC184F6B4}"/>
              </a:ext>
            </a:extLst>
          </p:cNvPr>
          <p:cNvSpPr/>
          <p:nvPr/>
        </p:nvSpPr>
        <p:spPr>
          <a:xfrm>
            <a:off x="602343" y="1278303"/>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Κλινικά δεδομένα</a:t>
            </a:r>
            <a:endParaRPr lang="en-US" b="1" dirty="0">
              <a:latin typeface="+mj-lt"/>
            </a:endParaRPr>
          </a:p>
        </p:txBody>
      </p:sp>
      <p:sp>
        <p:nvSpPr>
          <p:cNvPr id="17" name="Rectangle: Rounded Corners 16">
            <a:extLst>
              <a:ext uri="{FF2B5EF4-FFF2-40B4-BE49-F238E27FC236}">
                <a16:creationId xmlns:a16="http://schemas.microsoft.com/office/drawing/2014/main" id="{CA460505-E6AD-4CA5-A1EB-3EAAAFBA5666}"/>
              </a:ext>
            </a:extLst>
          </p:cNvPr>
          <p:cNvSpPr/>
          <p:nvPr/>
        </p:nvSpPr>
        <p:spPr>
          <a:xfrm>
            <a:off x="6538686" y="1278303"/>
            <a:ext cx="4967514"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Ιατρικές εικόνες </a:t>
            </a:r>
            <a:endParaRPr lang="en-US" b="1" dirty="0">
              <a:latin typeface="+mj-lt"/>
            </a:endParaRPr>
          </a:p>
        </p:txBody>
      </p:sp>
      <p:sp>
        <p:nvSpPr>
          <p:cNvPr id="19" name="Rectangle 18">
            <a:extLst>
              <a:ext uri="{FF2B5EF4-FFF2-40B4-BE49-F238E27FC236}">
                <a16:creationId xmlns:a16="http://schemas.microsoft.com/office/drawing/2014/main" id="{DBCFE712-7354-4C55-A049-C14D8C038E93}"/>
              </a:ext>
              <a:ext uri="{C183D7F6-B498-43B3-948B-1728B52AA6E4}">
                <adec:decorative xmlns:adec="http://schemas.microsoft.com/office/drawing/2017/decorative" val="1"/>
              </a:ext>
            </a:extLst>
          </p:cNvPr>
          <p:cNvSpPr/>
          <p:nvPr/>
        </p:nvSpPr>
        <p:spPr>
          <a:xfrm>
            <a:off x="228600" y="2295526"/>
            <a:ext cx="5629275"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7350" lvl="3" indent="-285750">
              <a:buFont typeface="Arial" panose="020B0604020202020204" pitchFamily="34" charset="0"/>
              <a:buChar char="•"/>
            </a:pPr>
            <a:r>
              <a:rPr lang="el-GR" sz="2000" dirty="0">
                <a:solidFill>
                  <a:schemeClr val="tx1"/>
                </a:solidFill>
              </a:rPr>
              <a:t>Όνομα ασθενή</a:t>
            </a:r>
          </a:p>
          <a:p>
            <a:pPr marL="1657350" lvl="3" indent="-285750">
              <a:buFont typeface="Arial" panose="020B0604020202020204" pitchFamily="34" charset="0"/>
              <a:buChar char="•"/>
            </a:pPr>
            <a:r>
              <a:rPr lang="el-GR" sz="2000" dirty="0">
                <a:solidFill>
                  <a:schemeClr val="tx1"/>
                </a:solidFill>
              </a:rPr>
              <a:t>Ημερομηνία εξέτασης</a:t>
            </a:r>
          </a:p>
          <a:p>
            <a:pPr marL="1657350" lvl="3" indent="-285750">
              <a:buFont typeface="Arial" panose="020B0604020202020204" pitchFamily="34" charset="0"/>
              <a:buChar char="•"/>
            </a:pPr>
            <a:r>
              <a:rPr lang="el-GR" sz="2000" dirty="0">
                <a:solidFill>
                  <a:schemeClr val="tx1"/>
                </a:solidFill>
              </a:rPr>
              <a:t>Μετάλλαξη </a:t>
            </a:r>
            <a:r>
              <a:rPr lang="en-US" sz="2000" dirty="0">
                <a:solidFill>
                  <a:schemeClr val="tx1"/>
                </a:solidFill>
              </a:rPr>
              <a:t>EGFR</a:t>
            </a:r>
          </a:p>
          <a:p>
            <a:pPr marL="1657350" lvl="3" indent="-285750">
              <a:buFont typeface="Arial" panose="020B0604020202020204" pitchFamily="34" charset="0"/>
              <a:buChar char="•"/>
            </a:pPr>
            <a:r>
              <a:rPr lang="el-GR" sz="2000" dirty="0">
                <a:solidFill>
                  <a:schemeClr val="tx1"/>
                </a:solidFill>
              </a:rPr>
              <a:t>Μετάλλαξη </a:t>
            </a:r>
            <a:r>
              <a:rPr lang="en-US" sz="2000" dirty="0">
                <a:solidFill>
                  <a:schemeClr val="tx1"/>
                </a:solidFill>
              </a:rPr>
              <a:t>KRAS</a:t>
            </a:r>
          </a:p>
          <a:p>
            <a:pPr marL="1657350" lvl="3" indent="-285750">
              <a:buFont typeface="Arial" panose="020B0604020202020204" pitchFamily="34" charset="0"/>
              <a:buChar char="•"/>
            </a:pPr>
            <a:r>
              <a:rPr lang="el-GR" sz="2000" dirty="0">
                <a:solidFill>
                  <a:schemeClr val="tx1"/>
                </a:solidFill>
              </a:rPr>
              <a:t>Πενταετής επιβίωση</a:t>
            </a:r>
          </a:p>
          <a:p>
            <a:pPr marL="1657350" lvl="3" indent="-285750">
              <a:buFont typeface="Arial" panose="020B0604020202020204" pitchFamily="34" charset="0"/>
              <a:buChar char="•"/>
            </a:pPr>
            <a:r>
              <a:rPr lang="el-GR" sz="2000" dirty="0">
                <a:solidFill>
                  <a:schemeClr val="tx1"/>
                </a:solidFill>
              </a:rPr>
              <a:t>...</a:t>
            </a:r>
            <a:endParaRPr lang="en-US" sz="2000"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8732029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Δεδομένα</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E6835A-49F8-4E14-8416-FBAE3856BDC5}"/>
              </a:ext>
            </a:extLst>
          </p:cNvPr>
          <p:cNvSpPr/>
          <p:nvPr/>
        </p:nvSpPr>
        <p:spPr>
          <a:xfrm>
            <a:off x="8095586" y="5070374"/>
            <a:ext cx="1438939" cy="215444"/>
          </a:xfrm>
          <a:prstGeom prst="rect">
            <a:avLst/>
          </a:prstGeom>
        </p:spPr>
        <p:txBody>
          <a:bodyPr wrap="square" lIns="0" tIns="0" rIns="0" bIns="0" anchor="ctr">
            <a:spAutoFit/>
          </a:bodyPr>
          <a:lstStyle/>
          <a:p>
            <a:pPr algn="ctr"/>
            <a:r>
              <a:rPr lang="en-US" sz="1400" dirty="0"/>
              <a:t>Region Of Interest</a:t>
            </a:r>
            <a:endParaRPr lang="en-US" sz="1400" dirty="0">
              <a:cs typeface="Segoe UI" panose="020B0502040204020203" pitchFamily="34" charset="0"/>
            </a:endParaRPr>
          </a:p>
        </p:txBody>
      </p:sp>
      <p:sp>
        <p:nvSpPr>
          <p:cNvPr id="15" name="Rectangle 14">
            <a:extLst>
              <a:ext uri="{FF2B5EF4-FFF2-40B4-BE49-F238E27FC236}">
                <a16:creationId xmlns:a16="http://schemas.microsoft.com/office/drawing/2014/main" id="{0923D271-E885-47E1-8793-7800931CEFD5}"/>
              </a:ext>
            </a:extLst>
          </p:cNvPr>
          <p:cNvSpPr/>
          <p:nvPr/>
        </p:nvSpPr>
        <p:spPr>
          <a:xfrm>
            <a:off x="3066386" y="5078721"/>
            <a:ext cx="999107" cy="215444"/>
          </a:xfrm>
          <a:prstGeom prst="rect">
            <a:avLst/>
          </a:prstGeom>
        </p:spPr>
        <p:txBody>
          <a:bodyPr wrap="square" lIns="0" tIns="0" rIns="0" bIns="0" anchor="ctr">
            <a:spAutoFit/>
          </a:bodyPr>
          <a:lstStyle/>
          <a:p>
            <a:pPr algn="ctr"/>
            <a:r>
              <a:rPr lang="el-GR" sz="1400" dirty="0"/>
              <a:t>Εικόνα</a:t>
            </a:r>
            <a:endParaRPr lang="en-US" sz="1400" dirty="0">
              <a:cs typeface="Segoe UI" panose="020B0502040204020203" pitchFamily="34" charset="0"/>
            </a:endParaRPr>
          </a:p>
        </p:txBody>
      </p:sp>
      <p:sp>
        <p:nvSpPr>
          <p:cNvPr id="17" name="Rectangle: Rounded Corners 16">
            <a:extLst>
              <a:ext uri="{FF2B5EF4-FFF2-40B4-BE49-F238E27FC236}">
                <a16:creationId xmlns:a16="http://schemas.microsoft.com/office/drawing/2014/main" id="{CA460505-E6AD-4CA5-A1EB-3EAAAFBA5666}"/>
              </a:ext>
            </a:extLst>
          </p:cNvPr>
          <p:cNvSpPr/>
          <p:nvPr/>
        </p:nvSpPr>
        <p:spPr>
          <a:xfrm>
            <a:off x="647700" y="1278303"/>
            <a:ext cx="10858500"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Δ</a:t>
            </a:r>
            <a:r>
              <a:rPr lang="el-GR" b="1" dirty="0">
                <a:latin typeface="+mj-lt"/>
              </a:rPr>
              <a:t>ο</a:t>
            </a:r>
            <a:r>
              <a:rPr lang="en-US" b="1" dirty="0">
                <a:latin typeface="+mj-lt"/>
              </a:rPr>
              <a:t>κ</a:t>
            </a:r>
            <a:r>
              <a:rPr lang="el-GR" b="1" dirty="0">
                <a:latin typeface="+mj-lt"/>
              </a:rPr>
              <a:t>ι</a:t>
            </a:r>
            <a:r>
              <a:rPr lang="en-US" b="1" dirty="0">
                <a:latin typeface="+mj-lt"/>
              </a:rPr>
              <a:t>μ</a:t>
            </a:r>
            <a:r>
              <a:rPr lang="el-GR" b="1" dirty="0">
                <a:latin typeface="+mj-lt"/>
              </a:rPr>
              <a:t>α</a:t>
            </a:r>
            <a:r>
              <a:rPr lang="en-US" b="1" dirty="0">
                <a:latin typeface="+mj-lt"/>
              </a:rPr>
              <a:t>σ</a:t>
            </a:r>
            <a:r>
              <a:rPr lang="el-GR" b="1" dirty="0">
                <a:latin typeface="+mj-lt"/>
              </a:rPr>
              <a:t>τ</a:t>
            </a:r>
            <a:r>
              <a:rPr lang="en-US" b="1" dirty="0">
                <a:latin typeface="+mj-lt"/>
              </a:rPr>
              <a:t>ι</a:t>
            </a:r>
            <a:r>
              <a:rPr lang="el-GR" b="1" dirty="0">
                <a:latin typeface="+mj-lt"/>
              </a:rPr>
              <a:t>κ</a:t>
            </a:r>
            <a:r>
              <a:rPr lang="en-US" b="1" dirty="0">
                <a:latin typeface="+mj-lt"/>
              </a:rPr>
              <a:t>ή </a:t>
            </a:r>
            <a:r>
              <a:rPr lang="el-GR" b="1" dirty="0">
                <a:latin typeface="+mj-lt"/>
              </a:rPr>
              <a:t>ε</a:t>
            </a:r>
            <a:r>
              <a:rPr lang="en-US" b="1" dirty="0">
                <a:latin typeface="+mj-lt"/>
              </a:rPr>
              <a:t>ι</a:t>
            </a:r>
            <a:r>
              <a:rPr lang="el-GR" b="1" dirty="0">
                <a:latin typeface="+mj-lt"/>
              </a:rPr>
              <a:t>κ</a:t>
            </a:r>
            <a:r>
              <a:rPr lang="en-US" b="1" dirty="0">
                <a:latin typeface="+mj-lt"/>
              </a:rPr>
              <a:t>ό</a:t>
            </a:r>
            <a:r>
              <a:rPr lang="el-GR" b="1" dirty="0">
                <a:latin typeface="+mj-lt"/>
              </a:rPr>
              <a:t>ν</a:t>
            </a:r>
            <a:r>
              <a:rPr lang="en-US" b="1" dirty="0">
                <a:latin typeface="+mj-lt"/>
              </a:rPr>
              <a:t>α</a:t>
            </a:r>
          </a:p>
        </p:txBody>
      </p:sp>
      <p:pic>
        <p:nvPicPr>
          <p:cNvPr id="12" name="image28.png">
            <a:extLst>
              <a:ext uri="{FF2B5EF4-FFF2-40B4-BE49-F238E27FC236}">
                <a16:creationId xmlns:a16="http://schemas.microsoft.com/office/drawing/2014/main" id="{BD3F57F7-7EEC-4C7E-8909-FDB2E0A1575D}"/>
              </a:ext>
            </a:extLst>
          </p:cNvPr>
          <p:cNvPicPr/>
          <p:nvPr/>
        </p:nvPicPr>
        <p:blipFill>
          <a:blip r:embed="rId2"/>
          <a:srcRect/>
          <a:stretch>
            <a:fillRect/>
          </a:stretch>
        </p:blipFill>
        <p:spPr>
          <a:xfrm>
            <a:off x="2163762" y="2209800"/>
            <a:ext cx="2720975" cy="2766695"/>
          </a:xfrm>
          <a:prstGeom prst="rect">
            <a:avLst/>
          </a:prstGeom>
          <a:ln/>
        </p:spPr>
      </p:pic>
      <p:pic>
        <p:nvPicPr>
          <p:cNvPr id="14" name="image33.jpg">
            <a:extLst>
              <a:ext uri="{FF2B5EF4-FFF2-40B4-BE49-F238E27FC236}">
                <a16:creationId xmlns:a16="http://schemas.microsoft.com/office/drawing/2014/main" id="{F7AA4244-4B9D-4BC5-822B-A52BC3F34AF5}"/>
              </a:ext>
            </a:extLst>
          </p:cNvPr>
          <p:cNvPicPr/>
          <p:nvPr/>
        </p:nvPicPr>
        <p:blipFill>
          <a:blip r:embed="rId3"/>
          <a:srcRect/>
          <a:stretch>
            <a:fillRect/>
          </a:stretch>
        </p:blipFill>
        <p:spPr>
          <a:xfrm>
            <a:off x="7460297" y="2209800"/>
            <a:ext cx="2776855" cy="2776855"/>
          </a:xfrm>
          <a:prstGeom prst="rect">
            <a:avLst/>
          </a:prstGeom>
          <a:ln/>
        </p:spPr>
      </p:pic>
    </p:spTree>
    <p:extLst>
      <p:ext uri="{BB962C8B-B14F-4D97-AF65-F5344CB8AC3E}">
        <p14:creationId xmlns:p14="http://schemas.microsoft.com/office/powerpoint/2010/main" val="21697370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591461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1" presetClass="emph" presetSubtype="2" fill="hold" nodeType="withEffect">
                                  <p:stCondLst>
                                    <p:cond delay="0"/>
                                  </p:stCondLst>
                                  <p:childTnLst>
                                    <p:animClr clrSpc="rgb" dir="cw">
                                      <p:cBhvr>
                                        <p:cTn id="16" dur="2000" fill="hold"/>
                                        <p:tgtEl>
                                          <p:spTgt spid="41"/>
                                        </p:tgtEl>
                                        <p:attrNameLst>
                                          <p:attrName>fillcolor</p:attrName>
                                        </p:attrNameLst>
                                      </p:cBhvr>
                                      <p:to>
                                        <a:srgbClr val="11AEC7"/>
                                      </p:to>
                                    </p:animClr>
                                    <p:set>
                                      <p:cBhvr>
                                        <p:cTn id="17" dur="2000" fill="hold"/>
                                        <p:tgtEl>
                                          <p:spTgt spid="41"/>
                                        </p:tgtEl>
                                        <p:attrNameLst>
                                          <p:attrName>fill.type</p:attrName>
                                        </p:attrNameLst>
                                      </p:cBhvr>
                                      <p:to>
                                        <p:strVal val="solid"/>
                                      </p:to>
                                    </p:set>
                                    <p:set>
                                      <p:cBhvr>
                                        <p:cTn id="18" dur="2000"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Λογισμικά</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628280" y="2251218"/>
            <a:ext cx="5416096" cy="2888963"/>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260231" y="2246954"/>
            <a:ext cx="5416097" cy="2903389"/>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7124698" y="2243137"/>
            <a:ext cx="5419727" cy="290512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305203" y="1666101"/>
            <a:ext cx="1682373" cy="307777"/>
          </a:xfrm>
          <a:prstGeom prst="rect">
            <a:avLst/>
          </a:prstGeom>
        </p:spPr>
        <p:txBody>
          <a:bodyPr wrap="square" lIns="0" tIns="0" rIns="0" bIns="0">
            <a:spAutoFit/>
          </a:bodyPr>
          <a:lstStyle/>
          <a:p>
            <a:pPr algn="ctr"/>
            <a:r>
              <a:rPr lang="en-US" sz="2000" b="1" dirty="0" err="1">
                <a:solidFill>
                  <a:schemeClr val="lt1"/>
                </a:solidFill>
                <a:latin typeface="+mj-lt"/>
              </a:rPr>
              <a:t>Pyradiomics</a:t>
            </a:r>
            <a:endParaRPr lang="en-US" sz="2000" b="1" dirty="0">
              <a:solidFill>
                <a:schemeClr val="lt1"/>
              </a:solidFill>
              <a:latin typeface="+mj-lt"/>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5064033" y="1666101"/>
            <a:ext cx="1947630" cy="307777"/>
          </a:xfrm>
          <a:prstGeom prst="rect">
            <a:avLst/>
          </a:prstGeom>
        </p:spPr>
        <p:txBody>
          <a:bodyPr wrap="square" lIns="0" tIns="0" rIns="0" bIns="0">
            <a:spAutoFit/>
          </a:bodyPr>
          <a:lstStyle/>
          <a:p>
            <a:pPr algn="ctr"/>
            <a:r>
              <a:rPr lang="en-US" sz="2000" b="1" dirty="0" err="1">
                <a:solidFill>
                  <a:prstClr val="white"/>
                </a:solidFill>
                <a:latin typeface="Century Gothic"/>
              </a:rPr>
              <a:t>LifeX</a:t>
            </a:r>
            <a:endParaRPr lang="en-US" sz="2000" b="1" dirty="0">
              <a:solidFill>
                <a:schemeClr val="lt1"/>
              </a:solidFill>
              <a:latin typeface="+mj-lt"/>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8872746" y="1666101"/>
            <a:ext cx="1948794" cy="307777"/>
          </a:xfrm>
          <a:prstGeom prst="rect">
            <a:avLst/>
          </a:prstGeom>
        </p:spPr>
        <p:txBody>
          <a:bodyPr wrap="square" lIns="0" tIns="0" rIns="0" bIns="0">
            <a:spAutoFit/>
          </a:bodyPr>
          <a:lstStyle/>
          <a:p>
            <a:pPr algn="ctr"/>
            <a:r>
              <a:rPr lang="en-US" sz="2000" b="1" dirty="0" err="1">
                <a:solidFill>
                  <a:prstClr val="white"/>
                </a:solidFill>
                <a:latin typeface="Century Gothic"/>
              </a:rPr>
              <a:t>MaZda</a:t>
            </a:r>
            <a:endParaRPr lang="en-US" sz="2000" b="1" dirty="0">
              <a:solidFill>
                <a:schemeClr val="lt1"/>
              </a:solidFill>
              <a:latin typeface="+mj-lt"/>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769075" y="2209800"/>
            <a:ext cx="2704542" cy="2877070"/>
          </a:xfrm>
          <a:prstGeom prst="rect">
            <a:avLst/>
          </a:prstGeom>
        </p:spPr>
        <p:txBody>
          <a:bodyPr wrap="square" lIns="0" tIns="0" rIns="0" bIns="0" anchor="t">
            <a:spAutoFit/>
          </a:bodyPr>
          <a:lstStyle/>
          <a:p>
            <a:pPr algn="ctr" fontAlgn="base">
              <a:lnSpc>
                <a:spcPct val="200000"/>
              </a:lnSpc>
            </a:pPr>
            <a:r>
              <a:rPr lang="en-US" sz="1600" dirty="0">
                <a:solidFill>
                  <a:prstClr val="white"/>
                </a:solidFill>
                <a:latin typeface="Century Gothic"/>
              </a:rPr>
              <a:t>Open Source</a:t>
            </a:r>
          </a:p>
          <a:p>
            <a:pPr algn="ctr" fontAlgn="base">
              <a:lnSpc>
                <a:spcPct val="200000"/>
              </a:lnSpc>
            </a:pPr>
            <a:r>
              <a:rPr lang="en-US" sz="1600" dirty="0">
                <a:solidFill>
                  <a:prstClr val="white"/>
                </a:solidFill>
                <a:latin typeface="Century Gothic"/>
              </a:rPr>
              <a:t>Python </a:t>
            </a:r>
          </a:p>
          <a:p>
            <a:pPr algn="ctr" fontAlgn="base">
              <a:lnSpc>
                <a:spcPct val="200000"/>
              </a:lnSpc>
            </a:pPr>
            <a:r>
              <a:rPr lang="en-US" sz="1600" dirty="0">
                <a:solidFill>
                  <a:schemeClr val="lt1"/>
                </a:solidFill>
                <a:latin typeface="+mj-lt"/>
              </a:rPr>
              <a:t>GUI </a:t>
            </a:r>
            <a:r>
              <a:rPr lang="el-GR" sz="1600" dirty="0">
                <a:solidFill>
                  <a:schemeClr val="lt1"/>
                </a:solidFill>
                <a:latin typeface="+mj-lt"/>
              </a:rPr>
              <a:t>μ</a:t>
            </a:r>
            <a:r>
              <a:rPr lang="en-US" sz="1600" dirty="0">
                <a:solidFill>
                  <a:schemeClr val="lt1"/>
                </a:solidFill>
                <a:latin typeface="+mj-lt"/>
              </a:rPr>
              <a:t>έ</a:t>
            </a:r>
            <a:r>
              <a:rPr lang="el-GR" sz="1600" dirty="0">
                <a:solidFill>
                  <a:schemeClr val="lt1"/>
                </a:solidFill>
                <a:latin typeface="+mj-lt"/>
              </a:rPr>
              <a:t>σ</a:t>
            </a:r>
            <a:r>
              <a:rPr lang="en-US" sz="1600" dirty="0">
                <a:solidFill>
                  <a:schemeClr val="lt1"/>
                </a:solidFill>
                <a:latin typeface="+mj-lt"/>
              </a:rPr>
              <a:t>ω 3D Slicer</a:t>
            </a:r>
          </a:p>
          <a:p>
            <a:pPr algn="ctr" fontAlgn="base">
              <a:lnSpc>
                <a:spcPct val="200000"/>
              </a:lnSpc>
            </a:pPr>
            <a:r>
              <a:rPr lang="en-US" sz="1600" dirty="0">
                <a:solidFill>
                  <a:schemeClr val="lt1"/>
                </a:solidFill>
                <a:latin typeface="+mj-lt"/>
              </a:rPr>
              <a:t>2D &amp; 3D </a:t>
            </a:r>
            <a:r>
              <a:rPr lang="el-GR" sz="1600" dirty="0">
                <a:solidFill>
                  <a:schemeClr val="lt1"/>
                </a:solidFill>
                <a:latin typeface="+mj-lt"/>
              </a:rPr>
              <a:t>ε</a:t>
            </a:r>
            <a:r>
              <a:rPr lang="en-US" sz="1600" dirty="0">
                <a:solidFill>
                  <a:schemeClr val="lt1"/>
                </a:solidFill>
                <a:latin typeface="+mj-lt"/>
              </a:rPr>
              <a:t>ι</a:t>
            </a:r>
            <a:r>
              <a:rPr lang="el-GR" sz="1600" dirty="0">
                <a:solidFill>
                  <a:schemeClr val="lt1"/>
                </a:solidFill>
                <a:latin typeface="+mj-lt"/>
              </a:rPr>
              <a:t>κ</a:t>
            </a:r>
            <a:r>
              <a:rPr lang="en-US" sz="1600" dirty="0">
                <a:solidFill>
                  <a:schemeClr val="lt1"/>
                </a:solidFill>
                <a:latin typeface="+mj-lt"/>
              </a:rPr>
              <a:t>ό</a:t>
            </a:r>
            <a:r>
              <a:rPr lang="el-GR" sz="1600" dirty="0">
                <a:solidFill>
                  <a:schemeClr val="lt1"/>
                </a:solidFill>
                <a:latin typeface="+mj-lt"/>
              </a:rPr>
              <a:t>ν</a:t>
            </a:r>
            <a:r>
              <a:rPr lang="en-US" sz="1600" dirty="0">
                <a:solidFill>
                  <a:schemeClr val="lt1"/>
                </a:solidFill>
                <a:latin typeface="+mj-lt"/>
              </a:rPr>
              <a:t>ε</a:t>
            </a:r>
            <a:r>
              <a:rPr lang="el-GR" sz="1600" dirty="0">
                <a:solidFill>
                  <a:schemeClr val="lt1"/>
                </a:solidFill>
                <a:latin typeface="+mj-lt"/>
              </a:rPr>
              <a:t>ς</a:t>
            </a:r>
            <a:r>
              <a:rPr lang="en-US" sz="1600" dirty="0">
                <a:solidFill>
                  <a:schemeClr val="lt1"/>
                </a:solidFill>
                <a:latin typeface="+mj-lt"/>
              </a:rPr>
              <a:t> </a:t>
            </a:r>
          </a:p>
          <a:p>
            <a:pPr algn="ctr" fontAlgn="base">
              <a:lnSpc>
                <a:spcPct val="200000"/>
              </a:lnSpc>
            </a:pPr>
            <a:r>
              <a:rPr lang="el-GR" sz="1600" dirty="0">
                <a:solidFill>
                  <a:schemeClr val="lt1"/>
                </a:solidFill>
                <a:latin typeface="+mj-lt"/>
              </a:rPr>
              <a:t>Σ</a:t>
            </a:r>
            <a:r>
              <a:rPr lang="en-US" sz="1600" dirty="0">
                <a:solidFill>
                  <a:schemeClr val="lt1"/>
                </a:solidFill>
                <a:latin typeface="+mj-lt"/>
              </a:rPr>
              <a:t>υ</a:t>
            </a:r>
            <a:r>
              <a:rPr lang="el-GR" sz="1600" dirty="0">
                <a:solidFill>
                  <a:schemeClr val="lt1"/>
                </a:solidFill>
                <a:latin typeface="+mj-lt"/>
              </a:rPr>
              <a:t>μ</a:t>
            </a:r>
            <a:r>
              <a:rPr lang="en-US" sz="1600" dirty="0">
                <a:solidFill>
                  <a:schemeClr val="lt1"/>
                </a:solidFill>
                <a:latin typeface="+mj-lt"/>
              </a:rPr>
              <a:t>β</a:t>
            </a:r>
            <a:r>
              <a:rPr lang="el-GR" sz="1600" dirty="0">
                <a:solidFill>
                  <a:schemeClr val="lt1"/>
                </a:solidFill>
                <a:latin typeface="+mj-lt"/>
              </a:rPr>
              <a:t>α</a:t>
            </a:r>
            <a:r>
              <a:rPr lang="en-US" sz="1600" dirty="0">
                <a:solidFill>
                  <a:schemeClr val="lt1"/>
                </a:solidFill>
                <a:latin typeface="+mj-lt"/>
              </a:rPr>
              <a:t>τ</a:t>
            </a:r>
            <a:r>
              <a:rPr lang="el-GR" sz="1600" dirty="0">
                <a:solidFill>
                  <a:schemeClr val="lt1"/>
                </a:solidFill>
                <a:latin typeface="+mj-lt"/>
              </a:rPr>
              <a:t>ό</a:t>
            </a:r>
            <a:r>
              <a:rPr lang="en-US" sz="1600" dirty="0">
                <a:solidFill>
                  <a:schemeClr val="lt1"/>
                </a:solidFill>
                <a:latin typeface="+mj-lt"/>
              </a:rPr>
              <a:t> </a:t>
            </a:r>
            <a:r>
              <a:rPr lang="el-GR" sz="1600" dirty="0">
                <a:solidFill>
                  <a:schemeClr val="lt1"/>
                </a:solidFill>
                <a:latin typeface="+mj-lt"/>
              </a:rPr>
              <a:t>μ</a:t>
            </a:r>
            <a:r>
              <a:rPr lang="en-US" sz="1600" dirty="0">
                <a:solidFill>
                  <a:schemeClr val="lt1"/>
                </a:solidFill>
                <a:latin typeface="+mj-lt"/>
              </a:rPr>
              <a:t>ε IBSI</a:t>
            </a:r>
          </a:p>
          <a:p>
            <a:pPr algn="ctr" fontAlgn="base">
              <a:lnSpc>
                <a:spcPct val="200000"/>
              </a:lnSpc>
            </a:pPr>
            <a:r>
              <a:rPr lang="en-US" sz="1600" dirty="0">
                <a:solidFill>
                  <a:schemeClr val="lt1"/>
                </a:solidFill>
                <a:latin typeface="+mj-lt"/>
              </a:rPr>
              <a:t>Μα</a:t>
            </a:r>
            <a:r>
              <a:rPr lang="en-US" sz="1600" dirty="0" err="1">
                <a:solidFill>
                  <a:schemeClr val="lt1"/>
                </a:solidFill>
                <a:latin typeface="+mj-lt"/>
              </a:rPr>
              <a:t>θημ</a:t>
            </a:r>
            <a:r>
              <a:rPr lang="en-US" sz="1600" dirty="0">
                <a:solidFill>
                  <a:schemeClr val="lt1"/>
                </a:solidFill>
                <a:latin typeface="+mj-lt"/>
              </a:rPr>
              <a:t>ατικο</a:t>
            </a:r>
            <a:r>
              <a:rPr lang="el-GR" sz="1600" dirty="0">
                <a:solidFill>
                  <a:schemeClr val="lt1"/>
                </a:solidFill>
                <a:latin typeface="+mj-lt"/>
              </a:rPr>
              <a:t>ί</a:t>
            </a:r>
            <a:r>
              <a:rPr lang="en-US" sz="1600" dirty="0">
                <a:solidFill>
                  <a:schemeClr val="lt1"/>
                </a:solidFill>
                <a:latin typeface="+mj-lt"/>
              </a:rPr>
              <a:t> </a:t>
            </a:r>
            <a:r>
              <a:rPr lang="el-GR" sz="1600" dirty="0">
                <a:solidFill>
                  <a:schemeClr val="lt1"/>
                </a:solidFill>
                <a:latin typeface="+mj-lt"/>
              </a:rPr>
              <a:t>τ</a:t>
            </a:r>
            <a:r>
              <a:rPr lang="en-US" sz="1600" dirty="0">
                <a:solidFill>
                  <a:schemeClr val="lt1"/>
                </a:solidFill>
                <a:latin typeface="+mj-lt"/>
              </a:rPr>
              <a:t>ύ</a:t>
            </a:r>
            <a:r>
              <a:rPr lang="el-GR" sz="1600" dirty="0">
                <a:solidFill>
                  <a:schemeClr val="lt1"/>
                </a:solidFill>
                <a:latin typeface="+mj-lt"/>
              </a:rPr>
              <a:t>π</a:t>
            </a:r>
            <a:r>
              <a:rPr lang="en-US" sz="1600" dirty="0">
                <a:solidFill>
                  <a:schemeClr val="lt1"/>
                </a:solidFill>
                <a:latin typeface="+mj-lt"/>
              </a:rPr>
              <a:t>ο</a:t>
            </a:r>
            <a:r>
              <a:rPr lang="el-GR" sz="1600" dirty="0">
                <a:solidFill>
                  <a:schemeClr val="lt1"/>
                </a:solidFill>
                <a:latin typeface="+mj-lt"/>
              </a:rPr>
              <a:t>ι</a:t>
            </a:r>
            <a:endParaRPr lang="en-US" sz="1600" dirty="0">
              <a:solidFill>
                <a:schemeClr val="lt1"/>
              </a:solidFill>
              <a:latin typeface="+mj-lt"/>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4751138" y="2194152"/>
            <a:ext cx="2487845" cy="2877070"/>
          </a:xfrm>
          <a:prstGeom prst="rect">
            <a:avLst/>
          </a:prstGeom>
        </p:spPr>
        <p:txBody>
          <a:bodyPr wrap="square" lIns="0" tIns="0" rIns="0" bIns="0" anchor="t">
            <a:spAutoFit/>
          </a:bodyPr>
          <a:lstStyle/>
          <a:p>
            <a:pPr lvl="0" algn="ctr" fontAlgn="base">
              <a:lnSpc>
                <a:spcPct val="200000"/>
              </a:lnSpc>
            </a:pPr>
            <a:r>
              <a:rPr lang="en-US" sz="1600" dirty="0">
                <a:solidFill>
                  <a:prstClr val="white"/>
                </a:solidFill>
                <a:latin typeface="Century Gothic"/>
              </a:rPr>
              <a:t>Open Source </a:t>
            </a:r>
          </a:p>
          <a:p>
            <a:pPr lvl="0" algn="ctr" fontAlgn="base">
              <a:lnSpc>
                <a:spcPct val="200000"/>
              </a:lnSpc>
            </a:pPr>
            <a:r>
              <a:rPr lang="en-US" sz="1600" dirty="0">
                <a:solidFill>
                  <a:prstClr val="white"/>
                </a:solidFill>
                <a:latin typeface="Century Gothic"/>
              </a:rPr>
              <a:t>Java</a:t>
            </a:r>
          </a:p>
          <a:p>
            <a:pPr lvl="0" algn="ctr" fontAlgn="base">
              <a:lnSpc>
                <a:spcPct val="200000"/>
              </a:lnSpc>
            </a:pPr>
            <a:r>
              <a:rPr lang="en-US" sz="1600" dirty="0">
                <a:solidFill>
                  <a:prstClr val="white"/>
                </a:solidFill>
                <a:latin typeface="Century Gothic"/>
              </a:rPr>
              <a:t>GUI</a:t>
            </a:r>
          </a:p>
          <a:p>
            <a:pPr lvl="0" algn="ctr" fontAlgn="base">
              <a:lnSpc>
                <a:spcPct val="200000"/>
              </a:lnSpc>
            </a:pPr>
            <a:r>
              <a:rPr lang="en-US" sz="1600" dirty="0">
                <a:solidFill>
                  <a:prstClr val="white"/>
                </a:solidFill>
                <a:latin typeface="Century Gothic"/>
              </a:rPr>
              <a:t>2D &amp; 3D </a:t>
            </a:r>
            <a:r>
              <a:rPr lang="el-GR" sz="1600" dirty="0">
                <a:solidFill>
                  <a:prstClr val="white"/>
                </a:solidFill>
                <a:latin typeface="Century Gothic"/>
              </a:rPr>
              <a:t>ε</a:t>
            </a:r>
            <a:r>
              <a:rPr lang="en-US" sz="1600" dirty="0">
                <a:solidFill>
                  <a:prstClr val="white"/>
                </a:solidFill>
                <a:latin typeface="Century Gothic"/>
              </a:rPr>
              <a:t>ι</a:t>
            </a:r>
            <a:r>
              <a:rPr lang="el-GR" sz="1600" dirty="0">
                <a:solidFill>
                  <a:prstClr val="white"/>
                </a:solidFill>
                <a:latin typeface="Century Gothic"/>
              </a:rPr>
              <a:t>κ</a:t>
            </a:r>
            <a:r>
              <a:rPr lang="en-US" sz="1600" dirty="0">
                <a:solidFill>
                  <a:prstClr val="white"/>
                </a:solidFill>
                <a:latin typeface="Century Gothic"/>
              </a:rPr>
              <a:t>ό</a:t>
            </a:r>
            <a:r>
              <a:rPr lang="el-GR" sz="1600" dirty="0">
                <a:solidFill>
                  <a:prstClr val="white"/>
                </a:solidFill>
                <a:latin typeface="Century Gothic"/>
              </a:rPr>
              <a:t>ν</a:t>
            </a:r>
            <a:r>
              <a:rPr lang="en-US" sz="1600" dirty="0">
                <a:solidFill>
                  <a:prstClr val="white"/>
                </a:solidFill>
                <a:latin typeface="Century Gothic"/>
              </a:rPr>
              <a:t>ε</a:t>
            </a:r>
            <a:r>
              <a:rPr lang="el-GR" sz="1600" dirty="0">
                <a:solidFill>
                  <a:prstClr val="white"/>
                </a:solidFill>
                <a:latin typeface="Century Gothic"/>
              </a:rPr>
              <a:t>ς</a:t>
            </a:r>
            <a:r>
              <a:rPr lang="en-US" sz="1600" dirty="0">
                <a:solidFill>
                  <a:prstClr val="white"/>
                </a:solidFill>
                <a:latin typeface="Century Gothic"/>
              </a:rPr>
              <a:t> </a:t>
            </a:r>
          </a:p>
          <a:p>
            <a:pPr lvl="0" algn="ctr" fontAlgn="base">
              <a:lnSpc>
                <a:spcPct val="200000"/>
              </a:lnSpc>
            </a:pPr>
            <a:r>
              <a:rPr lang="el-GR" sz="1600" dirty="0">
                <a:solidFill>
                  <a:prstClr val="white"/>
                </a:solidFill>
                <a:latin typeface="Century Gothic"/>
              </a:rPr>
              <a:t>Σ</a:t>
            </a:r>
            <a:r>
              <a:rPr lang="en-US" sz="1600" dirty="0">
                <a:solidFill>
                  <a:prstClr val="white"/>
                </a:solidFill>
                <a:latin typeface="Century Gothic"/>
              </a:rPr>
              <a:t>υ</a:t>
            </a:r>
            <a:r>
              <a:rPr lang="el-GR" sz="1600" dirty="0">
                <a:solidFill>
                  <a:prstClr val="white"/>
                </a:solidFill>
                <a:latin typeface="Century Gothic"/>
              </a:rPr>
              <a:t>μ</a:t>
            </a:r>
            <a:r>
              <a:rPr lang="en-US" sz="1600" dirty="0">
                <a:solidFill>
                  <a:prstClr val="white"/>
                </a:solidFill>
                <a:latin typeface="Century Gothic"/>
              </a:rPr>
              <a:t>β</a:t>
            </a:r>
            <a:r>
              <a:rPr lang="el-GR" sz="1600" dirty="0">
                <a:solidFill>
                  <a:prstClr val="white"/>
                </a:solidFill>
                <a:latin typeface="Century Gothic"/>
              </a:rPr>
              <a:t>α</a:t>
            </a:r>
            <a:r>
              <a:rPr lang="en-US" sz="1600" dirty="0">
                <a:solidFill>
                  <a:prstClr val="white"/>
                </a:solidFill>
                <a:latin typeface="Century Gothic"/>
              </a:rPr>
              <a:t>τ</a:t>
            </a:r>
            <a:r>
              <a:rPr lang="el-GR" sz="1600" dirty="0">
                <a:solidFill>
                  <a:prstClr val="white"/>
                </a:solidFill>
                <a:latin typeface="Century Gothic"/>
              </a:rPr>
              <a:t>ό</a:t>
            </a:r>
            <a:r>
              <a:rPr lang="en-US" sz="1600" dirty="0">
                <a:solidFill>
                  <a:prstClr val="white"/>
                </a:solidFill>
                <a:latin typeface="Century Gothic"/>
              </a:rPr>
              <a:t> </a:t>
            </a:r>
            <a:r>
              <a:rPr lang="el-GR" sz="1600" dirty="0">
                <a:solidFill>
                  <a:prstClr val="white"/>
                </a:solidFill>
                <a:latin typeface="Century Gothic"/>
              </a:rPr>
              <a:t>μ</a:t>
            </a:r>
            <a:r>
              <a:rPr lang="en-US" sz="1600" dirty="0">
                <a:solidFill>
                  <a:prstClr val="white"/>
                </a:solidFill>
                <a:latin typeface="Century Gothic"/>
              </a:rPr>
              <a:t>ε IBSI</a:t>
            </a:r>
          </a:p>
          <a:p>
            <a:pPr lvl="0" algn="ctr" fontAlgn="base">
              <a:lnSpc>
                <a:spcPct val="200000"/>
              </a:lnSpc>
            </a:pPr>
            <a:r>
              <a:rPr lang="en-US" sz="1600" dirty="0">
                <a:solidFill>
                  <a:prstClr val="white"/>
                </a:solidFill>
                <a:latin typeface="Century Gothic"/>
              </a:rPr>
              <a:t>Μα</a:t>
            </a:r>
            <a:r>
              <a:rPr lang="en-US" sz="1600" dirty="0" err="1">
                <a:solidFill>
                  <a:prstClr val="white"/>
                </a:solidFill>
                <a:latin typeface="Century Gothic"/>
              </a:rPr>
              <a:t>θημ</a:t>
            </a:r>
            <a:r>
              <a:rPr lang="en-US" sz="1600" dirty="0">
                <a:solidFill>
                  <a:prstClr val="white"/>
                </a:solidFill>
                <a:latin typeface="Century Gothic"/>
              </a:rPr>
              <a:t>ατικο</a:t>
            </a:r>
            <a:r>
              <a:rPr lang="el-GR" sz="1600" dirty="0">
                <a:solidFill>
                  <a:prstClr val="white"/>
                </a:solidFill>
                <a:latin typeface="Century Gothic"/>
              </a:rPr>
              <a:t>ί</a:t>
            </a:r>
            <a:r>
              <a:rPr lang="en-US" sz="1600" dirty="0">
                <a:solidFill>
                  <a:prstClr val="white"/>
                </a:solidFill>
                <a:latin typeface="Century Gothic"/>
              </a:rPr>
              <a:t> </a:t>
            </a:r>
            <a:r>
              <a:rPr lang="el-GR" sz="1600" dirty="0">
                <a:solidFill>
                  <a:prstClr val="white"/>
                </a:solidFill>
                <a:latin typeface="Century Gothic"/>
              </a:rPr>
              <a:t>τ</a:t>
            </a:r>
            <a:r>
              <a:rPr lang="en-US" sz="1600" dirty="0">
                <a:solidFill>
                  <a:prstClr val="white"/>
                </a:solidFill>
                <a:latin typeface="Century Gothic"/>
              </a:rPr>
              <a:t>ύ</a:t>
            </a:r>
            <a:r>
              <a:rPr lang="el-GR" sz="1600" dirty="0">
                <a:solidFill>
                  <a:prstClr val="white"/>
                </a:solidFill>
                <a:latin typeface="Century Gothic"/>
              </a:rPr>
              <a:t>π</a:t>
            </a:r>
            <a:r>
              <a:rPr lang="en-US" sz="1600" dirty="0">
                <a:solidFill>
                  <a:prstClr val="white"/>
                </a:solidFill>
                <a:latin typeface="Century Gothic"/>
              </a:rPr>
              <a:t>ο</a:t>
            </a:r>
            <a:r>
              <a:rPr lang="el-GR" sz="1600" dirty="0">
                <a:solidFill>
                  <a:prstClr val="white"/>
                </a:solidFill>
                <a:latin typeface="Century Gothic"/>
              </a:rPr>
              <a:t>ι</a:t>
            </a:r>
            <a:endParaRPr lang="en-US" sz="1600" dirty="0">
              <a:solidFill>
                <a:prstClr val="white"/>
              </a:solidFill>
              <a:latin typeface="Century Gothic"/>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8683225" y="2209800"/>
            <a:ext cx="2489332" cy="2708434"/>
          </a:xfrm>
          <a:prstGeom prst="rect">
            <a:avLst/>
          </a:prstGeom>
        </p:spPr>
        <p:txBody>
          <a:bodyPr wrap="square" lIns="0" tIns="0" rIns="0" bIns="0" anchor="t">
            <a:spAutoFit/>
          </a:bodyPr>
          <a:lstStyle/>
          <a:p>
            <a:pPr lvl="0" algn="ctr" fontAlgn="base"/>
            <a:r>
              <a:rPr lang="en-US" sz="1600" dirty="0">
                <a:solidFill>
                  <a:prstClr val="white"/>
                </a:solidFill>
                <a:latin typeface="Century Gothic"/>
              </a:rPr>
              <a:t>Ό</a:t>
            </a:r>
            <a:r>
              <a:rPr lang="el-GR" sz="1600" dirty="0">
                <a:solidFill>
                  <a:prstClr val="white"/>
                </a:solidFill>
                <a:latin typeface="Century Gothic"/>
              </a:rPr>
              <a:t>χ</a:t>
            </a:r>
            <a:r>
              <a:rPr lang="en-US" sz="1600" dirty="0">
                <a:solidFill>
                  <a:prstClr val="white"/>
                </a:solidFill>
                <a:latin typeface="Century Gothic"/>
              </a:rPr>
              <a:t>ι Open Source</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GUI </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2D </a:t>
            </a:r>
            <a:r>
              <a:rPr lang="el-GR" sz="1600" dirty="0">
                <a:solidFill>
                  <a:prstClr val="white"/>
                </a:solidFill>
                <a:latin typeface="Century Gothic"/>
              </a:rPr>
              <a:t>ε</a:t>
            </a:r>
            <a:r>
              <a:rPr lang="en-US" sz="1600" dirty="0">
                <a:solidFill>
                  <a:prstClr val="white"/>
                </a:solidFill>
                <a:latin typeface="Century Gothic"/>
              </a:rPr>
              <a:t>ι</a:t>
            </a:r>
            <a:r>
              <a:rPr lang="el-GR" sz="1600" dirty="0">
                <a:solidFill>
                  <a:prstClr val="white"/>
                </a:solidFill>
                <a:latin typeface="Century Gothic"/>
              </a:rPr>
              <a:t>κ</a:t>
            </a:r>
            <a:r>
              <a:rPr lang="en-US" sz="1600" dirty="0">
                <a:solidFill>
                  <a:prstClr val="white"/>
                </a:solidFill>
                <a:latin typeface="Century Gothic"/>
              </a:rPr>
              <a:t>ό</a:t>
            </a:r>
            <a:r>
              <a:rPr lang="el-GR" sz="1600" dirty="0">
                <a:solidFill>
                  <a:prstClr val="white"/>
                </a:solidFill>
                <a:latin typeface="Century Gothic"/>
              </a:rPr>
              <a:t>ν</a:t>
            </a:r>
            <a:r>
              <a:rPr lang="en-US" sz="1600" dirty="0">
                <a:solidFill>
                  <a:prstClr val="white"/>
                </a:solidFill>
                <a:latin typeface="Century Gothic"/>
              </a:rPr>
              <a:t>ε</a:t>
            </a:r>
            <a:r>
              <a:rPr lang="el-GR" sz="1600" dirty="0">
                <a:solidFill>
                  <a:prstClr val="white"/>
                </a:solidFill>
                <a:latin typeface="Century Gothic"/>
              </a:rPr>
              <a:t>ς</a:t>
            </a:r>
            <a:r>
              <a:rPr lang="en-US" sz="1600" dirty="0">
                <a:solidFill>
                  <a:prstClr val="white"/>
                </a:solidFill>
                <a:latin typeface="Century Gothic"/>
              </a:rPr>
              <a:t> </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Χ</a:t>
            </a:r>
            <a:r>
              <a:rPr lang="el-GR" sz="1600" dirty="0">
                <a:solidFill>
                  <a:prstClr val="white"/>
                </a:solidFill>
                <a:latin typeface="Century Gothic"/>
              </a:rPr>
              <a:t>ω</a:t>
            </a:r>
            <a:r>
              <a:rPr lang="en-US" sz="1600" dirty="0">
                <a:solidFill>
                  <a:prstClr val="white"/>
                </a:solidFill>
                <a:latin typeface="Century Gothic"/>
              </a:rPr>
              <a:t>ρ</a:t>
            </a:r>
            <a:r>
              <a:rPr lang="el-GR" sz="1600" dirty="0">
                <a:solidFill>
                  <a:prstClr val="white"/>
                </a:solidFill>
                <a:latin typeface="Century Gothic"/>
              </a:rPr>
              <a:t>ί</a:t>
            </a:r>
            <a:r>
              <a:rPr lang="en-US" sz="1600" dirty="0">
                <a:solidFill>
                  <a:prstClr val="white"/>
                </a:solidFill>
                <a:latin typeface="Century Gothic"/>
              </a:rPr>
              <a:t>ς </a:t>
            </a:r>
            <a:r>
              <a:rPr lang="el-GR" sz="1600" dirty="0">
                <a:solidFill>
                  <a:prstClr val="white"/>
                </a:solidFill>
                <a:latin typeface="Century Gothic"/>
              </a:rPr>
              <a:t>σ</a:t>
            </a:r>
            <a:r>
              <a:rPr lang="en-US" sz="1600" dirty="0">
                <a:solidFill>
                  <a:prstClr val="white"/>
                </a:solidFill>
                <a:latin typeface="Century Gothic"/>
              </a:rPr>
              <a:t>υ</a:t>
            </a:r>
            <a:r>
              <a:rPr lang="el-GR" sz="1600" dirty="0">
                <a:solidFill>
                  <a:prstClr val="white"/>
                </a:solidFill>
                <a:latin typeface="Century Gothic"/>
              </a:rPr>
              <a:t>μ</a:t>
            </a:r>
            <a:r>
              <a:rPr lang="en-US" sz="1600" dirty="0">
                <a:solidFill>
                  <a:prstClr val="white"/>
                </a:solidFill>
                <a:latin typeface="Century Gothic"/>
              </a:rPr>
              <a:t>βα</a:t>
            </a:r>
            <a:r>
              <a:rPr lang="en-US" sz="1600" dirty="0" err="1">
                <a:solidFill>
                  <a:prstClr val="white"/>
                </a:solidFill>
                <a:latin typeface="Century Gothic"/>
              </a:rPr>
              <a:t>τότητ</a:t>
            </a:r>
            <a:r>
              <a:rPr lang="en-US" sz="1600" dirty="0">
                <a:solidFill>
                  <a:prstClr val="white"/>
                </a:solidFill>
                <a:latin typeface="Century Gothic"/>
              </a:rPr>
              <a:t>α IBSI</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Χ</a:t>
            </a:r>
            <a:r>
              <a:rPr lang="el-GR" sz="1600" dirty="0">
                <a:solidFill>
                  <a:prstClr val="white"/>
                </a:solidFill>
                <a:latin typeface="Century Gothic"/>
              </a:rPr>
              <a:t>ω</a:t>
            </a:r>
            <a:r>
              <a:rPr lang="en-US" sz="1600" dirty="0">
                <a:solidFill>
                  <a:prstClr val="white"/>
                </a:solidFill>
                <a:latin typeface="Century Gothic"/>
              </a:rPr>
              <a:t>ρ</a:t>
            </a:r>
            <a:r>
              <a:rPr lang="el-GR" sz="1600" dirty="0">
                <a:solidFill>
                  <a:prstClr val="white"/>
                </a:solidFill>
                <a:latin typeface="Century Gothic"/>
              </a:rPr>
              <a:t>ί</a:t>
            </a:r>
            <a:r>
              <a:rPr lang="en-US" sz="1600" dirty="0">
                <a:solidFill>
                  <a:prstClr val="white"/>
                </a:solidFill>
                <a:latin typeface="Century Gothic"/>
              </a:rPr>
              <a:t>ς Μα</a:t>
            </a:r>
            <a:r>
              <a:rPr lang="en-US" sz="1600" dirty="0" err="1">
                <a:solidFill>
                  <a:prstClr val="white"/>
                </a:solidFill>
                <a:latin typeface="Century Gothic"/>
              </a:rPr>
              <a:t>θημ</a:t>
            </a:r>
            <a:r>
              <a:rPr lang="en-US" sz="1600" dirty="0">
                <a:solidFill>
                  <a:prstClr val="white"/>
                </a:solidFill>
                <a:latin typeface="Century Gothic"/>
              </a:rPr>
              <a:t>ατικούς </a:t>
            </a:r>
            <a:r>
              <a:rPr lang="el-GR" sz="1600" dirty="0">
                <a:solidFill>
                  <a:prstClr val="white"/>
                </a:solidFill>
                <a:latin typeface="Century Gothic"/>
              </a:rPr>
              <a:t>τ</a:t>
            </a:r>
            <a:r>
              <a:rPr lang="en-US" sz="1600" dirty="0">
                <a:solidFill>
                  <a:prstClr val="white"/>
                </a:solidFill>
                <a:latin typeface="Century Gothic"/>
              </a:rPr>
              <a:t>ύ</a:t>
            </a:r>
            <a:r>
              <a:rPr lang="el-GR" sz="1600" dirty="0">
                <a:solidFill>
                  <a:prstClr val="white"/>
                </a:solidFill>
                <a:latin typeface="Century Gothic"/>
              </a:rPr>
              <a:t>π</a:t>
            </a:r>
            <a:r>
              <a:rPr lang="en-US" sz="1600" dirty="0" err="1">
                <a:solidFill>
                  <a:prstClr val="white"/>
                </a:solidFill>
                <a:latin typeface="Century Gothic"/>
              </a:rPr>
              <a:t>ους</a:t>
            </a:r>
            <a:endParaRPr lang="en-US" sz="1600" dirty="0">
              <a:solidFill>
                <a:prstClr val="white"/>
              </a:solidFill>
              <a:latin typeface="Century Gothic"/>
            </a:endParaRPr>
          </a:p>
          <a:p>
            <a:pPr lvl="0" algn="ctr" fontAlgn="base"/>
            <a:endParaRPr lang="en-US" sz="1600" dirty="0">
              <a:solidFill>
                <a:prstClr val="white"/>
              </a:solidFill>
              <a:latin typeface="Century Gothic"/>
            </a:endParaRPr>
          </a:p>
        </p:txBody>
      </p:sp>
    </p:spTree>
    <p:extLst>
      <p:ext uri="{BB962C8B-B14F-4D97-AF65-F5344CB8AC3E}">
        <p14:creationId xmlns:p14="http://schemas.microsoft.com/office/powerpoint/2010/main" val="16792841"/>
      </p:ext>
    </p:extLst>
  </p:cSld>
  <p:clrMapOvr>
    <a:masterClrMapping/>
  </p:clrMapOvr>
  <p:transition spd="slow">
    <p:push dir="u"/>
  </p:transition>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http://purl.org/dc/dcmitype/"/>
    <ds:schemaRef ds:uri="71af3243-3dd4-4a8d-8c0d-dd76da1f02a5"/>
    <ds:schemaRef ds:uri="http://schemas.microsoft.com/office/2006/metadata/propertie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1966</Words>
  <Application>Microsoft Office PowerPoint</Application>
  <PresentationFormat>Widescreen</PresentationFormat>
  <Paragraphs>486</Paragraphs>
  <Slides>33</Slides>
  <Notes>30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Segoe UI</vt:lpstr>
      <vt:lpstr>Segoe UI Light</vt:lpstr>
      <vt:lpstr>Office Theme</vt:lpstr>
      <vt:lpstr>Πτυχιακή εργασία Σύγκριση λογισμικών ραδιομικής ανάλυσης εικόνας   Εμμανουήλ Μαρκοδημητράκης 29/09/2020</vt:lpstr>
      <vt:lpstr>Project analysis slide 2</vt:lpstr>
      <vt:lpstr>Project analysis slide 2</vt:lpstr>
      <vt:lpstr>PowerPoint Presentation</vt:lpstr>
      <vt:lpstr>Project analysis slide 4</vt:lpstr>
      <vt:lpstr>PowerPoint Presentation</vt:lpstr>
      <vt:lpstr>PowerPoint Presentation</vt:lpstr>
      <vt:lpstr>Project analysis slide 4</vt:lpstr>
      <vt:lpstr>Project analysis slide 3</vt:lpstr>
      <vt:lpstr>Project analysis slide 4</vt:lpstr>
      <vt:lpstr>Project analysis slide 7</vt:lpstr>
      <vt:lpstr>Project analysis slide 4</vt:lpstr>
      <vt:lpstr>Project analysis slide 7</vt:lpstr>
      <vt:lpstr>Project analysis slide 4</vt:lpstr>
      <vt:lpstr>Project analysis slide 7</vt:lpstr>
      <vt:lpstr>Project analysis slide 4</vt:lpstr>
      <vt:lpstr>Project analysis slide 7</vt:lpstr>
      <vt:lpstr>Project analysis slide 7</vt:lpstr>
      <vt:lpstr>Project analysis slide 4</vt:lpstr>
      <vt:lpstr>Project analysis slide 7</vt:lpstr>
      <vt:lpstr>Project analysis slide 7</vt:lpstr>
      <vt:lpstr>Project analysis slide 4</vt:lpstr>
      <vt:lpstr>Project analysis slide 7</vt:lpstr>
      <vt:lpstr>Project analysis slide 7</vt:lpstr>
      <vt:lpstr>Project analysis slide 5</vt:lpstr>
      <vt:lpstr>Project analysis slide 7</vt:lpstr>
      <vt:lpstr>Project analysis slide 6</vt:lpstr>
      <vt:lpstr>Project analysis slide 8</vt:lpstr>
      <vt:lpstr>Project analysis slide 10</vt:lpstr>
      <vt:lpstr>Thank You</vt:lpstr>
      <vt:lpstr>Project analysis slide 11</vt:lpstr>
      <vt:lpstr>Project analysis slide 3</vt:lpstr>
      <vt:lpstr>Project analysis slide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2020-09-22T09:01:13Z</dcterms:created>
  <dcterms:modified xsi:type="dcterms:W3CDTF">2020-09-25T18:48:04Z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