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9"/>
  </p:notesMasterIdLst>
  <p:handoutMasterIdLst>
    <p:handoutMasterId r:id="rId40"/>
  </p:handoutMasterIdLst>
  <p:sldIdLst>
    <p:sldId id="256" r:id="rId5"/>
    <p:sldId id="300" r:id="rId6"/>
    <p:sldId id="289" r:id="rId7"/>
    <p:sldId id="278" r:id="rId8"/>
    <p:sldId id="288" r:id="rId9"/>
    <p:sldId id="293" r:id="rId10"/>
    <p:sldId id="305" r:id="rId11"/>
    <p:sldId id="290" r:id="rId12"/>
    <p:sldId id="306" r:id="rId13"/>
    <p:sldId id="292" r:id="rId14"/>
    <p:sldId id="307" r:id="rId15"/>
    <p:sldId id="294" r:id="rId16"/>
    <p:sldId id="308" r:id="rId17"/>
    <p:sldId id="296" r:id="rId18"/>
    <p:sldId id="309" r:id="rId19"/>
    <p:sldId id="298" r:id="rId20"/>
    <p:sldId id="301" r:id="rId21"/>
    <p:sldId id="310" r:id="rId22"/>
    <p:sldId id="302" r:id="rId23"/>
    <p:sldId id="303" r:id="rId24"/>
    <p:sldId id="311" r:id="rId25"/>
    <p:sldId id="312" r:id="rId26"/>
    <p:sldId id="297" r:id="rId27"/>
    <p:sldId id="295" r:id="rId28"/>
    <p:sldId id="313" r:id="rId29"/>
    <p:sldId id="285" r:id="rId30"/>
    <p:sldId id="279" r:id="rId31"/>
    <p:sldId id="281" r:id="rId32"/>
    <p:sldId id="280" r:id="rId33"/>
    <p:sldId id="283" r:id="rId34"/>
    <p:sldId id="282" r:id="rId35"/>
    <p:sldId id="287" r:id="rId36"/>
    <p:sldId id="277" r:id="rId37"/>
    <p:sldId id="30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2" userDrawn="1">
          <p15:clr>
            <a:srgbClr val="A4A3A4"/>
          </p15:clr>
        </p15:guide>
        <p15:guide id="2" pos="3840" userDrawn="1">
          <p15:clr>
            <a:srgbClr val="A4A3A4"/>
          </p15:clr>
        </p15:guide>
        <p15:guide id="3" pos="7080" userDrawn="1">
          <p15:clr>
            <a:srgbClr val="A4A3A4"/>
          </p15:clr>
        </p15:guide>
        <p15:guide id="4" pos="576" userDrawn="1">
          <p15:clr>
            <a:srgbClr val="A4A3A4"/>
          </p15:clr>
        </p15:guide>
        <p15:guide id="5" orient="horz" pos="86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8295"/>
    <a:srgbClr val="CB7A09"/>
    <a:srgbClr val="F59F26"/>
    <a:srgbClr val="11AEC7"/>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74462" autoAdjust="0"/>
  </p:normalViewPr>
  <p:slideViewPr>
    <p:cSldViewPr snapToGrid="0" showGuides="1">
      <p:cViewPr varScale="1">
        <p:scale>
          <a:sx n="97" d="100"/>
          <a:sy n="97" d="100"/>
        </p:scale>
        <p:origin x="936" y="84"/>
      </p:cViewPr>
      <p:guideLst>
        <p:guide orient="horz" pos="2232"/>
        <p:guide pos="3840"/>
        <p:guide pos="7080"/>
        <p:guide pos="576"/>
        <p:guide orient="horz" pos="864"/>
        <p:guide orient="horz" pos="4056"/>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Sheet1!$A$2:$A$10</c:f>
              <c:strCache>
                <c:ptCount val="4"/>
                <c:pt idx="0">
                  <c:v>Category 1</c:v>
                </c:pt>
                <c:pt idx="1">
                  <c:v>Category 2</c:v>
                </c:pt>
                <c:pt idx="2">
                  <c:v>Category 3</c:v>
                </c:pt>
                <c:pt idx="3">
                  <c:v>Category 4</c:v>
                </c:pt>
              </c:strCache>
            </c:strRef>
          </c:cat>
          <c:val>
            <c:numRef>
              <c:f>Sheet1!$D$2:$D$10</c:f>
              <c:numCache>
                <c:formatCode>General</c:formatCode>
                <c:ptCount val="9"/>
                <c:pt idx="0">
                  <c:v>2</c:v>
                </c:pt>
                <c:pt idx="1">
                  <c:v>2</c:v>
                </c:pt>
                <c:pt idx="2">
                  <c:v>3</c:v>
                </c:pt>
                <c:pt idx="3">
                  <c:v>5</c:v>
                </c:pt>
                <c:pt idx="4">
                  <c:v>7</c:v>
                </c:pt>
                <c:pt idx="5">
                  <c:v>9</c:v>
                </c:pt>
                <c:pt idx="6">
                  <c:v>12</c:v>
                </c:pt>
                <c:pt idx="7">
                  <c:v>15</c:v>
                </c:pt>
                <c:pt idx="8">
                  <c:v>20</c:v>
                </c:pt>
              </c:numCache>
            </c:numRef>
          </c:val>
          <c:smooth val="0"/>
          <c:extLst>
            <c:ext xmlns:c16="http://schemas.microsoft.com/office/drawing/2014/chart" uri="{C3380CC4-5D6E-409C-BE32-E72D297353CC}">
              <c16:uniqueId val="{00000002-9221-4E34-B1DE-91754F1A4E4E}"/>
            </c:ext>
          </c:extLst>
        </c:ser>
        <c:dLbls>
          <c:showLegendKey val="0"/>
          <c:showVal val="0"/>
          <c:showCatName val="0"/>
          <c:showSerName val="0"/>
          <c:showPercent val="0"/>
          <c:showBubbleSize val="0"/>
        </c:dLbls>
        <c:marker val="1"/>
        <c:smooth val="0"/>
        <c:axId val="659086552"/>
        <c:axId val="659085568"/>
      </c:lineChart>
      <c:catAx>
        <c:axId val="659086552"/>
        <c:scaling>
          <c:orientation val="minMax"/>
        </c:scaling>
        <c:delete val="1"/>
        <c:axPos val="b"/>
        <c:numFmt formatCode="General" sourceLinked="1"/>
        <c:majorTickMark val="none"/>
        <c:minorTickMark val="none"/>
        <c:tickLblPos val="nextTo"/>
        <c:crossAx val="659085568"/>
        <c:crosses val="autoZero"/>
        <c:auto val="1"/>
        <c:lblAlgn val="ctr"/>
        <c:lblOffset val="100"/>
        <c:noMultiLvlLbl val="0"/>
      </c:catAx>
      <c:valAx>
        <c:axId val="65908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659086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Project</a:t>
            </a:r>
            <a:r>
              <a:rPr lang="en-US" sz="1600" b="1" baseline="0" dirty="0"/>
              <a:t> Risk Analysis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2" dt="2020-09-24T21:39:13.406" idx="1">
    <p:pos x="10" y="10"/>
    <p:text>Einai para polla.. Na ta balw ola?</p:text>
    <p:extLst>
      <p:ext uri="{C676402C-5697-4E1C-873F-D02D1690AC5C}">
        <p15:threadingInfo xmlns:p15="http://schemas.microsoft.com/office/powerpoint/2012/main" timeZoneBias="-1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9/28/2020</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9/28/2020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28 </a:t>
            </a:r>
            <a:r>
              <a:rPr lang="en-US" dirty="0" err="1"/>
              <a:t>κοιν</a:t>
            </a:r>
            <a:r>
              <a:rPr lang="en-US" dirty="0"/>
              <a:t>α χαρακτηριστικα</a:t>
            </a:r>
          </a:p>
          <a:p>
            <a:pPr marL="171450" indent="-171450">
              <a:buFont typeface="Arial" panose="020B0604020202020204" pitchFamily="34" charset="0"/>
              <a:buChar char="•"/>
            </a:pPr>
            <a:r>
              <a:rPr lang="en-US" dirty="0"/>
              <a:t>Τ</a:t>
            </a:r>
            <a:r>
              <a:rPr lang="el-GR" dirty="0"/>
              <a:t>ο</a:t>
            </a:r>
            <a:r>
              <a:rPr lang="en-US" dirty="0"/>
              <a:t> </a:t>
            </a:r>
            <a:r>
              <a:rPr lang="en-US" dirty="0" err="1"/>
              <a:t>mazda</a:t>
            </a:r>
            <a:r>
              <a:rPr lang="en-US" dirty="0"/>
              <a:t> yπ</a:t>
            </a:r>
            <a:r>
              <a:rPr lang="en-US" dirty="0" err="1"/>
              <a:t>οστηριζει</a:t>
            </a:r>
            <a:r>
              <a:rPr lang="en-US" dirty="0"/>
              <a:t> mono 12 απ</a:t>
            </a:r>
            <a:r>
              <a:rPr lang="el-GR" dirty="0"/>
              <a:t>ό</a:t>
            </a:r>
            <a:r>
              <a:rPr lang="en-US" dirty="0"/>
              <a:t> τα 28 χαρα</a:t>
            </a:r>
            <a:r>
              <a:rPr lang="en-US" dirty="0" err="1"/>
              <a:t>κτηριστικ</a:t>
            </a:r>
            <a:r>
              <a:rPr lang="en-US" dirty="0"/>
              <a:t>α</a:t>
            </a:r>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4037887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2067309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955126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3142540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1725577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28362785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26319874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22494318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11737085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21</a:t>
            </a:fld>
            <a:endParaRPr lang="en-US" dirty="0"/>
          </a:p>
        </p:txBody>
      </p:sp>
    </p:spTree>
    <p:extLst>
      <p:ext uri="{BB962C8B-B14F-4D97-AF65-F5344CB8AC3E}">
        <p14:creationId xmlns:p14="http://schemas.microsoft.com/office/powerpoint/2010/main" val="1763797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l-GR" dirty="0"/>
              <a:t>Ο σκοπός της εργασίας είναι η σύγκριση των πιο διαδεδομένων λογισμικών </a:t>
            </a:r>
            <a:r>
              <a:rPr lang="el-GR" dirty="0" err="1"/>
              <a:t>Radiomics</a:t>
            </a:r>
            <a:r>
              <a:rPr lang="el-GR" dirty="0"/>
              <a:t>.</a:t>
            </a:r>
            <a:endParaRPr lang="en-US" dirty="0"/>
          </a:p>
          <a:p>
            <a:pPr marL="0" indent="0">
              <a:buFont typeface="Arial" panose="020B0604020202020204" pitchFamily="34" charset="0"/>
              <a:buNone/>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l-GR" dirty="0"/>
              <a:t>Τα</a:t>
            </a:r>
            <a:r>
              <a:rPr lang="en-US" dirty="0"/>
              <a:t> </a:t>
            </a:r>
            <a:r>
              <a:rPr lang="el-GR" dirty="0"/>
              <a:t>λογισμικά </a:t>
            </a:r>
            <a:r>
              <a:rPr lang="en-US" dirty="0"/>
              <a:t>Radiomics</a:t>
            </a:r>
            <a:r>
              <a:rPr lang="el-GR" dirty="0"/>
              <a:t> χρησιμοποιούν</a:t>
            </a:r>
            <a:r>
              <a:rPr lang="en-US" dirty="0"/>
              <a:t> </a:t>
            </a:r>
            <a:r>
              <a:rPr lang="el-GR" dirty="0"/>
              <a:t>ι</a:t>
            </a:r>
            <a:r>
              <a:rPr lang="en-US" dirty="0"/>
              <a:t>α</a:t>
            </a:r>
            <a:r>
              <a:rPr lang="el-GR" dirty="0"/>
              <a:t>τ</a:t>
            </a:r>
            <a:r>
              <a:rPr lang="en-US" dirty="0"/>
              <a:t>ρ</a:t>
            </a:r>
            <a:r>
              <a:rPr lang="el-GR" dirty="0"/>
              <a:t>ι</a:t>
            </a:r>
            <a:r>
              <a:rPr lang="en-US" dirty="0"/>
              <a:t>κ</a:t>
            </a:r>
            <a:r>
              <a:rPr lang="el-GR" dirty="0"/>
              <a:t>έ</a:t>
            </a:r>
            <a:r>
              <a:rPr lang="en-US" dirty="0"/>
              <a:t>ς </a:t>
            </a:r>
            <a:r>
              <a:rPr lang="el-GR" dirty="0"/>
              <a:t>ε</a:t>
            </a:r>
            <a:r>
              <a:rPr lang="en-US" dirty="0"/>
              <a:t>ι</a:t>
            </a:r>
            <a:r>
              <a:rPr lang="el-GR" dirty="0"/>
              <a:t>κ</a:t>
            </a:r>
            <a:r>
              <a:rPr lang="en-US" dirty="0"/>
              <a:t>ό</a:t>
            </a:r>
            <a:r>
              <a:rPr lang="el-GR" dirty="0"/>
              <a:t>ν</a:t>
            </a:r>
            <a:r>
              <a:rPr lang="en-US" dirty="0"/>
              <a:t>ε</a:t>
            </a:r>
            <a:r>
              <a:rPr lang="el-GR" dirty="0"/>
              <a:t>ς</a:t>
            </a:r>
            <a:r>
              <a:rPr lang="en-US" dirty="0"/>
              <a:t> </a:t>
            </a:r>
            <a:r>
              <a:rPr lang="el-GR" dirty="0"/>
              <a:t>για την εξαγωγή χαρακτηριστικών</a:t>
            </a:r>
            <a:r>
              <a:rPr lang="en-US" dirty="0"/>
              <a:t>-biomarkers</a:t>
            </a:r>
            <a:r>
              <a:rPr lang="el-GR" dirty="0"/>
              <a:t>. </a:t>
            </a:r>
            <a:r>
              <a:rPr lang="en-US" dirty="0"/>
              <a:t>(CT-</a:t>
            </a:r>
            <a:r>
              <a:rPr lang="el-GR" dirty="0"/>
              <a:t>αξονική </a:t>
            </a:r>
            <a:r>
              <a:rPr lang="el-GR" dirty="0" err="1"/>
              <a:t>τοµογραφία</a:t>
            </a:r>
            <a:r>
              <a:rPr lang="en-US" dirty="0"/>
              <a:t>, κα</a:t>
            </a:r>
            <a:r>
              <a:rPr lang="en-US" dirty="0" err="1"/>
              <a:t>ρκινο</a:t>
            </a:r>
            <a:r>
              <a:rPr lang="en-US" dirty="0"/>
              <a:t> </a:t>
            </a:r>
            <a:r>
              <a:rPr lang="en-US" dirty="0" err="1"/>
              <a:t>του</a:t>
            </a:r>
            <a:r>
              <a:rPr lang="en-US" dirty="0"/>
              <a:t> π</a:t>
            </a:r>
            <a:r>
              <a:rPr lang="en-US" dirty="0" err="1"/>
              <a:t>νευμον</a:t>
            </a:r>
            <a:r>
              <a:rPr lang="en-US" dirty="0"/>
              <a:t>α)</a:t>
            </a:r>
            <a:r>
              <a:rPr lang="el-GR" dirty="0"/>
              <a:t> </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l-GR" dirty="0"/>
              <a:t>Σ</a:t>
            </a:r>
            <a:r>
              <a:rPr lang="en-US" dirty="0"/>
              <a:t>ε </a:t>
            </a:r>
            <a:r>
              <a:rPr lang="el-GR" dirty="0"/>
              <a:t>κ</a:t>
            </a:r>
            <a:r>
              <a:rPr lang="en-US" dirty="0"/>
              <a:t>ά</a:t>
            </a:r>
            <a:r>
              <a:rPr lang="el-GR" dirty="0"/>
              <a:t>θ</a:t>
            </a:r>
            <a:r>
              <a:rPr lang="en-US" dirty="0"/>
              <a:t>ε λ</a:t>
            </a:r>
            <a:r>
              <a:rPr lang="el-GR" dirty="0"/>
              <a:t>ο</a:t>
            </a:r>
            <a:r>
              <a:rPr lang="en-US" dirty="0"/>
              <a:t>γ</a:t>
            </a:r>
            <a:r>
              <a:rPr lang="el-GR" dirty="0"/>
              <a:t>ι</a:t>
            </a:r>
            <a:r>
              <a:rPr lang="en-US" dirty="0"/>
              <a:t>σ</a:t>
            </a:r>
            <a:r>
              <a:rPr lang="el-GR" dirty="0"/>
              <a:t>μ</a:t>
            </a:r>
            <a:r>
              <a:rPr lang="en-US" dirty="0"/>
              <a:t>ι</a:t>
            </a:r>
            <a:r>
              <a:rPr lang="el-GR" dirty="0"/>
              <a:t>κ</a:t>
            </a:r>
            <a:r>
              <a:rPr lang="en-US" dirty="0"/>
              <a:t>ό </a:t>
            </a:r>
            <a:r>
              <a:rPr lang="el-GR" dirty="0"/>
              <a:t>υ</a:t>
            </a:r>
            <a:r>
              <a:rPr lang="en-US" dirty="0"/>
              <a:t>π</a:t>
            </a:r>
            <a:r>
              <a:rPr lang="el-GR" dirty="0"/>
              <a:t>ά</a:t>
            </a:r>
            <a:r>
              <a:rPr lang="en-US" dirty="0"/>
              <a:t>ρ</a:t>
            </a:r>
            <a:r>
              <a:rPr lang="el-GR" dirty="0"/>
              <a:t>χ</a:t>
            </a:r>
            <a:r>
              <a:rPr lang="en-US" dirty="0"/>
              <a:t>ο</a:t>
            </a:r>
            <a:r>
              <a:rPr lang="el-GR" dirty="0"/>
              <a:t>υ</a:t>
            </a:r>
            <a:r>
              <a:rPr lang="en-US" dirty="0"/>
              <a:t>ν </a:t>
            </a:r>
            <a:r>
              <a:rPr lang="en-US" dirty="0" err="1"/>
              <a:t>δι</a:t>
            </a:r>
            <a:r>
              <a:rPr lang="en-US" dirty="0"/>
              <a:t>αφορετικές </a:t>
            </a:r>
            <a:r>
              <a:rPr lang="el-GR" dirty="0"/>
              <a:t>ρ</a:t>
            </a:r>
            <a:r>
              <a:rPr lang="en-US" dirty="0"/>
              <a:t>υ</a:t>
            </a:r>
            <a:r>
              <a:rPr lang="el-GR" dirty="0"/>
              <a:t>θ</a:t>
            </a:r>
            <a:r>
              <a:rPr lang="en-US" dirty="0"/>
              <a:t>μ</a:t>
            </a:r>
            <a:r>
              <a:rPr lang="el-GR" dirty="0"/>
              <a:t>ι</a:t>
            </a:r>
            <a:r>
              <a:rPr lang="en-US" dirty="0" err="1"/>
              <a:t>σεις</a:t>
            </a:r>
            <a:r>
              <a:rPr lang="en-US" dirty="0"/>
              <a:t>, </a:t>
            </a:r>
            <a:r>
              <a:rPr lang="en-US" dirty="0" err="1"/>
              <a:t>οι</a:t>
            </a:r>
            <a:r>
              <a:rPr lang="en-US" dirty="0"/>
              <a:t> </a:t>
            </a:r>
            <a:r>
              <a:rPr lang="el-GR" dirty="0"/>
              <a:t>ο</a:t>
            </a:r>
            <a:r>
              <a:rPr lang="en-US" dirty="0"/>
              <a:t>π</a:t>
            </a:r>
            <a:r>
              <a:rPr lang="el-GR" dirty="0"/>
              <a:t>ο</a:t>
            </a:r>
            <a:r>
              <a:rPr lang="en-US" dirty="0"/>
              <a:t>ι</a:t>
            </a:r>
            <a:r>
              <a:rPr lang="el-GR" dirty="0"/>
              <a:t>ε</a:t>
            </a:r>
            <a:r>
              <a:rPr lang="en-US" dirty="0"/>
              <a:t>ς </a:t>
            </a:r>
            <a:r>
              <a:rPr lang="el-GR" dirty="0"/>
              <a:t>π</a:t>
            </a:r>
            <a:r>
              <a:rPr lang="en-US" dirty="0"/>
              <a:t>ρ</a:t>
            </a:r>
            <a:r>
              <a:rPr lang="el-GR" dirty="0"/>
              <a:t>ε</a:t>
            </a:r>
            <a:r>
              <a:rPr lang="en-US" dirty="0"/>
              <a:t>π</a:t>
            </a:r>
            <a:r>
              <a:rPr lang="el-GR" dirty="0"/>
              <a:t>ε</a:t>
            </a:r>
            <a:r>
              <a:rPr lang="en-US" dirty="0"/>
              <a:t>ι </a:t>
            </a:r>
            <a:r>
              <a:rPr lang="el-GR" dirty="0"/>
              <a:t>ν</a:t>
            </a:r>
            <a:r>
              <a:rPr lang="en-US" dirty="0"/>
              <a:t>α π</a:t>
            </a:r>
            <a:r>
              <a:rPr lang="el-GR" dirty="0"/>
              <a:t>α</a:t>
            </a:r>
            <a:r>
              <a:rPr lang="en-US" dirty="0"/>
              <a:t>ρα</a:t>
            </a:r>
            <a:r>
              <a:rPr lang="en-US" dirty="0" err="1"/>
              <a:t>μετρο</a:t>
            </a:r>
            <a:r>
              <a:rPr lang="en-US" dirty="0"/>
              <a:t>ποιηθουν για να ομαλοποιηθει η διαδικασια</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171450" indent="-171450">
              <a:buFont typeface="Arial" panose="020B0604020202020204" pitchFamily="34" charset="0"/>
              <a:buChar char="•"/>
            </a:pPr>
            <a:r>
              <a:rPr lang="en-US" dirty="0"/>
              <a:t>Τα χαρα</a:t>
            </a:r>
            <a:r>
              <a:rPr lang="en-US" dirty="0" err="1"/>
              <a:t>κτηριστικ</a:t>
            </a:r>
            <a:r>
              <a:rPr lang="en-US" dirty="0"/>
              <a:t>α </a:t>
            </a:r>
            <a:r>
              <a:rPr lang="el-GR" dirty="0"/>
              <a:t>π</a:t>
            </a:r>
            <a:r>
              <a:rPr lang="en-US" dirty="0"/>
              <a:t>ε</a:t>
            </a:r>
            <a:r>
              <a:rPr lang="el-GR" dirty="0"/>
              <a:t>ρ</a:t>
            </a:r>
            <a:r>
              <a:rPr lang="en-US" dirty="0" err="1"/>
              <a:t>ιγρ</a:t>
            </a:r>
            <a:r>
              <a:rPr lang="en-US" dirty="0"/>
              <a:t>αφουν </a:t>
            </a:r>
            <a:r>
              <a:rPr lang="el-GR" dirty="0"/>
              <a:t>τ</a:t>
            </a:r>
            <a:r>
              <a:rPr lang="en-US" dirty="0"/>
              <a:t>ο </a:t>
            </a:r>
            <a:r>
              <a:rPr lang="el-GR" dirty="0"/>
              <a:t>σ</a:t>
            </a:r>
            <a:r>
              <a:rPr lang="en-US" dirty="0"/>
              <a:t>η</a:t>
            </a:r>
            <a:r>
              <a:rPr lang="el-GR" dirty="0"/>
              <a:t>μ</a:t>
            </a:r>
            <a:r>
              <a:rPr lang="en-US" dirty="0"/>
              <a:t>ε</a:t>
            </a:r>
            <a:r>
              <a:rPr lang="el-GR" dirty="0"/>
              <a:t>ι</a:t>
            </a:r>
            <a:r>
              <a:rPr lang="en-US" dirty="0"/>
              <a:t>ο </a:t>
            </a:r>
            <a:r>
              <a:rPr lang="el-GR" dirty="0"/>
              <a:t>ε</a:t>
            </a:r>
            <a:r>
              <a:rPr lang="en-US" dirty="0"/>
              <a:t>ν</a:t>
            </a:r>
            <a:r>
              <a:rPr lang="el-GR" dirty="0"/>
              <a:t>δ</a:t>
            </a:r>
            <a:r>
              <a:rPr lang="en-US" dirty="0"/>
              <a:t>ι</a:t>
            </a:r>
            <a:r>
              <a:rPr lang="el-GR" dirty="0"/>
              <a:t>α</a:t>
            </a:r>
            <a:r>
              <a:rPr lang="en-US" dirty="0"/>
              <a:t>φ</a:t>
            </a:r>
            <a:r>
              <a:rPr lang="el-GR" dirty="0"/>
              <a:t>ε</a:t>
            </a:r>
            <a:r>
              <a:rPr lang="en-US" dirty="0"/>
              <a:t>ρ</a:t>
            </a:r>
            <a:r>
              <a:rPr lang="el-GR" dirty="0"/>
              <a:t>ο</a:t>
            </a:r>
            <a:r>
              <a:rPr lang="en-US" dirty="0"/>
              <a:t>ν</a:t>
            </a:r>
            <a:r>
              <a:rPr lang="el-GR" dirty="0"/>
              <a:t>τ</a:t>
            </a:r>
            <a:r>
              <a:rPr lang="en-US" dirty="0"/>
              <a:t>ο</a:t>
            </a:r>
            <a:r>
              <a:rPr lang="el-GR" dirty="0"/>
              <a:t>ς</a:t>
            </a:r>
            <a:r>
              <a:rPr lang="en-US" dirty="0"/>
              <a:t> (</a:t>
            </a:r>
            <a:r>
              <a:rPr lang="el-GR" dirty="0"/>
              <a:t>ο</a:t>
            </a:r>
            <a:r>
              <a:rPr lang="en-US" dirty="0" err="1"/>
              <a:t>γκος</a:t>
            </a:r>
            <a:r>
              <a:rPr lang="en-US" dirty="0"/>
              <a:t>). </a:t>
            </a:r>
            <a:r>
              <a:rPr lang="el-GR" dirty="0"/>
              <a:t>Σ</a:t>
            </a:r>
            <a:r>
              <a:rPr lang="en-US" dirty="0"/>
              <a:t>χ</a:t>
            </a:r>
            <a:r>
              <a:rPr lang="el-GR" dirty="0"/>
              <a:t>η</a:t>
            </a:r>
            <a:r>
              <a:rPr lang="en-US" dirty="0"/>
              <a:t>μ</a:t>
            </a:r>
            <a:r>
              <a:rPr lang="el-GR" dirty="0"/>
              <a:t>α</a:t>
            </a:r>
            <a:r>
              <a:rPr lang="en-US" dirty="0"/>
              <a:t>τ</a:t>
            </a:r>
            <a:r>
              <a:rPr lang="el-GR" dirty="0"/>
              <a:t>ι</a:t>
            </a:r>
            <a:r>
              <a:rPr lang="en-US" dirty="0"/>
              <a:t>κ</a:t>
            </a:r>
            <a:r>
              <a:rPr lang="el-GR" dirty="0"/>
              <a:t>α</a:t>
            </a:r>
            <a:r>
              <a:rPr lang="en-US" dirty="0"/>
              <a:t>, </a:t>
            </a:r>
            <a:r>
              <a:rPr lang="en-US" dirty="0" err="1"/>
              <a:t>έντ</a:t>
            </a:r>
            <a:r>
              <a:rPr lang="en-US" dirty="0"/>
              <a:t>αση </a:t>
            </a:r>
            <a:r>
              <a:rPr lang="el-GR" dirty="0"/>
              <a:t>χ</a:t>
            </a:r>
            <a:r>
              <a:rPr lang="en-US" dirty="0"/>
              <a:t>ρ</a:t>
            </a:r>
            <a:r>
              <a:rPr lang="el-GR" dirty="0"/>
              <a:t>ω</a:t>
            </a:r>
            <a:r>
              <a:rPr lang="en-US" dirty="0"/>
              <a:t>μ</a:t>
            </a:r>
            <a:r>
              <a:rPr lang="el-GR" dirty="0"/>
              <a:t>α</a:t>
            </a:r>
            <a:r>
              <a:rPr lang="en-US" dirty="0"/>
              <a:t>τ</a:t>
            </a:r>
            <a:r>
              <a:rPr lang="el-GR" dirty="0"/>
              <a:t>ο</a:t>
            </a:r>
            <a:r>
              <a:rPr lang="en-US" dirty="0"/>
              <a:t>ς, </a:t>
            </a:r>
            <a:r>
              <a:rPr lang="el-GR" dirty="0"/>
              <a:t>υ</a:t>
            </a:r>
            <a:r>
              <a:rPr lang="en-US" dirty="0"/>
              <a:t>φ</a:t>
            </a:r>
            <a:r>
              <a:rPr lang="el-GR" dirty="0"/>
              <a:t>η</a:t>
            </a:r>
            <a:r>
              <a:rPr lang="en-US" dirty="0"/>
              <a:t> </a:t>
            </a:r>
            <a:r>
              <a:rPr lang="el-GR" dirty="0"/>
              <a:t>κ</a:t>
            </a:r>
            <a:r>
              <a:rPr lang="en-US" dirty="0"/>
              <a:t>.</a:t>
            </a:r>
            <a:r>
              <a:rPr lang="el-GR" dirty="0"/>
              <a:t>α</a:t>
            </a:r>
            <a:r>
              <a:rPr lang="en-US" dirty="0"/>
              <a:t>. </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l-GR" dirty="0"/>
              <a:t>Στην συνέχεια τα κοινά</a:t>
            </a:r>
            <a:r>
              <a:rPr lang="en-US" dirty="0"/>
              <a:t> </a:t>
            </a:r>
            <a:r>
              <a:rPr lang="el-GR" dirty="0"/>
              <a:t>χαρακτηριστικά συγκρίνονται με διάφορες μεθόδους.</a:t>
            </a:r>
            <a:endParaRPr lang="en-US" dirty="0"/>
          </a:p>
          <a:p>
            <a:pPr marL="171450" indent="-171450">
              <a:buFont typeface="Arial" panose="020B0604020202020204" pitchFamily="34" charset="0"/>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l-GR" dirty="0"/>
              <a:t>Με</a:t>
            </a:r>
            <a:r>
              <a:rPr lang="en-US" dirty="0"/>
              <a:t> </a:t>
            </a:r>
            <a:r>
              <a:rPr lang="el-GR" dirty="0"/>
              <a:t>την χρήση αυτών των χαρακτηριστικών δημιουργούνται μοντέλα τεχνητής νοημοσύνης, τα</a:t>
            </a:r>
            <a:r>
              <a:rPr lang="en-US" dirty="0"/>
              <a:t> </a:t>
            </a:r>
            <a:r>
              <a:rPr lang="el-GR" dirty="0"/>
              <a:t>οποία υποστηρίζουν την </a:t>
            </a:r>
            <a:r>
              <a:rPr lang="en-US" dirty="0"/>
              <a:t>κ</a:t>
            </a:r>
            <a:r>
              <a:rPr lang="el-GR" dirty="0"/>
              <a:t>λ</a:t>
            </a:r>
            <a:r>
              <a:rPr lang="en-US" dirty="0"/>
              <a:t>ι</a:t>
            </a:r>
            <a:r>
              <a:rPr lang="el-GR" dirty="0"/>
              <a:t>ν</a:t>
            </a:r>
            <a:r>
              <a:rPr lang="en-US" dirty="0"/>
              <a:t>ι</a:t>
            </a:r>
            <a:r>
              <a:rPr lang="el-GR" dirty="0"/>
              <a:t>κ</a:t>
            </a:r>
            <a:r>
              <a:rPr lang="en-US" dirty="0"/>
              <a:t>ή </a:t>
            </a:r>
            <a:r>
              <a:rPr lang="el-GR" dirty="0"/>
              <a:t>λήψη αποφάσεων.</a:t>
            </a:r>
            <a:r>
              <a:rPr lang="en-US" dirty="0"/>
              <a:t> (</a:t>
            </a:r>
            <a:r>
              <a:rPr lang="el-GR" dirty="0"/>
              <a:t>π</a:t>
            </a:r>
            <a:r>
              <a:rPr lang="en-US" dirty="0"/>
              <a:t>ρ</a:t>
            </a:r>
            <a:r>
              <a:rPr lang="el-GR" dirty="0"/>
              <a:t>ό</a:t>
            </a:r>
            <a:r>
              <a:rPr lang="en-US" dirty="0"/>
              <a:t>β</a:t>
            </a:r>
            <a:r>
              <a:rPr lang="el-GR" dirty="0"/>
              <a:t>λ</a:t>
            </a:r>
            <a:r>
              <a:rPr lang="en-US" dirty="0"/>
              <a:t>ε</a:t>
            </a:r>
            <a:r>
              <a:rPr lang="el-GR" dirty="0"/>
              <a:t>ψ</a:t>
            </a:r>
            <a:r>
              <a:rPr lang="en-US" dirty="0"/>
              <a:t>η, </a:t>
            </a:r>
            <a:r>
              <a:rPr lang="el-GR" dirty="0"/>
              <a:t>δ</a:t>
            </a:r>
            <a:r>
              <a:rPr lang="en-US" dirty="0"/>
              <a:t>ι</a:t>
            </a:r>
            <a:r>
              <a:rPr lang="el-GR" dirty="0"/>
              <a:t>α</a:t>
            </a:r>
            <a:r>
              <a:rPr lang="en-US" dirty="0"/>
              <a:t>γ</a:t>
            </a:r>
            <a:r>
              <a:rPr lang="el-GR" dirty="0"/>
              <a:t>ν</a:t>
            </a:r>
            <a:r>
              <a:rPr lang="en-US" dirty="0"/>
              <a:t>ω</a:t>
            </a:r>
            <a:r>
              <a:rPr lang="el-GR" dirty="0"/>
              <a:t>σ</a:t>
            </a:r>
            <a:r>
              <a:rPr lang="en-US" dirty="0"/>
              <a:t>η)</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3667725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A</a:t>
            </a:r>
            <a:r>
              <a:rPr lang="el-GR" sz="1200" kern="1200" dirty="0" err="1">
                <a:solidFill>
                  <a:schemeClr val="tx1"/>
                </a:solidFill>
                <a:effectLst/>
                <a:latin typeface="+mn-lt"/>
                <a:ea typeface="+mn-ea"/>
                <a:cs typeface="+mn-cs"/>
              </a:rPr>
              <a:t>ναλύονται</a:t>
            </a:r>
            <a:r>
              <a:rPr lang="el-GR" sz="1200" kern="1200" dirty="0">
                <a:solidFill>
                  <a:schemeClr val="tx1"/>
                </a:solidFill>
                <a:effectLst/>
                <a:latin typeface="+mn-lt"/>
                <a:ea typeface="+mn-ea"/>
                <a:cs typeface="+mn-cs"/>
              </a:rPr>
              <a:t> τέσσερις κατηγορίες κλινικών δεδομένων (</a:t>
            </a:r>
            <a:r>
              <a:rPr lang="en-US" sz="1200" kern="1200" dirty="0">
                <a:solidFill>
                  <a:schemeClr val="tx1"/>
                </a:solidFill>
                <a:effectLst/>
                <a:latin typeface="+mn-lt"/>
                <a:ea typeface="+mn-ea"/>
                <a:cs typeface="+mn-cs"/>
              </a:rPr>
              <a:t>EGFG</a:t>
            </a:r>
            <a:r>
              <a:rPr lang="el-GR"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KRAS</a:t>
            </a:r>
            <a:r>
              <a:rPr lang="el-GR"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Subtypes </a:t>
            </a:r>
            <a:r>
              <a:rPr lang="el-GR" sz="1200" kern="1200" dirty="0">
                <a:solidFill>
                  <a:schemeClr val="tx1"/>
                </a:solidFill>
                <a:effectLst/>
                <a:latin typeface="+mn-lt"/>
                <a:ea typeface="+mn-ea"/>
                <a:cs typeface="+mn-cs"/>
              </a:rPr>
              <a:t>και </a:t>
            </a:r>
            <a:r>
              <a:rPr lang="en-US" sz="1200" kern="1200" dirty="0">
                <a:solidFill>
                  <a:schemeClr val="tx1"/>
                </a:solidFill>
                <a:effectLst/>
                <a:latin typeface="+mn-lt"/>
                <a:ea typeface="+mn-ea"/>
                <a:cs typeface="+mn-cs"/>
              </a:rPr>
              <a:t>Survival</a:t>
            </a:r>
            <a:r>
              <a:rPr lang="el-GR" sz="1200" kern="1200" dirty="0">
                <a:solidFill>
                  <a:schemeClr val="tx1"/>
                </a:solidFill>
                <a:effectLst/>
                <a:latin typeface="+mn-lt"/>
                <a:ea typeface="+mn-ea"/>
                <a:cs typeface="+mn-cs"/>
              </a:rPr>
              <a:t>) με την στατιστική μέθοδο </a:t>
            </a:r>
            <a:r>
              <a:rPr lang="en-US" sz="1200" kern="1200" dirty="0">
                <a:solidFill>
                  <a:schemeClr val="tx1"/>
                </a:solidFill>
                <a:effectLst/>
                <a:latin typeface="+mn-lt"/>
                <a:ea typeface="+mn-ea"/>
                <a:cs typeface="+mn-cs"/>
              </a:rPr>
              <a:t>ANOVA</a:t>
            </a:r>
            <a:r>
              <a:rPr lang="el-GR"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Analysis Of Variance</a:t>
            </a:r>
            <a:r>
              <a:rPr lang="el-GR"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l-GR" sz="1200" kern="1200" dirty="0">
                <a:solidFill>
                  <a:schemeClr val="tx1"/>
                </a:solidFill>
                <a:effectLst/>
                <a:latin typeface="+mn-lt"/>
                <a:ea typeface="+mn-ea"/>
                <a:cs typeface="+mn-cs"/>
              </a:rPr>
              <a:t>Η συγκεκριμένη μέθοδος αξιολογεί το σχετικό μέγεθος διακύμανσης μεταξύ των μέσων όρων κάθε ομάδας χαρακτηριστικών. </a:t>
            </a: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l-GR" sz="1200" kern="1200" dirty="0">
                <a:solidFill>
                  <a:schemeClr val="tx1"/>
                </a:solidFill>
                <a:effectLst/>
                <a:latin typeface="+mn-lt"/>
                <a:ea typeface="+mn-ea"/>
                <a:cs typeface="+mn-cs"/>
              </a:rPr>
              <a:t>Οι τιμές οι οποίες είναι μικρότερες του 0.05 δηλώνουν ότι τα χαρακτηριστικά αυτά έχουν αρκετά μεγάλη στατιστική σημαντικότητα.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22</a:t>
            </a:fld>
            <a:endParaRPr lang="en-US" dirty="0"/>
          </a:p>
        </p:txBody>
      </p:sp>
    </p:spTree>
    <p:extLst>
      <p:ext uri="{BB962C8B-B14F-4D97-AF65-F5344CB8AC3E}">
        <p14:creationId xmlns:p14="http://schemas.microsoft.com/office/powerpoint/2010/main" val="29069230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l-GR" dirty="0">
                <a:solidFill>
                  <a:srgbClr val="000000"/>
                </a:solidFill>
                <a:latin typeface="Times New Roman" panose="02020603050405020304" pitchFamily="18" charset="0"/>
                <a:ea typeface="Times New Roman" panose="02020603050405020304" pitchFamily="18" charset="0"/>
              </a:rPr>
              <a:t>Αυτό οφείλεται στις διαφορετικές υλοποιήσεις των μαθηματικών αλγορίθμων</a:t>
            </a:r>
            <a:r>
              <a:rPr lang="en-US" dirty="0">
                <a:solidFill>
                  <a:srgbClr val="000000"/>
                </a:solidFill>
                <a:latin typeface="Times New Roman" panose="02020603050405020304" pitchFamily="18" charset="0"/>
                <a:ea typeface="Times New Roman" panose="02020603050405020304" pitchFamily="18" charset="0"/>
              </a:rPr>
              <a:t>, </a:t>
            </a:r>
            <a:r>
              <a:rPr lang="el-GR" dirty="0">
                <a:solidFill>
                  <a:srgbClr val="000000"/>
                </a:solidFill>
                <a:latin typeface="Times New Roman" panose="02020603050405020304" pitchFamily="18" charset="0"/>
                <a:ea typeface="Times New Roman" panose="02020603050405020304" pitchFamily="18" charset="0"/>
              </a:rPr>
              <a:t>καθώς επίσης και στις παραμέτρους εξαγωγής και την υλοποίηση κάθε λογισμικού. </a:t>
            </a:r>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23</a:t>
            </a:fld>
            <a:endParaRPr lang="en-US" dirty="0"/>
          </a:p>
        </p:txBody>
      </p:sp>
    </p:spTree>
    <p:extLst>
      <p:ext uri="{BB962C8B-B14F-4D97-AF65-F5344CB8AC3E}">
        <p14:creationId xmlns:p14="http://schemas.microsoft.com/office/powerpoint/2010/main" val="20276757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24</a:t>
            </a:fld>
            <a:endParaRPr lang="en-US" dirty="0"/>
          </a:p>
        </p:txBody>
      </p:sp>
    </p:spTree>
    <p:extLst>
      <p:ext uri="{BB962C8B-B14F-4D97-AF65-F5344CB8AC3E}">
        <p14:creationId xmlns:p14="http://schemas.microsoft.com/office/powerpoint/2010/main" val="2269187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25</a:t>
            </a:fld>
            <a:endParaRPr lang="en-US" dirty="0"/>
          </a:p>
        </p:txBody>
      </p:sp>
    </p:spTree>
    <p:extLst>
      <p:ext uri="{BB962C8B-B14F-4D97-AF65-F5344CB8AC3E}">
        <p14:creationId xmlns:p14="http://schemas.microsoft.com/office/powerpoint/2010/main" val="24298850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26</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27</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28</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29</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30</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31</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32</a:t>
            </a:fld>
            <a:endParaRPr lang="en-US" dirty="0"/>
          </a:p>
        </p:txBody>
      </p:sp>
    </p:spTree>
    <p:extLst>
      <p:ext uri="{BB962C8B-B14F-4D97-AF65-F5344CB8AC3E}">
        <p14:creationId xmlns:p14="http://schemas.microsoft.com/office/powerpoint/2010/main" val="4085712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34</a:t>
            </a:fld>
            <a:endParaRPr lang="en-US" dirty="0"/>
          </a:p>
        </p:txBody>
      </p:sp>
    </p:spTree>
    <p:extLst>
      <p:ext uri="{BB962C8B-B14F-4D97-AF65-F5344CB8AC3E}">
        <p14:creationId xmlns:p14="http://schemas.microsoft.com/office/powerpoint/2010/main" val="3759991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Σ</a:t>
            </a:r>
            <a:r>
              <a:rPr lang="el-GR" dirty="0"/>
              <a:t>τ</a:t>
            </a:r>
            <a:r>
              <a:rPr lang="en-US" dirty="0"/>
              <a:t>α</a:t>
            </a:r>
            <a:r>
              <a:rPr lang="el-GR" dirty="0"/>
              <a:t>δ</a:t>
            </a:r>
            <a:r>
              <a:rPr lang="en-US" dirty="0"/>
              <a:t>ι</a:t>
            </a:r>
            <a:r>
              <a:rPr lang="el-GR" dirty="0"/>
              <a:t>α</a:t>
            </a:r>
            <a:r>
              <a:rPr lang="en-US" dirty="0"/>
              <a:t>κ</a:t>
            </a:r>
            <a:r>
              <a:rPr lang="el-GR" dirty="0"/>
              <a:t>ή</a:t>
            </a:r>
            <a:r>
              <a:rPr lang="en-US" dirty="0"/>
              <a:t> </a:t>
            </a:r>
            <a:r>
              <a:rPr lang="el-GR" dirty="0"/>
              <a:t>μ</a:t>
            </a:r>
            <a:r>
              <a:rPr lang="en-US" dirty="0"/>
              <a:t>ε</a:t>
            </a:r>
            <a:r>
              <a:rPr lang="el-GR" dirty="0"/>
              <a:t>ί</a:t>
            </a:r>
            <a:r>
              <a:rPr lang="en-US" dirty="0"/>
              <a:t>ω</a:t>
            </a:r>
            <a:r>
              <a:rPr lang="el-GR" dirty="0"/>
              <a:t>σ</a:t>
            </a:r>
            <a:r>
              <a:rPr lang="en-US" dirty="0"/>
              <a:t>η </a:t>
            </a:r>
            <a:r>
              <a:rPr lang="el-GR" dirty="0"/>
              <a:t>τ</a:t>
            </a:r>
            <a:r>
              <a:rPr lang="en-US" dirty="0" err="1"/>
              <a:t>ης</a:t>
            </a:r>
            <a:r>
              <a:rPr lang="en-US" dirty="0"/>
              <a:t> </a:t>
            </a:r>
            <a:r>
              <a:rPr lang="en-US" dirty="0" err="1"/>
              <a:t>έντ</a:t>
            </a:r>
            <a:r>
              <a:rPr lang="en-US" dirty="0"/>
              <a:t>ασης χρώματος</a:t>
            </a:r>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2101557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902212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Το</a:t>
            </a:r>
            <a:r>
              <a:rPr lang="en-US" dirty="0"/>
              <a:t> </a:t>
            </a:r>
            <a:r>
              <a:rPr lang="en-US" dirty="0" err="1"/>
              <a:t>μοντελο</a:t>
            </a:r>
            <a:r>
              <a:rPr lang="en-US" dirty="0"/>
              <a:t> IBSI π</a:t>
            </a:r>
            <a:r>
              <a:rPr lang="en-US" dirty="0" err="1"/>
              <a:t>ροσ</a:t>
            </a:r>
            <a:r>
              <a:rPr lang="en-US" dirty="0"/>
              <a:t>παθει να τυποποιησει την διαδικασια των Radiomics. </a:t>
            </a:r>
            <a:r>
              <a:rPr lang="en-US" dirty="0" err="1"/>
              <a:t>Προτεινει</a:t>
            </a:r>
            <a:r>
              <a:rPr lang="en-US" dirty="0"/>
              <a:t> </a:t>
            </a:r>
            <a:r>
              <a:rPr lang="en-US" dirty="0" err="1"/>
              <a:t>συγκεκριμεν</a:t>
            </a:r>
            <a:r>
              <a:rPr lang="en-US" dirty="0"/>
              <a:t>α βηματα </a:t>
            </a:r>
            <a:r>
              <a:rPr lang="el-GR" dirty="0"/>
              <a:t>κ</a:t>
            </a:r>
            <a:r>
              <a:rPr lang="en-US" dirty="0"/>
              <a:t>α</a:t>
            </a:r>
            <a:r>
              <a:rPr lang="el-GR" dirty="0"/>
              <a:t>ι</a:t>
            </a:r>
            <a:r>
              <a:rPr lang="en-US" dirty="0"/>
              <a:t> </a:t>
            </a:r>
            <a:r>
              <a:rPr lang="el-GR" dirty="0"/>
              <a:t>μ</a:t>
            </a:r>
            <a:r>
              <a:rPr lang="en-US" dirty="0"/>
              <a:t>α</a:t>
            </a:r>
            <a:r>
              <a:rPr lang="el-GR" dirty="0"/>
              <a:t>θ</a:t>
            </a:r>
            <a:r>
              <a:rPr lang="en-US" dirty="0"/>
              <a:t>η</a:t>
            </a:r>
            <a:r>
              <a:rPr lang="el-GR" dirty="0"/>
              <a:t>μ</a:t>
            </a:r>
            <a:r>
              <a:rPr lang="en-US" dirty="0"/>
              <a:t>α</a:t>
            </a:r>
            <a:r>
              <a:rPr lang="el-GR" dirty="0"/>
              <a:t>τ</a:t>
            </a:r>
            <a:r>
              <a:rPr lang="en-US" dirty="0"/>
              <a:t>ι</a:t>
            </a:r>
            <a:r>
              <a:rPr lang="el-GR" dirty="0"/>
              <a:t>κ</a:t>
            </a:r>
            <a:r>
              <a:rPr lang="en-US" dirty="0"/>
              <a:t>ο</a:t>
            </a:r>
            <a:r>
              <a:rPr lang="el-GR" dirty="0"/>
              <a:t>υ</a:t>
            </a:r>
            <a:r>
              <a:rPr lang="en-US" dirty="0"/>
              <a:t>ς </a:t>
            </a:r>
            <a:r>
              <a:rPr lang="el-GR" dirty="0"/>
              <a:t>τ</a:t>
            </a:r>
            <a:r>
              <a:rPr lang="en-US" dirty="0"/>
              <a:t>υ</a:t>
            </a:r>
            <a:r>
              <a:rPr lang="el-GR" dirty="0"/>
              <a:t>π</a:t>
            </a:r>
            <a:r>
              <a:rPr lang="en-US" dirty="0"/>
              <a:t>ο</a:t>
            </a:r>
            <a:r>
              <a:rPr lang="el-GR" dirty="0"/>
              <a:t>υ</a:t>
            </a:r>
            <a:r>
              <a:rPr lang="en-US" dirty="0"/>
              <a:t>ς</a:t>
            </a:r>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3302396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876470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1431368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3850708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9/28/2020</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9/28/2020</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9/28/2020</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9/28/2020</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9/28/2020</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9/28/2020</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9/28/2020</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9/28/2020</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9/28/2020</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9/28/2020</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9/28/2020</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9/28/2020</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7.emf"/></Relationships>
</file>

<file path=ppt/slides/_rels/slide2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0">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3172885"/>
            <a:ext cx="9144000" cy="3656386"/>
          </a:xfrm>
        </p:spPr>
        <p:txBody>
          <a:bodyPr lIns="0" tIns="0" rIns="0" bIns="0" anchor="t">
            <a:spAutoFit/>
          </a:bodyPr>
          <a:lstStyle/>
          <a:p>
            <a:r>
              <a:rPr lang="el-GR" b="1" dirty="0">
                <a:solidFill>
                  <a:schemeClr val="bg1"/>
                </a:solidFill>
              </a:rPr>
              <a:t>Πτυχιακή εργασία</a:t>
            </a:r>
            <a:br>
              <a:rPr lang="en-US" dirty="0">
                <a:solidFill>
                  <a:schemeClr val="bg1"/>
                </a:solidFill>
              </a:rPr>
            </a:br>
            <a:br>
              <a:rPr lang="en-US" dirty="0">
                <a:solidFill>
                  <a:schemeClr val="bg1"/>
                </a:solidFill>
              </a:rPr>
            </a:br>
            <a:r>
              <a:rPr lang="el-GR" sz="4000" dirty="0">
                <a:solidFill>
                  <a:schemeClr val="accent4"/>
                </a:solidFill>
              </a:rPr>
              <a:t>Σύγκριση λογισμικών ραδιομικής ανάλυσης εικόνας</a:t>
            </a:r>
            <a:br>
              <a:rPr lang="el-GR" sz="4000" dirty="0">
                <a:solidFill>
                  <a:schemeClr val="accent4"/>
                </a:solidFill>
              </a:rPr>
            </a:br>
            <a:br>
              <a:rPr lang="el-GR" sz="4000" dirty="0">
                <a:solidFill>
                  <a:schemeClr val="accent4"/>
                </a:solidFill>
              </a:rPr>
            </a:br>
            <a:r>
              <a:rPr lang="el-GR" sz="2400" dirty="0">
                <a:solidFill>
                  <a:schemeClr val="accent4"/>
                </a:solidFill>
              </a:rPr>
              <a:t>Εμμανουήλ </a:t>
            </a:r>
            <a:r>
              <a:rPr lang="el-GR" sz="2400" dirty="0" err="1">
                <a:solidFill>
                  <a:schemeClr val="accent4"/>
                </a:solidFill>
              </a:rPr>
              <a:t>Μαρκοδημητράκης</a:t>
            </a:r>
            <a:r>
              <a:rPr lang="el-GR" sz="2400" dirty="0">
                <a:solidFill>
                  <a:schemeClr val="accent4"/>
                </a:solidFill>
              </a:rPr>
              <a:t> 29/09/2020</a:t>
            </a:r>
            <a:endParaRPr lang="en-US" sz="2400"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2521817"/>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10</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chemeClr val="tx1">
                    <a:lumMod val="75000"/>
                    <a:lumOff val="25000"/>
                  </a:schemeClr>
                </a:solidFill>
              </a:rPr>
              <a:t>Δο</a:t>
            </a:r>
            <a:r>
              <a:rPr lang="el-GR" sz="2800" b="1" dirty="0">
                <a:solidFill>
                  <a:schemeClr val="tx1">
                    <a:lumMod val="75000"/>
                    <a:lumOff val="25000"/>
                  </a:schemeClr>
                </a:solidFill>
              </a:rPr>
              <a:t>κ</a:t>
            </a:r>
            <a:r>
              <a:rPr lang="en-US" sz="2800" b="1" dirty="0">
                <a:solidFill>
                  <a:schemeClr val="tx1">
                    <a:lumMod val="75000"/>
                    <a:lumOff val="25000"/>
                  </a:schemeClr>
                </a:solidFill>
              </a:rPr>
              <a:t>ι</a:t>
            </a:r>
            <a:r>
              <a:rPr lang="el-GR" sz="2800" b="1" dirty="0">
                <a:solidFill>
                  <a:schemeClr val="tx1">
                    <a:lumMod val="75000"/>
                    <a:lumOff val="25000"/>
                  </a:schemeClr>
                </a:solidFill>
              </a:rPr>
              <a:t>μ</a:t>
            </a:r>
            <a:r>
              <a:rPr lang="en-US" sz="2800" b="1" dirty="0">
                <a:solidFill>
                  <a:schemeClr val="tx1">
                    <a:lumMod val="75000"/>
                    <a:lumOff val="25000"/>
                  </a:schemeClr>
                </a:solidFill>
              </a:rPr>
              <a:t>α</a:t>
            </a:r>
            <a:r>
              <a:rPr lang="el-GR" sz="2800" b="1" dirty="0">
                <a:solidFill>
                  <a:schemeClr val="tx1">
                    <a:lumMod val="75000"/>
                    <a:lumOff val="25000"/>
                  </a:schemeClr>
                </a:solidFill>
              </a:rPr>
              <a:t>σ</a:t>
            </a:r>
            <a:r>
              <a:rPr lang="en-US" sz="2800" b="1" dirty="0">
                <a:solidFill>
                  <a:schemeClr val="tx1">
                    <a:lumMod val="75000"/>
                    <a:lumOff val="25000"/>
                  </a:schemeClr>
                </a:solidFill>
              </a:rPr>
              <a:t>τ</a:t>
            </a:r>
            <a:r>
              <a:rPr lang="el-GR" sz="2800" b="1" dirty="0">
                <a:solidFill>
                  <a:schemeClr val="tx1">
                    <a:lumMod val="75000"/>
                    <a:lumOff val="25000"/>
                  </a:schemeClr>
                </a:solidFill>
              </a:rPr>
              <a:t>ι</a:t>
            </a:r>
            <a:r>
              <a:rPr lang="en-US" sz="2800" b="1" dirty="0">
                <a:solidFill>
                  <a:schemeClr val="tx1">
                    <a:lumMod val="75000"/>
                    <a:lumOff val="25000"/>
                  </a:schemeClr>
                </a:solidFill>
              </a:rPr>
              <a:t>κ</a:t>
            </a:r>
            <a:r>
              <a:rPr lang="el-GR" sz="2800" b="1" dirty="0">
                <a:solidFill>
                  <a:schemeClr val="tx1">
                    <a:lumMod val="75000"/>
                    <a:lumOff val="25000"/>
                  </a:schemeClr>
                </a:solidFill>
              </a:rPr>
              <a:t>ή</a:t>
            </a:r>
            <a:r>
              <a:rPr lang="en-US" sz="2800" b="1" dirty="0">
                <a:solidFill>
                  <a:schemeClr val="tx1">
                    <a:lumMod val="75000"/>
                    <a:lumOff val="25000"/>
                  </a:schemeClr>
                </a:solidFill>
              </a:rPr>
              <a:t> </a:t>
            </a:r>
            <a:r>
              <a:rPr lang="en-US" sz="2800" b="1" dirty="0" err="1">
                <a:solidFill>
                  <a:schemeClr val="tx1">
                    <a:lumMod val="75000"/>
                    <a:lumOff val="25000"/>
                  </a:schemeClr>
                </a:solidFill>
              </a:rPr>
              <a:t>εικόν</a:t>
            </a:r>
            <a:r>
              <a:rPr lang="en-US" sz="2800" b="1" dirty="0">
                <a:solidFill>
                  <a:schemeClr val="tx1">
                    <a:lumMod val="75000"/>
                    <a:lumOff val="25000"/>
                  </a:schemeClr>
                </a:solidFill>
              </a:rPr>
              <a:t>α</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0" name="Picture 9">
            <a:extLst>
              <a:ext uri="{FF2B5EF4-FFF2-40B4-BE49-F238E27FC236}">
                <a16:creationId xmlns:a16="http://schemas.microsoft.com/office/drawing/2014/main" id="{EAF00E81-11FD-4096-BCBD-92992B8A62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4200" y="1400175"/>
            <a:ext cx="5591865" cy="5120640"/>
          </a:xfrm>
          <a:prstGeom prst="rect">
            <a:avLst/>
          </a:prstGeom>
        </p:spPr>
      </p:pic>
      <p:pic>
        <p:nvPicPr>
          <p:cNvPr id="13" name="Picture 12">
            <a:extLst>
              <a:ext uri="{FF2B5EF4-FFF2-40B4-BE49-F238E27FC236}">
                <a16:creationId xmlns:a16="http://schemas.microsoft.com/office/drawing/2014/main" id="{66A36E82-6899-48A9-913B-6E8F858120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025" y="1438910"/>
            <a:ext cx="5561356" cy="5040630"/>
          </a:xfrm>
          <a:prstGeom prst="rect">
            <a:avLst/>
          </a:prstGeom>
        </p:spPr>
      </p:pic>
      <p:sp>
        <p:nvSpPr>
          <p:cNvPr id="71" name="Rectangle: Rounded Corners 70">
            <a:extLst>
              <a:ext uri="{FF2B5EF4-FFF2-40B4-BE49-F238E27FC236}">
                <a16:creationId xmlns:a16="http://schemas.microsoft.com/office/drawing/2014/main" id="{9511726D-4145-40BC-9687-25120ECD6C03}"/>
              </a:ext>
            </a:extLst>
          </p:cNvPr>
          <p:cNvSpPr/>
          <p:nvPr/>
        </p:nvSpPr>
        <p:spPr>
          <a:xfrm>
            <a:off x="228600" y="668703"/>
            <a:ext cx="5739063" cy="664797"/>
          </a:xfrm>
          <a:prstGeom prst="roundRect">
            <a:avLst/>
          </a:prstGeom>
          <a:solidFill>
            <a:srgbClr val="F59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1" dirty="0">
                <a:latin typeface="+mj-lt"/>
              </a:rPr>
              <a:t>Χαρακτηριστικά</a:t>
            </a:r>
          </a:p>
          <a:p>
            <a:pPr algn="ctr"/>
            <a:r>
              <a:rPr lang="el-GR" b="1" dirty="0">
                <a:latin typeface="+mj-lt"/>
              </a:rPr>
              <a:t>Πρώτης τάξης &amp; Σχήματος</a:t>
            </a:r>
            <a:endParaRPr lang="en-US" b="1" dirty="0">
              <a:latin typeface="+mj-lt"/>
            </a:endParaRPr>
          </a:p>
        </p:txBody>
      </p:sp>
      <p:sp>
        <p:nvSpPr>
          <p:cNvPr id="72" name="Rectangle: Rounded Corners 71">
            <a:extLst>
              <a:ext uri="{FF2B5EF4-FFF2-40B4-BE49-F238E27FC236}">
                <a16:creationId xmlns:a16="http://schemas.microsoft.com/office/drawing/2014/main" id="{F7E98F3A-5F7E-43FE-8E95-0F6F813165C7}"/>
              </a:ext>
            </a:extLst>
          </p:cNvPr>
          <p:cNvSpPr/>
          <p:nvPr/>
        </p:nvSpPr>
        <p:spPr>
          <a:xfrm>
            <a:off x="6208295" y="682291"/>
            <a:ext cx="5755105" cy="664797"/>
          </a:xfrm>
          <a:prstGeom prst="roundRect">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1" dirty="0">
                <a:latin typeface="+mj-lt"/>
              </a:rPr>
              <a:t>Χαρακτηριστικά </a:t>
            </a:r>
            <a:r>
              <a:rPr lang="en-US" b="1" dirty="0">
                <a:latin typeface="+mj-lt"/>
              </a:rPr>
              <a:t>GLCM &amp; NGTDM</a:t>
            </a:r>
          </a:p>
        </p:txBody>
      </p:sp>
    </p:spTree>
    <p:extLst>
      <p:ext uri="{BB962C8B-B14F-4D97-AF65-F5344CB8AC3E}">
        <p14:creationId xmlns:p14="http://schemas.microsoft.com/office/powerpoint/2010/main" val="76618033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Workflow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089573" y="1786303"/>
            <a:ext cx="1587500" cy="1587500"/>
          </a:xfrm>
          <a:prstGeom prst="ellipse">
            <a:avLst/>
          </a:prstGeom>
          <a:solidFill>
            <a:srgbClr val="CB7A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089573"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3178808"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816096" y="2928814"/>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cxnSpLocks/>
            <a:stCxn id="3" idx="6"/>
            <a:endCxn id="41" idx="6"/>
          </p:cNvCxnSpPr>
          <p:nvPr/>
        </p:nvCxnSpPr>
        <p:spPr>
          <a:xfrm>
            <a:off x="2677073"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p:cNvCxnSpPr>
          <p:nvPr/>
        </p:nvCxnSpPr>
        <p:spPr>
          <a:xfrm>
            <a:off x="2905878" y="3722564"/>
            <a:ext cx="265497"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p:cNvCxnSpPr>
          <p:nvPr/>
        </p:nvCxnSpPr>
        <p:spPr>
          <a:xfrm>
            <a:off x="4742432" y="3722564"/>
            <a:ext cx="260731"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p:cNvCxnSpPr>
          <p:nvPr/>
        </p:nvCxnSpPr>
        <p:spPr>
          <a:xfrm>
            <a:off x="8391989" y="3722564"/>
            <a:ext cx="260256"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cxnSpLocks/>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197523" y="2364611"/>
            <a:ext cx="1371600" cy="430887"/>
          </a:xfrm>
          <a:prstGeom prst="rect">
            <a:avLst/>
          </a:prstGeom>
        </p:spPr>
        <p:txBody>
          <a:bodyPr wrap="square" lIns="0" tIns="0" rIns="0" bIns="0" anchor="ctr">
            <a:spAutoFit/>
          </a:bodyPr>
          <a:lstStyle/>
          <a:p>
            <a:pPr algn="ctr"/>
            <a:r>
              <a:rPr lang="el-GR" sz="1400" b="1" dirty="0">
                <a:solidFill>
                  <a:schemeClr val="bg1"/>
                </a:solidFill>
              </a:rPr>
              <a:t>Επιλογή Δεδομένων</a:t>
            </a:r>
            <a:endParaRPr lang="en-US" sz="1400" b="1" dirty="0">
              <a:solidFill>
                <a:schemeClr val="bg1"/>
              </a:solidFill>
            </a:endParaRPr>
          </a:p>
        </p:txBody>
      </p:sp>
      <p:sp>
        <p:nvSpPr>
          <p:cNvPr id="92" name="Rectangle 91">
            <a:extLst>
              <a:ext uri="{FF2B5EF4-FFF2-40B4-BE49-F238E27FC236}">
                <a16:creationId xmlns:a16="http://schemas.microsoft.com/office/drawing/2014/main" id="{A69BDC62-882D-49FD-B60A-05F493B04723}"/>
              </a:ext>
            </a:extLst>
          </p:cNvPr>
          <p:cNvSpPr/>
          <p:nvPr/>
        </p:nvSpPr>
        <p:spPr>
          <a:xfrm>
            <a:off x="0" y="1801097"/>
            <a:ext cx="1005682" cy="467051"/>
          </a:xfrm>
          <a:prstGeom prst="rect">
            <a:avLst/>
          </a:prstGeom>
        </p:spPr>
        <p:txBody>
          <a:bodyPr wrap="square" lIns="0" tIns="0" rIns="0" bIns="0" anchor="ctr">
            <a:spAutoFit/>
          </a:bodyPr>
          <a:lstStyle/>
          <a:p>
            <a:pPr algn="r">
              <a:lnSpc>
                <a:spcPts val="1900"/>
              </a:lnSpc>
            </a:pPr>
            <a:r>
              <a:rPr lang="el-GR" sz="1400" dirty="0"/>
              <a:t>Ιατρικές εικόνες</a:t>
            </a:r>
            <a:endParaRPr lang="en-US" sz="1400" dirty="0">
              <a:solidFill>
                <a:schemeClr val="tx1">
                  <a:lumMod val="75000"/>
                  <a:lumOff val="25000"/>
                </a:schemeClr>
              </a:solidFill>
              <a:cs typeface="Segoe UI" panose="020B0502040204020203" pitchFamily="34" charset="0"/>
            </a:endParaRPr>
          </a:p>
        </p:txBody>
      </p:sp>
      <p:cxnSp>
        <p:nvCxnSpPr>
          <p:cNvPr id="43" name="Straight Arrow Connector 42">
            <a:extLst>
              <a:ext uri="{FF2B5EF4-FFF2-40B4-BE49-F238E27FC236}">
                <a16:creationId xmlns:a16="http://schemas.microsoft.com/office/drawing/2014/main" id="{0D3BB815-FB6E-4720-B6FA-D384118DE67E}"/>
              </a:ext>
              <a:ext uri="{C183D7F6-B498-43B3-948B-1728B52AA6E4}">
                <adec:decorative xmlns:adec="http://schemas.microsoft.com/office/drawing/2017/decorative" val="1"/>
              </a:ext>
            </a:extLst>
          </p:cNvPr>
          <p:cNvCxnSpPr>
            <a:cxnSpLocks/>
          </p:cNvCxnSpPr>
          <p:nvPr/>
        </p:nvCxnSpPr>
        <p:spPr>
          <a:xfrm>
            <a:off x="6455889" y="3722565"/>
            <a:ext cx="34703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87A49EBD-892F-4A47-B840-EDD6B79CCADC}"/>
              </a:ext>
              <a:ext uri="{C183D7F6-B498-43B3-948B-1728B52AA6E4}">
                <adec:decorative xmlns:adec="http://schemas.microsoft.com/office/drawing/2017/decorative" val="1"/>
              </a:ext>
            </a:extLst>
          </p:cNvPr>
          <p:cNvSpPr/>
          <p:nvPr/>
        </p:nvSpPr>
        <p:spPr>
          <a:xfrm>
            <a:off x="4991057" y="2917992"/>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5" name="Rectangle 44">
            <a:extLst>
              <a:ext uri="{FF2B5EF4-FFF2-40B4-BE49-F238E27FC236}">
                <a16:creationId xmlns:a16="http://schemas.microsoft.com/office/drawing/2014/main" id="{FC4983D5-2E37-4078-A642-118A45788119}"/>
              </a:ext>
            </a:extLst>
          </p:cNvPr>
          <p:cNvSpPr/>
          <p:nvPr/>
        </p:nvSpPr>
        <p:spPr>
          <a:xfrm>
            <a:off x="0" y="2675392"/>
            <a:ext cx="1005682" cy="467051"/>
          </a:xfrm>
          <a:prstGeom prst="rect">
            <a:avLst/>
          </a:prstGeom>
        </p:spPr>
        <p:txBody>
          <a:bodyPr wrap="square" lIns="0" tIns="0" rIns="0" bIns="0" anchor="ctr">
            <a:spAutoFit/>
          </a:bodyPr>
          <a:lstStyle/>
          <a:p>
            <a:pPr algn="r">
              <a:lnSpc>
                <a:spcPts val="1900"/>
              </a:lnSpc>
            </a:pPr>
            <a:r>
              <a:rPr lang="el-GR" sz="1400" dirty="0"/>
              <a:t>Κλινικά Δεδομένα</a:t>
            </a:r>
            <a:endParaRPr lang="en-US" sz="1400" dirty="0">
              <a:solidFill>
                <a:schemeClr val="tx1">
                  <a:lumMod val="75000"/>
                  <a:lumOff val="25000"/>
                </a:schemeClr>
              </a:solidFill>
              <a:cs typeface="Segoe UI" panose="020B0502040204020203" pitchFamily="34" charset="0"/>
            </a:endParaRPr>
          </a:p>
        </p:txBody>
      </p:sp>
      <p:sp>
        <p:nvSpPr>
          <p:cNvPr id="23" name="Rectangle 22">
            <a:extLst>
              <a:ext uri="{FF2B5EF4-FFF2-40B4-BE49-F238E27FC236}">
                <a16:creationId xmlns:a16="http://schemas.microsoft.com/office/drawing/2014/main" id="{4EA0E8AF-318A-48C6-A87C-AF87D35A6B67}"/>
              </a:ext>
            </a:extLst>
          </p:cNvPr>
          <p:cNvSpPr/>
          <p:nvPr/>
        </p:nvSpPr>
        <p:spPr>
          <a:xfrm>
            <a:off x="1197523" y="4649634"/>
            <a:ext cx="1371600" cy="430887"/>
          </a:xfrm>
          <a:prstGeom prst="rect">
            <a:avLst/>
          </a:prstGeom>
        </p:spPr>
        <p:txBody>
          <a:bodyPr wrap="square" lIns="0" tIns="0" rIns="0" bIns="0" anchor="ctr">
            <a:spAutoFit/>
          </a:bodyPr>
          <a:lstStyle/>
          <a:p>
            <a:pPr algn="ctr"/>
            <a:r>
              <a:rPr lang="el-GR" sz="1400" b="1" dirty="0">
                <a:solidFill>
                  <a:schemeClr val="bg1"/>
                </a:solidFill>
              </a:rPr>
              <a:t>Επιλογή λογισμικών</a:t>
            </a:r>
            <a:endParaRPr lang="en-US" sz="1400" b="1" dirty="0">
              <a:solidFill>
                <a:schemeClr val="bg1"/>
              </a:solidFill>
            </a:endParaRPr>
          </a:p>
        </p:txBody>
      </p:sp>
      <p:sp>
        <p:nvSpPr>
          <p:cNvPr id="24" name="Rectangle 23">
            <a:extLst>
              <a:ext uri="{FF2B5EF4-FFF2-40B4-BE49-F238E27FC236}">
                <a16:creationId xmlns:a16="http://schemas.microsoft.com/office/drawing/2014/main" id="{A3879CCB-068E-4BA1-8B0F-ECA6C3C88239}"/>
              </a:ext>
            </a:extLst>
          </p:cNvPr>
          <p:cNvSpPr/>
          <p:nvPr/>
        </p:nvSpPr>
        <p:spPr>
          <a:xfrm>
            <a:off x="0" y="4485660"/>
            <a:ext cx="1037766" cy="710707"/>
          </a:xfrm>
          <a:prstGeom prst="rect">
            <a:avLst/>
          </a:prstGeom>
        </p:spPr>
        <p:txBody>
          <a:bodyPr wrap="square" lIns="0" tIns="0" rIns="0" bIns="0" anchor="ctr">
            <a:spAutoFit/>
          </a:bodyPr>
          <a:lstStyle/>
          <a:p>
            <a:pPr algn="r">
              <a:lnSpc>
                <a:spcPts val="1900"/>
              </a:lnSpc>
            </a:pPr>
            <a:r>
              <a:rPr lang="en-US" sz="1400" dirty="0" err="1">
                <a:solidFill>
                  <a:schemeClr val="tx1">
                    <a:lumMod val="75000"/>
                    <a:lumOff val="25000"/>
                  </a:schemeClr>
                </a:solidFill>
                <a:cs typeface="Segoe UI" panose="020B0502040204020203" pitchFamily="34" charset="0"/>
              </a:rPr>
              <a:t>LifeX</a:t>
            </a:r>
            <a:endParaRPr lang="en-US" sz="1400" dirty="0">
              <a:solidFill>
                <a:schemeClr val="tx1">
                  <a:lumMod val="75000"/>
                  <a:lumOff val="25000"/>
                </a:schemeClr>
              </a:solidFill>
              <a:cs typeface="Segoe UI" panose="020B0502040204020203" pitchFamily="34" charset="0"/>
            </a:endParaRPr>
          </a:p>
          <a:p>
            <a:pPr algn="r">
              <a:lnSpc>
                <a:spcPts val="1900"/>
              </a:lnSpc>
            </a:pPr>
            <a:r>
              <a:rPr lang="en-US" sz="1400" dirty="0" err="1">
                <a:solidFill>
                  <a:schemeClr val="tx1">
                    <a:lumMod val="75000"/>
                    <a:lumOff val="25000"/>
                  </a:schemeClr>
                </a:solidFill>
                <a:cs typeface="Segoe UI" panose="020B0502040204020203" pitchFamily="34" charset="0"/>
              </a:rPr>
              <a:t>MaZda</a:t>
            </a:r>
            <a:endParaRPr lang="en-US" sz="1400" dirty="0">
              <a:solidFill>
                <a:schemeClr val="tx1">
                  <a:lumMod val="75000"/>
                  <a:lumOff val="25000"/>
                </a:schemeClr>
              </a:solidFill>
              <a:cs typeface="Segoe UI" panose="020B0502040204020203" pitchFamily="34" charset="0"/>
            </a:endParaRPr>
          </a:p>
          <a:p>
            <a:pPr algn="r">
              <a:lnSpc>
                <a:spcPts val="1900"/>
              </a:lnSpc>
            </a:pPr>
            <a:r>
              <a:rPr lang="en-US" sz="1400" dirty="0" err="1">
                <a:solidFill>
                  <a:schemeClr val="tx1">
                    <a:lumMod val="75000"/>
                    <a:lumOff val="25000"/>
                  </a:schemeClr>
                </a:solidFill>
                <a:cs typeface="Segoe UI" panose="020B0502040204020203" pitchFamily="34" charset="0"/>
              </a:rPr>
              <a:t>Pyradiomics</a:t>
            </a:r>
            <a:endParaRPr lang="en-US" sz="1400" dirty="0">
              <a:solidFill>
                <a:schemeClr val="tx1">
                  <a:lumMod val="75000"/>
                  <a:lumOff val="25000"/>
                </a:schemeClr>
              </a:solidFill>
              <a:cs typeface="Segoe UI" panose="020B0502040204020203" pitchFamily="34" charset="0"/>
            </a:endParaRPr>
          </a:p>
        </p:txBody>
      </p:sp>
      <p:sp>
        <p:nvSpPr>
          <p:cNvPr id="25" name="Rectangle 24">
            <a:extLst>
              <a:ext uri="{FF2B5EF4-FFF2-40B4-BE49-F238E27FC236}">
                <a16:creationId xmlns:a16="http://schemas.microsoft.com/office/drawing/2014/main" id="{93F68E3A-0320-49C2-BCC1-2E7828286293}"/>
              </a:ext>
            </a:extLst>
          </p:cNvPr>
          <p:cNvSpPr/>
          <p:nvPr/>
        </p:nvSpPr>
        <p:spPr>
          <a:xfrm>
            <a:off x="3270715" y="3429000"/>
            <a:ext cx="1437643" cy="430887"/>
          </a:xfrm>
          <a:prstGeom prst="rect">
            <a:avLst/>
          </a:prstGeom>
        </p:spPr>
        <p:txBody>
          <a:bodyPr wrap="square" lIns="0" tIns="0" rIns="0" bIns="0" anchor="ctr">
            <a:spAutoFit/>
          </a:bodyPr>
          <a:lstStyle/>
          <a:p>
            <a:pPr algn="ctr"/>
            <a:r>
              <a:rPr lang="el-GR" sz="1400" b="1" dirty="0">
                <a:solidFill>
                  <a:schemeClr val="bg1"/>
                </a:solidFill>
              </a:rPr>
              <a:t>Εξαγωγή</a:t>
            </a:r>
            <a:r>
              <a:rPr lang="en-US" sz="1400" b="1" dirty="0">
                <a:solidFill>
                  <a:schemeClr val="bg1"/>
                </a:solidFill>
              </a:rPr>
              <a:t> </a:t>
            </a:r>
            <a:r>
              <a:rPr lang="el-GR" sz="1400" b="1" dirty="0">
                <a:solidFill>
                  <a:schemeClr val="bg1"/>
                </a:solidFill>
              </a:rPr>
              <a:t>χαρακτηριστικών</a:t>
            </a:r>
            <a:endParaRPr lang="en-US" sz="1400" b="1" dirty="0">
              <a:solidFill>
                <a:schemeClr val="bg1"/>
              </a:solidFill>
            </a:endParaRPr>
          </a:p>
        </p:txBody>
      </p:sp>
      <p:sp>
        <p:nvSpPr>
          <p:cNvPr id="26" name="Rectangle 25">
            <a:extLst>
              <a:ext uri="{FF2B5EF4-FFF2-40B4-BE49-F238E27FC236}">
                <a16:creationId xmlns:a16="http://schemas.microsoft.com/office/drawing/2014/main" id="{153FFC8B-1589-46A5-80C1-17B06955F7A2}"/>
              </a:ext>
            </a:extLst>
          </p:cNvPr>
          <p:cNvSpPr/>
          <p:nvPr/>
        </p:nvSpPr>
        <p:spPr>
          <a:xfrm>
            <a:off x="3184365" y="4545357"/>
            <a:ext cx="1558738" cy="430887"/>
          </a:xfrm>
          <a:prstGeom prst="rect">
            <a:avLst/>
          </a:prstGeom>
        </p:spPr>
        <p:txBody>
          <a:bodyPr wrap="square" lIns="0" tIns="0" rIns="0" bIns="0" anchor="ctr">
            <a:spAutoFit/>
          </a:bodyPr>
          <a:lstStyle/>
          <a:p>
            <a:pPr algn="ctr"/>
            <a:r>
              <a:rPr lang="el-GR" sz="1400" dirty="0"/>
              <a:t>Από δοκιμαστική εικόνα</a:t>
            </a:r>
            <a:endParaRPr lang="en-US" sz="1400" dirty="0">
              <a:cs typeface="Segoe UI" panose="020B0502040204020203" pitchFamily="34" charset="0"/>
            </a:endParaRPr>
          </a:p>
        </p:txBody>
      </p:sp>
      <p:sp>
        <p:nvSpPr>
          <p:cNvPr id="27" name="Rectangle 26">
            <a:extLst>
              <a:ext uri="{FF2B5EF4-FFF2-40B4-BE49-F238E27FC236}">
                <a16:creationId xmlns:a16="http://schemas.microsoft.com/office/drawing/2014/main" id="{92025B7D-4C92-4214-A380-568E511278E1}"/>
              </a:ext>
            </a:extLst>
          </p:cNvPr>
          <p:cNvSpPr/>
          <p:nvPr/>
        </p:nvSpPr>
        <p:spPr>
          <a:xfrm>
            <a:off x="5053270" y="4545357"/>
            <a:ext cx="1558738" cy="430887"/>
          </a:xfrm>
          <a:prstGeom prst="rect">
            <a:avLst/>
          </a:prstGeom>
        </p:spPr>
        <p:txBody>
          <a:bodyPr wrap="square" lIns="0" tIns="0" rIns="0" bIns="0" anchor="ctr">
            <a:spAutoFit/>
          </a:bodyPr>
          <a:lstStyle/>
          <a:p>
            <a:pPr algn="ctr"/>
            <a:r>
              <a:rPr lang="el-GR" sz="1400" dirty="0"/>
              <a:t>Από δοκιμαστική εικόνα</a:t>
            </a:r>
            <a:endParaRPr lang="en-US" sz="1400" dirty="0">
              <a:cs typeface="Segoe UI" panose="020B0502040204020203" pitchFamily="34" charset="0"/>
            </a:endParaRPr>
          </a:p>
        </p:txBody>
      </p:sp>
      <p:sp>
        <p:nvSpPr>
          <p:cNvPr id="28" name="Rectangle 27">
            <a:extLst>
              <a:ext uri="{FF2B5EF4-FFF2-40B4-BE49-F238E27FC236}">
                <a16:creationId xmlns:a16="http://schemas.microsoft.com/office/drawing/2014/main" id="{71FED89E-B679-43D7-818B-DA5C4425C3B1}"/>
              </a:ext>
            </a:extLst>
          </p:cNvPr>
          <p:cNvSpPr/>
          <p:nvPr/>
        </p:nvSpPr>
        <p:spPr>
          <a:xfrm>
            <a:off x="4940968" y="3441030"/>
            <a:ext cx="1764631" cy="523220"/>
          </a:xfrm>
          <a:prstGeom prst="rect">
            <a:avLst/>
          </a:prstGeom>
        </p:spPr>
        <p:txBody>
          <a:bodyPr wrap="square">
            <a:spAutoFit/>
          </a:bodyPr>
          <a:lstStyle/>
          <a:p>
            <a:pPr algn="ctr"/>
            <a:r>
              <a:rPr lang="el-GR" sz="1400" b="1" dirty="0">
                <a:solidFill>
                  <a:schemeClr val="bg1"/>
                </a:solidFill>
              </a:rPr>
              <a:t>Επιλογή κοινών </a:t>
            </a:r>
          </a:p>
          <a:p>
            <a:pPr algn="ctr"/>
            <a:r>
              <a:rPr lang="el-GR" sz="1400" b="1" dirty="0">
                <a:solidFill>
                  <a:schemeClr val="bg1"/>
                </a:solidFill>
              </a:rPr>
              <a:t>χαρακτηριστικών</a:t>
            </a:r>
            <a:endParaRPr lang="en-US" sz="1400" b="1" dirty="0">
              <a:solidFill>
                <a:schemeClr val="bg1"/>
              </a:solidFill>
            </a:endParaRPr>
          </a:p>
        </p:txBody>
      </p:sp>
    </p:spTree>
    <p:extLst>
      <p:ext uri="{BB962C8B-B14F-4D97-AF65-F5344CB8AC3E}">
        <p14:creationId xmlns:p14="http://schemas.microsoft.com/office/powerpoint/2010/main" val="1475892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par>
                                <p:cTn id="15" presetID="1" presetClass="emph" presetSubtype="2" fill="hold" nodeType="withEffect">
                                  <p:stCondLst>
                                    <p:cond delay="0"/>
                                  </p:stCondLst>
                                  <p:childTnLst>
                                    <p:animClr clrSpc="rgb" dir="cw">
                                      <p:cBhvr>
                                        <p:cTn id="16" dur="2000" fill="hold"/>
                                        <p:tgtEl>
                                          <p:spTgt spid="44"/>
                                        </p:tgtEl>
                                        <p:attrNameLst>
                                          <p:attrName>fillcolor</p:attrName>
                                        </p:attrNameLst>
                                      </p:cBhvr>
                                      <p:to>
                                        <a:srgbClr val="F59F26"/>
                                      </p:to>
                                    </p:animClr>
                                    <p:set>
                                      <p:cBhvr>
                                        <p:cTn id="17" dur="2000" fill="hold"/>
                                        <p:tgtEl>
                                          <p:spTgt spid="44"/>
                                        </p:tgtEl>
                                        <p:attrNameLst>
                                          <p:attrName>fill.type</p:attrName>
                                        </p:attrNameLst>
                                      </p:cBhvr>
                                      <p:to>
                                        <p:strVal val="solid"/>
                                      </p:to>
                                    </p:set>
                                    <p:set>
                                      <p:cBhvr>
                                        <p:cTn id="18" dur="2000" fill="hold"/>
                                        <p:tgtEl>
                                          <p:spTgt spid="4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12</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chemeClr val="tx1">
                    <a:lumMod val="75000"/>
                    <a:lumOff val="25000"/>
                  </a:schemeClr>
                </a:solidFill>
              </a:rPr>
              <a:t>Κοινά</a:t>
            </a:r>
            <a:r>
              <a:rPr lang="en-US" sz="2800" b="1" dirty="0">
                <a:solidFill>
                  <a:schemeClr val="tx1">
                    <a:lumMod val="75000"/>
                    <a:lumOff val="25000"/>
                  </a:schemeClr>
                </a:solidFill>
              </a:rPr>
              <a:t> </a:t>
            </a:r>
          </a:p>
          <a:p>
            <a:pPr algn="ctr"/>
            <a:r>
              <a:rPr lang="en-US" sz="2800" b="1" dirty="0">
                <a:solidFill>
                  <a:schemeClr val="tx1">
                    <a:lumMod val="75000"/>
                    <a:lumOff val="25000"/>
                  </a:schemeClr>
                </a:solidFill>
              </a:rPr>
              <a:t>Χαρα</a:t>
            </a:r>
            <a:r>
              <a:rPr lang="en-US" sz="2800" b="1" dirty="0" err="1">
                <a:solidFill>
                  <a:schemeClr val="tx1">
                    <a:lumMod val="75000"/>
                    <a:lumOff val="25000"/>
                  </a:schemeClr>
                </a:solidFill>
              </a:rPr>
              <a:t>κτηριστικά</a:t>
            </a:r>
            <a:endParaRPr lang="en-US" sz="2800" b="1"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aphicFrame>
        <p:nvGraphicFramePr>
          <p:cNvPr id="3" name="Table 2">
            <a:extLst>
              <a:ext uri="{FF2B5EF4-FFF2-40B4-BE49-F238E27FC236}">
                <a16:creationId xmlns:a16="http://schemas.microsoft.com/office/drawing/2014/main" id="{8199AB07-E205-4706-9F78-8003AB48111A}"/>
              </a:ext>
            </a:extLst>
          </p:cNvPr>
          <p:cNvGraphicFramePr>
            <a:graphicFrameLocks noGrp="1"/>
          </p:cNvGraphicFramePr>
          <p:nvPr>
            <p:extLst>
              <p:ext uri="{D42A27DB-BD31-4B8C-83A1-F6EECF244321}">
                <p14:modId xmlns:p14="http://schemas.microsoft.com/office/powerpoint/2010/main" val="815942020"/>
              </p:ext>
            </p:extLst>
          </p:nvPr>
        </p:nvGraphicFramePr>
        <p:xfrm>
          <a:off x="2518612" y="1054995"/>
          <a:ext cx="7138736" cy="5567872"/>
        </p:xfrm>
        <a:graphic>
          <a:graphicData uri="http://schemas.openxmlformats.org/drawingml/2006/table">
            <a:tbl>
              <a:tblPr/>
              <a:tblGrid>
                <a:gridCol w="1979458">
                  <a:extLst>
                    <a:ext uri="{9D8B030D-6E8A-4147-A177-3AD203B41FA5}">
                      <a16:colId xmlns:a16="http://schemas.microsoft.com/office/drawing/2014/main" val="2930195789"/>
                    </a:ext>
                  </a:extLst>
                </a:gridCol>
                <a:gridCol w="2050516">
                  <a:extLst>
                    <a:ext uri="{9D8B030D-6E8A-4147-A177-3AD203B41FA5}">
                      <a16:colId xmlns:a16="http://schemas.microsoft.com/office/drawing/2014/main" val="1745374586"/>
                    </a:ext>
                  </a:extLst>
                </a:gridCol>
                <a:gridCol w="2324593">
                  <a:extLst>
                    <a:ext uri="{9D8B030D-6E8A-4147-A177-3AD203B41FA5}">
                      <a16:colId xmlns:a16="http://schemas.microsoft.com/office/drawing/2014/main" val="2451696741"/>
                    </a:ext>
                  </a:extLst>
                </a:gridCol>
                <a:gridCol w="784169">
                  <a:extLst>
                    <a:ext uri="{9D8B030D-6E8A-4147-A177-3AD203B41FA5}">
                      <a16:colId xmlns:a16="http://schemas.microsoft.com/office/drawing/2014/main" val="3316073277"/>
                    </a:ext>
                  </a:extLst>
                </a:gridCol>
              </a:tblGrid>
              <a:tr h="175168">
                <a:tc>
                  <a:txBody>
                    <a:bodyPr/>
                    <a:lstStyle/>
                    <a:p>
                      <a:pPr algn="l" fontAlgn="b"/>
                      <a:r>
                        <a:rPr lang="en-US" sz="1000" b="1" i="0" u="none" strike="noStrike">
                          <a:solidFill>
                            <a:srgbClr val="000000"/>
                          </a:solidFill>
                          <a:effectLst/>
                          <a:latin typeface="Calibri" panose="020F0502020204030204" pitchFamily="34" charset="0"/>
                        </a:rPr>
                        <a:t>IBSI Terminology</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LifeX</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1" i="0" u="none" strike="noStrike" dirty="0" err="1">
                          <a:solidFill>
                            <a:srgbClr val="000000"/>
                          </a:solidFill>
                          <a:effectLst/>
                          <a:latin typeface="Calibri" panose="020F0502020204030204" pitchFamily="34" charset="0"/>
                        </a:rPr>
                        <a:t>Pyradiomics</a:t>
                      </a:r>
                      <a:endParaRPr lang="en-US" sz="1000" b="1" i="0" u="none" strike="noStrike" dirty="0">
                        <a:solidFill>
                          <a:srgbClr val="000000"/>
                        </a:solidFill>
                        <a:effectLst/>
                        <a:latin typeface="Calibri" panose="020F0502020204030204" pitchFamily="34" charset="0"/>
                      </a:endParaRP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MaZda</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898551888"/>
                  </a:ext>
                </a:extLst>
              </a:tr>
              <a:tr h="152320">
                <a:tc>
                  <a:txBody>
                    <a:bodyPr/>
                    <a:lstStyle/>
                    <a:p>
                      <a:pPr algn="l" fontAlgn="b"/>
                      <a:r>
                        <a:rPr lang="en-US" sz="900" b="1" i="0" u="none" strike="noStrike">
                          <a:solidFill>
                            <a:srgbClr val="000000"/>
                          </a:solidFill>
                          <a:effectLst/>
                          <a:latin typeface="Calibri" panose="020F0502020204030204" pitchFamily="34" charset="0"/>
                        </a:rPr>
                        <a:t>volume (voxel counting)</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dirty="0" err="1">
                          <a:solidFill>
                            <a:srgbClr val="000000"/>
                          </a:solidFill>
                          <a:effectLst/>
                          <a:latin typeface="Calibri" panose="020F0502020204030204" pitchFamily="34" charset="0"/>
                        </a:rPr>
                        <a:t>SHAPE_Volume</a:t>
                      </a:r>
                      <a:r>
                        <a:rPr lang="en-US" sz="900" b="0" i="0" u="none" strike="noStrike" dirty="0">
                          <a:solidFill>
                            <a:srgbClr val="000000"/>
                          </a:solidFill>
                          <a:effectLst/>
                          <a:latin typeface="Calibri" panose="020F0502020204030204" pitchFamily="34" charset="0"/>
                        </a:rPr>
                        <a:t>(</a:t>
                      </a:r>
                      <a:r>
                        <a:rPr lang="en-US" sz="900" b="0" i="0" u="none" strike="noStrike" dirty="0" err="1">
                          <a:solidFill>
                            <a:srgbClr val="000000"/>
                          </a:solidFill>
                          <a:effectLst/>
                          <a:latin typeface="Calibri" panose="020F0502020204030204" pitchFamily="34" charset="0"/>
                        </a:rPr>
                        <a:t>vx</a:t>
                      </a:r>
                      <a:r>
                        <a:rPr lang="en-US" sz="900" b="0" i="0" u="none" strike="noStrike" dirty="0">
                          <a:solidFill>
                            <a:srgbClr val="000000"/>
                          </a:solidFill>
                          <a:effectLst/>
                          <a:latin typeface="Calibri" panose="020F0502020204030204" pitchFamily="34" charset="0"/>
                        </a:rPr>
                        <a:t>)</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dirty="0" err="1">
                          <a:solidFill>
                            <a:srgbClr val="000000"/>
                          </a:solidFill>
                          <a:effectLst/>
                          <a:latin typeface="Calibri" panose="020F0502020204030204" pitchFamily="34" charset="0"/>
                        </a:rPr>
                        <a:t>original_shape_VoxelVolume</a:t>
                      </a:r>
                      <a:endParaRPr lang="en-US" sz="900" b="0" i="0" u="none" strike="noStrike" dirty="0">
                        <a:solidFill>
                          <a:srgbClr val="000000"/>
                        </a:solidFill>
                        <a:effectLst/>
                        <a:latin typeface="Calibri" panose="020F0502020204030204" pitchFamily="34" charset="0"/>
                      </a:endParaRP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59F26"/>
                    </a:solidFill>
                  </a:tcPr>
                </a:tc>
                <a:extLst>
                  <a:ext uri="{0D108BD9-81ED-4DB2-BD59-A6C34878D82A}">
                    <a16:rowId xmlns:a16="http://schemas.microsoft.com/office/drawing/2014/main" val="2676760321"/>
                  </a:ext>
                </a:extLst>
              </a:tr>
              <a:tr h="152320">
                <a:tc>
                  <a:txBody>
                    <a:bodyPr/>
                    <a:lstStyle/>
                    <a:p>
                      <a:pPr algn="l" fontAlgn="b"/>
                      <a:r>
                        <a:rPr lang="en-US" sz="900" b="1" i="0" u="none" strike="noStrike">
                          <a:solidFill>
                            <a:srgbClr val="000000"/>
                          </a:solidFill>
                          <a:effectLst/>
                          <a:latin typeface="Calibri" panose="020F0502020204030204" pitchFamily="34" charset="0"/>
                        </a:rPr>
                        <a:t>Sphericity</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dirty="0" err="1">
                          <a:solidFill>
                            <a:srgbClr val="FF0000"/>
                          </a:solidFill>
                          <a:effectLst/>
                          <a:latin typeface="Calibri" panose="020F0502020204030204" pitchFamily="34" charset="0"/>
                        </a:rPr>
                        <a:t>SHAPE_Sphericity</a:t>
                      </a:r>
                      <a:r>
                        <a:rPr lang="en-US" sz="900" b="0" i="0" u="none" strike="noStrike" dirty="0">
                          <a:solidFill>
                            <a:srgbClr val="FF0000"/>
                          </a:solidFill>
                          <a:effectLst/>
                          <a:latin typeface="Calibri" panose="020F0502020204030204" pitchFamily="34" charset="0"/>
                        </a:rPr>
                        <a:t>[onlyFor3DROI])</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dirty="0" err="1">
                          <a:solidFill>
                            <a:srgbClr val="000000"/>
                          </a:solidFill>
                          <a:effectLst/>
                          <a:latin typeface="Calibri" panose="020F0502020204030204" pitchFamily="34" charset="0"/>
                        </a:rPr>
                        <a:t>original_shape_Sphericity</a:t>
                      </a:r>
                      <a:endParaRPr lang="en-US" sz="900" b="0" i="0" u="none" strike="noStrike" dirty="0">
                        <a:solidFill>
                          <a:srgbClr val="000000"/>
                        </a:solidFill>
                        <a:effectLst/>
                        <a:latin typeface="Calibri" panose="020F0502020204030204" pitchFamily="34" charset="0"/>
                      </a:endParaRP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59F26"/>
                    </a:solidFill>
                  </a:tcPr>
                </a:tc>
                <a:extLst>
                  <a:ext uri="{0D108BD9-81ED-4DB2-BD59-A6C34878D82A}">
                    <a16:rowId xmlns:a16="http://schemas.microsoft.com/office/drawing/2014/main" val="2156329651"/>
                  </a:ext>
                </a:extLst>
              </a:tr>
              <a:tr h="152320">
                <a:tc>
                  <a:txBody>
                    <a:bodyPr/>
                    <a:lstStyle/>
                    <a:p>
                      <a:pPr algn="l" fontAlgn="b"/>
                      <a:r>
                        <a:rPr lang="en-US" sz="900" b="1" i="0" u="none" strike="noStrike">
                          <a:solidFill>
                            <a:srgbClr val="000000"/>
                          </a:solidFill>
                          <a:effectLst/>
                          <a:latin typeface="Calibri" panose="020F0502020204030204" pitchFamily="34" charset="0"/>
                        </a:rPr>
                        <a:t>Surface area (mesh)</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dirty="0" err="1">
                          <a:solidFill>
                            <a:srgbClr val="FF0000"/>
                          </a:solidFill>
                          <a:effectLst/>
                          <a:latin typeface="Calibri" panose="020F0502020204030204" pitchFamily="34" charset="0"/>
                        </a:rPr>
                        <a:t>SHAPE_Surface</a:t>
                      </a:r>
                      <a:r>
                        <a:rPr lang="en-US" sz="900" b="0" i="0" u="none" strike="noStrike" dirty="0">
                          <a:solidFill>
                            <a:srgbClr val="FF0000"/>
                          </a:solidFill>
                          <a:effectLst/>
                          <a:latin typeface="Calibri" panose="020F0502020204030204" pitchFamily="34" charset="0"/>
                        </a:rPr>
                        <a:t>(mm2)[onlyFor3DROI]</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dirty="0" err="1">
                          <a:solidFill>
                            <a:srgbClr val="000000"/>
                          </a:solidFill>
                          <a:effectLst/>
                          <a:latin typeface="Calibri" panose="020F0502020204030204" pitchFamily="34" charset="0"/>
                        </a:rPr>
                        <a:t>original_shape_SurfaceArea</a:t>
                      </a:r>
                      <a:endParaRPr lang="en-US" sz="900" b="0" i="0" u="none" strike="noStrike" dirty="0">
                        <a:solidFill>
                          <a:srgbClr val="000000"/>
                        </a:solidFill>
                        <a:effectLst/>
                        <a:latin typeface="Calibri" panose="020F0502020204030204" pitchFamily="34" charset="0"/>
                      </a:endParaRP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59F26"/>
                    </a:solidFill>
                  </a:tcPr>
                </a:tc>
                <a:extLst>
                  <a:ext uri="{0D108BD9-81ED-4DB2-BD59-A6C34878D82A}">
                    <a16:rowId xmlns:a16="http://schemas.microsoft.com/office/drawing/2014/main" val="1655352204"/>
                  </a:ext>
                </a:extLst>
              </a:tr>
              <a:tr h="152320">
                <a:tc>
                  <a:txBody>
                    <a:bodyPr/>
                    <a:lstStyle/>
                    <a:p>
                      <a:pPr algn="l" fontAlgn="b"/>
                      <a:r>
                        <a:rPr lang="en-US" sz="900" b="1" i="0" u="none" strike="noStrike">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053566988"/>
                  </a:ext>
                </a:extLst>
              </a:tr>
              <a:tr h="152320">
                <a:tc>
                  <a:txBody>
                    <a:bodyPr/>
                    <a:lstStyle/>
                    <a:p>
                      <a:pPr algn="l" fontAlgn="b"/>
                      <a:r>
                        <a:rPr lang="en-US" sz="900" b="1" i="0" u="none" strike="noStrike">
                          <a:solidFill>
                            <a:srgbClr val="000000"/>
                          </a:solidFill>
                          <a:effectLst/>
                          <a:latin typeface="Calibri" panose="020F0502020204030204" pitchFamily="34" charset="0"/>
                        </a:rPr>
                        <a:t>Discretised intensity skewness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dirty="0" err="1">
                          <a:solidFill>
                            <a:srgbClr val="000000"/>
                          </a:solidFill>
                          <a:effectLst/>
                          <a:latin typeface="Calibri" panose="020F0502020204030204" pitchFamily="34" charset="0"/>
                        </a:rPr>
                        <a:t>CONVENTIONAL_Skewness</a:t>
                      </a:r>
                      <a:endParaRPr lang="en-US" sz="900" b="0" i="0" u="none" strike="noStrike" dirty="0">
                        <a:solidFill>
                          <a:srgbClr val="000000"/>
                        </a:solidFill>
                        <a:effectLst/>
                        <a:latin typeface="Calibri" panose="020F0502020204030204" pitchFamily="34" charset="0"/>
                      </a:endParaRP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dirty="0" err="1">
                          <a:solidFill>
                            <a:srgbClr val="000000"/>
                          </a:solidFill>
                          <a:effectLst/>
                          <a:latin typeface="Calibri" panose="020F0502020204030204" pitchFamily="34" charset="0"/>
                        </a:rPr>
                        <a:t>original_firstorder_Skewness</a:t>
                      </a:r>
                      <a:endParaRPr lang="en-US" sz="900" b="0" i="0" u="none" strike="noStrike" dirty="0">
                        <a:solidFill>
                          <a:srgbClr val="000000"/>
                        </a:solidFill>
                        <a:effectLst/>
                        <a:latin typeface="Calibri" panose="020F0502020204030204" pitchFamily="34" charset="0"/>
                      </a:endParaRP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dirty="0">
                          <a:solidFill>
                            <a:srgbClr val="000000"/>
                          </a:solidFill>
                          <a:effectLst/>
                          <a:latin typeface="Calibri" panose="020F0502020204030204" pitchFamily="34" charset="0"/>
                        </a:rPr>
                        <a:t>Skewness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3175724345"/>
                  </a:ext>
                </a:extLst>
              </a:tr>
              <a:tr h="152320">
                <a:tc>
                  <a:txBody>
                    <a:bodyPr/>
                    <a:lstStyle/>
                    <a:p>
                      <a:pPr algn="l" fontAlgn="b"/>
                      <a:r>
                        <a:rPr lang="en-US" sz="900" b="1" i="0" u="none" strike="noStrike">
                          <a:solidFill>
                            <a:srgbClr val="000000"/>
                          </a:solidFill>
                          <a:effectLst/>
                          <a:latin typeface="Calibri" panose="020F0502020204030204" pitchFamily="34" charset="0"/>
                        </a:rPr>
                        <a:t>Minimum Intensity</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dirty="0" err="1">
                          <a:solidFill>
                            <a:srgbClr val="000000"/>
                          </a:solidFill>
                          <a:effectLst/>
                          <a:latin typeface="Calibri" panose="020F0502020204030204" pitchFamily="34" charset="0"/>
                        </a:rPr>
                        <a:t>CONVENTIONAL_min</a:t>
                      </a:r>
                      <a:r>
                        <a:rPr lang="en-US" sz="900" b="0" i="0" u="none" strike="noStrike" dirty="0">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dirty="0" err="1">
                          <a:solidFill>
                            <a:srgbClr val="000000"/>
                          </a:solidFill>
                          <a:effectLst/>
                          <a:latin typeface="Calibri" panose="020F0502020204030204" pitchFamily="34" charset="0"/>
                        </a:rPr>
                        <a:t>original_firstorder_Minimum</a:t>
                      </a:r>
                      <a:endParaRPr lang="en-US" sz="900" b="0" i="0" u="none" strike="noStrike" dirty="0">
                        <a:solidFill>
                          <a:srgbClr val="000000"/>
                        </a:solidFill>
                        <a:effectLst/>
                        <a:latin typeface="Calibri" panose="020F0502020204030204" pitchFamily="34" charset="0"/>
                      </a:endParaRP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59F26"/>
                    </a:solidFill>
                  </a:tcPr>
                </a:tc>
                <a:extLst>
                  <a:ext uri="{0D108BD9-81ED-4DB2-BD59-A6C34878D82A}">
                    <a16:rowId xmlns:a16="http://schemas.microsoft.com/office/drawing/2014/main" val="1102401216"/>
                  </a:ext>
                </a:extLst>
              </a:tr>
              <a:tr h="152320">
                <a:tc>
                  <a:txBody>
                    <a:bodyPr/>
                    <a:lstStyle/>
                    <a:p>
                      <a:pPr algn="l" fontAlgn="b"/>
                      <a:r>
                        <a:rPr lang="en-US" sz="900" b="1" i="0" u="none" strike="noStrike">
                          <a:solidFill>
                            <a:srgbClr val="000000"/>
                          </a:solidFill>
                          <a:effectLst/>
                          <a:latin typeface="Calibri" panose="020F0502020204030204" pitchFamily="34" charset="0"/>
                        </a:rPr>
                        <a:t>Mean Intensity</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dirty="0" err="1">
                          <a:solidFill>
                            <a:srgbClr val="000000"/>
                          </a:solidFill>
                          <a:effectLst/>
                          <a:latin typeface="Calibri" panose="020F0502020204030204" pitchFamily="34" charset="0"/>
                        </a:rPr>
                        <a:t>CONVENTIONAL_mean</a:t>
                      </a:r>
                      <a:endParaRPr lang="en-US" sz="900" b="0" i="0" u="none" strike="noStrike" dirty="0">
                        <a:solidFill>
                          <a:srgbClr val="000000"/>
                        </a:solidFill>
                        <a:effectLst/>
                        <a:latin typeface="Calibri" panose="020F0502020204030204" pitchFamily="34" charset="0"/>
                      </a:endParaRP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dirty="0" err="1">
                          <a:solidFill>
                            <a:srgbClr val="000000"/>
                          </a:solidFill>
                          <a:effectLst/>
                          <a:latin typeface="Calibri" panose="020F0502020204030204" pitchFamily="34" charset="0"/>
                        </a:rPr>
                        <a:t>original_firstorder_Mean</a:t>
                      </a:r>
                      <a:endParaRPr lang="en-US" sz="900" b="0" i="0" u="none" strike="noStrike" dirty="0">
                        <a:solidFill>
                          <a:srgbClr val="000000"/>
                        </a:solidFill>
                        <a:effectLst/>
                        <a:latin typeface="Calibri" panose="020F0502020204030204" pitchFamily="34" charset="0"/>
                      </a:endParaRP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FF0000"/>
                          </a:solidFill>
                          <a:effectLst/>
                          <a:latin typeface="Calibri" panose="020F0502020204030204" pitchFamily="34" charset="0"/>
                        </a:rPr>
                        <a:t>Mean</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005306402"/>
                  </a:ext>
                </a:extLst>
              </a:tr>
              <a:tr h="152320">
                <a:tc>
                  <a:txBody>
                    <a:bodyPr/>
                    <a:lstStyle/>
                    <a:p>
                      <a:pPr algn="l" fontAlgn="b"/>
                      <a:r>
                        <a:rPr lang="en-US" sz="900" b="1" i="0" u="none" strike="noStrike" dirty="0">
                          <a:solidFill>
                            <a:srgbClr val="000000"/>
                          </a:solidFill>
                          <a:effectLst/>
                          <a:latin typeface="Calibri" panose="020F0502020204030204" pitchFamily="34" charset="0"/>
                        </a:rPr>
                        <a:t>Maximum Intensity</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dirty="0" err="1">
                          <a:solidFill>
                            <a:srgbClr val="000000"/>
                          </a:solidFill>
                          <a:effectLst/>
                          <a:latin typeface="Calibri" panose="020F0502020204030204" pitchFamily="34" charset="0"/>
                        </a:rPr>
                        <a:t>CONVENTIONAL_max</a:t>
                      </a:r>
                      <a:endParaRPr lang="en-US" sz="900" b="0" i="0" u="none" strike="noStrike" dirty="0">
                        <a:solidFill>
                          <a:srgbClr val="000000"/>
                        </a:solidFill>
                        <a:effectLst/>
                        <a:latin typeface="Calibri" panose="020F0502020204030204" pitchFamily="34" charset="0"/>
                      </a:endParaRP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dirty="0" err="1">
                          <a:solidFill>
                            <a:srgbClr val="000000"/>
                          </a:solidFill>
                          <a:effectLst/>
                          <a:latin typeface="Calibri" panose="020F0502020204030204" pitchFamily="34" charset="0"/>
                        </a:rPr>
                        <a:t>original_firstorder_Maximum</a:t>
                      </a:r>
                      <a:endParaRPr lang="en-US" sz="900" b="0" i="0" u="none" strike="noStrike" dirty="0">
                        <a:solidFill>
                          <a:srgbClr val="000000"/>
                        </a:solidFill>
                        <a:effectLst/>
                        <a:latin typeface="Calibri" panose="020F0502020204030204" pitchFamily="34" charset="0"/>
                      </a:endParaRP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59F26"/>
                    </a:solidFill>
                  </a:tcPr>
                </a:tc>
                <a:extLst>
                  <a:ext uri="{0D108BD9-81ED-4DB2-BD59-A6C34878D82A}">
                    <a16:rowId xmlns:a16="http://schemas.microsoft.com/office/drawing/2014/main" val="1101493272"/>
                  </a:ext>
                </a:extLst>
              </a:tr>
              <a:tr h="152320">
                <a:tc>
                  <a:txBody>
                    <a:bodyPr/>
                    <a:lstStyle/>
                    <a:p>
                      <a:pPr algn="l" fontAlgn="b"/>
                      <a:r>
                        <a:rPr lang="en-US" sz="900" b="1" i="0" u="none" strike="noStrike" kern="1200" dirty="0">
                          <a:solidFill>
                            <a:srgbClr val="000000"/>
                          </a:solidFill>
                          <a:effectLst/>
                          <a:latin typeface="Calibri" panose="020F0502020204030204" pitchFamily="34" charset="0"/>
                          <a:ea typeface="+mn-ea"/>
                          <a:cs typeface="+mn-cs"/>
                        </a:rPr>
                        <a:t>Kurtosis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CONVENTIONAL_Kurtosis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dirty="0" err="1">
                          <a:solidFill>
                            <a:srgbClr val="000000"/>
                          </a:solidFill>
                          <a:effectLst/>
                          <a:latin typeface="Calibri" panose="020F0502020204030204" pitchFamily="34" charset="0"/>
                        </a:rPr>
                        <a:t>original_firstorder_Kurtosis</a:t>
                      </a:r>
                      <a:endParaRPr lang="en-US" sz="900" b="0" i="0" u="none" strike="noStrike" dirty="0">
                        <a:solidFill>
                          <a:srgbClr val="000000"/>
                        </a:solidFill>
                        <a:effectLst/>
                        <a:latin typeface="Calibri" panose="020F0502020204030204" pitchFamily="34" charset="0"/>
                      </a:endParaRP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FF0000"/>
                          </a:solidFill>
                          <a:effectLst/>
                          <a:latin typeface="Calibri" panose="020F0502020204030204" pitchFamily="34" charset="0"/>
                        </a:rPr>
                        <a:t>Kurtosis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175345312"/>
                  </a:ext>
                </a:extLst>
              </a:tr>
              <a:tr h="152320">
                <a:tc>
                  <a:txBody>
                    <a:bodyPr/>
                    <a:lstStyle/>
                    <a:p>
                      <a:pPr algn="l" fontAlgn="b"/>
                      <a:r>
                        <a:rPr lang="en-US" sz="900" b="1" i="0" u="none" strike="noStrike">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841317596"/>
                  </a:ext>
                </a:extLst>
              </a:tr>
              <a:tr h="152320">
                <a:tc>
                  <a:txBody>
                    <a:bodyPr/>
                    <a:lstStyle/>
                    <a:p>
                      <a:pPr algn="l" fontAlgn="b"/>
                      <a:r>
                        <a:rPr lang="en-US" sz="900" b="1" i="0" u="none" strike="noStrike">
                          <a:solidFill>
                            <a:srgbClr val="000000"/>
                          </a:solidFill>
                          <a:effectLst/>
                          <a:latin typeface="Calibri" panose="020F0502020204030204" pitchFamily="34" charset="0"/>
                        </a:rPr>
                        <a:t>GLCM correlation</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dirty="0" err="1">
                          <a:solidFill>
                            <a:srgbClr val="000000"/>
                          </a:solidFill>
                          <a:effectLst/>
                          <a:latin typeface="Calibri" panose="020F0502020204030204" pitchFamily="34" charset="0"/>
                        </a:rPr>
                        <a:t>GLCM_Correlation</a:t>
                      </a:r>
                      <a:endParaRPr lang="en-US" sz="900" b="0" i="0" u="none" strike="noStrike" dirty="0">
                        <a:solidFill>
                          <a:srgbClr val="000000"/>
                        </a:solidFill>
                        <a:effectLst/>
                        <a:latin typeface="Calibri" panose="020F0502020204030204" pitchFamily="34" charset="0"/>
                      </a:endParaRP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dirty="0" err="1">
                          <a:solidFill>
                            <a:srgbClr val="000000"/>
                          </a:solidFill>
                          <a:effectLst/>
                          <a:latin typeface="Calibri" panose="020F0502020204030204" pitchFamily="34" charset="0"/>
                        </a:rPr>
                        <a:t>original_glcm_Correlation</a:t>
                      </a:r>
                      <a:endParaRPr lang="en-US" sz="900" b="0" i="0" u="none" strike="noStrike" dirty="0">
                        <a:solidFill>
                          <a:srgbClr val="000000"/>
                        </a:solidFill>
                        <a:effectLst/>
                        <a:latin typeface="Calibri" panose="020F0502020204030204" pitchFamily="34" charset="0"/>
                      </a:endParaRP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dirty="0" err="1">
                          <a:solidFill>
                            <a:srgbClr val="000000"/>
                          </a:solidFill>
                          <a:effectLst/>
                          <a:latin typeface="Calibri" panose="020F0502020204030204" pitchFamily="34" charset="0"/>
                        </a:rPr>
                        <a:t>Correlat</a:t>
                      </a:r>
                      <a:endParaRPr lang="en-US" sz="900" b="0" i="0" u="none" strike="noStrike" dirty="0">
                        <a:solidFill>
                          <a:srgbClr val="000000"/>
                        </a:solidFill>
                        <a:effectLst/>
                        <a:latin typeface="Calibri" panose="020F0502020204030204" pitchFamily="34" charset="0"/>
                      </a:endParaRP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456490624"/>
                  </a:ext>
                </a:extLst>
              </a:tr>
              <a:tr h="152320">
                <a:tc>
                  <a:txBody>
                    <a:bodyPr/>
                    <a:lstStyle/>
                    <a:p>
                      <a:pPr algn="l" fontAlgn="b"/>
                      <a:r>
                        <a:rPr lang="en-US" sz="900" b="1" i="0" u="none" strike="noStrike">
                          <a:solidFill>
                            <a:srgbClr val="000000"/>
                          </a:solidFill>
                          <a:effectLst/>
                          <a:latin typeface="Calibri" panose="020F0502020204030204" pitchFamily="34" charset="0"/>
                        </a:rPr>
                        <a:t>GLCM contrast</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dirty="0" err="1">
                          <a:solidFill>
                            <a:srgbClr val="000000"/>
                          </a:solidFill>
                          <a:effectLst/>
                          <a:latin typeface="Calibri" panose="020F0502020204030204" pitchFamily="34" charset="0"/>
                        </a:rPr>
                        <a:t>GLCM_Contrast</a:t>
                      </a:r>
                      <a:r>
                        <a:rPr lang="en-US" sz="900" b="0" i="0" u="none" strike="noStrike" dirty="0">
                          <a:solidFill>
                            <a:srgbClr val="000000"/>
                          </a:solidFill>
                          <a:effectLst/>
                          <a:latin typeface="Calibri" panose="020F0502020204030204" pitchFamily="34" charset="0"/>
                        </a:rPr>
                        <a:t>[=Variance]</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dirty="0" err="1">
                          <a:solidFill>
                            <a:srgbClr val="000000"/>
                          </a:solidFill>
                          <a:effectLst/>
                          <a:latin typeface="Calibri" panose="020F0502020204030204" pitchFamily="34" charset="0"/>
                        </a:rPr>
                        <a:t>original_glcm_Contrast</a:t>
                      </a:r>
                      <a:endParaRPr lang="en-US" sz="900" b="0" i="0" u="none" strike="noStrike" dirty="0">
                        <a:solidFill>
                          <a:srgbClr val="000000"/>
                        </a:solidFill>
                        <a:effectLst/>
                        <a:latin typeface="Calibri" panose="020F0502020204030204" pitchFamily="34" charset="0"/>
                      </a:endParaRP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FF0000"/>
                          </a:solidFill>
                          <a:effectLst/>
                          <a:latin typeface="Calibri" panose="020F0502020204030204" pitchFamily="34" charset="0"/>
                        </a:rPr>
                        <a:t>Contrast</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599025705"/>
                  </a:ext>
                </a:extLst>
              </a:tr>
              <a:tr h="152320">
                <a:tc>
                  <a:txBody>
                    <a:bodyPr/>
                    <a:lstStyle/>
                    <a:p>
                      <a:pPr algn="l" fontAlgn="b"/>
                      <a:r>
                        <a:rPr lang="en-US" sz="900" b="1" i="0" u="none" strike="noStrike">
                          <a:solidFill>
                            <a:srgbClr val="000000"/>
                          </a:solidFill>
                          <a:effectLst/>
                          <a:latin typeface="Calibri" panose="020F0502020204030204" pitchFamily="34" charset="0"/>
                        </a:rPr>
                        <a:t>GLCM angular second moment</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dirty="0" err="1">
                          <a:solidFill>
                            <a:srgbClr val="000000"/>
                          </a:solidFill>
                          <a:effectLst/>
                          <a:latin typeface="Calibri" panose="020F0502020204030204" pitchFamily="34" charset="0"/>
                        </a:rPr>
                        <a:t>GLCM_Energy</a:t>
                      </a:r>
                      <a:r>
                        <a:rPr lang="en-US" sz="900" b="0" i="0" u="none" strike="noStrike" dirty="0">
                          <a:solidFill>
                            <a:srgbClr val="000000"/>
                          </a:solidFill>
                          <a:effectLst/>
                          <a:latin typeface="Calibri" panose="020F0502020204030204" pitchFamily="34" charset="0"/>
                        </a:rPr>
                        <a:t>[=</a:t>
                      </a:r>
                      <a:r>
                        <a:rPr lang="en-US" sz="900" b="0" i="0" u="none" strike="noStrike" dirty="0" err="1">
                          <a:solidFill>
                            <a:srgbClr val="000000"/>
                          </a:solidFill>
                          <a:effectLst/>
                          <a:latin typeface="Calibri" panose="020F0502020204030204" pitchFamily="34" charset="0"/>
                        </a:rPr>
                        <a:t>AngularSecondMoment</a:t>
                      </a:r>
                      <a:r>
                        <a:rPr lang="en-US" sz="900" b="0" i="0" u="none" strike="noStrike" dirty="0">
                          <a:solidFill>
                            <a:srgbClr val="000000"/>
                          </a:solidFill>
                          <a:effectLst/>
                          <a:latin typeface="Calibri" panose="020F0502020204030204" pitchFamily="34" charset="0"/>
                        </a:rPr>
                        <a:t>]</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dirty="0" err="1">
                          <a:solidFill>
                            <a:srgbClr val="000000"/>
                          </a:solidFill>
                          <a:effectLst/>
                          <a:latin typeface="Calibri" panose="020F0502020204030204" pitchFamily="34" charset="0"/>
                        </a:rPr>
                        <a:t>original_glcm_JointEnergy</a:t>
                      </a:r>
                      <a:endParaRPr lang="en-US" sz="900" b="0" i="0" u="none" strike="noStrike" dirty="0">
                        <a:solidFill>
                          <a:srgbClr val="000000"/>
                        </a:solidFill>
                        <a:effectLst/>
                        <a:latin typeface="Calibri" panose="020F0502020204030204" pitchFamily="34" charset="0"/>
                      </a:endParaRP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FF0000"/>
                          </a:solidFill>
                          <a:effectLst/>
                          <a:latin typeface="Calibri" panose="020F0502020204030204" pitchFamily="34" charset="0"/>
                        </a:rPr>
                        <a:t>AngScMom</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101052315"/>
                  </a:ext>
                </a:extLst>
              </a:tr>
              <a:tr h="152320">
                <a:tc>
                  <a:txBody>
                    <a:bodyPr/>
                    <a:lstStyle/>
                    <a:p>
                      <a:pPr algn="l" fontAlgn="b"/>
                      <a:r>
                        <a:rPr lang="en-US" sz="900" b="1" i="0" u="none" strike="noStrike">
                          <a:solidFill>
                            <a:srgbClr val="000000"/>
                          </a:solidFill>
                          <a:effectLst/>
                          <a:latin typeface="Calibri" panose="020F0502020204030204" pitchFamily="34" charset="0"/>
                        </a:rPr>
                        <a:t>GLCM joint entropy</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GLCM_Entropy_log2[=</a:t>
                      </a:r>
                      <a:r>
                        <a:rPr lang="en-US" sz="900" b="0" i="0" u="none" strike="noStrike" dirty="0" err="1">
                          <a:solidFill>
                            <a:srgbClr val="000000"/>
                          </a:solidFill>
                          <a:effectLst/>
                          <a:latin typeface="Calibri" panose="020F0502020204030204" pitchFamily="34" charset="0"/>
                        </a:rPr>
                        <a:t>JointEntropy</a:t>
                      </a:r>
                      <a:r>
                        <a:rPr lang="en-US" sz="900" b="0" i="0" u="none" strike="noStrike" dirty="0">
                          <a:solidFill>
                            <a:srgbClr val="000000"/>
                          </a:solidFill>
                          <a:effectLst/>
                          <a:latin typeface="Calibri" panose="020F0502020204030204" pitchFamily="34" charset="0"/>
                        </a:rPr>
                        <a:t>]</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dirty="0" err="1">
                          <a:solidFill>
                            <a:srgbClr val="000000"/>
                          </a:solidFill>
                          <a:effectLst/>
                          <a:latin typeface="Calibri" panose="020F0502020204030204" pitchFamily="34" charset="0"/>
                        </a:rPr>
                        <a:t>original_glcm_JointEntropy</a:t>
                      </a:r>
                      <a:endParaRPr lang="en-US" sz="900" b="0" i="0" u="none" strike="noStrike" dirty="0">
                        <a:solidFill>
                          <a:srgbClr val="000000"/>
                        </a:solidFill>
                        <a:effectLst/>
                        <a:latin typeface="Calibri" panose="020F0502020204030204" pitchFamily="34" charset="0"/>
                      </a:endParaRP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dirty="0">
                          <a:solidFill>
                            <a:srgbClr val="000000"/>
                          </a:solidFill>
                          <a:effectLst/>
                          <a:latin typeface="Calibri" panose="020F0502020204030204" pitchFamily="34" charset="0"/>
                        </a:rPr>
                        <a:t>Entropy</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2944082953"/>
                  </a:ext>
                </a:extLst>
              </a:tr>
              <a:tr h="152320">
                <a:tc>
                  <a:txBody>
                    <a:bodyPr/>
                    <a:lstStyle/>
                    <a:p>
                      <a:pPr algn="l" fontAlgn="b"/>
                      <a:r>
                        <a:rPr lang="en-US" sz="900" b="1" i="0" u="none" strike="noStrike">
                          <a:solidFill>
                            <a:srgbClr val="000000"/>
                          </a:solidFill>
                          <a:effectLst/>
                          <a:latin typeface="Calibri" panose="020F0502020204030204" pitchFamily="34" charset="0"/>
                        </a:rPr>
                        <a:t>GLCM dissimilarity</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GLCM_Dissimilarity</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dirty="0" err="1">
                          <a:solidFill>
                            <a:srgbClr val="000000"/>
                          </a:solidFill>
                          <a:effectLst/>
                          <a:latin typeface="Calibri" panose="020F0502020204030204" pitchFamily="34" charset="0"/>
                        </a:rPr>
                        <a:t>original_glcm_DifferenceAverage</a:t>
                      </a:r>
                      <a:endParaRPr lang="en-US" sz="900" b="0" i="0" u="none" strike="noStrike" dirty="0">
                        <a:solidFill>
                          <a:srgbClr val="000000"/>
                        </a:solidFill>
                        <a:effectLst/>
                        <a:latin typeface="Calibri" panose="020F0502020204030204" pitchFamily="34" charset="0"/>
                      </a:endParaRP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59F26"/>
                    </a:solidFill>
                  </a:tcPr>
                </a:tc>
                <a:extLst>
                  <a:ext uri="{0D108BD9-81ED-4DB2-BD59-A6C34878D82A}">
                    <a16:rowId xmlns:a16="http://schemas.microsoft.com/office/drawing/2014/main" val="3683127430"/>
                  </a:ext>
                </a:extLst>
              </a:tr>
              <a:tr h="152320">
                <a:tc>
                  <a:txBody>
                    <a:bodyPr/>
                    <a:lstStyle/>
                    <a:p>
                      <a:pPr algn="l" fontAlgn="b"/>
                      <a:r>
                        <a:rPr lang="en-US" sz="900" b="1" i="0" u="none" strike="noStrike">
                          <a:solidFill>
                            <a:srgbClr val="000000"/>
                          </a:solidFill>
                          <a:effectLst/>
                          <a:latin typeface="Calibri" panose="020F0502020204030204" pitchFamily="34" charset="0"/>
                        </a:rPr>
                        <a:t>GLCM inverse difference</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GLCM_Homogeneity[=InverseDifference]</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dirty="0" err="1">
                          <a:solidFill>
                            <a:srgbClr val="000000"/>
                          </a:solidFill>
                          <a:effectLst/>
                          <a:latin typeface="Calibri" panose="020F0502020204030204" pitchFamily="34" charset="0"/>
                        </a:rPr>
                        <a:t>original_glcm_Idmn</a:t>
                      </a:r>
                      <a:endParaRPr lang="en-US" sz="900" b="0" i="0" u="none" strike="noStrike" dirty="0">
                        <a:solidFill>
                          <a:srgbClr val="000000"/>
                        </a:solidFill>
                        <a:effectLst/>
                        <a:latin typeface="Calibri" panose="020F0502020204030204" pitchFamily="34" charset="0"/>
                      </a:endParaRP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dirty="0" err="1">
                          <a:solidFill>
                            <a:srgbClr val="000000"/>
                          </a:solidFill>
                          <a:effectLst/>
                          <a:latin typeface="Calibri" panose="020F0502020204030204" pitchFamily="34" charset="0"/>
                        </a:rPr>
                        <a:t>InvDfMom</a:t>
                      </a:r>
                      <a:endParaRPr lang="en-US" sz="900" b="0" i="0" u="none" strike="noStrike" dirty="0">
                        <a:solidFill>
                          <a:srgbClr val="000000"/>
                        </a:solidFill>
                        <a:effectLst/>
                        <a:latin typeface="Calibri" panose="020F0502020204030204" pitchFamily="34" charset="0"/>
                      </a:endParaRP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3057190285"/>
                  </a:ext>
                </a:extLst>
              </a:tr>
              <a:tr h="152320">
                <a:tc>
                  <a:txBody>
                    <a:bodyPr/>
                    <a:lstStyle/>
                    <a:p>
                      <a:pPr algn="l" fontAlgn="b"/>
                      <a:r>
                        <a:rPr lang="en-US" sz="900" b="1" i="0" u="none" strike="noStrike">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986401433"/>
                  </a:ext>
                </a:extLst>
              </a:tr>
              <a:tr h="152320">
                <a:tc>
                  <a:txBody>
                    <a:bodyPr/>
                    <a:lstStyle/>
                    <a:p>
                      <a:pPr algn="l" fontAlgn="b"/>
                      <a:r>
                        <a:rPr lang="en-US" sz="900" b="1" i="0" u="none" strike="noStrike">
                          <a:solidFill>
                            <a:srgbClr val="000000"/>
                          </a:solidFill>
                          <a:effectLst/>
                          <a:latin typeface="Calibri" panose="020F0502020204030204" pitchFamily="34" charset="0"/>
                        </a:rPr>
                        <a:t>NGTDM coarseness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dirty="0" err="1">
                          <a:solidFill>
                            <a:srgbClr val="000000"/>
                          </a:solidFill>
                          <a:effectLst/>
                          <a:latin typeface="Calibri" panose="020F0502020204030204" pitchFamily="34" charset="0"/>
                        </a:rPr>
                        <a:t>NGLDM_Coarseness</a:t>
                      </a:r>
                      <a:endParaRPr lang="en-US" sz="900" b="0" i="0" u="none" strike="noStrike" dirty="0">
                        <a:solidFill>
                          <a:srgbClr val="000000"/>
                        </a:solidFill>
                        <a:effectLst/>
                        <a:latin typeface="Calibri" panose="020F0502020204030204" pitchFamily="34" charset="0"/>
                      </a:endParaRP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000000"/>
                          </a:solidFill>
                          <a:effectLst/>
                          <a:latin typeface="Calibri" panose="020F0502020204030204" pitchFamily="34" charset="0"/>
                        </a:rPr>
                        <a:t>original_ngtdm_Coarseness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59F26"/>
                    </a:solidFill>
                  </a:tcPr>
                </a:tc>
                <a:extLst>
                  <a:ext uri="{0D108BD9-81ED-4DB2-BD59-A6C34878D82A}">
                    <a16:rowId xmlns:a16="http://schemas.microsoft.com/office/drawing/2014/main" val="1955432829"/>
                  </a:ext>
                </a:extLst>
              </a:tr>
              <a:tr h="152320">
                <a:tc>
                  <a:txBody>
                    <a:bodyPr/>
                    <a:lstStyle/>
                    <a:p>
                      <a:pPr algn="l" fontAlgn="b"/>
                      <a:r>
                        <a:rPr lang="en-US" sz="900" b="1" i="0" u="none" strike="noStrike">
                          <a:solidFill>
                            <a:srgbClr val="000000"/>
                          </a:solidFill>
                          <a:effectLst/>
                          <a:latin typeface="Calibri" panose="020F0502020204030204" pitchFamily="34" charset="0"/>
                        </a:rPr>
                        <a:t>NGTDM contrast</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NGLDM_Contrast</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dirty="0" err="1">
                          <a:solidFill>
                            <a:srgbClr val="000000"/>
                          </a:solidFill>
                          <a:effectLst/>
                          <a:latin typeface="Calibri" panose="020F0502020204030204" pitchFamily="34" charset="0"/>
                        </a:rPr>
                        <a:t>original_ngtdm_Contrast</a:t>
                      </a:r>
                      <a:endParaRPr lang="en-US" sz="900" b="0" i="0" u="none" strike="noStrike" dirty="0">
                        <a:solidFill>
                          <a:srgbClr val="000000"/>
                        </a:solidFill>
                        <a:effectLst/>
                        <a:latin typeface="Calibri" panose="020F0502020204030204" pitchFamily="34" charset="0"/>
                      </a:endParaRP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59F26"/>
                    </a:solidFill>
                  </a:tcPr>
                </a:tc>
                <a:extLst>
                  <a:ext uri="{0D108BD9-81ED-4DB2-BD59-A6C34878D82A}">
                    <a16:rowId xmlns:a16="http://schemas.microsoft.com/office/drawing/2014/main" val="1266634504"/>
                  </a:ext>
                </a:extLst>
              </a:tr>
              <a:tr h="152320">
                <a:tc>
                  <a:txBody>
                    <a:bodyPr/>
                    <a:lstStyle/>
                    <a:p>
                      <a:pPr algn="l" fontAlgn="b"/>
                      <a:r>
                        <a:rPr lang="en-US" sz="900" b="1" i="0" u="none" strike="noStrike">
                          <a:solidFill>
                            <a:srgbClr val="000000"/>
                          </a:solidFill>
                          <a:effectLst/>
                          <a:latin typeface="Calibri" panose="020F0502020204030204" pitchFamily="34" charset="0"/>
                        </a:rPr>
                        <a:t>NGTDM busyness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NGLDM_Busyness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dirty="0" err="1">
                          <a:solidFill>
                            <a:srgbClr val="000000"/>
                          </a:solidFill>
                          <a:effectLst/>
                          <a:latin typeface="Calibri" panose="020F0502020204030204" pitchFamily="34" charset="0"/>
                        </a:rPr>
                        <a:t>original_ngtdm_Busyness</a:t>
                      </a:r>
                      <a:endParaRPr lang="en-US" sz="900" b="0" i="0" u="none" strike="noStrike" dirty="0">
                        <a:solidFill>
                          <a:srgbClr val="000000"/>
                        </a:solidFill>
                        <a:effectLst/>
                        <a:latin typeface="Calibri" panose="020F0502020204030204" pitchFamily="34" charset="0"/>
                      </a:endParaRP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59F26"/>
                    </a:solidFill>
                  </a:tcPr>
                </a:tc>
                <a:extLst>
                  <a:ext uri="{0D108BD9-81ED-4DB2-BD59-A6C34878D82A}">
                    <a16:rowId xmlns:a16="http://schemas.microsoft.com/office/drawing/2014/main" val="1721596788"/>
                  </a:ext>
                </a:extLst>
              </a:tr>
              <a:tr h="152320">
                <a:tc>
                  <a:txBody>
                    <a:bodyPr/>
                    <a:lstStyle/>
                    <a:p>
                      <a:pPr algn="l" fontAlgn="b"/>
                      <a:r>
                        <a:rPr lang="en-US" sz="900" b="1" i="0" u="none" strike="noStrike">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FF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23759357"/>
                  </a:ext>
                </a:extLst>
              </a:tr>
              <a:tr h="152320">
                <a:tc>
                  <a:txBody>
                    <a:bodyPr/>
                    <a:lstStyle/>
                    <a:p>
                      <a:pPr algn="l" fontAlgn="b"/>
                      <a:r>
                        <a:rPr lang="en-US" sz="900" b="1" i="0" u="none" strike="noStrike">
                          <a:solidFill>
                            <a:srgbClr val="000000"/>
                          </a:solidFill>
                          <a:effectLst/>
                          <a:latin typeface="Calibri" panose="020F0502020204030204" pitchFamily="34" charset="0"/>
                        </a:rPr>
                        <a:t>GLRLM Short Run Emphasis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GLRLM_SRE</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dirty="0" err="1">
                          <a:solidFill>
                            <a:srgbClr val="000000"/>
                          </a:solidFill>
                          <a:effectLst/>
                          <a:latin typeface="Calibri" panose="020F0502020204030204" pitchFamily="34" charset="0"/>
                        </a:rPr>
                        <a:t>original_glrlm_ShortRunEmphasis</a:t>
                      </a:r>
                      <a:endParaRPr lang="en-US" sz="900" b="0" i="0" u="none" strike="noStrike" dirty="0">
                        <a:solidFill>
                          <a:srgbClr val="000000"/>
                        </a:solidFill>
                        <a:effectLst/>
                        <a:latin typeface="Calibri" panose="020F0502020204030204" pitchFamily="34" charset="0"/>
                      </a:endParaRP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FF0000"/>
                          </a:solidFill>
                          <a:effectLst/>
                          <a:latin typeface="Calibri" panose="020F0502020204030204" pitchFamily="34" charset="0"/>
                        </a:rPr>
                        <a:t>ShrtREmp</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4047245796"/>
                  </a:ext>
                </a:extLst>
              </a:tr>
              <a:tr h="152320">
                <a:tc>
                  <a:txBody>
                    <a:bodyPr/>
                    <a:lstStyle/>
                    <a:p>
                      <a:pPr algn="l" fontAlgn="b"/>
                      <a:r>
                        <a:rPr lang="en-US" sz="900" b="1" i="0" u="none" strike="noStrike">
                          <a:solidFill>
                            <a:srgbClr val="000000"/>
                          </a:solidFill>
                          <a:effectLst/>
                          <a:latin typeface="Calibri" panose="020F0502020204030204" pitchFamily="34" charset="0"/>
                        </a:rPr>
                        <a:t>GLRLM Long Run Emphasis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GLRLM_LRE</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b"/>
                      <a:r>
                        <a:rPr lang="en-US" sz="900" b="0" i="0" u="none" strike="noStrike">
                          <a:solidFill>
                            <a:srgbClr val="FF0000"/>
                          </a:solidFill>
                          <a:effectLst/>
                          <a:latin typeface="Calibri" panose="020F0502020204030204" pitchFamily="34" charset="0"/>
                        </a:rPr>
                        <a:t>original_glrlm_LongRunEmphasis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dirty="0" err="1">
                          <a:solidFill>
                            <a:srgbClr val="000000"/>
                          </a:solidFill>
                          <a:effectLst/>
                          <a:latin typeface="Calibri" panose="020F0502020204030204" pitchFamily="34" charset="0"/>
                        </a:rPr>
                        <a:t>LngREmph</a:t>
                      </a:r>
                      <a:endParaRPr lang="en-US" sz="900" b="0" i="0" u="none" strike="noStrike" dirty="0">
                        <a:solidFill>
                          <a:srgbClr val="000000"/>
                        </a:solidFill>
                        <a:effectLst/>
                        <a:latin typeface="Calibri" panose="020F0502020204030204" pitchFamily="34" charset="0"/>
                      </a:endParaRP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2558309691"/>
                  </a:ext>
                </a:extLst>
              </a:tr>
              <a:tr h="152320">
                <a:tc>
                  <a:txBody>
                    <a:bodyPr/>
                    <a:lstStyle/>
                    <a:p>
                      <a:pPr algn="l" fontAlgn="b"/>
                      <a:r>
                        <a:rPr lang="en-US" sz="900" b="1" i="0" u="none" strike="noStrike">
                          <a:solidFill>
                            <a:srgbClr val="000000"/>
                          </a:solidFill>
                          <a:effectLst/>
                          <a:latin typeface="Calibri" panose="020F0502020204030204" pitchFamily="34" charset="0"/>
                        </a:rPr>
                        <a:t>GLRLM Low Gray Level Run Emphasis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FF0000"/>
                          </a:solidFill>
                          <a:effectLst/>
                          <a:latin typeface="Calibri" panose="020F0502020204030204" pitchFamily="34" charset="0"/>
                        </a:rPr>
                        <a:t>GLRLM_LGRE</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FF0000"/>
                          </a:solidFill>
                          <a:effectLst/>
                          <a:latin typeface="Calibri" panose="020F0502020204030204" pitchFamily="34" charset="0"/>
                        </a:rPr>
                        <a:t>original_glrlm_LowGrayLevelRunEmphasis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59F26"/>
                    </a:solidFill>
                  </a:tcPr>
                </a:tc>
                <a:extLst>
                  <a:ext uri="{0D108BD9-81ED-4DB2-BD59-A6C34878D82A}">
                    <a16:rowId xmlns:a16="http://schemas.microsoft.com/office/drawing/2014/main" val="3349654055"/>
                  </a:ext>
                </a:extLst>
              </a:tr>
              <a:tr h="152320">
                <a:tc>
                  <a:txBody>
                    <a:bodyPr/>
                    <a:lstStyle/>
                    <a:p>
                      <a:pPr algn="l" fontAlgn="b"/>
                      <a:r>
                        <a:rPr lang="en-US" sz="900" b="1" i="0" u="none" strike="noStrike">
                          <a:solidFill>
                            <a:srgbClr val="000000"/>
                          </a:solidFill>
                          <a:effectLst/>
                          <a:latin typeface="Calibri" panose="020F0502020204030204" pitchFamily="34" charset="0"/>
                        </a:rPr>
                        <a:t>GLRLM High Gray Level Run Emphasis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FF0000"/>
                          </a:solidFill>
                          <a:effectLst/>
                          <a:latin typeface="Calibri" panose="020F0502020204030204" pitchFamily="34" charset="0"/>
                        </a:rPr>
                        <a:t>GLRLM_HGRE</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FF0000"/>
                          </a:solidFill>
                          <a:effectLst/>
                          <a:latin typeface="Calibri" panose="020F0502020204030204" pitchFamily="34" charset="0"/>
                        </a:rPr>
                        <a:t>original_glrlm_HighGrayLevelRunEmphasis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59F26"/>
                    </a:solidFill>
                  </a:tcPr>
                </a:tc>
                <a:extLst>
                  <a:ext uri="{0D108BD9-81ED-4DB2-BD59-A6C34878D82A}">
                    <a16:rowId xmlns:a16="http://schemas.microsoft.com/office/drawing/2014/main" val="4022514886"/>
                  </a:ext>
                </a:extLst>
              </a:tr>
              <a:tr h="281167">
                <a:tc>
                  <a:txBody>
                    <a:bodyPr/>
                    <a:lstStyle/>
                    <a:p>
                      <a:pPr algn="l" fontAlgn="b"/>
                      <a:r>
                        <a:rPr lang="en-US" sz="900" b="1" i="0" u="none" strike="noStrike">
                          <a:solidFill>
                            <a:srgbClr val="000000"/>
                          </a:solidFill>
                          <a:effectLst/>
                          <a:latin typeface="Calibri" panose="020F0502020204030204" pitchFamily="34" charset="0"/>
                        </a:rPr>
                        <a:t>GLRLM Short Run Low Gray Level Emphasis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FF0000"/>
                          </a:solidFill>
                          <a:effectLst/>
                          <a:latin typeface="Calibri" panose="020F0502020204030204" pitchFamily="34" charset="0"/>
                        </a:rPr>
                        <a:t>GLRLM_SRLGE</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FF0000"/>
                          </a:solidFill>
                          <a:effectLst/>
                          <a:latin typeface="Calibri" panose="020F0502020204030204" pitchFamily="34" charset="0"/>
                        </a:rPr>
                        <a:t>original_glrlm_ShortRunLowGrayLevelEmphasis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59F26"/>
                    </a:solidFill>
                  </a:tcPr>
                </a:tc>
                <a:extLst>
                  <a:ext uri="{0D108BD9-81ED-4DB2-BD59-A6C34878D82A}">
                    <a16:rowId xmlns:a16="http://schemas.microsoft.com/office/drawing/2014/main" val="387568412"/>
                  </a:ext>
                </a:extLst>
              </a:tr>
              <a:tr h="281167">
                <a:tc>
                  <a:txBody>
                    <a:bodyPr/>
                    <a:lstStyle/>
                    <a:p>
                      <a:pPr algn="l" fontAlgn="b"/>
                      <a:r>
                        <a:rPr lang="en-US" sz="900" b="1" i="0" u="none" strike="noStrike">
                          <a:solidFill>
                            <a:srgbClr val="000000"/>
                          </a:solidFill>
                          <a:effectLst/>
                          <a:latin typeface="Calibri" panose="020F0502020204030204" pitchFamily="34" charset="0"/>
                        </a:rPr>
                        <a:t>GLRLM Short Run High Gray Level Emphasis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FF0000"/>
                          </a:solidFill>
                          <a:effectLst/>
                          <a:latin typeface="Calibri" panose="020F0502020204030204" pitchFamily="34" charset="0"/>
                        </a:rPr>
                        <a:t>GLRLM_SRHGE</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FF0000"/>
                          </a:solidFill>
                          <a:effectLst/>
                          <a:latin typeface="Calibri" panose="020F0502020204030204" pitchFamily="34" charset="0"/>
                        </a:rPr>
                        <a:t>original_glrlm_ShortRunHighGrayLevelEmphasis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59F26"/>
                    </a:solidFill>
                  </a:tcPr>
                </a:tc>
                <a:extLst>
                  <a:ext uri="{0D108BD9-81ED-4DB2-BD59-A6C34878D82A}">
                    <a16:rowId xmlns:a16="http://schemas.microsoft.com/office/drawing/2014/main" val="1762374617"/>
                  </a:ext>
                </a:extLst>
              </a:tr>
              <a:tr h="281167">
                <a:tc>
                  <a:txBody>
                    <a:bodyPr/>
                    <a:lstStyle/>
                    <a:p>
                      <a:pPr algn="l" fontAlgn="b"/>
                      <a:r>
                        <a:rPr lang="en-US" sz="900" b="1" i="0" u="none" strike="noStrike">
                          <a:solidFill>
                            <a:srgbClr val="000000"/>
                          </a:solidFill>
                          <a:effectLst/>
                          <a:latin typeface="Calibri" panose="020F0502020204030204" pitchFamily="34" charset="0"/>
                        </a:rPr>
                        <a:t>GLRLM Long Run Low Gray Level Emphasis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FF0000"/>
                          </a:solidFill>
                          <a:effectLst/>
                          <a:latin typeface="Calibri" panose="020F0502020204030204" pitchFamily="34" charset="0"/>
                        </a:rPr>
                        <a:t>GLRLM_LRLGE</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FF0000"/>
                          </a:solidFill>
                          <a:effectLst/>
                          <a:latin typeface="Calibri" panose="020F0502020204030204" pitchFamily="34" charset="0"/>
                        </a:rPr>
                        <a:t>original_glrlm_LongRunLowGrayLevelEmphasis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59F26"/>
                    </a:solidFill>
                  </a:tcPr>
                </a:tc>
                <a:extLst>
                  <a:ext uri="{0D108BD9-81ED-4DB2-BD59-A6C34878D82A}">
                    <a16:rowId xmlns:a16="http://schemas.microsoft.com/office/drawing/2014/main" val="1904646859"/>
                  </a:ext>
                </a:extLst>
              </a:tr>
              <a:tr h="281167">
                <a:tc>
                  <a:txBody>
                    <a:bodyPr/>
                    <a:lstStyle/>
                    <a:p>
                      <a:pPr algn="l" fontAlgn="b"/>
                      <a:r>
                        <a:rPr lang="en-US" sz="900" b="1" i="0" u="none" strike="noStrike">
                          <a:solidFill>
                            <a:srgbClr val="000000"/>
                          </a:solidFill>
                          <a:effectLst/>
                          <a:latin typeface="Calibri" panose="020F0502020204030204" pitchFamily="34" charset="0"/>
                        </a:rPr>
                        <a:t>GLRLM Long Run High Gray Level Emphasis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FF0000"/>
                          </a:solidFill>
                          <a:effectLst/>
                          <a:latin typeface="Calibri" panose="020F0502020204030204" pitchFamily="34" charset="0"/>
                        </a:rPr>
                        <a:t>GLRLM_LRHGE</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FF0000"/>
                          </a:solidFill>
                          <a:effectLst/>
                          <a:latin typeface="Calibri" panose="020F0502020204030204" pitchFamily="34" charset="0"/>
                        </a:rPr>
                        <a:t>original_glrlm_LongRunHighGrayLevelEmphasis</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59F26"/>
                    </a:solidFill>
                  </a:tcPr>
                </a:tc>
                <a:extLst>
                  <a:ext uri="{0D108BD9-81ED-4DB2-BD59-A6C34878D82A}">
                    <a16:rowId xmlns:a16="http://schemas.microsoft.com/office/drawing/2014/main" val="890028585"/>
                  </a:ext>
                </a:extLst>
              </a:tr>
              <a:tr h="152320">
                <a:tc>
                  <a:txBody>
                    <a:bodyPr/>
                    <a:lstStyle/>
                    <a:p>
                      <a:pPr algn="l" fontAlgn="b"/>
                      <a:r>
                        <a:rPr lang="en-US" sz="900" b="1" i="0" u="none" strike="noStrike">
                          <a:solidFill>
                            <a:srgbClr val="000000"/>
                          </a:solidFill>
                          <a:effectLst/>
                          <a:latin typeface="Calibri" panose="020F0502020204030204" pitchFamily="34" charset="0"/>
                        </a:rPr>
                        <a:t>GLRLM Gray Level Non Uniformity</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FF0000"/>
                          </a:solidFill>
                          <a:effectLst/>
                          <a:latin typeface="Calibri" panose="020F0502020204030204" pitchFamily="34" charset="0"/>
                        </a:rPr>
                        <a:t>GLRLM_GLNU</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FF0000"/>
                          </a:solidFill>
                          <a:effectLst/>
                          <a:latin typeface="Calibri" panose="020F0502020204030204" pitchFamily="34" charset="0"/>
                        </a:rPr>
                        <a:t>original_gldm_GrayLevelNonUniformity</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FF0000"/>
                          </a:solidFill>
                          <a:effectLst/>
                          <a:latin typeface="Calibri" panose="020F0502020204030204" pitchFamily="34" charset="0"/>
                        </a:rPr>
                        <a:t>GLevNonU</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013013070"/>
                  </a:ext>
                </a:extLst>
              </a:tr>
              <a:tr h="152320">
                <a:tc>
                  <a:txBody>
                    <a:bodyPr/>
                    <a:lstStyle/>
                    <a:p>
                      <a:pPr algn="l" fontAlgn="b"/>
                      <a:r>
                        <a:rPr lang="en-US" sz="900" b="1" i="0" u="none" strike="noStrike">
                          <a:solidFill>
                            <a:srgbClr val="000000"/>
                          </a:solidFill>
                          <a:effectLst/>
                          <a:latin typeface="Calibri" panose="020F0502020204030204" pitchFamily="34" charset="0"/>
                        </a:rPr>
                        <a:t>GLRLM Run Length Non Uniformity</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dirty="0">
                          <a:solidFill>
                            <a:srgbClr val="FF0000"/>
                          </a:solidFill>
                          <a:effectLst/>
                          <a:latin typeface="Calibri" panose="020F0502020204030204" pitchFamily="34" charset="0"/>
                        </a:rPr>
                        <a:t>GLRLM_RLNU</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FF0000"/>
                          </a:solidFill>
                          <a:effectLst/>
                          <a:latin typeface="Calibri" panose="020F0502020204030204" pitchFamily="34" charset="0"/>
                        </a:rPr>
                        <a:t>original_glrlm_RunLengthNonUniformity</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FF0000"/>
                          </a:solidFill>
                          <a:effectLst/>
                          <a:latin typeface="Calibri" panose="020F0502020204030204" pitchFamily="34" charset="0"/>
                        </a:rPr>
                        <a:t>RLNonUni</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4183738755"/>
                  </a:ext>
                </a:extLst>
              </a:tr>
              <a:tr h="152320">
                <a:tc>
                  <a:txBody>
                    <a:bodyPr/>
                    <a:lstStyle/>
                    <a:p>
                      <a:pPr algn="l" fontAlgn="b"/>
                      <a:r>
                        <a:rPr lang="en-US" sz="900" b="1" i="0" u="none" strike="noStrike">
                          <a:solidFill>
                            <a:srgbClr val="000000"/>
                          </a:solidFill>
                          <a:effectLst/>
                          <a:latin typeface="Calibri" panose="020F0502020204030204" pitchFamily="34" charset="0"/>
                        </a:rPr>
                        <a:t>GLRLM Run Percentage</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dirty="0">
                          <a:solidFill>
                            <a:srgbClr val="FF0000"/>
                          </a:solidFill>
                          <a:effectLst/>
                          <a:latin typeface="Calibri" panose="020F0502020204030204" pitchFamily="34" charset="0"/>
                        </a:rPr>
                        <a:t>GLRLM_RP</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a:solidFill>
                            <a:srgbClr val="FF0000"/>
                          </a:solidFill>
                          <a:effectLst/>
                          <a:latin typeface="Calibri" panose="020F0502020204030204" pitchFamily="34" charset="0"/>
                        </a:rPr>
                        <a:t>original_glrlm_RunPercentage</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16" marR="7616" marT="7616"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59F26"/>
                    </a:solidFill>
                  </a:tcPr>
                </a:tc>
                <a:extLst>
                  <a:ext uri="{0D108BD9-81ED-4DB2-BD59-A6C34878D82A}">
                    <a16:rowId xmlns:a16="http://schemas.microsoft.com/office/drawing/2014/main" val="921981021"/>
                  </a:ext>
                </a:extLst>
              </a:tr>
            </a:tbl>
          </a:graphicData>
        </a:graphic>
      </p:graphicFrame>
      <p:graphicFrame>
        <p:nvGraphicFramePr>
          <p:cNvPr id="7" name="Table 6">
            <a:extLst>
              <a:ext uri="{FF2B5EF4-FFF2-40B4-BE49-F238E27FC236}">
                <a16:creationId xmlns:a16="http://schemas.microsoft.com/office/drawing/2014/main" id="{D08C80F9-7C09-40AF-BE54-CB79150D25CD}"/>
              </a:ext>
            </a:extLst>
          </p:cNvPr>
          <p:cNvGraphicFramePr>
            <a:graphicFrameLocks noGrp="1"/>
          </p:cNvGraphicFramePr>
          <p:nvPr>
            <p:extLst>
              <p:ext uri="{D42A27DB-BD31-4B8C-83A1-F6EECF244321}">
                <p14:modId xmlns:p14="http://schemas.microsoft.com/office/powerpoint/2010/main" val="1171699158"/>
              </p:ext>
            </p:extLst>
          </p:nvPr>
        </p:nvGraphicFramePr>
        <p:xfrm>
          <a:off x="228600" y="6117055"/>
          <a:ext cx="2128919" cy="491289"/>
        </p:xfrm>
        <a:graphic>
          <a:graphicData uri="http://schemas.openxmlformats.org/drawingml/2006/table">
            <a:tbl>
              <a:tblPr/>
              <a:tblGrid>
                <a:gridCol w="2128919">
                  <a:extLst>
                    <a:ext uri="{9D8B030D-6E8A-4147-A177-3AD203B41FA5}">
                      <a16:colId xmlns:a16="http://schemas.microsoft.com/office/drawing/2014/main" val="2925651199"/>
                    </a:ext>
                  </a:extLst>
                </a:gridCol>
              </a:tblGrid>
              <a:tr h="163763">
                <a:tc>
                  <a:txBody>
                    <a:bodyPr/>
                    <a:lstStyle/>
                    <a:p>
                      <a:pPr algn="l" fontAlgn="b"/>
                      <a:r>
                        <a:rPr lang="el-GR" sz="900" b="1" i="0" u="none" strike="noStrike" dirty="0">
                          <a:solidFill>
                            <a:srgbClr val="FFFFFF"/>
                          </a:solidFill>
                          <a:effectLst/>
                          <a:latin typeface="Calibri" panose="020F0502020204030204" pitchFamily="34" charset="0"/>
                        </a:rPr>
                        <a:t>Δεν βρέθηκε</a:t>
                      </a:r>
                    </a:p>
                  </a:txBody>
                  <a:tcPr marL="8188" marR="8188" marT="8188" marB="0" anchor="b">
                    <a:lnL>
                      <a:noFill/>
                    </a:lnL>
                    <a:lnR>
                      <a:noFill/>
                    </a:lnR>
                    <a:lnT>
                      <a:noFill/>
                    </a:lnT>
                    <a:lnB>
                      <a:noFill/>
                    </a:lnB>
                    <a:solidFill>
                      <a:srgbClr val="F59F26"/>
                    </a:solidFill>
                  </a:tcPr>
                </a:tc>
                <a:extLst>
                  <a:ext uri="{0D108BD9-81ED-4DB2-BD59-A6C34878D82A}">
                    <a16:rowId xmlns:a16="http://schemas.microsoft.com/office/drawing/2014/main" val="1783860595"/>
                  </a:ext>
                </a:extLst>
              </a:tr>
              <a:tr h="163763">
                <a:tc>
                  <a:txBody>
                    <a:bodyPr/>
                    <a:lstStyle/>
                    <a:p>
                      <a:pPr algn="l" fontAlgn="b"/>
                      <a:r>
                        <a:rPr lang="el-GR" sz="900" b="1" i="0" u="none" strike="noStrike">
                          <a:solidFill>
                            <a:srgbClr val="FF0000"/>
                          </a:solidFill>
                          <a:effectLst/>
                          <a:latin typeface="Calibri" panose="020F0502020204030204" pitchFamily="34" charset="0"/>
                        </a:rPr>
                        <a:t>Μεγάλη απόκλιση τιμών</a:t>
                      </a:r>
                    </a:p>
                  </a:txBody>
                  <a:tcPr marL="8188" marR="8188" marT="8188" marB="0" anchor="b">
                    <a:lnL>
                      <a:noFill/>
                    </a:lnL>
                    <a:lnR>
                      <a:noFill/>
                    </a:lnR>
                    <a:lnT>
                      <a:noFill/>
                    </a:lnT>
                    <a:lnB>
                      <a:noFill/>
                    </a:lnB>
                  </a:tcPr>
                </a:tc>
                <a:extLst>
                  <a:ext uri="{0D108BD9-81ED-4DB2-BD59-A6C34878D82A}">
                    <a16:rowId xmlns:a16="http://schemas.microsoft.com/office/drawing/2014/main" val="2027496963"/>
                  </a:ext>
                </a:extLst>
              </a:tr>
              <a:tr h="163763">
                <a:tc>
                  <a:txBody>
                    <a:bodyPr/>
                    <a:lstStyle/>
                    <a:p>
                      <a:pPr algn="l" fontAlgn="b"/>
                      <a:r>
                        <a:rPr lang="el-GR" sz="900" b="1" i="0" u="none" strike="noStrike" dirty="0">
                          <a:solidFill>
                            <a:srgbClr val="000000"/>
                          </a:solidFill>
                          <a:effectLst/>
                          <a:latin typeface="Calibri" panose="020F0502020204030204" pitchFamily="34" charset="0"/>
                        </a:rPr>
                        <a:t>Μικρή απόκλιση τιμών</a:t>
                      </a:r>
                    </a:p>
                  </a:txBody>
                  <a:tcPr marL="8188" marR="8188" marT="8188" marB="0" anchor="b">
                    <a:lnL>
                      <a:noFill/>
                    </a:lnL>
                    <a:lnR>
                      <a:noFill/>
                    </a:lnR>
                    <a:lnT>
                      <a:noFill/>
                    </a:lnT>
                    <a:lnB>
                      <a:noFill/>
                    </a:lnB>
                    <a:noFill/>
                  </a:tcPr>
                </a:tc>
                <a:extLst>
                  <a:ext uri="{0D108BD9-81ED-4DB2-BD59-A6C34878D82A}">
                    <a16:rowId xmlns:a16="http://schemas.microsoft.com/office/drawing/2014/main" val="1963967285"/>
                  </a:ext>
                </a:extLst>
              </a:tr>
            </a:tbl>
          </a:graphicData>
        </a:graphic>
      </p:graphicFrame>
    </p:spTree>
    <p:extLst>
      <p:ext uri="{BB962C8B-B14F-4D97-AF65-F5344CB8AC3E}">
        <p14:creationId xmlns:p14="http://schemas.microsoft.com/office/powerpoint/2010/main" val="56196854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Workflow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089573" y="1786303"/>
            <a:ext cx="1587500" cy="1587500"/>
          </a:xfrm>
          <a:prstGeom prst="ellipse">
            <a:avLst/>
          </a:prstGeom>
          <a:solidFill>
            <a:srgbClr val="CB7A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089573"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3178808"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816096" y="2928814"/>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cxnSpLocks/>
            <a:stCxn id="3" idx="6"/>
            <a:endCxn id="41" idx="6"/>
          </p:cNvCxnSpPr>
          <p:nvPr/>
        </p:nvCxnSpPr>
        <p:spPr>
          <a:xfrm>
            <a:off x="2677073"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p:cNvCxnSpPr>
          <p:nvPr/>
        </p:nvCxnSpPr>
        <p:spPr>
          <a:xfrm>
            <a:off x="2905878" y="3722564"/>
            <a:ext cx="265497"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p:cNvCxnSpPr>
          <p:nvPr/>
        </p:nvCxnSpPr>
        <p:spPr>
          <a:xfrm>
            <a:off x="4742432" y="3722564"/>
            <a:ext cx="260731"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p:cNvCxnSpPr>
          <p:nvPr/>
        </p:nvCxnSpPr>
        <p:spPr>
          <a:xfrm>
            <a:off x="8391989" y="3722564"/>
            <a:ext cx="260256"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cxnSpLocks/>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197523" y="2364611"/>
            <a:ext cx="1371600" cy="430887"/>
          </a:xfrm>
          <a:prstGeom prst="rect">
            <a:avLst/>
          </a:prstGeom>
        </p:spPr>
        <p:txBody>
          <a:bodyPr wrap="square" lIns="0" tIns="0" rIns="0" bIns="0" anchor="ctr">
            <a:spAutoFit/>
          </a:bodyPr>
          <a:lstStyle/>
          <a:p>
            <a:pPr algn="ctr"/>
            <a:r>
              <a:rPr lang="el-GR" sz="1400" b="1" dirty="0">
                <a:solidFill>
                  <a:schemeClr val="bg1"/>
                </a:solidFill>
              </a:rPr>
              <a:t>Επιλογή Δεδομένων</a:t>
            </a:r>
            <a:endParaRPr lang="en-US" sz="1400" b="1" dirty="0">
              <a:solidFill>
                <a:schemeClr val="bg1"/>
              </a:solidFill>
            </a:endParaRPr>
          </a:p>
        </p:txBody>
      </p:sp>
      <p:sp>
        <p:nvSpPr>
          <p:cNvPr id="92" name="Rectangle 91">
            <a:extLst>
              <a:ext uri="{FF2B5EF4-FFF2-40B4-BE49-F238E27FC236}">
                <a16:creationId xmlns:a16="http://schemas.microsoft.com/office/drawing/2014/main" id="{A69BDC62-882D-49FD-B60A-05F493B04723}"/>
              </a:ext>
            </a:extLst>
          </p:cNvPr>
          <p:cNvSpPr/>
          <p:nvPr/>
        </p:nvSpPr>
        <p:spPr>
          <a:xfrm>
            <a:off x="0" y="1801097"/>
            <a:ext cx="1005682" cy="467051"/>
          </a:xfrm>
          <a:prstGeom prst="rect">
            <a:avLst/>
          </a:prstGeom>
        </p:spPr>
        <p:txBody>
          <a:bodyPr wrap="square" lIns="0" tIns="0" rIns="0" bIns="0" anchor="ctr">
            <a:spAutoFit/>
          </a:bodyPr>
          <a:lstStyle/>
          <a:p>
            <a:pPr algn="r">
              <a:lnSpc>
                <a:spcPts val="1900"/>
              </a:lnSpc>
            </a:pPr>
            <a:r>
              <a:rPr lang="el-GR" sz="1400" dirty="0"/>
              <a:t>Ιατρικές εικόνες</a:t>
            </a:r>
            <a:endParaRPr lang="en-US" sz="1400" dirty="0">
              <a:solidFill>
                <a:schemeClr val="tx1">
                  <a:lumMod val="75000"/>
                  <a:lumOff val="25000"/>
                </a:schemeClr>
              </a:solidFill>
              <a:cs typeface="Segoe UI" panose="020B0502040204020203" pitchFamily="34" charset="0"/>
            </a:endParaRPr>
          </a:p>
        </p:txBody>
      </p:sp>
      <p:cxnSp>
        <p:nvCxnSpPr>
          <p:cNvPr id="43" name="Straight Arrow Connector 42">
            <a:extLst>
              <a:ext uri="{FF2B5EF4-FFF2-40B4-BE49-F238E27FC236}">
                <a16:creationId xmlns:a16="http://schemas.microsoft.com/office/drawing/2014/main" id="{0D3BB815-FB6E-4720-B6FA-D384118DE67E}"/>
              </a:ext>
              <a:ext uri="{C183D7F6-B498-43B3-948B-1728B52AA6E4}">
                <adec:decorative xmlns:adec="http://schemas.microsoft.com/office/drawing/2017/decorative" val="1"/>
              </a:ext>
            </a:extLst>
          </p:cNvPr>
          <p:cNvCxnSpPr>
            <a:cxnSpLocks/>
          </p:cNvCxnSpPr>
          <p:nvPr/>
        </p:nvCxnSpPr>
        <p:spPr>
          <a:xfrm>
            <a:off x="6455889" y="3722565"/>
            <a:ext cx="34703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87A49EBD-892F-4A47-B840-EDD6B79CCADC}"/>
              </a:ext>
              <a:ext uri="{C183D7F6-B498-43B3-948B-1728B52AA6E4}">
                <adec:decorative xmlns:adec="http://schemas.microsoft.com/office/drawing/2017/decorative" val="1"/>
              </a:ext>
            </a:extLst>
          </p:cNvPr>
          <p:cNvSpPr/>
          <p:nvPr/>
        </p:nvSpPr>
        <p:spPr>
          <a:xfrm>
            <a:off x="4991057" y="2917992"/>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5" name="Rectangle 44">
            <a:extLst>
              <a:ext uri="{FF2B5EF4-FFF2-40B4-BE49-F238E27FC236}">
                <a16:creationId xmlns:a16="http://schemas.microsoft.com/office/drawing/2014/main" id="{FC4983D5-2E37-4078-A642-118A45788119}"/>
              </a:ext>
            </a:extLst>
          </p:cNvPr>
          <p:cNvSpPr/>
          <p:nvPr/>
        </p:nvSpPr>
        <p:spPr>
          <a:xfrm>
            <a:off x="0" y="2675392"/>
            <a:ext cx="1005682" cy="467051"/>
          </a:xfrm>
          <a:prstGeom prst="rect">
            <a:avLst/>
          </a:prstGeom>
        </p:spPr>
        <p:txBody>
          <a:bodyPr wrap="square" lIns="0" tIns="0" rIns="0" bIns="0" anchor="ctr">
            <a:spAutoFit/>
          </a:bodyPr>
          <a:lstStyle/>
          <a:p>
            <a:pPr algn="r">
              <a:lnSpc>
                <a:spcPts val="1900"/>
              </a:lnSpc>
            </a:pPr>
            <a:r>
              <a:rPr lang="el-GR" sz="1400" dirty="0"/>
              <a:t>Κλινικά Δεδομένα</a:t>
            </a:r>
            <a:endParaRPr lang="en-US" sz="1400" dirty="0">
              <a:solidFill>
                <a:schemeClr val="tx1">
                  <a:lumMod val="75000"/>
                  <a:lumOff val="25000"/>
                </a:schemeClr>
              </a:solidFill>
              <a:cs typeface="Segoe UI" panose="020B0502040204020203" pitchFamily="34" charset="0"/>
            </a:endParaRPr>
          </a:p>
        </p:txBody>
      </p:sp>
      <p:sp>
        <p:nvSpPr>
          <p:cNvPr id="23" name="Rectangle 22">
            <a:extLst>
              <a:ext uri="{FF2B5EF4-FFF2-40B4-BE49-F238E27FC236}">
                <a16:creationId xmlns:a16="http://schemas.microsoft.com/office/drawing/2014/main" id="{4EA0E8AF-318A-48C6-A87C-AF87D35A6B67}"/>
              </a:ext>
            </a:extLst>
          </p:cNvPr>
          <p:cNvSpPr/>
          <p:nvPr/>
        </p:nvSpPr>
        <p:spPr>
          <a:xfrm>
            <a:off x="1197523" y="4649634"/>
            <a:ext cx="1371600" cy="430887"/>
          </a:xfrm>
          <a:prstGeom prst="rect">
            <a:avLst/>
          </a:prstGeom>
        </p:spPr>
        <p:txBody>
          <a:bodyPr wrap="square" lIns="0" tIns="0" rIns="0" bIns="0" anchor="ctr">
            <a:spAutoFit/>
          </a:bodyPr>
          <a:lstStyle/>
          <a:p>
            <a:pPr algn="ctr"/>
            <a:r>
              <a:rPr lang="el-GR" sz="1400" b="1" dirty="0">
                <a:solidFill>
                  <a:schemeClr val="bg1"/>
                </a:solidFill>
              </a:rPr>
              <a:t>Επιλογή λογισμικών</a:t>
            </a:r>
            <a:endParaRPr lang="en-US" sz="1400" b="1" dirty="0">
              <a:solidFill>
                <a:schemeClr val="bg1"/>
              </a:solidFill>
            </a:endParaRPr>
          </a:p>
        </p:txBody>
      </p:sp>
      <p:sp>
        <p:nvSpPr>
          <p:cNvPr id="24" name="Rectangle 23">
            <a:extLst>
              <a:ext uri="{FF2B5EF4-FFF2-40B4-BE49-F238E27FC236}">
                <a16:creationId xmlns:a16="http://schemas.microsoft.com/office/drawing/2014/main" id="{A3879CCB-068E-4BA1-8B0F-ECA6C3C88239}"/>
              </a:ext>
            </a:extLst>
          </p:cNvPr>
          <p:cNvSpPr/>
          <p:nvPr/>
        </p:nvSpPr>
        <p:spPr>
          <a:xfrm>
            <a:off x="0" y="4485660"/>
            <a:ext cx="1037766" cy="710707"/>
          </a:xfrm>
          <a:prstGeom prst="rect">
            <a:avLst/>
          </a:prstGeom>
        </p:spPr>
        <p:txBody>
          <a:bodyPr wrap="square" lIns="0" tIns="0" rIns="0" bIns="0" anchor="ctr">
            <a:spAutoFit/>
          </a:bodyPr>
          <a:lstStyle/>
          <a:p>
            <a:pPr algn="r">
              <a:lnSpc>
                <a:spcPts val="1900"/>
              </a:lnSpc>
            </a:pPr>
            <a:r>
              <a:rPr lang="en-US" sz="1400" dirty="0" err="1">
                <a:solidFill>
                  <a:schemeClr val="tx1">
                    <a:lumMod val="75000"/>
                    <a:lumOff val="25000"/>
                  </a:schemeClr>
                </a:solidFill>
                <a:cs typeface="Segoe UI" panose="020B0502040204020203" pitchFamily="34" charset="0"/>
              </a:rPr>
              <a:t>LifeX</a:t>
            </a:r>
            <a:endParaRPr lang="en-US" sz="1400" dirty="0">
              <a:solidFill>
                <a:schemeClr val="tx1">
                  <a:lumMod val="75000"/>
                  <a:lumOff val="25000"/>
                </a:schemeClr>
              </a:solidFill>
              <a:cs typeface="Segoe UI" panose="020B0502040204020203" pitchFamily="34" charset="0"/>
            </a:endParaRPr>
          </a:p>
          <a:p>
            <a:pPr algn="r">
              <a:lnSpc>
                <a:spcPts val="1900"/>
              </a:lnSpc>
            </a:pPr>
            <a:r>
              <a:rPr lang="en-US" sz="1400" dirty="0" err="1">
                <a:solidFill>
                  <a:schemeClr val="tx1">
                    <a:lumMod val="75000"/>
                    <a:lumOff val="25000"/>
                  </a:schemeClr>
                </a:solidFill>
                <a:cs typeface="Segoe UI" panose="020B0502040204020203" pitchFamily="34" charset="0"/>
              </a:rPr>
              <a:t>MaZda</a:t>
            </a:r>
            <a:endParaRPr lang="en-US" sz="1400" dirty="0">
              <a:solidFill>
                <a:schemeClr val="tx1">
                  <a:lumMod val="75000"/>
                  <a:lumOff val="25000"/>
                </a:schemeClr>
              </a:solidFill>
              <a:cs typeface="Segoe UI" panose="020B0502040204020203" pitchFamily="34" charset="0"/>
            </a:endParaRPr>
          </a:p>
          <a:p>
            <a:pPr algn="r">
              <a:lnSpc>
                <a:spcPts val="1900"/>
              </a:lnSpc>
            </a:pPr>
            <a:r>
              <a:rPr lang="en-US" sz="1400" dirty="0" err="1">
                <a:solidFill>
                  <a:schemeClr val="tx1">
                    <a:lumMod val="75000"/>
                    <a:lumOff val="25000"/>
                  </a:schemeClr>
                </a:solidFill>
                <a:cs typeface="Segoe UI" panose="020B0502040204020203" pitchFamily="34" charset="0"/>
              </a:rPr>
              <a:t>Pyradiomics</a:t>
            </a:r>
            <a:endParaRPr lang="en-US" sz="1400" dirty="0">
              <a:solidFill>
                <a:schemeClr val="tx1">
                  <a:lumMod val="75000"/>
                  <a:lumOff val="25000"/>
                </a:schemeClr>
              </a:solidFill>
              <a:cs typeface="Segoe UI" panose="020B0502040204020203" pitchFamily="34" charset="0"/>
            </a:endParaRPr>
          </a:p>
        </p:txBody>
      </p:sp>
      <p:sp>
        <p:nvSpPr>
          <p:cNvPr id="25" name="Rectangle 24">
            <a:extLst>
              <a:ext uri="{FF2B5EF4-FFF2-40B4-BE49-F238E27FC236}">
                <a16:creationId xmlns:a16="http://schemas.microsoft.com/office/drawing/2014/main" id="{93F68E3A-0320-49C2-BCC1-2E7828286293}"/>
              </a:ext>
            </a:extLst>
          </p:cNvPr>
          <p:cNvSpPr/>
          <p:nvPr/>
        </p:nvSpPr>
        <p:spPr>
          <a:xfrm>
            <a:off x="3270715" y="3429000"/>
            <a:ext cx="1437643" cy="430887"/>
          </a:xfrm>
          <a:prstGeom prst="rect">
            <a:avLst/>
          </a:prstGeom>
        </p:spPr>
        <p:txBody>
          <a:bodyPr wrap="square" lIns="0" tIns="0" rIns="0" bIns="0" anchor="ctr">
            <a:spAutoFit/>
          </a:bodyPr>
          <a:lstStyle/>
          <a:p>
            <a:pPr algn="ctr"/>
            <a:r>
              <a:rPr lang="el-GR" sz="1400" b="1" dirty="0">
                <a:solidFill>
                  <a:schemeClr val="bg1"/>
                </a:solidFill>
              </a:rPr>
              <a:t>Εξαγωγή</a:t>
            </a:r>
            <a:r>
              <a:rPr lang="en-US" sz="1400" b="1" dirty="0">
                <a:solidFill>
                  <a:schemeClr val="bg1"/>
                </a:solidFill>
              </a:rPr>
              <a:t> </a:t>
            </a:r>
            <a:r>
              <a:rPr lang="el-GR" sz="1400" b="1" dirty="0">
                <a:solidFill>
                  <a:schemeClr val="bg1"/>
                </a:solidFill>
              </a:rPr>
              <a:t>χαρακτηριστικών</a:t>
            </a:r>
            <a:endParaRPr lang="en-US" sz="1400" b="1" dirty="0">
              <a:solidFill>
                <a:schemeClr val="bg1"/>
              </a:solidFill>
            </a:endParaRPr>
          </a:p>
        </p:txBody>
      </p:sp>
      <p:sp>
        <p:nvSpPr>
          <p:cNvPr id="26" name="Rectangle 25">
            <a:extLst>
              <a:ext uri="{FF2B5EF4-FFF2-40B4-BE49-F238E27FC236}">
                <a16:creationId xmlns:a16="http://schemas.microsoft.com/office/drawing/2014/main" id="{153FFC8B-1589-46A5-80C1-17B06955F7A2}"/>
              </a:ext>
            </a:extLst>
          </p:cNvPr>
          <p:cNvSpPr/>
          <p:nvPr/>
        </p:nvSpPr>
        <p:spPr>
          <a:xfrm>
            <a:off x="3184365" y="4545357"/>
            <a:ext cx="1558738" cy="430887"/>
          </a:xfrm>
          <a:prstGeom prst="rect">
            <a:avLst/>
          </a:prstGeom>
        </p:spPr>
        <p:txBody>
          <a:bodyPr wrap="square" lIns="0" tIns="0" rIns="0" bIns="0" anchor="ctr">
            <a:spAutoFit/>
          </a:bodyPr>
          <a:lstStyle/>
          <a:p>
            <a:pPr algn="ctr"/>
            <a:r>
              <a:rPr lang="el-GR" sz="1400" dirty="0"/>
              <a:t>Από δοκιμαστική εικόνα</a:t>
            </a:r>
            <a:endParaRPr lang="en-US" sz="1400" dirty="0">
              <a:cs typeface="Segoe UI" panose="020B0502040204020203" pitchFamily="34" charset="0"/>
            </a:endParaRPr>
          </a:p>
        </p:txBody>
      </p:sp>
      <p:sp>
        <p:nvSpPr>
          <p:cNvPr id="27" name="Rectangle 26">
            <a:extLst>
              <a:ext uri="{FF2B5EF4-FFF2-40B4-BE49-F238E27FC236}">
                <a16:creationId xmlns:a16="http://schemas.microsoft.com/office/drawing/2014/main" id="{92025B7D-4C92-4214-A380-568E511278E1}"/>
              </a:ext>
            </a:extLst>
          </p:cNvPr>
          <p:cNvSpPr/>
          <p:nvPr/>
        </p:nvSpPr>
        <p:spPr>
          <a:xfrm>
            <a:off x="5053270" y="4545357"/>
            <a:ext cx="1558738" cy="430887"/>
          </a:xfrm>
          <a:prstGeom prst="rect">
            <a:avLst/>
          </a:prstGeom>
        </p:spPr>
        <p:txBody>
          <a:bodyPr wrap="square" lIns="0" tIns="0" rIns="0" bIns="0" anchor="ctr">
            <a:spAutoFit/>
          </a:bodyPr>
          <a:lstStyle/>
          <a:p>
            <a:pPr algn="ctr"/>
            <a:r>
              <a:rPr lang="el-GR" sz="1400" dirty="0"/>
              <a:t>Από δοκιμαστική εικόνα</a:t>
            </a:r>
            <a:endParaRPr lang="en-US" sz="1400" dirty="0">
              <a:cs typeface="Segoe UI" panose="020B0502040204020203" pitchFamily="34" charset="0"/>
            </a:endParaRPr>
          </a:p>
        </p:txBody>
      </p:sp>
      <p:sp>
        <p:nvSpPr>
          <p:cNvPr id="28" name="Rectangle 27">
            <a:extLst>
              <a:ext uri="{FF2B5EF4-FFF2-40B4-BE49-F238E27FC236}">
                <a16:creationId xmlns:a16="http://schemas.microsoft.com/office/drawing/2014/main" id="{71FED89E-B679-43D7-818B-DA5C4425C3B1}"/>
              </a:ext>
            </a:extLst>
          </p:cNvPr>
          <p:cNvSpPr/>
          <p:nvPr/>
        </p:nvSpPr>
        <p:spPr>
          <a:xfrm>
            <a:off x="4940968" y="3441030"/>
            <a:ext cx="1764631" cy="523220"/>
          </a:xfrm>
          <a:prstGeom prst="rect">
            <a:avLst/>
          </a:prstGeom>
        </p:spPr>
        <p:txBody>
          <a:bodyPr wrap="square">
            <a:spAutoFit/>
          </a:bodyPr>
          <a:lstStyle/>
          <a:p>
            <a:pPr algn="ctr"/>
            <a:r>
              <a:rPr lang="el-GR" sz="1400" b="1" dirty="0">
                <a:solidFill>
                  <a:schemeClr val="bg1"/>
                </a:solidFill>
              </a:rPr>
              <a:t>Επιλογή κοινών </a:t>
            </a:r>
          </a:p>
          <a:p>
            <a:pPr algn="ctr"/>
            <a:r>
              <a:rPr lang="el-GR" sz="1400" b="1" dirty="0">
                <a:solidFill>
                  <a:schemeClr val="bg1"/>
                </a:solidFill>
              </a:rPr>
              <a:t>χαρακτηριστικών</a:t>
            </a:r>
            <a:endParaRPr lang="en-US" sz="1400" b="1" dirty="0">
              <a:solidFill>
                <a:schemeClr val="bg1"/>
              </a:solidFill>
            </a:endParaRPr>
          </a:p>
        </p:txBody>
      </p:sp>
      <p:sp>
        <p:nvSpPr>
          <p:cNvPr id="29" name="Rectangle 28">
            <a:extLst>
              <a:ext uri="{FF2B5EF4-FFF2-40B4-BE49-F238E27FC236}">
                <a16:creationId xmlns:a16="http://schemas.microsoft.com/office/drawing/2014/main" id="{14867ED9-B048-462D-875E-C5D233514669}"/>
              </a:ext>
            </a:extLst>
          </p:cNvPr>
          <p:cNvSpPr/>
          <p:nvPr/>
        </p:nvSpPr>
        <p:spPr>
          <a:xfrm>
            <a:off x="6906126" y="3429000"/>
            <a:ext cx="1426366" cy="430887"/>
          </a:xfrm>
          <a:prstGeom prst="rect">
            <a:avLst/>
          </a:prstGeom>
        </p:spPr>
        <p:txBody>
          <a:bodyPr wrap="square" lIns="0" tIns="0" rIns="0" bIns="0" anchor="ctr">
            <a:spAutoFit/>
          </a:bodyPr>
          <a:lstStyle/>
          <a:p>
            <a:pPr algn="ctr"/>
            <a:r>
              <a:rPr lang="el-GR" sz="1400" b="1" dirty="0">
                <a:solidFill>
                  <a:schemeClr val="bg1"/>
                </a:solidFill>
              </a:rPr>
              <a:t>Εξαγωγή</a:t>
            </a:r>
            <a:r>
              <a:rPr lang="el-GR" sz="1400" dirty="0">
                <a:solidFill>
                  <a:schemeClr val="bg1"/>
                </a:solidFill>
              </a:rPr>
              <a:t> </a:t>
            </a:r>
            <a:r>
              <a:rPr lang="el-GR" sz="1400" b="1" dirty="0">
                <a:solidFill>
                  <a:schemeClr val="bg1"/>
                </a:solidFill>
              </a:rPr>
              <a:t>χαρακτηριστικών</a:t>
            </a:r>
            <a:endParaRPr lang="en-US" sz="1400" b="1" dirty="0">
              <a:solidFill>
                <a:schemeClr val="bg1"/>
              </a:solidFill>
            </a:endParaRPr>
          </a:p>
        </p:txBody>
      </p:sp>
      <p:sp>
        <p:nvSpPr>
          <p:cNvPr id="30" name="Rectangle 29">
            <a:extLst>
              <a:ext uri="{FF2B5EF4-FFF2-40B4-BE49-F238E27FC236}">
                <a16:creationId xmlns:a16="http://schemas.microsoft.com/office/drawing/2014/main" id="{4FC9B615-6C00-4721-9463-08C9C3E0A458}"/>
              </a:ext>
            </a:extLst>
          </p:cNvPr>
          <p:cNvSpPr/>
          <p:nvPr/>
        </p:nvSpPr>
        <p:spPr>
          <a:xfrm>
            <a:off x="6825923" y="4545357"/>
            <a:ext cx="1558738" cy="430887"/>
          </a:xfrm>
          <a:prstGeom prst="rect">
            <a:avLst/>
          </a:prstGeom>
        </p:spPr>
        <p:txBody>
          <a:bodyPr wrap="square" lIns="0" tIns="0" rIns="0" bIns="0" anchor="ctr">
            <a:spAutoFit/>
          </a:bodyPr>
          <a:lstStyle/>
          <a:p>
            <a:pPr algn="ctr"/>
            <a:r>
              <a:rPr lang="el-GR" sz="1400" dirty="0"/>
              <a:t>Από ιατρικές εικόνες </a:t>
            </a:r>
            <a:r>
              <a:rPr lang="en-US" sz="1400" dirty="0"/>
              <a:t>CT</a:t>
            </a:r>
            <a:endParaRPr lang="en-US" sz="1400" dirty="0">
              <a:cs typeface="Segoe UI" panose="020B0502040204020203" pitchFamily="34" charset="0"/>
            </a:endParaRPr>
          </a:p>
        </p:txBody>
      </p:sp>
    </p:spTree>
    <p:extLst>
      <p:ext uri="{BB962C8B-B14F-4D97-AF65-F5344CB8AC3E}">
        <p14:creationId xmlns:p14="http://schemas.microsoft.com/office/powerpoint/2010/main" val="315363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ppt_w</p:attrName>
                                        </p:attrNameLst>
                                      </p:cBhvr>
                                      <p:tavLst>
                                        <p:tav tm="0">
                                          <p:val>
                                            <p:fltVal val="0"/>
                                          </p:val>
                                        </p:tav>
                                        <p:tav tm="100000">
                                          <p:val>
                                            <p:strVal val="#ppt_w"/>
                                          </p:val>
                                        </p:tav>
                                      </p:tavLst>
                                    </p:anim>
                                    <p:anim calcmode="lin" valueType="num">
                                      <p:cBhvr>
                                        <p:cTn id="13" dur="500" fill="hold"/>
                                        <p:tgtEl>
                                          <p:spTgt spid="30"/>
                                        </p:tgtEl>
                                        <p:attrNameLst>
                                          <p:attrName>ppt_h</p:attrName>
                                        </p:attrNameLst>
                                      </p:cBhvr>
                                      <p:tavLst>
                                        <p:tav tm="0">
                                          <p:val>
                                            <p:fltVal val="0"/>
                                          </p:val>
                                        </p:tav>
                                        <p:tav tm="100000">
                                          <p:val>
                                            <p:strVal val="#ppt_h"/>
                                          </p:val>
                                        </p:tav>
                                      </p:tavLst>
                                    </p:anim>
                                    <p:animEffect transition="in" filter="fade">
                                      <p:cBhvr>
                                        <p:cTn id="14" dur="500"/>
                                        <p:tgtEl>
                                          <p:spTgt spid="30"/>
                                        </p:tgtEl>
                                      </p:cBhvr>
                                    </p:animEffect>
                                  </p:childTnLst>
                                </p:cTn>
                              </p:par>
                              <p:par>
                                <p:cTn id="15" presetID="1" presetClass="emph" presetSubtype="2" fill="hold" nodeType="withEffect">
                                  <p:stCondLst>
                                    <p:cond delay="0"/>
                                  </p:stCondLst>
                                  <p:childTnLst>
                                    <p:animClr clrSpc="rgb" dir="cw">
                                      <p:cBhvr>
                                        <p:cTn id="16" dur="2000" fill="hold"/>
                                        <p:tgtEl>
                                          <p:spTgt spid="73"/>
                                        </p:tgtEl>
                                        <p:attrNameLst>
                                          <p:attrName>fillcolor</p:attrName>
                                        </p:attrNameLst>
                                      </p:cBhvr>
                                      <p:to>
                                        <a:srgbClr val="CB7A09"/>
                                      </p:to>
                                    </p:animClr>
                                    <p:set>
                                      <p:cBhvr>
                                        <p:cTn id="17" dur="2000" fill="hold"/>
                                        <p:tgtEl>
                                          <p:spTgt spid="73"/>
                                        </p:tgtEl>
                                        <p:attrNameLst>
                                          <p:attrName>fill.type</p:attrName>
                                        </p:attrNameLst>
                                      </p:cBhvr>
                                      <p:to>
                                        <p:strVal val="solid"/>
                                      </p:to>
                                    </p:set>
                                    <p:set>
                                      <p:cBhvr>
                                        <p:cTn id="18" dur="2000" fill="hold"/>
                                        <p:tgtEl>
                                          <p:spTgt spid="7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14</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l-GR" sz="2800" b="1" dirty="0">
                <a:solidFill>
                  <a:schemeClr val="tx1">
                    <a:lumMod val="75000"/>
                    <a:lumOff val="25000"/>
                  </a:schemeClr>
                </a:solidFill>
              </a:rPr>
              <a:t>Εξαγωγή </a:t>
            </a:r>
          </a:p>
          <a:p>
            <a:pPr algn="ctr"/>
            <a:r>
              <a:rPr lang="el-GR" sz="2800" b="1" dirty="0">
                <a:solidFill>
                  <a:schemeClr val="tx1">
                    <a:lumMod val="75000"/>
                    <a:lumOff val="25000"/>
                  </a:schemeClr>
                </a:solidFill>
              </a:rPr>
              <a:t>χαρακτηριστικών</a:t>
            </a:r>
            <a:endParaRPr lang="en-US" sz="2800" b="1"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4" name="Rectangle: Rounded Corners 63">
            <a:extLst>
              <a:ext uri="{FF2B5EF4-FFF2-40B4-BE49-F238E27FC236}">
                <a16:creationId xmlns:a16="http://schemas.microsoft.com/office/drawing/2014/main" id="{5722F8A4-0A51-4A55-B5FA-5F0B593D4F65}"/>
              </a:ext>
            </a:extLst>
          </p:cNvPr>
          <p:cNvSpPr/>
          <p:nvPr/>
        </p:nvSpPr>
        <p:spPr>
          <a:xfrm>
            <a:off x="649028" y="1378844"/>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Python Scripts</a:t>
            </a:r>
          </a:p>
        </p:txBody>
      </p:sp>
      <p:sp>
        <p:nvSpPr>
          <p:cNvPr id="65" name="Rectangle 64">
            <a:extLst>
              <a:ext uri="{FF2B5EF4-FFF2-40B4-BE49-F238E27FC236}">
                <a16:creationId xmlns:a16="http://schemas.microsoft.com/office/drawing/2014/main" id="{6DC68C9E-7C99-4096-BE95-316C0062CEB3}"/>
              </a:ext>
              <a:ext uri="{C183D7F6-B498-43B3-948B-1728B52AA6E4}">
                <adec:decorative xmlns:adec="http://schemas.microsoft.com/office/drawing/2017/decorative" val="1"/>
              </a:ext>
            </a:extLst>
          </p:cNvPr>
          <p:cNvSpPr/>
          <p:nvPr/>
        </p:nvSpPr>
        <p:spPr>
          <a:xfrm>
            <a:off x="275285" y="2396067"/>
            <a:ext cx="5629275" cy="35136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lnSpc>
                <a:spcPct val="200000"/>
              </a:lnSpc>
              <a:buFont typeface="Arial" panose="020B0604020202020204" pitchFamily="34" charset="0"/>
              <a:buChar char="•"/>
            </a:pPr>
            <a:r>
              <a:rPr lang="en-US" sz="2000" dirty="0">
                <a:solidFill>
                  <a:schemeClr val="tx1"/>
                </a:solidFill>
              </a:rPr>
              <a:t>E</a:t>
            </a:r>
            <a:r>
              <a:rPr lang="el-GR" sz="2000" dirty="0">
                <a:solidFill>
                  <a:schemeClr val="tx1"/>
                </a:solidFill>
              </a:rPr>
              <a:t>ξ</a:t>
            </a:r>
            <a:r>
              <a:rPr lang="en-US" sz="2000" dirty="0">
                <a:solidFill>
                  <a:schemeClr val="tx1"/>
                </a:solidFill>
              </a:rPr>
              <a:t>α</a:t>
            </a:r>
            <a:r>
              <a:rPr lang="el-GR" sz="2000" dirty="0">
                <a:solidFill>
                  <a:schemeClr val="tx1"/>
                </a:solidFill>
              </a:rPr>
              <a:t>γ</a:t>
            </a:r>
            <a:r>
              <a:rPr lang="en-US" sz="2000" dirty="0" err="1">
                <a:solidFill>
                  <a:schemeClr val="tx1"/>
                </a:solidFill>
              </a:rPr>
              <a:t>ωγή</a:t>
            </a:r>
            <a:r>
              <a:rPr lang="en-US" sz="2000" dirty="0">
                <a:solidFill>
                  <a:schemeClr val="tx1"/>
                </a:solidFill>
              </a:rPr>
              <a:t> απ</a:t>
            </a:r>
            <a:r>
              <a:rPr lang="el-GR" sz="2000" dirty="0">
                <a:solidFill>
                  <a:schemeClr val="tx1"/>
                </a:solidFill>
              </a:rPr>
              <a:t>ό</a:t>
            </a:r>
            <a:r>
              <a:rPr lang="en-US" sz="2000" dirty="0">
                <a:solidFill>
                  <a:schemeClr val="tx1"/>
                </a:solidFill>
              </a:rPr>
              <a:t> π</a:t>
            </a:r>
            <a:r>
              <a:rPr lang="en-US" sz="2000" dirty="0" err="1">
                <a:solidFill>
                  <a:schemeClr val="tx1"/>
                </a:solidFill>
              </a:rPr>
              <a:t>ολλ</a:t>
            </a:r>
            <a:r>
              <a:rPr lang="en-US" sz="2000" dirty="0">
                <a:solidFill>
                  <a:schemeClr val="tx1"/>
                </a:solidFill>
              </a:rPr>
              <a:t>απλές εικόνες</a:t>
            </a:r>
          </a:p>
          <a:p>
            <a:pPr marL="742950" lvl="1" indent="-285750">
              <a:lnSpc>
                <a:spcPct val="200000"/>
              </a:lnSpc>
              <a:buFont typeface="Arial" panose="020B0604020202020204" pitchFamily="34" charset="0"/>
              <a:buChar char="•"/>
            </a:pPr>
            <a:r>
              <a:rPr lang="en-US" sz="2000" dirty="0" err="1">
                <a:solidFill>
                  <a:schemeClr val="tx1"/>
                </a:solidFill>
              </a:rPr>
              <a:t>Μετ</a:t>
            </a:r>
            <a:r>
              <a:rPr lang="en-US" sz="2000" dirty="0">
                <a:solidFill>
                  <a:schemeClr val="tx1"/>
                </a:solidFill>
              </a:rPr>
              <a:t>ατροπή εικόνων σε binary </a:t>
            </a:r>
            <a:r>
              <a:rPr lang="el-GR" sz="2000" dirty="0">
                <a:solidFill>
                  <a:schemeClr val="tx1"/>
                </a:solidFill>
              </a:rPr>
              <a:t>ε</a:t>
            </a:r>
            <a:r>
              <a:rPr lang="en-US" sz="2000" dirty="0">
                <a:solidFill>
                  <a:schemeClr val="tx1"/>
                </a:solidFill>
              </a:rPr>
              <a:t>π</a:t>
            </a:r>
            <a:r>
              <a:rPr lang="el-GR" sz="2000" dirty="0">
                <a:solidFill>
                  <a:schemeClr val="tx1"/>
                </a:solidFill>
              </a:rPr>
              <a:t>ί</a:t>
            </a:r>
            <a:r>
              <a:rPr lang="en-US" sz="2000" dirty="0">
                <a:solidFill>
                  <a:schemeClr val="tx1"/>
                </a:solidFill>
              </a:rPr>
              <a:t>π</a:t>
            </a:r>
            <a:r>
              <a:rPr lang="el-GR" sz="2000" dirty="0">
                <a:solidFill>
                  <a:schemeClr val="tx1"/>
                </a:solidFill>
              </a:rPr>
              <a:t>ε</a:t>
            </a:r>
            <a:r>
              <a:rPr lang="en-US" sz="2000" dirty="0">
                <a:solidFill>
                  <a:schemeClr val="tx1"/>
                </a:solidFill>
              </a:rPr>
              <a:t>δ</a:t>
            </a:r>
            <a:r>
              <a:rPr lang="el-GR" sz="2000" dirty="0">
                <a:solidFill>
                  <a:schemeClr val="tx1"/>
                </a:solidFill>
              </a:rPr>
              <a:t>ο</a:t>
            </a:r>
            <a:endParaRPr lang="en-US" sz="2000" dirty="0">
              <a:solidFill>
                <a:schemeClr val="tx1"/>
              </a:solidFill>
            </a:endParaRPr>
          </a:p>
          <a:p>
            <a:pPr marL="742950" lvl="1" indent="-285750">
              <a:lnSpc>
                <a:spcPct val="200000"/>
              </a:lnSpc>
              <a:buFont typeface="Arial" panose="020B0604020202020204" pitchFamily="34" charset="0"/>
              <a:buChar char="•"/>
            </a:pPr>
            <a:r>
              <a:rPr lang="en-US" sz="2000" dirty="0">
                <a:solidFill>
                  <a:schemeClr val="tx1"/>
                </a:solidFill>
              </a:rPr>
              <a:t>Παρα</a:t>
            </a:r>
            <a:r>
              <a:rPr lang="en-US" sz="2000" dirty="0" err="1">
                <a:solidFill>
                  <a:schemeClr val="tx1"/>
                </a:solidFill>
              </a:rPr>
              <a:t>μετρο</a:t>
            </a:r>
            <a:r>
              <a:rPr lang="en-US" sz="2000" dirty="0">
                <a:solidFill>
                  <a:schemeClr val="tx1"/>
                </a:solidFill>
              </a:rPr>
              <a:t>ποίηση ρυθμίσεων</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endParaRPr lang="en-US" dirty="0">
              <a:solidFill>
                <a:schemeClr val="tx1"/>
              </a:solidFill>
            </a:endParaRPr>
          </a:p>
        </p:txBody>
      </p:sp>
      <p:sp>
        <p:nvSpPr>
          <p:cNvPr id="70" name="Rectangle: Rounded Corners 69">
            <a:extLst>
              <a:ext uri="{FF2B5EF4-FFF2-40B4-BE49-F238E27FC236}">
                <a16:creationId xmlns:a16="http://schemas.microsoft.com/office/drawing/2014/main" id="{A34ECCCF-C926-41CC-92DF-5723BA1E0392}"/>
              </a:ext>
            </a:extLst>
          </p:cNvPr>
          <p:cNvSpPr/>
          <p:nvPr/>
        </p:nvSpPr>
        <p:spPr>
          <a:xfrm>
            <a:off x="6686550" y="1371600"/>
            <a:ext cx="4448175" cy="664797"/>
          </a:xfrm>
          <a:prstGeom prst="roundRect">
            <a:avLst/>
          </a:prstGeom>
          <a:solidFill>
            <a:srgbClr val="F59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a:solidFill>
                  <a:prstClr val="white"/>
                </a:solidFill>
                <a:latin typeface="Century Gothic"/>
              </a:rPr>
              <a:t>Ρ</a:t>
            </a:r>
            <a:r>
              <a:rPr lang="el-GR" b="1" dirty="0">
                <a:solidFill>
                  <a:prstClr val="white"/>
                </a:solidFill>
                <a:latin typeface="Century Gothic"/>
              </a:rPr>
              <a:t>υ</a:t>
            </a:r>
            <a:r>
              <a:rPr lang="en-US" b="1" dirty="0">
                <a:solidFill>
                  <a:prstClr val="white"/>
                </a:solidFill>
                <a:latin typeface="Century Gothic"/>
              </a:rPr>
              <a:t>θ</a:t>
            </a:r>
            <a:r>
              <a:rPr lang="el-GR" b="1" dirty="0">
                <a:solidFill>
                  <a:prstClr val="white"/>
                </a:solidFill>
                <a:latin typeface="Century Gothic"/>
              </a:rPr>
              <a:t>μ</a:t>
            </a:r>
            <a:r>
              <a:rPr lang="en-US" b="1" dirty="0">
                <a:solidFill>
                  <a:prstClr val="white"/>
                </a:solidFill>
                <a:latin typeface="Century Gothic"/>
              </a:rPr>
              <a:t>ί</a:t>
            </a:r>
            <a:r>
              <a:rPr lang="el-GR" b="1" dirty="0">
                <a:solidFill>
                  <a:prstClr val="white"/>
                </a:solidFill>
                <a:latin typeface="Century Gothic"/>
              </a:rPr>
              <a:t>σ</a:t>
            </a:r>
            <a:r>
              <a:rPr lang="en-US" b="1" dirty="0">
                <a:solidFill>
                  <a:prstClr val="white"/>
                </a:solidFill>
                <a:latin typeface="Century Gothic"/>
              </a:rPr>
              <a:t>ε</a:t>
            </a:r>
            <a:r>
              <a:rPr lang="el-GR" b="1" dirty="0">
                <a:solidFill>
                  <a:prstClr val="white"/>
                </a:solidFill>
                <a:latin typeface="Century Gothic"/>
              </a:rPr>
              <a:t>ι</a:t>
            </a:r>
            <a:r>
              <a:rPr lang="en-US" b="1" dirty="0">
                <a:solidFill>
                  <a:prstClr val="white"/>
                </a:solidFill>
                <a:latin typeface="Century Gothic"/>
              </a:rPr>
              <a:t>ς</a:t>
            </a:r>
          </a:p>
        </p:txBody>
      </p:sp>
      <p:graphicFrame>
        <p:nvGraphicFramePr>
          <p:cNvPr id="9" name="Table 8">
            <a:extLst>
              <a:ext uri="{FF2B5EF4-FFF2-40B4-BE49-F238E27FC236}">
                <a16:creationId xmlns:a16="http://schemas.microsoft.com/office/drawing/2014/main" id="{5E0502C5-3153-48CF-BA51-484E3F865D03}"/>
              </a:ext>
            </a:extLst>
          </p:cNvPr>
          <p:cNvGraphicFramePr>
            <a:graphicFrameLocks noGrp="1"/>
          </p:cNvGraphicFramePr>
          <p:nvPr>
            <p:extLst>
              <p:ext uri="{D42A27DB-BD31-4B8C-83A1-F6EECF244321}">
                <p14:modId xmlns:p14="http://schemas.microsoft.com/office/powerpoint/2010/main" val="360542199"/>
              </p:ext>
            </p:extLst>
          </p:nvPr>
        </p:nvGraphicFramePr>
        <p:xfrm>
          <a:off x="6381750" y="2349500"/>
          <a:ext cx="4981577" cy="2030919"/>
        </p:xfrm>
        <a:graphic>
          <a:graphicData uri="http://schemas.openxmlformats.org/drawingml/2006/table">
            <a:tbl>
              <a:tblPr firstRow="1" bandRow="1">
                <a:tableStyleId>{5C22544A-7EE6-4342-B048-85BDC9FD1C3A}</a:tableStyleId>
              </a:tblPr>
              <a:tblGrid>
                <a:gridCol w="1674305">
                  <a:extLst>
                    <a:ext uri="{9D8B030D-6E8A-4147-A177-3AD203B41FA5}">
                      <a16:colId xmlns:a16="http://schemas.microsoft.com/office/drawing/2014/main" val="1987038379"/>
                    </a:ext>
                  </a:extLst>
                </a:gridCol>
                <a:gridCol w="1364170">
                  <a:extLst>
                    <a:ext uri="{9D8B030D-6E8A-4147-A177-3AD203B41FA5}">
                      <a16:colId xmlns:a16="http://schemas.microsoft.com/office/drawing/2014/main" val="1376194244"/>
                    </a:ext>
                  </a:extLst>
                </a:gridCol>
                <a:gridCol w="909578">
                  <a:extLst>
                    <a:ext uri="{9D8B030D-6E8A-4147-A177-3AD203B41FA5}">
                      <a16:colId xmlns:a16="http://schemas.microsoft.com/office/drawing/2014/main" val="3125390854"/>
                    </a:ext>
                  </a:extLst>
                </a:gridCol>
                <a:gridCol w="1033524">
                  <a:extLst>
                    <a:ext uri="{9D8B030D-6E8A-4147-A177-3AD203B41FA5}">
                      <a16:colId xmlns:a16="http://schemas.microsoft.com/office/drawing/2014/main" val="2370086217"/>
                    </a:ext>
                  </a:extLst>
                </a:gridCol>
              </a:tblGrid>
              <a:tr h="500062">
                <a:tc>
                  <a:txBody>
                    <a:bodyPr/>
                    <a:lstStyle/>
                    <a:p>
                      <a:endParaRPr lang="en-US" dirty="0"/>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r>
                        <a:rPr lang="en-US" dirty="0" err="1"/>
                        <a:t>Pyradiomics</a:t>
                      </a:r>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r>
                        <a:rPr lang="en-US" dirty="0" err="1"/>
                        <a:t>MaZda</a:t>
                      </a:r>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r>
                        <a:rPr lang="en-US" dirty="0" err="1"/>
                        <a:t>LifeX</a:t>
                      </a:r>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2493525547"/>
                  </a:ext>
                </a:extLst>
              </a:tr>
              <a:tr h="500062">
                <a:tc>
                  <a:txBody>
                    <a:bodyPr/>
                    <a:lstStyle/>
                    <a:p>
                      <a:pPr marL="0" marR="0" algn="l">
                        <a:lnSpc>
                          <a:spcPct val="115000"/>
                        </a:lnSpc>
                        <a:spcBef>
                          <a:spcPts val="0"/>
                        </a:spcBef>
                        <a:spcAft>
                          <a:spcPts val="0"/>
                        </a:spcAft>
                      </a:pPr>
                      <a:r>
                        <a:rPr lang="el-GR" sz="1200" b="1" dirty="0" err="1">
                          <a:effectLst/>
                          <a:latin typeface="Times New Roman" panose="02020603050405020304" pitchFamily="18" charset="0"/>
                          <a:ea typeface="Times New Roman" panose="02020603050405020304" pitchFamily="18" charset="0"/>
                        </a:rPr>
                        <a:t>Bin</a:t>
                      </a:r>
                      <a:r>
                        <a:rPr lang="el-GR" sz="1200" b="1" dirty="0">
                          <a:effectLst/>
                          <a:latin typeface="Times New Roman" panose="02020603050405020304" pitchFamily="18" charset="0"/>
                          <a:ea typeface="Times New Roman" panose="02020603050405020304" pitchFamily="18" charset="0"/>
                        </a:rPr>
                        <a:t> </a:t>
                      </a:r>
                      <a:r>
                        <a:rPr lang="el-GR" sz="1200" b="1" dirty="0" err="1">
                          <a:effectLst/>
                          <a:latin typeface="Times New Roman" panose="02020603050405020304" pitchFamily="18" charset="0"/>
                          <a:ea typeface="Times New Roman" panose="02020603050405020304" pitchFamily="18" charset="0"/>
                        </a:rPr>
                        <a:t>Width</a:t>
                      </a:r>
                      <a:endParaRPr lang="en-US" sz="1200" b="1" dirty="0">
                        <a:effectLst/>
                        <a:latin typeface="Times New Roman" panose="02020603050405020304" pitchFamily="18" charset="0"/>
                        <a:ea typeface="Times New Roman" panose="02020603050405020304" pitchFamily="18" charset="0"/>
                      </a:endParaRPr>
                    </a:p>
                  </a:txBody>
                  <a:tcPr marL="63500" marR="63500" marT="63500" marB="63500">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algn="ctr">
                        <a:lnSpc>
                          <a:spcPct val="115000"/>
                        </a:lnSpc>
                        <a:spcBef>
                          <a:spcPts val="0"/>
                        </a:spcBef>
                        <a:spcAft>
                          <a:spcPts val="0"/>
                        </a:spcAft>
                      </a:pPr>
                      <a:r>
                        <a:rPr lang="el-GR" sz="1200">
                          <a:effectLst/>
                          <a:latin typeface="Times New Roman" panose="02020603050405020304" pitchFamily="18" charset="0"/>
                          <a:ea typeface="Times New Roman" panose="02020603050405020304" pitchFamily="18" charset="0"/>
                        </a:rPr>
                        <a:t>25</a:t>
                      </a:r>
                      <a:endParaRPr lang="en-US" sz="1200">
                        <a:effectLst/>
                        <a:latin typeface="Times New Roman" panose="02020603050405020304" pitchFamily="18" charset="0"/>
                        <a:ea typeface="Times New Roman" panose="02020603050405020304" pitchFamily="18" charset="0"/>
                      </a:endParaRPr>
                    </a:p>
                  </a:txBody>
                  <a:tcPr marL="63500" marR="63500" marT="63500" marB="635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algn="ctr">
                        <a:lnSpc>
                          <a:spcPct val="115000"/>
                        </a:lnSpc>
                        <a:spcBef>
                          <a:spcPts val="0"/>
                        </a:spcBef>
                        <a:spcAft>
                          <a:spcPts val="0"/>
                        </a:spcAft>
                      </a:pPr>
                      <a:r>
                        <a:rPr lang="el-GR" sz="1200" dirty="0">
                          <a:effectLst/>
                          <a:latin typeface="Times New Roman" panose="02020603050405020304" pitchFamily="18" charset="0"/>
                          <a:ea typeface="Times New Roman" panose="02020603050405020304" pitchFamily="18" charset="0"/>
                        </a:rPr>
                        <a:t>-</a:t>
                      </a:r>
                      <a:endParaRPr lang="en-US" sz="1200" dirty="0">
                        <a:effectLst/>
                        <a:latin typeface="Times New Roman" panose="02020603050405020304" pitchFamily="18" charset="0"/>
                        <a:ea typeface="Times New Roman" panose="02020603050405020304" pitchFamily="18" charset="0"/>
                      </a:endParaRPr>
                    </a:p>
                  </a:txBody>
                  <a:tcPr marL="63500" marR="63500" marT="63500" marB="635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algn="ctr">
                        <a:lnSpc>
                          <a:spcPct val="115000"/>
                        </a:lnSpc>
                        <a:spcBef>
                          <a:spcPts val="0"/>
                        </a:spcBef>
                        <a:spcAft>
                          <a:spcPts val="0"/>
                        </a:spcAft>
                      </a:pPr>
                      <a:r>
                        <a:rPr lang="el-GR" sz="1200">
                          <a:effectLst/>
                          <a:latin typeface="Times New Roman" panose="02020603050405020304" pitchFamily="18" charset="0"/>
                          <a:ea typeface="Times New Roman" panose="02020603050405020304" pitchFamily="18" charset="0"/>
                        </a:rPr>
                        <a:t>25</a:t>
                      </a:r>
                      <a:endParaRPr lang="en-US" sz="1200">
                        <a:effectLst/>
                        <a:latin typeface="Times New Roman" panose="02020603050405020304" pitchFamily="18" charset="0"/>
                        <a:ea typeface="Times New Roman" panose="02020603050405020304" pitchFamily="18" charset="0"/>
                      </a:endParaRPr>
                    </a:p>
                  </a:txBody>
                  <a:tcPr marL="63500" marR="63500" marT="63500" marB="635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2994042051"/>
                  </a:ext>
                </a:extLst>
              </a:tr>
              <a:tr h="500062">
                <a:tc>
                  <a:txBody>
                    <a:bodyPr/>
                    <a:lstStyle/>
                    <a:p>
                      <a:pPr marL="0" marR="0" algn="l">
                        <a:lnSpc>
                          <a:spcPct val="115000"/>
                        </a:lnSpc>
                        <a:spcBef>
                          <a:spcPts val="0"/>
                        </a:spcBef>
                        <a:spcAft>
                          <a:spcPts val="0"/>
                        </a:spcAft>
                      </a:pPr>
                      <a:r>
                        <a:rPr lang="el-GR" sz="1200" b="1" dirty="0" err="1">
                          <a:effectLst/>
                          <a:latin typeface="Times New Roman" panose="02020603050405020304" pitchFamily="18" charset="0"/>
                          <a:ea typeface="Times New Roman" panose="02020603050405020304" pitchFamily="18" charset="0"/>
                        </a:rPr>
                        <a:t>Distance</a:t>
                      </a:r>
                      <a:r>
                        <a:rPr lang="el-GR" sz="1200" b="1" dirty="0">
                          <a:effectLst/>
                          <a:latin typeface="Times New Roman" panose="02020603050405020304" pitchFamily="18" charset="0"/>
                          <a:ea typeface="Times New Roman" panose="02020603050405020304" pitchFamily="18" charset="0"/>
                        </a:rPr>
                        <a:t> </a:t>
                      </a:r>
                      <a:r>
                        <a:rPr lang="el-GR" sz="1200" b="1" dirty="0" err="1">
                          <a:effectLst/>
                          <a:latin typeface="Times New Roman" panose="02020603050405020304" pitchFamily="18" charset="0"/>
                          <a:ea typeface="Times New Roman" panose="02020603050405020304" pitchFamily="18" charset="0"/>
                        </a:rPr>
                        <a:t>With</a:t>
                      </a:r>
                      <a:r>
                        <a:rPr lang="el-GR" sz="1200" b="1" dirty="0">
                          <a:effectLst/>
                          <a:latin typeface="Times New Roman" panose="02020603050405020304" pitchFamily="18" charset="0"/>
                          <a:ea typeface="Times New Roman" panose="02020603050405020304" pitchFamily="18" charset="0"/>
                        </a:rPr>
                        <a:t> </a:t>
                      </a:r>
                      <a:r>
                        <a:rPr lang="el-GR" sz="1200" b="1" dirty="0" err="1">
                          <a:effectLst/>
                          <a:latin typeface="Times New Roman" panose="02020603050405020304" pitchFamily="18" charset="0"/>
                          <a:ea typeface="Times New Roman" panose="02020603050405020304" pitchFamily="18" charset="0"/>
                        </a:rPr>
                        <a:t>Neighbors</a:t>
                      </a:r>
                      <a:endParaRPr lang="en-US" sz="1200" b="1" dirty="0">
                        <a:effectLst/>
                        <a:latin typeface="Times New Roman" panose="02020603050405020304" pitchFamily="18" charset="0"/>
                        <a:ea typeface="Times New Roman" panose="02020603050405020304" pitchFamily="18" charset="0"/>
                      </a:endParaRPr>
                    </a:p>
                  </a:txBody>
                  <a:tcPr marL="63500" marR="63500" marT="63500" marB="63500">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ctr">
                        <a:lnSpc>
                          <a:spcPct val="115000"/>
                        </a:lnSpc>
                        <a:spcBef>
                          <a:spcPts val="0"/>
                        </a:spcBef>
                        <a:spcAft>
                          <a:spcPts val="0"/>
                        </a:spcAft>
                      </a:pPr>
                      <a:r>
                        <a:rPr lang="el-GR" sz="1200">
                          <a:effectLst/>
                          <a:latin typeface="Times New Roman" panose="02020603050405020304" pitchFamily="18" charset="0"/>
                          <a:ea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endParaRPr>
                    </a:p>
                  </a:txBody>
                  <a:tcPr marL="63500" marR="63500" marT="63500" marB="635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ctr">
                        <a:lnSpc>
                          <a:spcPct val="115000"/>
                        </a:lnSpc>
                        <a:spcBef>
                          <a:spcPts val="0"/>
                        </a:spcBef>
                        <a:spcAft>
                          <a:spcPts val="0"/>
                        </a:spcAft>
                      </a:pPr>
                      <a:r>
                        <a:rPr lang="el-GR" sz="1200">
                          <a:effectLst/>
                          <a:latin typeface="Times New Roman" panose="02020603050405020304" pitchFamily="18" charset="0"/>
                          <a:ea typeface="Times New Roman" panose="02020603050405020304" pitchFamily="18" charset="0"/>
                        </a:rPr>
                        <a:t>-</a:t>
                      </a:r>
                      <a:endParaRPr lang="en-US" sz="1200">
                        <a:effectLst/>
                        <a:latin typeface="Times New Roman" panose="02020603050405020304" pitchFamily="18" charset="0"/>
                        <a:ea typeface="Times New Roman" panose="02020603050405020304" pitchFamily="18" charset="0"/>
                      </a:endParaRPr>
                    </a:p>
                  </a:txBody>
                  <a:tcPr marL="63500" marR="63500" marT="63500" marB="635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ctr">
                        <a:lnSpc>
                          <a:spcPct val="115000"/>
                        </a:lnSpc>
                        <a:spcBef>
                          <a:spcPts val="0"/>
                        </a:spcBef>
                        <a:spcAft>
                          <a:spcPts val="0"/>
                        </a:spcAft>
                      </a:pPr>
                      <a:r>
                        <a:rPr lang="el-GR" sz="1200">
                          <a:effectLst/>
                          <a:latin typeface="Times New Roman" panose="02020603050405020304" pitchFamily="18" charset="0"/>
                          <a:ea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endParaRPr>
                    </a:p>
                  </a:txBody>
                  <a:tcPr marL="63500" marR="63500" marT="63500" marB="635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541507996"/>
                  </a:ext>
                </a:extLst>
              </a:tr>
              <a:tr h="500062">
                <a:tc>
                  <a:txBody>
                    <a:bodyPr/>
                    <a:lstStyle/>
                    <a:p>
                      <a:pPr marL="0" marR="0" algn="l">
                        <a:lnSpc>
                          <a:spcPct val="115000"/>
                        </a:lnSpc>
                        <a:spcBef>
                          <a:spcPts val="0"/>
                        </a:spcBef>
                        <a:spcAft>
                          <a:spcPts val="0"/>
                        </a:spcAft>
                      </a:pPr>
                      <a:r>
                        <a:rPr lang="el-GR" sz="1200" b="1" dirty="0" err="1">
                          <a:effectLst/>
                          <a:latin typeface="Times New Roman" panose="02020603050405020304" pitchFamily="18" charset="0"/>
                          <a:ea typeface="Times New Roman" panose="02020603050405020304" pitchFamily="18" charset="0"/>
                        </a:rPr>
                        <a:t>Spatial</a:t>
                      </a:r>
                      <a:r>
                        <a:rPr lang="el-GR" sz="1200" b="1" dirty="0">
                          <a:effectLst/>
                          <a:latin typeface="Times New Roman" panose="02020603050405020304" pitchFamily="18" charset="0"/>
                          <a:ea typeface="Times New Roman" panose="02020603050405020304" pitchFamily="18" charset="0"/>
                        </a:rPr>
                        <a:t> </a:t>
                      </a:r>
                      <a:r>
                        <a:rPr lang="el-GR" sz="1200" b="1" dirty="0" err="1">
                          <a:effectLst/>
                          <a:latin typeface="Times New Roman" panose="02020603050405020304" pitchFamily="18" charset="0"/>
                          <a:ea typeface="Times New Roman" panose="02020603050405020304" pitchFamily="18" charset="0"/>
                        </a:rPr>
                        <a:t>Resampling</a:t>
                      </a:r>
                      <a:endParaRPr lang="en-US" sz="1200" b="1" dirty="0">
                        <a:effectLst/>
                        <a:latin typeface="Times New Roman" panose="02020603050405020304" pitchFamily="18" charset="0"/>
                        <a:ea typeface="Times New Roman" panose="02020603050405020304" pitchFamily="18" charset="0"/>
                      </a:endParaRPr>
                    </a:p>
                  </a:txBody>
                  <a:tcPr marL="63500" marR="63500" marT="63500" marB="63500">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algn="ctr">
                        <a:lnSpc>
                          <a:spcPct val="115000"/>
                        </a:lnSpc>
                        <a:spcBef>
                          <a:spcPts val="0"/>
                        </a:spcBef>
                        <a:spcAft>
                          <a:spcPts val="0"/>
                        </a:spcAft>
                      </a:pPr>
                      <a:r>
                        <a:rPr lang="el-GR" sz="1200">
                          <a:effectLst/>
                          <a:latin typeface="Times New Roman" panose="02020603050405020304" pitchFamily="18" charset="0"/>
                          <a:ea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endParaRPr>
                    </a:p>
                  </a:txBody>
                  <a:tcPr marL="63500" marR="63500" marT="63500" marB="635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algn="ctr">
                        <a:lnSpc>
                          <a:spcPct val="115000"/>
                        </a:lnSpc>
                        <a:spcBef>
                          <a:spcPts val="0"/>
                        </a:spcBef>
                        <a:spcAft>
                          <a:spcPts val="0"/>
                        </a:spcAft>
                      </a:pPr>
                      <a:r>
                        <a:rPr lang="el-GR" sz="1200" dirty="0">
                          <a:effectLst/>
                          <a:latin typeface="Times New Roman" panose="02020603050405020304" pitchFamily="18" charset="0"/>
                          <a:ea typeface="Times New Roman" panose="02020603050405020304" pitchFamily="18" charset="0"/>
                        </a:rPr>
                        <a:t>-</a:t>
                      </a:r>
                      <a:endParaRPr lang="en-US" sz="1200" dirty="0">
                        <a:effectLst/>
                        <a:latin typeface="Times New Roman" panose="02020603050405020304" pitchFamily="18" charset="0"/>
                        <a:ea typeface="Times New Roman" panose="02020603050405020304" pitchFamily="18" charset="0"/>
                      </a:endParaRPr>
                    </a:p>
                  </a:txBody>
                  <a:tcPr marL="63500" marR="63500" marT="63500" marB="635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algn="ctr">
                        <a:lnSpc>
                          <a:spcPct val="115000"/>
                        </a:lnSpc>
                        <a:spcBef>
                          <a:spcPts val="0"/>
                        </a:spcBef>
                        <a:spcAft>
                          <a:spcPts val="0"/>
                        </a:spcAft>
                      </a:pPr>
                      <a:r>
                        <a:rPr lang="el-GR" sz="1200" dirty="0">
                          <a:effectLst/>
                          <a:latin typeface="Times New Roman" panose="02020603050405020304" pitchFamily="18" charset="0"/>
                          <a:ea typeface="Times New Roman" panose="02020603050405020304" pitchFamily="18" charset="0"/>
                        </a:rPr>
                        <a:t>0</a:t>
                      </a:r>
                      <a:endParaRPr lang="en-US" sz="1200" dirty="0">
                        <a:effectLst/>
                        <a:latin typeface="Times New Roman" panose="02020603050405020304" pitchFamily="18" charset="0"/>
                        <a:ea typeface="Times New Roman" panose="02020603050405020304" pitchFamily="18" charset="0"/>
                      </a:endParaRPr>
                    </a:p>
                  </a:txBody>
                  <a:tcPr marL="63500" marR="63500" marT="63500" marB="635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333750096"/>
                  </a:ext>
                </a:extLst>
              </a:tr>
            </a:tbl>
          </a:graphicData>
        </a:graphic>
      </p:graphicFrame>
    </p:spTree>
    <p:extLst>
      <p:ext uri="{BB962C8B-B14F-4D97-AF65-F5344CB8AC3E}">
        <p14:creationId xmlns:p14="http://schemas.microsoft.com/office/powerpoint/2010/main" val="112566282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Workflow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089573" y="1786303"/>
            <a:ext cx="1587500" cy="1587500"/>
          </a:xfrm>
          <a:prstGeom prst="ellipse">
            <a:avLst/>
          </a:prstGeom>
          <a:solidFill>
            <a:srgbClr val="CB7A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089573"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3178808"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81609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cxnSpLocks/>
            <a:stCxn id="3" idx="6"/>
            <a:endCxn id="41" idx="6"/>
          </p:cNvCxnSpPr>
          <p:nvPr/>
        </p:nvCxnSpPr>
        <p:spPr>
          <a:xfrm>
            <a:off x="2677073"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p:cNvCxnSpPr>
          <p:nvPr/>
        </p:nvCxnSpPr>
        <p:spPr>
          <a:xfrm>
            <a:off x="2905878" y="3722564"/>
            <a:ext cx="265497"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p:cNvCxnSpPr>
          <p:nvPr/>
        </p:nvCxnSpPr>
        <p:spPr>
          <a:xfrm>
            <a:off x="4742432" y="3722564"/>
            <a:ext cx="260731"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p:cNvCxnSpPr>
          <p:nvPr/>
        </p:nvCxnSpPr>
        <p:spPr>
          <a:xfrm>
            <a:off x="8391989" y="3722564"/>
            <a:ext cx="260256"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cxnSpLocks/>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197523" y="2364611"/>
            <a:ext cx="1371600" cy="430887"/>
          </a:xfrm>
          <a:prstGeom prst="rect">
            <a:avLst/>
          </a:prstGeom>
        </p:spPr>
        <p:txBody>
          <a:bodyPr wrap="square" lIns="0" tIns="0" rIns="0" bIns="0" anchor="ctr">
            <a:spAutoFit/>
          </a:bodyPr>
          <a:lstStyle/>
          <a:p>
            <a:pPr algn="ctr"/>
            <a:r>
              <a:rPr lang="el-GR" sz="1400" b="1" dirty="0">
                <a:solidFill>
                  <a:schemeClr val="bg1"/>
                </a:solidFill>
              </a:rPr>
              <a:t>Επιλογή Δεδομένων</a:t>
            </a:r>
            <a:endParaRPr lang="en-US" sz="1400" b="1" dirty="0">
              <a:solidFill>
                <a:schemeClr val="bg1"/>
              </a:solidFill>
            </a:endParaRPr>
          </a:p>
        </p:txBody>
      </p:sp>
      <p:sp>
        <p:nvSpPr>
          <p:cNvPr id="92" name="Rectangle 91">
            <a:extLst>
              <a:ext uri="{FF2B5EF4-FFF2-40B4-BE49-F238E27FC236}">
                <a16:creationId xmlns:a16="http://schemas.microsoft.com/office/drawing/2014/main" id="{A69BDC62-882D-49FD-B60A-05F493B04723}"/>
              </a:ext>
            </a:extLst>
          </p:cNvPr>
          <p:cNvSpPr/>
          <p:nvPr/>
        </p:nvSpPr>
        <p:spPr>
          <a:xfrm>
            <a:off x="0" y="1801097"/>
            <a:ext cx="1005682" cy="467051"/>
          </a:xfrm>
          <a:prstGeom prst="rect">
            <a:avLst/>
          </a:prstGeom>
        </p:spPr>
        <p:txBody>
          <a:bodyPr wrap="square" lIns="0" tIns="0" rIns="0" bIns="0" anchor="ctr">
            <a:spAutoFit/>
          </a:bodyPr>
          <a:lstStyle/>
          <a:p>
            <a:pPr algn="r">
              <a:lnSpc>
                <a:spcPts val="1900"/>
              </a:lnSpc>
            </a:pPr>
            <a:r>
              <a:rPr lang="el-GR" sz="1400" dirty="0"/>
              <a:t>Ιατρικές εικόνες</a:t>
            </a:r>
            <a:endParaRPr lang="en-US" sz="1400" dirty="0">
              <a:solidFill>
                <a:schemeClr val="tx1">
                  <a:lumMod val="75000"/>
                  <a:lumOff val="25000"/>
                </a:schemeClr>
              </a:solidFill>
              <a:cs typeface="Segoe UI" panose="020B0502040204020203" pitchFamily="34" charset="0"/>
            </a:endParaRPr>
          </a:p>
        </p:txBody>
      </p:sp>
      <p:cxnSp>
        <p:nvCxnSpPr>
          <p:cNvPr id="43" name="Straight Arrow Connector 42">
            <a:extLst>
              <a:ext uri="{FF2B5EF4-FFF2-40B4-BE49-F238E27FC236}">
                <a16:creationId xmlns:a16="http://schemas.microsoft.com/office/drawing/2014/main" id="{0D3BB815-FB6E-4720-B6FA-D384118DE67E}"/>
              </a:ext>
              <a:ext uri="{C183D7F6-B498-43B3-948B-1728B52AA6E4}">
                <adec:decorative xmlns:adec="http://schemas.microsoft.com/office/drawing/2017/decorative" val="1"/>
              </a:ext>
            </a:extLst>
          </p:cNvPr>
          <p:cNvCxnSpPr>
            <a:cxnSpLocks/>
          </p:cNvCxnSpPr>
          <p:nvPr/>
        </p:nvCxnSpPr>
        <p:spPr>
          <a:xfrm>
            <a:off x="6455889" y="3722565"/>
            <a:ext cx="34703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87A49EBD-892F-4A47-B840-EDD6B79CCADC}"/>
              </a:ext>
              <a:ext uri="{C183D7F6-B498-43B3-948B-1728B52AA6E4}">
                <adec:decorative xmlns:adec="http://schemas.microsoft.com/office/drawing/2017/decorative" val="1"/>
              </a:ext>
            </a:extLst>
          </p:cNvPr>
          <p:cNvSpPr/>
          <p:nvPr/>
        </p:nvSpPr>
        <p:spPr>
          <a:xfrm>
            <a:off x="4991057" y="2917992"/>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5" name="Rectangle 44">
            <a:extLst>
              <a:ext uri="{FF2B5EF4-FFF2-40B4-BE49-F238E27FC236}">
                <a16:creationId xmlns:a16="http://schemas.microsoft.com/office/drawing/2014/main" id="{FC4983D5-2E37-4078-A642-118A45788119}"/>
              </a:ext>
            </a:extLst>
          </p:cNvPr>
          <p:cNvSpPr/>
          <p:nvPr/>
        </p:nvSpPr>
        <p:spPr>
          <a:xfrm>
            <a:off x="0" y="2675392"/>
            <a:ext cx="1005682" cy="467051"/>
          </a:xfrm>
          <a:prstGeom prst="rect">
            <a:avLst/>
          </a:prstGeom>
        </p:spPr>
        <p:txBody>
          <a:bodyPr wrap="square" lIns="0" tIns="0" rIns="0" bIns="0" anchor="ctr">
            <a:spAutoFit/>
          </a:bodyPr>
          <a:lstStyle/>
          <a:p>
            <a:pPr algn="r">
              <a:lnSpc>
                <a:spcPts val="1900"/>
              </a:lnSpc>
            </a:pPr>
            <a:r>
              <a:rPr lang="el-GR" sz="1400" dirty="0"/>
              <a:t>Κλινικά Δεδομένα</a:t>
            </a:r>
            <a:endParaRPr lang="en-US" sz="1400" dirty="0">
              <a:solidFill>
                <a:schemeClr val="tx1">
                  <a:lumMod val="75000"/>
                  <a:lumOff val="25000"/>
                </a:schemeClr>
              </a:solidFill>
              <a:cs typeface="Segoe UI" panose="020B0502040204020203" pitchFamily="34" charset="0"/>
            </a:endParaRPr>
          </a:p>
        </p:txBody>
      </p:sp>
      <p:sp>
        <p:nvSpPr>
          <p:cNvPr id="23" name="Rectangle 22">
            <a:extLst>
              <a:ext uri="{FF2B5EF4-FFF2-40B4-BE49-F238E27FC236}">
                <a16:creationId xmlns:a16="http://schemas.microsoft.com/office/drawing/2014/main" id="{4EA0E8AF-318A-48C6-A87C-AF87D35A6B67}"/>
              </a:ext>
            </a:extLst>
          </p:cNvPr>
          <p:cNvSpPr/>
          <p:nvPr/>
        </p:nvSpPr>
        <p:spPr>
          <a:xfrm>
            <a:off x="1197523" y="4649634"/>
            <a:ext cx="1371600" cy="430887"/>
          </a:xfrm>
          <a:prstGeom prst="rect">
            <a:avLst/>
          </a:prstGeom>
        </p:spPr>
        <p:txBody>
          <a:bodyPr wrap="square" lIns="0" tIns="0" rIns="0" bIns="0" anchor="ctr">
            <a:spAutoFit/>
          </a:bodyPr>
          <a:lstStyle/>
          <a:p>
            <a:pPr algn="ctr"/>
            <a:r>
              <a:rPr lang="el-GR" sz="1400" b="1" dirty="0">
                <a:solidFill>
                  <a:schemeClr val="bg1"/>
                </a:solidFill>
              </a:rPr>
              <a:t>Επιλογή λογισμικών</a:t>
            </a:r>
            <a:endParaRPr lang="en-US" sz="1400" b="1" dirty="0">
              <a:solidFill>
                <a:schemeClr val="bg1"/>
              </a:solidFill>
            </a:endParaRPr>
          </a:p>
        </p:txBody>
      </p:sp>
      <p:sp>
        <p:nvSpPr>
          <p:cNvPr id="24" name="Rectangle 23">
            <a:extLst>
              <a:ext uri="{FF2B5EF4-FFF2-40B4-BE49-F238E27FC236}">
                <a16:creationId xmlns:a16="http://schemas.microsoft.com/office/drawing/2014/main" id="{A3879CCB-068E-4BA1-8B0F-ECA6C3C88239}"/>
              </a:ext>
            </a:extLst>
          </p:cNvPr>
          <p:cNvSpPr/>
          <p:nvPr/>
        </p:nvSpPr>
        <p:spPr>
          <a:xfrm>
            <a:off x="0" y="4485660"/>
            <a:ext cx="1037766" cy="710707"/>
          </a:xfrm>
          <a:prstGeom prst="rect">
            <a:avLst/>
          </a:prstGeom>
        </p:spPr>
        <p:txBody>
          <a:bodyPr wrap="square" lIns="0" tIns="0" rIns="0" bIns="0" anchor="ctr">
            <a:spAutoFit/>
          </a:bodyPr>
          <a:lstStyle/>
          <a:p>
            <a:pPr algn="r">
              <a:lnSpc>
                <a:spcPts val="1900"/>
              </a:lnSpc>
            </a:pPr>
            <a:r>
              <a:rPr lang="en-US" sz="1400" dirty="0" err="1">
                <a:solidFill>
                  <a:schemeClr val="tx1">
                    <a:lumMod val="75000"/>
                    <a:lumOff val="25000"/>
                  </a:schemeClr>
                </a:solidFill>
                <a:cs typeface="Segoe UI" panose="020B0502040204020203" pitchFamily="34" charset="0"/>
              </a:rPr>
              <a:t>LifeX</a:t>
            </a:r>
            <a:endParaRPr lang="en-US" sz="1400" dirty="0">
              <a:solidFill>
                <a:schemeClr val="tx1">
                  <a:lumMod val="75000"/>
                  <a:lumOff val="25000"/>
                </a:schemeClr>
              </a:solidFill>
              <a:cs typeface="Segoe UI" panose="020B0502040204020203" pitchFamily="34" charset="0"/>
            </a:endParaRPr>
          </a:p>
          <a:p>
            <a:pPr algn="r">
              <a:lnSpc>
                <a:spcPts val="1900"/>
              </a:lnSpc>
            </a:pPr>
            <a:r>
              <a:rPr lang="en-US" sz="1400" dirty="0" err="1">
                <a:solidFill>
                  <a:schemeClr val="tx1">
                    <a:lumMod val="75000"/>
                    <a:lumOff val="25000"/>
                  </a:schemeClr>
                </a:solidFill>
                <a:cs typeface="Segoe UI" panose="020B0502040204020203" pitchFamily="34" charset="0"/>
              </a:rPr>
              <a:t>MaZda</a:t>
            </a:r>
            <a:endParaRPr lang="en-US" sz="1400" dirty="0">
              <a:solidFill>
                <a:schemeClr val="tx1">
                  <a:lumMod val="75000"/>
                  <a:lumOff val="25000"/>
                </a:schemeClr>
              </a:solidFill>
              <a:cs typeface="Segoe UI" panose="020B0502040204020203" pitchFamily="34" charset="0"/>
            </a:endParaRPr>
          </a:p>
          <a:p>
            <a:pPr algn="r">
              <a:lnSpc>
                <a:spcPts val="1900"/>
              </a:lnSpc>
            </a:pPr>
            <a:r>
              <a:rPr lang="en-US" sz="1400" dirty="0" err="1">
                <a:solidFill>
                  <a:schemeClr val="tx1">
                    <a:lumMod val="75000"/>
                    <a:lumOff val="25000"/>
                  </a:schemeClr>
                </a:solidFill>
                <a:cs typeface="Segoe UI" panose="020B0502040204020203" pitchFamily="34" charset="0"/>
              </a:rPr>
              <a:t>Pyradiomics</a:t>
            </a:r>
            <a:endParaRPr lang="en-US" sz="1400" dirty="0">
              <a:solidFill>
                <a:schemeClr val="tx1">
                  <a:lumMod val="75000"/>
                  <a:lumOff val="25000"/>
                </a:schemeClr>
              </a:solidFill>
              <a:cs typeface="Segoe UI" panose="020B0502040204020203" pitchFamily="34" charset="0"/>
            </a:endParaRPr>
          </a:p>
        </p:txBody>
      </p:sp>
      <p:sp>
        <p:nvSpPr>
          <p:cNvPr id="25" name="Rectangle 24">
            <a:extLst>
              <a:ext uri="{FF2B5EF4-FFF2-40B4-BE49-F238E27FC236}">
                <a16:creationId xmlns:a16="http://schemas.microsoft.com/office/drawing/2014/main" id="{93F68E3A-0320-49C2-BCC1-2E7828286293}"/>
              </a:ext>
            </a:extLst>
          </p:cNvPr>
          <p:cNvSpPr/>
          <p:nvPr/>
        </p:nvSpPr>
        <p:spPr>
          <a:xfrm>
            <a:off x="3270715" y="3429000"/>
            <a:ext cx="1437643" cy="430887"/>
          </a:xfrm>
          <a:prstGeom prst="rect">
            <a:avLst/>
          </a:prstGeom>
        </p:spPr>
        <p:txBody>
          <a:bodyPr wrap="square" lIns="0" tIns="0" rIns="0" bIns="0" anchor="ctr">
            <a:spAutoFit/>
          </a:bodyPr>
          <a:lstStyle/>
          <a:p>
            <a:pPr algn="ctr"/>
            <a:r>
              <a:rPr lang="el-GR" sz="1400" b="1" dirty="0">
                <a:solidFill>
                  <a:schemeClr val="bg1"/>
                </a:solidFill>
              </a:rPr>
              <a:t>Εξαγωγή</a:t>
            </a:r>
            <a:r>
              <a:rPr lang="en-US" sz="1400" b="1" dirty="0">
                <a:solidFill>
                  <a:schemeClr val="bg1"/>
                </a:solidFill>
              </a:rPr>
              <a:t> </a:t>
            </a:r>
            <a:r>
              <a:rPr lang="el-GR" sz="1400" b="1" dirty="0">
                <a:solidFill>
                  <a:schemeClr val="bg1"/>
                </a:solidFill>
              </a:rPr>
              <a:t>χαρακτηριστικών</a:t>
            </a:r>
            <a:endParaRPr lang="en-US" sz="1400" b="1" dirty="0">
              <a:solidFill>
                <a:schemeClr val="bg1"/>
              </a:solidFill>
            </a:endParaRPr>
          </a:p>
        </p:txBody>
      </p:sp>
      <p:sp>
        <p:nvSpPr>
          <p:cNvPr id="26" name="Rectangle 25">
            <a:extLst>
              <a:ext uri="{FF2B5EF4-FFF2-40B4-BE49-F238E27FC236}">
                <a16:creationId xmlns:a16="http://schemas.microsoft.com/office/drawing/2014/main" id="{153FFC8B-1589-46A5-80C1-17B06955F7A2}"/>
              </a:ext>
            </a:extLst>
          </p:cNvPr>
          <p:cNvSpPr/>
          <p:nvPr/>
        </p:nvSpPr>
        <p:spPr>
          <a:xfrm>
            <a:off x="3184365" y="4545357"/>
            <a:ext cx="1558738" cy="430887"/>
          </a:xfrm>
          <a:prstGeom prst="rect">
            <a:avLst/>
          </a:prstGeom>
        </p:spPr>
        <p:txBody>
          <a:bodyPr wrap="square" lIns="0" tIns="0" rIns="0" bIns="0" anchor="ctr">
            <a:spAutoFit/>
          </a:bodyPr>
          <a:lstStyle/>
          <a:p>
            <a:pPr algn="ctr"/>
            <a:r>
              <a:rPr lang="el-GR" sz="1400" dirty="0"/>
              <a:t>Από δοκιμαστική εικόνα</a:t>
            </a:r>
            <a:endParaRPr lang="en-US" sz="1400" dirty="0">
              <a:cs typeface="Segoe UI" panose="020B0502040204020203" pitchFamily="34" charset="0"/>
            </a:endParaRPr>
          </a:p>
        </p:txBody>
      </p:sp>
      <p:sp>
        <p:nvSpPr>
          <p:cNvPr id="27" name="Rectangle 26">
            <a:extLst>
              <a:ext uri="{FF2B5EF4-FFF2-40B4-BE49-F238E27FC236}">
                <a16:creationId xmlns:a16="http://schemas.microsoft.com/office/drawing/2014/main" id="{92025B7D-4C92-4214-A380-568E511278E1}"/>
              </a:ext>
            </a:extLst>
          </p:cNvPr>
          <p:cNvSpPr/>
          <p:nvPr/>
        </p:nvSpPr>
        <p:spPr>
          <a:xfrm>
            <a:off x="5053270" y="4545357"/>
            <a:ext cx="1558738" cy="430887"/>
          </a:xfrm>
          <a:prstGeom prst="rect">
            <a:avLst/>
          </a:prstGeom>
        </p:spPr>
        <p:txBody>
          <a:bodyPr wrap="square" lIns="0" tIns="0" rIns="0" bIns="0" anchor="ctr">
            <a:spAutoFit/>
          </a:bodyPr>
          <a:lstStyle/>
          <a:p>
            <a:pPr algn="ctr"/>
            <a:r>
              <a:rPr lang="el-GR" sz="1400" dirty="0"/>
              <a:t>Από δοκιμαστική εικόνα</a:t>
            </a:r>
            <a:endParaRPr lang="en-US" sz="1400" dirty="0">
              <a:cs typeface="Segoe UI" panose="020B0502040204020203" pitchFamily="34" charset="0"/>
            </a:endParaRPr>
          </a:p>
        </p:txBody>
      </p:sp>
      <p:sp>
        <p:nvSpPr>
          <p:cNvPr id="28" name="Rectangle 27">
            <a:extLst>
              <a:ext uri="{FF2B5EF4-FFF2-40B4-BE49-F238E27FC236}">
                <a16:creationId xmlns:a16="http://schemas.microsoft.com/office/drawing/2014/main" id="{71FED89E-B679-43D7-818B-DA5C4425C3B1}"/>
              </a:ext>
            </a:extLst>
          </p:cNvPr>
          <p:cNvSpPr/>
          <p:nvPr/>
        </p:nvSpPr>
        <p:spPr>
          <a:xfrm>
            <a:off x="4940968" y="3441030"/>
            <a:ext cx="1764631" cy="523220"/>
          </a:xfrm>
          <a:prstGeom prst="rect">
            <a:avLst/>
          </a:prstGeom>
        </p:spPr>
        <p:txBody>
          <a:bodyPr wrap="square">
            <a:spAutoFit/>
          </a:bodyPr>
          <a:lstStyle/>
          <a:p>
            <a:pPr algn="ctr"/>
            <a:r>
              <a:rPr lang="el-GR" sz="1400" b="1" dirty="0">
                <a:solidFill>
                  <a:schemeClr val="bg1"/>
                </a:solidFill>
              </a:rPr>
              <a:t>Επιλογή κοινών </a:t>
            </a:r>
          </a:p>
          <a:p>
            <a:pPr algn="ctr"/>
            <a:r>
              <a:rPr lang="el-GR" sz="1400" b="1" dirty="0">
                <a:solidFill>
                  <a:schemeClr val="bg1"/>
                </a:solidFill>
              </a:rPr>
              <a:t>χαρακτηριστικών</a:t>
            </a:r>
            <a:endParaRPr lang="en-US" sz="1400" b="1" dirty="0">
              <a:solidFill>
                <a:schemeClr val="bg1"/>
              </a:solidFill>
            </a:endParaRPr>
          </a:p>
        </p:txBody>
      </p:sp>
      <p:sp>
        <p:nvSpPr>
          <p:cNvPr id="29" name="Rectangle 28">
            <a:extLst>
              <a:ext uri="{FF2B5EF4-FFF2-40B4-BE49-F238E27FC236}">
                <a16:creationId xmlns:a16="http://schemas.microsoft.com/office/drawing/2014/main" id="{14867ED9-B048-462D-875E-C5D233514669}"/>
              </a:ext>
            </a:extLst>
          </p:cNvPr>
          <p:cNvSpPr/>
          <p:nvPr/>
        </p:nvSpPr>
        <p:spPr>
          <a:xfrm>
            <a:off x="6906126" y="3429000"/>
            <a:ext cx="1426366" cy="430887"/>
          </a:xfrm>
          <a:prstGeom prst="rect">
            <a:avLst/>
          </a:prstGeom>
        </p:spPr>
        <p:txBody>
          <a:bodyPr wrap="square" lIns="0" tIns="0" rIns="0" bIns="0" anchor="ctr">
            <a:spAutoFit/>
          </a:bodyPr>
          <a:lstStyle/>
          <a:p>
            <a:pPr algn="ctr"/>
            <a:r>
              <a:rPr lang="el-GR" sz="1400" b="1" dirty="0">
                <a:solidFill>
                  <a:schemeClr val="bg1"/>
                </a:solidFill>
              </a:rPr>
              <a:t>Εξαγωγή</a:t>
            </a:r>
            <a:r>
              <a:rPr lang="el-GR" sz="1400" dirty="0">
                <a:solidFill>
                  <a:schemeClr val="bg1"/>
                </a:solidFill>
              </a:rPr>
              <a:t> </a:t>
            </a:r>
            <a:r>
              <a:rPr lang="el-GR" sz="1400" b="1" dirty="0">
                <a:solidFill>
                  <a:schemeClr val="bg1"/>
                </a:solidFill>
              </a:rPr>
              <a:t>χαρακτηριστικών</a:t>
            </a:r>
            <a:endParaRPr lang="en-US" sz="1400" b="1" dirty="0">
              <a:solidFill>
                <a:schemeClr val="bg1"/>
              </a:solidFill>
            </a:endParaRPr>
          </a:p>
        </p:txBody>
      </p:sp>
      <p:sp>
        <p:nvSpPr>
          <p:cNvPr id="30" name="Rectangle 29">
            <a:extLst>
              <a:ext uri="{FF2B5EF4-FFF2-40B4-BE49-F238E27FC236}">
                <a16:creationId xmlns:a16="http://schemas.microsoft.com/office/drawing/2014/main" id="{4FC9B615-6C00-4721-9463-08C9C3E0A458}"/>
              </a:ext>
            </a:extLst>
          </p:cNvPr>
          <p:cNvSpPr/>
          <p:nvPr/>
        </p:nvSpPr>
        <p:spPr>
          <a:xfrm>
            <a:off x="6825923" y="4545357"/>
            <a:ext cx="1558738" cy="430887"/>
          </a:xfrm>
          <a:prstGeom prst="rect">
            <a:avLst/>
          </a:prstGeom>
        </p:spPr>
        <p:txBody>
          <a:bodyPr wrap="square" lIns="0" tIns="0" rIns="0" bIns="0" anchor="ctr">
            <a:spAutoFit/>
          </a:bodyPr>
          <a:lstStyle/>
          <a:p>
            <a:pPr algn="ctr"/>
            <a:r>
              <a:rPr lang="el-GR" sz="1400" dirty="0"/>
              <a:t>Από ιατρικές εικόνες </a:t>
            </a:r>
            <a:r>
              <a:rPr lang="en-US" sz="1400" dirty="0"/>
              <a:t>CT</a:t>
            </a:r>
            <a:endParaRPr lang="en-US" sz="1400" dirty="0">
              <a:cs typeface="Segoe UI" panose="020B0502040204020203" pitchFamily="34" charset="0"/>
            </a:endParaRPr>
          </a:p>
        </p:txBody>
      </p:sp>
      <p:sp>
        <p:nvSpPr>
          <p:cNvPr id="31" name="Rectangle 30">
            <a:extLst>
              <a:ext uri="{FF2B5EF4-FFF2-40B4-BE49-F238E27FC236}">
                <a16:creationId xmlns:a16="http://schemas.microsoft.com/office/drawing/2014/main" id="{E4D029EC-D3EF-49C5-9ACD-8DC8CEB17588}"/>
              </a:ext>
            </a:extLst>
          </p:cNvPr>
          <p:cNvSpPr/>
          <p:nvPr/>
        </p:nvSpPr>
        <p:spPr>
          <a:xfrm>
            <a:off x="9027318" y="1630397"/>
            <a:ext cx="1371600" cy="430887"/>
          </a:xfrm>
          <a:prstGeom prst="rect">
            <a:avLst/>
          </a:prstGeom>
        </p:spPr>
        <p:txBody>
          <a:bodyPr wrap="square" lIns="0" tIns="0" rIns="0" bIns="0" anchor="ctr">
            <a:spAutoFit/>
          </a:bodyPr>
          <a:lstStyle/>
          <a:p>
            <a:pPr algn="ctr"/>
            <a:r>
              <a:rPr lang="el-GR" sz="1400" b="1" dirty="0">
                <a:solidFill>
                  <a:schemeClr val="bg1"/>
                </a:solidFill>
              </a:rPr>
              <a:t>Πίνακες Συγκρίσεων</a:t>
            </a:r>
            <a:endParaRPr lang="en-US" sz="1400" b="1" dirty="0">
              <a:solidFill>
                <a:schemeClr val="bg1"/>
              </a:solidFill>
            </a:endParaRPr>
          </a:p>
        </p:txBody>
      </p:sp>
      <p:sp>
        <p:nvSpPr>
          <p:cNvPr id="32" name="Rectangle 31">
            <a:extLst>
              <a:ext uri="{FF2B5EF4-FFF2-40B4-BE49-F238E27FC236}">
                <a16:creationId xmlns:a16="http://schemas.microsoft.com/office/drawing/2014/main" id="{596B73AD-2533-41E7-80F4-F3FD47DDD0B6}"/>
              </a:ext>
            </a:extLst>
          </p:cNvPr>
          <p:cNvSpPr/>
          <p:nvPr/>
        </p:nvSpPr>
        <p:spPr>
          <a:xfrm>
            <a:off x="10614818" y="1734142"/>
            <a:ext cx="1348582" cy="223394"/>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Boxplots</a:t>
            </a:r>
          </a:p>
        </p:txBody>
      </p:sp>
    </p:spTree>
    <p:extLst>
      <p:ext uri="{BB962C8B-B14F-4D97-AF65-F5344CB8AC3E}">
        <p14:creationId xmlns:p14="http://schemas.microsoft.com/office/powerpoint/2010/main" val="1490318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p:cTn id="12" dur="500" fill="hold"/>
                                        <p:tgtEl>
                                          <p:spTgt spid="32"/>
                                        </p:tgtEl>
                                        <p:attrNameLst>
                                          <p:attrName>ppt_w</p:attrName>
                                        </p:attrNameLst>
                                      </p:cBhvr>
                                      <p:tavLst>
                                        <p:tav tm="0">
                                          <p:val>
                                            <p:fltVal val="0"/>
                                          </p:val>
                                        </p:tav>
                                        <p:tav tm="100000">
                                          <p:val>
                                            <p:strVal val="#ppt_w"/>
                                          </p:val>
                                        </p:tav>
                                      </p:tavLst>
                                    </p:anim>
                                    <p:anim calcmode="lin" valueType="num">
                                      <p:cBhvr>
                                        <p:cTn id="13" dur="500" fill="hold"/>
                                        <p:tgtEl>
                                          <p:spTgt spid="32"/>
                                        </p:tgtEl>
                                        <p:attrNameLst>
                                          <p:attrName>ppt_h</p:attrName>
                                        </p:attrNameLst>
                                      </p:cBhvr>
                                      <p:tavLst>
                                        <p:tav tm="0">
                                          <p:val>
                                            <p:fltVal val="0"/>
                                          </p:val>
                                        </p:tav>
                                        <p:tav tm="100000">
                                          <p:val>
                                            <p:strVal val="#ppt_h"/>
                                          </p:val>
                                        </p:tav>
                                      </p:tavLst>
                                    </p:anim>
                                    <p:animEffect transition="in" filter="fade">
                                      <p:cBhvr>
                                        <p:cTn id="14" dur="500"/>
                                        <p:tgtEl>
                                          <p:spTgt spid="32"/>
                                        </p:tgtEl>
                                      </p:cBhvr>
                                    </p:animEffect>
                                  </p:childTnLst>
                                </p:cTn>
                              </p:par>
                              <p:par>
                                <p:cTn id="15" presetID="1" presetClass="emph" presetSubtype="2" fill="hold" nodeType="withEffect">
                                  <p:stCondLst>
                                    <p:cond delay="0"/>
                                  </p:stCondLst>
                                  <p:childTnLst>
                                    <p:animClr clrSpc="rgb" dir="cw">
                                      <p:cBhvr>
                                        <p:cTn id="16" dur="2000" fill="hold"/>
                                        <p:tgtEl>
                                          <p:spTgt spid="76"/>
                                        </p:tgtEl>
                                        <p:attrNameLst>
                                          <p:attrName>fillcolor</p:attrName>
                                        </p:attrNameLst>
                                      </p:cBhvr>
                                      <p:to>
                                        <a:srgbClr val="F59F26"/>
                                      </p:to>
                                    </p:animClr>
                                    <p:set>
                                      <p:cBhvr>
                                        <p:cTn id="17" dur="2000" fill="hold"/>
                                        <p:tgtEl>
                                          <p:spTgt spid="76"/>
                                        </p:tgtEl>
                                        <p:attrNameLst>
                                          <p:attrName>fill.type</p:attrName>
                                        </p:attrNameLst>
                                      </p:cBhvr>
                                      <p:to>
                                        <p:strVal val="solid"/>
                                      </p:to>
                                    </p:set>
                                    <p:set>
                                      <p:cBhvr>
                                        <p:cTn id="18" dur="2000" fill="hold"/>
                                        <p:tgtEl>
                                          <p:spTgt spid="7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16</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l-GR" sz="2800" b="1" dirty="0">
                <a:solidFill>
                  <a:schemeClr val="tx1">
                    <a:lumMod val="75000"/>
                    <a:lumOff val="25000"/>
                  </a:schemeClr>
                </a:solidFill>
              </a:rPr>
              <a:t>Α</a:t>
            </a:r>
            <a:r>
              <a:rPr lang="en-US" sz="2800" b="1" dirty="0">
                <a:solidFill>
                  <a:schemeClr val="tx1">
                    <a:lumMod val="75000"/>
                    <a:lumOff val="25000"/>
                  </a:schemeClr>
                </a:solidFill>
              </a:rPr>
              <a:t>π</a:t>
            </a:r>
            <a:r>
              <a:rPr lang="el-GR" sz="2800" b="1" dirty="0">
                <a:solidFill>
                  <a:schemeClr val="tx1">
                    <a:lumMod val="75000"/>
                    <a:lumOff val="25000"/>
                  </a:schemeClr>
                </a:solidFill>
              </a:rPr>
              <a:t>ο</a:t>
            </a:r>
            <a:r>
              <a:rPr lang="en-US" sz="2800" b="1" dirty="0">
                <a:solidFill>
                  <a:schemeClr val="tx1">
                    <a:lumMod val="75000"/>
                    <a:lumOff val="25000"/>
                  </a:schemeClr>
                </a:solidFill>
              </a:rPr>
              <a:t>τ</a:t>
            </a:r>
            <a:r>
              <a:rPr lang="el-GR" sz="2800" b="1" dirty="0">
                <a:solidFill>
                  <a:schemeClr val="tx1">
                    <a:lumMod val="75000"/>
                    <a:lumOff val="25000"/>
                  </a:schemeClr>
                </a:solidFill>
              </a:rPr>
              <a:t>ε</a:t>
            </a:r>
            <a:r>
              <a:rPr lang="en-US" sz="2800" b="1" dirty="0">
                <a:solidFill>
                  <a:schemeClr val="tx1">
                    <a:lumMod val="75000"/>
                    <a:lumOff val="25000"/>
                  </a:schemeClr>
                </a:solidFill>
              </a:rPr>
              <a:t>λ</a:t>
            </a:r>
            <a:r>
              <a:rPr lang="el-GR" sz="2800" b="1" dirty="0">
                <a:solidFill>
                  <a:schemeClr val="tx1">
                    <a:lumMod val="75000"/>
                    <a:lumOff val="25000"/>
                  </a:schemeClr>
                </a:solidFill>
              </a:rPr>
              <a:t>έ</a:t>
            </a:r>
            <a:r>
              <a:rPr lang="en-US" sz="2800" b="1" dirty="0">
                <a:solidFill>
                  <a:schemeClr val="tx1">
                    <a:lumMod val="75000"/>
                    <a:lumOff val="25000"/>
                  </a:schemeClr>
                </a:solidFill>
              </a:rPr>
              <a:t>σ</a:t>
            </a:r>
            <a:r>
              <a:rPr lang="el-GR" sz="2800" b="1" dirty="0">
                <a:solidFill>
                  <a:schemeClr val="tx1">
                    <a:lumMod val="75000"/>
                    <a:lumOff val="25000"/>
                  </a:schemeClr>
                </a:solidFill>
              </a:rPr>
              <a:t>μ</a:t>
            </a:r>
            <a:r>
              <a:rPr lang="en-US" sz="2800" b="1" dirty="0">
                <a:solidFill>
                  <a:schemeClr val="tx1">
                    <a:lumMod val="75000"/>
                    <a:lumOff val="25000"/>
                  </a:schemeClr>
                </a:solidFill>
              </a:rPr>
              <a:t>α</a:t>
            </a:r>
            <a:r>
              <a:rPr lang="el-GR" sz="2800" b="1" dirty="0">
                <a:solidFill>
                  <a:schemeClr val="tx1">
                    <a:lumMod val="75000"/>
                    <a:lumOff val="25000"/>
                  </a:schemeClr>
                </a:solidFill>
              </a:rPr>
              <a:t>τ</a:t>
            </a:r>
            <a:r>
              <a:rPr lang="en-US" sz="2800" b="1" dirty="0">
                <a:solidFill>
                  <a:schemeClr val="tx1">
                    <a:lumMod val="75000"/>
                    <a:lumOff val="25000"/>
                  </a:schemeClr>
                </a:solidFill>
              </a:rPr>
              <a:t>α</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5" name="Rectangle: Rounded Corners 64">
            <a:extLst>
              <a:ext uri="{FF2B5EF4-FFF2-40B4-BE49-F238E27FC236}">
                <a16:creationId xmlns:a16="http://schemas.microsoft.com/office/drawing/2014/main" id="{9D5C41E0-D764-420E-9157-A81AE8015A69}"/>
              </a:ext>
            </a:extLst>
          </p:cNvPr>
          <p:cNvSpPr/>
          <p:nvPr/>
        </p:nvSpPr>
        <p:spPr>
          <a:xfrm>
            <a:off x="228600" y="668703"/>
            <a:ext cx="5739063" cy="664797"/>
          </a:xfrm>
          <a:prstGeom prst="roundRect">
            <a:avLst/>
          </a:prstGeom>
          <a:solidFill>
            <a:srgbClr val="F59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1" dirty="0">
                <a:latin typeface="+mj-lt"/>
              </a:rPr>
              <a:t>Χαρακτηριστικά</a:t>
            </a:r>
          </a:p>
          <a:p>
            <a:pPr algn="ctr"/>
            <a:r>
              <a:rPr lang="el-GR" b="1" dirty="0">
                <a:latin typeface="+mj-lt"/>
              </a:rPr>
              <a:t>Πρώτης τάξης &amp; Σχήματος</a:t>
            </a:r>
            <a:endParaRPr lang="en-US" b="1" dirty="0">
              <a:latin typeface="+mj-lt"/>
            </a:endParaRPr>
          </a:p>
        </p:txBody>
      </p:sp>
      <p:sp>
        <p:nvSpPr>
          <p:cNvPr id="67" name="Rectangle: Rounded Corners 66">
            <a:extLst>
              <a:ext uri="{FF2B5EF4-FFF2-40B4-BE49-F238E27FC236}">
                <a16:creationId xmlns:a16="http://schemas.microsoft.com/office/drawing/2014/main" id="{686D1BA0-3B16-4ED3-A402-CA7A9EEA2499}"/>
              </a:ext>
            </a:extLst>
          </p:cNvPr>
          <p:cNvSpPr/>
          <p:nvPr/>
        </p:nvSpPr>
        <p:spPr>
          <a:xfrm>
            <a:off x="6208295" y="682291"/>
            <a:ext cx="5755105" cy="664797"/>
          </a:xfrm>
          <a:prstGeom prst="roundRect">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1" dirty="0">
                <a:latin typeface="+mj-lt"/>
              </a:rPr>
              <a:t>Χαρακτηριστικά </a:t>
            </a:r>
            <a:r>
              <a:rPr lang="en-US" b="1" dirty="0">
                <a:latin typeface="+mj-lt"/>
              </a:rPr>
              <a:t>GLCM</a:t>
            </a:r>
          </a:p>
        </p:txBody>
      </p:sp>
      <p:pic>
        <p:nvPicPr>
          <p:cNvPr id="3" name="Picture 2">
            <a:extLst>
              <a:ext uri="{FF2B5EF4-FFF2-40B4-BE49-F238E27FC236}">
                <a16:creationId xmlns:a16="http://schemas.microsoft.com/office/drawing/2014/main" id="{525D3D64-B553-48FB-B9AC-E8D22A2EAC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367" y="1507448"/>
            <a:ext cx="5795422" cy="5254299"/>
          </a:xfrm>
          <a:prstGeom prst="rect">
            <a:avLst/>
          </a:prstGeom>
        </p:spPr>
      </p:pic>
      <p:pic>
        <p:nvPicPr>
          <p:cNvPr id="7" name="Picture 6">
            <a:extLst>
              <a:ext uri="{FF2B5EF4-FFF2-40B4-BE49-F238E27FC236}">
                <a16:creationId xmlns:a16="http://schemas.microsoft.com/office/drawing/2014/main" id="{C7AC375D-8801-4E18-93E2-A4B7B2C24E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2075" y="1515980"/>
            <a:ext cx="5787000" cy="3492714"/>
          </a:xfrm>
          <a:prstGeom prst="rect">
            <a:avLst/>
          </a:prstGeom>
        </p:spPr>
      </p:pic>
    </p:spTree>
    <p:extLst>
      <p:ext uri="{BB962C8B-B14F-4D97-AF65-F5344CB8AC3E}">
        <p14:creationId xmlns:p14="http://schemas.microsoft.com/office/powerpoint/2010/main" val="49431026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17</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l-GR" sz="2800" b="1" dirty="0">
                <a:solidFill>
                  <a:schemeClr val="tx1">
                    <a:lumMod val="75000"/>
                    <a:lumOff val="25000"/>
                  </a:schemeClr>
                </a:solidFill>
              </a:rPr>
              <a:t>Α</a:t>
            </a:r>
            <a:r>
              <a:rPr lang="en-US" sz="2800" b="1" dirty="0">
                <a:solidFill>
                  <a:schemeClr val="tx1">
                    <a:lumMod val="75000"/>
                    <a:lumOff val="25000"/>
                  </a:schemeClr>
                </a:solidFill>
              </a:rPr>
              <a:t>π</a:t>
            </a:r>
            <a:r>
              <a:rPr lang="el-GR" sz="2800" b="1" dirty="0">
                <a:solidFill>
                  <a:schemeClr val="tx1">
                    <a:lumMod val="75000"/>
                    <a:lumOff val="25000"/>
                  </a:schemeClr>
                </a:solidFill>
              </a:rPr>
              <a:t>ο</a:t>
            </a:r>
            <a:r>
              <a:rPr lang="en-US" sz="2800" b="1" dirty="0">
                <a:solidFill>
                  <a:schemeClr val="tx1">
                    <a:lumMod val="75000"/>
                    <a:lumOff val="25000"/>
                  </a:schemeClr>
                </a:solidFill>
              </a:rPr>
              <a:t>τ</a:t>
            </a:r>
            <a:r>
              <a:rPr lang="el-GR" sz="2800" b="1" dirty="0">
                <a:solidFill>
                  <a:schemeClr val="tx1">
                    <a:lumMod val="75000"/>
                    <a:lumOff val="25000"/>
                  </a:schemeClr>
                </a:solidFill>
              </a:rPr>
              <a:t>ε</a:t>
            </a:r>
            <a:r>
              <a:rPr lang="en-US" sz="2800" b="1" dirty="0">
                <a:solidFill>
                  <a:schemeClr val="tx1">
                    <a:lumMod val="75000"/>
                    <a:lumOff val="25000"/>
                  </a:schemeClr>
                </a:solidFill>
              </a:rPr>
              <a:t>λ</a:t>
            </a:r>
            <a:r>
              <a:rPr lang="el-GR" sz="2800" b="1" dirty="0">
                <a:solidFill>
                  <a:schemeClr val="tx1">
                    <a:lumMod val="75000"/>
                    <a:lumOff val="25000"/>
                  </a:schemeClr>
                </a:solidFill>
              </a:rPr>
              <a:t>έ</a:t>
            </a:r>
            <a:r>
              <a:rPr lang="en-US" sz="2800" b="1" dirty="0">
                <a:solidFill>
                  <a:schemeClr val="tx1">
                    <a:lumMod val="75000"/>
                    <a:lumOff val="25000"/>
                  </a:schemeClr>
                </a:solidFill>
              </a:rPr>
              <a:t>σ</a:t>
            </a:r>
            <a:r>
              <a:rPr lang="el-GR" sz="2800" b="1" dirty="0">
                <a:solidFill>
                  <a:schemeClr val="tx1">
                    <a:lumMod val="75000"/>
                    <a:lumOff val="25000"/>
                  </a:schemeClr>
                </a:solidFill>
              </a:rPr>
              <a:t>μ</a:t>
            </a:r>
            <a:r>
              <a:rPr lang="en-US" sz="2800" b="1" dirty="0">
                <a:solidFill>
                  <a:schemeClr val="tx1">
                    <a:lumMod val="75000"/>
                    <a:lumOff val="25000"/>
                  </a:schemeClr>
                </a:solidFill>
              </a:rPr>
              <a:t>α</a:t>
            </a:r>
            <a:r>
              <a:rPr lang="el-GR" sz="2800" b="1" dirty="0">
                <a:solidFill>
                  <a:schemeClr val="tx1">
                    <a:lumMod val="75000"/>
                    <a:lumOff val="25000"/>
                  </a:schemeClr>
                </a:solidFill>
              </a:rPr>
              <a:t>τ</a:t>
            </a:r>
            <a:r>
              <a:rPr lang="en-US" sz="2800" b="1" dirty="0">
                <a:solidFill>
                  <a:schemeClr val="tx1">
                    <a:lumMod val="75000"/>
                    <a:lumOff val="25000"/>
                  </a:schemeClr>
                </a:solidFill>
              </a:rPr>
              <a:t>α</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5" name="Rectangle: Rounded Corners 64">
            <a:extLst>
              <a:ext uri="{FF2B5EF4-FFF2-40B4-BE49-F238E27FC236}">
                <a16:creationId xmlns:a16="http://schemas.microsoft.com/office/drawing/2014/main" id="{9D5C41E0-D764-420E-9157-A81AE8015A69}"/>
              </a:ext>
            </a:extLst>
          </p:cNvPr>
          <p:cNvSpPr/>
          <p:nvPr/>
        </p:nvSpPr>
        <p:spPr>
          <a:xfrm>
            <a:off x="228600" y="668703"/>
            <a:ext cx="5739063" cy="664797"/>
          </a:xfrm>
          <a:prstGeom prst="roundRect">
            <a:avLst/>
          </a:prstGeom>
          <a:solidFill>
            <a:srgbClr val="F59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l-GR" b="1" dirty="0">
                <a:solidFill>
                  <a:prstClr val="white"/>
                </a:solidFill>
                <a:latin typeface="Century Gothic"/>
              </a:rPr>
              <a:t>Χαρακτηριστικά </a:t>
            </a:r>
            <a:r>
              <a:rPr lang="en-US" b="1" dirty="0">
                <a:solidFill>
                  <a:prstClr val="white"/>
                </a:solidFill>
                <a:latin typeface="Century Gothic"/>
              </a:rPr>
              <a:t>NGTDM</a:t>
            </a:r>
          </a:p>
        </p:txBody>
      </p:sp>
      <p:sp>
        <p:nvSpPr>
          <p:cNvPr id="67" name="Rectangle: Rounded Corners 66">
            <a:extLst>
              <a:ext uri="{FF2B5EF4-FFF2-40B4-BE49-F238E27FC236}">
                <a16:creationId xmlns:a16="http://schemas.microsoft.com/office/drawing/2014/main" id="{686D1BA0-3B16-4ED3-A402-CA7A9EEA2499}"/>
              </a:ext>
            </a:extLst>
          </p:cNvPr>
          <p:cNvSpPr/>
          <p:nvPr/>
        </p:nvSpPr>
        <p:spPr>
          <a:xfrm>
            <a:off x="6208295" y="682291"/>
            <a:ext cx="5755105" cy="664797"/>
          </a:xfrm>
          <a:prstGeom prst="roundRect">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1" dirty="0">
                <a:latin typeface="+mj-lt"/>
              </a:rPr>
              <a:t>Χαρακτηριστικά </a:t>
            </a:r>
            <a:r>
              <a:rPr lang="en-US" b="1" dirty="0">
                <a:latin typeface="+mj-lt"/>
              </a:rPr>
              <a:t>GLRLM</a:t>
            </a:r>
          </a:p>
        </p:txBody>
      </p:sp>
      <p:pic>
        <p:nvPicPr>
          <p:cNvPr id="3" name="Picture 2">
            <a:extLst>
              <a:ext uri="{FF2B5EF4-FFF2-40B4-BE49-F238E27FC236}">
                <a16:creationId xmlns:a16="http://schemas.microsoft.com/office/drawing/2014/main" id="{B7EF96A3-0730-4B32-9AC7-389F0E25CC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1" y="1516552"/>
            <a:ext cx="6087979" cy="1853858"/>
          </a:xfrm>
          <a:prstGeom prst="rect">
            <a:avLst/>
          </a:prstGeom>
        </p:spPr>
      </p:pic>
      <p:pic>
        <p:nvPicPr>
          <p:cNvPr id="7" name="Picture 6">
            <a:extLst>
              <a:ext uri="{FF2B5EF4-FFF2-40B4-BE49-F238E27FC236}">
                <a16:creationId xmlns:a16="http://schemas.microsoft.com/office/drawing/2014/main" id="{24FEBB45-BF1D-4ACD-8734-E28CDBAC6E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4761" y="1467488"/>
            <a:ext cx="4392319" cy="5310301"/>
          </a:xfrm>
          <a:prstGeom prst="rect">
            <a:avLst/>
          </a:prstGeom>
        </p:spPr>
      </p:pic>
    </p:spTree>
    <p:extLst>
      <p:ext uri="{BB962C8B-B14F-4D97-AF65-F5344CB8AC3E}">
        <p14:creationId xmlns:p14="http://schemas.microsoft.com/office/powerpoint/2010/main" val="332199833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Workflow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089573" y="1786303"/>
            <a:ext cx="1587500" cy="1587500"/>
          </a:xfrm>
          <a:prstGeom prst="ellipse">
            <a:avLst/>
          </a:prstGeom>
          <a:solidFill>
            <a:srgbClr val="CB7A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089573"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3178808"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81609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cxnSpLocks/>
            <a:stCxn id="3" idx="6"/>
            <a:endCxn id="41" idx="6"/>
          </p:cNvCxnSpPr>
          <p:nvPr/>
        </p:nvCxnSpPr>
        <p:spPr>
          <a:xfrm>
            <a:off x="2677073"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p:cNvCxnSpPr>
          <p:nvPr/>
        </p:nvCxnSpPr>
        <p:spPr>
          <a:xfrm>
            <a:off x="2905878" y="3722564"/>
            <a:ext cx="265497"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p:cNvCxnSpPr>
          <p:nvPr/>
        </p:nvCxnSpPr>
        <p:spPr>
          <a:xfrm>
            <a:off x="4742432" y="3722564"/>
            <a:ext cx="260731"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p:cNvCxnSpPr>
          <p:nvPr/>
        </p:nvCxnSpPr>
        <p:spPr>
          <a:xfrm>
            <a:off x="8391989" y="3722564"/>
            <a:ext cx="260256"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cxnSpLocks/>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197523" y="2364611"/>
            <a:ext cx="1371600" cy="430887"/>
          </a:xfrm>
          <a:prstGeom prst="rect">
            <a:avLst/>
          </a:prstGeom>
        </p:spPr>
        <p:txBody>
          <a:bodyPr wrap="square" lIns="0" tIns="0" rIns="0" bIns="0" anchor="ctr">
            <a:spAutoFit/>
          </a:bodyPr>
          <a:lstStyle/>
          <a:p>
            <a:pPr algn="ctr"/>
            <a:r>
              <a:rPr lang="el-GR" sz="1400" b="1" dirty="0">
                <a:solidFill>
                  <a:schemeClr val="bg1"/>
                </a:solidFill>
              </a:rPr>
              <a:t>Επιλογή Δεδομένων</a:t>
            </a:r>
            <a:endParaRPr lang="en-US" sz="1400" b="1" dirty="0">
              <a:solidFill>
                <a:schemeClr val="bg1"/>
              </a:solidFill>
            </a:endParaRPr>
          </a:p>
        </p:txBody>
      </p:sp>
      <p:sp>
        <p:nvSpPr>
          <p:cNvPr id="92" name="Rectangle 91">
            <a:extLst>
              <a:ext uri="{FF2B5EF4-FFF2-40B4-BE49-F238E27FC236}">
                <a16:creationId xmlns:a16="http://schemas.microsoft.com/office/drawing/2014/main" id="{A69BDC62-882D-49FD-B60A-05F493B04723}"/>
              </a:ext>
            </a:extLst>
          </p:cNvPr>
          <p:cNvSpPr/>
          <p:nvPr/>
        </p:nvSpPr>
        <p:spPr>
          <a:xfrm>
            <a:off x="0" y="1801097"/>
            <a:ext cx="1005682" cy="467051"/>
          </a:xfrm>
          <a:prstGeom prst="rect">
            <a:avLst/>
          </a:prstGeom>
        </p:spPr>
        <p:txBody>
          <a:bodyPr wrap="square" lIns="0" tIns="0" rIns="0" bIns="0" anchor="ctr">
            <a:spAutoFit/>
          </a:bodyPr>
          <a:lstStyle/>
          <a:p>
            <a:pPr algn="r">
              <a:lnSpc>
                <a:spcPts val="1900"/>
              </a:lnSpc>
            </a:pPr>
            <a:r>
              <a:rPr lang="el-GR" sz="1400" dirty="0"/>
              <a:t>Ιατρικές εικόνες</a:t>
            </a:r>
            <a:endParaRPr lang="en-US" sz="1400" dirty="0">
              <a:solidFill>
                <a:schemeClr val="tx1">
                  <a:lumMod val="75000"/>
                  <a:lumOff val="25000"/>
                </a:schemeClr>
              </a:solidFill>
              <a:cs typeface="Segoe UI" panose="020B0502040204020203" pitchFamily="34" charset="0"/>
            </a:endParaRPr>
          </a:p>
        </p:txBody>
      </p:sp>
      <p:cxnSp>
        <p:nvCxnSpPr>
          <p:cNvPr id="43" name="Straight Arrow Connector 42">
            <a:extLst>
              <a:ext uri="{FF2B5EF4-FFF2-40B4-BE49-F238E27FC236}">
                <a16:creationId xmlns:a16="http://schemas.microsoft.com/office/drawing/2014/main" id="{0D3BB815-FB6E-4720-B6FA-D384118DE67E}"/>
              </a:ext>
              <a:ext uri="{C183D7F6-B498-43B3-948B-1728B52AA6E4}">
                <adec:decorative xmlns:adec="http://schemas.microsoft.com/office/drawing/2017/decorative" val="1"/>
              </a:ext>
            </a:extLst>
          </p:cNvPr>
          <p:cNvCxnSpPr>
            <a:cxnSpLocks/>
          </p:cNvCxnSpPr>
          <p:nvPr/>
        </p:nvCxnSpPr>
        <p:spPr>
          <a:xfrm>
            <a:off x="6455889" y="3722565"/>
            <a:ext cx="34703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87A49EBD-892F-4A47-B840-EDD6B79CCADC}"/>
              </a:ext>
              <a:ext uri="{C183D7F6-B498-43B3-948B-1728B52AA6E4}">
                <adec:decorative xmlns:adec="http://schemas.microsoft.com/office/drawing/2017/decorative" val="1"/>
              </a:ext>
            </a:extLst>
          </p:cNvPr>
          <p:cNvSpPr/>
          <p:nvPr/>
        </p:nvSpPr>
        <p:spPr>
          <a:xfrm>
            <a:off x="4991057" y="2917992"/>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5" name="Rectangle 44">
            <a:extLst>
              <a:ext uri="{FF2B5EF4-FFF2-40B4-BE49-F238E27FC236}">
                <a16:creationId xmlns:a16="http://schemas.microsoft.com/office/drawing/2014/main" id="{FC4983D5-2E37-4078-A642-118A45788119}"/>
              </a:ext>
            </a:extLst>
          </p:cNvPr>
          <p:cNvSpPr/>
          <p:nvPr/>
        </p:nvSpPr>
        <p:spPr>
          <a:xfrm>
            <a:off x="0" y="2675392"/>
            <a:ext cx="1005682" cy="467051"/>
          </a:xfrm>
          <a:prstGeom prst="rect">
            <a:avLst/>
          </a:prstGeom>
        </p:spPr>
        <p:txBody>
          <a:bodyPr wrap="square" lIns="0" tIns="0" rIns="0" bIns="0" anchor="ctr">
            <a:spAutoFit/>
          </a:bodyPr>
          <a:lstStyle/>
          <a:p>
            <a:pPr algn="r">
              <a:lnSpc>
                <a:spcPts val="1900"/>
              </a:lnSpc>
            </a:pPr>
            <a:r>
              <a:rPr lang="el-GR" sz="1400" dirty="0"/>
              <a:t>Κλινικά Δεδομένα</a:t>
            </a:r>
            <a:endParaRPr lang="en-US" sz="1400" dirty="0">
              <a:solidFill>
                <a:schemeClr val="tx1">
                  <a:lumMod val="75000"/>
                  <a:lumOff val="25000"/>
                </a:schemeClr>
              </a:solidFill>
              <a:cs typeface="Segoe UI" panose="020B0502040204020203" pitchFamily="34" charset="0"/>
            </a:endParaRPr>
          </a:p>
        </p:txBody>
      </p:sp>
      <p:sp>
        <p:nvSpPr>
          <p:cNvPr id="23" name="Rectangle 22">
            <a:extLst>
              <a:ext uri="{FF2B5EF4-FFF2-40B4-BE49-F238E27FC236}">
                <a16:creationId xmlns:a16="http://schemas.microsoft.com/office/drawing/2014/main" id="{4EA0E8AF-318A-48C6-A87C-AF87D35A6B67}"/>
              </a:ext>
            </a:extLst>
          </p:cNvPr>
          <p:cNvSpPr/>
          <p:nvPr/>
        </p:nvSpPr>
        <p:spPr>
          <a:xfrm>
            <a:off x="1197523" y="4649634"/>
            <a:ext cx="1371600" cy="430887"/>
          </a:xfrm>
          <a:prstGeom prst="rect">
            <a:avLst/>
          </a:prstGeom>
        </p:spPr>
        <p:txBody>
          <a:bodyPr wrap="square" lIns="0" tIns="0" rIns="0" bIns="0" anchor="ctr">
            <a:spAutoFit/>
          </a:bodyPr>
          <a:lstStyle/>
          <a:p>
            <a:pPr algn="ctr"/>
            <a:r>
              <a:rPr lang="el-GR" sz="1400" b="1" dirty="0">
                <a:solidFill>
                  <a:schemeClr val="bg1"/>
                </a:solidFill>
              </a:rPr>
              <a:t>Επιλογή λογισμικών</a:t>
            </a:r>
            <a:endParaRPr lang="en-US" sz="1400" b="1" dirty="0">
              <a:solidFill>
                <a:schemeClr val="bg1"/>
              </a:solidFill>
            </a:endParaRPr>
          </a:p>
        </p:txBody>
      </p:sp>
      <p:sp>
        <p:nvSpPr>
          <p:cNvPr id="24" name="Rectangle 23">
            <a:extLst>
              <a:ext uri="{FF2B5EF4-FFF2-40B4-BE49-F238E27FC236}">
                <a16:creationId xmlns:a16="http://schemas.microsoft.com/office/drawing/2014/main" id="{A3879CCB-068E-4BA1-8B0F-ECA6C3C88239}"/>
              </a:ext>
            </a:extLst>
          </p:cNvPr>
          <p:cNvSpPr/>
          <p:nvPr/>
        </p:nvSpPr>
        <p:spPr>
          <a:xfrm>
            <a:off x="0" y="4485660"/>
            <a:ext cx="1037766" cy="710707"/>
          </a:xfrm>
          <a:prstGeom prst="rect">
            <a:avLst/>
          </a:prstGeom>
        </p:spPr>
        <p:txBody>
          <a:bodyPr wrap="square" lIns="0" tIns="0" rIns="0" bIns="0" anchor="ctr">
            <a:spAutoFit/>
          </a:bodyPr>
          <a:lstStyle/>
          <a:p>
            <a:pPr algn="r">
              <a:lnSpc>
                <a:spcPts val="1900"/>
              </a:lnSpc>
            </a:pPr>
            <a:r>
              <a:rPr lang="en-US" sz="1400" dirty="0" err="1">
                <a:solidFill>
                  <a:schemeClr val="tx1">
                    <a:lumMod val="75000"/>
                    <a:lumOff val="25000"/>
                  </a:schemeClr>
                </a:solidFill>
                <a:cs typeface="Segoe UI" panose="020B0502040204020203" pitchFamily="34" charset="0"/>
              </a:rPr>
              <a:t>LifeX</a:t>
            </a:r>
            <a:endParaRPr lang="en-US" sz="1400" dirty="0">
              <a:solidFill>
                <a:schemeClr val="tx1">
                  <a:lumMod val="75000"/>
                  <a:lumOff val="25000"/>
                </a:schemeClr>
              </a:solidFill>
              <a:cs typeface="Segoe UI" panose="020B0502040204020203" pitchFamily="34" charset="0"/>
            </a:endParaRPr>
          </a:p>
          <a:p>
            <a:pPr algn="r">
              <a:lnSpc>
                <a:spcPts val="1900"/>
              </a:lnSpc>
            </a:pPr>
            <a:r>
              <a:rPr lang="en-US" sz="1400" dirty="0" err="1">
                <a:solidFill>
                  <a:schemeClr val="tx1">
                    <a:lumMod val="75000"/>
                    <a:lumOff val="25000"/>
                  </a:schemeClr>
                </a:solidFill>
                <a:cs typeface="Segoe UI" panose="020B0502040204020203" pitchFamily="34" charset="0"/>
              </a:rPr>
              <a:t>MaZda</a:t>
            </a:r>
            <a:endParaRPr lang="en-US" sz="1400" dirty="0">
              <a:solidFill>
                <a:schemeClr val="tx1">
                  <a:lumMod val="75000"/>
                  <a:lumOff val="25000"/>
                </a:schemeClr>
              </a:solidFill>
              <a:cs typeface="Segoe UI" panose="020B0502040204020203" pitchFamily="34" charset="0"/>
            </a:endParaRPr>
          </a:p>
          <a:p>
            <a:pPr algn="r">
              <a:lnSpc>
                <a:spcPts val="1900"/>
              </a:lnSpc>
            </a:pPr>
            <a:r>
              <a:rPr lang="en-US" sz="1400" dirty="0" err="1">
                <a:solidFill>
                  <a:schemeClr val="tx1">
                    <a:lumMod val="75000"/>
                    <a:lumOff val="25000"/>
                  </a:schemeClr>
                </a:solidFill>
                <a:cs typeface="Segoe UI" panose="020B0502040204020203" pitchFamily="34" charset="0"/>
              </a:rPr>
              <a:t>Pyradiomics</a:t>
            </a:r>
            <a:endParaRPr lang="en-US" sz="1400" dirty="0">
              <a:solidFill>
                <a:schemeClr val="tx1">
                  <a:lumMod val="75000"/>
                  <a:lumOff val="25000"/>
                </a:schemeClr>
              </a:solidFill>
              <a:cs typeface="Segoe UI" panose="020B0502040204020203" pitchFamily="34" charset="0"/>
            </a:endParaRPr>
          </a:p>
        </p:txBody>
      </p:sp>
      <p:sp>
        <p:nvSpPr>
          <p:cNvPr id="25" name="Rectangle 24">
            <a:extLst>
              <a:ext uri="{FF2B5EF4-FFF2-40B4-BE49-F238E27FC236}">
                <a16:creationId xmlns:a16="http://schemas.microsoft.com/office/drawing/2014/main" id="{93F68E3A-0320-49C2-BCC1-2E7828286293}"/>
              </a:ext>
            </a:extLst>
          </p:cNvPr>
          <p:cNvSpPr/>
          <p:nvPr/>
        </p:nvSpPr>
        <p:spPr>
          <a:xfrm>
            <a:off x="3270715" y="3429000"/>
            <a:ext cx="1437643" cy="430887"/>
          </a:xfrm>
          <a:prstGeom prst="rect">
            <a:avLst/>
          </a:prstGeom>
        </p:spPr>
        <p:txBody>
          <a:bodyPr wrap="square" lIns="0" tIns="0" rIns="0" bIns="0" anchor="ctr">
            <a:spAutoFit/>
          </a:bodyPr>
          <a:lstStyle/>
          <a:p>
            <a:pPr algn="ctr"/>
            <a:r>
              <a:rPr lang="el-GR" sz="1400" b="1" dirty="0">
                <a:solidFill>
                  <a:schemeClr val="bg1"/>
                </a:solidFill>
              </a:rPr>
              <a:t>Εξαγωγή</a:t>
            </a:r>
            <a:r>
              <a:rPr lang="en-US" sz="1400" b="1" dirty="0">
                <a:solidFill>
                  <a:schemeClr val="bg1"/>
                </a:solidFill>
              </a:rPr>
              <a:t> </a:t>
            </a:r>
            <a:r>
              <a:rPr lang="el-GR" sz="1400" b="1" dirty="0">
                <a:solidFill>
                  <a:schemeClr val="bg1"/>
                </a:solidFill>
              </a:rPr>
              <a:t>χαρακτηριστικών</a:t>
            </a:r>
            <a:endParaRPr lang="en-US" sz="1400" b="1" dirty="0">
              <a:solidFill>
                <a:schemeClr val="bg1"/>
              </a:solidFill>
            </a:endParaRPr>
          </a:p>
        </p:txBody>
      </p:sp>
      <p:sp>
        <p:nvSpPr>
          <p:cNvPr id="26" name="Rectangle 25">
            <a:extLst>
              <a:ext uri="{FF2B5EF4-FFF2-40B4-BE49-F238E27FC236}">
                <a16:creationId xmlns:a16="http://schemas.microsoft.com/office/drawing/2014/main" id="{153FFC8B-1589-46A5-80C1-17B06955F7A2}"/>
              </a:ext>
            </a:extLst>
          </p:cNvPr>
          <p:cNvSpPr/>
          <p:nvPr/>
        </p:nvSpPr>
        <p:spPr>
          <a:xfrm>
            <a:off x="3184365" y="4545357"/>
            <a:ext cx="1558738" cy="430887"/>
          </a:xfrm>
          <a:prstGeom prst="rect">
            <a:avLst/>
          </a:prstGeom>
        </p:spPr>
        <p:txBody>
          <a:bodyPr wrap="square" lIns="0" tIns="0" rIns="0" bIns="0" anchor="ctr">
            <a:spAutoFit/>
          </a:bodyPr>
          <a:lstStyle/>
          <a:p>
            <a:pPr algn="ctr"/>
            <a:r>
              <a:rPr lang="el-GR" sz="1400" dirty="0"/>
              <a:t>Από δοκιμαστική εικόνα</a:t>
            </a:r>
            <a:endParaRPr lang="en-US" sz="1400" dirty="0">
              <a:cs typeface="Segoe UI" panose="020B0502040204020203" pitchFamily="34" charset="0"/>
            </a:endParaRPr>
          </a:p>
        </p:txBody>
      </p:sp>
      <p:sp>
        <p:nvSpPr>
          <p:cNvPr id="27" name="Rectangle 26">
            <a:extLst>
              <a:ext uri="{FF2B5EF4-FFF2-40B4-BE49-F238E27FC236}">
                <a16:creationId xmlns:a16="http://schemas.microsoft.com/office/drawing/2014/main" id="{92025B7D-4C92-4214-A380-568E511278E1}"/>
              </a:ext>
            </a:extLst>
          </p:cNvPr>
          <p:cNvSpPr/>
          <p:nvPr/>
        </p:nvSpPr>
        <p:spPr>
          <a:xfrm>
            <a:off x="5053270" y="4545357"/>
            <a:ext cx="1558738" cy="430887"/>
          </a:xfrm>
          <a:prstGeom prst="rect">
            <a:avLst/>
          </a:prstGeom>
        </p:spPr>
        <p:txBody>
          <a:bodyPr wrap="square" lIns="0" tIns="0" rIns="0" bIns="0" anchor="ctr">
            <a:spAutoFit/>
          </a:bodyPr>
          <a:lstStyle/>
          <a:p>
            <a:pPr algn="ctr"/>
            <a:r>
              <a:rPr lang="el-GR" sz="1400" dirty="0"/>
              <a:t>Από δοκιμαστική εικόνα</a:t>
            </a:r>
            <a:endParaRPr lang="en-US" sz="1400" dirty="0">
              <a:cs typeface="Segoe UI" panose="020B0502040204020203" pitchFamily="34" charset="0"/>
            </a:endParaRPr>
          </a:p>
        </p:txBody>
      </p:sp>
      <p:sp>
        <p:nvSpPr>
          <p:cNvPr id="28" name="Rectangle 27">
            <a:extLst>
              <a:ext uri="{FF2B5EF4-FFF2-40B4-BE49-F238E27FC236}">
                <a16:creationId xmlns:a16="http://schemas.microsoft.com/office/drawing/2014/main" id="{71FED89E-B679-43D7-818B-DA5C4425C3B1}"/>
              </a:ext>
            </a:extLst>
          </p:cNvPr>
          <p:cNvSpPr/>
          <p:nvPr/>
        </p:nvSpPr>
        <p:spPr>
          <a:xfrm>
            <a:off x="4940968" y="3441030"/>
            <a:ext cx="1764631" cy="523220"/>
          </a:xfrm>
          <a:prstGeom prst="rect">
            <a:avLst/>
          </a:prstGeom>
        </p:spPr>
        <p:txBody>
          <a:bodyPr wrap="square">
            <a:spAutoFit/>
          </a:bodyPr>
          <a:lstStyle/>
          <a:p>
            <a:pPr algn="ctr"/>
            <a:r>
              <a:rPr lang="el-GR" sz="1400" b="1" dirty="0">
                <a:solidFill>
                  <a:schemeClr val="bg1"/>
                </a:solidFill>
              </a:rPr>
              <a:t>Επιλογή κοινών </a:t>
            </a:r>
          </a:p>
          <a:p>
            <a:pPr algn="ctr"/>
            <a:r>
              <a:rPr lang="el-GR" sz="1400" b="1" dirty="0">
                <a:solidFill>
                  <a:schemeClr val="bg1"/>
                </a:solidFill>
              </a:rPr>
              <a:t>χαρακτηριστικών</a:t>
            </a:r>
            <a:endParaRPr lang="en-US" sz="1400" b="1" dirty="0">
              <a:solidFill>
                <a:schemeClr val="bg1"/>
              </a:solidFill>
            </a:endParaRPr>
          </a:p>
        </p:txBody>
      </p:sp>
      <p:sp>
        <p:nvSpPr>
          <p:cNvPr id="29" name="Rectangle 28">
            <a:extLst>
              <a:ext uri="{FF2B5EF4-FFF2-40B4-BE49-F238E27FC236}">
                <a16:creationId xmlns:a16="http://schemas.microsoft.com/office/drawing/2014/main" id="{14867ED9-B048-462D-875E-C5D233514669}"/>
              </a:ext>
            </a:extLst>
          </p:cNvPr>
          <p:cNvSpPr/>
          <p:nvPr/>
        </p:nvSpPr>
        <p:spPr>
          <a:xfrm>
            <a:off x="6906126" y="3429000"/>
            <a:ext cx="1426366" cy="430887"/>
          </a:xfrm>
          <a:prstGeom prst="rect">
            <a:avLst/>
          </a:prstGeom>
        </p:spPr>
        <p:txBody>
          <a:bodyPr wrap="square" lIns="0" tIns="0" rIns="0" bIns="0" anchor="ctr">
            <a:spAutoFit/>
          </a:bodyPr>
          <a:lstStyle/>
          <a:p>
            <a:pPr algn="ctr"/>
            <a:r>
              <a:rPr lang="el-GR" sz="1400" b="1" dirty="0">
                <a:solidFill>
                  <a:schemeClr val="bg1"/>
                </a:solidFill>
              </a:rPr>
              <a:t>Εξαγωγή</a:t>
            </a:r>
            <a:r>
              <a:rPr lang="el-GR" sz="1400" dirty="0">
                <a:solidFill>
                  <a:schemeClr val="bg1"/>
                </a:solidFill>
              </a:rPr>
              <a:t> </a:t>
            </a:r>
            <a:r>
              <a:rPr lang="el-GR" sz="1400" b="1" dirty="0">
                <a:solidFill>
                  <a:schemeClr val="bg1"/>
                </a:solidFill>
              </a:rPr>
              <a:t>χαρακτηριστικών</a:t>
            </a:r>
            <a:endParaRPr lang="en-US" sz="1400" b="1" dirty="0">
              <a:solidFill>
                <a:schemeClr val="bg1"/>
              </a:solidFill>
            </a:endParaRPr>
          </a:p>
        </p:txBody>
      </p:sp>
      <p:sp>
        <p:nvSpPr>
          <p:cNvPr id="30" name="Rectangle 29">
            <a:extLst>
              <a:ext uri="{FF2B5EF4-FFF2-40B4-BE49-F238E27FC236}">
                <a16:creationId xmlns:a16="http://schemas.microsoft.com/office/drawing/2014/main" id="{4FC9B615-6C00-4721-9463-08C9C3E0A458}"/>
              </a:ext>
            </a:extLst>
          </p:cNvPr>
          <p:cNvSpPr/>
          <p:nvPr/>
        </p:nvSpPr>
        <p:spPr>
          <a:xfrm>
            <a:off x="6825923" y="4545357"/>
            <a:ext cx="1558738" cy="430887"/>
          </a:xfrm>
          <a:prstGeom prst="rect">
            <a:avLst/>
          </a:prstGeom>
        </p:spPr>
        <p:txBody>
          <a:bodyPr wrap="square" lIns="0" tIns="0" rIns="0" bIns="0" anchor="ctr">
            <a:spAutoFit/>
          </a:bodyPr>
          <a:lstStyle/>
          <a:p>
            <a:pPr algn="ctr"/>
            <a:r>
              <a:rPr lang="el-GR" sz="1400" dirty="0"/>
              <a:t>Από ιατρικές εικόνες </a:t>
            </a:r>
            <a:r>
              <a:rPr lang="en-US" sz="1400" dirty="0"/>
              <a:t>CT</a:t>
            </a:r>
            <a:endParaRPr lang="en-US" sz="1400" dirty="0">
              <a:cs typeface="Segoe UI" panose="020B0502040204020203" pitchFamily="34" charset="0"/>
            </a:endParaRPr>
          </a:p>
        </p:txBody>
      </p:sp>
      <p:sp>
        <p:nvSpPr>
          <p:cNvPr id="31" name="Rectangle 30">
            <a:extLst>
              <a:ext uri="{FF2B5EF4-FFF2-40B4-BE49-F238E27FC236}">
                <a16:creationId xmlns:a16="http://schemas.microsoft.com/office/drawing/2014/main" id="{E4D029EC-D3EF-49C5-9ACD-8DC8CEB17588}"/>
              </a:ext>
            </a:extLst>
          </p:cNvPr>
          <p:cNvSpPr/>
          <p:nvPr/>
        </p:nvSpPr>
        <p:spPr>
          <a:xfrm>
            <a:off x="9027318" y="1630397"/>
            <a:ext cx="1371600" cy="430887"/>
          </a:xfrm>
          <a:prstGeom prst="rect">
            <a:avLst/>
          </a:prstGeom>
        </p:spPr>
        <p:txBody>
          <a:bodyPr wrap="square" lIns="0" tIns="0" rIns="0" bIns="0" anchor="ctr">
            <a:spAutoFit/>
          </a:bodyPr>
          <a:lstStyle/>
          <a:p>
            <a:pPr algn="ctr"/>
            <a:r>
              <a:rPr lang="el-GR" sz="1400" b="1" dirty="0">
                <a:solidFill>
                  <a:schemeClr val="bg1"/>
                </a:solidFill>
              </a:rPr>
              <a:t>Πίνακες Συγκρίσεων</a:t>
            </a:r>
            <a:endParaRPr lang="en-US" sz="1400" b="1" dirty="0">
              <a:solidFill>
                <a:schemeClr val="bg1"/>
              </a:solidFill>
            </a:endParaRPr>
          </a:p>
        </p:txBody>
      </p:sp>
      <p:sp>
        <p:nvSpPr>
          <p:cNvPr id="32" name="Rectangle 31">
            <a:extLst>
              <a:ext uri="{FF2B5EF4-FFF2-40B4-BE49-F238E27FC236}">
                <a16:creationId xmlns:a16="http://schemas.microsoft.com/office/drawing/2014/main" id="{596B73AD-2533-41E7-80F4-F3FD47DDD0B6}"/>
              </a:ext>
            </a:extLst>
          </p:cNvPr>
          <p:cNvSpPr/>
          <p:nvPr/>
        </p:nvSpPr>
        <p:spPr>
          <a:xfrm>
            <a:off x="10614818" y="1734142"/>
            <a:ext cx="1348582" cy="223394"/>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Boxplots</a:t>
            </a:r>
          </a:p>
        </p:txBody>
      </p:sp>
      <p:sp>
        <p:nvSpPr>
          <p:cNvPr id="33" name="Rectangle 32">
            <a:extLst>
              <a:ext uri="{FF2B5EF4-FFF2-40B4-BE49-F238E27FC236}">
                <a16:creationId xmlns:a16="http://schemas.microsoft.com/office/drawing/2014/main" id="{33F40D0C-5584-425C-BEDD-E844C402C412}"/>
              </a:ext>
            </a:extLst>
          </p:cNvPr>
          <p:cNvSpPr/>
          <p:nvPr/>
        </p:nvSpPr>
        <p:spPr>
          <a:xfrm>
            <a:off x="8876924" y="3452011"/>
            <a:ext cx="1598571" cy="430887"/>
          </a:xfrm>
          <a:prstGeom prst="rect">
            <a:avLst/>
          </a:prstGeom>
        </p:spPr>
        <p:txBody>
          <a:bodyPr wrap="square" lIns="0" tIns="0" rIns="0" bIns="0" anchor="ctr">
            <a:spAutoFit/>
          </a:bodyPr>
          <a:lstStyle/>
          <a:p>
            <a:pPr algn="ctr"/>
            <a:r>
              <a:rPr lang="el-GR" sz="1400" b="1" dirty="0">
                <a:solidFill>
                  <a:schemeClr val="bg1"/>
                </a:solidFill>
              </a:rPr>
              <a:t>Συσχέτιση χαρακτηριστικών</a:t>
            </a:r>
            <a:endParaRPr lang="en-US" sz="1400" b="1" dirty="0">
              <a:solidFill>
                <a:schemeClr val="bg1"/>
              </a:solidFill>
            </a:endParaRPr>
          </a:p>
        </p:txBody>
      </p:sp>
      <p:sp>
        <p:nvSpPr>
          <p:cNvPr id="34" name="Rectangle 33">
            <a:extLst>
              <a:ext uri="{FF2B5EF4-FFF2-40B4-BE49-F238E27FC236}">
                <a16:creationId xmlns:a16="http://schemas.microsoft.com/office/drawing/2014/main" id="{0FF00119-E5FC-4B84-8A70-8065773BA11A}"/>
              </a:ext>
            </a:extLst>
          </p:cNvPr>
          <p:cNvSpPr/>
          <p:nvPr/>
        </p:nvSpPr>
        <p:spPr>
          <a:xfrm>
            <a:off x="10614818" y="3461084"/>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Pearson’s Correlation</a:t>
            </a:r>
          </a:p>
        </p:txBody>
      </p:sp>
    </p:spTree>
    <p:extLst>
      <p:ext uri="{BB962C8B-B14F-4D97-AF65-F5344CB8AC3E}">
        <p14:creationId xmlns:p14="http://schemas.microsoft.com/office/powerpoint/2010/main" val="3864399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500" fill="hold"/>
                                        <p:tgtEl>
                                          <p:spTgt spid="34"/>
                                        </p:tgtEl>
                                        <p:attrNameLst>
                                          <p:attrName>ppt_w</p:attrName>
                                        </p:attrNameLst>
                                      </p:cBhvr>
                                      <p:tavLst>
                                        <p:tav tm="0">
                                          <p:val>
                                            <p:fltVal val="0"/>
                                          </p:val>
                                        </p:tav>
                                        <p:tav tm="100000">
                                          <p:val>
                                            <p:strVal val="#ppt_w"/>
                                          </p:val>
                                        </p:tav>
                                      </p:tavLst>
                                    </p:anim>
                                    <p:anim calcmode="lin" valueType="num">
                                      <p:cBhvr>
                                        <p:cTn id="13" dur="500" fill="hold"/>
                                        <p:tgtEl>
                                          <p:spTgt spid="34"/>
                                        </p:tgtEl>
                                        <p:attrNameLst>
                                          <p:attrName>ppt_h</p:attrName>
                                        </p:attrNameLst>
                                      </p:cBhvr>
                                      <p:tavLst>
                                        <p:tav tm="0">
                                          <p:val>
                                            <p:fltVal val="0"/>
                                          </p:val>
                                        </p:tav>
                                        <p:tav tm="100000">
                                          <p:val>
                                            <p:strVal val="#ppt_h"/>
                                          </p:val>
                                        </p:tav>
                                      </p:tavLst>
                                    </p:anim>
                                    <p:animEffect transition="in" filter="fade">
                                      <p:cBhvr>
                                        <p:cTn id="14" dur="500"/>
                                        <p:tgtEl>
                                          <p:spTgt spid="34"/>
                                        </p:tgtEl>
                                      </p:cBhvr>
                                    </p:animEffect>
                                  </p:childTnLst>
                                </p:cTn>
                              </p:par>
                              <p:par>
                                <p:cTn id="15" presetID="1" presetClass="emph" presetSubtype="2" fill="hold" nodeType="withEffect">
                                  <p:stCondLst>
                                    <p:cond delay="0"/>
                                  </p:stCondLst>
                                  <p:childTnLst>
                                    <p:animClr clrSpc="rgb" dir="cw">
                                      <p:cBhvr>
                                        <p:cTn id="16" dur="2000" fill="hold"/>
                                        <p:tgtEl>
                                          <p:spTgt spid="75"/>
                                        </p:tgtEl>
                                        <p:attrNameLst>
                                          <p:attrName>fillcolor</p:attrName>
                                        </p:attrNameLst>
                                      </p:cBhvr>
                                      <p:to>
                                        <a:srgbClr val="0D8295"/>
                                      </p:to>
                                    </p:animClr>
                                    <p:set>
                                      <p:cBhvr>
                                        <p:cTn id="17" dur="2000" fill="hold"/>
                                        <p:tgtEl>
                                          <p:spTgt spid="75"/>
                                        </p:tgtEl>
                                        <p:attrNameLst>
                                          <p:attrName>fill.type</p:attrName>
                                        </p:attrNameLst>
                                      </p:cBhvr>
                                      <p:to>
                                        <p:strVal val="solid"/>
                                      </p:to>
                                    </p:set>
                                    <p:set>
                                      <p:cBhvr>
                                        <p:cTn id="18" dur="2000" fill="hold"/>
                                        <p:tgtEl>
                                          <p:spTgt spid="7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19</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l-GR" sz="2800" b="1" dirty="0">
                <a:solidFill>
                  <a:schemeClr val="tx1">
                    <a:lumMod val="75000"/>
                    <a:lumOff val="25000"/>
                  </a:schemeClr>
                </a:solidFill>
              </a:rPr>
              <a:t>Α</a:t>
            </a:r>
            <a:r>
              <a:rPr lang="en-US" sz="2800" b="1" dirty="0">
                <a:solidFill>
                  <a:schemeClr val="tx1">
                    <a:lumMod val="75000"/>
                    <a:lumOff val="25000"/>
                  </a:schemeClr>
                </a:solidFill>
              </a:rPr>
              <a:t>π</a:t>
            </a:r>
            <a:r>
              <a:rPr lang="el-GR" sz="2800" b="1" dirty="0">
                <a:solidFill>
                  <a:schemeClr val="tx1">
                    <a:lumMod val="75000"/>
                    <a:lumOff val="25000"/>
                  </a:schemeClr>
                </a:solidFill>
              </a:rPr>
              <a:t>ο</a:t>
            </a:r>
            <a:r>
              <a:rPr lang="en-US" sz="2800" b="1" dirty="0">
                <a:solidFill>
                  <a:schemeClr val="tx1">
                    <a:lumMod val="75000"/>
                    <a:lumOff val="25000"/>
                  </a:schemeClr>
                </a:solidFill>
              </a:rPr>
              <a:t>τ</a:t>
            </a:r>
            <a:r>
              <a:rPr lang="el-GR" sz="2800" b="1" dirty="0">
                <a:solidFill>
                  <a:schemeClr val="tx1">
                    <a:lumMod val="75000"/>
                    <a:lumOff val="25000"/>
                  </a:schemeClr>
                </a:solidFill>
              </a:rPr>
              <a:t>ε</a:t>
            </a:r>
            <a:r>
              <a:rPr lang="en-US" sz="2800" b="1" dirty="0">
                <a:solidFill>
                  <a:schemeClr val="tx1">
                    <a:lumMod val="75000"/>
                    <a:lumOff val="25000"/>
                  </a:schemeClr>
                </a:solidFill>
              </a:rPr>
              <a:t>λ</a:t>
            </a:r>
            <a:r>
              <a:rPr lang="el-GR" sz="2800" b="1" dirty="0">
                <a:solidFill>
                  <a:schemeClr val="tx1">
                    <a:lumMod val="75000"/>
                    <a:lumOff val="25000"/>
                  </a:schemeClr>
                </a:solidFill>
              </a:rPr>
              <a:t>έ</a:t>
            </a:r>
            <a:r>
              <a:rPr lang="en-US" sz="2800" b="1" dirty="0">
                <a:solidFill>
                  <a:schemeClr val="tx1">
                    <a:lumMod val="75000"/>
                    <a:lumOff val="25000"/>
                  </a:schemeClr>
                </a:solidFill>
              </a:rPr>
              <a:t>σ</a:t>
            </a:r>
            <a:r>
              <a:rPr lang="el-GR" sz="2800" b="1" dirty="0">
                <a:solidFill>
                  <a:schemeClr val="tx1">
                    <a:lumMod val="75000"/>
                    <a:lumOff val="25000"/>
                  </a:schemeClr>
                </a:solidFill>
              </a:rPr>
              <a:t>μ</a:t>
            </a:r>
            <a:r>
              <a:rPr lang="en-US" sz="2800" b="1" dirty="0">
                <a:solidFill>
                  <a:schemeClr val="tx1">
                    <a:lumMod val="75000"/>
                    <a:lumOff val="25000"/>
                  </a:schemeClr>
                </a:solidFill>
              </a:rPr>
              <a:t>α</a:t>
            </a:r>
            <a:r>
              <a:rPr lang="el-GR" sz="2800" b="1" dirty="0">
                <a:solidFill>
                  <a:schemeClr val="tx1">
                    <a:lumMod val="75000"/>
                    <a:lumOff val="25000"/>
                  </a:schemeClr>
                </a:solidFill>
              </a:rPr>
              <a:t>τ</a:t>
            </a:r>
            <a:r>
              <a:rPr lang="en-US" sz="2800" b="1" dirty="0">
                <a:solidFill>
                  <a:schemeClr val="tx1">
                    <a:lumMod val="75000"/>
                    <a:lumOff val="25000"/>
                  </a:schemeClr>
                </a:solidFill>
              </a:rPr>
              <a:t>α</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5" name="Rectangle: Rounded Corners 64">
            <a:extLst>
              <a:ext uri="{FF2B5EF4-FFF2-40B4-BE49-F238E27FC236}">
                <a16:creationId xmlns:a16="http://schemas.microsoft.com/office/drawing/2014/main" id="{9D5C41E0-D764-420E-9157-A81AE8015A69}"/>
              </a:ext>
            </a:extLst>
          </p:cNvPr>
          <p:cNvSpPr/>
          <p:nvPr/>
        </p:nvSpPr>
        <p:spPr>
          <a:xfrm>
            <a:off x="228600" y="668703"/>
            <a:ext cx="5739063" cy="664797"/>
          </a:xfrm>
          <a:prstGeom prst="roundRect">
            <a:avLst/>
          </a:prstGeom>
          <a:solidFill>
            <a:srgbClr val="F59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a:solidFill>
                  <a:prstClr val="white"/>
                </a:solidFill>
                <a:latin typeface="Century Gothic"/>
              </a:rPr>
              <a:t>Pearson Correlation</a:t>
            </a:r>
          </a:p>
          <a:p>
            <a:pPr lvl="0" algn="ctr"/>
            <a:r>
              <a:rPr lang="en-US" b="1" dirty="0" err="1">
                <a:solidFill>
                  <a:prstClr val="white"/>
                </a:solidFill>
                <a:latin typeface="Century Gothic"/>
              </a:rPr>
              <a:t>MaZda</a:t>
            </a:r>
            <a:r>
              <a:rPr lang="en-US" b="1" dirty="0">
                <a:solidFill>
                  <a:prstClr val="white"/>
                </a:solidFill>
                <a:latin typeface="Century Gothic"/>
              </a:rPr>
              <a:t> - </a:t>
            </a:r>
            <a:r>
              <a:rPr lang="en-US" b="1" dirty="0" err="1">
                <a:solidFill>
                  <a:prstClr val="white"/>
                </a:solidFill>
                <a:latin typeface="Century Gothic"/>
              </a:rPr>
              <a:t>Lifex</a:t>
            </a:r>
            <a:r>
              <a:rPr lang="en-US" b="1" dirty="0">
                <a:solidFill>
                  <a:prstClr val="white"/>
                </a:solidFill>
                <a:latin typeface="Century Gothic"/>
              </a:rPr>
              <a:t> </a:t>
            </a:r>
          </a:p>
        </p:txBody>
      </p:sp>
      <p:sp>
        <p:nvSpPr>
          <p:cNvPr id="67" name="Rectangle: Rounded Corners 66">
            <a:extLst>
              <a:ext uri="{FF2B5EF4-FFF2-40B4-BE49-F238E27FC236}">
                <a16:creationId xmlns:a16="http://schemas.microsoft.com/office/drawing/2014/main" id="{686D1BA0-3B16-4ED3-A402-CA7A9EEA2499}"/>
              </a:ext>
            </a:extLst>
          </p:cNvPr>
          <p:cNvSpPr/>
          <p:nvPr/>
        </p:nvSpPr>
        <p:spPr>
          <a:xfrm>
            <a:off x="6208295" y="682291"/>
            <a:ext cx="5755105" cy="664797"/>
          </a:xfrm>
          <a:prstGeom prst="roundRect">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a:solidFill>
                  <a:prstClr val="white"/>
                </a:solidFill>
                <a:latin typeface="Century Gothic"/>
              </a:rPr>
              <a:t>Pearson Correlation</a:t>
            </a:r>
          </a:p>
          <a:p>
            <a:pPr lvl="0" algn="ctr"/>
            <a:r>
              <a:rPr lang="en-US" b="1" dirty="0" err="1">
                <a:solidFill>
                  <a:prstClr val="white"/>
                </a:solidFill>
                <a:latin typeface="Century Gothic"/>
              </a:rPr>
              <a:t>MaZda</a:t>
            </a:r>
            <a:r>
              <a:rPr lang="en-US" b="1" dirty="0">
                <a:solidFill>
                  <a:prstClr val="white"/>
                </a:solidFill>
                <a:latin typeface="Century Gothic"/>
              </a:rPr>
              <a:t> - </a:t>
            </a:r>
            <a:r>
              <a:rPr lang="en-US" b="1" dirty="0" err="1">
                <a:solidFill>
                  <a:prstClr val="white"/>
                </a:solidFill>
                <a:latin typeface="Century Gothic"/>
              </a:rPr>
              <a:t>Pyradiomics</a:t>
            </a:r>
            <a:endParaRPr lang="en-US" b="1" dirty="0">
              <a:solidFill>
                <a:prstClr val="white"/>
              </a:solidFill>
              <a:latin typeface="Century Gothic"/>
            </a:endParaRPr>
          </a:p>
        </p:txBody>
      </p:sp>
      <p:pic>
        <p:nvPicPr>
          <p:cNvPr id="3" name="Picture 2">
            <a:extLst>
              <a:ext uri="{FF2B5EF4-FFF2-40B4-BE49-F238E27FC236}">
                <a16:creationId xmlns:a16="http://schemas.microsoft.com/office/drawing/2014/main" id="{E3F10947-FE60-4E8D-A885-629C9A30BC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71" y="1435675"/>
            <a:ext cx="6185213" cy="4803830"/>
          </a:xfrm>
          <a:prstGeom prst="rect">
            <a:avLst/>
          </a:prstGeom>
        </p:spPr>
      </p:pic>
      <p:pic>
        <p:nvPicPr>
          <p:cNvPr id="7" name="Picture 6">
            <a:extLst>
              <a:ext uri="{FF2B5EF4-FFF2-40B4-BE49-F238E27FC236}">
                <a16:creationId xmlns:a16="http://schemas.microsoft.com/office/drawing/2014/main" id="{2B341BEF-E5B8-42B6-B713-8CA055D027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2344" y="1395663"/>
            <a:ext cx="6239846" cy="4846259"/>
          </a:xfrm>
          <a:prstGeom prst="rect">
            <a:avLst/>
          </a:prstGeom>
        </p:spPr>
      </p:pic>
    </p:spTree>
    <p:extLst>
      <p:ext uri="{BB962C8B-B14F-4D97-AF65-F5344CB8AC3E}">
        <p14:creationId xmlns:p14="http://schemas.microsoft.com/office/powerpoint/2010/main" val="212372083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095584" y="1424073"/>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Rounded Corners 43">
            <a:extLst>
              <a:ext uri="{FF2B5EF4-FFF2-40B4-BE49-F238E27FC236}">
                <a16:creationId xmlns:a16="http://schemas.microsoft.com/office/drawing/2014/main" id="{1F1BB7E4-D57F-4713-8C34-280676130028}"/>
              </a:ext>
              <a:ext uri="{C183D7F6-B498-43B3-948B-1728B52AA6E4}">
                <adec:decorative xmlns:adec="http://schemas.microsoft.com/office/drawing/2017/decorative" val="1"/>
              </a:ext>
            </a:extLst>
          </p:cNvPr>
          <p:cNvSpPr/>
          <p:nvPr/>
        </p:nvSpPr>
        <p:spPr>
          <a:xfrm>
            <a:off x="7091144" y="1543345"/>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600" b="1" dirty="0"/>
              <a:t>Λογισμικά </a:t>
            </a:r>
            <a:r>
              <a:rPr lang="en-US" sz="1600" b="1" dirty="0"/>
              <a:t>Radiomics</a:t>
            </a:r>
          </a:p>
        </p:txBody>
      </p:sp>
      <p:sp>
        <p:nvSpPr>
          <p:cNvPr id="45" name="Oval 44">
            <a:extLst>
              <a:ext uri="{FF2B5EF4-FFF2-40B4-BE49-F238E27FC236}">
                <a16:creationId xmlns:a16="http://schemas.microsoft.com/office/drawing/2014/main" id="{CF135C3F-4841-4D7A-8211-6CC049117B09}"/>
              </a:ext>
              <a:ext uri="{C183D7F6-B498-43B3-948B-1728B52AA6E4}">
                <adec:decorative xmlns:adec="http://schemas.microsoft.com/office/drawing/2017/decorative" val="1"/>
              </a:ext>
            </a:extLst>
          </p:cNvPr>
          <p:cNvSpPr/>
          <p:nvPr/>
        </p:nvSpPr>
        <p:spPr>
          <a:xfrm>
            <a:off x="6980019" y="1443943"/>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chemeClr val="tx1">
                    <a:lumMod val="75000"/>
                    <a:lumOff val="25000"/>
                  </a:schemeClr>
                </a:solidFill>
              </a:rPr>
              <a:t>Εισ</a:t>
            </a:r>
            <a:r>
              <a:rPr lang="en-US" sz="2800" b="1" dirty="0">
                <a:solidFill>
                  <a:schemeClr val="tx1">
                    <a:lumMod val="75000"/>
                    <a:lumOff val="25000"/>
                  </a:schemeClr>
                </a:solidFill>
              </a:rPr>
              <a:t>αγωγή </a:t>
            </a:r>
            <a:r>
              <a:rPr lang="el-GR" sz="2800" b="1" dirty="0">
                <a:solidFill>
                  <a:schemeClr val="tx1">
                    <a:lumMod val="75000"/>
                    <a:lumOff val="25000"/>
                  </a:schemeClr>
                </a:solidFill>
              </a:rPr>
              <a:t>σ</a:t>
            </a:r>
            <a:r>
              <a:rPr lang="en-US" sz="2800" b="1" dirty="0">
                <a:solidFill>
                  <a:schemeClr val="tx1">
                    <a:lumMod val="75000"/>
                    <a:lumOff val="25000"/>
                  </a:schemeClr>
                </a:solidFill>
              </a:rPr>
              <a:t>τ</a:t>
            </a:r>
            <a:r>
              <a:rPr lang="el-GR" sz="2800" b="1" dirty="0">
                <a:solidFill>
                  <a:schemeClr val="tx1">
                    <a:lumMod val="75000"/>
                    <a:lumOff val="25000"/>
                  </a:schemeClr>
                </a:solidFill>
              </a:rPr>
              <a:t>α</a:t>
            </a:r>
            <a:r>
              <a:rPr lang="en-US" sz="2800" b="1" dirty="0">
                <a:solidFill>
                  <a:schemeClr val="tx1">
                    <a:lumMod val="75000"/>
                    <a:lumOff val="25000"/>
                  </a:schemeClr>
                </a:solidFill>
              </a:rPr>
              <a:t> </a:t>
            </a:r>
          </a:p>
          <a:p>
            <a:pPr algn="ctr"/>
            <a:r>
              <a:rPr lang="en-US" sz="2800" b="1" dirty="0">
                <a:solidFill>
                  <a:schemeClr val="tx1">
                    <a:lumMod val="75000"/>
                    <a:lumOff val="25000"/>
                  </a:schemeClr>
                </a:solidFill>
              </a:rPr>
              <a:t>Radiomics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160795" y="2513712"/>
            <a:ext cx="1914525" cy="18097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Radiomics</a:t>
            </a:r>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709736" y="3155934"/>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600" b="1" dirty="0"/>
              <a:t> Ιατρικές εικόνες  </a:t>
            </a:r>
            <a:endParaRPr lang="en-US" sz="1600" b="1" dirty="0"/>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74222" y="3056532"/>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219033" y="1364725"/>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Model Building</a:t>
            </a:r>
            <a:endParaRPr lang="el-GR" sz="1600" b="1" dirty="0"/>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03558" y="1217698"/>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294969" y="3037950"/>
            <a:ext cx="4021392"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600" b="1" dirty="0"/>
              <a:t>Στατιστική Ανάλυση &amp; </a:t>
            </a:r>
            <a:endParaRPr lang="en-US" sz="1600" b="1" dirty="0"/>
          </a:p>
          <a:p>
            <a:pPr algn="ctr"/>
            <a:r>
              <a:rPr lang="el-GR" sz="1600" b="1" dirty="0"/>
              <a:t>Συσχέτιση αποτελεσμάτων</a:t>
            </a:r>
            <a:endParaRPr lang="en-US" sz="1600" b="1" dirty="0"/>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54258" y="2938548"/>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914400" y="4858201"/>
            <a:ext cx="4203533"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600" b="1" dirty="0"/>
              <a:t>Εξαγωγή χαρακτηριστικών </a:t>
            </a:r>
            <a:endParaRPr lang="en-US" sz="1600" b="1" dirty="0"/>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03558" y="4758799"/>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3958850" y="3195621"/>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4736172" y="152198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7274826" y="1755601"/>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8" name="Freeform 4665" descr="Icon of graph. ">
            <a:extLst>
              <a:ext uri="{FF2B5EF4-FFF2-40B4-BE49-F238E27FC236}">
                <a16:creationId xmlns:a16="http://schemas.microsoft.com/office/drawing/2014/main" id="{70F7D020-753E-4129-8092-9DAE1C34B8A8}"/>
              </a:ext>
            </a:extLst>
          </p:cNvPr>
          <p:cNvSpPr>
            <a:spLocks/>
          </p:cNvSpPr>
          <p:nvPr/>
        </p:nvSpPr>
        <p:spPr bwMode="auto">
          <a:xfrm>
            <a:off x="4718669" y="5077084"/>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5" name="Rectangle: Rounded Corners 34">
            <a:extLst>
              <a:ext uri="{FF2B5EF4-FFF2-40B4-BE49-F238E27FC236}">
                <a16:creationId xmlns:a16="http://schemas.microsoft.com/office/drawing/2014/main" id="{758E81D3-DC79-4104-8807-6DC2CC63EA16}"/>
              </a:ext>
              <a:ext uri="{C183D7F6-B498-43B3-948B-1728B52AA6E4}">
                <adec:decorative xmlns:adec="http://schemas.microsoft.com/office/drawing/2017/decorative" val="1"/>
              </a:ext>
            </a:extLst>
          </p:cNvPr>
          <p:cNvSpPr/>
          <p:nvPr/>
        </p:nvSpPr>
        <p:spPr>
          <a:xfrm>
            <a:off x="7104663" y="4935372"/>
            <a:ext cx="4015620"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Παρα</a:t>
            </a:r>
            <a:r>
              <a:rPr lang="en-US" sz="1600" b="1" dirty="0" err="1"/>
              <a:t>μετρο</a:t>
            </a:r>
            <a:r>
              <a:rPr lang="en-US" sz="1600" b="1" dirty="0"/>
              <a:t>ποίηση ρυθμίσεων</a:t>
            </a:r>
          </a:p>
        </p:txBody>
      </p:sp>
      <p:sp>
        <p:nvSpPr>
          <p:cNvPr id="43" name="Oval 42">
            <a:extLst>
              <a:ext uri="{FF2B5EF4-FFF2-40B4-BE49-F238E27FC236}">
                <a16:creationId xmlns:a16="http://schemas.microsoft.com/office/drawing/2014/main" id="{7A922066-DEAA-48C0-83F2-282DD941CFB5}"/>
              </a:ext>
              <a:ext uri="{C183D7F6-B498-43B3-948B-1728B52AA6E4}">
                <adec:decorative xmlns:adec="http://schemas.microsoft.com/office/drawing/2017/decorative" val="1"/>
              </a:ext>
            </a:extLst>
          </p:cNvPr>
          <p:cNvSpPr/>
          <p:nvPr/>
        </p:nvSpPr>
        <p:spPr>
          <a:xfrm>
            <a:off x="6728068" y="4835970"/>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1676" descr="Icon of check box. ">
            <a:extLst>
              <a:ext uri="{FF2B5EF4-FFF2-40B4-BE49-F238E27FC236}">
                <a16:creationId xmlns:a16="http://schemas.microsoft.com/office/drawing/2014/main" id="{1E5852CE-39BC-4FA4-91B9-91EFBFAD9912}"/>
              </a:ext>
            </a:extLst>
          </p:cNvPr>
          <p:cNvSpPr>
            <a:spLocks noEditPoints="1"/>
          </p:cNvSpPr>
          <p:nvPr/>
        </p:nvSpPr>
        <p:spPr bwMode="auto">
          <a:xfrm>
            <a:off x="7792005" y="3353349"/>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9" name="Freeform 4346" descr="Icon of box and whisker chart. ">
            <a:extLst>
              <a:ext uri="{FF2B5EF4-FFF2-40B4-BE49-F238E27FC236}">
                <a16:creationId xmlns:a16="http://schemas.microsoft.com/office/drawing/2014/main" id="{5E795076-62F1-4385-8D59-F7A021DFE942}"/>
              </a:ext>
            </a:extLst>
          </p:cNvPr>
          <p:cNvSpPr>
            <a:spLocks noEditPoints="1"/>
          </p:cNvSpPr>
          <p:nvPr/>
        </p:nvSpPr>
        <p:spPr bwMode="auto">
          <a:xfrm>
            <a:off x="7028776" y="5113531"/>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2927723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left)">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right)">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right)">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right)">
                                      <p:cBhvr>
                                        <p:cTn id="3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19" grpId="0" animBg="1"/>
      <p:bldP spid="25" grpId="0" animBg="1"/>
      <p:bldP spid="27" grpId="0" animBg="1"/>
      <p:bldP spid="29" grpId="0" animBg="1"/>
      <p:bldP spid="3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20</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l-GR" sz="2800" b="1" dirty="0">
                <a:solidFill>
                  <a:schemeClr val="tx1">
                    <a:lumMod val="75000"/>
                    <a:lumOff val="25000"/>
                  </a:schemeClr>
                </a:solidFill>
              </a:rPr>
              <a:t>Α</a:t>
            </a:r>
            <a:r>
              <a:rPr lang="en-US" sz="2800" b="1" dirty="0">
                <a:solidFill>
                  <a:schemeClr val="tx1">
                    <a:lumMod val="75000"/>
                    <a:lumOff val="25000"/>
                  </a:schemeClr>
                </a:solidFill>
              </a:rPr>
              <a:t>π</a:t>
            </a:r>
            <a:r>
              <a:rPr lang="el-GR" sz="2800" b="1" dirty="0">
                <a:solidFill>
                  <a:schemeClr val="tx1">
                    <a:lumMod val="75000"/>
                    <a:lumOff val="25000"/>
                  </a:schemeClr>
                </a:solidFill>
              </a:rPr>
              <a:t>ο</a:t>
            </a:r>
            <a:r>
              <a:rPr lang="en-US" sz="2800" b="1" dirty="0">
                <a:solidFill>
                  <a:schemeClr val="tx1">
                    <a:lumMod val="75000"/>
                    <a:lumOff val="25000"/>
                  </a:schemeClr>
                </a:solidFill>
              </a:rPr>
              <a:t>τ</a:t>
            </a:r>
            <a:r>
              <a:rPr lang="el-GR" sz="2800" b="1" dirty="0">
                <a:solidFill>
                  <a:schemeClr val="tx1">
                    <a:lumMod val="75000"/>
                    <a:lumOff val="25000"/>
                  </a:schemeClr>
                </a:solidFill>
              </a:rPr>
              <a:t>ε</a:t>
            </a:r>
            <a:r>
              <a:rPr lang="en-US" sz="2800" b="1" dirty="0">
                <a:solidFill>
                  <a:schemeClr val="tx1">
                    <a:lumMod val="75000"/>
                    <a:lumOff val="25000"/>
                  </a:schemeClr>
                </a:solidFill>
              </a:rPr>
              <a:t>λ</a:t>
            </a:r>
            <a:r>
              <a:rPr lang="el-GR" sz="2800" b="1" dirty="0">
                <a:solidFill>
                  <a:schemeClr val="tx1">
                    <a:lumMod val="75000"/>
                    <a:lumOff val="25000"/>
                  </a:schemeClr>
                </a:solidFill>
              </a:rPr>
              <a:t>έ</a:t>
            </a:r>
            <a:r>
              <a:rPr lang="en-US" sz="2800" b="1" dirty="0">
                <a:solidFill>
                  <a:schemeClr val="tx1">
                    <a:lumMod val="75000"/>
                    <a:lumOff val="25000"/>
                  </a:schemeClr>
                </a:solidFill>
              </a:rPr>
              <a:t>σ</a:t>
            </a:r>
            <a:r>
              <a:rPr lang="el-GR" sz="2800" b="1" dirty="0">
                <a:solidFill>
                  <a:schemeClr val="tx1">
                    <a:lumMod val="75000"/>
                    <a:lumOff val="25000"/>
                  </a:schemeClr>
                </a:solidFill>
              </a:rPr>
              <a:t>μ</a:t>
            </a:r>
            <a:r>
              <a:rPr lang="en-US" sz="2800" b="1" dirty="0">
                <a:solidFill>
                  <a:schemeClr val="tx1">
                    <a:lumMod val="75000"/>
                    <a:lumOff val="25000"/>
                  </a:schemeClr>
                </a:solidFill>
              </a:rPr>
              <a:t>α</a:t>
            </a:r>
            <a:r>
              <a:rPr lang="el-GR" sz="2800" b="1" dirty="0">
                <a:solidFill>
                  <a:schemeClr val="tx1">
                    <a:lumMod val="75000"/>
                    <a:lumOff val="25000"/>
                  </a:schemeClr>
                </a:solidFill>
              </a:rPr>
              <a:t>τ</a:t>
            </a:r>
            <a:r>
              <a:rPr lang="en-US" sz="2800" b="1" dirty="0">
                <a:solidFill>
                  <a:schemeClr val="tx1">
                    <a:lumMod val="75000"/>
                    <a:lumOff val="25000"/>
                  </a:schemeClr>
                </a:solidFill>
              </a:rPr>
              <a:t>α</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5" name="Rectangle: Rounded Corners 64">
            <a:extLst>
              <a:ext uri="{FF2B5EF4-FFF2-40B4-BE49-F238E27FC236}">
                <a16:creationId xmlns:a16="http://schemas.microsoft.com/office/drawing/2014/main" id="{9D5C41E0-D764-420E-9157-A81AE8015A69}"/>
              </a:ext>
            </a:extLst>
          </p:cNvPr>
          <p:cNvSpPr/>
          <p:nvPr/>
        </p:nvSpPr>
        <p:spPr>
          <a:xfrm>
            <a:off x="228600" y="668703"/>
            <a:ext cx="11734800" cy="664797"/>
          </a:xfrm>
          <a:prstGeom prst="roundRect">
            <a:avLst/>
          </a:prstGeom>
          <a:solidFill>
            <a:srgbClr val="F59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a:solidFill>
                  <a:prstClr val="white"/>
                </a:solidFill>
                <a:latin typeface="Century Gothic"/>
              </a:rPr>
              <a:t>Pearson Correlation</a:t>
            </a:r>
          </a:p>
          <a:p>
            <a:pPr lvl="0" algn="ctr"/>
            <a:r>
              <a:rPr lang="en-US" b="1" dirty="0" err="1">
                <a:solidFill>
                  <a:prstClr val="white"/>
                </a:solidFill>
                <a:latin typeface="Century Gothic"/>
              </a:rPr>
              <a:t>Pyradiomics</a:t>
            </a:r>
            <a:r>
              <a:rPr lang="en-US" b="1" dirty="0">
                <a:solidFill>
                  <a:prstClr val="white"/>
                </a:solidFill>
                <a:latin typeface="Century Gothic"/>
              </a:rPr>
              <a:t> - </a:t>
            </a:r>
            <a:r>
              <a:rPr lang="en-US" b="1" dirty="0" err="1">
                <a:solidFill>
                  <a:prstClr val="white"/>
                </a:solidFill>
                <a:latin typeface="Century Gothic"/>
              </a:rPr>
              <a:t>Lifex</a:t>
            </a:r>
            <a:r>
              <a:rPr lang="en-US" b="1" dirty="0">
                <a:solidFill>
                  <a:prstClr val="white"/>
                </a:solidFill>
                <a:latin typeface="Century Gothic"/>
              </a:rPr>
              <a:t> </a:t>
            </a:r>
          </a:p>
        </p:txBody>
      </p:sp>
      <p:pic>
        <p:nvPicPr>
          <p:cNvPr id="3" name="Picture 2">
            <a:extLst>
              <a:ext uri="{FF2B5EF4-FFF2-40B4-BE49-F238E27FC236}">
                <a16:creationId xmlns:a16="http://schemas.microsoft.com/office/drawing/2014/main" id="{EEC9AAFD-F169-4360-9AE1-C9B1C22E54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7453" y="1339052"/>
            <a:ext cx="8025844" cy="5406653"/>
          </a:xfrm>
          <a:prstGeom prst="rect">
            <a:avLst/>
          </a:prstGeom>
        </p:spPr>
      </p:pic>
    </p:spTree>
    <p:extLst>
      <p:ext uri="{BB962C8B-B14F-4D97-AF65-F5344CB8AC3E}">
        <p14:creationId xmlns:p14="http://schemas.microsoft.com/office/powerpoint/2010/main" val="212804042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Workflow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089573" y="1786303"/>
            <a:ext cx="1587500" cy="1587500"/>
          </a:xfrm>
          <a:prstGeom prst="ellipse">
            <a:avLst/>
          </a:prstGeom>
          <a:solidFill>
            <a:srgbClr val="CB7A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089573"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3178808"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81609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rgbClr val="0D8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cxnSpLocks/>
            <a:stCxn id="3" idx="6"/>
            <a:endCxn id="41" idx="6"/>
          </p:cNvCxnSpPr>
          <p:nvPr/>
        </p:nvCxnSpPr>
        <p:spPr>
          <a:xfrm>
            <a:off x="2677073"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p:cNvCxnSpPr>
          <p:nvPr/>
        </p:nvCxnSpPr>
        <p:spPr>
          <a:xfrm>
            <a:off x="2905878" y="3722564"/>
            <a:ext cx="265497"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p:cNvCxnSpPr>
          <p:nvPr/>
        </p:nvCxnSpPr>
        <p:spPr>
          <a:xfrm>
            <a:off x="4742432" y="3722564"/>
            <a:ext cx="260731"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p:cNvCxnSpPr>
          <p:nvPr/>
        </p:nvCxnSpPr>
        <p:spPr>
          <a:xfrm>
            <a:off x="8391989" y="3722564"/>
            <a:ext cx="260256"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cxnSpLocks/>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197523" y="2364611"/>
            <a:ext cx="1371600" cy="430887"/>
          </a:xfrm>
          <a:prstGeom prst="rect">
            <a:avLst/>
          </a:prstGeom>
        </p:spPr>
        <p:txBody>
          <a:bodyPr wrap="square" lIns="0" tIns="0" rIns="0" bIns="0" anchor="ctr">
            <a:spAutoFit/>
          </a:bodyPr>
          <a:lstStyle/>
          <a:p>
            <a:pPr algn="ctr"/>
            <a:r>
              <a:rPr lang="el-GR" sz="1400" b="1" dirty="0">
                <a:solidFill>
                  <a:schemeClr val="bg1"/>
                </a:solidFill>
              </a:rPr>
              <a:t>Επιλογή Δεδομένων</a:t>
            </a:r>
            <a:endParaRPr lang="en-US" sz="1400" b="1" dirty="0">
              <a:solidFill>
                <a:schemeClr val="bg1"/>
              </a:solidFill>
            </a:endParaRPr>
          </a:p>
        </p:txBody>
      </p:sp>
      <p:sp>
        <p:nvSpPr>
          <p:cNvPr id="92" name="Rectangle 91">
            <a:extLst>
              <a:ext uri="{FF2B5EF4-FFF2-40B4-BE49-F238E27FC236}">
                <a16:creationId xmlns:a16="http://schemas.microsoft.com/office/drawing/2014/main" id="{A69BDC62-882D-49FD-B60A-05F493B04723}"/>
              </a:ext>
            </a:extLst>
          </p:cNvPr>
          <p:cNvSpPr/>
          <p:nvPr/>
        </p:nvSpPr>
        <p:spPr>
          <a:xfrm>
            <a:off x="0" y="1801097"/>
            <a:ext cx="1005682" cy="467051"/>
          </a:xfrm>
          <a:prstGeom prst="rect">
            <a:avLst/>
          </a:prstGeom>
        </p:spPr>
        <p:txBody>
          <a:bodyPr wrap="square" lIns="0" tIns="0" rIns="0" bIns="0" anchor="ctr">
            <a:spAutoFit/>
          </a:bodyPr>
          <a:lstStyle/>
          <a:p>
            <a:pPr algn="r">
              <a:lnSpc>
                <a:spcPts val="1900"/>
              </a:lnSpc>
            </a:pPr>
            <a:r>
              <a:rPr lang="el-GR" sz="1400" dirty="0"/>
              <a:t>Ιατρικές εικόνες</a:t>
            </a:r>
            <a:endParaRPr lang="en-US" sz="1400" dirty="0">
              <a:solidFill>
                <a:schemeClr val="tx1">
                  <a:lumMod val="75000"/>
                  <a:lumOff val="25000"/>
                </a:schemeClr>
              </a:solidFill>
              <a:cs typeface="Segoe UI" panose="020B0502040204020203" pitchFamily="34" charset="0"/>
            </a:endParaRPr>
          </a:p>
        </p:txBody>
      </p:sp>
      <p:cxnSp>
        <p:nvCxnSpPr>
          <p:cNvPr id="43" name="Straight Arrow Connector 42">
            <a:extLst>
              <a:ext uri="{FF2B5EF4-FFF2-40B4-BE49-F238E27FC236}">
                <a16:creationId xmlns:a16="http://schemas.microsoft.com/office/drawing/2014/main" id="{0D3BB815-FB6E-4720-B6FA-D384118DE67E}"/>
              </a:ext>
              <a:ext uri="{C183D7F6-B498-43B3-948B-1728B52AA6E4}">
                <adec:decorative xmlns:adec="http://schemas.microsoft.com/office/drawing/2017/decorative" val="1"/>
              </a:ext>
            </a:extLst>
          </p:cNvPr>
          <p:cNvCxnSpPr>
            <a:cxnSpLocks/>
          </p:cNvCxnSpPr>
          <p:nvPr/>
        </p:nvCxnSpPr>
        <p:spPr>
          <a:xfrm>
            <a:off x="6455889" y="3722565"/>
            <a:ext cx="34703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87A49EBD-892F-4A47-B840-EDD6B79CCADC}"/>
              </a:ext>
              <a:ext uri="{C183D7F6-B498-43B3-948B-1728B52AA6E4}">
                <adec:decorative xmlns:adec="http://schemas.microsoft.com/office/drawing/2017/decorative" val="1"/>
              </a:ext>
            </a:extLst>
          </p:cNvPr>
          <p:cNvSpPr/>
          <p:nvPr/>
        </p:nvSpPr>
        <p:spPr>
          <a:xfrm>
            <a:off x="4991057" y="2917992"/>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5" name="Rectangle 44">
            <a:extLst>
              <a:ext uri="{FF2B5EF4-FFF2-40B4-BE49-F238E27FC236}">
                <a16:creationId xmlns:a16="http://schemas.microsoft.com/office/drawing/2014/main" id="{FC4983D5-2E37-4078-A642-118A45788119}"/>
              </a:ext>
            </a:extLst>
          </p:cNvPr>
          <p:cNvSpPr/>
          <p:nvPr/>
        </p:nvSpPr>
        <p:spPr>
          <a:xfrm>
            <a:off x="0" y="2675392"/>
            <a:ext cx="1005682" cy="467051"/>
          </a:xfrm>
          <a:prstGeom prst="rect">
            <a:avLst/>
          </a:prstGeom>
        </p:spPr>
        <p:txBody>
          <a:bodyPr wrap="square" lIns="0" tIns="0" rIns="0" bIns="0" anchor="ctr">
            <a:spAutoFit/>
          </a:bodyPr>
          <a:lstStyle/>
          <a:p>
            <a:pPr algn="r">
              <a:lnSpc>
                <a:spcPts val="1900"/>
              </a:lnSpc>
            </a:pPr>
            <a:r>
              <a:rPr lang="el-GR" sz="1400" dirty="0"/>
              <a:t>Κλινικά Δεδομένα</a:t>
            </a:r>
            <a:endParaRPr lang="en-US" sz="1400" dirty="0">
              <a:solidFill>
                <a:schemeClr val="tx1">
                  <a:lumMod val="75000"/>
                  <a:lumOff val="25000"/>
                </a:schemeClr>
              </a:solidFill>
              <a:cs typeface="Segoe UI" panose="020B0502040204020203" pitchFamily="34" charset="0"/>
            </a:endParaRPr>
          </a:p>
        </p:txBody>
      </p:sp>
      <p:sp>
        <p:nvSpPr>
          <p:cNvPr id="23" name="Rectangle 22">
            <a:extLst>
              <a:ext uri="{FF2B5EF4-FFF2-40B4-BE49-F238E27FC236}">
                <a16:creationId xmlns:a16="http://schemas.microsoft.com/office/drawing/2014/main" id="{4EA0E8AF-318A-48C6-A87C-AF87D35A6B67}"/>
              </a:ext>
            </a:extLst>
          </p:cNvPr>
          <p:cNvSpPr/>
          <p:nvPr/>
        </p:nvSpPr>
        <p:spPr>
          <a:xfrm>
            <a:off x="1197523" y="4649634"/>
            <a:ext cx="1371600" cy="430887"/>
          </a:xfrm>
          <a:prstGeom prst="rect">
            <a:avLst/>
          </a:prstGeom>
        </p:spPr>
        <p:txBody>
          <a:bodyPr wrap="square" lIns="0" tIns="0" rIns="0" bIns="0" anchor="ctr">
            <a:spAutoFit/>
          </a:bodyPr>
          <a:lstStyle/>
          <a:p>
            <a:pPr algn="ctr"/>
            <a:r>
              <a:rPr lang="el-GR" sz="1400" b="1" dirty="0">
                <a:solidFill>
                  <a:schemeClr val="bg1"/>
                </a:solidFill>
              </a:rPr>
              <a:t>Επιλογή λογισμικών</a:t>
            </a:r>
            <a:endParaRPr lang="en-US" sz="1400" b="1" dirty="0">
              <a:solidFill>
                <a:schemeClr val="bg1"/>
              </a:solidFill>
            </a:endParaRPr>
          </a:p>
        </p:txBody>
      </p:sp>
      <p:sp>
        <p:nvSpPr>
          <p:cNvPr id="24" name="Rectangle 23">
            <a:extLst>
              <a:ext uri="{FF2B5EF4-FFF2-40B4-BE49-F238E27FC236}">
                <a16:creationId xmlns:a16="http://schemas.microsoft.com/office/drawing/2014/main" id="{A3879CCB-068E-4BA1-8B0F-ECA6C3C88239}"/>
              </a:ext>
            </a:extLst>
          </p:cNvPr>
          <p:cNvSpPr/>
          <p:nvPr/>
        </p:nvSpPr>
        <p:spPr>
          <a:xfrm>
            <a:off x="0" y="4485660"/>
            <a:ext cx="1037766" cy="710707"/>
          </a:xfrm>
          <a:prstGeom prst="rect">
            <a:avLst/>
          </a:prstGeom>
        </p:spPr>
        <p:txBody>
          <a:bodyPr wrap="square" lIns="0" tIns="0" rIns="0" bIns="0" anchor="ctr">
            <a:spAutoFit/>
          </a:bodyPr>
          <a:lstStyle/>
          <a:p>
            <a:pPr algn="r">
              <a:lnSpc>
                <a:spcPts val="1900"/>
              </a:lnSpc>
            </a:pPr>
            <a:r>
              <a:rPr lang="en-US" sz="1400" dirty="0" err="1">
                <a:solidFill>
                  <a:schemeClr val="tx1">
                    <a:lumMod val="75000"/>
                    <a:lumOff val="25000"/>
                  </a:schemeClr>
                </a:solidFill>
                <a:cs typeface="Segoe UI" panose="020B0502040204020203" pitchFamily="34" charset="0"/>
              </a:rPr>
              <a:t>LifeX</a:t>
            </a:r>
            <a:endParaRPr lang="en-US" sz="1400" dirty="0">
              <a:solidFill>
                <a:schemeClr val="tx1">
                  <a:lumMod val="75000"/>
                  <a:lumOff val="25000"/>
                </a:schemeClr>
              </a:solidFill>
              <a:cs typeface="Segoe UI" panose="020B0502040204020203" pitchFamily="34" charset="0"/>
            </a:endParaRPr>
          </a:p>
          <a:p>
            <a:pPr algn="r">
              <a:lnSpc>
                <a:spcPts val="1900"/>
              </a:lnSpc>
            </a:pPr>
            <a:r>
              <a:rPr lang="en-US" sz="1400" dirty="0" err="1">
                <a:solidFill>
                  <a:schemeClr val="tx1">
                    <a:lumMod val="75000"/>
                    <a:lumOff val="25000"/>
                  </a:schemeClr>
                </a:solidFill>
                <a:cs typeface="Segoe UI" panose="020B0502040204020203" pitchFamily="34" charset="0"/>
              </a:rPr>
              <a:t>MaZda</a:t>
            </a:r>
            <a:endParaRPr lang="en-US" sz="1400" dirty="0">
              <a:solidFill>
                <a:schemeClr val="tx1">
                  <a:lumMod val="75000"/>
                  <a:lumOff val="25000"/>
                </a:schemeClr>
              </a:solidFill>
              <a:cs typeface="Segoe UI" panose="020B0502040204020203" pitchFamily="34" charset="0"/>
            </a:endParaRPr>
          </a:p>
          <a:p>
            <a:pPr algn="r">
              <a:lnSpc>
                <a:spcPts val="1900"/>
              </a:lnSpc>
            </a:pPr>
            <a:r>
              <a:rPr lang="en-US" sz="1400" dirty="0" err="1">
                <a:solidFill>
                  <a:schemeClr val="tx1">
                    <a:lumMod val="75000"/>
                    <a:lumOff val="25000"/>
                  </a:schemeClr>
                </a:solidFill>
                <a:cs typeface="Segoe UI" panose="020B0502040204020203" pitchFamily="34" charset="0"/>
              </a:rPr>
              <a:t>Pyradiomics</a:t>
            </a:r>
            <a:endParaRPr lang="en-US" sz="1400" dirty="0">
              <a:solidFill>
                <a:schemeClr val="tx1">
                  <a:lumMod val="75000"/>
                  <a:lumOff val="25000"/>
                </a:schemeClr>
              </a:solidFill>
              <a:cs typeface="Segoe UI" panose="020B0502040204020203" pitchFamily="34" charset="0"/>
            </a:endParaRPr>
          </a:p>
        </p:txBody>
      </p:sp>
      <p:sp>
        <p:nvSpPr>
          <p:cNvPr id="25" name="Rectangle 24">
            <a:extLst>
              <a:ext uri="{FF2B5EF4-FFF2-40B4-BE49-F238E27FC236}">
                <a16:creationId xmlns:a16="http://schemas.microsoft.com/office/drawing/2014/main" id="{93F68E3A-0320-49C2-BCC1-2E7828286293}"/>
              </a:ext>
            </a:extLst>
          </p:cNvPr>
          <p:cNvSpPr/>
          <p:nvPr/>
        </p:nvSpPr>
        <p:spPr>
          <a:xfrm>
            <a:off x="3270715" y="3429000"/>
            <a:ext cx="1437643" cy="430887"/>
          </a:xfrm>
          <a:prstGeom prst="rect">
            <a:avLst/>
          </a:prstGeom>
        </p:spPr>
        <p:txBody>
          <a:bodyPr wrap="square" lIns="0" tIns="0" rIns="0" bIns="0" anchor="ctr">
            <a:spAutoFit/>
          </a:bodyPr>
          <a:lstStyle/>
          <a:p>
            <a:pPr algn="ctr"/>
            <a:r>
              <a:rPr lang="el-GR" sz="1400" b="1" dirty="0">
                <a:solidFill>
                  <a:schemeClr val="bg1"/>
                </a:solidFill>
              </a:rPr>
              <a:t>Εξαγωγή</a:t>
            </a:r>
            <a:r>
              <a:rPr lang="en-US" sz="1400" b="1" dirty="0">
                <a:solidFill>
                  <a:schemeClr val="bg1"/>
                </a:solidFill>
              </a:rPr>
              <a:t> </a:t>
            </a:r>
            <a:r>
              <a:rPr lang="el-GR" sz="1400" b="1" dirty="0">
                <a:solidFill>
                  <a:schemeClr val="bg1"/>
                </a:solidFill>
              </a:rPr>
              <a:t>χαρακτηριστικών</a:t>
            </a:r>
            <a:endParaRPr lang="en-US" sz="1400" b="1" dirty="0">
              <a:solidFill>
                <a:schemeClr val="bg1"/>
              </a:solidFill>
            </a:endParaRPr>
          </a:p>
        </p:txBody>
      </p:sp>
      <p:sp>
        <p:nvSpPr>
          <p:cNvPr id="26" name="Rectangle 25">
            <a:extLst>
              <a:ext uri="{FF2B5EF4-FFF2-40B4-BE49-F238E27FC236}">
                <a16:creationId xmlns:a16="http://schemas.microsoft.com/office/drawing/2014/main" id="{153FFC8B-1589-46A5-80C1-17B06955F7A2}"/>
              </a:ext>
            </a:extLst>
          </p:cNvPr>
          <p:cNvSpPr/>
          <p:nvPr/>
        </p:nvSpPr>
        <p:spPr>
          <a:xfrm>
            <a:off x="3184365" y="4545357"/>
            <a:ext cx="1558738" cy="430887"/>
          </a:xfrm>
          <a:prstGeom prst="rect">
            <a:avLst/>
          </a:prstGeom>
        </p:spPr>
        <p:txBody>
          <a:bodyPr wrap="square" lIns="0" tIns="0" rIns="0" bIns="0" anchor="ctr">
            <a:spAutoFit/>
          </a:bodyPr>
          <a:lstStyle/>
          <a:p>
            <a:pPr algn="ctr"/>
            <a:r>
              <a:rPr lang="el-GR" sz="1400" dirty="0"/>
              <a:t>Από δοκιμαστική εικόνα</a:t>
            </a:r>
            <a:endParaRPr lang="en-US" sz="1400" dirty="0">
              <a:cs typeface="Segoe UI" panose="020B0502040204020203" pitchFamily="34" charset="0"/>
            </a:endParaRPr>
          </a:p>
        </p:txBody>
      </p:sp>
      <p:sp>
        <p:nvSpPr>
          <p:cNvPr id="27" name="Rectangle 26">
            <a:extLst>
              <a:ext uri="{FF2B5EF4-FFF2-40B4-BE49-F238E27FC236}">
                <a16:creationId xmlns:a16="http://schemas.microsoft.com/office/drawing/2014/main" id="{92025B7D-4C92-4214-A380-568E511278E1}"/>
              </a:ext>
            </a:extLst>
          </p:cNvPr>
          <p:cNvSpPr/>
          <p:nvPr/>
        </p:nvSpPr>
        <p:spPr>
          <a:xfrm>
            <a:off x="5053270" y="4545357"/>
            <a:ext cx="1558738" cy="430887"/>
          </a:xfrm>
          <a:prstGeom prst="rect">
            <a:avLst/>
          </a:prstGeom>
        </p:spPr>
        <p:txBody>
          <a:bodyPr wrap="square" lIns="0" tIns="0" rIns="0" bIns="0" anchor="ctr">
            <a:spAutoFit/>
          </a:bodyPr>
          <a:lstStyle/>
          <a:p>
            <a:pPr algn="ctr"/>
            <a:r>
              <a:rPr lang="el-GR" sz="1400" dirty="0"/>
              <a:t>Από δοκιμαστική εικόνα</a:t>
            </a:r>
            <a:endParaRPr lang="en-US" sz="1400" dirty="0">
              <a:cs typeface="Segoe UI" panose="020B0502040204020203" pitchFamily="34" charset="0"/>
            </a:endParaRPr>
          </a:p>
        </p:txBody>
      </p:sp>
      <p:sp>
        <p:nvSpPr>
          <p:cNvPr id="28" name="Rectangle 27">
            <a:extLst>
              <a:ext uri="{FF2B5EF4-FFF2-40B4-BE49-F238E27FC236}">
                <a16:creationId xmlns:a16="http://schemas.microsoft.com/office/drawing/2014/main" id="{71FED89E-B679-43D7-818B-DA5C4425C3B1}"/>
              </a:ext>
            </a:extLst>
          </p:cNvPr>
          <p:cNvSpPr/>
          <p:nvPr/>
        </p:nvSpPr>
        <p:spPr>
          <a:xfrm>
            <a:off x="4940968" y="3441030"/>
            <a:ext cx="1764631" cy="523220"/>
          </a:xfrm>
          <a:prstGeom prst="rect">
            <a:avLst/>
          </a:prstGeom>
        </p:spPr>
        <p:txBody>
          <a:bodyPr wrap="square">
            <a:spAutoFit/>
          </a:bodyPr>
          <a:lstStyle/>
          <a:p>
            <a:pPr algn="ctr"/>
            <a:r>
              <a:rPr lang="el-GR" sz="1400" b="1" dirty="0">
                <a:solidFill>
                  <a:schemeClr val="bg1"/>
                </a:solidFill>
              </a:rPr>
              <a:t>Επιλογή κοινών </a:t>
            </a:r>
          </a:p>
          <a:p>
            <a:pPr algn="ctr"/>
            <a:r>
              <a:rPr lang="el-GR" sz="1400" b="1" dirty="0">
                <a:solidFill>
                  <a:schemeClr val="bg1"/>
                </a:solidFill>
              </a:rPr>
              <a:t>χαρακτηριστικών</a:t>
            </a:r>
            <a:endParaRPr lang="en-US" sz="1400" b="1" dirty="0">
              <a:solidFill>
                <a:schemeClr val="bg1"/>
              </a:solidFill>
            </a:endParaRPr>
          </a:p>
        </p:txBody>
      </p:sp>
      <p:sp>
        <p:nvSpPr>
          <p:cNvPr id="29" name="Rectangle 28">
            <a:extLst>
              <a:ext uri="{FF2B5EF4-FFF2-40B4-BE49-F238E27FC236}">
                <a16:creationId xmlns:a16="http://schemas.microsoft.com/office/drawing/2014/main" id="{14867ED9-B048-462D-875E-C5D233514669}"/>
              </a:ext>
            </a:extLst>
          </p:cNvPr>
          <p:cNvSpPr/>
          <p:nvPr/>
        </p:nvSpPr>
        <p:spPr>
          <a:xfrm>
            <a:off x="6906126" y="3429000"/>
            <a:ext cx="1426366" cy="430887"/>
          </a:xfrm>
          <a:prstGeom prst="rect">
            <a:avLst/>
          </a:prstGeom>
        </p:spPr>
        <p:txBody>
          <a:bodyPr wrap="square" lIns="0" tIns="0" rIns="0" bIns="0" anchor="ctr">
            <a:spAutoFit/>
          </a:bodyPr>
          <a:lstStyle/>
          <a:p>
            <a:pPr algn="ctr"/>
            <a:r>
              <a:rPr lang="el-GR" sz="1400" b="1" dirty="0">
                <a:solidFill>
                  <a:schemeClr val="bg1"/>
                </a:solidFill>
              </a:rPr>
              <a:t>Εξαγωγή</a:t>
            </a:r>
            <a:r>
              <a:rPr lang="el-GR" sz="1400" dirty="0">
                <a:solidFill>
                  <a:schemeClr val="bg1"/>
                </a:solidFill>
              </a:rPr>
              <a:t> </a:t>
            </a:r>
            <a:r>
              <a:rPr lang="el-GR" sz="1400" b="1" dirty="0">
                <a:solidFill>
                  <a:schemeClr val="bg1"/>
                </a:solidFill>
              </a:rPr>
              <a:t>χαρακτηριστικών</a:t>
            </a:r>
            <a:endParaRPr lang="en-US" sz="1400" b="1" dirty="0">
              <a:solidFill>
                <a:schemeClr val="bg1"/>
              </a:solidFill>
            </a:endParaRPr>
          </a:p>
        </p:txBody>
      </p:sp>
      <p:sp>
        <p:nvSpPr>
          <p:cNvPr id="30" name="Rectangle 29">
            <a:extLst>
              <a:ext uri="{FF2B5EF4-FFF2-40B4-BE49-F238E27FC236}">
                <a16:creationId xmlns:a16="http://schemas.microsoft.com/office/drawing/2014/main" id="{4FC9B615-6C00-4721-9463-08C9C3E0A458}"/>
              </a:ext>
            </a:extLst>
          </p:cNvPr>
          <p:cNvSpPr/>
          <p:nvPr/>
        </p:nvSpPr>
        <p:spPr>
          <a:xfrm>
            <a:off x="6825923" y="4545357"/>
            <a:ext cx="1558738" cy="430887"/>
          </a:xfrm>
          <a:prstGeom prst="rect">
            <a:avLst/>
          </a:prstGeom>
        </p:spPr>
        <p:txBody>
          <a:bodyPr wrap="square" lIns="0" tIns="0" rIns="0" bIns="0" anchor="ctr">
            <a:spAutoFit/>
          </a:bodyPr>
          <a:lstStyle/>
          <a:p>
            <a:pPr algn="ctr"/>
            <a:r>
              <a:rPr lang="el-GR" sz="1400" dirty="0"/>
              <a:t>Από ιατρικές εικόνες </a:t>
            </a:r>
            <a:r>
              <a:rPr lang="en-US" sz="1400" dirty="0"/>
              <a:t>CT</a:t>
            </a:r>
            <a:endParaRPr lang="en-US" sz="1400" dirty="0">
              <a:cs typeface="Segoe UI" panose="020B0502040204020203" pitchFamily="34" charset="0"/>
            </a:endParaRPr>
          </a:p>
        </p:txBody>
      </p:sp>
      <p:sp>
        <p:nvSpPr>
          <p:cNvPr id="31" name="Rectangle 30">
            <a:extLst>
              <a:ext uri="{FF2B5EF4-FFF2-40B4-BE49-F238E27FC236}">
                <a16:creationId xmlns:a16="http://schemas.microsoft.com/office/drawing/2014/main" id="{E4D029EC-D3EF-49C5-9ACD-8DC8CEB17588}"/>
              </a:ext>
            </a:extLst>
          </p:cNvPr>
          <p:cNvSpPr/>
          <p:nvPr/>
        </p:nvSpPr>
        <p:spPr>
          <a:xfrm>
            <a:off x="9027318" y="1630397"/>
            <a:ext cx="1371600" cy="430887"/>
          </a:xfrm>
          <a:prstGeom prst="rect">
            <a:avLst/>
          </a:prstGeom>
        </p:spPr>
        <p:txBody>
          <a:bodyPr wrap="square" lIns="0" tIns="0" rIns="0" bIns="0" anchor="ctr">
            <a:spAutoFit/>
          </a:bodyPr>
          <a:lstStyle/>
          <a:p>
            <a:pPr algn="ctr"/>
            <a:r>
              <a:rPr lang="el-GR" sz="1400" b="1" dirty="0">
                <a:solidFill>
                  <a:schemeClr val="bg1"/>
                </a:solidFill>
              </a:rPr>
              <a:t>Πίνακες Συγκρίσεων</a:t>
            </a:r>
            <a:endParaRPr lang="en-US" sz="1400" b="1" dirty="0">
              <a:solidFill>
                <a:schemeClr val="bg1"/>
              </a:solidFill>
            </a:endParaRPr>
          </a:p>
        </p:txBody>
      </p:sp>
      <p:sp>
        <p:nvSpPr>
          <p:cNvPr id="32" name="Rectangle 31">
            <a:extLst>
              <a:ext uri="{FF2B5EF4-FFF2-40B4-BE49-F238E27FC236}">
                <a16:creationId xmlns:a16="http://schemas.microsoft.com/office/drawing/2014/main" id="{596B73AD-2533-41E7-80F4-F3FD47DDD0B6}"/>
              </a:ext>
            </a:extLst>
          </p:cNvPr>
          <p:cNvSpPr/>
          <p:nvPr/>
        </p:nvSpPr>
        <p:spPr>
          <a:xfrm>
            <a:off x="10614818" y="1734142"/>
            <a:ext cx="1348582" cy="223394"/>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Boxplots</a:t>
            </a:r>
          </a:p>
        </p:txBody>
      </p:sp>
      <p:sp>
        <p:nvSpPr>
          <p:cNvPr id="33" name="Rectangle 32">
            <a:extLst>
              <a:ext uri="{FF2B5EF4-FFF2-40B4-BE49-F238E27FC236}">
                <a16:creationId xmlns:a16="http://schemas.microsoft.com/office/drawing/2014/main" id="{33F40D0C-5584-425C-BEDD-E844C402C412}"/>
              </a:ext>
            </a:extLst>
          </p:cNvPr>
          <p:cNvSpPr/>
          <p:nvPr/>
        </p:nvSpPr>
        <p:spPr>
          <a:xfrm>
            <a:off x="8915024" y="3452011"/>
            <a:ext cx="1598571" cy="430887"/>
          </a:xfrm>
          <a:prstGeom prst="rect">
            <a:avLst/>
          </a:prstGeom>
        </p:spPr>
        <p:txBody>
          <a:bodyPr wrap="square" lIns="0" tIns="0" rIns="0" bIns="0" anchor="ctr">
            <a:spAutoFit/>
          </a:bodyPr>
          <a:lstStyle/>
          <a:p>
            <a:pPr algn="ctr"/>
            <a:r>
              <a:rPr lang="el-GR" sz="1400" b="1" dirty="0">
                <a:solidFill>
                  <a:schemeClr val="bg1"/>
                </a:solidFill>
              </a:rPr>
              <a:t>Συσχέτιση χαρακτηριστικών</a:t>
            </a:r>
            <a:endParaRPr lang="en-US" sz="1400" b="1" dirty="0">
              <a:solidFill>
                <a:schemeClr val="bg1"/>
              </a:solidFill>
            </a:endParaRPr>
          </a:p>
        </p:txBody>
      </p:sp>
      <p:sp>
        <p:nvSpPr>
          <p:cNvPr id="37" name="Rectangle 36">
            <a:extLst>
              <a:ext uri="{FF2B5EF4-FFF2-40B4-BE49-F238E27FC236}">
                <a16:creationId xmlns:a16="http://schemas.microsoft.com/office/drawing/2014/main" id="{07496D4D-5107-47F3-9122-72D5B0FE8704}"/>
              </a:ext>
            </a:extLst>
          </p:cNvPr>
          <p:cNvSpPr/>
          <p:nvPr/>
        </p:nvSpPr>
        <p:spPr>
          <a:xfrm>
            <a:off x="9027318" y="5327900"/>
            <a:ext cx="1371600" cy="430887"/>
          </a:xfrm>
          <a:prstGeom prst="rect">
            <a:avLst/>
          </a:prstGeom>
        </p:spPr>
        <p:txBody>
          <a:bodyPr wrap="square" lIns="0" tIns="0" rIns="0" bIns="0" anchor="ctr">
            <a:spAutoFit/>
          </a:bodyPr>
          <a:lstStyle/>
          <a:p>
            <a:pPr algn="ctr"/>
            <a:r>
              <a:rPr lang="el-GR" sz="1400" b="1" dirty="0">
                <a:solidFill>
                  <a:schemeClr val="bg1"/>
                </a:solidFill>
              </a:rPr>
              <a:t>Στατιστική σημαντικότητα</a:t>
            </a:r>
            <a:endParaRPr lang="en-US" sz="1400" b="1" dirty="0">
              <a:solidFill>
                <a:schemeClr val="bg1"/>
              </a:solidFill>
            </a:endParaRPr>
          </a:p>
        </p:txBody>
      </p:sp>
      <p:sp>
        <p:nvSpPr>
          <p:cNvPr id="38" name="Rectangle 37">
            <a:extLst>
              <a:ext uri="{FF2B5EF4-FFF2-40B4-BE49-F238E27FC236}">
                <a16:creationId xmlns:a16="http://schemas.microsoft.com/office/drawing/2014/main" id="{1254E1A3-D40F-4FD8-B0E1-72658BF5CCA7}"/>
              </a:ext>
            </a:extLst>
          </p:cNvPr>
          <p:cNvSpPr/>
          <p:nvPr/>
        </p:nvSpPr>
        <p:spPr>
          <a:xfrm>
            <a:off x="10614818" y="5187990"/>
            <a:ext cx="1348582" cy="710707"/>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ANOVA</a:t>
            </a:r>
          </a:p>
          <a:p>
            <a:pPr>
              <a:lnSpc>
                <a:spcPts val="1900"/>
              </a:lnSpc>
            </a:pPr>
            <a:r>
              <a:rPr lang="en-US" sz="1400" dirty="0">
                <a:solidFill>
                  <a:schemeClr val="tx1">
                    <a:lumMod val="75000"/>
                    <a:lumOff val="25000"/>
                  </a:schemeClr>
                </a:solidFill>
                <a:cs typeface="Segoe UI" panose="020B0502040204020203" pitchFamily="34" charset="0"/>
              </a:rPr>
              <a:t>(Analysis of Variance)</a:t>
            </a:r>
          </a:p>
        </p:txBody>
      </p:sp>
      <p:sp>
        <p:nvSpPr>
          <p:cNvPr id="39" name="Rectangle 38">
            <a:extLst>
              <a:ext uri="{FF2B5EF4-FFF2-40B4-BE49-F238E27FC236}">
                <a16:creationId xmlns:a16="http://schemas.microsoft.com/office/drawing/2014/main" id="{CAE83D98-1BEC-4986-BDE0-3F1045F645C3}"/>
              </a:ext>
            </a:extLst>
          </p:cNvPr>
          <p:cNvSpPr/>
          <p:nvPr/>
        </p:nvSpPr>
        <p:spPr>
          <a:xfrm>
            <a:off x="10626850" y="3429000"/>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Pearson’s Correlation</a:t>
            </a:r>
          </a:p>
        </p:txBody>
      </p:sp>
    </p:spTree>
    <p:extLst>
      <p:ext uri="{BB962C8B-B14F-4D97-AF65-F5344CB8AC3E}">
        <p14:creationId xmlns:p14="http://schemas.microsoft.com/office/powerpoint/2010/main" val="2928003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fltVal val="0"/>
                                          </p:val>
                                        </p:tav>
                                        <p:tav tm="100000">
                                          <p:val>
                                            <p:strVal val="#ppt_w"/>
                                          </p:val>
                                        </p:tav>
                                      </p:tavLst>
                                    </p:anim>
                                    <p:anim calcmode="lin" valueType="num">
                                      <p:cBhvr>
                                        <p:cTn id="8" dur="500" fill="hold"/>
                                        <p:tgtEl>
                                          <p:spTgt spid="37"/>
                                        </p:tgtEl>
                                        <p:attrNameLst>
                                          <p:attrName>ppt_h</p:attrName>
                                        </p:attrNameLst>
                                      </p:cBhvr>
                                      <p:tavLst>
                                        <p:tav tm="0">
                                          <p:val>
                                            <p:fltVal val="0"/>
                                          </p:val>
                                        </p:tav>
                                        <p:tav tm="100000">
                                          <p:val>
                                            <p:strVal val="#ppt_h"/>
                                          </p:val>
                                        </p:tav>
                                      </p:tavLst>
                                    </p:anim>
                                    <p:animEffect transition="in" filter="fade">
                                      <p:cBhvr>
                                        <p:cTn id="9" dur="500"/>
                                        <p:tgtEl>
                                          <p:spTgt spid="3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500" fill="hold"/>
                                        <p:tgtEl>
                                          <p:spTgt spid="38"/>
                                        </p:tgtEl>
                                        <p:attrNameLst>
                                          <p:attrName>ppt_w</p:attrName>
                                        </p:attrNameLst>
                                      </p:cBhvr>
                                      <p:tavLst>
                                        <p:tav tm="0">
                                          <p:val>
                                            <p:fltVal val="0"/>
                                          </p:val>
                                        </p:tav>
                                        <p:tav tm="100000">
                                          <p:val>
                                            <p:strVal val="#ppt_w"/>
                                          </p:val>
                                        </p:tav>
                                      </p:tavLst>
                                    </p:anim>
                                    <p:anim calcmode="lin" valueType="num">
                                      <p:cBhvr>
                                        <p:cTn id="13" dur="500" fill="hold"/>
                                        <p:tgtEl>
                                          <p:spTgt spid="38"/>
                                        </p:tgtEl>
                                        <p:attrNameLst>
                                          <p:attrName>ppt_h</p:attrName>
                                        </p:attrNameLst>
                                      </p:cBhvr>
                                      <p:tavLst>
                                        <p:tav tm="0">
                                          <p:val>
                                            <p:fltVal val="0"/>
                                          </p:val>
                                        </p:tav>
                                        <p:tav tm="100000">
                                          <p:val>
                                            <p:strVal val="#ppt_h"/>
                                          </p:val>
                                        </p:tav>
                                      </p:tavLst>
                                    </p:anim>
                                    <p:animEffect transition="in" filter="fade">
                                      <p:cBhvr>
                                        <p:cTn id="14" dur="500"/>
                                        <p:tgtEl>
                                          <p:spTgt spid="38"/>
                                        </p:tgtEl>
                                      </p:cBhvr>
                                    </p:animEffect>
                                  </p:childTnLst>
                                </p:cTn>
                              </p:par>
                              <p:par>
                                <p:cTn id="15" presetID="1" presetClass="emph" presetSubtype="2" fill="hold" nodeType="withEffect">
                                  <p:stCondLst>
                                    <p:cond delay="0"/>
                                  </p:stCondLst>
                                  <p:childTnLst>
                                    <p:animClr clrSpc="rgb" dir="cw">
                                      <p:cBhvr>
                                        <p:cTn id="16" dur="2000" fill="hold"/>
                                        <p:tgtEl>
                                          <p:spTgt spid="77"/>
                                        </p:tgtEl>
                                        <p:attrNameLst>
                                          <p:attrName>fillcolor</p:attrName>
                                        </p:attrNameLst>
                                      </p:cBhvr>
                                      <p:to>
                                        <a:srgbClr val="CB7A09"/>
                                      </p:to>
                                    </p:animClr>
                                    <p:set>
                                      <p:cBhvr>
                                        <p:cTn id="17" dur="2000" fill="hold"/>
                                        <p:tgtEl>
                                          <p:spTgt spid="77"/>
                                        </p:tgtEl>
                                        <p:attrNameLst>
                                          <p:attrName>fill.type</p:attrName>
                                        </p:attrNameLst>
                                      </p:cBhvr>
                                      <p:to>
                                        <p:strVal val="solid"/>
                                      </p:to>
                                    </p:set>
                                    <p:set>
                                      <p:cBhvr>
                                        <p:cTn id="18" dur="2000" fill="hold"/>
                                        <p:tgtEl>
                                          <p:spTgt spid="7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22</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l-GR" sz="2800" b="1" dirty="0">
                <a:solidFill>
                  <a:schemeClr val="tx1">
                    <a:lumMod val="75000"/>
                    <a:lumOff val="25000"/>
                  </a:schemeClr>
                </a:solidFill>
              </a:rPr>
              <a:t>Α</a:t>
            </a:r>
            <a:r>
              <a:rPr lang="en-US" sz="2800" b="1" dirty="0">
                <a:solidFill>
                  <a:schemeClr val="tx1">
                    <a:lumMod val="75000"/>
                    <a:lumOff val="25000"/>
                  </a:schemeClr>
                </a:solidFill>
              </a:rPr>
              <a:t>π</a:t>
            </a:r>
            <a:r>
              <a:rPr lang="el-GR" sz="2800" b="1" dirty="0">
                <a:solidFill>
                  <a:schemeClr val="tx1">
                    <a:lumMod val="75000"/>
                    <a:lumOff val="25000"/>
                  </a:schemeClr>
                </a:solidFill>
              </a:rPr>
              <a:t>ο</a:t>
            </a:r>
            <a:r>
              <a:rPr lang="en-US" sz="2800" b="1" dirty="0">
                <a:solidFill>
                  <a:schemeClr val="tx1">
                    <a:lumMod val="75000"/>
                    <a:lumOff val="25000"/>
                  </a:schemeClr>
                </a:solidFill>
              </a:rPr>
              <a:t>τ</a:t>
            </a:r>
            <a:r>
              <a:rPr lang="el-GR" sz="2800" b="1" dirty="0">
                <a:solidFill>
                  <a:schemeClr val="tx1">
                    <a:lumMod val="75000"/>
                    <a:lumOff val="25000"/>
                  </a:schemeClr>
                </a:solidFill>
              </a:rPr>
              <a:t>ε</a:t>
            </a:r>
            <a:r>
              <a:rPr lang="en-US" sz="2800" b="1" dirty="0">
                <a:solidFill>
                  <a:schemeClr val="tx1">
                    <a:lumMod val="75000"/>
                    <a:lumOff val="25000"/>
                  </a:schemeClr>
                </a:solidFill>
              </a:rPr>
              <a:t>λ</a:t>
            </a:r>
            <a:r>
              <a:rPr lang="el-GR" sz="2800" b="1" dirty="0">
                <a:solidFill>
                  <a:schemeClr val="tx1">
                    <a:lumMod val="75000"/>
                    <a:lumOff val="25000"/>
                  </a:schemeClr>
                </a:solidFill>
              </a:rPr>
              <a:t>έ</a:t>
            </a:r>
            <a:r>
              <a:rPr lang="en-US" sz="2800" b="1" dirty="0">
                <a:solidFill>
                  <a:schemeClr val="tx1">
                    <a:lumMod val="75000"/>
                    <a:lumOff val="25000"/>
                  </a:schemeClr>
                </a:solidFill>
              </a:rPr>
              <a:t>σ</a:t>
            </a:r>
            <a:r>
              <a:rPr lang="el-GR" sz="2800" b="1" dirty="0">
                <a:solidFill>
                  <a:schemeClr val="tx1">
                    <a:lumMod val="75000"/>
                    <a:lumOff val="25000"/>
                  </a:schemeClr>
                </a:solidFill>
              </a:rPr>
              <a:t>μ</a:t>
            </a:r>
            <a:r>
              <a:rPr lang="en-US" sz="2800" b="1" dirty="0">
                <a:solidFill>
                  <a:schemeClr val="tx1">
                    <a:lumMod val="75000"/>
                    <a:lumOff val="25000"/>
                  </a:schemeClr>
                </a:solidFill>
              </a:rPr>
              <a:t>α</a:t>
            </a:r>
            <a:r>
              <a:rPr lang="el-GR" sz="2800" b="1" dirty="0">
                <a:solidFill>
                  <a:schemeClr val="tx1">
                    <a:lumMod val="75000"/>
                    <a:lumOff val="25000"/>
                  </a:schemeClr>
                </a:solidFill>
              </a:rPr>
              <a:t>τ</a:t>
            </a:r>
            <a:r>
              <a:rPr lang="en-US" sz="2800" b="1" dirty="0">
                <a:solidFill>
                  <a:schemeClr val="tx1">
                    <a:lumMod val="75000"/>
                    <a:lumOff val="25000"/>
                  </a:schemeClr>
                </a:solidFill>
              </a:rPr>
              <a:t>α</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5" name="Rectangle: Rounded Corners 64">
            <a:extLst>
              <a:ext uri="{FF2B5EF4-FFF2-40B4-BE49-F238E27FC236}">
                <a16:creationId xmlns:a16="http://schemas.microsoft.com/office/drawing/2014/main" id="{9D5C41E0-D764-420E-9157-A81AE8015A69}"/>
              </a:ext>
            </a:extLst>
          </p:cNvPr>
          <p:cNvSpPr/>
          <p:nvPr/>
        </p:nvSpPr>
        <p:spPr>
          <a:xfrm>
            <a:off x="228600" y="668703"/>
            <a:ext cx="11734800" cy="664797"/>
          </a:xfrm>
          <a:prstGeom prst="roundRect">
            <a:avLst/>
          </a:prstGeom>
          <a:solidFill>
            <a:srgbClr val="F59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err="1">
                <a:solidFill>
                  <a:prstClr val="white"/>
                </a:solidFill>
                <a:latin typeface="Century Gothic"/>
              </a:rPr>
              <a:t>Στ</a:t>
            </a:r>
            <a:r>
              <a:rPr lang="en-US" b="1" dirty="0">
                <a:solidFill>
                  <a:prstClr val="white"/>
                </a:solidFill>
                <a:latin typeface="Century Gothic"/>
              </a:rPr>
              <a:t>ατιστική σημαντικότητα </a:t>
            </a:r>
          </a:p>
        </p:txBody>
      </p:sp>
      <p:graphicFrame>
        <p:nvGraphicFramePr>
          <p:cNvPr id="5" name="Table 4">
            <a:extLst>
              <a:ext uri="{FF2B5EF4-FFF2-40B4-BE49-F238E27FC236}">
                <a16:creationId xmlns:a16="http://schemas.microsoft.com/office/drawing/2014/main" id="{A449B5F7-FFA1-46D3-9B06-F0B34F5B419E}"/>
              </a:ext>
            </a:extLst>
          </p:cNvPr>
          <p:cNvGraphicFramePr>
            <a:graphicFrameLocks noGrp="1"/>
          </p:cNvGraphicFramePr>
          <p:nvPr>
            <p:extLst>
              <p:ext uri="{D42A27DB-BD31-4B8C-83A1-F6EECF244321}">
                <p14:modId xmlns:p14="http://schemas.microsoft.com/office/powerpoint/2010/main" val="1796410214"/>
              </p:ext>
            </p:extLst>
          </p:nvPr>
        </p:nvGraphicFramePr>
        <p:xfrm>
          <a:off x="918076" y="1337051"/>
          <a:ext cx="4660900" cy="2200275"/>
        </p:xfrm>
        <a:graphic>
          <a:graphicData uri="http://schemas.openxmlformats.org/drawingml/2006/table">
            <a:tbl>
              <a:tblPr/>
              <a:tblGrid>
                <a:gridCol w="2897574">
                  <a:extLst>
                    <a:ext uri="{9D8B030D-6E8A-4147-A177-3AD203B41FA5}">
                      <a16:colId xmlns:a16="http://schemas.microsoft.com/office/drawing/2014/main" val="4034147045"/>
                    </a:ext>
                  </a:extLst>
                </a:gridCol>
                <a:gridCol w="428917">
                  <a:extLst>
                    <a:ext uri="{9D8B030D-6E8A-4147-A177-3AD203B41FA5}">
                      <a16:colId xmlns:a16="http://schemas.microsoft.com/office/drawing/2014/main" val="308512863"/>
                    </a:ext>
                  </a:extLst>
                </a:gridCol>
                <a:gridCol w="838771">
                  <a:extLst>
                    <a:ext uri="{9D8B030D-6E8A-4147-A177-3AD203B41FA5}">
                      <a16:colId xmlns:a16="http://schemas.microsoft.com/office/drawing/2014/main" val="1666316098"/>
                    </a:ext>
                  </a:extLst>
                </a:gridCol>
                <a:gridCol w="495638">
                  <a:extLst>
                    <a:ext uri="{9D8B030D-6E8A-4147-A177-3AD203B41FA5}">
                      <a16:colId xmlns:a16="http://schemas.microsoft.com/office/drawing/2014/main" val="3594708238"/>
                    </a:ext>
                  </a:extLst>
                </a:gridCol>
              </a:tblGrid>
              <a:tr h="295275">
                <a:tc gridSpan="4">
                  <a:txBody>
                    <a:bodyPr/>
                    <a:lstStyle/>
                    <a:p>
                      <a:pPr algn="ctr" fontAlgn="ctr"/>
                      <a:r>
                        <a:rPr lang="en-US" sz="1800" b="1" i="0" u="none" strike="noStrike">
                          <a:solidFill>
                            <a:srgbClr val="000000"/>
                          </a:solidFill>
                          <a:effectLst/>
                          <a:latin typeface="Calibri" panose="020F0502020204030204" pitchFamily="34" charset="0"/>
                        </a:rPr>
                        <a:t>EGFR</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65897978"/>
                  </a:ext>
                </a:extLst>
              </a:tr>
              <a:tr h="190500">
                <a:tc>
                  <a:txBody>
                    <a:bodyPr/>
                    <a:lstStyle/>
                    <a:p>
                      <a:pPr algn="l" fontAlgn="t"/>
                      <a:r>
                        <a:rPr lang="en-US" sz="1100" b="1" i="0" u="none" strike="noStrike">
                          <a:solidFill>
                            <a:srgbClr val="000000"/>
                          </a:solidFill>
                          <a:effectLst/>
                          <a:latin typeface="Cambria" panose="02040503050406030204" pitchFamily="18" charset="0"/>
                        </a:rPr>
                        <a:t>Feature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1" i="0" u="none" strike="noStrike">
                          <a:solidFill>
                            <a:srgbClr val="000000"/>
                          </a:solidFill>
                          <a:effectLst/>
                          <a:latin typeface="Cambria" panose="02040503050406030204" pitchFamily="18" charset="0"/>
                        </a:rPr>
                        <a:t>LifeX</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B4C7DC"/>
                    </a:solidFill>
                  </a:tcPr>
                </a:tc>
                <a:tc>
                  <a:txBody>
                    <a:bodyPr/>
                    <a:lstStyle/>
                    <a:p>
                      <a:pPr algn="ctr" fontAlgn="t"/>
                      <a:r>
                        <a:rPr lang="en-US" sz="1100" b="1" i="0" u="none" strike="noStrike">
                          <a:solidFill>
                            <a:srgbClr val="000000"/>
                          </a:solidFill>
                          <a:effectLst/>
                          <a:latin typeface="Cambria" panose="02040503050406030204" pitchFamily="18" charset="0"/>
                        </a:rPr>
                        <a:t>Pyradiomics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FFFA6"/>
                    </a:solidFill>
                  </a:tcPr>
                </a:tc>
                <a:tc>
                  <a:txBody>
                    <a:bodyPr/>
                    <a:lstStyle/>
                    <a:p>
                      <a:pPr algn="ctr" fontAlgn="t"/>
                      <a:r>
                        <a:rPr lang="en-US" sz="1100" b="1" i="0" u="none" strike="noStrike">
                          <a:solidFill>
                            <a:srgbClr val="000000"/>
                          </a:solidFill>
                          <a:effectLst/>
                          <a:latin typeface="Cambria" panose="02040503050406030204" pitchFamily="18" charset="0"/>
                        </a:rPr>
                        <a:t>MaZda</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E8F2A1"/>
                    </a:solidFill>
                  </a:tcPr>
                </a:tc>
                <a:extLst>
                  <a:ext uri="{0D108BD9-81ED-4DB2-BD59-A6C34878D82A}">
                    <a16:rowId xmlns:a16="http://schemas.microsoft.com/office/drawing/2014/main" val="4027934819"/>
                  </a:ext>
                </a:extLst>
              </a:tr>
              <a:tr h="190500">
                <a:tc>
                  <a:txBody>
                    <a:bodyPr/>
                    <a:lstStyle/>
                    <a:p>
                      <a:pPr algn="l" fontAlgn="t"/>
                      <a:r>
                        <a:rPr lang="en-US" sz="1100" b="0" i="0" u="none" strike="noStrike">
                          <a:solidFill>
                            <a:srgbClr val="000000"/>
                          </a:solidFill>
                          <a:effectLst/>
                          <a:latin typeface="Cambria" panose="02040503050406030204" pitchFamily="18" charset="0"/>
                        </a:rPr>
                        <a:t>Discretised intensity skewness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0.139</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4C7DC"/>
                    </a:solidFill>
                  </a:tcPr>
                </a:tc>
                <a:tc>
                  <a:txBody>
                    <a:bodyPr/>
                    <a:lstStyle/>
                    <a:p>
                      <a:pPr algn="r" fontAlgn="b"/>
                      <a:r>
                        <a:rPr lang="en-US" sz="1100" b="1" i="0" u="none" strike="noStrike">
                          <a:solidFill>
                            <a:srgbClr val="000000"/>
                          </a:solidFill>
                          <a:effectLst/>
                          <a:latin typeface="Calibri" panose="020F0502020204030204" pitchFamily="34" charset="0"/>
                        </a:rPr>
                        <a:t>0.139</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A6"/>
                    </a:solidFill>
                  </a:tcPr>
                </a:tc>
                <a:tc>
                  <a:txBody>
                    <a:bodyPr/>
                    <a:lstStyle/>
                    <a:p>
                      <a:pPr algn="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8F2A1"/>
                    </a:solidFill>
                  </a:tcPr>
                </a:tc>
                <a:extLst>
                  <a:ext uri="{0D108BD9-81ED-4DB2-BD59-A6C34878D82A}">
                    <a16:rowId xmlns:a16="http://schemas.microsoft.com/office/drawing/2014/main" val="342600331"/>
                  </a:ext>
                </a:extLst>
              </a:tr>
              <a:tr h="190500">
                <a:tc>
                  <a:txBody>
                    <a:bodyPr/>
                    <a:lstStyle/>
                    <a:p>
                      <a:pPr algn="l" fontAlgn="t"/>
                      <a:r>
                        <a:rPr lang="en-US" sz="1100" b="0" i="0" u="none" strike="noStrike">
                          <a:solidFill>
                            <a:srgbClr val="000000"/>
                          </a:solidFill>
                          <a:effectLst/>
                          <a:latin typeface="Cambria" panose="02040503050406030204" pitchFamily="18" charset="0"/>
                        </a:rPr>
                        <a:t>Mean Intensity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0.112</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4C7DC"/>
                    </a:solidFill>
                  </a:tcPr>
                </a:tc>
                <a:tc>
                  <a:txBody>
                    <a:bodyPr/>
                    <a:lstStyle/>
                    <a:p>
                      <a:pPr algn="r" fontAlgn="b"/>
                      <a:r>
                        <a:rPr lang="en-US" sz="1100" b="1" i="0" u="none" strike="noStrike">
                          <a:solidFill>
                            <a:srgbClr val="000000"/>
                          </a:solidFill>
                          <a:effectLst/>
                          <a:latin typeface="Calibri" panose="020F0502020204030204" pitchFamily="34" charset="0"/>
                        </a:rPr>
                        <a:t>0.112</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A6"/>
                    </a:solidFill>
                  </a:tcPr>
                </a:tc>
                <a:tc>
                  <a:txBody>
                    <a:bodyPr/>
                    <a:lstStyle/>
                    <a:p>
                      <a:pPr algn="r" fontAlgn="b"/>
                      <a:r>
                        <a:rPr lang="en-US" sz="1100" b="0" i="0" u="none" strike="noStrike">
                          <a:solidFill>
                            <a:srgbClr val="000000"/>
                          </a:solidFill>
                          <a:effectLst/>
                          <a:latin typeface="Calibri" panose="020F0502020204030204" pitchFamily="34" charset="0"/>
                        </a:rPr>
                        <a:t>0.002</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8F2A1"/>
                    </a:solidFill>
                  </a:tcPr>
                </a:tc>
                <a:extLst>
                  <a:ext uri="{0D108BD9-81ED-4DB2-BD59-A6C34878D82A}">
                    <a16:rowId xmlns:a16="http://schemas.microsoft.com/office/drawing/2014/main" val="3797272882"/>
                  </a:ext>
                </a:extLst>
              </a:tr>
              <a:tr h="190500">
                <a:tc>
                  <a:txBody>
                    <a:bodyPr/>
                    <a:lstStyle/>
                    <a:p>
                      <a:pPr algn="l" fontAlgn="t"/>
                      <a:r>
                        <a:rPr lang="en-US" sz="1100" b="0" i="0" u="none" strike="noStrike">
                          <a:solidFill>
                            <a:srgbClr val="000000"/>
                          </a:solidFill>
                          <a:effectLst/>
                          <a:latin typeface="Cambria" panose="02040503050406030204" pitchFamily="18" charset="0"/>
                        </a:rPr>
                        <a:t>GLCM correlation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0.187</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4C7DC"/>
                    </a:solidFill>
                  </a:tcPr>
                </a:tc>
                <a:tc>
                  <a:txBody>
                    <a:bodyPr/>
                    <a:lstStyle/>
                    <a:p>
                      <a:pPr algn="r" fontAlgn="b"/>
                      <a:r>
                        <a:rPr lang="en-US" sz="1100" b="1" i="0" u="none" strike="noStrike">
                          <a:solidFill>
                            <a:srgbClr val="000000"/>
                          </a:solidFill>
                          <a:effectLst/>
                          <a:latin typeface="Calibri" panose="020F0502020204030204" pitchFamily="34" charset="0"/>
                        </a:rPr>
                        <a:t>0.189</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A6"/>
                    </a:solidFill>
                  </a:tcPr>
                </a:tc>
                <a:tc>
                  <a:txBody>
                    <a:bodyPr/>
                    <a:lstStyle/>
                    <a:p>
                      <a:pPr algn="r" fontAlgn="b"/>
                      <a:r>
                        <a:rPr lang="en-US" sz="1100" b="0" i="0" u="none" strike="noStrike">
                          <a:solidFill>
                            <a:srgbClr val="000000"/>
                          </a:solidFill>
                          <a:effectLst/>
                          <a:latin typeface="Calibri" panose="020F0502020204030204" pitchFamily="34" charset="0"/>
                        </a:rPr>
                        <a:t>0.237</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8F2A1"/>
                    </a:solidFill>
                  </a:tcPr>
                </a:tc>
                <a:extLst>
                  <a:ext uri="{0D108BD9-81ED-4DB2-BD59-A6C34878D82A}">
                    <a16:rowId xmlns:a16="http://schemas.microsoft.com/office/drawing/2014/main" val="889386563"/>
                  </a:ext>
                </a:extLst>
              </a:tr>
              <a:tr h="190500">
                <a:tc>
                  <a:txBody>
                    <a:bodyPr/>
                    <a:lstStyle/>
                    <a:p>
                      <a:pPr algn="l" fontAlgn="t"/>
                      <a:r>
                        <a:rPr lang="en-US" sz="1100" b="0" i="0" u="none" strike="noStrike">
                          <a:solidFill>
                            <a:srgbClr val="000000"/>
                          </a:solidFill>
                          <a:effectLst/>
                          <a:latin typeface="Cambria" panose="02040503050406030204" pitchFamily="18" charset="0"/>
                        </a:rPr>
                        <a:t>GLCM contrast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0.266</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4C7DC"/>
                    </a:solidFill>
                  </a:tcPr>
                </a:tc>
                <a:tc>
                  <a:txBody>
                    <a:bodyPr/>
                    <a:lstStyle/>
                    <a:p>
                      <a:pPr algn="r" fontAlgn="b"/>
                      <a:r>
                        <a:rPr lang="en-US" sz="1100" b="1" i="0" u="none" strike="noStrike">
                          <a:solidFill>
                            <a:srgbClr val="000000"/>
                          </a:solidFill>
                          <a:effectLst/>
                          <a:latin typeface="Calibri" panose="020F0502020204030204" pitchFamily="34" charset="0"/>
                        </a:rPr>
                        <a:t>0.272</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A6"/>
                    </a:solidFill>
                  </a:tcPr>
                </a:tc>
                <a:tc>
                  <a:txBody>
                    <a:bodyPr/>
                    <a:lstStyle/>
                    <a:p>
                      <a:pPr algn="r" fontAlgn="b"/>
                      <a:r>
                        <a:rPr lang="en-US" sz="1100" b="0" i="0" u="none" strike="noStrike">
                          <a:solidFill>
                            <a:srgbClr val="000000"/>
                          </a:solidFill>
                          <a:effectLst/>
                          <a:latin typeface="Calibri" panose="020F0502020204030204" pitchFamily="34" charset="0"/>
                        </a:rPr>
                        <a:t>0.095</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8F2A1"/>
                    </a:solidFill>
                  </a:tcPr>
                </a:tc>
                <a:extLst>
                  <a:ext uri="{0D108BD9-81ED-4DB2-BD59-A6C34878D82A}">
                    <a16:rowId xmlns:a16="http://schemas.microsoft.com/office/drawing/2014/main" val="2426734581"/>
                  </a:ext>
                </a:extLst>
              </a:tr>
              <a:tr h="190500">
                <a:tc>
                  <a:txBody>
                    <a:bodyPr/>
                    <a:lstStyle/>
                    <a:p>
                      <a:pPr algn="l" fontAlgn="t"/>
                      <a:r>
                        <a:rPr lang="en-US" sz="1100" b="0" i="0" u="none" strike="noStrike">
                          <a:solidFill>
                            <a:srgbClr val="000000"/>
                          </a:solidFill>
                          <a:effectLst/>
                          <a:latin typeface="Cambria" panose="02040503050406030204" pitchFamily="18" charset="0"/>
                        </a:rPr>
                        <a:t>GLCM dissimilarity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0.345</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4C7DC"/>
                    </a:solidFill>
                  </a:tcPr>
                </a:tc>
                <a:tc>
                  <a:txBody>
                    <a:bodyPr/>
                    <a:lstStyle/>
                    <a:p>
                      <a:pPr algn="r" fontAlgn="b"/>
                      <a:r>
                        <a:rPr lang="en-US" sz="1100" b="1" i="0" u="none" strike="noStrike">
                          <a:solidFill>
                            <a:srgbClr val="000000"/>
                          </a:solidFill>
                          <a:effectLst/>
                          <a:latin typeface="Calibri" panose="020F0502020204030204" pitchFamily="34" charset="0"/>
                        </a:rPr>
                        <a:t>0.349</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A6"/>
                    </a:solidFill>
                  </a:tcPr>
                </a:tc>
                <a:tc>
                  <a:txBody>
                    <a:bodyPr/>
                    <a:lstStyle/>
                    <a:p>
                      <a:pPr algn="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8F2A1"/>
                    </a:solidFill>
                  </a:tcPr>
                </a:tc>
                <a:extLst>
                  <a:ext uri="{0D108BD9-81ED-4DB2-BD59-A6C34878D82A}">
                    <a16:rowId xmlns:a16="http://schemas.microsoft.com/office/drawing/2014/main" val="3197082777"/>
                  </a:ext>
                </a:extLst>
              </a:tr>
              <a:tr h="190500">
                <a:tc>
                  <a:txBody>
                    <a:bodyPr/>
                    <a:lstStyle/>
                    <a:p>
                      <a:pPr algn="l" fontAlgn="t"/>
                      <a:r>
                        <a:rPr lang="en-US" sz="1100" b="0" i="0" u="none" strike="noStrike">
                          <a:solidFill>
                            <a:srgbClr val="000000"/>
                          </a:solidFill>
                          <a:effectLst/>
                          <a:latin typeface="Cambria" panose="02040503050406030204" pitchFamily="18" charset="0"/>
                        </a:rPr>
                        <a:t>GLCM inverse difference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4C7DC"/>
                    </a:solidFill>
                  </a:tcPr>
                </a:tc>
                <a:tc>
                  <a:txBody>
                    <a:bodyPr/>
                    <a:lstStyle/>
                    <a:p>
                      <a:pPr algn="r" fontAlgn="b"/>
                      <a:r>
                        <a:rPr lang="en-US" sz="1100" b="0" i="0" u="none" strike="noStrike">
                          <a:solidFill>
                            <a:srgbClr val="000000"/>
                          </a:solidFill>
                          <a:effectLst/>
                          <a:latin typeface="Calibri" panose="020F0502020204030204" pitchFamily="34" charset="0"/>
                        </a:rPr>
                        <a:t>0.226</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A6"/>
                    </a:solidFill>
                  </a:tcPr>
                </a:tc>
                <a:tc>
                  <a:txBody>
                    <a:bodyPr/>
                    <a:lstStyle/>
                    <a:p>
                      <a:pPr algn="r" fontAlgn="b"/>
                      <a:r>
                        <a:rPr lang="en-US" sz="1100" b="0" i="0" u="none" strike="noStrike">
                          <a:solidFill>
                            <a:srgbClr val="000000"/>
                          </a:solidFill>
                          <a:effectLst/>
                          <a:latin typeface="Calibri" panose="020F0502020204030204" pitchFamily="34" charset="0"/>
                        </a:rPr>
                        <a:t>0.072</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8F2A1"/>
                    </a:solidFill>
                  </a:tcPr>
                </a:tc>
                <a:extLst>
                  <a:ext uri="{0D108BD9-81ED-4DB2-BD59-A6C34878D82A}">
                    <a16:rowId xmlns:a16="http://schemas.microsoft.com/office/drawing/2014/main" val="1853352994"/>
                  </a:ext>
                </a:extLst>
              </a:tr>
              <a:tr h="190500">
                <a:tc>
                  <a:txBody>
                    <a:bodyPr/>
                    <a:lstStyle/>
                    <a:p>
                      <a:pPr algn="l" fontAlgn="t"/>
                      <a:r>
                        <a:rPr lang="en-US" sz="1100" b="0" i="0" u="none" strike="noStrike">
                          <a:solidFill>
                            <a:srgbClr val="000000"/>
                          </a:solidFill>
                          <a:effectLst/>
                          <a:latin typeface="Cambria" panose="02040503050406030204" pitchFamily="18" charset="0"/>
                        </a:rPr>
                        <a:t>GLRLM Short Run High Gray Level Emphasis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FF0000"/>
                          </a:solidFill>
                          <a:effectLst/>
                          <a:latin typeface="Calibri" panose="020F0502020204030204" pitchFamily="34" charset="0"/>
                        </a:rPr>
                        <a:t>0.042</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4C7DC"/>
                    </a:solidFill>
                  </a:tcPr>
                </a:tc>
                <a:tc>
                  <a:txBody>
                    <a:bodyPr/>
                    <a:lstStyle/>
                    <a:p>
                      <a:pPr algn="r" fontAlgn="b"/>
                      <a:r>
                        <a:rPr lang="en-US" sz="1100" b="1" i="0" u="none" strike="noStrike">
                          <a:solidFill>
                            <a:srgbClr val="FF0000"/>
                          </a:solidFill>
                          <a:effectLst/>
                          <a:latin typeface="Calibri" panose="020F0502020204030204" pitchFamily="34" charset="0"/>
                        </a:rPr>
                        <a:t>0.040</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A6"/>
                    </a:solidFill>
                  </a:tcPr>
                </a:tc>
                <a:tc>
                  <a:txBody>
                    <a:bodyPr/>
                    <a:lstStyle/>
                    <a:p>
                      <a:pPr algn="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8F2A1"/>
                    </a:solidFill>
                  </a:tcPr>
                </a:tc>
                <a:extLst>
                  <a:ext uri="{0D108BD9-81ED-4DB2-BD59-A6C34878D82A}">
                    <a16:rowId xmlns:a16="http://schemas.microsoft.com/office/drawing/2014/main" val="3990678311"/>
                  </a:ext>
                </a:extLst>
              </a:tr>
              <a:tr h="190500">
                <a:tc>
                  <a:txBody>
                    <a:bodyPr/>
                    <a:lstStyle/>
                    <a:p>
                      <a:pPr algn="l" fontAlgn="t"/>
                      <a:r>
                        <a:rPr lang="en-US" sz="1100" b="0" i="0" u="none" strike="noStrike">
                          <a:solidFill>
                            <a:srgbClr val="000000"/>
                          </a:solidFill>
                          <a:effectLst/>
                          <a:latin typeface="Cambria" panose="02040503050406030204" pitchFamily="18" charset="0"/>
                        </a:rPr>
                        <a:t>GLRLM High Gray Level Run Emphasis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0.059</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4C7DC"/>
                    </a:solidFill>
                  </a:tcPr>
                </a:tc>
                <a:tc>
                  <a:txBody>
                    <a:bodyPr/>
                    <a:lstStyle/>
                    <a:p>
                      <a:pPr algn="r" fontAlgn="b"/>
                      <a:r>
                        <a:rPr lang="en-US" sz="1100" b="1" i="0" u="none" strike="noStrike">
                          <a:solidFill>
                            <a:srgbClr val="000000"/>
                          </a:solidFill>
                          <a:effectLst/>
                          <a:latin typeface="Calibri" panose="020F0502020204030204" pitchFamily="34" charset="0"/>
                        </a:rPr>
                        <a:t>0.058</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A6"/>
                    </a:solidFill>
                  </a:tcPr>
                </a:tc>
                <a:tc>
                  <a:txBody>
                    <a:bodyPr/>
                    <a:lstStyle/>
                    <a:p>
                      <a:pPr algn="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8F2A1"/>
                    </a:solidFill>
                  </a:tcPr>
                </a:tc>
                <a:extLst>
                  <a:ext uri="{0D108BD9-81ED-4DB2-BD59-A6C34878D82A}">
                    <a16:rowId xmlns:a16="http://schemas.microsoft.com/office/drawing/2014/main" val="2960345823"/>
                  </a:ext>
                </a:extLst>
              </a:tr>
              <a:tr h="190500">
                <a:tc>
                  <a:txBody>
                    <a:bodyPr/>
                    <a:lstStyle/>
                    <a:p>
                      <a:pPr algn="l" fontAlgn="t"/>
                      <a:r>
                        <a:rPr lang="en-US" sz="1100" b="0" i="0" u="none" strike="noStrike">
                          <a:solidFill>
                            <a:srgbClr val="000000"/>
                          </a:solidFill>
                          <a:effectLst/>
                          <a:latin typeface="Cambria" panose="02040503050406030204" pitchFamily="18" charset="0"/>
                        </a:rPr>
                        <a:t>NGTDM coarseness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0.321</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4C7DC"/>
                    </a:solidFill>
                  </a:tcPr>
                </a:tc>
                <a:tc>
                  <a:txBody>
                    <a:bodyPr/>
                    <a:lstStyle/>
                    <a:p>
                      <a:pPr algn="r" fontAlgn="b"/>
                      <a:r>
                        <a:rPr lang="en-US" sz="1100" b="0" i="0" u="none" strike="noStrike">
                          <a:solidFill>
                            <a:srgbClr val="000000"/>
                          </a:solidFill>
                          <a:effectLst/>
                          <a:latin typeface="Calibri" panose="020F0502020204030204" pitchFamily="34" charset="0"/>
                        </a:rPr>
                        <a:t>0.202</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A6"/>
                    </a:solidFill>
                  </a:tcPr>
                </a:tc>
                <a:tc>
                  <a:txBody>
                    <a:bodyPr/>
                    <a:lstStyle/>
                    <a:p>
                      <a:pPr algn="r" fontAlgn="b"/>
                      <a:r>
                        <a:rPr lang="en-U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8F2A1"/>
                    </a:solidFill>
                  </a:tcPr>
                </a:tc>
                <a:extLst>
                  <a:ext uri="{0D108BD9-81ED-4DB2-BD59-A6C34878D82A}">
                    <a16:rowId xmlns:a16="http://schemas.microsoft.com/office/drawing/2014/main" val="1196677974"/>
                  </a:ext>
                </a:extLst>
              </a:tr>
            </a:tbl>
          </a:graphicData>
        </a:graphic>
      </p:graphicFrame>
      <p:graphicFrame>
        <p:nvGraphicFramePr>
          <p:cNvPr id="9" name="Table 8">
            <a:extLst>
              <a:ext uri="{FF2B5EF4-FFF2-40B4-BE49-F238E27FC236}">
                <a16:creationId xmlns:a16="http://schemas.microsoft.com/office/drawing/2014/main" id="{2DE1CD0F-74E6-44A5-82AA-41218F9204B5}"/>
              </a:ext>
            </a:extLst>
          </p:cNvPr>
          <p:cNvGraphicFramePr>
            <a:graphicFrameLocks noGrp="1"/>
          </p:cNvGraphicFramePr>
          <p:nvPr>
            <p:extLst>
              <p:ext uri="{D42A27DB-BD31-4B8C-83A1-F6EECF244321}">
                <p14:modId xmlns:p14="http://schemas.microsoft.com/office/powerpoint/2010/main" val="2162549901"/>
              </p:ext>
            </p:extLst>
          </p:nvPr>
        </p:nvGraphicFramePr>
        <p:xfrm>
          <a:off x="926097" y="3857666"/>
          <a:ext cx="4660900" cy="2581275"/>
        </p:xfrm>
        <a:graphic>
          <a:graphicData uri="http://schemas.openxmlformats.org/drawingml/2006/table">
            <a:tbl>
              <a:tblPr/>
              <a:tblGrid>
                <a:gridCol w="2897574">
                  <a:extLst>
                    <a:ext uri="{9D8B030D-6E8A-4147-A177-3AD203B41FA5}">
                      <a16:colId xmlns:a16="http://schemas.microsoft.com/office/drawing/2014/main" val="3923371314"/>
                    </a:ext>
                  </a:extLst>
                </a:gridCol>
                <a:gridCol w="428917">
                  <a:extLst>
                    <a:ext uri="{9D8B030D-6E8A-4147-A177-3AD203B41FA5}">
                      <a16:colId xmlns:a16="http://schemas.microsoft.com/office/drawing/2014/main" val="1577751539"/>
                    </a:ext>
                  </a:extLst>
                </a:gridCol>
                <a:gridCol w="838771">
                  <a:extLst>
                    <a:ext uri="{9D8B030D-6E8A-4147-A177-3AD203B41FA5}">
                      <a16:colId xmlns:a16="http://schemas.microsoft.com/office/drawing/2014/main" val="199728446"/>
                    </a:ext>
                  </a:extLst>
                </a:gridCol>
                <a:gridCol w="495638">
                  <a:extLst>
                    <a:ext uri="{9D8B030D-6E8A-4147-A177-3AD203B41FA5}">
                      <a16:colId xmlns:a16="http://schemas.microsoft.com/office/drawing/2014/main" val="1743099604"/>
                    </a:ext>
                  </a:extLst>
                </a:gridCol>
              </a:tblGrid>
              <a:tr h="295275">
                <a:tc gridSpan="4">
                  <a:txBody>
                    <a:bodyPr/>
                    <a:lstStyle/>
                    <a:p>
                      <a:pPr algn="ctr" fontAlgn="ctr"/>
                      <a:r>
                        <a:rPr lang="en-US" sz="1800" b="1" i="0" u="none" strike="noStrike" dirty="0">
                          <a:solidFill>
                            <a:srgbClr val="000000"/>
                          </a:solidFill>
                          <a:effectLst/>
                          <a:latin typeface="Calibri" panose="020F0502020204030204" pitchFamily="34" charset="0"/>
                        </a:rPr>
                        <a:t>KRAS</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98706223"/>
                  </a:ext>
                </a:extLst>
              </a:tr>
              <a:tr h="190500">
                <a:tc>
                  <a:txBody>
                    <a:bodyPr/>
                    <a:lstStyle/>
                    <a:p>
                      <a:pPr algn="l" fontAlgn="t"/>
                      <a:r>
                        <a:rPr lang="en-US" sz="1100" b="1" i="0" u="none" strike="noStrike">
                          <a:solidFill>
                            <a:srgbClr val="000000"/>
                          </a:solidFill>
                          <a:effectLst/>
                          <a:latin typeface="Cambria" panose="02040503050406030204" pitchFamily="18" charset="0"/>
                        </a:rPr>
                        <a:t>Feature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1" i="0" u="none" strike="noStrike">
                          <a:solidFill>
                            <a:srgbClr val="000000"/>
                          </a:solidFill>
                          <a:effectLst/>
                          <a:latin typeface="Cambria" panose="02040503050406030204" pitchFamily="18" charset="0"/>
                        </a:rPr>
                        <a:t>LifeX</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B4C7DC"/>
                    </a:solidFill>
                  </a:tcPr>
                </a:tc>
                <a:tc>
                  <a:txBody>
                    <a:bodyPr/>
                    <a:lstStyle/>
                    <a:p>
                      <a:pPr algn="ctr" fontAlgn="t"/>
                      <a:r>
                        <a:rPr lang="en-US" sz="1100" b="1" i="0" u="none" strike="noStrike" dirty="0" err="1">
                          <a:solidFill>
                            <a:srgbClr val="000000"/>
                          </a:solidFill>
                          <a:effectLst/>
                          <a:latin typeface="Cambria" panose="02040503050406030204" pitchFamily="18" charset="0"/>
                        </a:rPr>
                        <a:t>Pyradiomics</a:t>
                      </a:r>
                      <a:endParaRPr lang="en-US" sz="1100" b="1" i="0" u="none" strike="noStrike" dirty="0">
                        <a:solidFill>
                          <a:srgbClr val="000000"/>
                        </a:solidFill>
                        <a:effectLst/>
                        <a:latin typeface="Cambria" panose="02040503050406030204" pitchFamily="18"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FFFA6"/>
                    </a:solidFill>
                  </a:tcPr>
                </a:tc>
                <a:tc>
                  <a:txBody>
                    <a:bodyPr/>
                    <a:lstStyle/>
                    <a:p>
                      <a:pPr algn="ctr" fontAlgn="t"/>
                      <a:r>
                        <a:rPr lang="en-US" sz="1100" b="1" i="0" u="none" strike="noStrike" dirty="0" err="1">
                          <a:solidFill>
                            <a:srgbClr val="000000"/>
                          </a:solidFill>
                          <a:effectLst/>
                          <a:latin typeface="Cambria" panose="02040503050406030204" pitchFamily="18" charset="0"/>
                        </a:rPr>
                        <a:t>MaZda</a:t>
                      </a:r>
                      <a:endParaRPr lang="en-US" sz="1100" b="1" i="0" u="none" strike="noStrike" dirty="0">
                        <a:solidFill>
                          <a:srgbClr val="000000"/>
                        </a:solidFill>
                        <a:effectLst/>
                        <a:latin typeface="Cambria" panose="02040503050406030204" pitchFamily="18"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E8F2A1"/>
                    </a:solidFill>
                  </a:tcPr>
                </a:tc>
                <a:extLst>
                  <a:ext uri="{0D108BD9-81ED-4DB2-BD59-A6C34878D82A}">
                    <a16:rowId xmlns:a16="http://schemas.microsoft.com/office/drawing/2014/main" val="653877116"/>
                  </a:ext>
                </a:extLst>
              </a:tr>
              <a:tr h="190500">
                <a:tc>
                  <a:txBody>
                    <a:bodyPr/>
                    <a:lstStyle/>
                    <a:p>
                      <a:pPr algn="l" fontAlgn="t"/>
                      <a:r>
                        <a:rPr lang="en-US" sz="1100" b="0" i="0" u="none" strike="noStrike">
                          <a:solidFill>
                            <a:srgbClr val="000000"/>
                          </a:solidFill>
                          <a:effectLst/>
                          <a:latin typeface="Cambria" panose="02040503050406030204" pitchFamily="18" charset="0"/>
                        </a:rPr>
                        <a:t>GLCM contrast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0.068</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4C7DC"/>
                    </a:solidFill>
                  </a:tcPr>
                </a:tc>
                <a:tc>
                  <a:txBody>
                    <a:bodyPr/>
                    <a:lstStyle/>
                    <a:p>
                      <a:pPr algn="r" fontAlgn="b"/>
                      <a:r>
                        <a:rPr lang="en-US" sz="1100" b="1" i="0" u="none" strike="noStrike">
                          <a:solidFill>
                            <a:srgbClr val="000000"/>
                          </a:solidFill>
                          <a:effectLst/>
                          <a:latin typeface="Calibri" panose="020F0502020204030204" pitchFamily="34" charset="0"/>
                        </a:rPr>
                        <a:t>0.071</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A6"/>
                    </a:solidFill>
                  </a:tcPr>
                </a:tc>
                <a:tc>
                  <a:txBody>
                    <a:bodyPr/>
                    <a:lstStyle/>
                    <a:p>
                      <a:pPr algn="r" fontAlgn="b"/>
                      <a:r>
                        <a:rPr lang="en-US" sz="1100" b="0" i="0" u="none" strike="noStrike">
                          <a:solidFill>
                            <a:srgbClr val="000000"/>
                          </a:solidFill>
                          <a:effectLst/>
                          <a:latin typeface="Calibri" panose="020F0502020204030204" pitchFamily="34" charset="0"/>
                        </a:rPr>
                        <a:t>0.437</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8F2A1"/>
                    </a:solidFill>
                  </a:tcPr>
                </a:tc>
                <a:extLst>
                  <a:ext uri="{0D108BD9-81ED-4DB2-BD59-A6C34878D82A}">
                    <a16:rowId xmlns:a16="http://schemas.microsoft.com/office/drawing/2014/main" val="77401095"/>
                  </a:ext>
                </a:extLst>
              </a:tr>
              <a:tr h="190500">
                <a:tc>
                  <a:txBody>
                    <a:bodyPr/>
                    <a:lstStyle/>
                    <a:p>
                      <a:pPr algn="l" fontAlgn="t"/>
                      <a:r>
                        <a:rPr lang="en-US" sz="1100" b="0" i="0" u="none" strike="noStrike">
                          <a:solidFill>
                            <a:srgbClr val="000000"/>
                          </a:solidFill>
                          <a:effectLst/>
                          <a:latin typeface="Cambria" panose="02040503050406030204" pitchFamily="18" charset="0"/>
                        </a:rPr>
                        <a:t>GLCM dissimilarity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dirty="0">
                          <a:solidFill>
                            <a:srgbClr val="000000"/>
                          </a:solidFill>
                          <a:effectLst/>
                          <a:latin typeface="Calibri" panose="020F0502020204030204" pitchFamily="34" charset="0"/>
                        </a:rPr>
                        <a:t>0.085</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4C7DC"/>
                    </a:solidFill>
                  </a:tcPr>
                </a:tc>
                <a:tc>
                  <a:txBody>
                    <a:bodyPr/>
                    <a:lstStyle/>
                    <a:p>
                      <a:pPr algn="r" fontAlgn="b"/>
                      <a:r>
                        <a:rPr lang="en-US" sz="1100" b="1" i="0" u="none" strike="noStrike">
                          <a:solidFill>
                            <a:srgbClr val="000000"/>
                          </a:solidFill>
                          <a:effectLst/>
                          <a:latin typeface="Calibri" panose="020F0502020204030204" pitchFamily="34" charset="0"/>
                        </a:rPr>
                        <a:t>0.087</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A6"/>
                    </a:solidFill>
                  </a:tcPr>
                </a:tc>
                <a:tc>
                  <a:txBody>
                    <a:bodyPr/>
                    <a:lstStyle/>
                    <a:p>
                      <a:pPr algn="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8F2A1"/>
                    </a:solidFill>
                  </a:tcPr>
                </a:tc>
                <a:extLst>
                  <a:ext uri="{0D108BD9-81ED-4DB2-BD59-A6C34878D82A}">
                    <a16:rowId xmlns:a16="http://schemas.microsoft.com/office/drawing/2014/main" val="2020439915"/>
                  </a:ext>
                </a:extLst>
              </a:tr>
              <a:tr h="190500">
                <a:tc>
                  <a:txBody>
                    <a:bodyPr/>
                    <a:lstStyle/>
                    <a:p>
                      <a:pPr algn="l" fontAlgn="t"/>
                      <a:r>
                        <a:rPr lang="en-US" sz="1100" b="0" i="0" u="none" strike="noStrike">
                          <a:solidFill>
                            <a:srgbClr val="000000"/>
                          </a:solidFill>
                          <a:effectLst/>
                          <a:latin typeface="Cambria" panose="02040503050406030204" pitchFamily="18" charset="0"/>
                        </a:rPr>
                        <a:t>GLCM correlation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0.284</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4C7DC"/>
                    </a:solidFill>
                  </a:tcPr>
                </a:tc>
                <a:tc>
                  <a:txBody>
                    <a:bodyPr/>
                    <a:lstStyle/>
                    <a:p>
                      <a:pPr algn="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A6"/>
                    </a:solidFill>
                  </a:tcPr>
                </a:tc>
                <a:tc>
                  <a:txBody>
                    <a:bodyPr/>
                    <a:lstStyle/>
                    <a:p>
                      <a:pPr algn="r" fontAlgn="b"/>
                      <a:r>
                        <a:rPr lang="en-US" sz="1100" b="0" i="0" u="none" strike="noStrike">
                          <a:solidFill>
                            <a:srgbClr val="000000"/>
                          </a:solidFill>
                          <a:effectLst/>
                          <a:latin typeface="Calibri" panose="020F0502020204030204" pitchFamily="34" charset="0"/>
                        </a:rPr>
                        <a:t>0.431</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8F2A1"/>
                    </a:solidFill>
                  </a:tcPr>
                </a:tc>
                <a:extLst>
                  <a:ext uri="{0D108BD9-81ED-4DB2-BD59-A6C34878D82A}">
                    <a16:rowId xmlns:a16="http://schemas.microsoft.com/office/drawing/2014/main" val="2357128738"/>
                  </a:ext>
                </a:extLst>
              </a:tr>
              <a:tr h="190500">
                <a:tc>
                  <a:txBody>
                    <a:bodyPr/>
                    <a:lstStyle/>
                    <a:p>
                      <a:pPr algn="l" fontAlgn="t"/>
                      <a:r>
                        <a:rPr lang="en-US" sz="1100" b="0" i="0" u="none" strike="noStrike">
                          <a:solidFill>
                            <a:srgbClr val="000000"/>
                          </a:solidFill>
                          <a:effectLst/>
                          <a:latin typeface="Cambria" panose="02040503050406030204" pitchFamily="18" charset="0"/>
                        </a:rPr>
                        <a:t>GLCM inverse difference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0.173</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4C7DC"/>
                    </a:solidFill>
                  </a:tcPr>
                </a:tc>
                <a:tc>
                  <a:txBody>
                    <a:bodyPr/>
                    <a:lstStyle/>
                    <a:p>
                      <a:pPr algn="r" fontAlgn="b"/>
                      <a:r>
                        <a:rPr lang="en-US" sz="1100" b="0" i="0" u="none" strike="noStrike">
                          <a:solidFill>
                            <a:srgbClr val="FF0000"/>
                          </a:solidFill>
                          <a:effectLst/>
                          <a:latin typeface="Calibri" panose="020F0502020204030204" pitchFamily="34" charset="0"/>
                        </a:rPr>
                        <a:t>0.039</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A6"/>
                    </a:solidFill>
                  </a:tcPr>
                </a:tc>
                <a:tc>
                  <a:txBody>
                    <a:bodyPr/>
                    <a:lstStyle/>
                    <a:p>
                      <a:pPr algn="r" fontAlgn="b"/>
                      <a:r>
                        <a:rPr lang="en-US" sz="1100" b="0" i="0" u="none" strike="noStrike">
                          <a:solidFill>
                            <a:srgbClr val="000000"/>
                          </a:solidFill>
                          <a:effectLst/>
                          <a:latin typeface="Calibri" panose="020F0502020204030204" pitchFamily="34" charset="0"/>
                        </a:rPr>
                        <a:t>0.339</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8F2A1"/>
                    </a:solidFill>
                  </a:tcPr>
                </a:tc>
                <a:extLst>
                  <a:ext uri="{0D108BD9-81ED-4DB2-BD59-A6C34878D82A}">
                    <a16:rowId xmlns:a16="http://schemas.microsoft.com/office/drawing/2014/main" val="3912758000"/>
                  </a:ext>
                </a:extLst>
              </a:tr>
              <a:tr h="190500">
                <a:tc>
                  <a:txBody>
                    <a:bodyPr/>
                    <a:lstStyle/>
                    <a:p>
                      <a:pPr algn="l" fontAlgn="t"/>
                      <a:r>
                        <a:rPr lang="en-US" sz="1100" b="0" i="0" u="none" strike="noStrike">
                          <a:solidFill>
                            <a:srgbClr val="000000"/>
                          </a:solidFill>
                          <a:effectLst/>
                          <a:latin typeface="Cambria" panose="02040503050406030204" pitchFamily="18" charset="0"/>
                        </a:rPr>
                        <a:t>GLRLM Short Run Low Gray Level Emphasis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dirty="0">
                          <a:solidFill>
                            <a:srgbClr val="FF0000"/>
                          </a:solidFill>
                          <a:effectLst/>
                          <a:latin typeface="Calibri" panose="020F0502020204030204" pitchFamily="34" charset="0"/>
                        </a:rPr>
                        <a:t>0.054</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4C7DC"/>
                    </a:solidFill>
                  </a:tcPr>
                </a:tc>
                <a:tc>
                  <a:txBody>
                    <a:bodyPr/>
                    <a:lstStyle/>
                    <a:p>
                      <a:pPr algn="r" fontAlgn="b"/>
                      <a:r>
                        <a:rPr lang="en-US" sz="1100" b="1" i="0" u="none" strike="noStrike">
                          <a:solidFill>
                            <a:srgbClr val="FF0000"/>
                          </a:solidFill>
                          <a:effectLst/>
                          <a:latin typeface="Calibri" panose="020F0502020204030204" pitchFamily="34" charset="0"/>
                        </a:rPr>
                        <a:t>0.053</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A6"/>
                    </a:solidFill>
                  </a:tcPr>
                </a:tc>
                <a:tc>
                  <a:txBody>
                    <a:bodyPr/>
                    <a:lstStyle/>
                    <a:p>
                      <a:pPr algn="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8F2A1"/>
                    </a:solidFill>
                  </a:tcPr>
                </a:tc>
                <a:extLst>
                  <a:ext uri="{0D108BD9-81ED-4DB2-BD59-A6C34878D82A}">
                    <a16:rowId xmlns:a16="http://schemas.microsoft.com/office/drawing/2014/main" val="2018611398"/>
                  </a:ext>
                </a:extLst>
              </a:tr>
              <a:tr h="190500">
                <a:tc>
                  <a:txBody>
                    <a:bodyPr/>
                    <a:lstStyle/>
                    <a:p>
                      <a:pPr algn="l" fontAlgn="t"/>
                      <a:r>
                        <a:rPr lang="en-US" sz="1100" b="0" i="0" u="none" strike="noStrike">
                          <a:solidFill>
                            <a:srgbClr val="000000"/>
                          </a:solidFill>
                          <a:effectLst/>
                          <a:latin typeface="Cambria" panose="02040503050406030204" pitchFamily="18" charset="0"/>
                        </a:rPr>
                        <a:t>GLRLM Short Run Emphasis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dirty="0">
                          <a:solidFill>
                            <a:srgbClr val="000000"/>
                          </a:solidFill>
                          <a:effectLst/>
                          <a:latin typeface="Calibri" panose="020F0502020204030204" pitchFamily="34" charset="0"/>
                        </a:rPr>
                        <a:t>0.194</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4C7DC"/>
                    </a:solidFill>
                  </a:tcPr>
                </a:tc>
                <a:tc>
                  <a:txBody>
                    <a:bodyPr/>
                    <a:lstStyle/>
                    <a:p>
                      <a:pPr algn="r" fontAlgn="b"/>
                      <a:r>
                        <a:rPr lang="en-US" sz="1100" b="1" i="0" u="none" strike="noStrike">
                          <a:solidFill>
                            <a:srgbClr val="000000"/>
                          </a:solidFill>
                          <a:effectLst/>
                          <a:latin typeface="Calibri" panose="020F0502020204030204" pitchFamily="34" charset="0"/>
                        </a:rPr>
                        <a:t>0.188</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A6"/>
                    </a:solidFill>
                  </a:tcPr>
                </a:tc>
                <a:tc>
                  <a:txBody>
                    <a:bodyPr/>
                    <a:lstStyle/>
                    <a:p>
                      <a:pPr algn="r" fontAlgn="b"/>
                      <a:r>
                        <a:rPr lang="en-US" sz="1100" b="0" i="0" u="none" strike="noStrike">
                          <a:solidFill>
                            <a:srgbClr val="000000"/>
                          </a:solidFill>
                          <a:effectLst/>
                          <a:latin typeface="Calibri" panose="020F0502020204030204" pitchFamily="34" charset="0"/>
                        </a:rPr>
                        <a:t>0.490</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8F2A1"/>
                    </a:solidFill>
                  </a:tcPr>
                </a:tc>
                <a:extLst>
                  <a:ext uri="{0D108BD9-81ED-4DB2-BD59-A6C34878D82A}">
                    <a16:rowId xmlns:a16="http://schemas.microsoft.com/office/drawing/2014/main" val="360269567"/>
                  </a:ext>
                </a:extLst>
              </a:tr>
              <a:tr h="190500">
                <a:tc>
                  <a:txBody>
                    <a:bodyPr/>
                    <a:lstStyle/>
                    <a:p>
                      <a:pPr algn="l" fontAlgn="t"/>
                      <a:r>
                        <a:rPr lang="en-US" sz="1100" b="0" i="0" u="none" strike="noStrike">
                          <a:solidFill>
                            <a:srgbClr val="000000"/>
                          </a:solidFill>
                          <a:effectLst/>
                          <a:latin typeface="Cambria" panose="02040503050406030204" pitchFamily="18" charset="0"/>
                        </a:rPr>
                        <a:t>GLRLM Run Percentage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dirty="0">
                          <a:solidFill>
                            <a:srgbClr val="000000"/>
                          </a:solidFill>
                          <a:effectLst/>
                          <a:latin typeface="Calibri" panose="020F0502020204030204" pitchFamily="34" charset="0"/>
                        </a:rPr>
                        <a:t>0.208</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4C7DC"/>
                    </a:solidFill>
                  </a:tcPr>
                </a:tc>
                <a:tc>
                  <a:txBody>
                    <a:bodyPr/>
                    <a:lstStyle/>
                    <a:p>
                      <a:pPr algn="r" fontAlgn="b"/>
                      <a:r>
                        <a:rPr lang="en-US" sz="1100" b="1" i="0" u="none" strike="noStrike">
                          <a:solidFill>
                            <a:srgbClr val="000000"/>
                          </a:solidFill>
                          <a:effectLst/>
                          <a:latin typeface="Calibri" panose="020F0502020204030204" pitchFamily="34" charset="0"/>
                        </a:rPr>
                        <a:t>0.199</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A6"/>
                    </a:solidFill>
                  </a:tcPr>
                </a:tc>
                <a:tc>
                  <a:txBody>
                    <a:bodyPr/>
                    <a:lstStyle/>
                    <a:p>
                      <a:pPr algn="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8F2A1"/>
                    </a:solidFill>
                  </a:tcPr>
                </a:tc>
                <a:extLst>
                  <a:ext uri="{0D108BD9-81ED-4DB2-BD59-A6C34878D82A}">
                    <a16:rowId xmlns:a16="http://schemas.microsoft.com/office/drawing/2014/main" val="2720049294"/>
                  </a:ext>
                </a:extLst>
              </a:tr>
              <a:tr h="190500">
                <a:tc>
                  <a:txBody>
                    <a:bodyPr/>
                    <a:lstStyle/>
                    <a:p>
                      <a:pPr algn="l" fontAlgn="t"/>
                      <a:r>
                        <a:rPr lang="en-US" sz="1100" b="0" i="0" u="none" strike="noStrike">
                          <a:solidFill>
                            <a:srgbClr val="000000"/>
                          </a:solidFill>
                          <a:effectLst/>
                          <a:latin typeface="Cambria" panose="02040503050406030204" pitchFamily="18" charset="0"/>
                        </a:rPr>
                        <a:t>GLRLM Long Run Emphasis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dirty="0">
                          <a:solidFill>
                            <a:srgbClr val="000000"/>
                          </a:solidFill>
                          <a:effectLst/>
                          <a:latin typeface="Calibri" panose="020F0502020204030204" pitchFamily="34" charset="0"/>
                        </a:rPr>
                        <a:t>0.258</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4C7DC"/>
                    </a:solidFill>
                  </a:tcPr>
                </a:tc>
                <a:tc>
                  <a:txBody>
                    <a:bodyPr/>
                    <a:lstStyle/>
                    <a:p>
                      <a:pPr algn="r" fontAlgn="b"/>
                      <a:r>
                        <a:rPr lang="en-US" sz="1100" b="1" i="0" u="none" strike="noStrike">
                          <a:solidFill>
                            <a:srgbClr val="000000"/>
                          </a:solidFill>
                          <a:effectLst/>
                          <a:latin typeface="Calibri" panose="020F0502020204030204" pitchFamily="34" charset="0"/>
                        </a:rPr>
                        <a:t>0.241</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A6"/>
                    </a:solidFill>
                  </a:tcPr>
                </a:tc>
                <a:tc>
                  <a:txBody>
                    <a:bodyPr/>
                    <a:lstStyle/>
                    <a:p>
                      <a:pPr algn="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8F2A1"/>
                    </a:solidFill>
                  </a:tcPr>
                </a:tc>
                <a:extLst>
                  <a:ext uri="{0D108BD9-81ED-4DB2-BD59-A6C34878D82A}">
                    <a16:rowId xmlns:a16="http://schemas.microsoft.com/office/drawing/2014/main" val="274393608"/>
                  </a:ext>
                </a:extLst>
              </a:tr>
              <a:tr h="190500">
                <a:tc>
                  <a:txBody>
                    <a:bodyPr/>
                    <a:lstStyle/>
                    <a:p>
                      <a:pPr algn="l" fontAlgn="t"/>
                      <a:r>
                        <a:rPr lang="en-US" sz="1100" b="0" i="0" u="none" strike="noStrike">
                          <a:solidFill>
                            <a:srgbClr val="000000"/>
                          </a:solidFill>
                          <a:effectLst/>
                          <a:latin typeface="Cambria" panose="02040503050406030204" pitchFamily="18" charset="0"/>
                        </a:rPr>
                        <a:t>GLRLM Long Run Low Gray Level Emphasis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dirty="0">
                          <a:solidFill>
                            <a:srgbClr val="000000"/>
                          </a:solidFill>
                          <a:effectLst/>
                          <a:latin typeface="Calibri" panose="020F0502020204030204" pitchFamily="34" charset="0"/>
                        </a:rPr>
                        <a:t>0.278</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4C7DC"/>
                    </a:solidFill>
                  </a:tcPr>
                </a:tc>
                <a:tc>
                  <a:txBody>
                    <a:bodyPr/>
                    <a:lstStyle/>
                    <a:p>
                      <a:pPr algn="r" fontAlgn="b"/>
                      <a:r>
                        <a:rPr lang="en-US" sz="1100" b="1" i="0" u="none" strike="noStrike">
                          <a:solidFill>
                            <a:srgbClr val="000000"/>
                          </a:solidFill>
                          <a:effectLst/>
                          <a:latin typeface="Calibri" panose="020F0502020204030204" pitchFamily="34" charset="0"/>
                        </a:rPr>
                        <a:t>0.273</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A6"/>
                    </a:solidFill>
                  </a:tcPr>
                </a:tc>
                <a:tc>
                  <a:txBody>
                    <a:bodyPr/>
                    <a:lstStyle/>
                    <a:p>
                      <a:pPr algn="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8F2A1"/>
                    </a:solidFill>
                  </a:tcPr>
                </a:tc>
                <a:extLst>
                  <a:ext uri="{0D108BD9-81ED-4DB2-BD59-A6C34878D82A}">
                    <a16:rowId xmlns:a16="http://schemas.microsoft.com/office/drawing/2014/main" val="3738569907"/>
                  </a:ext>
                </a:extLst>
              </a:tr>
              <a:tr h="190500">
                <a:tc>
                  <a:txBody>
                    <a:bodyPr/>
                    <a:lstStyle/>
                    <a:p>
                      <a:pPr algn="l" fontAlgn="t"/>
                      <a:r>
                        <a:rPr lang="en-US" sz="1100" b="0" i="0" u="none" strike="noStrike">
                          <a:solidFill>
                            <a:srgbClr val="000000"/>
                          </a:solidFill>
                          <a:effectLst/>
                          <a:latin typeface="Cambria" panose="02040503050406030204" pitchFamily="18" charset="0"/>
                        </a:rPr>
                        <a:t>GLRLM Low Gray Level Run Emphasis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dirty="0">
                          <a:solidFill>
                            <a:srgbClr val="000000"/>
                          </a:solidFill>
                          <a:effectLst/>
                          <a:latin typeface="Calibri" panose="020F0502020204030204" pitchFamily="34" charset="0"/>
                        </a:rPr>
                        <a:t>0.075</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4C7DC"/>
                    </a:solidFill>
                  </a:tcPr>
                </a:tc>
                <a:tc>
                  <a:txBody>
                    <a:bodyPr/>
                    <a:lstStyle/>
                    <a:p>
                      <a:pPr algn="r" fontAlgn="b"/>
                      <a:r>
                        <a:rPr lang="en-US" sz="1100" b="1" i="0" u="none" strike="noStrike">
                          <a:solidFill>
                            <a:srgbClr val="000000"/>
                          </a:solidFill>
                          <a:effectLst/>
                          <a:latin typeface="Calibri" panose="020F0502020204030204" pitchFamily="34" charset="0"/>
                        </a:rPr>
                        <a:t>0.074</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A6"/>
                    </a:solidFill>
                  </a:tcPr>
                </a:tc>
                <a:tc>
                  <a:txBody>
                    <a:bodyPr/>
                    <a:lstStyle/>
                    <a:p>
                      <a:pPr algn="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8F2A1"/>
                    </a:solidFill>
                  </a:tcPr>
                </a:tc>
                <a:extLst>
                  <a:ext uri="{0D108BD9-81ED-4DB2-BD59-A6C34878D82A}">
                    <a16:rowId xmlns:a16="http://schemas.microsoft.com/office/drawing/2014/main" val="520401704"/>
                  </a:ext>
                </a:extLst>
              </a:tr>
              <a:tr h="190500">
                <a:tc>
                  <a:txBody>
                    <a:bodyPr/>
                    <a:lstStyle/>
                    <a:p>
                      <a:pPr algn="l" fontAlgn="t"/>
                      <a:r>
                        <a:rPr lang="en-US" sz="1100" b="0" i="0" u="none" strike="noStrike">
                          <a:solidFill>
                            <a:srgbClr val="000000"/>
                          </a:solidFill>
                          <a:effectLst/>
                          <a:latin typeface="Cambria" panose="02040503050406030204" pitchFamily="18" charset="0"/>
                        </a:rPr>
                        <a:t>GLRLM Short Run Emphasis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4C7DC"/>
                    </a:solidFill>
                  </a:tcPr>
                </a:tc>
                <a:tc>
                  <a:txBody>
                    <a:bodyPr/>
                    <a:lstStyle/>
                    <a:p>
                      <a:pPr algn="r" fontAlgn="b"/>
                      <a:r>
                        <a:rPr lang="en-US" sz="1100" b="0" i="0" u="none" strike="noStrike">
                          <a:solidFill>
                            <a:srgbClr val="000000"/>
                          </a:solidFill>
                          <a:effectLst/>
                          <a:latin typeface="Calibri" panose="020F0502020204030204" pitchFamily="34" charset="0"/>
                        </a:rPr>
                        <a:t>0.188</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A6"/>
                    </a:solidFill>
                  </a:tcPr>
                </a:tc>
                <a:tc>
                  <a:txBody>
                    <a:bodyPr/>
                    <a:lstStyle/>
                    <a:p>
                      <a:pPr algn="r" fontAlgn="b"/>
                      <a:r>
                        <a:rPr lang="en-US" sz="1100" b="0" i="0" u="none" strike="noStrike" dirty="0">
                          <a:solidFill>
                            <a:srgbClr val="000000"/>
                          </a:solidFill>
                          <a:effectLst/>
                          <a:latin typeface="Calibri" panose="020F0502020204030204" pitchFamily="34" charset="0"/>
                        </a:rPr>
                        <a:t>0.490</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8F2A1"/>
                    </a:solidFill>
                  </a:tcPr>
                </a:tc>
                <a:extLst>
                  <a:ext uri="{0D108BD9-81ED-4DB2-BD59-A6C34878D82A}">
                    <a16:rowId xmlns:a16="http://schemas.microsoft.com/office/drawing/2014/main" val="956032726"/>
                  </a:ext>
                </a:extLst>
              </a:tr>
            </a:tbl>
          </a:graphicData>
        </a:graphic>
      </p:graphicFrame>
      <p:graphicFrame>
        <p:nvGraphicFramePr>
          <p:cNvPr id="12" name="Table 11">
            <a:extLst>
              <a:ext uri="{FF2B5EF4-FFF2-40B4-BE49-F238E27FC236}">
                <a16:creationId xmlns:a16="http://schemas.microsoft.com/office/drawing/2014/main" id="{D0712950-A9D8-4642-9807-23849A74453E}"/>
              </a:ext>
            </a:extLst>
          </p:cNvPr>
          <p:cNvGraphicFramePr>
            <a:graphicFrameLocks noGrp="1"/>
          </p:cNvGraphicFramePr>
          <p:nvPr>
            <p:extLst>
              <p:ext uri="{D42A27DB-BD31-4B8C-83A1-F6EECF244321}">
                <p14:modId xmlns:p14="http://schemas.microsoft.com/office/powerpoint/2010/main" val="2932470894"/>
              </p:ext>
            </p:extLst>
          </p:nvPr>
        </p:nvGraphicFramePr>
        <p:xfrm>
          <a:off x="6588960" y="1343025"/>
          <a:ext cx="4660900" cy="2200275"/>
        </p:xfrm>
        <a:graphic>
          <a:graphicData uri="http://schemas.openxmlformats.org/drawingml/2006/table">
            <a:tbl>
              <a:tblPr/>
              <a:tblGrid>
                <a:gridCol w="2897574">
                  <a:extLst>
                    <a:ext uri="{9D8B030D-6E8A-4147-A177-3AD203B41FA5}">
                      <a16:colId xmlns:a16="http://schemas.microsoft.com/office/drawing/2014/main" val="2639947234"/>
                    </a:ext>
                  </a:extLst>
                </a:gridCol>
                <a:gridCol w="428917">
                  <a:extLst>
                    <a:ext uri="{9D8B030D-6E8A-4147-A177-3AD203B41FA5}">
                      <a16:colId xmlns:a16="http://schemas.microsoft.com/office/drawing/2014/main" val="4125554667"/>
                    </a:ext>
                  </a:extLst>
                </a:gridCol>
                <a:gridCol w="838771">
                  <a:extLst>
                    <a:ext uri="{9D8B030D-6E8A-4147-A177-3AD203B41FA5}">
                      <a16:colId xmlns:a16="http://schemas.microsoft.com/office/drawing/2014/main" val="3437776970"/>
                    </a:ext>
                  </a:extLst>
                </a:gridCol>
                <a:gridCol w="495638">
                  <a:extLst>
                    <a:ext uri="{9D8B030D-6E8A-4147-A177-3AD203B41FA5}">
                      <a16:colId xmlns:a16="http://schemas.microsoft.com/office/drawing/2014/main" val="124040613"/>
                    </a:ext>
                  </a:extLst>
                </a:gridCol>
              </a:tblGrid>
              <a:tr h="295275">
                <a:tc gridSpan="4">
                  <a:txBody>
                    <a:bodyPr/>
                    <a:lstStyle/>
                    <a:p>
                      <a:pPr algn="ctr" fontAlgn="ctr"/>
                      <a:r>
                        <a:rPr lang="en-US" sz="1800" b="1" i="0" u="none" strike="noStrike" dirty="0">
                          <a:solidFill>
                            <a:srgbClr val="000000"/>
                          </a:solidFill>
                          <a:effectLst/>
                          <a:latin typeface="Calibri" panose="020F0502020204030204" pitchFamily="34" charset="0"/>
                        </a:rPr>
                        <a:t>SUBTYPES</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28984743"/>
                  </a:ext>
                </a:extLst>
              </a:tr>
              <a:tr h="190500">
                <a:tc>
                  <a:txBody>
                    <a:bodyPr/>
                    <a:lstStyle/>
                    <a:p>
                      <a:pPr algn="l" fontAlgn="t"/>
                      <a:r>
                        <a:rPr lang="en-US" sz="1100" b="1" i="0" u="none" strike="noStrike" dirty="0">
                          <a:solidFill>
                            <a:srgbClr val="000000"/>
                          </a:solidFill>
                          <a:effectLst/>
                          <a:latin typeface="Cambria" panose="02040503050406030204" pitchFamily="18" charset="0"/>
                        </a:rPr>
                        <a:t>Feature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1" i="0" u="none" strike="noStrike">
                          <a:solidFill>
                            <a:srgbClr val="000000"/>
                          </a:solidFill>
                          <a:effectLst/>
                          <a:latin typeface="Cambria" panose="02040503050406030204" pitchFamily="18" charset="0"/>
                        </a:rPr>
                        <a:t>LifeX</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B4C7DC"/>
                    </a:solidFill>
                  </a:tcPr>
                </a:tc>
                <a:tc>
                  <a:txBody>
                    <a:bodyPr/>
                    <a:lstStyle/>
                    <a:p>
                      <a:pPr algn="ctr" fontAlgn="t"/>
                      <a:r>
                        <a:rPr lang="en-US" sz="1100" b="1" i="0" u="none" strike="noStrike">
                          <a:solidFill>
                            <a:srgbClr val="000000"/>
                          </a:solidFill>
                          <a:effectLst/>
                          <a:latin typeface="Cambria" panose="02040503050406030204" pitchFamily="18" charset="0"/>
                        </a:rPr>
                        <a:t>Pyradiomics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FFFA6"/>
                    </a:solidFill>
                  </a:tcPr>
                </a:tc>
                <a:tc>
                  <a:txBody>
                    <a:bodyPr/>
                    <a:lstStyle/>
                    <a:p>
                      <a:pPr algn="ctr" fontAlgn="t"/>
                      <a:r>
                        <a:rPr lang="en-US" sz="1100" b="1" i="0" u="none" strike="noStrike">
                          <a:solidFill>
                            <a:srgbClr val="000000"/>
                          </a:solidFill>
                          <a:effectLst/>
                          <a:latin typeface="Cambria" panose="02040503050406030204" pitchFamily="18" charset="0"/>
                        </a:rPr>
                        <a:t>MaZda</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E8F2A1"/>
                    </a:solidFill>
                  </a:tcPr>
                </a:tc>
                <a:extLst>
                  <a:ext uri="{0D108BD9-81ED-4DB2-BD59-A6C34878D82A}">
                    <a16:rowId xmlns:a16="http://schemas.microsoft.com/office/drawing/2014/main" val="1513043099"/>
                  </a:ext>
                </a:extLst>
              </a:tr>
              <a:tr h="190500">
                <a:tc>
                  <a:txBody>
                    <a:bodyPr/>
                    <a:lstStyle/>
                    <a:p>
                      <a:pPr algn="l" fontAlgn="t"/>
                      <a:r>
                        <a:rPr lang="en-US" sz="1100" b="0" i="0" u="none" strike="noStrike">
                          <a:solidFill>
                            <a:srgbClr val="000000"/>
                          </a:solidFill>
                          <a:effectLst/>
                          <a:latin typeface="Cambria" panose="02040503050406030204" pitchFamily="18" charset="0"/>
                        </a:rPr>
                        <a:t>Mean Intensity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FF0000"/>
                          </a:solidFill>
                          <a:effectLst/>
                          <a:latin typeface="Calibri" panose="020F0502020204030204" pitchFamily="34" charset="0"/>
                        </a:rPr>
                        <a:t>0.006</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4C7DC"/>
                    </a:solidFill>
                  </a:tcPr>
                </a:tc>
                <a:tc>
                  <a:txBody>
                    <a:bodyPr/>
                    <a:lstStyle/>
                    <a:p>
                      <a:pPr algn="r" fontAlgn="b"/>
                      <a:r>
                        <a:rPr lang="en-US" sz="1100" b="1" i="0" u="none" strike="noStrike">
                          <a:solidFill>
                            <a:srgbClr val="FF0000"/>
                          </a:solidFill>
                          <a:effectLst/>
                          <a:latin typeface="Calibri" panose="020F0502020204030204" pitchFamily="34" charset="0"/>
                        </a:rPr>
                        <a:t>0.006</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A6"/>
                    </a:solidFill>
                  </a:tcPr>
                </a:tc>
                <a:tc>
                  <a:txBody>
                    <a:bodyPr/>
                    <a:lstStyle/>
                    <a:p>
                      <a:pPr algn="r" fontAlgn="b"/>
                      <a:r>
                        <a:rPr lang="en-US" sz="1100" b="0" i="0" u="none" strike="noStrike">
                          <a:solidFill>
                            <a:srgbClr val="000000"/>
                          </a:solidFill>
                          <a:effectLst/>
                          <a:latin typeface="Calibri" panose="020F0502020204030204" pitchFamily="34" charset="0"/>
                        </a:rPr>
                        <a:t>0.126</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8F2A1"/>
                    </a:solidFill>
                  </a:tcPr>
                </a:tc>
                <a:extLst>
                  <a:ext uri="{0D108BD9-81ED-4DB2-BD59-A6C34878D82A}">
                    <a16:rowId xmlns:a16="http://schemas.microsoft.com/office/drawing/2014/main" val="3768272204"/>
                  </a:ext>
                </a:extLst>
              </a:tr>
              <a:tr h="190500">
                <a:tc>
                  <a:txBody>
                    <a:bodyPr/>
                    <a:lstStyle/>
                    <a:p>
                      <a:pPr algn="l" fontAlgn="t"/>
                      <a:r>
                        <a:rPr lang="en-US" sz="1100" b="0" i="0" u="none" strike="noStrike">
                          <a:solidFill>
                            <a:srgbClr val="000000"/>
                          </a:solidFill>
                          <a:effectLst/>
                          <a:latin typeface="Cambria" panose="02040503050406030204" pitchFamily="18" charset="0"/>
                        </a:rPr>
                        <a:t>Discretised intensity skewness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FF0000"/>
                          </a:solidFill>
                          <a:effectLst/>
                          <a:latin typeface="Calibri" panose="020F0502020204030204" pitchFamily="34" charset="0"/>
                        </a:rPr>
                        <a:t>0.008</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4C7DC"/>
                    </a:solidFill>
                  </a:tcPr>
                </a:tc>
                <a:tc>
                  <a:txBody>
                    <a:bodyPr/>
                    <a:lstStyle/>
                    <a:p>
                      <a:pPr algn="r" fontAlgn="b"/>
                      <a:r>
                        <a:rPr lang="en-US" sz="1100" b="1" i="0" u="none" strike="noStrike">
                          <a:solidFill>
                            <a:srgbClr val="FF0000"/>
                          </a:solidFill>
                          <a:effectLst/>
                          <a:latin typeface="Calibri" panose="020F0502020204030204" pitchFamily="34" charset="0"/>
                        </a:rPr>
                        <a:t>0.008</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A6"/>
                    </a:solidFill>
                  </a:tcPr>
                </a:tc>
                <a:tc>
                  <a:txBody>
                    <a:bodyPr/>
                    <a:lstStyle/>
                    <a:p>
                      <a:pPr algn="r" fontAlgn="b"/>
                      <a:r>
                        <a:rPr lang="en-US" sz="1100" b="0" i="0" u="none" strike="noStrike">
                          <a:solidFill>
                            <a:srgbClr val="000000"/>
                          </a:solidFill>
                          <a:effectLst/>
                          <a:latin typeface="Calibri" panose="020F0502020204030204" pitchFamily="34" charset="0"/>
                        </a:rPr>
                        <a:t>0.066</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8F2A1"/>
                    </a:solidFill>
                  </a:tcPr>
                </a:tc>
                <a:extLst>
                  <a:ext uri="{0D108BD9-81ED-4DB2-BD59-A6C34878D82A}">
                    <a16:rowId xmlns:a16="http://schemas.microsoft.com/office/drawing/2014/main" val="1359635163"/>
                  </a:ext>
                </a:extLst>
              </a:tr>
              <a:tr h="190500">
                <a:tc>
                  <a:txBody>
                    <a:bodyPr/>
                    <a:lstStyle/>
                    <a:p>
                      <a:pPr algn="l" fontAlgn="t"/>
                      <a:r>
                        <a:rPr lang="en-US" sz="1100" b="0" i="0" u="none" strike="noStrike">
                          <a:solidFill>
                            <a:srgbClr val="000000"/>
                          </a:solidFill>
                          <a:effectLst/>
                          <a:latin typeface="Cambria" panose="02040503050406030204" pitchFamily="18" charset="0"/>
                        </a:rPr>
                        <a:t>Surface area (mesh)</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FF0000"/>
                          </a:solidFill>
                          <a:effectLst/>
                          <a:latin typeface="Calibri" panose="020F0502020204030204" pitchFamily="34" charset="0"/>
                        </a:rPr>
                        <a:t>0.037</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4C7DC"/>
                    </a:solidFill>
                  </a:tcPr>
                </a:tc>
                <a:tc>
                  <a:txBody>
                    <a:bodyPr/>
                    <a:lstStyle/>
                    <a:p>
                      <a:pPr algn="r" fontAlgn="b"/>
                      <a:r>
                        <a:rPr lang="en-US" sz="1100" b="1" i="0" u="none" strike="noStrike">
                          <a:solidFill>
                            <a:srgbClr val="FF0000"/>
                          </a:solidFill>
                          <a:effectLst/>
                          <a:latin typeface="Calibri" panose="020F0502020204030204" pitchFamily="34" charset="0"/>
                        </a:rPr>
                        <a:t>0.036</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A6"/>
                    </a:solidFill>
                  </a:tcPr>
                </a:tc>
                <a:tc>
                  <a:txBody>
                    <a:bodyPr/>
                    <a:lstStyle/>
                    <a:p>
                      <a:pPr algn="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8F2A1"/>
                    </a:solidFill>
                  </a:tcPr>
                </a:tc>
                <a:extLst>
                  <a:ext uri="{0D108BD9-81ED-4DB2-BD59-A6C34878D82A}">
                    <a16:rowId xmlns:a16="http://schemas.microsoft.com/office/drawing/2014/main" val="4102740951"/>
                  </a:ext>
                </a:extLst>
              </a:tr>
              <a:tr h="190500">
                <a:tc>
                  <a:txBody>
                    <a:bodyPr/>
                    <a:lstStyle/>
                    <a:p>
                      <a:pPr algn="l" fontAlgn="t"/>
                      <a:r>
                        <a:rPr lang="en-US" sz="1100" b="0" i="0" u="none" strike="noStrike">
                          <a:solidFill>
                            <a:srgbClr val="000000"/>
                          </a:solidFill>
                          <a:effectLst/>
                          <a:latin typeface="Cambria" panose="02040503050406030204" pitchFamily="18" charset="0"/>
                        </a:rPr>
                        <a:t>GLCM contrast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0.215</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4C7DC"/>
                    </a:solidFill>
                  </a:tcPr>
                </a:tc>
                <a:tc>
                  <a:txBody>
                    <a:bodyPr/>
                    <a:lstStyle/>
                    <a:p>
                      <a:pPr algn="r" fontAlgn="b"/>
                      <a:r>
                        <a:rPr lang="en-US" sz="1100" b="1" i="0" u="none" strike="noStrike">
                          <a:solidFill>
                            <a:srgbClr val="000000"/>
                          </a:solidFill>
                          <a:effectLst/>
                          <a:latin typeface="Calibri" panose="020F0502020204030204" pitchFamily="34" charset="0"/>
                        </a:rPr>
                        <a:t>0.212</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A6"/>
                    </a:solidFill>
                  </a:tcPr>
                </a:tc>
                <a:tc>
                  <a:txBody>
                    <a:bodyPr/>
                    <a:lstStyle/>
                    <a:p>
                      <a:pPr algn="r" fontAlgn="b"/>
                      <a:r>
                        <a:rPr lang="en-US" sz="1100" b="0" i="0" u="none" strike="noStrike">
                          <a:solidFill>
                            <a:srgbClr val="000000"/>
                          </a:solidFill>
                          <a:effectLst/>
                          <a:latin typeface="Calibri" panose="020F0502020204030204" pitchFamily="34" charset="0"/>
                        </a:rPr>
                        <a:t>0.164</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8F2A1"/>
                    </a:solidFill>
                  </a:tcPr>
                </a:tc>
                <a:extLst>
                  <a:ext uri="{0D108BD9-81ED-4DB2-BD59-A6C34878D82A}">
                    <a16:rowId xmlns:a16="http://schemas.microsoft.com/office/drawing/2014/main" val="3316943183"/>
                  </a:ext>
                </a:extLst>
              </a:tr>
              <a:tr h="190500">
                <a:tc>
                  <a:txBody>
                    <a:bodyPr/>
                    <a:lstStyle/>
                    <a:p>
                      <a:pPr algn="l" fontAlgn="t"/>
                      <a:r>
                        <a:rPr lang="en-US" sz="1100" b="0" i="0" u="none" strike="noStrike">
                          <a:solidFill>
                            <a:srgbClr val="000000"/>
                          </a:solidFill>
                          <a:effectLst/>
                          <a:latin typeface="Cambria" panose="02040503050406030204" pitchFamily="18" charset="0"/>
                        </a:rPr>
                        <a:t>GLCM angular second moment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0.153</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4C7DC"/>
                    </a:solidFill>
                  </a:tcPr>
                </a:tc>
                <a:tc>
                  <a:txBody>
                    <a:bodyPr/>
                    <a:lstStyle/>
                    <a:p>
                      <a:pPr algn="r" fontAlgn="b"/>
                      <a:r>
                        <a:rPr lang="en-US" sz="1100" b="0" i="0" u="none" strike="noStrike">
                          <a:solidFill>
                            <a:srgbClr val="000000"/>
                          </a:solidFill>
                          <a:effectLst/>
                          <a:latin typeface="Calibri" panose="020F0502020204030204" pitchFamily="34" charset="0"/>
                        </a:rPr>
                        <a:t>0.175</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A6"/>
                    </a:solidFill>
                  </a:tcPr>
                </a:tc>
                <a:tc>
                  <a:txBody>
                    <a:bodyPr/>
                    <a:lstStyle/>
                    <a:p>
                      <a:pPr algn="r" fontAlgn="b"/>
                      <a:r>
                        <a:rPr lang="en-US" sz="1100" b="0" i="0" u="none" strike="noStrike">
                          <a:solidFill>
                            <a:srgbClr val="000000"/>
                          </a:solidFill>
                          <a:effectLst/>
                          <a:latin typeface="Calibri" panose="020F0502020204030204" pitchFamily="34" charset="0"/>
                        </a:rPr>
                        <a:t>0.135</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8F2A1"/>
                    </a:solidFill>
                  </a:tcPr>
                </a:tc>
                <a:extLst>
                  <a:ext uri="{0D108BD9-81ED-4DB2-BD59-A6C34878D82A}">
                    <a16:rowId xmlns:a16="http://schemas.microsoft.com/office/drawing/2014/main" val="1346485009"/>
                  </a:ext>
                </a:extLst>
              </a:tr>
              <a:tr h="190500">
                <a:tc>
                  <a:txBody>
                    <a:bodyPr/>
                    <a:lstStyle/>
                    <a:p>
                      <a:pPr algn="l" fontAlgn="t"/>
                      <a:r>
                        <a:rPr lang="en-US" sz="1100" b="0" i="0" u="none" strike="noStrike">
                          <a:solidFill>
                            <a:srgbClr val="000000"/>
                          </a:solidFill>
                          <a:effectLst/>
                          <a:latin typeface="Cambria" panose="02040503050406030204" pitchFamily="18" charset="0"/>
                        </a:rPr>
                        <a:t>GLRLM High Gray Level Run Emphasis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FF0000"/>
                          </a:solidFill>
                          <a:effectLst/>
                          <a:latin typeface="Calibri" panose="020F0502020204030204" pitchFamily="34" charset="0"/>
                        </a:rPr>
                        <a:t>0.002</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4C7DC"/>
                    </a:solidFill>
                  </a:tcPr>
                </a:tc>
                <a:tc>
                  <a:txBody>
                    <a:bodyPr/>
                    <a:lstStyle/>
                    <a:p>
                      <a:pPr algn="r" fontAlgn="b"/>
                      <a:r>
                        <a:rPr lang="en-US" sz="1100" b="1" i="0" u="none" strike="noStrike">
                          <a:solidFill>
                            <a:srgbClr val="FF0000"/>
                          </a:solidFill>
                          <a:effectLst/>
                          <a:latin typeface="Calibri" panose="020F0502020204030204" pitchFamily="34" charset="0"/>
                        </a:rPr>
                        <a:t>0.002</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A6"/>
                    </a:solidFill>
                  </a:tcPr>
                </a:tc>
                <a:tc>
                  <a:txBody>
                    <a:bodyPr/>
                    <a:lstStyle/>
                    <a:p>
                      <a:pPr algn="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8F2A1"/>
                    </a:solidFill>
                  </a:tcPr>
                </a:tc>
                <a:extLst>
                  <a:ext uri="{0D108BD9-81ED-4DB2-BD59-A6C34878D82A}">
                    <a16:rowId xmlns:a16="http://schemas.microsoft.com/office/drawing/2014/main" val="2605687155"/>
                  </a:ext>
                </a:extLst>
              </a:tr>
              <a:tr h="190500">
                <a:tc>
                  <a:txBody>
                    <a:bodyPr/>
                    <a:lstStyle/>
                    <a:p>
                      <a:pPr algn="l" fontAlgn="t"/>
                      <a:r>
                        <a:rPr lang="en-US" sz="1100" b="0" i="0" u="none" strike="noStrike">
                          <a:solidFill>
                            <a:srgbClr val="000000"/>
                          </a:solidFill>
                          <a:effectLst/>
                          <a:latin typeface="Cambria" panose="02040503050406030204" pitchFamily="18" charset="0"/>
                        </a:rPr>
                        <a:t>GLRLM Short Run High Gray Level Emphasis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FF0000"/>
                          </a:solidFill>
                          <a:effectLst/>
                          <a:latin typeface="Calibri" panose="020F0502020204030204" pitchFamily="34" charset="0"/>
                        </a:rPr>
                        <a:t>0.002</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4C7DC"/>
                    </a:solidFill>
                  </a:tcPr>
                </a:tc>
                <a:tc>
                  <a:txBody>
                    <a:bodyPr/>
                    <a:lstStyle/>
                    <a:p>
                      <a:pPr algn="r" fontAlgn="b"/>
                      <a:r>
                        <a:rPr lang="en-US" sz="1100" b="1" i="0" u="none" strike="noStrike">
                          <a:solidFill>
                            <a:srgbClr val="FF0000"/>
                          </a:solidFill>
                          <a:effectLst/>
                          <a:latin typeface="Calibri" panose="020F0502020204030204" pitchFamily="34" charset="0"/>
                        </a:rPr>
                        <a:t>0.002</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A6"/>
                    </a:solidFill>
                  </a:tcPr>
                </a:tc>
                <a:tc>
                  <a:txBody>
                    <a:bodyPr/>
                    <a:lstStyle/>
                    <a:p>
                      <a:pPr algn="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8F2A1"/>
                    </a:solidFill>
                  </a:tcPr>
                </a:tc>
                <a:extLst>
                  <a:ext uri="{0D108BD9-81ED-4DB2-BD59-A6C34878D82A}">
                    <a16:rowId xmlns:a16="http://schemas.microsoft.com/office/drawing/2014/main" val="3157337551"/>
                  </a:ext>
                </a:extLst>
              </a:tr>
              <a:tr h="190500">
                <a:tc>
                  <a:txBody>
                    <a:bodyPr/>
                    <a:lstStyle/>
                    <a:p>
                      <a:pPr algn="l" fontAlgn="t"/>
                      <a:r>
                        <a:rPr lang="en-US" sz="1100" b="0" i="0" u="none" strike="noStrike">
                          <a:solidFill>
                            <a:srgbClr val="000000"/>
                          </a:solidFill>
                          <a:effectLst/>
                          <a:latin typeface="Cambria" panose="02040503050406030204" pitchFamily="18" charset="0"/>
                        </a:rPr>
                        <a:t>GLRLM Long Run High Gray Level Emphasis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FF0000"/>
                          </a:solidFill>
                          <a:effectLst/>
                          <a:latin typeface="Calibri" panose="020F0502020204030204" pitchFamily="34" charset="0"/>
                        </a:rPr>
                        <a:t>0.008</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4C7DC"/>
                    </a:solidFill>
                  </a:tcPr>
                </a:tc>
                <a:tc>
                  <a:txBody>
                    <a:bodyPr/>
                    <a:lstStyle/>
                    <a:p>
                      <a:pPr algn="r" fontAlgn="b"/>
                      <a:r>
                        <a:rPr lang="en-US" sz="1100" b="1" i="0" u="none" strike="noStrike">
                          <a:solidFill>
                            <a:srgbClr val="FF0000"/>
                          </a:solidFill>
                          <a:effectLst/>
                          <a:latin typeface="Calibri" panose="020F0502020204030204" pitchFamily="34" charset="0"/>
                        </a:rPr>
                        <a:t>0.009</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A6"/>
                    </a:solidFill>
                  </a:tcPr>
                </a:tc>
                <a:tc>
                  <a:txBody>
                    <a:bodyPr/>
                    <a:lstStyle/>
                    <a:p>
                      <a:pPr algn="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8F2A1"/>
                    </a:solidFill>
                  </a:tcPr>
                </a:tc>
                <a:extLst>
                  <a:ext uri="{0D108BD9-81ED-4DB2-BD59-A6C34878D82A}">
                    <a16:rowId xmlns:a16="http://schemas.microsoft.com/office/drawing/2014/main" val="3455345201"/>
                  </a:ext>
                </a:extLst>
              </a:tr>
              <a:tr h="190500">
                <a:tc>
                  <a:txBody>
                    <a:bodyPr/>
                    <a:lstStyle/>
                    <a:p>
                      <a:pPr algn="l" fontAlgn="t"/>
                      <a:r>
                        <a:rPr lang="en-US" sz="1100" b="0" i="0" u="none" strike="noStrike">
                          <a:solidFill>
                            <a:srgbClr val="000000"/>
                          </a:solidFill>
                          <a:effectLst/>
                          <a:latin typeface="Cambria" panose="02040503050406030204" pitchFamily="18" charset="0"/>
                        </a:rPr>
                        <a:t>GLRLM Long Run Emphasis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0.307</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4C7DC"/>
                    </a:solidFill>
                  </a:tcPr>
                </a:tc>
                <a:tc>
                  <a:txBody>
                    <a:bodyPr/>
                    <a:lstStyle/>
                    <a:p>
                      <a:pPr algn="r" fontAlgn="b"/>
                      <a:r>
                        <a:rPr lang="en-US" sz="1100" b="0" i="0" u="none" strike="noStrike">
                          <a:solidFill>
                            <a:srgbClr val="000000"/>
                          </a:solidFill>
                          <a:effectLst/>
                          <a:latin typeface="Calibri" panose="020F0502020204030204" pitchFamily="34" charset="0"/>
                        </a:rPr>
                        <a:t>0.340</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A6"/>
                    </a:solidFill>
                  </a:tcPr>
                </a:tc>
                <a:tc>
                  <a:txBody>
                    <a:bodyPr/>
                    <a:lstStyle/>
                    <a:p>
                      <a:pPr algn="r" fontAlgn="b"/>
                      <a:r>
                        <a:rPr lang="en-US" sz="1100" b="0" i="0" u="none" strike="noStrike" dirty="0">
                          <a:solidFill>
                            <a:srgbClr val="000000"/>
                          </a:solidFill>
                          <a:effectLst/>
                          <a:latin typeface="Calibri" panose="020F0502020204030204" pitchFamily="34" charset="0"/>
                        </a:rPr>
                        <a:t>0.076</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8F2A1"/>
                    </a:solidFill>
                  </a:tcPr>
                </a:tc>
                <a:extLst>
                  <a:ext uri="{0D108BD9-81ED-4DB2-BD59-A6C34878D82A}">
                    <a16:rowId xmlns:a16="http://schemas.microsoft.com/office/drawing/2014/main" val="584384385"/>
                  </a:ext>
                </a:extLst>
              </a:tr>
            </a:tbl>
          </a:graphicData>
        </a:graphic>
      </p:graphicFrame>
      <p:graphicFrame>
        <p:nvGraphicFramePr>
          <p:cNvPr id="15" name="Table 14">
            <a:extLst>
              <a:ext uri="{FF2B5EF4-FFF2-40B4-BE49-F238E27FC236}">
                <a16:creationId xmlns:a16="http://schemas.microsoft.com/office/drawing/2014/main" id="{650E7953-1ADE-4084-897E-FEF60DC004EF}"/>
              </a:ext>
            </a:extLst>
          </p:cNvPr>
          <p:cNvGraphicFramePr>
            <a:graphicFrameLocks noGrp="1"/>
          </p:cNvGraphicFramePr>
          <p:nvPr>
            <p:extLst>
              <p:ext uri="{D42A27DB-BD31-4B8C-83A1-F6EECF244321}">
                <p14:modId xmlns:p14="http://schemas.microsoft.com/office/powerpoint/2010/main" val="3505023180"/>
              </p:ext>
            </p:extLst>
          </p:nvPr>
        </p:nvGraphicFramePr>
        <p:xfrm>
          <a:off x="6572919" y="3859630"/>
          <a:ext cx="4660900" cy="2390775"/>
        </p:xfrm>
        <a:graphic>
          <a:graphicData uri="http://schemas.openxmlformats.org/drawingml/2006/table">
            <a:tbl>
              <a:tblPr/>
              <a:tblGrid>
                <a:gridCol w="2897574">
                  <a:extLst>
                    <a:ext uri="{9D8B030D-6E8A-4147-A177-3AD203B41FA5}">
                      <a16:colId xmlns:a16="http://schemas.microsoft.com/office/drawing/2014/main" val="590123455"/>
                    </a:ext>
                  </a:extLst>
                </a:gridCol>
                <a:gridCol w="428917">
                  <a:extLst>
                    <a:ext uri="{9D8B030D-6E8A-4147-A177-3AD203B41FA5}">
                      <a16:colId xmlns:a16="http://schemas.microsoft.com/office/drawing/2014/main" val="1444915097"/>
                    </a:ext>
                  </a:extLst>
                </a:gridCol>
                <a:gridCol w="838771">
                  <a:extLst>
                    <a:ext uri="{9D8B030D-6E8A-4147-A177-3AD203B41FA5}">
                      <a16:colId xmlns:a16="http://schemas.microsoft.com/office/drawing/2014/main" val="4213729679"/>
                    </a:ext>
                  </a:extLst>
                </a:gridCol>
                <a:gridCol w="495638">
                  <a:extLst>
                    <a:ext uri="{9D8B030D-6E8A-4147-A177-3AD203B41FA5}">
                      <a16:colId xmlns:a16="http://schemas.microsoft.com/office/drawing/2014/main" val="433114552"/>
                    </a:ext>
                  </a:extLst>
                </a:gridCol>
              </a:tblGrid>
              <a:tr h="295275">
                <a:tc gridSpan="4">
                  <a:txBody>
                    <a:bodyPr/>
                    <a:lstStyle/>
                    <a:p>
                      <a:pPr algn="ctr" fontAlgn="ctr"/>
                      <a:r>
                        <a:rPr lang="en-US" sz="1800" b="1" i="0" u="none" strike="noStrike">
                          <a:solidFill>
                            <a:srgbClr val="000000"/>
                          </a:solidFill>
                          <a:effectLst/>
                          <a:latin typeface="Calibri" panose="020F0502020204030204" pitchFamily="34" charset="0"/>
                        </a:rPr>
                        <a:t>SURVIVAL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91122252"/>
                  </a:ext>
                </a:extLst>
              </a:tr>
              <a:tr h="190500">
                <a:tc>
                  <a:txBody>
                    <a:bodyPr/>
                    <a:lstStyle/>
                    <a:p>
                      <a:pPr algn="l" fontAlgn="t"/>
                      <a:r>
                        <a:rPr lang="en-US" sz="1100" b="1" i="0" u="none" strike="noStrike" dirty="0">
                          <a:solidFill>
                            <a:srgbClr val="000000"/>
                          </a:solidFill>
                          <a:effectLst/>
                          <a:latin typeface="Cambria" panose="02040503050406030204" pitchFamily="18" charset="0"/>
                        </a:rPr>
                        <a:t>Feature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100" b="1" i="0" u="none" strike="noStrike">
                          <a:solidFill>
                            <a:srgbClr val="000000"/>
                          </a:solidFill>
                          <a:effectLst/>
                          <a:latin typeface="Cambria" panose="02040503050406030204" pitchFamily="18" charset="0"/>
                        </a:rPr>
                        <a:t>LifeX</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B4C7DC"/>
                    </a:solidFill>
                  </a:tcPr>
                </a:tc>
                <a:tc>
                  <a:txBody>
                    <a:bodyPr/>
                    <a:lstStyle/>
                    <a:p>
                      <a:pPr algn="ctr" fontAlgn="t"/>
                      <a:r>
                        <a:rPr lang="en-US" sz="1100" b="1" i="0" u="none" strike="noStrike">
                          <a:solidFill>
                            <a:srgbClr val="000000"/>
                          </a:solidFill>
                          <a:effectLst/>
                          <a:latin typeface="Cambria" panose="02040503050406030204" pitchFamily="18" charset="0"/>
                        </a:rPr>
                        <a:t>Pyradiomics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FFFA6"/>
                    </a:solidFill>
                  </a:tcPr>
                </a:tc>
                <a:tc>
                  <a:txBody>
                    <a:bodyPr/>
                    <a:lstStyle/>
                    <a:p>
                      <a:pPr algn="ctr" fontAlgn="t"/>
                      <a:r>
                        <a:rPr lang="en-US" sz="1100" b="1" i="0" u="none" strike="noStrike">
                          <a:solidFill>
                            <a:srgbClr val="000000"/>
                          </a:solidFill>
                          <a:effectLst/>
                          <a:latin typeface="Cambria" panose="02040503050406030204" pitchFamily="18" charset="0"/>
                        </a:rPr>
                        <a:t>MaZda</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E8F2A1"/>
                    </a:solidFill>
                  </a:tcPr>
                </a:tc>
                <a:extLst>
                  <a:ext uri="{0D108BD9-81ED-4DB2-BD59-A6C34878D82A}">
                    <a16:rowId xmlns:a16="http://schemas.microsoft.com/office/drawing/2014/main" val="93384670"/>
                  </a:ext>
                </a:extLst>
              </a:tr>
              <a:tr h="190500">
                <a:tc>
                  <a:txBody>
                    <a:bodyPr/>
                    <a:lstStyle/>
                    <a:p>
                      <a:pPr algn="l" fontAlgn="t"/>
                      <a:r>
                        <a:rPr lang="en-US" sz="1100" b="0" i="0" u="none" strike="noStrike">
                          <a:solidFill>
                            <a:srgbClr val="000000"/>
                          </a:solidFill>
                          <a:effectLst/>
                          <a:latin typeface="Cambria" panose="02040503050406030204" pitchFamily="18" charset="0"/>
                        </a:rPr>
                        <a:t>Sphericity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FF0000"/>
                          </a:solidFill>
                          <a:effectLst/>
                          <a:latin typeface="Calibri" panose="020F0502020204030204" pitchFamily="34" charset="0"/>
                        </a:rPr>
                        <a:t>0.016</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4C7DC"/>
                    </a:solidFill>
                  </a:tcPr>
                </a:tc>
                <a:tc>
                  <a:txBody>
                    <a:bodyPr/>
                    <a:lstStyle/>
                    <a:p>
                      <a:pPr algn="r" fontAlgn="b"/>
                      <a:r>
                        <a:rPr lang="en-US" sz="1100" b="1" i="0" u="none" strike="noStrike">
                          <a:solidFill>
                            <a:srgbClr val="FF0000"/>
                          </a:solidFill>
                          <a:effectLst/>
                          <a:latin typeface="Calibri" panose="020F0502020204030204" pitchFamily="34" charset="0"/>
                        </a:rPr>
                        <a:t>0.016</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A6"/>
                    </a:solidFill>
                  </a:tcPr>
                </a:tc>
                <a:tc>
                  <a:txBody>
                    <a:bodyPr/>
                    <a:lstStyle/>
                    <a:p>
                      <a:pPr algn="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8F2A1"/>
                    </a:solidFill>
                  </a:tcPr>
                </a:tc>
                <a:extLst>
                  <a:ext uri="{0D108BD9-81ED-4DB2-BD59-A6C34878D82A}">
                    <a16:rowId xmlns:a16="http://schemas.microsoft.com/office/drawing/2014/main" val="2573241483"/>
                  </a:ext>
                </a:extLst>
              </a:tr>
              <a:tr h="190500">
                <a:tc>
                  <a:txBody>
                    <a:bodyPr/>
                    <a:lstStyle/>
                    <a:p>
                      <a:pPr algn="l" fontAlgn="t"/>
                      <a:r>
                        <a:rPr lang="en-US" sz="1100" b="0" i="0" u="none" strike="noStrike">
                          <a:solidFill>
                            <a:srgbClr val="000000"/>
                          </a:solidFill>
                          <a:effectLst/>
                          <a:latin typeface="Cambria" panose="02040503050406030204" pitchFamily="18" charset="0"/>
                        </a:rPr>
                        <a:t>Maximum Intensity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FF0000"/>
                          </a:solidFill>
                          <a:effectLst/>
                          <a:latin typeface="Calibri" panose="020F0502020204030204" pitchFamily="34" charset="0"/>
                        </a:rPr>
                        <a:t>0.030</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4C7DC"/>
                    </a:solidFill>
                  </a:tcPr>
                </a:tc>
                <a:tc>
                  <a:txBody>
                    <a:bodyPr/>
                    <a:lstStyle/>
                    <a:p>
                      <a:pPr algn="r" fontAlgn="b"/>
                      <a:r>
                        <a:rPr lang="en-US" sz="1100" b="1" i="0" u="none" strike="noStrike">
                          <a:solidFill>
                            <a:srgbClr val="FF0000"/>
                          </a:solidFill>
                          <a:effectLst/>
                          <a:latin typeface="Calibri" panose="020F0502020204030204" pitchFamily="34" charset="0"/>
                        </a:rPr>
                        <a:t>0.032</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A6"/>
                    </a:solidFill>
                  </a:tcPr>
                </a:tc>
                <a:tc>
                  <a:txBody>
                    <a:bodyPr/>
                    <a:lstStyle/>
                    <a:p>
                      <a:pPr algn="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8F2A1"/>
                    </a:solidFill>
                  </a:tcPr>
                </a:tc>
                <a:extLst>
                  <a:ext uri="{0D108BD9-81ED-4DB2-BD59-A6C34878D82A}">
                    <a16:rowId xmlns:a16="http://schemas.microsoft.com/office/drawing/2014/main" val="1001951680"/>
                  </a:ext>
                </a:extLst>
              </a:tr>
              <a:tr h="190500">
                <a:tc>
                  <a:txBody>
                    <a:bodyPr/>
                    <a:lstStyle/>
                    <a:p>
                      <a:pPr algn="l" fontAlgn="t"/>
                      <a:r>
                        <a:rPr lang="en-US" sz="1100" b="0" i="0" u="none" strike="noStrike">
                          <a:solidFill>
                            <a:srgbClr val="000000"/>
                          </a:solidFill>
                          <a:effectLst/>
                          <a:latin typeface="Cambria" panose="02040503050406030204" pitchFamily="18" charset="0"/>
                        </a:rPr>
                        <a:t>Minimum Intensity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0.075</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4C7DC"/>
                    </a:solidFill>
                  </a:tcPr>
                </a:tc>
                <a:tc>
                  <a:txBody>
                    <a:bodyPr/>
                    <a:lstStyle/>
                    <a:p>
                      <a:pPr algn="r" fontAlgn="b"/>
                      <a:r>
                        <a:rPr lang="en-US" sz="1100" b="1" i="0" u="none" strike="noStrike">
                          <a:solidFill>
                            <a:srgbClr val="000000"/>
                          </a:solidFill>
                          <a:effectLst/>
                          <a:latin typeface="Calibri" panose="020F0502020204030204" pitchFamily="34" charset="0"/>
                        </a:rPr>
                        <a:t>0.075</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A6"/>
                    </a:solidFill>
                  </a:tcPr>
                </a:tc>
                <a:tc>
                  <a:txBody>
                    <a:bodyPr/>
                    <a:lstStyle/>
                    <a:p>
                      <a:pPr algn="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8F2A1"/>
                    </a:solidFill>
                  </a:tcPr>
                </a:tc>
                <a:extLst>
                  <a:ext uri="{0D108BD9-81ED-4DB2-BD59-A6C34878D82A}">
                    <a16:rowId xmlns:a16="http://schemas.microsoft.com/office/drawing/2014/main" val="2192639156"/>
                  </a:ext>
                </a:extLst>
              </a:tr>
              <a:tr h="190500">
                <a:tc>
                  <a:txBody>
                    <a:bodyPr/>
                    <a:lstStyle/>
                    <a:p>
                      <a:pPr algn="l" fontAlgn="t"/>
                      <a:r>
                        <a:rPr lang="en-US" sz="1100" b="0" i="0" u="none" strike="noStrike">
                          <a:solidFill>
                            <a:srgbClr val="000000"/>
                          </a:solidFill>
                          <a:effectLst/>
                          <a:latin typeface="Cambria" panose="02040503050406030204" pitchFamily="18" charset="0"/>
                        </a:rPr>
                        <a:t>GLRLM Long Run High Gray Level Emphasis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FF0000"/>
                          </a:solidFill>
                          <a:effectLst/>
                          <a:latin typeface="Calibri" panose="020F0502020204030204" pitchFamily="34" charset="0"/>
                        </a:rPr>
                        <a:t>0.005</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4C7DC"/>
                    </a:solidFill>
                  </a:tcPr>
                </a:tc>
                <a:tc>
                  <a:txBody>
                    <a:bodyPr/>
                    <a:lstStyle/>
                    <a:p>
                      <a:pPr algn="r" fontAlgn="b"/>
                      <a:r>
                        <a:rPr lang="en-US" sz="1100" b="1" i="0" u="none" strike="noStrike">
                          <a:solidFill>
                            <a:srgbClr val="FF0000"/>
                          </a:solidFill>
                          <a:effectLst/>
                          <a:latin typeface="Calibri" panose="020F0502020204030204" pitchFamily="34" charset="0"/>
                        </a:rPr>
                        <a:t>0.005</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A6"/>
                    </a:solidFill>
                  </a:tcPr>
                </a:tc>
                <a:tc>
                  <a:txBody>
                    <a:bodyPr/>
                    <a:lstStyle/>
                    <a:p>
                      <a:pPr algn="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8F2A1"/>
                    </a:solidFill>
                  </a:tcPr>
                </a:tc>
                <a:extLst>
                  <a:ext uri="{0D108BD9-81ED-4DB2-BD59-A6C34878D82A}">
                    <a16:rowId xmlns:a16="http://schemas.microsoft.com/office/drawing/2014/main" val="879138734"/>
                  </a:ext>
                </a:extLst>
              </a:tr>
              <a:tr h="190500">
                <a:tc>
                  <a:txBody>
                    <a:bodyPr/>
                    <a:lstStyle/>
                    <a:p>
                      <a:pPr algn="l" fontAlgn="t"/>
                      <a:r>
                        <a:rPr lang="en-US" sz="1100" b="0" i="0" u="none" strike="noStrike">
                          <a:solidFill>
                            <a:srgbClr val="000000"/>
                          </a:solidFill>
                          <a:effectLst/>
                          <a:latin typeface="Cambria" panose="02040503050406030204" pitchFamily="18" charset="0"/>
                        </a:rPr>
                        <a:t>GLRLM Long Run Emphasis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FF0000"/>
                          </a:solidFill>
                          <a:effectLst/>
                          <a:latin typeface="Calibri" panose="020F0502020204030204" pitchFamily="34" charset="0"/>
                        </a:rPr>
                        <a:t>0.022</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4C7DC"/>
                    </a:solidFill>
                  </a:tcPr>
                </a:tc>
                <a:tc>
                  <a:txBody>
                    <a:bodyPr/>
                    <a:lstStyle/>
                    <a:p>
                      <a:pPr algn="r" fontAlgn="b"/>
                      <a:r>
                        <a:rPr lang="en-US" sz="1100" b="1" i="0" u="none" strike="noStrike">
                          <a:solidFill>
                            <a:srgbClr val="FF0000"/>
                          </a:solidFill>
                          <a:effectLst/>
                          <a:latin typeface="Calibri" panose="020F0502020204030204" pitchFamily="34" charset="0"/>
                        </a:rPr>
                        <a:t>0.021</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A6"/>
                    </a:solidFill>
                  </a:tcPr>
                </a:tc>
                <a:tc>
                  <a:txBody>
                    <a:bodyPr/>
                    <a:lstStyle/>
                    <a:p>
                      <a:pPr algn="r" fontAlgn="b"/>
                      <a:r>
                        <a:rPr lang="en-US" sz="1100" b="0" i="0" u="none" strike="noStrike">
                          <a:solidFill>
                            <a:srgbClr val="000000"/>
                          </a:solidFill>
                          <a:effectLst/>
                          <a:latin typeface="Calibri" panose="020F0502020204030204" pitchFamily="34" charset="0"/>
                        </a:rPr>
                        <a:t>0.110</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8F2A1"/>
                    </a:solidFill>
                  </a:tcPr>
                </a:tc>
                <a:extLst>
                  <a:ext uri="{0D108BD9-81ED-4DB2-BD59-A6C34878D82A}">
                    <a16:rowId xmlns:a16="http://schemas.microsoft.com/office/drawing/2014/main" val="3737853812"/>
                  </a:ext>
                </a:extLst>
              </a:tr>
              <a:tr h="190500">
                <a:tc>
                  <a:txBody>
                    <a:bodyPr/>
                    <a:lstStyle/>
                    <a:p>
                      <a:pPr algn="l" fontAlgn="t"/>
                      <a:r>
                        <a:rPr lang="en-US" sz="1100" b="0" i="0" u="none" strike="noStrike">
                          <a:solidFill>
                            <a:srgbClr val="000000"/>
                          </a:solidFill>
                          <a:effectLst/>
                          <a:latin typeface="Cambria" panose="02040503050406030204" pitchFamily="18" charset="0"/>
                        </a:rPr>
                        <a:t>GLRLM Run Percentage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FF0000"/>
                          </a:solidFill>
                          <a:effectLst/>
                          <a:latin typeface="Calibri" panose="020F0502020204030204" pitchFamily="34" charset="0"/>
                        </a:rPr>
                        <a:t>0.027</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4C7DC"/>
                    </a:solidFill>
                  </a:tcPr>
                </a:tc>
                <a:tc>
                  <a:txBody>
                    <a:bodyPr/>
                    <a:lstStyle/>
                    <a:p>
                      <a:pPr algn="r" fontAlgn="b"/>
                      <a:r>
                        <a:rPr lang="en-US" sz="1100" b="1" i="0" u="none" strike="noStrike">
                          <a:solidFill>
                            <a:srgbClr val="FF0000"/>
                          </a:solidFill>
                          <a:effectLst/>
                          <a:latin typeface="Calibri" panose="020F0502020204030204" pitchFamily="34" charset="0"/>
                        </a:rPr>
                        <a:t>0.029</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A6"/>
                    </a:solidFill>
                  </a:tcPr>
                </a:tc>
                <a:tc>
                  <a:txBody>
                    <a:bodyPr/>
                    <a:lstStyle/>
                    <a:p>
                      <a:pPr algn="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8F2A1"/>
                    </a:solidFill>
                  </a:tcPr>
                </a:tc>
                <a:extLst>
                  <a:ext uri="{0D108BD9-81ED-4DB2-BD59-A6C34878D82A}">
                    <a16:rowId xmlns:a16="http://schemas.microsoft.com/office/drawing/2014/main" val="866472670"/>
                  </a:ext>
                </a:extLst>
              </a:tr>
              <a:tr h="190500">
                <a:tc>
                  <a:txBody>
                    <a:bodyPr/>
                    <a:lstStyle/>
                    <a:p>
                      <a:pPr algn="l" fontAlgn="t"/>
                      <a:r>
                        <a:rPr lang="en-US" sz="1100" b="0" i="0" u="none" strike="noStrike">
                          <a:solidFill>
                            <a:srgbClr val="000000"/>
                          </a:solidFill>
                          <a:effectLst/>
                          <a:latin typeface="Cambria" panose="02040503050406030204" pitchFamily="18" charset="0"/>
                        </a:rPr>
                        <a:t>GLRLM Short Run Emphasis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FF0000"/>
                          </a:solidFill>
                          <a:effectLst/>
                          <a:latin typeface="Calibri" panose="020F0502020204030204" pitchFamily="34" charset="0"/>
                        </a:rPr>
                        <a:t>0.043</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4C7DC"/>
                    </a:solidFill>
                  </a:tcPr>
                </a:tc>
                <a:tc>
                  <a:txBody>
                    <a:bodyPr/>
                    <a:lstStyle/>
                    <a:p>
                      <a:pPr algn="r" fontAlgn="b"/>
                      <a:r>
                        <a:rPr lang="en-US" sz="1100" b="1" i="0" u="none" strike="noStrike">
                          <a:solidFill>
                            <a:srgbClr val="FF0000"/>
                          </a:solidFill>
                          <a:effectLst/>
                          <a:latin typeface="Calibri" panose="020F0502020204030204" pitchFamily="34" charset="0"/>
                        </a:rPr>
                        <a:t>0.046</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A6"/>
                    </a:solidFill>
                  </a:tcPr>
                </a:tc>
                <a:tc>
                  <a:txBody>
                    <a:bodyPr/>
                    <a:lstStyle/>
                    <a:p>
                      <a:pPr algn="r" fontAlgn="b"/>
                      <a:r>
                        <a:rPr lang="en-US" sz="1100" b="0" i="0" u="none" strike="noStrike">
                          <a:solidFill>
                            <a:srgbClr val="000000"/>
                          </a:solidFill>
                          <a:effectLst/>
                          <a:latin typeface="Calibri" panose="020F0502020204030204" pitchFamily="34" charset="0"/>
                        </a:rPr>
                        <a:t>0.755</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8F2A1"/>
                    </a:solidFill>
                  </a:tcPr>
                </a:tc>
                <a:extLst>
                  <a:ext uri="{0D108BD9-81ED-4DB2-BD59-A6C34878D82A}">
                    <a16:rowId xmlns:a16="http://schemas.microsoft.com/office/drawing/2014/main" val="2085931731"/>
                  </a:ext>
                </a:extLst>
              </a:tr>
              <a:tr h="190500">
                <a:tc>
                  <a:txBody>
                    <a:bodyPr/>
                    <a:lstStyle/>
                    <a:p>
                      <a:pPr algn="l" fontAlgn="t"/>
                      <a:r>
                        <a:rPr lang="en-US" sz="1100" b="0" i="0" u="none" strike="noStrike">
                          <a:solidFill>
                            <a:srgbClr val="000000"/>
                          </a:solidFill>
                          <a:effectLst/>
                          <a:latin typeface="Cambria" panose="02040503050406030204" pitchFamily="18" charset="0"/>
                        </a:rPr>
                        <a:t>GLRLM High Gray Level Run Emphasis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0.056</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4C7DC"/>
                    </a:solidFill>
                  </a:tcPr>
                </a:tc>
                <a:tc>
                  <a:txBody>
                    <a:bodyPr/>
                    <a:lstStyle/>
                    <a:p>
                      <a:pPr algn="r" fontAlgn="b"/>
                      <a:r>
                        <a:rPr lang="en-US" sz="1100" b="1" i="0" u="none" strike="noStrike">
                          <a:solidFill>
                            <a:srgbClr val="000000"/>
                          </a:solidFill>
                          <a:effectLst/>
                          <a:latin typeface="Calibri" panose="020F0502020204030204" pitchFamily="34" charset="0"/>
                        </a:rPr>
                        <a:t>0.059</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A6"/>
                    </a:solidFill>
                  </a:tcPr>
                </a:tc>
                <a:tc>
                  <a:txBody>
                    <a:bodyPr/>
                    <a:lstStyle/>
                    <a:p>
                      <a:pPr algn="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8F2A1"/>
                    </a:solidFill>
                  </a:tcPr>
                </a:tc>
                <a:extLst>
                  <a:ext uri="{0D108BD9-81ED-4DB2-BD59-A6C34878D82A}">
                    <a16:rowId xmlns:a16="http://schemas.microsoft.com/office/drawing/2014/main" val="2612286404"/>
                  </a:ext>
                </a:extLst>
              </a:tr>
              <a:tr h="190500">
                <a:tc>
                  <a:txBody>
                    <a:bodyPr/>
                    <a:lstStyle/>
                    <a:p>
                      <a:pPr algn="l" fontAlgn="t"/>
                      <a:r>
                        <a:rPr lang="en-US" sz="1100" b="0" i="0" u="none" strike="noStrike">
                          <a:solidFill>
                            <a:srgbClr val="000000"/>
                          </a:solidFill>
                          <a:effectLst/>
                          <a:latin typeface="Cambria" panose="02040503050406030204" pitchFamily="18" charset="0"/>
                        </a:rPr>
                        <a:t>GLRLM Run Length Non Uniformity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4C7DC"/>
                    </a:solidFill>
                  </a:tcPr>
                </a:tc>
                <a:tc>
                  <a:txBody>
                    <a:bodyPr/>
                    <a:lstStyle/>
                    <a:p>
                      <a:pPr algn="r" fontAlgn="b"/>
                      <a:r>
                        <a:rPr lang="en-US" sz="1100" b="0" i="0" u="none" strike="noStrike">
                          <a:solidFill>
                            <a:srgbClr val="000000"/>
                          </a:solidFill>
                          <a:effectLst/>
                          <a:latin typeface="Calibri" panose="020F0502020204030204" pitchFamily="34" charset="0"/>
                        </a:rPr>
                        <a:t>0.087</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A6"/>
                    </a:solidFill>
                  </a:tcPr>
                </a:tc>
                <a:tc>
                  <a:txBody>
                    <a:bodyPr/>
                    <a:lstStyle/>
                    <a:p>
                      <a:pPr algn="r" fontAlgn="b"/>
                      <a:r>
                        <a:rPr lang="en-US" sz="1100" b="0" i="0" u="none" strike="noStrike">
                          <a:solidFill>
                            <a:srgbClr val="000000"/>
                          </a:solidFill>
                          <a:effectLst/>
                          <a:latin typeface="Calibri" panose="020F0502020204030204" pitchFamily="34" charset="0"/>
                        </a:rPr>
                        <a:t>0.841</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8F2A1"/>
                    </a:solidFill>
                  </a:tcPr>
                </a:tc>
                <a:extLst>
                  <a:ext uri="{0D108BD9-81ED-4DB2-BD59-A6C34878D82A}">
                    <a16:rowId xmlns:a16="http://schemas.microsoft.com/office/drawing/2014/main" val="2582581303"/>
                  </a:ext>
                </a:extLst>
              </a:tr>
              <a:tr h="190500">
                <a:tc>
                  <a:txBody>
                    <a:bodyPr/>
                    <a:lstStyle/>
                    <a:p>
                      <a:pPr algn="l" fontAlgn="t"/>
                      <a:r>
                        <a:rPr lang="en-US" sz="1100" b="0" i="0" u="none" strike="noStrike">
                          <a:solidFill>
                            <a:srgbClr val="000000"/>
                          </a:solidFill>
                          <a:effectLst/>
                          <a:latin typeface="Cambria" panose="02040503050406030204" pitchFamily="18" charset="0"/>
                        </a:rPr>
                        <a:t>NGTDM coarseness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0.080</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4C7DC"/>
                    </a:solidFill>
                  </a:tcPr>
                </a:tc>
                <a:tc>
                  <a:txBody>
                    <a:bodyPr/>
                    <a:lstStyle/>
                    <a:p>
                      <a:pPr algn="r" fontAlgn="b"/>
                      <a:r>
                        <a:rPr lang="en-US" sz="1100" b="0" i="0" u="none" strike="noStrike">
                          <a:solidFill>
                            <a:srgbClr val="FF0000"/>
                          </a:solidFill>
                          <a:effectLst/>
                          <a:latin typeface="Calibri" panose="020F0502020204030204" pitchFamily="34" charset="0"/>
                        </a:rPr>
                        <a:t>0.031</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FFA6"/>
                    </a:solidFill>
                  </a:tcPr>
                </a:tc>
                <a:tc>
                  <a:txBody>
                    <a:bodyPr/>
                    <a:lstStyle/>
                    <a:p>
                      <a:pPr algn="r" fontAlgn="b"/>
                      <a:r>
                        <a:rPr lang="en-U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8F2A1"/>
                    </a:solidFill>
                  </a:tcPr>
                </a:tc>
                <a:extLst>
                  <a:ext uri="{0D108BD9-81ED-4DB2-BD59-A6C34878D82A}">
                    <a16:rowId xmlns:a16="http://schemas.microsoft.com/office/drawing/2014/main" val="3124111372"/>
                  </a:ext>
                </a:extLst>
              </a:tr>
            </a:tbl>
          </a:graphicData>
        </a:graphic>
      </p:graphicFrame>
    </p:spTree>
    <p:extLst>
      <p:ext uri="{BB962C8B-B14F-4D97-AF65-F5344CB8AC3E}">
        <p14:creationId xmlns:p14="http://schemas.microsoft.com/office/powerpoint/2010/main" val="97439564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23</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Σ</a:t>
            </a:r>
            <a:r>
              <a:rPr lang="el-GR" sz="2800" b="1" dirty="0">
                <a:solidFill>
                  <a:schemeClr val="tx1">
                    <a:lumMod val="75000"/>
                    <a:lumOff val="25000"/>
                  </a:schemeClr>
                </a:solidFill>
              </a:rPr>
              <a:t>υ</a:t>
            </a:r>
            <a:r>
              <a:rPr lang="en-US" sz="2800" b="1" dirty="0">
                <a:solidFill>
                  <a:schemeClr val="tx1">
                    <a:lumMod val="75000"/>
                    <a:lumOff val="25000"/>
                  </a:schemeClr>
                </a:solidFill>
              </a:rPr>
              <a:t>μ</a:t>
            </a:r>
            <a:r>
              <a:rPr lang="el-GR" sz="2800" b="1" dirty="0">
                <a:solidFill>
                  <a:schemeClr val="tx1">
                    <a:lumMod val="75000"/>
                    <a:lumOff val="25000"/>
                  </a:schemeClr>
                </a:solidFill>
              </a:rPr>
              <a:t>π</a:t>
            </a:r>
            <a:r>
              <a:rPr lang="en-US" sz="2800" b="1" dirty="0">
                <a:solidFill>
                  <a:schemeClr val="tx1">
                    <a:lumMod val="75000"/>
                    <a:lumOff val="25000"/>
                  </a:schemeClr>
                </a:solidFill>
              </a:rPr>
              <a:t>ε</a:t>
            </a:r>
            <a:r>
              <a:rPr lang="el-GR" sz="2800" b="1" dirty="0">
                <a:solidFill>
                  <a:schemeClr val="tx1">
                    <a:lumMod val="75000"/>
                    <a:lumOff val="25000"/>
                  </a:schemeClr>
                </a:solidFill>
              </a:rPr>
              <a:t>ρ</a:t>
            </a:r>
            <a:r>
              <a:rPr lang="en-US" sz="2800" b="1" dirty="0">
                <a:solidFill>
                  <a:schemeClr val="tx1">
                    <a:lumMod val="75000"/>
                    <a:lumOff val="25000"/>
                  </a:schemeClr>
                </a:solidFill>
              </a:rPr>
              <a:t>ά</a:t>
            </a:r>
            <a:r>
              <a:rPr lang="el-GR" sz="2800" b="1" dirty="0">
                <a:solidFill>
                  <a:schemeClr val="tx1">
                    <a:lumMod val="75000"/>
                    <a:lumOff val="25000"/>
                  </a:schemeClr>
                </a:solidFill>
              </a:rPr>
              <a:t>σ</a:t>
            </a:r>
            <a:r>
              <a:rPr lang="en-US" sz="2800" b="1" dirty="0">
                <a:solidFill>
                  <a:schemeClr val="tx1">
                    <a:lumMod val="75000"/>
                    <a:lumOff val="25000"/>
                  </a:schemeClr>
                </a:solidFill>
              </a:rPr>
              <a:t>μ</a:t>
            </a:r>
            <a:r>
              <a:rPr lang="el-GR" sz="2800" b="1" dirty="0">
                <a:solidFill>
                  <a:schemeClr val="tx1">
                    <a:lumMod val="75000"/>
                    <a:lumOff val="25000"/>
                  </a:schemeClr>
                </a:solidFill>
              </a:rPr>
              <a:t>α</a:t>
            </a:r>
            <a:r>
              <a:rPr lang="en-US" sz="2800" b="1" dirty="0">
                <a:solidFill>
                  <a:schemeClr val="tx1">
                    <a:lumMod val="75000"/>
                    <a:lumOff val="25000"/>
                  </a:schemeClr>
                </a:solidFill>
              </a:rPr>
              <a:t>τ</a:t>
            </a:r>
            <a:r>
              <a:rPr lang="el-GR" sz="2800" b="1" dirty="0">
                <a:solidFill>
                  <a:schemeClr val="tx1">
                    <a:lumMod val="75000"/>
                    <a:lumOff val="25000"/>
                  </a:schemeClr>
                </a:solidFill>
              </a:rPr>
              <a:t>α</a:t>
            </a:r>
            <a:endParaRPr lang="en-US" sz="2800" b="1"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Rectangle 1">
            <a:extLst>
              <a:ext uri="{FF2B5EF4-FFF2-40B4-BE49-F238E27FC236}">
                <a16:creationId xmlns:a16="http://schemas.microsoft.com/office/drawing/2014/main" id="{3012F9A9-5AE2-43B6-A5F9-ACD27664BC30}"/>
              </a:ext>
            </a:extLst>
          </p:cNvPr>
          <p:cNvSpPr/>
          <p:nvPr/>
        </p:nvSpPr>
        <p:spPr>
          <a:xfrm>
            <a:off x="914400" y="1371601"/>
            <a:ext cx="10325100" cy="2777940"/>
          </a:xfrm>
          <a:prstGeom prst="rect">
            <a:avLst/>
          </a:prstGeom>
        </p:spPr>
        <p:txBody>
          <a:bodyPr wrap="square">
            <a:spAutoFit/>
          </a:bodyPr>
          <a:lstStyle/>
          <a:p>
            <a:pPr marL="285750" indent="-285750">
              <a:lnSpc>
                <a:spcPct val="200000"/>
              </a:lnSpc>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Σ</a:t>
            </a:r>
            <a:r>
              <a:rPr lang="el-GR" dirty="0" err="1">
                <a:latin typeface="Times New Roman" panose="02020603050405020304" pitchFamily="18" charset="0"/>
                <a:ea typeface="Times New Roman" panose="02020603050405020304" pitchFamily="18" charset="0"/>
              </a:rPr>
              <a:t>ημαντικές</a:t>
            </a:r>
            <a:r>
              <a:rPr lang="el-GR" dirty="0">
                <a:latin typeface="Times New Roman" panose="02020603050405020304" pitchFamily="18" charset="0"/>
                <a:ea typeface="Times New Roman" panose="02020603050405020304" pitchFamily="18" charset="0"/>
              </a:rPr>
              <a:t> </a:t>
            </a:r>
            <a:r>
              <a:rPr lang="el-GR" dirty="0">
                <a:solidFill>
                  <a:srgbClr val="000000"/>
                </a:solidFill>
                <a:latin typeface="Times New Roman" panose="02020603050405020304" pitchFamily="18" charset="0"/>
                <a:ea typeface="Times New Roman" panose="02020603050405020304" pitchFamily="18" charset="0"/>
              </a:rPr>
              <a:t>διαφορές στις τιμές των χαρακτηριστικών μεταξύ των τριών λογισμικών.</a:t>
            </a:r>
            <a:endParaRPr lang="en-US" dirty="0">
              <a:solidFill>
                <a:srgbClr val="000000"/>
              </a:solidFill>
              <a:latin typeface="Times New Roman" panose="02020603050405020304" pitchFamily="18" charset="0"/>
              <a:ea typeface="Times New Roman" panose="02020603050405020304" pitchFamily="18" charset="0"/>
            </a:endParaRPr>
          </a:p>
          <a:p>
            <a:pPr marL="285750" indent="-285750">
              <a:lnSpc>
                <a:spcPct val="200000"/>
              </a:lnSpc>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rPr>
              <a:t>Τ</a:t>
            </a:r>
            <a:r>
              <a:rPr lang="el-GR" dirty="0">
                <a:solidFill>
                  <a:srgbClr val="000000"/>
                </a:solidFill>
                <a:latin typeface="Times New Roman" panose="02020603050405020304" pitchFamily="18" charset="0"/>
                <a:ea typeface="Times New Roman" panose="02020603050405020304" pitchFamily="18" charset="0"/>
              </a:rPr>
              <a:t>α</a:t>
            </a:r>
            <a:r>
              <a:rPr lang="en-US" dirty="0">
                <a:solidFill>
                  <a:srgbClr val="000000"/>
                </a:solidFill>
                <a:latin typeface="Times New Roman" panose="02020603050405020304" pitchFamily="18" charset="0"/>
                <a:ea typeface="Times New Roman" panose="02020603050405020304" pitchFamily="18" charset="0"/>
              </a:rPr>
              <a:t> </a:t>
            </a:r>
            <a:r>
              <a:rPr lang="el-GR" dirty="0">
                <a:solidFill>
                  <a:srgbClr val="000000"/>
                </a:solidFill>
                <a:latin typeface="Times New Roman" panose="02020603050405020304" pitchFamily="18" charset="0"/>
                <a:ea typeface="Times New Roman" panose="02020603050405020304" pitchFamily="18" charset="0"/>
              </a:rPr>
              <a:t>ε</a:t>
            </a:r>
            <a:r>
              <a:rPr lang="en-US" dirty="0">
                <a:solidFill>
                  <a:srgbClr val="000000"/>
                </a:solidFill>
                <a:latin typeface="Times New Roman" panose="02020603050405020304" pitchFamily="18" charset="0"/>
                <a:ea typeface="Times New Roman" panose="02020603050405020304" pitchFamily="18" charset="0"/>
              </a:rPr>
              <a:t>ξ</a:t>
            </a:r>
            <a:r>
              <a:rPr lang="el-GR" dirty="0">
                <a:solidFill>
                  <a:srgbClr val="000000"/>
                </a:solidFill>
                <a:latin typeface="Times New Roman" panose="02020603050405020304" pitchFamily="18" charset="0"/>
                <a:ea typeface="Times New Roman" panose="02020603050405020304" pitchFamily="18" charset="0"/>
              </a:rPr>
              <a:t>α</a:t>
            </a:r>
            <a:r>
              <a:rPr lang="en-US" dirty="0" err="1">
                <a:solidFill>
                  <a:srgbClr val="000000"/>
                </a:solidFill>
                <a:latin typeface="Times New Roman" panose="02020603050405020304" pitchFamily="18" charset="0"/>
                <a:ea typeface="Times New Roman" panose="02020603050405020304" pitchFamily="18" charset="0"/>
              </a:rPr>
              <a:t>γόμ</a:t>
            </a:r>
            <a:r>
              <a:rPr lang="el-GR" dirty="0">
                <a:solidFill>
                  <a:srgbClr val="000000"/>
                </a:solidFill>
                <a:latin typeface="Times New Roman" panose="02020603050405020304" pitchFamily="18" charset="0"/>
                <a:ea typeface="Times New Roman" panose="02020603050405020304" pitchFamily="18" charset="0"/>
              </a:rPr>
              <a:t>ε</a:t>
            </a:r>
            <a:r>
              <a:rPr lang="en-US" dirty="0">
                <a:solidFill>
                  <a:srgbClr val="000000"/>
                </a:solidFill>
                <a:latin typeface="Times New Roman" panose="02020603050405020304" pitchFamily="18" charset="0"/>
                <a:ea typeface="Times New Roman" panose="02020603050405020304" pitchFamily="18" charset="0"/>
              </a:rPr>
              <a:t>ν</a:t>
            </a:r>
            <a:r>
              <a:rPr lang="el-GR" dirty="0">
                <a:solidFill>
                  <a:srgbClr val="000000"/>
                </a:solidFill>
                <a:latin typeface="Times New Roman" panose="02020603050405020304" pitchFamily="18" charset="0"/>
                <a:ea typeface="Times New Roman" panose="02020603050405020304" pitchFamily="18" charset="0"/>
              </a:rPr>
              <a:t>α</a:t>
            </a:r>
            <a:r>
              <a:rPr lang="en-US" dirty="0">
                <a:solidFill>
                  <a:srgbClr val="000000"/>
                </a:solidFill>
                <a:latin typeface="Times New Roman" panose="02020603050405020304" pitchFamily="18" charset="0"/>
                <a:ea typeface="Times New Roman" panose="02020603050405020304" pitchFamily="18" charset="0"/>
              </a:rPr>
              <a:t> </a:t>
            </a:r>
            <a:r>
              <a:rPr lang="el-GR" dirty="0">
                <a:solidFill>
                  <a:srgbClr val="000000"/>
                </a:solidFill>
                <a:latin typeface="Times New Roman" panose="02020603050405020304" pitchFamily="18" charset="0"/>
                <a:ea typeface="Times New Roman" panose="02020603050405020304" pitchFamily="18" charset="0"/>
              </a:rPr>
              <a:t>χ</a:t>
            </a:r>
            <a:r>
              <a:rPr lang="en-US" dirty="0">
                <a:solidFill>
                  <a:srgbClr val="000000"/>
                </a:solidFill>
                <a:latin typeface="Times New Roman" panose="02020603050405020304" pitchFamily="18" charset="0"/>
                <a:ea typeface="Times New Roman" panose="02020603050405020304" pitchFamily="18" charset="0"/>
              </a:rPr>
              <a:t>α</a:t>
            </a:r>
            <a:r>
              <a:rPr lang="el-GR" dirty="0">
                <a:solidFill>
                  <a:srgbClr val="000000"/>
                </a:solidFill>
                <a:latin typeface="Times New Roman" panose="02020603050405020304" pitchFamily="18" charset="0"/>
                <a:ea typeface="Times New Roman" panose="02020603050405020304" pitchFamily="18" charset="0"/>
              </a:rPr>
              <a:t>ρ</a:t>
            </a:r>
            <a:r>
              <a:rPr lang="en-US" dirty="0">
                <a:solidFill>
                  <a:srgbClr val="000000"/>
                </a:solidFill>
                <a:latin typeface="Times New Roman" panose="02020603050405020304" pitchFamily="18" charset="0"/>
                <a:ea typeface="Times New Roman" panose="02020603050405020304" pitchFamily="18" charset="0"/>
              </a:rPr>
              <a:t>α</a:t>
            </a:r>
            <a:r>
              <a:rPr lang="en-US" dirty="0" err="1">
                <a:solidFill>
                  <a:srgbClr val="000000"/>
                </a:solidFill>
                <a:latin typeface="Times New Roman" panose="02020603050405020304" pitchFamily="18" charset="0"/>
                <a:ea typeface="Times New Roman" panose="02020603050405020304" pitchFamily="18" charset="0"/>
              </a:rPr>
              <a:t>κτηριστικά</a:t>
            </a:r>
            <a:r>
              <a:rPr lang="en-US" dirty="0">
                <a:solidFill>
                  <a:srgbClr val="000000"/>
                </a:solidFill>
                <a:latin typeface="Times New Roman" panose="02020603050405020304" pitchFamily="18" charset="0"/>
                <a:ea typeface="Times New Roman" panose="02020603050405020304" pitchFamily="18" charset="0"/>
              </a:rPr>
              <a:t> </a:t>
            </a:r>
            <a:r>
              <a:rPr lang="el-GR" dirty="0">
                <a:solidFill>
                  <a:srgbClr val="000000"/>
                </a:solidFill>
                <a:latin typeface="Times New Roman" panose="02020603050405020304" pitchFamily="18" charset="0"/>
                <a:ea typeface="Times New Roman" panose="02020603050405020304" pitchFamily="18" charset="0"/>
              </a:rPr>
              <a:t>τ</a:t>
            </a:r>
            <a:r>
              <a:rPr lang="en-US" dirty="0">
                <a:solidFill>
                  <a:srgbClr val="000000"/>
                </a:solidFill>
                <a:latin typeface="Times New Roman" panose="02020603050405020304" pitchFamily="18" charset="0"/>
                <a:ea typeface="Times New Roman" panose="02020603050405020304" pitchFamily="18" charset="0"/>
              </a:rPr>
              <a:t>ω</a:t>
            </a:r>
            <a:r>
              <a:rPr lang="el-GR" dirty="0">
                <a:solidFill>
                  <a:srgbClr val="000000"/>
                </a:solidFill>
                <a:latin typeface="Times New Roman" panose="02020603050405020304" pitchFamily="18" charset="0"/>
                <a:ea typeface="Times New Roman" panose="02020603050405020304" pitchFamily="18" charset="0"/>
              </a:rPr>
              <a:t>ν</a:t>
            </a:r>
            <a:r>
              <a:rPr lang="en-US" dirty="0">
                <a:solidFill>
                  <a:srgbClr val="000000"/>
                </a:solidFill>
                <a:latin typeface="Times New Roman" panose="02020603050405020304" pitchFamily="18" charset="0"/>
                <a:ea typeface="Times New Roman" panose="02020603050405020304" pitchFamily="18" charset="0"/>
              </a:rPr>
              <a:t> </a:t>
            </a:r>
            <a:r>
              <a:rPr lang="el-GR" dirty="0">
                <a:solidFill>
                  <a:srgbClr val="000000"/>
                </a:solidFill>
                <a:latin typeface="Times New Roman" panose="02020603050405020304" pitchFamily="18" charset="0"/>
                <a:ea typeface="Times New Roman" panose="02020603050405020304" pitchFamily="18" charset="0"/>
              </a:rPr>
              <a:t>λ</a:t>
            </a:r>
            <a:r>
              <a:rPr lang="en-US" dirty="0">
                <a:solidFill>
                  <a:srgbClr val="000000"/>
                </a:solidFill>
                <a:latin typeface="Times New Roman" panose="02020603050405020304" pitchFamily="18" charset="0"/>
                <a:ea typeface="Times New Roman" panose="02020603050405020304" pitchFamily="18" charset="0"/>
              </a:rPr>
              <a:t>ο</a:t>
            </a:r>
            <a:r>
              <a:rPr lang="el-GR" dirty="0">
                <a:solidFill>
                  <a:srgbClr val="000000"/>
                </a:solidFill>
                <a:latin typeface="Times New Roman" panose="02020603050405020304" pitchFamily="18" charset="0"/>
                <a:ea typeface="Times New Roman" panose="02020603050405020304" pitchFamily="18" charset="0"/>
              </a:rPr>
              <a:t>γ</a:t>
            </a:r>
            <a:r>
              <a:rPr lang="en-US" dirty="0">
                <a:solidFill>
                  <a:srgbClr val="000000"/>
                </a:solidFill>
                <a:latin typeface="Times New Roman" panose="02020603050405020304" pitchFamily="18" charset="0"/>
                <a:ea typeface="Times New Roman" panose="02020603050405020304" pitchFamily="18" charset="0"/>
              </a:rPr>
              <a:t>ι</a:t>
            </a:r>
            <a:r>
              <a:rPr lang="el-GR" dirty="0">
                <a:solidFill>
                  <a:srgbClr val="000000"/>
                </a:solidFill>
                <a:latin typeface="Times New Roman" panose="02020603050405020304" pitchFamily="18" charset="0"/>
                <a:ea typeface="Times New Roman" panose="02020603050405020304" pitchFamily="18" charset="0"/>
              </a:rPr>
              <a:t>σ</a:t>
            </a:r>
            <a:r>
              <a:rPr lang="en-US" dirty="0">
                <a:solidFill>
                  <a:srgbClr val="000000"/>
                </a:solidFill>
                <a:latin typeface="Times New Roman" panose="02020603050405020304" pitchFamily="18" charset="0"/>
                <a:ea typeface="Times New Roman" panose="02020603050405020304" pitchFamily="18" charset="0"/>
              </a:rPr>
              <a:t>μ</a:t>
            </a:r>
            <a:r>
              <a:rPr lang="el-GR" dirty="0">
                <a:solidFill>
                  <a:srgbClr val="000000"/>
                </a:solidFill>
                <a:latin typeface="Times New Roman" panose="02020603050405020304" pitchFamily="18" charset="0"/>
                <a:ea typeface="Times New Roman" panose="02020603050405020304" pitchFamily="18" charset="0"/>
              </a:rPr>
              <a:t>ι</a:t>
            </a:r>
            <a:r>
              <a:rPr lang="en-US" dirty="0" err="1">
                <a:solidFill>
                  <a:srgbClr val="000000"/>
                </a:solidFill>
                <a:latin typeface="Times New Roman" panose="02020603050405020304" pitchFamily="18" charset="0"/>
                <a:ea typeface="Times New Roman" panose="02020603050405020304" pitchFamily="18" charset="0"/>
              </a:rPr>
              <a:t>κών</a:t>
            </a:r>
            <a:r>
              <a:rPr lang="en-US" dirty="0">
                <a:solidFill>
                  <a:srgbClr val="000000"/>
                </a:solidFill>
                <a:latin typeface="Times New Roman" panose="02020603050405020304" pitchFamily="18" charset="0"/>
                <a:ea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rPr>
              <a:t>Pyradiomics</a:t>
            </a:r>
            <a:r>
              <a:rPr lang="en-US" dirty="0">
                <a:solidFill>
                  <a:srgbClr val="000000"/>
                </a:solidFill>
                <a:latin typeface="Times New Roman" panose="02020603050405020304" pitchFamily="18" charset="0"/>
                <a:ea typeface="Times New Roman" panose="02020603050405020304" pitchFamily="18" charset="0"/>
              </a:rPr>
              <a:t> </a:t>
            </a:r>
            <a:r>
              <a:rPr lang="el-GR" dirty="0">
                <a:solidFill>
                  <a:srgbClr val="000000"/>
                </a:solidFill>
                <a:latin typeface="Times New Roman" panose="02020603050405020304" pitchFamily="18" charset="0"/>
                <a:ea typeface="Times New Roman" panose="02020603050405020304" pitchFamily="18" charset="0"/>
              </a:rPr>
              <a:t>κ</a:t>
            </a:r>
            <a:r>
              <a:rPr lang="en-US" dirty="0">
                <a:solidFill>
                  <a:srgbClr val="000000"/>
                </a:solidFill>
                <a:latin typeface="Times New Roman" panose="02020603050405020304" pitchFamily="18" charset="0"/>
                <a:ea typeface="Times New Roman" panose="02020603050405020304" pitchFamily="18" charset="0"/>
              </a:rPr>
              <a:t>α</a:t>
            </a:r>
            <a:r>
              <a:rPr lang="el-GR" dirty="0">
                <a:solidFill>
                  <a:srgbClr val="000000"/>
                </a:solidFill>
                <a:latin typeface="Times New Roman" panose="02020603050405020304" pitchFamily="18" charset="0"/>
                <a:ea typeface="Times New Roman" panose="02020603050405020304" pitchFamily="18" charset="0"/>
              </a:rPr>
              <a:t>ι</a:t>
            </a:r>
            <a:r>
              <a:rPr lang="en-US" dirty="0">
                <a:solidFill>
                  <a:srgbClr val="000000"/>
                </a:solidFill>
                <a:latin typeface="Times New Roman" panose="02020603050405020304" pitchFamily="18" charset="0"/>
                <a:ea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rPr>
              <a:t>LifeX</a:t>
            </a:r>
            <a:r>
              <a:rPr lang="en-US" dirty="0">
                <a:solidFill>
                  <a:srgbClr val="000000"/>
                </a:solidFill>
                <a:latin typeface="Times New Roman" panose="02020603050405020304" pitchFamily="18" charset="0"/>
                <a:ea typeface="Times New Roman" panose="02020603050405020304" pitchFamily="18" charset="0"/>
              </a:rPr>
              <a:t> </a:t>
            </a:r>
            <a:r>
              <a:rPr lang="el-GR" dirty="0">
                <a:solidFill>
                  <a:srgbClr val="000000"/>
                </a:solidFill>
                <a:latin typeface="Times New Roman" panose="02020603050405020304" pitchFamily="18" charset="0"/>
                <a:ea typeface="Times New Roman" panose="02020603050405020304" pitchFamily="18" charset="0"/>
              </a:rPr>
              <a:t>σ</a:t>
            </a:r>
            <a:r>
              <a:rPr lang="en-US" dirty="0">
                <a:solidFill>
                  <a:srgbClr val="000000"/>
                </a:solidFill>
                <a:latin typeface="Times New Roman" panose="02020603050405020304" pitchFamily="18" charset="0"/>
                <a:ea typeface="Times New Roman" panose="02020603050405020304" pitchFamily="18" charset="0"/>
              </a:rPr>
              <a:t>υ</a:t>
            </a:r>
            <a:r>
              <a:rPr lang="el-GR" dirty="0">
                <a:solidFill>
                  <a:srgbClr val="000000"/>
                </a:solidFill>
                <a:latin typeface="Times New Roman" panose="02020603050405020304" pitchFamily="18" charset="0"/>
                <a:ea typeface="Times New Roman" panose="02020603050405020304" pitchFamily="18" charset="0"/>
              </a:rPr>
              <a:t>μ</a:t>
            </a:r>
            <a:r>
              <a:rPr lang="en-US" dirty="0">
                <a:solidFill>
                  <a:srgbClr val="000000"/>
                </a:solidFill>
                <a:latin typeface="Times New Roman" panose="02020603050405020304" pitchFamily="18" charset="0"/>
                <a:ea typeface="Times New Roman" panose="02020603050405020304" pitchFamily="18" charset="0"/>
              </a:rPr>
              <a:t>β</a:t>
            </a:r>
            <a:r>
              <a:rPr lang="el-GR" dirty="0">
                <a:solidFill>
                  <a:srgbClr val="000000"/>
                </a:solidFill>
                <a:latin typeface="Times New Roman" panose="02020603050405020304" pitchFamily="18" charset="0"/>
                <a:ea typeface="Times New Roman" panose="02020603050405020304" pitchFamily="18" charset="0"/>
              </a:rPr>
              <a:t>α</a:t>
            </a:r>
            <a:r>
              <a:rPr lang="en-US" dirty="0">
                <a:solidFill>
                  <a:srgbClr val="000000"/>
                </a:solidFill>
                <a:latin typeface="Times New Roman" panose="02020603050405020304" pitchFamily="18" charset="0"/>
                <a:ea typeface="Times New Roman" panose="02020603050405020304" pitchFamily="18" charset="0"/>
              </a:rPr>
              <a:t>δ</a:t>
            </a:r>
            <a:r>
              <a:rPr lang="el-GR" dirty="0">
                <a:solidFill>
                  <a:srgbClr val="000000"/>
                </a:solidFill>
                <a:latin typeface="Times New Roman" panose="02020603050405020304" pitchFamily="18" charset="0"/>
                <a:ea typeface="Times New Roman" panose="02020603050405020304" pitchFamily="18" charset="0"/>
              </a:rPr>
              <a:t>ί</a:t>
            </a:r>
            <a:r>
              <a:rPr lang="en-US" dirty="0">
                <a:solidFill>
                  <a:srgbClr val="000000"/>
                </a:solidFill>
                <a:latin typeface="Times New Roman" panose="02020603050405020304" pitchFamily="18" charset="0"/>
                <a:ea typeface="Times New Roman" panose="02020603050405020304" pitchFamily="18" charset="0"/>
              </a:rPr>
              <a:t>ζ</a:t>
            </a:r>
            <a:r>
              <a:rPr lang="el-GR" dirty="0">
                <a:solidFill>
                  <a:srgbClr val="000000"/>
                </a:solidFill>
                <a:latin typeface="Times New Roman" panose="02020603050405020304" pitchFamily="18" charset="0"/>
                <a:ea typeface="Times New Roman" panose="02020603050405020304" pitchFamily="18" charset="0"/>
              </a:rPr>
              <a:t>ο</a:t>
            </a:r>
            <a:r>
              <a:rPr lang="en-US" dirty="0">
                <a:solidFill>
                  <a:srgbClr val="000000"/>
                </a:solidFill>
                <a:latin typeface="Times New Roman" panose="02020603050405020304" pitchFamily="18" charset="0"/>
                <a:ea typeface="Times New Roman" panose="02020603050405020304" pitchFamily="18" charset="0"/>
              </a:rPr>
              <a:t>υ</a:t>
            </a:r>
            <a:r>
              <a:rPr lang="el-GR" dirty="0">
                <a:solidFill>
                  <a:srgbClr val="000000"/>
                </a:solidFill>
                <a:latin typeface="Times New Roman" panose="02020603050405020304" pitchFamily="18" charset="0"/>
                <a:ea typeface="Times New Roman" panose="02020603050405020304" pitchFamily="18" charset="0"/>
              </a:rPr>
              <a:t>ν</a:t>
            </a:r>
            <a:r>
              <a:rPr lang="en-US" dirty="0">
                <a:solidFill>
                  <a:srgbClr val="000000"/>
                </a:solidFill>
                <a:latin typeface="Times New Roman" panose="02020603050405020304" pitchFamily="18" charset="0"/>
                <a:ea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rPr>
              <a:t>μετ</a:t>
            </a:r>
            <a:r>
              <a:rPr lang="en-US" dirty="0">
                <a:solidFill>
                  <a:srgbClr val="000000"/>
                </a:solidFill>
                <a:latin typeface="Times New Roman" panose="02020603050405020304" pitchFamily="18" charset="0"/>
                <a:ea typeface="Times New Roman" panose="02020603050405020304" pitchFamily="18" charset="0"/>
              </a:rPr>
              <a:t>αξύ τους.</a:t>
            </a:r>
          </a:p>
          <a:p>
            <a:pPr marL="285750" indent="-285750">
              <a:lnSpc>
                <a:spcPct val="200000"/>
              </a:lnSpc>
              <a:buFont typeface="Arial" panose="020B0604020202020204" pitchFamily="34" charset="0"/>
              <a:buChar char="•"/>
            </a:pPr>
            <a:r>
              <a:rPr lang="en-US" dirty="0" err="1">
                <a:solidFill>
                  <a:srgbClr val="000000"/>
                </a:solidFill>
                <a:latin typeface="Times New Roman" panose="02020603050405020304" pitchFamily="18" charset="0"/>
                <a:ea typeface="Times New Roman" panose="02020603050405020304" pitchFamily="18" charset="0"/>
              </a:rPr>
              <a:t>Το</a:t>
            </a:r>
            <a:r>
              <a:rPr lang="en-US" dirty="0">
                <a:solidFill>
                  <a:srgbClr val="000000"/>
                </a:solidFill>
                <a:latin typeface="Times New Roman" panose="02020603050405020304" pitchFamily="18" charset="0"/>
                <a:ea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rPr>
              <a:t>λογισμικό</a:t>
            </a:r>
            <a:r>
              <a:rPr lang="en-US" dirty="0">
                <a:solidFill>
                  <a:srgbClr val="000000"/>
                </a:solidFill>
                <a:latin typeface="Times New Roman" panose="02020603050405020304" pitchFamily="18" charset="0"/>
                <a:ea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rPr>
              <a:t>MaZda</a:t>
            </a:r>
            <a:r>
              <a:rPr lang="en-US" dirty="0">
                <a:solidFill>
                  <a:srgbClr val="000000"/>
                </a:solidFill>
                <a:latin typeface="Times New Roman" panose="02020603050405020304" pitchFamily="18" charset="0"/>
                <a:ea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rPr>
              <a:t>έχει</a:t>
            </a:r>
            <a:r>
              <a:rPr lang="en-US" dirty="0">
                <a:solidFill>
                  <a:srgbClr val="000000"/>
                </a:solidFill>
                <a:latin typeface="Times New Roman" panose="02020603050405020304" pitchFamily="18" charset="0"/>
                <a:ea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rPr>
              <a:t>σημ</a:t>
            </a:r>
            <a:r>
              <a:rPr lang="en-US" dirty="0">
                <a:solidFill>
                  <a:srgbClr val="000000"/>
                </a:solidFill>
                <a:latin typeface="Times New Roman" panose="02020603050405020304" pitchFamily="18" charset="0"/>
                <a:ea typeface="Times New Roman" panose="02020603050405020304" pitchFamily="18" charset="0"/>
              </a:rPr>
              <a:t>αντικές α</a:t>
            </a:r>
            <a:r>
              <a:rPr lang="el-GR" dirty="0">
                <a:solidFill>
                  <a:srgbClr val="000000"/>
                </a:solidFill>
                <a:latin typeface="Times New Roman" panose="02020603050405020304" pitchFamily="18" charset="0"/>
                <a:ea typeface="Times New Roman" panose="02020603050405020304" pitchFamily="18" charset="0"/>
              </a:rPr>
              <a:t>π</a:t>
            </a:r>
            <a:r>
              <a:rPr lang="en-US" dirty="0">
                <a:solidFill>
                  <a:srgbClr val="000000"/>
                </a:solidFill>
                <a:latin typeface="Times New Roman" panose="02020603050405020304" pitchFamily="18" charset="0"/>
                <a:ea typeface="Times New Roman" panose="02020603050405020304" pitchFamily="18" charset="0"/>
              </a:rPr>
              <a:t>ο</a:t>
            </a:r>
            <a:r>
              <a:rPr lang="el-GR" dirty="0">
                <a:solidFill>
                  <a:srgbClr val="000000"/>
                </a:solidFill>
                <a:latin typeface="Times New Roman" panose="02020603050405020304" pitchFamily="18" charset="0"/>
                <a:ea typeface="Times New Roman" panose="02020603050405020304" pitchFamily="18" charset="0"/>
              </a:rPr>
              <a:t>κ</a:t>
            </a:r>
            <a:r>
              <a:rPr lang="en-US" dirty="0">
                <a:solidFill>
                  <a:srgbClr val="000000"/>
                </a:solidFill>
                <a:latin typeface="Times New Roman" panose="02020603050405020304" pitchFamily="18" charset="0"/>
                <a:ea typeface="Times New Roman" panose="02020603050405020304" pitchFamily="18" charset="0"/>
              </a:rPr>
              <a:t>λ</a:t>
            </a:r>
            <a:r>
              <a:rPr lang="el-GR" dirty="0">
                <a:solidFill>
                  <a:srgbClr val="000000"/>
                </a:solidFill>
                <a:latin typeface="Times New Roman" panose="02020603050405020304" pitchFamily="18" charset="0"/>
                <a:ea typeface="Times New Roman" panose="02020603050405020304" pitchFamily="18" charset="0"/>
              </a:rPr>
              <a:t>ί</a:t>
            </a:r>
            <a:r>
              <a:rPr lang="en-US" dirty="0">
                <a:solidFill>
                  <a:srgbClr val="000000"/>
                </a:solidFill>
                <a:latin typeface="Times New Roman" panose="02020603050405020304" pitchFamily="18" charset="0"/>
                <a:ea typeface="Times New Roman" panose="02020603050405020304" pitchFamily="18" charset="0"/>
              </a:rPr>
              <a:t>σ</a:t>
            </a:r>
            <a:r>
              <a:rPr lang="el-GR" dirty="0">
                <a:solidFill>
                  <a:srgbClr val="000000"/>
                </a:solidFill>
                <a:latin typeface="Times New Roman" panose="02020603050405020304" pitchFamily="18" charset="0"/>
                <a:ea typeface="Times New Roman" panose="02020603050405020304" pitchFamily="18" charset="0"/>
              </a:rPr>
              <a:t>ε</a:t>
            </a:r>
            <a:r>
              <a:rPr lang="en-US" dirty="0">
                <a:solidFill>
                  <a:srgbClr val="000000"/>
                </a:solidFill>
                <a:latin typeface="Times New Roman" panose="02020603050405020304" pitchFamily="18" charset="0"/>
                <a:ea typeface="Times New Roman" panose="02020603050405020304" pitchFamily="18" charset="0"/>
              </a:rPr>
              <a:t>ι</a:t>
            </a:r>
            <a:r>
              <a:rPr lang="el-GR" dirty="0">
                <a:solidFill>
                  <a:srgbClr val="000000"/>
                </a:solidFill>
                <a:latin typeface="Times New Roman" panose="02020603050405020304" pitchFamily="18" charset="0"/>
                <a:ea typeface="Times New Roman" panose="02020603050405020304" pitchFamily="18" charset="0"/>
              </a:rPr>
              <a:t>ς</a:t>
            </a:r>
            <a:r>
              <a:rPr lang="en-US" dirty="0">
                <a:solidFill>
                  <a:srgbClr val="000000"/>
                </a:solidFill>
                <a:latin typeface="Times New Roman" panose="02020603050405020304" pitchFamily="18" charset="0"/>
                <a:ea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rPr>
              <a:t>στις</a:t>
            </a:r>
            <a:r>
              <a:rPr lang="en-US" dirty="0">
                <a:solidFill>
                  <a:srgbClr val="000000"/>
                </a:solidFill>
                <a:latin typeface="Times New Roman" panose="02020603050405020304" pitchFamily="18" charset="0"/>
                <a:ea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rPr>
              <a:t>τιμές</a:t>
            </a:r>
            <a:r>
              <a:rPr lang="en-US" dirty="0">
                <a:solidFill>
                  <a:srgbClr val="000000"/>
                </a:solidFill>
                <a:latin typeface="Times New Roman" panose="02020603050405020304" pitchFamily="18" charset="0"/>
                <a:ea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rPr>
              <a:t>των</a:t>
            </a:r>
            <a:r>
              <a:rPr lang="en-US" dirty="0">
                <a:solidFill>
                  <a:srgbClr val="000000"/>
                </a:solidFill>
                <a:latin typeface="Times New Roman" panose="02020603050405020304" pitchFamily="18" charset="0"/>
                <a:ea typeface="Times New Roman" panose="02020603050405020304" pitchFamily="18" charset="0"/>
              </a:rPr>
              <a:t> χαρα</a:t>
            </a:r>
            <a:r>
              <a:rPr lang="en-US" dirty="0" err="1">
                <a:solidFill>
                  <a:srgbClr val="000000"/>
                </a:solidFill>
                <a:latin typeface="Times New Roman" panose="02020603050405020304" pitchFamily="18" charset="0"/>
                <a:ea typeface="Times New Roman" panose="02020603050405020304" pitchFamily="18" charset="0"/>
              </a:rPr>
              <a:t>κτηριστικών</a:t>
            </a:r>
            <a:r>
              <a:rPr lang="en-US" dirty="0">
                <a:solidFill>
                  <a:srgbClr val="000000"/>
                </a:solidFill>
                <a:latin typeface="Times New Roman" panose="02020603050405020304" pitchFamily="18" charset="0"/>
                <a:ea typeface="Times New Roman" panose="02020603050405020304" pitchFamily="18" charset="0"/>
              </a:rPr>
              <a:t>.</a:t>
            </a:r>
          </a:p>
          <a:p>
            <a:pPr marL="285750" indent="-285750">
              <a:lnSpc>
                <a:spcPct val="200000"/>
              </a:lnSpc>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rPr>
              <a:t>Τα </a:t>
            </a:r>
            <a:r>
              <a:rPr lang="en-US" dirty="0" err="1">
                <a:solidFill>
                  <a:srgbClr val="000000"/>
                </a:solidFill>
                <a:latin typeface="Times New Roman" panose="02020603050405020304" pitchFamily="18" charset="0"/>
                <a:ea typeface="Times New Roman" panose="02020603050405020304" pitchFamily="18" charset="0"/>
              </a:rPr>
              <a:t>λογισμικά</a:t>
            </a:r>
            <a:r>
              <a:rPr lang="en-US" dirty="0">
                <a:solidFill>
                  <a:srgbClr val="000000"/>
                </a:solidFill>
                <a:latin typeface="Times New Roman" panose="02020603050405020304" pitchFamily="18" charset="0"/>
                <a:ea typeface="Times New Roman" panose="02020603050405020304" pitchFamily="18" charset="0"/>
              </a:rPr>
              <a:t> Open Source </a:t>
            </a:r>
            <a:r>
              <a:rPr lang="el-GR" dirty="0">
                <a:solidFill>
                  <a:srgbClr val="000000"/>
                </a:solidFill>
                <a:latin typeface="Times New Roman" panose="02020603050405020304" pitchFamily="18" charset="0"/>
                <a:ea typeface="Times New Roman" panose="02020603050405020304" pitchFamily="18" charset="0"/>
              </a:rPr>
              <a:t>π</a:t>
            </a:r>
            <a:r>
              <a:rPr lang="en-US" dirty="0">
                <a:solidFill>
                  <a:srgbClr val="000000"/>
                </a:solidFill>
                <a:latin typeface="Times New Roman" panose="02020603050405020304" pitchFamily="18" charset="0"/>
                <a:ea typeface="Times New Roman" panose="02020603050405020304" pitchFamily="18" charset="0"/>
              </a:rPr>
              <a:t>ρ</a:t>
            </a:r>
            <a:r>
              <a:rPr lang="el-GR" dirty="0">
                <a:solidFill>
                  <a:srgbClr val="000000"/>
                </a:solidFill>
                <a:latin typeface="Times New Roman" panose="02020603050405020304" pitchFamily="18" charset="0"/>
                <a:ea typeface="Times New Roman" panose="02020603050405020304" pitchFamily="18" charset="0"/>
              </a:rPr>
              <a:t>ο</a:t>
            </a:r>
            <a:r>
              <a:rPr lang="en-US" dirty="0" err="1">
                <a:solidFill>
                  <a:srgbClr val="000000"/>
                </a:solidFill>
                <a:latin typeface="Times New Roman" panose="02020603050405020304" pitchFamily="18" charset="0"/>
                <a:ea typeface="Times New Roman" panose="02020603050405020304" pitchFamily="18" charset="0"/>
              </a:rPr>
              <a:t>σφέρουν</a:t>
            </a:r>
            <a:r>
              <a:rPr lang="en-US" dirty="0">
                <a:solidFill>
                  <a:srgbClr val="000000"/>
                </a:solidFill>
                <a:latin typeface="Times New Roman" panose="02020603050405020304" pitchFamily="18" charset="0"/>
                <a:ea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rPr>
              <a:t>μεγ</a:t>
            </a:r>
            <a:r>
              <a:rPr lang="en-US" dirty="0">
                <a:solidFill>
                  <a:srgbClr val="000000"/>
                </a:solidFill>
                <a:latin typeface="Times New Roman" panose="02020603050405020304" pitchFamily="18" charset="0"/>
                <a:ea typeface="Times New Roman" panose="02020603050405020304" pitchFamily="18" charset="0"/>
              </a:rPr>
              <a:t>αλύτερη </a:t>
            </a:r>
            <a:r>
              <a:rPr lang="el-GR" dirty="0">
                <a:solidFill>
                  <a:srgbClr val="000000"/>
                </a:solidFill>
                <a:latin typeface="Times New Roman" panose="02020603050405020304" pitchFamily="18" charset="0"/>
                <a:ea typeface="Times New Roman" panose="02020603050405020304" pitchFamily="18" charset="0"/>
              </a:rPr>
              <a:t>δ</a:t>
            </a:r>
            <a:r>
              <a:rPr lang="en-US" dirty="0">
                <a:solidFill>
                  <a:srgbClr val="000000"/>
                </a:solidFill>
                <a:latin typeface="Times New Roman" panose="02020603050405020304" pitchFamily="18" charset="0"/>
                <a:ea typeface="Times New Roman" panose="02020603050405020304" pitchFamily="18" charset="0"/>
              </a:rPr>
              <a:t>ι</a:t>
            </a:r>
            <a:r>
              <a:rPr lang="el-GR" dirty="0">
                <a:solidFill>
                  <a:srgbClr val="000000"/>
                </a:solidFill>
                <a:latin typeface="Times New Roman" panose="02020603050405020304" pitchFamily="18" charset="0"/>
                <a:ea typeface="Times New Roman" panose="02020603050405020304" pitchFamily="18" charset="0"/>
              </a:rPr>
              <a:t>α</a:t>
            </a:r>
            <a:r>
              <a:rPr lang="en-US" dirty="0">
                <a:solidFill>
                  <a:srgbClr val="000000"/>
                </a:solidFill>
                <a:latin typeface="Times New Roman" panose="02020603050405020304" pitchFamily="18" charset="0"/>
                <a:ea typeface="Times New Roman" panose="02020603050405020304" pitchFamily="18" charset="0"/>
              </a:rPr>
              <a:t>φ</a:t>
            </a:r>
            <a:r>
              <a:rPr lang="el-GR" dirty="0">
                <a:solidFill>
                  <a:srgbClr val="000000"/>
                </a:solidFill>
                <a:latin typeface="Times New Roman" panose="02020603050405020304" pitchFamily="18" charset="0"/>
                <a:ea typeface="Times New Roman" panose="02020603050405020304" pitchFamily="18" charset="0"/>
              </a:rPr>
              <a:t>ά</a:t>
            </a:r>
            <a:r>
              <a:rPr lang="en-US" dirty="0">
                <a:solidFill>
                  <a:srgbClr val="000000"/>
                </a:solidFill>
                <a:latin typeface="Times New Roman" panose="02020603050405020304" pitchFamily="18" charset="0"/>
                <a:ea typeface="Times New Roman" panose="02020603050405020304" pitchFamily="18" charset="0"/>
              </a:rPr>
              <a:t>ν</a:t>
            </a:r>
            <a:r>
              <a:rPr lang="el-GR" dirty="0">
                <a:solidFill>
                  <a:srgbClr val="000000"/>
                </a:solidFill>
                <a:latin typeface="Times New Roman" panose="02020603050405020304" pitchFamily="18" charset="0"/>
                <a:ea typeface="Times New Roman" panose="02020603050405020304" pitchFamily="18" charset="0"/>
              </a:rPr>
              <a:t>ε</a:t>
            </a:r>
            <a:r>
              <a:rPr lang="en-US" dirty="0">
                <a:solidFill>
                  <a:srgbClr val="000000"/>
                </a:solidFill>
                <a:latin typeface="Times New Roman" panose="02020603050405020304" pitchFamily="18" charset="0"/>
                <a:ea typeface="Times New Roman" panose="02020603050405020304" pitchFamily="18" charset="0"/>
              </a:rPr>
              <a:t>ι</a:t>
            </a:r>
            <a:r>
              <a:rPr lang="el-GR" dirty="0">
                <a:solidFill>
                  <a:srgbClr val="000000"/>
                </a:solidFill>
                <a:latin typeface="Times New Roman" panose="02020603050405020304" pitchFamily="18" charset="0"/>
                <a:ea typeface="Times New Roman" panose="02020603050405020304" pitchFamily="18" charset="0"/>
              </a:rPr>
              <a:t>α</a:t>
            </a:r>
            <a:r>
              <a:rPr lang="en-US" dirty="0">
                <a:solidFill>
                  <a:srgbClr val="000000"/>
                </a:solidFill>
                <a:latin typeface="Times New Roman" panose="02020603050405020304" pitchFamily="18" charset="0"/>
                <a:ea typeface="Times New Roman" panose="02020603050405020304" pitchFamily="18" charset="0"/>
              </a:rPr>
              <a:t> </a:t>
            </a:r>
            <a:r>
              <a:rPr lang="el-GR" dirty="0">
                <a:solidFill>
                  <a:srgbClr val="000000"/>
                </a:solidFill>
                <a:latin typeface="Times New Roman" panose="02020603050405020304" pitchFamily="18" charset="0"/>
                <a:ea typeface="Times New Roman" panose="02020603050405020304" pitchFamily="18" charset="0"/>
              </a:rPr>
              <a:t>κ</a:t>
            </a:r>
            <a:r>
              <a:rPr lang="en-US" dirty="0">
                <a:solidFill>
                  <a:srgbClr val="000000"/>
                </a:solidFill>
                <a:latin typeface="Times New Roman" panose="02020603050405020304" pitchFamily="18" charset="0"/>
                <a:ea typeface="Times New Roman" panose="02020603050405020304" pitchFamily="18" charset="0"/>
              </a:rPr>
              <a:t>α</a:t>
            </a:r>
            <a:r>
              <a:rPr lang="el-GR" dirty="0">
                <a:solidFill>
                  <a:srgbClr val="000000"/>
                </a:solidFill>
                <a:latin typeface="Times New Roman" panose="02020603050405020304" pitchFamily="18" charset="0"/>
                <a:ea typeface="Times New Roman" panose="02020603050405020304" pitchFamily="18" charset="0"/>
              </a:rPr>
              <a:t>ι</a:t>
            </a:r>
            <a:r>
              <a:rPr lang="en-US" dirty="0">
                <a:solidFill>
                  <a:srgbClr val="000000"/>
                </a:solidFill>
                <a:latin typeface="Times New Roman" panose="02020603050405020304" pitchFamily="18" charset="0"/>
                <a:ea typeface="Times New Roman" panose="02020603050405020304" pitchFamily="18" charset="0"/>
              </a:rPr>
              <a:t> </a:t>
            </a:r>
            <a:r>
              <a:rPr lang="el-GR" dirty="0">
                <a:solidFill>
                  <a:srgbClr val="000000"/>
                </a:solidFill>
                <a:latin typeface="Times New Roman" panose="02020603050405020304" pitchFamily="18" charset="0"/>
                <a:ea typeface="Times New Roman" panose="02020603050405020304" pitchFamily="18" charset="0"/>
              </a:rPr>
              <a:t>α</a:t>
            </a:r>
            <a:r>
              <a:rPr lang="en-US" dirty="0" err="1">
                <a:solidFill>
                  <a:srgbClr val="000000"/>
                </a:solidFill>
                <a:latin typeface="Times New Roman" panose="02020603050405020304" pitchFamily="18" charset="0"/>
                <a:ea typeface="Times New Roman" panose="02020603050405020304" pitchFamily="18" charset="0"/>
              </a:rPr>
              <a:t>ξιο</a:t>
            </a:r>
            <a:r>
              <a:rPr lang="en-US" dirty="0">
                <a:solidFill>
                  <a:srgbClr val="000000"/>
                </a:solidFill>
                <a:latin typeface="Times New Roman" panose="02020603050405020304" pitchFamily="18" charset="0"/>
                <a:ea typeface="Times New Roman" panose="02020603050405020304" pitchFamily="18" charset="0"/>
              </a:rPr>
              <a:t>πιστία.</a:t>
            </a:r>
          </a:p>
          <a:p>
            <a:pPr marL="285750" indent="-285750">
              <a:lnSpc>
                <a:spcPct val="200000"/>
              </a:lnSpc>
              <a:buFont typeface="Arial" panose="020B0604020202020204" pitchFamily="34" charset="0"/>
              <a:buChar char="•"/>
            </a:pPr>
            <a:r>
              <a:rPr lang="en-US" dirty="0" err="1">
                <a:solidFill>
                  <a:srgbClr val="000000"/>
                </a:solidFill>
                <a:latin typeface="Times New Roman" panose="02020603050405020304" pitchFamily="18" charset="0"/>
                <a:ea typeface="Times New Roman" panose="02020603050405020304" pitchFamily="18" charset="0"/>
              </a:rPr>
              <a:t>Χρειάζετ</a:t>
            </a:r>
            <a:r>
              <a:rPr lang="en-US" dirty="0">
                <a:solidFill>
                  <a:srgbClr val="000000"/>
                </a:solidFill>
                <a:latin typeface="Times New Roman" panose="02020603050405020304" pitchFamily="18" charset="0"/>
                <a:ea typeface="Times New Roman" panose="02020603050405020304" pitchFamily="18" charset="0"/>
              </a:rPr>
              <a:t>αι εκτενής </a:t>
            </a:r>
            <a:r>
              <a:rPr lang="el-GR" dirty="0">
                <a:solidFill>
                  <a:srgbClr val="000000"/>
                </a:solidFill>
                <a:latin typeface="Times New Roman" panose="02020603050405020304" pitchFamily="18" charset="0"/>
                <a:ea typeface="Times New Roman" panose="02020603050405020304" pitchFamily="18" charset="0"/>
              </a:rPr>
              <a:t>μ</a:t>
            </a:r>
            <a:r>
              <a:rPr lang="en-US" dirty="0">
                <a:solidFill>
                  <a:srgbClr val="000000"/>
                </a:solidFill>
                <a:latin typeface="Times New Roman" panose="02020603050405020304" pitchFamily="18" charset="0"/>
                <a:ea typeface="Times New Roman" panose="02020603050405020304" pitchFamily="18" charset="0"/>
              </a:rPr>
              <a:t>ε</a:t>
            </a:r>
            <a:r>
              <a:rPr lang="el-GR" dirty="0">
                <a:solidFill>
                  <a:srgbClr val="000000"/>
                </a:solidFill>
                <a:latin typeface="Times New Roman" panose="02020603050405020304" pitchFamily="18" charset="0"/>
                <a:ea typeface="Times New Roman" panose="02020603050405020304" pitchFamily="18" charset="0"/>
              </a:rPr>
              <a:t>λ</a:t>
            </a:r>
            <a:r>
              <a:rPr lang="en-US" dirty="0">
                <a:solidFill>
                  <a:srgbClr val="000000"/>
                </a:solidFill>
                <a:latin typeface="Times New Roman" panose="02020603050405020304" pitchFamily="18" charset="0"/>
                <a:ea typeface="Times New Roman" panose="02020603050405020304" pitchFamily="18" charset="0"/>
              </a:rPr>
              <a:t>έ</a:t>
            </a:r>
            <a:r>
              <a:rPr lang="el-GR" dirty="0">
                <a:solidFill>
                  <a:srgbClr val="000000"/>
                </a:solidFill>
                <a:latin typeface="Times New Roman" panose="02020603050405020304" pitchFamily="18" charset="0"/>
                <a:ea typeface="Times New Roman" panose="02020603050405020304" pitchFamily="18" charset="0"/>
              </a:rPr>
              <a:t>τ</a:t>
            </a:r>
            <a:r>
              <a:rPr lang="en-US" dirty="0">
                <a:solidFill>
                  <a:srgbClr val="000000"/>
                </a:solidFill>
                <a:latin typeface="Times New Roman" panose="02020603050405020304" pitchFamily="18" charset="0"/>
                <a:ea typeface="Times New Roman" panose="02020603050405020304" pitchFamily="18" charset="0"/>
              </a:rPr>
              <a:t>η </a:t>
            </a:r>
            <a:r>
              <a:rPr lang="el-GR" dirty="0">
                <a:solidFill>
                  <a:srgbClr val="000000"/>
                </a:solidFill>
                <a:latin typeface="Times New Roman" panose="02020603050405020304" pitchFamily="18" charset="0"/>
                <a:ea typeface="Times New Roman" panose="02020603050405020304" pitchFamily="18" charset="0"/>
              </a:rPr>
              <a:t>κ</a:t>
            </a:r>
            <a:r>
              <a:rPr lang="en-US" dirty="0">
                <a:solidFill>
                  <a:srgbClr val="000000"/>
                </a:solidFill>
                <a:latin typeface="Times New Roman" panose="02020603050405020304" pitchFamily="18" charset="0"/>
                <a:ea typeface="Times New Roman" panose="02020603050405020304" pitchFamily="18" charset="0"/>
              </a:rPr>
              <a:t>α</a:t>
            </a:r>
            <a:r>
              <a:rPr lang="el-GR" dirty="0">
                <a:solidFill>
                  <a:srgbClr val="000000"/>
                </a:solidFill>
                <a:latin typeface="Times New Roman" panose="02020603050405020304" pitchFamily="18" charset="0"/>
                <a:ea typeface="Times New Roman" panose="02020603050405020304" pitchFamily="18" charset="0"/>
              </a:rPr>
              <a:t>ι</a:t>
            </a:r>
            <a:r>
              <a:rPr lang="en-US" dirty="0">
                <a:solidFill>
                  <a:srgbClr val="000000"/>
                </a:solidFill>
                <a:latin typeface="Times New Roman" panose="02020603050405020304" pitchFamily="18" charset="0"/>
                <a:ea typeface="Times New Roman" panose="02020603050405020304" pitchFamily="18" charset="0"/>
              </a:rPr>
              <a:t> α</a:t>
            </a:r>
            <a:r>
              <a:rPr lang="en-US" dirty="0" err="1">
                <a:solidFill>
                  <a:srgbClr val="000000"/>
                </a:solidFill>
                <a:latin typeface="Times New Roman" panose="02020603050405020304" pitchFamily="18" charset="0"/>
                <a:ea typeface="Times New Roman" panose="02020603050405020304" pitchFamily="18" charset="0"/>
              </a:rPr>
              <a:t>νάλυση</a:t>
            </a:r>
            <a:r>
              <a:rPr lang="en-US" dirty="0">
                <a:solidFill>
                  <a:srgbClr val="000000"/>
                </a:solidFill>
                <a:latin typeface="Times New Roman" panose="02020603050405020304" pitchFamily="18" charset="0"/>
                <a:ea typeface="Times New Roman" panose="02020603050405020304" pitchFamily="18" charset="0"/>
              </a:rPr>
              <a:t> </a:t>
            </a:r>
            <a:r>
              <a:rPr lang="el-GR" dirty="0">
                <a:solidFill>
                  <a:srgbClr val="000000"/>
                </a:solidFill>
                <a:latin typeface="Times New Roman" panose="02020603050405020304" pitchFamily="18" charset="0"/>
                <a:ea typeface="Times New Roman" panose="02020603050405020304" pitchFamily="18" charset="0"/>
              </a:rPr>
              <a:t>σ</a:t>
            </a:r>
            <a:r>
              <a:rPr lang="en-US" dirty="0">
                <a:solidFill>
                  <a:srgbClr val="000000"/>
                </a:solidFill>
                <a:latin typeface="Times New Roman" panose="02020603050405020304" pitchFamily="18" charset="0"/>
                <a:ea typeface="Times New Roman" panose="02020603050405020304" pitchFamily="18" charset="0"/>
              </a:rPr>
              <a:t>ε </a:t>
            </a:r>
            <a:r>
              <a:rPr lang="el-GR" dirty="0">
                <a:solidFill>
                  <a:srgbClr val="000000"/>
                </a:solidFill>
                <a:latin typeface="Times New Roman" panose="02020603050405020304" pitchFamily="18" charset="0"/>
                <a:ea typeface="Times New Roman" panose="02020603050405020304" pitchFamily="18" charset="0"/>
              </a:rPr>
              <a:t>ό</a:t>
            </a:r>
            <a:r>
              <a:rPr lang="en-US" dirty="0">
                <a:solidFill>
                  <a:srgbClr val="000000"/>
                </a:solidFill>
                <a:latin typeface="Times New Roman" panose="02020603050405020304" pitchFamily="18" charset="0"/>
                <a:ea typeface="Times New Roman" panose="02020603050405020304" pitchFamily="18" charset="0"/>
              </a:rPr>
              <a:t>λ</a:t>
            </a:r>
            <a:r>
              <a:rPr lang="el-GR" dirty="0">
                <a:solidFill>
                  <a:srgbClr val="000000"/>
                </a:solidFill>
                <a:latin typeface="Times New Roman" panose="02020603050405020304" pitchFamily="18" charset="0"/>
                <a:ea typeface="Times New Roman" panose="02020603050405020304" pitchFamily="18" charset="0"/>
              </a:rPr>
              <a:t>α</a:t>
            </a:r>
            <a:r>
              <a:rPr lang="en-US" dirty="0">
                <a:solidFill>
                  <a:srgbClr val="000000"/>
                </a:solidFill>
                <a:latin typeface="Times New Roman" panose="02020603050405020304" pitchFamily="18" charset="0"/>
                <a:ea typeface="Times New Roman" panose="02020603050405020304" pitchFamily="18" charset="0"/>
              </a:rPr>
              <a:t> </a:t>
            </a:r>
            <a:r>
              <a:rPr lang="el-GR" dirty="0">
                <a:solidFill>
                  <a:srgbClr val="000000"/>
                </a:solidFill>
                <a:latin typeface="Times New Roman" panose="02020603050405020304" pitchFamily="18" charset="0"/>
                <a:ea typeface="Times New Roman" panose="02020603050405020304" pitchFamily="18" charset="0"/>
              </a:rPr>
              <a:t>τ</a:t>
            </a:r>
            <a:r>
              <a:rPr lang="en-US" dirty="0">
                <a:solidFill>
                  <a:srgbClr val="000000"/>
                </a:solidFill>
                <a:latin typeface="Times New Roman" panose="02020603050405020304" pitchFamily="18" charset="0"/>
                <a:ea typeface="Times New Roman" panose="02020603050405020304" pitchFamily="18" charset="0"/>
              </a:rPr>
              <a:t>η </a:t>
            </a:r>
            <a:r>
              <a:rPr lang="el-GR" dirty="0">
                <a:solidFill>
                  <a:srgbClr val="000000"/>
                </a:solidFill>
                <a:latin typeface="Times New Roman" panose="02020603050405020304" pitchFamily="18" charset="0"/>
                <a:ea typeface="Times New Roman" panose="02020603050405020304" pitchFamily="18" charset="0"/>
              </a:rPr>
              <a:t>β</a:t>
            </a:r>
            <a:r>
              <a:rPr lang="en-US" dirty="0">
                <a:solidFill>
                  <a:srgbClr val="000000"/>
                </a:solidFill>
                <a:latin typeface="Times New Roman" panose="02020603050405020304" pitchFamily="18" charset="0"/>
                <a:ea typeface="Times New Roman" panose="02020603050405020304" pitchFamily="18" charset="0"/>
              </a:rPr>
              <a:t>ή</a:t>
            </a:r>
            <a:r>
              <a:rPr lang="el-GR" dirty="0">
                <a:solidFill>
                  <a:srgbClr val="000000"/>
                </a:solidFill>
                <a:latin typeface="Times New Roman" panose="02020603050405020304" pitchFamily="18" charset="0"/>
                <a:ea typeface="Times New Roman" panose="02020603050405020304" pitchFamily="18" charset="0"/>
              </a:rPr>
              <a:t>μ</a:t>
            </a:r>
            <a:r>
              <a:rPr lang="en-US" dirty="0">
                <a:solidFill>
                  <a:srgbClr val="000000"/>
                </a:solidFill>
                <a:latin typeface="Times New Roman" panose="02020603050405020304" pitchFamily="18" charset="0"/>
                <a:ea typeface="Times New Roman" panose="02020603050405020304" pitchFamily="18" charset="0"/>
              </a:rPr>
              <a:t>α</a:t>
            </a:r>
            <a:r>
              <a:rPr lang="el-GR" dirty="0">
                <a:solidFill>
                  <a:srgbClr val="000000"/>
                </a:solidFill>
                <a:latin typeface="Times New Roman" panose="02020603050405020304" pitchFamily="18" charset="0"/>
                <a:ea typeface="Times New Roman" panose="02020603050405020304" pitchFamily="18" charset="0"/>
              </a:rPr>
              <a:t>τ</a:t>
            </a:r>
            <a:r>
              <a:rPr lang="en-US" dirty="0">
                <a:solidFill>
                  <a:srgbClr val="000000"/>
                </a:solidFill>
                <a:latin typeface="Times New Roman" panose="02020603050405020304" pitchFamily="18" charset="0"/>
                <a:ea typeface="Times New Roman" panose="02020603050405020304" pitchFamily="18" charset="0"/>
              </a:rPr>
              <a:t>α </a:t>
            </a:r>
            <a:r>
              <a:rPr lang="el-GR" dirty="0">
                <a:solidFill>
                  <a:srgbClr val="000000"/>
                </a:solidFill>
                <a:latin typeface="Times New Roman" panose="02020603050405020304" pitchFamily="18" charset="0"/>
                <a:ea typeface="Times New Roman" panose="02020603050405020304" pitchFamily="18" charset="0"/>
              </a:rPr>
              <a:t>τ</a:t>
            </a:r>
            <a:r>
              <a:rPr lang="en-US" dirty="0">
                <a:solidFill>
                  <a:srgbClr val="000000"/>
                </a:solidFill>
                <a:latin typeface="Times New Roman" panose="02020603050405020304" pitchFamily="18" charset="0"/>
                <a:ea typeface="Times New Roman" panose="02020603050405020304" pitchFamily="18" charset="0"/>
              </a:rPr>
              <a:t>η</a:t>
            </a:r>
            <a:r>
              <a:rPr lang="el-GR" dirty="0">
                <a:solidFill>
                  <a:srgbClr val="000000"/>
                </a:solidFill>
                <a:latin typeface="Times New Roman" panose="02020603050405020304" pitchFamily="18" charset="0"/>
                <a:ea typeface="Times New Roman" panose="02020603050405020304" pitchFamily="18" charset="0"/>
              </a:rPr>
              <a:t>ς</a:t>
            </a:r>
            <a:r>
              <a:rPr lang="en-US" dirty="0">
                <a:solidFill>
                  <a:srgbClr val="000000"/>
                </a:solidFill>
                <a:latin typeface="Times New Roman" panose="02020603050405020304" pitchFamily="18" charset="0"/>
                <a:ea typeface="Times New Roman" panose="02020603050405020304" pitchFamily="18" charset="0"/>
              </a:rPr>
              <a:t> </a:t>
            </a:r>
            <a:r>
              <a:rPr lang="el-GR" dirty="0">
                <a:solidFill>
                  <a:srgbClr val="000000"/>
                </a:solidFill>
                <a:latin typeface="Times New Roman" panose="02020603050405020304" pitchFamily="18" charset="0"/>
                <a:ea typeface="Times New Roman" panose="02020603050405020304" pitchFamily="18" charset="0"/>
              </a:rPr>
              <a:t>δ</a:t>
            </a:r>
            <a:r>
              <a:rPr lang="en-US" dirty="0">
                <a:solidFill>
                  <a:srgbClr val="000000"/>
                </a:solidFill>
                <a:latin typeface="Times New Roman" panose="02020603050405020304" pitchFamily="18" charset="0"/>
                <a:ea typeface="Times New Roman" panose="02020603050405020304" pitchFamily="18" charset="0"/>
              </a:rPr>
              <a:t>ι</a:t>
            </a:r>
            <a:r>
              <a:rPr lang="el-GR" dirty="0">
                <a:solidFill>
                  <a:srgbClr val="000000"/>
                </a:solidFill>
                <a:latin typeface="Times New Roman" panose="02020603050405020304" pitchFamily="18" charset="0"/>
                <a:ea typeface="Times New Roman" panose="02020603050405020304" pitchFamily="18" charset="0"/>
              </a:rPr>
              <a:t>α</a:t>
            </a:r>
            <a:r>
              <a:rPr lang="en-US" dirty="0">
                <a:solidFill>
                  <a:srgbClr val="000000"/>
                </a:solidFill>
                <a:latin typeface="Times New Roman" panose="02020603050405020304" pitchFamily="18" charset="0"/>
                <a:ea typeface="Times New Roman" panose="02020603050405020304" pitchFamily="18" charset="0"/>
              </a:rPr>
              <a:t>δ</a:t>
            </a:r>
            <a:r>
              <a:rPr lang="el-GR" dirty="0">
                <a:solidFill>
                  <a:srgbClr val="000000"/>
                </a:solidFill>
                <a:latin typeface="Times New Roman" panose="02020603050405020304" pitchFamily="18" charset="0"/>
                <a:ea typeface="Times New Roman" panose="02020603050405020304" pitchFamily="18" charset="0"/>
              </a:rPr>
              <a:t>α</a:t>
            </a:r>
            <a:r>
              <a:rPr lang="en-US" dirty="0">
                <a:solidFill>
                  <a:srgbClr val="000000"/>
                </a:solidFill>
                <a:latin typeface="Times New Roman" panose="02020603050405020304" pitchFamily="18" charset="0"/>
                <a:ea typeface="Times New Roman" panose="02020603050405020304" pitchFamily="18" charset="0"/>
              </a:rPr>
              <a:t>δ</a:t>
            </a:r>
            <a:r>
              <a:rPr lang="el-GR" dirty="0">
                <a:solidFill>
                  <a:srgbClr val="000000"/>
                </a:solidFill>
                <a:latin typeface="Times New Roman" panose="02020603050405020304" pitchFamily="18" charset="0"/>
                <a:ea typeface="Times New Roman" panose="02020603050405020304" pitchFamily="18" charset="0"/>
              </a:rPr>
              <a:t>ι</a:t>
            </a:r>
            <a:r>
              <a:rPr lang="en-US" dirty="0">
                <a:solidFill>
                  <a:srgbClr val="000000"/>
                </a:solidFill>
                <a:latin typeface="Times New Roman" panose="02020603050405020304" pitchFamily="18" charset="0"/>
                <a:ea typeface="Times New Roman" panose="02020603050405020304" pitchFamily="18" charset="0"/>
              </a:rPr>
              <a:t>κ</a:t>
            </a:r>
            <a:r>
              <a:rPr lang="el-GR" dirty="0">
                <a:solidFill>
                  <a:srgbClr val="000000"/>
                </a:solidFill>
                <a:latin typeface="Times New Roman" panose="02020603050405020304" pitchFamily="18" charset="0"/>
                <a:ea typeface="Times New Roman" panose="02020603050405020304" pitchFamily="18" charset="0"/>
              </a:rPr>
              <a:t>α</a:t>
            </a:r>
            <a:r>
              <a:rPr lang="en-US" dirty="0">
                <a:solidFill>
                  <a:srgbClr val="000000"/>
                </a:solidFill>
                <a:latin typeface="Times New Roman" panose="02020603050405020304" pitchFamily="18" charset="0"/>
                <a:ea typeface="Times New Roman" panose="02020603050405020304" pitchFamily="18" charset="0"/>
              </a:rPr>
              <a:t>σ</a:t>
            </a:r>
            <a:r>
              <a:rPr lang="el-GR" dirty="0">
                <a:solidFill>
                  <a:srgbClr val="000000"/>
                </a:solidFill>
                <a:latin typeface="Times New Roman" panose="02020603050405020304" pitchFamily="18" charset="0"/>
                <a:ea typeface="Times New Roman" panose="02020603050405020304" pitchFamily="18" charset="0"/>
              </a:rPr>
              <a:t>ί</a:t>
            </a:r>
            <a:r>
              <a:rPr lang="en-US" dirty="0">
                <a:solidFill>
                  <a:srgbClr val="000000"/>
                </a:solidFill>
                <a:latin typeface="Times New Roman" panose="02020603050405020304" pitchFamily="18" charset="0"/>
                <a:ea typeface="Times New Roman" panose="02020603050405020304" pitchFamily="18" charset="0"/>
              </a:rPr>
              <a:t>α</a:t>
            </a:r>
            <a:r>
              <a:rPr lang="el-GR" dirty="0">
                <a:solidFill>
                  <a:srgbClr val="000000"/>
                </a:solidFill>
                <a:latin typeface="Times New Roman" panose="02020603050405020304" pitchFamily="18" charset="0"/>
                <a:ea typeface="Times New Roman" panose="02020603050405020304" pitchFamily="18" charset="0"/>
              </a:rPr>
              <a:t>ς</a:t>
            </a:r>
            <a:r>
              <a:rPr lang="en-US" dirty="0">
                <a:solidFill>
                  <a:srgbClr val="000000"/>
                </a:solidFill>
                <a:latin typeface="Times New Roman" panose="02020603050405020304" pitchFamily="18" charset="0"/>
                <a:ea typeface="Times New Roman" panose="02020603050405020304" pitchFamily="18" charset="0"/>
              </a:rPr>
              <a:t> Radiomics.</a:t>
            </a:r>
          </a:p>
        </p:txBody>
      </p:sp>
    </p:spTree>
    <p:extLst>
      <p:ext uri="{BB962C8B-B14F-4D97-AF65-F5344CB8AC3E}">
        <p14:creationId xmlns:p14="http://schemas.microsoft.com/office/powerpoint/2010/main" val="3345905294"/>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4ACAFBA-2C74-4FFD-AB9D-473370DDCC91}"/>
              </a:ext>
            </a:extLst>
          </p:cNvPr>
          <p:cNvSpPr/>
          <p:nvPr/>
        </p:nvSpPr>
        <p:spPr>
          <a:xfrm>
            <a:off x="914400" y="1381125"/>
            <a:ext cx="3219450" cy="1714500"/>
          </a:xfrm>
          <a:prstGeom prst="roundRect">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Ασυνέ</a:t>
            </a:r>
            <a:r>
              <a:rPr lang="en-US" b="1" dirty="0"/>
              <a:t>πεια  </a:t>
            </a:r>
            <a:r>
              <a:rPr lang="el-GR" b="1" dirty="0"/>
              <a:t>λ</a:t>
            </a:r>
            <a:r>
              <a:rPr lang="en-US" b="1" dirty="0"/>
              <a:t>ο</a:t>
            </a:r>
            <a:r>
              <a:rPr lang="el-GR" b="1" dirty="0"/>
              <a:t>γ</a:t>
            </a:r>
            <a:r>
              <a:rPr lang="en-US" b="1" dirty="0"/>
              <a:t>ι</a:t>
            </a:r>
            <a:r>
              <a:rPr lang="el-GR" b="1" dirty="0"/>
              <a:t>σ</a:t>
            </a:r>
            <a:r>
              <a:rPr lang="en-US" b="1" dirty="0"/>
              <a:t>μ</a:t>
            </a:r>
            <a:r>
              <a:rPr lang="el-GR" b="1" dirty="0"/>
              <a:t>ι</a:t>
            </a:r>
            <a:r>
              <a:rPr lang="en-US" b="1" dirty="0"/>
              <a:t>κ</a:t>
            </a:r>
            <a:r>
              <a:rPr lang="el-GR" b="1" dirty="0"/>
              <a:t>ώ</a:t>
            </a:r>
            <a:r>
              <a:rPr lang="en-US" b="1" dirty="0"/>
              <a:t>ν </a:t>
            </a:r>
            <a:r>
              <a:rPr lang="el-GR" b="1" dirty="0"/>
              <a:t>σ</a:t>
            </a:r>
            <a:r>
              <a:rPr lang="en-US" b="1" dirty="0" err="1"/>
              <a:t>τον</a:t>
            </a:r>
            <a:r>
              <a:rPr lang="en-US" b="1" dirty="0"/>
              <a:t> υπ</a:t>
            </a:r>
            <a:r>
              <a:rPr lang="en-US" b="1" dirty="0" err="1"/>
              <a:t>ολογισμό</a:t>
            </a:r>
            <a:r>
              <a:rPr lang="en-US" b="1" dirty="0"/>
              <a:t> χαρα</a:t>
            </a:r>
            <a:r>
              <a:rPr lang="en-US" b="1" dirty="0" err="1"/>
              <a:t>κτηριστικών</a:t>
            </a:r>
            <a:r>
              <a:rPr lang="en-US" b="1" dirty="0"/>
              <a:t>.</a:t>
            </a:r>
          </a:p>
        </p:txBody>
      </p:sp>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l-GR" sz="2800" b="1" dirty="0">
                <a:solidFill>
                  <a:schemeClr val="tx1">
                    <a:lumMod val="75000"/>
                    <a:lumOff val="25000"/>
                  </a:schemeClr>
                </a:solidFill>
              </a:rPr>
              <a:t>Π</a:t>
            </a:r>
            <a:r>
              <a:rPr lang="en-US" sz="2800" b="1" dirty="0">
                <a:solidFill>
                  <a:schemeClr val="tx1">
                    <a:lumMod val="75000"/>
                    <a:lumOff val="25000"/>
                  </a:schemeClr>
                </a:solidFill>
              </a:rPr>
              <a:t>ε</a:t>
            </a:r>
            <a:r>
              <a:rPr lang="el-GR" sz="2800" b="1" dirty="0">
                <a:solidFill>
                  <a:schemeClr val="tx1">
                    <a:lumMod val="75000"/>
                    <a:lumOff val="25000"/>
                  </a:schemeClr>
                </a:solidFill>
              </a:rPr>
              <a:t>ρ</a:t>
            </a:r>
            <a:r>
              <a:rPr lang="en-US" sz="2800" b="1" dirty="0">
                <a:solidFill>
                  <a:schemeClr val="tx1">
                    <a:lumMod val="75000"/>
                    <a:lumOff val="25000"/>
                  </a:schemeClr>
                </a:solidFill>
              </a:rPr>
              <a:t>ι</a:t>
            </a:r>
            <a:r>
              <a:rPr lang="el-GR" sz="2800" b="1" dirty="0">
                <a:solidFill>
                  <a:schemeClr val="tx1">
                    <a:lumMod val="75000"/>
                    <a:lumOff val="25000"/>
                  </a:schemeClr>
                </a:solidFill>
              </a:rPr>
              <a:t>ο</a:t>
            </a:r>
            <a:r>
              <a:rPr lang="en-US" sz="2800" b="1" dirty="0">
                <a:solidFill>
                  <a:schemeClr val="tx1">
                    <a:lumMod val="75000"/>
                    <a:lumOff val="25000"/>
                  </a:schemeClr>
                </a:solidFill>
              </a:rPr>
              <a:t>ρ</a:t>
            </a:r>
            <a:r>
              <a:rPr lang="el-GR" sz="2800" b="1" dirty="0">
                <a:solidFill>
                  <a:schemeClr val="tx1">
                    <a:lumMod val="75000"/>
                    <a:lumOff val="25000"/>
                  </a:schemeClr>
                </a:solidFill>
              </a:rPr>
              <a:t>ι</a:t>
            </a:r>
            <a:r>
              <a:rPr lang="en-US" sz="2800" b="1" dirty="0">
                <a:solidFill>
                  <a:schemeClr val="tx1">
                    <a:lumMod val="75000"/>
                    <a:lumOff val="25000"/>
                  </a:schemeClr>
                </a:solidFill>
              </a:rPr>
              <a:t>σ</a:t>
            </a:r>
            <a:r>
              <a:rPr lang="el-GR" sz="2800" b="1" dirty="0">
                <a:solidFill>
                  <a:schemeClr val="tx1">
                    <a:lumMod val="75000"/>
                    <a:lumOff val="25000"/>
                  </a:schemeClr>
                </a:solidFill>
              </a:rPr>
              <a:t>μ</a:t>
            </a:r>
            <a:r>
              <a:rPr lang="en-US" sz="2800" b="1" dirty="0">
                <a:solidFill>
                  <a:schemeClr val="tx1">
                    <a:lumMod val="75000"/>
                    <a:lumOff val="25000"/>
                  </a:schemeClr>
                </a:solidFill>
              </a:rPr>
              <a:t>ο</a:t>
            </a:r>
            <a:r>
              <a:rPr lang="el-GR" sz="2800" b="1" dirty="0">
                <a:solidFill>
                  <a:schemeClr val="tx1">
                    <a:lumMod val="75000"/>
                    <a:lumOff val="25000"/>
                  </a:schemeClr>
                </a:solidFill>
              </a:rPr>
              <a:t>ί</a:t>
            </a:r>
            <a:endParaRPr lang="en-US" sz="2800" b="1"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3F677197-8B54-4110-BC8D-BE06C76291F9}"/>
              </a:ext>
            </a:extLst>
          </p:cNvPr>
          <p:cNvSpPr/>
          <p:nvPr/>
        </p:nvSpPr>
        <p:spPr>
          <a:xfrm>
            <a:off x="5214915" y="5303720"/>
            <a:ext cx="2428875" cy="223394"/>
          </a:xfrm>
          <a:prstGeom prst="rect">
            <a:avLst/>
          </a:prstGeom>
        </p:spPr>
        <p:txBody>
          <a:bodyPr wrap="square" lIns="0" tIns="0" rIns="0" bIns="0" anchor="t">
            <a:spAutoFit/>
          </a:bodyPr>
          <a:lstStyle/>
          <a:p>
            <a:pPr algn="ctr">
              <a:lnSpc>
                <a:spcPts val="1900"/>
              </a:lnSpc>
            </a:pPr>
            <a:endParaRPr lang="en-US" sz="1400" dirty="0">
              <a:solidFill>
                <a:schemeClr val="tx1">
                  <a:lumMod val="75000"/>
                  <a:lumOff val="25000"/>
                </a:schemeClr>
              </a:solidFill>
              <a:cs typeface="Segoe UI" panose="020B0502040204020203" pitchFamily="34" charset="0"/>
            </a:endParaRPr>
          </a:p>
        </p:txBody>
      </p:sp>
      <p:sp>
        <p:nvSpPr>
          <p:cNvPr id="72" name="Rectangle: Rounded Corners 71">
            <a:extLst>
              <a:ext uri="{FF2B5EF4-FFF2-40B4-BE49-F238E27FC236}">
                <a16:creationId xmlns:a16="http://schemas.microsoft.com/office/drawing/2014/main" id="{BE8275A0-59B4-4DAA-BE6A-73C798442828}"/>
              </a:ext>
            </a:extLst>
          </p:cNvPr>
          <p:cNvSpPr/>
          <p:nvPr/>
        </p:nvSpPr>
        <p:spPr>
          <a:xfrm>
            <a:off x="4457700" y="3067050"/>
            <a:ext cx="3219450" cy="1714500"/>
          </a:xfrm>
          <a:prstGeom prst="roundRect">
            <a:avLst/>
          </a:prstGeom>
          <a:solidFill>
            <a:srgbClr val="CB7A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1" dirty="0">
                <a:solidFill>
                  <a:schemeClr val="bg1"/>
                </a:solidFill>
                <a:cs typeface="Segoe UI" panose="020B0502040204020203" pitchFamily="34" charset="0"/>
              </a:rPr>
              <a:t>Διαφορετικές ονομασίες χαρακτηριστικών</a:t>
            </a:r>
            <a:r>
              <a:rPr lang="en-US" b="1" dirty="0">
                <a:solidFill>
                  <a:schemeClr val="bg1"/>
                </a:solidFill>
                <a:cs typeface="Segoe UI" panose="020B0502040204020203" pitchFamily="34" charset="0"/>
              </a:rPr>
              <a:t> </a:t>
            </a:r>
            <a:r>
              <a:rPr lang="el-GR" b="1" dirty="0">
                <a:solidFill>
                  <a:schemeClr val="bg1"/>
                </a:solidFill>
                <a:cs typeface="Segoe UI" panose="020B0502040204020203" pitchFamily="34" charset="0"/>
              </a:rPr>
              <a:t>μεταξύ λογισμικών.</a:t>
            </a:r>
          </a:p>
        </p:txBody>
      </p:sp>
      <p:sp>
        <p:nvSpPr>
          <p:cNvPr id="73" name="Rectangle: Rounded Corners 72">
            <a:extLst>
              <a:ext uri="{FF2B5EF4-FFF2-40B4-BE49-F238E27FC236}">
                <a16:creationId xmlns:a16="http://schemas.microsoft.com/office/drawing/2014/main" id="{3C5DA5A1-50ED-4696-905D-8B909343279D}"/>
              </a:ext>
            </a:extLst>
          </p:cNvPr>
          <p:cNvSpPr/>
          <p:nvPr/>
        </p:nvSpPr>
        <p:spPr>
          <a:xfrm>
            <a:off x="8039100" y="1362075"/>
            <a:ext cx="3219450" cy="1714500"/>
          </a:xfrm>
          <a:prstGeom prst="roundRect">
            <a:avLst/>
          </a:prstGeom>
          <a:solidFill>
            <a:srgbClr val="F59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1" dirty="0">
                <a:solidFill>
                  <a:schemeClr val="bg1"/>
                </a:solidFill>
                <a:cs typeface="Segoe UI" panose="020B0502040204020203" pitchFamily="34" charset="0"/>
              </a:rPr>
              <a:t>Πολύ λίγα κοινά χαρακτηριστικά μεταξύ λογισμικών.</a:t>
            </a:r>
          </a:p>
        </p:txBody>
      </p:sp>
      <p:sp>
        <p:nvSpPr>
          <p:cNvPr id="74" name="Rectangle: Rounded Corners 73">
            <a:extLst>
              <a:ext uri="{FF2B5EF4-FFF2-40B4-BE49-F238E27FC236}">
                <a16:creationId xmlns:a16="http://schemas.microsoft.com/office/drawing/2014/main" id="{A6C61166-BBEE-40E1-8138-83EF040F2230}"/>
              </a:ext>
            </a:extLst>
          </p:cNvPr>
          <p:cNvSpPr/>
          <p:nvPr/>
        </p:nvSpPr>
        <p:spPr>
          <a:xfrm>
            <a:off x="942975" y="4733925"/>
            <a:ext cx="3219450" cy="1714500"/>
          </a:xfrm>
          <a:prstGeom prst="round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1" dirty="0">
                <a:solidFill>
                  <a:schemeClr val="bg1"/>
                </a:solidFill>
                <a:cs typeface="Segoe UI" panose="020B0502040204020203" pitchFamily="34" charset="0"/>
              </a:rPr>
              <a:t>Πολλές ρυθμίσεις οι οποίες δεν είναι τυποποιημένες και επηρεάζουν σημαντικά τα αποτελέσματα.</a:t>
            </a:r>
          </a:p>
        </p:txBody>
      </p:sp>
      <p:sp>
        <p:nvSpPr>
          <p:cNvPr id="75" name="Rectangle: Rounded Corners 74">
            <a:extLst>
              <a:ext uri="{FF2B5EF4-FFF2-40B4-BE49-F238E27FC236}">
                <a16:creationId xmlns:a16="http://schemas.microsoft.com/office/drawing/2014/main" id="{15AA2323-CCC3-438B-B948-8A2C926CF66C}"/>
              </a:ext>
            </a:extLst>
          </p:cNvPr>
          <p:cNvSpPr/>
          <p:nvPr/>
        </p:nvSpPr>
        <p:spPr>
          <a:xfrm>
            <a:off x="8020050" y="4724400"/>
            <a:ext cx="3219450" cy="1714500"/>
          </a:xfrm>
          <a:prstGeom prst="roundRect">
            <a:avLst/>
          </a:prstGeom>
          <a:solidFill>
            <a:srgbClr val="0D8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1" dirty="0">
                <a:solidFill>
                  <a:schemeClr val="bg1"/>
                </a:solidFill>
                <a:cs typeface="Segoe UI" panose="020B0502040204020203" pitchFamily="34" charset="0"/>
              </a:rPr>
              <a:t>Ασυμβατότητα με το πρότυπο IBSI.</a:t>
            </a:r>
          </a:p>
        </p:txBody>
      </p:sp>
    </p:spTree>
    <p:extLst>
      <p:ext uri="{BB962C8B-B14F-4D97-AF65-F5344CB8AC3E}">
        <p14:creationId xmlns:p14="http://schemas.microsoft.com/office/powerpoint/2010/main" val="27966693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fade">
                                      <p:cBhvr>
                                        <p:cTn id="12" dur="500"/>
                                        <p:tgtEl>
                                          <p:spTgt spid="7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fade">
                                      <p:cBhvr>
                                        <p:cTn id="17" dur="500"/>
                                        <p:tgtEl>
                                          <p:spTgt spid="7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fade">
                                      <p:cBhvr>
                                        <p:cTn id="22" dur="500"/>
                                        <p:tgtEl>
                                          <p:spTgt spid="7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2" grpId="0" animBg="1"/>
      <p:bldP spid="73" grpId="0" animBg="1"/>
      <p:bldP spid="74" grpId="0" animBg="1"/>
      <p:bldP spid="7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25</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l-GR" sz="2800" b="1" dirty="0">
                <a:solidFill>
                  <a:schemeClr val="tx1">
                    <a:lumMod val="75000"/>
                    <a:lumOff val="25000"/>
                  </a:schemeClr>
                </a:solidFill>
              </a:rPr>
              <a:t>Π</a:t>
            </a:r>
            <a:r>
              <a:rPr lang="en-US" sz="2800" b="1" dirty="0">
                <a:solidFill>
                  <a:schemeClr val="tx1">
                    <a:lumMod val="75000"/>
                    <a:lumOff val="25000"/>
                  </a:schemeClr>
                </a:solidFill>
              </a:rPr>
              <a:t>ε</a:t>
            </a:r>
            <a:r>
              <a:rPr lang="el-GR" sz="2800" b="1" dirty="0">
                <a:solidFill>
                  <a:schemeClr val="tx1">
                    <a:lumMod val="75000"/>
                    <a:lumOff val="25000"/>
                  </a:schemeClr>
                </a:solidFill>
              </a:rPr>
              <a:t>ρ</a:t>
            </a:r>
            <a:r>
              <a:rPr lang="en-US" sz="2800" b="1" dirty="0">
                <a:solidFill>
                  <a:schemeClr val="tx1">
                    <a:lumMod val="75000"/>
                    <a:lumOff val="25000"/>
                  </a:schemeClr>
                </a:solidFill>
              </a:rPr>
              <a:t>ι</a:t>
            </a:r>
            <a:r>
              <a:rPr lang="el-GR" sz="2800" b="1" dirty="0">
                <a:solidFill>
                  <a:schemeClr val="tx1">
                    <a:lumMod val="75000"/>
                    <a:lumOff val="25000"/>
                  </a:schemeClr>
                </a:solidFill>
              </a:rPr>
              <a:t>ο</a:t>
            </a:r>
            <a:r>
              <a:rPr lang="en-US" sz="2800" b="1" dirty="0">
                <a:solidFill>
                  <a:schemeClr val="tx1">
                    <a:lumMod val="75000"/>
                    <a:lumOff val="25000"/>
                  </a:schemeClr>
                </a:solidFill>
              </a:rPr>
              <a:t>ρ</a:t>
            </a:r>
            <a:r>
              <a:rPr lang="el-GR" sz="2800" b="1" dirty="0">
                <a:solidFill>
                  <a:schemeClr val="tx1">
                    <a:lumMod val="75000"/>
                    <a:lumOff val="25000"/>
                  </a:schemeClr>
                </a:solidFill>
              </a:rPr>
              <a:t>ι</a:t>
            </a:r>
            <a:r>
              <a:rPr lang="en-US" sz="2800" b="1" dirty="0">
                <a:solidFill>
                  <a:schemeClr val="tx1">
                    <a:lumMod val="75000"/>
                    <a:lumOff val="25000"/>
                  </a:schemeClr>
                </a:solidFill>
              </a:rPr>
              <a:t>σ</a:t>
            </a:r>
            <a:r>
              <a:rPr lang="el-GR" sz="2800" b="1" dirty="0">
                <a:solidFill>
                  <a:schemeClr val="tx1">
                    <a:lumMod val="75000"/>
                    <a:lumOff val="25000"/>
                  </a:schemeClr>
                </a:solidFill>
              </a:rPr>
              <a:t>μ</a:t>
            </a:r>
            <a:r>
              <a:rPr lang="en-US" sz="2800" b="1" dirty="0">
                <a:solidFill>
                  <a:schemeClr val="tx1">
                    <a:lumMod val="75000"/>
                    <a:lumOff val="25000"/>
                  </a:schemeClr>
                </a:solidFill>
              </a:rPr>
              <a:t>ο</a:t>
            </a:r>
            <a:r>
              <a:rPr lang="el-GR" sz="2800" b="1" dirty="0">
                <a:solidFill>
                  <a:schemeClr val="tx1">
                    <a:lumMod val="75000"/>
                    <a:lumOff val="25000"/>
                  </a:schemeClr>
                </a:solidFill>
              </a:rPr>
              <a:t>ί</a:t>
            </a:r>
            <a:endParaRPr lang="en-US" sz="2800" b="1"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64" name="image9.png">
            <a:extLst>
              <a:ext uri="{FF2B5EF4-FFF2-40B4-BE49-F238E27FC236}">
                <a16:creationId xmlns:a16="http://schemas.microsoft.com/office/drawing/2014/main" id="{5A4E2597-AC71-4AA6-A757-D17EEDD4D9B1}"/>
              </a:ext>
            </a:extLst>
          </p:cNvPr>
          <p:cNvPicPr/>
          <p:nvPr/>
        </p:nvPicPr>
        <p:blipFill>
          <a:blip r:embed="rId3"/>
          <a:srcRect/>
          <a:stretch>
            <a:fillRect/>
          </a:stretch>
        </p:blipFill>
        <p:spPr>
          <a:xfrm>
            <a:off x="1887220" y="3276600"/>
            <a:ext cx="8407366" cy="1546225"/>
          </a:xfrm>
          <a:prstGeom prst="rect">
            <a:avLst/>
          </a:prstGeom>
          <a:ln/>
        </p:spPr>
      </p:pic>
      <p:sp>
        <p:nvSpPr>
          <p:cNvPr id="65" name="Rectangle 64">
            <a:extLst>
              <a:ext uri="{FF2B5EF4-FFF2-40B4-BE49-F238E27FC236}">
                <a16:creationId xmlns:a16="http://schemas.microsoft.com/office/drawing/2014/main" id="{0BCB0E07-E6CB-4E88-B651-38B71578624F}"/>
              </a:ext>
            </a:extLst>
          </p:cNvPr>
          <p:cNvSpPr/>
          <p:nvPr/>
        </p:nvSpPr>
        <p:spPr>
          <a:xfrm>
            <a:off x="1272965" y="1976475"/>
            <a:ext cx="2428875" cy="223394"/>
          </a:xfrm>
          <a:prstGeom prst="rect">
            <a:avLst/>
          </a:prstGeom>
        </p:spPr>
        <p:txBody>
          <a:bodyPr wrap="square" lIns="0" tIns="0" rIns="0" bIns="0" anchor="t">
            <a:spAutoFit/>
          </a:bodyPr>
          <a:lstStyle/>
          <a:p>
            <a:pPr algn="r">
              <a:lnSpc>
                <a:spcPts val="1900"/>
              </a:lnSpc>
            </a:pPr>
            <a:r>
              <a:rPr lang="en-US" sz="1400" dirty="0" err="1">
                <a:solidFill>
                  <a:schemeClr val="tx1">
                    <a:lumMod val="75000"/>
                    <a:lumOff val="25000"/>
                  </a:schemeClr>
                </a:solidFill>
                <a:cs typeface="Segoe UI" panose="020B0502040204020203" pitchFamily="34" charset="0"/>
              </a:rPr>
              <a:t>Δεν</a:t>
            </a:r>
            <a:r>
              <a:rPr lang="en-US" sz="1400" dirty="0">
                <a:solidFill>
                  <a:schemeClr val="tx1">
                    <a:lumMod val="75000"/>
                    <a:lumOff val="25000"/>
                  </a:schemeClr>
                </a:solidFill>
                <a:cs typeface="Segoe UI" panose="020B0502040204020203" pitchFamily="34" charset="0"/>
              </a:rPr>
              <a:t> υπ</a:t>
            </a:r>
            <a:r>
              <a:rPr lang="en-US" sz="1400" dirty="0" err="1">
                <a:solidFill>
                  <a:schemeClr val="tx1">
                    <a:lumMod val="75000"/>
                    <a:lumOff val="25000"/>
                  </a:schemeClr>
                </a:solidFill>
                <a:cs typeface="Segoe UI" panose="020B0502040204020203" pitchFamily="34" charset="0"/>
              </a:rPr>
              <a:t>οστηρίζει</a:t>
            </a:r>
            <a:r>
              <a:rPr lang="en-US" sz="1400" dirty="0">
                <a:solidFill>
                  <a:schemeClr val="tx1">
                    <a:lumMod val="75000"/>
                    <a:lumOff val="25000"/>
                  </a:schemeClr>
                </a:solidFill>
                <a:cs typeface="Segoe UI" panose="020B0502040204020203" pitchFamily="34" charset="0"/>
              </a:rPr>
              <a:t> 3D </a:t>
            </a:r>
            <a:r>
              <a:rPr lang="el-GR" sz="1400" dirty="0">
                <a:solidFill>
                  <a:schemeClr val="tx1">
                    <a:lumMod val="75000"/>
                    <a:lumOff val="25000"/>
                  </a:schemeClr>
                </a:solidFill>
                <a:cs typeface="Segoe UI" panose="020B0502040204020203" pitchFamily="34" charset="0"/>
              </a:rPr>
              <a:t>ε</a:t>
            </a:r>
            <a:r>
              <a:rPr lang="en-US" sz="1400" dirty="0" err="1">
                <a:solidFill>
                  <a:schemeClr val="tx1">
                    <a:lumMod val="75000"/>
                    <a:lumOff val="25000"/>
                  </a:schemeClr>
                </a:solidFill>
                <a:cs typeface="Segoe UI" panose="020B0502040204020203" pitchFamily="34" charset="0"/>
              </a:rPr>
              <a:t>ικόνες</a:t>
            </a:r>
            <a:r>
              <a:rPr lang="en-US" sz="1400" dirty="0">
                <a:solidFill>
                  <a:schemeClr val="tx1">
                    <a:lumMod val="75000"/>
                    <a:lumOff val="25000"/>
                  </a:schemeClr>
                </a:solidFill>
                <a:cs typeface="Segoe UI" panose="020B0502040204020203" pitchFamily="34" charset="0"/>
              </a:rPr>
              <a:t>.</a:t>
            </a:r>
          </a:p>
        </p:txBody>
      </p:sp>
      <p:sp>
        <p:nvSpPr>
          <p:cNvPr id="66" name="Rectangle 65">
            <a:extLst>
              <a:ext uri="{FF2B5EF4-FFF2-40B4-BE49-F238E27FC236}">
                <a16:creationId xmlns:a16="http://schemas.microsoft.com/office/drawing/2014/main" id="{E8B51BD9-1991-44E1-8797-19CBA4261070}"/>
              </a:ext>
            </a:extLst>
          </p:cNvPr>
          <p:cNvSpPr/>
          <p:nvPr/>
        </p:nvSpPr>
        <p:spPr>
          <a:xfrm>
            <a:off x="4510065" y="1976475"/>
            <a:ext cx="2428875" cy="467051"/>
          </a:xfrm>
          <a:prstGeom prst="rect">
            <a:avLst/>
          </a:prstGeom>
        </p:spPr>
        <p:txBody>
          <a:bodyPr wrap="square" lIns="0" tIns="0" rIns="0" bIns="0" anchor="t">
            <a:spAutoFit/>
          </a:bodyPr>
          <a:lstStyle/>
          <a:p>
            <a:pPr algn="ctr">
              <a:lnSpc>
                <a:spcPts val="1900"/>
              </a:lnSpc>
            </a:pPr>
            <a:r>
              <a:rPr lang="el-GR" sz="1400" dirty="0">
                <a:solidFill>
                  <a:schemeClr val="tx1">
                    <a:lumMod val="75000"/>
                    <a:lumOff val="25000"/>
                  </a:schemeClr>
                </a:solidFill>
                <a:cs typeface="Segoe UI" panose="020B0502040204020203" pitchFamily="34" charset="0"/>
              </a:rPr>
              <a:t>Εξάγει πολλά </a:t>
            </a:r>
            <a:r>
              <a:rPr lang="en-US" sz="1400" dirty="0">
                <a:solidFill>
                  <a:schemeClr val="tx1">
                    <a:lumMod val="75000"/>
                    <a:lumOff val="25000"/>
                  </a:schemeClr>
                </a:solidFill>
                <a:cs typeface="Segoe UI" panose="020B0502040204020203" pitchFamily="34" charset="0"/>
              </a:rPr>
              <a:t>dataset </a:t>
            </a:r>
            <a:r>
              <a:rPr lang="el-GR" sz="1400" dirty="0">
                <a:solidFill>
                  <a:schemeClr val="tx1">
                    <a:lumMod val="75000"/>
                    <a:lumOff val="25000"/>
                  </a:schemeClr>
                </a:solidFill>
                <a:cs typeface="Segoe UI" panose="020B0502040204020203" pitchFamily="34" charset="0"/>
              </a:rPr>
              <a:t>για κάθε ασθενή</a:t>
            </a:r>
            <a:r>
              <a:rPr lang="en-US" sz="1400" dirty="0">
                <a:solidFill>
                  <a:schemeClr val="tx1">
                    <a:lumMod val="75000"/>
                    <a:lumOff val="25000"/>
                  </a:schemeClr>
                </a:solidFill>
                <a:cs typeface="Segoe UI" panose="020B0502040204020203" pitchFamily="34" charset="0"/>
              </a:rPr>
              <a:t>.</a:t>
            </a:r>
          </a:p>
        </p:txBody>
      </p:sp>
      <p:sp>
        <p:nvSpPr>
          <p:cNvPr id="67" name="Rectangle 66">
            <a:extLst>
              <a:ext uri="{FF2B5EF4-FFF2-40B4-BE49-F238E27FC236}">
                <a16:creationId xmlns:a16="http://schemas.microsoft.com/office/drawing/2014/main" id="{9158CA90-07F7-4FD8-B88C-D3BF1599A131}"/>
              </a:ext>
            </a:extLst>
          </p:cNvPr>
          <p:cNvSpPr/>
          <p:nvPr/>
        </p:nvSpPr>
        <p:spPr>
          <a:xfrm>
            <a:off x="7747165" y="1976475"/>
            <a:ext cx="2428875" cy="467051"/>
          </a:xfrm>
          <a:prstGeom prst="rect">
            <a:avLst/>
          </a:prstGeom>
        </p:spPr>
        <p:txBody>
          <a:bodyPr wrap="square" lIns="0" tIns="0" rIns="0" bIns="0" anchor="t">
            <a:spAutoFit/>
          </a:bodyPr>
          <a:lstStyle/>
          <a:p>
            <a:pPr>
              <a:lnSpc>
                <a:spcPts val="1900"/>
              </a:lnSpc>
            </a:pPr>
            <a:r>
              <a:rPr lang="el-GR" sz="1400" dirty="0">
                <a:solidFill>
                  <a:schemeClr val="tx1">
                    <a:lumMod val="75000"/>
                    <a:lumOff val="25000"/>
                  </a:schemeClr>
                </a:solidFill>
                <a:cs typeface="Segoe UI" panose="020B0502040204020203" pitchFamily="34" charset="0"/>
              </a:rPr>
              <a:t>Δ</a:t>
            </a:r>
            <a:r>
              <a:rPr lang="en-US" sz="1400" dirty="0">
                <a:solidFill>
                  <a:schemeClr val="tx1">
                    <a:lumMod val="75000"/>
                    <a:lumOff val="25000"/>
                  </a:schemeClr>
                </a:solidFill>
                <a:cs typeface="Segoe UI" panose="020B0502040204020203" pitchFamily="34" charset="0"/>
              </a:rPr>
              <a:t>ε</a:t>
            </a:r>
            <a:r>
              <a:rPr lang="el-GR" sz="1400" dirty="0">
                <a:solidFill>
                  <a:schemeClr val="tx1">
                    <a:lumMod val="75000"/>
                    <a:lumOff val="25000"/>
                  </a:schemeClr>
                </a:solidFill>
                <a:cs typeface="Segoe UI" panose="020B0502040204020203" pitchFamily="34" charset="0"/>
              </a:rPr>
              <a:t>ν</a:t>
            </a:r>
            <a:r>
              <a:rPr lang="en-US" sz="1400" dirty="0">
                <a:solidFill>
                  <a:schemeClr val="tx1">
                    <a:lumMod val="75000"/>
                    <a:lumOff val="25000"/>
                  </a:schemeClr>
                </a:solidFill>
                <a:cs typeface="Segoe UI" panose="020B0502040204020203" pitchFamily="34" charset="0"/>
              </a:rPr>
              <a:t> π</a:t>
            </a:r>
            <a:r>
              <a:rPr lang="el-GR" sz="1400" dirty="0">
                <a:solidFill>
                  <a:schemeClr val="tx1">
                    <a:lumMod val="75000"/>
                    <a:lumOff val="25000"/>
                  </a:schemeClr>
                </a:solidFill>
                <a:cs typeface="Segoe UI" panose="020B0502040204020203" pitchFamily="34" charset="0"/>
              </a:rPr>
              <a:t>α</a:t>
            </a:r>
            <a:r>
              <a:rPr lang="en-US" sz="1400" dirty="0">
                <a:solidFill>
                  <a:schemeClr val="tx1">
                    <a:lumMod val="75000"/>
                    <a:lumOff val="25000"/>
                  </a:schemeClr>
                </a:solidFill>
                <a:cs typeface="Segoe UI" panose="020B0502040204020203" pitchFamily="34" charset="0"/>
              </a:rPr>
              <a:t>ρ</a:t>
            </a:r>
            <a:r>
              <a:rPr lang="el-GR" sz="1400" dirty="0">
                <a:solidFill>
                  <a:schemeClr val="tx1">
                    <a:lumMod val="75000"/>
                    <a:lumOff val="25000"/>
                  </a:schemeClr>
                </a:solidFill>
                <a:cs typeface="Segoe UI" panose="020B0502040204020203" pitchFamily="34" charset="0"/>
              </a:rPr>
              <a:t>έ</a:t>
            </a:r>
            <a:r>
              <a:rPr lang="en-US" sz="1400" dirty="0">
                <a:solidFill>
                  <a:schemeClr val="tx1">
                    <a:lumMod val="75000"/>
                    <a:lumOff val="25000"/>
                  </a:schemeClr>
                </a:solidFill>
                <a:cs typeface="Segoe UI" panose="020B0502040204020203" pitchFamily="34" charset="0"/>
              </a:rPr>
              <a:t>χ</a:t>
            </a:r>
            <a:r>
              <a:rPr lang="el-GR" sz="1400" dirty="0">
                <a:solidFill>
                  <a:schemeClr val="tx1">
                    <a:lumMod val="75000"/>
                    <a:lumOff val="25000"/>
                  </a:schemeClr>
                </a:solidFill>
                <a:cs typeface="Segoe UI" panose="020B0502040204020203" pitchFamily="34" charset="0"/>
              </a:rPr>
              <a:t>ε</a:t>
            </a:r>
            <a:r>
              <a:rPr lang="en-US" sz="1400" dirty="0">
                <a:solidFill>
                  <a:schemeClr val="tx1">
                    <a:lumMod val="75000"/>
                    <a:lumOff val="25000"/>
                  </a:schemeClr>
                </a:solidFill>
                <a:cs typeface="Segoe UI" panose="020B0502040204020203" pitchFamily="34" charset="0"/>
              </a:rPr>
              <a:t>ι </a:t>
            </a:r>
            <a:r>
              <a:rPr lang="el-GR" sz="1400" dirty="0">
                <a:solidFill>
                  <a:schemeClr val="tx1">
                    <a:lumMod val="75000"/>
                    <a:lumOff val="25000"/>
                  </a:schemeClr>
                </a:solidFill>
                <a:cs typeface="Segoe UI" panose="020B0502040204020203" pitchFamily="34" charset="0"/>
              </a:rPr>
              <a:t>μ</a:t>
            </a:r>
            <a:r>
              <a:rPr lang="en-US" sz="1400" dirty="0">
                <a:solidFill>
                  <a:schemeClr val="tx1">
                    <a:lumMod val="75000"/>
                    <a:lumOff val="25000"/>
                  </a:schemeClr>
                </a:solidFill>
                <a:cs typeface="Segoe UI" panose="020B0502040204020203" pitchFamily="34" charset="0"/>
              </a:rPr>
              <a:t>α</a:t>
            </a:r>
            <a:r>
              <a:rPr lang="el-GR" sz="1400" dirty="0">
                <a:solidFill>
                  <a:schemeClr val="tx1">
                    <a:lumMod val="75000"/>
                    <a:lumOff val="25000"/>
                  </a:schemeClr>
                </a:solidFill>
                <a:cs typeface="Segoe UI" panose="020B0502040204020203" pitchFamily="34" charset="0"/>
              </a:rPr>
              <a:t>θ</a:t>
            </a:r>
            <a:r>
              <a:rPr lang="en-US" sz="1400" dirty="0">
                <a:solidFill>
                  <a:schemeClr val="tx1">
                    <a:lumMod val="75000"/>
                    <a:lumOff val="25000"/>
                  </a:schemeClr>
                </a:solidFill>
                <a:cs typeface="Segoe UI" panose="020B0502040204020203" pitchFamily="34" charset="0"/>
              </a:rPr>
              <a:t>η</a:t>
            </a:r>
            <a:r>
              <a:rPr lang="el-GR" sz="1400" dirty="0">
                <a:solidFill>
                  <a:schemeClr val="tx1">
                    <a:lumMod val="75000"/>
                    <a:lumOff val="25000"/>
                  </a:schemeClr>
                </a:solidFill>
                <a:cs typeface="Segoe UI" panose="020B0502040204020203" pitchFamily="34" charset="0"/>
              </a:rPr>
              <a:t>μ</a:t>
            </a:r>
            <a:r>
              <a:rPr lang="en-US" sz="1400" dirty="0">
                <a:solidFill>
                  <a:schemeClr val="tx1">
                    <a:lumMod val="75000"/>
                    <a:lumOff val="25000"/>
                  </a:schemeClr>
                </a:solidFill>
                <a:cs typeface="Segoe UI" panose="020B0502040204020203" pitchFamily="34" charset="0"/>
              </a:rPr>
              <a:t>α</a:t>
            </a:r>
            <a:r>
              <a:rPr lang="el-GR" sz="1400" dirty="0">
                <a:solidFill>
                  <a:schemeClr val="tx1">
                    <a:lumMod val="75000"/>
                    <a:lumOff val="25000"/>
                  </a:schemeClr>
                </a:solidFill>
                <a:cs typeface="Segoe UI" panose="020B0502040204020203" pitchFamily="34" charset="0"/>
              </a:rPr>
              <a:t>τ</a:t>
            </a:r>
            <a:r>
              <a:rPr lang="en-US" sz="1400" dirty="0">
                <a:solidFill>
                  <a:schemeClr val="tx1">
                    <a:lumMod val="75000"/>
                    <a:lumOff val="25000"/>
                  </a:schemeClr>
                </a:solidFill>
                <a:cs typeface="Segoe UI" panose="020B0502040204020203" pitchFamily="34" charset="0"/>
              </a:rPr>
              <a:t>ι</a:t>
            </a:r>
            <a:r>
              <a:rPr lang="el-GR" sz="1400" dirty="0">
                <a:solidFill>
                  <a:schemeClr val="tx1">
                    <a:lumMod val="75000"/>
                    <a:lumOff val="25000"/>
                  </a:schemeClr>
                </a:solidFill>
                <a:cs typeface="Segoe UI" panose="020B0502040204020203" pitchFamily="34" charset="0"/>
              </a:rPr>
              <a:t>κ</a:t>
            </a:r>
            <a:r>
              <a:rPr lang="en-US" sz="1400" dirty="0">
                <a:solidFill>
                  <a:schemeClr val="tx1">
                    <a:lumMod val="75000"/>
                    <a:lumOff val="25000"/>
                  </a:schemeClr>
                </a:solidFill>
                <a:cs typeface="Segoe UI" panose="020B0502040204020203" pitchFamily="34" charset="0"/>
              </a:rPr>
              <a:t>ο</a:t>
            </a:r>
            <a:r>
              <a:rPr lang="el-GR" sz="1400" dirty="0">
                <a:solidFill>
                  <a:schemeClr val="tx1">
                    <a:lumMod val="75000"/>
                    <a:lumOff val="25000"/>
                  </a:schemeClr>
                </a:solidFill>
                <a:cs typeface="Segoe UI" panose="020B0502040204020203" pitchFamily="34" charset="0"/>
              </a:rPr>
              <a:t>ύ</a:t>
            </a:r>
            <a:r>
              <a:rPr lang="en-US" sz="1400" dirty="0">
                <a:solidFill>
                  <a:schemeClr val="tx1">
                    <a:lumMod val="75000"/>
                    <a:lumOff val="25000"/>
                  </a:schemeClr>
                </a:solidFill>
                <a:cs typeface="Segoe UI" panose="020B0502040204020203" pitchFamily="34" charset="0"/>
              </a:rPr>
              <a:t>ς </a:t>
            </a:r>
            <a:r>
              <a:rPr lang="el-GR" sz="1400" dirty="0">
                <a:solidFill>
                  <a:schemeClr val="tx1">
                    <a:lumMod val="75000"/>
                    <a:lumOff val="25000"/>
                  </a:schemeClr>
                </a:solidFill>
                <a:cs typeface="Segoe UI" panose="020B0502040204020203" pitchFamily="34" charset="0"/>
              </a:rPr>
              <a:t>τ</a:t>
            </a:r>
            <a:r>
              <a:rPr lang="en-US" sz="1400" dirty="0">
                <a:solidFill>
                  <a:schemeClr val="tx1">
                    <a:lumMod val="75000"/>
                    <a:lumOff val="25000"/>
                  </a:schemeClr>
                </a:solidFill>
                <a:cs typeface="Segoe UI" panose="020B0502040204020203" pitchFamily="34" charset="0"/>
              </a:rPr>
              <a:t>ύ</a:t>
            </a:r>
            <a:r>
              <a:rPr lang="el-GR" sz="1400" dirty="0">
                <a:solidFill>
                  <a:schemeClr val="tx1">
                    <a:lumMod val="75000"/>
                    <a:lumOff val="25000"/>
                  </a:schemeClr>
                </a:solidFill>
                <a:cs typeface="Segoe UI" panose="020B0502040204020203" pitchFamily="34" charset="0"/>
              </a:rPr>
              <a:t>π</a:t>
            </a:r>
            <a:r>
              <a:rPr lang="en-US" sz="1400" dirty="0">
                <a:solidFill>
                  <a:schemeClr val="tx1">
                    <a:lumMod val="75000"/>
                    <a:lumOff val="25000"/>
                  </a:schemeClr>
                </a:solidFill>
                <a:cs typeface="Segoe UI" panose="020B0502040204020203" pitchFamily="34" charset="0"/>
              </a:rPr>
              <a:t>ο</a:t>
            </a:r>
            <a:r>
              <a:rPr lang="el-GR" sz="1400" dirty="0">
                <a:solidFill>
                  <a:schemeClr val="tx1">
                    <a:lumMod val="75000"/>
                    <a:lumOff val="25000"/>
                  </a:schemeClr>
                </a:solidFill>
                <a:cs typeface="Segoe UI" panose="020B0502040204020203" pitchFamily="34" charset="0"/>
              </a:rPr>
              <a:t>υ</a:t>
            </a:r>
            <a:r>
              <a:rPr lang="en-US" sz="1400" dirty="0">
                <a:solidFill>
                  <a:schemeClr val="tx1">
                    <a:lumMod val="75000"/>
                    <a:lumOff val="25000"/>
                  </a:schemeClr>
                </a:solidFill>
                <a:cs typeface="Segoe UI" panose="020B0502040204020203" pitchFamily="34" charset="0"/>
              </a:rPr>
              <a:t>ς.</a:t>
            </a:r>
          </a:p>
        </p:txBody>
      </p:sp>
      <p:sp>
        <p:nvSpPr>
          <p:cNvPr id="68" name="Rectangle 67">
            <a:extLst>
              <a:ext uri="{FF2B5EF4-FFF2-40B4-BE49-F238E27FC236}">
                <a16:creationId xmlns:a16="http://schemas.microsoft.com/office/drawing/2014/main" id="{E2CD7FDF-8789-4A0B-ADA3-F9CE4DCB641C}"/>
              </a:ext>
            </a:extLst>
          </p:cNvPr>
          <p:cNvSpPr/>
          <p:nvPr/>
        </p:nvSpPr>
        <p:spPr>
          <a:xfrm>
            <a:off x="1790701" y="5303720"/>
            <a:ext cx="2615990" cy="223394"/>
          </a:xfrm>
          <a:prstGeom prst="rect">
            <a:avLst/>
          </a:prstGeom>
        </p:spPr>
        <p:txBody>
          <a:bodyPr wrap="square" lIns="0" tIns="0" rIns="0" bIns="0" anchor="t">
            <a:spAutoFit/>
          </a:bodyPr>
          <a:lstStyle/>
          <a:p>
            <a:pPr algn="r">
              <a:lnSpc>
                <a:spcPts val="1900"/>
              </a:lnSpc>
            </a:pPr>
            <a:r>
              <a:rPr lang="en-US" sz="1400" dirty="0" err="1">
                <a:solidFill>
                  <a:schemeClr val="tx1">
                    <a:lumMod val="75000"/>
                    <a:lumOff val="25000"/>
                  </a:schemeClr>
                </a:solidFill>
                <a:cs typeface="Segoe UI" panose="020B0502040204020203" pitchFamily="34" charset="0"/>
              </a:rPr>
              <a:t>Δεν</a:t>
            </a:r>
            <a:r>
              <a:rPr lang="en-US" sz="1400" dirty="0">
                <a:solidFill>
                  <a:schemeClr val="tx1">
                    <a:lumMod val="75000"/>
                    <a:lumOff val="25000"/>
                  </a:schemeClr>
                </a:solidFill>
                <a:cs typeface="Segoe UI" panose="020B0502040204020203" pitchFamily="34" charset="0"/>
              </a:rPr>
              <a:t> πα</a:t>
            </a:r>
            <a:r>
              <a:rPr lang="en-US" sz="1400" dirty="0" err="1">
                <a:solidFill>
                  <a:schemeClr val="tx1">
                    <a:lumMod val="75000"/>
                    <a:lumOff val="25000"/>
                  </a:schemeClr>
                </a:solidFill>
                <a:cs typeface="Segoe UI" panose="020B0502040204020203" pitchFamily="34" charset="0"/>
              </a:rPr>
              <a:t>ρέχει</a:t>
            </a:r>
            <a:r>
              <a:rPr lang="en-US" sz="1400" dirty="0">
                <a:solidFill>
                  <a:schemeClr val="tx1">
                    <a:lumMod val="75000"/>
                    <a:lumOff val="25000"/>
                  </a:schemeClr>
                </a:solidFill>
                <a:cs typeface="Segoe UI" panose="020B0502040204020203" pitchFamily="34" charset="0"/>
              </a:rPr>
              <a:t> α</a:t>
            </a:r>
            <a:r>
              <a:rPr lang="en-US" sz="1400" dirty="0" err="1">
                <a:solidFill>
                  <a:schemeClr val="tx1">
                    <a:lumMod val="75000"/>
                    <a:lumOff val="25000"/>
                  </a:schemeClr>
                </a:solidFill>
                <a:cs typeface="Segoe UI" panose="020B0502040204020203" pitchFamily="34" charset="0"/>
              </a:rPr>
              <a:t>ρχείο</a:t>
            </a:r>
            <a:r>
              <a:rPr lang="en-US" sz="1400" dirty="0">
                <a:solidFill>
                  <a:schemeClr val="tx1">
                    <a:lumMod val="75000"/>
                    <a:lumOff val="25000"/>
                  </a:schemeClr>
                </a:solidFill>
                <a:cs typeface="Segoe UI" panose="020B0502040204020203" pitchFamily="34" charset="0"/>
              </a:rPr>
              <a:t> </a:t>
            </a:r>
            <a:r>
              <a:rPr lang="en-US" sz="1400" dirty="0" err="1">
                <a:solidFill>
                  <a:schemeClr val="tx1">
                    <a:lumMod val="75000"/>
                    <a:lumOff val="25000"/>
                  </a:schemeClr>
                </a:solidFill>
                <a:cs typeface="Segoe UI" panose="020B0502040204020203" pitchFamily="34" charset="0"/>
              </a:rPr>
              <a:t>ρυθμίσεων</a:t>
            </a:r>
            <a:r>
              <a:rPr lang="en-US" sz="1400" dirty="0">
                <a:solidFill>
                  <a:schemeClr val="tx1">
                    <a:lumMod val="75000"/>
                    <a:lumOff val="25000"/>
                  </a:schemeClr>
                </a:solidFill>
                <a:cs typeface="Segoe UI" panose="020B0502040204020203" pitchFamily="34" charset="0"/>
              </a:rPr>
              <a:t>.</a:t>
            </a:r>
          </a:p>
        </p:txBody>
      </p:sp>
      <p:sp>
        <p:nvSpPr>
          <p:cNvPr id="69" name="Rectangle 68">
            <a:extLst>
              <a:ext uri="{FF2B5EF4-FFF2-40B4-BE49-F238E27FC236}">
                <a16:creationId xmlns:a16="http://schemas.microsoft.com/office/drawing/2014/main" id="{3F677197-8B54-4110-BC8D-BE06C76291F9}"/>
              </a:ext>
            </a:extLst>
          </p:cNvPr>
          <p:cNvSpPr/>
          <p:nvPr/>
        </p:nvSpPr>
        <p:spPr>
          <a:xfrm>
            <a:off x="5214915" y="5303720"/>
            <a:ext cx="2428875" cy="710707"/>
          </a:xfrm>
          <a:prstGeom prst="rect">
            <a:avLst/>
          </a:prstGeom>
        </p:spPr>
        <p:txBody>
          <a:bodyPr wrap="square" lIns="0" tIns="0" rIns="0" bIns="0" anchor="t">
            <a:spAutoFit/>
          </a:bodyPr>
          <a:lstStyle/>
          <a:p>
            <a:pPr algn="ctr">
              <a:lnSpc>
                <a:spcPts val="1900"/>
              </a:lnSpc>
            </a:pPr>
            <a:r>
              <a:rPr lang="en-US" sz="1400" dirty="0" err="1">
                <a:solidFill>
                  <a:schemeClr val="tx1">
                    <a:lumMod val="75000"/>
                    <a:lumOff val="25000"/>
                  </a:schemeClr>
                </a:solidFill>
                <a:cs typeface="Segoe UI" panose="020B0502040204020203" pitchFamily="34" charset="0"/>
              </a:rPr>
              <a:t>Δεν</a:t>
            </a:r>
            <a:r>
              <a:rPr lang="en-US" sz="1400" dirty="0">
                <a:solidFill>
                  <a:schemeClr val="tx1">
                    <a:lumMod val="75000"/>
                    <a:lumOff val="25000"/>
                  </a:schemeClr>
                </a:solidFill>
                <a:cs typeface="Segoe UI" panose="020B0502040204020203" pitchFamily="34" charset="0"/>
              </a:rPr>
              <a:t> </a:t>
            </a:r>
            <a:r>
              <a:rPr lang="en-US" sz="1400" dirty="0" err="1">
                <a:solidFill>
                  <a:schemeClr val="tx1">
                    <a:lumMod val="75000"/>
                    <a:lumOff val="25000"/>
                  </a:schemeClr>
                </a:solidFill>
                <a:cs typeface="Segoe UI" panose="020B0502040204020203" pitchFamily="34" charset="0"/>
              </a:rPr>
              <a:t>διευκριν</a:t>
            </a:r>
            <a:r>
              <a:rPr lang="el-GR" sz="1400" dirty="0">
                <a:solidFill>
                  <a:schemeClr val="tx1">
                    <a:lumMod val="75000"/>
                    <a:lumOff val="25000"/>
                  </a:schemeClr>
                </a:solidFill>
                <a:cs typeface="Segoe UI" panose="020B0502040204020203" pitchFamily="34" charset="0"/>
              </a:rPr>
              <a:t>ί</a:t>
            </a:r>
            <a:r>
              <a:rPr lang="en-US" sz="1400" dirty="0">
                <a:solidFill>
                  <a:schemeClr val="tx1">
                    <a:lumMod val="75000"/>
                    <a:lumOff val="25000"/>
                  </a:schemeClr>
                </a:solidFill>
                <a:cs typeface="Segoe UI" panose="020B0502040204020203" pitchFamily="34" charset="0"/>
              </a:rPr>
              <a:t>ζ</a:t>
            </a:r>
            <a:r>
              <a:rPr lang="el-GR" sz="1400" dirty="0">
                <a:solidFill>
                  <a:schemeClr val="tx1">
                    <a:lumMod val="75000"/>
                    <a:lumOff val="25000"/>
                  </a:schemeClr>
                </a:solidFill>
                <a:cs typeface="Segoe UI" panose="020B0502040204020203" pitchFamily="34" charset="0"/>
              </a:rPr>
              <a:t>ε</a:t>
            </a:r>
            <a:r>
              <a:rPr lang="en-US" sz="1400" dirty="0">
                <a:solidFill>
                  <a:schemeClr val="tx1">
                    <a:lumMod val="75000"/>
                    <a:lumOff val="25000"/>
                  </a:schemeClr>
                </a:solidFill>
                <a:cs typeface="Segoe UI" panose="020B0502040204020203" pitchFamily="34" charset="0"/>
              </a:rPr>
              <a:t>ι </a:t>
            </a:r>
            <a:r>
              <a:rPr lang="en-US" sz="1400" dirty="0" err="1">
                <a:solidFill>
                  <a:schemeClr val="tx1">
                    <a:lumMod val="75000"/>
                    <a:lumOff val="25000"/>
                  </a:schemeClr>
                </a:solidFill>
                <a:cs typeface="Segoe UI" panose="020B0502040204020203" pitchFamily="34" charset="0"/>
              </a:rPr>
              <a:t>τις</a:t>
            </a:r>
            <a:r>
              <a:rPr lang="en-US" sz="1400" dirty="0">
                <a:solidFill>
                  <a:schemeClr val="tx1">
                    <a:lumMod val="75000"/>
                    <a:lumOff val="25000"/>
                  </a:schemeClr>
                </a:solidFill>
                <a:cs typeface="Segoe UI" panose="020B0502040204020203" pitchFamily="34" charset="0"/>
              </a:rPr>
              <a:t> </a:t>
            </a:r>
            <a:r>
              <a:rPr lang="en-US" sz="1400" dirty="0" err="1">
                <a:solidFill>
                  <a:schemeClr val="tx1">
                    <a:lumMod val="75000"/>
                    <a:lumOff val="25000"/>
                  </a:schemeClr>
                </a:solidFill>
                <a:cs typeface="Segoe UI" panose="020B0502040204020203" pitchFamily="34" charset="0"/>
              </a:rPr>
              <a:t>ονομ</a:t>
            </a:r>
            <a:r>
              <a:rPr lang="en-US" sz="1400" dirty="0">
                <a:solidFill>
                  <a:schemeClr val="tx1">
                    <a:lumMod val="75000"/>
                    <a:lumOff val="25000"/>
                  </a:schemeClr>
                </a:solidFill>
                <a:cs typeface="Segoe UI" panose="020B0502040204020203" pitchFamily="34" charset="0"/>
              </a:rPr>
              <a:t>ασίες και τις τιμές των ρυθμίσεων στο documentation.</a:t>
            </a:r>
          </a:p>
        </p:txBody>
      </p:sp>
      <p:sp>
        <p:nvSpPr>
          <p:cNvPr id="70" name="Rectangle 69">
            <a:extLst>
              <a:ext uri="{FF2B5EF4-FFF2-40B4-BE49-F238E27FC236}">
                <a16:creationId xmlns:a16="http://schemas.microsoft.com/office/drawing/2014/main" id="{DBF3D241-A286-4095-972C-8E62EFE1C1B4}"/>
              </a:ext>
            </a:extLst>
          </p:cNvPr>
          <p:cNvSpPr/>
          <p:nvPr/>
        </p:nvSpPr>
        <p:spPr>
          <a:xfrm>
            <a:off x="8452015" y="5303720"/>
            <a:ext cx="2428875" cy="710707"/>
          </a:xfrm>
          <a:prstGeom prst="rect">
            <a:avLst/>
          </a:prstGeom>
        </p:spPr>
        <p:txBody>
          <a:bodyPr wrap="square" lIns="0" tIns="0" rIns="0" bIns="0" anchor="t">
            <a:spAutoFit/>
          </a:bodyPr>
          <a:lstStyle/>
          <a:p>
            <a:pPr>
              <a:lnSpc>
                <a:spcPts val="1900"/>
              </a:lnSpc>
            </a:pPr>
            <a:r>
              <a:rPr lang="el-GR" sz="1400" dirty="0">
                <a:solidFill>
                  <a:schemeClr val="tx1">
                    <a:lumMod val="75000"/>
                    <a:lumOff val="25000"/>
                  </a:schemeClr>
                </a:solidFill>
                <a:cs typeface="Segoe UI" panose="020B0502040204020203" pitchFamily="34" charset="0"/>
              </a:rPr>
              <a:t>Δ</a:t>
            </a:r>
            <a:r>
              <a:rPr lang="en-US" sz="1400" dirty="0">
                <a:solidFill>
                  <a:schemeClr val="tx1">
                    <a:lumMod val="75000"/>
                    <a:lumOff val="25000"/>
                  </a:schemeClr>
                </a:solidFill>
                <a:cs typeface="Segoe UI" panose="020B0502040204020203" pitchFamily="34" charset="0"/>
              </a:rPr>
              <a:t>ε</a:t>
            </a:r>
            <a:r>
              <a:rPr lang="el-GR" sz="1400" dirty="0">
                <a:solidFill>
                  <a:schemeClr val="tx1">
                    <a:lumMod val="75000"/>
                    <a:lumOff val="25000"/>
                  </a:schemeClr>
                </a:solidFill>
                <a:cs typeface="Segoe UI" panose="020B0502040204020203" pitchFamily="34" charset="0"/>
              </a:rPr>
              <a:t>ν</a:t>
            </a:r>
            <a:r>
              <a:rPr lang="en-US" sz="1400" dirty="0">
                <a:solidFill>
                  <a:schemeClr val="tx1">
                    <a:lumMod val="75000"/>
                    <a:lumOff val="25000"/>
                  </a:schemeClr>
                </a:solidFill>
                <a:cs typeface="Segoe UI" panose="020B0502040204020203" pitchFamily="34" charset="0"/>
              </a:rPr>
              <a:t> </a:t>
            </a:r>
            <a:r>
              <a:rPr lang="el-GR" sz="1400" dirty="0">
                <a:solidFill>
                  <a:schemeClr val="tx1">
                    <a:lumMod val="75000"/>
                    <a:lumOff val="25000"/>
                  </a:schemeClr>
                </a:solidFill>
                <a:cs typeface="Segoe UI" panose="020B0502040204020203" pitchFamily="34" charset="0"/>
              </a:rPr>
              <a:t>ε</a:t>
            </a:r>
            <a:r>
              <a:rPr lang="en-US" sz="1400" dirty="0" err="1">
                <a:solidFill>
                  <a:schemeClr val="tx1">
                    <a:lumMod val="75000"/>
                    <a:lumOff val="25000"/>
                  </a:schemeClr>
                </a:solidFill>
                <a:cs typeface="Segoe UI" panose="020B0502040204020203" pitchFamily="34" charset="0"/>
              </a:rPr>
              <a:t>ίν</a:t>
            </a:r>
            <a:r>
              <a:rPr lang="en-US" sz="1400" dirty="0">
                <a:solidFill>
                  <a:schemeClr val="tx1">
                    <a:lumMod val="75000"/>
                    <a:lumOff val="25000"/>
                  </a:schemeClr>
                </a:solidFill>
                <a:cs typeface="Segoe UI" panose="020B0502040204020203" pitchFamily="34" charset="0"/>
              </a:rPr>
              <a:t>αι ανοιχτού κώδικα, </a:t>
            </a:r>
            <a:r>
              <a:rPr lang="el-GR" sz="1400" dirty="0">
                <a:solidFill>
                  <a:schemeClr val="tx1">
                    <a:lumMod val="75000"/>
                    <a:lumOff val="25000"/>
                  </a:schemeClr>
                </a:solidFill>
                <a:cs typeface="Segoe UI" panose="020B0502040204020203" pitchFamily="34" charset="0"/>
              </a:rPr>
              <a:t>ο</a:t>
            </a:r>
            <a:r>
              <a:rPr lang="en-US" sz="1400" dirty="0">
                <a:solidFill>
                  <a:schemeClr val="tx1">
                    <a:lumMod val="75000"/>
                    <a:lumOff val="25000"/>
                  </a:schemeClr>
                </a:solidFill>
                <a:cs typeface="Segoe UI" panose="020B0502040204020203" pitchFamily="34" charset="0"/>
              </a:rPr>
              <a:t>π</a:t>
            </a:r>
            <a:r>
              <a:rPr lang="el-GR" sz="1400" dirty="0">
                <a:solidFill>
                  <a:schemeClr val="tx1">
                    <a:lumMod val="75000"/>
                    <a:lumOff val="25000"/>
                  </a:schemeClr>
                </a:solidFill>
                <a:cs typeface="Segoe UI" panose="020B0502040204020203" pitchFamily="34" charset="0"/>
              </a:rPr>
              <a:t>ό</a:t>
            </a:r>
            <a:r>
              <a:rPr lang="en-US" sz="1400" dirty="0">
                <a:solidFill>
                  <a:schemeClr val="tx1">
                    <a:lumMod val="75000"/>
                    <a:lumOff val="25000"/>
                  </a:schemeClr>
                </a:solidFill>
                <a:cs typeface="Segoe UI" panose="020B0502040204020203" pitchFamily="34" charset="0"/>
              </a:rPr>
              <a:t>τ</a:t>
            </a:r>
            <a:r>
              <a:rPr lang="el-GR" sz="1400" dirty="0">
                <a:solidFill>
                  <a:schemeClr val="tx1">
                    <a:lumMod val="75000"/>
                    <a:lumOff val="25000"/>
                  </a:schemeClr>
                </a:solidFill>
                <a:cs typeface="Segoe UI" panose="020B0502040204020203" pitchFamily="34" charset="0"/>
              </a:rPr>
              <a:t>ε</a:t>
            </a:r>
            <a:r>
              <a:rPr lang="en-US" sz="1400" dirty="0">
                <a:solidFill>
                  <a:schemeClr val="tx1">
                    <a:lumMod val="75000"/>
                    <a:lumOff val="25000"/>
                  </a:schemeClr>
                </a:solidFill>
                <a:cs typeface="Segoe UI" panose="020B0502040204020203" pitchFamily="34" charset="0"/>
              </a:rPr>
              <a:t> </a:t>
            </a:r>
            <a:r>
              <a:rPr lang="el-GR" sz="1400" dirty="0">
                <a:solidFill>
                  <a:schemeClr val="tx1">
                    <a:lumMod val="75000"/>
                    <a:lumOff val="25000"/>
                  </a:schemeClr>
                </a:solidFill>
                <a:cs typeface="Segoe UI" panose="020B0502040204020203" pitchFamily="34" charset="0"/>
              </a:rPr>
              <a:t>δ</a:t>
            </a:r>
            <a:r>
              <a:rPr lang="en-US" sz="1400" dirty="0">
                <a:solidFill>
                  <a:schemeClr val="tx1">
                    <a:lumMod val="75000"/>
                    <a:lumOff val="25000"/>
                  </a:schemeClr>
                </a:solidFill>
                <a:cs typeface="Segoe UI" panose="020B0502040204020203" pitchFamily="34" charset="0"/>
              </a:rPr>
              <a:t>ε</a:t>
            </a:r>
            <a:r>
              <a:rPr lang="el-GR" sz="1400" dirty="0">
                <a:solidFill>
                  <a:schemeClr val="tx1">
                    <a:lumMod val="75000"/>
                    <a:lumOff val="25000"/>
                  </a:schemeClr>
                </a:solidFill>
                <a:cs typeface="Segoe UI" panose="020B0502040204020203" pitchFamily="34" charset="0"/>
              </a:rPr>
              <a:t>ν</a:t>
            </a:r>
            <a:r>
              <a:rPr lang="en-US" sz="1400" dirty="0">
                <a:solidFill>
                  <a:schemeClr val="tx1">
                    <a:lumMod val="75000"/>
                    <a:lumOff val="25000"/>
                  </a:schemeClr>
                </a:solidFill>
                <a:cs typeface="Segoe UI" panose="020B0502040204020203" pitchFamily="34" charset="0"/>
              </a:rPr>
              <a:t> </a:t>
            </a:r>
            <a:r>
              <a:rPr lang="el-GR" sz="1400" dirty="0">
                <a:solidFill>
                  <a:schemeClr val="tx1">
                    <a:lumMod val="75000"/>
                    <a:lumOff val="25000"/>
                  </a:schemeClr>
                </a:solidFill>
                <a:cs typeface="Segoe UI" panose="020B0502040204020203" pitchFamily="34" charset="0"/>
              </a:rPr>
              <a:t>μ</a:t>
            </a:r>
            <a:r>
              <a:rPr lang="en-US" sz="1400" dirty="0">
                <a:solidFill>
                  <a:schemeClr val="tx1">
                    <a:lumMod val="75000"/>
                    <a:lumOff val="25000"/>
                  </a:schemeClr>
                </a:solidFill>
                <a:cs typeface="Segoe UI" panose="020B0502040204020203" pitchFamily="34" charset="0"/>
              </a:rPr>
              <a:t>π</a:t>
            </a:r>
            <a:r>
              <a:rPr lang="el-GR" sz="1400" dirty="0">
                <a:solidFill>
                  <a:schemeClr val="tx1">
                    <a:lumMod val="75000"/>
                    <a:lumOff val="25000"/>
                  </a:schemeClr>
                </a:solidFill>
                <a:cs typeface="Segoe UI" panose="020B0502040204020203" pitchFamily="34" charset="0"/>
              </a:rPr>
              <a:t>ο</a:t>
            </a:r>
            <a:r>
              <a:rPr lang="en-US" sz="1400" dirty="0">
                <a:solidFill>
                  <a:schemeClr val="tx1">
                    <a:lumMod val="75000"/>
                    <a:lumOff val="25000"/>
                  </a:schemeClr>
                </a:solidFill>
                <a:cs typeface="Segoe UI" panose="020B0502040204020203" pitchFamily="34" charset="0"/>
              </a:rPr>
              <a:t>ρ</a:t>
            </a:r>
            <a:r>
              <a:rPr lang="el-GR" sz="1400" dirty="0">
                <a:solidFill>
                  <a:schemeClr val="tx1">
                    <a:lumMod val="75000"/>
                    <a:lumOff val="25000"/>
                  </a:schemeClr>
                </a:solidFill>
                <a:cs typeface="Segoe UI" panose="020B0502040204020203" pitchFamily="34" charset="0"/>
              </a:rPr>
              <a:t>ο</a:t>
            </a:r>
            <a:r>
              <a:rPr lang="en-US" sz="1400" dirty="0">
                <a:solidFill>
                  <a:schemeClr val="tx1">
                    <a:lumMod val="75000"/>
                    <a:lumOff val="25000"/>
                  </a:schemeClr>
                </a:solidFill>
                <a:cs typeface="Segoe UI" panose="020B0502040204020203" pitchFamily="34" charset="0"/>
              </a:rPr>
              <a:t>ύ</a:t>
            </a:r>
            <a:r>
              <a:rPr lang="el-GR" sz="1400" dirty="0">
                <a:solidFill>
                  <a:schemeClr val="tx1">
                    <a:lumMod val="75000"/>
                    <a:lumOff val="25000"/>
                  </a:schemeClr>
                </a:solidFill>
                <a:cs typeface="Segoe UI" panose="020B0502040204020203" pitchFamily="34" charset="0"/>
              </a:rPr>
              <a:t>μ</a:t>
            </a:r>
            <a:r>
              <a:rPr lang="en-US" sz="1400" dirty="0">
                <a:solidFill>
                  <a:schemeClr val="tx1">
                    <a:lumMod val="75000"/>
                    <a:lumOff val="25000"/>
                  </a:schemeClr>
                </a:solidFill>
                <a:cs typeface="Segoe UI" panose="020B0502040204020203" pitchFamily="34" charset="0"/>
              </a:rPr>
              <a:t>ε </a:t>
            </a:r>
            <a:r>
              <a:rPr lang="el-GR" sz="1400" dirty="0">
                <a:solidFill>
                  <a:schemeClr val="tx1">
                    <a:lumMod val="75000"/>
                    <a:lumOff val="25000"/>
                  </a:schemeClr>
                </a:solidFill>
                <a:cs typeface="Segoe UI" panose="020B0502040204020203" pitchFamily="34" charset="0"/>
              </a:rPr>
              <a:t>ν</a:t>
            </a:r>
            <a:r>
              <a:rPr lang="en-US" sz="1400" dirty="0">
                <a:solidFill>
                  <a:schemeClr val="tx1">
                    <a:lumMod val="75000"/>
                    <a:lumOff val="25000"/>
                  </a:schemeClr>
                </a:solidFill>
                <a:cs typeface="Segoe UI" panose="020B0502040204020203" pitchFamily="34" charset="0"/>
              </a:rPr>
              <a:t>α </a:t>
            </a:r>
            <a:r>
              <a:rPr lang="el-GR" sz="1400" dirty="0">
                <a:solidFill>
                  <a:schemeClr val="tx1">
                    <a:lumMod val="75000"/>
                    <a:lumOff val="25000"/>
                  </a:schemeClr>
                </a:solidFill>
                <a:cs typeface="Segoe UI" panose="020B0502040204020203" pitchFamily="34" charset="0"/>
              </a:rPr>
              <a:t>τ</a:t>
            </a:r>
            <a:r>
              <a:rPr lang="en-US" sz="1400" dirty="0">
                <a:solidFill>
                  <a:schemeClr val="tx1">
                    <a:lumMod val="75000"/>
                    <a:lumOff val="25000"/>
                  </a:schemeClr>
                </a:solidFill>
                <a:cs typeface="Segoe UI" panose="020B0502040204020203" pitchFamily="34" charset="0"/>
              </a:rPr>
              <a:t>ο </a:t>
            </a:r>
            <a:r>
              <a:rPr lang="el-GR" sz="1400" dirty="0">
                <a:solidFill>
                  <a:schemeClr val="tx1">
                    <a:lumMod val="75000"/>
                    <a:lumOff val="25000"/>
                  </a:schemeClr>
                </a:solidFill>
                <a:cs typeface="Segoe UI" panose="020B0502040204020203" pitchFamily="34" charset="0"/>
              </a:rPr>
              <a:t>π</a:t>
            </a:r>
            <a:r>
              <a:rPr lang="en-US" sz="1400" dirty="0">
                <a:solidFill>
                  <a:schemeClr val="tx1">
                    <a:lumMod val="75000"/>
                    <a:lumOff val="25000"/>
                  </a:schemeClr>
                </a:solidFill>
                <a:cs typeface="Segoe UI" panose="020B0502040204020203" pitchFamily="34" charset="0"/>
              </a:rPr>
              <a:t>α</a:t>
            </a:r>
            <a:r>
              <a:rPr lang="el-GR" sz="1400" dirty="0">
                <a:solidFill>
                  <a:schemeClr val="tx1">
                    <a:lumMod val="75000"/>
                    <a:lumOff val="25000"/>
                  </a:schemeClr>
                </a:solidFill>
                <a:cs typeface="Segoe UI" panose="020B0502040204020203" pitchFamily="34" charset="0"/>
              </a:rPr>
              <a:t>ρ</a:t>
            </a:r>
            <a:r>
              <a:rPr lang="en-US" sz="1400" dirty="0">
                <a:solidFill>
                  <a:schemeClr val="tx1">
                    <a:lumMod val="75000"/>
                    <a:lumOff val="25000"/>
                  </a:schemeClr>
                </a:solidFill>
                <a:cs typeface="Segoe UI" panose="020B0502040204020203" pitchFamily="34" charset="0"/>
              </a:rPr>
              <a:t>α</a:t>
            </a:r>
            <a:r>
              <a:rPr lang="el-GR" sz="1400" dirty="0">
                <a:solidFill>
                  <a:schemeClr val="tx1">
                    <a:lumMod val="75000"/>
                    <a:lumOff val="25000"/>
                  </a:schemeClr>
                </a:solidFill>
                <a:cs typeface="Segoe UI" panose="020B0502040204020203" pitchFamily="34" charset="0"/>
              </a:rPr>
              <a:t>μ</a:t>
            </a:r>
            <a:r>
              <a:rPr lang="en-US" sz="1400" dirty="0">
                <a:solidFill>
                  <a:schemeClr val="tx1">
                    <a:lumMod val="75000"/>
                    <a:lumOff val="25000"/>
                  </a:schemeClr>
                </a:solidFill>
                <a:cs typeface="Segoe UI" panose="020B0502040204020203" pitchFamily="34" charset="0"/>
              </a:rPr>
              <a:t>ε</a:t>
            </a:r>
            <a:r>
              <a:rPr lang="el-GR" sz="1400" dirty="0">
                <a:solidFill>
                  <a:schemeClr val="tx1">
                    <a:lumMod val="75000"/>
                    <a:lumOff val="25000"/>
                  </a:schemeClr>
                </a:solidFill>
                <a:cs typeface="Segoe UI" panose="020B0502040204020203" pitchFamily="34" charset="0"/>
              </a:rPr>
              <a:t>τ</a:t>
            </a:r>
            <a:r>
              <a:rPr lang="en-US" sz="1400" dirty="0">
                <a:solidFill>
                  <a:schemeClr val="tx1">
                    <a:lumMod val="75000"/>
                    <a:lumOff val="25000"/>
                  </a:schemeClr>
                </a:solidFill>
                <a:cs typeface="Segoe UI" panose="020B0502040204020203" pitchFamily="34" charset="0"/>
              </a:rPr>
              <a:t>ρ</a:t>
            </a:r>
            <a:r>
              <a:rPr lang="el-GR" sz="1400" dirty="0">
                <a:solidFill>
                  <a:schemeClr val="tx1">
                    <a:lumMod val="75000"/>
                    <a:lumOff val="25000"/>
                  </a:schemeClr>
                </a:solidFill>
                <a:cs typeface="Segoe UI" panose="020B0502040204020203" pitchFamily="34" charset="0"/>
              </a:rPr>
              <a:t>ο</a:t>
            </a:r>
            <a:r>
              <a:rPr lang="en-US" sz="1400" dirty="0">
                <a:solidFill>
                  <a:schemeClr val="tx1">
                    <a:lumMod val="75000"/>
                    <a:lumOff val="25000"/>
                  </a:schemeClr>
                </a:solidFill>
                <a:cs typeface="Segoe UI" panose="020B0502040204020203" pitchFamily="34" charset="0"/>
              </a:rPr>
              <a:t>π</a:t>
            </a:r>
            <a:r>
              <a:rPr lang="el-GR" sz="1400" dirty="0">
                <a:solidFill>
                  <a:schemeClr val="tx1">
                    <a:lumMod val="75000"/>
                    <a:lumOff val="25000"/>
                  </a:schemeClr>
                </a:solidFill>
                <a:cs typeface="Segoe UI" panose="020B0502040204020203" pitchFamily="34" charset="0"/>
              </a:rPr>
              <a:t>ο</a:t>
            </a:r>
            <a:r>
              <a:rPr lang="en-US" sz="1400" dirty="0">
                <a:solidFill>
                  <a:schemeClr val="tx1">
                    <a:lumMod val="75000"/>
                    <a:lumOff val="25000"/>
                  </a:schemeClr>
                </a:solidFill>
                <a:cs typeface="Segoe UI" panose="020B0502040204020203" pitchFamily="34" charset="0"/>
              </a:rPr>
              <a:t>ι</a:t>
            </a:r>
            <a:r>
              <a:rPr lang="el-GR" sz="1400" dirty="0">
                <a:solidFill>
                  <a:schemeClr val="tx1">
                    <a:lumMod val="75000"/>
                    <a:lumOff val="25000"/>
                  </a:schemeClr>
                </a:solidFill>
                <a:cs typeface="Segoe UI" panose="020B0502040204020203" pitchFamily="34" charset="0"/>
              </a:rPr>
              <a:t>ή</a:t>
            </a:r>
            <a:r>
              <a:rPr lang="en-US" sz="1400" dirty="0">
                <a:solidFill>
                  <a:schemeClr val="tx1">
                    <a:lumMod val="75000"/>
                    <a:lumOff val="25000"/>
                  </a:schemeClr>
                </a:solidFill>
                <a:cs typeface="Segoe UI" panose="020B0502040204020203" pitchFamily="34" charset="0"/>
              </a:rPr>
              <a:t>σ</a:t>
            </a:r>
            <a:r>
              <a:rPr lang="el-GR" sz="1400" dirty="0">
                <a:solidFill>
                  <a:schemeClr val="tx1">
                    <a:lumMod val="75000"/>
                    <a:lumOff val="25000"/>
                  </a:schemeClr>
                </a:solidFill>
                <a:cs typeface="Segoe UI" panose="020B0502040204020203" pitchFamily="34" charset="0"/>
              </a:rPr>
              <a:t>ο</a:t>
            </a:r>
            <a:r>
              <a:rPr lang="en-US" sz="1400" dirty="0">
                <a:solidFill>
                  <a:schemeClr val="tx1">
                    <a:lumMod val="75000"/>
                    <a:lumOff val="25000"/>
                  </a:schemeClr>
                </a:solidFill>
                <a:cs typeface="Segoe UI" panose="020B0502040204020203" pitchFamily="34" charset="0"/>
              </a:rPr>
              <a:t>υ</a:t>
            </a:r>
            <a:r>
              <a:rPr lang="el-GR" sz="1400" dirty="0">
                <a:solidFill>
                  <a:schemeClr val="tx1">
                    <a:lumMod val="75000"/>
                    <a:lumOff val="25000"/>
                  </a:schemeClr>
                </a:solidFill>
                <a:cs typeface="Segoe UI" panose="020B0502040204020203" pitchFamily="34" charset="0"/>
              </a:rPr>
              <a:t>μ</a:t>
            </a:r>
            <a:r>
              <a:rPr lang="en-US" sz="1400" dirty="0">
                <a:solidFill>
                  <a:schemeClr val="tx1">
                    <a:lumMod val="75000"/>
                    <a:lumOff val="25000"/>
                  </a:schemeClr>
                </a:solidFill>
                <a:cs typeface="Segoe UI" panose="020B0502040204020203" pitchFamily="34" charset="0"/>
              </a:rPr>
              <a:t>ε.</a:t>
            </a:r>
          </a:p>
        </p:txBody>
      </p:sp>
      <p:sp>
        <p:nvSpPr>
          <p:cNvPr id="71" name="Rectangle: Rounded Corners 70">
            <a:extLst>
              <a:ext uri="{FF2B5EF4-FFF2-40B4-BE49-F238E27FC236}">
                <a16:creationId xmlns:a16="http://schemas.microsoft.com/office/drawing/2014/main" id="{5A53C108-F63B-4226-9BBD-B9E3EF8D8A6A}"/>
              </a:ext>
            </a:extLst>
          </p:cNvPr>
          <p:cNvSpPr/>
          <p:nvPr/>
        </p:nvSpPr>
        <p:spPr>
          <a:xfrm>
            <a:off x="228600" y="697278"/>
            <a:ext cx="11734800" cy="664797"/>
          </a:xfrm>
          <a:prstGeom prst="roundRect">
            <a:avLst/>
          </a:prstGeom>
          <a:solidFill>
            <a:srgbClr val="F59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err="1">
                <a:solidFill>
                  <a:prstClr val="white"/>
                </a:solidFill>
                <a:latin typeface="Century Gothic"/>
              </a:rPr>
              <a:t>Λογισμικό</a:t>
            </a:r>
            <a:r>
              <a:rPr lang="en-US" b="1" dirty="0">
                <a:solidFill>
                  <a:prstClr val="white"/>
                </a:solidFill>
                <a:latin typeface="Century Gothic"/>
              </a:rPr>
              <a:t> </a:t>
            </a:r>
            <a:r>
              <a:rPr lang="en-US" b="1" dirty="0" err="1">
                <a:solidFill>
                  <a:prstClr val="white"/>
                </a:solidFill>
                <a:latin typeface="Century Gothic"/>
              </a:rPr>
              <a:t>MaZda</a:t>
            </a:r>
            <a:endParaRPr lang="en-US" b="1" dirty="0">
              <a:solidFill>
                <a:prstClr val="white"/>
              </a:solidFill>
              <a:latin typeface="Century Gothic"/>
            </a:endParaRPr>
          </a:p>
        </p:txBody>
      </p:sp>
    </p:spTree>
    <p:extLst>
      <p:ext uri="{BB962C8B-B14F-4D97-AF65-F5344CB8AC3E}">
        <p14:creationId xmlns:p14="http://schemas.microsoft.com/office/powerpoint/2010/main" val="29085474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10" presetClass="entr" presetSubtype="0" fill="hold"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fade">
                                      <p:cBhvr>
                                        <p:cTn id="10" dur="500"/>
                                        <p:tgtEl>
                                          <p:spTgt spid="6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500"/>
                                        <p:tgtEl>
                                          <p:spTgt spid="6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7"/>
                                        </p:tgtEl>
                                        <p:attrNameLst>
                                          <p:attrName>style.visibility</p:attrName>
                                        </p:attrNameLst>
                                      </p:cBhvr>
                                      <p:to>
                                        <p:strVal val="visible"/>
                                      </p:to>
                                    </p:set>
                                    <p:animEffect transition="in" filter="fade">
                                      <p:cBhvr>
                                        <p:cTn id="20" dur="500"/>
                                        <p:tgtEl>
                                          <p:spTgt spid="6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8"/>
                                        </p:tgtEl>
                                        <p:attrNameLst>
                                          <p:attrName>style.visibility</p:attrName>
                                        </p:attrNameLst>
                                      </p:cBhvr>
                                      <p:to>
                                        <p:strVal val="visible"/>
                                      </p:to>
                                    </p:set>
                                    <p:animEffect transition="in" filter="fade">
                                      <p:cBhvr>
                                        <p:cTn id="25" dur="500"/>
                                        <p:tgtEl>
                                          <p:spTgt spid="6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9"/>
                                        </p:tgtEl>
                                        <p:attrNameLst>
                                          <p:attrName>style.visibility</p:attrName>
                                        </p:attrNameLst>
                                      </p:cBhvr>
                                      <p:to>
                                        <p:strVal val="visible"/>
                                      </p:to>
                                    </p:set>
                                    <p:animEffect transition="in" filter="fade">
                                      <p:cBhvr>
                                        <p:cTn id="30" dur="500"/>
                                        <p:tgtEl>
                                          <p:spTgt spid="6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0"/>
                                        </p:tgtEl>
                                        <p:attrNameLst>
                                          <p:attrName>style.visibility</p:attrName>
                                        </p:attrNameLst>
                                      </p:cBhvr>
                                      <p:to>
                                        <p:strVal val="visible"/>
                                      </p:to>
                                    </p:set>
                                    <p:animEffect transition="in" filter="fade">
                                      <p:cBhvr>
                                        <p:cTn id="35"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68" grpId="0"/>
      <p:bldP spid="69" grpId="0"/>
      <p:bldP spid="70"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l-GR" sz="7200" b="1" dirty="0">
                <a:solidFill>
                  <a:schemeClr val="bg1"/>
                </a:solidFill>
              </a:rPr>
              <a:t>Ε</a:t>
            </a:r>
            <a:r>
              <a:rPr lang="en-US" sz="7200" b="1" dirty="0">
                <a:solidFill>
                  <a:schemeClr val="bg1"/>
                </a:solidFill>
              </a:rPr>
              <a:t>υ</a:t>
            </a:r>
            <a:r>
              <a:rPr lang="el-GR" sz="7200" b="1" dirty="0">
                <a:solidFill>
                  <a:schemeClr val="bg1"/>
                </a:solidFill>
              </a:rPr>
              <a:t>χ</a:t>
            </a:r>
            <a:r>
              <a:rPr lang="en-US" sz="7200" b="1" dirty="0">
                <a:solidFill>
                  <a:schemeClr val="bg1"/>
                </a:solidFill>
              </a:rPr>
              <a:t>α</a:t>
            </a:r>
            <a:r>
              <a:rPr lang="el-GR" sz="7200" b="1" dirty="0">
                <a:solidFill>
                  <a:schemeClr val="bg1"/>
                </a:solidFill>
              </a:rPr>
              <a:t>ρ</a:t>
            </a:r>
            <a:r>
              <a:rPr lang="en-US" sz="7200" b="1" dirty="0">
                <a:solidFill>
                  <a:schemeClr val="bg1"/>
                </a:solidFill>
              </a:rPr>
              <a:t>ι</a:t>
            </a:r>
            <a:r>
              <a:rPr lang="el-GR" sz="7200" b="1" dirty="0">
                <a:solidFill>
                  <a:schemeClr val="bg1"/>
                </a:solidFill>
              </a:rPr>
              <a:t>σ</a:t>
            </a:r>
            <a:r>
              <a:rPr lang="en-US" sz="7200" b="1" dirty="0">
                <a:solidFill>
                  <a:schemeClr val="bg1"/>
                </a:solidFill>
              </a:rPr>
              <a:t>τ</a:t>
            </a:r>
            <a:r>
              <a:rPr lang="el-GR" sz="7200" b="1" dirty="0">
                <a:solidFill>
                  <a:schemeClr val="bg1"/>
                </a:solidFill>
              </a:rPr>
              <a:t>ώ</a:t>
            </a:r>
            <a:r>
              <a:rPr lang="en-US" sz="7200" b="1" dirty="0">
                <a:solidFill>
                  <a:schemeClr val="bg1"/>
                </a:solidFill>
              </a:rPr>
              <a:t>!</a:t>
            </a:r>
            <a:endParaRPr lang="en-US" sz="7200" dirty="0">
              <a:solidFill>
                <a:schemeClr val="accent4"/>
              </a:solidFill>
            </a:endParaRPr>
          </a:p>
        </p:txBody>
      </p:sp>
      <p:pic>
        <p:nvPicPr>
          <p:cNvPr id="6" name="Picture 5" descr="This image is an icon that says &quot;24Slides.&quot;">
            <a:hlinkClick r:id="rId3"/>
            <a:extLst>
              <a:ext uri="{FF2B5EF4-FFF2-40B4-BE49-F238E27FC236}">
                <a16:creationId xmlns:a16="http://schemas.microsoft.com/office/drawing/2014/main" id="{A86744F2-5246-4A0A-B119-35E7FB76A0D8}"/>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1923038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id="{686C4999-06C3-490E-B7B9-866B1D0D975E}"/>
              </a:ext>
            </a:extLst>
          </p:cNvPr>
          <p:cNvGraphicFramePr/>
          <p:nvPr>
            <p:extLst>
              <p:ext uri="{D42A27DB-BD31-4B8C-83A1-F6EECF244321}">
                <p14:modId xmlns:p14="http://schemas.microsoft.com/office/powerpoint/2010/main" val="1669649997"/>
              </p:ext>
            </p:extLst>
          </p:nvPr>
        </p:nvGraphicFramePr>
        <p:xfrm>
          <a:off x="654050" y="1075266"/>
          <a:ext cx="10883900" cy="3344334"/>
        </p:xfrm>
        <a:graphic>
          <a:graphicData uri="http://schemas.openxmlformats.org/drawingml/2006/chart">
            <c:chart xmlns:c="http://schemas.openxmlformats.org/drawingml/2006/chart" xmlns:r="http://schemas.openxmlformats.org/officeDocument/2006/relationships" r:id="rId3"/>
          </a:graphicData>
        </a:graphic>
      </p:graphicFrame>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38205"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4" name="Rectangle 43">
            <a:extLst>
              <a:ext uri="{FF2B5EF4-FFF2-40B4-BE49-F238E27FC236}">
                <a16:creationId xmlns:a16="http://schemas.microsoft.com/office/drawing/2014/main" id="{71E47AC8-8358-4724-91F8-0D1B21FC5F47}"/>
              </a:ext>
            </a:extLst>
          </p:cNvPr>
          <p:cNvSpPr/>
          <p:nvPr/>
        </p:nvSpPr>
        <p:spPr>
          <a:xfrm>
            <a:off x="838205" y="5000266"/>
            <a:ext cx="2743195" cy="492443"/>
          </a:xfrm>
          <a:prstGeom prst="rect">
            <a:avLst/>
          </a:prstGeom>
        </p:spPr>
        <p:txBody>
          <a:bodyPr wrap="square" lIns="0" tIns="0" rIns="0" bIns="0" anchor="t">
            <a:spAutoFit/>
          </a:bodyPr>
          <a:lstStyle/>
          <a:p>
            <a:r>
              <a:rPr lang="en-US" sz="3200" dirty="0">
                <a:solidFill>
                  <a:schemeClr val="accent3">
                    <a:lumMod val="75000"/>
                  </a:schemeClr>
                </a:solidFill>
                <a:cs typeface="Segoe UI" panose="020B0502040204020203" pitchFamily="34" charset="0"/>
              </a:rPr>
              <a:t>5,980</a:t>
            </a:r>
          </a:p>
        </p:txBody>
      </p:sp>
      <p:sp>
        <p:nvSpPr>
          <p:cNvPr id="45" name="Rectangle 44">
            <a:extLst>
              <a:ext uri="{FF2B5EF4-FFF2-40B4-BE49-F238E27FC236}">
                <a16:creationId xmlns:a16="http://schemas.microsoft.com/office/drawing/2014/main" id="{69F7E025-DDEC-4748-AAE9-9FA2A4BF1E49}"/>
              </a:ext>
            </a:extLst>
          </p:cNvPr>
          <p:cNvSpPr/>
          <p:nvPr/>
        </p:nvSpPr>
        <p:spPr>
          <a:xfrm>
            <a:off x="838205" y="4748574"/>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LOREM IPSUM</a:t>
            </a:r>
          </a:p>
        </p:txBody>
      </p:sp>
      <p:sp>
        <p:nvSpPr>
          <p:cNvPr id="46" name="Rectangle 45">
            <a:extLst>
              <a:ext uri="{FF2B5EF4-FFF2-40B4-BE49-F238E27FC236}">
                <a16:creationId xmlns:a16="http://schemas.microsoft.com/office/drawing/2014/main" id="{84176128-6116-4C3C-9CC3-394E6E116762}"/>
              </a:ext>
            </a:extLst>
          </p:cNvPr>
          <p:cNvSpPr/>
          <p:nvPr/>
        </p:nvSpPr>
        <p:spPr>
          <a:xfrm>
            <a:off x="4724403"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r>
              <a:rPr lang="en-US" sz="3200" dirty="0">
                <a:solidFill>
                  <a:schemeClr val="accent4">
                    <a:lumMod val="75000"/>
                  </a:schemeClr>
                </a:solidFill>
                <a:cs typeface="Segoe UI" panose="020B0502040204020203" pitchFamily="34" charset="0"/>
              </a:rPr>
              <a:t>-1.19</a:t>
            </a: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LOREM IPSUM</a:t>
            </a:r>
          </a:p>
        </p:txBody>
      </p:sp>
      <p:sp>
        <p:nvSpPr>
          <p:cNvPr id="49" name="Rectangle 48">
            <a:extLst>
              <a:ext uri="{FF2B5EF4-FFF2-40B4-BE49-F238E27FC236}">
                <a16:creationId xmlns:a16="http://schemas.microsoft.com/office/drawing/2014/main" id="{7FA68D61-8BDC-4C14-9F0D-CF0C946CD30A}"/>
              </a:ext>
            </a:extLst>
          </p:cNvPr>
          <p:cNvSpPr/>
          <p:nvPr/>
        </p:nvSpPr>
        <p:spPr>
          <a:xfrm>
            <a:off x="8610600"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50" name="Rectangle 49">
            <a:extLst>
              <a:ext uri="{FF2B5EF4-FFF2-40B4-BE49-F238E27FC236}">
                <a16:creationId xmlns:a16="http://schemas.microsoft.com/office/drawing/2014/main" id="{B164A1DA-19AA-4A0C-9ED2-92A9346B807A}"/>
              </a:ext>
            </a:extLst>
          </p:cNvPr>
          <p:cNvSpPr/>
          <p:nvPr/>
        </p:nvSpPr>
        <p:spPr>
          <a:xfrm>
            <a:off x="8610600" y="5000266"/>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cs typeface="Segoe UI" panose="020B0502040204020203" pitchFamily="34" charset="0"/>
              </a:rPr>
              <a:t>$ 113,200.50</a:t>
            </a:r>
          </a:p>
        </p:txBody>
      </p:sp>
      <p:sp>
        <p:nvSpPr>
          <p:cNvPr id="51" name="Rectangle 50">
            <a:extLst>
              <a:ext uri="{FF2B5EF4-FFF2-40B4-BE49-F238E27FC236}">
                <a16:creationId xmlns:a16="http://schemas.microsoft.com/office/drawing/2014/main" id="{FA4B18CA-09B5-4584-8D25-60B58EF68413}"/>
              </a:ext>
            </a:extLst>
          </p:cNvPr>
          <p:cNvSpPr/>
          <p:nvPr/>
        </p:nvSpPr>
        <p:spPr>
          <a:xfrm>
            <a:off x="8610600" y="4748574"/>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LOREM IPSUM</a:t>
            </a:r>
          </a:p>
        </p:txBody>
      </p:sp>
    </p:spTree>
    <p:extLst>
      <p:ext uri="{BB962C8B-B14F-4D97-AF65-F5344CB8AC3E}">
        <p14:creationId xmlns:p14="http://schemas.microsoft.com/office/powerpoint/2010/main" val="1212140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7" name="Content Placeholder 6">
            <a:extLst>
              <a:ext uri="{FF2B5EF4-FFF2-40B4-BE49-F238E27FC236}">
                <a16:creationId xmlns:a16="http://schemas.microsoft.com/office/drawing/2014/main" id="{67149B44-59AD-4690-80C9-E1BD6CD00D07}"/>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28</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Χαρα</a:t>
            </a:r>
            <a:r>
              <a:rPr lang="en-US" sz="2800" b="1" dirty="0" err="1">
                <a:solidFill>
                  <a:schemeClr val="tx1">
                    <a:lumMod val="75000"/>
                    <a:lumOff val="25000"/>
                  </a:schemeClr>
                </a:solidFill>
              </a:rPr>
              <a:t>κτηριστικά</a:t>
            </a:r>
            <a:r>
              <a:rPr lang="en-US" sz="2800" b="1" dirty="0">
                <a:solidFill>
                  <a:schemeClr val="tx1">
                    <a:lumMod val="75000"/>
                    <a:lumOff val="25000"/>
                  </a:schemeClr>
                </a:solidFill>
              </a:rPr>
              <a:t> </a:t>
            </a:r>
          </a:p>
          <a:p>
            <a:pPr algn="ctr"/>
            <a:r>
              <a:rPr lang="en-US" sz="2800" b="1" dirty="0" err="1">
                <a:solidFill>
                  <a:schemeClr val="tx1">
                    <a:lumMod val="75000"/>
                    <a:lumOff val="25000"/>
                  </a:schemeClr>
                </a:solidFill>
              </a:rPr>
              <a:t>δο</a:t>
            </a:r>
            <a:r>
              <a:rPr lang="el-GR" sz="2800" b="1" dirty="0">
                <a:solidFill>
                  <a:schemeClr val="tx1">
                    <a:lumMod val="75000"/>
                    <a:lumOff val="25000"/>
                  </a:schemeClr>
                </a:solidFill>
              </a:rPr>
              <a:t>κ</a:t>
            </a:r>
            <a:r>
              <a:rPr lang="en-US" sz="2800" b="1" dirty="0">
                <a:solidFill>
                  <a:schemeClr val="tx1">
                    <a:lumMod val="75000"/>
                    <a:lumOff val="25000"/>
                  </a:schemeClr>
                </a:solidFill>
              </a:rPr>
              <a:t>ι</a:t>
            </a:r>
            <a:r>
              <a:rPr lang="el-GR" sz="2800" b="1" dirty="0">
                <a:solidFill>
                  <a:schemeClr val="tx1">
                    <a:lumMod val="75000"/>
                    <a:lumOff val="25000"/>
                  </a:schemeClr>
                </a:solidFill>
              </a:rPr>
              <a:t>μ</a:t>
            </a:r>
            <a:r>
              <a:rPr lang="en-US" sz="2800" b="1" dirty="0">
                <a:solidFill>
                  <a:schemeClr val="tx1">
                    <a:lumMod val="75000"/>
                    <a:lumOff val="25000"/>
                  </a:schemeClr>
                </a:solidFill>
              </a:rPr>
              <a:t>α</a:t>
            </a:r>
            <a:r>
              <a:rPr lang="el-GR" sz="2800" b="1" dirty="0">
                <a:solidFill>
                  <a:schemeClr val="tx1">
                    <a:lumMod val="75000"/>
                    <a:lumOff val="25000"/>
                  </a:schemeClr>
                </a:solidFill>
              </a:rPr>
              <a:t>σ</a:t>
            </a:r>
            <a:r>
              <a:rPr lang="en-US" sz="2800" b="1" dirty="0">
                <a:solidFill>
                  <a:schemeClr val="tx1">
                    <a:lumMod val="75000"/>
                    <a:lumOff val="25000"/>
                  </a:schemeClr>
                </a:solidFill>
              </a:rPr>
              <a:t>τ</a:t>
            </a:r>
            <a:r>
              <a:rPr lang="el-GR" sz="2800" b="1" dirty="0">
                <a:solidFill>
                  <a:schemeClr val="tx1">
                    <a:lumMod val="75000"/>
                    <a:lumOff val="25000"/>
                  </a:schemeClr>
                </a:solidFill>
              </a:rPr>
              <a:t>ι</a:t>
            </a:r>
            <a:r>
              <a:rPr lang="en-US" sz="2800" b="1" dirty="0">
                <a:solidFill>
                  <a:schemeClr val="tx1">
                    <a:lumMod val="75000"/>
                    <a:lumOff val="25000"/>
                  </a:schemeClr>
                </a:solidFill>
              </a:rPr>
              <a:t>κ</a:t>
            </a:r>
            <a:r>
              <a:rPr lang="el-GR" sz="2800" b="1" dirty="0">
                <a:solidFill>
                  <a:schemeClr val="tx1">
                    <a:lumMod val="75000"/>
                    <a:lumOff val="25000"/>
                  </a:schemeClr>
                </a:solidFill>
              </a:rPr>
              <a:t>ή</a:t>
            </a:r>
            <a:r>
              <a:rPr lang="en-US" sz="2800" b="1" dirty="0">
                <a:solidFill>
                  <a:schemeClr val="tx1">
                    <a:lumMod val="75000"/>
                    <a:lumOff val="25000"/>
                  </a:schemeClr>
                </a:solidFill>
              </a:rPr>
              <a:t>ς </a:t>
            </a:r>
            <a:r>
              <a:rPr lang="en-US" sz="2800" b="1" dirty="0" err="1">
                <a:solidFill>
                  <a:schemeClr val="tx1">
                    <a:lumMod val="75000"/>
                    <a:lumOff val="25000"/>
                  </a:schemeClr>
                </a:solidFill>
              </a:rPr>
              <a:t>εικόν</a:t>
            </a:r>
            <a:r>
              <a:rPr lang="en-US" sz="2800" b="1" dirty="0">
                <a:solidFill>
                  <a:schemeClr val="tx1">
                    <a:lumMod val="75000"/>
                    <a:lumOff val="25000"/>
                  </a:schemeClr>
                </a:solidFill>
              </a:rPr>
              <a:t>ας</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a16="http://schemas.microsoft.com/office/drawing/2014/main" id="{4293C5FE-8B5A-43A8-B602-44F133628917}"/>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1041328910"/>
              </p:ext>
            </p:extLst>
          </p:nvPr>
        </p:nvGraphicFramePr>
        <p:xfrm>
          <a:off x="431800" y="1263895"/>
          <a:ext cx="11328400" cy="4000496"/>
        </p:xfrm>
        <a:graphic>
          <a:graphicData uri="http://schemas.openxmlformats.org/drawingml/2006/table">
            <a:tbl>
              <a:tblPr firstRow="1" bandRow="1">
                <a:tableStyleId>{5C22544A-7EE6-4342-B048-85BDC9FD1C3A}</a:tableStyleId>
              </a:tblPr>
              <a:tblGrid>
                <a:gridCol w="1132840">
                  <a:extLst>
                    <a:ext uri="{9D8B030D-6E8A-4147-A177-3AD203B41FA5}">
                      <a16:colId xmlns:a16="http://schemas.microsoft.com/office/drawing/2014/main" val="1064767228"/>
                    </a:ext>
                  </a:extLst>
                </a:gridCol>
                <a:gridCol w="1132840">
                  <a:extLst>
                    <a:ext uri="{9D8B030D-6E8A-4147-A177-3AD203B41FA5}">
                      <a16:colId xmlns:a16="http://schemas.microsoft.com/office/drawing/2014/main" val="2110247153"/>
                    </a:ext>
                  </a:extLst>
                </a:gridCol>
                <a:gridCol w="1132840">
                  <a:extLst>
                    <a:ext uri="{9D8B030D-6E8A-4147-A177-3AD203B41FA5}">
                      <a16:colId xmlns:a16="http://schemas.microsoft.com/office/drawing/2014/main" val="1671774837"/>
                    </a:ext>
                  </a:extLst>
                </a:gridCol>
                <a:gridCol w="1132840">
                  <a:extLst>
                    <a:ext uri="{9D8B030D-6E8A-4147-A177-3AD203B41FA5}">
                      <a16:colId xmlns:a16="http://schemas.microsoft.com/office/drawing/2014/main" val="1042921663"/>
                    </a:ext>
                  </a:extLst>
                </a:gridCol>
                <a:gridCol w="1132840">
                  <a:extLst>
                    <a:ext uri="{9D8B030D-6E8A-4147-A177-3AD203B41FA5}">
                      <a16:colId xmlns:a16="http://schemas.microsoft.com/office/drawing/2014/main" val="1140046485"/>
                    </a:ext>
                  </a:extLst>
                </a:gridCol>
                <a:gridCol w="1132840">
                  <a:extLst>
                    <a:ext uri="{9D8B030D-6E8A-4147-A177-3AD203B41FA5}">
                      <a16:colId xmlns:a16="http://schemas.microsoft.com/office/drawing/2014/main" val="1773304150"/>
                    </a:ext>
                  </a:extLst>
                </a:gridCol>
                <a:gridCol w="1132840">
                  <a:extLst>
                    <a:ext uri="{9D8B030D-6E8A-4147-A177-3AD203B41FA5}">
                      <a16:colId xmlns:a16="http://schemas.microsoft.com/office/drawing/2014/main" val="1528819555"/>
                    </a:ext>
                  </a:extLst>
                </a:gridCol>
                <a:gridCol w="1132840">
                  <a:extLst>
                    <a:ext uri="{9D8B030D-6E8A-4147-A177-3AD203B41FA5}">
                      <a16:colId xmlns:a16="http://schemas.microsoft.com/office/drawing/2014/main" val="3985123976"/>
                    </a:ext>
                  </a:extLst>
                </a:gridCol>
                <a:gridCol w="1132840">
                  <a:extLst>
                    <a:ext uri="{9D8B030D-6E8A-4147-A177-3AD203B41FA5}">
                      <a16:colId xmlns:a16="http://schemas.microsoft.com/office/drawing/2014/main" val="1999644776"/>
                    </a:ext>
                  </a:extLst>
                </a:gridCol>
                <a:gridCol w="1132840">
                  <a:extLst>
                    <a:ext uri="{9D8B030D-6E8A-4147-A177-3AD203B41FA5}">
                      <a16:colId xmlns:a16="http://schemas.microsoft.com/office/drawing/2014/main" val="1607982248"/>
                    </a:ext>
                  </a:extLst>
                </a:gridCol>
              </a:tblGrid>
              <a:tr h="500062">
                <a:tc>
                  <a:txBody>
                    <a:bodyPr/>
                    <a:lstStyle/>
                    <a:p>
                      <a:endParaRPr lang="en-US" dirty="0"/>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216711411"/>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81867246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9230360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3967257650"/>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43268816"/>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459237457"/>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00174924"/>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val="3154256183"/>
                  </a:ext>
                </a:extLst>
              </a:tr>
            </a:tbl>
          </a:graphicData>
        </a:graphic>
      </p:graphicFrame>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1" name="Freeform 1837" descr="Marker with plus mark. ">
            <a:extLst>
              <a:ext uri="{FF2B5EF4-FFF2-40B4-BE49-F238E27FC236}">
                <a16:creationId xmlns:a16="http://schemas.microsoft.com/office/drawing/2014/main" id="{160F3D2A-DDEB-465E-AAD3-D5DF7B6D5B43}"/>
              </a:ext>
            </a:extLst>
          </p:cNvPr>
          <p:cNvSpPr>
            <a:spLocks noEditPoints="1"/>
          </p:cNvSpPr>
          <p:nvPr/>
        </p:nvSpPr>
        <p:spPr bwMode="auto">
          <a:xfrm>
            <a:off x="845745" y="1876981"/>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1838" descr="Marker with minus sign. ">
            <a:extLst>
              <a:ext uri="{FF2B5EF4-FFF2-40B4-BE49-F238E27FC236}">
                <a16:creationId xmlns:a16="http://schemas.microsoft.com/office/drawing/2014/main" id="{B5F2BF4D-A7CC-4EBB-95EE-71610004A3D7}"/>
              </a:ext>
            </a:extLst>
          </p:cNvPr>
          <p:cNvSpPr>
            <a:spLocks noEditPoints="1"/>
          </p:cNvSpPr>
          <p:nvPr/>
        </p:nvSpPr>
        <p:spPr bwMode="auto">
          <a:xfrm>
            <a:off x="1989538"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1839" descr="Marker with multiplication sign. ">
            <a:extLst>
              <a:ext uri="{FF2B5EF4-FFF2-40B4-BE49-F238E27FC236}">
                <a16:creationId xmlns:a16="http://schemas.microsoft.com/office/drawing/2014/main" id="{C1376BF3-C8B4-42C0-BF77-D3FADEB8D226}"/>
              </a:ext>
            </a:extLst>
          </p:cNvPr>
          <p:cNvSpPr>
            <a:spLocks noEditPoints="1"/>
          </p:cNvSpPr>
          <p:nvPr/>
        </p:nvSpPr>
        <p:spPr bwMode="auto">
          <a:xfrm>
            <a:off x="1978823" y="3385358"/>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1839" descr="Marker with multiplication sign. ">
            <a:extLst>
              <a:ext uri="{FF2B5EF4-FFF2-40B4-BE49-F238E27FC236}">
                <a16:creationId xmlns:a16="http://schemas.microsoft.com/office/drawing/2014/main" id="{78429B93-7238-4139-A703-26ABDBFB1498}"/>
              </a:ext>
            </a:extLst>
          </p:cNvPr>
          <p:cNvSpPr>
            <a:spLocks noEditPoints="1"/>
          </p:cNvSpPr>
          <p:nvPr/>
        </p:nvSpPr>
        <p:spPr bwMode="auto">
          <a:xfrm>
            <a:off x="1978823"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1837" descr="Marker with plus mark. ">
            <a:extLst>
              <a:ext uri="{FF2B5EF4-FFF2-40B4-BE49-F238E27FC236}">
                <a16:creationId xmlns:a16="http://schemas.microsoft.com/office/drawing/2014/main" id="{FFEC666F-8CEB-456C-A2BE-0ED23EE4FADC}"/>
              </a:ext>
            </a:extLst>
          </p:cNvPr>
          <p:cNvSpPr>
            <a:spLocks noEditPoints="1"/>
          </p:cNvSpPr>
          <p:nvPr/>
        </p:nvSpPr>
        <p:spPr bwMode="auto">
          <a:xfrm>
            <a:off x="3139680"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1839" descr="Marker with multiplication sign. ">
            <a:extLst>
              <a:ext uri="{FF2B5EF4-FFF2-40B4-BE49-F238E27FC236}">
                <a16:creationId xmlns:a16="http://schemas.microsoft.com/office/drawing/2014/main" id="{406A6BB3-00DC-4CF5-AC64-82CF18B48C9C}"/>
              </a:ext>
            </a:extLst>
          </p:cNvPr>
          <p:cNvSpPr>
            <a:spLocks noEditPoints="1"/>
          </p:cNvSpPr>
          <p:nvPr/>
        </p:nvSpPr>
        <p:spPr bwMode="auto">
          <a:xfrm>
            <a:off x="4302523"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1838" descr="Marker with minus sign. ">
            <a:extLst>
              <a:ext uri="{FF2B5EF4-FFF2-40B4-BE49-F238E27FC236}">
                <a16:creationId xmlns:a16="http://schemas.microsoft.com/office/drawing/2014/main" id="{0852AFAF-F59C-431F-8C82-94379765098D}"/>
              </a:ext>
            </a:extLst>
          </p:cNvPr>
          <p:cNvSpPr>
            <a:spLocks noEditPoints="1"/>
          </p:cNvSpPr>
          <p:nvPr/>
        </p:nvSpPr>
        <p:spPr bwMode="auto">
          <a:xfrm>
            <a:off x="5427446"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1837" descr="Marker with plus mark. ">
            <a:extLst>
              <a:ext uri="{FF2B5EF4-FFF2-40B4-BE49-F238E27FC236}">
                <a16:creationId xmlns:a16="http://schemas.microsoft.com/office/drawing/2014/main" id="{4C5127E9-68E5-46FA-8C57-25FDF54CF7BC}"/>
              </a:ext>
            </a:extLst>
          </p:cNvPr>
          <p:cNvSpPr>
            <a:spLocks noEditPoints="1"/>
          </p:cNvSpPr>
          <p:nvPr/>
        </p:nvSpPr>
        <p:spPr bwMode="auto">
          <a:xfrm>
            <a:off x="3139680"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1837" descr="Marker with plus mark. ">
            <a:extLst>
              <a:ext uri="{FF2B5EF4-FFF2-40B4-BE49-F238E27FC236}">
                <a16:creationId xmlns:a16="http://schemas.microsoft.com/office/drawing/2014/main" id="{2359F2CA-3777-4AA1-A96A-2B49185A93F8}"/>
              </a:ext>
            </a:extLst>
          </p:cNvPr>
          <p:cNvSpPr>
            <a:spLocks noEditPoints="1"/>
          </p:cNvSpPr>
          <p:nvPr/>
        </p:nvSpPr>
        <p:spPr bwMode="auto">
          <a:xfrm>
            <a:off x="4306097" y="18765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1838" descr="Marker with minus sign. ">
            <a:extLst>
              <a:ext uri="{FF2B5EF4-FFF2-40B4-BE49-F238E27FC236}">
                <a16:creationId xmlns:a16="http://schemas.microsoft.com/office/drawing/2014/main" id="{1FE19FFA-CAD6-453B-8808-4EB523DD1271}"/>
              </a:ext>
            </a:extLst>
          </p:cNvPr>
          <p:cNvSpPr>
            <a:spLocks noEditPoints="1"/>
          </p:cNvSpPr>
          <p:nvPr/>
        </p:nvSpPr>
        <p:spPr bwMode="auto">
          <a:xfrm>
            <a:off x="845745"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1838" descr="Marker with minus sign. ">
            <a:extLst>
              <a:ext uri="{FF2B5EF4-FFF2-40B4-BE49-F238E27FC236}">
                <a16:creationId xmlns:a16="http://schemas.microsoft.com/office/drawing/2014/main" id="{C68F970D-304B-4DB3-A6C2-E214037CD6E5}"/>
              </a:ext>
            </a:extLst>
          </p:cNvPr>
          <p:cNvSpPr>
            <a:spLocks noEditPoints="1"/>
          </p:cNvSpPr>
          <p:nvPr/>
        </p:nvSpPr>
        <p:spPr bwMode="auto">
          <a:xfrm>
            <a:off x="6498033"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1837" descr="Marker with plus mark. ">
            <a:extLst>
              <a:ext uri="{FF2B5EF4-FFF2-40B4-BE49-F238E27FC236}">
                <a16:creationId xmlns:a16="http://schemas.microsoft.com/office/drawing/2014/main" id="{28204691-D113-415C-8A74-FFC7DBEA4A41}"/>
              </a:ext>
            </a:extLst>
          </p:cNvPr>
          <p:cNvSpPr>
            <a:spLocks noEditPoints="1"/>
          </p:cNvSpPr>
          <p:nvPr/>
        </p:nvSpPr>
        <p:spPr bwMode="auto">
          <a:xfrm>
            <a:off x="6494464"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1839" descr="Marker with multiplication sign. ">
            <a:extLst>
              <a:ext uri="{FF2B5EF4-FFF2-40B4-BE49-F238E27FC236}">
                <a16:creationId xmlns:a16="http://schemas.microsoft.com/office/drawing/2014/main" id="{9506A8E7-40C8-4CB3-909D-6D1FBA2D8F3D}"/>
              </a:ext>
            </a:extLst>
          </p:cNvPr>
          <p:cNvSpPr>
            <a:spLocks noEditPoints="1"/>
          </p:cNvSpPr>
          <p:nvPr/>
        </p:nvSpPr>
        <p:spPr bwMode="auto">
          <a:xfrm>
            <a:off x="7703738"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1837" descr="Marker with plus mark. ">
            <a:extLst>
              <a:ext uri="{FF2B5EF4-FFF2-40B4-BE49-F238E27FC236}">
                <a16:creationId xmlns:a16="http://schemas.microsoft.com/office/drawing/2014/main" id="{9F58591E-3473-4F64-8EC7-B3C59E9BCF39}"/>
              </a:ext>
            </a:extLst>
          </p:cNvPr>
          <p:cNvSpPr>
            <a:spLocks noEditPoints="1"/>
          </p:cNvSpPr>
          <p:nvPr/>
        </p:nvSpPr>
        <p:spPr bwMode="auto">
          <a:xfrm>
            <a:off x="7704531" y="4382023"/>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1837" descr="Marker with plus mark. ">
            <a:extLst>
              <a:ext uri="{FF2B5EF4-FFF2-40B4-BE49-F238E27FC236}">
                <a16:creationId xmlns:a16="http://schemas.microsoft.com/office/drawing/2014/main" id="{8ACB7BFA-2B1C-41FA-A91F-C2A74141E269}"/>
              </a:ext>
            </a:extLst>
          </p:cNvPr>
          <p:cNvSpPr>
            <a:spLocks noEditPoints="1"/>
          </p:cNvSpPr>
          <p:nvPr/>
        </p:nvSpPr>
        <p:spPr bwMode="auto">
          <a:xfrm>
            <a:off x="8787207"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1837" descr="Marker with plus mark. ">
            <a:extLst>
              <a:ext uri="{FF2B5EF4-FFF2-40B4-BE49-F238E27FC236}">
                <a16:creationId xmlns:a16="http://schemas.microsoft.com/office/drawing/2014/main" id="{DC0F6511-C5AE-49E3-92DC-7B6FA6B2208D}"/>
              </a:ext>
            </a:extLst>
          </p:cNvPr>
          <p:cNvSpPr>
            <a:spLocks noEditPoints="1"/>
          </p:cNvSpPr>
          <p:nvPr/>
        </p:nvSpPr>
        <p:spPr bwMode="auto">
          <a:xfrm>
            <a:off x="9900044"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1839" descr="Marker with multiplication sign. ">
            <a:extLst>
              <a:ext uri="{FF2B5EF4-FFF2-40B4-BE49-F238E27FC236}">
                <a16:creationId xmlns:a16="http://schemas.microsoft.com/office/drawing/2014/main" id="{5CED8A16-6FBE-41A7-9A3B-6220F32B4ED2}"/>
              </a:ext>
            </a:extLst>
          </p:cNvPr>
          <p:cNvSpPr>
            <a:spLocks noEditPoints="1"/>
          </p:cNvSpPr>
          <p:nvPr/>
        </p:nvSpPr>
        <p:spPr bwMode="auto">
          <a:xfrm>
            <a:off x="11058919"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a:extLst>
              <a:ext uri="{FF2B5EF4-FFF2-40B4-BE49-F238E27FC236}">
                <a16:creationId xmlns:a16="http://schemas.microsoft.com/office/drawing/2014/main" id="{2809A67D-EE6E-45D1-AA73-B11A0B4F2508}"/>
              </a:ext>
            </a:extLst>
          </p:cNvPr>
          <p:cNvSpPr/>
          <p:nvPr/>
        </p:nvSpPr>
        <p:spPr>
          <a:xfrm>
            <a:off x="3276600" y="5537091"/>
            <a:ext cx="8075613" cy="646331"/>
          </a:xfrm>
          <a:prstGeom prst="rect">
            <a:avLst/>
          </a:prstGeom>
        </p:spPr>
        <p:txBody>
          <a:bodyPr wrap="square" lIns="0" tIns="0" rIns="0" bIns="0" anchor="ctr">
            <a:spAutoFit/>
          </a:bodyPr>
          <a:lstStyle/>
          <a:p>
            <a:r>
              <a:rPr lang="en-US" sz="1400" dirty="0"/>
              <a:t>“Lorem ipsum dolor sit amet, consectetur adipiscing elit. Duis suscipit in tellus ac bibendum. Sed congue lacus vitae tellus finibus, eu faucibus nisi ullamcorper. Quisque volutpat leo at arcu placerat, quis pellentesque tellus bibendum. Proin et luctus nisl, ut viverra eros. Suspendisse pharetra mattis purus eu.”</a:t>
            </a:r>
          </a:p>
        </p:txBody>
      </p:sp>
      <p:cxnSp>
        <p:nvCxnSpPr>
          <p:cNvPr id="149" name="Straight Connector 148">
            <a:extLst>
              <a:ext uri="{FF2B5EF4-FFF2-40B4-BE49-F238E27FC236}">
                <a16:creationId xmlns:a16="http://schemas.microsoft.com/office/drawing/2014/main" id="{A3D7D3F3-ED08-4CA9-8310-32E50A7BB0A5}"/>
              </a:ext>
              <a:ext uri="{C183D7F6-B498-43B3-948B-1728B52AA6E4}">
                <adec:decorative xmlns:adec="http://schemas.microsoft.com/office/drawing/2017/decorative" val="1"/>
              </a:ext>
            </a:extLst>
          </p:cNvPr>
          <p:cNvCxnSpPr>
            <a:cxnSpLocks/>
          </p:cNvCxnSpPr>
          <p:nvPr/>
        </p:nvCxnSpPr>
        <p:spPr>
          <a:xfrm>
            <a:off x="2987283" y="5462588"/>
            <a:ext cx="0" cy="79533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82D6D7C7-ED2D-4325-93B0-EE2B9C2B2CF7}"/>
              </a:ext>
            </a:extLst>
          </p:cNvPr>
          <p:cNvSpPr/>
          <p:nvPr/>
        </p:nvSpPr>
        <p:spPr>
          <a:xfrm>
            <a:off x="533406" y="5644812"/>
            <a:ext cx="2331714"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mj-lt"/>
                <a:cs typeface="Segoe UI" panose="020B0502040204020203" pitchFamily="34" charset="0"/>
              </a:rPr>
              <a:t>5,980,650.32</a:t>
            </a:r>
          </a:p>
        </p:txBody>
      </p:sp>
    </p:spTree>
    <p:extLst>
      <p:ext uri="{BB962C8B-B14F-4D97-AF65-F5344CB8AC3E}">
        <p14:creationId xmlns:p14="http://schemas.microsoft.com/office/powerpoint/2010/main" val="875445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1292015" y="1357350"/>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3" name="Rectangle 32">
            <a:extLst>
              <a:ext uri="{FF2B5EF4-FFF2-40B4-BE49-F238E27FC236}">
                <a16:creationId xmlns:a16="http://schemas.microsoft.com/office/drawing/2014/main" id="{913AB221-FD8D-4664-9B4C-AE1B1660ECAA}"/>
              </a:ext>
            </a:extLst>
          </p:cNvPr>
          <p:cNvSpPr/>
          <p:nvPr/>
        </p:nvSpPr>
        <p:spPr>
          <a:xfrm>
            <a:off x="4529115" y="1357350"/>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4" name="Rectangle 33">
            <a:extLst>
              <a:ext uri="{FF2B5EF4-FFF2-40B4-BE49-F238E27FC236}">
                <a16:creationId xmlns:a16="http://schemas.microsoft.com/office/drawing/2014/main" id="{53F5EDC0-C02E-4790-A681-CA7AB9133338}"/>
              </a:ext>
            </a:extLst>
          </p:cNvPr>
          <p:cNvSpPr/>
          <p:nvPr/>
        </p:nvSpPr>
        <p:spPr>
          <a:xfrm>
            <a:off x="7766215" y="1357350"/>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5" name="Rectangle 34">
            <a:extLst>
              <a:ext uri="{FF2B5EF4-FFF2-40B4-BE49-F238E27FC236}">
                <a16:creationId xmlns:a16="http://schemas.microsoft.com/office/drawing/2014/main" id="{857F5370-BF8E-406B-BEAE-B1224615626A}"/>
              </a:ext>
            </a:extLst>
          </p:cNvPr>
          <p:cNvSpPr/>
          <p:nvPr/>
        </p:nvSpPr>
        <p:spPr>
          <a:xfrm>
            <a:off x="1996865" y="5332295"/>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6" name="Rectangle 35">
            <a:extLst>
              <a:ext uri="{FF2B5EF4-FFF2-40B4-BE49-F238E27FC236}">
                <a16:creationId xmlns:a16="http://schemas.microsoft.com/office/drawing/2014/main" id="{98F5A313-1C6C-4AEE-8556-576074B1BF06}"/>
              </a:ext>
            </a:extLst>
          </p:cNvPr>
          <p:cNvSpPr/>
          <p:nvPr/>
        </p:nvSpPr>
        <p:spPr>
          <a:xfrm>
            <a:off x="5233965" y="5332295"/>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7" name="Rectangle 36">
            <a:extLst>
              <a:ext uri="{FF2B5EF4-FFF2-40B4-BE49-F238E27FC236}">
                <a16:creationId xmlns:a16="http://schemas.microsoft.com/office/drawing/2014/main" id="{0C310CC8-6624-4352-A642-89EF6FA7DCE6}"/>
              </a:ext>
            </a:extLst>
          </p:cNvPr>
          <p:cNvSpPr/>
          <p:nvPr/>
        </p:nvSpPr>
        <p:spPr>
          <a:xfrm>
            <a:off x="8471065" y="5332295"/>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grpSp>
        <p:nvGrpSpPr>
          <p:cNvPr id="41" name="Group 40" descr="Icon of human being and speech bubble. ">
            <a:extLst>
              <a:ext uri="{FF2B5EF4-FFF2-40B4-BE49-F238E27FC236}">
                <a16:creationId xmlns:a16="http://schemas.microsoft.com/office/drawing/2014/main" id="{F9B9D0B7-66BB-408F-A1CC-EA2209284AAD}"/>
              </a:ext>
            </a:extLst>
          </p:cNvPr>
          <p:cNvGrpSpPr/>
          <p:nvPr/>
        </p:nvGrpSpPr>
        <p:grpSpPr>
          <a:xfrm>
            <a:off x="4144646" y="2903628"/>
            <a:ext cx="378221" cy="380335"/>
            <a:chOff x="3171788" y="779462"/>
            <a:chExt cx="284163" cy="285751"/>
          </a:xfrm>
          <a:solidFill>
            <a:schemeClr val="accent3">
              <a:lumMod val="75000"/>
            </a:schemeClr>
          </a:solidFill>
        </p:grpSpPr>
        <p:sp>
          <p:nvSpPr>
            <p:cNvPr id="42" name="Freeform 2993">
              <a:extLst>
                <a:ext uri="{FF2B5EF4-FFF2-40B4-BE49-F238E27FC236}">
                  <a16:creationId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994">
              <a:extLst>
                <a:ext uri="{FF2B5EF4-FFF2-40B4-BE49-F238E27FC236}">
                  <a16:creationId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descr="Icon of books. ">
            <a:extLst>
              <a:ext uri="{FF2B5EF4-FFF2-40B4-BE49-F238E27FC236}">
                <a16:creationId xmlns:a16="http://schemas.microsoft.com/office/drawing/2014/main" id="{8567F01D-3435-4405-B8A9-9C2446E042DD}"/>
              </a:ext>
            </a:extLst>
          </p:cNvPr>
          <p:cNvGrpSpPr/>
          <p:nvPr/>
        </p:nvGrpSpPr>
        <p:grpSpPr>
          <a:xfrm>
            <a:off x="5571346" y="2901918"/>
            <a:ext cx="344413" cy="382447"/>
            <a:chOff x="2608263" y="1920875"/>
            <a:chExt cx="258763" cy="287338"/>
          </a:xfrm>
          <a:solidFill>
            <a:schemeClr val="accent4">
              <a:lumMod val="75000"/>
            </a:schemeClr>
          </a:solidFill>
        </p:grpSpPr>
        <p:sp>
          <p:nvSpPr>
            <p:cNvPr id="54" name="Rectangle 705">
              <a:extLst>
                <a:ext uri="{FF2B5EF4-FFF2-40B4-BE49-F238E27FC236}">
                  <a16:creationId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06">
              <a:extLst>
                <a:ext uri="{FF2B5EF4-FFF2-40B4-BE49-F238E27FC236}">
                  <a16:creationId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07">
              <a:extLst>
                <a:ext uri="{FF2B5EF4-FFF2-40B4-BE49-F238E27FC236}">
                  <a16:creationId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08">
              <a:extLst>
                <a:ext uri="{FF2B5EF4-FFF2-40B4-BE49-F238E27FC236}">
                  <a16:creationId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09">
              <a:extLst>
                <a:ext uri="{FF2B5EF4-FFF2-40B4-BE49-F238E27FC236}">
                  <a16:creationId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10">
              <a:extLst>
                <a:ext uri="{FF2B5EF4-FFF2-40B4-BE49-F238E27FC236}">
                  <a16:creationId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711">
              <a:extLst>
                <a:ext uri="{FF2B5EF4-FFF2-40B4-BE49-F238E27FC236}">
                  <a16:creationId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12">
              <a:extLst>
                <a:ext uri="{FF2B5EF4-FFF2-40B4-BE49-F238E27FC236}">
                  <a16:creationId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13">
              <a:extLst>
                <a:ext uri="{FF2B5EF4-FFF2-40B4-BE49-F238E27FC236}">
                  <a16:creationId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14">
              <a:extLst>
                <a:ext uri="{FF2B5EF4-FFF2-40B4-BE49-F238E27FC236}">
                  <a16:creationId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715">
              <a:extLst>
                <a:ext uri="{FF2B5EF4-FFF2-40B4-BE49-F238E27FC236}">
                  <a16:creationId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716">
              <a:extLst>
                <a:ext uri="{FF2B5EF4-FFF2-40B4-BE49-F238E27FC236}">
                  <a16:creationId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717">
              <a:extLst>
                <a:ext uri="{FF2B5EF4-FFF2-40B4-BE49-F238E27FC236}">
                  <a16:creationId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718">
              <a:extLst>
                <a:ext uri="{FF2B5EF4-FFF2-40B4-BE49-F238E27FC236}">
                  <a16:creationId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19">
              <a:extLst>
                <a:ext uri="{FF2B5EF4-FFF2-40B4-BE49-F238E27FC236}">
                  <a16:creationId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20">
              <a:extLst>
                <a:ext uri="{FF2B5EF4-FFF2-40B4-BE49-F238E27FC236}">
                  <a16:creationId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850" descr="Icon of lightning. ">
            <a:extLst>
              <a:ext uri="{FF2B5EF4-FFF2-40B4-BE49-F238E27FC236}">
                <a16:creationId xmlns:a16="http://schemas.microsoft.com/office/drawing/2014/main"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2" name="Freeform 3886" descr="Icon of magnifying glass to represent search. ">
            <a:extLst>
              <a:ext uri="{FF2B5EF4-FFF2-40B4-BE49-F238E27FC236}">
                <a16:creationId xmlns:a16="http://schemas.microsoft.com/office/drawing/2014/main"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73" name="Group 72" descr="Icon of computer monitors. ">
            <a:extLst>
              <a:ext uri="{FF2B5EF4-FFF2-40B4-BE49-F238E27FC236}">
                <a16:creationId xmlns:a16="http://schemas.microsoft.com/office/drawing/2014/main" id="{6C60D8E2-BC37-4164-84A8-5B32D836BEC3}"/>
              </a:ext>
            </a:extLst>
          </p:cNvPr>
          <p:cNvGrpSpPr/>
          <p:nvPr/>
        </p:nvGrpSpPr>
        <p:grpSpPr>
          <a:xfrm>
            <a:off x="7667022" y="4107036"/>
            <a:ext cx="382447" cy="382446"/>
            <a:chOff x="879475" y="5100638"/>
            <a:chExt cx="287338" cy="287337"/>
          </a:xfrm>
          <a:solidFill>
            <a:schemeClr val="accent4">
              <a:lumMod val="75000"/>
            </a:schemeClr>
          </a:solidFill>
        </p:grpSpPr>
        <p:sp>
          <p:nvSpPr>
            <p:cNvPr id="74" name="Freeform 1636">
              <a:extLst>
                <a:ext uri="{FF2B5EF4-FFF2-40B4-BE49-F238E27FC236}">
                  <a16:creationId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37">
              <a:extLst>
                <a:ext uri="{FF2B5EF4-FFF2-40B4-BE49-F238E27FC236}">
                  <a16:creationId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638">
              <a:extLst>
                <a:ext uri="{FF2B5EF4-FFF2-40B4-BE49-F238E27FC236}">
                  <a16:creationId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639">
              <a:extLst>
                <a:ext uri="{FF2B5EF4-FFF2-40B4-BE49-F238E27FC236}">
                  <a16:creationId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640">
              <a:extLst>
                <a:ext uri="{FF2B5EF4-FFF2-40B4-BE49-F238E27FC236}">
                  <a16:creationId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7" name="Rectangle 46">
            <a:extLst>
              <a:ext uri="{FF2B5EF4-FFF2-40B4-BE49-F238E27FC236}">
                <a16:creationId xmlns:a16="http://schemas.microsoft.com/office/drawing/2014/main" id="{9043CF3D-67EF-418A-9AA5-0CD1E37F181F}"/>
              </a:ext>
            </a:extLst>
          </p:cNvPr>
          <p:cNvSpPr/>
          <p:nvPr/>
        </p:nvSpPr>
        <p:spPr>
          <a:xfrm>
            <a:off x="1272965" y="1328775"/>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8" name="Rectangle 47">
            <a:extLst>
              <a:ext uri="{FF2B5EF4-FFF2-40B4-BE49-F238E27FC236}">
                <a16:creationId xmlns:a16="http://schemas.microsoft.com/office/drawing/2014/main" id="{2FCE2582-72B2-48D3-B884-A368E4EBAF38}"/>
              </a:ext>
            </a:extLst>
          </p:cNvPr>
          <p:cNvSpPr/>
          <p:nvPr/>
        </p:nvSpPr>
        <p:spPr>
          <a:xfrm>
            <a:off x="4510065" y="1328775"/>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9" name="Rectangle 48">
            <a:extLst>
              <a:ext uri="{FF2B5EF4-FFF2-40B4-BE49-F238E27FC236}">
                <a16:creationId xmlns:a16="http://schemas.microsoft.com/office/drawing/2014/main" id="{D98BC5CF-066F-4992-84A4-DF71E65857E0}"/>
              </a:ext>
            </a:extLst>
          </p:cNvPr>
          <p:cNvSpPr/>
          <p:nvPr/>
        </p:nvSpPr>
        <p:spPr>
          <a:xfrm>
            <a:off x="7747165" y="1328775"/>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50" name="Rectangle 49">
            <a:extLst>
              <a:ext uri="{FF2B5EF4-FFF2-40B4-BE49-F238E27FC236}">
                <a16:creationId xmlns:a16="http://schemas.microsoft.com/office/drawing/2014/main" id="{DEBDAC86-D25E-4083-BD5F-7A834D5FC7BB}"/>
              </a:ext>
            </a:extLst>
          </p:cNvPr>
          <p:cNvSpPr/>
          <p:nvPr/>
        </p:nvSpPr>
        <p:spPr>
          <a:xfrm>
            <a:off x="1977815" y="5303720"/>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51" name="Rectangle 50">
            <a:extLst>
              <a:ext uri="{FF2B5EF4-FFF2-40B4-BE49-F238E27FC236}">
                <a16:creationId xmlns:a16="http://schemas.microsoft.com/office/drawing/2014/main" id="{455E58DE-D336-4C22-B3A6-3B31496316DB}"/>
              </a:ext>
            </a:extLst>
          </p:cNvPr>
          <p:cNvSpPr/>
          <p:nvPr/>
        </p:nvSpPr>
        <p:spPr>
          <a:xfrm>
            <a:off x="5214915" y="5303720"/>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79" name="Rectangle 78">
            <a:extLst>
              <a:ext uri="{FF2B5EF4-FFF2-40B4-BE49-F238E27FC236}">
                <a16:creationId xmlns:a16="http://schemas.microsoft.com/office/drawing/2014/main" id="{AE97D5FE-70BA-42B6-AFF1-F40AA17BD933}"/>
              </a:ext>
            </a:extLst>
          </p:cNvPr>
          <p:cNvSpPr/>
          <p:nvPr/>
        </p:nvSpPr>
        <p:spPr>
          <a:xfrm>
            <a:off x="8452015" y="5303720"/>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Tree>
    <p:extLst>
      <p:ext uri="{BB962C8B-B14F-4D97-AF65-F5344CB8AC3E}">
        <p14:creationId xmlns:p14="http://schemas.microsoft.com/office/powerpoint/2010/main" val="3887579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BBE2156-D2D3-44A5-A4F6-9A05FC8353C6}"/>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80A56F25-D318-4840-B14A-A78E80793B5E}"/>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l-GR" sz="2800" b="1" dirty="0">
                <a:solidFill>
                  <a:schemeClr val="tx1">
                    <a:lumMod val="75000"/>
                    <a:lumOff val="25000"/>
                  </a:schemeClr>
                </a:solidFill>
              </a:rPr>
              <a:t>Στατιστικά</a:t>
            </a:r>
            <a:endParaRPr lang="en-US" sz="2800" dirty="0">
              <a:solidFill>
                <a:schemeClr val="tx1">
                  <a:lumMod val="75000"/>
                  <a:lumOff val="25000"/>
                </a:schemeClr>
              </a:solidFill>
            </a:endParaRPr>
          </a:p>
        </p:txBody>
      </p:sp>
      <p:cxnSp>
        <p:nvCxnSpPr>
          <p:cNvPr id="6" name="Straight Connector 5">
            <a:extLst>
              <a:ext uri="{FF2B5EF4-FFF2-40B4-BE49-F238E27FC236}">
                <a16:creationId xmlns:a16="http://schemas.microsoft.com/office/drawing/2014/main" id="{D057B809-EA6D-4CFF-879F-877341BC2463}"/>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1026" name="Picture 2" descr="Points scored">
            <a:extLst>
              <a:ext uri="{FF2B5EF4-FFF2-40B4-BE49-F238E27FC236}">
                <a16:creationId xmlns:a16="http://schemas.microsoft.com/office/drawing/2014/main" id="{C5771A2B-FF32-4A23-8D34-681D1AE095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2" y="1209675"/>
            <a:ext cx="5795707" cy="35814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www.ncbi.nlm.nih.gov/pmc/articles/PMC3864624/">
            <a:extLst>
              <a:ext uri="{FF2B5EF4-FFF2-40B4-BE49-F238E27FC236}">
                <a16:creationId xmlns:a16="http://schemas.microsoft.com/office/drawing/2014/main" id="{B749A0F1-67E0-42A8-AE99-2490F865F8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0413" y="3266396"/>
            <a:ext cx="4357687" cy="302963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6F73B4D9-0881-41F4-ABAB-9C65177104B9}"/>
              </a:ext>
            </a:extLst>
          </p:cNvPr>
          <p:cNvSpPr/>
          <p:nvPr/>
        </p:nvSpPr>
        <p:spPr>
          <a:xfrm>
            <a:off x="480786" y="990600"/>
            <a:ext cx="5477562" cy="664797"/>
          </a:xfrm>
          <a:prstGeom prst="roundRect">
            <a:avLst/>
          </a:prstGeom>
          <a:solidFill>
            <a:srgbClr val="F59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1" dirty="0">
                <a:latin typeface="+mj-lt"/>
              </a:rPr>
              <a:t>Αναφορές - </a:t>
            </a:r>
            <a:r>
              <a:rPr lang="en-US" b="1" dirty="0">
                <a:latin typeface="+mj-lt"/>
              </a:rPr>
              <a:t>Citations</a:t>
            </a:r>
          </a:p>
        </p:txBody>
      </p:sp>
      <p:sp>
        <p:nvSpPr>
          <p:cNvPr id="9" name="Rectangle: Rounded Corners 8">
            <a:extLst>
              <a:ext uri="{FF2B5EF4-FFF2-40B4-BE49-F238E27FC236}">
                <a16:creationId xmlns:a16="http://schemas.microsoft.com/office/drawing/2014/main" id="{D5243F79-DA43-4213-A954-F0B17FA4C7FC}"/>
              </a:ext>
            </a:extLst>
          </p:cNvPr>
          <p:cNvSpPr/>
          <p:nvPr/>
        </p:nvSpPr>
        <p:spPr>
          <a:xfrm>
            <a:off x="6681561" y="2390775"/>
            <a:ext cx="4967514" cy="664797"/>
          </a:xfrm>
          <a:prstGeom prst="roundRect">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1" dirty="0">
                <a:latin typeface="+mj-lt"/>
              </a:rPr>
              <a:t>Καρκίνος του πνεύμονα</a:t>
            </a:r>
            <a:endParaRPr lang="en-US" b="1" dirty="0">
              <a:latin typeface="+mj-lt"/>
            </a:endParaRPr>
          </a:p>
        </p:txBody>
      </p:sp>
    </p:spTree>
    <p:extLst>
      <p:ext uri="{BB962C8B-B14F-4D97-AF65-F5344CB8AC3E}">
        <p14:creationId xmlns:p14="http://schemas.microsoft.com/office/powerpoint/2010/main" val="2044724923"/>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8"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46" name="Rectangle 45">
            <a:extLst>
              <a:ext uri="{FF2B5EF4-FFF2-40B4-BE49-F238E27FC236}">
                <a16:creationId xmlns:a16="http://schemas.microsoft.com/office/drawing/2014/main"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spTree>
    <p:extLst>
      <p:ext uri="{BB962C8B-B14F-4D97-AF65-F5344CB8AC3E}">
        <p14:creationId xmlns:p14="http://schemas.microsoft.com/office/powerpoint/2010/main" val="7273641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extLst>
              <p:ext uri="{D42A27DB-BD31-4B8C-83A1-F6EECF244321}">
                <p14:modId xmlns:p14="http://schemas.microsoft.com/office/powerpoint/2010/main" val="2279544254"/>
              </p:ext>
            </p:extLst>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5" name="Freeform 931" descr="Icon of line chart.">
            <a:extLst>
              <a:ext uri="{FF2B5EF4-FFF2-40B4-BE49-F238E27FC236}">
                <a16:creationId xmlns:a16="http://schemas.microsoft.com/office/drawing/2014/main" id="{D6E99607-03B7-41E5-AD6F-79DCFC17E713}"/>
              </a:ext>
            </a:extLst>
          </p:cNvPr>
          <p:cNvSpPr>
            <a:spLocks noEditPoints="1"/>
          </p:cNvSpPr>
          <p:nvPr/>
        </p:nvSpPr>
        <p:spPr bwMode="auto">
          <a:xfrm>
            <a:off x="9425537" y="1614222"/>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16" name="Group 15" descr="This image is an icon of four sheets of paper. ">
            <a:extLst>
              <a:ext uri="{FF2B5EF4-FFF2-40B4-BE49-F238E27FC236}">
                <a16:creationId xmlns:a16="http://schemas.microsoft.com/office/drawing/2014/main" id="{6071F41E-4B08-43F7-BBE7-4A555CA73C1B}"/>
              </a:ext>
            </a:extLst>
          </p:cNvPr>
          <p:cNvGrpSpPr/>
          <p:nvPr/>
        </p:nvGrpSpPr>
        <p:grpSpPr>
          <a:xfrm>
            <a:off x="9415218" y="4652698"/>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62">
              <a:extLst>
                <a:ext uri="{FF2B5EF4-FFF2-40B4-BE49-F238E27FC236}">
                  <a16:creationId xmlns:a16="http://schemas.microsoft.com/office/drawing/2014/main"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63">
              <a:extLst>
                <a:ext uri="{FF2B5EF4-FFF2-40B4-BE49-F238E27FC236}">
                  <a16:creationId xmlns:a16="http://schemas.microsoft.com/office/drawing/2014/main"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64">
              <a:extLst>
                <a:ext uri="{FF2B5EF4-FFF2-40B4-BE49-F238E27FC236}">
                  <a16:creationId xmlns:a16="http://schemas.microsoft.com/office/drawing/2014/main"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descr="This image is an icon of two sheets of paper. ">
            <a:extLst>
              <a:ext uri="{FF2B5EF4-FFF2-40B4-BE49-F238E27FC236}">
                <a16:creationId xmlns:a16="http://schemas.microsoft.com/office/drawing/2014/main" id="{411839F8-FB7F-4D1C-9734-BE03FFF894B2}"/>
              </a:ext>
            </a:extLst>
          </p:cNvPr>
          <p:cNvGrpSpPr/>
          <p:nvPr/>
        </p:nvGrpSpPr>
        <p:grpSpPr>
          <a:xfrm>
            <a:off x="9391405" y="3139847"/>
            <a:ext cx="287338" cy="285750"/>
            <a:chOff x="4319588" y="1370013"/>
            <a:chExt cx="287338" cy="285750"/>
          </a:xfrm>
          <a:solidFill>
            <a:schemeClr val="accent3">
              <a:lumMod val="75000"/>
            </a:schemeClr>
          </a:solidFill>
        </p:grpSpPr>
        <p:sp>
          <p:nvSpPr>
            <p:cNvPr id="22" name="Freeform 1084">
              <a:extLst>
                <a:ext uri="{FF2B5EF4-FFF2-40B4-BE49-F238E27FC236}">
                  <a16:creationId xmlns:a16="http://schemas.microsoft.com/office/drawing/2014/main"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85">
              <a:extLst>
                <a:ext uri="{FF2B5EF4-FFF2-40B4-BE49-F238E27FC236}">
                  <a16:creationId xmlns:a16="http://schemas.microsoft.com/office/drawing/2014/main"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86">
              <a:extLst>
                <a:ext uri="{FF2B5EF4-FFF2-40B4-BE49-F238E27FC236}">
                  <a16:creationId xmlns:a16="http://schemas.microsoft.com/office/drawing/2014/main"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87">
              <a:extLst>
                <a:ext uri="{FF2B5EF4-FFF2-40B4-BE49-F238E27FC236}">
                  <a16:creationId xmlns:a16="http://schemas.microsoft.com/office/drawing/2014/main"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61713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Editing Data</a:t>
            </a:r>
          </a:p>
          <a:p>
            <a:pPr algn="ctr"/>
            <a:r>
              <a:rPr lang="en-US" sz="2800" b="1" dirty="0">
                <a:solidFill>
                  <a:schemeClr val="tx1">
                    <a:lumMod val="75000"/>
                    <a:lumOff val="25000"/>
                  </a:schemeClr>
                </a:solidFill>
              </a:rPr>
              <a:t>Slides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2043112" y="2789343"/>
            <a:ext cx="2428875" cy="1935723"/>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If you would like to modify the data in the graphs and chart included in this template, simply right click on the diagram and select </a:t>
            </a:r>
            <a:r>
              <a:rPr lang="en-US" sz="1400" i="1" dirty="0">
                <a:solidFill>
                  <a:schemeClr val="tx1">
                    <a:lumMod val="75000"/>
                    <a:lumOff val="25000"/>
                  </a:schemeClr>
                </a:solidFill>
                <a:cs typeface="Segoe UI" panose="020B0502040204020203" pitchFamily="34" charset="0"/>
              </a:rPr>
              <a:t>Edit Data in Excel.</a:t>
            </a:r>
          </a:p>
          <a:p>
            <a:pPr>
              <a:lnSpc>
                <a:spcPts val="1900"/>
              </a:lnSpc>
            </a:pPr>
            <a:endParaRPr lang="en-US" sz="1400" i="1" dirty="0">
              <a:solidFill>
                <a:schemeClr val="tx1">
                  <a:lumMod val="75000"/>
                  <a:lumOff val="25000"/>
                </a:schemeClr>
              </a:solidFill>
              <a:cs typeface="Segoe UI" panose="020B0502040204020203" pitchFamily="34" charset="0"/>
            </a:endParaRPr>
          </a:p>
          <a:p>
            <a:pPr>
              <a:lnSpc>
                <a:spcPts val="1900"/>
              </a:lnSpc>
            </a:pPr>
            <a:r>
              <a:rPr lang="en-US" sz="1400" dirty="0">
                <a:solidFill>
                  <a:schemeClr val="tx1">
                    <a:lumMod val="75000"/>
                    <a:lumOff val="25000"/>
                  </a:schemeClr>
                </a:solidFill>
                <a:cs typeface="Segoe UI" panose="020B0502040204020203" pitchFamily="34" charset="0"/>
              </a:rPr>
              <a:t>Excel will then open and you can edit the relevant data.</a:t>
            </a:r>
          </a:p>
        </p:txBody>
      </p:sp>
      <p:pic>
        <p:nvPicPr>
          <p:cNvPr id="4" name="Picture 3" descr="This is an image of a bar chart and a screen shot explaining how to edit data in Excel. ">
            <a:extLst>
              <a:ext uri="{FF2B5EF4-FFF2-40B4-BE49-F238E27FC236}">
                <a16:creationId xmlns:a16="http://schemas.microsoft.com/office/drawing/2014/main" id="{05DB1F73-D09B-4348-9D26-3FCCB6C80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5080" y="1901888"/>
            <a:ext cx="5961389" cy="3920842"/>
          </a:xfrm>
          <a:prstGeom prst="rect">
            <a:avLst/>
          </a:prstGeom>
        </p:spPr>
      </p:pic>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Tree>
    <p:extLst>
      <p:ext uri="{BB962C8B-B14F-4D97-AF65-F5344CB8AC3E}">
        <p14:creationId xmlns:p14="http://schemas.microsoft.com/office/powerpoint/2010/main" val="2275478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l-GR" sz="2800" b="1">
                <a:solidFill>
                  <a:schemeClr val="tx1">
                    <a:lumMod val="75000"/>
                    <a:lumOff val="25000"/>
                  </a:schemeClr>
                </a:solidFill>
              </a:rPr>
              <a:t>Χαρακτηριστικά </a:t>
            </a:r>
          </a:p>
          <a:p>
            <a:pPr algn="ctr"/>
            <a:r>
              <a:rPr lang="el-GR" sz="2800" b="1">
                <a:solidFill>
                  <a:schemeClr val="tx1">
                    <a:lumMod val="75000"/>
                    <a:lumOff val="25000"/>
                  </a:schemeClr>
                </a:solidFill>
              </a:rPr>
              <a:t>εικόνας</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225691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Workflow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089573" y="1786303"/>
            <a:ext cx="1587500" cy="1587500"/>
          </a:xfrm>
          <a:prstGeom prst="ellipse">
            <a:avLst/>
          </a:prstGeom>
          <a:solidFill>
            <a:srgbClr val="CB7A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089573"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3178808"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81609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rgbClr val="0D8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rgbClr val="CB7A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cxnSpLocks/>
            <a:stCxn id="3" idx="6"/>
            <a:endCxn id="41" idx="6"/>
          </p:cNvCxnSpPr>
          <p:nvPr/>
        </p:nvCxnSpPr>
        <p:spPr>
          <a:xfrm>
            <a:off x="2677073"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p:cNvCxnSpPr>
          <p:nvPr/>
        </p:nvCxnSpPr>
        <p:spPr>
          <a:xfrm>
            <a:off x="2905878" y="3722564"/>
            <a:ext cx="265497"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p:cNvCxnSpPr>
          <p:nvPr/>
        </p:nvCxnSpPr>
        <p:spPr>
          <a:xfrm>
            <a:off x="4742432" y="3722564"/>
            <a:ext cx="260731"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p:cNvCxnSpPr>
          <p:nvPr/>
        </p:nvCxnSpPr>
        <p:spPr>
          <a:xfrm>
            <a:off x="8391989" y="3722564"/>
            <a:ext cx="260256"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cxnSpLocks/>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197523" y="2364611"/>
            <a:ext cx="1371600" cy="430887"/>
          </a:xfrm>
          <a:prstGeom prst="rect">
            <a:avLst/>
          </a:prstGeom>
        </p:spPr>
        <p:txBody>
          <a:bodyPr wrap="square" lIns="0" tIns="0" rIns="0" bIns="0" anchor="ctr">
            <a:spAutoFit/>
          </a:bodyPr>
          <a:lstStyle/>
          <a:p>
            <a:pPr algn="ctr"/>
            <a:r>
              <a:rPr lang="el-GR" sz="1400" b="1" dirty="0">
                <a:solidFill>
                  <a:schemeClr val="bg1"/>
                </a:solidFill>
              </a:rPr>
              <a:t>Επιλογή Δεδομένων</a:t>
            </a:r>
            <a:endParaRPr lang="en-US" sz="1400" b="1" dirty="0">
              <a:solidFill>
                <a:schemeClr val="bg1"/>
              </a:solidFill>
            </a:endParaRPr>
          </a:p>
        </p:txBody>
      </p:sp>
      <p:sp>
        <p:nvSpPr>
          <p:cNvPr id="81" name="Rectangle 80">
            <a:extLst>
              <a:ext uri="{FF2B5EF4-FFF2-40B4-BE49-F238E27FC236}">
                <a16:creationId xmlns:a16="http://schemas.microsoft.com/office/drawing/2014/main" id="{D4EC02E4-F054-4111-9038-AE0BDA4C8060}"/>
              </a:ext>
            </a:extLst>
          </p:cNvPr>
          <p:cNvSpPr/>
          <p:nvPr/>
        </p:nvSpPr>
        <p:spPr>
          <a:xfrm>
            <a:off x="1197523" y="4649634"/>
            <a:ext cx="1371600" cy="430887"/>
          </a:xfrm>
          <a:prstGeom prst="rect">
            <a:avLst/>
          </a:prstGeom>
        </p:spPr>
        <p:txBody>
          <a:bodyPr wrap="square" lIns="0" tIns="0" rIns="0" bIns="0" anchor="ctr">
            <a:spAutoFit/>
          </a:bodyPr>
          <a:lstStyle/>
          <a:p>
            <a:pPr algn="ctr"/>
            <a:r>
              <a:rPr lang="el-GR" sz="1400" b="1" dirty="0">
                <a:solidFill>
                  <a:schemeClr val="bg1"/>
                </a:solidFill>
              </a:rPr>
              <a:t>Επιλογή λογισμικών</a:t>
            </a:r>
            <a:endParaRPr lang="en-US" sz="1400" b="1" dirty="0">
              <a:solidFill>
                <a:schemeClr val="bg1"/>
              </a:solidFill>
            </a:endParaRPr>
          </a:p>
        </p:txBody>
      </p:sp>
      <p:sp>
        <p:nvSpPr>
          <p:cNvPr id="82" name="Rectangle 81">
            <a:extLst>
              <a:ext uri="{FF2B5EF4-FFF2-40B4-BE49-F238E27FC236}">
                <a16:creationId xmlns:a16="http://schemas.microsoft.com/office/drawing/2014/main" id="{9771041D-83B6-4693-BC25-25AABB3CE3BF}"/>
              </a:ext>
            </a:extLst>
          </p:cNvPr>
          <p:cNvSpPr/>
          <p:nvPr/>
        </p:nvSpPr>
        <p:spPr>
          <a:xfrm>
            <a:off x="3270715" y="3429000"/>
            <a:ext cx="1437643" cy="430887"/>
          </a:xfrm>
          <a:prstGeom prst="rect">
            <a:avLst/>
          </a:prstGeom>
        </p:spPr>
        <p:txBody>
          <a:bodyPr wrap="square" lIns="0" tIns="0" rIns="0" bIns="0" anchor="ctr">
            <a:spAutoFit/>
          </a:bodyPr>
          <a:lstStyle/>
          <a:p>
            <a:pPr algn="ctr"/>
            <a:r>
              <a:rPr lang="el-GR" sz="1400" b="1" dirty="0">
                <a:solidFill>
                  <a:schemeClr val="bg1"/>
                </a:solidFill>
              </a:rPr>
              <a:t>Εξαγωγή</a:t>
            </a:r>
            <a:r>
              <a:rPr lang="en-US" sz="1400" b="1" dirty="0">
                <a:solidFill>
                  <a:schemeClr val="bg1"/>
                </a:solidFill>
              </a:rPr>
              <a:t> </a:t>
            </a:r>
            <a:r>
              <a:rPr lang="el-GR" sz="1400" b="1" dirty="0">
                <a:solidFill>
                  <a:schemeClr val="bg1"/>
                </a:solidFill>
              </a:rPr>
              <a:t>χαρακτηριστικών</a:t>
            </a:r>
            <a:endParaRPr lang="en-US" sz="1400" b="1" dirty="0">
              <a:solidFill>
                <a:schemeClr val="bg1"/>
              </a:solidFill>
            </a:endParaRPr>
          </a:p>
        </p:txBody>
      </p:sp>
      <p:sp>
        <p:nvSpPr>
          <p:cNvPr id="83" name="Rectangle 82">
            <a:extLst>
              <a:ext uri="{FF2B5EF4-FFF2-40B4-BE49-F238E27FC236}">
                <a16:creationId xmlns:a16="http://schemas.microsoft.com/office/drawing/2014/main" id="{9F6EE26A-3174-49AD-900E-08C045755F3C}"/>
              </a:ext>
            </a:extLst>
          </p:cNvPr>
          <p:cNvSpPr/>
          <p:nvPr/>
        </p:nvSpPr>
        <p:spPr>
          <a:xfrm>
            <a:off x="6906126" y="3429000"/>
            <a:ext cx="1426366" cy="430887"/>
          </a:xfrm>
          <a:prstGeom prst="rect">
            <a:avLst/>
          </a:prstGeom>
        </p:spPr>
        <p:txBody>
          <a:bodyPr wrap="square" lIns="0" tIns="0" rIns="0" bIns="0" anchor="ctr">
            <a:spAutoFit/>
          </a:bodyPr>
          <a:lstStyle/>
          <a:p>
            <a:pPr algn="ctr"/>
            <a:r>
              <a:rPr lang="el-GR" sz="1400" b="1" dirty="0">
                <a:solidFill>
                  <a:schemeClr val="bg1"/>
                </a:solidFill>
              </a:rPr>
              <a:t>Εξαγωγή</a:t>
            </a:r>
            <a:r>
              <a:rPr lang="el-GR" sz="1400" dirty="0">
                <a:solidFill>
                  <a:schemeClr val="bg1"/>
                </a:solidFill>
              </a:rPr>
              <a:t> </a:t>
            </a:r>
            <a:r>
              <a:rPr lang="el-GR" sz="1400" b="1" dirty="0">
                <a:solidFill>
                  <a:schemeClr val="bg1"/>
                </a:solidFill>
              </a:rPr>
              <a:t>χαρακτηριστικών</a:t>
            </a:r>
            <a:endParaRPr lang="en-US" sz="1400" b="1" dirty="0">
              <a:solidFill>
                <a:schemeClr val="bg1"/>
              </a:solidFill>
            </a:endParaRP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507121"/>
            <a:ext cx="1371600" cy="430887"/>
          </a:xfrm>
          <a:prstGeom prst="rect">
            <a:avLst/>
          </a:prstGeom>
        </p:spPr>
        <p:txBody>
          <a:bodyPr wrap="square" lIns="0" tIns="0" rIns="0" bIns="0" anchor="ctr">
            <a:spAutoFit/>
          </a:bodyPr>
          <a:lstStyle/>
          <a:p>
            <a:pPr algn="ctr"/>
            <a:r>
              <a:rPr lang="el-GR" sz="1400" b="1" dirty="0">
                <a:solidFill>
                  <a:schemeClr val="bg1"/>
                </a:solidFill>
              </a:rPr>
              <a:t>Στατιστική σημαντικότητα</a:t>
            </a:r>
            <a:endParaRPr lang="en-US" sz="1400" b="1" dirty="0">
              <a:solidFill>
                <a:schemeClr val="bg1"/>
              </a:solidFill>
            </a:endParaRPr>
          </a:p>
        </p:txBody>
      </p:sp>
      <p:sp>
        <p:nvSpPr>
          <p:cNvPr id="85" name="Rectangle 84">
            <a:extLst>
              <a:ext uri="{FF2B5EF4-FFF2-40B4-BE49-F238E27FC236}">
                <a16:creationId xmlns:a16="http://schemas.microsoft.com/office/drawing/2014/main" id="{C7CFAFBF-6B2A-49A8-ADCE-FD94A08C87B3}"/>
              </a:ext>
            </a:extLst>
          </p:cNvPr>
          <p:cNvSpPr/>
          <p:nvPr/>
        </p:nvSpPr>
        <p:spPr>
          <a:xfrm>
            <a:off x="8876924" y="1658985"/>
            <a:ext cx="1598571" cy="430887"/>
          </a:xfrm>
          <a:prstGeom prst="rect">
            <a:avLst/>
          </a:prstGeom>
        </p:spPr>
        <p:txBody>
          <a:bodyPr wrap="square" lIns="0" tIns="0" rIns="0" bIns="0" anchor="ctr">
            <a:spAutoFit/>
          </a:bodyPr>
          <a:lstStyle/>
          <a:p>
            <a:pPr algn="ctr"/>
            <a:r>
              <a:rPr lang="el-GR" sz="1400" b="1" dirty="0">
                <a:solidFill>
                  <a:schemeClr val="bg1"/>
                </a:solidFill>
              </a:rPr>
              <a:t>Συσχέτιση χαρακτηριστικών</a:t>
            </a:r>
            <a:endParaRPr lang="en-US" sz="1400" b="1" dirty="0">
              <a:solidFill>
                <a:schemeClr val="bg1"/>
              </a:solidFill>
            </a:endParaRP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328102"/>
            <a:ext cx="1371600" cy="430887"/>
          </a:xfrm>
          <a:prstGeom prst="rect">
            <a:avLst/>
          </a:prstGeom>
        </p:spPr>
        <p:txBody>
          <a:bodyPr wrap="square" lIns="0" tIns="0" rIns="0" bIns="0" anchor="ctr">
            <a:spAutoFit/>
          </a:bodyPr>
          <a:lstStyle/>
          <a:p>
            <a:pPr algn="ctr"/>
            <a:r>
              <a:rPr lang="el-GR" sz="1400" b="1" dirty="0">
                <a:solidFill>
                  <a:schemeClr val="bg1"/>
                </a:solidFill>
              </a:rPr>
              <a:t>Πίνακες Συγκρίσεων</a:t>
            </a:r>
            <a:endParaRPr lang="en-US" sz="1400" b="1" dirty="0">
              <a:solidFill>
                <a:schemeClr val="bg1"/>
              </a:solidFill>
            </a:endParaRPr>
          </a:p>
        </p:txBody>
      </p:sp>
      <p:sp>
        <p:nvSpPr>
          <p:cNvPr id="91" name="Rectangle 90">
            <a:extLst>
              <a:ext uri="{FF2B5EF4-FFF2-40B4-BE49-F238E27FC236}">
                <a16:creationId xmlns:a16="http://schemas.microsoft.com/office/drawing/2014/main" id="{0F8D1DEA-0363-4C10-925D-1D68E14CCEF4}"/>
              </a:ext>
            </a:extLst>
          </p:cNvPr>
          <p:cNvSpPr/>
          <p:nvPr/>
        </p:nvSpPr>
        <p:spPr>
          <a:xfrm>
            <a:off x="3184365" y="4545357"/>
            <a:ext cx="1558738" cy="430887"/>
          </a:xfrm>
          <a:prstGeom prst="rect">
            <a:avLst/>
          </a:prstGeom>
        </p:spPr>
        <p:txBody>
          <a:bodyPr wrap="square" lIns="0" tIns="0" rIns="0" bIns="0" anchor="ctr">
            <a:spAutoFit/>
          </a:bodyPr>
          <a:lstStyle/>
          <a:p>
            <a:pPr algn="ctr"/>
            <a:r>
              <a:rPr lang="el-GR" sz="1400" dirty="0"/>
              <a:t>Από δοκιμαστική εικόνα</a:t>
            </a:r>
            <a:endParaRPr lang="en-US" sz="1400" dirty="0">
              <a:cs typeface="Segoe UI" panose="020B0502040204020203" pitchFamily="34" charset="0"/>
            </a:endParaRPr>
          </a:p>
        </p:txBody>
      </p:sp>
      <p:sp>
        <p:nvSpPr>
          <p:cNvPr id="87" name="Rectangle 86">
            <a:extLst>
              <a:ext uri="{FF2B5EF4-FFF2-40B4-BE49-F238E27FC236}">
                <a16:creationId xmlns:a16="http://schemas.microsoft.com/office/drawing/2014/main" id="{D927301F-4FAD-47A6-987B-1D9C411B7CC1}"/>
              </a:ext>
            </a:extLst>
          </p:cNvPr>
          <p:cNvSpPr/>
          <p:nvPr/>
        </p:nvSpPr>
        <p:spPr>
          <a:xfrm>
            <a:off x="10576718" y="1668058"/>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Pearson’s Correlation</a:t>
            </a:r>
          </a:p>
        </p:txBody>
      </p:sp>
      <p:sp>
        <p:nvSpPr>
          <p:cNvPr id="88" name="Rectangle 87">
            <a:extLst>
              <a:ext uri="{FF2B5EF4-FFF2-40B4-BE49-F238E27FC236}">
                <a16:creationId xmlns:a16="http://schemas.microsoft.com/office/drawing/2014/main" id="{481D58D3-87D7-4D40-B59F-7F751F117F96}"/>
              </a:ext>
            </a:extLst>
          </p:cNvPr>
          <p:cNvSpPr/>
          <p:nvPr/>
        </p:nvSpPr>
        <p:spPr>
          <a:xfrm>
            <a:off x="10576718" y="3367211"/>
            <a:ext cx="1348582" cy="710707"/>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ANOVA</a:t>
            </a:r>
          </a:p>
          <a:p>
            <a:pPr>
              <a:lnSpc>
                <a:spcPts val="1900"/>
              </a:lnSpc>
            </a:pPr>
            <a:r>
              <a:rPr lang="en-US" sz="1400" dirty="0">
                <a:solidFill>
                  <a:schemeClr val="tx1">
                    <a:lumMod val="75000"/>
                    <a:lumOff val="25000"/>
                  </a:schemeClr>
                </a:solidFill>
                <a:cs typeface="Segoe UI" panose="020B0502040204020203" pitchFamily="34" charset="0"/>
              </a:rPr>
              <a:t>(Analysis of Variance)</a:t>
            </a:r>
          </a:p>
        </p:txBody>
      </p:sp>
      <p:sp>
        <p:nvSpPr>
          <p:cNvPr id="89" name="Rectangle 88">
            <a:extLst>
              <a:ext uri="{FF2B5EF4-FFF2-40B4-BE49-F238E27FC236}">
                <a16:creationId xmlns:a16="http://schemas.microsoft.com/office/drawing/2014/main" id="{AAC2972F-490F-4F2F-8A08-930B8C850374}"/>
              </a:ext>
            </a:extLst>
          </p:cNvPr>
          <p:cNvSpPr/>
          <p:nvPr/>
        </p:nvSpPr>
        <p:spPr>
          <a:xfrm>
            <a:off x="10576718" y="5431847"/>
            <a:ext cx="1348582" cy="223394"/>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Boxplots</a:t>
            </a:r>
          </a:p>
        </p:txBody>
      </p:sp>
      <p:sp>
        <p:nvSpPr>
          <p:cNvPr id="92" name="Rectangle 91">
            <a:extLst>
              <a:ext uri="{FF2B5EF4-FFF2-40B4-BE49-F238E27FC236}">
                <a16:creationId xmlns:a16="http://schemas.microsoft.com/office/drawing/2014/main" id="{A69BDC62-882D-49FD-B60A-05F493B04723}"/>
              </a:ext>
            </a:extLst>
          </p:cNvPr>
          <p:cNvSpPr/>
          <p:nvPr/>
        </p:nvSpPr>
        <p:spPr>
          <a:xfrm>
            <a:off x="0" y="1801097"/>
            <a:ext cx="1005682" cy="467051"/>
          </a:xfrm>
          <a:prstGeom prst="rect">
            <a:avLst/>
          </a:prstGeom>
        </p:spPr>
        <p:txBody>
          <a:bodyPr wrap="square" lIns="0" tIns="0" rIns="0" bIns="0" anchor="ctr">
            <a:spAutoFit/>
          </a:bodyPr>
          <a:lstStyle/>
          <a:p>
            <a:pPr algn="r">
              <a:lnSpc>
                <a:spcPts val="1900"/>
              </a:lnSpc>
            </a:pPr>
            <a:r>
              <a:rPr lang="el-GR" sz="1400" dirty="0"/>
              <a:t>Ιατρικές εικόνες</a:t>
            </a:r>
            <a:endParaRPr lang="en-US" sz="1400" dirty="0">
              <a:solidFill>
                <a:schemeClr val="tx1">
                  <a:lumMod val="75000"/>
                  <a:lumOff val="25000"/>
                </a:schemeClr>
              </a:solidFill>
              <a:cs typeface="Segoe UI" panose="020B0502040204020203" pitchFamily="34" charset="0"/>
            </a:endParaRPr>
          </a:p>
        </p:txBody>
      </p:sp>
      <p:sp>
        <p:nvSpPr>
          <p:cNvPr id="93" name="Rectangle 92">
            <a:extLst>
              <a:ext uri="{FF2B5EF4-FFF2-40B4-BE49-F238E27FC236}">
                <a16:creationId xmlns:a16="http://schemas.microsoft.com/office/drawing/2014/main" id="{FC109BEC-95E0-4EA0-B65C-A8353481F394}"/>
              </a:ext>
            </a:extLst>
          </p:cNvPr>
          <p:cNvSpPr/>
          <p:nvPr/>
        </p:nvSpPr>
        <p:spPr>
          <a:xfrm>
            <a:off x="0" y="4485660"/>
            <a:ext cx="1037766" cy="710707"/>
          </a:xfrm>
          <a:prstGeom prst="rect">
            <a:avLst/>
          </a:prstGeom>
        </p:spPr>
        <p:txBody>
          <a:bodyPr wrap="square" lIns="0" tIns="0" rIns="0" bIns="0" anchor="ctr">
            <a:spAutoFit/>
          </a:bodyPr>
          <a:lstStyle/>
          <a:p>
            <a:pPr algn="r">
              <a:lnSpc>
                <a:spcPts val="1900"/>
              </a:lnSpc>
            </a:pPr>
            <a:r>
              <a:rPr lang="en-US" sz="1400" dirty="0" err="1">
                <a:solidFill>
                  <a:schemeClr val="tx1">
                    <a:lumMod val="75000"/>
                    <a:lumOff val="25000"/>
                  </a:schemeClr>
                </a:solidFill>
                <a:cs typeface="Segoe UI" panose="020B0502040204020203" pitchFamily="34" charset="0"/>
              </a:rPr>
              <a:t>LifeX</a:t>
            </a:r>
            <a:endParaRPr lang="en-US" sz="1400" dirty="0">
              <a:solidFill>
                <a:schemeClr val="tx1">
                  <a:lumMod val="75000"/>
                  <a:lumOff val="25000"/>
                </a:schemeClr>
              </a:solidFill>
              <a:cs typeface="Segoe UI" panose="020B0502040204020203" pitchFamily="34" charset="0"/>
            </a:endParaRPr>
          </a:p>
          <a:p>
            <a:pPr algn="r">
              <a:lnSpc>
                <a:spcPts val="1900"/>
              </a:lnSpc>
            </a:pPr>
            <a:r>
              <a:rPr lang="en-US" sz="1400" dirty="0" err="1">
                <a:solidFill>
                  <a:schemeClr val="tx1">
                    <a:lumMod val="75000"/>
                    <a:lumOff val="25000"/>
                  </a:schemeClr>
                </a:solidFill>
                <a:cs typeface="Segoe UI" panose="020B0502040204020203" pitchFamily="34" charset="0"/>
              </a:rPr>
              <a:t>MaZda</a:t>
            </a:r>
            <a:endParaRPr lang="en-US" sz="1400" dirty="0">
              <a:solidFill>
                <a:schemeClr val="tx1">
                  <a:lumMod val="75000"/>
                  <a:lumOff val="25000"/>
                </a:schemeClr>
              </a:solidFill>
              <a:cs typeface="Segoe UI" panose="020B0502040204020203" pitchFamily="34" charset="0"/>
            </a:endParaRPr>
          </a:p>
          <a:p>
            <a:pPr algn="r">
              <a:lnSpc>
                <a:spcPts val="1900"/>
              </a:lnSpc>
            </a:pPr>
            <a:r>
              <a:rPr lang="en-US" sz="1400" dirty="0" err="1">
                <a:solidFill>
                  <a:schemeClr val="tx1">
                    <a:lumMod val="75000"/>
                    <a:lumOff val="25000"/>
                  </a:schemeClr>
                </a:solidFill>
                <a:cs typeface="Segoe UI" panose="020B0502040204020203" pitchFamily="34" charset="0"/>
              </a:rPr>
              <a:t>Pyradiomics</a:t>
            </a:r>
            <a:endParaRPr lang="en-US" sz="1400" dirty="0">
              <a:solidFill>
                <a:schemeClr val="tx1">
                  <a:lumMod val="75000"/>
                  <a:lumOff val="25000"/>
                </a:schemeClr>
              </a:solidFill>
              <a:cs typeface="Segoe UI" panose="020B0502040204020203" pitchFamily="34" charset="0"/>
            </a:endParaRPr>
          </a:p>
        </p:txBody>
      </p:sp>
      <p:cxnSp>
        <p:nvCxnSpPr>
          <p:cNvPr id="43" name="Straight Arrow Connector 42">
            <a:extLst>
              <a:ext uri="{FF2B5EF4-FFF2-40B4-BE49-F238E27FC236}">
                <a16:creationId xmlns:a16="http://schemas.microsoft.com/office/drawing/2014/main" id="{0D3BB815-FB6E-4720-B6FA-D384118DE67E}"/>
              </a:ext>
              <a:ext uri="{C183D7F6-B498-43B3-948B-1728B52AA6E4}">
                <adec:decorative xmlns:adec="http://schemas.microsoft.com/office/drawing/2017/decorative" val="1"/>
              </a:ext>
            </a:extLst>
          </p:cNvPr>
          <p:cNvCxnSpPr>
            <a:cxnSpLocks/>
          </p:cNvCxnSpPr>
          <p:nvPr/>
        </p:nvCxnSpPr>
        <p:spPr>
          <a:xfrm>
            <a:off x="6455889" y="3722565"/>
            <a:ext cx="34703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87A49EBD-892F-4A47-B840-EDD6B79CCADC}"/>
              </a:ext>
              <a:ext uri="{C183D7F6-B498-43B3-948B-1728B52AA6E4}">
                <adec:decorative xmlns:adec="http://schemas.microsoft.com/office/drawing/2017/decorative" val="1"/>
              </a:ext>
            </a:extLst>
          </p:cNvPr>
          <p:cNvSpPr/>
          <p:nvPr/>
        </p:nvSpPr>
        <p:spPr>
          <a:xfrm>
            <a:off x="4991057" y="2917992"/>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5" name="Rectangle 44">
            <a:extLst>
              <a:ext uri="{FF2B5EF4-FFF2-40B4-BE49-F238E27FC236}">
                <a16:creationId xmlns:a16="http://schemas.microsoft.com/office/drawing/2014/main" id="{FC4983D5-2E37-4078-A642-118A45788119}"/>
              </a:ext>
            </a:extLst>
          </p:cNvPr>
          <p:cNvSpPr/>
          <p:nvPr/>
        </p:nvSpPr>
        <p:spPr>
          <a:xfrm>
            <a:off x="0" y="2675392"/>
            <a:ext cx="1005682" cy="467051"/>
          </a:xfrm>
          <a:prstGeom prst="rect">
            <a:avLst/>
          </a:prstGeom>
        </p:spPr>
        <p:txBody>
          <a:bodyPr wrap="square" lIns="0" tIns="0" rIns="0" bIns="0" anchor="ctr">
            <a:spAutoFit/>
          </a:bodyPr>
          <a:lstStyle/>
          <a:p>
            <a:pPr algn="r">
              <a:lnSpc>
                <a:spcPts val="1900"/>
              </a:lnSpc>
            </a:pPr>
            <a:r>
              <a:rPr lang="el-GR" sz="1400" dirty="0"/>
              <a:t>Κλινικά Δεδομένα</a:t>
            </a:r>
            <a:endParaRPr lang="en-US" sz="1400" dirty="0">
              <a:solidFill>
                <a:schemeClr val="tx1">
                  <a:lumMod val="75000"/>
                  <a:lumOff val="25000"/>
                </a:schemeClr>
              </a:solidFill>
              <a:cs typeface="Segoe UI" panose="020B0502040204020203" pitchFamily="34" charset="0"/>
            </a:endParaRPr>
          </a:p>
        </p:txBody>
      </p:sp>
      <p:sp>
        <p:nvSpPr>
          <p:cNvPr id="47" name="Rectangle 46">
            <a:extLst>
              <a:ext uri="{FF2B5EF4-FFF2-40B4-BE49-F238E27FC236}">
                <a16:creationId xmlns:a16="http://schemas.microsoft.com/office/drawing/2014/main" id="{23420069-7174-4156-A3A7-A3BC40ED44AC}"/>
              </a:ext>
            </a:extLst>
          </p:cNvPr>
          <p:cNvSpPr/>
          <p:nvPr/>
        </p:nvSpPr>
        <p:spPr>
          <a:xfrm>
            <a:off x="6825923" y="4545357"/>
            <a:ext cx="1558738" cy="430887"/>
          </a:xfrm>
          <a:prstGeom prst="rect">
            <a:avLst/>
          </a:prstGeom>
        </p:spPr>
        <p:txBody>
          <a:bodyPr wrap="square" lIns="0" tIns="0" rIns="0" bIns="0" anchor="ctr">
            <a:spAutoFit/>
          </a:bodyPr>
          <a:lstStyle/>
          <a:p>
            <a:pPr algn="ctr"/>
            <a:r>
              <a:rPr lang="el-GR" sz="1400" dirty="0"/>
              <a:t>Από ιατρικές εικόνες </a:t>
            </a:r>
            <a:r>
              <a:rPr lang="en-US" sz="1400" dirty="0"/>
              <a:t>CT</a:t>
            </a:r>
            <a:endParaRPr lang="en-US" sz="1400" dirty="0">
              <a:cs typeface="Segoe UI" panose="020B0502040204020203" pitchFamily="34" charset="0"/>
            </a:endParaRPr>
          </a:p>
        </p:txBody>
      </p:sp>
      <p:sp>
        <p:nvSpPr>
          <p:cNvPr id="48" name="Rectangle 47">
            <a:extLst>
              <a:ext uri="{FF2B5EF4-FFF2-40B4-BE49-F238E27FC236}">
                <a16:creationId xmlns:a16="http://schemas.microsoft.com/office/drawing/2014/main" id="{2A29CD60-024B-43E3-BB01-716E685B858F}"/>
              </a:ext>
            </a:extLst>
          </p:cNvPr>
          <p:cNvSpPr/>
          <p:nvPr/>
        </p:nvSpPr>
        <p:spPr>
          <a:xfrm>
            <a:off x="5053270" y="4545357"/>
            <a:ext cx="1558738" cy="430887"/>
          </a:xfrm>
          <a:prstGeom prst="rect">
            <a:avLst/>
          </a:prstGeom>
        </p:spPr>
        <p:txBody>
          <a:bodyPr wrap="square" lIns="0" tIns="0" rIns="0" bIns="0" anchor="ctr">
            <a:spAutoFit/>
          </a:bodyPr>
          <a:lstStyle/>
          <a:p>
            <a:pPr algn="ctr"/>
            <a:r>
              <a:rPr lang="el-GR" sz="1400" dirty="0"/>
              <a:t>Από δοκιμαστική εικόνα</a:t>
            </a:r>
            <a:endParaRPr lang="en-US" sz="1400" dirty="0">
              <a:cs typeface="Segoe UI" panose="020B0502040204020203" pitchFamily="34" charset="0"/>
            </a:endParaRPr>
          </a:p>
        </p:txBody>
      </p:sp>
      <p:sp>
        <p:nvSpPr>
          <p:cNvPr id="4" name="Rectangle 3">
            <a:extLst>
              <a:ext uri="{FF2B5EF4-FFF2-40B4-BE49-F238E27FC236}">
                <a16:creationId xmlns:a16="http://schemas.microsoft.com/office/drawing/2014/main" id="{014260CD-FE51-40F7-9733-AD566A9AE7E0}"/>
              </a:ext>
            </a:extLst>
          </p:cNvPr>
          <p:cNvSpPr/>
          <p:nvPr/>
        </p:nvSpPr>
        <p:spPr>
          <a:xfrm>
            <a:off x="4940968" y="3441030"/>
            <a:ext cx="1764631" cy="523220"/>
          </a:xfrm>
          <a:prstGeom prst="rect">
            <a:avLst/>
          </a:prstGeom>
        </p:spPr>
        <p:txBody>
          <a:bodyPr wrap="square">
            <a:spAutoFit/>
          </a:bodyPr>
          <a:lstStyle/>
          <a:p>
            <a:pPr algn="ctr"/>
            <a:r>
              <a:rPr lang="el-GR" sz="1400" b="1" dirty="0">
                <a:solidFill>
                  <a:schemeClr val="bg1"/>
                </a:solidFill>
              </a:rPr>
              <a:t>Επιλογή κοινών </a:t>
            </a:r>
          </a:p>
          <a:p>
            <a:pPr algn="ctr"/>
            <a:r>
              <a:rPr lang="el-GR" sz="1400" b="1" dirty="0">
                <a:solidFill>
                  <a:schemeClr val="bg1"/>
                </a:solidFill>
              </a:rPr>
              <a:t>χαρακτηριστικών</a:t>
            </a:r>
            <a:endParaRPr lang="en-US" sz="1400" b="1" dirty="0">
              <a:solidFill>
                <a:schemeClr val="bg1"/>
              </a:solidFill>
            </a:endParaRPr>
          </a:p>
        </p:txBody>
      </p:sp>
    </p:spTree>
    <p:extLst>
      <p:ext uri="{BB962C8B-B14F-4D97-AF65-F5344CB8AC3E}">
        <p14:creationId xmlns:p14="http://schemas.microsoft.com/office/powerpoint/2010/main" val="1514446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Workflow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089573" y="1786303"/>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089573" y="4071326"/>
            <a:ext cx="1587500" cy="15875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3178808" y="2928814"/>
            <a:ext cx="1587500" cy="15875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816096" y="2928814"/>
            <a:ext cx="1587500" cy="15875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cxnSpLocks/>
            <a:stCxn id="3" idx="6"/>
            <a:endCxn id="41" idx="6"/>
          </p:cNvCxnSpPr>
          <p:nvPr/>
        </p:nvCxnSpPr>
        <p:spPr>
          <a:xfrm>
            <a:off x="2677073"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p:cNvCxnSpPr>
          <p:nvPr/>
        </p:nvCxnSpPr>
        <p:spPr>
          <a:xfrm>
            <a:off x="2905878" y="3722564"/>
            <a:ext cx="265497"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p:cNvCxnSpPr>
          <p:nvPr/>
        </p:nvCxnSpPr>
        <p:spPr>
          <a:xfrm>
            <a:off x="4742432" y="3722564"/>
            <a:ext cx="260731"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p:cNvCxnSpPr>
          <p:nvPr/>
        </p:nvCxnSpPr>
        <p:spPr>
          <a:xfrm>
            <a:off x="8391989" y="3722564"/>
            <a:ext cx="260256"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cxnSpLocks/>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197523" y="2364611"/>
            <a:ext cx="1371600" cy="430887"/>
          </a:xfrm>
          <a:prstGeom prst="rect">
            <a:avLst/>
          </a:prstGeom>
        </p:spPr>
        <p:txBody>
          <a:bodyPr wrap="square" lIns="0" tIns="0" rIns="0" bIns="0" anchor="ctr">
            <a:spAutoFit/>
          </a:bodyPr>
          <a:lstStyle/>
          <a:p>
            <a:pPr algn="ctr"/>
            <a:r>
              <a:rPr lang="el-GR" sz="1400" b="1" dirty="0">
                <a:solidFill>
                  <a:schemeClr val="bg1"/>
                </a:solidFill>
              </a:rPr>
              <a:t>Επιλογή Δεδομένων</a:t>
            </a:r>
            <a:endParaRPr lang="en-US" sz="1400" b="1" dirty="0">
              <a:solidFill>
                <a:schemeClr val="bg1"/>
              </a:solidFill>
            </a:endParaRPr>
          </a:p>
        </p:txBody>
      </p:sp>
      <p:sp>
        <p:nvSpPr>
          <p:cNvPr id="92" name="Rectangle 91">
            <a:extLst>
              <a:ext uri="{FF2B5EF4-FFF2-40B4-BE49-F238E27FC236}">
                <a16:creationId xmlns:a16="http://schemas.microsoft.com/office/drawing/2014/main" id="{A69BDC62-882D-49FD-B60A-05F493B04723}"/>
              </a:ext>
            </a:extLst>
          </p:cNvPr>
          <p:cNvSpPr/>
          <p:nvPr/>
        </p:nvSpPr>
        <p:spPr>
          <a:xfrm>
            <a:off x="0" y="1801097"/>
            <a:ext cx="1005682" cy="467051"/>
          </a:xfrm>
          <a:prstGeom prst="rect">
            <a:avLst/>
          </a:prstGeom>
        </p:spPr>
        <p:txBody>
          <a:bodyPr wrap="square" lIns="0" tIns="0" rIns="0" bIns="0" anchor="ctr">
            <a:spAutoFit/>
          </a:bodyPr>
          <a:lstStyle/>
          <a:p>
            <a:pPr algn="r">
              <a:lnSpc>
                <a:spcPts val="1900"/>
              </a:lnSpc>
            </a:pPr>
            <a:r>
              <a:rPr lang="el-GR" sz="1400" dirty="0"/>
              <a:t>Ιατρικές εικόνες</a:t>
            </a:r>
            <a:endParaRPr lang="en-US" sz="1400" dirty="0">
              <a:solidFill>
                <a:schemeClr val="tx1">
                  <a:lumMod val="75000"/>
                  <a:lumOff val="25000"/>
                </a:schemeClr>
              </a:solidFill>
              <a:cs typeface="Segoe UI" panose="020B0502040204020203" pitchFamily="34" charset="0"/>
            </a:endParaRPr>
          </a:p>
        </p:txBody>
      </p:sp>
      <p:cxnSp>
        <p:nvCxnSpPr>
          <p:cNvPr id="43" name="Straight Arrow Connector 42">
            <a:extLst>
              <a:ext uri="{FF2B5EF4-FFF2-40B4-BE49-F238E27FC236}">
                <a16:creationId xmlns:a16="http://schemas.microsoft.com/office/drawing/2014/main" id="{0D3BB815-FB6E-4720-B6FA-D384118DE67E}"/>
              </a:ext>
              <a:ext uri="{C183D7F6-B498-43B3-948B-1728B52AA6E4}">
                <adec:decorative xmlns:adec="http://schemas.microsoft.com/office/drawing/2017/decorative" val="1"/>
              </a:ext>
            </a:extLst>
          </p:cNvPr>
          <p:cNvCxnSpPr>
            <a:cxnSpLocks/>
          </p:cNvCxnSpPr>
          <p:nvPr/>
        </p:nvCxnSpPr>
        <p:spPr>
          <a:xfrm>
            <a:off x="6455889" y="3722565"/>
            <a:ext cx="34703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87A49EBD-892F-4A47-B840-EDD6B79CCADC}"/>
              </a:ext>
              <a:ext uri="{C183D7F6-B498-43B3-948B-1728B52AA6E4}">
                <adec:decorative xmlns:adec="http://schemas.microsoft.com/office/drawing/2017/decorative" val="1"/>
              </a:ext>
            </a:extLst>
          </p:cNvPr>
          <p:cNvSpPr/>
          <p:nvPr/>
        </p:nvSpPr>
        <p:spPr>
          <a:xfrm>
            <a:off x="4991057" y="2917992"/>
            <a:ext cx="1587500" cy="15875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5" name="Rectangle 44">
            <a:extLst>
              <a:ext uri="{FF2B5EF4-FFF2-40B4-BE49-F238E27FC236}">
                <a16:creationId xmlns:a16="http://schemas.microsoft.com/office/drawing/2014/main" id="{FC4983D5-2E37-4078-A642-118A45788119}"/>
              </a:ext>
            </a:extLst>
          </p:cNvPr>
          <p:cNvSpPr/>
          <p:nvPr/>
        </p:nvSpPr>
        <p:spPr>
          <a:xfrm>
            <a:off x="0" y="2675392"/>
            <a:ext cx="1005682" cy="467051"/>
          </a:xfrm>
          <a:prstGeom prst="rect">
            <a:avLst/>
          </a:prstGeom>
        </p:spPr>
        <p:txBody>
          <a:bodyPr wrap="square" lIns="0" tIns="0" rIns="0" bIns="0" anchor="ctr">
            <a:spAutoFit/>
          </a:bodyPr>
          <a:lstStyle/>
          <a:p>
            <a:pPr algn="r">
              <a:lnSpc>
                <a:spcPts val="1900"/>
              </a:lnSpc>
            </a:pPr>
            <a:r>
              <a:rPr lang="el-GR" sz="1400" dirty="0"/>
              <a:t>Κλινικά Δεδομένα</a:t>
            </a:r>
            <a:endParaRPr lang="en-US" sz="1400" dirty="0">
              <a:solidFill>
                <a:schemeClr val="tx1">
                  <a:lumMod val="75000"/>
                  <a:lumOff val="25000"/>
                </a:schemeClr>
              </a:solidFill>
              <a:cs typeface="Segoe UI" panose="020B0502040204020203" pitchFamily="34" charset="0"/>
            </a:endParaRPr>
          </a:p>
        </p:txBody>
      </p:sp>
    </p:spTree>
    <p:extLst>
      <p:ext uri="{BB962C8B-B14F-4D97-AF65-F5344CB8AC3E}">
        <p14:creationId xmlns:p14="http://schemas.microsoft.com/office/powerpoint/2010/main" val="84376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p:cTn id="7" dur="500" fill="hold"/>
                                        <p:tgtEl>
                                          <p:spTgt spid="92"/>
                                        </p:tgtEl>
                                        <p:attrNameLst>
                                          <p:attrName>ppt_w</p:attrName>
                                        </p:attrNameLst>
                                      </p:cBhvr>
                                      <p:tavLst>
                                        <p:tav tm="0">
                                          <p:val>
                                            <p:fltVal val="0"/>
                                          </p:val>
                                        </p:tav>
                                        <p:tav tm="100000">
                                          <p:val>
                                            <p:strVal val="#ppt_w"/>
                                          </p:val>
                                        </p:tav>
                                      </p:tavLst>
                                    </p:anim>
                                    <p:anim calcmode="lin" valueType="num">
                                      <p:cBhvr>
                                        <p:cTn id="8" dur="500" fill="hold"/>
                                        <p:tgtEl>
                                          <p:spTgt spid="92"/>
                                        </p:tgtEl>
                                        <p:attrNameLst>
                                          <p:attrName>ppt_h</p:attrName>
                                        </p:attrNameLst>
                                      </p:cBhvr>
                                      <p:tavLst>
                                        <p:tav tm="0">
                                          <p:val>
                                            <p:fltVal val="0"/>
                                          </p:val>
                                        </p:tav>
                                        <p:tav tm="100000">
                                          <p:val>
                                            <p:strVal val="#ppt_h"/>
                                          </p:val>
                                        </p:tav>
                                      </p:tavLst>
                                    </p:anim>
                                    <p:animEffect transition="in" filter="fade">
                                      <p:cBhvr>
                                        <p:cTn id="9" dur="500"/>
                                        <p:tgtEl>
                                          <p:spTgt spid="9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5"/>
                                        </p:tgtEl>
                                        <p:attrNameLst>
                                          <p:attrName>style.visibility</p:attrName>
                                        </p:attrNameLst>
                                      </p:cBhvr>
                                      <p:to>
                                        <p:strVal val="visible"/>
                                      </p:to>
                                    </p:set>
                                    <p:anim calcmode="lin" valueType="num">
                                      <p:cBhvr>
                                        <p:cTn id="12" dur="500" fill="hold"/>
                                        <p:tgtEl>
                                          <p:spTgt spid="45"/>
                                        </p:tgtEl>
                                        <p:attrNameLst>
                                          <p:attrName>ppt_w</p:attrName>
                                        </p:attrNameLst>
                                      </p:cBhvr>
                                      <p:tavLst>
                                        <p:tav tm="0">
                                          <p:val>
                                            <p:fltVal val="0"/>
                                          </p:val>
                                        </p:tav>
                                        <p:tav tm="100000">
                                          <p:val>
                                            <p:strVal val="#ppt_w"/>
                                          </p:val>
                                        </p:tav>
                                      </p:tavLst>
                                    </p:anim>
                                    <p:anim calcmode="lin" valueType="num">
                                      <p:cBhvr>
                                        <p:cTn id="13" dur="500" fill="hold"/>
                                        <p:tgtEl>
                                          <p:spTgt spid="45"/>
                                        </p:tgtEl>
                                        <p:attrNameLst>
                                          <p:attrName>ppt_h</p:attrName>
                                        </p:attrNameLst>
                                      </p:cBhvr>
                                      <p:tavLst>
                                        <p:tav tm="0">
                                          <p:val>
                                            <p:fltVal val="0"/>
                                          </p:val>
                                        </p:tav>
                                        <p:tav tm="100000">
                                          <p:val>
                                            <p:strVal val="#ppt_h"/>
                                          </p:val>
                                        </p:tav>
                                      </p:tavLst>
                                    </p:anim>
                                    <p:animEffect transition="in" filter="fade">
                                      <p:cBhvr>
                                        <p:cTn id="14" dur="500"/>
                                        <p:tgtEl>
                                          <p:spTgt spid="4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0"/>
                                        </p:tgtEl>
                                        <p:attrNameLst>
                                          <p:attrName>style.visibility</p:attrName>
                                        </p:attrNameLst>
                                      </p:cBhvr>
                                      <p:to>
                                        <p:strVal val="visible"/>
                                      </p:to>
                                    </p:set>
                                    <p:anim calcmode="lin" valueType="num">
                                      <p:cBhvr>
                                        <p:cTn id="17" dur="500" fill="hold"/>
                                        <p:tgtEl>
                                          <p:spTgt spid="80"/>
                                        </p:tgtEl>
                                        <p:attrNameLst>
                                          <p:attrName>ppt_w</p:attrName>
                                        </p:attrNameLst>
                                      </p:cBhvr>
                                      <p:tavLst>
                                        <p:tav tm="0">
                                          <p:val>
                                            <p:fltVal val="0"/>
                                          </p:val>
                                        </p:tav>
                                        <p:tav tm="100000">
                                          <p:val>
                                            <p:strVal val="#ppt_w"/>
                                          </p:val>
                                        </p:tav>
                                      </p:tavLst>
                                    </p:anim>
                                    <p:anim calcmode="lin" valueType="num">
                                      <p:cBhvr>
                                        <p:cTn id="18" dur="500" fill="hold"/>
                                        <p:tgtEl>
                                          <p:spTgt spid="80"/>
                                        </p:tgtEl>
                                        <p:attrNameLst>
                                          <p:attrName>ppt_h</p:attrName>
                                        </p:attrNameLst>
                                      </p:cBhvr>
                                      <p:tavLst>
                                        <p:tav tm="0">
                                          <p:val>
                                            <p:fltVal val="0"/>
                                          </p:val>
                                        </p:tav>
                                        <p:tav tm="100000">
                                          <p:val>
                                            <p:strVal val="#ppt_h"/>
                                          </p:val>
                                        </p:tav>
                                      </p:tavLst>
                                    </p:anim>
                                    <p:animEffect transition="in" filter="fade">
                                      <p:cBhvr>
                                        <p:cTn id="19" dur="500"/>
                                        <p:tgtEl>
                                          <p:spTgt spid="80"/>
                                        </p:tgtEl>
                                      </p:cBhvr>
                                    </p:animEffect>
                                  </p:childTnLst>
                                </p:cTn>
                              </p:par>
                              <p:par>
                                <p:cTn id="20" presetID="1" presetClass="emph" presetSubtype="2" fill="hold" nodeType="withEffect">
                                  <p:stCondLst>
                                    <p:cond delay="0"/>
                                  </p:stCondLst>
                                  <p:childTnLst>
                                    <p:animClr clrSpc="rgb" dir="cw">
                                      <p:cBhvr>
                                        <p:cTn id="21" dur="2000" fill="hold"/>
                                        <p:tgtEl>
                                          <p:spTgt spid="3"/>
                                        </p:tgtEl>
                                        <p:attrNameLst>
                                          <p:attrName>fillcolor</p:attrName>
                                        </p:attrNameLst>
                                      </p:cBhvr>
                                      <p:to>
                                        <a:srgbClr val="F59F26"/>
                                      </p:to>
                                    </p:animClr>
                                    <p:set>
                                      <p:cBhvr>
                                        <p:cTn id="22" dur="2000" fill="hold"/>
                                        <p:tgtEl>
                                          <p:spTgt spid="3"/>
                                        </p:tgtEl>
                                        <p:attrNameLst>
                                          <p:attrName>fill.type</p:attrName>
                                        </p:attrNameLst>
                                      </p:cBhvr>
                                      <p:to>
                                        <p:strVal val="solid"/>
                                      </p:to>
                                    </p:set>
                                    <p:set>
                                      <p:cBhvr>
                                        <p:cTn id="23" dur="2000" fill="hold"/>
                                        <p:tgtEl>
                                          <p:spTgt spid="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92" grpId="0"/>
      <p:bldP spid="4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BBE2156-D2D3-44A5-A4F6-9A05FC8353C6}"/>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80A56F25-D318-4840-B14A-A78E80793B5E}"/>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l-GR" sz="2800" b="1" dirty="0">
                <a:solidFill>
                  <a:schemeClr val="tx1">
                    <a:lumMod val="75000"/>
                    <a:lumOff val="25000"/>
                  </a:schemeClr>
                </a:solidFill>
              </a:rPr>
              <a:t>Δεδομένα</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6" name="Straight Connector 5">
            <a:extLst>
              <a:ext uri="{FF2B5EF4-FFF2-40B4-BE49-F238E27FC236}">
                <a16:creationId xmlns:a16="http://schemas.microsoft.com/office/drawing/2014/main" id="{D057B809-EA6D-4CFF-879F-877341BC2463}"/>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4FC4D54-A36F-4D71-9470-66CDA4601B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1730" y="2676524"/>
            <a:ext cx="2604179" cy="2619711"/>
          </a:xfrm>
          <a:prstGeom prst="rect">
            <a:avLst/>
          </a:prstGeom>
        </p:spPr>
      </p:pic>
      <p:pic>
        <p:nvPicPr>
          <p:cNvPr id="8" name="Picture 7">
            <a:extLst>
              <a:ext uri="{FF2B5EF4-FFF2-40B4-BE49-F238E27FC236}">
                <a16:creationId xmlns:a16="http://schemas.microsoft.com/office/drawing/2014/main" id="{207B8401-8C8F-4568-98B7-4A61AE960F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5587" y="2676917"/>
            <a:ext cx="2619712" cy="2614556"/>
          </a:xfrm>
          <a:prstGeom prst="rect">
            <a:avLst/>
          </a:prstGeom>
        </p:spPr>
      </p:pic>
      <p:sp>
        <p:nvSpPr>
          <p:cNvPr id="13" name="Rectangle 12">
            <a:extLst>
              <a:ext uri="{FF2B5EF4-FFF2-40B4-BE49-F238E27FC236}">
                <a16:creationId xmlns:a16="http://schemas.microsoft.com/office/drawing/2014/main" id="{C1E6835A-49F8-4E14-8416-FBAE3856BDC5}"/>
              </a:ext>
            </a:extLst>
          </p:cNvPr>
          <p:cNvSpPr/>
          <p:nvPr/>
        </p:nvSpPr>
        <p:spPr>
          <a:xfrm>
            <a:off x="9943436" y="5448300"/>
            <a:ext cx="1505614" cy="215444"/>
          </a:xfrm>
          <a:prstGeom prst="rect">
            <a:avLst/>
          </a:prstGeom>
        </p:spPr>
        <p:txBody>
          <a:bodyPr wrap="square" lIns="0" tIns="0" rIns="0" bIns="0" anchor="ctr">
            <a:spAutoFit/>
          </a:bodyPr>
          <a:lstStyle/>
          <a:p>
            <a:pPr algn="ctr"/>
            <a:r>
              <a:rPr lang="en-US" sz="1400" dirty="0"/>
              <a:t>Region Of Interest</a:t>
            </a:r>
            <a:endParaRPr lang="en-US" sz="1400" dirty="0">
              <a:cs typeface="Segoe UI" panose="020B0502040204020203" pitchFamily="34" charset="0"/>
            </a:endParaRPr>
          </a:p>
        </p:txBody>
      </p:sp>
      <p:sp>
        <p:nvSpPr>
          <p:cNvPr id="15" name="Rectangle 14">
            <a:extLst>
              <a:ext uri="{FF2B5EF4-FFF2-40B4-BE49-F238E27FC236}">
                <a16:creationId xmlns:a16="http://schemas.microsoft.com/office/drawing/2014/main" id="{0923D271-E885-47E1-8793-7800931CEFD5}"/>
              </a:ext>
            </a:extLst>
          </p:cNvPr>
          <p:cNvSpPr/>
          <p:nvPr/>
        </p:nvSpPr>
        <p:spPr>
          <a:xfrm>
            <a:off x="7257386" y="5448300"/>
            <a:ext cx="999107" cy="215444"/>
          </a:xfrm>
          <a:prstGeom prst="rect">
            <a:avLst/>
          </a:prstGeom>
        </p:spPr>
        <p:txBody>
          <a:bodyPr wrap="square" lIns="0" tIns="0" rIns="0" bIns="0" anchor="ctr">
            <a:spAutoFit/>
          </a:bodyPr>
          <a:lstStyle/>
          <a:p>
            <a:pPr algn="ctr"/>
            <a:r>
              <a:rPr lang="el-GR" sz="1400" dirty="0"/>
              <a:t>Εικόνα</a:t>
            </a:r>
            <a:endParaRPr lang="en-US" sz="1400" dirty="0">
              <a:cs typeface="Segoe UI" panose="020B0502040204020203" pitchFamily="34" charset="0"/>
            </a:endParaRPr>
          </a:p>
        </p:txBody>
      </p:sp>
      <p:sp>
        <p:nvSpPr>
          <p:cNvPr id="16" name="Rectangle: Rounded Corners 15">
            <a:extLst>
              <a:ext uri="{FF2B5EF4-FFF2-40B4-BE49-F238E27FC236}">
                <a16:creationId xmlns:a16="http://schemas.microsoft.com/office/drawing/2014/main" id="{D1C9CEE4-F4B4-4349-961F-95DCC184F6B4}"/>
              </a:ext>
            </a:extLst>
          </p:cNvPr>
          <p:cNvSpPr/>
          <p:nvPr/>
        </p:nvSpPr>
        <p:spPr>
          <a:xfrm>
            <a:off x="602343" y="1278303"/>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1" dirty="0">
                <a:latin typeface="+mj-lt"/>
              </a:rPr>
              <a:t>Κλινικά δεδομένα</a:t>
            </a:r>
            <a:endParaRPr lang="en-US" b="1" dirty="0">
              <a:latin typeface="+mj-lt"/>
            </a:endParaRPr>
          </a:p>
        </p:txBody>
      </p:sp>
      <p:sp>
        <p:nvSpPr>
          <p:cNvPr id="17" name="Rectangle: Rounded Corners 16">
            <a:extLst>
              <a:ext uri="{FF2B5EF4-FFF2-40B4-BE49-F238E27FC236}">
                <a16:creationId xmlns:a16="http://schemas.microsoft.com/office/drawing/2014/main" id="{CA460505-E6AD-4CA5-A1EB-3EAAAFBA5666}"/>
              </a:ext>
            </a:extLst>
          </p:cNvPr>
          <p:cNvSpPr/>
          <p:nvPr/>
        </p:nvSpPr>
        <p:spPr>
          <a:xfrm>
            <a:off x="6538686" y="1278303"/>
            <a:ext cx="4967514" cy="664797"/>
          </a:xfrm>
          <a:prstGeom prst="roundRect">
            <a:avLst/>
          </a:prstGeom>
          <a:solidFill>
            <a:srgbClr val="F59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1" dirty="0">
                <a:latin typeface="+mj-lt"/>
              </a:rPr>
              <a:t>Ιατρικές εικόνες </a:t>
            </a:r>
            <a:endParaRPr lang="en-US" b="1" dirty="0">
              <a:latin typeface="+mj-lt"/>
            </a:endParaRPr>
          </a:p>
        </p:txBody>
      </p:sp>
      <p:sp>
        <p:nvSpPr>
          <p:cNvPr id="19" name="Rectangle 18">
            <a:extLst>
              <a:ext uri="{FF2B5EF4-FFF2-40B4-BE49-F238E27FC236}">
                <a16:creationId xmlns:a16="http://schemas.microsoft.com/office/drawing/2014/main" id="{DBCFE712-7354-4C55-A049-C14D8C038E93}"/>
              </a:ext>
              <a:ext uri="{C183D7F6-B498-43B3-948B-1728B52AA6E4}">
                <adec:decorative xmlns:adec="http://schemas.microsoft.com/office/drawing/2017/decorative" val="1"/>
              </a:ext>
            </a:extLst>
          </p:cNvPr>
          <p:cNvSpPr/>
          <p:nvPr/>
        </p:nvSpPr>
        <p:spPr>
          <a:xfrm>
            <a:off x="228600" y="2295526"/>
            <a:ext cx="5629275" cy="35136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57350" lvl="3" indent="-285750">
              <a:buFont typeface="Arial" panose="020B0604020202020204" pitchFamily="34" charset="0"/>
              <a:buChar char="•"/>
            </a:pPr>
            <a:r>
              <a:rPr lang="el-GR" sz="2000" dirty="0">
                <a:solidFill>
                  <a:schemeClr val="tx1"/>
                </a:solidFill>
              </a:rPr>
              <a:t>Όνομα ασθενή</a:t>
            </a:r>
          </a:p>
          <a:p>
            <a:pPr marL="1657350" lvl="3" indent="-285750">
              <a:buFont typeface="Arial" panose="020B0604020202020204" pitchFamily="34" charset="0"/>
              <a:buChar char="•"/>
            </a:pPr>
            <a:r>
              <a:rPr lang="el-GR" sz="2000" dirty="0">
                <a:solidFill>
                  <a:schemeClr val="tx1"/>
                </a:solidFill>
              </a:rPr>
              <a:t>Ημερομηνία εξέτασης</a:t>
            </a:r>
          </a:p>
          <a:p>
            <a:pPr marL="1657350" lvl="3" indent="-285750">
              <a:buFont typeface="Arial" panose="020B0604020202020204" pitchFamily="34" charset="0"/>
              <a:buChar char="•"/>
            </a:pPr>
            <a:r>
              <a:rPr lang="el-GR" sz="2000" dirty="0">
                <a:solidFill>
                  <a:schemeClr val="tx1"/>
                </a:solidFill>
              </a:rPr>
              <a:t>Μετάλλαξη </a:t>
            </a:r>
            <a:r>
              <a:rPr lang="en-US" sz="2000" dirty="0">
                <a:solidFill>
                  <a:schemeClr val="tx1"/>
                </a:solidFill>
              </a:rPr>
              <a:t>EGFR</a:t>
            </a:r>
          </a:p>
          <a:p>
            <a:pPr marL="1657350" lvl="3" indent="-285750">
              <a:buFont typeface="Arial" panose="020B0604020202020204" pitchFamily="34" charset="0"/>
              <a:buChar char="•"/>
            </a:pPr>
            <a:r>
              <a:rPr lang="el-GR" sz="2000" dirty="0">
                <a:solidFill>
                  <a:schemeClr val="tx1"/>
                </a:solidFill>
              </a:rPr>
              <a:t>Μετάλλαξη </a:t>
            </a:r>
            <a:r>
              <a:rPr lang="en-US" sz="2000" dirty="0">
                <a:solidFill>
                  <a:schemeClr val="tx1"/>
                </a:solidFill>
              </a:rPr>
              <a:t>KRAS</a:t>
            </a:r>
          </a:p>
          <a:p>
            <a:pPr marL="1657350" lvl="3" indent="-285750">
              <a:buFont typeface="Arial" panose="020B0604020202020204" pitchFamily="34" charset="0"/>
              <a:buChar char="•"/>
            </a:pPr>
            <a:r>
              <a:rPr lang="el-GR" sz="2000" dirty="0">
                <a:solidFill>
                  <a:schemeClr val="tx1"/>
                </a:solidFill>
              </a:rPr>
              <a:t>Πενταετής επιβίωση</a:t>
            </a:r>
          </a:p>
          <a:p>
            <a:pPr marL="1657350" lvl="3" indent="-285750">
              <a:buFont typeface="Arial" panose="020B0604020202020204" pitchFamily="34" charset="0"/>
              <a:buChar char="•"/>
            </a:pPr>
            <a:r>
              <a:rPr lang="el-GR" sz="2000" dirty="0">
                <a:solidFill>
                  <a:schemeClr val="tx1"/>
                </a:solidFill>
              </a:rPr>
              <a:t>...</a:t>
            </a:r>
            <a:endParaRPr lang="en-US" sz="2000" dirty="0">
              <a:solidFill>
                <a:schemeClr val="tx1"/>
              </a:solidFill>
            </a:endParaRP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endParaRPr lang="en-US" dirty="0">
              <a:solidFill>
                <a:schemeClr val="tx1"/>
              </a:solidFill>
            </a:endParaRPr>
          </a:p>
        </p:txBody>
      </p:sp>
      <p:sp>
        <p:nvSpPr>
          <p:cNvPr id="2" name="Rectangle 1">
            <a:extLst>
              <a:ext uri="{FF2B5EF4-FFF2-40B4-BE49-F238E27FC236}">
                <a16:creationId xmlns:a16="http://schemas.microsoft.com/office/drawing/2014/main" id="{823BC565-953E-4254-AED2-C48B53534F08}"/>
              </a:ext>
            </a:extLst>
          </p:cNvPr>
          <p:cNvSpPr/>
          <p:nvPr/>
        </p:nvSpPr>
        <p:spPr>
          <a:xfrm>
            <a:off x="914400" y="6400488"/>
            <a:ext cx="8536483" cy="307777"/>
          </a:xfrm>
          <a:prstGeom prst="rect">
            <a:avLst/>
          </a:prstGeom>
        </p:spPr>
        <p:txBody>
          <a:bodyPr wrap="square">
            <a:spAutoFit/>
          </a:bodyPr>
          <a:lstStyle/>
          <a:p>
            <a:r>
              <a:rPr lang="el-GR" sz="1400" dirty="0"/>
              <a:t>Π</a:t>
            </a:r>
            <a:r>
              <a:rPr lang="en-US" sz="1400" dirty="0"/>
              <a:t>η</a:t>
            </a:r>
            <a:r>
              <a:rPr lang="el-GR" sz="1400" dirty="0"/>
              <a:t>γ</a:t>
            </a:r>
            <a:r>
              <a:rPr lang="en-US" sz="1400" dirty="0"/>
              <a:t>ή: A </a:t>
            </a:r>
            <a:r>
              <a:rPr lang="en-US" sz="1400" dirty="0" err="1"/>
              <a:t>radiogenomic</a:t>
            </a:r>
            <a:r>
              <a:rPr lang="en-US" sz="1400" dirty="0"/>
              <a:t> dataset of non-small cell lung cancer (https://pubmed.ncbi.nlm.nih.gov/30325352/)</a:t>
            </a:r>
          </a:p>
        </p:txBody>
      </p:sp>
    </p:spTree>
    <p:extLst>
      <p:ext uri="{BB962C8B-B14F-4D97-AF65-F5344CB8AC3E}">
        <p14:creationId xmlns:p14="http://schemas.microsoft.com/office/powerpoint/2010/main" val="287320298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BBE2156-D2D3-44A5-A4F6-9A05FC8353C6}"/>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80A56F25-D318-4840-B14A-A78E80793B5E}"/>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l-GR" sz="2800" b="1" dirty="0">
                <a:solidFill>
                  <a:schemeClr val="tx1">
                    <a:lumMod val="75000"/>
                    <a:lumOff val="25000"/>
                  </a:schemeClr>
                </a:solidFill>
              </a:rPr>
              <a:t>Δεδομένα</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6" name="Straight Connector 5">
            <a:extLst>
              <a:ext uri="{FF2B5EF4-FFF2-40B4-BE49-F238E27FC236}">
                <a16:creationId xmlns:a16="http://schemas.microsoft.com/office/drawing/2014/main" id="{D057B809-EA6D-4CFF-879F-877341BC2463}"/>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1E6835A-49F8-4E14-8416-FBAE3856BDC5}"/>
              </a:ext>
            </a:extLst>
          </p:cNvPr>
          <p:cNvSpPr/>
          <p:nvPr/>
        </p:nvSpPr>
        <p:spPr>
          <a:xfrm>
            <a:off x="8095586" y="5070374"/>
            <a:ext cx="1438939" cy="215444"/>
          </a:xfrm>
          <a:prstGeom prst="rect">
            <a:avLst/>
          </a:prstGeom>
        </p:spPr>
        <p:txBody>
          <a:bodyPr wrap="square" lIns="0" tIns="0" rIns="0" bIns="0" anchor="ctr">
            <a:spAutoFit/>
          </a:bodyPr>
          <a:lstStyle/>
          <a:p>
            <a:pPr algn="ctr"/>
            <a:r>
              <a:rPr lang="en-US" sz="1400" dirty="0"/>
              <a:t>Region Of Interest</a:t>
            </a:r>
            <a:endParaRPr lang="en-US" sz="1400" dirty="0">
              <a:cs typeface="Segoe UI" panose="020B0502040204020203" pitchFamily="34" charset="0"/>
            </a:endParaRPr>
          </a:p>
        </p:txBody>
      </p:sp>
      <p:sp>
        <p:nvSpPr>
          <p:cNvPr id="15" name="Rectangle 14">
            <a:extLst>
              <a:ext uri="{FF2B5EF4-FFF2-40B4-BE49-F238E27FC236}">
                <a16:creationId xmlns:a16="http://schemas.microsoft.com/office/drawing/2014/main" id="{0923D271-E885-47E1-8793-7800931CEFD5}"/>
              </a:ext>
            </a:extLst>
          </p:cNvPr>
          <p:cNvSpPr/>
          <p:nvPr/>
        </p:nvSpPr>
        <p:spPr>
          <a:xfrm>
            <a:off x="3066386" y="5078721"/>
            <a:ext cx="999107" cy="215444"/>
          </a:xfrm>
          <a:prstGeom prst="rect">
            <a:avLst/>
          </a:prstGeom>
        </p:spPr>
        <p:txBody>
          <a:bodyPr wrap="square" lIns="0" tIns="0" rIns="0" bIns="0" anchor="ctr">
            <a:spAutoFit/>
          </a:bodyPr>
          <a:lstStyle/>
          <a:p>
            <a:pPr algn="ctr"/>
            <a:r>
              <a:rPr lang="el-GR" sz="1400" dirty="0"/>
              <a:t>Εικόνα</a:t>
            </a:r>
            <a:endParaRPr lang="en-US" sz="1400" dirty="0">
              <a:cs typeface="Segoe UI" panose="020B0502040204020203" pitchFamily="34" charset="0"/>
            </a:endParaRPr>
          </a:p>
        </p:txBody>
      </p:sp>
      <p:sp>
        <p:nvSpPr>
          <p:cNvPr id="17" name="Rectangle: Rounded Corners 16">
            <a:extLst>
              <a:ext uri="{FF2B5EF4-FFF2-40B4-BE49-F238E27FC236}">
                <a16:creationId xmlns:a16="http://schemas.microsoft.com/office/drawing/2014/main" id="{CA460505-E6AD-4CA5-A1EB-3EAAAFBA5666}"/>
              </a:ext>
            </a:extLst>
          </p:cNvPr>
          <p:cNvSpPr/>
          <p:nvPr/>
        </p:nvSpPr>
        <p:spPr>
          <a:xfrm>
            <a:off x="647700" y="1278303"/>
            <a:ext cx="10858500" cy="664797"/>
          </a:xfrm>
          <a:prstGeom prst="roundRect">
            <a:avLst/>
          </a:prstGeom>
          <a:solidFill>
            <a:srgbClr val="F59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Δ</a:t>
            </a:r>
            <a:r>
              <a:rPr lang="el-GR" b="1" dirty="0">
                <a:latin typeface="+mj-lt"/>
              </a:rPr>
              <a:t>ο</a:t>
            </a:r>
            <a:r>
              <a:rPr lang="en-US" b="1" dirty="0">
                <a:latin typeface="+mj-lt"/>
              </a:rPr>
              <a:t>κ</a:t>
            </a:r>
            <a:r>
              <a:rPr lang="el-GR" b="1" dirty="0">
                <a:latin typeface="+mj-lt"/>
              </a:rPr>
              <a:t>ι</a:t>
            </a:r>
            <a:r>
              <a:rPr lang="en-US" b="1" dirty="0">
                <a:latin typeface="+mj-lt"/>
              </a:rPr>
              <a:t>μ</a:t>
            </a:r>
            <a:r>
              <a:rPr lang="el-GR" b="1" dirty="0">
                <a:latin typeface="+mj-lt"/>
              </a:rPr>
              <a:t>α</a:t>
            </a:r>
            <a:r>
              <a:rPr lang="en-US" b="1" dirty="0">
                <a:latin typeface="+mj-lt"/>
              </a:rPr>
              <a:t>σ</a:t>
            </a:r>
            <a:r>
              <a:rPr lang="el-GR" b="1" dirty="0">
                <a:latin typeface="+mj-lt"/>
              </a:rPr>
              <a:t>τ</a:t>
            </a:r>
            <a:r>
              <a:rPr lang="en-US" b="1" dirty="0">
                <a:latin typeface="+mj-lt"/>
              </a:rPr>
              <a:t>ι</a:t>
            </a:r>
            <a:r>
              <a:rPr lang="el-GR" b="1" dirty="0">
                <a:latin typeface="+mj-lt"/>
              </a:rPr>
              <a:t>κ</a:t>
            </a:r>
            <a:r>
              <a:rPr lang="en-US" b="1" dirty="0">
                <a:latin typeface="+mj-lt"/>
              </a:rPr>
              <a:t>ή </a:t>
            </a:r>
            <a:r>
              <a:rPr lang="el-GR" b="1" dirty="0">
                <a:latin typeface="+mj-lt"/>
              </a:rPr>
              <a:t>ε</a:t>
            </a:r>
            <a:r>
              <a:rPr lang="en-US" b="1" dirty="0">
                <a:latin typeface="+mj-lt"/>
              </a:rPr>
              <a:t>ι</a:t>
            </a:r>
            <a:r>
              <a:rPr lang="el-GR" b="1" dirty="0">
                <a:latin typeface="+mj-lt"/>
              </a:rPr>
              <a:t>κ</a:t>
            </a:r>
            <a:r>
              <a:rPr lang="en-US" b="1" dirty="0">
                <a:latin typeface="+mj-lt"/>
              </a:rPr>
              <a:t>ό</a:t>
            </a:r>
            <a:r>
              <a:rPr lang="el-GR" b="1" dirty="0">
                <a:latin typeface="+mj-lt"/>
              </a:rPr>
              <a:t>ν</a:t>
            </a:r>
            <a:r>
              <a:rPr lang="en-US" b="1" dirty="0">
                <a:latin typeface="+mj-lt"/>
              </a:rPr>
              <a:t>α</a:t>
            </a:r>
          </a:p>
        </p:txBody>
      </p:sp>
      <p:pic>
        <p:nvPicPr>
          <p:cNvPr id="12" name="image28.png">
            <a:extLst>
              <a:ext uri="{FF2B5EF4-FFF2-40B4-BE49-F238E27FC236}">
                <a16:creationId xmlns:a16="http://schemas.microsoft.com/office/drawing/2014/main" id="{BD3F57F7-7EEC-4C7E-8909-FDB2E0A1575D}"/>
              </a:ext>
            </a:extLst>
          </p:cNvPr>
          <p:cNvPicPr/>
          <p:nvPr/>
        </p:nvPicPr>
        <p:blipFill>
          <a:blip r:embed="rId3"/>
          <a:srcRect/>
          <a:stretch>
            <a:fillRect/>
          </a:stretch>
        </p:blipFill>
        <p:spPr>
          <a:xfrm>
            <a:off x="2163762" y="2209800"/>
            <a:ext cx="2720975" cy="2766695"/>
          </a:xfrm>
          <a:prstGeom prst="rect">
            <a:avLst/>
          </a:prstGeom>
          <a:ln/>
        </p:spPr>
      </p:pic>
      <p:pic>
        <p:nvPicPr>
          <p:cNvPr id="14" name="image33.jpg">
            <a:extLst>
              <a:ext uri="{FF2B5EF4-FFF2-40B4-BE49-F238E27FC236}">
                <a16:creationId xmlns:a16="http://schemas.microsoft.com/office/drawing/2014/main" id="{F7AA4244-4B9D-4BC5-822B-A52BC3F34AF5}"/>
              </a:ext>
            </a:extLst>
          </p:cNvPr>
          <p:cNvPicPr/>
          <p:nvPr/>
        </p:nvPicPr>
        <p:blipFill>
          <a:blip r:embed="rId4"/>
          <a:srcRect/>
          <a:stretch>
            <a:fillRect/>
          </a:stretch>
        </p:blipFill>
        <p:spPr>
          <a:xfrm>
            <a:off x="7460297" y="2209800"/>
            <a:ext cx="2776855" cy="2776855"/>
          </a:xfrm>
          <a:prstGeom prst="rect">
            <a:avLst/>
          </a:prstGeom>
          <a:ln/>
        </p:spPr>
      </p:pic>
    </p:spTree>
    <p:extLst>
      <p:ext uri="{BB962C8B-B14F-4D97-AF65-F5344CB8AC3E}">
        <p14:creationId xmlns:p14="http://schemas.microsoft.com/office/powerpoint/2010/main" val="216973702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Workflow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089573" y="1786303"/>
            <a:ext cx="1587500" cy="1587500"/>
          </a:xfrm>
          <a:prstGeom prst="ellipse">
            <a:avLst/>
          </a:prstGeom>
          <a:solidFill>
            <a:srgbClr val="CB7A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089573" y="4071326"/>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3178808" y="2928814"/>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816096" y="2928814"/>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cxnSpLocks/>
            <a:stCxn id="3" idx="6"/>
            <a:endCxn id="41" idx="6"/>
          </p:cNvCxnSpPr>
          <p:nvPr/>
        </p:nvCxnSpPr>
        <p:spPr>
          <a:xfrm>
            <a:off x="2677073"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p:cNvCxnSpPr>
          <p:nvPr/>
        </p:nvCxnSpPr>
        <p:spPr>
          <a:xfrm>
            <a:off x="2905878" y="3722564"/>
            <a:ext cx="265497"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p:cNvCxnSpPr>
          <p:nvPr/>
        </p:nvCxnSpPr>
        <p:spPr>
          <a:xfrm>
            <a:off x="4742432" y="3722564"/>
            <a:ext cx="260731"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p:cNvCxnSpPr>
          <p:nvPr/>
        </p:nvCxnSpPr>
        <p:spPr>
          <a:xfrm>
            <a:off x="8391989" y="3722564"/>
            <a:ext cx="260256"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cxnSpLocks/>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197523" y="2364611"/>
            <a:ext cx="1371600" cy="430887"/>
          </a:xfrm>
          <a:prstGeom prst="rect">
            <a:avLst/>
          </a:prstGeom>
        </p:spPr>
        <p:txBody>
          <a:bodyPr wrap="square" lIns="0" tIns="0" rIns="0" bIns="0" anchor="ctr">
            <a:spAutoFit/>
          </a:bodyPr>
          <a:lstStyle/>
          <a:p>
            <a:pPr algn="ctr"/>
            <a:r>
              <a:rPr lang="el-GR" sz="1400" b="1" dirty="0">
                <a:solidFill>
                  <a:schemeClr val="bg1"/>
                </a:solidFill>
              </a:rPr>
              <a:t>Επιλογή Δεδομένων</a:t>
            </a:r>
            <a:endParaRPr lang="en-US" sz="1400" b="1" dirty="0">
              <a:solidFill>
                <a:schemeClr val="bg1"/>
              </a:solidFill>
            </a:endParaRPr>
          </a:p>
        </p:txBody>
      </p:sp>
      <p:sp>
        <p:nvSpPr>
          <p:cNvPr id="92" name="Rectangle 91">
            <a:extLst>
              <a:ext uri="{FF2B5EF4-FFF2-40B4-BE49-F238E27FC236}">
                <a16:creationId xmlns:a16="http://schemas.microsoft.com/office/drawing/2014/main" id="{A69BDC62-882D-49FD-B60A-05F493B04723}"/>
              </a:ext>
            </a:extLst>
          </p:cNvPr>
          <p:cNvSpPr/>
          <p:nvPr/>
        </p:nvSpPr>
        <p:spPr>
          <a:xfrm>
            <a:off x="0" y="1801097"/>
            <a:ext cx="1005682" cy="467051"/>
          </a:xfrm>
          <a:prstGeom prst="rect">
            <a:avLst/>
          </a:prstGeom>
        </p:spPr>
        <p:txBody>
          <a:bodyPr wrap="square" lIns="0" tIns="0" rIns="0" bIns="0" anchor="ctr">
            <a:spAutoFit/>
          </a:bodyPr>
          <a:lstStyle/>
          <a:p>
            <a:pPr algn="r">
              <a:lnSpc>
                <a:spcPts val="1900"/>
              </a:lnSpc>
            </a:pPr>
            <a:r>
              <a:rPr lang="el-GR" sz="1400" dirty="0"/>
              <a:t>Ιατρικές εικόνες</a:t>
            </a:r>
            <a:endParaRPr lang="en-US" sz="1400" dirty="0">
              <a:solidFill>
                <a:schemeClr val="tx1">
                  <a:lumMod val="75000"/>
                  <a:lumOff val="25000"/>
                </a:schemeClr>
              </a:solidFill>
              <a:cs typeface="Segoe UI" panose="020B0502040204020203" pitchFamily="34" charset="0"/>
            </a:endParaRPr>
          </a:p>
        </p:txBody>
      </p:sp>
      <p:cxnSp>
        <p:nvCxnSpPr>
          <p:cNvPr id="43" name="Straight Arrow Connector 42">
            <a:extLst>
              <a:ext uri="{FF2B5EF4-FFF2-40B4-BE49-F238E27FC236}">
                <a16:creationId xmlns:a16="http://schemas.microsoft.com/office/drawing/2014/main" id="{0D3BB815-FB6E-4720-B6FA-D384118DE67E}"/>
              </a:ext>
              <a:ext uri="{C183D7F6-B498-43B3-948B-1728B52AA6E4}">
                <adec:decorative xmlns:adec="http://schemas.microsoft.com/office/drawing/2017/decorative" val="1"/>
              </a:ext>
            </a:extLst>
          </p:cNvPr>
          <p:cNvCxnSpPr>
            <a:cxnSpLocks/>
          </p:cNvCxnSpPr>
          <p:nvPr/>
        </p:nvCxnSpPr>
        <p:spPr>
          <a:xfrm>
            <a:off x="6455889" y="3722565"/>
            <a:ext cx="34703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87A49EBD-892F-4A47-B840-EDD6B79CCADC}"/>
              </a:ext>
              <a:ext uri="{C183D7F6-B498-43B3-948B-1728B52AA6E4}">
                <adec:decorative xmlns:adec="http://schemas.microsoft.com/office/drawing/2017/decorative" val="1"/>
              </a:ext>
            </a:extLst>
          </p:cNvPr>
          <p:cNvSpPr/>
          <p:nvPr/>
        </p:nvSpPr>
        <p:spPr>
          <a:xfrm>
            <a:off x="4991057" y="2917992"/>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5" name="Rectangle 44">
            <a:extLst>
              <a:ext uri="{FF2B5EF4-FFF2-40B4-BE49-F238E27FC236}">
                <a16:creationId xmlns:a16="http://schemas.microsoft.com/office/drawing/2014/main" id="{FC4983D5-2E37-4078-A642-118A45788119}"/>
              </a:ext>
            </a:extLst>
          </p:cNvPr>
          <p:cNvSpPr/>
          <p:nvPr/>
        </p:nvSpPr>
        <p:spPr>
          <a:xfrm>
            <a:off x="0" y="2675392"/>
            <a:ext cx="1005682" cy="467051"/>
          </a:xfrm>
          <a:prstGeom prst="rect">
            <a:avLst/>
          </a:prstGeom>
        </p:spPr>
        <p:txBody>
          <a:bodyPr wrap="square" lIns="0" tIns="0" rIns="0" bIns="0" anchor="ctr">
            <a:spAutoFit/>
          </a:bodyPr>
          <a:lstStyle/>
          <a:p>
            <a:pPr algn="r">
              <a:lnSpc>
                <a:spcPts val="1900"/>
              </a:lnSpc>
            </a:pPr>
            <a:r>
              <a:rPr lang="el-GR" sz="1400" dirty="0"/>
              <a:t>Κλινικά Δεδομένα</a:t>
            </a:r>
            <a:endParaRPr lang="en-US" sz="1400" dirty="0">
              <a:solidFill>
                <a:schemeClr val="tx1">
                  <a:lumMod val="75000"/>
                  <a:lumOff val="25000"/>
                </a:schemeClr>
              </a:solidFill>
              <a:cs typeface="Segoe UI" panose="020B0502040204020203" pitchFamily="34" charset="0"/>
            </a:endParaRPr>
          </a:p>
        </p:txBody>
      </p:sp>
      <p:sp>
        <p:nvSpPr>
          <p:cNvPr id="23" name="Rectangle 22">
            <a:extLst>
              <a:ext uri="{FF2B5EF4-FFF2-40B4-BE49-F238E27FC236}">
                <a16:creationId xmlns:a16="http://schemas.microsoft.com/office/drawing/2014/main" id="{4EA0E8AF-318A-48C6-A87C-AF87D35A6B67}"/>
              </a:ext>
            </a:extLst>
          </p:cNvPr>
          <p:cNvSpPr/>
          <p:nvPr/>
        </p:nvSpPr>
        <p:spPr>
          <a:xfrm>
            <a:off x="1197523" y="4649634"/>
            <a:ext cx="1371600" cy="430887"/>
          </a:xfrm>
          <a:prstGeom prst="rect">
            <a:avLst/>
          </a:prstGeom>
        </p:spPr>
        <p:txBody>
          <a:bodyPr wrap="square" lIns="0" tIns="0" rIns="0" bIns="0" anchor="ctr">
            <a:spAutoFit/>
          </a:bodyPr>
          <a:lstStyle/>
          <a:p>
            <a:pPr algn="ctr"/>
            <a:r>
              <a:rPr lang="el-GR" sz="1400" b="1" dirty="0">
                <a:solidFill>
                  <a:schemeClr val="bg1"/>
                </a:solidFill>
              </a:rPr>
              <a:t>Επιλογή λογισμικών</a:t>
            </a:r>
            <a:endParaRPr lang="en-US" sz="1400" b="1" dirty="0">
              <a:solidFill>
                <a:schemeClr val="bg1"/>
              </a:solidFill>
            </a:endParaRPr>
          </a:p>
        </p:txBody>
      </p:sp>
      <p:sp>
        <p:nvSpPr>
          <p:cNvPr id="24" name="Rectangle 23">
            <a:extLst>
              <a:ext uri="{FF2B5EF4-FFF2-40B4-BE49-F238E27FC236}">
                <a16:creationId xmlns:a16="http://schemas.microsoft.com/office/drawing/2014/main" id="{A3879CCB-068E-4BA1-8B0F-ECA6C3C88239}"/>
              </a:ext>
            </a:extLst>
          </p:cNvPr>
          <p:cNvSpPr/>
          <p:nvPr/>
        </p:nvSpPr>
        <p:spPr>
          <a:xfrm>
            <a:off x="0" y="4485660"/>
            <a:ext cx="1037766" cy="710707"/>
          </a:xfrm>
          <a:prstGeom prst="rect">
            <a:avLst/>
          </a:prstGeom>
        </p:spPr>
        <p:txBody>
          <a:bodyPr wrap="square" lIns="0" tIns="0" rIns="0" bIns="0" anchor="ctr">
            <a:spAutoFit/>
          </a:bodyPr>
          <a:lstStyle/>
          <a:p>
            <a:pPr algn="r">
              <a:lnSpc>
                <a:spcPts val="1900"/>
              </a:lnSpc>
            </a:pPr>
            <a:r>
              <a:rPr lang="en-US" sz="1400" dirty="0" err="1">
                <a:solidFill>
                  <a:schemeClr val="tx1">
                    <a:lumMod val="75000"/>
                    <a:lumOff val="25000"/>
                  </a:schemeClr>
                </a:solidFill>
                <a:cs typeface="Segoe UI" panose="020B0502040204020203" pitchFamily="34" charset="0"/>
              </a:rPr>
              <a:t>LifeX</a:t>
            </a:r>
            <a:endParaRPr lang="en-US" sz="1400" dirty="0">
              <a:solidFill>
                <a:schemeClr val="tx1">
                  <a:lumMod val="75000"/>
                  <a:lumOff val="25000"/>
                </a:schemeClr>
              </a:solidFill>
              <a:cs typeface="Segoe UI" panose="020B0502040204020203" pitchFamily="34" charset="0"/>
            </a:endParaRPr>
          </a:p>
          <a:p>
            <a:pPr algn="r">
              <a:lnSpc>
                <a:spcPts val="1900"/>
              </a:lnSpc>
            </a:pPr>
            <a:r>
              <a:rPr lang="en-US" sz="1400" dirty="0" err="1">
                <a:solidFill>
                  <a:schemeClr val="tx1">
                    <a:lumMod val="75000"/>
                    <a:lumOff val="25000"/>
                  </a:schemeClr>
                </a:solidFill>
                <a:cs typeface="Segoe UI" panose="020B0502040204020203" pitchFamily="34" charset="0"/>
              </a:rPr>
              <a:t>MaZda</a:t>
            </a:r>
            <a:endParaRPr lang="en-US" sz="1400" dirty="0">
              <a:solidFill>
                <a:schemeClr val="tx1">
                  <a:lumMod val="75000"/>
                  <a:lumOff val="25000"/>
                </a:schemeClr>
              </a:solidFill>
              <a:cs typeface="Segoe UI" panose="020B0502040204020203" pitchFamily="34" charset="0"/>
            </a:endParaRPr>
          </a:p>
          <a:p>
            <a:pPr algn="r">
              <a:lnSpc>
                <a:spcPts val="1900"/>
              </a:lnSpc>
            </a:pPr>
            <a:r>
              <a:rPr lang="en-US" sz="1400" dirty="0" err="1">
                <a:solidFill>
                  <a:schemeClr val="tx1">
                    <a:lumMod val="75000"/>
                    <a:lumOff val="25000"/>
                  </a:schemeClr>
                </a:solidFill>
                <a:cs typeface="Segoe UI" panose="020B0502040204020203" pitchFamily="34" charset="0"/>
              </a:rPr>
              <a:t>Pyradiomics</a:t>
            </a:r>
            <a:endParaRPr lang="en-US" sz="1400" dirty="0">
              <a:solidFill>
                <a:schemeClr val="tx1">
                  <a:lumMod val="75000"/>
                  <a:lumOff val="25000"/>
                </a:schemeClr>
              </a:solidFill>
              <a:cs typeface="Segoe UI" panose="020B0502040204020203" pitchFamily="34" charset="0"/>
            </a:endParaRPr>
          </a:p>
        </p:txBody>
      </p:sp>
    </p:spTree>
    <p:extLst>
      <p:ext uri="{BB962C8B-B14F-4D97-AF65-F5344CB8AC3E}">
        <p14:creationId xmlns:p14="http://schemas.microsoft.com/office/powerpoint/2010/main" val="3591461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Effect transition="in" filter="fade">
                                      <p:cBhvr>
                                        <p:cTn id="14" dur="500"/>
                                        <p:tgtEl>
                                          <p:spTgt spid="24"/>
                                        </p:tgtEl>
                                      </p:cBhvr>
                                    </p:animEffect>
                                  </p:childTnLst>
                                </p:cTn>
                              </p:par>
                              <p:par>
                                <p:cTn id="15" presetID="1" presetClass="emph" presetSubtype="2" fill="hold" nodeType="withEffect">
                                  <p:stCondLst>
                                    <p:cond delay="0"/>
                                  </p:stCondLst>
                                  <p:childTnLst>
                                    <p:animClr clrSpc="rgb" dir="cw">
                                      <p:cBhvr>
                                        <p:cTn id="16" dur="2000" fill="hold"/>
                                        <p:tgtEl>
                                          <p:spTgt spid="41"/>
                                        </p:tgtEl>
                                        <p:attrNameLst>
                                          <p:attrName>fillcolor</p:attrName>
                                        </p:attrNameLst>
                                      </p:cBhvr>
                                      <p:to>
                                        <a:srgbClr val="11AEC7"/>
                                      </p:to>
                                    </p:animClr>
                                    <p:set>
                                      <p:cBhvr>
                                        <p:cTn id="17" dur="2000" fill="hold"/>
                                        <p:tgtEl>
                                          <p:spTgt spid="41"/>
                                        </p:tgtEl>
                                        <p:attrNameLst>
                                          <p:attrName>fill.type</p:attrName>
                                        </p:attrNameLst>
                                      </p:cBhvr>
                                      <p:to>
                                        <p:strVal val="solid"/>
                                      </p:to>
                                    </p:set>
                                    <p:set>
                                      <p:cBhvr>
                                        <p:cTn id="18" dur="2000" fill="hold"/>
                                        <p:tgtEl>
                                          <p:spTgt spid="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l-GR" sz="2800" b="1" dirty="0">
                <a:solidFill>
                  <a:schemeClr val="tx1">
                    <a:lumMod val="75000"/>
                    <a:lumOff val="25000"/>
                  </a:schemeClr>
                </a:solidFill>
              </a:rPr>
              <a:t>Λογισμικά</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628280" y="2251218"/>
            <a:ext cx="5416096" cy="2888963"/>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3260231" y="2246954"/>
            <a:ext cx="5416097" cy="2903389"/>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7124698" y="2243137"/>
            <a:ext cx="5419727" cy="290512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305203" y="1666101"/>
            <a:ext cx="1682373" cy="307777"/>
          </a:xfrm>
          <a:prstGeom prst="rect">
            <a:avLst/>
          </a:prstGeom>
        </p:spPr>
        <p:txBody>
          <a:bodyPr wrap="square" lIns="0" tIns="0" rIns="0" bIns="0">
            <a:spAutoFit/>
          </a:bodyPr>
          <a:lstStyle/>
          <a:p>
            <a:pPr algn="ctr"/>
            <a:r>
              <a:rPr lang="en-US" sz="2000" b="1" dirty="0" err="1">
                <a:solidFill>
                  <a:schemeClr val="lt1"/>
                </a:solidFill>
                <a:latin typeface="+mj-lt"/>
              </a:rPr>
              <a:t>Pyradiomics</a:t>
            </a:r>
            <a:endParaRPr lang="en-US" sz="2000" b="1" dirty="0">
              <a:solidFill>
                <a:schemeClr val="lt1"/>
              </a:solidFill>
              <a:latin typeface="+mj-lt"/>
            </a:endParaRPr>
          </a:p>
        </p:txBody>
      </p:sp>
      <p:sp>
        <p:nvSpPr>
          <p:cNvPr id="47" name="Rectangle 46">
            <a:extLst>
              <a:ext uri="{FF2B5EF4-FFF2-40B4-BE49-F238E27FC236}">
                <a16:creationId xmlns:a16="http://schemas.microsoft.com/office/drawing/2014/main" id="{1751D31D-3535-411D-8BAC-95CCC90AB185}"/>
              </a:ext>
            </a:extLst>
          </p:cNvPr>
          <p:cNvSpPr/>
          <p:nvPr/>
        </p:nvSpPr>
        <p:spPr>
          <a:xfrm>
            <a:off x="5064033" y="1666101"/>
            <a:ext cx="1947630" cy="307777"/>
          </a:xfrm>
          <a:prstGeom prst="rect">
            <a:avLst/>
          </a:prstGeom>
        </p:spPr>
        <p:txBody>
          <a:bodyPr wrap="square" lIns="0" tIns="0" rIns="0" bIns="0">
            <a:spAutoFit/>
          </a:bodyPr>
          <a:lstStyle/>
          <a:p>
            <a:pPr algn="ctr"/>
            <a:r>
              <a:rPr lang="en-US" sz="2000" b="1" dirty="0" err="1">
                <a:solidFill>
                  <a:prstClr val="white"/>
                </a:solidFill>
                <a:latin typeface="Century Gothic"/>
              </a:rPr>
              <a:t>LifeX</a:t>
            </a:r>
            <a:endParaRPr lang="en-US" sz="2000" b="1" dirty="0">
              <a:solidFill>
                <a:schemeClr val="lt1"/>
              </a:solidFill>
              <a:latin typeface="+mj-lt"/>
            </a:endParaRPr>
          </a:p>
        </p:txBody>
      </p:sp>
      <p:sp>
        <p:nvSpPr>
          <p:cNvPr id="48" name="Rectangle 47">
            <a:extLst>
              <a:ext uri="{FF2B5EF4-FFF2-40B4-BE49-F238E27FC236}">
                <a16:creationId xmlns:a16="http://schemas.microsoft.com/office/drawing/2014/main" id="{FA4D735A-8F75-4E2A-8F1A-CC303B0718BA}"/>
              </a:ext>
            </a:extLst>
          </p:cNvPr>
          <p:cNvSpPr/>
          <p:nvPr/>
        </p:nvSpPr>
        <p:spPr>
          <a:xfrm>
            <a:off x="8872746" y="1666101"/>
            <a:ext cx="1948794" cy="307777"/>
          </a:xfrm>
          <a:prstGeom prst="rect">
            <a:avLst/>
          </a:prstGeom>
        </p:spPr>
        <p:txBody>
          <a:bodyPr wrap="square" lIns="0" tIns="0" rIns="0" bIns="0">
            <a:spAutoFit/>
          </a:bodyPr>
          <a:lstStyle/>
          <a:p>
            <a:pPr algn="ctr"/>
            <a:r>
              <a:rPr lang="en-US" sz="2000" b="1" dirty="0" err="1">
                <a:solidFill>
                  <a:prstClr val="white"/>
                </a:solidFill>
                <a:latin typeface="Century Gothic"/>
              </a:rPr>
              <a:t>MaZda</a:t>
            </a:r>
            <a:endParaRPr lang="en-US" sz="2000" b="1" dirty="0">
              <a:solidFill>
                <a:schemeClr val="lt1"/>
              </a:solidFill>
              <a:latin typeface="+mj-lt"/>
            </a:endParaRPr>
          </a:p>
        </p:txBody>
      </p:sp>
      <p:sp>
        <p:nvSpPr>
          <p:cNvPr id="51" name="Rectangle 50">
            <a:extLst>
              <a:ext uri="{FF2B5EF4-FFF2-40B4-BE49-F238E27FC236}">
                <a16:creationId xmlns:a16="http://schemas.microsoft.com/office/drawing/2014/main" id="{8AA18108-5B8B-4147-84A7-D30A16BEC4EA}"/>
              </a:ext>
            </a:extLst>
          </p:cNvPr>
          <p:cNvSpPr/>
          <p:nvPr/>
        </p:nvSpPr>
        <p:spPr>
          <a:xfrm>
            <a:off x="769075" y="2209800"/>
            <a:ext cx="2704542" cy="2877070"/>
          </a:xfrm>
          <a:prstGeom prst="rect">
            <a:avLst/>
          </a:prstGeom>
        </p:spPr>
        <p:txBody>
          <a:bodyPr wrap="square" lIns="0" tIns="0" rIns="0" bIns="0" anchor="t">
            <a:spAutoFit/>
          </a:bodyPr>
          <a:lstStyle/>
          <a:p>
            <a:pPr algn="ctr" fontAlgn="base">
              <a:lnSpc>
                <a:spcPct val="200000"/>
              </a:lnSpc>
            </a:pPr>
            <a:r>
              <a:rPr lang="en-US" sz="1600" dirty="0">
                <a:solidFill>
                  <a:prstClr val="white"/>
                </a:solidFill>
                <a:latin typeface="Century Gothic"/>
              </a:rPr>
              <a:t>Open Source</a:t>
            </a:r>
          </a:p>
          <a:p>
            <a:pPr algn="ctr" fontAlgn="base">
              <a:lnSpc>
                <a:spcPct val="200000"/>
              </a:lnSpc>
            </a:pPr>
            <a:r>
              <a:rPr lang="en-US" sz="1600" dirty="0">
                <a:solidFill>
                  <a:prstClr val="white"/>
                </a:solidFill>
                <a:latin typeface="Century Gothic"/>
              </a:rPr>
              <a:t>Python </a:t>
            </a:r>
          </a:p>
          <a:p>
            <a:pPr algn="ctr" fontAlgn="base">
              <a:lnSpc>
                <a:spcPct val="200000"/>
              </a:lnSpc>
            </a:pPr>
            <a:r>
              <a:rPr lang="en-US" sz="1600" dirty="0">
                <a:solidFill>
                  <a:schemeClr val="lt1"/>
                </a:solidFill>
                <a:latin typeface="+mj-lt"/>
              </a:rPr>
              <a:t>GUI </a:t>
            </a:r>
            <a:r>
              <a:rPr lang="el-GR" sz="1600" dirty="0">
                <a:solidFill>
                  <a:schemeClr val="lt1"/>
                </a:solidFill>
                <a:latin typeface="+mj-lt"/>
              </a:rPr>
              <a:t>μ</a:t>
            </a:r>
            <a:r>
              <a:rPr lang="en-US" sz="1600" dirty="0">
                <a:solidFill>
                  <a:schemeClr val="lt1"/>
                </a:solidFill>
                <a:latin typeface="+mj-lt"/>
              </a:rPr>
              <a:t>έ</a:t>
            </a:r>
            <a:r>
              <a:rPr lang="el-GR" sz="1600" dirty="0">
                <a:solidFill>
                  <a:schemeClr val="lt1"/>
                </a:solidFill>
                <a:latin typeface="+mj-lt"/>
              </a:rPr>
              <a:t>σ</a:t>
            </a:r>
            <a:r>
              <a:rPr lang="en-US" sz="1600" dirty="0">
                <a:solidFill>
                  <a:schemeClr val="lt1"/>
                </a:solidFill>
                <a:latin typeface="+mj-lt"/>
              </a:rPr>
              <a:t>ω 3D Slicer</a:t>
            </a:r>
          </a:p>
          <a:p>
            <a:pPr algn="ctr" fontAlgn="base">
              <a:lnSpc>
                <a:spcPct val="200000"/>
              </a:lnSpc>
            </a:pPr>
            <a:r>
              <a:rPr lang="en-US" sz="1600" dirty="0">
                <a:solidFill>
                  <a:schemeClr val="lt1"/>
                </a:solidFill>
                <a:latin typeface="+mj-lt"/>
              </a:rPr>
              <a:t>2D &amp; 3D </a:t>
            </a:r>
            <a:r>
              <a:rPr lang="el-GR" sz="1600" dirty="0">
                <a:solidFill>
                  <a:schemeClr val="lt1"/>
                </a:solidFill>
                <a:latin typeface="+mj-lt"/>
              </a:rPr>
              <a:t>ε</a:t>
            </a:r>
            <a:r>
              <a:rPr lang="en-US" sz="1600" dirty="0">
                <a:solidFill>
                  <a:schemeClr val="lt1"/>
                </a:solidFill>
                <a:latin typeface="+mj-lt"/>
              </a:rPr>
              <a:t>ι</a:t>
            </a:r>
            <a:r>
              <a:rPr lang="el-GR" sz="1600" dirty="0">
                <a:solidFill>
                  <a:schemeClr val="lt1"/>
                </a:solidFill>
                <a:latin typeface="+mj-lt"/>
              </a:rPr>
              <a:t>κ</a:t>
            </a:r>
            <a:r>
              <a:rPr lang="en-US" sz="1600" dirty="0">
                <a:solidFill>
                  <a:schemeClr val="lt1"/>
                </a:solidFill>
                <a:latin typeface="+mj-lt"/>
              </a:rPr>
              <a:t>ό</a:t>
            </a:r>
            <a:r>
              <a:rPr lang="el-GR" sz="1600" dirty="0">
                <a:solidFill>
                  <a:schemeClr val="lt1"/>
                </a:solidFill>
                <a:latin typeface="+mj-lt"/>
              </a:rPr>
              <a:t>ν</a:t>
            </a:r>
            <a:r>
              <a:rPr lang="en-US" sz="1600" dirty="0">
                <a:solidFill>
                  <a:schemeClr val="lt1"/>
                </a:solidFill>
                <a:latin typeface="+mj-lt"/>
              </a:rPr>
              <a:t>ε</a:t>
            </a:r>
            <a:r>
              <a:rPr lang="el-GR" sz="1600" dirty="0">
                <a:solidFill>
                  <a:schemeClr val="lt1"/>
                </a:solidFill>
                <a:latin typeface="+mj-lt"/>
              </a:rPr>
              <a:t>ς</a:t>
            </a:r>
            <a:r>
              <a:rPr lang="en-US" sz="1600" dirty="0">
                <a:solidFill>
                  <a:schemeClr val="lt1"/>
                </a:solidFill>
                <a:latin typeface="+mj-lt"/>
              </a:rPr>
              <a:t> </a:t>
            </a:r>
          </a:p>
          <a:p>
            <a:pPr algn="ctr" fontAlgn="base">
              <a:lnSpc>
                <a:spcPct val="200000"/>
              </a:lnSpc>
            </a:pPr>
            <a:r>
              <a:rPr lang="el-GR" sz="1600" dirty="0">
                <a:solidFill>
                  <a:schemeClr val="lt1"/>
                </a:solidFill>
                <a:latin typeface="+mj-lt"/>
              </a:rPr>
              <a:t>Σ</a:t>
            </a:r>
            <a:r>
              <a:rPr lang="en-US" sz="1600" dirty="0">
                <a:solidFill>
                  <a:schemeClr val="lt1"/>
                </a:solidFill>
                <a:latin typeface="+mj-lt"/>
              </a:rPr>
              <a:t>υ</a:t>
            </a:r>
            <a:r>
              <a:rPr lang="el-GR" sz="1600" dirty="0">
                <a:solidFill>
                  <a:schemeClr val="lt1"/>
                </a:solidFill>
                <a:latin typeface="+mj-lt"/>
              </a:rPr>
              <a:t>μ</a:t>
            </a:r>
            <a:r>
              <a:rPr lang="en-US" sz="1600" dirty="0">
                <a:solidFill>
                  <a:schemeClr val="lt1"/>
                </a:solidFill>
                <a:latin typeface="+mj-lt"/>
              </a:rPr>
              <a:t>β</a:t>
            </a:r>
            <a:r>
              <a:rPr lang="el-GR" sz="1600" dirty="0">
                <a:solidFill>
                  <a:schemeClr val="lt1"/>
                </a:solidFill>
                <a:latin typeface="+mj-lt"/>
              </a:rPr>
              <a:t>α</a:t>
            </a:r>
            <a:r>
              <a:rPr lang="en-US" sz="1600" dirty="0">
                <a:solidFill>
                  <a:schemeClr val="lt1"/>
                </a:solidFill>
                <a:latin typeface="+mj-lt"/>
              </a:rPr>
              <a:t>τ</a:t>
            </a:r>
            <a:r>
              <a:rPr lang="el-GR" sz="1600" dirty="0">
                <a:solidFill>
                  <a:schemeClr val="lt1"/>
                </a:solidFill>
                <a:latin typeface="+mj-lt"/>
              </a:rPr>
              <a:t>ό</a:t>
            </a:r>
            <a:r>
              <a:rPr lang="en-US" sz="1600" dirty="0">
                <a:solidFill>
                  <a:schemeClr val="lt1"/>
                </a:solidFill>
                <a:latin typeface="+mj-lt"/>
              </a:rPr>
              <a:t> </a:t>
            </a:r>
            <a:r>
              <a:rPr lang="el-GR" sz="1600" dirty="0">
                <a:solidFill>
                  <a:schemeClr val="lt1"/>
                </a:solidFill>
                <a:latin typeface="+mj-lt"/>
              </a:rPr>
              <a:t>μ</a:t>
            </a:r>
            <a:r>
              <a:rPr lang="en-US" sz="1600" dirty="0">
                <a:solidFill>
                  <a:schemeClr val="lt1"/>
                </a:solidFill>
                <a:latin typeface="+mj-lt"/>
              </a:rPr>
              <a:t>ε IBSI</a:t>
            </a:r>
          </a:p>
          <a:p>
            <a:pPr algn="ctr" fontAlgn="base">
              <a:lnSpc>
                <a:spcPct val="200000"/>
              </a:lnSpc>
            </a:pPr>
            <a:r>
              <a:rPr lang="en-US" sz="1600" dirty="0">
                <a:solidFill>
                  <a:schemeClr val="lt1"/>
                </a:solidFill>
                <a:latin typeface="+mj-lt"/>
              </a:rPr>
              <a:t>Μα</a:t>
            </a:r>
            <a:r>
              <a:rPr lang="en-US" sz="1600" dirty="0" err="1">
                <a:solidFill>
                  <a:schemeClr val="lt1"/>
                </a:solidFill>
                <a:latin typeface="+mj-lt"/>
              </a:rPr>
              <a:t>θημ</a:t>
            </a:r>
            <a:r>
              <a:rPr lang="en-US" sz="1600" dirty="0">
                <a:solidFill>
                  <a:schemeClr val="lt1"/>
                </a:solidFill>
                <a:latin typeface="+mj-lt"/>
              </a:rPr>
              <a:t>ατικο</a:t>
            </a:r>
            <a:r>
              <a:rPr lang="el-GR" sz="1600" dirty="0">
                <a:solidFill>
                  <a:schemeClr val="lt1"/>
                </a:solidFill>
                <a:latin typeface="+mj-lt"/>
              </a:rPr>
              <a:t>ί</a:t>
            </a:r>
            <a:r>
              <a:rPr lang="en-US" sz="1600" dirty="0">
                <a:solidFill>
                  <a:schemeClr val="lt1"/>
                </a:solidFill>
                <a:latin typeface="+mj-lt"/>
              </a:rPr>
              <a:t> </a:t>
            </a:r>
            <a:r>
              <a:rPr lang="el-GR" sz="1600" dirty="0">
                <a:solidFill>
                  <a:schemeClr val="lt1"/>
                </a:solidFill>
                <a:latin typeface="+mj-lt"/>
              </a:rPr>
              <a:t>τ</a:t>
            </a:r>
            <a:r>
              <a:rPr lang="en-US" sz="1600" dirty="0">
                <a:solidFill>
                  <a:schemeClr val="lt1"/>
                </a:solidFill>
                <a:latin typeface="+mj-lt"/>
              </a:rPr>
              <a:t>ύ</a:t>
            </a:r>
            <a:r>
              <a:rPr lang="el-GR" sz="1600" dirty="0">
                <a:solidFill>
                  <a:schemeClr val="lt1"/>
                </a:solidFill>
                <a:latin typeface="+mj-lt"/>
              </a:rPr>
              <a:t>π</a:t>
            </a:r>
            <a:r>
              <a:rPr lang="en-US" sz="1600" dirty="0">
                <a:solidFill>
                  <a:schemeClr val="lt1"/>
                </a:solidFill>
                <a:latin typeface="+mj-lt"/>
              </a:rPr>
              <a:t>ο</a:t>
            </a:r>
            <a:r>
              <a:rPr lang="el-GR" sz="1600" dirty="0">
                <a:solidFill>
                  <a:schemeClr val="lt1"/>
                </a:solidFill>
                <a:latin typeface="+mj-lt"/>
              </a:rPr>
              <a:t>ι</a:t>
            </a:r>
            <a:endParaRPr lang="en-US" sz="1600" dirty="0">
              <a:solidFill>
                <a:schemeClr val="lt1"/>
              </a:solidFill>
              <a:latin typeface="+mj-lt"/>
            </a:endParaRPr>
          </a:p>
        </p:txBody>
      </p:sp>
      <p:sp>
        <p:nvSpPr>
          <p:cNvPr id="52" name="Rectangle 51">
            <a:extLst>
              <a:ext uri="{FF2B5EF4-FFF2-40B4-BE49-F238E27FC236}">
                <a16:creationId xmlns:a16="http://schemas.microsoft.com/office/drawing/2014/main" id="{A8534162-B6E2-4579-9DAD-AD8DE07459BC}"/>
              </a:ext>
            </a:extLst>
          </p:cNvPr>
          <p:cNvSpPr/>
          <p:nvPr/>
        </p:nvSpPr>
        <p:spPr>
          <a:xfrm>
            <a:off x="4751138" y="2194152"/>
            <a:ext cx="2487845" cy="2877070"/>
          </a:xfrm>
          <a:prstGeom prst="rect">
            <a:avLst/>
          </a:prstGeom>
        </p:spPr>
        <p:txBody>
          <a:bodyPr wrap="square" lIns="0" tIns="0" rIns="0" bIns="0" anchor="t">
            <a:spAutoFit/>
          </a:bodyPr>
          <a:lstStyle/>
          <a:p>
            <a:pPr lvl="0" algn="ctr" fontAlgn="base">
              <a:lnSpc>
                <a:spcPct val="200000"/>
              </a:lnSpc>
            </a:pPr>
            <a:r>
              <a:rPr lang="en-US" sz="1600" dirty="0">
                <a:solidFill>
                  <a:prstClr val="white"/>
                </a:solidFill>
                <a:latin typeface="Century Gothic"/>
              </a:rPr>
              <a:t>Open Source </a:t>
            </a:r>
          </a:p>
          <a:p>
            <a:pPr lvl="0" algn="ctr" fontAlgn="base">
              <a:lnSpc>
                <a:spcPct val="200000"/>
              </a:lnSpc>
            </a:pPr>
            <a:r>
              <a:rPr lang="en-US" sz="1600" dirty="0">
                <a:solidFill>
                  <a:prstClr val="white"/>
                </a:solidFill>
                <a:latin typeface="Century Gothic"/>
              </a:rPr>
              <a:t>Java</a:t>
            </a:r>
          </a:p>
          <a:p>
            <a:pPr lvl="0" algn="ctr" fontAlgn="base">
              <a:lnSpc>
                <a:spcPct val="200000"/>
              </a:lnSpc>
            </a:pPr>
            <a:r>
              <a:rPr lang="en-US" sz="1600" dirty="0">
                <a:solidFill>
                  <a:prstClr val="white"/>
                </a:solidFill>
                <a:latin typeface="Century Gothic"/>
              </a:rPr>
              <a:t>GUI</a:t>
            </a:r>
          </a:p>
          <a:p>
            <a:pPr lvl="0" algn="ctr" fontAlgn="base">
              <a:lnSpc>
                <a:spcPct val="200000"/>
              </a:lnSpc>
            </a:pPr>
            <a:r>
              <a:rPr lang="en-US" sz="1600" dirty="0">
                <a:solidFill>
                  <a:prstClr val="white"/>
                </a:solidFill>
                <a:latin typeface="Century Gothic"/>
              </a:rPr>
              <a:t>2D &amp; 3D </a:t>
            </a:r>
            <a:r>
              <a:rPr lang="el-GR" sz="1600" dirty="0">
                <a:solidFill>
                  <a:prstClr val="white"/>
                </a:solidFill>
                <a:latin typeface="Century Gothic"/>
              </a:rPr>
              <a:t>ε</a:t>
            </a:r>
            <a:r>
              <a:rPr lang="en-US" sz="1600" dirty="0">
                <a:solidFill>
                  <a:prstClr val="white"/>
                </a:solidFill>
                <a:latin typeface="Century Gothic"/>
              </a:rPr>
              <a:t>ι</a:t>
            </a:r>
            <a:r>
              <a:rPr lang="el-GR" sz="1600" dirty="0">
                <a:solidFill>
                  <a:prstClr val="white"/>
                </a:solidFill>
                <a:latin typeface="Century Gothic"/>
              </a:rPr>
              <a:t>κ</a:t>
            </a:r>
            <a:r>
              <a:rPr lang="en-US" sz="1600" dirty="0">
                <a:solidFill>
                  <a:prstClr val="white"/>
                </a:solidFill>
                <a:latin typeface="Century Gothic"/>
              </a:rPr>
              <a:t>ό</a:t>
            </a:r>
            <a:r>
              <a:rPr lang="el-GR" sz="1600" dirty="0">
                <a:solidFill>
                  <a:prstClr val="white"/>
                </a:solidFill>
                <a:latin typeface="Century Gothic"/>
              </a:rPr>
              <a:t>ν</a:t>
            </a:r>
            <a:r>
              <a:rPr lang="en-US" sz="1600" dirty="0">
                <a:solidFill>
                  <a:prstClr val="white"/>
                </a:solidFill>
                <a:latin typeface="Century Gothic"/>
              </a:rPr>
              <a:t>ε</a:t>
            </a:r>
            <a:r>
              <a:rPr lang="el-GR" sz="1600" dirty="0">
                <a:solidFill>
                  <a:prstClr val="white"/>
                </a:solidFill>
                <a:latin typeface="Century Gothic"/>
              </a:rPr>
              <a:t>ς</a:t>
            </a:r>
            <a:r>
              <a:rPr lang="en-US" sz="1600" dirty="0">
                <a:solidFill>
                  <a:prstClr val="white"/>
                </a:solidFill>
                <a:latin typeface="Century Gothic"/>
              </a:rPr>
              <a:t> </a:t>
            </a:r>
          </a:p>
          <a:p>
            <a:pPr lvl="0" algn="ctr" fontAlgn="base">
              <a:lnSpc>
                <a:spcPct val="200000"/>
              </a:lnSpc>
            </a:pPr>
            <a:r>
              <a:rPr lang="el-GR" sz="1600" dirty="0">
                <a:solidFill>
                  <a:prstClr val="white"/>
                </a:solidFill>
                <a:latin typeface="Century Gothic"/>
              </a:rPr>
              <a:t>Σ</a:t>
            </a:r>
            <a:r>
              <a:rPr lang="en-US" sz="1600" dirty="0">
                <a:solidFill>
                  <a:prstClr val="white"/>
                </a:solidFill>
                <a:latin typeface="Century Gothic"/>
              </a:rPr>
              <a:t>υ</a:t>
            </a:r>
            <a:r>
              <a:rPr lang="el-GR" sz="1600" dirty="0">
                <a:solidFill>
                  <a:prstClr val="white"/>
                </a:solidFill>
                <a:latin typeface="Century Gothic"/>
              </a:rPr>
              <a:t>μ</a:t>
            </a:r>
            <a:r>
              <a:rPr lang="en-US" sz="1600" dirty="0">
                <a:solidFill>
                  <a:prstClr val="white"/>
                </a:solidFill>
                <a:latin typeface="Century Gothic"/>
              </a:rPr>
              <a:t>β</a:t>
            </a:r>
            <a:r>
              <a:rPr lang="el-GR" sz="1600" dirty="0">
                <a:solidFill>
                  <a:prstClr val="white"/>
                </a:solidFill>
                <a:latin typeface="Century Gothic"/>
              </a:rPr>
              <a:t>α</a:t>
            </a:r>
            <a:r>
              <a:rPr lang="en-US" sz="1600" dirty="0">
                <a:solidFill>
                  <a:prstClr val="white"/>
                </a:solidFill>
                <a:latin typeface="Century Gothic"/>
              </a:rPr>
              <a:t>τ</a:t>
            </a:r>
            <a:r>
              <a:rPr lang="el-GR" sz="1600" dirty="0">
                <a:solidFill>
                  <a:prstClr val="white"/>
                </a:solidFill>
                <a:latin typeface="Century Gothic"/>
              </a:rPr>
              <a:t>ό</a:t>
            </a:r>
            <a:r>
              <a:rPr lang="en-US" sz="1600" dirty="0">
                <a:solidFill>
                  <a:prstClr val="white"/>
                </a:solidFill>
                <a:latin typeface="Century Gothic"/>
              </a:rPr>
              <a:t> </a:t>
            </a:r>
            <a:r>
              <a:rPr lang="el-GR" sz="1600" dirty="0">
                <a:solidFill>
                  <a:prstClr val="white"/>
                </a:solidFill>
                <a:latin typeface="Century Gothic"/>
              </a:rPr>
              <a:t>μ</a:t>
            </a:r>
            <a:r>
              <a:rPr lang="en-US" sz="1600" dirty="0">
                <a:solidFill>
                  <a:prstClr val="white"/>
                </a:solidFill>
                <a:latin typeface="Century Gothic"/>
              </a:rPr>
              <a:t>ε IBSI</a:t>
            </a:r>
          </a:p>
          <a:p>
            <a:pPr lvl="0" algn="ctr" fontAlgn="base">
              <a:lnSpc>
                <a:spcPct val="200000"/>
              </a:lnSpc>
            </a:pPr>
            <a:r>
              <a:rPr lang="en-US" sz="1600" dirty="0">
                <a:solidFill>
                  <a:prstClr val="white"/>
                </a:solidFill>
                <a:latin typeface="Century Gothic"/>
              </a:rPr>
              <a:t>Μα</a:t>
            </a:r>
            <a:r>
              <a:rPr lang="en-US" sz="1600" dirty="0" err="1">
                <a:solidFill>
                  <a:prstClr val="white"/>
                </a:solidFill>
                <a:latin typeface="Century Gothic"/>
              </a:rPr>
              <a:t>θημ</a:t>
            </a:r>
            <a:r>
              <a:rPr lang="en-US" sz="1600" dirty="0">
                <a:solidFill>
                  <a:prstClr val="white"/>
                </a:solidFill>
                <a:latin typeface="Century Gothic"/>
              </a:rPr>
              <a:t>ατικο</a:t>
            </a:r>
            <a:r>
              <a:rPr lang="el-GR" sz="1600" dirty="0">
                <a:solidFill>
                  <a:prstClr val="white"/>
                </a:solidFill>
                <a:latin typeface="Century Gothic"/>
              </a:rPr>
              <a:t>ί</a:t>
            </a:r>
            <a:r>
              <a:rPr lang="en-US" sz="1600" dirty="0">
                <a:solidFill>
                  <a:prstClr val="white"/>
                </a:solidFill>
                <a:latin typeface="Century Gothic"/>
              </a:rPr>
              <a:t> </a:t>
            </a:r>
            <a:r>
              <a:rPr lang="el-GR" sz="1600" dirty="0">
                <a:solidFill>
                  <a:prstClr val="white"/>
                </a:solidFill>
                <a:latin typeface="Century Gothic"/>
              </a:rPr>
              <a:t>τ</a:t>
            </a:r>
            <a:r>
              <a:rPr lang="en-US" sz="1600" dirty="0">
                <a:solidFill>
                  <a:prstClr val="white"/>
                </a:solidFill>
                <a:latin typeface="Century Gothic"/>
              </a:rPr>
              <a:t>ύ</a:t>
            </a:r>
            <a:r>
              <a:rPr lang="el-GR" sz="1600" dirty="0">
                <a:solidFill>
                  <a:prstClr val="white"/>
                </a:solidFill>
                <a:latin typeface="Century Gothic"/>
              </a:rPr>
              <a:t>π</a:t>
            </a:r>
            <a:r>
              <a:rPr lang="en-US" sz="1600" dirty="0">
                <a:solidFill>
                  <a:prstClr val="white"/>
                </a:solidFill>
                <a:latin typeface="Century Gothic"/>
              </a:rPr>
              <a:t>ο</a:t>
            </a:r>
            <a:r>
              <a:rPr lang="el-GR" sz="1600" dirty="0">
                <a:solidFill>
                  <a:prstClr val="white"/>
                </a:solidFill>
                <a:latin typeface="Century Gothic"/>
              </a:rPr>
              <a:t>ι</a:t>
            </a:r>
            <a:endParaRPr lang="en-US" sz="1600" dirty="0">
              <a:solidFill>
                <a:prstClr val="white"/>
              </a:solidFill>
              <a:latin typeface="Century Gothic"/>
            </a:endParaRPr>
          </a:p>
        </p:txBody>
      </p:sp>
      <p:sp>
        <p:nvSpPr>
          <p:cNvPr id="53" name="Rectangle 52">
            <a:extLst>
              <a:ext uri="{FF2B5EF4-FFF2-40B4-BE49-F238E27FC236}">
                <a16:creationId xmlns:a16="http://schemas.microsoft.com/office/drawing/2014/main" id="{E1535E1C-6EBC-45D8-BCE1-D5B947A61FB6}"/>
              </a:ext>
            </a:extLst>
          </p:cNvPr>
          <p:cNvSpPr/>
          <p:nvPr/>
        </p:nvSpPr>
        <p:spPr>
          <a:xfrm>
            <a:off x="8683225" y="2209800"/>
            <a:ext cx="2489332" cy="2708434"/>
          </a:xfrm>
          <a:prstGeom prst="rect">
            <a:avLst/>
          </a:prstGeom>
        </p:spPr>
        <p:txBody>
          <a:bodyPr wrap="square" lIns="0" tIns="0" rIns="0" bIns="0" anchor="t">
            <a:spAutoFit/>
          </a:bodyPr>
          <a:lstStyle/>
          <a:p>
            <a:pPr lvl="0" algn="ctr" fontAlgn="base"/>
            <a:r>
              <a:rPr lang="en-US" sz="1600" dirty="0">
                <a:solidFill>
                  <a:prstClr val="white"/>
                </a:solidFill>
                <a:latin typeface="Century Gothic"/>
              </a:rPr>
              <a:t>Ό</a:t>
            </a:r>
            <a:r>
              <a:rPr lang="el-GR" sz="1600" dirty="0">
                <a:solidFill>
                  <a:prstClr val="white"/>
                </a:solidFill>
                <a:latin typeface="Century Gothic"/>
              </a:rPr>
              <a:t>χ</a:t>
            </a:r>
            <a:r>
              <a:rPr lang="en-US" sz="1600" dirty="0">
                <a:solidFill>
                  <a:prstClr val="white"/>
                </a:solidFill>
                <a:latin typeface="Century Gothic"/>
              </a:rPr>
              <a:t>ι Open Source</a:t>
            </a:r>
          </a:p>
          <a:p>
            <a:pPr lvl="0" algn="ctr" fontAlgn="base"/>
            <a:endParaRPr lang="en-US" sz="1600" dirty="0">
              <a:solidFill>
                <a:prstClr val="white"/>
              </a:solidFill>
              <a:latin typeface="Century Gothic"/>
            </a:endParaRPr>
          </a:p>
          <a:p>
            <a:pPr lvl="0" algn="ctr" fontAlgn="base"/>
            <a:r>
              <a:rPr lang="en-US" sz="1600" dirty="0">
                <a:solidFill>
                  <a:prstClr val="white"/>
                </a:solidFill>
                <a:latin typeface="Century Gothic"/>
              </a:rPr>
              <a:t>GUI </a:t>
            </a:r>
          </a:p>
          <a:p>
            <a:pPr lvl="0" algn="ctr" fontAlgn="base"/>
            <a:endParaRPr lang="en-US" sz="1600" dirty="0">
              <a:solidFill>
                <a:prstClr val="white"/>
              </a:solidFill>
              <a:latin typeface="Century Gothic"/>
            </a:endParaRPr>
          </a:p>
          <a:p>
            <a:pPr lvl="0" algn="ctr" fontAlgn="base"/>
            <a:r>
              <a:rPr lang="en-US" sz="1600" dirty="0">
                <a:solidFill>
                  <a:prstClr val="white"/>
                </a:solidFill>
                <a:latin typeface="Century Gothic"/>
              </a:rPr>
              <a:t>2D </a:t>
            </a:r>
            <a:r>
              <a:rPr lang="el-GR" sz="1600" dirty="0">
                <a:solidFill>
                  <a:prstClr val="white"/>
                </a:solidFill>
                <a:latin typeface="Century Gothic"/>
              </a:rPr>
              <a:t>ε</a:t>
            </a:r>
            <a:r>
              <a:rPr lang="en-US" sz="1600" dirty="0">
                <a:solidFill>
                  <a:prstClr val="white"/>
                </a:solidFill>
                <a:latin typeface="Century Gothic"/>
              </a:rPr>
              <a:t>ι</a:t>
            </a:r>
            <a:r>
              <a:rPr lang="el-GR" sz="1600" dirty="0">
                <a:solidFill>
                  <a:prstClr val="white"/>
                </a:solidFill>
                <a:latin typeface="Century Gothic"/>
              </a:rPr>
              <a:t>κ</a:t>
            </a:r>
            <a:r>
              <a:rPr lang="en-US" sz="1600" dirty="0">
                <a:solidFill>
                  <a:prstClr val="white"/>
                </a:solidFill>
                <a:latin typeface="Century Gothic"/>
              </a:rPr>
              <a:t>ό</a:t>
            </a:r>
            <a:r>
              <a:rPr lang="el-GR" sz="1600" dirty="0">
                <a:solidFill>
                  <a:prstClr val="white"/>
                </a:solidFill>
                <a:latin typeface="Century Gothic"/>
              </a:rPr>
              <a:t>ν</a:t>
            </a:r>
            <a:r>
              <a:rPr lang="en-US" sz="1600" dirty="0">
                <a:solidFill>
                  <a:prstClr val="white"/>
                </a:solidFill>
                <a:latin typeface="Century Gothic"/>
              </a:rPr>
              <a:t>ε</a:t>
            </a:r>
            <a:r>
              <a:rPr lang="el-GR" sz="1600" dirty="0">
                <a:solidFill>
                  <a:prstClr val="white"/>
                </a:solidFill>
                <a:latin typeface="Century Gothic"/>
              </a:rPr>
              <a:t>ς</a:t>
            </a:r>
            <a:r>
              <a:rPr lang="en-US" sz="1600" dirty="0">
                <a:solidFill>
                  <a:prstClr val="white"/>
                </a:solidFill>
                <a:latin typeface="Century Gothic"/>
              </a:rPr>
              <a:t> </a:t>
            </a:r>
          </a:p>
          <a:p>
            <a:pPr lvl="0" algn="ctr" fontAlgn="base"/>
            <a:endParaRPr lang="en-US" sz="1600" dirty="0">
              <a:solidFill>
                <a:prstClr val="white"/>
              </a:solidFill>
              <a:latin typeface="Century Gothic"/>
            </a:endParaRPr>
          </a:p>
          <a:p>
            <a:pPr lvl="0" algn="ctr" fontAlgn="base"/>
            <a:r>
              <a:rPr lang="en-US" sz="1600" dirty="0">
                <a:solidFill>
                  <a:prstClr val="white"/>
                </a:solidFill>
                <a:latin typeface="Century Gothic"/>
              </a:rPr>
              <a:t>Χ</a:t>
            </a:r>
            <a:r>
              <a:rPr lang="el-GR" sz="1600" dirty="0">
                <a:solidFill>
                  <a:prstClr val="white"/>
                </a:solidFill>
                <a:latin typeface="Century Gothic"/>
              </a:rPr>
              <a:t>ω</a:t>
            </a:r>
            <a:r>
              <a:rPr lang="en-US" sz="1600" dirty="0">
                <a:solidFill>
                  <a:prstClr val="white"/>
                </a:solidFill>
                <a:latin typeface="Century Gothic"/>
              </a:rPr>
              <a:t>ρ</a:t>
            </a:r>
            <a:r>
              <a:rPr lang="el-GR" sz="1600" dirty="0">
                <a:solidFill>
                  <a:prstClr val="white"/>
                </a:solidFill>
                <a:latin typeface="Century Gothic"/>
              </a:rPr>
              <a:t>ί</a:t>
            </a:r>
            <a:r>
              <a:rPr lang="en-US" sz="1600" dirty="0">
                <a:solidFill>
                  <a:prstClr val="white"/>
                </a:solidFill>
                <a:latin typeface="Century Gothic"/>
              </a:rPr>
              <a:t>ς </a:t>
            </a:r>
            <a:r>
              <a:rPr lang="el-GR" sz="1600" dirty="0">
                <a:solidFill>
                  <a:prstClr val="white"/>
                </a:solidFill>
                <a:latin typeface="Century Gothic"/>
              </a:rPr>
              <a:t>σ</a:t>
            </a:r>
            <a:r>
              <a:rPr lang="en-US" sz="1600" dirty="0">
                <a:solidFill>
                  <a:prstClr val="white"/>
                </a:solidFill>
                <a:latin typeface="Century Gothic"/>
              </a:rPr>
              <a:t>υ</a:t>
            </a:r>
            <a:r>
              <a:rPr lang="el-GR" sz="1600" dirty="0">
                <a:solidFill>
                  <a:prstClr val="white"/>
                </a:solidFill>
                <a:latin typeface="Century Gothic"/>
              </a:rPr>
              <a:t>μ</a:t>
            </a:r>
            <a:r>
              <a:rPr lang="en-US" sz="1600" dirty="0">
                <a:solidFill>
                  <a:prstClr val="white"/>
                </a:solidFill>
                <a:latin typeface="Century Gothic"/>
              </a:rPr>
              <a:t>βα</a:t>
            </a:r>
            <a:r>
              <a:rPr lang="en-US" sz="1600" dirty="0" err="1">
                <a:solidFill>
                  <a:prstClr val="white"/>
                </a:solidFill>
                <a:latin typeface="Century Gothic"/>
              </a:rPr>
              <a:t>τότητ</a:t>
            </a:r>
            <a:r>
              <a:rPr lang="en-US" sz="1600" dirty="0">
                <a:solidFill>
                  <a:prstClr val="white"/>
                </a:solidFill>
                <a:latin typeface="Century Gothic"/>
              </a:rPr>
              <a:t>α IBSI</a:t>
            </a:r>
          </a:p>
          <a:p>
            <a:pPr lvl="0" algn="ctr" fontAlgn="base"/>
            <a:endParaRPr lang="en-US" sz="1600" dirty="0">
              <a:solidFill>
                <a:prstClr val="white"/>
              </a:solidFill>
              <a:latin typeface="Century Gothic"/>
            </a:endParaRPr>
          </a:p>
          <a:p>
            <a:pPr lvl="0" algn="ctr" fontAlgn="base"/>
            <a:r>
              <a:rPr lang="en-US" sz="1600" dirty="0">
                <a:solidFill>
                  <a:prstClr val="white"/>
                </a:solidFill>
                <a:latin typeface="Century Gothic"/>
              </a:rPr>
              <a:t>Χ</a:t>
            </a:r>
            <a:r>
              <a:rPr lang="el-GR" sz="1600" dirty="0">
                <a:solidFill>
                  <a:prstClr val="white"/>
                </a:solidFill>
                <a:latin typeface="Century Gothic"/>
              </a:rPr>
              <a:t>ω</a:t>
            </a:r>
            <a:r>
              <a:rPr lang="en-US" sz="1600" dirty="0">
                <a:solidFill>
                  <a:prstClr val="white"/>
                </a:solidFill>
                <a:latin typeface="Century Gothic"/>
              </a:rPr>
              <a:t>ρ</a:t>
            </a:r>
            <a:r>
              <a:rPr lang="el-GR" sz="1600" dirty="0">
                <a:solidFill>
                  <a:prstClr val="white"/>
                </a:solidFill>
                <a:latin typeface="Century Gothic"/>
              </a:rPr>
              <a:t>ί</a:t>
            </a:r>
            <a:r>
              <a:rPr lang="en-US" sz="1600" dirty="0">
                <a:solidFill>
                  <a:prstClr val="white"/>
                </a:solidFill>
                <a:latin typeface="Century Gothic"/>
              </a:rPr>
              <a:t>ς Μα</a:t>
            </a:r>
            <a:r>
              <a:rPr lang="en-US" sz="1600" dirty="0" err="1">
                <a:solidFill>
                  <a:prstClr val="white"/>
                </a:solidFill>
                <a:latin typeface="Century Gothic"/>
              </a:rPr>
              <a:t>θημ</a:t>
            </a:r>
            <a:r>
              <a:rPr lang="en-US" sz="1600" dirty="0">
                <a:solidFill>
                  <a:prstClr val="white"/>
                </a:solidFill>
                <a:latin typeface="Century Gothic"/>
              </a:rPr>
              <a:t>ατικούς </a:t>
            </a:r>
            <a:r>
              <a:rPr lang="el-GR" sz="1600" dirty="0">
                <a:solidFill>
                  <a:prstClr val="white"/>
                </a:solidFill>
                <a:latin typeface="Century Gothic"/>
              </a:rPr>
              <a:t>τ</a:t>
            </a:r>
            <a:r>
              <a:rPr lang="en-US" sz="1600" dirty="0">
                <a:solidFill>
                  <a:prstClr val="white"/>
                </a:solidFill>
                <a:latin typeface="Century Gothic"/>
              </a:rPr>
              <a:t>ύ</a:t>
            </a:r>
            <a:r>
              <a:rPr lang="el-GR" sz="1600" dirty="0">
                <a:solidFill>
                  <a:prstClr val="white"/>
                </a:solidFill>
                <a:latin typeface="Century Gothic"/>
              </a:rPr>
              <a:t>π</a:t>
            </a:r>
            <a:r>
              <a:rPr lang="en-US" sz="1600" dirty="0" err="1">
                <a:solidFill>
                  <a:prstClr val="white"/>
                </a:solidFill>
                <a:latin typeface="Century Gothic"/>
              </a:rPr>
              <a:t>ους</a:t>
            </a:r>
            <a:endParaRPr lang="en-US" sz="1600" dirty="0">
              <a:solidFill>
                <a:prstClr val="white"/>
              </a:solidFill>
              <a:latin typeface="Century Gothic"/>
            </a:endParaRPr>
          </a:p>
          <a:p>
            <a:pPr lvl="0" algn="ctr" fontAlgn="base"/>
            <a:endParaRPr lang="en-US" sz="1600" dirty="0">
              <a:solidFill>
                <a:prstClr val="white"/>
              </a:solidFill>
              <a:latin typeface="Century Gothic"/>
            </a:endParaRPr>
          </a:p>
        </p:txBody>
      </p:sp>
    </p:spTree>
    <p:extLst>
      <p:ext uri="{BB962C8B-B14F-4D97-AF65-F5344CB8AC3E}">
        <p14:creationId xmlns:p14="http://schemas.microsoft.com/office/powerpoint/2010/main" val="1679284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Workflow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089573" y="1786303"/>
            <a:ext cx="1587500" cy="1587500"/>
          </a:xfrm>
          <a:prstGeom prst="ellipse">
            <a:avLst/>
          </a:prstGeom>
          <a:solidFill>
            <a:srgbClr val="CB7A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089573"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3178808" y="2928814"/>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816096" y="2928814"/>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cxnSpLocks/>
            <a:stCxn id="3" idx="6"/>
            <a:endCxn id="41" idx="6"/>
          </p:cNvCxnSpPr>
          <p:nvPr/>
        </p:nvCxnSpPr>
        <p:spPr>
          <a:xfrm>
            <a:off x="2677073"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p:cNvCxnSpPr>
          <p:nvPr/>
        </p:nvCxnSpPr>
        <p:spPr>
          <a:xfrm>
            <a:off x="2905878" y="3722564"/>
            <a:ext cx="265497"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p:cNvCxnSpPr>
          <p:nvPr/>
        </p:nvCxnSpPr>
        <p:spPr>
          <a:xfrm>
            <a:off x="4742432" y="3722564"/>
            <a:ext cx="260731"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p:cNvCxnSpPr>
          <p:nvPr/>
        </p:nvCxnSpPr>
        <p:spPr>
          <a:xfrm>
            <a:off x="8391989" y="3722564"/>
            <a:ext cx="260256"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cxnSpLocks/>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197523" y="2364611"/>
            <a:ext cx="1371600" cy="430887"/>
          </a:xfrm>
          <a:prstGeom prst="rect">
            <a:avLst/>
          </a:prstGeom>
        </p:spPr>
        <p:txBody>
          <a:bodyPr wrap="square" lIns="0" tIns="0" rIns="0" bIns="0" anchor="ctr">
            <a:spAutoFit/>
          </a:bodyPr>
          <a:lstStyle/>
          <a:p>
            <a:pPr algn="ctr"/>
            <a:r>
              <a:rPr lang="el-GR" sz="1400" b="1" dirty="0">
                <a:solidFill>
                  <a:schemeClr val="bg1"/>
                </a:solidFill>
              </a:rPr>
              <a:t>Επιλογή Δεδομένων</a:t>
            </a:r>
            <a:endParaRPr lang="en-US" sz="1400" b="1" dirty="0">
              <a:solidFill>
                <a:schemeClr val="bg1"/>
              </a:solidFill>
            </a:endParaRPr>
          </a:p>
        </p:txBody>
      </p:sp>
      <p:sp>
        <p:nvSpPr>
          <p:cNvPr id="92" name="Rectangle 91">
            <a:extLst>
              <a:ext uri="{FF2B5EF4-FFF2-40B4-BE49-F238E27FC236}">
                <a16:creationId xmlns:a16="http://schemas.microsoft.com/office/drawing/2014/main" id="{A69BDC62-882D-49FD-B60A-05F493B04723}"/>
              </a:ext>
            </a:extLst>
          </p:cNvPr>
          <p:cNvSpPr/>
          <p:nvPr/>
        </p:nvSpPr>
        <p:spPr>
          <a:xfrm>
            <a:off x="0" y="1801097"/>
            <a:ext cx="1005682" cy="467051"/>
          </a:xfrm>
          <a:prstGeom prst="rect">
            <a:avLst/>
          </a:prstGeom>
        </p:spPr>
        <p:txBody>
          <a:bodyPr wrap="square" lIns="0" tIns="0" rIns="0" bIns="0" anchor="ctr">
            <a:spAutoFit/>
          </a:bodyPr>
          <a:lstStyle/>
          <a:p>
            <a:pPr algn="r">
              <a:lnSpc>
                <a:spcPts val="1900"/>
              </a:lnSpc>
            </a:pPr>
            <a:r>
              <a:rPr lang="el-GR" sz="1400" dirty="0"/>
              <a:t>Ιατρικές εικόνες</a:t>
            </a:r>
            <a:endParaRPr lang="en-US" sz="1400" dirty="0">
              <a:solidFill>
                <a:schemeClr val="tx1">
                  <a:lumMod val="75000"/>
                  <a:lumOff val="25000"/>
                </a:schemeClr>
              </a:solidFill>
              <a:cs typeface="Segoe UI" panose="020B0502040204020203" pitchFamily="34" charset="0"/>
            </a:endParaRPr>
          </a:p>
        </p:txBody>
      </p:sp>
      <p:cxnSp>
        <p:nvCxnSpPr>
          <p:cNvPr id="43" name="Straight Arrow Connector 42">
            <a:extLst>
              <a:ext uri="{FF2B5EF4-FFF2-40B4-BE49-F238E27FC236}">
                <a16:creationId xmlns:a16="http://schemas.microsoft.com/office/drawing/2014/main" id="{0D3BB815-FB6E-4720-B6FA-D384118DE67E}"/>
              </a:ext>
              <a:ext uri="{C183D7F6-B498-43B3-948B-1728B52AA6E4}">
                <adec:decorative xmlns:adec="http://schemas.microsoft.com/office/drawing/2017/decorative" val="1"/>
              </a:ext>
            </a:extLst>
          </p:cNvPr>
          <p:cNvCxnSpPr>
            <a:cxnSpLocks/>
          </p:cNvCxnSpPr>
          <p:nvPr/>
        </p:nvCxnSpPr>
        <p:spPr>
          <a:xfrm>
            <a:off x="6455889" y="3722565"/>
            <a:ext cx="34703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87A49EBD-892F-4A47-B840-EDD6B79CCADC}"/>
              </a:ext>
              <a:ext uri="{C183D7F6-B498-43B3-948B-1728B52AA6E4}">
                <adec:decorative xmlns:adec="http://schemas.microsoft.com/office/drawing/2017/decorative" val="1"/>
              </a:ext>
            </a:extLst>
          </p:cNvPr>
          <p:cNvSpPr/>
          <p:nvPr/>
        </p:nvSpPr>
        <p:spPr>
          <a:xfrm>
            <a:off x="4991057" y="2917992"/>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5" name="Rectangle 44">
            <a:extLst>
              <a:ext uri="{FF2B5EF4-FFF2-40B4-BE49-F238E27FC236}">
                <a16:creationId xmlns:a16="http://schemas.microsoft.com/office/drawing/2014/main" id="{FC4983D5-2E37-4078-A642-118A45788119}"/>
              </a:ext>
            </a:extLst>
          </p:cNvPr>
          <p:cNvSpPr/>
          <p:nvPr/>
        </p:nvSpPr>
        <p:spPr>
          <a:xfrm>
            <a:off x="0" y="2675392"/>
            <a:ext cx="1005682" cy="467051"/>
          </a:xfrm>
          <a:prstGeom prst="rect">
            <a:avLst/>
          </a:prstGeom>
        </p:spPr>
        <p:txBody>
          <a:bodyPr wrap="square" lIns="0" tIns="0" rIns="0" bIns="0" anchor="ctr">
            <a:spAutoFit/>
          </a:bodyPr>
          <a:lstStyle/>
          <a:p>
            <a:pPr algn="r">
              <a:lnSpc>
                <a:spcPts val="1900"/>
              </a:lnSpc>
            </a:pPr>
            <a:r>
              <a:rPr lang="el-GR" sz="1400" dirty="0"/>
              <a:t>Κλινικά Δεδομένα</a:t>
            </a:r>
            <a:endParaRPr lang="en-US" sz="1400" dirty="0">
              <a:solidFill>
                <a:schemeClr val="tx1">
                  <a:lumMod val="75000"/>
                  <a:lumOff val="25000"/>
                </a:schemeClr>
              </a:solidFill>
              <a:cs typeface="Segoe UI" panose="020B0502040204020203" pitchFamily="34" charset="0"/>
            </a:endParaRPr>
          </a:p>
        </p:txBody>
      </p:sp>
      <p:sp>
        <p:nvSpPr>
          <p:cNvPr id="23" name="Rectangle 22">
            <a:extLst>
              <a:ext uri="{FF2B5EF4-FFF2-40B4-BE49-F238E27FC236}">
                <a16:creationId xmlns:a16="http://schemas.microsoft.com/office/drawing/2014/main" id="{4EA0E8AF-318A-48C6-A87C-AF87D35A6B67}"/>
              </a:ext>
            </a:extLst>
          </p:cNvPr>
          <p:cNvSpPr/>
          <p:nvPr/>
        </p:nvSpPr>
        <p:spPr>
          <a:xfrm>
            <a:off x="1197523" y="4649634"/>
            <a:ext cx="1371600" cy="430887"/>
          </a:xfrm>
          <a:prstGeom prst="rect">
            <a:avLst/>
          </a:prstGeom>
        </p:spPr>
        <p:txBody>
          <a:bodyPr wrap="square" lIns="0" tIns="0" rIns="0" bIns="0" anchor="ctr">
            <a:spAutoFit/>
          </a:bodyPr>
          <a:lstStyle/>
          <a:p>
            <a:pPr algn="ctr"/>
            <a:r>
              <a:rPr lang="el-GR" sz="1400" b="1" dirty="0">
                <a:solidFill>
                  <a:schemeClr val="bg1"/>
                </a:solidFill>
              </a:rPr>
              <a:t>Επιλογή λογισμικών</a:t>
            </a:r>
            <a:endParaRPr lang="en-US" sz="1400" b="1" dirty="0">
              <a:solidFill>
                <a:schemeClr val="bg1"/>
              </a:solidFill>
            </a:endParaRPr>
          </a:p>
        </p:txBody>
      </p:sp>
      <p:sp>
        <p:nvSpPr>
          <p:cNvPr id="24" name="Rectangle 23">
            <a:extLst>
              <a:ext uri="{FF2B5EF4-FFF2-40B4-BE49-F238E27FC236}">
                <a16:creationId xmlns:a16="http://schemas.microsoft.com/office/drawing/2014/main" id="{A3879CCB-068E-4BA1-8B0F-ECA6C3C88239}"/>
              </a:ext>
            </a:extLst>
          </p:cNvPr>
          <p:cNvSpPr/>
          <p:nvPr/>
        </p:nvSpPr>
        <p:spPr>
          <a:xfrm>
            <a:off x="0" y="4485660"/>
            <a:ext cx="1037766" cy="710707"/>
          </a:xfrm>
          <a:prstGeom prst="rect">
            <a:avLst/>
          </a:prstGeom>
        </p:spPr>
        <p:txBody>
          <a:bodyPr wrap="square" lIns="0" tIns="0" rIns="0" bIns="0" anchor="ctr">
            <a:spAutoFit/>
          </a:bodyPr>
          <a:lstStyle/>
          <a:p>
            <a:pPr algn="r">
              <a:lnSpc>
                <a:spcPts val="1900"/>
              </a:lnSpc>
            </a:pPr>
            <a:r>
              <a:rPr lang="en-US" sz="1400" dirty="0" err="1">
                <a:solidFill>
                  <a:schemeClr val="tx1">
                    <a:lumMod val="75000"/>
                    <a:lumOff val="25000"/>
                  </a:schemeClr>
                </a:solidFill>
                <a:cs typeface="Segoe UI" panose="020B0502040204020203" pitchFamily="34" charset="0"/>
              </a:rPr>
              <a:t>LifeX</a:t>
            </a:r>
            <a:endParaRPr lang="en-US" sz="1400" dirty="0">
              <a:solidFill>
                <a:schemeClr val="tx1">
                  <a:lumMod val="75000"/>
                  <a:lumOff val="25000"/>
                </a:schemeClr>
              </a:solidFill>
              <a:cs typeface="Segoe UI" panose="020B0502040204020203" pitchFamily="34" charset="0"/>
            </a:endParaRPr>
          </a:p>
          <a:p>
            <a:pPr algn="r">
              <a:lnSpc>
                <a:spcPts val="1900"/>
              </a:lnSpc>
            </a:pPr>
            <a:r>
              <a:rPr lang="en-US" sz="1400" dirty="0" err="1">
                <a:solidFill>
                  <a:schemeClr val="tx1">
                    <a:lumMod val="75000"/>
                    <a:lumOff val="25000"/>
                  </a:schemeClr>
                </a:solidFill>
                <a:cs typeface="Segoe UI" panose="020B0502040204020203" pitchFamily="34" charset="0"/>
              </a:rPr>
              <a:t>MaZda</a:t>
            </a:r>
            <a:endParaRPr lang="en-US" sz="1400" dirty="0">
              <a:solidFill>
                <a:schemeClr val="tx1">
                  <a:lumMod val="75000"/>
                  <a:lumOff val="25000"/>
                </a:schemeClr>
              </a:solidFill>
              <a:cs typeface="Segoe UI" panose="020B0502040204020203" pitchFamily="34" charset="0"/>
            </a:endParaRPr>
          </a:p>
          <a:p>
            <a:pPr algn="r">
              <a:lnSpc>
                <a:spcPts val="1900"/>
              </a:lnSpc>
            </a:pPr>
            <a:r>
              <a:rPr lang="en-US" sz="1400" dirty="0" err="1">
                <a:solidFill>
                  <a:schemeClr val="tx1">
                    <a:lumMod val="75000"/>
                    <a:lumOff val="25000"/>
                  </a:schemeClr>
                </a:solidFill>
                <a:cs typeface="Segoe UI" panose="020B0502040204020203" pitchFamily="34" charset="0"/>
              </a:rPr>
              <a:t>Pyradiomics</a:t>
            </a:r>
            <a:endParaRPr lang="en-US" sz="1400" dirty="0">
              <a:solidFill>
                <a:schemeClr val="tx1">
                  <a:lumMod val="75000"/>
                  <a:lumOff val="25000"/>
                </a:schemeClr>
              </a:solidFill>
              <a:cs typeface="Segoe UI" panose="020B0502040204020203" pitchFamily="34" charset="0"/>
            </a:endParaRPr>
          </a:p>
        </p:txBody>
      </p:sp>
      <p:sp>
        <p:nvSpPr>
          <p:cNvPr id="25" name="Rectangle 24">
            <a:extLst>
              <a:ext uri="{FF2B5EF4-FFF2-40B4-BE49-F238E27FC236}">
                <a16:creationId xmlns:a16="http://schemas.microsoft.com/office/drawing/2014/main" id="{93F68E3A-0320-49C2-BCC1-2E7828286293}"/>
              </a:ext>
            </a:extLst>
          </p:cNvPr>
          <p:cNvSpPr/>
          <p:nvPr/>
        </p:nvSpPr>
        <p:spPr>
          <a:xfrm>
            <a:off x="3270715" y="3429000"/>
            <a:ext cx="1437643" cy="430887"/>
          </a:xfrm>
          <a:prstGeom prst="rect">
            <a:avLst/>
          </a:prstGeom>
        </p:spPr>
        <p:txBody>
          <a:bodyPr wrap="square" lIns="0" tIns="0" rIns="0" bIns="0" anchor="ctr">
            <a:spAutoFit/>
          </a:bodyPr>
          <a:lstStyle/>
          <a:p>
            <a:pPr algn="ctr"/>
            <a:r>
              <a:rPr lang="el-GR" sz="1400" b="1" dirty="0">
                <a:solidFill>
                  <a:schemeClr val="bg1"/>
                </a:solidFill>
              </a:rPr>
              <a:t>Εξαγωγή</a:t>
            </a:r>
            <a:r>
              <a:rPr lang="en-US" sz="1400" b="1" dirty="0">
                <a:solidFill>
                  <a:schemeClr val="bg1"/>
                </a:solidFill>
              </a:rPr>
              <a:t> </a:t>
            </a:r>
            <a:r>
              <a:rPr lang="el-GR" sz="1400" b="1" dirty="0">
                <a:solidFill>
                  <a:schemeClr val="bg1"/>
                </a:solidFill>
              </a:rPr>
              <a:t>χαρακτηριστικών</a:t>
            </a:r>
            <a:endParaRPr lang="en-US" sz="1400" b="1" dirty="0">
              <a:solidFill>
                <a:schemeClr val="bg1"/>
              </a:solidFill>
            </a:endParaRPr>
          </a:p>
        </p:txBody>
      </p:sp>
      <p:sp>
        <p:nvSpPr>
          <p:cNvPr id="26" name="Rectangle 25">
            <a:extLst>
              <a:ext uri="{FF2B5EF4-FFF2-40B4-BE49-F238E27FC236}">
                <a16:creationId xmlns:a16="http://schemas.microsoft.com/office/drawing/2014/main" id="{153FFC8B-1589-46A5-80C1-17B06955F7A2}"/>
              </a:ext>
            </a:extLst>
          </p:cNvPr>
          <p:cNvSpPr/>
          <p:nvPr/>
        </p:nvSpPr>
        <p:spPr>
          <a:xfrm>
            <a:off x="3184365" y="4545357"/>
            <a:ext cx="1558738" cy="430887"/>
          </a:xfrm>
          <a:prstGeom prst="rect">
            <a:avLst/>
          </a:prstGeom>
        </p:spPr>
        <p:txBody>
          <a:bodyPr wrap="square" lIns="0" tIns="0" rIns="0" bIns="0" anchor="ctr">
            <a:spAutoFit/>
          </a:bodyPr>
          <a:lstStyle/>
          <a:p>
            <a:pPr algn="ctr"/>
            <a:r>
              <a:rPr lang="el-GR" sz="1400" dirty="0"/>
              <a:t>Από δοκιμαστική εικόνα</a:t>
            </a:r>
            <a:endParaRPr lang="en-US" sz="1400" dirty="0">
              <a:cs typeface="Segoe UI" panose="020B0502040204020203" pitchFamily="34" charset="0"/>
            </a:endParaRPr>
          </a:p>
        </p:txBody>
      </p:sp>
    </p:spTree>
    <p:extLst>
      <p:ext uri="{BB962C8B-B14F-4D97-AF65-F5344CB8AC3E}">
        <p14:creationId xmlns:p14="http://schemas.microsoft.com/office/powerpoint/2010/main" val="228255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par>
                                <p:cTn id="15" presetID="1" presetClass="emph" presetSubtype="2" fill="hold" nodeType="withEffect">
                                  <p:stCondLst>
                                    <p:cond delay="0"/>
                                  </p:stCondLst>
                                  <p:childTnLst>
                                    <p:animClr clrSpc="rgb" dir="cw">
                                      <p:cBhvr>
                                        <p:cTn id="16" dur="2000" fill="hold"/>
                                        <p:tgtEl>
                                          <p:spTgt spid="42"/>
                                        </p:tgtEl>
                                        <p:attrNameLst>
                                          <p:attrName>fillcolor</p:attrName>
                                        </p:attrNameLst>
                                      </p:cBhvr>
                                      <p:to>
                                        <a:srgbClr val="0D8295"/>
                                      </p:to>
                                    </p:animClr>
                                    <p:set>
                                      <p:cBhvr>
                                        <p:cTn id="17" dur="2000" fill="hold"/>
                                        <p:tgtEl>
                                          <p:spTgt spid="42"/>
                                        </p:tgtEl>
                                        <p:attrNameLst>
                                          <p:attrName>fill.type</p:attrName>
                                        </p:attrNameLst>
                                      </p:cBhvr>
                                      <p:to>
                                        <p:strVal val="solid"/>
                                      </p:to>
                                    </p:set>
                                    <p:set>
                                      <p:cBhvr>
                                        <p:cTn id="18" dur="2000" fill="hold"/>
                                        <p:tgtEl>
                                          <p:spTgt spid="4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EF609EDA-869E-4BE5-AE5D-B898C584B6FF}">
  <ds:schemaRefs>
    <ds:schemaRef ds:uri="71af3243-3dd4-4a8d-8c0d-dd76da1f02a5"/>
    <ds:schemaRef ds:uri="http://purl.org/dc/elements/1.1/"/>
    <ds:schemaRef ds:uri="16c05727-aa75-4e4a-9b5f-8a80a1165891"/>
    <ds:schemaRef ds:uri="http://schemas.microsoft.com/office/2006/metadata/properties"/>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2938</Words>
  <Application>Microsoft Office PowerPoint</Application>
  <PresentationFormat>Widescreen</PresentationFormat>
  <Paragraphs>719</Paragraphs>
  <Slides>34</Slides>
  <Notes>32</Notes>
  <HiddenSlides>8</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Cambria</vt:lpstr>
      <vt:lpstr>Century Gothic</vt:lpstr>
      <vt:lpstr>Segoe UI</vt:lpstr>
      <vt:lpstr>Segoe UI Light</vt:lpstr>
      <vt:lpstr>Times New Roman</vt:lpstr>
      <vt:lpstr>Office Theme</vt:lpstr>
      <vt:lpstr>Πτυχιακή εργασία  Σύγκριση λογισμικών ραδιομικής ανάλυσης εικόνας  Εμμανουήλ Μαρκοδημητράκης 29/09/2020</vt:lpstr>
      <vt:lpstr>Project analysis slide 2</vt:lpstr>
      <vt:lpstr>PowerPoint Presentation</vt:lpstr>
      <vt:lpstr>Project analysis slide 4</vt:lpstr>
      <vt:lpstr>PowerPoint Presentation</vt:lpstr>
      <vt:lpstr>PowerPoint Presentation</vt:lpstr>
      <vt:lpstr>Project analysis slide 4</vt:lpstr>
      <vt:lpstr>Project analysis slide 3</vt:lpstr>
      <vt:lpstr>Project analysis slide 4</vt:lpstr>
      <vt:lpstr>Project analysis slide 7</vt:lpstr>
      <vt:lpstr>Project analysis slide 4</vt:lpstr>
      <vt:lpstr>Project analysis slide 7</vt:lpstr>
      <vt:lpstr>Project analysis slide 4</vt:lpstr>
      <vt:lpstr>Project analysis slide 7</vt:lpstr>
      <vt:lpstr>Project analysis slide 4</vt:lpstr>
      <vt:lpstr>Project analysis slide 7</vt:lpstr>
      <vt:lpstr>Project analysis slide 7</vt:lpstr>
      <vt:lpstr>Project analysis slide 4</vt:lpstr>
      <vt:lpstr>Project analysis slide 7</vt:lpstr>
      <vt:lpstr>Project analysis slide 7</vt:lpstr>
      <vt:lpstr>Project analysis slide 4</vt:lpstr>
      <vt:lpstr>Project analysis slide 7</vt:lpstr>
      <vt:lpstr>Project analysis slide 7</vt:lpstr>
      <vt:lpstr>Project analysis slide 7</vt:lpstr>
      <vt:lpstr>Project analysis slide 7</vt:lpstr>
      <vt:lpstr>Ευχαριστώ!</vt:lpstr>
      <vt:lpstr>Project analysis slide 5</vt:lpstr>
      <vt:lpstr>Project analysis slide 7</vt:lpstr>
      <vt:lpstr>Project analysis slide 6</vt:lpstr>
      <vt:lpstr>Project analysis slide 8</vt:lpstr>
      <vt:lpstr>Project analysis slide 10</vt:lpstr>
      <vt:lpstr>Project analysis slide 11</vt:lpstr>
      <vt:lpstr>Project analysis slide 3</vt:lpstr>
      <vt:lpstr>Project analysis slide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2020-09-22T09:01:13Z</dcterms:created>
  <dcterms:modified xsi:type="dcterms:W3CDTF">2020-09-28T08:35:48Z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