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aven Pro" charset="0"/>
      <p:regular r:id="rId15"/>
      <p:bold r:id="rId16"/>
    </p:embeddedFont>
    <p:embeddedFont>
      <p:font typeface="Nuni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b67e03051f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b67e03051f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9710992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9710992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d9710992e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d9710992e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db760328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db760328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db7603280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db7603280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67e03051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b67e03051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67e03051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b67e03051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b760328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b760328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db7603280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db7603280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c67e197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c67e197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d9710992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d9710992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Age prediction from brain EEG signals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Presented by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Emmanouil Anagnostakis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Konstadinos Spiridakis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78" y="1232169"/>
            <a:ext cx="6164425" cy="356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2 - Τίτλος"/>
          <p:cNvSpPr>
            <a:spLocks noGrp="1"/>
          </p:cNvSpPr>
          <p:nvPr>
            <p:ph type="title"/>
          </p:nvPr>
        </p:nvSpPr>
        <p:spPr>
          <a:xfrm>
            <a:off x="908209" y="0"/>
            <a:ext cx="7030500" cy="9993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Logistic Regression</a:t>
            </a:r>
            <a:endParaRPr lang="el-GR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200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Bibliography</a:t>
            </a:r>
            <a:endParaRPr/>
          </a:p>
        </p:txBody>
      </p:sp>
      <p:sp>
        <p:nvSpPr>
          <p:cNvPr id="344" name="Google Shape;344;p23"/>
          <p:cNvSpPr txBox="1">
            <a:spLocks noGrp="1"/>
          </p:cNvSpPr>
          <p:nvPr>
            <p:ph type="body" idx="1"/>
          </p:nvPr>
        </p:nvSpPr>
        <p:spPr>
          <a:xfrm>
            <a:off x="226950" y="1846125"/>
            <a:ext cx="9188400" cy="4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 b="1">
                <a:solidFill>
                  <a:srgbClr val="000000"/>
                </a:solidFill>
              </a:rPr>
              <a:t>Predicting Age From Brain EEG Signals—A Machine Learning Approach</a:t>
            </a:r>
            <a:r>
              <a:rPr lang="el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l" b="1">
                <a:solidFill>
                  <a:srgbClr val="000000"/>
                </a:solidFill>
              </a:rPr>
              <a:t>Authors:</a:t>
            </a:r>
            <a:r>
              <a:rPr lang="el">
                <a:solidFill>
                  <a:srgbClr val="000000"/>
                </a:solidFill>
              </a:rPr>
              <a:t> Obada Al Zoubi, Chung Ki Wong, Rayus T. Kuplicki, Hung-wen Yeh, Ahmad Mayeli, Hazem Refai, Martin Paulus and Jerzy Bodurka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l" b="1">
                <a:solidFill>
                  <a:srgbClr val="000000"/>
                </a:solidFill>
              </a:rPr>
              <a:t>Methods of EEG Signal Features Extraction Using Linear Analysis in Frequency and Time-Frequency Domains</a:t>
            </a:r>
            <a:endParaRPr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l" b="1">
                <a:solidFill>
                  <a:srgbClr val="000000"/>
                </a:solidFill>
              </a:rPr>
              <a:t>	Authors: </a:t>
            </a:r>
            <a:r>
              <a:rPr lang="el">
                <a:solidFill>
                  <a:srgbClr val="000000"/>
                </a:solidFill>
              </a:rPr>
              <a:t>Amjed S. Al-Fahoum1 and Ausilah A. Al-Fraihat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355"/>
              <a:t>Overview</a:t>
            </a:r>
            <a:endParaRPr sz="33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Task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Statistical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Data preprocessing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Prediction Models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Results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Conclusions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-1069450" y="683850"/>
            <a:ext cx="91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The problem </a:t>
            </a:r>
            <a:endParaRPr sz="3000"/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80025" y="1400450"/>
            <a:ext cx="9144000" cy="43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The purpose of this project is to predict person’s age through normal patient’s EEG signals.</a:t>
            </a:r>
            <a:endParaRPr sz="2200"/>
          </a:p>
          <a:p>
            <a:pPr marL="457200" lvl="0" indent="45720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13716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just" rtl="0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l" sz="2200"/>
              <a:t>EEG are signals extracted from a Electroencephalography (EEG), a monitoring method to record electrical activity on the scalp.</a:t>
            </a:r>
            <a:endParaRPr sz="2200"/>
          </a:p>
          <a:p>
            <a:pPr marL="457200" lvl="0" indent="-368300" algn="just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l" sz="2200"/>
              <a:t>Note that EEG signals in combination with machine learning (ML) approaches were not commonly used for the human age prediction.</a:t>
            </a:r>
            <a:endParaRPr sz="2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… and the needs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/>
              <a:t>We investigated </a:t>
            </a: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whether age-related changes are affecting brain EEG signals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l" sz="2000"/>
              <a:t>prediction of chronological age using various machine learning prediction models belonging to both regression and classification categories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Statistical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2" name="Google Shape;3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200" y="1321000"/>
            <a:ext cx="6093300" cy="38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Data preprocessing</a:t>
            </a:r>
            <a:endParaRPr/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118900" y="1311625"/>
            <a:ext cx="7030500" cy="36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l" sz="2000"/>
              <a:t>Clear dataset from headers and check for empty shells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l" sz="2000"/>
              <a:t>Check zero feature dispersion and eliminate those columns/features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l" sz="2000"/>
              <a:t>Balancing our dataset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l" sz="2000"/>
              <a:t>Scaling training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l" sz="2000"/>
              <a:t>Normalizing training data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-2353225" y="647150"/>
            <a:ext cx="9144000" cy="99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200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Models</a:t>
            </a:r>
            <a:endParaRPr sz="3000"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243750" y="1504575"/>
            <a:ext cx="45720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>
                <a:solidFill>
                  <a:srgbClr val="000000"/>
                </a:solidFill>
              </a:rPr>
              <a:t>Regression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  <a:highlight>
                  <a:srgbClr val="FFFFFF"/>
                </a:highlight>
              </a:rPr>
              <a:t>Random Forest</a:t>
            </a:r>
            <a:endParaRPr sz="200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lang="el" sz="2000">
                <a:solidFill>
                  <a:srgbClr val="38761D"/>
                </a:solidFill>
              </a:rPr>
              <a:t>Decision tree</a:t>
            </a:r>
            <a:endParaRPr sz="2000">
              <a:solidFill>
                <a:srgbClr val="3876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Gradient Boosted Tree</a:t>
            </a:r>
            <a:endParaRPr sz="200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Factorization machines </a:t>
            </a:r>
            <a:endParaRPr sz="200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Survival</a:t>
            </a:r>
            <a:endParaRPr sz="200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Linear 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315" name="Google Shape;315;p19"/>
          <p:cNvSpPr txBox="1">
            <a:spLocks noGrp="1"/>
          </p:cNvSpPr>
          <p:nvPr>
            <p:ph type="body" idx="1"/>
          </p:nvPr>
        </p:nvSpPr>
        <p:spPr>
          <a:xfrm>
            <a:off x="4882950" y="1504575"/>
            <a:ext cx="4572000" cy="42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2000" b="1">
                <a:solidFill>
                  <a:srgbClr val="000000"/>
                </a:solidFill>
              </a:rPr>
              <a:t>Classification</a:t>
            </a:r>
            <a:endParaRPr sz="2000" b="1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 b="1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lang="el" sz="2000">
                <a:solidFill>
                  <a:srgbClr val="38761D"/>
                </a:solidFill>
              </a:rPr>
              <a:t>Random Forest</a:t>
            </a:r>
            <a:endParaRPr sz="2000">
              <a:solidFill>
                <a:srgbClr val="3876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Decision tree</a:t>
            </a:r>
            <a:endParaRPr sz="2000">
              <a:solidFill>
                <a:srgbClr val="FF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2000"/>
              <a:buChar char="●"/>
            </a:pPr>
            <a:r>
              <a:rPr lang="el" sz="2000">
                <a:solidFill>
                  <a:srgbClr val="38761D"/>
                </a:solidFill>
              </a:rPr>
              <a:t>Logistic Regression</a:t>
            </a:r>
            <a:endParaRPr sz="2000">
              <a:solidFill>
                <a:srgbClr val="38761D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●"/>
            </a:pPr>
            <a:r>
              <a:rPr lang="el" sz="2000">
                <a:solidFill>
                  <a:srgbClr val="FF0000"/>
                </a:solidFill>
              </a:rPr>
              <a:t>Factorization machines 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title"/>
          </p:nvPr>
        </p:nvSpPr>
        <p:spPr>
          <a:xfrm>
            <a:off x="-924475" y="680775"/>
            <a:ext cx="9144000" cy="7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2860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Reasons for model rejection</a:t>
            </a:r>
            <a:endParaRPr/>
          </a:p>
        </p:txBody>
      </p:sp>
      <p:sp>
        <p:nvSpPr>
          <p:cNvPr id="321" name="Google Shape;321;p20"/>
          <p:cNvSpPr txBox="1">
            <a:spLocks noGrp="1"/>
          </p:cNvSpPr>
          <p:nvPr>
            <p:ph type="body" idx="1"/>
          </p:nvPr>
        </p:nvSpPr>
        <p:spPr>
          <a:xfrm>
            <a:off x="1134600" y="1476375"/>
            <a:ext cx="9144000" cy="43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l" sz="2000">
                <a:solidFill>
                  <a:srgbClr val="000000"/>
                </a:solidFill>
              </a:rPr>
              <a:t>Overfitting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l" sz="2000">
                <a:solidFill>
                  <a:srgbClr val="000000"/>
                </a:solidFill>
              </a:rPr>
              <a:t>Classification performed better than regression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l" sz="2000">
                <a:solidFill>
                  <a:srgbClr val="000000"/>
                </a:solidFill>
              </a:rPr>
              <a:t>Lack of hyperparameters 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l" sz="2000">
                <a:solidFill>
                  <a:srgbClr val="000000"/>
                </a:solidFill>
              </a:rPr>
              <a:t>Model not designed to perform well with our dataset</a:t>
            </a:r>
            <a:endParaRPr sz="2000">
              <a:solidFill>
                <a:srgbClr val="000000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l" sz="2000">
                <a:solidFill>
                  <a:srgbClr val="000000"/>
                </a:solidFill>
              </a:rPr>
              <a:t>Error not improving by trying a variety of parameters in the model</a:t>
            </a:r>
            <a:endParaRPr sz="200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657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Evaluation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450"/>
            <a:ext cx="4267200" cy="2530031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1"/>
          <p:cNvSpPr txBox="1"/>
          <p:nvPr/>
        </p:nvSpPr>
        <p:spPr>
          <a:xfrm>
            <a:off x="3152700" y="3419125"/>
            <a:ext cx="153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x: Dataset Rows</a:t>
            </a:r>
            <a:endParaRPr sz="1100"/>
          </a:p>
        </p:txBody>
      </p:sp>
      <p:sp>
        <p:nvSpPr>
          <p:cNvPr id="329" name="Google Shape;329;p21"/>
          <p:cNvSpPr txBox="1"/>
          <p:nvPr/>
        </p:nvSpPr>
        <p:spPr>
          <a:xfrm>
            <a:off x="3152700" y="3736125"/>
            <a:ext cx="153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y: RMSE</a:t>
            </a:r>
            <a:endParaRPr sz="11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200" y="1626363"/>
            <a:ext cx="4147200" cy="2476199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7671300" y="3419125"/>
            <a:ext cx="153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x: Dataset Rows</a:t>
            </a:r>
            <a:endParaRPr sz="1100"/>
          </a:p>
        </p:txBody>
      </p:sp>
      <p:sp>
        <p:nvSpPr>
          <p:cNvPr id="332" name="Google Shape;332;p21"/>
          <p:cNvSpPr txBox="1"/>
          <p:nvPr/>
        </p:nvSpPr>
        <p:spPr>
          <a:xfrm>
            <a:off x="7671300" y="3736125"/>
            <a:ext cx="1539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 sz="1100"/>
              <a:t>y: MAE</a:t>
            </a:r>
            <a:endParaRPr sz="1100"/>
          </a:p>
        </p:txBody>
      </p:sp>
      <p:sp>
        <p:nvSpPr>
          <p:cNvPr id="333" name="Google Shape;333;p21"/>
          <p:cNvSpPr txBox="1"/>
          <p:nvPr/>
        </p:nvSpPr>
        <p:spPr>
          <a:xfrm>
            <a:off x="236825" y="4410825"/>
            <a:ext cx="529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latin typeface="Nunito"/>
                <a:ea typeface="Nunito"/>
                <a:cs typeface="Nunito"/>
                <a:sym typeface="Nunito"/>
              </a:rPr>
              <a:t>There is room for a lot of improvement on the predictions, which could be a really good topic for research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292</Words>
  <Application>Microsoft Office PowerPoint</Application>
  <PresentationFormat>Προβολή στην οθόνη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16" baseType="lpstr">
      <vt:lpstr>Arial</vt:lpstr>
      <vt:lpstr>Maven Pro</vt:lpstr>
      <vt:lpstr>Nunito</vt:lpstr>
      <vt:lpstr>Momentum</vt:lpstr>
      <vt:lpstr>Age prediction from brain EEG signals</vt:lpstr>
      <vt:lpstr>Overview </vt:lpstr>
      <vt:lpstr>The problem </vt:lpstr>
      <vt:lpstr>… and the needs </vt:lpstr>
      <vt:lpstr>Statistical Analysis </vt:lpstr>
      <vt:lpstr>Data preprocessing</vt:lpstr>
      <vt:lpstr>Models</vt:lpstr>
      <vt:lpstr>Reasons for model rejection</vt:lpstr>
      <vt:lpstr>Evaluation</vt:lpstr>
      <vt:lpstr>Logistic Regression</vt:lpstr>
      <vt:lpstr>Bibliography</vt:lpstr>
      <vt:lpstr>Διαφάνεια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prediction from brain EEG signals</dc:title>
  <cp:lastModifiedBy>Χρήστης των Windows</cp:lastModifiedBy>
  <cp:revision>1</cp:revision>
  <dcterms:modified xsi:type="dcterms:W3CDTF">2021-05-26T14:51:55Z</dcterms:modified>
</cp:coreProperties>
</file>