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aleway"/>
      <p:regular r:id="rId22"/>
      <p:bold r:id="rId23"/>
      <p:italic r:id="rId24"/>
      <p:boldItalic r:id="rId25"/>
    </p:embeddedFont>
    <p:embeddedFont>
      <p:font typeface="Lato"/>
      <p:regular r:id="rId26"/>
      <p:bold r:id="rId27"/>
      <p:italic r:id="rId28"/>
      <p:boldItalic r:id="rId29"/>
    </p:embeddedFont>
    <p:embeddedFont>
      <p:font typeface="Poppins"/>
      <p:regular r:id="rId30"/>
      <p:bold r:id="rId31"/>
      <p:italic r:id="rId32"/>
      <p:boldItalic r:id="rId33"/>
    </p:embeddedFont>
    <p:embeddedFont>
      <p:font typeface="Poppins Medium"/>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regular.fntdata"/><Relationship Id="rId21" Type="http://schemas.openxmlformats.org/officeDocument/2006/relationships/slide" Target="slides/slide16.xml"/><Relationship Id="rId24" Type="http://schemas.openxmlformats.org/officeDocument/2006/relationships/font" Target="fonts/Raleway-italic.fntdata"/><Relationship Id="rId23" Type="http://schemas.openxmlformats.org/officeDocument/2006/relationships/font" Target="fonts/Raleway-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Raleway-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oppins-bold.fntdata"/><Relationship Id="rId30" Type="http://schemas.openxmlformats.org/officeDocument/2006/relationships/font" Target="fonts/Poppins-regular.fntdata"/><Relationship Id="rId11" Type="http://schemas.openxmlformats.org/officeDocument/2006/relationships/slide" Target="slides/slide6.xml"/><Relationship Id="rId33" Type="http://schemas.openxmlformats.org/officeDocument/2006/relationships/font" Target="fonts/Poppins-boldItalic.fntdata"/><Relationship Id="rId10" Type="http://schemas.openxmlformats.org/officeDocument/2006/relationships/slide" Target="slides/slide5.xml"/><Relationship Id="rId32" Type="http://schemas.openxmlformats.org/officeDocument/2006/relationships/font" Target="fonts/Poppins-italic.fntdata"/><Relationship Id="rId13" Type="http://schemas.openxmlformats.org/officeDocument/2006/relationships/slide" Target="slides/slide8.xml"/><Relationship Id="rId35" Type="http://schemas.openxmlformats.org/officeDocument/2006/relationships/font" Target="fonts/PoppinsMedium-bold.fntdata"/><Relationship Id="rId12" Type="http://schemas.openxmlformats.org/officeDocument/2006/relationships/slide" Target="slides/slide7.xml"/><Relationship Id="rId34" Type="http://schemas.openxmlformats.org/officeDocument/2006/relationships/font" Target="fonts/PoppinsMedium-regular.fntdata"/><Relationship Id="rId15" Type="http://schemas.openxmlformats.org/officeDocument/2006/relationships/slide" Target="slides/slide10.xml"/><Relationship Id="rId37" Type="http://schemas.openxmlformats.org/officeDocument/2006/relationships/font" Target="fonts/PoppinsMedium-boldItalic.fntdata"/><Relationship Id="rId14" Type="http://schemas.openxmlformats.org/officeDocument/2006/relationships/slide" Target="slides/slide9.xml"/><Relationship Id="rId36" Type="http://schemas.openxmlformats.org/officeDocument/2006/relationships/font" Target="fonts/PoppinsMedium-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2c5886cc58_3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2c5886cc58_3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2c5886cc58_3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2c5886cc58_3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2c5886cc58_3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2c5886cc58_3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2c5886cc58_3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2c5886cc58_3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2c5886cc58_3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2c5886cc58_3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2c5886cc58_3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2c5886cc58_3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2c5886cc58_3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2c5886cc58_3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2c5886cc58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2c5886cc58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2c5886cc58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2c5886cc58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2c5886cc58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2c5886cc58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2c5886cc58_3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2c5886cc58_3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2c5886cc58_3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2c5886cc58_3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2c5886cc58_3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2c5886cc58_3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2c5886cc58_3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2c5886cc58_3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2c5886cc58_3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2c5886cc58_3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95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Scala Backend - Project</a:t>
            </a:r>
            <a:endParaRPr/>
          </a:p>
        </p:txBody>
      </p:sp>
      <p:sp>
        <p:nvSpPr>
          <p:cNvPr id="87" name="Google Shape;87;p13"/>
          <p:cNvSpPr txBox="1"/>
          <p:nvPr>
            <p:ph idx="1" type="subTitle"/>
          </p:nvPr>
        </p:nvSpPr>
        <p:spPr>
          <a:xfrm>
            <a:off x="729625" y="2330325"/>
            <a:ext cx="7688100" cy="2183400"/>
          </a:xfrm>
          <a:prstGeom prst="rect">
            <a:avLst/>
          </a:prstGeom>
        </p:spPr>
        <p:txBody>
          <a:bodyPr anchorCtr="0" anchor="t" bIns="91425" lIns="91425" spcFirstLastPara="1" rIns="91425" wrap="square" tIns="91425">
            <a:normAutofit/>
          </a:bodyPr>
          <a:lstStyle/>
          <a:p>
            <a:pPr indent="-323850" lvl="0" marL="457200" rtl="0" algn="l">
              <a:lnSpc>
                <a:spcPct val="115000"/>
              </a:lnSpc>
              <a:spcBef>
                <a:spcPts val="0"/>
              </a:spcBef>
              <a:spcAft>
                <a:spcPts val="0"/>
              </a:spcAft>
              <a:buClr>
                <a:srgbClr val="1A1A1A"/>
              </a:buClr>
              <a:buSzPts val="1500"/>
              <a:buFont typeface="Poppins Medium"/>
              <a:buChar char="●"/>
            </a:pPr>
            <a:r>
              <a:rPr lang="en" sz="1500">
                <a:solidFill>
                  <a:srgbClr val="1A1A1A"/>
                </a:solidFill>
                <a:latin typeface="Poppins Medium"/>
                <a:ea typeface="Poppins Medium"/>
                <a:cs typeface="Poppins Medium"/>
                <a:sym typeface="Poppins Medium"/>
              </a:rPr>
              <a:t> Event Management System</a:t>
            </a:r>
            <a:endParaRPr sz="1500">
              <a:solidFill>
                <a:srgbClr val="1A1A1A"/>
              </a:solidFill>
              <a:latin typeface="Poppins Medium"/>
              <a:ea typeface="Poppins Medium"/>
              <a:cs typeface="Poppins Medium"/>
              <a:sym typeface="Poppins Medium"/>
            </a:endParaRPr>
          </a:p>
          <a:p>
            <a:pPr indent="0" lvl="0" marL="0" rtl="0" algn="l">
              <a:lnSpc>
                <a:spcPct val="115000"/>
              </a:lnSpc>
              <a:spcBef>
                <a:spcPts val="0"/>
              </a:spcBef>
              <a:spcAft>
                <a:spcPts val="0"/>
              </a:spcAft>
              <a:buNone/>
            </a:pPr>
            <a:r>
              <a:t/>
            </a:r>
            <a:endParaRPr sz="1500">
              <a:solidFill>
                <a:srgbClr val="1A1A1A"/>
              </a:solidFill>
              <a:latin typeface="Poppins Medium"/>
              <a:ea typeface="Poppins Medium"/>
              <a:cs typeface="Poppins Medium"/>
              <a:sym typeface="Poppins Medium"/>
            </a:endParaRPr>
          </a:p>
          <a:p>
            <a:pPr indent="-323850" lvl="0" marL="457200" rtl="0" algn="l">
              <a:lnSpc>
                <a:spcPct val="115000"/>
              </a:lnSpc>
              <a:spcBef>
                <a:spcPts val="0"/>
              </a:spcBef>
              <a:spcAft>
                <a:spcPts val="0"/>
              </a:spcAft>
              <a:buClr>
                <a:srgbClr val="1A1A1A"/>
              </a:buClr>
              <a:buSzPts val="1500"/>
              <a:buFont typeface="Poppins Medium"/>
              <a:buChar char="●"/>
            </a:pPr>
            <a:r>
              <a:rPr lang="en" sz="1500">
                <a:solidFill>
                  <a:srgbClr val="1A1A1A"/>
                </a:solidFill>
                <a:latin typeface="Poppins Medium"/>
                <a:ea typeface="Poppins Medium"/>
                <a:cs typeface="Poppins Medium"/>
                <a:sym typeface="Poppins Medium"/>
              </a:rPr>
              <a:t>Visitor Management System</a:t>
            </a:r>
            <a:endParaRPr sz="1500">
              <a:solidFill>
                <a:srgbClr val="1A1A1A"/>
              </a:solidFill>
              <a:latin typeface="Poppins Medium"/>
              <a:ea typeface="Poppins Medium"/>
              <a:cs typeface="Poppins Medium"/>
              <a:sym typeface="Poppins Medium"/>
            </a:endParaRPr>
          </a:p>
          <a:p>
            <a:pPr indent="0" lvl="0" marL="457200" rtl="0" algn="l">
              <a:spcBef>
                <a:spcPts val="0"/>
              </a:spcBef>
              <a:spcAft>
                <a:spcPts val="0"/>
              </a:spcAft>
              <a:buNone/>
            </a:pPr>
            <a:r>
              <a:t/>
            </a:r>
            <a:endParaRPr sz="1500">
              <a:solidFill>
                <a:srgbClr val="1A1A1A"/>
              </a:solidFill>
              <a:latin typeface="Poppins Medium"/>
              <a:ea typeface="Poppins Medium"/>
              <a:cs typeface="Poppins Medium"/>
              <a:sym typeface="Poppins Medium"/>
            </a:endParaRPr>
          </a:p>
          <a:p>
            <a:pPr indent="0" lvl="0" marL="457200" rtl="0" algn="l">
              <a:spcBef>
                <a:spcPts val="0"/>
              </a:spcBef>
              <a:spcAft>
                <a:spcPts val="0"/>
              </a:spcAft>
              <a:buNone/>
            </a:pPr>
            <a:r>
              <a:t/>
            </a:r>
            <a:endParaRPr sz="1500">
              <a:solidFill>
                <a:srgbClr val="1A1A1A"/>
              </a:solidFill>
              <a:latin typeface="Poppins Medium"/>
              <a:ea typeface="Poppins Medium"/>
              <a:cs typeface="Poppins Medium"/>
              <a:sym typeface="Poppins Medium"/>
            </a:endParaRPr>
          </a:p>
          <a:p>
            <a:pPr indent="-323850" lvl="0" marL="457200" rtl="0" algn="r">
              <a:spcBef>
                <a:spcPts val="0"/>
              </a:spcBef>
              <a:spcAft>
                <a:spcPts val="0"/>
              </a:spcAft>
              <a:buClr>
                <a:srgbClr val="1A1A1A"/>
              </a:buClr>
              <a:buSzPts val="1500"/>
              <a:buFont typeface="Poppins Medium"/>
              <a:buChar char="-"/>
            </a:pPr>
            <a:r>
              <a:rPr lang="en" sz="1500">
                <a:solidFill>
                  <a:srgbClr val="1A1A1A"/>
                </a:solidFill>
                <a:latin typeface="Poppins Medium"/>
                <a:ea typeface="Poppins Medium"/>
                <a:cs typeface="Poppins Medium"/>
                <a:sym typeface="Poppins Medium"/>
              </a:rPr>
              <a:t>Mano Ranjan Narayanasamy</a:t>
            </a:r>
            <a:endParaRPr sz="1500">
              <a:solidFill>
                <a:srgbClr val="1A1A1A"/>
              </a:solidFill>
              <a:latin typeface="Poppins Medium"/>
              <a:ea typeface="Poppins Medium"/>
              <a:cs typeface="Poppins Medium"/>
              <a:sym typeface="Poppins Medium"/>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ctrTitle"/>
          </p:nvPr>
        </p:nvSpPr>
        <p:spPr>
          <a:xfrm>
            <a:off x="727950" y="1392425"/>
            <a:ext cx="7688100" cy="2834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0" lang="en" sz="2500">
                <a:latin typeface="Poppins Medium"/>
                <a:ea typeface="Poppins Medium"/>
                <a:cs typeface="Poppins Medium"/>
                <a:sym typeface="Poppins Medium"/>
              </a:rPr>
              <a:t>Visitor Management System</a:t>
            </a:r>
            <a:endParaRPr b="0" sz="2500">
              <a:latin typeface="Poppins Medium"/>
              <a:ea typeface="Poppins Medium"/>
              <a:cs typeface="Poppins Medium"/>
              <a:sym typeface="Poppins Medium"/>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Summary </a:t>
            </a:r>
            <a:endParaRPr/>
          </a:p>
        </p:txBody>
      </p:sp>
      <p:sp>
        <p:nvSpPr>
          <p:cNvPr id="146" name="Google Shape;146;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rgbClr val="000000"/>
                </a:solidFill>
                <a:latin typeface="Poppins"/>
                <a:ea typeface="Poppins"/>
                <a:cs typeface="Poppins"/>
                <a:sym typeface="Poppins"/>
              </a:rPr>
              <a:t>A corporate office requires a Visitor Management System to streamline visitor check-in, check-out, and service coordination. This system should allow reception staff to manage visitor entry and exit while notifying relevant internal teams of visitor arrivals.</a:t>
            </a:r>
            <a:endParaRPr sz="1400">
              <a:solidFill>
                <a:srgbClr val="000000"/>
              </a:solidFill>
              <a:latin typeface="Poppins"/>
              <a:ea typeface="Poppins"/>
              <a:cs typeface="Poppins"/>
              <a:sym typeface="Poppins"/>
            </a:endParaRPr>
          </a:p>
          <a:p>
            <a:pPr indent="0" lvl="0" marL="0" rtl="0" algn="l">
              <a:spcBef>
                <a:spcPts val="0"/>
              </a:spcBef>
              <a:spcAft>
                <a:spcPts val="1200"/>
              </a:spcAft>
              <a:buNone/>
            </a:pPr>
            <a:r>
              <a:t/>
            </a:r>
            <a:endParaRPr sz="1400">
              <a:latin typeface="Poppins"/>
              <a:ea typeface="Poppins"/>
              <a:cs typeface="Poppins"/>
              <a:sym typeface="Poppi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System Requirement</a:t>
            </a:r>
            <a:endParaRPr/>
          </a:p>
        </p:txBody>
      </p:sp>
      <p:sp>
        <p:nvSpPr>
          <p:cNvPr id="152" name="Google Shape;152;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solidFill>
                  <a:schemeClr val="dk2"/>
                </a:solidFill>
                <a:latin typeface="Poppins"/>
                <a:ea typeface="Poppins"/>
                <a:cs typeface="Poppins"/>
                <a:sym typeface="Poppins"/>
              </a:rPr>
              <a:t>Visitor check-in and check-out:</a:t>
            </a:r>
            <a:endParaRPr b="1" sz="1500">
              <a:solidFill>
                <a:schemeClr val="dk2"/>
              </a:solidFill>
              <a:latin typeface="Poppins"/>
              <a:ea typeface="Poppins"/>
              <a:cs typeface="Poppins"/>
              <a:sym typeface="Poppins"/>
            </a:endParaRPr>
          </a:p>
          <a:p>
            <a:pPr indent="-317500" lvl="0" marL="457200" rtl="0" algn="l">
              <a:spcBef>
                <a:spcPts val="1200"/>
              </a:spcBef>
              <a:spcAft>
                <a:spcPts val="0"/>
              </a:spcAft>
              <a:buClr>
                <a:schemeClr val="dk2"/>
              </a:buClr>
              <a:buSzPts val="1400"/>
              <a:buFont typeface="Poppins"/>
              <a:buChar char="●"/>
            </a:pPr>
            <a:r>
              <a:rPr lang="en" sz="1400">
                <a:solidFill>
                  <a:schemeClr val="dk2"/>
                </a:solidFill>
                <a:latin typeface="Poppins"/>
                <a:ea typeface="Poppins"/>
                <a:cs typeface="Poppins"/>
                <a:sym typeface="Poppins"/>
              </a:rPr>
              <a:t>Receptionist can check in visitors and collect essential details id number, name, contact information, purpose of visit.</a:t>
            </a:r>
            <a:endParaRPr sz="1400">
              <a:solidFill>
                <a:schemeClr val="dk2"/>
              </a:solidFill>
              <a:latin typeface="Poppins"/>
              <a:ea typeface="Poppins"/>
              <a:cs typeface="Poppins"/>
              <a:sym typeface="Poppins"/>
            </a:endParaRPr>
          </a:p>
          <a:p>
            <a:pPr indent="-317500" lvl="0" marL="457200" rtl="0" algn="l">
              <a:spcBef>
                <a:spcPts val="0"/>
              </a:spcBef>
              <a:spcAft>
                <a:spcPts val="0"/>
              </a:spcAft>
              <a:buClr>
                <a:schemeClr val="dk2"/>
              </a:buClr>
              <a:buSzPts val="1400"/>
              <a:buFont typeface="Poppins"/>
              <a:buChar char="●"/>
            </a:pPr>
            <a:r>
              <a:rPr lang="en" sz="1400">
                <a:solidFill>
                  <a:schemeClr val="dk2"/>
                </a:solidFill>
                <a:latin typeface="Poppins"/>
                <a:ea typeface="Poppins"/>
                <a:cs typeface="Poppins"/>
                <a:sym typeface="Poppins"/>
              </a:rPr>
              <a:t>Receptionist can manage the visitor details like </a:t>
            </a:r>
            <a:r>
              <a:rPr lang="en" sz="1400">
                <a:solidFill>
                  <a:schemeClr val="dk2"/>
                </a:solidFill>
                <a:latin typeface="Poppins"/>
                <a:ea typeface="Poppins"/>
                <a:cs typeface="Poppins"/>
                <a:sym typeface="Poppins"/>
              </a:rPr>
              <a:t>checkin</a:t>
            </a:r>
            <a:r>
              <a:rPr lang="en" sz="1400">
                <a:solidFill>
                  <a:schemeClr val="dk2"/>
                </a:solidFill>
                <a:latin typeface="Poppins"/>
                <a:ea typeface="Poppins"/>
                <a:cs typeface="Poppins"/>
                <a:sym typeface="Poppins"/>
              </a:rPr>
              <a:t> and </a:t>
            </a:r>
            <a:r>
              <a:rPr lang="en" sz="1400">
                <a:solidFill>
                  <a:schemeClr val="dk2"/>
                </a:solidFill>
                <a:latin typeface="Poppins"/>
                <a:ea typeface="Poppins"/>
                <a:cs typeface="Poppins"/>
                <a:sym typeface="Poppins"/>
              </a:rPr>
              <a:t>checkout</a:t>
            </a:r>
            <a:r>
              <a:rPr lang="en" sz="1400">
                <a:solidFill>
                  <a:schemeClr val="dk2"/>
                </a:solidFill>
                <a:latin typeface="Poppins"/>
                <a:ea typeface="Poppins"/>
                <a:cs typeface="Poppins"/>
                <a:sym typeface="Poppins"/>
              </a:rPr>
              <a:t> timings and token based validation implemented on this endpoint only </a:t>
            </a:r>
            <a:r>
              <a:rPr lang="en" sz="1400">
                <a:solidFill>
                  <a:schemeClr val="dk2"/>
                </a:solidFill>
                <a:latin typeface="Poppins"/>
                <a:ea typeface="Poppins"/>
                <a:cs typeface="Poppins"/>
                <a:sym typeface="Poppins"/>
              </a:rPr>
              <a:t>receptionist</a:t>
            </a:r>
            <a:r>
              <a:rPr lang="en" sz="1400">
                <a:solidFill>
                  <a:schemeClr val="dk2"/>
                </a:solidFill>
                <a:latin typeface="Poppins"/>
                <a:ea typeface="Poppins"/>
                <a:cs typeface="Poppins"/>
                <a:sym typeface="Poppins"/>
              </a:rPr>
              <a:t> can able to perform this operation. </a:t>
            </a:r>
            <a:endParaRPr sz="1400">
              <a:solidFill>
                <a:schemeClr val="dk2"/>
              </a:solidFill>
              <a:latin typeface="Poppins"/>
              <a:ea typeface="Poppins"/>
              <a:cs typeface="Poppins"/>
              <a:sym typeface="Poppi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System Requirement</a:t>
            </a:r>
            <a:endParaRPr/>
          </a:p>
        </p:txBody>
      </p:sp>
      <p:sp>
        <p:nvSpPr>
          <p:cNvPr id="158" name="Google Shape;158;p2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500">
                <a:solidFill>
                  <a:schemeClr val="dk2"/>
                </a:solidFill>
                <a:latin typeface="Poppins"/>
                <a:ea typeface="Poppins"/>
                <a:cs typeface="Poppins"/>
                <a:sym typeface="Poppins"/>
              </a:rPr>
              <a:t>Backend and Deployment</a:t>
            </a:r>
            <a:endParaRPr b="1" sz="1500">
              <a:solidFill>
                <a:schemeClr val="dk2"/>
              </a:solidFill>
              <a:latin typeface="Poppins"/>
              <a:ea typeface="Poppins"/>
              <a:cs typeface="Poppins"/>
              <a:sym typeface="Poppins"/>
            </a:endParaRPr>
          </a:p>
          <a:p>
            <a:pPr indent="-317500" lvl="0" marL="457200" rtl="0" algn="l">
              <a:spcBef>
                <a:spcPts val="1200"/>
              </a:spcBef>
              <a:spcAft>
                <a:spcPts val="0"/>
              </a:spcAft>
              <a:buClr>
                <a:srgbClr val="000000"/>
              </a:buClr>
              <a:buSzPts val="1400"/>
              <a:buFont typeface="Poppins"/>
              <a:buChar char="●"/>
            </a:pPr>
            <a:r>
              <a:rPr lang="en" sz="1400">
                <a:solidFill>
                  <a:srgbClr val="000000"/>
                </a:solidFill>
                <a:latin typeface="Poppins"/>
                <a:ea typeface="Poppins"/>
                <a:cs typeface="Poppins"/>
                <a:sym typeface="Poppins"/>
              </a:rPr>
              <a:t>The system should be developed as a Play Framework web application, with a REST API to manage teams, assign tasks etc</a:t>
            </a:r>
            <a:endParaRPr sz="1400">
              <a:solidFill>
                <a:srgbClr val="000000"/>
              </a:solidFill>
              <a:latin typeface="Poppins"/>
              <a:ea typeface="Poppins"/>
              <a:cs typeface="Poppins"/>
              <a:sym typeface="Poppins"/>
            </a:endParaRPr>
          </a:p>
          <a:p>
            <a:pPr indent="-317500" lvl="0" marL="457200" rtl="0" algn="l">
              <a:spcBef>
                <a:spcPts val="0"/>
              </a:spcBef>
              <a:spcAft>
                <a:spcPts val="0"/>
              </a:spcAft>
              <a:buClr>
                <a:srgbClr val="000000"/>
              </a:buClr>
              <a:buSzPts val="1400"/>
              <a:buFont typeface="Poppins"/>
              <a:buChar char="●"/>
            </a:pPr>
            <a:r>
              <a:rPr lang="en" sz="1400">
                <a:solidFill>
                  <a:srgbClr val="000000"/>
                </a:solidFill>
                <a:latin typeface="Poppins"/>
                <a:ea typeface="Poppins"/>
                <a:cs typeface="Poppins"/>
                <a:sym typeface="Poppins"/>
              </a:rPr>
              <a:t>A separate microservice will be created using Akka Actors to handle messaging to the teams.</a:t>
            </a:r>
            <a:endParaRPr sz="1400">
              <a:solidFill>
                <a:srgbClr val="000000"/>
              </a:solidFill>
              <a:latin typeface="Poppins"/>
              <a:ea typeface="Poppins"/>
              <a:cs typeface="Poppins"/>
              <a:sym typeface="Poppins"/>
            </a:endParaRPr>
          </a:p>
          <a:p>
            <a:pPr indent="-317500" lvl="0" marL="457200" rtl="0" algn="l">
              <a:spcBef>
                <a:spcPts val="0"/>
              </a:spcBef>
              <a:spcAft>
                <a:spcPts val="0"/>
              </a:spcAft>
              <a:buClr>
                <a:srgbClr val="000000"/>
              </a:buClr>
              <a:buSzPts val="1400"/>
              <a:buFont typeface="Poppins"/>
              <a:buChar char="●"/>
            </a:pPr>
            <a:r>
              <a:rPr lang="en" sz="1400">
                <a:solidFill>
                  <a:srgbClr val="000000"/>
                </a:solidFill>
                <a:latin typeface="Poppins"/>
                <a:ea typeface="Poppins"/>
                <a:cs typeface="Poppins"/>
                <a:sym typeface="Poppins"/>
              </a:rPr>
              <a:t>Container based deployment is being done on the application which makes application portable and faster deployment.</a:t>
            </a:r>
            <a:endParaRPr b="1">
              <a:solidFill>
                <a:schemeClr val="dk2"/>
              </a:solidFill>
              <a:latin typeface="Poppins"/>
              <a:ea typeface="Poppins"/>
              <a:cs typeface="Poppins"/>
              <a:sym typeface="Poppins"/>
            </a:endParaRPr>
          </a:p>
          <a:p>
            <a:pPr indent="0" lvl="0" marL="0" rtl="0" algn="l">
              <a:spcBef>
                <a:spcPts val="0"/>
              </a:spcBef>
              <a:spcAft>
                <a:spcPts val="1200"/>
              </a:spcAft>
              <a:buNone/>
            </a:pPr>
            <a:r>
              <a:t/>
            </a:r>
            <a:endParaRPr>
              <a:solidFill>
                <a:schemeClr val="dk2"/>
              </a:solidFill>
              <a:latin typeface="Poppins"/>
              <a:ea typeface="Poppins"/>
              <a:cs typeface="Poppins"/>
              <a:sym typeface="Poppi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System Requirements</a:t>
            </a:r>
            <a:endParaRPr/>
          </a:p>
        </p:txBody>
      </p:sp>
      <p:sp>
        <p:nvSpPr>
          <p:cNvPr id="164" name="Google Shape;164;p2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dk2"/>
                </a:solidFill>
                <a:latin typeface="Poppins"/>
                <a:ea typeface="Poppins"/>
                <a:cs typeface="Poppins"/>
                <a:sym typeface="Poppins"/>
              </a:rPr>
              <a:t>Notification System:</a:t>
            </a:r>
            <a:endParaRPr b="1">
              <a:solidFill>
                <a:schemeClr val="dk2"/>
              </a:solidFill>
              <a:latin typeface="Poppins"/>
              <a:ea typeface="Poppins"/>
              <a:cs typeface="Poppins"/>
              <a:sym typeface="Poppins"/>
            </a:endParaRPr>
          </a:p>
          <a:p>
            <a:pPr indent="0" lvl="0" marL="0" rtl="0" algn="l">
              <a:spcBef>
                <a:spcPts val="1200"/>
              </a:spcBef>
              <a:spcAft>
                <a:spcPts val="0"/>
              </a:spcAft>
              <a:buNone/>
            </a:pPr>
            <a:r>
              <a:rPr lang="en">
                <a:solidFill>
                  <a:schemeClr val="dk2"/>
                </a:solidFill>
                <a:latin typeface="Poppins"/>
                <a:ea typeface="Poppins"/>
                <a:cs typeface="Poppins"/>
                <a:sym typeface="Poppins"/>
              </a:rPr>
              <a:t>An Email based notification will triggered to IT, SECURITY, EMPLOYEE HOST for further action to take.</a:t>
            </a:r>
            <a:endParaRPr>
              <a:solidFill>
                <a:schemeClr val="dk2"/>
              </a:solidFill>
              <a:latin typeface="Poppins"/>
              <a:ea typeface="Poppins"/>
              <a:cs typeface="Poppins"/>
              <a:sym typeface="Poppins"/>
            </a:endParaRPr>
          </a:p>
          <a:p>
            <a:pPr indent="0" lvl="0" marL="0" rtl="0" algn="l">
              <a:spcBef>
                <a:spcPts val="1200"/>
              </a:spcBef>
              <a:spcAft>
                <a:spcPts val="0"/>
              </a:spcAft>
              <a:buNone/>
            </a:pPr>
            <a:r>
              <a:rPr b="1" lang="en">
                <a:solidFill>
                  <a:schemeClr val="dk2"/>
                </a:solidFill>
                <a:latin typeface="Poppins"/>
                <a:ea typeface="Poppins"/>
                <a:cs typeface="Poppins"/>
                <a:sym typeface="Poppins"/>
              </a:rPr>
              <a:t>Security:</a:t>
            </a:r>
            <a:endParaRPr b="1">
              <a:solidFill>
                <a:schemeClr val="dk2"/>
              </a:solidFill>
              <a:latin typeface="Poppins"/>
              <a:ea typeface="Poppins"/>
              <a:cs typeface="Poppins"/>
              <a:sym typeface="Poppins"/>
            </a:endParaRPr>
          </a:p>
          <a:p>
            <a:pPr indent="-317500" lvl="0" marL="457200" rtl="0" algn="l">
              <a:spcBef>
                <a:spcPts val="1200"/>
              </a:spcBef>
              <a:spcAft>
                <a:spcPts val="0"/>
              </a:spcAft>
              <a:buClr>
                <a:srgbClr val="000000"/>
              </a:buClr>
              <a:buSzPts val="1400"/>
              <a:buFont typeface="Poppins"/>
              <a:buChar char="●"/>
            </a:pPr>
            <a:r>
              <a:rPr lang="en" sz="1400">
                <a:solidFill>
                  <a:srgbClr val="000000"/>
                </a:solidFill>
                <a:latin typeface="Poppins"/>
                <a:ea typeface="Poppins"/>
                <a:cs typeface="Poppins"/>
                <a:sym typeface="Poppins"/>
              </a:rPr>
              <a:t>JWT Token based authentication implementation on the team and even managing endpoints.</a:t>
            </a:r>
            <a:endParaRPr>
              <a:solidFill>
                <a:schemeClr val="dk2"/>
              </a:solidFill>
              <a:latin typeface="Poppins"/>
              <a:ea typeface="Poppins"/>
              <a:cs typeface="Poppins"/>
              <a:sym typeface="Poppins"/>
            </a:endParaRPr>
          </a:p>
          <a:p>
            <a:pPr indent="0" lvl="0" marL="0" rtl="0" algn="l">
              <a:spcBef>
                <a:spcPts val="0"/>
              </a:spcBef>
              <a:spcAft>
                <a:spcPts val="1200"/>
              </a:spcAft>
              <a:buNone/>
            </a:pPr>
            <a:r>
              <a:t/>
            </a:r>
            <a:endParaRPr>
              <a:solidFill>
                <a:schemeClr val="dk2"/>
              </a:solidFill>
              <a:latin typeface="Poppins"/>
              <a:ea typeface="Poppins"/>
              <a:cs typeface="Poppins"/>
              <a:sym typeface="Poppi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7"/>
          <p:cNvSpPr txBox="1"/>
          <p:nvPr>
            <p:ph type="title"/>
          </p:nvPr>
        </p:nvSpPr>
        <p:spPr>
          <a:xfrm>
            <a:off x="729450" y="5558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Application Architecture Diagram</a:t>
            </a:r>
            <a:endParaRPr/>
          </a:p>
          <a:p>
            <a:pPr indent="0" lvl="0" marL="0" rtl="0" algn="l">
              <a:spcBef>
                <a:spcPts val="0"/>
              </a:spcBef>
              <a:spcAft>
                <a:spcPts val="0"/>
              </a:spcAft>
              <a:buNone/>
            </a:pPr>
            <a:r>
              <a:t/>
            </a:r>
            <a:endParaRPr/>
          </a:p>
        </p:txBody>
      </p:sp>
      <p:pic>
        <p:nvPicPr>
          <p:cNvPr id="170" name="Google Shape;170;p27"/>
          <p:cNvPicPr preferRelativeResize="0"/>
          <p:nvPr/>
        </p:nvPicPr>
        <p:blipFill>
          <a:blip r:embed="rId3">
            <a:alphaModFix/>
          </a:blip>
          <a:stretch>
            <a:fillRect/>
          </a:stretch>
        </p:blipFill>
        <p:spPr>
          <a:xfrm>
            <a:off x="1518100" y="1449825"/>
            <a:ext cx="6111400" cy="3519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Flow Diagram</a:t>
            </a:r>
            <a:endParaRPr/>
          </a:p>
        </p:txBody>
      </p:sp>
      <p:pic>
        <p:nvPicPr>
          <p:cNvPr id="176" name="Google Shape;176;p28"/>
          <p:cNvPicPr preferRelativeResize="0"/>
          <p:nvPr/>
        </p:nvPicPr>
        <p:blipFill>
          <a:blip r:embed="rId3">
            <a:alphaModFix/>
          </a:blip>
          <a:stretch>
            <a:fillRect/>
          </a:stretch>
        </p:blipFill>
        <p:spPr>
          <a:xfrm>
            <a:off x="2795975" y="1853850"/>
            <a:ext cx="3552050" cy="3182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ctrTitle"/>
          </p:nvPr>
        </p:nvSpPr>
        <p:spPr>
          <a:xfrm>
            <a:off x="729450" y="1322450"/>
            <a:ext cx="7688100" cy="2785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0" lang="en" sz="2500">
                <a:latin typeface="Poppins Medium"/>
                <a:ea typeface="Poppins Medium"/>
                <a:cs typeface="Poppins Medium"/>
                <a:sym typeface="Poppins Medium"/>
              </a:rPr>
              <a:t>Event Management System</a:t>
            </a:r>
            <a:endParaRPr b="0" sz="2500">
              <a:latin typeface="Poppins Medium"/>
              <a:ea typeface="Poppins Medium"/>
              <a:cs typeface="Poppins Medium"/>
              <a:sym typeface="Poppins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Summary</a:t>
            </a:r>
            <a:endParaRPr/>
          </a:p>
        </p:txBody>
      </p:sp>
      <p:sp>
        <p:nvSpPr>
          <p:cNvPr id="98" name="Google Shape;98;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35"/>
              <a:buNone/>
            </a:pPr>
            <a:r>
              <a:rPr lang="en" sz="1405">
                <a:solidFill>
                  <a:schemeClr val="dk2"/>
                </a:solidFill>
                <a:latin typeface="Poppins"/>
                <a:ea typeface="Poppins"/>
                <a:cs typeface="Poppins"/>
                <a:sym typeface="Poppins"/>
              </a:rPr>
              <a:t>An event management company specializes in organizing and coordinating various services for events like weddings, corporate gatherings, and private parties. They need an Event Management Service Coordination System to help the event manager assign tasks to different service teams, track preparation timelines, and send notifications to ensure everything is ready for the event day. The system will involve a single user (the event manager) who coordinates multiple teams.</a:t>
            </a:r>
            <a:endParaRPr sz="1405">
              <a:solidFill>
                <a:schemeClr val="dk2"/>
              </a:solidFill>
              <a:latin typeface="Poppins"/>
              <a:ea typeface="Poppins"/>
              <a:cs typeface="Poppins"/>
              <a:sym typeface="Poppins"/>
            </a:endParaRPr>
          </a:p>
          <a:p>
            <a:pPr indent="0" lvl="0" marL="0" rtl="0" algn="l">
              <a:spcBef>
                <a:spcPts val="1200"/>
              </a:spcBef>
              <a:spcAft>
                <a:spcPts val="1200"/>
              </a:spcAft>
              <a:buSzPts val="935"/>
              <a:buNone/>
            </a:pPr>
            <a:r>
              <a:t/>
            </a:r>
            <a:endParaRPr sz="1405">
              <a:latin typeface="Poppins"/>
              <a:ea typeface="Poppins"/>
              <a:cs typeface="Poppins"/>
              <a:sym typeface="Poppi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System Requirements</a:t>
            </a:r>
            <a:endParaRPr/>
          </a:p>
        </p:txBody>
      </p:sp>
      <p:sp>
        <p:nvSpPr>
          <p:cNvPr id="104" name="Google Shape;104;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Clr>
                <a:schemeClr val="dk2"/>
              </a:buClr>
              <a:buSzPts val="1300"/>
              <a:buChar char="●"/>
            </a:pPr>
            <a:r>
              <a:rPr lang="en">
                <a:solidFill>
                  <a:schemeClr val="dk2"/>
                </a:solidFill>
              </a:rPr>
              <a:t>A event manager user can register and add event.</a:t>
            </a:r>
            <a:endParaRPr>
              <a:solidFill>
                <a:schemeClr val="dk2"/>
              </a:solidFill>
            </a:endParaRPr>
          </a:p>
          <a:p>
            <a:pPr indent="-311150" lvl="0" marL="457200" rtl="0" algn="l">
              <a:lnSpc>
                <a:spcPct val="200000"/>
              </a:lnSpc>
              <a:spcBef>
                <a:spcPts val="0"/>
              </a:spcBef>
              <a:spcAft>
                <a:spcPts val="0"/>
              </a:spcAft>
              <a:buClr>
                <a:schemeClr val="dk2"/>
              </a:buClr>
              <a:buSzPts val="1300"/>
              <a:buChar char="●"/>
            </a:pPr>
            <a:r>
              <a:rPr lang="en">
                <a:solidFill>
                  <a:schemeClr val="dk2"/>
                </a:solidFill>
              </a:rPr>
              <a:t>Event Manager will assigning the teams to the registered event .</a:t>
            </a:r>
            <a:endParaRPr>
              <a:solidFill>
                <a:schemeClr val="dk2"/>
              </a:solidFill>
            </a:endParaRPr>
          </a:p>
          <a:p>
            <a:pPr indent="-311150" lvl="0" marL="457200" rtl="0" algn="l">
              <a:lnSpc>
                <a:spcPct val="200000"/>
              </a:lnSpc>
              <a:spcBef>
                <a:spcPts val="0"/>
              </a:spcBef>
              <a:spcAft>
                <a:spcPts val="0"/>
              </a:spcAft>
              <a:buClr>
                <a:schemeClr val="dk2"/>
              </a:buClr>
              <a:buSzPts val="1300"/>
              <a:buChar char="●"/>
            </a:pPr>
            <a:r>
              <a:rPr lang="en">
                <a:solidFill>
                  <a:schemeClr val="dk2"/>
                </a:solidFill>
              </a:rPr>
              <a:t>Event can be updated based on teams availability on the scheduled date.</a:t>
            </a:r>
            <a:endParaRPr>
              <a:solidFill>
                <a:schemeClr val="dk2"/>
              </a:solidFill>
            </a:endParaRPr>
          </a:p>
          <a:p>
            <a:pPr indent="-311150" lvl="0" marL="457200" rtl="0" algn="l">
              <a:lnSpc>
                <a:spcPct val="200000"/>
              </a:lnSpc>
              <a:spcBef>
                <a:spcPts val="0"/>
              </a:spcBef>
              <a:spcAft>
                <a:spcPts val="0"/>
              </a:spcAft>
              <a:buClr>
                <a:schemeClr val="dk2"/>
              </a:buClr>
              <a:buSzPts val="1300"/>
              <a:buChar char="●"/>
            </a:pPr>
            <a:r>
              <a:rPr lang="en">
                <a:solidFill>
                  <a:schemeClr val="dk2"/>
                </a:solidFill>
              </a:rPr>
              <a:t>Notification will be triggered to the assigned teams.</a:t>
            </a:r>
            <a:endParaRPr>
              <a:solidFill>
                <a:schemeClr val="dk2"/>
              </a:solidFill>
            </a:endParaRPr>
          </a:p>
          <a:p>
            <a:pPr indent="0" lvl="0" marL="0" rtl="0" algn="l">
              <a:lnSpc>
                <a:spcPct val="200000"/>
              </a:lnSpc>
              <a:spcBef>
                <a:spcPts val="1200"/>
              </a:spcBef>
              <a:spcAft>
                <a:spcPts val="1200"/>
              </a:spcAft>
              <a:buNone/>
            </a:pPr>
            <a:r>
              <a:t/>
            </a:r>
            <a:endParaRPr>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System Requirements</a:t>
            </a:r>
            <a:endParaRPr/>
          </a:p>
        </p:txBody>
      </p:sp>
      <p:sp>
        <p:nvSpPr>
          <p:cNvPr id="110" name="Google Shape;110;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solidFill>
                  <a:schemeClr val="dk2"/>
                </a:solidFill>
                <a:latin typeface="Poppins"/>
                <a:ea typeface="Poppins"/>
                <a:cs typeface="Poppins"/>
                <a:sym typeface="Poppins"/>
              </a:rPr>
              <a:t>Email </a:t>
            </a:r>
            <a:r>
              <a:rPr b="1" lang="en" sz="1500">
                <a:solidFill>
                  <a:schemeClr val="dk2"/>
                </a:solidFill>
                <a:latin typeface="Poppins"/>
                <a:ea typeface="Poppins"/>
                <a:cs typeface="Poppins"/>
                <a:sym typeface="Poppins"/>
              </a:rPr>
              <a:t>Notification:</a:t>
            </a:r>
            <a:endParaRPr b="1" sz="1500">
              <a:solidFill>
                <a:schemeClr val="dk2"/>
              </a:solidFill>
              <a:latin typeface="Poppins"/>
              <a:ea typeface="Poppins"/>
              <a:cs typeface="Poppins"/>
              <a:sym typeface="Poppins"/>
            </a:endParaRPr>
          </a:p>
          <a:p>
            <a:pPr indent="0" lvl="0" marL="0" rtl="0" algn="l">
              <a:spcBef>
                <a:spcPts val="1200"/>
              </a:spcBef>
              <a:spcAft>
                <a:spcPts val="0"/>
              </a:spcAft>
              <a:buNone/>
            </a:pPr>
            <a:r>
              <a:rPr lang="en">
                <a:solidFill>
                  <a:schemeClr val="dk2"/>
                </a:solidFill>
                <a:latin typeface="Poppins"/>
                <a:ea typeface="Poppins"/>
                <a:cs typeface="Poppins"/>
                <a:sym typeface="Poppins"/>
              </a:rPr>
              <a:t>An mail notification will be </a:t>
            </a:r>
            <a:r>
              <a:rPr lang="en">
                <a:solidFill>
                  <a:schemeClr val="dk2"/>
                </a:solidFill>
                <a:latin typeface="Poppins"/>
                <a:ea typeface="Poppins"/>
                <a:cs typeface="Poppins"/>
                <a:sym typeface="Poppins"/>
              </a:rPr>
              <a:t>triggered</a:t>
            </a:r>
            <a:r>
              <a:rPr lang="en">
                <a:solidFill>
                  <a:schemeClr val="dk2"/>
                </a:solidFill>
                <a:latin typeface="Poppins"/>
                <a:ea typeface="Poppins"/>
                <a:cs typeface="Poppins"/>
                <a:sym typeface="Poppins"/>
              </a:rPr>
              <a:t> to the sent to the assigned team:</a:t>
            </a:r>
            <a:endParaRPr>
              <a:solidFill>
                <a:schemeClr val="dk2"/>
              </a:solidFill>
              <a:latin typeface="Poppins"/>
              <a:ea typeface="Poppins"/>
              <a:cs typeface="Poppins"/>
              <a:sym typeface="Poppins"/>
            </a:endParaRPr>
          </a:p>
          <a:p>
            <a:pPr indent="-311150" lvl="0" marL="457200" rtl="0" algn="l">
              <a:spcBef>
                <a:spcPts val="1200"/>
              </a:spcBef>
              <a:spcAft>
                <a:spcPts val="0"/>
              </a:spcAft>
              <a:buClr>
                <a:schemeClr val="dk2"/>
              </a:buClr>
              <a:buSzPts val="1300"/>
              <a:buFont typeface="Poppins"/>
              <a:buAutoNum type="arabicPeriod"/>
            </a:pPr>
            <a:r>
              <a:rPr lang="en">
                <a:solidFill>
                  <a:schemeClr val="dk2"/>
                </a:solidFill>
                <a:latin typeface="Poppins"/>
                <a:ea typeface="Poppins"/>
                <a:cs typeface="Poppins"/>
                <a:sym typeface="Poppins"/>
              </a:rPr>
              <a:t>Catering Team</a:t>
            </a:r>
            <a:endParaRPr>
              <a:solidFill>
                <a:schemeClr val="dk2"/>
              </a:solidFill>
              <a:latin typeface="Poppins"/>
              <a:ea typeface="Poppins"/>
              <a:cs typeface="Poppins"/>
              <a:sym typeface="Poppins"/>
            </a:endParaRPr>
          </a:p>
          <a:p>
            <a:pPr indent="-311150" lvl="0" marL="457200" rtl="0" algn="l">
              <a:spcBef>
                <a:spcPts val="0"/>
              </a:spcBef>
              <a:spcAft>
                <a:spcPts val="0"/>
              </a:spcAft>
              <a:buClr>
                <a:schemeClr val="dk2"/>
              </a:buClr>
              <a:buSzPts val="1300"/>
              <a:buFont typeface="Poppins"/>
              <a:buAutoNum type="arabicPeriod"/>
            </a:pPr>
            <a:r>
              <a:rPr lang="en">
                <a:solidFill>
                  <a:schemeClr val="dk2"/>
                </a:solidFill>
                <a:latin typeface="Poppins"/>
                <a:ea typeface="Poppins"/>
                <a:cs typeface="Poppins"/>
                <a:sym typeface="Poppins"/>
              </a:rPr>
              <a:t>Security Team</a:t>
            </a:r>
            <a:endParaRPr>
              <a:solidFill>
                <a:schemeClr val="dk2"/>
              </a:solidFill>
              <a:latin typeface="Poppins"/>
              <a:ea typeface="Poppins"/>
              <a:cs typeface="Poppins"/>
              <a:sym typeface="Poppins"/>
            </a:endParaRPr>
          </a:p>
          <a:p>
            <a:pPr indent="-311150" lvl="0" marL="457200" rtl="0" algn="l">
              <a:spcBef>
                <a:spcPts val="0"/>
              </a:spcBef>
              <a:spcAft>
                <a:spcPts val="0"/>
              </a:spcAft>
              <a:buClr>
                <a:schemeClr val="dk2"/>
              </a:buClr>
              <a:buSzPts val="1300"/>
              <a:buFont typeface="Poppins"/>
              <a:buAutoNum type="arabicPeriod"/>
            </a:pPr>
            <a:r>
              <a:rPr lang="en">
                <a:solidFill>
                  <a:schemeClr val="dk2"/>
                </a:solidFill>
                <a:latin typeface="Poppins"/>
                <a:ea typeface="Poppins"/>
                <a:cs typeface="Poppins"/>
                <a:sym typeface="Poppins"/>
              </a:rPr>
              <a:t>Transportation Team</a:t>
            </a:r>
            <a:endParaRPr>
              <a:solidFill>
                <a:schemeClr val="dk2"/>
              </a:solidFill>
              <a:latin typeface="Poppins"/>
              <a:ea typeface="Poppins"/>
              <a:cs typeface="Poppins"/>
              <a:sym typeface="Poppins"/>
            </a:endParaRPr>
          </a:p>
          <a:p>
            <a:pPr indent="-311150" lvl="0" marL="457200" rtl="0" algn="l">
              <a:spcBef>
                <a:spcPts val="0"/>
              </a:spcBef>
              <a:spcAft>
                <a:spcPts val="0"/>
              </a:spcAft>
              <a:buClr>
                <a:schemeClr val="dk2"/>
              </a:buClr>
              <a:buSzPts val="1300"/>
              <a:buFont typeface="Poppins"/>
              <a:buAutoNum type="arabicPeriod"/>
            </a:pPr>
            <a:r>
              <a:rPr lang="en">
                <a:solidFill>
                  <a:schemeClr val="dk2"/>
                </a:solidFill>
                <a:latin typeface="Poppins"/>
                <a:ea typeface="Poppins"/>
                <a:cs typeface="Poppins"/>
                <a:sym typeface="Poppins"/>
              </a:rPr>
              <a:t>Medical Team</a:t>
            </a:r>
            <a:endParaRPr>
              <a:solidFill>
                <a:schemeClr val="dk2"/>
              </a:solidFill>
              <a:latin typeface="Poppins"/>
              <a:ea typeface="Poppins"/>
              <a:cs typeface="Poppins"/>
              <a:sym typeface="Poppi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System Requirements</a:t>
            </a:r>
            <a:endParaRPr/>
          </a:p>
        </p:txBody>
      </p:sp>
      <p:sp>
        <p:nvSpPr>
          <p:cNvPr id="116" name="Google Shape;116;p18"/>
          <p:cNvSpPr txBox="1"/>
          <p:nvPr>
            <p:ph idx="1" type="body"/>
          </p:nvPr>
        </p:nvSpPr>
        <p:spPr>
          <a:xfrm>
            <a:off x="729450" y="2078875"/>
            <a:ext cx="7688700" cy="2672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500">
                <a:solidFill>
                  <a:schemeClr val="dk2"/>
                </a:solidFill>
                <a:latin typeface="Poppins"/>
                <a:ea typeface="Poppins"/>
                <a:cs typeface="Poppins"/>
                <a:sym typeface="Poppins"/>
              </a:rPr>
              <a:t>Backend and Deployment</a:t>
            </a:r>
            <a:endParaRPr b="1" sz="1500">
              <a:solidFill>
                <a:schemeClr val="dk2"/>
              </a:solidFill>
              <a:latin typeface="Poppins"/>
              <a:ea typeface="Poppins"/>
              <a:cs typeface="Poppins"/>
              <a:sym typeface="Poppins"/>
            </a:endParaRPr>
          </a:p>
          <a:p>
            <a:pPr indent="-317500" lvl="0" marL="457200" rtl="0" algn="l">
              <a:spcBef>
                <a:spcPts val="1200"/>
              </a:spcBef>
              <a:spcAft>
                <a:spcPts val="0"/>
              </a:spcAft>
              <a:buClr>
                <a:srgbClr val="000000"/>
              </a:buClr>
              <a:buSzPts val="1400"/>
              <a:buFont typeface="Poppins"/>
              <a:buChar char="●"/>
            </a:pPr>
            <a:r>
              <a:rPr lang="en" sz="1400">
                <a:solidFill>
                  <a:srgbClr val="000000"/>
                </a:solidFill>
                <a:latin typeface="Poppins"/>
                <a:ea typeface="Poppins"/>
                <a:cs typeface="Poppins"/>
                <a:sym typeface="Poppins"/>
              </a:rPr>
              <a:t>The system should be developed as a Play Framework web application, with a REST API to manage teams, assign tasks etc</a:t>
            </a:r>
            <a:endParaRPr sz="1400">
              <a:solidFill>
                <a:srgbClr val="000000"/>
              </a:solidFill>
              <a:latin typeface="Poppins"/>
              <a:ea typeface="Poppins"/>
              <a:cs typeface="Poppins"/>
              <a:sym typeface="Poppins"/>
            </a:endParaRPr>
          </a:p>
          <a:p>
            <a:pPr indent="-317500" lvl="0" marL="457200" rtl="0" algn="l">
              <a:spcBef>
                <a:spcPts val="0"/>
              </a:spcBef>
              <a:spcAft>
                <a:spcPts val="0"/>
              </a:spcAft>
              <a:buClr>
                <a:srgbClr val="000000"/>
              </a:buClr>
              <a:buSzPts val="1400"/>
              <a:buFont typeface="Poppins"/>
              <a:buChar char="●"/>
            </a:pPr>
            <a:r>
              <a:rPr lang="en" sz="1400">
                <a:solidFill>
                  <a:srgbClr val="000000"/>
                </a:solidFill>
                <a:latin typeface="Poppins"/>
                <a:ea typeface="Poppins"/>
                <a:cs typeface="Poppins"/>
                <a:sym typeface="Poppins"/>
              </a:rPr>
              <a:t>A separate microservice will be created using Akka Actors to handle messaging to </a:t>
            </a:r>
            <a:r>
              <a:rPr lang="en" sz="1400">
                <a:solidFill>
                  <a:srgbClr val="000000"/>
                </a:solidFill>
                <a:latin typeface="Poppins"/>
                <a:ea typeface="Poppins"/>
                <a:cs typeface="Poppins"/>
                <a:sym typeface="Poppins"/>
              </a:rPr>
              <a:t>t</a:t>
            </a:r>
            <a:r>
              <a:rPr lang="en" sz="1400">
                <a:solidFill>
                  <a:srgbClr val="000000"/>
                </a:solidFill>
                <a:latin typeface="Poppins"/>
                <a:ea typeface="Poppins"/>
                <a:cs typeface="Poppins"/>
                <a:sym typeface="Poppins"/>
              </a:rPr>
              <a:t>he teams.</a:t>
            </a:r>
            <a:endParaRPr sz="1400">
              <a:solidFill>
                <a:srgbClr val="000000"/>
              </a:solidFill>
              <a:latin typeface="Poppins"/>
              <a:ea typeface="Poppins"/>
              <a:cs typeface="Poppins"/>
              <a:sym typeface="Poppins"/>
            </a:endParaRPr>
          </a:p>
          <a:p>
            <a:pPr indent="-317500" lvl="0" marL="457200" rtl="0" algn="l">
              <a:spcBef>
                <a:spcPts val="0"/>
              </a:spcBef>
              <a:spcAft>
                <a:spcPts val="0"/>
              </a:spcAft>
              <a:buClr>
                <a:srgbClr val="000000"/>
              </a:buClr>
              <a:buSzPts val="1400"/>
              <a:buFont typeface="Poppins"/>
              <a:buChar char="●"/>
            </a:pPr>
            <a:r>
              <a:rPr lang="en" sz="1400">
                <a:solidFill>
                  <a:srgbClr val="000000"/>
                </a:solidFill>
                <a:latin typeface="Poppins"/>
                <a:ea typeface="Poppins"/>
                <a:cs typeface="Poppins"/>
                <a:sym typeface="Poppins"/>
              </a:rPr>
              <a:t>Container based deployment is being done on the application which makes application portable and faster deployment.</a:t>
            </a:r>
            <a:endParaRPr sz="1400">
              <a:solidFill>
                <a:srgbClr val="000000"/>
              </a:solidFill>
              <a:latin typeface="Poppins"/>
              <a:ea typeface="Poppins"/>
              <a:cs typeface="Poppins"/>
              <a:sym typeface="Poppins"/>
            </a:endParaRPr>
          </a:p>
          <a:p>
            <a:pPr indent="0" lvl="0" marL="0" rtl="0" algn="l">
              <a:spcBef>
                <a:spcPts val="0"/>
              </a:spcBef>
              <a:spcAft>
                <a:spcPts val="0"/>
              </a:spcAft>
              <a:buNone/>
            </a:pPr>
            <a:r>
              <a:t/>
            </a:r>
            <a:endParaRPr sz="1400">
              <a:solidFill>
                <a:srgbClr val="000000"/>
              </a:solidFill>
              <a:latin typeface="Poppins"/>
              <a:ea typeface="Poppins"/>
              <a:cs typeface="Poppins"/>
              <a:sym typeface="Poppins"/>
            </a:endParaRPr>
          </a:p>
          <a:p>
            <a:pPr indent="0" lvl="0" marL="0" rtl="0" algn="l">
              <a:spcBef>
                <a:spcPts val="0"/>
              </a:spcBef>
              <a:spcAft>
                <a:spcPts val="0"/>
              </a:spcAft>
              <a:buNone/>
            </a:pPr>
            <a:r>
              <a:t/>
            </a:r>
            <a:endParaRPr sz="1400">
              <a:solidFill>
                <a:srgbClr val="000000"/>
              </a:solidFill>
              <a:latin typeface="Poppins"/>
              <a:ea typeface="Poppins"/>
              <a:cs typeface="Poppins"/>
              <a:sym typeface="Poppins"/>
            </a:endParaRPr>
          </a:p>
          <a:p>
            <a:pPr indent="0" lvl="0" marL="0" rtl="0" algn="l">
              <a:spcBef>
                <a:spcPts val="0"/>
              </a:spcBef>
              <a:spcAft>
                <a:spcPts val="1200"/>
              </a:spcAft>
              <a:buNone/>
            </a:pPr>
            <a:r>
              <a:t/>
            </a:r>
            <a:endParaRPr b="1">
              <a:solidFill>
                <a:schemeClr val="dk2"/>
              </a:solidFill>
              <a:latin typeface="Poppins"/>
              <a:ea typeface="Poppins"/>
              <a:cs typeface="Poppins"/>
              <a:sym typeface="Poppi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System Requirements</a:t>
            </a:r>
            <a:endParaRPr/>
          </a:p>
        </p:txBody>
      </p:sp>
      <p:sp>
        <p:nvSpPr>
          <p:cNvPr id="122" name="Google Shape;122;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solidFill>
                  <a:srgbClr val="000000"/>
                </a:solidFill>
                <a:latin typeface="Poppins"/>
                <a:ea typeface="Poppins"/>
                <a:cs typeface="Poppins"/>
                <a:sym typeface="Poppins"/>
              </a:rPr>
              <a:t>Security:</a:t>
            </a:r>
            <a:endParaRPr b="1" sz="1500">
              <a:solidFill>
                <a:srgbClr val="000000"/>
              </a:solidFill>
              <a:latin typeface="Poppins"/>
              <a:ea typeface="Poppins"/>
              <a:cs typeface="Poppins"/>
              <a:sym typeface="Poppins"/>
            </a:endParaRPr>
          </a:p>
          <a:p>
            <a:pPr indent="0" lvl="0" marL="0" rtl="0" algn="l">
              <a:spcBef>
                <a:spcPts val="0"/>
              </a:spcBef>
              <a:spcAft>
                <a:spcPts val="0"/>
              </a:spcAft>
              <a:buNone/>
            </a:pPr>
            <a:r>
              <a:t/>
            </a:r>
            <a:endParaRPr sz="1400">
              <a:solidFill>
                <a:srgbClr val="000000"/>
              </a:solidFill>
              <a:latin typeface="Poppins"/>
              <a:ea typeface="Poppins"/>
              <a:cs typeface="Poppins"/>
              <a:sym typeface="Poppins"/>
            </a:endParaRPr>
          </a:p>
          <a:p>
            <a:pPr indent="-317500" lvl="0" marL="457200" rtl="0" algn="l">
              <a:spcBef>
                <a:spcPts val="0"/>
              </a:spcBef>
              <a:spcAft>
                <a:spcPts val="0"/>
              </a:spcAft>
              <a:buClr>
                <a:srgbClr val="000000"/>
              </a:buClr>
              <a:buSzPts val="1400"/>
              <a:buFont typeface="Poppins"/>
              <a:buChar char="●"/>
            </a:pPr>
            <a:r>
              <a:rPr lang="en" sz="1400">
                <a:solidFill>
                  <a:srgbClr val="000000"/>
                </a:solidFill>
                <a:latin typeface="Poppins"/>
                <a:ea typeface="Poppins"/>
                <a:cs typeface="Poppins"/>
                <a:sym typeface="Poppins"/>
              </a:rPr>
              <a:t>JWT Token based authentication implementation on the team and even managing endpoints.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727650" y="5768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Application Architecture Diagram</a:t>
            </a:r>
            <a:endParaRPr/>
          </a:p>
        </p:txBody>
      </p:sp>
      <p:pic>
        <p:nvPicPr>
          <p:cNvPr id="128" name="Google Shape;128;p20"/>
          <p:cNvPicPr preferRelativeResize="0"/>
          <p:nvPr/>
        </p:nvPicPr>
        <p:blipFill>
          <a:blip r:embed="rId3">
            <a:alphaModFix/>
          </a:blip>
          <a:stretch>
            <a:fillRect/>
          </a:stretch>
        </p:blipFill>
        <p:spPr>
          <a:xfrm>
            <a:off x="1336213" y="1278475"/>
            <a:ext cx="6471579" cy="37266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Flow Diagram</a:t>
            </a:r>
            <a:endParaRPr/>
          </a:p>
        </p:txBody>
      </p:sp>
      <p:sp>
        <p:nvSpPr>
          <p:cNvPr id="134" name="Google Shape;134;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5" name="Google Shape;135;p21"/>
          <p:cNvPicPr preferRelativeResize="0"/>
          <p:nvPr/>
        </p:nvPicPr>
        <p:blipFill>
          <a:blip r:embed="rId3">
            <a:alphaModFix/>
          </a:blip>
          <a:stretch>
            <a:fillRect/>
          </a:stretch>
        </p:blipFill>
        <p:spPr>
          <a:xfrm>
            <a:off x="659474" y="1853850"/>
            <a:ext cx="8025976" cy="3106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