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Raleway"/>
      <p:regular r:id="rId31"/>
      <p:bold r:id="rId32"/>
      <p:italic r:id="rId33"/>
      <p:boldItalic r:id="rId34"/>
    </p:embeddedFont>
    <p:embeddedFont>
      <p:font typeface="Lato"/>
      <p:regular r:id="rId35"/>
      <p:bold r:id="rId36"/>
      <p:italic r:id="rId37"/>
      <p:boldItalic r:id="rId38"/>
    </p:embeddedFont>
    <p:embeddedFont>
      <p:font typeface="Poppins"/>
      <p:regular r:id="rId39"/>
      <p:bold r:id="rId40"/>
      <p:italic r:id="rId41"/>
      <p:boldItalic r:id="rId42"/>
    </p:embeddedFont>
    <p:embeddedFont>
      <p:font typeface="Poppins Medium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oppins-bold.fntdata"/><Relationship Id="rId20" Type="http://schemas.openxmlformats.org/officeDocument/2006/relationships/slide" Target="slides/slide15.xml"/><Relationship Id="rId42" Type="http://schemas.openxmlformats.org/officeDocument/2006/relationships/font" Target="fonts/Poppins-boldItalic.fntdata"/><Relationship Id="rId41" Type="http://schemas.openxmlformats.org/officeDocument/2006/relationships/font" Target="fonts/Poppins-italic.fntdata"/><Relationship Id="rId22" Type="http://schemas.openxmlformats.org/officeDocument/2006/relationships/slide" Target="slides/slide17.xml"/><Relationship Id="rId44" Type="http://schemas.openxmlformats.org/officeDocument/2006/relationships/font" Target="fonts/PoppinsMedium-bold.fntdata"/><Relationship Id="rId21" Type="http://schemas.openxmlformats.org/officeDocument/2006/relationships/slide" Target="slides/slide16.xml"/><Relationship Id="rId43" Type="http://schemas.openxmlformats.org/officeDocument/2006/relationships/font" Target="fonts/PoppinsMedium-regular.fntdata"/><Relationship Id="rId24" Type="http://schemas.openxmlformats.org/officeDocument/2006/relationships/slide" Target="slides/slide19.xml"/><Relationship Id="rId46" Type="http://schemas.openxmlformats.org/officeDocument/2006/relationships/font" Target="fonts/PoppinsMedium-boldItalic.fntdata"/><Relationship Id="rId23" Type="http://schemas.openxmlformats.org/officeDocument/2006/relationships/slide" Target="slides/slide18.xml"/><Relationship Id="rId45" Type="http://schemas.openxmlformats.org/officeDocument/2006/relationships/font" Target="fonts/PoppinsMedium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aleway-italic.fntdata"/><Relationship Id="rId10" Type="http://schemas.openxmlformats.org/officeDocument/2006/relationships/slide" Target="slides/slide5.xml"/><Relationship Id="rId32" Type="http://schemas.openxmlformats.org/officeDocument/2006/relationships/font" Target="fonts/Raleway-bold.fntdata"/><Relationship Id="rId13" Type="http://schemas.openxmlformats.org/officeDocument/2006/relationships/slide" Target="slides/slide8.xml"/><Relationship Id="rId35" Type="http://schemas.openxmlformats.org/officeDocument/2006/relationships/font" Target="fonts/Lato-regular.fntdata"/><Relationship Id="rId12" Type="http://schemas.openxmlformats.org/officeDocument/2006/relationships/slide" Target="slides/slide7.xml"/><Relationship Id="rId34" Type="http://schemas.openxmlformats.org/officeDocument/2006/relationships/font" Target="fonts/Raleway-boldItalic.fntdata"/><Relationship Id="rId15" Type="http://schemas.openxmlformats.org/officeDocument/2006/relationships/slide" Target="slides/slide10.xml"/><Relationship Id="rId37" Type="http://schemas.openxmlformats.org/officeDocument/2006/relationships/font" Target="fonts/Lato-italic.fntdata"/><Relationship Id="rId14" Type="http://schemas.openxmlformats.org/officeDocument/2006/relationships/slide" Target="slides/slide9.xml"/><Relationship Id="rId36" Type="http://schemas.openxmlformats.org/officeDocument/2006/relationships/font" Target="fonts/Lato-bold.fntdata"/><Relationship Id="rId17" Type="http://schemas.openxmlformats.org/officeDocument/2006/relationships/slide" Target="slides/slide12.xml"/><Relationship Id="rId39" Type="http://schemas.openxmlformats.org/officeDocument/2006/relationships/font" Target="fonts/Poppins-regular.fntdata"/><Relationship Id="rId16" Type="http://schemas.openxmlformats.org/officeDocument/2006/relationships/slide" Target="slides/slide11.xml"/><Relationship Id="rId38" Type="http://schemas.openxmlformats.org/officeDocument/2006/relationships/font" Target="fonts/Lato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22e6e66982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22e6e66982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22e6e66982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22e6e66982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22e6e66982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22e6e66982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22e6e66982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22e6e66982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22e6e66982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22e6e66982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22e6e66982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22e6e66982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22e6e66982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22e6e66982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22e6e66982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22e6e66982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22e6e66982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22e6e66982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22e6e66982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22e6e66982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22e6e66982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22e6e66982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22e6e66982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22e6e66982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22e6e66982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22e6e66982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22e6e66982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22e6e66982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22e6e66982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22e6e66982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22e6e66982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22e6e66982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22e6e66982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322e6e66982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22e6e6684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22e6e6684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22e6e66982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22e6e66982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22e6e66982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22e6e66982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22e6e66982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22e6e66982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22e6e66982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22e6e66982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22e6e66982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22e6e66982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22e6e66982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22e6e66982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9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Engineering - Projects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2482525"/>
            <a:ext cx="7688100" cy="21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Poppins Medium"/>
              <a:buChar char="●"/>
            </a:pPr>
            <a:r>
              <a:rPr lang="en" sz="1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Optimized Real-Time Data Processing with Caching,</a:t>
            </a:r>
            <a:endParaRPr sz="1500">
              <a:solidFill>
                <a:schemeClr val="dk2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Persisting, and Broadcasting</a:t>
            </a:r>
            <a:endParaRPr sz="1500">
              <a:solidFill>
                <a:schemeClr val="dk2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Poppins Medium"/>
              <a:buChar char="●"/>
            </a:pPr>
            <a:r>
              <a:rPr lang="en" sz="1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Comprehensive Data Analytics on MovieLens Dataset</a:t>
            </a:r>
            <a:endParaRPr sz="1500">
              <a:solidFill>
                <a:schemeClr val="dk2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23850" lvl="0" marL="45720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Poppins Medium"/>
              <a:buChar char="-"/>
            </a:pPr>
            <a:r>
              <a:rPr lang="en" sz="1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Mano Ranjan Narayanasamy</a:t>
            </a:r>
            <a:endParaRPr sz="1500">
              <a:solidFill>
                <a:schemeClr val="dk2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729450" y="573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Real-time Data Processing</a:t>
            </a:r>
            <a:endParaRPr/>
          </a:p>
        </p:txBody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786125" y="1365400"/>
            <a:ext cx="7632000" cy="34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>
                <a:solidFill>
                  <a:schemeClr val="dk2"/>
                </a:solidFill>
              </a:rPr>
              <a:t>Kafka is used for streaming the weekly sales data.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>
                <a:solidFill>
                  <a:schemeClr val="dk2"/>
                </a:solidFill>
              </a:rPr>
              <a:t>Spark Streaming is used for consuming the data from the kafka topic and process the data and got stored into the cloud </a:t>
            </a:r>
            <a:r>
              <a:rPr lang="en">
                <a:solidFill>
                  <a:schemeClr val="dk2"/>
                </a:solidFill>
              </a:rPr>
              <a:t>storage</a:t>
            </a:r>
            <a:r>
              <a:rPr lang="en">
                <a:solidFill>
                  <a:schemeClr val="dk2"/>
                </a:solidFill>
              </a:rPr>
              <a:t> for </a:t>
            </a:r>
            <a:r>
              <a:rPr lang="en">
                <a:solidFill>
                  <a:schemeClr val="dk2"/>
                </a:solidFill>
              </a:rPr>
              <a:t>further</a:t>
            </a:r>
            <a:r>
              <a:rPr lang="en">
                <a:solidFill>
                  <a:schemeClr val="dk2"/>
                </a:solidFill>
              </a:rPr>
              <a:t> analysis.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9838" y="2192925"/>
            <a:ext cx="6964573" cy="280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type="title"/>
          </p:nvPr>
        </p:nvSpPr>
        <p:spPr>
          <a:xfrm>
            <a:off x="727650" y="567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Insights</a:t>
            </a:r>
            <a:endParaRPr/>
          </a:p>
        </p:txBody>
      </p:sp>
      <p:sp>
        <p:nvSpPr>
          <p:cNvPr id="150" name="Google Shape;150;p23"/>
          <p:cNvSpPr txBox="1"/>
          <p:nvPr>
            <p:ph idx="1" type="body"/>
          </p:nvPr>
        </p:nvSpPr>
        <p:spPr>
          <a:xfrm>
            <a:off x="727650" y="14795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 u="sng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Store - Level  Insights</a:t>
            </a:r>
            <a:endParaRPr b="1" sz="1400" u="sng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Metrics such as total and average weekly sales are calculated and stored for each store for further analysis.</a:t>
            </a:r>
            <a:endParaRPr sz="14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 u="sng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Department - </a:t>
            </a:r>
            <a:r>
              <a:rPr b="1" lang="en" sz="1400" u="sng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Level</a:t>
            </a:r>
            <a:r>
              <a:rPr b="1" lang="en" sz="1400" u="sng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 Insights</a:t>
            </a:r>
            <a:endParaRPr b="1" sz="1400" u="sng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Metrics related to specific departments, like total sales within a department, are analyzed, computed and stored.</a:t>
            </a:r>
            <a:endParaRPr sz="14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title"/>
          </p:nvPr>
        </p:nvSpPr>
        <p:spPr>
          <a:xfrm>
            <a:off x="727650" y="6119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Insights</a:t>
            </a:r>
            <a:endParaRPr/>
          </a:p>
        </p:txBody>
      </p:sp>
      <p:sp>
        <p:nvSpPr>
          <p:cNvPr id="156" name="Google Shape;156;p24"/>
          <p:cNvSpPr txBox="1"/>
          <p:nvPr>
            <p:ph idx="1" type="body"/>
          </p:nvPr>
        </p:nvSpPr>
        <p:spPr>
          <a:xfrm>
            <a:off x="727650" y="1434825"/>
            <a:ext cx="7688700" cy="23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 u="sng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Holiday vs Non-Holiday sales insights:</a:t>
            </a:r>
            <a:endParaRPr b="1" sz="1400" u="sng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Sales are compared between holiday periods and non-holiday periods to understand seasonal variations.</a:t>
            </a:r>
            <a:endParaRPr sz="14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 u="sng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Weekly</a:t>
            </a:r>
            <a:r>
              <a:rPr b="1" lang="en" sz="1400" u="sng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 Trends Analysis:</a:t>
            </a:r>
            <a:endParaRPr b="1" sz="1400" u="sng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Weekly sales trends are determined by comparing sales differences between consecutive weeks.</a:t>
            </a:r>
            <a:endParaRPr sz="14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>
            <p:ph type="title"/>
          </p:nvPr>
        </p:nvSpPr>
        <p:spPr>
          <a:xfrm>
            <a:off x="729450" y="5583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outcomes</a:t>
            </a:r>
            <a:endParaRPr/>
          </a:p>
        </p:txBody>
      </p:sp>
      <p:sp>
        <p:nvSpPr>
          <p:cNvPr id="162" name="Google Shape;162;p25"/>
          <p:cNvSpPr txBox="1"/>
          <p:nvPr>
            <p:ph idx="1" type="body"/>
          </p:nvPr>
        </p:nvSpPr>
        <p:spPr>
          <a:xfrm>
            <a:off x="729450" y="14795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"/>
              <a:buChar char="●"/>
            </a:pPr>
            <a:r>
              <a:rPr lang="en" sz="1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Real-time synchronization of raw sales data with calculated insights from the streaming data.</a:t>
            </a:r>
            <a:endParaRPr sz="14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"/>
              <a:buChar char="●"/>
            </a:pPr>
            <a:r>
              <a:rPr lang="en" sz="1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Enhanced data storage efficiency using GCP-supported Parquet and JSON formats.</a:t>
            </a:r>
            <a:endParaRPr sz="14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"/>
              <a:buChar char="●"/>
            </a:pPr>
            <a:r>
              <a:rPr lang="en" sz="1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Accelerated data processing through advanced techniques such as broadcasting, caching</a:t>
            </a:r>
            <a:r>
              <a:rPr lang="en" sz="1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, and persistence</a:t>
            </a:r>
            <a:r>
              <a:rPr lang="en" sz="1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strategies.</a:t>
            </a:r>
            <a:endParaRPr sz="14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"/>
              <a:buChar char="●"/>
            </a:pPr>
            <a:r>
              <a:rPr lang="en" sz="1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Comprehensive insights enabled by scalable and optimized data storage solutions.</a:t>
            </a:r>
            <a:endParaRPr sz="14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/>
          <p:nvPr>
            <p:ph type="ctrTitle"/>
          </p:nvPr>
        </p:nvSpPr>
        <p:spPr>
          <a:xfrm>
            <a:off x="237900" y="1739400"/>
            <a:ext cx="8668200" cy="166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500">
                <a:latin typeface="Poppins Medium"/>
                <a:ea typeface="Poppins Medium"/>
                <a:cs typeface="Poppins Medium"/>
                <a:sym typeface="Poppins Medium"/>
              </a:rPr>
              <a:t>Comprehensive Data Analytics on MovieLens Dataset</a:t>
            </a:r>
            <a:endParaRPr b="0" sz="250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173" name="Google Shape;173;p27"/>
          <p:cNvSpPr txBox="1"/>
          <p:nvPr>
            <p:ph idx="1" type="body"/>
          </p:nvPr>
        </p:nvSpPr>
        <p:spPr>
          <a:xfrm>
            <a:off x="729450" y="2078875"/>
            <a:ext cx="7688700" cy="26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"/>
              <a:buChar char="●"/>
            </a:pPr>
            <a:r>
              <a:rPr lang="en" sz="1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Develop and implement a robust data pipeline using Spark to efficiently process and transform the large MovieLens dataset, ensuring high performance and scalability.</a:t>
            </a:r>
            <a:endParaRPr sz="14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"/>
              <a:buChar char="●"/>
            </a:pPr>
            <a:r>
              <a:rPr lang="en" sz="1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Conduct comprehensive data analysis to understand user behavior, movie popularity, genre trends, and rating patterns, revealing valuable insights into the movie recommendation domain.</a:t>
            </a:r>
            <a:endParaRPr sz="14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"/>
              <a:buChar char="●"/>
            </a:pPr>
            <a:r>
              <a:rPr lang="en" sz="1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Implement efficient data storage strategies, such as Parquet partitioning, to optimize data access and enable fast query performance for future analyses and applications.</a:t>
            </a:r>
            <a:endParaRPr sz="140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Techniques</a:t>
            </a:r>
            <a:endParaRPr/>
          </a:p>
        </p:txBody>
      </p:sp>
      <p:sp>
        <p:nvSpPr>
          <p:cNvPr id="179" name="Google Shape;179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817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5"/>
              <a:buFont typeface="Poppins"/>
              <a:buChar char="●"/>
            </a:pPr>
            <a:r>
              <a:rPr lang="en" sz="1405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Data Validation and Enriching </a:t>
            </a:r>
            <a:endParaRPr sz="1405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817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5"/>
              <a:buFont typeface="Poppins"/>
              <a:buChar char="●"/>
            </a:pPr>
            <a:r>
              <a:rPr lang="en" sz="1405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Aggregation Operations like count, sum, variance, avg etc </a:t>
            </a:r>
            <a:endParaRPr sz="1405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817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5"/>
              <a:buFont typeface="Poppins"/>
              <a:buChar char="●"/>
            </a:pPr>
            <a:r>
              <a:rPr lang="en" sz="1405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Performing Window Aggregation </a:t>
            </a:r>
            <a:r>
              <a:rPr lang="en" sz="1405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Operation</a:t>
            </a:r>
            <a:endParaRPr sz="1405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817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5"/>
              <a:buFont typeface="Poppins"/>
              <a:buChar char="●"/>
            </a:pPr>
            <a:r>
              <a:rPr lang="en" sz="1405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Performing Machine Learning based Analysis on user activity</a:t>
            </a:r>
            <a:endParaRPr sz="1405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817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5"/>
              <a:buFont typeface="Poppins"/>
              <a:buChar char="●"/>
            </a:pPr>
            <a:r>
              <a:rPr lang="en" sz="1405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Anomaly Detection  </a:t>
            </a:r>
            <a:endParaRPr sz="1405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817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5"/>
              <a:buFont typeface="Poppins"/>
              <a:buChar char="●"/>
            </a:pPr>
            <a:r>
              <a:rPr lang="en" sz="1405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Generating Visual Reports</a:t>
            </a:r>
            <a:endParaRPr sz="1405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405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lnSpc>
                <a:spcPct val="130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405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9"/>
          <p:cNvSpPr txBox="1"/>
          <p:nvPr>
            <p:ph idx="1" type="body"/>
          </p:nvPr>
        </p:nvSpPr>
        <p:spPr>
          <a:xfrm>
            <a:off x="729450" y="18538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6000" u="sng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Datasets</a:t>
            </a:r>
            <a:endParaRPr b="1" sz="6000" u="sng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600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Sales Analytics are performed on the walmart sales dataset </a:t>
            </a:r>
            <a:endParaRPr sz="5600">
              <a:solidFill>
                <a:srgbClr val="000000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Poppins"/>
              <a:buChar char="●"/>
            </a:pPr>
            <a:r>
              <a:rPr lang="en" sz="56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movies.csv</a:t>
            </a:r>
            <a:endParaRPr sz="56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Poppins"/>
              <a:buChar char="●"/>
            </a:pPr>
            <a:r>
              <a:rPr lang="en" sz="56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ratings.csv</a:t>
            </a:r>
            <a:endParaRPr sz="56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Poppins"/>
              <a:buChar char="●"/>
            </a:pPr>
            <a:r>
              <a:rPr lang="en" sz="56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tags.csv</a:t>
            </a:r>
            <a:endParaRPr sz="56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Poppins"/>
              <a:buChar char="●"/>
            </a:pPr>
            <a:r>
              <a:rPr lang="en" sz="56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links.csv</a:t>
            </a:r>
            <a:endParaRPr sz="56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6000" u="sng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Spark</a:t>
            </a:r>
            <a:r>
              <a:rPr lang="en" sz="6000" u="sng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:</a:t>
            </a:r>
            <a:endParaRPr sz="6000" u="sng">
              <a:solidFill>
                <a:srgbClr val="000000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56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Data from the CSV files (features.csv, stores.csv, train.csv) are loaded into Spark DataFrames for validation, transformation, and aggregation.</a:t>
            </a:r>
            <a:endParaRPr sz="56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Poppins"/>
              <a:buChar char="●"/>
            </a:pPr>
            <a:r>
              <a:rPr lang="en" sz="56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Spark Window Operation for deriving comprehensive insights from the data.</a:t>
            </a:r>
            <a:endParaRPr sz="4800" u="sng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400" u="sng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Components</a:t>
            </a:r>
            <a:endParaRPr/>
          </a:p>
        </p:txBody>
      </p:sp>
      <p:sp>
        <p:nvSpPr>
          <p:cNvPr id="191" name="Google Shape;191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 u="sng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Spark ML:</a:t>
            </a:r>
            <a:endParaRPr b="1" sz="1400" u="sng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Employed</a:t>
            </a:r>
            <a:r>
              <a:rPr lang="en" sz="14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 Spark Machine Learning for clustering the similar user, using unsupervised learning methods.</a:t>
            </a:r>
            <a:endParaRPr sz="14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 u="sng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Plotly:</a:t>
            </a:r>
            <a:endParaRPr b="1" sz="1400" u="sng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Employed Visualization using plotly to create bar plot for  the </a:t>
            </a:r>
            <a:r>
              <a:rPr lang="en" sz="14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rolling Avg Year</a:t>
            </a:r>
            <a:r>
              <a:rPr lang="en" sz="14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 and </a:t>
            </a:r>
            <a:r>
              <a:rPr lang="en" sz="14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avg By Year</a:t>
            </a:r>
            <a:r>
              <a:rPr lang="en" sz="14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 insights</a:t>
            </a:r>
            <a:endParaRPr sz="14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Genre By Rating </a:t>
            </a:r>
            <a:r>
              <a:rPr lang="en"/>
              <a:t>Anomaly</a:t>
            </a:r>
            <a:r>
              <a:rPr lang="en"/>
              <a:t> Detection</a:t>
            </a:r>
            <a:endParaRPr/>
          </a:p>
        </p:txBody>
      </p:sp>
      <p:sp>
        <p:nvSpPr>
          <p:cNvPr id="197" name="Google Shape;197;p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8" name="Google Shape;19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200" y="2147200"/>
            <a:ext cx="8347501" cy="226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ctrTitle"/>
          </p:nvPr>
        </p:nvSpPr>
        <p:spPr>
          <a:xfrm>
            <a:off x="144750" y="1739400"/>
            <a:ext cx="8854500" cy="166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500">
                <a:latin typeface="Poppins Medium"/>
                <a:ea typeface="Poppins Medium"/>
                <a:cs typeface="Poppins Medium"/>
                <a:sym typeface="Poppins Medium"/>
              </a:rPr>
              <a:t>Optimized Real-Time Data Processing with Caching,</a:t>
            </a:r>
            <a:endParaRPr b="0" sz="2500"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500">
                <a:latin typeface="Poppins Medium"/>
                <a:ea typeface="Poppins Medium"/>
                <a:cs typeface="Poppins Medium"/>
                <a:sym typeface="Poppins Medium"/>
              </a:rPr>
              <a:t>Persisting, and Broadcasting</a:t>
            </a:r>
            <a:endParaRPr b="0" sz="250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Based User Clustering By Rating behaviour</a:t>
            </a:r>
            <a:endParaRPr/>
          </a:p>
        </p:txBody>
      </p:sp>
      <p:sp>
        <p:nvSpPr>
          <p:cNvPr id="204" name="Google Shape;204;p3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5" name="Google Shape;20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650" y="2441150"/>
            <a:ext cx="8155899" cy="178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 Reports - Average Rating By Year</a:t>
            </a:r>
            <a:endParaRPr/>
          </a:p>
        </p:txBody>
      </p:sp>
      <p:sp>
        <p:nvSpPr>
          <p:cNvPr id="211" name="Google Shape;211;p3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2" name="Google Shape;21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550" y="1935038"/>
            <a:ext cx="8670899" cy="254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Insights - Users</a:t>
            </a:r>
            <a:endParaRPr/>
          </a:p>
        </p:txBody>
      </p:sp>
      <p:sp>
        <p:nvSpPr>
          <p:cNvPr id="218" name="Google Shape;218;p3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</a:pPr>
            <a:r>
              <a:rPr lang="en" sz="14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Identified the top users contributing the most ratings, showcasing patterns of highly engaged users.</a:t>
            </a:r>
            <a:endParaRPr sz="14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</a:pPr>
            <a:r>
              <a:rPr lang="en" sz="14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Users tagged movies with common themes such as "classic" or "must-watch," reflecting shared sentiments across the community.</a:t>
            </a:r>
            <a:endParaRPr sz="14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</a:pPr>
            <a:r>
              <a:rPr lang="en" sz="14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Users were clustered based on their rating behavior, revealing distinct preferences like favoring specific genres or consistent high ratings.</a:t>
            </a:r>
            <a:endParaRPr sz="14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Insights - Movies</a:t>
            </a:r>
            <a:endParaRPr/>
          </a:p>
        </p:txBody>
      </p:sp>
      <p:sp>
        <p:nvSpPr>
          <p:cNvPr id="224" name="Google Shape;224;p3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</a:pPr>
            <a:r>
              <a:rPr lang="en" sz="14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Top 10 movies with the highest average ratings (minimum 50 ratings), highlighting community favorites.</a:t>
            </a:r>
            <a:endParaRPr sz="14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</a:pPr>
            <a:r>
              <a:rPr lang="en" sz="14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Time-based trends showed how some movies gained popularity over time, likely due to cultural events or online buzz.</a:t>
            </a:r>
            <a:endParaRPr sz="14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</a:pPr>
            <a:r>
              <a:rPr lang="en" sz="14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Movies with the highest rating variance suggest polarizing content that divided audience opinions.</a:t>
            </a:r>
            <a:endParaRPr sz="14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Insights - Genres</a:t>
            </a:r>
            <a:endParaRPr/>
          </a:p>
        </p:txBody>
      </p:sp>
      <p:sp>
        <p:nvSpPr>
          <p:cNvPr id="230" name="Google Shape;230;p3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"/>
              <a:buChar char="●"/>
            </a:pPr>
            <a:r>
              <a:rPr lang="en" sz="1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Popular Genres: Genre with the highest total ratings and average rating scores, indicating community preferences.</a:t>
            </a:r>
            <a:endParaRPr sz="14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"/>
              <a:buChar char="●"/>
            </a:pPr>
            <a:r>
              <a:rPr lang="en" sz="1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Anomalies Detected: Unusual spikes or drops in ratings for genres, likely caused by outlier data or significant cultural events.</a:t>
            </a:r>
            <a:endParaRPr sz="14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"/>
              <a:buChar char="●"/>
            </a:pPr>
            <a:r>
              <a:rPr lang="en" sz="1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Yearly Trends: Pivot analysis showed shifts in genre preferences over decades (e.g., rising interest in sci-fi movies).</a:t>
            </a:r>
            <a:endParaRPr sz="14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7"/>
          <p:cNvSpPr txBox="1"/>
          <p:nvPr>
            <p:ph type="title"/>
          </p:nvPr>
        </p:nvSpPr>
        <p:spPr>
          <a:xfrm>
            <a:off x="727650" y="23041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 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oppins"/>
              <a:buChar char="●"/>
            </a:pPr>
            <a:r>
              <a:rPr lang="en" sz="14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Optimize the performance of Apache Spark jobs by leveraging caching, persisting, and broadcasting strategies for efficient handling of large-scale data.</a:t>
            </a:r>
            <a:endParaRPr sz="14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oppins"/>
              <a:buChar char="●"/>
            </a:pPr>
            <a:r>
              <a:rPr lang="en" sz="14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Enable robust data validation, metadata enrichment, and efficient storage in Google Cloud Storage (GCS) using JSON and Parquet formats.</a:t>
            </a:r>
            <a:endParaRPr sz="14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oppins"/>
              <a:buChar char="●"/>
            </a:pPr>
            <a:r>
              <a:rPr lang="en" sz="14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Perform real-time data processing and store the insights into GCS</a:t>
            </a:r>
            <a:endParaRPr sz="14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4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729450" y="584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 - Data Flow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2687" y="1340325"/>
            <a:ext cx="5478625" cy="37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Techniques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66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65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3"/>
              <a:buFont typeface="Poppins"/>
              <a:buChar char="●"/>
            </a:pPr>
            <a:r>
              <a:rPr lang="en" sz="1402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Data Validation &amp; Enrichment</a:t>
            </a:r>
            <a:endParaRPr sz="1402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65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3"/>
              <a:buFont typeface="Poppins"/>
              <a:buChar char="●"/>
            </a:pPr>
            <a:r>
              <a:rPr lang="en" sz="1402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Cached Processed data for further usage</a:t>
            </a:r>
            <a:endParaRPr sz="1402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65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3"/>
              <a:buFont typeface="Poppins"/>
              <a:buChar char="●"/>
            </a:pPr>
            <a:r>
              <a:rPr lang="en" sz="1402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Broadcasted</a:t>
            </a:r>
            <a:r>
              <a:rPr lang="en" sz="1402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 smaller data to all the nodes</a:t>
            </a:r>
            <a:endParaRPr sz="1402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65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3"/>
              <a:buFont typeface="Poppins"/>
              <a:buChar char="●"/>
            </a:pPr>
            <a:r>
              <a:rPr lang="en" sz="1402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Real-time Stream data processing</a:t>
            </a:r>
            <a:endParaRPr sz="1402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65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3"/>
              <a:buFont typeface="Poppins"/>
              <a:buChar char="●"/>
            </a:pPr>
            <a:r>
              <a:rPr lang="en" sz="1402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Batch Real-time updating the sales metric with new sales data</a:t>
            </a:r>
            <a:endParaRPr sz="1402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65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3"/>
              <a:buFont typeface="Poppins"/>
              <a:buChar char="●"/>
            </a:pPr>
            <a:r>
              <a:rPr lang="en" sz="1402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Optimized Data Storing for further analysis</a:t>
            </a:r>
            <a:endParaRPr sz="1402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5221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9450" y="1209175"/>
            <a:ext cx="7688700" cy="38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1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000" u="sng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Datasets</a:t>
            </a:r>
            <a:endParaRPr sz="6000" u="sng">
              <a:solidFill>
                <a:srgbClr val="000000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600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Sales Analytics are performed on the walmart sales dataset </a:t>
            </a:r>
            <a:endParaRPr sz="5600">
              <a:solidFill>
                <a:srgbClr val="000000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Poppins"/>
              <a:buChar char="●"/>
            </a:pPr>
            <a:r>
              <a:rPr lang="en" sz="56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features.csv</a:t>
            </a:r>
            <a:endParaRPr sz="56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Poppins"/>
              <a:buChar char="●"/>
            </a:pPr>
            <a:r>
              <a:rPr lang="en" sz="56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stores.csv</a:t>
            </a:r>
            <a:endParaRPr sz="56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Poppins"/>
              <a:buChar char="●"/>
            </a:pPr>
            <a:r>
              <a:rPr lang="en" sz="56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</a:t>
            </a:r>
            <a:r>
              <a:rPr lang="en" sz="56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rain.csv</a:t>
            </a:r>
            <a:endParaRPr sz="56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000" u="sng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Spark:</a:t>
            </a:r>
            <a:endParaRPr sz="6000" u="sng">
              <a:solidFill>
                <a:srgbClr val="000000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56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Data from the CSV files (features.csv, stores.csv, train.csv) are loaded into Spark DataFrames for validation, transformation, and aggregation.</a:t>
            </a:r>
            <a:endParaRPr sz="56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Poppins"/>
              <a:buChar char="●"/>
            </a:pPr>
            <a:r>
              <a:rPr lang="en" sz="56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Employed Spark Streaming for handling the streaming data from stream source, eg: kafka.</a:t>
            </a:r>
            <a:endParaRPr sz="56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4800" u="sng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7650" y="6660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Components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786125" y="1442375"/>
            <a:ext cx="7456200" cy="14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Google Cloud Storage</a:t>
            </a:r>
            <a:endParaRPr u="sng">
              <a:solidFill>
                <a:srgbClr val="000000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Enriched Dataset:</a:t>
            </a:r>
            <a:br>
              <a:rPr lang="en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lang="en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The cumulative dataset, generated by combining raw data and the enrichment process, is stored in GCS in Parquet format, partitioned by storeId and date.</a:t>
            </a:r>
            <a:endParaRPr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Aggregated Metrics:</a:t>
            </a:r>
            <a:br>
              <a:rPr lang="en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lang="en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Key metrics, such as store-level, department-level, weekly trends, and holiday vs. non-holiday sales, are computed and stored in GCS in JSON format under the </a:t>
            </a:r>
            <a:r>
              <a:rPr lang="en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processed_data </a:t>
            </a:r>
            <a:r>
              <a:rPr lang="en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folder.</a:t>
            </a:r>
            <a:endParaRPr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Kafka </a:t>
            </a:r>
            <a:endParaRPr u="sng">
              <a:solidFill>
                <a:srgbClr val="000000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Poppins"/>
              <a:buChar char="●"/>
            </a:pPr>
            <a:r>
              <a:rPr lang="en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Kafka is hosted and used as message broker system for receiving the sales sales new data.</a:t>
            </a:r>
            <a:endParaRPr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729450" y="5635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Enriched Data Storage</a:t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325349"/>
            <a:ext cx="8192348" cy="3768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729450" y="542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Aggregated Data Storage</a:t>
            </a:r>
            <a:endParaRPr/>
          </a:p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38" y="1521013"/>
            <a:ext cx="8241674" cy="306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