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71" r:id="rId9"/>
    <p:sldId id="273" r:id="rId10"/>
    <p:sldId id="264" r:id="rId11"/>
    <p:sldId id="274" r:id="rId12"/>
    <p:sldId id="265" r:id="rId13"/>
    <p:sldId id="275" r:id="rId14"/>
    <p:sldId id="270" r:id="rId15"/>
    <p:sldId id="267" r:id="rId16"/>
    <p:sldId id="268" r:id="rId17"/>
    <p:sldId id="276" r:id="rId18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79"/>
    <p:restoredTop sz="86479"/>
  </p:normalViewPr>
  <p:slideViewPr>
    <p:cSldViewPr snapToGrid="0" snapToObjects="1">
      <p:cViewPr varScale="1">
        <p:scale>
          <a:sx n="87" d="100"/>
          <a:sy n="87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1F884-60AC-D249-A12D-E85E387A6912}" type="datetimeFigureOut">
              <a:rPr lang="en-GR" smtClean="0"/>
              <a:t>15/12/21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D387A-6502-754A-AC81-4E211DB5CE5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23664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www.mathworks.com</a:t>
            </a:r>
            <a:r>
              <a:rPr lang="en-GB" dirty="0"/>
              <a:t>/help/vision/ug/camera-</a:t>
            </a:r>
            <a:r>
              <a:rPr lang="en-GB" dirty="0" err="1"/>
              <a:t>calibration.html</a:t>
            </a:r>
            <a:r>
              <a:rPr lang="en-GB" dirty="0"/>
              <a:t> notes to explain the formulas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387A-6502-754A-AC81-4E211DB5CE57}" type="slidenum">
              <a:rPr lang="en-GR" smtClean="0"/>
              <a:t>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7756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www.mathworks.com</a:t>
            </a:r>
            <a:r>
              <a:rPr lang="en-GB" dirty="0"/>
              <a:t>/help/vision/ug/camera-</a:t>
            </a:r>
            <a:r>
              <a:rPr lang="en-GB" dirty="0" err="1"/>
              <a:t>calibration.html</a:t>
            </a:r>
            <a:r>
              <a:rPr lang="en-GB" dirty="0"/>
              <a:t> notes to explain the formulas</a:t>
            </a:r>
          </a:p>
          <a:p>
            <a:endParaRPr lang="en-GB" dirty="0"/>
          </a:p>
          <a:p>
            <a:r>
              <a:rPr lang="en-GB" dirty="0"/>
              <a:t>To calculate the </a:t>
            </a:r>
            <a:r>
              <a:rPr lang="en-GB" dirty="0" err="1"/>
              <a:t>homography</a:t>
            </a:r>
            <a:r>
              <a:rPr lang="en-GB" dirty="0"/>
              <a:t> we need at least 4 corresponding points of the original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387A-6502-754A-AC81-4E211DB5CE57}" type="slidenum">
              <a:rPr lang="en-GR" smtClean="0"/>
              <a:t>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9006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the output of the image compensation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387A-6502-754A-AC81-4E211DB5CE57}" type="slidenum">
              <a:rPr lang="en-GR" smtClean="0"/>
              <a:t>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3836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www.mathworks.com</a:t>
            </a:r>
            <a:r>
              <a:rPr lang="en-GB" dirty="0"/>
              <a:t>/help/vision/ug/camera-</a:t>
            </a:r>
            <a:r>
              <a:rPr lang="en-GB" dirty="0" err="1"/>
              <a:t>calibration.html</a:t>
            </a:r>
            <a:r>
              <a:rPr lang="en-GB" dirty="0"/>
              <a:t> notes to explain the formulas</a:t>
            </a:r>
          </a:p>
          <a:p>
            <a:endParaRPr lang="en-GB" dirty="0"/>
          </a:p>
          <a:p>
            <a:r>
              <a:rPr lang="en-GB" dirty="0"/>
              <a:t>To calculate the </a:t>
            </a:r>
            <a:r>
              <a:rPr lang="en-GB" dirty="0" err="1"/>
              <a:t>homography</a:t>
            </a:r>
            <a:r>
              <a:rPr lang="en-GB" dirty="0"/>
              <a:t> we need at least 4 corresponding points of the original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387A-6502-754A-AC81-4E211DB5CE57}" type="slidenum">
              <a:rPr lang="en-GR" smtClean="0"/>
              <a:t>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6545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R" dirty="0"/>
              <a:t>It need more about the center that it gets for the control 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387A-6502-754A-AC81-4E211DB5CE57}" type="slidenum">
              <a:rPr lang="en-GR" smtClean="0"/>
              <a:t>12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7681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6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5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4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4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1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3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1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8MEHNkZ5sAiVhV4xFWQW4ufk0lJ2UDF5/view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oskout/robotics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FE847-2E25-E642-B615-D077E93BD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054" y="2286000"/>
            <a:ext cx="3965456" cy="2285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Turtlebot3 Line Following 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65118-5DBF-0441-BC28-9128794C0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762000"/>
            <a:ext cx="4572000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Robotics Project</a:t>
            </a:r>
          </a:p>
          <a:p>
            <a:r>
              <a:rPr lang="en-US" sz="2200" dirty="0" err="1"/>
              <a:t>Emmanouil</a:t>
            </a:r>
            <a:r>
              <a:rPr lang="en-US" sz="2200" dirty="0"/>
              <a:t> </a:t>
            </a:r>
            <a:r>
              <a:rPr lang="en-US" sz="2200" dirty="0" err="1"/>
              <a:t>Koutoulakis</a:t>
            </a:r>
            <a:endParaRPr lang="en-US" sz="2200" dirty="0"/>
          </a:p>
          <a:p>
            <a:r>
              <a:rPr lang="en-US" sz="2200" dirty="0" err="1"/>
              <a:t>Emmanouil</a:t>
            </a:r>
            <a:r>
              <a:rPr lang="en-US" sz="2200" dirty="0"/>
              <a:t> </a:t>
            </a:r>
            <a:r>
              <a:rPr lang="en-US" sz="2200" dirty="0" err="1"/>
              <a:t>Markodimitrakis</a:t>
            </a:r>
            <a:endParaRPr lang="en-US" sz="2200" dirty="0"/>
          </a:p>
          <a:p>
            <a:r>
              <a:rPr lang="en-US" sz="2200" dirty="0"/>
              <a:t>December 2021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F759A82F-2B38-F740-B063-EBC84C306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0" y="5600700"/>
            <a:ext cx="1320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07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644BB-9BD0-0849-AD73-2906F9C6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7142632" cy="1141004"/>
          </a:xfrm>
        </p:spPr>
        <p:txBody>
          <a:bodyPr>
            <a:normAutofit/>
          </a:bodyPr>
          <a:lstStyle/>
          <a:p>
            <a:r>
              <a:rPr lang="en-GR" dirty="0"/>
              <a:t>Detect Lane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5A6C-4AC4-6447-AA94-E06697F7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r>
              <a:rPr lang="en-GB" dirty="0"/>
              <a:t>After the image compensation, two identical images used for yellow and white lines</a:t>
            </a:r>
          </a:p>
          <a:p>
            <a:r>
              <a:rPr lang="en-GB" dirty="0"/>
              <a:t>We convert the image to HSV</a:t>
            </a:r>
          </a:p>
          <a:p>
            <a:r>
              <a:rPr lang="en-GB" dirty="0"/>
              <a:t>Hue is the colour region</a:t>
            </a:r>
          </a:p>
          <a:p>
            <a:r>
              <a:rPr lang="en-GB" dirty="0"/>
              <a:t>Saturation is the ration of colourfulness to brightness</a:t>
            </a:r>
          </a:p>
          <a:p>
            <a:r>
              <a:rPr lang="en-GB" dirty="0"/>
              <a:t>Value (or Lightness) is the average of the largest and smallest colour components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F1FA0D7-6223-B84E-8983-5524C2D3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2141444"/>
            <a:ext cx="4577976" cy="25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8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644BB-9BD0-0849-AD73-2906F9C6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25" y="606334"/>
            <a:ext cx="7142632" cy="683805"/>
          </a:xfrm>
        </p:spPr>
        <p:txBody>
          <a:bodyPr>
            <a:normAutofit/>
          </a:bodyPr>
          <a:lstStyle/>
          <a:p>
            <a:r>
              <a:rPr lang="en-GR" dirty="0"/>
              <a:t>Detect Lane calibration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E1A547-79FB-E74F-A34C-9E69B24B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25" y="1896473"/>
            <a:ext cx="10347750" cy="2000250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28F17A-127C-274C-B901-3096980C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22" y="3896723"/>
            <a:ext cx="7450955" cy="29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53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A589-6E48-3043-A6C3-4CB2A941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AlgorithM – Detect 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F064-AB1C-AE40-BF76-BC791DAF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R" dirty="0"/>
              <a:t>Get the current image</a:t>
            </a:r>
          </a:p>
          <a:p>
            <a:pPr marL="342900" indent="-342900">
              <a:buFont typeface="+mj-lt"/>
              <a:buAutoNum type="arabicPeriod"/>
            </a:pPr>
            <a:r>
              <a:rPr lang="en-GR" dirty="0"/>
              <a:t>Find the white and yellow lines </a:t>
            </a:r>
          </a:p>
          <a:p>
            <a:pPr marL="342900" indent="-342900">
              <a:buFont typeface="+mj-lt"/>
              <a:buAutoNum type="arabicPeriod"/>
            </a:pPr>
            <a:r>
              <a:rPr lang="en-GR" dirty="0"/>
              <a:t>Auto-adjust lightness according to the fraction number of the lines (the sum of the non zero pixels)</a:t>
            </a:r>
          </a:p>
          <a:p>
            <a:pPr marL="0" indent="0">
              <a:buNone/>
            </a:pPr>
            <a:r>
              <a:rPr lang="en-GR" sz="1500" dirty="0"/>
              <a:t>             If the fraction number &gt; 35000 then:</a:t>
            </a:r>
          </a:p>
          <a:p>
            <a:pPr marL="365760" lvl="4" indent="0">
              <a:buNone/>
            </a:pPr>
            <a:r>
              <a:rPr lang="en-GR" sz="1300" dirty="0"/>
              <a:t>	Increase lightness</a:t>
            </a:r>
          </a:p>
          <a:p>
            <a:pPr marL="365760" lvl="4" indent="0">
              <a:buNone/>
            </a:pPr>
            <a:r>
              <a:rPr lang="en-GR" sz="1500" dirty="0"/>
              <a:t>    Else </a:t>
            </a:r>
            <a:r>
              <a:rPr lang="en-GB" sz="1500" dirty="0"/>
              <a:t>I</a:t>
            </a:r>
            <a:r>
              <a:rPr lang="en-GR" sz="1500" dirty="0"/>
              <a:t>f the franction number &lt; 35000 then:</a:t>
            </a:r>
          </a:p>
          <a:p>
            <a:pPr marL="365760" lvl="4" indent="0">
              <a:buNone/>
            </a:pPr>
            <a:r>
              <a:rPr lang="en-GR" sz="1300" dirty="0"/>
              <a:t>              Decrease lightness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GR" sz="1800" dirty="0"/>
              <a:t>Get the franction number and the Mask of the lane</a:t>
            </a:r>
          </a:p>
          <a:p>
            <a:pPr marL="0" indent="0">
              <a:buNone/>
            </a:pPr>
            <a:r>
              <a:rPr lang="en-GR" dirty="0"/>
              <a:t>This procedure is produced for both  yellow and white line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GR" dirty="0"/>
              <a:t>Return the centered lane according to the yellow and white lines</a:t>
            </a:r>
          </a:p>
          <a:p>
            <a:pPr marL="342900" indent="-342900">
              <a:buFont typeface="+mj-lt"/>
              <a:buAutoNum type="arabicPeriod" startAt="4"/>
            </a:pP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41615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2FF640-FE16-054F-B7EB-5C48CABE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Graph of camera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D33A26DC-1242-F040-B589-7595713E6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961783"/>
            <a:ext cx="12188909" cy="1866891"/>
          </a:xfrm>
        </p:spPr>
      </p:pic>
    </p:spTree>
    <p:extLst>
      <p:ext uri="{BB962C8B-B14F-4D97-AF65-F5344CB8AC3E}">
        <p14:creationId xmlns:p14="http://schemas.microsoft.com/office/powerpoint/2010/main" val="254952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A589-6E48-3043-A6C3-4CB2A941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77" y="2013631"/>
            <a:ext cx="9238434" cy="857559"/>
          </a:xfrm>
        </p:spPr>
        <p:txBody>
          <a:bodyPr/>
          <a:lstStyle/>
          <a:p>
            <a:r>
              <a:rPr lang="en-GR" dirty="0"/>
              <a:t>Lane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F064-AB1C-AE40-BF76-BC791DAF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77" y="3238971"/>
            <a:ext cx="11013446" cy="3810000"/>
          </a:xfrm>
        </p:spPr>
        <p:txBody>
          <a:bodyPr/>
          <a:lstStyle/>
          <a:p>
            <a:r>
              <a:rPr lang="en-GR" dirty="0"/>
              <a:t>It is based on PD (Proportional &amp; Derivative) Controller</a:t>
            </a:r>
          </a:p>
          <a:p>
            <a:pPr lvl="2"/>
            <a:r>
              <a:rPr lang="en-GR" dirty="0"/>
              <a:t>Stabilizes the oscilation</a:t>
            </a:r>
          </a:p>
          <a:p>
            <a:pPr lvl="2"/>
            <a:r>
              <a:rPr lang="en-GR" dirty="0"/>
              <a:t>Reduces the influence of delay in vision processing</a:t>
            </a:r>
          </a:p>
          <a:p>
            <a:r>
              <a:rPr lang="en-GR" dirty="0"/>
              <a:t>Set the PD coefficients</a:t>
            </a:r>
          </a:p>
          <a:p>
            <a:r>
              <a:rPr lang="en-GR" dirty="0"/>
              <a:t>It works only for the Z- axis in order to manipulate the angular velocity</a:t>
            </a:r>
          </a:p>
          <a:p>
            <a:r>
              <a:rPr lang="en-GR" dirty="0"/>
              <a:t>The procedure is update every time when it gets response from the corresponding topic (/detect/lane)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6C556F2-8802-C741-BEC9-531A93A9A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4043" y="127276"/>
            <a:ext cx="8218680" cy="330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4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679E-CAA0-CB4C-B160-81F523DE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0" y="0"/>
            <a:ext cx="1320800" cy="857559"/>
          </a:xfrm>
        </p:spPr>
        <p:txBody>
          <a:bodyPr/>
          <a:lstStyle/>
          <a:p>
            <a:r>
              <a:rPr lang="en-GR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89C24-2F51-924E-AFDF-6BD5C7A6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3429000"/>
            <a:ext cx="9238434" cy="266700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https://drive.google.com/file/d/18MEHNkZ5sAiVhV4xFWQW4ufk0lJ2UDF5/view?usp=sharing</a:t>
            </a:r>
            <a:r>
              <a:rPr lang="en-GB" dirty="0"/>
              <a:t> 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94672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73E5-CF78-F148-960F-D2EE600F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6980-D01D-F84F-8573-BE94093F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850776"/>
            <a:ext cx="9238434" cy="3245224"/>
          </a:xfrm>
        </p:spPr>
        <p:txBody>
          <a:bodyPr/>
          <a:lstStyle/>
          <a:p>
            <a:r>
              <a:rPr lang="en-GR" dirty="0"/>
              <a:t>Lighness and Noise:</a:t>
            </a:r>
          </a:p>
          <a:p>
            <a:pPr lvl="1"/>
            <a:r>
              <a:rPr lang="en-GR" dirty="0"/>
              <a:t>There is automatic method for lightness-adjustment which provokes wrong colour recognition</a:t>
            </a:r>
          </a:p>
          <a:p>
            <a:r>
              <a:rPr lang="en-GR" dirty="0"/>
              <a:t>Tunnel Problem</a:t>
            </a:r>
          </a:p>
          <a:p>
            <a:pPr lvl="1"/>
            <a:r>
              <a:rPr lang="en-GR" dirty="0"/>
              <a:t>Lack of lightness – Missing lines</a:t>
            </a:r>
          </a:p>
          <a:p>
            <a:pPr marL="560070" indent="-285750"/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73915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5120-DE8D-AD40-8178-D7451A54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2" y="2302697"/>
            <a:ext cx="9238434" cy="857559"/>
          </a:xfrm>
        </p:spPr>
        <p:txBody>
          <a:bodyPr/>
          <a:lstStyle/>
          <a:p>
            <a:pPr algn="ctr"/>
            <a:r>
              <a:rPr lang="en-GR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58ABA-A8EB-184B-BCE7-83FD28D79D88}"/>
              </a:ext>
            </a:extLst>
          </p:cNvPr>
          <p:cNvSpPr txBox="1"/>
          <p:nvPr/>
        </p:nvSpPr>
        <p:spPr>
          <a:xfrm>
            <a:off x="3658794" y="4126523"/>
            <a:ext cx="487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https://github.com/manoskout/robotics_project</a:t>
            </a:r>
            <a:r>
              <a:rPr lang="en-GB" dirty="0"/>
              <a:t> 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24533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307D-767D-3245-88D6-7C07090B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14C4-FB17-E44B-A9C4-32AF745E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R" dirty="0"/>
              <a:t>Overview</a:t>
            </a:r>
          </a:p>
          <a:p>
            <a:r>
              <a:rPr lang="en-GR" dirty="0"/>
              <a:t>Project Structure</a:t>
            </a:r>
          </a:p>
          <a:p>
            <a:r>
              <a:rPr lang="en-GR" dirty="0"/>
              <a:t>Calibration</a:t>
            </a:r>
          </a:p>
          <a:p>
            <a:r>
              <a:rPr lang="en-GR" dirty="0"/>
              <a:t>Algorithm</a:t>
            </a:r>
          </a:p>
          <a:p>
            <a:r>
              <a:rPr lang="en-GR" dirty="0"/>
              <a:t>Demo -Videos</a:t>
            </a:r>
          </a:p>
          <a:p>
            <a:r>
              <a:rPr lang="en-GR"/>
              <a:t>Limitations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87902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7160A-F71D-6F44-8DCD-60596E2C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GR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1D46-BD0A-D74C-B9C4-C82B8D7E7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r>
              <a:rPr lang="en-GR" dirty="0"/>
              <a:t>This project used ROS to demonstrate a simple line following Turtlebot in both Gazebo and real environment using Ubuntu 20.04, ROS Melodic and OpenCV 3</a:t>
            </a:r>
          </a:p>
          <a:p>
            <a:r>
              <a:rPr lang="en-GR" dirty="0"/>
              <a:t>The Turtlebot3 is used as the vehicle to demonstrate the concept which uses simple Image Processing Techniques</a:t>
            </a:r>
          </a:p>
          <a:p>
            <a:r>
              <a:rPr lang="en-GR" dirty="0"/>
              <a:t>The main decider of the robots trajectories is the camera which is integrated on the robot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42CDD34-CBE6-1847-A5CB-9673A2C2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38" y="271073"/>
            <a:ext cx="2029917" cy="2498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28A933-99F4-3E41-BFAB-562B30F0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480" y="4945877"/>
            <a:ext cx="1977825" cy="197782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5164C21-0E00-2C4D-AB33-F4068A4EA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713" y="2769433"/>
            <a:ext cx="2176444" cy="217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00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1AAE-7EDC-E843-A508-61BF7D0D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Project Structure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3BF1EE-2022-534E-81B5-03C79584F68E}"/>
              </a:ext>
            </a:extLst>
          </p:cNvPr>
          <p:cNvSpPr/>
          <p:nvPr/>
        </p:nvSpPr>
        <p:spPr>
          <a:xfrm>
            <a:off x="1701800" y="2070100"/>
            <a:ext cx="22987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Camera Calibration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3A36D6-A3AB-E544-8896-7477684A9D0E}"/>
              </a:ext>
            </a:extLst>
          </p:cNvPr>
          <p:cNvSpPr/>
          <p:nvPr/>
        </p:nvSpPr>
        <p:spPr>
          <a:xfrm>
            <a:off x="5594350" y="3517900"/>
            <a:ext cx="22987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Detect Lane Calibration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745F7C-B086-9E4F-8297-43DCC5765988}"/>
              </a:ext>
            </a:extLst>
          </p:cNvPr>
          <p:cNvSpPr/>
          <p:nvPr/>
        </p:nvSpPr>
        <p:spPr>
          <a:xfrm>
            <a:off x="8572500" y="3517900"/>
            <a:ext cx="22987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Results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A1DE4E-2004-7247-93D2-CCD2A7EB70F2}"/>
              </a:ext>
            </a:extLst>
          </p:cNvPr>
          <p:cNvSpPr/>
          <p:nvPr/>
        </p:nvSpPr>
        <p:spPr>
          <a:xfrm>
            <a:off x="1701800" y="3517900"/>
            <a:ext cx="22987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Intrinsic Calibration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9A52CC-9FE8-EF41-90BC-5F80EEC6770E}"/>
              </a:ext>
            </a:extLst>
          </p:cNvPr>
          <p:cNvSpPr/>
          <p:nvPr/>
        </p:nvSpPr>
        <p:spPr>
          <a:xfrm>
            <a:off x="1701800" y="4954997"/>
            <a:ext cx="22987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Extrinsic Calibration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3A0A0C-4257-1849-9BA7-083EC0A010AF}"/>
              </a:ext>
            </a:extLst>
          </p:cNvPr>
          <p:cNvSpPr/>
          <p:nvPr/>
        </p:nvSpPr>
        <p:spPr>
          <a:xfrm>
            <a:off x="4679950" y="4032250"/>
            <a:ext cx="234950" cy="241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E07CF8-CCCA-8E42-96DB-57D8EF4FFD44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4000500" y="2705100"/>
            <a:ext cx="796925" cy="132715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2512E-DA43-4549-ADF3-75856CFA731C}"/>
              </a:ext>
            </a:extLst>
          </p:cNvPr>
          <p:cNvCxnSpPr>
            <a:stCxn id="7" idx="3"/>
            <a:endCxn id="11" idx="2"/>
          </p:cNvCxnSpPr>
          <p:nvPr/>
        </p:nvCxnSpPr>
        <p:spPr>
          <a:xfrm>
            <a:off x="4000500" y="4152900"/>
            <a:ext cx="679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8DDBBB-4556-7E4A-9D93-5A7126B17331}"/>
              </a:ext>
            </a:extLst>
          </p:cNvPr>
          <p:cNvCxnSpPr>
            <a:stCxn id="8" idx="3"/>
            <a:endCxn id="11" idx="4"/>
          </p:cNvCxnSpPr>
          <p:nvPr/>
        </p:nvCxnSpPr>
        <p:spPr>
          <a:xfrm flipV="1">
            <a:off x="4000500" y="4273550"/>
            <a:ext cx="796925" cy="13164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E0EC91-9CEF-284A-8579-1E65EF53F845}"/>
              </a:ext>
            </a:extLst>
          </p:cNvPr>
          <p:cNvCxnSpPr>
            <a:endCxn id="5" idx="1"/>
          </p:cNvCxnSpPr>
          <p:nvPr/>
        </p:nvCxnSpPr>
        <p:spPr>
          <a:xfrm>
            <a:off x="4797425" y="4152900"/>
            <a:ext cx="796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77D984-4E9A-A44E-B564-4B2C19867F7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893050" y="4152900"/>
            <a:ext cx="679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8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0A73-5130-A045-8F7C-E40AF571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Camera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865F-5755-1B43-AFE5-E05C7819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R" dirty="0"/>
              <a:t>It is an optional step</a:t>
            </a:r>
          </a:p>
          <a:p>
            <a:r>
              <a:rPr lang="en-GR" dirty="0"/>
              <a:t>Only if the image is not clear</a:t>
            </a:r>
          </a:p>
          <a:p>
            <a:r>
              <a:rPr lang="en-GR" dirty="0"/>
              <a:t>Parameters able for modifications:</a:t>
            </a:r>
          </a:p>
          <a:p>
            <a:pPr marL="560070" lvl="1" indent="-285750">
              <a:buFont typeface="Arial"/>
              <a:buChar char="•"/>
            </a:pPr>
            <a:r>
              <a:rPr lang="en-GR" dirty="0"/>
              <a:t>Contrast</a:t>
            </a:r>
          </a:p>
          <a:p>
            <a:pPr marL="560070" lvl="1" indent="-285750">
              <a:buFont typeface="Arial"/>
              <a:buChar char="•"/>
            </a:pPr>
            <a:r>
              <a:rPr lang="en-GR" dirty="0"/>
              <a:t>Brightness</a:t>
            </a:r>
          </a:p>
          <a:p>
            <a:pPr marL="560070" lvl="1" indent="-285750">
              <a:buFont typeface="Arial"/>
              <a:buChar char="•"/>
            </a:pPr>
            <a:r>
              <a:rPr lang="en-GR" dirty="0"/>
              <a:t>Sharpness</a:t>
            </a:r>
          </a:p>
          <a:p>
            <a:pPr marL="560070" lvl="1" indent="-285750">
              <a:buFont typeface="Arial"/>
              <a:buChar char="•"/>
            </a:pPr>
            <a:r>
              <a:rPr lang="en-GR" dirty="0"/>
              <a:t>Saturation</a:t>
            </a:r>
          </a:p>
          <a:p>
            <a:pPr marL="560070" lvl="1" indent="-285750">
              <a:buFont typeface="Arial"/>
              <a:buChar char="•"/>
            </a:pPr>
            <a:r>
              <a:rPr lang="en-GR" dirty="0"/>
              <a:t>Zoom</a:t>
            </a:r>
          </a:p>
          <a:p>
            <a:pPr marL="560070" lvl="1" indent="-285750">
              <a:buFont typeface="Arial"/>
              <a:buChar char="•"/>
            </a:pPr>
            <a:r>
              <a:rPr lang="en-GB" dirty="0"/>
              <a:t>E</a:t>
            </a:r>
            <a:r>
              <a:rPr lang="en-GR" dirty="0"/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148487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9F4EE-B413-FB41-95B5-0C24365D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GR" dirty="0"/>
              <a:t>Intrinsic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57AF-E12B-594B-8B41-4850822A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r>
              <a:rPr lang="en-GR" dirty="0"/>
              <a:t>In this phase, we tried to fix the distortion of the acquired images</a:t>
            </a:r>
          </a:p>
          <a:p>
            <a:r>
              <a:rPr lang="en-GR" dirty="0"/>
              <a:t>The camera_calibration  package [1] contains the method to undistort the frames</a:t>
            </a:r>
          </a:p>
          <a:p>
            <a:r>
              <a:rPr lang="en-GR" dirty="0"/>
              <a:t>We used a checkerboard for the intrinsic calibration</a:t>
            </a:r>
          </a:p>
          <a:p>
            <a:pPr marL="0" indent="0">
              <a:buNone/>
            </a:pPr>
            <a:endParaRPr lang="en-GR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C15B07-B7B0-7A47-B391-5B2BFC925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5011" y="2955417"/>
            <a:ext cx="4759509" cy="47358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AEB6FA0-0DF8-0048-9031-128FA4CD4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5463" y="5824791"/>
            <a:ext cx="9471640" cy="47358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D072350-968D-B049-AF6B-DE0B08708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5012" y="2049208"/>
            <a:ext cx="4759508" cy="47358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9C8F8A6-06F8-B044-B634-2DCE999967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5010" y="3928394"/>
            <a:ext cx="4759507" cy="14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7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0A89AD-9C1C-C046-9070-CC3CBC94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r>
              <a:rPr lang="en-GR" dirty="0"/>
              <a:t>Image Projection - Extrinsic Calibration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D7161E0-E3F9-E141-A98D-AE481A7C0EB7}"/>
              </a:ext>
            </a:extLst>
          </p:cNvPr>
          <p:cNvSpPr txBox="1">
            <a:spLocks/>
          </p:cNvSpPr>
          <p:nvPr/>
        </p:nvSpPr>
        <p:spPr>
          <a:xfrm>
            <a:off x="1429566" y="2286000"/>
            <a:ext cx="9238434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dirty="0"/>
              <a:t>Get 4 coordinates which corresponds to the projected frame</a:t>
            </a:r>
          </a:p>
          <a:p>
            <a:r>
              <a:rPr lang="en-GR" dirty="0"/>
              <a:t>F</a:t>
            </a:r>
            <a:r>
              <a:rPr lang="en-GB" dirty="0" err="1"/>
              <a:t>i</a:t>
            </a:r>
            <a:r>
              <a:rPr lang="en-GR" dirty="0"/>
              <a:t>nd the homography according to the projected frame and the image that will be transformed</a:t>
            </a:r>
          </a:p>
          <a:p>
            <a:r>
              <a:rPr lang="en-GR" dirty="0"/>
              <a:t>The image transformation established using homography transformation</a:t>
            </a:r>
          </a:p>
          <a:p>
            <a:r>
              <a:rPr lang="en-GR" dirty="0"/>
              <a:t>The functions that used for this are in OpenCV:</a:t>
            </a:r>
          </a:p>
          <a:p>
            <a:pPr marL="560070" lvl="1" indent="-285750">
              <a:buFont typeface="Arial"/>
              <a:buChar char="•"/>
            </a:pPr>
            <a:r>
              <a:rPr lang="en-GB" dirty="0"/>
              <a:t>c</a:t>
            </a:r>
            <a:r>
              <a:rPr lang="en-GR" dirty="0"/>
              <a:t>v2.findHomography()</a:t>
            </a:r>
            <a:endParaRPr lang="en-GR"/>
          </a:p>
          <a:p>
            <a:pPr marL="560070" lvl="1" indent="-285750">
              <a:buFont typeface="Arial"/>
              <a:buChar char="•"/>
            </a:pPr>
            <a:r>
              <a:rPr lang="en-GB" dirty="0"/>
              <a:t>c</a:t>
            </a:r>
            <a:r>
              <a:rPr lang="en-GR" dirty="0"/>
              <a:t>v2.warpPerspective()</a:t>
            </a:r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3945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0A89AD-9C1C-C046-9070-CC3CBC94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r>
              <a:rPr lang="en-GR" dirty="0"/>
              <a:t>Image Compensation - Extrinsic Calibration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D7161E0-E3F9-E141-A98D-AE481A7C0EB7}"/>
              </a:ext>
            </a:extLst>
          </p:cNvPr>
          <p:cNvSpPr txBox="1">
            <a:spLocks/>
          </p:cNvSpPr>
          <p:nvPr/>
        </p:nvSpPr>
        <p:spPr>
          <a:xfrm>
            <a:off x="1429566" y="2286000"/>
            <a:ext cx="9238434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dirty="0"/>
              <a:t>Image Compensation used for the ground-projected image</a:t>
            </a:r>
          </a:p>
          <a:p>
            <a:r>
              <a:rPr lang="en-GR" dirty="0"/>
              <a:t>A grayscaled version of the projected frame used</a:t>
            </a:r>
          </a:p>
          <a:p>
            <a:r>
              <a:rPr lang="en-GR" dirty="0"/>
              <a:t>Histogram Equalization performed according to the grayscaled frame</a:t>
            </a:r>
          </a:p>
        </p:txBody>
      </p:sp>
    </p:spTree>
    <p:extLst>
      <p:ext uri="{BB962C8B-B14F-4D97-AF65-F5344CB8AC3E}">
        <p14:creationId xmlns:p14="http://schemas.microsoft.com/office/powerpoint/2010/main" val="397007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0A89AD-9C1C-C046-9070-CC3CBC94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r>
              <a:rPr lang="en-GR" dirty="0"/>
              <a:t>Extrinsic Calibration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C87169A-FB5B-C749-B0F9-CB9B9382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19" y="2362535"/>
            <a:ext cx="10209561" cy="34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10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637</Words>
  <Application>Microsoft Macintosh PowerPoint</Application>
  <PresentationFormat>Widescreen</PresentationFormat>
  <Paragraphs>97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Trade Gothic Next Cond</vt:lpstr>
      <vt:lpstr>Trade Gothic Next Light</vt:lpstr>
      <vt:lpstr>PortalVTI</vt:lpstr>
      <vt:lpstr>Turtlebot3 Line Following Mission</vt:lpstr>
      <vt:lpstr>OUTLINE </vt:lpstr>
      <vt:lpstr>Overview</vt:lpstr>
      <vt:lpstr>Project Structure</vt:lpstr>
      <vt:lpstr>Camera Calibration</vt:lpstr>
      <vt:lpstr>Intrinsic Calibration</vt:lpstr>
      <vt:lpstr>Image Projection - Extrinsic Calibration</vt:lpstr>
      <vt:lpstr>Image Compensation - Extrinsic Calibration</vt:lpstr>
      <vt:lpstr>Extrinsic Calibration</vt:lpstr>
      <vt:lpstr>Detect Lane calibration</vt:lpstr>
      <vt:lpstr>Detect Lane calibration</vt:lpstr>
      <vt:lpstr>AlgorithM – Detect lanes</vt:lpstr>
      <vt:lpstr>Graph of camera</vt:lpstr>
      <vt:lpstr>Lane Controller</vt:lpstr>
      <vt:lpstr>DEMO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Turtlebot3 Line Following Mission</dc:title>
  <dc:creator>Emmanouil Koutoulakis</dc:creator>
  <cp:lastModifiedBy>Emmanouil Koutoulakis</cp:lastModifiedBy>
  <cp:revision>9</cp:revision>
  <dcterms:created xsi:type="dcterms:W3CDTF">2021-12-05T16:54:01Z</dcterms:created>
  <dcterms:modified xsi:type="dcterms:W3CDTF">2021-12-15T14:48:46Z</dcterms:modified>
</cp:coreProperties>
</file>