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2" r:id="rId24"/>
    <p:sldId id="280" r:id="rId25"/>
    <p:sldId id="279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EA07A-A735-4A9B-BDCD-5ECDD6DFF17C}" v="8" dt="2020-03-10T17:05:54.027"/>
    <p1510:client id="{600D1251-743D-46D3-A798-29B6D5C115D3}" v="3" dt="2020-03-10T16:11:24.984"/>
    <p1510:client id="{77B7FB6D-305E-4FD9-8D48-D03B5241709B}" v="6107" dt="2020-03-07T18:00:42.102"/>
    <p1510:client id="{A9B059D3-9A8A-4FCB-A62C-5D7496C74875}" v="11" dt="2020-03-07T18:05:09.114"/>
    <p1510:client id="{F401E99F-6FFB-4DDD-83D6-1307A11EEBB7}" v="1567" dt="2020-03-10T12:28:21.026"/>
    <p1510:client id="{FD04C694-896B-4341-99E3-BF119A16E89D}" v="592" dt="2020-03-10T17:37:3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97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22B4B-B7C5-4505-B837-2E6F596FBA85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28A5E-6CA2-4FB4-BDDB-8B3008E16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28A5E-6CA2-4FB4-BDDB-8B3008E161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21916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E92381B1-D7D2-45FE-8C03-7D3590CF2416}"/>
              </a:ext>
            </a:extLst>
          </p:cNvPr>
          <p:cNvCxnSpPr/>
          <p:nvPr/>
        </p:nvCxnSpPr>
        <p:spPr>
          <a:xfrm>
            <a:off x="5511801" y="2706254"/>
            <a:ext cx="4204854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B0329-B9C3-4A12-ABB8-97BEEDAB4EC3}"/>
              </a:ext>
            </a:extLst>
          </p:cNvPr>
          <p:cNvSpPr txBox="1"/>
          <p:nvPr/>
        </p:nvSpPr>
        <p:spPr>
          <a:xfrm>
            <a:off x="6056457" y="22349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Listen</a:t>
            </a:r>
            <a:r>
              <a:rPr lang="el-GR" dirty="0"/>
              <a:t> the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B0C758A-761B-4DC1-9B68-DC39143A0625}"/>
              </a:ext>
            </a:extLst>
          </p:cNvPr>
          <p:cNvSpPr/>
          <p:nvPr/>
        </p:nvSpPr>
        <p:spPr>
          <a:xfrm>
            <a:off x="547254" y="2290617"/>
            <a:ext cx="1004453" cy="877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SERVER2</a:t>
            </a: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F59EE113-C2B1-4A5A-B0A1-A698F63FB783}"/>
              </a:ext>
            </a:extLst>
          </p:cNvPr>
          <p:cNvCxnSpPr/>
          <p:nvPr/>
        </p:nvCxnSpPr>
        <p:spPr>
          <a:xfrm>
            <a:off x="1597891" y="2671617"/>
            <a:ext cx="3269673" cy="2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9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B0C758A-761B-4DC1-9B68-DC39143A0625}"/>
              </a:ext>
            </a:extLst>
          </p:cNvPr>
          <p:cNvSpPr/>
          <p:nvPr/>
        </p:nvSpPr>
        <p:spPr>
          <a:xfrm>
            <a:off x="547254" y="2290617"/>
            <a:ext cx="1004453" cy="877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SERVER2</a:t>
            </a: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F59EE113-C2B1-4A5A-B0A1-A698F63FB783}"/>
              </a:ext>
            </a:extLst>
          </p:cNvPr>
          <p:cNvCxnSpPr/>
          <p:nvPr/>
        </p:nvCxnSpPr>
        <p:spPr>
          <a:xfrm>
            <a:off x="1597891" y="2671617"/>
            <a:ext cx="3269673" cy="2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3D98451C-AC10-4D10-B66B-785E1F040475}"/>
              </a:ext>
            </a:extLst>
          </p:cNvPr>
          <p:cNvCxnSpPr/>
          <p:nvPr/>
        </p:nvCxnSpPr>
        <p:spPr>
          <a:xfrm flipH="1">
            <a:off x="1588655" y="2879436"/>
            <a:ext cx="8206506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8981C3-C86E-4CC1-9C2C-2DDC623D3E96}"/>
              </a:ext>
            </a:extLst>
          </p:cNvPr>
          <p:cNvSpPr txBox="1"/>
          <p:nvPr/>
        </p:nvSpPr>
        <p:spPr>
          <a:xfrm>
            <a:off x="2981037" y="28886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Wake</a:t>
            </a:r>
            <a:r>
              <a:rPr lang="el-GR" dirty="0"/>
              <a:t> </a:t>
            </a:r>
            <a:r>
              <a:rPr lang="el-GR" dirty="0" err="1"/>
              <a:t>up</a:t>
            </a:r>
          </a:p>
          <a:p>
            <a:pPr algn="l"/>
            <a:endParaRPr lang="el-G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6805C-45DD-44E3-B1E2-E242C7B31BD9}"/>
              </a:ext>
            </a:extLst>
          </p:cNvPr>
          <p:cNvSpPr txBox="1"/>
          <p:nvPr/>
        </p:nvSpPr>
        <p:spPr>
          <a:xfrm>
            <a:off x="9204036" y="324658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Too</a:t>
            </a:r>
            <a:r>
              <a:rPr lang="el-GR" dirty="0"/>
              <a:t> </a:t>
            </a:r>
            <a:r>
              <a:rPr lang="el-GR" dirty="0" err="1"/>
              <a:t>much</a:t>
            </a:r>
            <a:r>
              <a:rPr lang="el-GR" dirty="0"/>
              <a:t> </a:t>
            </a:r>
            <a:r>
              <a:rPr lang="el-GR" dirty="0" err="1"/>
              <a:t>work,i</a:t>
            </a:r>
            <a:r>
              <a:rPr lang="el-GR" dirty="0"/>
              <a:t> </a:t>
            </a:r>
            <a:r>
              <a:rPr lang="el-GR" dirty="0" err="1"/>
              <a:t>need</a:t>
            </a:r>
            <a:r>
              <a:rPr lang="el-GR" dirty="0"/>
              <a:t> </a:t>
            </a:r>
            <a:r>
              <a:rPr lang="el-GR" dirty="0" err="1"/>
              <a:t>help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2016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E92381B1-D7D2-45FE-8C03-7D3590CF2416}"/>
              </a:ext>
            </a:extLst>
          </p:cNvPr>
          <p:cNvCxnSpPr/>
          <p:nvPr/>
        </p:nvCxnSpPr>
        <p:spPr>
          <a:xfrm>
            <a:off x="5511801" y="2706254"/>
            <a:ext cx="4204854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B0329-B9C3-4A12-ABB8-97BEEDAB4EC3}"/>
              </a:ext>
            </a:extLst>
          </p:cNvPr>
          <p:cNvSpPr txBox="1"/>
          <p:nvPr/>
        </p:nvSpPr>
        <p:spPr>
          <a:xfrm>
            <a:off x="6056457" y="22349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Listen</a:t>
            </a:r>
            <a:r>
              <a:rPr lang="el-GR" dirty="0"/>
              <a:t> the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B0C758A-761B-4DC1-9B68-DC39143A0625}"/>
              </a:ext>
            </a:extLst>
          </p:cNvPr>
          <p:cNvSpPr/>
          <p:nvPr/>
        </p:nvSpPr>
        <p:spPr>
          <a:xfrm>
            <a:off x="10199254" y="4680527"/>
            <a:ext cx="1004453" cy="877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SERVER2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A014EB6B-0883-4000-B4DA-CB326F8B3940}"/>
              </a:ext>
            </a:extLst>
          </p:cNvPr>
          <p:cNvCxnSpPr/>
          <p:nvPr/>
        </p:nvCxnSpPr>
        <p:spPr>
          <a:xfrm flipV="1">
            <a:off x="5504585" y="5172075"/>
            <a:ext cx="4216399" cy="9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788697-3C78-44E0-AF4B-241B2652A4B9}"/>
              </a:ext>
            </a:extLst>
          </p:cNvPr>
          <p:cNvSpPr txBox="1"/>
          <p:nvPr/>
        </p:nvSpPr>
        <p:spPr>
          <a:xfrm>
            <a:off x="6049241" y="479078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>
                <a:ea typeface="+mn-lt"/>
                <a:cs typeface="+mn-lt"/>
              </a:rPr>
              <a:t>Listen</a:t>
            </a:r>
            <a:r>
              <a:rPr lang="el-GR" dirty="0">
                <a:ea typeface="+mn-lt"/>
                <a:cs typeface="+mn-lt"/>
              </a:rPr>
              <a:t> the </a:t>
            </a:r>
            <a:r>
              <a:rPr lang="el-GR" dirty="0" err="1">
                <a:ea typeface="+mn-lt"/>
                <a:cs typeface="+mn-lt"/>
              </a:rPr>
              <a:t>channel</a:t>
            </a:r>
          </a:p>
          <a:p>
            <a:pPr algn="l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4090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E92381B1-D7D2-45FE-8C03-7D3590CF2416}"/>
              </a:ext>
            </a:extLst>
          </p:cNvPr>
          <p:cNvCxnSpPr/>
          <p:nvPr/>
        </p:nvCxnSpPr>
        <p:spPr>
          <a:xfrm>
            <a:off x="5511801" y="2706254"/>
            <a:ext cx="4204854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B0329-B9C3-4A12-ABB8-97BEEDAB4EC3}"/>
              </a:ext>
            </a:extLst>
          </p:cNvPr>
          <p:cNvSpPr txBox="1"/>
          <p:nvPr/>
        </p:nvSpPr>
        <p:spPr>
          <a:xfrm>
            <a:off x="6056457" y="22349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Listen</a:t>
            </a:r>
            <a:r>
              <a:rPr lang="el-GR" dirty="0"/>
              <a:t> the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B0C758A-761B-4DC1-9B68-DC39143A0625}"/>
              </a:ext>
            </a:extLst>
          </p:cNvPr>
          <p:cNvSpPr/>
          <p:nvPr/>
        </p:nvSpPr>
        <p:spPr>
          <a:xfrm>
            <a:off x="10199254" y="4680527"/>
            <a:ext cx="1004453" cy="877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SERVER2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A014EB6B-0883-4000-B4DA-CB326F8B3940}"/>
              </a:ext>
            </a:extLst>
          </p:cNvPr>
          <p:cNvCxnSpPr/>
          <p:nvPr/>
        </p:nvCxnSpPr>
        <p:spPr>
          <a:xfrm flipV="1">
            <a:off x="5504585" y="5172075"/>
            <a:ext cx="4216399" cy="9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788697-3C78-44E0-AF4B-241B2652A4B9}"/>
              </a:ext>
            </a:extLst>
          </p:cNvPr>
          <p:cNvSpPr txBox="1"/>
          <p:nvPr/>
        </p:nvSpPr>
        <p:spPr>
          <a:xfrm>
            <a:off x="6049241" y="479078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>
                <a:ea typeface="+mn-lt"/>
                <a:cs typeface="+mn-lt"/>
              </a:rPr>
              <a:t>Listen</a:t>
            </a:r>
            <a:r>
              <a:rPr lang="el-GR" dirty="0">
                <a:ea typeface="+mn-lt"/>
                <a:cs typeface="+mn-lt"/>
              </a:rPr>
              <a:t> the </a:t>
            </a:r>
            <a:r>
              <a:rPr lang="el-GR" dirty="0" err="1">
                <a:ea typeface="+mn-lt"/>
                <a:cs typeface="+mn-lt"/>
              </a:rPr>
              <a:t>channel</a:t>
            </a:r>
          </a:p>
          <a:p>
            <a:pPr algn="l"/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D16B-566B-44E8-A941-40DEBA232FCC}"/>
              </a:ext>
            </a:extLst>
          </p:cNvPr>
          <p:cNvSpPr txBox="1"/>
          <p:nvPr/>
        </p:nvSpPr>
        <p:spPr>
          <a:xfrm>
            <a:off x="9331036" y="555567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Finished</a:t>
            </a:r>
            <a:r>
              <a:rPr lang="el-GR" dirty="0"/>
              <a:t> </a:t>
            </a:r>
            <a:r>
              <a:rPr lang="el-GR" dirty="0" err="1"/>
              <a:t>serving,no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clients,going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sleep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7FD57F39-D9A4-49C8-AE40-4A826CD2C7BF}"/>
              </a:ext>
            </a:extLst>
          </p:cNvPr>
          <p:cNvCxnSpPr/>
          <p:nvPr/>
        </p:nvCxnSpPr>
        <p:spPr>
          <a:xfrm flipH="1" flipV="1">
            <a:off x="10771620" y="3243985"/>
            <a:ext cx="20782" cy="1302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1D4A4-6582-4D9D-B83B-33B4B190A81A}"/>
              </a:ext>
            </a:extLst>
          </p:cNvPr>
          <p:cNvSpPr txBox="1"/>
          <p:nvPr/>
        </p:nvSpPr>
        <p:spPr>
          <a:xfrm>
            <a:off x="10055513" y="382096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err="1"/>
              <a:t>Bye</a:t>
            </a:r>
          </a:p>
          <a:p>
            <a:pPr algn="l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4836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E92381B1-D7D2-45FE-8C03-7D3590CF2416}"/>
              </a:ext>
            </a:extLst>
          </p:cNvPr>
          <p:cNvCxnSpPr/>
          <p:nvPr/>
        </p:nvCxnSpPr>
        <p:spPr>
          <a:xfrm>
            <a:off x="5511801" y="2706254"/>
            <a:ext cx="4204854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B0329-B9C3-4A12-ABB8-97BEEDAB4EC3}"/>
              </a:ext>
            </a:extLst>
          </p:cNvPr>
          <p:cNvSpPr txBox="1"/>
          <p:nvPr/>
        </p:nvSpPr>
        <p:spPr>
          <a:xfrm>
            <a:off x="6056457" y="22349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Listen</a:t>
            </a:r>
            <a:r>
              <a:rPr lang="el-GR" dirty="0"/>
              <a:t> the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B0C758A-761B-4DC1-9B68-DC39143A0625}"/>
              </a:ext>
            </a:extLst>
          </p:cNvPr>
          <p:cNvSpPr/>
          <p:nvPr/>
        </p:nvSpPr>
        <p:spPr>
          <a:xfrm>
            <a:off x="547254" y="2290617"/>
            <a:ext cx="1004453" cy="877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SERVER2</a:t>
            </a: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F59EE113-C2B1-4A5A-B0A1-A698F63FB783}"/>
              </a:ext>
            </a:extLst>
          </p:cNvPr>
          <p:cNvCxnSpPr/>
          <p:nvPr/>
        </p:nvCxnSpPr>
        <p:spPr>
          <a:xfrm>
            <a:off x="1597891" y="2671617"/>
            <a:ext cx="3269673" cy="2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3DA865-17A0-4604-89D2-90498FAB4E90}"/>
              </a:ext>
            </a:extLst>
          </p:cNvPr>
          <p:cNvSpPr txBox="1"/>
          <p:nvPr/>
        </p:nvSpPr>
        <p:spPr>
          <a:xfrm>
            <a:off x="9227128" y="3246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I </a:t>
            </a:r>
            <a:r>
              <a:rPr lang="el-GR" dirty="0" err="1"/>
              <a:t>can</a:t>
            </a:r>
            <a:r>
              <a:rPr lang="el-GR" dirty="0"/>
              <a:t> </a:t>
            </a:r>
            <a:r>
              <a:rPr lang="el-GR" dirty="0" err="1"/>
              <a:t>handle</a:t>
            </a:r>
            <a:r>
              <a:rPr lang="el-GR" dirty="0"/>
              <a:t> </a:t>
            </a:r>
            <a:r>
              <a:rPr lang="el-GR" dirty="0" err="1"/>
              <a:t>it</a:t>
            </a:r>
            <a:r>
              <a:rPr lang="el-GR" dirty="0"/>
              <a:t> </a:t>
            </a:r>
            <a:r>
              <a:rPr lang="el-GR" dirty="0" err="1"/>
              <a:t>alone</a:t>
            </a:r>
          </a:p>
        </p:txBody>
      </p:sp>
    </p:spTree>
    <p:extLst>
      <p:ext uri="{BB962C8B-B14F-4D97-AF65-F5344CB8AC3E}">
        <p14:creationId xmlns:p14="http://schemas.microsoft.com/office/powerpoint/2010/main" val="109000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E92381B1-D7D2-45FE-8C03-7D3590CF2416}"/>
              </a:ext>
            </a:extLst>
          </p:cNvPr>
          <p:cNvCxnSpPr/>
          <p:nvPr/>
        </p:nvCxnSpPr>
        <p:spPr>
          <a:xfrm flipH="1">
            <a:off x="1634838" y="2902527"/>
            <a:ext cx="8194962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3B0C758A-761B-4DC1-9B68-DC39143A0625}"/>
              </a:ext>
            </a:extLst>
          </p:cNvPr>
          <p:cNvSpPr/>
          <p:nvPr/>
        </p:nvSpPr>
        <p:spPr>
          <a:xfrm>
            <a:off x="547254" y="2290617"/>
            <a:ext cx="1004453" cy="877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SERVER2</a:t>
            </a: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F59EE113-C2B1-4A5A-B0A1-A698F63FB783}"/>
              </a:ext>
            </a:extLst>
          </p:cNvPr>
          <p:cNvCxnSpPr/>
          <p:nvPr/>
        </p:nvCxnSpPr>
        <p:spPr>
          <a:xfrm>
            <a:off x="1597891" y="2671617"/>
            <a:ext cx="3269673" cy="2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3DA865-17A0-4604-89D2-90498FAB4E90}"/>
              </a:ext>
            </a:extLst>
          </p:cNvPr>
          <p:cNvSpPr txBox="1"/>
          <p:nvPr/>
        </p:nvSpPr>
        <p:spPr>
          <a:xfrm>
            <a:off x="9585037" y="32465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I </a:t>
            </a:r>
            <a:r>
              <a:rPr lang="el-GR" dirty="0" err="1"/>
              <a:t>have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die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CE12AF-ED80-4DDA-876D-FFB1700EFF71}"/>
              </a:ext>
            </a:extLst>
          </p:cNvPr>
          <p:cNvSpPr txBox="1"/>
          <p:nvPr/>
        </p:nvSpPr>
        <p:spPr>
          <a:xfrm>
            <a:off x="2600036" y="298103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Wake</a:t>
            </a:r>
            <a:r>
              <a:rPr lang="el-GR" dirty="0"/>
              <a:t> </a:t>
            </a:r>
            <a:r>
              <a:rPr lang="el-GR" dirty="0" err="1"/>
              <a:t>up,you</a:t>
            </a:r>
            <a:r>
              <a:rPr lang="el-GR" dirty="0"/>
              <a:t> </a:t>
            </a:r>
            <a:r>
              <a:rPr lang="el-GR" dirty="0" err="1"/>
              <a:t>are</a:t>
            </a:r>
            <a:r>
              <a:rPr lang="el-GR" dirty="0"/>
              <a:t> the </a:t>
            </a:r>
            <a:r>
              <a:rPr lang="el-GR" dirty="0" err="1"/>
              <a:t>first</a:t>
            </a:r>
            <a:r>
              <a:rPr lang="el-GR" dirty="0"/>
              <a:t> </a:t>
            </a:r>
            <a:r>
              <a:rPr lang="el-GR" dirty="0" err="1"/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112435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/>
              <a:t>SERVER2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E92381B1-D7D2-45FE-8C03-7D3590CF2416}"/>
              </a:ext>
            </a:extLst>
          </p:cNvPr>
          <p:cNvCxnSpPr/>
          <p:nvPr/>
        </p:nvCxnSpPr>
        <p:spPr>
          <a:xfrm>
            <a:off x="5511801" y="2706254"/>
            <a:ext cx="4204854" cy="2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B0329-B9C3-4A12-ABB8-97BEEDAB4EC3}"/>
              </a:ext>
            </a:extLst>
          </p:cNvPr>
          <p:cNvSpPr txBox="1"/>
          <p:nvPr/>
        </p:nvSpPr>
        <p:spPr>
          <a:xfrm>
            <a:off x="6056457" y="22349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Listen</a:t>
            </a:r>
            <a:r>
              <a:rPr lang="el-GR" dirty="0"/>
              <a:t> the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206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21000"/>
            <a:ext cx="8825658" cy="3329581"/>
          </a:xfrm>
        </p:spPr>
        <p:txBody>
          <a:bodyPr/>
          <a:lstStyle/>
          <a:p>
            <a:r>
              <a:rPr lang="en-US" sz="5400" dirty="0"/>
              <a:t>Client inner</a:t>
            </a:r>
            <a:r>
              <a:rPr lang="en-US" sz="6000" dirty="0"/>
              <a:t> 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7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DF5B27-B898-48AB-ACA9-1102E426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Application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ACBB26-82C3-4C10-99EE-0EB67BD6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Initializes middleware thread and gets it started it.</a:t>
            </a:r>
          </a:p>
          <a:p>
            <a:r>
              <a:rPr lang="en-US" dirty="0"/>
              <a:t>Enters UI loop for: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Sending requests (as many as middleware buffer-size).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Getting replies.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Exit UI and terminate middleware thread.</a:t>
            </a:r>
          </a:p>
          <a:p>
            <a:r>
              <a:rPr lang="en-US" dirty="0"/>
              <a:t>Keeps given request in a list so that it can get their replies later.</a:t>
            </a:r>
          </a:p>
          <a:p>
            <a:r>
              <a:rPr lang="en-US" dirty="0"/>
              <a:t>Replied requests and requests that are discarded from middleware are removed from the list.</a:t>
            </a:r>
          </a:p>
          <a:p>
            <a:r>
              <a:rPr lang="en-US" dirty="0"/>
              <a:t>Getting replies with “block” enters a loop until the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75706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DF5B27-B898-48AB-ACA9-1102E426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Middleware Initialization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ACBB26-82C3-4C10-99EE-0EB67BD6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limited buffer size.</a:t>
            </a:r>
          </a:p>
          <a:p>
            <a:r>
              <a:rPr lang="en-US" dirty="0"/>
              <a:t>Acquire memory for buffers.</a:t>
            </a:r>
          </a:p>
          <a:p>
            <a:r>
              <a:rPr lang="en-US" dirty="0"/>
              <a:t>Create new socket.</a:t>
            </a:r>
          </a:p>
          <a:p>
            <a:r>
              <a:rPr lang="en-US" dirty="0"/>
              <a:t>Try to find a server via multicast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succeeded, keep server’s socket address and reset delays.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Else abort and terminate app.</a:t>
            </a:r>
          </a:p>
        </p:txBody>
      </p:sp>
    </p:spTree>
    <p:extLst>
      <p:ext uri="{BB962C8B-B14F-4D97-AF65-F5344CB8AC3E}">
        <p14:creationId xmlns:p14="http://schemas.microsoft.com/office/powerpoint/2010/main" val="135643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921000"/>
            <a:ext cx="8825658" cy="3329581"/>
          </a:xfrm>
        </p:spPr>
        <p:txBody>
          <a:bodyPr/>
          <a:lstStyle/>
          <a:p>
            <a:r>
              <a:rPr lang="en-US" sz="5400" dirty="0"/>
              <a:t>Server inner</a:t>
            </a:r>
            <a:r>
              <a:rPr lang="en-US" sz="6000" dirty="0"/>
              <a:t> 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DF5B27-B898-48AB-ACA9-1102E426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Middleware Storages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ACBB26-82C3-4C10-99EE-0EB67BD6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map for keeping total requests from APP and their ID.</a:t>
            </a:r>
          </a:p>
          <a:p>
            <a:r>
              <a:rPr lang="en-US" dirty="0"/>
              <a:t>“Sending” arrays, take from storage and send to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Array for binding sequence number to total request ID.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Array for service ID requested.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Array for payload of the request.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Array for keeping track of sending tries of a request.</a:t>
            </a:r>
            <a:endParaRPr lang="el-GR" dirty="0"/>
          </a:p>
          <a:p>
            <a:r>
              <a:rPr lang="en-US" dirty="0"/>
              <a:t>Storage map for saving replies from server, requests and their IDs for returning them to APP.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0682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DF5B27-B898-48AB-ACA9-1102E426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Middleware Thread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ACBB26-82C3-4C10-99EE-0EB67BD6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Enters a while loop for receiving and sending packets autonomously.</a:t>
            </a:r>
          </a:p>
          <a:p>
            <a:r>
              <a:rPr lang="en-US" dirty="0"/>
              <a:t>Tries to receive so many packets as sent to server and haven’t been answered plus a minimum amount (for ACKs).</a:t>
            </a:r>
          </a:p>
          <a:p>
            <a:r>
              <a:rPr lang="en-US" dirty="0"/>
              <a:t>If sending buffers are empty, fills them from storage and starts sending packets.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There is a mutex-like flag so that middleware won’t reach storage when the APP is adding requests.</a:t>
            </a:r>
          </a:p>
          <a:p>
            <a:r>
              <a:rPr lang="en-US" dirty="0"/>
              <a:t>If sending buffers are not empty, keeps sending the unanswered packets keeping track of each try so that it can discard them.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Before each group sending session, send beacons to confirm server is 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Waits a delay time before resending.</a:t>
            </a:r>
          </a:p>
        </p:txBody>
      </p:sp>
    </p:spTree>
    <p:extLst>
      <p:ext uri="{BB962C8B-B14F-4D97-AF65-F5344CB8AC3E}">
        <p14:creationId xmlns:p14="http://schemas.microsoft.com/office/powerpoint/2010/main" val="108827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DF5B27-B898-48AB-ACA9-1102E426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Middleware Thread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3ACBB26-82C3-4C10-99EE-0EB67BD6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it receives a reply, it removes its request entry from sending buffers.</a:t>
            </a:r>
          </a:p>
          <a:p>
            <a:r>
              <a:rPr lang="en-US" dirty="0"/>
              <a:t>When all entries are removed from sending buffers, either from getting replied or discarded, middleware tries establishing a “new session” with the server.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either gets an ACK and succeeds.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 fails and tries establishing a connection with a new server via multicast</a:t>
            </a:r>
          </a:p>
          <a:p>
            <a:r>
              <a:rPr lang="en-US" dirty="0"/>
              <a:t>Sending buffers are refilled from storage (if possible) and repeats the process (unless it never finds a new server).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392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</p:spTree>
    <p:extLst>
      <p:ext uri="{BB962C8B-B14F-4D97-AF65-F5344CB8AC3E}">
        <p14:creationId xmlns:p14="http://schemas.microsoft.com/office/powerpoint/2010/main" val="300542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9EF5F9-F4BE-46F7-AFC1-A62DABC5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Packets</a:t>
            </a:r>
            <a:r>
              <a:rPr lang="el-GR" dirty="0"/>
              <a:t>' </a:t>
            </a:r>
            <a:r>
              <a:rPr lang="el-GR" dirty="0" err="1"/>
              <a:t>structure</a:t>
            </a:r>
          </a:p>
        </p:txBody>
      </p:sp>
      <p:graphicFrame>
        <p:nvGraphicFramePr>
          <p:cNvPr id="5" name="Πίνακας 14">
            <a:extLst>
              <a:ext uri="{FF2B5EF4-FFF2-40B4-BE49-F238E27FC236}">
                <a16:creationId xmlns:a16="http://schemas.microsoft.com/office/drawing/2014/main" id="{C2028B94-D47B-4E77-9E07-7523E7169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514503"/>
              </p:ext>
            </p:extLst>
          </p:nvPr>
        </p:nvGraphicFramePr>
        <p:xfrm>
          <a:off x="4156363" y="2147454"/>
          <a:ext cx="6384733" cy="57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67">
                  <a:extLst>
                    <a:ext uri="{9D8B030D-6E8A-4147-A177-3AD203B41FA5}">
                      <a16:colId xmlns:a16="http://schemas.microsoft.com/office/drawing/2014/main" val="404657807"/>
                    </a:ext>
                  </a:extLst>
                </a:gridCol>
                <a:gridCol w="1431636">
                  <a:extLst>
                    <a:ext uri="{9D8B030D-6E8A-4147-A177-3AD203B41FA5}">
                      <a16:colId xmlns:a16="http://schemas.microsoft.com/office/drawing/2014/main" val="1407086918"/>
                    </a:ext>
                  </a:extLst>
                </a:gridCol>
                <a:gridCol w="1495496">
                  <a:extLst>
                    <a:ext uri="{9D8B030D-6E8A-4147-A177-3AD203B41FA5}">
                      <a16:colId xmlns:a16="http://schemas.microsoft.com/office/drawing/2014/main" val="3384917578"/>
                    </a:ext>
                  </a:extLst>
                </a:gridCol>
                <a:gridCol w="2277234">
                  <a:extLst>
                    <a:ext uri="{9D8B030D-6E8A-4147-A177-3AD203B41FA5}">
                      <a16:colId xmlns:a16="http://schemas.microsoft.com/office/drawing/2014/main" val="1335037634"/>
                    </a:ext>
                  </a:extLst>
                </a:gridCol>
              </a:tblGrid>
              <a:tr h="574622">
                <a:tc>
                  <a:txBody>
                    <a:bodyPr/>
                    <a:lstStyle/>
                    <a:p>
                      <a:r>
                        <a:rPr lang="en-US" sz="1800" dirty="0" err="1"/>
                        <a:t>svcID</a:t>
                      </a:r>
                      <a:endParaRPr lang="en-US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sequence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payload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8822"/>
                  </a:ext>
                </a:extLst>
              </a:tr>
            </a:tbl>
          </a:graphicData>
        </a:graphic>
      </p:graphicFrame>
      <p:graphicFrame>
        <p:nvGraphicFramePr>
          <p:cNvPr id="6" name="Πίνακας 14">
            <a:extLst>
              <a:ext uri="{FF2B5EF4-FFF2-40B4-BE49-F238E27FC236}">
                <a16:creationId xmlns:a16="http://schemas.microsoft.com/office/drawing/2014/main" id="{C2FB377D-2D23-4C29-AD21-25AD176A7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40880"/>
              </p:ext>
            </p:extLst>
          </p:nvPr>
        </p:nvGraphicFramePr>
        <p:xfrm>
          <a:off x="4131379" y="4243047"/>
          <a:ext cx="6345571" cy="53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36">
                  <a:extLst>
                    <a:ext uri="{9D8B030D-6E8A-4147-A177-3AD203B41FA5}">
                      <a16:colId xmlns:a16="http://schemas.microsoft.com/office/drawing/2014/main" val="1407086918"/>
                    </a:ext>
                  </a:extLst>
                </a:gridCol>
                <a:gridCol w="4571735">
                  <a:extLst>
                    <a:ext uri="{9D8B030D-6E8A-4147-A177-3AD203B41FA5}">
                      <a16:colId xmlns:a16="http://schemas.microsoft.com/office/drawing/2014/main" val="1335037634"/>
                    </a:ext>
                  </a:extLst>
                </a:gridCol>
              </a:tblGrid>
              <a:tr h="5310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sequence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Reply payload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88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CB5C6-D26A-462E-8C55-91CAE71E4B63}"/>
              </a:ext>
            </a:extLst>
          </p:cNvPr>
          <p:cNvSpPr txBox="1"/>
          <p:nvPr/>
        </p:nvSpPr>
        <p:spPr>
          <a:xfrm>
            <a:off x="864433" y="2176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Client</a:t>
            </a:r>
            <a:r>
              <a:rPr lang="el-GR" dirty="0"/>
              <a:t> </a:t>
            </a:r>
            <a:r>
              <a:rPr lang="el-GR" dirty="0" err="1"/>
              <a:t>payload</a:t>
            </a:r>
            <a:r>
              <a:rPr lang="el-GR" dirty="0"/>
              <a:t> </a:t>
            </a:r>
            <a:r>
              <a:rPr lang="el-GR" dirty="0" err="1"/>
              <a:t>packet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AF1DC-A36B-42B2-9BFD-5D761422B282}"/>
              </a:ext>
            </a:extLst>
          </p:cNvPr>
          <p:cNvSpPr txBox="1"/>
          <p:nvPr/>
        </p:nvSpPr>
        <p:spPr>
          <a:xfrm>
            <a:off x="876924" y="43121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Serverpayload</a:t>
            </a:r>
            <a:r>
              <a:rPr lang="el-GR" dirty="0"/>
              <a:t> </a:t>
            </a:r>
            <a:r>
              <a:rPr lang="el-GR" dirty="0" err="1"/>
              <a:t>packet</a:t>
            </a:r>
            <a:endParaRPr lang="el-GR" dirty="0"/>
          </a:p>
        </p:txBody>
      </p:sp>
      <p:graphicFrame>
        <p:nvGraphicFramePr>
          <p:cNvPr id="10" name="Πίνακας 14">
            <a:extLst>
              <a:ext uri="{FF2B5EF4-FFF2-40B4-BE49-F238E27FC236}">
                <a16:creationId xmlns:a16="http://schemas.microsoft.com/office/drawing/2014/main" id="{207B6B8C-C7BD-4CB8-9166-A21161EE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63615"/>
              </p:ext>
            </p:extLst>
          </p:nvPr>
        </p:nvGraphicFramePr>
        <p:xfrm>
          <a:off x="4156362" y="2797027"/>
          <a:ext cx="6384733" cy="57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67">
                  <a:extLst>
                    <a:ext uri="{9D8B030D-6E8A-4147-A177-3AD203B41FA5}">
                      <a16:colId xmlns:a16="http://schemas.microsoft.com/office/drawing/2014/main" val="404657807"/>
                    </a:ext>
                  </a:extLst>
                </a:gridCol>
                <a:gridCol w="1431636">
                  <a:extLst>
                    <a:ext uri="{9D8B030D-6E8A-4147-A177-3AD203B41FA5}">
                      <a16:colId xmlns:a16="http://schemas.microsoft.com/office/drawing/2014/main" val="1407086918"/>
                    </a:ext>
                  </a:extLst>
                </a:gridCol>
                <a:gridCol w="1495496">
                  <a:extLst>
                    <a:ext uri="{9D8B030D-6E8A-4147-A177-3AD203B41FA5}">
                      <a16:colId xmlns:a16="http://schemas.microsoft.com/office/drawing/2014/main" val="3384917578"/>
                    </a:ext>
                  </a:extLst>
                </a:gridCol>
                <a:gridCol w="2277234">
                  <a:extLst>
                    <a:ext uri="{9D8B030D-6E8A-4147-A177-3AD203B41FA5}">
                      <a16:colId xmlns:a16="http://schemas.microsoft.com/office/drawing/2014/main" val="1335037634"/>
                    </a:ext>
                  </a:extLst>
                </a:gridCol>
              </a:tblGrid>
              <a:tr h="574622">
                <a:tc>
                  <a:txBody>
                    <a:bodyPr/>
                    <a:lstStyle/>
                    <a:p>
                      <a:r>
                        <a:rPr lang="en-US" sz="1800" dirty="0"/>
                        <a:t>1 byte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byte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bytes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8822"/>
                  </a:ext>
                </a:extLst>
              </a:tr>
            </a:tbl>
          </a:graphicData>
        </a:graphic>
      </p:graphicFrame>
      <p:graphicFrame>
        <p:nvGraphicFramePr>
          <p:cNvPr id="11" name="Πίνακας 14">
            <a:extLst>
              <a:ext uri="{FF2B5EF4-FFF2-40B4-BE49-F238E27FC236}">
                <a16:creationId xmlns:a16="http://schemas.microsoft.com/office/drawing/2014/main" id="{A994B5DE-50D4-4D12-90C7-DE0D2DDFE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15868"/>
              </p:ext>
            </p:extLst>
          </p:nvPr>
        </p:nvGraphicFramePr>
        <p:xfrm>
          <a:off x="4118886" y="4880128"/>
          <a:ext cx="6345571" cy="53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836">
                  <a:extLst>
                    <a:ext uri="{9D8B030D-6E8A-4147-A177-3AD203B41FA5}">
                      <a16:colId xmlns:a16="http://schemas.microsoft.com/office/drawing/2014/main" val="1407086918"/>
                    </a:ext>
                  </a:extLst>
                </a:gridCol>
                <a:gridCol w="4571735">
                  <a:extLst>
                    <a:ext uri="{9D8B030D-6E8A-4147-A177-3AD203B41FA5}">
                      <a16:colId xmlns:a16="http://schemas.microsoft.com/office/drawing/2014/main" val="1335037634"/>
                    </a:ext>
                  </a:extLst>
                </a:gridCol>
              </a:tblGrid>
              <a:tr h="531090">
                <a:tc>
                  <a:txBody>
                    <a:bodyPr/>
                    <a:lstStyle/>
                    <a:p>
                      <a:r>
                        <a:rPr lang="en-US" sz="1800" dirty="0"/>
                        <a:t>1 byte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/>
                        <a:t> 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311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βάλ 3">
            <a:extLst>
              <a:ext uri="{FF2B5EF4-FFF2-40B4-BE49-F238E27FC236}">
                <a16:creationId xmlns:a16="http://schemas.microsoft.com/office/drawing/2014/main" id="{9186D794-FE2E-41B8-98D2-38E3FDB4D6A3}"/>
              </a:ext>
            </a:extLst>
          </p:cNvPr>
          <p:cNvSpPr/>
          <p:nvPr/>
        </p:nvSpPr>
        <p:spPr>
          <a:xfrm>
            <a:off x="457202" y="1151743"/>
            <a:ext cx="2133600" cy="14562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04C05901-8D32-4778-8BB3-B3E0DFB473DD}"/>
              </a:ext>
            </a:extLst>
          </p:cNvPr>
          <p:cNvSpPr/>
          <p:nvPr/>
        </p:nvSpPr>
        <p:spPr>
          <a:xfrm>
            <a:off x="9770533" y="2613283"/>
            <a:ext cx="2133600" cy="145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D5F93969-7070-4318-B76A-AC581D8FD989}"/>
              </a:ext>
            </a:extLst>
          </p:cNvPr>
          <p:cNvCxnSpPr/>
          <p:nvPr/>
        </p:nvCxnSpPr>
        <p:spPr>
          <a:xfrm>
            <a:off x="2972217" y="1090396"/>
            <a:ext cx="0" cy="224130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AFE5C44-E5B0-4B25-B8A2-6F3CC32F10D4}"/>
              </a:ext>
            </a:extLst>
          </p:cNvPr>
          <p:cNvCxnSpPr/>
          <p:nvPr/>
        </p:nvCxnSpPr>
        <p:spPr>
          <a:xfrm>
            <a:off x="9226723" y="1330236"/>
            <a:ext cx="74951" cy="5443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6F9C4E-A9D1-4145-9325-427284258642}"/>
              </a:ext>
            </a:extLst>
          </p:cNvPr>
          <p:cNvSpPr txBox="1"/>
          <p:nvPr/>
        </p:nvSpPr>
        <p:spPr>
          <a:xfrm>
            <a:off x="800413" y="325723"/>
            <a:ext cx="9501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Normal</a:t>
            </a:r>
            <a:r>
              <a:rPr lang="el-GR" dirty="0"/>
              <a:t> </a:t>
            </a:r>
            <a:r>
              <a:rPr lang="el-GR" dirty="0" err="1"/>
              <a:t>situation</a:t>
            </a:r>
            <a:r>
              <a:rPr lang="el-GR" dirty="0"/>
              <a:t>,(</a:t>
            </a:r>
            <a:r>
              <a:rPr lang="el-GR" dirty="0" err="1"/>
              <a:t>fast</a:t>
            </a:r>
            <a:r>
              <a:rPr lang="el-GR" dirty="0"/>
              <a:t> </a:t>
            </a:r>
            <a:r>
              <a:rPr lang="el-GR" dirty="0" err="1"/>
              <a:t>application</a:t>
            </a:r>
            <a:r>
              <a:rPr lang="el-GR" dirty="0"/>
              <a:t> , </a:t>
            </a:r>
            <a:r>
              <a:rPr lang="el-GR" dirty="0" err="1"/>
              <a:t>good</a:t>
            </a:r>
            <a:r>
              <a:rPr lang="el-GR" dirty="0"/>
              <a:t> </a:t>
            </a:r>
            <a:r>
              <a:rPr lang="el-GR" dirty="0" err="1"/>
              <a:t>network</a:t>
            </a:r>
            <a:r>
              <a:rPr lang="el-GR" dirty="0"/>
              <a:t>, </a:t>
            </a:r>
            <a:r>
              <a:rPr lang="el-GR" dirty="0" err="1"/>
              <a:t>enough</a:t>
            </a:r>
            <a:r>
              <a:rPr lang="el-GR" dirty="0"/>
              <a:t> </a:t>
            </a:r>
            <a:r>
              <a:rPr lang="el-GR" dirty="0" err="1"/>
              <a:t>storage</a:t>
            </a:r>
            <a:r>
              <a:rPr lang="el-GR" dirty="0"/>
              <a:t> </a:t>
            </a:r>
            <a:r>
              <a:rPr lang="el-GR" dirty="0" err="1"/>
              <a:t>capacity</a:t>
            </a:r>
            <a:r>
              <a:rPr lang="el-GR" dirty="0"/>
              <a:t>)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AE1E7103-4676-447F-8E73-B79DD45DF9EE}"/>
              </a:ext>
            </a:extLst>
          </p:cNvPr>
          <p:cNvCxnSpPr>
            <a:cxnSpLocks/>
          </p:cNvCxnSpPr>
          <p:nvPr/>
        </p:nvCxnSpPr>
        <p:spPr>
          <a:xfrm>
            <a:off x="2984707" y="1244738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Σύννεφο 12">
            <a:extLst>
              <a:ext uri="{FF2B5EF4-FFF2-40B4-BE49-F238E27FC236}">
                <a16:creationId xmlns:a16="http://schemas.microsoft.com/office/drawing/2014/main" id="{4692D450-8133-45CA-9163-86386BF2BE48}"/>
              </a:ext>
            </a:extLst>
          </p:cNvPr>
          <p:cNvSpPr/>
          <p:nvPr/>
        </p:nvSpPr>
        <p:spPr>
          <a:xfrm>
            <a:off x="3095936" y="916115"/>
            <a:ext cx="911901" cy="911901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M2</a:t>
            </a: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5F05188C-5CE3-4F04-8450-7391332E2258}"/>
              </a:ext>
            </a:extLst>
          </p:cNvPr>
          <p:cNvCxnSpPr>
            <a:cxnSpLocks/>
          </p:cNvCxnSpPr>
          <p:nvPr/>
        </p:nvCxnSpPr>
        <p:spPr>
          <a:xfrm flipH="1">
            <a:off x="5142588" y="2108335"/>
            <a:ext cx="40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Οβάλ 15">
            <a:extLst>
              <a:ext uri="{FF2B5EF4-FFF2-40B4-BE49-F238E27FC236}">
                <a16:creationId xmlns:a16="http://schemas.microsoft.com/office/drawing/2014/main" id="{F72C52F8-8CCF-462D-8196-D8ABD30127F0}"/>
              </a:ext>
            </a:extLst>
          </p:cNvPr>
          <p:cNvSpPr/>
          <p:nvPr/>
        </p:nvSpPr>
        <p:spPr>
          <a:xfrm>
            <a:off x="369759" y="3325316"/>
            <a:ext cx="2133600" cy="145626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Client2</a:t>
            </a:r>
          </a:p>
        </p:txBody>
      </p:sp>
      <p:cxnSp>
        <p:nvCxnSpPr>
          <p:cNvPr id="17" name="Ευθεία γραμμή σύνδεσης 16">
            <a:extLst>
              <a:ext uri="{FF2B5EF4-FFF2-40B4-BE49-F238E27FC236}">
                <a16:creationId xmlns:a16="http://schemas.microsoft.com/office/drawing/2014/main" id="{C12B52C0-299C-4D9A-9E28-B14104C2AFBB}"/>
              </a:ext>
            </a:extLst>
          </p:cNvPr>
          <p:cNvCxnSpPr>
            <a:cxnSpLocks/>
          </p:cNvCxnSpPr>
          <p:nvPr/>
        </p:nvCxnSpPr>
        <p:spPr>
          <a:xfrm>
            <a:off x="2759855" y="3776133"/>
            <a:ext cx="0" cy="299081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6EE7CAEE-D45B-4BC6-B581-83BC502A966F}"/>
              </a:ext>
            </a:extLst>
          </p:cNvPr>
          <p:cNvCxnSpPr>
            <a:cxnSpLocks/>
          </p:cNvCxnSpPr>
          <p:nvPr/>
        </p:nvCxnSpPr>
        <p:spPr>
          <a:xfrm flipV="1">
            <a:off x="2759855" y="4580050"/>
            <a:ext cx="3333923" cy="2498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Σύννεφο 20">
            <a:extLst>
              <a:ext uri="{FF2B5EF4-FFF2-40B4-BE49-F238E27FC236}">
                <a16:creationId xmlns:a16="http://schemas.microsoft.com/office/drawing/2014/main" id="{C0DD991B-C849-4264-BB71-4274F76106E3}"/>
              </a:ext>
            </a:extLst>
          </p:cNvPr>
          <p:cNvSpPr/>
          <p:nvPr/>
        </p:nvSpPr>
        <p:spPr>
          <a:xfrm>
            <a:off x="3320787" y="4064049"/>
            <a:ext cx="911901" cy="911901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M2</a:t>
            </a:r>
          </a:p>
        </p:txBody>
      </p:sp>
      <p:sp>
        <p:nvSpPr>
          <p:cNvPr id="7" name="Σύννεφο 6">
            <a:extLst>
              <a:ext uri="{FF2B5EF4-FFF2-40B4-BE49-F238E27FC236}">
                <a16:creationId xmlns:a16="http://schemas.microsoft.com/office/drawing/2014/main" id="{80A629BE-EC7B-46FC-88A1-8939948E2172}"/>
              </a:ext>
            </a:extLst>
          </p:cNvPr>
          <p:cNvSpPr/>
          <p:nvPr/>
        </p:nvSpPr>
        <p:spPr>
          <a:xfrm>
            <a:off x="5542768" y="1714031"/>
            <a:ext cx="911901" cy="911901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" name="Σύννεφο 2">
            <a:extLst>
              <a:ext uri="{FF2B5EF4-FFF2-40B4-BE49-F238E27FC236}">
                <a16:creationId xmlns:a16="http://schemas.microsoft.com/office/drawing/2014/main" id="{6F294457-34B1-41CA-B765-92110D35120F}"/>
              </a:ext>
            </a:extLst>
          </p:cNvPr>
          <p:cNvSpPr/>
          <p:nvPr/>
        </p:nvSpPr>
        <p:spPr>
          <a:xfrm>
            <a:off x="5094624" y="916116"/>
            <a:ext cx="911901" cy="911901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M1</a:t>
            </a:r>
          </a:p>
        </p:txBody>
      </p:sp>
      <p:sp>
        <p:nvSpPr>
          <p:cNvPr id="19" name="Σύννεφο 18">
            <a:extLst>
              <a:ext uri="{FF2B5EF4-FFF2-40B4-BE49-F238E27FC236}">
                <a16:creationId xmlns:a16="http://schemas.microsoft.com/office/drawing/2014/main" id="{F03104F0-EF71-48EB-A6B5-15424DDB29DB}"/>
              </a:ext>
            </a:extLst>
          </p:cNvPr>
          <p:cNvSpPr/>
          <p:nvPr/>
        </p:nvSpPr>
        <p:spPr>
          <a:xfrm>
            <a:off x="4357607" y="4064049"/>
            <a:ext cx="911901" cy="911901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M1</a:t>
            </a:r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0EA9470A-75E1-411C-A5E0-744A18C487DD}"/>
              </a:ext>
            </a:extLst>
          </p:cNvPr>
          <p:cNvCxnSpPr>
            <a:cxnSpLocks/>
          </p:cNvCxnSpPr>
          <p:nvPr/>
        </p:nvCxnSpPr>
        <p:spPr>
          <a:xfrm flipH="1">
            <a:off x="4305636" y="5343710"/>
            <a:ext cx="4860700" cy="12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Σύννεφο 22">
            <a:extLst>
              <a:ext uri="{FF2B5EF4-FFF2-40B4-BE49-F238E27FC236}">
                <a16:creationId xmlns:a16="http://schemas.microsoft.com/office/drawing/2014/main" id="{35BE83BB-B6F7-4BA8-9B77-476FF1D12EAD}"/>
              </a:ext>
            </a:extLst>
          </p:cNvPr>
          <p:cNvSpPr/>
          <p:nvPr/>
        </p:nvSpPr>
        <p:spPr>
          <a:xfrm>
            <a:off x="6279784" y="5036849"/>
            <a:ext cx="911901" cy="762000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4" name="Σύννεφο 23">
            <a:extLst>
              <a:ext uri="{FF2B5EF4-FFF2-40B4-BE49-F238E27FC236}">
                <a16:creationId xmlns:a16="http://schemas.microsoft.com/office/drawing/2014/main" id="{1132809C-0B64-4FDA-B290-6B518DEAB48E}"/>
              </a:ext>
            </a:extLst>
          </p:cNvPr>
          <p:cNvSpPr/>
          <p:nvPr/>
        </p:nvSpPr>
        <p:spPr>
          <a:xfrm>
            <a:off x="7978667" y="1726520"/>
            <a:ext cx="911901" cy="911901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26" name="Σύννεφο 25">
            <a:extLst>
              <a:ext uri="{FF2B5EF4-FFF2-40B4-BE49-F238E27FC236}">
                <a16:creationId xmlns:a16="http://schemas.microsoft.com/office/drawing/2014/main" id="{8424A8A8-0083-4DF2-BC22-64A30BCCD1EF}"/>
              </a:ext>
            </a:extLst>
          </p:cNvPr>
          <p:cNvSpPr/>
          <p:nvPr/>
        </p:nvSpPr>
        <p:spPr>
          <a:xfrm>
            <a:off x="7091751" y="5036848"/>
            <a:ext cx="911901" cy="762000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96B4EC2D-FF55-4FF6-B3AB-F2858D25E140}"/>
              </a:ext>
            </a:extLst>
          </p:cNvPr>
          <p:cNvCxnSpPr>
            <a:cxnSpLocks/>
          </p:cNvCxnSpPr>
          <p:nvPr/>
        </p:nvCxnSpPr>
        <p:spPr>
          <a:xfrm>
            <a:off x="2972214" y="2606344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Σύννεφο 27">
            <a:extLst>
              <a:ext uri="{FF2B5EF4-FFF2-40B4-BE49-F238E27FC236}">
                <a16:creationId xmlns:a16="http://schemas.microsoft.com/office/drawing/2014/main" id="{88B48E05-4E02-4573-89A9-A740C9007789}"/>
              </a:ext>
            </a:extLst>
          </p:cNvPr>
          <p:cNvSpPr/>
          <p:nvPr/>
        </p:nvSpPr>
        <p:spPr>
          <a:xfrm>
            <a:off x="3145902" y="2177788"/>
            <a:ext cx="1261671" cy="911901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NewS</a:t>
            </a:r>
          </a:p>
        </p:txBody>
      </p: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5F0C3BFB-890C-4D35-A310-D65A13FA2A11}"/>
              </a:ext>
            </a:extLst>
          </p:cNvPr>
          <p:cNvCxnSpPr>
            <a:cxnSpLocks/>
          </p:cNvCxnSpPr>
          <p:nvPr/>
        </p:nvCxnSpPr>
        <p:spPr>
          <a:xfrm flipV="1">
            <a:off x="2709887" y="5854213"/>
            <a:ext cx="3333923" cy="2498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Σύννεφο 29">
            <a:extLst>
              <a:ext uri="{FF2B5EF4-FFF2-40B4-BE49-F238E27FC236}">
                <a16:creationId xmlns:a16="http://schemas.microsoft.com/office/drawing/2014/main" id="{2B6D397E-1240-4633-A19E-39462D4BC96E}"/>
              </a:ext>
            </a:extLst>
          </p:cNvPr>
          <p:cNvSpPr/>
          <p:nvPr/>
        </p:nvSpPr>
        <p:spPr>
          <a:xfrm>
            <a:off x="4357606" y="5413163"/>
            <a:ext cx="1261671" cy="911901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NewS</a:t>
            </a:r>
          </a:p>
        </p:txBody>
      </p: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D30E77E0-C0F9-4FBE-ADEF-95253EFB2E23}"/>
              </a:ext>
            </a:extLst>
          </p:cNvPr>
          <p:cNvCxnSpPr>
            <a:cxnSpLocks/>
          </p:cNvCxnSpPr>
          <p:nvPr/>
        </p:nvCxnSpPr>
        <p:spPr>
          <a:xfrm flipH="1">
            <a:off x="5142588" y="3032728"/>
            <a:ext cx="40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Ευθύγραμμο βέλος σύνδεσης 31">
            <a:extLst>
              <a:ext uri="{FF2B5EF4-FFF2-40B4-BE49-F238E27FC236}">
                <a16:creationId xmlns:a16="http://schemas.microsoft.com/office/drawing/2014/main" id="{F87CE743-388E-4EB5-81C0-531E7F194846}"/>
              </a:ext>
            </a:extLst>
          </p:cNvPr>
          <p:cNvCxnSpPr>
            <a:cxnSpLocks/>
          </p:cNvCxnSpPr>
          <p:nvPr/>
        </p:nvCxnSpPr>
        <p:spPr>
          <a:xfrm flipH="1">
            <a:off x="5142587" y="6268104"/>
            <a:ext cx="40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Σύννεφο 32">
            <a:extLst>
              <a:ext uri="{FF2B5EF4-FFF2-40B4-BE49-F238E27FC236}">
                <a16:creationId xmlns:a16="http://schemas.microsoft.com/office/drawing/2014/main" id="{AFCCA83C-77CF-4E08-87AF-AD54B8180D95}"/>
              </a:ext>
            </a:extLst>
          </p:cNvPr>
          <p:cNvSpPr/>
          <p:nvPr/>
        </p:nvSpPr>
        <p:spPr>
          <a:xfrm>
            <a:off x="7368130" y="5862867"/>
            <a:ext cx="1261671" cy="911901"/>
          </a:xfrm>
          <a:prstGeom prst="cloud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NewS</a:t>
            </a:r>
          </a:p>
        </p:txBody>
      </p:sp>
      <p:sp>
        <p:nvSpPr>
          <p:cNvPr id="34" name="Σύννεφο 33">
            <a:extLst>
              <a:ext uri="{FF2B5EF4-FFF2-40B4-BE49-F238E27FC236}">
                <a16:creationId xmlns:a16="http://schemas.microsoft.com/office/drawing/2014/main" id="{EC373648-CBB0-40F5-9603-2F4C043AAE6C}"/>
              </a:ext>
            </a:extLst>
          </p:cNvPr>
          <p:cNvSpPr/>
          <p:nvPr/>
        </p:nvSpPr>
        <p:spPr>
          <a:xfrm>
            <a:off x="5819147" y="2639984"/>
            <a:ext cx="1261671" cy="911901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NewS</a:t>
            </a:r>
          </a:p>
        </p:txBody>
      </p:sp>
    </p:spTree>
    <p:extLst>
      <p:ext uri="{BB962C8B-B14F-4D97-AF65-F5344CB8AC3E}">
        <p14:creationId xmlns:p14="http://schemas.microsoft.com/office/powerpoint/2010/main" val="265767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βάλ 3">
            <a:extLst>
              <a:ext uri="{FF2B5EF4-FFF2-40B4-BE49-F238E27FC236}">
                <a16:creationId xmlns:a16="http://schemas.microsoft.com/office/drawing/2014/main" id="{9186D794-FE2E-41B8-98D2-38E3FDB4D6A3}"/>
              </a:ext>
            </a:extLst>
          </p:cNvPr>
          <p:cNvSpPr/>
          <p:nvPr/>
        </p:nvSpPr>
        <p:spPr>
          <a:xfrm>
            <a:off x="457202" y="1151743"/>
            <a:ext cx="2133600" cy="1456267"/>
          </a:xfrm>
          <a:prstGeom prst="ellipse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04C05901-8D32-4778-8BB3-B3E0DFB473DD}"/>
              </a:ext>
            </a:extLst>
          </p:cNvPr>
          <p:cNvSpPr/>
          <p:nvPr/>
        </p:nvSpPr>
        <p:spPr>
          <a:xfrm>
            <a:off x="9795517" y="1214201"/>
            <a:ext cx="2133600" cy="145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D5F93969-7070-4318-B76A-AC581D8FD989}"/>
              </a:ext>
            </a:extLst>
          </p:cNvPr>
          <p:cNvCxnSpPr/>
          <p:nvPr/>
        </p:nvCxnSpPr>
        <p:spPr>
          <a:xfrm>
            <a:off x="2984709" y="1277773"/>
            <a:ext cx="0" cy="53767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AFE5C44-E5B0-4B25-B8A2-6F3CC32F10D4}"/>
              </a:ext>
            </a:extLst>
          </p:cNvPr>
          <p:cNvCxnSpPr/>
          <p:nvPr/>
        </p:nvCxnSpPr>
        <p:spPr>
          <a:xfrm>
            <a:off x="9264198" y="1330236"/>
            <a:ext cx="74951" cy="5443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6F9C4E-A9D1-4145-9325-427284258642}"/>
              </a:ext>
            </a:extLst>
          </p:cNvPr>
          <p:cNvSpPr txBox="1"/>
          <p:nvPr/>
        </p:nvSpPr>
        <p:spPr>
          <a:xfrm>
            <a:off x="800413" y="325723"/>
            <a:ext cx="9501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Client</a:t>
            </a:r>
            <a:r>
              <a:rPr lang="el-GR" dirty="0"/>
              <a:t> </a:t>
            </a:r>
            <a:r>
              <a:rPr lang="el-GR" dirty="0" err="1"/>
              <a:t>gets</a:t>
            </a:r>
            <a:r>
              <a:rPr lang="el-GR" dirty="0"/>
              <a:t> </a:t>
            </a:r>
            <a:r>
              <a:rPr lang="el-GR" dirty="0" err="1"/>
              <a:t>no</a:t>
            </a:r>
            <a:r>
              <a:rPr lang="el-GR" dirty="0"/>
              <a:t> </a:t>
            </a:r>
            <a:r>
              <a:rPr lang="el-GR" dirty="0" err="1"/>
              <a:t>replies</a:t>
            </a:r>
            <a:r>
              <a:rPr lang="el-GR" dirty="0"/>
              <a:t> (</a:t>
            </a:r>
            <a:r>
              <a:rPr lang="el-GR" dirty="0" err="1"/>
              <a:t>Bad</a:t>
            </a:r>
            <a:r>
              <a:rPr lang="el-GR" dirty="0"/>
              <a:t> </a:t>
            </a:r>
            <a:r>
              <a:rPr lang="el-GR" dirty="0" err="1"/>
              <a:t>server</a:t>
            </a:r>
            <a:r>
              <a:rPr lang="el-GR" dirty="0"/>
              <a:t>, </a:t>
            </a:r>
            <a:r>
              <a:rPr lang="el-GR" dirty="0" err="1"/>
              <a:t>Bad</a:t>
            </a:r>
            <a:r>
              <a:rPr lang="el-GR" dirty="0"/>
              <a:t> </a:t>
            </a:r>
            <a:r>
              <a:rPr lang="el-GR" dirty="0" err="1"/>
              <a:t>network</a:t>
            </a:r>
            <a:r>
              <a:rPr lang="el-GR" dirty="0"/>
              <a:t>)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AE1E7103-4676-447F-8E73-B79DD45DF9EE}"/>
              </a:ext>
            </a:extLst>
          </p:cNvPr>
          <p:cNvCxnSpPr>
            <a:cxnSpLocks/>
          </p:cNvCxnSpPr>
          <p:nvPr/>
        </p:nvCxnSpPr>
        <p:spPr>
          <a:xfrm>
            <a:off x="2984707" y="1656968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Σύννεφο 12">
            <a:extLst>
              <a:ext uri="{FF2B5EF4-FFF2-40B4-BE49-F238E27FC236}">
                <a16:creationId xmlns:a16="http://schemas.microsoft.com/office/drawing/2014/main" id="{4692D450-8133-45CA-9163-86386BF2BE48}"/>
              </a:ext>
            </a:extLst>
          </p:cNvPr>
          <p:cNvSpPr/>
          <p:nvPr/>
        </p:nvSpPr>
        <p:spPr>
          <a:xfrm>
            <a:off x="4370100" y="1328344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M2</a:t>
            </a: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5F05188C-5CE3-4F04-8450-7391332E2258}"/>
              </a:ext>
            </a:extLst>
          </p:cNvPr>
          <p:cNvCxnSpPr>
            <a:cxnSpLocks/>
          </p:cNvCxnSpPr>
          <p:nvPr/>
        </p:nvCxnSpPr>
        <p:spPr>
          <a:xfrm flipH="1">
            <a:off x="5142589" y="2370662"/>
            <a:ext cx="40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Σύννεφο 2">
            <a:extLst>
              <a:ext uri="{FF2B5EF4-FFF2-40B4-BE49-F238E27FC236}">
                <a16:creationId xmlns:a16="http://schemas.microsoft.com/office/drawing/2014/main" id="{6F294457-34B1-41CA-B765-92110D35120F}"/>
              </a:ext>
            </a:extLst>
          </p:cNvPr>
          <p:cNvSpPr/>
          <p:nvPr/>
        </p:nvSpPr>
        <p:spPr>
          <a:xfrm>
            <a:off x="5456886" y="1328346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M1</a:t>
            </a:r>
          </a:p>
        </p:txBody>
      </p:sp>
      <p:sp>
        <p:nvSpPr>
          <p:cNvPr id="25" name="Σύννεφο 24">
            <a:extLst>
              <a:ext uri="{FF2B5EF4-FFF2-40B4-BE49-F238E27FC236}">
                <a16:creationId xmlns:a16="http://schemas.microsoft.com/office/drawing/2014/main" id="{0116572E-F3D1-4C54-ABB1-E6000B188327}"/>
              </a:ext>
            </a:extLst>
          </p:cNvPr>
          <p:cNvSpPr/>
          <p:nvPr/>
        </p:nvSpPr>
        <p:spPr>
          <a:xfrm>
            <a:off x="3245837" y="1265884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M3</a:t>
            </a:r>
          </a:p>
        </p:txBody>
      </p:sp>
      <p:sp>
        <p:nvSpPr>
          <p:cNvPr id="27" name="Σύννεφο 26">
            <a:extLst>
              <a:ext uri="{FF2B5EF4-FFF2-40B4-BE49-F238E27FC236}">
                <a16:creationId xmlns:a16="http://schemas.microsoft.com/office/drawing/2014/main" id="{AB9FC28D-38A6-4B3D-A99B-CBD35B93C35B}"/>
              </a:ext>
            </a:extLst>
          </p:cNvPr>
          <p:cNvSpPr/>
          <p:nvPr/>
        </p:nvSpPr>
        <p:spPr>
          <a:xfrm>
            <a:off x="7193246" y="1990411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R1</a:t>
            </a:r>
          </a:p>
        </p:txBody>
      </p:sp>
      <p:cxnSp>
        <p:nvCxnSpPr>
          <p:cNvPr id="35" name="Ευθύγραμμο βέλος σύνδεσης 34">
            <a:extLst>
              <a:ext uri="{FF2B5EF4-FFF2-40B4-BE49-F238E27FC236}">
                <a16:creationId xmlns:a16="http://schemas.microsoft.com/office/drawing/2014/main" id="{3719D3D5-E742-4CCB-9F24-70BB270B0D9C}"/>
              </a:ext>
            </a:extLst>
          </p:cNvPr>
          <p:cNvCxnSpPr>
            <a:cxnSpLocks/>
          </p:cNvCxnSpPr>
          <p:nvPr/>
        </p:nvCxnSpPr>
        <p:spPr>
          <a:xfrm>
            <a:off x="2984706" y="2918639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Σύννεφο 31">
            <a:extLst>
              <a:ext uri="{FF2B5EF4-FFF2-40B4-BE49-F238E27FC236}">
                <a16:creationId xmlns:a16="http://schemas.microsoft.com/office/drawing/2014/main" id="{E9381E64-2951-4C30-9F32-A4D05C3ADA7F}"/>
              </a:ext>
            </a:extLst>
          </p:cNvPr>
          <p:cNvSpPr/>
          <p:nvPr/>
        </p:nvSpPr>
        <p:spPr>
          <a:xfrm>
            <a:off x="4744854" y="2527555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M2</a:t>
            </a:r>
          </a:p>
        </p:txBody>
      </p:sp>
      <p:sp>
        <p:nvSpPr>
          <p:cNvPr id="34" name="Σύννεφο 33">
            <a:extLst>
              <a:ext uri="{FF2B5EF4-FFF2-40B4-BE49-F238E27FC236}">
                <a16:creationId xmlns:a16="http://schemas.microsoft.com/office/drawing/2014/main" id="{2769742A-6818-4D05-AEA7-02D70977893B}"/>
              </a:ext>
            </a:extLst>
          </p:cNvPr>
          <p:cNvSpPr/>
          <p:nvPr/>
        </p:nvSpPr>
        <p:spPr>
          <a:xfrm>
            <a:off x="3258328" y="2602506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00BA5-CE59-4F18-A135-942682923ABB}"/>
              </a:ext>
            </a:extLst>
          </p:cNvPr>
          <p:cNvSpPr txBox="1"/>
          <p:nvPr/>
        </p:nvSpPr>
        <p:spPr>
          <a:xfrm>
            <a:off x="239843" y="353767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Bad</a:t>
            </a:r>
            <a:r>
              <a:rPr lang="el-GR" dirty="0"/>
              <a:t> Server </a:t>
            </a:r>
            <a:br>
              <a:rPr lang="el-GR" dirty="0"/>
            </a:br>
            <a:r>
              <a:rPr lang="el-GR" dirty="0" err="1"/>
              <a:t>discard</a:t>
            </a:r>
            <a:r>
              <a:rPr lang="el-GR" dirty="0"/>
              <a:t> </a:t>
            </a:r>
            <a:r>
              <a:rPr lang="el-GR" dirty="0" err="1"/>
              <a:t>messages</a:t>
            </a:r>
            <a:r>
              <a:rPr lang="el-GR" dirty="0"/>
              <a:t> </a:t>
            </a:r>
          </a:p>
        </p:txBody>
      </p:sp>
      <p:cxnSp>
        <p:nvCxnSpPr>
          <p:cNvPr id="36" name="Ευθύγραμμο βέλος σύνδεσης 35">
            <a:extLst>
              <a:ext uri="{FF2B5EF4-FFF2-40B4-BE49-F238E27FC236}">
                <a16:creationId xmlns:a16="http://schemas.microsoft.com/office/drawing/2014/main" id="{B4B73F5A-EB54-4ED7-811E-9B44F7B4FCA6}"/>
              </a:ext>
            </a:extLst>
          </p:cNvPr>
          <p:cNvCxnSpPr>
            <a:cxnSpLocks/>
          </p:cNvCxnSpPr>
          <p:nvPr/>
        </p:nvCxnSpPr>
        <p:spPr>
          <a:xfrm>
            <a:off x="3022180" y="4617524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Σύννεφο 8">
            <a:extLst>
              <a:ext uri="{FF2B5EF4-FFF2-40B4-BE49-F238E27FC236}">
                <a16:creationId xmlns:a16="http://schemas.microsoft.com/office/drawing/2014/main" id="{B170CF66-D5C6-4F21-8758-D0E8C7484793}"/>
              </a:ext>
            </a:extLst>
          </p:cNvPr>
          <p:cNvSpPr/>
          <p:nvPr/>
        </p:nvSpPr>
        <p:spPr>
          <a:xfrm>
            <a:off x="3408231" y="4263920"/>
            <a:ext cx="2460883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NewSession</a:t>
            </a:r>
          </a:p>
        </p:txBody>
      </p: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0B51968F-5639-4268-A92E-2EA01C36EFEC}"/>
              </a:ext>
            </a:extLst>
          </p:cNvPr>
          <p:cNvCxnSpPr>
            <a:cxnSpLocks/>
          </p:cNvCxnSpPr>
          <p:nvPr/>
        </p:nvCxnSpPr>
        <p:spPr>
          <a:xfrm flipH="1">
            <a:off x="5205046" y="3807218"/>
            <a:ext cx="40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Σύννεφο 37">
            <a:extLst>
              <a:ext uri="{FF2B5EF4-FFF2-40B4-BE49-F238E27FC236}">
                <a16:creationId xmlns:a16="http://schemas.microsoft.com/office/drawing/2014/main" id="{C99D7187-FD3C-4336-AB5A-BBD81070AC09}"/>
              </a:ext>
            </a:extLst>
          </p:cNvPr>
          <p:cNvSpPr/>
          <p:nvPr/>
        </p:nvSpPr>
        <p:spPr>
          <a:xfrm>
            <a:off x="8205081" y="3489424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R2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95D875F6-7705-41F2-AF2F-ADCEC2FCA87A}"/>
              </a:ext>
            </a:extLst>
          </p:cNvPr>
          <p:cNvCxnSpPr/>
          <p:nvPr/>
        </p:nvCxnSpPr>
        <p:spPr>
          <a:xfrm>
            <a:off x="6581149" y="3589362"/>
            <a:ext cx="462197" cy="4746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>
            <a:extLst>
              <a:ext uri="{FF2B5EF4-FFF2-40B4-BE49-F238E27FC236}">
                <a16:creationId xmlns:a16="http://schemas.microsoft.com/office/drawing/2014/main" id="{E32FF34C-163E-4E95-B528-AAC17E3DA4E4}"/>
              </a:ext>
            </a:extLst>
          </p:cNvPr>
          <p:cNvCxnSpPr>
            <a:cxnSpLocks/>
          </p:cNvCxnSpPr>
          <p:nvPr/>
        </p:nvCxnSpPr>
        <p:spPr>
          <a:xfrm flipH="1">
            <a:off x="6581148" y="3576867"/>
            <a:ext cx="512163" cy="52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Ευθύγραμμο βέλος σύνδεσης 42">
            <a:extLst>
              <a:ext uri="{FF2B5EF4-FFF2-40B4-BE49-F238E27FC236}">
                <a16:creationId xmlns:a16="http://schemas.microsoft.com/office/drawing/2014/main" id="{75D1F1DB-B2D2-4218-89A7-0CAB0E8D5CDA}"/>
              </a:ext>
            </a:extLst>
          </p:cNvPr>
          <p:cNvCxnSpPr>
            <a:cxnSpLocks/>
          </p:cNvCxnSpPr>
          <p:nvPr/>
        </p:nvCxnSpPr>
        <p:spPr>
          <a:xfrm flipH="1">
            <a:off x="5292488" y="5331218"/>
            <a:ext cx="40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Ευθύγραμμο βέλος σύνδεσης 43">
            <a:extLst>
              <a:ext uri="{FF2B5EF4-FFF2-40B4-BE49-F238E27FC236}">
                <a16:creationId xmlns:a16="http://schemas.microsoft.com/office/drawing/2014/main" id="{DC56DCB3-148D-4186-BCD7-978029E2D60B}"/>
              </a:ext>
            </a:extLst>
          </p:cNvPr>
          <p:cNvCxnSpPr>
            <a:cxnSpLocks/>
          </p:cNvCxnSpPr>
          <p:nvPr/>
        </p:nvCxnSpPr>
        <p:spPr>
          <a:xfrm>
            <a:off x="5644263" y="5063394"/>
            <a:ext cx="462197" cy="4746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Ευθύγραμμο βέλος σύνδεσης 44">
            <a:extLst>
              <a:ext uri="{FF2B5EF4-FFF2-40B4-BE49-F238E27FC236}">
                <a16:creationId xmlns:a16="http://schemas.microsoft.com/office/drawing/2014/main" id="{0F2E7402-D6D0-4A4A-9C2B-FC3F20A66A0B}"/>
              </a:ext>
            </a:extLst>
          </p:cNvPr>
          <p:cNvCxnSpPr>
            <a:cxnSpLocks/>
          </p:cNvCxnSpPr>
          <p:nvPr/>
        </p:nvCxnSpPr>
        <p:spPr>
          <a:xfrm flipH="1">
            <a:off x="5644262" y="5038408"/>
            <a:ext cx="512163" cy="52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Σύννεφο 45">
            <a:extLst>
              <a:ext uri="{FF2B5EF4-FFF2-40B4-BE49-F238E27FC236}">
                <a16:creationId xmlns:a16="http://schemas.microsoft.com/office/drawing/2014/main" id="{B6DB91A8-A9D9-4717-A7E5-E8714E4FCA6D}"/>
              </a:ext>
            </a:extLst>
          </p:cNvPr>
          <p:cNvSpPr/>
          <p:nvPr/>
        </p:nvSpPr>
        <p:spPr>
          <a:xfrm>
            <a:off x="6668591" y="4813559"/>
            <a:ext cx="2460883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NewSession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6A1659-CC0F-45B4-AE30-D1DFF92B95A3}"/>
              </a:ext>
            </a:extLst>
          </p:cNvPr>
          <p:cNvSpPr txBox="1"/>
          <p:nvPr/>
        </p:nvSpPr>
        <p:spPr>
          <a:xfrm>
            <a:off x="9396334" y="290059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Slow</a:t>
            </a:r>
            <a:r>
              <a:rPr lang="el-GR" dirty="0"/>
              <a:t> </a:t>
            </a:r>
            <a:r>
              <a:rPr lang="el-GR" dirty="0" err="1"/>
              <a:t>processing</a:t>
            </a:r>
            <a:r>
              <a:rPr lang="el-GR" dirty="0"/>
              <a:t> </a:t>
            </a:r>
            <a:br>
              <a:rPr lang="el-GR" dirty="0"/>
            </a:br>
            <a:r>
              <a:rPr lang="el-GR" dirty="0" err="1"/>
              <a:t>Slow</a:t>
            </a:r>
            <a:r>
              <a:rPr lang="el-GR" dirty="0"/>
              <a:t> </a:t>
            </a:r>
            <a:r>
              <a:rPr lang="el-GR" dirty="0" err="1"/>
              <a:t>replying</a:t>
            </a:r>
            <a:endParaRPr lang="el-G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93C3DD-C595-4CE9-856A-F8A9FA46B32E}"/>
              </a:ext>
            </a:extLst>
          </p:cNvPr>
          <p:cNvSpPr txBox="1"/>
          <p:nvPr/>
        </p:nvSpPr>
        <p:spPr>
          <a:xfrm>
            <a:off x="9396333" y="42247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Discard</a:t>
            </a:r>
            <a:r>
              <a:rPr lang="el-GR" dirty="0"/>
              <a:t> </a:t>
            </a:r>
            <a:r>
              <a:rPr lang="el-GR" dirty="0" err="1"/>
              <a:t>replies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F7B6A-4E99-40CC-8B9A-7EAC704E3B6B}"/>
              </a:ext>
            </a:extLst>
          </p:cNvPr>
          <p:cNvSpPr txBox="1"/>
          <p:nvPr/>
        </p:nvSpPr>
        <p:spPr>
          <a:xfrm>
            <a:off x="177383" y="54239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Can't</a:t>
            </a:r>
            <a:r>
              <a:rPr lang="el-GR" dirty="0"/>
              <a:t> </a:t>
            </a:r>
            <a:r>
              <a:rPr lang="el-GR" dirty="0" err="1"/>
              <a:t>listen</a:t>
            </a:r>
            <a:r>
              <a:rPr lang="el-GR" dirty="0"/>
              <a:t> </a:t>
            </a:r>
            <a:r>
              <a:rPr lang="el-GR" dirty="0" err="1"/>
              <a:t>server</a:t>
            </a:r>
            <a:br>
              <a:rPr lang="en-US" dirty="0"/>
            </a:br>
            <a:r>
              <a:rPr lang="el-GR" dirty="0" err="1"/>
              <a:t>Find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one</a:t>
            </a: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9544A6C2-B87E-48AB-AF15-08BA577DA679}"/>
              </a:ext>
            </a:extLst>
          </p:cNvPr>
          <p:cNvCxnSpPr>
            <a:cxnSpLocks/>
          </p:cNvCxnSpPr>
          <p:nvPr/>
        </p:nvCxnSpPr>
        <p:spPr>
          <a:xfrm>
            <a:off x="3009687" y="6104048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Σύννεφο 50">
            <a:extLst>
              <a:ext uri="{FF2B5EF4-FFF2-40B4-BE49-F238E27FC236}">
                <a16:creationId xmlns:a16="http://schemas.microsoft.com/office/drawing/2014/main" id="{871E4CD5-2602-42AA-94A6-928D0DA9B8CB}"/>
              </a:ext>
            </a:extLst>
          </p:cNvPr>
          <p:cNvSpPr/>
          <p:nvPr/>
        </p:nvSpPr>
        <p:spPr>
          <a:xfrm>
            <a:off x="3395738" y="5750444"/>
            <a:ext cx="2460883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388324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βάλ 3">
            <a:extLst>
              <a:ext uri="{FF2B5EF4-FFF2-40B4-BE49-F238E27FC236}">
                <a16:creationId xmlns:a16="http://schemas.microsoft.com/office/drawing/2014/main" id="{9186D794-FE2E-41B8-98D2-38E3FDB4D6A3}"/>
              </a:ext>
            </a:extLst>
          </p:cNvPr>
          <p:cNvSpPr/>
          <p:nvPr/>
        </p:nvSpPr>
        <p:spPr>
          <a:xfrm>
            <a:off x="457202" y="1151743"/>
            <a:ext cx="2133600" cy="1456267"/>
          </a:xfrm>
          <a:prstGeom prst="ellipse">
            <a:avLst/>
          </a:prstGeom>
          <a:solidFill>
            <a:schemeClr val="accent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04C05901-8D32-4778-8BB3-B3E0DFB473DD}"/>
              </a:ext>
            </a:extLst>
          </p:cNvPr>
          <p:cNvSpPr/>
          <p:nvPr/>
        </p:nvSpPr>
        <p:spPr>
          <a:xfrm>
            <a:off x="9795517" y="1214201"/>
            <a:ext cx="2133600" cy="14562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D5F93969-7070-4318-B76A-AC581D8FD989}"/>
              </a:ext>
            </a:extLst>
          </p:cNvPr>
          <p:cNvCxnSpPr/>
          <p:nvPr/>
        </p:nvCxnSpPr>
        <p:spPr>
          <a:xfrm>
            <a:off x="2984709" y="1277773"/>
            <a:ext cx="0" cy="53767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AFE5C44-E5B0-4B25-B8A2-6F3CC32F10D4}"/>
              </a:ext>
            </a:extLst>
          </p:cNvPr>
          <p:cNvCxnSpPr/>
          <p:nvPr/>
        </p:nvCxnSpPr>
        <p:spPr>
          <a:xfrm>
            <a:off x="9264198" y="1330236"/>
            <a:ext cx="74951" cy="5443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6F9C4E-A9D1-4145-9325-427284258642}"/>
              </a:ext>
            </a:extLst>
          </p:cNvPr>
          <p:cNvSpPr txBox="1"/>
          <p:nvPr/>
        </p:nvSpPr>
        <p:spPr>
          <a:xfrm>
            <a:off x="638020" y="300739"/>
            <a:ext cx="9501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Server </a:t>
            </a:r>
            <a:r>
              <a:rPr lang="el-GR" dirty="0" err="1"/>
              <a:t>gets</a:t>
            </a:r>
            <a:r>
              <a:rPr lang="el-GR" dirty="0"/>
              <a:t> </a:t>
            </a:r>
            <a:r>
              <a:rPr lang="el-GR" dirty="0" err="1"/>
              <a:t>no</a:t>
            </a:r>
            <a:r>
              <a:rPr lang="el-GR" dirty="0"/>
              <a:t> </a:t>
            </a:r>
            <a:r>
              <a:rPr lang="el-GR" dirty="0" err="1"/>
              <a:t>requests</a:t>
            </a:r>
            <a:r>
              <a:rPr lang="el-GR" dirty="0"/>
              <a:t> (</a:t>
            </a:r>
            <a:r>
              <a:rPr lang="el-GR" dirty="0" err="1"/>
              <a:t>Bad</a:t>
            </a:r>
            <a:r>
              <a:rPr lang="el-GR" dirty="0"/>
              <a:t> </a:t>
            </a:r>
            <a:r>
              <a:rPr lang="el-GR" dirty="0" err="1"/>
              <a:t>client</a:t>
            </a:r>
            <a:r>
              <a:rPr lang="el-GR" dirty="0"/>
              <a:t>, </a:t>
            </a:r>
            <a:r>
              <a:rPr lang="el-GR" dirty="0" err="1"/>
              <a:t>Bad</a:t>
            </a:r>
            <a:r>
              <a:rPr lang="el-GR" dirty="0"/>
              <a:t> </a:t>
            </a:r>
            <a:r>
              <a:rPr lang="el-GR" dirty="0" err="1"/>
              <a:t>network</a:t>
            </a:r>
            <a:r>
              <a:rPr lang="el-GR" dirty="0"/>
              <a:t>)</a:t>
            </a:r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AE1E7103-4676-447F-8E73-B79DD45DF9EE}"/>
              </a:ext>
            </a:extLst>
          </p:cNvPr>
          <p:cNvCxnSpPr>
            <a:cxnSpLocks/>
          </p:cNvCxnSpPr>
          <p:nvPr/>
        </p:nvCxnSpPr>
        <p:spPr>
          <a:xfrm>
            <a:off x="2984707" y="1656968"/>
            <a:ext cx="490789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Σύννεφο 12">
            <a:extLst>
              <a:ext uri="{FF2B5EF4-FFF2-40B4-BE49-F238E27FC236}">
                <a16:creationId xmlns:a16="http://schemas.microsoft.com/office/drawing/2014/main" id="{4692D450-8133-45CA-9163-86386BF2BE48}"/>
              </a:ext>
            </a:extLst>
          </p:cNvPr>
          <p:cNvSpPr/>
          <p:nvPr/>
        </p:nvSpPr>
        <p:spPr>
          <a:xfrm>
            <a:off x="4370100" y="1328344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M2</a:t>
            </a:r>
          </a:p>
        </p:txBody>
      </p:sp>
      <p:sp>
        <p:nvSpPr>
          <p:cNvPr id="3" name="Σύννεφο 2">
            <a:extLst>
              <a:ext uri="{FF2B5EF4-FFF2-40B4-BE49-F238E27FC236}">
                <a16:creationId xmlns:a16="http://schemas.microsoft.com/office/drawing/2014/main" id="{6F294457-34B1-41CA-B765-92110D35120F}"/>
              </a:ext>
            </a:extLst>
          </p:cNvPr>
          <p:cNvSpPr/>
          <p:nvPr/>
        </p:nvSpPr>
        <p:spPr>
          <a:xfrm>
            <a:off x="5456886" y="1328346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M1</a:t>
            </a:r>
          </a:p>
        </p:txBody>
      </p:sp>
      <p:sp>
        <p:nvSpPr>
          <p:cNvPr id="25" name="Σύννεφο 24">
            <a:extLst>
              <a:ext uri="{FF2B5EF4-FFF2-40B4-BE49-F238E27FC236}">
                <a16:creationId xmlns:a16="http://schemas.microsoft.com/office/drawing/2014/main" id="{0116572E-F3D1-4C54-ABB1-E6000B188327}"/>
              </a:ext>
            </a:extLst>
          </p:cNvPr>
          <p:cNvSpPr/>
          <p:nvPr/>
        </p:nvSpPr>
        <p:spPr>
          <a:xfrm>
            <a:off x="3245837" y="1265884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00BA5-CE59-4F18-A135-942682923ABB}"/>
              </a:ext>
            </a:extLst>
          </p:cNvPr>
          <p:cNvSpPr txBox="1"/>
          <p:nvPr/>
        </p:nvSpPr>
        <p:spPr>
          <a:xfrm>
            <a:off x="177384" y="277567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Bad</a:t>
            </a:r>
            <a:r>
              <a:rPr lang="el-GR" dirty="0"/>
              <a:t> Server </a:t>
            </a:r>
            <a:br>
              <a:rPr lang="el-GR" dirty="0"/>
            </a:br>
            <a:r>
              <a:rPr lang="el-GR" dirty="0" err="1"/>
              <a:t>discard</a:t>
            </a:r>
            <a:r>
              <a:rPr lang="el-GR" dirty="0"/>
              <a:t> </a:t>
            </a:r>
            <a:r>
              <a:rPr lang="el-GR" dirty="0" err="1"/>
              <a:t>messages</a:t>
            </a:r>
          </a:p>
          <a:p>
            <a:r>
              <a:rPr lang="el-GR" dirty="0" err="1"/>
              <a:t>Find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 Server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95D875F6-7705-41F2-AF2F-ADCEC2FCA87A}"/>
              </a:ext>
            </a:extLst>
          </p:cNvPr>
          <p:cNvCxnSpPr/>
          <p:nvPr/>
        </p:nvCxnSpPr>
        <p:spPr>
          <a:xfrm>
            <a:off x="6781018" y="1428280"/>
            <a:ext cx="512164" cy="4621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Ευθύγραμμο βέλος σύνδεσης 39">
            <a:extLst>
              <a:ext uri="{FF2B5EF4-FFF2-40B4-BE49-F238E27FC236}">
                <a16:creationId xmlns:a16="http://schemas.microsoft.com/office/drawing/2014/main" id="{E32FF34C-163E-4E95-B528-AAC17E3DA4E4}"/>
              </a:ext>
            </a:extLst>
          </p:cNvPr>
          <p:cNvCxnSpPr>
            <a:cxnSpLocks/>
          </p:cNvCxnSpPr>
          <p:nvPr/>
        </p:nvCxnSpPr>
        <p:spPr>
          <a:xfrm flipH="1">
            <a:off x="6781017" y="1415785"/>
            <a:ext cx="512163" cy="52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Ευθύγραμμο βέλος σύνδεσης 42">
            <a:extLst>
              <a:ext uri="{FF2B5EF4-FFF2-40B4-BE49-F238E27FC236}">
                <a16:creationId xmlns:a16="http://schemas.microsoft.com/office/drawing/2014/main" id="{75D1F1DB-B2D2-4218-89A7-0CAB0E8D5CDA}"/>
              </a:ext>
            </a:extLst>
          </p:cNvPr>
          <p:cNvCxnSpPr>
            <a:cxnSpLocks/>
          </p:cNvCxnSpPr>
          <p:nvPr/>
        </p:nvCxnSpPr>
        <p:spPr>
          <a:xfrm flipH="1">
            <a:off x="5167570" y="4156989"/>
            <a:ext cx="40986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Σύννεφο 45">
            <a:extLst>
              <a:ext uri="{FF2B5EF4-FFF2-40B4-BE49-F238E27FC236}">
                <a16:creationId xmlns:a16="http://schemas.microsoft.com/office/drawing/2014/main" id="{B6DB91A8-A9D9-4717-A7E5-E8714E4FCA6D}"/>
              </a:ext>
            </a:extLst>
          </p:cNvPr>
          <p:cNvSpPr/>
          <p:nvPr/>
        </p:nvSpPr>
        <p:spPr>
          <a:xfrm>
            <a:off x="6643607" y="3676806"/>
            <a:ext cx="2460883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Multicast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6A1659-CC0F-45B4-AE30-D1DFF92B95A3}"/>
              </a:ext>
            </a:extLst>
          </p:cNvPr>
          <p:cNvSpPr txBox="1"/>
          <p:nvPr/>
        </p:nvSpPr>
        <p:spPr>
          <a:xfrm>
            <a:off x="9396334" y="290059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Client</a:t>
            </a:r>
            <a:r>
              <a:rPr lang="el-GR" dirty="0"/>
              <a:t> </a:t>
            </a:r>
            <a:r>
              <a:rPr lang="el-GR" dirty="0" err="1"/>
              <a:t>died</a:t>
            </a:r>
          </a:p>
          <a:p>
            <a:r>
              <a:rPr lang="el-GR" dirty="0" err="1"/>
              <a:t>Flushing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7F7B6A-4E99-40CC-8B9A-7EAC704E3B6B}"/>
              </a:ext>
            </a:extLst>
          </p:cNvPr>
          <p:cNvSpPr txBox="1"/>
          <p:nvPr/>
        </p:nvSpPr>
        <p:spPr>
          <a:xfrm>
            <a:off x="177383" y="394990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Drinking</a:t>
            </a:r>
            <a:r>
              <a:rPr lang="el-GR" dirty="0"/>
              <a:t> </a:t>
            </a:r>
            <a:r>
              <a:rPr lang="el-GR" dirty="0" err="1"/>
              <a:t>coffee</a:t>
            </a: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9544A6C2-B87E-48AB-AF15-08BA577DA679}"/>
              </a:ext>
            </a:extLst>
          </p:cNvPr>
          <p:cNvCxnSpPr>
            <a:cxnSpLocks/>
          </p:cNvCxnSpPr>
          <p:nvPr/>
        </p:nvCxnSpPr>
        <p:spPr>
          <a:xfrm>
            <a:off x="2997195" y="3530737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Σύννεφο 50">
            <a:extLst>
              <a:ext uri="{FF2B5EF4-FFF2-40B4-BE49-F238E27FC236}">
                <a16:creationId xmlns:a16="http://schemas.microsoft.com/office/drawing/2014/main" id="{871E4CD5-2602-42AA-94A6-928D0DA9B8CB}"/>
              </a:ext>
            </a:extLst>
          </p:cNvPr>
          <p:cNvSpPr/>
          <p:nvPr/>
        </p:nvSpPr>
        <p:spPr>
          <a:xfrm>
            <a:off x="3383246" y="3177133"/>
            <a:ext cx="2460883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Multicast</a:t>
            </a:r>
          </a:p>
        </p:txBody>
      </p: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93CE1BD4-FBF7-4540-BDB2-3DEECC6123B8}"/>
              </a:ext>
            </a:extLst>
          </p:cNvPr>
          <p:cNvCxnSpPr>
            <a:cxnSpLocks/>
          </p:cNvCxnSpPr>
          <p:nvPr/>
        </p:nvCxnSpPr>
        <p:spPr>
          <a:xfrm flipV="1">
            <a:off x="2984707" y="2643820"/>
            <a:ext cx="4820448" cy="374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Σύννεφο 38">
            <a:extLst>
              <a:ext uri="{FF2B5EF4-FFF2-40B4-BE49-F238E27FC236}">
                <a16:creationId xmlns:a16="http://schemas.microsoft.com/office/drawing/2014/main" id="{58BAD3E7-BF4B-455E-A874-48426CDD9AD8}"/>
              </a:ext>
            </a:extLst>
          </p:cNvPr>
          <p:cNvSpPr/>
          <p:nvPr/>
        </p:nvSpPr>
        <p:spPr>
          <a:xfrm>
            <a:off x="4370100" y="2315196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M2</a:t>
            </a:r>
          </a:p>
        </p:txBody>
      </p:sp>
      <p:sp>
        <p:nvSpPr>
          <p:cNvPr id="41" name="Σύννεφο 40">
            <a:extLst>
              <a:ext uri="{FF2B5EF4-FFF2-40B4-BE49-F238E27FC236}">
                <a16:creationId xmlns:a16="http://schemas.microsoft.com/office/drawing/2014/main" id="{8FC426EE-927B-4EA5-8B28-817EFE3865BE}"/>
              </a:ext>
            </a:extLst>
          </p:cNvPr>
          <p:cNvSpPr/>
          <p:nvPr/>
        </p:nvSpPr>
        <p:spPr>
          <a:xfrm>
            <a:off x="5456886" y="2315198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M1</a:t>
            </a:r>
          </a:p>
        </p:txBody>
      </p:sp>
      <p:sp>
        <p:nvSpPr>
          <p:cNvPr id="42" name="Σύννεφο 41">
            <a:extLst>
              <a:ext uri="{FF2B5EF4-FFF2-40B4-BE49-F238E27FC236}">
                <a16:creationId xmlns:a16="http://schemas.microsoft.com/office/drawing/2014/main" id="{CD0A935F-0B24-41AD-953A-EBC5AEFD71DE}"/>
              </a:ext>
            </a:extLst>
          </p:cNvPr>
          <p:cNvSpPr/>
          <p:nvPr/>
        </p:nvSpPr>
        <p:spPr>
          <a:xfrm>
            <a:off x="3245837" y="2252736"/>
            <a:ext cx="911901" cy="9119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M3</a:t>
            </a:r>
          </a:p>
        </p:txBody>
      </p:sp>
      <p:cxnSp>
        <p:nvCxnSpPr>
          <p:cNvPr id="52" name="Ευθύγραμμο βέλος σύνδεσης 51">
            <a:extLst>
              <a:ext uri="{FF2B5EF4-FFF2-40B4-BE49-F238E27FC236}">
                <a16:creationId xmlns:a16="http://schemas.microsoft.com/office/drawing/2014/main" id="{035F0F06-9E29-486C-9D34-1B05B82CB29D}"/>
              </a:ext>
            </a:extLst>
          </p:cNvPr>
          <p:cNvCxnSpPr>
            <a:cxnSpLocks/>
          </p:cNvCxnSpPr>
          <p:nvPr/>
        </p:nvCxnSpPr>
        <p:spPr>
          <a:xfrm>
            <a:off x="6756034" y="2440116"/>
            <a:ext cx="512164" cy="4621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>
            <a:extLst>
              <a:ext uri="{FF2B5EF4-FFF2-40B4-BE49-F238E27FC236}">
                <a16:creationId xmlns:a16="http://schemas.microsoft.com/office/drawing/2014/main" id="{2AA53768-8A94-4268-8A84-C7C5523861F0}"/>
              </a:ext>
            </a:extLst>
          </p:cNvPr>
          <p:cNvCxnSpPr>
            <a:cxnSpLocks/>
          </p:cNvCxnSpPr>
          <p:nvPr/>
        </p:nvCxnSpPr>
        <p:spPr>
          <a:xfrm flipH="1">
            <a:off x="6756033" y="2427621"/>
            <a:ext cx="512163" cy="524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8ACBED-3138-4F2B-8F6D-7F4DB14368B8}"/>
              </a:ext>
            </a:extLst>
          </p:cNvPr>
          <p:cNvSpPr txBox="1"/>
          <p:nvPr/>
        </p:nvSpPr>
        <p:spPr>
          <a:xfrm>
            <a:off x="9483776" y="458698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Client</a:t>
            </a:r>
            <a:r>
              <a:rPr lang="el-GR" dirty="0"/>
              <a:t> </a:t>
            </a:r>
            <a:r>
              <a:rPr lang="el-GR" dirty="0" err="1"/>
              <a:t>died</a:t>
            </a:r>
          </a:p>
          <a:p>
            <a:r>
              <a:rPr lang="el-GR" dirty="0" err="1"/>
              <a:t>Flushing</a:t>
            </a:r>
          </a:p>
        </p:txBody>
      </p:sp>
      <p:cxnSp>
        <p:nvCxnSpPr>
          <p:cNvPr id="55" name="Ευθύγραμμο βέλος σύνδεσης 54">
            <a:extLst>
              <a:ext uri="{FF2B5EF4-FFF2-40B4-BE49-F238E27FC236}">
                <a16:creationId xmlns:a16="http://schemas.microsoft.com/office/drawing/2014/main" id="{110C0C16-6D64-4484-B018-F3997FF26067}"/>
              </a:ext>
            </a:extLst>
          </p:cNvPr>
          <p:cNvCxnSpPr>
            <a:cxnSpLocks/>
          </p:cNvCxnSpPr>
          <p:nvPr/>
        </p:nvCxnSpPr>
        <p:spPr>
          <a:xfrm flipV="1">
            <a:off x="3009687" y="4580049"/>
            <a:ext cx="1722483" cy="24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Σύννεφο 55">
            <a:extLst>
              <a:ext uri="{FF2B5EF4-FFF2-40B4-BE49-F238E27FC236}">
                <a16:creationId xmlns:a16="http://schemas.microsoft.com/office/drawing/2014/main" id="{01FA6941-12BD-4438-B202-8DC44668333B}"/>
              </a:ext>
            </a:extLst>
          </p:cNvPr>
          <p:cNvSpPr/>
          <p:nvPr/>
        </p:nvSpPr>
        <p:spPr>
          <a:xfrm>
            <a:off x="3358263" y="4326378"/>
            <a:ext cx="1086788" cy="612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 err="1"/>
              <a:t>Beacon</a:t>
            </a:r>
            <a:endParaRPr lang="el-GR" sz="1000"/>
          </a:p>
        </p:txBody>
      </p:sp>
      <p:cxnSp>
        <p:nvCxnSpPr>
          <p:cNvPr id="57" name="Ευθύγραμμο βέλος σύνδεσης 56">
            <a:extLst>
              <a:ext uri="{FF2B5EF4-FFF2-40B4-BE49-F238E27FC236}">
                <a16:creationId xmlns:a16="http://schemas.microsoft.com/office/drawing/2014/main" id="{7FA5EF79-8E82-4384-891F-C6FB0C68EAD1}"/>
              </a:ext>
            </a:extLst>
          </p:cNvPr>
          <p:cNvCxnSpPr>
            <a:cxnSpLocks/>
          </p:cNvCxnSpPr>
          <p:nvPr/>
        </p:nvCxnSpPr>
        <p:spPr>
          <a:xfrm flipV="1">
            <a:off x="3034670" y="5104704"/>
            <a:ext cx="1722483" cy="24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Σύννεφο 57">
            <a:extLst>
              <a:ext uri="{FF2B5EF4-FFF2-40B4-BE49-F238E27FC236}">
                <a16:creationId xmlns:a16="http://schemas.microsoft.com/office/drawing/2014/main" id="{BA1EC9EC-F868-48FF-96F2-0EECF4F79387}"/>
              </a:ext>
            </a:extLst>
          </p:cNvPr>
          <p:cNvSpPr/>
          <p:nvPr/>
        </p:nvSpPr>
        <p:spPr>
          <a:xfrm>
            <a:off x="3358263" y="4851033"/>
            <a:ext cx="1086787" cy="612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 err="1"/>
              <a:t>Beacon</a:t>
            </a:r>
            <a:endParaRPr lang="el-GR" sz="1000" dirty="0"/>
          </a:p>
        </p:txBody>
      </p:sp>
      <p:cxnSp>
        <p:nvCxnSpPr>
          <p:cNvPr id="59" name="Ευθύγραμμο βέλος σύνδεσης 58">
            <a:extLst>
              <a:ext uri="{FF2B5EF4-FFF2-40B4-BE49-F238E27FC236}">
                <a16:creationId xmlns:a16="http://schemas.microsoft.com/office/drawing/2014/main" id="{24125027-7E49-4983-99B0-B0FC247BAEF7}"/>
              </a:ext>
            </a:extLst>
          </p:cNvPr>
          <p:cNvCxnSpPr>
            <a:cxnSpLocks/>
          </p:cNvCxnSpPr>
          <p:nvPr/>
        </p:nvCxnSpPr>
        <p:spPr>
          <a:xfrm flipV="1">
            <a:off x="3009686" y="5641851"/>
            <a:ext cx="1722483" cy="24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Σύννεφο 59">
            <a:extLst>
              <a:ext uri="{FF2B5EF4-FFF2-40B4-BE49-F238E27FC236}">
                <a16:creationId xmlns:a16="http://schemas.microsoft.com/office/drawing/2014/main" id="{EA24D4B3-EEB4-4611-AF09-9A4D5CB13292}"/>
              </a:ext>
            </a:extLst>
          </p:cNvPr>
          <p:cNvSpPr/>
          <p:nvPr/>
        </p:nvSpPr>
        <p:spPr>
          <a:xfrm>
            <a:off x="3358262" y="5388180"/>
            <a:ext cx="1049312" cy="612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000" dirty="0" err="1"/>
              <a:t>Beacon</a:t>
            </a:r>
            <a:endParaRPr lang="el-GR" sz="10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87046A-EFB1-4F3F-9F2E-6CB14FFB4CE7}"/>
              </a:ext>
            </a:extLst>
          </p:cNvPr>
          <p:cNvSpPr txBox="1"/>
          <p:nvPr/>
        </p:nvSpPr>
        <p:spPr>
          <a:xfrm>
            <a:off x="177383" y="557384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Bad</a:t>
            </a:r>
            <a:r>
              <a:rPr lang="el-GR" dirty="0"/>
              <a:t> </a:t>
            </a:r>
            <a:r>
              <a:rPr lang="el-GR" dirty="0" err="1"/>
              <a:t>server</a:t>
            </a:r>
          </a:p>
          <a:p>
            <a:r>
              <a:rPr lang="el-GR" dirty="0" err="1"/>
              <a:t>Find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 Server</a:t>
            </a:r>
          </a:p>
        </p:txBody>
      </p:sp>
      <p:cxnSp>
        <p:nvCxnSpPr>
          <p:cNvPr id="62" name="Ευθύγραμμο βέλος σύνδεσης 61">
            <a:extLst>
              <a:ext uri="{FF2B5EF4-FFF2-40B4-BE49-F238E27FC236}">
                <a16:creationId xmlns:a16="http://schemas.microsoft.com/office/drawing/2014/main" id="{EDA645CB-015E-4367-8BBA-BD1F83FA51C6}"/>
              </a:ext>
            </a:extLst>
          </p:cNvPr>
          <p:cNvCxnSpPr>
            <a:cxnSpLocks/>
          </p:cNvCxnSpPr>
          <p:nvPr/>
        </p:nvCxnSpPr>
        <p:spPr>
          <a:xfrm>
            <a:off x="2984703" y="6341391"/>
            <a:ext cx="350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Σύννεφο 62">
            <a:extLst>
              <a:ext uri="{FF2B5EF4-FFF2-40B4-BE49-F238E27FC236}">
                <a16:creationId xmlns:a16="http://schemas.microsoft.com/office/drawing/2014/main" id="{A48416F1-1564-443B-A66A-E1E00075BAF2}"/>
              </a:ext>
            </a:extLst>
          </p:cNvPr>
          <p:cNvSpPr/>
          <p:nvPr/>
        </p:nvSpPr>
        <p:spPr>
          <a:xfrm>
            <a:off x="3395738" y="6062738"/>
            <a:ext cx="2086129" cy="6745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Multicast</a:t>
            </a:r>
          </a:p>
        </p:txBody>
      </p:sp>
    </p:spTree>
    <p:extLst>
      <p:ext uri="{BB962C8B-B14F-4D97-AF65-F5344CB8AC3E}">
        <p14:creationId xmlns:p14="http://schemas.microsoft.com/office/powerpoint/2010/main" val="269537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621776C2-13EE-4B8D-9E59-74BA122EB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47233" y="173010"/>
            <a:ext cx="7326364" cy="6449055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297D8A-2A43-4012-85D1-C6D524894D82}"/>
              </a:ext>
            </a:extLst>
          </p:cNvPr>
          <p:cNvSpPr txBox="1"/>
          <p:nvPr/>
        </p:nvSpPr>
        <p:spPr>
          <a:xfrm>
            <a:off x="8118764" y="1953491"/>
            <a:ext cx="368992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l-GR" dirty="0"/>
              <a:t> </a:t>
            </a:r>
            <a:r>
              <a:rPr lang="el-GR" dirty="0" err="1"/>
              <a:t>One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two</a:t>
            </a:r>
            <a:r>
              <a:rPr lang="el-GR" dirty="0"/>
              <a:t> </a:t>
            </a:r>
            <a:r>
              <a:rPr lang="el-GR" dirty="0" err="1"/>
              <a:t>clients,dont</a:t>
            </a:r>
            <a:r>
              <a:rPr lang="el-GR" dirty="0"/>
              <a:t> </a:t>
            </a:r>
            <a:r>
              <a:rPr lang="el-GR" dirty="0" err="1">
                <a:ea typeface="+mn-lt"/>
                <a:cs typeface="+mn-lt"/>
              </a:rPr>
              <a:t>fill</a:t>
            </a:r>
            <a:r>
              <a:rPr lang="el-GR" dirty="0">
                <a:ea typeface="+mn-lt"/>
                <a:cs typeface="+mn-lt"/>
              </a:rPr>
              <a:t> </a:t>
            </a:r>
            <a:r>
              <a:rPr lang="el-GR" dirty="0" err="1"/>
              <a:t>server's</a:t>
            </a:r>
            <a:r>
              <a:rPr lang="el-GR" dirty="0"/>
              <a:t> </a:t>
            </a:r>
            <a:r>
              <a:rPr lang="el-GR" dirty="0" err="1"/>
              <a:t>buffers.Clients</a:t>
            </a:r>
            <a:r>
              <a:rPr lang="el-GR" dirty="0"/>
              <a:t> </a:t>
            </a:r>
            <a:r>
              <a:rPr lang="el-GR" dirty="0" err="1"/>
              <a:t>keep</a:t>
            </a:r>
            <a:r>
              <a:rPr lang="el-GR" dirty="0"/>
              <a:t> </a:t>
            </a:r>
            <a:r>
              <a:rPr lang="el-GR" dirty="0" err="1"/>
              <a:t>resending</a:t>
            </a:r>
            <a:r>
              <a:rPr lang="el-GR" dirty="0"/>
              <a:t> the </a:t>
            </a:r>
            <a:r>
              <a:rPr lang="el-GR" dirty="0" err="1"/>
              <a:t>same</a:t>
            </a:r>
            <a:r>
              <a:rPr lang="el-GR" dirty="0"/>
              <a:t> </a:t>
            </a:r>
            <a:r>
              <a:rPr lang="el-GR" dirty="0" err="1"/>
              <a:t>request</a:t>
            </a:r>
            <a:r>
              <a:rPr lang="el-GR" dirty="0"/>
              <a:t> </a:t>
            </a:r>
            <a:r>
              <a:rPr lang="el-GR" dirty="0" err="1"/>
              <a:t>because</a:t>
            </a:r>
            <a:r>
              <a:rPr lang="el-GR" dirty="0"/>
              <a:t> </a:t>
            </a:r>
            <a:r>
              <a:rPr lang="el-GR" dirty="0" err="1"/>
              <a:t>no</a:t>
            </a:r>
            <a:r>
              <a:rPr lang="el-GR" dirty="0"/>
              <a:t> </a:t>
            </a:r>
            <a:r>
              <a:rPr lang="el-GR" dirty="0" err="1"/>
              <a:t>busy</a:t>
            </a:r>
            <a:r>
              <a:rPr lang="el-GR" dirty="0"/>
              <a:t> </a:t>
            </a:r>
            <a:r>
              <a:rPr lang="el-GR" dirty="0" err="1"/>
              <a:t>message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received</a:t>
            </a:r>
            <a:endParaRPr lang="el-GR" dirty="0"/>
          </a:p>
          <a:p>
            <a:pPr marL="342900" indent="-342900">
              <a:buAutoNum type="arabicPeriod"/>
            </a:pPr>
            <a:r>
              <a:rPr lang="el-GR" dirty="0" err="1"/>
              <a:t>Three</a:t>
            </a:r>
            <a:r>
              <a:rPr lang="el-GR" dirty="0"/>
              <a:t> </a:t>
            </a:r>
            <a:r>
              <a:rPr lang="el-GR" dirty="0" err="1"/>
              <a:t>clients</a:t>
            </a:r>
            <a:r>
              <a:rPr lang="el-GR" dirty="0"/>
              <a:t> </a:t>
            </a:r>
            <a:r>
              <a:rPr lang="el-GR" dirty="0" err="1"/>
              <a:t>fill</a:t>
            </a:r>
            <a:r>
              <a:rPr lang="el-GR" dirty="0"/>
              <a:t> the </a:t>
            </a:r>
            <a:r>
              <a:rPr lang="el-GR" dirty="0" err="1"/>
              <a:t>server</a:t>
            </a:r>
            <a:r>
              <a:rPr lang="el-GR" dirty="0"/>
              <a:t> </a:t>
            </a:r>
            <a:r>
              <a:rPr lang="el-GR" dirty="0" err="1"/>
              <a:t>buffer's</a:t>
            </a:r>
            <a:r>
              <a:rPr lang="el-GR" dirty="0"/>
              <a:t> </a:t>
            </a:r>
            <a:r>
              <a:rPr lang="el-GR" dirty="0" err="1"/>
              <a:t>quickly</a:t>
            </a:r>
            <a:r>
              <a:rPr lang="el-GR" dirty="0"/>
              <a:t> and </a:t>
            </a:r>
            <a:r>
              <a:rPr lang="el-GR" dirty="0" err="1"/>
              <a:t>get</a:t>
            </a:r>
            <a:r>
              <a:rPr lang="el-GR" dirty="0"/>
              <a:t> </a:t>
            </a:r>
            <a:r>
              <a:rPr lang="el-GR" dirty="0" err="1"/>
              <a:t>busy</a:t>
            </a:r>
            <a:r>
              <a:rPr lang="el-GR" dirty="0"/>
              <a:t> </a:t>
            </a:r>
            <a:r>
              <a:rPr lang="el-GR" dirty="0" err="1"/>
              <a:t>messages</a:t>
            </a:r>
            <a:r>
              <a:rPr lang="el-GR" dirty="0"/>
              <a:t> </a:t>
            </a:r>
            <a:r>
              <a:rPr lang="el-GR" dirty="0" err="1"/>
              <a:t>so</a:t>
            </a:r>
            <a:r>
              <a:rPr lang="el-GR" dirty="0"/>
              <a:t> </a:t>
            </a:r>
            <a:r>
              <a:rPr lang="el-GR" dirty="0" err="1"/>
              <a:t>they</a:t>
            </a:r>
            <a:r>
              <a:rPr lang="el-GR" dirty="0"/>
              <a:t> </a:t>
            </a:r>
            <a:r>
              <a:rPr lang="el-GR" dirty="0" err="1"/>
              <a:t>delay</a:t>
            </a:r>
            <a:r>
              <a:rPr lang="el-GR" dirty="0"/>
              <a:t> the </a:t>
            </a:r>
            <a:r>
              <a:rPr lang="el-GR" dirty="0" err="1"/>
              <a:t>resend</a:t>
            </a:r>
            <a:endParaRPr lang="el-GR" dirty="0"/>
          </a:p>
          <a:p>
            <a:pPr marL="342900" indent="-342900">
              <a:buAutoNum type="arabicPeriod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39461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Εικόνα 4">
            <a:extLst>
              <a:ext uri="{FF2B5EF4-FFF2-40B4-BE49-F238E27FC236}">
                <a16:creationId xmlns:a16="http://schemas.microsoft.com/office/drawing/2014/main" id="{3FD4D2A3-DDEF-4F2F-AC7C-1DD8256E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0071" y="98059"/>
            <a:ext cx="7158227" cy="652400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D1F8B-DEDA-4BF7-B006-E63236DF7CD3}"/>
              </a:ext>
            </a:extLst>
          </p:cNvPr>
          <p:cNvSpPr txBox="1"/>
          <p:nvPr/>
        </p:nvSpPr>
        <p:spPr>
          <a:xfrm>
            <a:off x="8534400" y="176876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(ACK </a:t>
            </a:r>
            <a:r>
              <a:rPr lang="el-GR" dirty="0" err="1"/>
              <a:t>includes</a:t>
            </a:r>
            <a:r>
              <a:rPr lang="el-GR" dirty="0"/>
              <a:t> </a:t>
            </a:r>
            <a:r>
              <a:rPr lang="el-GR" dirty="0" err="1"/>
              <a:t>beacons</a:t>
            </a:r>
            <a:r>
              <a:rPr lang="el-GR" dirty="0"/>
              <a:t>,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sessions-cancelations,multicast,busy</a:t>
            </a:r>
            <a:r>
              <a:rPr lang="el-GR" dirty="0"/>
              <a:t> </a:t>
            </a:r>
            <a:r>
              <a:rPr lang="el-GR" dirty="0" err="1"/>
              <a:t>messages</a:t>
            </a:r>
            <a:r>
              <a:rPr lang="el-GR" dirty="0"/>
              <a:t>)</a:t>
            </a:r>
          </a:p>
          <a:p>
            <a:endParaRPr lang="el-GR" dirty="0"/>
          </a:p>
          <a:p>
            <a:r>
              <a:rPr lang="el-GR" dirty="0"/>
              <a:t>- </a:t>
            </a:r>
            <a:r>
              <a:rPr lang="el-GR" dirty="0" err="1"/>
              <a:t>More</a:t>
            </a:r>
            <a:r>
              <a:rPr lang="el-GR" dirty="0"/>
              <a:t> </a:t>
            </a:r>
            <a:r>
              <a:rPr lang="el-GR" dirty="0" err="1"/>
              <a:t>clients</a:t>
            </a:r>
            <a:r>
              <a:rPr lang="el-GR" dirty="0"/>
              <a:t> </a:t>
            </a:r>
            <a:r>
              <a:rPr lang="el-GR" dirty="0" err="1"/>
              <a:t>more</a:t>
            </a:r>
            <a:r>
              <a:rPr lang="el-GR" dirty="0"/>
              <a:t> </a:t>
            </a:r>
            <a:r>
              <a:rPr lang="el-GR" dirty="0" err="1"/>
              <a:t>traffic</a:t>
            </a:r>
            <a:r>
              <a:rPr lang="el-GR" dirty="0"/>
              <a:t> on the </a:t>
            </a:r>
            <a:r>
              <a:rPr lang="el-GR" dirty="0" err="1"/>
              <a:t>network</a:t>
            </a:r>
            <a:r>
              <a:rPr lang="el-G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7694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1BBE6D2-38AA-4A6A-9540-A3EF18C5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1.</a:t>
            </a:r>
            <a:r>
              <a:rPr lang="en-US" dirty="0"/>
              <a:t> </a:t>
            </a:r>
            <a:r>
              <a:rPr lang="el-GR" dirty="0"/>
              <a:t>Server-</a:t>
            </a:r>
            <a:r>
              <a:rPr lang="el-GR" dirty="0" err="1"/>
              <a:t>Service</a:t>
            </a:r>
            <a:r>
              <a:rPr lang="el-GR" dirty="0"/>
              <a:t> </a:t>
            </a:r>
            <a:r>
              <a:rPr lang="el-GR" dirty="0" err="1"/>
              <a:t>communication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818917-5E86-4009-B302-4E086199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21" y="1983645"/>
            <a:ext cx="8946541" cy="4195481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/>
              <a:t>The </a:t>
            </a:r>
            <a:r>
              <a:rPr lang="el-GR" dirty="0" err="1"/>
              <a:t>server</a:t>
            </a:r>
            <a:r>
              <a:rPr lang="el-GR" dirty="0"/>
              <a:t> </a:t>
            </a:r>
            <a:r>
              <a:rPr lang="el-GR" dirty="0" err="1"/>
              <a:t>owns</a:t>
            </a:r>
            <a:r>
              <a:rPr lang="el-GR" dirty="0"/>
              <a:t> </a:t>
            </a:r>
            <a:r>
              <a:rPr lang="el-GR" dirty="0" err="1"/>
              <a:t>two</a:t>
            </a:r>
            <a:r>
              <a:rPr lang="el-GR" dirty="0"/>
              <a:t> </a:t>
            </a:r>
            <a:r>
              <a:rPr lang="el-GR" dirty="0" err="1"/>
              <a:t>main</a:t>
            </a:r>
            <a:r>
              <a:rPr lang="el-GR" dirty="0"/>
              <a:t> </a:t>
            </a:r>
            <a:r>
              <a:rPr lang="el-GR" dirty="0" err="1"/>
              <a:t>buffers</a:t>
            </a:r>
            <a:r>
              <a:rPr lang="el-GR" dirty="0"/>
              <a:t> for the </a:t>
            </a:r>
            <a:r>
              <a:rPr lang="el-GR" dirty="0" err="1"/>
              <a:t>internal</a:t>
            </a:r>
            <a:r>
              <a:rPr lang="el-GR" dirty="0"/>
              <a:t> </a:t>
            </a:r>
            <a:r>
              <a:rPr lang="el-GR" dirty="0" err="1"/>
              <a:t>communication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</a:t>
            </a:r>
            <a:r>
              <a:rPr lang="el-GR" dirty="0" err="1"/>
              <a:t>its</a:t>
            </a:r>
            <a:r>
              <a:rPr lang="el-GR" dirty="0"/>
              <a:t> </a:t>
            </a:r>
            <a:r>
              <a:rPr lang="el-GR" dirty="0" err="1"/>
              <a:t>services</a:t>
            </a:r>
            <a:endParaRPr lang="el-GR" dirty="0"/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Proccessing</a:t>
            </a:r>
            <a:r>
              <a:rPr lang="el-GR" dirty="0"/>
              <a:t> </a:t>
            </a:r>
            <a:r>
              <a:rPr lang="el-GR" dirty="0" err="1"/>
              <a:t>buffer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stores</a:t>
            </a:r>
            <a:r>
              <a:rPr lang="el-GR" dirty="0"/>
              <a:t> </a:t>
            </a:r>
            <a:r>
              <a:rPr lang="el-GR" dirty="0" err="1"/>
              <a:t>packets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currently</a:t>
            </a:r>
            <a:r>
              <a:rPr lang="el-GR" dirty="0"/>
              <a:t> </a:t>
            </a:r>
            <a:r>
              <a:rPr lang="el-GR" dirty="0" err="1"/>
              <a:t>used</a:t>
            </a:r>
            <a:r>
              <a:rPr lang="el-GR" dirty="0"/>
              <a:t> </a:t>
            </a:r>
            <a:r>
              <a:rPr lang="el-GR" dirty="0" err="1"/>
              <a:t>by</a:t>
            </a:r>
            <a:r>
              <a:rPr lang="el-GR" dirty="0"/>
              <a:t> the </a:t>
            </a:r>
            <a:r>
              <a:rPr lang="el-GR" dirty="0" err="1"/>
              <a:t>application</a:t>
            </a:r>
            <a:r>
              <a:rPr lang="el-GR" dirty="0"/>
              <a:t>.</a:t>
            </a:r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Application</a:t>
            </a:r>
            <a:r>
              <a:rPr lang="el-GR" dirty="0"/>
              <a:t> </a:t>
            </a:r>
            <a:r>
              <a:rPr lang="el-GR" dirty="0" err="1"/>
              <a:t>replies</a:t>
            </a:r>
            <a:r>
              <a:rPr lang="el-GR" dirty="0"/>
              <a:t> </a:t>
            </a:r>
            <a:r>
              <a:rPr lang="el-GR" dirty="0" err="1"/>
              <a:t>buffer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has</a:t>
            </a:r>
            <a:r>
              <a:rPr lang="el-GR" dirty="0"/>
              <a:t> </a:t>
            </a:r>
            <a:r>
              <a:rPr lang="el-GR" dirty="0" err="1"/>
              <a:t>writting</a:t>
            </a:r>
            <a:r>
              <a:rPr lang="el-GR" dirty="0"/>
              <a:t> </a:t>
            </a:r>
            <a:r>
              <a:rPr lang="el-GR" dirty="0" err="1"/>
              <a:t>access</a:t>
            </a:r>
            <a:r>
              <a:rPr lang="el-GR" dirty="0"/>
              <a:t> </a:t>
            </a:r>
            <a:r>
              <a:rPr lang="el-GR" dirty="0" err="1"/>
              <a:t>by</a:t>
            </a:r>
            <a:r>
              <a:rPr lang="el-GR" dirty="0"/>
              <a:t> the </a:t>
            </a:r>
            <a:r>
              <a:rPr lang="el-GR" dirty="0" err="1"/>
              <a:t>application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and </a:t>
            </a:r>
            <a:r>
              <a:rPr lang="el-GR" dirty="0" err="1"/>
              <a:t>reading</a:t>
            </a:r>
            <a:r>
              <a:rPr lang="el-GR" dirty="0"/>
              <a:t> </a:t>
            </a:r>
            <a:r>
              <a:rPr lang="el-GR" dirty="0" err="1"/>
              <a:t>access</a:t>
            </a:r>
            <a:r>
              <a:rPr lang="el-GR" dirty="0"/>
              <a:t> </a:t>
            </a:r>
            <a:r>
              <a:rPr lang="el-GR" dirty="0" err="1"/>
              <a:t>by</a:t>
            </a:r>
            <a:r>
              <a:rPr lang="el-GR" dirty="0"/>
              <a:t> the </a:t>
            </a:r>
            <a:r>
              <a:rPr lang="el-GR" dirty="0" err="1"/>
              <a:t>server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226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295194-3F1E-44DA-9803-5BD1C92D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2.</a:t>
            </a:r>
            <a:r>
              <a:rPr lang="en-US" dirty="0"/>
              <a:t> </a:t>
            </a:r>
            <a:r>
              <a:rPr lang="el-GR" dirty="0"/>
              <a:t>Server </a:t>
            </a:r>
            <a:r>
              <a:rPr lang="el-GR" dirty="0" err="1"/>
              <a:t>storage</a:t>
            </a:r>
            <a:r>
              <a:rPr lang="el-GR" dirty="0"/>
              <a:t> </a:t>
            </a:r>
            <a:r>
              <a:rPr lang="el-GR" dirty="0" err="1"/>
              <a:t>structure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68F4132-60AB-4F4D-917C-F8B3133A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Client</a:t>
            </a:r>
            <a:r>
              <a:rPr lang="el-GR" dirty="0"/>
              <a:t> </a:t>
            </a:r>
            <a:r>
              <a:rPr lang="el-GR" dirty="0" err="1"/>
              <a:t>storage</a:t>
            </a:r>
            <a:r>
              <a:rPr lang="el-GR" dirty="0"/>
              <a:t> </a:t>
            </a:r>
            <a:r>
              <a:rPr lang="el-GR" dirty="0" err="1"/>
              <a:t>buffer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err="1">
                <a:ea typeface="+mj-lt"/>
                <a:cs typeface="+mj-lt"/>
              </a:rPr>
              <a:t>Remove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unnecessary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information,store</a:t>
            </a:r>
            <a:r>
              <a:rPr lang="el-GR" dirty="0">
                <a:ea typeface="+mj-lt"/>
                <a:cs typeface="+mj-lt"/>
              </a:rPr>
              <a:t> the </a:t>
            </a:r>
            <a:r>
              <a:rPr lang="el-GR" dirty="0" err="1">
                <a:ea typeface="+mj-lt"/>
                <a:cs typeface="+mj-lt"/>
              </a:rPr>
              <a:t>clients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packets</a:t>
            </a:r>
            <a:r>
              <a:rPr lang="en-US" dirty="0">
                <a:ea typeface="+mj-lt"/>
                <a:cs typeface="+mj-lt"/>
              </a:rPr>
              <a:t>.</a:t>
            </a:r>
            <a:endParaRPr lang="el-GR" dirty="0"/>
          </a:p>
          <a:p>
            <a:r>
              <a:rPr lang="el-GR" dirty="0" err="1"/>
              <a:t>Proccessing</a:t>
            </a:r>
            <a:r>
              <a:rPr lang="el-GR" dirty="0"/>
              <a:t> </a:t>
            </a:r>
            <a:r>
              <a:rPr lang="el-GR" dirty="0" err="1"/>
              <a:t>buffer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err="1"/>
              <a:t>Packets</a:t>
            </a:r>
            <a:r>
              <a:rPr lang="el-GR" dirty="0"/>
              <a:t> </a:t>
            </a:r>
            <a:r>
              <a:rPr lang="el-GR" dirty="0" err="1"/>
              <a:t>that</a:t>
            </a:r>
            <a:r>
              <a:rPr lang="el-GR" dirty="0"/>
              <a:t> </a:t>
            </a:r>
            <a:r>
              <a:rPr lang="el-GR" dirty="0" err="1"/>
              <a:t>are</a:t>
            </a:r>
            <a:r>
              <a:rPr lang="el-GR" dirty="0"/>
              <a:t> </a:t>
            </a:r>
            <a:r>
              <a:rPr lang="el-GR" dirty="0" err="1"/>
              <a:t>currently</a:t>
            </a:r>
            <a:r>
              <a:rPr lang="el-GR" dirty="0"/>
              <a:t> </a:t>
            </a:r>
            <a:r>
              <a:rPr lang="el-GR" dirty="0" err="1"/>
              <a:t>used</a:t>
            </a:r>
            <a:r>
              <a:rPr lang="el-GR" dirty="0"/>
              <a:t> </a:t>
            </a:r>
            <a:r>
              <a:rPr lang="el-GR" dirty="0" err="1"/>
              <a:t>by</a:t>
            </a:r>
            <a:r>
              <a:rPr lang="el-GR" dirty="0"/>
              <a:t> the </a:t>
            </a:r>
            <a:r>
              <a:rPr lang="el-GR" dirty="0" err="1"/>
              <a:t>services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among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the </a:t>
            </a:r>
            <a:r>
              <a:rPr lang="el-GR" dirty="0" err="1"/>
              <a:t>request</a:t>
            </a:r>
            <a:r>
              <a:rPr lang="el-GR" dirty="0"/>
              <a:t> </a:t>
            </a:r>
            <a:r>
              <a:rPr lang="el-GR" dirty="0" err="1"/>
              <a:t>id’s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 err="1"/>
              <a:t>Reply</a:t>
            </a:r>
            <a:r>
              <a:rPr lang="el-GR" dirty="0"/>
              <a:t> </a:t>
            </a:r>
            <a:r>
              <a:rPr lang="el-GR" dirty="0" err="1"/>
              <a:t>buffer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 err="1"/>
              <a:t>Ready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send</a:t>
            </a:r>
            <a:r>
              <a:rPr lang="el-GR" dirty="0"/>
              <a:t> </a:t>
            </a:r>
            <a:r>
              <a:rPr lang="el-GR" dirty="0" err="1"/>
              <a:t>packets</a:t>
            </a:r>
            <a:r>
              <a:rPr lang="el-G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3946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A7DE3D9-CAE5-496C-8A64-C5C6AF1F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3.</a:t>
            </a:r>
            <a:r>
              <a:rPr lang="en-US" dirty="0"/>
              <a:t> </a:t>
            </a:r>
            <a:r>
              <a:rPr lang="el-GR" dirty="0"/>
              <a:t>Server </a:t>
            </a:r>
            <a:r>
              <a:rPr lang="el-GR" dirty="0" err="1"/>
              <a:t>flow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D64BFAE-3858-45A4-8D35-977FE8F3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When</a:t>
            </a:r>
            <a:r>
              <a:rPr lang="el-GR" dirty="0"/>
              <a:t> </a:t>
            </a:r>
            <a:r>
              <a:rPr lang="el-GR" dirty="0" err="1"/>
              <a:t>started</a:t>
            </a:r>
            <a:r>
              <a:rPr lang="el-GR" dirty="0"/>
              <a:t>,</a:t>
            </a:r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>
                <a:ea typeface="+mj-lt"/>
                <a:cs typeface="+mj-lt"/>
              </a:rPr>
              <a:t>tell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everyone</a:t>
            </a:r>
            <a:r>
              <a:rPr lang="el-GR" dirty="0">
                <a:ea typeface="+mj-lt"/>
                <a:cs typeface="+mj-lt"/>
              </a:rPr>
              <a:t>,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l-GR" dirty="0">
                <a:ea typeface="+mj-lt"/>
                <a:cs typeface="+mj-lt"/>
              </a:rPr>
              <a:t>and </a:t>
            </a:r>
            <a:r>
              <a:rPr lang="el-GR" dirty="0" err="1">
                <a:ea typeface="+mj-lt"/>
                <a:cs typeface="+mj-lt"/>
              </a:rPr>
              <a:t>wait</a:t>
            </a:r>
            <a:r>
              <a:rPr lang="el-GR" dirty="0">
                <a:ea typeface="+mj-lt"/>
                <a:cs typeface="+mj-lt"/>
              </a:rPr>
              <a:t> for a </a:t>
            </a:r>
            <a:r>
              <a:rPr lang="el-GR" dirty="0" err="1">
                <a:ea typeface="+mj-lt"/>
                <a:cs typeface="+mj-lt"/>
              </a:rPr>
              <a:t>response</a:t>
            </a:r>
            <a:r>
              <a:rPr lang="el-GR" dirty="0">
                <a:ea typeface="+mj-lt"/>
                <a:cs typeface="+mj-lt"/>
              </a:rPr>
              <a:t>,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repeat</a:t>
            </a:r>
            <a:r>
              <a:rPr lang="el-GR" dirty="0">
                <a:ea typeface="+mj-lt"/>
                <a:cs typeface="+mj-lt"/>
              </a:rPr>
              <a:t> for a </a:t>
            </a:r>
            <a:r>
              <a:rPr lang="el-GR" dirty="0" err="1">
                <a:ea typeface="+mj-lt"/>
                <a:cs typeface="+mj-lt"/>
              </a:rPr>
              <a:t>few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times</a:t>
            </a:r>
            <a:r>
              <a:rPr lang="en-US" dirty="0">
                <a:ea typeface="+mj-lt"/>
                <a:cs typeface="+mj-lt"/>
              </a:rPr>
              <a:t>.</a:t>
            </a:r>
            <a:endParaRPr lang="el-GR" dirty="0">
              <a:ea typeface="+mj-lt"/>
              <a:cs typeface="+mj-lt"/>
            </a:endParaRPr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no</a:t>
            </a:r>
            <a:r>
              <a:rPr lang="el-GR" dirty="0"/>
              <a:t> </a:t>
            </a:r>
            <a:r>
              <a:rPr lang="el-GR" dirty="0" err="1"/>
              <a:t>response</a:t>
            </a:r>
            <a:r>
              <a:rPr lang="el-GR" dirty="0"/>
              <a:t> </a:t>
            </a:r>
            <a:r>
              <a:rPr lang="el-GR" dirty="0" err="1"/>
              <a:t>begin</a:t>
            </a:r>
            <a:r>
              <a:rPr lang="en-US" dirty="0"/>
              <a:t>.</a:t>
            </a:r>
            <a:endParaRPr lang="el-GR" dirty="0"/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If</a:t>
            </a:r>
            <a:r>
              <a:rPr lang="el-GR" dirty="0"/>
              <a:t> the </a:t>
            </a:r>
            <a:r>
              <a:rPr lang="el-GR" dirty="0" err="1"/>
              <a:t>response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negative</a:t>
            </a:r>
            <a:r>
              <a:rPr lang="el-GR" dirty="0"/>
              <a:t> </a:t>
            </a:r>
            <a:r>
              <a:rPr lang="el-GR" dirty="0" err="1"/>
              <a:t>change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idle</a:t>
            </a:r>
            <a:r>
              <a:rPr lang="el-GR" dirty="0"/>
              <a:t> </a:t>
            </a:r>
            <a:r>
              <a:rPr lang="el-GR" dirty="0" err="1"/>
              <a:t>mode</a:t>
            </a:r>
            <a:r>
              <a:rPr lang="en-US" dirty="0"/>
              <a:t>.</a:t>
            </a:r>
            <a:endParaRPr lang="el-GR" dirty="0"/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Else</a:t>
            </a:r>
            <a:r>
              <a:rPr lang="el-GR" dirty="0"/>
              <a:t> </a:t>
            </a:r>
            <a:r>
              <a:rPr lang="el-GR" dirty="0" err="1"/>
              <a:t>begin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 </a:t>
            </a:r>
            <a:r>
              <a:rPr lang="el-GR" dirty="0" err="1"/>
              <a:t>Store</a:t>
            </a:r>
            <a:r>
              <a:rPr lang="el-GR" dirty="0"/>
              <a:t> the </a:t>
            </a:r>
            <a:r>
              <a:rPr lang="el-GR" dirty="0" err="1"/>
              <a:t>leftover</a:t>
            </a:r>
            <a:r>
              <a:rPr lang="el-GR" dirty="0"/>
              <a:t> </a:t>
            </a:r>
            <a:r>
              <a:rPr lang="el-GR" dirty="0" err="1"/>
              <a:t>messages</a:t>
            </a:r>
            <a:r>
              <a:rPr lang="el-GR" dirty="0"/>
              <a:t> in the </a:t>
            </a:r>
            <a:r>
              <a:rPr lang="el-GR" dirty="0" err="1"/>
              <a:t>reply</a:t>
            </a:r>
            <a:r>
              <a:rPr lang="el-GR" dirty="0"/>
              <a:t> </a:t>
            </a:r>
            <a:r>
              <a:rPr lang="el-GR" dirty="0" err="1"/>
              <a:t>buffer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l-GR" dirty="0" err="1"/>
              <a:t>at</a:t>
            </a:r>
            <a:r>
              <a:rPr lang="el-GR" dirty="0"/>
              <a:t> </a:t>
            </a:r>
            <a:r>
              <a:rPr lang="el-GR" dirty="0" err="1"/>
              <a:t>most</a:t>
            </a:r>
            <a:r>
              <a:rPr lang="el-GR" dirty="0"/>
              <a:t> </a:t>
            </a:r>
            <a:r>
              <a:rPr lang="el-GR" dirty="0" err="1"/>
              <a:t>once</a:t>
            </a:r>
            <a:r>
              <a:rPr lang="el-GR" dirty="0"/>
              <a:t>) </a:t>
            </a:r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Bind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the </a:t>
            </a:r>
            <a:r>
              <a:rPr lang="el-GR" dirty="0" err="1"/>
              <a:t>server-server</a:t>
            </a:r>
            <a:r>
              <a:rPr lang="el-GR" dirty="0"/>
              <a:t> ,</a:t>
            </a:r>
            <a:r>
              <a:rPr lang="en-US" dirty="0"/>
              <a:t> </a:t>
            </a:r>
            <a:r>
              <a:rPr lang="el-GR" dirty="0" err="1"/>
              <a:t>server-client</a:t>
            </a:r>
            <a:r>
              <a:rPr lang="el-GR" dirty="0"/>
              <a:t> </a:t>
            </a:r>
            <a:r>
              <a:rPr lang="el-GR" dirty="0" err="1">
                <a:ea typeface="+mj-lt"/>
                <a:cs typeface="+mj-lt"/>
              </a:rPr>
              <a:t>multicast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addresses</a:t>
            </a:r>
            <a:r>
              <a:rPr lang="en-US" dirty="0">
                <a:ea typeface="+mj-lt"/>
                <a:cs typeface="+mj-lt"/>
              </a:rPr>
              <a:t>.</a:t>
            </a:r>
            <a:endParaRPr lang="el-GR" dirty="0"/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Start</a:t>
            </a:r>
            <a:r>
              <a:rPr lang="el-GR" dirty="0"/>
              <a:t> the </a:t>
            </a:r>
            <a:r>
              <a:rPr lang="el-GR" dirty="0" err="1"/>
              <a:t>packet</a:t>
            </a:r>
            <a:r>
              <a:rPr lang="el-GR" dirty="0"/>
              <a:t> </a:t>
            </a:r>
            <a:r>
              <a:rPr lang="el-GR" dirty="0" err="1"/>
              <a:t>analyser</a:t>
            </a:r>
            <a:r>
              <a:rPr lang="el-GR" dirty="0"/>
              <a:t> </a:t>
            </a:r>
            <a:r>
              <a:rPr lang="el-GR" dirty="0" err="1"/>
              <a:t>thread</a:t>
            </a:r>
            <a:r>
              <a:rPr lang="en-US" dirty="0"/>
              <a:t>.</a:t>
            </a:r>
            <a:endParaRPr lang="el-GR" dirty="0"/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Wait</a:t>
            </a:r>
            <a:r>
              <a:rPr lang="el-GR" dirty="0"/>
              <a:t> for </a:t>
            </a:r>
            <a:r>
              <a:rPr lang="el-GR" dirty="0" err="1"/>
              <a:t>clients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servers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act</a:t>
            </a:r>
            <a:r>
              <a:rPr lang="el-GR" dirty="0"/>
              <a:t> </a:t>
            </a:r>
            <a:r>
              <a:rPr lang="el-GR" dirty="0" err="1"/>
              <a:t>accordingly</a:t>
            </a:r>
            <a:r>
              <a:rPr lang="en-US" dirty="0"/>
              <a:t>.</a:t>
            </a:r>
            <a:endParaRPr lang="el-GR" dirty="0"/>
          </a:p>
          <a:p>
            <a:pPr marL="857250" lvl="1">
              <a:buAutoNum type="arabicParenR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0293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A06634-6EE3-4280-9069-8FDB6B8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4.</a:t>
            </a:r>
            <a:r>
              <a:rPr lang="en-US" dirty="0"/>
              <a:t> </a:t>
            </a:r>
            <a:r>
              <a:rPr lang="el-GR" dirty="0" err="1"/>
              <a:t>Analyser</a:t>
            </a:r>
            <a:r>
              <a:rPr lang="el-GR" dirty="0"/>
              <a:t> </a:t>
            </a:r>
            <a:r>
              <a:rPr lang="el-GR" dirty="0" err="1"/>
              <a:t>thread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2A0EEA6-4099-459E-8FDD-764D2E51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l-GR" dirty="0" err="1"/>
              <a:t>Append</a:t>
            </a:r>
            <a:r>
              <a:rPr lang="el-GR" dirty="0"/>
              <a:t>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clients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create</a:t>
            </a:r>
            <a:r>
              <a:rPr lang="el-GR" dirty="0"/>
              <a:t> </a:t>
            </a:r>
            <a:r>
              <a:rPr lang="el-GR" dirty="0" err="1"/>
              <a:t>exclusive</a:t>
            </a:r>
            <a:r>
              <a:rPr lang="el-GR" dirty="0"/>
              <a:t> </a:t>
            </a:r>
            <a:r>
              <a:rPr lang="el-GR" dirty="0" err="1"/>
              <a:t>sockets</a:t>
            </a:r>
            <a:r>
              <a:rPr lang="el-GR" dirty="0"/>
              <a:t> for </a:t>
            </a:r>
            <a:r>
              <a:rPr lang="el-GR" dirty="0" err="1"/>
              <a:t>each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 err="1"/>
              <a:t>Check</a:t>
            </a:r>
            <a:r>
              <a:rPr lang="el-GR" dirty="0"/>
              <a:t> for </a:t>
            </a:r>
            <a:r>
              <a:rPr lang="el-GR" dirty="0" err="1"/>
              <a:t>application</a:t>
            </a:r>
            <a:r>
              <a:rPr lang="el-GR" dirty="0"/>
              <a:t> </a:t>
            </a:r>
            <a:r>
              <a:rPr lang="el-GR" dirty="0" err="1"/>
              <a:t>requests</a:t>
            </a:r>
            <a:r>
              <a:rPr lang="el-GR" dirty="0"/>
              <a:t> and </a:t>
            </a:r>
            <a:r>
              <a:rPr lang="el-GR" dirty="0" err="1"/>
              <a:t>fulffil</a:t>
            </a:r>
            <a:r>
              <a:rPr lang="el-GR" dirty="0"/>
              <a:t> </a:t>
            </a:r>
            <a:r>
              <a:rPr lang="el-GR" dirty="0" err="1"/>
              <a:t>them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 err="1"/>
              <a:t>Transfer</a:t>
            </a:r>
            <a:r>
              <a:rPr lang="el-GR" dirty="0"/>
              <a:t> </a:t>
            </a:r>
            <a:r>
              <a:rPr lang="el-GR" dirty="0" err="1"/>
              <a:t>application</a:t>
            </a:r>
            <a:r>
              <a:rPr lang="el-GR" dirty="0"/>
              <a:t> </a:t>
            </a:r>
            <a:r>
              <a:rPr lang="el-GR" dirty="0" err="1"/>
              <a:t>replies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the </a:t>
            </a:r>
            <a:r>
              <a:rPr lang="el-GR" dirty="0" err="1"/>
              <a:t>reply</a:t>
            </a:r>
            <a:r>
              <a:rPr lang="el-GR" dirty="0"/>
              <a:t> </a:t>
            </a:r>
            <a:r>
              <a:rPr lang="el-GR" dirty="0" err="1"/>
              <a:t>buffer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send</a:t>
            </a:r>
            <a:r>
              <a:rPr lang="el-GR" dirty="0"/>
              <a:t> </a:t>
            </a:r>
            <a:r>
              <a:rPr lang="el-GR" dirty="0" err="1"/>
              <a:t>those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 err="1"/>
              <a:t>Check</a:t>
            </a:r>
            <a:r>
              <a:rPr lang="el-GR" dirty="0"/>
              <a:t> </a:t>
            </a:r>
            <a:r>
              <a:rPr lang="el-GR" dirty="0" err="1"/>
              <a:t>if</a:t>
            </a:r>
            <a:r>
              <a:rPr lang="el-GR" dirty="0"/>
              <a:t> </a:t>
            </a:r>
            <a:r>
              <a:rPr lang="el-GR" dirty="0" err="1"/>
              <a:t>each</a:t>
            </a:r>
            <a:r>
              <a:rPr lang="el-GR" dirty="0"/>
              <a:t> </a:t>
            </a:r>
            <a:r>
              <a:rPr lang="el-GR" dirty="0" err="1"/>
              <a:t>client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delaying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note</a:t>
            </a:r>
            <a:r>
              <a:rPr lang="el-GR" dirty="0"/>
              <a:t> </a:t>
            </a:r>
            <a:r>
              <a:rPr lang="el-GR" dirty="0" err="1"/>
              <a:t>it</a:t>
            </a:r>
            <a:r>
              <a:rPr lang="el-GR" dirty="0"/>
              <a:t>.</a:t>
            </a:r>
            <a:r>
              <a:rPr lang="en-US" dirty="0"/>
              <a:t> </a:t>
            </a:r>
            <a:r>
              <a:rPr lang="el-GR" dirty="0" err="1"/>
              <a:t>Stop</a:t>
            </a:r>
            <a:r>
              <a:rPr lang="el-GR" dirty="0"/>
              <a:t> the </a:t>
            </a:r>
            <a:r>
              <a:rPr lang="el-GR" dirty="0" err="1"/>
              <a:t>communication</a:t>
            </a:r>
            <a:r>
              <a:rPr lang="el-GR" dirty="0"/>
              <a:t> </a:t>
            </a: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necessary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l-GR" dirty="0" err="1"/>
              <a:t>too</a:t>
            </a:r>
            <a:r>
              <a:rPr lang="el-GR" dirty="0"/>
              <a:t> </a:t>
            </a:r>
            <a:r>
              <a:rPr lang="el-GR" dirty="0" err="1"/>
              <a:t>much</a:t>
            </a:r>
            <a:r>
              <a:rPr lang="el-GR" dirty="0"/>
              <a:t> </a:t>
            </a:r>
            <a:r>
              <a:rPr lang="el-GR" dirty="0" err="1"/>
              <a:t>delay</a:t>
            </a:r>
            <a:r>
              <a:rPr lang="el-GR" dirty="0"/>
              <a:t>)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 err="1"/>
              <a:t>Decode</a:t>
            </a:r>
            <a:r>
              <a:rPr lang="el-GR" dirty="0"/>
              <a:t> the </a:t>
            </a:r>
            <a:r>
              <a:rPr lang="el-GR" dirty="0" err="1"/>
              <a:t>packets</a:t>
            </a:r>
            <a:r>
              <a:rPr lang="el-GR" dirty="0"/>
              <a:t> </a:t>
            </a:r>
            <a:r>
              <a:rPr lang="el-GR" dirty="0" err="1"/>
              <a:t>you</a:t>
            </a:r>
            <a:r>
              <a:rPr lang="el-GR" dirty="0"/>
              <a:t> </a:t>
            </a:r>
            <a:r>
              <a:rPr lang="el-GR" dirty="0" err="1"/>
              <a:t>receive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 err="1"/>
              <a:t>heartbits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duplicates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ones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cancellations-new</a:t>
            </a:r>
            <a:r>
              <a:rPr lang="el-GR" dirty="0"/>
              <a:t> </a:t>
            </a:r>
            <a:r>
              <a:rPr lang="el-GR" dirty="0" err="1"/>
              <a:t>sessions</a:t>
            </a:r>
            <a:r>
              <a:rPr lang="el-GR" dirty="0"/>
              <a:t>)</a:t>
            </a:r>
            <a:endParaRPr lang="el-GR" dirty="0">
              <a:ea typeface="+mj-lt"/>
              <a:cs typeface="+mj-lt"/>
            </a:endParaRPr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>
                <a:ea typeface="+mj-lt"/>
                <a:cs typeface="+mj-lt"/>
              </a:rPr>
              <a:t>If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duplicate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resend</a:t>
            </a:r>
            <a:r>
              <a:rPr lang="el-GR" dirty="0">
                <a:ea typeface="+mj-lt"/>
                <a:cs typeface="+mj-lt"/>
              </a:rPr>
              <a:t> the </a:t>
            </a:r>
            <a:r>
              <a:rPr lang="el-GR" dirty="0" err="1">
                <a:ea typeface="+mj-lt"/>
                <a:cs typeface="+mj-lt"/>
              </a:rPr>
              <a:t>reply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if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possible</a:t>
            </a:r>
            <a:r>
              <a:rPr lang="el-GR" dirty="0">
                <a:ea typeface="+mj-lt"/>
                <a:cs typeface="+mj-lt"/>
              </a:rPr>
              <a:t>, </a:t>
            </a:r>
            <a:r>
              <a:rPr lang="el-GR" dirty="0" err="1">
                <a:ea typeface="+mj-lt"/>
                <a:cs typeface="+mj-lt"/>
              </a:rPr>
              <a:t>else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check</a:t>
            </a:r>
            <a:r>
              <a:rPr lang="el-GR" dirty="0">
                <a:ea typeface="+mj-lt"/>
                <a:cs typeface="+mj-lt"/>
              </a:rPr>
              <a:t> the </a:t>
            </a:r>
            <a:r>
              <a:rPr lang="el-GR" dirty="0" err="1">
                <a:ea typeface="+mj-lt"/>
                <a:cs typeface="+mj-lt"/>
              </a:rPr>
              <a:t>buffers</a:t>
            </a:r>
            <a:r>
              <a:rPr lang="el-GR" dirty="0">
                <a:ea typeface="+mj-lt"/>
                <a:cs typeface="+mj-lt"/>
              </a:rPr>
              <a:t>,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store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it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if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you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do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not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find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it</a:t>
            </a:r>
            <a:r>
              <a:rPr lang="el-GR" dirty="0">
                <a:ea typeface="+mj-lt"/>
                <a:cs typeface="+mj-lt"/>
              </a:rPr>
              <a:t> (the </a:t>
            </a:r>
            <a:r>
              <a:rPr lang="el-GR" dirty="0" err="1">
                <a:ea typeface="+mj-lt"/>
                <a:cs typeface="+mj-lt"/>
              </a:rPr>
              <a:t>first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one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never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arrived</a:t>
            </a:r>
            <a:r>
              <a:rPr lang="el-GR" dirty="0">
                <a:ea typeface="+mj-lt"/>
                <a:cs typeface="+mj-lt"/>
              </a:rPr>
              <a:t>)</a:t>
            </a:r>
            <a:r>
              <a:rPr lang="en-US" dirty="0">
                <a:ea typeface="+mj-lt"/>
                <a:cs typeface="+mj-lt"/>
              </a:rPr>
              <a:t>.</a:t>
            </a:r>
            <a:endParaRPr lang="el-GR" dirty="0"/>
          </a:p>
          <a:p>
            <a:pPr marL="857250" lvl="1">
              <a:buFont typeface="Wingdings" panose="05000000000000000000" pitchFamily="2" charset="2"/>
              <a:buChar char="Ø"/>
            </a:pPr>
            <a:r>
              <a:rPr lang="el-GR" dirty="0" err="1"/>
              <a:t>New</a:t>
            </a:r>
            <a:r>
              <a:rPr lang="el-GR" dirty="0"/>
              <a:t> </a:t>
            </a:r>
            <a:r>
              <a:rPr lang="el-GR" dirty="0" err="1"/>
              <a:t>session</a:t>
            </a:r>
            <a:r>
              <a:rPr lang="el-GR" dirty="0"/>
              <a:t> </a:t>
            </a:r>
            <a:r>
              <a:rPr lang="el-GR" dirty="0" err="1"/>
              <a:t>packet</a:t>
            </a:r>
            <a:r>
              <a:rPr lang="el-GR" dirty="0"/>
              <a:t> </a:t>
            </a:r>
            <a:r>
              <a:rPr lang="el-GR" dirty="0" err="1"/>
              <a:t>means</a:t>
            </a:r>
            <a:r>
              <a:rPr lang="el-GR" dirty="0"/>
              <a:t> </a:t>
            </a:r>
            <a:r>
              <a:rPr lang="el-GR" dirty="0" err="1"/>
              <a:t>restart</a:t>
            </a:r>
            <a:r>
              <a:rPr lang="el-GR" dirty="0"/>
              <a:t> the </a:t>
            </a:r>
            <a:r>
              <a:rPr lang="el-GR" dirty="0" err="1"/>
              <a:t>sequence</a:t>
            </a:r>
            <a:r>
              <a:rPr lang="el-GR" dirty="0"/>
              <a:t> </a:t>
            </a:r>
            <a:r>
              <a:rPr lang="el-GR" dirty="0" err="1"/>
              <a:t>number</a:t>
            </a:r>
            <a:r>
              <a:rPr lang="el-GR" dirty="0"/>
              <a:t> </a:t>
            </a:r>
            <a:r>
              <a:rPr lang="el-GR" dirty="0" err="1"/>
              <a:t>clear</a:t>
            </a:r>
            <a:r>
              <a:rPr lang="el-GR" dirty="0"/>
              <a:t> </a:t>
            </a:r>
            <a:r>
              <a:rPr lang="el-GR" dirty="0" err="1"/>
              <a:t>your</a:t>
            </a:r>
            <a:r>
              <a:rPr lang="el-GR" dirty="0"/>
              <a:t> </a:t>
            </a:r>
            <a:r>
              <a:rPr lang="el-GR" dirty="0" err="1"/>
              <a:t>buffers</a:t>
            </a:r>
            <a:r>
              <a:rPr lang="el-GR" dirty="0"/>
              <a:t> </a:t>
            </a:r>
            <a:r>
              <a:rPr lang="el-GR" dirty="0" err="1"/>
              <a:t>from</a:t>
            </a:r>
            <a:r>
              <a:rPr lang="el-GR" dirty="0"/>
              <a:t> </a:t>
            </a:r>
            <a:r>
              <a:rPr lang="el-GR" dirty="0" err="1"/>
              <a:t>this</a:t>
            </a:r>
            <a:r>
              <a:rPr lang="el-GR" dirty="0"/>
              <a:t> </a:t>
            </a:r>
            <a:r>
              <a:rPr lang="el-GR" dirty="0" err="1"/>
              <a:t>client</a:t>
            </a:r>
            <a:r>
              <a:rPr lang="en-US" dirty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28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4FCCED-1554-4A60-ACFD-D0BCFE76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Multi-server</a:t>
            </a:r>
            <a:r>
              <a:rPr lang="el-GR" dirty="0"/>
              <a:t> </a:t>
            </a:r>
            <a:r>
              <a:rPr lang="el-GR" dirty="0" err="1"/>
              <a:t>strategy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10B53B2-0246-42A2-ADBB-246A9860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l-GR" dirty="0" err="1"/>
              <a:t>Concept</a:t>
            </a:r>
            <a:r>
              <a:rPr lang="el-GR" dirty="0"/>
              <a:t> of </a:t>
            </a:r>
            <a:r>
              <a:rPr lang="el-GR" dirty="0" err="1">
                <a:ea typeface="+mj-lt"/>
                <a:cs typeface="+mj-lt"/>
              </a:rPr>
              <a:t>acyclic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lists.s</a:t>
            </a:r>
          </a:p>
          <a:p>
            <a:r>
              <a:rPr lang="el-GR" dirty="0" err="1"/>
              <a:t>If</a:t>
            </a:r>
            <a:r>
              <a:rPr lang="el-GR" dirty="0"/>
              <a:t> </a:t>
            </a:r>
            <a:r>
              <a:rPr lang="el-GR" dirty="0" err="1"/>
              <a:t>you</a:t>
            </a:r>
            <a:r>
              <a:rPr lang="el-GR" dirty="0"/>
              <a:t> </a:t>
            </a:r>
            <a:r>
              <a:rPr lang="en-US" dirty="0"/>
              <a:t>are </a:t>
            </a:r>
            <a:r>
              <a:rPr lang="el-GR" dirty="0"/>
              <a:t>the </a:t>
            </a:r>
            <a:r>
              <a:rPr lang="el-GR" dirty="0" err="1"/>
              <a:t>first</a:t>
            </a:r>
            <a:r>
              <a:rPr lang="el-GR" dirty="0"/>
              <a:t> </a:t>
            </a:r>
            <a:r>
              <a:rPr lang="el-GR" dirty="0" err="1"/>
              <a:t>one</a:t>
            </a:r>
            <a:r>
              <a:rPr lang="el-GR" dirty="0"/>
              <a:t>, </a:t>
            </a:r>
            <a:r>
              <a:rPr lang="el-GR" dirty="0" err="1"/>
              <a:t>listen</a:t>
            </a:r>
            <a:r>
              <a:rPr lang="el-GR" dirty="0"/>
              <a:t> the </a:t>
            </a:r>
            <a:r>
              <a:rPr lang="el-GR" dirty="0" err="1"/>
              <a:t>channel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store</a:t>
            </a:r>
            <a:r>
              <a:rPr lang="el-GR" dirty="0"/>
              <a:t> the </a:t>
            </a:r>
            <a:r>
              <a:rPr lang="el-GR" dirty="0" err="1"/>
              <a:t>newest</a:t>
            </a:r>
            <a:r>
              <a:rPr lang="el-GR" dirty="0"/>
              <a:t> </a:t>
            </a:r>
            <a:r>
              <a:rPr lang="el-GR" dirty="0" err="1"/>
              <a:t>as</a:t>
            </a:r>
            <a:r>
              <a:rPr lang="el-GR" dirty="0"/>
              <a:t> </a:t>
            </a:r>
            <a:r>
              <a:rPr lang="el-GR" dirty="0" err="1"/>
              <a:t>your</a:t>
            </a:r>
            <a:r>
              <a:rPr lang="el-GR" dirty="0"/>
              <a:t> </a:t>
            </a:r>
            <a:r>
              <a:rPr lang="el-GR" dirty="0" err="1"/>
              <a:t>possible</a:t>
            </a:r>
            <a:r>
              <a:rPr lang="el-GR" dirty="0"/>
              <a:t> </a:t>
            </a:r>
            <a:r>
              <a:rPr lang="el-GR" dirty="0" err="1"/>
              <a:t>child</a:t>
            </a:r>
            <a:r>
              <a:rPr lang="el-GR" dirty="0"/>
              <a:t>.</a:t>
            </a:r>
            <a:r>
              <a:rPr lang="en-US" dirty="0"/>
              <a:t> </a:t>
            </a:r>
            <a:r>
              <a:rPr lang="el-GR" dirty="0" err="1"/>
              <a:t>Wake</a:t>
            </a:r>
            <a:r>
              <a:rPr lang="el-GR" dirty="0"/>
              <a:t> </a:t>
            </a:r>
            <a:r>
              <a:rPr lang="el-GR" dirty="0" err="1"/>
              <a:t>him</a:t>
            </a:r>
            <a:r>
              <a:rPr lang="el-GR" dirty="0"/>
              <a:t> </a:t>
            </a:r>
            <a:r>
              <a:rPr lang="el-GR" dirty="0" err="1"/>
              <a:t>up</a:t>
            </a:r>
            <a:r>
              <a:rPr lang="el-GR" dirty="0"/>
              <a:t> </a:t>
            </a:r>
            <a:r>
              <a:rPr lang="el-GR" dirty="0" err="1"/>
              <a:t>when</a:t>
            </a:r>
            <a:r>
              <a:rPr lang="el-GR" dirty="0"/>
              <a:t> </a:t>
            </a:r>
            <a:r>
              <a:rPr lang="el-GR" dirty="0" err="1"/>
              <a:t>neccessary</a:t>
            </a:r>
            <a:r>
              <a:rPr lang="el-GR" dirty="0"/>
              <a:t>.</a:t>
            </a:r>
            <a:r>
              <a:rPr lang="en-US" dirty="0"/>
              <a:t> </a:t>
            </a:r>
            <a:r>
              <a:rPr lang="el-GR" dirty="0" err="1"/>
              <a:t>You</a:t>
            </a:r>
            <a:r>
              <a:rPr lang="el-GR" dirty="0"/>
              <a:t> </a:t>
            </a:r>
            <a:r>
              <a:rPr lang="el-GR" dirty="0" err="1"/>
              <a:t>can</a:t>
            </a:r>
            <a:r>
              <a:rPr lang="el-GR" dirty="0"/>
              <a:t> </a:t>
            </a:r>
            <a:r>
              <a:rPr lang="el-GR" dirty="0" err="1"/>
              <a:t>only</a:t>
            </a:r>
            <a:r>
              <a:rPr lang="el-GR" dirty="0"/>
              <a:t> </a:t>
            </a:r>
            <a:r>
              <a:rPr lang="el-GR" dirty="0" err="1"/>
              <a:t>have</a:t>
            </a:r>
            <a:r>
              <a:rPr lang="el-GR" dirty="0"/>
              <a:t> </a:t>
            </a:r>
            <a:r>
              <a:rPr lang="el-GR" dirty="0" err="1"/>
              <a:t>one</a:t>
            </a:r>
            <a:r>
              <a:rPr lang="el-GR" dirty="0"/>
              <a:t> </a:t>
            </a:r>
            <a:r>
              <a:rPr lang="el-GR" dirty="0" err="1"/>
              <a:t>child</a:t>
            </a:r>
            <a:endParaRPr lang="el-GR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l-GR" dirty="0"/>
              <a:t>The </a:t>
            </a:r>
            <a:r>
              <a:rPr lang="el-GR" dirty="0" err="1"/>
              <a:t>child</a:t>
            </a:r>
            <a:r>
              <a:rPr lang="el-GR" dirty="0"/>
              <a:t> </a:t>
            </a:r>
            <a:r>
              <a:rPr lang="el-GR" dirty="0" err="1"/>
              <a:t>stores</a:t>
            </a:r>
            <a:r>
              <a:rPr lang="el-GR" dirty="0"/>
              <a:t> the </a:t>
            </a:r>
            <a:r>
              <a:rPr lang="el-GR" dirty="0" err="1"/>
              <a:t>address</a:t>
            </a:r>
            <a:r>
              <a:rPr lang="el-GR" dirty="0"/>
              <a:t> of </a:t>
            </a:r>
            <a:r>
              <a:rPr lang="el-GR" dirty="0" err="1"/>
              <a:t>his</a:t>
            </a:r>
            <a:r>
              <a:rPr lang="el-GR" dirty="0"/>
              <a:t> </a:t>
            </a:r>
            <a:r>
              <a:rPr lang="el-GR" dirty="0" err="1"/>
              <a:t>father</a:t>
            </a:r>
            <a:r>
              <a:rPr lang="el-GR" dirty="0"/>
              <a:t> and </a:t>
            </a:r>
            <a:r>
              <a:rPr lang="el-GR" dirty="0" err="1"/>
              <a:t>listens</a:t>
            </a:r>
            <a:r>
              <a:rPr lang="el-GR" dirty="0"/>
              <a:t> for </a:t>
            </a:r>
            <a:r>
              <a:rPr lang="el-GR" dirty="0" err="1"/>
              <a:t>other</a:t>
            </a:r>
            <a:r>
              <a:rPr lang="el-GR" dirty="0"/>
              <a:t> </a:t>
            </a:r>
            <a:r>
              <a:rPr lang="el-GR" dirty="0" err="1"/>
              <a:t>possible</a:t>
            </a:r>
            <a:r>
              <a:rPr lang="el-GR" dirty="0"/>
              <a:t> </a:t>
            </a:r>
            <a:r>
              <a:rPr lang="el-GR" dirty="0" err="1"/>
              <a:t>childs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repeat</a:t>
            </a:r>
            <a:r>
              <a:rPr lang="el-GR" dirty="0"/>
              <a:t> the </a:t>
            </a:r>
            <a:r>
              <a:rPr lang="el-GR" dirty="0" err="1"/>
              <a:t>procedure</a:t>
            </a:r>
            <a:r>
              <a:rPr lang="en-US" dirty="0"/>
              <a:t>.</a:t>
            </a:r>
            <a:endParaRPr lang="el-GR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l-GR" dirty="0" err="1"/>
              <a:t>After</a:t>
            </a:r>
            <a:r>
              <a:rPr lang="el-GR" dirty="0"/>
              <a:t> </a:t>
            </a:r>
            <a:r>
              <a:rPr lang="el-GR" dirty="0" err="1"/>
              <a:t>your</a:t>
            </a:r>
            <a:r>
              <a:rPr lang="el-GR" dirty="0"/>
              <a:t> </a:t>
            </a:r>
            <a:r>
              <a:rPr lang="el-GR" dirty="0" err="1"/>
              <a:t>job</a:t>
            </a:r>
            <a:r>
              <a:rPr lang="el-GR" dirty="0"/>
              <a:t>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done</a:t>
            </a:r>
            <a:r>
              <a:rPr lang="el-GR" dirty="0"/>
              <a:t> </a:t>
            </a:r>
            <a:r>
              <a:rPr lang="el-GR" dirty="0" err="1"/>
              <a:t>notify</a:t>
            </a:r>
            <a:r>
              <a:rPr lang="el-GR" dirty="0"/>
              <a:t> </a:t>
            </a:r>
            <a:r>
              <a:rPr lang="el-GR" dirty="0" err="1"/>
              <a:t>father</a:t>
            </a:r>
            <a:r>
              <a:rPr lang="el-GR" dirty="0"/>
              <a:t> </a:t>
            </a: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possible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 err="1"/>
              <a:t>go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idle</a:t>
            </a:r>
            <a:r>
              <a:rPr lang="el-GR" dirty="0"/>
              <a:t> </a:t>
            </a:r>
            <a:r>
              <a:rPr lang="el-GR" dirty="0" err="1"/>
              <a:t>mode</a:t>
            </a:r>
            <a:r>
              <a:rPr lang="el-GR" dirty="0"/>
              <a:t>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l-GR" dirty="0" err="1"/>
              <a:t>Heartbits</a:t>
            </a:r>
            <a:r>
              <a:rPr lang="el-GR" dirty="0"/>
              <a:t> </a:t>
            </a:r>
            <a:r>
              <a:rPr lang="el-GR" dirty="0" err="1"/>
              <a:t>are</a:t>
            </a:r>
            <a:r>
              <a:rPr lang="el-GR" dirty="0"/>
              <a:t> </a:t>
            </a:r>
            <a:r>
              <a:rPr lang="el-GR" dirty="0" err="1"/>
              <a:t>send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each</a:t>
            </a:r>
            <a:r>
              <a:rPr lang="el-GR" dirty="0"/>
              <a:t> </a:t>
            </a:r>
            <a:r>
              <a:rPr lang="el-GR" dirty="0" err="1"/>
              <a:t>server's</a:t>
            </a:r>
            <a:r>
              <a:rPr lang="el-GR" dirty="0"/>
              <a:t> </a:t>
            </a:r>
            <a:r>
              <a:rPr lang="el-GR" dirty="0" err="1"/>
              <a:t>family</a:t>
            </a:r>
            <a:r>
              <a:rPr lang="el-GR" dirty="0"/>
              <a:t> </a:t>
            </a:r>
            <a:r>
              <a:rPr lang="el-GR" dirty="0" err="1">
                <a:ea typeface="+mj-lt"/>
                <a:cs typeface="+mj-lt"/>
              </a:rPr>
              <a:t>throughout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his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life</a:t>
            </a:r>
            <a:r>
              <a:rPr lang="el-GR" dirty="0">
                <a:ea typeface="+mj-lt"/>
                <a:cs typeface="+mj-lt"/>
              </a:rPr>
              <a:t>,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act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accordingly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if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no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heartbits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received</a:t>
            </a:r>
            <a:r>
              <a:rPr lang="en-US" dirty="0">
                <a:ea typeface="+mj-lt"/>
                <a:cs typeface="+mj-lt"/>
              </a:rPr>
              <a:t>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l-GR" dirty="0">
                <a:ea typeface="+mj-lt"/>
                <a:cs typeface="+mj-lt"/>
              </a:rPr>
              <a:t>The </a:t>
            </a:r>
            <a:r>
              <a:rPr lang="el-GR" dirty="0" err="1">
                <a:ea typeface="+mj-lt"/>
                <a:cs typeface="+mj-lt"/>
              </a:rPr>
              <a:t>first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one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never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goes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to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idle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mode</a:t>
            </a:r>
            <a:r>
              <a:rPr lang="el-GR" dirty="0">
                <a:ea typeface="+mj-lt"/>
                <a:cs typeface="+mj-lt"/>
              </a:rPr>
              <a:t>,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if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you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die</a:t>
            </a:r>
            <a:r>
              <a:rPr lang="el-GR" dirty="0">
                <a:ea typeface="+mj-lt"/>
                <a:cs typeface="+mj-lt"/>
              </a:rPr>
              <a:t> </a:t>
            </a:r>
            <a:r>
              <a:rPr lang="el-GR" dirty="0" err="1">
                <a:ea typeface="+mj-lt"/>
                <a:cs typeface="+mj-lt"/>
              </a:rPr>
              <a:t>wake</a:t>
            </a:r>
            <a:r>
              <a:rPr lang="el-GR" dirty="0">
                <a:ea typeface="+mj-lt"/>
                <a:cs typeface="+mj-lt"/>
              </a:rPr>
              <a:t> the </a:t>
            </a:r>
            <a:r>
              <a:rPr lang="el-GR" dirty="0" err="1">
                <a:ea typeface="+mj-lt"/>
                <a:cs typeface="+mj-lt"/>
              </a:rPr>
              <a:t>next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one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up</a:t>
            </a:r>
            <a:r>
              <a:rPr lang="el-GR" dirty="0">
                <a:ea typeface="+mj-lt"/>
                <a:cs typeface="+mj-lt"/>
              </a:rPr>
              <a:t> and </a:t>
            </a:r>
            <a:r>
              <a:rPr lang="el-GR" dirty="0" err="1">
                <a:ea typeface="+mj-lt"/>
                <a:cs typeface="+mj-lt"/>
              </a:rPr>
              <a:t>explain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him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that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he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is</a:t>
            </a:r>
            <a:r>
              <a:rPr lang="el-GR" dirty="0">
                <a:ea typeface="+mj-lt"/>
                <a:cs typeface="+mj-lt"/>
              </a:rPr>
              <a:t> the </a:t>
            </a:r>
            <a:r>
              <a:rPr lang="el-GR" dirty="0" err="1">
                <a:ea typeface="+mj-lt"/>
                <a:cs typeface="+mj-lt"/>
              </a:rPr>
              <a:t>first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one</a:t>
            </a:r>
            <a:r>
              <a:rPr lang="el-GR" dirty="0">
                <a:ea typeface="+mj-lt"/>
                <a:cs typeface="+mj-lt"/>
              </a:rPr>
              <a:t> </a:t>
            </a:r>
            <a:r>
              <a:rPr lang="el-GR" dirty="0" err="1">
                <a:ea typeface="+mj-lt"/>
                <a:cs typeface="+mj-lt"/>
              </a:rPr>
              <a:t>now</a:t>
            </a:r>
            <a:r>
              <a:rPr lang="el-GR" dirty="0">
                <a:ea typeface="+mj-lt"/>
                <a:cs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98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1136073" y="2048163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3D9B7951-622C-4AE7-A2CA-93F6DA2DFDFE}"/>
              </a:ext>
            </a:extLst>
          </p:cNvPr>
          <p:cNvCxnSpPr/>
          <p:nvPr/>
        </p:nvCxnSpPr>
        <p:spPr>
          <a:xfrm>
            <a:off x="2323812" y="2289175"/>
            <a:ext cx="2669309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372435-242D-4C4B-99E4-3C3DC37B826E}"/>
              </a:ext>
            </a:extLst>
          </p:cNvPr>
          <p:cNvSpPr txBox="1"/>
          <p:nvPr/>
        </p:nvSpPr>
        <p:spPr>
          <a:xfrm>
            <a:off x="2302741" y="237201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No</a:t>
            </a:r>
            <a:r>
              <a:rPr lang="el-GR" dirty="0"/>
              <a:t> </a:t>
            </a:r>
            <a:r>
              <a:rPr lang="el-GR" dirty="0" err="1"/>
              <a:t>response,im</a:t>
            </a:r>
            <a:r>
              <a:rPr lang="el-GR" dirty="0"/>
              <a:t> </a:t>
            </a:r>
            <a:r>
              <a:rPr lang="el-GR" dirty="0" err="1"/>
              <a:t>first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59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2973C18-7AD2-493F-9F4E-3A8727441DDB}"/>
              </a:ext>
            </a:extLst>
          </p:cNvPr>
          <p:cNvSpPr/>
          <p:nvPr/>
        </p:nvSpPr>
        <p:spPr>
          <a:xfrm>
            <a:off x="9956800" y="2232890"/>
            <a:ext cx="1004453" cy="87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SERVER1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42AC03-87DF-40EC-81B4-EE6C3E5150DB}"/>
              </a:ext>
            </a:extLst>
          </p:cNvPr>
          <p:cNvCxnSpPr/>
          <p:nvPr/>
        </p:nvCxnSpPr>
        <p:spPr>
          <a:xfrm>
            <a:off x="5104823" y="2126096"/>
            <a:ext cx="2309" cy="376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4FC3D18C-D4A5-46C1-89A1-4355DB76D419}"/>
              </a:ext>
            </a:extLst>
          </p:cNvPr>
          <p:cNvCxnSpPr/>
          <p:nvPr/>
        </p:nvCxnSpPr>
        <p:spPr>
          <a:xfrm flipH="1" flipV="1">
            <a:off x="5273098" y="2121189"/>
            <a:ext cx="20784" cy="3542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823BF-FB36-463F-AA34-B13BBC21E391}"/>
              </a:ext>
            </a:extLst>
          </p:cNvPr>
          <p:cNvSpPr txBox="1"/>
          <p:nvPr/>
        </p:nvSpPr>
        <p:spPr>
          <a:xfrm>
            <a:off x="4141355" y="575771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/>
              <a:t> </a:t>
            </a:r>
            <a:r>
              <a:rPr lang="el-GR" dirty="0" err="1"/>
              <a:t>Multicast</a:t>
            </a:r>
            <a:r>
              <a:rPr lang="el-GR" dirty="0"/>
              <a:t>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E92381B1-D7D2-45FE-8C03-7D3590CF2416}"/>
              </a:ext>
            </a:extLst>
          </p:cNvPr>
          <p:cNvCxnSpPr/>
          <p:nvPr/>
        </p:nvCxnSpPr>
        <p:spPr>
          <a:xfrm>
            <a:off x="5511801" y="2706254"/>
            <a:ext cx="4204854" cy="2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CB0329-B9C3-4A12-ABB8-97BEEDAB4EC3}"/>
              </a:ext>
            </a:extLst>
          </p:cNvPr>
          <p:cNvSpPr txBox="1"/>
          <p:nvPr/>
        </p:nvSpPr>
        <p:spPr>
          <a:xfrm>
            <a:off x="6056457" y="22349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dirty="0" err="1"/>
              <a:t>Listen</a:t>
            </a:r>
            <a:r>
              <a:rPr lang="el-GR" dirty="0"/>
              <a:t> the </a:t>
            </a:r>
            <a:r>
              <a:rPr lang="el-GR" dirty="0" err="1"/>
              <a:t>channel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9610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536</Words>
  <Application>Microsoft Office PowerPoint</Application>
  <PresentationFormat>Ευρεία οθόνη</PresentationFormat>
  <Paragraphs>125</Paragraphs>
  <Slides>29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29</vt:i4>
      </vt:variant>
    </vt:vector>
  </HeadingPairs>
  <TitlesOfParts>
    <vt:vector size="30" baseType="lpstr">
      <vt:lpstr>Ion</vt:lpstr>
      <vt:lpstr>Structure of implementation</vt:lpstr>
      <vt:lpstr>Server inner structure </vt:lpstr>
      <vt:lpstr>1. Server-Service communication</vt:lpstr>
      <vt:lpstr>2. Server storage structure</vt:lpstr>
      <vt:lpstr>3. Server flow</vt:lpstr>
      <vt:lpstr>4. Analyser thread</vt:lpstr>
      <vt:lpstr>Multi-server strategy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Client inner structure </vt:lpstr>
      <vt:lpstr>Client Application</vt:lpstr>
      <vt:lpstr>Client Middleware Initialization</vt:lpstr>
      <vt:lpstr>Client Middleware Storages</vt:lpstr>
      <vt:lpstr>Client Middleware Thread</vt:lpstr>
      <vt:lpstr>Client Middleware Thread</vt:lpstr>
      <vt:lpstr>Communication Protocol</vt:lpstr>
      <vt:lpstr>Packets' structure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>DIMITRIS DALLAS</cp:lastModifiedBy>
  <cp:revision>1449</cp:revision>
  <dcterms:created xsi:type="dcterms:W3CDTF">2020-03-07T16:27:04Z</dcterms:created>
  <dcterms:modified xsi:type="dcterms:W3CDTF">2020-03-10T17:58:59Z</dcterms:modified>
</cp:coreProperties>
</file>