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310" r:id="rId3"/>
    <p:sldId id="322" r:id="rId4"/>
    <p:sldId id="318" r:id="rId5"/>
    <p:sldId id="311" r:id="rId6"/>
    <p:sldId id="319" r:id="rId7"/>
    <p:sldId id="312" r:id="rId8"/>
    <p:sldId id="323" r:id="rId9"/>
    <p:sldId id="320" r:id="rId10"/>
    <p:sldId id="288" r:id="rId11"/>
  </p:sldIdLst>
  <p:sldSz cx="12192000" cy="6858000"/>
  <p:notesSz cx="6858000" cy="9144000"/>
  <p:embeddedFontLst>
    <p:embeddedFont>
      <p:font typeface="Barlow" panose="00000500000000000000" pitchFamily="2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acovos Kolokasis" initials="IK" lastIdx="22" clrIdx="0">
    <p:extLst>
      <p:ext uri="{19B8F6BF-5375-455C-9EA6-DF929625EA0E}">
        <p15:presenceInfo xmlns:p15="http://schemas.microsoft.com/office/powerpoint/2012/main" userId="S::kolokasis@ics.forth.gr::115db099-36b0-4a7f-863e-a1394c09d9f7" providerId="AD"/>
      </p:ext>
    </p:extLst>
  </p:cmAuthor>
  <p:cmAuthor id="2" name="lenovo" initials="l" lastIdx="1" clrIdx="1">
    <p:extLst>
      <p:ext uri="{19B8F6BF-5375-455C-9EA6-DF929625EA0E}">
        <p15:presenceInfo xmlns:p15="http://schemas.microsoft.com/office/powerpoint/2012/main" userId="af569f5d75ad6581" providerId="Windows Live"/>
      </p:ext>
    </p:extLst>
  </p:cmAuthor>
  <p:cmAuthor id="3" name="Manos" initials="M" lastIdx="2" clrIdx="2">
    <p:extLst>
      <p:ext uri="{19B8F6BF-5375-455C-9EA6-DF929625EA0E}">
        <p15:presenceInfo xmlns:p15="http://schemas.microsoft.com/office/powerpoint/2012/main" userId="Man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D4956"/>
    <a:srgbClr val="25ABA5"/>
    <a:srgbClr val="FF9000"/>
    <a:srgbClr val="D00000"/>
    <a:srgbClr val="B03E53"/>
    <a:srgbClr val="FF5050"/>
    <a:srgbClr val="83A3AB"/>
    <a:srgbClr val="ADCFDB"/>
    <a:srgbClr val="EAE8EC"/>
    <a:srgbClr val="FCE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72426" autoAdjust="0"/>
  </p:normalViewPr>
  <p:slideViewPr>
    <p:cSldViewPr snapToGrid="0">
      <p:cViewPr varScale="1">
        <p:scale>
          <a:sx n="82" d="100"/>
          <a:sy n="82" d="100"/>
        </p:scale>
        <p:origin x="1872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02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890813306390597E-2"/>
          <c:y val="3.2650190794081123E-2"/>
          <c:w val="0.91000298278839242"/>
          <c:h val="0.797351168219798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Intel Cooper Lake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Image Classification (ResNet-50)</c:v>
                </c:pt>
                <c:pt idx="1">
                  <c:v>Object Detection (SSD-Large)</c:v>
                </c:pt>
                <c:pt idx="2">
                  <c:v>Medical Imaging (3D U-Net)</c:v>
                </c:pt>
                <c:pt idx="3">
                  <c:v>Recommendation (DLRM)</c:v>
                </c:pt>
                <c:pt idx="4">
                  <c:v>Speech Recognition(RNN-T)</c:v>
                </c:pt>
                <c:pt idx="5">
                  <c:v>NLP (BERT)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1E-3</c:v>
                </c:pt>
                <c:pt idx="4">
                  <c:v>5.0000000000000001E-3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38-4018-9C88-3165C9658E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Intel Ice Lake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Image Classification (ResNet-50)</c:v>
                </c:pt>
                <c:pt idx="1">
                  <c:v>Object Detection (SSD-Large)</c:v>
                </c:pt>
                <c:pt idx="2">
                  <c:v>Medical Imaging (3D U-Net)</c:v>
                </c:pt>
                <c:pt idx="3">
                  <c:v>Recommendation (DLRM)</c:v>
                </c:pt>
                <c:pt idx="4">
                  <c:v>Speech Recognition(RNN-T)</c:v>
                </c:pt>
                <c:pt idx="5">
                  <c:v>NLP (BERT)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</c:v>
                </c:pt>
                <c:pt idx="4">
                  <c:v>0</c:v>
                </c:pt>
                <c:pt idx="5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38-4018-9C88-3165C9658E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Xilinx VCK5000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Image Classification (ResNet-50)</c:v>
                </c:pt>
                <c:pt idx="1">
                  <c:v>Object Detection (SSD-Large)</c:v>
                </c:pt>
                <c:pt idx="2">
                  <c:v>Medical Imaging (3D U-Net)</c:v>
                </c:pt>
                <c:pt idx="3">
                  <c:v>Recommendation (DLRM)</c:v>
                </c:pt>
                <c:pt idx="4">
                  <c:v>Speech Recognition(RNN-T)</c:v>
                </c:pt>
                <c:pt idx="5">
                  <c:v>NLP (BERT)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38-4018-9C88-3165C9658E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Qualcom AI 100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Image Classification (ResNet-50)</c:v>
                </c:pt>
                <c:pt idx="1">
                  <c:v>Object Detection (SSD-Large)</c:v>
                </c:pt>
                <c:pt idx="2">
                  <c:v>Medical Imaging (3D U-Net)</c:v>
                </c:pt>
                <c:pt idx="3">
                  <c:v>Recommendation (DLRM)</c:v>
                </c:pt>
                <c:pt idx="4">
                  <c:v>Speech Recognition(RNN-T)</c:v>
                </c:pt>
                <c:pt idx="5">
                  <c:v>NLP (BERT)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1.5</c:v>
                </c:pt>
                <c:pt idx="1">
                  <c:v>1.5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E38-4018-9C88-3165C9658ED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NVIDIA A100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Image Classification (ResNet-50)</c:v>
                </c:pt>
                <c:pt idx="1">
                  <c:v>Object Detection (SSD-Large)</c:v>
                </c:pt>
                <c:pt idx="2">
                  <c:v>Medical Imaging (3D U-Net)</c:v>
                </c:pt>
                <c:pt idx="3">
                  <c:v>Recommendation (DLRM)</c:v>
                </c:pt>
                <c:pt idx="4">
                  <c:v>Speech Recognition(RNN-T)</c:v>
                </c:pt>
                <c:pt idx="5">
                  <c:v>NLP (BERT)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3</c:v>
                </c:pt>
                <c:pt idx="1">
                  <c:v>3</c:v>
                </c:pt>
                <c:pt idx="2">
                  <c:v>2.8</c:v>
                </c:pt>
                <c:pt idx="3">
                  <c:v>3.2</c:v>
                </c:pt>
                <c:pt idx="4">
                  <c:v>2.9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E7-400E-A85B-DFFF12E2989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366124575"/>
        <c:axId val="1484642783"/>
      </c:barChart>
      <c:catAx>
        <c:axId val="13661245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2">
                  <a:lumMod val="5000"/>
                  <a:lumOff val="95000"/>
                </a:schemeClr>
              </a:solidFill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1484642783"/>
        <c:crosses val="autoZero"/>
        <c:auto val="0"/>
        <c:lblAlgn val="ctr"/>
        <c:lblOffset val="100"/>
        <c:noMultiLvlLbl val="0"/>
      </c:catAx>
      <c:valAx>
        <c:axId val="1484642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2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Performance improvement</a:t>
                </a:r>
                <a:r>
                  <a:rPr lang="en-US" sz="1800" baseline="0" dirty="0"/>
                  <a:t> (x)</a:t>
                </a:r>
                <a:endParaRPr lang="en-US" sz="1800" dirty="0"/>
              </a:p>
            </c:rich>
          </c:tx>
          <c:layout>
            <c:manualLayout>
              <c:xMode val="edge"/>
              <c:yMode val="edge"/>
              <c:x val="5.2855668918461024E-3"/>
              <c:y val="0.110174834543789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1366124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181304312183035"/>
          <c:y val="2.2317809620434274E-2"/>
          <c:w val="0.84738444468054097"/>
          <c:h val="7.71656856340751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l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very much for you attention I will be happy to answer any questions.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2530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29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3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27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r>
              <a:rPr lang="en-GB" dirty="0"/>
              <a:t>Since each use case has different compute requirements, the optimal AI hardware architecture will vary. For instance, route-planning applications have different needs for processing speed, and other performance features than applications for autonomous driving or financial risk stratification </a:t>
            </a:r>
          </a:p>
          <a:p>
            <a:pPr marL="457200" indent="-298450"/>
            <a:endParaRPr lang="en-GB" dirty="0"/>
          </a:p>
          <a:p>
            <a:pPr marL="457200" indent="-298450"/>
            <a:r>
              <a:rPr lang="en-US" dirty="0"/>
              <a:t>https://inaccel.com/cpu-gpu-fpga-or-tpu-which-one-to-choose-for-my-machine-learning-training/</a:t>
            </a:r>
          </a:p>
          <a:p>
            <a:pPr marL="457200" indent="-298450"/>
            <a:r>
              <a:rPr lang="en-US" dirty="0"/>
              <a:t>https://inaccel.com/cpu-gpu-or-fpga-performance-evaluation-of-cloud-computing-platforms-for-machine-learning-training/</a:t>
            </a:r>
          </a:p>
        </p:txBody>
      </p:sp>
    </p:spTree>
    <p:extLst>
      <p:ext uri="{BB962C8B-B14F-4D97-AF65-F5344CB8AC3E}">
        <p14:creationId xmlns:p14="http://schemas.microsoft.com/office/powerpoint/2010/main" val="125667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044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27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0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https://www.hpcwire.com/2021/04/21/mlperf-issues-new-inferencing-results-adds-power-metrics-nvidia-wins-again/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results that you see here (below) are normalized to Jetson Xavier 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3D08-9729-4D21-BC42-EEADB9D37B8F}" type="datetime1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HPCC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3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73C0-0A71-4FC4-9609-0142BA3B95D8}" type="datetime1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HPCC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7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3AFC-2417-4776-81E0-0C74DE917AA6}" type="datetime1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HPCC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0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317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9040-6897-4561-A44C-86C6555F0410}" type="datetime1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HPCC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9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4AF3-FBFD-459D-A2AF-33A789781A08}" type="datetime1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HPCC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9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23A2-D0BA-4098-B047-3CD9C50A649F}" type="datetime1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HPCC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0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4D6D-8DDC-4EBE-8F27-0D672F31D48D}" type="datetime1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HPCC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0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8A23-6E72-4A3D-B386-38935FE840A3}" type="datetime1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HPCC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3517-099E-4DA9-88A7-A4DE274E6207}" type="datetime1">
              <a:rPr lang="en-US" smtClean="0"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HPCC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3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8C77-3BFE-4118-9274-961C2322C7C6}" type="datetime1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HPCC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6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053BD-947A-463F-B1D5-5583A309D089}" type="datetime1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HPCC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7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92B30-305A-4617-A401-71C78D65DF10}" type="datetime1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HPCC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9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5" Type="http://schemas.openxmlformats.org/officeDocument/2006/relationships/hyperlink" Target="https://docs.nvidia.com/cuda/cuda-c-programming-guide/index.html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5" Type="http://schemas.openxmlformats.org/officeDocument/2006/relationships/image" Target="../media/image9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5C4F0D-AECD-4860-8F80-D316CB6DDAED}"/>
              </a:ext>
            </a:extLst>
          </p:cNvPr>
          <p:cNvSpPr/>
          <p:nvPr/>
        </p:nvSpPr>
        <p:spPr>
          <a:xfrm>
            <a:off x="0" y="2214137"/>
            <a:ext cx="12192000" cy="2423656"/>
          </a:xfrm>
          <a:prstGeom prst="rect">
            <a:avLst/>
          </a:prstGeom>
          <a:solidFill>
            <a:srgbClr val="1D495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20" tIns="60960" rIns="121920" bIns="6096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489" dirty="0"/>
          </a:p>
        </p:txBody>
      </p:sp>
      <p:sp>
        <p:nvSpPr>
          <p:cNvPr id="3" name="Google Shape;60;p13">
            <a:extLst>
              <a:ext uri="{FF2B5EF4-FFF2-40B4-BE49-F238E27FC236}">
                <a16:creationId xmlns:a16="http://schemas.microsoft.com/office/drawing/2014/main" id="{058F7146-EF98-44D3-B7A4-AAF34EE9D5AD}"/>
              </a:ext>
            </a:extLst>
          </p:cNvPr>
          <p:cNvSpPr txBox="1">
            <a:spLocks/>
          </p:cNvSpPr>
          <p:nvPr/>
        </p:nvSpPr>
        <p:spPr>
          <a:xfrm>
            <a:off x="540462" y="2474401"/>
            <a:ext cx="11209655" cy="1706563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dirty="0">
                <a:solidFill>
                  <a:schemeClr val="bg1"/>
                </a:solidFill>
                <a:latin typeface="Barlow"/>
              </a:rPr>
              <a:t>Why accelerators?</a:t>
            </a:r>
            <a:endParaRPr lang="en-US" dirty="0"/>
          </a:p>
        </p:txBody>
      </p:sp>
      <p:sp>
        <p:nvSpPr>
          <p:cNvPr id="4" name="Google Shape;60;p13">
            <a:extLst>
              <a:ext uri="{FF2B5EF4-FFF2-40B4-BE49-F238E27FC236}">
                <a16:creationId xmlns:a16="http://schemas.microsoft.com/office/drawing/2014/main" id="{42D10B41-92E5-4633-A5AD-F9099EE21CBA}"/>
              </a:ext>
            </a:extLst>
          </p:cNvPr>
          <p:cNvSpPr txBox="1">
            <a:spLocks/>
          </p:cNvSpPr>
          <p:nvPr/>
        </p:nvSpPr>
        <p:spPr>
          <a:xfrm>
            <a:off x="351235" y="6034559"/>
            <a:ext cx="10947400" cy="699798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Barlow"/>
              <a:ea typeface="+mn-lt"/>
              <a:cs typeface="Calibri"/>
            </a:endParaRPr>
          </a:p>
        </p:txBody>
      </p:sp>
      <p:sp>
        <p:nvSpPr>
          <p:cNvPr id="9" name="Google Shape;60;p13"/>
          <p:cNvSpPr txBox="1">
            <a:spLocks/>
          </p:cNvSpPr>
          <p:nvPr/>
        </p:nvSpPr>
        <p:spPr>
          <a:xfrm>
            <a:off x="1209751" y="6034559"/>
            <a:ext cx="9871075" cy="699798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aseline="30000" dirty="0">
                <a:solidFill>
                  <a:schemeClr val="accent1">
                    <a:lumMod val="50000"/>
                  </a:schemeClr>
                </a:solidFill>
                <a:latin typeface="Barlow"/>
                <a:ea typeface="+mn-lt"/>
              </a:rPr>
              <a:t>1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Barlow"/>
                <a:ea typeface="+mn-lt"/>
              </a:rPr>
              <a:t> Institute of Computer Science, Foundation for Research and Technology - Hellas, Greece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Barlow"/>
            </a:endParaRPr>
          </a:p>
          <a:p>
            <a:pPr algn="ctr"/>
            <a:r>
              <a:rPr lang="en-US" sz="1800" baseline="30000" dirty="0">
                <a:solidFill>
                  <a:schemeClr val="accent1">
                    <a:lumMod val="50000"/>
                  </a:schemeClr>
                </a:solidFill>
                <a:latin typeface="Barlow"/>
                <a:ea typeface="+mn-lt"/>
              </a:rPr>
              <a:t>2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Barlow"/>
                <a:ea typeface="+mn-lt"/>
              </a:rPr>
              <a:t> Computer Science Department, University of Crete, Greece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Barlow"/>
            </a:endParaRPr>
          </a:p>
        </p:txBody>
      </p:sp>
      <p:sp>
        <p:nvSpPr>
          <p:cNvPr id="10" name="Google Shape;60;p13"/>
          <p:cNvSpPr txBox="1">
            <a:spLocks/>
          </p:cNvSpPr>
          <p:nvPr/>
        </p:nvSpPr>
        <p:spPr>
          <a:xfrm>
            <a:off x="3598143" y="5197175"/>
            <a:ext cx="2394753" cy="31204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rlow"/>
                <a:ea typeface="+mn-lt"/>
                <a:cs typeface="+mn-lt"/>
              </a:rPr>
              <a:t>manospavl@ics.forth.gr</a:t>
            </a:r>
            <a:endParaRPr lang="en-US" sz="2000" baseline="30000" dirty="0">
              <a:solidFill>
                <a:schemeClr val="accent1">
                  <a:lumMod val="50000"/>
                </a:schemeClr>
              </a:solidFill>
              <a:latin typeface="Barlow"/>
              <a:ea typeface="+mn-lt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258107" y="4791807"/>
            <a:ext cx="3097778" cy="380703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Barlow"/>
                <a:ea typeface="+mn-lt"/>
                <a:cs typeface="+mn-lt"/>
              </a:rPr>
              <a:t>Antonis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Barlow"/>
                <a:ea typeface="+mn-lt"/>
                <a:cs typeface="+mn-lt"/>
              </a:rPr>
              <a:t> Chazapis</a:t>
            </a:r>
            <a:r>
              <a:rPr lang="en-US" sz="2400" b="1" baseline="30000" dirty="0">
                <a:solidFill>
                  <a:schemeClr val="accent1">
                    <a:lumMod val="50000"/>
                  </a:schemeClr>
                </a:solidFill>
                <a:latin typeface="Barlow"/>
                <a:ea typeface="+mn-lt"/>
                <a:cs typeface="+mn-lt"/>
              </a:rPr>
              <a:t>1</a:t>
            </a:r>
            <a:endParaRPr lang="en-US" sz="2400" baseline="30000" dirty="0">
              <a:solidFill>
                <a:schemeClr val="accent1">
                  <a:lumMod val="50000"/>
                </a:schemeClr>
              </a:solidFill>
              <a:latin typeface="Barlow"/>
              <a:ea typeface="+mn-lt"/>
            </a:endParaRPr>
          </a:p>
        </p:txBody>
      </p:sp>
      <p:pic>
        <p:nvPicPr>
          <p:cNvPr id="1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E176A72F-0FEE-487A-9E28-19C25D59A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158" y="13072"/>
            <a:ext cx="1650879" cy="1651771"/>
          </a:xfrm>
          <a:prstGeom prst="rect">
            <a:avLst/>
          </a:prstGeom>
        </p:spPr>
      </p:pic>
      <p:pic>
        <p:nvPicPr>
          <p:cNvPr id="19" name="Picture 7" descr="Company name&#10;&#10;Description automatically generated">
            <a:extLst>
              <a:ext uri="{FF2B5EF4-FFF2-40B4-BE49-F238E27FC236}">
                <a16:creationId xmlns:a16="http://schemas.microsoft.com/office/drawing/2014/main" id="{921F5A00-053D-4B53-A03C-9BF327360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235" y="224667"/>
            <a:ext cx="2952750" cy="10477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7455B92-F590-43DA-9B03-1AC8B8026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739" y="1558256"/>
            <a:ext cx="2793645" cy="27936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C4CE80D-3E28-4AD1-8127-623C158A7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1479" y="1928298"/>
            <a:ext cx="2550059" cy="1978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81A41D1-9C96-4D91-A235-CC0C4EE332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797499">
            <a:off x="5437904" y="405912"/>
            <a:ext cx="2481920" cy="13805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Google Shape;60;p13"/>
          <p:cNvSpPr txBox="1">
            <a:spLocks/>
          </p:cNvSpPr>
          <p:nvPr/>
        </p:nvSpPr>
        <p:spPr>
          <a:xfrm>
            <a:off x="3349734" y="4806384"/>
            <a:ext cx="3097778" cy="380703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>
                <a:solidFill>
                  <a:schemeClr val="accent1">
                    <a:lumMod val="50000"/>
                  </a:schemeClr>
                </a:solidFill>
                <a:latin typeface="Barlow"/>
                <a:ea typeface="+mn-lt"/>
                <a:cs typeface="+mn-lt"/>
              </a:rPr>
              <a:t>Manos Pavlidakis</a:t>
            </a:r>
            <a:r>
              <a:rPr lang="en-US" sz="2400" b="1" baseline="30000">
                <a:solidFill>
                  <a:schemeClr val="accent1">
                    <a:lumMod val="50000"/>
                  </a:schemeClr>
                </a:solidFill>
                <a:latin typeface="Barlow"/>
                <a:ea typeface="+mn-lt"/>
                <a:cs typeface="+mn-lt"/>
              </a:rPr>
              <a:t>1,2</a:t>
            </a:r>
            <a:endParaRPr lang="en-US" sz="2400" baseline="30000" dirty="0">
              <a:solidFill>
                <a:schemeClr val="accent1">
                  <a:lumMod val="50000"/>
                </a:schemeClr>
              </a:solidFill>
              <a:latin typeface="Barlow"/>
              <a:ea typeface="+mn-lt"/>
            </a:endParaRPr>
          </a:p>
        </p:txBody>
      </p:sp>
      <p:sp>
        <p:nvSpPr>
          <p:cNvPr id="20" name="Google Shape;60;p13"/>
          <p:cNvSpPr txBox="1">
            <a:spLocks/>
          </p:cNvSpPr>
          <p:nvPr/>
        </p:nvSpPr>
        <p:spPr>
          <a:xfrm>
            <a:off x="6553156" y="5196196"/>
            <a:ext cx="2394753" cy="31204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rlow"/>
                <a:ea typeface="+mn-lt"/>
                <a:cs typeface="+mn-lt"/>
              </a:rPr>
              <a:t>chazapis@ics.forth.gr</a:t>
            </a:r>
            <a:endParaRPr lang="en-US" sz="2000" baseline="30000" dirty="0">
              <a:solidFill>
                <a:schemeClr val="accent1">
                  <a:lumMod val="50000"/>
                </a:schemeClr>
              </a:solidFill>
              <a:latin typeface="Barlow"/>
              <a:ea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48"/>
    </mc:Choice>
    <mc:Fallback xmlns="">
      <p:transition spd="slow" advTm="1694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9771C-7CC0-409C-BC4D-56B766AB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C4D9F-5B97-404F-82AA-59075ADB941C}"/>
              </a:ext>
            </a:extLst>
          </p:cNvPr>
          <p:cNvSpPr/>
          <p:nvPr/>
        </p:nvSpPr>
        <p:spPr>
          <a:xfrm>
            <a:off x="0" y="-25399"/>
            <a:ext cx="12192000" cy="6885506"/>
          </a:xfrm>
          <a:prstGeom prst="rect">
            <a:avLst/>
          </a:prstGeom>
          <a:solidFill>
            <a:srgbClr val="1D495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21920" tIns="60960" rIns="121920" bIns="6096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4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B3BF25-4AB8-423D-A0D1-33C30240731D}"/>
              </a:ext>
            </a:extLst>
          </p:cNvPr>
          <p:cNvSpPr txBox="1"/>
          <p:nvPr/>
        </p:nvSpPr>
        <p:spPr>
          <a:xfrm>
            <a:off x="4577737" y="980823"/>
            <a:ext cx="246651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arlow"/>
              </a:rPr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3934F-F6EC-4449-BCC5-D855B86B0972}"/>
              </a:ext>
            </a:extLst>
          </p:cNvPr>
          <p:cNvSpPr txBox="1"/>
          <p:nvPr/>
        </p:nvSpPr>
        <p:spPr>
          <a:xfrm>
            <a:off x="3911265" y="4418582"/>
            <a:ext cx="400779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arlow"/>
              </a:rPr>
              <a:t>Manos Pavlidakis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Barlow"/>
              </a:rPr>
              <a:t>manospavl@ics.forth.gr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B3BF25-4AB8-423D-A0D1-33C30240731D}"/>
              </a:ext>
            </a:extLst>
          </p:cNvPr>
          <p:cNvSpPr txBox="1"/>
          <p:nvPr/>
        </p:nvSpPr>
        <p:spPr>
          <a:xfrm>
            <a:off x="4577737" y="2050398"/>
            <a:ext cx="284853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arlow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3528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8"/>
    </mc:Choice>
    <mc:Fallback xmlns="">
      <p:transition spd="slow" advTm="523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533541" y="6395844"/>
            <a:ext cx="12725541" cy="464263"/>
            <a:chOff x="-533541" y="6395844"/>
            <a:chExt cx="12725541" cy="4642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54C6F0-2B52-4B44-8401-0BA764FC2BDD}"/>
                </a:ext>
              </a:extLst>
            </p:cNvPr>
            <p:cNvSpPr/>
            <p:nvPr/>
          </p:nvSpPr>
          <p:spPr>
            <a:xfrm>
              <a:off x="0" y="6395844"/>
              <a:ext cx="12192000" cy="464263"/>
            </a:xfrm>
            <a:prstGeom prst="rect">
              <a:avLst/>
            </a:prstGeom>
            <a:solidFill>
              <a:srgbClr val="1D495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en-US" sz="2450" dirty="0"/>
            </a:p>
          </p:txBody>
        </p:sp>
        <p:sp>
          <p:nvSpPr>
            <p:cNvPr id="33" name="Θέση υποσέλιδου 18"/>
            <p:cNvSpPr txBox="1">
              <a:spLocks/>
            </p:cNvSpPr>
            <p:nvPr/>
          </p:nvSpPr>
          <p:spPr>
            <a:xfrm>
              <a:off x="-533541" y="643533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All about accelerators</a:t>
              </a:r>
              <a:endParaRPr lang="en-US" dirty="0"/>
            </a:p>
          </p:txBody>
        </p:sp>
        <p:sp>
          <p:nvSpPr>
            <p:cNvPr id="43" name="Θέση υποσέλιδου 18"/>
            <p:cNvSpPr txBox="1">
              <a:spLocks/>
            </p:cNvSpPr>
            <p:nvPr/>
          </p:nvSpPr>
          <p:spPr>
            <a:xfrm>
              <a:off x="4038600" y="6418082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EuroHPC</a:t>
              </a:r>
              <a:r>
                <a:rPr lang="en-US" dirty="0">
                  <a:solidFill>
                    <a:schemeClr val="bg1"/>
                  </a:solidFill>
                </a:rPr>
                <a:t> 2021</a:t>
              </a:r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7AFE16-BE94-47A9-BCEC-F6B1F572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65125"/>
            <a:ext cx="6169341" cy="134249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1D4956"/>
                </a:solidFill>
                <a:latin typeface="Barlow"/>
                <a:cs typeface="Calibri Light"/>
              </a:rPr>
              <a:t>What is an accelerator?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6DAAA-3F03-48DD-BDA4-F1979F36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356" y="6432977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z="1400" b="1" dirty="0">
                <a:solidFill>
                  <a:schemeClr val="bg1"/>
                </a:solidFill>
                <a:latin typeface="Barlow"/>
              </a:rPr>
              <a:t>2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708D2C2C-C8F5-4347-B341-184F74E72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6989" y="1453008"/>
            <a:ext cx="11538964" cy="26865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A device that performs 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some functions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more efficiently than general-purpose CPU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CPUs have to be good at all functions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E.G. GPUs are perfect for M.M.</a:t>
            </a:r>
          </a:p>
        </p:txBody>
      </p:sp>
      <p:pic>
        <p:nvPicPr>
          <p:cNvPr id="1026" name="Picture 2" descr="Programming Guide :: CUDA Toolkit Document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477" y="2497034"/>
            <a:ext cx="7185475" cy="3548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38116" y="6107483"/>
            <a:ext cx="42514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hlinkClick r:id="rId5"/>
              </a:rPr>
              <a:t>Programming Guide :: CUDA Toolkit Documentation (nvidia.com)</a:t>
            </a:r>
            <a:endParaRPr lang="en-US" sz="1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348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33"/>
    </mc:Choice>
    <mc:Fallback xmlns="">
      <p:transition spd="slow" advTm="6063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533541" y="6395844"/>
            <a:ext cx="12725541" cy="464263"/>
            <a:chOff x="-533541" y="6395844"/>
            <a:chExt cx="12725541" cy="46426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54C6F0-2B52-4B44-8401-0BA764FC2BDD}"/>
                </a:ext>
              </a:extLst>
            </p:cNvPr>
            <p:cNvSpPr/>
            <p:nvPr/>
          </p:nvSpPr>
          <p:spPr>
            <a:xfrm>
              <a:off x="0" y="6395844"/>
              <a:ext cx="12192000" cy="464263"/>
            </a:xfrm>
            <a:prstGeom prst="rect">
              <a:avLst/>
            </a:prstGeom>
            <a:solidFill>
              <a:srgbClr val="1D495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en-US" sz="2450" dirty="0"/>
            </a:p>
          </p:txBody>
        </p:sp>
        <p:sp>
          <p:nvSpPr>
            <p:cNvPr id="19" name="Θέση υποσέλιδου 18"/>
            <p:cNvSpPr txBox="1">
              <a:spLocks/>
            </p:cNvSpPr>
            <p:nvPr/>
          </p:nvSpPr>
          <p:spPr>
            <a:xfrm>
              <a:off x="-533541" y="643533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All about accelerators</a:t>
              </a:r>
              <a:endParaRPr lang="en-US" dirty="0"/>
            </a:p>
          </p:txBody>
        </p:sp>
        <p:sp>
          <p:nvSpPr>
            <p:cNvPr id="20" name="Θέση υποσέλιδου 18"/>
            <p:cNvSpPr txBox="1">
              <a:spLocks/>
            </p:cNvSpPr>
            <p:nvPr/>
          </p:nvSpPr>
          <p:spPr>
            <a:xfrm>
              <a:off x="4038600" y="6418082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EuroHPC</a:t>
              </a:r>
              <a:r>
                <a:rPr lang="en-US" dirty="0">
                  <a:solidFill>
                    <a:schemeClr val="bg1"/>
                  </a:solidFill>
                </a:rPr>
                <a:t> 2021</a:t>
              </a:r>
              <a:endParaRPr lang="en-US" dirty="0"/>
            </a:p>
          </p:txBody>
        </p:sp>
      </p:grpSp>
      <p:sp>
        <p:nvSpPr>
          <p:cNvPr id="11" name="Θέση υποσέλιδου 18"/>
          <p:cNvSpPr txBox="1">
            <a:spLocks/>
          </p:cNvSpPr>
          <p:nvPr/>
        </p:nvSpPr>
        <p:spPr>
          <a:xfrm>
            <a:off x="-533541" y="643533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All about accelerators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AFE16-BE94-47A9-BCEC-F6B1F572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65125"/>
            <a:ext cx="6169341" cy="134249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1D4956"/>
                </a:solidFill>
                <a:latin typeface="Barlow"/>
                <a:cs typeface="Calibri Light"/>
              </a:rPr>
              <a:t>Typical accelerators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6DAAA-3F03-48DD-BDA4-F1979F36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3038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z="1400" b="1" dirty="0">
                <a:solidFill>
                  <a:schemeClr val="bg1"/>
                </a:solidFill>
                <a:latin typeface="Barlow"/>
              </a:rPr>
              <a:t>3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708D2C2C-C8F5-4347-B341-184F74E72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6989" y="1453009"/>
            <a:ext cx="11538964" cy="47858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GPGPUs General Purpose Graphic Processing Unit (NVIDIA, AMD)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FPGA: Field-programmable gate array (Xilinx, Intel Altera)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ASIC: Application-Specific Integrated Circuit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TPU: Tensor Processing Unit (Google)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Accelerators fit perfectly to accelerate compute intensive applications as: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Financial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Face detection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Autonomous driving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Language translation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Genomics</a:t>
            </a:r>
          </a:p>
          <a:p>
            <a:pPr lvl="1">
              <a:lnSpc>
                <a:spcPct val="100000"/>
              </a:lnSpc>
            </a:pPr>
            <a:endParaRPr lang="en-US" sz="1600" dirty="0">
              <a:solidFill>
                <a:schemeClr val="accent1">
                  <a:lumMod val="50000"/>
                </a:schemeClr>
              </a:solidFill>
              <a:latin typeface="Barlow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865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33"/>
    </mc:Choice>
    <mc:Fallback xmlns="">
      <p:transition spd="slow" advTm="6063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533541" y="6393221"/>
            <a:ext cx="12725541" cy="464263"/>
            <a:chOff x="-533541" y="6395844"/>
            <a:chExt cx="12725541" cy="4642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54C6F0-2B52-4B44-8401-0BA764FC2BDD}"/>
                </a:ext>
              </a:extLst>
            </p:cNvPr>
            <p:cNvSpPr/>
            <p:nvPr/>
          </p:nvSpPr>
          <p:spPr>
            <a:xfrm>
              <a:off x="0" y="6395844"/>
              <a:ext cx="12192000" cy="464263"/>
            </a:xfrm>
            <a:prstGeom prst="rect">
              <a:avLst/>
            </a:prstGeom>
            <a:solidFill>
              <a:srgbClr val="1D495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en-US" sz="2450" dirty="0"/>
            </a:p>
          </p:txBody>
        </p:sp>
        <p:sp>
          <p:nvSpPr>
            <p:cNvPr id="16" name="Θέση υποσέλιδου 18"/>
            <p:cNvSpPr txBox="1">
              <a:spLocks/>
            </p:cNvSpPr>
            <p:nvPr/>
          </p:nvSpPr>
          <p:spPr>
            <a:xfrm>
              <a:off x="-533541" y="643533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All about accelerators</a:t>
              </a:r>
              <a:endParaRPr lang="en-US" dirty="0"/>
            </a:p>
          </p:txBody>
        </p:sp>
        <p:sp>
          <p:nvSpPr>
            <p:cNvPr id="17" name="Θέση υποσέλιδου 18"/>
            <p:cNvSpPr txBox="1">
              <a:spLocks/>
            </p:cNvSpPr>
            <p:nvPr/>
          </p:nvSpPr>
          <p:spPr>
            <a:xfrm>
              <a:off x="4038600" y="6418082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EuroHPC</a:t>
              </a:r>
              <a:r>
                <a:rPr lang="en-US" dirty="0">
                  <a:solidFill>
                    <a:schemeClr val="bg1"/>
                  </a:solidFill>
                </a:rPr>
                <a:t> 2021</a:t>
              </a:r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7AFE16-BE94-47A9-BCEC-F6B1F572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65125"/>
            <a:ext cx="10978847" cy="1342496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1D4956"/>
                </a:solidFill>
                <a:latin typeface="Barlow"/>
                <a:cs typeface="Calibri Light"/>
              </a:rPr>
              <a:t>Why accelerators are better than CPUs? </a:t>
            </a:r>
            <a:endParaRPr lang="en-US" sz="4000" b="1" dirty="0">
              <a:solidFill>
                <a:srgbClr val="1D4956"/>
              </a:solidFill>
              <a:latin typeface="Barlow"/>
              <a:cs typeface="Calibri Light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6DAAA-3F03-48DD-BDA4-F1979F36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2977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z="1400" b="1" dirty="0">
                <a:solidFill>
                  <a:schemeClr val="bg1"/>
                </a:solidFill>
                <a:latin typeface="Barlow"/>
              </a:rPr>
              <a:t>4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708D2C2C-C8F5-4347-B341-184F74E72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6989" y="1453009"/>
            <a:ext cx="11538964" cy="9333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Accelerators can process data several orders of magnitude faster than CPUs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Due to massive parallelism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accent1">
                  <a:lumMod val="50000"/>
                </a:schemeClr>
              </a:solidFill>
              <a:latin typeface="Barlow"/>
              <a:cs typeface="Calibri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574545"/>
              </p:ext>
            </p:extLst>
          </p:nvPr>
        </p:nvGraphicFramePr>
        <p:xfrm>
          <a:off x="705678" y="2434618"/>
          <a:ext cx="1050566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830">
                  <a:extLst>
                    <a:ext uri="{9D8B030D-6E8A-4147-A177-3AD203B41FA5}">
                      <a16:colId xmlns:a16="http://schemas.microsoft.com/office/drawing/2014/main" val="100160523"/>
                    </a:ext>
                  </a:extLst>
                </a:gridCol>
                <a:gridCol w="5252830">
                  <a:extLst>
                    <a:ext uri="{9D8B030D-6E8A-4147-A177-3AD203B41FA5}">
                      <a16:colId xmlns:a16="http://schemas.microsoft.com/office/drawing/2014/main" val="2276626781"/>
                    </a:ext>
                  </a:extLst>
                </a:gridCol>
              </a:tblGrid>
              <a:tr h="4042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CPU</a:t>
                      </a:r>
                    </a:p>
                  </a:txBody>
                  <a:tcPr>
                    <a:solidFill>
                      <a:srgbClr val="1D49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GPU</a:t>
                      </a:r>
                    </a:p>
                  </a:txBody>
                  <a:tcPr>
                    <a:solidFill>
                      <a:srgbClr val="1D49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597917"/>
                  </a:ext>
                </a:extLst>
              </a:tr>
              <a:tr h="4042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D4956"/>
                          </a:solidFill>
                        </a:rPr>
                        <a:t>Central Processing</a:t>
                      </a:r>
                      <a:r>
                        <a:rPr lang="en-US" sz="2400" baseline="0" dirty="0">
                          <a:solidFill>
                            <a:srgbClr val="1D4956"/>
                          </a:solidFill>
                        </a:rPr>
                        <a:t> Unit</a:t>
                      </a:r>
                      <a:endParaRPr lang="en-US" sz="2400" dirty="0">
                        <a:solidFill>
                          <a:srgbClr val="1D495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D4956"/>
                          </a:solidFill>
                        </a:rPr>
                        <a:t>Graphics</a:t>
                      </a:r>
                      <a:r>
                        <a:rPr lang="en-US" sz="2400" baseline="0" dirty="0">
                          <a:solidFill>
                            <a:srgbClr val="1D4956"/>
                          </a:solidFill>
                        </a:rPr>
                        <a:t> Processing Unit</a:t>
                      </a:r>
                      <a:endParaRPr lang="en-US" sz="2400" dirty="0">
                        <a:solidFill>
                          <a:srgbClr val="1D495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540064"/>
                  </a:ext>
                </a:extLst>
              </a:tr>
              <a:tr h="4042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D4956"/>
                          </a:solidFill>
                        </a:rPr>
                        <a:t>Several Cores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D4956"/>
                          </a:solidFill>
                        </a:rPr>
                        <a:t>Many 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273711"/>
                  </a:ext>
                </a:extLst>
              </a:tr>
              <a:tr h="4042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D4956"/>
                          </a:solidFill>
                        </a:rPr>
                        <a:t>Complex/Larger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D4956"/>
                          </a:solidFill>
                        </a:rPr>
                        <a:t>Simpler/smaller</a:t>
                      </a:r>
                      <a:r>
                        <a:rPr lang="en-US" sz="2400" baseline="0" dirty="0">
                          <a:solidFill>
                            <a:srgbClr val="1D4956"/>
                          </a:solidFill>
                        </a:rPr>
                        <a:t> cores</a:t>
                      </a:r>
                      <a:endParaRPr lang="en-US" sz="2400" dirty="0">
                        <a:solidFill>
                          <a:srgbClr val="1D495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6784"/>
                  </a:ext>
                </a:extLst>
              </a:tr>
              <a:tr h="4042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D4956"/>
                          </a:solidFill>
                        </a:rPr>
                        <a:t>Low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D4956"/>
                          </a:solidFill>
                        </a:rPr>
                        <a:t>High throughput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68802"/>
                  </a:ext>
                </a:extLst>
              </a:tr>
              <a:tr h="4042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D4956"/>
                          </a:solidFill>
                        </a:rPr>
                        <a:t>Good for serial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D4956"/>
                          </a:solidFill>
                        </a:rPr>
                        <a:t>Good for parallel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06059"/>
                  </a:ext>
                </a:extLst>
              </a:tr>
              <a:tr h="4042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D4956"/>
                          </a:solidFill>
                        </a:rPr>
                        <a:t>Good for</a:t>
                      </a:r>
                      <a:r>
                        <a:rPr lang="en-US" sz="2400" baseline="0" dirty="0">
                          <a:solidFill>
                            <a:srgbClr val="1D4956"/>
                          </a:solidFill>
                        </a:rPr>
                        <a:t> almost all operations</a:t>
                      </a:r>
                      <a:endParaRPr lang="en-US" sz="2400" dirty="0">
                        <a:solidFill>
                          <a:srgbClr val="1D495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D4956"/>
                          </a:solidFill>
                        </a:rPr>
                        <a:t>Perfect for</a:t>
                      </a:r>
                      <a:r>
                        <a:rPr lang="en-US" sz="2400" baseline="0" dirty="0">
                          <a:solidFill>
                            <a:srgbClr val="1D4956"/>
                          </a:solidFill>
                        </a:rPr>
                        <a:t> some operations</a:t>
                      </a:r>
                      <a:endParaRPr lang="en-US" sz="2400" dirty="0">
                        <a:solidFill>
                          <a:srgbClr val="1D495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4777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8248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33"/>
    </mc:Choice>
    <mc:Fallback xmlns="">
      <p:transition spd="slow" advTm="6063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533541" y="6393221"/>
            <a:ext cx="12725541" cy="464263"/>
            <a:chOff x="-533541" y="6395844"/>
            <a:chExt cx="12725541" cy="46426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C54C6F0-2B52-4B44-8401-0BA764FC2BDD}"/>
                </a:ext>
              </a:extLst>
            </p:cNvPr>
            <p:cNvSpPr/>
            <p:nvPr/>
          </p:nvSpPr>
          <p:spPr>
            <a:xfrm>
              <a:off x="0" y="6395844"/>
              <a:ext cx="12192000" cy="464263"/>
            </a:xfrm>
            <a:prstGeom prst="rect">
              <a:avLst/>
            </a:prstGeom>
            <a:solidFill>
              <a:srgbClr val="1D495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en-US" sz="2450" dirty="0"/>
            </a:p>
          </p:txBody>
        </p:sp>
        <p:sp>
          <p:nvSpPr>
            <p:cNvPr id="21" name="Θέση υποσέλιδου 18"/>
            <p:cNvSpPr txBox="1">
              <a:spLocks/>
            </p:cNvSpPr>
            <p:nvPr/>
          </p:nvSpPr>
          <p:spPr>
            <a:xfrm>
              <a:off x="-533541" y="643533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All about accelerators</a:t>
              </a:r>
              <a:endParaRPr lang="en-US" dirty="0"/>
            </a:p>
          </p:txBody>
        </p:sp>
        <p:sp>
          <p:nvSpPr>
            <p:cNvPr id="22" name="Θέση υποσέλιδου 18"/>
            <p:cNvSpPr txBox="1">
              <a:spLocks/>
            </p:cNvSpPr>
            <p:nvPr/>
          </p:nvSpPr>
          <p:spPr>
            <a:xfrm>
              <a:off x="4038600" y="6418082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EuroHPC</a:t>
              </a:r>
              <a:r>
                <a:rPr lang="en-US" dirty="0">
                  <a:solidFill>
                    <a:schemeClr val="bg1"/>
                  </a:solidFill>
                </a:rPr>
                <a:t> 2021</a:t>
              </a:r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7AFE16-BE94-47A9-BCEC-F6B1F572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65125"/>
            <a:ext cx="10713632" cy="134249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1D4956"/>
                </a:solidFill>
                <a:latin typeface="Barlow"/>
                <a:cs typeface="Calibri Light"/>
              </a:rPr>
              <a:t>How to select the optimal accelerator?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6DAAA-3F03-48DD-BDA4-F1979F36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941" y="6420179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z="1400" b="1" dirty="0">
                <a:solidFill>
                  <a:schemeClr val="bg1"/>
                </a:solidFill>
                <a:latin typeface="Barlow"/>
              </a:rPr>
              <a:t>5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009993D-E017-4BE4-A1B9-1E4ED35D0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069759"/>
              </p:ext>
            </p:extLst>
          </p:nvPr>
        </p:nvGraphicFramePr>
        <p:xfrm>
          <a:off x="516467" y="1598438"/>
          <a:ext cx="10837334" cy="3677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061">
                  <a:extLst>
                    <a:ext uri="{9D8B030D-6E8A-4147-A177-3AD203B41FA5}">
                      <a16:colId xmlns:a16="http://schemas.microsoft.com/office/drawing/2014/main" val="368293475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val="1641815125"/>
                    </a:ext>
                  </a:extLst>
                </a:gridCol>
                <a:gridCol w="1837267">
                  <a:extLst>
                    <a:ext uri="{9D8B030D-6E8A-4147-A177-3AD203B41FA5}">
                      <a16:colId xmlns:a16="http://schemas.microsoft.com/office/drawing/2014/main" val="559262175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316944122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2883772272"/>
                    </a:ext>
                  </a:extLst>
                </a:gridCol>
              </a:tblGrid>
              <a:tr h="78205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Application </a:t>
                      </a:r>
                    </a:p>
                    <a:p>
                      <a:pPr algn="ctr"/>
                      <a:r>
                        <a:rPr lang="en-US" sz="2200" dirty="0"/>
                        <a:t>type</a:t>
                      </a:r>
                      <a:endParaRPr lang="el-GR" sz="2200" dirty="0"/>
                    </a:p>
                  </a:txBody>
                  <a:tcPr>
                    <a:solidFill>
                      <a:srgbClr val="1D49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Processing speed</a:t>
                      </a:r>
                      <a:endParaRPr lang="el-GR" sz="2200" dirty="0"/>
                    </a:p>
                  </a:txBody>
                  <a:tcPr>
                    <a:solidFill>
                      <a:srgbClr val="1D49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Processing/</a:t>
                      </a:r>
                    </a:p>
                    <a:p>
                      <a:pPr algn="ctr"/>
                      <a:r>
                        <a:rPr lang="en-US" sz="2200" dirty="0"/>
                        <a:t>Watt</a:t>
                      </a:r>
                      <a:endParaRPr lang="el-GR" sz="2200" dirty="0"/>
                    </a:p>
                  </a:txBody>
                  <a:tcPr>
                    <a:solidFill>
                      <a:srgbClr val="1D49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Training</a:t>
                      </a:r>
                      <a:endParaRPr lang="el-GR" sz="2200" dirty="0"/>
                    </a:p>
                  </a:txBody>
                  <a:tcPr>
                    <a:solidFill>
                      <a:srgbClr val="1D49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Inference</a:t>
                      </a:r>
                      <a:endParaRPr lang="el-GR" sz="2200" dirty="0"/>
                    </a:p>
                  </a:txBody>
                  <a:tcPr>
                    <a:solidFill>
                      <a:srgbClr val="1D49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671301"/>
                  </a:ext>
                </a:extLst>
              </a:tr>
              <a:tr h="41369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1D4956"/>
                          </a:solidFill>
                        </a:rPr>
                        <a:t>Speech processing</a:t>
                      </a:r>
                      <a:endParaRPr lang="el-GR" sz="2200" b="1" dirty="0">
                        <a:solidFill>
                          <a:srgbClr val="1D495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1D4956"/>
                          </a:solidFill>
                        </a:rPr>
                        <a:t>++</a:t>
                      </a:r>
                      <a:endParaRPr lang="el-GR" sz="2200" b="1" dirty="0">
                        <a:solidFill>
                          <a:srgbClr val="1D495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1D4956"/>
                          </a:solidFill>
                        </a:rPr>
                        <a:t>++</a:t>
                      </a:r>
                      <a:endParaRPr lang="el-GR" sz="2200" b="1" dirty="0">
                        <a:solidFill>
                          <a:srgbClr val="1D495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1D4956"/>
                          </a:solidFill>
                        </a:rPr>
                        <a:t>GPU, ASIC</a:t>
                      </a:r>
                      <a:endParaRPr lang="el-GR" sz="2200" dirty="0">
                        <a:solidFill>
                          <a:srgbClr val="1D495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1D4956"/>
                          </a:solidFill>
                        </a:rPr>
                        <a:t>CPU, ASIC</a:t>
                      </a:r>
                      <a:endParaRPr lang="el-GR" sz="2200" dirty="0">
                        <a:solidFill>
                          <a:srgbClr val="1D495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386709"/>
                  </a:ext>
                </a:extLst>
              </a:tr>
              <a:tr h="41369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1D4956"/>
                          </a:solidFill>
                        </a:rPr>
                        <a:t>Face detection</a:t>
                      </a:r>
                      <a:endParaRPr lang="el-GR" sz="2200" b="1" dirty="0">
                        <a:solidFill>
                          <a:srgbClr val="1D495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1D4956"/>
                          </a:solidFill>
                        </a:rPr>
                        <a:t>++</a:t>
                      </a:r>
                      <a:endParaRPr lang="el-GR" sz="2200" b="1" dirty="0">
                        <a:solidFill>
                          <a:srgbClr val="1D495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1D4956"/>
                          </a:solidFill>
                        </a:rPr>
                        <a:t>++</a:t>
                      </a:r>
                      <a:endParaRPr lang="el-GR" sz="2200" b="1" dirty="0">
                        <a:solidFill>
                          <a:srgbClr val="1D495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1D4956"/>
                          </a:solidFill>
                        </a:rPr>
                        <a:t>GPU, FPGA</a:t>
                      </a:r>
                      <a:endParaRPr lang="el-GR" sz="2200" dirty="0">
                        <a:solidFill>
                          <a:srgbClr val="1D495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1D4956"/>
                          </a:solidFill>
                        </a:rPr>
                        <a:t>CPU, ASIC</a:t>
                      </a:r>
                      <a:endParaRPr lang="el-GR" sz="2200" dirty="0">
                        <a:solidFill>
                          <a:srgbClr val="1D495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487846"/>
                  </a:ext>
                </a:extLst>
              </a:tr>
              <a:tr h="71404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1D4956"/>
                          </a:solidFill>
                        </a:rPr>
                        <a:t>Financial risk stratification</a:t>
                      </a:r>
                      <a:endParaRPr lang="el-GR" sz="2200" b="1" dirty="0">
                        <a:solidFill>
                          <a:srgbClr val="1D495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1D4956"/>
                          </a:solidFill>
                        </a:rPr>
                        <a:t>++</a:t>
                      </a:r>
                      <a:endParaRPr lang="el-GR" sz="2200" b="1" dirty="0">
                        <a:solidFill>
                          <a:srgbClr val="1D495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25ABA5"/>
                          </a:solidFill>
                        </a:rPr>
                        <a:t>+</a:t>
                      </a:r>
                      <a:endParaRPr lang="el-GR" sz="2200" b="1" dirty="0">
                        <a:solidFill>
                          <a:srgbClr val="25ABA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1D4956"/>
                          </a:solidFill>
                        </a:rPr>
                        <a:t>GPU, FPGA</a:t>
                      </a:r>
                      <a:endParaRPr lang="el-GR" sz="2200" dirty="0">
                        <a:solidFill>
                          <a:srgbClr val="1D495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1D4956"/>
                          </a:solidFill>
                        </a:rPr>
                        <a:t>CPU</a:t>
                      </a:r>
                      <a:endParaRPr lang="el-GR" sz="2200" dirty="0">
                        <a:solidFill>
                          <a:srgbClr val="1D495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376773"/>
                  </a:ext>
                </a:extLst>
              </a:tr>
              <a:tr h="41369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1D4956"/>
                          </a:solidFill>
                        </a:rPr>
                        <a:t>Route planning</a:t>
                      </a:r>
                      <a:endParaRPr lang="el-GR" sz="2200" b="1" dirty="0">
                        <a:solidFill>
                          <a:srgbClr val="1D495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25ABA5"/>
                          </a:solidFill>
                        </a:rPr>
                        <a:t>+</a:t>
                      </a:r>
                      <a:endParaRPr lang="el-GR" sz="2200" b="1" dirty="0">
                        <a:solidFill>
                          <a:srgbClr val="25ABA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25ABA5"/>
                          </a:solidFill>
                        </a:rPr>
                        <a:t>+</a:t>
                      </a:r>
                      <a:endParaRPr lang="el-GR" sz="2200" b="1" dirty="0">
                        <a:solidFill>
                          <a:srgbClr val="25ABA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1D4956"/>
                          </a:solidFill>
                        </a:rPr>
                        <a:t>GPU</a:t>
                      </a:r>
                      <a:endParaRPr lang="el-GR" sz="2200" dirty="0">
                        <a:solidFill>
                          <a:srgbClr val="1D495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1D4956"/>
                          </a:solidFill>
                        </a:rPr>
                        <a:t>CPU</a:t>
                      </a:r>
                      <a:endParaRPr lang="el-GR" sz="2200" dirty="0">
                        <a:solidFill>
                          <a:srgbClr val="1D495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819218"/>
                  </a:ext>
                </a:extLst>
              </a:tr>
              <a:tr h="41369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1D4956"/>
                          </a:solidFill>
                        </a:rPr>
                        <a:t>Dynamic pricing</a:t>
                      </a:r>
                      <a:endParaRPr lang="el-GR" sz="2200" b="1" dirty="0">
                        <a:solidFill>
                          <a:srgbClr val="1D495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1D4956"/>
                          </a:solidFill>
                        </a:rPr>
                        <a:t>++</a:t>
                      </a:r>
                      <a:endParaRPr lang="el-GR" sz="2200" b="1" dirty="0">
                        <a:solidFill>
                          <a:srgbClr val="1D495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25ABA5"/>
                          </a:solidFill>
                        </a:rPr>
                        <a:t>+</a:t>
                      </a:r>
                      <a:endParaRPr lang="el-GR" sz="2200" b="1" dirty="0">
                        <a:solidFill>
                          <a:srgbClr val="25ABA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1D4956"/>
                          </a:solidFill>
                        </a:rPr>
                        <a:t>GPU</a:t>
                      </a:r>
                      <a:endParaRPr lang="el-GR" sz="2200" dirty="0">
                        <a:solidFill>
                          <a:srgbClr val="1D495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1D4956"/>
                          </a:solidFill>
                        </a:rPr>
                        <a:t>CPU, ASIC</a:t>
                      </a:r>
                      <a:endParaRPr lang="el-GR" sz="2200" dirty="0">
                        <a:solidFill>
                          <a:srgbClr val="1D495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43899"/>
                  </a:ext>
                </a:extLst>
              </a:tr>
              <a:tr h="41369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1D4956"/>
                          </a:solidFill>
                        </a:rPr>
                        <a:t>Autonomous driving</a:t>
                      </a:r>
                      <a:endParaRPr lang="el-GR" sz="2200" b="1" dirty="0">
                        <a:solidFill>
                          <a:srgbClr val="1D495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1D4956"/>
                          </a:solidFill>
                        </a:rPr>
                        <a:t>++</a:t>
                      </a:r>
                      <a:endParaRPr lang="el-GR" sz="2200" b="1" dirty="0">
                        <a:solidFill>
                          <a:srgbClr val="1D495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1D4956"/>
                          </a:solidFill>
                        </a:rPr>
                        <a:t>++</a:t>
                      </a:r>
                      <a:endParaRPr lang="el-GR" sz="2200" b="1" dirty="0">
                        <a:solidFill>
                          <a:srgbClr val="1D495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1D4956"/>
                          </a:solidFill>
                        </a:rPr>
                        <a:t>ASIC</a:t>
                      </a:r>
                      <a:endParaRPr lang="el-GR" sz="2200" dirty="0">
                        <a:solidFill>
                          <a:srgbClr val="1D495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1D4956"/>
                          </a:solidFill>
                        </a:rPr>
                        <a:t>GPU, ASIC, FPGA</a:t>
                      </a:r>
                      <a:endParaRPr lang="el-GR" sz="2200" dirty="0">
                        <a:solidFill>
                          <a:srgbClr val="1D495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24998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AC7BBAC0-7A91-4358-8A6B-EB3205EBD051}"/>
              </a:ext>
            </a:extLst>
          </p:cNvPr>
          <p:cNvSpPr/>
          <p:nvPr/>
        </p:nvSpPr>
        <p:spPr>
          <a:xfrm>
            <a:off x="1509538" y="6130300"/>
            <a:ext cx="103919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100" dirty="0"/>
              <a:t>https://www.mckinsey.com/industries/semiconductors/our-insights/artificial-intelligence-hardware-new-opportunities-for-semiconductor-companies#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86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33"/>
    </mc:Choice>
    <mc:Fallback xmlns="">
      <p:transition spd="slow" advTm="6063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533541" y="6393221"/>
            <a:ext cx="12725541" cy="464263"/>
            <a:chOff x="-533541" y="6395844"/>
            <a:chExt cx="12725541" cy="46426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54C6F0-2B52-4B44-8401-0BA764FC2BDD}"/>
                </a:ext>
              </a:extLst>
            </p:cNvPr>
            <p:cNvSpPr/>
            <p:nvPr/>
          </p:nvSpPr>
          <p:spPr>
            <a:xfrm>
              <a:off x="0" y="6395844"/>
              <a:ext cx="12192000" cy="464263"/>
            </a:xfrm>
            <a:prstGeom prst="rect">
              <a:avLst/>
            </a:prstGeom>
            <a:solidFill>
              <a:srgbClr val="1D495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en-US" sz="2450" dirty="0"/>
            </a:p>
          </p:txBody>
        </p:sp>
        <p:sp>
          <p:nvSpPr>
            <p:cNvPr id="20" name="Θέση υποσέλιδου 18"/>
            <p:cNvSpPr txBox="1">
              <a:spLocks/>
            </p:cNvSpPr>
            <p:nvPr/>
          </p:nvSpPr>
          <p:spPr>
            <a:xfrm>
              <a:off x="-533541" y="643533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All about accelerators</a:t>
              </a:r>
              <a:endParaRPr lang="en-US" dirty="0"/>
            </a:p>
          </p:txBody>
        </p:sp>
        <p:sp>
          <p:nvSpPr>
            <p:cNvPr id="21" name="Θέση υποσέλιδου 18"/>
            <p:cNvSpPr txBox="1">
              <a:spLocks/>
            </p:cNvSpPr>
            <p:nvPr/>
          </p:nvSpPr>
          <p:spPr>
            <a:xfrm>
              <a:off x="4038600" y="6418082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EuroHPC</a:t>
              </a:r>
              <a:r>
                <a:rPr lang="en-US" dirty="0">
                  <a:solidFill>
                    <a:schemeClr val="bg1"/>
                  </a:solidFill>
                </a:rPr>
                <a:t> 2021</a:t>
              </a:r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7AFE16-BE94-47A9-BCEC-F6B1F572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65125"/>
            <a:ext cx="10978847" cy="134249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1D4956"/>
                </a:solidFill>
                <a:latin typeface="Barlow"/>
                <a:cs typeface="Calibri Light"/>
              </a:rPr>
              <a:t>Preferred architectures are shifting!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6DAAA-3F03-48DD-BDA4-F1979F36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941" y="6435337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z="1400" b="1" dirty="0">
                <a:solidFill>
                  <a:schemeClr val="bg1"/>
                </a:solidFill>
                <a:latin typeface="Barlow"/>
              </a:rPr>
              <a:t>6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3B5726-D7A1-47D2-9A91-56A7764AC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541" y="1376362"/>
            <a:ext cx="8438222" cy="45404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F99D4ED-B87D-4517-AFC3-431D0F3AF99A}"/>
              </a:ext>
            </a:extLst>
          </p:cNvPr>
          <p:cNvSpPr/>
          <p:nvPr/>
        </p:nvSpPr>
        <p:spPr>
          <a:xfrm>
            <a:off x="787119" y="6065341"/>
            <a:ext cx="10437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200" dirty="0"/>
              <a:t>https://www.mckinsey.com/industries/semiconductors/our-insights/artificial-intelligence-hardware-new-opportunities-for-semiconductor-companies#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5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33"/>
    </mc:Choice>
    <mc:Fallback xmlns="">
      <p:transition spd="slow" advTm="6063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533541" y="6393221"/>
            <a:ext cx="12725541" cy="464263"/>
            <a:chOff x="-533541" y="6395844"/>
            <a:chExt cx="12725541" cy="46426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C54C6F0-2B52-4B44-8401-0BA764FC2BDD}"/>
                </a:ext>
              </a:extLst>
            </p:cNvPr>
            <p:cNvSpPr/>
            <p:nvPr/>
          </p:nvSpPr>
          <p:spPr>
            <a:xfrm>
              <a:off x="0" y="6395844"/>
              <a:ext cx="12192000" cy="464263"/>
            </a:xfrm>
            <a:prstGeom prst="rect">
              <a:avLst/>
            </a:prstGeom>
            <a:solidFill>
              <a:srgbClr val="1D495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en-US" sz="2450" dirty="0"/>
            </a:p>
          </p:txBody>
        </p:sp>
        <p:sp>
          <p:nvSpPr>
            <p:cNvPr id="21" name="Θέση υποσέλιδου 18"/>
            <p:cNvSpPr txBox="1">
              <a:spLocks/>
            </p:cNvSpPr>
            <p:nvPr/>
          </p:nvSpPr>
          <p:spPr>
            <a:xfrm>
              <a:off x="-533541" y="643533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All about accelerators</a:t>
              </a:r>
              <a:endParaRPr lang="en-US" dirty="0"/>
            </a:p>
          </p:txBody>
        </p:sp>
        <p:sp>
          <p:nvSpPr>
            <p:cNvPr id="22" name="Θέση υποσέλιδου 18"/>
            <p:cNvSpPr txBox="1">
              <a:spLocks/>
            </p:cNvSpPr>
            <p:nvPr/>
          </p:nvSpPr>
          <p:spPr>
            <a:xfrm>
              <a:off x="4038600" y="6418082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EuroHPC</a:t>
              </a:r>
              <a:r>
                <a:rPr lang="en-US" dirty="0">
                  <a:solidFill>
                    <a:schemeClr val="bg1"/>
                  </a:solidFill>
                </a:rPr>
                <a:t> 2021</a:t>
              </a:r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7AFE16-BE94-47A9-BCEC-F6B1F572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65125"/>
            <a:ext cx="10713632" cy="134249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1D4956"/>
                </a:solidFill>
                <a:latin typeface="Barlow"/>
                <a:cs typeface="Calibri Light"/>
              </a:rPr>
              <a:t>How to use an accelerator?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6DAAA-3F03-48DD-BDA4-F1979F36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941" y="6417817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z="1400" b="1" dirty="0">
                <a:solidFill>
                  <a:schemeClr val="bg1"/>
                </a:solidFill>
                <a:latin typeface="Barlow"/>
              </a:rPr>
              <a:t>7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FA90EE-EB13-4146-A8E0-A42C47899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6989" y="1453008"/>
            <a:ext cx="11538964" cy="494021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Use the accelerator programming language and libraries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CUDA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  <a:sym typeface="Wingdings" panose="05000000000000000000" pitchFamily="2" charset="2"/>
              </a:rPr>
              <a:t> NVIDIA GPUs, OpenCL  Intel Altera FPGAs</a:t>
            </a:r>
          </a:p>
          <a:p>
            <a:pPr lvl="1">
              <a:lnSpc>
                <a:spcPct val="100000"/>
              </a:lnSpc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  <a:sym typeface="Wingdings" panose="05000000000000000000" pitchFamily="2" charset="2"/>
              </a:rPr>
              <a:t>cuDNN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  <a:sym typeface="Wingdings" panose="05000000000000000000" pitchFamily="2" charset="2"/>
              </a:rPr>
              <a:t>,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  <a:sym typeface="Wingdings" panose="05000000000000000000" pitchFamily="2" charset="2"/>
              </a:rPr>
              <a:t>cuBLAS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  <a:sym typeface="Wingdings" panose="05000000000000000000" pitchFamily="2" charset="2"/>
              </a:rPr>
              <a:t>  NVIDIA GPUs,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  <a:sym typeface="Wingdings" panose="05000000000000000000" pitchFamily="2" charset="2"/>
              </a:rPr>
              <a:t>clBLAS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  <a:sym typeface="Wingdings" panose="05000000000000000000" pitchFamily="2" charset="2"/>
              </a:rPr>
              <a:t>  Intel Altera FPGAs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  <a:sym typeface="Wingdings" panose="05000000000000000000" pitchFamily="2" charset="2"/>
              </a:rPr>
              <a:t>Generic Programming languages</a:t>
            </a:r>
          </a:p>
          <a:p>
            <a:pPr lvl="1">
              <a:lnSpc>
                <a:spcPct val="100000"/>
              </a:lnSpc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  <a:sym typeface="Wingdings" panose="05000000000000000000" pitchFamily="2" charset="2"/>
              </a:rPr>
              <a:t>OneAPI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  <a:sym typeface="Wingdings" panose="05000000000000000000" pitchFamily="2" charset="2"/>
              </a:rPr>
              <a:t>, OpenCL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  <a:sym typeface="Wingdings" panose="05000000000000000000" pitchFamily="2" charset="2"/>
              </a:rPr>
              <a:t>High level languages 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  <a:sym typeface="Wingdings" panose="05000000000000000000" pitchFamily="2" charset="2"/>
              </a:rPr>
              <a:t>Python, Java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  <a:sym typeface="Wingdings" panose="05000000000000000000" pitchFamily="2" charset="2"/>
              </a:rPr>
              <a:t>For instance CUDA offers plugins for high-level languages (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  <a:sym typeface="Wingdings" panose="05000000000000000000" pitchFamily="2" charset="2"/>
              </a:rPr>
              <a:t>PyCUDA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  <a:sym typeface="Wingdings" panose="05000000000000000000" pitchFamily="2" charset="2"/>
              </a:rPr>
              <a:t>, JCUDA)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Frameworks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TensorFlow,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PyTorch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,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MatLab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, Caffe, Wolfram Language,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mxnet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 etc.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Have implementations for different accelerator types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Have simple and flexible APIs that simplify their use (e.g.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Keras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arlow"/>
                <a:cs typeface="Calibri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931208-1D6C-4FFC-80D8-75F95B3CA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100" y="0"/>
            <a:ext cx="3914899" cy="29512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018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33"/>
    </mc:Choice>
    <mc:Fallback xmlns="">
      <p:transition spd="slow" advTm="6063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533541" y="6393221"/>
            <a:ext cx="12725541" cy="464263"/>
            <a:chOff x="-533541" y="6395844"/>
            <a:chExt cx="12725541" cy="46426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54C6F0-2B52-4B44-8401-0BA764FC2BDD}"/>
                </a:ext>
              </a:extLst>
            </p:cNvPr>
            <p:cNvSpPr/>
            <p:nvPr/>
          </p:nvSpPr>
          <p:spPr>
            <a:xfrm>
              <a:off x="0" y="6395844"/>
              <a:ext cx="12192000" cy="464263"/>
            </a:xfrm>
            <a:prstGeom prst="rect">
              <a:avLst/>
            </a:prstGeom>
            <a:solidFill>
              <a:srgbClr val="1D495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en-US" sz="2450" dirty="0"/>
            </a:p>
          </p:txBody>
        </p:sp>
        <p:sp>
          <p:nvSpPr>
            <p:cNvPr id="19" name="Θέση υποσέλιδου 18"/>
            <p:cNvSpPr txBox="1">
              <a:spLocks/>
            </p:cNvSpPr>
            <p:nvPr/>
          </p:nvSpPr>
          <p:spPr>
            <a:xfrm>
              <a:off x="-533541" y="643533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All about accelerators</a:t>
              </a:r>
              <a:endParaRPr lang="en-US" dirty="0"/>
            </a:p>
          </p:txBody>
        </p:sp>
        <p:sp>
          <p:nvSpPr>
            <p:cNvPr id="20" name="Θέση υποσέλιδου 18"/>
            <p:cNvSpPr txBox="1">
              <a:spLocks/>
            </p:cNvSpPr>
            <p:nvPr/>
          </p:nvSpPr>
          <p:spPr>
            <a:xfrm>
              <a:off x="4038600" y="6418082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EuroHPC</a:t>
              </a:r>
              <a:r>
                <a:rPr lang="en-US" dirty="0">
                  <a:solidFill>
                    <a:schemeClr val="bg1"/>
                  </a:solidFill>
                </a:rPr>
                <a:t> 2021</a:t>
              </a:r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7AFE16-BE94-47A9-BCEC-F6B1F572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65125"/>
            <a:ext cx="10713632" cy="134249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1D4956"/>
                </a:solidFill>
                <a:latin typeface="Barlow"/>
                <a:cs typeface="Calibri Light"/>
              </a:rPr>
              <a:t>Machine learning stack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6DAAA-3F03-48DD-BDA4-F1979F36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9318" y="6442789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z="1400" b="1" dirty="0">
                <a:solidFill>
                  <a:schemeClr val="bg1"/>
                </a:solidFill>
                <a:latin typeface="Barlow"/>
              </a:rPr>
              <a:t>8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694432" y="1609344"/>
            <a:ext cx="5437632" cy="780288"/>
          </a:xfrm>
          <a:prstGeom prst="roundRect">
            <a:avLst/>
          </a:prstGeom>
          <a:solidFill>
            <a:srgbClr val="D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Keras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694432" y="2538983"/>
            <a:ext cx="2023872" cy="780288"/>
          </a:xfrm>
          <a:prstGeom prst="roundRect">
            <a:avLst/>
          </a:prstGeom>
          <a:solidFill>
            <a:srgbClr val="FF9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TensorFlow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876800" y="2538983"/>
            <a:ext cx="1548384" cy="78028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Theano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583680" y="2538983"/>
            <a:ext cx="1548384" cy="78028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CNTK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272272" y="1609343"/>
            <a:ext cx="1548384" cy="1709927"/>
          </a:xfrm>
          <a:prstGeom prst="roundRect">
            <a:avLst/>
          </a:prstGeom>
          <a:solidFill>
            <a:srgbClr val="B03E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PyTorch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694432" y="3468622"/>
            <a:ext cx="3608832" cy="78028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CUDA, </a:t>
            </a:r>
            <a:r>
              <a:rPr lang="en-US" sz="2800" dirty="0" err="1"/>
              <a:t>cuDNN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425184" y="3461788"/>
            <a:ext cx="3395472" cy="780288"/>
          </a:xfrm>
          <a:prstGeom prst="roundRect">
            <a:avLst/>
          </a:prstGeom>
          <a:solidFill>
            <a:srgbClr val="1D4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BLAS, Eigen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694432" y="4412658"/>
            <a:ext cx="2340864" cy="78028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GPU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5343144" y="4412658"/>
            <a:ext cx="2164080" cy="780288"/>
          </a:xfrm>
          <a:prstGeom prst="roundRect">
            <a:avLst/>
          </a:prstGeom>
          <a:solidFill>
            <a:srgbClr val="25AB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CPU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815072" y="4400615"/>
            <a:ext cx="2005584" cy="7802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FPGA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4048" y="3627933"/>
            <a:ext cx="218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D4956"/>
                </a:solidFill>
              </a:rPr>
              <a:t>Low-level lib: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4048" y="2676144"/>
            <a:ext cx="218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D4956"/>
                </a:solidFill>
              </a:rPr>
              <a:t>Backend: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8140" y="4548912"/>
            <a:ext cx="218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D4956"/>
                </a:solidFill>
              </a:rPr>
              <a:t>Hardware: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583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33"/>
    </mc:Choice>
    <mc:Fallback xmlns="">
      <p:transition spd="slow" advTm="6063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-533541" y="6393221"/>
            <a:ext cx="12725541" cy="464263"/>
            <a:chOff x="-533541" y="6395844"/>
            <a:chExt cx="12725541" cy="46426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C54C6F0-2B52-4B44-8401-0BA764FC2BDD}"/>
                </a:ext>
              </a:extLst>
            </p:cNvPr>
            <p:cNvSpPr/>
            <p:nvPr/>
          </p:nvSpPr>
          <p:spPr>
            <a:xfrm>
              <a:off x="0" y="6395844"/>
              <a:ext cx="12192000" cy="464263"/>
            </a:xfrm>
            <a:prstGeom prst="rect">
              <a:avLst/>
            </a:prstGeom>
            <a:solidFill>
              <a:srgbClr val="1D495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en-US" sz="2450" dirty="0"/>
            </a:p>
          </p:txBody>
        </p:sp>
        <p:sp>
          <p:nvSpPr>
            <p:cNvPr id="51" name="Θέση υποσέλιδου 18"/>
            <p:cNvSpPr txBox="1">
              <a:spLocks/>
            </p:cNvSpPr>
            <p:nvPr/>
          </p:nvSpPr>
          <p:spPr>
            <a:xfrm>
              <a:off x="-533541" y="643533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All about accelerators</a:t>
              </a:r>
              <a:endParaRPr lang="en-US" dirty="0"/>
            </a:p>
          </p:txBody>
        </p:sp>
        <p:sp>
          <p:nvSpPr>
            <p:cNvPr id="52" name="Θέση υποσέλιδου 18"/>
            <p:cNvSpPr txBox="1">
              <a:spLocks/>
            </p:cNvSpPr>
            <p:nvPr/>
          </p:nvSpPr>
          <p:spPr>
            <a:xfrm>
              <a:off x="4038600" y="6418082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200" b="0" i="0" u="none" strike="noStrike" cap="none">
                  <a:solidFill>
                    <a:schemeClr val="tx1">
                      <a:tint val="75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EuroHPC</a:t>
              </a:r>
              <a:r>
                <a:rPr lang="en-US" dirty="0">
                  <a:solidFill>
                    <a:schemeClr val="bg1"/>
                  </a:solidFill>
                </a:rPr>
                <a:t> 2021</a:t>
              </a:r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7AFE16-BE94-47A9-BCEC-F6B1F572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65125"/>
            <a:ext cx="10713632" cy="1342496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1D4956"/>
                </a:solidFill>
                <a:latin typeface="Barlow"/>
                <a:cs typeface="Calibri Light"/>
              </a:rPr>
              <a:t>MLPerf</a:t>
            </a:r>
            <a:r>
              <a:rPr lang="en-US" sz="4000" b="1" dirty="0">
                <a:solidFill>
                  <a:srgbClr val="1D4956"/>
                </a:solidFill>
                <a:latin typeface="Barlow"/>
                <a:cs typeface="Calibri Light"/>
              </a:rPr>
              <a:t> Data-center benchmarks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6DAAA-3F03-48DD-BDA4-F1979F36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3221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z="1400" b="1" dirty="0">
                <a:solidFill>
                  <a:schemeClr val="bg1"/>
                </a:solidFill>
                <a:latin typeface="Barlow"/>
              </a:rPr>
              <a:t>9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398451C-0D11-41C5-8353-74AFB2AD59F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53644875"/>
              </p:ext>
            </p:extLst>
          </p:nvPr>
        </p:nvGraphicFramePr>
        <p:xfrm>
          <a:off x="135995" y="1431130"/>
          <a:ext cx="11539538" cy="4567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CB42C72-0881-4E01-B4D4-B593C43F4A5F}"/>
              </a:ext>
            </a:extLst>
          </p:cNvPr>
          <p:cNvSpPr/>
          <p:nvPr/>
        </p:nvSpPr>
        <p:spPr>
          <a:xfrm>
            <a:off x="2795432" y="5999106"/>
            <a:ext cx="733202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000" dirty="0"/>
              <a:t>https://inaccel.com/cpu-gpu-or-fpga-performance-evaluation-of-cloud-computing-platforms-for-machine-learning-training/</a:t>
            </a:r>
          </a:p>
        </p:txBody>
      </p:sp>
      <p:sp>
        <p:nvSpPr>
          <p:cNvPr id="14" name="TextBox 5"/>
          <p:cNvSpPr txBox="1"/>
          <p:nvPr/>
        </p:nvSpPr>
        <p:spPr>
          <a:xfrm>
            <a:off x="3414712" y="4922067"/>
            <a:ext cx="637493" cy="278617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NA</a:t>
            </a:r>
          </a:p>
        </p:txBody>
      </p:sp>
      <p:sp>
        <p:nvSpPr>
          <p:cNvPr id="15" name="TextBox 5"/>
          <p:cNvSpPr txBox="1"/>
          <p:nvPr/>
        </p:nvSpPr>
        <p:spPr>
          <a:xfrm>
            <a:off x="5134315" y="4938266"/>
            <a:ext cx="637493" cy="278617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NA</a:t>
            </a:r>
          </a:p>
        </p:txBody>
      </p:sp>
      <p:sp>
        <p:nvSpPr>
          <p:cNvPr id="16" name="TextBox 5"/>
          <p:cNvSpPr txBox="1"/>
          <p:nvPr/>
        </p:nvSpPr>
        <p:spPr>
          <a:xfrm>
            <a:off x="5458507" y="4922068"/>
            <a:ext cx="637493" cy="278617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NA</a:t>
            </a:r>
          </a:p>
        </p:txBody>
      </p:sp>
      <p:sp>
        <p:nvSpPr>
          <p:cNvPr id="18" name="TextBox 5"/>
          <p:cNvSpPr txBox="1"/>
          <p:nvPr/>
        </p:nvSpPr>
        <p:spPr>
          <a:xfrm>
            <a:off x="7195793" y="4929615"/>
            <a:ext cx="637493" cy="278617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NA</a:t>
            </a:r>
          </a:p>
        </p:txBody>
      </p:sp>
      <p:sp>
        <p:nvSpPr>
          <p:cNvPr id="19" name="TextBox 5"/>
          <p:cNvSpPr txBox="1"/>
          <p:nvPr/>
        </p:nvSpPr>
        <p:spPr>
          <a:xfrm>
            <a:off x="6883173" y="4944658"/>
            <a:ext cx="637493" cy="278617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NA</a:t>
            </a:r>
          </a:p>
        </p:txBody>
      </p:sp>
      <p:sp>
        <p:nvSpPr>
          <p:cNvPr id="20" name="TextBox 5"/>
          <p:cNvSpPr txBox="1"/>
          <p:nvPr/>
        </p:nvSpPr>
        <p:spPr>
          <a:xfrm>
            <a:off x="6569192" y="4948974"/>
            <a:ext cx="637493" cy="278617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NA</a:t>
            </a:r>
          </a:p>
        </p:txBody>
      </p:sp>
      <p:sp>
        <p:nvSpPr>
          <p:cNvPr id="21" name="TextBox 5"/>
          <p:cNvSpPr txBox="1"/>
          <p:nvPr/>
        </p:nvSpPr>
        <p:spPr>
          <a:xfrm>
            <a:off x="9799183" y="4938267"/>
            <a:ext cx="637493" cy="278617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NA</a:t>
            </a:r>
          </a:p>
        </p:txBody>
      </p:sp>
      <p:sp>
        <p:nvSpPr>
          <p:cNvPr id="22" name="TextBox 5"/>
          <p:cNvSpPr txBox="1"/>
          <p:nvPr/>
        </p:nvSpPr>
        <p:spPr>
          <a:xfrm>
            <a:off x="8314948" y="4933641"/>
            <a:ext cx="637493" cy="255541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NA</a:t>
            </a:r>
          </a:p>
        </p:txBody>
      </p:sp>
      <p:sp>
        <p:nvSpPr>
          <p:cNvPr id="23" name="TextBox 5"/>
          <p:cNvSpPr txBox="1"/>
          <p:nvPr/>
        </p:nvSpPr>
        <p:spPr>
          <a:xfrm>
            <a:off x="8634903" y="4930081"/>
            <a:ext cx="637493" cy="278617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NA</a:t>
            </a:r>
          </a:p>
        </p:txBody>
      </p:sp>
      <p:sp>
        <p:nvSpPr>
          <p:cNvPr id="24" name="TextBox 5"/>
          <p:cNvSpPr txBox="1"/>
          <p:nvPr/>
        </p:nvSpPr>
        <p:spPr>
          <a:xfrm>
            <a:off x="8960606" y="4929615"/>
            <a:ext cx="637493" cy="278617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NA</a:t>
            </a:r>
          </a:p>
        </p:txBody>
      </p:sp>
      <p:sp>
        <p:nvSpPr>
          <p:cNvPr id="25" name="TextBox 5"/>
          <p:cNvSpPr txBox="1"/>
          <p:nvPr/>
        </p:nvSpPr>
        <p:spPr>
          <a:xfrm>
            <a:off x="10409086" y="4929615"/>
            <a:ext cx="637493" cy="278617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NA</a:t>
            </a:r>
          </a:p>
        </p:txBody>
      </p:sp>
      <p:sp>
        <p:nvSpPr>
          <p:cNvPr id="26" name="TextBox 5"/>
          <p:cNvSpPr txBox="1"/>
          <p:nvPr/>
        </p:nvSpPr>
        <p:spPr>
          <a:xfrm>
            <a:off x="10732256" y="4929615"/>
            <a:ext cx="637493" cy="278617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NA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033677" y="2001798"/>
            <a:ext cx="10641856" cy="3199006"/>
            <a:chOff x="-5260761" y="1973709"/>
            <a:chExt cx="10641587" cy="1103998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-5260761" y="2792471"/>
              <a:ext cx="10641587" cy="15656"/>
            </a:xfrm>
            <a:prstGeom prst="line">
              <a:avLst/>
            </a:prstGeom>
            <a:ln w="28575">
              <a:solidFill>
                <a:srgbClr val="1D4956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897028" y="1973709"/>
              <a:ext cx="888381" cy="3717"/>
            </a:xfrm>
            <a:prstGeom prst="line">
              <a:avLst/>
            </a:prstGeom>
            <a:ln w="28575">
              <a:solidFill>
                <a:srgbClr val="1D495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105041" y="1977426"/>
              <a:ext cx="9371" cy="1052162"/>
            </a:xfrm>
            <a:prstGeom prst="straightConnector1">
              <a:avLst/>
            </a:prstGeom>
            <a:ln w="28575">
              <a:solidFill>
                <a:srgbClr val="1D495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5"/>
            <p:cNvSpPr txBox="1"/>
            <p:nvPr/>
          </p:nvSpPr>
          <p:spPr>
            <a:xfrm>
              <a:off x="4142000" y="2429884"/>
              <a:ext cx="572929" cy="179916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rgbClr val="1D4956"/>
                  </a:solidFill>
                </a:rPr>
                <a:t>20x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3897028" y="3023269"/>
              <a:ext cx="888381" cy="3717"/>
            </a:xfrm>
            <a:prstGeom prst="line">
              <a:avLst/>
            </a:prstGeom>
            <a:ln w="28575">
              <a:solidFill>
                <a:srgbClr val="1D495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124109" y="2196185"/>
              <a:ext cx="888381" cy="3717"/>
            </a:xfrm>
            <a:prstGeom prst="line">
              <a:avLst/>
            </a:prstGeom>
            <a:ln w="28575">
              <a:solidFill>
                <a:srgbClr val="1D495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20515" y="2199902"/>
              <a:ext cx="20979" cy="877805"/>
            </a:xfrm>
            <a:prstGeom prst="straightConnector1">
              <a:avLst/>
            </a:prstGeom>
            <a:ln w="28575">
              <a:solidFill>
                <a:srgbClr val="1D495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5"/>
            <p:cNvSpPr txBox="1"/>
            <p:nvPr/>
          </p:nvSpPr>
          <p:spPr>
            <a:xfrm>
              <a:off x="369083" y="2478003"/>
              <a:ext cx="774008" cy="179916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>
                  <a:solidFill>
                    <a:srgbClr val="1D4956"/>
                  </a:solidFill>
                </a:rPr>
                <a:t>314x</a:t>
              </a:r>
              <a:endParaRPr lang="en-US" sz="2000" dirty="0">
                <a:solidFill>
                  <a:srgbClr val="1D4956"/>
                </a:solidFill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 flipV="1">
              <a:off x="124110" y="3071388"/>
              <a:ext cx="888381" cy="3717"/>
            </a:xfrm>
            <a:prstGeom prst="line">
              <a:avLst/>
            </a:prstGeom>
            <a:ln w="28575">
              <a:solidFill>
                <a:srgbClr val="1D495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2811" y="120868"/>
            <a:ext cx="1567545" cy="1401649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0265040" y="19014"/>
            <a:ext cx="19030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cap="all" dirty="0">
                <a:solidFill>
                  <a:srgbClr val="1D4956"/>
                </a:solidFill>
                <a:latin typeface="DINPro"/>
              </a:rPr>
              <a:t>JETSON XAVIER NX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630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33"/>
    </mc:Choice>
    <mc:Fallback xmlns="">
      <p:transition spd="slow" advTm="6063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5|16.6|7.4|4.5|7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5|16.6|7.4|4.5|7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5|16.6|7.4|4.5|7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5|16.6|7.4|4.5|7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5|16.6|7.4|4.5|7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5|16.6|7.4|4.5|7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5|16.6|7.4|4.5|7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5|16.6|7.4|4.5|7.5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6914</TotalTime>
  <Words>637</Words>
  <Application>Microsoft Office PowerPoint</Application>
  <PresentationFormat>Widescreen</PresentationFormat>
  <Paragraphs>163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Barlow</vt:lpstr>
      <vt:lpstr>Calibri Light</vt:lpstr>
      <vt:lpstr>DINPro</vt:lpstr>
      <vt:lpstr>Calibri</vt:lpstr>
      <vt:lpstr>Arial</vt:lpstr>
      <vt:lpstr>Office Theme</vt:lpstr>
      <vt:lpstr>PowerPoint Presentation</vt:lpstr>
      <vt:lpstr>What is an accelerator?</vt:lpstr>
      <vt:lpstr>Typical accelerators</vt:lpstr>
      <vt:lpstr>Why accelerators are better than CPUs? </vt:lpstr>
      <vt:lpstr>How to select the optimal accelerator?</vt:lpstr>
      <vt:lpstr>Preferred architectures are shifting!</vt:lpstr>
      <vt:lpstr>How to use an accelerator?</vt:lpstr>
      <vt:lpstr>Machine learning stack</vt:lpstr>
      <vt:lpstr>MLPerf Data-center benchmarks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Pavlidakis Manolis</cp:lastModifiedBy>
  <cp:revision>1589</cp:revision>
  <dcterms:modified xsi:type="dcterms:W3CDTF">2024-01-27T17:03:45Z</dcterms:modified>
</cp:coreProperties>
</file>