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tags/tag25.xml" ContentType="application/vnd.openxmlformats-officedocument.presentationml.tags+xml"/>
  <Override PartName="/ppt/notesSlides/notesSlide29.xml" ContentType="application/vnd.openxmlformats-officedocument.presentationml.notesSlide+xml"/>
  <Override PartName="/ppt/tags/tag26.xml" ContentType="application/vnd.openxmlformats-officedocument.presentationml.tags+xml"/>
  <Override PartName="/ppt/notesSlides/notesSlide30.xml" ContentType="application/vnd.openxmlformats-officedocument.presentationml.notesSlide+xml"/>
  <Override PartName="/ppt/tags/tag27.xml" ContentType="application/vnd.openxmlformats-officedocument.presentationml.tags+xml"/>
  <Override PartName="/ppt/notesSlides/notesSlide31.xml" ContentType="application/vnd.openxmlformats-officedocument.presentationml.notesSlide+xml"/>
  <Override PartName="/ppt/tags/tag2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9.xml" ContentType="application/vnd.openxmlformats-officedocument.presentationml.tags+xml"/>
  <Override PartName="/ppt/notesSlides/notesSlide34.xml" ContentType="application/vnd.openxmlformats-officedocument.presentationml.notesSlide+xml"/>
  <Override PartName="/ppt/tags/tag30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37"/>
  </p:notesMasterIdLst>
  <p:sldIdLst>
    <p:sldId id="256" r:id="rId2"/>
    <p:sldId id="324" r:id="rId3"/>
    <p:sldId id="270" r:id="rId4"/>
    <p:sldId id="326" r:id="rId5"/>
    <p:sldId id="334" r:id="rId6"/>
    <p:sldId id="868" r:id="rId7"/>
    <p:sldId id="331" r:id="rId8"/>
    <p:sldId id="336" r:id="rId9"/>
    <p:sldId id="895" r:id="rId10"/>
    <p:sldId id="869" r:id="rId11"/>
    <p:sldId id="870" r:id="rId12"/>
    <p:sldId id="871" r:id="rId13"/>
    <p:sldId id="872" r:id="rId14"/>
    <p:sldId id="873" r:id="rId15"/>
    <p:sldId id="874" r:id="rId16"/>
    <p:sldId id="875" r:id="rId17"/>
    <p:sldId id="885" r:id="rId18"/>
    <p:sldId id="876" r:id="rId19"/>
    <p:sldId id="877" r:id="rId20"/>
    <p:sldId id="878" r:id="rId21"/>
    <p:sldId id="886" r:id="rId22"/>
    <p:sldId id="887" r:id="rId23"/>
    <p:sldId id="888" r:id="rId24"/>
    <p:sldId id="879" r:id="rId25"/>
    <p:sldId id="890" r:id="rId26"/>
    <p:sldId id="891" r:id="rId27"/>
    <p:sldId id="893" r:id="rId28"/>
    <p:sldId id="881" r:id="rId29"/>
    <p:sldId id="337" r:id="rId30"/>
    <p:sldId id="338" r:id="rId31"/>
    <p:sldId id="339" r:id="rId32"/>
    <p:sldId id="894" r:id="rId33"/>
    <p:sldId id="288" r:id="rId34"/>
    <p:sldId id="882" r:id="rId35"/>
    <p:sldId id="883" r:id="rId36"/>
  </p:sldIdLst>
  <p:sldSz cx="12192000" cy="6858000"/>
  <p:notesSz cx="6858000" cy="9144000"/>
  <p:embeddedFontLst>
    <p:embeddedFont>
      <p:font typeface="Barlow" panose="00000500000000000000" pitchFamily="2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covos Kolokasis" initials="IK" lastIdx="22" clrIdx="0">
    <p:extLst>
      <p:ext uri="{19B8F6BF-5375-455C-9EA6-DF929625EA0E}">
        <p15:presenceInfo xmlns:p15="http://schemas.microsoft.com/office/powerpoint/2012/main" userId="S::kolokasis@ics.forth.gr::115db099-36b0-4a7f-863e-a1394c09d9f7" providerId="AD"/>
      </p:ext>
    </p:extLst>
  </p:cmAuthor>
  <p:cmAuthor id="2" name="lenovo" initials="l" lastIdx="1" clrIdx="1">
    <p:extLst>
      <p:ext uri="{19B8F6BF-5375-455C-9EA6-DF929625EA0E}">
        <p15:presenceInfo xmlns:p15="http://schemas.microsoft.com/office/powerpoint/2012/main" userId="af569f5d75ad6581" providerId="Windows Live"/>
      </p:ext>
    </p:extLst>
  </p:cmAuthor>
  <p:cmAuthor id="3" name="Manos" initials="M" lastIdx="2" clrIdx="2">
    <p:extLst>
      <p:ext uri="{19B8F6BF-5375-455C-9EA6-DF929625EA0E}">
        <p15:presenceInfo xmlns:p15="http://schemas.microsoft.com/office/powerpoint/2012/main" userId="Ma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85E65"/>
    <a:srgbClr val="1D4956"/>
    <a:srgbClr val="7DFFB8"/>
    <a:srgbClr val="25ABA5"/>
    <a:srgbClr val="FF9000"/>
    <a:srgbClr val="D00000"/>
    <a:srgbClr val="B03E53"/>
    <a:srgbClr val="FF5050"/>
    <a:srgbClr val="83A3AB"/>
    <a:srgbClr val="ADC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292" autoAdjust="0"/>
  </p:normalViewPr>
  <p:slideViewPr>
    <p:cSldViewPr snapToGrid="0">
      <p:cViewPr varScale="1">
        <p:scale>
          <a:sx n="118" d="100"/>
          <a:sy n="118" d="100"/>
        </p:scale>
        <p:origin x="4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4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4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4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8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45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72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98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24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98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4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51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4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36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49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28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72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59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45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66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3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38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 for you attention I will be happy to answer any questions.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530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726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5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1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0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3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3D08-9729-4D21-BC42-EEADB9D37B8F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3C0-0A71-4FC4-9609-0142BA3B95D8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3AFC-2417-4776-81E0-0C74DE917AA6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17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040-6897-4561-A44C-86C6555F0410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AF3-FBFD-459D-A2AF-33A789781A08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23A2-D0BA-4098-B047-3CD9C50A649F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0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4D6D-8DDC-4EBE-8F27-0D672F31D48D}" type="datetime1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A23-6E72-4A3D-B386-38935FE840A3}" type="datetime1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517-099E-4DA9-88A7-A4DE274E6207}" type="datetime1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C77-3BFE-4118-9274-961C2322C7C6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53BD-947A-463F-B1D5-5583A309D089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2B30-305A-4617-A401-71C78D65DF10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hyperlink" Target="https://docs.nvidia.com/cuda/cuda-c-programming-guide/index.htm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C4F0D-AECD-4860-8F80-D316CB6DDAED}"/>
              </a:ext>
            </a:extLst>
          </p:cNvPr>
          <p:cNvSpPr/>
          <p:nvPr/>
        </p:nvSpPr>
        <p:spPr>
          <a:xfrm>
            <a:off x="0" y="2214137"/>
            <a:ext cx="12192000" cy="2423656"/>
          </a:xfrm>
          <a:prstGeom prst="rect">
            <a:avLst/>
          </a:prstGeom>
          <a:solidFill>
            <a:srgbClr val="1D495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489" dirty="0"/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058F7146-EF98-44D3-B7A4-AAF34EE9D5AD}"/>
              </a:ext>
            </a:extLst>
          </p:cNvPr>
          <p:cNvSpPr txBox="1">
            <a:spLocks/>
          </p:cNvSpPr>
          <p:nvPr/>
        </p:nvSpPr>
        <p:spPr>
          <a:xfrm>
            <a:off x="539927" y="2937091"/>
            <a:ext cx="11209655" cy="1706563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Barlow"/>
              </a:rPr>
              <a:t>Programming Languages </a:t>
            </a:r>
            <a:r>
              <a:rPr lang="en-US" sz="4800">
                <a:solidFill>
                  <a:schemeClr val="bg1"/>
                </a:solidFill>
                <a:latin typeface="Barlow"/>
              </a:rPr>
              <a:t>for Accelerators</a:t>
            </a:r>
            <a:endParaRPr lang="en-US" dirty="0"/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42D10B41-92E5-4633-A5AD-F9099EE21CBA}"/>
              </a:ext>
            </a:extLst>
          </p:cNvPr>
          <p:cNvSpPr txBox="1">
            <a:spLocks/>
          </p:cNvSpPr>
          <p:nvPr/>
        </p:nvSpPr>
        <p:spPr>
          <a:xfrm>
            <a:off x="351235" y="6034559"/>
            <a:ext cx="10947400" cy="699798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Barlow"/>
              <a:ea typeface="+mn-lt"/>
              <a:cs typeface="Calibri"/>
            </a:endParaRPr>
          </a:p>
        </p:txBody>
      </p:sp>
      <p:sp>
        <p:nvSpPr>
          <p:cNvPr id="9" name="Google Shape;60;p13"/>
          <p:cNvSpPr txBox="1">
            <a:spLocks/>
          </p:cNvSpPr>
          <p:nvPr/>
        </p:nvSpPr>
        <p:spPr>
          <a:xfrm>
            <a:off x="1209751" y="6034559"/>
            <a:ext cx="9871075" cy="699798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aseline="30000" dirty="0">
                <a:solidFill>
                  <a:srgbClr val="1D4956"/>
                </a:solidFill>
                <a:latin typeface="Barlow"/>
                <a:ea typeface="+mn-lt"/>
              </a:rPr>
              <a:t>1</a:t>
            </a:r>
            <a:r>
              <a:rPr lang="en-US" sz="1800" dirty="0">
                <a:solidFill>
                  <a:srgbClr val="1D4956"/>
                </a:solidFill>
                <a:latin typeface="Barlow"/>
                <a:ea typeface="+mn-lt"/>
              </a:rPr>
              <a:t> Institute of Computer Science, Foundation for Research and Technology - Hellas, Greece</a:t>
            </a:r>
            <a:endParaRPr lang="en-US" sz="1800" dirty="0">
              <a:solidFill>
                <a:srgbClr val="1D4956"/>
              </a:solidFill>
              <a:latin typeface="Barlow"/>
            </a:endParaRPr>
          </a:p>
          <a:p>
            <a:pPr algn="ctr"/>
            <a:r>
              <a:rPr lang="en-US" sz="1800" baseline="30000" dirty="0">
                <a:solidFill>
                  <a:srgbClr val="1D4956"/>
                </a:solidFill>
                <a:latin typeface="Barlow"/>
                <a:ea typeface="+mn-lt"/>
              </a:rPr>
              <a:t>2</a:t>
            </a:r>
            <a:r>
              <a:rPr lang="en-US" sz="1800" dirty="0">
                <a:solidFill>
                  <a:srgbClr val="1D4956"/>
                </a:solidFill>
                <a:latin typeface="Barlow"/>
                <a:ea typeface="+mn-lt"/>
              </a:rPr>
              <a:t> Computer Science Department, University of Crete, Greece</a:t>
            </a:r>
            <a:endParaRPr lang="en-US" sz="1800" dirty="0">
              <a:solidFill>
                <a:srgbClr val="1D4956"/>
              </a:solidFill>
              <a:latin typeface="Barlow"/>
            </a:endParaRPr>
          </a:p>
        </p:txBody>
      </p:sp>
      <p:sp>
        <p:nvSpPr>
          <p:cNvPr id="10" name="Google Shape;60;p13"/>
          <p:cNvSpPr txBox="1">
            <a:spLocks/>
          </p:cNvSpPr>
          <p:nvPr/>
        </p:nvSpPr>
        <p:spPr>
          <a:xfrm>
            <a:off x="4947379" y="5173489"/>
            <a:ext cx="2394753" cy="31204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rgbClr val="1D4956"/>
                </a:solidFill>
                <a:latin typeface="Barlow"/>
                <a:ea typeface="+mn-lt"/>
                <a:cs typeface="+mn-lt"/>
              </a:rPr>
              <a:t>manospavl@ics.forth.gr</a:t>
            </a:r>
            <a:endParaRPr lang="en-US" sz="2000" baseline="30000" dirty="0">
              <a:solidFill>
                <a:srgbClr val="1D4956"/>
              </a:solidFill>
              <a:latin typeface="Barlow"/>
              <a:ea typeface="+mn-lt"/>
            </a:endParaRPr>
          </a:p>
        </p:txBody>
      </p:sp>
      <p:pic>
        <p:nvPicPr>
          <p:cNvPr id="1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176A72F-0FEE-487A-9E28-19C25D59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58" y="13072"/>
            <a:ext cx="1650879" cy="1651771"/>
          </a:xfrm>
          <a:prstGeom prst="rect">
            <a:avLst/>
          </a:prstGeom>
        </p:spPr>
      </p:pic>
      <p:pic>
        <p:nvPicPr>
          <p:cNvPr id="19" name="Picture 7" descr="Company name&#10;&#10;Description automatically generated">
            <a:extLst>
              <a:ext uri="{FF2B5EF4-FFF2-40B4-BE49-F238E27FC236}">
                <a16:creationId xmlns:a16="http://schemas.microsoft.com/office/drawing/2014/main" id="{921F5A00-053D-4B53-A03C-9BF32736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35" y="224667"/>
            <a:ext cx="2952750" cy="1047750"/>
          </a:xfrm>
          <a:prstGeom prst="rect">
            <a:avLst/>
          </a:prstGeom>
        </p:spPr>
      </p:pic>
      <p:sp>
        <p:nvSpPr>
          <p:cNvPr id="18" name="Google Shape;60;p13"/>
          <p:cNvSpPr txBox="1">
            <a:spLocks/>
          </p:cNvSpPr>
          <p:nvPr/>
        </p:nvSpPr>
        <p:spPr>
          <a:xfrm>
            <a:off x="4709218" y="4792786"/>
            <a:ext cx="3097778" cy="380703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1D4956"/>
                </a:solidFill>
                <a:latin typeface="Barlow"/>
                <a:ea typeface="+mn-lt"/>
                <a:cs typeface="+mn-lt"/>
              </a:rPr>
              <a:t>Manos Pavlidakis</a:t>
            </a:r>
            <a:r>
              <a:rPr lang="en-US" sz="2400" b="1" baseline="30000" dirty="0">
                <a:solidFill>
                  <a:srgbClr val="1D4956"/>
                </a:solidFill>
                <a:latin typeface="Barlow"/>
                <a:ea typeface="+mn-lt"/>
                <a:cs typeface="+mn-lt"/>
              </a:rPr>
              <a:t>1,2</a:t>
            </a:r>
            <a:endParaRPr lang="en-US" sz="2400" baseline="30000" dirty="0">
              <a:solidFill>
                <a:srgbClr val="1D4956"/>
              </a:solidFill>
              <a:latin typeface="Barlow"/>
              <a:ea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48">
        <p:fade/>
      </p:transition>
    </mc:Choice>
    <mc:Fallback xmlns="">
      <p:transition spd="med" advTm="1694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Add two integers with CUDA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10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97489" y="1623053"/>
            <a:ext cx="9067371" cy="39906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 simple kernel to add two integers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400" dirty="0">
                <a:solidFill>
                  <a:srgbClr val="00B050"/>
                </a:solidFill>
                <a:latin typeface="Barlow"/>
                <a:cs typeface="Calibri"/>
              </a:rPr>
              <a:t>__global__ void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add(</a:t>
            </a:r>
            <a:r>
              <a:rPr lang="en-GB" sz="24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*a, </a:t>
            </a:r>
            <a:r>
              <a:rPr lang="en-GB" sz="24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*b, </a:t>
            </a:r>
            <a:r>
              <a:rPr lang="en-GB" sz="24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*c) {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		*c = *a + *b;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	}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rgbClr val="00B050"/>
                </a:solidFill>
                <a:latin typeface="Barlow"/>
                <a:cs typeface="Calibri"/>
              </a:rPr>
              <a:t>__global__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is a CUDA C/C++ keyword meaning: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add() will execute on the device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add() will be called from the host</a:t>
            </a:r>
          </a:p>
          <a:p>
            <a:pPr>
              <a:lnSpc>
                <a:spcPct val="100000"/>
              </a:lnSpc>
              <a:buClrTx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2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Add two integers with CUDA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97489" y="1623053"/>
            <a:ext cx="10201691" cy="39906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Note that we use pointers for the variables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400" dirty="0">
                <a:solidFill>
                  <a:srgbClr val="00B050"/>
                </a:solidFill>
                <a:latin typeface="Barlow"/>
                <a:cs typeface="Calibri"/>
              </a:rPr>
              <a:t>__global__ void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add(</a:t>
            </a:r>
            <a:r>
              <a:rPr lang="en-GB" sz="24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Barlow"/>
                <a:cs typeface="Calibri"/>
              </a:rPr>
              <a:t>*a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, </a:t>
            </a:r>
            <a:r>
              <a:rPr lang="en-GB" sz="24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Barlow"/>
                <a:cs typeface="Calibri"/>
              </a:rPr>
              <a:t>*b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, </a:t>
            </a:r>
            <a:r>
              <a:rPr lang="en-GB" sz="24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Barlow"/>
                <a:cs typeface="Calibri"/>
              </a:rPr>
              <a:t> *c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) {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	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Barlow"/>
                <a:cs typeface="Calibri"/>
              </a:rPr>
              <a:t>*c = *a + *b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	}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add() runs on the device, so </a:t>
            </a:r>
            <a:r>
              <a:rPr lang="en-GB" sz="2400" b="1" dirty="0">
                <a:solidFill>
                  <a:srgbClr val="1D4956"/>
                </a:solidFill>
                <a:latin typeface="Barlow"/>
                <a:cs typeface="Calibri"/>
              </a:rPr>
              <a:t>a, b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and </a:t>
            </a:r>
            <a:r>
              <a:rPr lang="en-GB" sz="2400" b="1" dirty="0">
                <a:solidFill>
                  <a:srgbClr val="1D4956"/>
                </a:solidFill>
                <a:latin typeface="Barlow"/>
                <a:cs typeface="Calibri"/>
              </a:rPr>
              <a:t>c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must point to </a:t>
            </a:r>
            <a:r>
              <a:rPr lang="en-GB" sz="2400" u="sng" dirty="0">
                <a:solidFill>
                  <a:srgbClr val="1D4956"/>
                </a:solidFill>
                <a:latin typeface="Barlow"/>
                <a:cs typeface="Calibri"/>
              </a:rPr>
              <a:t>device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memory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We need to allocate memory on the GPU for a, b, 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2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Memory Management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97489" y="1623053"/>
            <a:ext cx="10201691" cy="44883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Host and device memory are separate entities</a:t>
            </a:r>
          </a:p>
          <a:p>
            <a:pPr>
              <a:lnSpc>
                <a:spcPct val="100000"/>
              </a:lnSpc>
              <a:buClrTx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Barlow"/>
                <a:cs typeface="Calibri"/>
              </a:rPr>
              <a:t>Device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pointers point to GPU memory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May be passed to/from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host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 code</a:t>
            </a:r>
          </a:p>
          <a:p>
            <a:pPr>
              <a:lnSpc>
                <a:spcPct val="100000"/>
              </a:lnSpc>
              <a:buClrTx/>
            </a:pPr>
            <a:r>
              <a:rPr lang="en-GB" sz="2400" b="1" dirty="0">
                <a:solidFill>
                  <a:srgbClr val="00B050"/>
                </a:solidFill>
                <a:latin typeface="Barlow"/>
                <a:cs typeface="Calibri"/>
              </a:rPr>
              <a:t>Host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pointers point to CPU memory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May be passed to/from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device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 code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Simple CUDA API for handling device memory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cudaMalloc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(),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cudaFree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(),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()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Similar to the C equivalents malloc(), free(),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memcpy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()</a:t>
            </a:r>
          </a:p>
          <a:p>
            <a:pPr>
              <a:lnSpc>
                <a:spcPct val="100000"/>
              </a:lnSpc>
              <a:buClrTx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</p:txBody>
      </p:sp>
      <p:pic>
        <p:nvPicPr>
          <p:cNvPr id="10" name="Picture 2" descr="\\JASON-PC\Users\Jason\Documents\CUDA by Example\Tesla_c1060_3qtr.png">
            <a:extLst>
              <a:ext uri="{FF2B5EF4-FFF2-40B4-BE49-F238E27FC236}">
                <a16:creationId xmlns:a16="http://schemas.microsoft.com/office/drawing/2014/main" id="{08BFDA5D-A9C2-47B4-AF7F-2406BA0A5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180" y="2111306"/>
            <a:ext cx="1297654" cy="997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3" descr="\\JASON-PC\Users\Jason\Documents\CUDA by Example\host.png">
            <a:extLst>
              <a:ext uri="{FF2B5EF4-FFF2-40B4-BE49-F238E27FC236}">
                <a16:creationId xmlns:a16="http://schemas.microsoft.com/office/drawing/2014/main" id="{2C4A3863-0A89-4EE6-AFDE-3A7AD10B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25004" y="3618114"/>
            <a:ext cx="1509498" cy="130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12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Add two integers: main()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97489" y="1623052"/>
            <a:ext cx="10201691" cy="4710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main(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void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 {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a, b, c;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                       // host copies of a, b, c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*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*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*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;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     // device copies of a, b, c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size =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 err="1">
                <a:solidFill>
                  <a:srgbClr val="00B050"/>
                </a:solidFill>
                <a:latin typeface="Barlow"/>
                <a:cs typeface="Calibri"/>
              </a:rPr>
              <a:t>sizeof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Allocate space for device copies of a, b, c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cudaMalloc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((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void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**)&amp;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size);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cudaMalloc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((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void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**)&amp;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size);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cudaMalloc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(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void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**)&amp;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size);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Setup input values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 = 2;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	b = 7;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3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Add two integers: main()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97489" y="1623052"/>
            <a:ext cx="10201691" cy="4710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Copy inputs to device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&amp;a, size,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2000" b="1" dirty="0" err="1">
                <a:solidFill>
                  <a:srgbClr val="1D4956"/>
                </a:solidFill>
                <a:latin typeface="Barlow"/>
                <a:cs typeface="Calibri"/>
              </a:rPr>
              <a:t>Host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To</a:t>
            </a:r>
            <a:r>
              <a:rPr lang="en-GB" sz="2000" b="1" dirty="0" err="1">
                <a:solidFill>
                  <a:srgbClr val="1D4956"/>
                </a:solidFill>
                <a:latin typeface="Barlow"/>
                <a:cs typeface="Calibri"/>
              </a:rPr>
              <a:t>Device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	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&amp;b, size,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2000" b="1" dirty="0" err="1">
                <a:solidFill>
                  <a:srgbClr val="1D4956"/>
                </a:solidFill>
                <a:latin typeface="Barlow"/>
                <a:cs typeface="Calibri"/>
              </a:rPr>
              <a:t>Host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To</a:t>
            </a:r>
            <a:r>
              <a:rPr lang="en-GB" sz="2000" b="1" dirty="0" err="1">
                <a:solidFill>
                  <a:srgbClr val="1D4956"/>
                </a:solidFill>
                <a:latin typeface="Barlow"/>
                <a:cs typeface="Calibri"/>
              </a:rPr>
              <a:t>Device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Launch add() kernel on GPU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add&lt;&lt;&lt;1,1&gt;&gt;&gt;(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 // Copy results back to host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(&amp;c,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, size,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2000" b="1" dirty="0" err="1">
                <a:solidFill>
                  <a:srgbClr val="1D4956"/>
                </a:solidFill>
                <a:latin typeface="Barlow"/>
                <a:cs typeface="Calibri"/>
              </a:rPr>
              <a:t>Device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To</a:t>
            </a:r>
            <a:r>
              <a:rPr lang="en-GB" sz="2000" b="1" dirty="0" err="1">
                <a:solidFill>
                  <a:srgbClr val="1D4956"/>
                </a:solidFill>
                <a:latin typeface="Barlow"/>
                <a:cs typeface="Calibri"/>
              </a:rPr>
              <a:t>Host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Free device memory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cudaFree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);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cudaFree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);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cudaFree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	return 0;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}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End of main()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8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Use parallelism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DC5695-2B3D-4CA4-A63F-06201598AFF5}"/>
              </a:ext>
            </a:extLst>
          </p:cNvPr>
          <p:cNvSpPr txBox="1">
            <a:spLocks/>
          </p:cNvSpPr>
          <p:nvPr/>
        </p:nvSpPr>
        <p:spPr>
          <a:xfrm>
            <a:off x="696686" y="1567776"/>
            <a:ext cx="10201691" cy="711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Performance gain of GPUs is based on massive parallelism</a:t>
            </a:r>
          </a:p>
        </p:txBody>
      </p:sp>
      <p:pic>
        <p:nvPicPr>
          <p:cNvPr id="11" name="Picture 2" descr="Programming Guide :: CUDA Toolkit Documentation">
            <a:extLst>
              <a:ext uri="{FF2B5EF4-FFF2-40B4-BE49-F238E27FC236}">
                <a16:creationId xmlns:a16="http://schemas.microsoft.com/office/drawing/2014/main" id="{1B6BB4B3-707F-4B19-B157-DE7F08DB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74" y="2044687"/>
            <a:ext cx="5107441" cy="2522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1F53F01-71A3-4142-A034-533D18F41AB8}"/>
              </a:ext>
            </a:extLst>
          </p:cNvPr>
          <p:cNvGrpSpPr/>
          <p:nvPr/>
        </p:nvGrpSpPr>
        <p:grpSpPr>
          <a:xfrm>
            <a:off x="438024" y="1974667"/>
            <a:ext cx="8744076" cy="1016295"/>
            <a:chOff x="438024" y="1974667"/>
            <a:chExt cx="8744076" cy="10162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87E427-E4A9-4D48-A0C0-A7DADE724B05}"/>
                </a:ext>
              </a:extLst>
            </p:cNvPr>
            <p:cNvGrpSpPr/>
            <p:nvPr/>
          </p:nvGrpSpPr>
          <p:grpSpPr>
            <a:xfrm>
              <a:off x="7075774" y="2020335"/>
              <a:ext cx="2106326" cy="970627"/>
              <a:chOff x="7075774" y="2020335"/>
              <a:chExt cx="2106326" cy="97062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D21570C-30CF-4D94-8524-45AEEBC91714}"/>
                  </a:ext>
                </a:extLst>
              </p:cNvPr>
              <p:cNvSpPr/>
              <p:nvPr/>
            </p:nvSpPr>
            <p:spPr>
              <a:xfrm>
                <a:off x="7075774" y="2044687"/>
                <a:ext cx="879506" cy="4003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687B00D-F0FC-400D-9CF8-40768731CA41}"/>
                  </a:ext>
                </a:extLst>
              </p:cNvPr>
              <p:cNvSpPr/>
              <p:nvPr/>
            </p:nvSpPr>
            <p:spPr>
              <a:xfrm>
                <a:off x="8302594" y="2020335"/>
                <a:ext cx="879506" cy="4003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AB18193-CD63-4E17-B1FA-ECE0A0F7D162}"/>
                  </a:ext>
                </a:extLst>
              </p:cNvPr>
              <p:cNvSpPr/>
              <p:nvPr/>
            </p:nvSpPr>
            <p:spPr>
              <a:xfrm>
                <a:off x="8302594" y="2590606"/>
                <a:ext cx="879506" cy="4003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44B837-F206-47A2-B50E-991DD8DE7913}"/>
                  </a:ext>
                </a:extLst>
              </p:cNvPr>
              <p:cNvSpPr/>
              <p:nvPr/>
            </p:nvSpPr>
            <p:spPr>
              <a:xfrm>
                <a:off x="7075774" y="2590606"/>
                <a:ext cx="879506" cy="4003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74" name="Content Placeholder 2">
              <a:extLst>
                <a:ext uri="{FF2B5EF4-FFF2-40B4-BE49-F238E27FC236}">
                  <a16:creationId xmlns:a16="http://schemas.microsoft.com/office/drawing/2014/main" id="{228D0433-C4B6-4EA7-9391-4D2D94F3C39D}"/>
                </a:ext>
              </a:extLst>
            </p:cNvPr>
            <p:cNvSpPr txBox="1">
              <a:spLocks/>
            </p:cNvSpPr>
            <p:nvPr/>
          </p:nvSpPr>
          <p:spPr>
            <a:xfrm>
              <a:off x="438024" y="1974667"/>
              <a:ext cx="6499231" cy="46019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100000"/>
                </a:lnSpc>
                <a:buClrTx/>
              </a:pPr>
              <a:r>
                <a:rPr lang="en-GB" sz="2000" dirty="0">
                  <a:solidFill>
                    <a:srgbClr val="1D4956"/>
                  </a:solidFill>
                  <a:latin typeface="Barlow"/>
                  <a:cs typeface="Calibri"/>
                </a:rPr>
                <a:t>CPUs have several cores (i.e. hundreds)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79A606-6A0F-457E-B014-44DBD822B271}"/>
              </a:ext>
            </a:extLst>
          </p:cNvPr>
          <p:cNvGrpSpPr/>
          <p:nvPr/>
        </p:nvGrpSpPr>
        <p:grpSpPr>
          <a:xfrm>
            <a:off x="447759" y="2038102"/>
            <a:ext cx="11703480" cy="701907"/>
            <a:chOff x="447759" y="2038102"/>
            <a:chExt cx="11703480" cy="7019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1007C2-8E9A-41A3-A287-9DEB333269DF}"/>
                </a:ext>
              </a:extLst>
            </p:cNvPr>
            <p:cNvGrpSpPr/>
            <p:nvPr/>
          </p:nvGrpSpPr>
          <p:grpSpPr>
            <a:xfrm>
              <a:off x="9921240" y="2038102"/>
              <a:ext cx="2229999" cy="126251"/>
              <a:chOff x="9921240" y="2038102"/>
              <a:chExt cx="2229999" cy="12625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9253AF-81FE-4E92-8FC2-B2FC8B18BF53}"/>
                  </a:ext>
                </a:extLst>
              </p:cNvPr>
              <p:cNvSpPr/>
              <p:nvPr/>
            </p:nvSpPr>
            <p:spPr>
              <a:xfrm>
                <a:off x="9921240" y="2038102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DB2D2C-EED5-4870-93AE-E73902BC241F}"/>
                  </a:ext>
                </a:extLst>
              </p:cNvPr>
              <p:cNvSpPr/>
              <p:nvPr/>
            </p:nvSpPr>
            <p:spPr>
              <a:xfrm>
                <a:off x="100709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EA3E39F-A27B-4F81-A3CA-155811DD3816}"/>
                  </a:ext>
                </a:extLst>
              </p:cNvPr>
              <p:cNvSpPr/>
              <p:nvPr/>
            </p:nvSpPr>
            <p:spPr>
              <a:xfrm>
                <a:off x="102233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5679F3D-138D-4B65-9CAF-C6B44E8D973D}"/>
                  </a:ext>
                </a:extLst>
              </p:cNvPr>
              <p:cNvSpPr/>
              <p:nvPr/>
            </p:nvSpPr>
            <p:spPr>
              <a:xfrm>
                <a:off x="103757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B5B7805-424B-43C4-8668-E7C71465B676}"/>
                  </a:ext>
                </a:extLst>
              </p:cNvPr>
              <p:cNvSpPr/>
              <p:nvPr/>
            </p:nvSpPr>
            <p:spPr>
              <a:xfrm>
                <a:off x="105281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7540B1-796D-4FE6-9735-85470ED4B437}"/>
                  </a:ext>
                </a:extLst>
              </p:cNvPr>
              <p:cNvSpPr/>
              <p:nvPr/>
            </p:nvSpPr>
            <p:spPr>
              <a:xfrm>
                <a:off x="106805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C896AB6-2CF1-4F6A-8C7C-2E7B4A835BF3}"/>
                  </a:ext>
                </a:extLst>
              </p:cNvPr>
              <p:cNvSpPr/>
              <p:nvPr/>
            </p:nvSpPr>
            <p:spPr>
              <a:xfrm>
                <a:off x="108329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936F784-519D-4F68-9522-980261DBBA41}"/>
                  </a:ext>
                </a:extLst>
              </p:cNvPr>
              <p:cNvSpPr/>
              <p:nvPr/>
            </p:nvSpPr>
            <p:spPr>
              <a:xfrm>
                <a:off x="109853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E62278C-F5D3-4D4E-9545-EE74D21ACA60}"/>
                  </a:ext>
                </a:extLst>
              </p:cNvPr>
              <p:cNvSpPr/>
              <p:nvPr/>
            </p:nvSpPr>
            <p:spPr>
              <a:xfrm>
                <a:off x="111377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085186-B710-49E5-99BC-6BE6A031B928}"/>
                  </a:ext>
                </a:extLst>
              </p:cNvPr>
              <p:cNvSpPr/>
              <p:nvPr/>
            </p:nvSpPr>
            <p:spPr>
              <a:xfrm>
                <a:off x="112901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93A039D-5F03-4F0A-BF45-D6092D8052E9}"/>
                  </a:ext>
                </a:extLst>
              </p:cNvPr>
              <p:cNvSpPr/>
              <p:nvPr/>
            </p:nvSpPr>
            <p:spPr>
              <a:xfrm>
                <a:off x="114425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533B19-D227-4B48-B89B-137BD1C08A52}"/>
                  </a:ext>
                </a:extLst>
              </p:cNvPr>
              <p:cNvSpPr/>
              <p:nvPr/>
            </p:nvSpPr>
            <p:spPr>
              <a:xfrm>
                <a:off x="115949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AE5E2A-B7AD-4861-A726-A6CCC7FA5AEB}"/>
                  </a:ext>
                </a:extLst>
              </p:cNvPr>
              <p:cNvSpPr/>
              <p:nvPr/>
            </p:nvSpPr>
            <p:spPr>
              <a:xfrm>
                <a:off x="117473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A766FD6-6B90-4D84-820A-24890E3BFE50}"/>
                  </a:ext>
                </a:extLst>
              </p:cNvPr>
              <p:cNvSpPr/>
              <p:nvPr/>
            </p:nvSpPr>
            <p:spPr>
              <a:xfrm>
                <a:off x="118997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6BF1571-E689-4183-B7FD-11BF263C43F5}"/>
                  </a:ext>
                </a:extLst>
              </p:cNvPr>
              <p:cNvSpPr/>
              <p:nvPr/>
            </p:nvSpPr>
            <p:spPr>
              <a:xfrm>
                <a:off x="120521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E607E39-3D77-4B53-80CE-49E025F46E26}"/>
                </a:ext>
              </a:extLst>
            </p:cNvPr>
            <p:cNvGrpSpPr/>
            <p:nvPr/>
          </p:nvGrpSpPr>
          <p:grpSpPr>
            <a:xfrm>
              <a:off x="9918579" y="2156682"/>
              <a:ext cx="2229999" cy="126251"/>
              <a:chOff x="9921240" y="2038102"/>
              <a:chExt cx="2229999" cy="12625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C7033FA-F149-4C54-898C-42728A0AC1F0}"/>
                  </a:ext>
                </a:extLst>
              </p:cNvPr>
              <p:cNvSpPr/>
              <p:nvPr/>
            </p:nvSpPr>
            <p:spPr>
              <a:xfrm>
                <a:off x="9921240" y="2038102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A04156-CDB8-4F9E-BC29-48C7C3A1DCEE}"/>
                  </a:ext>
                </a:extLst>
              </p:cNvPr>
              <p:cNvSpPr/>
              <p:nvPr/>
            </p:nvSpPr>
            <p:spPr>
              <a:xfrm>
                <a:off x="100709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5E524CB-4118-49E2-A4CC-0FFD82D0C9DE}"/>
                  </a:ext>
                </a:extLst>
              </p:cNvPr>
              <p:cNvSpPr/>
              <p:nvPr/>
            </p:nvSpPr>
            <p:spPr>
              <a:xfrm>
                <a:off x="102233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0A55DAF-8B27-4073-B192-F80F27174488}"/>
                  </a:ext>
                </a:extLst>
              </p:cNvPr>
              <p:cNvSpPr/>
              <p:nvPr/>
            </p:nvSpPr>
            <p:spPr>
              <a:xfrm>
                <a:off x="103757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B190C6D-43C0-447C-9FA8-CFD996392EBE}"/>
                  </a:ext>
                </a:extLst>
              </p:cNvPr>
              <p:cNvSpPr/>
              <p:nvPr/>
            </p:nvSpPr>
            <p:spPr>
              <a:xfrm>
                <a:off x="105281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264E904-229D-422C-B184-F89E13AC7546}"/>
                  </a:ext>
                </a:extLst>
              </p:cNvPr>
              <p:cNvSpPr/>
              <p:nvPr/>
            </p:nvSpPr>
            <p:spPr>
              <a:xfrm>
                <a:off x="106805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3C15E97-14D3-4CDD-B375-D783634C2FB0}"/>
                  </a:ext>
                </a:extLst>
              </p:cNvPr>
              <p:cNvSpPr/>
              <p:nvPr/>
            </p:nvSpPr>
            <p:spPr>
              <a:xfrm>
                <a:off x="108329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B320961-8CDC-4F7F-9281-30153E3AAA28}"/>
                  </a:ext>
                </a:extLst>
              </p:cNvPr>
              <p:cNvSpPr/>
              <p:nvPr/>
            </p:nvSpPr>
            <p:spPr>
              <a:xfrm>
                <a:off x="109853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B27A71F-212A-4579-B9D8-0F4B90291566}"/>
                  </a:ext>
                </a:extLst>
              </p:cNvPr>
              <p:cNvSpPr/>
              <p:nvPr/>
            </p:nvSpPr>
            <p:spPr>
              <a:xfrm>
                <a:off x="111377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61C7759-4E33-452C-8790-C39698E5705C}"/>
                  </a:ext>
                </a:extLst>
              </p:cNvPr>
              <p:cNvSpPr/>
              <p:nvPr/>
            </p:nvSpPr>
            <p:spPr>
              <a:xfrm>
                <a:off x="112901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D186335-CCDF-492B-8EA5-829952C1FCD7}"/>
                  </a:ext>
                </a:extLst>
              </p:cNvPr>
              <p:cNvSpPr/>
              <p:nvPr/>
            </p:nvSpPr>
            <p:spPr>
              <a:xfrm>
                <a:off x="114425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C5B0633-A822-4861-83CB-AFD35681D026}"/>
                  </a:ext>
                </a:extLst>
              </p:cNvPr>
              <p:cNvSpPr/>
              <p:nvPr/>
            </p:nvSpPr>
            <p:spPr>
              <a:xfrm>
                <a:off x="115949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166560-E196-4229-9735-A9111ECE8153}"/>
                  </a:ext>
                </a:extLst>
              </p:cNvPr>
              <p:cNvSpPr/>
              <p:nvPr/>
            </p:nvSpPr>
            <p:spPr>
              <a:xfrm>
                <a:off x="117473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DDC5DED-892E-4955-A760-8029E68834A3}"/>
                  </a:ext>
                </a:extLst>
              </p:cNvPr>
              <p:cNvSpPr/>
              <p:nvPr/>
            </p:nvSpPr>
            <p:spPr>
              <a:xfrm>
                <a:off x="118997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0FA1D21-7631-43CA-9635-77143CFAB930}"/>
                  </a:ext>
                </a:extLst>
              </p:cNvPr>
              <p:cNvSpPr/>
              <p:nvPr/>
            </p:nvSpPr>
            <p:spPr>
              <a:xfrm>
                <a:off x="120521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79F8E2-D3D6-43B8-9DDC-343BD0373BE8}"/>
                </a:ext>
              </a:extLst>
            </p:cNvPr>
            <p:cNvGrpSpPr/>
            <p:nvPr/>
          </p:nvGrpSpPr>
          <p:grpSpPr>
            <a:xfrm>
              <a:off x="9915918" y="2338762"/>
              <a:ext cx="2229999" cy="126251"/>
              <a:chOff x="9921240" y="2038102"/>
              <a:chExt cx="2229999" cy="12625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E22AA3F-3FA9-45CE-9C3B-B965DCA8B57C}"/>
                  </a:ext>
                </a:extLst>
              </p:cNvPr>
              <p:cNvSpPr/>
              <p:nvPr/>
            </p:nvSpPr>
            <p:spPr>
              <a:xfrm>
                <a:off x="9921240" y="2038102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C085921-57CE-457F-8C9C-7490815B1204}"/>
                  </a:ext>
                </a:extLst>
              </p:cNvPr>
              <p:cNvSpPr/>
              <p:nvPr/>
            </p:nvSpPr>
            <p:spPr>
              <a:xfrm>
                <a:off x="100709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578AFB4-6616-490A-9B79-D6A274766E29}"/>
                  </a:ext>
                </a:extLst>
              </p:cNvPr>
              <p:cNvSpPr/>
              <p:nvPr/>
            </p:nvSpPr>
            <p:spPr>
              <a:xfrm>
                <a:off x="102233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766E207-E548-4459-8AE7-635EDE9EB0CB}"/>
                  </a:ext>
                </a:extLst>
              </p:cNvPr>
              <p:cNvSpPr/>
              <p:nvPr/>
            </p:nvSpPr>
            <p:spPr>
              <a:xfrm>
                <a:off x="103757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66D6B1-8388-4478-8C92-55F818B44E07}"/>
                  </a:ext>
                </a:extLst>
              </p:cNvPr>
              <p:cNvSpPr/>
              <p:nvPr/>
            </p:nvSpPr>
            <p:spPr>
              <a:xfrm>
                <a:off x="105281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184A166-91EF-42E2-B3D1-05DA2EB553F3}"/>
                  </a:ext>
                </a:extLst>
              </p:cNvPr>
              <p:cNvSpPr/>
              <p:nvPr/>
            </p:nvSpPr>
            <p:spPr>
              <a:xfrm>
                <a:off x="106805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6D64F38-5FBA-4F24-8491-C5BB78C25FB2}"/>
                  </a:ext>
                </a:extLst>
              </p:cNvPr>
              <p:cNvSpPr/>
              <p:nvPr/>
            </p:nvSpPr>
            <p:spPr>
              <a:xfrm>
                <a:off x="108329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4DDC69-DE26-4F26-AC18-5EFFC3AB0AD4}"/>
                  </a:ext>
                </a:extLst>
              </p:cNvPr>
              <p:cNvSpPr/>
              <p:nvPr/>
            </p:nvSpPr>
            <p:spPr>
              <a:xfrm>
                <a:off x="109853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8001487-CBDE-47FE-B9C0-FA9423D93816}"/>
                  </a:ext>
                </a:extLst>
              </p:cNvPr>
              <p:cNvSpPr/>
              <p:nvPr/>
            </p:nvSpPr>
            <p:spPr>
              <a:xfrm>
                <a:off x="111377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8952B19-984E-4937-AC8C-F690FD602D42}"/>
                  </a:ext>
                </a:extLst>
              </p:cNvPr>
              <p:cNvSpPr/>
              <p:nvPr/>
            </p:nvSpPr>
            <p:spPr>
              <a:xfrm>
                <a:off x="112901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3C745F8-1A3A-4FA6-84D5-DA1AA2F13D13}"/>
                  </a:ext>
                </a:extLst>
              </p:cNvPr>
              <p:cNvSpPr/>
              <p:nvPr/>
            </p:nvSpPr>
            <p:spPr>
              <a:xfrm>
                <a:off x="114425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8735F8B-B2BF-4A4D-A394-3060ECA2BBCE}"/>
                  </a:ext>
                </a:extLst>
              </p:cNvPr>
              <p:cNvSpPr/>
              <p:nvPr/>
            </p:nvSpPr>
            <p:spPr>
              <a:xfrm>
                <a:off x="115949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D228653-D235-4D44-BB3F-22FB041EC9F2}"/>
                  </a:ext>
                </a:extLst>
              </p:cNvPr>
              <p:cNvSpPr/>
              <p:nvPr/>
            </p:nvSpPr>
            <p:spPr>
              <a:xfrm>
                <a:off x="117473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C2F3126-7B79-4456-8086-F957E953DC40}"/>
                  </a:ext>
                </a:extLst>
              </p:cNvPr>
              <p:cNvSpPr/>
              <p:nvPr/>
            </p:nvSpPr>
            <p:spPr>
              <a:xfrm>
                <a:off x="118997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A78365E-00D7-4C50-99FB-F4C028082F59}"/>
                  </a:ext>
                </a:extLst>
              </p:cNvPr>
              <p:cNvSpPr/>
              <p:nvPr/>
            </p:nvSpPr>
            <p:spPr>
              <a:xfrm>
                <a:off x="12052179" y="2038375"/>
                <a:ext cx="99060" cy="12597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A8149AA1-D3AB-4745-9E68-9D886DFD2DBF}"/>
                </a:ext>
              </a:extLst>
            </p:cNvPr>
            <p:cNvSpPr txBox="1">
              <a:spLocks/>
            </p:cNvSpPr>
            <p:nvPr/>
          </p:nvSpPr>
          <p:spPr>
            <a:xfrm>
              <a:off x="447759" y="2320761"/>
              <a:ext cx="5272411" cy="4192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100000"/>
                </a:lnSpc>
                <a:buClrTx/>
              </a:pPr>
              <a:r>
                <a:rPr lang="en-GB" sz="2000" dirty="0">
                  <a:solidFill>
                    <a:srgbClr val="1D4956"/>
                  </a:solidFill>
                  <a:latin typeface="Barlow"/>
                  <a:cs typeface="Calibri"/>
                </a:rPr>
                <a:t>GPUs have many cores (i.e. thousands)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8A3A0D-3172-4B87-B8D3-3B6C2EFA2F5C}"/>
              </a:ext>
            </a:extLst>
          </p:cNvPr>
          <p:cNvGrpSpPr/>
          <p:nvPr/>
        </p:nvGrpSpPr>
        <p:grpSpPr>
          <a:xfrm>
            <a:off x="725026" y="2798497"/>
            <a:ext cx="10201691" cy="3351711"/>
            <a:chOff x="725026" y="2798497"/>
            <a:chExt cx="10201691" cy="3351711"/>
          </a:xfrm>
        </p:grpSpPr>
        <p:sp>
          <p:nvSpPr>
            <p:cNvPr id="13" name="Down Arrow 69">
              <a:extLst>
                <a:ext uri="{FF2B5EF4-FFF2-40B4-BE49-F238E27FC236}">
                  <a16:creationId xmlns:a16="http://schemas.microsoft.com/office/drawing/2014/main" id="{9964CA0F-CA08-44E7-96D0-57D35A226FE6}"/>
                </a:ext>
              </a:extLst>
            </p:cNvPr>
            <p:cNvSpPr/>
            <p:nvPr/>
          </p:nvSpPr>
          <p:spPr>
            <a:xfrm>
              <a:off x="2031967" y="3647699"/>
              <a:ext cx="316191" cy="366126"/>
            </a:xfrm>
            <a:prstGeom prst="downArrow">
              <a:avLst/>
            </a:prstGeom>
            <a:solidFill>
              <a:srgbClr val="1D4956"/>
            </a:solidFill>
            <a:ln>
              <a:solidFill>
                <a:srgbClr val="1D4956"/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77" name="Content Placeholder 2">
              <a:extLst>
                <a:ext uri="{FF2B5EF4-FFF2-40B4-BE49-F238E27FC236}">
                  <a16:creationId xmlns:a16="http://schemas.microsoft.com/office/drawing/2014/main" id="{A7663DDB-6E2D-470D-B442-BB0C7D4EFDEB}"/>
                </a:ext>
              </a:extLst>
            </p:cNvPr>
            <p:cNvSpPr txBox="1">
              <a:spLocks/>
            </p:cNvSpPr>
            <p:nvPr/>
          </p:nvSpPr>
          <p:spPr>
            <a:xfrm>
              <a:off x="725026" y="2798497"/>
              <a:ext cx="10201691" cy="335171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ClrTx/>
              </a:pPr>
              <a:r>
                <a:rPr lang="en-GB" sz="2400" dirty="0">
                  <a:solidFill>
                    <a:srgbClr val="1D4956"/>
                  </a:solidFill>
                  <a:latin typeface="Barlow"/>
                  <a:cs typeface="Calibri"/>
                </a:rPr>
                <a:t>How we run the add() kernel on many cores?</a:t>
              </a:r>
            </a:p>
            <a:p>
              <a:pPr marL="457200" lvl="1" indent="0">
                <a:lnSpc>
                  <a:spcPct val="100000"/>
                </a:lnSpc>
                <a:buClrTx/>
                <a:buNone/>
              </a:pPr>
              <a:r>
                <a:rPr lang="en-GB" sz="2000" dirty="0">
                  <a:solidFill>
                    <a:srgbClr val="1D4956"/>
                  </a:solidFill>
                  <a:latin typeface="Barlow"/>
                  <a:cs typeface="Calibri"/>
                </a:rPr>
                <a:t>add&lt;&lt;&lt; 1, 1 &gt;&gt;&gt;();</a:t>
              </a:r>
            </a:p>
            <a:p>
              <a:pPr lvl="1">
                <a:lnSpc>
                  <a:spcPct val="100000"/>
                </a:lnSpc>
                <a:buClrTx/>
              </a:pPr>
              <a:endPara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endParaRPr>
            </a:p>
            <a:p>
              <a:pPr marL="457200" lvl="1" indent="0">
                <a:lnSpc>
                  <a:spcPct val="100000"/>
                </a:lnSpc>
                <a:buClrTx/>
                <a:buNone/>
              </a:pPr>
              <a:r>
                <a:rPr lang="en-GB" sz="2000" dirty="0">
                  <a:solidFill>
                    <a:srgbClr val="1D4956"/>
                  </a:solidFill>
                  <a:latin typeface="Barlow"/>
                  <a:cs typeface="Calibri"/>
                </a:rPr>
                <a:t>add&lt;&lt;&lt; </a:t>
              </a:r>
              <a:r>
                <a:rPr lang="en-GB" sz="2000" b="1" dirty="0">
                  <a:solidFill>
                    <a:srgbClr val="0070C0"/>
                  </a:solidFill>
                  <a:latin typeface="Barlow"/>
                  <a:cs typeface="Calibri"/>
                </a:rPr>
                <a:t>N</a:t>
              </a:r>
              <a:r>
                <a:rPr lang="en-GB" sz="2000" dirty="0">
                  <a:solidFill>
                    <a:srgbClr val="1D4956"/>
                  </a:solidFill>
                  <a:latin typeface="Barlow"/>
                  <a:cs typeface="Calibri"/>
                </a:rPr>
                <a:t>, 1 &gt;&gt;&gt;();</a:t>
              </a:r>
            </a:p>
            <a:p>
              <a:pPr>
                <a:lnSpc>
                  <a:spcPct val="100000"/>
                </a:lnSpc>
                <a:buClrTx/>
              </a:pPr>
              <a:r>
                <a:rPr lang="en-GB" sz="2400" dirty="0">
                  <a:solidFill>
                    <a:srgbClr val="1D4956"/>
                  </a:solidFill>
                  <a:latin typeface="Barlow"/>
                  <a:cs typeface="Calibri"/>
                </a:rPr>
                <a:t>Instead of executing add() once, execute </a:t>
              </a:r>
              <a:r>
                <a:rPr lang="en-GB" sz="2400" b="1" dirty="0">
                  <a:solidFill>
                    <a:srgbClr val="00B050"/>
                  </a:solidFill>
                  <a:latin typeface="Barlow"/>
                  <a:cs typeface="Calibri"/>
                </a:rPr>
                <a:t>N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Barlow"/>
                  <a:cs typeface="Calibri"/>
                </a:rPr>
                <a:t> </a:t>
              </a:r>
              <a:r>
                <a:rPr lang="en-GB" sz="2400" dirty="0">
                  <a:solidFill>
                    <a:srgbClr val="1D4956"/>
                  </a:solidFill>
                  <a:latin typeface="Barlow"/>
                  <a:cs typeface="Calibri"/>
                </a:rPr>
                <a:t>times in parallel!</a:t>
              </a:r>
            </a:p>
            <a:p>
              <a:pPr lvl="1">
                <a:lnSpc>
                  <a:spcPct val="100000"/>
                </a:lnSpc>
                <a:buClrTx/>
              </a:pPr>
              <a:endPara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36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Vector addition on the Device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97489" y="1623053"/>
            <a:ext cx="10897825" cy="44883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With add() running in parallel we can do vector addition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Each parallel invocation of add() is referred to as a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Barlow"/>
                <a:cs typeface="Calibri"/>
              </a:rPr>
              <a:t>Block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The set of </a:t>
            </a:r>
            <a:r>
              <a:rPr lang="en-GB" sz="2400" dirty="0">
                <a:solidFill>
                  <a:srgbClr val="0070C0"/>
                </a:solidFill>
                <a:latin typeface="Barlow"/>
                <a:cs typeface="Calibri"/>
              </a:rPr>
              <a:t>Blocks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is referred to as a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Barlow"/>
                <a:cs typeface="Calibri"/>
              </a:rPr>
              <a:t>Grid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Each invocation can refer to its block index using </a:t>
            </a:r>
            <a:r>
              <a:rPr lang="en-GB" sz="24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endParaRPr lang="en-GB" dirty="0">
              <a:solidFill>
                <a:srgbClr val="0070C0"/>
              </a:solidFill>
              <a:latin typeface="Barlow"/>
              <a:cs typeface="Calibri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__global__ void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add(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*a, 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*b, 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*c) {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	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c[</a:t>
            </a:r>
            <a:r>
              <a:rPr lang="en-GB" sz="20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] = a[</a:t>
            </a:r>
            <a:r>
              <a:rPr lang="en-GB" sz="20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] + b[</a:t>
            </a:r>
            <a:r>
              <a:rPr lang="en-GB" sz="20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];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}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By using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r>
              <a:rPr lang="en-GB" sz="2400" dirty="0">
                <a:solidFill>
                  <a:srgbClr val="0070C0"/>
                </a:solidFill>
                <a:latin typeface="Barlow"/>
                <a:cs typeface="Calibri"/>
              </a:rPr>
              <a:t> 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to index into the array, each block handles a different index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BAD9B-C6F9-4D73-A3C7-563B4040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10" y="167075"/>
            <a:ext cx="3994765" cy="1577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96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Sequential Vector Addition using C++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A3DD4A5-E5B2-401D-9FE5-5CD4D6D11567}"/>
              </a:ext>
            </a:extLst>
          </p:cNvPr>
          <p:cNvSpPr txBox="1">
            <a:spLocks/>
          </p:cNvSpPr>
          <p:nvPr/>
        </p:nvSpPr>
        <p:spPr>
          <a:xfrm>
            <a:off x="597489" y="1623052"/>
            <a:ext cx="10201691" cy="4710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main(</a:t>
            </a:r>
            <a:r>
              <a:rPr lang="en-GB" sz="1600" dirty="0">
                <a:solidFill>
                  <a:srgbClr val="00B050"/>
                </a:solidFill>
                <a:latin typeface="Barlow"/>
                <a:cs typeface="Calibri"/>
              </a:rPr>
              <a:t>void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) {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16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a, b, c;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  <a:latin typeface="Barlow"/>
              <a:cs typeface="Calibri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16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size =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Barlow"/>
                <a:cs typeface="Calibri"/>
              </a:rPr>
              <a:t>sizeof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16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Allocate and initialize a, b, c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	a = (</a:t>
            </a:r>
            <a:r>
              <a:rPr lang="en-GB" sz="16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*)malloc(size); </a:t>
            </a:r>
            <a:r>
              <a:rPr lang="en-GB" sz="1600" dirty="0" err="1">
                <a:solidFill>
                  <a:srgbClr val="1D4956"/>
                </a:solidFill>
                <a:latin typeface="Barlow"/>
                <a:cs typeface="Calibri"/>
              </a:rPr>
              <a:t>random_ints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(a, N);	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	b = (</a:t>
            </a:r>
            <a:r>
              <a:rPr lang="en-GB" sz="16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*)malloc(size); </a:t>
            </a:r>
            <a:r>
              <a:rPr lang="en-GB" sz="1600" dirty="0" err="1">
                <a:solidFill>
                  <a:srgbClr val="1D4956"/>
                </a:solidFill>
                <a:latin typeface="Barlow"/>
                <a:cs typeface="Calibri"/>
              </a:rPr>
              <a:t>random_ints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(b, N);	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	c = (</a:t>
            </a:r>
            <a:r>
              <a:rPr lang="en-GB" sz="16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*)malloc(size);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	</a:t>
            </a:r>
            <a:r>
              <a:rPr lang="en-GB" sz="2000" b="1" dirty="0">
                <a:solidFill>
                  <a:srgbClr val="485E65"/>
                </a:solidFill>
                <a:latin typeface="Barlow"/>
                <a:cs typeface="Calibri"/>
              </a:rPr>
              <a:t>for (int </a:t>
            </a:r>
            <a:r>
              <a:rPr lang="en-GB" sz="2000" b="1" dirty="0" err="1">
                <a:solidFill>
                  <a:srgbClr val="485E65"/>
                </a:solidFill>
                <a:latin typeface="Barlow"/>
                <a:cs typeface="Calibri"/>
              </a:rPr>
              <a:t>i</a:t>
            </a:r>
            <a:r>
              <a:rPr lang="en-GB" sz="2000" b="1" dirty="0">
                <a:solidFill>
                  <a:srgbClr val="485E65"/>
                </a:solidFill>
                <a:latin typeface="Barlow"/>
                <a:cs typeface="Calibri"/>
              </a:rPr>
              <a:t> =0; </a:t>
            </a:r>
            <a:r>
              <a:rPr lang="en-GB" sz="2000" b="1" dirty="0" err="1">
                <a:solidFill>
                  <a:srgbClr val="485E65"/>
                </a:solidFill>
                <a:latin typeface="Barlow"/>
                <a:cs typeface="Calibri"/>
              </a:rPr>
              <a:t>i</a:t>
            </a:r>
            <a:r>
              <a:rPr lang="en-GB" sz="2000" b="1" dirty="0">
                <a:solidFill>
                  <a:srgbClr val="485E65"/>
                </a:solidFill>
                <a:latin typeface="Barlow"/>
                <a:cs typeface="Calibri"/>
              </a:rPr>
              <a:t>&lt;size; </a:t>
            </a:r>
            <a:r>
              <a:rPr lang="en-GB" sz="2000" b="1" dirty="0" err="1">
                <a:solidFill>
                  <a:srgbClr val="485E65"/>
                </a:solidFill>
                <a:latin typeface="Barlow"/>
                <a:cs typeface="Calibri"/>
              </a:rPr>
              <a:t>i</a:t>
            </a:r>
            <a:r>
              <a:rPr lang="en-GB" sz="2000" b="1" dirty="0">
                <a:solidFill>
                  <a:srgbClr val="485E65"/>
                </a:solidFill>
                <a:latin typeface="Barlow"/>
                <a:cs typeface="Calibri"/>
              </a:rPr>
              <a:t>++)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Add arrays </a:t>
            </a:r>
            <a:endParaRPr lang="en-GB" sz="2000" b="1" dirty="0">
              <a:solidFill>
                <a:srgbClr val="1D4956"/>
              </a:solidFill>
              <a:latin typeface="Barlow"/>
              <a:cs typeface="Calibri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		</a:t>
            </a:r>
            <a:r>
              <a:rPr lang="en-GB" sz="2000" b="1" dirty="0">
                <a:solidFill>
                  <a:srgbClr val="485E65"/>
                </a:solidFill>
                <a:latin typeface="Barlow"/>
                <a:cs typeface="Calibri"/>
              </a:rPr>
              <a:t>c[</a:t>
            </a:r>
            <a:r>
              <a:rPr lang="en-GB" sz="2000" b="1" dirty="0" err="1">
                <a:solidFill>
                  <a:srgbClr val="485E65"/>
                </a:solidFill>
                <a:latin typeface="Barlow"/>
                <a:cs typeface="Calibri"/>
              </a:rPr>
              <a:t>i</a:t>
            </a:r>
            <a:r>
              <a:rPr lang="en-GB" sz="2000" b="1" dirty="0">
                <a:solidFill>
                  <a:srgbClr val="485E65"/>
                </a:solidFill>
                <a:latin typeface="Barlow"/>
                <a:cs typeface="Calibri"/>
              </a:rPr>
              <a:t>] = a[</a:t>
            </a:r>
            <a:r>
              <a:rPr lang="en-GB" sz="2000" b="1" dirty="0" err="1">
                <a:solidFill>
                  <a:srgbClr val="485E65"/>
                </a:solidFill>
                <a:latin typeface="Barlow"/>
                <a:cs typeface="Calibri"/>
              </a:rPr>
              <a:t>i</a:t>
            </a:r>
            <a:r>
              <a:rPr lang="en-GB" sz="2000" b="1" dirty="0">
                <a:solidFill>
                  <a:srgbClr val="485E65"/>
                </a:solidFill>
                <a:latin typeface="Barlow"/>
                <a:cs typeface="Calibri"/>
              </a:rPr>
              <a:t>] + b[</a:t>
            </a:r>
            <a:r>
              <a:rPr lang="en-GB" sz="2000" b="1" dirty="0" err="1">
                <a:solidFill>
                  <a:srgbClr val="485E65"/>
                </a:solidFill>
                <a:latin typeface="Barlow"/>
                <a:cs typeface="Calibri"/>
              </a:rPr>
              <a:t>i</a:t>
            </a:r>
            <a:r>
              <a:rPr lang="en-GB" sz="2000" b="1" dirty="0">
                <a:solidFill>
                  <a:srgbClr val="485E65"/>
                </a:solidFill>
                <a:latin typeface="Barlow"/>
                <a:cs typeface="Calibri"/>
              </a:rPr>
              <a:t>];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	free(a); free(b); free(c);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	return 0;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}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	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endParaRPr lang="en-GB" sz="16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1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Vector addition with 4 blocks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18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97490" y="1623053"/>
            <a:ext cx="6969638" cy="34714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If we want to create 4 parallel blocks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We will call the kernel from host with N=4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add&lt;&lt;&lt; </a:t>
            </a:r>
            <a:r>
              <a:rPr lang="en-GB" sz="2400" b="1" dirty="0">
                <a:solidFill>
                  <a:srgbClr val="0070C0"/>
                </a:solidFill>
                <a:latin typeface="Barlow"/>
                <a:cs typeface="Calibri"/>
              </a:rPr>
              <a:t>4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, 1 &gt;&gt;&gt;(…);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On the device the kernel code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     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__global__ void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add(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*a, 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*b, 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*c) {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      c[</a:t>
            </a:r>
            <a:r>
              <a:rPr lang="en-GB" sz="18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] = a[</a:t>
            </a:r>
            <a:r>
              <a:rPr lang="en-GB" sz="18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] + b[</a:t>
            </a:r>
            <a:r>
              <a:rPr lang="en-GB" sz="18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];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70084-1D8C-404F-8DEF-0412CE3D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181" y="1036373"/>
            <a:ext cx="4848225" cy="1914525"/>
          </a:xfrm>
          <a:prstGeom prst="rect">
            <a:avLst/>
          </a:prstGeom>
        </p:spPr>
      </p:pic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1A465307-9C4C-42E6-ADD0-0B80973E67BD}"/>
              </a:ext>
            </a:extLst>
          </p:cNvPr>
          <p:cNvSpPr/>
          <p:nvPr/>
        </p:nvSpPr>
        <p:spPr>
          <a:xfrm rot="5400000">
            <a:off x="9992937" y="3234469"/>
            <a:ext cx="2003266" cy="335902"/>
          </a:xfrm>
          <a:prstGeom prst="notchedRightArrow">
            <a:avLst/>
          </a:prstGeom>
          <a:solidFill>
            <a:srgbClr val="1D4956"/>
          </a:solidFill>
          <a:ln>
            <a:solidFill>
              <a:srgbClr val="485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D8CC6D12-728C-431F-A0E5-C8AA19ABB4E2}"/>
              </a:ext>
            </a:extLst>
          </p:cNvPr>
          <p:cNvSpPr/>
          <p:nvPr/>
        </p:nvSpPr>
        <p:spPr>
          <a:xfrm rot="5400000">
            <a:off x="10354955" y="3543610"/>
            <a:ext cx="2597957" cy="335902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1D4956"/>
          </a:solidFill>
          <a:ln>
            <a:solidFill>
              <a:srgbClr val="485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410294-8196-4B80-822B-D29FDEEA1DB8}"/>
              </a:ext>
            </a:extLst>
          </p:cNvPr>
          <p:cNvGrpSpPr/>
          <p:nvPr/>
        </p:nvGrpSpPr>
        <p:grpSpPr>
          <a:xfrm>
            <a:off x="8709713" y="2402874"/>
            <a:ext cx="1355757" cy="1257768"/>
            <a:chOff x="8709713" y="2402874"/>
            <a:chExt cx="1355757" cy="1257768"/>
          </a:xfrm>
        </p:grpSpPr>
        <p:sp>
          <p:nvSpPr>
            <p:cNvPr id="5" name="Arrow: Notched Right 4">
              <a:extLst>
                <a:ext uri="{FF2B5EF4-FFF2-40B4-BE49-F238E27FC236}">
                  <a16:creationId xmlns:a16="http://schemas.microsoft.com/office/drawing/2014/main" id="{286AE73E-9144-478D-96C8-B1D07B76AE3F}"/>
                </a:ext>
              </a:extLst>
            </p:cNvPr>
            <p:cNvSpPr/>
            <p:nvPr/>
          </p:nvSpPr>
          <p:spPr>
            <a:xfrm rot="5400000">
              <a:off x="9297334" y="2653868"/>
              <a:ext cx="837889" cy="335902"/>
            </a:xfrm>
            <a:prstGeom prst="notchedRightArrow">
              <a:avLst/>
            </a:prstGeom>
            <a:solidFill>
              <a:srgbClr val="1D4956"/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77E10-A96F-4B22-B9EA-7A1C68AEC42E}"/>
                </a:ext>
              </a:extLst>
            </p:cNvPr>
            <p:cNvSpPr/>
            <p:nvPr/>
          </p:nvSpPr>
          <p:spPr>
            <a:xfrm>
              <a:off x="8709713" y="3259426"/>
              <a:ext cx="1355757" cy="401216"/>
            </a:xfrm>
            <a:prstGeom prst="rect">
              <a:avLst/>
            </a:prstGeom>
            <a:solidFill>
              <a:srgbClr val="1D49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rlow" panose="00000500000000000000" pitchFamily="2" charset="0"/>
                </a:rPr>
                <a:t>c[0]=a[0]+b[0]</a:t>
              </a:r>
              <a:endParaRPr lang="el-GR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84E8AC-1A6D-4817-89CB-15D32BBA58FD}"/>
              </a:ext>
            </a:extLst>
          </p:cNvPr>
          <p:cNvGrpSpPr/>
          <p:nvPr/>
        </p:nvGrpSpPr>
        <p:grpSpPr>
          <a:xfrm>
            <a:off x="9356149" y="2399840"/>
            <a:ext cx="1355757" cy="1863808"/>
            <a:chOff x="9356149" y="2399840"/>
            <a:chExt cx="1355757" cy="1863808"/>
          </a:xfrm>
        </p:grpSpPr>
        <p:sp>
          <p:nvSpPr>
            <p:cNvPr id="13" name="Arrow: Notched Right 12">
              <a:extLst>
                <a:ext uri="{FF2B5EF4-FFF2-40B4-BE49-F238E27FC236}">
                  <a16:creationId xmlns:a16="http://schemas.microsoft.com/office/drawing/2014/main" id="{B4645E2A-BB9E-462F-8801-5FBB70F8D0B6}"/>
                </a:ext>
              </a:extLst>
            </p:cNvPr>
            <p:cNvSpPr/>
            <p:nvPr/>
          </p:nvSpPr>
          <p:spPr>
            <a:xfrm rot="5400000">
              <a:off x="9647233" y="2940081"/>
              <a:ext cx="1416383" cy="335902"/>
            </a:xfrm>
            <a:prstGeom prst="notchedRightArrow">
              <a:avLst/>
            </a:prstGeom>
            <a:solidFill>
              <a:srgbClr val="1D4956"/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C171F3-092B-41D7-9E38-5B948DB8F1DD}"/>
                </a:ext>
              </a:extLst>
            </p:cNvPr>
            <p:cNvSpPr/>
            <p:nvPr/>
          </p:nvSpPr>
          <p:spPr>
            <a:xfrm>
              <a:off x="9356149" y="3862432"/>
              <a:ext cx="1355757" cy="401216"/>
            </a:xfrm>
            <a:prstGeom prst="rect">
              <a:avLst/>
            </a:prstGeom>
            <a:solidFill>
              <a:srgbClr val="1D49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rlow" panose="00000500000000000000" pitchFamily="2" charset="0"/>
                </a:rPr>
                <a:t>c[1]=a[1]+b[1]</a:t>
              </a:r>
              <a:endParaRPr lang="el-GR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8C7F439-1722-4EE6-B15C-6ECD0DA30E4E}"/>
              </a:ext>
            </a:extLst>
          </p:cNvPr>
          <p:cNvSpPr/>
          <p:nvPr/>
        </p:nvSpPr>
        <p:spPr>
          <a:xfrm>
            <a:off x="9968495" y="4432046"/>
            <a:ext cx="1355757" cy="401216"/>
          </a:xfrm>
          <a:prstGeom prst="rect">
            <a:avLst/>
          </a:prstGeom>
          <a:solidFill>
            <a:srgbClr val="1D4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c[2]=a[2]+b[2]</a:t>
            </a:r>
            <a:endParaRPr lang="el-G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3AA9D0-235F-48BD-954E-FF1C52B9D3BF}"/>
              </a:ext>
            </a:extLst>
          </p:cNvPr>
          <p:cNvSpPr/>
          <p:nvPr/>
        </p:nvSpPr>
        <p:spPr>
          <a:xfrm>
            <a:off x="10642897" y="5040331"/>
            <a:ext cx="1355757" cy="401216"/>
          </a:xfrm>
          <a:prstGeom prst="rect">
            <a:avLst/>
          </a:prstGeom>
          <a:solidFill>
            <a:srgbClr val="1D4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" panose="00000500000000000000" pitchFamily="2" charset="0"/>
              </a:rPr>
              <a:t>c[3]=a[3]+b[3]</a:t>
            </a:r>
            <a:endParaRPr lang="el-GR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3291A17A-B781-495E-96D9-DDE53B00326E}"/>
              </a:ext>
            </a:extLst>
          </p:cNvPr>
          <p:cNvSpPr/>
          <p:nvPr/>
        </p:nvSpPr>
        <p:spPr>
          <a:xfrm>
            <a:off x="5885310" y="3764502"/>
            <a:ext cx="122465" cy="722504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C6CFD1-9843-46AE-B687-543B72E25F89}"/>
              </a:ext>
            </a:extLst>
          </p:cNvPr>
          <p:cNvGrpSpPr/>
          <p:nvPr/>
        </p:nvGrpSpPr>
        <p:grpSpPr>
          <a:xfrm>
            <a:off x="6221795" y="3660642"/>
            <a:ext cx="2604964" cy="1134124"/>
            <a:chOff x="6574922" y="3622146"/>
            <a:chExt cx="2690666" cy="1134124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2EAF0550-E8C7-44BB-A85E-F01709D163CE}"/>
                </a:ext>
              </a:extLst>
            </p:cNvPr>
            <p:cNvSpPr txBox="1">
              <a:spLocks/>
            </p:cNvSpPr>
            <p:nvPr/>
          </p:nvSpPr>
          <p:spPr>
            <a:xfrm>
              <a:off x="6574922" y="3639074"/>
              <a:ext cx="2487918" cy="111719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Tx/>
                <a:buNone/>
              </a:pPr>
              <a:r>
                <a:rPr lang="en-GB" sz="1800" dirty="0">
                  <a:solidFill>
                    <a:srgbClr val="1D4956"/>
                  </a:solidFill>
                  <a:latin typeface="Barlow"/>
                  <a:cs typeface="Calibri"/>
                </a:rPr>
                <a:t>for (</a:t>
              </a:r>
              <a:r>
                <a:rPr lang="en-GB" sz="1800" dirty="0">
                  <a:solidFill>
                    <a:srgbClr val="00B050"/>
                  </a:solidFill>
                  <a:latin typeface="Barlow"/>
                  <a:cs typeface="Calibri"/>
                </a:rPr>
                <a:t>int</a:t>
              </a:r>
              <a:r>
                <a:rPr lang="en-GB" sz="1800" dirty="0">
                  <a:solidFill>
                    <a:srgbClr val="1D4956"/>
                  </a:solidFill>
                  <a:latin typeface="Barlow"/>
                  <a:cs typeface="Calibri"/>
                </a:rPr>
                <a:t> </a:t>
              </a:r>
              <a:r>
                <a:rPr lang="en-GB" sz="1800" dirty="0" err="1">
                  <a:solidFill>
                    <a:srgbClr val="1D4956"/>
                  </a:solidFill>
                  <a:latin typeface="Barlow"/>
                  <a:cs typeface="Calibri"/>
                </a:rPr>
                <a:t>i</a:t>
              </a:r>
              <a:r>
                <a:rPr lang="en-GB" sz="1800" dirty="0">
                  <a:solidFill>
                    <a:srgbClr val="1D4956"/>
                  </a:solidFill>
                  <a:latin typeface="Barlow"/>
                  <a:cs typeface="Calibri"/>
                </a:rPr>
                <a:t> =0; </a:t>
              </a:r>
              <a:r>
                <a:rPr lang="en-GB" sz="1800" dirty="0" err="1">
                  <a:solidFill>
                    <a:srgbClr val="1D4956"/>
                  </a:solidFill>
                  <a:latin typeface="Barlow"/>
                  <a:cs typeface="Calibri"/>
                </a:rPr>
                <a:t>i</a:t>
              </a:r>
              <a:r>
                <a:rPr lang="en-GB" sz="1800" dirty="0">
                  <a:solidFill>
                    <a:srgbClr val="1D4956"/>
                  </a:solidFill>
                  <a:latin typeface="Barlow"/>
                  <a:cs typeface="Calibri"/>
                </a:rPr>
                <a:t>&lt;size; </a:t>
              </a:r>
              <a:r>
                <a:rPr lang="en-GB" sz="1800" dirty="0" err="1">
                  <a:solidFill>
                    <a:srgbClr val="1D4956"/>
                  </a:solidFill>
                  <a:latin typeface="Barlow"/>
                  <a:cs typeface="Calibri"/>
                </a:rPr>
                <a:t>i</a:t>
              </a:r>
              <a:r>
                <a:rPr lang="en-GB" sz="1800" dirty="0">
                  <a:solidFill>
                    <a:srgbClr val="1D4956"/>
                  </a:solidFill>
                  <a:latin typeface="Barlow"/>
                  <a:cs typeface="Calibri"/>
                </a:rPr>
                <a:t>++)</a:t>
              </a:r>
            </a:p>
            <a:p>
              <a:pPr marL="0" indent="0">
                <a:lnSpc>
                  <a:spcPct val="100000"/>
                </a:lnSpc>
                <a:buClrTx/>
                <a:buNone/>
              </a:pPr>
              <a:r>
                <a:rPr lang="en-GB" sz="1800" dirty="0">
                  <a:solidFill>
                    <a:srgbClr val="1D4956"/>
                  </a:solidFill>
                  <a:latin typeface="Barlow"/>
                  <a:cs typeface="Calibri"/>
                </a:rPr>
                <a:t>      c[</a:t>
              </a:r>
              <a:r>
                <a:rPr lang="en-GB" sz="1800" dirty="0" err="1">
                  <a:solidFill>
                    <a:srgbClr val="1D4956"/>
                  </a:solidFill>
                  <a:latin typeface="Barlow"/>
                  <a:cs typeface="Calibri"/>
                </a:rPr>
                <a:t>i</a:t>
              </a:r>
              <a:r>
                <a:rPr lang="en-GB" sz="1800" dirty="0">
                  <a:solidFill>
                    <a:srgbClr val="1D4956"/>
                  </a:solidFill>
                  <a:latin typeface="Barlow"/>
                  <a:cs typeface="Calibri"/>
                </a:rPr>
                <a:t>] = a[</a:t>
              </a:r>
              <a:r>
                <a:rPr lang="en-GB" sz="1800" dirty="0" err="1">
                  <a:solidFill>
                    <a:srgbClr val="1D4956"/>
                  </a:solidFill>
                  <a:latin typeface="Barlow"/>
                  <a:cs typeface="Calibri"/>
                </a:rPr>
                <a:t>i</a:t>
              </a:r>
              <a:r>
                <a:rPr lang="en-GB" sz="1800" dirty="0">
                  <a:solidFill>
                    <a:srgbClr val="1D4956"/>
                  </a:solidFill>
                  <a:latin typeface="Barlow"/>
                  <a:cs typeface="Calibri"/>
                </a:rPr>
                <a:t>] + b[</a:t>
              </a:r>
              <a:r>
                <a:rPr lang="en-GB" sz="1800" dirty="0" err="1">
                  <a:solidFill>
                    <a:srgbClr val="1D4956"/>
                  </a:solidFill>
                  <a:latin typeface="Barlow"/>
                  <a:cs typeface="Calibri"/>
                </a:rPr>
                <a:t>i</a:t>
              </a:r>
              <a:r>
                <a:rPr lang="en-GB" sz="1800" dirty="0">
                  <a:solidFill>
                    <a:srgbClr val="1D4956"/>
                  </a:solidFill>
                  <a:latin typeface="Barlow"/>
                  <a:cs typeface="Calibri"/>
                </a:rPr>
                <a:t>];</a:t>
              </a:r>
            </a:p>
            <a:p>
              <a:pPr marL="0" indent="0">
                <a:lnSpc>
                  <a:spcPct val="100000"/>
                </a:lnSpc>
                <a:buClrTx/>
                <a:buNone/>
              </a:pPr>
              <a:r>
                <a:rPr lang="en-GB" sz="1600" dirty="0">
                  <a:solidFill>
                    <a:srgbClr val="1D4956"/>
                  </a:solidFill>
                  <a:latin typeface="Barlow"/>
                  <a:cs typeface="Calibri"/>
                </a:rPr>
                <a:t>	</a:t>
              </a:r>
            </a:p>
            <a:p>
              <a:pPr marL="0" indent="0">
                <a:lnSpc>
                  <a:spcPct val="100000"/>
                </a:lnSpc>
                <a:buClrTx/>
                <a:buNone/>
              </a:pPr>
              <a:r>
                <a:rPr lang="en-GB" sz="1600" dirty="0">
                  <a:solidFill>
                    <a:srgbClr val="1D4956"/>
                  </a:solidFill>
                  <a:latin typeface="Barlow"/>
                  <a:cs typeface="Calibri"/>
                </a:rPr>
                <a:t>	</a:t>
              </a:r>
            </a:p>
            <a:p>
              <a:pPr marL="0" indent="0">
                <a:lnSpc>
                  <a:spcPct val="100000"/>
                </a:lnSpc>
                <a:buClrTx/>
                <a:buNone/>
              </a:pPr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Barlow"/>
                  <a:cs typeface="Calibri"/>
                </a:rPr>
                <a:t>	</a:t>
              </a:r>
              <a:endParaRPr lang="en-GB" sz="1600" dirty="0">
                <a:solidFill>
                  <a:srgbClr val="1D4956"/>
                </a:solidFill>
                <a:latin typeface="Barlow"/>
                <a:cs typeface="Calibri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A47147-BE26-4CE9-A92B-54C22F5774F2}"/>
                </a:ext>
              </a:extLst>
            </p:cNvPr>
            <p:cNvSpPr/>
            <p:nvPr/>
          </p:nvSpPr>
          <p:spPr>
            <a:xfrm>
              <a:off x="6636424" y="3622146"/>
              <a:ext cx="2629164" cy="888711"/>
            </a:xfrm>
            <a:prstGeom prst="rect">
              <a:avLst/>
            </a:prstGeom>
            <a:noFill/>
            <a:ln w="28575">
              <a:solidFill>
                <a:srgbClr val="485E6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23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Vector addition main()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19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7" y="1296481"/>
            <a:ext cx="10403302" cy="5118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#define N 4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main(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void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) {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      </a:t>
            </a:r>
            <a:r>
              <a:rPr lang="en-GB" sz="1800" dirty="0">
                <a:solidFill>
                  <a:srgbClr val="00B050"/>
                </a:solidFill>
                <a:highlight>
                  <a:srgbClr val="00FFFF"/>
                </a:highlight>
                <a:latin typeface="Barlow"/>
                <a:cs typeface="Calibri"/>
              </a:rPr>
              <a:t>int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*a, *b, *c;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	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host copies of a, b, c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      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*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*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*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;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device copies of a, b, c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      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size = </a:t>
            </a:r>
            <a:r>
              <a:rPr lang="en-GB" sz="1800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N *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</a:t>
            </a:r>
            <a:r>
              <a:rPr lang="en-GB" sz="1800" dirty="0" err="1">
                <a:solidFill>
                  <a:srgbClr val="00B050"/>
                </a:solidFill>
                <a:latin typeface="Barlow"/>
                <a:cs typeface="Calibri"/>
              </a:rPr>
              <a:t>sizeof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latin typeface="Barlow"/>
                <a:cs typeface="Calibri"/>
              </a:rPr>
              <a:t>(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);	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       //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Alloc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 space for device copies of a, b, c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     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cudaMalloc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((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void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**)&amp;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size);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     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cudaMalloc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((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void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**)&amp;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size);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     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cudaMalloc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((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void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**)&amp;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size);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       //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Alloc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 space for host copies of a, b, c, and setup random input values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i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Barlow"/>
                <a:cs typeface="Calibri"/>
              </a:rPr>
              <a:t>       </a:t>
            </a:r>
            <a:r>
              <a:rPr lang="en-GB" sz="1800" i="1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a = (</a:t>
            </a:r>
            <a:r>
              <a:rPr lang="en-GB" sz="1800" i="1" dirty="0">
                <a:solidFill>
                  <a:srgbClr val="00B050"/>
                </a:solidFill>
                <a:highlight>
                  <a:srgbClr val="00FFFF"/>
                </a:highlight>
                <a:latin typeface="Barlow"/>
                <a:cs typeface="Calibri"/>
              </a:rPr>
              <a:t>int</a:t>
            </a:r>
            <a:r>
              <a:rPr lang="en-GB" sz="1800" i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Barlow"/>
                <a:cs typeface="Calibri"/>
              </a:rPr>
              <a:t> </a:t>
            </a:r>
            <a:r>
              <a:rPr lang="en-GB" sz="1800" i="1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*)malloc(size); </a:t>
            </a:r>
            <a:r>
              <a:rPr lang="en-GB" sz="1800" i="1" dirty="0" err="1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random_ints</a:t>
            </a:r>
            <a:r>
              <a:rPr lang="en-GB" sz="1800" i="1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(a, N);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i="1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       b = (</a:t>
            </a:r>
            <a:r>
              <a:rPr lang="en-GB" sz="1800" i="1" dirty="0">
                <a:solidFill>
                  <a:srgbClr val="00B050"/>
                </a:solidFill>
                <a:highlight>
                  <a:srgbClr val="00FFFF"/>
                </a:highlight>
                <a:latin typeface="Barlow"/>
                <a:cs typeface="Calibri"/>
              </a:rPr>
              <a:t>int</a:t>
            </a:r>
            <a:r>
              <a:rPr lang="en-GB" sz="1800" i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Barlow"/>
                <a:cs typeface="Calibri"/>
              </a:rPr>
              <a:t> </a:t>
            </a:r>
            <a:r>
              <a:rPr lang="en-GB" sz="1800" i="1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*)malloc(size); </a:t>
            </a:r>
            <a:r>
              <a:rPr lang="en-GB" sz="1800" i="1" dirty="0" err="1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random_ints</a:t>
            </a:r>
            <a:r>
              <a:rPr lang="en-GB" sz="1800" i="1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(b, N);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i="1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       c = (</a:t>
            </a:r>
            <a:r>
              <a:rPr lang="en-GB" sz="1800" i="1" dirty="0">
                <a:solidFill>
                  <a:srgbClr val="00B050"/>
                </a:solidFill>
                <a:highlight>
                  <a:srgbClr val="00FFFF"/>
                </a:highlight>
                <a:latin typeface="Barlow"/>
                <a:cs typeface="Calibri"/>
              </a:rPr>
              <a:t>int</a:t>
            </a:r>
            <a:r>
              <a:rPr lang="en-GB" sz="1800" i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Barlow"/>
                <a:cs typeface="Calibri"/>
              </a:rPr>
              <a:t> </a:t>
            </a:r>
            <a:r>
              <a:rPr lang="en-GB" sz="1800" i="1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*)malloc(size);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6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533541" y="6395844"/>
            <a:ext cx="12725541" cy="464263"/>
            <a:chOff x="-533541" y="6395844"/>
            <a:chExt cx="12725541" cy="464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33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43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6169341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What is an accelerator?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356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08D2C2C-C8F5-4347-B341-184F74E72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989" y="1453008"/>
            <a:ext cx="11538964" cy="4126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A device that performs </a:t>
            </a:r>
            <a:r>
              <a:rPr lang="en-US" sz="2400" u="sng" dirty="0">
                <a:solidFill>
                  <a:srgbClr val="1D4956"/>
                </a:solidFill>
                <a:latin typeface="Barlow"/>
                <a:cs typeface="Calibri"/>
              </a:rPr>
              <a:t>some functions 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more efficiently than general-purpose CPU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1D4956"/>
                </a:solidFill>
                <a:latin typeface="Barlow"/>
                <a:cs typeface="Calibri"/>
              </a:rPr>
              <a:t>Due to massive </a:t>
            </a:r>
            <a:r>
              <a:rPr lang="en-US" sz="2000" dirty="0" err="1">
                <a:solidFill>
                  <a:srgbClr val="1D4956"/>
                </a:solidFill>
                <a:latin typeface="Barlow"/>
                <a:cs typeface="Calibri"/>
              </a:rPr>
              <a:t>pallelism</a:t>
            </a:r>
            <a:endParaRPr lang="en-US" sz="2000" dirty="0">
              <a:solidFill>
                <a:srgbClr val="1D4956"/>
              </a:solidFill>
              <a:latin typeface="Barlow"/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1D4956"/>
                </a:solidFill>
                <a:latin typeface="Barlow"/>
                <a:cs typeface="Calibri"/>
              </a:rPr>
              <a:t>GPUs are perfect for Vector Add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General Purpose Graphic Processing Unit (NVIDIA, AMD)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Field-Programmable Gate Array (Xilinx, Intel Altera)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Application-Specific Integrated Circuit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D4956"/>
                </a:solidFill>
                <a:latin typeface="Barlow"/>
                <a:cs typeface="Calibri"/>
              </a:rPr>
              <a:t>TPU: Tensor Processing Unit (Google)</a:t>
            </a:r>
          </a:p>
          <a:p>
            <a:pPr lvl="1">
              <a:lnSpc>
                <a:spcPct val="100000"/>
              </a:lnSpc>
            </a:pPr>
            <a:endParaRPr lang="en-US" sz="2000" dirty="0">
              <a:solidFill>
                <a:srgbClr val="1D4956"/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pic>
        <p:nvPicPr>
          <p:cNvPr id="1026" name="Picture 2" descr="Programming Guide :: CUDA Toolkit Documen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39" y="3763837"/>
            <a:ext cx="5352661" cy="2643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10848" y="6339034"/>
            <a:ext cx="4251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5"/>
              </a:rPr>
              <a:t>Programming Guide :: CUDA Toolkit Documentation (nvidia.com)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01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Vector addition main()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20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7" y="1296481"/>
            <a:ext cx="10403302" cy="5118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        // Copy inputs to device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a, size,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cudaMemcpyHostToDevice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b, size,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cudaMemcpyHostToDevice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Launch add() kernel on GPU with N blocks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add&lt;&lt;&lt;</a:t>
            </a:r>
            <a:r>
              <a:rPr lang="en-GB" sz="1800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N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,1&gt;&gt;&gt;(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Copy result back to host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cudaMemcpy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(c,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, size,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cudaMemcpyDeviceToHost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// Free device </a:t>
            </a:r>
            <a:r>
              <a:rPr lang="en-GB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and host </a:t>
            </a: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/>
                <a:cs typeface="Calibri"/>
              </a:rPr>
              <a:t>memory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</a:t>
            </a:r>
            <a:r>
              <a:rPr lang="en-GB" sz="1800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free(a); free(b); free(c);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cudaFree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d_a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);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cudaFree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d_b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); 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cudaFree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(</a:t>
            </a:r>
            <a:r>
              <a:rPr lang="en-GB" sz="1800" dirty="0" err="1">
                <a:solidFill>
                  <a:srgbClr val="1D4956"/>
                </a:solidFill>
                <a:latin typeface="Barlow"/>
                <a:cs typeface="Calibri"/>
              </a:rPr>
              <a:t>d_c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    </a:t>
            </a:r>
            <a:r>
              <a:rPr lang="en-GB" sz="1800" dirty="0">
                <a:solidFill>
                  <a:srgbClr val="00B050"/>
                </a:solidFill>
                <a:latin typeface="Barlow"/>
                <a:cs typeface="Calibri"/>
              </a:rPr>
              <a:t>return</a:t>
            </a: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0;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1800" dirty="0">
                <a:solidFill>
                  <a:srgbClr val="1D4956"/>
                </a:solidFill>
                <a:latin typeface="Barlow"/>
                <a:cs typeface="Calibri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9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More parallelism using CUDA cores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6" y="1324937"/>
            <a:ext cx="8094133" cy="4992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NVIDIA GPUs consists of: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Streaming Multiprocessors (SM)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An SM consists of CUDA cores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9DAF8-6E60-45DA-A924-A5DC3EF00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379" y="1297811"/>
            <a:ext cx="3684814" cy="145225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20B254-AB3D-433E-A46A-42727B562251}"/>
              </a:ext>
            </a:extLst>
          </p:cNvPr>
          <p:cNvSpPr txBox="1">
            <a:spLocks/>
          </p:cNvSpPr>
          <p:nvPr/>
        </p:nvSpPr>
        <p:spPr>
          <a:xfrm>
            <a:off x="9323894" y="840470"/>
            <a:ext cx="1676898" cy="597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b="1" u="sng" dirty="0">
                <a:solidFill>
                  <a:srgbClr val="1D4956"/>
                </a:solidFill>
                <a:latin typeface="Barlow"/>
                <a:cs typeface="Calibri"/>
              </a:rPr>
              <a:t>Hardware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36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More parallelism using CUDA cores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6" y="1324937"/>
            <a:ext cx="8094133" cy="4992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NVIDIA GPUs consists of: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Streaming Multiprocessors (SM)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An SM consists of CUDA cores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 CUDA core is like a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thin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 processor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 GPU has: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Hundreds of SMs (e.g. A100 GPU has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128)</a:t>
            </a:r>
            <a:endParaRPr lang="en-GB" sz="2000" dirty="0">
              <a:solidFill>
                <a:srgbClr val="1D4956"/>
              </a:solidFill>
              <a:latin typeface="Barlow"/>
              <a:cs typeface="Calibri"/>
            </a:endParaRP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Thousand CUDA cores (e.g. A100 GPU has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7000)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0B99A-6C2C-4974-A1D4-68B737E1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708" y="1281981"/>
            <a:ext cx="3626498" cy="24318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4BEA9A-0628-427B-9819-4226A8A49DC5}"/>
              </a:ext>
            </a:extLst>
          </p:cNvPr>
          <p:cNvSpPr txBox="1">
            <a:spLocks/>
          </p:cNvSpPr>
          <p:nvPr/>
        </p:nvSpPr>
        <p:spPr>
          <a:xfrm>
            <a:off x="9323894" y="840470"/>
            <a:ext cx="1676898" cy="597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b="1" u="sng" dirty="0">
                <a:solidFill>
                  <a:srgbClr val="1D4956"/>
                </a:solidFill>
                <a:latin typeface="Barlow"/>
                <a:cs typeface="Calibri"/>
              </a:rPr>
              <a:t>Hardware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4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More parallelism using CUDA cores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6" y="1324937"/>
            <a:ext cx="8094133" cy="4992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NVIDIA GPUs consists of: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Streaming Multiprocessors (SM)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An SM consists of CUDA cores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 CUDA core is like a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thin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 processor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 GPU has: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Hundreds of SMs (e.g. A100 GPU has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128)</a:t>
            </a:r>
            <a:endParaRPr lang="en-GB" sz="2000" dirty="0">
              <a:solidFill>
                <a:srgbClr val="1D4956"/>
              </a:solidFill>
              <a:latin typeface="Barlow"/>
              <a:cs typeface="Calibri"/>
            </a:endParaRP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Thousand CUDA cores (e.g. A100 GPU has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7000)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In our example we use only Blocks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 Block is assigned to an SM 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Blocks in the same SM execute </a:t>
            </a:r>
            <a:r>
              <a:rPr lang="en-GB" sz="2000" u="sng" dirty="0">
                <a:solidFill>
                  <a:srgbClr val="1D4956"/>
                </a:solidFill>
                <a:latin typeface="Barlow"/>
                <a:cs typeface="Calibri"/>
              </a:rPr>
              <a:t>concurrently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!</a:t>
            </a:r>
            <a:endParaRPr lang="en-GB" sz="1600" dirty="0">
              <a:solidFill>
                <a:srgbClr val="1D4956"/>
              </a:solidFill>
              <a:latin typeface="Barlow"/>
              <a:cs typeface="Calibri"/>
            </a:endParaRPr>
          </a:p>
          <a:p>
            <a:pPr lvl="2">
              <a:lnSpc>
                <a:spcPct val="100000"/>
              </a:lnSpc>
              <a:buClrTx/>
            </a:pP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</a:rPr>
              <a:t>Not in parallel!!</a:t>
            </a:r>
          </a:p>
          <a:p>
            <a:pPr lvl="2">
              <a:lnSpc>
                <a:spcPct val="100000"/>
              </a:lnSpc>
              <a:buClrTx/>
            </a:pPr>
            <a:r>
              <a:rPr lang="en-GB" sz="1600" dirty="0">
                <a:solidFill>
                  <a:srgbClr val="1D4956"/>
                </a:solidFill>
                <a:latin typeface="Barlow"/>
                <a:cs typeface="Calibri"/>
                <a:sym typeface="Wingdings" panose="05000000000000000000" pitchFamily="2" charset="2"/>
              </a:rPr>
              <a:t>If we have 4xSMs only 4xBlocks run in parallel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  <a:sym typeface="Wingdings" panose="05000000000000000000" pitchFamily="2" charset="2"/>
              </a:rPr>
              <a:t>Why not use CUDA cores !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  <a:p>
            <a:pPr lvl="2">
              <a:lnSpc>
                <a:spcPct val="100000"/>
              </a:lnSpc>
              <a:buClrTx/>
            </a:pPr>
            <a:endParaRPr lang="en-GB" sz="1600" dirty="0">
              <a:solidFill>
                <a:srgbClr val="1D4956"/>
              </a:solidFill>
              <a:latin typeface="Barlow"/>
              <a:cs typeface="Calibri"/>
            </a:endParaRPr>
          </a:p>
          <a:p>
            <a:pPr lvl="1">
              <a:lnSpc>
                <a:spcPct val="100000"/>
              </a:lnSpc>
              <a:buClrTx/>
            </a:pPr>
            <a:endParaRPr lang="en-GB" sz="20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2B377-3E69-40D4-A96F-BAF2414F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342" y="1324937"/>
            <a:ext cx="4087716" cy="16142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F8F7D0-994D-4460-9626-4A004CF75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920" y="3429000"/>
            <a:ext cx="4096558" cy="161452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C13E05C-7F72-4844-93AF-6852F1A5A710}"/>
              </a:ext>
            </a:extLst>
          </p:cNvPr>
          <p:cNvGrpSpPr/>
          <p:nvPr/>
        </p:nvGrpSpPr>
        <p:grpSpPr>
          <a:xfrm>
            <a:off x="9875938" y="2483626"/>
            <a:ext cx="1968760" cy="1386293"/>
            <a:chOff x="9875938" y="2483626"/>
            <a:chExt cx="1968760" cy="1386293"/>
          </a:xfrm>
        </p:grpSpPr>
        <p:sp>
          <p:nvSpPr>
            <p:cNvPr id="26" name="Arrow: Notched Right 25">
              <a:extLst>
                <a:ext uri="{FF2B5EF4-FFF2-40B4-BE49-F238E27FC236}">
                  <a16:creationId xmlns:a16="http://schemas.microsoft.com/office/drawing/2014/main" id="{C637E57D-4679-4109-B3BB-824CE65C5537}"/>
                </a:ext>
              </a:extLst>
            </p:cNvPr>
            <p:cNvSpPr/>
            <p:nvPr/>
          </p:nvSpPr>
          <p:spPr>
            <a:xfrm rot="5400000">
              <a:off x="9372641" y="3030720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8" name="Arrow: Notched Right 27">
              <a:extLst>
                <a:ext uri="{FF2B5EF4-FFF2-40B4-BE49-F238E27FC236}">
                  <a16:creationId xmlns:a16="http://schemas.microsoft.com/office/drawing/2014/main" id="{A2B70339-24B7-4E03-9C9D-E77720093B49}"/>
                </a:ext>
              </a:extLst>
            </p:cNvPr>
            <p:cNvSpPr/>
            <p:nvPr/>
          </p:nvSpPr>
          <p:spPr>
            <a:xfrm rot="5400000">
              <a:off x="9916927" y="3016121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9" name="Arrow: Notched Right 28">
              <a:extLst>
                <a:ext uri="{FF2B5EF4-FFF2-40B4-BE49-F238E27FC236}">
                  <a16:creationId xmlns:a16="http://schemas.microsoft.com/office/drawing/2014/main" id="{887B9335-A0DD-44FA-B51F-FE444C8C0578}"/>
                </a:ext>
              </a:extLst>
            </p:cNvPr>
            <p:cNvSpPr/>
            <p:nvPr/>
          </p:nvSpPr>
          <p:spPr>
            <a:xfrm rot="5400000">
              <a:off x="10461213" y="3001522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30" name="Arrow: Notched Right 29">
              <a:extLst>
                <a:ext uri="{FF2B5EF4-FFF2-40B4-BE49-F238E27FC236}">
                  <a16:creationId xmlns:a16="http://schemas.microsoft.com/office/drawing/2014/main" id="{A09EE5A2-B140-49CE-A377-2C133A8BE9DE}"/>
                </a:ext>
              </a:extLst>
            </p:cNvPr>
            <p:cNvSpPr/>
            <p:nvPr/>
          </p:nvSpPr>
          <p:spPr>
            <a:xfrm rot="5400000">
              <a:off x="11005499" y="2986923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1C46FB0-FFAE-4E19-894D-C397FF857127}"/>
              </a:ext>
            </a:extLst>
          </p:cNvPr>
          <p:cNvSpPr txBox="1">
            <a:spLocks/>
          </p:cNvSpPr>
          <p:nvPr/>
        </p:nvSpPr>
        <p:spPr>
          <a:xfrm>
            <a:off x="9234729" y="3002768"/>
            <a:ext cx="1676898" cy="597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b="1" u="sng" dirty="0">
                <a:solidFill>
                  <a:srgbClr val="1D4956"/>
                </a:solidFill>
                <a:latin typeface="Barlow"/>
                <a:cs typeface="Calibri"/>
              </a:rPr>
              <a:t>Hardware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9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CUDA Threads </a:t>
            </a:r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  <a:sym typeface="Wingdings" panose="05000000000000000000" pitchFamily="2" charset="2"/>
              </a:rPr>
              <a:t> CUDA cores</a:t>
            </a:r>
            <a:endParaRPr lang="en-US" sz="4000" b="1" dirty="0">
              <a:solidFill>
                <a:srgbClr val="1D4956"/>
              </a:solidFill>
              <a:latin typeface="Barlow"/>
              <a:cs typeface="Calibri Ligh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7" y="1399592"/>
            <a:ext cx="5902994" cy="50158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 </a:t>
            </a:r>
            <a:r>
              <a:rPr lang="en-GB" sz="2400" dirty="0">
                <a:solidFill>
                  <a:srgbClr val="0070C0"/>
                </a:solidFill>
                <a:latin typeface="Barlow"/>
                <a:cs typeface="Calibri"/>
              </a:rPr>
              <a:t>Block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can be split into parallel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Threads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Threads in the same block can cooperate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Threads have unique ids (i.e. 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threadId.x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B5356-D9AB-4D9A-A3F1-70CC998CB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54" y="127345"/>
            <a:ext cx="3869076" cy="2425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48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CUDA Threads </a:t>
            </a:r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  <a:sym typeface="Wingdings" panose="05000000000000000000" pitchFamily="2" charset="2"/>
              </a:rPr>
              <a:t> CUDA cores</a:t>
            </a:r>
            <a:endParaRPr lang="en-US" sz="4000" b="1" dirty="0">
              <a:solidFill>
                <a:srgbClr val="1D4956"/>
              </a:solidFill>
              <a:latin typeface="Barlow"/>
              <a:cs typeface="Calibri Ligh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7" y="1399592"/>
            <a:ext cx="5902994" cy="1195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 </a:t>
            </a:r>
            <a:r>
              <a:rPr lang="en-GB" sz="2400" dirty="0">
                <a:solidFill>
                  <a:srgbClr val="0070C0"/>
                </a:solidFill>
                <a:latin typeface="Barlow"/>
                <a:cs typeface="Calibri"/>
              </a:rPr>
              <a:t>Block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can be split into parallel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Threads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Threads in the same block can cooperate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Threads have unique ids (i.e. 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threadId.x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</a:t>
            </a:r>
          </a:p>
          <a:p>
            <a:pPr lvl="1">
              <a:lnSpc>
                <a:spcPct val="100000"/>
              </a:lnSpc>
              <a:buClrTx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B5356-D9AB-4D9A-A3F1-70CC998CB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54" y="127345"/>
            <a:ext cx="3869076" cy="2425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2476A-1CC8-49AA-AF32-D62725BF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354" y="3115881"/>
            <a:ext cx="3869076" cy="259455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BD30B3-1D85-4F3C-B90C-67BC19776AD6}"/>
              </a:ext>
            </a:extLst>
          </p:cNvPr>
          <p:cNvSpPr txBox="1">
            <a:spLocks/>
          </p:cNvSpPr>
          <p:nvPr/>
        </p:nvSpPr>
        <p:spPr>
          <a:xfrm>
            <a:off x="9476950" y="2674370"/>
            <a:ext cx="1789066" cy="619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b="1" u="sng" dirty="0">
                <a:solidFill>
                  <a:srgbClr val="1D4956"/>
                </a:solidFill>
                <a:latin typeface="Barlow"/>
                <a:cs typeface="Calibri"/>
              </a:rPr>
              <a:t>Hardware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AE77AD-5241-486A-A2BD-2FAD7E9D2D21}"/>
              </a:ext>
            </a:extLst>
          </p:cNvPr>
          <p:cNvGrpSpPr/>
          <p:nvPr/>
        </p:nvGrpSpPr>
        <p:grpSpPr>
          <a:xfrm>
            <a:off x="9461236" y="2510113"/>
            <a:ext cx="2444624" cy="2687038"/>
            <a:chOff x="9821891" y="2483626"/>
            <a:chExt cx="2022807" cy="1386293"/>
          </a:xfrm>
        </p:grpSpPr>
        <p:sp>
          <p:nvSpPr>
            <p:cNvPr id="18" name="Arrow: Notched Right 17">
              <a:extLst>
                <a:ext uri="{FF2B5EF4-FFF2-40B4-BE49-F238E27FC236}">
                  <a16:creationId xmlns:a16="http://schemas.microsoft.com/office/drawing/2014/main" id="{6A6722F7-70EB-4DC8-8E5D-9C8052C1F1D2}"/>
                </a:ext>
              </a:extLst>
            </p:cNvPr>
            <p:cNvSpPr/>
            <p:nvPr/>
          </p:nvSpPr>
          <p:spPr>
            <a:xfrm rot="5400000">
              <a:off x="9318594" y="3030720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19" name="Arrow: Notched Right 18">
              <a:extLst>
                <a:ext uri="{FF2B5EF4-FFF2-40B4-BE49-F238E27FC236}">
                  <a16:creationId xmlns:a16="http://schemas.microsoft.com/office/drawing/2014/main" id="{EFF68102-D115-4A10-B438-C71340478E18}"/>
                </a:ext>
              </a:extLst>
            </p:cNvPr>
            <p:cNvSpPr/>
            <p:nvPr/>
          </p:nvSpPr>
          <p:spPr>
            <a:xfrm rot="5400000">
              <a:off x="9878322" y="3016121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68A6C654-4213-46B9-AF3A-0A7CF548751C}"/>
                </a:ext>
              </a:extLst>
            </p:cNvPr>
            <p:cNvSpPr/>
            <p:nvPr/>
          </p:nvSpPr>
          <p:spPr>
            <a:xfrm rot="5400000">
              <a:off x="10407166" y="3001522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1" name="Arrow: Notched Right 20">
              <a:extLst>
                <a:ext uri="{FF2B5EF4-FFF2-40B4-BE49-F238E27FC236}">
                  <a16:creationId xmlns:a16="http://schemas.microsoft.com/office/drawing/2014/main" id="{B38C34E7-7EFC-43BC-98DE-56401AC766C3}"/>
                </a:ext>
              </a:extLst>
            </p:cNvPr>
            <p:cNvSpPr/>
            <p:nvPr/>
          </p:nvSpPr>
          <p:spPr>
            <a:xfrm rot="5400000">
              <a:off x="11005499" y="2986923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CAE6A4-6D6D-4342-8185-EF6688483855}"/>
              </a:ext>
            </a:extLst>
          </p:cNvPr>
          <p:cNvSpPr txBox="1">
            <a:spLocks/>
          </p:cNvSpPr>
          <p:nvPr/>
        </p:nvSpPr>
        <p:spPr>
          <a:xfrm>
            <a:off x="516467" y="2553075"/>
            <a:ext cx="5902994" cy="1195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Threads are assigned to CUDA cores</a:t>
            </a:r>
            <a:endParaRPr lang="pt-BR" sz="2400" dirty="0">
              <a:solidFill>
                <a:srgbClr val="1D4956"/>
              </a:solidFill>
              <a:latin typeface="Barlow"/>
              <a:cs typeface="Calibri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9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CUDA Threads </a:t>
            </a:r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  <a:sym typeface="Wingdings" panose="05000000000000000000" pitchFamily="2" charset="2"/>
              </a:rPr>
              <a:t> CUDA cores</a:t>
            </a:r>
            <a:endParaRPr lang="en-US" sz="4000" b="1" dirty="0">
              <a:solidFill>
                <a:srgbClr val="1D4956"/>
              </a:solidFill>
              <a:latin typeface="Barlow"/>
              <a:cs typeface="Calibri Ligh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7" y="1399592"/>
            <a:ext cx="5902994" cy="1195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 </a:t>
            </a:r>
            <a:r>
              <a:rPr lang="en-GB" sz="2400" dirty="0">
                <a:solidFill>
                  <a:srgbClr val="0070C0"/>
                </a:solidFill>
                <a:latin typeface="Barlow"/>
                <a:cs typeface="Calibri"/>
              </a:rPr>
              <a:t>Block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can be split into parallel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Threads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Threads in the same block can cooperate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Threads have unique ids (i.e. 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threadId.x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</a:t>
            </a: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B5356-D9AB-4D9A-A3F1-70CC998CB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54" y="127345"/>
            <a:ext cx="3869076" cy="2425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2476A-1CC8-49AA-AF32-D62725BF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354" y="3115881"/>
            <a:ext cx="3869076" cy="259455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BD30B3-1D85-4F3C-B90C-67BC19776AD6}"/>
              </a:ext>
            </a:extLst>
          </p:cNvPr>
          <p:cNvSpPr txBox="1">
            <a:spLocks/>
          </p:cNvSpPr>
          <p:nvPr/>
        </p:nvSpPr>
        <p:spPr>
          <a:xfrm>
            <a:off x="9476950" y="2674370"/>
            <a:ext cx="1789066" cy="619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b="1" u="sng" dirty="0">
                <a:solidFill>
                  <a:srgbClr val="1D4956"/>
                </a:solidFill>
                <a:latin typeface="Barlow"/>
                <a:cs typeface="Calibri"/>
              </a:rPr>
              <a:t>Hardware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AE77AD-5241-486A-A2BD-2FAD7E9D2D21}"/>
              </a:ext>
            </a:extLst>
          </p:cNvPr>
          <p:cNvGrpSpPr/>
          <p:nvPr/>
        </p:nvGrpSpPr>
        <p:grpSpPr>
          <a:xfrm>
            <a:off x="9461236" y="2510113"/>
            <a:ext cx="2444624" cy="2687038"/>
            <a:chOff x="9821891" y="2483626"/>
            <a:chExt cx="2022807" cy="1386293"/>
          </a:xfrm>
        </p:grpSpPr>
        <p:sp>
          <p:nvSpPr>
            <p:cNvPr id="18" name="Arrow: Notched Right 17">
              <a:extLst>
                <a:ext uri="{FF2B5EF4-FFF2-40B4-BE49-F238E27FC236}">
                  <a16:creationId xmlns:a16="http://schemas.microsoft.com/office/drawing/2014/main" id="{6A6722F7-70EB-4DC8-8E5D-9C8052C1F1D2}"/>
                </a:ext>
              </a:extLst>
            </p:cNvPr>
            <p:cNvSpPr/>
            <p:nvPr/>
          </p:nvSpPr>
          <p:spPr>
            <a:xfrm rot="5400000">
              <a:off x="9318594" y="3030720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19" name="Arrow: Notched Right 18">
              <a:extLst>
                <a:ext uri="{FF2B5EF4-FFF2-40B4-BE49-F238E27FC236}">
                  <a16:creationId xmlns:a16="http://schemas.microsoft.com/office/drawing/2014/main" id="{EFF68102-D115-4A10-B438-C71340478E18}"/>
                </a:ext>
              </a:extLst>
            </p:cNvPr>
            <p:cNvSpPr/>
            <p:nvPr/>
          </p:nvSpPr>
          <p:spPr>
            <a:xfrm rot="5400000">
              <a:off x="9878322" y="3016121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68A6C654-4213-46B9-AF3A-0A7CF548751C}"/>
                </a:ext>
              </a:extLst>
            </p:cNvPr>
            <p:cNvSpPr/>
            <p:nvPr/>
          </p:nvSpPr>
          <p:spPr>
            <a:xfrm rot="5400000">
              <a:off x="10407166" y="3001522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1" name="Arrow: Notched Right 20">
              <a:extLst>
                <a:ext uri="{FF2B5EF4-FFF2-40B4-BE49-F238E27FC236}">
                  <a16:creationId xmlns:a16="http://schemas.microsoft.com/office/drawing/2014/main" id="{B38C34E7-7EFC-43BC-98DE-56401AC766C3}"/>
                </a:ext>
              </a:extLst>
            </p:cNvPr>
            <p:cNvSpPr/>
            <p:nvPr/>
          </p:nvSpPr>
          <p:spPr>
            <a:xfrm rot="5400000">
              <a:off x="11005499" y="2986923"/>
              <a:ext cx="1342496" cy="33590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CAE6A4-6D6D-4342-8185-EF6688483855}"/>
              </a:ext>
            </a:extLst>
          </p:cNvPr>
          <p:cNvSpPr txBox="1">
            <a:spLocks/>
          </p:cNvSpPr>
          <p:nvPr/>
        </p:nvSpPr>
        <p:spPr>
          <a:xfrm>
            <a:off x="516467" y="2553075"/>
            <a:ext cx="5902994" cy="464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Threads are assigned to CUDA cores</a:t>
            </a:r>
            <a:endParaRPr lang="pt-BR" sz="2400" dirty="0">
              <a:solidFill>
                <a:srgbClr val="1D4956"/>
              </a:solidFill>
              <a:latin typeface="Barlow"/>
              <a:cs typeface="Calibri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663C6DA-6B8A-45FB-B067-E65AEF34F11A}"/>
              </a:ext>
            </a:extLst>
          </p:cNvPr>
          <p:cNvSpPr txBox="1">
            <a:spLocks/>
          </p:cNvSpPr>
          <p:nvPr/>
        </p:nvSpPr>
        <p:spPr>
          <a:xfrm>
            <a:off x="516467" y="2995961"/>
            <a:ext cx="7662628" cy="3419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We have to modify kernel code to use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Threads,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instead of blocks: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	__global__ void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add(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*a, 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*b, 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*c)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{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	c</a:t>
            </a:r>
            <a:r>
              <a:rPr lang="en-GB" sz="2000" dirty="0">
                <a:latin typeface="Barlow"/>
                <a:cs typeface="Calibri"/>
              </a:rPr>
              <a:t>[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threadId.x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] = a[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threadIdx.x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]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+ b[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threadIdx.x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];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}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We use the 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threadId.x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b="1" dirty="0">
                <a:solidFill>
                  <a:srgbClr val="1D4956"/>
                </a:solidFill>
                <a:latin typeface="Barlow"/>
                <a:cs typeface="Calibri"/>
              </a:rPr>
              <a:t>instead of </a:t>
            </a:r>
            <a:r>
              <a:rPr lang="en-GB" sz="24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endParaRPr lang="en-GB" sz="2400" dirty="0">
              <a:solidFill>
                <a:srgbClr val="0070C0"/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In main we have to change the kernel call: 	</a:t>
            </a:r>
            <a:r>
              <a:rPr lang="pt-BR" sz="2000" dirty="0">
                <a:solidFill>
                  <a:srgbClr val="1D4956"/>
                </a:solidFill>
                <a:latin typeface="Barlow"/>
                <a:cs typeface="Calibri"/>
              </a:rPr>
              <a:t>add&lt;&lt;&lt;1,</a:t>
            </a:r>
            <a:r>
              <a:rPr lang="pt-BR" sz="2000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N</a:t>
            </a:r>
            <a:r>
              <a:rPr lang="pt-BR" sz="2000" dirty="0">
                <a:solidFill>
                  <a:srgbClr val="1D4956"/>
                </a:solidFill>
                <a:latin typeface="Barlow"/>
                <a:cs typeface="Calibri"/>
              </a:rPr>
              <a:t>&gt;&gt;&gt;(...);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2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CUDA Threads </a:t>
            </a:r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  <a:sym typeface="Wingdings" panose="05000000000000000000" pitchFamily="2" charset="2"/>
              </a:rPr>
              <a:t> CUDA cores</a:t>
            </a:r>
            <a:endParaRPr lang="en-US" sz="4000" b="1" dirty="0">
              <a:solidFill>
                <a:srgbClr val="1D4956"/>
              </a:solidFill>
              <a:latin typeface="Barlow"/>
              <a:cs typeface="Calibri Ligh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7" y="1399592"/>
            <a:ext cx="5902994" cy="1195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A </a:t>
            </a:r>
            <a:r>
              <a:rPr lang="en-GB" sz="2400" dirty="0">
                <a:solidFill>
                  <a:srgbClr val="0070C0"/>
                </a:solidFill>
                <a:latin typeface="Barlow"/>
                <a:cs typeface="Calibri"/>
              </a:rPr>
              <a:t>Block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can be split into parallel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Threads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Threads in the same block can cooperate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Threads have unique ids (i.e. 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threadId.x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 lvl="1">
              <a:lnSpc>
                <a:spcPct val="100000"/>
              </a:lnSpc>
              <a:buClrTx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BD30B3-1D85-4F3C-B90C-67BC19776AD6}"/>
              </a:ext>
            </a:extLst>
          </p:cNvPr>
          <p:cNvSpPr txBox="1">
            <a:spLocks/>
          </p:cNvSpPr>
          <p:nvPr/>
        </p:nvSpPr>
        <p:spPr>
          <a:xfrm>
            <a:off x="9350951" y="2793830"/>
            <a:ext cx="1789066" cy="619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b="1" u="sng" dirty="0">
                <a:solidFill>
                  <a:srgbClr val="1D4956"/>
                </a:solidFill>
                <a:latin typeface="Barlow"/>
                <a:cs typeface="Calibri"/>
              </a:rPr>
              <a:t>Hardware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CAE6A4-6D6D-4342-8185-EF6688483855}"/>
              </a:ext>
            </a:extLst>
          </p:cNvPr>
          <p:cNvSpPr txBox="1">
            <a:spLocks/>
          </p:cNvSpPr>
          <p:nvPr/>
        </p:nvSpPr>
        <p:spPr>
          <a:xfrm>
            <a:off x="516467" y="2525082"/>
            <a:ext cx="5902994" cy="464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Threads are assigned to CUDA cores</a:t>
            </a:r>
            <a:endParaRPr lang="pt-BR" sz="2400" dirty="0">
              <a:solidFill>
                <a:srgbClr val="1D4956"/>
              </a:solidFill>
              <a:latin typeface="Barlow"/>
              <a:cs typeface="Calibri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endParaRPr lang="en-GB" sz="24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663C6DA-6B8A-45FB-B067-E65AEF34F11A}"/>
              </a:ext>
            </a:extLst>
          </p:cNvPr>
          <p:cNvSpPr txBox="1">
            <a:spLocks/>
          </p:cNvSpPr>
          <p:nvPr/>
        </p:nvSpPr>
        <p:spPr>
          <a:xfrm>
            <a:off x="516467" y="2958637"/>
            <a:ext cx="7662628" cy="3419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We have to modify kernel code to use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Threads,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instead of blocks: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	__global__ void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add(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*a, 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*b, </a:t>
            </a:r>
            <a:r>
              <a:rPr lang="en-GB" sz="2000" dirty="0">
                <a:solidFill>
                  <a:srgbClr val="00B050"/>
                </a:solidFill>
                <a:latin typeface="Barlow"/>
                <a:cs typeface="Calibri"/>
              </a:rPr>
              <a:t>int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*c)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{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		c</a:t>
            </a:r>
            <a:r>
              <a:rPr lang="en-GB" sz="2000" dirty="0">
                <a:latin typeface="Barlow"/>
                <a:cs typeface="Calibri"/>
              </a:rPr>
              <a:t>[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threadId.x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] = a[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threadIdx.x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]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+ b[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threadIdx.x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];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}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We use the 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threadId.x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 </a:t>
            </a:r>
            <a:r>
              <a:rPr lang="en-GB" sz="2400" b="1" dirty="0">
                <a:solidFill>
                  <a:srgbClr val="1D4956"/>
                </a:solidFill>
                <a:latin typeface="Barlow"/>
                <a:cs typeface="Calibri"/>
              </a:rPr>
              <a:t>instead of </a:t>
            </a:r>
            <a:r>
              <a:rPr lang="en-GB" sz="2400" dirty="0" err="1">
                <a:solidFill>
                  <a:srgbClr val="0070C0"/>
                </a:solidFill>
                <a:latin typeface="Barlow"/>
                <a:cs typeface="Calibri"/>
              </a:rPr>
              <a:t>blockIdx.x</a:t>
            </a:r>
            <a:endParaRPr lang="en-GB" sz="2400" dirty="0">
              <a:solidFill>
                <a:srgbClr val="0070C0"/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In main we have to change the kernel call: 	</a:t>
            </a:r>
            <a:r>
              <a:rPr lang="pt-BR" sz="2000" dirty="0">
                <a:solidFill>
                  <a:srgbClr val="1D4956"/>
                </a:solidFill>
                <a:latin typeface="Barlow"/>
                <a:cs typeface="Calibri"/>
              </a:rPr>
              <a:t>add&lt;&lt;&lt;1,</a:t>
            </a:r>
            <a:r>
              <a:rPr lang="pt-BR" sz="2000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N</a:t>
            </a:r>
            <a:r>
              <a:rPr lang="pt-BR" sz="2000" dirty="0">
                <a:solidFill>
                  <a:srgbClr val="1D4956"/>
                </a:solidFill>
                <a:latin typeface="Barlow"/>
                <a:cs typeface="Calibri"/>
              </a:rPr>
              <a:t>&gt;&gt;&gt;(...);</a:t>
            </a:r>
          </a:p>
          <a:p>
            <a:pPr>
              <a:lnSpc>
                <a:spcPct val="100000"/>
              </a:lnSpc>
              <a:buClrTx/>
            </a:pPr>
            <a:r>
              <a:rPr lang="pt-BR" sz="2400" dirty="0">
                <a:solidFill>
                  <a:srgbClr val="1D4956"/>
                </a:solidFill>
                <a:latin typeface="Barlow"/>
                <a:cs typeface="Calibri"/>
              </a:rPr>
              <a:t>Now we call the kernel with </a:t>
            </a:r>
            <a:r>
              <a:rPr lang="pt-BR" sz="2400" b="1" dirty="0">
                <a:solidFill>
                  <a:srgbClr val="1D4956"/>
                </a:solidFill>
                <a:latin typeface="Barlow"/>
                <a:cs typeface="Calibri"/>
              </a:rPr>
              <a:t>1xBlock</a:t>
            </a:r>
            <a:r>
              <a:rPr lang="pt-BR" sz="2400" dirty="0">
                <a:solidFill>
                  <a:srgbClr val="1D4956"/>
                </a:solidFill>
                <a:latin typeface="Barlow"/>
                <a:cs typeface="Calibri"/>
              </a:rPr>
              <a:t> and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NxThreads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76F476F-945D-402B-B134-9074088B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03454"/>
            <a:ext cx="3984312" cy="24979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694D76-FEB3-42C7-A5AA-6E3C5B21C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257" y="3256550"/>
            <a:ext cx="3784455" cy="25378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5C6479-5015-4FFA-AB2A-4CA4A4B9CEF2}"/>
              </a:ext>
            </a:extLst>
          </p:cNvPr>
          <p:cNvGrpSpPr/>
          <p:nvPr/>
        </p:nvGrpSpPr>
        <p:grpSpPr>
          <a:xfrm>
            <a:off x="9396676" y="2786345"/>
            <a:ext cx="2504586" cy="2418751"/>
            <a:chOff x="9396676" y="2786345"/>
            <a:chExt cx="2504586" cy="2418751"/>
          </a:xfrm>
        </p:grpSpPr>
        <p:sp>
          <p:nvSpPr>
            <p:cNvPr id="19" name="Arrow: Notched Right 18">
              <a:extLst>
                <a:ext uri="{FF2B5EF4-FFF2-40B4-BE49-F238E27FC236}">
                  <a16:creationId xmlns:a16="http://schemas.microsoft.com/office/drawing/2014/main" id="{EFF68102-D115-4A10-B438-C71340478E18}"/>
                </a:ext>
              </a:extLst>
            </p:cNvPr>
            <p:cNvSpPr/>
            <p:nvPr/>
          </p:nvSpPr>
          <p:spPr>
            <a:xfrm rot="5400000">
              <a:off x="9140326" y="3800119"/>
              <a:ext cx="2403321" cy="405948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5" name="Arrow: Notched Right 24">
              <a:extLst>
                <a:ext uri="{FF2B5EF4-FFF2-40B4-BE49-F238E27FC236}">
                  <a16:creationId xmlns:a16="http://schemas.microsoft.com/office/drawing/2014/main" id="{A63DA377-02A8-4673-9004-6F740BF52F33}"/>
                </a:ext>
              </a:extLst>
            </p:cNvPr>
            <p:cNvSpPr/>
            <p:nvPr/>
          </p:nvSpPr>
          <p:spPr>
            <a:xfrm rot="5400000">
              <a:off x="8397989" y="3785032"/>
              <a:ext cx="2403321" cy="405948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6" name="Arrow: Notched Right 25">
              <a:extLst>
                <a:ext uri="{FF2B5EF4-FFF2-40B4-BE49-F238E27FC236}">
                  <a16:creationId xmlns:a16="http://schemas.microsoft.com/office/drawing/2014/main" id="{A1EC2C92-0782-4262-8B29-30AA1EE488CC}"/>
                </a:ext>
              </a:extLst>
            </p:cNvPr>
            <p:cNvSpPr/>
            <p:nvPr/>
          </p:nvSpPr>
          <p:spPr>
            <a:xfrm rot="5400000">
              <a:off x="9822215" y="3800462"/>
              <a:ext cx="2403321" cy="405948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7" name="Arrow: Notched Right 26">
              <a:extLst>
                <a:ext uri="{FF2B5EF4-FFF2-40B4-BE49-F238E27FC236}">
                  <a16:creationId xmlns:a16="http://schemas.microsoft.com/office/drawing/2014/main" id="{16596FE0-C2F1-4398-AF91-E704D5BD377A}"/>
                </a:ext>
              </a:extLst>
            </p:cNvPr>
            <p:cNvSpPr/>
            <p:nvPr/>
          </p:nvSpPr>
          <p:spPr>
            <a:xfrm rot="5400000">
              <a:off x="10496627" y="3785032"/>
              <a:ext cx="2403321" cy="405948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85E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DDF5243-D473-44CD-A6FB-AF7124401AB5}"/>
              </a:ext>
            </a:extLst>
          </p:cNvPr>
          <p:cNvSpPr/>
          <p:nvPr/>
        </p:nvSpPr>
        <p:spPr>
          <a:xfrm>
            <a:off x="10403633" y="951722"/>
            <a:ext cx="653143" cy="569168"/>
          </a:xfrm>
          <a:prstGeom prst="rect">
            <a:avLst/>
          </a:prstGeom>
          <a:noFill/>
          <a:ln w="57150">
            <a:solidFill>
              <a:srgbClr val="7DF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FB0DE5-6B20-45E8-B880-38E9F25F1DE9}"/>
              </a:ext>
            </a:extLst>
          </p:cNvPr>
          <p:cNvSpPr/>
          <p:nvPr/>
        </p:nvSpPr>
        <p:spPr>
          <a:xfrm>
            <a:off x="10428518" y="3533865"/>
            <a:ext cx="653143" cy="569168"/>
          </a:xfrm>
          <a:prstGeom prst="rect">
            <a:avLst/>
          </a:prstGeom>
          <a:noFill/>
          <a:ln w="57150">
            <a:solidFill>
              <a:srgbClr val="7DF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5EC59B6E-1C85-4DB4-958E-A6116E566EE3}"/>
              </a:ext>
            </a:extLst>
          </p:cNvPr>
          <p:cNvSpPr/>
          <p:nvPr/>
        </p:nvSpPr>
        <p:spPr>
          <a:xfrm rot="5400000">
            <a:off x="9732361" y="2298464"/>
            <a:ext cx="1923768" cy="405948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7DFFB8"/>
          </a:solidFill>
          <a:ln>
            <a:solidFill>
              <a:srgbClr val="1D4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37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Combining Threads &amp; Blocks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28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16467" y="1399592"/>
            <a:ext cx="10403302" cy="50158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Until now we have seen parallel vector addition using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Many </a:t>
            </a:r>
            <a:r>
              <a:rPr lang="en-GB" sz="2000" dirty="0">
                <a:solidFill>
                  <a:srgbClr val="0070C0"/>
                </a:solidFill>
                <a:latin typeface="Barlow"/>
                <a:cs typeface="Calibri"/>
              </a:rPr>
              <a:t>Blocks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with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one Thread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 each 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One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Block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with many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Barlow"/>
                <a:cs typeface="Calibri"/>
              </a:rPr>
              <a:t>Threads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Now let’s get more parallelism (= performance) by using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Many Blocks with many Threads 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But before let’s discuss data indexing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endParaRPr lang="en-GB" sz="2400" b="1" dirty="0">
              <a:solidFill>
                <a:schemeClr val="accent6">
                  <a:lumMod val="75000"/>
                </a:schemeClr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52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1D4956"/>
                </a:solidFill>
                <a:latin typeface="Barlow"/>
                <a:cs typeface="Calibri Light"/>
              </a:rPr>
              <a:t>Indexing Arrays with Blocks &amp; threads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29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717098" y="4063698"/>
            <a:ext cx="9599806" cy="2006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With </a:t>
            </a:r>
            <a:r>
              <a:rPr lang="en-GB" sz="2400" b="1" dirty="0">
                <a:solidFill>
                  <a:srgbClr val="1D4956"/>
                </a:solidFill>
                <a:latin typeface="Barlow"/>
                <a:cs typeface="Calibri"/>
              </a:rPr>
              <a:t>M threads per bloc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k, a unique index for each thread is given by:</a:t>
            </a:r>
          </a:p>
          <a:p>
            <a:pPr lvl="1">
              <a:lnSpc>
                <a:spcPct val="100000"/>
              </a:lnSpc>
              <a:buClrTx/>
            </a:pP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int index = </a:t>
            </a:r>
            <a:r>
              <a:rPr lang="en-GB" dirty="0" err="1">
                <a:solidFill>
                  <a:srgbClr val="1D4956"/>
                </a:solidFill>
                <a:latin typeface="Barlow"/>
                <a:cs typeface="Calibri"/>
              </a:rPr>
              <a:t>threadIdx.x</a:t>
            </a: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 + </a:t>
            </a:r>
            <a:r>
              <a:rPr lang="en-GB" dirty="0" err="1">
                <a:solidFill>
                  <a:srgbClr val="1D4956"/>
                </a:solidFill>
                <a:latin typeface="Barlow"/>
                <a:cs typeface="Calibri"/>
              </a:rPr>
              <a:t>blockIdx.x</a:t>
            </a: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 * M; </a:t>
            </a:r>
          </a:p>
          <a:p>
            <a:pPr lvl="1">
              <a:lnSpc>
                <a:spcPct val="100000"/>
              </a:lnSpc>
              <a:buClrTx/>
            </a:pP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M = Number of threads per block or block size</a:t>
            </a:r>
          </a:p>
          <a:p>
            <a:pPr lvl="1">
              <a:lnSpc>
                <a:spcPct val="100000"/>
              </a:lnSpc>
              <a:buClrTx/>
            </a:pP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Use the built-in variable </a:t>
            </a:r>
            <a:r>
              <a:rPr lang="en-GB" dirty="0" err="1">
                <a:solidFill>
                  <a:srgbClr val="1D4956"/>
                </a:solidFill>
                <a:latin typeface="Barlow"/>
                <a:cs typeface="Calibri"/>
              </a:rPr>
              <a:t>blockDim.x</a:t>
            </a: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 for threads per block</a:t>
            </a:r>
          </a:p>
          <a:p>
            <a:pPr lvl="1">
              <a:lnSpc>
                <a:spcPct val="100000"/>
              </a:lnSpc>
              <a:buClrTx/>
            </a:pP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int index = </a:t>
            </a:r>
            <a:r>
              <a:rPr lang="en-GB" dirty="0" err="1">
                <a:solidFill>
                  <a:srgbClr val="1D4956"/>
                </a:solidFill>
                <a:latin typeface="Barlow"/>
                <a:cs typeface="Calibri"/>
              </a:rPr>
              <a:t>threadIdx.x</a:t>
            </a: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 + </a:t>
            </a:r>
            <a:r>
              <a:rPr lang="en-GB" dirty="0" err="1">
                <a:solidFill>
                  <a:srgbClr val="1D4956"/>
                </a:solidFill>
                <a:latin typeface="Barlow"/>
                <a:cs typeface="Calibri"/>
              </a:rPr>
              <a:t>blockIdx.x</a:t>
            </a: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 * </a:t>
            </a:r>
            <a:r>
              <a:rPr lang="en-GB" dirty="0" err="1">
                <a:solidFill>
                  <a:srgbClr val="1D4956"/>
                </a:solidFill>
                <a:latin typeface="Barlow"/>
                <a:cs typeface="Calibri"/>
              </a:rPr>
              <a:t>blockDim.x</a:t>
            </a: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0A8912-5EF9-46BE-A582-E3ACBDF18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52643"/>
              </p:ext>
            </p:extLst>
          </p:nvPr>
        </p:nvGraphicFramePr>
        <p:xfrm>
          <a:off x="1109724" y="2616690"/>
          <a:ext cx="8953500" cy="46482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13853436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39833695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2777791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61967356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64656706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22525242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9234463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6329677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62369533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1176732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01869003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5076386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48992107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2734886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4586419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10270062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93070224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54877047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48718484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4433791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36572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628B8041-420C-4D11-B1D5-990CDDC15A0F}"/>
              </a:ext>
            </a:extLst>
          </p:cNvPr>
          <p:cNvSpPr/>
          <p:nvPr/>
        </p:nvSpPr>
        <p:spPr>
          <a:xfrm rot="5400000">
            <a:off x="2133255" y="2093704"/>
            <a:ext cx="141341" cy="211621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0DB38EB-3870-40A6-8B4D-C7D4EE770C1A}"/>
              </a:ext>
            </a:extLst>
          </p:cNvPr>
          <p:cNvSpPr txBox="1">
            <a:spLocks/>
          </p:cNvSpPr>
          <p:nvPr/>
        </p:nvSpPr>
        <p:spPr>
          <a:xfrm>
            <a:off x="1386451" y="3453974"/>
            <a:ext cx="1839486" cy="694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blockid.x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 = 0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7D5B90D-E688-4305-81C0-D813A18EF54A}"/>
              </a:ext>
            </a:extLst>
          </p:cNvPr>
          <p:cNvSpPr/>
          <p:nvPr/>
        </p:nvSpPr>
        <p:spPr>
          <a:xfrm rot="5400000">
            <a:off x="4389698" y="2089841"/>
            <a:ext cx="141341" cy="211621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3E4E3CE-1C02-49E5-BCA3-412D87DC29F4}"/>
              </a:ext>
            </a:extLst>
          </p:cNvPr>
          <p:cNvSpPr txBox="1">
            <a:spLocks/>
          </p:cNvSpPr>
          <p:nvPr/>
        </p:nvSpPr>
        <p:spPr>
          <a:xfrm>
            <a:off x="3630862" y="3450111"/>
            <a:ext cx="1839486" cy="694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blockid.x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 = 1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E56CF40-2DC9-4428-BE9F-027113340759}"/>
              </a:ext>
            </a:extLst>
          </p:cNvPr>
          <p:cNvSpPr/>
          <p:nvPr/>
        </p:nvSpPr>
        <p:spPr>
          <a:xfrm rot="5400000">
            <a:off x="6658172" y="2088235"/>
            <a:ext cx="141341" cy="211621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79966BE-51DF-4B79-B7D4-4B6B12D8E6AB}"/>
              </a:ext>
            </a:extLst>
          </p:cNvPr>
          <p:cNvSpPr txBox="1">
            <a:spLocks/>
          </p:cNvSpPr>
          <p:nvPr/>
        </p:nvSpPr>
        <p:spPr>
          <a:xfrm>
            <a:off x="5911368" y="3448505"/>
            <a:ext cx="1839486" cy="694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blockid.x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 = 2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B28EA7D-54FF-440C-A835-033A7DF2F021}"/>
              </a:ext>
            </a:extLst>
          </p:cNvPr>
          <p:cNvSpPr/>
          <p:nvPr/>
        </p:nvSpPr>
        <p:spPr>
          <a:xfrm rot="5400000">
            <a:off x="8878519" y="2091626"/>
            <a:ext cx="141341" cy="211621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EC1B339-059A-48EE-8AFA-F195706EAC96}"/>
              </a:ext>
            </a:extLst>
          </p:cNvPr>
          <p:cNvSpPr txBox="1">
            <a:spLocks/>
          </p:cNvSpPr>
          <p:nvPr/>
        </p:nvSpPr>
        <p:spPr>
          <a:xfrm>
            <a:off x="8131715" y="3451896"/>
            <a:ext cx="1839486" cy="694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blockid.x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 = 3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E0B8F-A46B-41E2-AEE1-56523FE8D265}"/>
              </a:ext>
            </a:extLst>
          </p:cNvPr>
          <p:cNvSpPr/>
          <p:nvPr/>
        </p:nvSpPr>
        <p:spPr>
          <a:xfrm>
            <a:off x="1445261" y="2224291"/>
            <a:ext cx="1636295" cy="331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1D4956"/>
                </a:solidFill>
                <a:latin typeface="Barlow" panose="00000500000000000000" pitchFamily="2" charset="0"/>
              </a:rPr>
              <a:t>threadid.x</a:t>
            </a:r>
            <a:endParaRPr lang="el-GR" sz="2400" dirty="0">
              <a:solidFill>
                <a:srgbClr val="1D4956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CA237-7546-45A4-881E-366AB5E3F7F1}"/>
              </a:ext>
            </a:extLst>
          </p:cNvPr>
          <p:cNvSpPr/>
          <p:nvPr/>
        </p:nvSpPr>
        <p:spPr>
          <a:xfrm>
            <a:off x="3630862" y="2227128"/>
            <a:ext cx="1636295" cy="331810"/>
          </a:xfrm>
          <a:prstGeom prst="rect">
            <a:avLst/>
          </a:prstGeom>
          <a:solidFill>
            <a:srgbClr val="7DFF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1D4956"/>
                </a:solidFill>
                <a:latin typeface="Barlow" panose="00000500000000000000" pitchFamily="2" charset="0"/>
              </a:rPr>
              <a:t>threadid.x</a:t>
            </a:r>
            <a:endParaRPr lang="el-GR" sz="2400" dirty="0">
              <a:solidFill>
                <a:srgbClr val="1D4956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F6DCF-A0C4-40A0-A549-EC7D3C896EC8}"/>
              </a:ext>
            </a:extLst>
          </p:cNvPr>
          <p:cNvSpPr/>
          <p:nvPr/>
        </p:nvSpPr>
        <p:spPr>
          <a:xfrm>
            <a:off x="5918040" y="2224291"/>
            <a:ext cx="1636295" cy="331810"/>
          </a:xfrm>
          <a:prstGeom prst="rect">
            <a:avLst/>
          </a:prstGeom>
          <a:solidFill>
            <a:srgbClr val="25A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1D4956"/>
                </a:solidFill>
                <a:latin typeface="Barlow" panose="00000500000000000000" pitchFamily="2" charset="0"/>
              </a:rPr>
              <a:t>threadid.x</a:t>
            </a:r>
            <a:endParaRPr lang="el-GR" sz="2400" dirty="0">
              <a:solidFill>
                <a:srgbClr val="1D4956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BCF1AA-6B53-485C-B2A8-EC856486B30F}"/>
              </a:ext>
            </a:extLst>
          </p:cNvPr>
          <p:cNvSpPr/>
          <p:nvPr/>
        </p:nvSpPr>
        <p:spPr>
          <a:xfrm>
            <a:off x="8103641" y="2224291"/>
            <a:ext cx="1636295" cy="331810"/>
          </a:xfrm>
          <a:prstGeom prst="rect">
            <a:avLst/>
          </a:prstGeom>
          <a:solidFill>
            <a:srgbClr val="1D4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Barlow" panose="00000500000000000000" pitchFamily="2" charset="0"/>
              </a:rPr>
              <a:t>threadid.x</a:t>
            </a: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10C5E-E5AF-42A1-87F5-AE035EC75B83}"/>
              </a:ext>
            </a:extLst>
          </p:cNvPr>
          <p:cNvSpPr/>
          <p:nvPr/>
        </p:nvSpPr>
        <p:spPr>
          <a:xfrm>
            <a:off x="717098" y="1513978"/>
            <a:ext cx="1026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Tx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Consider indexing an array with one element per thread (8 threads/block)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771C-7CC0-409C-BC4D-56B766AB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C4D9F-5B97-404F-82AA-59075ADB941C}"/>
              </a:ext>
            </a:extLst>
          </p:cNvPr>
          <p:cNvSpPr/>
          <p:nvPr/>
        </p:nvSpPr>
        <p:spPr>
          <a:xfrm>
            <a:off x="0" y="-25399"/>
            <a:ext cx="12192000" cy="6885506"/>
          </a:xfrm>
          <a:prstGeom prst="rect">
            <a:avLst/>
          </a:prstGeom>
          <a:solidFill>
            <a:srgbClr val="1D495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3BF25-4AB8-423D-A0D1-33C30240731D}"/>
              </a:ext>
            </a:extLst>
          </p:cNvPr>
          <p:cNvSpPr txBox="1"/>
          <p:nvPr/>
        </p:nvSpPr>
        <p:spPr>
          <a:xfrm>
            <a:off x="635620" y="2576076"/>
            <a:ext cx="109207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rlow"/>
              </a:rPr>
              <a:t>How we program accelerators?</a:t>
            </a:r>
          </a:p>
        </p:txBody>
      </p:sp>
    </p:spTree>
    <p:extLst>
      <p:ext uri="{BB962C8B-B14F-4D97-AF65-F5344CB8AC3E}">
        <p14:creationId xmlns:p14="http://schemas.microsoft.com/office/powerpoint/2010/main" val="22865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46">
        <p:fade/>
      </p:transition>
    </mc:Choice>
    <mc:Fallback xmlns="">
      <p:transition spd="med" advTm="4246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1D4956"/>
                </a:solidFill>
                <a:latin typeface="Barlow"/>
                <a:cs typeface="Calibri Light"/>
              </a:rPr>
              <a:t>Vector addition with Blocks &amp; Threads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30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E7A8B34-604B-4224-AD4D-23B28207FBED}"/>
              </a:ext>
            </a:extLst>
          </p:cNvPr>
          <p:cNvSpPr txBox="1">
            <a:spLocks/>
          </p:cNvSpPr>
          <p:nvPr/>
        </p:nvSpPr>
        <p:spPr>
          <a:xfrm>
            <a:off x="1658333" y="1243983"/>
            <a:ext cx="1922926" cy="569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Host code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BC2C417-789D-4A83-9189-ACEA0B6D8D5B}"/>
              </a:ext>
            </a:extLst>
          </p:cNvPr>
          <p:cNvSpPr txBox="1">
            <a:spLocks/>
          </p:cNvSpPr>
          <p:nvPr/>
        </p:nvSpPr>
        <p:spPr>
          <a:xfrm>
            <a:off x="7115673" y="1268834"/>
            <a:ext cx="1922926" cy="569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Kernel code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10AE689-A2FA-45E1-B6B0-4D4287736CAA}"/>
              </a:ext>
            </a:extLst>
          </p:cNvPr>
          <p:cNvSpPr txBox="1">
            <a:spLocks/>
          </p:cNvSpPr>
          <p:nvPr/>
        </p:nvSpPr>
        <p:spPr>
          <a:xfrm>
            <a:off x="6826210" y="2781692"/>
            <a:ext cx="4753080" cy="464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8 x Blocks, 256 x Threads/Block </a:t>
            </a: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= 2048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A9EFE-E3D7-4D00-93AF-D464723DA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53" y="1625194"/>
            <a:ext cx="4865300" cy="473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E52BBB-E1EB-470B-B650-02151B1F9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831" y="1686013"/>
            <a:ext cx="4601138" cy="69264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8ECD07-4FCB-4CFD-AFCE-395E3B5A3114}"/>
              </a:ext>
            </a:extLst>
          </p:cNvPr>
          <p:cNvSpPr txBox="1">
            <a:spLocks/>
          </p:cNvSpPr>
          <p:nvPr/>
        </p:nvSpPr>
        <p:spPr>
          <a:xfrm>
            <a:off x="2131808" y="1826700"/>
            <a:ext cx="1921012" cy="426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Array size: 2048</a:t>
            </a: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554E7BE2-279D-4234-A473-870A8CB1AFCD}"/>
              </a:ext>
            </a:extLst>
          </p:cNvPr>
          <p:cNvSpPr/>
          <p:nvPr/>
        </p:nvSpPr>
        <p:spPr>
          <a:xfrm>
            <a:off x="5256245" y="4806310"/>
            <a:ext cx="594049" cy="250882"/>
          </a:xfrm>
          <a:prstGeom prst="notchedRightArrow">
            <a:avLst/>
          </a:prstGeom>
          <a:solidFill>
            <a:srgbClr val="1D4956"/>
          </a:solidFill>
          <a:ln>
            <a:solidFill>
              <a:srgbClr val="1D4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4787083-49B0-48CB-A21D-62C8E45AA719}"/>
              </a:ext>
            </a:extLst>
          </p:cNvPr>
          <p:cNvSpPr txBox="1">
            <a:spLocks/>
          </p:cNvSpPr>
          <p:nvPr/>
        </p:nvSpPr>
        <p:spPr>
          <a:xfrm>
            <a:off x="5797232" y="4718527"/>
            <a:ext cx="2646972" cy="426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add &lt;&lt;&lt; 8, 256 &gt;&gt;&gt; (…);</a:t>
            </a:r>
          </a:p>
        </p:txBody>
      </p:sp>
      <p:sp>
        <p:nvSpPr>
          <p:cNvPr id="21" name="Arrow: Notched Right 20">
            <a:extLst>
              <a:ext uri="{FF2B5EF4-FFF2-40B4-BE49-F238E27FC236}">
                <a16:creationId xmlns:a16="http://schemas.microsoft.com/office/drawing/2014/main" id="{BF584A8E-90F8-4717-A39E-572336E744E5}"/>
              </a:ext>
            </a:extLst>
          </p:cNvPr>
          <p:cNvSpPr/>
          <p:nvPr/>
        </p:nvSpPr>
        <p:spPr>
          <a:xfrm rot="5400000">
            <a:off x="7905552" y="2354133"/>
            <a:ext cx="594049" cy="250882"/>
          </a:xfrm>
          <a:prstGeom prst="notchedRightArrow">
            <a:avLst/>
          </a:prstGeom>
          <a:solidFill>
            <a:srgbClr val="1D4956"/>
          </a:solidFill>
          <a:ln>
            <a:solidFill>
              <a:srgbClr val="1D4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0F192429-D3B4-447D-9FC5-3DBE541E3D7E}"/>
              </a:ext>
            </a:extLst>
          </p:cNvPr>
          <p:cNvSpPr/>
          <p:nvPr/>
        </p:nvSpPr>
        <p:spPr>
          <a:xfrm>
            <a:off x="2798336" y="1609752"/>
            <a:ext cx="837405" cy="157303"/>
          </a:xfrm>
          <a:prstGeom prst="notchedRightArrow">
            <a:avLst/>
          </a:prstGeom>
          <a:solidFill>
            <a:srgbClr val="1D4956"/>
          </a:solidFill>
          <a:ln>
            <a:solidFill>
              <a:srgbClr val="1D4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FE87A7D-C249-4E0E-8E93-CF5144926054}"/>
              </a:ext>
            </a:extLst>
          </p:cNvPr>
          <p:cNvSpPr txBox="1">
            <a:spLocks/>
          </p:cNvSpPr>
          <p:nvPr/>
        </p:nvSpPr>
        <p:spPr>
          <a:xfrm>
            <a:off x="3567630" y="1480145"/>
            <a:ext cx="1921012" cy="426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Block size: 256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221E808E-3636-4593-95D4-CE2A9EEC08D1}"/>
              </a:ext>
            </a:extLst>
          </p:cNvPr>
          <p:cNvSpPr/>
          <p:nvPr/>
        </p:nvSpPr>
        <p:spPr>
          <a:xfrm rot="5400000">
            <a:off x="1844272" y="1732305"/>
            <a:ext cx="246870" cy="505957"/>
          </a:xfrm>
          <a:prstGeom prst="bentUpArrow">
            <a:avLst/>
          </a:prstGeom>
          <a:solidFill>
            <a:srgbClr val="1D4956"/>
          </a:solidFill>
          <a:ln>
            <a:solidFill>
              <a:srgbClr val="1D4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0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/>
      <p:bldP spid="19" grpId="0" animBg="1"/>
      <p:bldP spid="20" grpId="0"/>
      <p:bldP spid="21" grpId="0" animBg="1"/>
      <p:bldP spid="23" grpId="0" animBg="1"/>
      <p:bldP spid="24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1D4956"/>
                </a:solidFill>
                <a:latin typeface="Barlow"/>
                <a:cs typeface="Calibri Light"/>
              </a:rPr>
              <a:t>Handling arbitrary vector sizes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31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10AE689-A2FA-45E1-B6B0-4D4287736CAA}"/>
              </a:ext>
            </a:extLst>
          </p:cNvPr>
          <p:cNvSpPr txBox="1">
            <a:spLocks/>
          </p:cNvSpPr>
          <p:nvPr/>
        </p:nvSpPr>
        <p:spPr>
          <a:xfrm>
            <a:off x="516467" y="1514348"/>
            <a:ext cx="10215701" cy="36510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Typical problems are not friendly multiples of </a:t>
            </a:r>
            <a:r>
              <a:rPr lang="en-GB" sz="2400" dirty="0" err="1">
                <a:solidFill>
                  <a:srgbClr val="1D4956"/>
                </a:solidFill>
                <a:latin typeface="Barlow"/>
                <a:cs typeface="Calibri"/>
              </a:rPr>
              <a:t>blockDim.x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(e.g. N = 5000)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0514B-F881-4ADD-8C82-43EED2D1E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043" y="2216946"/>
            <a:ext cx="6022537" cy="379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E4D6547A-FD34-4801-926A-521A11382609}"/>
              </a:ext>
            </a:extLst>
          </p:cNvPr>
          <p:cNvSpPr/>
          <p:nvPr/>
        </p:nvSpPr>
        <p:spPr>
          <a:xfrm>
            <a:off x="4010607" y="2426373"/>
            <a:ext cx="837405" cy="157303"/>
          </a:xfrm>
          <a:prstGeom prst="notchedRightArrow">
            <a:avLst/>
          </a:prstGeom>
          <a:solidFill>
            <a:srgbClr val="1D4956"/>
          </a:solidFill>
          <a:ln>
            <a:solidFill>
              <a:srgbClr val="1D4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532048-A3D5-4118-B1AF-9B556D35A052}"/>
              </a:ext>
            </a:extLst>
          </p:cNvPr>
          <p:cNvSpPr txBox="1">
            <a:spLocks/>
          </p:cNvSpPr>
          <p:nvPr/>
        </p:nvSpPr>
        <p:spPr>
          <a:xfrm>
            <a:off x="4883219" y="2291800"/>
            <a:ext cx="2245341" cy="426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GB" sz="2000" b="1" dirty="0">
                <a:solidFill>
                  <a:srgbClr val="1D4956"/>
                </a:solidFill>
                <a:latin typeface="Barlow"/>
                <a:cs typeface="Calibri"/>
              </a:rPr>
              <a:t>Array size: 5000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7D031-7872-470C-A67F-AD7503FE2BBB}"/>
              </a:ext>
            </a:extLst>
          </p:cNvPr>
          <p:cNvGrpSpPr/>
          <p:nvPr/>
        </p:nvGrpSpPr>
        <p:grpSpPr>
          <a:xfrm>
            <a:off x="2799187" y="5477199"/>
            <a:ext cx="8125690" cy="369332"/>
            <a:chOff x="2799187" y="5477199"/>
            <a:chExt cx="812569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E31FD9-C14E-48D8-B259-973488D4A643}"/>
                </a:ext>
              </a:extLst>
            </p:cNvPr>
            <p:cNvSpPr/>
            <p:nvPr/>
          </p:nvSpPr>
          <p:spPr>
            <a:xfrm>
              <a:off x="2799187" y="5512353"/>
              <a:ext cx="3023115" cy="309947"/>
            </a:xfrm>
            <a:prstGeom prst="rect">
              <a:avLst/>
            </a:prstGeom>
            <a:noFill/>
            <a:ln w="19050">
              <a:solidFill>
                <a:srgbClr val="1D4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8" name="Arrow: Notched Right 17">
              <a:extLst>
                <a:ext uri="{FF2B5EF4-FFF2-40B4-BE49-F238E27FC236}">
                  <a16:creationId xmlns:a16="http://schemas.microsoft.com/office/drawing/2014/main" id="{8B979D7B-3967-48DB-81CC-D49363A0D1FE}"/>
                </a:ext>
              </a:extLst>
            </p:cNvPr>
            <p:cNvSpPr/>
            <p:nvPr/>
          </p:nvSpPr>
          <p:spPr>
            <a:xfrm>
              <a:off x="5822302" y="5590999"/>
              <a:ext cx="837405" cy="157303"/>
            </a:xfrm>
            <a:prstGeom prst="notchedRightArrow">
              <a:avLst/>
            </a:prstGeom>
            <a:solidFill>
              <a:srgbClr val="1D4956"/>
            </a:solidFill>
            <a:ln>
              <a:solidFill>
                <a:srgbClr val="1D4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D647F2-BA27-4152-B38E-1DE6E43E1032}"/>
                </a:ext>
              </a:extLst>
            </p:cNvPr>
            <p:cNvSpPr/>
            <p:nvPr/>
          </p:nvSpPr>
          <p:spPr>
            <a:xfrm>
              <a:off x="6631714" y="5477199"/>
              <a:ext cx="4293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Tx/>
              </a:pPr>
              <a:r>
                <a:rPr lang="en-GB" sz="1800" b="1" dirty="0">
                  <a:solidFill>
                    <a:srgbClr val="1D4956"/>
                  </a:solidFill>
                  <a:latin typeface="Barlow"/>
                  <a:cs typeface="Calibri"/>
                </a:rPr>
                <a:t>Avoid accessing beyond the end of arrays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E18970-4157-4952-913F-9BE09CC675CA}"/>
              </a:ext>
            </a:extLst>
          </p:cNvPr>
          <p:cNvGrpSpPr/>
          <p:nvPr/>
        </p:nvGrpSpPr>
        <p:grpSpPr>
          <a:xfrm>
            <a:off x="2799186" y="3932711"/>
            <a:ext cx="8535952" cy="369332"/>
            <a:chOff x="2799187" y="5463998"/>
            <a:chExt cx="6549920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DA0254-AC34-46B5-A5B1-FE4ADF0509FC}"/>
                </a:ext>
              </a:extLst>
            </p:cNvPr>
            <p:cNvSpPr/>
            <p:nvPr/>
          </p:nvSpPr>
          <p:spPr>
            <a:xfrm>
              <a:off x="2799187" y="5512353"/>
              <a:ext cx="3193220" cy="309947"/>
            </a:xfrm>
            <a:prstGeom prst="rect">
              <a:avLst/>
            </a:prstGeom>
            <a:noFill/>
            <a:ln w="19050">
              <a:solidFill>
                <a:srgbClr val="1D4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1" name="Arrow: Notched Right 20">
              <a:extLst>
                <a:ext uri="{FF2B5EF4-FFF2-40B4-BE49-F238E27FC236}">
                  <a16:creationId xmlns:a16="http://schemas.microsoft.com/office/drawing/2014/main" id="{5B705D0B-D3F4-4783-B79C-A42FADBBB90B}"/>
                </a:ext>
              </a:extLst>
            </p:cNvPr>
            <p:cNvSpPr/>
            <p:nvPr/>
          </p:nvSpPr>
          <p:spPr>
            <a:xfrm>
              <a:off x="5991214" y="5553053"/>
              <a:ext cx="1132424" cy="233626"/>
            </a:xfrm>
            <a:prstGeom prst="notchedRightArrow">
              <a:avLst/>
            </a:prstGeom>
            <a:solidFill>
              <a:srgbClr val="1D4956"/>
            </a:solidFill>
            <a:ln>
              <a:solidFill>
                <a:srgbClr val="1D4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62E767-9CFD-4C36-A769-8AB8E035680A}"/>
                </a:ext>
              </a:extLst>
            </p:cNvPr>
            <p:cNvSpPr/>
            <p:nvPr/>
          </p:nvSpPr>
          <p:spPr>
            <a:xfrm>
              <a:off x="7090155" y="5463998"/>
              <a:ext cx="2258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Tx/>
              </a:pPr>
              <a:r>
                <a:rPr lang="en-GB" sz="1800" b="1" dirty="0">
                  <a:solidFill>
                    <a:srgbClr val="1D4956"/>
                  </a:solidFill>
                  <a:latin typeface="Barlow"/>
                  <a:cs typeface="Calibri"/>
                </a:rPr>
                <a:t>Update kernel launch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032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1D4956"/>
                </a:solidFill>
                <a:latin typeface="Barlow"/>
                <a:cs typeface="Calibri Light"/>
              </a:rPr>
              <a:t>Compile a CUDA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32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10AE689-A2FA-45E1-B6B0-4D4287736CAA}"/>
              </a:ext>
            </a:extLst>
          </p:cNvPr>
          <p:cNvSpPr txBox="1">
            <a:spLocks/>
          </p:cNvSpPr>
          <p:nvPr/>
        </p:nvSpPr>
        <p:spPr>
          <a:xfrm>
            <a:off x="516467" y="1514347"/>
            <a:ext cx="10215701" cy="42986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 err="1">
                <a:solidFill>
                  <a:srgbClr val="1D4956"/>
                </a:solidFill>
                <a:latin typeface="Barlow"/>
                <a:cs typeface="Calibri"/>
              </a:rPr>
              <a:t>nvcc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is the CUDA compiler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With CUDA both Host and Device code can be in the same file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With suffix “.cu”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 err="1">
                <a:solidFill>
                  <a:srgbClr val="1D4956"/>
                </a:solidFill>
                <a:latin typeface="Barlow"/>
                <a:cs typeface="Calibri"/>
              </a:rPr>
              <a:t>nvcc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separates source code into host and device components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Device functions (e.g. add()) processed by NVIDIA compiler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Host functions (e.g. main()) processed by standard host compiler (g++/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gcc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)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Compile vector addition example: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nvcc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 vectorAdd.cu –o 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vectorAdd</a:t>
            </a:r>
            <a:endParaRPr lang="en-GB" sz="2000" dirty="0">
              <a:solidFill>
                <a:srgbClr val="1D4956"/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Run: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./</a:t>
            </a:r>
            <a:r>
              <a:rPr lang="en-GB" sz="2000" dirty="0" err="1">
                <a:solidFill>
                  <a:srgbClr val="1D4956"/>
                </a:solidFill>
                <a:latin typeface="Barlow"/>
                <a:cs typeface="Calibri"/>
              </a:rPr>
              <a:t>vectorAdd</a:t>
            </a:r>
            <a:endParaRPr lang="en-GB" sz="20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37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771C-7CC0-409C-BC4D-56B766AB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C4D9F-5B97-404F-82AA-59075ADB941C}"/>
              </a:ext>
            </a:extLst>
          </p:cNvPr>
          <p:cNvSpPr/>
          <p:nvPr/>
        </p:nvSpPr>
        <p:spPr>
          <a:xfrm>
            <a:off x="0" y="-25399"/>
            <a:ext cx="12192000" cy="6885506"/>
          </a:xfrm>
          <a:prstGeom prst="rect">
            <a:avLst/>
          </a:prstGeom>
          <a:solidFill>
            <a:srgbClr val="1D495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3BF25-4AB8-423D-A0D1-33C30240731D}"/>
              </a:ext>
            </a:extLst>
          </p:cNvPr>
          <p:cNvSpPr txBox="1"/>
          <p:nvPr/>
        </p:nvSpPr>
        <p:spPr>
          <a:xfrm>
            <a:off x="4577737" y="980823"/>
            <a:ext cx="24665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rlow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3934F-F6EC-4449-BCC5-D855B86B0972}"/>
              </a:ext>
            </a:extLst>
          </p:cNvPr>
          <p:cNvSpPr txBox="1"/>
          <p:nvPr/>
        </p:nvSpPr>
        <p:spPr>
          <a:xfrm>
            <a:off x="3911265" y="4418582"/>
            <a:ext cx="40077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rlow"/>
              </a:rPr>
              <a:t>Manos Pavlidakis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rlow"/>
              </a:rPr>
              <a:t>manospavl@ics.forth.gr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3BF25-4AB8-423D-A0D1-33C30240731D}"/>
              </a:ext>
            </a:extLst>
          </p:cNvPr>
          <p:cNvSpPr txBox="1"/>
          <p:nvPr/>
        </p:nvSpPr>
        <p:spPr>
          <a:xfrm>
            <a:off x="4577737" y="2050398"/>
            <a:ext cx="28485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rlow"/>
              </a:rPr>
              <a:t>Questions?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7FF38-2580-4E29-A1B0-700D8F18218F}"/>
              </a:ext>
            </a:extLst>
          </p:cNvPr>
          <p:cNvSpPr txBox="1"/>
          <p:nvPr/>
        </p:nvSpPr>
        <p:spPr>
          <a:xfrm>
            <a:off x="1062732" y="5831026"/>
            <a:ext cx="97514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rlow"/>
              </a:rPr>
              <a:t>Find the example in: https://github.com/manospavlidakis/VectorAdditionCUDA.git</a:t>
            </a:r>
          </a:p>
        </p:txBody>
      </p:sp>
    </p:spTree>
    <p:extLst>
      <p:ext uri="{BB962C8B-B14F-4D97-AF65-F5344CB8AC3E}">
        <p14:creationId xmlns:p14="http://schemas.microsoft.com/office/powerpoint/2010/main" val="13352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38">
        <p:fade/>
      </p:transition>
    </mc:Choice>
    <mc:Fallback xmlns="">
      <p:transition spd="med" advTm="5238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1D4956"/>
                </a:solidFill>
                <a:latin typeface="Barlow"/>
                <a:cs typeface="Calibri Light"/>
              </a:rPr>
              <a:t>A simple example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34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696686" y="1418750"/>
            <a:ext cx="9599806" cy="464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Which thread element will operate on the </a:t>
            </a:r>
            <a:r>
              <a:rPr lang="en-GB" sz="2400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blue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cell?</a:t>
            </a:r>
            <a:endParaRPr lang="en-GB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0A8912-5EF9-46BE-A582-E3ACBDF18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87534"/>
              </p:ext>
            </p:extLst>
          </p:nvPr>
        </p:nvGraphicFramePr>
        <p:xfrm>
          <a:off x="1019839" y="2066141"/>
          <a:ext cx="8953500" cy="46482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13853436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39833695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2777791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61967356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64656706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22525242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9234463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6329677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62369533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1176732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01869003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5076386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48992107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2734886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4586419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10270062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93070224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54877047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48718484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4433791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l-GR" sz="1800" dirty="0">
                        <a:solidFill>
                          <a:srgbClr val="1D495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23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365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760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1D4956"/>
                </a:solidFill>
                <a:latin typeface="Barlow"/>
                <a:cs typeface="Calibri Light"/>
              </a:rPr>
              <a:t>A simple example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35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696686" y="1418750"/>
            <a:ext cx="9599806" cy="464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Which thread element will operate on the </a:t>
            </a:r>
            <a:r>
              <a:rPr lang="en-GB" sz="2400" dirty="0">
                <a:solidFill>
                  <a:srgbClr val="1D4956"/>
                </a:solidFill>
                <a:highlight>
                  <a:srgbClr val="00FFFF"/>
                </a:highlight>
                <a:latin typeface="Barlow"/>
                <a:cs typeface="Calibri"/>
              </a:rPr>
              <a:t>blue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cell?</a:t>
            </a:r>
            <a:endParaRPr lang="en-GB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2F73237-FDDD-4708-AF24-3A327C9AF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06478"/>
              </p:ext>
            </p:extLst>
          </p:nvPr>
        </p:nvGraphicFramePr>
        <p:xfrm>
          <a:off x="989195" y="2061428"/>
          <a:ext cx="8953500" cy="46482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13853436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39833695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2777791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61967356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64656706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22525242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9234463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6329677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62369533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1176732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01869003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5076386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48992107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2734886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4586419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10270062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93070224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54877047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48718484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4433791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l-GR" sz="1800" dirty="0">
                        <a:solidFill>
                          <a:srgbClr val="1D495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1D4956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23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36572"/>
                  </a:ext>
                </a:extLst>
              </a:tr>
            </a:tbl>
          </a:graphicData>
        </a:graphic>
      </p:graphicFrame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F2FD1CE-AA1C-4BAE-8E85-39E34471E198}"/>
              </a:ext>
            </a:extLst>
          </p:cNvPr>
          <p:cNvSpPr txBox="1">
            <a:spLocks/>
          </p:cNvSpPr>
          <p:nvPr/>
        </p:nvSpPr>
        <p:spPr>
          <a:xfrm>
            <a:off x="750304" y="5397938"/>
            <a:ext cx="9599806" cy="1130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With </a:t>
            </a:r>
            <a:r>
              <a:rPr lang="en-GB" sz="2400" b="1" dirty="0">
                <a:solidFill>
                  <a:srgbClr val="1D4956"/>
                </a:solidFill>
                <a:latin typeface="Barlow"/>
                <a:cs typeface="Calibri"/>
              </a:rPr>
              <a:t>M threads per block = 8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  <a:p>
            <a:pPr lvl="1">
              <a:lnSpc>
                <a:spcPct val="100000"/>
              </a:lnSpc>
              <a:buClrTx/>
            </a:pP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int index = </a:t>
            </a:r>
            <a:r>
              <a:rPr lang="en-GB" dirty="0" err="1">
                <a:solidFill>
                  <a:srgbClr val="1D4956"/>
                </a:solidFill>
                <a:latin typeface="Barlow"/>
                <a:cs typeface="Calibri"/>
              </a:rPr>
              <a:t>threadIdx.x</a:t>
            </a: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 + </a:t>
            </a:r>
            <a:r>
              <a:rPr lang="en-GB" dirty="0" err="1">
                <a:solidFill>
                  <a:srgbClr val="1D4956"/>
                </a:solidFill>
                <a:latin typeface="Barlow"/>
                <a:cs typeface="Calibri"/>
              </a:rPr>
              <a:t>blockIdx.x</a:t>
            </a:r>
            <a:r>
              <a:rPr lang="en-GB" dirty="0">
                <a:solidFill>
                  <a:srgbClr val="1D4956"/>
                </a:solidFill>
                <a:latin typeface="Barlow"/>
                <a:cs typeface="Calibri"/>
              </a:rPr>
              <a:t> * M = 7 + 2 * 8 =  23;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EAD5D1-9738-4CFB-8078-6B52AB6FE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18444"/>
              </p:ext>
            </p:extLst>
          </p:nvPr>
        </p:nvGraphicFramePr>
        <p:xfrm>
          <a:off x="989195" y="3547348"/>
          <a:ext cx="8953500" cy="46482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13853436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39833695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2777791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61967356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64656706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22525242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9234463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6329677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62369533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1176732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01869003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5076386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48992107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2734886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4586419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10270062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93070224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54877047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48718484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4433791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FF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1D4956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rgbClr val="1D4956"/>
                        </a:solidFill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l-GR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49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36572"/>
                  </a:ext>
                </a:extLst>
              </a:tr>
            </a:tbl>
          </a:graphicData>
        </a:graphic>
      </p:graphicFrame>
      <p:sp>
        <p:nvSpPr>
          <p:cNvPr id="41" name="Right Brace 40">
            <a:extLst>
              <a:ext uri="{FF2B5EF4-FFF2-40B4-BE49-F238E27FC236}">
                <a16:creationId xmlns:a16="http://schemas.microsoft.com/office/drawing/2014/main" id="{9DE95626-BD4E-4624-A0AE-1BC4F27814B8}"/>
              </a:ext>
            </a:extLst>
          </p:cNvPr>
          <p:cNvSpPr/>
          <p:nvPr/>
        </p:nvSpPr>
        <p:spPr>
          <a:xfrm rot="5400000">
            <a:off x="6537643" y="1580969"/>
            <a:ext cx="141341" cy="211621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C5865DE-3E77-4E5C-90A5-D53726C43651}"/>
              </a:ext>
            </a:extLst>
          </p:cNvPr>
          <p:cNvSpPr txBox="1">
            <a:spLocks/>
          </p:cNvSpPr>
          <p:nvPr/>
        </p:nvSpPr>
        <p:spPr>
          <a:xfrm>
            <a:off x="5883677" y="2817232"/>
            <a:ext cx="1839486" cy="694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blockid.x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 = 2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C8EA1A-82E3-4F10-8CF6-C1DC6B4BC737}"/>
              </a:ext>
            </a:extLst>
          </p:cNvPr>
          <p:cNvSpPr/>
          <p:nvPr/>
        </p:nvSpPr>
        <p:spPr>
          <a:xfrm>
            <a:off x="7723163" y="1589653"/>
            <a:ext cx="2008810" cy="331810"/>
          </a:xfrm>
          <a:prstGeom prst="rect">
            <a:avLst/>
          </a:prstGeom>
          <a:solidFill>
            <a:srgbClr val="25A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Barlow" panose="00000500000000000000" pitchFamily="2" charset="0"/>
              </a:rPr>
              <a:t>threadid.x</a:t>
            </a:r>
            <a:r>
              <a:rPr lang="en-US" sz="2400" dirty="0">
                <a:solidFill>
                  <a:schemeClr val="tx1"/>
                </a:solidFill>
                <a:latin typeface="Barlow" panose="00000500000000000000" pitchFamily="2" charset="0"/>
              </a:rPr>
              <a:t> = 7</a:t>
            </a: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DE43F6D-6510-4F00-A6E7-2AD64E6F0433}"/>
              </a:ext>
            </a:extLst>
          </p:cNvPr>
          <p:cNvSpPr/>
          <p:nvPr/>
        </p:nvSpPr>
        <p:spPr>
          <a:xfrm rot="1832527">
            <a:off x="7497734" y="1878929"/>
            <a:ext cx="224220" cy="265905"/>
          </a:xfrm>
          <a:prstGeom prst="downArrow">
            <a:avLst/>
          </a:prstGeom>
          <a:solidFill>
            <a:srgbClr val="1D4956"/>
          </a:solidFill>
          <a:ln>
            <a:solidFill>
              <a:srgbClr val="1D4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4465847-7A90-4921-B2FA-9F2376E47316}"/>
              </a:ext>
            </a:extLst>
          </p:cNvPr>
          <p:cNvSpPr/>
          <p:nvPr/>
        </p:nvSpPr>
        <p:spPr>
          <a:xfrm rot="5400000">
            <a:off x="2039873" y="3084762"/>
            <a:ext cx="141341" cy="211621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3BE077-6C36-4A91-82E0-A2EE1B37BCFF}"/>
              </a:ext>
            </a:extLst>
          </p:cNvPr>
          <p:cNvSpPr txBox="1">
            <a:spLocks/>
          </p:cNvSpPr>
          <p:nvPr/>
        </p:nvSpPr>
        <p:spPr>
          <a:xfrm>
            <a:off x="1293069" y="4445032"/>
            <a:ext cx="1839486" cy="694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blockid.x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 = 0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4D2505A-3C9B-446D-BE4F-FDD830FA59DC}"/>
              </a:ext>
            </a:extLst>
          </p:cNvPr>
          <p:cNvSpPr/>
          <p:nvPr/>
        </p:nvSpPr>
        <p:spPr>
          <a:xfrm rot="5400000">
            <a:off x="4296316" y="3080899"/>
            <a:ext cx="141341" cy="211621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446B0C3-8274-4093-8AF8-DE6067AE7DCF}"/>
              </a:ext>
            </a:extLst>
          </p:cNvPr>
          <p:cNvSpPr txBox="1">
            <a:spLocks/>
          </p:cNvSpPr>
          <p:nvPr/>
        </p:nvSpPr>
        <p:spPr>
          <a:xfrm>
            <a:off x="3537480" y="4441169"/>
            <a:ext cx="1839486" cy="694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blockid.x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 = 1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DCF3FC7-6512-49F2-A668-8AAF9F76838F}"/>
              </a:ext>
            </a:extLst>
          </p:cNvPr>
          <p:cNvSpPr/>
          <p:nvPr/>
        </p:nvSpPr>
        <p:spPr>
          <a:xfrm rot="5400000">
            <a:off x="6564790" y="3079293"/>
            <a:ext cx="141341" cy="211621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34BC438-6FAA-4131-B2DE-C83218DF1F2D}"/>
              </a:ext>
            </a:extLst>
          </p:cNvPr>
          <p:cNvSpPr txBox="1">
            <a:spLocks/>
          </p:cNvSpPr>
          <p:nvPr/>
        </p:nvSpPr>
        <p:spPr>
          <a:xfrm>
            <a:off x="5817986" y="4439563"/>
            <a:ext cx="1839486" cy="694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blockid.x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 = 2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9053170-3217-40BA-8A41-AFD3B35255DB}"/>
              </a:ext>
            </a:extLst>
          </p:cNvPr>
          <p:cNvSpPr/>
          <p:nvPr/>
        </p:nvSpPr>
        <p:spPr>
          <a:xfrm rot="5400000">
            <a:off x="8785137" y="3082684"/>
            <a:ext cx="141341" cy="211621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72EC879-C208-4B94-8FBA-EA97800D4C03}"/>
              </a:ext>
            </a:extLst>
          </p:cNvPr>
          <p:cNvSpPr txBox="1">
            <a:spLocks/>
          </p:cNvSpPr>
          <p:nvPr/>
        </p:nvSpPr>
        <p:spPr>
          <a:xfrm>
            <a:off x="8038333" y="4442954"/>
            <a:ext cx="1839486" cy="694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blockid.x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 = 3</a:t>
            </a: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  <p:bldP spid="42" grpId="0"/>
      <p:bldP spid="47" grpId="0" animBg="1"/>
      <p:bldP spid="6" grpId="0" animBg="1"/>
      <p:bldP spid="18" grpId="0" animBg="1"/>
      <p:bldP spid="19" grpId="0"/>
      <p:bldP spid="20" grpId="0" animBg="1"/>
      <p:bldP spid="21" grpId="0"/>
      <p:bldP spid="23" grpId="0" animBg="1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Well known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1A4C7E-BBB9-417B-9E03-B224CBD070EE}"/>
              </a:ext>
            </a:extLst>
          </p:cNvPr>
          <p:cNvSpPr txBox="1">
            <a:spLocks/>
          </p:cNvSpPr>
          <p:nvPr/>
        </p:nvSpPr>
        <p:spPr>
          <a:xfrm>
            <a:off x="516467" y="1900845"/>
            <a:ext cx="9622956" cy="4013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CUDA 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  <a:sym typeface="Wingdings" panose="05000000000000000000" pitchFamily="2" charset="2"/>
              </a:rPr>
              <a:t> NVIDIA GPUs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US" sz="2400" dirty="0">
              <a:solidFill>
                <a:srgbClr val="1D4956"/>
              </a:solidFill>
              <a:latin typeface="Barlow"/>
              <a:cs typeface="Calibri"/>
            </a:endParaRPr>
          </a:p>
          <a:p>
            <a:pPr>
              <a:lnSpc>
                <a:spcPct val="100000"/>
              </a:lnSpc>
              <a:buClrTx/>
            </a:pP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HIP: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 err="1">
                <a:solidFill>
                  <a:srgbClr val="1D4956"/>
                </a:solidFill>
                <a:latin typeface="Barlow"/>
                <a:cs typeface="Calibri"/>
              </a:rPr>
              <a:t>ROcM</a:t>
            </a:r>
            <a:r>
              <a:rPr lang="en-US" sz="2000" dirty="0">
                <a:solidFill>
                  <a:srgbClr val="1D4956"/>
                </a:solidFill>
                <a:latin typeface="Barlow"/>
                <a:cs typeface="Calibri"/>
              </a:rPr>
              <a:t> </a:t>
            </a:r>
            <a:r>
              <a:rPr lang="en-US" sz="2000" dirty="0">
                <a:solidFill>
                  <a:srgbClr val="1D4956"/>
                </a:solidFill>
                <a:latin typeface="Barlow"/>
                <a:cs typeface="Calibri"/>
                <a:sym typeface="Wingdings" panose="05000000000000000000" pitchFamily="2" charset="2"/>
              </a:rPr>
              <a:t> AMD GPUs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>
                <a:solidFill>
                  <a:srgbClr val="1D4956"/>
                </a:solidFill>
                <a:latin typeface="Barlow"/>
                <a:cs typeface="Calibri"/>
                <a:sym typeface="Wingdings" panose="05000000000000000000" pitchFamily="2" charset="2"/>
              </a:rPr>
              <a:t>CUDA  NVIDIA GPUs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US" sz="2400" dirty="0">
              <a:solidFill>
                <a:srgbClr val="1D4956"/>
              </a:solidFill>
              <a:latin typeface="Barlow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Tx/>
            </a:pPr>
            <a:r>
              <a:rPr lang="en-US" sz="2400" dirty="0" err="1">
                <a:solidFill>
                  <a:srgbClr val="1D4956"/>
                </a:solidFill>
                <a:latin typeface="Barlow"/>
                <a:cs typeface="Calibri"/>
              </a:rPr>
              <a:t>oneAPI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</a:rPr>
              <a:t>/SYCL </a:t>
            </a:r>
            <a:r>
              <a:rPr lang="en-US" sz="2400" dirty="0">
                <a:solidFill>
                  <a:srgbClr val="1D4956"/>
                </a:solidFill>
                <a:latin typeface="Barlow"/>
                <a:cs typeface="Calibri"/>
                <a:sym typeface="Wingdings" panose="05000000000000000000" pitchFamily="2" charset="2"/>
              </a:rPr>
              <a:t> Heterogeneous accelerators</a:t>
            </a:r>
            <a:endParaRPr lang="en-US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0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771C-7CC0-409C-BC4D-56B766AB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C4D9F-5B97-404F-82AA-59075ADB941C}"/>
              </a:ext>
            </a:extLst>
          </p:cNvPr>
          <p:cNvSpPr/>
          <p:nvPr/>
        </p:nvSpPr>
        <p:spPr>
          <a:xfrm>
            <a:off x="0" y="-25399"/>
            <a:ext cx="12192000" cy="6885506"/>
          </a:xfrm>
          <a:prstGeom prst="rect">
            <a:avLst/>
          </a:prstGeom>
          <a:solidFill>
            <a:srgbClr val="1D495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3BF25-4AB8-423D-A0D1-33C30240731D}"/>
              </a:ext>
            </a:extLst>
          </p:cNvPr>
          <p:cNvSpPr txBox="1"/>
          <p:nvPr/>
        </p:nvSpPr>
        <p:spPr>
          <a:xfrm>
            <a:off x="635620" y="2576076"/>
            <a:ext cx="109207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rlow"/>
              </a:rPr>
              <a:t>CUDA: Compute Unified Device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D7283-9B26-4BCB-8EE2-E34A4DC0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3574039"/>
            <a:ext cx="3867150" cy="2343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874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46">
        <p:fade/>
      </p:transition>
    </mc:Choice>
    <mc:Fallback xmlns="">
      <p:transition spd="med" advTm="424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What is CUDA?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97489" y="1623053"/>
            <a:ext cx="11961515" cy="39906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CUDA 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Based on industry-standard C/C++</a:t>
            </a: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Small set of extensions to enable heterogeneous programming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  <a:sym typeface="Wingdings" panose="05000000000000000000" pitchFamily="2" charset="2"/>
              </a:rPr>
              <a:t> Kernel code</a:t>
            </a:r>
            <a:endParaRPr lang="en-GB" sz="2000" dirty="0">
              <a:solidFill>
                <a:srgbClr val="1D4956"/>
              </a:solidFill>
              <a:latin typeface="Barlow"/>
              <a:cs typeface="Calibri"/>
            </a:endParaRPr>
          </a:p>
          <a:p>
            <a:pPr lvl="1">
              <a:lnSpc>
                <a:spcPct val="100000"/>
              </a:lnSpc>
              <a:buClrTx/>
            </a:pP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APIs to manage devices 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  <a:sym typeface="Wingdings" panose="05000000000000000000" pitchFamily="2" charset="2"/>
              </a:rPr>
              <a:t> Transfers, Allocations</a:t>
            </a:r>
            <a:r>
              <a:rPr lang="en-GB" sz="2000" dirty="0">
                <a:solidFill>
                  <a:srgbClr val="1D4956"/>
                </a:solidFill>
                <a:latin typeface="Barlow"/>
                <a:cs typeface="Calibri"/>
              </a:rPr>
              <a:t> etc.</a:t>
            </a:r>
          </a:p>
          <a:p>
            <a:pPr>
              <a:lnSpc>
                <a:spcPct val="100000"/>
              </a:lnSpc>
              <a:buClrTx/>
            </a:pPr>
            <a:endParaRPr lang="en-GB" sz="2400" dirty="0">
              <a:solidFill>
                <a:srgbClr val="1D4956"/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0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Terminology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7BB933-95F9-414C-90DF-CAE1A256FB89}"/>
              </a:ext>
            </a:extLst>
          </p:cNvPr>
          <p:cNvSpPr txBox="1">
            <a:spLocks/>
          </p:cNvSpPr>
          <p:nvPr/>
        </p:nvSpPr>
        <p:spPr>
          <a:xfrm>
            <a:off x="597490" y="1623053"/>
            <a:ext cx="6821882" cy="1246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Host: The CPU and its memory </a:t>
            </a:r>
          </a:p>
          <a:p>
            <a:pPr>
              <a:lnSpc>
                <a:spcPct val="100000"/>
              </a:lnSpc>
              <a:buClrTx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Device: The GPU/Accelerator and its memory</a:t>
            </a:r>
          </a:p>
        </p:txBody>
      </p:sp>
      <p:pic>
        <p:nvPicPr>
          <p:cNvPr id="10" name="Picture 3" descr="\\JASON-PC\Users\Jason\Documents\CUDA by Example\host.png">
            <a:extLst>
              <a:ext uri="{FF2B5EF4-FFF2-40B4-BE49-F238E27FC236}">
                <a16:creationId xmlns:a16="http://schemas.microsoft.com/office/drawing/2014/main" id="{7F3386A2-BB03-4D58-A004-23FFE0B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992" y="3988874"/>
            <a:ext cx="2239935" cy="1942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\\JASON-PC\Users\Jason\Documents\CUDA by Example\Tesla_c1060_3qtr.png">
            <a:extLst>
              <a:ext uri="{FF2B5EF4-FFF2-40B4-BE49-F238E27FC236}">
                <a16:creationId xmlns:a16="http://schemas.microsoft.com/office/drawing/2014/main" id="{C8D03DD7-2130-48A2-A887-C9C4833D0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7597" y="4225463"/>
            <a:ext cx="2219592" cy="170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0800E9-7EB5-48EE-B20D-11B6AD47761E}"/>
              </a:ext>
            </a:extLst>
          </p:cNvPr>
          <p:cNvSpPr txBox="1">
            <a:spLocks/>
          </p:cNvSpPr>
          <p:nvPr/>
        </p:nvSpPr>
        <p:spPr>
          <a:xfrm>
            <a:off x="949653" y="3526666"/>
            <a:ext cx="1316611" cy="597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b="1" u="sng" dirty="0">
                <a:solidFill>
                  <a:srgbClr val="1D4956"/>
                </a:solidFill>
                <a:latin typeface="Barlow"/>
                <a:cs typeface="Calibri"/>
              </a:rPr>
              <a:t>Host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CD0E0DC-A80F-47B1-BA52-8B751EDADF45}"/>
              </a:ext>
            </a:extLst>
          </p:cNvPr>
          <p:cNvSpPr txBox="1">
            <a:spLocks/>
          </p:cNvSpPr>
          <p:nvPr/>
        </p:nvSpPr>
        <p:spPr>
          <a:xfrm>
            <a:off x="4689279" y="3526665"/>
            <a:ext cx="1316611" cy="597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b="1" u="sng" dirty="0">
                <a:solidFill>
                  <a:srgbClr val="1D4956"/>
                </a:solidFill>
                <a:latin typeface="Barlow"/>
                <a:cs typeface="Calibri"/>
              </a:rPr>
              <a:t>Device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08385-FDDC-43E0-B55C-F84B97738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213" y="1287191"/>
            <a:ext cx="4724084" cy="502913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Programming languages for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1D4956"/>
                </a:solidFill>
                <a:latin typeface="Barlow"/>
                <a:cs typeface="Calibri Light"/>
              </a:rPr>
              <a:t>Host and Device code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8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603022-2CA1-4973-B639-75B5725E9356}"/>
              </a:ext>
            </a:extLst>
          </p:cNvPr>
          <p:cNvSpPr txBox="1">
            <a:spLocks/>
          </p:cNvSpPr>
          <p:nvPr/>
        </p:nvSpPr>
        <p:spPr>
          <a:xfrm>
            <a:off x="7104454" y="5503539"/>
            <a:ext cx="3551177" cy="878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Executed by multiple </a:t>
            </a:r>
            <a:r>
              <a:rPr lang="en-GB" sz="2400" b="1" dirty="0">
                <a:solidFill>
                  <a:srgbClr val="1D4956"/>
                </a:solidFill>
                <a:latin typeface="Barlow"/>
                <a:cs typeface="Calibri"/>
              </a:rPr>
              <a:t>CUDA</a:t>
            </a: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 Threads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1CBB7C3-4680-42C6-8C2A-22225C294E37}"/>
              </a:ext>
            </a:extLst>
          </p:cNvPr>
          <p:cNvSpPr/>
          <p:nvPr/>
        </p:nvSpPr>
        <p:spPr>
          <a:xfrm>
            <a:off x="7127153" y="5652236"/>
            <a:ext cx="122465" cy="722504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E4972E-F089-4E80-887F-DA7CDA9BE314}"/>
              </a:ext>
            </a:extLst>
          </p:cNvPr>
          <p:cNvGrpSpPr/>
          <p:nvPr/>
        </p:nvGrpSpPr>
        <p:grpSpPr>
          <a:xfrm>
            <a:off x="7128575" y="1849307"/>
            <a:ext cx="2706940" cy="3715053"/>
            <a:chOff x="7128575" y="1849307"/>
            <a:chExt cx="2706940" cy="3715053"/>
          </a:xfrm>
        </p:grpSpPr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B525AAFA-615C-43F6-B48D-2EAA08C5267A}"/>
                </a:ext>
              </a:extLst>
            </p:cNvPr>
            <p:cNvSpPr txBox="1">
              <a:spLocks/>
            </p:cNvSpPr>
            <p:nvPr/>
          </p:nvSpPr>
          <p:spPr>
            <a:xfrm>
              <a:off x="7385684" y="3267626"/>
              <a:ext cx="2449831" cy="6733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ClrTx/>
                <a:buNone/>
              </a:pPr>
              <a:r>
                <a:rPr lang="en-GB" sz="2400" dirty="0">
                  <a:solidFill>
                    <a:srgbClr val="1D4956"/>
                  </a:solidFill>
                  <a:latin typeface="Barlow"/>
                  <a:cs typeface="Calibri"/>
                </a:rPr>
                <a:t>Executed by one </a:t>
              </a:r>
              <a:r>
                <a:rPr lang="en-GB" sz="2400" b="1" dirty="0">
                  <a:solidFill>
                    <a:srgbClr val="1D4956"/>
                  </a:solidFill>
                  <a:latin typeface="Barlow"/>
                  <a:cs typeface="Calibri"/>
                </a:rPr>
                <a:t>Host</a:t>
              </a:r>
              <a:r>
                <a:rPr lang="en-GB" sz="2400" dirty="0">
                  <a:solidFill>
                    <a:srgbClr val="1D4956"/>
                  </a:solidFill>
                  <a:latin typeface="Barlow"/>
                  <a:cs typeface="Calibri"/>
                </a:rPr>
                <a:t> Thread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C4C7F962-97FF-40A5-93A0-21ABB348BF79}"/>
                </a:ext>
              </a:extLst>
            </p:cNvPr>
            <p:cNvSpPr/>
            <p:nvPr/>
          </p:nvSpPr>
          <p:spPr>
            <a:xfrm>
              <a:off x="7128575" y="1849307"/>
              <a:ext cx="122465" cy="3715053"/>
            </a:xfrm>
            <a:prstGeom prst="rightBrace">
              <a:avLst/>
            </a:prstGeom>
            <a:ln w="57150">
              <a:solidFill>
                <a:srgbClr val="1D49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90CE7B4-981D-42FC-A65E-74FFDEE8B1FF}"/>
              </a:ext>
            </a:extLst>
          </p:cNvPr>
          <p:cNvSpPr/>
          <p:nvPr/>
        </p:nvSpPr>
        <p:spPr>
          <a:xfrm rot="10800000">
            <a:off x="2131479" y="5652236"/>
            <a:ext cx="122465" cy="689242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5F485B7-17D4-46E1-9732-8C066F1154F0}"/>
              </a:ext>
            </a:extLst>
          </p:cNvPr>
          <p:cNvSpPr txBox="1">
            <a:spLocks/>
          </p:cNvSpPr>
          <p:nvPr/>
        </p:nvSpPr>
        <p:spPr>
          <a:xfrm>
            <a:off x="248325" y="4606580"/>
            <a:ext cx="1922926" cy="878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Device code</a:t>
            </a:r>
          </a:p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(CUDA kernel)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E24ECCCB-DCDB-4B8A-AF7C-8692CBAB398B}"/>
              </a:ext>
            </a:extLst>
          </p:cNvPr>
          <p:cNvSpPr/>
          <p:nvPr/>
        </p:nvSpPr>
        <p:spPr>
          <a:xfrm rot="10800000">
            <a:off x="2131479" y="1840424"/>
            <a:ext cx="122465" cy="3715053"/>
          </a:xfrm>
          <a:prstGeom prst="rightBrace">
            <a:avLst/>
          </a:prstGeom>
          <a:ln w="57150">
            <a:solidFill>
              <a:srgbClr val="1D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E7A8B34-604B-4224-AD4D-23B28207FBED}"/>
              </a:ext>
            </a:extLst>
          </p:cNvPr>
          <p:cNvSpPr txBox="1">
            <a:spLocks/>
          </p:cNvSpPr>
          <p:nvPr/>
        </p:nvSpPr>
        <p:spPr>
          <a:xfrm>
            <a:off x="126283" y="2653919"/>
            <a:ext cx="1922926" cy="569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None/>
            </a:pPr>
            <a:r>
              <a:rPr lang="en-GB" sz="2400" dirty="0">
                <a:solidFill>
                  <a:srgbClr val="1D4956"/>
                </a:solidFill>
                <a:latin typeface="Barlow"/>
                <a:cs typeface="Calibri"/>
              </a:rPr>
              <a:t>Host code</a:t>
            </a:r>
          </a:p>
        </p:txBody>
      </p:sp>
      <p:pic>
        <p:nvPicPr>
          <p:cNvPr id="20" name="Picture 3" descr="\\JASON-PC\Users\Jason\Documents\CUDA by Example\host.png">
            <a:extLst>
              <a:ext uri="{FF2B5EF4-FFF2-40B4-BE49-F238E27FC236}">
                <a16:creationId xmlns:a16="http://schemas.microsoft.com/office/drawing/2014/main" id="{6F20EF3B-4049-41B8-B7A4-EC0FC0F1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687" y="3033514"/>
            <a:ext cx="1396124" cy="1210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\\JASON-PC\Users\Jason\Documents\CUDA by Example\Tesla_c1060_3qtr.png">
            <a:extLst>
              <a:ext uri="{FF2B5EF4-FFF2-40B4-BE49-F238E27FC236}">
                <a16:creationId xmlns:a16="http://schemas.microsoft.com/office/drawing/2014/main" id="{1000BA0A-B06A-47BD-9E5A-E9EB76AD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76" y="5301152"/>
            <a:ext cx="1661696" cy="1276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BE39F1B-FC3C-43CC-A3E5-8D85B51CBA74}"/>
              </a:ext>
            </a:extLst>
          </p:cNvPr>
          <p:cNvSpPr/>
          <p:nvPr/>
        </p:nvSpPr>
        <p:spPr>
          <a:xfrm>
            <a:off x="6124069" y="3819249"/>
            <a:ext cx="339972" cy="318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arlow" panose="00000500000000000000" pitchFamily="2" charset="0"/>
              </a:rPr>
              <a:t>1</a:t>
            </a:r>
            <a:endParaRPr lang="el-GR" sz="20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4011EA-0B42-4F0F-9E2C-C10731FE1060}"/>
              </a:ext>
            </a:extLst>
          </p:cNvPr>
          <p:cNvSpPr/>
          <p:nvPr/>
        </p:nvSpPr>
        <p:spPr>
          <a:xfrm>
            <a:off x="6124069" y="4241780"/>
            <a:ext cx="339972" cy="318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arlow" panose="00000500000000000000" pitchFamily="2" charset="0"/>
              </a:rPr>
              <a:t>2</a:t>
            </a:r>
            <a:endParaRPr lang="el-GR" sz="2000" b="1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DDD538-CA6A-417D-8C9F-F36F22013211}"/>
              </a:ext>
            </a:extLst>
          </p:cNvPr>
          <p:cNvSpPr/>
          <p:nvPr/>
        </p:nvSpPr>
        <p:spPr>
          <a:xfrm>
            <a:off x="6124069" y="5854415"/>
            <a:ext cx="339972" cy="318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arlow" panose="00000500000000000000" pitchFamily="2" charset="0"/>
              </a:rPr>
              <a:t>3</a:t>
            </a:r>
            <a:endParaRPr lang="el-GR" sz="2000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E305FF-2B97-42CD-BF7F-B299A2D537FB}"/>
              </a:ext>
            </a:extLst>
          </p:cNvPr>
          <p:cNvSpPr/>
          <p:nvPr/>
        </p:nvSpPr>
        <p:spPr>
          <a:xfrm>
            <a:off x="6124069" y="4661842"/>
            <a:ext cx="339972" cy="318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arlow" panose="00000500000000000000" pitchFamily="2" charset="0"/>
              </a:rPr>
              <a:t>4</a:t>
            </a:r>
            <a:endParaRPr lang="el-GR" sz="2000" b="1" dirty="0">
              <a:solidFill>
                <a:schemeClr val="tx1"/>
              </a:solidFill>
            </a:endParaRPr>
          </a:p>
        </p:txBody>
      </p:sp>
      <p:pic>
        <p:nvPicPr>
          <p:cNvPr id="33" name="Picture 2" descr="https://lh4.googleusercontent.com/DwLnE6iKhPBc-84X8Gl7IKmn79qpnC3wglHiW7uFhfabzg0iFssGYBWlYxE_aA0EnNEbgU4elBdBz8Obw8h2lXEpJTkmofDQXjaigjrJq2U34OoWVQGfGBQT2Fuh-Ub1vI7d6Qwu98I">
            <a:extLst>
              <a:ext uri="{FF2B5EF4-FFF2-40B4-BE49-F238E27FC236}">
                <a16:creationId xmlns:a16="http://schemas.microsoft.com/office/drawing/2014/main" id="{483A9DC7-F228-478B-B0E2-5A4DE4C4D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22"/>
          <a:stretch/>
        </p:blipFill>
        <p:spPr bwMode="auto">
          <a:xfrm>
            <a:off x="8153400" y="104019"/>
            <a:ext cx="3995249" cy="31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025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33">
        <p:fade/>
      </p:transition>
    </mc:Choice>
    <mc:Fallback xmlns="">
      <p:transition spd="med" advTm="60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 animBg="1"/>
      <p:bldP spid="3" grpId="0" animBg="1"/>
      <p:bldP spid="25" grpId="0" animBg="1"/>
      <p:bldP spid="26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771C-7CC0-409C-BC4D-56B766AB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C4D9F-5B97-404F-82AA-59075ADB941C}"/>
              </a:ext>
            </a:extLst>
          </p:cNvPr>
          <p:cNvSpPr/>
          <p:nvPr/>
        </p:nvSpPr>
        <p:spPr>
          <a:xfrm>
            <a:off x="0" y="-25399"/>
            <a:ext cx="12192000" cy="6885506"/>
          </a:xfrm>
          <a:prstGeom prst="rect">
            <a:avLst/>
          </a:prstGeom>
          <a:solidFill>
            <a:srgbClr val="1D495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3BF25-4AB8-423D-A0D1-33C30240731D}"/>
              </a:ext>
            </a:extLst>
          </p:cNvPr>
          <p:cNvSpPr txBox="1"/>
          <p:nvPr/>
        </p:nvSpPr>
        <p:spPr>
          <a:xfrm>
            <a:off x="635620" y="2576076"/>
            <a:ext cx="109207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rlow"/>
              </a:rPr>
              <a:t>CUDA by an example</a:t>
            </a:r>
          </a:p>
        </p:txBody>
      </p:sp>
    </p:spTree>
    <p:extLst>
      <p:ext uri="{BB962C8B-B14F-4D97-AF65-F5344CB8AC3E}">
        <p14:creationId xmlns:p14="http://schemas.microsoft.com/office/powerpoint/2010/main" val="14637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46">
        <p:fade/>
      </p:transition>
    </mc:Choice>
    <mc:Fallback xmlns="">
      <p:transition spd="med" advTm="424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8185</TotalTime>
  <Words>2740</Words>
  <Application>Microsoft Office PowerPoint</Application>
  <PresentationFormat>Widescreen</PresentationFormat>
  <Paragraphs>468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Barlow</vt:lpstr>
      <vt:lpstr>Wingdings</vt:lpstr>
      <vt:lpstr>Calibri Light</vt:lpstr>
      <vt:lpstr>Office Theme</vt:lpstr>
      <vt:lpstr>PowerPoint Presentation</vt:lpstr>
      <vt:lpstr>What is an accelerator?</vt:lpstr>
      <vt:lpstr>PowerPoint Presentation</vt:lpstr>
      <vt:lpstr>Well known programming languages</vt:lpstr>
      <vt:lpstr>PowerPoint Presentation</vt:lpstr>
      <vt:lpstr>What is CUDA?</vt:lpstr>
      <vt:lpstr>Terminology</vt:lpstr>
      <vt:lpstr>Host and Device code</vt:lpstr>
      <vt:lpstr>PowerPoint Presentation</vt:lpstr>
      <vt:lpstr>Add two integers with CUDA</vt:lpstr>
      <vt:lpstr>Add two integers with CUDA</vt:lpstr>
      <vt:lpstr>Memory Management</vt:lpstr>
      <vt:lpstr>Add two integers: main()</vt:lpstr>
      <vt:lpstr>Add two integers: main()</vt:lpstr>
      <vt:lpstr>Use parallelism</vt:lpstr>
      <vt:lpstr>Vector addition on the Device</vt:lpstr>
      <vt:lpstr>Sequential Vector Addition using C++</vt:lpstr>
      <vt:lpstr>Vector addition with 4 blocks</vt:lpstr>
      <vt:lpstr>Vector addition main()</vt:lpstr>
      <vt:lpstr>Vector addition main()</vt:lpstr>
      <vt:lpstr>More parallelism using CUDA cores</vt:lpstr>
      <vt:lpstr>More parallelism using CUDA cores</vt:lpstr>
      <vt:lpstr>More parallelism using CUDA cores</vt:lpstr>
      <vt:lpstr>CUDA Threads  CUDA cores</vt:lpstr>
      <vt:lpstr>CUDA Threads  CUDA cores</vt:lpstr>
      <vt:lpstr>CUDA Threads  CUDA cores</vt:lpstr>
      <vt:lpstr>CUDA Threads  CUDA cores</vt:lpstr>
      <vt:lpstr>Combining Threads &amp; Blocks</vt:lpstr>
      <vt:lpstr>Indexing Arrays with Blocks &amp; threads</vt:lpstr>
      <vt:lpstr>Vector addition with Blocks &amp; Threads</vt:lpstr>
      <vt:lpstr>Handling arbitrary vector sizes</vt:lpstr>
      <vt:lpstr>Compile a CUDA program</vt:lpstr>
      <vt:lpstr>PowerPoint Presentation</vt:lpstr>
      <vt:lpstr>A simple example</vt:lpstr>
      <vt:lpstr>A simple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1717</cp:revision>
  <dcterms:modified xsi:type="dcterms:W3CDTF">2022-01-20T14:24:05Z</dcterms:modified>
</cp:coreProperties>
</file>