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tags/tag30.xml" ContentType="application/vnd.openxmlformats-officedocument.presentationml.tags+xml"/>
  <Override PartName="/ppt/notesSlides/notesSlide3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1.xml" ContentType="application/vnd.openxmlformats-officedocument.presentationml.tags+xml"/>
  <Override PartName="/ppt/notesSlides/notesSlide3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32.xml" ContentType="application/vnd.openxmlformats-officedocument.presentationml.tags+xml"/>
  <Override PartName="/ppt/notesSlides/notesSlide3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notesSlides/notesSlide48.xml" ContentType="application/vnd.openxmlformats-officedocument.presentationml.notesSlide+xml"/>
  <Override PartName="/ppt/tags/tag48.xml" ContentType="application/vnd.openxmlformats-officedocument.presentationml.tags+xml"/>
  <Override PartName="/ppt/notesSlides/notesSlide49.xml" ContentType="application/vnd.openxmlformats-officedocument.presentationml.notesSlide+xml"/>
  <Override PartName="/ppt/tags/tag49.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notesSlides/notesSlide51.xml" ContentType="application/vnd.openxmlformats-officedocument.presentationml.notesSlide+xml"/>
  <Override PartName="/ppt/tags/tag51.xml" ContentType="application/vnd.openxmlformats-officedocument.presentationml.tags+xml"/>
  <Override PartName="/ppt/notesSlides/notesSlide52.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52.xml" ContentType="application/vnd.openxmlformats-officedocument.presentationml.tags+xml"/>
  <Override PartName="/ppt/notesSlides/notesSlide53.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53.xml" ContentType="application/vnd.openxmlformats-officedocument.presentationml.tags+xml"/>
  <Override PartName="/ppt/notesSlides/notesSlide54.xml" ContentType="application/vnd.openxmlformats-officedocument.presentationml.notesSlide+xml"/>
  <Override PartName="/ppt/tags/tag54.xml" ContentType="application/vnd.openxmlformats-officedocument.presentationml.tags+xml"/>
  <Override PartName="/ppt/notesSlides/notesSlide55.xml" ContentType="application/vnd.openxmlformats-officedocument.presentationml.notesSlide+xml"/>
  <Override PartName="/ppt/tags/tag55.xml" ContentType="application/vnd.openxmlformats-officedocument.presentationml.tags+xml"/>
  <Override PartName="/ppt/notesSlides/notesSlide56.xml" ContentType="application/vnd.openxmlformats-officedocument.presentationml.notesSlide+xml"/>
  <Override PartName="/ppt/tags/tag56.xml" ContentType="application/vnd.openxmlformats-officedocument.presentationml.tags+xml"/>
  <Override PartName="/ppt/notesSlides/notesSlide57.xml" ContentType="application/vnd.openxmlformats-officedocument.presentationml.notesSlide+xml"/>
  <Override PartName="/ppt/tags/tag57.xml" ContentType="application/vnd.openxmlformats-officedocument.presentationml.tags+xml"/>
  <Override PartName="/ppt/notesSlides/notesSlide58.xml" ContentType="application/vnd.openxmlformats-officedocument.presentationml.notesSlide+xml"/>
  <Override PartName="/ppt/tags/tag58.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59.xml" ContentType="application/vnd.openxmlformats-officedocument.presentationml.tags+xml"/>
  <Override PartName="/ppt/notesSlides/notesSlide61.xml" ContentType="application/vnd.openxmlformats-officedocument.presentationml.notesSlide+xml"/>
  <Override PartName="/ppt/tags/tag60.xml" ContentType="application/vnd.openxmlformats-officedocument.presentationml.tags+xml"/>
  <Override PartName="/ppt/notesSlides/notesSlide62.xml" ContentType="application/vnd.openxmlformats-officedocument.presentationml.notesSlide+xml"/>
  <Override PartName="/ppt/tags/tag61.xml" ContentType="application/vnd.openxmlformats-officedocument.presentationml.tags+xml"/>
  <Override PartName="/ppt/notesSlides/notesSlide63.xml" ContentType="application/vnd.openxmlformats-officedocument.presentationml.notesSlide+xml"/>
  <Override PartName="/ppt/tags/tag62.xml" ContentType="application/vnd.openxmlformats-officedocument.presentationml.tags+xml"/>
  <Override PartName="/ppt/notesSlides/notesSlide64.xml" ContentType="application/vnd.openxmlformats-officedocument.presentationml.notesSlide+xml"/>
  <Override PartName="/ppt/tags/tag63.xml" ContentType="application/vnd.openxmlformats-officedocument.presentationml.tags+xml"/>
  <Override PartName="/ppt/notesSlides/notesSlide65.xml" ContentType="application/vnd.openxmlformats-officedocument.presentationml.notesSlide+xml"/>
  <Override PartName="/ppt/tags/tag64.xml" ContentType="application/vnd.openxmlformats-officedocument.presentationml.tags+xml"/>
  <Override PartName="/ppt/notesSlides/notesSlide66.xml" ContentType="application/vnd.openxmlformats-officedocument.presentationml.notesSlide+xml"/>
  <Override PartName="/ppt/tags/tag65.xml" ContentType="application/vnd.openxmlformats-officedocument.presentationml.tags+xml"/>
  <Override PartName="/ppt/notesSlides/notesSlide67.xml" ContentType="application/vnd.openxmlformats-officedocument.presentationml.notesSlide+xml"/>
  <Override PartName="/ppt/tags/tag66.xml" ContentType="application/vnd.openxmlformats-officedocument.presentationml.tags+xml"/>
  <Override PartName="/ppt/notesSlides/notesSlide68.xml" ContentType="application/vnd.openxmlformats-officedocument.presentationml.notesSlide+xml"/>
  <Override PartName="/ppt/tags/tag67.xml" ContentType="application/vnd.openxmlformats-officedocument.presentationml.tags+xml"/>
  <Override PartName="/ppt/notesSlides/notesSlide69.xml" ContentType="application/vnd.openxmlformats-officedocument.presentationml.notesSlide+xml"/>
  <Override PartName="/ppt/tags/tag68.xml" ContentType="application/vnd.openxmlformats-officedocument.presentationml.tags+xml"/>
  <Override PartName="/ppt/notesSlides/notesSlide70.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69.xml" ContentType="application/vnd.openxmlformats-officedocument.presentationml.tags+xml"/>
  <Override PartName="/ppt/notesSlides/notesSlide71.xml" ContentType="application/vnd.openxmlformats-officedocument.presentationml.notesSlide+xml"/>
  <Override PartName="/ppt/tags/tag70.xml" ContentType="application/vnd.openxmlformats-officedocument.presentationml.tags+xml"/>
  <Override PartName="/ppt/notesSlides/notesSlide72.xml" ContentType="application/vnd.openxmlformats-officedocument.presentationml.notesSlide+xml"/>
  <Override PartName="/ppt/tags/tag71.xml" ContentType="application/vnd.openxmlformats-officedocument.presentationml.tags+xml"/>
  <Override PartName="/ppt/notesSlides/notesSlide73.xml" ContentType="application/vnd.openxmlformats-officedocument.presentationml.notesSlide+xml"/>
  <Override PartName="/ppt/tags/tag72.xml" ContentType="application/vnd.openxmlformats-officedocument.presentationml.tags+xml"/>
  <Override PartName="/ppt/notesSlides/notesSlide74.xml" ContentType="application/vnd.openxmlformats-officedocument.presentationml.notesSlide+xml"/>
  <Override PartName="/ppt/tags/tag73.xml" ContentType="application/vnd.openxmlformats-officedocument.presentationml.tags+xml"/>
  <Override PartName="/ppt/notesSlides/notesSlide75.xml" ContentType="application/vnd.openxmlformats-officedocument.presentationml.notesSlide+xml"/>
  <Override PartName="/ppt/tags/tag74.xml" ContentType="application/vnd.openxmlformats-officedocument.presentationml.tags+xml"/>
  <Override PartName="/ppt/notesSlides/notesSlide76.xml" ContentType="application/vnd.openxmlformats-officedocument.presentationml.notesSlide+xml"/>
  <Override PartName="/ppt/tags/tag75.xml" ContentType="application/vnd.openxmlformats-officedocument.presentationml.tags+xml"/>
  <Override PartName="/ppt/notesSlides/notesSlide77.xml" ContentType="application/vnd.openxmlformats-officedocument.presentationml.notesSlide+xml"/>
  <Override PartName="/ppt/tags/tag76.xml" ContentType="application/vnd.openxmlformats-officedocument.presentationml.tags+xml"/>
  <Override PartName="/ppt/notesSlides/notesSlide7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77.xml" ContentType="application/vnd.openxmlformats-officedocument.presentationml.tags+xml"/>
  <Override PartName="/ppt/notesSlides/notesSlide79.xml" ContentType="application/vnd.openxmlformats-officedocument.presentationml.notesSlide+xml"/>
  <Override PartName="/ppt/tags/tag78.xml" ContentType="application/vnd.openxmlformats-officedocument.presentationml.tags+xml"/>
  <Override PartName="/ppt/notesSlides/notesSlide80.xml" ContentType="application/vnd.openxmlformats-officedocument.presentationml.notesSlide+xml"/>
  <Override PartName="/ppt/tags/tag79.xml" ContentType="application/vnd.openxmlformats-officedocument.presentationml.tags+xml"/>
  <Override PartName="/ppt/notesSlides/notesSlide81.xml" ContentType="application/vnd.openxmlformats-officedocument.presentationml.notesSlide+xml"/>
  <Override PartName="/ppt/tags/tag80.xml" ContentType="application/vnd.openxmlformats-officedocument.presentationml.tags+xml"/>
  <Override PartName="/ppt/notesSlides/notesSlide82.xml" ContentType="application/vnd.openxmlformats-officedocument.presentationml.notesSlide+xml"/>
  <Override PartName="/ppt/tags/tag81.xml" ContentType="application/vnd.openxmlformats-officedocument.presentationml.tags+xml"/>
  <Override PartName="/ppt/notesSlides/notesSlide83.xml" ContentType="application/vnd.openxmlformats-officedocument.presentationml.notesSlide+xml"/>
  <Override PartName="/ppt/tags/tag82.xml" ContentType="application/vnd.openxmlformats-officedocument.presentationml.tags+xml"/>
  <Override PartName="/ppt/notesSlides/notesSlide84.xml" ContentType="application/vnd.openxmlformats-officedocument.presentationml.notesSlide+xml"/>
  <Override PartName="/ppt/tags/tag83.xml" ContentType="application/vnd.openxmlformats-officedocument.presentationml.tags+xml"/>
  <Override PartName="/ppt/notesSlides/notesSlide85.xml" ContentType="application/vnd.openxmlformats-officedocument.presentationml.notesSlide+xml"/>
  <Override PartName="/ppt/tags/tag84.xml" ContentType="application/vnd.openxmlformats-officedocument.presentationml.tags+xml"/>
  <Override PartName="/ppt/notesSlides/notesSlide86.xml" ContentType="application/vnd.openxmlformats-officedocument.presentationml.notesSlide+xml"/>
  <Override PartName="/ppt/tags/tag85.xml" ContentType="application/vnd.openxmlformats-officedocument.presentationml.tags+xml"/>
  <Override PartName="/ppt/notesSlides/notesSlide87.xml" ContentType="application/vnd.openxmlformats-officedocument.presentationml.notesSlide+xml"/>
  <Override PartName="/ppt/tags/tag86.xml" ContentType="application/vnd.openxmlformats-officedocument.presentationml.tags+xml"/>
  <Override PartName="/ppt/notesSlides/notesSlide88.xml" ContentType="application/vnd.openxmlformats-officedocument.presentationml.notesSlide+xml"/>
  <Override PartName="/ppt/tags/tag87.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10.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11.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Lst>
  <p:notesMasterIdLst>
    <p:notesMasterId r:id="rId113"/>
  </p:notesMasterIdLst>
  <p:handoutMasterIdLst>
    <p:handoutMasterId r:id="rId114"/>
  </p:handoutMasterIdLst>
  <p:sldIdLst>
    <p:sldId id="256" r:id="rId2"/>
    <p:sldId id="725" r:id="rId3"/>
    <p:sldId id="726" r:id="rId4"/>
    <p:sldId id="747" r:id="rId5"/>
    <p:sldId id="737" r:id="rId6"/>
    <p:sldId id="749" r:id="rId7"/>
    <p:sldId id="744" r:id="rId8"/>
    <p:sldId id="733" r:id="rId9"/>
    <p:sldId id="760" r:id="rId10"/>
    <p:sldId id="738" r:id="rId11"/>
    <p:sldId id="759" r:id="rId12"/>
    <p:sldId id="739" r:id="rId13"/>
    <p:sldId id="722" r:id="rId14"/>
    <p:sldId id="669" r:id="rId15"/>
    <p:sldId id="670" r:id="rId16"/>
    <p:sldId id="627" r:id="rId17"/>
    <p:sldId id="603" r:id="rId18"/>
    <p:sldId id="625" r:id="rId19"/>
    <p:sldId id="671" r:id="rId20"/>
    <p:sldId id="672" r:id="rId21"/>
    <p:sldId id="673" r:id="rId22"/>
    <p:sldId id="591" r:id="rId23"/>
    <p:sldId id="674" r:id="rId24"/>
    <p:sldId id="675" r:id="rId25"/>
    <p:sldId id="639" r:id="rId26"/>
    <p:sldId id="633" r:id="rId27"/>
    <p:sldId id="621" r:id="rId28"/>
    <p:sldId id="638" r:id="rId29"/>
    <p:sldId id="676" r:id="rId30"/>
    <p:sldId id="677" r:id="rId31"/>
    <p:sldId id="678" r:id="rId32"/>
    <p:sldId id="682" r:id="rId33"/>
    <p:sldId id="750" r:id="rId34"/>
    <p:sldId id="708" r:id="rId35"/>
    <p:sldId id="692" r:id="rId36"/>
    <p:sldId id="570" r:id="rId37"/>
    <p:sldId id="762" r:id="rId38"/>
    <p:sldId id="751" r:id="rId39"/>
    <p:sldId id="652" r:id="rId40"/>
    <p:sldId id="756" r:id="rId41"/>
    <p:sldId id="705" r:id="rId42"/>
    <p:sldId id="704" r:id="rId43"/>
    <p:sldId id="707" r:id="rId44"/>
    <p:sldId id="663" r:id="rId45"/>
    <p:sldId id="713" r:id="rId46"/>
    <p:sldId id="628" r:id="rId47"/>
    <p:sldId id="711" r:id="rId48"/>
    <p:sldId id="757" r:id="rId49"/>
    <p:sldId id="761" r:id="rId50"/>
    <p:sldId id="758" r:id="rId51"/>
    <p:sldId id="458" r:id="rId52"/>
    <p:sldId id="635" r:id="rId53"/>
    <p:sldId id="467" r:id="rId54"/>
    <p:sldId id="637" r:id="rId55"/>
    <p:sldId id="746" r:id="rId56"/>
    <p:sldId id="684" r:id="rId57"/>
    <p:sldId id="685" r:id="rId58"/>
    <p:sldId id="686" r:id="rId59"/>
    <p:sldId id="687" r:id="rId60"/>
    <p:sldId id="288" r:id="rId61"/>
    <p:sldId id="666" r:id="rId62"/>
    <p:sldId id="727" r:id="rId63"/>
    <p:sldId id="665" r:id="rId64"/>
    <p:sldId id="728" r:id="rId65"/>
    <p:sldId id="660" r:id="rId66"/>
    <p:sldId id="723" r:id="rId67"/>
    <p:sldId id="724" r:id="rId68"/>
    <p:sldId id="679" r:id="rId69"/>
    <p:sldId id="680" r:id="rId70"/>
    <p:sldId id="681" r:id="rId71"/>
    <p:sldId id="644" r:id="rId72"/>
    <p:sldId id="428" r:id="rId73"/>
    <p:sldId id="753" r:id="rId74"/>
    <p:sldId id="752" r:id="rId75"/>
    <p:sldId id="701" r:id="rId76"/>
    <p:sldId id="650" r:id="rId77"/>
    <p:sldId id="667" r:id="rId78"/>
    <p:sldId id="664" r:id="rId79"/>
    <p:sldId id="641" r:id="rId80"/>
    <p:sldId id="702" r:id="rId81"/>
    <p:sldId id="764" r:id="rId82"/>
    <p:sldId id="709" r:id="rId83"/>
    <p:sldId id="710" r:id="rId84"/>
    <p:sldId id="653" r:id="rId85"/>
    <p:sldId id="763" r:id="rId86"/>
    <p:sldId id="716" r:id="rId87"/>
    <p:sldId id="690" r:id="rId88"/>
    <p:sldId id="688" r:id="rId89"/>
    <p:sldId id="689" r:id="rId90"/>
    <p:sldId id="321" r:id="rId91"/>
    <p:sldId id="354" r:id="rId92"/>
    <p:sldId id="694" r:id="rId93"/>
    <p:sldId id="697" r:id="rId94"/>
    <p:sldId id="698" r:id="rId95"/>
    <p:sldId id="336" r:id="rId96"/>
    <p:sldId id="375" r:id="rId97"/>
    <p:sldId id="332" r:id="rId98"/>
    <p:sldId id="333" r:id="rId99"/>
    <p:sldId id="334" r:id="rId100"/>
    <p:sldId id="365" r:id="rId101"/>
    <p:sldId id="331" r:id="rId102"/>
    <p:sldId id="338" r:id="rId103"/>
    <p:sldId id="341" r:id="rId104"/>
    <p:sldId id="351" r:id="rId105"/>
    <p:sldId id="366" r:id="rId106"/>
    <p:sldId id="367" r:id="rId107"/>
    <p:sldId id="368" r:id="rId108"/>
    <p:sldId id="337" r:id="rId109"/>
    <p:sldId id="363" r:id="rId110"/>
    <p:sldId id="360" r:id="rId111"/>
    <p:sldId id="369" r:id="rId112"/>
  </p:sldIdLst>
  <p:sldSz cx="12192000" cy="6858000"/>
  <p:notesSz cx="6858000" cy="9144000"/>
  <p:embeddedFontLst>
    <p:embeddedFont>
      <p:font typeface="Barlow" panose="00000500000000000000" pitchFamily="2" charset="0"/>
      <p:regular r:id="rId115"/>
    </p:embeddedFont>
    <p:embeddedFont>
      <p:font typeface="Calibri" panose="020F0502020204030204" pitchFamily="34" charset="0"/>
      <p:regular r:id="rId116"/>
      <p:bold r:id="rId117"/>
      <p:italic r:id="rId118"/>
      <p:boldItalic r:id="rId119"/>
    </p:embeddedFont>
    <p:embeddedFont>
      <p:font typeface="Calibri Light" panose="020F0302020204030204" pitchFamily="34" charset="0"/>
      <p:regular r:id="rId120"/>
      <p:italic r:id="rId121"/>
    </p:embeddedFont>
    <p:embeddedFont>
      <p:font typeface="Old English Text MT" panose="03040902040508030806" pitchFamily="66" charset="0"/>
      <p:regular r:id="rId1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E7DBB0D7-7585-44E4-B5DB-8B6D0036BA32}">
          <p14:sldIdLst>
            <p14:sldId id="256"/>
            <p14:sldId id="725"/>
            <p14:sldId id="726"/>
            <p14:sldId id="747"/>
            <p14:sldId id="737"/>
            <p14:sldId id="749"/>
            <p14:sldId id="744"/>
            <p14:sldId id="733"/>
            <p14:sldId id="760"/>
            <p14:sldId id="738"/>
            <p14:sldId id="759"/>
            <p14:sldId id="739"/>
            <p14:sldId id="722"/>
            <p14:sldId id="669"/>
            <p14:sldId id="670"/>
          </p14:sldIdLst>
        </p14:section>
        <p14:section name="Arax" id="{4600520A-0893-4897-89A3-5E8536BD91CF}">
          <p14:sldIdLst>
            <p14:sldId id="627"/>
            <p14:sldId id="603"/>
            <p14:sldId id="625"/>
            <p14:sldId id="671"/>
            <p14:sldId id="672"/>
            <p14:sldId id="673"/>
            <p14:sldId id="591"/>
            <p14:sldId id="674"/>
            <p14:sldId id="675"/>
            <p14:sldId id="639"/>
            <p14:sldId id="633"/>
            <p14:sldId id="621"/>
            <p14:sldId id="638"/>
            <p14:sldId id="676"/>
            <p14:sldId id="677"/>
            <p14:sldId id="678"/>
            <p14:sldId id="682"/>
            <p14:sldId id="750"/>
            <p14:sldId id="708"/>
          </p14:sldIdLst>
        </p14:section>
        <p14:section name="Guardian" id="{4B7CCDEA-B912-4B0E-BA75-B50886C2336E}">
          <p14:sldIdLst>
            <p14:sldId id="692"/>
            <p14:sldId id="570"/>
            <p14:sldId id="762"/>
            <p14:sldId id="751"/>
            <p14:sldId id="652"/>
            <p14:sldId id="756"/>
            <p14:sldId id="705"/>
            <p14:sldId id="704"/>
            <p14:sldId id="707"/>
            <p14:sldId id="663"/>
            <p14:sldId id="713"/>
            <p14:sldId id="628"/>
            <p14:sldId id="711"/>
            <p14:sldId id="757"/>
            <p14:sldId id="761"/>
            <p14:sldId id="758"/>
            <p14:sldId id="458"/>
            <p14:sldId id="635"/>
            <p14:sldId id="467"/>
            <p14:sldId id="637"/>
            <p14:sldId id="746"/>
          </p14:sldIdLst>
        </p14:section>
        <p14:section name="Conclussion" id="{F7535928-7F34-4762-AD8C-89D10D68DA32}">
          <p14:sldIdLst>
            <p14:sldId id="684"/>
            <p14:sldId id="685"/>
            <p14:sldId id="686"/>
            <p14:sldId id="687"/>
            <p14:sldId id="288"/>
          </p14:sldIdLst>
        </p14:section>
        <p14:section name="Motivation" id="{20B7E0C4-8037-42E4-965F-DD2A6EFDFDE3}">
          <p14:sldIdLst>
            <p14:sldId id="666"/>
            <p14:sldId id="727"/>
            <p14:sldId id="665"/>
            <p14:sldId id="728"/>
            <p14:sldId id="660"/>
            <p14:sldId id="723"/>
            <p14:sldId id="724"/>
          </p14:sldIdLst>
        </p14:section>
        <p14:section name="Arax backup" id="{2895A93E-4AFC-4A68-9F29-749C52628948}">
          <p14:sldIdLst>
            <p14:sldId id="679"/>
            <p14:sldId id="680"/>
            <p14:sldId id="681"/>
            <p14:sldId id="644"/>
            <p14:sldId id="428"/>
          </p14:sldIdLst>
        </p14:section>
        <p14:section name="Guardian Backup" id="{B950E8EE-CDBC-4D99-9BC0-1DA7E5C3E124}">
          <p14:sldIdLst>
            <p14:sldId id="753"/>
            <p14:sldId id="752"/>
            <p14:sldId id="701"/>
            <p14:sldId id="650"/>
            <p14:sldId id="667"/>
            <p14:sldId id="664"/>
            <p14:sldId id="641"/>
            <p14:sldId id="702"/>
            <p14:sldId id="764"/>
            <p14:sldId id="709"/>
            <p14:sldId id="710"/>
            <p14:sldId id="653"/>
            <p14:sldId id="763"/>
          </p14:sldIdLst>
        </p14:section>
        <p14:section name="TReM Backup" id="{BB1F973A-328A-4820-B2A2-084CF767D1DF}">
          <p14:sldIdLst>
            <p14:sldId id="716"/>
            <p14:sldId id="690"/>
            <p14:sldId id="688"/>
            <p14:sldId id="689"/>
            <p14:sldId id="321"/>
            <p14:sldId id="354"/>
            <p14:sldId id="694"/>
            <p14:sldId id="697"/>
            <p14:sldId id="698"/>
            <p14:sldId id="336"/>
            <p14:sldId id="375"/>
            <p14:sldId id="332"/>
            <p14:sldId id="333"/>
            <p14:sldId id="334"/>
            <p14:sldId id="365"/>
            <p14:sldId id="331"/>
            <p14:sldId id="338"/>
            <p14:sldId id="341"/>
            <p14:sldId id="351"/>
            <p14:sldId id="366"/>
            <p14:sldId id="367"/>
            <p14:sldId id="368"/>
            <p14:sldId id="337"/>
            <p14:sldId id="363"/>
            <p14:sldId id="360"/>
            <p14:sldId id="369"/>
          </p14:sldIdLst>
        </p14:section>
      </p14:sectionLst>
    </p:ext>
    <p:ext uri="{EFAFB233-063F-42B5-8137-9DF3F51BA10A}">
      <p15:sldGuideLst xmlns:p15="http://schemas.microsoft.com/office/powerpoint/2012/main">
        <p15:guide id="1" orient="horz" pos="595" userDrawn="1">
          <p15:clr>
            <a:srgbClr val="A4A3A4"/>
          </p15:clr>
        </p15:guide>
        <p15:guide id="2" pos="325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covos Kolokasis" initials="IK" lastIdx="22" clrIdx="0">
    <p:extLst>
      <p:ext uri="{19B8F6BF-5375-455C-9EA6-DF929625EA0E}">
        <p15:presenceInfo xmlns:p15="http://schemas.microsoft.com/office/powerpoint/2012/main" userId="S::kolokasis@ics.forth.gr::115db099-36b0-4a7f-863e-a1394c09d9f7" providerId="AD"/>
      </p:ext>
    </p:extLst>
  </p:cmAuthor>
  <p:cmAuthor id="2" name="Manos" initials="M" lastIdx="6" clrIdx="1">
    <p:extLst>
      <p:ext uri="{19B8F6BF-5375-455C-9EA6-DF929625EA0E}">
        <p15:presenceInfo xmlns:p15="http://schemas.microsoft.com/office/powerpoint/2012/main" userId="Manos" providerId="None"/>
      </p:ext>
    </p:extLst>
  </p:cmAuthor>
  <p:cmAuthor id="3" name="παυλιδακης παυλιδακης" initials="ππ" lastIdx="2" clrIdx="2">
    <p:extLst>
      <p:ext uri="{19B8F6BF-5375-455C-9EA6-DF929625EA0E}">
        <p15:presenceInfo xmlns:p15="http://schemas.microsoft.com/office/powerpoint/2012/main" userId="995e1ccbace178f7" providerId="Windows Live"/>
      </p:ext>
    </p:extLst>
  </p:cmAuthor>
  <p:cmAuthor id="4" name="Emmanouil Pavlidakis" initials="EP" lastIdx="2" clrIdx="3">
    <p:extLst>
      <p:ext uri="{19B8F6BF-5375-455C-9EA6-DF929625EA0E}">
        <p15:presenceInfo xmlns:p15="http://schemas.microsoft.com/office/powerpoint/2012/main" userId="Emmanouil Pavlidakis" providerId="None"/>
      </p:ext>
    </p:extLst>
  </p:cmAuthor>
  <p:cmAuthor id="5" name="Pavlidakis Manolis" initials="PM" lastIdx="4" clrIdx="4">
    <p:extLst>
      <p:ext uri="{19B8F6BF-5375-455C-9EA6-DF929625EA0E}">
        <p15:presenceInfo xmlns:p15="http://schemas.microsoft.com/office/powerpoint/2012/main" userId="af569f5d75ad65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4956"/>
    <a:srgbClr val="B4DAE6"/>
    <a:srgbClr val="8CC6D8"/>
    <a:srgbClr val="EDEDED"/>
    <a:srgbClr val="FCC0B6"/>
    <a:srgbClr val="53AAC5"/>
    <a:srgbClr val="29677B"/>
    <a:srgbClr val="FFFFFF"/>
    <a:srgbClr val="92D05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Φωτεινό στυλ 2 - Έμφαση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92" autoAdjust="0"/>
    <p:restoredTop sz="74056" autoAdjust="0"/>
  </p:normalViewPr>
  <p:slideViewPr>
    <p:cSldViewPr snapToGrid="0">
      <p:cViewPr varScale="1">
        <p:scale>
          <a:sx n="84" d="100"/>
          <a:sy n="84" d="100"/>
        </p:scale>
        <p:origin x="1086" y="90"/>
      </p:cViewPr>
      <p:guideLst>
        <p:guide orient="horz" pos="595"/>
        <p:guide pos="3250"/>
      </p:guideLst>
    </p:cSldViewPr>
  </p:slideViewPr>
  <p:outlineViewPr>
    <p:cViewPr>
      <p:scale>
        <a:sx n="33" d="100"/>
        <a:sy n="33" d="100"/>
      </p:scale>
      <p:origin x="0" y="-3022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9" d="100"/>
          <a:sy n="99" d="100"/>
        </p:scale>
        <p:origin x="271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font" Target="fonts/font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openxmlformats.org/officeDocument/2006/relationships/font" Target="fonts/font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6.fntdata"/><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ropbox\PhD%20defense\NVIDIA%20GPUs%20spec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778320921424367E-2"/>
          <c:y val="3.1132201714235537E-2"/>
          <c:w val="0.82801947066335058"/>
          <c:h val="0.87739365948772396"/>
        </c:manualLayout>
      </c:layout>
      <c:scatterChart>
        <c:scatterStyle val="lineMarker"/>
        <c:varyColors val="0"/>
        <c:ser>
          <c:idx val="1"/>
          <c:order val="1"/>
          <c:tx>
            <c:strRef>
              <c:f>Sheet2!$C$1</c:f>
              <c:strCache>
                <c:ptCount val="1"/>
                <c:pt idx="0">
                  <c:v># SMs</c:v>
                </c:pt>
              </c:strCache>
            </c:strRef>
          </c:tx>
          <c:spPr>
            <a:ln w="25400" cap="rnd">
              <a:noFill/>
              <a:round/>
            </a:ln>
            <a:effectLst>
              <a:outerShdw blurRad="101600" dist="50800" dir="5400000" sx="7000" sy="7000" algn="ctr" rotWithShape="0">
                <a:srgbClr val="000000">
                  <a:alpha val="42000"/>
                </a:srgbClr>
              </a:outerShdw>
            </a:effectLst>
          </c:spPr>
          <c:marker>
            <c:symbol val="square"/>
            <c:size val="6"/>
            <c:spPr>
              <a:solidFill>
                <a:schemeClr val="lt1"/>
              </a:solidFill>
              <a:ln w="15875">
                <a:solidFill>
                  <a:schemeClr val="accent2"/>
                </a:solidFill>
                <a:round/>
              </a:ln>
              <a:effectLst>
                <a:outerShdw blurRad="101600" dist="50800" dir="5400000" sx="7000" sy="7000" algn="ctr" rotWithShape="0">
                  <a:srgbClr val="000000">
                    <a:alpha val="42000"/>
                  </a:srgbClr>
                </a:outerShdw>
              </a:effectLst>
            </c:spPr>
          </c:marker>
          <c:trendline>
            <c:spPr>
              <a:ln w="19050" cap="rnd">
                <a:solidFill>
                  <a:schemeClr val="accent2"/>
                </a:solidFill>
              </a:ln>
              <a:effectLst/>
            </c:spPr>
            <c:trendlineType val="linear"/>
            <c:dispRSqr val="0"/>
            <c:dispEq val="0"/>
          </c:trendline>
          <c:xVal>
            <c:numRef>
              <c:f>Sheet2!$A$2:$A$16</c:f>
              <c:numCache>
                <c:formatCode>General</c:formatCode>
                <c:ptCount val="15"/>
                <c:pt idx="0">
                  <c:v>2013</c:v>
                </c:pt>
                <c:pt idx="1">
                  <c:v>2014</c:v>
                </c:pt>
                <c:pt idx="2">
                  <c:v>2015</c:v>
                </c:pt>
                <c:pt idx="3">
                  <c:v>2015</c:v>
                </c:pt>
                <c:pt idx="4">
                  <c:v>2016</c:v>
                </c:pt>
                <c:pt idx="5">
                  <c:v>2016</c:v>
                </c:pt>
                <c:pt idx="6">
                  <c:v>2016</c:v>
                </c:pt>
                <c:pt idx="7">
                  <c:v>2017</c:v>
                </c:pt>
                <c:pt idx="8">
                  <c:v>2018</c:v>
                </c:pt>
                <c:pt idx="9">
                  <c:v>2018</c:v>
                </c:pt>
                <c:pt idx="10">
                  <c:v>2020</c:v>
                </c:pt>
                <c:pt idx="11">
                  <c:v>2020</c:v>
                </c:pt>
                <c:pt idx="12">
                  <c:v>2021</c:v>
                </c:pt>
                <c:pt idx="13">
                  <c:v>2022</c:v>
                </c:pt>
                <c:pt idx="14">
                  <c:v>2023</c:v>
                </c:pt>
              </c:numCache>
            </c:numRef>
          </c:xVal>
          <c:yVal>
            <c:numRef>
              <c:f>Sheet2!$C$2:$C$16</c:f>
              <c:numCache>
                <c:formatCode>General</c:formatCode>
                <c:ptCount val="15"/>
                <c:pt idx="0">
                  <c:v>16</c:v>
                </c:pt>
                <c:pt idx="1">
                  <c:v>24</c:v>
                </c:pt>
                <c:pt idx="2">
                  <c:v>32</c:v>
                </c:pt>
                <c:pt idx="3">
                  <c:v>24</c:v>
                </c:pt>
                <c:pt idx="4">
                  <c:v>64</c:v>
                </c:pt>
                <c:pt idx="5">
                  <c:v>56</c:v>
                </c:pt>
                <c:pt idx="6">
                  <c:v>30</c:v>
                </c:pt>
                <c:pt idx="7">
                  <c:v>64</c:v>
                </c:pt>
                <c:pt idx="8">
                  <c:v>80</c:v>
                </c:pt>
                <c:pt idx="9">
                  <c:v>60</c:v>
                </c:pt>
                <c:pt idx="10">
                  <c:v>108</c:v>
                </c:pt>
                <c:pt idx="11">
                  <c:v>109</c:v>
                </c:pt>
                <c:pt idx="12">
                  <c:v>104</c:v>
                </c:pt>
                <c:pt idx="13">
                  <c:v>114</c:v>
                </c:pt>
                <c:pt idx="14">
                  <c:v>200</c:v>
                </c:pt>
              </c:numCache>
            </c:numRef>
          </c:yVal>
          <c:smooth val="0"/>
          <c:extLst>
            <c:ext xmlns:c16="http://schemas.microsoft.com/office/drawing/2014/chart" uri="{C3380CC4-5D6E-409C-BE32-E72D297353CC}">
              <c16:uniqueId val="{00000001-E681-4CA4-99EF-46606713C2ED}"/>
            </c:ext>
          </c:extLst>
        </c:ser>
        <c:ser>
          <c:idx val="2"/>
          <c:order val="2"/>
          <c:tx>
            <c:strRef>
              <c:f>Sheet2!$D$1</c:f>
              <c:strCache>
                <c:ptCount val="1"/>
                <c:pt idx="0">
                  <c:v>Memory size (GB)</c:v>
                </c:pt>
              </c:strCache>
            </c:strRef>
          </c:tx>
          <c:spPr>
            <a:ln w="25400" cap="rnd">
              <a:noFill/>
              <a:round/>
            </a:ln>
            <a:effectLst/>
          </c:spPr>
          <c:marker>
            <c:symbol val="triangle"/>
            <c:size val="6"/>
            <c:spPr>
              <a:solidFill>
                <a:schemeClr val="lt1"/>
              </a:solidFill>
              <a:ln w="15875">
                <a:solidFill>
                  <a:schemeClr val="accent3"/>
                </a:solidFill>
                <a:round/>
              </a:ln>
              <a:effectLst/>
            </c:spPr>
          </c:marker>
          <c:trendline>
            <c:spPr>
              <a:ln w="19050" cap="rnd">
                <a:solidFill>
                  <a:schemeClr val="accent3"/>
                </a:solidFill>
              </a:ln>
              <a:effectLst/>
            </c:spPr>
            <c:trendlineType val="linear"/>
            <c:dispRSqr val="0"/>
            <c:dispEq val="0"/>
          </c:trendline>
          <c:xVal>
            <c:numRef>
              <c:f>Sheet2!$A$2:$A$16</c:f>
              <c:numCache>
                <c:formatCode>General</c:formatCode>
                <c:ptCount val="15"/>
                <c:pt idx="0">
                  <c:v>2013</c:v>
                </c:pt>
                <c:pt idx="1">
                  <c:v>2014</c:v>
                </c:pt>
                <c:pt idx="2">
                  <c:v>2015</c:v>
                </c:pt>
                <c:pt idx="3">
                  <c:v>2015</c:v>
                </c:pt>
                <c:pt idx="4">
                  <c:v>2016</c:v>
                </c:pt>
                <c:pt idx="5">
                  <c:v>2016</c:v>
                </c:pt>
                <c:pt idx="6">
                  <c:v>2016</c:v>
                </c:pt>
                <c:pt idx="7">
                  <c:v>2017</c:v>
                </c:pt>
                <c:pt idx="8">
                  <c:v>2018</c:v>
                </c:pt>
                <c:pt idx="9">
                  <c:v>2018</c:v>
                </c:pt>
                <c:pt idx="10">
                  <c:v>2020</c:v>
                </c:pt>
                <c:pt idx="11">
                  <c:v>2020</c:v>
                </c:pt>
                <c:pt idx="12">
                  <c:v>2021</c:v>
                </c:pt>
                <c:pt idx="13">
                  <c:v>2022</c:v>
                </c:pt>
                <c:pt idx="14">
                  <c:v>2023</c:v>
                </c:pt>
              </c:numCache>
            </c:numRef>
          </c:xVal>
          <c:yVal>
            <c:numRef>
              <c:f>Sheet2!$D$2:$D$16</c:f>
              <c:numCache>
                <c:formatCode>General</c:formatCode>
                <c:ptCount val="15"/>
                <c:pt idx="0">
                  <c:v>12</c:v>
                </c:pt>
                <c:pt idx="1">
                  <c:v>24</c:v>
                </c:pt>
                <c:pt idx="2">
                  <c:v>16</c:v>
                </c:pt>
                <c:pt idx="3">
                  <c:v>12</c:v>
                </c:pt>
                <c:pt idx="4">
                  <c:v>4</c:v>
                </c:pt>
                <c:pt idx="5">
                  <c:v>16</c:v>
                </c:pt>
                <c:pt idx="6">
                  <c:v>24</c:v>
                </c:pt>
                <c:pt idx="7">
                  <c:v>16</c:v>
                </c:pt>
                <c:pt idx="8">
                  <c:v>32</c:v>
                </c:pt>
                <c:pt idx="9">
                  <c:v>16</c:v>
                </c:pt>
                <c:pt idx="10">
                  <c:v>40</c:v>
                </c:pt>
                <c:pt idx="11">
                  <c:v>32</c:v>
                </c:pt>
                <c:pt idx="12">
                  <c:v>64</c:v>
                </c:pt>
                <c:pt idx="13">
                  <c:v>80</c:v>
                </c:pt>
                <c:pt idx="14">
                  <c:v>128</c:v>
                </c:pt>
              </c:numCache>
            </c:numRef>
          </c:yVal>
          <c:smooth val="0"/>
          <c:extLst>
            <c:ext xmlns:c16="http://schemas.microsoft.com/office/drawing/2014/chart" uri="{C3380CC4-5D6E-409C-BE32-E72D297353CC}">
              <c16:uniqueId val="{00000003-E681-4CA4-99EF-46606713C2ED}"/>
            </c:ext>
          </c:extLst>
        </c:ser>
        <c:ser>
          <c:idx val="3"/>
          <c:order val="3"/>
          <c:tx>
            <c:strRef>
              <c:f>Sheet2!$E$1</c:f>
              <c:strCache>
                <c:ptCount val="1"/>
                <c:pt idx="0">
                  <c:v>Performance fp32 (TFLOPS)</c:v>
                </c:pt>
              </c:strCache>
            </c:strRef>
          </c:tx>
          <c:spPr>
            <a:ln w="25400" cap="rnd">
              <a:noFill/>
              <a:round/>
            </a:ln>
            <a:effectLst/>
          </c:spPr>
          <c:marker>
            <c:symbol val="x"/>
            <c:size val="6"/>
            <c:spPr>
              <a:noFill/>
              <a:ln w="15875">
                <a:solidFill>
                  <a:schemeClr val="accent4"/>
                </a:solidFill>
                <a:round/>
              </a:ln>
              <a:effectLst/>
            </c:spPr>
          </c:marker>
          <c:trendline>
            <c:spPr>
              <a:ln w="19050" cap="rnd">
                <a:solidFill>
                  <a:schemeClr val="accent4"/>
                </a:solidFill>
              </a:ln>
              <a:effectLst/>
            </c:spPr>
            <c:trendlineType val="linear"/>
            <c:dispRSqr val="0"/>
            <c:dispEq val="0"/>
          </c:trendline>
          <c:xVal>
            <c:numRef>
              <c:f>Sheet2!$A$2:$A$16</c:f>
              <c:numCache>
                <c:formatCode>General</c:formatCode>
                <c:ptCount val="15"/>
                <c:pt idx="0">
                  <c:v>2013</c:v>
                </c:pt>
                <c:pt idx="1">
                  <c:v>2014</c:v>
                </c:pt>
                <c:pt idx="2">
                  <c:v>2015</c:v>
                </c:pt>
                <c:pt idx="3">
                  <c:v>2015</c:v>
                </c:pt>
                <c:pt idx="4">
                  <c:v>2016</c:v>
                </c:pt>
                <c:pt idx="5">
                  <c:v>2016</c:v>
                </c:pt>
                <c:pt idx="6">
                  <c:v>2016</c:v>
                </c:pt>
                <c:pt idx="7">
                  <c:v>2017</c:v>
                </c:pt>
                <c:pt idx="8">
                  <c:v>2018</c:v>
                </c:pt>
                <c:pt idx="9">
                  <c:v>2018</c:v>
                </c:pt>
                <c:pt idx="10">
                  <c:v>2020</c:v>
                </c:pt>
                <c:pt idx="11">
                  <c:v>2020</c:v>
                </c:pt>
                <c:pt idx="12">
                  <c:v>2021</c:v>
                </c:pt>
                <c:pt idx="13">
                  <c:v>2022</c:v>
                </c:pt>
                <c:pt idx="14">
                  <c:v>2023</c:v>
                </c:pt>
              </c:numCache>
            </c:numRef>
          </c:xVal>
          <c:yVal>
            <c:numRef>
              <c:f>Sheet2!$E$2:$E$16</c:f>
              <c:numCache>
                <c:formatCode>General</c:formatCode>
                <c:ptCount val="15"/>
                <c:pt idx="0">
                  <c:v>5</c:v>
                </c:pt>
                <c:pt idx="1">
                  <c:v>4</c:v>
                </c:pt>
                <c:pt idx="2">
                  <c:v>9</c:v>
                </c:pt>
                <c:pt idx="3">
                  <c:v>7</c:v>
                </c:pt>
                <c:pt idx="4">
                  <c:v>8</c:v>
                </c:pt>
                <c:pt idx="5">
                  <c:v>9.5</c:v>
                </c:pt>
                <c:pt idx="6">
                  <c:v>12</c:v>
                </c:pt>
                <c:pt idx="7">
                  <c:v>12</c:v>
                </c:pt>
                <c:pt idx="8">
                  <c:v>14</c:v>
                </c:pt>
                <c:pt idx="9">
                  <c:v>13</c:v>
                </c:pt>
                <c:pt idx="10">
                  <c:v>20</c:v>
                </c:pt>
                <c:pt idx="11">
                  <c:v>21</c:v>
                </c:pt>
                <c:pt idx="12">
                  <c:v>22</c:v>
                </c:pt>
                <c:pt idx="13">
                  <c:v>51</c:v>
                </c:pt>
                <c:pt idx="14">
                  <c:v>50</c:v>
                </c:pt>
              </c:numCache>
            </c:numRef>
          </c:yVal>
          <c:smooth val="0"/>
          <c:extLst>
            <c:ext xmlns:c16="http://schemas.microsoft.com/office/drawing/2014/chart" uri="{C3380CC4-5D6E-409C-BE32-E72D297353CC}">
              <c16:uniqueId val="{00000005-E681-4CA4-99EF-46606713C2ED}"/>
            </c:ext>
          </c:extLst>
        </c:ser>
        <c:dLbls>
          <c:showLegendKey val="0"/>
          <c:showVal val="0"/>
          <c:showCatName val="0"/>
          <c:showSerName val="0"/>
          <c:showPercent val="0"/>
          <c:showBubbleSize val="0"/>
        </c:dLbls>
        <c:axId val="1033368031"/>
        <c:axId val="1033349311"/>
        <c:extLst>
          <c:ext xmlns:c15="http://schemas.microsoft.com/office/drawing/2012/chart" uri="{02D57815-91ED-43cb-92C2-25804820EDAC}">
            <c15:filteredScatterSeries>
              <c15:ser>
                <c:idx val="0"/>
                <c:order val="0"/>
                <c:tx>
                  <c:strRef>
                    <c:extLst>
                      <c:ext uri="{02D57815-91ED-43cb-92C2-25804820EDAC}">
                        <c15:formulaRef>
                          <c15:sqref>Sheet2!$B$1</c15:sqref>
                        </c15:formulaRef>
                      </c:ext>
                    </c:extLst>
                    <c:strCache>
                      <c:ptCount val="1"/>
                      <c:pt idx="0">
                        <c:v>GPU type</c:v>
                      </c:pt>
                    </c:strCache>
                  </c:strRef>
                </c:tx>
                <c:spPr>
                  <a:ln w="25400" cap="rnd">
                    <a:noFill/>
                    <a:round/>
                  </a:ln>
                  <a:effectLst/>
                </c:spPr>
                <c:marker>
                  <c:symbol val="diamond"/>
                  <c:size val="6"/>
                  <c:spPr>
                    <a:solidFill>
                      <a:schemeClr val="lt1"/>
                    </a:solidFill>
                    <a:ln w="15875">
                      <a:solidFill>
                        <a:schemeClr val="accent1"/>
                      </a:solidFill>
                      <a:round/>
                    </a:ln>
                    <a:effectLst/>
                  </c:spPr>
                </c:marker>
                <c:xVal>
                  <c:numRef>
                    <c:extLst>
                      <c:ext uri="{02D57815-91ED-43cb-92C2-25804820EDAC}">
                        <c15:formulaRef>
                          <c15:sqref>Sheet2!$A$2:$A$16</c15:sqref>
                        </c15:formulaRef>
                      </c:ext>
                    </c:extLst>
                    <c:numCache>
                      <c:formatCode>General</c:formatCode>
                      <c:ptCount val="15"/>
                      <c:pt idx="0">
                        <c:v>2013</c:v>
                      </c:pt>
                      <c:pt idx="1">
                        <c:v>2014</c:v>
                      </c:pt>
                      <c:pt idx="2">
                        <c:v>2015</c:v>
                      </c:pt>
                      <c:pt idx="3">
                        <c:v>2015</c:v>
                      </c:pt>
                      <c:pt idx="4">
                        <c:v>2016</c:v>
                      </c:pt>
                      <c:pt idx="5">
                        <c:v>2016</c:v>
                      </c:pt>
                      <c:pt idx="6">
                        <c:v>2016</c:v>
                      </c:pt>
                      <c:pt idx="7">
                        <c:v>2017</c:v>
                      </c:pt>
                      <c:pt idx="8">
                        <c:v>2018</c:v>
                      </c:pt>
                      <c:pt idx="9">
                        <c:v>2018</c:v>
                      </c:pt>
                      <c:pt idx="10">
                        <c:v>2020</c:v>
                      </c:pt>
                      <c:pt idx="11">
                        <c:v>2020</c:v>
                      </c:pt>
                      <c:pt idx="12">
                        <c:v>2021</c:v>
                      </c:pt>
                      <c:pt idx="13">
                        <c:v>2022</c:v>
                      </c:pt>
                      <c:pt idx="14">
                        <c:v>2023</c:v>
                      </c:pt>
                    </c:numCache>
                  </c:numRef>
                </c:xVal>
                <c:yVal>
                  <c:numRef>
                    <c:extLst>
                      <c:ext uri="{02D57815-91ED-43cb-92C2-25804820EDAC}">
                        <c15:formulaRef>
                          <c15:sqref>Sheet2!$B$2:$B$16</c15:sqref>
                        </c15:formulaRef>
                      </c:ext>
                    </c:extLst>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yVal>
                <c:smooth val="0"/>
                <c:extLst>
                  <c:ext xmlns:c16="http://schemas.microsoft.com/office/drawing/2014/chart" uri="{C3380CC4-5D6E-409C-BE32-E72D297353CC}">
                    <c16:uniqueId val="{00000008-E681-4CA4-99EF-46606713C2ED}"/>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Sheet2!$F$1</c15:sqref>
                        </c15:formulaRef>
                      </c:ext>
                    </c:extLst>
                    <c:strCache>
                      <c:ptCount val="1"/>
                      <c:pt idx="0">
                        <c:v> Transistors distance (nm)</c:v>
                      </c:pt>
                    </c:strCache>
                  </c:strRef>
                </c:tx>
                <c:spPr>
                  <a:ln w="25400" cap="rnd">
                    <a:noFill/>
                    <a:round/>
                  </a:ln>
                  <a:effectLst/>
                </c:spPr>
                <c:marker>
                  <c:symbol val="star"/>
                  <c:size val="6"/>
                  <c:spPr>
                    <a:noFill/>
                    <a:ln w="15875">
                      <a:solidFill>
                        <a:schemeClr val="accent5"/>
                      </a:solidFill>
                      <a:round/>
                    </a:ln>
                    <a:effectLst/>
                  </c:spPr>
                </c:marker>
                <c:xVal>
                  <c:numRef>
                    <c:extLst xmlns:c15="http://schemas.microsoft.com/office/drawing/2012/chart">
                      <c:ext xmlns:c15="http://schemas.microsoft.com/office/drawing/2012/chart" uri="{02D57815-91ED-43cb-92C2-25804820EDAC}">
                        <c15:formulaRef>
                          <c15:sqref>Sheet2!$A$2:$A$16</c15:sqref>
                        </c15:formulaRef>
                      </c:ext>
                    </c:extLst>
                    <c:numCache>
                      <c:formatCode>General</c:formatCode>
                      <c:ptCount val="15"/>
                      <c:pt idx="0">
                        <c:v>2013</c:v>
                      </c:pt>
                      <c:pt idx="1">
                        <c:v>2014</c:v>
                      </c:pt>
                      <c:pt idx="2">
                        <c:v>2015</c:v>
                      </c:pt>
                      <c:pt idx="3">
                        <c:v>2015</c:v>
                      </c:pt>
                      <c:pt idx="4">
                        <c:v>2016</c:v>
                      </c:pt>
                      <c:pt idx="5">
                        <c:v>2016</c:v>
                      </c:pt>
                      <c:pt idx="6">
                        <c:v>2016</c:v>
                      </c:pt>
                      <c:pt idx="7">
                        <c:v>2017</c:v>
                      </c:pt>
                      <c:pt idx="8">
                        <c:v>2018</c:v>
                      </c:pt>
                      <c:pt idx="9">
                        <c:v>2018</c:v>
                      </c:pt>
                      <c:pt idx="10">
                        <c:v>2020</c:v>
                      </c:pt>
                      <c:pt idx="11">
                        <c:v>2020</c:v>
                      </c:pt>
                      <c:pt idx="12">
                        <c:v>2021</c:v>
                      </c:pt>
                      <c:pt idx="13">
                        <c:v>2022</c:v>
                      </c:pt>
                      <c:pt idx="14">
                        <c:v>2023</c:v>
                      </c:pt>
                    </c:numCache>
                  </c:numRef>
                </c:xVal>
                <c:yVal>
                  <c:numRef>
                    <c:extLst xmlns:c15="http://schemas.microsoft.com/office/drawing/2012/chart">
                      <c:ext xmlns:c15="http://schemas.microsoft.com/office/drawing/2012/chart" uri="{02D57815-91ED-43cb-92C2-25804820EDAC}">
                        <c15:formulaRef>
                          <c15:sqref>Sheet2!$F$2:$F$16</c15:sqref>
                        </c15:formulaRef>
                      </c:ext>
                    </c:extLst>
                    <c:numCache>
                      <c:formatCode>General</c:formatCode>
                      <c:ptCount val="15"/>
                      <c:pt idx="0">
                        <c:v>28</c:v>
                      </c:pt>
                      <c:pt idx="1">
                        <c:v>28</c:v>
                      </c:pt>
                      <c:pt idx="2">
                        <c:v>28</c:v>
                      </c:pt>
                      <c:pt idx="3">
                        <c:v>28</c:v>
                      </c:pt>
                      <c:pt idx="4">
                        <c:v>28</c:v>
                      </c:pt>
                      <c:pt idx="5">
                        <c:v>16</c:v>
                      </c:pt>
                      <c:pt idx="6">
                        <c:v>16</c:v>
                      </c:pt>
                      <c:pt idx="7">
                        <c:v>14</c:v>
                      </c:pt>
                      <c:pt idx="8">
                        <c:v>12</c:v>
                      </c:pt>
                      <c:pt idx="9">
                        <c:v>7</c:v>
                      </c:pt>
                      <c:pt idx="10">
                        <c:v>7</c:v>
                      </c:pt>
                      <c:pt idx="11">
                        <c:v>7</c:v>
                      </c:pt>
                      <c:pt idx="12" formatCode="#,##0">
                        <c:v>6</c:v>
                      </c:pt>
                      <c:pt idx="13" formatCode="#,##0">
                        <c:v>4</c:v>
                      </c:pt>
                      <c:pt idx="14">
                        <c:v>5</c:v>
                      </c:pt>
                    </c:numCache>
                  </c:numRef>
                </c:yVal>
                <c:smooth val="0"/>
                <c:extLst xmlns:c15="http://schemas.microsoft.com/office/drawing/2012/chart">
                  <c:ext xmlns:c16="http://schemas.microsoft.com/office/drawing/2014/chart" uri="{C3380CC4-5D6E-409C-BE32-E72D297353CC}">
                    <c16:uniqueId val="{00000009-E681-4CA4-99EF-46606713C2ED}"/>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Sheet2!$H$1</c15:sqref>
                        </c15:formulaRef>
                      </c:ext>
                    </c:extLst>
                    <c:strCache>
                      <c:ptCount val="1"/>
                      <c:pt idx="0">
                        <c:v>Memory BW (TB/s)</c:v>
                      </c:pt>
                    </c:strCache>
                  </c:strRef>
                </c:tx>
                <c:spPr>
                  <a:ln w="25400" cap="rnd">
                    <a:noFill/>
                    <a:round/>
                  </a:ln>
                  <a:effectLst/>
                </c:spPr>
                <c:marker>
                  <c:symbol val="plus"/>
                  <c:size val="6"/>
                  <c:spPr>
                    <a:noFill/>
                    <a:ln w="15875">
                      <a:solidFill>
                        <a:schemeClr val="accent1">
                          <a:lumMod val="60000"/>
                        </a:schemeClr>
                      </a:solidFill>
                      <a:round/>
                    </a:ln>
                    <a:effectLst/>
                  </c:spPr>
                </c:marker>
                <c:xVal>
                  <c:numRef>
                    <c:extLst xmlns:c15="http://schemas.microsoft.com/office/drawing/2012/chart">
                      <c:ext xmlns:c15="http://schemas.microsoft.com/office/drawing/2012/chart" uri="{02D57815-91ED-43cb-92C2-25804820EDAC}">
                        <c15:formulaRef>
                          <c15:sqref>Sheet2!$A$2:$A$16</c15:sqref>
                        </c15:formulaRef>
                      </c:ext>
                    </c:extLst>
                    <c:numCache>
                      <c:formatCode>General</c:formatCode>
                      <c:ptCount val="15"/>
                      <c:pt idx="0">
                        <c:v>2013</c:v>
                      </c:pt>
                      <c:pt idx="1">
                        <c:v>2014</c:v>
                      </c:pt>
                      <c:pt idx="2">
                        <c:v>2015</c:v>
                      </c:pt>
                      <c:pt idx="3">
                        <c:v>2015</c:v>
                      </c:pt>
                      <c:pt idx="4">
                        <c:v>2016</c:v>
                      </c:pt>
                      <c:pt idx="5">
                        <c:v>2016</c:v>
                      </c:pt>
                      <c:pt idx="6">
                        <c:v>2016</c:v>
                      </c:pt>
                      <c:pt idx="7">
                        <c:v>2017</c:v>
                      </c:pt>
                      <c:pt idx="8">
                        <c:v>2018</c:v>
                      </c:pt>
                      <c:pt idx="9">
                        <c:v>2018</c:v>
                      </c:pt>
                      <c:pt idx="10">
                        <c:v>2020</c:v>
                      </c:pt>
                      <c:pt idx="11">
                        <c:v>2020</c:v>
                      </c:pt>
                      <c:pt idx="12">
                        <c:v>2021</c:v>
                      </c:pt>
                      <c:pt idx="13">
                        <c:v>2022</c:v>
                      </c:pt>
                      <c:pt idx="14">
                        <c:v>2023</c:v>
                      </c:pt>
                    </c:numCache>
                  </c:numRef>
                </c:xVal>
                <c:yVal>
                  <c:numRef>
                    <c:extLst xmlns:c15="http://schemas.microsoft.com/office/drawing/2012/chart">
                      <c:ext xmlns:c15="http://schemas.microsoft.com/office/drawing/2012/chart" uri="{02D57815-91ED-43cb-92C2-25804820EDAC}">
                        <c15:formulaRef>
                          <c15:sqref>Sheet2!$H$2:$H$16</c15:sqref>
                        </c15:formulaRef>
                      </c:ext>
                    </c:extLst>
                    <c:numCache>
                      <c:formatCode>General</c:formatCode>
                      <c:ptCount val="15"/>
                      <c:pt idx="0">
                        <c:v>0.28999999999999998</c:v>
                      </c:pt>
                      <c:pt idx="1">
                        <c:v>0.48</c:v>
                      </c:pt>
                      <c:pt idx="2">
                        <c:v>0.32</c:v>
                      </c:pt>
                      <c:pt idx="3">
                        <c:v>0.28999999999999998</c:v>
                      </c:pt>
                      <c:pt idx="4">
                        <c:v>0.5</c:v>
                      </c:pt>
                      <c:pt idx="5">
                        <c:v>0.73</c:v>
                      </c:pt>
                      <c:pt idx="6">
                        <c:v>0.35</c:v>
                      </c:pt>
                      <c:pt idx="7">
                        <c:v>0.5</c:v>
                      </c:pt>
                      <c:pt idx="8">
                        <c:v>0.9</c:v>
                      </c:pt>
                      <c:pt idx="9">
                        <c:v>0.9</c:v>
                      </c:pt>
                      <c:pt idx="10">
                        <c:v>1.94</c:v>
                      </c:pt>
                      <c:pt idx="11">
                        <c:v>1.29</c:v>
                      </c:pt>
                      <c:pt idx="12">
                        <c:v>1.64</c:v>
                      </c:pt>
                      <c:pt idx="13">
                        <c:v>2</c:v>
                      </c:pt>
                      <c:pt idx="14">
                        <c:v>3</c:v>
                      </c:pt>
                    </c:numCache>
                  </c:numRef>
                </c:yVal>
                <c:smooth val="0"/>
                <c:extLst xmlns:c15="http://schemas.microsoft.com/office/drawing/2012/chart">
                  <c:ext xmlns:c16="http://schemas.microsoft.com/office/drawing/2014/chart" uri="{C3380CC4-5D6E-409C-BE32-E72D297353CC}">
                    <c16:uniqueId val="{0000000A-E681-4CA4-99EF-46606713C2ED}"/>
                  </c:ext>
                </c:extLst>
              </c15:ser>
            </c15:filteredScatterSeries>
          </c:ext>
        </c:extLst>
      </c:scatterChart>
      <c:scatterChart>
        <c:scatterStyle val="lineMarker"/>
        <c:varyColors val="0"/>
        <c:ser>
          <c:idx val="5"/>
          <c:order val="5"/>
          <c:tx>
            <c:strRef>
              <c:f>Sheet2!$G$1</c:f>
              <c:strCache>
                <c:ptCount val="1"/>
                <c:pt idx="0">
                  <c:v>Clock speed (GHz)</c:v>
                </c:pt>
              </c:strCache>
            </c:strRef>
          </c:tx>
          <c:spPr>
            <a:ln w="25400" cap="rnd">
              <a:noFill/>
              <a:round/>
            </a:ln>
            <a:effectLst/>
          </c:spPr>
          <c:marker>
            <c:symbol val="circle"/>
            <c:size val="6"/>
            <c:spPr>
              <a:solidFill>
                <a:schemeClr val="lt1"/>
              </a:solidFill>
              <a:ln w="15875">
                <a:solidFill>
                  <a:schemeClr val="accent6"/>
                </a:solidFill>
                <a:round/>
              </a:ln>
              <a:effectLst/>
            </c:spPr>
          </c:marker>
          <c:trendline>
            <c:spPr>
              <a:ln w="19050" cap="rnd">
                <a:solidFill>
                  <a:schemeClr val="accent6"/>
                </a:solidFill>
              </a:ln>
              <a:effectLst/>
            </c:spPr>
            <c:trendlineType val="linear"/>
            <c:dispRSqr val="0"/>
            <c:dispEq val="0"/>
          </c:trendline>
          <c:xVal>
            <c:numRef>
              <c:f>Sheet2!$A$2:$A$16</c:f>
              <c:numCache>
                <c:formatCode>General</c:formatCode>
                <c:ptCount val="15"/>
                <c:pt idx="0">
                  <c:v>2013</c:v>
                </c:pt>
                <c:pt idx="1">
                  <c:v>2014</c:v>
                </c:pt>
                <c:pt idx="2">
                  <c:v>2015</c:v>
                </c:pt>
                <c:pt idx="3">
                  <c:v>2015</c:v>
                </c:pt>
                <c:pt idx="4">
                  <c:v>2016</c:v>
                </c:pt>
                <c:pt idx="5">
                  <c:v>2016</c:v>
                </c:pt>
                <c:pt idx="6">
                  <c:v>2016</c:v>
                </c:pt>
                <c:pt idx="7">
                  <c:v>2017</c:v>
                </c:pt>
                <c:pt idx="8">
                  <c:v>2018</c:v>
                </c:pt>
                <c:pt idx="9">
                  <c:v>2018</c:v>
                </c:pt>
                <c:pt idx="10">
                  <c:v>2020</c:v>
                </c:pt>
                <c:pt idx="11">
                  <c:v>2020</c:v>
                </c:pt>
                <c:pt idx="12">
                  <c:v>2021</c:v>
                </c:pt>
                <c:pt idx="13">
                  <c:v>2022</c:v>
                </c:pt>
                <c:pt idx="14">
                  <c:v>2023</c:v>
                </c:pt>
              </c:numCache>
            </c:numRef>
          </c:xVal>
          <c:yVal>
            <c:numRef>
              <c:f>Sheet2!$G$2:$G$16</c:f>
              <c:numCache>
                <c:formatCode>General</c:formatCode>
                <c:ptCount val="15"/>
                <c:pt idx="0">
                  <c:v>0.87</c:v>
                </c:pt>
                <c:pt idx="1">
                  <c:v>0.9</c:v>
                </c:pt>
                <c:pt idx="2">
                  <c:v>1.18</c:v>
                </c:pt>
                <c:pt idx="3">
                  <c:v>1.1100000000000001</c:v>
                </c:pt>
                <c:pt idx="4">
                  <c:v>1</c:v>
                </c:pt>
                <c:pt idx="5">
                  <c:v>1.33</c:v>
                </c:pt>
                <c:pt idx="6">
                  <c:v>1.53</c:v>
                </c:pt>
                <c:pt idx="7">
                  <c:v>1.5</c:v>
                </c:pt>
                <c:pt idx="8">
                  <c:v>1.38</c:v>
                </c:pt>
                <c:pt idx="9">
                  <c:v>1.75</c:v>
                </c:pt>
                <c:pt idx="10">
                  <c:v>1.41</c:v>
                </c:pt>
                <c:pt idx="11">
                  <c:v>1.5</c:v>
                </c:pt>
                <c:pt idx="12">
                  <c:v>1.7</c:v>
                </c:pt>
                <c:pt idx="13">
                  <c:v>1.76</c:v>
                </c:pt>
                <c:pt idx="14">
                  <c:v>1.78</c:v>
                </c:pt>
              </c:numCache>
            </c:numRef>
          </c:yVal>
          <c:smooth val="0"/>
          <c:extLst>
            <c:ext xmlns:c16="http://schemas.microsoft.com/office/drawing/2014/chart" uri="{C3380CC4-5D6E-409C-BE32-E72D297353CC}">
              <c16:uniqueId val="{00000007-E681-4CA4-99EF-46606713C2ED}"/>
            </c:ext>
          </c:extLst>
        </c:ser>
        <c:dLbls>
          <c:showLegendKey val="0"/>
          <c:showVal val="0"/>
          <c:showCatName val="0"/>
          <c:showSerName val="0"/>
          <c:showPercent val="0"/>
          <c:showBubbleSize val="0"/>
        </c:dLbls>
        <c:axId val="1033388415"/>
        <c:axId val="1033377599"/>
      </c:scatterChart>
      <c:valAx>
        <c:axId val="1033368031"/>
        <c:scaling>
          <c:orientation val="minMax"/>
          <c:max val="2023"/>
          <c:min val="2013"/>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600" b="0" i="0" u="none" strike="noStrike" kern="1200" cap="none" spc="0" normalizeH="0" baseline="0">
                <a:solidFill>
                  <a:schemeClr val="dk1">
                    <a:lumMod val="65000"/>
                    <a:lumOff val="35000"/>
                  </a:schemeClr>
                </a:solidFill>
                <a:latin typeface="Barlow" panose="00000500000000000000" pitchFamily="2" charset="0"/>
                <a:ea typeface="+mn-ea"/>
                <a:cs typeface="+mn-cs"/>
              </a:defRPr>
            </a:pPr>
            <a:endParaRPr lang="el-GR"/>
          </a:p>
        </c:txPr>
        <c:crossAx val="1033349311"/>
        <c:crosses val="autoZero"/>
        <c:crossBetween val="midCat"/>
        <c:majorUnit val="1"/>
      </c:valAx>
      <c:valAx>
        <c:axId val="1033349311"/>
        <c:scaling>
          <c:orientation val="minMax"/>
          <c:min val="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dk1">
                        <a:lumMod val="65000"/>
                        <a:lumOff val="35000"/>
                      </a:schemeClr>
                    </a:solidFill>
                    <a:latin typeface="Barlow" panose="00000500000000000000" pitchFamily="2" charset="0"/>
                    <a:ea typeface="+mn-ea"/>
                    <a:cs typeface="+mn-cs"/>
                  </a:defRPr>
                </a:pPr>
                <a:r>
                  <a:rPr lang="en-US" b="0" dirty="0"/>
                  <a:t>Num\GBs\TFLOPS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dk1">
                      <a:lumMod val="65000"/>
                      <a:lumOff val="35000"/>
                    </a:schemeClr>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Barlow" panose="00000500000000000000" pitchFamily="2" charset="0"/>
                <a:ea typeface="+mn-ea"/>
                <a:cs typeface="+mn-cs"/>
              </a:defRPr>
            </a:pPr>
            <a:endParaRPr lang="el-GR"/>
          </a:p>
        </c:txPr>
        <c:crossAx val="1033368031"/>
        <c:crosses val="autoZero"/>
        <c:crossBetween val="midCat"/>
      </c:valAx>
      <c:valAx>
        <c:axId val="1033377599"/>
        <c:scaling>
          <c:orientation val="minMax"/>
        </c:scaling>
        <c:delete val="0"/>
        <c:axPos val="r"/>
        <c:title>
          <c:tx>
            <c:rich>
              <a:bodyPr rot="-5400000" spcFirstLastPara="1" vertOverflow="ellipsis" vert="horz" wrap="square" anchor="ctr" anchorCtr="1"/>
              <a:lstStyle/>
              <a:p>
                <a:pPr>
                  <a:defRPr sz="1600" b="0" i="0" u="none" strike="noStrike" kern="1200" baseline="0">
                    <a:solidFill>
                      <a:schemeClr val="dk1">
                        <a:lumMod val="65000"/>
                        <a:lumOff val="35000"/>
                      </a:schemeClr>
                    </a:solidFill>
                    <a:latin typeface="Barlow" panose="00000500000000000000" pitchFamily="2" charset="0"/>
                    <a:ea typeface="+mn-ea"/>
                    <a:cs typeface="+mn-cs"/>
                  </a:defRPr>
                </a:pPr>
                <a:r>
                  <a:rPr lang="en-US" sz="1600" b="0" dirty="0"/>
                  <a:t>GHz</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dk1">
                      <a:lumMod val="65000"/>
                      <a:lumOff val="35000"/>
                    </a:schemeClr>
                  </a:solidFill>
                  <a:latin typeface="Barlow" panose="00000500000000000000" pitchFamily="2" charset="0"/>
                  <a:ea typeface="+mn-ea"/>
                  <a:cs typeface="+mn-cs"/>
                </a:defRPr>
              </a:pPr>
              <a:endParaRPr lang="el-GR"/>
            </a:p>
          </c:txPr>
        </c:title>
        <c:numFmt formatCode="General" sourceLinked="1"/>
        <c:majorTickMark val="out"/>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Barlow" panose="00000500000000000000" pitchFamily="2" charset="0"/>
                <a:ea typeface="+mn-ea"/>
                <a:cs typeface="+mn-cs"/>
              </a:defRPr>
            </a:pPr>
            <a:endParaRPr lang="el-GR"/>
          </a:p>
        </c:txPr>
        <c:crossAx val="1033388415"/>
        <c:crosses val="max"/>
        <c:crossBetween val="midCat"/>
        <c:majorUnit val="0.4"/>
      </c:valAx>
      <c:valAx>
        <c:axId val="1033388415"/>
        <c:scaling>
          <c:orientation val="minMax"/>
        </c:scaling>
        <c:delete val="1"/>
        <c:axPos val="b"/>
        <c:numFmt formatCode="General" sourceLinked="1"/>
        <c:majorTickMark val="out"/>
        <c:minorTickMark val="none"/>
        <c:tickLblPos val="nextTo"/>
        <c:crossAx val="1033377599"/>
        <c:crosses val="autoZero"/>
        <c:crossBetween val="midCat"/>
      </c:valAx>
      <c:spPr>
        <a:solidFill>
          <a:schemeClr val="bg1"/>
        </a:solidFill>
        <a:ln>
          <a:noFill/>
        </a:ln>
        <a:effectLst/>
      </c:spPr>
    </c:plotArea>
    <c:legend>
      <c:legendPos val="b"/>
      <c:legendEntry>
        <c:idx val="4"/>
        <c:delete val="1"/>
      </c:legendEntry>
      <c:legendEntry>
        <c:idx val="5"/>
        <c:delete val="1"/>
      </c:legendEntry>
      <c:legendEntry>
        <c:idx val="6"/>
        <c:delete val="1"/>
      </c:legendEntry>
      <c:legendEntry>
        <c:idx val="7"/>
        <c:delete val="1"/>
      </c:legendEntry>
      <c:layout>
        <c:manualLayout>
          <c:xMode val="edge"/>
          <c:yMode val="edge"/>
          <c:x val="8.1399768730907207E-2"/>
          <c:y val="5.349745319382105E-2"/>
          <c:w val="0.8095706114258413"/>
          <c:h val="5.3325522579241294E-2"/>
        </c:manualLayout>
      </c:layout>
      <c:overlay val="0"/>
      <c:spPr>
        <a:noFill/>
        <a:ln w="12700">
          <a:noFill/>
          <a:prstDash val="lgDash"/>
        </a:ln>
        <a:effectLst/>
      </c:spPr>
      <c:txPr>
        <a:bodyPr rot="0" spcFirstLastPara="1" vertOverflow="ellipsis" vert="horz" wrap="square" anchor="ctr" anchorCtr="1"/>
        <a:lstStyle/>
        <a:p>
          <a:pPr>
            <a:defRPr sz="1600" b="0" i="0" u="none" strike="noStrike" kern="1200" baseline="0">
              <a:solidFill>
                <a:schemeClr val="dk1">
                  <a:lumMod val="65000"/>
                  <a:lumOff val="35000"/>
                </a:schemeClr>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sz="1600">
          <a:latin typeface="Barlow" panose="00000500000000000000" pitchFamily="2" charset="0"/>
        </a:defRPr>
      </a:pPr>
      <a:endParaRPr lang="el-G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3972323539080484"/>
          <c:y val="7.9623093893245581E-2"/>
          <c:w val="0.74976367516684672"/>
          <c:h val="0.46862083802787119"/>
        </c:manualLayout>
      </c:layout>
      <c:barChart>
        <c:barDir val="col"/>
        <c:grouping val="clustered"/>
        <c:varyColors val="0"/>
        <c:ser>
          <c:idx val="0"/>
          <c:order val="0"/>
          <c:tx>
            <c:strRef>
              <c:f>Φύλλο1!$B$1</c:f>
              <c:strCache>
                <c:ptCount val="1"/>
                <c:pt idx="0">
                  <c:v>overhead</c:v>
                </c:pt>
              </c:strCache>
            </c:strRef>
          </c:tx>
          <c:spPr>
            <a:pattFill prst="pct80">
              <a:fgClr>
                <a:srgbClr val="1D4956"/>
              </a:fgClr>
              <a:bgClr>
                <a:schemeClr val="bg1"/>
              </a:bgClr>
            </a:pattFill>
            <a:ln>
              <a:solidFill>
                <a:srgbClr val="1D4956"/>
              </a:solidFill>
            </a:ln>
            <a:effectLst/>
          </c:spPr>
          <c:invertIfNegative val="0"/>
          <c:cat>
            <c:strRef>
              <c:f>Φύλλο1!$A$2:$A$12</c:f>
              <c:strCache>
                <c:ptCount val="11"/>
                <c:pt idx="0">
                  <c:v>sgemm_1</c:v>
                </c:pt>
                <c:pt idx="1">
                  <c:v>sgemm_2</c:v>
                </c:pt>
                <c:pt idx="2">
                  <c:v>im2col</c:v>
                </c:pt>
                <c:pt idx="3">
                  <c:v>col2im</c:v>
                </c:pt>
                <c:pt idx="4">
                  <c:v>gemv2T</c:v>
                </c:pt>
                <c:pt idx="5">
                  <c:v>gemmk1</c:v>
                </c:pt>
                <c:pt idx="6">
                  <c:v>scal</c:v>
                </c:pt>
                <c:pt idx="7">
                  <c:v>sgemm_3</c:v>
                </c:pt>
                <c:pt idx="8">
                  <c:v>scal_2</c:v>
                </c:pt>
                <c:pt idx="9">
                  <c:v>maxpoolbw_1</c:v>
                </c:pt>
                <c:pt idx="10">
                  <c:v>axpy</c:v>
                </c:pt>
              </c:strCache>
            </c:strRef>
          </c:cat>
          <c:val>
            <c:numRef>
              <c:f>Φύλλο1!$B$2:$B$12</c:f>
              <c:numCache>
                <c:formatCode>General</c:formatCode>
                <c:ptCount val="11"/>
                <c:pt idx="0">
                  <c:v>1.6</c:v>
                </c:pt>
                <c:pt idx="1">
                  <c:v>3.35</c:v>
                </c:pt>
                <c:pt idx="2">
                  <c:v>8.9</c:v>
                </c:pt>
                <c:pt idx="3">
                  <c:v>3.7</c:v>
                </c:pt>
                <c:pt idx="4">
                  <c:v>0.5</c:v>
                </c:pt>
                <c:pt idx="5">
                  <c:v>10.9</c:v>
                </c:pt>
                <c:pt idx="6">
                  <c:v>5.99</c:v>
                </c:pt>
                <c:pt idx="7">
                  <c:v>5.91</c:v>
                </c:pt>
                <c:pt idx="8">
                  <c:v>9.39</c:v>
                </c:pt>
                <c:pt idx="9">
                  <c:v>1E-3</c:v>
                </c:pt>
                <c:pt idx="10">
                  <c:v>1.7000000000000001E-2</c:v>
                </c:pt>
              </c:numCache>
            </c:numRef>
          </c:val>
          <c:extLst>
            <c:ext xmlns:c16="http://schemas.microsoft.com/office/drawing/2014/chart" uri="{C3380CC4-5D6E-409C-BE32-E72D297353CC}">
              <c16:uniqueId val="{00000000-18EB-44E0-B675-756B678C2937}"/>
            </c:ext>
          </c:extLst>
        </c:ser>
        <c:dLbls>
          <c:showLegendKey val="0"/>
          <c:showVal val="0"/>
          <c:showCatName val="0"/>
          <c:showSerName val="0"/>
          <c:showPercent val="0"/>
          <c:showBubbleSize val="0"/>
        </c:dLbls>
        <c:gapWidth val="103"/>
        <c:overlap val="100"/>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000" dirty="0">
                    <a:solidFill>
                      <a:srgbClr val="1D4956"/>
                    </a:solidFill>
                  </a:rPr>
                  <a:t>Overhead</a:t>
                </a:r>
                <a:r>
                  <a:rPr lang="en-US" sz="2000" baseline="0" dirty="0">
                    <a:solidFill>
                      <a:srgbClr val="1D4956"/>
                    </a:solidFill>
                  </a:rPr>
                  <a:t> (%</a:t>
                </a:r>
                <a:r>
                  <a:rPr lang="en-US" sz="2000" dirty="0">
                    <a:solidFill>
                      <a:srgbClr val="1D4956"/>
                    </a:solidFill>
                  </a:rPr>
                  <a:t>)</a:t>
                </a:r>
                <a:endParaRPr lang="el-GR" sz="2000" dirty="0">
                  <a:solidFill>
                    <a:srgbClr val="1D4956"/>
                  </a:solidFill>
                </a:endParaRPr>
              </a:p>
            </c:rich>
          </c:tx>
          <c:layout>
            <c:manualLayout>
              <c:xMode val="edge"/>
              <c:yMode val="edge"/>
              <c:x val="4.0868072405462232E-2"/>
              <c:y val="0.1049079373133066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crossAx val="1842100607"/>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5581845806867617"/>
          <c:y val="0.12569564846839673"/>
          <c:w val="0.84418154193132389"/>
          <c:h val="0.32683956339654779"/>
        </c:manualLayout>
      </c:layout>
      <c:barChart>
        <c:barDir val="col"/>
        <c:grouping val="clustered"/>
        <c:varyColors val="0"/>
        <c:ser>
          <c:idx val="0"/>
          <c:order val="0"/>
          <c:tx>
            <c:strRef>
              <c:f>Φύλλο1!$B$1</c:f>
              <c:strCache>
                <c:ptCount val="1"/>
                <c:pt idx="0">
                  <c:v>Native</c:v>
                </c:pt>
              </c:strCache>
            </c:strRef>
          </c:tx>
          <c:spPr>
            <a:solidFill>
              <a:schemeClr val="bg1"/>
            </a:solidFill>
            <a:ln>
              <a:solidFill>
                <a:srgbClr val="1D4956"/>
              </a:solidFill>
            </a:ln>
            <a:effectLst/>
          </c:spPr>
          <c:invertIfNegative val="0"/>
          <c:cat>
            <c:strRef>
              <c:f>Φύλλο1!$A$2:$A$10</c:f>
              <c:strCache>
                <c:ptCount val="9"/>
                <c:pt idx="0">
                  <c:v>2xlenet</c:v>
                </c:pt>
                <c:pt idx="1">
                  <c:v>4xlenet</c:v>
                </c:pt>
                <c:pt idx="2">
                  <c:v>4xcifar</c:v>
                </c:pt>
                <c:pt idx="3">
                  <c:v>2xgaus.</c:v>
                </c:pt>
                <c:pt idx="4">
                  <c:v>4xlava</c:v>
                </c:pt>
                <c:pt idx="5">
                  <c:v>lenet-siam.</c:v>
                </c:pt>
                <c:pt idx="6">
                  <c:v>2xlenet-siam.-2xcifar</c:v>
                </c:pt>
                <c:pt idx="7">
                  <c:v>3xlenet-siam.-2xcifar</c:v>
                </c:pt>
                <c:pt idx="8">
                  <c:v>gaus.-hot-lava-part.</c:v>
                </c:pt>
              </c:strCache>
            </c:strRef>
          </c:cat>
          <c:val>
            <c:numRef>
              <c:f>Φύλλο1!$B$2:$B$10</c:f>
              <c:numCache>
                <c:formatCode>General</c:formatCode>
                <c:ptCount val="9"/>
                <c:pt idx="0">
                  <c:v>296</c:v>
                </c:pt>
                <c:pt idx="1">
                  <c:v>716</c:v>
                </c:pt>
                <c:pt idx="2">
                  <c:v>940</c:v>
                </c:pt>
                <c:pt idx="3">
                  <c:v>1300</c:v>
                </c:pt>
                <c:pt idx="4">
                  <c:v>3300</c:v>
                </c:pt>
                <c:pt idx="5">
                  <c:v>1390</c:v>
                </c:pt>
                <c:pt idx="6">
                  <c:v>1677</c:v>
                </c:pt>
                <c:pt idx="7">
                  <c:v>1863</c:v>
                </c:pt>
                <c:pt idx="8">
                  <c:v>5300</c:v>
                </c:pt>
              </c:numCache>
            </c:numRef>
          </c:val>
          <c:extLst>
            <c:ext xmlns:c16="http://schemas.microsoft.com/office/drawing/2014/chart" uri="{C3380CC4-5D6E-409C-BE32-E72D297353CC}">
              <c16:uniqueId val="{00000000-E2E6-4F22-B24F-F86C6A82A626}"/>
            </c:ext>
          </c:extLst>
        </c:ser>
        <c:ser>
          <c:idx val="1"/>
          <c:order val="1"/>
          <c:tx>
            <c:strRef>
              <c:f>Φύλλο1!$C$1</c:f>
              <c:strCache>
                <c:ptCount val="1"/>
                <c:pt idx="0">
                  <c:v>MPS</c:v>
                </c:pt>
              </c:strCache>
            </c:strRef>
          </c:tx>
          <c:spPr>
            <a:pattFill prst="pct60">
              <a:fgClr>
                <a:srgbClr val="1D4956"/>
              </a:fgClr>
              <a:bgClr>
                <a:schemeClr val="bg1"/>
              </a:bgClr>
            </a:pattFill>
            <a:ln>
              <a:solidFill>
                <a:srgbClr val="1D4956"/>
              </a:solidFill>
            </a:ln>
            <a:effectLst/>
          </c:spPr>
          <c:invertIfNegative val="0"/>
          <c:cat>
            <c:strRef>
              <c:f>Φύλλο1!$A$2:$A$10</c:f>
              <c:strCache>
                <c:ptCount val="9"/>
                <c:pt idx="0">
                  <c:v>2xlenet</c:v>
                </c:pt>
                <c:pt idx="1">
                  <c:v>4xlenet</c:v>
                </c:pt>
                <c:pt idx="2">
                  <c:v>4xcifar</c:v>
                </c:pt>
                <c:pt idx="3">
                  <c:v>2xgaus.</c:v>
                </c:pt>
                <c:pt idx="4">
                  <c:v>4xlava</c:v>
                </c:pt>
                <c:pt idx="5">
                  <c:v>lenet-siam.</c:v>
                </c:pt>
                <c:pt idx="6">
                  <c:v>2xlenet-siam.-2xcifar</c:v>
                </c:pt>
                <c:pt idx="7">
                  <c:v>3xlenet-siam.-2xcifar</c:v>
                </c:pt>
                <c:pt idx="8">
                  <c:v>gaus.-hot-lava-part.</c:v>
                </c:pt>
              </c:strCache>
            </c:strRef>
          </c:cat>
          <c:val>
            <c:numRef>
              <c:f>Φύλλο1!$C$2:$C$10</c:f>
              <c:numCache>
                <c:formatCode>General</c:formatCode>
                <c:ptCount val="9"/>
                <c:pt idx="0">
                  <c:v>240</c:v>
                </c:pt>
                <c:pt idx="1">
                  <c:v>351</c:v>
                </c:pt>
                <c:pt idx="2">
                  <c:v>522</c:v>
                </c:pt>
                <c:pt idx="3">
                  <c:v>1080</c:v>
                </c:pt>
                <c:pt idx="4">
                  <c:v>2699</c:v>
                </c:pt>
                <c:pt idx="5">
                  <c:v>1289</c:v>
                </c:pt>
                <c:pt idx="6">
                  <c:v>1312</c:v>
                </c:pt>
                <c:pt idx="7">
                  <c:v>1344</c:v>
                </c:pt>
                <c:pt idx="8">
                  <c:v>4500</c:v>
                </c:pt>
              </c:numCache>
            </c:numRef>
          </c:val>
          <c:extLst>
            <c:ext xmlns:c16="http://schemas.microsoft.com/office/drawing/2014/chart" uri="{C3380CC4-5D6E-409C-BE32-E72D297353CC}">
              <c16:uniqueId val="{00000001-E2E6-4F22-B24F-F86C6A82A626}"/>
            </c:ext>
          </c:extLst>
        </c:ser>
        <c:ser>
          <c:idx val="3"/>
          <c:order val="2"/>
          <c:tx>
            <c:strRef>
              <c:f>Φύλλο1!$E$1</c:f>
              <c:strCache>
                <c:ptCount val="1"/>
                <c:pt idx="0">
                  <c:v>Guardian address fencing (bitwise AND-OR)</c:v>
                </c:pt>
              </c:strCache>
            </c:strRef>
          </c:tx>
          <c:spPr>
            <a:solidFill>
              <a:schemeClr val="dk1">
                <a:tint val="98500"/>
              </a:schemeClr>
            </a:solidFill>
            <a:ln>
              <a:solidFill>
                <a:srgbClr val="1D4956"/>
              </a:solidFill>
            </a:ln>
            <a:effectLst/>
          </c:spPr>
          <c:invertIfNegative val="0"/>
          <c:cat>
            <c:strRef>
              <c:f>Φύλλο1!$A$2:$A$10</c:f>
              <c:strCache>
                <c:ptCount val="9"/>
                <c:pt idx="0">
                  <c:v>2xlenet</c:v>
                </c:pt>
                <c:pt idx="1">
                  <c:v>4xlenet</c:v>
                </c:pt>
                <c:pt idx="2">
                  <c:v>4xcifar</c:v>
                </c:pt>
                <c:pt idx="3">
                  <c:v>2xgaus.</c:v>
                </c:pt>
                <c:pt idx="4">
                  <c:v>4xlava</c:v>
                </c:pt>
                <c:pt idx="5">
                  <c:v>lenet-siam.</c:v>
                </c:pt>
                <c:pt idx="6">
                  <c:v>2xlenet-siam.-2xcifar</c:v>
                </c:pt>
                <c:pt idx="7">
                  <c:v>3xlenet-siam.-2xcifar</c:v>
                </c:pt>
                <c:pt idx="8">
                  <c:v>gaus.-hot-lava-part.</c:v>
                </c:pt>
              </c:strCache>
            </c:strRef>
          </c:cat>
          <c:val>
            <c:numRef>
              <c:f>Φύλλο1!$E$2:$E$10</c:f>
              <c:numCache>
                <c:formatCode>General</c:formatCode>
                <c:ptCount val="9"/>
                <c:pt idx="0">
                  <c:v>270</c:v>
                </c:pt>
                <c:pt idx="1">
                  <c:v>333</c:v>
                </c:pt>
                <c:pt idx="2">
                  <c:v>480</c:v>
                </c:pt>
                <c:pt idx="3">
                  <c:v>1200</c:v>
                </c:pt>
                <c:pt idx="4">
                  <c:v>2779</c:v>
                </c:pt>
                <c:pt idx="5">
                  <c:v>1463</c:v>
                </c:pt>
                <c:pt idx="6">
                  <c:v>1320</c:v>
                </c:pt>
                <c:pt idx="7">
                  <c:v>1443</c:v>
                </c:pt>
                <c:pt idx="8">
                  <c:v>4671</c:v>
                </c:pt>
              </c:numCache>
            </c:numRef>
          </c:val>
          <c:extLst>
            <c:ext xmlns:c16="http://schemas.microsoft.com/office/drawing/2014/chart" uri="{C3380CC4-5D6E-409C-BE32-E72D297353CC}">
              <c16:uniqueId val="{00000002-B221-4307-A363-08DB9ABD49B7}"/>
            </c:ext>
          </c:extLst>
        </c:ser>
        <c:dLbls>
          <c:showLegendKey val="0"/>
          <c:showVal val="0"/>
          <c:showCatName val="0"/>
          <c:showSerName val="0"/>
          <c:showPercent val="0"/>
          <c:showBubbleSize val="0"/>
        </c:dLbls>
        <c:gapWidth val="98"/>
        <c:overlap val="-10"/>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rPr>
                  <a:t>Execution time (s)</a:t>
                </a:r>
                <a:endParaRPr lang="el-GR" sz="2000" dirty="0">
                  <a:solidFill>
                    <a:srgbClr val="1D4956"/>
                  </a:solidFill>
                </a:endParaRPr>
              </a:p>
            </c:rich>
          </c:tx>
          <c:layout>
            <c:manualLayout>
              <c:xMode val="edge"/>
              <c:yMode val="edge"/>
              <c:x val="4.3732439261362145E-2"/>
              <c:y val="0.1105452876924333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42100607"/>
        <c:crosses val="autoZero"/>
        <c:crossBetween val="between"/>
        <c:majorUnit val="1000"/>
        <c:minorUnit val="100"/>
      </c:valAx>
      <c:spPr>
        <a:noFill/>
        <a:ln>
          <a:noFill/>
        </a:ln>
        <a:effectLst/>
      </c:spPr>
    </c:plotArea>
    <c:legend>
      <c:legendPos val="b"/>
      <c:layout>
        <c:manualLayout>
          <c:xMode val="edge"/>
          <c:yMode val="edge"/>
          <c:x val="0.18742141352405489"/>
          <c:y val="0.12309997005836672"/>
          <c:w val="0.71161809344222327"/>
          <c:h val="7.4498088790552447E-2"/>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30559155572445651"/>
          <c:y val="0.1966623569666649"/>
          <c:w val="0.69243607465838264"/>
          <c:h val="0.57476243568878937"/>
        </c:manualLayout>
      </c:layout>
      <c:barChart>
        <c:barDir val="col"/>
        <c:grouping val="clustered"/>
        <c:varyColors val="0"/>
        <c:ser>
          <c:idx val="0"/>
          <c:order val="0"/>
          <c:tx>
            <c:strRef>
              <c:f>Φύλλο1!$B$1</c:f>
              <c:strCache>
                <c:ptCount val="1"/>
                <c:pt idx="0">
                  <c:v>Native</c:v>
                </c:pt>
              </c:strCache>
            </c:strRef>
          </c:tx>
          <c:spPr>
            <a:solidFill>
              <a:schemeClr val="bg1"/>
            </a:solidFill>
            <a:ln>
              <a:solidFill>
                <a:srgbClr val="1D4956"/>
              </a:solidFill>
            </a:ln>
            <a:effectLst/>
          </c:spPr>
          <c:invertIfNegative val="0"/>
          <c:cat>
            <c:strRef>
              <c:f>Φύλλο1!$A$2:$A$4</c:f>
              <c:strCache>
                <c:ptCount val="3"/>
                <c:pt idx="0">
                  <c:v>Googlenet</c:v>
                </c:pt>
                <c:pt idx="1">
                  <c:v>Alexnet</c:v>
                </c:pt>
                <c:pt idx="2">
                  <c:v>Caffenet</c:v>
                </c:pt>
              </c:strCache>
            </c:strRef>
          </c:cat>
          <c:val>
            <c:numRef>
              <c:f>Φύλλο1!$B$2:$B$4</c:f>
              <c:numCache>
                <c:formatCode>General</c:formatCode>
                <c:ptCount val="3"/>
                <c:pt idx="0">
                  <c:v>26598</c:v>
                </c:pt>
                <c:pt idx="1">
                  <c:v>24230</c:v>
                </c:pt>
                <c:pt idx="2">
                  <c:v>24146</c:v>
                </c:pt>
              </c:numCache>
            </c:numRef>
          </c:val>
          <c:extLst>
            <c:ext xmlns:c16="http://schemas.microsoft.com/office/drawing/2014/chart" uri="{C3380CC4-5D6E-409C-BE32-E72D297353CC}">
              <c16:uniqueId val="{00000000-8B2A-4941-A122-8BBD40D430BF}"/>
            </c:ext>
          </c:extLst>
        </c:ser>
        <c:ser>
          <c:idx val="2"/>
          <c:order val="1"/>
          <c:tx>
            <c:strRef>
              <c:f>Φύλλο1!$D$1</c:f>
              <c:strCache>
                <c:ptCount val="1"/>
                <c:pt idx="0">
                  <c:v>Guardian address fencing</c:v>
                </c:pt>
              </c:strCache>
            </c:strRef>
          </c:tx>
          <c:spPr>
            <a:solidFill>
              <a:schemeClr val="tx1"/>
            </a:solidFill>
            <a:ln>
              <a:noFill/>
            </a:ln>
            <a:effectLst/>
          </c:spPr>
          <c:invertIfNegative val="0"/>
          <c:cat>
            <c:strRef>
              <c:f>Φύλλο1!$A$2:$A$4</c:f>
              <c:strCache>
                <c:ptCount val="3"/>
                <c:pt idx="0">
                  <c:v>Googlenet</c:v>
                </c:pt>
                <c:pt idx="1">
                  <c:v>Alexnet</c:v>
                </c:pt>
                <c:pt idx="2">
                  <c:v>Caffenet</c:v>
                </c:pt>
              </c:strCache>
            </c:strRef>
          </c:cat>
          <c:val>
            <c:numRef>
              <c:f>Φύλλο1!$D$2:$D$4</c:f>
              <c:numCache>
                <c:formatCode>General</c:formatCode>
                <c:ptCount val="3"/>
                <c:pt idx="0">
                  <c:v>27999</c:v>
                </c:pt>
                <c:pt idx="1">
                  <c:v>27080</c:v>
                </c:pt>
                <c:pt idx="2">
                  <c:v>25307</c:v>
                </c:pt>
              </c:numCache>
            </c:numRef>
          </c:val>
          <c:extLst>
            <c:ext xmlns:c16="http://schemas.microsoft.com/office/drawing/2014/chart" uri="{C3380CC4-5D6E-409C-BE32-E72D297353CC}">
              <c16:uniqueId val="{00000000-97C5-4309-8B3E-B5D57DE4A73F}"/>
            </c:ext>
          </c:extLst>
        </c:ser>
        <c:ser>
          <c:idx val="3"/>
          <c:order val="2"/>
          <c:tx>
            <c:strRef>
              <c:f>Φύλλο1!$E$1</c:f>
              <c:strCache>
                <c:ptCount val="1"/>
                <c:pt idx="0">
                  <c:v>Guardian address checking</c:v>
                </c:pt>
              </c:strCache>
            </c:strRef>
          </c:tx>
          <c:spPr>
            <a:solidFill>
              <a:srgbClr val="D3D3D3"/>
            </a:solidFill>
            <a:ln>
              <a:noFill/>
            </a:ln>
            <a:effectLst/>
          </c:spPr>
          <c:invertIfNegative val="0"/>
          <c:cat>
            <c:strRef>
              <c:f>Φύλλο1!$A$2:$A$4</c:f>
              <c:strCache>
                <c:ptCount val="3"/>
                <c:pt idx="0">
                  <c:v>Googlenet</c:v>
                </c:pt>
                <c:pt idx="1">
                  <c:v>Alexnet</c:v>
                </c:pt>
                <c:pt idx="2">
                  <c:v>Caffenet</c:v>
                </c:pt>
              </c:strCache>
            </c:strRef>
          </c:cat>
          <c:val>
            <c:numRef>
              <c:f>Φύλλο1!$E$2:$E$4</c:f>
              <c:numCache>
                <c:formatCode>General</c:formatCode>
                <c:ptCount val="3"/>
                <c:pt idx="0">
                  <c:v>50537</c:v>
                </c:pt>
                <c:pt idx="1">
                  <c:v>43857</c:v>
                </c:pt>
                <c:pt idx="2">
                  <c:v>45153</c:v>
                </c:pt>
              </c:numCache>
            </c:numRef>
          </c:val>
          <c:extLst>
            <c:ext xmlns:c16="http://schemas.microsoft.com/office/drawing/2014/chart" uri="{C3380CC4-5D6E-409C-BE32-E72D297353CC}">
              <c16:uniqueId val="{00000001-97C5-4309-8B3E-B5D57DE4A73F}"/>
            </c:ext>
          </c:extLst>
        </c:ser>
        <c:dLbls>
          <c:showLegendKey val="0"/>
          <c:showVal val="0"/>
          <c:showCatName val="0"/>
          <c:showSerName val="0"/>
          <c:showPercent val="0"/>
          <c:showBubbleSize val="0"/>
        </c:dLbls>
        <c:gapWidth val="219"/>
        <c:overlap val="-27"/>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max val="8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rPr>
                  <a:t>Execution time (s)</a:t>
                </a:r>
                <a:endParaRPr lang="el-GR" sz="2000" dirty="0">
                  <a:solidFill>
                    <a:srgbClr val="1D4956"/>
                  </a:solidFill>
                </a:endParaRPr>
              </a:p>
            </c:rich>
          </c:tx>
          <c:layout>
            <c:manualLayout>
              <c:xMode val="edge"/>
              <c:yMode val="edge"/>
              <c:x val="7.7214352345742338E-2"/>
              <c:y val="0.2086865658433502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crossAx val="1842100607"/>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30756392534161742"/>
          <c:y val="0.19974997580960041"/>
          <c:w val="0.69243607465838264"/>
          <c:h val="0.57167481684585386"/>
        </c:manualLayout>
      </c:layout>
      <c:barChart>
        <c:barDir val="col"/>
        <c:grouping val="clustered"/>
        <c:varyColors val="0"/>
        <c:ser>
          <c:idx val="0"/>
          <c:order val="0"/>
          <c:tx>
            <c:strRef>
              <c:f>Φύλλο1!$B$1</c:f>
              <c:strCache>
                <c:ptCount val="1"/>
                <c:pt idx="0">
                  <c:v>Native</c:v>
                </c:pt>
              </c:strCache>
            </c:strRef>
          </c:tx>
          <c:spPr>
            <a:solidFill>
              <a:schemeClr val="bg1"/>
            </a:solidFill>
            <a:ln>
              <a:solidFill>
                <a:srgbClr val="1D4956"/>
              </a:solidFill>
            </a:ln>
            <a:effectLst/>
          </c:spPr>
          <c:invertIfNegative val="0"/>
          <c:cat>
            <c:strRef>
              <c:f>Φύλλο1!$A$2:$A$4</c:f>
              <c:strCache>
                <c:ptCount val="3"/>
                <c:pt idx="0">
                  <c:v>VGG11</c:v>
                </c:pt>
                <c:pt idx="1">
                  <c:v>MobileNet</c:v>
                </c:pt>
                <c:pt idx="2">
                  <c:v>ResNet50</c:v>
                </c:pt>
              </c:strCache>
            </c:strRef>
          </c:cat>
          <c:val>
            <c:numRef>
              <c:f>Φύλλο1!$B$2:$B$4</c:f>
              <c:numCache>
                <c:formatCode>General</c:formatCode>
                <c:ptCount val="3"/>
                <c:pt idx="0">
                  <c:v>48289.35</c:v>
                </c:pt>
                <c:pt idx="1">
                  <c:v>13565.66</c:v>
                </c:pt>
                <c:pt idx="2">
                  <c:v>36034</c:v>
                </c:pt>
              </c:numCache>
            </c:numRef>
          </c:val>
          <c:extLst>
            <c:ext xmlns:c16="http://schemas.microsoft.com/office/drawing/2014/chart" uri="{C3380CC4-5D6E-409C-BE32-E72D297353CC}">
              <c16:uniqueId val="{00000000-03CD-4429-8211-74870D74DB8F}"/>
            </c:ext>
          </c:extLst>
        </c:ser>
        <c:ser>
          <c:idx val="2"/>
          <c:order val="1"/>
          <c:tx>
            <c:strRef>
              <c:f>Φύλλο1!$D$1</c:f>
              <c:strCache>
                <c:ptCount val="1"/>
                <c:pt idx="0">
                  <c:v>Guardian address fencing</c:v>
                </c:pt>
              </c:strCache>
            </c:strRef>
          </c:tx>
          <c:spPr>
            <a:solidFill>
              <a:schemeClr val="tx1"/>
            </a:solidFill>
            <a:ln>
              <a:noFill/>
            </a:ln>
            <a:effectLst/>
          </c:spPr>
          <c:invertIfNegative val="0"/>
          <c:cat>
            <c:strRef>
              <c:f>Φύλλο1!$A$2:$A$4</c:f>
              <c:strCache>
                <c:ptCount val="3"/>
                <c:pt idx="0">
                  <c:v>VGG11</c:v>
                </c:pt>
                <c:pt idx="1">
                  <c:v>MobileNet</c:v>
                </c:pt>
                <c:pt idx="2">
                  <c:v>ResNet50</c:v>
                </c:pt>
              </c:strCache>
            </c:strRef>
          </c:cat>
          <c:val>
            <c:numRef>
              <c:f>Φύλλο1!$D$2:$D$4</c:f>
              <c:numCache>
                <c:formatCode>General</c:formatCode>
                <c:ptCount val="3"/>
                <c:pt idx="0">
                  <c:v>52099</c:v>
                </c:pt>
                <c:pt idx="1">
                  <c:v>14667</c:v>
                </c:pt>
                <c:pt idx="2">
                  <c:v>40934</c:v>
                </c:pt>
              </c:numCache>
            </c:numRef>
          </c:val>
          <c:extLst>
            <c:ext xmlns:c16="http://schemas.microsoft.com/office/drawing/2014/chart" uri="{C3380CC4-5D6E-409C-BE32-E72D297353CC}">
              <c16:uniqueId val="{00000002-03CD-4429-8211-74870D74DB8F}"/>
            </c:ext>
          </c:extLst>
        </c:ser>
        <c:ser>
          <c:idx val="3"/>
          <c:order val="2"/>
          <c:tx>
            <c:strRef>
              <c:f>Φύλλο1!$E$1</c:f>
              <c:strCache>
                <c:ptCount val="1"/>
                <c:pt idx="0">
                  <c:v>Guardian address checking</c:v>
                </c:pt>
              </c:strCache>
            </c:strRef>
          </c:tx>
          <c:spPr>
            <a:solidFill>
              <a:srgbClr val="D3D3D3"/>
            </a:solidFill>
            <a:ln>
              <a:noFill/>
            </a:ln>
            <a:effectLst/>
          </c:spPr>
          <c:invertIfNegative val="0"/>
          <c:cat>
            <c:strRef>
              <c:f>Φύλλο1!$A$2:$A$4</c:f>
              <c:strCache>
                <c:ptCount val="3"/>
                <c:pt idx="0">
                  <c:v>VGG11</c:v>
                </c:pt>
                <c:pt idx="1">
                  <c:v>MobileNet</c:v>
                </c:pt>
                <c:pt idx="2">
                  <c:v>ResNet50</c:v>
                </c:pt>
              </c:strCache>
            </c:strRef>
          </c:cat>
          <c:val>
            <c:numRef>
              <c:f>Φύλλο1!$E$2:$E$4</c:f>
              <c:numCache>
                <c:formatCode>General</c:formatCode>
                <c:ptCount val="3"/>
                <c:pt idx="0">
                  <c:v>88289.35</c:v>
                </c:pt>
                <c:pt idx="1">
                  <c:v>21565.66</c:v>
                </c:pt>
                <c:pt idx="2">
                  <c:v>60867</c:v>
                </c:pt>
              </c:numCache>
            </c:numRef>
          </c:val>
          <c:extLst>
            <c:ext xmlns:c16="http://schemas.microsoft.com/office/drawing/2014/chart" uri="{C3380CC4-5D6E-409C-BE32-E72D297353CC}">
              <c16:uniqueId val="{00000003-03CD-4429-8211-74870D74DB8F}"/>
            </c:ext>
          </c:extLst>
        </c:ser>
        <c:dLbls>
          <c:showLegendKey val="0"/>
          <c:showVal val="0"/>
          <c:showCatName val="0"/>
          <c:showSerName val="0"/>
          <c:showPercent val="0"/>
          <c:showBubbleSize val="0"/>
        </c:dLbls>
        <c:gapWidth val="219"/>
        <c:overlap val="-27"/>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max val="8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rPr>
                  <a:t>Execution time (s)</a:t>
                </a:r>
                <a:endParaRPr lang="el-GR" sz="2000" dirty="0">
                  <a:solidFill>
                    <a:srgbClr val="1D4956"/>
                  </a:solidFill>
                </a:endParaRPr>
              </a:p>
            </c:rich>
          </c:tx>
          <c:layout>
            <c:manualLayout>
              <c:xMode val="edge"/>
              <c:yMode val="edge"/>
              <c:x val="7.7214352345742338E-2"/>
              <c:y val="0.2086865658433502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crossAx val="1842100607"/>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5424433634492805"/>
          <c:y val="0.12569564846839673"/>
          <c:w val="0.74214970220887377"/>
          <c:h val="0.70561990494261906"/>
        </c:manualLayout>
      </c:layout>
      <c:barChart>
        <c:barDir val="col"/>
        <c:grouping val="clustered"/>
        <c:varyColors val="0"/>
        <c:ser>
          <c:idx val="0"/>
          <c:order val="0"/>
          <c:tx>
            <c:strRef>
              <c:f>Φύλλο1!$B$1</c:f>
              <c:strCache>
                <c:ptCount val="1"/>
                <c:pt idx="0">
                  <c:v>High Priority</c:v>
                </c:pt>
              </c:strCache>
            </c:strRef>
          </c:tx>
          <c:spPr>
            <a:solidFill>
              <a:srgbClr val="1D4956"/>
            </a:solidFill>
            <a:ln>
              <a:solidFill>
                <a:srgbClr val="1D4956"/>
              </a:solidFill>
            </a:ln>
            <a:effectLst/>
          </c:spPr>
          <c:invertIfNegative val="0"/>
          <c:cat>
            <c:strRef>
              <c:f>Φύλλο1!$A$2:$A$3</c:f>
              <c:strCache>
                <c:ptCount val="2"/>
                <c:pt idx="0">
                  <c:v>Static </c:v>
                </c:pt>
                <c:pt idx="1">
                  <c:v>Elastic </c:v>
                </c:pt>
              </c:strCache>
            </c:strRef>
          </c:cat>
          <c:val>
            <c:numRef>
              <c:f>Φύλλο1!$B$2:$B$3</c:f>
              <c:numCache>
                <c:formatCode>General</c:formatCode>
                <c:ptCount val="2"/>
                <c:pt idx="0">
                  <c:v>200</c:v>
                </c:pt>
                <c:pt idx="1">
                  <c:v>220</c:v>
                </c:pt>
              </c:numCache>
            </c:numRef>
          </c:val>
          <c:extLst>
            <c:ext xmlns:c16="http://schemas.microsoft.com/office/drawing/2014/chart" uri="{C3380CC4-5D6E-409C-BE32-E72D297353CC}">
              <c16:uniqueId val="{00000000-E2E6-4F22-B24F-F86C6A82A626}"/>
            </c:ext>
          </c:extLst>
        </c:ser>
        <c:dLbls>
          <c:showLegendKey val="0"/>
          <c:showVal val="0"/>
          <c:showCatName val="0"/>
          <c:showSerName val="0"/>
          <c:showPercent val="0"/>
          <c:showBubbleSize val="0"/>
        </c:dLbls>
        <c:gapWidth val="219"/>
        <c:overlap val="-27"/>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rPr>
                  <a:t>Execution time (s)</a:t>
                </a:r>
                <a:endParaRPr lang="el-GR" sz="2000" dirty="0">
                  <a:solidFill>
                    <a:srgbClr val="1D4956"/>
                  </a:solidFill>
                </a:endParaRPr>
              </a:p>
            </c:rich>
          </c:tx>
          <c:layout>
            <c:manualLayout>
              <c:xMode val="edge"/>
              <c:yMode val="edge"/>
              <c:x val="1.2361099639206148E-2"/>
              <c:y val="0.1204221381436965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crossAx val="1842100607"/>
        <c:crosses val="autoZero"/>
        <c:crossBetween val="between"/>
        <c:majorUnit val="100"/>
      </c:valAx>
      <c:spPr>
        <a:noFill/>
        <a:ln>
          <a:noFill/>
        </a:ln>
        <a:effectLst/>
      </c:spPr>
    </c:plotArea>
    <c:legend>
      <c:legendPos val="b"/>
      <c:layout>
        <c:manualLayout>
          <c:xMode val="edge"/>
          <c:yMode val="edge"/>
          <c:x val="0.18951979972690033"/>
          <c:y val="6.1369654737971825E-2"/>
          <c:w val="0.7658363545937511"/>
          <c:h val="7.4498088790552447E-2"/>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418486277698168"/>
          <c:y val="0.10320711717475903"/>
          <c:w val="0.80752397780802332"/>
          <c:h val="0.74404904379619574"/>
        </c:manualLayout>
      </c:layout>
      <c:barChart>
        <c:barDir val="col"/>
        <c:grouping val="clustered"/>
        <c:varyColors val="0"/>
        <c:ser>
          <c:idx val="0"/>
          <c:order val="0"/>
          <c:tx>
            <c:strRef>
              <c:f>Sheet1!$B$1</c:f>
              <c:strCache>
                <c:ptCount val="1"/>
                <c:pt idx="0">
                  <c:v>Series 1</c:v>
                </c:pt>
              </c:strCache>
            </c:strRef>
          </c:tx>
          <c:spPr>
            <a:solidFill>
              <a:srgbClr val="1D4956"/>
            </a:solidFill>
            <a:ln>
              <a:noFill/>
            </a:ln>
            <a:effectLst/>
          </c:spPr>
          <c:invertIfNegative val="0"/>
          <c:cat>
            <c:numRef>
              <c:f>Sheet1!$A$2:$A$15</c:f>
              <c:numCache>
                <c:formatCode>General</c:formatCode>
                <c:ptCount val="14"/>
                <c:pt idx="0">
                  <c:v>-2</c:v>
                </c:pt>
                <c:pt idx="1">
                  <c:v>-1</c:v>
                </c:pt>
                <c:pt idx="2">
                  <c:v>0</c:v>
                </c:pt>
                <c:pt idx="3">
                  <c:v>1</c:v>
                </c:pt>
                <c:pt idx="4">
                  <c:v>2</c:v>
                </c:pt>
                <c:pt idx="5">
                  <c:v>3</c:v>
                </c:pt>
                <c:pt idx="6">
                  <c:v>4</c:v>
                </c:pt>
                <c:pt idx="7">
                  <c:v>5</c:v>
                </c:pt>
                <c:pt idx="8">
                  <c:v>6</c:v>
                </c:pt>
                <c:pt idx="9">
                  <c:v>7</c:v>
                </c:pt>
                <c:pt idx="10">
                  <c:v>8</c:v>
                </c:pt>
                <c:pt idx="11">
                  <c:v>9</c:v>
                </c:pt>
                <c:pt idx="12">
                  <c:v>10</c:v>
                </c:pt>
                <c:pt idx="13">
                  <c:v>12</c:v>
                </c:pt>
              </c:numCache>
            </c:numRef>
          </c:cat>
          <c:val>
            <c:numRef>
              <c:f>Sheet1!$B$2:$B$15</c:f>
              <c:numCache>
                <c:formatCode>General</c:formatCode>
                <c:ptCount val="14"/>
                <c:pt idx="0">
                  <c:v>75</c:v>
                </c:pt>
                <c:pt idx="1">
                  <c:v>71</c:v>
                </c:pt>
                <c:pt idx="2">
                  <c:v>5000</c:v>
                </c:pt>
                <c:pt idx="3">
                  <c:v>900</c:v>
                </c:pt>
                <c:pt idx="4">
                  <c:v>467</c:v>
                </c:pt>
                <c:pt idx="5">
                  <c:v>150</c:v>
                </c:pt>
                <c:pt idx="6">
                  <c:v>115</c:v>
                </c:pt>
                <c:pt idx="7">
                  <c:v>50</c:v>
                </c:pt>
                <c:pt idx="8">
                  <c:v>21</c:v>
                </c:pt>
                <c:pt idx="9">
                  <c:v>80</c:v>
                </c:pt>
                <c:pt idx="10">
                  <c:v>70</c:v>
                </c:pt>
                <c:pt idx="11">
                  <c:v>18</c:v>
                </c:pt>
                <c:pt idx="12">
                  <c:v>10</c:v>
                </c:pt>
                <c:pt idx="13">
                  <c:v>14</c:v>
                </c:pt>
              </c:numCache>
            </c:numRef>
          </c:val>
          <c:extLst>
            <c:ext xmlns:c16="http://schemas.microsoft.com/office/drawing/2014/chart" uri="{C3380CC4-5D6E-409C-BE32-E72D297353CC}">
              <c16:uniqueId val="{00000000-50D4-4F4A-BBB6-7E92EA4B51C1}"/>
            </c:ext>
          </c:extLst>
        </c:ser>
        <c:dLbls>
          <c:showLegendKey val="0"/>
          <c:showVal val="0"/>
          <c:showCatName val="0"/>
          <c:showSerName val="0"/>
          <c:showPercent val="0"/>
          <c:showBubbleSize val="0"/>
        </c:dLbls>
        <c:gapWidth val="32"/>
        <c:overlap val="-20"/>
        <c:axId val="1886138319"/>
        <c:axId val="39958735"/>
      </c:barChart>
      <c:catAx>
        <c:axId val="1886138319"/>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dirty="0">
                    <a:solidFill>
                      <a:srgbClr val="1D4956"/>
                    </a:solidFill>
                  </a:rPr>
                  <a:t># Extra registers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39958735"/>
        <c:crosses val="autoZero"/>
        <c:auto val="1"/>
        <c:lblAlgn val="ctr"/>
        <c:lblOffset val="100"/>
        <c:noMultiLvlLbl val="0"/>
      </c:catAx>
      <c:valAx>
        <c:axId val="3995873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000" dirty="0">
                    <a:solidFill>
                      <a:srgbClr val="1D4956"/>
                    </a:solidFill>
                  </a:rPr>
                  <a:t># kernels (log scale)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86138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04831047384662"/>
          <c:y val="5.0469009485499469E-2"/>
          <c:w val="0.80376419733145954"/>
          <c:h val="0.75927412938735805"/>
        </c:manualLayout>
      </c:layout>
      <c:barChart>
        <c:barDir val="col"/>
        <c:grouping val="clustered"/>
        <c:varyColors val="0"/>
        <c:ser>
          <c:idx val="1"/>
          <c:order val="0"/>
          <c:tx>
            <c:strRef>
              <c:f>Sheet1!$B$1</c:f>
              <c:strCache>
                <c:ptCount val="1"/>
                <c:pt idx="0">
                  <c:v>Elastic+TReM</c:v>
                </c:pt>
              </c:strCache>
            </c:strRef>
          </c:tx>
          <c:spPr>
            <a:pattFill prst="dkHorz">
              <a:fgClr>
                <a:srgbClr val="00B050"/>
              </a:fgClr>
              <a:bgClr>
                <a:schemeClr val="bg1"/>
              </a:bgClr>
            </a:pattFill>
            <a:ln>
              <a:noFill/>
            </a:ln>
            <a:effectLst/>
          </c:spPr>
          <c:invertIfNegative val="0"/>
          <c:cat>
            <c:numRef>
              <c:f>Sheet1!$A$2:$A$5</c:f>
              <c:numCache>
                <c:formatCode>General</c:formatCode>
                <c:ptCount val="4"/>
                <c:pt idx="0">
                  <c:v>0.25</c:v>
                </c:pt>
                <c:pt idx="1">
                  <c:v>0.5</c:v>
                </c:pt>
                <c:pt idx="2">
                  <c:v>1</c:v>
                </c:pt>
                <c:pt idx="3">
                  <c:v>2</c:v>
                </c:pt>
              </c:numCache>
            </c:numRef>
          </c:cat>
          <c:val>
            <c:numRef>
              <c:f>Sheet1!$B$2:$B$5</c:f>
              <c:numCache>
                <c:formatCode>General</c:formatCode>
                <c:ptCount val="4"/>
                <c:pt idx="0">
                  <c:v>1.1000000000000001</c:v>
                </c:pt>
                <c:pt idx="1">
                  <c:v>1.9</c:v>
                </c:pt>
                <c:pt idx="2">
                  <c:v>2.1</c:v>
                </c:pt>
                <c:pt idx="3">
                  <c:v>2.7</c:v>
                </c:pt>
              </c:numCache>
            </c:numRef>
          </c:val>
          <c:extLst>
            <c:ext xmlns:c16="http://schemas.microsoft.com/office/drawing/2014/chart" uri="{C3380CC4-5D6E-409C-BE32-E72D297353CC}">
              <c16:uniqueId val="{00000000-2F87-48FC-A1BB-D31CD53EA637}"/>
            </c:ext>
          </c:extLst>
        </c:ser>
        <c:ser>
          <c:idx val="3"/>
          <c:order val="1"/>
          <c:tx>
            <c:strRef>
              <c:f>Sheet1!$C$1</c:f>
              <c:strCache>
                <c:ptCount val="1"/>
                <c:pt idx="0">
                  <c:v>Priority+TReM</c:v>
                </c:pt>
              </c:strCache>
            </c:strRef>
          </c:tx>
          <c:spPr>
            <a:pattFill prst="pct5">
              <a:fgClr>
                <a:schemeClr val="bg1"/>
              </a:fgClr>
              <a:bgClr>
                <a:schemeClr val="accent3">
                  <a:lumMod val="50000"/>
                </a:schemeClr>
              </a:bgClr>
            </a:pattFill>
            <a:ln>
              <a:noFill/>
            </a:ln>
            <a:effectLst/>
          </c:spPr>
          <c:invertIfNegative val="0"/>
          <c:cat>
            <c:numRef>
              <c:f>Sheet1!$A$2:$A$5</c:f>
              <c:numCache>
                <c:formatCode>General</c:formatCode>
                <c:ptCount val="4"/>
                <c:pt idx="0">
                  <c:v>0.25</c:v>
                </c:pt>
                <c:pt idx="1">
                  <c:v>0.5</c:v>
                </c:pt>
                <c:pt idx="2">
                  <c:v>1</c:v>
                </c:pt>
                <c:pt idx="3">
                  <c:v>2</c:v>
                </c:pt>
              </c:numCache>
            </c:numRef>
          </c:cat>
          <c:val>
            <c:numRef>
              <c:f>Sheet1!$C$2:$C$5</c:f>
              <c:numCache>
                <c:formatCode>General</c:formatCode>
                <c:ptCount val="4"/>
                <c:pt idx="0">
                  <c:v>1.8</c:v>
                </c:pt>
                <c:pt idx="1">
                  <c:v>2.2999999999999998</c:v>
                </c:pt>
                <c:pt idx="2">
                  <c:v>3</c:v>
                </c:pt>
                <c:pt idx="3">
                  <c:v>3.3</c:v>
                </c:pt>
              </c:numCache>
            </c:numRef>
          </c:val>
          <c:extLst>
            <c:ext xmlns:c16="http://schemas.microsoft.com/office/drawing/2014/chart" uri="{C3380CC4-5D6E-409C-BE32-E72D297353CC}">
              <c16:uniqueId val="{00000001-2F87-48FC-A1BB-D31CD53EA637}"/>
            </c:ext>
          </c:extLst>
        </c:ser>
        <c:dLbls>
          <c:showLegendKey val="0"/>
          <c:showVal val="0"/>
          <c:showCatName val="0"/>
          <c:showSerName val="0"/>
          <c:showPercent val="0"/>
          <c:showBubbleSize val="0"/>
        </c:dLbls>
        <c:gapWidth val="219"/>
        <c:overlap val="-27"/>
        <c:axId val="48631391"/>
        <c:axId val="354708495"/>
      </c:barChart>
      <c:catAx>
        <c:axId val="48631391"/>
        <c:scaling>
          <c:orientation val="minMax"/>
        </c:scaling>
        <c:delete val="0"/>
        <c:axPos val="b"/>
        <c:title>
          <c:tx>
            <c:rich>
              <a:bodyPr rot="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latin typeface="Barlow" panose="00000500000000000000" pitchFamily="2" charset="0"/>
                  </a:rPr>
                  <a:t>Load</a:t>
                </a:r>
              </a:p>
            </c:rich>
          </c:tx>
          <c:overlay val="0"/>
          <c:spPr>
            <a:noFill/>
            <a:ln>
              <a:noFill/>
            </a:ln>
            <a:effectLst/>
          </c:spPr>
          <c:txPr>
            <a:bodyPr rot="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354708495"/>
        <c:crosses val="autoZero"/>
        <c:auto val="0"/>
        <c:lblAlgn val="ctr"/>
        <c:lblOffset val="100"/>
        <c:noMultiLvlLbl val="0"/>
      </c:catAx>
      <c:valAx>
        <c:axId val="354708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Wasted</a:t>
                </a:r>
                <a:r>
                  <a:rPr lang="en-US" sz="2000" baseline="0" dirty="0">
                    <a:solidFill>
                      <a:srgbClr val="1D4956"/>
                    </a:solidFill>
                    <a:latin typeface="Barlow" panose="00000500000000000000" pitchFamily="2" charset="0"/>
                  </a:rPr>
                  <a:t> time (%)</a:t>
                </a:r>
                <a:endParaRPr lang="en-US" sz="2000" dirty="0">
                  <a:solidFill>
                    <a:srgbClr val="1D4956"/>
                  </a:solidFill>
                  <a:latin typeface="Barlow" panose="00000500000000000000" pitchFamily="2" charset="0"/>
                </a:endParaRPr>
              </a:p>
            </c:rich>
          </c:tx>
          <c:layout>
            <c:manualLayout>
              <c:xMode val="edge"/>
              <c:yMode val="edge"/>
              <c:x val="8.2187583776952237E-3"/>
              <c:y val="0.21886809098116594"/>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48631391"/>
        <c:crosses val="autoZero"/>
        <c:crossBetween val="between"/>
      </c:valAx>
      <c:spPr>
        <a:noFill/>
        <a:ln>
          <a:noFill/>
        </a:ln>
        <a:effectLst/>
      </c:spPr>
    </c:plotArea>
    <c:legend>
      <c:legendPos val="b"/>
      <c:layout>
        <c:manualLayout>
          <c:xMode val="edge"/>
          <c:yMode val="edge"/>
          <c:x val="0.19752344922096801"/>
          <c:y val="1.7404285322013456E-2"/>
          <c:w val="0.31513213582677163"/>
          <c:h val="0.28237680432453605"/>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86872539370079"/>
          <c:y val="5.0469009485499469E-2"/>
          <c:w val="0.84394377460629921"/>
          <c:h val="0.75927412938735805"/>
        </c:manualLayout>
      </c:layout>
      <c:barChart>
        <c:barDir val="col"/>
        <c:grouping val="clustered"/>
        <c:varyColors val="0"/>
        <c:ser>
          <c:idx val="1"/>
          <c:order val="0"/>
          <c:tx>
            <c:strRef>
              <c:f>Sheet1!$C$1</c:f>
              <c:strCache>
                <c:ptCount val="1"/>
                <c:pt idx="0">
                  <c:v>Elastic</c:v>
                </c:pt>
              </c:strCache>
            </c:strRef>
          </c:tx>
          <c:spPr>
            <a:pattFill prst="pct5">
              <a:fgClr>
                <a:schemeClr val="bg1"/>
              </a:fgClr>
              <a:bgClr>
                <a:schemeClr val="accent2">
                  <a:lumMod val="75000"/>
                </a:schemeClr>
              </a:bgClr>
            </a:pattFill>
            <a:ln>
              <a:noFill/>
            </a:ln>
            <a:effectLst/>
          </c:spPr>
          <c:invertIfNegative val="0"/>
          <c:cat>
            <c:numRef>
              <c:f>Sheet1!$A$2:$A$8</c:f>
              <c:numCache>
                <c:formatCode>General</c:formatCode>
                <c:ptCount val="7"/>
                <c:pt idx="0">
                  <c:v>0</c:v>
                </c:pt>
                <c:pt idx="1">
                  <c:v>15</c:v>
                </c:pt>
                <c:pt idx="2">
                  <c:v>30</c:v>
                </c:pt>
                <c:pt idx="3">
                  <c:v>50</c:v>
                </c:pt>
                <c:pt idx="4">
                  <c:v>70</c:v>
                </c:pt>
                <c:pt idx="5">
                  <c:v>85</c:v>
                </c:pt>
                <c:pt idx="6">
                  <c:v>100</c:v>
                </c:pt>
              </c:numCache>
            </c:numRef>
          </c:cat>
          <c:val>
            <c:numRef>
              <c:f>Sheet1!$C$2:$C$8</c:f>
              <c:numCache>
                <c:formatCode>General</c:formatCode>
                <c:ptCount val="7"/>
                <c:pt idx="0">
                  <c:v>80.5</c:v>
                </c:pt>
                <c:pt idx="1">
                  <c:v>82</c:v>
                </c:pt>
                <c:pt idx="2">
                  <c:v>86</c:v>
                </c:pt>
                <c:pt idx="3">
                  <c:v>104.9</c:v>
                </c:pt>
                <c:pt idx="4">
                  <c:v>134.19999999999999</c:v>
                </c:pt>
                <c:pt idx="5">
                  <c:v>134.6</c:v>
                </c:pt>
                <c:pt idx="6">
                  <c:v>134.69999999999999</c:v>
                </c:pt>
              </c:numCache>
            </c:numRef>
          </c:val>
          <c:extLst>
            <c:ext xmlns:c16="http://schemas.microsoft.com/office/drawing/2014/chart" uri="{C3380CC4-5D6E-409C-BE32-E72D297353CC}">
              <c16:uniqueId val="{00000000-46CA-4BD8-B14C-FA484917956A}"/>
            </c:ext>
          </c:extLst>
        </c:ser>
        <c:ser>
          <c:idx val="3"/>
          <c:order val="1"/>
          <c:tx>
            <c:strRef>
              <c:f>Sheet1!$E$1</c:f>
              <c:strCache>
                <c:ptCount val="1"/>
                <c:pt idx="0">
                  <c:v>Elastic+TReM</c:v>
                </c:pt>
              </c:strCache>
            </c:strRef>
          </c:tx>
          <c:spPr>
            <a:pattFill prst="pct5">
              <a:fgClr>
                <a:schemeClr val="bg1"/>
              </a:fgClr>
              <a:bgClr>
                <a:schemeClr val="accent3">
                  <a:lumMod val="50000"/>
                </a:schemeClr>
              </a:bgClr>
            </a:pattFill>
            <a:ln>
              <a:noFill/>
            </a:ln>
            <a:effectLst/>
          </c:spPr>
          <c:invertIfNegative val="0"/>
          <c:cat>
            <c:numRef>
              <c:f>Sheet1!$A$2:$A$8</c:f>
              <c:numCache>
                <c:formatCode>General</c:formatCode>
                <c:ptCount val="7"/>
                <c:pt idx="0">
                  <c:v>0</c:v>
                </c:pt>
                <c:pt idx="1">
                  <c:v>15</c:v>
                </c:pt>
                <c:pt idx="2">
                  <c:v>30</c:v>
                </c:pt>
                <c:pt idx="3">
                  <c:v>50</c:v>
                </c:pt>
                <c:pt idx="4">
                  <c:v>70</c:v>
                </c:pt>
                <c:pt idx="5">
                  <c:v>85</c:v>
                </c:pt>
                <c:pt idx="6">
                  <c:v>100</c:v>
                </c:pt>
              </c:numCache>
            </c:numRef>
          </c:cat>
          <c:val>
            <c:numRef>
              <c:f>Sheet1!$E$2:$E$8</c:f>
              <c:numCache>
                <c:formatCode>General</c:formatCode>
                <c:ptCount val="7"/>
                <c:pt idx="0">
                  <c:v>110</c:v>
                </c:pt>
                <c:pt idx="1">
                  <c:v>134.1</c:v>
                </c:pt>
                <c:pt idx="2">
                  <c:v>138.69999999999999</c:v>
                </c:pt>
                <c:pt idx="3">
                  <c:v>145.5</c:v>
                </c:pt>
                <c:pt idx="4">
                  <c:v>214.3</c:v>
                </c:pt>
                <c:pt idx="5">
                  <c:v>265</c:v>
                </c:pt>
                <c:pt idx="6">
                  <c:v>291</c:v>
                </c:pt>
              </c:numCache>
            </c:numRef>
          </c:val>
          <c:extLst>
            <c:ext xmlns:c16="http://schemas.microsoft.com/office/drawing/2014/chart" uri="{C3380CC4-5D6E-409C-BE32-E72D297353CC}">
              <c16:uniqueId val="{00000001-46CA-4BD8-B14C-FA484917956A}"/>
            </c:ext>
          </c:extLst>
        </c:ser>
        <c:dLbls>
          <c:showLegendKey val="0"/>
          <c:showVal val="0"/>
          <c:showCatName val="0"/>
          <c:showSerName val="0"/>
          <c:showPercent val="0"/>
          <c:showBubbleSize val="0"/>
        </c:dLbls>
        <c:gapWidth val="219"/>
        <c:overlap val="-27"/>
        <c:axId val="48631391"/>
        <c:axId val="354708495"/>
      </c:barChart>
      <c:catAx>
        <c:axId val="48631391"/>
        <c:scaling>
          <c:orientation val="minMax"/>
        </c:scaling>
        <c:delete val="0"/>
        <c:axPos val="b"/>
        <c:title>
          <c:tx>
            <c:rich>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Job</a:t>
                </a:r>
                <a:r>
                  <a:rPr lang="en-US" sz="2000" baseline="0" dirty="0">
                    <a:solidFill>
                      <a:srgbClr val="1D4956"/>
                    </a:solidFill>
                    <a:latin typeface="Barlow" panose="00000500000000000000" pitchFamily="2" charset="0"/>
                  </a:rPr>
                  <a:t> Percentile (%)</a:t>
                </a:r>
                <a:endParaRPr lang="en-US" sz="2000" dirty="0">
                  <a:solidFill>
                    <a:srgbClr val="1D4956"/>
                  </a:solidFill>
                  <a:latin typeface="Barlow" panose="00000500000000000000" pitchFamily="2" charset="0"/>
                </a:endParaRPr>
              </a:p>
            </c:rich>
          </c:tx>
          <c:overlay val="0"/>
          <c:spPr>
            <a:noFill/>
            <a:ln>
              <a:noFill/>
            </a:ln>
            <a:effectLst/>
          </c:spPr>
          <c:txPr>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354708495"/>
        <c:crosses val="autoZero"/>
        <c:auto val="0"/>
        <c:lblAlgn val="ctr"/>
        <c:lblOffset val="100"/>
        <c:noMultiLvlLbl val="0"/>
      </c:catAx>
      <c:valAx>
        <c:axId val="354708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Time</a:t>
                </a:r>
                <a:r>
                  <a:rPr lang="en-US" sz="2000" baseline="0" dirty="0">
                    <a:solidFill>
                      <a:srgbClr val="1D4956"/>
                    </a:solidFill>
                    <a:latin typeface="Barlow" panose="00000500000000000000" pitchFamily="2" charset="0"/>
                  </a:rPr>
                  <a:t> to completion (s)</a:t>
                </a:r>
                <a:endParaRPr lang="en-US" sz="2000" dirty="0">
                  <a:solidFill>
                    <a:srgbClr val="1D4956"/>
                  </a:solidFill>
                  <a:latin typeface="Barlow" panose="00000500000000000000" pitchFamily="2" charset="0"/>
                </a:endParaRPr>
              </a:p>
            </c:rich>
          </c:tx>
          <c:layout>
            <c:manualLayout>
              <c:xMode val="edge"/>
              <c:yMode val="edge"/>
              <c:x val="0"/>
              <c:y val="0.1074152337329967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48631391"/>
        <c:crosses val="autoZero"/>
        <c:crossBetween val="between"/>
      </c:valAx>
      <c:spPr>
        <a:noFill/>
        <a:ln>
          <a:noFill/>
        </a:ln>
        <a:effectLst/>
      </c:spPr>
    </c:plotArea>
    <c:legend>
      <c:legendPos val="b"/>
      <c:layout>
        <c:manualLayout>
          <c:xMode val="edge"/>
          <c:yMode val="edge"/>
          <c:x val="0.10024643208661417"/>
          <c:y val="7.6063668987407393E-2"/>
          <c:w val="0.31513213582677163"/>
          <c:h val="0.28237680432453605"/>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85013852435111"/>
          <c:y val="3.571844095404305E-2"/>
          <c:w val="0.79996227034120737"/>
          <c:h val="0.73351695378961979"/>
        </c:manualLayout>
      </c:layout>
      <c:lineChart>
        <c:grouping val="standard"/>
        <c:varyColors val="0"/>
        <c:ser>
          <c:idx val="2"/>
          <c:order val="0"/>
          <c:tx>
            <c:strRef>
              <c:f>Sheet1!$C$1</c:f>
              <c:strCache>
                <c:ptCount val="1"/>
                <c:pt idx="0">
                  <c:v>Elastic+TReM</c:v>
                </c:pt>
              </c:strCache>
            </c:strRef>
          </c:tx>
          <c:spPr>
            <a:ln w="28575" cap="rnd">
              <a:solidFill>
                <a:schemeClr val="accent3">
                  <a:lumMod val="50000"/>
                </a:schemeClr>
              </a:solidFill>
              <a:round/>
              <a:headEnd type="diamond"/>
              <a:tailEnd type="diamond"/>
            </a:ln>
            <a:effectLst/>
          </c:spPr>
          <c:marker>
            <c:symbol val="none"/>
          </c:marker>
          <c:cat>
            <c:numRef>
              <c:f>Sheet1!$A$2:$A$9</c:f>
              <c:numCache>
                <c:formatCode>General</c:formatCode>
                <c:ptCount val="8"/>
                <c:pt idx="0">
                  <c:v>3200</c:v>
                </c:pt>
                <c:pt idx="1">
                  <c:v>1600</c:v>
                </c:pt>
                <c:pt idx="2">
                  <c:v>800</c:v>
                </c:pt>
                <c:pt idx="3">
                  <c:v>400</c:v>
                </c:pt>
                <c:pt idx="4">
                  <c:v>200</c:v>
                </c:pt>
                <c:pt idx="5">
                  <c:v>40</c:v>
                </c:pt>
                <c:pt idx="6">
                  <c:v>20</c:v>
                </c:pt>
                <c:pt idx="7">
                  <c:v>10</c:v>
                </c:pt>
              </c:numCache>
            </c:numRef>
          </c:cat>
          <c:val>
            <c:numRef>
              <c:f>Sheet1!$C$2:$C$9</c:f>
              <c:numCache>
                <c:formatCode>General</c:formatCode>
                <c:ptCount val="8"/>
                <c:pt idx="0">
                  <c:v>8</c:v>
                </c:pt>
                <c:pt idx="1">
                  <c:v>7</c:v>
                </c:pt>
                <c:pt idx="2">
                  <c:v>6</c:v>
                </c:pt>
                <c:pt idx="3">
                  <c:v>4.3</c:v>
                </c:pt>
                <c:pt idx="4">
                  <c:v>3.7</c:v>
                </c:pt>
                <c:pt idx="5">
                  <c:v>3</c:v>
                </c:pt>
                <c:pt idx="6">
                  <c:v>2</c:v>
                </c:pt>
                <c:pt idx="7">
                  <c:v>1.5</c:v>
                </c:pt>
              </c:numCache>
            </c:numRef>
          </c:val>
          <c:smooth val="0"/>
          <c:extLst>
            <c:ext xmlns:c16="http://schemas.microsoft.com/office/drawing/2014/chart" uri="{C3380CC4-5D6E-409C-BE32-E72D297353CC}">
              <c16:uniqueId val="{00000000-8726-49DE-953D-8AC5A501FFB6}"/>
            </c:ext>
          </c:extLst>
        </c:ser>
        <c:dLbls>
          <c:showLegendKey val="0"/>
          <c:showVal val="0"/>
          <c:showCatName val="0"/>
          <c:showSerName val="0"/>
          <c:showPercent val="0"/>
          <c:showBubbleSize val="0"/>
        </c:dLbls>
        <c:smooth val="0"/>
        <c:axId val="48631391"/>
        <c:axId val="354708495"/>
      </c:lineChart>
      <c:catAx>
        <c:axId val="48631391"/>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r>
                  <a:rPr lang="en-US" sz="2000" dirty="0">
                    <a:solidFill>
                      <a:srgbClr val="1D4956"/>
                    </a:solidFill>
                    <a:latin typeface="Barlow" panose="00000500000000000000" pitchFamily="2" charset="0"/>
                  </a:rPr>
                  <a:t>Revocation latency (</a:t>
                </a:r>
                <a:r>
                  <a:rPr lang="en-US" sz="2000" dirty="0" err="1">
                    <a:solidFill>
                      <a:srgbClr val="1D4956"/>
                    </a:solidFill>
                    <a:latin typeface="Barlow" panose="00000500000000000000" pitchFamily="2" charset="0"/>
                  </a:rPr>
                  <a:t>ms</a:t>
                </a:r>
                <a:r>
                  <a:rPr lang="en-US" sz="2000" dirty="0">
                    <a:solidFill>
                      <a:srgbClr val="1D4956"/>
                    </a:solidFill>
                    <a:latin typeface="Barlow" panose="00000500000000000000" pitchFamily="2" charset="0"/>
                  </a:rPr>
                  <a:t>)</a:t>
                </a:r>
              </a:p>
            </c:rich>
          </c:tx>
          <c:overlay val="0"/>
          <c:spPr>
            <a:noFill/>
            <a:ln>
              <a:noFill/>
            </a:ln>
            <a:effectLst/>
          </c:spPr>
          <c:txPr>
            <a:bodyPr rot="0" spcFirstLastPara="1" vertOverflow="ellipsis" vert="horz" wrap="square" anchor="ctr" anchorCtr="1"/>
            <a:lstStyle/>
            <a:p>
              <a:pPr>
                <a:defRPr sz="1330" b="0" i="0" u="none" strike="noStrike" kern="1200" baseline="0">
                  <a:solidFill>
                    <a:srgbClr val="1D4956"/>
                  </a:solidFill>
                  <a:latin typeface="Barlow" panose="00000500000000000000" pitchFamily="2" charset="0"/>
                  <a:ea typeface="+mn-ea"/>
                  <a:cs typeface="+mn-cs"/>
                </a:defRPr>
              </a:pPr>
              <a:endParaRPr lang="el-G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640000" spcFirstLastPara="1" vertOverflow="ellipsis"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354708495"/>
        <c:crosses val="autoZero"/>
        <c:auto val="0"/>
        <c:lblAlgn val="ctr"/>
        <c:lblOffset val="100"/>
        <c:noMultiLvlLbl val="0"/>
      </c:catAx>
      <c:valAx>
        <c:axId val="35470849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2000" b="0" i="0" u="none" strike="noStrike" kern="1200" baseline="0">
                    <a:solidFill>
                      <a:srgbClr val="1D4956"/>
                    </a:solidFill>
                    <a:latin typeface="+mn-lt"/>
                    <a:ea typeface="+mn-ea"/>
                    <a:cs typeface="+mn-cs"/>
                  </a:defRPr>
                </a:pPr>
                <a:r>
                  <a:rPr lang="en-US" sz="2000" dirty="0">
                    <a:solidFill>
                      <a:srgbClr val="1D4956"/>
                    </a:solidFill>
                  </a:rPr>
                  <a:t>Tasks violating SLA (%)</a:t>
                </a:r>
              </a:p>
            </c:rich>
          </c:tx>
          <c:layout>
            <c:manualLayout>
              <c:xMode val="edge"/>
              <c:yMode val="edge"/>
              <c:x val="1.5355329107801215E-2"/>
              <c:y val="0.13895899242385071"/>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crossAx val="48631391"/>
        <c:crosses val="autoZero"/>
        <c:crossBetween val="midCat"/>
      </c:valAx>
      <c:spPr>
        <a:noFill/>
        <a:ln>
          <a:noFill/>
        </a:ln>
        <a:effectLst/>
      </c:spPr>
    </c:plotArea>
    <c:legend>
      <c:legendPos val="b"/>
      <c:layout>
        <c:manualLayout>
          <c:xMode val="edge"/>
          <c:yMode val="edge"/>
          <c:x val="0.10713669444965093"/>
          <c:y val="5.5631285186147746E-2"/>
          <c:w val="0.71143099300087498"/>
          <c:h val="8.8278126241943561E-2"/>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Barlow" panose="00000500000000000000" pitchFamily="2" charset="0"/>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9.4189992909478854E-2"/>
          <c:y val="3.6723514466508844E-2"/>
          <c:w val="0.89529680555703528"/>
          <c:h val="0.50968410005057774"/>
        </c:manualLayout>
      </c:layout>
      <c:barChart>
        <c:barDir val="col"/>
        <c:grouping val="clustered"/>
        <c:varyColors val="0"/>
        <c:ser>
          <c:idx val="0"/>
          <c:order val="0"/>
          <c:tx>
            <c:strRef>
              <c:f>Φύλλο1!$B$1</c:f>
              <c:strCache>
                <c:ptCount val="1"/>
                <c:pt idx="0">
                  <c:v>LavaMD</c:v>
                </c:pt>
              </c:strCache>
            </c:strRef>
          </c:tx>
          <c:spPr>
            <a:pattFill prst="pct80">
              <a:fgClr>
                <a:srgbClr val="1D4956"/>
              </a:fgClr>
              <a:bgClr>
                <a:schemeClr val="bg1"/>
              </a:bgClr>
            </a:pattFill>
            <a:ln>
              <a:solidFill>
                <a:srgbClr val="1D4956"/>
              </a:solidFill>
            </a:ln>
            <a:effectLst/>
          </c:spPr>
          <c:invertIfNegative val="0"/>
          <c:cat>
            <c:strRef>
              <c:f>Φύλλο1!$A$2:$A$7</c:f>
              <c:strCache>
                <c:ptCount val="6"/>
                <c:pt idx="0">
                  <c:v>1xnvidia</c:v>
                </c:pt>
                <c:pt idx="1">
                  <c:v>1xnvidia-2str</c:v>
                </c:pt>
                <c:pt idx="2">
                  <c:v>1xaltera</c:v>
                </c:pt>
                <c:pt idx="3">
                  <c:v>2xnvidia</c:v>
                </c:pt>
                <c:pt idx="4">
                  <c:v>altera+nvidia</c:v>
                </c:pt>
                <c:pt idx="5">
                  <c:v>altera+nvidia+amd</c:v>
                </c:pt>
              </c:strCache>
            </c:strRef>
          </c:cat>
          <c:val>
            <c:numRef>
              <c:f>Φύλλο1!$B$2:$B$7</c:f>
              <c:numCache>
                <c:formatCode>General</c:formatCode>
                <c:ptCount val="6"/>
                <c:pt idx="0">
                  <c:v>3.5</c:v>
                </c:pt>
                <c:pt idx="1">
                  <c:v>0.5</c:v>
                </c:pt>
                <c:pt idx="2">
                  <c:v>3.2</c:v>
                </c:pt>
                <c:pt idx="3">
                  <c:v>2</c:v>
                </c:pt>
                <c:pt idx="4">
                  <c:v>1.6</c:v>
                </c:pt>
                <c:pt idx="5">
                  <c:v>1.1000000000000001</c:v>
                </c:pt>
              </c:numCache>
            </c:numRef>
          </c:val>
          <c:extLst>
            <c:ext xmlns:c16="http://schemas.microsoft.com/office/drawing/2014/chart" uri="{C3380CC4-5D6E-409C-BE32-E72D297353CC}">
              <c16:uniqueId val="{00000000-18EB-44E0-B675-756B678C2937}"/>
            </c:ext>
          </c:extLst>
        </c:ser>
        <c:ser>
          <c:idx val="1"/>
          <c:order val="1"/>
          <c:tx>
            <c:strRef>
              <c:f>Φύλλο1!$C$1</c:f>
              <c:strCache>
                <c:ptCount val="1"/>
                <c:pt idx="0">
                  <c:v>Gaussian</c:v>
                </c:pt>
              </c:strCache>
            </c:strRef>
          </c:tx>
          <c:spPr>
            <a:solidFill>
              <a:srgbClr val="B1D9E5"/>
            </a:solidFill>
            <a:ln>
              <a:solidFill>
                <a:srgbClr val="1D4956"/>
              </a:solidFill>
            </a:ln>
            <a:effectLst/>
          </c:spPr>
          <c:invertIfNegative val="0"/>
          <c:cat>
            <c:strRef>
              <c:f>Φύλλο1!$A$2:$A$7</c:f>
              <c:strCache>
                <c:ptCount val="6"/>
                <c:pt idx="0">
                  <c:v>1xnvidia</c:v>
                </c:pt>
                <c:pt idx="1">
                  <c:v>1xnvidia-2str</c:v>
                </c:pt>
                <c:pt idx="2">
                  <c:v>1xaltera</c:v>
                </c:pt>
                <c:pt idx="3">
                  <c:v>2xnvidia</c:v>
                </c:pt>
                <c:pt idx="4">
                  <c:v>altera+nvidia</c:v>
                </c:pt>
                <c:pt idx="5">
                  <c:v>altera+nvidia+amd</c:v>
                </c:pt>
              </c:strCache>
            </c:strRef>
          </c:cat>
          <c:val>
            <c:numRef>
              <c:f>Φύλλο1!$C$2:$C$7</c:f>
              <c:numCache>
                <c:formatCode>General</c:formatCode>
                <c:ptCount val="6"/>
                <c:pt idx="0">
                  <c:v>3.3</c:v>
                </c:pt>
                <c:pt idx="1">
                  <c:v>0.5</c:v>
                </c:pt>
                <c:pt idx="2">
                  <c:v>1.1000000000000001</c:v>
                </c:pt>
                <c:pt idx="3">
                  <c:v>1.2</c:v>
                </c:pt>
                <c:pt idx="4">
                  <c:v>0.9</c:v>
                </c:pt>
                <c:pt idx="5">
                  <c:v>0.5</c:v>
                </c:pt>
              </c:numCache>
            </c:numRef>
          </c:val>
          <c:extLst>
            <c:ext xmlns:c16="http://schemas.microsoft.com/office/drawing/2014/chart" uri="{C3380CC4-5D6E-409C-BE32-E72D297353CC}">
              <c16:uniqueId val="{00000001-18EB-44E0-B675-756B678C2937}"/>
            </c:ext>
          </c:extLst>
        </c:ser>
        <c:ser>
          <c:idx val="2"/>
          <c:order val="2"/>
          <c:tx>
            <c:strRef>
              <c:f>Φύλλο1!$D$1</c:f>
              <c:strCache>
                <c:ptCount val="1"/>
                <c:pt idx="0">
                  <c:v>Particle</c:v>
                </c:pt>
              </c:strCache>
            </c:strRef>
          </c:tx>
          <c:spPr>
            <a:noFill/>
            <a:ln>
              <a:solidFill>
                <a:srgbClr val="1D4956"/>
              </a:solidFill>
            </a:ln>
            <a:effectLst/>
          </c:spPr>
          <c:invertIfNegative val="0"/>
          <c:cat>
            <c:strRef>
              <c:f>Φύλλο1!$A$2:$A$7</c:f>
              <c:strCache>
                <c:ptCount val="6"/>
                <c:pt idx="0">
                  <c:v>1xnvidia</c:v>
                </c:pt>
                <c:pt idx="1">
                  <c:v>1xnvidia-2str</c:v>
                </c:pt>
                <c:pt idx="2">
                  <c:v>1xaltera</c:v>
                </c:pt>
                <c:pt idx="3">
                  <c:v>2xnvidia</c:v>
                </c:pt>
                <c:pt idx="4">
                  <c:v>altera+nvidia</c:v>
                </c:pt>
                <c:pt idx="5">
                  <c:v>altera+nvidia+amd</c:v>
                </c:pt>
              </c:strCache>
            </c:strRef>
          </c:cat>
          <c:val>
            <c:numRef>
              <c:f>Φύλλο1!$D$2:$D$7</c:f>
              <c:numCache>
                <c:formatCode>General</c:formatCode>
                <c:ptCount val="6"/>
                <c:pt idx="0">
                  <c:v>2</c:v>
                </c:pt>
                <c:pt idx="1">
                  <c:v>0.35</c:v>
                </c:pt>
                <c:pt idx="2">
                  <c:v>1.2</c:v>
                </c:pt>
                <c:pt idx="3">
                  <c:v>1</c:v>
                </c:pt>
                <c:pt idx="4">
                  <c:v>1.1000000000000001</c:v>
                </c:pt>
                <c:pt idx="5">
                  <c:v>0.8</c:v>
                </c:pt>
              </c:numCache>
            </c:numRef>
          </c:val>
          <c:extLst>
            <c:ext xmlns:c16="http://schemas.microsoft.com/office/drawing/2014/chart" uri="{C3380CC4-5D6E-409C-BE32-E72D297353CC}">
              <c16:uniqueId val="{00000002-18EB-44E0-B675-756B678C2937}"/>
            </c:ext>
          </c:extLst>
        </c:ser>
        <c:dLbls>
          <c:showLegendKey val="0"/>
          <c:showVal val="0"/>
          <c:showCatName val="0"/>
          <c:showSerName val="0"/>
          <c:showPercent val="0"/>
          <c:showBubbleSize val="0"/>
        </c:dLbls>
        <c:gapWidth val="219"/>
        <c:overlap val="-27"/>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2000" dirty="0">
                    <a:solidFill>
                      <a:srgbClr val="1D4956"/>
                    </a:solidFill>
                  </a:rPr>
                  <a:t>Execution time (s)</a:t>
                </a:r>
                <a:endParaRPr lang="el-GR" sz="2000" dirty="0">
                  <a:solidFill>
                    <a:srgbClr val="1D4956"/>
                  </a:solidFill>
                </a:endParaRPr>
              </a:p>
            </c:rich>
          </c:tx>
          <c:layout>
            <c:manualLayout>
              <c:xMode val="edge"/>
              <c:yMode val="edge"/>
              <c:x val="2.841250942109683E-2"/>
              <c:y val="8.2797010180158476E-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crossAx val="1842100607"/>
        <c:crosses val="autoZero"/>
        <c:crossBetween val="between"/>
        <c:majorUnit val="1"/>
      </c:valAx>
      <c:spPr>
        <a:noFill/>
        <a:ln>
          <a:noFill/>
        </a:ln>
        <a:effectLst/>
      </c:spPr>
    </c:plotArea>
    <c:legend>
      <c:legendPos val="b"/>
      <c:layout>
        <c:manualLayout>
          <c:xMode val="edge"/>
          <c:yMode val="edge"/>
          <c:x val="0.36491139281713686"/>
          <c:y val="3.559190956956592E-2"/>
          <c:w val="0.39016906716327088"/>
          <c:h val="8.6165108583116934E-2"/>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5424433634492805"/>
          <c:y val="0.12569564846839673"/>
          <c:w val="0.74214970220887377"/>
          <c:h val="0.37375460304004793"/>
        </c:manualLayout>
      </c:layout>
      <c:barChart>
        <c:barDir val="col"/>
        <c:grouping val="clustered"/>
        <c:varyColors val="0"/>
        <c:ser>
          <c:idx val="0"/>
          <c:order val="0"/>
          <c:tx>
            <c:strRef>
              <c:f>Φύλλο1!$B$1</c:f>
              <c:strCache>
                <c:ptCount val="1"/>
                <c:pt idx="0">
                  <c:v>CUDA(MPS)</c:v>
                </c:pt>
              </c:strCache>
            </c:strRef>
          </c:tx>
          <c:spPr>
            <a:solidFill>
              <a:schemeClr val="bg1"/>
            </a:solidFill>
            <a:ln>
              <a:solidFill>
                <a:srgbClr val="1D4956"/>
              </a:solidFill>
            </a:ln>
            <a:effectLst/>
          </c:spPr>
          <c:invertIfNegative val="0"/>
          <c:cat>
            <c:strRef>
              <c:f>Φύλλο1!$A$2:$A$6</c:f>
              <c:strCache>
                <c:ptCount val="5"/>
                <c:pt idx="0">
                  <c:v>2xGaussian</c:v>
                </c:pt>
                <c:pt idx="1">
                  <c:v>Hotspot-Guassian</c:v>
                </c:pt>
                <c:pt idx="2">
                  <c:v>Caffe:Siamese-Cifar</c:v>
                </c:pt>
                <c:pt idx="3">
                  <c:v>Caffe:4xMnist</c:v>
                </c:pt>
                <c:pt idx="4">
                  <c:v>4xGaussian</c:v>
                </c:pt>
              </c:strCache>
            </c:strRef>
          </c:cat>
          <c:val>
            <c:numRef>
              <c:f>Φύλλο1!$B$2:$B$6</c:f>
              <c:numCache>
                <c:formatCode>General</c:formatCode>
                <c:ptCount val="5"/>
                <c:pt idx="0">
                  <c:v>840</c:v>
                </c:pt>
                <c:pt idx="1">
                  <c:v>830</c:v>
                </c:pt>
                <c:pt idx="2">
                  <c:v>160</c:v>
                </c:pt>
                <c:pt idx="3">
                  <c:v>155</c:v>
                </c:pt>
                <c:pt idx="4">
                  <c:v>1689</c:v>
                </c:pt>
              </c:numCache>
            </c:numRef>
          </c:val>
          <c:extLst>
            <c:ext xmlns:c16="http://schemas.microsoft.com/office/drawing/2014/chart" uri="{C3380CC4-5D6E-409C-BE32-E72D297353CC}">
              <c16:uniqueId val="{00000000-E2E6-4F22-B24F-F86C6A82A626}"/>
            </c:ext>
          </c:extLst>
        </c:ser>
        <c:ser>
          <c:idx val="1"/>
          <c:order val="1"/>
          <c:tx>
            <c:strRef>
              <c:f>Φύλλο1!$C$1</c:f>
              <c:strCache>
                <c:ptCount val="1"/>
                <c:pt idx="0">
                  <c:v>Arax</c:v>
                </c:pt>
              </c:strCache>
            </c:strRef>
          </c:tx>
          <c:spPr>
            <a:solidFill>
              <a:srgbClr val="1D4956"/>
            </a:solidFill>
            <a:ln>
              <a:solidFill>
                <a:srgbClr val="1D4956"/>
              </a:solidFill>
            </a:ln>
            <a:effectLst/>
          </c:spPr>
          <c:invertIfNegative val="0"/>
          <c:cat>
            <c:strRef>
              <c:f>Φύλλο1!$A$2:$A$6</c:f>
              <c:strCache>
                <c:ptCount val="5"/>
                <c:pt idx="0">
                  <c:v>2xGaussian</c:v>
                </c:pt>
                <c:pt idx="1">
                  <c:v>Hotspot-Guassian</c:v>
                </c:pt>
                <c:pt idx="2">
                  <c:v>Caffe:Siamese-Cifar</c:v>
                </c:pt>
                <c:pt idx="3">
                  <c:v>Caffe:4xMnist</c:v>
                </c:pt>
                <c:pt idx="4">
                  <c:v>4xGaussian</c:v>
                </c:pt>
              </c:strCache>
            </c:strRef>
          </c:cat>
          <c:val>
            <c:numRef>
              <c:f>Φύλλο1!$C$2:$C$6</c:f>
              <c:numCache>
                <c:formatCode>General</c:formatCode>
                <c:ptCount val="5"/>
                <c:pt idx="0">
                  <c:v>835</c:v>
                </c:pt>
                <c:pt idx="1">
                  <c:v>900</c:v>
                </c:pt>
                <c:pt idx="2">
                  <c:v>210</c:v>
                </c:pt>
                <c:pt idx="3">
                  <c:v>123</c:v>
                </c:pt>
                <c:pt idx="4">
                  <c:v>1352</c:v>
                </c:pt>
              </c:numCache>
            </c:numRef>
          </c:val>
          <c:extLst>
            <c:ext xmlns:c16="http://schemas.microsoft.com/office/drawing/2014/chart" uri="{C3380CC4-5D6E-409C-BE32-E72D297353CC}">
              <c16:uniqueId val="{00000001-E2E6-4F22-B24F-F86C6A82A626}"/>
            </c:ext>
          </c:extLst>
        </c:ser>
        <c:dLbls>
          <c:showLegendKey val="0"/>
          <c:showVal val="0"/>
          <c:showCatName val="0"/>
          <c:showSerName val="0"/>
          <c:showPercent val="0"/>
          <c:showBubbleSize val="0"/>
        </c:dLbls>
        <c:gapWidth val="219"/>
        <c:overlap val="-27"/>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rPr>
                  <a:t>Execution time (s)</a:t>
                </a:r>
                <a:endParaRPr lang="el-GR" sz="2000" dirty="0">
                  <a:solidFill>
                    <a:srgbClr val="1D4956"/>
                  </a:solidFill>
                </a:endParaRPr>
              </a:p>
            </c:rich>
          </c:tx>
          <c:layout>
            <c:manualLayout>
              <c:xMode val="edge"/>
              <c:yMode val="edge"/>
              <c:x val="1.2361099639206148E-2"/>
              <c:y val="0.1204221381436965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crossAx val="1842100607"/>
        <c:crosses val="autoZero"/>
        <c:crossBetween val="between"/>
        <c:majorUnit val="300"/>
      </c:valAx>
      <c:spPr>
        <a:noFill/>
        <a:ln>
          <a:noFill/>
        </a:ln>
        <a:effectLst/>
      </c:spPr>
    </c:plotArea>
    <c:legend>
      <c:legendPos val="b"/>
      <c:layout>
        <c:manualLayout>
          <c:xMode val="edge"/>
          <c:yMode val="edge"/>
          <c:x val="0.29832471622412449"/>
          <c:y val="6.1369654737971825E-2"/>
          <c:w val="0.53427717333042779"/>
          <c:h val="7.4498088790552447E-2"/>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34043726942812474"/>
          <c:y val="0.23187170204575236"/>
          <c:w val="0.65595671853163318"/>
          <c:h val="0.37622381565286372"/>
        </c:manualLayout>
      </c:layout>
      <c:barChart>
        <c:barDir val="col"/>
        <c:grouping val="clustered"/>
        <c:varyColors val="0"/>
        <c:ser>
          <c:idx val="0"/>
          <c:order val="0"/>
          <c:tx>
            <c:strRef>
              <c:f>Φύλλο1!$B$1</c:f>
              <c:strCache>
                <c:ptCount val="1"/>
                <c:pt idx="0">
                  <c:v>OpenCL</c:v>
                </c:pt>
              </c:strCache>
            </c:strRef>
          </c:tx>
          <c:spPr>
            <a:solidFill>
              <a:schemeClr val="bg1"/>
            </a:solidFill>
            <a:ln>
              <a:solidFill>
                <a:srgbClr val="1D4956"/>
              </a:solidFill>
            </a:ln>
            <a:effectLst/>
          </c:spPr>
          <c:invertIfNegative val="0"/>
          <c:cat>
            <c:strRef>
              <c:f>Φύλλο1!$A$2:$A$4</c:f>
              <c:strCache>
                <c:ptCount val="3"/>
                <c:pt idx="0">
                  <c:v>2xGaussian</c:v>
                </c:pt>
                <c:pt idx="1">
                  <c:v>4xGaussian</c:v>
                </c:pt>
                <c:pt idx="2">
                  <c:v>Hotspot-Gaussian</c:v>
                </c:pt>
              </c:strCache>
            </c:strRef>
          </c:cat>
          <c:val>
            <c:numRef>
              <c:f>Φύλλο1!$B$2:$B$4</c:f>
              <c:numCache>
                <c:formatCode>General</c:formatCode>
                <c:ptCount val="3"/>
                <c:pt idx="0">
                  <c:v>20000</c:v>
                </c:pt>
                <c:pt idx="1">
                  <c:v>40000</c:v>
                </c:pt>
                <c:pt idx="2">
                  <c:v>30000</c:v>
                </c:pt>
              </c:numCache>
            </c:numRef>
          </c:val>
          <c:extLst>
            <c:ext xmlns:c16="http://schemas.microsoft.com/office/drawing/2014/chart" uri="{C3380CC4-5D6E-409C-BE32-E72D297353CC}">
              <c16:uniqueId val="{00000000-E1C9-48A2-A843-B4A09423C238}"/>
            </c:ext>
          </c:extLst>
        </c:ser>
        <c:ser>
          <c:idx val="1"/>
          <c:order val="1"/>
          <c:tx>
            <c:strRef>
              <c:f>Φύλλο1!$C$1</c:f>
              <c:strCache>
                <c:ptCount val="1"/>
                <c:pt idx="0">
                  <c:v>Arax</c:v>
                </c:pt>
              </c:strCache>
            </c:strRef>
          </c:tx>
          <c:spPr>
            <a:solidFill>
              <a:srgbClr val="1D4956"/>
            </a:solidFill>
            <a:ln>
              <a:solidFill>
                <a:srgbClr val="1D4956"/>
              </a:solidFill>
            </a:ln>
            <a:effectLst/>
          </c:spPr>
          <c:invertIfNegative val="0"/>
          <c:cat>
            <c:strRef>
              <c:f>Φύλλο1!$A$2:$A$4</c:f>
              <c:strCache>
                <c:ptCount val="3"/>
                <c:pt idx="0">
                  <c:v>2xGaussian</c:v>
                </c:pt>
                <c:pt idx="1">
                  <c:v>4xGaussian</c:v>
                </c:pt>
                <c:pt idx="2">
                  <c:v>Hotspot-Gaussian</c:v>
                </c:pt>
              </c:strCache>
            </c:strRef>
          </c:cat>
          <c:val>
            <c:numRef>
              <c:f>Φύλλο1!$C$2:$C$4</c:f>
              <c:numCache>
                <c:formatCode>General</c:formatCode>
                <c:ptCount val="3"/>
                <c:pt idx="0">
                  <c:v>18000</c:v>
                </c:pt>
                <c:pt idx="1">
                  <c:v>35000</c:v>
                </c:pt>
                <c:pt idx="2">
                  <c:v>28000</c:v>
                </c:pt>
              </c:numCache>
            </c:numRef>
          </c:val>
          <c:extLst>
            <c:ext xmlns:c16="http://schemas.microsoft.com/office/drawing/2014/chart" uri="{C3380CC4-5D6E-409C-BE32-E72D297353CC}">
              <c16:uniqueId val="{00000001-E1C9-48A2-A843-B4A09423C238}"/>
            </c:ext>
          </c:extLst>
        </c:ser>
        <c:dLbls>
          <c:showLegendKey val="0"/>
          <c:showVal val="0"/>
          <c:showCatName val="0"/>
          <c:showSerName val="0"/>
          <c:showPercent val="0"/>
          <c:showBubbleSize val="0"/>
        </c:dLbls>
        <c:gapWidth val="219"/>
        <c:overlap val="-27"/>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max val="6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rPr>
                  <a:t>Execution time (s)</a:t>
                </a:r>
                <a:endParaRPr lang="el-GR" sz="2000" dirty="0">
                  <a:solidFill>
                    <a:srgbClr val="1D4956"/>
                  </a:solidFill>
                </a:endParaRPr>
              </a:p>
            </c:rich>
          </c:tx>
          <c:layout>
            <c:manualLayout>
              <c:xMode val="edge"/>
              <c:yMode val="edge"/>
              <c:x val="1.2361138881320425E-2"/>
              <c:y val="0.21672143004351258"/>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crossAx val="1842100607"/>
        <c:crosses val="autoZero"/>
        <c:crossBetween val="between"/>
        <c:majorUnit val="10000"/>
        <c:minorUnit val="4000"/>
      </c:valAx>
      <c:spPr>
        <a:noFill/>
        <a:ln>
          <a:noFill/>
        </a:ln>
        <a:effectLst/>
      </c:spPr>
    </c:plotArea>
    <c:legend>
      <c:legendPos val="b"/>
      <c:layout>
        <c:manualLayout>
          <c:xMode val="edge"/>
          <c:yMode val="edge"/>
          <c:x val="0.36896446875100369"/>
          <c:y val="0.17248422231468266"/>
          <c:w val="0.53326425026132773"/>
          <c:h val="7.4498088790552447E-2"/>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32399097448053016"/>
          <c:y val="0.23927933988419975"/>
          <c:w val="0.67240301347922793"/>
          <c:h val="0.36881617781441633"/>
        </c:manualLayout>
      </c:layout>
      <c:barChart>
        <c:barDir val="col"/>
        <c:grouping val="clustered"/>
        <c:varyColors val="0"/>
        <c:ser>
          <c:idx val="0"/>
          <c:order val="0"/>
          <c:tx>
            <c:strRef>
              <c:f>Φύλλο1!$B$1</c:f>
              <c:strCache>
                <c:ptCount val="1"/>
                <c:pt idx="0">
                  <c:v>ROCm</c:v>
                </c:pt>
              </c:strCache>
            </c:strRef>
          </c:tx>
          <c:spPr>
            <a:solidFill>
              <a:schemeClr val="bg1"/>
            </a:solidFill>
            <a:ln>
              <a:solidFill>
                <a:srgbClr val="1D4956"/>
              </a:solidFill>
            </a:ln>
            <a:effectLst/>
          </c:spPr>
          <c:invertIfNegative val="0"/>
          <c:cat>
            <c:strRef>
              <c:f>Φύλλο1!$A$2:$A$4</c:f>
              <c:strCache>
                <c:ptCount val="3"/>
                <c:pt idx="0">
                  <c:v>2xGaussian</c:v>
                </c:pt>
                <c:pt idx="1">
                  <c:v>4xGaussian</c:v>
                </c:pt>
                <c:pt idx="2">
                  <c:v>Hotspot-Gaussian</c:v>
                </c:pt>
              </c:strCache>
            </c:strRef>
          </c:cat>
          <c:val>
            <c:numRef>
              <c:f>Φύλλο1!$B$2:$B$4</c:f>
              <c:numCache>
                <c:formatCode>General</c:formatCode>
                <c:ptCount val="3"/>
                <c:pt idx="0">
                  <c:v>3000</c:v>
                </c:pt>
                <c:pt idx="1">
                  <c:v>5800</c:v>
                </c:pt>
                <c:pt idx="2">
                  <c:v>2000</c:v>
                </c:pt>
              </c:numCache>
            </c:numRef>
          </c:val>
          <c:extLst>
            <c:ext xmlns:c16="http://schemas.microsoft.com/office/drawing/2014/chart" uri="{C3380CC4-5D6E-409C-BE32-E72D297353CC}">
              <c16:uniqueId val="{00000000-DE5B-4BF5-AC12-49D180D1D8E7}"/>
            </c:ext>
          </c:extLst>
        </c:ser>
        <c:ser>
          <c:idx val="1"/>
          <c:order val="1"/>
          <c:tx>
            <c:strRef>
              <c:f>Φύλλο1!$C$1</c:f>
              <c:strCache>
                <c:ptCount val="1"/>
                <c:pt idx="0">
                  <c:v>Arax</c:v>
                </c:pt>
              </c:strCache>
            </c:strRef>
          </c:tx>
          <c:spPr>
            <a:solidFill>
              <a:srgbClr val="1D4956"/>
            </a:solidFill>
            <a:ln>
              <a:solidFill>
                <a:srgbClr val="1D4956"/>
              </a:solidFill>
            </a:ln>
            <a:effectLst/>
          </c:spPr>
          <c:invertIfNegative val="0"/>
          <c:cat>
            <c:strRef>
              <c:f>Φύλλο1!$A$2:$A$4</c:f>
              <c:strCache>
                <c:ptCount val="3"/>
                <c:pt idx="0">
                  <c:v>2xGaussian</c:v>
                </c:pt>
                <c:pt idx="1">
                  <c:v>4xGaussian</c:v>
                </c:pt>
                <c:pt idx="2">
                  <c:v>Hotspot-Gaussian</c:v>
                </c:pt>
              </c:strCache>
            </c:strRef>
          </c:cat>
          <c:val>
            <c:numRef>
              <c:f>Φύλλο1!$C$2:$C$4</c:f>
              <c:numCache>
                <c:formatCode>General</c:formatCode>
                <c:ptCount val="3"/>
                <c:pt idx="0">
                  <c:v>2900</c:v>
                </c:pt>
                <c:pt idx="1">
                  <c:v>5000</c:v>
                </c:pt>
                <c:pt idx="2">
                  <c:v>1400</c:v>
                </c:pt>
              </c:numCache>
            </c:numRef>
          </c:val>
          <c:extLst>
            <c:ext xmlns:c16="http://schemas.microsoft.com/office/drawing/2014/chart" uri="{C3380CC4-5D6E-409C-BE32-E72D297353CC}">
              <c16:uniqueId val="{00000001-DE5B-4BF5-AC12-49D180D1D8E7}"/>
            </c:ext>
          </c:extLst>
        </c:ser>
        <c:dLbls>
          <c:showLegendKey val="0"/>
          <c:showVal val="0"/>
          <c:showCatName val="0"/>
          <c:showSerName val="0"/>
          <c:showPercent val="0"/>
          <c:showBubbleSize val="0"/>
        </c:dLbls>
        <c:gapWidth val="219"/>
        <c:overlap val="-27"/>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max val="6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rPr>
                  <a:t>Execution time (s)</a:t>
                </a:r>
                <a:endParaRPr lang="el-GR" sz="2000" dirty="0">
                  <a:solidFill>
                    <a:srgbClr val="1D4956"/>
                  </a:solidFill>
                </a:endParaRPr>
              </a:p>
            </c:rich>
          </c:tx>
          <c:layout>
            <c:manualLayout>
              <c:xMode val="edge"/>
              <c:yMode val="edge"/>
              <c:x val="1.2361060971987066E-2"/>
              <c:y val="0.23647513094603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crossAx val="1842100607"/>
        <c:crosses val="autoZero"/>
        <c:crossBetween val="between"/>
        <c:majorUnit val="1000"/>
      </c:valAx>
      <c:spPr>
        <a:noFill/>
        <a:ln>
          <a:noFill/>
        </a:ln>
        <a:effectLst/>
      </c:spPr>
    </c:plotArea>
    <c:legend>
      <c:legendPos val="b"/>
      <c:layout>
        <c:manualLayout>
          <c:xMode val="edge"/>
          <c:yMode val="edge"/>
          <c:x val="0.35161168510551011"/>
          <c:y val="0.17001500970186686"/>
          <c:w val="0.53326425026132773"/>
          <c:h val="7.4498088790552447E-2"/>
        </c:manualLayout>
      </c:layout>
      <c:overlay val="0"/>
      <c:spPr>
        <a:noFill/>
        <a:ln>
          <a:noFill/>
        </a:ln>
        <a:effectLst/>
      </c:spPr>
      <c:txPr>
        <a:bodyPr rot="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rgbClr val="1D4956"/>
                </a:solidFill>
                <a:latin typeface="+mn-lt"/>
                <a:ea typeface="+mn-ea"/>
                <a:cs typeface="+mn-cs"/>
              </a:defRPr>
            </a:pPr>
            <a:r>
              <a:rPr lang="en-US" sz="2400" b="1" u="none" dirty="0" err="1">
                <a:solidFill>
                  <a:srgbClr val="1D4956"/>
                </a:solidFill>
              </a:rPr>
              <a:t>Rodinia</a:t>
            </a:r>
            <a:endParaRPr lang="el-GR" b="1" u="none" dirty="0">
              <a:solidFill>
                <a:srgbClr val="1D4956"/>
              </a:solidFill>
            </a:endParaRPr>
          </a:p>
        </c:rich>
      </c:tx>
      <c:layout>
        <c:manualLayout>
          <c:xMode val="edge"/>
          <c:yMode val="edge"/>
          <c:x val="0.36999563571968491"/>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1D4956"/>
              </a:solidFill>
              <a:latin typeface="+mn-lt"/>
              <a:ea typeface="+mn-ea"/>
              <a:cs typeface="+mn-cs"/>
            </a:defRPr>
          </a:pPr>
          <a:endParaRPr lang="el-GR"/>
        </a:p>
      </c:txPr>
    </c:title>
    <c:autoTitleDeleted val="0"/>
    <c:plotArea>
      <c:layout>
        <c:manualLayout>
          <c:layoutTarget val="inner"/>
          <c:xMode val="edge"/>
          <c:yMode val="edge"/>
          <c:x val="0.28417110423834718"/>
          <c:y val="0.21796390792300394"/>
          <c:w val="0.70531554167211274"/>
          <c:h val="0.53624610333528788"/>
        </c:manualLayout>
      </c:layout>
      <c:barChart>
        <c:barDir val="col"/>
        <c:grouping val="clustered"/>
        <c:varyColors val="0"/>
        <c:ser>
          <c:idx val="0"/>
          <c:order val="0"/>
          <c:tx>
            <c:strRef>
              <c:f>Φύλλο1!$B$1</c:f>
              <c:strCache>
                <c:ptCount val="1"/>
                <c:pt idx="0">
                  <c:v>Arax</c:v>
                </c:pt>
              </c:strCache>
            </c:strRef>
          </c:tx>
          <c:spPr>
            <a:solidFill>
              <a:srgbClr val="1D4956"/>
            </a:solidFill>
            <a:ln>
              <a:solidFill>
                <a:srgbClr val="1D4956"/>
              </a:solidFill>
            </a:ln>
            <a:effectLst/>
          </c:spPr>
          <c:invertIfNegative val="0"/>
          <c:cat>
            <c:strRef>
              <c:f>Φύλλο1!$A$2:$A$4</c:f>
              <c:strCache>
                <c:ptCount val="3"/>
                <c:pt idx="0">
                  <c:v>BFS</c:v>
                </c:pt>
                <c:pt idx="1">
                  <c:v>Gaussian</c:v>
                </c:pt>
                <c:pt idx="2">
                  <c:v>Hotspot</c:v>
                </c:pt>
              </c:strCache>
            </c:strRef>
          </c:cat>
          <c:val>
            <c:numRef>
              <c:f>Φύλλο1!$B$2:$B$4</c:f>
              <c:numCache>
                <c:formatCode>General</c:formatCode>
                <c:ptCount val="3"/>
                <c:pt idx="0">
                  <c:v>2311</c:v>
                </c:pt>
                <c:pt idx="1">
                  <c:v>9438</c:v>
                </c:pt>
                <c:pt idx="2">
                  <c:v>2350</c:v>
                </c:pt>
              </c:numCache>
            </c:numRef>
          </c:val>
          <c:extLst>
            <c:ext xmlns:c16="http://schemas.microsoft.com/office/drawing/2014/chart" uri="{C3380CC4-5D6E-409C-BE32-E72D297353CC}">
              <c16:uniqueId val="{00000000-9509-4FD1-8AD4-5EC713DC27D5}"/>
            </c:ext>
          </c:extLst>
        </c:ser>
        <c:ser>
          <c:idx val="1"/>
          <c:order val="1"/>
          <c:tx>
            <c:strRef>
              <c:f>Φύλλο1!$C$1</c:f>
              <c:strCache>
                <c:ptCount val="1"/>
                <c:pt idx="0">
                  <c:v>OpenCL</c:v>
                </c:pt>
              </c:strCache>
            </c:strRef>
          </c:tx>
          <c:spPr>
            <a:solidFill>
              <a:schemeClr val="bg1"/>
            </a:solidFill>
            <a:ln>
              <a:solidFill>
                <a:srgbClr val="1D4956"/>
              </a:solidFill>
            </a:ln>
            <a:effectLst/>
          </c:spPr>
          <c:invertIfNegative val="0"/>
          <c:cat>
            <c:strRef>
              <c:f>Φύλλο1!$A$2:$A$4</c:f>
              <c:strCache>
                <c:ptCount val="3"/>
                <c:pt idx="0">
                  <c:v>BFS</c:v>
                </c:pt>
                <c:pt idx="1">
                  <c:v>Gaussian</c:v>
                </c:pt>
                <c:pt idx="2">
                  <c:v>Hotspot</c:v>
                </c:pt>
              </c:strCache>
            </c:strRef>
          </c:cat>
          <c:val>
            <c:numRef>
              <c:f>Φύλλο1!$C$2:$C$4</c:f>
              <c:numCache>
                <c:formatCode>General</c:formatCode>
                <c:ptCount val="3"/>
                <c:pt idx="0">
                  <c:v>2300</c:v>
                </c:pt>
                <c:pt idx="1">
                  <c:v>9420</c:v>
                </c:pt>
                <c:pt idx="2">
                  <c:v>2340</c:v>
                </c:pt>
              </c:numCache>
            </c:numRef>
          </c:val>
          <c:extLst>
            <c:ext xmlns:c16="http://schemas.microsoft.com/office/drawing/2014/chart" uri="{C3380CC4-5D6E-409C-BE32-E72D297353CC}">
              <c16:uniqueId val="{00000001-9509-4FD1-8AD4-5EC713DC27D5}"/>
            </c:ext>
          </c:extLst>
        </c:ser>
        <c:dLbls>
          <c:showLegendKey val="0"/>
          <c:showVal val="0"/>
          <c:showCatName val="0"/>
          <c:showSerName val="0"/>
          <c:showPercent val="0"/>
          <c:showBubbleSize val="0"/>
        </c:dLbls>
        <c:gapWidth val="219"/>
        <c:overlap val="-27"/>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rPr>
                  <a:t>Execution time (s)</a:t>
                </a:r>
                <a:endParaRPr lang="el-GR" sz="2000" dirty="0">
                  <a:solidFill>
                    <a:srgbClr val="1D4956"/>
                  </a:solidFill>
                </a:endParaRPr>
              </a:p>
            </c:rich>
          </c:tx>
          <c:layout>
            <c:manualLayout>
              <c:xMode val="edge"/>
              <c:yMode val="edge"/>
              <c:x val="0"/>
              <c:y val="0.23183005979045357"/>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crossAx val="1842100607"/>
        <c:crosses val="autoZero"/>
        <c:crossBetween val="between"/>
        <c:majorUnit val="4000"/>
      </c:valAx>
      <c:spPr>
        <a:noFill/>
        <a:ln>
          <a:noFill/>
        </a:ln>
        <a:effectLst/>
      </c:spPr>
    </c:plotArea>
    <c:legend>
      <c:legendPos val="b"/>
      <c:layout>
        <c:manualLayout>
          <c:xMode val="edge"/>
          <c:yMode val="edge"/>
          <c:x val="0.25733582696823382"/>
          <c:y val="0.11104694047222306"/>
          <c:w val="0.66333649266063965"/>
          <c:h val="0.10655609580732678"/>
        </c:manualLayout>
      </c:layout>
      <c:overlay val="0"/>
      <c:spPr>
        <a:noFill/>
        <a:ln>
          <a:noFill/>
        </a:ln>
        <a:effectLst/>
      </c:spPr>
      <c:txPr>
        <a:bodyPr rot="0" spcFirstLastPara="1" vertOverflow="ellipsis" vert="horz" wrap="square" anchor="ctr" anchorCtr="1"/>
        <a:lstStyle/>
        <a:p>
          <a:pPr>
            <a:defRPr sz="2400" b="0" i="0" u="none" strike="noStrike" kern="1200" baseline="0">
              <a:solidFill>
                <a:srgbClr val="1D4956"/>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sng" strike="noStrike" kern="1200" spc="0" baseline="0">
                <a:solidFill>
                  <a:srgbClr val="1D4956"/>
                </a:solidFill>
                <a:latin typeface="+mn-lt"/>
                <a:ea typeface="+mn-ea"/>
                <a:cs typeface="+mn-cs"/>
              </a:defRPr>
            </a:pPr>
            <a:r>
              <a:rPr lang="en-US" sz="2400" b="1" u="none" dirty="0">
                <a:solidFill>
                  <a:srgbClr val="1D4956"/>
                </a:solidFill>
              </a:rPr>
              <a:t>Caffe</a:t>
            </a:r>
            <a:endParaRPr lang="el-GR" sz="2400" b="1" u="none" dirty="0">
              <a:solidFill>
                <a:srgbClr val="1D4956"/>
              </a:solidFill>
            </a:endParaRPr>
          </a:p>
        </c:rich>
      </c:tx>
      <c:layout>
        <c:manualLayout>
          <c:xMode val="edge"/>
          <c:yMode val="edge"/>
          <c:x val="0.46439909121094153"/>
          <c:y val="4.5469198935525167E-2"/>
        </c:manualLayout>
      </c:layout>
      <c:overlay val="0"/>
      <c:spPr>
        <a:noFill/>
        <a:ln>
          <a:noFill/>
        </a:ln>
        <a:effectLst/>
      </c:spPr>
      <c:txPr>
        <a:bodyPr rot="0" spcFirstLastPara="1" vertOverflow="ellipsis" vert="horz" wrap="square" anchor="ctr" anchorCtr="1"/>
        <a:lstStyle/>
        <a:p>
          <a:pPr>
            <a:defRPr sz="1862" b="0" i="0" u="sng" strike="noStrike" kern="1200" spc="0" baseline="0">
              <a:solidFill>
                <a:srgbClr val="1D4956"/>
              </a:solidFill>
              <a:latin typeface="+mn-lt"/>
              <a:ea typeface="+mn-ea"/>
              <a:cs typeface="+mn-cs"/>
            </a:defRPr>
          </a:pPr>
          <a:endParaRPr lang="el-GR"/>
        </a:p>
      </c:txPr>
    </c:title>
    <c:autoTitleDeleted val="0"/>
    <c:plotArea>
      <c:layout>
        <c:manualLayout>
          <c:layoutTarget val="inner"/>
          <c:xMode val="edge"/>
          <c:yMode val="edge"/>
          <c:x val="0.30756392534161742"/>
          <c:y val="0.24915187729656846"/>
          <c:w val="0.68048746387476411"/>
          <c:h val="0.52227291535888587"/>
        </c:manualLayout>
      </c:layout>
      <c:barChart>
        <c:barDir val="col"/>
        <c:grouping val="clustered"/>
        <c:varyColors val="0"/>
        <c:ser>
          <c:idx val="0"/>
          <c:order val="0"/>
          <c:tx>
            <c:strRef>
              <c:f>Φύλλο1!$B$1</c:f>
              <c:strCache>
                <c:ptCount val="1"/>
                <c:pt idx="0">
                  <c:v>CUDA</c:v>
                </c:pt>
              </c:strCache>
            </c:strRef>
          </c:tx>
          <c:spPr>
            <a:solidFill>
              <a:schemeClr val="bg1"/>
            </a:solidFill>
            <a:ln>
              <a:solidFill>
                <a:srgbClr val="1D4956"/>
              </a:solidFill>
            </a:ln>
            <a:effectLst/>
          </c:spPr>
          <c:invertIfNegative val="0"/>
          <c:cat>
            <c:strRef>
              <c:f>Φύλλο1!$A$2:$A$4</c:f>
              <c:strCache>
                <c:ptCount val="3"/>
                <c:pt idx="0">
                  <c:v>Googlenet</c:v>
                </c:pt>
                <c:pt idx="1">
                  <c:v>Alexnet</c:v>
                </c:pt>
                <c:pt idx="2">
                  <c:v>Caffenet</c:v>
                </c:pt>
              </c:strCache>
            </c:strRef>
          </c:cat>
          <c:val>
            <c:numRef>
              <c:f>Φύλλο1!$B$2:$B$4</c:f>
              <c:numCache>
                <c:formatCode>General</c:formatCode>
                <c:ptCount val="3"/>
                <c:pt idx="0">
                  <c:v>4.2</c:v>
                </c:pt>
                <c:pt idx="1">
                  <c:v>4.0999999999999996</c:v>
                </c:pt>
                <c:pt idx="2">
                  <c:v>4.2</c:v>
                </c:pt>
              </c:numCache>
            </c:numRef>
          </c:val>
          <c:extLst>
            <c:ext xmlns:c16="http://schemas.microsoft.com/office/drawing/2014/chart" uri="{C3380CC4-5D6E-409C-BE32-E72D297353CC}">
              <c16:uniqueId val="{00000000-8B2A-4941-A122-8BBD40D430BF}"/>
            </c:ext>
          </c:extLst>
        </c:ser>
        <c:ser>
          <c:idx val="1"/>
          <c:order val="1"/>
          <c:tx>
            <c:strRef>
              <c:f>Φύλλο1!$C$1</c:f>
              <c:strCache>
                <c:ptCount val="1"/>
                <c:pt idx="0">
                  <c:v>Arax</c:v>
                </c:pt>
              </c:strCache>
            </c:strRef>
          </c:tx>
          <c:spPr>
            <a:solidFill>
              <a:srgbClr val="1D4956"/>
            </a:solidFill>
            <a:ln>
              <a:noFill/>
            </a:ln>
            <a:effectLst/>
          </c:spPr>
          <c:invertIfNegative val="0"/>
          <c:cat>
            <c:strRef>
              <c:f>Φύλλο1!$A$2:$A$4</c:f>
              <c:strCache>
                <c:ptCount val="3"/>
                <c:pt idx="0">
                  <c:v>Googlenet</c:v>
                </c:pt>
                <c:pt idx="1">
                  <c:v>Alexnet</c:v>
                </c:pt>
                <c:pt idx="2">
                  <c:v>Caffenet</c:v>
                </c:pt>
              </c:strCache>
            </c:strRef>
          </c:cat>
          <c:val>
            <c:numRef>
              <c:f>Φύλλο1!$C$2:$C$4</c:f>
              <c:numCache>
                <c:formatCode>General</c:formatCode>
                <c:ptCount val="3"/>
                <c:pt idx="0">
                  <c:v>4.9000000000000004</c:v>
                </c:pt>
                <c:pt idx="1">
                  <c:v>5.2</c:v>
                </c:pt>
                <c:pt idx="2">
                  <c:v>5</c:v>
                </c:pt>
              </c:numCache>
            </c:numRef>
          </c:val>
          <c:extLst>
            <c:ext xmlns:c16="http://schemas.microsoft.com/office/drawing/2014/chart" uri="{C3380CC4-5D6E-409C-BE32-E72D297353CC}">
              <c16:uniqueId val="{00000001-8B2A-4941-A122-8BBD40D430BF}"/>
            </c:ext>
          </c:extLst>
        </c:ser>
        <c:dLbls>
          <c:showLegendKey val="0"/>
          <c:showVal val="0"/>
          <c:showCatName val="0"/>
          <c:showSerName val="0"/>
          <c:showPercent val="0"/>
          <c:showBubbleSize val="0"/>
        </c:dLbls>
        <c:gapWidth val="219"/>
        <c:overlap val="-27"/>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max val="6"/>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rPr>
                  <a:t>Execution time (hours)</a:t>
                </a:r>
                <a:endParaRPr lang="el-GR" sz="2000" dirty="0">
                  <a:solidFill>
                    <a:srgbClr val="1D4956"/>
                  </a:solidFill>
                </a:endParaRPr>
              </a:p>
            </c:rich>
          </c:tx>
          <c:layout>
            <c:manualLayout>
              <c:xMode val="edge"/>
              <c:yMode val="edge"/>
              <c:x val="0.14983216481052125"/>
              <c:y val="0.22103704121509229"/>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crossAx val="1842100607"/>
        <c:crosses val="autoZero"/>
        <c:crossBetween val="between"/>
        <c:majorUnit val="2"/>
      </c:valAx>
      <c:spPr>
        <a:noFill/>
        <a:ln>
          <a:noFill/>
        </a:ln>
        <a:effectLst/>
      </c:spPr>
    </c:plotArea>
    <c:legend>
      <c:legendPos val="b"/>
      <c:layout>
        <c:manualLayout>
          <c:xMode val="edge"/>
          <c:yMode val="edge"/>
          <c:x val="0.41539607593608097"/>
          <c:y val="0.15542149400880381"/>
          <c:w val="0.45244152314875885"/>
          <c:h val="0.10119028784847431"/>
        </c:manualLayout>
      </c:layout>
      <c:overlay val="0"/>
      <c:spPr>
        <a:noFill/>
        <a:ln>
          <a:noFill/>
        </a:ln>
        <a:effectLst/>
      </c:spPr>
      <c:txPr>
        <a:bodyPr rot="0" spcFirstLastPara="1" vertOverflow="ellipsis" vert="horz" wrap="square" anchor="ctr" anchorCtr="1"/>
        <a:lstStyle/>
        <a:p>
          <a:pPr>
            <a:defRPr sz="2400" b="0" i="0" u="none" strike="noStrike" kern="1200" baseline="0">
              <a:solidFill>
                <a:srgbClr val="1D4956"/>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u="none" dirty="0" err="1">
                <a:solidFill>
                  <a:srgbClr val="1D4956"/>
                </a:solidFill>
              </a:rPr>
              <a:t>TensorFlow+Keras</a:t>
            </a:r>
            <a:endParaRPr lang="el-GR" sz="2400" b="1" u="none" dirty="0">
              <a:solidFill>
                <a:srgbClr val="1D4956"/>
              </a:solidFill>
            </a:endParaRPr>
          </a:p>
        </c:rich>
      </c:tx>
      <c:layout>
        <c:manualLayout>
          <c:xMode val="edge"/>
          <c:yMode val="edge"/>
          <c:x val="0.20479931221404285"/>
          <c:y val="4.914669366130575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manualLayout>
          <c:layoutTarget val="inner"/>
          <c:xMode val="edge"/>
          <c:yMode val="edge"/>
          <c:x val="0.26927306222013203"/>
          <c:y val="0.2383744395307868"/>
          <c:w val="0.71877892481464511"/>
          <c:h val="0.49389445093081652"/>
        </c:manualLayout>
      </c:layout>
      <c:barChart>
        <c:barDir val="col"/>
        <c:grouping val="clustered"/>
        <c:varyColors val="0"/>
        <c:ser>
          <c:idx val="0"/>
          <c:order val="0"/>
          <c:tx>
            <c:strRef>
              <c:f>Φύλλο1!$B$1</c:f>
              <c:strCache>
                <c:ptCount val="1"/>
                <c:pt idx="0">
                  <c:v>CUDA</c:v>
                </c:pt>
              </c:strCache>
            </c:strRef>
          </c:tx>
          <c:spPr>
            <a:solidFill>
              <a:schemeClr val="bg1"/>
            </a:solidFill>
            <a:ln>
              <a:solidFill>
                <a:srgbClr val="1D4956"/>
              </a:solidFill>
            </a:ln>
            <a:effectLst/>
          </c:spPr>
          <c:invertIfNegative val="0"/>
          <c:cat>
            <c:strRef>
              <c:f>Φύλλο1!$A$2:$A$4</c:f>
              <c:strCache>
                <c:ptCount val="3"/>
                <c:pt idx="0">
                  <c:v>CV</c:v>
                </c:pt>
                <c:pt idx="1">
                  <c:v>GNN</c:v>
                </c:pt>
                <c:pt idx="2">
                  <c:v>RS</c:v>
                </c:pt>
              </c:strCache>
            </c:strRef>
          </c:cat>
          <c:val>
            <c:numRef>
              <c:f>Φύλλο1!$B$2:$B$4</c:f>
              <c:numCache>
                <c:formatCode>General</c:formatCode>
                <c:ptCount val="3"/>
                <c:pt idx="0">
                  <c:v>190</c:v>
                </c:pt>
                <c:pt idx="1">
                  <c:v>51</c:v>
                </c:pt>
                <c:pt idx="2">
                  <c:v>235</c:v>
                </c:pt>
              </c:numCache>
            </c:numRef>
          </c:val>
          <c:extLst>
            <c:ext xmlns:c16="http://schemas.microsoft.com/office/drawing/2014/chart" uri="{C3380CC4-5D6E-409C-BE32-E72D297353CC}">
              <c16:uniqueId val="{00000000-5B58-46E7-99F2-D2F024E83E80}"/>
            </c:ext>
          </c:extLst>
        </c:ser>
        <c:ser>
          <c:idx val="1"/>
          <c:order val="1"/>
          <c:tx>
            <c:strRef>
              <c:f>Φύλλο1!$C$1</c:f>
              <c:strCache>
                <c:ptCount val="1"/>
                <c:pt idx="0">
                  <c:v>Arax</c:v>
                </c:pt>
              </c:strCache>
            </c:strRef>
          </c:tx>
          <c:spPr>
            <a:solidFill>
              <a:srgbClr val="1D4956"/>
            </a:solidFill>
            <a:ln>
              <a:noFill/>
            </a:ln>
            <a:effectLst/>
          </c:spPr>
          <c:invertIfNegative val="0"/>
          <c:cat>
            <c:strRef>
              <c:f>Φύλλο1!$A$2:$A$4</c:f>
              <c:strCache>
                <c:ptCount val="3"/>
                <c:pt idx="0">
                  <c:v>CV</c:v>
                </c:pt>
                <c:pt idx="1">
                  <c:v>GNN</c:v>
                </c:pt>
                <c:pt idx="2">
                  <c:v>RS</c:v>
                </c:pt>
              </c:strCache>
            </c:strRef>
          </c:cat>
          <c:val>
            <c:numRef>
              <c:f>Φύλλο1!$C$2:$C$4</c:f>
              <c:numCache>
                <c:formatCode>General</c:formatCode>
                <c:ptCount val="3"/>
                <c:pt idx="0">
                  <c:v>230</c:v>
                </c:pt>
                <c:pt idx="1">
                  <c:v>54</c:v>
                </c:pt>
                <c:pt idx="2">
                  <c:v>250</c:v>
                </c:pt>
              </c:numCache>
            </c:numRef>
          </c:val>
          <c:extLst>
            <c:ext xmlns:c16="http://schemas.microsoft.com/office/drawing/2014/chart" uri="{C3380CC4-5D6E-409C-BE32-E72D297353CC}">
              <c16:uniqueId val="{00000001-5B58-46E7-99F2-D2F024E83E80}"/>
            </c:ext>
          </c:extLst>
        </c:ser>
        <c:dLbls>
          <c:showLegendKey val="0"/>
          <c:showVal val="0"/>
          <c:showCatName val="0"/>
          <c:showSerName val="0"/>
          <c:showPercent val="0"/>
          <c:showBubbleSize val="0"/>
        </c:dLbls>
        <c:gapWidth val="219"/>
        <c:overlap val="-27"/>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max val="3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rPr>
                  <a:t>Execution time (s)</a:t>
                </a:r>
                <a:endParaRPr lang="el-GR" sz="2000" dirty="0">
                  <a:solidFill>
                    <a:srgbClr val="1D4956"/>
                  </a:solidFill>
                </a:endParaRPr>
              </a:p>
            </c:rich>
          </c:tx>
          <c:layout>
            <c:manualLayout>
              <c:xMode val="edge"/>
              <c:yMode val="edge"/>
              <c:x val="4.0909794308157513E-2"/>
              <c:y val="0.2364751097243016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crossAx val="1842100607"/>
        <c:crosses val="autoZero"/>
        <c:crossBetween val="between"/>
        <c:majorUnit val="100"/>
      </c:valAx>
      <c:spPr>
        <a:noFill/>
        <a:ln>
          <a:noFill/>
        </a:ln>
        <a:effectLst/>
      </c:spPr>
    </c:plotArea>
    <c:legend>
      <c:legendPos val="r"/>
      <c:layout>
        <c:manualLayout>
          <c:xMode val="edge"/>
          <c:yMode val="edge"/>
          <c:x val="0.37003294332971531"/>
          <c:y val="0.14638544165213019"/>
          <c:w val="0.4933647667878292"/>
          <c:h val="0.1069781703544139"/>
        </c:manualLayout>
      </c:layout>
      <c:overlay val="0"/>
      <c:spPr>
        <a:noFill/>
        <a:ln>
          <a:noFill/>
        </a:ln>
        <a:effectLst/>
      </c:spPr>
      <c:txPr>
        <a:bodyPr rot="0" spcFirstLastPara="1" vertOverflow="ellipsis" vert="horz" wrap="square" anchor="ctr" anchorCtr="1"/>
        <a:lstStyle/>
        <a:p>
          <a:pPr>
            <a:defRPr sz="2400" b="0" i="0" u="none" strike="noStrike" kern="1200" baseline="0">
              <a:solidFill>
                <a:srgbClr val="1D4956"/>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0" i="0" u="none" strike="noStrike" kern="1200" spc="0" baseline="0">
                <a:solidFill>
                  <a:srgbClr val="1D4956"/>
                </a:solidFill>
                <a:latin typeface="+mn-lt"/>
                <a:ea typeface="+mn-ea"/>
                <a:cs typeface="+mn-cs"/>
              </a:defRPr>
            </a:pPr>
            <a:r>
              <a:rPr lang="en-US" sz="2400" b="1" u="none" dirty="0" err="1">
                <a:solidFill>
                  <a:srgbClr val="1D4956"/>
                </a:solidFill>
              </a:rPr>
              <a:t>Rodinia</a:t>
            </a:r>
            <a:endParaRPr lang="el-GR" b="1" u="none" dirty="0">
              <a:solidFill>
                <a:srgbClr val="1D4956"/>
              </a:solidFill>
            </a:endParaRPr>
          </a:p>
        </c:rich>
      </c:tx>
      <c:layout>
        <c:manualLayout>
          <c:xMode val="edge"/>
          <c:yMode val="edge"/>
          <c:x val="0.36999563571968491"/>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1D4956"/>
              </a:solidFill>
              <a:latin typeface="+mn-lt"/>
              <a:ea typeface="+mn-ea"/>
              <a:cs typeface="+mn-cs"/>
            </a:defRPr>
          </a:pPr>
          <a:endParaRPr lang="el-GR"/>
        </a:p>
      </c:txPr>
    </c:title>
    <c:autoTitleDeleted val="0"/>
    <c:plotArea>
      <c:layout>
        <c:manualLayout>
          <c:layoutTarget val="inner"/>
          <c:xMode val="edge"/>
          <c:yMode val="edge"/>
          <c:x val="0.28417110423834718"/>
          <c:y val="0.21796390792300394"/>
          <c:w val="0.70531554167211274"/>
          <c:h val="0.53624610333528788"/>
        </c:manualLayout>
      </c:layout>
      <c:barChart>
        <c:barDir val="col"/>
        <c:grouping val="clustered"/>
        <c:varyColors val="0"/>
        <c:ser>
          <c:idx val="0"/>
          <c:order val="0"/>
          <c:tx>
            <c:strRef>
              <c:f>Φύλλο1!$B$1</c:f>
              <c:strCache>
                <c:ptCount val="1"/>
                <c:pt idx="0">
                  <c:v>Arax</c:v>
                </c:pt>
              </c:strCache>
            </c:strRef>
          </c:tx>
          <c:spPr>
            <a:solidFill>
              <a:srgbClr val="1D4956"/>
            </a:solidFill>
            <a:ln>
              <a:solidFill>
                <a:srgbClr val="1D4956"/>
              </a:solidFill>
            </a:ln>
            <a:effectLst/>
          </c:spPr>
          <c:invertIfNegative val="0"/>
          <c:cat>
            <c:strRef>
              <c:f>Φύλλο1!$A$2:$A$4</c:f>
              <c:strCache>
                <c:ptCount val="3"/>
                <c:pt idx="0">
                  <c:v>BFS</c:v>
                </c:pt>
                <c:pt idx="1">
                  <c:v>Gaussian</c:v>
                </c:pt>
                <c:pt idx="2">
                  <c:v>Hotspot</c:v>
                </c:pt>
              </c:strCache>
            </c:strRef>
          </c:cat>
          <c:val>
            <c:numRef>
              <c:f>Φύλλο1!$B$2:$B$4</c:f>
              <c:numCache>
                <c:formatCode>General</c:formatCode>
                <c:ptCount val="3"/>
                <c:pt idx="0">
                  <c:v>2311</c:v>
                </c:pt>
                <c:pt idx="1">
                  <c:v>9438</c:v>
                </c:pt>
                <c:pt idx="2">
                  <c:v>2350</c:v>
                </c:pt>
              </c:numCache>
            </c:numRef>
          </c:val>
          <c:extLst>
            <c:ext xmlns:c16="http://schemas.microsoft.com/office/drawing/2014/chart" uri="{C3380CC4-5D6E-409C-BE32-E72D297353CC}">
              <c16:uniqueId val="{00000000-9509-4FD1-8AD4-5EC713DC27D5}"/>
            </c:ext>
          </c:extLst>
        </c:ser>
        <c:ser>
          <c:idx val="1"/>
          <c:order val="1"/>
          <c:tx>
            <c:strRef>
              <c:f>Φύλλο1!$C$1</c:f>
              <c:strCache>
                <c:ptCount val="1"/>
                <c:pt idx="0">
                  <c:v>OpenCL</c:v>
                </c:pt>
              </c:strCache>
            </c:strRef>
          </c:tx>
          <c:spPr>
            <a:solidFill>
              <a:schemeClr val="bg1"/>
            </a:solidFill>
            <a:ln>
              <a:solidFill>
                <a:srgbClr val="1D4956"/>
              </a:solidFill>
            </a:ln>
            <a:effectLst/>
          </c:spPr>
          <c:invertIfNegative val="0"/>
          <c:cat>
            <c:strRef>
              <c:f>Φύλλο1!$A$2:$A$4</c:f>
              <c:strCache>
                <c:ptCount val="3"/>
                <c:pt idx="0">
                  <c:v>BFS</c:v>
                </c:pt>
                <c:pt idx="1">
                  <c:v>Gaussian</c:v>
                </c:pt>
                <c:pt idx="2">
                  <c:v>Hotspot</c:v>
                </c:pt>
              </c:strCache>
            </c:strRef>
          </c:cat>
          <c:val>
            <c:numRef>
              <c:f>Φύλλο1!$C$2:$C$4</c:f>
              <c:numCache>
                <c:formatCode>General</c:formatCode>
                <c:ptCount val="3"/>
                <c:pt idx="0">
                  <c:v>2300</c:v>
                </c:pt>
                <c:pt idx="1">
                  <c:v>9420</c:v>
                </c:pt>
                <c:pt idx="2">
                  <c:v>2340</c:v>
                </c:pt>
              </c:numCache>
            </c:numRef>
          </c:val>
          <c:extLst>
            <c:ext xmlns:c16="http://schemas.microsoft.com/office/drawing/2014/chart" uri="{C3380CC4-5D6E-409C-BE32-E72D297353CC}">
              <c16:uniqueId val="{00000001-9509-4FD1-8AD4-5EC713DC27D5}"/>
            </c:ext>
          </c:extLst>
        </c:ser>
        <c:dLbls>
          <c:showLegendKey val="0"/>
          <c:showVal val="0"/>
          <c:showCatName val="0"/>
          <c:showSerName val="0"/>
          <c:showPercent val="0"/>
          <c:showBubbleSize val="0"/>
        </c:dLbls>
        <c:gapWidth val="219"/>
        <c:overlap val="-27"/>
        <c:axId val="1842100607"/>
        <c:axId val="1831575247"/>
      </c:barChart>
      <c:catAx>
        <c:axId val="184210060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rgbClr val="1D4956"/>
                </a:solidFill>
                <a:latin typeface="+mn-lt"/>
                <a:ea typeface="+mn-ea"/>
                <a:cs typeface="+mn-cs"/>
              </a:defRPr>
            </a:pPr>
            <a:endParaRPr lang="el-GR"/>
          </a:p>
        </c:txPr>
        <c:crossAx val="1831575247"/>
        <c:crosses val="autoZero"/>
        <c:auto val="1"/>
        <c:lblAlgn val="ctr"/>
        <c:lblOffset val="100"/>
        <c:noMultiLvlLbl val="0"/>
      </c:catAx>
      <c:valAx>
        <c:axId val="1831575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r>
                  <a:rPr lang="en-US" sz="2000" dirty="0">
                    <a:solidFill>
                      <a:srgbClr val="1D4956"/>
                    </a:solidFill>
                  </a:rPr>
                  <a:t>Execution time (s)</a:t>
                </a:r>
                <a:endParaRPr lang="el-GR" sz="2000" dirty="0">
                  <a:solidFill>
                    <a:srgbClr val="1D4956"/>
                  </a:solidFill>
                </a:endParaRPr>
              </a:p>
            </c:rich>
          </c:tx>
          <c:layout>
            <c:manualLayout>
              <c:xMode val="edge"/>
              <c:yMode val="edge"/>
              <c:x val="0"/>
              <c:y val="0.23183005979045357"/>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rgbClr val="1D4956"/>
                  </a:solidFill>
                  <a:latin typeface="+mn-lt"/>
                  <a:ea typeface="+mn-ea"/>
                  <a:cs typeface="+mn-cs"/>
                </a:defRPr>
              </a:pPr>
              <a:endParaRPr lang="el-G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rgbClr val="1D4956"/>
                </a:solidFill>
                <a:latin typeface="+mn-lt"/>
                <a:ea typeface="+mn-ea"/>
                <a:cs typeface="+mn-cs"/>
              </a:defRPr>
            </a:pPr>
            <a:endParaRPr lang="el-GR"/>
          </a:p>
        </c:txPr>
        <c:crossAx val="1842100607"/>
        <c:crosses val="autoZero"/>
        <c:crossBetween val="between"/>
        <c:majorUnit val="4000"/>
      </c:valAx>
      <c:spPr>
        <a:noFill/>
        <a:ln>
          <a:noFill/>
        </a:ln>
        <a:effectLst/>
      </c:spPr>
    </c:plotArea>
    <c:legend>
      <c:legendPos val="b"/>
      <c:layout>
        <c:manualLayout>
          <c:xMode val="edge"/>
          <c:yMode val="edge"/>
          <c:x val="0.25733582696823382"/>
          <c:y val="0.11104694047222306"/>
          <c:w val="0.66333649266063965"/>
          <c:h val="0.10655609580732678"/>
        </c:manualLayout>
      </c:layout>
      <c:overlay val="0"/>
      <c:spPr>
        <a:noFill/>
        <a:ln>
          <a:noFill/>
        </a:ln>
        <a:effectLst/>
      </c:spPr>
      <c:txPr>
        <a:bodyPr rot="0" spcFirstLastPara="1" vertOverflow="ellipsis" vert="horz" wrap="square" anchor="ctr" anchorCtr="1"/>
        <a:lstStyle/>
        <a:p>
          <a:pPr>
            <a:defRPr sz="2400" b="0" i="0" u="none" strike="noStrike" kern="1200" baseline="0">
              <a:solidFill>
                <a:srgbClr val="1D4956"/>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9.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0">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tx1"/>
    </cs:fontRef>
    <cs:spPr>
      <a:ln w="9525" cap="rnd">
        <a:solidFill>
          <a:schemeClr val="phClr">
            <a:alpha val="50000"/>
          </a:scheme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15000"/>
            <a:lumOff val="8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0.82946</cdr:x>
      <cdr:y>0.61199</cdr:y>
    </cdr:from>
    <cdr:to>
      <cdr:x>0.82946</cdr:x>
      <cdr:y>0.7808</cdr:y>
    </cdr:to>
    <cdr:cxnSp macro="">
      <cdr:nvCxnSpPr>
        <cdr:cNvPr id="5" name="Ευθεία γραμμή σύνδεσης 4">
          <a:extLst xmlns:a="http://schemas.openxmlformats.org/drawingml/2006/main">
            <a:ext uri="{FF2B5EF4-FFF2-40B4-BE49-F238E27FC236}">
              <a16:creationId xmlns:a16="http://schemas.microsoft.com/office/drawing/2014/main" id="{668B5C2C-5816-4D68-BBDF-16DDED012D43}"/>
            </a:ext>
          </a:extLst>
        </cdr:cNvPr>
        <cdr:cNvCxnSpPr/>
      </cdr:nvCxnSpPr>
      <cdr:spPr>
        <a:xfrm xmlns:a="http://schemas.openxmlformats.org/drawingml/2006/main">
          <a:off x="9886117" y="2707962"/>
          <a:ext cx="0" cy="746975"/>
        </a:xfrm>
        <a:prstGeom xmlns:a="http://schemas.openxmlformats.org/drawingml/2006/main" prst="line">
          <a:avLst/>
        </a:prstGeom>
        <a:ln xmlns:a="http://schemas.openxmlformats.org/drawingml/2006/main" w="28575">
          <a:solidFill>
            <a:srgbClr val="1D4956"/>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0.54305</cdr:x>
      <cdr:y>0.61182</cdr:y>
    </cdr:from>
    <cdr:to>
      <cdr:x>0.54305</cdr:x>
      <cdr:y>0.78064</cdr:y>
    </cdr:to>
    <cdr:cxnSp macro="">
      <cdr:nvCxnSpPr>
        <cdr:cNvPr id="9" name="Ευθεία γραμμή σύνδεσης 8">
          <a:extLst xmlns:a="http://schemas.openxmlformats.org/drawingml/2006/main">
            <a:ext uri="{FF2B5EF4-FFF2-40B4-BE49-F238E27FC236}">
              <a16:creationId xmlns:a16="http://schemas.microsoft.com/office/drawing/2014/main" id="{F3C28067-EE84-4D73-8069-9E3C296F1164}"/>
            </a:ext>
          </a:extLst>
        </cdr:cNvPr>
        <cdr:cNvCxnSpPr/>
      </cdr:nvCxnSpPr>
      <cdr:spPr>
        <a:xfrm xmlns:a="http://schemas.openxmlformats.org/drawingml/2006/main">
          <a:off x="6472500" y="2707246"/>
          <a:ext cx="0" cy="746975"/>
        </a:xfrm>
        <a:prstGeom xmlns:a="http://schemas.openxmlformats.org/drawingml/2006/main" prst="line">
          <a:avLst/>
        </a:prstGeom>
        <a:ln xmlns:a="http://schemas.openxmlformats.org/drawingml/2006/main" w="28575">
          <a:solidFill>
            <a:srgbClr val="1D4956"/>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0.11293</cdr:x>
      <cdr:y>0.60002</cdr:y>
    </cdr:from>
    <cdr:to>
      <cdr:x>0.11293</cdr:x>
      <cdr:y>0.76883</cdr:y>
    </cdr:to>
    <cdr:cxnSp macro="">
      <cdr:nvCxnSpPr>
        <cdr:cNvPr id="10" name="Ευθεία γραμμή σύνδεσης 9">
          <a:extLst xmlns:a="http://schemas.openxmlformats.org/drawingml/2006/main">
            <a:ext uri="{FF2B5EF4-FFF2-40B4-BE49-F238E27FC236}">
              <a16:creationId xmlns:a16="http://schemas.microsoft.com/office/drawing/2014/main" id="{93AD52C2-C3B6-4B44-9275-E37C30D88BA5}"/>
            </a:ext>
          </a:extLst>
        </cdr:cNvPr>
        <cdr:cNvCxnSpPr/>
      </cdr:nvCxnSpPr>
      <cdr:spPr>
        <a:xfrm xmlns:a="http://schemas.openxmlformats.org/drawingml/2006/main">
          <a:off x="1345993" y="2655015"/>
          <a:ext cx="0" cy="746975"/>
        </a:xfrm>
        <a:prstGeom xmlns:a="http://schemas.openxmlformats.org/drawingml/2006/main" prst="line">
          <a:avLst/>
        </a:prstGeom>
        <a:ln xmlns:a="http://schemas.openxmlformats.org/drawingml/2006/main" w="28575">
          <a:solidFill>
            <a:srgbClr val="1D4956"/>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1</cdr:x>
      <cdr:y>0.61068</cdr:y>
    </cdr:from>
    <cdr:to>
      <cdr:x>1</cdr:x>
      <cdr:y>0.77949</cdr:y>
    </cdr:to>
    <cdr:cxnSp macro="">
      <cdr:nvCxnSpPr>
        <cdr:cNvPr id="12" name="Ευθεία γραμμή σύνδεσης 11">
          <a:extLst xmlns:a="http://schemas.openxmlformats.org/drawingml/2006/main">
            <a:ext uri="{FF2B5EF4-FFF2-40B4-BE49-F238E27FC236}">
              <a16:creationId xmlns:a16="http://schemas.microsoft.com/office/drawing/2014/main" id="{4272657D-4AF8-4D80-B6E9-38B5BB52B7DA}"/>
            </a:ext>
          </a:extLst>
        </cdr:cNvPr>
        <cdr:cNvCxnSpPr/>
      </cdr:nvCxnSpPr>
      <cdr:spPr>
        <a:xfrm xmlns:a="http://schemas.openxmlformats.org/drawingml/2006/main">
          <a:off x="11918729" y="2702165"/>
          <a:ext cx="0" cy="746975"/>
        </a:xfrm>
        <a:prstGeom xmlns:a="http://schemas.openxmlformats.org/drawingml/2006/main" prst="line">
          <a:avLst/>
        </a:prstGeom>
        <a:ln xmlns:a="http://schemas.openxmlformats.org/drawingml/2006/main" w="28575">
          <a:solidFill>
            <a:srgbClr val="1D4956"/>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AA6F6B-6989-4F47-BA61-244CCF5973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a:extLst>
              <a:ext uri="{FF2B5EF4-FFF2-40B4-BE49-F238E27FC236}">
                <a16:creationId xmlns:a16="http://schemas.microsoft.com/office/drawing/2014/main" id="{91D57B16-8893-473C-8550-75858F3968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61DEC6-10F1-4CE7-B573-915843E50207}" type="datetimeFigureOut">
              <a:rPr lang="el-GR" smtClean="0"/>
              <a:t>8/1/2024</a:t>
            </a:fld>
            <a:endParaRPr lang="el-GR"/>
          </a:p>
        </p:txBody>
      </p:sp>
      <p:sp>
        <p:nvSpPr>
          <p:cNvPr id="4" name="Footer Placeholder 3">
            <a:extLst>
              <a:ext uri="{FF2B5EF4-FFF2-40B4-BE49-F238E27FC236}">
                <a16:creationId xmlns:a16="http://schemas.microsoft.com/office/drawing/2014/main" id="{590504AE-4C9F-4CA1-81AF-AD4ECC903E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a:extLst>
              <a:ext uri="{FF2B5EF4-FFF2-40B4-BE49-F238E27FC236}">
                <a16:creationId xmlns:a16="http://schemas.microsoft.com/office/drawing/2014/main" id="{4A86CC51-3C5B-4AED-AF7C-7224C4F3E0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C97E52-C651-4D89-B153-3D09F4B68488}" type="slidenum">
              <a:rPr lang="el-GR" smtClean="0"/>
              <a:t>‹#›</a:t>
            </a:fld>
            <a:endParaRPr lang="el-GR"/>
          </a:p>
        </p:txBody>
      </p:sp>
    </p:spTree>
    <p:extLst>
      <p:ext uri="{BB962C8B-B14F-4D97-AF65-F5344CB8AC3E}">
        <p14:creationId xmlns:p14="http://schemas.microsoft.com/office/powerpoint/2010/main" val="1747976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Καλημέρα σας ονομάζομαι Μάνος Παυλιδάκης. </a:t>
            </a:r>
          </a:p>
          <a:p>
            <a:pPr marL="0" lvl="0" indent="0" algn="l" rtl="0">
              <a:spcBef>
                <a:spcPts val="0"/>
              </a:spcBef>
              <a:spcAft>
                <a:spcPts val="0"/>
              </a:spcAft>
              <a:buNone/>
            </a:pPr>
            <a:r>
              <a:rPr lang="el-GR" dirty="0"/>
              <a:t>Είμαι</a:t>
            </a:r>
            <a:r>
              <a:rPr lang="en-US" dirty="0"/>
              <a:t> </a:t>
            </a:r>
            <a:r>
              <a:rPr lang="el-GR" dirty="0"/>
              <a:t>υποψήφιος διδάκτοράς του τμήματος επιστήμης υπολογιστών του πανεπιστημίου Κρήτης και θα σας παρουσιάσω την διδακτορική μου διατριβή που ασχολείται με τον διαφανή διαμοιρασμό πολλαπλών και ετερογενών επιταχυντών σε ένα κόμβο.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Η άλλη εναλλακτική είναι ο χωρικός διαμοιρασμός ενός </a:t>
            </a:r>
            <a:r>
              <a:rPr lang="en-US" sz="1100" b="0" dirty="0">
                <a:solidFill>
                  <a:srgbClr val="1D4956"/>
                </a:solidFill>
                <a:latin typeface="Barlow"/>
                <a:cs typeface="Calibri"/>
              </a:rPr>
              <a:t>accelerator </a:t>
            </a:r>
            <a:r>
              <a:rPr lang="el-GR" sz="1100" b="0" dirty="0">
                <a:solidFill>
                  <a:srgbClr val="1D4956"/>
                </a:solidFill>
                <a:latin typeface="Barlow"/>
                <a:cs typeface="Calibri"/>
              </a:rPr>
              <a:t>που υλοποιείται με </a:t>
            </a:r>
            <a:r>
              <a:rPr lang="en-US" sz="1100" b="0" dirty="0">
                <a:solidFill>
                  <a:srgbClr val="1D4956"/>
                </a:solidFill>
                <a:latin typeface="Barlow"/>
                <a:cs typeface="Calibri"/>
              </a:rPr>
              <a:t>software </a:t>
            </a:r>
            <a:r>
              <a:rPr lang="el-GR" sz="1100" b="0" dirty="0">
                <a:solidFill>
                  <a:srgbClr val="1D4956"/>
                </a:solidFill>
                <a:latin typeface="Barlow"/>
                <a:cs typeface="Calibri"/>
              </a:rPr>
              <a:t>όπως το </a:t>
            </a:r>
            <a:r>
              <a:rPr lang="en-US" sz="1100" b="0" dirty="0">
                <a:solidFill>
                  <a:srgbClr val="1D4956"/>
                </a:solidFill>
                <a:latin typeface="Barlow"/>
                <a:cs typeface="Calibri"/>
              </a:rPr>
              <a:t>NVIDIA MPS. </a:t>
            </a:r>
            <a:endParaRPr lang="el-GR"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Με αυτήν την τεχνική οι εφαρμογές τρέχουν παράλληλα στον ίδιο </a:t>
            </a:r>
            <a:r>
              <a:rPr lang="en-US" sz="1100" b="0" dirty="0">
                <a:solidFill>
                  <a:srgbClr val="1D4956"/>
                </a:solidFill>
                <a:latin typeface="Barlow"/>
                <a:cs typeface="Calibri"/>
              </a:rPr>
              <a:t>accelerator. </a:t>
            </a:r>
            <a:r>
              <a:rPr lang="el-GR" sz="1100" b="0" dirty="0">
                <a:solidFill>
                  <a:srgbClr val="1D4956"/>
                </a:solidFill>
                <a:latin typeface="Barlow"/>
                <a:cs typeface="Calibri"/>
              </a:rPr>
              <a:t>Όπως βλέπετε και στο σχήμα στα δεξιά το </a:t>
            </a:r>
            <a:r>
              <a:rPr lang="en-US" sz="1100" b="0" dirty="0">
                <a:solidFill>
                  <a:srgbClr val="1D4956"/>
                </a:solidFill>
                <a:latin typeface="Barlow"/>
                <a:cs typeface="Calibri"/>
              </a:rPr>
              <a:t>CUDA app1 </a:t>
            </a:r>
            <a:r>
              <a:rPr lang="el-GR" sz="1100" b="0" dirty="0">
                <a:solidFill>
                  <a:srgbClr val="1D4956"/>
                </a:solidFill>
                <a:latin typeface="Barlow"/>
                <a:cs typeface="Calibri"/>
              </a:rPr>
              <a:t>και </a:t>
            </a:r>
            <a:r>
              <a:rPr lang="en-US" sz="1100" b="0" dirty="0">
                <a:solidFill>
                  <a:srgbClr val="1D4956"/>
                </a:solidFill>
                <a:latin typeface="Barlow"/>
                <a:cs typeface="Calibri"/>
              </a:rPr>
              <a:t>2 </a:t>
            </a:r>
            <a:r>
              <a:rPr lang="el-GR" sz="1100" b="0" dirty="0">
                <a:solidFill>
                  <a:srgbClr val="1D4956"/>
                </a:solidFill>
                <a:latin typeface="Barlow"/>
                <a:cs typeface="Calibri"/>
              </a:rPr>
              <a:t>στέλνουν τις δουλείες τους στο </a:t>
            </a:r>
            <a:r>
              <a:rPr lang="en-US" sz="1100" b="0" dirty="0">
                <a:solidFill>
                  <a:srgbClr val="1D4956"/>
                </a:solidFill>
                <a:latin typeface="Barlow"/>
                <a:cs typeface="Calibri"/>
              </a:rPr>
              <a:t>shared runtime</a:t>
            </a:r>
            <a:r>
              <a:rPr lang="el-GR" sz="1100" b="0" dirty="0">
                <a:solidFill>
                  <a:srgbClr val="1D4956"/>
                </a:solidFill>
                <a:latin typeface="Barlow"/>
                <a:cs typeface="Calibri"/>
              </a:rPr>
              <a:t>. Το </a:t>
            </a:r>
            <a:r>
              <a:rPr lang="en-US" sz="1100" b="0" dirty="0">
                <a:solidFill>
                  <a:srgbClr val="1D4956"/>
                </a:solidFill>
                <a:latin typeface="Barlow"/>
                <a:cs typeface="Calibri"/>
              </a:rPr>
              <a:t>shared runtime </a:t>
            </a:r>
            <a:r>
              <a:rPr lang="el-GR" sz="1100" b="0" dirty="0">
                <a:solidFill>
                  <a:srgbClr val="1D4956"/>
                </a:solidFill>
                <a:latin typeface="Barlow"/>
                <a:cs typeface="Calibri"/>
              </a:rPr>
              <a:t>προσφέρει ένα κοινό </a:t>
            </a:r>
            <a:r>
              <a:rPr lang="en-US" sz="1100" b="0" dirty="0">
                <a:solidFill>
                  <a:srgbClr val="1D4956"/>
                </a:solidFill>
                <a:latin typeface="Barlow"/>
                <a:cs typeface="Calibri"/>
              </a:rPr>
              <a:t>context </a:t>
            </a:r>
            <a:r>
              <a:rPr lang="el-GR" sz="1100" b="0" dirty="0">
                <a:solidFill>
                  <a:srgbClr val="1D4956"/>
                </a:solidFill>
                <a:latin typeface="Barlow"/>
                <a:cs typeface="Calibri"/>
              </a:rPr>
              <a:t>και έτσι οι </a:t>
            </a:r>
            <a:r>
              <a:rPr lang="en-US" sz="1100" b="0" dirty="0">
                <a:solidFill>
                  <a:srgbClr val="1D4956"/>
                </a:solidFill>
                <a:latin typeface="Barlow"/>
                <a:cs typeface="Calibri"/>
              </a:rPr>
              <a:t>kernels </a:t>
            </a:r>
            <a:r>
              <a:rPr lang="el-GR" sz="1100" b="0" dirty="0">
                <a:solidFill>
                  <a:srgbClr val="1D4956"/>
                </a:solidFill>
                <a:latin typeface="Barlow"/>
                <a:cs typeface="Calibri"/>
              </a:rPr>
              <a:t>τους τρέχουν παράλληλα. </a:t>
            </a:r>
            <a:r>
              <a:rPr lang="en-US" sz="1100" b="0" dirty="0">
                <a:solidFill>
                  <a:srgbClr val="1D4956"/>
                </a:solidFill>
                <a:latin typeface="Barlow"/>
                <a:cs typeface="Calibri"/>
              </a:rPr>
              <a:t>To </a:t>
            </a:r>
            <a:r>
              <a:rPr lang="el-GR" sz="1100" b="0" dirty="0">
                <a:solidFill>
                  <a:srgbClr val="1D4956"/>
                </a:solidFill>
                <a:latin typeface="Barlow"/>
                <a:cs typeface="Calibri"/>
              </a:rPr>
              <a:t>πρόβλημα που έχει αυτή η τεχνική είναι το κοινό </a:t>
            </a:r>
            <a:r>
              <a:rPr lang="en-US" sz="1100" b="0" dirty="0">
                <a:solidFill>
                  <a:srgbClr val="1D4956"/>
                </a:solidFill>
                <a:latin typeface="Barlow"/>
                <a:cs typeface="Calibri"/>
              </a:rPr>
              <a:t>context</a:t>
            </a:r>
            <a:r>
              <a:rPr lang="el-GR" sz="1100" b="0" dirty="0">
                <a:solidFill>
                  <a:srgbClr val="1D4956"/>
                </a:solidFill>
                <a:latin typeface="Barlow"/>
                <a:cs typeface="Calibri"/>
              </a:rPr>
              <a:t> ή κοινό </a:t>
            </a:r>
            <a:r>
              <a:rPr lang="en-US" sz="1100" b="0" dirty="0">
                <a:solidFill>
                  <a:srgbClr val="1D4956"/>
                </a:solidFill>
                <a:latin typeface="Barlow"/>
                <a:cs typeface="Calibri"/>
              </a:rPr>
              <a:t>GPU address space.</a:t>
            </a:r>
            <a:r>
              <a:rPr lang="el-GR" sz="1100" b="0" dirty="0">
                <a:solidFill>
                  <a:srgbClr val="1D4956"/>
                </a:solidFill>
                <a:latin typeface="Barlow"/>
                <a:cs typeface="Calibri"/>
              </a:rPr>
              <a:t> Αυτό το κοινό </a:t>
            </a:r>
            <a:r>
              <a:rPr lang="en-US" sz="1100" b="0" dirty="0">
                <a:solidFill>
                  <a:srgbClr val="1D4956"/>
                </a:solidFill>
                <a:latin typeface="Barlow"/>
                <a:cs typeface="Calibri"/>
              </a:rPr>
              <a:t>context </a:t>
            </a:r>
            <a:r>
              <a:rPr lang="el-GR" sz="1100" b="0" dirty="0">
                <a:solidFill>
                  <a:srgbClr val="1D4956"/>
                </a:solidFill>
                <a:latin typeface="Barlow"/>
                <a:cs typeface="Calibri"/>
              </a:rPr>
              <a:t>δίνει την δυνατότητα στους </a:t>
            </a:r>
            <a:r>
              <a:rPr lang="en-US" sz="1100" b="0" dirty="0">
                <a:solidFill>
                  <a:srgbClr val="1D4956"/>
                </a:solidFill>
                <a:latin typeface="Barlow"/>
                <a:cs typeface="Calibri"/>
              </a:rPr>
              <a:t>kernels </a:t>
            </a:r>
            <a:r>
              <a:rPr lang="el-GR" sz="1100" b="0" dirty="0">
                <a:solidFill>
                  <a:srgbClr val="1D4956"/>
                </a:solidFill>
                <a:latin typeface="Barlow"/>
                <a:cs typeface="Calibri"/>
              </a:rPr>
              <a:t>της μιας εφαρμογής να διαβάζουν και να γράφουν τα δεδομένα της άλλης</a:t>
            </a:r>
            <a:r>
              <a:rPr lang="en-US" sz="1100" b="0" dirty="0">
                <a:solidFill>
                  <a:srgbClr val="1D4956"/>
                </a:solidFill>
                <a:latin typeface="Barlow"/>
                <a:cs typeface="Calibri"/>
              </a:rPr>
              <a:t> </a:t>
            </a:r>
            <a:r>
              <a:rPr lang="el-GR" sz="1100" b="0" dirty="0">
                <a:solidFill>
                  <a:srgbClr val="1D4956"/>
                </a:solidFill>
                <a:latin typeface="Barlow"/>
                <a:cs typeface="Calibri"/>
              </a:rPr>
              <a:t>άρα δεν υπάρχει ασφάλεια. </a:t>
            </a:r>
          </a:p>
        </p:txBody>
      </p:sp>
    </p:spTree>
    <p:extLst>
      <p:ext uri="{BB962C8B-B14F-4D97-AF65-F5344CB8AC3E}">
        <p14:creationId xmlns:p14="http://schemas.microsoft.com/office/powerpoint/2010/main" val="42031628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GB" dirty="0"/>
              <a:t>Now we are going to compare</a:t>
            </a:r>
            <a:r>
              <a:rPr lang="en-GB" baseline="0" dirty="0"/>
              <a:t> Priority and Elastic scheduling policy. </a:t>
            </a:r>
            <a:r>
              <a:rPr lang="en-GB" dirty="0"/>
              <a:t>In this figure we have a multi-GPU</a:t>
            </a:r>
            <a:r>
              <a:rPr lang="en-GB" baseline="0" dirty="0"/>
              <a:t> setup, with TREM running in each GPU, the scheduler that spawns one thread per GPU, and task queues with user-facing and batch tasks.</a:t>
            </a:r>
          </a:p>
          <a:p>
            <a:pPr marL="158750" indent="0">
              <a:buNone/>
            </a:pPr>
            <a:r>
              <a:rPr lang="en-US" baseline="0" dirty="0"/>
              <a:t>(</a:t>
            </a:r>
            <a:r>
              <a:rPr lang="en-US" b="1" baseline="0" dirty="0"/>
              <a:t>click</a:t>
            </a:r>
            <a:r>
              <a:rPr lang="en-US" baseline="0" dirty="0"/>
              <a:t>) </a:t>
            </a:r>
            <a:endParaRPr lang="en-GB" baseline="0" dirty="0"/>
          </a:p>
          <a:p>
            <a:pPr marL="457200" indent="-298450"/>
            <a:r>
              <a:rPr lang="en-GB" baseline="0" dirty="0"/>
              <a:t>Priority does not account the user-facing latency and has no notion about the SLA. It just prioritizes user-facing over batch tasks. </a:t>
            </a:r>
            <a:r>
              <a:rPr lang="en-US" baseline="0" dirty="0"/>
              <a:t>(</a:t>
            </a:r>
            <a:r>
              <a:rPr lang="en-US" b="1" baseline="0" dirty="0"/>
              <a:t>click</a:t>
            </a:r>
            <a:r>
              <a:rPr lang="en-US" baseline="0" dirty="0"/>
              <a:t>) </a:t>
            </a:r>
            <a:endParaRPr lang="en-GB" baseline="0" dirty="0"/>
          </a:p>
          <a:p>
            <a:pPr marL="457200" indent="-298450"/>
            <a:r>
              <a:rPr lang="en-GB" baseline="0" dirty="0"/>
              <a:t>So it assigns as many GPUs to user-facing, as the number of pending user-facing tasks in the system. In our example the two user-facing tasks of the first task queue will be send to two GPUs </a:t>
            </a:r>
            <a:r>
              <a:rPr lang="en-US" baseline="0" dirty="0"/>
              <a:t>(</a:t>
            </a:r>
            <a:r>
              <a:rPr lang="en-US" b="1" baseline="0" dirty="0"/>
              <a:t>click</a:t>
            </a:r>
            <a:r>
              <a:rPr lang="en-US" baseline="0" dirty="0"/>
              <a:t>) </a:t>
            </a:r>
            <a:endParaRPr lang="en-GB" baseline="0" dirty="0"/>
          </a:p>
          <a:p>
            <a:pPr marL="457200" indent="-298450"/>
            <a:r>
              <a:rPr lang="en-GB" baseline="0" dirty="0"/>
              <a:t>And batch tasks are postponed.</a:t>
            </a:r>
            <a:r>
              <a:rPr lang="en-US" baseline="0" dirty="0"/>
              <a:t> (</a:t>
            </a:r>
            <a:r>
              <a:rPr lang="en-US" b="1" baseline="0" dirty="0"/>
              <a:t>click</a:t>
            </a:r>
            <a:r>
              <a:rPr lang="en-US" baseline="0" dirty="0"/>
              <a:t>) </a:t>
            </a:r>
            <a:endParaRPr lang="en-GB" dirty="0"/>
          </a:p>
          <a:p>
            <a:pPr marL="158750" indent="0">
              <a:buNone/>
            </a:pPr>
            <a:endParaRPr lang="en-GB" dirty="0"/>
          </a:p>
          <a:p>
            <a:pPr marL="457200" indent="-298450"/>
            <a:r>
              <a:rPr lang="en-GB" dirty="0"/>
              <a:t>Elastic assigns the minimum number of GPUs</a:t>
            </a:r>
            <a:r>
              <a:rPr lang="en-GB" baseline="0" dirty="0"/>
              <a:t> to user-facing tasks, </a:t>
            </a:r>
            <a:r>
              <a:rPr lang="en-US" baseline="0" dirty="0"/>
              <a:t>(</a:t>
            </a:r>
            <a:r>
              <a:rPr lang="en-US" b="1" baseline="0" dirty="0"/>
              <a:t>click</a:t>
            </a:r>
            <a:r>
              <a:rPr lang="en-US" baseline="0" dirty="0"/>
              <a:t>) </a:t>
            </a:r>
            <a:endParaRPr lang="en-GB" baseline="0" dirty="0"/>
          </a:p>
          <a:p>
            <a:pPr marL="457200" indent="-298450"/>
            <a:r>
              <a:rPr lang="en-GB" baseline="0" dirty="0"/>
              <a:t>As such they meet their SLA target. </a:t>
            </a:r>
            <a:r>
              <a:rPr lang="en-US" baseline="0" dirty="0"/>
              <a:t>(</a:t>
            </a:r>
            <a:r>
              <a:rPr lang="en-US" b="1" baseline="0" dirty="0"/>
              <a:t>click</a:t>
            </a:r>
            <a:r>
              <a:rPr lang="en-US" baseline="0" dirty="0"/>
              <a:t>) </a:t>
            </a:r>
            <a:endParaRPr lang="en-GB" baseline="0" dirty="0"/>
          </a:p>
          <a:p>
            <a:pPr marL="457200" lvl="0" indent="-298450"/>
            <a:r>
              <a:rPr lang="en-GB" baseline="0" dirty="0"/>
              <a:t>Lets assume that one GPU is sufficient to satisfy the imminent user-facing load, </a:t>
            </a:r>
            <a:r>
              <a:rPr lang="en-US" baseline="0" dirty="0"/>
              <a:t>(</a:t>
            </a:r>
            <a:r>
              <a:rPr lang="en-US" b="1" baseline="0" dirty="0"/>
              <a:t>click</a:t>
            </a:r>
            <a:r>
              <a:rPr lang="en-US" baseline="0" dirty="0"/>
              <a:t>) </a:t>
            </a:r>
            <a:endParaRPr lang="en-GB" baseline="0" dirty="0"/>
          </a:p>
          <a:p>
            <a:pPr marL="457200" lvl="0" indent="-298450"/>
            <a:r>
              <a:rPr lang="en-GB" baseline="0" dirty="0"/>
              <a:t>so Elastic will send all user-facing tasks from the first task queue to the first GPU </a:t>
            </a:r>
            <a:r>
              <a:rPr lang="en-US" baseline="0" dirty="0"/>
              <a:t>(</a:t>
            </a:r>
            <a:r>
              <a:rPr lang="en-US" b="1" baseline="0" dirty="0"/>
              <a:t>click</a:t>
            </a:r>
            <a:r>
              <a:rPr lang="en-US" baseline="0" dirty="0"/>
              <a:t>) </a:t>
            </a:r>
            <a:endParaRPr lang="en-GB" baseline="0" dirty="0"/>
          </a:p>
          <a:p>
            <a:pPr marL="457200" lvl="0" indent="-298450"/>
            <a:r>
              <a:rPr lang="en-GB" baseline="0" dirty="0"/>
              <a:t>The remaining GPUs will be used from batch tasks. </a:t>
            </a:r>
            <a:r>
              <a:rPr lang="en-US" baseline="0" dirty="0"/>
              <a:t>(</a:t>
            </a:r>
            <a:r>
              <a:rPr lang="en-US" b="1" baseline="0" dirty="0"/>
              <a:t>click</a:t>
            </a:r>
            <a:r>
              <a:rPr lang="en-US" baseline="0" dirty="0"/>
              <a:t>) </a:t>
            </a:r>
            <a:endParaRPr lang="en-US" dirty="0"/>
          </a:p>
        </p:txBody>
      </p:sp>
    </p:spTree>
    <p:extLst>
      <p:ext uri="{BB962C8B-B14F-4D97-AF65-F5344CB8AC3E}">
        <p14:creationId xmlns:p14="http://schemas.microsoft.com/office/powerpoint/2010/main" val="212418942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dirty="0"/>
              <a:t>As the load of user-facing tasks increases.</a:t>
            </a:r>
          </a:p>
          <a:p>
            <a:endParaRPr lang="en-GB" dirty="0"/>
          </a:p>
          <a:p>
            <a:r>
              <a:rPr lang="en-GB" dirty="0"/>
              <a:t>Priority will wait for the currently executing user-facing task to finish and then it will assign the two GPUs to the newly arrived user-facing tasks. Again the execution of batch tasks is postponed. </a:t>
            </a:r>
          </a:p>
          <a:p>
            <a:endParaRPr lang="en-GB" dirty="0"/>
          </a:p>
          <a:p>
            <a:r>
              <a:rPr lang="en-GB" dirty="0"/>
              <a:t>Elastic</a:t>
            </a:r>
            <a:r>
              <a:rPr lang="en-GB" baseline="0" dirty="0"/>
              <a:t> assigns more GPUs to user-facing tasks. </a:t>
            </a:r>
            <a:r>
              <a:rPr lang="en-US" dirty="0"/>
              <a:t>In our</a:t>
            </a:r>
            <a:r>
              <a:rPr lang="en-US" baseline="0" dirty="0"/>
              <a:t> example lets assume that with one MORE GPU, the response time of user-facing tasks will be smaller than the SLA. </a:t>
            </a:r>
            <a:r>
              <a:rPr lang="en-US" sz="1100" baseline="0" dirty="0">
                <a:solidFill>
                  <a:srgbClr val="1D4956"/>
                </a:solidFill>
                <a:latin typeface="Barlow"/>
                <a:cs typeface="Calibri"/>
              </a:rPr>
              <a:t>As a result, the scheduler will select the second queue to pop tasks and send them to the second GPU. </a:t>
            </a:r>
          </a:p>
          <a:p>
            <a:endParaRPr lang="en-US" sz="1100" baseline="0" dirty="0">
              <a:solidFill>
                <a:srgbClr val="1D4956"/>
              </a:solidFill>
              <a:latin typeface="Barlow"/>
              <a:cs typeface="Calibri"/>
            </a:endParaRPr>
          </a:p>
          <a:p>
            <a:r>
              <a:rPr lang="en-GB" baseline="0" dirty="0"/>
              <a:t>Batch task execution will be postponed. However, without TREM we should wait for the batch task to finish before we can provide the GPU to the user-facing tasks</a:t>
            </a:r>
            <a:endParaRPr lang="en-GB" sz="1100" dirty="0">
              <a:solidFill>
                <a:srgbClr val="1D4956"/>
              </a:solidFill>
              <a:latin typeface="Barlow"/>
              <a:cs typeface="Calibri"/>
            </a:endParaRPr>
          </a:p>
          <a:p>
            <a:pPr marL="158750" indent="0">
              <a:buNone/>
            </a:pPr>
            <a:endParaRPr lang="en-GB" baseline="0" dirty="0"/>
          </a:p>
          <a:p>
            <a:endParaRPr lang="en-US" baseline="0" dirty="0"/>
          </a:p>
        </p:txBody>
      </p:sp>
    </p:spTree>
    <p:extLst>
      <p:ext uri="{BB962C8B-B14F-4D97-AF65-F5344CB8AC3E}">
        <p14:creationId xmlns:p14="http://schemas.microsoft.com/office/powerpoint/2010/main" val="184677695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dirty="0"/>
              <a:t>We use to type of workloads</a:t>
            </a:r>
            <a:r>
              <a:rPr lang="en-GB" baseline="0" dirty="0"/>
              <a:t> to evaluate our system:</a:t>
            </a:r>
          </a:p>
          <a:p>
            <a:pPr lvl="1"/>
            <a:r>
              <a:rPr lang="en-GB" baseline="0" dirty="0"/>
              <a:t>Micro-benchmarks </a:t>
            </a:r>
          </a:p>
          <a:p>
            <a:pPr lvl="2"/>
            <a:r>
              <a:rPr lang="en-GB" baseline="0" dirty="0"/>
              <a:t>With a few tasks in order to measure the overhead of TREM</a:t>
            </a:r>
          </a:p>
          <a:p>
            <a:pPr lvl="1"/>
            <a:r>
              <a:rPr lang="en-GB" baseline="0" dirty="0"/>
              <a:t>And DC inspired synthetic workloads</a:t>
            </a:r>
          </a:p>
          <a:p>
            <a:pPr lvl="2"/>
            <a:r>
              <a:rPr lang="en-GB" baseline="0" dirty="0"/>
              <a:t>With thousands of user-facing &amp; batch tasks,  to measure the overall system performance</a:t>
            </a:r>
          </a:p>
          <a:p>
            <a:pPr lvl="0"/>
            <a:endParaRPr lang="en-GB" baseline="0" dirty="0"/>
          </a:p>
          <a:p>
            <a:pPr lvl="0"/>
            <a:r>
              <a:rPr lang="en-GB" baseline="0" dirty="0"/>
              <a:t>We use tasks from </a:t>
            </a:r>
            <a:r>
              <a:rPr lang="en-GB" baseline="0" dirty="0" err="1"/>
              <a:t>Rodinia</a:t>
            </a:r>
            <a:r>
              <a:rPr lang="en-GB" baseline="0" dirty="0"/>
              <a:t> 3.2 and NVIDIA SDK of CUDA toolkit 9.</a:t>
            </a:r>
          </a:p>
          <a:p>
            <a:pPr lvl="0"/>
            <a:r>
              <a:rPr lang="en-GB" baseline="0" dirty="0"/>
              <a:t>You can see some of the tasks used in our evaluation in the table on the right. As you can observe we have execution times ranging from a few </a:t>
            </a:r>
            <a:r>
              <a:rPr lang="en-GB" baseline="0" dirty="0" err="1"/>
              <a:t>ms</a:t>
            </a:r>
            <a:r>
              <a:rPr lang="en-GB" baseline="0" dirty="0"/>
              <a:t> up to hundreds of seconds. </a:t>
            </a:r>
          </a:p>
          <a:p>
            <a:pPr lvl="0"/>
            <a:r>
              <a:rPr lang="en-GB" baseline="0" dirty="0"/>
              <a:t>Moreover, we have tasks with memory footprint from MBs up to GBs</a:t>
            </a:r>
          </a:p>
          <a:p>
            <a:pPr lvl="0"/>
            <a:endParaRPr lang="en-GB" baseline="0" dirty="0"/>
          </a:p>
          <a:p>
            <a:pPr lvl="0"/>
            <a:r>
              <a:rPr lang="en-GB" baseline="0" dirty="0"/>
              <a:t>We consider the SLA to be 200ms according to previous approaches. </a:t>
            </a:r>
            <a:endParaRPr lang="en-US" dirty="0"/>
          </a:p>
          <a:p>
            <a:r>
              <a:rPr lang="en-US" dirty="0"/>
              <a:t>Tasks</a:t>
            </a:r>
            <a:r>
              <a:rPr lang="en-US" baseline="0" dirty="0"/>
              <a:t> with execution time &lt; SLA are user-facing while tasks with execution time &gt;&gt; SLA are batch</a:t>
            </a:r>
            <a:endParaRPr lang="en-US" dirty="0"/>
          </a:p>
        </p:txBody>
      </p:sp>
    </p:spTree>
    <p:extLst>
      <p:ext uri="{BB962C8B-B14F-4D97-AF65-F5344CB8AC3E}">
        <p14:creationId xmlns:p14="http://schemas.microsoft.com/office/powerpoint/2010/main" val="48087132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To generate the datacenter-inspired workload we implement</a:t>
            </a:r>
            <a:r>
              <a:rPr lang="en-US" baseline="0" dirty="0"/>
              <a:t> a workload generator that mimics traces from Google and Alibaba</a:t>
            </a:r>
          </a:p>
          <a:p>
            <a:r>
              <a:rPr lang="en-US" baseline="0" dirty="0"/>
              <a:t>Our workload generator takes 3 parameters:</a:t>
            </a:r>
          </a:p>
          <a:p>
            <a:pPr lvl="1"/>
            <a:r>
              <a:rPr lang="en-US" baseline="0" dirty="0"/>
              <a:t>Job duration that follows </a:t>
            </a:r>
            <a:r>
              <a:rPr lang="en-US" baseline="0" dirty="0" err="1"/>
              <a:t>pareto</a:t>
            </a:r>
            <a:r>
              <a:rPr lang="en-US" baseline="0" dirty="0"/>
              <a:t> distribution (click)</a:t>
            </a:r>
          </a:p>
          <a:p>
            <a:pPr lvl="1"/>
            <a:r>
              <a:rPr lang="en-US" baseline="0" dirty="0"/>
              <a:t>Job inter-arrival time that follows an exponential distribution (click)</a:t>
            </a:r>
          </a:p>
          <a:p>
            <a:pPr lvl="1"/>
            <a:r>
              <a:rPr lang="en-US" baseline="0" dirty="0"/>
              <a:t>And User-facing to batch job ratio: fifty-fifty according to Alibaba and eighty-twenty according to google (click)</a:t>
            </a:r>
          </a:p>
          <a:p>
            <a:pPr lvl="0"/>
            <a:endParaRPr lang="en-US" baseline="0" dirty="0"/>
          </a:p>
          <a:p>
            <a:pPr lvl="0"/>
            <a:r>
              <a:rPr lang="en-US" baseline="0" dirty="0"/>
              <a:t>We generate two workloads Workload 1 and 2. As you can see in the table on the right corner. </a:t>
            </a:r>
          </a:p>
          <a:p>
            <a:pPr lvl="1"/>
            <a:r>
              <a:rPr lang="en-US" baseline="0" dirty="0"/>
              <a:t>The two workloads differ in the user-facing to batch ratio.</a:t>
            </a:r>
          </a:p>
          <a:p>
            <a:pPr lvl="1"/>
            <a:r>
              <a:rPr lang="en-US" baseline="0" dirty="0"/>
              <a:t>The user-facing job duration mean and the batch job duration mean is the same for both workloads</a:t>
            </a:r>
          </a:p>
          <a:p>
            <a:pPr lvl="1"/>
            <a:r>
              <a:rPr lang="en-US" baseline="0" dirty="0"/>
              <a:t>The same happens with the total number of tasks and jobs</a:t>
            </a:r>
          </a:p>
          <a:p>
            <a:pPr marL="615950" lvl="1" indent="0">
              <a:buNone/>
            </a:pPr>
            <a:endParaRPr lang="en-US" dirty="0"/>
          </a:p>
        </p:txBody>
      </p:sp>
    </p:spTree>
    <p:extLst>
      <p:ext uri="{BB962C8B-B14F-4D97-AF65-F5344CB8AC3E}">
        <p14:creationId xmlns:p14="http://schemas.microsoft.com/office/powerpoint/2010/main" val="385296363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To emulate</a:t>
            </a:r>
            <a:r>
              <a:rPr lang="en-US" baseline="0" dirty="0"/>
              <a:t> different load we use a scaling factor on the base inter-arrival mean. </a:t>
            </a:r>
            <a:r>
              <a:rPr lang="en-US" dirty="0"/>
              <a:t>Effectively,</a:t>
            </a:r>
            <a:r>
              <a:rPr lang="en-US" baseline="0" dirty="0"/>
              <a:t> </a:t>
            </a:r>
            <a:r>
              <a:rPr lang="en-US" dirty="0"/>
              <a:t>the scaling factor modifies the density of job arrivals, and as</a:t>
            </a:r>
            <a:r>
              <a:rPr lang="en-US" baseline="0" dirty="0"/>
              <a:t> </a:t>
            </a:r>
            <a:r>
              <a:rPr lang="en-US" dirty="0"/>
              <a:t>a result, the load and the burstiness of the workload</a:t>
            </a:r>
          </a:p>
          <a:p>
            <a:pPr marL="158750" indent="0">
              <a:buNone/>
            </a:pPr>
            <a:endParaRPr lang="en-US" dirty="0"/>
          </a:p>
          <a:p>
            <a:pPr lvl="0"/>
            <a:r>
              <a:rPr lang="en-US" dirty="0"/>
              <a:t>The scaling factor ranges</a:t>
            </a:r>
            <a:r>
              <a:rPr lang="en-US" baseline="0" dirty="0"/>
              <a:t> from 0.25 which is a low load up to 2.0 which is oversubscription </a:t>
            </a:r>
          </a:p>
          <a:p>
            <a:pPr lvl="1"/>
            <a:r>
              <a:rPr lang="en-US" baseline="0" dirty="0"/>
              <a:t>Load 0.25 can fully utilize temporally a GPU</a:t>
            </a:r>
          </a:p>
          <a:p>
            <a:pPr lvl="1"/>
            <a:r>
              <a:rPr lang="en-US" baseline="0" dirty="0"/>
              <a:t>Whereas Load1 can fully utilize 4 GPUs</a:t>
            </a:r>
          </a:p>
          <a:p>
            <a:pPr lvl="1"/>
            <a:endParaRPr lang="en-US" baseline="0" dirty="0"/>
          </a:p>
          <a:p>
            <a:pPr lvl="0"/>
            <a:r>
              <a:rPr lang="en-US" baseline="0" dirty="0"/>
              <a:t>More information about the workload generator can be found in our paper</a:t>
            </a:r>
          </a:p>
        </p:txBody>
      </p:sp>
    </p:spTree>
    <p:extLst>
      <p:ext uri="{BB962C8B-B14F-4D97-AF65-F5344CB8AC3E}">
        <p14:creationId xmlns:p14="http://schemas.microsoft.com/office/powerpoint/2010/main" val="118273339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In this slide we are going to evaluate the 3 ways that exist in order to stop a kernel and we are going to answer why the </a:t>
            </a:r>
            <a:r>
              <a:rPr lang="en-US" dirty="0" err="1"/>
              <a:t>asm</a:t>
            </a:r>
            <a:r>
              <a:rPr lang="en-US" dirty="0"/>
              <a:t>(trap) is selected for TREM.</a:t>
            </a:r>
          </a:p>
          <a:p>
            <a:r>
              <a:rPr lang="en-US" baseline="0" dirty="0"/>
              <a:t>These 3 ways to stop a kernel are:(</a:t>
            </a:r>
            <a:r>
              <a:rPr lang="en-US" b="1" baseline="0" dirty="0"/>
              <a:t>click</a:t>
            </a:r>
            <a:r>
              <a:rPr lang="en-US" baseline="0" dirty="0"/>
              <a:t>) </a:t>
            </a:r>
          </a:p>
          <a:p>
            <a:pPr lvl="1"/>
            <a:r>
              <a:rPr lang="en-US" baseline="0" dirty="0"/>
              <a:t>Kill  the issuing process on the host named as process kill (</a:t>
            </a:r>
            <a:r>
              <a:rPr lang="en-US" b="1" baseline="0" dirty="0"/>
              <a:t>click</a:t>
            </a:r>
            <a:r>
              <a:rPr lang="en-US" baseline="0" dirty="0"/>
              <a:t>) </a:t>
            </a:r>
          </a:p>
          <a:p>
            <a:pPr lvl="1"/>
            <a:r>
              <a:rPr lang="en-US" baseline="0" dirty="0"/>
              <a:t>Use </a:t>
            </a:r>
            <a:r>
              <a:rPr lang="en-US" baseline="0" dirty="0" err="1"/>
              <a:t>asm</a:t>
            </a:r>
            <a:r>
              <a:rPr lang="en-US" baseline="0" dirty="0"/>
              <a:t>(exit) which is normally called when a kernel uses return (</a:t>
            </a:r>
            <a:r>
              <a:rPr lang="en-US" b="1" baseline="0" dirty="0"/>
              <a:t>click</a:t>
            </a:r>
            <a:r>
              <a:rPr lang="en-US" baseline="0" dirty="0"/>
              <a:t>) </a:t>
            </a:r>
          </a:p>
          <a:p>
            <a:pPr lvl="1"/>
            <a:r>
              <a:rPr lang="en-US" baseline="0" dirty="0"/>
              <a:t>Use </a:t>
            </a:r>
            <a:r>
              <a:rPr lang="en-US" baseline="0" dirty="0" err="1"/>
              <a:t>asm</a:t>
            </a:r>
            <a:r>
              <a:rPr lang="en-US" baseline="0" dirty="0"/>
              <a:t>(trap) which is normally called when a kernel code assertion fails (</a:t>
            </a:r>
            <a:r>
              <a:rPr lang="en-US" b="1" baseline="0" dirty="0"/>
              <a:t>click</a:t>
            </a:r>
            <a:r>
              <a:rPr lang="en-US" baseline="0" dirty="0"/>
              <a:t>) </a:t>
            </a:r>
          </a:p>
          <a:p>
            <a:pPr marL="615950" lvl="1" indent="0">
              <a:buNone/>
            </a:pPr>
            <a:endParaRPr lang="en-US" dirty="0"/>
          </a:p>
          <a:p>
            <a:r>
              <a:rPr lang="en-US" dirty="0"/>
              <a:t>But each method implies</a:t>
            </a:r>
            <a:r>
              <a:rPr lang="en-US" baseline="0" dirty="0"/>
              <a:t> different latency. </a:t>
            </a:r>
          </a:p>
          <a:p>
            <a:pPr marL="158750" indent="0">
              <a:buNone/>
            </a:pPr>
            <a:r>
              <a:rPr lang="en-US" baseline="0" dirty="0"/>
              <a:t>(</a:t>
            </a:r>
            <a:r>
              <a:rPr lang="en-US" b="1" baseline="0" dirty="0"/>
              <a:t>click</a:t>
            </a:r>
            <a:r>
              <a:rPr lang="en-US" baseline="0" dirty="0"/>
              <a:t>) </a:t>
            </a:r>
          </a:p>
          <a:p>
            <a:r>
              <a:rPr lang="en-US" baseline="0" dirty="0"/>
              <a:t>We are going to compare the latency in </a:t>
            </a:r>
            <a:r>
              <a:rPr lang="en-US" baseline="0" dirty="0" err="1"/>
              <a:t>ms</a:t>
            </a:r>
            <a:r>
              <a:rPr lang="en-US" baseline="0" dirty="0"/>
              <a:t> of these three mechanism, with varying kernel dimensions. The first column, SHOWS the </a:t>
            </a:r>
            <a:r>
              <a:rPr lang="en-US" baseline="0" dirty="0" err="1"/>
              <a:t>cuda</a:t>
            </a:r>
            <a:r>
              <a:rPr lang="en-US" baseline="0" dirty="0"/>
              <a:t> threads and blocks used in each kernel. The second column, PRESENTS the total number of threads spawned in each kernel </a:t>
            </a:r>
          </a:p>
          <a:p>
            <a:pPr marL="158750" indent="0">
              <a:buNone/>
            </a:pPr>
            <a:r>
              <a:rPr lang="en-US" baseline="0" dirty="0"/>
              <a:t>(</a:t>
            </a:r>
            <a:r>
              <a:rPr lang="en-US" b="1" baseline="0" dirty="0"/>
              <a:t>click</a:t>
            </a:r>
            <a:r>
              <a:rPr lang="en-US" baseline="0" dirty="0"/>
              <a:t>) </a:t>
            </a:r>
          </a:p>
          <a:p>
            <a:r>
              <a:rPr lang="en-GB" sz="1100" b="0" i="0" u="none" strike="noStrike" cap="none" baseline="0" dirty="0">
                <a:solidFill>
                  <a:srgbClr val="000000"/>
                </a:solidFill>
                <a:latin typeface="Arial"/>
                <a:ea typeface="Arial"/>
                <a:cs typeface="Arial"/>
                <a:sym typeface="Arial"/>
              </a:rPr>
              <a:t>The first approach, process kill, has a constant but high latency, which approximates 3 seconds. This happens because the NV</a:t>
            </a:r>
            <a:r>
              <a:rPr lang="en-US" sz="1100" b="0" i="0" u="none" strike="noStrike" cap="none" baseline="0" dirty="0">
                <a:solidFill>
                  <a:srgbClr val="000000"/>
                </a:solidFill>
                <a:latin typeface="Arial"/>
                <a:ea typeface="Arial"/>
                <a:cs typeface="Arial"/>
                <a:sym typeface="Arial"/>
              </a:rPr>
              <a:t>IDIA </a:t>
            </a:r>
            <a:r>
              <a:rPr lang="en-GB" sz="1100" b="0" i="0" u="none" strike="noStrike" cap="none" baseline="0" dirty="0">
                <a:solidFill>
                  <a:srgbClr val="000000"/>
                </a:solidFill>
                <a:latin typeface="Arial"/>
                <a:ea typeface="Arial"/>
                <a:cs typeface="Arial"/>
                <a:sym typeface="Arial"/>
              </a:rPr>
              <a:t>driver clears the killed kernel’s context and prepares the CUDA </a:t>
            </a:r>
            <a:r>
              <a:rPr lang="en-US" sz="1100" b="0" i="0" u="none" strike="noStrike" cap="none" baseline="0" dirty="0">
                <a:solidFill>
                  <a:srgbClr val="000000"/>
                </a:solidFill>
                <a:latin typeface="Arial"/>
                <a:ea typeface="Arial"/>
                <a:cs typeface="Arial"/>
                <a:sym typeface="Arial"/>
              </a:rPr>
              <a:t>environment to be functional again.</a:t>
            </a:r>
            <a:endParaRPr lang="en-US" dirty="0"/>
          </a:p>
        </p:txBody>
      </p:sp>
    </p:spTree>
    <p:extLst>
      <p:ext uri="{BB962C8B-B14F-4D97-AF65-F5344CB8AC3E}">
        <p14:creationId xmlns:p14="http://schemas.microsoft.com/office/powerpoint/2010/main" val="309741303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sz="1100" b="0" i="0" u="none" strike="noStrike" cap="none" baseline="0" dirty="0">
                <a:solidFill>
                  <a:srgbClr val="000000"/>
                </a:solidFill>
                <a:latin typeface="Arial"/>
                <a:ea typeface="Arial"/>
                <a:cs typeface="Arial"/>
                <a:sym typeface="Arial"/>
              </a:rPr>
              <a:t>The second approach, </a:t>
            </a:r>
            <a:r>
              <a:rPr lang="en-GB" sz="1100" b="0" i="0" u="none" strike="noStrike" cap="none" baseline="0" dirty="0" err="1">
                <a:solidFill>
                  <a:srgbClr val="000000"/>
                </a:solidFill>
                <a:latin typeface="Arial"/>
                <a:ea typeface="Arial"/>
                <a:cs typeface="Arial"/>
                <a:sym typeface="Arial"/>
              </a:rPr>
              <a:t>asm</a:t>
            </a:r>
            <a:r>
              <a:rPr lang="en-GB" sz="1100" b="0" i="0" u="none" strike="noStrike" cap="none" baseline="0" dirty="0">
                <a:solidFill>
                  <a:srgbClr val="000000"/>
                </a:solidFill>
                <a:latin typeface="Arial"/>
                <a:ea typeface="Arial"/>
                <a:cs typeface="Arial"/>
                <a:sym typeface="Arial"/>
              </a:rPr>
              <a:t> (exit), has a variable latency which </a:t>
            </a:r>
            <a:r>
              <a:rPr lang="en-US" baseline="0" dirty="0"/>
              <a:t>(</a:t>
            </a:r>
            <a:r>
              <a:rPr lang="en-US" b="1" baseline="0" dirty="0"/>
              <a:t>click</a:t>
            </a:r>
            <a:r>
              <a:rPr lang="en-US" baseline="0" dirty="0"/>
              <a:t>)</a:t>
            </a:r>
            <a:r>
              <a:rPr lang="en-GB" sz="1100" b="0" i="0" u="none" strike="noStrike" cap="none" baseline="0" dirty="0">
                <a:solidFill>
                  <a:srgbClr val="000000"/>
                </a:solidFill>
                <a:latin typeface="Arial"/>
                <a:ea typeface="Arial"/>
                <a:cs typeface="Arial"/>
                <a:sym typeface="Arial"/>
              </a:rPr>
              <a:t> increases as the number of threads increase. This is because the GPU must wait for all threads of the kernel </a:t>
            </a:r>
            <a:r>
              <a:rPr lang="en-US" sz="1100" b="0" i="0" u="none" strike="noStrike" cap="none" baseline="0" dirty="0">
                <a:solidFill>
                  <a:srgbClr val="000000"/>
                </a:solidFill>
                <a:latin typeface="Arial"/>
                <a:ea typeface="Arial"/>
                <a:cs typeface="Arial"/>
                <a:sym typeface="Arial"/>
              </a:rPr>
              <a:t>to exit.</a:t>
            </a:r>
          </a:p>
          <a:p>
            <a:pPr marL="158750" indent="0">
              <a:buNone/>
            </a:pPr>
            <a:r>
              <a:rPr lang="en-US" b="1" baseline="0" dirty="0"/>
              <a:t>(click</a:t>
            </a:r>
            <a:r>
              <a:rPr lang="en-US" baseline="0" dirty="0"/>
              <a:t>) </a:t>
            </a:r>
            <a:endParaRPr lang="en-GB" sz="1100" b="0" i="0" u="none" strike="noStrike" cap="none" baseline="0" dirty="0">
              <a:solidFill>
                <a:srgbClr val="000000"/>
              </a:solidFill>
              <a:latin typeface="Arial"/>
              <a:ea typeface="Arial"/>
              <a:cs typeface="Arial"/>
              <a:sym typeface="Arial"/>
            </a:endParaRPr>
          </a:p>
          <a:p>
            <a:r>
              <a:rPr lang="en-GB" sz="1100" b="0" i="0" u="none" strike="noStrike" cap="none" baseline="0" dirty="0">
                <a:solidFill>
                  <a:srgbClr val="000000"/>
                </a:solidFill>
                <a:latin typeface="Arial"/>
                <a:ea typeface="Arial"/>
                <a:cs typeface="Arial"/>
                <a:sym typeface="Arial"/>
              </a:rPr>
              <a:t>Typically, kernels launch thousands of threads , which can incur a delay of </a:t>
            </a:r>
            <a:r>
              <a:rPr lang="en-US" sz="1100" b="0" i="0" u="none" strike="noStrike" cap="none" baseline="0" dirty="0">
                <a:solidFill>
                  <a:srgbClr val="000000"/>
                </a:solidFill>
                <a:latin typeface="Arial"/>
                <a:ea typeface="Arial"/>
                <a:cs typeface="Arial"/>
                <a:sym typeface="Arial"/>
              </a:rPr>
              <a:t>several seconds. </a:t>
            </a:r>
            <a:r>
              <a:rPr lang="en-GB" sz="1100" b="0" i="0" u="none" strike="noStrike" cap="none" baseline="0" dirty="0">
                <a:solidFill>
                  <a:srgbClr val="000000"/>
                </a:solidFill>
                <a:latin typeface="Arial"/>
                <a:cs typeface="Arial"/>
                <a:sym typeface="Arial"/>
              </a:rPr>
              <a:t>And as we can see a kernel with more than sixteen thousand threads has a latency that approximates 1.5s</a:t>
            </a:r>
            <a:endParaRPr lang="en-US" dirty="0"/>
          </a:p>
          <a:p>
            <a:endParaRPr lang="en-US" dirty="0"/>
          </a:p>
        </p:txBody>
      </p:sp>
    </p:spTree>
    <p:extLst>
      <p:ext uri="{BB962C8B-B14F-4D97-AF65-F5344CB8AC3E}">
        <p14:creationId xmlns:p14="http://schemas.microsoft.com/office/powerpoint/2010/main" val="83504545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Finally </a:t>
            </a:r>
            <a:r>
              <a:rPr lang="en-US" dirty="0" err="1"/>
              <a:t>asm</a:t>
            </a:r>
            <a:r>
              <a:rPr lang="en-US" dirty="0"/>
              <a:t>(trap) </a:t>
            </a:r>
            <a:r>
              <a:rPr lang="en-US" baseline="0" dirty="0"/>
              <a:t>(</a:t>
            </a:r>
            <a:r>
              <a:rPr lang="en-US" b="1" baseline="0" dirty="0"/>
              <a:t>click</a:t>
            </a:r>
            <a:r>
              <a:rPr lang="en-US" baseline="0" dirty="0"/>
              <a:t>) </a:t>
            </a:r>
            <a:r>
              <a:rPr lang="en-US" dirty="0"/>
              <a:t>has a constant</a:t>
            </a:r>
            <a:r>
              <a:rPr lang="en-US" baseline="0" dirty="0"/>
              <a:t> and low latency that is 22ms. (</a:t>
            </a:r>
            <a:r>
              <a:rPr lang="en-US" b="1" baseline="0" dirty="0"/>
              <a:t>click</a:t>
            </a:r>
            <a:r>
              <a:rPr lang="en-US" baseline="0" dirty="0"/>
              <a:t>) </a:t>
            </a:r>
          </a:p>
          <a:p>
            <a:endParaRPr lang="en-US" baseline="0" dirty="0"/>
          </a:p>
          <a:p>
            <a:r>
              <a:rPr lang="en-US" baseline="0" dirty="0"/>
              <a:t>For those reasons we select </a:t>
            </a:r>
            <a:r>
              <a:rPr lang="en-US" baseline="0" dirty="0" err="1"/>
              <a:t>asm</a:t>
            </a:r>
            <a:r>
              <a:rPr lang="en-US" baseline="0" dirty="0"/>
              <a:t>(trap) to stop a kernel in TREM .</a:t>
            </a:r>
            <a:endParaRPr lang="en-US" dirty="0"/>
          </a:p>
          <a:p>
            <a:pPr marL="158750" indent="0">
              <a:buNone/>
            </a:pPr>
            <a:endParaRPr lang="en-US" dirty="0"/>
          </a:p>
        </p:txBody>
      </p:sp>
    </p:spTree>
    <p:extLst>
      <p:ext uri="{BB962C8B-B14F-4D97-AF65-F5344CB8AC3E}">
        <p14:creationId xmlns:p14="http://schemas.microsoft.com/office/powerpoint/2010/main" val="25482196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These</a:t>
            </a:r>
            <a:r>
              <a:rPr lang="en-US" baseline="0" dirty="0"/>
              <a:t> plots show the percentage of tasks meeting the SLA for all scheduling policies Priority, Elastic, </a:t>
            </a:r>
            <a:r>
              <a:rPr lang="en-US" baseline="0" dirty="0" err="1"/>
              <a:t>Priority+TREM</a:t>
            </a:r>
            <a:r>
              <a:rPr lang="en-US" baseline="0" dirty="0"/>
              <a:t> and </a:t>
            </a:r>
            <a:r>
              <a:rPr lang="en-US" baseline="0" dirty="0" err="1"/>
              <a:t>Elastic+TREM</a:t>
            </a:r>
            <a:r>
              <a:rPr lang="en-US" baseline="0" dirty="0"/>
              <a:t>.</a:t>
            </a:r>
          </a:p>
          <a:p>
            <a:pPr marL="158750" indent="0">
              <a:buNone/>
            </a:pPr>
            <a:r>
              <a:rPr lang="en-GB" baseline="0" dirty="0"/>
              <a:t>X-axis shows the load and spawns from low load (0.25) up to oversubscription(2.0). Y-axis shows the percentage of tasks that meet the SLA. We have the same plot for both Workloads; W1 and W2.</a:t>
            </a:r>
          </a:p>
          <a:p>
            <a:pPr marL="158750" indent="0">
              <a:buNone/>
            </a:pPr>
            <a:endParaRPr lang="en-US" dirty="0"/>
          </a:p>
          <a:p>
            <a:r>
              <a:rPr lang="en-US" dirty="0"/>
              <a:t>At</a:t>
            </a:r>
            <a:r>
              <a:rPr lang="en-US" baseline="0" dirty="0"/>
              <a:t> low load 0.25 there is no much resource contention so there is no difference between policies with and without </a:t>
            </a:r>
            <a:r>
              <a:rPr lang="en-US" baseline="0" dirty="0" err="1"/>
              <a:t>Trem</a:t>
            </a:r>
            <a:r>
              <a:rPr lang="en-US" baseline="0" dirty="0"/>
              <a:t> in both workloads</a:t>
            </a:r>
          </a:p>
          <a:p>
            <a:endParaRPr lang="en-US" baseline="0" dirty="0"/>
          </a:p>
          <a:p>
            <a:r>
              <a:rPr lang="en-US" baseline="0" dirty="0"/>
              <a:t>As the load increase, the difference between Tasks meeting the SLA, between policies with and without </a:t>
            </a:r>
            <a:r>
              <a:rPr lang="en-US" baseline="0" dirty="0" err="1"/>
              <a:t>TReM</a:t>
            </a:r>
            <a:r>
              <a:rPr lang="en-US" baseline="0" dirty="0"/>
              <a:t> increases rapidly, in both Workloads.</a:t>
            </a:r>
          </a:p>
          <a:p>
            <a:endParaRPr lang="en-US" baseline="0" dirty="0"/>
          </a:p>
          <a:p>
            <a:r>
              <a:rPr lang="en-US" baseline="0" dirty="0"/>
              <a:t>In Particular, in W1 the difference in oversubscription is 8%, whereas in W2 is 10%. The difference in W1 and W2 is due to the fact that in W2 we have more user-facing tasks at runtime so we use more the revocation mechanism</a:t>
            </a:r>
            <a:endParaRPr lang="en-US" dirty="0"/>
          </a:p>
        </p:txBody>
      </p:sp>
    </p:spTree>
    <p:extLst>
      <p:ext uri="{BB962C8B-B14F-4D97-AF65-F5344CB8AC3E}">
        <p14:creationId xmlns:p14="http://schemas.microsoft.com/office/powerpoint/2010/main" val="91665613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GB" baseline="0" dirty="0" err="1"/>
              <a:t>TReM</a:t>
            </a:r>
            <a:r>
              <a:rPr lang="en-GB" baseline="0" dirty="0"/>
              <a:t> in order to provide low revocation latency it does not store the state of the pre-empted task, hence the batch task starts from the beginning.  In t</a:t>
            </a:r>
            <a:r>
              <a:rPr lang="en-GB" dirty="0"/>
              <a:t>his Figure  we see the lost</a:t>
            </a:r>
            <a:r>
              <a:rPr lang="en-GB" baseline="0" dirty="0"/>
              <a:t> work due to revocations.</a:t>
            </a:r>
            <a:r>
              <a:rPr lang="en-US" baseline="0" dirty="0"/>
              <a:t> </a:t>
            </a:r>
            <a:r>
              <a:rPr lang="en-GB" baseline="0" dirty="0"/>
              <a:t>The x-axis shows the load, whereas the y-axis the wasted time due to revocations. </a:t>
            </a:r>
            <a:r>
              <a:rPr lang="en-US" baseline="0" dirty="0"/>
              <a:t>The wasted time represents the work that need re-execute due to revocations.</a:t>
            </a:r>
          </a:p>
          <a:p>
            <a:r>
              <a:rPr lang="en-US" baseline="0" dirty="0"/>
              <a:t>As we observe the wasted time increases as the load increases from low to oversubscription. (</a:t>
            </a:r>
            <a:r>
              <a:rPr lang="en-US" b="1" baseline="0" dirty="0"/>
              <a:t>Click) </a:t>
            </a:r>
            <a:r>
              <a:rPr lang="en-US" sz="1100" b="0" i="0" u="none" strike="noStrike" cap="none" baseline="0" dirty="0">
                <a:solidFill>
                  <a:srgbClr val="000000"/>
                </a:solidFill>
                <a:latin typeface="Arial"/>
                <a:ea typeface="Arial"/>
                <a:cs typeface="Arial"/>
                <a:sym typeface="Arial"/>
              </a:rPr>
              <a:t>At </a:t>
            </a:r>
            <a:r>
              <a:rPr lang="en-GB" sz="1100" b="0" i="0" u="none" strike="noStrike" cap="none" baseline="0" dirty="0">
                <a:solidFill>
                  <a:srgbClr val="000000"/>
                </a:solidFill>
                <a:latin typeface="Arial"/>
                <a:ea typeface="Arial"/>
                <a:cs typeface="Arial"/>
                <a:sym typeface="Arial"/>
              </a:rPr>
              <a:t>low load (0.25), the wasted time percentage for both Elastic and Priority is below 2%, while at load 2.0 it reaches 3%.</a:t>
            </a:r>
            <a:r>
              <a:rPr lang="en-US" sz="1100" b="0" i="0" u="none" strike="noStrike" cap="none" baseline="0" dirty="0">
                <a:solidFill>
                  <a:srgbClr val="000000"/>
                </a:solidFill>
                <a:latin typeface="Arial"/>
                <a:ea typeface="Arial"/>
                <a:cs typeface="Arial"/>
                <a:sym typeface="Arial"/>
              </a:rPr>
              <a:t> </a:t>
            </a:r>
            <a:r>
              <a:rPr lang="en-US" baseline="0" dirty="0"/>
              <a:t>Both policies, Priority and Elastic minimize this amount of wasted work because </a:t>
            </a:r>
            <a:r>
              <a:rPr lang="en-GB" sz="1100" b="0" i="0" u="none" strike="noStrike" cap="none" baseline="0" dirty="0">
                <a:solidFill>
                  <a:srgbClr val="000000"/>
                </a:solidFill>
                <a:latin typeface="Arial"/>
                <a:ea typeface="Arial"/>
                <a:cs typeface="Arial"/>
                <a:sym typeface="Arial"/>
              </a:rPr>
              <a:t>choose to revoke the batch task that has started most recently.</a:t>
            </a:r>
            <a:endParaRPr lang="en-US" sz="1100" b="0" i="0" u="none" strike="noStrike" cap="none" baseline="0" dirty="0">
              <a:solidFill>
                <a:srgbClr val="000000"/>
              </a:solidFill>
              <a:latin typeface="Arial"/>
              <a:ea typeface="Arial"/>
              <a:cs typeface="Arial"/>
              <a:sym typeface="Arial"/>
            </a:endParaRPr>
          </a:p>
          <a:p>
            <a:r>
              <a:rPr lang="en-US" baseline="0" dirty="0"/>
              <a:t>Moreover, Elastic has on average 0,6% less wasted work than Priority. This happens because Elastic performs less revocations, because it uses the minimum amount of GPUs in order to satisfy the user-facing load and </a:t>
            </a:r>
            <a:r>
              <a:rPr lang="en-GB" sz="1100" b="0" i="0" u="none" strike="noStrike" cap="none" baseline="0" dirty="0">
                <a:solidFill>
                  <a:srgbClr val="000000"/>
                </a:solidFill>
                <a:latin typeface="Arial"/>
                <a:ea typeface="Arial"/>
                <a:cs typeface="Arial"/>
                <a:sym typeface="Arial"/>
              </a:rPr>
              <a:t>also because it will revoke a batch task only if its remaining time is less than the revocation overhead. </a:t>
            </a:r>
            <a:endParaRPr lang="en-US" dirty="0"/>
          </a:p>
        </p:txBody>
      </p:sp>
    </p:spTree>
    <p:extLst>
      <p:ext uri="{BB962C8B-B14F-4D97-AF65-F5344CB8AC3E}">
        <p14:creationId xmlns:p14="http://schemas.microsoft.com/office/powerpoint/2010/main" val="980247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Η άλλη εναλλακτική είναι ο χωρικός διαμοιρασμός ενός </a:t>
            </a:r>
            <a:r>
              <a:rPr lang="en-US" sz="1100" b="0" dirty="0">
                <a:solidFill>
                  <a:srgbClr val="1D4956"/>
                </a:solidFill>
                <a:latin typeface="Barlow"/>
                <a:cs typeface="Calibri"/>
              </a:rPr>
              <a:t>accelerator </a:t>
            </a:r>
            <a:r>
              <a:rPr lang="el-GR" sz="1100" b="0" dirty="0">
                <a:solidFill>
                  <a:srgbClr val="1D4956"/>
                </a:solidFill>
                <a:latin typeface="Barlow"/>
                <a:cs typeface="Calibri"/>
              </a:rPr>
              <a:t>που υλοποιείται με </a:t>
            </a:r>
            <a:r>
              <a:rPr lang="en-US" sz="1100" b="0" dirty="0">
                <a:solidFill>
                  <a:srgbClr val="1D4956"/>
                </a:solidFill>
                <a:latin typeface="Barlow"/>
                <a:cs typeface="Calibri"/>
              </a:rPr>
              <a:t>software </a:t>
            </a:r>
            <a:r>
              <a:rPr lang="el-GR" sz="1100" b="0" dirty="0">
                <a:solidFill>
                  <a:srgbClr val="1D4956"/>
                </a:solidFill>
                <a:latin typeface="Barlow"/>
                <a:cs typeface="Calibri"/>
              </a:rPr>
              <a:t>όπως το </a:t>
            </a:r>
            <a:r>
              <a:rPr lang="en-US" sz="1100" b="0" dirty="0">
                <a:solidFill>
                  <a:srgbClr val="1D4956"/>
                </a:solidFill>
                <a:latin typeface="Barlow"/>
                <a:cs typeface="Calibri"/>
              </a:rPr>
              <a:t>NVIDIA MPS. </a:t>
            </a:r>
            <a:endParaRPr lang="el-GR"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Με αυτήν την τεχνική οι εφαρμογές τρέχουν παράλληλα στον ίδιο </a:t>
            </a:r>
            <a:r>
              <a:rPr lang="en-US" sz="1100" b="0" dirty="0">
                <a:solidFill>
                  <a:srgbClr val="1D4956"/>
                </a:solidFill>
                <a:latin typeface="Barlow"/>
                <a:cs typeface="Calibri"/>
              </a:rPr>
              <a:t>accelerator. </a:t>
            </a:r>
            <a:r>
              <a:rPr lang="el-GR" sz="1100" b="0" dirty="0">
                <a:solidFill>
                  <a:srgbClr val="1D4956"/>
                </a:solidFill>
                <a:latin typeface="Barlow"/>
                <a:cs typeface="Calibri"/>
              </a:rPr>
              <a:t>Όπως βλέπετε και στο σχήμα στα δεξιά το </a:t>
            </a:r>
            <a:r>
              <a:rPr lang="en-US" sz="1100" b="0" dirty="0">
                <a:solidFill>
                  <a:srgbClr val="1D4956"/>
                </a:solidFill>
                <a:latin typeface="Barlow"/>
                <a:cs typeface="Calibri"/>
              </a:rPr>
              <a:t>CUDA app1 </a:t>
            </a:r>
            <a:r>
              <a:rPr lang="el-GR" sz="1100" b="0" dirty="0">
                <a:solidFill>
                  <a:srgbClr val="1D4956"/>
                </a:solidFill>
                <a:latin typeface="Barlow"/>
                <a:cs typeface="Calibri"/>
              </a:rPr>
              <a:t>και </a:t>
            </a:r>
            <a:r>
              <a:rPr lang="en-US" sz="1100" b="0" dirty="0">
                <a:solidFill>
                  <a:srgbClr val="1D4956"/>
                </a:solidFill>
                <a:latin typeface="Barlow"/>
                <a:cs typeface="Calibri"/>
              </a:rPr>
              <a:t>2 </a:t>
            </a:r>
            <a:r>
              <a:rPr lang="el-GR" sz="1100" b="0" dirty="0">
                <a:solidFill>
                  <a:srgbClr val="1D4956"/>
                </a:solidFill>
                <a:latin typeface="Barlow"/>
                <a:cs typeface="Calibri"/>
              </a:rPr>
              <a:t>στέλνουν τις δουλείες τους στο </a:t>
            </a:r>
            <a:r>
              <a:rPr lang="en-US" sz="1100" b="0" dirty="0">
                <a:solidFill>
                  <a:srgbClr val="1D4956"/>
                </a:solidFill>
                <a:latin typeface="Barlow"/>
                <a:cs typeface="Calibri"/>
              </a:rPr>
              <a:t>shared runtime</a:t>
            </a:r>
            <a:r>
              <a:rPr lang="el-GR" sz="1100" b="0" dirty="0">
                <a:solidFill>
                  <a:srgbClr val="1D4956"/>
                </a:solidFill>
                <a:latin typeface="Barlow"/>
                <a:cs typeface="Calibri"/>
              </a:rPr>
              <a:t>. Το </a:t>
            </a:r>
            <a:r>
              <a:rPr lang="en-US" sz="1100" b="0" dirty="0">
                <a:solidFill>
                  <a:srgbClr val="1D4956"/>
                </a:solidFill>
                <a:latin typeface="Barlow"/>
                <a:cs typeface="Calibri"/>
              </a:rPr>
              <a:t>shared runtime </a:t>
            </a:r>
            <a:r>
              <a:rPr lang="el-GR" sz="1100" b="0" dirty="0">
                <a:solidFill>
                  <a:srgbClr val="1D4956"/>
                </a:solidFill>
                <a:latin typeface="Barlow"/>
                <a:cs typeface="Calibri"/>
              </a:rPr>
              <a:t>προσφέρει ένα κοινό </a:t>
            </a:r>
            <a:r>
              <a:rPr lang="en-US" sz="1100" b="0" dirty="0">
                <a:solidFill>
                  <a:srgbClr val="1D4956"/>
                </a:solidFill>
                <a:latin typeface="Barlow"/>
                <a:cs typeface="Calibri"/>
              </a:rPr>
              <a:t>context </a:t>
            </a:r>
            <a:r>
              <a:rPr lang="el-GR" sz="1100" b="0" dirty="0">
                <a:solidFill>
                  <a:srgbClr val="1D4956"/>
                </a:solidFill>
                <a:latin typeface="Barlow"/>
                <a:cs typeface="Calibri"/>
              </a:rPr>
              <a:t>και έτσι οι </a:t>
            </a:r>
            <a:r>
              <a:rPr lang="en-US" sz="1100" b="0" dirty="0">
                <a:solidFill>
                  <a:srgbClr val="1D4956"/>
                </a:solidFill>
                <a:latin typeface="Barlow"/>
                <a:cs typeface="Calibri"/>
              </a:rPr>
              <a:t>kernels </a:t>
            </a:r>
            <a:r>
              <a:rPr lang="el-GR" sz="1100" b="0" dirty="0">
                <a:solidFill>
                  <a:srgbClr val="1D4956"/>
                </a:solidFill>
                <a:latin typeface="Barlow"/>
                <a:cs typeface="Calibri"/>
              </a:rPr>
              <a:t>τους τρέχουν παράλληλα. </a:t>
            </a:r>
            <a:r>
              <a:rPr lang="en-US" sz="1100" b="0" dirty="0">
                <a:solidFill>
                  <a:srgbClr val="1D4956"/>
                </a:solidFill>
                <a:latin typeface="Barlow"/>
                <a:cs typeface="Calibri"/>
              </a:rPr>
              <a:t>To </a:t>
            </a:r>
            <a:r>
              <a:rPr lang="el-GR" sz="1100" b="0" dirty="0">
                <a:solidFill>
                  <a:srgbClr val="1D4956"/>
                </a:solidFill>
                <a:latin typeface="Barlow"/>
                <a:cs typeface="Calibri"/>
              </a:rPr>
              <a:t>πρόβλημα που έχει αυτή η τεχνική είναι το κοινό </a:t>
            </a:r>
            <a:r>
              <a:rPr lang="en-US" sz="1100" b="0" dirty="0">
                <a:solidFill>
                  <a:srgbClr val="1D4956"/>
                </a:solidFill>
                <a:latin typeface="Barlow"/>
                <a:cs typeface="Calibri"/>
              </a:rPr>
              <a:t>context</a:t>
            </a:r>
            <a:r>
              <a:rPr lang="el-GR" sz="1100" b="0" dirty="0">
                <a:solidFill>
                  <a:srgbClr val="1D4956"/>
                </a:solidFill>
                <a:latin typeface="Barlow"/>
                <a:cs typeface="Calibri"/>
              </a:rPr>
              <a:t> ή κοινό </a:t>
            </a:r>
            <a:r>
              <a:rPr lang="en-US" sz="1100" b="0" dirty="0">
                <a:solidFill>
                  <a:srgbClr val="1D4956"/>
                </a:solidFill>
                <a:latin typeface="Barlow"/>
                <a:cs typeface="Calibri"/>
              </a:rPr>
              <a:t>GPU address space.</a:t>
            </a:r>
            <a:r>
              <a:rPr lang="el-GR" sz="1100" b="0" dirty="0">
                <a:solidFill>
                  <a:srgbClr val="1D4956"/>
                </a:solidFill>
                <a:latin typeface="Barlow"/>
                <a:cs typeface="Calibri"/>
              </a:rPr>
              <a:t> Αυτό το κοινό </a:t>
            </a:r>
            <a:r>
              <a:rPr lang="en-US" sz="1100" b="0" dirty="0">
                <a:solidFill>
                  <a:srgbClr val="1D4956"/>
                </a:solidFill>
                <a:latin typeface="Barlow"/>
                <a:cs typeface="Calibri"/>
              </a:rPr>
              <a:t>context </a:t>
            </a:r>
            <a:r>
              <a:rPr lang="el-GR" sz="1100" b="0" dirty="0">
                <a:solidFill>
                  <a:srgbClr val="1D4956"/>
                </a:solidFill>
                <a:latin typeface="Barlow"/>
                <a:cs typeface="Calibri"/>
              </a:rPr>
              <a:t>δίνει την δυνατότητα στους </a:t>
            </a:r>
            <a:r>
              <a:rPr lang="en-US" sz="1100" b="0" dirty="0">
                <a:solidFill>
                  <a:srgbClr val="1D4956"/>
                </a:solidFill>
                <a:latin typeface="Barlow"/>
                <a:cs typeface="Calibri"/>
              </a:rPr>
              <a:t>kernels </a:t>
            </a:r>
            <a:r>
              <a:rPr lang="el-GR" sz="1100" b="0" dirty="0">
                <a:solidFill>
                  <a:srgbClr val="1D4956"/>
                </a:solidFill>
                <a:latin typeface="Barlow"/>
                <a:cs typeface="Calibri"/>
              </a:rPr>
              <a:t>της μιας εφαρμογής να διαβάζουν και να γράφουν τα δεδομένα της άλλης</a:t>
            </a:r>
            <a:r>
              <a:rPr lang="en-US" sz="1100" b="0" dirty="0">
                <a:solidFill>
                  <a:srgbClr val="1D4956"/>
                </a:solidFill>
                <a:latin typeface="Barlow"/>
                <a:cs typeface="Calibri"/>
              </a:rPr>
              <a:t> </a:t>
            </a:r>
            <a:r>
              <a:rPr lang="el-GR" sz="1100" b="0" dirty="0">
                <a:solidFill>
                  <a:srgbClr val="1D4956"/>
                </a:solidFill>
                <a:latin typeface="Barlow"/>
                <a:cs typeface="Calibri"/>
              </a:rPr>
              <a:t>άρα δεν υπάρχει ασφάλεια. </a:t>
            </a:r>
          </a:p>
        </p:txBody>
      </p:sp>
    </p:spTree>
    <p:extLst>
      <p:ext uri="{BB962C8B-B14F-4D97-AF65-F5344CB8AC3E}">
        <p14:creationId xmlns:p14="http://schemas.microsoft.com/office/powerpoint/2010/main" val="306949196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This</a:t>
            </a:r>
            <a:r>
              <a:rPr lang="en-US" baseline="0" dirty="0"/>
              <a:t> </a:t>
            </a:r>
            <a:r>
              <a:rPr lang="en-US" dirty="0"/>
              <a:t>Figure depicts time to completion for batch jobs running under Elastic with and without TREM. The x-axis shows</a:t>
            </a:r>
            <a:r>
              <a:rPr lang="en-US" baseline="0" dirty="0"/>
              <a:t> the job percentile, while the y-axis the time to completion in seconds. </a:t>
            </a:r>
            <a:r>
              <a:rPr lang="en-US" sz="1100" b="0" i="0" u="none" strike="noStrike" cap="none" baseline="0" dirty="0">
                <a:solidFill>
                  <a:srgbClr val="000000"/>
                </a:solidFill>
                <a:latin typeface="Arial"/>
                <a:ea typeface="Arial"/>
                <a:cs typeface="Arial"/>
                <a:sym typeface="Arial"/>
              </a:rPr>
              <a:t>As expected, time </a:t>
            </a:r>
            <a:r>
              <a:rPr lang="en-GB" sz="1100" b="0" i="0" u="none" strike="noStrike" cap="none" baseline="0" dirty="0">
                <a:solidFill>
                  <a:srgbClr val="000000"/>
                </a:solidFill>
                <a:latin typeface="Arial"/>
                <a:ea typeface="Arial"/>
                <a:cs typeface="Arial"/>
                <a:sym typeface="Arial"/>
              </a:rPr>
              <a:t>to completion of batch jobs increases with </a:t>
            </a:r>
            <a:r>
              <a:rPr lang="en-GB" sz="1100" b="0" i="0" u="none" strike="noStrike" cap="none" baseline="0" dirty="0" err="1">
                <a:solidFill>
                  <a:srgbClr val="000000"/>
                </a:solidFill>
                <a:latin typeface="Arial"/>
                <a:ea typeface="Arial"/>
                <a:cs typeface="Arial"/>
                <a:sym typeface="Arial"/>
              </a:rPr>
              <a:t>TReM</a:t>
            </a:r>
            <a:r>
              <a:rPr lang="en-GB" sz="1100" b="0" i="0" u="none" strike="noStrike" cap="none" baseline="0" dirty="0">
                <a:solidFill>
                  <a:srgbClr val="000000"/>
                </a:solidFill>
                <a:latin typeface="Arial"/>
                <a:ea typeface="Arial"/>
                <a:cs typeface="Arial"/>
                <a:sym typeface="Arial"/>
              </a:rPr>
              <a:t> because tasks are revoked and replayed. Time to completion increases from 30% up to 94%.</a:t>
            </a:r>
          </a:p>
          <a:p>
            <a:pPr marL="158750" indent="0">
              <a:buNone/>
            </a:pPr>
            <a:endParaRPr lang="en-US" baseline="0" dirty="0"/>
          </a:p>
          <a:p>
            <a:endParaRPr lang="en-US" dirty="0"/>
          </a:p>
        </p:txBody>
      </p:sp>
    </p:spTree>
    <p:extLst>
      <p:ext uri="{BB962C8B-B14F-4D97-AF65-F5344CB8AC3E}">
        <p14:creationId xmlns:p14="http://schemas.microsoft.com/office/powerpoint/2010/main" val="192004497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GB" sz="1100" b="0" i="0" u="none" strike="noStrike" cap="none" baseline="0" dirty="0">
                <a:solidFill>
                  <a:srgbClr val="000000"/>
                </a:solidFill>
                <a:latin typeface="Arial"/>
                <a:ea typeface="Arial"/>
                <a:cs typeface="Arial"/>
                <a:sym typeface="Arial"/>
              </a:rPr>
              <a:t>In this figure we simulate different revocation latency varying from 10 and 1000ms for Elastic with TREM. </a:t>
            </a:r>
            <a:r>
              <a:rPr lang="en-GB" sz="1100" b="0" i="0" u="none" strike="noStrike" cap="none" baseline="0" dirty="0">
                <a:solidFill>
                  <a:srgbClr val="000000"/>
                </a:solidFill>
                <a:latin typeface="Arial"/>
                <a:cs typeface="Arial"/>
                <a:sym typeface="Arial"/>
              </a:rPr>
              <a:t>The x-axis shows the revocation latency, while the y-axis the percentage of tasks violating the SLA. </a:t>
            </a:r>
            <a:r>
              <a:rPr lang="en-US" sz="1100" b="0" i="0" u="none" strike="noStrike" cap="none" baseline="0" dirty="0">
                <a:solidFill>
                  <a:srgbClr val="000000"/>
                </a:solidFill>
                <a:latin typeface="Arial"/>
                <a:ea typeface="Arial"/>
                <a:cs typeface="Arial"/>
                <a:sym typeface="Arial"/>
              </a:rPr>
              <a:t>The percentage </a:t>
            </a:r>
            <a:r>
              <a:rPr lang="en-GB" sz="1100" b="0" i="0" u="none" strike="noStrike" cap="none" baseline="0" dirty="0">
                <a:solidFill>
                  <a:srgbClr val="000000"/>
                </a:solidFill>
                <a:latin typeface="Arial"/>
                <a:ea typeface="Arial"/>
                <a:cs typeface="Arial"/>
                <a:sym typeface="Arial"/>
              </a:rPr>
              <a:t>of violations decrease as the revocation latency diminishes. </a:t>
            </a:r>
            <a:r>
              <a:rPr lang="en-US" baseline="0" dirty="0"/>
              <a:t>(</a:t>
            </a:r>
            <a:r>
              <a:rPr lang="en-US" b="1" baseline="0" dirty="0"/>
              <a:t>click</a:t>
            </a:r>
            <a:r>
              <a:rPr lang="en-US" baseline="0" dirty="0"/>
              <a:t>) </a:t>
            </a:r>
            <a:endParaRPr lang="en-GB" sz="1100" b="0" i="0" u="none" strike="noStrike" cap="none" baseline="0" dirty="0">
              <a:solidFill>
                <a:srgbClr val="000000"/>
              </a:solidFill>
              <a:latin typeface="Arial"/>
              <a:ea typeface="Arial"/>
              <a:cs typeface="Arial"/>
              <a:sym typeface="Arial"/>
            </a:endParaRPr>
          </a:p>
          <a:p>
            <a:endParaRPr lang="en-GB" sz="1100" b="0" i="0" u="none" strike="noStrike" cap="none" baseline="0" dirty="0">
              <a:solidFill>
                <a:srgbClr val="000000"/>
              </a:solidFill>
              <a:latin typeface="Arial"/>
              <a:ea typeface="Arial"/>
              <a:cs typeface="Arial"/>
              <a:sym typeface="Arial"/>
            </a:endParaRPr>
          </a:p>
          <a:p>
            <a:r>
              <a:rPr lang="en-GB" sz="1100" b="0" i="0" u="none" strike="noStrike" cap="none" baseline="0" dirty="0">
                <a:solidFill>
                  <a:srgbClr val="000000"/>
                </a:solidFill>
                <a:latin typeface="Arial"/>
                <a:ea typeface="Arial"/>
                <a:cs typeface="Arial"/>
                <a:sym typeface="Arial"/>
              </a:rPr>
              <a:t>To ensure the SLA for 99% of user-facing tasks we need a revocation mechanism with less than 10ms latency.  </a:t>
            </a:r>
          </a:p>
        </p:txBody>
      </p:sp>
    </p:spTree>
    <p:extLst>
      <p:ext uri="{BB962C8B-B14F-4D97-AF65-F5344CB8AC3E}">
        <p14:creationId xmlns:p14="http://schemas.microsoft.com/office/powerpoint/2010/main" val="13706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Η τελευταία τεχνική προσφέρει και αυτή χωρικό διαμοιρασμό αλλά με την χρήση </a:t>
            </a:r>
            <a:r>
              <a:rPr lang="en-US" sz="1100" b="0" dirty="0" err="1">
                <a:solidFill>
                  <a:srgbClr val="1D4956"/>
                </a:solidFill>
                <a:latin typeface="Barlow"/>
                <a:cs typeface="Calibri"/>
              </a:rPr>
              <a:t>hw</a:t>
            </a:r>
            <a:r>
              <a:rPr lang="el-GR" sz="1100" b="0" dirty="0">
                <a:solidFill>
                  <a:srgbClr val="1D4956"/>
                </a:solidFill>
                <a:latin typeface="Barlow"/>
                <a:cs typeface="Calibri"/>
              </a:rPr>
              <a:t> και ένα χαρακτηριστικό παράδειγμα είναι το </a:t>
            </a:r>
            <a:r>
              <a:rPr lang="en-US" sz="1100" b="0" dirty="0">
                <a:solidFill>
                  <a:srgbClr val="1D4956"/>
                </a:solidFill>
                <a:latin typeface="Barlow"/>
                <a:cs typeface="Calibri"/>
              </a:rPr>
              <a:t>NVIDIA MIG.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Όπως βλέπετε στο σχήμα, μια </a:t>
            </a:r>
            <a:r>
              <a:rPr lang="en-US" sz="1100" b="0" dirty="0" err="1">
                <a:solidFill>
                  <a:srgbClr val="1D4956"/>
                </a:solidFill>
                <a:latin typeface="Barlow"/>
                <a:cs typeface="Calibri"/>
              </a:rPr>
              <a:t>Gpu</a:t>
            </a:r>
            <a:r>
              <a:rPr lang="en-US" sz="1100" b="0" dirty="0">
                <a:solidFill>
                  <a:srgbClr val="1D4956"/>
                </a:solidFill>
                <a:latin typeface="Barlow"/>
                <a:cs typeface="Calibri"/>
              </a:rPr>
              <a:t> </a:t>
            </a:r>
            <a:r>
              <a:rPr lang="el-GR" sz="1100" b="0" dirty="0">
                <a:solidFill>
                  <a:srgbClr val="1D4956"/>
                </a:solidFill>
                <a:latin typeface="Barlow"/>
                <a:cs typeface="Calibri"/>
              </a:rPr>
              <a:t>χωρίζεται στατικά σε ανεξάρτητα κομμάτια ή μικρές </a:t>
            </a:r>
            <a:r>
              <a:rPr lang="en-US" sz="1100" b="0" dirty="0">
                <a:solidFill>
                  <a:srgbClr val="1D4956"/>
                </a:solidFill>
                <a:latin typeface="Barlow"/>
                <a:cs typeface="Calibri"/>
              </a:rPr>
              <a:t>GPU </a:t>
            </a:r>
            <a:r>
              <a:rPr lang="el-GR" sz="1100" b="0" dirty="0">
                <a:solidFill>
                  <a:srgbClr val="1D4956"/>
                </a:solidFill>
                <a:latin typeface="Barlow"/>
                <a:cs typeface="Calibri"/>
              </a:rPr>
              <a:t>και κάθε κομμάτι δίνεται αποκλειστικά σε μια εφαρμογή. Για να αλλαχθεί το </a:t>
            </a:r>
            <a:r>
              <a:rPr lang="en-US" sz="1100" b="0" dirty="0">
                <a:solidFill>
                  <a:srgbClr val="1D4956"/>
                </a:solidFill>
                <a:latin typeface="Barlow"/>
                <a:cs typeface="Calibri"/>
              </a:rPr>
              <a:t>partition scheme </a:t>
            </a:r>
            <a:r>
              <a:rPr lang="el-GR" sz="1100" b="0" dirty="0">
                <a:solidFill>
                  <a:srgbClr val="1D4956"/>
                </a:solidFill>
                <a:latin typeface="Barlow"/>
                <a:cs typeface="Calibri"/>
              </a:rPr>
              <a:t>χρειάζεται να γίνει </a:t>
            </a:r>
            <a:r>
              <a:rPr lang="en-US" sz="1100" b="0" dirty="0">
                <a:solidFill>
                  <a:srgbClr val="1D4956"/>
                </a:solidFill>
                <a:latin typeface="Barlow"/>
                <a:cs typeface="Calibri"/>
              </a:rPr>
              <a:t>reset </a:t>
            </a:r>
            <a:r>
              <a:rPr lang="el-GR" sz="1100" b="0" dirty="0">
                <a:solidFill>
                  <a:srgbClr val="1D4956"/>
                </a:solidFill>
                <a:latin typeface="Barlow"/>
                <a:cs typeface="Calibri"/>
              </a:rPr>
              <a:t>ολόκληρη η </a:t>
            </a:r>
            <a:r>
              <a:rPr lang="en-US" sz="1100" b="0" dirty="0">
                <a:solidFill>
                  <a:srgbClr val="1D4956"/>
                </a:solidFill>
                <a:latin typeface="Barlow"/>
                <a:cs typeface="Calibri"/>
              </a:rPr>
              <a:t>GPU </a:t>
            </a:r>
            <a:r>
              <a:rPr lang="el-GR" sz="1100" b="0" dirty="0">
                <a:solidFill>
                  <a:srgbClr val="1D4956"/>
                </a:solidFill>
                <a:latin typeface="Barlow"/>
                <a:cs typeface="Calibri"/>
              </a:rPr>
              <a:t>και έτσι θα επηρεαστεί και η εκτέλεση όλων που τρέχουν εκείνη την στιγμή. </a:t>
            </a:r>
            <a:endParaRPr lang="en-US"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Εμείς προτείνουμε μια τεχνική που προσφέρει αποδοτικό χωρικό διαμοιρασμό επιταχυντών με ασφάλεια. </a:t>
            </a:r>
          </a:p>
        </p:txBody>
      </p:sp>
    </p:spTree>
    <p:extLst>
      <p:ext uri="{BB962C8B-B14F-4D97-AF65-F5344CB8AC3E}">
        <p14:creationId xmlns:p14="http://schemas.microsoft.com/office/powerpoint/2010/main" val="841833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dirty="0"/>
              <a:t>Ο στόχος </a:t>
            </a:r>
            <a:r>
              <a:rPr lang="el-GR" dirty="0" err="1"/>
              <a:t>αυτόυ</a:t>
            </a:r>
            <a:r>
              <a:rPr lang="el-GR" dirty="0"/>
              <a:t> του </a:t>
            </a:r>
            <a:r>
              <a:rPr lang="en-US" dirty="0"/>
              <a:t>thesis </a:t>
            </a:r>
            <a:r>
              <a:rPr lang="el-GR" dirty="0"/>
              <a:t>είναι να προσφέρουμε διαφανή και αποδοτικό διαμοιρασμό ετερογενών επιταχυντών από πραγματικές εφαρμογές σε ένα </a:t>
            </a:r>
            <a:r>
              <a:rPr lang="en-US" dirty="0"/>
              <a:t>server.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dirty="0"/>
              <a:t>Πιο συγκεκριμένα μια εφαρμογή μπορεί να χρησιμοποιεί αδιαφανώς πολλαπλούς επιταχυντές που είναι το </a:t>
            </a:r>
            <a:r>
              <a:rPr lang="en-US" dirty="0"/>
              <a:t>elastic sharing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dirty="0"/>
              <a:t>Πολλές εφαρμογές μπορούν να χρησιμοποιούν ένα </a:t>
            </a:r>
            <a:r>
              <a:rPr lang="en-US" dirty="0"/>
              <a:t>accelerator </a:t>
            </a:r>
            <a:r>
              <a:rPr lang="el-GR" dirty="0"/>
              <a:t>και αυτό το ονομάζουμε </a:t>
            </a:r>
            <a:r>
              <a:rPr lang="en-US" dirty="0"/>
              <a:t>spatial sharing</a:t>
            </a:r>
            <a:endParaRPr lang="el-GR" dirty="0"/>
          </a:p>
        </p:txBody>
      </p:sp>
    </p:spTree>
    <p:extLst>
      <p:ext uri="{BB962C8B-B14F-4D97-AF65-F5344CB8AC3E}">
        <p14:creationId xmlns:p14="http://schemas.microsoft.com/office/powerpoint/2010/main" val="1535059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dirty="0"/>
              <a:t>Σχεδιάσαμε λοιπόν και υλοποιήσαμε ένα </a:t>
            </a:r>
            <a:r>
              <a:rPr lang="en-US" dirty="0"/>
              <a:t>runtime </a:t>
            </a:r>
            <a:r>
              <a:rPr lang="el-GR" dirty="0"/>
              <a:t>που προσφέρει διαφανή, ελαστικό και χωρικό διαμοιρασμό πολλαπλών επιταχυντών.</a:t>
            </a: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l-GR" dirty="0"/>
              <a:t>Τα συγκεκριμένα </a:t>
            </a:r>
            <a:r>
              <a:rPr lang="en-US" dirty="0"/>
              <a:t>contributions </a:t>
            </a:r>
            <a:r>
              <a:rPr lang="el-GR" dirty="0"/>
              <a:t>είναι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l-GR" dirty="0"/>
              <a:t>Δυναμική ανάθεση διεργασιών σε επιταχυντές και αυτό είναι το </a:t>
            </a:r>
            <a:r>
              <a:rPr lang="en-US" dirty="0"/>
              <a:t>elastic sharing</a:t>
            </a:r>
            <a:r>
              <a:rPr lang="el-GR" dirty="0"/>
              <a:t> για να το επιτύχουμε αυτό προτείνουμε την χρήση ενός </a:t>
            </a:r>
            <a:r>
              <a:rPr lang="en-US" dirty="0"/>
              <a:t>shared runtime process</a:t>
            </a:r>
            <a:r>
              <a:rPr lang="el-GR" dirty="0"/>
              <a:t> που είναι ανάμεσα στους </a:t>
            </a:r>
            <a:r>
              <a:rPr lang="en-US" dirty="0"/>
              <a:t>clients/</a:t>
            </a:r>
            <a:r>
              <a:rPr lang="el-GR" dirty="0"/>
              <a:t>εφαρμογές και στους </a:t>
            </a:r>
            <a:r>
              <a:rPr lang="en-US" dirty="0"/>
              <a:t>accelerators.</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l-GR" dirty="0"/>
              <a:t>Προστασία </a:t>
            </a:r>
            <a:r>
              <a:rPr lang="en-US" dirty="0"/>
              <a:t>memory </a:t>
            </a:r>
            <a:r>
              <a:rPr lang="el-GR" dirty="0"/>
              <a:t>και </a:t>
            </a:r>
            <a:r>
              <a:rPr lang="en-US" dirty="0"/>
              <a:t>control flow instructions </a:t>
            </a:r>
            <a:r>
              <a:rPr lang="el-GR" dirty="0"/>
              <a:t>για να επιτύχουμε ασφαλές χωρικό διαμοιρασμό επιταχυντών. Για να το επιτύχουμε αυτό προσθέτουμε </a:t>
            </a:r>
            <a:r>
              <a:rPr lang="en-US" dirty="0"/>
              <a:t>bound checking instruction </a:t>
            </a:r>
            <a:r>
              <a:rPr lang="el-GR" dirty="0"/>
              <a:t>στο</a:t>
            </a:r>
            <a:r>
              <a:rPr lang="en-US" dirty="0"/>
              <a:t> kernel binary </a:t>
            </a:r>
            <a:endParaRPr lang="el-GR" dirty="0"/>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endParaRPr lang="en-US" dirty="0"/>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endParaRPr lang="el-GR" dirty="0"/>
          </a:p>
        </p:txBody>
      </p:sp>
    </p:spTree>
    <p:extLst>
      <p:ext uri="{BB962C8B-B14F-4D97-AF65-F5344CB8AC3E}">
        <p14:creationId xmlns:p14="http://schemas.microsoft.com/office/powerpoint/2010/main" val="1665946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615950" lvl="1" indent="0">
              <a:lnSpc>
                <a:spcPct val="100000"/>
              </a:lnSpc>
              <a:buNone/>
            </a:pPr>
            <a:r>
              <a:rPr lang="el-GR" dirty="0">
                <a:solidFill>
                  <a:srgbClr val="1D4956"/>
                </a:solidFill>
                <a:latin typeface="Barlow"/>
                <a:cs typeface="Calibri Light"/>
              </a:rPr>
              <a:t>Αυτή είναι η δομή της παρουσίασης μου. Και τώρα θα συνεχίσουμε με την περιγραφή του </a:t>
            </a:r>
            <a:r>
              <a:rPr lang="en-US" dirty="0">
                <a:solidFill>
                  <a:srgbClr val="1D4956"/>
                </a:solidFill>
                <a:latin typeface="Barlow"/>
                <a:cs typeface="Calibri Light"/>
              </a:rPr>
              <a:t>runtime </a:t>
            </a:r>
            <a:r>
              <a:rPr lang="el-GR" dirty="0">
                <a:solidFill>
                  <a:srgbClr val="1D4956"/>
                </a:solidFill>
                <a:latin typeface="Barlow"/>
                <a:cs typeface="Calibri Light"/>
              </a:rPr>
              <a:t>μας</a:t>
            </a:r>
            <a:endParaRPr lang="en-US" dirty="0">
              <a:solidFill>
                <a:srgbClr val="1D4956"/>
              </a:solidFill>
              <a:latin typeface="Barlow"/>
              <a:cs typeface="Calibri Light"/>
            </a:endParaRPr>
          </a:p>
        </p:txBody>
      </p:sp>
    </p:spTree>
    <p:extLst>
      <p:ext uri="{BB962C8B-B14F-4D97-AF65-F5344CB8AC3E}">
        <p14:creationId xmlns:p14="http://schemas.microsoft.com/office/powerpoint/2010/main" val="1457365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b="1" dirty="0"/>
              <a:t>Existing applications </a:t>
            </a:r>
            <a:r>
              <a:rPr lang="en-US" dirty="0"/>
              <a:t>are aware of the accelerator type, number, and set. </a:t>
            </a:r>
          </a:p>
          <a:p>
            <a:pPr marL="158750" indent="0">
              <a:buNone/>
            </a:pPr>
            <a:endParaRPr lang="en-US" dirty="0"/>
          </a:p>
          <a:p>
            <a:pPr marL="158750" indent="0">
              <a:buNone/>
            </a:pPr>
            <a:r>
              <a:rPr lang="en-US" b="1" dirty="0"/>
              <a:t>Our goal</a:t>
            </a:r>
            <a:r>
              <a:rPr lang="en-US" dirty="0"/>
              <a:t> is to hide accelerators from applications.</a:t>
            </a:r>
          </a:p>
          <a:p>
            <a:pPr marL="158750" indent="0">
              <a:buNone/>
            </a:pPr>
            <a:endParaRPr lang="en-US" dirty="0"/>
          </a:p>
          <a:p>
            <a:pPr marL="158750" indent="0">
              <a:buNone/>
            </a:pPr>
            <a:r>
              <a:rPr lang="en-US" b="1" dirty="0"/>
              <a:t>To achieve that</a:t>
            </a:r>
            <a:r>
              <a:rPr lang="en-US" dirty="0"/>
              <a:t>, </a:t>
            </a:r>
            <a:r>
              <a:rPr lang="en-US" u="sng" dirty="0" err="1"/>
              <a:t>Arax</a:t>
            </a:r>
            <a:r>
              <a:rPr lang="en-US" dirty="0"/>
              <a:t> uses three main primitives; Tasks, Buffers, and Task Queues</a:t>
            </a:r>
          </a:p>
          <a:p>
            <a:pPr marL="158750" indent="0">
              <a:buNone/>
            </a:pPr>
            <a:endParaRPr lang="en-US" dirty="0"/>
          </a:p>
        </p:txBody>
      </p:sp>
    </p:spTree>
    <p:extLst>
      <p:ext uri="{BB962C8B-B14F-4D97-AF65-F5344CB8AC3E}">
        <p14:creationId xmlns:p14="http://schemas.microsoft.com/office/powerpoint/2010/main" val="641583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b="1" dirty="0"/>
              <a:t>Tasks </a:t>
            </a:r>
            <a:r>
              <a:rPr lang="en-US" dirty="0"/>
              <a:t>hide accelerator-specific information such number of threads or blocks in CUDA </a:t>
            </a:r>
          </a:p>
          <a:p>
            <a:pPr marL="914400" lvl="1" indent="-298450"/>
            <a:r>
              <a:rPr lang="en-US" b="1" dirty="0"/>
              <a:t>And </a:t>
            </a:r>
            <a:r>
              <a:rPr lang="en-US" dirty="0"/>
              <a:t>represent individual kernels or data transfers.</a:t>
            </a:r>
          </a:p>
        </p:txBody>
      </p:sp>
    </p:spTree>
    <p:extLst>
      <p:ext uri="{BB962C8B-B14F-4D97-AF65-F5344CB8AC3E}">
        <p14:creationId xmlns:p14="http://schemas.microsoft.com/office/powerpoint/2010/main" val="1006642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lvl="0" indent="0">
              <a:buNone/>
            </a:pPr>
            <a:r>
              <a:rPr lang="en-US" b="1" dirty="0"/>
              <a:t>Buffers are used to hide </a:t>
            </a:r>
            <a:r>
              <a:rPr lang="en-US" b="0" dirty="0"/>
              <a:t>a</a:t>
            </a:r>
            <a:r>
              <a:rPr lang="en-US" dirty="0"/>
              <a:t>ccelerator memory from applications</a:t>
            </a:r>
          </a:p>
          <a:p>
            <a:pPr marL="914400" lvl="1" indent="-298450"/>
            <a:r>
              <a:rPr lang="en-US" dirty="0"/>
              <a:t>They are </a:t>
            </a:r>
            <a:r>
              <a:rPr lang="en-US" sz="1100" b="1" dirty="0">
                <a:solidFill>
                  <a:srgbClr val="1D4956"/>
                </a:solidFill>
                <a:latin typeface="Barlow"/>
                <a:cs typeface="Calibri"/>
                <a:sym typeface="Wingdings" panose="05000000000000000000" pitchFamily="2" charset="2"/>
              </a:rPr>
              <a:t>opaque identifiers,</a:t>
            </a:r>
            <a:r>
              <a:rPr lang="en-US" sz="1100" dirty="0">
                <a:solidFill>
                  <a:srgbClr val="1D4956"/>
                </a:solidFill>
                <a:latin typeface="Barlow"/>
                <a:cs typeface="Calibri"/>
                <a:sym typeface="Wingdings" panose="05000000000000000000" pitchFamily="2" charset="2"/>
              </a:rPr>
              <a:t> that represent the task input and output data</a:t>
            </a:r>
          </a:p>
          <a:p>
            <a:pPr marL="914400" lvl="1" indent="-298450"/>
            <a:r>
              <a:rPr lang="en-US" sz="1100" dirty="0">
                <a:solidFill>
                  <a:srgbClr val="1D4956"/>
                </a:solidFill>
                <a:latin typeface="Barlow"/>
                <a:cs typeface="Calibri"/>
                <a:sym typeface="Wingdings" panose="05000000000000000000" pitchFamily="2" charset="2"/>
              </a:rPr>
              <a:t>Buffers allow </a:t>
            </a:r>
            <a:r>
              <a:rPr lang="en-US" sz="1100" dirty="0" err="1">
                <a:solidFill>
                  <a:srgbClr val="1D4956"/>
                </a:solidFill>
                <a:latin typeface="Barlow"/>
                <a:cs typeface="Calibri"/>
                <a:sym typeface="Wingdings" panose="05000000000000000000" pitchFamily="2" charset="2"/>
              </a:rPr>
              <a:t>Arax</a:t>
            </a:r>
            <a:r>
              <a:rPr lang="en-US" sz="1100" dirty="0">
                <a:solidFill>
                  <a:srgbClr val="1D4956"/>
                </a:solidFill>
                <a:latin typeface="Barlow"/>
                <a:cs typeface="Calibri"/>
                <a:sym typeface="Wingdings" panose="05000000000000000000" pitchFamily="2" charset="2"/>
              </a:rPr>
              <a:t> to keep track of data dependencies </a:t>
            </a:r>
            <a:endParaRPr lang="en-US" dirty="0"/>
          </a:p>
        </p:txBody>
      </p:sp>
    </p:spTree>
    <p:extLst>
      <p:ext uri="{BB962C8B-B14F-4D97-AF65-F5344CB8AC3E}">
        <p14:creationId xmlns:p14="http://schemas.microsoft.com/office/powerpoint/2010/main" val="1462904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lvl="0" indent="0">
              <a:buNone/>
            </a:pPr>
            <a:r>
              <a:rPr lang="en-US" dirty="0"/>
              <a:t>Finally, </a:t>
            </a:r>
            <a:r>
              <a:rPr lang="en-US" b="1" dirty="0"/>
              <a:t>task-queues</a:t>
            </a:r>
            <a:r>
              <a:rPr lang="en-US" dirty="0"/>
              <a:t> are used to express task order </a:t>
            </a:r>
          </a:p>
          <a:p>
            <a:pPr marL="914400" lvl="1" indent="-298450"/>
            <a:r>
              <a:rPr lang="en-US" dirty="0" err="1"/>
              <a:t>Arax</a:t>
            </a:r>
            <a:r>
              <a:rPr lang="en-US" dirty="0"/>
              <a:t> ensures that tasks in a task queue will execute in-order. </a:t>
            </a:r>
          </a:p>
          <a:p>
            <a:pPr marL="914400" lvl="1" indent="-298450"/>
            <a:r>
              <a:rPr lang="en-US" dirty="0"/>
              <a:t>Applications can allocate multiple task queues for concurrency.</a:t>
            </a:r>
          </a:p>
        </p:txBody>
      </p:sp>
    </p:spTree>
    <p:extLst>
      <p:ext uri="{BB962C8B-B14F-4D97-AF65-F5344CB8AC3E}">
        <p14:creationId xmlns:p14="http://schemas.microsoft.com/office/powerpoint/2010/main" val="376376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baseline="0" dirty="0">
              <a:solidFill>
                <a:srgbClr val="000000"/>
              </a:solidFill>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i="0" u="none" strike="noStrike" cap="none" baseline="0" dirty="0">
                <a:solidFill>
                  <a:srgbClr val="000000"/>
                </a:solidFill>
                <a:latin typeface="Arial"/>
                <a:cs typeface="Arial"/>
                <a:sym typeface="Arial"/>
              </a:rPr>
              <a:t>Το μέγεθος </a:t>
            </a:r>
            <a:r>
              <a:rPr lang="el-GR" sz="1100" b="0" i="0" u="none" strike="noStrike" cap="none" baseline="0" dirty="0" err="1">
                <a:solidFill>
                  <a:srgbClr val="000000"/>
                </a:solidFill>
                <a:latin typeface="Arial"/>
                <a:cs typeface="Arial"/>
                <a:sym typeface="Arial"/>
              </a:rPr>
              <a:t>ενος</a:t>
            </a:r>
            <a:r>
              <a:rPr lang="el-GR" sz="1100" b="0" i="0" u="none" strike="noStrike" cap="none" baseline="0" dirty="0">
                <a:solidFill>
                  <a:srgbClr val="000000"/>
                </a:solidFill>
                <a:latin typeface="Arial"/>
                <a:cs typeface="Arial"/>
                <a:sym typeface="Arial"/>
              </a:rPr>
              <a:t> επιταχυντή </a:t>
            </a:r>
            <a:r>
              <a:rPr lang="el-GR" sz="1100" b="0" i="0" u="none" strike="noStrike" cap="none" baseline="0" dirty="0" err="1">
                <a:solidFill>
                  <a:srgbClr val="000000"/>
                </a:solidFill>
                <a:latin typeface="Arial"/>
                <a:cs typeface="Arial"/>
                <a:sym typeface="Arial"/>
              </a:rPr>
              <a:t>ολο</a:t>
            </a:r>
            <a:r>
              <a:rPr lang="el-GR" sz="1100" b="0" i="0" u="none" strike="noStrike" cap="none" baseline="0" dirty="0">
                <a:solidFill>
                  <a:srgbClr val="000000"/>
                </a:solidFill>
                <a:latin typeface="Arial"/>
                <a:cs typeface="Arial"/>
                <a:sym typeface="Arial"/>
              </a:rPr>
              <a:t> και αυξάνει</a:t>
            </a:r>
            <a:r>
              <a:rPr lang="en-US" sz="1100" b="0" i="0" u="none" strike="noStrike" cap="none" baseline="0" dirty="0">
                <a:solidFill>
                  <a:srgbClr val="000000"/>
                </a:solidFill>
                <a:latin typeface="Arial"/>
                <a:cs typeface="Arial"/>
                <a:sym typeface="Arial"/>
              </a:rPr>
              <a:t> </a:t>
            </a:r>
            <a:r>
              <a:rPr lang="el-GR" sz="1100" b="1" i="0" u="none" strike="noStrike" cap="none" baseline="0" dirty="0">
                <a:solidFill>
                  <a:srgbClr val="000000"/>
                </a:solidFill>
                <a:latin typeface="Arial"/>
                <a:cs typeface="Arial"/>
                <a:sym typeface="Arial"/>
              </a:rPr>
              <a:t>για να μπορέσουν να καλύψουν τις ανάγκες μιας μερίδας εφαρμογών που έχουν αρκετό παραλληλισμό και μπορών να </a:t>
            </a:r>
            <a:r>
              <a:rPr lang="el-GR" sz="1100" b="1" i="0" u="none" strike="noStrike" cap="none" baseline="0" dirty="0" err="1">
                <a:solidFill>
                  <a:srgbClr val="000000"/>
                </a:solidFill>
                <a:latin typeface="Arial"/>
                <a:cs typeface="Arial"/>
                <a:sym typeface="Arial"/>
              </a:rPr>
              <a:t>πίασουν</a:t>
            </a:r>
            <a:r>
              <a:rPr lang="el-GR" sz="1100" b="1" i="0" u="none" strike="noStrike" cap="none" baseline="0" dirty="0">
                <a:solidFill>
                  <a:srgbClr val="000000"/>
                </a:solidFill>
                <a:latin typeface="Arial"/>
                <a:cs typeface="Arial"/>
                <a:sym typeface="Arial"/>
              </a:rPr>
              <a:t> όλα τα </a:t>
            </a:r>
            <a:r>
              <a:rPr lang="en-US" sz="1100" b="1" i="0" u="none" strike="noStrike" cap="none" baseline="0" dirty="0">
                <a:solidFill>
                  <a:srgbClr val="000000"/>
                </a:solidFill>
                <a:latin typeface="Arial"/>
                <a:cs typeface="Arial"/>
                <a:sym typeface="Arial"/>
              </a:rPr>
              <a:t>resources </a:t>
            </a:r>
            <a:r>
              <a:rPr lang="el-GR" sz="1100" b="1" i="0" u="none" strike="noStrike" cap="none" baseline="0" dirty="0">
                <a:solidFill>
                  <a:srgbClr val="000000"/>
                </a:solidFill>
                <a:latin typeface="Arial"/>
                <a:cs typeface="Arial"/>
                <a:sym typeface="Arial"/>
              </a:rPr>
              <a:t>αυτών των τεράστιων πλέον επιταχυντών</a:t>
            </a:r>
            <a:r>
              <a:rPr lang="en-US" sz="1100" b="1" i="0" u="none" strike="noStrike" cap="none" baseline="0" dirty="0">
                <a:solidFill>
                  <a:srgbClr val="000000"/>
                </a:solidFill>
                <a:latin typeface="Arial"/>
                <a:cs typeface="Arial"/>
                <a:sym typeface="Arial"/>
              </a:rPr>
              <a:t>. </a:t>
            </a:r>
            <a:endParaRPr lang="el-GR" sz="1100" b="1" i="0" u="none" strike="noStrike" cap="none" baseline="0" dirty="0">
              <a:solidFill>
                <a:srgbClr val="000000"/>
              </a:solidFill>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baseline="0" dirty="0">
              <a:solidFill>
                <a:srgbClr val="000000"/>
              </a:solidFill>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i="0" u="none" strike="noStrike" cap="none" baseline="0" dirty="0">
                <a:solidFill>
                  <a:srgbClr val="000000"/>
                </a:solidFill>
                <a:latin typeface="Arial"/>
                <a:cs typeface="Arial"/>
                <a:sym typeface="Arial"/>
              </a:rPr>
              <a:t> Το γράφημα δείχνει στον άξονα των </a:t>
            </a:r>
            <a:r>
              <a:rPr lang="en-US" sz="1100" b="0" i="0" u="none" strike="noStrike" cap="none" baseline="0" dirty="0">
                <a:solidFill>
                  <a:srgbClr val="000000"/>
                </a:solidFill>
                <a:latin typeface="Arial"/>
                <a:cs typeface="Arial"/>
                <a:sym typeface="Arial"/>
              </a:rPr>
              <a:t>x </a:t>
            </a:r>
            <a:r>
              <a:rPr lang="el-GR" sz="1100" b="0" i="0" u="none" strike="noStrike" cap="none" baseline="0" dirty="0">
                <a:solidFill>
                  <a:srgbClr val="000000"/>
                </a:solidFill>
                <a:latin typeface="Arial"/>
                <a:cs typeface="Arial"/>
                <a:sym typeface="Arial"/>
              </a:rPr>
              <a:t>τις χρονολογίες που έχουν κυκλοφόρησαν </a:t>
            </a:r>
            <a:r>
              <a:rPr lang="en-US" sz="1100" b="0" i="0" u="none" strike="noStrike" cap="none" baseline="0" dirty="0">
                <a:solidFill>
                  <a:srgbClr val="000000"/>
                </a:solidFill>
                <a:latin typeface="Arial"/>
                <a:cs typeface="Arial"/>
                <a:sym typeface="Arial"/>
              </a:rPr>
              <a:t>AMD </a:t>
            </a:r>
            <a:r>
              <a:rPr lang="el-GR" sz="1100" b="0" i="0" u="none" strike="noStrike" cap="none" baseline="0" dirty="0">
                <a:solidFill>
                  <a:srgbClr val="000000"/>
                </a:solidFill>
                <a:latin typeface="Arial"/>
                <a:cs typeface="Arial"/>
                <a:sym typeface="Arial"/>
              </a:rPr>
              <a:t>και </a:t>
            </a:r>
            <a:r>
              <a:rPr lang="en-US" sz="1100" b="0" i="0" u="none" strike="noStrike" cap="none" baseline="0" dirty="0">
                <a:solidFill>
                  <a:srgbClr val="000000"/>
                </a:solidFill>
                <a:latin typeface="Arial"/>
                <a:cs typeface="Arial"/>
                <a:sym typeface="Arial"/>
              </a:rPr>
              <a:t>NVIDIA GPUs </a:t>
            </a:r>
            <a:r>
              <a:rPr lang="el-GR" sz="1100" b="0" i="0" u="none" strike="noStrike" cap="none" baseline="0" dirty="0">
                <a:solidFill>
                  <a:srgbClr val="000000"/>
                </a:solidFill>
                <a:latin typeface="Arial"/>
                <a:cs typeface="Arial"/>
                <a:sym typeface="Arial"/>
              </a:rPr>
              <a:t>και στον άξονα των </a:t>
            </a:r>
            <a:r>
              <a:rPr lang="en-US" sz="1100" b="0" i="0" u="none" strike="noStrike" cap="none" baseline="0" dirty="0">
                <a:solidFill>
                  <a:srgbClr val="000000"/>
                </a:solidFill>
                <a:latin typeface="Arial"/>
                <a:cs typeface="Arial"/>
                <a:sym typeface="Arial"/>
              </a:rPr>
              <a:t>y </a:t>
            </a:r>
            <a:r>
              <a:rPr lang="el-GR" sz="1100" b="0" i="0" u="none" strike="noStrike" cap="none" baseline="0" dirty="0">
                <a:solidFill>
                  <a:srgbClr val="000000"/>
                </a:solidFill>
                <a:latin typeface="Arial"/>
                <a:cs typeface="Arial"/>
                <a:sym typeface="Arial"/>
              </a:rPr>
              <a:t>το πλήθος των </a:t>
            </a:r>
            <a:r>
              <a:rPr lang="en-US" sz="1100" b="0" i="0" u="none" strike="noStrike" cap="none" baseline="0" dirty="0">
                <a:solidFill>
                  <a:srgbClr val="000000"/>
                </a:solidFill>
                <a:latin typeface="Arial"/>
                <a:cs typeface="Arial"/>
                <a:sym typeface="Arial"/>
              </a:rPr>
              <a:t>SMs, </a:t>
            </a:r>
            <a:r>
              <a:rPr lang="el-GR" sz="1100" b="0" i="0" u="none" strike="noStrike" cap="none" baseline="0" dirty="0">
                <a:solidFill>
                  <a:srgbClr val="000000"/>
                </a:solidFill>
                <a:latin typeface="Arial"/>
                <a:cs typeface="Arial"/>
                <a:sym typeface="Arial"/>
              </a:rPr>
              <a:t>το μέγεθος της μνήμης σε </a:t>
            </a:r>
            <a:r>
              <a:rPr lang="en-US" sz="1100" b="0" i="0" u="none" strike="noStrike" cap="none" baseline="0" dirty="0">
                <a:solidFill>
                  <a:srgbClr val="000000"/>
                </a:solidFill>
                <a:latin typeface="Arial"/>
                <a:cs typeface="Arial"/>
                <a:sym typeface="Arial"/>
              </a:rPr>
              <a:t>GBs</a:t>
            </a:r>
            <a:r>
              <a:rPr lang="el-GR" sz="1100" b="0" i="0" u="none" strike="noStrike" cap="none" baseline="0" dirty="0">
                <a:solidFill>
                  <a:srgbClr val="000000"/>
                </a:solidFill>
                <a:latin typeface="Arial"/>
                <a:cs typeface="Arial"/>
                <a:sym typeface="Arial"/>
              </a:rPr>
              <a:t> και το </a:t>
            </a:r>
            <a:r>
              <a:rPr lang="en-US" sz="1100" b="0" i="0" u="none" strike="noStrike" cap="none" baseline="0" dirty="0">
                <a:solidFill>
                  <a:srgbClr val="000000"/>
                </a:solidFill>
                <a:latin typeface="Arial"/>
                <a:cs typeface="Arial"/>
                <a:sym typeface="Arial"/>
              </a:rPr>
              <a:t>performance </a:t>
            </a:r>
            <a:r>
              <a:rPr lang="el-GR" sz="1100" b="0" i="0" u="none" strike="noStrike" cap="none" baseline="0" dirty="0">
                <a:solidFill>
                  <a:srgbClr val="000000"/>
                </a:solidFill>
                <a:latin typeface="Arial"/>
                <a:cs typeface="Arial"/>
                <a:sym typeface="Arial"/>
              </a:rPr>
              <a:t>των </a:t>
            </a:r>
            <a:r>
              <a:rPr lang="en-US" sz="1100" b="0" i="0" u="none" strike="noStrike" cap="none" baseline="0" dirty="0">
                <a:solidFill>
                  <a:srgbClr val="000000"/>
                </a:solidFill>
                <a:latin typeface="Arial"/>
                <a:cs typeface="Arial"/>
                <a:sym typeface="Arial"/>
              </a:rPr>
              <a:t>fp32 </a:t>
            </a:r>
            <a:r>
              <a:rPr lang="el-GR" sz="1100" b="0" i="0" u="none" strike="noStrike" cap="none" baseline="0" dirty="0">
                <a:solidFill>
                  <a:srgbClr val="000000"/>
                </a:solidFill>
                <a:latin typeface="Arial"/>
                <a:cs typeface="Arial"/>
                <a:sym typeface="Arial"/>
              </a:rPr>
              <a:t>σε </a:t>
            </a:r>
            <a:r>
              <a:rPr lang="en-US" sz="1100" b="0" i="0" u="none" strike="noStrike" cap="none" baseline="0" dirty="0">
                <a:solidFill>
                  <a:srgbClr val="000000"/>
                </a:solidFill>
                <a:latin typeface="Arial"/>
                <a:cs typeface="Arial"/>
                <a:sym typeface="Arial"/>
              </a:rPr>
              <a:t>TFLOPs. O </a:t>
            </a:r>
            <a:r>
              <a:rPr lang="el-GR" sz="1100" b="0" i="0" u="none" strike="noStrike" cap="none" baseline="0" dirty="0">
                <a:solidFill>
                  <a:srgbClr val="000000"/>
                </a:solidFill>
                <a:latin typeface="Arial"/>
                <a:cs typeface="Arial"/>
                <a:sym typeface="Arial"/>
              </a:rPr>
              <a:t>άξονας </a:t>
            </a:r>
            <a:r>
              <a:rPr lang="en-US" sz="1100" b="0" i="0" u="none" strike="noStrike" cap="none" baseline="0" dirty="0">
                <a:solidFill>
                  <a:srgbClr val="000000"/>
                </a:solidFill>
                <a:latin typeface="Arial"/>
                <a:cs typeface="Arial"/>
                <a:sym typeface="Arial"/>
              </a:rPr>
              <a:t>y</a:t>
            </a:r>
            <a:r>
              <a:rPr lang="el-GR" sz="1100" b="0" i="0" u="none" strike="noStrike" cap="none" baseline="0" dirty="0">
                <a:solidFill>
                  <a:srgbClr val="000000"/>
                </a:solidFill>
                <a:latin typeface="Arial"/>
                <a:cs typeface="Arial"/>
                <a:sym typeface="Arial"/>
              </a:rPr>
              <a:t>’ δείχνει τους κύκλους ρολογιού σε  </a:t>
            </a:r>
            <a:r>
              <a:rPr lang="en-US" sz="1100" b="0" i="0" u="none" strike="noStrike" cap="none" baseline="0" dirty="0">
                <a:solidFill>
                  <a:srgbClr val="000000"/>
                </a:solidFill>
                <a:latin typeface="Arial"/>
                <a:cs typeface="Arial"/>
                <a:sym typeface="Arial"/>
              </a:rPr>
              <a:t>GHz.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baseline="0" dirty="0">
              <a:solidFill>
                <a:srgbClr val="000000"/>
              </a:solidFill>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i="0" u="none" strike="noStrike" cap="none" baseline="0" dirty="0">
                <a:solidFill>
                  <a:srgbClr val="000000"/>
                </a:solidFill>
                <a:latin typeface="Arial"/>
                <a:cs typeface="Arial"/>
                <a:sym typeface="Arial"/>
              </a:rPr>
              <a:t>Κάθε δύο χρόνια το πλήθος των </a:t>
            </a:r>
            <a:r>
              <a:rPr lang="en-US" sz="1100" b="0" i="0" u="none" strike="noStrike" cap="none" baseline="0" dirty="0">
                <a:solidFill>
                  <a:srgbClr val="000000"/>
                </a:solidFill>
                <a:latin typeface="Arial"/>
                <a:cs typeface="Arial"/>
                <a:sym typeface="Arial"/>
              </a:rPr>
              <a:t>SMs </a:t>
            </a:r>
            <a:r>
              <a:rPr lang="el-GR" sz="1100" b="0" i="0" u="none" strike="noStrike" cap="none" baseline="0" dirty="0">
                <a:solidFill>
                  <a:srgbClr val="000000"/>
                </a:solidFill>
                <a:latin typeface="Arial"/>
                <a:cs typeface="Arial"/>
                <a:sym typeface="Arial"/>
              </a:rPr>
              <a:t>έχει αυξηθεί 1.9</a:t>
            </a:r>
            <a:r>
              <a:rPr lang="en-US" sz="1100" b="0" i="0" u="none" strike="noStrike" cap="none" baseline="0" dirty="0">
                <a:solidFill>
                  <a:srgbClr val="000000"/>
                </a:solidFill>
                <a:latin typeface="Arial"/>
                <a:cs typeface="Arial"/>
                <a:sym typeface="Arial"/>
              </a:rPr>
              <a:t>x</a:t>
            </a:r>
            <a:r>
              <a:rPr lang="el-GR" sz="1100" b="0" i="0" u="none" strike="noStrike" cap="none" baseline="0" dirty="0">
                <a:solidFill>
                  <a:srgbClr val="000000"/>
                </a:solidFill>
                <a:latin typeface="Arial"/>
                <a:cs typeface="Arial"/>
                <a:sym typeface="Arial"/>
              </a:rPr>
              <a:t>, το μέγεθος της μνήμης έχει αυξηθεί 1.7</a:t>
            </a:r>
            <a:r>
              <a:rPr lang="en-US" sz="1100" b="0" i="0" u="none" strike="noStrike" cap="none" baseline="0" dirty="0">
                <a:solidFill>
                  <a:srgbClr val="000000"/>
                </a:solidFill>
                <a:latin typeface="Arial"/>
                <a:cs typeface="Arial"/>
                <a:sym typeface="Arial"/>
              </a:rPr>
              <a:t>x</a:t>
            </a:r>
            <a:r>
              <a:rPr lang="el-GR" sz="1100" b="0" i="0" u="none" strike="noStrike" cap="none" baseline="0" dirty="0">
                <a:solidFill>
                  <a:srgbClr val="000000"/>
                </a:solidFill>
                <a:latin typeface="Arial"/>
                <a:cs typeface="Arial"/>
                <a:sym typeface="Arial"/>
              </a:rPr>
              <a:t>, το </a:t>
            </a:r>
            <a:r>
              <a:rPr lang="en-US" sz="1100" b="0" i="0" u="none" strike="noStrike" cap="none" baseline="0" dirty="0">
                <a:solidFill>
                  <a:srgbClr val="000000"/>
                </a:solidFill>
                <a:latin typeface="Arial"/>
                <a:cs typeface="Arial"/>
                <a:sym typeface="Arial"/>
              </a:rPr>
              <a:t>performance </a:t>
            </a:r>
            <a:r>
              <a:rPr lang="el-GR" sz="1100" b="0" i="0" u="none" strike="noStrike" cap="none" baseline="0" dirty="0">
                <a:solidFill>
                  <a:srgbClr val="000000"/>
                </a:solidFill>
                <a:latin typeface="Arial"/>
                <a:cs typeface="Arial"/>
                <a:sym typeface="Arial"/>
              </a:rPr>
              <a:t>του </a:t>
            </a:r>
            <a:r>
              <a:rPr lang="en-US" sz="1100" b="0" i="0" u="none" strike="noStrike" cap="none" baseline="0" dirty="0">
                <a:solidFill>
                  <a:srgbClr val="000000"/>
                </a:solidFill>
                <a:latin typeface="Arial"/>
                <a:cs typeface="Arial"/>
                <a:sym typeface="Arial"/>
              </a:rPr>
              <a:t>double precision </a:t>
            </a:r>
            <a:r>
              <a:rPr lang="el-GR" sz="1100" b="0" i="0" u="none" strike="noStrike" cap="none" baseline="0" dirty="0">
                <a:solidFill>
                  <a:srgbClr val="000000"/>
                </a:solidFill>
                <a:latin typeface="Arial"/>
                <a:cs typeface="Arial"/>
                <a:sym typeface="Arial"/>
              </a:rPr>
              <a:t>έχει αυξηθεί 1.6</a:t>
            </a:r>
            <a:r>
              <a:rPr lang="en-US" sz="1100" b="0" i="0" u="none" strike="noStrike" cap="none" baseline="0" dirty="0">
                <a:solidFill>
                  <a:srgbClr val="000000"/>
                </a:solidFill>
                <a:latin typeface="Arial"/>
                <a:cs typeface="Arial"/>
                <a:sym typeface="Arial"/>
              </a:rPr>
              <a:t>x </a:t>
            </a:r>
            <a:r>
              <a:rPr lang="el-GR" sz="1100" b="0" i="0" u="none" strike="noStrike" cap="none" baseline="0" dirty="0">
                <a:solidFill>
                  <a:srgbClr val="000000"/>
                </a:solidFill>
                <a:latin typeface="Arial"/>
                <a:cs typeface="Arial"/>
                <a:sym typeface="Arial"/>
              </a:rPr>
              <a:t>και η ταχύτητα του ρολογιού 1.2</a:t>
            </a:r>
            <a:r>
              <a:rPr lang="en-US" sz="1100" b="0" i="0" u="none" strike="noStrike" cap="none" baseline="0" dirty="0">
                <a:solidFill>
                  <a:srgbClr val="000000"/>
                </a:solidFill>
                <a:latin typeface="Arial"/>
                <a:cs typeface="Arial"/>
                <a:sym typeface="Arial"/>
              </a:rPr>
              <a:t>x. To performance </a:t>
            </a:r>
            <a:r>
              <a:rPr lang="el-GR" sz="1100" b="0" i="0" u="none" strike="noStrike" cap="none" baseline="0" dirty="0">
                <a:solidFill>
                  <a:srgbClr val="000000"/>
                </a:solidFill>
                <a:latin typeface="Arial"/>
                <a:cs typeface="Arial"/>
                <a:sym typeface="Arial"/>
              </a:rPr>
              <a:t>των </a:t>
            </a:r>
            <a:r>
              <a:rPr lang="en-US" sz="1100" b="0" i="0" u="none" strike="noStrike" cap="none" baseline="0" dirty="0">
                <a:solidFill>
                  <a:srgbClr val="000000"/>
                </a:solidFill>
                <a:latin typeface="Arial"/>
                <a:cs typeface="Arial"/>
                <a:sym typeface="Arial"/>
              </a:rPr>
              <a:t>int8 units</a:t>
            </a:r>
            <a:r>
              <a:rPr lang="el-GR" sz="1100" b="0" i="0" u="none" strike="noStrike" cap="none" baseline="0" dirty="0">
                <a:solidFill>
                  <a:srgbClr val="000000"/>
                </a:solidFill>
                <a:latin typeface="Arial"/>
                <a:cs typeface="Arial"/>
                <a:sym typeface="Arial"/>
              </a:rPr>
              <a:t> ειδικού σκοπού</a:t>
            </a:r>
            <a:r>
              <a:rPr lang="en-US" sz="1100" b="0" i="0" u="none" strike="noStrike" cap="none" baseline="0" dirty="0">
                <a:solidFill>
                  <a:srgbClr val="000000"/>
                </a:solidFill>
                <a:latin typeface="Arial"/>
                <a:cs typeface="Arial"/>
                <a:sym typeface="Arial"/>
              </a:rPr>
              <a:t> </a:t>
            </a:r>
            <a:r>
              <a:rPr lang="el-GR" sz="1100" b="0" i="0" u="none" strike="noStrike" cap="none" baseline="0" dirty="0">
                <a:solidFill>
                  <a:srgbClr val="000000"/>
                </a:solidFill>
                <a:latin typeface="Arial"/>
                <a:cs typeface="Arial"/>
                <a:sym typeface="Arial"/>
              </a:rPr>
              <a:t>αυξάνει 3</a:t>
            </a:r>
            <a:r>
              <a:rPr lang="en-US" sz="1100" b="0" i="0" u="none" strike="noStrike" cap="none" baseline="0" dirty="0">
                <a:solidFill>
                  <a:srgbClr val="000000"/>
                </a:solidFill>
                <a:latin typeface="Arial"/>
                <a:cs typeface="Arial"/>
                <a:sym typeface="Arial"/>
              </a:rPr>
              <a:t>x </a:t>
            </a:r>
            <a:r>
              <a:rPr lang="el-GR" sz="1100" b="0" i="0" u="none" strike="noStrike" cap="none" baseline="0" dirty="0">
                <a:solidFill>
                  <a:srgbClr val="000000"/>
                </a:solidFill>
                <a:latin typeface="Arial"/>
                <a:cs typeface="Arial"/>
                <a:sym typeface="Arial"/>
              </a:rPr>
              <a:t>κάθε δυο χρόνια και δεν απεικονίζετε στο </a:t>
            </a:r>
            <a:r>
              <a:rPr lang="el-GR" sz="1100" b="0" i="0" u="none" strike="noStrike" cap="none" baseline="0" dirty="0" err="1">
                <a:solidFill>
                  <a:srgbClr val="000000"/>
                </a:solidFill>
                <a:latin typeface="Arial"/>
                <a:cs typeface="Arial"/>
                <a:sym typeface="Arial"/>
              </a:rPr>
              <a:t>γραφήμα</a:t>
            </a:r>
            <a:r>
              <a:rPr lang="el-GR" sz="1100" b="0" i="0" u="none" strike="noStrike" cap="none" baseline="0" dirty="0">
                <a:solidFill>
                  <a:srgbClr val="000000"/>
                </a:solidFill>
                <a:latin typeface="Arial"/>
                <a:cs typeface="Arial"/>
                <a:sym typeface="Arial"/>
              </a:rPr>
              <a:t>.</a:t>
            </a:r>
            <a:endParaRPr lang="en-US" sz="1100" b="0" i="0" u="none" strike="noStrike" cap="none" baseline="0" dirty="0">
              <a:solidFill>
                <a:srgbClr val="000000"/>
              </a:solidFill>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baseline="0" dirty="0">
              <a:solidFill>
                <a:srgbClr val="000000"/>
              </a:solidFill>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i="0" u="none" strike="noStrike" cap="none" baseline="0" dirty="0">
                <a:solidFill>
                  <a:srgbClr val="000000"/>
                </a:solidFill>
                <a:latin typeface="Arial"/>
                <a:cs typeface="Arial"/>
                <a:sym typeface="Arial"/>
              </a:rPr>
              <a:t>Χρησιμοποιούμε το </a:t>
            </a:r>
            <a:r>
              <a:rPr lang="en-US" sz="1100" b="0" i="0" u="none" strike="noStrike" cap="none" baseline="0" dirty="0">
                <a:solidFill>
                  <a:srgbClr val="000000"/>
                </a:solidFill>
                <a:latin typeface="Arial"/>
                <a:cs typeface="Arial"/>
                <a:sym typeface="Arial"/>
              </a:rPr>
              <a:t>double precision </a:t>
            </a:r>
            <a:r>
              <a:rPr lang="el-GR" sz="1100" b="0" i="0" u="none" strike="noStrike" cap="none" baseline="0" dirty="0">
                <a:solidFill>
                  <a:srgbClr val="000000"/>
                </a:solidFill>
                <a:latin typeface="Arial"/>
                <a:cs typeface="Arial"/>
                <a:sym typeface="Arial"/>
              </a:rPr>
              <a:t>γιατί είναι μετρική που είναι πιο γενικού σκοπού και τα </a:t>
            </a:r>
            <a:r>
              <a:rPr lang="en-US" sz="1100" b="0" i="0" u="none" strike="noStrike" cap="none" baseline="0" dirty="0">
                <a:solidFill>
                  <a:srgbClr val="000000"/>
                </a:solidFill>
                <a:latin typeface="Arial"/>
                <a:cs typeface="Arial"/>
                <a:sym typeface="Arial"/>
              </a:rPr>
              <a:t>floating point units </a:t>
            </a:r>
            <a:r>
              <a:rPr lang="el-GR" sz="1100" b="0" i="0" u="none" strike="noStrike" cap="none" baseline="0" dirty="0">
                <a:solidFill>
                  <a:srgbClr val="000000"/>
                </a:solidFill>
                <a:latin typeface="Arial"/>
                <a:cs typeface="Arial"/>
                <a:sym typeface="Arial"/>
              </a:rPr>
              <a:t>χρησιμοποιούνται από τις περισσότερες εφαρμογές, εν αντίθεση σε κάποιες άλλες αναφορές λέγετε ότι το </a:t>
            </a:r>
            <a:r>
              <a:rPr lang="en-US" sz="1100" b="0" i="0" u="none" strike="noStrike" cap="none" baseline="0" dirty="0">
                <a:solidFill>
                  <a:srgbClr val="000000"/>
                </a:solidFill>
                <a:latin typeface="Arial"/>
                <a:cs typeface="Arial"/>
                <a:sym typeface="Arial"/>
              </a:rPr>
              <a:t>performance </a:t>
            </a:r>
            <a:r>
              <a:rPr lang="el-GR" sz="1100" b="0" i="0" u="none" strike="noStrike" cap="none" baseline="0" dirty="0">
                <a:solidFill>
                  <a:srgbClr val="000000"/>
                </a:solidFill>
                <a:latin typeface="Arial"/>
                <a:cs typeface="Arial"/>
                <a:sym typeface="Arial"/>
              </a:rPr>
              <a:t>των επιταχυντών αυξάνει 3</a:t>
            </a:r>
            <a:r>
              <a:rPr lang="en-US" sz="1100" b="0" i="0" u="none" strike="noStrike" cap="none" baseline="0" dirty="0">
                <a:solidFill>
                  <a:srgbClr val="000000"/>
                </a:solidFill>
                <a:latin typeface="Arial"/>
                <a:cs typeface="Arial"/>
                <a:sym typeface="Arial"/>
              </a:rPr>
              <a:t>x </a:t>
            </a:r>
            <a:r>
              <a:rPr lang="el-GR" sz="1100" b="0" i="0" u="none" strike="noStrike" cap="none" baseline="0" dirty="0">
                <a:solidFill>
                  <a:srgbClr val="000000"/>
                </a:solidFill>
                <a:latin typeface="Arial"/>
                <a:cs typeface="Arial"/>
                <a:sym typeface="Arial"/>
              </a:rPr>
              <a:t>κάθε 2 χρόνια όμως αυτό αναφέρεται σε </a:t>
            </a:r>
            <a:r>
              <a:rPr lang="en-US" sz="1100" b="0" i="0" u="none" strike="noStrike" cap="none" baseline="0" dirty="0">
                <a:solidFill>
                  <a:srgbClr val="000000"/>
                </a:solidFill>
                <a:latin typeface="Arial"/>
                <a:cs typeface="Arial"/>
                <a:sym typeface="Arial"/>
              </a:rPr>
              <a:t>single precision int8. </a:t>
            </a:r>
            <a:r>
              <a:rPr lang="el-GR" sz="1100" b="0" i="0" u="none" strike="noStrike" cap="none" baseline="0" dirty="0">
                <a:solidFill>
                  <a:srgbClr val="000000"/>
                </a:solidFill>
                <a:latin typeface="Arial"/>
                <a:cs typeface="Arial"/>
                <a:sym typeface="Arial"/>
              </a:rPr>
              <a:t>Τα </a:t>
            </a:r>
            <a:r>
              <a:rPr lang="en-US" sz="1100" b="0" i="0" u="none" strike="noStrike" cap="none" baseline="0" dirty="0">
                <a:solidFill>
                  <a:srgbClr val="000000"/>
                </a:solidFill>
                <a:latin typeface="Arial"/>
                <a:cs typeface="Arial"/>
                <a:sym typeface="Arial"/>
              </a:rPr>
              <a:t>int8 units</a:t>
            </a:r>
            <a:r>
              <a:rPr lang="el-GR" sz="1100" b="0" i="0" u="none" strike="noStrike" cap="none" baseline="0" dirty="0">
                <a:solidFill>
                  <a:srgbClr val="000000"/>
                </a:solidFill>
                <a:latin typeface="Arial"/>
                <a:cs typeface="Arial"/>
                <a:sym typeface="Arial"/>
              </a:rPr>
              <a:t> είναι ειδικού σκοπού και </a:t>
            </a:r>
            <a:r>
              <a:rPr lang="el-GR" sz="1100" b="0" i="0" u="none" strike="noStrike" cap="none" baseline="0" dirty="0" err="1">
                <a:solidFill>
                  <a:srgbClr val="000000"/>
                </a:solidFill>
                <a:latin typeface="Arial"/>
                <a:cs typeface="Arial"/>
                <a:sym typeface="Arial"/>
              </a:rPr>
              <a:t>χρησιμοπούνται</a:t>
            </a:r>
            <a:r>
              <a:rPr lang="el-GR" sz="1100" b="0" i="0" u="none" strike="noStrike" cap="none" baseline="0" dirty="0">
                <a:solidFill>
                  <a:srgbClr val="000000"/>
                </a:solidFill>
                <a:latin typeface="Arial"/>
                <a:cs typeface="Arial"/>
                <a:sym typeface="Arial"/>
              </a:rPr>
              <a:t> </a:t>
            </a:r>
            <a:r>
              <a:rPr lang="el-GR" sz="1100" b="0" i="0" u="none" strike="noStrike" cap="none" baseline="0" dirty="0" err="1">
                <a:solidFill>
                  <a:srgbClr val="000000"/>
                </a:solidFill>
                <a:latin typeface="Arial"/>
                <a:cs typeface="Arial"/>
                <a:sym typeface="Arial"/>
              </a:rPr>
              <a:t>κυριώς</a:t>
            </a:r>
            <a:r>
              <a:rPr lang="el-GR" sz="1100" b="0" i="0" u="none" strike="noStrike" cap="none" baseline="0" dirty="0">
                <a:solidFill>
                  <a:srgbClr val="000000"/>
                </a:solidFill>
                <a:latin typeface="Arial"/>
                <a:cs typeface="Arial"/>
                <a:sym typeface="Arial"/>
              </a:rPr>
              <a:t> από </a:t>
            </a:r>
            <a:r>
              <a:rPr lang="en-US" sz="1100" b="0" i="0" u="none" strike="noStrike" cap="none" baseline="0" dirty="0">
                <a:solidFill>
                  <a:srgbClr val="000000"/>
                </a:solidFill>
                <a:latin typeface="Arial"/>
                <a:cs typeface="Arial"/>
                <a:sym typeface="Arial"/>
              </a:rPr>
              <a:t>ML</a:t>
            </a:r>
            <a:r>
              <a:rPr lang="el-GR" sz="1100" b="0" i="0" u="none" strike="noStrike" cap="none" baseline="0" dirty="0">
                <a:solidFill>
                  <a:srgbClr val="000000"/>
                </a:solidFill>
                <a:latin typeface="Arial"/>
                <a:cs typeface="Arial"/>
                <a:sym typeface="Arial"/>
              </a:rPr>
              <a:t>. </a:t>
            </a:r>
            <a:endParaRPr lang="en-US" sz="1100" b="0" i="0" u="none" strike="noStrike" cap="none" baseline="0" dirty="0">
              <a:solidFill>
                <a:srgbClr val="000000"/>
              </a:solidFill>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baseline="0" dirty="0">
              <a:solidFill>
                <a:srgbClr val="000000"/>
              </a:solidFill>
              <a:latin typeface="Arial"/>
              <a:cs typeface="Arial"/>
              <a:sym typeface="Arial"/>
            </a:endParaRPr>
          </a:p>
        </p:txBody>
      </p:sp>
    </p:spTree>
    <p:extLst>
      <p:ext uri="{BB962C8B-B14F-4D97-AF65-F5344CB8AC3E}">
        <p14:creationId xmlns:p14="http://schemas.microsoft.com/office/powerpoint/2010/main" val="1704542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lnSpc>
                <a:spcPct val="100000"/>
              </a:lnSpc>
              <a:buNone/>
            </a:pPr>
            <a:r>
              <a:rPr lang="en-US" sz="1100" dirty="0">
                <a:solidFill>
                  <a:srgbClr val="1D4956"/>
                </a:solidFill>
                <a:latin typeface="Barlow"/>
                <a:cs typeface="Calibri"/>
              </a:rPr>
              <a:t>To optimize </a:t>
            </a:r>
            <a:r>
              <a:rPr lang="en-US" sz="1100" b="1" dirty="0">
                <a:solidFill>
                  <a:srgbClr val="1D4956"/>
                </a:solidFill>
                <a:latin typeface="Barlow"/>
                <a:cs typeface="Calibri"/>
              </a:rPr>
              <a:t>accelerator use </a:t>
            </a:r>
            <a:r>
              <a:rPr lang="en-US" sz="1100" dirty="0">
                <a:solidFill>
                  <a:srgbClr val="1D4956"/>
                </a:solidFill>
                <a:latin typeface="Barlow"/>
                <a:cs typeface="Calibri"/>
              </a:rPr>
              <a:t>across multiple applications </a:t>
            </a:r>
            <a:r>
              <a:rPr lang="en-US" sz="1100" b="1" dirty="0">
                <a:solidFill>
                  <a:srgbClr val="1D4956"/>
                </a:solidFill>
                <a:latin typeface="Barlow"/>
                <a:cs typeface="Calibri"/>
              </a:rPr>
              <a:t>we need a global view</a:t>
            </a:r>
            <a:r>
              <a:rPr lang="en-US" sz="1100" dirty="0">
                <a:solidFill>
                  <a:srgbClr val="1D4956"/>
                </a:solidFill>
                <a:latin typeface="Barlow"/>
                <a:cs typeface="Calibri"/>
              </a:rPr>
              <a:t> of the application’s requirements and accelerator load.</a:t>
            </a:r>
          </a:p>
          <a:p>
            <a:pPr marL="158750" indent="0">
              <a:lnSpc>
                <a:spcPct val="100000"/>
              </a:lnSpc>
              <a:buNone/>
            </a:pPr>
            <a:endParaRPr lang="en-US" sz="1100" dirty="0">
              <a:solidFill>
                <a:srgbClr val="1D4956"/>
              </a:solidFill>
              <a:latin typeface="Barlow"/>
              <a:cs typeface="Calibri"/>
            </a:endParaRPr>
          </a:p>
          <a:p>
            <a:pPr marL="158750" indent="0">
              <a:lnSpc>
                <a:spcPct val="100000"/>
              </a:lnSpc>
              <a:buNone/>
            </a:pPr>
            <a:r>
              <a:rPr lang="en-US" sz="1100" dirty="0" err="1">
                <a:solidFill>
                  <a:srgbClr val="1D4956"/>
                </a:solidFill>
                <a:latin typeface="Barlow"/>
                <a:cs typeface="Calibri"/>
              </a:rPr>
              <a:t>Arax</a:t>
            </a:r>
            <a:r>
              <a:rPr lang="en-US" sz="1100" dirty="0">
                <a:solidFill>
                  <a:srgbClr val="1D4956"/>
                </a:solidFill>
                <a:latin typeface="Barlow"/>
                <a:cs typeface="Calibri"/>
              </a:rPr>
              <a:t> uses </a:t>
            </a:r>
            <a:r>
              <a:rPr lang="en-US" sz="1100" b="1" dirty="0">
                <a:solidFill>
                  <a:srgbClr val="1D4956"/>
                </a:solidFill>
                <a:latin typeface="Barlow"/>
                <a:cs typeface="Calibri"/>
              </a:rPr>
              <a:t>a shared runtime </a:t>
            </a:r>
            <a:r>
              <a:rPr lang="en-US" sz="1100" dirty="0">
                <a:solidFill>
                  <a:srgbClr val="1D4956"/>
                </a:solidFill>
                <a:latin typeface="Barlow"/>
                <a:cs typeface="Calibri"/>
              </a:rPr>
              <a:t>for all applications within a server. </a:t>
            </a:r>
          </a:p>
          <a:p>
            <a:pPr marL="158750" indent="0">
              <a:lnSpc>
                <a:spcPct val="100000"/>
              </a:lnSpc>
              <a:buNone/>
            </a:pPr>
            <a:endParaRPr lang="en-US" sz="1100" dirty="0">
              <a:solidFill>
                <a:srgbClr val="1D4956"/>
              </a:solidFill>
              <a:latin typeface="Barlow"/>
              <a:cs typeface="Calibri"/>
            </a:endParaRPr>
          </a:p>
          <a:p>
            <a:pPr marL="158750" indent="0">
              <a:lnSpc>
                <a:spcPct val="100000"/>
              </a:lnSpc>
              <a:buNone/>
            </a:pPr>
            <a:r>
              <a:rPr lang="en-US" sz="1100" dirty="0">
                <a:solidFill>
                  <a:srgbClr val="1D4956"/>
                </a:solidFill>
                <a:latin typeface="Barlow"/>
                <a:cs typeface="Calibri"/>
              </a:rPr>
              <a:t>According to </a:t>
            </a:r>
            <a:r>
              <a:rPr lang="en-US" sz="1100" dirty="0" err="1">
                <a:solidFill>
                  <a:srgbClr val="1D4956"/>
                </a:solidFill>
                <a:latin typeface="Barlow"/>
                <a:cs typeface="Calibri"/>
              </a:rPr>
              <a:t>Arax</a:t>
            </a:r>
            <a:r>
              <a:rPr lang="en-US" sz="1100" dirty="0">
                <a:solidFill>
                  <a:srgbClr val="1D4956"/>
                </a:solidFill>
                <a:latin typeface="Barlow"/>
                <a:cs typeface="Calibri"/>
              </a:rPr>
              <a:t>:</a:t>
            </a:r>
          </a:p>
          <a:p>
            <a:pPr marL="914400" lvl="1" indent="-298450">
              <a:lnSpc>
                <a:spcPct val="100000"/>
              </a:lnSpc>
            </a:pPr>
            <a:r>
              <a:rPr lang="en-US" sz="1100" b="1" dirty="0">
                <a:solidFill>
                  <a:srgbClr val="1D4956"/>
                </a:solidFill>
                <a:latin typeface="Barlow"/>
                <a:cs typeface="Calibri"/>
              </a:rPr>
              <a:t>(SHOW) </a:t>
            </a:r>
            <a:r>
              <a:rPr lang="en-US" sz="1100" b="0" dirty="0">
                <a:solidFill>
                  <a:srgbClr val="1D4956"/>
                </a:solidFill>
                <a:latin typeface="Barlow"/>
                <a:cs typeface="Calibri"/>
              </a:rPr>
              <a:t>Each </a:t>
            </a:r>
            <a:r>
              <a:rPr lang="en-US" sz="1100" b="0" u="sng" dirty="0">
                <a:solidFill>
                  <a:srgbClr val="1D4956"/>
                </a:solidFill>
                <a:latin typeface="Barlow"/>
                <a:cs typeface="Calibri"/>
              </a:rPr>
              <a:t>application</a:t>
            </a:r>
            <a:r>
              <a:rPr lang="en-US" sz="1100" b="0" dirty="0">
                <a:solidFill>
                  <a:srgbClr val="1D4956"/>
                </a:solidFill>
                <a:latin typeface="Barlow"/>
                <a:cs typeface="Calibri"/>
              </a:rPr>
              <a:t> </a:t>
            </a:r>
            <a:r>
              <a:rPr lang="en-US" sz="1100" dirty="0">
                <a:solidFill>
                  <a:srgbClr val="1D4956"/>
                </a:solidFill>
                <a:latin typeface="Barlow"/>
                <a:cs typeface="Calibri"/>
              </a:rPr>
              <a:t>runs in a</a:t>
            </a:r>
            <a:r>
              <a:rPr lang="en-US" sz="1100" b="1" dirty="0">
                <a:solidFill>
                  <a:srgbClr val="1D4956"/>
                </a:solidFill>
                <a:latin typeface="Barlow"/>
                <a:cs typeface="Calibri"/>
              </a:rPr>
              <a:t> separate address space</a:t>
            </a:r>
            <a:endParaRPr lang="en-US" sz="1100" dirty="0">
              <a:solidFill>
                <a:srgbClr val="1D4956"/>
              </a:solidFill>
              <a:latin typeface="Barlow"/>
              <a:cs typeface="Calibri"/>
            </a:endParaRPr>
          </a:p>
          <a:p>
            <a:pPr marL="914400" lvl="1" indent="-298450">
              <a:lnSpc>
                <a:spcPct val="100000"/>
              </a:lnSpc>
              <a:buFont typeface="Wingdings" panose="05000000000000000000" pitchFamily="2" charset="2"/>
              <a:buChar char="Ø"/>
            </a:pPr>
            <a:r>
              <a:rPr lang="en-US" sz="1100" b="1" dirty="0">
                <a:solidFill>
                  <a:srgbClr val="FF0000"/>
                </a:solidFill>
                <a:latin typeface="Barlow"/>
                <a:cs typeface="Calibri"/>
              </a:rPr>
              <a:t>(SHOW) </a:t>
            </a:r>
            <a:r>
              <a:rPr lang="en-US" sz="1100" dirty="0">
                <a:solidFill>
                  <a:srgbClr val="FF0000"/>
                </a:solidFill>
                <a:latin typeface="Barlow"/>
                <a:cs typeface="Calibri"/>
              </a:rPr>
              <a:t>While the </a:t>
            </a:r>
            <a:r>
              <a:rPr lang="en-US" sz="1100" b="1" dirty="0">
                <a:solidFill>
                  <a:srgbClr val="FF0000"/>
                </a:solidFill>
                <a:latin typeface="Barlow"/>
                <a:cs typeface="Calibri"/>
              </a:rPr>
              <a:t>shared runtime </a:t>
            </a:r>
            <a:r>
              <a:rPr lang="en-US" sz="1100" dirty="0">
                <a:solidFill>
                  <a:srgbClr val="FF0000"/>
                </a:solidFill>
                <a:latin typeface="Barlow"/>
                <a:cs typeface="Calibri"/>
              </a:rPr>
              <a:t>runs as a </a:t>
            </a:r>
            <a:r>
              <a:rPr lang="en-US" sz="1100" u="sng" dirty="0">
                <a:solidFill>
                  <a:srgbClr val="FF0000"/>
                </a:solidFill>
                <a:latin typeface="Barlow"/>
                <a:cs typeface="Calibri"/>
              </a:rPr>
              <a:t>separate process </a:t>
            </a:r>
            <a:r>
              <a:rPr lang="en-US" sz="1100" dirty="0">
                <a:solidFill>
                  <a:srgbClr val="FF0000"/>
                </a:solidFill>
                <a:latin typeface="Barlow"/>
                <a:cs typeface="Calibri"/>
              </a:rPr>
              <a:t>the </a:t>
            </a:r>
            <a:r>
              <a:rPr lang="en-US" sz="1100" b="1" dirty="0">
                <a:solidFill>
                  <a:srgbClr val="FF0000"/>
                </a:solidFill>
                <a:latin typeface="Barlow"/>
                <a:cs typeface="Calibri"/>
              </a:rPr>
              <a:t>Server</a:t>
            </a:r>
            <a:r>
              <a:rPr lang="en-US" sz="1100" dirty="0">
                <a:solidFill>
                  <a:srgbClr val="FF0000"/>
                </a:solidFill>
                <a:latin typeface="Barlow"/>
                <a:cs typeface="Calibri"/>
              </a:rPr>
              <a:t> </a:t>
            </a:r>
          </a:p>
          <a:p>
            <a:pPr marL="914400" lvl="1" indent="-298450">
              <a:lnSpc>
                <a:spcPct val="100000"/>
              </a:lnSpc>
            </a:pPr>
            <a:r>
              <a:rPr lang="en-US" sz="1100" dirty="0">
                <a:solidFill>
                  <a:srgbClr val="1D4956"/>
                </a:solidFill>
                <a:latin typeface="Barlow"/>
                <a:cs typeface="Calibri"/>
              </a:rPr>
              <a:t>As a result, the </a:t>
            </a:r>
            <a:r>
              <a:rPr lang="en-US" sz="1100" b="1" dirty="0">
                <a:solidFill>
                  <a:srgbClr val="1D4956"/>
                </a:solidFill>
                <a:latin typeface="Barlow"/>
                <a:cs typeface="Calibri"/>
              </a:rPr>
              <a:t>server has a global view </a:t>
            </a:r>
            <a:r>
              <a:rPr lang="en-US" sz="1100" dirty="0">
                <a:solidFill>
                  <a:srgbClr val="1D4956"/>
                </a:solidFill>
                <a:latin typeface="Barlow"/>
                <a:cs typeface="Calibri"/>
              </a:rPr>
              <a:t>of all applications and the underlying accelerators </a:t>
            </a:r>
          </a:p>
          <a:p>
            <a:pPr marL="914400" lvl="1" indent="-298450">
              <a:lnSpc>
                <a:spcPct val="100000"/>
              </a:lnSpc>
            </a:pPr>
            <a:endParaRPr lang="en-US" sz="1100" dirty="0">
              <a:solidFill>
                <a:srgbClr val="1D4956"/>
              </a:solidFill>
              <a:latin typeface="Barlow"/>
              <a:cs typeface="Calibri"/>
            </a:endParaRPr>
          </a:p>
          <a:p>
            <a:pPr marL="158750" indent="0">
              <a:buNone/>
            </a:pP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2009219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lnSpc>
                <a:spcPct val="100000"/>
              </a:lnSpc>
              <a:buNone/>
            </a:pPr>
            <a:r>
              <a:rPr lang="en-US" sz="1100" b="1" dirty="0">
                <a:solidFill>
                  <a:srgbClr val="1D4956"/>
                </a:solidFill>
                <a:latin typeface="Barlow"/>
                <a:cs typeface="Calibri"/>
              </a:rPr>
              <a:t>(SHOW) Applications and the </a:t>
            </a:r>
            <a:r>
              <a:rPr lang="en-US" sz="1100" b="1" dirty="0" err="1">
                <a:solidFill>
                  <a:srgbClr val="1D4956"/>
                </a:solidFill>
                <a:latin typeface="Barlow"/>
                <a:cs typeface="Calibri"/>
              </a:rPr>
              <a:t>Arax</a:t>
            </a:r>
            <a:r>
              <a:rPr lang="en-US" sz="1100" b="1" dirty="0">
                <a:solidFill>
                  <a:srgbClr val="1D4956"/>
                </a:solidFill>
                <a:latin typeface="Barlow"/>
                <a:cs typeface="Calibri"/>
              </a:rPr>
              <a:t> server communicate via shared memory.</a:t>
            </a:r>
          </a:p>
          <a:p>
            <a:pPr marL="158750" indent="0">
              <a:lnSpc>
                <a:spcPct val="100000"/>
              </a:lnSpc>
              <a:buNone/>
            </a:pPr>
            <a:endParaRPr lang="en-US" sz="1100" b="1" dirty="0">
              <a:solidFill>
                <a:srgbClr val="1D4956"/>
              </a:solidFill>
              <a:latin typeface="Barlow"/>
              <a:cs typeface="Calibri"/>
            </a:endParaRPr>
          </a:p>
          <a:p>
            <a:pPr marL="457200" indent="-298450">
              <a:lnSpc>
                <a:spcPct val="100000"/>
              </a:lnSpc>
            </a:pPr>
            <a:r>
              <a:rPr lang="en-US" sz="1100" b="1" dirty="0" err="1">
                <a:solidFill>
                  <a:srgbClr val="1D4956"/>
                </a:solidFill>
                <a:latin typeface="Barlow"/>
                <a:cs typeface="Calibri"/>
              </a:rPr>
              <a:t>Arax</a:t>
            </a:r>
            <a:r>
              <a:rPr lang="en-US" sz="1100" b="1" dirty="0">
                <a:solidFill>
                  <a:srgbClr val="1D4956"/>
                </a:solidFill>
                <a:latin typeface="Barlow"/>
                <a:cs typeface="Calibri"/>
              </a:rPr>
              <a:t> abstraction primitives</a:t>
            </a:r>
            <a:r>
              <a:rPr lang="en-US" sz="1100" dirty="0">
                <a:solidFill>
                  <a:srgbClr val="1D4956"/>
                </a:solidFill>
                <a:latin typeface="Barlow"/>
                <a:cs typeface="Calibri"/>
              </a:rPr>
              <a:t>, tasks, buffers, and task queues </a:t>
            </a:r>
            <a:r>
              <a:rPr lang="en-US" sz="1100" u="sng" dirty="0">
                <a:solidFill>
                  <a:srgbClr val="1D4956"/>
                </a:solidFill>
                <a:latin typeface="Barlow"/>
                <a:cs typeface="Calibri"/>
              </a:rPr>
              <a:t>reside</a:t>
            </a:r>
            <a:r>
              <a:rPr lang="en-US" sz="1100" dirty="0">
                <a:solidFill>
                  <a:srgbClr val="1D4956"/>
                </a:solidFill>
                <a:latin typeface="Barlow"/>
                <a:cs typeface="Calibri"/>
              </a:rPr>
              <a:t> in this </a:t>
            </a:r>
            <a:r>
              <a:rPr lang="en-US" sz="1100" u="sng" dirty="0">
                <a:solidFill>
                  <a:srgbClr val="1D4956"/>
                </a:solidFill>
                <a:latin typeface="Barlow"/>
                <a:cs typeface="Calibri"/>
              </a:rPr>
              <a:t>communication</a:t>
            </a:r>
            <a:r>
              <a:rPr lang="en-US" sz="1100" dirty="0">
                <a:solidFill>
                  <a:srgbClr val="1D4956"/>
                </a:solidFill>
                <a:latin typeface="Barlow"/>
                <a:cs typeface="Calibri"/>
              </a:rPr>
              <a:t> </a:t>
            </a:r>
            <a:r>
              <a:rPr lang="en-US" sz="1100" u="sng" dirty="0">
                <a:solidFill>
                  <a:srgbClr val="1D4956"/>
                </a:solidFill>
                <a:latin typeface="Barlow"/>
                <a:cs typeface="Calibri"/>
              </a:rPr>
              <a:t>layer</a:t>
            </a:r>
            <a:r>
              <a:rPr lang="en-US" sz="1100" dirty="0">
                <a:solidFill>
                  <a:srgbClr val="1D4956"/>
                </a:solidFill>
                <a:latin typeface="Barlow"/>
                <a:cs typeface="Calibri"/>
              </a:rPr>
              <a:t>.</a:t>
            </a:r>
          </a:p>
          <a:p>
            <a:pPr marL="158750" indent="0">
              <a:lnSpc>
                <a:spcPct val="100000"/>
              </a:lnSpc>
              <a:buNone/>
            </a:pPr>
            <a:endParaRPr lang="en-US" sz="1100" dirty="0">
              <a:solidFill>
                <a:srgbClr val="1D4956"/>
              </a:solidFill>
              <a:latin typeface="Barlow"/>
              <a:cs typeface="Calibri"/>
            </a:endParaRPr>
          </a:p>
          <a:p>
            <a:pPr marL="158750" indent="0">
              <a:lnSpc>
                <a:spcPct val="100000"/>
              </a:lnSpc>
              <a:buNone/>
            </a:pPr>
            <a:r>
              <a:rPr lang="en-US" sz="1100" dirty="0">
                <a:solidFill>
                  <a:srgbClr val="1D4956"/>
                </a:solidFill>
                <a:latin typeface="Barlow"/>
                <a:cs typeface="Calibri"/>
              </a:rPr>
              <a:t>The communication layer:</a:t>
            </a:r>
          </a:p>
          <a:p>
            <a:pPr marL="914400" lvl="1" indent="-298450">
              <a:lnSpc>
                <a:spcPct val="100000"/>
              </a:lnSpc>
            </a:pPr>
            <a:r>
              <a:rPr lang="en-US" sz="1100" dirty="0">
                <a:solidFill>
                  <a:srgbClr val="1D4956"/>
                </a:solidFill>
                <a:latin typeface="Barlow"/>
                <a:cs typeface="Calibri"/>
              </a:rPr>
              <a:t>Ensures task and buffer synchronization across the clients and server using mutexes or spin locks</a:t>
            </a:r>
          </a:p>
          <a:p>
            <a:pPr marL="914400" lvl="1" indent="-298450">
              <a:lnSpc>
                <a:spcPct val="100000"/>
              </a:lnSpc>
            </a:pPr>
            <a:r>
              <a:rPr lang="en-US" sz="1100" dirty="0">
                <a:solidFill>
                  <a:srgbClr val="1D4956"/>
                </a:solidFill>
                <a:latin typeface="Barlow"/>
                <a:cs typeface="Calibri"/>
              </a:rPr>
              <a:t>Avoids deallocation of in-transit buffers using reference counters </a:t>
            </a:r>
          </a:p>
          <a:p>
            <a:pPr marL="914400" lvl="1" indent="-298450">
              <a:lnSpc>
                <a:spcPct val="100000"/>
              </a:lnSpc>
            </a:pPr>
            <a:r>
              <a:rPr lang="en-US" sz="1100" dirty="0">
                <a:solidFill>
                  <a:srgbClr val="1D4956"/>
                </a:solidFill>
                <a:latin typeface="Barlow"/>
                <a:cs typeface="Calibri"/>
              </a:rPr>
              <a:t>Keep track of the memory location where the data reside by keeping metadata for each buffer</a:t>
            </a:r>
          </a:p>
          <a:p>
            <a:pPr marL="158750" indent="0">
              <a:buNone/>
            </a:pP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3542985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sz="1100" b="0" dirty="0">
                <a:solidFill>
                  <a:srgbClr val="1D4956"/>
                </a:solidFill>
                <a:latin typeface="Barlow"/>
                <a:cs typeface="Calibri"/>
              </a:rPr>
              <a:t>Adapting to application load changes requires </a:t>
            </a:r>
            <a:r>
              <a:rPr lang="en-US" sz="1100" b="1" dirty="0">
                <a:solidFill>
                  <a:srgbClr val="1D4956"/>
                </a:solidFill>
                <a:latin typeface="Barlow"/>
                <a:cs typeface="Calibri"/>
              </a:rPr>
              <a:t>removing the burden of task management </a:t>
            </a:r>
            <a:r>
              <a:rPr lang="en-US" sz="1100" b="0" dirty="0">
                <a:solidFill>
                  <a:srgbClr val="1D4956"/>
                </a:solidFill>
                <a:latin typeface="Barlow"/>
                <a:cs typeface="Calibri"/>
              </a:rPr>
              <a:t>from applications.</a:t>
            </a:r>
          </a:p>
          <a:p>
            <a:pPr marL="158750" lvl="0" indent="0">
              <a:buNone/>
            </a:pPr>
            <a:r>
              <a:rPr lang="en-US" sz="1100" b="0" dirty="0">
                <a:solidFill>
                  <a:srgbClr val="1D4956"/>
                </a:solidFill>
                <a:latin typeface="Barlow"/>
                <a:cs typeface="Calibri"/>
              </a:rPr>
              <a:t>Arax has a completely different execution model than existing runtimes. In existing runtimes an application is assigned to an accelerator and then issues its tasks which are going to be executed in the accelerator. </a:t>
            </a:r>
            <a:r>
              <a:rPr lang="en-US" sz="1100" b="1" dirty="0">
                <a:solidFill>
                  <a:srgbClr val="1D4956"/>
                </a:solidFill>
                <a:latin typeface="Barlow"/>
                <a:cs typeface="Calibri"/>
              </a:rPr>
              <a:t>However, this execution model is very limited since it leads to static decisions!!</a:t>
            </a:r>
            <a:r>
              <a:rPr lang="en-US" sz="1100" b="0" dirty="0">
                <a:solidFill>
                  <a:srgbClr val="1D4956"/>
                </a:solidFill>
                <a:latin typeface="Barlow"/>
                <a:cs typeface="Calibri"/>
              </a:rPr>
              <a:t>! </a:t>
            </a:r>
          </a:p>
          <a:p>
            <a:pPr marL="158750" lvl="0" indent="0">
              <a:buNone/>
            </a:pPr>
            <a:r>
              <a:rPr lang="en-US" sz="1100" b="0" dirty="0">
                <a:solidFill>
                  <a:srgbClr val="1D4956"/>
                </a:solidFill>
                <a:latin typeface="Barlow"/>
                <a:cs typeface="Calibri"/>
              </a:rPr>
              <a:t>Arax applications issue tasks to task queues and these tasks queues will be later assigned to accelerators be the shared runtime the server. </a:t>
            </a:r>
          </a:p>
          <a:p>
            <a:pPr marL="158750" indent="0">
              <a:buNone/>
            </a:pPr>
            <a:endParaRPr lang="en-US" sz="1100" b="0" dirty="0">
              <a:solidFill>
                <a:srgbClr val="1D4956"/>
              </a:solidFill>
              <a:latin typeface="Barlow"/>
              <a:cs typeface="Calibri"/>
            </a:endParaRPr>
          </a:p>
          <a:p>
            <a:pPr marL="158750" lvl="0" indent="0">
              <a:buNone/>
            </a:pP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1160702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sz="1100" b="0" dirty="0">
              <a:solidFill>
                <a:srgbClr val="1D4956"/>
              </a:solidFill>
              <a:latin typeface="Barlow"/>
              <a:cs typeface="Calibri"/>
            </a:endParaRPr>
          </a:p>
          <a:p>
            <a:pPr marL="158750" indent="0">
              <a:buNone/>
            </a:pPr>
            <a:r>
              <a:rPr lang="en-US" sz="1100" b="0" dirty="0">
                <a:solidFill>
                  <a:srgbClr val="1D4956"/>
                </a:solidFill>
                <a:latin typeface="Barlow"/>
                <a:cs typeface="Calibri"/>
              </a:rPr>
              <a:t>Arax </a:t>
            </a:r>
            <a:r>
              <a:rPr lang="en-US" sz="1100" b="1" dirty="0">
                <a:solidFill>
                  <a:srgbClr val="1D4956"/>
                </a:solidFill>
                <a:latin typeface="Barlow"/>
                <a:cs typeface="Calibri"/>
              </a:rPr>
              <a:t>moves all task management to the server process. </a:t>
            </a:r>
          </a:p>
          <a:p>
            <a:pPr marL="914400" lvl="1" indent="-298450"/>
            <a:r>
              <a:rPr lang="en-US" sz="1100" b="0" dirty="0">
                <a:solidFill>
                  <a:srgbClr val="1D4956"/>
                </a:solidFill>
                <a:latin typeface="Barlow"/>
                <a:cs typeface="Calibri"/>
              </a:rPr>
              <a:t>The server selects the accelerator, transfer data, issue kernels, and performs all the memory management.</a:t>
            </a:r>
          </a:p>
          <a:p>
            <a:pPr marL="914400" lvl="1" indent="-298450"/>
            <a:r>
              <a:rPr lang="en-US" sz="1100" b="0" dirty="0">
                <a:solidFill>
                  <a:srgbClr val="1D4956"/>
                </a:solidFill>
                <a:latin typeface="Barlow"/>
                <a:cs typeface="Calibri"/>
              </a:rPr>
              <a:t>As a result applications </a:t>
            </a:r>
            <a:r>
              <a:rPr lang="en-US" sz="1100" b="1" dirty="0">
                <a:solidFill>
                  <a:srgbClr val="1D4956"/>
                </a:solidFill>
                <a:latin typeface="Barlow"/>
                <a:cs typeface="Calibri"/>
              </a:rPr>
              <a:t>only issue tasks </a:t>
            </a:r>
            <a:r>
              <a:rPr lang="en-US" sz="1100" b="0" dirty="0">
                <a:solidFill>
                  <a:srgbClr val="1D4956"/>
                </a:solidFill>
                <a:latin typeface="Barlow"/>
                <a:cs typeface="Calibri"/>
              </a:rPr>
              <a:t>to task queues.</a:t>
            </a:r>
          </a:p>
          <a:p>
            <a:pPr marL="158750" indent="0">
              <a:buNone/>
            </a:pP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1168533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sz="1100" b="0" dirty="0">
                <a:solidFill>
                  <a:srgbClr val="1D4956"/>
                </a:solidFill>
                <a:latin typeface="Barlow"/>
                <a:cs typeface="Calibri"/>
              </a:rPr>
              <a:t>The </a:t>
            </a:r>
            <a:r>
              <a:rPr lang="en-US" sz="1100" b="0" dirty="0" err="1">
                <a:solidFill>
                  <a:srgbClr val="1D4956"/>
                </a:solidFill>
                <a:latin typeface="Barlow"/>
                <a:cs typeface="Calibri"/>
              </a:rPr>
              <a:t>Arax</a:t>
            </a:r>
            <a:r>
              <a:rPr lang="en-US" sz="1100" b="0" dirty="0">
                <a:solidFill>
                  <a:srgbClr val="1D4956"/>
                </a:solidFill>
                <a:latin typeface="Barlow"/>
                <a:cs typeface="Calibri"/>
              </a:rPr>
              <a:t> server has four main mechanisms to perform task assignments.</a:t>
            </a:r>
          </a:p>
          <a:p>
            <a:pPr marL="158750" indent="0">
              <a:buNone/>
            </a:pPr>
            <a:endParaRPr lang="en-US" sz="1100" b="0" dirty="0">
              <a:solidFill>
                <a:srgbClr val="1D4956"/>
              </a:solidFill>
              <a:latin typeface="Barlow"/>
              <a:cs typeface="Calibri"/>
            </a:endParaRPr>
          </a:p>
          <a:p>
            <a:pPr marL="914400" lvl="1" indent="-298450"/>
            <a:r>
              <a:rPr lang="en-US" sz="1100" b="0" dirty="0">
                <a:solidFill>
                  <a:srgbClr val="1D4956"/>
                </a:solidFill>
                <a:latin typeface="Barlow"/>
                <a:cs typeface="Calibri"/>
              </a:rPr>
              <a:t>It holds the kernels per accelerator using a </a:t>
            </a:r>
            <a:r>
              <a:rPr lang="en-US" sz="1100" b="1" dirty="0">
                <a:solidFill>
                  <a:srgbClr val="1D4956"/>
                </a:solidFill>
                <a:latin typeface="Barlow"/>
                <a:cs typeface="Calibri"/>
              </a:rPr>
              <a:t>kernel registry </a:t>
            </a:r>
          </a:p>
          <a:p>
            <a:pPr marL="914400" lvl="1" indent="-298450"/>
            <a:r>
              <a:rPr lang="en-US" sz="1100" b="0" dirty="0">
                <a:solidFill>
                  <a:srgbClr val="1D4956"/>
                </a:solidFill>
                <a:latin typeface="Barlow"/>
                <a:cs typeface="Calibri"/>
              </a:rPr>
              <a:t>It identifies the </a:t>
            </a:r>
            <a:r>
              <a:rPr lang="en-US" sz="1100" b="1" dirty="0">
                <a:solidFill>
                  <a:srgbClr val="1D4956"/>
                </a:solidFill>
                <a:latin typeface="Barlow"/>
                <a:cs typeface="Calibri"/>
              </a:rPr>
              <a:t>appropriate accelerator per task </a:t>
            </a:r>
            <a:r>
              <a:rPr lang="en-US" sz="1100" b="0" dirty="0">
                <a:solidFill>
                  <a:srgbClr val="1D4956"/>
                </a:solidFill>
                <a:latin typeface="Barlow"/>
                <a:cs typeface="Calibri"/>
              </a:rPr>
              <a:t>using scheduling policies hosted in the accelerator selector</a:t>
            </a:r>
          </a:p>
          <a:p>
            <a:pPr marL="914400" lvl="1" indent="-298450"/>
            <a:r>
              <a:rPr lang="en-US" sz="1100" b="0" dirty="0">
                <a:solidFill>
                  <a:srgbClr val="1D4956"/>
                </a:solidFill>
                <a:latin typeface="Barlow"/>
                <a:cs typeface="Calibri"/>
              </a:rPr>
              <a:t>It handles </a:t>
            </a:r>
            <a:r>
              <a:rPr lang="en-US" sz="1100" b="1" dirty="0">
                <a:solidFill>
                  <a:srgbClr val="1D4956"/>
                </a:solidFill>
                <a:latin typeface="Barlow"/>
                <a:cs typeface="Calibri"/>
              </a:rPr>
              <a:t>thousands of tasks and task queues</a:t>
            </a:r>
            <a:r>
              <a:rPr lang="en-US" sz="1100" b="0" dirty="0">
                <a:solidFill>
                  <a:srgbClr val="1D4956"/>
                </a:solidFill>
                <a:latin typeface="Barlow"/>
                <a:cs typeface="Calibri"/>
              </a:rPr>
              <a:t> using multiple host threads</a:t>
            </a:r>
          </a:p>
          <a:p>
            <a:pPr marL="914400" lvl="1" indent="-298450"/>
            <a:r>
              <a:rPr lang="en-US" sz="1100" b="0" dirty="0">
                <a:solidFill>
                  <a:srgbClr val="1D4956"/>
                </a:solidFill>
                <a:latin typeface="Barlow"/>
                <a:cs typeface="Calibri"/>
              </a:rPr>
              <a:t>It maintains </a:t>
            </a:r>
            <a:r>
              <a:rPr lang="en-US" sz="1100" b="1" dirty="0">
                <a:solidFill>
                  <a:srgbClr val="1D4956"/>
                </a:solidFill>
                <a:latin typeface="Barlow"/>
                <a:cs typeface="Calibri"/>
              </a:rPr>
              <a:t>task order by mapping tasks to </a:t>
            </a:r>
            <a:r>
              <a:rPr lang="en-US" sz="1100" b="0" dirty="0">
                <a:solidFill>
                  <a:srgbClr val="1D4956"/>
                </a:solidFill>
                <a:latin typeface="Barlow"/>
                <a:cs typeface="Calibri"/>
              </a:rPr>
              <a:t>streams and command queues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solidFill>
                  <a:srgbClr val="1D4956"/>
                </a:solidFill>
                <a:latin typeface="Barlow"/>
                <a:cs typeface="Calibri"/>
              </a:rPr>
              <a:t>More details about the Accelerator selector and the task assignment can be found in the paper.</a:t>
            </a:r>
          </a:p>
          <a:p>
            <a:pPr marL="158750" indent="0">
              <a:buNone/>
            </a:pP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4120369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sz="1100" b="0" dirty="0">
                <a:solidFill>
                  <a:srgbClr val="1D4956"/>
                </a:solidFill>
                <a:latin typeface="Barlow"/>
                <a:cs typeface="Calibri"/>
              </a:rPr>
              <a:t>To enable </a:t>
            </a:r>
            <a:r>
              <a:rPr lang="en-US" sz="1100" b="1" dirty="0">
                <a:solidFill>
                  <a:srgbClr val="1D4956"/>
                </a:solidFill>
                <a:latin typeface="Barlow"/>
                <a:cs typeface="Calibri"/>
              </a:rPr>
              <a:t>flexibility</a:t>
            </a:r>
            <a:r>
              <a:rPr lang="en-US" sz="1100" b="0" dirty="0">
                <a:solidFill>
                  <a:srgbClr val="1D4956"/>
                </a:solidFill>
                <a:latin typeface="Barlow"/>
                <a:cs typeface="Calibri"/>
              </a:rPr>
              <a:t> in task placement, we have to prepare the data of a task </a:t>
            </a:r>
            <a:r>
              <a:rPr lang="en-US" sz="1100" b="1" dirty="0">
                <a:solidFill>
                  <a:srgbClr val="1D4956"/>
                </a:solidFill>
                <a:latin typeface="Barlow"/>
                <a:cs typeface="Calibri"/>
              </a:rPr>
              <a:t>JUST</a:t>
            </a:r>
            <a:r>
              <a:rPr lang="en-US" sz="1100" b="0" dirty="0">
                <a:solidFill>
                  <a:srgbClr val="1D4956"/>
                </a:solidFill>
                <a:latin typeface="Barlow"/>
                <a:cs typeface="Calibri"/>
              </a:rPr>
              <a:t> before its execution.</a:t>
            </a:r>
          </a:p>
          <a:p>
            <a:pPr marL="158750" indent="0">
              <a:buNone/>
            </a:pPr>
            <a:r>
              <a:rPr lang="en-US" sz="1100" b="1" dirty="0">
                <a:solidFill>
                  <a:srgbClr val="1D4956"/>
                </a:solidFill>
                <a:latin typeface="Barlow"/>
                <a:cs typeface="Calibri"/>
              </a:rPr>
              <a:t>Each </a:t>
            </a:r>
            <a:r>
              <a:rPr lang="en-US" sz="1100" b="1" dirty="0" err="1">
                <a:solidFill>
                  <a:srgbClr val="1D4956"/>
                </a:solidFill>
                <a:latin typeface="Barlow"/>
                <a:cs typeface="Calibri"/>
              </a:rPr>
              <a:t>Arax</a:t>
            </a:r>
            <a:r>
              <a:rPr lang="en-US" sz="1100" b="1" dirty="0">
                <a:solidFill>
                  <a:srgbClr val="1D4956"/>
                </a:solidFill>
                <a:latin typeface="Barlow"/>
                <a:cs typeface="Calibri"/>
              </a:rPr>
              <a:t> buffer refers </a:t>
            </a:r>
            <a:r>
              <a:rPr lang="en-US" sz="1100" b="0" dirty="0">
                <a:solidFill>
                  <a:srgbClr val="1D4956"/>
                </a:solidFill>
                <a:latin typeface="Barlow"/>
                <a:cs typeface="Calibri"/>
              </a:rPr>
              <a:t>to some data that can be located in </a:t>
            </a:r>
            <a:r>
              <a:rPr lang="en-US" sz="1100" b="1" dirty="0">
                <a:solidFill>
                  <a:srgbClr val="1D4956"/>
                </a:solidFill>
                <a:latin typeface="Barlow"/>
                <a:cs typeface="Calibri"/>
              </a:rPr>
              <a:t>accelerator memory </a:t>
            </a:r>
            <a:r>
              <a:rPr lang="en-US" sz="1100" b="0" dirty="0">
                <a:solidFill>
                  <a:srgbClr val="1D4956"/>
                </a:solidFill>
                <a:latin typeface="Barlow"/>
                <a:cs typeface="Calibri"/>
              </a:rPr>
              <a:t>or in the </a:t>
            </a:r>
            <a:r>
              <a:rPr lang="en-US" sz="1100" b="1" dirty="0">
                <a:solidFill>
                  <a:srgbClr val="1D4956"/>
                </a:solidFill>
                <a:latin typeface="Barlow"/>
                <a:cs typeface="Calibri"/>
              </a:rPr>
              <a:t>staging area</a:t>
            </a:r>
            <a:r>
              <a:rPr lang="en-US" sz="1100" b="0" dirty="0">
                <a:solidFill>
                  <a:srgbClr val="1D4956"/>
                </a:solidFill>
                <a:latin typeface="Barlow"/>
                <a:cs typeface="Calibri"/>
              </a:rPr>
              <a:t>.</a:t>
            </a:r>
          </a:p>
          <a:p>
            <a:pPr marL="457200" indent="-298450"/>
            <a:endParaRPr lang="en-US" sz="1100" b="0" dirty="0">
              <a:solidFill>
                <a:srgbClr val="1D4956"/>
              </a:solidFill>
              <a:latin typeface="Barlow"/>
              <a:cs typeface="Calibri"/>
            </a:endParaRPr>
          </a:p>
          <a:p>
            <a:pPr marL="457200" indent="-298450">
              <a:buFont typeface="Wingdings" panose="05000000000000000000" pitchFamily="2" charset="2"/>
              <a:buChar char="Ø"/>
            </a:pPr>
            <a:r>
              <a:rPr lang="en-US" sz="1100" b="0" dirty="0">
                <a:solidFill>
                  <a:srgbClr val="1D4956"/>
                </a:solidFill>
                <a:latin typeface="Barlow"/>
                <a:cs typeface="Calibri"/>
              </a:rPr>
              <a:t>So, if the data are in the same accelerator, as the one currently selected, no transfer is required.</a:t>
            </a:r>
          </a:p>
        </p:txBody>
      </p:sp>
    </p:spTree>
    <p:extLst>
      <p:ext uri="{BB962C8B-B14F-4D97-AF65-F5344CB8AC3E}">
        <p14:creationId xmlns:p14="http://schemas.microsoft.com/office/powerpoint/2010/main" val="3358596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Ø"/>
              <a:tabLst/>
              <a:defRPr/>
            </a:pPr>
            <a:r>
              <a:rPr lang="en-US" sz="1100" b="0" dirty="0">
                <a:solidFill>
                  <a:srgbClr val="1D4956"/>
                </a:solidFill>
                <a:latin typeface="Barlow"/>
                <a:cs typeface="Calibri"/>
              </a:rPr>
              <a:t>If the data are in the </a:t>
            </a:r>
            <a:r>
              <a:rPr lang="en-US" sz="1100" b="1" dirty="0">
                <a:solidFill>
                  <a:srgbClr val="1D4956"/>
                </a:solidFill>
                <a:latin typeface="Barlow"/>
                <a:cs typeface="Calibri"/>
              </a:rPr>
              <a:t>staging</a:t>
            </a:r>
            <a:r>
              <a:rPr lang="en-US" sz="1100" b="0" dirty="0">
                <a:solidFill>
                  <a:srgbClr val="1D4956"/>
                </a:solidFill>
                <a:latin typeface="Barlow"/>
                <a:cs typeface="Calibri"/>
              </a:rPr>
              <a:t> </a:t>
            </a:r>
            <a:r>
              <a:rPr lang="en-US" sz="1100" b="1" dirty="0">
                <a:solidFill>
                  <a:srgbClr val="1D4956"/>
                </a:solidFill>
                <a:latin typeface="Barlow"/>
                <a:cs typeface="Calibri"/>
              </a:rPr>
              <a:t>area</a:t>
            </a:r>
            <a:r>
              <a:rPr lang="en-US" sz="1100" b="0" dirty="0">
                <a:solidFill>
                  <a:srgbClr val="1D4956"/>
                </a:solidFill>
                <a:latin typeface="Barlow"/>
                <a:cs typeface="Calibri"/>
              </a:rPr>
              <a:t>, the server performs a </a:t>
            </a:r>
            <a:r>
              <a:rPr lang="en-US" sz="1100" b="1" dirty="0">
                <a:solidFill>
                  <a:srgbClr val="1D4956"/>
                </a:solidFill>
                <a:latin typeface="Barlow"/>
                <a:cs typeface="Calibri"/>
              </a:rPr>
              <a:t>data</a:t>
            </a:r>
            <a:r>
              <a:rPr lang="en-US" sz="1100" b="0" dirty="0">
                <a:solidFill>
                  <a:srgbClr val="1D4956"/>
                </a:solidFill>
                <a:latin typeface="Barlow"/>
                <a:cs typeface="Calibri"/>
              </a:rPr>
              <a:t> </a:t>
            </a:r>
            <a:r>
              <a:rPr lang="en-US" sz="1100" b="1" dirty="0">
                <a:solidFill>
                  <a:srgbClr val="1D4956"/>
                </a:solidFill>
                <a:latin typeface="Barlow"/>
                <a:cs typeface="Calibri"/>
              </a:rPr>
              <a:t>copy</a:t>
            </a:r>
            <a:r>
              <a:rPr lang="en-US" sz="1100" b="0" dirty="0">
                <a:solidFill>
                  <a:srgbClr val="1D4956"/>
                </a:solidFill>
                <a:latin typeface="Barlow"/>
                <a:cs typeface="Calibri"/>
              </a:rPr>
              <a:t> from the </a:t>
            </a:r>
            <a:r>
              <a:rPr lang="en-US" sz="1100" b="1" dirty="0">
                <a:solidFill>
                  <a:srgbClr val="1D4956"/>
                </a:solidFill>
                <a:latin typeface="Barlow"/>
                <a:cs typeface="Calibri"/>
              </a:rPr>
              <a:t>host</a:t>
            </a:r>
            <a:r>
              <a:rPr lang="en-US" sz="1100" b="0" dirty="0">
                <a:solidFill>
                  <a:srgbClr val="1D4956"/>
                </a:solidFill>
                <a:latin typeface="Barlow"/>
                <a:cs typeface="Calibri"/>
              </a:rPr>
              <a:t> memory to the </a:t>
            </a:r>
            <a:r>
              <a:rPr lang="en-US" sz="1100" b="1" dirty="0">
                <a:solidFill>
                  <a:srgbClr val="1D4956"/>
                </a:solidFill>
                <a:latin typeface="Barlow"/>
                <a:cs typeface="Calibri"/>
              </a:rPr>
              <a:t>device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Ø"/>
              <a:tabLst/>
              <a:defRPr/>
            </a:pPr>
            <a:r>
              <a:rPr lang="en-US" sz="1100" b="0" dirty="0">
                <a:solidFill>
                  <a:srgbClr val="1D4956"/>
                </a:solidFill>
                <a:latin typeface="Barlow"/>
                <a:cs typeface="Calibri"/>
              </a:rPr>
              <a:t>Finally, in case the data are in </a:t>
            </a:r>
            <a:r>
              <a:rPr lang="en-US" sz="1100" b="1" dirty="0">
                <a:solidFill>
                  <a:srgbClr val="1D4956"/>
                </a:solidFill>
                <a:latin typeface="Barlow"/>
                <a:cs typeface="Calibri"/>
              </a:rPr>
              <a:t>another accelerator </a:t>
            </a:r>
            <a:r>
              <a:rPr lang="en-US" sz="1100" b="0" dirty="0">
                <a:solidFill>
                  <a:srgbClr val="1D4956"/>
                </a:solidFill>
                <a:latin typeface="Barlow"/>
                <a:cs typeface="Calibri"/>
              </a:rPr>
              <a:t>than the one </a:t>
            </a:r>
            <a:r>
              <a:rPr lang="en-US" sz="1100" b="0" u="sng" dirty="0">
                <a:solidFill>
                  <a:srgbClr val="1D4956"/>
                </a:solidFill>
                <a:latin typeface="Barlow"/>
                <a:cs typeface="Calibri"/>
              </a:rPr>
              <a:t>currently</a:t>
            </a:r>
            <a:r>
              <a:rPr lang="en-US" sz="1100" b="0" dirty="0">
                <a:solidFill>
                  <a:srgbClr val="1D4956"/>
                </a:solidFill>
                <a:latin typeface="Barlow"/>
                <a:cs typeface="Calibri"/>
              </a:rPr>
              <a:t> </a:t>
            </a:r>
            <a:r>
              <a:rPr lang="en-US" sz="1100" b="0" u="sng" dirty="0">
                <a:solidFill>
                  <a:srgbClr val="1D4956"/>
                </a:solidFill>
                <a:latin typeface="Barlow"/>
                <a:cs typeface="Calibri"/>
              </a:rPr>
              <a:t>selected</a:t>
            </a:r>
            <a:r>
              <a:rPr lang="en-US" sz="1100" b="0" dirty="0">
                <a:solidFill>
                  <a:srgbClr val="1D4956"/>
                </a:solidFill>
                <a:latin typeface="Barlow"/>
                <a:cs typeface="Calibri"/>
              </a:rPr>
              <a:t>, a </a:t>
            </a:r>
            <a:r>
              <a:rPr lang="en-US" sz="1100" b="1" dirty="0">
                <a:solidFill>
                  <a:srgbClr val="1D4956"/>
                </a:solidFill>
                <a:latin typeface="Barlow"/>
                <a:cs typeface="Calibri"/>
              </a:rPr>
              <a:t>data transfer</a:t>
            </a:r>
            <a:r>
              <a:rPr lang="en-US" sz="1100" b="0" dirty="0">
                <a:solidFill>
                  <a:srgbClr val="1D4956"/>
                </a:solidFill>
                <a:latin typeface="Barlow"/>
                <a:cs typeface="Calibri"/>
              </a:rPr>
              <a:t> between the </a:t>
            </a:r>
            <a:r>
              <a:rPr lang="en-US" sz="1100" b="0" u="sng" dirty="0">
                <a:solidFill>
                  <a:srgbClr val="1D4956"/>
                </a:solidFill>
                <a:latin typeface="Barlow"/>
                <a:cs typeface="Calibri"/>
              </a:rPr>
              <a:t>two</a:t>
            </a:r>
            <a:r>
              <a:rPr lang="en-US" sz="1100" b="0" dirty="0">
                <a:solidFill>
                  <a:srgbClr val="1D4956"/>
                </a:solidFill>
                <a:latin typeface="Barlow"/>
                <a:cs typeface="Calibri"/>
              </a:rPr>
              <a:t> </a:t>
            </a:r>
            <a:r>
              <a:rPr lang="en-US" sz="1100" b="0" u="sng" dirty="0">
                <a:solidFill>
                  <a:srgbClr val="1D4956"/>
                </a:solidFill>
                <a:latin typeface="Barlow"/>
                <a:cs typeface="Calibri"/>
              </a:rPr>
              <a:t>devices</a:t>
            </a:r>
            <a:r>
              <a:rPr lang="en-US" sz="1100" b="0" dirty="0">
                <a:solidFill>
                  <a:srgbClr val="1D4956"/>
                </a:solidFill>
                <a:latin typeface="Barlow"/>
                <a:cs typeface="Calibri"/>
              </a:rPr>
              <a:t> is required. </a:t>
            </a:r>
          </a:p>
        </p:txBody>
      </p:sp>
    </p:spTree>
    <p:extLst>
      <p:ext uri="{BB962C8B-B14F-4D97-AF65-F5344CB8AC3E}">
        <p14:creationId xmlns:p14="http://schemas.microsoft.com/office/powerpoint/2010/main" val="4038793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sz="1100" b="0" dirty="0">
                <a:solidFill>
                  <a:srgbClr val="1D4956"/>
                </a:solidFill>
                <a:latin typeface="Barlow"/>
                <a:cs typeface="Calibri"/>
              </a:rPr>
              <a:t>To enable accelerator spatial sharing we have to </a:t>
            </a:r>
            <a:r>
              <a:rPr lang="en-US" sz="1100" b="1" dirty="0">
                <a:solidFill>
                  <a:srgbClr val="1D4956"/>
                </a:solidFill>
                <a:latin typeface="Barlow"/>
                <a:cs typeface="Calibri"/>
              </a:rPr>
              <a:t>place tasks from different applications in the same accelerator</a:t>
            </a:r>
            <a:r>
              <a:rPr lang="en-US" sz="1100" b="0" dirty="0">
                <a:solidFill>
                  <a:srgbClr val="1D4956"/>
                </a:solidFill>
                <a:latin typeface="Barlow"/>
                <a:cs typeface="Calibri"/>
              </a:rPr>
              <a:t>. </a:t>
            </a:r>
          </a:p>
          <a:p>
            <a:pPr marL="158750" indent="0">
              <a:buNone/>
            </a:pPr>
            <a:endParaRPr lang="en-US" sz="1100" b="0" dirty="0">
              <a:solidFill>
                <a:srgbClr val="1D4956"/>
              </a:solidFill>
              <a:latin typeface="Barlow"/>
              <a:cs typeface="Calibri"/>
            </a:endParaRPr>
          </a:p>
          <a:p>
            <a:pPr marL="158750" indent="0">
              <a:buFont typeface="Wingdings" panose="05000000000000000000" pitchFamily="2" charset="2"/>
              <a:buNone/>
            </a:pPr>
            <a:r>
              <a:rPr lang="en-US" sz="1100" b="1" dirty="0">
                <a:solidFill>
                  <a:srgbClr val="1D4956"/>
                </a:solidFill>
                <a:latin typeface="Barlow"/>
                <a:cs typeface="Calibri"/>
              </a:rPr>
              <a:t>However</a:t>
            </a:r>
            <a:r>
              <a:rPr lang="en-US" sz="1100" b="0" dirty="0">
                <a:solidFill>
                  <a:srgbClr val="1D4956"/>
                </a:solidFill>
                <a:latin typeface="Barlow"/>
                <a:cs typeface="Calibri"/>
              </a:rPr>
              <a:t>, different accelerators have different sharing mechanisms. </a:t>
            </a:r>
          </a:p>
          <a:p>
            <a:pPr marL="914400" lvl="1" indent="-298450"/>
            <a:r>
              <a:rPr lang="en-US" sz="1100" b="0" dirty="0">
                <a:solidFill>
                  <a:srgbClr val="1D4956"/>
                </a:solidFill>
                <a:latin typeface="Barlow"/>
                <a:cs typeface="Calibri"/>
              </a:rPr>
              <a:t>GPUs have streams, while FPGAs require multi-kernel bitstreams and command queues.</a:t>
            </a:r>
          </a:p>
          <a:p>
            <a:pPr marL="158750" indent="0">
              <a:buNone/>
            </a:pPr>
            <a:endParaRPr lang="en-US" sz="1100" b="0" dirty="0">
              <a:solidFill>
                <a:srgbClr val="1D4956"/>
              </a:solidFill>
              <a:latin typeface="Barlow"/>
              <a:cs typeface="Calibri"/>
            </a:endParaRPr>
          </a:p>
          <a:p>
            <a:pPr marL="158750" indent="0">
              <a:buNone/>
            </a:pPr>
            <a:r>
              <a:rPr lang="en-US" sz="1100" b="0" dirty="0" err="1">
                <a:solidFill>
                  <a:srgbClr val="1D4956"/>
                </a:solidFill>
                <a:latin typeface="Barlow"/>
                <a:cs typeface="Calibri"/>
              </a:rPr>
              <a:t>Arax</a:t>
            </a:r>
            <a:r>
              <a:rPr lang="en-US" sz="1100" b="0" dirty="0">
                <a:solidFill>
                  <a:srgbClr val="1D4956"/>
                </a:solidFill>
                <a:latin typeface="Barlow"/>
                <a:cs typeface="Calibri"/>
              </a:rPr>
              <a:t> uses existing accelerator mechanisms BUT it unifies and hides them from applications</a:t>
            </a:r>
          </a:p>
          <a:p>
            <a:pPr marL="158750" indent="0">
              <a:buNone/>
            </a:pPr>
            <a:endParaRPr lang="en-US" sz="1100" b="0" dirty="0">
              <a:solidFill>
                <a:srgbClr val="1D4956"/>
              </a:solidFill>
              <a:latin typeface="Barlow"/>
              <a:cs typeface="Calibri"/>
            </a:endParaRPr>
          </a:p>
          <a:p>
            <a:pPr marL="158750" indent="0">
              <a:buNone/>
            </a:pPr>
            <a:r>
              <a:rPr lang="en-US" sz="1100" b="0" dirty="0">
                <a:solidFill>
                  <a:srgbClr val="1D4956"/>
                </a:solidFill>
                <a:latin typeface="Barlow"/>
                <a:cs typeface="Calibri"/>
              </a:rPr>
              <a:t>In particular, the </a:t>
            </a:r>
            <a:r>
              <a:rPr lang="en-US" sz="1100" b="0" dirty="0" err="1">
                <a:solidFill>
                  <a:srgbClr val="1D4956"/>
                </a:solidFill>
                <a:latin typeface="Barlow"/>
                <a:cs typeface="Calibri"/>
              </a:rPr>
              <a:t>Arax</a:t>
            </a:r>
            <a:r>
              <a:rPr lang="en-US" sz="1100" b="0" dirty="0">
                <a:solidFill>
                  <a:srgbClr val="1D4956"/>
                </a:solidFill>
                <a:latin typeface="Barlow"/>
                <a:cs typeface="Calibri"/>
              </a:rPr>
              <a:t> server can reconfigure an FPGA with the appropriate bitstream taking into account the </a:t>
            </a:r>
            <a:r>
              <a:rPr lang="en-US" sz="1100" b="0" dirty="0">
                <a:solidFill>
                  <a:srgbClr val="1D4956"/>
                </a:solidFill>
                <a:latin typeface="Barlow"/>
                <a:cs typeface="Calibri"/>
                <a:sym typeface="Wingdings" panose="05000000000000000000" pitchFamily="2" charset="2"/>
              </a:rPr>
              <a:t>requested</a:t>
            </a:r>
            <a:r>
              <a:rPr lang="en-US" sz="1100" b="0" dirty="0">
                <a:solidFill>
                  <a:srgbClr val="1D4956"/>
                </a:solidFill>
                <a:latin typeface="Barlow"/>
                <a:cs typeface="Calibri"/>
              </a:rPr>
              <a:t> kernels</a:t>
            </a:r>
          </a:p>
          <a:p>
            <a:pPr marL="158750" indent="0">
              <a:buNone/>
            </a:pPr>
            <a:endParaRPr lang="en-US" sz="1100" b="0" dirty="0">
              <a:solidFill>
                <a:srgbClr val="1D4956"/>
              </a:solidFill>
              <a:latin typeface="Barlow"/>
              <a:cs typeface="Calibri"/>
            </a:endParaRPr>
          </a:p>
          <a:p>
            <a:pPr marL="158750" indent="0">
              <a:buNone/>
            </a:pPr>
            <a:r>
              <a:rPr lang="en-US" sz="1100" b="0" dirty="0">
                <a:solidFill>
                  <a:srgbClr val="1D4956"/>
                </a:solidFill>
                <a:latin typeface="Barlow"/>
                <a:cs typeface="Calibri"/>
              </a:rPr>
              <a:t>Additionally, NVIDIA GPUs require a single CUDA context to allow spatial sharing, as a result, the server uses a single CUDA context for all streams in each NVIDIA GPU. </a:t>
            </a:r>
          </a:p>
        </p:txBody>
      </p:sp>
    </p:spTree>
    <p:extLst>
      <p:ext uri="{BB962C8B-B14F-4D97-AF65-F5344CB8AC3E}">
        <p14:creationId xmlns:p14="http://schemas.microsoft.com/office/powerpoint/2010/main" val="1201593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lnSpc>
                <a:spcPct val="100000"/>
              </a:lnSpc>
              <a:buNone/>
            </a:pPr>
            <a:r>
              <a:rPr lang="en-US" sz="2400" dirty="0">
                <a:solidFill>
                  <a:srgbClr val="1D4956"/>
                </a:solidFill>
                <a:latin typeface="Barlow"/>
                <a:cs typeface="Calibri"/>
              </a:rPr>
              <a:t>It is </a:t>
            </a:r>
            <a:r>
              <a:rPr lang="en-US" sz="2400" b="1" dirty="0">
                <a:solidFill>
                  <a:srgbClr val="1D4956"/>
                </a:solidFill>
                <a:latin typeface="Barlow"/>
                <a:cs typeface="Calibri"/>
              </a:rPr>
              <a:t>important</a:t>
            </a:r>
            <a:r>
              <a:rPr lang="en-US" sz="2400" dirty="0">
                <a:solidFill>
                  <a:srgbClr val="1D4956"/>
                </a:solidFill>
                <a:latin typeface="Barlow"/>
                <a:cs typeface="Calibri"/>
              </a:rPr>
              <a:t> for our runtime to support </a:t>
            </a:r>
            <a:r>
              <a:rPr lang="en-US" sz="2400" b="1" dirty="0">
                <a:solidFill>
                  <a:srgbClr val="1D4956"/>
                </a:solidFill>
                <a:latin typeface="Barlow"/>
                <a:cs typeface="Calibri"/>
              </a:rPr>
              <a:t>real-world applications </a:t>
            </a:r>
            <a:r>
              <a:rPr lang="en-US" sz="2400" dirty="0">
                <a:solidFill>
                  <a:srgbClr val="1D4956"/>
                </a:solidFill>
                <a:latin typeface="Barlow"/>
                <a:cs typeface="Calibri"/>
              </a:rPr>
              <a:t>such as Caffe and </a:t>
            </a:r>
            <a:r>
              <a:rPr lang="en-US" sz="2400" dirty="0" err="1">
                <a:solidFill>
                  <a:srgbClr val="1D4956"/>
                </a:solidFill>
                <a:latin typeface="Barlow"/>
                <a:cs typeface="Calibri"/>
              </a:rPr>
              <a:t>Tensorflow</a:t>
            </a:r>
            <a:r>
              <a:rPr lang="en-US" sz="2400" dirty="0">
                <a:solidFill>
                  <a:srgbClr val="1D4956"/>
                </a:solidFill>
                <a:latin typeface="Barlow"/>
                <a:cs typeface="Calibri"/>
              </a:rPr>
              <a:t>. </a:t>
            </a:r>
          </a:p>
          <a:p>
            <a:pPr marL="158750" indent="0">
              <a:lnSpc>
                <a:spcPct val="100000"/>
              </a:lnSpc>
              <a:buNone/>
            </a:pPr>
            <a:endParaRPr lang="en-US" sz="2400" b="1" dirty="0">
              <a:solidFill>
                <a:srgbClr val="1D4956"/>
              </a:solidFill>
              <a:latin typeface="Barlow"/>
              <a:cs typeface="Calibri"/>
            </a:endParaRPr>
          </a:p>
          <a:p>
            <a:pPr marL="158750" indent="0">
              <a:lnSpc>
                <a:spcPct val="100000"/>
              </a:lnSpc>
              <a:buNone/>
            </a:pPr>
            <a:r>
              <a:rPr lang="en-US" sz="2400" b="1" dirty="0">
                <a:solidFill>
                  <a:srgbClr val="1D4956"/>
                </a:solidFill>
                <a:latin typeface="Barlow"/>
                <a:cs typeface="Calibri"/>
              </a:rPr>
              <a:t>Porting applications</a:t>
            </a:r>
            <a:r>
              <a:rPr lang="en-US" sz="2400" dirty="0">
                <a:solidFill>
                  <a:srgbClr val="1D4956"/>
                </a:solidFill>
                <a:latin typeface="Barlow"/>
                <a:cs typeface="Calibri"/>
              </a:rPr>
              <a:t> to </a:t>
            </a:r>
            <a:r>
              <a:rPr lang="en-US" sz="2400" dirty="0" err="1">
                <a:solidFill>
                  <a:srgbClr val="1D4956"/>
                </a:solidFill>
                <a:latin typeface="Barlow"/>
                <a:cs typeface="Calibri"/>
              </a:rPr>
              <a:t>Arax</a:t>
            </a:r>
            <a:r>
              <a:rPr lang="en-US" sz="2400" dirty="0">
                <a:solidFill>
                  <a:srgbClr val="1D4956"/>
                </a:solidFill>
                <a:latin typeface="Barlow"/>
                <a:cs typeface="Calibri"/>
              </a:rPr>
              <a:t> requires manual effort. We have ported Caffe manually, </a:t>
            </a:r>
            <a:r>
              <a:rPr lang="en-US" sz="2400" b="1" dirty="0">
                <a:solidFill>
                  <a:srgbClr val="1D4956"/>
                </a:solidFill>
                <a:latin typeface="Barlow"/>
                <a:cs typeface="Calibri"/>
              </a:rPr>
              <a:t>BUT</a:t>
            </a:r>
            <a:r>
              <a:rPr lang="en-US" sz="2400" dirty="0">
                <a:solidFill>
                  <a:srgbClr val="1D4956"/>
                </a:solidFill>
                <a:latin typeface="Barlow"/>
                <a:cs typeface="Calibri"/>
              </a:rPr>
              <a:t> porting TensorFlow was unmanageable.</a:t>
            </a:r>
          </a:p>
          <a:p>
            <a:pPr marL="158750" indent="0">
              <a:lnSpc>
                <a:spcPct val="100000"/>
              </a:lnSpc>
              <a:buNone/>
            </a:pPr>
            <a:endParaRPr lang="en-US" sz="2400" dirty="0">
              <a:solidFill>
                <a:srgbClr val="1D4956"/>
              </a:solidFill>
              <a:latin typeface="Barlow"/>
              <a:cs typeface="Calibri"/>
            </a:endParaRPr>
          </a:p>
          <a:p>
            <a:pPr marL="158750" indent="0">
              <a:lnSpc>
                <a:spcPct val="100000"/>
              </a:lnSpc>
              <a:buNone/>
            </a:pPr>
            <a:r>
              <a:rPr lang="en-US" sz="2400" b="1" dirty="0">
                <a:solidFill>
                  <a:srgbClr val="1D4956"/>
                </a:solidFill>
                <a:latin typeface="Barlow"/>
                <a:cs typeface="Calibri"/>
              </a:rPr>
              <a:t>So our goal </a:t>
            </a:r>
            <a:r>
              <a:rPr lang="en-US" sz="2400" dirty="0">
                <a:solidFill>
                  <a:srgbClr val="1D4956"/>
                </a:solidFill>
                <a:latin typeface="Barlow"/>
                <a:cs typeface="Calibri"/>
              </a:rPr>
              <a:t>is to reduce the porting effort of complex frameworks and applications.</a:t>
            </a:r>
          </a:p>
          <a:p>
            <a:pPr marL="158750" indent="0">
              <a:lnSpc>
                <a:spcPct val="100000"/>
              </a:lnSpc>
              <a:buNone/>
            </a:pPr>
            <a:r>
              <a:rPr lang="en-US" sz="2400" dirty="0">
                <a:solidFill>
                  <a:srgbClr val="1D4956"/>
                </a:solidFill>
                <a:latin typeface="Barlow"/>
                <a:cs typeface="Calibri"/>
              </a:rPr>
              <a:t>This </a:t>
            </a:r>
            <a:r>
              <a:rPr lang="en-US" sz="2400" b="1" dirty="0">
                <a:solidFill>
                  <a:srgbClr val="1D4956"/>
                </a:solidFill>
                <a:latin typeface="Barlow"/>
                <a:cs typeface="Calibri"/>
              </a:rPr>
              <a:t>process</a:t>
            </a:r>
            <a:r>
              <a:rPr lang="en-US" sz="2400" dirty="0">
                <a:solidFill>
                  <a:srgbClr val="1D4956"/>
                </a:solidFill>
                <a:latin typeface="Barlow"/>
                <a:cs typeface="Calibri"/>
              </a:rPr>
              <a:t> includes </a:t>
            </a:r>
          </a:p>
          <a:p>
            <a:pPr marL="914400" lvl="1" indent="-298450">
              <a:lnSpc>
                <a:spcPct val="100000"/>
              </a:lnSpc>
            </a:pPr>
            <a:r>
              <a:rPr lang="en-US" sz="2400" dirty="0">
                <a:solidFill>
                  <a:srgbClr val="1D4956"/>
                </a:solidFill>
                <a:latin typeface="Barlow"/>
                <a:cs typeface="Calibri"/>
              </a:rPr>
              <a:t>Adjust CUDA applications to use the </a:t>
            </a:r>
            <a:r>
              <a:rPr lang="en-US" sz="2400" dirty="0" err="1">
                <a:solidFill>
                  <a:srgbClr val="1D4956"/>
                </a:solidFill>
                <a:latin typeface="Barlow"/>
                <a:cs typeface="Calibri"/>
              </a:rPr>
              <a:t>Arax</a:t>
            </a:r>
            <a:r>
              <a:rPr lang="en-US" sz="2400" dirty="0">
                <a:solidFill>
                  <a:srgbClr val="1D4956"/>
                </a:solidFill>
                <a:latin typeface="Barlow"/>
                <a:cs typeface="Calibri"/>
              </a:rPr>
              <a:t> API</a:t>
            </a:r>
          </a:p>
          <a:p>
            <a:pPr marL="914400" lvl="1" indent="-298450">
              <a:lnSpc>
                <a:spcPct val="100000"/>
              </a:lnSpc>
            </a:pPr>
            <a:r>
              <a:rPr lang="en-US" sz="2400" dirty="0">
                <a:solidFill>
                  <a:srgbClr val="1D4956"/>
                </a:solidFill>
                <a:latin typeface="Barlow"/>
                <a:cs typeface="Calibri"/>
              </a:rPr>
              <a:t>And add a new accelerator and its kernels in the </a:t>
            </a:r>
            <a:r>
              <a:rPr lang="en-US" sz="2400" dirty="0" err="1">
                <a:solidFill>
                  <a:srgbClr val="1D4956"/>
                </a:solidFill>
                <a:latin typeface="Barlow"/>
                <a:cs typeface="Calibri"/>
              </a:rPr>
              <a:t>Arax</a:t>
            </a:r>
            <a:r>
              <a:rPr lang="en-US" sz="2400" dirty="0">
                <a:solidFill>
                  <a:srgbClr val="1D4956"/>
                </a:solidFill>
                <a:latin typeface="Barlow"/>
                <a:cs typeface="Calibri"/>
              </a:rPr>
              <a:t> server</a:t>
            </a:r>
          </a:p>
          <a:p>
            <a:pPr marL="615950" lvl="1" indent="0">
              <a:lnSpc>
                <a:spcPct val="100000"/>
              </a:lnSpc>
              <a:buNone/>
            </a:pPr>
            <a:endParaRPr lang="en-US" sz="2400" dirty="0">
              <a:solidFill>
                <a:srgbClr val="1D4956"/>
              </a:solidFill>
              <a:latin typeface="Barlow"/>
              <a:cs typeface="Calibri"/>
            </a:endParaRPr>
          </a:p>
          <a:p>
            <a:pPr marL="158750" lvl="0" indent="0">
              <a:lnSpc>
                <a:spcPct val="100000"/>
              </a:lnSpc>
              <a:buNone/>
            </a:pPr>
            <a:r>
              <a:rPr lang="en-US" sz="2400" dirty="0" err="1">
                <a:solidFill>
                  <a:srgbClr val="1D4956"/>
                </a:solidFill>
                <a:latin typeface="Barlow"/>
                <a:cs typeface="Calibri"/>
              </a:rPr>
              <a:t>Arax</a:t>
            </a:r>
            <a:r>
              <a:rPr lang="en-US" sz="2400" dirty="0">
                <a:solidFill>
                  <a:srgbClr val="1D4956"/>
                </a:solidFill>
                <a:latin typeface="Barlow"/>
                <a:cs typeface="Calibri"/>
              </a:rPr>
              <a:t> provides </a:t>
            </a:r>
            <a:r>
              <a:rPr lang="en-US" sz="2400" b="1" dirty="0">
                <a:solidFill>
                  <a:srgbClr val="1D4956"/>
                </a:solidFill>
                <a:latin typeface="Barlow"/>
                <a:cs typeface="Calibri"/>
              </a:rPr>
              <a:t>tools</a:t>
            </a:r>
            <a:r>
              <a:rPr lang="en-US" sz="2400" dirty="0">
                <a:solidFill>
                  <a:srgbClr val="1D4956"/>
                </a:solidFill>
                <a:latin typeface="Barlow"/>
                <a:cs typeface="Calibri"/>
              </a:rPr>
              <a:t> to generate the </a:t>
            </a:r>
            <a:r>
              <a:rPr lang="en-US" sz="2400" b="1" dirty="0">
                <a:solidFill>
                  <a:srgbClr val="1D4956"/>
                </a:solidFill>
                <a:latin typeface="Barlow"/>
                <a:cs typeface="Calibri"/>
              </a:rPr>
              <a:t>client</a:t>
            </a:r>
            <a:r>
              <a:rPr lang="en-US" sz="2400" dirty="0">
                <a:solidFill>
                  <a:srgbClr val="1D4956"/>
                </a:solidFill>
                <a:latin typeface="Barlow"/>
                <a:cs typeface="Calibri"/>
              </a:rPr>
              <a:t> and server </a:t>
            </a:r>
            <a:r>
              <a:rPr lang="en-US" sz="2400" b="0" dirty="0">
                <a:solidFill>
                  <a:srgbClr val="1D4956"/>
                </a:solidFill>
                <a:latin typeface="Barlow"/>
                <a:cs typeface="Calibri"/>
              </a:rPr>
              <a:t>stubs </a:t>
            </a:r>
            <a:r>
              <a:rPr lang="en-US" sz="2400" b="1" dirty="0">
                <a:solidFill>
                  <a:srgbClr val="1D4956"/>
                </a:solidFill>
                <a:latin typeface="Barlow"/>
                <a:cs typeface="Calibri"/>
              </a:rPr>
              <a:t>automatically</a:t>
            </a:r>
          </a:p>
          <a:p>
            <a:pPr marL="914400" lvl="1" indent="-298450">
              <a:lnSpc>
                <a:spcPct val="100000"/>
              </a:lnSpc>
            </a:pPr>
            <a:r>
              <a:rPr lang="en-US" sz="2400" b="1" dirty="0">
                <a:solidFill>
                  <a:srgbClr val="1D4956"/>
                </a:solidFill>
                <a:latin typeface="Barlow"/>
                <a:cs typeface="Calibri"/>
              </a:rPr>
              <a:t>(SHOW) Client</a:t>
            </a:r>
            <a:r>
              <a:rPr lang="en-US" sz="2400" dirty="0">
                <a:solidFill>
                  <a:srgbClr val="1D4956"/>
                </a:solidFill>
                <a:latin typeface="Barlow"/>
                <a:cs typeface="Calibri"/>
              </a:rPr>
              <a:t> stubs </a:t>
            </a:r>
            <a:r>
              <a:rPr lang="en-US" sz="2400" b="1" dirty="0">
                <a:solidFill>
                  <a:srgbClr val="1D4956"/>
                </a:solidFill>
                <a:latin typeface="Barlow"/>
                <a:cs typeface="Calibri"/>
              </a:rPr>
              <a:t>translate</a:t>
            </a:r>
            <a:r>
              <a:rPr lang="en-US" sz="2400" dirty="0">
                <a:solidFill>
                  <a:srgbClr val="1D4956"/>
                </a:solidFill>
                <a:latin typeface="Barlow"/>
                <a:cs typeface="Calibri"/>
              </a:rPr>
              <a:t> CUDA to </a:t>
            </a:r>
            <a:r>
              <a:rPr lang="en-US" sz="2400" dirty="0" err="1">
                <a:solidFill>
                  <a:srgbClr val="1D4956"/>
                </a:solidFill>
                <a:latin typeface="Barlow"/>
                <a:cs typeface="Calibri"/>
              </a:rPr>
              <a:t>Arax</a:t>
            </a:r>
            <a:r>
              <a:rPr lang="en-US" sz="2400" dirty="0">
                <a:solidFill>
                  <a:srgbClr val="1D4956"/>
                </a:solidFill>
                <a:latin typeface="Barlow"/>
                <a:cs typeface="Calibri"/>
              </a:rPr>
              <a:t> calls</a:t>
            </a:r>
          </a:p>
          <a:p>
            <a:pPr marL="914400" lvl="1" indent="-298450">
              <a:lnSpc>
                <a:spcPct val="100000"/>
              </a:lnSpc>
            </a:pPr>
            <a:r>
              <a:rPr lang="en-US" sz="2400" b="1" dirty="0">
                <a:solidFill>
                  <a:srgbClr val="1D4956"/>
                </a:solidFill>
                <a:latin typeface="Barlow"/>
                <a:cs typeface="Calibri"/>
              </a:rPr>
              <a:t>(SHOW) Server </a:t>
            </a:r>
            <a:r>
              <a:rPr lang="en-US" sz="2400" dirty="0">
                <a:solidFill>
                  <a:srgbClr val="1D4956"/>
                </a:solidFill>
                <a:latin typeface="Barlow"/>
                <a:cs typeface="Calibri"/>
              </a:rPr>
              <a:t>stubs are </a:t>
            </a:r>
            <a:r>
              <a:rPr lang="en-US" sz="2400" b="1" dirty="0">
                <a:solidFill>
                  <a:srgbClr val="1D4956"/>
                </a:solidFill>
                <a:latin typeface="Barlow"/>
                <a:cs typeface="Calibri"/>
              </a:rPr>
              <a:t>wrappers</a:t>
            </a:r>
            <a:r>
              <a:rPr lang="en-US" sz="2400" dirty="0">
                <a:solidFill>
                  <a:srgbClr val="1D4956"/>
                </a:solidFill>
                <a:latin typeface="Barlow"/>
                <a:cs typeface="Calibri"/>
              </a:rPr>
              <a:t> for </a:t>
            </a:r>
            <a:r>
              <a:rPr lang="en-US" sz="2400" b="1" dirty="0">
                <a:solidFill>
                  <a:srgbClr val="1D4956"/>
                </a:solidFill>
                <a:latin typeface="Barlow"/>
                <a:cs typeface="Calibri"/>
              </a:rPr>
              <a:t>existing</a:t>
            </a:r>
            <a:r>
              <a:rPr lang="en-US" sz="2400" dirty="0">
                <a:solidFill>
                  <a:srgbClr val="1D4956"/>
                </a:solidFill>
                <a:latin typeface="Barlow"/>
                <a:cs typeface="Calibri"/>
              </a:rPr>
              <a:t> accelerator </a:t>
            </a:r>
            <a:r>
              <a:rPr lang="en-US" sz="2400" b="1" dirty="0">
                <a:solidFill>
                  <a:srgbClr val="1D4956"/>
                </a:solidFill>
                <a:latin typeface="Barlow"/>
                <a:cs typeface="Calibri"/>
              </a:rPr>
              <a:t>kernels</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400" dirty="0">
                <a:solidFill>
                  <a:srgbClr val="1D4956"/>
                </a:solidFill>
                <a:latin typeface="Barlow"/>
                <a:cs typeface="Calibri"/>
              </a:rPr>
              <a:t>The majority of CUDA calls map to a </a:t>
            </a:r>
            <a:r>
              <a:rPr lang="en-US" sz="2400" b="1" dirty="0">
                <a:solidFill>
                  <a:srgbClr val="1D4956"/>
                </a:solidFill>
                <a:latin typeface="Barlow"/>
                <a:cs typeface="Calibri"/>
              </a:rPr>
              <a:t>single</a:t>
            </a:r>
            <a:r>
              <a:rPr lang="en-US" sz="2400" dirty="0">
                <a:solidFill>
                  <a:srgbClr val="1D4956"/>
                </a:solidFill>
                <a:latin typeface="Barlow"/>
                <a:cs typeface="Calibri"/>
              </a:rPr>
              <a:t> </a:t>
            </a:r>
            <a:r>
              <a:rPr lang="en-US" sz="2400" dirty="0" err="1">
                <a:solidFill>
                  <a:srgbClr val="1D4956"/>
                </a:solidFill>
                <a:latin typeface="Barlow"/>
                <a:cs typeface="Calibri"/>
              </a:rPr>
              <a:t>Arax</a:t>
            </a:r>
            <a:r>
              <a:rPr lang="en-US" sz="2400" dirty="0">
                <a:solidFill>
                  <a:srgbClr val="1D4956"/>
                </a:solidFill>
                <a:latin typeface="Barlow"/>
                <a:cs typeface="Calibri"/>
              </a:rPr>
              <a:t> call that invokes kernels</a:t>
            </a:r>
          </a:p>
          <a:p>
            <a:pPr marL="615950" lvl="1" indent="0">
              <a:lnSpc>
                <a:spcPct val="100000"/>
              </a:lnSpc>
              <a:buNone/>
            </a:pPr>
            <a:endParaRPr lang="en-US" sz="2400" dirty="0">
              <a:solidFill>
                <a:srgbClr val="1D4956"/>
              </a:solidFill>
              <a:latin typeface="Barlow"/>
              <a:cs typeface="Calibri"/>
            </a:endParaRPr>
          </a:p>
          <a:p>
            <a:pPr marL="158750" lvl="0" indent="0">
              <a:lnSpc>
                <a:spcPct val="100000"/>
              </a:lnSpc>
              <a:buNone/>
            </a:pPr>
            <a:r>
              <a:rPr lang="en-US" sz="2400" b="1" dirty="0">
                <a:solidFill>
                  <a:srgbClr val="1D4956"/>
                </a:solidFill>
                <a:latin typeface="Barlow"/>
                <a:cs typeface="Calibri"/>
              </a:rPr>
              <a:t>BUT</a:t>
            </a:r>
            <a:r>
              <a:rPr lang="en-US" sz="2400" dirty="0">
                <a:solidFill>
                  <a:srgbClr val="1D4956"/>
                </a:solidFill>
                <a:latin typeface="Barlow"/>
                <a:cs typeface="Calibri"/>
              </a:rPr>
              <a:t>, the </a:t>
            </a:r>
            <a:r>
              <a:rPr lang="en-US" sz="2400" b="1" dirty="0">
                <a:solidFill>
                  <a:srgbClr val="1D4956"/>
                </a:solidFill>
                <a:latin typeface="Barlow"/>
                <a:cs typeface="Calibri"/>
              </a:rPr>
              <a:t>reality</a:t>
            </a:r>
            <a:r>
              <a:rPr lang="en-US" sz="2400" dirty="0">
                <a:solidFill>
                  <a:srgbClr val="1D4956"/>
                </a:solidFill>
                <a:latin typeface="Barlow"/>
                <a:cs typeface="Calibri"/>
              </a:rPr>
              <a:t> is more </a:t>
            </a:r>
            <a:r>
              <a:rPr lang="en-US" sz="2400" b="1" dirty="0">
                <a:solidFill>
                  <a:srgbClr val="1D4956"/>
                </a:solidFill>
                <a:latin typeface="Barlow"/>
                <a:cs typeface="Calibri"/>
              </a:rPr>
              <a:t>complicated</a:t>
            </a:r>
            <a:r>
              <a:rPr lang="en-US" sz="2400" dirty="0">
                <a:solidFill>
                  <a:srgbClr val="1D4956"/>
                </a:solidFill>
                <a:latin typeface="Barlow"/>
                <a:cs typeface="Calibri"/>
              </a:rPr>
              <a:t> because existing applications use fat binaries</a:t>
            </a:r>
          </a:p>
          <a:p>
            <a:pPr marL="914400" lvl="1" indent="-298450">
              <a:lnSpc>
                <a:spcPct val="100000"/>
              </a:lnSpc>
            </a:pPr>
            <a:r>
              <a:rPr lang="en-US" sz="2400" dirty="0">
                <a:solidFill>
                  <a:srgbClr val="1D4956"/>
                </a:solidFill>
                <a:latin typeface="Barlow"/>
                <a:cs typeface="Calibri"/>
              </a:rPr>
              <a:t>More specifically, in CUDA, </a:t>
            </a:r>
            <a:r>
              <a:rPr lang="en-US" sz="2400" b="1" dirty="0">
                <a:solidFill>
                  <a:srgbClr val="1D4956"/>
                </a:solidFill>
                <a:latin typeface="Barlow"/>
                <a:cs typeface="Calibri"/>
              </a:rPr>
              <a:t>application host and kernel code </a:t>
            </a:r>
            <a:r>
              <a:rPr lang="en-US" sz="2400" dirty="0">
                <a:solidFill>
                  <a:srgbClr val="1D4956"/>
                </a:solidFill>
                <a:latin typeface="Barlow"/>
                <a:cs typeface="Calibri"/>
              </a:rPr>
              <a:t>are included in a single binary</a:t>
            </a:r>
          </a:p>
          <a:p>
            <a:pPr marL="914400" lvl="1" indent="-298450">
              <a:lnSpc>
                <a:spcPct val="100000"/>
              </a:lnSpc>
            </a:pPr>
            <a:r>
              <a:rPr lang="en-US" sz="2400" dirty="0" err="1">
                <a:solidFill>
                  <a:srgbClr val="1D4956"/>
                </a:solidFill>
                <a:latin typeface="Barlow"/>
                <a:cs typeface="Calibri"/>
              </a:rPr>
              <a:t>Arax</a:t>
            </a:r>
            <a:r>
              <a:rPr lang="en-US" sz="2400" dirty="0">
                <a:solidFill>
                  <a:srgbClr val="1D4956"/>
                </a:solidFill>
                <a:latin typeface="Barlow"/>
                <a:cs typeface="Calibri"/>
              </a:rPr>
              <a:t> tools extract these custom kernels offline and automatically in order to be loaded in the server</a:t>
            </a:r>
          </a:p>
          <a:p>
            <a:pPr marL="158750" lvl="0" indent="0">
              <a:lnSpc>
                <a:spcPct val="100000"/>
              </a:lnSpc>
              <a:buNone/>
            </a:pPr>
            <a:endParaRPr lang="en-US" sz="2400" dirty="0">
              <a:solidFill>
                <a:srgbClr val="1D4956"/>
              </a:solidFill>
              <a:latin typeface="Barlow"/>
              <a:cs typeface="Calibri"/>
            </a:endParaRPr>
          </a:p>
          <a:p>
            <a:pPr marL="158750" lvl="0" indent="0">
              <a:lnSpc>
                <a:spcPct val="100000"/>
              </a:lnSpc>
              <a:buNone/>
            </a:pPr>
            <a:r>
              <a:rPr lang="en-US" sz="2400" dirty="0">
                <a:solidFill>
                  <a:srgbClr val="1D4956"/>
                </a:solidFill>
                <a:latin typeface="Barlow"/>
                <a:cs typeface="Calibri"/>
              </a:rPr>
              <a:t>Using </a:t>
            </a:r>
            <a:r>
              <a:rPr lang="en-US" sz="2400" dirty="0" err="1">
                <a:solidFill>
                  <a:srgbClr val="1D4956"/>
                </a:solidFill>
                <a:latin typeface="Barlow"/>
                <a:cs typeface="Calibri"/>
              </a:rPr>
              <a:t>Arax</a:t>
            </a:r>
            <a:r>
              <a:rPr lang="en-US" sz="2400" dirty="0">
                <a:solidFill>
                  <a:srgbClr val="1D4956"/>
                </a:solidFill>
                <a:latin typeface="Barlow"/>
                <a:cs typeface="Calibri"/>
              </a:rPr>
              <a:t> tools we have successfully run </a:t>
            </a:r>
            <a:r>
              <a:rPr lang="en-US" sz="2400" dirty="0" err="1">
                <a:solidFill>
                  <a:srgbClr val="1D4956"/>
                </a:solidFill>
                <a:latin typeface="Barlow"/>
                <a:cs typeface="Calibri"/>
              </a:rPr>
              <a:t>Rodinia</a:t>
            </a:r>
            <a:r>
              <a:rPr lang="en-US" sz="2400" dirty="0">
                <a:solidFill>
                  <a:srgbClr val="1D4956"/>
                </a:solidFill>
                <a:latin typeface="Barlow"/>
                <a:cs typeface="Calibri"/>
              </a:rPr>
              <a:t>, Caffe, and TensorFlow with </a:t>
            </a:r>
            <a:r>
              <a:rPr lang="en-US" sz="2400" dirty="0" err="1">
                <a:solidFill>
                  <a:srgbClr val="1D4956"/>
                </a:solidFill>
                <a:latin typeface="Barlow"/>
                <a:cs typeface="Calibri"/>
              </a:rPr>
              <a:t>Keras</a:t>
            </a:r>
            <a:r>
              <a:rPr lang="en-US" sz="2400" dirty="0">
                <a:solidFill>
                  <a:srgbClr val="1D4956"/>
                </a:solidFill>
                <a:latin typeface="Barlow"/>
                <a:cs typeface="Calibri"/>
              </a:rPr>
              <a:t>, upon CPUs, GPUs, and FPGAs</a:t>
            </a:r>
          </a:p>
          <a:p>
            <a:pPr marL="158750" lvl="0" indent="0">
              <a:lnSpc>
                <a:spcPct val="100000"/>
              </a:lnSpc>
              <a:buFont typeface="+mj-lt"/>
              <a:buNone/>
            </a:pPr>
            <a:endParaRPr lang="en-US" sz="2400" dirty="0">
              <a:solidFill>
                <a:srgbClr val="1D4956"/>
              </a:solidFill>
              <a:latin typeface="Barlow"/>
              <a:cs typeface="Calibri"/>
            </a:endParaRPr>
          </a:p>
          <a:p>
            <a:pPr marL="158750" lvl="0" indent="0">
              <a:lnSpc>
                <a:spcPct val="100000"/>
              </a:lnSpc>
              <a:buFont typeface="+mj-lt"/>
              <a:buNone/>
            </a:pPr>
            <a:r>
              <a:rPr lang="en-US" sz="2400" dirty="0">
                <a:solidFill>
                  <a:srgbClr val="1D4956"/>
                </a:solidFill>
                <a:latin typeface="Barlow"/>
                <a:cs typeface="Calibri"/>
              </a:rPr>
              <a:t>More information about </a:t>
            </a:r>
            <a:r>
              <a:rPr lang="en-US" sz="2400" dirty="0" err="1">
                <a:solidFill>
                  <a:srgbClr val="1D4956"/>
                </a:solidFill>
                <a:latin typeface="Barlow"/>
                <a:cs typeface="Calibri"/>
              </a:rPr>
              <a:t>Arax</a:t>
            </a:r>
            <a:r>
              <a:rPr lang="en-US" sz="2400" dirty="0">
                <a:solidFill>
                  <a:srgbClr val="1D4956"/>
                </a:solidFill>
                <a:latin typeface="Barlow"/>
                <a:cs typeface="Calibri"/>
              </a:rPr>
              <a:t> auto-porting tool can be found in the paper</a:t>
            </a:r>
          </a:p>
          <a:p>
            <a:pPr marL="1073150" lvl="1" indent="-457200">
              <a:lnSpc>
                <a:spcPct val="100000"/>
              </a:lnSpc>
              <a:buFont typeface="+mj-lt"/>
              <a:buAutoNum type="arabicPeriod"/>
            </a:pPr>
            <a:endParaRPr lang="en-US" sz="2400" dirty="0">
              <a:solidFill>
                <a:srgbClr val="1D4956"/>
              </a:solidFill>
              <a:latin typeface="Barlow"/>
              <a:cs typeface="Calibri"/>
            </a:endParaRPr>
          </a:p>
          <a:p>
            <a:pPr>
              <a:lnSpc>
                <a:spcPct val="100000"/>
              </a:lnSpc>
            </a:pPr>
            <a:r>
              <a:rPr lang="en-US" sz="2400" dirty="0">
                <a:solidFill>
                  <a:srgbClr val="1D4956"/>
                </a:solidFill>
                <a:latin typeface="Barlow"/>
                <a:cs typeface="Calibri"/>
                <a:sym typeface="Wingdings" panose="05000000000000000000" pitchFamily="2" charset="2"/>
              </a:rPr>
              <a:t>Although possible - not robust!</a:t>
            </a:r>
          </a:p>
          <a:p>
            <a:pPr lvl="1">
              <a:lnSpc>
                <a:spcPct val="100000"/>
              </a:lnSpc>
            </a:pPr>
            <a:r>
              <a:rPr lang="en-US" sz="2000" dirty="0">
                <a:solidFill>
                  <a:srgbClr val="1D4956"/>
                </a:solidFill>
                <a:latin typeface="Barlow"/>
                <a:cs typeface="Calibri"/>
                <a:sym typeface="Wingdings" panose="05000000000000000000" pitchFamily="2" charset="2"/>
              </a:rPr>
              <a:t>Requires effort to port/maintain this huge number of functions</a:t>
            </a:r>
          </a:p>
          <a:p>
            <a:pPr lvl="1">
              <a:lnSpc>
                <a:spcPct val="100000"/>
              </a:lnSpc>
            </a:pPr>
            <a:r>
              <a:rPr lang="en-US" sz="2000" dirty="0" err="1">
                <a:solidFill>
                  <a:srgbClr val="1D4956"/>
                </a:solidFill>
                <a:latin typeface="Barlow"/>
                <a:cs typeface="Calibri"/>
                <a:sym typeface="Wingdings" panose="05000000000000000000" pitchFamily="2" charset="2"/>
              </a:rPr>
              <a:t>Arax</a:t>
            </a:r>
            <a:r>
              <a:rPr lang="en-US" sz="2000" dirty="0">
                <a:solidFill>
                  <a:srgbClr val="1D4956"/>
                </a:solidFill>
                <a:latin typeface="Barlow"/>
                <a:cs typeface="Calibri"/>
                <a:sym typeface="Wingdings" panose="05000000000000000000" pitchFamily="2" charset="2"/>
              </a:rPr>
              <a:t> and previous works support a few NNs of TensorFlow</a:t>
            </a:r>
          </a:p>
          <a:p>
            <a:pPr marL="1073150" lvl="1" indent="-457200">
              <a:lnSpc>
                <a:spcPct val="100000"/>
              </a:lnSpc>
              <a:buFont typeface="+mj-lt"/>
              <a:buAutoNum type="arabicPeriod"/>
            </a:pPr>
            <a:endParaRPr lang="en-US" sz="2400" dirty="0">
              <a:solidFill>
                <a:srgbClr val="1D4956"/>
              </a:solidFill>
              <a:latin typeface="Barlow"/>
              <a:cs typeface="Calibri"/>
            </a:endParaRPr>
          </a:p>
          <a:p>
            <a:pPr marL="1073150" lvl="1" indent="-457200">
              <a:lnSpc>
                <a:spcPct val="100000"/>
              </a:lnSpc>
              <a:buFont typeface="+mj-lt"/>
              <a:buAutoNum type="arabicPeriod"/>
            </a:pPr>
            <a:endParaRPr lang="en-US" sz="2400" dirty="0">
              <a:solidFill>
                <a:srgbClr val="1D4956"/>
              </a:solidFill>
              <a:latin typeface="Barlow"/>
              <a:cs typeface="Calibri"/>
            </a:endParaRPr>
          </a:p>
        </p:txBody>
      </p:sp>
    </p:spTree>
    <p:extLst>
      <p:ext uri="{BB962C8B-B14F-4D97-AF65-F5344CB8AC3E}">
        <p14:creationId xmlns:p14="http://schemas.microsoft.com/office/powerpoint/2010/main" val="1680595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We use 2 servers with different accelerator types</a:t>
            </a:r>
          </a:p>
          <a:p>
            <a:pPr marL="158750" indent="0">
              <a:buNone/>
            </a:pPr>
            <a:r>
              <a:rPr lang="en-US" dirty="0"/>
              <a:t>The first server contains three heterogeneous accelerators. One Nvidia GPU, an AMD GPU, and an intel Altera FPGA</a:t>
            </a:r>
          </a:p>
          <a:p>
            <a:pPr marL="158750" indent="0">
              <a:buNone/>
            </a:pPr>
            <a:r>
              <a:rPr lang="en-US" dirty="0"/>
              <a:t>Whereas, the second server contains two RTX NVIDIA GPUs.</a:t>
            </a:r>
          </a:p>
          <a:p>
            <a:pPr marL="158750" indent="0">
              <a:buNone/>
            </a:pPr>
            <a:endParaRPr lang="en-US" dirty="0"/>
          </a:p>
          <a:p>
            <a:pPr marL="158750" indent="0">
              <a:buNone/>
            </a:pPr>
            <a:r>
              <a:rPr lang="en-US" dirty="0"/>
              <a:t>We use real-world applications including </a:t>
            </a:r>
            <a:r>
              <a:rPr lang="en-US" dirty="0" err="1"/>
              <a:t>Rodinia</a:t>
            </a:r>
            <a:r>
              <a:rPr lang="en-US" dirty="0"/>
              <a:t> heterogeneous benchmark suite, Caffe deep learning framework, and </a:t>
            </a:r>
            <a:r>
              <a:rPr lang="en-US" dirty="0" err="1"/>
              <a:t>Tensorflow</a:t>
            </a:r>
            <a:r>
              <a:rPr lang="en-US" dirty="0"/>
              <a:t> machine learning framework</a:t>
            </a:r>
          </a:p>
          <a:p>
            <a:pPr marL="158750" indent="0">
              <a:buNone/>
            </a:pPr>
            <a:endParaRPr lang="en-US" dirty="0"/>
          </a:p>
          <a:p>
            <a:pPr marL="158750" indent="0">
              <a:buNone/>
            </a:pPr>
            <a:r>
              <a:rPr lang="en-US" dirty="0"/>
              <a:t>We port the CUDA version of each application to </a:t>
            </a:r>
            <a:r>
              <a:rPr lang="en-US" dirty="0" err="1"/>
              <a:t>Arax</a:t>
            </a:r>
            <a:r>
              <a:rPr lang="en-US" dirty="0"/>
              <a:t> API </a:t>
            </a:r>
            <a:r>
              <a:rPr lang="en-US" b="1" dirty="0"/>
              <a:t>once</a:t>
            </a:r>
            <a:r>
              <a:rPr lang="en-US" dirty="0"/>
              <a:t> and use it for all our experiments</a:t>
            </a:r>
          </a:p>
          <a:p>
            <a:pPr marL="158750" indent="0">
              <a:buNone/>
            </a:pPr>
            <a:endParaRPr lang="en-US" b="1" dirty="0"/>
          </a:p>
          <a:p>
            <a:pPr marL="158750" indent="0">
              <a:buNone/>
            </a:pPr>
            <a:r>
              <a:rPr lang="en-US" b="1" dirty="0"/>
              <a:t>It is important to note that, </a:t>
            </a:r>
            <a:r>
              <a:rPr lang="en-US" dirty="0" err="1"/>
              <a:t>Arax</a:t>
            </a:r>
            <a:r>
              <a:rPr lang="en-US" dirty="0"/>
              <a:t> transparently manages accelerators in each configuration</a:t>
            </a:r>
          </a:p>
          <a:p>
            <a:pPr marL="158750" indent="0">
              <a:buNone/>
            </a:pPr>
            <a:endParaRPr lang="en-US" dirty="0"/>
          </a:p>
          <a:p>
            <a:pPr marL="158750" indent="0">
              <a:buNone/>
            </a:pPr>
            <a:r>
              <a:rPr lang="en-US" dirty="0"/>
              <a:t>AND applications execute unmodified with different resources</a:t>
            </a:r>
          </a:p>
        </p:txBody>
      </p:sp>
    </p:spTree>
    <p:extLst>
      <p:ext uri="{BB962C8B-B14F-4D97-AF65-F5344CB8AC3E}">
        <p14:creationId xmlns:p14="http://schemas.microsoft.com/office/powerpoint/2010/main" val="76183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i="0" u="none" strike="noStrike" cap="none" baseline="0" dirty="0">
                <a:solidFill>
                  <a:srgbClr val="000000"/>
                </a:solidFill>
                <a:latin typeface="Arial"/>
                <a:cs typeface="Arial"/>
                <a:sym typeface="Arial"/>
              </a:rPr>
              <a:t>Όμως η αλήθεια είναι ότι δεν μπορούν όλες οι εφαρμογές και οι </a:t>
            </a:r>
            <a:r>
              <a:rPr lang="en-US" sz="1100" b="0" i="0" u="none" strike="noStrike" cap="none" baseline="0" dirty="0">
                <a:solidFill>
                  <a:srgbClr val="000000"/>
                </a:solidFill>
                <a:latin typeface="Arial"/>
                <a:cs typeface="Arial"/>
                <a:sym typeface="Arial"/>
              </a:rPr>
              <a:t>kernels </a:t>
            </a:r>
            <a:r>
              <a:rPr lang="el-GR" sz="1100" b="0" i="0" u="none" strike="noStrike" cap="none" baseline="0" dirty="0">
                <a:solidFill>
                  <a:srgbClr val="000000"/>
                </a:solidFill>
                <a:latin typeface="Arial"/>
                <a:cs typeface="Arial"/>
                <a:sym typeface="Arial"/>
              </a:rPr>
              <a:t>να πιάσουν όλα τα </a:t>
            </a:r>
            <a:r>
              <a:rPr lang="en-US" sz="1100" b="0" i="0" u="none" strike="noStrike" cap="none" baseline="0" dirty="0">
                <a:solidFill>
                  <a:srgbClr val="000000"/>
                </a:solidFill>
                <a:latin typeface="Arial"/>
                <a:cs typeface="Arial"/>
                <a:sym typeface="Arial"/>
              </a:rPr>
              <a:t>resources </a:t>
            </a:r>
            <a:r>
              <a:rPr lang="el-GR" sz="1100" b="0" i="0" u="none" strike="noStrike" cap="none" baseline="0" dirty="0">
                <a:solidFill>
                  <a:srgbClr val="000000"/>
                </a:solidFill>
                <a:latin typeface="Arial"/>
                <a:cs typeface="Arial"/>
                <a:sym typeface="Arial"/>
              </a:rPr>
              <a:t>των επιταχυντών. </a:t>
            </a:r>
            <a:endParaRPr lang="en-US" sz="1100" b="0" i="0" u="none" strike="noStrike" cap="none" baseline="0" dirty="0">
              <a:solidFill>
                <a:srgbClr val="000000"/>
              </a:solidFill>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i="0" u="none" strike="noStrike" cap="none" baseline="0" dirty="0">
                <a:solidFill>
                  <a:srgbClr val="000000"/>
                </a:solidFill>
                <a:latin typeface="Arial"/>
                <a:cs typeface="Arial"/>
                <a:sym typeface="Arial"/>
              </a:rPr>
              <a:t>Όπως αναφέρετε χαρακτηρίστηκα από προηγούμενες δουλείες μόνο το 20% των </a:t>
            </a:r>
            <a:r>
              <a:rPr lang="en-US" sz="1100" b="0" i="0" u="none" strike="noStrike" cap="none" baseline="0" dirty="0">
                <a:solidFill>
                  <a:srgbClr val="000000"/>
                </a:solidFill>
                <a:latin typeface="Arial"/>
                <a:cs typeface="Arial"/>
                <a:sym typeface="Arial"/>
              </a:rPr>
              <a:t>jobs </a:t>
            </a:r>
            <a:r>
              <a:rPr lang="el-GR" sz="1100" b="0" i="0" u="none" strike="noStrike" cap="none" baseline="0" dirty="0">
                <a:solidFill>
                  <a:srgbClr val="000000"/>
                </a:solidFill>
                <a:latin typeface="Arial"/>
                <a:cs typeface="Arial"/>
                <a:sym typeface="Arial"/>
              </a:rPr>
              <a:t>σε ένα </a:t>
            </a:r>
            <a:r>
              <a:rPr lang="en-US" sz="1100" b="0" i="0" u="none" strike="noStrike" cap="none" baseline="0" dirty="0">
                <a:solidFill>
                  <a:srgbClr val="000000"/>
                </a:solidFill>
                <a:latin typeface="Arial"/>
                <a:cs typeface="Arial"/>
                <a:sym typeface="Arial"/>
              </a:rPr>
              <a:t>data center </a:t>
            </a:r>
            <a:r>
              <a:rPr lang="el-GR" sz="1100" b="0" i="0" u="none" strike="noStrike" cap="none" baseline="0" dirty="0">
                <a:solidFill>
                  <a:srgbClr val="000000"/>
                </a:solidFill>
                <a:latin typeface="Arial"/>
                <a:cs typeface="Arial"/>
                <a:sym typeface="Arial"/>
              </a:rPr>
              <a:t>καταλαμβάνει πάνω από το 50 της εκατό των </a:t>
            </a:r>
            <a:r>
              <a:rPr lang="en-US" sz="1100" b="0" i="0" u="none" strike="noStrike" cap="none" baseline="0" dirty="0">
                <a:solidFill>
                  <a:srgbClr val="000000"/>
                </a:solidFill>
                <a:latin typeface="Arial"/>
                <a:cs typeface="Arial"/>
                <a:sym typeface="Arial"/>
              </a:rPr>
              <a:t>cores </a:t>
            </a:r>
            <a:r>
              <a:rPr lang="el-GR" sz="1100" b="0" i="0" u="none" strike="noStrike" cap="none" baseline="0" dirty="0">
                <a:solidFill>
                  <a:srgbClr val="000000"/>
                </a:solidFill>
                <a:latin typeface="Arial"/>
                <a:cs typeface="Arial"/>
                <a:sym typeface="Arial"/>
              </a:rPr>
              <a:t>μιας </a:t>
            </a:r>
            <a:r>
              <a:rPr lang="en-US" sz="1100" b="0" i="0" u="none" strike="noStrike" cap="none" baseline="0" dirty="0">
                <a:solidFill>
                  <a:srgbClr val="000000"/>
                </a:solidFill>
                <a:latin typeface="Arial"/>
                <a:cs typeface="Arial"/>
                <a:sym typeface="Arial"/>
              </a:rPr>
              <a:t>GPU </a:t>
            </a:r>
            <a:r>
              <a:rPr lang="el-GR" sz="1100" b="0" i="0" u="none" strike="noStrike" cap="none" baseline="0" dirty="0">
                <a:solidFill>
                  <a:srgbClr val="000000"/>
                </a:solidFill>
                <a:latin typeface="Arial"/>
                <a:cs typeface="Arial"/>
                <a:sym typeface="Arial"/>
              </a:rPr>
              <a:t>και μόνο το 4% πάνω από το 50% του </a:t>
            </a:r>
            <a:r>
              <a:rPr lang="en-US" sz="1100" b="0" i="0" u="none" strike="noStrike" cap="none" baseline="0" dirty="0" err="1">
                <a:solidFill>
                  <a:srgbClr val="000000"/>
                </a:solidFill>
                <a:latin typeface="Arial"/>
                <a:cs typeface="Arial"/>
                <a:sym typeface="Arial"/>
              </a:rPr>
              <a:t>bw</a:t>
            </a:r>
            <a:r>
              <a:rPr lang="el-GR" sz="1100" b="0" i="0" u="none" strike="noStrike" cap="none" baseline="0" dirty="0">
                <a:solidFill>
                  <a:srgbClr val="000000"/>
                </a:solidFill>
                <a:latin typeface="Arial"/>
                <a:cs typeface="Arial"/>
                <a:sym typeface="Arial"/>
              </a:rPr>
              <a:t> μνήμης</a:t>
            </a:r>
            <a:r>
              <a:rPr lang="en-US" sz="1100" b="0" i="0" u="none" strike="noStrike" cap="none" baseline="0" dirty="0">
                <a:solidFill>
                  <a:srgbClr val="000000"/>
                </a:solidFill>
                <a:latin typeface="Arial"/>
                <a:cs typeface="Arial"/>
                <a:sym typeface="Arial"/>
              </a:rPr>
              <a:t> </a:t>
            </a:r>
            <a:r>
              <a:rPr lang="el-GR" sz="1100" b="0" i="0" u="none" strike="noStrike" cap="none" baseline="0" dirty="0">
                <a:solidFill>
                  <a:srgbClr val="000000"/>
                </a:solidFill>
                <a:latin typeface="Arial"/>
                <a:cs typeface="Arial"/>
                <a:sym typeface="Arial"/>
              </a:rPr>
              <a:t>και μόνο το 15 % πάνω από το 50% του διαθέσιμου μεγέθους μνήμης. </a:t>
            </a:r>
            <a:endParaRPr lang="en-US" sz="1100" b="0" i="0" u="none" strike="noStrike" cap="none" baseline="0" dirty="0">
              <a:solidFill>
                <a:srgbClr val="000000"/>
              </a:solidFill>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baseline="0" dirty="0">
              <a:solidFill>
                <a:srgbClr val="000000"/>
              </a:solidFill>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i="0" u="none" strike="noStrike" cap="none" baseline="0" dirty="0">
                <a:solidFill>
                  <a:srgbClr val="000000"/>
                </a:solidFill>
                <a:latin typeface="Arial"/>
                <a:cs typeface="Arial"/>
                <a:sym typeface="Arial"/>
              </a:rPr>
              <a:t> </a:t>
            </a:r>
            <a:endParaRPr lang="en-US" sz="1100" b="0" i="0" u="none" strike="noStrike" cap="none" baseline="0" dirty="0">
              <a:solidFill>
                <a:srgbClr val="000000"/>
              </a:solidFill>
              <a:latin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baseline="0" dirty="0">
              <a:solidFill>
                <a:srgbClr val="000000"/>
              </a:solidFill>
              <a:latin typeface="Arial"/>
              <a:cs typeface="Arial"/>
              <a:sym typeface="Arial"/>
            </a:endParaRPr>
          </a:p>
          <a:p>
            <a:pPr algn="l"/>
            <a:r>
              <a:rPr lang="en-US" sz="1100" b="0" i="0" u="none" strike="noStrike" cap="none" baseline="0" dirty="0">
                <a:solidFill>
                  <a:srgbClr val="000000"/>
                </a:solidFill>
                <a:latin typeface="Arial"/>
                <a:cs typeface="Arial"/>
                <a:sym typeface="Arial"/>
              </a:rPr>
              <a:t>Empirical</a:t>
            </a:r>
            <a:r>
              <a:rPr lang="el-GR" sz="1100" b="0" i="0" u="none" strike="noStrike" cap="none" baseline="0" dirty="0">
                <a:solidFill>
                  <a:srgbClr val="000000"/>
                </a:solidFill>
                <a:latin typeface="Arial"/>
                <a:cs typeface="Arial"/>
                <a:sym typeface="Arial"/>
              </a:rPr>
              <a:t> σημαίνει ότι δεν ακολούθησαν μια συγκεκριμένη μεθοδολογία και όπως αναφέρουν στο </a:t>
            </a:r>
            <a:r>
              <a:rPr lang="en-US" sz="1100" b="0" i="0" u="none" strike="noStrike" cap="none" baseline="0" dirty="0">
                <a:solidFill>
                  <a:srgbClr val="000000"/>
                </a:solidFill>
                <a:latin typeface="Arial"/>
                <a:cs typeface="Arial"/>
                <a:sym typeface="Arial"/>
              </a:rPr>
              <a:t>paper </a:t>
            </a:r>
            <a:r>
              <a:rPr lang="el-GR" sz="1100" b="0" i="0" u="none" strike="noStrike" cap="none" baseline="0" dirty="0">
                <a:solidFill>
                  <a:srgbClr val="000000"/>
                </a:solidFill>
                <a:latin typeface="Arial"/>
                <a:cs typeface="Arial"/>
                <a:sym typeface="Arial"/>
              </a:rPr>
              <a:t>κάποια </a:t>
            </a:r>
            <a:r>
              <a:rPr lang="en-US" sz="1100" b="0" i="0" u="none" strike="noStrike" cap="none" baseline="0" dirty="0">
                <a:solidFill>
                  <a:srgbClr val="000000"/>
                </a:solidFill>
                <a:latin typeface="Arial"/>
                <a:cs typeface="Arial"/>
                <a:sym typeface="Arial"/>
              </a:rPr>
              <a:t>Metrics </a:t>
            </a:r>
            <a:r>
              <a:rPr lang="el-GR" sz="1100" b="0" i="0" u="none" strike="noStrike" cap="none" baseline="0" dirty="0">
                <a:solidFill>
                  <a:srgbClr val="000000"/>
                </a:solidFill>
                <a:latin typeface="Arial"/>
                <a:cs typeface="Arial"/>
                <a:sym typeface="Arial"/>
              </a:rPr>
              <a:t>όπως τα </a:t>
            </a:r>
            <a:r>
              <a:rPr lang="en-US" sz="1100" b="0" i="0" u="none" strike="noStrike" cap="none" baseline="0" dirty="0">
                <a:solidFill>
                  <a:srgbClr val="000000"/>
                </a:solidFill>
                <a:latin typeface="Arial"/>
                <a:cs typeface="Arial"/>
                <a:sym typeface="Arial"/>
              </a:rPr>
              <a:t>time intervals</a:t>
            </a:r>
            <a:r>
              <a:rPr lang="el-GR" sz="1100" b="0" i="0" u="none" strike="noStrike" cap="none" baseline="0" dirty="0">
                <a:solidFill>
                  <a:srgbClr val="000000"/>
                </a:solidFill>
                <a:latin typeface="Arial"/>
                <a:cs typeface="Arial"/>
                <a:sym typeface="Arial"/>
              </a:rPr>
              <a:t> επιλέχτηκαν με βάση την εμπειρία. </a:t>
            </a:r>
            <a:r>
              <a:rPr lang="en-US" sz="1100" b="0" i="0" u="none" strike="noStrike" cap="none" baseline="0" dirty="0">
                <a:solidFill>
                  <a:srgbClr val="000000"/>
                </a:solidFill>
                <a:latin typeface="Arial"/>
                <a:cs typeface="Arial"/>
                <a:sym typeface="Arial"/>
              </a:rPr>
              <a:t> </a:t>
            </a:r>
            <a:endParaRPr lang="en-GB" sz="1100" b="0" i="0" u="none" strike="noStrike" cap="none" baseline="0" dirty="0">
              <a:solidFill>
                <a:srgbClr val="000000"/>
              </a:solidFill>
              <a:latin typeface="Arial"/>
              <a:cs typeface="Arial"/>
              <a:sym typeface="Arial"/>
            </a:endParaRPr>
          </a:p>
        </p:txBody>
      </p:sp>
    </p:spTree>
    <p:extLst>
      <p:ext uri="{BB962C8B-B14F-4D97-AF65-F5344CB8AC3E}">
        <p14:creationId xmlns:p14="http://schemas.microsoft.com/office/powerpoint/2010/main" val="1778389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b="1" dirty="0"/>
              <a:t>This figure shows the transparent use of multiple and heterogeneous accelerators from an application.</a:t>
            </a:r>
          </a:p>
          <a:p>
            <a:pPr marL="158750" indent="0">
              <a:buNone/>
            </a:pPr>
            <a:endParaRPr lang="en-US" dirty="0"/>
          </a:p>
          <a:p>
            <a:pPr marL="158750" indent="0">
              <a:buNone/>
            </a:pPr>
            <a:r>
              <a:rPr lang="en-US" dirty="0"/>
              <a:t>We run </a:t>
            </a:r>
            <a:r>
              <a:rPr lang="en-US" dirty="0" err="1"/>
              <a:t>Rodinia</a:t>
            </a:r>
            <a:r>
              <a:rPr lang="en-US" dirty="0"/>
              <a:t> applications on </a:t>
            </a:r>
            <a:r>
              <a:rPr lang="en-US" b="1" dirty="0"/>
              <a:t>multiple accelerators </a:t>
            </a:r>
            <a:r>
              <a:rPr lang="en-US" dirty="0"/>
              <a:t>of </a:t>
            </a:r>
            <a:r>
              <a:rPr lang="en-US" b="1" dirty="0"/>
              <a:t>either</a:t>
            </a:r>
            <a:r>
              <a:rPr lang="en-US" dirty="0"/>
              <a:t> the </a:t>
            </a:r>
            <a:r>
              <a:rPr lang="en-US" u="sng" dirty="0"/>
              <a:t>same</a:t>
            </a:r>
            <a:r>
              <a:rPr lang="en-US" dirty="0"/>
              <a:t> or </a:t>
            </a:r>
            <a:r>
              <a:rPr lang="en-US" u="sng" dirty="0"/>
              <a:t>different</a:t>
            </a:r>
            <a:r>
              <a:rPr lang="en-US" dirty="0"/>
              <a:t> types. </a:t>
            </a:r>
          </a:p>
          <a:p>
            <a:pPr marL="158750" indent="0">
              <a:buNone/>
            </a:pPr>
            <a:endParaRPr lang="en-US" dirty="0"/>
          </a:p>
          <a:p>
            <a:pPr marL="158750" lvl="0" indent="0">
              <a:buNone/>
            </a:pPr>
            <a:r>
              <a:rPr lang="en-US" dirty="0"/>
              <a:t>In particular, apart from the initial application porting, </a:t>
            </a:r>
            <a:r>
              <a:rPr lang="en-US" b="1" dirty="0"/>
              <a:t>CUDA to </a:t>
            </a:r>
            <a:r>
              <a:rPr lang="en-US" b="1" dirty="0" err="1"/>
              <a:t>Arax</a:t>
            </a:r>
            <a:r>
              <a:rPr lang="en-US" dirty="0"/>
              <a:t>, </a:t>
            </a:r>
            <a:r>
              <a:rPr lang="en-US" u="sng" dirty="0"/>
              <a:t>no</a:t>
            </a:r>
            <a:r>
              <a:rPr lang="en-US" dirty="0"/>
              <a:t> </a:t>
            </a:r>
            <a:r>
              <a:rPr lang="en-US" b="1" dirty="0"/>
              <a:t>further</a:t>
            </a:r>
            <a:r>
              <a:rPr lang="en-US" dirty="0"/>
              <a:t> </a:t>
            </a:r>
            <a:r>
              <a:rPr lang="en-US" b="1" dirty="0"/>
              <a:t>modifications</a:t>
            </a:r>
            <a:r>
              <a:rPr lang="en-US" dirty="0"/>
              <a:t> are required. </a:t>
            </a:r>
          </a:p>
          <a:p>
            <a:pPr marL="158750" lvl="0" indent="0">
              <a:buNone/>
            </a:pPr>
            <a:endParaRPr lang="en-US" dirty="0"/>
          </a:p>
          <a:p>
            <a:pPr marL="158750" lvl="0" indent="0">
              <a:buNone/>
            </a:pPr>
            <a:r>
              <a:rPr lang="en-US" dirty="0"/>
              <a:t>So applications run transparently using the following resources:</a:t>
            </a:r>
          </a:p>
          <a:p>
            <a:pPr marL="158750" lvl="0" indent="0">
              <a:buNone/>
            </a:pPr>
            <a:endParaRPr lang="en-US" dirty="0"/>
          </a:p>
          <a:p>
            <a:pPr marL="914400" lvl="1" indent="-298450"/>
            <a:r>
              <a:rPr lang="en-US" dirty="0"/>
              <a:t>One GPU</a:t>
            </a:r>
          </a:p>
          <a:p>
            <a:pPr marL="914400" lvl="1" indent="-298450"/>
            <a:r>
              <a:rPr lang="en-US" dirty="0"/>
              <a:t>One GPU with two streams</a:t>
            </a:r>
          </a:p>
          <a:p>
            <a:pPr marL="914400" lvl="1" indent="-298450"/>
            <a:r>
              <a:rPr lang="en-US" dirty="0"/>
              <a:t>One FPGA</a:t>
            </a:r>
          </a:p>
          <a:p>
            <a:pPr marL="914400" lvl="1" indent="-298450"/>
            <a:r>
              <a:rPr lang="en-US" dirty="0"/>
              <a:t>Two GPUs</a:t>
            </a:r>
          </a:p>
          <a:p>
            <a:pPr marL="914400" lvl="1" indent="-298450"/>
            <a:r>
              <a:rPr lang="en-US" dirty="0"/>
              <a:t>One FPGA and one GPU</a:t>
            </a:r>
          </a:p>
          <a:p>
            <a:pPr marL="914400" lvl="1" indent="-298450"/>
            <a:r>
              <a:rPr lang="en-US" dirty="0"/>
              <a:t>And one FPGA, an NVIDIA GPU, and an AMD GPU</a:t>
            </a:r>
          </a:p>
          <a:p>
            <a:pPr marL="914400" lvl="1" indent="-298450"/>
            <a:endParaRPr lang="en-US" dirty="0"/>
          </a:p>
          <a:p>
            <a:pPr marL="158750" lvl="0" indent="0">
              <a:buNone/>
            </a:pPr>
            <a:r>
              <a:rPr lang="en-US" dirty="0"/>
              <a:t>As expected, the </a:t>
            </a:r>
            <a:r>
              <a:rPr lang="en-US" b="1" dirty="0"/>
              <a:t>increase in the number of accelerators improves the application performance</a:t>
            </a:r>
            <a:r>
              <a:rPr lang="en-US" dirty="0"/>
              <a:t>. </a:t>
            </a:r>
          </a:p>
        </p:txBody>
      </p:sp>
    </p:spTree>
    <p:extLst>
      <p:ext uri="{BB962C8B-B14F-4D97-AF65-F5344CB8AC3E}">
        <p14:creationId xmlns:p14="http://schemas.microsoft.com/office/powerpoint/2010/main" val="323836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err="1">
                <a:solidFill>
                  <a:srgbClr val="000000"/>
                </a:solidFill>
                <a:latin typeface="Arial"/>
                <a:ea typeface="Arial"/>
                <a:cs typeface="Arial"/>
                <a:sym typeface="Arial"/>
              </a:rPr>
              <a:t>Arax</a:t>
            </a:r>
            <a:r>
              <a:rPr lang="en-US" sz="1100" b="0" i="0" u="none" strike="noStrike" cap="none" baseline="0" dirty="0">
                <a:solidFill>
                  <a:srgbClr val="000000"/>
                </a:solidFill>
                <a:latin typeface="Arial"/>
                <a:ea typeface="Arial"/>
                <a:cs typeface="Arial"/>
                <a:sym typeface="Arial"/>
              </a:rPr>
              <a:t> offers a</a:t>
            </a:r>
            <a:r>
              <a:rPr lang="en-US" sz="1100" b="1" i="0" u="none" strike="noStrike" cap="none" baseline="0" dirty="0">
                <a:solidFill>
                  <a:srgbClr val="000000"/>
                </a:solidFill>
                <a:latin typeface="Arial"/>
                <a:ea typeface="Arial"/>
                <a:cs typeface="Arial"/>
                <a:sym typeface="Arial"/>
              </a:rPr>
              <a:t> spatial sharing mechanism </a:t>
            </a:r>
            <a:r>
              <a:rPr lang="en-US" sz="1100" b="0" i="0" u="none" strike="noStrike" cap="none" baseline="0" dirty="0">
                <a:solidFill>
                  <a:srgbClr val="000000"/>
                </a:solidFill>
                <a:latin typeface="Arial"/>
                <a:ea typeface="Arial"/>
                <a:cs typeface="Arial"/>
                <a:sym typeface="Arial"/>
              </a:rPr>
              <a:t>for heterogeneous accelerators.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baseline="0" dirty="0">
              <a:solidFill>
                <a:srgbClr val="000000"/>
              </a:solidFill>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a:solidFill>
                  <a:srgbClr val="000000"/>
                </a:solidFill>
                <a:latin typeface="Arial"/>
                <a:ea typeface="Arial"/>
                <a:cs typeface="Arial"/>
                <a:sym typeface="Arial"/>
              </a:rPr>
              <a:t>As a result, it </a:t>
            </a:r>
            <a:r>
              <a:rPr lang="en-US" sz="1100" b="1" i="0" u="none" strike="noStrike" cap="none" baseline="0" dirty="0">
                <a:solidFill>
                  <a:srgbClr val="000000"/>
                </a:solidFill>
                <a:latin typeface="Arial"/>
                <a:ea typeface="Arial"/>
                <a:cs typeface="Arial"/>
                <a:sym typeface="Arial"/>
              </a:rPr>
              <a:t>can collocate different applications </a:t>
            </a:r>
            <a:r>
              <a:rPr lang="en-US" sz="1100" b="0" i="0" u="none" strike="noStrike" cap="none" baseline="0" dirty="0">
                <a:solidFill>
                  <a:srgbClr val="000000"/>
                </a:solidFill>
                <a:latin typeface="Arial"/>
                <a:ea typeface="Arial"/>
                <a:cs typeface="Arial"/>
                <a:sym typeface="Arial"/>
              </a:rPr>
              <a:t>to the same accelerator regardless of its type.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baseline="0" dirty="0">
              <a:solidFill>
                <a:srgbClr val="000000"/>
              </a:solidFill>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this experiment, we use </a:t>
            </a:r>
            <a:r>
              <a:rPr lang="en-US" dirty="0" err="1"/>
              <a:t>Rodinia</a:t>
            </a:r>
            <a:r>
              <a:rPr lang="en-US" dirty="0"/>
              <a:t> and Caffe applications, that share a single accelerator: NVIDIA GPUs, Intel Altera FPGAs, and AMD GPUs.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particular, we have created several workload mixes including microbenchmarks and Caffe as shown in the x-axis.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While the y-axis shows the execution time in seconds.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compare </a:t>
            </a:r>
            <a:r>
              <a:rPr lang="en-US" dirty="0" err="1"/>
              <a:t>Arax</a:t>
            </a:r>
            <a:r>
              <a:rPr lang="en-US" dirty="0"/>
              <a:t> with </a:t>
            </a:r>
            <a:r>
              <a:rPr lang="en-US" b="1" dirty="0"/>
              <a:t>CUDA MPS</a:t>
            </a:r>
            <a:r>
              <a:rPr lang="en-US" dirty="0"/>
              <a:t>, </a:t>
            </a:r>
            <a:r>
              <a:rPr lang="en-US" b="1" dirty="0"/>
              <a:t>OpenCL</a:t>
            </a:r>
            <a:r>
              <a:rPr lang="en-US" dirty="0"/>
              <a:t>, and </a:t>
            </a:r>
            <a:r>
              <a:rPr lang="en-US" b="1" dirty="0" err="1"/>
              <a:t>ROCm</a:t>
            </a:r>
            <a:r>
              <a:rPr lang="en-US" b="1" dirty="0"/>
              <a:t> </a:t>
            </a:r>
            <a:r>
              <a:rPr lang="en-US" u="sng" dirty="0"/>
              <a:t>spatial sharing mechanisms to show our overheads</a:t>
            </a:r>
            <a:r>
              <a:rPr lang="en-US" dirty="0"/>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i="0" u="none" strike="noStrike" cap="none" baseline="0" dirty="0">
                <a:solidFill>
                  <a:srgbClr val="000000"/>
                </a:solidFill>
                <a:latin typeface="Arial"/>
                <a:ea typeface="Arial"/>
                <a:cs typeface="Arial"/>
                <a:sym typeface="Arial"/>
              </a:rPr>
              <a:t>Overall</a:t>
            </a:r>
            <a:r>
              <a:rPr lang="en-US" sz="1100" b="0" i="0" u="none" strike="noStrike" cap="none" baseline="0" dirty="0">
                <a:solidFill>
                  <a:srgbClr val="000000"/>
                </a:solidFill>
                <a:latin typeface="Arial"/>
                <a:ea typeface="Arial"/>
                <a:cs typeface="Arial"/>
                <a:sym typeface="Arial"/>
              </a:rPr>
              <a:t> the performance of </a:t>
            </a:r>
            <a:r>
              <a:rPr lang="en-US" sz="1100" b="0" i="0" u="none" strike="noStrike" cap="none" baseline="0" dirty="0" err="1">
                <a:solidFill>
                  <a:srgbClr val="000000"/>
                </a:solidFill>
                <a:latin typeface="Arial"/>
                <a:ea typeface="Arial"/>
                <a:cs typeface="Arial"/>
                <a:sym typeface="Arial"/>
              </a:rPr>
              <a:t>Arax</a:t>
            </a:r>
            <a:r>
              <a:rPr lang="en-US" sz="1100" b="0" i="0" u="none" strike="noStrike" cap="none" baseline="0" dirty="0">
                <a:solidFill>
                  <a:srgbClr val="000000"/>
                </a:solidFill>
                <a:latin typeface="Arial"/>
                <a:ea typeface="Arial"/>
                <a:cs typeface="Arial"/>
                <a:sym typeface="Arial"/>
              </a:rPr>
              <a:t> spatial sharing is comparable to all Native runtimes.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a:solidFill>
                  <a:srgbClr val="000000"/>
                </a:solidFill>
                <a:latin typeface="Arial"/>
                <a:ea typeface="Arial"/>
                <a:cs typeface="Arial"/>
                <a:sym typeface="Arial"/>
              </a:rPr>
              <a:t>However, in some cases, </a:t>
            </a:r>
            <a:r>
              <a:rPr lang="en-US" sz="1100" b="0" i="0" u="none" strike="noStrike" cap="none" baseline="0" dirty="0" err="1">
                <a:solidFill>
                  <a:srgbClr val="000000"/>
                </a:solidFill>
                <a:latin typeface="Arial"/>
                <a:ea typeface="Arial"/>
                <a:cs typeface="Arial"/>
                <a:sym typeface="Arial"/>
              </a:rPr>
              <a:t>Arax</a:t>
            </a:r>
            <a:r>
              <a:rPr lang="en-US" sz="1100" b="0" i="0" u="none" strike="noStrike" cap="none" baseline="0" dirty="0">
                <a:solidFill>
                  <a:srgbClr val="000000"/>
                </a:solidFill>
                <a:latin typeface="Arial"/>
                <a:ea typeface="Arial"/>
                <a:cs typeface="Arial"/>
                <a:sym typeface="Arial"/>
              </a:rPr>
              <a:t> is better due to some performance issues of the Native approaches.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baseline="0" dirty="0">
              <a:solidFill>
                <a:srgbClr val="000000"/>
              </a:solidFill>
              <a:latin typeface="Arial"/>
              <a:ea typeface="Arial"/>
              <a:cs typeface="Arial"/>
              <a:sym typeface="Arial"/>
            </a:endParaRPr>
          </a:p>
          <a:p>
            <a:pPr marL="158750" indent="0">
              <a:buNone/>
            </a:pPr>
            <a:endParaRPr lang="en-US" dirty="0"/>
          </a:p>
        </p:txBody>
      </p:sp>
    </p:spTree>
    <p:extLst>
      <p:ext uri="{BB962C8B-B14F-4D97-AF65-F5344CB8AC3E}">
        <p14:creationId xmlns:p14="http://schemas.microsoft.com/office/powerpoint/2010/main" val="4232469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GB" sz="1100" b="0" i="0" u="none" strike="noStrike" cap="none" baseline="0" dirty="0" err="1">
                <a:solidFill>
                  <a:srgbClr val="000000"/>
                </a:solidFill>
                <a:latin typeface="Arial"/>
                <a:ea typeface="Arial"/>
                <a:cs typeface="Arial"/>
                <a:sym typeface="Arial"/>
              </a:rPr>
              <a:t>Arax</a:t>
            </a:r>
            <a:r>
              <a:rPr lang="en-GB" sz="1100" b="0" i="0" u="none" strike="noStrike" cap="none" baseline="0" dirty="0">
                <a:solidFill>
                  <a:srgbClr val="000000"/>
                </a:solidFill>
                <a:latin typeface="Arial"/>
                <a:ea typeface="Arial"/>
                <a:cs typeface="Arial"/>
                <a:sym typeface="Arial"/>
              </a:rPr>
              <a:t> to </a:t>
            </a:r>
            <a:r>
              <a:rPr lang="en-GB" sz="1100" b="1" i="0" u="none" strike="noStrike" cap="none" baseline="0" dirty="0">
                <a:solidFill>
                  <a:srgbClr val="000000"/>
                </a:solidFill>
                <a:latin typeface="Arial"/>
                <a:ea typeface="Arial"/>
                <a:cs typeface="Arial"/>
                <a:sym typeface="Arial"/>
              </a:rPr>
              <a:t>decouple accelerators from applications </a:t>
            </a:r>
            <a:r>
              <a:rPr lang="en-GB" sz="1100" b="0" i="0" u="none" strike="noStrike" cap="none" baseline="0" dirty="0">
                <a:solidFill>
                  <a:srgbClr val="000000"/>
                </a:solidFill>
                <a:latin typeface="Arial"/>
                <a:ea typeface="Arial"/>
                <a:cs typeface="Arial"/>
                <a:sym typeface="Arial"/>
              </a:rPr>
              <a:t>and to </a:t>
            </a:r>
            <a:r>
              <a:rPr lang="en-GB" sz="1100" b="1" i="0" u="none" strike="noStrike" cap="none" baseline="0" dirty="0">
                <a:solidFill>
                  <a:srgbClr val="000000"/>
                </a:solidFill>
                <a:latin typeface="Arial"/>
                <a:ea typeface="Arial"/>
                <a:cs typeface="Arial"/>
                <a:sym typeface="Arial"/>
              </a:rPr>
              <a:t>support features </a:t>
            </a:r>
            <a:r>
              <a:rPr lang="en-GB" sz="1100" b="0" i="0" u="none" strike="noStrike" cap="none" baseline="0" dirty="0">
                <a:solidFill>
                  <a:srgbClr val="000000"/>
                </a:solidFill>
                <a:latin typeface="Arial"/>
                <a:ea typeface="Arial"/>
                <a:cs typeface="Arial"/>
                <a:sym typeface="Arial"/>
              </a:rPr>
              <a:t>such as </a:t>
            </a:r>
            <a:r>
              <a:rPr lang="en-GB" sz="1100" b="1" i="0" u="none" strike="noStrike" cap="none" baseline="0" dirty="0">
                <a:solidFill>
                  <a:srgbClr val="000000"/>
                </a:solidFill>
                <a:latin typeface="Arial"/>
                <a:ea typeface="Arial"/>
                <a:cs typeface="Arial"/>
                <a:sym typeface="Arial"/>
              </a:rPr>
              <a:t>dynamic task assignment</a:t>
            </a:r>
            <a:r>
              <a:rPr lang="en-GB" sz="1100" b="0" i="0" u="none" strike="noStrike" cap="none" baseline="0" dirty="0">
                <a:solidFill>
                  <a:srgbClr val="000000"/>
                </a:solidFill>
                <a:latin typeface="Arial"/>
                <a:ea typeface="Arial"/>
                <a:cs typeface="Arial"/>
                <a:sym typeface="Arial"/>
              </a:rPr>
              <a:t>, </a:t>
            </a:r>
            <a:r>
              <a:rPr lang="en-GB" sz="1100" b="1" i="0" u="none" strike="noStrike" cap="none" baseline="0" dirty="0">
                <a:solidFill>
                  <a:srgbClr val="000000"/>
                </a:solidFill>
                <a:latin typeface="Arial"/>
                <a:ea typeface="Arial"/>
                <a:cs typeface="Arial"/>
                <a:sym typeface="Arial"/>
              </a:rPr>
              <a:t>spatial sharing</a:t>
            </a:r>
            <a:r>
              <a:rPr lang="en-GB" sz="1100" b="0" i="0" u="none" strike="noStrike" cap="none" baseline="0" dirty="0">
                <a:solidFill>
                  <a:srgbClr val="000000"/>
                </a:solidFill>
                <a:latin typeface="Arial"/>
                <a:ea typeface="Arial"/>
                <a:cs typeface="Arial"/>
                <a:sym typeface="Arial"/>
              </a:rPr>
              <a:t>, and lazy </a:t>
            </a:r>
            <a:r>
              <a:rPr lang="en-GB" sz="1100" b="1" i="0" u="none" strike="noStrike" cap="none" baseline="0" dirty="0">
                <a:solidFill>
                  <a:srgbClr val="000000"/>
                </a:solidFill>
                <a:latin typeface="Arial"/>
                <a:ea typeface="Arial"/>
                <a:cs typeface="Arial"/>
                <a:sym typeface="Arial"/>
              </a:rPr>
              <a:t>data placement </a:t>
            </a:r>
            <a:r>
              <a:rPr lang="en-GB" sz="1100" b="0" i="0" u="none" strike="noStrike" cap="none" baseline="0" dirty="0">
                <a:solidFill>
                  <a:srgbClr val="000000"/>
                </a:solidFill>
                <a:latin typeface="Arial"/>
                <a:ea typeface="Arial"/>
                <a:cs typeface="Arial"/>
                <a:sym typeface="Arial"/>
              </a:rPr>
              <a:t>implies overheads compared to Native. </a:t>
            </a:r>
          </a:p>
          <a:p>
            <a:pPr marL="158750" indent="0">
              <a:buNone/>
            </a:pPr>
            <a:endParaRPr lang="en-GB" sz="1100" b="0" i="0" u="none" strike="noStrike" cap="none" baseline="0" dirty="0">
              <a:solidFill>
                <a:srgbClr val="000000"/>
              </a:solidFill>
              <a:latin typeface="Arial"/>
              <a:ea typeface="Arial"/>
              <a:cs typeface="Arial"/>
              <a:sym typeface="Arial"/>
            </a:endParaRPr>
          </a:p>
          <a:p>
            <a:pPr marL="158750" indent="0">
              <a:buNone/>
            </a:pPr>
            <a:r>
              <a:rPr lang="en-GB" sz="1100" b="0" i="0" u="none" strike="noStrike" cap="none" baseline="0" dirty="0">
                <a:solidFill>
                  <a:srgbClr val="000000"/>
                </a:solidFill>
                <a:latin typeface="Arial"/>
                <a:ea typeface="Arial"/>
                <a:cs typeface="Arial"/>
                <a:sym typeface="Arial"/>
              </a:rPr>
              <a:t>It is important to note that the </a:t>
            </a:r>
            <a:r>
              <a:rPr lang="en-GB" sz="1100" b="0" i="0" u="none" strike="noStrike" cap="none" baseline="0" dirty="0" err="1">
                <a:solidFill>
                  <a:srgbClr val="000000"/>
                </a:solidFill>
                <a:latin typeface="Arial"/>
                <a:ea typeface="Arial"/>
                <a:cs typeface="Arial"/>
                <a:sym typeface="Arial"/>
              </a:rPr>
              <a:t>Arax</a:t>
            </a:r>
            <a:r>
              <a:rPr lang="en-GB" sz="1100" b="0" i="0" u="none" strike="noStrike" cap="none" baseline="0" dirty="0">
                <a:solidFill>
                  <a:srgbClr val="000000"/>
                </a:solidFill>
                <a:latin typeface="Arial"/>
                <a:ea typeface="Arial"/>
                <a:cs typeface="Arial"/>
                <a:sym typeface="Arial"/>
              </a:rPr>
              <a:t> overhead is affected by the computation-to-communication ratio of a kernel. </a:t>
            </a:r>
          </a:p>
          <a:p>
            <a:pPr marL="158750" indent="0">
              <a:buNone/>
            </a:pPr>
            <a:endParaRPr lang="en-GB" sz="1100" b="0" i="0" u="none" strike="noStrike" cap="none" baseline="0" dirty="0">
              <a:solidFill>
                <a:srgbClr val="000000"/>
              </a:solidFill>
              <a:latin typeface="Arial"/>
              <a:ea typeface="Arial"/>
              <a:cs typeface="Arial"/>
              <a:sym typeface="Arial"/>
            </a:endParaRPr>
          </a:p>
          <a:p>
            <a:pPr marL="158750" indent="0">
              <a:buNone/>
            </a:pPr>
            <a:r>
              <a:rPr lang="en-GB" sz="1100" b="1" i="0" u="none" strike="noStrike" cap="none" baseline="0" dirty="0">
                <a:solidFill>
                  <a:srgbClr val="000000"/>
                </a:solidFill>
                <a:latin typeface="Arial"/>
                <a:ea typeface="Arial"/>
                <a:cs typeface="Arial"/>
                <a:sym typeface="Arial"/>
              </a:rPr>
              <a:t>In the common case</a:t>
            </a:r>
            <a:r>
              <a:rPr lang="en-GB" sz="1100" b="0" i="0" u="none" strike="noStrike" cap="none" baseline="0" dirty="0">
                <a:solidFill>
                  <a:srgbClr val="000000"/>
                </a:solidFill>
                <a:latin typeface="Arial"/>
                <a:ea typeface="Arial"/>
                <a:cs typeface="Arial"/>
                <a:sym typeface="Arial"/>
              </a:rPr>
              <a:t>, which includes kernels with high or medium computation-to-communication ratio the </a:t>
            </a:r>
            <a:r>
              <a:rPr lang="en-GB" sz="1100" b="0" i="0" u="none" strike="noStrike" cap="none" baseline="0" dirty="0" err="1">
                <a:solidFill>
                  <a:srgbClr val="000000"/>
                </a:solidFill>
                <a:latin typeface="Arial"/>
                <a:ea typeface="Arial"/>
                <a:cs typeface="Arial"/>
                <a:sym typeface="Arial"/>
              </a:rPr>
              <a:t>Arax</a:t>
            </a:r>
            <a:r>
              <a:rPr lang="en-GB" sz="1100" b="0" i="0" u="none" strike="noStrike" cap="none" baseline="0" dirty="0">
                <a:solidFill>
                  <a:srgbClr val="000000"/>
                </a:solidFill>
                <a:latin typeface="Arial"/>
                <a:ea typeface="Arial"/>
                <a:cs typeface="Arial"/>
                <a:sym typeface="Arial"/>
              </a:rPr>
              <a:t> overhead is up to 5%. </a:t>
            </a:r>
          </a:p>
          <a:p>
            <a:pPr marL="158750" indent="0">
              <a:buNone/>
            </a:pPr>
            <a:r>
              <a:rPr lang="en-GB" sz="1100" b="0" i="0" u="none" strike="noStrike" cap="none" baseline="0" dirty="0">
                <a:solidFill>
                  <a:srgbClr val="000000"/>
                </a:solidFill>
                <a:latin typeface="Arial"/>
                <a:ea typeface="Arial"/>
                <a:cs typeface="Arial"/>
                <a:sym typeface="Arial"/>
              </a:rPr>
              <a:t>Other approaches, </a:t>
            </a:r>
            <a:r>
              <a:rPr lang="en-GB" sz="1100" b="1" i="0" u="none" strike="noStrike" cap="none" baseline="0" dirty="0">
                <a:solidFill>
                  <a:srgbClr val="000000"/>
                </a:solidFill>
                <a:latin typeface="Arial"/>
                <a:ea typeface="Arial"/>
                <a:cs typeface="Arial"/>
                <a:sym typeface="Arial"/>
              </a:rPr>
              <a:t>such as </a:t>
            </a:r>
            <a:r>
              <a:rPr lang="en-GB" sz="1100" b="1" i="0" u="none" strike="noStrike" cap="none" baseline="0" dirty="0" err="1">
                <a:solidFill>
                  <a:srgbClr val="000000"/>
                </a:solidFill>
                <a:latin typeface="Arial"/>
                <a:ea typeface="Arial"/>
                <a:cs typeface="Arial"/>
                <a:sym typeface="Arial"/>
              </a:rPr>
              <a:t>AvA</a:t>
            </a:r>
            <a:r>
              <a:rPr lang="en-GB" sz="1100" b="0" i="0" u="none" strike="noStrike" cap="none" baseline="0" dirty="0">
                <a:solidFill>
                  <a:srgbClr val="000000"/>
                </a:solidFill>
                <a:latin typeface="Arial"/>
                <a:ea typeface="Arial"/>
                <a:cs typeface="Arial"/>
                <a:sym typeface="Arial"/>
              </a:rPr>
              <a:t> have much greater overhead, for the same applications which is up 35%.</a:t>
            </a:r>
          </a:p>
          <a:p>
            <a:pPr marL="158750" indent="0">
              <a:buNone/>
            </a:pPr>
            <a:endParaRPr lang="en-GB" sz="1100" b="0" i="0" u="none" strike="noStrike" cap="none" baseline="0" dirty="0">
              <a:solidFill>
                <a:srgbClr val="000000"/>
              </a:solidFill>
              <a:latin typeface="Arial"/>
              <a:ea typeface="Arial"/>
              <a:cs typeface="Arial"/>
              <a:sym typeface="Arial"/>
            </a:endParaRPr>
          </a:p>
          <a:p>
            <a:pPr marL="158750" indent="0">
              <a:buNone/>
            </a:pPr>
            <a:r>
              <a:rPr lang="en-GB" sz="1100" b="1" i="0" u="none" strike="noStrike" cap="none" baseline="0" dirty="0">
                <a:solidFill>
                  <a:srgbClr val="000000"/>
                </a:solidFill>
                <a:latin typeface="Arial"/>
                <a:ea typeface="Arial"/>
                <a:cs typeface="Arial"/>
                <a:sym typeface="Arial"/>
              </a:rPr>
              <a:t>In corner cases,</a:t>
            </a:r>
            <a:r>
              <a:rPr lang="en-GB" sz="1100" b="0" i="0" u="none" strike="noStrike" cap="none" baseline="0" dirty="0">
                <a:solidFill>
                  <a:srgbClr val="000000"/>
                </a:solidFill>
                <a:latin typeface="Arial"/>
                <a:ea typeface="Arial"/>
                <a:cs typeface="Arial"/>
                <a:sym typeface="Arial"/>
              </a:rPr>
              <a:t> where the computation-to-communication is low, the overhead is up to 70%. </a:t>
            </a:r>
          </a:p>
          <a:p>
            <a:pPr marL="158750" indent="0">
              <a:buNone/>
            </a:pPr>
            <a:r>
              <a:rPr lang="en-GB" sz="1100" b="0" i="0" u="none" strike="noStrike" cap="none" baseline="0" dirty="0">
                <a:solidFill>
                  <a:srgbClr val="000000"/>
                </a:solidFill>
                <a:latin typeface="Arial"/>
                <a:ea typeface="Arial"/>
                <a:cs typeface="Arial"/>
                <a:sym typeface="Arial"/>
              </a:rPr>
              <a:t>Low computation-to-communication ratio means large data transfers for small kernels.</a:t>
            </a:r>
          </a:p>
          <a:p>
            <a:pPr marL="158750" indent="0">
              <a:buNone/>
            </a:pPr>
            <a:r>
              <a:rPr lang="en-GB" sz="1100" b="0" i="0" u="none" strike="noStrike" cap="none" baseline="0" dirty="0" err="1">
                <a:solidFill>
                  <a:srgbClr val="000000"/>
                </a:solidFill>
                <a:latin typeface="Arial"/>
                <a:ea typeface="Arial"/>
                <a:cs typeface="Arial"/>
                <a:sym typeface="Arial"/>
              </a:rPr>
              <a:t>Arax</a:t>
            </a:r>
            <a:r>
              <a:rPr lang="en-GB" sz="1100" b="0" i="0" u="none" strike="noStrike" cap="none" baseline="0" dirty="0">
                <a:solidFill>
                  <a:srgbClr val="000000"/>
                </a:solidFill>
                <a:latin typeface="Arial"/>
                <a:ea typeface="Arial"/>
                <a:cs typeface="Arial"/>
                <a:sym typeface="Arial"/>
              </a:rPr>
              <a:t> performs an extra copy in the shared memory and this is the reason why its overhead is more pronounced for this class of applications.</a:t>
            </a:r>
          </a:p>
          <a:p>
            <a:pPr marL="158750" indent="0">
              <a:buNone/>
            </a:pPr>
            <a:endParaRPr lang="en-GB" sz="1100" b="0" i="0" u="none" strike="noStrike" cap="none" baseline="0" dirty="0">
              <a:solidFill>
                <a:srgbClr val="000000"/>
              </a:solidFill>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a:solidFill>
                  <a:srgbClr val="000000"/>
                </a:solidFill>
                <a:latin typeface="Arial"/>
                <a:ea typeface="Arial"/>
                <a:cs typeface="Arial"/>
                <a:sym typeface="Arial"/>
              </a:rPr>
              <a:t>For real-world applications such as TensorFlow and Caffe the overhead of </a:t>
            </a:r>
            <a:r>
              <a:rPr lang="en-US" sz="1100" b="0" i="0" u="none" strike="noStrike" cap="none" baseline="0" dirty="0" err="1">
                <a:solidFill>
                  <a:srgbClr val="000000"/>
                </a:solidFill>
                <a:latin typeface="Arial"/>
                <a:ea typeface="Arial"/>
                <a:cs typeface="Arial"/>
                <a:sym typeface="Arial"/>
              </a:rPr>
              <a:t>Arax</a:t>
            </a:r>
            <a:r>
              <a:rPr lang="en-US" sz="1100" b="0" i="0" u="none" strike="noStrike" cap="none" baseline="0" dirty="0">
                <a:solidFill>
                  <a:srgbClr val="000000"/>
                </a:solidFill>
                <a:latin typeface="Arial"/>
                <a:ea typeface="Arial"/>
                <a:cs typeface="Arial"/>
                <a:sym typeface="Arial"/>
              </a:rPr>
              <a:t> is between 5 and 28%. This variation is again due to the computation-to-communication ratio. </a:t>
            </a:r>
            <a:endParaRPr lang="en-GB" sz="1100" b="0" i="0" u="none" strike="noStrike" cap="none" baseline="0" dirty="0">
              <a:solidFill>
                <a:srgbClr val="000000"/>
              </a:solidFill>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GB" sz="1100" b="0" i="0" u="none" strike="noStrike" cap="none" baseline="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377139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GB" sz="1100" b="0" i="0" u="none" strike="noStrike" cap="none" baseline="0" dirty="0" err="1">
                <a:solidFill>
                  <a:srgbClr val="000000"/>
                </a:solidFill>
                <a:latin typeface="Arial"/>
                <a:ea typeface="Arial"/>
                <a:cs typeface="Arial"/>
                <a:sym typeface="Arial"/>
              </a:rPr>
              <a:t>Arax</a:t>
            </a:r>
            <a:r>
              <a:rPr lang="en-GB" sz="1100" b="0" i="0" u="none" strike="noStrike" cap="none" baseline="0" dirty="0">
                <a:solidFill>
                  <a:srgbClr val="000000"/>
                </a:solidFill>
                <a:latin typeface="Arial"/>
                <a:ea typeface="Arial"/>
                <a:cs typeface="Arial"/>
                <a:sym typeface="Arial"/>
              </a:rPr>
              <a:t> to </a:t>
            </a:r>
            <a:r>
              <a:rPr lang="en-GB" sz="1100" b="1" i="0" u="none" strike="noStrike" cap="none" baseline="0" dirty="0">
                <a:solidFill>
                  <a:srgbClr val="000000"/>
                </a:solidFill>
                <a:latin typeface="Arial"/>
                <a:ea typeface="Arial"/>
                <a:cs typeface="Arial"/>
                <a:sym typeface="Arial"/>
              </a:rPr>
              <a:t>decouple accelerators from applications </a:t>
            </a:r>
            <a:r>
              <a:rPr lang="en-GB" sz="1100" b="0" i="0" u="none" strike="noStrike" cap="none" baseline="0" dirty="0">
                <a:solidFill>
                  <a:srgbClr val="000000"/>
                </a:solidFill>
                <a:latin typeface="Arial"/>
                <a:ea typeface="Arial"/>
                <a:cs typeface="Arial"/>
                <a:sym typeface="Arial"/>
              </a:rPr>
              <a:t>and to </a:t>
            </a:r>
            <a:r>
              <a:rPr lang="en-GB" sz="1100" b="1" i="0" u="none" strike="noStrike" cap="none" baseline="0" dirty="0">
                <a:solidFill>
                  <a:srgbClr val="000000"/>
                </a:solidFill>
                <a:latin typeface="Arial"/>
                <a:ea typeface="Arial"/>
                <a:cs typeface="Arial"/>
                <a:sym typeface="Arial"/>
              </a:rPr>
              <a:t>support features </a:t>
            </a:r>
            <a:r>
              <a:rPr lang="en-GB" sz="1100" b="0" i="0" u="none" strike="noStrike" cap="none" baseline="0" dirty="0">
                <a:solidFill>
                  <a:srgbClr val="000000"/>
                </a:solidFill>
                <a:latin typeface="Arial"/>
                <a:ea typeface="Arial"/>
                <a:cs typeface="Arial"/>
                <a:sym typeface="Arial"/>
              </a:rPr>
              <a:t>such as </a:t>
            </a:r>
            <a:r>
              <a:rPr lang="en-GB" sz="1100" b="1" i="0" u="none" strike="noStrike" cap="none" baseline="0" dirty="0">
                <a:solidFill>
                  <a:srgbClr val="000000"/>
                </a:solidFill>
                <a:latin typeface="Arial"/>
                <a:ea typeface="Arial"/>
                <a:cs typeface="Arial"/>
                <a:sym typeface="Arial"/>
              </a:rPr>
              <a:t>dynamic task assignment</a:t>
            </a:r>
            <a:r>
              <a:rPr lang="en-GB" sz="1100" b="0" i="0" u="none" strike="noStrike" cap="none" baseline="0" dirty="0">
                <a:solidFill>
                  <a:srgbClr val="000000"/>
                </a:solidFill>
                <a:latin typeface="Arial"/>
                <a:ea typeface="Arial"/>
                <a:cs typeface="Arial"/>
                <a:sym typeface="Arial"/>
              </a:rPr>
              <a:t>, </a:t>
            </a:r>
            <a:r>
              <a:rPr lang="en-GB" sz="1100" b="1" i="0" u="none" strike="noStrike" cap="none" baseline="0" dirty="0">
                <a:solidFill>
                  <a:srgbClr val="000000"/>
                </a:solidFill>
                <a:latin typeface="Arial"/>
                <a:ea typeface="Arial"/>
                <a:cs typeface="Arial"/>
                <a:sym typeface="Arial"/>
              </a:rPr>
              <a:t>spatial sharing</a:t>
            </a:r>
            <a:r>
              <a:rPr lang="en-GB" sz="1100" b="0" i="0" u="none" strike="noStrike" cap="none" baseline="0" dirty="0">
                <a:solidFill>
                  <a:srgbClr val="000000"/>
                </a:solidFill>
                <a:latin typeface="Arial"/>
                <a:ea typeface="Arial"/>
                <a:cs typeface="Arial"/>
                <a:sym typeface="Arial"/>
              </a:rPr>
              <a:t>, and lazy </a:t>
            </a:r>
            <a:r>
              <a:rPr lang="en-GB" sz="1100" b="1" i="0" u="none" strike="noStrike" cap="none" baseline="0" dirty="0">
                <a:solidFill>
                  <a:srgbClr val="000000"/>
                </a:solidFill>
                <a:latin typeface="Arial"/>
                <a:ea typeface="Arial"/>
                <a:cs typeface="Arial"/>
                <a:sym typeface="Arial"/>
              </a:rPr>
              <a:t>data placement </a:t>
            </a:r>
            <a:r>
              <a:rPr lang="en-GB" sz="1100" b="0" i="0" u="none" strike="noStrike" cap="none" baseline="0" dirty="0">
                <a:solidFill>
                  <a:srgbClr val="000000"/>
                </a:solidFill>
                <a:latin typeface="Arial"/>
                <a:ea typeface="Arial"/>
                <a:cs typeface="Arial"/>
                <a:sym typeface="Arial"/>
              </a:rPr>
              <a:t>implies overheads compared to Native. </a:t>
            </a:r>
          </a:p>
          <a:p>
            <a:pPr marL="158750" indent="0">
              <a:buNone/>
            </a:pPr>
            <a:endParaRPr lang="en-GB" sz="1100" b="0" i="0" u="none" strike="noStrike" cap="none" baseline="0" dirty="0">
              <a:solidFill>
                <a:srgbClr val="000000"/>
              </a:solidFill>
              <a:latin typeface="Arial"/>
              <a:ea typeface="Arial"/>
              <a:cs typeface="Arial"/>
              <a:sym typeface="Arial"/>
            </a:endParaRPr>
          </a:p>
          <a:p>
            <a:pPr marL="158750" indent="0">
              <a:buNone/>
            </a:pPr>
            <a:r>
              <a:rPr lang="en-GB" sz="1100" b="0" i="0" u="none" strike="noStrike" cap="none" baseline="0" dirty="0">
                <a:solidFill>
                  <a:srgbClr val="000000"/>
                </a:solidFill>
                <a:latin typeface="Arial"/>
                <a:ea typeface="Arial"/>
                <a:cs typeface="Arial"/>
                <a:sym typeface="Arial"/>
              </a:rPr>
              <a:t>It is important to note that the </a:t>
            </a:r>
            <a:r>
              <a:rPr lang="en-GB" sz="1100" b="0" i="0" u="none" strike="noStrike" cap="none" baseline="0" dirty="0" err="1">
                <a:solidFill>
                  <a:srgbClr val="000000"/>
                </a:solidFill>
                <a:latin typeface="Arial"/>
                <a:ea typeface="Arial"/>
                <a:cs typeface="Arial"/>
                <a:sym typeface="Arial"/>
              </a:rPr>
              <a:t>Arax</a:t>
            </a:r>
            <a:r>
              <a:rPr lang="en-GB" sz="1100" b="0" i="0" u="none" strike="noStrike" cap="none" baseline="0" dirty="0">
                <a:solidFill>
                  <a:srgbClr val="000000"/>
                </a:solidFill>
                <a:latin typeface="Arial"/>
                <a:ea typeface="Arial"/>
                <a:cs typeface="Arial"/>
                <a:sym typeface="Arial"/>
              </a:rPr>
              <a:t> overhead is affected by the computation-to-communication ratio of a kernel. </a:t>
            </a:r>
          </a:p>
          <a:p>
            <a:pPr marL="158750" indent="0">
              <a:buNone/>
            </a:pPr>
            <a:endParaRPr lang="en-GB" sz="1100" b="0" i="0" u="none" strike="noStrike" cap="none" baseline="0" dirty="0">
              <a:solidFill>
                <a:srgbClr val="000000"/>
              </a:solidFill>
              <a:latin typeface="Arial"/>
              <a:ea typeface="Arial"/>
              <a:cs typeface="Arial"/>
              <a:sym typeface="Arial"/>
            </a:endParaRPr>
          </a:p>
          <a:p>
            <a:pPr marL="158750" indent="0">
              <a:buNone/>
            </a:pPr>
            <a:r>
              <a:rPr lang="en-GB" sz="1100" b="1" i="0" u="none" strike="noStrike" cap="none" baseline="0" dirty="0">
                <a:solidFill>
                  <a:srgbClr val="000000"/>
                </a:solidFill>
                <a:latin typeface="Arial"/>
                <a:ea typeface="Arial"/>
                <a:cs typeface="Arial"/>
                <a:sym typeface="Arial"/>
              </a:rPr>
              <a:t>In the common case</a:t>
            </a:r>
            <a:r>
              <a:rPr lang="en-GB" sz="1100" b="0" i="0" u="none" strike="noStrike" cap="none" baseline="0" dirty="0">
                <a:solidFill>
                  <a:srgbClr val="000000"/>
                </a:solidFill>
                <a:latin typeface="Arial"/>
                <a:ea typeface="Arial"/>
                <a:cs typeface="Arial"/>
                <a:sym typeface="Arial"/>
              </a:rPr>
              <a:t>, which includes kernels with high or medium computation-to-communication ratio the </a:t>
            </a:r>
            <a:r>
              <a:rPr lang="en-GB" sz="1100" b="0" i="0" u="none" strike="noStrike" cap="none" baseline="0" dirty="0" err="1">
                <a:solidFill>
                  <a:srgbClr val="000000"/>
                </a:solidFill>
                <a:latin typeface="Arial"/>
                <a:ea typeface="Arial"/>
                <a:cs typeface="Arial"/>
                <a:sym typeface="Arial"/>
              </a:rPr>
              <a:t>Arax</a:t>
            </a:r>
            <a:r>
              <a:rPr lang="en-GB" sz="1100" b="0" i="0" u="none" strike="noStrike" cap="none" baseline="0" dirty="0">
                <a:solidFill>
                  <a:srgbClr val="000000"/>
                </a:solidFill>
                <a:latin typeface="Arial"/>
                <a:ea typeface="Arial"/>
                <a:cs typeface="Arial"/>
                <a:sym typeface="Arial"/>
              </a:rPr>
              <a:t> overhead is up to 5%. </a:t>
            </a:r>
          </a:p>
          <a:p>
            <a:pPr marL="158750" indent="0">
              <a:buNone/>
            </a:pPr>
            <a:r>
              <a:rPr lang="en-GB" sz="1100" b="0" i="0" u="none" strike="noStrike" cap="none" baseline="0" dirty="0">
                <a:solidFill>
                  <a:srgbClr val="000000"/>
                </a:solidFill>
                <a:latin typeface="Arial"/>
                <a:ea typeface="Arial"/>
                <a:cs typeface="Arial"/>
                <a:sym typeface="Arial"/>
              </a:rPr>
              <a:t>Other approaches, </a:t>
            </a:r>
            <a:r>
              <a:rPr lang="en-GB" sz="1100" b="1" i="0" u="none" strike="noStrike" cap="none" baseline="0" dirty="0">
                <a:solidFill>
                  <a:srgbClr val="000000"/>
                </a:solidFill>
                <a:latin typeface="Arial"/>
                <a:ea typeface="Arial"/>
                <a:cs typeface="Arial"/>
                <a:sym typeface="Arial"/>
              </a:rPr>
              <a:t>such as </a:t>
            </a:r>
            <a:r>
              <a:rPr lang="en-GB" sz="1100" b="1" i="0" u="none" strike="noStrike" cap="none" baseline="0" dirty="0" err="1">
                <a:solidFill>
                  <a:srgbClr val="000000"/>
                </a:solidFill>
                <a:latin typeface="Arial"/>
                <a:ea typeface="Arial"/>
                <a:cs typeface="Arial"/>
                <a:sym typeface="Arial"/>
              </a:rPr>
              <a:t>AvA</a:t>
            </a:r>
            <a:r>
              <a:rPr lang="en-GB" sz="1100" b="0" i="0" u="none" strike="noStrike" cap="none" baseline="0" dirty="0">
                <a:solidFill>
                  <a:srgbClr val="000000"/>
                </a:solidFill>
                <a:latin typeface="Arial"/>
                <a:ea typeface="Arial"/>
                <a:cs typeface="Arial"/>
                <a:sym typeface="Arial"/>
              </a:rPr>
              <a:t> have much greater overhead, for the same applications which is up 35%.</a:t>
            </a:r>
          </a:p>
          <a:p>
            <a:pPr marL="158750" indent="0">
              <a:buNone/>
            </a:pPr>
            <a:endParaRPr lang="en-GB" sz="1100" b="0" i="0" u="none" strike="noStrike" cap="none" baseline="0" dirty="0">
              <a:solidFill>
                <a:srgbClr val="000000"/>
              </a:solidFill>
              <a:latin typeface="Arial"/>
              <a:ea typeface="Arial"/>
              <a:cs typeface="Arial"/>
              <a:sym typeface="Arial"/>
            </a:endParaRPr>
          </a:p>
          <a:p>
            <a:pPr marL="158750" indent="0">
              <a:buNone/>
            </a:pPr>
            <a:r>
              <a:rPr lang="en-GB" sz="1100" b="1" i="0" u="none" strike="noStrike" cap="none" baseline="0" dirty="0">
                <a:solidFill>
                  <a:srgbClr val="000000"/>
                </a:solidFill>
                <a:latin typeface="Arial"/>
                <a:ea typeface="Arial"/>
                <a:cs typeface="Arial"/>
                <a:sym typeface="Arial"/>
              </a:rPr>
              <a:t>In corner cases,</a:t>
            </a:r>
            <a:r>
              <a:rPr lang="en-GB" sz="1100" b="0" i="0" u="none" strike="noStrike" cap="none" baseline="0" dirty="0">
                <a:solidFill>
                  <a:srgbClr val="000000"/>
                </a:solidFill>
                <a:latin typeface="Arial"/>
                <a:ea typeface="Arial"/>
                <a:cs typeface="Arial"/>
                <a:sym typeface="Arial"/>
              </a:rPr>
              <a:t> where the computation-to-communication is low, the overhead is up to 70%. </a:t>
            </a:r>
          </a:p>
          <a:p>
            <a:pPr marL="158750" indent="0">
              <a:buNone/>
            </a:pPr>
            <a:r>
              <a:rPr lang="en-GB" sz="1100" b="0" i="0" u="none" strike="noStrike" cap="none" baseline="0" dirty="0">
                <a:solidFill>
                  <a:srgbClr val="000000"/>
                </a:solidFill>
                <a:latin typeface="Arial"/>
                <a:ea typeface="Arial"/>
                <a:cs typeface="Arial"/>
                <a:sym typeface="Arial"/>
              </a:rPr>
              <a:t>Low computation-to-communication ratio means large data transfers for small kernels.</a:t>
            </a:r>
          </a:p>
          <a:p>
            <a:pPr marL="158750" indent="0">
              <a:buNone/>
            </a:pPr>
            <a:r>
              <a:rPr lang="en-GB" sz="1100" b="0" i="0" u="none" strike="noStrike" cap="none" baseline="0" dirty="0" err="1">
                <a:solidFill>
                  <a:srgbClr val="000000"/>
                </a:solidFill>
                <a:latin typeface="Arial"/>
                <a:ea typeface="Arial"/>
                <a:cs typeface="Arial"/>
                <a:sym typeface="Arial"/>
              </a:rPr>
              <a:t>Arax</a:t>
            </a:r>
            <a:r>
              <a:rPr lang="en-GB" sz="1100" b="0" i="0" u="none" strike="noStrike" cap="none" baseline="0" dirty="0">
                <a:solidFill>
                  <a:srgbClr val="000000"/>
                </a:solidFill>
                <a:latin typeface="Arial"/>
                <a:ea typeface="Arial"/>
                <a:cs typeface="Arial"/>
                <a:sym typeface="Arial"/>
              </a:rPr>
              <a:t> performs an extra copy in the shared memory and this is the reason why its overhead is more pronounced for this class of applications.</a:t>
            </a:r>
          </a:p>
          <a:p>
            <a:pPr marL="158750" indent="0">
              <a:buNone/>
            </a:pPr>
            <a:endParaRPr lang="en-GB" sz="1100" b="0" i="0" u="none" strike="noStrike" cap="none" baseline="0" dirty="0">
              <a:solidFill>
                <a:srgbClr val="000000"/>
              </a:solidFill>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a:solidFill>
                  <a:srgbClr val="000000"/>
                </a:solidFill>
                <a:latin typeface="Arial"/>
                <a:ea typeface="Arial"/>
                <a:cs typeface="Arial"/>
                <a:sym typeface="Arial"/>
              </a:rPr>
              <a:t>For real-world applications such as TensorFlow and Caffe the overhead of </a:t>
            </a:r>
            <a:r>
              <a:rPr lang="en-US" sz="1100" b="0" i="0" u="none" strike="noStrike" cap="none" baseline="0" dirty="0" err="1">
                <a:solidFill>
                  <a:srgbClr val="000000"/>
                </a:solidFill>
                <a:latin typeface="Arial"/>
                <a:ea typeface="Arial"/>
                <a:cs typeface="Arial"/>
                <a:sym typeface="Arial"/>
              </a:rPr>
              <a:t>Arax</a:t>
            </a:r>
            <a:r>
              <a:rPr lang="en-US" sz="1100" b="0" i="0" u="none" strike="noStrike" cap="none" baseline="0" dirty="0">
                <a:solidFill>
                  <a:srgbClr val="000000"/>
                </a:solidFill>
                <a:latin typeface="Arial"/>
                <a:ea typeface="Arial"/>
                <a:cs typeface="Arial"/>
                <a:sym typeface="Arial"/>
              </a:rPr>
              <a:t> is between 5 and 28%. This variation is again due to the computation-to-communication ratio. </a:t>
            </a:r>
            <a:endParaRPr lang="en-GB" sz="1100" b="0" i="0" u="none" strike="noStrike" cap="none" baseline="0" dirty="0">
              <a:solidFill>
                <a:srgbClr val="000000"/>
              </a:solidFill>
              <a:latin typeface="Arial"/>
              <a:ea typeface="Arial"/>
              <a:cs typeface="Arial"/>
              <a:sym typeface="Arial"/>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GB" sz="1100" b="0" i="0" u="none" strike="noStrike" cap="none" baseline="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54179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To conclude…</a:t>
            </a:r>
          </a:p>
          <a:p>
            <a:pPr marL="158750" indent="0">
              <a:buNone/>
            </a:pPr>
            <a:r>
              <a:rPr lang="en-US" dirty="0"/>
              <a:t>In order to improve accelerator utilization due to the static application to accelerator assignment we design and implement </a:t>
            </a:r>
            <a:r>
              <a:rPr lang="en-US" dirty="0" err="1"/>
              <a:t>Arax</a:t>
            </a:r>
            <a:r>
              <a:rPr lang="en-US" dirty="0"/>
              <a:t>.</a:t>
            </a:r>
          </a:p>
          <a:p>
            <a:pPr marL="158750" indent="0">
              <a:buNone/>
            </a:pPr>
            <a:endParaRPr lang="en-US" dirty="0"/>
          </a:p>
          <a:p>
            <a:pPr marL="158750" indent="0">
              <a:buNone/>
            </a:pPr>
            <a:r>
              <a:rPr lang="en-US" dirty="0" err="1"/>
              <a:t>Arax</a:t>
            </a:r>
            <a:r>
              <a:rPr lang="en-US" dirty="0"/>
              <a:t> is an accelerator runtime that decouples applications from heterogeneous accelerators using RPC.</a:t>
            </a:r>
          </a:p>
          <a:p>
            <a:pPr marL="158750" indent="0">
              <a:buNone/>
            </a:pPr>
            <a:endParaRPr lang="en-US" dirty="0"/>
          </a:p>
          <a:p>
            <a:pPr marL="158750" indent="0">
              <a:buNone/>
            </a:pPr>
            <a:r>
              <a:rPr lang="en-US" dirty="0" err="1"/>
              <a:t>Arax</a:t>
            </a:r>
            <a:r>
              <a:rPr lang="en-US" dirty="0"/>
              <a:t> offers transparent mechanisms that:</a:t>
            </a:r>
          </a:p>
          <a:p>
            <a:pPr marL="914400" lvl="1" indent="-298450"/>
            <a:r>
              <a:rPr lang="en-US" b="1" dirty="0"/>
              <a:t>Enables</a:t>
            </a:r>
            <a:r>
              <a:rPr lang="en-US" dirty="0"/>
              <a:t> dynamic task assignment to accelerators</a:t>
            </a:r>
          </a:p>
          <a:p>
            <a:pPr marL="914400" lvl="1" indent="-298450"/>
            <a:r>
              <a:rPr lang="en-US" b="1" dirty="0"/>
              <a:t>Performs</a:t>
            </a:r>
            <a:r>
              <a:rPr lang="en-US" dirty="0"/>
              <a:t> lazy data placement before task execution</a:t>
            </a:r>
          </a:p>
          <a:p>
            <a:pPr lvl="1">
              <a:lnSpc>
                <a:spcPct val="100000"/>
              </a:lnSpc>
            </a:pPr>
            <a:r>
              <a:rPr lang="en-US" b="1" dirty="0">
                <a:solidFill>
                  <a:srgbClr val="1D4956"/>
                </a:solidFill>
                <a:latin typeface="Barlow"/>
                <a:cs typeface="Calibri Light"/>
              </a:rPr>
              <a:t>Shares</a:t>
            </a:r>
            <a:r>
              <a:rPr lang="en-US" dirty="0">
                <a:solidFill>
                  <a:srgbClr val="1D4956"/>
                </a:solidFill>
                <a:latin typeface="Barlow"/>
                <a:cs typeface="Calibri Light"/>
              </a:rPr>
              <a:t> spatially heterogeneous accelerators among applications</a:t>
            </a:r>
          </a:p>
          <a:p>
            <a:pPr lvl="1">
              <a:lnSpc>
                <a:spcPct val="100000"/>
              </a:lnSpc>
            </a:pPr>
            <a:r>
              <a:rPr lang="en-US" b="1" dirty="0"/>
              <a:t>Generates </a:t>
            </a:r>
            <a:r>
              <a:rPr lang="en-US" dirty="0"/>
              <a:t>automatically the stubs for CUDA applications</a:t>
            </a:r>
          </a:p>
          <a:p>
            <a:pPr lvl="1">
              <a:lnSpc>
                <a:spcPct val="100000"/>
              </a:lnSpc>
            </a:pPr>
            <a:endParaRPr lang="en-US" dirty="0"/>
          </a:p>
          <a:p>
            <a:pPr marL="158750" lvl="0" indent="0">
              <a:lnSpc>
                <a:spcPct val="100000"/>
              </a:lnSpc>
              <a:buNone/>
            </a:pPr>
            <a:r>
              <a:rPr lang="en-US" b="0" dirty="0"/>
              <a:t>We demonstrate </a:t>
            </a:r>
            <a:r>
              <a:rPr lang="en-US" b="0" dirty="0" err="1"/>
              <a:t>Arax</a:t>
            </a:r>
            <a:r>
              <a:rPr lang="en-US" b="0" dirty="0"/>
              <a:t> capabilities using real-world applications </a:t>
            </a:r>
            <a:r>
              <a:rPr lang="en-US" b="0" dirty="0" err="1"/>
              <a:t>Rodinia</a:t>
            </a:r>
            <a:r>
              <a:rPr lang="en-US" b="0" dirty="0"/>
              <a:t>, Caffe and TensorFlow</a:t>
            </a:r>
          </a:p>
          <a:p>
            <a:pPr marL="158750" lvl="0" indent="0">
              <a:lnSpc>
                <a:spcPct val="100000"/>
              </a:lnSpc>
              <a:buNone/>
            </a:pPr>
            <a:r>
              <a:rPr lang="en-US" b="0" dirty="0"/>
              <a:t>Which we run on multiple and heterogeneous accelerators: GPUs, FPGAs, and CPUs</a:t>
            </a:r>
          </a:p>
        </p:txBody>
      </p:sp>
    </p:spTree>
    <p:extLst>
      <p:ext uri="{BB962C8B-B14F-4D97-AF65-F5344CB8AC3E}">
        <p14:creationId xmlns:p14="http://schemas.microsoft.com/office/powerpoint/2010/main" val="417660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615950" lvl="1" indent="0">
              <a:lnSpc>
                <a:spcPct val="100000"/>
              </a:lnSpc>
              <a:buNone/>
            </a:pPr>
            <a:endParaRPr lang="en-US" dirty="0">
              <a:solidFill>
                <a:srgbClr val="1D4956"/>
              </a:solidFill>
              <a:latin typeface="Barlow"/>
              <a:cs typeface="Calibri Light"/>
            </a:endParaRPr>
          </a:p>
        </p:txBody>
      </p:sp>
    </p:spTree>
    <p:extLst>
      <p:ext uri="{BB962C8B-B14F-4D97-AF65-F5344CB8AC3E}">
        <p14:creationId xmlns:p14="http://schemas.microsoft.com/office/powerpoint/2010/main" val="17667733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lvl="0">
              <a:lnSpc>
                <a:spcPct val="100000"/>
              </a:lnSpc>
            </a:pPr>
            <a:r>
              <a:rPr lang="en-US" sz="2000" dirty="0">
                <a:solidFill>
                  <a:srgbClr val="1D4956"/>
                </a:solidFill>
                <a:latin typeface="Barlow"/>
                <a:cs typeface="Calibri Light"/>
                <a:sym typeface="Wingdings" panose="05000000000000000000" pitchFamily="2" charset="2"/>
              </a:rPr>
              <a:t>To software spatial sharing </a:t>
            </a:r>
            <a:r>
              <a:rPr lang="el-GR" sz="2000" dirty="0">
                <a:solidFill>
                  <a:srgbClr val="1D4956"/>
                </a:solidFill>
                <a:latin typeface="Barlow"/>
                <a:cs typeface="Calibri Light"/>
                <a:sym typeface="Wingdings" panose="05000000000000000000" pitchFamily="2" charset="2"/>
              </a:rPr>
              <a:t>χρειάζεται ένα κοινό </a:t>
            </a:r>
            <a:r>
              <a:rPr lang="en-US" sz="2000" dirty="0">
                <a:solidFill>
                  <a:srgbClr val="1D4956"/>
                </a:solidFill>
                <a:latin typeface="Barlow"/>
                <a:cs typeface="Calibri Light"/>
                <a:sym typeface="Wingdings" panose="05000000000000000000" pitchFamily="2" charset="2"/>
              </a:rPr>
              <a:t>context </a:t>
            </a:r>
            <a:r>
              <a:rPr lang="el-GR" sz="2000" dirty="0">
                <a:solidFill>
                  <a:srgbClr val="1D4956"/>
                </a:solidFill>
                <a:latin typeface="Barlow"/>
                <a:cs typeface="Calibri Light"/>
                <a:sym typeface="Wingdings" panose="05000000000000000000" pitchFamily="2" charset="2"/>
              </a:rPr>
              <a:t>όπως είπαμε κα </a:t>
            </a:r>
            <a:r>
              <a:rPr lang="el-GR" sz="2000" dirty="0" err="1">
                <a:solidFill>
                  <a:srgbClr val="1D4956"/>
                </a:solidFill>
                <a:latin typeface="Barlow"/>
                <a:cs typeface="Calibri Light"/>
                <a:sym typeface="Wingdings" panose="05000000000000000000" pitchFamily="2" charset="2"/>
              </a:rPr>
              <a:t>προηγουμένος</a:t>
            </a:r>
            <a:r>
              <a:rPr lang="en-US" sz="2000" dirty="0">
                <a:solidFill>
                  <a:srgbClr val="1D4956"/>
                </a:solidFill>
                <a:latin typeface="Barlow"/>
                <a:cs typeface="Calibri Light"/>
                <a:sym typeface="Wingdings" panose="05000000000000000000" pitchFamily="2" charset="2"/>
              </a:rPr>
              <a:t> </a:t>
            </a:r>
            <a:r>
              <a:rPr lang="el-GR" sz="2000" dirty="0">
                <a:solidFill>
                  <a:srgbClr val="1D4956"/>
                </a:solidFill>
                <a:latin typeface="Barlow"/>
                <a:cs typeface="Calibri Light"/>
                <a:sym typeface="Wingdings" panose="05000000000000000000" pitchFamily="2" charset="2"/>
              </a:rPr>
              <a:t>Που σημαίνει ένα κοινό </a:t>
            </a:r>
            <a:r>
              <a:rPr lang="en-US" sz="2000" dirty="0">
                <a:solidFill>
                  <a:srgbClr val="1D4956"/>
                </a:solidFill>
                <a:latin typeface="Barlow"/>
                <a:cs typeface="Calibri Light"/>
                <a:sym typeface="Wingdings" panose="05000000000000000000" pitchFamily="2" charset="2"/>
              </a:rPr>
              <a:t>address space. </a:t>
            </a:r>
          </a:p>
          <a:p>
            <a:pPr lvl="0">
              <a:lnSpc>
                <a:spcPct val="100000"/>
              </a:lnSpc>
            </a:pPr>
            <a:r>
              <a:rPr lang="el-GR" sz="2000" dirty="0">
                <a:solidFill>
                  <a:srgbClr val="1D4956"/>
                </a:solidFill>
                <a:latin typeface="Barlow"/>
                <a:cs typeface="Calibri Light"/>
                <a:sym typeface="Wingdings" panose="05000000000000000000" pitchFamily="2" charset="2"/>
              </a:rPr>
              <a:t>Όπως βλέπετε και στο σχήμα στα δεξιά έχουμε δυο εφαρμογές που στέλνουν τις δουλειές του στο </a:t>
            </a:r>
            <a:r>
              <a:rPr lang="en-US" sz="2000" dirty="0">
                <a:solidFill>
                  <a:srgbClr val="1D4956"/>
                </a:solidFill>
                <a:latin typeface="Barlow"/>
                <a:cs typeface="Calibri Light"/>
                <a:sym typeface="Wingdings" panose="05000000000000000000" pitchFamily="2" charset="2"/>
              </a:rPr>
              <a:t>shared runtime </a:t>
            </a:r>
            <a:r>
              <a:rPr lang="el-GR" sz="2000" dirty="0">
                <a:solidFill>
                  <a:srgbClr val="1D4956"/>
                </a:solidFill>
                <a:latin typeface="Barlow"/>
                <a:cs typeface="Calibri Light"/>
                <a:sym typeface="Wingdings" panose="05000000000000000000" pitchFamily="2" charset="2"/>
              </a:rPr>
              <a:t>των </a:t>
            </a:r>
            <a:r>
              <a:rPr lang="en-US" sz="2000" dirty="0" err="1">
                <a:solidFill>
                  <a:srgbClr val="1D4956"/>
                </a:solidFill>
                <a:latin typeface="Barlow"/>
                <a:cs typeface="Calibri Light"/>
                <a:sym typeface="Wingdings" panose="05000000000000000000" pitchFamily="2" charset="2"/>
              </a:rPr>
              <a:t>arax</a:t>
            </a:r>
            <a:r>
              <a:rPr lang="en-US" sz="2000" dirty="0">
                <a:solidFill>
                  <a:srgbClr val="1D4956"/>
                </a:solidFill>
                <a:latin typeface="Barlow"/>
                <a:cs typeface="Calibri Light"/>
                <a:sym typeface="Wingdings" panose="05000000000000000000" pitchFamily="2" charset="2"/>
              </a:rPr>
              <a:t> server. O server </a:t>
            </a:r>
            <a:r>
              <a:rPr lang="el-GR" sz="2000" dirty="0">
                <a:solidFill>
                  <a:srgbClr val="1D4956"/>
                </a:solidFill>
                <a:latin typeface="Barlow"/>
                <a:cs typeface="Calibri Light"/>
                <a:sym typeface="Wingdings" panose="05000000000000000000" pitchFamily="2" charset="2"/>
              </a:rPr>
              <a:t>προσφέρει το κοινό </a:t>
            </a:r>
            <a:r>
              <a:rPr lang="en-US" sz="2000" dirty="0">
                <a:solidFill>
                  <a:srgbClr val="1D4956"/>
                </a:solidFill>
                <a:latin typeface="Barlow"/>
                <a:cs typeface="Calibri Light"/>
                <a:sym typeface="Wingdings" panose="05000000000000000000" pitchFamily="2" charset="2"/>
              </a:rPr>
              <a:t>context </a:t>
            </a:r>
            <a:r>
              <a:rPr lang="el-GR" sz="2000" dirty="0">
                <a:solidFill>
                  <a:srgbClr val="1D4956"/>
                </a:solidFill>
                <a:latin typeface="Barlow"/>
                <a:cs typeface="Calibri Light"/>
                <a:sym typeface="Wingdings" panose="05000000000000000000" pitchFamily="2" charset="2"/>
              </a:rPr>
              <a:t>Που επιτρέπει την παράλληλη εκτέλεση </a:t>
            </a:r>
            <a:r>
              <a:rPr lang="en-US" sz="2000" dirty="0">
                <a:solidFill>
                  <a:srgbClr val="1D4956"/>
                </a:solidFill>
                <a:latin typeface="Barlow"/>
                <a:cs typeface="Calibri Light"/>
                <a:sym typeface="Wingdings" panose="05000000000000000000" pitchFamily="2" charset="2"/>
              </a:rPr>
              <a:t>kernels </a:t>
            </a:r>
            <a:r>
              <a:rPr lang="el-GR" sz="2000" dirty="0">
                <a:solidFill>
                  <a:srgbClr val="1D4956"/>
                </a:solidFill>
                <a:latin typeface="Barlow"/>
                <a:cs typeface="Calibri Light"/>
                <a:sym typeface="Wingdings" panose="05000000000000000000" pitchFamily="2" charset="2"/>
              </a:rPr>
              <a:t>από διαφορετικές εφαρμογές.</a:t>
            </a:r>
          </a:p>
          <a:p>
            <a:pPr lvl="0">
              <a:lnSpc>
                <a:spcPct val="100000"/>
              </a:lnSpc>
            </a:pPr>
            <a:r>
              <a:rPr lang="el-GR" sz="2000" dirty="0">
                <a:solidFill>
                  <a:srgbClr val="1D4956"/>
                </a:solidFill>
                <a:latin typeface="Barlow"/>
                <a:cs typeface="Calibri Light"/>
                <a:sym typeface="Wingdings" panose="05000000000000000000" pitchFamily="2" charset="2"/>
              </a:rPr>
              <a:t>Όμως με το να έχουμε ένα κοινό </a:t>
            </a:r>
            <a:r>
              <a:rPr lang="en-US" sz="2000" dirty="0">
                <a:solidFill>
                  <a:srgbClr val="1D4956"/>
                </a:solidFill>
                <a:latin typeface="Barlow"/>
                <a:cs typeface="Calibri Light"/>
                <a:sym typeface="Wingdings" panose="05000000000000000000" pitchFamily="2" charset="2"/>
              </a:rPr>
              <a:t>context </a:t>
            </a:r>
            <a:r>
              <a:rPr lang="el-GR" sz="2000" dirty="0">
                <a:solidFill>
                  <a:srgbClr val="1D4956"/>
                </a:solidFill>
                <a:latin typeface="Barlow"/>
                <a:cs typeface="Calibri Light"/>
                <a:sym typeface="Wingdings" panose="05000000000000000000" pitchFamily="2" charset="2"/>
              </a:rPr>
              <a:t>οι </a:t>
            </a:r>
            <a:r>
              <a:rPr lang="en-US" sz="2000" dirty="0">
                <a:solidFill>
                  <a:srgbClr val="1D4956"/>
                </a:solidFill>
                <a:latin typeface="Barlow"/>
                <a:cs typeface="Calibri Light"/>
                <a:sym typeface="Wingdings" panose="05000000000000000000" pitchFamily="2" charset="2"/>
              </a:rPr>
              <a:t>kernels </a:t>
            </a:r>
            <a:r>
              <a:rPr lang="el-GR" sz="2000" dirty="0">
                <a:solidFill>
                  <a:srgbClr val="1D4956"/>
                </a:solidFill>
                <a:latin typeface="Barlow"/>
                <a:cs typeface="Calibri Light"/>
                <a:sym typeface="Wingdings" panose="05000000000000000000" pitchFamily="2" charset="2"/>
              </a:rPr>
              <a:t>Μιας εφαρμογής μπορούν να πειράξουν τα δεδομένα μιας άλλης. </a:t>
            </a:r>
          </a:p>
          <a:p>
            <a:pPr lvl="0">
              <a:lnSpc>
                <a:spcPct val="100000"/>
              </a:lnSpc>
            </a:pPr>
            <a:r>
              <a:rPr lang="el-GR" sz="2000" dirty="0">
                <a:solidFill>
                  <a:srgbClr val="1D4956"/>
                </a:solidFill>
                <a:latin typeface="Barlow"/>
                <a:cs typeface="Calibri Light"/>
                <a:sym typeface="Wingdings" panose="05000000000000000000" pitchFamily="2" charset="2"/>
              </a:rPr>
              <a:t>Έτσι το </a:t>
            </a:r>
            <a:r>
              <a:rPr lang="en-US" sz="2000" dirty="0">
                <a:solidFill>
                  <a:srgbClr val="1D4956"/>
                </a:solidFill>
                <a:latin typeface="Barlow"/>
                <a:cs typeface="Calibri Light"/>
                <a:sym typeface="Wingdings" panose="05000000000000000000" pitchFamily="2" charset="2"/>
              </a:rPr>
              <a:t>Arax </a:t>
            </a:r>
            <a:r>
              <a:rPr lang="el-GR" sz="2000" dirty="0">
                <a:solidFill>
                  <a:srgbClr val="1D4956"/>
                </a:solidFill>
                <a:latin typeface="Barlow"/>
                <a:cs typeface="Calibri Light"/>
                <a:sym typeface="Wingdings" panose="05000000000000000000" pitchFamily="2" charset="2"/>
              </a:rPr>
              <a:t>και προηγούμενες δουλειές δεν μπορούν να προσφέρουν </a:t>
            </a:r>
            <a:r>
              <a:rPr lang="en-US" sz="2000" dirty="0">
                <a:solidFill>
                  <a:srgbClr val="1D4956"/>
                </a:solidFill>
                <a:latin typeface="Barlow"/>
                <a:cs typeface="Calibri Light"/>
                <a:sym typeface="Wingdings" panose="05000000000000000000" pitchFamily="2" charset="2"/>
              </a:rPr>
              <a:t>Protected spatial sharing. </a:t>
            </a:r>
          </a:p>
          <a:p>
            <a:pPr lvl="0">
              <a:lnSpc>
                <a:spcPct val="100000"/>
              </a:lnSpc>
            </a:pPr>
            <a:r>
              <a:rPr lang="el-GR" sz="2000" dirty="0">
                <a:solidFill>
                  <a:srgbClr val="1D4956"/>
                </a:solidFill>
                <a:latin typeface="Barlow"/>
                <a:cs typeface="Calibri Light"/>
                <a:sym typeface="Wingdings" panose="05000000000000000000" pitchFamily="2" charset="2"/>
              </a:rPr>
              <a:t>Χρειαζόμαστε λοιπόν ένα </a:t>
            </a:r>
            <a:r>
              <a:rPr lang="en-US" sz="2000" dirty="0">
                <a:solidFill>
                  <a:srgbClr val="1D4956"/>
                </a:solidFill>
                <a:latin typeface="Barlow"/>
                <a:cs typeface="Calibri Light"/>
                <a:sym typeface="Wingdings" panose="05000000000000000000" pitchFamily="2" charset="2"/>
              </a:rPr>
              <a:t>memory safety </a:t>
            </a:r>
            <a:r>
              <a:rPr lang="el-GR" sz="2000" dirty="0">
                <a:solidFill>
                  <a:srgbClr val="1D4956"/>
                </a:solidFill>
                <a:latin typeface="Barlow"/>
                <a:cs typeface="Calibri Light"/>
                <a:sym typeface="Wingdings" panose="05000000000000000000" pitchFamily="2" charset="2"/>
              </a:rPr>
              <a:t>μηχανισμό για να επιτρέπουμε τον ασφαλή χωρικό διαμοιρασμό μιας </a:t>
            </a:r>
            <a:r>
              <a:rPr lang="en-US" sz="2000" dirty="0">
                <a:solidFill>
                  <a:srgbClr val="1D4956"/>
                </a:solidFill>
                <a:latin typeface="Barlow"/>
                <a:cs typeface="Calibri Light"/>
                <a:sym typeface="Wingdings" panose="05000000000000000000" pitchFamily="2" charset="2"/>
              </a:rPr>
              <a:t>GPUs</a:t>
            </a:r>
          </a:p>
        </p:txBody>
      </p:sp>
    </p:spTree>
    <p:extLst>
      <p:ext uri="{BB962C8B-B14F-4D97-AF65-F5344CB8AC3E}">
        <p14:creationId xmlns:p14="http://schemas.microsoft.com/office/powerpoint/2010/main" val="3817739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lvl="0">
              <a:lnSpc>
                <a:spcPct val="100000"/>
              </a:lnSpc>
            </a:pPr>
            <a:r>
              <a:rPr lang="en-US" sz="2000" dirty="0">
                <a:solidFill>
                  <a:srgbClr val="1D4956"/>
                </a:solidFill>
                <a:latin typeface="Barlow"/>
                <a:cs typeface="Calibri Light"/>
                <a:sym typeface="Wingdings" panose="05000000000000000000" pitchFamily="2" charset="2"/>
              </a:rPr>
              <a:t>To software spatial sharing </a:t>
            </a:r>
            <a:r>
              <a:rPr lang="el-GR" sz="2000" dirty="0">
                <a:solidFill>
                  <a:srgbClr val="1D4956"/>
                </a:solidFill>
                <a:latin typeface="Barlow"/>
                <a:cs typeface="Calibri Light"/>
                <a:sym typeface="Wingdings" panose="05000000000000000000" pitchFamily="2" charset="2"/>
              </a:rPr>
              <a:t>χρειάζεται ένα κοινό </a:t>
            </a:r>
            <a:r>
              <a:rPr lang="en-US" sz="2000" dirty="0">
                <a:solidFill>
                  <a:srgbClr val="1D4956"/>
                </a:solidFill>
                <a:latin typeface="Barlow"/>
                <a:cs typeface="Calibri Light"/>
                <a:sym typeface="Wingdings" panose="05000000000000000000" pitchFamily="2" charset="2"/>
              </a:rPr>
              <a:t>context </a:t>
            </a:r>
            <a:r>
              <a:rPr lang="el-GR" sz="2000" dirty="0">
                <a:solidFill>
                  <a:srgbClr val="1D4956"/>
                </a:solidFill>
                <a:latin typeface="Barlow"/>
                <a:cs typeface="Calibri Light"/>
                <a:sym typeface="Wingdings" panose="05000000000000000000" pitchFamily="2" charset="2"/>
              </a:rPr>
              <a:t>όπως είπαμε κα </a:t>
            </a:r>
            <a:r>
              <a:rPr lang="el-GR" sz="2000" dirty="0" err="1">
                <a:solidFill>
                  <a:srgbClr val="1D4956"/>
                </a:solidFill>
                <a:latin typeface="Barlow"/>
                <a:cs typeface="Calibri Light"/>
                <a:sym typeface="Wingdings" panose="05000000000000000000" pitchFamily="2" charset="2"/>
              </a:rPr>
              <a:t>προηγουμένος</a:t>
            </a:r>
            <a:r>
              <a:rPr lang="en-US" sz="2000" dirty="0">
                <a:solidFill>
                  <a:srgbClr val="1D4956"/>
                </a:solidFill>
                <a:latin typeface="Barlow"/>
                <a:cs typeface="Calibri Light"/>
                <a:sym typeface="Wingdings" panose="05000000000000000000" pitchFamily="2" charset="2"/>
              </a:rPr>
              <a:t> </a:t>
            </a:r>
            <a:r>
              <a:rPr lang="el-GR" sz="2000" dirty="0">
                <a:solidFill>
                  <a:srgbClr val="1D4956"/>
                </a:solidFill>
                <a:latin typeface="Barlow"/>
                <a:cs typeface="Calibri Light"/>
                <a:sym typeface="Wingdings" panose="05000000000000000000" pitchFamily="2" charset="2"/>
              </a:rPr>
              <a:t>Που σημαίνει ένα κοινό </a:t>
            </a:r>
            <a:r>
              <a:rPr lang="en-US" sz="2000" dirty="0">
                <a:solidFill>
                  <a:srgbClr val="1D4956"/>
                </a:solidFill>
                <a:latin typeface="Barlow"/>
                <a:cs typeface="Calibri Light"/>
                <a:sym typeface="Wingdings" panose="05000000000000000000" pitchFamily="2" charset="2"/>
              </a:rPr>
              <a:t>address space. </a:t>
            </a:r>
          </a:p>
          <a:p>
            <a:pPr lvl="0">
              <a:lnSpc>
                <a:spcPct val="100000"/>
              </a:lnSpc>
            </a:pPr>
            <a:r>
              <a:rPr lang="el-GR" sz="2000" dirty="0">
                <a:solidFill>
                  <a:srgbClr val="1D4956"/>
                </a:solidFill>
                <a:latin typeface="Barlow"/>
                <a:cs typeface="Calibri Light"/>
                <a:sym typeface="Wingdings" panose="05000000000000000000" pitchFamily="2" charset="2"/>
              </a:rPr>
              <a:t>Όπως βλέπετε και στο σχήμα στα δεξιά έχουμε δυο εφαρμογές που στέλνουν τις δουλειές του στο </a:t>
            </a:r>
            <a:r>
              <a:rPr lang="en-US" sz="2000" dirty="0">
                <a:solidFill>
                  <a:srgbClr val="1D4956"/>
                </a:solidFill>
                <a:latin typeface="Barlow"/>
                <a:cs typeface="Calibri Light"/>
                <a:sym typeface="Wingdings" panose="05000000000000000000" pitchFamily="2" charset="2"/>
              </a:rPr>
              <a:t>shared runtime </a:t>
            </a:r>
            <a:r>
              <a:rPr lang="el-GR" sz="2000" dirty="0">
                <a:solidFill>
                  <a:srgbClr val="1D4956"/>
                </a:solidFill>
                <a:latin typeface="Barlow"/>
                <a:cs typeface="Calibri Light"/>
                <a:sym typeface="Wingdings" panose="05000000000000000000" pitchFamily="2" charset="2"/>
              </a:rPr>
              <a:t>των </a:t>
            </a:r>
            <a:r>
              <a:rPr lang="en-US" sz="2000" dirty="0" err="1">
                <a:solidFill>
                  <a:srgbClr val="1D4956"/>
                </a:solidFill>
                <a:latin typeface="Barlow"/>
                <a:cs typeface="Calibri Light"/>
                <a:sym typeface="Wingdings" panose="05000000000000000000" pitchFamily="2" charset="2"/>
              </a:rPr>
              <a:t>arax</a:t>
            </a:r>
            <a:r>
              <a:rPr lang="en-US" sz="2000" dirty="0">
                <a:solidFill>
                  <a:srgbClr val="1D4956"/>
                </a:solidFill>
                <a:latin typeface="Barlow"/>
                <a:cs typeface="Calibri Light"/>
                <a:sym typeface="Wingdings" panose="05000000000000000000" pitchFamily="2" charset="2"/>
              </a:rPr>
              <a:t> server. O server </a:t>
            </a:r>
            <a:r>
              <a:rPr lang="el-GR" sz="2000" dirty="0">
                <a:solidFill>
                  <a:srgbClr val="1D4956"/>
                </a:solidFill>
                <a:latin typeface="Barlow"/>
                <a:cs typeface="Calibri Light"/>
                <a:sym typeface="Wingdings" panose="05000000000000000000" pitchFamily="2" charset="2"/>
              </a:rPr>
              <a:t>προσφέρει το κοινό </a:t>
            </a:r>
            <a:r>
              <a:rPr lang="en-US" sz="2000" dirty="0">
                <a:solidFill>
                  <a:srgbClr val="1D4956"/>
                </a:solidFill>
                <a:latin typeface="Barlow"/>
                <a:cs typeface="Calibri Light"/>
                <a:sym typeface="Wingdings" panose="05000000000000000000" pitchFamily="2" charset="2"/>
              </a:rPr>
              <a:t>context </a:t>
            </a:r>
            <a:r>
              <a:rPr lang="el-GR" sz="2000" dirty="0">
                <a:solidFill>
                  <a:srgbClr val="1D4956"/>
                </a:solidFill>
                <a:latin typeface="Barlow"/>
                <a:cs typeface="Calibri Light"/>
                <a:sym typeface="Wingdings" panose="05000000000000000000" pitchFamily="2" charset="2"/>
              </a:rPr>
              <a:t>Που επιτρέπει την παράλληλη εκτέλεση </a:t>
            </a:r>
            <a:r>
              <a:rPr lang="en-US" sz="2000" dirty="0">
                <a:solidFill>
                  <a:srgbClr val="1D4956"/>
                </a:solidFill>
                <a:latin typeface="Barlow"/>
                <a:cs typeface="Calibri Light"/>
                <a:sym typeface="Wingdings" panose="05000000000000000000" pitchFamily="2" charset="2"/>
              </a:rPr>
              <a:t>kernels </a:t>
            </a:r>
            <a:r>
              <a:rPr lang="el-GR" sz="2000" dirty="0">
                <a:solidFill>
                  <a:srgbClr val="1D4956"/>
                </a:solidFill>
                <a:latin typeface="Barlow"/>
                <a:cs typeface="Calibri Light"/>
                <a:sym typeface="Wingdings" panose="05000000000000000000" pitchFamily="2" charset="2"/>
              </a:rPr>
              <a:t>από διαφορετικές εφαρμογές.</a:t>
            </a:r>
          </a:p>
          <a:p>
            <a:pPr lvl="0">
              <a:lnSpc>
                <a:spcPct val="100000"/>
              </a:lnSpc>
            </a:pPr>
            <a:r>
              <a:rPr lang="el-GR" sz="2000" dirty="0">
                <a:solidFill>
                  <a:srgbClr val="1D4956"/>
                </a:solidFill>
                <a:latin typeface="Barlow"/>
                <a:cs typeface="Calibri Light"/>
                <a:sym typeface="Wingdings" panose="05000000000000000000" pitchFamily="2" charset="2"/>
              </a:rPr>
              <a:t>Όμως με το να έχουμε ένα κοινό </a:t>
            </a:r>
            <a:r>
              <a:rPr lang="en-US" sz="2000" dirty="0">
                <a:solidFill>
                  <a:srgbClr val="1D4956"/>
                </a:solidFill>
                <a:latin typeface="Barlow"/>
                <a:cs typeface="Calibri Light"/>
                <a:sym typeface="Wingdings" panose="05000000000000000000" pitchFamily="2" charset="2"/>
              </a:rPr>
              <a:t>context </a:t>
            </a:r>
            <a:r>
              <a:rPr lang="el-GR" sz="2000" dirty="0">
                <a:solidFill>
                  <a:srgbClr val="1D4956"/>
                </a:solidFill>
                <a:latin typeface="Barlow"/>
                <a:cs typeface="Calibri Light"/>
                <a:sym typeface="Wingdings" panose="05000000000000000000" pitchFamily="2" charset="2"/>
              </a:rPr>
              <a:t>οι </a:t>
            </a:r>
            <a:r>
              <a:rPr lang="en-US" sz="2000" dirty="0">
                <a:solidFill>
                  <a:srgbClr val="1D4956"/>
                </a:solidFill>
                <a:latin typeface="Barlow"/>
                <a:cs typeface="Calibri Light"/>
                <a:sym typeface="Wingdings" panose="05000000000000000000" pitchFamily="2" charset="2"/>
              </a:rPr>
              <a:t>kernels </a:t>
            </a:r>
            <a:r>
              <a:rPr lang="el-GR" sz="2000" dirty="0">
                <a:solidFill>
                  <a:srgbClr val="1D4956"/>
                </a:solidFill>
                <a:latin typeface="Barlow"/>
                <a:cs typeface="Calibri Light"/>
                <a:sym typeface="Wingdings" panose="05000000000000000000" pitchFamily="2" charset="2"/>
              </a:rPr>
              <a:t>Μιας εφαρμογής μπορούν να πειράξουν τα δεδομένα μιας άλλης. </a:t>
            </a:r>
          </a:p>
          <a:p>
            <a:pPr lvl="0">
              <a:lnSpc>
                <a:spcPct val="100000"/>
              </a:lnSpc>
            </a:pPr>
            <a:r>
              <a:rPr lang="el-GR" sz="2000" dirty="0">
                <a:solidFill>
                  <a:srgbClr val="1D4956"/>
                </a:solidFill>
                <a:latin typeface="Barlow"/>
                <a:cs typeface="Calibri Light"/>
                <a:sym typeface="Wingdings" panose="05000000000000000000" pitchFamily="2" charset="2"/>
              </a:rPr>
              <a:t>Έτσι το </a:t>
            </a:r>
            <a:r>
              <a:rPr lang="en-US" sz="2000" dirty="0">
                <a:solidFill>
                  <a:srgbClr val="1D4956"/>
                </a:solidFill>
                <a:latin typeface="Barlow"/>
                <a:cs typeface="Calibri Light"/>
                <a:sym typeface="Wingdings" panose="05000000000000000000" pitchFamily="2" charset="2"/>
              </a:rPr>
              <a:t>Arax </a:t>
            </a:r>
            <a:r>
              <a:rPr lang="el-GR" sz="2000" dirty="0">
                <a:solidFill>
                  <a:srgbClr val="1D4956"/>
                </a:solidFill>
                <a:latin typeface="Barlow"/>
                <a:cs typeface="Calibri Light"/>
                <a:sym typeface="Wingdings" panose="05000000000000000000" pitchFamily="2" charset="2"/>
              </a:rPr>
              <a:t>και προηγούμενες δουλειές δεν μπορούν να προσφέρουν </a:t>
            </a:r>
            <a:r>
              <a:rPr lang="en-US" sz="2000" dirty="0">
                <a:solidFill>
                  <a:srgbClr val="1D4956"/>
                </a:solidFill>
                <a:latin typeface="Barlow"/>
                <a:cs typeface="Calibri Light"/>
                <a:sym typeface="Wingdings" panose="05000000000000000000" pitchFamily="2" charset="2"/>
              </a:rPr>
              <a:t>Protected spatial sharing. </a:t>
            </a:r>
          </a:p>
          <a:p>
            <a:pPr lvl="0">
              <a:lnSpc>
                <a:spcPct val="100000"/>
              </a:lnSpc>
            </a:pPr>
            <a:r>
              <a:rPr lang="el-GR" sz="2000" dirty="0">
                <a:solidFill>
                  <a:srgbClr val="1D4956"/>
                </a:solidFill>
                <a:latin typeface="Barlow"/>
                <a:cs typeface="Calibri Light"/>
                <a:sym typeface="Wingdings" panose="05000000000000000000" pitchFamily="2" charset="2"/>
              </a:rPr>
              <a:t>Χρειαζόμαστε λοιπόν ένα </a:t>
            </a:r>
            <a:r>
              <a:rPr lang="en-US" sz="2000" dirty="0">
                <a:solidFill>
                  <a:srgbClr val="1D4956"/>
                </a:solidFill>
                <a:latin typeface="Barlow"/>
                <a:cs typeface="Calibri Light"/>
                <a:sym typeface="Wingdings" panose="05000000000000000000" pitchFamily="2" charset="2"/>
              </a:rPr>
              <a:t>memory safety </a:t>
            </a:r>
            <a:r>
              <a:rPr lang="el-GR" sz="2000" dirty="0">
                <a:solidFill>
                  <a:srgbClr val="1D4956"/>
                </a:solidFill>
                <a:latin typeface="Barlow"/>
                <a:cs typeface="Calibri Light"/>
                <a:sym typeface="Wingdings" panose="05000000000000000000" pitchFamily="2" charset="2"/>
              </a:rPr>
              <a:t>μηχανισμό για να επιτρέπουμε τον ασφαλή χωρικό διαμοιρασμό μιας </a:t>
            </a:r>
            <a:r>
              <a:rPr lang="en-US" sz="2000" dirty="0">
                <a:solidFill>
                  <a:srgbClr val="1D4956"/>
                </a:solidFill>
                <a:latin typeface="Barlow"/>
                <a:cs typeface="Calibri Light"/>
                <a:sym typeface="Wingdings" panose="05000000000000000000" pitchFamily="2" charset="2"/>
              </a:rPr>
              <a:t>GPUs</a:t>
            </a:r>
          </a:p>
        </p:txBody>
      </p:sp>
    </p:spTree>
    <p:extLst>
      <p:ext uri="{BB962C8B-B14F-4D97-AF65-F5344CB8AC3E}">
        <p14:creationId xmlns:p14="http://schemas.microsoft.com/office/powerpoint/2010/main" val="22833170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lvl="0">
              <a:lnSpc>
                <a:spcPct val="100000"/>
              </a:lnSpc>
            </a:pPr>
            <a:r>
              <a:rPr lang="el-GR" sz="2000" dirty="0">
                <a:solidFill>
                  <a:srgbClr val="1D4956"/>
                </a:solidFill>
                <a:latin typeface="Barlow"/>
                <a:cs typeface="Calibri Light"/>
                <a:sym typeface="Wingdings" panose="05000000000000000000" pitchFamily="2" charset="2"/>
              </a:rPr>
              <a:t>Για να λύσουμε αυτό το πρόβλημα σχεδιάσαμε το </a:t>
            </a:r>
            <a:r>
              <a:rPr lang="en-US" sz="2000" dirty="0">
                <a:solidFill>
                  <a:srgbClr val="1D4956"/>
                </a:solidFill>
                <a:latin typeface="Barlow"/>
                <a:cs typeface="Calibri Light"/>
                <a:sym typeface="Wingdings" panose="05000000000000000000" pitchFamily="2" charset="2"/>
              </a:rPr>
              <a:t>Guardian</a:t>
            </a:r>
            <a:r>
              <a:rPr lang="el-GR" sz="2000" dirty="0">
                <a:solidFill>
                  <a:srgbClr val="1D4956"/>
                </a:solidFill>
                <a:latin typeface="Barlow"/>
                <a:cs typeface="Calibri Light"/>
                <a:sym typeface="Wingdings" panose="05000000000000000000" pitchFamily="2" charset="2"/>
              </a:rPr>
              <a:t>. Το οποίο είναι μια τεχνική που προστατεύει την μνήμη της </a:t>
            </a:r>
            <a:r>
              <a:rPr lang="en-US" sz="2000" dirty="0">
                <a:solidFill>
                  <a:srgbClr val="1D4956"/>
                </a:solidFill>
                <a:latin typeface="Barlow"/>
                <a:cs typeface="Calibri Light"/>
                <a:sym typeface="Wingdings" panose="05000000000000000000" pitchFamily="2" charset="2"/>
              </a:rPr>
              <a:t>GPU </a:t>
            </a:r>
            <a:r>
              <a:rPr lang="el-GR" sz="2000" dirty="0">
                <a:solidFill>
                  <a:srgbClr val="1D4956"/>
                </a:solidFill>
                <a:latin typeface="Barlow"/>
                <a:cs typeface="Calibri Light"/>
                <a:sym typeface="Wingdings" panose="05000000000000000000" pitchFamily="2" charset="2"/>
              </a:rPr>
              <a:t>όταν εκτελούνται ταυτόχρονα πολλές διαφορετικές εφαρμογές</a:t>
            </a:r>
          </a:p>
          <a:p>
            <a:pPr lvl="0">
              <a:lnSpc>
                <a:spcPct val="100000"/>
              </a:lnSpc>
            </a:pPr>
            <a:r>
              <a:rPr lang="el-GR" sz="2000" dirty="0">
                <a:solidFill>
                  <a:srgbClr val="1D4956"/>
                </a:solidFill>
                <a:latin typeface="Barlow"/>
                <a:cs typeface="Calibri Light"/>
                <a:sym typeface="Wingdings" panose="05000000000000000000" pitchFamily="2" charset="2"/>
              </a:rPr>
              <a:t>Τ</a:t>
            </a:r>
            <a:r>
              <a:rPr lang="en-US" sz="2000" dirty="0">
                <a:solidFill>
                  <a:srgbClr val="1D4956"/>
                </a:solidFill>
                <a:latin typeface="Barlow"/>
                <a:cs typeface="Calibri Light"/>
                <a:sym typeface="Wingdings" panose="05000000000000000000" pitchFamily="2" charset="2"/>
              </a:rPr>
              <a:t>o</a:t>
            </a:r>
            <a:r>
              <a:rPr lang="el-GR" sz="2000" dirty="0">
                <a:solidFill>
                  <a:srgbClr val="1D4956"/>
                </a:solidFill>
                <a:latin typeface="Barlow"/>
                <a:cs typeface="Calibri Light"/>
                <a:sym typeface="Wingdings" panose="05000000000000000000" pitchFamily="2" charset="2"/>
              </a:rPr>
              <a:t> </a:t>
            </a:r>
            <a:r>
              <a:rPr lang="en-US" sz="2000" dirty="0">
                <a:solidFill>
                  <a:srgbClr val="1D4956"/>
                </a:solidFill>
                <a:latin typeface="Barlow"/>
                <a:cs typeface="Calibri Light"/>
                <a:sym typeface="Wingdings" panose="05000000000000000000" pitchFamily="2" charset="2"/>
              </a:rPr>
              <a:t>Guardian </a:t>
            </a:r>
            <a:r>
              <a:rPr lang="el-GR" sz="2000" dirty="0">
                <a:solidFill>
                  <a:srgbClr val="1D4956"/>
                </a:solidFill>
                <a:latin typeface="Barlow"/>
                <a:cs typeface="Calibri Light"/>
                <a:sym typeface="Wingdings" panose="05000000000000000000" pitchFamily="2" charset="2"/>
              </a:rPr>
              <a:t>δεν χρειάζεται ειδικό </a:t>
            </a:r>
            <a:r>
              <a:rPr lang="en-US" sz="2000" dirty="0" err="1">
                <a:solidFill>
                  <a:srgbClr val="1D4956"/>
                </a:solidFill>
                <a:latin typeface="Barlow"/>
                <a:cs typeface="Calibri Light"/>
                <a:sym typeface="Wingdings" panose="05000000000000000000" pitchFamily="2" charset="2"/>
              </a:rPr>
              <a:t>hw</a:t>
            </a:r>
            <a:r>
              <a:rPr lang="en-US" sz="2000" dirty="0">
                <a:solidFill>
                  <a:srgbClr val="1D4956"/>
                </a:solidFill>
                <a:latin typeface="Barlow"/>
                <a:cs typeface="Calibri Light"/>
                <a:sym typeface="Wingdings" panose="05000000000000000000" pitchFamily="2" charset="2"/>
              </a:rPr>
              <a:t> </a:t>
            </a:r>
            <a:r>
              <a:rPr lang="el-GR" sz="2000" dirty="0">
                <a:solidFill>
                  <a:srgbClr val="1D4956"/>
                </a:solidFill>
                <a:latin typeface="Barlow"/>
                <a:cs typeface="Calibri Light"/>
                <a:sym typeface="Wingdings" panose="05000000000000000000" pitchFamily="2" charset="2"/>
              </a:rPr>
              <a:t>και είναι διαφανές ως προς την εφαρμογή</a:t>
            </a:r>
            <a:r>
              <a:rPr lang="en-US" sz="2000" dirty="0">
                <a:solidFill>
                  <a:srgbClr val="1D4956"/>
                </a:solidFill>
                <a:latin typeface="Barlow"/>
                <a:cs typeface="Calibri Light"/>
                <a:sym typeface="Wingdings" panose="05000000000000000000" pitchFamily="2" charset="2"/>
              </a:rPr>
              <a:t>. </a:t>
            </a:r>
            <a:endParaRPr lang="el-GR" sz="2000" dirty="0">
              <a:solidFill>
                <a:srgbClr val="1D4956"/>
              </a:solidFill>
              <a:latin typeface="Barlow"/>
              <a:cs typeface="Calibri Light"/>
              <a:sym typeface="Wingdings" panose="05000000000000000000" pitchFamily="2" charset="2"/>
            </a:endParaRPr>
          </a:p>
          <a:p>
            <a:pPr lvl="0">
              <a:lnSpc>
                <a:spcPct val="100000"/>
              </a:lnSpc>
            </a:pPr>
            <a:r>
              <a:rPr lang="el-GR" sz="2000" dirty="0">
                <a:solidFill>
                  <a:srgbClr val="1D4956"/>
                </a:solidFill>
                <a:latin typeface="Barlow"/>
                <a:cs typeface="Calibri Light"/>
                <a:sym typeface="Wingdings" panose="05000000000000000000" pitchFamily="2" charset="2"/>
              </a:rPr>
              <a:t>Πιο συγκεκριμένα αποτρέπει τις εφαρμογές από το να έχουν απευθείας πρόσβαση στην </a:t>
            </a:r>
            <a:r>
              <a:rPr lang="en-US" sz="2000" dirty="0">
                <a:solidFill>
                  <a:srgbClr val="1D4956"/>
                </a:solidFill>
                <a:latin typeface="Barlow"/>
                <a:cs typeface="Calibri Light"/>
                <a:sym typeface="Wingdings" panose="05000000000000000000" pitchFamily="2" charset="2"/>
              </a:rPr>
              <a:t>GPU</a:t>
            </a:r>
          </a:p>
          <a:p>
            <a:pPr lvl="1">
              <a:lnSpc>
                <a:spcPct val="100000"/>
              </a:lnSpc>
            </a:pPr>
            <a:r>
              <a:rPr lang="el-GR" sz="2000" dirty="0">
                <a:solidFill>
                  <a:srgbClr val="1D4956"/>
                </a:solidFill>
                <a:latin typeface="Barlow"/>
                <a:cs typeface="Calibri Light"/>
                <a:sym typeface="Wingdings" panose="05000000000000000000" pitchFamily="2" charset="2"/>
              </a:rPr>
              <a:t>Αυτό το πετυχαίνει με το κάνει </a:t>
            </a:r>
            <a:r>
              <a:rPr lang="en-US" sz="2000" dirty="0">
                <a:solidFill>
                  <a:srgbClr val="1D4956"/>
                </a:solidFill>
                <a:latin typeface="Barlow"/>
                <a:cs typeface="Calibri Light"/>
                <a:sym typeface="Wingdings" panose="05000000000000000000" pitchFamily="2" charset="2"/>
              </a:rPr>
              <a:t>intercept </a:t>
            </a:r>
            <a:r>
              <a:rPr lang="el-GR" sz="2000" dirty="0">
                <a:solidFill>
                  <a:srgbClr val="1D4956"/>
                </a:solidFill>
                <a:latin typeface="Barlow"/>
                <a:cs typeface="Calibri Light"/>
                <a:sym typeface="Wingdings" panose="05000000000000000000" pitchFamily="2" charset="2"/>
              </a:rPr>
              <a:t>τα </a:t>
            </a:r>
            <a:r>
              <a:rPr lang="en-US" sz="2000" dirty="0">
                <a:solidFill>
                  <a:srgbClr val="1D4956"/>
                </a:solidFill>
                <a:latin typeface="Barlow"/>
                <a:cs typeface="Calibri Light"/>
                <a:sym typeface="Wingdings" panose="05000000000000000000" pitchFamily="2" charset="2"/>
              </a:rPr>
              <a:t>calls </a:t>
            </a:r>
            <a:r>
              <a:rPr lang="el-GR" sz="2000" dirty="0">
                <a:solidFill>
                  <a:srgbClr val="1D4956"/>
                </a:solidFill>
                <a:latin typeface="Barlow"/>
                <a:cs typeface="Calibri Light"/>
                <a:sym typeface="Wingdings" panose="05000000000000000000" pitchFamily="2" charset="2"/>
              </a:rPr>
              <a:t>της </a:t>
            </a:r>
            <a:r>
              <a:rPr lang="en-US" sz="2000" dirty="0">
                <a:solidFill>
                  <a:srgbClr val="1D4956"/>
                </a:solidFill>
                <a:latin typeface="Barlow"/>
                <a:cs typeface="Calibri Light"/>
                <a:sym typeface="Wingdings" panose="05000000000000000000" pitchFamily="2" charset="2"/>
              </a:rPr>
              <a:t>CUDA RT </a:t>
            </a:r>
            <a:r>
              <a:rPr lang="el-GR" sz="2000" dirty="0">
                <a:solidFill>
                  <a:srgbClr val="1D4956"/>
                </a:solidFill>
                <a:latin typeface="Barlow"/>
                <a:cs typeface="Calibri Light"/>
                <a:sym typeface="Wingdings" panose="05000000000000000000" pitchFamily="2" charset="2"/>
              </a:rPr>
              <a:t>και </a:t>
            </a:r>
            <a:r>
              <a:rPr lang="en-US" sz="2000" dirty="0">
                <a:solidFill>
                  <a:srgbClr val="1D4956"/>
                </a:solidFill>
                <a:latin typeface="Barlow"/>
                <a:cs typeface="Calibri Light"/>
                <a:sym typeface="Wingdings" panose="05000000000000000000" pitchFamily="2" charset="2"/>
              </a:rPr>
              <a:t>DRV</a:t>
            </a:r>
            <a:r>
              <a:rPr lang="el-GR" sz="2000" dirty="0">
                <a:solidFill>
                  <a:srgbClr val="1D4956"/>
                </a:solidFill>
                <a:latin typeface="Barlow"/>
                <a:cs typeface="Calibri Light"/>
                <a:sym typeface="Wingdings" panose="05000000000000000000" pitchFamily="2" charset="2"/>
              </a:rPr>
              <a:t> βιβλιοθήκης και να τα στέλνει σε ένα άλλο </a:t>
            </a:r>
            <a:r>
              <a:rPr lang="en-US" sz="2000" dirty="0">
                <a:solidFill>
                  <a:srgbClr val="1D4956"/>
                </a:solidFill>
                <a:latin typeface="Barlow"/>
                <a:cs typeface="Calibri Light"/>
                <a:sym typeface="Wingdings" panose="05000000000000000000" pitchFamily="2" charset="2"/>
              </a:rPr>
              <a:t>Process </a:t>
            </a:r>
            <a:r>
              <a:rPr lang="el-GR" sz="2000" dirty="0">
                <a:solidFill>
                  <a:srgbClr val="1D4956"/>
                </a:solidFill>
                <a:latin typeface="Barlow"/>
                <a:cs typeface="Calibri Light"/>
                <a:sym typeface="Wingdings" panose="05000000000000000000" pitchFamily="2" charset="2"/>
              </a:rPr>
              <a:t>και ονομάζεται </a:t>
            </a:r>
            <a:r>
              <a:rPr lang="en-US" sz="2000" dirty="0">
                <a:solidFill>
                  <a:srgbClr val="1D4956"/>
                </a:solidFill>
                <a:latin typeface="Barlow"/>
                <a:cs typeface="Calibri Light"/>
                <a:sym typeface="Wingdings" panose="05000000000000000000" pitchFamily="2" charset="2"/>
              </a:rPr>
              <a:t>GPU manager</a:t>
            </a:r>
          </a:p>
          <a:p>
            <a:pPr lvl="1">
              <a:lnSpc>
                <a:spcPct val="100000"/>
              </a:lnSpc>
            </a:pPr>
            <a:r>
              <a:rPr lang="en-US" sz="2000" dirty="0">
                <a:solidFill>
                  <a:srgbClr val="1D4956"/>
                </a:solidFill>
                <a:latin typeface="Barlow"/>
                <a:cs typeface="Calibri Light"/>
                <a:sym typeface="Wingdings" panose="05000000000000000000" pitchFamily="2" charset="2"/>
              </a:rPr>
              <a:t>O </a:t>
            </a:r>
            <a:r>
              <a:rPr lang="en-US" sz="2000" dirty="0" err="1">
                <a:solidFill>
                  <a:srgbClr val="1D4956"/>
                </a:solidFill>
                <a:latin typeface="Barlow"/>
                <a:cs typeface="Calibri Light"/>
                <a:sym typeface="Wingdings" panose="05000000000000000000" pitchFamily="2" charset="2"/>
              </a:rPr>
              <a:t>Gpu</a:t>
            </a:r>
            <a:r>
              <a:rPr lang="en-US" sz="2000" dirty="0">
                <a:solidFill>
                  <a:srgbClr val="1D4956"/>
                </a:solidFill>
                <a:latin typeface="Barlow"/>
                <a:cs typeface="Calibri Light"/>
                <a:sym typeface="Wingdings" panose="05000000000000000000" pitchFamily="2" charset="2"/>
              </a:rPr>
              <a:t> manager </a:t>
            </a:r>
            <a:r>
              <a:rPr lang="el-GR" sz="2000" dirty="0">
                <a:solidFill>
                  <a:srgbClr val="1D4956"/>
                </a:solidFill>
                <a:latin typeface="Barlow"/>
                <a:cs typeface="Calibri Light"/>
                <a:sym typeface="Wingdings" panose="05000000000000000000" pitchFamily="2" charset="2"/>
              </a:rPr>
              <a:t>είναι ένα </a:t>
            </a:r>
            <a:r>
              <a:rPr lang="en-US" sz="2000" dirty="0">
                <a:solidFill>
                  <a:srgbClr val="1D4956"/>
                </a:solidFill>
                <a:latin typeface="Barlow"/>
                <a:cs typeface="Calibri Light"/>
                <a:sym typeface="Wingdings" panose="05000000000000000000" pitchFamily="2" charset="2"/>
              </a:rPr>
              <a:t>process </a:t>
            </a:r>
            <a:r>
              <a:rPr lang="el-GR" sz="2000" dirty="0">
                <a:solidFill>
                  <a:srgbClr val="1D4956"/>
                </a:solidFill>
                <a:latin typeface="Barlow"/>
                <a:cs typeface="Calibri Light"/>
                <a:sym typeface="Wingdings" panose="05000000000000000000" pitchFamily="2" charset="2"/>
              </a:rPr>
              <a:t>Που το εμπιστευόμαστε και είναι η μοναδική οντότητα που έχει πρόσβαση στην </a:t>
            </a:r>
            <a:r>
              <a:rPr lang="en-US" sz="2000" dirty="0">
                <a:solidFill>
                  <a:srgbClr val="1D4956"/>
                </a:solidFill>
                <a:latin typeface="Barlow"/>
                <a:cs typeface="Calibri Light"/>
                <a:sym typeface="Wingdings" panose="05000000000000000000" pitchFamily="2" charset="2"/>
              </a:rPr>
              <a:t>GPU.</a:t>
            </a:r>
          </a:p>
          <a:p>
            <a:pPr lvl="0">
              <a:lnSpc>
                <a:spcPct val="100000"/>
              </a:lnSpc>
            </a:pPr>
            <a:r>
              <a:rPr lang="el-GR" sz="2000" dirty="0">
                <a:solidFill>
                  <a:srgbClr val="1D4956"/>
                </a:solidFill>
                <a:latin typeface="Barlow"/>
                <a:cs typeface="Calibri Light"/>
                <a:sym typeface="Wingdings" panose="05000000000000000000" pitchFamily="2" charset="2"/>
              </a:rPr>
              <a:t>Το </a:t>
            </a:r>
            <a:r>
              <a:rPr lang="en-US" sz="2000" dirty="0">
                <a:solidFill>
                  <a:srgbClr val="1D4956"/>
                </a:solidFill>
                <a:latin typeface="Barlow"/>
                <a:cs typeface="Calibri Light"/>
                <a:sym typeface="Wingdings" panose="05000000000000000000" pitchFamily="2" charset="2"/>
              </a:rPr>
              <a:t>Guardian</a:t>
            </a:r>
            <a:r>
              <a:rPr lang="el-GR" sz="2000" dirty="0">
                <a:solidFill>
                  <a:srgbClr val="1D4956"/>
                </a:solidFill>
                <a:latin typeface="Barlow"/>
                <a:cs typeface="Calibri Light"/>
                <a:sym typeface="Wingdings" panose="05000000000000000000" pitchFamily="2" charset="2"/>
              </a:rPr>
              <a:t> προσθέτει εντολές στο </a:t>
            </a:r>
            <a:r>
              <a:rPr lang="en-US" sz="2000" dirty="0">
                <a:solidFill>
                  <a:srgbClr val="1D4956"/>
                </a:solidFill>
                <a:latin typeface="Barlow"/>
                <a:cs typeface="Calibri Light"/>
                <a:sym typeface="Wingdings" panose="05000000000000000000" pitchFamily="2" charset="2"/>
              </a:rPr>
              <a:t>virtual assembly </a:t>
            </a:r>
            <a:r>
              <a:rPr lang="el-GR" sz="2000" dirty="0">
                <a:solidFill>
                  <a:srgbClr val="1D4956"/>
                </a:solidFill>
                <a:latin typeface="Barlow"/>
                <a:cs typeface="Calibri Light"/>
                <a:sym typeface="Wingdings" panose="05000000000000000000" pitchFamily="2" charset="2"/>
              </a:rPr>
              <a:t>κώδικα των </a:t>
            </a:r>
            <a:r>
              <a:rPr lang="en-US" sz="2000" dirty="0">
                <a:solidFill>
                  <a:srgbClr val="1D4956"/>
                </a:solidFill>
                <a:latin typeface="Barlow"/>
                <a:cs typeface="Calibri Light"/>
                <a:sym typeface="Wingdings" panose="05000000000000000000" pitchFamily="2" charset="2"/>
              </a:rPr>
              <a:t>Kernels </a:t>
            </a:r>
            <a:r>
              <a:rPr lang="el-GR" sz="2000" dirty="0">
                <a:solidFill>
                  <a:srgbClr val="1D4956"/>
                </a:solidFill>
                <a:latin typeface="Barlow"/>
                <a:cs typeface="Calibri Light"/>
                <a:sym typeface="Wingdings" panose="05000000000000000000" pitchFamily="2" charset="2"/>
              </a:rPr>
              <a:t>που είναι διαθέσιμο και στις βιβλιοθήκες που δεν παρέχουν κώδικα</a:t>
            </a:r>
          </a:p>
          <a:p>
            <a:pPr lvl="1">
              <a:lnSpc>
                <a:spcPct val="100000"/>
              </a:lnSpc>
            </a:pPr>
            <a:r>
              <a:rPr lang="el-GR" sz="2000" dirty="0">
                <a:solidFill>
                  <a:srgbClr val="1D4956"/>
                </a:solidFill>
                <a:latin typeface="Barlow"/>
                <a:cs typeface="Calibri Light"/>
                <a:sym typeface="Wingdings" panose="05000000000000000000" pitchFamily="2" charset="2"/>
              </a:rPr>
              <a:t>Οι εντολές που προσθέτει είναι </a:t>
            </a:r>
            <a:r>
              <a:rPr lang="en-US" sz="2000" dirty="0">
                <a:solidFill>
                  <a:srgbClr val="1D4956"/>
                </a:solidFill>
                <a:latin typeface="Barlow"/>
                <a:cs typeface="Calibri Light"/>
                <a:sym typeface="Wingdings" panose="05000000000000000000" pitchFamily="2" charset="2"/>
              </a:rPr>
              <a:t>bitwise </a:t>
            </a:r>
            <a:r>
              <a:rPr lang="el-GR" sz="2000" dirty="0">
                <a:solidFill>
                  <a:srgbClr val="1D4956"/>
                </a:solidFill>
                <a:latin typeface="Barlow"/>
                <a:cs typeface="Calibri Light"/>
                <a:sym typeface="Wingdings" panose="05000000000000000000" pitchFamily="2" charset="2"/>
              </a:rPr>
              <a:t>και </a:t>
            </a:r>
            <a:r>
              <a:rPr lang="en-US" sz="2000" dirty="0">
                <a:solidFill>
                  <a:srgbClr val="1D4956"/>
                </a:solidFill>
                <a:latin typeface="Barlow"/>
                <a:cs typeface="Calibri Light"/>
                <a:sym typeface="Wingdings" panose="05000000000000000000" pitchFamily="2" charset="2"/>
              </a:rPr>
              <a:t>conditional checks </a:t>
            </a:r>
            <a:r>
              <a:rPr lang="el-GR" sz="2000" dirty="0">
                <a:solidFill>
                  <a:srgbClr val="1D4956"/>
                </a:solidFill>
                <a:latin typeface="Barlow"/>
                <a:cs typeface="Calibri Light"/>
                <a:sym typeface="Wingdings" panose="05000000000000000000" pitchFamily="2" charset="2"/>
              </a:rPr>
              <a:t>πριν από κάθε </a:t>
            </a:r>
            <a:r>
              <a:rPr lang="en-US" sz="2000" dirty="0">
                <a:solidFill>
                  <a:srgbClr val="1D4956"/>
                </a:solidFill>
                <a:latin typeface="Barlow"/>
                <a:cs typeface="Calibri Light"/>
                <a:sym typeface="Wingdings" panose="05000000000000000000" pitchFamily="2" charset="2"/>
              </a:rPr>
              <a:t>load </a:t>
            </a:r>
            <a:r>
              <a:rPr lang="el-GR" sz="2000" dirty="0">
                <a:solidFill>
                  <a:srgbClr val="1D4956"/>
                </a:solidFill>
                <a:latin typeface="Barlow"/>
                <a:cs typeface="Calibri Light"/>
                <a:sym typeface="Wingdings" panose="05000000000000000000" pitchFamily="2" charset="2"/>
              </a:rPr>
              <a:t>και </a:t>
            </a:r>
            <a:r>
              <a:rPr lang="en-US" sz="2000" dirty="0">
                <a:solidFill>
                  <a:srgbClr val="1D4956"/>
                </a:solidFill>
                <a:latin typeface="Barlow"/>
                <a:cs typeface="Calibri Light"/>
                <a:sym typeface="Wingdings" panose="05000000000000000000" pitchFamily="2" charset="2"/>
              </a:rPr>
              <a:t>store.</a:t>
            </a:r>
          </a:p>
          <a:p>
            <a:pPr lvl="0">
              <a:lnSpc>
                <a:spcPct val="100000"/>
              </a:lnSpc>
            </a:pPr>
            <a:r>
              <a:rPr lang="el-GR" sz="2000" dirty="0">
                <a:solidFill>
                  <a:srgbClr val="1D4956"/>
                </a:solidFill>
                <a:latin typeface="Barlow"/>
                <a:cs typeface="Calibri Light"/>
                <a:sym typeface="Wingdings" panose="05000000000000000000" pitchFamily="2" charset="2"/>
              </a:rPr>
              <a:t>Επιπλέον χωρίζει την μνήμη της </a:t>
            </a:r>
            <a:r>
              <a:rPr lang="en-US" sz="2000" dirty="0">
                <a:solidFill>
                  <a:srgbClr val="1D4956"/>
                </a:solidFill>
                <a:latin typeface="Barlow"/>
                <a:cs typeface="Calibri Light"/>
                <a:sym typeface="Wingdings" panose="05000000000000000000" pitchFamily="2" charset="2"/>
              </a:rPr>
              <a:t>GPU </a:t>
            </a:r>
            <a:r>
              <a:rPr lang="el-GR" sz="2000" dirty="0">
                <a:solidFill>
                  <a:srgbClr val="1D4956"/>
                </a:solidFill>
                <a:latin typeface="Barlow"/>
                <a:cs typeface="Calibri Light"/>
                <a:sym typeface="Wingdings" panose="05000000000000000000" pitchFamily="2" charset="2"/>
              </a:rPr>
              <a:t>σε κομμάτια και αναθέτει κάθε κομμάτι σε μια εφαρμογή</a:t>
            </a:r>
          </a:p>
          <a:p>
            <a:pPr lvl="0">
              <a:lnSpc>
                <a:spcPct val="100000"/>
              </a:lnSpc>
            </a:pPr>
            <a:r>
              <a:rPr lang="el-GR" sz="2000" dirty="0">
                <a:solidFill>
                  <a:srgbClr val="1D4956"/>
                </a:solidFill>
                <a:latin typeface="Barlow"/>
                <a:cs typeface="Calibri Light"/>
                <a:sym typeface="Wingdings" panose="05000000000000000000" pitchFamily="2" charset="2"/>
              </a:rPr>
              <a:t>Κατά την διάρκεια εκτέλεσης μια εφαρμογής ελέγχει κάθε εντολή και επιτρέπει να εκτελεστεί μόνο εάν πειράζει μνήμη μέσα στο </a:t>
            </a:r>
            <a:r>
              <a:rPr lang="en-US" sz="2000" dirty="0">
                <a:solidFill>
                  <a:srgbClr val="1D4956"/>
                </a:solidFill>
                <a:latin typeface="Barlow"/>
                <a:cs typeface="Calibri Light"/>
                <a:sym typeface="Wingdings" panose="05000000000000000000" pitchFamily="2" charset="2"/>
              </a:rPr>
              <a:t>partition </a:t>
            </a:r>
            <a:r>
              <a:rPr lang="el-GR" sz="2000" dirty="0">
                <a:solidFill>
                  <a:srgbClr val="1D4956"/>
                </a:solidFill>
                <a:latin typeface="Barlow"/>
                <a:cs typeface="Calibri Light"/>
                <a:sym typeface="Wingdings" panose="05000000000000000000" pitchFamily="2" charset="2"/>
              </a:rPr>
              <a:t>της εφαρμογής</a:t>
            </a:r>
            <a:endParaRPr lang="en-US" sz="2000" dirty="0">
              <a:solidFill>
                <a:srgbClr val="1D4956"/>
              </a:solidFill>
              <a:latin typeface="Barlow"/>
              <a:cs typeface="Calibri Light"/>
              <a:sym typeface="Wingdings" panose="05000000000000000000" pitchFamily="2" charset="2"/>
            </a:endParaRPr>
          </a:p>
          <a:p>
            <a:pPr lvl="0">
              <a:lnSpc>
                <a:spcPct val="100000"/>
              </a:lnSpc>
            </a:pPr>
            <a:r>
              <a:rPr lang="el-GR" sz="2000" dirty="0">
                <a:solidFill>
                  <a:srgbClr val="1D4956"/>
                </a:solidFill>
                <a:latin typeface="Barlow"/>
                <a:cs typeface="Calibri Light"/>
                <a:sym typeface="Wingdings" panose="05000000000000000000" pitchFamily="2" charset="2"/>
              </a:rPr>
              <a:t>Τέλος επιτρέπει τον χωρικό διαμοιρασμό μιας </a:t>
            </a:r>
            <a:r>
              <a:rPr lang="en-US" sz="2000" dirty="0">
                <a:solidFill>
                  <a:srgbClr val="1D4956"/>
                </a:solidFill>
                <a:latin typeface="Barlow"/>
                <a:cs typeface="Calibri Light"/>
                <a:sym typeface="Wingdings" panose="05000000000000000000" pitchFamily="2" charset="2"/>
              </a:rPr>
              <a:t>GPU </a:t>
            </a:r>
            <a:r>
              <a:rPr lang="el-GR" sz="2000" dirty="0">
                <a:solidFill>
                  <a:srgbClr val="1D4956"/>
                </a:solidFill>
                <a:latin typeface="Barlow"/>
                <a:cs typeface="Calibri Light"/>
                <a:sym typeface="Wingdings" panose="05000000000000000000" pitchFamily="2" charset="2"/>
              </a:rPr>
              <a:t>με το να δημιουργεί ένα </a:t>
            </a:r>
            <a:r>
              <a:rPr lang="en-US" sz="2000" dirty="0">
                <a:solidFill>
                  <a:srgbClr val="1D4956"/>
                </a:solidFill>
                <a:latin typeface="Barlow"/>
                <a:cs typeface="Calibri Light"/>
                <a:sym typeface="Wingdings" panose="05000000000000000000" pitchFamily="2" charset="2"/>
              </a:rPr>
              <a:t>context </a:t>
            </a:r>
            <a:r>
              <a:rPr lang="el-GR" sz="2000" dirty="0">
                <a:solidFill>
                  <a:srgbClr val="1D4956"/>
                </a:solidFill>
                <a:latin typeface="Barlow"/>
                <a:cs typeface="Calibri Light"/>
                <a:sym typeface="Wingdings" panose="05000000000000000000" pitchFamily="2" charset="2"/>
              </a:rPr>
              <a:t>και </a:t>
            </a:r>
            <a:r>
              <a:rPr lang="en-US" sz="2000" dirty="0">
                <a:solidFill>
                  <a:srgbClr val="1D4956"/>
                </a:solidFill>
                <a:latin typeface="Barlow"/>
                <a:cs typeface="Calibri Light"/>
                <a:sym typeface="Wingdings" panose="05000000000000000000" pitchFamily="2" charset="2"/>
              </a:rPr>
              <a:t>streams</a:t>
            </a:r>
          </a:p>
        </p:txBody>
      </p:sp>
    </p:spTree>
    <p:extLst>
      <p:ext uri="{BB962C8B-B14F-4D97-AF65-F5344CB8AC3E}">
        <p14:creationId xmlns:p14="http://schemas.microsoft.com/office/powerpoint/2010/main" val="2938200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sz="1100" b="0" dirty="0">
                <a:solidFill>
                  <a:srgbClr val="1D4956"/>
                </a:solidFill>
                <a:latin typeface="Barlow"/>
                <a:cs typeface="Calibri"/>
              </a:rPr>
              <a:t>Κατά την διάρκεια εκτέλεσης μιας εφαρμογής το </a:t>
            </a:r>
            <a:r>
              <a:rPr lang="en-US" sz="1100" b="0" dirty="0">
                <a:solidFill>
                  <a:srgbClr val="1D4956"/>
                </a:solidFill>
                <a:latin typeface="Barlow"/>
                <a:cs typeface="Calibri"/>
              </a:rPr>
              <a:t>Guardian </a:t>
            </a:r>
            <a:r>
              <a:rPr lang="el-GR" sz="1100" b="0" dirty="0">
                <a:solidFill>
                  <a:srgbClr val="1D4956"/>
                </a:solidFill>
                <a:latin typeface="Barlow"/>
                <a:cs typeface="Calibri"/>
              </a:rPr>
              <a:t>πιάνει τις κλήσεις που δεσμεύουν μνήμη από την </a:t>
            </a:r>
            <a:r>
              <a:rPr lang="en-US" sz="1100" b="0" dirty="0">
                <a:solidFill>
                  <a:srgbClr val="1D4956"/>
                </a:solidFill>
                <a:latin typeface="Barlow"/>
                <a:cs typeface="Calibri"/>
              </a:rPr>
              <a:t>GPU </a:t>
            </a:r>
            <a:r>
              <a:rPr lang="el-GR" sz="1100" b="0" dirty="0">
                <a:solidFill>
                  <a:srgbClr val="1D4956"/>
                </a:solidFill>
                <a:latin typeface="Barlow"/>
                <a:cs typeface="Calibri"/>
              </a:rPr>
              <a:t>και δεσμεύει μνήμη με την χρήση του δικού του </a:t>
            </a:r>
            <a:r>
              <a:rPr lang="en-US" sz="1100" b="0" dirty="0">
                <a:solidFill>
                  <a:srgbClr val="1D4956"/>
                </a:solidFill>
                <a:latin typeface="Barlow"/>
                <a:cs typeface="Calibri"/>
              </a:rPr>
              <a:t>allocator </a:t>
            </a:r>
            <a:r>
              <a:rPr lang="el-GR" sz="1100" b="0" dirty="0">
                <a:solidFill>
                  <a:srgbClr val="1D4956"/>
                </a:solidFill>
                <a:latin typeface="Barlow"/>
                <a:cs typeface="Calibri"/>
              </a:rPr>
              <a:t>που επιστρέφει ένα </a:t>
            </a:r>
            <a:r>
              <a:rPr lang="en-US" sz="1100" b="0" dirty="0">
                <a:solidFill>
                  <a:srgbClr val="1D4956"/>
                </a:solidFill>
                <a:latin typeface="Barlow"/>
                <a:cs typeface="Calibri"/>
              </a:rPr>
              <a:t>pointer </a:t>
            </a:r>
            <a:r>
              <a:rPr lang="el-GR" sz="1100" b="0" dirty="0">
                <a:solidFill>
                  <a:srgbClr val="1D4956"/>
                </a:solidFill>
                <a:latin typeface="Barlow"/>
                <a:cs typeface="Calibri"/>
              </a:rPr>
              <a:t>μέσα στο </a:t>
            </a:r>
            <a:r>
              <a:rPr lang="en-US" sz="1100" b="0" dirty="0">
                <a:solidFill>
                  <a:srgbClr val="1D4956"/>
                </a:solidFill>
                <a:latin typeface="Barlow"/>
                <a:cs typeface="Calibri"/>
              </a:rPr>
              <a:t>partition </a:t>
            </a:r>
            <a:r>
              <a:rPr lang="el-GR" sz="1100" b="0" dirty="0">
                <a:solidFill>
                  <a:srgbClr val="1D4956"/>
                </a:solidFill>
                <a:latin typeface="Barlow"/>
                <a:cs typeface="Calibri"/>
              </a:rPr>
              <a:t>της εκάστοτε εφαρμογής</a:t>
            </a:r>
          </a:p>
          <a:p>
            <a:pPr marL="158750" indent="0">
              <a:buNone/>
            </a:pPr>
            <a:r>
              <a:rPr lang="el-GR" sz="1100" b="0" dirty="0">
                <a:solidFill>
                  <a:srgbClr val="1D4956"/>
                </a:solidFill>
                <a:latin typeface="Barlow"/>
                <a:cs typeface="Calibri"/>
              </a:rPr>
              <a:t>Τώρα το </a:t>
            </a:r>
            <a:r>
              <a:rPr lang="en-US" sz="1100" b="0" dirty="0">
                <a:solidFill>
                  <a:srgbClr val="1D4956"/>
                </a:solidFill>
                <a:latin typeface="Barlow"/>
                <a:cs typeface="Calibri"/>
              </a:rPr>
              <a:t>partition </a:t>
            </a:r>
            <a:r>
              <a:rPr lang="el-GR" sz="1100" b="0" dirty="0">
                <a:solidFill>
                  <a:srgbClr val="1D4956"/>
                </a:solidFill>
                <a:latin typeface="Barlow"/>
                <a:cs typeface="Calibri"/>
              </a:rPr>
              <a:t>πρέπει να είναι συνεχόμενο και να αντιστοιχεί ένα </a:t>
            </a:r>
            <a:r>
              <a:rPr lang="en-US" sz="1100" b="0" dirty="0">
                <a:solidFill>
                  <a:srgbClr val="1D4956"/>
                </a:solidFill>
                <a:latin typeface="Barlow"/>
                <a:cs typeface="Calibri"/>
              </a:rPr>
              <a:t>partition </a:t>
            </a:r>
            <a:r>
              <a:rPr lang="el-GR" sz="1100" b="0" dirty="0">
                <a:solidFill>
                  <a:srgbClr val="1D4956"/>
                </a:solidFill>
                <a:latin typeface="Barlow"/>
                <a:cs typeface="Calibri"/>
              </a:rPr>
              <a:t>σε κάθε εφαρμογή ώστε να κάνουμε ένα έλεγχο κάθε φορά  </a:t>
            </a: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465106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Σε αυτό το </a:t>
            </a:r>
            <a:r>
              <a:rPr lang="en-US" sz="1100" b="0" dirty="0">
                <a:solidFill>
                  <a:srgbClr val="1D4956"/>
                </a:solidFill>
                <a:latin typeface="Barlow"/>
                <a:cs typeface="Calibri"/>
              </a:rPr>
              <a:t>slide </a:t>
            </a:r>
            <a:r>
              <a:rPr lang="el-GR" sz="1100" b="0" dirty="0">
                <a:solidFill>
                  <a:srgbClr val="1D4956"/>
                </a:solidFill>
                <a:latin typeface="Barlow"/>
                <a:cs typeface="Calibri"/>
              </a:rPr>
              <a:t>αναφέρουμε τις κύριες ελλείψεις που υπάρχουν σήμερα και δεν επιτρέπουν την αύξηση του ποσοστού χρήσης των επιταχυντών συνοπτικά και θα τις αναλύσουμε στα 2 επόμενα </a:t>
            </a:r>
            <a:r>
              <a:rPr lang="en-US" sz="1100" b="0" dirty="0">
                <a:solidFill>
                  <a:srgbClr val="1D4956"/>
                </a:solidFill>
                <a:latin typeface="Barlow"/>
                <a:cs typeface="Calibri"/>
              </a:rPr>
              <a:t>slides.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Η πρώτη λοιπόν αιτία είναι η έλλειψη προσαρμογής των </a:t>
            </a:r>
            <a:r>
              <a:rPr lang="en-US" sz="1100" b="0" dirty="0">
                <a:solidFill>
                  <a:srgbClr val="1D4956"/>
                </a:solidFill>
                <a:latin typeface="Barlow"/>
                <a:cs typeface="Calibri"/>
              </a:rPr>
              <a:t>resources</a:t>
            </a:r>
            <a:r>
              <a:rPr lang="el-GR" sz="1100" b="0" dirty="0">
                <a:solidFill>
                  <a:srgbClr val="1D4956"/>
                </a:solidFill>
                <a:latin typeface="Barlow"/>
                <a:cs typeface="Calibri"/>
              </a:rPr>
              <a:t> που χρησιμοποιεί μια εφαρμογή ανάλογα με το </a:t>
            </a:r>
            <a:r>
              <a:rPr lang="en-US" sz="1100" b="0" dirty="0">
                <a:solidFill>
                  <a:srgbClr val="1D4956"/>
                </a:solidFill>
                <a:latin typeface="Barlow"/>
                <a:cs typeface="Calibri"/>
              </a:rPr>
              <a:t>Load </a:t>
            </a:r>
            <a:r>
              <a:rPr lang="el-GR" sz="1100" b="0" dirty="0">
                <a:solidFill>
                  <a:srgbClr val="1D4956"/>
                </a:solidFill>
                <a:latin typeface="Barlow"/>
                <a:cs typeface="Calibri"/>
              </a:rPr>
              <a:t>της.  Από τώρα και έπειτα θα το ονομάζω </a:t>
            </a:r>
            <a:r>
              <a:rPr lang="en-US" sz="1100" b="0" dirty="0">
                <a:solidFill>
                  <a:srgbClr val="1D4956"/>
                </a:solidFill>
                <a:latin typeface="Barlow"/>
                <a:cs typeface="Calibri"/>
              </a:rPr>
              <a:t>elastic sharing </a:t>
            </a:r>
            <a:r>
              <a:rPr lang="el-GR" sz="1100" b="0" dirty="0">
                <a:solidFill>
                  <a:srgbClr val="1D4956"/>
                </a:solidFill>
                <a:latin typeface="Barlow"/>
                <a:cs typeface="Calibri"/>
              </a:rPr>
              <a:t>και όπως βλέπετε στο σχήμα δεξιά είναι όταν μια εφαρμογή μπορεί να χρησιμοποιήσει δυναμικά παραπάνω ή λιγότερους </a:t>
            </a:r>
            <a:r>
              <a:rPr lang="en-US" sz="1100" b="0" dirty="0">
                <a:solidFill>
                  <a:srgbClr val="1D4956"/>
                </a:solidFill>
                <a:latin typeface="Barlow"/>
                <a:cs typeface="Calibri"/>
              </a:rPr>
              <a:t>accelerators </a:t>
            </a:r>
            <a:r>
              <a:rPr lang="el-GR" sz="1100" b="0" dirty="0">
                <a:solidFill>
                  <a:srgbClr val="1D4956"/>
                </a:solidFill>
                <a:latin typeface="Barlow"/>
                <a:cs typeface="Calibri"/>
              </a:rPr>
              <a:t>ανάλογα με το </a:t>
            </a:r>
            <a:r>
              <a:rPr lang="en-US" sz="1100" b="0" dirty="0">
                <a:solidFill>
                  <a:srgbClr val="1D4956"/>
                </a:solidFill>
                <a:latin typeface="Barlow"/>
                <a:cs typeface="Calibri"/>
              </a:rPr>
              <a:t>Load</a:t>
            </a:r>
            <a:r>
              <a:rPr lang="el-GR" sz="1100" b="0" dirty="0">
                <a:solidFill>
                  <a:srgbClr val="1D4956"/>
                </a:solidFill>
                <a:latin typeface="Barlow"/>
                <a:cs typeface="Calibri"/>
              </a:rPr>
              <a:t> της και το </a:t>
            </a:r>
            <a:r>
              <a:rPr lang="en-US" sz="1100" b="0" dirty="0">
                <a:solidFill>
                  <a:srgbClr val="1D4956"/>
                </a:solidFill>
                <a:latin typeface="Barlow"/>
                <a:cs typeface="Calibri"/>
              </a:rPr>
              <a:t>utilization </a:t>
            </a:r>
            <a:r>
              <a:rPr lang="el-GR" sz="1100" b="0" dirty="0">
                <a:solidFill>
                  <a:srgbClr val="1D4956"/>
                </a:solidFill>
                <a:latin typeface="Barlow"/>
                <a:cs typeface="Calibri"/>
              </a:rPr>
              <a:t>των </a:t>
            </a:r>
            <a:r>
              <a:rPr lang="en-US" sz="1100" b="0" dirty="0">
                <a:solidFill>
                  <a:srgbClr val="1D4956"/>
                </a:solidFill>
                <a:latin typeface="Barlow"/>
                <a:cs typeface="Calibri"/>
              </a:rPr>
              <a:t>accelerators.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dirty="0">
              <a:solidFill>
                <a:srgbClr val="1D4956"/>
              </a:solidFill>
              <a:latin typeface="Barlow"/>
              <a:cs typeface="Calibri"/>
            </a:endParaRPr>
          </a:p>
        </p:txBody>
      </p:sp>
    </p:spTree>
    <p:extLst>
      <p:ext uri="{BB962C8B-B14F-4D97-AF65-F5344CB8AC3E}">
        <p14:creationId xmlns:p14="http://schemas.microsoft.com/office/powerpoint/2010/main" val="8855647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sz="1100" b="0" dirty="0">
                <a:solidFill>
                  <a:srgbClr val="1D4956"/>
                </a:solidFill>
                <a:latin typeface="Barlow"/>
                <a:cs typeface="Calibri"/>
              </a:rPr>
              <a:t>Ο στόχος μας είναι να προσφέρουμε </a:t>
            </a:r>
            <a:r>
              <a:rPr lang="en-US" sz="1100" b="0" dirty="0">
                <a:solidFill>
                  <a:srgbClr val="1D4956"/>
                </a:solidFill>
                <a:latin typeface="Barlow"/>
                <a:cs typeface="Calibri"/>
              </a:rPr>
              <a:t>lightweight bound checks </a:t>
            </a:r>
            <a:r>
              <a:rPr lang="el-GR" sz="1100" b="0" dirty="0">
                <a:solidFill>
                  <a:srgbClr val="1D4956"/>
                </a:solidFill>
                <a:latin typeface="Barlow"/>
                <a:cs typeface="Calibri"/>
              </a:rPr>
              <a:t>για όλες τα </a:t>
            </a:r>
            <a:r>
              <a:rPr lang="en-US" sz="1100" b="0" dirty="0">
                <a:solidFill>
                  <a:srgbClr val="1D4956"/>
                </a:solidFill>
                <a:latin typeface="Barlow"/>
                <a:cs typeface="Calibri"/>
              </a:rPr>
              <a:t>memory accesses</a:t>
            </a:r>
          </a:p>
          <a:p>
            <a:pPr marL="158750" indent="0">
              <a:buNone/>
            </a:pPr>
            <a:r>
              <a:rPr lang="el-GR" sz="1100" b="0" dirty="0">
                <a:solidFill>
                  <a:srgbClr val="1D4956"/>
                </a:solidFill>
                <a:latin typeface="Barlow"/>
                <a:cs typeface="Calibri"/>
              </a:rPr>
              <a:t>Το </a:t>
            </a:r>
            <a:r>
              <a:rPr lang="en-US" sz="1100" b="0" dirty="0">
                <a:solidFill>
                  <a:srgbClr val="1D4956"/>
                </a:solidFill>
                <a:latin typeface="Barlow"/>
                <a:cs typeface="Calibri"/>
              </a:rPr>
              <a:t>guardian </a:t>
            </a:r>
            <a:r>
              <a:rPr lang="el-GR" sz="1100" b="0" dirty="0">
                <a:solidFill>
                  <a:srgbClr val="1D4956"/>
                </a:solidFill>
                <a:latin typeface="Barlow"/>
                <a:cs typeface="Calibri"/>
              </a:rPr>
              <a:t>μια φορά σε ένα </a:t>
            </a:r>
            <a:r>
              <a:rPr lang="en-US" sz="1100" b="0" dirty="0">
                <a:solidFill>
                  <a:srgbClr val="1D4956"/>
                </a:solidFill>
                <a:latin typeface="Barlow"/>
                <a:cs typeface="Calibri"/>
              </a:rPr>
              <a:t>offline phase</a:t>
            </a:r>
            <a:endParaRPr lang="el-GR" sz="1100" b="0" dirty="0">
              <a:solidFill>
                <a:srgbClr val="1D4956"/>
              </a:solidFill>
              <a:latin typeface="Barlow"/>
              <a:cs typeface="Calibri"/>
            </a:endParaRPr>
          </a:p>
          <a:p>
            <a:pPr marL="914400" lvl="1" indent="-298450"/>
            <a:r>
              <a:rPr lang="el-GR" sz="1100" b="0" dirty="0">
                <a:solidFill>
                  <a:srgbClr val="1D4956"/>
                </a:solidFill>
                <a:latin typeface="Barlow"/>
                <a:cs typeface="Calibri"/>
              </a:rPr>
              <a:t>Κάνει </a:t>
            </a:r>
            <a:r>
              <a:rPr lang="en-US" sz="1100" b="0" dirty="0">
                <a:solidFill>
                  <a:srgbClr val="1D4956"/>
                </a:solidFill>
                <a:latin typeface="Barlow"/>
                <a:cs typeface="Calibri"/>
              </a:rPr>
              <a:t>extract </a:t>
            </a:r>
            <a:r>
              <a:rPr lang="el-GR" sz="1100" b="0" dirty="0">
                <a:solidFill>
                  <a:srgbClr val="1D4956"/>
                </a:solidFill>
                <a:latin typeface="Barlow"/>
                <a:cs typeface="Calibri"/>
              </a:rPr>
              <a:t>τους </a:t>
            </a:r>
            <a:r>
              <a:rPr lang="en-US" sz="1100" b="0" dirty="0">
                <a:solidFill>
                  <a:srgbClr val="1D4956"/>
                </a:solidFill>
                <a:latin typeface="Barlow"/>
                <a:cs typeface="Calibri"/>
              </a:rPr>
              <a:t>kernels </a:t>
            </a:r>
            <a:r>
              <a:rPr lang="el-GR" sz="1100" b="0" dirty="0">
                <a:solidFill>
                  <a:srgbClr val="1D4956"/>
                </a:solidFill>
                <a:latin typeface="Barlow"/>
                <a:cs typeface="Calibri"/>
              </a:rPr>
              <a:t>σε </a:t>
            </a:r>
            <a:r>
              <a:rPr lang="en-US" sz="1100" b="0" dirty="0">
                <a:solidFill>
                  <a:srgbClr val="1D4956"/>
                </a:solidFill>
                <a:latin typeface="Barlow"/>
                <a:cs typeface="Calibri"/>
              </a:rPr>
              <a:t>PTX </a:t>
            </a:r>
            <a:r>
              <a:rPr lang="el-GR" sz="1100" b="0" dirty="0">
                <a:solidFill>
                  <a:srgbClr val="1D4956"/>
                </a:solidFill>
                <a:latin typeface="Barlow"/>
                <a:cs typeface="Calibri"/>
              </a:rPr>
              <a:t>μορφή που είναι διαθέσιμα ακόμα και σε </a:t>
            </a:r>
            <a:r>
              <a:rPr lang="en-US" sz="1100" b="0" dirty="0">
                <a:solidFill>
                  <a:srgbClr val="1D4956"/>
                </a:solidFill>
                <a:latin typeface="Barlow"/>
                <a:cs typeface="Calibri"/>
              </a:rPr>
              <a:t>closed source libraries </a:t>
            </a:r>
          </a:p>
          <a:p>
            <a:pPr marL="914400" lvl="1" indent="-298450"/>
            <a:r>
              <a:rPr lang="el-GR" sz="1100" b="0" dirty="0">
                <a:solidFill>
                  <a:srgbClr val="1D4956"/>
                </a:solidFill>
                <a:latin typeface="Barlow"/>
                <a:cs typeface="Calibri"/>
              </a:rPr>
              <a:t>Προσθέτει </a:t>
            </a:r>
            <a:r>
              <a:rPr lang="en-US" sz="1100" b="0" dirty="0">
                <a:solidFill>
                  <a:srgbClr val="1D4956"/>
                </a:solidFill>
                <a:latin typeface="Barlow"/>
                <a:cs typeface="Calibri"/>
              </a:rPr>
              <a:t>bound checking instructions </a:t>
            </a:r>
            <a:r>
              <a:rPr lang="el-GR" sz="1100" b="0" dirty="0">
                <a:solidFill>
                  <a:srgbClr val="1D4956"/>
                </a:solidFill>
                <a:latin typeface="Barlow"/>
                <a:cs typeface="Calibri"/>
              </a:rPr>
              <a:t>πριν από κάθε </a:t>
            </a:r>
            <a:r>
              <a:rPr lang="en-US" sz="1100" b="0" dirty="0">
                <a:solidFill>
                  <a:srgbClr val="1D4956"/>
                </a:solidFill>
                <a:latin typeface="Barlow"/>
                <a:cs typeface="Calibri"/>
              </a:rPr>
              <a:t>Load </a:t>
            </a:r>
            <a:r>
              <a:rPr lang="el-GR" sz="1100" b="0" dirty="0">
                <a:solidFill>
                  <a:srgbClr val="1D4956"/>
                </a:solidFill>
                <a:latin typeface="Barlow"/>
                <a:cs typeface="Calibri"/>
              </a:rPr>
              <a:t>και </a:t>
            </a:r>
            <a:r>
              <a:rPr lang="en-US" sz="1100" b="0" dirty="0">
                <a:solidFill>
                  <a:srgbClr val="1D4956"/>
                </a:solidFill>
                <a:latin typeface="Barlow"/>
                <a:cs typeface="Calibri"/>
              </a:rPr>
              <a:t>Store </a:t>
            </a:r>
            <a:endParaRPr lang="el-GR" sz="1100" b="0" dirty="0">
              <a:solidFill>
                <a:srgbClr val="1D4956"/>
              </a:solidFill>
              <a:latin typeface="Barlow"/>
              <a:cs typeface="Calibri"/>
            </a:endParaRPr>
          </a:p>
          <a:p>
            <a:pPr marL="914400" lvl="1" indent="-298450"/>
            <a:r>
              <a:rPr lang="el-GR" sz="1100" b="0" dirty="0">
                <a:solidFill>
                  <a:srgbClr val="1D4956"/>
                </a:solidFill>
                <a:latin typeface="Barlow"/>
                <a:cs typeface="Calibri"/>
              </a:rPr>
              <a:t>Και τέλος κάνει </a:t>
            </a:r>
            <a:r>
              <a:rPr lang="en-US" sz="1100" b="0" dirty="0">
                <a:solidFill>
                  <a:srgbClr val="1D4956"/>
                </a:solidFill>
                <a:latin typeface="Barlow"/>
                <a:cs typeface="Calibri"/>
              </a:rPr>
              <a:t>compile </a:t>
            </a:r>
            <a:r>
              <a:rPr lang="el-GR" sz="1100" b="0" dirty="0">
                <a:solidFill>
                  <a:srgbClr val="1D4956"/>
                </a:solidFill>
                <a:latin typeface="Barlow"/>
                <a:cs typeface="Calibri"/>
              </a:rPr>
              <a:t>τα </a:t>
            </a:r>
            <a:r>
              <a:rPr lang="en-US" sz="1100" b="0" dirty="0">
                <a:solidFill>
                  <a:srgbClr val="1D4956"/>
                </a:solidFill>
                <a:latin typeface="Barlow"/>
                <a:cs typeface="Calibri"/>
              </a:rPr>
              <a:t>sandboxed PTX </a:t>
            </a:r>
            <a:r>
              <a:rPr lang="el-GR" sz="1100" b="0" dirty="0">
                <a:solidFill>
                  <a:srgbClr val="1D4956"/>
                </a:solidFill>
                <a:latin typeface="Barlow"/>
                <a:cs typeface="Calibri"/>
              </a:rPr>
              <a:t>που θα τα φορτώσει ο </a:t>
            </a:r>
            <a:r>
              <a:rPr lang="en-US" sz="1100" b="0" dirty="0">
                <a:solidFill>
                  <a:srgbClr val="1D4956"/>
                </a:solidFill>
                <a:latin typeface="Barlow"/>
                <a:cs typeface="Calibri"/>
              </a:rPr>
              <a:t>Arax server </a:t>
            </a:r>
            <a:r>
              <a:rPr lang="el-GR" sz="1100" b="0" dirty="0">
                <a:solidFill>
                  <a:srgbClr val="1D4956"/>
                </a:solidFill>
                <a:latin typeface="Barlow"/>
                <a:cs typeface="Calibri"/>
              </a:rPr>
              <a:t>όταν ξεκινήσει</a:t>
            </a: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37785362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sz="1100" b="0" dirty="0">
                <a:solidFill>
                  <a:srgbClr val="1D4956"/>
                </a:solidFill>
                <a:latin typeface="Barlow"/>
                <a:cs typeface="Calibri"/>
              </a:rPr>
              <a:t>Το </a:t>
            </a:r>
            <a:r>
              <a:rPr lang="en-US" sz="1100" b="0" dirty="0">
                <a:solidFill>
                  <a:srgbClr val="1D4956"/>
                </a:solidFill>
                <a:latin typeface="Barlow"/>
                <a:cs typeface="Calibri"/>
              </a:rPr>
              <a:t>Guardian </a:t>
            </a:r>
            <a:r>
              <a:rPr lang="el-GR" sz="1100" b="0" dirty="0">
                <a:solidFill>
                  <a:srgbClr val="1D4956"/>
                </a:solidFill>
                <a:latin typeface="Barlow"/>
                <a:cs typeface="Calibri"/>
              </a:rPr>
              <a:t>πρέπει να προσφέρει ένα μηχανισμό προστασίας  που να έχει το μικρότερο κόστος. </a:t>
            </a:r>
          </a:p>
          <a:p>
            <a:pPr marL="158750" indent="0">
              <a:buNone/>
            </a:pPr>
            <a:r>
              <a:rPr lang="el-GR" sz="1100" b="0" dirty="0">
                <a:solidFill>
                  <a:srgbClr val="1D4956"/>
                </a:solidFill>
                <a:latin typeface="Barlow"/>
                <a:cs typeface="Calibri"/>
              </a:rPr>
              <a:t>Το </a:t>
            </a:r>
            <a:r>
              <a:rPr lang="en-US" sz="1100" b="0" dirty="0">
                <a:solidFill>
                  <a:srgbClr val="1D4956"/>
                </a:solidFill>
                <a:latin typeface="Barlow"/>
                <a:cs typeface="Calibri"/>
              </a:rPr>
              <a:t>address checking </a:t>
            </a:r>
            <a:r>
              <a:rPr lang="el-GR" sz="1100" b="0" dirty="0">
                <a:solidFill>
                  <a:srgbClr val="1D4956"/>
                </a:solidFill>
                <a:latin typeface="Barlow"/>
                <a:cs typeface="Calibri"/>
              </a:rPr>
              <a:t>χρειάζεται για να εκτελεστεί 80 </a:t>
            </a:r>
            <a:r>
              <a:rPr lang="en-US" sz="1100" b="0" dirty="0">
                <a:solidFill>
                  <a:srgbClr val="1D4956"/>
                </a:solidFill>
                <a:latin typeface="Barlow"/>
                <a:cs typeface="Calibri"/>
              </a:rPr>
              <a:t>cycles</a:t>
            </a:r>
            <a:r>
              <a:rPr lang="el-GR" sz="1100" b="0" dirty="0">
                <a:solidFill>
                  <a:srgbClr val="1D4956"/>
                </a:solidFill>
                <a:latin typeface="Barlow"/>
                <a:cs typeface="Calibri"/>
              </a:rPr>
              <a:t> που είναι σχετικά ακριβό. Για να το υλοποιήσουμε περνάμε την αρχή και το τέλος του </a:t>
            </a:r>
            <a:r>
              <a:rPr lang="en-US" sz="1100" b="0" dirty="0">
                <a:solidFill>
                  <a:srgbClr val="1D4956"/>
                </a:solidFill>
                <a:latin typeface="Barlow"/>
                <a:cs typeface="Calibri"/>
              </a:rPr>
              <a:t>partition </a:t>
            </a:r>
            <a:r>
              <a:rPr lang="el-GR" sz="1100" b="0" dirty="0">
                <a:solidFill>
                  <a:srgbClr val="1D4956"/>
                </a:solidFill>
                <a:latin typeface="Barlow"/>
                <a:cs typeface="Calibri"/>
              </a:rPr>
              <a:t>και ελέγχουμε με </a:t>
            </a:r>
            <a:r>
              <a:rPr lang="en-US" sz="1100" b="0" dirty="0">
                <a:solidFill>
                  <a:srgbClr val="1D4956"/>
                </a:solidFill>
                <a:latin typeface="Barlow"/>
                <a:cs typeface="Calibri"/>
              </a:rPr>
              <a:t>if checks</a:t>
            </a:r>
            <a:r>
              <a:rPr lang="el-GR" sz="1100" b="0" dirty="0">
                <a:solidFill>
                  <a:srgbClr val="1D4956"/>
                </a:solidFill>
                <a:latin typeface="Barlow"/>
                <a:cs typeface="Calibri"/>
              </a:rPr>
              <a:t> κάθε </a:t>
            </a:r>
            <a:r>
              <a:rPr lang="en-US" sz="1100" b="0" dirty="0">
                <a:solidFill>
                  <a:srgbClr val="1D4956"/>
                </a:solidFill>
                <a:latin typeface="Barlow"/>
                <a:cs typeface="Calibri"/>
              </a:rPr>
              <a:t>load </a:t>
            </a:r>
            <a:r>
              <a:rPr lang="el-GR" sz="1100" b="0" dirty="0">
                <a:solidFill>
                  <a:srgbClr val="1D4956"/>
                </a:solidFill>
                <a:latin typeface="Barlow"/>
                <a:cs typeface="Calibri"/>
              </a:rPr>
              <a:t>και </a:t>
            </a:r>
            <a:r>
              <a:rPr lang="en-US" sz="1100" b="0" dirty="0">
                <a:solidFill>
                  <a:srgbClr val="1D4956"/>
                </a:solidFill>
                <a:latin typeface="Barlow"/>
                <a:cs typeface="Calibri"/>
              </a:rPr>
              <a:t>store </a:t>
            </a:r>
            <a:r>
              <a:rPr lang="el-GR" sz="1100" b="0" dirty="0">
                <a:solidFill>
                  <a:srgbClr val="1D4956"/>
                </a:solidFill>
                <a:latin typeface="Barlow"/>
                <a:cs typeface="Calibri"/>
              </a:rPr>
              <a:t>αν είναι μέσα στο </a:t>
            </a:r>
            <a:r>
              <a:rPr lang="en-US" sz="1100" b="0" dirty="0">
                <a:solidFill>
                  <a:srgbClr val="1D4956"/>
                </a:solidFill>
                <a:latin typeface="Barlow"/>
                <a:cs typeface="Calibri"/>
              </a:rPr>
              <a:t>partition. </a:t>
            </a:r>
            <a:r>
              <a:rPr lang="el-GR" sz="1100" b="0" dirty="0">
                <a:solidFill>
                  <a:srgbClr val="1D4956"/>
                </a:solidFill>
                <a:latin typeface="Barlow"/>
                <a:cs typeface="Calibri"/>
              </a:rPr>
              <a:t>Μπορεί να είναι ακριβό όμως έχει σαν πλεονέκτημα ότι μπορούμε να εντοπίσουμε και ένα παράνομο </a:t>
            </a:r>
            <a:r>
              <a:rPr lang="en-US" sz="1100" b="0" dirty="0">
                <a:solidFill>
                  <a:srgbClr val="1D4956"/>
                </a:solidFill>
                <a:latin typeface="Barlow"/>
                <a:cs typeface="Calibri"/>
              </a:rPr>
              <a:t>access</a:t>
            </a:r>
            <a:r>
              <a:rPr lang="el-GR" sz="1100" b="0" dirty="0">
                <a:solidFill>
                  <a:srgbClr val="1D4956"/>
                </a:solidFill>
                <a:latin typeface="Barlow"/>
                <a:cs typeface="Calibri"/>
              </a:rPr>
              <a:t>.</a:t>
            </a:r>
          </a:p>
          <a:p>
            <a:pPr marL="158750" indent="0">
              <a:buNone/>
            </a:pPr>
            <a:r>
              <a:rPr lang="en-US" sz="1100" b="0" dirty="0">
                <a:solidFill>
                  <a:srgbClr val="1D4956"/>
                </a:solidFill>
                <a:latin typeface="Barlow"/>
                <a:cs typeface="Calibri"/>
              </a:rPr>
              <a:t> </a:t>
            </a:r>
          </a:p>
        </p:txBody>
      </p:sp>
    </p:spTree>
    <p:extLst>
      <p:ext uri="{BB962C8B-B14F-4D97-AF65-F5344CB8AC3E}">
        <p14:creationId xmlns:p14="http://schemas.microsoft.com/office/powerpoint/2010/main" val="2467686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sz="1100" b="0" dirty="0">
                <a:solidFill>
                  <a:srgbClr val="1D4956"/>
                </a:solidFill>
                <a:latin typeface="Barlow"/>
                <a:cs typeface="Calibri"/>
              </a:rPr>
              <a:t>Το </a:t>
            </a:r>
            <a:r>
              <a:rPr lang="en-US" sz="1100" b="0" dirty="0">
                <a:solidFill>
                  <a:srgbClr val="1D4956"/>
                </a:solidFill>
                <a:latin typeface="Barlow"/>
                <a:cs typeface="Calibri"/>
              </a:rPr>
              <a:t>Guardian </a:t>
            </a:r>
            <a:r>
              <a:rPr lang="el-GR" sz="1100" b="0" dirty="0">
                <a:solidFill>
                  <a:srgbClr val="1D4956"/>
                </a:solidFill>
                <a:latin typeface="Barlow"/>
                <a:cs typeface="Calibri"/>
              </a:rPr>
              <a:t>πρέπει να προσφέρει ένα μηχανισμό προστασίας  που να έχει το μικρότερο κόστος. </a:t>
            </a:r>
          </a:p>
          <a:p>
            <a:pPr marL="158750" indent="0">
              <a:buNone/>
            </a:pPr>
            <a:r>
              <a:rPr lang="el-GR" sz="1100" b="0" dirty="0">
                <a:solidFill>
                  <a:srgbClr val="1D4956"/>
                </a:solidFill>
                <a:latin typeface="Barlow"/>
                <a:cs typeface="Calibri"/>
              </a:rPr>
              <a:t>Το </a:t>
            </a:r>
            <a:r>
              <a:rPr lang="en-US" sz="1100" b="0" dirty="0">
                <a:solidFill>
                  <a:srgbClr val="1D4956"/>
                </a:solidFill>
                <a:latin typeface="Barlow"/>
                <a:cs typeface="Calibri"/>
              </a:rPr>
              <a:t>address checking </a:t>
            </a:r>
            <a:r>
              <a:rPr lang="el-GR" sz="1100" b="0" dirty="0">
                <a:solidFill>
                  <a:srgbClr val="1D4956"/>
                </a:solidFill>
                <a:latin typeface="Barlow"/>
                <a:cs typeface="Calibri"/>
              </a:rPr>
              <a:t>χρειάζεται για να εκτελεστεί 80 </a:t>
            </a:r>
            <a:r>
              <a:rPr lang="en-US" sz="1100" b="0" dirty="0">
                <a:solidFill>
                  <a:srgbClr val="1D4956"/>
                </a:solidFill>
                <a:latin typeface="Barlow"/>
                <a:cs typeface="Calibri"/>
              </a:rPr>
              <a:t>cycles</a:t>
            </a:r>
            <a:r>
              <a:rPr lang="el-GR" sz="1100" b="0" dirty="0">
                <a:solidFill>
                  <a:srgbClr val="1D4956"/>
                </a:solidFill>
                <a:latin typeface="Barlow"/>
                <a:cs typeface="Calibri"/>
              </a:rPr>
              <a:t> που είναι σχετικά ακριβό. Για να το υλοποιήσουμε περνάμε την αρχή και το τέλος του </a:t>
            </a:r>
            <a:r>
              <a:rPr lang="en-US" sz="1100" b="0" dirty="0">
                <a:solidFill>
                  <a:srgbClr val="1D4956"/>
                </a:solidFill>
                <a:latin typeface="Barlow"/>
                <a:cs typeface="Calibri"/>
              </a:rPr>
              <a:t>partition </a:t>
            </a:r>
            <a:r>
              <a:rPr lang="el-GR" sz="1100" b="0" dirty="0">
                <a:solidFill>
                  <a:srgbClr val="1D4956"/>
                </a:solidFill>
                <a:latin typeface="Barlow"/>
                <a:cs typeface="Calibri"/>
              </a:rPr>
              <a:t>και ελέγχουμε με </a:t>
            </a:r>
            <a:r>
              <a:rPr lang="en-US" sz="1100" b="0" dirty="0">
                <a:solidFill>
                  <a:srgbClr val="1D4956"/>
                </a:solidFill>
                <a:latin typeface="Barlow"/>
                <a:cs typeface="Calibri"/>
              </a:rPr>
              <a:t>if checks</a:t>
            </a:r>
            <a:r>
              <a:rPr lang="el-GR" sz="1100" b="0" dirty="0">
                <a:solidFill>
                  <a:srgbClr val="1D4956"/>
                </a:solidFill>
                <a:latin typeface="Barlow"/>
                <a:cs typeface="Calibri"/>
              </a:rPr>
              <a:t> κάθε </a:t>
            </a:r>
            <a:r>
              <a:rPr lang="en-US" sz="1100" b="0" dirty="0">
                <a:solidFill>
                  <a:srgbClr val="1D4956"/>
                </a:solidFill>
                <a:latin typeface="Barlow"/>
                <a:cs typeface="Calibri"/>
              </a:rPr>
              <a:t>load </a:t>
            </a:r>
            <a:r>
              <a:rPr lang="el-GR" sz="1100" b="0" dirty="0">
                <a:solidFill>
                  <a:srgbClr val="1D4956"/>
                </a:solidFill>
                <a:latin typeface="Barlow"/>
                <a:cs typeface="Calibri"/>
              </a:rPr>
              <a:t>και </a:t>
            </a:r>
            <a:r>
              <a:rPr lang="en-US" sz="1100" b="0" dirty="0">
                <a:solidFill>
                  <a:srgbClr val="1D4956"/>
                </a:solidFill>
                <a:latin typeface="Barlow"/>
                <a:cs typeface="Calibri"/>
              </a:rPr>
              <a:t>store </a:t>
            </a:r>
            <a:r>
              <a:rPr lang="el-GR" sz="1100" b="0" dirty="0">
                <a:solidFill>
                  <a:srgbClr val="1D4956"/>
                </a:solidFill>
                <a:latin typeface="Barlow"/>
                <a:cs typeface="Calibri"/>
              </a:rPr>
              <a:t>αν είναι μέσα στο </a:t>
            </a:r>
            <a:r>
              <a:rPr lang="en-US" sz="1100" b="0" dirty="0">
                <a:solidFill>
                  <a:srgbClr val="1D4956"/>
                </a:solidFill>
                <a:latin typeface="Barlow"/>
                <a:cs typeface="Calibri"/>
              </a:rPr>
              <a:t>partition. </a:t>
            </a:r>
            <a:r>
              <a:rPr lang="el-GR" sz="1100" b="0" dirty="0">
                <a:solidFill>
                  <a:srgbClr val="1D4956"/>
                </a:solidFill>
                <a:latin typeface="Barlow"/>
                <a:cs typeface="Calibri"/>
              </a:rPr>
              <a:t>Μπορεί να είναι ακριβό όμως έχει σαν πλεονέκτημα ότι μπορούμε να εντοπίσουμε και ένα παράνομο </a:t>
            </a:r>
            <a:r>
              <a:rPr lang="en-US" sz="1100" b="0" dirty="0">
                <a:solidFill>
                  <a:srgbClr val="1D4956"/>
                </a:solidFill>
                <a:latin typeface="Barlow"/>
                <a:cs typeface="Calibri"/>
              </a:rPr>
              <a:t>access</a:t>
            </a:r>
            <a:r>
              <a:rPr lang="el-GR" sz="1100" b="0" dirty="0">
                <a:solidFill>
                  <a:srgbClr val="1D4956"/>
                </a:solidFill>
                <a:latin typeface="Barlow"/>
                <a:cs typeface="Calibri"/>
              </a:rPr>
              <a:t>.</a:t>
            </a:r>
            <a:endParaRPr lang="en-US" sz="1100" b="0" dirty="0">
              <a:solidFill>
                <a:srgbClr val="1D4956"/>
              </a:solidFill>
              <a:latin typeface="Barlow"/>
              <a:cs typeface="Calibri"/>
            </a:endParaRPr>
          </a:p>
          <a:p>
            <a:pPr marL="158750" indent="0">
              <a:buNone/>
            </a:pPr>
            <a:endParaRPr lang="en-US" sz="1100" b="0" dirty="0">
              <a:solidFill>
                <a:srgbClr val="1D4956"/>
              </a:solidFill>
              <a:latin typeface="Barlow"/>
              <a:cs typeface="Calibri"/>
            </a:endParaRPr>
          </a:p>
          <a:p>
            <a:pPr marL="158750" indent="0">
              <a:buNone/>
            </a:pPr>
            <a:r>
              <a:rPr lang="en-US" sz="1100" dirty="0">
                <a:solidFill>
                  <a:srgbClr val="1D4956"/>
                </a:solidFill>
                <a:latin typeface="Barlow" panose="020B0604020202020204" charset="0"/>
              </a:rPr>
              <a:t>0x7fa2d</a:t>
            </a:r>
            <a:r>
              <a:rPr lang="en-US" sz="1200" b="1" u="sng" dirty="0">
                <a:solidFill>
                  <a:srgbClr val="C00000"/>
                </a:solidFill>
                <a:latin typeface="Barlow" panose="020B0604020202020204" charset="0"/>
              </a:rPr>
              <a:t>1</a:t>
            </a:r>
            <a:r>
              <a:rPr lang="en-US" sz="1200" dirty="0">
                <a:solidFill>
                  <a:srgbClr val="1D4956"/>
                </a:solidFill>
                <a:latin typeface="Barlow" panose="020B0604020202020204" charset="0"/>
              </a:rPr>
              <a:t> </a:t>
            </a:r>
            <a:r>
              <a:rPr lang="en-US" sz="1100" dirty="0">
                <a:solidFill>
                  <a:srgbClr val="1D4956"/>
                </a:solidFill>
                <a:latin typeface="Barlow" panose="020B0604020202020204" charset="0"/>
              </a:rPr>
              <a:t> </a:t>
            </a:r>
            <a:r>
              <a:rPr lang="en-US" sz="1100" dirty="0" err="1">
                <a:solidFill>
                  <a:srgbClr val="1D4956"/>
                </a:solidFill>
                <a:latin typeface="Barlow" panose="020B0604020202020204" charset="0"/>
              </a:rPr>
              <a:t>ffffff</a:t>
            </a:r>
            <a:r>
              <a:rPr lang="en-US" sz="1100" dirty="0">
                <a:solidFill>
                  <a:srgbClr val="1D4956"/>
                </a:solidFill>
                <a:latin typeface="Barlow" panose="020B0604020202020204" charset="0"/>
              </a:rPr>
              <a:t> </a:t>
            </a:r>
            <a:r>
              <a:rPr lang="en-US" sz="1100" b="1" dirty="0">
                <a:solidFill>
                  <a:srgbClr val="1D4956"/>
                </a:solidFill>
                <a:latin typeface="Barlow" panose="020B0604020202020204" charset="0"/>
              </a:rPr>
              <a:t>&amp; </a:t>
            </a:r>
            <a:r>
              <a:rPr lang="en-US" sz="1100" dirty="0">
                <a:solidFill>
                  <a:srgbClr val="1D4956"/>
                </a:solidFill>
                <a:latin typeface="Barlow" panose="020B0604020202020204" charset="0"/>
              </a:rPr>
              <a:t>0x</a:t>
            </a:r>
            <a:r>
              <a:rPr lang="en-US" sz="1050" dirty="0">
                <a:solidFill>
                  <a:srgbClr val="1D4956"/>
                </a:solidFill>
                <a:latin typeface="Barlow" panose="020B0604020202020204" charset="0"/>
              </a:rPr>
              <a:t>000000</a:t>
            </a:r>
            <a:r>
              <a:rPr lang="en-US" sz="1100" dirty="0">
                <a:solidFill>
                  <a:srgbClr val="1D4956"/>
                </a:solidFill>
                <a:latin typeface="Barlow" panose="020B0604020202020204" charset="0"/>
              </a:rPr>
              <a:t> </a:t>
            </a:r>
            <a:r>
              <a:rPr lang="en-US" sz="1100" dirty="0" err="1">
                <a:solidFill>
                  <a:srgbClr val="1D4956"/>
                </a:solidFill>
                <a:latin typeface="Barlow" panose="020B0604020202020204" charset="0"/>
              </a:rPr>
              <a:t>ffffff</a:t>
            </a:r>
            <a:r>
              <a:rPr lang="en-US" sz="1100" dirty="0">
                <a:solidFill>
                  <a:srgbClr val="1D4956"/>
                </a:solidFill>
                <a:latin typeface="Barlow" panose="020B0604020202020204" charset="0"/>
              </a:rPr>
              <a:t>  </a:t>
            </a:r>
            <a:r>
              <a:rPr lang="en-US" sz="1100" dirty="0">
                <a:solidFill>
                  <a:srgbClr val="1D4956"/>
                </a:solidFill>
                <a:latin typeface="Barlow" panose="020B0604020202020204" charset="0"/>
                <a:sym typeface="Wingdings" panose="05000000000000000000" pitchFamily="2" charset="2"/>
              </a:rPr>
              <a:t> </a:t>
            </a:r>
            <a:r>
              <a:rPr lang="en-US" sz="1100" dirty="0" err="1">
                <a:solidFill>
                  <a:srgbClr val="1D4956"/>
                </a:solidFill>
                <a:latin typeface="Barlow" panose="020B0604020202020204" charset="0"/>
                <a:sym typeface="Wingdings" panose="05000000000000000000" pitchFamily="2" charset="2"/>
              </a:rPr>
              <a:t>fff</a:t>
            </a:r>
            <a:r>
              <a:rPr lang="en-US" sz="1100" dirty="0">
                <a:solidFill>
                  <a:srgbClr val="1D4956"/>
                </a:solidFill>
                <a:latin typeface="Barlow" panose="020B0604020202020204" charset="0"/>
                <a:sym typeface="Wingdings" panose="05000000000000000000" pitchFamily="2" charset="2"/>
              </a:rPr>
              <a:t> </a:t>
            </a:r>
            <a:r>
              <a:rPr lang="en-US" sz="1100" dirty="0" err="1">
                <a:solidFill>
                  <a:srgbClr val="1D4956"/>
                </a:solidFill>
                <a:latin typeface="Barlow" panose="020B0604020202020204" charset="0"/>
                <a:sym typeface="Wingdings" panose="05000000000000000000" pitchFamily="2" charset="2"/>
              </a:rPr>
              <a:t>ffff</a:t>
            </a:r>
            <a:endParaRPr lang="en-US" sz="1100" dirty="0">
              <a:solidFill>
                <a:srgbClr val="1D4956"/>
              </a:solidFill>
              <a:latin typeface="Barlow" panose="020B0604020202020204" charset="0"/>
              <a:sym typeface="Wingdings" panose="05000000000000000000" pitchFamily="2" charset="2"/>
            </a:endParaRPr>
          </a:p>
          <a:p>
            <a:pPr marL="158750" indent="0">
              <a:buNone/>
            </a:pPr>
            <a:r>
              <a:rPr lang="en-US" sz="1100" b="0" dirty="0" err="1">
                <a:solidFill>
                  <a:srgbClr val="1D4956"/>
                </a:solidFill>
                <a:latin typeface="Barlow" panose="020B0604020202020204" charset="0"/>
                <a:cs typeface="Calibri"/>
                <a:sym typeface="Wingdings" panose="05000000000000000000" pitchFamily="2" charset="2"/>
              </a:rPr>
              <a:t>Fff</a:t>
            </a:r>
            <a:r>
              <a:rPr lang="en-US" sz="1100" b="0" dirty="0">
                <a:solidFill>
                  <a:srgbClr val="1D4956"/>
                </a:solidFill>
                <a:latin typeface="Barlow" panose="020B0604020202020204" charset="0"/>
                <a:cs typeface="Calibri"/>
                <a:sym typeface="Wingdings" panose="05000000000000000000" pitchFamily="2" charset="2"/>
              </a:rPr>
              <a:t> </a:t>
            </a:r>
            <a:r>
              <a:rPr lang="en-US" sz="1100" b="0" dirty="0" err="1">
                <a:solidFill>
                  <a:srgbClr val="1D4956"/>
                </a:solidFill>
                <a:latin typeface="Barlow" panose="020B0604020202020204" charset="0"/>
                <a:cs typeface="Calibri"/>
                <a:sym typeface="Wingdings" panose="05000000000000000000" pitchFamily="2" charset="2"/>
              </a:rPr>
              <a:t>fff</a:t>
            </a:r>
            <a:r>
              <a:rPr lang="en-US" sz="1100" b="0" dirty="0">
                <a:solidFill>
                  <a:srgbClr val="1D4956"/>
                </a:solidFill>
                <a:latin typeface="Barlow" panose="020B0604020202020204" charset="0"/>
                <a:cs typeface="Calibri"/>
                <a:sym typeface="Wingdings" panose="05000000000000000000" pitchFamily="2" charset="2"/>
              </a:rPr>
              <a:t> | </a:t>
            </a:r>
            <a:r>
              <a:rPr lang="en-US" sz="1100" dirty="0">
                <a:solidFill>
                  <a:srgbClr val="1D4956"/>
                </a:solidFill>
                <a:latin typeface="Barlow" panose="020B0604020202020204" charset="0"/>
              </a:rPr>
              <a:t>0x</a:t>
            </a:r>
            <a:r>
              <a:rPr lang="en-US" sz="1100" b="1" dirty="0">
                <a:solidFill>
                  <a:srgbClr val="1D4956"/>
                </a:solidFill>
                <a:latin typeface="Barlow" panose="020B0604020202020204" charset="0"/>
              </a:rPr>
              <a:t>7fa2d0 000000 </a:t>
            </a:r>
            <a:r>
              <a:rPr lang="en-US" sz="1100" b="1" dirty="0">
                <a:solidFill>
                  <a:srgbClr val="1D4956"/>
                </a:solidFill>
                <a:latin typeface="Barlow" panose="020B0604020202020204" charset="0"/>
                <a:sym typeface="Wingdings" panose="05000000000000000000" pitchFamily="2" charset="2"/>
              </a:rPr>
              <a:t> </a:t>
            </a:r>
            <a:r>
              <a:rPr lang="en-US" dirty="0"/>
              <a:t>7fa2d0ffffff</a:t>
            </a: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579712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sz="1100" b="0" dirty="0">
                <a:solidFill>
                  <a:srgbClr val="1D4956"/>
                </a:solidFill>
                <a:latin typeface="Barlow"/>
                <a:cs typeface="Calibri"/>
              </a:rPr>
              <a:t>Τέλος το </a:t>
            </a:r>
            <a:r>
              <a:rPr lang="en-US" sz="1100" b="0" dirty="0">
                <a:solidFill>
                  <a:srgbClr val="1D4956"/>
                </a:solidFill>
                <a:latin typeface="Barlow"/>
                <a:cs typeface="Calibri"/>
              </a:rPr>
              <a:t>address fencing </a:t>
            </a:r>
            <a:r>
              <a:rPr lang="el-GR" sz="1100" b="0" dirty="0">
                <a:solidFill>
                  <a:srgbClr val="1D4956"/>
                </a:solidFill>
                <a:latin typeface="Barlow"/>
                <a:cs typeface="Calibri"/>
              </a:rPr>
              <a:t>με </a:t>
            </a:r>
            <a:r>
              <a:rPr lang="en-US" sz="1100" b="0" dirty="0">
                <a:solidFill>
                  <a:srgbClr val="1D4956"/>
                </a:solidFill>
                <a:latin typeface="Barlow"/>
                <a:cs typeface="Calibri"/>
              </a:rPr>
              <a:t>modulo </a:t>
            </a:r>
            <a:r>
              <a:rPr lang="el-GR" sz="1100" b="0" dirty="0">
                <a:solidFill>
                  <a:srgbClr val="1D4956"/>
                </a:solidFill>
                <a:latin typeface="Barlow"/>
                <a:cs typeface="Calibri"/>
              </a:rPr>
              <a:t>κάνει και αυτό μια παράνομη διεύθυνση να κάνει </a:t>
            </a:r>
            <a:r>
              <a:rPr lang="en-US" sz="1100" b="0" dirty="0">
                <a:solidFill>
                  <a:srgbClr val="1D4956"/>
                </a:solidFill>
                <a:latin typeface="Barlow"/>
                <a:cs typeface="Calibri"/>
              </a:rPr>
              <a:t>wrap around</a:t>
            </a:r>
            <a:r>
              <a:rPr lang="el-GR" sz="1100" b="0" dirty="0">
                <a:solidFill>
                  <a:srgbClr val="1D4956"/>
                </a:solidFill>
                <a:latin typeface="Barlow"/>
                <a:cs typeface="Calibri"/>
              </a:rPr>
              <a:t>. Ουσιαστικά υπολογίζουμε την νέα διεύθυνση κάνοντας </a:t>
            </a:r>
            <a:r>
              <a:rPr lang="en-US" sz="1100" b="0" dirty="0">
                <a:solidFill>
                  <a:srgbClr val="1D4956"/>
                </a:solidFill>
                <a:latin typeface="Barlow"/>
                <a:cs typeface="Calibri"/>
              </a:rPr>
              <a:t>modulo </a:t>
            </a:r>
            <a:r>
              <a:rPr lang="el-GR" sz="1100" b="0" dirty="0">
                <a:solidFill>
                  <a:srgbClr val="1D4956"/>
                </a:solidFill>
                <a:latin typeface="Barlow"/>
                <a:cs typeface="Calibri"/>
              </a:rPr>
              <a:t>της </a:t>
            </a:r>
            <a:r>
              <a:rPr lang="en-US" sz="1100" b="0" dirty="0">
                <a:solidFill>
                  <a:srgbClr val="1D4956"/>
                </a:solidFill>
                <a:latin typeface="Barlow"/>
                <a:cs typeface="Calibri"/>
              </a:rPr>
              <a:t>illegal </a:t>
            </a:r>
            <a:r>
              <a:rPr lang="el-GR" sz="1100" b="0" dirty="0" err="1">
                <a:solidFill>
                  <a:srgbClr val="1D4956"/>
                </a:solidFill>
                <a:latin typeface="Barlow"/>
                <a:cs typeface="Calibri"/>
              </a:rPr>
              <a:t>μειών</a:t>
            </a:r>
            <a:r>
              <a:rPr lang="el-GR" sz="1100" b="0" dirty="0">
                <a:solidFill>
                  <a:srgbClr val="1D4956"/>
                </a:solidFill>
                <a:latin typeface="Barlow"/>
                <a:cs typeface="Calibri"/>
              </a:rPr>
              <a:t> το </a:t>
            </a:r>
            <a:r>
              <a:rPr lang="en-US" sz="1100" b="0" dirty="0">
                <a:solidFill>
                  <a:srgbClr val="1D4956"/>
                </a:solidFill>
                <a:latin typeface="Barlow"/>
                <a:cs typeface="Calibri"/>
              </a:rPr>
              <a:t>partition base </a:t>
            </a:r>
            <a:r>
              <a:rPr lang="el-GR" sz="1100" b="0" dirty="0">
                <a:solidFill>
                  <a:srgbClr val="1D4956"/>
                </a:solidFill>
                <a:latin typeface="Barlow"/>
                <a:cs typeface="Calibri"/>
              </a:rPr>
              <a:t>με το </a:t>
            </a:r>
            <a:r>
              <a:rPr lang="en-US" sz="1100" b="0" dirty="0">
                <a:solidFill>
                  <a:srgbClr val="1D4956"/>
                </a:solidFill>
                <a:latin typeface="Barlow"/>
                <a:cs typeface="Calibri"/>
              </a:rPr>
              <a:t>partition size. </a:t>
            </a:r>
          </a:p>
          <a:p>
            <a:pPr marL="158750" indent="0">
              <a:buNone/>
            </a:pPr>
            <a:r>
              <a:rPr lang="en-US" sz="1100" b="0" dirty="0">
                <a:solidFill>
                  <a:srgbClr val="1D4956"/>
                </a:solidFill>
                <a:latin typeface="Barlow"/>
                <a:cs typeface="Calibri"/>
              </a:rPr>
              <a:t>To </a:t>
            </a:r>
            <a:r>
              <a:rPr lang="el-GR" sz="1100" b="0" dirty="0">
                <a:solidFill>
                  <a:srgbClr val="1D4956"/>
                </a:solidFill>
                <a:latin typeface="Barlow"/>
                <a:cs typeface="Calibri"/>
              </a:rPr>
              <a:t>πλεονέκτημα που έχει αυτή η τακτική σε σχέση με τα </a:t>
            </a:r>
            <a:r>
              <a:rPr lang="en-US" sz="1100" b="0" dirty="0">
                <a:solidFill>
                  <a:srgbClr val="1D4956"/>
                </a:solidFill>
                <a:latin typeface="Barlow"/>
                <a:cs typeface="Calibri"/>
              </a:rPr>
              <a:t>bitwise OR-AND </a:t>
            </a:r>
            <a:r>
              <a:rPr lang="el-GR" sz="1100" b="0" dirty="0">
                <a:solidFill>
                  <a:srgbClr val="1D4956"/>
                </a:solidFill>
                <a:latin typeface="Barlow"/>
                <a:cs typeface="Calibri"/>
              </a:rPr>
              <a:t>είναι ότι δεν θέλει τα </a:t>
            </a:r>
            <a:r>
              <a:rPr lang="en-US" sz="1100" b="0" dirty="0">
                <a:solidFill>
                  <a:srgbClr val="1D4956"/>
                </a:solidFill>
                <a:latin typeface="Barlow"/>
                <a:cs typeface="Calibri"/>
              </a:rPr>
              <a:t>partition </a:t>
            </a:r>
            <a:r>
              <a:rPr lang="el-GR" sz="1100" b="0" dirty="0">
                <a:solidFill>
                  <a:srgbClr val="1D4956"/>
                </a:solidFill>
                <a:latin typeface="Barlow"/>
                <a:cs typeface="Calibri"/>
              </a:rPr>
              <a:t>να είναι δυνάμεις του 2. Το αρνητικό είναι ότι μεγαλύτερο </a:t>
            </a:r>
            <a:r>
              <a:rPr lang="en-US" sz="1100" b="0" dirty="0">
                <a:solidFill>
                  <a:srgbClr val="1D4956"/>
                </a:solidFill>
                <a:latin typeface="Barlow"/>
                <a:cs typeface="Calibri"/>
              </a:rPr>
              <a:t>overhead </a:t>
            </a:r>
            <a:r>
              <a:rPr lang="el-GR" sz="1100" b="0" dirty="0">
                <a:solidFill>
                  <a:srgbClr val="1D4956"/>
                </a:solidFill>
                <a:latin typeface="Barlow"/>
                <a:cs typeface="Calibri"/>
              </a:rPr>
              <a:t>28κύκλους. Και αυτό επειδή υλοποιήσαμε την δικιά μας έκδοση του</a:t>
            </a:r>
            <a:r>
              <a:rPr lang="en-US" sz="1100" b="0" dirty="0">
                <a:solidFill>
                  <a:srgbClr val="1D4956"/>
                </a:solidFill>
                <a:latin typeface="Barlow"/>
                <a:cs typeface="Calibri"/>
              </a:rPr>
              <a:t>modulo </a:t>
            </a:r>
            <a:r>
              <a:rPr lang="el-GR" sz="1100" b="0" dirty="0">
                <a:solidFill>
                  <a:srgbClr val="1D4956"/>
                </a:solidFill>
                <a:latin typeface="Barlow"/>
                <a:cs typeface="Calibri"/>
              </a:rPr>
              <a:t>με 3 </a:t>
            </a:r>
            <a:r>
              <a:rPr lang="en-US" sz="1100" b="0" dirty="0">
                <a:solidFill>
                  <a:srgbClr val="1D4956"/>
                </a:solidFill>
                <a:latin typeface="Barlow"/>
                <a:cs typeface="Calibri"/>
              </a:rPr>
              <a:t>Inline </a:t>
            </a:r>
            <a:r>
              <a:rPr lang="el-GR" sz="1100" b="0" dirty="0">
                <a:solidFill>
                  <a:srgbClr val="1D4956"/>
                </a:solidFill>
                <a:latin typeface="Barlow"/>
                <a:cs typeface="Calibri"/>
              </a:rPr>
              <a:t>εντολές γιατί το </a:t>
            </a:r>
            <a:r>
              <a:rPr lang="en-US" sz="1100" b="0" dirty="0">
                <a:solidFill>
                  <a:srgbClr val="1D4956"/>
                </a:solidFill>
                <a:latin typeface="Barlow"/>
                <a:cs typeface="Calibri"/>
              </a:rPr>
              <a:t>CUDA ISA </a:t>
            </a:r>
            <a:r>
              <a:rPr lang="el-GR" sz="1100" b="0" dirty="0">
                <a:solidFill>
                  <a:srgbClr val="1D4956"/>
                </a:solidFill>
                <a:latin typeface="Barlow"/>
                <a:cs typeface="Calibri"/>
              </a:rPr>
              <a:t>δεν είχε </a:t>
            </a:r>
            <a:r>
              <a:rPr lang="en-US" sz="1100" b="0" dirty="0">
                <a:solidFill>
                  <a:srgbClr val="1D4956"/>
                </a:solidFill>
                <a:latin typeface="Barlow"/>
                <a:cs typeface="Calibri"/>
              </a:rPr>
              <a:t>64bit modulo </a:t>
            </a:r>
            <a:r>
              <a:rPr lang="el-GR" sz="1100" b="0" dirty="0">
                <a:solidFill>
                  <a:srgbClr val="1D4956"/>
                </a:solidFill>
                <a:latin typeface="Barlow"/>
                <a:cs typeface="Calibri"/>
              </a:rPr>
              <a:t>και το υλοποιούσε με </a:t>
            </a:r>
            <a:r>
              <a:rPr lang="en-US" sz="1100" b="0" dirty="0">
                <a:solidFill>
                  <a:srgbClr val="1D4956"/>
                </a:solidFill>
                <a:latin typeface="Barlow"/>
                <a:cs typeface="Calibri"/>
              </a:rPr>
              <a:t>function call. </a:t>
            </a:r>
          </a:p>
          <a:p>
            <a:pPr marL="158750" indent="0">
              <a:buNone/>
            </a:pPr>
            <a:endParaRPr lang="en-US" sz="1100" b="0" dirty="0">
              <a:solidFill>
                <a:srgbClr val="1D4956"/>
              </a:solidFill>
              <a:latin typeface="Barlow"/>
              <a:cs typeface="Calibri"/>
            </a:endParaRPr>
          </a:p>
          <a:p>
            <a:pPr marL="158750" indent="0">
              <a:buNone/>
            </a:pPr>
            <a:r>
              <a:rPr lang="el-GR" sz="1100" b="0" dirty="0">
                <a:solidFill>
                  <a:srgbClr val="1D4956"/>
                </a:solidFill>
                <a:latin typeface="Barlow"/>
                <a:cs typeface="Calibri"/>
              </a:rPr>
              <a:t>Συνοψίζοντας λοιπόν εξετάσαμε 3 διαφορετικές τεχνικές για </a:t>
            </a:r>
            <a:r>
              <a:rPr lang="en-US" sz="1100" b="0" dirty="0">
                <a:solidFill>
                  <a:srgbClr val="1D4956"/>
                </a:solidFill>
                <a:latin typeface="Barlow"/>
                <a:cs typeface="Calibri"/>
              </a:rPr>
              <a:t>bound checking </a:t>
            </a:r>
            <a:r>
              <a:rPr lang="el-GR" sz="1100" b="0" dirty="0">
                <a:solidFill>
                  <a:srgbClr val="1D4956"/>
                </a:solidFill>
                <a:latin typeface="Barlow"/>
                <a:cs typeface="Calibri"/>
              </a:rPr>
              <a:t>και επιλέξαμε το </a:t>
            </a:r>
            <a:r>
              <a:rPr lang="en-US" sz="1100" b="0" dirty="0">
                <a:solidFill>
                  <a:srgbClr val="1D4956"/>
                </a:solidFill>
                <a:latin typeface="Barlow"/>
                <a:cs typeface="Calibri"/>
              </a:rPr>
              <a:t>bitwise OR-AND </a:t>
            </a:r>
            <a:r>
              <a:rPr lang="el-GR" sz="1100" b="0" dirty="0">
                <a:solidFill>
                  <a:srgbClr val="1D4956"/>
                </a:solidFill>
                <a:latin typeface="Barlow"/>
                <a:cs typeface="Calibri"/>
              </a:rPr>
              <a:t>γιατί έχει μικρότερο </a:t>
            </a:r>
            <a:r>
              <a:rPr lang="en-US" sz="1100" b="0" dirty="0">
                <a:solidFill>
                  <a:srgbClr val="1D4956"/>
                </a:solidFill>
                <a:latin typeface="Barlow"/>
                <a:cs typeface="Calibri"/>
              </a:rPr>
              <a:t>overhead </a:t>
            </a:r>
            <a:r>
              <a:rPr lang="el-GR" sz="1100" b="0" dirty="0">
                <a:solidFill>
                  <a:srgbClr val="1D4956"/>
                </a:solidFill>
                <a:latin typeface="Barlow"/>
                <a:cs typeface="Calibri"/>
              </a:rPr>
              <a:t>από τις άλλες δυο</a:t>
            </a:r>
            <a:r>
              <a:rPr lang="en-US" sz="1100" b="0" dirty="0">
                <a:solidFill>
                  <a:srgbClr val="1D4956"/>
                </a:solidFill>
                <a:latin typeface="Barlow"/>
                <a:cs typeface="Calibri"/>
              </a:rPr>
              <a:t> </a:t>
            </a:r>
            <a:r>
              <a:rPr lang="el-GR" sz="1100" b="0" dirty="0">
                <a:solidFill>
                  <a:srgbClr val="1D4956"/>
                </a:solidFill>
                <a:latin typeface="Barlow"/>
                <a:cs typeface="Calibri"/>
              </a:rPr>
              <a:t>και μπορεί να μας προσφέρει </a:t>
            </a:r>
            <a:r>
              <a:rPr lang="en-US" sz="1100" b="0" dirty="0">
                <a:solidFill>
                  <a:srgbClr val="1D4956"/>
                </a:solidFill>
                <a:latin typeface="Barlow"/>
                <a:cs typeface="Calibri"/>
              </a:rPr>
              <a:t>protection under spatial sharing</a:t>
            </a:r>
            <a:r>
              <a:rPr lang="el-GR" sz="1100" b="0" dirty="0">
                <a:solidFill>
                  <a:srgbClr val="1D4956"/>
                </a:solidFill>
                <a:latin typeface="Barlow"/>
                <a:cs typeface="Calibri"/>
              </a:rPr>
              <a:t>. Δεν μας πειράζει που δεν κάνει </a:t>
            </a:r>
            <a:r>
              <a:rPr lang="en-US" sz="1100" b="0" dirty="0">
                <a:solidFill>
                  <a:srgbClr val="1D4956"/>
                </a:solidFill>
                <a:latin typeface="Barlow"/>
                <a:cs typeface="Calibri"/>
              </a:rPr>
              <a:t>detect </a:t>
            </a:r>
            <a:r>
              <a:rPr lang="el-GR" sz="1100" b="0" dirty="0">
                <a:solidFill>
                  <a:srgbClr val="1D4956"/>
                </a:solidFill>
                <a:latin typeface="Barlow"/>
                <a:cs typeface="Calibri"/>
              </a:rPr>
              <a:t>τα </a:t>
            </a:r>
            <a:r>
              <a:rPr lang="en-US" sz="1100" b="0" dirty="0">
                <a:solidFill>
                  <a:srgbClr val="1D4956"/>
                </a:solidFill>
                <a:latin typeface="Barlow"/>
                <a:cs typeface="Calibri"/>
              </a:rPr>
              <a:t>illegal accesses </a:t>
            </a:r>
            <a:r>
              <a:rPr lang="el-GR" sz="1100" b="0" dirty="0">
                <a:solidFill>
                  <a:srgbClr val="1D4956"/>
                </a:solidFill>
                <a:latin typeface="Barlow"/>
                <a:cs typeface="Calibri"/>
              </a:rPr>
              <a:t>γιατί δεν φτιάξαμε ένα </a:t>
            </a:r>
            <a:r>
              <a:rPr lang="en-US" sz="1100" b="0" dirty="0">
                <a:solidFill>
                  <a:srgbClr val="1D4956"/>
                </a:solidFill>
                <a:latin typeface="Barlow"/>
                <a:cs typeface="Calibri"/>
              </a:rPr>
              <a:t>debugging </a:t>
            </a:r>
            <a:r>
              <a:rPr lang="el-GR" sz="1100" b="0" dirty="0">
                <a:solidFill>
                  <a:srgbClr val="1D4956"/>
                </a:solidFill>
                <a:latin typeface="Barlow"/>
                <a:cs typeface="Calibri"/>
              </a:rPr>
              <a:t>εργαλείο και τα </a:t>
            </a:r>
            <a:r>
              <a:rPr lang="en-US" sz="1100" b="0" dirty="0">
                <a:solidFill>
                  <a:srgbClr val="1D4956"/>
                </a:solidFill>
                <a:latin typeface="Barlow"/>
                <a:cs typeface="Calibri"/>
              </a:rPr>
              <a:t>partitions </a:t>
            </a:r>
            <a:r>
              <a:rPr lang="el-GR" sz="1100" b="0" dirty="0">
                <a:solidFill>
                  <a:srgbClr val="1D4956"/>
                </a:solidFill>
                <a:latin typeface="Barlow"/>
                <a:cs typeface="Calibri"/>
              </a:rPr>
              <a:t>Που είναι δυνάμεις του 2 δεν αποτελούν πρόβλημα γιατί αντίστοιχα χρησιμοποιούνται και από </a:t>
            </a:r>
            <a:r>
              <a:rPr lang="en-US" sz="1100" b="0" dirty="0">
                <a:solidFill>
                  <a:srgbClr val="1D4956"/>
                </a:solidFill>
                <a:latin typeface="Barlow"/>
                <a:cs typeface="Calibri"/>
              </a:rPr>
              <a:t>ML frameworks. </a:t>
            </a:r>
          </a:p>
        </p:txBody>
      </p:sp>
    </p:spTree>
    <p:extLst>
      <p:ext uri="{BB962C8B-B14F-4D97-AF65-F5344CB8AC3E}">
        <p14:creationId xmlns:p14="http://schemas.microsoft.com/office/powerpoint/2010/main" val="21442510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dirty="0"/>
              <a:t>Για εξετάσουμε το </a:t>
            </a:r>
            <a:r>
              <a:rPr lang="en-US" dirty="0"/>
              <a:t>overhead </a:t>
            </a:r>
            <a:r>
              <a:rPr lang="el-GR" dirty="0"/>
              <a:t>του </a:t>
            </a:r>
            <a:r>
              <a:rPr lang="en-US" dirty="0"/>
              <a:t>bit masking </a:t>
            </a:r>
            <a:r>
              <a:rPr lang="el-GR" dirty="0"/>
              <a:t>μηχανισμού που επιλέξαμε τρέξαμε το </a:t>
            </a:r>
            <a:r>
              <a:rPr lang="en-US" dirty="0" err="1"/>
              <a:t>lenet</a:t>
            </a:r>
            <a:r>
              <a:rPr lang="en-US" dirty="0"/>
              <a:t> neural network </a:t>
            </a:r>
            <a:r>
              <a:rPr lang="el-GR" dirty="0"/>
              <a:t>που εκτελεί χιλιάδες από </a:t>
            </a:r>
            <a:r>
              <a:rPr lang="en-US" dirty="0"/>
              <a:t>Kernels </a:t>
            </a:r>
            <a:r>
              <a:rPr lang="el-GR" dirty="0"/>
              <a:t>και συγκρίνουμε τον χρόνο εκτέλεσης των </a:t>
            </a:r>
            <a:r>
              <a:rPr lang="en-US" dirty="0"/>
              <a:t>sandboxed kernels </a:t>
            </a:r>
            <a:r>
              <a:rPr lang="el-GR" dirty="0"/>
              <a:t>με τους </a:t>
            </a:r>
            <a:r>
              <a:rPr lang="en-US" dirty="0"/>
              <a:t>native </a:t>
            </a:r>
            <a:r>
              <a:rPr lang="el-GR" dirty="0"/>
              <a:t>που δεν έχουν </a:t>
            </a:r>
            <a:r>
              <a:rPr lang="en-US" dirty="0"/>
              <a:t>protection. </a:t>
            </a:r>
            <a:r>
              <a:rPr lang="el-GR" dirty="0"/>
              <a:t>Το </a:t>
            </a:r>
            <a:r>
              <a:rPr lang="en-US" dirty="0"/>
              <a:t>overhead </a:t>
            </a:r>
            <a:r>
              <a:rPr lang="el-GR" dirty="0"/>
              <a:t>μερικών από τους χιλιάδες </a:t>
            </a:r>
            <a:r>
              <a:rPr lang="en-US" dirty="0"/>
              <a:t>kernels </a:t>
            </a:r>
            <a:r>
              <a:rPr lang="el-GR" dirty="0"/>
              <a:t>Που τρέξαμε φαίνεται στο σχήμα κάτω δεξιά. </a:t>
            </a:r>
            <a:r>
              <a:rPr lang="en-US" dirty="0"/>
              <a:t>On average </a:t>
            </a:r>
            <a:r>
              <a:rPr lang="el-GR" dirty="0"/>
              <a:t>το </a:t>
            </a:r>
            <a:r>
              <a:rPr lang="en-US" dirty="0"/>
              <a:t>overhead </a:t>
            </a:r>
            <a:r>
              <a:rPr lang="el-GR" dirty="0"/>
              <a:t>του </a:t>
            </a:r>
            <a:r>
              <a:rPr lang="en-US" dirty="0"/>
              <a:t>guardian </a:t>
            </a:r>
            <a:r>
              <a:rPr lang="el-GR" dirty="0"/>
              <a:t>είναι 3.2%. </a:t>
            </a:r>
          </a:p>
          <a:p>
            <a:pPr marL="158750" indent="0">
              <a:buNone/>
            </a:pPr>
            <a:r>
              <a:rPr lang="el-GR" dirty="0"/>
              <a:t>Το </a:t>
            </a:r>
            <a:r>
              <a:rPr lang="en-US" dirty="0"/>
              <a:t>overhead </a:t>
            </a:r>
            <a:r>
              <a:rPr lang="el-GR" dirty="0"/>
              <a:t>του </a:t>
            </a:r>
            <a:r>
              <a:rPr lang="en-US" dirty="0"/>
              <a:t>guardian </a:t>
            </a:r>
            <a:r>
              <a:rPr lang="el-GR" dirty="0"/>
              <a:t>εξαρτάται από δύο παράγοντες. </a:t>
            </a:r>
          </a:p>
          <a:p>
            <a:pPr marL="158750" indent="0">
              <a:buNone/>
            </a:pPr>
            <a:r>
              <a:rPr lang="el-GR" dirty="0"/>
              <a:t>1. Το </a:t>
            </a:r>
            <a:r>
              <a:rPr lang="en-US" dirty="0"/>
              <a:t>latency </a:t>
            </a:r>
            <a:r>
              <a:rPr lang="el-GR" dirty="0"/>
              <a:t>των </a:t>
            </a:r>
            <a:r>
              <a:rPr lang="en-US" dirty="0"/>
              <a:t>load/stores</a:t>
            </a:r>
            <a:r>
              <a:rPr lang="el-GR" dirty="0"/>
              <a:t>. Στις </a:t>
            </a:r>
            <a:r>
              <a:rPr lang="en-US" dirty="0"/>
              <a:t>GPU </a:t>
            </a:r>
            <a:r>
              <a:rPr lang="el-GR" dirty="0"/>
              <a:t>ένα </a:t>
            </a:r>
            <a:r>
              <a:rPr lang="en-US" dirty="0"/>
              <a:t>store </a:t>
            </a:r>
            <a:r>
              <a:rPr lang="el-GR" dirty="0"/>
              <a:t>στην </a:t>
            </a:r>
            <a:r>
              <a:rPr lang="en-US" dirty="0"/>
              <a:t>global </a:t>
            </a:r>
            <a:r>
              <a:rPr lang="el-GR" dirty="0" err="1"/>
              <a:t>μνημη</a:t>
            </a:r>
            <a:r>
              <a:rPr lang="el-GR" dirty="0"/>
              <a:t> χρειάζεται 285 κύκλους. </a:t>
            </a:r>
          </a:p>
          <a:p>
            <a:pPr marL="158750" indent="0">
              <a:buNone/>
            </a:pPr>
            <a:r>
              <a:rPr lang="el-GR" dirty="0"/>
              <a:t>Ένα </a:t>
            </a:r>
            <a:r>
              <a:rPr lang="en-US" dirty="0"/>
              <a:t>load </a:t>
            </a:r>
            <a:r>
              <a:rPr lang="el-GR" dirty="0"/>
              <a:t>από την </a:t>
            </a:r>
            <a:r>
              <a:rPr lang="en-US" dirty="0"/>
              <a:t>L1</a:t>
            </a:r>
            <a:r>
              <a:rPr lang="el-GR" dirty="0"/>
              <a:t> χρειάζεται 28 κύκλους στην </a:t>
            </a:r>
            <a:r>
              <a:rPr lang="en-US" dirty="0"/>
              <a:t>L2 </a:t>
            </a:r>
            <a:r>
              <a:rPr lang="el-GR" dirty="0"/>
              <a:t>100 και στην </a:t>
            </a:r>
            <a:r>
              <a:rPr lang="en-US" dirty="0"/>
              <a:t>global 285.</a:t>
            </a:r>
            <a:endParaRPr lang="el-GR" dirty="0"/>
          </a:p>
          <a:p>
            <a:pPr marL="158750" indent="0">
              <a:buNone/>
            </a:pPr>
            <a:r>
              <a:rPr lang="el-GR" dirty="0"/>
              <a:t>Ενώ τα 2 </a:t>
            </a:r>
            <a:r>
              <a:rPr lang="en-US" dirty="0"/>
              <a:t>bitwise instructions 8 </a:t>
            </a:r>
            <a:r>
              <a:rPr lang="el-GR" dirty="0"/>
              <a:t>κύκλους</a:t>
            </a:r>
            <a:endParaRPr lang="en-US" dirty="0"/>
          </a:p>
          <a:p>
            <a:pPr marL="158750" indent="0">
              <a:buNone/>
            </a:pPr>
            <a:r>
              <a:rPr lang="el-GR" dirty="0"/>
              <a:t>2. Από το </a:t>
            </a:r>
            <a:r>
              <a:rPr lang="en-US" dirty="0"/>
              <a:t>cache-hit ratio.</a:t>
            </a:r>
            <a:endParaRPr lang="el-GR" dirty="0"/>
          </a:p>
          <a:p>
            <a:pPr marL="158750" indent="0">
              <a:buNone/>
            </a:pPr>
            <a:r>
              <a:rPr lang="el-GR" dirty="0"/>
              <a:t>Μελετήσαμε τους </a:t>
            </a:r>
            <a:r>
              <a:rPr lang="en-US" dirty="0"/>
              <a:t>kernels </a:t>
            </a:r>
            <a:r>
              <a:rPr lang="el-GR" dirty="0"/>
              <a:t>του </a:t>
            </a:r>
            <a:r>
              <a:rPr lang="en-US" dirty="0"/>
              <a:t>Caffe </a:t>
            </a:r>
            <a:r>
              <a:rPr lang="el-GR" dirty="0"/>
              <a:t>και του </a:t>
            </a:r>
            <a:r>
              <a:rPr lang="en-US" dirty="0" err="1"/>
              <a:t>Pytorch</a:t>
            </a:r>
            <a:r>
              <a:rPr lang="en-US" dirty="0"/>
              <a:t> </a:t>
            </a:r>
            <a:r>
              <a:rPr lang="el-GR" dirty="0"/>
              <a:t>και είδαμε ότι το </a:t>
            </a:r>
            <a:r>
              <a:rPr lang="en-US" dirty="0"/>
              <a:t>cache hit ratio L1 </a:t>
            </a:r>
            <a:r>
              <a:rPr lang="el-GR" dirty="0"/>
              <a:t>είναι </a:t>
            </a:r>
            <a:r>
              <a:rPr lang="en-US" dirty="0"/>
              <a:t>on avg </a:t>
            </a:r>
            <a:r>
              <a:rPr lang="el-GR" dirty="0"/>
              <a:t>37% και στην </a:t>
            </a:r>
            <a:r>
              <a:rPr lang="en-US" dirty="0"/>
              <a:t>L2 72%</a:t>
            </a:r>
            <a:r>
              <a:rPr lang="el-GR" dirty="0"/>
              <a:t>. </a:t>
            </a:r>
            <a:endParaRPr lang="en-US" dirty="0"/>
          </a:p>
          <a:p>
            <a:pPr marL="158750" indent="0">
              <a:buNone/>
            </a:pPr>
            <a:endParaRPr lang="en-US" dirty="0"/>
          </a:p>
          <a:p>
            <a:pPr marL="158750" indent="0">
              <a:buNone/>
            </a:pPr>
            <a:r>
              <a:rPr lang="en-US" dirty="0"/>
              <a:t>https://www.ece.lsu.edu/gp/refs/volta-architecture-whitepaper.pdf</a:t>
            </a:r>
          </a:p>
          <a:p>
            <a:pPr marL="158750" indent="0">
              <a:buNone/>
            </a:pPr>
            <a:r>
              <a:rPr lang="en-US" dirty="0"/>
              <a:t>https://www.ece.lsu.edu/koppel/gp/notes/set-nv-org.pdf</a:t>
            </a:r>
          </a:p>
          <a:p>
            <a:pPr marL="158750" indent="0">
              <a:buNone/>
            </a:pPr>
            <a:r>
              <a:rPr lang="en-US" dirty="0"/>
              <a:t>https://www.nvidia.com/content/PDF/nvidia-ampere-ga-102-gpu-architecture-whitepaper-v2.pdf</a:t>
            </a:r>
          </a:p>
        </p:txBody>
      </p:sp>
    </p:spTree>
    <p:extLst>
      <p:ext uri="{BB962C8B-B14F-4D97-AF65-F5344CB8AC3E}">
        <p14:creationId xmlns:p14="http://schemas.microsoft.com/office/powerpoint/2010/main" val="998333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dirty="0"/>
              <a:t>Ο επόμενος μας στόχος είναι να απαγορεύσουμε την εκτέλεση άσχετου κώδικα</a:t>
            </a:r>
          </a:p>
          <a:p>
            <a:pPr marL="158750" indent="0">
              <a:buNone/>
            </a:pPr>
            <a:r>
              <a:rPr lang="el-GR" dirty="0"/>
              <a:t>Για να το επιτύχουμε αυτό πρέπει να προστατέψουμε τα </a:t>
            </a:r>
            <a:r>
              <a:rPr lang="en-US" dirty="0"/>
              <a:t>control flow instructions</a:t>
            </a:r>
          </a:p>
          <a:p>
            <a:pPr marL="158750" indent="0">
              <a:buNone/>
            </a:pPr>
            <a:r>
              <a:rPr lang="el-GR" dirty="0"/>
              <a:t>Εξετάσαμε τα </a:t>
            </a:r>
            <a:r>
              <a:rPr lang="en-US" dirty="0"/>
              <a:t>direct branches </a:t>
            </a:r>
            <a:r>
              <a:rPr lang="el-GR" dirty="0"/>
              <a:t>και καταλήξαμε ότι είναι ασφαλή και αυτό γιατί μπορούν να κάνουν </a:t>
            </a:r>
            <a:r>
              <a:rPr lang="en-US" dirty="0"/>
              <a:t>jump</a:t>
            </a:r>
            <a:r>
              <a:rPr lang="el-GR" dirty="0"/>
              <a:t> σε </a:t>
            </a:r>
            <a:r>
              <a:rPr lang="en-US" dirty="0"/>
              <a:t>labels </a:t>
            </a:r>
            <a:r>
              <a:rPr lang="el-GR" dirty="0"/>
              <a:t>που είναι </a:t>
            </a:r>
            <a:r>
              <a:rPr lang="en-US" dirty="0"/>
              <a:t>defined </a:t>
            </a:r>
            <a:r>
              <a:rPr lang="el-GR" dirty="0"/>
              <a:t>μέσα στο </a:t>
            </a:r>
            <a:r>
              <a:rPr lang="en-US" dirty="0"/>
              <a:t>PTX. </a:t>
            </a:r>
            <a:r>
              <a:rPr lang="el-GR" dirty="0"/>
              <a:t>Αν τα </a:t>
            </a:r>
            <a:r>
              <a:rPr lang="en-US" dirty="0"/>
              <a:t>labels </a:t>
            </a:r>
            <a:r>
              <a:rPr lang="el-GR" dirty="0"/>
              <a:t>είναι λάθος ή δεν υπάρχουν θα έχουμε </a:t>
            </a:r>
            <a:r>
              <a:rPr lang="en-US" dirty="0"/>
              <a:t>compilation errors. </a:t>
            </a:r>
            <a:r>
              <a:rPr lang="el-GR" dirty="0"/>
              <a:t>Άρα για τα </a:t>
            </a:r>
            <a:r>
              <a:rPr lang="en-US" dirty="0"/>
              <a:t>direct branches </a:t>
            </a:r>
            <a:r>
              <a:rPr lang="el-GR" dirty="0"/>
              <a:t>μπορούμε </a:t>
            </a:r>
            <a:r>
              <a:rPr lang="en-US" dirty="0"/>
              <a:t>offline </a:t>
            </a:r>
            <a:r>
              <a:rPr lang="el-GR" dirty="0"/>
              <a:t>να εξασφαλίσουμε ότι είναι </a:t>
            </a:r>
            <a:r>
              <a:rPr lang="en-US" dirty="0"/>
              <a:t>safe</a:t>
            </a:r>
          </a:p>
          <a:p>
            <a:pPr marL="158750" indent="0">
              <a:buNone/>
            </a:pPr>
            <a:r>
              <a:rPr lang="el-GR" dirty="0"/>
              <a:t>Τα </a:t>
            </a:r>
            <a:r>
              <a:rPr lang="en-US" dirty="0"/>
              <a:t>indirect </a:t>
            </a:r>
            <a:r>
              <a:rPr lang="el-GR" dirty="0"/>
              <a:t>από την άλλη τα θεωρούμε </a:t>
            </a:r>
            <a:r>
              <a:rPr lang="en-US" dirty="0"/>
              <a:t>unsafe.</a:t>
            </a:r>
            <a:r>
              <a:rPr lang="el-GR" dirty="0"/>
              <a:t> Και αυτό γιατί χρησιμοποιούν ένα </a:t>
            </a:r>
            <a:r>
              <a:rPr lang="en-US" dirty="0"/>
              <a:t>register </a:t>
            </a:r>
            <a:r>
              <a:rPr lang="el-GR" dirty="0"/>
              <a:t>για να κάνουν </a:t>
            </a:r>
            <a:r>
              <a:rPr lang="en-US" dirty="0"/>
              <a:t>index </a:t>
            </a:r>
            <a:r>
              <a:rPr lang="el-GR" dirty="0"/>
              <a:t>ένα πίνακα από τα </a:t>
            </a:r>
            <a:r>
              <a:rPr lang="en-US" dirty="0"/>
              <a:t>labels</a:t>
            </a:r>
            <a:r>
              <a:rPr lang="el-GR" dirty="0"/>
              <a:t>. Η τιμή αυτού του </a:t>
            </a:r>
            <a:r>
              <a:rPr lang="en-US" dirty="0"/>
              <a:t>register</a:t>
            </a:r>
            <a:r>
              <a:rPr lang="el-GR" dirty="0"/>
              <a:t> δεν μπορεί να ελεγχθεί </a:t>
            </a:r>
            <a:r>
              <a:rPr lang="en-US" dirty="0"/>
              <a:t>offline. To guardian </a:t>
            </a:r>
            <a:r>
              <a:rPr lang="el-GR" dirty="0"/>
              <a:t>λοιπόν προσθέτει μια μάσκα πριν από τα </a:t>
            </a:r>
            <a:r>
              <a:rPr lang="en-US" dirty="0"/>
              <a:t>indirect branches </a:t>
            </a:r>
            <a:r>
              <a:rPr lang="el-GR" dirty="0"/>
              <a:t>για να εξασφαλίσει ότι το </a:t>
            </a:r>
            <a:r>
              <a:rPr lang="en-US" dirty="0"/>
              <a:t>Index </a:t>
            </a:r>
            <a:r>
              <a:rPr lang="el-GR" dirty="0"/>
              <a:t>δεν θα βγει έξω από τα όρια του πίνακα. </a:t>
            </a:r>
            <a:r>
              <a:rPr lang="en-US" dirty="0"/>
              <a:t> </a:t>
            </a:r>
          </a:p>
        </p:txBody>
      </p:sp>
    </p:spTree>
    <p:extLst>
      <p:ext uri="{BB962C8B-B14F-4D97-AF65-F5344CB8AC3E}">
        <p14:creationId xmlns:p14="http://schemas.microsoft.com/office/powerpoint/2010/main" val="4114373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lvl="0" indent="-298450"/>
            <a:r>
              <a:rPr lang="el-GR" sz="1100" dirty="0">
                <a:solidFill>
                  <a:srgbClr val="1D4956"/>
                </a:solidFill>
                <a:cs typeface="Calibri"/>
                <a:sym typeface="Wingdings" panose="05000000000000000000" pitchFamily="2" charset="2"/>
              </a:rPr>
              <a:t>Ο επόμενος στόχος είναι να προστατέψουμε τις κλήσεις υψηλού επιπέδου που υπάρχουν σε κλειστές βιβλιοθήκες (</a:t>
            </a:r>
            <a:r>
              <a:rPr lang="en-US" sz="1100" dirty="0">
                <a:solidFill>
                  <a:srgbClr val="1D4956"/>
                </a:solidFill>
                <a:cs typeface="Calibri"/>
                <a:sym typeface="Wingdings" panose="05000000000000000000" pitchFamily="2" charset="2"/>
              </a:rPr>
              <a:t>closed source accelerated libs</a:t>
            </a:r>
            <a:r>
              <a:rPr lang="el-GR" sz="1100" dirty="0">
                <a:solidFill>
                  <a:srgbClr val="1D4956"/>
                </a:solidFill>
                <a:cs typeface="Calibri"/>
                <a:sym typeface="Wingdings" panose="05000000000000000000" pitchFamily="2" charset="2"/>
              </a:rPr>
              <a:t>)</a:t>
            </a:r>
            <a:endParaRPr lang="en-US" sz="1100" dirty="0">
              <a:solidFill>
                <a:srgbClr val="1D4956"/>
              </a:solidFill>
              <a:cs typeface="Calibri"/>
              <a:sym typeface="Wingdings" panose="05000000000000000000" pitchFamily="2" charset="2"/>
            </a:endParaRPr>
          </a:p>
          <a:p>
            <a:pPr marL="457200" lvl="0" indent="-298450"/>
            <a:r>
              <a:rPr lang="el-GR" sz="1100" dirty="0">
                <a:solidFill>
                  <a:srgbClr val="1D4956"/>
                </a:solidFill>
                <a:cs typeface="Calibri"/>
                <a:sym typeface="Wingdings" panose="05000000000000000000" pitchFamily="2" charset="2"/>
              </a:rPr>
              <a:t>Οι πραγματικές εφαρμογές χρησιμοποιούν αρκετά </a:t>
            </a:r>
            <a:r>
              <a:rPr lang="en-US" sz="1100" dirty="0">
                <a:solidFill>
                  <a:srgbClr val="1D4956"/>
                </a:solidFill>
                <a:cs typeface="Calibri"/>
                <a:sym typeface="Wingdings" panose="05000000000000000000" pitchFamily="2" charset="2"/>
              </a:rPr>
              <a:t>accelerated libs</a:t>
            </a:r>
            <a:r>
              <a:rPr lang="el-GR" sz="1100" dirty="0">
                <a:solidFill>
                  <a:srgbClr val="1D4956"/>
                </a:solidFill>
                <a:cs typeface="Calibri"/>
                <a:sym typeface="Wingdings" panose="05000000000000000000" pitchFamily="2" charset="2"/>
              </a:rPr>
              <a:t> που πραγματοποιούν </a:t>
            </a:r>
            <a:r>
              <a:rPr lang="en-US" sz="1100" dirty="0">
                <a:solidFill>
                  <a:srgbClr val="1D4956"/>
                </a:solidFill>
                <a:cs typeface="Calibri"/>
                <a:sym typeface="Wingdings" panose="05000000000000000000" pitchFamily="2" charset="2"/>
              </a:rPr>
              <a:t>high level calls </a:t>
            </a:r>
          </a:p>
          <a:p>
            <a:pPr marL="457200" lvl="0" indent="-298450"/>
            <a:r>
              <a:rPr lang="el-GR" sz="1100" dirty="0">
                <a:solidFill>
                  <a:srgbClr val="1D4956"/>
                </a:solidFill>
                <a:cs typeface="Calibri"/>
                <a:sym typeface="Wingdings" panose="05000000000000000000" pitchFamily="2" charset="2"/>
              </a:rPr>
              <a:t>Τα </a:t>
            </a:r>
            <a:r>
              <a:rPr lang="en-US" sz="1100" dirty="0">
                <a:solidFill>
                  <a:srgbClr val="1D4956"/>
                </a:solidFill>
                <a:cs typeface="Calibri"/>
                <a:sym typeface="Wingdings" panose="05000000000000000000" pitchFamily="2" charset="2"/>
              </a:rPr>
              <a:t>high level calls </a:t>
            </a:r>
            <a:r>
              <a:rPr lang="el-GR" sz="1100" dirty="0">
                <a:solidFill>
                  <a:srgbClr val="1D4956"/>
                </a:solidFill>
                <a:cs typeface="Calibri"/>
                <a:sym typeface="Wingdings" panose="05000000000000000000" pitchFamily="2" charset="2"/>
              </a:rPr>
              <a:t>πραγματοποιούν </a:t>
            </a:r>
            <a:r>
              <a:rPr lang="en-US" sz="1100" dirty="0">
                <a:solidFill>
                  <a:srgbClr val="1D4956"/>
                </a:solidFill>
                <a:cs typeface="Calibri"/>
                <a:sym typeface="Wingdings" panose="05000000000000000000" pitchFamily="2" charset="2"/>
              </a:rPr>
              <a:t>implicit calls </a:t>
            </a:r>
            <a:r>
              <a:rPr lang="el-GR" sz="1100" dirty="0">
                <a:solidFill>
                  <a:srgbClr val="1D4956"/>
                </a:solidFill>
                <a:cs typeface="Calibri"/>
                <a:sym typeface="Wingdings" panose="05000000000000000000" pitchFamily="2" charset="2"/>
              </a:rPr>
              <a:t>που δεν είναι ορατά προς χρήστη. Για παράδειγμα το </a:t>
            </a:r>
            <a:r>
              <a:rPr lang="en-US" sz="1100" dirty="0" err="1">
                <a:solidFill>
                  <a:srgbClr val="1D4956"/>
                </a:solidFill>
                <a:cs typeface="Calibri"/>
                <a:sym typeface="Wingdings" panose="05000000000000000000" pitchFamily="2" charset="2"/>
              </a:rPr>
              <a:t>cublasIsamax</a:t>
            </a:r>
            <a:r>
              <a:rPr lang="en-US" sz="1100" dirty="0">
                <a:solidFill>
                  <a:srgbClr val="1D4956"/>
                </a:solidFill>
                <a:cs typeface="Calibri"/>
                <a:sym typeface="Wingdings" panose="05000000000000000000" pitchFamily="2" charset="2"/>
              </a:rPr>
              <a:t> </a:t>
            </a:r>
            <a:r>
              <a:rPr lang="el-GR" sz="1100" dirty="0">
                <a:solidFill>
                  <a:srgbClr val="1D4956"/>
                </a:solidFill>
                <a:cs typeface="Calibri"/>
                <a:sym typeface="Wingdings" panose="05000000000000000000" pitchFamily="2" charset="2"/>
              </a:rPr>
              <a:t>περιλαμβάνει δεκάδες </a:t>
            </a:r>
            <a:r>
              <a:rPr lang="en-US" sz="1100" dirty="0" err="1">
                <a:solidFill>
                  <a:srgbClr val="1D4956"/>
                </a:solidFill>
                <a:cs typeface="Calibri"/>
                <a:sym typeface="Wingdings" panose="05000000000000000000" pitchFamily="2" charset="2"/>
              </a:rPr>
              <a:t>cudaMalloc</a:t>
            </a:r>
            <a:r>
              <a:rPr lang="en-US" sz="1100" dirty="0">
                <a:solidFill>
                  <a:srgbClr val="1D4956"/>
                </a:solidFill>
                <a:cs typeface="Calibri"/>
                <a:sym typeface="Wingdings" panose="05000000000000000000" pitchFamily="2" charset="2"/>
              </a:rPr>
              <a:t>, </a:t>
            </a:r>
            <a:r>
              <a:rPr lang="en-US" sz="1100" dirty="0" err="1">
                <a:solidFill>
                  <a:srgbClr val="1D4956"/>
                </a:solidFill>
                <a:cs typeface="Calibri"/>
                <a:sym typeface="Wingdings" panose="05000000000000000000" pitchFamily="2" charset="2"/>
              </a:rPr>
              <a:t>cudaMemcpy</a:t>
            </a:r>
            <a:r>
              <a:rPr lang="en-US" sz="1100" dirty="0">
                <a:solidFill>
                  <a:srgbClr val="1D4956"/>
                </a:solidFill>
                <a:cs typeface="Calibri"/>
                <a:sym typeface="Wingdings" panose="05000000000000000000" pitchFamily="2" charset="2"/>
              </a:rPr>
              <a:t> </a:t>
            </a:r>
            <a:r>
              <a:rPr lang="el-GR" sz="1100" dirty="0">
                <a:solidFill>
                  <a:srgbClr val="1D4956"/>
                </a:solidFill>
                <a:cs typeface="Calibri"/>
                <a:sym typeface="Wingdings" panose="05000000000000000000" pitchFamily="2" charset="2"/>
              </a:rPr>
              <a:t>και </a:t>
            </a:r>
            <a:r>
              <a:rPr lang="en-US" sz="1100" dirty="0" err="1">
                <a:solidFill>
                  <a:srgbClr val="1D4956"/>
                </a:solidFill>
                <a:cs typeface="Calibri"/>
                <a:sym typeface="Wingdings" panose="05000000000000000000" pitchFamily="2" charset="2"/>
              </a:rPr>
              <a:t>cudaLaunchKernel</a:t>
            </a:r>
            <a:r>
              <a:rPr lang="en-US" sz="1100" dirty="0">
                <a:solidFill>
                  <a:srgbClr val="1D4956"/>
                </a:solidFill>
                <a:cs typeface="Calibri"/>
                <a:sym typeface="Wingdings" panose="05000000000000000000" pitchFamily="2" charset="2"/>
              </a:rPr>
              <a:t>. </a:t>
            </a:r>
          </a:p>
          <a:p>
            <a:pPr marL="457200" lvl="0" indent="-298450"/>
            <a:r>
              <a:rPr lang="el-GR" sz="1100" dirty="0">
                <a:solidFill>
                  <a:srgbClr val="1D4956"/>
                </a:solidFill>
                <a:cs typeface="Calibri"/>
                <a:sym typeface="Wingdings" panose="05000000000000000000" pitchFamily="2" charset="2"/>
              </a:rPr>
              <a:t>Προηγούμενες δουλείες διαχειρίζονταν αυτά τα </a:t>
            </a:r>
            <a:r>
              <a:rPr lang="en-US" sz="1100" dirty="0">
                <a:solidFill>
                  <a:srgbClr val="1D4956"/>
                </a:solidFill>
                <a:cs typeface="Calibri"/>
                <a:sym typeface="Wingdings" panose="05000000000000000000" pitchFamily="2" charset="2"/>
              </a:rPr>
              <a:t>calls </a:t>
            </a:r>
            <a:r>
              <a:rPr lang="el-GR" sz="1100" dirty="0">
                <a:solidFill>
                  <a:srgbClr val="1D4956"/>
                </a:solidFill>
                <a:cs typeface="Calibri"/>
                <a:sym typeface="Wingdings" panose="05000000000000000000" pitchFamily="2" charset="2"/>
              </a:rPr>
              <a:t>σαν </a:t>
            </a:r>
            <a:r>
              <a:rPr lang="en-US" sz="1100" dirty="0">
                <a:solidFill>
                  <a:srgbClr val="1D4956"/>
                </a:solidFill>
                <a:cs typeface="Calibri"/>
                <a:sym typeface="Wingdings" panose="05000000000000000000" pitchFamily="2" charset="2"/>
              </a:rPr>
              <a:t>black box </a:t>
            </a:r>
            <a:r>
              <a:rPr lang="el-GR" sz="1100" dirty="0" err="1">
                <a:solidFill>
                  <a:srgbClr val="1D4956"/>
                </a:solidFill>
                <a:cs typeface="Calibri"/>
                <a:sym typeface="Wingdings" panose="05000000000000000000" pitchFamily="2" charset="2"/>
              </a:rPr>
              <a:t>δλδ</a:t>
            </a:r>
            <a:r>
              <a:rPr lang="el-GR" sz="1100" dirty="0">
                <a:solidFill>
                  <a:srgbClr val="1D4956"/>
                </a:solidFill>
                <a:cs typeface="Calibri"/>
                <a:sym typeface="Wingdings" panose="05000000000000000000" pitchFamily="2" charset="2"/>
              </a:rPr>
              <a:t> τα </a:t>
            </a:r>
            <a:r>
              <a:rPr lang="el-GR" sz="1100" dirty="0" err="1">
                <a:solidFill>
                  <a:srgbClr val="1D4956"/>
                </a:solidFill>
                <a:cs typeface="Calibri"/>
                <a:sym typeface="Wingdings" panose="05000000000000000000" pitchFamily="2" charset="2"/>
              </a:rPr>
              <a:t>εκάναν</a:t>
            </a:r>
            <a:r>
              <a:rPr lang="el-GR" sz="1100" dirty="0">
                <a:solidFill>
                  <a:srgbClr val="1D4956"/>
                </a:solidFill>
                <a:cs typeface="Calibri"/>
                <a:sym typeface="Wingdings" panose="05000000000000000000" pitchFamily="2" charset="2"/>
              </a:rPr>
              <a:t> </a:t>
            </a:r>
            <a:r>
              <a:rPr lang="en-US" sz="1100" dirty="0">
                <a:solidFill>
                  <a:srgbClr val="1D4956"/>
                </a:solidFill>
                <a:cs typeface="Calibri"/>
                <a:sym typeface="Wingdings" panose="05000000000000000000" pitchFamily="2" charset="2"/>
              </a:rPr>
              <a:t>intercept </a:t>
            </a:r>
            <a:r>
              <a:rPr lang="el-GR" sz="1100" dirty="0">
                <a:solidFill>
                  <a:srgbClr val="1D4956"/>
                </a:solidFill>
                <a:cs typeface="Calibri"/>
                <a:sym typeface="Wingdings" panose="05000000000000000000" pitchFamily="2" charset="2"/>
              </a:rPr>
              <a:t>και τα έκανα </a:t>
            </a:r>
            <a:r>
              <a:rPr lang="en-US" sz="1100" dirty="0" err="1">
                <a:solidFill>
                  <a:srgbClr val="1D4956"/>
                </a:solidFill>
                <a:cs typeface="Calibri"/>
                <a:sym typeface="Wingdings" panose="05000000000000000000" pitchFamily="2" charset="2"/>
              </a:rPr>
              <a:t>fw</a:t>
            </a:r>
            <a:r>
              <a:rPr lang="en-US" sz="1100" dirty="0">
                <a:solidFill>
                  <a:srgbClr val="1D4956"/>
                </a:solidFill>
                <a:cs typeface="Calibri"/>
                <a:sym typeface="Wingdings" panose="05000000000000000000" pitchFamily="2" charset="2"/>
              </a:rPr>
              <a:t> </a:t>
            </a:r>
            <a:r>
              <a:rPr lang="el-GR" sz="1100" dirty="0" err="1">
                <a:solidFill>
                  <a:srgbClr val="1D4956"/>
                </a:solidFill>
                <a:cs typeface="Calibri"/>
                <a:sym typeface="Wingdings" panose="05000000000000000000" pitchFamily="2" charset="2"/>
              </a:rPr>
              <a:t>χωρις</a:t>
            </a:r>
            <a:r>
              <a:rPr lang="el-GR" sz="1100" dirty="0">
                <a:solidFill>
                  <a:srgbClr val="1D4956"/>
                </a:solidFill>
                <a:cs typeface="Calibri"/>
                <a:sym typeface="Wingdings" panose="05000000000000000000" pitchFamily="2" charset="2"/>
              </a:rPr>
              <a:t> να βλέπουν τα </a:t>
            </a:r>
            <a:r>
              <a:rPr lang="en-US" sz="1100" dirty="0">
                <a:solidFill>
                  <a:srgbClr val="1D4956"/>
                </a:solidFill>
                <a:cs typeface="Calibri"/>
                <a:sym typeface="Wingdings" panose="05000000000000000000" pitchFamily="2" charset="2"/>
              </a:rPr>
              <a:t>internal</a:t>
            </a:r>
            <a:r>
              <a:rPr lang="el-GR" sz="1100" dirty="0">
                <a:solidFill>
                  <a:srgbClr val="1D4956"/>
                </a:solidFill>
                <a:cs typeface="Calibri"/>
                <a:sym typeface="Wingdings" panose="05000000000000000000" pitchFamily="2" charset="2"/>
              </a:rPr>
              <a:t> ή </a:t>
            </a:r>
            <a:r>
              <a:rPr lang="en-US" sz="1100" dirty="0">
                <a:solidFill>
                  <a:srgbClr val="1D4956"/>
                </a:solidFill>
                <a:cs typeface="Calibri"/>
                <a:sym typeface="Wingdings" panose="05000000000000000000" pitchFamily="2" charset="2"/>
              </a:rPr>
              <a:t>implicit calls.</a:t>
            </a:r>
          </a:p>
          <a:p>
            <a:pPr marL="457200" lvl="0" indent="-298450"/>
            <a:r>
              <a:rPr lang="el-GR" sz="1100" dirty="0">
                <a:solidFill>
                  <a:srgbClr val="1D4956"/>
                </a:solidFill>
                <a:cs typeface="Calibri"/>
                <a:sym typeface="Wingdings" panose="05000000000000000000" pitchFamily="2" charset="2"/>
              </a:rPr>
              <a:t>Άρα δεν μπορούν να προσφέρουν </a:t>
            </a:r>
            <a:r>
              <a:rPr lang="en-US" sz="1100" dirty="0">
                <a:solidFill>
                  <a:srgbClr val="1D4956"/>
                </a:solidFill>
                <a:cs typeface="Calibri"/>
                <a:sym typeface="Wingdings" panose="05000000000000000000" pitchFamily="2" charset="2"/>
              </a:rPr>
              <a:t>Protection.</a:t>
            </a:r>
          </a:p>
          <a:p>
            <a:pPr marL="158750" lvl="0" indent="0">
              <a:buNone/>
            </a:pPr>
            <a:r>
              <a:rPr lang="en-US" sz="1100" dirty="0">
                <a:solidFill>
                  <a:srgbClr val="1D4956"/>
                </a:solidFill>
                <a:cs typeface="Calibri"/>
                <a:sym typeface="Wingdings" panose="05000000000000000000" pitchFamily="2" charset="2"/>
              </a:rPr>
              <a:t> </a:t>
            </a:r>
            <a:endParaRPr lang="el-GR" sz="1100" dirty="0">
              <a:solidFill>
                <a:srgbClr val="1D4956"/>
              </a:solidFill>
              <a:cs typeface="Calibri"/>
              <a:sym typeface="Wingdings" panose="05000000000000000000" pitchFamily="2" charset="2"/>
            </a:endParaRPr>
          </a:p>
          <a:p>
            <a:pPr marL="457200" lvl="0" indent="-298450"/>
            <a:endParaRPr lang="en-US" dirty="0"/>
          </a:p>
        </p:txBody>
      </p:sp>
    </p:spTree>
    <p:extLst>
      <p:ext uri="{BB962C8B-B14F-4D97-AF65-F5344CB8AC3E}">
        <p14:creationId xmlns:p14="http://schemas.microsoft.com/office/powerpoint/2010/main" val="1213503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lvl="0" indent="-298450"/>
            <a:r>
              <a:rPr lang="en-US" sz="1100" dirty="0">
                <a:solidFill>
                  <a:srgbClr val="1D4956"/>
                </a:solidFill>
                <a:cs typeface="Calibri"/>
                <a:sym typeface="Wingdings" panose="05000000000000000000" pitchFamily="2" charset="2"/>
              </a:rPr>
              <a:t>T</a:t>
            </a:r>
            <a:r>
              <a:rPr lang="el-GR" sz="1100" dirty="0">
                <a:solidFill>
                  <a:srgbClr val="1D4956"/>
                </a:solidFill>
                <a:cs typeface="Calibri"/>
                <a:sym typeface="Wingdings" panose="05000000000000000000" pitchFamily="2" charset="2"/>
              </a:rPr>
              <a:t>ο </a:t>
            </a:r>
            <a:r>
              <a:rPr lang="en-US" sz="1100" dirty="0">
                <a:solidFill>
                  <a:srgbClr val="1D4956"/>
                </a:solidFill>
                <a:cs typeface="Calibri"/>
                <a:sym typeface="Wingdings" panose="05000000000000000000" pitchFamily="2" charset="2"/>
              </a:rPr>
              <a:t>Guardian </a:t>
            </a:r>
            <a:r>
              <a:rPr lang="el-GR" sz="1100" dirty="0">
                <a:solidFill>
                  <a:srgbClr val="1D4956"/>
                </a:solidFill>
                <a:cs typeface="Calibri"/>
                <a:sym typeface="Wingdings" panose="05000000000000000000" pitchFamily="2" charset="2"/>
              </a:rPr>
              <a:t>από την άλλη κάνει </a:t>
            </a:r>
            <a:r>
              <a:rPr lang="en-US" sz="1100" dirty="0">
                <a:solidFill>
                  <a:srgbClr val="1D4956"/>
                </a:solidFill>
                <a:cs typeface="Calibri"/>
                <a:sym typeface="Wingdings" panose="05000000000000000000" pitchFamily="2" charset="2"/>
              </a:rPr>
              <a:t>intercept </a:t>
            </a:r>
            <a:r>
              <a:rPr lang="el-GR" sz="1100" dirty="0">
                <a:solidFill>
                  <a:srgbClr val="1D4956"/>
                </a:solidFill>
                <a:cs typeface="Calibri"/>
                <a:sym typeface="Wingdings" panose="05000000000000000000" pitchFamily="2" charset="2"/>
              </a:rPr>
              <a:t>τα </a:t>
            </a:r>
            <a:r>
              <a:rPr lang="en-US" sz="1100" dirty="0">
                <a:solidFill>
                  <a:srgbClr val="1D4956"/>
                </a:solidFill>
                <a:cs typeface="Calibri"/>
                <a:sym typeface="Wingdings" panose="05000000000000000000" pitchFamily="2" charset="2"/>
              </a:rPr>
              <a:t>low level CUDA runtime and driver libs. </a:t>
            </a:r>
            <a:r>
              <a:rPr lang="el-GR" sz="1100" dirty="0">
                <a:solidFill>
                  <a:srgbClr val="1D4956"/>
                </a:solidFill>
                <a:cs typeface="Calibri"/>
                <a:sym typeface="Wingdings" panose="05000000000000000000" pitchFamily="2" charset="2"/>
              </a:rPr>
              <a:t>Αυτό το κάνει με το να</a:t>
            </a:r>
            <a:r>
              <a:rPr lang="en-US" sz="1100" dirty="0">
                <a:solidFill>
                  <a:srgbClr val="1D4956"/>
                </a:solidFill>
                <a:cs typeface="Calibri"/>
                <a:sym typeface="Wingdings" panose="05000000000000000000" pitchFamily="2" charset="2"/>
              </a:rPr>
              <a:t> </a:t>
            </a:r>
            <a:r>
              <a:rPr lang="el-GR" sz="1100" dirty="0">
                <a:solidFill>
                  <a:srgbClr val="1D4956"/>
                </a:solidFill>
                <a:cs typeface="Calibri"/>
                <a:sym typeface="Wingdings" panose="05000000000000000000" pitchFamily="2" charset="2"/>
              </a:rPr>
              <a:t>αντικαθιστά τις </a:t>
            </a:r>
            <a:r>
              <a:rPr lang="en-US" sz="1100" dirty="0">
                <a:solidFill>
                  <a:srgbClr val="1D4956"/>
                </a:solidFill>
                <a:cs typeface="Calibri"/>
                <a:sym typeface="Wingdings" panose="05000000000000000000" pitchFamily="2" charset="2"/>
              </a:rPr>
              <a:t>CUDA </a:t>
            </a:r>
            <a:r>
              <a:rPr lang="en-US" sz="1100" dirty="0" err="1">
                <a:solidFill>
                  <a:srgbClr val="1D4956"/>
                </a:solidFill>
                <a:cs typeface="Calibri"/>
                <a:sym typeface="Wingdings" panose="05000000000000000000" pitchFamily="2" charset="2"/>
              </a:rPr>
              <a:t>runime</a:t>
            </a:r>
            <a:r>
              <a:rPr lang="en-US" sz="1100" dirty="0">
                <a:solidFill>
                  <a:srgbClr val="1D4956"/>
                </a:solidFill>
                <a:cs typeface="Calibri"/>
                <a:sym typeface="Wingdings" panose="05000000000000000000" pitchFamily="2" charset="2"/>
              </a:rPr>
              <a:t> </a:t>
            </a:r>
            <a:r>
              <a:rPr lang="el-GR" sz="1100" dirty="0">
                <a:solidFill>
                  <a:srgbClr val="1D4956"/>
                </a:solidFill>
                <a:cs typeface="Calibri"/>
                <a:sym typeface="Wingdings" panose="05000000000000000000" pitchFamily="2" charset="2"/>
              </a:rPr>
              <a:t>και </a:t>
            </a:r>
            <a:r>
              <a:rPr lang="en-US" sz="1100" dirty="0">
                <a:solidFill>
                  <a:srgbClr val="1D4956"/>
                </a:solidFill>
                <a:cs typeface="Calibri"/>
                <a:sym typeface="Wingdings" panose="05000000000000000000" pitchFamily="2" charset="2"/>
              </a:rPr>
              <a:t>driver</a:t>
            </a:r>
            <a:r>
              <a:rPr lang="el-GR" sz="1100" dirty="0">
                <a:solidFill>
                  <a:srgbClr val="1D4956"/>
                </a:solidFill>
                <a:cs typeface="Calibri"/>
                <a:sym typeface="Wingdings" panose="05000000000000000000" pitchFamily="2" charset="2"/>
              </a:rPr>
              <a:t> βιβλιοθήκες με μια δυναμική βιβλιοθήκη που φορτώνεται σε κάθε εφαρμογή όταν ξεκινάει.</a:t>
            </a:r>
            <a:r>
              <a:rPr lang="en-US" sz="1100" dirty="0">
                <a:solidFill>
                  <a:srgbClr val="1D4956"/>
                </a:solidFill>
                <a:cs typeface="Calibri"/>
                <a:sym typeface="Wingdings" panose="05000000000000000000" pitchFamily="2" charset="2"/>
              </a:rPr>
              <a:t> </a:t>
            </a:r>
            <a:endParaRPr lang="el-GR" sz="1100" dirty="0">
              <a:solidFill>
                <a:srgbClr val="1D4956"/>
              </a:solidFill>
              <a:cs typeface="Calibri"/>
              <a:sym typeface="Wingdings" panose="05000000000000000000" pitchFamily="2" charset="2"/>
            </a:endParaRPr>
          </a:p>
          <a:p>
            <a:pPr marL="158750" lvl="0" indent="0">
              <a:buNone/>
            </a:pPr>
            <a:endParaRPr lang="el-GR" dirty="0"/>
          </a:p>
          <a:p>
            <a:pPr marL="158750" lvl="0" indent="0">
              <a:buNone/>
            </a:pPr>
            <a:r>
              <a:rPr lang="el-GR" dirty="0"/>
              <a:t>Το μόνο που απαιτεί είναι οι εφαρμογές να γίνονται </a:t>
            </a:r>
            <a:r>
              <a:rPr lang="en-US" dirty="0"/>
              <a:t>Link </a:t>
            </a:r>
            <a:r>
              <a:rPr lang="el-GR" dirty="0"/>
              <a:t>με το στατικό </a:t>
            </a:r>
            <a:r>
              <a:rPr lang="en-US" dirty="0"/>
              <a:t>version </a:t>
            </a:r>
            <a:r>
              <a:rPr lang="el-GR" dirty="0"/>
              <a:t>των </a:t>
            </a:r>
            <a:r>
              <a:rPr lang="en-US" dirty="0"/>
              <a:t>CUDA accelerated libs </a:t>
            </a:r>
            <a:r>
              <a:rPr lang="el-GR" dirty="0"/>
              <a:t>γιατί αυτές κάνουν </a:t>
            </a:r>
            <a:r>
              <a:rPr lang="en-US" dirty="0"/>
              <a:t>link </a:t>
            </a:r>
            <a:r>
              <a:rPr lang="el-GR" dirty="0"/>
              <a:t>με το </a:t>
            </a:r>
            <a:r>
              <a:rPr lang="en-US" dirty="0"/>
              <a:t>CUDA RT </a:t>
            </a:r>
            <a:r>
              <a:rPr lang="el-GR" dirty="0"/>
              <a:t>και </a:t>
            </a:r>
            <a:r>
              <a:rPr lang="en-US" dirty="0"/>
              <a:t>DRV </a:t>
            </a:r>
            <a:r>
              <a:rPr lang="el-GR" dirty="0"/>
              <a:t>ενώ οι δυναμικές το περιλαμβάνουν εσωτερικά και έτσι το </a:t>
            </a:r>
            <a:r>
              <a:rPr lang="en-US" dirty="0"/>
              <a:t>interception </a:t>
            </a:r>
            <a:r>
              <a:rPr lang="el-GR" dirty="0"/>
              <a:t>δεν είναι εφικτό. </a:t>
            </a:r>
            <a:endParaRPr lang="en-US" dirty="0"/>
          </a:p>
        </p:txBody>
      </p:sp>
    </p:spTree>
    <p:extLst>
      <p:ext uri="{BB962C8B-B14F-4D97-AF65-F5344CB8AC3E}">
        <p14:creationId xmlns:p14="http://schemas.microsoft.com/office/powerpoint/2010/main" val="41762074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lvl="0" indent="-298450"/>
            <a:r>
              <a:rPr lang="el-GR" sz="1100" dirty="0">
                <a:solidFill>
                  <a:srgbClr val="1D4956"/>
                </a:solidFill>
                <a:cs typeface="Calibri"/>
                <a:sym typeface="Wingdings" panose="05000000000000000000" pitchFamily="2" charset="2"/>
              </a:rPr>
              <a:t>Ο επόμενος στόχος του </a:t>
            </a:r>
            <a:r>
              <a:rPr lang="en-US" sz="1100" dirty="0">
                <a:solidFill>
                  <a:srgbClr val="1D4956"/>
                </a:solidFill>
                <a:cs typeface="Calibri"/>
                <a:sym typeface="Wingdings" panose="05000000000000000000" pitchFamily="2" charset="2"/>
              </a:rPr>
              <a:t>Guardian </a:t>
            </a:r>
            <a:r>
              <a:rPr lang="el-GR" sz="1100" dirty="0">
                <a:solidFill>
                  <a:srgbClr val="1D4956"/>
                </a:solidFill>
                <a:cs typeface="Calibri"/>
                <a:sym typeface="Wingdings" panose="05000000000000000000" pitchFamily="2" charset="2"/>
              </a:rPr>
              <a:t>είναι να αποτρέψει τις εφαρμογές να έχουν</a:t>
            </a:r>
            <a:r>
              <a:rPr lang="en-US" sz="1100" dirty="0">
                <a:solidFill>
                  <a:srgbClr val="1D4956"/>
                </a:solidFill>
                <a:cs typeface="Calibri"/>
                <a:sym typeface="Wingdings" panose="05000000000000000000" pitchFamily="2" charset="2"/>
              </a:rPr>
              <a:t> </a:t>
            </a:r>
            <a:r>
              <a:rPr lang="el-GR" sz="1100" dirty="0">
                <a:solidFill>
                  <a:srgbClr val="1D4956"/>
                </a:solidFill>
                <a:cs typeface="Calibri"/>
                <a:sym typeface="Wingdings" panose="05000000000000000000" pitchFamily="2" charset="2"/>
              </a:rPr>
              <a:t>απευθείας πρόσβαση στην </a:t>
            </a:r>
            <a:r>
              <a:rPr lang="en-US" sz="1100" dirty="0">
                <a:solidFill>
                  <a:srgbClr val="1D4956"/>
                </a:solidFill>
                <a:cs typeface="Calibri"/>
                <a:sym typeface="Wingdings" panose="05000000000000000000" pitchFamily="2" charset="2"/>
              </a:rPr>
              <a:t>GPU</a:t>
            </a:r>
            <a:r>
              <a:rPr lang="el-GR" sz="1100" dirty="0">
                <a:solidFill>
                  <a:srgbClr val="1D4956"/>
                </a:solidFill>
                <a:cs typeface="Calibri"/>
                <a:sym typeface="Wingdings" panose="05000000000000000000" pitchFamily="2" charset="2"/>
              </a:rPr>
              <a:t>. Να αλλάξουμε </a:t>
            </a:r>
            <a:r>
              <a:rPr lang="en-US" sz="1100" dirty="0">
                <a:solidFill>
                  <a:srgbClr val="1D4956"/>
                </a:solidFill>
                <a:cs typeface="Calibri"/>
                <a:sym typeface="Wingdings" panose="05000000000000000000" pitchFamily="2" charset="2"/>
              </a:rPr>
              <a:t>address space </a:t>
            </a:r>
            <a:r>
              <a:rPr lang="el-GR" sz="1100" dirty="0">
                <a:solidFill>
                  <a:srgbClr val="1D4956"/>
                </a:solidFill>
                <a:cs typeface="Calibri"/>
                <a:sym typeface="Wingdings" panose="05000000000000000000" pitchFamily="2" charset="2"/>
              </a:rPr>
              <a:t>είναι σημαντικό γιατί έτσι δεν επιτρέπουμε στις εφαρμογές να παρακάμψουν τους ελέγχους μας. </a:t>
            </a:r>
          </a:p>
          <a:p>
            <a:pPr marL="457200" lvl="0" indent="-298450"/>
            <a:r>
              <a:rPr lang="el-GR" sz="1100" dirty="0">
                <a:solidFill>
                  <a:srgbClr val="1D4956"/>
                </a:solidFill>
                <a:cs typeface="Calibri"/>
                <a:sym typeface="Wingdings" panose="05000000000000000000" pitchFamily="2" charset="2"/>
              </a:rPr>
              <a:t>Το </a:t>
            </a:r>
            <a:r>
              <a:rPr lang="en-US" sz="1100" dirty="0">
                <a:solidFill>
                  <a:srgbClr val="1D4956"/>
                </a:solidFill>
                <a:cs typeface="Calibri"/>
                <a:sym typeface="Wingdings" panose="05000000000000000000" pitchFamily="2" charset="2"/>
              </a:rPr>
              <a:t>Guardian </a:t>
            </a:r>
            <a:r>
              <a:rPr lang="el-GR" sz="1100" dirty="0">
                <a:solidFill>
                  <a:srgbClr val="1D4956"/>
                </a:solidFill>
                <a:cs typeface="Calibri"/>
                <a:sym typeface="Wingdings" panose="05000000000000000000" pitchFamily="2" charset="2"/>
              </a:rPr>
              <a:t>Κληρονομεί το </a:t>
            </a:r>
            <a:r>
              <a:rPr lang="en-US" sz="1100" dirty="0">
                <a:solidFill>
                  <a:srgbClr val="1D4956"/>
                </a:solidFill>
                <a:cs typeface="Calibri"/>
                <a:sym typeface="Wingdings" panose="05000000000000000000" pitchFamily="2" charset="2"/>
              </a:rPr>
              <a:t>client-server </a:t>
            </a:r>
            <a:r>
              <a:rPr lang="el-GR" sz="1100" dirty="0">
                <a:solidFill>
                  <a:srgbClr val="1D4956"/>
                </a:solidFill>
                <a:cs typeface="Calibri"/>
                <a:sym typeface="Wingdings" panose="05000000000000000000" pitchFamily="2" charset="2"/>
              </a:rPr>
              <a:t>μοντέλο του </a:t>
            </a:r>
            <a:r>
              <a:rPr lang="en-US" sz="1100" dirty="0">
                <a:solidFill>
                  <a:srgbClr val="1D4956"/>
                </a:solidFill>
                <a:cs typeface="Calibri"/>
                <a:sym typeface="Wingdings" panose="05000000000000000000" pitchFamily="2" charset="2"/>
              </a:rPr>
              <a:t>Arax</a:t>
            </a:r>
            <a:r>
              <a:rPr lang="el-GR" sz="1100" dirty="0">
                <a:solidFill>
                  <a:srgbClr val="1D4956"/>
                </a:solidFill>
                <a:cs typeface="Calibri"/>
                <a:sym typeface="Wingdings" panose="05000000000000000000" pitchFamily="2" charset="2"/>
              </a:rPr>
              <a:t>.</a:t>
            </a:r>
          </a:p>
          <a:p>
            <a:pPr marL="457200" lvl="0" indent="-298450"/>
            <a:r>
              <a:rPr lang="el-GR" sz="1100" dirty="0">
                <a:solidFill>
                  <a:srgbClr val="1D4956"/>
                </a:solidFill>
                <a:cs typeface="Calibri"/>
                <a:sym typeface="Wingdings" panose="05000000000000000000" pitchFamily="2" charset="2"/>
              </a:rPr>
              <a:t>Τα </a:t>
            </a:r>
            <a:r>
              <a:rPr lang="en-US" sz="1100" dirty="0">
                <a:solidFill>
                  <a:srgbClr val="1D4956"/>
                </a:solidFill>
                <a:cs typeface="Calibri"/>
                <a:sym typeface="Wingdings" panose="05000000000000000000" pitchFamily="2" charset="2"/>
              </a:rPr>
              <a:t>CUDA calls </a:t>
            </a:r>
            <a:r>
              <a:rPr lang="el-GR" sz="1100" dirty="0">
                <a:solidFill>
                  <a:srgbClr val="1D4956"/>
                </a:solidFill>
                <a:cs typeface="Calibri"/>
                <a:sym typeface="Wingdings" panose="05000000000000000000" pitchFamily="2" charset="2"/>
              </a:rPr>
              <a:t>γίνονται </a:t>
            </a:r>
            <a:r>
              <a:rPr lang="en-US" sz="1100" dirty="0">
                <a:solidFill>
                  <a:srgbClr val="1D4956"/>
                </a:solidFill>
                <a:cs typeface="Calibri"/>
                <a:sym typeface="Wingdings" panose="05000000000000000000" pitchFamily="2" charset="2"/>
              </a:rPr>
              <a:t>intercept </a:t>
            </a:r>
            <a:r>
              <a:rPr lang="el-GR" sz="1100" dirty="0">
                <a:solidFill>
                  <a:srgbClr val="1D4956"/>
                </a:solidFill>
                <a:cs typeface="Calibri"/>
                <a:sym typeface="Wingdings" panose="05000000000000000000" pitchFamily="2" charset="2"/>
              </a:rPr>
              <a:t>στην πλευρά του </a:t>
            </a:r>
            <a:r>
              <a:rPr lang="en-US" sz="1100" dirty="0">
                <a:solidFill>
                  <a:srgbClr val="1D4956"/>
                </a:solidFill>
                <a:cs typeface="Calibri"/>
                <a:sym typeface="Wingdings" panose="05000000000000000000" pitchFamily="2" charset="2"/>
              </a:rPr>
              <a:t>client </a:t>
            </a:r>
            <a:r>
              <a:rPr lang="el-GR" sz="1100" dirty="0">
                <a:solidFill>
                  <a:srgbClr val="1D4956"/>
                </a:solidFill>
                <a:cs typeface="Calibri"/>
                <a:sym typeface="Wingdings" panose="05000000000000000000" pitchFamily="2" charset="2"/>
              </a:rPr>
              <a:t>και στέλνονται στον </a:t>
            </a:r>
            <a:r>
              <a:rPr lang="en-US" sz="1100" dirty="0">
                <a:solidFill>
                  <a:srgbClr val="1D4956"/>
                </a:solidFill>
                <a:cs typeface="Calibri"/>
                <a:sym typeface="Wingdings" panose="05000000000000000000" pitchFamily="2" charset="2"/>
              </a:rPr>
              <a:t>server</a:t>
            </a:r>
            <a:r>
              <a:rPr lang="el-GR" sz="1100" dirty="0">
                <a:solidFill>
                  <a:srgbClr val="1D4956"/>
                </a:solidFill>
                <a:cs typeface="Calibri"/>
                <a:sym typeface="Wingdings" panose="05000000000000000000" pitchFamily="2" charset="2"/>
              </a:rPr>
              <a:t>.</a:t>
            </a:r>
            <a:endParaRPr lang="en-US" sz="1100" dirty="0">
              <a:solidFill>
                <a:srgbClr val="1D4956"/>
              </a:solidFill>
              <a:cs typeface="Calibri"/>
              <a:sym typeface="Wingdings" panose="05000000000000000000" pitchFamily="2" charset="2"/>
            </a:endParaRPr>
          </a:p>
          <a:p>
            <a:pPr marL="457200" lvl="0" indent="-298450"/>
            <a:r>
              <a:rPr lang="en-US" sz="1100" dirty="0">
                <a:solidFill>
                  <a:srgbClr val="1D4956"/>
                </a:solidFill>
                <a:cs typeface="Calibri"/>
                <a:sym typeface="Wingdings" panose="05000000000000000000" pitchFamily="2" charset="2"/>
              </a:rPr>
              <a:t>To</a:t>
            </a:r>
            <a:r>
              <a:rPr lang="el-GR" sz="1100" dirty="0">
                <a:solidFill>
                  <a:srgbClr val="1D4956"/>
                </a:solidFill>
                <a:cs typeface="Calibri"/>
                <a:sym typeface="Wingdings" panose="05000000000000000000" pitchFamily="2" charset="2"/>
              </a:rPr>
              <a:t> </a:t>
            </a:r>
            <a:r>
              <a:rPr lang="en-US" sz="1100" dirty="0">
                <a:solidFill>
                  <a:srgbClr val="1D4956"/>
                </a:solidFill>
                <a:cs typeface="Calibri"/>
                <a:sym typeface="Wingdings" panose="05000000000000000000" pitchFamily="2" charset="2"/>
              </a:rPr>
              <a:t>Guardian </a:t>
            </a:r>
            <a:r>
              <a:rPr lang="el-GR" sz="1100" dirty="0">
                <a:solidFill>
                  <a:srgbClr val="1D4956"/>
                </a:solidFill>
                <a:cs typeface="Calibri"/>
                <a:sym typeface="Wingdings" panose="05000000000000000000" pitchFamily="2" charset="2"/>
              </a:rPr>
              <a:t>όπως είπαμε και πριν </a:t>
            </a:r>
            <a:r>
              <a:rPr lang="el-GR" sz="1100" dirty="0" err="1">
                <a:solidFill>
                  <a:srgbClr val="1D4956"/>
                </a:solidFill>
                <a:cs typeface="Calibri"/>
                <a:sym typeface="Wingdings" panose="05000000000000000000" pitchFamily="2" charset="2"/>
              </a:rPr>
              <a:t>πίανει</a:t>
            </a:r>
            <a:r>
              <a:rPr lang="el-GR" sz="1100" dirty="0">
                <a:solidFill>
                  <a:srgbClr val="1D4956"/>
                </a:solidFill>
                <a:cs typeface="Calibri"/>
                <a:sym typeface="Wingdings" panose="05000000000000000000" pitchFamily="2" charset="2"/>
              </a:rPr>
              <a:t> μόνο το </a:t>
            </a:r>
            <a:r>
              <a:rPr lang="en-US" sz="1100" dirty="0">
                <a:solidFill>
                  <a:srgbClr val="1D4956"/>
                </a:solidFill>
                <a:cs typeface="Calibri"/>
                <a:sym typeface="Wingdings" panose="05000000000000000000" pitchFamily="2" charset="2"/>
              </a:rPr>
              <a:t>CUDA runtime </a:t>
            </a:r>
            <a:r>
              <a:rPr lang="el-GR" sz="1100" dirty="0">
                <a:solidFill>
                  <a:srgbClr val="1D4956"/>
                </a:solidFill>
                <a:cs typeface="Calibri"/>
                <a:sym typeface="Wingdings" panose="05000000000000000000" pitchFamily="2" charset="2"/>
              </a:rPr>
              <a:t>και </a:t>
            </a:r>
            <a:r>
              <a:rPr lang="en-US" sz="1100" dirty="0">
                <a:solidFill>
                  <a:srgbClr val="1D4956"/>
                </a:solidFill>
                <a:cs typeface="Calibri"/>
                <a:sym typeface="Wingdings" panose="05000000000000000000" pitchFamily="2" charset="2"/>
              </a:rPr>
              <a:t>driver libs </a:t>
            </a:r>
            <a:r>
              <a:rPr lang="el-GR" sz="1100" dirty="0">
                <a:solidFill>
                  <a:srgbClr val="1D4956"/>
                </a:solidFill>
                <a:cs typeface="Calibri"/>
                <a:sym typeface="Wingdings" panose="05000000000000000000" pitchFamily="2" charset="2"/>
              </a:rPr>
              <a:t>και έτσι χρειάζεται να διαχειριστεί περίπου 430 </a:t>
            </a:r>
            <a:r>
              <a:rPr lang="en-US" sz="1100" dirty="0">
                <a:solidFill>
                  <a:srgbClr val="1D4956"/>
                </a:solidFill>
                <a:cs typeface="Calibri"/>
                <a:sym typeface="Wingdings" panose="05000000000000000000" pitchFamily="2" charset="2"/>
              </a:rPr>
              <a:t>calls. </a:t>
            </a:r>
          </a:p>
          <a:p>
            <a:pPr marL="457200" lvl="0" indent="-298450"/>
            <a:r>
              <a:rPr lang="el-GR" sz="1100" dirty="0">
                <a:solidFill>
                  <a:srgbClr val="1D4956"/>
                </a:solidFill>
                <a:cs typeface="Calibri"/>
                <a:sym typeface="Wingdings" panose="05000000000000000000" pitchFamily="2" charset="2"/>
              </a:rPr>
              <a:t>Οι προηγούμενες δουλειές έπιαναν εκτός αυτών και τα </a:t>
            </a:r>
            <a:r>
              <a:rPr lang="en-US" sz="1100" dirty="0">
                <a:solidFill>
                  <a:srgbClr val="1D4956"/>
                </a:solidFill>
                <a:cs typeface="Calibri"/>
                <a:sym typeface="Wingdings" panose="05000000000000000000" pitchFamily="2" charset="2"/>
              </a:rPr>
              <a:t>high level calls </a:t>
            </a:r>
            <a:r>
              <a:rPr lang="el-GR" sz="1100" dirty="0">
                <a:solidFill>
                  <a:srgbClr val="1D4956"/>
                </a:solidFill>
                <a:cs typeface="Calibri"/>
                <a:sym typeface="Wingdings" panose="05000000000000000000" pitchFamily="2" charset="2"/>
              </a:rPr>
              <a:t>των </a:t>
            </a:r>
            <a:r>
              <a:rPr lang="en-US" sz="1100" dirty="0">
                <a:solidFill>
                  <a:srgbClr val="1D4956"/>
                </a:solidFill>
                <a:cs typeface="Calibri"/>
                <a:sym typeface="Wingdings" panose="05000000000000000000" pitchFamily="2" charset="2"/>
              </a:rPr>
              <a:t>CUDA accelerated libs</a:t>
            </a:r>
            <a:r>
              <a:rPr lang="el-GR" sz="1100" dirty="0">
                <a:solidFill>
                  <a:srgbClr val="1D4956"/>
                </a:solidFill>
                <a:cs typeface="Calibri"/>
                <a:sym typeface="Wingdings" panose="05000000000000000000" pitchFamily="2" charset="2"/>
              </a:rPr>
              <a:t> που είναι πάνω από 1600 </a:t>
            </a:r>
            <a:r>
              <a:rPr lang="en-US" sz="1100" dirty="0">
                <a:solidFill>
                  <a:srgbClr val="1D4956"/>
                </a:solidFill>
                <a:cs typeface="Calibri"/>
                <a:sym typeface="Wingdings" panose="05000000000000000000" pitchFamily="2" charset="2"/>
              </a:rPr>
              <a:t>calls</a:t>
            </a:r>
            <a:r>
              <a:rPr lang="el-GR" sz="1100" dirty="0">
                <a:solidFill>
                  <a:srgbClr val="1D4956"/>
                </a:solidFill>
                <a:cs typeface="Calibri"/>
                <a:sym typeface="Wingdings" panose="05000000000000000000" pitchFamily="2" charset="2"/>
              </a:rPr>
              <a:t>, που όμως είναι περίπλοκα και αλλάζουν συχνά </a:t>
            </a:r>
            <a:endParaRPr lang="en-US" sz="1100" dirty="0">
              <a:solidFill>
                <a:srgbClr val="1D4956"/>
              </a:solidFill>
              <a:cs typeface="Calibri"/>
              <a:sym typeface="Wingdings" panose="05000000000000000000" pitchFamily="2" charset="2"/>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sz="1100" dirty="0">
                <a:solidFill>
                  <a:srgbClr val="1D4956"/>
                </a:solidFill>
                <a:cs typeface="Calibri"/>
                <a:sym typeface="Wingdings" panose="05000000000000000000" pitchFamily="2" charset="2"/>
              </a:rPr>
              <a:t>Σε σχέση με τις προηγούμενες τεχνικές το </a:t>
            </a:r>
            <a:r>
              <a:rPr lang="en-US" sz="1100" dirty="0">
                <a:solidFill>
                  <a:srgbClr val="1D4956"/>
                </a:solidFill>
                <a:cs typeface="Calibri"/>
                <a:sym typeface="Wingdings" panose="05000000000000000000" pitchFamily="2" charset="2"/>
              </a:rPr>
              <a:t>Guardian</a:t>
            </a:r>
            <a:r>
              <a:rPr lang="el-GR" sz="1100" dirty="0">
                <a:solidFill>
                  <a:srgbClr val="1D4956"/>
                </a:solidFill>
                <a:cs typeface="Calibri"/>
                <a:sym typeface="Wingdings" panose="05000000000000000000" pitchFamily="2" charset="2"/>
              </a:rPr>
              <a:t> είναι πιο εύρωστο γιατί χρειάζεται να υλοποιήσουμε πολύ λιγότερές κλήσεις.</a:t>
            </a:r>
          </a:p>
          <a:p>
            <a:pPr marL="457200" lvl="0" indent="-298450"/>
            <a:r>
              <a:rPr lang="el-GR" sz="1100" dirty="0">
                <a:solidFill>
                  <a:srgbClr val="1D4956"/>
                </a:solidFill>
                <a:cs typeface="Calibri"/>
                <a:sym typeface="Wingdings" panose="05000000000000000000" pitchFamily="2" charset="2"/>
              </a:rPr>
              <a:t>Επιπλέον ο </a:t>
            </a:r>
            <a:r>
              <a:rPr lang="en-US" sz="1100" dirty="0">
                <a:solidFill>
                  <a:srgbClr val="1D4956"/>
                </a:solidFill>
                <a:cs typeface="Calibri"/>
                <a:sym typeface="Wingdings" panose="05000000000000000000" pitchFamily="2" charset="2"/>
              </a:rPr>
              <a:t>server </a:t>
            </a:r>
            <a:r>
              <a:rPr lang="el-GR" sz="1100" dirty="0">
                <a:solidFill>
                  <a:srgbClr val="1D4956"/>
                </a:solidFill>
                <a:cs typeface="Calibri"/>
                <a:sym typeface="Wingdings" panose="05000000000000000000" pitchFamily="2" charset="2"/>
              </a:rPr>
              <a:t>είναι η μόνη οντότητα με πρόσβαση στους </a:t>
            </a:r>
            <a:r>
              <a:rPr lang="en-US" sz="1100" dirty="0">
                <a:solidFill>
                  <a:srgbClr val="1D4956"/>
                </a:solidFill>
                <a:cs typeface="Calibri"/>
                <a:sym typeface="Wingdings" panose="05000000000000000000" pitchFamily="2" charset="2"/>
              </a:rPr>
              <a:t>accelerators </a:t>
            </a:r>
            <a:r>
              <a:rPr lang="el-GR" sz="1100" dirty="0">
                <a:solidFill>
                  <a:srgbClr val="1D4956"/>
                </a:solidFill>
                <a:cs typeface="Calibri"/>
                <a:sym typeface="Wingdings" panose="05000000000000000000" pitchFamily="2" charset="2"/>
              </a:rPr>
              <a:t>και εκτελεί όλα τα </a:t>
            </a:r>
            <a:r>
              <a:rPr lang="en-US" sz="1100" dirty="0">
                <a:solidFill>
                  <a:srgbClr val="1D4956"/>
                </a:solidFill>
                <a:cs typeface="Calibri"/>
                <a:sym typeface="Wingdings" panose="05000000000000000000" pitchFamily="2" charset="2"/>
              </a:rPr>
              <a:t>CUDA calls </a:t>
            </a:r>
            <a:r>
              <a:rPr lang="el-GR" sz="1100" dirty="0">
                <a:solidFill>
                  <a:srgbClr val="1D4956"/>
                </a:solidFill>
                <a:cs typeface="Calibri"/>
                <a:sym typeface="Wingdings" panose="05000000000000000000" pitchFamily="2" charset="2"/>
              </a:rPr>
              <a:t>και τους </a:t>
            </a:r>
            <a:r>
              <a:rPr lang="en-US" sz="1100" dirty="0">
                <a:solidFill>
                  <a:srgbClr val="1D4956"/>
                </a:solidFill>
                <a:cs typeface="Calibri"/>
                <a:sym typeface="Wingdings" panose="05000000000000000000" pitchFamily="2" charset="2"/>
              </a:rPr>
              <a:t>sandboxed kernels </a:t>
            </a:r>
            <a:r>
              <a:rPr lang="el-GR" sz="1100" dirty="0">
                <a:solidFill>
                  <a:srgbClr val="1D4956"/>
                </a:solidFill>
                <a:cs typeface="Calibri"/>
                <a:sym typeface="Wingdings" panose="05000000000000000000" pitchFamily="2" charset="2"/>
              </a:rPr>
              <a:t>αντί των εφαρμογών.</a:t>
            </a:r>
          </a:p>
          <a:p>
            <a:pPr marL="457200" lvl="0" indent="-298450"/>
            <a:r>
              <a:rPr lang="el-GR" sz="1100" dirty="0">
                <a:solidFill>
                  <a:srgbClr val="1D4956"/>
                </a:solidFill>
                <a:cs typeface="Calibri"/>
                <a:sym typeface="Wingdings" panose="05000000000000000000" pitchFamily="2" charset="2"/>
              </a:rPr>
              <a:t>Έτσι οι εφαρμογές δεν μπορούν να αποφύγουν το </a:t>
            </a:r>
            <a:r>
              <a:rPr lang="en-US" sz="1100" dirty="0">
                <a:solidFill>
                  <a:srgbClr val="1D4956"/>
                </a:solidFill>
                <a:cs typeface="Calibri"/>
                <a:sym typeface="Wingdings" panose="05000000000000000000" pitchFamily="2" charset="2"/>
              </a:rPr>
              <a:t>protection </a:t>
            </a:r>
            <a:r>
              <a:rPr lang="el-GR" sz="1100" dirty="0">
                <a:solidFill>
                  <a:srgbClr val="1D4956"/>
                </a:solidFill>
                <a:cs typeface="Calibri"/>
                <a:sym typeface="Wingdings" panose="05000000000000000000" pitchFamily="2" charset="2"/>
              </a:rPr>
              <a:t>του </a:t>
            </a:r>
            <a:r>
              <a:rPr lang="en-US" sz="1100" dirty="0">
                <a:solidFill>
                  <a:srgbClr val="1D4956"/>
                </a:solidFill>
                <a:cs typeface="Calibri"/>
                <a:sym typeface="Wingdings" panose="05000000000000000000" pitchFamily="2" charset="2"/>
              </a:rPr>
              <a:t>Guardian. </a:t>
            </a:r>
          </a:p>
        </p:txBody>
      </p:sp>
    </p:spTree>
    <p:extLst>
      <p:ext uri="{BB962C8B-B14F-4D97-AF65-F5344CB8AC3E}">
        <p14:creationId xmlns:p14="http://schemas.microsoft.com/office/powerpoint/2010/main" val="1626661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lvl="0" indent="-298450"/>
            <a:r>
              <a:rPr lang="el-GR" sz="1100" dirty="0">
                <a:solidFill>
                  <a:srgbClr val="1D4956"/>
                </a:solidFill>
                <a:cs typeface="Calibri"/>
                <a:sym typeface="Wingdings" panose="05000000000000000000" pitchFamily="2" charset="2"/>
              </a:rPr>
              <a:t>Ο επόμενος στόχος του </a:t>
            </a:r>
            <a:r>
              <a:rPr lang="en-US" sz="1100" dirty="0">
                <a:solidFill>
                  <a:srgbClr val="1D4956"/>
                </a:solidFill>
                <a:cs typeface="Calibri"/>
                <a:sym typeface="Wingdings" panose="05000000000000000000" pitchFamily="2" charset="2"/>
              </a:rPr>
              <a:t>Guardian </a:t>
            </a:r>
            <a:r>
              <a:rPr lang="el-GR" sz="1100" dirty="0">
                <a:solidFill>
                  <a:srgbClr val="1D4956"/>
                </a:solidFill>
                <a:cs typeface="Calibri"/>
                <a:sym typeface="Wingdings" panose="05000000000000000000" pitchFamily="2" charset="2"/>
              </a:rPr>
              <a:t>είναι να αποτρέψει τις εφαρμογές να έχουν</a:t>
            </a:r>
            <a:r>
              <a:rPr lang="en-US" sz="1100" dirty="0">
                <a:solidFill>
                  <a:srgbClr val="1D4956"/>
                </a:solidFill>
                <a:cs typeface="Calibri"/>
                <a:sym typeface="Wingdings" panose="05000000000000000000" pitchFamily="2" charset="2"/>
              </a:rPr>
              <a:t> </a:t>
            </a:r>
            <a:r>
              <a:rPr lang="el-GR" sz="1100" dirty="0">
                <a:solidFill>
                  <a:srgbClr val="1D4956"/>
                </a:solidFill>
                <a:cs typeface="Calibri"/>
                <a:sym typeface="Wingdings" panose="05000000000000000000" pitchFamily="2" charset="2"/>
              </a:rPr>
              <a:t>απευθείας πρόσβαση στην </a:t>
            </a:r>
            <a:r>
              <a:rPr lang="en-US" sz="1100" dirty="0">
                <a:solidFill>
                  <a:srgbClr val="1D4956"/>
                </a:solidFill>
                <a:cs typeface="Calibri"/>
                <a:sym typeface="Wingdings" panose="05000000000000000000" pitchFamily="2" charset="2"/>
              </a:rPr>
              <a:t>GPU</a:t>
            </a:r>
            <a:r>
              <a:rPr lang="el-GR" sz="1100" dirty="0">
                <a:solidFill>
                  <a:srgbClr val="1D4956"/>
                </a:solidFill>
                <a:cs typeface="Calibri"/>
                <a:sym typeface="Wingdings" panose="05000000000000000000" pitchFamily="2" charset="2"/>
              </a:rPr>
              <a:t>. Να αλλάξουμε </a:t>
            </a:r>
            <a:r>
              <a:rPr lang="en-US" sz="1100" dirty="0">
                <a:solidFill>
                  <a:srgbClr val="1D4956"/>
                </a:solidFill>
                <a:cs typeface="Calibri"/>
                <a:sym typeface="Wingdings" panose="05000000000000000000" pitchFamily="2" charset="2"/>
              </a:rPr>
              <a:t>address space </a:t>
            </a:r>
            <a:r>
              <a:rPr lang="el-GR" sz="1100" dirty="0">
                <a:solidFill>
                  <a:srgbClr val="1D4956"/>
                </a:solidFill>
                <a:cs typeface="Calibri"/>
                <a:sym typeface="Wingdings" panose="05000000000000000000" pitchFamily="2" charset="2"/>
              </a:rPr>
              <a:t>είναι σημαντικό γιατί έτσι δεν επιτρέπουμε στις εφαρμογές να παρακάμψουν τους ελέγχους μας. </a:t>
            </a:r>
          </a:p>
          <a:p>
            <a:pPr marL="457200" lvl="0" indent="-298450"/>
            <a:r>
              <a:rPr lang="el-GR" sz="1100" dirty="0">
                <a:solidFill>
                  <a:srgbClr val="1D4956"/>
                </a:solidFill>
                <a:cs typeface="Calibri"/>
                <a:sym typeface="Wingdings" panose="05000000000000000000" pitchFamily="2" charset="2"/>
              </a:rPr>
              <a:t>Το </a:t>
            </a:r>
            <a:r>
              <a:rPr lang="en-US" sz="1100" dirty="0">
                <a:solidFill>
                  <a:srgbClr val="1D4956"/>
                </a:solidFill>
                <a:cs typeface="Calibri"/>
                <a:sym typeface="Wingdings" panose="05000000000000000000" pitchFamily="2" charset="2"/>
              </a:rPr>
              <a:t>Guardian </a:t>
            </a:r>
            <a:r>
              <a:rPr lang="el-GR" sz="1100" dirty="0">
                <a:solidFill>
                  <a:srgbClr val="1D4956"/>
                </a:solidFill>
                <a:cs typeface="Calibri"/>
                <a:sym typeface="Wingdings" panose="05000000000000000000" pitchFamily="2" charset="2"/>
              </a:rPr>
              <a:t>Κληρονομεί το </a:t>
            </a:r>
            <a:r>
              <a:rPr lang="en-US" sz="1100" dirty="0">
                <a:solidFill>
                  <a:srgbClr val="1D4956"/>
                </a:solidFill>
                <a:cs typeface="Calibri"/>
                <a:sym typeface="Wingdings" panose="05000000000000000000" pitchFamily="2" charset="2"/>
              </a:rPr>
              <a:t>client-server </a:t>
            </a:r>
            <a:r>
              <a:rPr lang="el-GR" sz="1100" dirty="0">
                <a:solidFill>
                  <a:srgbClr val="1D4956"/>
                </a:solidFill>
                <a:cs typeface="Calibri"/>
                <a:sym typeface="Wingdings" panose="05000000000000000000" pitchFamily="2" charset="2"/>
              </a:rPr>
              <a:t>μοντέλο του </a:t>
            </a:r>
            <a:r>
              <a:rPr lang="en-US" sz="1100" dirty="0">
                <a:solidFill>
                  <a:srgbClr val="1D4956"/>
                </a:solidFill>
                <a:cs typeface="Calibri"/>
                <a:sym typeface="Wingdings" panose="05000000000000000000" pitchFamily="2" charset="2"/>
              </a:rPr>
              <a:t>Arax</a:t>
            </a:r>
            <a:r>
              <a:rPr lang="el-GR" sz="1100" dirty="0">
                <a:solidFill>
                  <a:srgbClr val="1D4956"/>
                </a:solidFill>
                <a:cs typeface="Calibri"/>
                <a:sym typeface="Wingdings" panose="05000000000000000000" pitchFamily="2" charset="2"/>
              </a:rPr>
              <a:t>.</a:t>
            </a:r>
          </a:p>
          <a:p>
            <a:pPr marL="457200" lvl="0" indent="-298450"/>
            <a:r>
              <a:rPr lang="el-GR" sz="1100" dirty="0">
                <a:solidFill>
                  <a:srgbClr val="1D4956"/>
                </a:solidFill>
                <a:cs typeface="Calibri"/>
                <a:sym typeface="Wingdings" panose="05000000000000000000" pitchFamily="2" charset="2"/>
              </a:rPr>
              <a:t>Τα </a:t>
            </a:r>
            <a:r>
              <a:rPr lang="en-US" sz="1100" dirty="0">
                <a:solidFill>
                  <a:srgbClr val="1D4956"/>
                </a:solidFill>
                <a:cs typeface="Calibri"/>
                <a:sym typeface="Wingdings" panose="05000000000000000000" pitchFamily="2" charset="2"/>
              </a:rPr>
              <a:t>CUDA calls </a:t>
            </a:r>
            <a:r>
              <a:rPr lang="el-GR" sz="1100" dirty="0">
                <a:solidFill>
                  <a:srgbClr val="1D4956"/>
                </a:solidFill>
                <a:cs typeface="Calibri"/>
                <a:sym typeface="Wingdings" panose="05000000000000000000" pitchFamily="2" charset="2"/>
              </a:rPr>
              <a:t>γίνονται </a:t>
            </a:r>
            <a:r>
              <a:rPr lang="en-US" sz="1100" dirty="0">
                <a:solidFill>
                  <a:srgbClr val="1D4956"/>
                </a:solidFill>
                <a:cs typeface="Calibri"/>
                <a:sym typeface="Wingdings" panose="05000000000000000000" pitchFamily="2" charset="2"/>
              </a:rPr>
              <a:t>intercept </a:t>
            </a:r>
            <a:r>
              <a:rPr lang="el-GR" sz="1100" dirty="0">
                <a:solidFill>
                  <a:srgbClr val="1D4956"/>
                </a:solidFill>
                <a:cs typeface="Calibri"/>
                <a:sym typeface="Wingdings" panose="05000000000000000000" pitchFamily="2" charset="2"/>
              </a:rPr>
              <a:t>στην πλευρά του </a:t>
            </a:r>
            <a:r>
              <a:rPr lang="en-US" sz="1100" dirty="0">
                <a:solidFill>
                  <a:srgbClr val="1D4956"/>
                </a:solidFill>
                <a:cs typeface="Calibri"/>
                <a:sym typeface="Wingdings" panose="05000000000000000000" pitchFamily="2" charset="2"/>
              </a:rPr>
              <a:t>client </a:t>
            </a:r>
            <a:r>
              <a:rPr lang="el-GR" sz="1100" dirty="0">
                <a:solidFill>
                  <a:srgbClr val="1D4956"/>
                </a:solidFill>
                <a:cs typeface="Calibri"/>
                <a:sym typeface="Wingdings" panose="05000000000000000000" pitchFamily="2" charset="2"/>
              </a:rPr>
              <a:t>και στέλνονται στον </a:t>
            </a:r>
            <a:r>
              <a:rPr lang="en-US" sz="1100" dirty="0">
                <a:solidFill>
                  <a:srgbClr val="1D4956"/>
                </a:solidFill>
                <a:cs typeface="Calibri"/>
                <a:sym typeface="Wingdings" panose="05000000000000000000" pitchFamily="2" charset="2"/>
              </a:rPr>
              <a:t>server</a:t>
            </a:r>
            <a:r>
              <a:rPr lang="el-GR" sz="1100" dirty="0">
                <a:solidFill>
                  <a:srgbClr val="1D4956"/>
                </a:solidFill>
                <a:cs typeface="Calibri"/>
                <a:sym typeface="Wingdings" panose="05000000000000000000" pitchFamily="2" charset="2"/>
              </a:rPr>
              <a:t>.</a:t>
            </a:r>
            <a:endParaRPr lang="en-US" sz="1100" dirty="0">
              <a:solidFill>
                <a:srgbClr val="1D4956"/>
              </a:solidFill>
              <a:cs typeface="Calibri"/>
              <a:sym typeface="Wingdings" panose="05000000000000000000" pitchFamily="2" charset="2"/>
            </a:endParaRPr>
          </a:p>
          <a:p>
            <a:pPr marL="457200" lvl="0" indent="-298450"/>
            <a:r>
              <a:rPr lang="en-US" sz="1100" dirty="0">
                <a:solidFill>
                  <a:srgbClr val="1D4956"/>
                </a:solidFill>
                <a:cs typeface="Calibri"/>
                <a:sym typeface="Wingdings" panose="05000000000000000000" pitchFamily="2" charset="2"/>
              </a:rPr>
              <a:t>To</a:t>
            </a:r>
            <a:r>
              <a:rPr lang="el-GR" sz="1100" dirty="0">
                <a:solidFill>
                  <a:srgbClr val="1D4956"/>
                </a:solidFill>
                <a:cs typeface="Calibri"/>
                <a:sym typeface="Wingdings" panose="05000000000000000000" pitchFamily="2" charset="2"/>
              </a:rPr>
              <a:t> </a:t>
            </a:r>
            <a:r>
              <a:rPr lang="en-US" sz="1100" dirty="0">
                <a:solidFill>
                  <a:srgbClr val="1D4956"/>
                </a:solidFill>
                <a:cs typeface="Calibri"/>
                <a:sym typeface="Wingdings" panose="05000000000000000000" pitchFamily="2" charset="2"/>
              </a:rPr>
              <a:t>Guardian </a:t>
            </a:r>
            <a:r>
              <a:rPr lang="el-GR" sz="1100" dirty="0">
                <a:solidFill>
                  <a:srgbClr val="1D4956"/>
                </a:solidFill>
                <a:cs typeface="Calibri"/>
                <a:sym typeface="Wingdings" panose="05000000000000000000" pitchFamily="2" charset="2"/>
              </a:rPr>
              <a:t>όπως είπαμε και πριν </a:t>
            </a:r>
            <a:r>
              <a:rPr lang="el-GR" sz="1100" dirty="0" err="1">
                <a:solidFill>
                  <a:srgbClr val="1D4956"/>
                </a:solidFill>
                <a:cs typeface="Calibri"/>
                <a:sym typeface="Wingdings" panose="05000000000000000000" pitchFamily="2" charset="2"/>
              </a:rPr>
              <a:t>πίανει</a:t>
            </a:r>
            <a:r>
              <a:rPr lang="el-GR" sz="1100" dirty="0">
                <a:solidFill>
                  <a:srgbClr val="1D4956"/>
                </a:solidFill>
                <a:cs typeface="Calibri"/>
                <a:sym typeface="Wingdings" panose="05000000000000000000" pitchFamily="2" charset="2"/>
              </a:rPr>
              <a:t> μόνο το </a:t>
            </a:r>
            <a:r>
              <a:rPr lang="en-US" sz="1100" dirty="0">
                <a:solidFill>
                  <a:srgbClr val="1D4956"/>
                </a:solidFill>
                <a:cs typeface="Calibri"/>
                <a:sym typeface="Wingdings" panose="05000000000000000000" pitchFamily="2" charset="2"/>
              </a:rPr>
              <a:t>CUDA runtime </a:t>
            </a:r>
            <a:r>
              <a:rPr lang="el-GR" sz="1100" dirty="0">
                <a:solidFill>
                  <a:srgbClr val="1D4956"/>
                </a:solidFill>
                <a:cs typeface="Calibri"/>
                <a:sym typeface="Wingdings" panose="05000000000000000000" pitchFamily="2" charset="2"/>
              </a:rPr>
              <a:t>και </a:t>
            </a:r>
            <a:r>
              <a:rPr lang="en-US" sz="1100" dirty="0">
                <a:solidFill>
                  <a:srgbClr val="1D4956"/>
                </a:solidFill>
                <a:cs typeface="Calibri"/>
                <a:sym typeface="Wingdings" panose="05000000000000000000" pitchFamily="2" charset="2"/>
              </a:rPr>
              <a:t>driver libs </a:t>
            </a:r>
            <a:r>
              <a:rPr lang="el-GR" sz="1100" dirty="0">
                <a:solidFill>
                  <a:srgbClr val="1D4956"/>
                </a:solidFill>
                <a:cs typeface="Calibri"/>
                <a:sym typeface="Wingdings" panose="05000000000000000000" pitchFamily="2" charset="2"/>
              </a:rPr>
              <a:t>και έτσι χρειάζεται να διαχειριστεί περίπου 430 </a:t>
            </a:r>
            <a:r>
              <a:rPr lang="en-US" sz="1100" dirty="0">
                <a:solidFill>
                  <a:srgbClr val="1D4956"/>
                </a:solidFill>
                <a:cs typeface="Calibri"/>
                <a:sym typeface="Wingdings" panose="05000000000000000000" pitchFamily="2" charset="2"/>
              </a:rPr>
              <a:t>calls. </a:t>
            </a:r>
          </a:p>
          <a:p>
            <a:pPr marL="457200" lvl="0" indent="-298450"/>
            <a:r>
              <a:rPr lang="el-GR" sz="1100" dirty="0">
                <a:solidFill>
                  <a:srgbClr val="1D4956"/>
                </a:solidFill>
                <a:cs typeface="Calibri"/>
                <a:sym typeface="Wingdings" panose="05000000000000000000" pitchFamily="2" charset="2"/>
              </a:rPr>
              <a:t>Οι προηγούμενες δουλειές έπιαναν εκτός αυτών και τα </a:t>
            </a:r>
            <a:r>
              <a:rPr lang="en-US" sz="1100" dirty="0">
                <a:solidFill>
                  <a:srgbClr val="1D4956"/>
                </a:solidFill>
                <a:cs typeface="Calibri"/>
                <a:sym typeface="Wingdings" panose="05000000000000000000" pitchFamily="2" charset="2"/>
              </a:rPr>
              <a:t>high level calls </a:t>
            </a:r>
            <a:r>
              <a:rPr lang="el-GR" sz="1100" dirty="0">
                <a:solidFill>
                  <a:srgbClr val="1D4956"/>
                </a:solidFill>
                <a:cs typeface="Calibri"/>
                <a:sym typeface="Wingdings" panose="05000000000000000000" pitchFamily="2" charset="2"/>
              </a:rPr>
              <a:t>των </a:t>
            </a:r>
            <a:r>
              <a:rPr lang="en-US" sz="1100" dirty="0">
                <a:solidFill>
                  <a:srgbClr val="1D4956"/>
                </a:solidFill>
                <a:cs typeface="Calibri"/>
                <a:sym typeface="Wingdings" panose="05000000000000000000" pitchFamily="2" charset="2"/>
              </a:rPr>
              <a:t>CUDA accelerated libs</a:t>
            </a:r>
            <a:r>
              <a:rPr lang="el-GR" sz="1100" dirty="0">
                <a:solidFill>
                  <a:srgbClr val="1D4956"/>
                </a:solidFill>
                <a:cs typeface="Calibri"/>
                <a:sym typeface="Wingdings" panose="05000000000000000000" pitchFamily="2" charset="2"/>
              </a:rPr>
              <a:t> που είναι πάνω από 1600 </a:t>
            </a:r>
            <a:r>
              <a:rPr lang="en-US" sz="1100" dirty="0">
                <a:solidFill>
                  <a:srgbClr val="1D4956"/>
                </a:solidFill>
                <a:cs typeface="Calibri"/>
                <a:sym typeface="Wingdings" panose="05000000000000000000" pitchFamily="2" charset="2"/>
              </a:rPr>
              <a:t>calls</a:t>
            </a:r>
            <a:r>
              <a:rPr lang="el-GR" sz="1100" dirty="0">
                <a:solidFill>
                  <a:srgbClr val="1D4956"/>
                </a:solidFill>
                <a:cs typeface="Calibri"/>
                <a:sym typeface="Wingdings" panose="05000000000000000000" pitchFamily="2" charset="2"/>
              </a:rPr>
              <a:t>, που όμως είναι περίπλοκα και αλλάζουν συχνά </a:t>
            </a:r>
            <a:endParaRPr lang="en-US" sz="1100" dirty="0">
              <a:solidFill>
                <a:srgbClr val="1D4956"/>
              </a:solidFill>
              <a:cs typeface="Calibri"/>
              <a:sym typeface="Wingdings" panose="05000000000000000000" pitchFamily="2" charset="2"/>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sz="1100" dirty="0">
                <a:solidFill>
                  <a:srgbClr val="1D4956"/>
                </a:solidFill>
                <a:cs typeface="Calibri"/>
                <a:sym typeface="Wingdings" panose="05000000000000000000" pitchFamily="2" charset="2"/>
              </a:rPr>
              <a:t>Σε σχέση με τις προηγούμενες τεχνικές το </a:t>
            </a:r>
            <a:r>
              <a:rPr lang="en-US" sz="1100" dirty="0">
                <a:solidFill>
                  <a:srgbClr val="1D4956"/>
                </a:solidFill>
                <a:cs typeface="Calibri"/>
                <a:sym typeface="Wingdings" panose="05000000000000000000" pitchFamily="2" charset="2"/>
              </a:rPr>
              <a:t>Guardian</a:t>
            </a:r>
            <a:r>
              <a:rPr lang="el-GR" sz="1100" dirty="0">
                <a:solidFill>
                  <a:srgbClr val="1D4956"/>
                </a:solidFill>
                <a:cs typeface="Calibri"/>
                <a:sym typeface="Wingdings" panose="05000000000000000000" pitchFamily="2" charset="2"/>
              </a:rPr>
              <a:t> είναι πιο εύρωστο γιατί χρειάζεται να υλοποιήσουμε πολύ λιγότερές κλήσεις.</a:t>
            </a:r>
          </a:p>
          <a:p>
            <a:pPr marL="457200" lvl="0" indent="-298450"/>
            <a:r>
              <a:rPr lang="el-GR" sz="1100" dirty="0">
                <a:solidFill>
                  <a:srgbClr val="1D4956"/>
                </a:solidFill>
                <a:cs typeface="Calibri"/>
                <a:sym typeface="Wingdings" panose="05000000000000000000" pitchFamily="2" charset="2"/>
              </a:rPr>
              <a:t>Επιπλέον ο </a:t>
            </a:r>
            <a:r>
              <a:rPr lang="en-US" sz="1100" dirty="0">
                <a:solidFill>
                  <a:srgbClr val="1D4956"/>
                </a:solidFill>
                <a:cs typeface="Calibri"/>
                <a:sym typeface="Wingdings" panose="05000000000000000000" pitchFamily="2" charset="2"/>
              </a:rPr>
              <a:t>server </a:t>
            </a:r>
            <a:r>
              <a:rPr lang="el-GR" sz="1100" dirty="0">
                <a:solidFill>
                  <a:srgbClr val="1D4956"/>
                </a:solidFill>
                <a:cs typeface="Calibri"/>
                <a:sym typeface="Wingdings" panose="05000000000000000000" pitchFamily="2" charset="2"/>
              </a:rPr>
              <a:t>είναι η μόνη οντότητα με πρόσβαση στους </a:t>
            </a:r>
            <a:r>
              <a:rPr lang="en-US" sz="1100" dirty="0">
                <a:solidFill>
                  <a:srgbClr val="1D4956"/>
                </a:solidFill>
                <a:cs typeface="Calibri"/>
                <a:sym typeface="Wingdings" panose="05000000000000000000" pitchFamily="2" charset="2"/>
              </a:rPr>
              <a:t>accelerators </a:t>
            </a:r>
            <a:r>
              <a:rPr lang="el-GR" sz="1100" dirty="0">
                <a:solidFill>
                  <a:srgbClr val="1D4956"/>
                </a:solidFill>
                <a:cs typeface="Calibri"/>
                <a:sym typeface="Wingdings" panose="05000000000000000000" pitchFamily="2" charset="2"/>
              </a:rPr>
              <a:t>και εκτελεί όλα τα </a:t>
            </a:r>
            <a:r>
              <a:rPr lang="en-US" sz="1100" dirty="0">
                <a:solidFill>
                  <a:srgbClr val="1D4956"/>
                </a:solidFill>
                <a:cs typeface="Calibri"/>
                <a:sym typeface="Wingdings" panose="05000000000000000000" pitchFamily="2" charset="2"/>
              </a:rPr>
              <a:t>CUDA calls </a:t>
            </a:r>
            <a:r>
              <a:rPr lang="el-GR" sz="1100" dirty="0">
                <a:solidFill>
                  <a:srgbClr val="1D4956"/>
                </a:solidFill>
                <a:cs typeface="Calibri"/>
                <a:sym typeface="Wingdings" panose="05000000000000000000" pitchFamily="2" charset="2"/>
              </a:rPr>
              <a:t>και τους </a:t>
            </a:r>
            <a:r>
              <a:rPr lang="en-US" sz="1100" dirty="0">
                <a:solidFill>
                  <a:srgbClr val="1D4956"/>
                </a:solidFill>
                <a:cs typeface="Calibri"/>
                <a:sym typeface="Wingdings" panose="05000000000000000000" pitchFamily="2" charset="2"/>
              </a:rPr>
              <a:t>sandboxed kernels </a:t>
            </a:r>
            <a:r>
              <a:rPr lang="el-GR" sz="1100" dirty="0">
                <a:solidFill>
                  <a:srgbClr val="1D4956"/>
                </a:solidFill>
                <a:cs typeface="Calibri"/>
                <a:sym typeface="Wingdings" panose="05000000000000000000" pitchFamily="2" charset="2"/>
              </a:rPr>
              <a:t>αντί των εφαρμογών.</a:t>
            </a:r>
          </a:p>
          <a:p>
            <a:pPr marL="457200" lvl="0" indent="-298450"/>
            <a:r>
              <a:rPr lang="el-GR" sz="1100" dirty="0">
                <a:solidFill>
                  <a:srgbClr val="1D4956"/>
                </a:solidFill>
                <a:cs typeface="Calibri"/>
                <a:sym typeface="Wingdings" panose="05000000000000000000" pitchFamily="2" charset="2"/>
              </a:rPr>
              <a:t>Έτσι οι εφαρμογές δεν μπορούν να αποφύγουν το </a:t>
            </a:r>
            <a:r>
              <a:rPr lang="en-US" sz="1100" dirty="0">
                <a:solidFill>
                  <a:srgbClr val="1D4956"/>
                </a:solidFill>
                <a:cs typeface="Calibri"/>
                <a:sym typeface="Wingdings" panose="05000000000000000000" pitchFamily="2" charset="2"/>
              </a:rPr>
              <a:t>protection </a:t>
            </a:r>
            <a:r>
              <a:rPr lang="el-GR" sz="1100" dirty="0">
                <a:solidFill>
                  <a:srgbClr val="1D4956"/>
                </a:solidFill>
                <a:cs typeface="Calibri"/>
                <a:sym typeface="Wingdings" panose="05000000000000000000" pitchFamily="2" charset="2"/>
              </a:rPr>
              <a:t>του </a:t>
            </a:r>
            <a:r>
              <a:rPr lang="en-US" sz="1100" dirty="0">
                <a:solidFill>
                  <a:srgbClr val="1D4956"/>
                </a:solidFill>
                <a:cs typeface="Calibri"/>
                <a:sym typeface="Wingdings" panose="05000000000000000000" pitchFamily="2" charset="2"/>
              </a:rPr>
              <a:t>Guardian. </a:t>
            </a:r>
          </a:p>
        </p:txBody>
      </p:sp>
    </p:spTree>
    <p:extLst>
      <p:ext uri="{BB962C8B-B14F-4D97-AF65-F5344CB8AC3E}">
        <p14:creationId xmlns:p14="http://schemas.microsoft.com/office/powerpoint/2010/main" val="56480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Ο δεύτερος λόγος είναι η έλλειψη αποδοτικής και ασφαλούς χρήσης </a:t>
            </a:r>
            <a:r>
              <a:rPr lang="en-US" sz="1100" b="0" dirty="0">
                <a:solidFill>
                  <a:srgbClr val="1D4956"/>
                </a:solidFill>
                <a:latin typeface="Barlow"/>
                <a:cs typeface="Calibri"/>
              </a:rPr>
              <a:t>accelerators </a:t>
            </a:r>
            <a:r>
              <a:rPr lang="el-GR" sz="1100" b="0" dirty="0">
                <a:solidFill>
                  <a:srgbClr val="1D4956"/>
                </a:solidFill>
                <a:latin typeface="Barlow"/>
                <a:cs typeface="Calibri"/>
              </a:rPr>
              <a:t>από πολλαπλούς χρήστες. </a:t>
            </a:r>
          </a:p>
        </p:txBody>
      </p:sp>
    </p:spTree>
    <p:extLst>
      <p:ext uri="{BB962C8B-B14F-4D97-AF65-F5344CB8AC3E}">
        <p14:creationId xmlns:p14="http://schemas.microsoft.com/office/powerpoint/2010/main" val="18052190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sz="1100" b="0" dirty="0">
                <a:solidFill>
                  <a:srgbClr val="1D4956"/>
                </a:solidFill>
                <a:latin typeface="Barlow"/>
                <a:cs typeface="Calibri"/>
              </a:rPr>
              <a:t>Εδώ βλέπουμε την συνολική εικόνα του </a:t>
            </a:r>
            <a:r>
              <a:rPr lang="en-US" sz="1100" b="0" dirty="0">
                <a:solidFill>
                  <a:srgbClr val="1D4956"/>
                </a:solidFill>
                <a:latin typeface="Barlow"/>
                <a:cs typeface="Calibri"/>
              </a:rPr>
              <a:t>interception </a:t>
            </a:r>
            <a:r>
              <a:rPr lang="el-GR" sz="1100" b="0" dirty="0">
                <a:solidFill>
                  <a:srgbClr val="1D4956"/>
                </a:solidFill>
                <a:latin typeface="Barlow"/>
                <a:cs typeface="Calibri"/>
              </a:rPr>
              <a:t>και</a:t>
            </a:r>
            <a:r>
              <a:rPr lang="en-US" sz="1100" b="0" dirty="0">
                <a:solidFill>
                  <a:srgbClr val="1D4956"/>
                </a:solidFill>
                <a:latin typeface="Barlow"/>
                <a:cs typeface="Calibri"/>
              </a:rPr>
              <a:t> protection </a:t>
            </a:r>
            <a:r>
              <a:rPr lang="el-GR" sz="1100" b="0" dirty="0">
                <a:solidFill>
                  <a:srgbClr val="1D4956"/>
                </a:solidFill>
                <a:latin typeface="Barlow"/>
                <a:cs typeface="Calibri"/>
              </a:rPr>
              <a:t>των </a:t>
            </a:r>
            <a:r>
              <a:rPr lang="en-US" sz="1100" b="0" dirty="0">
                <a:solidFill>
                  <a:srgbClr val="1D4956"/>
                </a:solidFill>
                <a:latin typeface="Barlow"/>
                <a:cs typeface="Calibri"/>
              </a:rPr>
              <a:t>calls</a:t>
            </a:r>
            <a:r>
              <a:rPr lang="el-GR" sz="1100" b="0" dirty="0">
                <a:solidFill>
                  <a:srgbClr val="1D4956"/>
                </a:solidFill>
                <a:latin typeface="Barlow"/>
                <a:cs typeface="Calibri"/>
              </a:rPr>
              <a:t> </a:t>
            </a:r>
            <a:endParaRPr lang="en-US" sz="1100" b="0" dirty="0">
              <a:solidFill>
                <a:srgbClr val="1D4956"/>
              </a:solidFill>
              <a:latin typeface="Barlow"/>
              <a:cs typeface="Calibri"/>
            </a:endParaRPr>
          </a:p>
          <a:p>
            <a:pPr marL="158750" indent="0">
              <a:buNone/>
            </a:pPr>
            <a:r>
              <a:rPr lang="el-GR" sz="1100" b="0" dirty="0">
                <a:solidFill>
                  <a:srgbClr val="1D4956"/>
                </a:solidFill>
                <a:latin typeface="Barlow"/>
                <a:cs typeface="Calibri"/>
              </a:rPr>
              <a:t>Σε μια </a:t>
            </a:r>
            <a:r>
              <a:rPr lang="en-US" sz="1100" b="0" dirty="0">
                <a:solidFill>
                  <a:srgbClr val="1D4956"/>
                </a:solidFill>
                <a:latin typeface="Barlow"/>
                <a:cs typeface="Calibri"/>
              </a:rPr>
              <a:t>offline </a:t>
            </a:r>
            <a:r>
              <a:rPr lang="el-GR" sz="1100" b="0" dirty="0" err="1">
                <a:solidFill>
                  <a:srgbClr val="1D4956"/>
                </a:solidFill>
                <a:latin typeface="Barlow"/>
                <a:cs typeface="Calibri"/>
              </a:rPr>
              <a:t>διαδικασια</a:t>
            </a:r>
            <a:r>
              <a:rPr lang="el-GR" sz="1100" b="0" dirty="0">
                <a:solidFill>
                  <a:srgbClr val="1D4956"/>
                </a:solidFill>
                <a:latin typeface="Barlow"/>
                <a:cs typeface="Calibri"/>
              </a:rPr>
              <a:t> κάνουμε </a:t>
            </a:r>
            <a:r>
              <a:rPr lang="en-US" sz="1100" b="0" dirty="0">
                <a:solidFill>
                  <a:srgbClr val="1D4956"/>
                </a:solidFill>
                <a:latin typeface="Barlow"/>
                <a:cs typeface="Calibri"/>
              </a:rPr>
              <a:t>extract </a:t>
            </a:r>
            <a:r>
              <a:rPr lang="el-GR" sz="1100" b="0" dirty="0">
                <a:solidFill>
                  <a:srgbClr val="1D4956"/>
                </a:solidFill>
                <a:latin typeface="Barlow"/>
                <a:cs typeface="Calibri"/>
              </a:rPr>
              <a:t>και </a:t>
            </a:r>
            <a:r>
              <a:rPr lang="en-US" sz="1100" b="0" dirty="0">
                <a:solidFill>
                  <a:srgbClr val="1D4956"/>
                </a:solidFill>
                <a:latin typeface="Barlow"/>
                <a:cs typeface="Calibri"/>
              </a:rPr>
              <a:t>patch </a:t>
            </a:r>
            <a:r>
              <a:rPr lang="el-GR" sz="1100" b="0" dirty="0">
                <a:solidFill>
                  <a:srgbClr val="1D4956"/>
                </a:solidFill>
                <a:latin typeface="Barlow"/>
                <a:cs typeface="Calibri"/>
              </a:rPr>
              <a:t>τους </a:t>
            </a:r>
            <a:r>
              <a:rPr lang="en-US" sz="1100" b="0" dirty="0">
                <a:solidFill>
                  <a:srgbClr val="1D4956"/>
                </a:solidFill>
                <a:latin typeface="Barlow"/>
                <a:cs typeface="Calibri"/>
              </a:rPr>
              <a:t>kernels </a:t>
            </a:r>
            <a:r>
              <a:rPr lang="el-GR" sz="1100" b="0" dirty="0">
                <a:solidFill>
                  <a:srgbClr val="1D4956"/>
                </a:solidFill>
                <a:latin typeface="Barlow"/>
                <a:cs typeface="Calibri"/>
              </a:rPr>
              <a:t>των </a:t>
            </a:r>
            <a:r>
              <a:rPr lang="el-GR" sz="1100" b="0" dirty="0" err="1">
                <a:solidFill>
                  <a:srgbClr val="1D4956"/>
                </a:solidFill>
                <a:latin typeface="Barlow"/>
                <a:cs typeface="Calibri"/>
              </a:rPr>
              <a:t>εφαρμογων</a:t>
            </a:r>
            <a:r>
              <a:rPr lang="el-GR" sz="1100" b="0" dirty="0">
                <a:solidFill>
                  <a:srgbClr val="1D4956"/>
                </a:solidFill>
                <a:latin typeface="Barlow"/>
                <a:cs typeface="Calibri"/>
              </a:rPr>
              <a:t> και στην συνέχεια </a:t>
            </a:r>
            <a:r>
              <a:rPr lang="en-US" sz="1100" b="0" dirty="0">
                <a:solidFill>
                  <a:srgbClr val="1D4956"/>
                </a:solidFill>
                <a:latin typeface="Barlow"/>
                <a:cs typeface="Calibri"/>
              </a:rPr>
              <a:t>at runtime </a:t>
            </a:r>
            <a:r>
              <a:rPr lang="el-GR" sz="1100" b="0" dirty="0" err="1">
                <a:solidFill>
                  <a:srgbClr val="1D4956"/>
                </a:solidFill>
                <a:latin typeface="Barlow"/>
                <a:cs typeface="Calibri"/>
              </a:rPr>
              <a:t>πίανουμε</a:t>
            </a:r>
            <a:r>
              <a:rPr lang="el-GR" sz="1100" b="0" dirty="0">
                <a:solidFill>
                  <a:srgbClr val="1D4956"/>
                </a:solidFill>
                <a:latin typeface="Barlow"/>
                <a:cs typeface="Calibri"/>
              </a:rPr>
              <a:t> τα </a:t>
            </a:r>
            <a:r>
              <a:rPr lang="en-US" sz="1100" b="0" dirty="0">
                <a:solidFill>
                  <a:srgbClr val="1D4956"/>
                </a:solidFill>
                <a:latin typeface="Barlow"/>
                <a:cs typeface="Calibri"/>
              </a:rPr>
              <a:t>malloc, copy </a:t>
            </a:r>
            <a:r>
              <a:rPr lang="el-GR" sz="1100" b="0" dirty="0">
                <a:solidFill>
                  <a:srgbClr val="1D4956"/>
                </a:solidFill>
                <a:latin typeface="Barlow"/>
                <a:cs typeface="Calibri"/>
              </a:rPr>
              <a:t>και </a:t>
            </a:r>
            <a:r>
              <a:rPr lang="en-US" sz="1100" b="0" dirty="0">
                <a:solidFill>
                  <a:srgbClr val="1D4956"/>
                </a:solidFill>
                <a:latin typeface="Barlow"/>
                <a:cs typeface="Calibri"/>
              </a:rPr>
              <a:t>kernel launch </a:t>
            </a:r>
            <a:r>
              <a:rPr lang="el-GR" sz="1100" b="0" dirty="0">
                <a:solidFill>
                  <a:srgbClr val="1D4956"/>
                </a:solidFill>
                <a:latin typeface="Barlow"/>
                <a:cs typeface="Calibri"/>
              </a:rPr>
              <a:t>μέσω του </a:t>
            </a:r>
            <a:r>
              <a:rPr lang="en-US" sz="1100" b="0" dirty="0">
                <a:solidFill>
                  <a:srgbClr val="1D4956"/>
                </a:solidFill>
                <a:latin typeface="Barlow"/>
                <a:cs typeface="Calibri"/>
              </a:rPr>
              <a:t>glib </a:t>
            </a:r>
            <a:r>
              <a:rPr lang="el-GR" sz="1100" b="0" dirty="0">
                <a:solidFill>
                  <a:srgbClr val="1D4956"/>
                </a:solidFill>
                <a:latin typeface="Barlow"/>
                <a:cs typeface="Calibri"/>
              </a:rPr>
              <a:t>και τα στέλνουμε στον </a:t>
            </a:r>
            <a:r>
              <a:rPr lang="en-US" sz="1100" b="0" dirty="0" err="1">
                <a:solidFill>
                  <a:srgbClr val="1D4956"/>
                </a:solidFill>
                <a:latin typeface="Barlow"/>
                <a:cs typeface="Calibri"/>
              </a:rPr>
              <a:t>arax</a:t>
            </a:r>
            <a:r>
              <a:rPr lang="en-US" sz="1100" b="0" dirty="0">
                <a:solidFill>
                  <a:srgbClr val="1D4956"/>
                </a:solidFill>
                <a:latin typeface="Barlow"/>
                <a:cs typeface="Calibri"/>
              </a:rPr>
              <a:t> server</a:t>
            </a:r>
            <a:r>
              <a:rPr lang="el-GR" sz="1100" b="0" dirty="0">
                <a:solidFill>
                  <a:srgbClr val="1D4956"/>
                </a:solidFill>
                <a:latin typeface="Barlow"/>
                <a:cs typeface="Calibri"/>
              </a:rPr>
              <a:t>. Εκείνος με την σειρά του για ένα </a:t>
            </a:r>
            <a:endParaRPr lang="en-US" sz="1100" b="0" dirty="0">
              <a:solidFill>
                <a:srgbClr val="1D4956"/>
              </a:solidFill>
              <a:latin typeface="Barlow"/>
              <a:cs typeface="Calibri"/>
            </a:endParaRPr>
          </a:p>
          <a:p>
            <a:pPr marL="457200" indent="-298450"/>
            <a:r>
              <a:rPr lang="el-GR" sz="1100" b="0" dirty="0">
                <a:solidFill>
                  <a:srgbClr val="1D4956"/>
                </a:solidFill>
                <a:latin typeface="Barlow"/>
                <a:cs typeface="Calibri"/>
              </a:rPr>
              <a:t>Ένα </a:t>
            </a:r>
            <a:r>
              <a:rPr lang="en-US" sz="1100" b="0" dirty="0">
                <a:solidFill>
                  <a:srgbClr val="1D4956"/>
                </a:solidFill>
                <a:latin typeface="Barlow"/>
                <a:cs typeface="Calibri"/>
              </a:rPr>
              <a:t>malloc </a:t>
            </a:r>
            <a:r>
              <a:rPr lang="el-GR" sz="1100" b="0" dirty="0">
                <a:solidFill>
                  <a:srgbClr val="1D4956"/>
                </a:solidFill>
                <a:latin typeface="Barlow"/>
                <a:cs typeface="Calibri"/>
              </a:rPr>
              <a:t>δίνει μνήμη μέσα στο </a:t>
            </a:r>
            <a:r>
              <a:rPr lang="en-US" sz="1100" b="0" dirty="0">
                <a:solidFill>
                  <a:srgbClr val="1D4956"/>
                </a:solidFill>
                <a:latin typeface="Barlow"/>
                <a:cs typeface="Calibri"/>
              </a:rPr>
              <a:t>partition </a:t>
            </a:r>
            <a:r>
              <a:rPr lang="el-GR" sz="1100" b="0" dirty="0">
                <a:solidFill>
                  <a:srgbClr val="1D4956"/>
                </a:solidFill>
                <a:latin typeface="Barlow"/>
                <a:cs typeface="Calibri"/>
              </a:rPr>
              <a:t>της εφαρμογής. </a:t>
            </a:r>
          </a:p>
          <a:p>
            <a:pPr marL="457200" indent="-298450"/>
            <a:r>
              <a:rPr lang="el-GR" sz="1100" b="0" dirty="0">
                <a:solidFill>
                  <a:srgbClr val="1D4956"/>
                </a:solidFill>
                <a:latin typeface="Barlow"/>
                <a:cs typeface="Calibri"/>
              </a:rPr>
              <a:t>Ελέγχει ένα </a:t>
            </a:r>
            <a:r>
              <a:rPr lang="en-US" sz="1100" b="0" dirty="0">
                <a:solidFill>
                  <a:srgbClr val="1D4956"/>
                </a:solidFill>
                <a:latin typeface="Barlow"/>
                <a:cs typeface="Calibri"/>
              </a:rPr>
              <a:t>copy </a:t>
            </a:r>
            <a:r>
              <a:rPr lang="el-GR" sz="1100" b="0" dirty="0">
                <a:solidFill>
                  <a:srgbClr val="1D4956"/>
                </a:solidFill>
                <a:latin typeface="Barlow"/>
                <a:cs typeface="Calibri"/>
              </a:rPr>
              <a:t>πετυχαίνει μόνο αν οι </a:t>
            </a:r>
            <a:r>
              <a:rPr lang="en-US" sz="1100" b="0" dirty="0" err="1">
                <a:solidFill>
                  <a:srgbClr val="1D4956"/>
                </a:solidFill>
                <a:latin typeface="Barlow"/>
                <a:cs typeface="Calibri"/>
              </a:rPr>
              <a:t>src</a:t>
            </a:r>
            <a:r>
              <a:rPr lang="en-US" sz="1100" b="0" dirty="0">
                <a:solidFill>
                  <a:srgbClr val="1D4956"/>
                </a:solidFill>
                <a:latin typeface="Barlow"/>
                <a:cs typeface="Calibri"/>
              </a:rPr>
              <a:t> </a:t>
            </a:r>
            <a:r>
              <a:rPr lang="el-GR" sz="1100" b="0" dirty="0">
                <a:solidFill>
                  <a:srgbClr val="1D4956"/>
                </a:solidFill>
                <a:latin typeface="Barlow"/>
                <a:cs typeface="Calibri"/>
              </a:rPr>
              <a:t>και </a:t>
            </a:r>
            <a:r>
              <a:rPr lang="en-US" sz="1100" b="0" dirty="0" err="1">
                <a:solidFill>
                  <a:srgbClr val="1D4956"/>
                </a:solidFill>
                <a:latin typeface="Barlow"/>
                <a:cs typeface="Calibri"/>
              </a:rPr>
              <a:t>dst</a:t>
            </a:r>
            <a:r>
              <a:rPr lang="en-US" sz="1100" b="0" dirty="0">
                <a:solidFill>
                  <a:srgbClr val="1D4956"/>
                </a:solidFill>
                <a:latin typeface="Barlow"/>
                <a:cs typeface="Calibri"/>
              </a:rPr>
              <a:t> pointers </a:t>
            </a:r>
            <a:r>
              <a:rPr lang="el-GR" sz="1100" b="0" dirty="0">
                <a:solidFill>
                  <a:srgbClr val="1D4956"/>
                </a:solidFill>
                <a:latin typeface="Barlow"/>
                <a:cs typeface="Calibri"/>
              </a:rPr>
              <a:t>είναι μέσα στο </a:t>
            </a:r>
            <a:r>
              <a:rPr lang="en-US" sz="1100" b="0" dirty="0">
                <a:solidFill>
                  <a:srgbClr val="1D4956"/>
                </a:solidFill>
                <a:latin typeface="Barlow"/>
                <a:cs typeface="Calibri"/>
              </a:rPr>
              <a:t>partition </a:t>
            </a:r>
            <a:r>
              <a:rPr lang="el-GR" sz="1100" b="0" dirty="0">
                <a:solidFill>
                  <a:srgbClr val="1D4956"/>
                </a:solidFill>
                <a:latin typeface="Barlow"/>
                <a:cs typeface="Calibri"/>
              </a:rPr>
              <a:t>του </a:t>
            </a:r>
            <a:r>
              <a:rPr lang="en-US" sz="1100" b="0" dirty="0">
                <a:solidFill>
                  <a:srgbClr val="1D4956"/>
                </a:solidFill>
                <a:latin typeface="Barlow"/>
                <a:cs typeface="Calibri"/>
              </a:rPr>
              <a:t>application. </a:t>
            </a:r>
            <a:endParaRPr lang="el-GR" sz="1100" b="0" dirty="0">
              <a:solidFill>
                <a:srgbClr val="1D4956"/>
              </a:solidFill>
              <a:latin typeface="Barlow"/>
              <a:cs typeface="Calibri"/>
            </a:endParaRPr>
          </a:p>
          <a:p>
            <a:pPr marL="457200" indent="-298450"/>
            <a:r>
              <a:rPr lang="el-GR" sz="1100" b="0" dirty="0">
                <a:solidFill>
                  <a:srgbClr val="1D4956"/>
                </a:solidFill>
                <a:latin typeface="Barlow"/>
                <a:cs typeface="Calibri"/>
              </a:rPr>
              <a:t>Για κάθε </a:t>
            </a:r>
            <a:r>
              <a:rPr lang="en-US" sz="1100" b="0" dirty="0">
                <a:solidFill>
                  <a:srgbClr val="1D4956"/>
                </a:solidFill>
                <a:latin typeface="Barlow"/>
                <a:cs typeface="Calibri"/>
              </a:rPr>
              <a:t>kernel launch </a:t>
            </a:r>
            <a:r>
              <a:rPr lang="el-GR" sz="1100" b="0" dirty="0">
                <a:solidFill>
                  <a:srgbClr val="1D4956"/>
                </a:solidFill>
                <a:latin typeface="Barlow"/>
                <a:cs typeface="Calibri"/>
              </a:rPr>
              <a:t>ο </a:t>
            </a:r>
            <a:r>
              <a:rPr lang="en-US" sz="1100" b="0" dirty="0">
                <a:solidFill>
                  <a:srgbClr val="1D4956"/>
                </a:solidFill>
                <a:latin typeface="Barlow"/>
                <a:cs typeface="Calibri"/>
              </a:rPr>
              <a:t>server </a:t>
            </a:r>
            <a:r>
              <a:rPr lang="el-GR" sz="1100" b="0" dirty="0">
                <a:solidFill>
                  <a:srgbClr val="1D4956"/>
                </a:solidFill>
                <a:latin typeface="Barlow"/>
                <a:cs typeface="Calibri"/>
              </a:rPr>
              <a:t>καλεί το </a:t>
            </a:r>
            <a:r>
              <a:rPr lang="en-US" sz="1100" b="0" dirty="0">
                <a:solidFill>
                  <a:srgbClr val="1D4956"/>
                </a:solidFill>
                <a:latin typeface="Barlow"/>
                <a:cs typeface="Calibri"/>
              </a:rPr>
              <a:t>sandboxed kernel </a:t>
            </a:r>
            <a:r>
              <a:rPr lang="el-GR" sz="1100" b="0" dirty="0">
                <a:solidFill>
                  <a:srgbClr val="1D4956"/>
                </a:solidFill>
                <a:latin typeface="Barlow"/>
                <a:cs typeface="Calibri"/>
              </a:rPr>
              <a:t>και περνάει δυο </a:t>
            </a:r>
            <a:r>
              <a:rPr lang="en-US" sz="1100" b="0" dirty="0">
                <a:solidFill>
                  <a:srgbClr val="1D4956"/>
                </a:solidFill>
                <a:latin typeface="Barlow"/>
                <a:cs typeface="Calibri"/>
              </a:rPr>
              <a:t>extra </a:t>
            </a:r>
            <a:r>
              <a:rPr lang="el-GR" sz="1100" b="0" dirty="0">
                <a:solidFill>
                  <a:srgbClr val="1D4956"/>
                </a:solidFill>
                <a:latin typeface="Barlow"/>
                <a:cs typeface="Calibri"/>
              </a:rPr>
              <a:t>παραμέτρους την μάσκα και την αρχή του </a:t>
            </a:r>
            <a:r>
              <a:rPr lang="en-US" sz="1100" b="0" dirty="0">
                <a:solidFill>
                  <a:srgbClr val="1D4956"/>
                </a:solidFill>
                <a:latin typeface="Barlow"/>
                <a:cs typeface="Calibri"/>
              </a:rPr>
              <a:t>partition</a:t>
            </a:r>
          </a:p>
          <a:p>
            <a:pPr marL="457200" indent="-298450"/>
            <a:endParaRPr lang="en-US" sz="1100" b="0" dirty="0">
              <a:solidFill>
                <a:srgbClr val="1D4956"/>
              </a:solidFill>
              <a:latin typeface="Barlow"/>
              <a:cs typeface="Calibri"/>
            </a:endParaRPr>
          </a:p>
          <a:p>
            <a:pPr marL="158750" indent="0">
              <a:buNone/>
            </a:pPr>
            <a:endParaRPr lang="el-GR" sz="1100" b="0" dirty="0">
              <a:solidFill>
                <a:srgbClr val="1D4956"/>
              </a:solidFill>
              <a:latin typeface="Barlow"/>
              <a:cs typeface="Calibri"/>
            </a:endParaRPr>
          </a:p>
          <a:p>
            <a:pPr marL="158750" indent="0">
              <a:buNone/>
            </a:pP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26198245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dirty="0"/>
              <a:t>Για να αξιολογήσουμε το σύστημα μας χρησιμοποιήσαμε δυο </a:t>
            </a:r>
            <a:r>
              <a:rPr lang="en-US" dirty="0"/>
              <a:t>servers </a:t>
            </a:r>
            <a:r>
              <a:rPr lang="el-GR" dirty="0"/>
              <a:t>με διαφορετικές </a:t>
            </a:r>
            <a:r>
              <a:rPr lang="en-US" dirty="0"/>
              <a:t>GPUs</a:t>
            </a:r>
            <a:r>
              <a:rPr lang="el-GR" dirty="0"/>
              <a:t> και τρέξαμε </a:t>
            </a:r>
            <a:r>
              <a:rPr lang="en-US" dirty="0"/>
              <a:t>micro benchmarks </a:t>
            </a:r>
            <a:r>
              <a:rPr lang="el-GR" dirty="0"/>
              <a:t>και πραγματικές εφαρμογές που περιλαμβάνουν το </a:t>
            </a:r>
            <a:r>
              <a:rPr lang="en-US" dirty="0" err="1"/>
              <a:t>Rodinia</a:t>
            </a:r>
            <a:r>
              <a:rPr lang="en-US" dirty="0"/>
              <a:t> benchmark suite, </a:t>
            </a:r>
            <a:r>
              <a:rPr lang="el-GR" dirty="0"/>
              <a:t>το </a:t>
            </a:r>
            <a:r>
              <a:rPr lang="en-US" dirty="0"/>
              <a:t>Caffe, </a:t>
            </a:r>
            <a:r>
              <a:rPr lang="el-GR" dirty="0"/>
              <a:t>και το </a:t>
            </a:r>
            <a:r>
              <a:rPr lang="en-US" dirty="0" err="1"/>
              <a:t>Pytorch</a:t>
            </a:r>
            <a:r>
              <a:rPr lang="en-US" dirty="0"/>
              <a:t>. </a:t>
            </a:r>
          </a:p>
          <a:p>
            <a:pPr marL="158750" indent="0">
              <a:buNone/>
            </a:pPr>
            <a:endParaRPr lang="en-US" dirty="0"/>
          </a:p>
          <a:p>
            <a:pPr marL="158750" indent="0">
              <a:buNone/>
            </a:pPr>
            <a:r>
              <a:rPr lang="el-GR" dirty="0"/>
              <a:t>Τρέξαμε σε δυο </a:t>
            </a:r>
            <a:r>
              <a:rPr lang="en-US" dirty="0"/>
              <a:t>deployments </a:t>
            </a:r>
            <a:r>
              <a:rPr lang="el-GR" dirty="0"/>
              <a:t>το πρώτο είναι με </a:t>
            </a:r>
            <a:r>
              <a:rPr lang="en-US" dirty="0"/>
              <a:t>spatial sharing </a:t>
            </a:r>
            <a:r>
              <a:rPr lang="el-GR" dirty="0"/>
              <a:t>και το δεύτερο είναι </a:t>
            </a:r>
            <a:r>
              <a:rPr lang="en-US" dirty="0"/>
              <a:t>standalone </a:t>
            </a:r>
            <a:r>
              <a:rPr lang="el-GR" dirty="0"/>
              <a:t>εφαρμογές που οι </a:t>
            </a:r>
            <a:r>
              <a:rPr lang="en-US" dirty="0"/>
              <a:t>client </a:t>
            </a:r>
            <a:r>
              <a:rPr lang="el-GR" dirty="0"/>
              <a:t>και </a:t>
            </a:r>
            <a:r>
              <a:rPr lang="en-US" dirty="0"/>
              <a:t>o Server </a:t>
            </a:r>
            <a:r>
              <a:rPr lang="el-GR" dirty="0"/>
              <a:t>τρέχουν στο ίδιο </a:t>
            </a:r>
            <a:r>
              <a:rPr lang="en-US" dirty="0"/>
              <a:t>address space. </a:t>
            </a:r>
            <a:r>
              <a:rPr lang="el-GR" dirty="0"/>
              <a:t>Αυτό το </a:t>
            </a:r>
            <a:r>
              <a:rPr lang="en-US" dirty="0"/>
              <a:t>deployment </a:t>
            </a:r>
            <a:r>
              <a:rPr lang="el-GR" dirty="0"/>
              <a:t>μας βοηθάει στο να απομονώσουμε το </a:t>
            </a:r>
            <a:r>
              <a:rPr lang="en-US" dirty="0"/>
              <a:t>Overhead </a:t>
            </a:r>
            <a:r>
              <a:rPr lang="el-GR" dirty="0"/>
              <a:t>του </a:t>
            </a:r>
            <a:r>
              <a:rPr lang="en-US" dirty="0"/>
              <a:t>guardian </a:t>
            </a:r>
            <a:r>
              <a:rPr lang="el-GR" dirty="0" err="1"/>
              <a:t>χωρις</a:t>
            </a:r>
            <a:r>
              <a:rPr lang="el-GR" dirty="0"/>
              <a:t> το </a:t>
            </a:r>
            <a:r>
              <a:rPr lang="en-US" dirty="0"/>
              <a:t>IPC </a:t>
            </a:r>
            <a:r>
              <a:rPr lang="el-GR" dirty="0"/>
              <a:t>και το </a:t>
            </a:r>
            <a:r>
              <a:rPr lang="en-US" dirty="0"/>
              <a:t>resource contention </a:t>
            </a:r>
            <a:r>
              <a:rPr lang="el-GR" dirty="0"/>
              <a:t>Που επιφέρει το </a:t>
            </a:r>
            <a:r>
              <a:rPr lang="en-US" dirty="0"/>
              <a:t>sharing </a:t>
            </a:r>
            <a:r>
              <a:rPr lang="el-GR" dirty="0"/>
              <a:t>και μπορούν να κρύψουν τα </a:t>
            </a:r>
            <a:r>
              <a:rPr lang="en-US" dirty="0"/>
              <a:t>overheads </a:t>
            </a:r>
            <a:r>
              <a:rPr lang="el-GR" dirty="0"/>
              <a:t>μας. </a:t>
            </a:r>
            <a:endParaRPr lang="en-US" dirty="0"/>
          </a:p>
        </p:txBody>
      </p:sp>
    </p:spTree>
    <p:extLst>
      <p:ext uri="{BB962C8B-B14F-4D97-AF65-F5344CB8AC3E}">
        <p14:creationId xmlns:p14="http://schemas.microsoft.com/office/powerpoint/2010/main" val="21199222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dirty="0"/>
              <a:t>Σε αυτό το γράφημα εξετάζουμε το </a:t>
            </a:r>
            <a:r>
              <a:rPr lang="en-US" dirty="0"/>
              <a:t>performance </a:t>
            </a:r>
            <a:r>
              <a:rPr lang="el-GR" dirty="0"/>
              <a:t>του </a:t>
            </a:r>
            <a:r>
              <a:rPr lang="en-US" dirty="0"/>
              <a:t>Guardian </a:t>
            </a:r>
            <a:r>
              <a:rPr lang="el-GR" dirty="0"/>
              <a:t>και άλλων </a:t>
            </a:r>
            <a:r>
              <a:rPr lang="en-US" dirty="0"/>
              <a:t>sharing </a:t>
            </a:r>
            <a:r>
              <a:rPr lang="el-GR" dirty="0"/>
              <a:t>Μηχανισμών. </a:t>
            </a:r>
          </a:p>
          <a:p>
            <a:pPr marL="158750" indent="0">
              <a:buNone/>
            </a:pPr>
            <a:r>
              <a:rPr lang="el-GR" dirty="0"/>
              <a:t>Φτιάξαμε διάφορα </a:t>
            </a:r>
            <a:r>
              <a:rPr lang="en-US" dirty="0"/>
              <a:t>workload mixes </a:t>
            </a:r>
            <a:r>
              <a:rPr lang="el-GR" dirty="0"/>
              <a:t>που φαίνονται στον άξονα </a:t>
            </a:r>
            <a:r>
              <a:rPr lang="en-US" dirty="0"/>
              <a:t>x </a:t>
            </a:r>
            <a:r>
              <a:rPr lang="el-GR" dirty="0"/>
              <a:t>και στον άξονα </a:t>
            </a:r>
            <a:r>
              <a:rPr lang="en-US" dirty="0"/>
              <a:t>y </a:t>
            </a:r>
            <a:r>
              <a:rPr lang="el-GR" dirty="0"/>
              <a:t>βλέπουμε το χρόνο εκτέλεσης.</a:t>
            </a:r>
          </a:p>
          <a:p>
            <a:pPr marL="158750" indent="0">
              <a:buNone/>
            </a:pPr>
            <a:r>
              <a:rPr lang="el-GR" dirty="0"/>
              <a:t>Συγκρίνουμε το </a:t>
            </a:r>
            <a:r>
              <a:rPr lang="en-US" dirty="0"/>
              <a:t>performance </a:t>
            </a:r>
            <a:r>
              <a:rPr lang="el-GR" dirty="0"/>
              <a:t>του </a:t>
            </a:r>
            <a:r>
              <a:rPr lang="en-US" dirty="0"/>
              <a:t>Guardian </a:t>
            </a:r>
            <a:r>
              <a:rPr lang="el-GR" dirty="0"/>
              <a:t>με την </a:t>
            </a:r>
            <a:r>
              <a:rPr lang="en-US" dirty="0"/>
              <a:t>Native CUDA</a:t>
            </a:r>
            <a:r>
              <a:rPr lang="el-GR" dirty="0"/>
              <a:t> που προσφέρει </a:t>
            </a:r>
            <a:r>
              <a:rPr lang="en-US" dirty="0"/>
              <a:t>time-sharing </a:t>
            </a:r>
            <a:r>
              <a:rPr lang="el-GR" dirty="0"/>
              <a:t>και </a:t>
            </a:r>
            <a:r>
              <a:rPr lang="en-US" dirty="0"/>
              <a:t>protection </a:t>
            </a:r>
            <a:r>
              <a:rPr lang="el-GR" dirty="0"/>
              <a:t>και είναι το </a:t>
            </a:r>
            <a:r>
              <a:rPr lang="en-US" dirty="0"/>
              <a:t>setup </a:t>
            </a:r>
            <a:r>
              <a:rPr lang="el-GR" dirty="0"/>
              <a:t>που χρησιμοποιείται από προηγούμενα </a:t>
            </a:r>
            <a:r>
              <a:rPr lang="en-US" dirty="0"/>
              <a:t>papers </a:t>
            </a:r>
            <a:r>
              <a:rPr lang="el-GR" dirty="0"/>
              <a:t>και με το </a:t>
            </a:r>
            <a:r>
              <a:rPr lang="en-US" dirty="0"/>
              <a:t>MPS </a:t>
            </a:r>
            <a:r>
              <a:rPr lang="el-GR" dirty="0"/>
              <a:t>της </a:t>
            </a:r>
            <a:r>
              <a:rPr lang="en-US" dirty="0"/>
              <a:t>NVIDIA </a:t>
            </a:r>
            <a:r>
              <a:rPr lang="el-GR" dirty="0"/>
              <a:t>που προσφέρει </a:t>
            </a:r>
            <a:r>
              <a:rPr lang="en-US" dirty="0"/>
              <a:t>spatial sharing </a:t>
            </a:r>
            <a:r>
              <a:rPr lang="el-GR" dirty="0"/>
              <a:t>αλλά χωρίς </a:t>
            </a:r>
            <a:r>
              <a:rPr lang="en-US" dirty="0"/>
              <a:t>protection</a:t>
            </a:r>
            <a:r>
              <a:rPr lang="el-GR" dirty="0"/>
              <a:t>.</a:t>
            </a:r>
          </a:p>
          <a:p>
            <a:pPr marL="158750" indent="0">
              <a:buNone/>
            </a:pPr>
            <a:endParaRPr lang="el-GR" dirty="0"/>
          </a:p>
          <a:p>
            <a:pPr marL="158750" indent="0">
              <a:buNone/>
            </a:pPr>
            <a:r>
              <a:rPr lang="el-GR" dirty="0"/>
              <a:t>Παρατηρούμε ότι το </a:t>
            </a:r>
            <a:r>
              <a:rPr lang="en-US" dirty="0"/>
              <a:t>Guardian </a:t>
            </a:r>
            <a:r>
              <a:rPr lang="el-GR" dirty="0"/>
              <a:t>έχει συγκρίσιμο </a:t>
            </a:r>
            <a:r>
              <a:rPr lang="en-US" dirty="0"/>
              <a:t>performance </a:t>
            </a:r>
            <a:r>
              <a:rPr lang="el-GR" dirty="0"/>
              <a:t>με το </a:t>
            </a:r>
            <a:r>
              <a:rPr lang="en-US" dirty="0"/>
              <a:t>MPS </a:t>
            </a:r>
            <a:r>
              <a:rPr lang="el-GR" dirty="0"/>
              <a:t>και έχει έως 2 φορές μικρότερο χρόνο εκτέλεσης σε </a:t>
            </a:r>
            <a:r>
              <a:rPr lang="el-GR" dirty="0" err="1"/>
              <a:t>σχεση</a:t>
            </a:r>
            <a:r>
              <a:rPr lang="el-GR" dirty="0"/>
              <a:t> με το </a:t>
            </a:r>
            <a:r>
              <a:rPr lang="en-US" dirty="0"/>
              <a:t>time-sharing</a:t>
            </a:r>
          </a:p>
        </p:txBody>
      </p:sp>
    </p:spTree>
    <p:extLst>
      <p:ext uri="{BB962C8B-B14F-4D97-AF65-F5344CB8AC3E}">
        <p14:creationId xmlns:p14="http://schemas.microsoft.com/office/powerpoint/2010/main" val="42734468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sz="1100" b="0" i="0" u="none" strike="noStrike" cap="none" baseline="0" dirty="0">
                <a:solidFill>
                  <a:srgbClr val="000000"/>
                </a:solidFill>
                <a:latin typeface="Arial"/>
                <a:ea typeface="Arial"/>
                <a:cs typeface="Arial"/>
                <a:sym typeface="Arial"/>
              </a:rPr>
              <a:t>Σε αυτό</a:t>
            </a:r>
            <a:r>
              <a:rPr lang="en-US" sz="1100" b="0" i="0" u="none" strike="noStrike" cap="none" baseline="0" dirty="0">
                <a:solidFill>
                  <a:srgbClr val="000000"/>
                </a:solidFill>
                <a:latin typeface="Arial"/>
                <a:ea typeface="Arial"/>
                <a:cs typeface="Arial"/>
                <a:sym typeface="Arial"/>
              </a:rPr>
              <a:t> </a:t>
            </a:r>
            <a:r>
              <a:rPr lang="el-GR" sz="1100" b="0" i="0" u="none" strike="noStrike" cap="none" baseline="0" dirty="0">
                <a:solidFill>
                  <a:srgbClr val="000000"/>
                </a:solidFill>
                <a:latin typeface="Arial"/>
                <a:ea typeface="Arial"/>
                <a:cs typeface="Arial"/>
                <a:sym typeface="Arial"/>
              </a:rPr>
              <a:t>το </a:t>
            </a:r>
            <a:r>
              <a:rPr lang="en-US" sz="1100" b="0" i="0" u="none" strike="noStrike" cap="none" baseline="0" dirty="0">
                <a:solidFill>
                  <a:srgbClr val="000000"/>
                </a:solidFill>
                <a:latin typeface="Arial"/>
                <a:ea typeface="Arial"/>
                <a:cs typeface="Arial"/>
                <a:sym typeface="Arial"/>
              </a:rPr>
              <a:t>setup </a:t>
            </a:r>
            <a:r>
              <a:rPr lang="el-GR" sz="1100" b="0" i="0" u="none" strike="noStrike" cap="none" baseline="0" dirty="0">
                <a:solidFill>
                  <a:srgbClr val="000000"/>
                </a:solidFill>
                <a:latin typeface="Arial"/>
                <a:ea typeface="Arial"/>
                <a:cs typeface="Arial"/>
                <a:sym typeface="Arial"/>
              </a:rPr>
              <a:t>το </a:t>
            </a:r>
            <a:r>
              <a:rPr lang="en-US" sz="1100" b="0" i="0" u="none" strike="noStrike" cap="none" baseline="0" dirty="0">
                <a:solidFill>
                  <a:srgbClr val="000000"/>
                </a:solidFill>
                <a:latin typeface="Arial"/>
                <a:ea typeface="Arial"/>
                <a:cs typeface="Arial"/>
                <a:sym typeface="Arial"/>
              </a:rPr>
              <a:t>guardian </a:t>
            </a:r>
            <a:r>
              <a:rPr lang="el-GR" sz="1100" b="0" i="0" u="none" strike="noStrike" cap="none" baseline="0" dirty="0">
                <a:solidFill>
                  <a:srgbClr val="000000"/>
                </a:solidFill>
                <a:latin typeface="Arial"/>
                <a:ea typeface="Arial"/>
                <a:cs typeface="Arial"/>
                <a:sym typeface="Arial"/>
              </a:rPr>
              <a:t>και οι εφαρμογές τρέχουν στο ίδιο </a:t>
            </a:r>
            <a:r>
              <a:rPr lang="en-US" sz="1100" b="0" i="0" u="none" strike="noStrike" cap="none" baseline="0" dirty="0">
                <a:solidFill>
                  <a:srgbClr val="000000"/>
                </a:solidFill>
                <a:latin typeface="Arial"/>
                <a:ea typeface="Arial"/>
                <a:cs typeface="Arial"/>
                <a:sym typeface="Arial"/>
              </a:rPr>
              <a:t>address space </a:t>
            </a:r>
            <a:r>
              <a:rPr lang="el-GR" sz="1100" b="0" i="0" u="none" strike="noStrike" cap="none" baseline="0" dirty="0">
                <a:solidFill>
                  <a:srgbClr val="000000"/>
                </a:solidFill>
                <a:latin typeface="Arial"/>
                <a:ea typeface="Arial"/>
                <a:cs typeface="Arial"/>
                <a:sym typeface="Arial"/>
              </a:rPr>
              <a:t>για να αποφύγουμε το </a:t>
            </a:r>
            <a:r>
              <a:rPr lang="en-US" sz="1100" b="0" i="0" u="none" strike="noStrike" cap="none" baseline="0" dirty="0">
                <a:solidFill>
                  <a:srgbClr val="000000"/>
                </a:solidFill>
                <a:latin typeface="Arial"/>
                <a:ea typeface="Arial"/>
                <a:cs typeface="Arial"/>
                <a:sym typeface="Arial"/>
              </a:rPr>
              <a:t>overhead </a:t>
            </a:r>
            <a:r>
              <a:rPr lang="el-GR" sz="1100" b="0" i="0" u="none" strike="noStrike" cap="none" baseline="0" dirty="0">
                <a:solidFill>
                  <a:srgbClr val="000000"/>
                </a:solidFill>
                <a:latin typeface="Arial"/>
                <a:ea typeface="Arial"/>
                <a:cs typeface="Arial"/>
                <a:sym typeface="Arial"/>
              </a:rPr>
              <a:t>του </a:t>
            </a:r>
            <a:r>
              <a:rPr lang="en-US" sz="1100" b="0" i="0" u="none" strike="noStrike" cap="none" baseline="0" dirty="0">
                <a:solidFill>
                  <a:srgbClr val="000000"/>
                </a:solidFill>
                <a:latin typeface="Arial"/>
                <a:ea typeface="Arial"/>
                <a:cs typeface="Arial"/>
                <a:sym typeface="Arial"/>
              </a:rPr>
              <a:t>IPC. </a:t>
            </a:r>
            <a:r>
              <a:rPr lang="el-GR" sz="1100" b="0" i="0" u="none" strike="noStrike" cap="none" baseline="0" dirty="0">
                <a:solidFill>
                  <a:srgbClr val="000000"/>
                </a:solidFill>
                <a:latin typeface="Arial"/>
                <a:ea typeface="Arial"/>
                <a:cs typeface="Arial"/>
                <a:sym typeface="Arial"/>
              </a:rPr>
              <a:t>Επιπλέον δεν υπάρχει </a:t>
            </a:r>
            <a:r>
              <a:rPr lang="en-US" sz="1100" b="0" i="0" u="none" strike="noStrike" cap="none" baseline="0" dirty="0">
                <a:solidFill>
                  <a:srgbClr val="000000"/>
                </a:solidFill>
                <a:latin typeface="Arial"/>
                <a:ea typeface="Arial"/>
                <a:cs typeface="Arial"/>
                <a:sym typeface="Arial"/>
              </a:rPr>
              <a:t>sharing </a:t>
            </a:r>
            <a:r>
              <a:rPr lang="el-GR" sz="1100" b="0" i="0" u="none" strike="noStrike" cap="none" baseline="0" dirty="0">
                <a:solidFill>
                  <a:srgbClr val="000000"/>
                </a:solidFill>
                <a:latin typeface="Arial"/>
                <a:ea typeface="Arial"/>
                <a:cs typeface="Arial"/>
                <a:sym typeface="Arial"/>
              </a:rPr>
              <a:t>ώστε να μην υπάρχει </a:t>
            </a:r>
            <a:r>
              <a:rPr lang="en-US" sz="1100" b="0" i="0" u="none" strike="noStrike" cap="none" baseline="0" dirty="0">
                <a:solidFill>
                  <a:srgbClr val="000000"/>
                </a:solidFill>
                <a:latin typeface="Arial"/>
                <a:ea typeface="Arial"/>
                <a:cs typeface="Arial"/>
                <a:sym typeface="Arial"/>
              </a:rPr>
              <a:t>resource contention </a:t>
            </a:r>
            <a:r>
              <a:rPr lang="el-GR" sz="1100" b="0" i="0" u="none" strike="noStrike" cap="none" baseline="0" dirty="0">
                <a:solidFill>
                  <a:srgbClr val="000000"/>
                </a:solidFill>
                <a:latin typeface="Arial"/>
                <a:ea typeface="Arial"/>
                <a:cs typeface="Arial"/>
                <a:sym typeface="Arial"/>
              </a:rPr>
              <a:t>στην </a:t>
            </a:r>
            <a:r>
              <a:rPr lang="en-US" sz="1100" b="0" i="0" u="none" strike="noStrike" cap="none" baseline="0" dirty="0">
                <a:solidFill>
                  <a:srgbClr val="000000"/>
                </a:solidFill>
                <a:latin typeface="Arial"/>
                <a:ea typeface="Arial"/>
                <a:cs typeface="Arial"/>
                <a:sym typeface="Arial"/>
              </a:rPr>
              <a:t>GPU. </a:t>
            </a:r>
            <a:r>
              <a:rPr lang="el-GR" sz="1100" b="0" i="0" u="none" strike="noStrike" cap="none" baseline="0" dirty="0">
                <a:solidFill>
                  <a:srgbClr val="000000"/>
                </a:solidFill>
                <a:latin typeface="Arial"/>
                <a:ea typeface="Arial"/>
                <a:cs typeface="Arial"/>
                <a:sym typeface="Arial"/>
              </a:rPr>
              <a:t>Άρα τρέχουμε </a:t>
            </a:r>
            <a:r>
              <a:rPr lang="en-US" sz="1100" b="0" i="0" u="none" strike="noStrike" cap="none" baseline="0" dirty="0">
                <a:solidFill>
                  <a:srgbClr val="000000"/>
                </a:solidFill>
                <a:latin typeface="Arial"/>
                <a:ea typeface="Arial"/>
                <a:cs typeface="Arial"/>
                <a:sym typeface="Arial"/>
              </a:rPr>
              <a:t>standalone </a:t>
            </a:r>
            <a:r>
              <a:rPr lang="el-GR" sz="1100" b="0" i="0" u="none" strike="noStrike" cap="none" baseline="0" dirty="0">
                <a:solidFill>
                  <a:srgbClr val="000000"/>
                </a:solidFill>
                <a:latin typeface="Arial"/>
                <a:ea typeface="Arial"/>
                <a:cs typeface="Arial"/>
                <a:sym typeface="Arial"/>
              </a:rPr>
              <a:t>εφαρμογές και βλέπουμε μόνο τα </a:t>
            </a:r>
            <a:r>
              <a:rPr lang="en-US" sz="1100" b="0" i="0" u="none" strike="noStrike" cap="none" baseline="0" dirty="0">
                <a:solidFill>
                  <a:srgbClr val="000000"/>
                </a:solidFill>
                <a:latin typeface="Arial"/>
                <a:ea typeface="Arial"/>
                <a:cs typeface="Arial"/>
                <a:sym typeface="Arial"/>
              </a:rPr>
              <a:t>Overheads </a:t>
            </a:r>
            <a:r>
              <a:rPr lang="el-GR" sz="1100" b="0" i="0" u="none" strike="noStrike" cap="none" baseline="0" dirty="0">
                <a:solidFill>
                  <a:srgbClr val="000000"/>
                </a:solidFill>
                <a:latin typeface="Arial"/>
                <a:ea typeface="Arial"/>
                <a:cs typeface="Arial"/>
                <a:sym typeface="Arial"/>
              </a:rPr>
              <a:t>του </a:t>
            </a:r>
            <a:r>
              <a:rPr lang="en-US" sz="1100" b="0" i="0" u="none" strike="noStrike" cap="none" baseline="0" dirty="0">
                <a:solidFill>
                  <a:srgbClr val="000000"/>
                </a:solidFill>
                <a:latin typeface="Arial"/>
                <a:ea typeface="Arial"/>
                <a:cs typeface="Arial"/>
                <a:sym typeface="Arial"/>
              </a:rPr>
              <a:t>Guardian.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sz="1100" b="0" i="0" u="none" strike="noStrike" cap="none" baseline="0" dirty="0">
                <a:solidFill>
                  <a:srgbClr val="000000"/>
                </a:solidFill>
                <a:latin typeface="Arial"/>
                <a:ea typeface="Arial"/>
                <a:cs typeface="Arial"/>
                <a:sym typeface="Arial"/>
              </a:rPr>
              <a:t>Στον άξονα χ έχουμε διάφορα </a:t>
            </a:r>
            <a:r>
              <a:rPr lang="el-GR" sz="1100" b="0" i="0" u="none" strike="noStrike" cap="none" baseline="0" dirty="0" err="1">
                <a:solidFill>
                  <a:srgbClr val="000000"/>
                </a:solidFill>
                <a:latin typeface="Arial"/>
                <a:ea typeface="Arial"/>
                <a:cs typeface="Arial"/>
                <a:sym typeface="Arial"/>
              </a:rPr>
              <a:t>νευρωνικά</a:t>
            </a:r>
            <a:r>
              <a:rPr lang="el-GR" sz="1100" b="0" i="0" u="none" strike="noStrike" cap="none" baseline="0" dirty="0">
                <a:solidFill>
                  <a:srgbClr val="000000"/>
                </a:solidFill>
                <a:latin typeface="Arial"/>
                <a:ea typeface="Arial"/>
                <a:cs typeface="Arial"/>
                <a:sym typeface="Arial"/>
              </a:rPr>
              <a:t> δίκτυα από </a:t>
            </a:r>
            <a:r>
              <a:rPr lang="en-US" sz="1100" b="0" i="0" u="none" strike="noStrike" cap="none" baseline="0" dirty="0">
                <a:solidFill>
                  <a:srgbClr val="000000"/>
                </a:solidFill>
                <a:latin typeface="Arial"/>
                <a:ea typeface="Arial"/>
                <a:cs typeface="Arial"/>
                <a:sym typeface="Arial"/>
              </a:rPr>
              <a:t>Caffe </a:t>
            </a:r>
            <a:r>
              <a:rPr lang="el-GR" sz="1100" b="0" i="0" u="none" strike="noStrike" cap="none" baseline="0" dirty="0">
                <a:solidFill>
                  <a:srgbClr val="000000"/>
                </a:solidFill>
                <a:latin typeface="Arial"/>
                <a:ea typeface="Arial"/>
                <a:cs typeface="Arial"/>
                <a:sym typeface="Arial"/>
              </a:rPr>
              <a:t>και </a:t>
            </a:r>
            <a:r>
              <a:rPr lang="en-US" sz="1100" b="0" i="0" u="none" strike="noStrike" cap="none" baseline="0" dirty="0" err="1">
                <a:solidFill>
                  <a:srgbClr val="000000"/>
                </a:solidFill>
                <a:latin typeface="Arial"/>
                <a:ea typeface="Arial"/>
                <a:cs typeface="Arial"/>
                <a:sym typeface="Arial"/>
              </a:rPr>
              <a:t>PyTorch</a:t>
            </a:r>
            <a:r>
              <a:rPr lang="en-US" sz="1100" b="0" i="0" u="none" strike="noStrike" cap="none" baseline="0" dirty="0">
                <a:solidFill>
                  <a:srgbClr val="000000"/>
                </a:solidFill>
                <a:latin typeface="Arial"/>
                <a:ea typeface="Arial"/>
                <a:cs typeface="Arial"/>
                <a:sym typeface="Arial"/>
              </a:rPr>
              <a:t> </a:t>
            </a:r>
            <a:r>
              <a:rPr lang="el-GR" sz="1100" b="0" i="0" u="none" strike="noStrike" cap="none" baseline="0" dirty="0">
                <a:solidFill>
                  <a:srgbClr val="000000"/>
                </a:solidFill>
                <a:latin typeface="Arial"/>
                <a:ea typeface="Arial"/>
                <a:cs typeface="Arial"/>
                <a:sym typeface="Arial"/>
              </a:rPr>
              <a:t>που εκτελούν εκατομμύρια </a:t>
            </a:r>
            <a:r>
              <a:rPr lang="en-US" sz="1100" b="0" i="0" u="none" strike="noStrike" cap="none" baseline="0" dirty="0">
                <a:solidFill>
                  <a:srgbClr val="000000"/>
                </a:solidFill>
                <a:latin typeface="Arial"/>
                <a:ea typeface="Arial"/>
                <a:cs typeface="Arial"/>
                <a:sym typeface="Arial"/>
              </a:rPr>
              <a:t>kernels </a:t>
            </a:r>
            <a:r>
              <a:rPr lang="el-GR" sz="1100" b="0" i="0" u="none" strike="noStrike" cap="none" baseline="0" dirty="0">
                <a:solidFill>
                  <a:srgbClr val="000000"/>
                </a:solidFill>
                <a:latin typeface="Arial"/>
                <a:ea typeface="Arial"/>
                <a:cs typeface="Arial"/>
                <a:sym typeface="Arial"/>
              </a:rPr>
              <a:t>και στον </a:t>
            </a:r>
            <a:r>
              <a:rPr lang="en-US" sz="1100" b="0" i="0" u="none" strike="noStrike" cap="none" baseline="0" dirty="0">
                <a:solidFill>
                  <a:srgbClr val="000000"/>
                </a:solidFill>
                <a:latin typeface="Arial"/>
                <a:ea typeface="Arial"/>
                <a:cs typeface="Arial"/>
                <a:sym typeface="Arial"/>
              </a:rPr>
              <a:t>y </a:t>
            </a:r>
            <a:r>
              <a:rPr lang="el-GR" sz="1100" b="0" i="0" u="none" strike="noStrike" cap="none" baseline="0" dirty="0">
                <a:solidFill>
                  <a:srgbClr val="000000"/>
                </a:solidFill>
                <a:latin typeface="Arial"/>
                <a:ea typeface="Arial"/>
                <a:cs typeface="Arial"/>
                <a:sym typeface="Arial"/>
              </a:rPr>
              <a:t>χρόνο εκτέλεσης σε </a:t>
            </a:r>
            <a:r>
              <a:rPr lang="en-US" sz="1100" b="0" i="0" u="none" strike="noStrike" cap="none" baseline="0" dirty="0">
                <a:solidFill>
                  <a:srgbClr val="000000"/>
                </a:solidFill>
                <a:latin typeface="Arial"/>
                <a:ea typeface="Arial"/>
                <a:cs typeface="Arial"/>
                <a:sym typeface="Arial"/>
              </a:rPr>
              <a:t>seconds. </a:t>
            </a:r>
            <a:r>
              <a:rPr lang="el-GR" sz="1100" b="0" i="0" u="none" strike="noStrike" cap="none" baseline="0" dirty="0">
                <a:solidFill>
                  <a:srgbClr val="000000"/>
                </a:solidFill>
                <a:latin typeface="Arial"/>
                <a:ea typeface="Arial"/>
                <a:cs typeface="Arial"/>
                <a:sym typeface="Arial"/>
              </a:rPr>
              <a:t>Συγκρίνουμε την </a:t>
            </a:r>
            <a:r>
              <a:rPr lang="en-US" sz="1100" b="0" i="0" u="none" strike="noStrike" cap="none" baseline="0" dirty="0">
                <a:solidFill>
                  <a:srgbClr val="000000"/>
                </a:solidFill>
                <a:latin typeface="Arial"/>
                <a:ea typeface="Arial"/>
                <a:cs typeface="Arial"/>
                <a:sym typeface="Arial"/>
              </a:rPr>
              <a:t>Native CUDA </a:t>
            </a:r>
            <a:r>
              <a:rPr lang="el-GR" sz="1100" b="0" i="0" u="none" strike="noStrike" cap="none" baseline="0" dirty="0">
                <a:solidFill>
                  <a:srgbClr val="000000"/>
                </a:solidFill>
                <a:latin typeface="Arial"/>
                <a:ea typeface="Arial"/>
                <a:cs typeface="Arial"/>
                <a:sym typeface="Arial"/>
              </a:rPr>
              <a:t>που δεν παρέχει προστασία με το </a:t>
            </a:r>
            <a:r>
              <a:rPr lang="en-US" sz="1100" b="0" i="0" u="none" strike="noStrike" cap="none" baseline="0" dirty="0">
                <a:solidFill>
                  <a:srgbClr val="000000"/>
                </a:solidFill>
                <a:latin typeface="Arial"/>
                <a:ea typeface="Arial"/>
                <a:cs typeface="Arial"/>
                <a:sym typeface="Arial"/>
              </a:rPr>
              <a:t>Guardian address fencing </a:t>
            </a:r>
            <a:r>
              <a:rPr lang="el-GR" sz="1100" b="0" i="0" u="none" strike="noStrike" cap="none" baseline="0" dirty="0">
                <a:solidFill>
                  <a:srgbClr val="000000"/>
                </a:solidFill>
                <a:latin typeface="Arial"/>
                <a:ea typeface="Arial"/>
                <a:cs typeface="Arial"/>
                <a:sym typeface="Arial"/>
              </a:rPr>
              <a:t>Και </a:t>
            </a:r>
            <a:r>
              <a:rPr lang="en-US" sz="1100" b="0" i="0" u="none" strike="noStrike" cap="none" baseline="0" dirty="0">
                <a:solidFill>
                  <a:srgbClr val="000000"/>
                </a:solidFill>
                <a:latin typeface="Arial"/>
                <a:ea typeface="Arial"/>
                <a:cs typeface="Arial"/>
                <a:sym typeface="Arial"/>
              </a:rPr>
              <a:t>address checking</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sz="1100" b="0" i="0" u="none" strike="noStrike" cap="none" baseline="0" dirty="0">
                <a:solidFill>
                  <a:srgbClr val="000000"/>
                </a:solidFill>
                <a:latin typeface="Arial"/>
                <a:ea typeface="Arial"/>
                <a:cs typeface="Arial"/>
                <a:sym typeface="Arial"/>
              </a:rPr>
              <a:t>Παρατηρούμε ότι το </a:t>
            </a:r>
            <a:r>
              <a:rPr lang="en-US" sz="1100" b="0" i="0" u="none" strike="noStrike" cap="none" baseline="0" dirty="0">
                <a:solidFill>
                  <a:srgbClr val="000000"/>
                </a:solidFill>
                <a:latin typeface="Arial"/>
                <a:ea typeface="Arial"/>
                <a:cs typeface="Arial"/>
                <a:sym typeface="Arial"/>
              </a:rPr>
              <a:t>fencing overhead </a:t>
            </a:r>
            <a:r>
              <a:rPr lang="el-GR" sz="1100" b="0" i="0" u="none" strike="noStrike" cap="none" baseline="0" dirty="0">
                <a:solidFill>
                  <a:srgbClr val="000000"/>
                </a:solidFill>
                <a:latin typeface="Arial"/>
                <a:ea typeface="Arial"/>
                <a:cs typeface="Arial"/>
                <a:sym typeface="Arial"/>
              </a:rPr>
              <a:t>είναι από 4% - 12% ενώ το </a:t>
            </a:r>
            <a:r>
              <a:rPr lang="en-US" sz="1100" b="0" i="0" u="none" strike="noStrike" cap="none" baseline="0" dirty="0">
                <a:solidFill>
                  <a:srgbClr val="000000"/>
                </a:solidFill>
                <a:latin typeface="Arial"/>
                <a:ea typeface="Arial"/>
                <a:cs typeface="Arial"/>
                <a:sym typeface="Arial"/>
              </a:rPr>
              <a:t>checking </a:t>
            </a:r>
            <a:r>
              <a:rPr lang="el-GR" sz="1100" b="0" i="0" u="none" strike="noStrike" cap="none" baseline="0" dirty="0">
                <a:solidFill>
                  <a:srgbClr val="000000"/>
                </a:solidFill>
                <a:latin typeface="Arial"/>
                <a:ea typeface="Arial"/>
                <a:cs typeface="Arial"/>
                <a:sym typeface="Arial"/>
              </a:rPr>
              <a:t>είναι 1.7 φορές χειρότερο σε σχέση με την </a:t>
            </a:r>
            <a:r>
              <a:rPr lang="en-US" sz="1100" b="0" i="0" u="none" strike="noStrike" cap="none" baseline="0" dirty="0">
                <a:solidFill>
                  <a:srgbClr val="000000"/>
                </a:solidFill>
                <a:latin typeface="Arial"/>
                <a:ea typeface="Arial"/>
                <a:cs typeface="Arial"/>
                <a:sym typeface="Arial"/>
              </a:rPr>
              <a:t>Native CUDA. </a:t>
            </a:r>
            <a:r>
              <a:rPr lang="el-GR" sz="1100" b="0" i="0" u="none" strike="noStrike" cap="none" baseline="0" dirty="0">
                <a:solidFill>
                  <a:srgbClr val="000000"/>
                </a:solidFill>
                <a:latin typeface="Arial"/>
                <a:ea typeface="Arial"/>
                <a:cs typeface="Arial"/>
                <a:sym typeface="Arial"/>
              </a:rPr>
              <a:t>Το μεγάλο </a:t>
            </a:r>
            <a:r>
              <a:rPr lang="en-US" sz="1100" b="0" i="0" u="none" strike="noStrike" cap="none" baseline="0" dirty="0">
                <a:solidFill>
                  <a:srgbClr val="000000"/>
                </a:solidFill>
                <a:latin typeface="Arial"/>
                <a:ea typeface="Arial"/>
                <a:cs typeface="Arial"/>
                <a:sym typeface="Arial"/>
              </a:rPr>
              <a:t>overhead </a:t>
            </a:r>
            <a:r>
              <a:rPr lang="el-GR" sz="1100" b="0" i="0" u="none" strike="noStrike" cap="none" baseline="0" dirty="0">
                <a:solidFill>
                  <a:srgbClr val="000000"/>
                </a:solidFill>
                <a:latin typeface="Arial"/>
                <a:ea typeface="Arial"/>
                <a:cs typeface="Arial"/>
                <a:sym typeface="Arial"/>
              </a:rPr>
              <a:t>του </a:t>
            </a:r>
            <a:r>
              <a:rPr lang="en-US" sz="1100" b="0" i="0" u="none" strike="noStrike" cap="none" baseline="0" dirty="0">
                <a:solidFill>
                  <a:srgbClr val="000000"/>
                </a:solidFill>
                <a:latin typeface="Arial"/>
                <a:ea typeface="Arial"/>
                <a:cs typeface="Arial"/>
                <a:sym typeface="Arial"/>
              </a:rPr>
              <a:t>checking </a:t>
            </a:r>
            <a:r>
              <a:rPr lang="el-GR" sz="1100" b="0" i="0" u="none" strike="noStrike" cap="none" baseline="0" dirty="0">
                <a:solidFill>
                  <a:srgbClr val="000000"/>
                </a:solidFill>
                <a:latin typeface="Arial"/>
                <a:ea typeface="Arial"/>
                <a:cs typeface="Arial"/>
                <a:sym typeface="Arial"/>
              </a:rPr>
              <a:t>οφείλεται στα </a:t>
            </a:r>
            <a:r>
              <a:rPr lang="en-US" sz="1100" b="0" i="0" u="none" strike="noStrike" cap="none" baseline="0" dirty="0">
                <a:solidFill>
                  <a:srgbClr val="000000"/>
                </a:solidFill>
                <a:latin typeface="Arial"/>
                <a:ea typeface="Arial"/>
                <a:cs typeface="Arial"/>
                <a:sym typeface="Arial"/>
              </a:rPr>
              <a:t>checking instructions </a:t>
            </a:r>
            <a:r>
              <a:rPr lang="el-GR" sz="1100" b="0" i="0" u="none" strike="noStrike" cap="none" baseline="0" dirty="0">
                <a:solidFill>
                  <a:srgbClr val="000000"/>
                </a:solidFill>
                <a:latin typeface="Arial"/>
                <a:ea typeface="Arial"/>
                <a:cs typeface="Arial"/>
                <a:sym typeface="Arial"/>
              </a:rPr>
              <a:t>που εκτελούνται από την </a:t>
            </a:r>
            <a:r>
              <a:rPr lang="en-US" sz="1100" b="0" i="0" u="none" strike="noStrike" cap="none" baseline="0" dirty="0">
                <a:solidFill>
                  <a:srgbClr val="000000"/>
                </a:solidFill>
                <a:latin typeface="Arial"/>
                <a:ea typeface="Arial"/>
                <a:cs typeface="Arial"/>
                <a:sym typeface="Arial"/>
              </a:rPr>
              <a:t>address checking unit. </a:t>
            </a:r>
            <a:endParaRPr lang="en-GB" sz="1100" b="0" i="0" u="none" strike="noStrike" cap="none" baseline="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265554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b="0" dirty="0"/>
          </a:p>
        </p:txBody>
      </p:sp>
    </p:spTree>
    <p:extLst>
      <p:ext uri="{BB962C8B-B14F-4D97-AF65-F5344CB8AC3E}">
        <p14:creationId xmlns:p14="http://schemas.microsoft.com/office/powerpoint/2010/main" val="29141648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615950" lvl="1" indent="0">
              <a:lnSpc>
                <a:spcPct val="100000"/>
              </a:lnSpc>
              <a:buNone/>
            </a:pPr>
            <a:r>
              <a:rPr lang="el-GR" dirty="0">
                <a:solidFill>
                  <a:srgbClr val="1D4956"/>
                </a:solidFill>
                <a:latin typeface="Barlow"/>
                <a:cs typeface="Calibri Light"/>
              </a:rPr>
              <a:t>Αυτή είναι η δομή της παρουσίασης μου. Και τώρα θα συνεχίσουμε με την περιγραφή του </a:t>
            </a:r>
            <a:r>
              <a:rPr lang="en-US" dirty="0">
                <a:solidFill>
                  <a:srgbClr val="1D4956"/>
                </a:solidFill>
                <a:latin typeface="Barlow"/>
                <a:cs typeface="Calibri Light"/>
              </a:rPr>
              <a:t>runtime </a:t>
            </a:r>
            <a:r>
              <a:rPr lang="el-GR" dirty="0">
                <a:solidFill>
                  <a:srgbClr val="1D4956"/>
                </a:solidFill>
                <a:latin typeface="Barlow"/>
                <a:cs typeface="Calibri Light"/>
              </a:rPr>
              <a:t>μας</a:t>
            </a:r>
            <a:endParaRPr lang="en-US" dirty="0">
              <a:solidFill>
                <a:srgbClr val="1D4956"/>
              </a:solidFill>
              <a:latin typeface="Barlow"/>
              <a:cs typeface="Calibri Light"/>
            </a:endParaRPr>
          </a:p>
        </p:txBody>
      </p:sp>
    </p:spTree>
    <p:extLst>
      <p:ext uri="{BB962C8B-B14F-4D97-AF65-F5344CB8AC3E}">
        <p14:creationId xmlns:p14="http://schemas.microsoft.com/office/powerpoint/2010/main" val="24662953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b="0" dirty="0"/>
              <a:t>Σε αυτήν την διδακτορική διατριβή σχεδιάσαμε και υλοποιήσαμε ένα </a:t>
            </a:r>
            <a:r>
              <a:rPr lang="en-US" b="0" dirty="0"/>
              <a:t>runtime</a:t>
            </a:r>
            <a:r>
              <a:rPr lang="el-GR" b="0" dirty="0"/>
              <a:t> σύστημα που διαμοιράζει με ασφάλεια πολλαπλούς και ετερογενείς επιταχυντές σε ένα κόμβο. </a:t>
            </a:r>
          </a:p>
          <a:p>
            <a:pPr marL="158750" indent="0">
              <a:buNone/>
            </a:pPr>
            <a:r>
              <a:rPr lang="el-GR" b="0" dirty="0"/>
              <a:t>	Το πετυχαίνει αυτό με το να αφαιρεί την στατική επιλογή επιταχυντή από την εφαρμογή.</a:t>
            </a:r>
          </a:p>
          <a:p>
            <a:pPr marL="158750" indent="0">
              <a:buNone/>
            </a:pPr>
            <a:r>
              <a:rPr lang="el-GR" b="0" dirty="0"/>
              <a:t>Το </a:t>
            </a:r>
            <a:r>
              <a:rPr lang="en-US" b="0" dirty="0"/>
              <a:t>runtime </a:t>
            </a:r>
            <a:r>
              <a:rPr lang="el-GR" b="0" dirty="0"/>
              <a:t>μας</a:t>
            </a:r>
          </a:p>
          <a:p>
            <a:pPr marL="158750" indent="0">
              <a:buNone/>
            </a:pPr>
            <a:r>
              <a:rPr lang="el-GR" b="0" dirty="0"/>
              <a:t>	Αποσυνδέει τις εφαρμογές από τους επιταχυντές</a:t>
            </a:r>
          </a:p>
          <a:p>
            <a:pPr marL="158750" indent="0">
              <a:buNone/>
            </a:pPr>
            <a:r>
              <a:rPr lang="el-GR" b="0" dirty="0"/>
              <a:t>	Ενεργοποιεί την δυναμική ανάθεση εργασιών σε επιταχυντές</a:t>
            </a:r>
          </a:p>
          <a:p>
            <a:pPr marL="158750" indent="0">
              <a:buNone/>
            </a:pPr>
            <a:r>
              <a:rPr lang="el-GR" b="0" dirty="0"/>
              <a:t>	Μεταφέρει τα δεδομένα που χρειάζονται οι διεργασίες όσο το δυνατόν πιο αργά</a:t>
            </a:r>
          </a:p>
          <a:p>
            <a:pPr marL="158750" indent="0">
              <a:buNone/>
            </a:pPr>
            <a:r>
              <a:rPr lang="el-GR" b="0" dirty="0"/>
              <a:t>	Μπορεί να σταματήσει την εκτέλεση μιας διεργασίας και να προσφέρει τον επιταχυντή σε μια άλλη με υψηλότερη προτεραιότητα</a:t>
            </a:r>
          </a:p>
          <a:p>
            <a:pPr marL="158750" indent="0">
              <a:buNone/>
            </a:pPr>
            <a:r>
              <a:rPr lang="el-GR" b="0" dirty="0"/>
              <a:t>	Προσφέρει ασφαλή και πρακτικό χωρικό διαμοιρασμό επιταχυντών </a:t>
            </a:r>
          </a:p>
          <a:p>
            <a:pPr marL="158750" indent="0">
              <a:buNone/>
            </a:pPr>
            <a:endParaRPr lang="en-US" b="0"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chemeClr val="bg1"/>
                </a:solidFill>
                <a:latin typeface="Barlow"/>
              </a:rPr>
              <a:t>Transparent spatial sharing of multiple and heterogeneous accelerators </a:t>
            </a:r>
            <a:endParaRPr lang="en-US" sz="800" dirty="0"/>
          </a:p>
          <a:p>
            <a:pPr marL="158750" indent="0">
              <a:buNone/>
            </a:pPr>
            <a:endParaRPr lang="en-US" b="0" dirty="0"/>
          </a:p>
        </p:txBody>
      </p:sp>
    </p:spTree>
    <p:extLst>
      <p:ext uri="{BB962C8B-B14F-4D97-AF65-F5344CB8AC3E}">
        <p14:creationId xmlns:p14="http://schemas.microsoft.com/office/powerpoint/2010/main" val="41199220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1" dirty="0"/>
              <a:t>Industry Open Standard Intermediate Language for Parallel Compute and Graphics</a:t>
            </a:r>
          </a:p>
          <a:p>
            <a:pPr marL="158750" indent="0">
              <a:buNone/>
            </a:pPr>
            <a:endParaRPr lang="en-US" b="0" dirty="0"/>
          </a:p>
        </p:txBody>
      </p:sp>
    </p:spTree>
    <p:extLst>
      <p:ext uri="{BB962C8B-B14F-4D97-AF65-F5344CB8AC3E}">
        <p14:creationId xmlns:p14="http://schemas.microsoft.com/office/powerpoint/2010/main" val="18345187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b="0" dirty="0"/>
          </a:p>
        </p:txBody>
      </p:sp>
    </p:spTree>
    <p:extLst>
      <p:ext uri="{BB962C8B-B14F-4D97-AF65-F5344CB8AC3E}">
        <p14:creationId xmlns:p14="http://schemas.microsoft.com/office/powerpoint/2010/main" val="12933377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b="0" dirty="0"/>
          </a:p>
        </p:txBody>
      </p:sp>
    </p:spTree>
    <p:extLst>
      <p:ext uri="{BB962C8B-B14F-4D97-AF65-F5344CB8AC3E}">
        <p14:creationId xmlns:p14="http://schemas.microsoft.com/office/powerpoint/2010/main" val="4269606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Ο δεύτερος λόγος είναι η έλλειψη αποδοτικής και ασφαλούς χρήσης </a:t>
            </a:r>
            <a:r>
              <a:rPr lang="en-US" sz="1100" b="0" dirty="0">
                <a:solidFill>
                  <a:srgbClr val="1D4956"/>
                </a:solidFill>
                <a:latin typeface="Barlow"/>
                <a:cs typeface="Calibri"/>
              </a:rPr>
              <a:t>accelerators </a:t>
            </a:r>
            <a:r>
              <a:rPr lang="el-GR" sz="1100" b="0" dirty="0">
                <a:solidFill>
                  <a:srgbClr val="1D4956"/>
                </a:solidFill>
                <a:latin typeface="Barlow"/>
                <a:cs typeface="Calibri"/>
              </a:rPr>
              <a:t>από πολλαπλούς χρήστες. Αυτό θα το ονομάζω από τώρα και έπειτα </a:t>
            </a:r>
            <a:r>
              <a:rPr lang="en-US" sz="1100" b="0" dirty="0">
                <a:solidFill>
                  <a:srgbClr val="1D4956"/>
                </a:solidFill>
                <a:latin typeface="Barlow"/>
                <a:cs typeface="Calibri"/>
              </a:rPr>
              <a:t>spatial sharing </a:t>
            </a:r>
            <a:r>
              <a:rPr lang="el-GR" sz="1100" b="0" dirty="0">
                <a:solidFill>
                  <a:srgbClr val="1D4956"/>
                </a:solidFill>
                <a:latin typeface="Barlow"/>
                <a:cs typeface="Calibri"/>
              </a:rPr>
              <a:t>και όπως βλέπετε στο σχήμα κάτω δεξιά δύο εφαρμογές το </a:t>
            </a:r>
            <a:r>
              <a:rPr lang="en-US" sz="1100" b="0" dirty="0" err="1">
                <a:solidFill>
                  <a:srgbClr val="1D4956"/>
                </a:solidFill>
                <a:latin typeface="Barlow"/>
                <a:cs typeface="Calibri"/>
              </a:rPr>
              <a:t>tensorflow</a:t>
            </a:r>
            <a:r>
              <a:rPr lang="en-US" sz="1100" b="0" dirty="0">
                <a:solidFill>
                  <a:srgbClr val="1D4956"/>
                </a:solidFill>
                <a:latin typeface="Barlow"/>
                <a:cs typeface="Calibri"/>
              </a:rPr>
              <a:t> </a:t>
            </a:r>
            <a:r>
              <a:rPr lang="el-GR" sz="1100" b="0" dirty="0">
                <a:solidFill>
                  <a:srgbClr val="1D4956"/>
                </a:solidFill>
                <a:latin typeface="Barlow"/>
                <a:cs typeface="Calibri"/>
              </a:rPr>
              <a:t>και το </a:t>
            </a:r>
            <a:r>
              <a:rPr lang="en-US" sz="1100" b="0" dirty="0" err="1">
                <a:solidFill>
                  <a:srgbClr val="1D4956"/>
                </a:solidFill>
                <a:latin typeface="Barlow"/>
                <a:cs typeface="Calibri"/>
              </a:rPr>
              <a:t>pytorch</a:t>
            </a:r>
            <a:r>
              <a:rPr lang="en-US" sz="1100" b="0" dirty="0">
                <a:solidFill>
                  <a:srgbClr val="1D4956"/>
                </a:solidFill>
                <a:latin typeface="Barlow"/>
                <a:cs typeface="Calibri"/>
              </a:rPr>
              <a:t> </a:t>
            </a:r>
            <a:r>
              <a:rPr lang="el-GR" sz="1100" b="0" dirty="0">
                <a:solidFill>
                  <a:srgbClr val="1D4956"/>
                </a:solidFill>
                <a:latin typeface="Barlow"/>
                <a:cs typeface="Calibri"/>
              </a:rPr>
              <a:t>τρέχουν ταυτόχρονα πάνω στην ίδια </a:t>
            </a:r>
            <a:r>
              <a:rPr lang="en-US" sz="1100" b="0" dirty="0">
                <a:solidFill>
                  <a:srgbClr val="1D4956"/>
                </a:solidFill>
                <a:latin typeface="Barlow"/>
                <a:cs typeface="Calibri"/>
              </a:rPr>
              <a:t>GPU.</a:t>
            </a:r>
            <a:endParaRPr lang="el-GR"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Ας εξηγήσουμε αυτά τα 2 προβλήματα πιο αναλυτικά. </a:t>
            </a:r>
          </a:p>
        </p:txBody>
      </p:sp>
    </p:spTree>
    <p:extLst>
      <p:ext uri="{BB962C8B-B14F-4D97-AF65-F5344CB8AC3E}">
        <p14:creationId xmlns:p14="http://schemas.microsoft.com/office/powerpoint/2010/main" val="9355014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l-GR" dirty="0"/>
          </a:p>
        </p:txBody>
      </p:sp>
    </p:spTree>
    <p:extLst>
      <p:ext uri="{BB962C8B-B14F-4D97-AF65-F5344CB8AC3E}">
        <p14:creationId xmlns:p14="http://schemas.microsoft.com/office/powerpoint/2010/main" val="14486977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30879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0099659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3142897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214648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8583102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550123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7319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err="1">
                <a:solidFill>
                  <a:srgbClr val="000000"/>
                </a:solidFill>
                <a:latin typeface="Arial"/>
                <a:ea typeface="Arial"/>
                <a:cs typeface="Arial"/>
                <a:sym typeface="Arial"/>
              </a:rPr>
              <a:t>Arax</a:t>
            </a:r>
            <a:r>
              <a:rPr lang="en-US" sz="1100" b="0" i="0" u="none" strike="noStrike" cap="none" baseline="0" dirty="0">
                <a:solidFill>
                  <a:srgbClr val="000000"/>
                </a:solidFill>
                <a:latin typeface="Arial"/>
                <a:ea typeface="Arial"/>
                <a:cs typeface="Arial"/>
                <a:sym typeface="Arial"/>
              </a:rPr>
              <a:t> can </a:t>
            </a:r>
            <a:r>
              <a:rPr lang="en-US" sz="1100" b="1" i="0" u="none" strike="noStrike" cap="none" baseline="0" dirty="0">
                <a:solidFill>
                  <a:srgbClr val="000000"/>
                </a:solidFill>
                <a:latin typeface="Arial"/>
                <a:ea typeface="Arial"/>
                <a:cs typeface="Arial"/>
                <a:sym typeface="Arial"/>
              </a:rPr>
              <a:t>increase or decrease the accelerators provided to an application dynamically</a:t>
            </a:r>
            <a:r>
              <a:rPr lang="en-US" sz="1100" b="0" i="0" u="none" strike="noStrike" cap="none" baseline="0" dirty="0">
                <a:solidFill>
                  <a:srgbClr val="000000"/>
                </a:solidFill>
                <a:latin typeface="Arial"/>
                <a:ea typeface="Arial"/>
                <a:cs typeface="Arial"/>
                <a:sym typeface="Arial"/>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a:solidFill>
                  <a:srgbClr val="000000"/>
                </a:solidFill>
                <a:latin typeface="Arial"/>
                <a:ea typeface="Arial"/>
                <a:cs typeface="Arial"/>
                <a:sym typeface="Arial"/>
              </a:rPr>
              <a:t>taking into account the application requirements, for instance, high or low priority, and the accelerator load.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baseline="0" dirty="0">
              <a:solidFill>
                <a:srgbClr val="000000"/>
              </a:solidFill>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baseline="0" dirty="0">
                <a:solidFill>
                  <a:srgbClr val="000000"/>
                </a:solidFill>
                <a:latin typeface="Arial"/>
                <a:ea typeface="Arial"/>
                <a:cs typeface="Arial"/>
                <a:sym typeface="Arial"/>
              </a:rPr>
              <a:t>In this experiment, the low-priority application </a:t>
            </a:r>
            <a:r>
              <a:rPr lang="en-US" sz="1100" b="1" i="0" u="none" strike="noStrike" cap="none" baseline="0" dirty="0">
                <a:solidFill>
                  <a:srgbClr val="000000"/>
                </a:solidFill>
                <a:latin typeface="Arial"/>
                <a:ea typeface="Arial"/>
                <a:cs typeface="Arial"/>
                <a:sym typeface="Arial"/>
              </a:rPr>
              <a:t>starts first </a:t>
            </a:r>
            <a:r>
              <a:rPr lang="en-US" sz="1100" b="0" i="0" u="none" strike="noStrike" cap="none" baseline="0" dirty="0">
                <a:solidFill>
                  <a:srgbClr val="000000"/>
                </a:solidFill>
                <a:latin typeface="Arial"/>
                <a:ea typeface="Arial"/>
                <a:cs typeface="Arial"/>
                <a:sym typeface="Arial"/>
              </a:rPr>
              <a:t>and </a:t>
            </a:r>
            <a:r>
              <a:rPr lang="en-US" sz="1100" b="1" i="0" u="none" strike="noStrike" cap="none" baseline="0" dirty="0">
                <a:solidFill>
                  <a:srgbClr val="000000"/>
                </a:solidFill>
                <a:latin typeface="Arial"/>
                <a:ea typeface="Arial"/>
                <a:cs typeface="Arial"/>
                <a:sym typeface="Arial"/>
              </a:rPr>
              <a:t>after a while</a:t>
            </a:r>
            <a:r>
              <a:rPr lang="en-US" sz="1100" b="0" i="0" u="none" strike="noStrike" cap="none" baseline="0" dirty="0">
                <a:solidFill>
                  <a:srgbClr val="000000"/>
                </a:solidFill>
                <a:latin typeface="Arial"/>
                <a:ea typeface="Arial"/>
                <a:cs typeface="Arial"/>
                <a:sym typeface="Arial"/>
              </a:rPr>
              <a:t>, the high-priority one arrives.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baseline="0" dirty="0">
              <a:solidFill>
                <a:srgbClr val="000000"/>
              </a:solidFill>
              <a:latin typeface="Arial"/>
              <a:ea typeface="Arial"/>
              <a:cs typeface="Arial"/>
              <a:sym typeface="Arial"/>
            </a:endParaRPr>
          </a:p>
          <a:p>
            <a:pPr marL="158750" indent="0">
              <a:buNone/>
            </a:pPr>
            <a:r>
              <a:rPr lang="en-US" dirty="0"/>
              <a:t>As you can see in the figure on the right </a:t>
            </a:r>
          </a:p>
          <a:p>
            <a:pPr marL="158750" indent="0">
              <a:buNone/>
            </a:pPr>
            <a:r>
              <a:rPr lang="en-US" dirty="0"/>
              <a:t>the </a:t>
            </a:r>
            <a:r>
              <a:rPr lang="en-US" b="1" dirty="0"/>
              <a:t>static</a:t>
            </a:r>
            <a:r>
              <a:rPr lang="en-US" dirty="0"/>
              <a:t> </a:t>
            </a:r>
            <a:r>
              <a:rPr lang="en-US" b="1" dirty="0"/>
              <a:t>resource assignment policy</a:t>
            </a:r>
            <a:r>
              <a:rPr lang="en-US" dirty="0"/>
              <a:t> assigns the </a:t>
            </a:r>
            <a:r>
              <a:rPr lang="en-US" b="1" dirty="0"/>
              <a:t>low-priority</a:t>
            </a:r>
            <a:r>
              <a:rPr lang="en-US" dirty="0"/>
              <a:t> application to the </a:t>
            </a:r>
            <a:r>
              <a:rPr lang="en-US" b="1" dirty="0"/>
              <a:t>first GPU,</a:t>
            </a:r>
          </a:p>
          <a:p>
            <a:pPr marL="158750" indent="0">
              <a:buNone/>
            </a:pPr>
            <a:endParaRPr lang="en-US" b="1" dirty="0"/>
          </a:p>
          <a:p>
            <a:pPr marL="158750" indent="0">
              <a:buNone/>
            </a:pPr>
            <a:r>
              <a:rPr lang="en-US" b="1" dirty="0"/>
              <a:t>and</a:t>
            </a:r>
            <a:r>
              <a:rPr lang="en-US" dirty="0"/>
              <a:t>, the </a:t>
            </a:r>
            <a:r>
              <a:rPr lang="en-US" b="1" dirty="0"/>
              <a:t>second</a:t>
            </a:r>
            <a:r>
              <a:rPr lang="en-US" dirty="0"/>
              <a:t> is </a:t>
            </a:r>
            <a:r>
              <a:rPr lang="en-US" b="1" dirty="0"/>
              <a:t>idle until a new application arrives</a:t>
            </a:r>
            <a:r>
              <a:rPr lang="en-US" dirty="0"/>
              <a:t>.</a:t>
            </a:r>
          </a:p>
          <a:p>
            <a:pPr marL="158750" indent="0">
              <a:buNone/>
            </a:pPr>
            <a:endParaRPr lang="en-US" sz="1800" dirty="0"/>
          </a:p>
          <a:p>
            <a:pPr marL="158750" indent="0">
              <a:buFont typeface="Wingdings" panose="05000000000000000000" pitchFamily="2" charset="2"/>
              <a:buNone/>
            </a:pPr>
            <a:r>
              <a:rPr lang="en-US" sz="1800" dirty="0"/>
              <a:t>When the </a:t>
            </a:r>
            <a:r>
              <a:rPr lang="en-US" sz="1800" b="1" dirty="0"/>
              <a:t>high-priority</a:t>
            </a:r>
            <a:r>
              <a:rPr lang="en-US" sz="1800" dirty="0"/>
              <a:t> arrives it is assigned to the </a:t>
            </a:r>
            <a:r>
              <a:rPr lang="en-US" sz="1800" b="1" dirty="0"/>
              <a:t>second GPU</a:t>
            </a:r>
            <a:r>
              <a:rPr lang="en-US" sz="1800" dirty="0"/>
              <a:t>. </a:t>
            </a:r>
          </a:p>
          <a:p>
            <a:pPr marL="158750" indent="0">
              <a:buNone/>
            </a:pPr>
            <a:endParaRPr lang="en-US" dirty="0"/>
          </a:p>
          <a:p>
            <a:pPr marL="158750" indent="0">
              <a:buNone/>
            </a:pPr>
            <a:endParaRPr lang="en-US" dirty="0"/>
          </a:p>
        </p:txBody>
      </p:sp>
    </p:spTree>
    <p:extLst>
      <p:ext uri="{BB962C8B-B14F-4D97-AF65-F5344CB8AC3E}">
        <p14:creationId xmlns:p14="http://schemas.microsoft.com/office/powerpoint/2010/main" val="10087443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b="1" dirty="0"/>
              <a:t>In the elastic case</a:t>
            </a:r>
            <a:r>
              <a:rPr lang="en-US" dirty="0"/>
              <a:t>, the low-priority initially uses </a:t>
            </a:r>
            <a:r>
              <a:rPr lang="en-US" b="1" dirty="0"/>
              <a:t>both</a:t>
            </a:r>
            <a:r>
              <a:rPr lang="en-US" dirty="0"/>
              <a:t> GPUs, </a:t>
            </a:r>
          </a:p>
          <a:p>
            <a:pPr marL="158750" indent="0">
              <a:buNone/>
            </a:pPr>
            <a:r>
              <a:rPr lang="en-US" dirty="0"/>
              <a:t>which improves the </a:t>
            </a:r>
            <a:r>
              <a:rPr lang="en-US" b="1" dirty="0"/>
              <a:t>utilization</a:t>
            </a:r>
            <a:r>
              <a:rPr lang="en-US" dirty="0"/>
              <a:t> of the </a:t>
            </a:r>
            <a:r>
              <a:rPr lang="en-US" b="1" dirty="0"/>
              <a:t>second</a:t>
            </a:r>
            <a:r>
              <a:rPr lang="en-US" dirty="0"/>
              <a:t> GPU, which was idle in the previous case. </a:t>
            </a:r>
          </a:p>
          <a:p>
            <a:pPr marL="158750" indent="0">
              <a:buNone/>
            </a:pPr>
            <a:endParaRPr lang="en-US" dirty="0"/>
          </a:p>
          <a:p>
            <a:pPr marL="158750" indent="0">
              <a:buFont typeface="Wingdings" panose="05000000000000000000" pitchFamily="2" charset="2"/>
              <a:buNone/>
            </a:pPr>
            <a:r>
              <a:rPr lang="en-US" dirty="0"/>
              <a:t>When the </a:t>
            </a:r>
            <a:r>
              <a:rPr lang="en-US" b="1" dirty="0"/>
              <a:t>high-priority arrives</a:t>
            </a:r>
            <a:r>
              <a:rPr lang="en-US" dirty="0"/>
              <a:t>, elastic policy </a:t>
            </a:r>
            <a:r>
              <a:rPr lang="en-US" b="1" dirty="0"/>
              <a:t>decreases</a:t>
            </a:r>
            <a:r>
              <a:rPr lang="en-US" dirty="0"/>
              <a:t> the accelerators provided to the</a:t>
            </a:r>
            <a:r>
              <a:rPr lang="en-US" u="sng" dirty="0"/>
              <a:t> low-priority </a:t>
            </a:r>
            <a:r>
              <a:rPr lang="en-US" dirty="0"/>
              <a:t>application</a:t>
            </a:r>
          </a:p>
          <a:p>
            <a:pPr marL="158750" indent="0">
              <a:buFont typeface="Wingdings" panose="05000000000000000000" pitchFamily="2" charset="2"/>
              <a:buNone/>
            </a:pPr>
            <a:r>
              <a:rPr lang="en-US" dirty="0"/>
              <a:t> leaving the </a:t>
            </a:r>
            <a:r>
              <a:rPr lang="en-US" b="1" dirty="0"/>
              <a:t>second GPU </a:t>
            </a:r>
            <a:r>
              <a:rPr lang="en-US" dirty="0"/>
              <a:t>for the </a:t>
            </a:r>
            <a:r>
              <a:rPr lang="en-US" u="sng" dirty="0"/>
              <a:t>high-priority</a:t>
            </a:r>
            <a:r>
              <a:rPr lang="en-US" dirty="0"/>
              <a:t> one.</a:t>
            </a:r>
          </a:p>
          <a:p>
            <a:pPr marL="158750" indent="0">
              <a:buNone/>
            </a:pPr>
            <a:endParaRPr lang="en-US" b="1" dirty="0"/>
          </a:p>
          <a:p>
            <a:pPr marL="158750" indent="0">
              <a:buNone/>
            </a:pPr>
            <a:r>
              <a:rPr lang="en-US" b="1" dirty="0"/>
              <a:t>As a result, </a:t>
            </a:r>
            <a:r>
              <a:rPr lang="en-US" dirty="0"/>
              <a:t>with elastic resource assignment, the high-priority application will have the desired performance and both accelerators are utilized. </a:t>
            </a:r>
          </a:p>
          <a:p>
            <a:pPr marL="158750" indent="0">
              <a:buNone/>
            </a:pPr>
            <a:endParaRPr lang="en-US" dirty="0"/>
          </a:p>
        </p:txBody>
      </p:sp>
    </p:spTree>
    <p:extLst>
      <p:ext uri="{BB962C8B-B14F-4D97-AF65-F5344CB8AC3E}">
        <p14:creationId xmlns:p14="http://schemas.microsoft.com/office/powerpoint/2010/main" val="390890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Σήμερα οι εφαρμογές όταν ξεκινάνε επιλέγουν μια φορά στατικά τον τύπο, το πλήθος και το </a:t>
            </a:r>
            <a:r>
              <a:rPr lang="en-US" sz="1100" b="0" dirty="0">
                <a:solidFill>
                  <a:srgbClr val="1D4956"/>
                </a:solidFill>
                <a:latin typeface="Barlow"/>
                <a:cs typeface="Calibri"/>
              </a:rPr>
              <a:t>set </a:t>
            </a:r>
            <a:r>
              <a:rPr lang="el-GR" sz="1100" b="0" dirty="0">
                <a:solidFill>
                  <a:srgbClr val="1D4956"/>
                </a:solidFill>
                <a:latin typeface="Barlow"/>
                <a:cs typeface="Calibri"/>
              </a:rPr>
              <a:t>των </a:t>
            </a:r>
            <a:r>
              <a:rPr lang="en-US" sz="1100" b="0" dirty="0">
                <a:solidFill>
                  <a:srgbClr val="1D4956"/>
                </a:solidFill>
                <a:latin typeface="Barlow"/>
                <a:cs typeface="Calibri"/>
              </a:rPr>
              <a:t>accelerators </a:t>
            </a:r>
            <a:r>
              <a:rPr lang="el-GR" sz="1100" b="0" dirty="0">
                <a:solidFill>
                  <a:srgbClr val="1D4956"/>
                </a:solidFill>
                <a:latin typeface="Barlow"/>
                <a:cs typeface="Calibri"/>
              </a:rPr>
              <a:t>που θα χρησιμοποιήσει </a:t>
            </a:r>
            <a:r>
              <a:rPr lang="el-GR" sz="1100" b="0" dirty="0" err="1">
                <a:solidFill>
                  <a:srgbClr val="1D4956"/>
                </a:solidFill>
                <a:latin typeface="Barlow"/>
                <a:cs typeface="Calibri"/>
              </a:rPr>
              <a:t>καθόλη</a:t>
            </a:r>
            <a:r>
              <a:rPr lang="el-GR" sz="1100" b="0" dirty="0">
                <a:solidFill>
                  <a:srgbClr val="1D4956"/>
                </a:solidFill>
                <a:latin typeface="Barlow"/>
                <a:cs typeface="Calibri"/>
              </a:rPr>
              <a:t> την εκτέλεση τους.</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Όλα τα υπάρχοντα προγραμματιστικά μοντέλα δεν μπορούν να πάρουν δυναμικές αποφάσεις και να αλλάξουν τις επιλογές των εφαρμογών.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Υπάρχουν δύο μοντέλα που γράφουμε κώδικα για </a:t>
            </a:r>
            <a:r>
              <a:rPr lang="en-US" sz="1100" b="0" dirty="0">
                <a:solidFill>
                  <a:srgbClr val="1D4956"/>
                </a:solidFill>
                <a:latin typeface="Barlow"/>
                <a:cs typeface="Calibri"/>
              </a:rPr>
              <a:t>accelerators</a:t>
            </a:r>
            <a:r>
              <a:rPr lang="el-GR" sz="1100" b="0" dirty="0">
                <a:solidFill>
                  <a:srgbClr val="1D4956"/>
                </a:solidFill>
                <a:latin typeface="Barlow"/>
                <a:cs typeface="Calibri"/>
              </a:rPr>
              <a:t> τα </a:t>
            </a:r>
            <a:r>
              <a:rPr lang="en-US" sz="1100" b="0" dirty="0">
                <a:solidFill>
                  <a:srgbClr val="1D4956"/>
                </a:solidFill>
                <a:latin typeface="Barlow"/>
                <a:cs typeface="Calibri"/>
              </a:rPr>
              <a:t>accelerator-specific </a:t>
            </a:r>
            <a:r>
              <a:rPr lang="el-GR" sz="1100" b="0" dirty="0">
                <a:solidFill>
                  <a:srgbClr val="1D4956"/>
                </a:solidFill>
                <a:latin typeface="Barlow"/>
                <a:cs typeface="Calibri"/>
              </a:rPr>
              <a:t>όπως </a:t>
            </a:r>
            <a:r>
              <a:rPr lang="en-US" sz="1100" b="0" dirty="0">
                <a:solidFill>
                  <a:srgbClr val="1D4956"/>
                </a:solidFill>
                <a:latin typeface="Barlow"/>
                <a:cs typeface="Calibri"/>
              </a:rPr>
              <a:t>CUDA, ROCm </a:t>
            </a:r>
            <a:r>
              <a:rPr lang="el-GR" sz="1100" b="0" dirty="0">
                <a:solidFill>
                  <a:srgbClr val="1D4956"/>
                </a:solidFill>
                <a:latin typeface="Barlow"/>
                <a:cs typeface="Calibri"/>
              </a:rPr>
              <a:t>και </a:t>
            </a:r>
            <a:r>
              <a:rPr lang="en-US" sz="1100" b="0" dirty="0">
                <a:solidFill>
                  <a:srgbClr val="1D4956"/>
                </a:solidFill>
                <a:latin typeface="Barlow"/>
                <a:cs typeface="Calibri"/>
              </a:rPr>
              <a:t>ta unified </a:t>
            </a:r>
            <a:r>
              <a:rPr lang="el-GR" sz="1100" b="0" dirty="0">
                <a:solidFill>
                  <a:srgbClr val="1D4956"/>
                </a:solidFill>
                <a:latin typeface="Barlow"/>
                <a:cs typeface="Calibri"/>
              </a:rPr>
              <a:t>όπως </a:t>
            </a:r>
            <a:r>
              <a:rPr lang="en-US" sz="1100" b="0" dirty="0">
                <a:solidFill>
                  <a:srgbClr val="1D4956"/>
                </a:solidFill>
                <a:latin typeface="Barlow"/>
                <a:cs typeface="Calibri"/>
              </a:rPr>
              <a:t>SYCL, OpenCL, </a:t>
            </a:r>
            <a:r>
              <a:rPr lang="en-US" sz="1100" b="0" dirty="0" err="1">
                <a:solidFill>
                  <a:srgbClr val="1D4956"/>
                </a:solidFill>
                <a:latin typeface="Barlow"/>
                <a:cs typeface="Calibri"/>
              </a:rPr>
              <a:t>oneAPI</a:t>
            </a:r>
            <a:r>
              <a:rPr lang="en-US" sz="1100" b="0" dirty="0">
                <a:solidFill>
                  <a:srgbClr val="1D4956"/>
                </a:solidFill>
                <a:latin typeface="Barlow"/>
                <a:cs typeface="Calibri"/>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Στα </a:t>
            </a:r>
            <a:r>
              <a:rPr lang="en-US" sz="1100" b="0" dirty="0">
                <a:solidFill>
                  <a:srgbClr val="1D4956"/>
                </a:solidFill>
                <a:latin typeface="Barlow"/>
                <a:cs typeface="Calibri"/>
              </a:rPr>
              <a:t>accelerator-specific </a:t>
            </a:r>
            <a:r>
              <a:rPr lang="el-GR" sz="1100" b="0" dirty="0">
                <a:solidFill>
                  <a:srgbClr val="1D4956"/>
                </a:solidFill>
                <a:latin typeface="Barlow"/>
                <a:cs typeface="Calibri"/>
              </a:rPr>
              <a:t>μια </a:t>
            </a:r>
            <a:r>
              <a:rPr lang="en-US" sz="1100" b="0" dirty="0">
                <a:solidFill>
                  <a:srgbClr val="1D4956"/>
                </a:solidFill>
                <a:latin typeface="Barlow"/>
                <a:cs typeface="Calibri"/>
              </a:rPr>
              <a:t>CUDA </a:t>
            </a:r>
            <a:r>
              <a:rPr lang="el-GR" sz="1100" b="0" dirty="0">
                <a:solidFill>
                  <a:srgbClr val="1D4956"/>
                </a:solidFill>
                <a:latin typeface="Barlow"/>
                <a:cs typeface="Calibri"/>
              </a:rPr>
              <a:t>εφαρμογή για παράδειγμα μπορεί να επιλέξει να τρέξει στην </a:t>
            </a:r>
            <a:r>
              <a:rPr lang="en-US" sz="1100" b="0" dirty="0">
                <a:solidFill>
                  <a:srgbClr val="1D4956"/>
                </a:solidFill>
                <a:latin typeface="Barlow"/>
                <a:cs typeface="Calibri"/>
              </a:rPr>
              <a:t>NVIDIA GPU1 </a:t>
            </a:r>
            <a:r>
              <a:rPr lang="el-GR" sz="1100" b="0" dirty="0">
                <a:solidFill>
                  <a:srgbClr val="1D4956"/>
                </a:solidFill>
                <a:latin typeface="Barlow"/>
                <a:cs typeface="Calibri"/>
              </a:rPr>
              <a:t>και </a:t>
            </a:r>
            <a:r>
              <a:rPr lang="en-US" sz="1100" b="0" dirty="0">
                <a:solidFill>
                  <a:srgbClr val="1D4956"/>
                </a:solidFill>
                <a:latin typeface="Barlow"/>
                <a:cs typeface="Calibri"/>
              </a:rPr>
              <a:t>3.</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Μια εφαρμογή που είναι γραμμένη σε </a:t>
            </a:r>
            <a:r>
              <a:rPr lang="en-US" sz="1100" b="0" dirty="0">
                <a:solidFill>
                  <a:srgbClr val="1D4956"/>
                </a:solidFill>
                <a:latin typeface="Barlow"/>
                <a:cs typeface="Calibri"/>
              </a:rPr>
              <a:t>unified programming model </a:t>
            </a:r>
            <a:r>
              <a:rPr lang="el-GR" sz="1100" b="0" dirty="0">
                <a:solidFill>
                  <a:srgbClr val="1D4956"/>
                </a:solidFill>
                <a:latin typeface="Barlow"/>
                <a:cs typeface="Calibri"/>
              </a:rPr>
              <a:t>όπως η </a:t>
            </a:r>
            <a:r>
              <a:rPr lang="en-US" sz="1100" b="0" dirty="0">
                <a:solidFill>
                  <a:srgbClr val="1D4956"/>
                </a:solidFill>
                <a:latin typeface="Barlow"/>
                <a:cs typeface="Calibri"/>
              </a:rPr>
              <a:t>SYCL </a:t>
            </a:r>
            <a:r>
              <a:rPr lang="el-GR" sz="1100" b="0" dirty="0">
                <a:solidFill>
                  <a:srgbClr val="1D4956"/>
                </a:solidFill>
                <a:latin typeface="Barlow"/>
                <a:cs typeface="Calibri"/>
              </a:rPr>
              <a:t>επιλέγει την </a:t>
            </a:r>
            <a:r>
              <a:rPr lang="en-US" sz="1100" b="0" dirty="0">
                <a:solidFill>
                  <a:srgbClr val="1D4956"/>
                </a:solidFill>
                <a:latin typeface="Barlow"/>
                <a:cs typeface="Calibri"/>
              </a:rPr>
              <a:t>NVIDIA GPU1 </a:t>
            </a:r>
            <a:r>
              <a:rPr lang="el-GR" sz="1100" b="0" dirty="0">
                <a:solidFill>
                  <a:srgbClr val="1D4956"/>
                </a:solidFill>
                <a:latin typeface="Barlow"/>
                <a:cs typeface="Calibri"/>
              </a:rPr>
              <a:t>και την </a:t>
            </a:r>
            <a:r>
              <a:rPr lang="en-US" sz="1100" b="0" dirty="0">
                <a:solidFill>
                  <a:srgbClr val="1D4956"/>
                </a:solidFill>
                <a:latin typeface="Barlow"/>
                <a:cs typeface="Calibri"/>
              </a:rPr>
              <a:t>Intel FPGA2.</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solidFill>
                  <a:srgbClr val="1D4956"/>
                </a:solidFill>
                <a:latin typeface="Barlow"/>
                <a:cs typeface="Calibri"/>
              </a:rPr>
              <a:t>H </a:t>
            </a:r>
            <a:r>
              <a:rPr lang="el-GR" sz="1100" b="0" dirty="0">
                <a:solidFill>
                  <a:srgbClr val="1D4956"/>
                </a:solidFill>
                <a:latin typeface="Barlow"/>
                <a:cs typeface="Calibri"/>
              </a:rPr>
              <a:t>διαφορά είναι ότι τα </a:t>
            </a:r>
            <a:r>
              <a:rPr lang="en-US" sz="1100" b="0" dirty="0">
                <a:solidFill>
                  <a:srgbClr val="1D4956"/>
                </a:solidFill>
                <a:latin typeface="Barlow"/>
                <a:cs typeface="Calibri"/>
              </a:rPr>
              <a:t>unified </a:t>
            </a:r>
            <a:r>
              <a:rPr lang="en-US" sz="1100" b="0" dirty="0" err="1">
                <a:solidFill>
                  <a:srgbClr val="1D4956"/>
                </a:solidFill>
                <a:latin typeface="Barlow"/>
                <a:cs typeface="Calibri"/>
              </a:rPr>
              <a:t>pms</a:t>
            </a:r>
            <a:r>
              <a:rPr lang="en-US" sz="1100" b="0" dirty="0">
                <a:solidFill>
                  <a:srgbClr val="1D4956"/>
                </a:solidFill>
                <a:latin typeface="Barlow"/>
                <a:cs typeface="Calibri"/>
              </a:rPr>
              <a:t> </a:t>
            </a:r>
            <a:r>
              <a:rPr lang="el-GR" sz="1100" b="0" dirty="0">
                <a:solidFill>
                  <a:srgbClr val="1D4956"/>
                </a:solidFill>
                <a:latin typeface="Barlow"/>
                <a:cs typeface="Calibri"/>
              </a:rPr>
              <a:t>κρύβουν τον τύπο του </a:t>
            </a:r>
            <a:r>
              <a:rPr lang="en-US" sz="1100" b="0" dirty="0">
                <a:solidFill>
                  <a:srgbClr val="1D4956"/>
                </a:solidFill>
                <a:latin typeface="Barlow"/>
                <a:cs typeface="Calibri"/>
              </a:rPr>
              <a:t>accelerator </a:t>
            </a:r>
            <a:r>
              <a:rPr lang="el-GR" sz="1100" b="0" dirty="0">
                <a:solidFill>
                  <a:srgbClr val="1D4956"/>
                </a:solidFill>
                <a:latin typeface="Barlow"/>
                <a:cs typeface="Calibri"/>
              </a:rPr>
              <a:t>εν </a:t>
            </a:r>
            <a:r>
              <a:rPr lang="el-GR" sz="1100" b="0" dirty="0" err="1">
                <a:solidFill>
                  <a:srgbClr val="1D4956"/>
                </a:solidFill>
                <a:latin typeface="Barlow"/>
                <a:cs typeface="Calibri"/>
              </a:rPr>
              <a:t>αντιθέση</a:t>
            </a:r>
            <a:r>
              <a:rPr lang="el-GR" sz="1100" b="0" dirty="0">
                <a:solidFill>
                  <a:srgbClr val="1D4956"/>
                </a:solidFill>
                <a:latin typeface="Barlow"/>
                <a:cs typeface="Calibri"/>
              </a:rPr>
              <a:t> με τα </a:t>
            </a:r>
            <a:r>
              <a:rPr lang="en-US" sz="1100" b="0" dirty="0">
                <a:solidFill>
                  <a:srgbClr val="1D4956"/>
                </a:solidFill>
                <a:latin typeface="Barlow"/>
                <a:cs typeface="Calibri"/>
              </a:rPr>
              <a:t>accelerator specific </a:t>
            </a:r>
            <a:r>
              <a:rPr lang="el-GR" sz="1100" b="0" dirty="0">
                <a:solidFill>
                  <a:srgbClr val="1D4956"/>
                </a:solidFill>
                <a:latin typeface="Barlow"/>
                <a:cs typeface="Calibri"/>
              </a:rPr>
              <a:t>Που ό τύπος επιλέγετε όταν επιλέγουμε το </a:t>
            </a:r>
            <a:r>
              <a:rPr lang="en-US" sz="1100" b="0" dirty="0">
                <a:solidFill>
                  <a:srgbClr val="1D4956"/>
                </a:solidFill>
                <a:latin typeface="Barlow"/>
                <a:cs typeface="Calibri"/>
              </a:rPr>
              <a:t>programming model.</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Οι στατικές αποφάσεις οδηγούν σε χαμηλό ποσοστό χρήσης των </a:t>
            </a:r>
            <a:r>
              <a:rPr lang="en-US" sz="1100" b="0" dirty="0">
                <a:solidFill>
                  <a:srgbClr val="1D4956"/>
                </a:solidFill>
                <a:latin typeface="Barlow"/>
                <a:cs typeface="Calibri"/>
              </a:rPr>
              <a:t>accelerators</a:t>
            </a:r>
            <a:r>
              <a:rPr lang="el-GR" sz="1100" b="0" dirty="0">
                <a:solidFill>
                  <a:srgbClr val="1D4956"/>
                </a:solidFill>
                <a:latin typeface="Barlow"/>
                <a:cs typeface="Calibri"/>
              </a:rPr>
              <a:t> και αυτό συμβαίνει γιατί οι εφαρμογές έχουν μεταβλητές ανάγκες για </a:t>
            </a:r>
            <a:r>
              <a:rPr lang="en-US" sz="1100" b="0" dirty="0">
                <a:solidFill>
                  <a:srgbClr val="1D4956"/>
                </a:solidFill>
                <a:latin typeface="Barlow"/>
                <a:cs typeface="Calibri"/>
              </a:rPr>
              <a:t>resources </a:t>
            </a:r>
            <a:r>
              <a:rPr lang="el-GR" sz="1100" b="0" dirty="0">
                <a:solidFill>
                  <a:srgbClr val="1D4956"/>
                </a:solidFill>
                <a:latin typeface="Barlow"/>
                <a:cs typeface="Calibri"/>
              </a:rPr>
              <a:t>όπως για παράδειγμα το πλήθος των </a:t>
            </a:r>
            <a:r>
              <a:rPr lang="en-US" sz="1100" b="0" dirty="0">
                <a:solidFill>
                  <a:srgbClr val="1D4956"/>
                </a:solidFill>
                <a:latin typeface="Barlow"/>
                <a:cs typeface="Calibri"/>
              </a:rPr>
              <a:t>accelerators. H </a:t>
            </a:r>
            <a:r>
              <a:rPr lang="el-GR" sz="1100" b="0" dirty="0">
                <a:solidFill>
                  <a:srgbClr val="1D4956"/>
                </a:solidFill>
                <a:latin typeface="Barlow"/>
                <a:cs typeface="Calibri"/>
              </a:rPr>
              <a:t>λύση που εφαρμόζετε σήμερα για να αποφευχθεί η απώλεια απόδοσης είναι το </a:t>
            </a:r>
            <a:r>
              <a:rPr lang="en-US" sz="1100" b="0" dirty="0">
                <a:solidFill>
                  <a:srgbClr val="1D4956"/>
                </a:solidFill>
                <a:latin typeface="Barlow"/>
                <a:cs typeface="Calibri"/>
              </a:rPr>
              <a:t>over-provisioning. </a:t>
            </a:r>
            <a:r>
              <a:rPr lang="el-GR" sz="1100" b="0" dirty="0" err="1">
                <a:solidFill>
                  <a:srgbClr val="1D4956"/>
                </a:solidFill>
                <a:latin typeface="Barlow"/>
                <a:cs typeface="Calibri"/>
              </a:rPr>
              <a:t>Δλδ</a:t>
            </a:r>
            <a:r>
              <a:rPr lang="el-GR" sz="1100" b="0" dirty="0">
                <a:solidFill>
                  <a:srgbClr val="1D4956"/>
                </a:solidFill>
                <a:latin typeface="Barlow"/>
                <a:cs typeface="Calibri"/>
              </a:rPr>
              <a:t> να δίνουμε περισσότερους </a:t>
            </a:r>
            <a:r>
              <a:rPr lang="en-US" sz="1100" b="0" dirty="0">
                <a:solidFill>
                  <a:srgbClr val="1D4956"/>
                </a:solidFill>
                <a:latin typeface="Barlow"/>
                <a:cs typeface="Calibri"/>
              </a:rPr>
              <a:t>accelerators </a:t>
            </a:r>
            <a:r>
              <a:rPr lang="el-GR" sz="1100" b="0" dirty="0">
                <a:solidFill>
                  <a:srgbClr val="1D4956"/>
                </a:solidFill>
                <a:latin typeface="Barlow"/>
                <a:cs typeface="Calibri"/>
              </a:rPr>
              <a:t>από </a:t>
            </a:r>
            <a:r>
              <a:rPr lang="el-GR" sz="1100" b="0" dirty="0" err="1">
                <a:solidFill>
                  <a:srgbClr val="1D4956"/>
                </a:solidFill>
                <a:latin typeface="Barlow"/>
                <a:cs typeface="Calibri"/>
              </a:rPr>
              <a:t>αυτους</a:t>
            </a:r>
            <a:r>
              <a:rPr lang="el-GR" sz="1100" b="0" dirty="0">
                <a:solidFill>
                  <a:srgbClr val="1D4956"/>
                </a:solidFill>
                <a:latin typeface="Barlow"/>
                <a:cs typeface="Calibri"/>
              </a:rPr>
              <a:t> που πραγματικά μπορεί να χρησιμοποιήσει η εφαρμογή που όμως οδηγεί σε </a:t>
            </a:r>
            <a:r>
              <a:rPr lang="en-US" sz="1100" b="0" dirty="0">
                <a:solidFill>
                  <a:srgbClr val="1D4956"/>
                </a:solidFill>
                <a:latin typeface="Barlow"/>
                <a:cs typeface="Calibri"/>
              </a:rPr>
              <a:t>idleness</a:t>
            </a:r>
            <a:r>
              <a:rPr lang="el-GR" sz="1100" b="0" dirty="0">
                <a:solidFill>
                  <a:srgbClr val="1D4956"/>
                </a:solidFill>
                <a:latin typeface="Barlow"/>
                <a:cs typeface="Calibri"/>
              </a:rPr>
              <a:t>.</a:t>
            </a:r>
            <a:endParaRPr lang="en-US"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Σε αυτή την διατριβή προτείνουμε την ελαστικό διαμοιρασμό με την χρήση </a:t>
            </a:r>
            <a:r>
              <a:rPr lang="el-GR" sz="1100" b="0" dirty="0" err="1">
                <a:solidFill>
                  <a:srgbClr val="1D4956"/>
                </a:solidFill>
                <a:latin typeface="Barlow"/>
                <a:cs typeface="Calibri"/>
              </a:rPr>
              <a:t>ενώς</a:t>
            </a:r>
            <a:r>
              <a:rPr lang="el-GR" sz="1100" b="0" dirty="0">
                <a:solidFill>
                  <a:srgbClr val="1D4956"/>
                </a:solidFill>
                <a:latin typeface="Barlow"/>
                <a:cs typeface="Calibri"/>
              </a:rPr>
              <a:t> κοινού </a:t>
            </a:r>
            <a:r>
              <a:rPr lang="en-US" sz="1100" b="0" dirty="0">
                <a:solidFill>
                  <a:srgbClr val="1D4956"/>
                </a:solidFill>
                <a:latin typeface="Barlow"/>
                <a:cs typeface="Calibri"/>
              </a:rPr>
              <a:t>runtime </a:t>
            </a:r>
            <a:r>
              <a:rPr lang="el-GR" sz="1100" b="0" dirty="0">
                <a:solidFill>
                  <a:srgbClr val="1D4956"/>
                </a:solidFill>
                <a:latin typeface="Barlow"/>
                <a:cs typeface="Calibri"/>
              </a:rPr>
              <a:t>ανάμεσα στις εφαρμογές και στους </a:t>
            </a:r>
            <a:r>
              <a:rPr lang="en-US" sz="1100" b="0" dirty="0">
                <a:solidFill>
                  <a:srgbClr val="1D4956"/>
                </a:solidFill>
                <a:latin typeface="Barlow"/>
                <a:cs typeface="Calibri"/>
              </a:rPr>
              <a:t>accelerators. </a:t>
            </a:r>
            <a:r>
              <a:rPr lang="el-GR" sz="1100" b="0" dirty="0">
                <a:solidFill>
                  <a:srgbClr val="1D4956"/>
                </a:solidFill>
                <a:latin typeface="Barlow"/>
                <a:cs typeface="Calibri"/>
              </a:rPr>
              <a:t> </a:t>
            </a:r>
            <a:endParaRPr lang="en-US"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rgbClr val="1D4956"/>
              </a:solidFill>
              <a:latin typeface="Barlow"/>
              <a:cs typeface="Calibri Light"/>
              <a:sym typeface="Wingdings" panose="05000000000000000000" pitchFamily="2" charset="2"/>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1D4956"/>
                </a:solidFill>
                <a:latin typeface="Barlow"/>
                <a:cs typeface="Calibri"/>
                <a:sym typeface="Wingdings" panose="05000000000000000000" pitchFamily="2" charset="2"/>
              </a:rPr>
              <a:t>Always use the most recent accelerators, even if an older one can be acceptable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dirty="0">
              <a:solidFill>
                <a:srgbClr val="1D4956"/>
              </a:solidFill>
              <a:latin typeface="Barlow"/>
              <a:cs typeface="Calibri"/>
            </a:endParaRPr>
          </a:p>
        </p:txBody>
      </p:sp>
    </p:spTree>
    <p:extLst>
      <p:ext uri="{BB962C8B-B14F-4D97-AF65-F5344CB8AC3E}">
        <p14:creationId xmlns:p14="http://schemas.microsoft.com/office/powerpoint/2010/main" val="24750958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As you can see in the </a:t>
            </a:r>
            <a:r>
              <a:rPr lang="en-US" b="1" dirty="0"/>
              <a:t>figure on the left </a:t>
            </a:r>
            <a:r>
              <a:rPr lang="en-US" dirty="0"/>
              <a:t>the execution time of the </a:t>
            </a:r>
            <a:r>
              <a:rPr lang="en-US" b="1" dirty="0"/>
              <a:t>high-priority application is slightly increased </a:t>
            </a:r>
            <a:r>
              <a:rPr lang="en-US" dirty="0"/>
              <a:t>due to the migration of the low-priority one.</a:t>
            </a:r>
          </a:p>
          <a:p>
            <a:pPr marL="158750" indent="0">
              <a:buNone/>
            </a:pPr>
            <a:endParaRPr lang="en-US" b="1" dirty="0"/>
          </a:p>
          <a:p>
            <a:pPr marL="158750" indent="0">
              <a:buNone/>
            </a:pPr>
            <a:r>
              <a:rPr lang="en-US" b="1" dirty="0"/>
              <a:t>However, both accelerators are utilized throughout the whole experiment.</a:t>
            </a:r>
            <a:r>
              <a:rPr lang="en-US" dirty="0"/>
              <a:t> </a:t>
            </a:r>
          </a:p>
          <a:p>
            <a:pPr marL="158750" indent="0">
              <a:buNone/>
            </a:pPr>
            <a:endParaRPr lang="en-US" dirty="0"/>
          </a:p>
        </p:txBody>
      </p:sp>
    </p:spTree>
    <p:extLst>
      <p:ext uri="{BB962C8B-B14F-4D97-AF65-F5344CB8AC3E}">
        <p14:creationId xmlns:p14="http://schemas.microsoft.com/office/powerpoint/2010/main" val="40757095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table summarizes the capabilities offered by </a:t>
            </a:r>
            <a:r>
              <a:rPr lang="en-US" dirty="0" err="1"/>
              <a:t>Arax</a:t>
            </a:r>
            <a:r>
              <a:rPr lang="en-US" dirty="0"/>
              <a:t>: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Accelerator abstraction,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shared runtime,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dynamic task assignment,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data migration,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spatial sharing,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and automated porting.</a:t>
            </a:r>
          </a:p>
          <a:p>
            <a:pPr marL="158750" indent="0">
              <a:buNone/>
            </a:pPr>
            <a:endParaRPr lang="en-US" dirty="0"/>
          </a:p>
          <a:p>
            <a:pPr marL="158750" indent="0">
              <a:buNone/>
            </a:pPr>
            <a:r>
              <a:rPr lang="en-US" dirty="0"/>
              <a:t>We have examined other state-of-the-art systems: such as MPS, </a:t>
            </a:r>
            <a:r>
              <a:rPr lang="en-US" dirty="0" err="1"/>
              <a:t>StarPU</a:t>
            </a:r>
            <a:r>
              <a:rPr lang="en-US" dirty="0"/>
              <a:t>, </a:t>
            </a:r>
            <a:r>
              <a:rPr lang="en-US" dirty="0" err="1"/>
              <a:t>Gandiva</a:t>
            </a:r>
            <a:r>
              <a:rPr lang="en-US" dirty="0"/>
              <a:t>, DCUDA, and AVA, and concluded that neither of them supports all these features.</a:t>
            </a:r>
          </a:p>
          <a:p>
            <a:pPr marL="158750" indent="0">
              <a:buNone/>
            </a:pPr>
            <a:r>
              <a:rPr lang="en-US" dirty="0"/>
              <a:t>Which makes </a:t>
            </a:r>
            <a:r>
              <a:rPr lang="en-US" dirty="0" err="1"/>
              <a:t>Arax</a:t>
            </a:r>
            <a:r>
              <a:rPr lang="en-US" dirty="0"/>
              <a:t> the most complete approach.</a:t>
            </a:r>
          </a:p>
          <a:p>
            <a:pPr marL="158750" indent="0">
              <a:buNone/>
            </a:pPr>
            <a:endParaRPr lang="en-US" dirty="0"/>
          </a:p>
        </p:txBody>
      </p:sp>
    </p:spTree>
    <p:extLst>
      <p:ext uri="{BB962C8B-B14F-4D97-AF65-F5344CB8AC3E}">
        <p14:creationId xmlns:p14="http://schemas.microsoft.com/office/powerpoint/2010/main" val="20426685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table summarizes the capabilities offered by </a:t>
            </a:r>
            <a:r>
              <a:rPr lang="en-US" dirty="0" err="1"/>
              <a:t>Arax</a:t>
            </a:r>
            <a:r>
              <a:rPr lang="en-US" dirty="0"/>
              <a:t>: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Accelerator abstraction,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shared runtime,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dynamic task assignment,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data migration,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spatial sharing,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n-US" dirty="0"/>
              <a:t>and automated porting.</a:t>
            </a:r>
          </a:p>
          <a:p>
            <a:pPr marL="158750" indent="0">
              <a:buNone/>
            </a:pPr>
            <a:endParaRPr lang="en-US" dirty="0"/>
          </a:p>
          <a:p>
            <a:pPr marL="158750" indent="0">
              <a:buNone/>
            </a:pPr>
            <a:r>
              <a:rPr lang="en-US" dirty="0"/>
              <a:t>We have examined other state-of-the-art systems: such as MPS, </a:t>
            </a:r>
            <a:r>
              <a:rPr lang="en-US" dirty="0" err="1"/>
              <a:t>StarPU</a:t>
            </a:r>
            <a:r>
              <a:rPr lang="en-US" dirty="0"/>
              <a:t>, </a:t>
            </a:r>
            <a:r>
              <a:rPr lang="en-US" dirty="0" err="1"/>
              <a:t>Gandiva</a:t>
            </a:r>
            <a:r>
              <a:rPr lang="en-US" dirty="0"/>
              <a:t>, DCUDA, and AVA, and concluded that neither of them supports all these features.</a:t>
            </a:r>
          </a:p>
          <a:p>
            <a:pPr marL="158750" indent="0">
              <a:buNone/>
            </a:pPr>
            <a:r>
              <a:rPr lang="en-US" dirty="0"/>
              <a:t>Which makes </a:t>
            </a:r>
            <a:r>
              <a:rPr lang="en-US" dirty="0" err="1"/>
              <a:t>Arax</a:t>
            </a:r>
            <a:r>
              <a:rPr lang="en-US" dirty="0"/>
              <a:t> the most complete approach.</a:t>
            </a:r>
          </a:p>
          <a:p>
            <a:pPr marL="158750" indent="0">
              <a:buNone/>
            </a:pPr>
            <a:endParaRPr lang="en-US" dirty="0"/>
          </a:p>
        </p:txBody>
      </p:sp>
    </p:spTree>
    <p:extLst>
      <p:ext uri="{BB962C8B-B14F-4D97-AF65-F5344CB8AC3E}">
        <p14:creationId xmlns:p14="http://schemas.microsoft.com/office/powerpoint/2010/main" val="14232313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sz="1100" b="0" dirty="0">
                <a:solidFill>
                  <a:srgbClr val="1D4956"/>
                </a:solidFill>
                <a:latin typeface="Barlow"/>
                <a:cs typeface="Calibri"/>
              </a:rPr>
              <a:t>Το </a:t>
            </a:r>
            <a:r>
              <a:rPr lang="en-US" sz="1100" b="0" dirty="0">
                <a:solidFill>
                  <a:srgbClr val="1D4956"/>
                </a:solidFill>
                <a:latin typeface="Barlow"/>
                <a:cs typeface="Calibri"/>
              </a:rPr>
              <a:t>Guardian </a:t>
            </a:r>
            <a:r>
              <a:rPr lang="el-GR" sz="1100" b="0" dirty="0">
                <a:solidFill>
                  <a:srgbClr val="1D4956"/>
                </a:solidFill>
                <a:latin typeface="Barlow"/>
                <a:cs typeface="Calibri"/>
              </a:rPr>
              <a:t>πρέπει να προσφέρει ένα μηχανισμό προστασίας  που να έχει το μικρότερο κόστος. </a:t>
            </a:r>
          </a:p>
          <a:p>
            <a:pPr marL="158750" indent="0">
              <a:buNone/>
            </a:pPr>
            <a:r>
              <a:rPr lang="el-GR" sz="1100" b="0" dirty="0">
                <a:solidFill>
                  <a:srgbClr val="1D4956"/>
                </a:solidFill>
                <a:latin typeface="Barlow"/>
                <a:cs typeface="Calibri"/>
              </a:rPr>
              <a:t>Το </a:t>
            </a:r>
            <a:r>
              <a:rPr lang="en-US" sz="1100" b="0" dirty="0">
                <a:solidFill>
                  <a:srgbClr val="1D4956"/>
                </a:solidFill>
                <a:latin typeface="Barlow"/>
                <a:cs typeface="Calibri"/>
              </a:rPr>
              <a:t>address checking </a:t>
            </a:r>
            <a:r>
              <a:rPr lang="el-GR" sz="1100" b="0" dirty="0">
                <a:solidFill>
                  <a:srgbClr val="1D4956"/>
                </a:solidFill>
                <a:latin typeface="Barlow"/>
                <a:cs typeface="Calibri"/>
              </a:rPr>
              <a:t>χρειάζεται για να εκτελεστεί 80 </a:t>
            </a:r>
            <a:r>
              <a:rPr lang="en-US" sz="1100" b="0" dirty="0">
                <a:solidFill>
                  <a:srgbClr val="1D4956"/>
                </a:solidFill>
                <a:latin typeface="Barlow"/>
                <a:cs typeface="Calibri"/>
              </a:rPr>
              <a:t>cycles</a:t>
            </a:r>
            <a:r>
              <a:rPr lang="el-GR" sz="1100" b="0" dirty="0">
                <a:solidFill>
                  <a:srgbClr val="1D4956"/>
                </a:solidFill>
                <a:latin typeface="Barlow"/>
                <a:cs typeface="Calibri"/>
              </a:rPr>
              <a:t> που είναι σχετικά ακριβό. Για να το υλοποιήσουμε περνάμε την αρχή και το τέλος του </a:t>
            </a:r>
            <a:r>
              <a:rPr lang="en-US" sz="1100" b="0" dirty="0">
                <a:solidFill>
                  <a:srgbClr val="1D4956"/>
                </a:solidFill>
                <a:latin typeface="Barlow"/>
                <a:cs typeface="Calibri"/>
              </a:rPr>
              <a:t>partition </a:t>
            </a:r>
            <a:r>
              <a:rPr lang="el-GR" sz="1100" b="0" dirty="0">
                <a:solidFill>
                  <a:srgbClr val="1D4956"/>
                </a:solidFill>
                <a:latin typeface="Barlow"/>
                <a:cs typeface="Calibri"/>
              </a:rPr>
              <a:t>και ελέγχουμε με </a:t>
            </a:r>
            <a:r>
              <a:rPr lang="en-US" sz="1100" b="0" dirty="0">
                <a:solidFill>
                  <a:srgbClr val="1D4956"/>
                </a:solidFill>
                <a:latin typeface="Barlow"/>
                <a:cs typeface="Calibri"/>
              </a:rPr>
              <a:t>if checks</a:t>
            </a:r>
            <a:r>
              <a:rPr lang="el-GR" sz="1100" b="0" dirty="0">
                <a:solidFill>
                  <a:srgbClr val="1D4956"/>
                </a:solidFill>
                <a:latin typeface="Barlow"/>
                <a:cs typeface="Calibri"/>
              </a:rPr>
              <a:t> κάθε </a:t>
            </a:r>
            <a:r>
              <a:rPr lang="en-US" sz="1100" b="0" dirty="0">
                <a:solidFill>
                  <a:srgbClr val="1D4956"/>
                </a:solidFill>
                <a:latin typeface="Barlow"/>
                <a:cs typeface="Calibri"/>
              </a:rPr>
              <a:t>load </a:t>
            </a:r>
            <a:r>
              <a:rPr lang="el-GR" sz="1100" b="0" dirty="0">
                <a:solidFill>
                  <a:srgbClr val="1D4956"/>
                </a:solidFill>
                <a:latin typeface="Barlow"/>
                <a:cs typeface="Calibri"/>
              </a:rPr>
              <a:t>και </a:t>
            </a:r>
            <a:r>
              <a:rPr lang="en-US" sz="1100" b="0" dirty="0">
                <a:solidFill>
                  <a:srgbClr val="1D4956"/>
                </a:solidFill>
                <a:latin typeface="Barlow"/>
                <a:cs typeface="Calibri"/>
              </a:rPr>
              <a:t>store </a:t>
            </a:r>
            <a:r>
              <a:rPr lang="el-GR" sz="1100" b="0" dirty="0">
                <a:solidFill>
                  <a:srgbClr val="1D4956"/>
                </a:solidFill>
                <a:latin typeface="Barlow"/>
                <a:cs typeface="Calibri"/>
              </a:rPr>
              <a:t>αν είναι μέσα στο </a:t>
            </a:r>
            <a:r>
              <a:rPr lang="en-US" sz="1100" b="0" dirty="0">
                <a:solidFill>
                  <a:srgbClr val="1D4956"/>
                </a:solidFill>
                <a:latin typeface="Barlow"/>
                <a:cs typeface="Calibri"/>
              </a:rPr>
              <a:t>partition. </a:t>
            </a:r>
            <a:r>
              <a:rPr lang="el-GR" sz="1100" b="0" dirty="0">
                <a:solidFill>
                  <a:srgbClr val="1D4956"/>
                </a:solidFill>
                <a:latin typeface="Barlow"/>
                <a:cs typeface="Calibri"/>
              </a:rPr>
              <a:t>Μπορεί να είναι ακριβό όμως έχει σαν πλεονέκτημα ότι μπορούμε να εντοπίσουμε και ένα παράνομο </a:t>
            </a:r>
            <a:r>
              <a:rPr lang="en-US" sz="1100" b="0" dirty="0">
                <a:solidFill>
                  <a:srgbClr val="1D4956"/>
                </a:solidFill>
                <a:latin typeface="Barlow"/>
                <a:cs typeface="Calibri"/>
              </a:rPr>
              <a:t>access</a:t>
            </a:r>
            <a:r>
              <a:rPr lang="el-GR" sz="1100" b="0" dirty="0">
                <a:solidFill>
                  <a:srgbClr val="1D4956"/>
                </a:solidFill>
                <a:latin typeface="Barlow"/>
                <a:cs typeface="Calibri"/>
              </a:rPr>
              <a:t>.</a:t>
            </a:r>
          </a:p>
          <a:p>
            <a:pPr marL="158750" indent="0">
              <a:buNone/>
            </a:pPr>
            <a:r>
              <a:rPr lang="en-US" sz="1100" b="0" dirty="0">
                <a:solidFill>
                  <a:srgbClr val="1D4956"/>
                </a:solidFill>
                <a:latin typeface="Barlow"/>
                <a:cs typeface="Calibri"/>
              </a:rPr>
              <a:t> </a:t>
            </a:r>
          </a:p>
        </p:txBody>
      </p:sp>
    </p:spTree>
    <p:extLst>
      <p:ext uri="{BB962C8B-B14F-4D97-AF65-F5344CB8AC3E}">
        <p14:creationId xmlns:p14="http://schemas.microsoft.com/office/powerpoint/2010/main" val="32903933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dirty="0"/>
              <a:t>Πιο συγκεκριμένα ένα </a:t>
            </a:r>
            <a:r>
              <a:rPr lang="en-US" dirty="0"/>
              <a:t>store </a:t>
            </a:r>
            <a:r>
              <a:rPr lang="el-GR" dirty="0"/>
              <a:t>στην </a:t>
            </a:r>
            <a:r>
              <a:rPr lang="en-US" dirty="0"/>
              <a:t>global </a:t>
            </a:r>
            <a:r>
              <a:rPr lang="el-GR" dirty="0" err="1"/>
              <a:t>μνημη</a:t>
            </a:r>
            <a:r>
              <a:rPr lang="el-GR" dirty="0"/>
              <a:t> χρειάζεται 285 κύκλους. </a:t>
            </a:r>
          </a:p>
          <a:p>
            <a:pPr marL="158750" indent="0">
              <a:buNone/>
            </a:pPr>
            <a:r>
              <a:rPr lang="el-GR" dirty="0"/>
              <a:t>Ένα </a:t>
            </a:r>
            <a:r>
              <a:rPr lang="en-US" dirty="0"/>
              <a:t>load </a:t>
            </a:r>
            <a:r>
              <a:rPr lang="el-GR" dirty="0"/>
              <a:t>από την </a:t>
            </a:r>
            <a:r>
              <a:rPr lang="en-US" dirty="0"/>
              <a:t>L1</a:t>
            </a:r>
            <a:r>
              <a:rPr lang="el-GR" dirty="0"/>
              <a:t> χρειάζεται 28 κύκλους στην </a:t>
            </a:r>
            <a:r>
              <a:rPr lang="en-US" dirty="0"/>
              <a:t>L2 </a:t>
            </a:r>
            <a:r>
              <a:rPr lang="el-GR" dirty="0"/>
              <a:t>100 και στην </a:t>
            </a:r>
            <a:r>
              <a:rPr lang="en-US" dirty="0"/>
              <a:t>global 285.</a:t>
            </a:r>
            <a:endParaRPr lang="el-GR" dirty="0"/>
          </a:p>
          <a:p>
            <a:pPr marL="158750" indent="0">
              <a:buNone/>
            </a:pPr>
            <a:r>
              <a:rPr lang="el-GR" dirty="0"/>
              <a:t>Τα 2 </a:t>
            </a:r>
            <a:r>
              <a:rPr lang="en-US" dirty="0"/>
              <a:t>bitwise instructions 8 </a:t>
            </a:r>
            <a:r>
              <a:rPr lang="el-GR" dirty="0"/>
              <a:t>κύκλους</a:t>
            </a:r>
            <a:endParaRPr lang="en-US" dirty="0"/>
          </a:p>
          <a:p>
            <a:pPr marL="158750" indent="0">
              <a:buNone/>
            </a:pPr>
            <a:r>
              <a:rPr lang="el-GR" dirty="0"/>
              <a:t>Μελετήσαμε τους </a:t>
            </a:r>
            <a:r>
              <a:rPr lang="en-US" dirty="0"/>
              <a:t>kernels </a:t>
            </a:r>
            <a:r>
              <a:rPr lang="el-GR" dirty="0"/>
              <a:t>του </a:t>
            </a:r>
            <a:r>
              <a:rPr lang="en-US" dirty="0"/>
              <a:t>Caffe </a:t>
            </a:r>
            <a:r>
              <a:rPr lang="el-GR" dirty="0"/>
              <a:t>και του </a:t>
            </a:r>
            <a:r>
              <a:rPr lang="en-US" dirty="0" err="1"/>
              <a:t>Pytorch</a:t>
            </a:r>
            <a:r>
              <a:rPr lang="en-US" dirty="0"/>
              <a:t> </a:t>
            </a:r>
            <a:r>
              <a:rPr lang="el-GR" dirty="0"/>
              <a:t>και είδαμε ότι το </a:t>
            </a:r>
            <a:r>
              <a:rPr lang="en-US" dirty="0"/>
              <a:t>cache hit ratio L1 </a:t>
            </a:r>
            <a:r>
              <a:rPr lang="el-GR" dirty="0"/>
              <a:t>είναι 37% και στην </a:t>
            </a:r>
            <a:r>
              <a:rPr lang="en-US" dirty="0"/>
              <a:t>L2 72%</a:t>
            </a:r>
            <a:r>
              <a:rPr lang="el-GR" dirty="0"/>
              <a:t>. </a:t>
            </a:r>
            <a:endParaRPr lang="en-US" dirty="0"/>
          </a:p>
        </p:txBody>
      </p:sp>
    </p:spTree>
    <p:extLst>
      <p:ext uri="{BB962C8B-B14F-4D97-AF65-F5344CB8AC3E}">
        <p14:creationId xmlns:p14="http://schemas.microsoft.com/office/powerpoint/2010/main" val="615086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l-GR" sz="1100" b="0" dirty="0">
                <a:solidFill>
                  <a:srgbClr val="1D4956"/>
                </a:solidFill>
                <a:latin typeface="Barlow"/>
                <a:cs typeface="Calibri"/>
              </a:rPr>
              <a:t>Σήμερα οι τεχνικές που προσπαθούν να λύσουν αυτό το πρόβλημα χωρίζονται σε </a:t>
            </a:r>
            <a:r>
              <a:rPr lang="en-US" sz="1100" b="0" dirty="0">
                <a:solidFill>
                  <a:srgbClr val="1D4956"/>
                </a:solidFill>
                <a:latin typeface="Barlow"/>
                <a:cs typeface="Calibri"/>
              </a:rPr>
              <a:t>hardware </a:t>
            </a:r>
            <a:r>
              <a:rPr lang="el-GR" sz="1100" b="0" dirty="0">
                <a:solidFill>
                  <a:srgbClr val="1D4956"/>
                </a:solidFill>
                <a:latin typeface="Barlow"/>
                <a:cs typeface="Calibri"/>
              </a:rPr>
              <a:t>και </a:t>
            </a:r>
            <a:r>
              <a:rPr lang="en-US" sz="1100" b="0" dirty="0">
                <a:solidFill>
                  <a:srgbClr val="1D4956"/>
                </a:solidFill>
                <a:latin typeface="Barlow"/>
                <a:cs typeface="Calibri"/>
              </a:rPr>
              <a:t>software </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l-GR" sz="1100" b="0" dirty="0">
                <a:solidFill>
                  <a:srgbClr val="1D4956"/>
                </a:solidFill>
                <a:latin typeface="Barlow"/>
                <a:cs typeface="Calibri"/>
              </a:rPr>
              <a:t>Οι </a:t>
            </a:r>
            <a:r>
              <a:rPr lang="en-US" sz="1100" b="0" dirty="0" err="1">
                <a:solidFill>
                  <a:srgbClr val="1D4956"/>
                </a:solidFill>
                <a:latin typeface="Barlow"/>
                <a:cs typeface="Calibri"/>
              </a:rPr>
              <a:t>hw</a:t>
            </a:r>
            <a:r>
              <a:rPr lang="en-US" sz="1100" b="0" dirty="0">
                <a:solidFill>
                  <a:srgbClr val="1D4956"/>
                </a:solidFill>
                <a:latin typeface="Barlow"/>
                <a:cs typeface="Calibri"/>
              </a:rPr>
              <a:t> </a:t>
            </a:r>
            <a:r>
              <a:rPr lang="el-GR" sz="1100" b="0" dirty="0">
                <a:solidFill>
                  <a:srgbClr val="1D4956"/>
                </a:solidFill>
                <a:latin typeface="Barlow"/>
                <a:cs typeface="Calibri"/>
              </a:rPr>
              <a:t>είναι διαφανείς στην εφαρμογή και προσφέρουν πολύ χαμηλό </a:t>
            </a:r>
            <a:r>
              <a:rPr lang="en-US" sz="1100" b="0" dirty="0">
                <a:solidFill>
                  <a:srgbClr val="1D4956"/>
                </a:solidFill>
                <a:latin typeface="Barlow"/>
                <a:cs typeface="Calibri"/>
              </a:rPr>
              <a:t>overhead. </a:t>
            </a:r>
            <a:r>
              <a:rPr lang="el-GR" sz="1100" b="0" dirty="0">
                <a:solidFill>
                  <a:srgbClr val="1D4956"/>
                </a:solidFill>
                <a:latin typeface="Barlow"/>
                <a:cs typeface="Calibri"/>
              </a:rPr>
              <a:t>Όμως απαιτούν ειδικό και έξτρα </a:t>
            </a:r>
            <a:r>
              <a:rPr lang="en-US" sz="1100" b="0" dirty="0" err="1">
                <a:solidFill>
                  <a:srgbClr val="1D4956"/>
                </a:solidFill>
                <a:latin typeface="Barlow"/>
                <a:cs typeface="Calibri"/>
              </a:rPr>
              <a:t>hw</a:t>
            </a:r>
            <a:r>
              <a:rPr lang="en-US" sz="1100" b="0" dirty="0">
                <a:solidFill>
                  <a:srgbClr val="1D4956"/>
                </a:solidFill>
                <a:latin typeface="Barlow"/>
                <a:cs typeface="Calibri"/>
              </a:rPr>
              <a:t> </a:t>
            </a:r>
            <a:r>
              <a:rPr lang="el-GR" sz="1100" b="0" dirty="0">
                <a:solidFill>
                  <a:srgbClr val="1D4956"/>
                </a:solidFill>
                <a:latin typeface="Barlow"/>
                <a:cs typeface="Calibri"/>
              </a:rPr>
              <a:t>που δεν υπάρχει στους υπάρχοντες </a:t>
            </a:r>
            <a:r>
              <a:rPr lang="en-US" sz="1100" b="0" dirty="0">
                <a:solidFill>
                  <a:srgbClr val="1D4956"/>
                </a:solidFill>
                <a:latin typeface="Barlow"/>
                <a:cs typeface="Calibri"/>
              </a:rPr>
              <a:t>accelerators </a:t>
            </a:r>
            <a:r>
              <a:rPr lang="el-GR" sz="1100" b="0" dirty="0">
                <a:solidFill>
                  <a:srgbClr val="1D4956"/>
                </a:solidFill>
                <a:latin typeface="Barlow"/>
                <a:cs typeface="Calibri"/>
              </a:rPr>
              <a:t>και έτσι η χρήση τους είναι απαγορευτική </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l-GR" sz="1100" b="0" dirty="0">
                <a:solidFill>
                  <a:srgbClr val="1D4956"/>
                </a:solidFill>
                <a:latin typeface="Barlow"/>
                <a:cs typeface="Calibri"/>
              </a:rPr>
              <a:t>Οι </a:t>
            </a:r>
            <a:r>
              <a:rPr lang="en-US" sz="1100" b="0" dirty="0" err="1">
                <a:solidFill>
                  <a:srgbClr val="1D4956"/>
                </a:solidFill>
                <a:latin typeface="Barlow"/>
                <a:cs typeface="Calibri"/>
              </a:rPr>
              <a:t>Sw</a:t>
            </a:r>
            <a:r>
              <a:rPr lang="en-US" sz="1100" b="0" dirty="0">
                <a:solidFill>
                  <a:srgbClr val="1D4956"/>
                </a:solidFill>
                <a:latin typeface="Barlow"/>
                <a:cs typeface="Calibri"/>
              </a:rPr>
              <a:t> </a:t>
            </a:r>
            <a:r>
              <a:rPr lang="el-GR" sz="1100" b="0" dirty="0">
                <a:solidFill>
                  <a:srgbClr val="1D4956"/>
                </a:solidFill>
                <a:latin typeface="Barlow"/>
                <a:cs typeface="Calibri"/>
              </a:rPr>
              <a:t>λύσεις είναι πιο εύκολο να χρησιμοποιηθούν δεν απαιτούν συγκεκριμένο </a:t>
            </a:r>
            <a:r>
              <a:rPr lang="en-US" sz="1100" b="0" dirty="0" err="1">
                <a:solidFill>
                  <a:srgbClr val="1D4956"/>
                </a:solidFill>
                <a:latin typeface="Barlow"/>
                <a:cs typeface="Calibri"/>
              </a:rPr>
              <a:t>hw</a:t>
            </a:r>
            <a:r>
              <a:rPr lang="el-GR" sz="1100" b="0" dirty="0">
                <a:solidFill>
                  <a:srgbClr val="1D4956"/>
                </a:solidFill>
                <a:latin typeface="Barlow"/>
                <a:cs typeface="Calibri"/>
              </a:rPr>
              <a:t> αλλά χρειάζονται τον κώδικα τις εφαρμογής ή του </a:t>
            </a:r>
            <a:r>
              <a:rPr lang="en-US" sz="1100" b="0" dirty="0">
                <a:solidFill>
                  <a:srgbClr val="1D4956"/>
                </a:solidFill>
                <a:latin typeface="Barlow"/>
                <a:cs typeface="Calibri"/>
              </a:rPr>
              <a:t>kernel </a:t>
            </a:r>
            <a:r>
              <a:rPr lang="el-GR" sz="1100" b="0" dirty="0">
                <a:solidFill>
                  <a:srgbClr val="1D4956"/>
                </a:solidFill>
                <a:latin typeface="Barlow"/>
                <a:cs typeface="Calibri"/>
              </a:rPr>
              <a:t>για να τον προσαρμόσουν στα δικά τους πρότυπα. </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l-GR" sz="1100" b="0" dirty="0">
                <a:solidFill>
                  <a:srgbClr val="1D4956"/>
                </a:solidFill>
                <a:latin typeface="Barlow"/>
                <a:cs typeface="Calibri"/>
              </a:rPr>
              <a:t>Σήμερα οι εφαρμογές και </a:t>
            </a:r>
            <a:r>
              <a:rPr lang="en-US" sz="1100" b="0" dirty="0">
                <a:solidFill>
                  <a:srgbClr val="1D4956"/>
                </a:solidFill>
                <a:latin typeface="Barlow"/>
                <a:cs typeface="Calibri"/>
              </a:rPr>
              <a:t>machine learning frameworks </a:t>
            </a:r>
            <a:r>
              <a:rPr lang="el-GR" sz="1100" b="0" dirty="0">
                <a:solidFill>
                  <a:srgbClr val="1D4956"/>
                </a:solidFill>
                <a:latin typeface="Barlow"/>
                <a:cs typeface="Calibri"/>
              </a:rPr>
              <a:t> χρησιμοποιούν και κύριο λόγο</a:t>
            </a:r>
            <a:r>
              <a:rPr lang="en-US" sz="1100" b="0" dirty="0">
                <a:solidFill>
                  <a:srgbClr val="1D4956"/>
                </a:solidFill>
                <a:latin typeface="Barlow"/>
                <a:cs typeface="Calibri"/>
              </a:rPr>
              <a:t> </a:t>
            </a:r>
            <a:r>
              <a:rPr lang="el-GR" sz="1100" b="0" dirty="0">
                <a:solidFill>
                  <a:srgbClr val="1D4956"/>
                </a:solidFill>
                <a:latin typeface="Barlow"/>
                <a:cs typeface="Calibri"/>
              </a:rPr>
              <a:t>βιβλιοθήκες </a:t>
            </a:r>
            <a:r>
              <a:rPr lang="el-GR" sz="1100" b="0" dirty="0" err="1">
                <a:solidFill>
                  <a:srgbClr val="1D4956"/>
                </a:solidFill>
                <a:latin typeface="Barlow"/>
                <a:cs typeface="Calibri"/>
              </a:rPr>
              <a:t>είδικου</a:t>
            </a:r>
            <a:r>
              <a:rPr lang="el-GR" sz="1100" b="0" dirty="0">
                <a:solidFill>
                  <a:srgbClr val="1D4956"/>
                </a:solidFill>
                <a:latin typeface="Barlow"/>
                <a:cs typeface="Calibri"/>
              </a:rPr>
              <a:t> σκοπού όπως </a:t>
            </a:r>
            <a:r>
              <a:rPr lang="en-US" sz="1100" b="0" dirty="0" err="1">
                <a:solidFill>
                  <a:srgbClr val="1D4956"/>
                </a:solidFill>
                <a:latin typeface="Barlow"/>
                <a:cs typeface="Calibri"/>
              </a:rPr>
              <a:t>cuBLAS</a:t>
            </a:r>
            <a:r>
              <a:rPr lang="en-US" sz="1100" b="0" dirty="0">
                <a:solidFill>
                  <a:srgbClr val="1D4956"/>
                </a:solidFill>
                <a:latin typeface="Barlow"/>
                <a:cs typeface="Calibri"/>
              </a:rPr>
              <a:t>, </a:t>
            </a:r>
            <a:r>
              <a:rPr lang="en-US" sz="1100" b="0" dirty="0" err="1">
                <a:solidFill>
                  <a:srgbClr val="1D4956"/>
                </a:solidFill>
                <a:latin typeface="Barlow"/>
                <a:cs typeface="Calibri"/>
              </a:rPr>
              <a:t>rocBLAS</a:t>
            </a:r>
            <a:r>
              <a:rPr lang="en-US" sz="1100" b="0" dirty="0">
                <a:solidFill>
                  <a:srgbClr val="1D4956"/>
                </a:solidFill>
                <a:latin typeface="Barlow"/>
                <a:cs typeface="Calibri"/>
              </a:rPr>
              <a:t> </a:t>
            </a:r>
            <a:endParaRPr lang="el-GR" sz="1100" b="0" dirty="0">
              <a:solidFill>
                <a:srgbClr val="1D4956"/>
              </a:solidFill>
              <a:latin typeface="Barlow"/>
              <a:cs typeface="Calibri"/>
            </a:endParaRP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l-GR" sz="1100" b="0" dirty="0">
                <a:solidFill>
                  <a:srgbClr val="1D4956"/>
                </a:solidFill>
                <a:latin typeface="Barlow"/>
                <a:cs typeface="Calibri"/>
              </a:rPr>
              <a:t>Οι περισσότερες από αυτές τις βιβλιοθήκες δεν δίνουν </a:t>
            </a:r>
            <a:r>
              <a:rPr lang="en-US" sz="1100" b="0" dirty="0">
                <a:solidFill>
                  <a:srgbClr val="1D4956"/>
                </a:solidFill>
                <a:latin typeface="Barlow"/>
                <a:cs typeface="Calibri"/>
              </a:rPr>
              <a:t>source </a:t>
            </a:r>
            <a:r>
              <a:rPr lang="el-GR" sz="1100" b="0" dirty="0">
                <a:solidFill>
                  <a:srgbClr val="1D4956"/>
                </a:solidFill>
                <a:latin typeface="Barlow"/>
                <a:cs typeface="Calibri"/>
              </a:rPr>
              <a:t>κώδικα είτε για το </a:t>
            </a:r>
            <a:r>
              <a:rPr lang="en-US" sz="1100" b="0" dirty="0">
                <a:solidFill>
                  <a:srgbClr val="1D4956"/>
                </a:solidFill>
                <a:latin typeface="Barlow"/>
                <a:cs typeface="Calibri"/>
              </a:rPr>
              <a:t>host </a:t>
            </a:r>
            <a:r>
              <a:rPr lang="el-GR" sz="1100" b="0" dirty="0">
                <a:solidFill>
                  <a:srgbClr val="1D4956"/>
                </a:solidFill>
                <a:latin typeface="Barlow"/>
                <a:cs typeface="Calibri"/>
              </a:rPr>
              <a:t>είτε για το </a:t>
            </a:r>
            <a:r>
              <a:rPr lang="en-US" sz="1100" b="0" dirty="0">
                <a:solidFill>
                  <a:srgbClr val="1D4956"/>
                </a:solidFill>
                <a:latin typeface="Barlow"/>
                <a:cs typeface="Calibri"/>
              </a:rPr>
              <a:t>device</a:t>
            </a:r>
            <a:endParaRPr lang="el-GR" sz="1100" b="0" dirty="0">
              <a:solidFill>
                <a:srgbClr val="1D4956"/>
              </a:solidFill>
              <a:latin typeface="Barlow"/>
              <a:cs typeface="Calibri"/>
            </a:endParaRP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l-GR" sz="1100" b="0" dirty="0">
                <a:solidFill>
                  <a:srgbClr val="1D4956"/>
                </a:solidFill>
                <a:latin typeface="Barlow"/>
                <a:cs typeface="Calibri"/>
              </a:rPr>
              <a:t>Αυτό που προσφέρουν είναι ο </a:t>
            </a:r>
            <a:r>
              <a:rPr lang="el-GR" sz="1100" b="0" dirty="0" err="1">
                <a:solidFill>
                  <a:srgbClr val="1D4956"/>
                </a:solidFill>
                <a:latin typeface="Barlow"/>
                <a:cs typeface="Calibri"/>
              </a:rPr>
              <a:t>κωδικας</a:t>
            </a:r>
            <a:r>
              <a:rPr lang="el-GR" sz="1100" b="0" dirty="0">
                <a:solidFill>
                  <a:srgbClr val="1D4956"/>
                </a:solidFill>
                <a:latin typeface="Barlow"/>
                <a:cs typeface="Calibri"/>
              </a:rPr>
              <a:t> του </a:t>
            </a:r>
            <a:r>
              <a:rPr lang="en-US" sz="1100" b="0" dirty="0">
                <a:solidFill>
                  <a:srgbClr val="1D4956"/>
                </a:solidFill>
                <a:latin typeface="Barlow"/>
                <a:cs typeface="Calibri"/>
              </a:rPr>
              <a:t>device </a:t>
            </a:r>
            <a:r>
              <a:rPr lang="el-GR" sz="1100" b="0" dirty="0">
                <a:solidFill>
                  <a:srgbClr val="1D4956"/>
                </a:solidFill>
                <a:latin typeface="Barlow"/>
                <a:cs typeface="Calibri"/>
              </a:rPr>
              <a:t>σε </a:t>
            </a:r>
            <a:r>
              <a:rPr lang="en-US" sz="1100" b="0" dirty="0">
                <a:solidFill>
                  <a:srgbClr val="1D4956"/>
                </a:solidFill>
                <a:latin typeface="Barlow"/>
                <a:cs typeface="Calibri"/>
              </a:rPr>
              <a:t>PTX </a:t>
            </a:r>
            <a:r>
              <a:rPr lang="el-GR" sz="1100" b="0" dirty="0">
                <a:solidFill>
                  <a:srgbClr val="1D4956"/>
                </a:solidFill>
                <a:latin typeface="Barlow"/>
                <a:cs typeface="Calibri"/>
              </a:rPr>
              <a:t>που είναι </a:t>
            </a:r>
            <a:r>
              <a:rPr lang="en-US" sz="1100" b="0" dirty="0">
                <a:solidFill>
                  <a:srgbClr val="1D4956"/>
                </a:solidFill>
                <a:latin typeface="Barlow"/>
                <a:cs typeface="Calibri"/>
              </a:rPr>
              <a:t>virtual assembly </a:t>
            </a:r>
            <a:r>
              <a:rPr lang="el-GR" sz="1100" b="0" dirty="0">
                <a:solidFill>
                  <a:srgbClr val="1D4956"/>
                </a:solidFill>
                <a:latin typeface="Barlow"/>
                <a:cs typeface="Calibri"/>
              </a:rPr>
              <a:t>ή </a:t>
            </a:r>
            <a:r>
              <a:rPr lang="en-US" sz="1100" b="0" dirty="0">
                <a:solidFill>
                  <a:srgbClr val="1D4956"/>
                </a:solidFill>
                <a:latin typeface="Barlow"/>
                <a:cs typeface="Calibri"/>
              </a:rPr>
              <a:t>binary format. </a:t>
            </a:r>
          </a:p>
          <a:p>
            <a:pPr marL="914400" marR="0" lvl="1" indent="-298450" algn="l" defTabSz="914400" rtl="0" eaLnBrk="1" fontAlgn="auto" latinLnBrk="0" hangingPunct="1">
              <a:lnSpc>
                <a:spcPct val="100000"/>
              </a:lnSpc>
              <a:spcBef>
                <a:spcPts val="0"/>
              </a:spcBef>
              <a:spcAft>
                <a:spcPts val="0"/>
              </a:spcAft>
              <a:buClr>
                <a:srgbClr val="000000"/>
              </a:buClr>
              <a:buSzPts val="1100"/>
              <a:tabLst/>
              <a:defRPr/>
            </a:pPr>
            <a:r>
              <a:rPr lang="el-GR" sz="1100" b="0" dirty="0" err="1">
                <a:solidFill>
                  <a:srgbClr val="1D4956"/>
                </a:solidFill>
                <a:latin typeface="Barlow"/>
                <a:cs typeface="Calibri"/>
              </a:rPr>
              <a:t>Επιπλεόν</a:t>
            </a:r>
            <a:r>
              <a:rPr lang="el-GR" sz="1100" b="0" dirty="0">
                <a:solidFill>
                  <a:srgbClr val="1D4956"/>
                </a:solidFill>
                <a:latin typeface="Barlow"/>
                <a:cs typeface="Calibri"/>
              </a:rPr>
              <a:t> οι κλήσεις στις συναρτήσεις αυτών των βιβλιοθηκών κάνουν </a:t>
            </a:r>
            <a:r>
              <a:rPr lang="en-US" sz="1100" b="0" dirty="0">
                <a:solidFill>
                  <a:srgbClr val="1D4956"/>
                </a:solidFill>
                <a:latin typeface="Barlow"/>
                <a:cs typeface="Calibri"/>
              </a:rPr>
              <a:t>API calls </a:t>
            </a:r>
            <a:r>
              <a:rPr lang="el-GR" sz="1100" b="0" dirty="0">
                <a:solidFill>
                  <a:srgbClr val="1D4956"/>
                </a:solidFill>
                <a:latin typeface="Barlow"/>
                <a:cs typeface="Calibri"/>
              </a:rPr>
              <a:t>που δεν είναι ορατά στον χρήστη. Πχ το </a:t>
            </a:r>
            <a:r>
              <a:rPr lang="en-US" sz="1100" b="0" dirty="0" err="1">
                <a:solidFill>
                  <a:srgbClr val="1D4956"/>
                </a:solidFill>
                <a:latin typeface="Barlow"/>
                <a:cs typeface="Calibri"/>
              </a:rPr>
              <a:t>cublasIsama</a:t>
            </a:r>
            <a:r>
              <a:rPr lang="en-US" sz="1100" b="0" dirty="0">
                <a:solidFill>
                  <a:srgbClr val="1D4956"/>
                </a:solidFill>
                <a:latin typeface="Barlow"/>
                <a:cs typeface="Calibri"/>
              </a:rPr>
              <a:t> </a:t>
            </a:r>
            <a:r>
              <a:rPr lang="el-GR" sz="1100" b="0" dirty="0">
                <a:solidFill>
                  <a:srgbClr val="1D4956"/>
                </a:solidFill>
                <a:latin typeface="Barlow"/>
                <a:cs typeface="Calibri"/>
              </a:rPr>
              <a:t>κάνει 15 </a:t>
            </a:r>
            <a:r>
              <a:rPr lang="en-US" sz="1100" b="0" dirty="0">
                <a:solidFill>
                  <a:srgbClr val="1D4956"/>
                </a:solidFill>
                <a:latin typeface="Barlow"/>
                <a:cs typeface="Calibri"/>
              </a:rPr>
              <a:t>Implicit CUDA calls</a:t>
            </a:r>
          </a:p>
          <a:p>
            <a:pPr marL="457200" marR="0" lvl="0" indent="-298450" algn="l" defTabSz="914400" rtl="0" eaLnBrk="1" fontAlgn="auto" latinLnBrk="0" hangingPunct="1">
              <a:lnSpc>
                <a:spcPct val="100000"/>
              </a:lnSpc>
              <a:spcBef>
                <a:spcPts val="0"/>
              </a:spcBef>
              <a:spcAft>
                <a:spcPts val="0"/>
              </a:spcAft>
              <a:buClr>
                <a:srgbClr val="000000"/>
              </a:buClr>
              <a:buSzPts val="1100"/>
              <a:tabLst/>
              <a:defRPr/>
            </a:pPr>
            <a:r>
              <a:rPr lang="el-GR" sz="1100" b="0" dirty="0">
                <a:solidFill>
                  <a:srgbClr val="1D4956"/>
                </a:solidFill>
                <a:latin typeface="Barlow"/>
                <a:cs typeface="Calibri"/>
              </a:rPr>
              <a:t>Άρα τα υπάρχοντα </a:t>
            </a:r>
            <a:r>
              <a:rPr lang="en-US" sz="1100" b="0" dirty="0">
                <a:solidFill>
                  <a:srgbClr val="1D4956"/>
                </a:solidFill>
                <a:latin typeface="Barlow"/>
                <a:cs typeface="Calibri"/>
              </a:rPr>
              <a:t>software approaches </a:t>
            </a:r>
            <a:r>
              <a:rPr lang="el-GR" sz="1100" b="0" dirty="0">
                <a:solidFill>
                  <a:srgbClr val="1D4956"/>
                </a:solidFill>
                <a:latin typeface="Barlow"/>
                <a:cs typeface="Calibri"/>
              </a:rPr>
              <a:t>και αυτά καταλήγουν να είναι μη εφαρμόσιμα. </a:t>
            </a:r>
            <a:endParaRPr lang="en-US" sz="1100" b="0" dirty="0">
              <a:solidFill>
                <a:srgbClr val="1D4956"/>
              </a:solidFill>
              <a:latin typeface="Barlow"/>
              <a:cs typeface="Calibri"/>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1D4956"/>
              </a:solidFill>
              <a:latin typeface="Barlow"/>
              <a:cs typeface="Calibri"/>
            </a:endParaRPr>
          </a:p>
        </p:txBody>
      </p:sp>
    </p:spTree>
    <p:extLst>
      <p:ext uri="{BB962C8B-B14F-4D97-AF65-F5344CB8AC3E}">
        <p14:creationId xmlns:p14="http://schemas.microsoft.com/office/powerpoint/2010/main" val="38246380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6527662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solidFill>
                <a:srgbClr val="1D4956"/>
              </a:solidFill>
              <a:latin typeface="Barlow"/>
              <a:cs typeface="Calibri"/>
            </a:endParaRPr>
          </a:p>
        </p:txBody>
      </p:sp>
    </p:spTree>
    <p:extLst>
      <p:ext uri="{BB962C8B-B14F-4D97-AF65-F5344CB8AC3E}">
        <p14:creationId xmlns:p14="http://schemas.microsoft.com/office/powerpoint/2010/main" val="5702460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30862948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dirty="0"/>
              <a:t>Σε αυτό το </a:t>
            </a:r>
            <a:r>
              <a:rPr lang="en-US" dirty="0"/>
              <a:t>slide </a:t>
            </a:r>
            <a:r>
              <a:rPr lang="el-GR" dirty="0"/>
              <a:t>θα μελετήσουμε τον χρόνο που χρειάζεται να </a:t>
            </a:r>
            <a:r>
              <a:rPr lang="el-GR" dirty="0" err="1"/>
              <a:t>βρεί</a:t>
            </a:r>
            <a:r>
              <a:rPr lang="el-GR" dirty="0"/>
              <a:t> και να στείλει το </a:t>
            </a:r>
            <a:r>
              <a:rPr lang="en-US" dirty="0"/>
              <a:t>Guardian </a:t>
            </a:r>
            <a:r>
              <a:rPr lang="el-GR" dirty="0"/>
              <a:t>την προστατευμένη </a:t>
            </a:r>
            <a:r>
              <a:rPr lang="el-GR" dirty="0" err="1"/>
              <a:t>έκδωση</a:t>
            </a:r>
            <a:r>
              <a:rPr lang="el-GR" dirty="0"/>
              <a:t> του κάθε </a:t>
            </a:r>
            <a:r>
              <a:rPr lang="en-US" dirty="0"/>
              <a:t>kernel. </a:t>
            </a:r>
          </a:p>
          <a:p>
            <a:pPr marL="158750" indent="0">
              <a:buNone/>
            </a:pPr>
            <a:r>
              <a:rPr lang="el-GR" dirty="0"/>
              <a:t>Συνολικά χρειαζόμαστε 957 κύκλους για να βρούμε τον σωστό </a:t>
            </a:r>
            <a:r>
              <a:rPr lang="en-US" dirty="0"/>
              <a:t>kernel </a:t>
            </a:r>
            <a:r>
              <a:rPr lang="el-GR" dirty="0"/>
              <a:t>και να προσθέσουμε κάποια </a:t>
            </a:r>
            <a:r>
              <a:rPr lang="en-US" dirty="0"/>
              <a:t>arguments. </a:t>
            </a:r>
            <a:endParaRPr lang="el-GR" dirty="0"/>
          </a:p>
          <a:p>
            <a:pPr marL="158750" indent="0">
              <a:buNone/>
            </a:pPr>
            <a:r>
              <a:rPr lang="el-GR" dirty="0"/>
              <a:t>Πιο συγκεκριμένα για να</a:t>
            </a:r>
            <a:r>
              <a:rPr lang="en-US" dirty="0"/>
              <a:t> </a:t>
            </a:r>
            <a:r>
              <a:rPr lang="el-GR" dirty="0"/>
              <a:t>ψάξουμε ένα </a:t>
            </a:r>
            <a:r>
              <a:rPr lang="en-US" dirty="0"/>
              <a:t>unordered  map </a:t>
            </a:r>
            <a:r>
              <a:rPr lang="el-GR" dirty="0"/>
              <a:t>χρειαζόμαστε από 214 – 900 κύκλους. </a:t>
            </a:r>
          </a:p>
          <a:p>
            <a:pPr marL="158750" indent="0">
              <a:buNone/>
            </a:pPr>
            <a:r>
              <a:rPr lang="el-GR" dirty="0"/>
              <a:t>Για να κάνουμε </a:t>
            </a:r>
            <a:r>
              <a:rPr lang="en-US" dirty="0"/>
              <a:t>malloc, </a:t>
            </a:r>
            <a:r>
              <a:rPr lang="en-US" dirty="0" err="1"/>
              <a:t>memcpy</a:t>
            </a:r>
            <a:r>
              <a:rPr lang="en-US" dirty="0"/>
              <a:t> </a:t>
            </a:r>
            <a:r>
              <a:rPr lang="el-GR" dirty="0"/>
              <a:t>τα </a:t>
            </a:r>
            <a:r>
              <a:rPr lang="en-US" dirty="0"/>
              <a:t>arguments </a:t>
            </a:r>
            <a:r>
              <a:rPr lang="el-GR" dirty="0"/>
              <a:t>Και να προσθέσουμε τα δικά μας θέλουμε 300 – 600 κύκλους.</a:t>
            </a:r>
          </a:p>
          <a:p>
            <a:pPr marL="158750" indent="0">
              <a:buNone/>
            </a:pPr>
            <a:r>
              <a:rPr lang="el-GR" dirty="0"/>
              <a:t>Τώρα το </a:t>
            </a:r>
            <a:r>
              <a:rPr lang="en-US" dirty="0" err="1"/>
              <a:t>cudaLaunchKernel</a:t>
            </a:r>
            <a:r>
              <a:rPr lang="en-US" dirty="0"/>
              <a:t> </a:t>
            </a:r>
            <a:r>
              <a:rPr lang="el-GR" dirty="0"/>
              <a:t>είναι ένα </a:t>
            </a:r>
            <a:r>
              <a:rPr lang="en-US" dirty="0"/>
              <a:t>system calls </a:t>
            </a:r>
            <a:r>
              <a:rPr lang="el-GR" dirty="0"/>
              <a:t>που χρειάζεται 9000 κύκλους για να εκτελεστεί άρα το </a:t>
            </a:r>
            <a:r>
              <a:rPr lang="en-US" dirty="0"/>
              <a:t>overhead </a:t>
            </a:r>
            <a:r>
              <a:rPr lang="el-GR" dirty="0"/>
              <a:t>του </a:t>
            </a:r>
            <a:r>
              <a:rPr lang="en-US" dirty="0"/>
              <a:t>Guardian </a:t>
            </a:r>
            <a:r>
              <a:rPr lang="el-GR" dirty="0"/>
              <a:t>χωρίς να τρέξει </a:t>
            </a:r>
            <a:r>
              <a:rPr lang="el-GR" dirty="0" err="1"/>
              <a:t>καποιος</a:t>
            </a:r>
            <a:r>
              <a:rPr lang="el-GR" dirty="0"/>
              <a:t> </a:t>
            </a:r>
            <a:r>
              <a:rPr lang="en-US" dirty="0"/>
              <a:t>kernel </a:t>
            </a:r>
            <a:r>
              <a:rPr lang="el-GR" dirty="0"/>
              <a:t>είναι 10%</a:t>
            </a:r>
          </a:p>
          <a:p>
            <a:pPr marL="158750" indent="0">
              <a:buNone/>
            </a:pPr>
            <a:r>
              <a:rPr lang="el-GR" dirty="0"/>
              <a:t>Στο </a:t>
            </a:r>
            <a:r>
              <a:rPr lang="en-US" dirty="0" err="1"/>
              <a:t>Pytorch</a:t>
            </a:r>
            <a:r>
              <a:rPr lang="en-US" dirty="0"/>
              <a:t> </a:t>
            </a:r>
            <a:r>
              <a:rPr lang="el-GR" dirty="0"/>
              <a:t>και </a:t>
            </a:r>
            <a:r>
              <a:rPr lang="en-US" dirty="0"/>
              <a:t>Caffe </a:t>
            </a:r>
            <a:r>
              <a:rPr lang="el-GR" dirty="0"/>
              <a:t>οι </a:t>
            </a:r>
            <a:r>
              <a:rPr lang="en-US" dirty="0" err="1"/>
              <a:t>krnls</a:t>
            </a:r>
            <a:r>
              <a:rPr lang="en-US" dirty="0"/>
              <a:t> </a:t>
            </a:r>
            <a:r>
              <a:rPr lang="el-GR" dirty="0"/>
              <a:t>θέλουν 18000 </a:t>
            </a:r>
            <a:r>
              <a:rPr lang="en-US" dirty="0"/>
              <a:t>cycles </a:t>
            </a:r>
            <a:r>
              <a:rPr lang="el-GR" dirty="0"/>
              <a:t>να εκτελεστούν σε αυτήν την περίπτωση το </a:t>
            </a:r>
            <a:r>
              <a:rPr lang="en-US" dirty="0"/>
              <a:t>overhead </a:t>
            </a:r>
            <a:r>
              <a:rPr lang="el-GR" dirty="0"/>
              <a:t>είναι 3%</a:t>
            </a:r>
            <a:endParaRPr lang="en-US" dirty="0"/>
          </a:p>
        </p:txBody>
      </p:sp>
    </p:spTree>
    <p:extLst>
      <p:ext uri="{BB962C8B-B14F-4D97-AF65-F5344CB8AC3E}">
        <p14:creationId xmlns:p14="http://schemas.microsoft.com/office/powerpoint/2010/main" val="3985809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Η επόμενη αιτία για του </a:t>
            </a:r>
            <a:r>
              <a:rPr lang="en-US" sz="1100" b="0" dirty="0">
                <a:solidFill>
                  <a:srgbClr val="1D4956"/>
                </a:solidFill>
                <a:latin typeface="Barlow"/>
                <a:cs typeface="Calibri"/>
              </a:rPr>
              <a:t>under-utilization </a:t>
            </a:r>
            <a:r>
              <a:rPr lang="el-GR" sz="1100" b="0" dirty="0">
                <a:solidFill>
                  <a:srgbClr val="1D4956"/>
                </a:solidFill>
                <a:latin typeface="Barlow"/>
                <a:cs typeface="Calibri"/>
              </a:rPr>
              <a:t>είναι η έλλειψη διαμοιρασμού των </a:t>
            </a:r>
            <a:r>
              <a:rPr lang="en-US" sz="1100" b="0" dirty="0">
                <a:solidFill>
                  <a:srgbClr val="1D4956"/>
                </a:solidFill>
                <a:latin typeface="Barlow"/>
                <a:cs typeface="Calibri"/>
              </a:rPr>
              <a:t>accelerators.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solidFill>
                  <a:srgbClr val="1D4956"/>
                </a:solidFill>
                <a:latin typeface="Barlow"/>
                <a:cs typeface="Calibri"/>
              </a:rPr>
              <a:t>H NVIDIA </a:t>
            </a:r>
            <a:r>
              <a:rPr lang="el-GR" sz="1100" b="0" dirty="0">
                <a:solidFill>
                  <a:srgbClr val="1D4956"/>
                </a:solidFill>
                <a:latin typeface="Barlow"/>
                <a:cs typeface="Calibri"/>
              </a:rPr>
              <a:t>παρέχει </a:t>
            </a:r>
            <a:r>
              <a:rPr lang="en-US" sz="1100" b="0" dirty="0">
                <a:solidFill>
                  <a:srgbClr val="1D4956"/>
                </a:solidFill>
                <a:latin typeface="Barlow"/>
                <a:cs typeface="Calibri"/>
              </a:rPr>
              <a:t>by default time-sharing</a:t>
            </a:r>
            <a:r>
              <a:rPr lang="el-GR" sz="1100" b="0" dirty="0">
                <a:solidFill>
                  <a:srgbClr val="1D4956"/>
                </a:solidFill>
                <a:latin typeface="Barlow"/>
                <a:cs typeface="Calibri"/>
              </a:rPr>
              <a:t>. Όπως όμως βλέπετε και στο σχήμα δεξιά μόνο μια εφαρμογή κάθε δεδομένη στιγμή μπορεί να χρησιμοποιεί των </a:t>
            </a:r>
            <a:r>
              <a:rPr lang="en-US" sz="1100" b="0" dirty="0">
                <a:solidFill>
                  <a:srgbClr val="1D4956"/>
                </a:solidFill>
                <a:latin typeface="Barlow"/>
                <a:cs typeface="Calibri"/>
              </a:rPr>
              <a:t>accelerator </a:t>
            </a:r>
            <a:r>
              <a:rPr lang="el-GR" sz="1100" b="0" dirty="0">
                <a:solidFill>
                  <a:srgbClr val="1D4956"/>
                </a:solidFill>
                <a:latin typeface="Barlow"/>
                <a:cs typeface="Calibri"/>
              </a:rPr>
              <a:t>άρα </a:t>
            </a:r>
            <a:r>
              <a:rPr lang="en-US" sz="1100" b="0" dirty="0">
                <a:solidFill>
                  <a:srgbClr val="1D4956"/>
                </a:solidFill>
                <a:latin typeface="Barlow"/>
                <a:cs typeface="Calibri"/>
              </a:rPr>
              <a:t>idle resources</a:t>
            </a:r>
            <a:r>
              <a:rPr lang="el-GR" sz="1100" b="0" dirty="0">
                <a:solidFill>
                  <a:srgbClr val="1D4956"/>
                </a:solidFill>
                <a:latin typeface="Barlow"/>
                <a:cs typeface="Calibri"/>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dirty="0">
              <a:solidFill>
                <a:srgbClr val="1D4956"/>
              </a:solidFill>
              <a:latin typeface="Barlow"/>
              <a:cs typeface="Calibri"/>
            </a:endParaRPr>
          </a:p>
        </p:txBody>
      </p:sp>
    </p:spTree>
    <p:extLst>
      <p:ext uri="{BB962C8B-B14F-4D97-AF65-F5344CB8AC3E}">
        <p14:creationId xmlns:p14="http://schemas.microsoft.com/office/powerpoint/2010/main" val="24641026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5120 CUDA Cores.640 Tensor Cores</a:t>
            </a:r>
          </a:p>
          <a:p>
            <a:pPr>
              <a:lnSpc>
                <a:spcPct val="100000"/>
              </a:lnSpc>
            </a:pPr>
            <a:r>
              <a:rPr lang="en-US" sz="1100" dirty="0">
                <a:solidFill>
                  <a:srgbClr val="1D4956"/>
                </a:solidFill>
                <a:latin typeface="Barlow"/>
                <a:cs typeface="Calibri"/>
              </a:rPr>
              <a:t>Multiple warp threads execute in local step</a:t>
            </a:r>
          </a:p>
          <a:p>
            <a:pPr>
              <a:lnSpc>
                <a:spcPct val="100000"/>
              </a:lnSpc>
            </a:pPr>
            <a:r>
              <a:rPr lang="en-US" sz="1100" dirty="0">
                <a:solidFill>
                  <a:srgbClr val="1D4956"/>
                </a:solidFill>
                <a:latin typeface="Barlow"/>
                <a:cs typeface="Calibri"/>
              </a:rPr>
              <a:t>A TLB miss from a thread can stall all warp threads </a:t>
            </a:r>
          </a:p>
          <a:p>
            <a:pPr>
              <a:lnSpc>
                <a:spcPct val="100000"/>
              </a:lnSpc>
            </a:pPr>
            <a:r>
              <a:rPr lang="en-US" sz="1100" dirty="0">
                <a:solidFill>
                  <a:srgbClr val="1D4956"/>
                </a:solidFill>
                <a:latin typeface="Barlow"/>
                <a:cs typeface="Calibri"/>
              </a:rPr>
              <a:t>Magnifying the miss penalty</a:t>
            </a:r>
          </a:p>
          <a:p>
            <a:pPr marL="158750" indent="0">
              <a:buNone/>
            </a:pPr>
            <a:r>
              <a:rPr lang="en-US" dirty="0"/>
              <a:t>.</a:t>
            </a: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24876362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5120 CUDA Cores.640 Tensor Cores.</a:t>
            </a: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5216540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242036800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285785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sz="1100" b="0" dirty="0">
                <a:solidFill>
                  <a:srgbClr val="1D4956"/>
                </a:solidFill>
                <a:latin typeface="Barlow"/>
                <a:cs typeface="Calibri"/>
              </a:rPr>
              <a:t>Όταν ο </a:t>
            </a:r>
            <a:r>
              <a:rPr lang="en-US" sz="1100" b="0" dirty="0">
                <a:solidFill>
                  <a:srgbClr val="1D4956"/>
                </a:solidFill>
                <a:latin typeface="Barlow"/>
                <a:cs typeface="Calibri"/>
              </a:rPr>
              <a:t>GPU manager </a:t>
            </a:r>
            <a:r>
              <a:rPr lang="el-GR" sz="1100" b="0" dirty="0">
                <a:solidFill>
                  <a:srgbClr val="1D4956"/>
                </a:solidFill>
                <a:latin typeface="Barlow"/>
                <a:cs typeface="Calibri"/>
              </a:rPr>
              <a:t>λάβει ένα </a:t>
            </a:r>
            <a:r>
              <a:rPr lang="en-US" sz="1100" b="0" dirty="0" err="1">
                <a:solidFill>
                  <a:srgbClr val="1D4956"/>
                </a:solidFill>
                <a:latin typeface="Barlow"/>
                <a:cs typeface="Calibri"/>
              </a:rPr>
              <a:t>cudaLaunchKernel</a:t>
            </a:r>
            <a:r>
              <a:rPr lang="en-US" sz="1100" b="0" dirty="0">
                <a:solidFill>
                  <a:srgbClr val="1D4956"/>
                </a:solidFill>
                <a:latin typeface="Barlow"/>
                <a:cs typeface="Calibri"/>
              </a:rPr>
              <a:t> </a:t>
            </a:r>
            <a:r>
              <a:rPr lang="el-GR" sz="1100" b="0" dirty="0">
                <a:solidFill>
                  <a:srgbClr val="1D4956"/>
                </a:solidFill>
                <a:latin typeface="Barlow"/>
                <a:cs typeface="Calibri"/>
              </a:rPr>
              <a:t>πρέπει να βρει τον αντίστοιχο προστατευμένο </a:t>
            </a:r>
            <a:r>
              <a:rPr lang="en-US" sz="1100" b="0" dirty="0">
                <a:solidFill>
                  <a:srgbClr val="1D4956"/>
                </a:solidFill>
                <a:latin typeface="Barlow"/>
                <a:cs typeface="Calibri"/>
              </a:rPr>
              <a:t>kernel </a:t>
            </a:r>
            <a:r>
              <a:rPr lang="el-GR" sz="1100" b="0" dirty="0">
                <a:solidFill>
                  <a:srgbClr val="1D4956"/>
                </a:solidFill>
                <a:latin typeface="Barlow"/>
                <a:cs typeface="Calibri"/>
              </a:rPr>
              <a:t>ώστε να τον στείλει για εκτέλεση στην </a:t>
            </a:r>
            <a:r>
              <a:rPr lang="en-US" sz="1100" b="0" dirty="0">
                <a:solidFill>
                  <a:srgbClr val="1D4956"/>
                </a:solidFill>
                <a:latin typeface="Barlow"/>
                <a:cs typeface="Calibri"/>
              </a:rPr>
              <a:t>GPU.</a:t>
            </a:r>
          </a:p>
          <a:p>
            <a:pPr marL="158750" indent="0">
              <a:buNone/>
            </a:pPr>
            <a:r>
              <a:rPr lang="el-GR" sz="1100" b="0" dirty="0">
                <a:solidFill>
                  <a:srgbClr val="1D4956"/>
                </a:solidFill>
                <a:latin typeface="Barlow"/>
                <a:cs typeface="Calibri"/>
              </a:rPr>
              <a:t>Για να το πετύχει αυτό το </a:t>
            </a:r>
            <a:r>
              <a:rPr lang="en-US" sz="1100" b="0" dirty="0">
                <a:solidFill>
                  <a:srgbClr val="1D4956"/>
                </a:solidFill>
                <a:latin typeface="Barlow"/>
                <a:cs typeface="Calibri"/>
              </a:rPr>
              <a:t>Guardian </a:t>
            </a:r>
            <a:r>
              <a:rPr lang="el-GR" sz="1100" b="0" dirty="0">
                <a:solidFill>
                  <a:srgbClr val="1D4956"/>
                </a:solidFill>
                <a:latin typeface="Barlow"/>
                <a:cs typeface="Calibri"/>
              </a:rPr>
              <a:t>πιάνει την </a:t>
            </a:r>
            <a:r>
              <a:rPr lang="en-US" sz="1100" b="0" dirty="0" err="1">
                <a:solidFill>
                  <a:srgbClr val="1D4956"/>
                </a:solidFill>
                <a:latin typeface="Barlow"/>
                <a:cs typeface="Calibri"/>
              </a:rPr>
              <a:t>cudaRegisterFunction</a:t>
            </a:r>
            <a:r>
              <a:rPr lang="en-US" sz="1100" b="0" dirty="0">
                <a:solidFill>
                  <a:srgbClr val="1D4956"/>
                </a:solidFill>
                <a:latin typeface="Barlow"/>
                <a:cs typeface="Calibri"/>
              </a:rPr>
              <a:t> </a:t>
            </a:r>
            <a:r>
              <a:rPr lang="el-GR" sz="1100" b="0" dirty="0">
                <a:solidFill>
                  <a:srgbClr val="1D4956"/>
                </a:solidFill>
                <a:latin typeface="Barlow"/>
                <a:cs typeface="Calibri"/>
              </a:rPr>
              <a:t>και αποθηκεύει για </a:t>
            </a:r>
            <a:r>
              <a:rPr lang="en-US" sz="1100" b="0" dirty="0">
                <a:solidFill>
                  <a:srgbClr val="1D4956"/>
                </a:solidFill>
                <a:latin typeface="Barlow"/>
                <a:cs typeface="Calibri"/>
              </a:rPr>
              <a:t>kernel pointer </a:t>
            </a:r>
            <a:r>
              <a:rPr lang="el-GR" sz="1100" b="0" dirty="0">
                <a:solidFill>
                  <a:srgbClr val="1D4956"/>
                </a:solidFill>
                <a:latin typeface="Barlow"/>
                <a:cs typeface="Calibri"/>
              </a:rPr>
              <a:t>το όνομα του.</a:t>
            </a:r>
          </a:p>
          <a:p>
            <a:pPr marL="158750" indent="0">
              <a:buNone/>
            </a:pPr>
            <a:r>
              <a:rPr lang="el-GR" sz="1100" b="0" dirty="0">
                <a:solidFill>
                  <a:srgbClr val="1D4956"/>
                </a:solidFill>
                <a:latin typeface="Barlow"/>
                <a:cs typeface="Calibri"/>
              </a:rPr>
              <a:t>Στην συνέχεια ο </a:t>
            </a:r>
            <a:r>
              <a:rPr lang="en-US" sz="1100" b="0" dirty="0">
                <a:solidFill>
                  <a:srgbClr val="1D4956"/>
                </a:solidFill>
                <a:latin typeface="Barlow"/>
                <a:cs typeface="Calibri"/>
              </a:rPr>
              <a:t>GPU manager </a:t>
            </a:r>
            <a:r>
              <a:rPr lang="el-GR" sz="1100" b="0" dirty="0">
                <a:solidFill>
                  <a:srgbClr val="1D4956"/>
                </a:solidFill>
                <a:latin typeface="Barlow"/>
                <a:cs typeface="Calibri"/>
              </a:rPr>
              <a:t>φτιάχνει ένα </a:t>
            </a:r>
            <a:r>
              <a:rPr lang="en-US" sz="1100" b="0" dirty="0">
                <a:solidFill>
                  <a:srgbClr val="1D4956"/>
                </a:solidFill>
                <a:latin typeface="Barlow"/>
                <a:cs typeface="Calibri"/>
              </a:rPr>
              <a:t>module </a:t>
            </a:r>
            <a:r>
              <a:rPr lang="el-GR" sz="1100" b="0" dirty="0">
                <a:solidFill>
                  <a:srgbClr val="1D4956"/>
                </a:solidFill>
                <a:latin typeface="Barlow"/>
                <a:cs typeface="Calibri"/>
              </a:rPr>
              <a:t>για κάθε προστατευμένο </a:t>
            </a:r>
            <a:r>
              <a:rPr lang="en-US" sz="1100" b="0" dirty="0">
                <a:solidFill>
                  <a:srgbClr val="1D4956"/>
                </a:solidFill>
                <a:latin typeface="Barlow"/>
                <a:cs typeface="Calibri"/>
              </a:rPr>
              <a:t>PTX </a:t>
            </a:r>
            <a:r>
              <a:rPr lang="el-GR" sz="1100" b="0" dirty="0">
                <a:solidFill>
                  <a:srgbClr val="1D4956"/>
                </a:solidFill>
                <a:latin typeface="Barlow"/>
                <a:cs typeface="Calibri"/>
              </a:rPr>
              <a:t>και ένα </a:t>
            </a:r>
            <a:r>
              <a:rPr lang="en-US" sz="1100" b="0" dirty="0" err="1">
                <a:solidFill>
                  <a:srgbClr val="1D4956"/>
                </a:solidFill>
                <a:latin typeface="Barlow"/>
                <a:cs typeface="Calibri"/>
              </a:rPr>
              <a:t>cuFunction</a:t>
            </a:r>
            <a:r>
              <a:rPr lang="en-US" sz="1100" b="0" dirty="0">
                <a:solidFill>
                  <a:srgbClr val="1D4956"/>
                </a:solidFill>
                <a:latin typeface="Barlow"/>
                <a:cs typeface="Calibri"/>
              </a:rPr>
              <a:t> </a:t>
            </a:r>
            <a:r>
              <a:rPr lang="el-GR" sz="1100" b="0" dirty="0">
                <a:solidFill>
                  <a:srgbClr val="1D4956"/>
                </a:solidFill>
                <a:latin typeface="Barlow"/>
                <a:cs typeface="Calibri"/>
              </a:rPr>
              <a:t>για κάθε </a:t>
            </a:r>
            <a:r>
              <a:rPr lang="en-US" sz="1100" b="0" dirty="0">
                <a:solidFill>
                  <a:srgbClr val="1D4956"/>
                </a:solidFill>
                <a:latin typeface="Barlow"/>
                <a:cs typeface="Calibri"/>
              </a:rPr>
              <a:t>kernel </a:t>
            </a:r>
            <a:r>
              <a:rPr lang="el-GR" sz="1100" b="0" dirty="0">
                <a:solidFill>
                  <a:srgbClr val="1D4956"/>
                </a:solidFill>
                <a:latin typeface="Barlow"/>
                <a:cs typeface="Calibri"/>
              </a:rPr>
              <a:t>μέσα στο </a:t>
            </a:r>
            <a:r>
              <a:rPr lang="en-US" sz="1100" b="0" dirty="0">
                <a:solidFill>
                  <a:srgbClr val="1D4956"/>
                </a:solidFill>
                <a:latin typeface="Barlow"/>
                <a:cs typeface="Calibri"/>
              </a:rPr>
              <a:t>PTX </a:t>
            </a:r>
            <a:r>
              <a:rPr lang="el-GR" sz="1100" b="0" dirty="0">
                <a:solidFill>
                  <a:srgbClr val="1D4956"/>
                </a:solidFill>
                <a:latin typeface="Barlow"/>
                <a:cs typeface="Calibri"/>
              </a:rPr>
              <a:t>και αποθηκεύει και αυτός το όνομα του </a:t>
            </a:r>
            <a:r>
              <a:rPr lang="en-US" sz="1100" b="0" dirty="0">
                <a:solidFill>
                  <a:srgbClr val="1D4956"/>
                </a:solidFill>
                <a:latin typeface="Barlow"/>
                <a:cs typeface="Calibri"/>
              </a:rPr>
              <a:t>kernel </a:t>
            </a:r>
            <a:r>
              <a:rPr lang="el-GR" sz="1100" b="0" dirty="0">
                <a:solidFill>
                  <a:srgbClr val="1D4956"/>
                </a:solidFill>
                <a:latin typeface="Barlow"/>
                <a:cs typeface="Calibri"/>
              </a:rPr>
              <a:t>και το </a:t>
            </a:r>
            <a:r>
              <a:rPr lang="en-US" sz="1100" b="0" dirty="0" err="1">
                <a:solidFill>
                  <a:srgbClr val="1D4956"/>
                </a:solidFill>
                <a:latin typeface="Barlow"/>
                <a:cs typeface="Calibri"/>
              </a:rPr>
              <a:t>cuFunction</a:t>
            </a:r>
            <a:r>
              <a:rPr lang="en-US" sz="1100" b="0" dirty="0">
                <a:solidFill>
                  <a:srgbClr val="1D4956"/>
                </a:solidFill>
                <a:latin typeface="Barlow"/>
                <a:cs typeface="Calibri"/>
              </a:rPr>
              <a:t>. </a:t>
            </a:r>
          </a:p>
          <a:p>
            <a:pPr marL="158750" indent="0">
              <a:buNone/>
            </a:pPr>
            <a:r>
              <a:rPr lang="el-GR" sz="1100" b="0" dirty="0">
                <a:solidFill>
                  <a:srgbClr val="1D4956"/>
                </a:solidFill>
                <a:latin typeface="Barlow"/>
                <a:cs typeface="Calibri"/>
              </a:rPr>
              <a:t>Όταν πιάσουμε ένα </a:t>
            </a:r>
            <a:r>
              <a:rPr lang="en-US" sz="1100" b="0" dirty="0" err="1">
                <a:solidFill>
                  <a:srgbClr val="1D4956"/>
                </a:solidFill>
                <a:latin typeface="Barlow"/>
                <a:cs typeface="Calibri"/>
              </a:rPr>
              <a:t>cudaLaunchKernel</a:t>
            </a:r>
            <a:r>
              <a:rPr lang="en-US" sz="1100" b="0" dirty="0">
                <a:solidFill>
                  <a:srgbClr val="1D4956"/>
                </a:solidFill>
                <a:latin typeface="Barlow"/>
                <a:cs typeface="Calibri"/>
              </a:rPr>
              <a:t> </a:t>
            </a:r>
            <a:r>
              <a:rPr lang="el-GR" sz="1100" b="0" dirty="0">
                <a:solidFill>
                  <a:srgbClr val="1D4956"/>
                </a:solidFill>
                <a:latin typeface="Barlow"/>
                <a:cs typeface="Calibri"/>
              </a:rPr>
              <a:t>βρίσκουμε το προστατευμένο </a:t>
            </a:r>
            <a:r>
              <a:rPr lang="en-US" sz="1100" b="0" dirty="0" err="1">
                <a:solidFill>
                  <a:srgbClr val="1D4956"/>
                </a:solidFill>
                <a:latin typeface="Barlow"/>
                <a:cs typeface="Calibri"/>
              </a:rPr>
              <a:t>cuFunction</a:t>
            </a:r>
            <a:r>
              <a:rPr lang="en-US" sz="1100" b="0" dirty="0">
                <a:solidFill>
                  <a:srgbClr val="1D4956"/>
                </a:solidFill>
                <a:latin typeface="Barlow"/>
                <a:cs typeface="Calibri"/>
              </a:rPr>
              <a:t> </a:t>
            </a:r>
            <a:r>
              <a:rPr lang="el-GR" sz="1100" b="0" dirty="0">
                <a:solidFill>
                  <a:srgbClr val="1D4956"/>
                </a:solidFill>
                <a:latin typeface="Barlow"/>
                <a:cs typeface="Calibri"/>
              </a:rPr>
              <a:t>με την χρήση του </a:t>
            </a:r>
            <a:r>
              <a:rPr lang="en-US" sz="1100" b="0" dirty="0">
                <a:solidFill>
                  <a:srgbClr val="1D4956"/>
                </a:solidFill>
                <a:latin typeface="Barlow"/>
                <a:cs typeface="Calibri"/>
              </a:rPr>
              <a:t>kernel name </a:t>
            </a:r>
            <a:r>
              <a:rPr lang="el-GR" sz="1100" b="0" dirty="0">
                <a:solidFill>
                  <a:srgbClr val="1D4956"/>
                </a:solidFill>
                <a:latin typeface="Barlow"/>
                <a:cs typeface="Calibri"/>
              </a:rPr>
              <a:t>αυξάνουμε τις παραμέτρους κατά δυο ώστε να βάλουμε και τα στοιχεία του </a:t>
            </a:r>
            <a:r>
              <a:rPr lang="en-US" sz="1100" b="0" dirty="0">
                <a:solidFill>
                  <a:srgbClr val="1D4956"/>
                </a:solidFill>
                <a:latin typeface="Barlow"/>
                <a:cs typeface="Calibri"/>
              </a:rPr>
              <a:t>partition</a:t>
            </a:r>
            <a:r>
              <a:rPr lang="el-GR" sz="1100" b="0" dirty="0">
                <a:solidFill>
                  <a:srgbClr val="1D4956"/>
                </a:solidFill>
                <a:latin typeface="Barlow"/>
                <a:cs typeface="Calibri"/>
              </a:rPr>
              <a:t>. </a:t>
            </a: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13350729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l-GR" sz="1100" b="0" dirty="0">
                <a:solidFill>
                  <a:srgbClr val="1D4956"/>
                </a:solidFill>
                <a:latin typeface="Barlow"/>
                <a:cs typeface="Calibri"/>
              </a:rPr>
              <a:t>Όταν ο </a:t>
            </a:r>
            <a:r>
              <a:rPr lang="en-US" sz="1100" b="0" dirty="0">
                <a:solidFill>
                  <a:srgbClr val="1D4956"/>
                </a:solidFill>
                <a:latin typeface="Barlow"/>
                <a:cs typeface="Calibri"/>
              </a:rPr>
              <a:t>GPU manager </a:t>
            </a:r>
            <a:r>
              <a:rPr lang="el-GR" sz="1100" b="0" dirty="0">
                <a:solidFill>
                  <a:srgbClr val="1D4956"/>
                </a:solidFill>
                <a:latin typeface="Barlow"/>
                <a:cs typeface="Calibri"/>
              </a:rPr>
              <a:t>λάβει ένα </a:t>
            </a:r>
            <a:r>
              <a:rPr lang="en-US" sz="1100" b="0" dirty="0" err="1">
                <a:solidFill>
                  <a:srgbClr val="1D4956"/>
                </a:solidFill>
                <a:latin typeface="Barlow"/>
                <a:cs typeface="Calibri"/>
              </a:rPr>
              <a:t>cudaLaunchKernel</a:t>
            </a:r>
            <a:r>
              <a:rPr lang="en-US" sz="1100" b="0" dirty="0">
                <a:solidFill>
                  <a:srgbClr val="1D4956"/>
                </a:solidFill>
                <a:latin typeface="Barlow"/>
                <a:cs typeface="Calibri"/>
              </a:rPr>
              <a:t> </a:t>
            </a:r>
            <a:r>
              <a:rPr lang="el-GR" sz="1100" b="0" dirty="0">
                <a:solidFill>
                  <a:srgbClr val="1D4956"/>
                </a:solidFill>
                <a:latin typeface="Barlow"/>
                <a:cs typeface="Calibri"/>
              </a:rPr>
              <a:t>πρέπει να βρει τον αντίστοιχο προστατευμένο </a:t>
            </a:r>
            <a:r>
              <a:rPr lang="en-US" sz="1100" b="0" dirty="0">
                <a:solidFill>
                  <a:srgbClr val="1D4956"/>
                </a:solidFill>
                <a:latin typeface="Barlow"/>
                <a:cs typeface="Calibri"/>
              </a:rPr>
              <a:t>kernel </a:t>
            </a:r>
            <a:r>
              <a:rPr lang="el-GR" sz="1100" b="0" dirty="0">
                <a:solidFill>
                  <a:srgbClr val="1D4956"/>
                </a:solidFill>
                <a:latin typeface="Barlow"/>
                <a:cs typeface="Calibri"/>
              </a:rPr>
              <a:t>ώστε να τον στείλει για εκτέλεση στην </a:t>
            </a:r>
            <a:r>
              <a:rPr lang="en-US" sz="1100" b="0" dirty="0">
                <a:solidFill>
                  <a:srgbClr val="1D4956"/>
                </a:solidFill>
                <a:latin typeface="Barlow"/>
                <a:cs typeface="Calibri"/>
              </a:rPr>
              <a:t>GPU.</a:t>
            </a:r>
          </a:p>
          <a:p>
            <a:pPr marL="158750" indent="0">
              <a:buNone/>
            </a:pPr>
            <a:r>
              <a:rPr lang="el-GR" sz="1100" b="0" dirty="0">
                <a:solidFill>
                  <a:srgbClr val="1D4956"/>
                </a:solidFill>
                <a:latin typeface="Barlow"/>
                <a:cs typeface="Calibri"/>
              </a:rPr>
              <a:t>Για να το πετύχει αυτό το </a:t>
            </a:r>
            <a:r>
              <a:rPr lang="en-US" sz="1100" b="0" dirty="0">
                <a:solidFill>
                  <a:srgbClr val="1D4956"/>
                </a:solidFill>
                <a:latin typeface="Barlow"/>
                <a:cs typeface="Calibri"/>
              </a:rPr>
              <a:t>Guardian </a:t>
            </a:r>
            <a:r>
              <a:rPr lang="el-GR" sz="1100" b="0" dirty="0">
                <a:solidFill>
                  <a:srgbClr val="1D4956"/>
                </a:solidFill>
                <a:latin typeface="Barlow"/>
                <a:cs typeface="Calibri"/>
              </a:rPr>
              <a:t>πιάνει την </a:t>
            </a:r>
            <a:r>
              <a:rPr lang="en-US" sz="1100" b="0" dirty="0" err="1">
                <a:solidFill>
                  <a:srgbClr val="1D4956"/>
                </a:solidFill>
                <a:latin typeface="Barlow"/>
                <a:cs typeface="Calibri"/>
              </a:rPr>
              <a:t>cudaRegisterFunction</a:t>
            </a:r>
            <a:r>
              <a:rPr lang="en-US" sz="1100" b="0" dirty="0">
                <a:solidFill>
                  <a:srgbClr val="1D4956"/>
                </a:solidFill>
                <a:latin typeface="Barlow"/>
                <a:cs typeface="Calibri"/>
              </a:rPr>
              <a:t> </a:t>
            </a:r>
            <a:r>
              <a:rPr lang="el-GR" sz="1100" b="0" dirty="0">
                <a:solidFill>
                  <a:srgbClr val="1D4956"/>
                </a:solidFill>
                <a:latin typeface="Barlow"/>
                <a:cs typeface="Calibri"/>
              </a:rPr>
              <a:t>και αποθηκεύει για </a:t>
            </a:r>
            <a:r>
              <a:rPr lang="en-US" sz="1100" b="0" dirty="0">
                <a:solidFill>
                  <a:srgbClr val="1D4956"/>
                </a:solidFill>
                <a:latin typeface="Barlow"/>
                <a:cs typeface="Calibri"/>
              </a:rPr>
              <a:t>kernel pointer </a:t>
            </a:r>
            <a:r>
              <a:rPr lang="el-GR" sz="1100" b="0" dirty="0">
                <a:solidFill>
                  <a:srgbClr val="1D4956"/>
                </a:solidFill>
                <a:latin typeface="Barlow"/>
                <a:cs typeface="Calibri"/>
              </a:rPr>
              <a:t>το όνομα του.</a:t>
            </a:r>
          </a:p>
          <a:p>
            <a:pPr marL="158750" indent="0">
              <a:buNone/>
            </a:pPr>
            <a:r>
              <a:rPr lang="el-GR" sz="1100" b="0" dirty="0">
                <a:solidFill>
                  <a:srgbClr val="1D4956"/>
                </a:solidFill>
                <a:latin typeface="Barlow"/>
                <a:cs typeface="Calibri"/>
              </a:rPr>
              <a:t>Στην συνέχεια ο </a:t>
            </a:r>
            <a:r>
              <a:rPr lang="en-US" sz="1100" b="0" dirty="0">
                <a:solidFill>
                  <a:srgbClr val="1D4956"/>
                </a:solidFill>
                <a:latin typeface="Barlow"/>
                <a:cs typeface="Calibri"/>
              </a:rPr>
              <a:t>GPU manager </a:t>
            </a:r>
            <a:r>
              <a:rPr lang="el-GR" sz="1100" b="0" dirty="0">
                <a:solidFill>
                  <a:srgbClr val="1D4956"/>
                </a:solidFill>
                <a:latin typeface="Barlow"/>
                <a:cs typeface="Calibri"/>
              </a:rPr>
              <a:t>φτιάχνει ένα </a:t>
            </a:r>
            <a:r>
              <a:rPr lang="en-US" sz="1100" b="0" dirty="0">
                <a:solidFill>
                  <a:srgbClr val="1D4956"/>
                </a:solidFill>
                <a:latin typeface="Barlow"/>
                <a:cs typeface="Calibri"/>
              </a:rPr>
              <a:t>module </a:t>
            </a:r>
            <a:r>
              <a:rPr lang="el-GR" sz="1100" b="0" dirty="0">
                <a:solidFill>
                  <a:srgbClr val="1D4956"/>
                </a:solidFill>
                <a:latin typeface="Barlow"/>
                <a:cs typeface="Calibri"/>
              </a:rPr>
              <a:t>για κάθε προστατευμένο </a:t>
            </a:r>
            <a:r>
              <a:rPr lang="en-US" sz="1100" b="0" dirty="0">
                <a:solidFill>
                  <a:srgbClr val="1D4956"/>
                </a:solidFill>
                <a:latin typeface="Barlow"/>
                <a:cs typeface="Calibri"/>
              </a:rPr>
              <a:t>PTX </a:t>
            </a:r>
            <a:r>
              <a:rPr lang="el-GR" sz="1100" b="0" dirty="0">
                <a:solidFill>
                  <a:srgbClr val="1D4956"/>
                </a:solidFill>
                <a:latin typeface="Barlow"/>
                <a:cs typeface="Calibri"/>
              </a:rPr>
              <a:t>και ένα </a:t>
            </a:r>
            <a:r>
              <a:rPr lang="en-US" sz="1100" b="0" dirty="0" err="1">
                <a:solidFill>
                  <a:srgbClr val="1D4956"/>
                </a:solidFill>
                <a:latin typeface="Barlow"/>
                <a:cs typeface="Calibri"/>
              </a:rPr>
              <a:t>cuFunction</a:t>
            </a:r>
            <a:r>
              <a:rPr lang="en-US" sz="1100" b="0" dirty="0">
                <a:solidFill>
                  <a:srgbClr val="1D4956"/>
                </a:solidFill>
                <a:latin typeface="Barlow"/>
                <a:cs typeface="Calibri"/>
              </a:rPr>
              <a:t> </a:t>
            </a:r>
            <a:r>
              <a:rPr lang="el-GR" sz="1100" b="0" dirty="0">
                <a:solidFill>
                  <a:srgbClr val="1D4956"/>
                </a:solidFill>
                <a:latin typeface="Barlow"/>
                <a:cs typeface="Calibri"/>
              </a:rPr>
              <a:t>για κάθε </a:t>
            </a:r>
            <a:r>
              <a:rPr lang="en-US" sz="1100" b="0" dirty="0">
                <a:solidFill>
                  <a:srgbClr val="1D4956"/>
                </a:solidFill>
                <a:latin typeface="Barlow"/>
                <a:cs typeface="Calibri"/>
              </a:rPr>
              <a:t>kernel </a:t>
            </a:r>
            <a:r>
              <a:rPr lang="el-GR" sz="1100" b="0" dirty="0">
                <a:solidFill>
                  <a:srgbClr val="1D4956"/>
                </a:solidFill>
                <a:latin typeface="Barlow"/>
                <a:cs typeface="Calibri"/>
              </a:rPr>
              <a:t>μέσα στο </a:t>
            </a:r>
            <a:r>
              <a:rPr lang="en-US" sz="1100" b="0" dirty="0">
                <a:solidFill>
                  <a:srgbClr val="1D4956"/>
                </a:solidFill>
                <a:latin typeface="Barlow"/>
                <a:cs typeface="Calibri"/>
              </a:rPr>
              <a:t>PTX </a:t>
            </a:r>
            <a:r>
              <a:rPr lang="el-GR" sz="1100" b="0" dirty="0">
                <a:solidFill>
                  <a:srgbClr val="1D4956"/>
                </a:solidFill>
                <a:latin typeface="Barlow"/>
                <a:cs typeface="Calibri"/>
              </a:rPr>
              <a:t>και αποθηκεύει και αυτός το όνομα του </a:t>
            </a:r>
            <a:r>
              <a:rPr lang="en-US" sz="1100" b="0" dirty="0">
                <a:solidFill>
                  <a:srgbClr val="1D4956"/>
                </a:solidFill>
                <a:latin typeface="Barlow"/>
                <a:cs typeface="Calibri"/>
              </a:rPr>
              <a:t>kernel </a:t>
            </a:r>
            <a:r>
              <a:rPr lang="el-GR" sz="1100" b="0" dirty="0">
                <a:solidFill>
                  <a:srgbClr val="1D4956"/>
                </a:solidFill>
                <a:latin typeface="Barlow"/>
                <a:cs typeface="Calibri"/>
              </a:rPr>
              <a:t>και το </a:t>
            </a:r>
            <a:r>
              <a:rPr lang="en-US" sz="1100" b="0" dirty="0" err="1">
                <a:solidFill>
                  <a:srgbClr val="1D4956"/>
                </a:solidFill>
                <a:latin typeface="Barlow"/>
                <a:cs typeface="Calibri"/>
              </a:rPr>
              <a:t>cuFunction</a:t>
            </a:r>
            <a:r>
              <a:rPr lang="en-US" sz="1100" b="0" dirty="0">
                <a:solidFill>
                  <a:srgbClr val="1D4956"/>
                </a:solidFill>
                <a:latin typeface="Barlow"/>
                <a:cs typeface="Calibri"/>
              </a:rPr>
              <a:t>. </a:t>
            </a:r>
          </a:p>
          <a:p>
            <a:pPr marL="158750" indent="0">
              <a:buNone/>
            </a:pPr>
            <a:r>
              <a:rPr lang="el-GR" sz="1100" b="0" dirty="0">
                <a:solidFill>
                  <a:srgbClr val="1D4956"/>
                </a:solidFill>
                <a:latin typeface="Barlow"/>
                <a:cs typeface="Calibri"/>
              </a:rPr>
              <a:t>Όταν πιάσουμε ένα </a:t>
            </a:r>
            <a:r>
              <a:rPr lang="en-US" sz="1100" b="0" dirty="0" err="1">
                <a:solidFill>
                  <a:srgbClr val="1D4956"/>
                </a:solidFill>
                <a:latin typeface="Barlow"/>
                <a:cs typeface="Calibri"/>
              </a:rPr>
              <a:t>cudaLaunchKernel</a:t>
            </a:r>
            <a:r>
              <a:rPr lang="en-US" sz="1100" b="0" dirty="0">
                <a:solidFill>
                  <a:srgbClr val="1D4956"/>
                </a:solidFill>
                <a:latin typeface="Barlow"/>
                <a:cs typeface="Calibri"/>
              </a:rPr>
              <a:t> </a:t>
            </a:r>
            <a:r>
              <a:rPr lang="el-GR" sz="1100" b="0" dirty="0">
                <a:solidFill>
                  <a:srgbClr val="1D4956"/>
                </a:solidFill>
                <a:latin typeface="Barlow"/>
                <a:cs typeface="Calibri"/>
              </a:rPr>
              <a:t>βρίσκουμε το προστατευμένο </a:t>
            </a:r>
            <a:r>
              <a:rPr lang="en-US" sz="1100" b="0" dirty="0" err="1">
                <a:solidFill>
                  <a:srgbClr val="1D4956"/>
                </a:solidFill>
                <a:latin typeface="Barlow"/>
                <a:cs typeface="Calibri"/>
              </a:rPr>
              <a:t>cuFunction</a:t>
            </a:r>
            <a:r>
              <a:rPr lang="en-US" sz="1100" b="0" dirty="0">
                <a:solidFill>
                  <a:srgbClr val="1D4956"/>
                </a:solidFill>
                <a:latin typeface="Barlow"/>
                <a:cs typeface="Calibri"/>
              </a:rPr>
              <a:t> </a:t>
            </a:r>
            <a:r>
              <a:rPr lang="el-GR" sz="1100" b="0" dirty="0">
                <a:solidFill>
                  <a:srgbClr val="1D4956"/>
                </a:solidFill>
                <a:latin typeface="Barlow"/>
                <a:cs typeface="Calibri"/>
              </a:rPr>
              <a:t>με την χρήση του </a:t>
            </a:r>
            <a:r>
              <a:rPr lang="en-US" sz="1100" b="0" dirty="0">
                <a:solidFill>
                  <a:srgbClr val="1D4956"/>
                </a:solidFill>
                <a:latin typeface="Barlow"/>
                <a:cs typeface="Calibri"/>
              </a:rPr>
              <a:t>kernel name </a:t>
            </a:r>
            <a:r>
              <a:rPr lang="el-GR" sz="1100" b="0" dirty="0">
                <a:solidFill>
                  <a:srgbClr val="1D4956"/>
                </a:solidFill>
                <a:latin typeface="Barlow"/>
                <a:cs typeface="Calibri"/>
              </a:rPr>
              <a:t>αυξάνουμε τις παραμέτρους κατά δυο ώστε να βάλουμε και τα στοιχεία του </a:t>
            </a:r>
            <a:r>
              <a:rPr lang="en-US" sz="1100" b="0" dirty="0">
                <a:solidFill>
                  <a:srgbClr val="1D4956"/>
                </a:solidFill>
                <a:latin typeface="Barlow"/>
                <a:cs typeface="Calibri"/>
              </a:rPr>
              <a:t>partition</a:t>
            </a:r>
            <a:r>
              <a:rPr lang="el-GR" sz="1100" b="0" dirty="0">
                <a:solidFill>
                  <a:srgbClr val="1D4956"/>
                </a:solidFill>
                <a:latin typeface="Barlow"/>
                <a:cs typeface="Calibri"/>
              </a:rPr>
              <a:t>. </a:t>
            </a:r>
            <a:endParaRPr lang="en-US" sz="1100" b="0" dirty="0">
              <a:solidFill>
                <a:srgbClr val="1D4956"/>
              </a:solidFill>
              <a:latin typeface="Barlow"/>
              <a:cs typeface="Calibri"/>
            </a:endParaRPr>
          </a:p>
        </p:txBody>
      </p:sp>
    </p:spTree>
    <p:extLst>
      <p:ext uri="{BB962C8B-B14F-4D97-AF65-F5344CB8AC3E}">
        <p14:creationId xmlns:p14="http://schemas.microsoft.com/office/powerpoint/2010/main" val="17788199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99BAFA1-FB64-42CC-B157-8B9D6DD09FC9}"/>
              </a:ext>
            </a:extLst>
          </p:cNvPr>
          <p:cNvSpPr>
            <a:spLocks noGrp="1"/>
          </p:cNvSpPr>
          <p:nvPr>
            <p:ph type="body" idx="1"/>
          </p:nvPr>
        </p:nvSpPr>
        <p:spPr/>
        <p:txBody>
          <a:bodyPr/>
          <a:lstStyle/>
          <a:p>
            <a:r>
              <a:rPr lang="el-GR" dirty="0"/>
              <a:t>Και έτσι το </a:t>
            </a:r>
            <a:r>
              <a:rPr lang="en-US" dirty="0"/>
              <a:t>user-facing </a:t>
            </a:r>
            <a:r>
              <a:rPr lang="el-GR" dirty="0"/>
              <a:t>θα πετύχει το </a:t>
            </a:r>
            <a:r>
              <a:rPr lang="en-US" dirty="0"/>
              <a:t>SLA </a:t>
            </a:r>
            <a:r>
              <a:rPr lang="el-GR" dirty="0"/>
              <a:t>του. </a:t>
            </a:r>
          </a:p>
        </p:txBody>
      </p:sp>
    </p:spTree>
    <p:extLst>
      <p:ext uri="{BB962C8B-B14F-4D97-AF65-F5344CB8AC3E}">
        <p14:creationId xmlns:p14="http://schemas.microsoft.com/office/powerpoint/2010/main" val="29998246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99BAFA1-FB64-42CC-B157-8B9D6DD09FC9}"/>
              </a:ext>
            </a:extLst>
          </p:cNvPr>
          <p:cNvSpPr>
            <a:spLocks noGrp="1"/>
          </p:cNvSpPr>
          <p:nvPr>
            <p:ph type="body" idx="1"/>
          </p:nvPr>
        </p:nvSpPr>
        <p:spPr/>
        <p:txBody>
          <a:bodyPr/>
          <a:lstStyle/>
          <a:p>
            <a:r>
              <a:rPr lang="el-GR" dirty="0"/>
              <a:t>Και έτσι το </a:t>
            </a:r>
            <a:r>
              <a:rPr lang="en-US" dirty="0"/>
              <a:t>user-facing </a:t>
            </a:r>
            <a:r>
              <a:rPr lang="el-GR" dirty="0"/>
              <a:t>θα πετύχει το </a:t>
            </a:r>
            <a:r>
              <a:rPr lang="en-US" dirty="0"/>
              <a:t>SLA </a:t>
            </a:r>
            <a:r>
              <a:rPr lang="el-GR" dirty="0"/>
              <a:t>του. </a:t>
            </a:r>
          </a:p>
        </p:txBody>
      </p:sp>
    </p:spTree>
    <p:extLst>
      <p:ext uri="{BB962C8B-B14F-4D97-AF65-F5344CB8AC3E}">
        <p14:creationId xmlns:p14="http://schemas.microsoft.com/office/powerpoint/2010/main" val="137740079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312A353-BB52-4B05-8ECA-04CD6011D154}"/>
              </a:ext>
            </a:extLst>
          </p:cNvPr>
          <p:cNvSpPr>
            <a:spLocks noGrp="1"/>
          </p:cNvSpPr>
          <p:nvPr>
            <p:ph type="body" idx="1"/>
          </p:nvPr>
        </p:nvSpPr>
        <p:spPr/>
        <p:txBody>
          <a:bodyPr/>
          <a:lstStyle/>
          <a:p>
            <a:r>
              <a:rPr lang="el-GR" dirty="0"/>
              <a:t>Κάποιοι </a:t>
            </a:r>
            <a:r>
              <a:rPr lang="en-US" dirty="0"/>
              <a:t>accelerators </a:t>
            </a:r>
            <a:r>
              <a:rPr lang="el-GR" dirty="0"/>
              <a:t>σήμερα όπως οι </a:t>
            </a:r>
            <a:r>
              <a:rPr lang="en-US" dirty="0"/>
              <a:t>GPUs </a:t>
            </a:r>
            <a:r>
              <a:rPr lang="el-GR" dirty="0"/>
              <a:t>προσφέρουν </a:t>
            </a:r>
            <a:r>
              <a:rPr lang="en-US" dirty="0"/>
              <a:t>by default </a:t>
            </a:r>
            <a:r>
              <a:rPr lang="el-GR" dirty="0"/>
              <a:t>χρονικό διαμοιρασμό μεταξύ διαφορετικών εφαρμογών. Αυτό το πετυχαίνουν μέσω </a:t>
            </a:r>
            <a:r>
              <a:rPr lang="en-US" dirty="0" err="1"/>
              <a:t>ctx</a:t>
            </a:r>
            <a:r>
              <a:rPr lang="en-US" dirty="0"/>
              <a:t> switch. </a:t>
            </a:r>
          </a:p>
          <a:p>
            <a:r>
              <a:rPr lang="el-GR" dirty="0"/>
              <a:t>Όπως βλέπουμε και στο σχήμα το </a:t>
            </a:r>
            <a:r>
              <a:rPr lang="en-US" dirty="0"/>
              <a:t>app1 </a:t>
            </a:r>
            <a:r>
              <a:rPr lang="el-GR" dirty="0"/>
              <a:t>έχει φορτώσει το </a:t>
            </a:r>
            <a:r>
              <a:rPr lang="en-US" dirty="0" err="1"/>
              <a:t>ctx</a:t>
            </a:r>
            <a:r>
              <a:rPr lang="en-US" dirty="0"/>
              <a:t> </a:t>
            </a:r>
            <a:r>
              <a:rPr lang="el-GR" dirty="0"/>
              <a:t>του στην </a:t>
            </a:r>
            <a:r>
              <a:rPr lang="en-US" dirty="0"/>
              <a:t>GPU </a:t>
            </a:r>
            <a:r>
              <a:rPr lang="el-GR" dirty="0"/>
              <a:t>και τρέχει. Κάποια στιγμή ο </a:t>
            </a:r>
            <a:r>
              <a:rPr lang="en-US" dirty="0"/>
              <a:t>scheduler </a:t>
            </a:r>
            <a:r>
              <a:rPr lang="el-GR" dirty="0"/>
              <a:t>της </a:t>
            </a:r>
            <a:r>
              <a:rPr lang="en-US" dirty="0"/>
              <a:t>GPU </a:t>
            </a:r>
            <a:r>
              <a:rPr lang="el-GR" dirty="0"/>
              <a:t>θα κάνει </a:t>
            </a:r>
            <a:r>
              <a:rPr lang="en-US" dirty="0" err="1"/>
              <a:t>ctx</a:t>
            </a:r>
            <a:r>
              <a:rPr lang="en-US" dirty="0"/>
              <a:t> switch </a:t>
            </a:r>
            <a:r>
              <a:rPr lang="el-GR" dirty="0"/>
              <a:t>και θα φορτώσει το </a:t>
            </a:r>
            <a:r>
              <a:rPr lang="en-US" dirty="0" err="1"/>
              <a:t>ctx</a:t>
            </a:r>
            <a:r>
              <a:rPr lang="en-US" dirty="0"/>
              <a:t> </a:t>
            </a:r>
            <a:r>
              <a:rPr lang="el-GR" dirty="0"/>
              <a:t>του </a:t>
            </a:r>
            <a:r>
              <a:rPr lang="en-US" dirty="0"/>
              <a:t>app2 </a:t>
            </a:r>
            <a:r>
              <a:rPr lang="el-GR" dirty="0"/>
              <a:t>που αυτήν την στιγμή περιμένει. </a:t>
            </a:r>
            <a:r>
              <a:rPr lang="en-US" dirty="0"/>
              <a:t> </a:t>
            </a:r>
            <a:endParaRPr lang="el-GR" dirty="0"/>
          </a:p>
          <a:p>
            <a:r>
              <a:rPr lang="el-GR" dirty="0"/>
              <a:t>Άρα </a:t>
            </a:r>
            <a:r>
              <a:rPr lang="en-US" dirty="0"/>
              <a:t>o </a:t>
            </a:r>
            <a:r>
              <a:rPr lang="el-GR" dirty="0"/>
              <a:t>χρονικός διαμοιρασμός επιταχυντών μπορεί να βελτιώσει το ποσοστό χρήσης τους σε σχέση με την αποκλειστική ανάθεση και ταυτόχρονα προσφέρει προστασία.</a:t>
            </a:r>
          </a:p>
        </p:txBody>
      </p:sp>
    </p:spTree>
    <p:extLst>
      <p:ext uri="{BB962C8B-B14F-4D97-AF65-F5344CB8AC3E}">
        <p14:creationId xmlns:p14="http://schemas.microsoft.com/office/powerpoint/2010/main" val="185509569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8415018-D33B-4E34-800F-F48200211174}"/>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dirty="0"/>
              <a:t>Το </a:t>
            </a:r>
            <a:r>
              <a:rPr lang="el-GR" b="1" dirty="0"/>
              <a:t>πρόβλημα</a:t>
            </a:r>
            <a:r>
              <a:rPr lang="el-GR" dirty="0"/>
              <a:t> είναι ότι ο </a:t>
            </a:r>
            <a:r>
              <a:rPr lang="el-GR" b="1" dirty="0"/>
              <a:t>χρονικός διαμοιρασμός </a:t>
            </a:r>
            <a:r>
              <a:rPr lang="el-GR" dirty="0" err="1"/>
              <a:t>ενώς</a:t>
            </a:r>
            <a:r>
              <a:rPr lang="el-GR" dirty="0"/>
              <a:t> επιταχυντή δεν μπορεί να </a:t>
            </a:r>
            <a:r>
              <a:rPr lang="el-GR" b="1" dirty="0"/>
              <a:t>δώσει</a:t>
            </a:r>
            <a:r>
              <a:rPr lang="el-GR" dirty="0"/>
              <a:t> </a:t>
            </a:r>
            <a:r>
              <a:rPr lang="el-GR" b="1" dirty="0"/>
              <a:t>εγγυήσεις</a:t>
            </a:r>
            <a:r>
              <a:rPr lang="el-GR" dirty="0"/>
              <a:t> για το </a:t>
            </a:r>
            <a:r>
              <a:rPr lang="en-US" b="1" dirty="0"/>
              <a:t>performance</a:t>
            </a:r>
            <a:r>
              <a:rPr lang="en-US" dirty="0"/>
              <a:t> </a:t>
            </a:r>
            <a:r>
              <a:rPr lang="el-GR" dirty="0"/>
              <a:t>των </a:t>
            </a:r>
            <a:r>
              <a:rPr lang="el-GR" b="1" dirty="0"/>
              <a:t>εφαρμογών</a:t>
            </a:r>
            <a:r>
              <a:rPr lang="el-GR" dirty="0"/>
              <a:t> που διαμοιράζονται τον επιταχυντή</a:t>
            </a:r>
            <a:r>
              <a:rPr lang="en-US" dirty="0"/>
              <a:t> </a:t>
            </a:r>
            <a:r>
              <a:rPr lang="el-GR" dirty="0"/>
              <a:t>εν </a:t>
            </a:r>
            <a:r>
              <a:rPr lang="el-GR" b="1" dirty="0"/>
              <a:t>αντιθέσει</a:t>
            </a:r>
            <a:r>
              <a:rPr lang="el-GR" dirty="0"/>
              <a:t> με το </a:t>
            </a:r>
            <a:r>
              <a:rPr lang="el-GR" b="1" dirty="0"/>
              <a:t>αποκλειστικό</a:t>
            </a:r>
            <a:r>
              <a:rPr lang="el-GR" dirty="0"/>
              <a:t> μοντέλο χρήσης</a:t>
            </a:r>
            <a:r>
              <a:rPr lang="en-US" dirty="0"/>
              <a:t>.</a:t>
            </a:r>
            <a:r>
              <a:rPr lang="el-GR" dirty="0"/>
              <a:t> </a:t>
            </a: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dirty="0"/>
              <a:t>Πιο συγκεκριμένα μια </a:t>
            </a:r>
            <a:r>
              <a:rPr lang="en-US" b="1" dirty="0"/>
              <a:t>GPU</a:t>
            </a:r>
            <a:r>
              <a:rPr lang="en-US" dirty="0"/>
              <a:t> </a:t>
            </a:r>
            <a:r>
              <a:rPr lang="el-GR" dirty="0"/>
              <a:t>είναι σύνηθες  να την </a:t>
            </a:r>
            <a:r>
              <a:rPr lang="el-GR" b="1" dirty="0"/>
              <a:t>μοιράζονται</a:t>
            </a:r>
            <a:r>
              <a:rPr lang="el-GR" dirty="0"/>
              <a:t> χρονικά </a:t>
            </a:r>
            <a:r>
              <a:rPr lang="el-GR" b="1" dirty="0"/>
              <a:t>διαφορετικού</a:t>
            </a:r>
            <a:r>
              <a:rPr lang="el-GR" dirty="0"/>
              <a:t> </a:t>
            </a:r>
            <a:r>
              <a:rPr lang="el-GR" b="1" dirty="0" err="1"/>
              <a:t>τυπου</a:t>
            </a:r>
            <a:r>
              <a:rPr lang="el-GR" b="1" dirty="0"/>
              <a:t> εφαρμογές </a:t>
            </a:r>
            <a:r>
              <a:rPr lang="el-GR" dirty="0"/>
              <a:t>που τις ονομάζουμε </a:t>
            </a:r>
            <a:r>
              <a:rPr lang="en-US" b="1" dirty="0"/>
              <a:t>batch</a:t>
            </a:r>
            <a:r>
              <a:rPr lang="en-US" dirty="0"/>
              <a:t> </a:t>
            </a:r>
            <a:r>
              <a:rPr lang="el-GR" dirty="0"/>
              <a:t>και </a:t>
            </a:r>
            <a:r>
              <a:rPr lang="en-US" b="1" dirty="0"/>
              <a:t>user-facing</a:t>
            </a:r>
            <a:r>
              <a:rPr lang="en-US" dirty="0"/>
              <a:t> </a:t>
            </a:r>
            <a:r>
              <a:rPr lang="el-GR" dirty="0"/>
              <a:t>ανάλογα με τις ανάγκες και τους στόχους τους.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GR" dirty="0"/>
              <a:t>Οι </a:t>
            </a:r>
            <a:r>
              <a:rPr lang="en-US" dirty="0"/>
              <a:t>batch </a:t>
            </a:r>
            <a:r>
              <a:rPr lang="el-GR" dirty="0"/>
              <a:t>διεργασίες δεν έχουν αυστηρές ανάγκες χρόνου απόκρισης </a:t>
            </a:r>
            <a:r>
              <a:rPr lang="el-GR" dirty="0" err="1"/>
              <a:t>ένω</a:t>
            </a:r>
            <a:r>
              <a:rPr lang="el-GR" dirty="0"/>
              <a:t> οι </a:t>
            </a:r>
            <a:r>
              <a:rPr lang="en-US" dirty="0"/>
              <a:t>user-facing </a:t>
            </a:r>
            <a:r>
              <a:rPr lang="el-GR" dirty="0"/>
              <a:t>απαιτούν χρόνο απόκρισης πολύ μικρότερο από μια συμφωνία που έχει κάνει ο </a:t>
            </a:r>
            <a:r>
              <a:rPr lang="el-GR" dirty="0" err="1"/>
              <a:t>πάροχος</a:t>
            </a:r>
            <a:r>
              <a:rPr lang="el-GR" dirty="0"/>
              <a:t> με τους πελάτες (</a:t>
            </a:r>
            <a:r>
              <a:rPr lang="en-US" dirty="0"/>
              <a:t>SLA</a:t>
            </a:r>
            <a:r>
              <a:rPr lang="el-GR" dirty="0"/>
              <a:t>). </a:t>
            </a:r>
          </a:p>
          <a:p>
            <a:r>
              <a:rPr lang="el-GR" dirty="0"/>
              <a:t>Αν ο χρόνος εκτέλεσης του </a:t>
            </a:r>
            <a:r>
              <a:rPr lang="en-US" dirty="0"/>
              <a:t>batch </a:t>
            </a:r>
            <a:r>
              <a:rPr lang="el-GR" dirty="0"/>
              <a:t>είναι αρκετά μικρότερος από το </a:t>
            </a:r>
            <a:r>
              <a:rPr lang="en-US" dirty="0"/>
              <a:t>SLA</a:t>
            </a:r>
            <a:r>
              <a:rPr lang="el-GR" dirty="0"/>
              <a:t> τότε ακόμα και αν περιμένουμε το </a:t>
            </a:r>
            <a:r>
              <a:rPr lang="en-US" dirty="0"/>
              <a:t>batch </a:t>
            </a:r>
            <a:r>
              <a:rPr lang="el-GR" dirty="0"/>
              <a:t>να </a:t>
            </a:r>
            <a:r>
              <a:rPr lang="el-GR" dirty="0" err="1"/>
              <a:t>τελείωσει</a:t>
            </a:r>
            <a:r>
              <a:rPr lang="el-GR" dirty="0"/>
              <a:t> το </a:t>
            </a:r>
            <a:r>
              <a:rPr lang="en-US" dirty="0"/>
              <a:t>user-facing </a:t>
            </a:r>
            <a:r>
              <a:rPr lang="el-GR" dirty="0"/>
              <a:t>θα πετύχει τον στόχο του</a:t>
            </a:r>
          </a:p>
          <a:p>
            <a:r>
              <a:rPr lang="el-GR" dirty="0"/>
              <a:t>Το πρόβλημα εμφανίζεται στις περιπτώσεις που το </a:t>
            </a:r>
            <a:r>
              <a:rPr lang="en-US" dirty="0"/>
              <a:t>batch task</a:t>
            </a:r>
            <a:r>
              <a:rPr lang="el-GR" dirty="0"/>
              <a:t> έχει χρόνο εκτέλεσης κοντά στο </a:t>
            </a:r>
            <a:r>
              <a:rPr lang="en-US" dirty="0"/>
              <a:t>SLA </a:t>
            </a:r>
            <a:r>
              <a:rPr lang="el-GR" dirty="0"/>
              <a:t>που σε αυτήν την περίπτωση αν περιμένουμε να τελειώσει </a:t>
            </a:r>
            <a:r>
              <a:rPr lang="el-GR" dirty="0" err="1"/>
              <a:t>τοτέ</a:t>
            </a:r>
            <a:r>
              <a:rPr lang="el-GR" dirty="0"/>
              <a:t> το </a:t>
            </a:r>
            <a:r>
              <a:rPr lang="en-US" dirty="0"/>
              <a:t>user-facing </a:t>
            </a:r>
            <a:r>
              <a:rPr lang="el-GR" dirty="0"/>
              <a:t>θα χάσει το </a:t>
            </a:r>
            <a:r>
              <a:rPr lang="en-US" dirty="0"/>
              <a:t>SLA </a:t>
            </a:r>
            <a:r>
              <a:rPr lang="el-GR" dirty="0"/>
              <a:t>του </a:t>
            </a:r>
            <a:r>
              <a:rPr lang="en-US" dirty="0"/>
              <a:t>.</a:t>
            </a:r>
          </a:p>
          <a:p>
            <a:r>
              <a:rPr lang="el-GR" dirty="0"/>
              <a:t>Μια λύση είναι να σταματήσουμε την εκτέλεση του </a:t>
            </a:r>
            <a:r>
              <a:rPr lang="en-US" dirty="0"/>
              <a:t>batch </a:t>
            </a:r>
            <a:r>
              <a:rPr lang="el-GR" dirty="0"/>
              <a:t>και δώσουμε τον </a:t>
            </a:r>
            <a:r>
              <a:rPr lang="en-US" dirty="0"/>
              <a:t>accelerator </a:t>
            </a:r>
            <a:r>
              <a:rPr lang="el-GR" dirty="0"/>
              <a:t>στο </a:t>
            </a:r>
            <a:r>
              <a:rPr lang="en-US" dirty="0"/>
              <a:t>user-facing. </a:t>
            </a:r>
          </a:p>
          <a:p>
            <a:r>
              <a:rPr lang="el-GR" dirty="0"/>
              <a:t>Για να είναι αποτελεσματικό αυτό θα πρέπει ο μηχανισμός που θα κάνει το </a:t>
            </a:r>
            <a:r>
              <a:rPr lang="en-US" dirty="0"/>
              <a:t>preemption </a:t>
            </a:r>
            <a:r>
              <a:rPr lang="el-GR" dirty="0"/>
              <a:t>να έχει μικρό και σταθερό χρόνο απόκρισης. Όπως βλέπουμε και στο σχήμα η στιγμή που θα σταλεί το σήμα μέχρι να σταματήσει η διεργασία πρέπει να είναι αρκετά μικρότερη από το </a:t>
            </a:r>
            <a:r>
              <a:rPr lang="en-US" dirty="0"/>
              <a:t>SLA. </a:t>
            </a:r>
            <a:r>
              <a:rPr lang="el-GR" dirty="0"/>
              <a:t> </a:t>
            </a:r>
          </a:p>
        </p:txBody>
      </p:sp>
    </p:spTree>
    <p:extLst>
      <p:ext uri="{BB962C8B-B14F-4D97-AF65-F5344CB8AC3E}">
        <p14:creationId xmlns:p14="http://schemas.microsoft.com/office/powerpoint/2010/main" val="173148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l-GR" sz="1100" b="0" dirty="0">
                <a:solidFill>
                  <a:srgbClr val="1D4956"/>
                </a:solidFill>
                <a:latin typeface="Barlow"/>
                <a:cs typeface="Calibri"/>
              </a:rPr>
              <a:t>Η επόμενη αιτία για του </a:t>
            </a:r>
            <a:r>
              <a:rPr lang="en-US" sz="1100" b="0" dirty="0">
                <a:solidFill>
                  <a:srgbClr val="1D4956"/>
                </a:solidFill>
                <a:latin typeface="Barlow"/>
                <a:cs typeface="Calibri"/>
              </a:rPr>
              <a:t>under-utilization </a:t>
            </a:r>
            <a:r>
              <a:rPr lang="el-GR" sz="1100" b="0" dirty="0">
                <a:solidFill>
                  <a:srgbClr val="1D4956"/>
                </a:solidFill>
                <a:latin typeface="Barlow"/>
                <a:cs typeface="Calibri"/>
              </a:rPr>
              <a:t>είναι η έλλειψη διαμοιρασμού των </a:t>
            </a:r>
            <a:r>
              <a:rPr lang="en-US" sz="1100" b="0" dirty="0">
                <a:solidFill>
                  <a:srgbClr val="1D4956"/>
                </a:solidFill>
                <a:latin typeface="Barlow"/>
                <a:cs typeface="Calibri"/>
              </a:rPr>
              <a:t>accelerators.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solidFill>
                  <a:srgbClr val="1D4956"/>
                </a:solidFill>
                <a:latin typeface="Barlow"/>
                <a:cs typeface="Calibri"/>
              </a:rPr>
              <a:t>H NVIDIA </a:t>
            </a:r>
            <a:r>
              <a:rPr lang="el-GR" sz="1100" b="0" dirty="0">
                <a:solidFill>
                  <a:srgbClr val="1D4956"/>
                </a:solidFill>
                <a:latin typeface="Barlow"/>
                <a:cs typeface="Calibri"/>
              </a:rPr>
              <a:t>παρέχει </a:t>
            </a:r>
            <a:r>
              <a:rPr lang="en-US" sz="1100" b="0" dirty="0">
                <a:solidFill>
                  <a:srgbClr val="1D4956"/>
                </a:solidFill>
                <a:latin typeface="Barlow"/>
                <a:cs typeface="Calibri"/>
              </a:rPr>
              <a:t>by default time-sharing</a:t>
            </a:r>
            <a:r>
              <a:rPr lang="el-GR" sz="1100" b="0" dirty="0">
                <a:solidFill>
                  <a:srgbClr val="1D4956"/>
                </a:solidFill>
                <a:latin typeface="Barlow"/>
                <a:cs typeface="Calibri"/>
              </a:rPr>
              <a:t>. Όπως όμως βλέπετε και στο σχήμα δεξιά μόνο μια εφαρμογή κάθε δεδομένη στιγμή μπορεί να χρησιμοποιεί των </a:t>
            </a:r>
            <a:r>
              <a:rPr lang="en-US" sz="1100" b="0" dirty="0">
                <a:solidFill>
                  <a:srgbClr val="1D4956"/>
                </a:solidFill>
                <a:latin typeface="Barlow"/>
                <a:cs typeface="Calibri"/>
              </a:rPr>
              <a:t>accelerator </a:t>
            </a:r>
            <a:r>
              <a:rPr lang="el-GR" sz="1100" b="0" dirty="0">
                <a:solidFill>
                  <a:srgbClr val="1D4956"/>
                </a:solidFill>
                <a:latin typeface="Barlow"/>
                <a:cs typeface="Calibri"/>
              </a:rPr>
              <a:t>άρα </a:t>
            </a:r>
            <a:r>
              <a:rPr lang="en-US" sz="1100" b="0" dirty="0">
                <a:solidFill>
                  <a:srgbClr val="1D4956"/>
                </a:solidFill>
                <a:latin typeface="Barlow"/>
                <a:cs typeface="Calibri"/>
              </a:rPr>
              <a:t>idle resources</a:t>
            </a:r>
            <a:r>
              <a:rPr lang="el-GR" sz="1100" b="0" dirty="0">
                <a:solidFill>
                  <a:srgbClr val="1D4956"/>
                </a:solidFill>
                <a:latin typeface="Barlow"/>
                <a:cs typeface="Calibri"/>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dirty="0">
              <a:solidFill>
                <a:srgbClr val="1D4956"/>
              </a:solidFill>
              <a:latin typeface="Barlow"/>
              <a:cs typeface="Calibri"/>
            </a:endParaRPr>
          </a:p>
        </p:txBody>
      </p:sp>
    </p:spTree>
    <p:extLst>
      <p:ext uri="{BB962C8B-B14F-4D97-AF65-F5344CB8AC3E}">
        <p14:creationId xmlns:p14="http://schemas.microsoft.com/office/powerpoint/2010/main" val="20377434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US" dirty="0"/>
              <a:t>In</a:t>
            </a:r>
            <a:r>
              <a:rPr lang="en-US" baseline="0" dirty="0"/>
              <a:t> this figure we see the basic components of TREM that exist in Host and GPU. In the left part of the figure we see the Host </a:t>
            </a:r>
            <a:r>
              <a:rPr lang="en-US" b="1" baseline="0" dirty="0"/>
              <a:t>(click) </a:t>
            </a:r>
            <a:r>
              <a:rPr lang="en-US" baseline="0" dirty="0"/>
              <a:t>while in the right the GPU(</a:t>
            </a:r>
            <a:r>
              <a:rPr lang="en-US" b="1" baseline="0" dirty="0"/>
              <a:t>click</a:t>
            </a:r>
            <a:r>
              <a:rPr lang="en-US" baseline="0" dirty="0"/>
              <a:t>). </a:t>
            </a:r>
          </a:p>
          <a:p>
            <a:pPr marL="457200" indent="-298450">
              <a:buFont typeface="Wingdings" panose="05000000000000000000" pitchFamily="2" charset="2"/>
              <a:buChar char="Ø"/>
            </a:pPr>
            <a:r>
              <a:rPr lang="en-US" baseline="0" dirty="0"/>
              <a:t>In the Host we see a pool of processes. </a:t>
            </a:r>
          </a:p>
          <a:p>
            <a:pPr marL="457200" indent="-298450">
              <a:buFont typeface="Wingdings" panose="05000000000000000000" pitchFamily="2" charset="2"/>
              <a:buChar char="Ø"/>
            </a:pPr>
            <a:r>
              <a:rPr lang="en-US" baseline="0" dirty="0"/>
              <a:t>In the GPU we see the wrapper kernel which uses one CUDA core. This wrapper kernel spawns the Actual kernel in the remaining CUDA cores by the use of CUDA dynamic parallelism. </a:t>
            </a:r>
          </a:p>
          <a:p>
            <a:pPr marL="457200" indent="-298450">
              <a:buFont typeface="Wingdings" panose="05000000000000000000" pitchFamily="2" charset="2"/>
              <a:buChar char="Ø"/>
            </a:pPr>
            <a:r>
              <a:rPr lang="en-US" baseline="0" dirty="0"/>
              <a:t>In the GPU memory we can see that we have two pre-initialized CUDA contexts of the processes in the Process pool. </a:t>
            </a:r>
          </a:p>
          <a:p>
            <a:pPr marL="457200" indent="-298450">
              <a:buFont typeface="Wingdings" panose="05000000000000000000" pitchFamily="2" charset="2"/>
              <a:buChar char="Ø"/>
            </a:pPr>
            <a:r>
              <a:rPr lang="en-US" baseline="0" dirty="0"/>
              <a:t>Moreover, we see the revoke flag variable allocated in the Unified memory, which is a common address space between the GPU and the host. Both Host and GPU can read and write this variable. (</a:t>
            </a:r>
            <a:r>
              <a:rPr lang="en-US" b="1" baseline="0" dirty="0"/>
              <a:t>click</a:t>
            </a:r>
            <a:r>
              <a:rPr lang="en-US" baseline="0" dirty="0"/>
              <a:t>)</a:t>
            </a:r>
            <a:endParaRPr lang="en-US" dirty="0"/>
          </a:p>
        </p:txBody>
      </p:sp>
    </p:spTree>
    <p:extLst>
      <p:ext uri="{BB962C8B-B14F-4D97-AF65-F5344CB8AC3E}">
        <p14:creationId xmlns:p14="http://schemas.microsoft.com/office/powerpoint/2010/main" val="26489081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In this figure we see the overall runtime system and the place of TREM in it </a:t>
            </a:r>
            <a:r>
              <a:rPr lang="en-US" baseline="0" dirty="0"/>
              <a:t>(</a:t>
            </a:r>
            <a:r>
              <a:rPr lang="en-US" b="1" baseline="0" dirty="0"/>
              <a:t>click</a:t>
            </a:r>
            <a:r>
              <a:rPr lang="en-US" baseline="0" dirty="0"/>
              <a:t>)</a:t>
            </a:r>
          </a:p>
          <a:p>
            <a:pPr marL="158750" indent="0">
              <a:buNone/>
            </a:pPr>
            <a:endParaRPr lang="en-US" dirty="0"/>
          </a:p>
          <a:p>
            <a:r>
              <a:rPr lang="en-US" dirty="0"/>
              <a:t>Applications</a:t>
            </a:r>
            <a:r>
              <a:rPr lang="en-US" baseline="0" dirty="0"/>
              <a:t> are in the left part of the figure and (</a:t>
            </a:r>
            <a:r>
              <a:rPr lang="en-US" b="1" baseline="0" dirty="0"/>
              <a:t>click</a:t>
            </a:r>
            <a:r>
              <a:rPr lang="en-US" baseline="0" dirty="0"/>
              <a:t>) contain tasks. (</a:t>
            </a:r>
            <a:r>
              <a:rPr lang="en-US" b="1" baseline="0" dirty="0"/>
              <a:t>click</a:t>
            </a:r>
            <a:r>
              <a:rPr lang="en-US" baseline="0" dirty="0"/>
              <a:t>)</a:t>
            </a:r>
          </a:p>
          <a:p>
            <a:endParaRPr lang="en-US" baseline="0" dirty="0"/>
          </a:p>
          <a:p>
            <a:r>
              <a:rPr lang="en-US" baseline="0" dirty="0"/>
              <a:t>Then we have task queues used from applications. (</a:t>
            </a:r>
            <a:r>
              <a:rPr lang="en-US" b="1" baseline="0" dirty="0"/>
              <a:t>click</a:t>
            </a:r>
            <a:r>
              <a:rPr lang="en-US" baseline="0" dirty="0"/>
              <a:t>)</a:t>
            </a:r>
          </a:p>
          <a:p>
            <a:endParaRPr lang="en-US" baseline="0" dirty="0"/>
          </a:p>
          <a:p>
            <a:r>
              <a:rPr lang="en-US" baseline="0" dirty="0"/>
              <a:t>And finally we have the runtime framework. (</a:t>
            </a:r>
            <a:r>
              <a:rPr lang="en-US" b="1" baseline="0" dirty="0"/>
              <a:t>click</a:t>
            </a:r>
            <a:r>
              <a:rPr lang="en-US" baseline="0" dirty="0"/>
              <a:t>)</a:t>
            </a:r>
          </a:p>
        </p:txBody>
      </p:sp>
    </p:spTree>
    <p:extLst>
      <p:ext uri="{BB962C8B-B14F-4D97-AF65-F5344CB8AC3E}">
        <p14:creationId xmlns:p14="http://schemas.microsoft.com/office/powerpoint/2010/main" val="3854944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In this figure we see the overall runtime system and the place of TREM in it </a:t>
            </a:r>
            <a:r>
              <a:rPr lang="en-US" baseline="0" dirty="0"/>
              <a:t>(</a:t>
            </a:r>
            <a:r>
              <a:rPr lang="en-US" b="1" baseline="0" dirty="0"/>
              <a:t>click</a:t>
            </a:r>
            <a:r>
              <a:rPr lang="en-US" baseline="0" dirty="0"/>
              <a:t>)</a:t>
            </a:r>
          </a:p>
          <a:p>
            <a:pPr marL="158750" indent="0">
              <a:buNone/>
            </a:pPr>
            <a:endParaRPr lang="en-US" dirty="0"/>
          </a:p>
          <a:p>
            <a:r>
              <a:rPr lang="en-US" dirty="0"/>
              <a:t>Applications</a:t>
            </a:r>
            <a:r>
              <a:rPr lang="en-US" baseline="0" dirty="0"/>
              <a:t> are in the left part of the figure and (</a:t>
            </a:r>
            <a:r>
              <a:rPr lang="en-US" b="1" baseline="0" dirty="0"/>
              <a:t>click</a:t>
            </a:r>
            <a:r>
              <a:rPr lang="en-US" baseline="0" dirty="0"/>
              <a:t>) contain tasks. (</a:t>
            </a:r>
            <a:r>
              <a:rPr lang="en-US" b="1" baseline="0" dirty="0"/>
              <a:t>click</a:t>
            </a:r>
            <a:r>
              <a:rPr lang="en-US" baseline="0" dirty="0"/>
              <a:t>)</a:t>
            </a:r>
          </a:p>
          <a:p>
            <a:endParaRPr lang="en-US" baseline="0" dirty="0"/>
          </a:p>
          <a:p>
            <a:r>
              <a:rPr lang="en-US" baseline="0" dirty="0"/>
              <a:t>Then we have task queues used from applications. (</a:t>
            </a:r>
            <a:r>
              <a:rPr lang="en-US" b="1" baseline="0" dirty="0"/>
              <a:t>click</a:t>
            </a:r>
            <a:r>
              <a:rPr lang="en-US" baseline="0" dirty="0"/>
              <a:t>)</a:t>
            </a:r>
          </a:p>
          <a:p>
            <a:endParaRPr lang="en-US" baseline="0" dirty="0"/>
          </a:p>
          <a:p>
            <a:r>
              <a:rPr lang="en-US" baseline="0" dirty="0"/>
              <a:t>And finally we have the runtime framework. (</a:t>
            </a:r>
            <a:r>
              <a:rPr lang="en-US" b="1" baseline="0" dirty="0"/>
              <a:t>click</a:t>
            </a:r>
            <a:r>
              <a:rPr lang="en-US" baseline="0" dirty="0"/>
              <a:t>)</a:t>
            </a:r>
          </a:p>
        </p:txBody>
      </p:sp>
    </p:spTree>
    <p:extLst>
      <p:ext uri="{BB962C8B-B14F-4D97-AF65-F5344CB8AC3E}">
        <p14:creationId xmlns:p14="http://schemas.microsoft.com/office/powerpoint/2010/main" val="375666139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In this figure we see the overall runtime system and the place of TREM in it </a:t>
            </a:r>
            <a:r>
              <a:rPr lang="en-US" baseline="0" dirty="0"/>
              <a:t>(</a:t>
            </a:r>
            <a:r>
              <a:rPr lang="en-US" b="1" baseline="0" dirty="0"/>
              <a:t>click</a:t>
            </a:r>
            <a:r>
              <a:rPr lang="en-US" baseline="0" dirty="0"/>
              <a:t>)</a:t>
            </a:r>
          </a:p>
          <a:p>
            <a:pPr marL="158750" indent="0">
              <a:buNone/>
            </a:pPr>
            <a:endParaRPr lang="en-US" dirty="0"/>
          </a:p>
          <a:p>
            <a:r>
              <a:rPr lang="en-US" dirty="0"/>
              <a:t>Applications</a:t>
            </a:r>
            <a:r>
              <a:rPr lang="en-US" baseline="0" dirty="0"/>
              <a:t> are in the left part of the figure and (</a:t>
            </a:r>
            <a:r>
              <a:rPr lang="en-US" b="1" baseline="0" dirty="0"/>
              <a:t>click</a:t>
            </a:r>
            <a:r>
              <a:rPr lang="en-US" baseline="0" dirty="0"/>
              <a:t>) contain tasks. (</a:t>
            </a:r>
            <a:r>
              <a:rPr lang="en-US" b="1" baseline="0" dirty="0"/>
              <a:t>click</a:t>
            </a:r>
            <a:r>
              <a:rPr lang="en-US" baseline="0" dirty="0"/>
              <a:t>)</a:t>
            </a:r>
          </a:p>
          <a:p>
            <a:endParaRPr lang="en-US" baseline="0" dirty="0"/>
          </a:p>
          <a:p>
            <a:r>
              <a:rPr lang="en-US" baseline="0" dirty="0"/>
              <a:t>Then we have task queues used from applications. (</a:t>
            </a:r>
            <a:r>
              <a:rPr lang="en-US" b="1" baseline="0" dirty="0"/>
              <a:t>click</a:t>
            </a:r>
            <a:r>
              <a:rPr lang="en-US" baseline="0" dirty="0"/>
              <a:t>)</a:t>
            </a:r>
          </a:p>
          <a:p>
            <a:endParaRPr lang="en-US" baseline="0" dirty="0"/>
          </a:p>
          <a:p>
            <a:r>
              <a:rPr lang="en-US" baseline="0" dirty="0"/>
              <a:t>And finally we have the runtime framework. (</a:t>
            </a:r>
            <a:r>
              <a:rPr lang="en-US" b="1" baseline="0" dirty="0"/>
              <a:t>click</a:t>
            </a:r>
            <a:r>
              <a:rPr lang="en-US" baseline="0" dirty="0"/>
              <a:t>)</a:t>
            </a:r>
          </a:p>
        </p:txBody>
      </p:sp>
    </p:spTree>
    <p:extLst>
      <p:ext uri="{BB962C8B-B14F-4D97-AF65-F5344CB8AC3E}">
        <p14:creationId xmlns:p14="http://schemas.microsoft.com/office/powerpoint/2010/main" val="517801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US" dirty="0"/>
              <a:t>In this figure we see the overall runtime system and the place of TREM in it </a:t>
            </a:r>
            <a:r>
              <a:rPr lang="en-US" baseline="0" dirty="0"/>
              <a:t>(</a:t>
            </a:r>
            <a:r>
              <a:rPr lang="en-US" b="1" baseline="0" dirty="0"/>
              <a:t>click</a:t>
            </a:r>
            <a:r>
              <a:rPr lang="en-US" baseline="0" dirty="0"/>
              <a:t>)</a:t>
            </a:r>
          </a:p>
          <a:p>
            <a:pPr marL="158750" indent="0">
              <a:buNone/>
            </a:pPr>
            <a:endParaRPr lang="en-US" dirty="0"/>
          </a:p>
          <a:p>
            <a:r>
              <a:rPr lang="en-US" dirty="0"/>
              <a:t>Applications</a:t>
            </a:r>
            <a:r>
              <a:rPr lang="en-US" baseline="0" dirty="0"/>
              <a:t> are in the left part of the figure and (</a:t>
            </a:r>
            <a:r>
              <a:rPr lang="en-US" b="1" baseline="0" dirty="0"/>
              <a:t>click</a:t>
            </a:r>
            <a:r>
              <a:rPr lang="en-US" baseline="0" dirty="0"/>
              <a:t>) contain tasks. (</a:t>
            </a:r>
            <a:r>
              <a:rPr lang="en-US" b="1" baseline="0" dirty="0"/>
              <a:t>click</a:t>
            </a:r>
            <a:r>
              <a:rPr lang="en-US" baseline="0" dirty="0"/>
              <a:t>)</a:t>
            </a:r>
          </a:p>
          <a:p>
            <a:endParaRPr lang="en-US" baseline="0" dirty="0"/>
          </a:p>
          <a:p>
            <a:r>
              <a:rPr lang="en-US" baseline="0" dirty="0"/>
              <a:t>Then we have task queues used from applications. (</a:t>
            </a:r>
            <a:r>
              <a:rPr lang="en-US" b="1" baseline="0" dirty="0"/>
              <a:t>click</a:t>
            </a:r>
            <a:r>
              <a:rPr lang="en-US" baseline="0" dirty="0"/>
              <a:t>)</a:t>
            </a:r>
          </a:p>
          <a:p>
            <a:endParaRPr lang="en-US" baseline="0" dirty="0"/>
          </a:p>
          <a:p>
            <a:r>
              <a:rPr lang="en-US" baseline="0" dirty="0"/>
              <a:t>And finally we have the runtime framework. (</a:t>
            </a:r>
            <a:r>
              <a:rPr lang="en-US" b="1" baseline="0" dirty="0"/>
              <a:t>click</a:t>
            </a:r>
            <a:r>
              <a:rPr lang="en-US" baseline="0" dirty="0"/>
              <a:t>)</a:t>
            </a:r>
          </a:p>
        </p:txBody>
      </p:sp>
    </p:spTree>
    <p:extLst>
      <p:ext uri="{BB962C8B-B14F-4D97-AF65-F5344CB8AC3E}">
        <p14:creationId xmlns:p14="http://schemas.microsoft.com/office/powerpoint/2010/main" val="39213769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GB" dirty="0"/>
              <a:t>In this slide</a:t>
            </a:r>
            <a:r>
              <a:rPr lang="en-GB" baseline="0" dirty="0"/>
              <a:t> we are going to see the breakdown of TREM’s latency</a:t>
            </a:r>
          </a:p>
          <a:p>
            <a:r>
              <a:rPr lang="en-GB" baseline="0" dirty="0"/>
              <a:t>The first figure shows the timing of an execution without pre-emption, as we have seen in previous slides. The user-facing will wait for the batch task to finish, in order to start executing. </a:t>
            </a:r>
          </a:p>
          <a:p>
            <a:endParaRPr lang="en-GB" baseline="0" dirty="0"/>
          </a:p>
          <a:p>
            <a:r>
              <a:rPr lang="en-GB" baseline="0" dirty="0"/>
              <a:t>The second figure presents the timing of TREM </a:t>
            </a:r>
          </a:p>
          <a:p>
            <a:r>
              <a:rPr lang="en-GB" baseline="0" dirty="0"/>
              <a:t>We need 22 </a:t>
            </a:r>
            <a:r>
              <a:rPr lang="en-GB" baseline="0" dirty="0" err="1"/>
              <a:t>ms</a:t>
            </a:r>
            <a:r>
              <a:rPr lang="en-GB" baseline="0" dirty="0"/>
              <a:t> from the time set the revoke flag until we start the next task, this the revocation latency. If we break it down we need 5ms to stop the currently executing task and another 17ms to start the next task. The 5ms are spent to set and read the revoke flag in the unified memory and to detect that the kernel had stopped. The 17ms are spent in the first CUDA call. </a:t>
            </a:r>
          </a:p>
          <a:p>
            <a:pPr marL="158750" indent="0">
              <a:buNone/>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 spend on Book-keeping 75ms, if the next task is batch.</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 particular, we need 60</a:t>
            </a:r>
            <a:r>
              <a:rPr lang="en-US" baseline="0" dirty="0"/>
              <a:t> </a:t>
            </a:r>
            <a:r>
              <a:rPr lang="en-US" baseline="0" dirty="0" err="1"/>
              <a:t>ms</a:t>
            </a:r>
            <a:r>
              <a:rPr lang="en-US" baseline="0" dirty="0"/>
              <a:t> to clear the </a:t>
            </a:r>
            <a:r>
              <a:rPr lang="en-US" dirty="0"/>
              <a:t>unusable</a:t>
            </a:r>
            <a:r>
              <a:rPr lang="en-US" baseline="0" dirty="0"/>
              <a:t> GPU context of the previous active process, and </a:t>
            </a:r>
            <a:r>
              <a:rPr lang="en-US" dirty="0"/>
              <a:t>15 </a:t>
            </a:r>
            <a:r>
              <a:rPr lang="en-US" dirty="0" err="1"/>
              <a:t>ms</a:t>
            </a:r>
            <a:r>
              <a:rPr lang="en-US" dirty="0"/>
              <a:t> to replenish</a:t>
            </a:r>
            <a:r>
              <a:rPr lang="en-US" baseline="0" dirty="0"/>
              <a:t> the process pool. </a:t>
            </a:r>
            <a:r>
              <a:rPr lang="en-US" dirty="0"/>
              <a:t>We need </a:t>
            </a:r>
            <a:r>
              <a:rPr lang="en-US" baseline="0" dirty="0"/>
              <a:t>to </a:t>
            </a:r>
            <a:r>
              <a:rPr lang="en-US" dirty="0"/>
              <a:t>have at least two processes in the pool to fulfill the case that,</a:t>
            </a:r>
            <a:r>
              <a:rPr lang="en-US" baseline="0" dirty="0"/>
              <a:t> </a:t>
            </a:r>
            <a:r>
              <a:rPr lang="en-US" dirty="0"/>
              <a:t>a batch is executed and we decide to kill it And immediately</a:t>
            </a:r>
            <a:r>
              <a:rPr lang="en-US" baseline="0" dirty="0"/>
              <a:t> </a:t>
            </a:r>
            <a:r>
              <a:rPr lang="en-US" dirty="0"/>
              <a:t>serve user-facing tasks. </a:t>
            </a:r>
            <a:r>
              <a:rPr lang="en-US" baseline="0" dirty="0"/>
              <a:t>These 75 </a:t>
            </a:r>
            <a:r>
              <a:rPr lang="en-US" baseline="0" dirty="0" err="1"/>
              <a:t>ms</a:t>
            </a:r>
            <a:r>
              <a:rPr lang="en-US" baseline="0" dirty="0"/>
              <a:t> are postponed until the next batch task so they do not affect the user-facing response time.</a:t>
            </a:r>
            <a:endParaRPr lang="en-US" dirty="0"/>
          </a:p>
        </p:txBody>
      </p:sp>
    </p:spTree>
    <p:extLst>
      <p:ext uri="{BB962C8B-B14F-4D97-AF65-F5344CB8AC3E}">
        <p14:creationId xmlns:p14="http://schemas.microsoft.com/office/powerpoint/2010/main" val="66352722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58750" indent="0">
              <a:buNone/>
            </a:pPr>
            <a:r>
              <a:rPr lang="en-GB" sz="1100" dirty="0">
                <a:solidFill>
                  <a:srgbClr val="1D4956"/>
                </a:solidFill>
                <a:latin typeface="Barlow"/>
                <a:cs typeface="Calibri"/>
              </a:rPr>
              <a:t>Servers today </a:t>
            </a:r>
          </a:p>
          <a:p>
            <a:pPr marL="457200" indent="-298450"/>
            <a:r>
              <a:rPr lang="en-GB" sz="1100" dirty="0">
                <a:solidFill>
                  <a:srgbClr val="1D4956"/>
                </a:solidFill>
                <a:latin typeface="Barlow"/>
                <a:cs typeface="Calibri"/>
              </a:rPr>
              <a:t>Have multiple GPUs and run multiple applications, that use queues to push their tasks, </a:t>
            </a:r>
            <a:r>
              <a:rPr lang="en-GB" baseline="0" dirty="0"/>
              <a:t>a</a:t>
            </a:r>
            <a:r>
              <a:rPr lang="en-GB" dirty="0"/>
              <a:t>s you</a:t>
            </a:r>
            <a:r>
              <a:rPr lang="en-GB" baseline="0" dirty="0"/>
              <a:t> can see in the fig on the right </a:t>
            </a:r>
            <a:r>
              <a:rPr lang="en-GB" sz="1100" b="1" dirty="0">
                <a:solidFill>
                  <a:srgbClr val="1D4956"/>
                </a:solidFill>
                <a:latin typeface="Barlow"/>
                <a:cs typeface="Calibri"/>
              </a:rPr>
              <a:t>(click)</a:t>
            </a:r>
          </a:p>
          <a:p>
            <a:pPr marL="457200" indent="-298450"/>
            <a:r>
              <a:rPr lang="en-GB" dirty="0"/>
              <a:t>In a Multiple GPU setup TREM runs in every GPU</a:t>
            </a:r>
            <a:r>
              <a:rPr lang="en-GB" baseline="0" dirty="0"/>
              <a:t>. For simplicity we have one process in the process pool. </a:t>
            </a:r>
            <a:r>
              <a:rPr lang="en-GB" dirty="0"/>
              <a:t> </a:t>
            </a:r>
            <a:r>
              <a:rPr lang="en-US" baseline="0" dirty="0"/>
              <a:t>(</a:t>
            </a:r>
            <a:r>
              <a:rPr lang="en-US" b="1" baseline="0" dirty="0"/>
              <a:t>click</a:t>
            </a:r>
            <a:r>
              <a:rPr lang="en-US" baseline="0" dirty="0"/>
              <a:t>) </a:t>
            </a:r>
          </a:p>
          <a:p>
            <a:pPr marL="457200" indent="-298450"/>
            <a:r>
              <a:rPr lang="en-US" baseline="0" dirty="0"/>
              <a:t>To handle multiple GPUs and applications we have design and implement a runtime framework. (</a:t>
            </a:r>
            <a:r>
              <a:rPr lang="en-US" b="1" baseline="0" dirty="0"/>
              <a:t>click</a:t>
            </a:r>
            <a:r>
              <a:rPr lang="en-US" baseline="0" dirty="0"/>
              <a:t>)</a:t>
            </a:r>
            <a:endParaRPr lang="en-GB" dirty="0"/>
          </a:p>
          <a:p>
            <a:pPr marL="158750" indent="0">
              <a:buNone/>
            </a:pPr>
            <a:endParaRPr lang="en-GB" baseline="0" dirty="0"/>
          </a:p>
          <a:p>
            <a:r>
              <a:rPr lang="en-GB" baseline="0" dirty="0"/>
              <a:t>The runtime framework </a:t>
            </a:r>
          </a:p>
          <a:p>
            <a:pPr lvl="1"/>
            <a:r>
              <a:rPr lang="en-GB" baseline="0" dirty="0"/>
              <a:t>Instructs TREM when to revoke a kernel, minimize the lost work due to revocations, </a:t>
            </a:r>
            <a:r>
              <a:rPr lang="en-GB" u="sng" baseline="0" dirty="0"/>
              <a:t>because they select to revoke the shortest task first</a:t>
            </a:r>
            <a:r>
              <a:rPr lang="en-GB" baseline="0" dirty="0"/>
              <a:t>, finally it selects which task queue to serve according to a scheduling policy (</a:t>
            </a:r>
            <a:r>
              <a:rPr lang="en-GB" b="1" baseline="0" dirty="0"/>
              <a:t>click</a:t>
            </a:r>
            <a:r>
              <a:rPr lang="en-GB" baseline="0" dirty="0"/>
              <a:t>)</a:t>
            </a:r>
          </a:p>
          <a:p>
            <a:pPr lvl="0"/>
            <a:r>
              <a:rPr lang="en-GB" baseline="0" dirty="0"/>
              <a:t>We use to scheduling policies: Priority as Baseline. It just </a:t>
            </a:r>
            <a:r>
              <a:rPr lang="en-GB" dirty="0">
                <a:solidFill>
                  <a:srgbClr val="1D4956"/>
                </a:solidFill>
                <a:latin typeface="Barlow"/>
                <a:cs typeface="Calibri"/>
              </a:rPr>
              <a:t>Prioritizes user-facing over batch and it does not have any knowledge about SLA. Moreover, we have design and implement Elastic, which </a:t>
            </a:r>
            <a:r>
              <a:rPr lang="en-GB" sz="1100" baseline="0" dirty="0">
                <a:solidFill>
                  <a:srgbClr val="1D4956"/>
                </a:solidFill>
                <a:latin typeface="Barlow"/>
                <a:cs typeface="Calibri"/>
              </a:rPr>
              <a:t>packs user-facing tasks in a GPU, as such they do not violate the SLA, and devotes the remaining GPUs to batch tasks.</a:t>
            </a:r>
            <a:endParaRPr lang="en-US" baseline="0" dirty="0"/>
          </a:p>
        </p:txBody>
      </p:sp>
    </p:spTree>
    <p:extLst>
      <p:ext uri="{BB962C8B-B14F-4D97-AF65-F5344CB8AC3E}">
        <p14:creationId xmlns:p14="http://schemas.microsoft.com/office/powerpoint/2010/main" val="135898656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dirty="0"/>
              <a:t>Now</a:t>
            </a:r>
            <a:r>
              <a:rPr lang="en-GB" baseline="0" dirty="0"/>
              <a:t> we are going to see how TREM is intergraded with Priority and Elastic in order to stop the current executing batch task.</a:t>
            </a:r>
          </a:p>
          <a:p>
            <a:endParaRPr lang="en-GB" baseline="0" dirty="0"/>
          </a:p>
          <a:p>
            <a:r>
              <a:rPr lang="en-GB" baseline="0" dirty="0"/>
              <a:t>Initially there are now user-facing tasks in the system so all GPUs are provided to batch tasks</a:t>
            </a:r>
          </a:p>
          <a:p>
            <a:endParaRPr lang="en-US" dirty="0"/>
          </a:p>
        </p:txBody>
      </p:sp>
    </p:spTree>
    <p:extLst>
      <p:ext uri="{BB962C8B-B14F-4D97-AF65-F5344CB8AC3E}">
        <p14:creationId xmlns:p14="http://schemas.microsoft.com/office/powerpoint/2010/main" val="911643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dirty="0"/>
              <a:t>Then</a:t>
            </a:r>
            <a:r>
              <a:rPr lang="en-GB" baseline="0" dirty="0"/>
              <a:t> a burst of user-facing tasks arrives</a:t>
            </a:r>
            <a:endParaRPr lang="en-GB" dirty="0"/>
          </a:p>
          <a:p>
            <a:endParaRPr lang="en-GB" dirty="0"/>
          </a:p>
          <a:p>
            <a:r>
              <a:rPr lang="en-GB" dirty="0"/>
              <a:t>Priority will revoke both</a:t>
            </a:r>
            <a:r>
              <a:rPr lang="en-GB" baseline="0" dirty="0"/>
              <a:t> GPUs because it is going to spread the user-facing tasks.</a:t>
            </a:r>
          </a:p>
          <a:p>
            <a:endParaRPr lang="en-GB" baseline="0" dirty="0"/>
          </a:p>
          <a:p>
            <a:r>
              <a:rPr lang="en-GB" baseline="0" dirty="0"/>
              <a:t>On the other hand elastic recognizes that one GPU can serve the user-facing. So it revokes only the first one. </a:t>
            </a:r>
            <a:endParaRPr lang="en-US" dirty="0"/>
          </a:p>
        </p:txBody>
      </p:sp>
    </p:spTree>
    <p:extLst>
      <p:ext uri="{BB962C8B-B14F-4D97-AF65-F5344CB8AC3E}">
        <p14:creationId xmlns:p14="http://schemas.microsoft.com/office/powerpoint/2010/main" val="111288396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r>
              <a:rPr lang="en-GB" baseline="0" dirty="0"/>
              <a:t>In Priority both user-facing will start executing to two GPUs.</a:t>
            </a:r>
          </a:p>
          <a:p>
            <a:endParaRPr lang="en-GB" baseline="0" dirty="0"/>
          </a:p>
          <a:p>
            <a:r>
              <a:rPr lang="en-GB" baseline="0" dirty="0"/>
              <a:t>In Elastic only one GPU is </a:t>
            </a:r>
            <a:r>
              <a:rPr lang="en-GB" sz="1100" dirty="0">
                <a:solidFill>
                  <a:srgbClr val="1D4956"/>
                </a:solidFill>
                <a:latin typeface="Barlow"/>
                <a:cs typeface="Calibri"/>
              </a:rPr>
              <a:t>provided</a:t>
            </a:r>
            <a:r>
              <a:rPr lang="en-GB" baseline="0" dirty="0"/>
              <a:t> to user-facing while the remaining are used from batch.</a:t>
            </a:r>
            <a:endParaRPr lang="en-US" dirty="0"/>
          </a:p>
        </p:txBody>
      </p:sp>
    </p:spTree>
    <p:extLst>
      <p:ext uri="{BB962C8B-B14F-4D97-AF65-F5344CB8AC3E}">
        <p14:creationId xmlns:p14="http://schemas.microsoft.com/office/powerpoint/2010/main" val="1110808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162CAF8-82DF-4302-8C23-B0CC275A2B7D}" type="datetime1">
              <a:rPr lang="en-US" smtClean="0"/>
              <a:t>1/8/2024</a:t>
            </a:fld>
            <a:endParaRPr lang="en-US"/>
          </a:p>
        </p:txBody>
      </p:sp>
      <p:sp>
        <p:nvSpPr>
          <p:cNvPr id="5" name="Footer Placeholder 4"/>
          <p:cNvSpPr>
            <a:spLocks noGrp="1"/>
          </p:cNvSpPr>
          <p:nvPr>
            <p:ph type="ftr" sz="quarter" idx="11"/>
          </p:nvPr>
        </p:nvSpPr>
        <p:spPr/>
        <p:txBody>
          <a:bodyPr/>
          <a:lstStyle/>
          <a:p>
            <a:r>
              <a:rPr lang="en-US" dirty="0"/>
              <a:t>Manos Pavlidakis – PhD defense</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3883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E0BFB1-F162-4A99-91C4-0DB06D5F4E61}" type="datetime1">
              <a:rPr lang="en-US" smtClean="0"/>
              <a:t>1/8/2024</a:t>
            </a:fld>
            <a:endParaRPr lang="en-US"/>
          </a:p>
        </p:txBody>
      </p:sp>
      <p:sp>
        <p:nvSpPr>
          <p:cNvPr id="5" name="Footer Placeholder 4"/>
          <p:cNvSpPr>
            <a:spLocks noGrp="1"/>
          </p:cNvSpPr>
          <p:nvPr>
            <p:ph type="ftr" sz="quarter" idx="11"/>
          </p:nvPr>
        </p:nvSpPr>
        <p:spPr/>
        <p:txBody>
          <a:bodyPr/>
          <a:lstStyle/>
          <a:p>
            <a:r>
              <a:rPr lang="en-US" dirty="0"/>
              <a:t>Manos Pavlidakis – PhD defense</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807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CBFF89-787F-4AF8-B9D2-3F2CEE7973DC}" type="datetime1">
              <a:rPr lang="en-US" smtClean="0"/>
              <a:t>1/8/2024</a:t>
            </a:fld>
            <a:endParaRPr lang="en-US"/>
          </a:p>
        </p:txBody>
      </p:sp>
      <p:sp>
        <p:nvSpPr>
          <p:cNvPr id="5" name="Footer Placeholder 4"/>
          <p:cNvSpPr>
            <a:spLocks noGrp="1"/>
          </p:cNvSpPr>
          <p:nvPr>
            <p:ph type="ftr" sz="quarter" idx="11"/>
          </p:nvPr>
        </p:nvSpPr>
        <p:spPr/>
        <p:txBody>
          <a:bodyPr/>
          <a:lstStyle/>
          <a:p>
            <a:r>
              <a:rPr lang="en-US" dirty="0"/>
              <a:t>Manos Pavlidakis – PhD defense</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7870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pPr marL="0" lvl="0" indent="0" algn="r" rtl="0">
                <a:spcBef>
                  <a:spcPts val="0"/>
                </a:spcBef>
                <a:spcAft>
                  <a:spcPts val="0"/>
                </a:spcAft>
                <a:buNone/>
              </a:pPr>
              <a:t>‹#›</a:t>
            </a:fld>
            <a:endParaRPr/>
          </a:p>
        </p:txBody>
      </p:sp>
    </p:spTree>
    <p:extLst>
      <p:ext uri="{BB962C8B-B14F-4D97-AF65-F5344CB8AC3E}">
        <p14:creationId xmlns:p14="http://schemas.microsoft.com/office/powerpoint/2010/main" val="103317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802F56-7FFE-426A-AF38-9043A95AD688}" type="datetime1">
              <a:rPr lang="en-US" smtClean="0"/>
              <a:t>1/8/2024</a:t>
            </a:fld>
            <a:endParaRPr lang="en-US"/>
          </a:p>
        </p:txBody>
      </p:sp>
      <p:sp>
        <p:nvSpPr>
          <p:cNvPr id="5" name="Footer Placeholder 4"/>
          <p:cNvSpPr>
            <a:spLocks noGrp="1"/>
          </p:cNvSpPr>
          <p:nvPr>
            <p:ph type="ftr" sz="quarter" idx="11"/>
          </p:nvPr>
        </p:nvSpPr>
        <p:spPr/>
        <p:txBody>
          <a:bodyPr/>
          <a:lstStyle/>
          <a:p>
            <a:r>
              <a:rPr lang="en-US" dirty="0"/>
              <a:t>Manos Pavlidakis – PhD defense</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979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8502BF-465C-4824-9E99-3AAE26206ADB}" type="datetime1">
              <a:rPr lang="en-US" smtClean="0"/>
              <a:t>1/8/2024</a:t>
            </a:fld>
            <a:endParaRPr lang="en-US"/>
          </a:p>
        </p:txBody>
      </p:sp>
      <p:sp>
        <p:nvSpPr>
          <p:cNvPr id="5" name="Footer Placeholder 4"/>
          <p:cNvSpPr>
            <a:spLocks noGrp="1"/>
          </p:cNvSpPr>
          <p:nvPr>
            <p:ph type="ftr" sz="quarter" idx="11"/>
          </p:nvPr>
        </p:nvSpPr>
        <p:spPr/>
        <p:txBody>
          <a:bodyPr/>
          <a:lstStyle/>
          <a:p>
            <a:r>
              <a:rPr lang="en-US" dirty="0"/>
              <a:t>Manos Pavlidakis – PhD defense</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66390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C1CB37-782A-4720-992B-50A3890DA219}" type="datetime1">
              <a:rPr lang="en-US" smtClean="0"/>
              <a:t>1/8/2024</a:t>
            </a:fld>
            <a:endParaRPr lang="en-US"/>
          </a:p>
        </p:txBody>
      </p:sp>
      <p:sp>
        <p:nvSpPr>
          <p:cNvPr id="6" name="Footer Placeholder 5"/>
          <p:cNvSpPr>
            <a:spLocks noGrp="1"/>
          </p:cNvSpPr>
          <p:nvPr>
            <p:ph type="ftr" sz="quarter" idx="11"/>
          </p:nvPr>
        </p:nvSpPr>
        <p:spPr>
          <a:xfrm>
            <a:off x="4038600" y="6465677"/>
            <a:ext cx="4114800" cy="365125"/>
          </a:xfrm>
        </p:spPr>
        <p:txBody>
          <a:bodyPr/>
          <a:lstStyle>
            <a:lvl1pPr>
              <a:defRPr>
                <a:solidFill>
                  <a:schemeClr val="bg1"/>
                </a:solidFill>
              </a:defRPr>
            </a:lvl1pPr>
          </a:lstStyle>
          <a:p>
            <a:r>
              <a:rPr lang="en-US" dirty="0">
                <a:latin typeface="Barlow" panose="00000500000000000000" pitchFamily="2" charset="0"/>
              </a:rPr>
              <a:t>Manos Pavlidakis – PhD defense</a:t>
            </a:r>
          </a:p>
        </p:txBody>
      </p:sp>
      <p:sp>
        <p:nvSpPr>
          <p:cNvPr id="7" name="Slide Number Placeholder 6"/>
          <p:cNvSpPr>
            <a:spLocks noGrp="1"/>
          </p:cNvSpPr>
          <p:nvPr>
            <p:ph type="sldNum" sz="quarter" idx="12"/>
          </p:nvPr>
        </p:nvSpPr>
        <p:spPr>
          <a:xfrm>
            <a:off x="8610600" y="6465676"/>
            <a:ext cx="2743200" cy="365125"/>
          </a:xfrm>
        </p:spPr>
        <p:txBody>
          <a:bodyPr/>
          <a:lstStyle>
            <a:lvl1pPr>
              <a:defRPr>
                <a:solidFill>
                  <a:schemeClr val="bg1"/>
                </a:solidFill>
                <a:latin typeface="+mj-lt"/>
              </a:defRPr>
            </a:lvl1pPr>
          </a:lstStyle>
          <a:p>
            <a:fld id="{48F63A3B-78C7-47BE-AE5E-E10140E04643}" type="slidenum">
              <a:rPr lang="en-US" smtClean="0">
                <a:latin typeface="Barlow" panose="00000500000000000000" pitchFamily="2" charset="0"/>
              </a:rPr>
              <a:pPr/>
              <a:t>‹#›</a:t>
            </a:fld>
            <a:endParaRPr lang="en-US" dirty="0">
              <a:latin typeface="Barlow" panose="00000500000000000000" pitchFamily="2" charset="0"/>
            </a:endParaRPr>
          </a:p>
        </p:txBody>
      </p:sp>
    </p:spTree>
    <p:extLst>
      <p:ext uri="{BB962C8B-B14F-4D97-AF65-F5344CB8AC3E}">
        <p14:creationId xmlns:p14="http://schemas.microsoft.com/office/powerpoint/2010/main" val="1292701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643CF1-11C7-4E0F-80F6-7DF3203A865C}" type="datetime1">
              <a:rPr lang="en-US" smtClean="0"/>
              <a:t>1/8/2024</a:t>
            </a:fld>
            <a:endParaRPr lang="en-US"/>
          </a:p>
        </p:txBody>
      </p:sp>
      <p:sp>
        <p:nvSpPr>
          <p:cNvPr id="8" name="Footer Placeholder 7"/>
          <p:cNvSpPr>
            <a:spLocks noGrp="1"/>
          </p:cNvSpPr>
          <p:nvPr>
            <p:ph type="ftr" sz="quarter" idx="11"/>
          </p:nvPr>
        </p:nvSpPr>
        <p:spPr/>
        <p:txBody>
          <a:bodyPr/>
          <a:lstStyle/>
          <a:p>
            <a:r>
              <a:rPr lang="en-US" dirty="0"/>
              <a:t>Manos Pavlidakis – PhD defense</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8440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B8E23C-6F97-473B-9EFA-034A953A6B3F}" type="datetime1">
              <a:rPr lang="en-US" smtClean="0"/>
              <a:t>1/8/2024</a:t>
            </a:fld>
            <a:endParaRPr lang="en-US"/>
          </a:p>
        </p:txBody>
      </p:sp>
      <p:sp>
        <p:nvSpPr>
          <p:cNvPr id="4" name="Footer Placeholder 3"/>
          <p:cNvSpPr>
            <a:spLocks noGrp="1"/>
          </p:cNvSpPr>
          <p:nvPr>
            <p:ph type="ftr" sz="quarter" idx="11"/>
          </p:nvPr>
        </p:nvSpPr>
        <p:spPr/>
        <p:txBody>
          <a:bodyPr/>
          <a:lstStyle/>
          <a:p>
            <a:r>
              <a:rPr lang="en-US" dirty="0"/>
              <a:t>Manos Pavlidakis – PhD defense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537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BBCBA-0EA9-4DA0-9704-D2C6E480AD19}" type="datetime1">
              <a:rPr lang="en-US" smtClean="0"/>
              <a:t>1/8/2024</a:t>
            </a:fld>
            <a:endParaRPr lang="en-US"/>
          </a:p>
        </p:txBody>
      </p:sp>
      <p:sp>
        <p:nvSpPr>
          <p:cNvPr id="3" name="Footer Placeholder 2"/>
          <p:cNvSpPr>
            <a:spLocks noGrp="1"/>
          </p:cNvSpPr>
          <p:nvPr>
            <p:ph type="ftr" sz="quarter" idx="11"/>
          </p:nvPr>
        </p:nvSpPr>
        <p:spPr/>
        <p:txBody>
          <a:bodyPr/>
          <a:lstStyle/>
          <a:p>
            <a:r>
              <a:rPr lang="en-US" dirty="0"/>
              <a:t>Manos Pavlidakis – PhD defense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8132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8C29AC-46D8-4022-B213-0661D2CC4FF7}" type="datetime1">
              <a:rPr lang="en-US" smtClean="0"/>
              <a:t>1/8/2024</a:t>
            </a:fld>
            <a:endParaRPr lang="en-US"/>
          </a:p>
        </p:txBody>
      </p:sp>
      <p:sp>
        <p:nvSpPr>
          <p:cNvPr id="6" name="Footer Placeholder 5"/>
          <p:cNvSpPr>
            <a:spLocks noGrp="1"/>
          </p:cNvSpPr>
          <p:nvPr>
            <p:ph type="ftr" sz="quarter" idx="11"/>
          </p:nvPr>
        </p:nvSpPr>
        <p:spPr/>
        <p:txBody>
          <a:bodyPr/>
          <a:lstStyle/>
          <a:p>
            <a:r>
              <a:rPr lang="en-US" dirty="0"/>
              <a:t>Manos Pavlidakis – PhD defense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2486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E6B61B-1BC6-4FD5-A84F-C4F1337B760E}" type="datetime1">
              <a:rPr lang="en-US" smtClean="0"/>
              <a:t>1/8/2024</a:t>
            </a:fld>
            <a:endParaRPr lang="en-US"/>
          </a:p>
        </p:txBody>
      </p:sp>
      <p:sp>
        <p:nvSpPr>
          <p:cNvPr id="6" name="Footer Placeholder 5"/>
          <p:cNvSpPr>
            <a:spLocks noGrp="1"/>
          </p:cNvSpPr>
          <p:nvPr>
            <p:ph type="ftr" sz="quarter" idx="11"/>
          </p:nvPr>
        </p:nvSpPr>
        <p:spPr/>
        <p:txBody>
          <a:bodyPr/>
          <a:lstStyle/>
          <a:p>
            <a:r>
              <a:rPr lang="en-US" dirty="0"/>
              <a:t>Manos Pavlidakis – PhD defense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3327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5AEC1-BD4D-4BDC-B0F4-AAC226E10BFD}" type="datetime1">
              <a:rPr lang="en-US" smtClean="0"/>
              <a:t>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Manos Pavlidakis – PhD defense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445934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0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8.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0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1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chart" Target="../charts/char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4.png"/><Relationship Id="rId4" Type="http://schemas.openxmlformats.org/officeDocument/2006/relationships/image" Target="../media/image6.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2.xml"/><Relationship Id="rId5" Type="http://schemas.openxmlformats.org/officeDocument/2006/relationships/image" Target="../media/image4.png"/><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4.png"/><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8.xml"/><Relationship Id="rId7" Type="http://schemas.openxmlformats.org/officeDocument/2006/relationships/image" Target="../media/image10.svg"/><Relationship Id="rId2" Type="http://schemas.openxmlformats.org/officeDocument/2006/relationships/slideLayout" Target="../slideLayouts/slideLayout4.xml"/><Relationship Id="rId1" Type="http://schemas.openxmlformats.org/officeDocument/2006/relationships/tags" Target="../tags/tag2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hyperlink" Target="https://www.ncsa.illinois.edu/research/project-highlights/blue-waters/" TargetMode="Externa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chart" Target="../charts/char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chart" Target="../charts/char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3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37.xml"/><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38.xml"/><Relationship Id="rId5"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39.xml"/><Relationship Id="rId5" Type="http://schemas.openxmlformats.org/officeDocument/2006/relationships/image" Target="../media/image4.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40.xml"/><Relationship Id="rId5" Type="http://schemas.openxmlformats.org/officeDocument/2006/relationships/image" Target="../media/image4.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41.xml"/><Relationship Id="rId5" Type="http://schemas.openxmlformats.org/officeDocument/2006/relationships/image" Target="../media/image4.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chart" Target="../charts/chart1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5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51.xml"/><Relationship Id="rId4" Type="http://schemas.openxmlformats.org/officeDocument/2006/relationships/chart" Target="../charts/chart1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52.xml"/><Relationship Id="rId6" Type="http://schemas.openxmlformats.org/officeDocument/2006/relationships/image" Target="../media/image11.png"/><Relationship Id="rId5" Type="http://schemas.openxmlformats.org/officeDocument/2006/relationships/chart" Target="../charts/chart13.xml"/><Relationship Id="rId4" Type="http://schemas.openxmlformats.org/officeDocument/2006/relationships/chart" Target="../charts/chart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5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4.xml"/><Relationship Id="rId1" Type="http://schemas.openxmlformats.org/officeDocument/2006/relationships/tags" Target="../tags/tag59.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60.xml"/><Relationship Id="rId4" Type="http://schemas.openxmlformats.org/officeDocument/2006/relationships/image" Target="../media/image13.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tags" Target="../tags/tag61.xml"/><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tags" Target="../tags/tag6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4.xml"/><Relationship Id="rId1" Type="http://schemas.openxmlformats.org/officeDocument/2006/relationships/tags" Target="../tags/tag63.xml"/><Relationship Id="rId5" Type="http://schemas.microsoft.com/office/2007/relationships/hdphoto" Target="../media/hdphoto1.wdp"/><Relationship Id="rId4" Type="http://schemas.openxmlformats.org/officeDocument/2006/relationships/image" Target="../media/image15.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tags" Target="../tags/tag66.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4.xml"/><Relationship Id="rId1" Type="http://schemas.openxmlformats.org/officeDocument/2006/relationships/tags" Target="../tags/tag68.xml"/><Relationship Id="rId4" Type="http://schemas.openxmlformats.org/officeDocument/2006/relationships/chart" Target="../charts/chart1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tags" Target="../tags/tag7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xml"/><Relationship Id="rId1" Type="http://schemas.openxmlformats.org/officeDocument/2006/relationships/tags" Target="../tags/tag7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xml"/><Relationship Id="rId1" Type="http://schemas.openxmlformats.org/officeDocument/2006/relationships/tags" Target="../tags/tag7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tags" Target="../tags/tag7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tags" Target="../tags/tag74.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xml"/><Relationship Id="rId1" Type="http://schemas.openxmlformats.org/officeDocument/2006/relationships/tags" Target="../tags/tag7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tags" Target="../tags/tag76.xml"/><Relationship Id="rId4" Type="http://schemas.openxmlformats.org/officeDocument/2006/relationships/chart" Target="../charts/chart1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xml"/><Relationship Id="rId1" Type="http://schemas.openxmlformats.org/officeDocument/2006/relationships/tags" Target="../tags/tag78.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4.xml"/><Relationship Id="rId1" Type="http://schemas.openxmlformats.org/officeDocument/2006/relationships/tags" Target="../tags/tag79.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4.xml"/><Relationship Id="rId1" Type="http://schemas.openxmlformats.org/officeDocument/2006/relationships/tags" Target="../tags/tag80.xml"/><Relationship Id="rId5" Type="http://schemas.openxmlformats.org/officeDocument/2006/relationships/image" Target="../media/image17.png"/><Relationship Id="rId4" Type="http://schemas.openxmlformats.org/officeDocument/2006/relationships/image" Target="../media/image1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4.xml"/><Relationship Id="rId1" Type="http://schemas.openxmlformats.org/officeDocument/2006/relationships/tags" Target="../tags/tag8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4.xml"/><Relationship Id="rId1" Type="http://schemas.openxmlformats.org/officeDocument/2006/relationships/tags" Target="../tags/tag82.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4.xml"/><Relationship Id="rId1" Type="http://schemas.openxmlformats.org/officeDocument/2006/relationships/tags" Target="../tags/tag83.xml"/><Relationship Id="rId4" Type="http://schemas.openxmlformats.org/officeDocument/2006/relationships/image" Target="../media/image18.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tags" Target="../tags/tag84.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4.xml"/><Relationship Id="rId1" Type="http://schemas.openxmlformats.org/officeDocument/2006/relationships/tags" Target="../tags/tag85.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4.xml"/><Relationship Id="rId1" Type="http://schemas.openxmlformats.org/officeDocument/2006/relationships/tags" Target="../tags/tag86.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xml"/><Relationship Id="rId1" Type="http://schemas.openxmlformats.org/officeDocument/2006/relationships/tags" Target="../tags/tag8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2" name="Rectangle 1">
            <a:extLst>
              <a:ext uri="{FF2B5EF4-FFF2-40B4-BE49-F238E27FC236}">
                <a16:creationId xmlns:a16="http://schemas.microsoft.com/office/drawing/2014/main" id="{E75C4F0D-AECD-4860-8F80-D316CB6DDAED}"/>
              </a:ext>
            </a:extLst>
          </p:cNvPr>
          <p:cNvSpPr/>
          <p:nvPr/>
        </p:nvSpPr>
        <p:spPr>
          <a:xfrm>
            <a:off x="0" y="2214137"/>
            <a:ext cx="12192000" cy="2423656"/>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endParaRPr lang="en-US" sz="2489" dirty="0"/>
          </a:p>
        </p:txBody>
      </p:sp>
      <p:sp>
        <p:nvSpPr>
          <p:cNvPr id="3" name="Google Shape;60;p13">
            <a:extLst>
              <a:ext uri="{FF2B5EF4-FFF2-40B4-BE49-F238E27FC236}">
                <a16:creationId xmlns:a16="http://schemas.microsoft.com/office/drawing/2014/main" id="{058F7146-EF98-44D3-B7A4-AAF34EE9D5AD}"/>
              </a:ext>
            </a:extLst>
          </p:cNvPr>
          <p:cNvSpPr txBox="1">
            <a:spLocks/>
          </p:cNvSpPr>
          <p:nvPr/>
        </p:nvSpPr>
        <p:spPr>
          <a:xfrm>
            <a:off x="19050" y="2671534"/>
            <a:ext cx="12017087" cy="1508862"/>
          </a:xfrm>
          <a:prstGeom prst="rect">
            <a:avLst/>
          </a:prstGeom>
          <a:noFill/>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pPr algn="ctr"/>
            <a:r>
              <a:rPr lang="en-GB" sz="4000" dirty="0">
                <a:solidFill>
                  <a:schemeClr val="bg1"/>
                </a:solidFill>
                <a:latin typeface="Barlow"/>
              </a:rPr>
              <a:t>Transparent spatial sharing of multiple and heterogeneous accelerators </a:t>
            </a:r>
            <a:endParaRPr lang="en-US" sz="1600" dirty="0"/>
          </a:p>
        </p:txBody>
      </p:sp>
      <p:sp>
        <p:nvSpPr>
          <p:cNvPr id="4" name="Google Shape;60;p13">
            <a:extLst>
              <a:ext uri="{FF2B5EF4-FFF2-40B4-BE49-F238E27FC236}">
                <a16:creationId xmlns:a16="http://schemas.microsoft.com/office/drawing/2014/main" id="{42D10B41-92E5-4633-A5AD-F9099EE21CBA}"/>
              </a:ext>
            </a:extLst>
          </p:cNvPr>
          <p:cNvSpPr txBox="1">
            <a:spLocks/>
          </p:cNvSpPr>
          <p:nvPr/>
        </p:nvSpPr>
        <p:spPr>
          <a:xfrm>
            <a:off x="351235" y="6034559"/>
            <a:ext cx="10947400" cy="699798"/>
          </a:xfrm>
          <a:prstGeom prst="rect">
            <a:avLst/>
          </a:prstGeom>
          <a:noFill/>
        </p:spPr>
        <p:txBody>
          <a:bodyPr spcFirstLastPara="1" vert="horz" wrap="square" lIns="121900" tIns="121900" rIns="121900" bIns="121900" rtlCol="0" anchor="ctr"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endParaRPr lang="en-US" sz="2000" dirty="0">
              <a:solidFill>
                <a:schemeClr val="accent1">
                  <a:lumMod val="50000"/>
                </a:schemeClr>
              </a:solidFill>
              <a:latin typeface="Barlow"/>
              <a:ea typeface="+mn-lt"/>
              <a:cs typeface="Calibri"/>
            </a:endParaRPr>
          </a:p>
        </p:txBody>
      </p:sp>
      <p:sp>
        <p:nvSpPr>
          <p:cNvPr id="60" name="Google Shape;60;p13"/>
          <p:cNvSpPr txBox="1">
            <a:spLocks noGrp="1"/>
          </p:cNvSpPr>
          <p:nvPr>
            <p:ph type="subTitle" idx="1"/>
          </p:nvPr>
        </p:nvSpPr>
        <p:spPr>
          <a:xfrm>
            <a:off x="19050" y="4652051"/>
            <a:ext cx="11998037" cy="2194599"/>
          </a:xfrm>
          <a:prstGeom prst="rect">
            <a:avLst/>
          </a:prstGeom>
          <a:noFill/>
        </p:spPr>
        <p:txBody>
          <a:bodyPr spcFirstLastPara="1" vert="horz" wrap="square" lIns="121900" tIns="121900" rIns="121900" bIns="12190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2800" b="1" dirty="0">
                <a:solidFill>
                  <a:srgbClr val="1D4956"/>
                </a:solidFill>
                <a:latin typeface="Barlow"/>
                <a:ea typeface="+mn-lt"/>
                <a:cs typeface="+mn-lt"/>
              </a:rPr>
              <a:t>Manos Pavlidakis</a:t>
            </a:r>
          </a:p>
          <a:p>
            <a:pPr algn="ctr"/>
            <a:r>
              <a:rPr lang="en-US" sz="2000" dirty="0">
                <a:solidFill>
                  <a:srgbClr val="1D4956"/>
                </a:solidFill>
                <a:latin typeface="Barlow"/>
                <a:ea typeface="+mn-lt"/>
              </a:rPr>
              <a:t>Computer Science Department, University of Crete, Greece</a:t>
            </a:r>
          </a:p>
          <a:p>
            <a:pPr algn="ctr"/>
            <a:endParaRPr lang="en-US" sz="1800" dirty="0">
              <a:solidFill>
                <a:srgbClr val="1D4956"/>
              </a:solidFill>
              <a:latin typeface="Barlow"/>
              <a:ea typeface="+mn-lt"/>
              <a:cs typeface="+mn-lt"/>
            </a:endParaRPr>
          </a:p>
          <a:p>
            <a:pPr algn="ctr"/>
            <a:r>
              <a:rPr lang="en-US" sz="2000" dirty="0">
                <a:solidFill>
                  <a:srgbClr val="1D4956"/>
                </a:solidFill>
                <a:latin typeface="Barlow"/>
                <a:ea typeface="+mn-lt"/>
                <a:cs typeface="+mn-lt"/>
              </a:rPr>
              <a:t>Advisor: Professor Angelos Bilas</a:t>
            </a:r>
          </a:p>
          <a:p>
            <a:pPr algn="ctr"/>
            <a:endParaRPr lang="en-US" sz="2000" dirty="0">
              <a:solidFill>
                <a:srgbClr val="1D4956"/>
              </a:solidFill>
              <a:latin typeface="Barlow"/>
              <a:ea typeface="+mn-lt"/>
              <a:cs typeface="+mn-lt"/>
            </a:endParaRPr>
          </a:p>
          <a:p>
            <a:pPr algn="ctr"/>
            <a:r>
              <a:rPr lang="en-US" sz="2000" dirty="0">
                <a:solidFill>
                  <a:srgbClr val="1D4956"/>
                </a:solidFill>
                <a:latin typeface="Barlow"/>
                <a:ea typeface="+mn-lt"/>
                <a:cs typeface="+mn-lt"/>
              </a:rPr>
              <a:t>PhD defense</a:t>
            </a:r>
            <a:endParaRPr lang="en-US" sz="2000" baseline="30000" dirty="0">
              <a:solidFill>
                <a:srgbClr val="1D4956"/>
              </a:solidFill>
              <a:latin typeface="Barlow"/>
              <a:ea typeface="+mn-lt"/>
            </a:endParaRPr>
          </a:p>
        </p:txBody>
      </p:sp>
      <p:pic>
        <p:nvPicPr>
          <p:cNvPr id="16" name="Picture 5" descr="A picture containing logo&#10;&#10;Description automatically generated">
            <a:extLst>
              <a:ext uri="{FF2B5EF4-FFF2-40B4-BE49-F238E27FC236}">
                <a16:creationId xmlns:a16="http://schemas.microsoft.com/office/drawing/2014/main" id="{E176A72F-0FEE-487A-9E28-19C25D59A564}"/>
              </a:ext>
            </a:extLst>
          </p:cNvPr>
          <p:cNvPicPr>
            <a:picLocks noChangeAspect="1"/>
          </p:cNvPicPr>
          <p:nvPr/>
        </p:nvPicPr>
        <p:blipFill>
          <a:blip r:embed="rId3"/>
          <a:stretch>
            <a:fillRect/>
          </a:stretch>
        </p:blipFill>
        <p:spPr>
          <a:xfrm>
            <a:off x="210100" y="296864"/>
            <a:ext cx="1650879" cy="1651771"/>
          </a:xfrm>
          <a:prstGeom prst="rect">
            <a:avLst/>
          </a:prstGeom>
        </p:spPr>
      </p:pic>
      <p:pic>
        <p:nvPicPr>
          <p:cNvPr id="19" name="Picture 7" descr="Company name&#10;&#10;Description automatically generated">
            <a:extLst>
              <a:ext uri="{FF2B5EF4-FFF2-40B4-BE49-F238E27FC236}">
                <a16:creationId xmlns:a16="http://schemas.microsoft.com/office/drawing/2014/main" id="{921F5A00-053D-4B53-A03C-9BF32736041C}"/>
              </a:ext>
            </a:extLst>
          </p:cNvPr>
          <p:cNvPicPr>
            <a:picLocks noChangeAspect="1"/>
          </p:cNvPicPr>
          <p:nvPr/>
        </p:nvPicPr>
        <p:blipFill>
          <a:blip r:embed="rId4"/>
          <a:stretch>
            <a:fillRect/>
          </a:stretch>
        </p:blipFill>
        <p:spPr>
          <a:xfrm>
            <a:off x="9029150" y="598874"/>
            <a:ext cx="2952750" cy="1047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advTm="9574">
        <p159:morph option="byObject"/>
      </p:transition>
    </mc:Choice>
    <mc:Fallback xmlns="">
      <p:transition advTm="957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0391" y="1126715"/>
            <a:ext cx="8340074" cy="5189025"/>
          </a:xfrm>
        </p:spPr>
        <p:txBody>
          <a:bodyPr vert="horz" lIns="91440" tIns="45720" rIns="91440" bIns="45720" rtlCol="0" anchor="t">
            <a:noAutofit/>
          </a:bodyPr>
          <a:lstStyle/>
          <a:p>
            <a:pPr marL="457200" indent="-457200">
              <a:lnSpc>
                <a:spcPct val="100000"/>
              </a:lnSpc>
              <a:buAutoNum type="arabicPeriod"/>
            </a:pPr>
            <a:r>
              <a:rPr lang="en-US" sz="2400" b="1" dirty="0">
                <a:solidFill>
                  <a:srgbClr val="1D4956"/>
                </a:solidFill>
                <a:latin typeface="Barlow"/>
                <a:cs typeface="Calibri"/>
                <a:sym typeface="Wingdings" panose="05000000000000000000" pitchFamily="2" charset="2"/>
              </a:rPr>
              <a:t>NVIDIA GPUs </a:t>
            </a:r>
            <a:r>
              <a:rPr lang="en-US" sz="2400" dirty="0">
                <a:solidFill>
                  <a:srgbClr val="1D4956"/>
                </a:solidFill>
                <a:latin typeface="Barlow"/>
                <a:cs typeface="Calibri"/>
                <a:sym typeface="Wingdings" panose="05000000000000000000" pitchFamily="2" charset="2"/>
              </a:rPr>
              <a:t>support by default </a:t>
            </a:r>
            <a:r>
              <a:rPr lang="en-US" sz="2400" b="1" dirty="0">
                <a:solidFill>
                  <a:srgbClr val="1D4956"/>
                </a:solidFill>
                <a:latin typeface="Barlow"/>
                <a:cs typeface="Calibri"/>
                <a:sym typeface="Wingdings" panose="05000000000000000000" pitchFamily="2" charset="2"/>
              </a:rPr>
              <a:t>time</a:t>
            </a:r>
            <a:r>
              <a:rPr lang="el-GR" sz="2400" b="1" dirty="0">
                <a:solidFill>
                  <a:srgbClr val="1D4956"/>
                </a:solidFill>
                <a:latin typeface="Barlow"/>
                <a:cs typeface="Calibri"/>
                <a:sym typeface="Wingdings" panose="05000000000000000000" pitchFamily="2" charset="2"/>
              </a:rPr>
              <a:t>-</a:t>
            </a:r>
            <a:r>
              <a:rPr lang="en-US" sz="2400" b="1" dirty="0">
                <a:solidFill>
                  <a:srgbClr val="1D4956"/>
                </a:solidFill>
                <a:latin typeface="Barlow"/>
                <a:cs typeface="Calibri"/>
                <a:sym typeface="Wingdings" panose="05000000000000000000" pitchFamily="2" charset="2"/>
              </a:rPr>
              <a:t>sharing</a:t>
            </a:r>
          </a:p>
          <a:p>
            <a:pPr lvl="1">
              <a:lnSpc>
                <a:spcPct val="100000"/>
              </a:lnSpc>
            </a:pPr>
            <a:r>
              <a:rPr lang="en-US" sz="2000" dirty="0">
                <a:solidFill>
                  <a:srgbClr val="1D4956"/>
                </a:solidFill>
                <a:latin typeface="Barlow"/>
                <a:cs typeface="Calibri"/>
                <a:sym typeface="Wingdings" panose="05000000000000000000" pitchFamily="2" charset="2"/>
              </a:rPr>
              <a:t>Only </a:t>
            </a:r>
            <a:r>
              <a:rPr lang="en-US" sz="2000" b="1" dirty="0">
                <a:solidFill>
                  <a:srgbClr val="1D4956"/>
                </a:solidFill>
                <a:latin typeface="Barlow"/>
                <a:cs typeface="Calibri"/>
                <a:sym typeface="Wingdings" panose="05000000000000000000" pitchFamily="2" charset="2"/>
              </a:rPr>
              <a:t>one</a:t>
            </a:r>
            <a:r>
              <a:rPr lang="en-US" sz="2000" dirty="0">
                <a:solidFill>
                  <a:srgbClr val="1D4956"/>
                </a:solidFill>
                <a:latin typeface="Barlow"/>
                <a:cs typeface="Calibri"/>
                <a:sym typeface="Wingdings" panose="05000000000000000000" pitchFamily="2" charset="2"/>
              </a:rPr>
              <a:t> </a:t>
            </a:r>
            <a:r>
              <a:rPr lang="en-US" sz="2000" b="1" dirty="0">
                <a:solidFill>
                  <a:srgbClr val="1D4956"/>
                </a:solidFill>
                <a:latin typeface="Barlow"/>
                <a:cs typeface="Calibri"/>
                <a:sym typeface="Wingdings" panose="05000000000000000000" pitchFamily="2" charset="2"/>
              </a:rPr>
              <a:t>app</a:t>
            </a:r>
            <a:r>
              <a:rPr lang="en-US" sz="2000" dirty="0">
                <a:solidFill>
                  <a:srgbClr val="1D4956"/>
                </a:solidFill>
                <a:latin typeface="Barlow"/>
                <a:cs typeface="Calibri"/>
                <a:sym typeface="Wingdings" panose="05000000000000000000" pitchFamily="2" charset="2"/>
              </a:rPr>
              <a:t> uses the GPU at </a:t>
            </a:r>
            <a:r>
              <a:rPr lang="en-US" sz="2000" b="1" dirty="0">
                <a:solidFill>
                  <a:srgbClr val="1D4956"/>
                </a:solidFill>
                <a:latin typeface="Barlow"/>
                <a:cs typeface="Calibri"/>
                <a:sym typeface="Wingdings" panose="05000000000000000000" pitchFamily="2" charset="2"/>
              </a:rPr>
              <a:t>any given time</a:t>
            </a:r>
            <a:r>
              <a:rPr lang="el-GR" sz="2000" b="1" dirty="0">
                <a:solidFill>
                  <a:srgbClr val="1D4956"/>
                </a:solidFill>
                <a:latin typeface="Barlow"/>
                <a:cs typeface="Calibri"/>
                <a:sym typeface="Wingdings" panose="05000000000000000000" pitchFamily="2" charset="2"/>
              </a:rPr>
              <a:t> </a:t>
            </a:r>
            <a:r>
              <a:rPr lang="en-US" sz="2000" b="1" dirty="0">
                <a:solidFill>
                  <a:srgbClr val="1D4956"/>
                </a:solidFill>
                <a:latin typeface="Barlow"/>
                <a:cs typeface="Calibri"/>
                <a:sym typeface="Wingdings" panose="05000000000000000000" pitchFamily="2" charset="2"/>
              </a:rPr>
              <a:t> idleness</a:t>
            </a:r>
            <a:endParaRPr lang="en-US" sz="2000" b="1" dirty="0">
              <a:solidFill>
                <a:srgbClr val="FF0000"/>
              </a:solidFill>
              <a:latin typeface="Barlow"/>
              <a:cs typeface="Calibri"/>
              <a:sym typeface="Wingdings" panose="05000000000000000000" pitchFamily="2" charset="2"/>
            </a:endParaRPr>
          </a:p>
          <a:p>
            <a:pPr marL="0" indent="0">
              <a:lnSpc>
                <a:spcPct val="100000"/>
              </a:lnSpc>
              <a:buNone/>
            </a:pPr>
            <a:r>
              <a:rPr lang="en-US" sz="2400" b="1" dirty="0">
                <a:solidFill>
                  <a:srgbClr val="1D4956"/>
                </a:solidFill>
                <a:latin typeface="Barlow"/>
                <a:cs typeface="Calibri"/>
                <a:sym typeface="Wingdings" panose="05000000000000000000" pitchFamily="2" charset="2"/>
              </a:rPr>
              <a:t>2.    Software</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spatial</a:t>
            </a:r>
            <a:r>
              <a:rPr lang="en-US" sz="2400" dirty="0">
                <a:solidFill>
                  <a:srgbClr val="1D4956"/>
                </a:solidFill>
                <a:latin typeface="Barlow"/>
                <a:cs typeface="Calibri"/>
                <a:sym typeface="Wingdings" panose="05000000000000000000" pitchFamily="2" charset="2"/>
              </a:rPr>
              <a:t> sharing such as NVIDIA </a:t>
            </a:r>
            <a:r>
              <a:rPr lang="en-US" sz="2400" b="1" dirty="0">
                <a:solidFill>
                  <a:srgbClr val="1D4956"/>
                </a:solidFill>
                <a:latin typeface="Barlow"/>
                <a:cs typeface="Calibri"/>
                <a:sym typeface="Wingdings" panose="05000000000000000000" pitchFamily="2" charset="2"/>
              </a:rPr>
              <a:t>MPS</a:t>
            </a:r>
            <a:r>
              <a:rPr lang="en-US" sz="2400" dirty="0">
                <a:solidFill>
                  <a:srgbClr val="1D4956"/>
                </a:solidFill>
                <a:latin typeface="Barlow"/>
                <a:cs typeface="Calibri"/>
                <a:sym typeface="Wingdings" panose="05000000000000000000" pitchFamily="2" charset="2"/>
              </a:rPr>
              <a:t> </a:t>
            </a:r>
          </a:p>
          <a:p>
            <a:pPr lvl="1">
              <a:lnSpc>
                <a:spcPct val="100000"/>
              </a:lnSpc>
            </a:pPr>
            <a:r>
              <a:rPr lang="en-US" sz="2000" dirty="0">
                <a:solidFill>
                  <a:srgbClr val="1D4956"/>
                </a:solidFill>
                <a:latin typeface="Barlow"/>
                <a:cs typeface="Calibri"/>
                <a:sym typeface="Wingdings" panose="05000000000000000000" pitchFamily="2" charset="2"/>
              </a:rPr>
              <a:t>Applications run </a:t>
            </a:r>
            <a:r>
              <a:rPr lang="en-US" sz="2000" b="1" dirty="0">
                <a:solidFill>
                  <a:srgbClr val="1D4956"/>
                </a:solidFill>
                <a:latin typeface="Barlow"/>
                <a:cs typeface="Calibri"/>
                <a:sym typeface="Wingdings" panose="05000000000000000000" pitchFamily="2" charset="2"/>
              </a:rPr>
              <a:t>concurrently</a:t>
            </a:r>
            <a:r>
              <a:rPr lang="en-US" sz="2000" dirty="0">
                <a:solidFill>
                  <a:srgbClr val="1D4956"/>
                </a:solidFill>
                <a:latin typeface="Barlow"/>
                <a:cs typeface="Calibri"/>
                <a:sym typeface="Wingdings" panose="05000000000000000000" pitchFamily="2" charset="2"/>
              </a:rPr>
              <a:t> in a GPU</a:t>
            </a:r>
          </a:p>
          <a:p>
            <a:pPr lvl="1">
              <a:lnSpc>
                <a:spcPct val="100000"/>
              </a:lnSpc>
            </a:pPr>
            <a:r>
              <a:rPr lang="en-US" sz="2000" dirty="0">
                <a:solidFill>
                  <a:srgbClr val="1D4956"/>
                </a:solidFill>
                <a:latin typeface="Barlow"/>
                <a:cs typeface="Calibri"/>
                <a:sym typeface="Wingdings" panose="05000000000000000000" pitchFamily="2" charset="2"/>
              </a:rPr>
              <a:t>Requires a single GPU context</a:t>
            </a:r>
            <a:endParaRPr lang="en-US" sz="2000" b="1" dirty="0">
              <a:solidFill>
                <a:srgbClr val="FF0000"/>
              </a:solidFill>
              <a:latin typeface="Barlow"/>
              <a:cs typeface="Calibri Light"/>
              <a:sym typeface="Wingdings" panose="05000000000000000000" pitchFamily="2" charset="2"/>
            </a:endParaRPr>
          </a:p>
        </p:txBody>
      </p:sp>
      <p:sp>
        <p:nvSpPr>
          <p:cNvPr id="7" name="Title 1">
            <a:extLst>
              <a:ext uri="{FF2B5EF4-FFF2-40B4-BE49-F238E27FC236}">
                <a16:creationId xmlns:a16="http://schemas.microsoft.com/office/drawing/2014/main" id="{E96927A0-A636-45BD-9157-FC582B2145E8}"/>
              </a:ext>
            </a:extLst>
          </p:cNvPr>
          <p:cNvSpPr txBox="1">
            <a:spLocks/>
          </p:cNvSpPr>
          <p:nvPr/>
        </p:nvSpPr>
        <p:spPr>
          <a:xfrm>
            <a:off x="527949" y="365125"/>
            <a:ext cx="11740886"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Lack of accelerator sharing</a:t>
            </a:r>
          </a:p>
        </p:txBody>
      </p:sp>
      <p:sp>
        <p:nvSpPr>
          <p:cNvPr id="3" name="Slide Number Placeholder 2">
            <a:extLst>
              <a:ext uri="{FF2B5EF4-FFF2-40B4-BE49-F238E27FC236}">
                <a16:creationId xmlns:a16="http://schemas.microsoft.com/office/drawing/2014/main" id="{52FC3D36-F65B-45FB-8AF0-9804D464ADFB}"/>
              </a:ext>
            </a:extLst>
          </p:cNvPr>
          <p:cNvSpPr>
            <a:spLocks noGrp="1"/>
          </p:cNvSpPr>
          <p:nvPr>
            <p:ph type="sldNum" sz="quarter" idx="12"/>
          </p:nvPr>
        </p:nvSpPr>
        <p:spPr/>
        <p:txBody>
          <a:bodyPr/>
          <a:lstStyle/>
          <a:p>
            <a:fld id="{48F63A3B-78C7-47BE-AE5E-E10140E04643}" type="slidenum">
              <a:rPr lang="en-US" smtClean="0"/>
              <a:t>10</a:t>
            </a:fld>
            <a:endParaRPr lang="en-US"/>
          </a:p>
        </p:txBody>
      </p:sp>
      <p:sp>
        <p:nvSpPr>
          <p:cNvPr id="6" name="Footer Placeholder 5">
            <a:extLst>
              <a:ext uri="{FF2B5EF4-FFF2-40B4-BE49-F238E27FC236}">
                <a16:creationId xmlns:a16="http://schemas.microsoft.com/office/drawing/2014/main" id="{A02A0EB0-D23A-467D-AB58-79F247EDCCA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28" name="Group 27">
            <a:extLst>
              <a:ext uri="{FF2B5EF4-FFF2-40B4-BE49-F238E27FC236}">
                <a16:creationId xmlns:a16="http://schemas.microsoft.com/office/drawing/2014/main" id="{F971F4AB-E568-4644-A7FC-E1B8F2E62897}"/>
              </a:ext>
            </a:extLst>
          </p:cNvPr>
          <p:cNvGrpSpPr/>
          <p:nvPr/>
        </p:nvGrpSpPr>
        <p:grpSpPr>
          <a:xfrm>
            <a:off x="8756945" y="3427747"/>
            <a:ext cx="3308248" cy="2582535"/>
            <a:chOff x="9095232" y="2270458"/>
            <a:chExt cx="2499360" cy="2582535"/>
          </a:xfrm>
        </p:grpSpPr>
        <p:sp>
          <p:nvSpPr>
            <p:cNvPr id="31" name="Ορθογώνιο 433">
              <a:extLst>
                <a:ext uri="{FF2B5EF4-FFF2-40B4-BE49-F238E27FC236}">
                  <a16:creationId xmlns:a16="http://schemas.microsoft.com/office/drawing/2014/main" id="{463ED9A2-1C2A-4D71-8BBE-132B5F35F924}"/>
                </a:ext>
              </a:extLst>
            </p:cNvPr>
            <p:cNvSpPr/>
            <p:nvPr/>
          </p:nvSpPr>
          <p:spPr>
            <a:xfrm>
              <a:off x="9095232" y="2424291"/>
              <a:ext cx="2499360"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3" name="TextBox 32">
              <a:extLst>
                <a:ext uri="{FF2B5EF4-FFF2-40B4-BE49-F238E27FC236}">
                  <a16:creationId xmlns:a16="http://schemas.microsoft.com/office/drawing/2014/main" id="{2C9E8EF9-C126-4802-B158-A0F9790A30DA}"/>
                </a:ext>
              </a:extLst>
            </p:cNvPr>
            <p:cNvSpPr txBox="1"/>
            <p:nvPr/>
          </p:nvSpPr>
          <p:spPr>
            <a:xfrm>
              <a:off x="9634292" y="2270458"/>
              <a:ext cx="1475090"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NVIDIA GPU</a:t>
              </a:r>
              <a:endParaRPr lang="el-GR" sz="2000" dirty="0">
                <a:solidFill>
                  <a:srgbClr val="1D4956"/>
                </a:solidFill>
              </a:endParaRPr>
            </a:p>
          </p:txBody>
        </p:sp>
      </p:grpSp>
      <p:sp>
        <p:nvSpPr>
          <p:cNvPr id="34" name="TextBox 33">
            <a:extLst>
              <a:ext uri="{FF2B5EF4-FFF2-40B4-BE49-F238E27FC236}">
                <a16:creationId xmlns:a16="http://schemas.microsoft.com/office/drawing/2014/main" id="{FE892F5D-D904-499C-B983-0AD4DB296E93}"/>
              </a:ext>
            </a:extLst>
          </p:cNvPr>
          <p:cNvSpPr txBox="1"/>
          <p:nvPr/>
        </p:nvSpPr>
        <p:spPr>
          <a:xfrm>
            <a:off x="8884664" y="1666568"/>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CUDA app1 </a:t>
            </a:r>
            <a:endParaRPr lang="el-GR" sz="1800" b="1" dirty="0">
              <a:solidFill>
                <a:schemeClr val="bg1"/>
              </a:solidFill>
            </a:endParaRPr>
          </a:p>
        </p:txBody>
      </p:sp>
      <p:sp>
        <p:nvSpPr>
          <p:cNvPr id="36" name="TextBox 35">
            <a:extLst>
              <a:ext uri="{FF2B5EF4-FFF2-40B4-BE49-F238E27FC236}">
                <a16:creationId xmlns:a16="http://schemas.microsoft.com/office/drawing/2014/main" id="{7CCB0C18-B7C4-42C6-A098-061155DF120B}"/>
              </a:ext>
            </a:extLst>
          </p:cNvPr>
          <p:cNvSpPr txBox="1"/>
          <p:nvPr/>
        </p:nvSpPr>
        <p:spPr>
          <a:xfrm>
            <a:off x="10552409" y="1658141"/>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CUDA app2 </a:t>
            </a:r>
            <a:endParaRPr lang="el-GR" sz="1800" b="1" dirty="0">
              <a:solidFill>
                <a:schemeClr val="bg1"/>
              </a:solidFill>
            </a:endParaRPr>
          </a:p>
        </p:txBody>
      </p:sp>
      <p:sp>
        <p:nvSpPr>
          <p:cNvPr id="37" name="Ορθογώνιο: Στρογγύλεμα γωνιών 55">
            <a:extLst>
              <a:ext uri="{FF2B5EF4-FFF2-40B4-BE49-F238E27FC236}">
                <a16:creationId xmlns:a16="http://schemas.microsoft.com/office/drawing/2014/main" id="{62EFF36F-532C-4400-87EE-3DA22635666C}"/>
              </a:ext>
            </a:extLst>
          </p:cNvPr>
          <p:cNvSpPr/>
          <p:nvPr/>
        </p:nvSpPr>
        <p:spPr>
          <a:xfrm>
            <a:off x="8872471" y="3866911"/>
            <a:ext cx="3107378" cy="2109748"/>
          </a:xfrm>
          <a:prstGeom prst="roundRect">
            <a:avLst/>
          </a:prstGeom>
          <a:solidFill>
            <a:srgbClr val="F1F0EF"/>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b="1" dirty="0">
              <a:solidFill>
                <a:srgbClr val="1D4956"/>
              </a:solidFill>
            </a:endParaRPr>
          </a:p>
        </p:txBody>
      </p:sp>
      <p:grpSp>
        <p:nvGrpSpPr>
          <p:cNvPr id="38" name="Group 37">
            <a:extLst>
              <a:ext uri="{FF2B5EF4-FFF2-40B4-BE49-F238E27FC236}">
                <a16:creationId xmlns:a16="http://schemas.microsoft.com/office/drawing/2014/main" id="{CB8279C5-222D-40D1-9739-DF21E898BEFC}"/>
              </a:ext>
            </a:extLst>
          </p:cNvPr>
          <p:cNvGrpSpPr/>
          <p:nvPr/>
        </p:nvGrpSpPr>
        <p:grpSpPr>
          <a:xfrm>
            <a:off x="8997852" y="2124947"/>
            <a:ext cx="1097844" cy="641686"/>
            <a:chOff x="9034428" y="2308778"/>
            <a:chExt cx="1097844" cy="641686"/>
          </a:xfrm>
        </p:grpSpPr>
        <p:cxnSp>
          <p:nvCxnSpPr>
            <p:cNvPr id="39" name="Straight Arrow Connector 38">
              <a:extLst>
                <a:ext uri="{FF2B5EF4-FFF2-40B4-BE49-F238E27FC236}">
                  <a16:creationId xmlns:a16="http://schemas.microsoft.com/office/drawing/2014/main" id="{12FEA10F-C81D-4B70-BCF6-6F85B4DE3166}"/>
                </a:ext>
              </a:extLst>
            </p:cNvPr>
            <p:cNvCxnSpPr>
              <a:cxnSpLocks/>
            </p:cNvCxnSpPr>
            <p:nvPr/>
          </p:nvCxnSpPr>
          <p:spPr>
            <a:xfrm>
              <a:off x="9630622" y="2308778"/>
              <a:ext cx="0" cy="641686"/>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9AB7F7D-785C-4E4C-9395-D0A98673C7F0}"/>
                </a:ext>
              </a:extLst>
            </p:cNvPr>
            <p:cNvSpPr txBox="1"/>
            <p:nvPr/>
          </p:nvSpPr>
          <p:spPr>
            <a:xfrm>
              <a:off x="9034428" y="2408978"/>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grpSp>
        <p:nvGrpSpPr>
          <p:cNvPr id="41" name="Group 40">
            <a:extLst>
              <a:ext uri="{FF2B5EF4-FFF2-40B4-BE49-F238E27FC236}">
                <a16:creationId xmlns:a16="http://schemas.microsoft.com/office/drawing/2014/main" id="{A5FE71FB-629C-48BE-B66F-4757A68677E9}"/>
              </a:ext>
            </a:extLst>
          </p:cNvPr>
          <p:cNvGrpSpPr/>
          <p:nvPr/>
        </p:nvGrpSpPr>
        <p:grpSpPr>
          <a:xfrm>
            <a:off x="10705989" y="2117960"/>
            <a:ext cx="1097844" cy="648673"/>
            <a:chOff x="9034428" y="2308778"/>
            <a:chExt cx="1097844" cy="648673"/>
          </a:xfrm>
        </p:grpSpPr>
        <p:cxnSp>
          <p:nvCxnSpPr>
            <p:cNvPr id="42" name="Straight Arrow Connector 41">
              <a:extLst>
                <a:ext uri="{FF2B5EF4-FFF2-40B4-BE49-F238E27FC236}">
                  <a16:creationId xmlns:a16="http://schemas.microsoft.com/office/drawing/2014/main" id="{1AEEE578-276F-47FC-AE74-CE7BA6ECCA0F}"/>
                </a:ext>
              </a:extLst>
            </p:cNvPr>
            <p:cNvCxnSpPr>
              <a:cxnSpLocks/>
            </p:cNvCxnSpPr>
            <p:nvPr/>
          </p:nvCxnSpPr>
          <p:spPr>
            <a:xfrm>
              <a:off x="9630622" y="2308778"/>
              <a:ext cx="0" cy="648673"/>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2BE47F2-028B-4B10-A80E-BA2E5BA26681}"/>
                </a:ext>
              </a:extLst>
            </p:cNvPr>
            <p:cNvSpPr txBox="1"/>
            <p:nvPr/>
          </p:nvSpPr>
          <p:spPr>
            <a:xfrm>
              <a:off x="9034428" y="2408978"/>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sp>
        <p:nvSpPr>
          <p:cNvPr id="44" name="Ορθογώνιο: Στρογγύλεμα γωνιών 55">
            <a:extLst>
              <a:ext uri="{FF2B5EF4-FFF2-40B4-BE49-F238E27FC236}">
                <a16:creationId xmlns:a16="http://schemas.microsoft.com/office/drawing/2014/main" id="{92A9066A-06F0-4EC2-8926-293E0FDF0560}"/>
              </a:ext>
            </a:extLst>
          </p:cNvPr>
          <p:cNvSpPr/>
          <p:nvPr/>
        </p:nvSpPr>
        <p:spPr>
          <a:xfrm>
            <a:off x="9117130" y="2842420"/>
            <a:ext cx="2670038" cy="497451"/>
          </a:xfrm>
          <a:prstGeom prst="roundRect">
            <a:avLst/>
          </a:prstGeom>
          <a:solidFill>
            <a:srgbClr val="F1F0EF"/>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rgbClr val="1D4956"/>
                </a:solidFill>
                <a:latin typeface="Barlow" panose="020B0604020202020204" charset="0"/>
              </a:rPr>
              <a:t>shared runtime </a:t>
            </a:r>
            <a:r>
              <a:rPr lang="en-US" sz="1800" b="1" dirty="0">
                <a:solidFill>
                  <a:srgbClr val="1D4956"/>
                </a:solidFill>
                <a:latin typeface="Barlow" panose="020B0604020202020204" charset="0"/>
              </a:rPr>
              <a:t>process</a:t>
            </a:r>
            <a:endParaRPr lang="el-GR" sz="1800" b="1" dirty="0">
              <a:solidFill>
                <a:srgbClr val="1D4956"/>
              </a:solidFill>
            </a:endParaRPr>
          </a:p>
        </p:txBody>
      </p:sp>
      <p:grpSp>
        <p:nvGrpSpPr>
          <p:cNvPr id="46" name="Group 45">
            <a:extLst>
              <a:ext uri="{FF2B5EF4-FFF2-40B4-BE49-F238E27FC236}">
                <a16:creationId xmlns:a16="http://schemas.microsoft.com/office/drawing/2014/main" id="{23D68088-6486-4E6D-A5A2-6D06B06A2DAD}"/>
              </a:ext>
            </a:extLst>
          </p:cNvPr>
          <p:cNvGrpSpPr/>
          <p:nvPr/>
        </p:nvGrpSpPr>
        <p:grpSpPr>
          <a:xfrm>
            <a:off x="9592550" y="3427747"/>
            <a:ext cx="1709633" cy="1156609"/>
            <a:chOff x="9677894" y="3879802"/>
            <a:chExt cx="1709633" cy="1156609"/>
          </a:xfrm>
        </p:grpSpPr>
        <p:cxnSp>
          <p:nvCxnSpPr>
            <p:cNvPr id="47" name="Straight Arrow Connector 46">
              <a:extLst>
                <a:ext uri="{FF2B5EF4-FFF2-40B4-BE49-F238E27FC236}">
                  <a16:creationId xmlns:a16="http://schemas.microsoft.com/office/drawing/2014/main" id="{54015142-1AAE-45A1-BB87-F725A041ABD4}"/>
                </a:ext>
              </a:extLst>
            </p:cNvPr>
            <p:cNvCxnSpPr>
              <a:cxnSpLocks/>
            </p:cNvCxnSpPr>
            <p:nvPr/>
          </p:nvCxnSpPr>
          <p:spPr>
            <a:xfrm>
              <a:off x="9677894" y="3879802"/>
              <a:ext cx="0" cy="1156609"/>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080965-C812-44BB-9CB2-51AAB49D2FA0}"/>
                </a:ext>
              </a:extLst>
            </p:cNvPr>
            <p:cNvCxnSpPr>
              <a:cxnSpLocks/>
            </p:cNvCxnSpPr>
            <p:nvPr/>
          </p:nvCxnSpPr>
          <p:spPr>
            <a:xfrm flipH="1">
              <a:off x="11386031" y="3879802"/>
              <a:ext cx="1496" cy="1149622"/>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848A9DAD-670F-4C2F-BDC9-76C1ECDA3DCB}"/>
              </a:ext>
            </a:extLst>
          </p:cNvPr>
          <p:cNvSpPr txBox="1"/>
          <p:nvPr/>
        </p:nvSpPr>
        <p:spPr>
          <a:xfrm>
            <a:off x="9117130" y="3925227"/>
            <a:ext cx="2685207" cy="400110"/>
          </a:xfrm>
          <a:prstGeom prst="rect">
            <a:avLst/>
          </a:prstGeom>
          <a:solidFill>
            <a:srgbClr val="F1F0EF"/>
          </a:solidFill>
        </p:spPr>
        <p:txBody>
          <a:bodyPr wrap="square" rtlCol="0">
            <a:spAutoFit/>
          </a:bodyPr>
          <a:lstStyle/>
          <a:p>
            <a:pPr algn="ctr"/>
            <a:r>
              <a:rPr lang="en-US" sz="2000" b="1" dirty="0">
                <a:solidFill>
                  <a:srgbClr val="1D4956"/>
                </a:solidFill>
                <a:latin typeface="Barlow" panose="020B0604020202020204" charset="0"/>
              </a:rPr>
              <a:t>process </a:t>
            </a:r>
            <a:r>
              <a:rPr lang="en-US" sz="2000" dirty="0">
                <a:solidFill>
                  <a:srgbClr val="1D4956"/>
                </a:solidFill>
                <a:latin typeface="Barlow" panose="020B0604020202020204" charset="0"/>
              </a:rPr>
              <a:t>CUDA context</a:t>
            </a:r>
            <a:endParaRPr lang="el-GR" sz="2000" dirty="0">
              <a:solidFill>
                <a:srgbClr val="1D4956"/>
              </a:solidFill>
            </a:endParaRPr>
          </a:p>
        </p:txBody>
      </p:sp>
      <p:sp>
        <p:nvSpPr>
          <p:cNvPr id="50" name="TextBox 49">
            <a:extLst>
              <a:ext uri="{FF2B5EF4-FFF2-40B4-BE49-F238E27FC236}">
                <a16:creationId xmlns:a16="http://schemas.microsoft.com/office/drawing/2014/main" id="{C80E8773-072C-4C1D-81C4-F97429022C97}"/>
              </a:ext>
            </a:extLst>
          </p:cNvPr>
          <p:cNvSpPr txBox="1"/>
          <p:nvPr/>
        </p:nvSpPr>
        <p:spPr>
          <a:xfrm>
            <a:off x="8930796" y="4684125"/>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kernel app1 </a:t>
            </a:r>
            <a:endParaRPr lang="el-GR" sz="1800" b="1" dirty="0">
              <a:solidFill>
                <a:schemeClr val="bg1"/>
              </a:solidFill>
            </a:endParaRPr>
          </a:p>
        </p:txBody>
      </p:sp>
      <p:sp>
        <p:nvSpPr>
          <p:cNvPr id="51" name="TextBox 50">
            <a:extLst>
              <a:ext uri="{FF2B5EF4-FFF2-40B4-BE49-F238E27FC236}">
                <a16:creationId xmlns:a16="http://schemas.microsoft.com/office/drawing/2014/main" id="{13C9A1D9-E929-458E-8360-B209D649CD8F}"/>
              </a:ext>
            </a:extLst>
          </p:cNvPr>
          <p:cNvSpPr txBox="1"/>
          <p:nvPr/>
        </p:nvSpPr>
        <p:spPr>
          <a:xfrm>
            <a:off x="10500759" y="4684125"/>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kernel app2 </a:t>
            </a:r>
            <a:endParaRPr lang="el-GR" sz="1800" b="1" dirty="0">
              <a:solidFill>
                <a:schemeClr val="bg1"/>
              </a:solidFill>
            </a:endParaRPr>
          </a:p>
        </p:txBody>
      </p:sp>
      <p:sp>
        <p:nvSpPr>
          <p:cNvPr id="52" name="TextBox 51">
            <a:extLst>
              <a:ext uri="{FF2B5EF4-FFF2-40B4-BE49-F238E27FC236}">
                <a16:creationId xmlns:a16="http://schemas.microsoft.com/office/drawing/2014/main" id="{34DE4D7C-B6E7-45B5-8158-6431CE40C791}"/>
              </a:ext>
            </a:extLst>
          </p:cNvPr>
          <p:cNvSpPr txBox="1"/>
          <p:nvPr/>
        </p:nvSpPr>
        <p:spPr>
          <a:xfrm>
            <a:off x="9850174" y="4312764"/>
            <a:ext cx="1190451"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SMs</a:t>
            </a:r>
            <a:endParaRPr lang="el-GR" sz="2000" dirty="0">
              <a:solidFill>
                <a:srgbClr val="1D4956"/>
              </a:solidFill>
            </a:endParaRPr>
          </a:p>
        </p:txBody>
      </p:sp>
      <p:sp>
        <p:nvSpPr>
          <p:cNvPr id="53" name="TextBox 52">
            <a:extLst>
              <a:ext uri="{FF2B5EF4-FFF2-40B4-BE49-F238E27FC236}">
                <a16:creationId xmlns:a16="http://schemas.microsoft.com/office/drawing/2014/main" id="{7D79E9C2-F586-49A7-A402-AAEA2ADD07F0}"/>
              </a:ext>
            </a:extLst>
          </p:cNvPr>
          <p:cNvSpPr txBox="1"/>
          <p:nvPr/>
        </p:nvSpPr>
        <p:spPr>
          <a:xfrm>
            <a:off x="8949084" y="5348589"/>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data app1 </a:t>
            </a:r>
            <a:endParaRPr lang="el-GR" sz="1800" b="1" dirty="0">
              <a:solidFill>
                <a:schemeClr val="bg1"/>
              </a:solidFill>
            </a:endParaRPr>
          </a:p>
        </p:txBody>
      </p:sp>
      <p:sp>
        <p:nvSpPr>
          <p:cNvPr id="54" name="TextBox 53">
            <a:extLst>
              <a:ext uri="{FF2B5EF4-FFF2-40B4-BE49-F238E27FC236}">
                <a16:creationId xmlns:a16="http://schemas.microsoft.com/office/drawing/2014/main" id="{AAEAE5A8-0D9E-4F53-9836-31996DA99162}"/>
              </a:ext>
            </a:extLst>
          </p:cNvPr>
          <p:cNvSpPr txBox="1"/>
          <p:nvPr/>
        </p:nvSpPr>
        <p:spPr>
          <a:xfrm>
            <a:off x="10519047" y="5348589"/>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data app2 </a:t>
            </a:r>
            <a:endParaRPr lang="el-GR" sz="1800" b="1" dirty="0">
              <a:solidFill>
                <a:schemeClr val="bg1"/>
              </a:solidFill>
            </a:endParaRPr>
          </a:p>
        </p:txBody>
      </p:sp>
      <p:cxnSp>
        <p:nvCxnSpPr>
          <p:cNvPr id="55" name="Straight Connector 54">
            <a:extLst>
              <a:ext uri="{FF2B5EF4-FFF2-40B4-BE49-F238E27FC236}">
                <a16:creationId xmlns:a16="http://schemas.microsoft.com/office/drawing/2014/main" id="{2E411B92-9069-4A03-9148-BE8B89278D36}"/>
              </a:ext>
            </a:extLst>
          </p:cNvPr>
          <p:cNvCxnSpPr>
            <a:cxnSpLocks/>
          </p:cNvCxnSpPr>
          <p:nvPr/>
        </p:nvCxnSpPr>
        <p:spPr>
          <a:xfrm>
            <a:off x="8930796" y="5198327"/>
            <a:ext cx="3009595" cy="0"/>
          </a:xfrm>
          <a:prstGeom prst="line">
            <a:avLst/>
          </a:prstGeom>
          <a:ln>
            <a:solidFill>
              <a:srgbClr val="1D4956"/>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5D3CA01-D2B2-4CD1-A05C-2FD68AF2F33F}"/>
              </a:ext>
            </a:extLst>
          </p:cNvPr>
          <p:cNvSpPr txBox="1"/>
          <p:nvPr/>
        </p:nvSpPr>
        <p:spPr>
          <a:xfrm>
            <a:off x="9876601" y="5678474"/>
            <a:ext cx="1190451"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Memory</a:t>
            </a:r>
            <a:endParaRPr lang="el-GR" sz="2000" dirty="0">
              <a:solidFill>
                <a:srgbClr val="1D4956"/>
              </a:solidFill>
            </a:endParaRPr>
          </a:p>
        </p:txBody>
      </p:sp>
      <p:sp>
        <p:nvSpPr>
          <p:cNvPr id="35" name="TextBox 34">
            <a:extLst>
              <a:ext uri="{FF2B5EF4-FFF2-40B4-BE49-F238E27FC236}">
                <a16:creationId xmlns:a16="http://schemas.microsoft.com/office/drawing/2014/main" id="{39881D4D-D6DF-4CB9-921F-04CC9473A374}"/>
              </a:ext>
            </a:extLst>
          </p:cNvPr>
          <p:cNvSpPr txBox="1"/>
          <p:nvPr/>
        </p:nvSpPr>
        <p:spPr>
          <a:xfrm>
            <a:off x="8683792" y="1139506"/>
            <a:ext cx="3536714"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Software spatial</a:t>
            </a:r>
            <a:r>
              <a:rPr lang="en-US" sz="2000" dirty="0">
                <a:solidFill>
                  <a:srgbClr val="1D4956"/>
                </a:solidFill>
                <a:latin typeface="Barlow" panose="020B0604020202020204" charset="0"/>
              </a:rPr>
              <a:t> sharing</a:t>
            </a:r>
            <a:endParaRPr lang="el-GR" sz="2000" dirty="0">
              <a:solidFill>
                <a:srgbClr val="1D4956"/>
              </a:solidFill>
            </a:endParaRPr>
          </a:p>
        </p:txBody>
      </p:sp>
    </p:spTree>
    <p:custDataLst>
      <p:tags r:id="rId1"/>
    </p:custDataLst>
    <p:extLst>
      <p:ext uri="{BB962C8B-B14F-4D97-AF65-F5344CB8AC3E}">
        <p14:creationId xmlns:p14="http://schemas.microsoft.com/office/powerpoint/2010/main" val="3342617562"/>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786262"/>
          </a:xfrm>
        </p:spPr>
        <p:txBody>
          <a:bodyPr>
            <a:normAutofit/>
          </a:bodyPr>
          <a:lstStyle/>
          <a:p>
            <a:r>
              <a:rPr lang="en-GB" sz="3200" b="1" dirty="0">
                <a:solidFill>
                  <a:srgbClr val="1D4956"/>
                </a:solidFill>
                <a:latin typeface="Barlow"/>
                <a:cs typeface="Calibri"/>
              </a:rPr>
              <a:t>Priority vs Elastic scheduling policy</a:t>
            </a:r>
            <a:endParaRPr lang="en-US" sz="3200" b="1" dirty="0">
              <a:solidFill>
                <a:srgbClr val="1D4956"/>
              </a:solidFill>
              <a:latin typeface="Barlow"/>
              <a:cs typeface="Calibri Light"/>
            </a:endParaRPr>
          </a:p>
        </p:txBody>
      </p:sp>
      <p:grpSp>
        <p:nvGrpSpPr>
          <p:cNvPr id="43" name="Ομάδα 42"/>
          <p:cNvGrpSpPr/>
          <p:nvPr/>
        </p:nvGrpSpPr>
        <p:grpSpPr>
          <a:xfrm>
            <a:off x="2013399" y="2129219"/>
            <a:ext cx="1371441" cy="2492656"/>
            <a:chOff x="8281134" y="1367167"/>
            <a:chExt cx="1371441" cy="2423412"/>
          </a:xfrm>
        </p:grpSpPr>
        <p:sp>
          <p:nvSpPr>
            <p:cNvPr id="44" name="Στρογγυλεμένο ορθογώνιο 4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46" name="Ομάδα 45"/>
          <p:cNvGrpSpPr/>
          <p:nvPr/>
        </p:nvGrpSpPr>
        <p:grpSpPr>
          <a:xfrm>
            <a:off x="2623521" y="2692423"/>
            <a:ext cx="217592" cy="1783639"/>
            <a:chOff x="8891256" y="1930371"/>
            <a:chExt cx="217592" cy="1783639"/>
          </a:xfrm>
        </p:grpSpPr>
        <p:pic>
          <p:nvPicPr>
            <p:cNvPr id="47" name="Εικόνα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48" name="Εικόνα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49" name="Ομάδα 48"/>
          <p:cNvGrpSpPr/>
          <p:nvPr/>
        </p:nvGrpSpPr>
        <p:grpSpPr>
          <a:xfrm>
            <a:off x="1122621" y="2627355"/>
            <a:ext cx="2535402" cy="1632093"/>
            <a:chOff x="7390356" y="1865303"/>
            <a:chExt cx="2535402" cy="1632093"/>
          </a:xfrm>
        </p:grpSpPr>
        <p:cxnSp>
          <p:nvCxnSpPr>
            <p:cNvPr id="50" name="Ευθεία γραμμή σύνδεσης 49"/>
            <p:cNvCxnSpPr/>
            <p:nvPr/>
          </p:nvCxnSpPr>
          <p:spPr>
            <a:xfrm flipV="1">
              <a:off x="7964480" y="2224955"/>
              <a:ext cx="778765" cy="968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00DCCF82-E85A-4763-99D9-CDC48CAEF210}"/>
                </a:ext>
              </a:extLst>
            </p:cNvPr>
            <p:cNvSpPr txBox="1"/>
            <p:nvPr/>
          </p:nvSpPr>
          <p:spPr>
            <a:xfrm>
              <a:off x="7987134" y="1875795"/>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2" name="Ευθεία γραμμή σύνδεσης 51"/>
            <p:cNvCxnSpPr>
              <a:stCxn id="87" idx="2"/>
            </p:cNvCxnSpPr>
            <p:nvPr/>
          </p:nvCxnSpPr>
          <p:spPr>
            <a:xfrm>
              <a:off x="7390356" y="2447391"/>
              <a:ext cx="1371883" cy="103507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00DCCF82-E85A-4763-99D9-CDC48CAEF210}"/>
                </a:ext>
              </a:extLst>
            </p:cNvPr>
            <p:cNvSpPr txBox="1"/>
            <p:nvPr/>
          </p:nvSpPr>
          <p:spPr>
            <a:xfrm rot="2250827">
              <a:off x="7846257" y="2580299"/>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4" name="Ευθεία γραμμή σύνδεσης 53"/>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56" name="Ευθεία γραμμή σύνδεσης 55"/>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58" name="Ομάδα 57"/>
          <p:cNvGrpSpPr/>
          <p:nvPr/>
        </p:nvGrpSpPr>
        <p:grpSpPr>
          <a:xfrm>
            <a:off x="793943" y="1984537"/>
            <a:ext cx="1035313" cy="2377498"/>
            <a:chOff x="7061678" y="1222485"/>
            <a:chExt cx="1035313" cy="2377498"/>
          </a:xfrm>
        </p:grpSpPr>
        <p:sp>
          <p:nvSpPr>
            <p:cNvPr id="59" name="TextBox 58">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60" name="Ομάδα 59"/>
            <p:cNvGrpSpPr/>
            <p:nvPr/>
          </p:nvGrpSpPr>
          <p:grpSpPr>
            <a:xfrm>
              <a:off x="7069120" y="3308169"/>
              <a:ext cx="1027871" cy="291814"/>
              <a:chOff x="894603" y="2955203"/>
              <a:chExt cx="1027871" cy="291814"/>
            </a:xfrm>
          </p:grpSpPr>
          <p:sp>
            <p:nvSpPr>
              <p:cNvPr id="64" name="Ορθογώνιο 63"/>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Ευθεία γραμμή σύνδεσης 64"/>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66" name="Ευθεία γραμμή σύνδεσης 65"/>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61" name="Ομάδα 60"/>
            <p:cNvGrpSpPr/>
            <p:nvPr/>
          </p:nvGrpSpPr>
          <p:grpSpPr>
            <a:xfrm>
              <a:off x="7204710" y="2095305"/>
              <a:ext cx="713689" cy="291806"/>
              <a:chOff x="6995934" y="2109803"/>
              <a:chExt cx="713689" cy="291806"/>
            </a:xfrm>
          </p:grpSpPr>
          <p:sp>
            <p:nvSpPr>
              <p:cNvPr id="62" name="Ορθογώνιο 61"/>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Ορθογώνιο 62"/>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7" name="Ομάδα 66"/>
          <p:cNvGrpSpPr/>
          <p:nvPr/>
        </p:nvGrpSpPr>
        <p:grpSpPr>
          <a:xfrm>
            <a:off x="3706887" y="2742119"/>
            <a:ext cx="765344" cy="1653065"/>
            <a:chOff x="10695932" y="1981602"/>
            <a:chExt cx="765344" cy="1653065"/>
          </a:xfrm>
        </p:grpSpPr>
        <p:sp>
          <p:nvSpPr>
            <p:cNvPr id="70" name="TextBox 69">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4" name="TextBox 73">
              <a:extLst>
                <a:ext uri="{FF2B5EF4-FFF2-40B4-BE49-F238E27FC236}">
                  <a16:creationId xmlns:a16="http://schemas.microsoft.com/office/drawing/2014/main" id="{00DCCF82-E85A-4763-99D9-CDC48CAEF210}"/>
                </a:ext>
              </a:extLst>
            </p:cNvPr>
            <p:cNvSpPr txBox="1"/>
            <p:nvPr/>
          </p:nvSpPr>
          <p:spPr>
            <a:xfrm>
              <a:off x="10706320"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grpSp>
      <p:grpSp>
        <p:nvGrpSpPr>
          <p:cNvPr id="6" name="Ομάδα 5"/>
          <p:cNvGrpSpPr/>
          <p:nvPr/>
        </p:nvGrpSpPr>
        <p:grpSpPr>
          <a:xfrm>
            <a:off x="854913" y="4012274"/>
            <a:ext cx="263309" cy="411542"/>
            <a:chOff x="555227" y="1410412"/>
            <a:chExt cx="263309" cy="411542"/>
          </a:xfrm>
        </p:grpSpPr>
        <p:sp>
          <p:nvSpPr>
            <p:cNvPr id="42" name="Οβάλ 4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82" name="Ομάδα 81"/>
          <p:cNvGrpSpPr/>
          <p:nvPr/>
        </p:nvGrpSpPr>
        <p:grpSpPr>
          <a:xfrm>
            <a:off x="1333651" y="2809333"/>
            <a:ext cx="263309" cy="400110"/>
            <a:chOff x="1776121" y="1583872"/>
            <a:chExt cx="263309" cy="400110"/>
          </a:xfrm>
        </p:grpSpPr>
        <p:sp>
          <p:nvSpPr>
            <p:cNvPr id="83" name="Οβάλ 82"/>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85" name="Ομάδα 84"/>
          <p:cNvGrpSpPr/>
          <p:nvPr/>
        </p:nvGrpSpPr>
        <p:grpSpPr>
          <a:xfrm>
            <a:off x="987302" y="2809333"/>
            <a:ext cx="263309" cy="400110"/>
            <a:chOff x="1776121" y="1583872"/>
            <a:chExt cx="263309" cy="400110"/>
          </a:xfrm>
        </p:grpSpPr>
        <p:sp>
          <p:nvSpPr>
            <p:cNvPr id="86" name="Οβάλ 85"/>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88" name="Ομάδα 87"/>
          <p:cNvGrpSpPr/>
          <p:nvPr/>
        </p:nvGrpSpPr>
        <p:grpSpPr>
          <a:xfrm>
            <a:off x="1193246" y="4011652"/>
            <a:ext cx="263309" cy="411542"/>
            <a:chOff x="555227" y="1410412"/>
            <a:chExt cx="263309" cy="411542"/>
          </a:xfrm>
        </p:grpSpPr>
        <p:sp>
          <p:nvSpPr>
            <p:cNvPr id="89" name="Οβάλ 8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91" name="Ομάδα 90"/>
          <p:cNvGrpSpPr/>
          <p:nvPr/>
        </p:nvGrpSpPr>
        <p:grpSpPr>
          <a:xfrm>
            <a:off x="1531579" y="4011030"/>
            <a:ext cx="263309" cy="411542"/>
            <a:chOff x="555227" y="1410412"/>
            <a:chExt cx="263309" cy="411542"/>
          </a:xfrm>
        </p:grpSpPr>
        <p:sp>
          <p:nvSpPr>
            <p:cNvPr id="92" name="Οβάλ 9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sp>
        <p:nvSpPr>
          <p:cNvPr id="9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4" y="1450118"/>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Priority</a:t>
            </a:r>
          </a:p>
        </p:txBody>
      </p:sp>
      <p:sp>
        <p:nvSpPr>
          <p:cNvPr id="9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038059" y="1410624"/>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Elastic</a:t>
            </a:r>
          </a:p>
        </p:txBody>
      </p:sp>
      <p:cxnSp>
        <p:nvCxnSpPr>
          <p:cNvPr id="100" name="Straight Arrow Connector 17">
            <a:extLst>
              <a:ext uri="{FF2B5EF4-FFF2-40B4-BE49-F238E27FC236}">
                <a16:creationId xmlns:a16="http://schemas.microsoft.com/office/drawing/2014/main" id="{D454EB1A-2985-415B-B870-75D91B1F1E10}"/>
              </a:ext>
            </a:extLst>
          </p:cNvPr>
          <p:cNvCxnSpPr>
            <a:cxnSpLocks/>
          </p:cNvCxnSpPr>
          <p:nvPr/>
        </p:nvCxnSpPr>
        <p:spPr>
          <a:xfrm>
            <a:off x="6043079" y="1560415"/>
            <a:ext cx="25440" cy="4377876"/>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03"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89261" y="4744960"/>
            <a:ext cx="5145137" cy="492345"/>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Does not account the user-facing latency</a:t>
            </a:r>
          </a:p>
        </p:txBody>
      </p:sp>
      <p:grpSp>
        <p:nvGrpSpPr>
          <p:cNvPr id="216" name="Ομάδα 215"/>
          <p:cNvGrpSpPr/>
          <p:nvPr/>
        </p:nvGrpSpPr>
        <p:grpSpPr>
          <a:xfrm>
            <a:off x="7866549" y="2098900"/>
            <a:ext cx="1371441" cy="2492656"/>
            <a:chOff x="8281134" y="1367167"/>
            <a:chExt cx="1371441" cy="2423412"/>
          </a:xfrm>
        </p:grpSpPr>
        <p:sp>
          <p:nvSpPr>
            <p:cNvPr id="274" name="Στρογγυλεμένο ορθογώνιο 27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TextBox 27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217" name="Ομάδα 216"/>
          <p:cNvGrpSpPr/>
          <p:nvPr/>
        </p:nvGrpSpPr>
        <p:grpSpPr>
          <a:xfrm>
            <a:off x="8476671" y="2662104"/>
            <a:ext cx="217592" cy="1783639"/>
            <a:chOff x="8891256" y="1930371"/>
            <a:chExt cx="217592" cy="1783639"/>
          </a:xfrm>
        </p:grpSpPr>
        <p:pic>
          <p:nvPicPr>
            <p:cNvPr id="272" name="Εικόνα 2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273" name="Εικόνα 2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7" name="Ομάδα 6"/>
          <p:cNvGrpSpPr/>
          <p:nvPr/>
        </p:nvGrpSpPr>
        <p:grpSpPr>
          <a:xfrm>
            <a:off x="7549895" y="2597036"/>
            <a:ext cx="1952074" cy="379824"/>
            <a:chOff x="7549895" y="2597036"/>
            <a:chExt cx="1952074" cy="379824"/>
          </a:xfrm>
        </p:grpSpPr>
        <p:cxnSp>
          <p:nvCxnSpPr>
            <p:cNvPr id="264" name="Ευθεία γραμμή σύνδεσης 263"/>
            <p:cNvCxnSpPr/>
            <p:nvPr/>
          </p:nvCxnSpPr>
          <p:spPr>
            <a:xfrm flipV="1">
              <a:off x="7549895" y="2956688"/>
              <a:ext cx="778765" cy="968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5" name="TextBox 264">
              <a:extLst>
                <a:ext uri="{FF2B5EF4-FFF2-40B4-BE49-F238E27FC236}">
                  <a16:creationId xmlns:a16="http://schemas.microsoft.com/office/drawing/2014/main" id="{00DCCF82-E85A-4763-99D9-CDC48CAEF210}"/>
                </a:ext>
              </a:extLst>
            </p:cNvPr>
            <p:cNvSpPr txBox="1"/>
            <p:nvPr/>
          </p:nvSpPr>
          <p:spPr>
            <a:xfrm>
              <a:off x="7572549" y="2607528"/>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270" name="Ευθεία γραμμή σύνδεσης 269"/>
            <p:cNvCxnSpPr/>
            <p:nvPr/>
          </p:nvCxnSpPr>
          <p:spPr>
            <a:xfrm flipV="1">
              <a:off x="8807400" y="2951442"/>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1" name="TextBox 270">
              <a:extLst>
                <a:ext uri="{FF2B5EF4-FFF2-40B4-BE49-F238E27FC236}">
                  <a16:creationId xmlns:a16="http://schemas.microsoft.com/office/drawing/2014/main" id="{00DCCF82-E85A-4763-99D9-CDC48CAEF210}"/>
                </a:ext>
              </a:extLst>
            </p:cNvPr>
            <p:cNvSpPr txBox="1"/>
            <p:nvPr/>
          </p:nvSpPr>
          <p:spPr>
            <a:xfrm>
              <a:off x="8787175" y="2597036"/>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219" name="Ομάδα 218"/>
          <p:cNvGrpSpPr/>
          <p:nvPr/>
        </p:nvGrpSpPr>
        <p:grpSpPr>
          <a:xfrm>
            <a:off x="6647093" y="1954218"/>
            <a:ext cx="1035313" cy="2377498"/>
            <a:chOff x="7061678" y="1222485"/>
            <a:chExt cx="1035313" cy="2377498"/>
          </a:xfrm>
        </p:grpSpPr>
        <p:sp>
          <p:nvSpPr>
            <p:cNvPr id="256" name="TextBox 255">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257" name="Ομάδα 256"/>
            <p:cNvGrpSpPr/>
            <p:nvPr/>
          </p:nvGrpSpPr>
          <p:grpSpPr>
            <a:xfrm>
              <a:off x="7069120" y="3308169"/>
              <a:ext cx="1027871" cy="291814"/>
              <a:chOff x="894603" y="2955203"/>
              <a:chExt cx="1027871" cy="291814"/>
            </a:xfrm>
          </p:grpSpPr>
          <p:sp>
            <p:nvSpPr>
              <p:cNvPr id="261" name="Ορθογώνιο 260"/>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Ευθεία γραμμή σύνδεσης 261"/>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263" name="Ευθεία γραμμή σύνδεσης 262"/>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258" name="Ομάδα 257"/>
            <p:cNvGrpSpPr/>
            <p:nvPr/>
          </p:nvGrpSpPr>
          <p:grpSpPr>
            <a:xfrm>
              <a:off x="7204710" y="2095305"/>
              <a:ext cx="713689" cy="291806"/>
              <a:chOff x="6995934" y="2109803"/>
              <a:chExt cx="713689" cy="291806"/>
            </a:xfrm>
          </p:grpSpPr>
          <p:sp>
            <p:nvSpPr>
              <p:cNvPr id="259" name="Ορθογώνιο 258"/>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Ορθογώνιο 259"/>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0" name="Ομάδα 219"/>
          <p:cNvGrpSpPr/>
          <p:nvPr/>
        </p:nvGrpSpPr>
        <p:grpSpPr>
          <a:xfrm>
            <a:off x="9523361" y="2713335"/>
            <a:ext cx="789408" cy="1653065"/>
            <a:chOff x="10695932" y="1981602"/>
            <a:chExt cx="789408" cy="1653065"/>
          </a:xfrm>
        </p:grpSpPr>
        <p:sp>
          <p:nvSpPr>
            <p:cNvPr id="250" name="TextBox 249">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254" name="TextBox 253">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grpSp>
      <p:grpSp>
        <p:nvGrpSpPr>
          <p:cNvPr id="221" name="Ομάδα 220"/>
          <p:cNvGrpSpPr/>
          <p:nvPr/>
        </p:nvGrpSpPr>
        <p:grpSpPr>
          <a:xfrm>
            <a:off x="6708063" y="3981955"/>
            <a:ext cx="263309" cy="411542"/>
            <a:chOff x="555227" y="1410412"/>
            <a:chExt cx="263309" cy="411542"/>
          </a:xfrm>
        </p:grpSpPr>
        <p:sp>
          <p:nvSpPr>
            <p:cNvPr id="246" name="Οβάλ 245"/>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7" name="TextBox 246">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22" name="Ομάδα 221"/>
          <p:cNvGrpSpPr/>
          <p:nvPr/>
        </p:nvGrpSpPr>
        <p:grpSpPr>
          <a:xfrm>
            <a:off x="7186801" y="2779014"/>
            <a:ext cx="263309" cy="400110"/>
            <a:chOff x="1776121" y="1583872"/>
            <a:chExt cx="263309" cy="400110"/>
          </a:xfrm>
        </p:grpSpPr>
        <p:sp>
          <p:nvSpPr>
            <p:cNvPr id="244" name="Οβάλ 243"/>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224" name="Ομάδα 223"/>
          <p:cNvGrpSpPr/>
          <p:nvPr/>
        </p:nvGrpSpPr>
        <p:grpSpPr>
          <a:xfrm>
            <a:off x="6840452" y="2779014"/>
            <a:ext cx="263309" cy="400110"/>
            <a:chOff x="1776121" y="1583872"/>
            <a:chExt cx="263309" cy="400110"/>
          </a:xfrm>
        </p:grpSpPr>
        <p:sp>
          <p:nvSpPr>
            <p:cNvPr id="242" name="Οβάλ 241"/>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3" name="TextBox 242">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225" name="Ομάδα 224"/>
          <p:cNvGrpSpPr/>
          <p:nvPr/>
        </p:nvGrpSpPr>
        <p:grpSpPr>
          <a:xfrm>
            <a:off x="7046396" y="3981333"/>
            <a:ext cx="263309" cy="411542"/>
            <a:chOff x="555227" y="1410412"/>
            <a:chExt cx="263309" cy="411542"/>
          </a:xfrm>
        </p:grpSpPr>
        <p:sp>
          <p:nvSpPr>
            <p:cNvPr id="230" name="Οβάλ 229"/>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1" name="TextBox 240">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26" name="Ομάδα 225"/>
          <p:cNvGrpSpPr/>
          <p:nvPr/>
        </p:nvGrpSpPr>
        <p:grpSpPr>
          <a:xfrm>
            <a:off x="7384729" y="3980711"/>
            <a:ext cx="263309" cy="411542"/>
            <a:chOff x="555227" y="1410412"/>
            <a:chExt cx="263309" cy="411542"/>
          </a:xfrm>
        </p:grpSpPr>
        <p:sp>
          <p:nvSpPr>
            <p:cNvPr id="227" name="Οβάλ 226"/>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9" name="TextBox 228">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8" name="Ομάδα 7"/>
          <p:cNvGrpSpPr/>
          <p:nvPr/>
        </p:nvGrpSpPr>
        <p:grpSpPr>
          <a:xfrm>
            <a:off x="7697287" y="3869647"/>
            <a:ext cx="1813886" cy="372746"/>
            <a:chOff x="7697287" y="3869647"/>
            <a:chExt cx="1813886" cy="372746"/>
          </a:xfrm>
        </p:grpSpPr>
        <p:cxnSp>
          <p:nvCxnSpPr>
            <p:cNvPr id="268" name="Ευθεία γραμμή σύνδεσης 267"/>
            <p:cNvCxnSpPr/>
            <p:nvPr/>
          </p:nvCxnSpPr>
          <p:spPr>
            <a:xfrm flipV="1">
              <a:off x="8816604" y="4214203"/>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9" name="TextBox 268">
              <a:extLst>
                <a:ext uri="{FF2B5EF4-FFF2-40B4-BE49-F238E27FC236}">
                  <a16:creationId xmlns:a16="http://schemas.microsoft.com/office/drawing/2014/main" id="{00DCCF82-E85A-4763-99D9-CDC48CAEF210}"/>
                </a:ext>
              </a:extLst>
            </p:cNvPr>
            <p:cNvSpPr txBox="1"/>
            <p:nvPr/>
          </p:nvSpPr>
          <p:spPr>
            <a:xfrm>
              <a:off x="8787019" y="3873061"/>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276" name="Ευθεία γραμμή σύνδεσης 275"/>
            <p:cNvCxnSpPr/>
            <p:nvPr/>
          </p:nvCxnSpPr>
          <p:spPr>
            <a:xfrm>
              <a:off x="7736500" y="4220867"/>
              <a:ext cx="637311" cy="761"/>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7" name="TextBox 276">
              <a:extLst>
                <a:ext uri="{FF2B5EF4-FFF2-40B4-BE49-F238E27FC236}">
                  <a16:creationId xmlns:a16="http://schemas.microsoft.com/office/drawing/2014/main" id="{00DCCF82-E85A-4763-99D9-CDC48CAEF210}"/>
                </a:ext>
              </a:extLst>
            </p:cNvPr>
            <p:cNvSpPr txBox="1"/>
            <p:nvPr/>
          </p:nvSpPr>
          <p:spPr>
            <a:xfrm>
              <a:off x="7697287" y="3869647"/>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grpSp>
      <p:sp>
        <p:nvSpPr>
          <p:cNvPr id="112"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654535" y="4699480"/>
            <a:ext cx="5199363" cy="1156373"/>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Assigns the minimum number of GPUs </a:t>
            </a:r>
          </a:p>
          <a:p>
            <a:pPr lvl="1">
              <a:lnSpc>
                <a:spcPct val="100000"/>
              </a:lnSpc>
            </a:pPr>
            <a:r>
              <a:rPr lang="en-GB" sz="1800" dirty="0">
                <a:solidFill>
                  <a:srgbClr val="1D4956"/>
                </a:solidFill>
                <a:latin typeface="Barlow"/>
                <a:cs typeface="Calibri"/>
              </a:rPr>
              <a:t>As such user-facing response time &lt; SLA</a:t>
            </a:r>
          </a:p>
          <a:p>
            <a:pPr lvl="1">
              <a:lnSpc>
                <a:spcPct val="100000"/>
              </a:lnSpc>
            </a:pPr>
            <a:r>
              <a:rPr lang="en-GB" sz="1800" dirty="0">
                <a:solidFill>
                  <a:srgbClr val="1D4956"/>
                </a:solidFill>
                <a:latin typeface="Barlow"/>
                <a:cs typeface="Calibri"/>
              </a:rPr>
              <a:t>In our example 1xGPU is sufficient</a:t>
            </a:r>
          </a:p>
        </p:txBody>
      </p:sp>
      <p:sp>
        <p:nvSpPr>
          <p:cNvPr id="110"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84756" y="5201311"/>
            <a:ext cx="5496153" cy="717177"/>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Assigns all GPUs to user-facing</a:t>
            </a:r>
          </a:p>
          <a:p>
            <a:pPr lvl="1">
              <a:lnSpc>
                <a:spcPct val="100000"/>
              </a:lnSpc>
            </a:pPr>
            <a:r>
              <a:rPr lang="en-GB" sz="1800" dirty="0">
                <a:solidFill>
                  <a:srgbClr val="1D4956"/>
                </a:solidFill>
                <a:latin typeface="Barlow"/>
                <a:cs typeface="Calibri"/>
              </a:rPr>
              <a:t>As many as the number of user-facing tasks</a:t>
            </a:r>
          </a:p>
        </p:txBody>
      </p:sp>
      <p:sp>
        <p:nvSpPr>
          <p:cNvPr id="111"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76601" y="5939288"/>
            <a:ext cx="5110159" cy="649363"/>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Postpones the execution of batch tasks</a:t>
            </a:r>
          </a:p>
        </p:txBody>
      </p:sp>
      <p:sp>
        <p:nvSpPr>
          <p:cNvPr id="113"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647093" y="5771293"/>
            <a:ext cx="5199363" cy="442182"/>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Provides the remaining GPUs to batch tasks</a:t>
            </a:r>
            <a:endParaRPr lang="el-GR" sz="2000" dirty="0">
              <a:solidFill>
                <a:srgbClr val="1D4956"/>
              </a:solidFill>
              <a:latin typeface="Barlow"/>
              <a:cs typeface="Calibri"/>
            </a:endParaRPr>
          </a:p>
        </p:txBody>
      </p:sp>
      <p:grpSp>
        <p:nvGrpSpPr>
          <p:cNvPr id="4" name="Group 3">
            <a:extLst>
              <a:ext uri="{FF2B5EF4-FFF2-40B4-BE49-F238E27FC236}">
                <a16:creationId xmlns:a16="http://schemas.microsoft.com/office/drawing/2014/main" id="{F2F90A7E-4DA6-4E93-A05B-68A519EC0A35}"/>
              </a:ext>
            </a:extLst>
          </p:cNvPr>
          <p:cNvGrpSpPr/>
          <p:nvPr/>
        </p:nvGrpSpPr>
        <p:grpSpPr>
          <a:xfrm>
            <a:off x="1858997" y="4100607"/>
            <a:ext cx="490684" cy="300560"/>
            <a:chOff x="1858997" y="4100607"/>
            <a:chExt cx="490684" cy="300560"/>
          </a:xfrm>
        </p:grpSpPr>
        <p:cxnSp>
          <p:nvCxnSpPr>
            <p:cNvPr id="114" name="Ευθεία γραμμή σύνδεσης 49">
              <a:extLst>
                <a:ext uri="{FF2B5EF4-FFF2-40B4-BE49-F238E27FC236}">
                  <a16:creationId xmlns:a16="http://schemas.microsoft.com/office/drawing/2014/main" id="{89F231D4-6984-4AFB-9FB8-1DED0BBF3857}"/>
                </a:ext>
              </a:extLst>
            </p:cNvPr>
            <p:cNvCxnSpPr>
              <a:cxnSpLocks/>
            </p:cNvCxnSpPr>
            <p:nvPr/>
          </p:nvCxnSpPr>
          <p:spPr>
            <a:xfrm>
              <a:off x="1858997" y="4245319"/>
              <a:ext cx="490684" cy="10478"/>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5" name="Πολλαπλασιασμός 132">
              <a:extLst>
                <a:ext uri="{FF2B5EF4-FFF2-40B4-BE49-F238E27FC236}">
                  <a16:creationId xmlns:a16="http://schemas.microsoft.com/office/drawing/2014/main" id="{FF99C91D-7F66-493B-AC67-A7E9E9C3116E}"/>
                </a:ext>
              </a:extLst>
            </p:cNvPr>
            <p:cNvSpPr/>
            <p:nvPr/>
          </p:nvSpPr>
          <p:spPr>
            <a:xfrm>
              <a:off x="1924043" y="4100607"/>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Slide Number Placeholder 9">
            <a:extLst>
              <a:ext uri="{FF2B5EF4-FFF2-40B4-BE49-F238E27FC236}">
                <a16:creationId xmlns:a16="http://schemas.microsoft.com/office/drawing/2014/main" id="{8D116100-E0B1-4F3C-8635-45EB57866B81}"/>
              </a:ext>
            </a:extLst>
          </p:cNvPr>
          <p:cNvSpPr>
            <a:spLocks noGrp="1"/>
          </p:cNvSpPr>
          <p:nvPr>
            <p:ph type="sldNum" sz="quarter" idx="12"/>
          </p:nvPr>
        </p:nvSpPr>
        <p:spPr/>
        <p:txBody>
          <a:bodyPr/>
          <a:lstStyle/>
          <a:p>
            <a:fld id="{48F63A3B-78C7-47BE-AE5E-E10140E04643}" type="slidenum">
              <a:rPr lang="en-US" smtClean="0"/>
              <a:t>100</a:t>
            </a:fld>
            <a:endParaRPr lang="en-US"/>
          </a:p>
        </p:txBody>
      </p:sp>
      <p:sp>
        <p:nvSpPr>
          <p:cNvPr id="12" name="Footer Placeholder 11">
            <a:extLst>
              <a:ext uri="{FF2B5EF4-FFF2-40B4-BE49-F238E27FC236}">
                <a16:creationId xmlns:a16="http://schemas.microsoft.com/office/drawing/2014/main" id="{03C26262-3E4C-4D59-A27B-5A31887D45C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17996919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0">
                                            <p:txEl>
                                              <p:pRg st="0" end="0"/>
                                            </p:txEl>
                                          </p:spTgt>
                                        </p:tgtEl>
                                        <p:attrNameLst>
                                          <p:attrName>style.visibility</p:attrName>
                                        </p:attrNameLst>
                                      </p:cBhvr>
                                      <p:to>
                                        <p:strVal val="visible"/>
                                      </p:to>
                                    </p:set>
                                    <p:animEffect transition="in" filter="fade">
                                      <p:cBhvr>
                                        <p:cTn id="11" dur="500"/>
                                        <p:tgtEl>
                                          <p:spTgt spid="110">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0">
                                            <p:txEl>
                                              <p:pRg st="1" end="1"/>
                                            </p:txEl>
                                          </p:spTgt>
                                        </p:tgtEl>
                                        <p:attrNameLst>
                                          <p:attrName>style.visibility</p:attrName>
                                        </p:attrNameLst>
                                      </p:cBhvr>
                                      <p:to>
                                        <p:strVal val="visible"/>
                                      </p:to>
                                    </p:set>
                                    <p:animEffect transition="in" filter="fade">
                                      <p:cBhvr>
                                        <p:cTn id="14" dur="500"/>
                                        <p:tgtEl>
                                          <p:spTgt spid="110">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1">
                                            <p:txEl>
                                              <p:pRg st="0" end="0"/>
                                            </p:txEl>
                                          </p:spTgt>
                                        </p:tgtEl>
                                        <p:attrNameLst>
                                          <p:attrName>style.visibility</p:attrName>
                                        </p:attrNameLst>
                                      </p:cBhvr>
                                      <p:to>
                                        <p:strVal val="visible"/>
                                      </p:to>
                                    </p:set>
                                    <p:animEffect transition="in" filter="fade">
                                      <p:cBhvr>
                                        <p:cTn id="22" dur="500"/>
                                        <p:tgtEl>
                                          <p:spTgt spid="111">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3">
                                            <p:txEl>
                                              <p:pRg st="0" end="0"/>
                                            </p:txEl>
                                          </p:spTgt>
                                        </p:tgtEl>
                                        <p:attrNameLst>
                                          <p:attrName>style.visibility</p:attrName>
                                        </p:attrNameLst>
                                      </p:cBhvr>
                                      <p:to>
                                        <p:strVal val="visible"/>
                                      </p:to>
                                    </p:set>
                                    <p:animEffect transition="in" filter="fade">
                                      <p:cBhvr>
                                        <p:cTn id="47" dur="500"/>
                                        <p:tgtEl>
                                          <p:spTgt spid="113">
                                            <p:txEl>
                                              <p:pRg st="0" end="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p"/>
      <p:bldP spid="111" grpId="0" build="p"/>
      <p:bldP spid="113"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783850"/>
          </a:xfrm>
        </p:spPr>
        <p:txBody>
          <a:bodyPr>
            <a:normAutofit/>
          </a:bodyPr>
          <a:lstStyle/>
          <a:p>
            <a:r>
              <a:rPr lang="en-GB" sz="3200" b="1" dirty="0">
                <a:solidFill>
                  <a:srgbClr val="1D4956"/>
                </a:solidFill>
                <a:latin typeface="Barlow"/>
                <a:cs typeface="Calibri"/>
              </a:rPr>
              <a:t>Priority vs Elastic scheduling policy</a:t>
            </a:r>
            <a:endParaRPr lang="en-US" sz="3200" b="1" dirty="0">
              <a:solidFill>
                <a:srgbClr val="1D4956"/>
              </a:solidFill>
              <a:latin typeface="Barlow"/>
              <a:cs typeface="Calibri Light"/>
            </a:endParaRPr>
          </a:p>
        </p:txBody>
      </p:sp>
      <p:grpSp>
        <p:nvGrpSpPr>
          <p:cNvPr id="14" name="Ομάδα 13"/>
          <p:cNvGrpSpPr/>
          <p:nvPr/>
        </p:nvGrpSpPr>
        <p:grpSpPr>
          <a:xfrm>
            <a:off x="793943" y="1984537"/>
            <a:ext cx="3677699" cy="2637338"/>
            <a:chOff x="555227" y="2312731"/>
            <a:chExt cx="3677699" cy="2637338"/>
          </a:xfrm>
        </p:grpSpPr>
        <p:grpSp>
          <p:nvGrpSpPr>
            <p:cNvPr id="43" name="Ομάδα 42"/>
            <p:cNvGrpSpPr/>
            <p:nvPr/>
          </p:nvGrpSpPr>
          <p:grpSpPr>
            <a:xfrm>
              <a:off x="1774683" y="2457413"/>
              <a:ext cx="1371441" cy="2492656"/>
              <a:chOff x="8281134" y="1367167"/>
              <a:chExt cx="1371441" cy="2423412"/>
            </a:xfrm>
          </p:grpSpPr>
          <p:sp>
            <p:nvSpPr>
              <p:cNvPr id="44" name="Στρογγυλεμένο ορθογώνιο 4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46" name="Ομάδα 45"/>
            <p:cNvGrpSpPr/>
            <p:nvPr/>
          </p:nvGrpSpPr>
          <p:grpSpPr>
            <a:xfrm>
              <a:off x="2384805" y="3020617"/>
              <a:ext cx="217592" cy="1783639"/>
              <a:chOff x="8891256" y="1930371"/>
              <a:chExt cx="217592" cy="1783639"/>
            </a:xfrm>
          </p:grpSpPr>
          <p:pic>
            <p:nvPicPr>
              <p:cNvPr id="47" name="Εικόνα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48" name="Εικόνα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49" name="Ομάδα 48"/>
            <p:cNvGrpSpPr/>
            <p:nvPr/>
          </p:nvGrpSpPr>
          <p:grpSpPr>
            <a:xfrm>
              <a:off x="883905" y="2955549"/>
              <a:ext cx="2535402" cy="1632093"/>
              <a:chOff x="7390356" y="1865303"/>
              <a:chExt cx="2535402" cy="1632093"/>
            </a:xfrm>
          </p:grpSpPr>
          <p:cxnSp>
            <p:nvCxnSpPr>
              <p:cNvPr id="50" name="Ευθεία γραμμή σύνδεσης 49"/>
              <p:cNvCxnSpPr/>
              <p:nvPr/>
            </p:nvCxnSpPr>
            <p:spPr>
              <a:xfrm flipV="1">
                <a:off x="7964480" y="2224955"/>
                <a:ext cx="778765" cy="968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00DCCF82-E85A-4763-99D9-CDC48CAEF210}"/>
                  </a:ext>
                </a:extLst>
              </p:cNvPr>
              <p:cNvSpPr txBox="1"/>
              <p:nvPr/>
            </p:nvSpPr>
            <p:spPr>
              <a:xfrm>
                <a:off x="7987134" y="1875795"/>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2" name="Ευθεία γραμμή σύνδεσης 51"/>
              <p:cNvCxnSpPr>
                <a:stCxn id="87" idx="2"/>
              </p:cNvCxnSpPr>
              <p:nvPr/>
            </p:nvCxnSpPr>
            <p:spPr>
              <a:xfrm>
                <a:off x="7390356" y="2447391"/>
                <a:ext cx="1371883" cy="103507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00DCCF82-E85A-4763-99D9-CDC48CAEF210}"/>
                  </a:ext>
                </a:extLst>
              </p:cNvPr>
              <p:cNvSpPr txBox="1"/>
              <p:nvPr/>
            </p:nvSpPr>
            <p:spPr>
              <a:xfrm rot="2250827">
                <a:off x="7846257" y="2580299"/>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4" name="Ευθεία γραμμή σύνδεσης 53"/>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56" name="Ευθεία γραμμή σύνδεσης 55"/>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58" name="Ομάδα 57"/>
            <p:cNvGrpSpPr/>
            <p:nvPr/>
          </p:nvGrpSpPr>
          <p:grpSpPr>
            <a:xfrm>
              <a:off x="555227" y="2312731"/>
              <a:ext cx="1035313" cy="2377498"/>
              <a:chOff x="7061678" y="1222485"/>
              <a:chExt cx="1035313" cy="2377498"/>
            </a:xfrm>
          </p:grpSpPr>
          <p:sp>
            <p:nvSpPr>
              <p:cNvPr id="59" name="TextBox 58">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60" name="Ομάδα 59"/>
              <p:cNvGrpSpPr/>
              <p:nvPr/>
            </p:nvGrpSpPr>
            <p:grpSpPr>
              <a:xfrm>
                <a:off x="7069120" y="3308169"/>
                <a:ext cx="1027871" cy="291814"/>
                <a:chOff x="894603" y="2955203"/>
                <a:chExt cx="1027871" cy="291814"/>
              </a:xfrm>
            </p:grpSpPr>
            <p:sp>
              <p:nvSpPr>
                <p:cNvPr id="64" name="Ορθογώνιο 63"/>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Ευθεία γραμμή σύνδεσης 64"/>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66" name="Ευθεία γραμμή σύνδεσης 65"/>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61" name="Ομάδα 60"/>
              <p:cNvGrpSpPr/>
              <p:nvPr/>
            </p:nvGrpSpPr>
            <p:grpSpPr>
              <a:xfrm>
                <a:off x="7204710" y="2095305"/>
                <a:ext cx="713689" cy="291806"/>
                <a:chOff x="6995934" y="2109803"/>
                <a:chExt cx="713689" cy="291806"/>
              </a:xfrm>
            </p:grpSpPr>
            <p:sp>
              <p:nvSpPr>
                <p:cNvPr id="62" name="Ορθογώνιο 61"/>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Ορθογώνιο 62"/>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7" name="Ομάδα 66"/>
            <p:cNvGrpSpPr/>
            <p:nvPr/>
          </p:nvGrpSpPr>
          <p:grpSpPr>
            <a:xfrm>
              <a:off x="3467588" y="3071848"/>
              <a:ext cx="765338" cy="1653065"/>
              <a:chOff x="9974039" y="1981602"/>
              <a:chExt cx="765338" cy="1653065"/>
            </a:xfrm>
          </p:grpSpPr>
          <p:sp>
            <p:nvSpPr>
              <p:cNvPr id="70" name="TextBox 69">
                <a:extLst>
                  <a:ext uri="{FF2B5EF4-FFF2-40B4-BE49-F238E27FC236}">
                    <a16:creationId xmlns:a16="http://schemas.microsoft.com/office/drawing/2014/main" id="{00DCCF82-E85A-4763-99D9-CDC48CAEF210}"/>
                  </a:ext>
                </a:extLst>
              </p:cNvPr>
              <p:cNvSpPr txBox="1"/>
              <p:nvPr/>
            </p:nvSpPr>
            <p:spPr>
              <a:xfrm>
                <a:off x="9974039"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4" name="TextBox 73">
                <a:extLst>
                  <a:ext uri="{FF2B5EF4-FFF2-40B4-BE49-F238E27FC236}">
                    <a16:creationId xmlns:a16="http://schemas.microsoft.com/office/drawing/2014/main" id="{00DCCF82-E85A-4763-99D9-CDC48CAEF210}"/>
                  </a:ext>
                </a:extLst>
              </p:cNvPr>
              <p:cNvSpPr txBox="1"/>
              <p:nvPr/>
            </p:nvSpPr>
            <p:spPr>
              <a:xfrm>
                <a:off x="9984421"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grpSp>
        <p:grpSp>
          <p:nvGrpSpPr>
            <p:cNvPr id="6" name="Ομάδα 5"/>
            <p:cNvGrpSpPr/>
            <p:nvPr/>
          </p:nvGrpSpPr>
          <p:grpSpPr>
            <a:xfrm>
              <a:off x="616197" y="4340468"/>
              <a:ext cx="263309" cy="411542"/>
              <a:chOff x="555227" y="1410412"/>
              <a:chExt cx="263309" cy="411542"/>
            </a:xfrm>
          </p:grpSpPr>
          <p:sp>
            <p:nvSpPr>
              <p:cNvPr id="42" name="Οβάλ 4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82" name="Ομάδα 81"/>
            <p:cNvGrpSpPr/>
            <p:nvPr/>
          </p:nvGrpSpPr>
          <p:grpSpPr>
            <a:xfrm>
              <a:off x="1094935" y="3137527"/>
              <a:ext cx="263309" cy="400110"/>
              <a:chOff x="1776121" y="1583872"/>
              <a:chExt cx="263309" cy="400110"/>
            </a:xfrm>
          </p:grpSpPr>
          <p:sp>
            <p:nvSpPr>
              <p:cNvPr id="83" name="Οβάλ 82"/>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85" name="Ομάδα 84"/>
            <p:cNvGrpSpPr/>
            <p:nvPr/>
          </p:nvGrpSpPr>
          <p:grpSpPr>
            <a:xfrm>
              <a:off x="748586" y="3137527"/>
              <a:ext cx="263309" cy="400110"/>
              <a:chOff x="1776121" y="1583872"/>
              <a:chExt cx="263309" cy="400110"/>
            </a:xfrm>
          </p:grpSpPr>
          <p:sp>
            <p:nvSpPr>
              <p:cNvPr id="86" name="Οβάλ 85"/>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88" name="Ομάδα 87"/>
            <p:cNvGrpSpPr/>
            <p:nvPr/>
          </p:nvGrpSpPr>
          <p:grpSpPr>
            <a:xfrm>
              <a:off x="954530" y="4339846"/>
              <a:ext cx="263309" cy="411542"/>
              <a:chOff x="555227" y="1410412"/>
              <a:chExt cx="263309" cy="411542"/>
            </a:xfrm>
          </p:grpSpPr>
          <p:sp>
            <p:nvSpPr>
              <p:cNvPr id="89" name="Οβάλ 8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91" name="Ομάδα 90"/>
            <p:cNvGrpSpPr/>
            <p:nvPr/>
          </p:nvGrpSpPr>
          <p:grpSpPr>
            <a:xfrm>
              <a:off x="1292863" y="4339224"/>
              <a:ext cx="263309" cy="411542"/>
              <a:chOff x="555227" y="1410412"/>
              <a:chExt cx="263309" cy="411542"/>
            </a:xfrm>
          </p:grpSpPr>
          <p:sp>
            <p:nvSpPr>
              <p:cNvPr id="92" name="Οβάλ 9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sp>
        <p:nvSpPr>
          <p:cNvPr id="9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4" y="1450118"/>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Priority</a:t>
            </a:r>
          </a:p>
        </p:txBody>
      </p:sp>
      <p:sp>
        <p:nvSpPr>
          <p:cNvPr id="9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038059" y="1410624"/>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Elastic</a:t>
            </a:r>
          </a:p>
        </p:txBody>
      </p:sp>
      <p:cxnSp>
        <p:nvCxnSpPr>
          <p:cNvPr id="100" name="Straight Arrow Connector 17">
            <a:extLst>
              <a:ext uri="{FF2B5EF4-FFF2-40B4-BE49-F238E27FC236}">
                <a16:creationId xmlns:a16="http://schemas.microsoft.com/office/drawing/2014/main" id="{D454EB1A-2985-415B-B870-75D91B1F1E10}"/>
              </a:ext>
            </a:extLst>
          </p:cNvPr>
          <p:cNvCxnSpPr>
            <a:cxnSpLocks/>
          </p:cNvCxnSpPr>
          <p:nvPr/>
        </p:nvCxnSpPr>
        <p:spPr>
          <a:xfrm flipH="1">
            <a:off x="6038059" y="1560415"/>
            <a:ext cx="5020" cy="3031141"/>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03"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78366" y="5095010"/>
            <a:ext cx="5274731" cy="1276816"/>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Wait for the currently executing user-facing</a:t>
            </a:r>
          </a:p>
          <a:p>
            <a:pPr>
              <a:lnSpc>
                <a:spcPct val="100000"/>
              </a:lnSpc>
            </a:pPr>
            <a:r>
              <a:rPr lang="en-GB" sz="2000" dirty="0">
                <a:solidFill>
                  <a:srgbClr val="1D4956"/>
                </a:solidFill>
                <a:latin typeface="Barlow"/>
                <a:cs typeface="Calibri"/>
              </a:rPr>
              <a:t>Assigns the GPUs to new user-facing</a:t>
            </a:r>
          </a:p>
          <a:p>
            <a:pPr>
              <a:lnSpc>
                <a:spcPct val="100000"/>
              </a:lnSpc>
            </a:pPr>
            <a:r>
              <a:rPr lang="en-GB" sz="2000" dirty="0">
                <a:solidFill>
                  <a:srgbClr val="1D4956"/>
                </a:solidFill>
                <a:latin typeface="Barlow"/>
                <a:cs typeface="Calibri"/>
              </a:rPr>
              <a:t>Postpones the execution of batch tasks</a:t>
            </a:r>
          </a:p>
        </p:txBody>
      </p:sp>
      <p:grpSp>
        <p:nvGrpSpPr>
          <p:cNvPr id="215" name="Ομάδα 214"/>
          <p:cNvGrpSpPr/>
          <p:nvPr/>
        </p:nvGrpSpPr>
        <p:grpSpPr>
          <a:xfrm>
            <a:off x="6647093" y="1954218"/>
            <a:ext cx="3677696" cy="2637338"/>
            <a:chOff x="555227" y="2312731"/>
            <a:chExt cx="3677696" cy="2637338"/>
          </a:xfrm>
        </p:grpSpPr>
        <p:grpSp>
          <p:nvGrpSpPr>
            <p:cNvPr id="216" name="Ομάδα 215"/>
            <p:cNvGrpSpPr/>
            <p:nvPr/>
          </p:nvGrpSpPr>
          <p:grpSpPr>
            <a:xfrm>
              <a:off x="1774683" y="2457413"/>
              <a:ext cx="1371441" cy="2492656"/>
              <a:chOff x="8281134" y="1367167"/>
              <a:chExt cx="1371441" cy="2423412"/>
            </a:xfrm>
          </p:grpSpPr>
          <p:sp>
            <p:nvSpPr>
              <p:cNvPr id="274" name="Στρογγυλεμένο ορθογώνιο 27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TextBox 27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217" name="Ομάδα 216"/>
            <p:cNvGrpSpPr/>
            <p:nvPr/>
          </p:nvGrpSpPr>
          <p:grpSpPr>
            <a:xfrm>
              <a:off x="2384805" y="3020617"/>
              <a:ext cx="217592" cy="1783639"/>
              <a:chOff x="8891256" y="1930371"/>
              <a:chExt cx="217592" cy="1783639"/>
            </a:xfrm>
          </p:grpSpPr>
          <p:pic>
            <p:nvPicPr>
              <p:cNvPr id="272" name="Εικόνα 2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273" name="Εικόνα 2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218" name="Ομάδα 217"/>
            <p:cNvGrpSpPr/>
            <p:nvPr/>
          </p:nvGrpSpPr>
          <p:grpSpPr>
            <a:xfrm>
              <a:off x="1458029" y="2955549"/>
              <a:ext cx="1952074" cy="379824"/>
              <a:chOff x="7964480" y="1865303"/>
              <a:chExt cx="1952074" cy="379824"/>
            </a:xfrm>
          </p:grpSpPr>
          <p:cxnSp>
            <p:nvCxnSpPr>
              <p:cNvPr id="264" name="Ευθεία γραμμή σύνδεσης 263"/>
              <p:cNvCxnSpPr/>
              <p:nvPr/>
            </p:nvCxnSpPr>
            <p:spPr>
              <a:xfrm flipV="1">
                <a:off x="7964480" y="2224955"/>
                <a:ext cx="778765" cy="968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5" name="TextBox 264">
                <a:extLst>
                  <a:ext uri="{FF2B5EF4-FFF2-40B4-BE49-F238E27FC236}">
                    <a16:creationId xmlns:a16="http://schemas.microsoft.com/office/drawing/2014/main" id="{00DCCF82-E85A-4763-99D9-CDC48CAEF210}"/>
                  </a:ext>
                </a:extLst>
              </p:cNvPr>
              <p:cNvSpPr txBox="1"/>
              <p:nvPr/>
            </p:nvSpPr>
            <p:spPr>
              <a:xfrm>
                <a:off x="7987134" y="1875795"/>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270" name="Ευθεία γραμμή σύνδεσης 269"/>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1" name="TextBox 270">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219" name="Ομάδα 218"/>
            <p:cNvGrpSpPr/>
            <p:nvPr/>
          </p:nvGrpSpPr>
          <p:grpSpPr>
            <a:xfrm>
              <a:off x="555227" y="2312731"/>
              <a:ext cx="1035313" cy="2377498"/>
              <a:chOff x="7061678" y="1222485"/>
              <a:chExt cx="1035313" cy="2377498"/>
            </a:xfrm>
          </p:grpSpPr>
          <p:sp>
            <p:nvSpPr>
              <p:cNvPr id="256" name="TextBox 255">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257" name="Ομάδα 256"/>
              <p:cNvGrpSpPr/>
              <p:nvPr/>
            </p:nvGrpSpPr>
            <p:grpSpPr>
              <a:xfrm>
                <a:off x="7069120" y="3308169"/>
                <a:ext cx="1027871" cy="291814"/>
                <a:chOff x="894603" y="2955203"/>
                <a:chExt cx="1027871" cy="291814"/>
              </a:xfrm>
            </p:grpSpPr>
            <p:sp>
              <p:nvSpPr>
                <p:cNvPr id="261" name="Ορθογώνιο 260"/>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Ευθεία γραμμή σύνδεσης 261"/>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263" name="Ευθεία γραμμή σύνδεσης 262"/>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258" name="Ομάδα 257"/>
              <p:cNvGrpSpPr/>
              <p:nvPr/>
            </p:nvGrpSpPr>
            <p:grpSpPr>
              <a:xfrm>
                <a:off x="7204710" y="2095305"/>
                <a:ext cx="713689" cy="291806"/>
                <a:chOff x="6995934" y="2109803"/>
                <a:chExt cx="713689" cy="291806"/>
              </a:xfrm>
            </p:grpSpPr>
            <p:sp>
              <p:nvSpPr>
                <p:cNvPr id="259" name="Ορθογώνιο 258"/>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Ορθογώνιο 259"/>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0" name="Ομάδα 219"/>
            <p:cNvGrpSpPr/>
            <p:nvPr/>
          </p:nvGrpSpPr>
          <p:grpSpPr>
            <a:xfrm>
              <a:off x="3443515" y="3071848"/>
              <a:ext cx="789408" cy="1653065"/>
              <a:chOff x="9949966" y="1981602"/>
              <a:chExt cx="789408" cy="1653065"/>
            </a:xfrm>
          </p:grpSpPr>
          <p:sp>
            <p:nvSpPr>
              <p:cNvPr id="250" name="TextBox 249">
                <a:extLst>
                  <a:ext uri="{FF2B5EF4-FFF2-40B4-BE49-F238E27FC236}">
                    <a16:creationId xmlns:a16="http://schemas.microsoft.com/office/drawing/2014/main" id="{00DCCF82-E85A-4763-99D9-CDC48CAEF210}"/>
                  </a:ext>
                </a:extLst>
              </p:cNvPr>
              <p:cNvSpPr txBox="1"/>
              <p:nvPr/>
            </p:nvSpPr>
            <p:spPr>
              <a:xfrm>
                <a:off x="9949966"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254" name="TextBox 253">
                <a:extLst>
                  <a:ext uri="{FF2B5EF4-FFF2-40B4-BE49-F238E27FC236}">
                    <a16:creationId xmlns:a16="http://schemas.microsoft.com/office/drawing/2014/main" id="{00DCCF82-E85A-4763-99D9-CDC48CAEF210}"/>
                  </a:ext>
                </a:extLst>
              </p:cNvPr>
              <p:cNvSpPr txBox="1"/>
              <p:nvPr/>
            </p:nvSpPr>
            <p:spPr>
              <a:xfrm>
                <a:off x="9984418"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grpSp>
        <p:grpSp>
          <p:nvGrpSpPr>
            <p:cNvPr id="221" name="Ομάδα 220"/>
            <p:cNvGrpSpPr/>
            <p:nvPr/>
          </p:nvGrpSpPr>
          <p:grpSpPr>
            <a:xfrm>
              <a:off x="616197" y="4340468"/>
              <a:ext cx="263309" cy="411542"/>
              <a:chOff x="555227" y="1410412"/>
              <a:chExt cx="263309" cy="411542"/>
            </a:xfrm>
          </p:grpSpPr>
          <p:sp>
            <p:nvSpPr>
              <p:cNvPr id="246" name="Οβάλ 245"/>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7" name="TextBox 246">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22" name="Ομάδα 221"/>
            <p:cNvGrpSpPr/>
            <p:nvPr/>
          </p:nvGrpSpPr>
          <p:grpSpPr>
            <a:xfrm>
              <a:off x="1094935" y="3137527"/>
              <a:ext cx="263309" cy="400110"/>
              <a:chOff x="1776121" y="1583872"/>
              <a:chExt cx="263309" cy="400110"/>
            </a:xfrm>
          </p:grpSpPr>
          <p:sp>
            <p:nvSpPr>
              <p:cNvPr id="244" name="Οβάλ 243"/>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5" name="TextBox 244">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224" name="Ομάδα 223"/>
            <p:cNvGrpSpPr/>
            <p:nvPr/>
          </p:nvGrpSpPr>
          <p:grpSpPr>
            <a:xfrm>
              <a:off x="748586" y="3137527"/>
              <a:ext cx="263309" cy="400110"/>
              <a:chOff x="1776121" y="1583872"/>
              <a:chExt cx="263309" cy="400110"/>
            </a:xfrm>
          </p:grpSpPr>
          <p:sp>
            <p:nvSpPr>
              <p:cNvPr id="242" name="Οβάλ 241"/>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3" name="TextBox 242">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225" name="Ομάδα 224"/>
            <p:cNvGrpSpPr/>
            <p:nvPr/>
          </p:nvGrpSpPr>
          <p:grpSpPr>
            <a:xfrm>
              <a:off x="954530" y="4339846"/>
              <a:ext cx="263309" cy="411542"/>
              <a:chOff x="555227" y="1410412"/>
              <a:chExt cx="263309" cy="411542"/>
            </a:xfrm>
          </p:grpSpPr>
          <p:sp>
            <p:nvSpPr>
              <p:cNvPr id="230" name="Οβάλ 229"/>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1" name="TextBox 240">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26" name="Ομάδα 225"/>
            <p:cNvGrpSpPr/>
            <p:nvPr/>
          </p:nvGrpSpPr>
          <p:grpSpPr>
            <a:xfrm>
              <a:off x="1292863" y="4339224"/>
              <a:ext cx="263309" cy="411542"/>
              <a:chOff x="555227" y="1410412"/>
              <a:chExt cx="263309" cy="411542"/>
            </a:xfrm>
          </p:grpSpPr>
          <p:sp>
            <p:nvSpPr>
              <p:cNvPr id="227" name="Οβάλ 226"/>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9" name="TextBox 228">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sp>
        <p:nvSpPr>
          <p:cNvPr id="278"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612348" y="4678683"/>
            <a:ext cx="5199363" cy="606582"/>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When the user-facing load increases</a:t>
            </a:r>
          </a:p>
        </p:txBody>
      </p:sp>
      <p:cxnSp>
        <p:nvCxnSpPr>
          <p:cNvPr id="131" name="Ευθεία γραμμή σύνδεσης 130"/>
          <p:cNvCxnSpPr/>
          <p:nvPr/>
        </p:nvCxnSpPr>
        <p:spPr>
          <a:xfrm flipV="1">
            <a:off x="8816604" y="4202298"/>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00DCCF82-E85A-4763-99D9-CDC48CAEF210}"/>
              </a:ext>
            </a:extLst>
          </p:cNvPr>
          <p:cNvSpPr txBox="1"/>
          <p:nvPr/>
        </p:nvSpPr>
        <p:spPr>
          <a:xfrm>
            <a:off x="8787019" y="3851632"/>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nvGrpSpPr>
          <p:cNvPr id="15" name="Group 14">
            <a:extLst>
              <a:ext uri="{FF2B5EF4-FFF2-40B4-BE49-F238E27FC236}">
                <a16:creationId xmlns:a16="http://schemas.microsoft.com/office/drawing/2014/main" id="{018A601F-F5DF-4A3E-97F4-493981765DD3}"/>
              </a:ext>
            </a:extLst>
          </p:cNvPr>
          <p:cNvGrpSpPr/>
          <p:nvPr/>
        </p:nvGrpSpPr>
        <p:grpSpPr>
          <a:xfrm>
            <a:off x="7713262" y="3854550"/>
            <a:ext cx="660549" cy="369332"/>
            <a:chOff x="7713262" y="3854550"/>
            <a:chExt cx="660549" cy="369332"/>
          </a:xfrm>
        </p:grpSpPr>
        <p:cxnSp>
          <p:nvCxnSpPr>
            <p:cNvPr id="133" name="Ευθεία γραμμή σύνδεσης 132"/>
            <p:cNvCxnSpPr/>
            <p:nvPr/>
          </p:nvCxnSpPr>
          <p:spPr>
            <a:xfrm>
              <a:off x="7736500" y="4206582"/>
              <a:ext cx="637311" cy="761"/>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4" name="TextBox 133">
              <a:extLst>
                <a:ext uri="{FF2B5EF4-FFF2-40B4-BE49-F238E27FC236}">
                  <a16:creationId xmlns:a16="http://schemas.microsoft.com/office/drawing/2014/main" id="{00DCCF82-E85A-4763-99D9-CDC48CAEF210}"/>
                </a:ext>
              </a:extLst>
            </p:cNvPr>
            <p:cNvSpPr txBox="1"/>
            <p:nvPr/>
          </p:nvSpPr>
          <p:spPr>
            <a:xfrm>
              <a:off x="7713262" y="3854550"/>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grpSp>
      <p:sp>
        <p:nvSpPr>
          <p:cNvPr id="13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654535" y="5093403"/>
            <a:ext cx="5199363" cy="804032"/>
          </a:xfrm>
        </p:spPr>
        <p:txBody>
          <a:bodyPr vert="horz" lIns="91440" tIns="45720" rIns="91440" bIns="45720" rtlCol="0" anchor="t">
            <a:noAutofit/>
          </a:bodyPr>
          <a:lstStyle/>
          <a:p>
            <a:pPr>
              <a:lnSpc>
                <a:spcPct val="100000"/>
              </a:lnSpc>
            </a:pPr>
            <a:r>
              <a:rPr lang="en-GB" sz="2000" dirty="0">
                <a:solidFill>
                  <a:srgbClr val="1D4956"/>
                </a:solidFill>
                <a:latin typeface="Barlow"/>
                <a:cs typeface="Calibri"/>
              </a:rPr>
              <a:t>Elastic assigns more GPUs for user-facing</a:t>
            </a:r>
          </a:p>
          <a:p>
            <a:pPr lvl="1">
              <a:lnSpc>
                <a:spcPct val="100000"/>
              </a:lnSpc>
            </a:pPr>
            <a:r>
              <a:rPr lang="en-GB" sz="1800" dirty="0">
                <a:solidFill>
                  <a:srgbClr val="1D4956"/>
                </a:solidFill>
                <a:latin typeface="Barlow"/>
                <a:cs typeface="Calibri"/>
              </a:rPr>
              <a:t>In our example 1xGPU is sufficient</a:t>
            </a:r>
          </a:p>
        </p:txBody>
      </p:sp>
      <p:grpSp>
        <p:nvGrpSpPr>
          <p:cNvPr id="136" name="Group 135">
            <a:extLst>
              <a:ext uri="{FF2B5EF4-FFF2-40B4-BE49-F238E27FC236}">
                <a16:creationId xmlns:a16="http://schemas.microsoft.com/office/drawing/2014/main" id="{AEB7E018-93D5-4DFD-9495-FF19A130CFE9}"/>
              </a:ext>
            </a:extLst>
          </p:cNvPr>
          <p:cNvGrpSpPr/>
          <p:nvPr/>
        </p:nvGrpSpPr>
        <p:grpSpPr>
          <a:xfrm>
            <a:off x="1858997" y="4100607"/>
            <a:ext cx="490684" cy="300560"/>
            <a:chOff x="1858997" y="4100607"/>
            <a:chExt cx="490684" cy="300560"/>
          </a:xfrm>
        </p:grpSpPr>
        <p:cxnSp>
          <p:nvCxnSpPr>
            <p:cNvPr id="137" name="Ευθεία γραμμή σύνδεσης 49">
              <a:extLst>
                <a:ext uri="{FF2B5EF4-FFF2-40B4-BE49-F238E27FC236}">
                  <a16:creationId xmlns:a16="http://schemas.microsoft.com/office/drawing/2014/main" id="{9A366AAD-D9A8-44BE-85B8-9B47233D8FE7}"/>
                </a:ext>
              </a:extLst>
            </p:cNvPr>
            <p:cNvCxnSpPr>
              <a:cxnSpLocks/>
            </p:cNvCxnSpPr>
            <p:nvPr/>
          </p:nvCxnSpPr>
          <p:spPr>
            <a:xfrm>
              <a:off x="1858997" y="4245319"/>
              <a:ext cx="490684" cy="10478"/>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8" name="Πολλαπλασιασμός 132">
              <a:extLst>
                <a:ext uri="{FF2B5EF4-FFF2-40B4-BE49-F238E27FC236}">
                  <a16:creationId xmlns:a16="http://schemas.microsoft.com/office/drawing/2014/main" id="{383B2425-6F51-45E3-9C60-9A36AE288ED3}"/>
                </a:ext>
              </a:extLst>
            </p:cNvPr>
            <p:cNvSpPr/>
            <p:nvPr/>
          </p:nvSpPr>
          <p:spPr>
            <a:xfrm>
              <a:off x="1924043" y="4100607"/>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9" name="Straight Arrow Connector 17">
            <a:extLst>
              <a:ext uri="{FF2B5EF4-FFF2-40B4-BE49-F238E27FC236}">
                <a16:creationId xmlns:a16="http://schemas.microsoft.com/office/drawing/2014/main" id="{E33F3E82-873A-4D12-A602-3FE8E32C9F4F}"/>
              </a:ext>
            </a:extLst>
          </p:cNvPr>
          <p:cNvCxnSpPr>
            <a:cxnSpLocks/>
          </p:cNvCxnSpPr>
          <p:nvPr/>
        </p:nvCxnSpPr>
        <p:spPr>
          <a:xfrm>
            <a:off x="6038059" y="5213175"/>
            <a:ext cx="0" cy="1055278"/>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10" name="Group 9">
            <a:extLst>
              <a:ext uri="{FF2B5EF4-FFF2-40B4-BE49-F238E27FC236}">
                <a16:creationId xmlns:a16="http://schemas.microsoft.com/office/drawing/2014/main" id="{6D4508BC-3A50-486F-ADAF-E9D7AD0C20CD}"/>
              </a:ext>
            </a:extLst>
          </p:cNvPr>
          <p:cNvGrpSpPr/>
          <p:nvPr/>
        </p:nvGrpSpPr>
        <p:grpSpPr>
          <a:xfrm>
            <a:off x="936975" y="3398121"/>
            <a:ext cx="6566839" cy="496640"/>
            <a:chOff x="936975" y="3398121"/>
            <a:chExt cx="6566839" cy="496640"/>
          </a:xfrm>
        </p:grpSpPr>
        <p:grpSp>
          <p:nvGrpSpPr>
            <p:cNvPr id="109" name="Ομάδα 108"/>
            <p:cNvGrpSpPr/>
            <p:nvPr/>
          </p:nvGrpSpPr>
          <p:grpSpPr>
            <a:xfrm>
              <a:off x="6790125" y="3398121"/>
              <a:ext cx="713689" cy="400110"/>
              <a:chOff x="6509765" y="3463226"/>
              <a:chExt cx="713689" cy="400110"/>
            </a:xfrm>
          </p:grpSpPr>
          <p:grpSp>
            <p:nvGrpSpPr>
              <p:cNvPr id="113" name="Ομάδα 112"/>
              <p:cNvGrpSpPr/>
              <p:nvPr/>
            </p:nvGrpSpPr>
            <p:grpSpPr>
              <a:xfrm>
                <a:off x="6509765" y="3511250"/>
                <a:ext cx="713689" cy="291806"/>
                <a:chOff x="6995934" y="2109803"/>
                <a:chExt cx="713689" cy="291806"/>
              </a:xfrm>
            </p:grpSpPr>
            <p:sp>
              <p:nvSpPr>
                <p:cNvPr id="120" name="Ορθογώνιο 119"/>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Ορθογώνιο 120"/>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Ομάδα 113"/>
              <p:cNvGrpSpPr/>
              <p:nvPr/>
            </p:nvGrpSpPr>
            <p:grpSpPr>
              <a:xfrm>
                <a:off x="6906441" y="3463226"/>
                <a:ext cx="263309" cy="400110"/>
                <a:chOff x="1776121" y="1583872"/>
                <a:chExt cx="263309" cy="400110"/>
              </a:xfrm>
            </p:grpSpPr>
            <p:sp>
              <p:nvSpPr>
                <p:cNvPr id="118" name="Οβάλ 117"/>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115" name="Ομάδα 114"/>
              <p:cNvGrpSpPr/>
              <p:nvPr/>
            </p:nvGrpSpPr>
            <p:grpSpPr>
              <a:xfrm>
                <a:off x="6560092" y="3463226"/>
                <a:ext cx="263309" cy="400110"/>
                <a:chOff x="1776121" y="1583872"/>
                <a:chExt cx="263309" cy="400110"/>
              </a:xfrm>
            </p:grpSpPr>
            <p:sp>
              <p:nvSpPr>
                <p:cNvPr id="116" name="Οβάλ 115"/>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grpSp>
          <p:nvGrpSpPr>
            <p:cNvPr id="159" name="Ομάδα 108">
              <a:extLst>
                <a:ext uri="{FF2B5EF4-FFF2-40B4-BE49-F238E27FC236}">
                  <a16:creationId xmlns:a16="http://schemas.microsoft.com/office/drawing/2014/main" id="{1066A438-DC0D-43F6-9233-B27FD4AC4156}"/>
                </a:ext>
              </a:extLst>
            </p:cNvPr>
            <p:cNvGrpSpPr/>
            <p:nvPr/>
          </p:nvGrpSpPr>
          <p:grpSpPr>
            <a:xfrm>
              <a:off x="936975" y="3494651"/>
              <a:ext cx="713689" cy="400110"/>
              <a:chOff x="6509765" y="3463226"/>
              <a:chExt cx="713689" cy="400110"/>
            </a:xfrm>
          </p:grpSpPr>
          <p:grpSp>
            <p:nvGrpSpPr>
              <p:cNvPr id="160" name="Ομάδα 112">
                <a:extLst>
                  <a:ext uri="{FF2B5EF4-FFF2-40B4-BE49-F238E27FC236}">
                    <a16:creationId xmlns:a16="http://schemas.microsoft.com/office/drawing/2014/main" id="{089D58C1-27CE-4D39-A45A-32645E976FC8}"/>
                  </a:ext>
                </a:extLst>
              </p:cNvPr>
              <p:cNvGrpSpPr/>
              <p:nvPr/>
            </p:nvGrpSpPr>
            <p:grpSpPr>
              <a:xfrm>
                <a:off x="6509765" y="3511250"/>
                <a:ext cx="713689" cy="291806"/>
                <a:chOff x="6995934" y="2109803"/>
                <a:chExt cx="713689" cy="291806"/>
              </a:xfrm>
            </p:grpSpPr>
            <p:sp>
              <p:nvSpPr>
                <p:cNvPr id="167" name="Ορθογώνιο 119">
                  <a:extLst>
                    <a:ext uri="{FF2B5EF4-FFF2-40B4-BE49-F238E27FC236}">
                      <a16:creationId xmlns:a16="http://schemas.microsoft.com/office/drawing/2014/main" id="{EF235EA9-6E64-4D87-ADC1-E93124F96D2B}"/>
                    </a:ext>
                  </a:extLst>
                </p:cNvPr>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Ορθογώνιο 120">
                  <a:extLst>
                    <a:ext uri="{FF2B5EF4-FFF2-40B4-BE49-F238E27FC236}">
                      <a16:creationId xmlns:a16="http://schemas.microsoft.com/office/drawing/2014/main" id="{0CA352A4-B409-4036-A2D6-D313B2DFD349}"/>
                    </a:ext>
                  </a:extLst>
                </p:cNvPr>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Ομάδα 113">
                <a:extLst>
                  <a:ext uri="{FF2B5EF4-FFF2-40B4-BE49-F238E27FC236}">
                    <a16:creationId xmlns:a16="http://schemas.microsoft.com/office/drawing/2014/main" id="{7E2ADCDE-9DE9-445B-82C1-5861385E3BC8}"/>
                  </a:ext>
                </a:extLst>
              </p:cNvPr>
              <p:cNvGrpSpPr/>
              <p:nvPr/>
            </p:nvGrpSpPr>
            <p:grpSpPr>
              <a:xfrm>
                <a:off x="6906441" y="3463226"/>
                <a:ext cx="263309" cy="400110"/>
                <a:chOff x="1776121" y="1583872"/>
                <a:chExt cx="263309" cy="400110"/>
              </a:xfrm>
            </p:grpSpPr>
            <p:sp>
              <p:nvSpPr>
                <p:cNvPr id="165" name="Οβάλ 117">
                  <a:extLst>
                    <a:ext uri="{FF2B5EF4-FFF2-40B4-BE49-F238E27FC236}">
                      <a16:creationId xmlns:a16="http://schemas.microsoft.com/office/drawing/2014/main" id="{1C82E773-9067-4DA8-A5E4-4071661B0585}"/>
                    </a:ext>
                  </a:extLst>
                </p:cNvPr>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2DBF9334-9AD1-4B55-AE20-A9C81A5BA377}"/>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162" name="Ομάδα 114">
                <a:extLst>
                  <a:ext uri="{FF2B5EF4-FFF2-40B4-BE49-F238E27FC236}">
                    <a16:creationId xmlns:a16="http://schemas.microsoft.com/office/drawing/2014/main" id="{4146F6D0-FF19-46A9-A627-16FA77022F97}"/>
                  </a:ext>
                </a:extLst>
              </p:cNvPr>
              <p:cNvGrpSpPr/>
              <p:nvPr/>
            </p:nvGrpSpPr>
            <p:grpSpPr>
              <a:xfrm>
                <a:off x="6560092" y="3463226"/>
                <a:ext cx="263309" cy="400110"/>
                <a:chOff x="1776121" y="1583872"/>
                <a:chExt cx="263309" cy="400110"/>
              </a:xfrm>
            </p:grpSpPr>
            <p:sp>
              <p:nvSpPr>
                <p:cNvPr id="163" name="Οβάλ 115">
                  <a:extLst>
                    <a:ext uri="{FF2B5EF4-FFF2-40B4-BE49-F238E27FC236}">
                      <a16:creationId xmlns:a16="http://schemas.microsoft.com/office/drawing/2014/main" id="{FCB9BCF1-E679-4449-B8A8-47BEDB59CDF9}"/>
                    </a:ext>
                  </a:extLst>
                </p:cNvPr>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C8D5F854-EF62-4BD2-9829-E689B4125957}"/>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grpSp>
      <p:grpSp>
        <p:nvGrpSpPr>
          <p:cNvPr id="169" name="Ομάδα 10">
            <a:extLst>
              <a:ext uri="{FF2B5EF4-FFF2-40B4-BE49-F238E27FC236}">
                <a16:creationId xmlns:a16="http://schemas.microsoft.com/office/drawing/2014/main" id="{25372CEA-5032-419B-A612-4DA77E16F64F}"/>
              </a:ext>
            </a:extLst>
          </p:cNvPr>
          <p:cNvGrpSpPr/>
          <p:nvPr/>
        </p:nvGrpSpPr>
        <p:grpSpPr>
          <a:xfrm>
            <a:off x="7545785" y="3367992"/>
            <a:ext cx="828026" cy="723514"/>
            <a:chOff x="7803141" y="3744424"/>
            <a:chExt cx="828026" cy="723514"/>
          </a:xfrm>
        </p:grpSpPr>
        <p:cxnSp>
          <p:nvCxnSpPr>
            <p:cNvPr id="170" name="Ευθεία γραμμή σύνδεσης 128">
              <a:extLst>
                <a:ext uri="{FF2B5EF4-FFF2-40B4-BE49-F238E27FC236}">
                  <a16:creationId xmlns:a16="http://schemas.microsoft.com/office/drawing/2014/main" id="{21F31597-3842-420E-8CE7-F92F1953E8C6}"/>
                </a:ext>
              </a:extLst>
            </p:cNvPr>
            <p:cNvCxnSpPr>
              <a:cxnSpLocks/>
            </p:cNvCxnSpPr>
            <p:nvPr/>
          </p:nvCxnSpPr>
          <p:spPr>
            <a:xfrm>
              <a:off x="7803141" y="3953219"/>
              <a:ext cx="828026" cy="51471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2" name="TextBox 171">
              <a:extLst>
                <a:ext uri="{FF2B5EF4-FFF2-40B4-BE49-F238E27FC236}">
                  <a16:creationId xmlns:a16="http://schemas.microsoft.com/office/drawing/2014/main" id="{CAAD6266-F3F1-4423-8C0A-7B77FABEF7EF}"/>
                </a:ext>
              </a:extLst>
            </p:cNvPr>
            <p:cNvSpPr txBox="1"/>
            <p:nvPr/>
          </p:nvSpPr>
          <p:spPr>
            <a:xfrm rot="1937068">
              <a:off x="7924677" y="3744424"/>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grpSp>
      <p:grpSp>
        <p:nvGrpSpPr>
          <p:cNvPr id="185" name="Group 184">
            <a:extLst>
              <a:ext uri="{FF2B5EF4-FFF2-40B4-BE49-F238E27FC236}">
                <a16:creationId xmlns:a16="http://schemas.microsoft.com/office/drawing/2014/main" id="{04B2FF3B-C511-4CF6-85DD-42B03632282E}"/>
              </a:ext>
            </a:extLst>
          </p:cNvPr>
          <p:cNvGrpSpPr/>
          <p:nvPr/>
        </p:nvGrpSpPr>
        <p:grpSpPr>
          <a:xfrm>
            <a:off x="7727346" y="4059161"/>
            <a:ext cx="490684" cy="300560"/>
            <a:chOff x="1858997" y="4100607"/>
            <a:chExt cx="490684" cy="300560"/>
          </a:xfrm>
        </p:grpSpPr>
        <p:cxnSp>
          <p:nvCxnSpPr>
            <p:cNvPr id="186" name="Ευθεία γραμμή σύνδεσης 49">
              <a:extLst>
                <a:ext uri="{FF2B5EF4-FFF2-40B4-BE49-F238E27FC236}">
                  <a16:creationId xmlns:a16="http://schemas.microsoft.com/office/drawing/2014/main" id="{D6D69042-8082-45F8-B868-8DA9462BE38D}"/>
                </a:ext>
              </a:extLst>
            </p:cNvPr>
            <p:cNvCxnSpPr>
              <a:cxnSpLocks/>
            </p:cNvCxnSpPr>
            <p:nvPr/>
          </p:nvCxnSpPr>
          <p:spPr>
            <a:xfrm>
              <a:off x="1858997" y="4245319"/>
              <a:ext cx="490684" cy="10478"/>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7" name="Πολλαπλασιασμός 132">
              <a:extLst>
                <a:ext uri="{FF2B5EF4-FFF2-40B4-BE49-F238E27FC236}">
                  <a16:creationId xmlns:a16="http://schemas.microsoft.com/office/drawing/2014/main" id="{EF5607E3-FF60-409D-B8CF-F9CB923CF87A}"/>
                </a:ext>
              </a:extLst>
            </p:cNvPr>
            <p:cNvSpPr/>
            <p:nvPr/>
          </p:nvSpPr>
          <p:spPr>
            <a:xfrm>
              <a:off x="1924043" y="4100607"/>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0" name="Content Placeholder 2">
            <a:extLst>
              <a:ext uri="{FF2B5EF4-FFF2-40B4-BE49-F238E27FC236}">
                <a16:creationId xmlns:a16="http://schemas.microsoft.com/office/drawing/2014/main" id="{63C52787-CFD4-4E94-A406-7EBEC5042B91}"/>
              </a:ext>
            </a:extLst>
          </p:cNvPr>
          <p:cNvSpPr txBox="1">
            <a:spLocks/>
          </p:cNvSpPr>
          <p:nvPr/>
        </p:nvSpPr>
        <p:spPr>
          <a:xfrm>
            <a:off x="6666498" y="5878617"/>
            <a:ext cx="4146814" cy="49047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Tx/>
            </a:pPr>
            <a:r>
              <a:rPr lang="en-GB" sz="2000" dirty="0">
                <a:solidFill>
                  <a:srgbClr val="1D4956"/>
                </a:solidFill>
                <a:latin typeface="Barlow"/>
                <a:cs typeface="Calibri"/>
              </a:rPr>
              <a:t>Batch tasks are postponed</a:t>
            </a:r>
          </a:p>
        </p:txBody>
      </p:sp>
      <p:sp>
        <p:nvSpPr>
          <p:cNvPr id="4" name="Slide Number Placeholder 3">
            <a:extLst>
              <a:ext uri="{FF2B5EF4-FFF2-40B4-BE49-F238E27FC236}">
                <a16:creationId xmlns:a16="http://schemas.microsoft.com/office/drawing/2014/main" id="{24CC1BF2-FA18-4A77-B1F8-F922A9478439}"/>
              </a:ext>
            </a:extLst>
          </p:cNvPr>
          <p:cNvSpPr>
            <a:spLocks noGrp="1"/>
          </p:cNvSpPr>
          <p:nvPr>
            <p:ph type="sldNum" sz="quarter" idx="12"/>
          </p:nvPr>
        </p:nvSpPr>
        <p:spPr/>
        <p:txBody>
          <a:bodyPr/>
          <a:lstStyle/>
          <a:p>
            <a:fld id="{48F63A3B-78C7-47BE-AE5E-E10140E04643}" type="slidenum">
              <a:rPr lang="en-US" smtClean="0"/>
              <a:t>101</a:t>
            </a:fld>
            <a:endParaRPr lang="en-US"/>
          </a:p>
        </p:txBody>
      </p:sp>
      <p:sp>
        <p:nvSpPr>
          <p:cNvPr id="8" name="Footer Placeholder 7">
            <a:extLst>
              <a:ext uri="{FF2B5EF4-FFF2-40B4-BE49-F238E27FC236}">
                <a16:creationId xmlns:a16="http://schemas.microsoft.com/office/drawing/2014/main" id="{FB17B165-16B3-439E-963F-999CCAEC39AE}"/>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20655915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5"/>
                                        </p:tgtEl>
                                      </p:cBhvr>
                                    </p:animEffect>
                                    <p:set>
                                      <p:cBhvr>
                                        <p:cTn id="15" dur="1" fill="hold">
                                          <p:stCondLst>
                                            <p:cond delay="499"/>
                                          </p:stCondLst>
                                        </p:cTn>
                                        <p:tgtEl>
                                          <p:spTgt spid="1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9"/>
                                        </p:tgtEl>
                                        <p:attrNameLst>
                                          <p:attrName>style.visibility</p:attrName>
                                        </p:attrNameLst>
                                      </p:cBhvr>
                                      <p:to>
                                        <p:strVal val="visible"/>
                                      </p:to>
                                    </p:set>
                                    <p:animEffect transition="in" filter="fade">
                                      <p:cBhvr>
                                        <p:cTn id="20" dur="500"/>
                                        <p:tgtEl>
                                          <p:spTgt spid="16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5">
                                            <p:txEl>
                                              <p:pRg st="0" end="0"/>
                                            </p:txEl>
                                          </p:spTgt>
                                        </p:tgtEl>
                                        <p:attrNameLst>
                                          <p:attrName>style.visibility</p:attrName>
                                        </p:attrNameLst>
                                      </p:cBhvr>
                                      <p:to>
                                        <p:strVal val="visible"/>
                                      </p:to>
                                    </p:set>
                                    <p:animEffect transition="in" filter="fade">
                                      <p:cBhvr>
                                        <p:cTn id="23" dur="500"/>
                                        <p:tgtEl>
                                          <p:spTgt spid="135">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5">
                                            <p:txEl>
                                              <p:pRg st="1" end="1"/>
                                            </p:txEl>
                                          </p:spTgt>
                                        </p:tgtEl>
                                        <p:attrNameLst>
                                          <p:attrName>style.visibility</p:attrName>
                                        </p:attrNameLst>
                                      </p:cBhvr>
                                      <p:to>
                                        <p:strVal val="visible"/>
                                      </p:to>
                                    </p:set>
                                    <p:animEffect transition="in" filter="fade">
                                      <p:cBhvr>
                                        <p:cTn id="26" dur="500"/>
                                        <p:tgtEl>
                                          <p:spTgt spid="13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uiExpand="1" build="p"/>
      <p:bldP spid="190" grpId="0"/>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4440955" cy="799441"/>
          </a:xfrm>
        </p:spPr>
        <p:txBody>
          <a:bodyPr>
            <a:normAutofit/>
          </a:bodyPr>
          <a:lstStyle/>
          <a:p>
            <a:r>
              <a:rPr lang="en-GB" sz="3200" b="1" dirty="0">
                <a:solidFill>
                  <a:srgbClr val="1D4956"/>
                </a:solidFill>
                <a:latin typeface="Barlow"/>
                <a:cs typeface="Calibri"/>
              </a:rPr>
              <a:t>Workloads</a:t>
            </a:r>
            <a:endParaRPr lang="en-US" sz="3200" b="1" dirty="0">
              <a:solidFill>
                <a:srgbClr val="1D4956"/>
              </a:solidFill>
              <a:latin typeface="Barlow"/>
              <a:cs typeface="Calibri Light"/>
            </a:endParaRPr>
          </a:p>
        </p:txBody>
      </p:sp>
      <p:sp>
        <p:nvSpPr>
          <p:cNvPr id="14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516466" y="1164566"/>
            <a:ext cx="9418109" cy="5201971"/>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rPr>
              <a:t>Micro-benchmarks</a:t>
            </a:r>
          </a:p>
          <a:p>
            <a:pPr lvl="1">
              <a:lnSpc>
                <a:spcPct val="100000"/>
              </a:lnSpc>
            </a:pPr>
            <a:r>
              <a:rPr lang="en-US" sz="2000" dirty="0">
                <a:solidFill>
                  <a:srgbClr val="1D4956"/>
                </a:solidFill>
                <a:latin typeface="Barlow"/>
                <a:cs typeface="Calibri"/>
              </a:rPr>
              <a:t>With a few tasks</a:t>
            </a:r>
          </a:p>
          <a:p>
            <a:pPr lvl="1">
              <a:lnSpc>
                <a:spcPct val="100000"/>
              </a:lnSpc>
              <a:buFont typeface="Wingdings" panose="05000000000000000000" pitchFamily="2" charset="2"/>
              <a:buChar char="ü"/>
            </a:pPr>
            <a:r>
              <a:rPr lang="en-US" sz="2000" dirty="0">
                <a:solidFill>
                  <a:srgbClr val="1D4956"/>
                </a:solidFill>
                <a:latin typeface="Barlow"/>
                <a:cs typeface="Calibri"/>
              </a:rPr>
              <a:t>To measure the overheads of </a:t>
            </a:r>
            <a:r>
              <a:rPr lang="en-US" sz="2000" dirty="0" err="1">
                <a:solidFill>
                  <a:srgbClr val="1D4956"/>
                </a:solidFill>
                <a:latin typeface="Barlow"/>
                <a:cs typeface="Calibri"/>
              </a:rPr>
              <a:t>TReM</a:t>
            </a:r>
            <a:endParaRPr lang="el-GR" sz="2000" dirty="0">
              <a:solidFill>
                <a:srgbClr val="1D4956"/>
              </a:solidFill>
              <a:latin typeface="Barlow"/>
              <a:cs typeface="Calibri"/>
            </a:endParaRPr>
          </a:p>
          <a:p>
            <a:pPr lvl="1">
              <a:lnSpc>
                <a:spcPct val="100000"/>
              </a:lnSpc>
            </a:pPr>
            <a:endParaRPr lang="en-US" sz="500" dirty="0">
              <a:solidFill>
                <a:srgbClr val="1D4956"/>
              </a:solidFill>
              <a:latin typeface="Barlow"/>
              <a:cs typeface="Calibri"/>
            </a:endParaRPr>
          </a:p>
          <a:p>
            <a:pPr>
              <a:lnSpc>
                <a:spcPct val="100000"/>
              </a:lnSpc>
            </a:pPr>
            <a:r>
              <a:rPr lang="en-US" sz="2400" dirty="0">
                <a:solidFill>
                  <a:srgbClr val="1D4956"/>
                </a:solidFill>
                <a:latin typeface="Barlow"/>
                <a:cs typeface="Calibri"/>
              </a:rPr>
              <a:t>Datacenter-inspired synthetic workloads </a:t>
            </a:r>
          </a:p>
          <a:p>
            <a:pPr lvl="1">
              <a:lnSpc>
                <a:spcPct val="100000"/>
              </a:lnSpc>
            </a:pPr>
            <a:r>
              <a:rPr lang="en-US" sz="2000" dirty="0">
                <a:solidFill>
                  <a:srgbClr val="1D4956"/>
                </a:solidFill>
                <a:latin typeface="Barlow"/>
                <a:cs typeface="Calibri"/>
              </a:rPr>
              <a:t>With load </a:t>
            </a:r>
            <a:r>
              <a:rPr lang="en-GB" sz="2000" dirty="0">
                <a:solidFill>
                  <a:srgbClr val="1D4956"/>
                </a:solidFill>
                <a:latin typeface="Barlow"/>
                <a:cs typeface="Calibri"/>
              </a:rPr>
              <a:t>from 0.25 (low) to 2.0 (oversubscription)</a:t>
            </a:r>
            <a:endParaRPr lang="en-US" sz="2000" dirty="0">
              <a:solidFill>
                <a:srgbClr val="1D4956"/>
              </a:solidFill>
              <a:latin typeface="Barlow"/>
              <a:cs typeface="Calibri"/>
            </a:endParaRPr>
          </a:p>
          <a:p>
            <a:pPr lvl="1">
              <a:lnSpc>
                <a:spcPct val="100000"/>
              </a:lnSpc>
            </a:pPr>
            <a:r>
              <a:rPr lang="en-US" sz="2000" dirty="0">
                <a:solidFill>
                  <a:srgbClr val="1D4956"/>
                </a:solidFill>
                <a:latin typeface="Barlow"/>
                <a:cs typeface="Calibri"/>
              </a:rPr>
              <a:t>With thousands of user-facing &amp; batch tasks </a:t>
            </a:r>
          </a:p>
          <a:p>
            <a:pPr lvl="1">
              <a:lnSpc>
                <a:spcPct val="100000"/>
              </a:lnSpc>
            </a:pPr>
            <a:r>
              <a:rPr lang="en-US" sz="2000" dirty="0">
                <a:solidFill>
                  <a:srgbClr val="1D4956"/>
                </a:solidFill>
                <a:latin typeface="Barlow"/>
                <a:cs typeface="Calibri"/>
              </a:rPr>
              <a:t>With different user-facing to batch job ratio  </a:t>
            </a:r>
          </a:p>
          <a:p>
            <a:pPr lvl="1">
              <a:lnSpc>
                <a:spcPct val="100000"/>
              </a:lnSpc>
              <a:buFont typeface="Wingdings" panose="05000000000000000000" pitchFamily="2" charset="2"/>
              <a:buChar char="ü"/>
            </a:pPr>
            <a:r>
              <a:rPr lang="en-US" sz="2000" dirty="0">
                <a:solidFill>
                  <a:srgbClr val="1D4956"/>
                </a:solidFill>
                <a:latin typeface="Barlow"/>
                <a:cs typeface="Calibri"/>
              </a:rPr>
              <a:t>To measure the performance of the overall system</a:t>
            </a:r>
            <a:endParaRPr lang="el-GR" sz="2000" dirty="0">
              <a:solidFill>
                <a:srgbClr val="1D4956"/>
              </a:solidFill>
              <a:latin typeface="Barlow"/>
              <a:cs typeface="Calibri"/>
            </a:endParaRPr>
          </a:p>
          <a:p>
            <a:pPr lvl="1">
              <a:lnSpc>
                <a:spcPct val="100000"/>
              </a:lnSpc>
            </a:pPr>
            <a:endParaRPr lang="en-US" sz="500" dirty="0">
              <a:solidFill>
                <a:srgbClr val="1D4956"/>
              </a:solidFill>
              <a:latin typeface="Barlow"/>
              <a:cs typeface="Calibri"/>
            </a:endParaRPr>
          </a:p>
          <a:p>
            <a:pPr>
              <a:lnSpc>
                <a:spcPct val="100000"/>
              </a:lnSpc>
            </a:pPr>
            <a:r>
              <a:rPr lang="en-GB" sz="2400" dirty="0">
                <a:solidFill>
                  <a:srgbClr val="1D4956"/>
                </a:solidFill>
                <a:latin typeface="Barlow"/>
                <a:cs typeface="Calibri"/>
              </a:rPr>
              <a:t>We use tasks from </a:t>
            </a:r>
            <a:r>
              <a:rPr lang="en-GB" sz="2400" dirty="0" err="1">
                <a:solidFill>
                  <a:srgbClr val="1D4956"/>
                </a:solidFill>
                <a:latin typeface="Barlow"/>
                <a:cs typeface="Calibri"/>
              </a:rPr>
              <a:t>Rodinia</a:t>
            </a:r>
            <a:r>
              <a:rPr lang="en-GB" sz="2400" dirty="0">
                <a:solidFill>
                  <a:srgbClr val="1D4956"/>
                </a:solidFill>
                <a:latin typeface="Barlow"/>
                <a:cs typeface="Calibri"/>
              </a:rPr>
              <a:t> 3.2 and NVIDIA SDK</a:t>
            </a:r>
          </a:p>
          <a:p>
            <a:pPr lvl="1">
              <a:lnSpc>
                <a:spcPct val="100000"/>
              </a:lnSpc>
            </a:pPr>
            <a:r>
              <a:rPr lang="en-US" sz="2000" dirty="0">
                <a:solidFill>
                  <a:srgbClr val="1D4956"/>
                </a:solidFill>
                <a:latin typeface="Barlow"/>
                <a:cs typeface="Calibri"/>
              </a:rPr>
              <a:t>Tasks with execution time &lt; SLA </a:t>
            </a:r>
            <a:r>
              <a:rPr lang="en-US" sz="2000" dirty="0">
                <a:solidFill>
                  <a:srgbClr val="1D4956"/>
                </a:solidFill>
                <a:latin typeface="Barlow"/>
                <a:cs typeface="Calibri"/>
                <a:sym typeface="Wingdings" panose="05000000000000000000" pitchFamily="2" charset="2"/>
              </a:rPr>
              <a:t> user-facing</a:t>
            </a:r>
          </a:p>
          <a:p>
            <a:pPr lvl="1">
              <a:lnSpc>
                <a:spcPct val="100000"/>
              </a:lnSpc>
            </a:pPr>
            <a:r>
              <a:rPr lang="en-US" sz="2000" dirty="0">
                <a:solidFill>
                  <a:srgbClr val="1D4956"/>
                </a:solidFill>
                <a:latin typeface="Barlow"/>
                <a:cs typeface="Calibri"/>
              </a:rPr>
              <a:t>Tasks with execution time </a:t>
            </a:r>
            <a:r>
              <a:rPr lang="en-US" sz="2000" dirty="0">
                <a:solidFill>
                  <a:srgbClr val="1D4956"/>
                </a:solidFill>
                <a:latin typeface="Barlow"/>
                <a:cs typeface="Calibri"/>
                <a:sym typeface="Wingdings" panose="05000000000000000000" pitchFamily="2" charset="2"/>
              </a:rPr>
              <a:t>&gt;&gt; SLA  batch</a:t>
            </a:r>
          </a:p>
          <a:p>
            <a:pPr lvl="1">
              <a:lnSpc>
                <a:spcPct val="100000"/>
              </a:lnSpc>
            </a:pPr>
            <a:r>
              <a:rPr lang="en-US" sz="2000" dirty="0">
                <a:solidFill>
                  <a:srgbClr val="1D4956"/>
                </a:solidFill>
                <a:latin typeface="Barlow"/>
                <a:cs typeface="Calibri"/>
              </a:rPr>
              <a:t>SLA = 200ms</a:t>
            </a:r>
            <a:endParaRPr lang="en-GB" sz="2000" dirty="0">
              <a:solidFill>
                <a:srgbClr val="1D4956"/>
              </a:solidFill>
              <a:latin typeface="Barlow"/>
              <a:cs typeface="Calibri"/>
            </a:endParaRPr>
          </a:p>
          <a:p>
            <a:pPr lvl="1">
              <a:lnSpc>
                <a:spcPct val="100000"/>
              </a:lnSpc>
            </a:pPr>
            <a:endParaRPr lang="en-GB" sz="1600" dirty="0">
              <a:solidFill>
                <a:srgbClr val="1D4956"/>
              </a:solidFill>
              <a:latin typeface="Barlow"/>
              <a:cs typeface="Calibri"/>
            </a:endParaRPr>
          </a:p>
        </p:txBody>
      </p:sp>
      <p:graphicFrame>
        <p:nvGraphicFramePr>
          <p:cNvPr id="46" name="Πίνακας 45"/>
          <p:cNvGraphicFramePr>
            <a:graphicFrameLocks noGrp="1"/>
          </p:cNvGraphicFramePr>
          <p:nvPr/>
        </p:nvGraphicFramePr>
        <p:xfrm>
          <a:off x="8901595" y="96540"/>
          <a:ext cx="3214108" cy="3337163"/>
        </p:xfrm>
        <a:graphic>
          <a:graphicData uri="http://schemas.openxmlformats.org/drawingml/2006/table">
            <a:tbl>
              <a:tblPr firstRow="1" bandRow="1">
                <a:tableStyleId>{5C22544A-7EE6-4342-B048-85BDC9FD1C3A}</a:tableStyleId>
              </a:tblPr>
              <a:tblGrid>
                <a:gridCol w="1457498">
                  <a:extLst>
                    <a:ext uri="{9D8B030D-6E8A-4147-A177-3AD203B41FA5}">
                      <a16:colId xmlns:a16="http://schemas.microsoft.com/office/drawing/2014/main" val="2830375692"/>
                    </a:ext>
                  </a:extLst>
                </a:gridCol>
                <a:gridCol w="1756610">
                  <a:extLst>
                    <a:ext uri="{9D8B030D-6E8A-4147-A177-3AD203B41FA5}">
                      <a16:colId xmlns:a16="http://schemas.microsoft.com/office/drawing/2014/main" val="218737193"/>
                    </a:ext>
                  </a:extLst>
                </a:gridCol>
              </a:tblGrid>
              <a:tr h="322138">
                <a:tc>
                  <a:txBody>
                    <a:bodyPr/>
                    <a:lstStyle/>
                    <a:p>
                      <a:pPr algn="ctr"/>
                      <a:r>
                        <a:rPr lang="en-US" sz="1800" dirty="0">
                          <a:latin typeface="Barlow" panose="020B0604020202020204" charset="0"/>
                        </a:rPr>
                        <a:t>Tasks</a:t>
                      </a:r>
                    </a:p>
                  </a:txBody>
                  <a:tcPr anchor="ctr">
                    <a:solidFill>
                      <a:srgbClr val="1D4956"/>
                    </a:solidFill>
                  </a:tcPr>
                </a:tc>
                <a:tc>
                  <a:txBody>
                    <a:bodyPr/>
                    <a:lstStyle/>
                    <a:p>
                      <a:pPr algn="ctr"/>
                      <a:r>
                        <a:rPr lang="en-US" sz="1800" dirty="0">
                          <a:latin typeface="Barlow" panose="020B0604020202020204" charset="0"/>
                        </a:rPr>
                        <a:t>AVG </a:t>
                      </a:r>
                      <a:r>
                        <a:rPr lang="en-US" sz="1800" baseline="0" dirty="0">
                          <a:latin typeface="Barlow" panose="020B0604020202020204" charset="0"/>
                        </a:rPr>
                        <a:t> </a:t>
                      </a:r>
                      <a:r>
                        <a:rPr lang="en-US" sz="1800" dirty="0">
                          <a:latin typeface="Barlow" panose="020B0604020202020204" charset="0"/>
                        </a:rPr>
                        <a:t>Exec. Time</a:t>
                      </a:r>
                      <a:r>
                        <a:rPr lang="en-US" sz="1800" baseline="0" dirty="0">
                          <a:latin typeface="Barlow" panose="020B0604020202020204" charset="0"/>
                        </a:rPr>
                        <a:t> (</a:t>
                      </a:r>
                      <a:r>
                        <a:rPr lang="en-US" sz="1800" baseline="0" dirty="0" err="1">
                          <a:latin typeface="Barlow" panose="020B0604020202020204" charset="0"/>
                        </a:rPr>
                        <a:t>ms</a:t>
                      </a:r>
                      <a:r>
                        <a:rPr lang="en-US" sz="1800" baseline="0" dirty="0">
                          <a:latin typeface="Barlow" panose="020B0604020202020204" charset="0"/>
                        </a:rPr>
                        <a:t>)</a:t>
                      </a:r>
                      <a:endParaRPr lang="en-US" sz="1800" dirty="0">
                        <a:latin typeface="Barlow" panose="020B0604020202020204" charset="0"/>
                      </a:endParaRPr>
                    </a:p>
                  </a:txBody>
                  <a:tcPr anchor="ctr">
                    <a:solidFill>
                      <a:srgbClr val="1D4956"/>
                    </a:solidFill>
                  </a:tcPr>
                </a:tc>
                <a:extLst>
                  <a:ext uri="{0D108BD9-81ED-4DB2-BD59-A6C34878D82A}">
                    <a16:rowId xmlns:a16="http://schemas.microsoft.com/office/drawing/2014/main" val="2412294634"/>
                  </a:ext>
                </a:extLst>
              </a:tr>
              <a:tr h="382500">
                <a:tc>
                  <a:txBody>
                    <a:bodyPr/>
                    <a:lstStyle/>
                    <a:p>
                      <a:pPr algn="ctr"/>
                      <a:r>
                        <a:rPr lang="en-US" sz="1800" dirty="0">
                          <a:solidFill>
                            <a:schemeClr val="bg1"/>
                          </a:solidFill>
                          <a:latin typeface="Barlow" panose="020B0604020202020204" charset="0"/>
                        </a:rPr>
                        <a:t>Euclid</a:t>
                      </a:r>
                    </a:p>
                  </a:txBody>
                  <a:tcPr>
                    <a:solidFill>
                      <a:srgbClr val="1D4956"/>
                    </a:solidFill>
                  </a:tcPr>
                </a:tc>
                <a:tc>
                  <a:txBody>
                    <a:bodyPr/>
                    <a:lstStyle/>
                    <a:p>
                      <a:pPr algn="ctr"/>
                      <a:r>
                        <a:rPr lang="en-US" sz="1800" dirty="0">
                          <a:solidFill>
                            <a:schemeClr val="bg1"/>
                          </a:solidFill>
                          <a:latin typeface="Barlow" panose="020B0604020202020204" charset="0"/>
                        </a:rPr>
                        <a:t>8</a:t>
                      </a:r>
                    </a:p>
                  </a:txBody>
                  <a:tcPr>
                    <a:solidFill>
                      <a:srgbClr val="1D4956"/>
                    </a:solidFill>
                  </a:tcPr>
                </a:tc>
                <a:extLst>
                  <a:ext uri="{0D108BD9-81ED-4DB2-BD59-A6C34878D82A}">
                    <a16:rowId xmlns:a16="http://schemas.microsoft.com/office/drawing/2014/main" val="1385965222"/>
                  </a:ext>
                </a:extLst>
              </a:tr>
              <a:tr h="382500">
                <a:tc>
                  <a:txBody>
                    <a:bodyPr/>
                    <a:lstStyle/>
                    <a:p>
                      <a:pPr algn="ctr"/>
                      <a:r>
                        <a:rPr lang="en-US" sz="1800" dirty="0">
                          <a:solidFill>
                            <a:schemeClr val="bg1"/>
                          </a:solidFill>
                          <a:latin typeface="Barlow" panose="020B0604020202020204" charset="0"/>
                        </a:rPr>
                        <a:t>NW</a:t>
                      </a:r>
                    </a:p>
                  </a:txBody>
                  <a:tcPr>
                    <a:solidFill>
                      <a:srgbClr val="1D4956"/>
                    </a:solidFill>
                  </a:tcPr>
                </a:tc>
                <a:tc>
                  <a:txBody>
                    <a:bodyPr/>
                    <a:lstStyle/>
                    <a:p>
                      <a:pPr algn="ctr"/>
                      <a:r>
                        <a:rPr lang="en-US" sz="1800" dirty="0">
                          <a:solidFill>
                            <a:schemeClr val="bg1"/>
                          </a:solidFill>
                          <a:latin typeface="Barlow" panose="020B0604020202020204" charset="0"/>
                        </a:rPr>
                        <a:t>38</a:t>
                      </a:r>
                    </a:p>
                  </a:txBody>
                  <a:tcPr>
                    <a:solidFill>
                      <a:srgbClr val="1D4956"/>
                    </a:solidFill>
                  </a:tcPr>
                </a:tc>
                <a:extLst>
                  <a:ext uri="{0D108BD9-81ED-4DB2-BD59-A6C34878D82A}">
                    <a16:rowId xmlns:a16="http://schemas.microsoft.com/office/drawing/2014/main" val="2323616444"/>
                  </a:ext>
                </a:extLst>
              </a:tr>
              <a:tr h="382500">
                <a:tc>
                  <a:txBody>
                    <a:bodyPr/>
                    <a:lstStyle/>
                    <a:p>
                      <a:pPr algn="ctr"/>
                      <a:r>
                        <a:rPr lang="en-US" sz="1800" dirty="0">
                          <a:solidFill>
                            <a:schemeClr val="bg1"/>
                          </a:solidFill>
                          <a:latin typeface="Barlow" panose="020B0604020202020204" charset="0"/>
                        </a:rPr>
                        <a:t>Pathfinder</a:t>
                      </a:r>
                    </a:p>
                  </a:txBody>
                  <a:tcPr>
                    <a:solidFill>
                      <a:srgbClr val="1D4956"/>
                    </a:solidFill>
                  </a:tcPr>
                </a:tc>
                <a:tc>
                  <a:txBody>
                    <a:bodyPr/>
                    <a:lstStyle/>
                    <a:p>
                      <a:pPr algn="ctr"/>
                      <a:r>
                        <a:rPr lang="en-US" sz="1800" dirty="0">
                          <a:solidFill>
                            <a:schemeClr val="bg1"/>
                          </a:solidFill>
                          <a:latin typeface="Barlow" panose="020B0604020202020204" charset="0"/>
                        </a:rPr>
                        <a:t>68</a:t>
                      </a:r>
                    </a:p>
                  </a:txBody>
                  <a:tcPr>
                    <a:solidFill>
                      <a:srgbClr val="1D4956"/>
                    </a:solidFill>
                  </a:tcPr>
                </a:tc>
                <a:extLst>
                  <a:ext uri="{0D108BD9-81ED-4DB2-BD59-A6C34878D82A}">
                    <a16:rowId xmlns:a16="http://schemas.microsoft.com/office/drawing/2014/main" val="917385883"/>
                  </a:ext>
                </a:extLst>
              </a:tr>
              <a:tr h="382500">
                <a:tc>
                  <a:txBody>
                    <a:bodyPr/>
                    <a:lstStyle/>
                    <a:p>
                      <a:pPr algn="ctr"/>
                      <a:r>
                        <a:rPr lang="en-US" sz="1800" dirty="0">
                          <a:solidFill>
                            <a:schemeClr val="bg1"/>
                          </a:solidFill>
                          <a:latin typeface="Barlow" panose="020B0604020202020204" charset="0"/>
                        </a:rPr>
                        <a:t>Monte Carlo</a:t>
                      </a:r>
                    </a:p>
                  </a:txBody>
                  <a:tcPr>
                    <a:solidFill>
                      <a:srgbClr val="1D4956"/>
                    </a:solidFill>
                  </a:tcPr>
                </a:tc>
                <a:tc>
                  <a:txBody>
                    <a:bodyPr/>
                    <a:lstStyle/>
                    <a:p>
                      <a:pPr algn="ctr"/>
                      <a:r>
                        <a:rPr lang="en-US" sz="1800" dirty="0">
                          <a:solidFill>
                            <a:schemeClr val="bg1"/>
                          </a:solidFill>
                          <a:latin typeface="Barlow" panose="020B0604020202020204" charset="0"/>
                        </a:rPr>
                        <a:t>150</a:t>
                      </a:r>
                    </a:p>
                  </a:txBody>
                  <a:tcPr>
                    <a:solidFill>
                      <a:srgbClr val="1D4956"/>
                    </a:solidFill>
                  </a:tcPr>
                </a:tc>
                <a:extLst>
                  <a:ext uri="{0D108BD9-81ED-4DB2-BD59-A6C34878D82A}">
                    <a16:rowId xmlns:a16="http://schemas.microsoft.com/office/drawing/2014/main" val="546343221"/>
                  </a:ext>
                </a:extLst>
              </a:tr>
              <a:tr h="382500">
                <a:tc>
                  <a:txBody>
                    <a:bodyPr/>
                    <a:lstStyle/>
                    <a:p>
                      <a:pPr algn="ctr"/>
                      <a:r>
                        <a:rPr lang="en-US" sz="1800" dirty="0">
                          <a:solidFill>
                            <a:schemeClr val="bg1"/>
                          </a:solidFill>
                          <a:latin typeface="Barlow" panose="020B0604020202020204" charset="0"/>
                        </a:rPr>
                        <a:t>Lava MD</a:t>
                      </a:r>
                    </a:p>
                  </a:txBody>
                  <a:tcPr>
                    <a:solidFill>
                      <a:srgbClr val="1D4956"/>
                    </a:solidFill>
                  </a:tcPr>
                </a:tc>
                <a:tc>
                  <a:txBody>
                    <a:bodyPr/>
                    <a:lstStyle/>
                    <a:p>
                      <a:pPr algn="ctr"/>
                      <a:r>
                        <a:rPr lang="en-US" sz="1800" dirty="0">
                          <a:solidFill>
                            <a:schemeClr val="bg1"/>
                          </a:solidFill>
                          <a:latin typeface="Barlow" panose="020B0604020202020204" charset="0"/>
                        </a:rPr>
                        <a:t>46000</a:t>
                      </a:r>
                    </a:p>
                  </a:txBody>
                  <a:tcPr>
                    <a:solidFill>
                      <a:srgbClr val="1D4956"/>
                    </a:solidFill>
                  </a:tcPr>
                </a:tc>
                <a:extLst>
                  <a:ext uri="{0D108BD9-81ED-4DB2-BD59-A6C34878D82A}">
                    <a16:rowId xmlns:a16="http://schemas.microsoft.com/office/drawing/2014/main" val="4200552159"/>
                  </a:ext>
                </a:extLst>
              </a:tr>
              <a:tr h="382500">
                <a:tc>
                  <a:txBody>
                    <a:bodyPr/>
                    <a:lstStyle/>
                    <a:p>
                      <a:pPr algn="ctr"/>
                      <a:r>
                        <a:rPr lang="en-US" sz="1800" dirty="0">
                          <a:solidFill>
                            <a:schemeClr val="bg1"/>
                          </a:solidFill>
                          <a:latin typeface="Barlow" panose="020B0604020202020204" charset="0"/>
                        </a:rPr>
                        <a:t>Hot Spot</a:t>
                      </a:r>
                    </a:p>
                  </a:txBody>
                  <a:tcPr>
                    <a:solidFill>
                      <a:srgbClr val="1D4956"/>
                    </a:solidFill>
                  </a:tcPr>
                </a:tc>
                <a:tc>
                  <a:txBody>
                    <a:bodyPr/>
                    <a:lstStyle/>
                    <a:p>
                      <a:pPr algn="ctr"/>
                      <a:r>
                        <a:rPr lang="en-US" sz="1800" dirty="0">
                          <a:solidFill>
                            <a:schemeClr val="bg1"/>
                          </a:solidFill>
                          <a:latin typeface="Barlow" panose="020B0604020202020204" charset="0"/>
                        </a:rPr>
                        <a:t>130696</a:t>
                      </a:r>
                    </a:p>
                  </a:txBody>
                  <a:tcPr>
                    <a:solidFill>
                      <a:srgbClr val="1D4956"/>
                    </a:solidFill>
                  </a:tcPr>
                </a:tc>
                <a:extLst>
                  <a:ext uri="{0D108BD9-81ED-4DB2-BD59-A6C34878D82A}">
                    <a16:rowId xmlns:a16="http://schemas.microsoft.com/office/drawing/2014/main" val="2337923925"/>
                  </a:ext>
                </a:extLst>
              </a:tr>
              <a:tr h="402083">
                <a:tc>
                  <a:txBody>
                    <a:bodyPr/>
                    <a:lstStyle/>
                    <a:p>
                      <a:pPr algn="ctr"/>
                      <a:r>
                        <a:rPr lang="en-US" sz="1800" dirty="0">
                          <a:solidFill>
                            <a:schemeClr val="bg1"/>
                          </a:solidFill>
                          <a:latin typeface="Barlow" panose="020B0604020202020204" charset="0"/>
                        </a:rPr>
                        <a:t>Gaussian</a:t>
                      </a:r>
                    </a:p>
                  </a:txBody>
                  <a:tcPr>
                    <a:solidFill>
                      <a:srgbClr val="1D4956"/>
                    </a:solidFill>
                  </a:tcPr>
                </a:tc>
                <a:tc>
                  <a:txBody>
                    <a:bodyPr/>
                    <a:lstStyle/>
                    <a:p>
                      <a:pPr algn="ctr"/>
                      <a:r>
                        <a:rPr lang="en-US" sz="1800" dirty="0">
                          <a:solidFill>
                            <a:schemeClr val="bg1"/>
                          </a:solidFill>
                          <a:latin typeface="Barlow" panose="020B0604020202020204" charset="0"/>
                        </a:rPr>
                        <a:t>311000</a:t>
                      </a:r>
                    </a:p>
                  </a:txBody>
                  <a:tcPr>
                    <a:solidFill>
                      <a:srgbClr val="1D4956"/>
                    </a:solidFill>
                  </a:tcPr>
                </a:tc>
                <a:extLst>
                  <a:ext uri="{0D108BD9-81ED-4DB2-BD59-A6C34878D82A}">
                    <a16:rowId xmlns:a16="http://schemas.microsoft.com/office/drawing/2014/main" val="1136455661"/>
                  </a:ext>
                </a:extLst>
              </a:tr>
            </a:tbl>
          </a:graphicData>
        </a:graphic>
      </p:graphicFrame>
      <p:cxnSp>
        <p:nvCxnSpPr>
          <p:cNvPr id="48" name="Ευθεία γραμμή σύνδεσης 47"/>
          <p:cNvCxnSpPr>
            <a:cxnSpLocks/>
          </p:cNvCxnSpPr>
          <p:nvPr/>
        </p:nvCxnSpPr>
        <p:spPr>
          <a:xfrm>
            <a:off x="8901595" y="2244242"/>
            <a:ext cx="3214108" cy="0"/>
          </a:xfrm>
          <a:prstGeom prst="line">
            <a:avLst/>
          </a:prstGeom>
          <a:ln w="76200">
            <a:solidFill>
              <a:schemeClr val="bg1"/>
            </a:solidFill>
            <a:prstDash val="sysDash"/>
          </a:ln>
        </p:spPr>
        <p:style>
          <a:lnRef idx="3">
            <a:schemeClr val="accent2"/>
          </a:lnRef>
          <a:fillRef idx="0">
            <a:schemeClr val="accent2"/>
          </a:fillRef>
          <a:effectRef idx="2">
            <a:schemeClr val="accent2"/>
          </a:effectRef>
          <a:fontRef idx="minor">
            <a:schemeClr val="tx1"/>
          </a:fontRef>
        </p:style>
      </p:cxnSp>
      <p:grpSp>
        <p:nvGrpSpPr>
          <p:cNvPr id="8" name="Ομάδα 7"/>
          <p:cNvGrpSpPr/>
          <p:nvPr/>
        </p:nvGrpSpPr>
        <p:grpSpPr>
          <a:xfrm>
            <a:off x="11584364" y="763082"/>
            <a:ext cx="618101" cy="1470274"/>
            <a:chOff x="6849800" y="129135"/>
            <a:chExt cx="618101" cy="1470274"/>
          </a:xfrm>
        </p:grpSpPr>
        <p:sp>
          <p:nvSpPr>
            <p:cNvPr id="44" name="Επάνω βέλος 43"/>
            <p:cNvSpPr/>
            <p:nvPr/>
          </p:nvSpPr>
          <p:spPr>
            <a:xfrm>
              <a:off x="6849800" y="177058"/>
              <a:ext cx="292100" cy="1342495"/>
            </a:xfrm>
            <a:prstGeom prst="upArrow">
              <a:avLst/>
            </a:prstGeom>
            <a:solidFill>
              <a:schemeClr val="bg1"/>
            </a:solidFill>
            <a:ln>
              <a:solidFill>
                <a:srgbClr val="1D495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7" name="Ορθογώνιο 6"/>
            <p:cNvSpPr/>
            <p:nvPr/>
          </p:nvSpPr>
          <p:spPr>
            <a:xfrm rot="5400000">
              <a:off x="6532709" y="664217"/>
              <a:ext cx="1470274" cy="400110"/>
            </a:xfrm>
            <a:prstGeom prst="rect">
              <a:avLst/>
            </a:prstGeom>
          </p:spPr>
          <p:txBody>
            <a:bodyPr wrap="none">
              <a:spAutoFit/>
            </a:bodyPr>
            <a:lstStyle/>
            <a:p>
              <a:pPr lvl="1"/>
              <a:r>
                <a:rPr lang="en-US" sz="2000" dirty="0">
                  <a:solidFill>
                    <a:schemeClr val="bg1"/>
                  </a:solidFill>
                  <a:latin typeface="Barlow"/>
                  <a:cs typeface="Calibri"/>
                  <a:sym typeface="Wingdings" panose="05000000000000000000" pitchFamily="2" charset="2"/>
                </a:rPr>
                <a:t>user-facing</a:t>
              </a:r>
            </a:p>
          </p:txBody>
        </p:sp>
      </p:grpSp>
      <p:grpSp>
        <p:nvGrpSpPr>
          <p:cNvPr id="11" name="Ομάδα 10"/>
          <p:cNvGrpSpPr/>
          <p:nvPr/>
        </p:nvGrpSpPr>
        <p:grpSpPr>
          <a:xfrm>
            <a:off x="11606557" y="2340141"/>
            <a:ext cx="618101" cy="1010654"/>
            <a:chOff x="6846625" y="1881261"/>
            <a:chExt cx="618101" cy="1010654"/>
          </a:xfrm>
        </p:grpSpPr>
        <p:sp>
          <p:nvSpPr>
            <p:cNvPr id="45" name="Κάτω βέλος 44"/>
            <p:cNvSpPr/>
            <p:nvPr/>
          </p:nvSpPr>
          <p:spPr>
            <a:xfrm>
              <a:off x="6846625" y="1881261"/>
              <a:ext cx="292100" cy="1010654"/>
            </a:xfrm>
            <a:prstGeom prst="downArrow">
              <a:avLst/>
            </a:prstGeom>
            <a:solidFill>
              <a:schemeClr val="bg2">
                <a:lumMod val="90000"/>
              </a:schemeClr>
            </a:solidFill>
            <a:ln>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Ορθογώνιο 9"/>
            <p:cNvSpPr/>
            <p:nvPr/>
          </p:nvSpPr>
          <p:spPr>
            <a:xfrm rot="5400000">
              <a:off x="6854943" y="2175401"/>
              <a:ext cx="819455" cy="400110"/>
            </a:xfrm>
            <a:prstGeom prst="rect">
              <a:avLst/>
            </a:prstGeom>
          </p:spPr>
          <p:txBody>
            <a:bodyPr wrap="none">
              <a:spAutoFit/>
            </a:bodyPr>
            <a:lstStyle/>
            <a:p>
              <a:r>
                <a:rPr lang="en-US" sz="2000" dirty="0">
                  <a:solidFill>
                    <a:schemeClr val="bg2">
                      <a:lumMod val="90000"/>
                    </a:schemeClr>
                  </a:solidFill>
                  <a:latin typeface="Barlow"/>
                  <a:cs typeface="Calibri"/>
                  <a:sym typeface="Wingdings" panose="05000000000000000000" pitchFamily="2" charset="2"/>
                </a:rPr>
                <a:t>batch</a:t>
              </a:r>
              <a:endParaRPr lang="en-US" sz="2000" dirty="0">
                <a:solidFill>
                  <a:schemeClr val="bg2">
                    <a:lumMod val="90000"/>
                  </a:schemeClr>
                </a:solidFill>
              </a:endParaRPr>
            </a:p>
          </p:txBody>
        </p:sp>
      </p:grpSp>
      <p:sp>
        <p:nvSpPr>
          <p:cNvPr id="4" name="Slide Number Placeholder 3">
            <a:extLst>
              <a:ext uri="{FF2B5EF4-FFF2-40B4-BE49-F238E27FC236}">
                <a16:creationId xmlns:a16="http://schemas.microsoft.com/office/drawing/2014/main" id="{631EB6DE-5705-46BA-89DC-D8F38D7BD2B1}"/>
              </a:ext>
            </a:extLst>
          </p:cNvPr>
          <p:cNvSpPr>
            <a:spLocks noGrp="1"/>
          </p:cNvSpPr>
          <p:nvPr>
            <p:ph type="sldNum" sz="quarter" idx="12"/>
          </p:nvPr>
        </p:nvSpPr>
        <p:spPr/>
        <p:txBody>
          <a:bodyPr/>
          <a:lstStyle/>
          <a:p>
            <a:fld id="{48F63A3B-78C7-47BE-AE5E-E10140E04643}" type="slidenum">
              <a:rPr lang="en-US" smtClean="0"/>
              <a:t>102</a:t>
            </a:fld>
            <a:endParaRPr lang="en-US"/>
          </a:p>
        </p:txBody>
      </p:sp>
      <p:sp>
        <p:nvSpPr>
          <p:cNvPr id="12" name="Footer Placeholder 11">
            <a:extLst>
              <a:ext uri="{FF2B5EF4-FFF2-40B4-BE49-F238E27FC236}">
                <a16:creationId xmlns:a16="http://schemas.microsoft.com/office/drawing/2014/main" id="{960A1580-1E00-43F7-81F3-7F41C7CB6EF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4229095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112934" cy="773562"/>
          </a:xfrm>
        </p:spPr>
        <p:txBody>
          <a:bodyPr>
            <a:normAutofit/>
          </a:bodyPr>
          <a:lstStyle/>
          <a:p>
            <a:r>
              <a:rPr lang="en-GB" sz="3200" b="1" dirty="0" err="1">
                <a:solidFill>
                  <a:srgbClr val="1D4956"/>
                </a:solidFill>
                <a:latin typeface="Barlow"/>
                <a:cs typeface="Calibri"/>
              </a:rPr>
              <a:t>Datacenter</a:t>
            </a:r>
            <a:r>
              <a:rPr lang="en-GB" sz="3200" b="1" dirty="0">
                <a:solidFill>
                  <a:srgbClr val="1D4956"/>
                </a:solidFill>
                <a:latin typeface="Barlow"/>
                <a:cs typeface="Calibri"/>
              </a:rPr>
              <a:t> workloads</a:t>
            </a:r>
            <a:endParaRPr lang="en-US" sz="3200" b="1" dirty="0">
              <a:solidFill>
                <a:srgbClr val="1D4956"/>
              </a:solidFill>
              <a:latin typeface="Barlow"/>
              <a:cs typeface="Calibri Light"/>
            </a:endParaRPr>
          </a:p>
        </p:txBody>
      </p:sp>
      <p:sp>
        <p:nvSpPr>
          <p:cNvPr id="22"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516463" y="1138687"/>
            <a:ext cx="9951011" cy="5203653"/>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rPr>
              <a:t>We implement a workload generator</a:t>
            </a:r>
          </a:p>
          <a:p>
            <a:pPr lvl="1">
              <a:lnSpc>
                <a:spcPct val="100000"/>
              </a:lnSpc>
            </a:pPr>
            <a:r>
              <a:rPr lang="en-US" sz="2000" i="1" dirty="0">
                <a:solidFill>
                  <a:srgbClr val="1D4956"/>
                </a:solidFill>
                <a:latin typeface="Barlow"/>
                <a:cs typeface="Calibri"/>
              </a:rPr>
              <a:t>Mimics</a:t>
            </a:r>
            <a:r>
              <a:rPr lang="en-US" sz="2000" dirty="0">
                <a:solidFill>
                  <a:srgbClr val="1D4956"/>
                </a:solidFill>
                <a:latin typeface="Barlow"/>
                <a:cs typeface="Calibri"/>
              </a:rPr>
              <a:t> </a:t>
            </a:r>
            <a:r>
              <a:rPr lang="el-GR" sz="2000" dirty="0">
                <a:solidFill>
                  <a:srgbClr val="1D4956"/>
                </a:solidFill>
                <a:latin typeface="Barlow"/>
                <a:cs typeface="Calibri"/>
              </a:rPr>
              <a:t> </a:t>
            </a:r>
            <a:r>
              <a:rPr lang="en-US" sz="2000" dirty="0">
                <a:solidFill>
                  <a:srgbClr val="1D4956"/>
                </a:solidFill>
                <a:latin typeface="Barlow"/>
                <a:cs typeface="Calibri"/>
              </a:rPr>
              <a:t>traces from Google and Alibaba</a:t>
            </a:r>
          </a:p>
          <a:p>
            <a:pPr lvl="1">
              <a:lnSpc>
                <a:spcPct val="100000"/>
              </a:lnSpc>
            </a:pPr>
            <a:r>
              <a:rPr lang="en-US" sz="2000" dirty="0">
                <a:solidFill>
                  <a:srgbClr val="1D4956"/>
                </a:solidFill>
                <a:latin typeface="Barlow"/>
                <a:cs typeface="Calibri"/>
              </a:rPr>
              <a:t>Takes 3 parameters:</a:t>
            </a:r>
          </a:p>
          <a:p>
            <a:pPr marL="1257300" lvl="2" indent="-342900">
              <a:lnSpc>
                <a:spcPct val="150000"/>
              </a:lnSpc>
              <a:buFont typeface="+mj-lt"/>
              <a:buAutoNum type="arabicPeriod"/>
            </a:pPr>
            <a:r>
              <a:rPr lang="en-US" sz="1800" dirty="0">
                <a:solidFill>
                  <a:srgbClr val="1D4956"/>
                </a:solidFill>
                <a:latin typeface="Barlow"/>
                <a:cs typeface="Calibri"/>
              </a:rPr>
              <a:t>Job duration </a:t>
            </a:r>
            <a:r>
              <a:rPr lang="en-US" sz="1800" dirty="0">
                <a:solidFill>
                  <a:srgbClr val="1D4956"/>
                </a:solidFill>
                <a:latin typeface="Barlow"/>
                <a:cs typeface="Calibri"/>
                <a:sym typeface="Wingdings" panose="05000000000000000000" pitchFamily="2" charset="2"/>
              </a:rPr>
              <a:t> Pareto distribution</a:t>
            </a:r>
            <a:endParaRPr lang="en-US" sz="1800" dirty="0">
              <a:solidFill>
                <a:srgbClr val="1D4956"/>
              </a:solidFill>
              <a:latin typeface="Barlow"/>
              <a:cs typeface="Calibri"/>
            </a:endParaRPr>
          </a:p>
          <a:p>
            <a:pPr marL="1257300" lvl="2" indent="-342900">
              <a:lnSpc>
                <a:spcPct val="150000"/>
              </a:lnSpc>
              <a:buFont typeface="+mj-lt"/>
              <a:buAutoNum type="arabicPeriod"/>
            </a:pPr>
            <a:r>
              <a:rPr lang="en-US" sz="1800" dirty="0">
                <a:solidFill>
                  <a:srgbClr val="1D4956"/>
                </a:solidFill>
                <a:latin typeface="Barlow"/>
                <a:cs typeface="Calibri"/>
              </a:rPr>
              <a:t>Job inter-arrival time </a:t>
            </a:r>
            <a:r>
              <a:rPr lang="en-US" sz="1800" dirty="0">
                <a:solidFill>
                  <a:srgbClr val="1D4956"/>
                </a:solidFill>
                <a:latin typeface="Barlow"/>
                <a:cs typeface="Calibri"/>
                <a:sym typeface="Wingdings" panose="05000000000000000000" pitchFamily="2" charset="2"/>
              </a:rPr>
              <a:t> Exponential distribution</a:t>
            </a:r>
            <a:endParaRPr lang="en-US" sz="1800" dirty="0">
              <a:solidFill>
                <a:srgbClr val="1D4956"/>
              </a:solidFill>
              <a:latin typeface="Barlow"/>
              <a:cs typeface="Calibri"/>
            </a:endParaRPr>
          </a:p>
          <a:p>
            <a:pPr marL="1257300" lvl="2" indent="-342900">
              <a:lnSpc>
                <a:spcPct val="150000"/>
              </a:lnSpc>
              <a:buFont typeface="+mj-lt"/>
              <a:buAutoNum type="arabicPeriod"/>
            </a:pPr>
            <a:r>
              <a:rPr lang="en-US" sz="1800" dirty="0">
                <a:solidFill>
                  <a:srgbClr val="1D4956"/>
                </a:solidFill>
                <a:latin typeface="Barlow"/>
                <a:cs typeface="Calibri"/>
              </a:rPr>
              <a:t>User-facing to batch job ratio </a:t>
            </a:r>
            <a:r>
              <a:rPr lang="en-US" sz="1800" dirty="0">
                <a:solidFill>
                  <a:srgbClr val="1D4956"/>
                </a:solidFill>
                <a:latin typeface="Barlow"/>
                <a:cs typeface="Calibri"/>
                <a:sym typeface="Wingdings" panose="05000000000000000000" pitchFamily="2" charset="2"/>
              </a:rPr>
              <a:t> 50:50 (Alibaba), 80:20 (Google)</a:t>
            </a:r>
          </a:p>
          <a:p>
            <a:pPr>
              <a:lnSpc>
                <a:spcPct val="100000"/>
              </a:lnSpc>
            </a:pPr>
            <a:r>
              <a:rPr lang="en-US" sz="2400" dirty="0">
                <a:solidFill>
                  <a:srgbClr val="1D4956"/>
                </a:solidFill>
                <a:latin typeface="Barlow"/>
                <a:cs typeface="Calibri"/>
                <a:sym typeface="Wingdings" panose="05000000000000000000" pitchFamily="2" charset="2"/>
              </a:rPr>
              <a:t>We generate two workloads: W1 &amp; W2</a:t>
            </a:r>
            <a:endParaRPr lang="en-US" sz="1800" dirty="0">
              <a:solidFill>
                <a:srgbClr val="1D4956"/>
              </a:solidFill>
              <a:latin typeface="Barlow"/>
              <a:cs typeface="Calibri"/>
              <a:sym typeface="Wingdings" panose="05000000000000000000" pitchFamily="2" charset="2"/>
            </a:endParaRPr>
          </a:p>
          <a:p>
            <a:pPr marL="0" indent="0">
              <a:lnSpc>
                <a:spcPct val="100000"/>
              </a:lnSpc>
              <a:buNone/>
            </a:pPr>
            <a:endParaRPr lang="en-US" sz="2400" dirty="0">
              <a:solidFill>
                <a:srgbClr val="1D4956"/>
              </a:solidFill>
              <a:latin typeface="Barlow"/>
              <a:cs typeface="Calibri"/>
            </a:endParaRPr>
          </a:p>
          <a:p>
            <a:pPr marL="0" indent="0">
              <a:lnSpc>
                <a:spcPct val="100000"/>
              </a:lnSpc>
              <a:buNone/>
            </a:pPr>
            <a:endParaRPr lang="en-GB" sz="2000" dirty="0">
              <a:solidFill>
                <a:srgbClr val="1D4956"/>
              </a:solidFill>
              <a:latin typeface="Barlow"/>
              <a:cs typeface="Calibri"/>
            </a:endParaRPr>
          </a:p>
        </p:txBody>
      </p:sp>
      <p:graphicFrame>
        <p:nvGraphicFramePr>
          <p:cNvPr id="30" name="Πίνακας 29"/>
          <p:cNvGraphicFramePr>
            <a:graphicFrameLocks noGrp="1"/>
          </p:cNvGraphicFramePr>
          <p:nvPr/>
        </p:nvGraphicFramePr>
        <p:xfrm>
          <a:off x="6096000" y="144850"/>
          <a:ext cx="6000751" cy="2194560"/>
        </p:xfrm>
        <a:graphic>
          <a:graphicData uri="http://schemas.openxmlformats.org/drawingml/2006/table">
            <a:tbl>
              <a:tblPr firstRow="1" bandRow="1">
                <a:tableStyleId>{5C22544A-7EE6-4342-B048-85BDC9FD1C3A}</a:tableStyleId>
              </a:tblPr>
              <a:tblGrid>
                <a:gridCol w="3565132">
                  <a:extLst>
                    <a:ext uri="{9D8B030D-6E8A-4147-A177-3AD203B41FA5}">
                      <a16:colId xmlns:a16="http://schemas.microsoft.com/office/drawing/2014/main" val="2830375692"/>
                    </a:ext>
                  </a:extLst>
                </a:gridCol>
                <a:gridCol w="1173660">
                  <a:extLst>
                    <a:ext uri="{9D8B030D-6E8A-4147-A177-3AD203B41FA5}">
                      <a16:colId xmlns:a16="http://schemas.microsoft.com/office/drawing/2014/main" val="218737193"/>
                    </a:ext>
                  </a:extLst>
                </a:gridCol>
                <a:gridCol w="1261959">
                  <a:extLst>
                    <a:ext uri="{9D8B030D-6E8A-4147-A177-3AD203B41FA5}">
                      <a16:colId xmlns:a16="http://schemas.microsoft.com/office/drawing/2014/main" val="4095650255"/>
                    </a:ext>
                  </a:extLst>
                </a:gridCol>
              </a:tblGrid>
              <a:tr h="364879">
                <a:tc>
                  <a:txBody>
                    <a:bodyPr/>
                    <a:lstStyle/>
                    <a:p>
                      <a:pPr algn="ctr"/>
                      <a:r>
                        <a:rPr lang="en-US" sz="1800" dirty="0">
                          <a:latin typeface="Barlow" panose="020B0604020202020204" charset="0"/>
                        </a:rPr>
                        <a:t>Workload specs</a:t>
                      </a:r>
                    </a:p>
                  </a:txBody>
                  <a:tcPr anchor="ctr">
                    <a:solidFill>
                      <a:srgbClr val="1D4956"/>
                    </a:solidFill>
                  </a:tcPr>
                </a:tc>
                <a:tc>
                  <a:txBody>
                    <a:bodyPr/>
                    <a:lstStyle/>
                    <a:p>
                      <a:pPr algn="ctr"/>
                      <a:r>
                        <a:rPr lang="en-US" sz="1800" dirty="0">
                          <a:latin typeface="Barlow" panose="020B0604020202020204" charset="0"/>
                        </a:rPr>
                        <a:t>W 1</a:t>
                      </a:r>
                    </a:p>
                  </a:txBody>
                  <a:tcPr anchor="ctr">
                    <a:solidFill>
                      <a:srgbClr val="1D4956"/>
                    </a:solidFill>
                  </a:tcPr>
                </a:tc>
                <a:tc>
                  <a:txBody>
                    <a:bodyPr/>
                    <a:lstStyle/>
                    <a:p>
                      <a:pPr algn="ctr"/>
                      <a:r>
                        <a:rPr lang="en-US" sz="1800" dirty="0">
                          <a:latin typeface="Barlow" panose="020B0604020202020204" charset="0"/>
                        </a:rPr>
                        <a:t>W 2</a:t>
                      </a:r>
                    </a:p>
                  </a:txBody>
                  <a:tcPr anchor="ctr">
                    <a:solidFill>
                      <a:srgbClr val="1D4956"/>
                    </a:solidFill>
                  </a:tcPr>
                </a:tc>
                <a:extLst>
                  <a:ext uri="{0D108BD9-81ED-4DB2-BD59-A6C34878D82A}">
                    <a16:rowId xmlns:a16="http://schemas.microsoft.com/office/drawing/2014/main" val="2412294634"/>
                  </a:ext>
                </a:extLst>
              </a:tr>
              <a:tr h="364879">
                <a:tc>
                  <a:txBody>
                    <a:bodyPr/>
                    <a:lstStyle/>
                    <a:p>
                      <a:pPr algn="ctr"/>
                      <a:r>
                        <a:rPr lang="en-US" sz="1800" dirty="0">
                          <a:solidFill>
                            <a:schemeClr val="bg1"/>
                          </a:solidFill>
                          <a:latin typeface="Barlow" panose="020B0604020202020204" charset="0"/>
                        </a:rPr>
                        <a:t>User-facing to batch ratio</a:t>
                      </a:r>
                    </a:p>
                  </a:txBody>
                  <a:tcPr>
                    <a:solidFill>
                      <a:srgbClr val="1D4956"/>
                    </a:solidFill>
                  </a:tcPr>
                </a:tc>
                <a:tc>
                  <a:txBody>
                    <a:bodyPr/>
                    <a:lstStyle/>
                    <a:p>
                      <a:pPr algn="ctr"/>
                      <a:r>
                        <a:rPr lang="en-US" sz="1800" dirty="0">
                          <a:solidFill>
                            <a:schemeClr val="bg1"/>
                          </a:solidFill>
                          <a:latin typeface="Barlow" panose="020B0604020202020204" charset="0"/>
                        </a:rPr>
                        <a:t>50:50</a:t>
                      </a:r>
                    </a:p>
                  </a:txBody>
                  <a:tcPr>
                    <a:solidFill>
                      <a:srgbClr val="1D4956"/>
                    </a:solidFill>
                  </a:tcPr>
                </a:tc>
                <a:tc>
                  <a:txBody>
                    <a:bodyPr/>
                    <a:lstStyle/>
                    <a:p>
                      <a:pPr algn="ctr"/>
                      <a:r>
                        <a:rPr lang="en-US" sz="1800" dirty="0">
                          <a:solidFill>
                            <a:schemeClr val="bg1"/>
                          </a:solidFill>
                          <a:latin typeface="Barlow" panose="020B0604020202020204" charset="0"/>
                        </a:rPr>
                        <a:t>80:20</a:t>
                      </a:r>
                    </a:p>
                  </a:txBody>
                  <a:tcPr>
                    <a:solidFill>
                      <a:srgbClr val="1D4956"/>
                    </a:solidFill>
                  </a:tcPr>
                </a:tc>
                <a:extLst>
                  <a:ext uri="{0D108BD9-81ED-4DB2-BD59-A6C34878D82A}">
                    <a16:rowId xmlns:a16="http://schemas.microsoft.com/office/drawing/2014/main" val="1385965222"/>
                  </a:ext>
                </a:extLst>
              </a:tr>
              <a:tr h="364879">
                <a:tc>
                  <a:txBody>
                    <a:bodyPr/>
                    <a:lstStyle/>
                    <a:p>
                      <a:pPr algn="ctr"/>
                      <a:r>
                        <a:rPr lang="en-US" sz="1800" dirty="0">
                          <a:solidFill>
                            <a:schemeClr val="bg1"/>
                          </a:solidFill>
                          <a:latin typeface="Barlow" panose="020B0604020202020204" charset="0"/>
                        </a:rPr>
                        <a:t>User-facing job duration (mean)</a:t>
                      </a:r>
                    </a:p>
                  </a:txBody>
                  <a:tcPr>
                    <a:solidFill>
                      <a:srgbClr val="1D4956"/>
                    </a:solidFill>
                  </a:tcPr>
                </a:tc>
                <a:tc gridSpan="2">
                  <a:txBody>
                    <a:bodyPr/>
                    <a:lstStyle/>
                    <a:p>
                      <a:pPr algn="ctr"/>
                      <a:r>
                        <a:rPr lang="en-US" sz="1800" dirty="0">
                          <a:solidFill>
                            <a:schemeClr val="bg1"/>
                          </a:solidFill>
                          <a:latin typeface="Barlow" panose="020B0604020202020204" charset="0"/>
                        </a:rPr>
                        <a:t>5s</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2323616444"/>
                  </a:ext>
                </a:extLst>
              </a:tr>
              <a:tr h="364879">
                <a:tc>
                  <a:txBody>
                    <a:bodyPr/>
                    <a:lstStyle/>
                    <a:p>
                      <a:pPr algn="ctr"/>
                      <a:r>
                        <a:rPr lang="en-US" sz="1800" dirty="0">
                          <a:solidFill>
                            <a:schemeClr val="bg1"/>
                          </a:solidFill>
                          <a:latin typeface="Barlow" panose="020B0604020202020204" charset="0"/>
                        </a:rPr>
                        <a:t>Batch job duration (mean)</a:t>
                      </a:r>
                    </a:p>
                  </a:txBody>
                  <a:tcPr>
                    <a:solidFill>
                      <a:srgbClr val="1D4956"/>
                    </a:solidFill>
                  </a:tcPr>
                </a:tc>
                <a:tc gridSpan="2">
                  <a:txBody>
                    <a:bodyPr/>
                    <a:lstStyle/>
                    <a:p>
                      <a:pPr algn="ctr"/>
                      <a:r>
                        <a:rPr lang="en-US" sz="1800" dirty="0">
                          <a:solidFill>
                            <a:schemeClr val="bg1"/>
                          </a:solidFill>
                          <a:latin typeface="Barlow" panose="020B0604020202020204" charset="0"/>
                        </a:rPr>
                        <a:t>600s</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917385883"/>
                  </a:ext>
                </a:extLst>
              </a:tr>
              <a:tr h="364879">
                <a:tc>
                  <a:txBody>
                    <a:bodyPr/>
                    <a:lstStyle/>
                    <a:p>
                      <a:pPr algn="ctr"/>
                      <a:r>
                        <a:rPr lang="en-US" sz="1800" dirty="0">
                          <a:solidFill>
                            <a:schemeClr val="bg1"/>
                          </a:solidFill>
                          <a:latin typeface="Barlow" panose="020B0604020202020204" charset="0"/>
                        </a:rPr>
                        <a:t>Total # of jobs</a:t>
                      </a:r>
                    </a:p>
                  </a:txBody>
                  <a:tcPr>
                    <a:solidFill>
                      <a:srgbClr val="1D4956"/>
                    </a:solidFill>
                  </a:tcPr>
                </a:tc>
                <a:tc gridSpan="2">
                  <a:txBody>
                    <a:bodyPr/>
                    <a:lstStyle/>
                    <a:p>
                      <a:pPr algn="ctr"/>
                      <a:r>
                        <a:rPr lang="en-US" sz="1800" dirty="0">
                          <a:solidFill>
                            <a:schemeClr val="bg1"/>
                          </a:solidFill>
                          <a:latin typeface="Barlow" panose="020B0604020202020204" charset="0"/>
                        </a:rPr>
                        <a:t>30</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1126088190"/>
                  </a:ext>
                </a:extLst>
              </a:tr>
              <a:tr h="364879">
                <a:tc>
                  <a:txBody>
                    <a:bodyPr/>
                    <a:lstStyle/>
                    <a:p>
                      <a:pPr algn="ctr"/>
                      <a:r>
                        <a:rPr lang="en-US" sz="1800" dirty="0">
                          <a:solidFill>
                            <a:schemeClr val="bg1"/>
                          </a:solidFill>
                          <a:latin typeface="Barlow" panose="020B0604020202020204" charset="0"/>
                        </a:rPr>
                        <a:t>Total # of tasks</a:t>
                      </a:r>
                    </a:p>
                  </a:txBody>
                  <a:tcPr>
                    <a:solidFill>
                      <a:srgbClr val="1D4956"/>
                    </a:solidFill>
                  </a:tcPr>
                </a:tc>
                <a:tc gridSpan="2">
                  <a:txBody>
                    <a:bodyPr/>
                    <a:lstStyle/>
                    <a:p>
                      <a:pPr algn="ctr"/>
                      <a:r>
                        <a:rPr lang="en-US" sz="1800" dirty="0">
                          <a:solidFill>
                            <a:schemeClr val="bg1"/>
                          </a:solidFill>
                          <a:latin typeface="Barlow" panose="020B0604020202020204" charset="0"/>
                        </a:rPr>
                        <a:t>1560</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2104088852"/>
                  </a:ext>
                </a:extLst>
              </a:tr>
            </a:tbl>
          </a:graphicData>
        </a:graphic>
      </p:graphicFrame>
      <p:sp>
        <p:nvSpPr>
          <p:cNvPr id="4" name="Slide Number Placeholder 3">
            <a:extLst>
              <a:ext uri="{FF2B5EF4-FFF2-40B4-BE49-F238E27FC236}">
                <a16:creationId xmlns:a16="http://schemas.microsoft.com/office/drawing/2014/main" id="{F0C183A9-7860-4684-AA60-F025CF5A37D5}"/>
              </a:ext>
            </a:extLst>
          </p:cNvPr>
          <p:cNvSpPr>
            <a:spLocks noGrp="1"/>
          </p:cNvSpPr>
          <p:nvPr>
            <p:ph type="sldNum" sz="quarter" idx="12"/>
          </p:nvPr>
        </p:nvSpPr>
        <p:spPr/>
        <p:txBody>
          <a:bodyPr/>
          <a:lstStyle/>
          <a:p>
            <a:fld id="{48F63A3B-78C7-47BE-AE5E-E10140E04643}" type="slidenum">
              <a:rPr lang="en-US" smtClean="0"/>
              <a:t>103</a:t>
            </a:fld>
            <a:endParaRPr lang="en-US"/>
          </a:p>
        </p:txBody>
      </p:sp>
      <p:sp>
        <p:nvSpPr>
          <p:cNvPr id="7" name="Footer Placeholder 6">
            <a:extLst>
              <a:ext uri="{FF2B5EF4-FFF2-40B4-BE49-F238E27FC236}">
                <a16:creationId xmlns:a16="http://schemas.microsoft.com/office/drawing/2014/main" id="{E8884454-9A95-4D24-BDE4-489508BEC6C9}"/>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27121762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animEffect transition="in" filter="fade">
                                      <p:cBhvr>
                                        <p:cTn id="7" dur="500"/>
                                        <p:tgtEl>
                                          <p:spTgt spid="2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3" end="3"/>
                                            </p:txEl>
                                          </p:spTgt>
                                        </p:tgtEl>
                                        <p:attrNameLst>
                                          <p:attrName>style.visibility</p:attrName>
                                        </p:attrNameLst>
                                      </p:cBhvr>
                                      <p:to>
                                        <p:strVal val="visible"/>
                                      </p:to>
                                    </p:set>
                                    <p:animEffect transition="in" filter="fade">
                                      <p:cBhvr>
                                        <p:cTn id="12" dur="500"/>
                                        <p:tgtEl>
                                          <p:spTgt spid="2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4" end="4"/>
                                            </p:txEl>
                                          </p:spTgt>
                                        </p:tgtEl>
                                        <p:attrNameLst>
                                          <p:attrName>style.visibility</p:attrName>
                                        </p:attrNameLst>
                                      </p:cBhvr>
                                      <p:to>
                                        <p:strVal val="visible"/>
                                      </p:to>
                                    </p:set>
                                    <p:animEffect transition="in" filter="fade">
                                      <p:cBhvr>
                                        <p:cTn id="17" dur="500"/>
                                        <p:tgtEl>
                                          <p:spTgt spid="2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5" end="5"/>
                                            </p:txEl>
                                          </p:spTgt>
                                        </p:tgtEl>
                                        <p:attrNameLst>
                                          <p:attrName>style.visibility</p:attrName>
                                        </p:attrNameLst>
                                      </p:cBhvr>
                                      <p:to>
                                        <p:strVal val="visible"/>
                                      </p:to>
                                    </p:set>
                                    <p:animEffect transition="in" filter="fade">
                                      <p:cBhvr>
                                        <p:cTn id="22" dur="500"/>
                                        <p:tgtEl>
                                          <p:spTgt spid="2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112934" cy="773562"/>
          </a:xfrm>
        </p:spPr>
        <p:txBody>
          <a:bodyPr>
            <a:normAutofit/>
          </a:bodyPr>
          <a:lstStyle/>
          <a:p>
            <a:r>
              <a:rPr lang="en-GB" sz="3200" b="1" dirty="0" err="1">
                <a:solidFill>
                  <a:srgbClr val="1D4956"/>
                </a:solidFill>
                <a:latin typeface="Barlow"/>
                <a:cs typeface="Calibri"/>
              </a:rPr>
              <a:t>Datacenter</a:t>
            </a:r>
            <a:r>
              <a:rPr lang="en-GB" sz="3200" b="1" dirty="0">
                <a:solidFill>
                  <a:srgbClr val="1D4956"/>
                </a:solidFill>
                <a:latin typeface="Barlow"/>
                <a:cs typeface="Calibri"/>
              </a:rPr>
              <a:t> workloads</a:t>
            </a:r>
            <a:endParaRPr lang="en-US" sz="3200" b="1" dirty="0">
              <a:solidFill>
                <a:srgbClr val="1D4956"/>
              </a:solidFill>
              <a:latin typeface="Barlow"/>
              <a:cs typeface="Calibri Light"/>
            </a:endParaRPr>
          </a:p>
        </p:txBody>
      </p:sp>
      <p:sp>
        <p:nvSpPr>
          <p:cNvPr id="22"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516463" y="1138687"/>
            <a:ext cx="9951011" cy="5203653"/>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rPr>
              <a:t>We implement a workload generator</a:t>
            </a:r>
          </a:p>
          <a:p>
            <a:pPr lvl="1">
              <a:lnSpc>
                <a:spcPct val="100000"/>
              </a:lnSpc>
            </a:pPr>
            <a:r>
              <a:rPr lang="en-US" sz="2000" i="1" dirty="0">
                <a:solidFill>
                  <a:srgbClr val="1D4956"/>
                </a:solidFill>
                <a:latin typeface="Barlow"/>
                <a:cs typeface="Calibri"/>
              </a:rPr>
              <a:t>Mimics</a:t>
            </a:r>
            <a:r>
              <a:rPr lang="el-GR" sz="2000" i="1" dirty="0">
                <a:solidFill>
                  <a:srgbClr val="1D4956"/>
                </a:solidFill>
                <a:latin typeface="Barlow"/>
                <a:cs typeface="Calibri"/>
              </a:rPr>
              <a:t> </a:t>
            </a:r>
            <a:r>
              <a:rPr lang="en-US" sz="2000" dirty="0">
                <a:solidFill>
                  <a:srgbClr val="1D4956"/>
                </a:solidFill>
                <a:latin typeface="Barlow"/>
                <a:cs typeface="Calibri"/>
              </a:rPr>
              <a:t> traces from Google and Alibaba</a:t>
            </a:r>
          </a:p>
          <a:p>
            <a:pPr lvl="1">
              <a:lnSpc>
                <a:spcPct val="100000"/>
              </a:lnSpc>
            </a:pPr>
            <a:r>
              <a:rPr lang="en-US" sz="2000" dirty="0">
                <a:solidFill>
                  <a:srgbClr val="1D4956"/>
                </a:solidFill>
                <a:latin typeface="Barlow"/>
                <a:cs typeface="Calibri"/>
              </a:rPr>
              <a:t>Takes 3 parameters:</a:t>
            </a:r>
          </a:p>
          <a:p>
            <a:pPr marL="1257300" lvl="2" indent="-342900">
              <a:lnSpc>
                <a:spcPct val="150000"/>
              </a:lnSpc>
              <a:buFont typeface="+mj-lt"/>
              <a:buAutoNum type="arabicPeriod"/>
            </a:pPr>
            <a:r>
              <a:rPr lang="en-US" sz="1800" dirty="0">
                <a:solidFill>
                  <a:srgbClr val="1D4956"/>
                </a:solidFill>
                <a:latin typeface="Barlow"/>
                <a:cs typeface="Calibri"/>
              </a:rPr>
              <a:t>Job duration </a:t>
            </a:r>
            <a:r>
              <a:rPr lang="en-US" sz="1800" dirty="0">
                <a:solidFill>
                  <a:srgbClr val="1D4956"/>
                </a:solidFill>
                <a:latin typeface="Barlow"/>
                <a:cs typeface="Calibri"/>
                <a:sym typeface="Wingdings" panose="05000000000000000000" pitchFamily="2" charset="2"/>
              </a:rPr>
              <a:t> Pareto distribution</a:t>
            </a:r>
            <a:endParaRPr lang="en-US" sz="1800" dirty="0">
              <a:solidFill>
                <a:srgbClr val="1D4956"/>
              </a:solidFill>
              <a:latin typeface="Barlow"/>
              <a:cs typeface="Calibri"/>
            </a:endParaRPr>
          </a:p>
          <a:p>
            <a:pPr marL="1257300" lvl="2" indent="-342900">
              <a:lnSpc>
                <a:spcPct val="150000"/>
              </a:lnSpc>
              <a:buFont typeface="+mj-lt"/>
              <a:buAutoNum type="arabicPeriod"/>
            </a:pPr>
            <a:r>
              <a:rPr lang="en-US" sz="1800" dirty="0">
                <a:solidFill>
                  <a:srgbClr val="1D4956"/>
                </a:solidFill>
                <a:latin typeface="Barlow"/>
                <a:cs typeface="Calibri"/>
              </a:rPr>
              <a:t>Job inter-arrival time </a:t>
            </a:r>
            <a:r>
              <a:rPr lang="en-US" sz="1800" dirty="0">
                <a:solidFill>
                  <a:srgbClr val="1D4956"/>
                </a:solidFill>
                <a:latin typeface="Barlow"/>
                <a:cs typeface="Calibri"/>
                <a:sym typeface="Wingdings" panose="05000000000000000000" pitchFamily="2" charset="2"/>
              </a:rPr>
              <a:t> Exponential distribution</a:t>
            </a:r>
            <a:endParaRPr lang="en-US" sz="1800" dirty="0">
              <a:solidFill>
                <a:srgbClr val="1D4956"/>
              </a:solidFill>
              <a:latin typeface="Barlow"/>
              <a:cs typeface="Calibri"/>
            </a:endParaRPr>
          </a:p>
          <a:p>
            <a:pPr marL="1257300" lvl="2" indent="-342900">
              <a:lnSpc>
                <a:spcPct val="150000"/>
              </a:lnSpc>
              <a:buFont typeface="+mj-lt"/>
              <a:buAutoNum type="arabicPeriod"/>
            </a:pPr>
            <a:r>
              <a:rPr lang="en-US" sz="1800" dirty="0">
                <a:solidFill>
                  <a:srgbClr val="1D4956"/>
                </a:solidFill>
                <a:latin typeface="Barlow"/>
                <a:cs typeface="Calibri"/>
                <a:sym typeface="Wingdings" panose="05000000000000000000" pitchFamily="2" charset="2"/>
              </a:rPr>
              <a:t> 50:50 (Alibaba), 80:20 (Google)</a:t>
            </a:r>
          </a:p>
          <a:p>
            <a:pPr>
              <a:lnSpc>
                <a:spcPct val="100000"/>
              </a:lnSpc>
            </a:pPr>
            <a:r>
              <a:rPr lang="en-US" sz="2400" dirty="0">
                <a:solidFill>
                  <a:srgbClr val="1D4956"/>
                </a:solidFill>
                <a:latin typeface="Barlow"/>
                <a:cs typeface="Calibri"/>
                <a:sym typeface="Wingdings" panose="05000000000000000000" pitchFamily="2" charset="2"/>
              </a:rPr>
              <a:t>We generate two workloads: W1 &amp; W2</a:t>
            </a:r>
          </a:p>
          <a:p>
            <a:pPr>
              <a:lnSpc>
                <a:spcPct val="100000"/>
              </a:lnSpc>
            </a:pPr>
            <a:r>
              <a:rPr lang="en-US" sz="2400" dirty="0">
                <a:solidFill>
                  <a:srgbClr val="1D4956"/>
                </a:solidFill>
                <a:latin typeface="Barlow"/>
                <a:cs typeface="Calibri"/>
                <a:sym typeface="Wingdings" panose="05000000000000000000" pitchFamily="2" charset="2"/>
              </a:rPr>
              <a:t>To emulate different Load</a:t>
            </a:r>
            <a:endParaRPr lang="en-US" sz="2400" b="1" dirty="0">
              <a:solidFill>
                <a:srgbClr val="1D4956"/>
              </a:solidFill>
              <a:latin typeface="Barlow"/>
              <a:cs typeface="Calibri"/>
              <a:sym typeface="Wingdings" panose="05000000000000000000" pitchFamily="2" charset="2"/>
            </a:endParaRPr>
          </a:p>
          <a:p>
            <a:pPr lvl="1">
              <a:lnSpc>
                <a:spcPct val="100000"/>
              </a:lnSpc>
            </a:pPr>
            <a:r>
              <a:rPr lang="en-US" sz="2000" dirty="0">
                <a:solidFill>
                  <a:srgbClr val="1D4956"/>
                </a:solidFill>
                <a:latin typeface="Barlow"/>
                <a:cs typeface="Calibri"/>
                <a:sym typeface="Wingdings" panose="05000000000000000000" pitchFamily="2" charset="2"/>
              </a:rPr>
              <a:t>We use a scaling factor on the base inter-arrival mean</a:t>
            </a:r>
          </a:p>
          <a:p>
            <a:pPr lvl="1">
              <a:lnSpc>
                <a:spcPct val="100000"/>
              </a:lnSpc>
            </a:pPr>
            <a:r>
              <a:rPr lang="en-US" sz="2000" dirty="0">
                <a:solidFill>
                  <a:srgbClr val="1D4956"/>
                </a:solidFill>
                <a:latin typeface="Barlow"/>
                <a:cs typeface="Calibri"/>
                <a:sym typeface="Wingdings" panose="05000000000000000000" pitchFamily="2" charset="2"/>
              </a:rPr>
              <a:t>The scaling factor ranges from</a:t>
            </a:r>
            <a:r>
              <a:rPr lang="en-US" sz="1800" dirty="0">
                <a:solidFill>
                  <a:srgbClr val="1D4956"/>
                </a:solidFill>
                <a:latin typeface="Barlow"/>
                <a:cs typeface="Calibri"/>
                <a:sym typeface="Wingdings" panose="05000000000000000000" pitchFamily="2" charset="2"/>
              </a:rPr>
              <a:t> 0.25 (low load) to 2.0 (oversubscription)</a:t>
            </a:r>
          </a:p>
          <a:p>
            <a:pPr lvl="2">
              <a:lnSpc>
                <a:spcPct val="100000"/>
              </a:lnSpc>
            </a:pPr>
            <a:r>
              <a:rPr lang="en-US" sz="1800" dirty="0">
                <a:solidFill>
                  <a:srgbClr val="1D4956"/>
                </a:solidFill>
                <a:latin typeface="Barlow"/>
                <a:cs typeface="Calibri"/>
                <a:sym typeface="Wingdings" panose="05000000000000000000" pitchFamily="2" charset="2"/>
              </a:rPr>
              <a:t>Load 0.25 can fully utilize one GPU</a:t>
            </a:r>
          </a:p>
          <a:p>
            <a:pPr lvl="2">
              <a:lnSpc>
                <a:spcPct val="100000"/>
              </a:lnSpc>
            </a:pPr>
            <a:r>
              <a:rPr lang="en-US" sz="1800" dirty="0">
                <a:solidFill>
                  <a:srgbClr val="1D4956"/>
                </a:solidFill>
                <a:latin typeface="Barlow"/>
                <a:cs typeface="Calibri"/>
                <a:sym typeface="Wingdings" panose="05000000000000000000" pitchFamily="2" charset="2"/>
              </a:rPr>
              <a:t>Load 1 can fully utilize four GPUs</a:t>
            </a:r>
          </a:p>
        </p:txBody>
      </p:sp>
      <p:graphicFrame>
        <p:nvGraphicFramePr>
          <p:cNvPr id="30" name="Πίνακας 29"/>
          <p:cNvGraphicFramePr>
            <a:graphicFrameLocks noGrp="1"/>
          </p:cNvGraphicFramePr>
          <p:nvPr/>
        </p:nvGraphicFramePr>
        <p:xfrm>
          <a:off x="6096000" y="144850"/>
          <a:ext cx="6000751" cy="2560320"/>
        </p:xfrm>
        <a:graphic>
          <a:graphicData uri="http://schemas.openxmlformats.org/drawingml/2006/table">
            <a:tbl>
              <a:tblPr firstRow="1" bandRow="1">
                <a:tableStyleId>{5C22544A-7EE6-4342-B048-85BDC9FD1C3A}</a:tableStyleId>
              </a:tblPr>
              <a:tblGrid>
                <a:gridCol w="3565132">
                  <a:extLst>
                    <a:ext uri="{9D8B030D-6E8A-4147-A177-3AD203B41FA5}">
                      <a16:colId xmlns:a16="http://schemas.microsoft.com/office/drawing/2014/main" val="2830375692"/>
                    </a:ext>
                  </a:extLst>
                </a:gridCol>
                <a:gridCol w="1173660">
                  <a:extLst>
                    <a:ext uri="{9D8B030D-6E8A-4147-A177-3AD203B41FA5}">
                      <a16:colId xmlns:a16="http://schemas.microsoft.com/office/drawing/2014/main" val="218737193"/>
                    </a:ext>
                  </a:extLst>
                </a:gridCol>
                <a:gridCol w="1261959">
                  <a:extLst>
                    <a:ext uri="{9D8B030D-6E8A-4147-A177-3AD203B41FA5}">
                      <a16:colId xmlns:a16="http://schemas.microsoft.com/office/drawing/2014/main" val="4095650255"/>
                    </a:ext>
                  </a:extLst>
                </a:gridCol>
              </a:tblGrid>
              <a:tr h="197951">
                <a:tc>
                  <a:txBody>
                    <a:bodyPr/>
                    <a:lstStyle/>
                    <a:p>
                      <a:pPr algn="ctr"/>
                      <a:r>
                        <a:rPr lang="en-US" sz="1800" dirty="0">
                          <a:latin typeface="Barlow" panose="020B0604020202020204" charset="0"/>
                        </a:rPr>
                        <a:t>Workload specs</a:t>
                      </a:r>
                    </a:p>
                  </a:txBody>
                  <a:tcPr anchor="ctr">
                    <a:solidFill>
                      <a:srgbClr val="1D4956"/>
                    </a:solidFill>
                  </a:tcPr>
                </a:tc>
                <a:tc>
                  <a:txBody>
                    <a:bodyPr/>
                    <a:lstStyle/>
                    <a:p>
                      <a:pPr algn="ctr"/>
                      <a:r>
                        <a:rPr lang="en-US" sz="1800" dirty="0">
                          <a:latin typeface="Barlow" panose="020B0604020202020204" charset="0"/>
                        </a:rPr>
                        <a:t>W 1</a:t>
                      </a:r>
                    </a:p>
                  </a:txBody>
                  <a:tcPr anchor="ctr">
                    <a:solidFill>
                      <a:srgbClr val="1D4956"/>
                    </a:solidFill>
                  </a:tcPr>
                </a:tc>
                <a:tc>
                  <a:txBody>
                    <a:bodyPr/>
                    <a:lstStyle/>
                    <a:p>
                      <a:pPr algn="ctr"/>
                      <a:r>
                        <a:rPr lang="en-US" sz="1800" dirty="0">
                          <a:latin typeface="Barlow" panose="020B0604020202020204" charset="0"/>
                        </a:rPr>
                        <a:t>W 2</a:t>
                      </a:r>
                    </a:p>
                  </a:txBody>
                  <a:tcPr anchor="ctr">
                    <a:solidFill>
                      <a:srgbClr val="1D4956"/>
                    </a:solidFill>
                  </a:tcPr>
                </a:tc>
                <a:extLst>
                  <a:ext uri="{0D108BD9-81ED-4DB2-BD59-A6C34878D82A}">
                    <a16:rowId xmlns:a16="http://schemas.microsoft.com/office/drawing/2014/main" val="2412294634"/>
                  </a:ext>
                </a:extLst>
              </a:tr>
              <a:tr h="285928">
                <a:tc>
                  <a:txBody>
                    <a:bodyPr/>
                    <a:lstStyle/>
                    <a:p>
                      <a:pPr algn="ctr"/>
                      <a:r>
                        <a:rPr lang="en-US" sz="1800" dirty="0">
                          <a:solidFill>
                            <a:schemeClr val="bg1"/>
                          </a:solidFill>
                          <a:latin typeface="Barlow" panose="020B0604020202020204" charset="0"/>
                        </a:rPr>
                        <a:t>User-facing to batch ratio</a:t>
                      </a:r>
                    </a:p>
                  </a:txBody>
                  <a:tcPr>
                    <a:solidFill>
                      <a:srgbClr val="1D4956"/>
                    </a:solidFill>
                  </a:tcPr>
                </a:tc>
                <a:tc>
                  <a:txBody>
                    <a:bodyPr/>
                    <a:lstStyle/>
                    <a:p>
                      <a:pPr algn="ctr"/>
                      <a:r>
                        <a:rPr lang="en-US" sz="1800" dirty="0">
                          <a:solidFill>
                            <a:schemeClr val="bg1"/>
                          </a:solidFill>
                          <a:latin typeface="Barlow" panose="020B0604020202020204" charset="0"/>
                        </a:rPr>
                        <a:t>50:50</a:t>
                      </a:r>
                    </a:p>
                  </a:txBody>
                  <a:tcPr>
                    <a:solidFill>
                      <a:srgbClr val="1D4956"/>
                    </a:solidFill>
                  </a:tcPr>
                </a:tc>
                <a:tc>
                  <a:txBody>
                    <a:bodyPr/>
                    <a:lstStyle/>
                    <a:p>
                      <a:pPr algn="ctr"/>
                      <a:r>
                        <a:rPr lang="en-US" sz="1800" dirty="0">
                          <a:solidFill>
                            <a:schemeClr val="bg1"/>
                          </a:solidFill>
                          <a:latin typeface="Barlow" panose="020B0604020202020204" charset="0"/>
                        </a:rPr>
                        <a:t>80:20</a:t>
                      </a:r>
                    </a:p>
                  </a:txBody>
                  <a:tcPr>
                    <a:solidFill>
                      <a:srgbClr val="1D4956"/>
                    </a:solidFill>
                  </a:tcPr>
                </a:tc>
                <a:extLst>
                  <a:ext uri="{0D108BD9-81ED-4DB2-BD59-A6C34878D82A}">
                    <a16:rowId xmlns:a16="http://schemas.microsoft.com/office/drawing/2014/main" val="1385965222"/>
                  </a:ext>
                </a:extLst>
              </a:tr>
              <a:tr h="285928">
                <a:tc>
                  <a:txBody>
                    <a:bodyPr/>
                    <a:lstStyle/>
                    <a:p>
                      <a:pPr algn="ctr"/>
                      <a:r>
                        <a:rPr lang="en-US" sz="1800" dirty="0">
                          <a:solidFill>
                            <a:schemeClr val="bg1"/>
                          </a:solidFill>
                          <a:latin typeface="Barlow" panose="020B0604020202020204" charset="0"/>
                        </a:rPr>
                        <a:t>User-facing job duration (mean)</a:t>
                      </a:r>
                    </a:p>
                  </a:txBody>
                  <a:tcPr>
                    <a:solidFill>
                      <a:srgbClr val="1D4956"/>
                    </a:solidFill>
                  </a:tcPr>
                </a:tc>
                <a:tc gridSpan="2">
                  <a:txBody>
                    <a:bodyPr/>
                    <a:lstStyle/>
                    <a:p>
                      <a:pPr algn="ctr"/>
                      <a:r>
                        <a:rPr lang="en-US" sz="1800" dirty="0">
                          <a:solidFill>
                            <a:schemeClr val="bg1"/>
                          </a:solidFill>
                          <a:latin typeface="Barlow" panose="020B0604020202020204" charset="0"/>
                        </a:rPr>
                        <a:t>5s</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2323616444"/>
                  </a:ext>
                </a:extLst>
              </a:tr>
              <a:tr h="285928">
                <a:tc>
                  <a:txBody>
                    <a:bodyPr/>
                    <a:lstStyle/>
                    <a:p>
                      <a:pPr algn="ctr"/>
                      <a:r>
                        <a:rPr lang="en-US" sz="1800" dirty="0">
                          <a:solidFill>
                            <a:schemeClr val="bg1"/>
                          </a:solidFill>
                          <a:latin typeface="Barlow" panose="020B0604020202020204" charset="0"/>
                        </a:rPr>
                        <a:t>Batch job duration (mean)</a:t>
                      </a:r>
                    </a:p>
                  </a:txBody>
                  <a:tcPr>
                    <a:solidFill>
                      <a:srgbClr val="1D4956"/>
                    </a:solidFill>
                  </a:tcPr>
                </a:tc>
                <a:tc gridSpan="2">
                  <a:txBody>
                    <a:bodyPr/>
                    <a:lstStyle/>
                    <a:p>
                      <a:pPr algn="ctr"/>
                      <a:r>
                        <a:rPr lang="en-US" sz="1800" dirty="0">
                          <a:solidFill>
                            <a:schemeClr val="bg1"/>
                          </a:solidFill>
                          <a:latin typeface="Barlow" panose="020B0604020202020204" charset="0"/>
                        </a:rPr>
                        <a:t>600s</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917385883"/>
                  </a:ext>
                </a:extLst>
              </a:tr>
              <a:tr h="285928">
                <a:tc>
                  <a:txBody>
                    <a:bodyPr/>
                    <a:lstStyle/>
                    <a:p>
                      <a:pPr algn="ctr"/>
                      <a:r>
                        <a:rPr lang="en-US" sz="1800" dirty="0">
                          <a:solidFill>
                            <a:schemeClr val="bg1"/>
                          </a:solidFill>
                          <a:latin typeface="Barlow" panose="020B0604020202020204" charset="0"/>
                        </a:rPr>
                        <a:t>Total # of jobs</a:t>
                      </a:r>
                    </a:p>
                  </a:txBody>
                  <a:tcPr>
                    <a:solidFill>
                      <a:srgbClr val="1D4956"/>
                    </a:solidFill>
                  </a:tcPr>
                </a:tc>
                <a:tc gridSpan="2">
                  <a:txBody>
                    <a:bodyPr/>
                    <a:lstStyle/>
                    <a:p>
                      <a:pPr algn="ctr"/>
                      <a:r>
                        <a:rPr lang="en-US" sz="1800" dirty="0">
                          <a:solidFill>
                            <a:schemeClr val="bg1"/>
                          </a:solidFill>
                          <a:latin typeface="Barlow" panose="020B0604020202020204" charset="0"/>
                        </a:rPr>
                        <a:t>30</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1126088190"/>
                  </a:ext>
                </a:extLst>
              </a:tr>
              <a:tr h="285928">
                <a:tc>
                  <a:txBody>
                    <a:bodyPr/>
                    <a:lstStyle/>
                    <a:p>
                      <a:pPr algn="ctr"/>
                      <a:r>
                        <a:rPr lang="en-US" sz="1800" dirty="0">
                          <a:solidFill>
                            <a:schemeClr val="bg1"/>
                          </a:solidFill>
                          <a:latin typeface="Barlow" panose="020B0604020202020204" charset="0"/>
                        </a:rPr>
                        <a:t>Total # of tasks</a:t>
                      </a:r>
                    </a:p>
                  </a:txBody>
                  <a:tcPr>
                    <a:solidFill>
                      <a:srgbClr val="1D4956"/>
                    </a:solidFill>
                  </a:tcPr>
                </a:tc>
                <a:tc gridSpan="2">
                  <a:txBody>
                    <a:bodyPr/>
                    <a:lstStyle/>
                    <a:p>
                      <a:pPr algn="ctr"/>
                      <a:r>
                        <a:rPr lang="en-US" sz="1800" dirty="0">
                          <a:solidFill>
                            <a:schemeClr val="bg1"/>
                          </a:solidFill>
                          <a:latin typeface="Barlow" panose="020B0604020202020204" charset="0"/>
                        </a:rPr>
                        <a:t>1560</a:t>
                      </a:r>
                    </a:p>
                  </a:txBody>
                  <a:tcPr>
                    <a:solidFill>
                      <a:srgbClr val="1D4956"/>
                    </a:solidFill>
                  </a:tcPr>
                </a:tc>
                <a:tc hMerge="1">
                  <a:txBody>
                    <a:bodyPr/>
                    <a:lstStyle/>
                    <a:p>
                      <a:pPr algn="ct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2104088852"/>
                  </a:ext>
                </a:extLst>
              </a:tr>
              <a:tr h="285928">
                <a:tc>
                  <a:txBody>
                    <a:bodyPr/>
                    <a:lstStyle/>
                    <a:p>
                      <a:pPr algn="ctr"/>
                      <a:r>
                        <a:rPr lang="en-US" sz="1800" dirty="0">
                          <a:solidFill>
                            <a:schemeClr val="bg1"/>
                          </a:solidFill>
                          <a:latin typeface="Barlow"/>
                          <a:cs typeface="Calibri"/>
                        </a:rPr>
                        <a:t>Load</a:t>
                      </a:r>
                      <a:endParaRPr lang="en-US" sz="1800" dirty="0">
                        <a:solidFill>
                          <a:schemeClr val="bg1"/>
                        </a:solidFill>
                        <a:latin typeface="Barlow" panose="020B0604020202020204" charset="0"/>
                      </a:endParaRPr>
                    </a:p>
                  </a:txBody>
                  <a:tcPr>
                    <a:solidFill>
                      <a:srgbClr val="1D4956"/>
                    </a:solidFill>
                  </a:tcPr>
                </a:tc>
                <a:tc gridSpan="2">
                  <a:txBody>
                    <a:bodyPr/>
                    <a:lstStyle/>
                    <a:p>
                      <a:pPr algn="ctr"/>
                      <a:r>
                        <a:rPr lang="en-US" sz="1800" dirty="0">
                          <a:solidFill>
                            <a:schemeClr val="bg1"/>
                          </a:solidFill>
                          <a:latin typeface="Barlow" panose="020B0604020202020204" charset="0"/>
                        </a:rPr>
                        <a:t>0.25 - 2</a:t>
                      </a:r>
                    </a:p>
                  </a:txBody>
                  <a:tcPr>
                    <a:solidFill>
                      <a:srgbClr val="1D4956"/>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Barlow" panose="020B0604020202020204" charset="0"/>
                      </a:endParaRPr>
                    </a:p>
                  </a:txBody>
                  <a:tcPr>
                    <a:solidFill>
                      <a:srgbClr val="1D4956"/>
                    </a:solidFill>
                  </a:tcPr>
                </a:tc>
                <a:extLst>
                  <a:ext uri="{0D108BD9-81ED-4DB2-BD59-A6C34878D82A}">
                    <a16:rowId xmlns:a16="http://schemas.microsoft.com/office/drawing/2014/main" val="59816710"/>
                  </a:ext>
                </a:extLst>
              </a:tr>
            </a:tbl>
          </a:graphicData>
        </a:graphic>
      </p:graphicFrame>
      <p:sp>
        <p:nvSpPr>
          <p:cNvPr id="4" name="Slide Number Placeholder 3">
            <a:extLst>
              <a:ext uri="{FF2B5EF4-FFF2-40B4-BE49-F238E27FC236}">
                <a16:creationId xmlns:a16="http://schemas.microsoft.com/office/drawing/2014/main" id="{AEE3257B-0A51-402F-AF29-D7348EFEBCFD}"/>
              </a:ext>
            </a:extLst>
          </p:cNvPr>
          <p:cNvSpPr>
            <a:spLocks noGrp="1"/>
          </p:cNvSpPr>
          <p:nvPr>
            <p:ph type="sldNum" sz="quarter" idx="12"/>
          </p:nvPr>
        </p:nvSpPr>
        <p:spPr/>
        <p:txBody>
          <a:bodyPr/>
          <a:lstStyle/>
          <a:p>
            <a:fld id="{48F63A3B-78C7-47BE-AE5E-E10140E04643}" type="slidenum">
              <a:rPr lang="en-US" smtClean="0"/>
              <a:t>104</a:t>
            </a:fld>
            <a:endParaRPr lang="en-US"/>
          </a:p>
        </p:txBody>
      </p:sp>
      <p:sp>
        <p:nvSpPr>
          <p:cNvPr id="7" name="Footer Placeholder 6">
            <a:extLst>
              <a:ext uri="{FF2B5EF4-FFF2-40B4-BE49-F238E27FC236}">
                <a16:creationId xmlns:a16="http://schemas.microsoft.com/office/drawing/2014/main" id="{E80AEAE5-D742-41B9-8429-87C9BC56C9CE}"/>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4730890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7678839" cy="1342496"/>
          </a:xfrm>
        </p:spPr>
        <p:txBody>
          <a:bodyPr>
            <a:normAutofit/>
          </a:bodyPr>
          <a:lstStyle/>
          <a:p>
            <a:r>
              <a:rPr lang="en-US" sz="4000" b="1" dirty="0">
                <a:solidFill>
                  <a:srgbClr val="1D4956"/>
                </a:solidFill>
                <a:latin typeface="Barlow"/>
                <a:cs typeface="Calibri Light"/>
              </a:rPr>
              <a:t>Compare revocation mechanisms</a:t>
            </a:r>
          </a:p>
        </p:txBody>
      </p:sp>
      <p:graphicFrame>
        <p:nvGraphicFramePr>
          <p:cNvPr id="4" name="Πίνακας 3"/>
          <p:cNvGraphicFramePr>
            <a:graphicFrameLocks noGrp="1"/>
          </p:cNvGraphicFramePr>
          <p:nvPr/>
        </p:nvGraphicFramePr>
        <p:xfrm>
          <a:off x="650452" y="1557451"/>
          <a:ext cx="7820986" cy="3904883"/>
        </p:xfrm>
        <a:graphic>
          <a:graphicData uri="http://schemas.openxmlformats.org/drawingml/2006/table">
            <a:tbl>
              <a:tblPr>
                <a:tableStyleId>{5C22544A-7EE6-4342-B048-85BDC9FD1C3A}</a:tableStyleId>
              </a:tblPr>
              <a:tblGrid>
                <a:gridCol w="2503100">
                  <a:extLst>
                    <a:ext uri="{9D8B030D-6E8A-4147-A177-3AD203B41FA5}">
                      <a16:colId xmlns:a16="http://schemas.microsoft.com/office/drawing/2014/main" val="511084516"/>
                    </a:ext>
                  </a:extLst>
                </a:gridCol>
                <a:gridCol w="1324132">
                  <a:extLst>
                    <a:ext uri="{9D8B030D-6E8A-4147-A177-3AD203B41FA5}">
                      <a16:colId xmlns:a16="http://schemas.microsoft.com/office/drawing/2014/main" val="571410018"/>
                    </a:ext>
                  </a:extLst>
                </a:gridCol>
                <a:gridCol w="1281418">
                  <a:extLst>
                    <a:ext uri="{9D8B030D-6E8A-4147-A177-3AD203B41FA5}">
                      <a16:colId xmlns:a16="http://schemas.microsoft.com/office/drawing/2014/main" val="2330368072"/>
                    </a:ext>
                  </a:extLst>
                </a:gridCol>
                <a:gridCol w="1291048">
                  <a:extLst>
                    <a:ext uri="{9D8B030D-6E8A-4147-A177-3AD203B41FA5}">
                      <a16:colId xmlns:a16="http://schemas.microsoft.com/office/drawing/2014/main" val="3144354539"/>
                    </a:ext>
                  </a:extLst>
                </a:gridCol>
                <a:gridCol w="1421288">
                  <a:extLst>
                    <a:ext uri="{9D8B030D-6E8A-4147-A177-3AD203B41FA5}">
                      <a16:colId xmlns:a16="http://schemas.microsoft.com/office/drawing/2014/main" val="2037701189"/>
                    </a:ext>
                  </a:extLst>
                </a:gridCol>
              </a:tblGrid>
              <a:tr h="580563">
                <a:tc gridSpan="2">
                  <a:txBody>
                    <a:bodyPr/>
                    <a:lstStyle/>
                    <a:p>
                      <a:pPr algn="ctr"/>
                      <a:endParaRPr lang="en-US" sz="20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2000" dirty="0"/>
                    </a:p>
                  </a:txBody>
                  <a:tcPr>
                    <a:solidFill>
                      <a:srgbClr val="1D4956"/>
                    </a:solidFill>
                  </a:tcPr>
                </a:tc>
                <a:tc gridSpan="3">
                  <a:txBody>
                    <a:bodyPr/>
                    <a:lstStyle/>
                    <a:p>
                      <a:pPr algn="ctr"/>
                      <a:r>
                        <a:rPr lang="en-US" sz="2000" dirty="0">
                          <a:solidFill>
                            <a:schemeClr val="bg1"/>
                          </a:solidFill>
                        </a:rPr>
                        <a:t>Latency (</a:t>
                      </a:r>
                      <a:r>
                        <a:rPr lang="en-US" sz="2000" dirty="0" err="1">
                          <a:solidFill>
                            <a:schemeClr val="bg1"/>
                          </a:solidFill>
                        </a:rPr>
                        <a:t>ms</a:t>
                      </a:r>
                      <a:r>
                        <a:rPr lang="en-US" sz="2000" dirty="0">
                          <a:solidFill>
                            <a:schemeClr val="bg1"/>
                          </a:solidFill>
                        </a:rPr>
                        <a:t>)</a:t>
                      </a:r>
                    </a:p>
                  </a:txBody>
                  <a:tcPr anchor="ctr">
                    <a:lnL w="12700" cmpd="sng">
                      <a:noFill/>
                    </a:lnL>
                    <a:solidFill>
                      <a:srgbClr val="1D4956"/>
                    </a:solidFill>
                  </a:tcPr>
                </a:tc>
                <a:tc hMerge="1">
                  <a:txBody>
                    <a:bodyPr/>
                    <a:lstStyle/>
                    <a:p>
                      <a:pPr algn="ctr"/>
                      <a:endParaRPr lang="en-US" sz="2000" dirty="0"/>
                    </a:p>
                  </a:txBody>
                  <a:tcPr>
                    <a:solidFill>
                      <a:srgbClr val="1D4956"/>
                    </a:solidFill>
                  </a:tcPr>
                </a:tc>
                <a:tc hMerge="1">
                  <a:txBody>
                    <a:bodyPr/>
                    <a:lstStyle/>
                    <a:p>
                      <a:pPr algn="ctr"/>
                      <a:endParaRPr lang="en-US" sz="2000" dirty="0"/>
                    </a:p>
                  </a:txBody>
                  <a:tcPr>
                    <a:solidFill>
                      <a:srgbClr val="1D4956"/>
                    </a:solidFill>
                  </a:tcPr>
                </a:tc>
                <a:extLst>
                  <a:ext uri="{0D108BD9-81ED-4DB2-BD59-A6C34878D82A}">
                    <a16:rowId xmlns:a16="http://schemas.microsoft.com/office/drawing/2014/main" val="1837212887"/>
                  </a:ext>
                </a:extLst>
              </a:tr>
              <a:tr h="1002068">
                <a:tc>
                  <a:txBody>
                    <a:bodyPr/>
                    <a:lstStyle/>
                    <a:p>
                      <a:pPr algn="ctr"/>
                      <a:r>
                        <a:rPr lang="en-US" sz="2000" dirty="0">
                          <a:solidFill>
                            <a:schemeClr val="bg1"/>
                          </a:solidFill>
                        </a:rPr>
                        <a:t>Kernel dimensions</a:t>
                      </a:r>
                    </a:p>
                  </a:txBody>
                  <a:tcPr anchor="ctr">
                    <a:lnT w="12700" cmpd="sng">
                      <a:noFill/>
                    </a:lnT>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a:solidFill>
                            <a:schemeClr val="bg1"/>
                          </a:solidFill>
                        </a:rPr>
                        <a:t>Total</a:t>
                      </a:r>
                      <a:r>
                        <a:rPr lang="en-US" sz="2000" baseline="0" dirty="0">
                          <a:solidFill>
                            <a:schemeClr val="bg1"/>
                          </a:solidFill>
                        </a:rPr>
                        <a:t> threads</a:t>
                      </a:r>
                      <a:endParaRPr lang="en-US" sz="2000" dirty="0">
                        <a:solidFill>
                          <a:schemeClr val="bg1"/>
                        </a:solidFill>
                      </a:endParaRPr>
                    </a:p>
                  </a:txBody>
                  <a:tcPr anchor="ctr">
                    <a:lnT w="12700" cmpd="sng">
                      <a:noFill/>
                    </a:lnT>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a:solidFill>
                            <a:schemeClr val="bg1"/>
                          </a:solidFill>
                        </a:rPr>
                        <a:t>Process kill</a:t>
                      </a:r>
                    </a:p>
                  </a:txBody>
                  <a:tcPr anchor="ctr">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err="1">
                          <a:solidFill>
                            <a:schemeClr val="bg1"/>
                          </a:solidFill>
                        </a:rPr>
                        <a:t>asm</a:t>
                      </a:r>
                      <a:r>
                        <a:rPr lang="en-US" sz="2000" dirty="0">
                          <a:solidFill>
                            <a:schemeClr val="bg1"/>
                          </a:solidFill>
                        </a:rPr>
                        <a:t>(exit)</a:t>
                      </a:r>
                    </a:p>
                  </a:txBody>
                  <a:tcPr anchor="ctr">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err="1">
                          <a:solidFill>
                            <a:schemeClr val="bg1"/>
                          </a:solidFill>
                        </a:rPr>
                        <a:t>asm</a:t>
                      </a:r>
                      <a:r>
                        <a:rPr lang="en-US" sz="2000" dirty="0">
                          <a:solidFill>
                            <a:schemeClr val="bg1"/>
                          </a:solidFill>
                        </a:rPr>
                        <a:t>(trap)</a:t>
                      </a:r>
                    </a:p>
                  </a:txBody>
                  <a:tcPr anchor="ctr">
                    <a:lnB w="38100" cap="flat" cmpd="sng" algn="ctr">
                      <a:solidFill>
                        <a:schemeClr val="bg1"/>
                      </a:solidFill>
                      <a:prstDash val="solid"/>
                      <a:round/>
                      <a:headEnd type="none" w="med" len="med"/>
                      <a:tailEnd type="none" w="med" len="med"/>
                    </a:lnB>
                    <a:solidFill>
                      <a:srgbClr val="1D4956"/>
                    </a:solidFill>
                  </a:tcPr>
                </a:tc>
                <a:extLst>
                  <a:ext uri="{0D108BD9-81ED-4DB2-BD59-A6C34878D82A}">
                    <a16:rowId xmlns:a16="http://schemas.microsoft.com/office/drawing/2014/main" val="3437249742"/>
                  </a:ext>
                </a:extLst>
              </a:tr>
              <a:tr h="580563">
                <a:tc>
                  <a:txBody>
                    <a:bodyPr/>
                    <a:lstStyle/>
                    <a:p>
                      <a:pPr algn="ctr"/>
                      <a:r>
                        <a:rPr lang="en-US" sz="2000" dirty="0">
                          <a:solidFill>
                            <a:schemeClr val="bg1"/>
                          </a:solidFill>
                        </a:rPr>
                        <a:t>Kernel</a:t>
                      </a:r>
                      <a:r>
                        <a:rPr lang="en-US" sz="2000" baseline="0" dirty="0">
                          <a:solidFill>
                            <a:schemeClr val="bg1"/>
                          </a:solidFill>
                        </a:rPr>
                        <a:t> &lt;16,16&gt;</a:t>
                      </a:r>
                      <a:endParaRPr lang="en-US" sz="2000" dirty="0">
                        <a:solidFill>
                          <a:schemeClr val="bg1"/>
                        </a:solidFill>
                      </a:endParaRP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256</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3000</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130</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22</a:t>
                      </a:r>
                    </a:p>
                  </a:txBody>
                  <a:tcPr anchor="ctr">
                    <a:lnT w="38100" cap="flat" cmpd="sng" algn="ctr">
                      <a:solidFill>
                        <a:schemeClr val="bg1"/>
                      </a:solidFill>
                      <a:prstDash val="solid"/>
                      <a:round/>
                      <a:headEnd type="none" w="med" len="med"/>
                      <a:tailEnd type="none" w="med" len="med"/>
                    </a:lnT>
                    <a:solidFill>
                      <a:srgbClr val="1D4956"/>
                    </a:solidFill>
                  </a:tcPr>
                </a:tc>
                <a:extLst>
                  <a:ext uri="{0D108BD9-81ED-4DB2-BD59-A6C34878D82A}">
                    <a16:rowId xmlns:a16="http://schemas.microsoft.com/office/drawing/2014/main" val="478722643"/>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&lt;32,32&gt;</a:t>
                      </a:r>
                    </a:p>
                  </a:txBody>
                  <a:tcPr anchor="ctr">
                    <a:solidFill>
                      <a:srgbClr val="1D4956"/>
                    </a:solidFill>
                  </a:tcPr>
                </a:tc>
                <a:tc>
                  <a:txBody>
                    <a:bodyPr/>
                    <a:lstStyle/>
                    <a:p>
                      <a:pPr algn="ctr"/>
                      <a:r>
                        <a:rPr lang="en-US" sz="2000" dirty="0">
                          <a:solidFill>
                            <a:schemeClr val="bg1"/>
                          </a:solidFill>
                        </a:rPr>
                        <a:t>1024</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195</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3563394198"/>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&lt;64,64&gt;</a:t>
                      </a:r>
                      <a:endParaRPr lang="en-US" sz="2000" dirty="0">
                        <a:solidFill>
                          <a:schemeClr val="bg1"/>
                        </a:solidFill>
                      </a:endParaRPr>
                    </a:p>
                  </a:txBody>
                  <a:tcPr anchor="ctr">
                    <a:solidFill>
                      <a:srgbClr val="1D4956"/>
                    </a:solidFill>
                  </a:tcPr>
                </a:tc>
                <a:tc>
                  <a:txBody>
                    <a:bodyPr/>
                    <a:lstStyle/>
                    <a:p>
                      <a:pPr algn="ctr"/>
                      <a:r>
                        <a:rPr lang="en-US" sz="2000" dirty="0">
                          <a:solidFill>
                            <a:schemeClr val="bg1"/>
                          </a:solidFill>
                        </a:rPr>
                        <a:t>4096</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600</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3486404883"/>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&lt;128,128&gt;</a:t>
                      </a:r>
                      <a:endParaRPr lang="en-US" sz="2000" dirty="0">
                        <a:solidFill>
                          <a:schemeClr val="bg1"/>
                        </a:solidFill>
                      </a:endParaRPr>
                    </a:p>
                  </a:txBody>
                  <a:tcPr anchor="ctr">
                    <a:solidFill>
                      <a:srgbClr val="1D4956"/>
                    </a:solidFill>
                  </a:tcPr>
                </a:tc>
                <a:tc>
                  <a:txBody>
                    <a:bodyPr/>
                    <a:lstStyle/>
                    <a:p>
                      <a:pPr algn="ctr"/>
                      <a:r>
                        <a:rPr lang="en-US" sz="2000" dirty="0">
                          <a:solidFill>
                            <a:schemeClr val="bg1"/>
                          </a:solidFill>
                        </a:rPr>
                        <a:t>16384</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1430</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1243248610"/>
                  </a:ext>
                </a:extLst>
              </a:tr>
            </a:tbl>
          </a:graphicData>
        </a:graphic>
      </p:graphicFrame>
      <p:cxnSp>
        <p:nvCxnSpPr>
          <p:cNvPr id="16" name="Straight Arrow Connector 6">
            <a:extLst>
              <a:ext uri="{FF2B5EF4-FFF2-40B4-BE49-F238E27FC236}">
                <a16:creationId xmlns:a16="http://schemas.microsoft.com/office/drawing/2014/main" id="{5790C84B-844E-4109-AE8F-9B0564F504FD}"/>
              </a:ext>
            </a:extLst>
          </p:cNvPr>
          <p:cNvCxnSpPr>
            <a:cxnSpLocks/>
          </p:cNvCxnSpPr>
          <p:nvPr/>
        </p:nvCxnSpPr>
        <p:spPr>
          <a:xfrm>
            <a:off x="8844715" y="1352015"/>
            <a:ext cx="0" cy="4014060"/>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9DCB196-4966-4C41-949C-681E9E654805}"/>
              </a:ext>
            </a:extLst>
          </p:cNvPr>
          <p:cNvSpPr/>
          <p:nvPr/>
        </p:nvSpPr>
        <p:spPr>
          <a:xfrm>
            <a:off x="4487774" y="3125457"/>
            <a:ext cx="1261072" cy="23368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Rectangle 18">
            <a:extLst>
              <a:ext uri="{FF2B5EF4-FFF2-40B4-BE49-F238E27FC236}">
                <a16:creationId xmlns:a16="http://schemas.microsoft.com/office/drawing/2014/main" id="{DE1CD331-E29E-4739-89CC-C06E4DF7D4E4}"/>
              </a:ext>
            </a:extLst>
          </p:cNvPr>
          <p:cNvSpPr/>
          <p:nvPr/>
        </p:nvSpPr>
        <p:spPr>
          <a:xfrm>
            <a:off x="516467" y="2107187"/>
            <a:ext cx="3965799" cy="34047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Rectangle 19">
            <a:extLst>
              <a:ext uri="{FF2B5EF4-FFF2-40B4-BE49-F238E27FC236}">
                <a16:creationId xmlns:a16="http://schemas.microsoft.com/office/drawing/2014/main" id="{97C1D34A-C88B-4DF5-B0C1-0C353FCD0C57}"/>
              </a:ext>
            </a:extLst>
          </p:cNvPr>
          <p:cNvSpPr/>
          <p:nvPr/>
        </p:nvSpPr>
        <p:spPr>
          <a:xfrm>
            <a:off x="4391526" y="1506570"/>
            <a:ext cx="4079892" cy="6165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20">
            <a:extLst>
              <a:ext uri="{FF2B5EF4-FFF2-40B4-BE49-F238E27FC236}">
                <a16:creationId xmlns:a16="http://schemas.microsoft.com/office/drawing/2014/main" id="{E85027F1-B193-4789-8369-022232A36AA0}"/>
              </a:ext>
            </a:extLst>
          </p:cNvPr>
          <p:cNvSpPr/>
          <p:nvPr/>
        </p:nvSpPr>
        <p:spPr>
          <a:xfrm>
            <a:off x="5759862" y="2112455"/>
            <a:ext cx="1266580" cy="1013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21">
            <a:extLst>
              <a:ext uri="{FF2B5EF4-FFF2-40B4-BE49-F238E27FC236}">
                <a16:creationId xmlns:a16="http://schemas.microsoft.com/office/drawing/2014/main" id="{7F66A5B4-B675-49F9-B04F-41E4EC3D2392}"/>
              </a:ext>
            </a:extLst>
          </p:cNvPr>
          <p:cNvSpPr/>
          <p:nvPr/>
        </p:nvSpPr>
        <p:spPr>
          <a:xfrm>
            <a:off x="7026442" y="2107187"/>
            <a:ext cx="1444976" cy="1013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a:extLst>
              <a:ext uri="{FF2B5EF4-FFF2-40B4-BE49-F238E27FC236}">
                <a16:creationId xmlns:a16="http://schemas.microsoft.com/office/drawing/2014/main" id="{152EF875-34FC-4CCA-A0D5-D3A21BF20AB0}"/>
              </a:ext>
            </a:extLst>
          </p:cNvPr>
          <p:cNvSpPr/>
          <p:nvPr/>
        </p:nvSpPr>
        <p:spPr>
          <a:xfrm>
            <a:off x="4487774" y="2134629"/>
            <a:ext cx="1266580" cy="1013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4" name="Rectangle 23">
            <a:extLst>
              <a:ext uri="{FF2B5EF4-FFF2-40B4-BE49-F238E27FC236}">
                <a16:creationId xmlns:a16="http://schemas.microsoft.com/office/drawing/2014/main" id="{515BF71A-BE4D-4028-B2BC-658F7EE093A5}"/>
              </a:ext>
            </a:extLst>
          </p:cNvPr>
          <p:cNvSpPr/>
          <p:nvPr/>
        </p:nvSpPr>
        <p:spPr>
          <a:xfrm>
            <a:off x="5759862" y="3150240"/>
            <a:ext cx="1283104" cy="23368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 name="Rectangle 24">
            <a:extLst>
              <a:ext uri="{FF2B5EF4-FFF2-40B4-BE49-F238E27FC236}">
                <a16:creationId xmlns:a16="http://schemas.microsoft.com/office/drawing/2014/main" id="{6946312A-462A-4C13-9592-7A2BD5D5CE4B}"/>
              </a:ext>
            </a:extLst>
          </p:cNvPr>
          <p:cNvSpPr/>
          <p:nvPr/>
        </p:nvSpPr>
        <p:spPr>
          <a:xfrm>
            <a:off x="7037458" y="3116698"/>
            <a:ext cx="1433960" cy="23368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Content Placeholder 2">
            <a:extLst>
              <a:ext uri="{FF2B5EF4-FFF2-40B4-BE49-F238E27FC236}">
                <a16:creationId xmlns:a16="http://schemas.microsoft.com/office/drawing/2014/main" id="{80679B31-B538-41A8-86C7-32D5E8299C13}"/>
              </a:ext>
            </a:extLst>
          </p:cNvPr>
          <p:cNvSpPr>
            <a:spLocks noGrp="1"/>
          </p:cNvSpPr>
          <p:nvPr>
            <p:ph sz="half" idx="1"/>
          </p:nvPr>
        </p:nvSpPr>
        <p:spPr>
          <a:xfrm>
            <a:off x="9351979" y="3976128"/>
            <a:ext cx="2323554" cy="779265"/>
          </a:xfrm>
        </p:spPr>
        <p:txBody>
          <a:bodyPr vert="horz" lIns="91440" tIns="45720" rIns="91440" bIns="45720" rtlCol="0" anchor="t">
            <a:normAutofit/>
          </a:bodyPr>
          <a:lstStyle/>
          <a:p>
            <a:pPr marL="0" indent="0">
              <a:buNone/>
            </a:pPr>
            <a:r>
              <a:rPr lang="en-US" sz="2000" b="1" dirty="0">
                <a:solidFill>
                  <a:srgbClr val="00B050"/>
                </a:solidFill>
                <a:latin typeface="Barlow"/>
                <a:cs typeface="Calibri"/>
              </a:rPr>
              <a:t>+</a:t>
            </a:r>
            <a:r>
              <a:rPr lang="en-US" sz="2000" dirty="0">
                <a:solidFill>
                  <a:srgbClr val="1D4956"/>
                </a:solidFill>
                <a:latin typeface="Barlow"/>
                <a:cs typeface="Calibri"/>
              </a:rPr>
              <a:t> Constant latency</a:t>
            </a:r>
          </a:p>
          <a:p>
            <a:pPr marL="0" indent="0">
              <a:buNone/>
            </a:pPr>
            <a:r>
              <a:rPr lang="en-US" sz="2000" b="1" dirty="0">
                <a:solidFill>
                  <a:srgbClr val="C00000"/>
                </a:solidFill>
                <a:latin typeface="Barlow"/>
                <a:cs typeface="Calibri"/>
              </a:rPr>
              <a:t>-  </a:t>
            </a:r>
            <a:r>
              <a:rPr lang="en-US" sz="2000" dirty="0">
                <a:solidFill>
                  <a:srgbClr val="1D4956"/>
                </a:solidFill>
                <a:latin typeface="Barlow"/>
                <a:cs typeface="Calibri"/>
              </a:rPr>
              <a:t>High latency</a:t>
            </a:r>
          </a:p>
        </p:txBody>
      </p:sp>
      <p:sp>
        <p:nvSpPr>
          <p:cNvPr id="27" name="Content Placeholder 2">
            <a:extLst>
              <a:ext uri="{FF2B5EF4-FFF2-40B4-BE49-F238E27FC236}">
                <a16:creationId xmlns:a16="http://schemas.microsoft.com/office/drawing/2014/main" id="{B34E7D3D-F429-4EAC-9D14-A51ADE33D716}"/>
              </a:ext>
            </a:extLst>
          </p:cNvPr>
          <p:cNvSpPr txBox="1">
            <a:spLocks/>
          </p:cNvSpPr>
          <p:nvPr/>
        </p:nvSpPr>
        <p:spPr>
          <a:xfrm>
            <a:off x="8874644" y="3602035"/>
            <a:ext cx="2800889" cy="35405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a:solidFill>
                  <a:srgbClr val="1D4956"/>
                </a:solidFill>
                <a:latin typeface="Barlow"/>
                <a:cs typeface="Calibri"/>
              </a:rPr>
              <a:t>Process kill:</a:t>
            </a:r>
            <a:endParaRPr lang="en-US" sz="2000" dirty="0">
              <a:solidFill>
                <a:srgbClr val="1D4956"/>
              </a:solidFill>
              <a:latin typeface="Barlow"/>
              <a:cs typeface="Calibri"/>
            </a:endParaRPr>
          </a:p>
        </p:txBody>
      </p:sp>
      <p:sp>
        <p:nvSpPr>
          <p:cNvPr id="28" name="Θέση υποσέλιδου 18">
            <a:extLst>
              <a:ext uri="{FF2B5EF4-FFF2-40B4-BE49-F238E27FC236}">
                <a16:creationId xmlns:a16="http://schemas.microsoft.com/office/drawing/2014/main" id="{73D478E1-878E-4A47-84DD-BECD0AE402A0}"/>
              </a:ext>
            </a:extLst>
          </p:cNvPr>
          <p:cNvSpPr txBox="1">
            <a:spLocks/>
          </p:cNvSpPr>
          <p:nvPr/>
        </p:nvSpPr>
        <p:spPr>
          <a:xfrm>
            <a:off x="3657600" y="639322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400" dirty="0">
              <a:latin typeface="Barlow" panose="020B0604020202020204" charset="0"/>
            </a:endParaRPr>
          </a:p>
        </p:txBody>
      </p:sp>
      <p:sp>
        <p:nvSpPr>
          <p:cNvPr id="6" name="Slide Number Placeholder 5">
            <a:extLst>
              <a:ext uri="{FF2B5EF4-FFF2-40B4-BE49-F238E27FC236}">
                <a16:creationId xmlns:a16="http://schemas.microsoft.com/office/drawing/2014/main" id="{BB07CC42-DCA8-44D7-92B3-B246096ADAD4}"/>
              </a:ext>
            </a:extLst>
          </p:cNvPr>
          <p:cNvSpPr>
            <a:spLocks noGrp="1"/>
          </p:cNvSpPr>
          <p:nvPr>
            <p:ph type="sldNum" sz="quarter" idx="12"/>
          </p:nvPr>
        </p:nvSpPr>
        <p:spPr/>
        <p:txBody>
          <a:bodyPr/>
          <a:lstStyle/>
          <a:p>
            <a:fld id="{48F63A3B-78C7-47BE-AE5E-E10140E04643}" type="slidenum">
              <a:rPr lang="en-US" smtClean="0"/>
              <a:t>105</a:t>
            </a:fld>
            <a:endParaRPr lang="en-US"/>
          </a:p>
        </p:txBody>
      </p:sp>
      <p:sp>
        <p:nvSpPr>
          <p:cNvPr id="8" name="Footer Placeholder 7">
            <a:extLst>
              <a:ext uri="{FF2B5EF4-FFF2-40B4-BE49-F238E27FC236}">
                <a16:creationId xmlns:a16="http://schemas.microsoft.com/office/drawing/2014/main" id="{2F70BA2A-15A8-4066-BEF9-4A11F75EE3F5}"/>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33133705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22"/>
                                        </p:tgtEl>
                                      </p:cBhvr>
                                    </p:animEffect>
                                    <p:set>
                                      <p:cBhvr>
                                        <p:cTn id="17" dur="1" fill="hold">
                                          <p:stCondLst>
                                            <p:cond delay="499"/>
                                          </p:stCondLst>
                                        </p:cTn>
                                        <p:tgtEl>
                                          <p:spTgt spid="2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6" grpId="0" uiExpand="1" build="p"/>
      <p:bldP spid="27"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graphicFrame>
        <p:nvGraphicFramePr>
          <p:cNvPr id="4" name="Πίνακας 3"/>
          <p:cNvGraphicFramePr>
            <a:graphicFrameLocks noGrp="1"/>
          </p:cNvGraphicFramePr>
          <p:nvPr/>
        </p:nvGraphicFramePr>
        <p:xfrm>
          <a:off x="650452" y="1557451"/>
          <a:ext cx="7820986" cy="3904883"/>
        </p:xfrm>
        <a:graphic>
          <a:graphicData uri="http://schemas.openxmlformats.org/drawingml/2006/table">
            <a:tbl>
              <a:tblPr>
                <a:tableStyleId>{5C22544A-7EE6-4342-B048-85BDC9FD1C3A}</a:tableStyleId>
              </a:tblPr>
              <a:tblGrid>
                <a:gridCol w="2503100">
                  <a:extLst>
                    <a:ext uri="{9D8B030D-6E8A-4147-A177-3AD203B41FA5}">
                      <a16:colId xmlns:a16="http://schemas.microsoft.com/office/drawing/2014/main" val="511084516"/>
                    </a:ext>
                  </a:extLst>
                </a:gridCol>
                <a:gridCol w="1324132">
                  <a:extLst>
                    <a:ext uri="{9D8B030D-6E8A-4147-A177-3AD203B41FA5}">
                      <a16:colId xmlns:a16="http://schemas.microsoft.com/office/drawing/2014/main" val="571410018"/>
                    </a:ext>
                  </a:extLst>
                </a:gridCol>
                <a:gridCol w="1281418">
                  <a:extLst>
                    <a:ext uri="{9D8B030D-6E8A-4147-A177-3AD203B41FA5}">
                      <a16:colId xmlns:a16="http://schemas.microsoft.com/office/drawing/2014/main" val="2330368072"/>
                    </a:ext>
                  </a:extLst>
                </a:gridCol>
                <a:gridCol w="1291048">
                  <a:extLst>
                    <a:ext uri="{9D8B030D-6E8A-4147-A177-3AD203B41FA5}">
                      <a16:colId xmlns:a16="http://schemas.microsoft.com/office/drawing/2014/main" val="3144354539"/>
                    </a:ext>
                  </a:extLst>
                </a:gridCol>
                <a:gridCol w="1421288">
                  <a:extLst>
                    <a:ext uri="{9D8B030D-6E8A-4147-A177-3AD203B41FA5}">
                      <a16:colId xmlns:a16="http://schemas.microsoft.com/office/drawing/2014/main" val="2037701189"/>
                    </a:ext>
                  </a:extLst>
                </a:gridCol>
              </a:tblGrid>
              <a:tr h="580563">
                <a:tc gridSpan="2">
                  <a:txBody>
                    <a:bodyPr/>
                    <a:lstStyle/>
                    <a:p>
                      <a:pPr algn="ctr"/>
                      <a:endParaRPr lang="en-US" sz="20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2000" dirty="0"/>
                    </a:p>
                  </a:txBody>
                  <a:tcPr>
                    <a:solidFill>
                      <a:srgbClr val="1D4956"/>
                    </a:solidFill>
                  </a:tcPr>
                </a:tc>
                <a:tc gridSpan="3">
                  <a:txBody>
                    <a:bodyPr/>
                    <a:lstStyle/>
                    <a:p>
                      <a:pPr algn="ctr"/>
                      <a:r>
                        <a:rPr lang="en-US" sz="2000" dirty="0">
                          <a:solidFill>
                            <a:schemeClr val="bg1"/>
                          </a:solidFill>
                        </a:rPr>
                        <a:t>Latency (</a:t>
                      </a:r>
                      <a:r>
                        <a:rPr lang="en-US" sz="2000" dirty="0" err="1">
                          <a:solidFill>
                            <a:schemeClr val="bg1"/>
                          </a:solidFill>
                        </a:rPr>
                        <a:t>ms</a:t>
                      </a:r>
                      <a:r>
                        <a:rPr lang="en-US" sz="2000" dirty="0">
                          <a:solidFill>
                            <a:schemeClr val="bg1"/>
                          </a:solidFill>
                        </a:rPr>
                        <a:t>)</a:t>
                      </a:r>
                    </a:p>
                  </a:txBody>
                  <a:tcPr anchor="ctr">
                    <a:lnL w="12700" cmpd="sng">
                      <a:noFill/>
                    </a:lnL>
                    <a:solidFill>
                      <a:srgbClr val="1D4956"/>
                    </a:solidFill>
                  </a:tcPr>
                </a:tc>
                <a:tc hMerge="1">
                  <a:txBody>
                    <a:bodyPr/>
                    <a:lstStyle/>
                    <a:p>
                      <a:pPr algn="ctr"/>
                      <a:endParaRPr lang="en-US" sz="2000" dirty="0"/>
                    </a:p>
                  </a:txBody>
                  <a:tcPr>
                    <a:solidFill>
                      <a:srgbClr val="1D4956"/>
                    </a:solidFill>
                  </a:tcPr>
                </a:tc>
                <a:tc hMerge="1">
                  <a:txBody>
                    <a:bodyPr/>
                    <a:lstStyle/>
                    <a:p>
                      <a:pPr algn="ctr"/>
                      <a:endParaRPr lang="en-US" sz="2000" dirty="0"/>
                    </a:p>
                  </a:txBody>
                  <a:tcPr>
                    <a:solidFill>
                      <a:srgbClr val="1D4956"/>
                    </a:solidFill>
                  </a:tcPr>
                </a:tc>
                <a:extLst>
                  <a:ext uri="{0D108BD9-81ED-4DB2-BD59-A6C34878D82A}">
                    <a16:rowId xmlns:a16="http://schemas.microsoft.com/office/drawing/2014/main" val="1837212887"/>
                  </a:ext>
                </a:extLst>
              </a:tr>
              <a:tr h="1002068">
                <a:tc>
                  <a:txBody>
                    <a:bodyPr/>
                    <a:lstStyle/>
                    <a:p>
                      <a:pPr algn="ctr"/>
                      <a:r>
                        <a:rPr lang="en-US" sz="2000" dirty="0">
                          <a:solidFill>
                            <a:schemeClr val="bg1"/>
                          </a:solidFill>
                        </a:rPr>
                        <a:t>Kernel dimensions</a:t>
                      </a:r>
                    </a:p>
                  </a:txBody>
                  <a:tcPr anchor="ctr">
                    <a:lnT w="12700" cmpd="sng">
                      <a:noFill/>
                    </a:lnT>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a:solidFill>
                            <a:schemeClr val="bg1"/>
                          </a:solidFill>
                        </a:rPr>
                        <a:t>Total</a:t>
                      </a:r>
                      <a:r>
                        <a:rPr lang="en-US" sz="2000" baseline="0" dirty="0">
                          <a:solidFill>
                            <a:schemeClr val="bg1"/>
                          </a:solidFill>
                        </a:rPr>
                        <a:t> threads</a:t>
                      </a:r>
                      <a:endParaRPr lang="en-US" sz="2000" dirty="0">
                        <a:solidFill>
                          <a:schemeClr val="bg1"/>
                        </a:solidFill>
                      </a:endParaRPr>
                    </a:p>
                  </a:txBody>
                  <a:tcPr anchor="ctr">
                    <a:lnT w="12700" cmpd="sng">
                      <a:noFill/>
                    </a:lnT>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a:solidFill>
                            <a:schemeClr val="bg1"/>
                          </a:solidFill>
                        </a:rPr>
                        <a:t>Process kill</a:t>
                      </a:r>
                    </a:p>
                  </a:txBody>
                  <a:tcPr anchor="ctr">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err="1">
                          <a:solidFill>
                            <a:schemeClr val="bg1"/>
                          </a:solidFill>
                        </a:rPr>
                        <a:t>asm</a:t>
                      </a:r>
                      <a:r>
                        <a:rPr lang="en-US" sz="2000" dirty="0">
                          <a:solidFill>
                            <a:schemeClr val="bg1"/>
                          </a:solidFill>
                        </a:rPr>
                        <a:t>(exit)</a:t>
                      </a:r>
                    </a:p>
                  </a:txBody>
                  <a:tcPr anchor="ctr">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err="1">
                          <a:solidFill>
                            <a:schemeClr val="bg1"/>
                          </a:solidFill>
                        </a:rPr>
                        <a:t>asm</a:t>
                      </a:r>
                      <a:r>
                        <a:rPr lang="en-US" sz="2000" dirty="0">
                          <a:solidFill>
                            <a:schemeClr val="bg1"/>
                          </a:solidFill>
                        </a:rPr>
                        <a:t>(trap)</a:t>
                      </a:r>
                    </a:p>
                  </a:txBody>
                  <a:tcPr anchor="ctr">
                    <a:lnB w="38100" cap="flat" cmpd="sng" algn="ctr">
                      <a:solidFill>
                        <a:schemeClr val="bg1"/>
                      </a:solidFill>
                      <a:prstDash val="solid"/>
                      <a:round/>
                      <a:headEnd type="none" w="med" len="med"/>
                      <a:tailEnd type="none" w="med" len="med"/>
                    </a:lnB>
                    <a:solidFill>
                      <a:srgbClr val="1D4956"/>
                    </a:solidFill>
                  </a:tcPr>
                </a:tc>
                <a:extLst>
                  <a:ext uri="{0D108BD9-81ED-4DB2-BD59-A6C34878D82A}">
                    <a16:rowId xmlns:a16="http://schemas.microsoft.com/office/drawing/2014/main" val="3437249742"/>
                  </a:ext>
                </a:extLst>
              </a:tr>
              <a:tr h="580563">
                <a:tc>
                  <a:txBody>
                    <a:bodyPr/>
                    <a:lstStyle/>
                    <a:p>
                      <a:pPr algn="ctr"/>
                      <a:r>
                        <a:rPr lang="en-US" sz="2000" dirty="0">
                          <a:solidFill>
                            <a:schemeClr val="bg1"/>
                          </a:solidFill>
                        </a:rPr>
                        <a:t>Kernel</a:t>
                      </a:r>
                      <a:r>
                        <a:rPr lang="en-US" sz="2000" baseline="0" dirty="0">
                          <a:solidFill>
                            <a:schemeClr val="bg1"/>
                          </a:solidFill>
                        </a:rPr>
                        <a:t> &lt;16,16&gt;</a:t>
                      </a:r>
                      <a:endParaRPr lang="en-US" sz="2000" dirty="0">
                        <a:solidFill>
                          <a:schemeClr val="bg1"/>
                        </a:solidFill>
                      </a:endParaRP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256</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3000</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130</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22</a:t>
                      </a:r>
                    </a:p>
                  </a:txBody>
                  <a:tcPr anchor="ctr">
                    <a:lnT w="38100" cap="flat" cmpd="sng" algn="ctr">
                      <a:solidFill>
                        <a:schemeClr val="bg1"/>
                      </a:solidFill>
                      <a:prstDash val="solid"/>
                      <a:round/>
                      <a:headEnd type="none" w="med" len="med"/>
                      <a:tailEnd type="none" w="med" len="med"/>
                    </a:lnT>
                    <a:solidFill>
                      <a:srgbClr val="1D4956"/>
                    </a:solidFill>
                  </a:tcPr>
                </a:tc>
                <a:extLst>
                  <a:ext uri="{0D108BD9-81ED-4DB2-BD59-A6C34878D82A}">
                    <a16:rowId xmlns:a16="http://schemas.microsoft.com/office/drawing/2014/main" val="478722643"/>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&lt;32,32&gt;</a:t>
                      </a:r>
                    </a:p>
                  </a:txBody>
                  <a:tcPr anchor="ctr">
                    <a:solidFill>
                      <a:srgbClr val="1D4956"/>
                    </a:solidFill>
                  </a:tcPr>
                </a:tc>
                <a:tc>
                  <a:txBody>
                    <a:bodyPr/>
                    <a:lstStyle/>
                    <a:p>
                      <a:pPr algn="ctr"/>
                      <a:r>
                        <a:rPr lang="en-US" sz="2000" dirty="0">
                          <a:solidFill>
                            <a:schemeClr val="bg1"/>
                          </a:solidFill>
                        </a:rPr>
                        <a:t>1024</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195</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3563394198"/>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&lt;64,64&gt;</a:t>
                      </a:r>
                      <a:endParaRPr lang="en-US" sz="2000" dirty="0">
                        <a:solidFill>
                          <a:schemeClr val="bg1"/>
                        </a:solidFill>
                      </a:endParaRPr>
                    </a:p>
                  </a:txBody>
                  <a:tcPr anchor="ctr">
                    <a:solidFill>
                      <a:srgbClr val="1D4956"/>
                    </a:solidFill>
                  </a:tcPr>
                </a:tc>
                <a:tc>
                  <a:txBody>
                    <a:bodyPr/>
                    <a:lstStyle/>
                    <a:p>
                      <a:pPr algn="ctr"/>
                      <a:r>
                        <a:rPr lang="en-US" sz="2000" dirty="0">
                          <a:solidFill>
                            <a:schemeClr val="bg1"/>
                          </a:solidFill>
                        </a:rPr>
                        <a:t>4096</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600</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3486404883"/>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&lt;128,128&gt;</a:t>
                      </a:r>
                      <a:endParaRPr lang="en-US" sz="2000" dirty="0">
                        <a:solidFill>
                          <a:schemeClr val="bg1"/>
                        </a:solidFill>
                      </a:endParaRPr>
                    </a:p>
                  </a:txBody>
                  <a:tcPr anchor="ctr">
                    <a:solidFill>
                      <a:srgbClr val="1D4956"/>
                    </a:solidFill>
                  </a:tcPr>
                </a:tc>
                <a:tc>
                  <a:txBody>
                    <a:bodyPr/>
                    <a:lstStyle/>
                    <a:p>
                      <a:pPr algn="ctr"/>
                      <a:r>
                        <a:rPr lang="en-US" sz="2000" dirty="0">
                          <a:solidFill>
                            <a:schemeClr val="bg1"/>
                          </a:solidFill>
                        </a:rPr>
                        <a:t>16384</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1430</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1243248610"/>
                  </a:ext>
                </a:extLst>
              </a:tr>
            </a:tbl>
          </a:graphicData>
        </a:graphic>
      </p:graphicFrame>
      <p:cxnSp>
        <p:nvCxnSpPr>
          <p:cNvPr id="16" name="Straight Arrow Connector 6">
            <a:extLst>
              <a:ext uri="{FF2B5EF4-FFF2-40B4-BE49-F238E27FC236}">
                <a16:creationId xmlns:a16="http://schemas.microsoft.com/office/drawing/2014/main" id="{5790C84B-844E-4109-AE8F-9B0564F504FD}"/>
              </a:ext>
            </a:extLst>
          </p:cNvPr>
          <p:cNvCxnSpPr>
            <a:cxnSpLocks/>
          </p:cNvCxnSpPr>
          <p:nvPr/>
        </p:nvCxnSpPr>
        <p:spPr>
          <a:xfrm>
            <a:off x="8844715" y="1352015"/>
            <a:ext cx="0" cy="4014060"/>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946312A-462A-4C13-9592-7A2BD5D5CE4B}"/>
              </a:ext>
            </a:extLst>
          </p:cNvPr>
          <p:cNvSpPr/>
          <p:nvPr/>
        </p:nvSpPr>
        <p:spPr>
          <a:xfrm>
            <a:off x="7037458" y="3116698"/>
            <a:ext cx="1433960" cy="23368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9" name="Κάτω βέλος 11">
            <a:extLst>
              <a:ext uri="{FF2B5EF4-FFF2-40B4-BE49-F238E27FC236}">
                <a16:creationId xmlns:a16="http://schemas.microsoft.com/office/drawing/2014/main" id="{7E8E5D7F-0E13-4C62-A1A6-722440B58FD8}"/>
              </a:ext>
            </a:extLst>
          </p:cNvPr>
          <p:cNvSpPr/>
          <p:nvPr/>
        </p:nvSpPr>
        <p:spPr>
          <a:xfrm>
            <a:off x="3092153" y="3325159"/>
            <a:ext cx="292100" cy="1700662"/>
          </a:xfrm>
          <a:prstGeom prst="downArrow">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31" name="Ομάδα 2">
            <a:extLst>
              <a:ext uri="{FF2B5EF4-FFF2-40B4-BE49-F238E27FC236}">
                <a16:creationId xmlns:a16="http://schemas.microsoft.com/office/drawing/2014/main" id="{BCA302E5-C76D-40DE-87D4-615FBBC0F916}"/>
              </a:ext>
            </a:extLst>
          </p:cNvPr>
          <p:cNvGrpSpPr/>
          <p:nvPr/>
        </p:nvGrpSpPr>
        <p:grpSpPr>
          <a:xfrm>
            <a:off x="3415315" y="5035347"/>
            <a:ext cx="3313145" cy="281242"/>
            <a:chOff x="2522007" y="5834013"/>
            <a:chExt cx="2957756" cy="281242"/>
          </a:xfrm>
        </p:grpSpPr>
        <p:sp>
          <p:nvSpPr>
            <p:cNvPr id="32" name="Ορθογώνιο 14">
              <a:extLst>
                <a:ext uri="{FF2B5EF4-FFF2-40B4-BE49-F238E27FC236}">
                  <a16:creationId xmlns:a16="http://schemas.microsoft.com/office/drawing/2014/main" id="{9993C05E-57AA-48DB-A514-CBDF403D1EBF}"/>
                </a:ext>
              </a:extLst>
            </p:cNvPr>
            <p:cNvSpPr/>
            <p:nvPr/>
          </p:nvSpPr>
          <p:spPr>
            <a:xfrm>
              <a:off x="2522007" y="5840857"/>
              <a:ext cx="700985" cy="273617"/>
            </a:xfrm>
            <a:prstGeom prst="rect">
              <a:avLst/>
            </a:prstGeom>
            <a:noFill/>
            <a:ln w="28575">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Ορθογώνιο 16">
              <a:extLst>
                <a:ext uri="{FF2B5EF4-FFF2-40B4-BE49-F238E27FC236}">
                  <a16:creationId xmlns:a16="http://schemas.microsoft.com/office/drawing/2014/main" id="{C124E52D-0CA0-4D8E-9820-35B93A8AFD1E}"/>
                </a:ext>
              </a:extLst>
            </p:cNvPr>
            <p:cNvSpPr/>
            <p:nvPr/>
          </p:nvSpPr>
          <p:spPr>
            <a:xfrm>
              <a:off x="4913684" y="5834013"/>
              <a:ext cx="566079" cy="281242"/>
            </a:xfrm>
            <a:prstGeom prst="rect">
              <a:avLst/>
            </a:prstGeom>
            <a:noFill/>
            <a:ln w="28575">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Content Placeholder 2">
            <a:extLst>
              <a:ext uri="{FF2B5EF4-FFF2-40B4-BE49-F238E27FC236}">
                <a16:creationId xmlns:a16="http://schemas.microsoft.com/office/drawing/2014/main" id="{8BEE473F-FD0F-4AA0-AC81-9974CB18BBBF}"/>
              </a:ext>
            </a:extLst>
          </p:cNvPr>
          <p:cNvSpPr txBox="1">
            <a:spLocks/>
          </p:cNvSpPr>
          <p:nvPr/>
        </p:nvSpPr>
        <p:spPr>
          <a:xfrm>
            <a:off x="9351979" y="3976129"/>
            <a:ext cx="2323554" cy="3768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a:solidFill>
                  <a:srgbClr val="C00000"/>
                </a:solidFill>
                <a:latin typeface="Barlow"/>
                <a:cs typeface="Calibri"/>
              </a:rPr>
              <a:t>- </a:t>
            </a:r>
            <a:r>
              <a:rPr lang="en-US" sz="2000" dirty="0">
                <a:solidFill>
                  <a:srgbClr val="1D4956"/>
                </a:solidFill>
                <a:latin typeface="Barlow"/>
                <a:cs typeface="Calibri"/>
              </a:rPr>
              <a:t>Variable latency</a:t>
            </a:r>
          </a:p>
        </p:txBody>
      </p:sp>
      <p:sp>
        <p:nvSpPr>
          <p:cNvPr id="35" name="Content Placeholder 2">
            <a:extLst>
              <a:ext uri="{FF2B5EF4-FFF2-40B4-BE49-F238E27FC236}">
                <a16:creationId xmlns:a16="http://schemas.microsoft.com/office/drawing/2014/main" id="{54C085F3-6542-4E1D-BAD4-D460916B4510}"/>
              </a:ext>
            </a:extLst>
          </p:cNvPr>
          <p:cNvSpPr txBox="1">
            <a:spLocks/>
          </p:cNvSpPr>
          <p:nvPr/>
        </p:nvSpPr>
        <p:spPr>
          <a:xfrm>
            <a:off x="8874644" y="3602035"/>
            <a:ext cx="2800889" cy="35405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err="1">
                <a:solidFill>
                  <a:srgbClr val="1D4956"/>
                </a:solidFill>
                <a:latin typeface="Barlow"/>
                <a:cs typeface="Calibri"/>
              </a:rPr>
              <a:t>asm</a:t>
            </a:r>
            <a:r>
              <a:rPr lang="en-US" sz="2000" b="1" dirty="0">
                <a:solidFill>
                  <a:srgbClr val="1D4956"/>
                </a:solidFill>
                <a:latin typeface="Barlow"/>
                <a:cs typeface="Calibri"/>
              </a:rPr>
              <a:t>(exit):</a:t>
            </a:r>
            <a:endParaRPr lang="en-US" sz="2000" dirty="0">
              <a:solidFill>
                <a:srgbClr val="1D4956"/>
              </a:solidFill>
              <a:latin typeface="Barlow"/>
              <a:cs typeface="Calibri"/>
            </a:endParaRPr>
          </a:p>
        </p:txBody>
      </p:sp>
      <p:sp>
        <p:nvSpPr>
          <p:cNvPr id="36" name="Content Placeholder 2">
            <a:extLst>
              <a:ext uri="{FF2B5EF4-FFF2-40B4-BE49-F238E27FC236}">
                <a16:creationId xmlns:a16="http://schemas.microsoft.com/office/drawing/2014/main" id="{32D7F223-1D07-4083-833B-745641EDA669}"/>
              </a:ext>
            </a:extLst>
          </p:cNvPr>
          <p:cNvSpPr txBox="1">
            <a:spLocks/>
          </p:cNvSpPr>
          <p:nvPr/>
        </p:nvSpPr>
        <p:spPr>
          <a:xfrm>
            <a:off x="9351979" y="4387220"/>
            <a:ext cx="2323554" cy="3768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None/>
            </a:pPr>
            <a:r>
              <a:rPr lang="en-US" sz="2000" b="1" dirty="0">
                <a:solidFill>
                  <a:srgbClr val="C00000"/>
                </a:solidFill>
                <a:latin typeface="Barlow"/>
                <a:cs typeface="Calibri"/>
              </a:rPr>
              <a:t>- </a:t>
            </a:r>
            <a:r>
              <a:rPr lang="en-US" sz="2000" dirty="0">
                <a:solidFill>
                  <a:srgbClr val="1D4956"/>
                </a:solidFill>
                <a:latin typeface="Barlow"/>
                <a:cs typeface="Calibri"/>
              </a:rPr>
              <a:t>High latency</a:t>
            </a:r>
          </a:p>
        </p:txBody>
      </p:sp>
      <p:sp>
        <p:nvSpPr>
          <p:cNvPr id="19" name="Title 1">
            <a:extLst>
              <a:ext uri="{FF2B5EF4-FFF2-40B4-BE49-F238E27FC236}">
                <a16:creationId xmlns:a16="http://schemas.microsoft.com/office/drawing/2014/main" id="{8218EE05-7880-4AC7-9537-7DB8A6066F0F}"/>
              </a:ext>
            </a:extLst>
          </p:cNvPr>
          <p:cNvSpPr>
            <a:spLocks noGrp="1"/>
          </p:cNvSpPr>
          <p:nvPr>
            <p:ph type="title"/>
          </p:nvPr>
        </p:nvSpPr>
        <p:spPr>
          <a:xfrm>
            <a:off x="516466" y="365125"/>
            <a:ext cx="7678839" cy="1342496"/>
          </a:xfrm>
        </p:spPr>
        <p:txBody>
          <a:bodyPr>
            <a:normAutofit/>
          </a:bodyPr>
          <a:lstStyle/>
          <a:p>
            <a:r>
              <a:rPr lang="en-US" sz="4000" b="1" dirty="0">
                <a:solidFill>
                  <a:srgbClr val="1D4956"/>
                </a:solidFill>
                <a:latin typeface="Barlow"/>
                <a:cs typeface="Calibri Light"/>
              </a:rPr>
              <a:t>Compare revocation mechanisms</a:t>
            </a:r>
          </a:p>
        </p:txBody>
      </p:sp>
      <p:sp>
        <p:nvSpPr>
          <p:cNvPr id="3" name="Slide Number Placeholder 2">
            <a:extLst>
              <a:ext uri="{FF2B5EF4-FFF2-40B4-BE49-F238E27FC236}">
                <a16:creationId xmlns:a16="http://schemas.microsoft.com/office/drawing/2014/main" id="{296A8F2F-7D4A-4C49-9538-7265B2F7953D}"/>
              </a:ext>
            </a:extLst>
          </p:cNvPr>
          <p:cNvSpPr>
            <a:spLocks noGrp="1"/>
          </p:cNvSpPr>
          <p:nvPr>
            <p:ph type="sldNum" sz="quarter" idx="12"/>
          </p:nvPr>
        </p:nvSpPr>
        <p:spPr/>
        <p:txBody>
          <a:bodyPr/>
          <a:lstStyle/>
          <a:p>
            <a:fld id="{48F63A3B-78C7-47BE-AE5E-E10140E04643}" type="slidenum">
              <a:rPr lang="en-US" smtClean="0"/>
              <a:t>106</a:t>
            </a:fld>
            <a:endParaRPr lang="en-US"/>
          </a:p>
        </p:txBody>
      </p:sp>
      <p:sp>
        <p:nvSpPr>
          <p:cNvPr id="7" name="Footer Placeholder 6">
            <a:extLst>
              <a:ext uri="{FF2B5EF4-FFF2-40B4-BE49-F238E27FC236}">
                <a16:creationId xmlns:a16="http://schemas.microsoft.com/office/drawing/2014/main" id="{10358EBC-5CF5-47C1-88A7-3D72A738D2F8}"/>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3741802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p:bldP spid="35" grpId="0"/>
      <p:bldP spid="36"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graphicFrame>
        <p:nvGraphicFramePr>
          <p:cNvPr id="4" name="Πίνακας 3"/>
          <p:cNvGraphicFramePr>
            <a:graphicFrameLocks noGrp="1"/>
          </p:cNvGraphicFramePr>
          <p:nvPr/>
        </p:nvGraphicFramePr>
        <p:xfrm>
          <a:off x="650452" y="1557451"/>
          <a:ext cx="7820986" cy="3904883"/>
        </p:xfrm>
        <a:graphic>
          <a:graphicData uri="http://schemas.openxmlformats.org/drawingml/2006/table">
            <a:tbl>
              <a:tblPr>
                <a:tableStyleId>{5C22544A-7EE6-4342-B048-85BDC9FD1C3A}</a:tableStyleId>
              </a:tblPr>
              <a:tblGrid>
                <a:gridCol w="2503100">
                  <a:extLst>
                    <a:ext uri="{9D8B030D-6E8A-4147-A177-3AD203B41FA5}">
                      <a16:colId xmlns:a16="http://schemas.microsoft.com/office/drawing/2014/main" val="511084516"/>
                    </a:ext>
                  </a:extLst>
                </a:gridCol>
                <a:gridCol w="1324132">
                  <a:extLst>
                    <a:ext uri="{9D8B030D-6E8A-4147-A177-3AD203B41FA5}">
                      <a16:colId xmlns:a16="http://schemas.microsoft.com/office/drawing/2014/main" val="571410018"/>
                    </a:ext>
                  </a:extLst>
                </a:gridCol>
                <a:gridCol w="1281418">
                  <a:extLst>
                    <a:ext uri="{9D8B030D-6E8A-4147-A177-3AD203B41FA5}">
                      <a16:colId xmlns:a16="http://schemas.microsoft.com/office/drawing/2014/main" val="2330368072"/>
                    </a:ext>
                  </a:extLst>
                </a:gridCol>
                <a:gridCol w="1291048">
                  <a:extLst>
                    <a:ext uri="{9D8B030D-6E8A-4147-A177-3AD203B41FA5}">
                      <a16:colId xmlns:a16="http://schemas.microsoft.com/office/drawing/2014/main" val="3144354539"/>
                    </a:ext>
                  </a:extLst>
                </a:gridCol>
                <a:gridCol w="1421288">
                  <a:extLst>
                    <a:ext uri="{9D8B030D-6E8A-4147-A177-3AD203B41FA5}">
                      <a16:colId xmlns:a16="http://schemas.microsoft.com/office/drawing/2014/main" val="2037701189"/>
                    </a:ext>
                  </a:extLst>
                </a:gridCol>
              </a:tblGrid>
              <a:tr h="580563">
                <a:tc gridSpan="2">
                  <a:txBody>
                    <a:bodyPr/>
                    <a:lstStyle/>
                    <a:p>
                      <a:pPr algn="ctr"/>
                      <a:endParaRPr lang="en-US" sz="20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ctr"/>
                      <a:endParaRPr lang="en-US" sz="2000" dirty="0"/>
                    </a:p>
                  </a:txBody>
                  <a:tcPr>
                    <a:solidFill>
                      <a:srgbClr val="1D4956"/>
                    </a:solidFill>
                  </a:tcPr>
                </a:tc>
                <a:tc gridSpan="3">
                  <a:txBody>
                    <a:bodyPr/>
                    <a:lstStyle/>
                    <a:p>
                      <a:pPr algn="ctr"/>
                      <a:r>
                        <a:rPr lang="en-US" sz="2000" dirty="0">
                          <a:solidFill>
                            <a:schemeClr val="bg1"/>
                          </a:solidFill>
                        </a:rPr>
                        <a:t>Latency (</a:t>
                      </a:r>
                      <a:r>
                        <a:rPr lang="en-US" sz="2000" dirty="0" err="1">
                          <a:solidFill>
                            <a:schemeClr val="bg1"/>
                          </a:solidFill>
                        </a:rPr>
                        <a:t>ms</a:t>
                      </a:r>
                      <a:r>
                        <a:rPr lang="en-US" sz="2000" dirty="0">
                          <a:solidFill>
                            <a:schemeClr val="bg1"/>
                          </a:solidFill>
                        </a:rPr>
                        <a:t>)</a:t>
                      </a:r>
                    </a:p>
                  </a:txBody>
                  <a:tcPr anchor="ctr">
                    <a:lnL w="12700" cmpd="sng">
                      <a:noFill/>
                    </a:lnL>
                    <a:solidFill>
                      <a:srgbClr val="1D4956"/>
                    </a:solidFill>
                  </a:tcPr>
                </a:tc>
                <a:tc hMerge="1">
                  <a:txBody>
                    <a:bodyPr/>
                    <a:lstStyle/>
                    <a:p>
                      <a:pPr algn="ctr"/>
                      <a:endParaRPr lang="en-US" sz="2000" dirty="0"/>
                    </a:p>
                  </a:txBody>
                  <a:tcPr>
                    <a:solidFill>
                      <a:srgbClr val="1D4956"/>
                    </a:solidFill>
                  </a:tcPr>
                </a:tc>
                <a:tc hMerge="1">
                  <a:txBody>
                    <a:bodyPr/>
                    <a:lstStyle/>
                    <a:p>
                      <a:pPr algn="ctr"/>
                      <a:endParaRPr lang="en-US" sz="2000" dirty="0"/>
                    </a:p>
                  </a:txBody>
                  <a:tcPr>
                    <a:solidFill>
                      <a:srgbClr val="1D4956"/>
                    </a:solidFill>
                  </a:tcPr>
                </a:tc>
                <a:extLst>
                  <a:ext uri="{0D108BD9-81ED-4DB2-BD59-A6C34878D82A}">
                    <a16:rowId xmlns:a16="http://schemas.microsoft.com/office/drawing/2014/main" val="1837212887"/>
                  </a:ext>
                </a:extLst>
              </a:tr>
              <a:tr h="1002068">
                <a:tc>
                  <a:txBody>
                    <a:bodyPr/>
                    <a:lstStyle/>
                    <a:p>
                      <a:pPr algn="ctr"/>
                      <a:r>
                        <a:rPr lang="en-US" sz="2000" dirty="0">
                          <a:solidFill>
                            <a:schemeClr val="bg1"/>
                          </a:solidFill>
                        </a:rPr>
                        <a:t>Kernel dimensions</a:t>
                      </a:r>
                    </a:p>
                  </a:txBody>
                  <a:tcPr anchor="ctr">
                    <a:lnT w="12700" cmpd="sng">
                      <a:noFill/>
                    </a:lnT>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a:solidFill>
                            <a:schemeClr val="bg1"/>
                          </a:solidFill>
                        </a:rPr>
                        <a:t>Total</a:t>
                      </a:r>
                      <a:r>
                        <a:rPr lang="en-US" sz="2000" baseline="0" dirty="0">
                          <a:solidFill>
                            <a:schemeClr val="bg1"/>
                          </a:solidFill>
                        </a:rPr>
                        <a:t> threads</a:t>
                      </a:r>
                      <a:endParaRPr lang="en-US" sz="2000" dirty="0">
                        <a:solidFill>
                          <a:schemeClr val="bg1"/>
                        </a:solidFill>
                      </a:endParaRPr>
                    </a:p>
                  </a:txBody>
                  <a:tcPr anchor="ctr">
                    <a:lnT w="12700" cmpd="sng">
                      <a:noFill/>
                    </a:lnT>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a:solidFill>
                            <a:schemeClr val="bg1"/>
                          </a:solidFill>
                        </a:rPr>
                        <a:t>Process kill</a:t>
                      </a:r>
                    </a:p>
                  </a:txBody>
                  <a:tcPr anchor="ctr">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err="1">
                          <a:solidFill>
                            <a:schemeClr val="bg1"/>
                          </a:solidFill>
                        </a:rPr>
                        <a:t>asm</a:t>
                      </a:r>
                      <a:r>
                        <a:rPr lang="en-US" sz="2000" dirty="0">
                          <a:solidFill>
                            <a:schemeClr val="bg1"/>
                          </a:solidFill>
                        </a:rPr>
                        <a:t>(exit)</a:t>
                      </a:r>
                    </a:p>
                  </a:txBody>
                  <a:tcPr anchor="ctr">
                    <a:lnB w="38100" cap="flat" cmpd="sng" algn="ctr">
                      <a:solidFill>
                        <a:schemeClr val="bg1"/>
                      </a:solidFill>
                      <a:prstDash val="solid"/>
                      <a:round/>
                      <a:headEnd type="none" w="med" len="med"/>
                      <a:tailEnd type="none" w="med" len="med"/>
                    </a:lnB>
                    <a:solidFill>
                      <a:srgbClr val="1D4956"/>
                    </a:solidFill>
                  </a:tcPr>
                </a:tc>
                <a:tc>
                  <a:txBody>
                    <a:bodyPr/>
                    <a:lstStyle/>
                    <a:p>
                      <a:pPr algn="ctr"/>
                      <a:r>
                        <a:rPr lang="en-US" sz="2000" dirty="0" err="1">
                          <a:solidFill>
                            <a:schemeClr val="bg1"/>
                          </a:solidFill>
                        </a:rPr>
                        <a:t>asm</a:t>
                      </a:r>
                      <a:r>
                        <a:rPr lang="en-US" sz="2000" dirty="0">
                          <a:solidFill>
                            <a:schemeClr val="bg1"/>
                          </a:solidFill>
                        </a:rPr>
                        <a:t>(trap)</a:t>
                      </a:r>
                    </a:p>
                  </a:txBody>
                  <a:tcPr anchor="ctr">
                    <a:lnB w="38100" cap="flat" cmpd="sng" algn="ctr">
                      <a:solidFill>
                        <a:schemeClr val="bg1"/>
                      </a:solidFill>
                      <a:prstDash val="solid"/>
                      <a:round/>
                      <a:headEnd type="none" w="med" len="med"/>
                      <a:tailEnd type="none" w="med" len="med"/>
                    </a:lnB>
                    <a:solidFill>
                      <a:srgbClr val="1D4956"/>
                    </a:solidFill>
                  </a:tcPr>
                </a:tc>
                <a:extLst>
                  <a:ext uri="{0D108BD9-81ED-4DB2-BD59-A6C34878D82A}">
                    <a16:rowId xmlns:a16="http://schemas.microsoft.com/office/drawing/2014/main" val="3437249742"/>
                  </a:ext>
                </a:extLst>
              </a:tr>
              <a:tr h="580563">
                <a:tc>
                  <a:txBody>
                    <a:bodyPr/>
                    <a:lstStyle/>
                    <a:p>
                      <a:pPr algn="ctr"/>
                      <a:r>
                        <a:rPr lang="en-US" sz="2000" dirty="0">
                          <a:solidFill>
                            <a:schemeClr val="bg1"/>
                          </a:solidFill>
                        </a:rPr>
                        <a:t>Kernel</a:t>
                      </a:r>
                      <a:r>
                        <a:rPr lang="en-US" sz="2000" baseline="0" dirty="0">
                          <a:solidFill>
                            <a:schemeClr val="bg1"/>
                          </a:solidFill>
                        </a:rPr>
                        <a:t> &lt;16,16&gt;</a:t>
                      </a:r>
                      <a:endParaRPr lang="en-US" sz="2000" dirty="0">
                        <a:solidFill>
                          <a:schemeClr val="bg1"/>
                        </a:solidFill>
                      </a:endParaRP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256</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3000</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130</a:t>
                      </a:r>
                    </a:p>
                  </a:txBody>
                  <a:tcPr anchor="ctr">
                    <a:lnT w="38100" cap="flat" cmpd="sng" algn="ctr">
                      <a:solidFill>
                        <a:schemeClr val="bg1"/>
                      </a:solidFill>
                      <a:prstDash val="solid"/>
                      <a:round/>
                      <a:headEnd type="none" w="med" len="med"/>
                      <a:tailEnd type="none" w="med" len="med"/>
                    </a:lnT>
                    <a:solidFill>
                      <a:srgbClr val="1D4956"/>
                    </a:solidFill>
                  </a:tcPr>
                </a:tc>
                <a:tc>
                  <a:txBody>
                    <a:bodyPr/>
                    <a:lstStyle/>
                    <a:p>
                      <a:pPr algn="ctr"/>
                      <a:r>
                        <a:rPr lang="en-US" sz="2000" dirty="0">
                          <a:solidFill>
                            <a:schemeClr val="bg1"/>
                          </a:solidFill>
                        </a:rPr>
                        <a:t>22</a:t>
                      </a:r>
                    </a:p>
                  </a:txBody>
                  <a:tcPr anchor="ctr">
                    <a:lnT w="38100" cap="flat" cmpd="sng" algn="ctr">
                      <a:solidFill>
                        <a:schemeClr val="bg1"/>
                      </a:solidFill>
                      <a:prstDash val="solid"/>
                      <a:round/>
                      <a:headEnd type="none" w="med" len="med"/>
                      <a:tailEnd type="none" w="med" len="med"/>
                    </a:lnT>
                    <a:solidFill>
                      <a:srgbClr val="1D4956"/>
                    </a:solidFill>
                  </a:tcPr>
                </a:tc>
                <a:extLst>
                  <a:ext uri="{0D108BD9-81ED-4DB2-BD59-A6C34878D82A}">
                    <a16:rowId xmlns:a16="http://schemas.microsoft.com/office/drawing/2014/main" val="478722643"/>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&lt;32,32&gt;</a:t>
                      </a:r>
                    </a:p>
                  </a:txBody>
                  <a:tcPr anchor="ctr">
                    <a:solidFill>
                      <a:srgbClr val="1D4956"/>
                    </a:solidFill>
                  </a:tcPr>
                </a:tc>
                <a:tc>
                  <a:txBody>
                    <a:bodyPr/>
                    <a:lstStyle/>
                    <a:p>
                      <a:pPr algn="ctr"/>
                      <a:r>
                        <a:rPr lang="en-US" sz="2000" dirty="0">
                          <a:solidFill>
                            <a:schemeClr val="bg1"/>
                          </a:solidFill>
                        </a:rPr>
                        <a:t>1024</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195</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3563394198"/>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&lt;64,64&gt;</a:t>
                      </a:r>
                      <a:endParaRPr lang="en-US" sz="2000" dirty="0">
                        <a:solidFill>
                          <a:schemeClr val="bg1"/>
                        </a:solidFill>
                      </a:endParaRPr>
                    </a:p>
                  </a:txBody>
                  <a:tcPr anchor="ctr">
                    <a:solidFill>
                      <a:srgbClr val="1D4956"/>
                    </a:solidFill>
                  </a:tcPr>
                </a:tc>
                <a:tc>
                  <a:txBody>
                    <a:bodyPr/>
                    <a:lstStyle/>
                    <a:p>
                      <a:pPr algn="ctr"/>
                      <a:r>
                        <a:rPr lang="en-US" sz="2000" dirty="0">
                          <a:solidFill>
                            <a:schemeClr val="bg1"/>
                          </a:solidFill>
                        </a:rPr>
                        <a:t>4096</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600</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3486404883"/>
                  </a:ext>
                </a:extLst>
              </a:tr>
              <a:tr h="5805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Kernel</a:t>
                      </a:r>
                      <a:r>
                        <a:rPr lang="en-US" sz="2000" baseline="0" dirty="0">
                          <a:solidFill>
                            <a:schemeClr val="bg1"/>
                          </a:solidFill>
                        </a:rPr>
                        <a:t> &lt;128,128&gt;</a:t>
                      </a:r>
                      <a:endParaRPr lang="en-US" sz="2000" dirty="0">
                        <a:solidFill>
                          <a:schemeClr val="bg1"/>
                        </a:solidFill>
                      </a:endParaRPr>
                    </a:p>
                  </a:txBody>
                  <a:tcPr anchor="ctr">
                    <a:solidFill>
                      <a:srgbClr val="1D4956"/>
                    </a:solidFill>
                  </a:tcPr>
                </a:tc>
                <a:tc>
                  <a:txBody>
                    <a:bodyPr/>
                    <a:lstStyle/>
                    <a:p>
                      <a:pPr algn="ctr"/>
                      <a:r>
                        <a:rPr lang="en-US" sz="2000" dirty="0">
                          <a:solidFill>
                            <a:schemeClr val="bg1"/>
                          </a:solidFill>
                        </a:rPr>
                        <a:t>16384</a:t>
                      </a:r>
                    </a:p>
                  </a:txBody>
                  <a:tcPr anchor="ctr">
                    <a:solidFill>
                      <a:srgbClr val="1D4956"/>
                    </a:solidFill>
                  </a:tcPr>
                </a:tc>
                <a:tc>
                  <a:txBody>
                    <a:bodyPr/>
                    <a:lstStyle/>
                    <a:p>
                      <a:pPr algn="ctr"/>
                      <a:r>
                        <a:rPr lang="en-US" sz="2000" dirty="0">
                          <a:solidFill>
                            <a:schemeClr val="bg1"/>
                          </a:solidFill>
                        </a:rPr>
                        <a:t>3000</a:t>
                      </a:r>
                    </a:p>
                  </a:txBody>
                  <a:tcPr anchor="ctr">
                    <a:solidFill>
                      <a:srgbClr val="1D4956"/>
                    </a:solidFill>
                  </a:tcPr>
                </a:tc>
                <a:tc>
                  <a:txBody>
                    <a:bodyPr/>
                    <a:lstStyle/>
                    <a:p>
                      <a:pPr algn="ctr"/>
                      <a:r>
                        <a:rPr lang="en-US" sz="2000" dirty="0">
                          <a:solidFill>
                            <a:schemeClr val="bg1"/>
                          </a:solidFill>
                        </a:rPr>
                        <a:t>1430</a:t>
                      </a:r>
                    </a:p>
                  </a:txBody>
                  <a:tcPr anchor="ctr">
                    <a:solidFill>
                      <a:srgbClr val="1D4956"/>
                    </a:solidFill>
                  </a:tcPr>
                </a:tc>
                <a:tc>
                  <a:txBody>
                    <a:bodyPr/>
                    <a:lstStyle/>
                    <a:p>
                      <a:pPr algn="ctr"/>
                      <a:r>
                        <a:rPr lang="en-US" sz="2000" dirty="0">
                          <a:solidFill>
                            <a:schemeClr val="bg1"/>
                          </a:solidFill>
                        </a:rPr>
                        <a:t>22</a:t>
                      </a:r>
                    </a:p>
                  </a:txBody>
                  <a:tcPr anchor="ctr">
                    <a:solidFill>
                      <a:srgbClr val="1D4956"/>
                    </a:solidFill>
                  </a:tcPr>
                </a:tc>
                <a:extLst>
                  <a:ext uri="{0D108BD9-81ED-4DB2-BD59-A6C34878D82A}">
                    <a16:rowId xmlns:a16="http://schemas.microsoft.com/office/drawing/2014/main" val="1243248610"/>
                  </a:ext>
                </a:extLst>
              </a:tr>
            </a:tbl>
          </a:graphicData>
        </a:graphic>
      </p:graphicFrame>
      <p:cxnSp>
        <p:nvCxnSpPr>
          <p:cNvPr id="16" name="Straight Arrow Connector 6">
            <a:extLst>
              <a:ext uri="{FF2B5EF4-FFF2-40B4-BE49-F238E27FC236}">
                <a16:creationId xmlns:a16="http://schemas.microsoft.com/office/drawing/2014/main" id="{5790C84B-844E-4109-AE8F-9B0564F504FD}"/>
              </a:ext>
            </a:extLst>
          </p:cNvPr>
          <p:cNvCxnSpPr>
            <a:cxnSpLocks/>
          </p:cNvCxnSpPr>
          <p:nvPr/>
        </p:nvCxnSpPr>
        <p:spPr>
          <a:xfrm>
            <a:off x="8844715" y="1352015"/>
            <a:ext cx="0" cy="4014060"/>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59AF1718-B329-4BDB-9F0D-338C827AC3D0}"/>
              </a:ext>
            </a:extLst>
          </p:cNvPr>
          <p:cNvSpPr txBox="1">
            <a:spLocks/>
          </p:cNvSpPr>
          <p:nvPr/>
        </p:nvSpPr>
        <p:spPr>
          <a:xfrm>
            <a:off x="9341685" y="4004448"/>
            <a:ext cx="2800889" cy="77926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a:solidFill>
                  <a:srgbClr val="00B050"/>
                </a:solidFill>
                <a:latin typeface="Barlow"/>
                <a:cs typeface="Calibri"/>
              </a:rPr>
              <a:t>+</a:t>
            </a:r>
            <a:r>
              <a:rPr lang="en-US" sz="2000" dirty="0">
                <a:solidFill>
                  <a:srgbClr val="1D4956"/>
                </a:solidFill>
                <a:latin typeface="Barlow"/>
                <a:cs typeface="Calibri"/>
              </a:rPr>
              <a:t> Constant latency</a:t>
            </a:r>
          </a:p>
          <a:p>
            <a:pPr marL="0" indent="0">
              <a:buClrTx/>
              <a:buFont typeface="Arial" panose="020B0604020202020204" pitchFamily="34" charset="0"/>
              <a:buNone/>
            </a:pPr>
            <a:r>
              <a:rPr lang="en-US" sz="2000" b="1" dirty="0">
                <a:solidFill>
                  <a:srgbClr val="00B050"/>
                </a:solidFill>
                <a:latin typeface="Barlow"/>
                <a:cs typeface="Calibri"/>
              </a:rPr>
              <a:t>+</a:t>
            </a:r>
            <a:r>
              <a:rPr lang="en-US" sz="2000" b="1" dirty="0">
                <a:solidFill>
                  <a:srgbClr val="C00000"/>
                </a:solidFill>
                <a:latin typeface="Barlow"/>
                <a:cs typeface="Calibri"/>
              </a:rPr>
              <a:t>  </a:t>
            </a:r>
            <a:r>
              <a:rPr lang="en-US" sz="2000" dirty="0">
                <a:solidFill>
                  <a:srgbClr val="1D4956"/>
                </a:solidFill>
                <a:latin typeface="Barlow"/>
                <a:cs typeface="Calibri"/>
              </a:rPr>
              <a:t>Low latency</a:t>
            </a:r>
          </a:p>
        </p:txBody>
      </p:sp>
      <p:sp>
        <p:nvSpPr>
          <p:cNvPr id="21" name="Content Placeholder 2">
            <a:extLst>
              <a:ext uri="{FF2B5EF4-FFF2-40B4-BE49-F238E27FC236}">
                <a16:creationId xmlns:a16="http://schemas.microsoft.com/office/drawing/2014/main" id="{D274B8D3-EF5C-4ADE-8468-DDE85230D510}"/>
              </a:ext>
            </a:extLst>
          </p:cNvPr>
          <p:cNvSpPr txBox="1">
            <a:spLocks/>
          </p:cNvSpPr>
          <p:nvPr/>
        </p:nvSpPr>
        <p:spPr>
          <a:xfrm>
            <a:off x="8874644" y="3602035"/>
            <a:ext cx="2800889" cy="35405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err="1">
                <a:solidFill>
                  <a:srgbClr val="1D4956"/>
                </a:solidFill>
                <a:latin typeface="Barlow"/>
                <a:cs typeface="Calibri"/>
              </a:rPr>
              <a:t>asm</a:t>
            </a:r>
            <a:r>
              <a:rPr lang="en-US" sz="2000" b="1" dirty="0">
                <a:solidFill>
                  <a:srgbClr val="1D4956"/>
                </a:solidFill>
                <a:latin typeface="Barlow"/>
                <a:cs typeface="Calibri"/>
              </a:rPr>
              <a:t>(trap):</a:t>
            </a:r>
            <a:endParaRPr lang="en-US" sz="2000" dirty="0">
              <a:solidFill>
                <a:srgbClr val="1D4956"/>
              </a:solidFill>
              <a:latin typeface="Barlow"/>
              <a:cs typeface="Calibri"/>
            </a:endParaRPr>
          </a:p>
        </p:txBody>
      </p:sp>
      <p:sp>
        <p:nvSpPr>
          <p:cNvPr id="23" name="Content Placeholder 2">
            <a:extLst>
              <a:ext uri="{FF2B5EF4-FFF2-40B4-BE49-F238E27FC236}">
                <a16:creationId xmlns:a16="http://schemas.microsoft.com/office/drawing/2014/main" id="{E49C0CF3-04AF-450A-ABAE-DB3FE59D6B2B}"/>
              </a:ext>
            </a:extLst>
          </p:cNvPr>
          <p:cNvSpPr>
            <a:spLocks noGrp="1"/>
          </p:cNvSpPr>
          <p:nvPr>
            <p:ph sz="half" idx="1"/>
          </p:nvPr>
        </p:nvSpPr>
        <p:spPr>
          <a:xfrm>
            <a:off x="8924278" y="2348716"/>
            <a:ext cx="3153421" cy="524376"/>
          </a:xfrm>
        </p:spPr>
        <p:txBody>
          <a:bodyPr vert="horz" lIns="91440" tIns="45720" rIns="91440" bIns="45720" rtlCol="0" anchor="t">
            <a:noAutofit/>
          </a:bodyPr>
          <a:lstStyle/>
          <a:p>
            <a:pPr>
              <a:buFont typeface="Wingdings" panose="05000000000000000000" pitchFamily="2" charset="2"/>
              <a:buChar char="ü"/>
            </a:pPr>
            <a:r>
              <a:rPr lang="en-US" sz="2000" b="1" dirty="0" err="1">
                <a:solidFill>
                  <a:srgbClr val="1D4956"/>
                </a:solidFill>
                <a:latin typeface="Barlow"/>
                <a:cs typeface="Calibri"/>
              </a:rPr>
              <a:t>TReM</a:t>
            </a:r>
            <a:r>
              <a:rPr lang="en-US" sz="2000" b="1" dirty="0">
                <a:solidFill>
                  <a:srgbClr val="1D4956"/>
                </a:solidFill>
                <a:latin typeface="Barlow"/>
                <a:cs typeface="Calibri"/>
              </a:rPr>
              <a:t> uses </a:t>
            </a:r>
            <a:r>
              <a:rPr lang="en-US" sz="2000" b="1" dirty="0" err="1">
                <a:solidFill>
                  <a:srgbClr val="1D4956"/>
                </a:solidFill>
                <a:latin typeface="Barlow"/>
                <a:cs typeface="Calibri"/>
              </a:rPr>
              <a:t>asm</a:t>
            </a:r>
            <a:r>
              <a:rPr lang="en-US" sz="2000" b="1" dirty="0">
                <a:solidFill>
                  <a:srgbClr val="1D4956"/>
                </a:solidFill>
                <a:latin typeface="Barlow"/>
                <a:cs typeface="Calibri"/>
              </a:rPr>
              <a:t>(trap)</a:t>
            </a:r>
            <a:endParaRPr lang="en-US" sz="2000" dirty="0">
              <a:solidFill>
                <a:srgbClr val="1D4956"/>
              </a:solidFill>
              <a:latin typeface="Barlow"/>
              <a:cs typeface="Calibri"/>
            </a:endParaRPr>
          </a:p>
        </p:txBody>
      </p:sp>
      <p:sp>
        <p:nvSpPr>
          <p:cNvPr id="14" name="Title 1">
            <a:extLst>
              <a:ext uri="{FF2B5EF4-FFF2-40B4-BE49-F238E27FC236}">
                <a16:creationId xmlns:a16="http://schemas.microsoft.com/office/drawing/2014/main" id="{6696D8CE-9D7B-48DB-9BA1-C9D3119F0576}"/>
              </a:ext>
            </a:extLst>
          </p:cNvPr>
          <p:cNvSpPr txBox="1">
            <a:spLocks/>
          </p:cNvSpPr>
          <p:nvPr/>
        </p:nvSpPr>
        <p:spPr>
          <a:xfrm>
            <a:off x="516466" y="365125"/>
            <a:ext cx="7678839" cy="1342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4000" b="1" dirty="0">
                <a:solidFill>
                  <a:srgbClr val="1D4956"/>
                </a:solidFill>
                <a:latin typeface="Barlow"/>
                <a:cs typeface="Calibri Light"/>
              </a:rPr>
              <a:t>Compare revocation mechanisms</a:t>
            </a:r>
          </a:p>
        </p:txBody>
      </p:sp>
      <p:sp>
        <p:nvSpPr>
          <p:cNvPr id="3" name="Slide Number Placeholder 2">
            <a:extLst>
              <a:ext uri="{FF2B5EF4-FFF2-40B4-BE49-F238E27FC236}">
                <a16:creationId xmlns:a16="http://schemas.microsoft.com/office/drawing/2014/main" id="{E5D37DAC-802E-4A30-978B-ABFC85B2109D}"/>
              </a:ext>
            </a:extLst>
          </p:cNvPr>
          <p:cNvSpPr>
            <a:spLocks noGrp="1"/>
          </p:cNvSpPr>
          <p:nvPr>
            <p:ph type="sldNum" sz="quarter" idx="12"/>
          </p:nvPr>
        </p:nvSpPr>
        <p:spPr/>
        <p:txBody>
          <a:bodyPr/>
          <a:lstStyle/>
          <a:p>
            <a:fld id="{48F63A3B-78C7-47BE-AE5E-E10140E04643}" type="slidenum">
              <a:rPr lang="en-US" smtClean="0"/>
              <a:t>107</a:t>
            </a:fld>
            <a:endParaRPr lang="en-US"/>
          </a:p>
        </p:txBody>
      </p:sp>
      <p:sp>
        <p:nvSpPr>
          <p:cNvPr id="7" name="Footer Placeholder 6">
            <a:extLst>
              <a:ext uri="{FF2B5EF4-FFF2-40B4-BE49-F238E27FC236}">
                <a16:creationId xmlns:a16="http://schemas.microsoft.com/office/drawing/2014/main" id="{96A06565-EC1A-4A74-AE7E-6792593229AF}"/>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13764376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fade">
                                      <p:cBhvr>
                                        <p:cTn id="1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3"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734085"/>
          </a:xfrm>
        </p:spPr>
        <p:txBody>
          <a:bodyPr>
            <a:normAutofit/>
          </a:bodyPr>
          <a:lstStyle/>
          <a:p>
            <a:r>
              <a:rPr lang="en-GB" sz="3200" b="1" dirty="0">
                <a:solidFill>
                  <a:srgbClr val="1D4956"/>
                </a:solidFill>
                <a:latin typeface="Barlow"/>
                <a:cs typeface="Calibri"/>
              </a:rPr>
              <a:t>SLA violations</a:t>
            </a:r>
            <a:endParaRPr lang="en-US" sz="3200" b="1" dirty="0">
              <a:solidFill>
                <a:srgbClr val="1D4956"/>
              </a:solidFill>
              <a:latin typeface="Barlow"/>
              <a:cs typeface="Calibri Light"/>
            </a:endParaRPr>
          </a:p>
        </p:txBody>
      </p:sp>
      <p:pic>
        <p:nvPicPr>
          <p:cNvPr id="19" name="Εικόνα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558" y="1681391"/>
            <a:ext cx="4095975" cy="4077399"/>
          </a:xfrm>
          <a:prstGeom prst="rect">
            <a:avLst/>
          </a:prstGeom>
        </p:spPr>
      </p:pic>
      <p:pic>
        <p:nvPicPr>
          <p:cNvPr id="20" name="Εικόνα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7705" y="1720147"/>
            <a:ext cx="4091752" cy="4073196"/>
          </a:xfrm>
          <a:prstGeom prst="rect">
            <a:avLst/>
          </a:prstGeom>
        </p:spPr>
      </p:pic>
      <p:pic>
        <p:nvPicPr>
          <p:cNvPr id="22" name="Εικόνα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8543" y="1058624"/>
            <a:ext cx="3954914" cy="697254"/>
          </a:xfrm>
          <a:prstGeom prst="rect">
            <a:avLst/>
          </a:prstGeom>
        </p:spPr>
      </p:pic>
      <p:sp>
        <p:nvSpPr>
          <p:cNvPr id="38"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1507278" y="5801507"/>
            <a:ext cx="4856273" cy="551620"/>
          </a:xfrm>
        </p:spPr>
        <p:txBody>
          <a:bodyPr vert="horz" lIns="91440" tIns="45720" rIns="91440" bIns="45720" rtlCol="0" anchor="t">
            <a:noAutofit/>
          </a:bodyPr>
          <a:lstStyle/>
          <a:p>
            <a:pPr marL="0" indent="0" algn="ctr">
              <a:lnSpc>
                <a:spcPct val="100000"/>
              </a:lnSpc>
              <a:buNone/>
            </a:pPr>
            <a:r>
              <a:rPr lang="en-GB" sz="2000" dirty="0">
                <a:solidFill>
                  <a:srgbClr val="1D4956"/>
                </a:solidFill>
                <a:latin typeface="Barlow"/>
                <a:cs typeface="Calibri"/>
              </a:rPr>
              <a:t>W1: 50% user-facing – 50% batch</a:t>
            </a:r>
          </a:p>
        </p:txBody>
      </p:sp>
      <p:sp>
        <p:nvSpPr>
          <p:cNvPr id="39"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499264" y="5799794"/>
            <a:ext cx="4856273" cy="551620"/>
          </a:xfrm>
        </p:spPr>
        <p:txBody>
          <a:bodyPr vert="horz" lIns="91440" tIns="45720" rIns="91440" bIns="45720" rtlCol="0" anchor="t">
            <a:noAutofit/>
          </a:bodyPr>
          <a:lstStyle/>
          <a:p>
            <a:pPr marL="0" indent="0" algn="ctr">
              <a:lnSpc>
                <a:spcPct val="100000"/>
              </a:lnSpc>
              <a:buNone/>
            </a:pPr>
            <a:r>
              <a:rPr lang="en-GB" sz="2000" dirty="0">
                <a:solidFill>
                  <a:srgbClr val="1D4956"/>
                </a:solidFill>
                <a:latin typeface="Barlow"/>
                <a:cs typeface="Calibri"/>
              </a:rPr>
              <a:t>W2: 80% user-facing – 20% batch</a:t>
            </a:r>
          </a:p>
        </p:txBody>
      </p:sp>
      <p:sp>
        <p:nvSpPr>
          <p:cNvPr id="15" name="Οβάλ 14"/>
          <p:cNvSpPr/>
          <p:nvPr/>
        </p:nvSpPr>
        <p:spPr>
          <a:xfrm>
            <a:off x="5337108" y="1931030"/>
            <a:ext cx="428425" cy="2111581"/>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Ομάδα 9"/>
          <p:cNvGrpSpPr/>
          <p:nvPr/>
        </p:nvGrpSpPr>
        <p:grpSpPr>
          <a:xfrm>
            <a:off x="2579470" y="1681391"/>
            <a:ext cx="5405488" cy="467722"/>
            <a:chOff x="2579470" y="1681391"/>
            <a:chExt cx="5405488" cy="467722"/>
          </a:xfrm>
        </p:grpSpPr>
        <p:sp>
          <p:nvSpPr>
            <p:cNvPr id="3" name="Οβάλ 2"/>
            <p:cNvSpPr/>
            <p:nvPr/>
          </p:nvSpPr>
          <p:spPr>
            <a:xfrm>
              <a:off x="2579470" y="1681391"/>
              <a:ext cx="428425" cy="436167"/>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Οβάλ 20"/>
            <p:cNvSpPr/>
            <p:nvPr/>
          </p:nvSpPr>
          <p:spPr>
            <a:xfrm>
              <a:off x="7556533" y="1712946"/>
              <a:ext cx="428425" cy="436167"/>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Οβάλ 22"/>
          <p:cNvSpPr/>
          <p:nvPr/>
        </p:nvSpPr>
        <p:spPr>
          <a:xfrm>
            <a:off x="10331032" y="2331760"/>
            <a:ext cx="428425" cy="2873998"/>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Ομάδα 10"/>
          <p:cNvGrpSpPr/>
          <p:nvPr/>
        </p:nvGrpSpPr>
        <p:grpSpPr>
          <a:xfrm>
            <a:off x="2579470" y="4716383"/>
            <a:ext cx="7751562" cy="350265"/>
            <a:chOff x="2579470" y="4716383"/>
            <a:chExt cx="7751562" cy="350265"/>
          </a:xfrm>
        </p:grpSpPr>
        <p:sp>
          <p:nvSpPr>
            <p:cNvPr id="4" name="Δεξί βέλος 3"/>
            <p:cNvSpPr/>
            <p:nvPr/>
          </p:nvSpPr>
          <p:spPr>
            <a:xfrm>
              <a:off x="2579470" y="4716383"/>
              <a:ext cx="2906930" cy="329676"/>
            </a:xfrm>
            <a:prstGeom prst="rightArrow">
              <a:avLst/>
            </a:prstGeom>
            <a:solidFill>
              <a:srgbClr val="1D49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Δεξί βέλος 24"/>
            <p:cNvSpPr/>
            <p:nvPr/>
          </p:nvSpPr>
          <p:spPr>
            <a:xfrm>
              <a:off x="7564052" y="4736972"/>
              <a:ext cx="2766980" cy="329676"/>
            </a:xfrm>
            <a:prstGeom prst="rightArrow">
              <a:avLst/>
            </a:prstGeom>
            <a:solidFill>
              <a:srgbClr val="1D49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Θέση περιεχομένου 7">
            <a:extLst>
              <a:ext uri="{FF2B5EF4-FFF2-40B4-BE49-F238E27FC236}">
                <a16:creationId xmlns:a16="http://schemas.microsoft.com/office/drawing/2014/main" id="{67C3802E-FE0C-4248-8027-2BD1D6578E6B}"/>
              </a:ext>
            </a:extLst>
          </p:cNvPr>
          <p:cNvSpPr txBox="1">
            <a:spLocks/>
          </p:cNvSpPr>
          <p:nvPr/>
        </p:nvSpPr>
        <p:spPr>
          <a:xfrm>
            <a:off x="5765533" y="2807971"/>
            <a:ext cx="1125974" cy="52834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400" b="1" dirty="0">
                <a:solidFill>
                  <a:srgbClr val="1D4956"/>
                </a:solidFill>
                <a:latin typeface="Barlow" panose="020B0604020202020204" charset="0"/>
              </a:rPr>
              <a:t>≈ 8%</a:t>
            </a:r>
          </a:p>
        </p:txBody>
      </p:sp>
      <p:sp>
        <p:nvSpPr>
          <p:cNvPr id="29" name="Θέση περιεχομένου 7">
            <a:extLst>
              <a:ext uri="{FF2B5EF4-FFF2-40B4-BE49-F238E27FC236}">
                <a16:creationId xmlns:a16="http://schemas.microsoft.com/office/drawing/2014/main" id="{A5505368-0AAD-4CD9-9CBF-9813F6C6D1A8}"/>
              </a:ext>
            </a:extLst>
          </p:cNvPr>
          <p:cNvSpPr txBox="1">
            <a:spLocks/>
          </p:cNvSpPr>
          <p:nvPr/>
        </p:nvSpPr>
        <p:spPr>
          <a:xfrm>
            <a:off x="10790813" y="3520764"/>
            <a:ext cx="1125974" cy="52834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400" b="1" dirty="0">
                <a:solidFill>
                  <a:srgbClr val="1D4956"/>
                </a:solidFill>
                <a:latin typeface="Barlow" panose="020B0604020202020204" charset="0"/>
              </a:rPr>
              <a:t>≈ 10%</a:t>
            </a:r>
          </a:p>
        </p:txBody>
      </p:sp>
      <p:sp>
        <p:nvSpPr>
          <p:cNvPr id="7" name="Slide Number Placeholder 6">
            <a:extLst>
              <a:ext uri="{FF2B5EF4-FFF2-40B4-BE49-F238E27FC236}">
                <a16:creationId xmlns:a16="http://schemas.microsoft.com/office/drawing/2014/main" id="{1634EA15-80D5-40F3-88FD-670154DE92B5}"/>
              </a:ext>
            </a:extLst>
          </p:cNvPr>
          <p:cNvSpPr>
            <a:spLocks noGrp="1"/>
          </p:cNvSpPr>
          <p:nvPr>
            <p:ph type="sldNum" sz="quarter" idx="12"/>
          </p:nvPr>
        </p:nvSpPr>
        <p:spPr/>
        <p:txBody>
          <a:bodyPr/>
          <a:lstStyle/>
          <a:p>
            <a:fld id="{48F63A3B-78C7-47BE-AE5E-E10140E04643}" type="slidenum">
              <a:rPr lang="en-US" smtClean="0"/>
              <a:t>108</a:t>
            </a:fld>
            <a:endParaRPr lang="en-US"/>
          </a:p>
        </p:txBody>
      </p:sp>
      <p:sp>
        <p:nvSpPr>
          <p:cNvPr id="12" name="Footer Placeholder 11">
            <a:extLst>
              <a:ext uri="{FF2B5EF4-FFF2-40B4-BE49-F238E27FC236}">
                <a16:creationId xmlns:a16="http://schemas.microsoft.com/office/drawing/2014/main" id="{E3C7DCA7-AAB0-4EA0-9675-C595B25B0842}"/>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11949647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P spid="26" grpId="0"/>
      <p:bldP spid="29"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746206"/>
          </a:xfrm>
        </p:spPr>
        <p:txBody>
          <a:bodyPr>
            <a:normAutofit/>
          </a:bodyPr>
          <a:lstStyle/>
          <a:p>
            <a:r>
              <a:rPr lang="en-US" sz="3200" b="1" dirty="0">
                <a:solidFill>
                  <a:srgbClr val="1D4956"/>
                </a:solidFill>
                <a:latin typeface="Barlow"/>
                <a:cs typeface="Calibri"/>
              </a:rPr>
              <a:t>Lost work due to revocations</a:t>
            </a:r>
            <a:endParaRPr lang="en-US" sz="3200" b="1" dirty="0">
              <a:solidFill>
                <a:srgbClr val="1D4956"/>
              </a:solidFill>
              <a:latin typeface="Barlow"/>
              <a:cs typeface="Calibri Light"/>
            </a:endParaRPr>
          </a:p>
        </p:txBody>
      </p:sp>
      <p:graphicFrame>
        <p:nvGraphicFramePr>
          <p:cNvPr id="43" name="Chart 42">
            <a:extLst>
              <a:ext uri="{FF2B5EF4-FFF2-40B4-BE49-F238E27FC236}">
                <a16:creationId xmlns:a16="http://schemas.microsoft.com/office/drawing/2014/main" id="{D6B4AAA3-E704-43C6-9BBC-50290AA1C419}"/>
              </a:ext>
            </a:extLst>
          </p:cNvPr>
          <p:cNvGraphicFramePr/>
          <p:nvPr/>
        </p:nvGraphicFramePr>
        <p:xfrm>
          <a:off x="687491" y="1588546"/>
          <a:ext cx="6005530" cy="4330083"/>
        </p:xfrm>
        <a:graphic>
          <a:graphicData uri="http://schemas.openxmlformats.org/drawingml/2006/chart">
            <c:chart xmlns:c="http://schemas.openxmlformats.org/drawingml/2006/chart" xmlns:r="http://schemas.openxmlformats.org/officeDocument/2006/relationships" r:id="rId3"/>
          </a:graphicData>
        </a:graphic>
      </p:graphicFrame>
      <p:sp>
        <p:nvSpPr>
          <p:cNvPr id="44" name="Θέση περιεχομένου 7">
            <a:extLst>
              <a:ext uri="{FF2B5EF4-FFF2-40B4-BE49-F238E27FC236}">
                <a16:creationId xmlns:a16="http://schemas.microsoft.com/office/drawing/2014/main" id="{E29E0B4B-AAE4-447E-BD16-F63A42D13354}"/>
              </a:ext>
            </a:extLst>
          </p:cNvPr>
          <p:cNvSpPr txBox="1">
            <a:spLocks/>
          </p:cNvSpPr>
          <p:nvPr/>
        </p:nvSpPr>
        <p:spPr>
          <a:xfrm>
            <a:off x="5279064" y="2088923"/>
            <a:ext cx="860387" cy="388186"/>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400" b="1" dirty="0">
                <a:solidFill>
                  <a:srgbClr val="1D4956"/>
                </a:solidFill>
                <a:latin typeface="Barlow" panose="020B0604020202020204" charset="0"/>
              </a:rPr>
              <a:t>0,6%</a:t>
            </a:r>
          </a:p>
        </p:txBody>
      </p:sp>
      <p:grpSp>
        <p:nvGrpSpPr>
          <p:cNvPr id="45" name="Ομάδα 9">
            <a:extLst>
              <a:ext uri="{FF2B5EF4-FFF2-40B4-BE49-F238E27FC236}">
                <a16:creationId xmlns:a16="http://schemas.microsoft.com/office/drawing/2014/main" id="{05246E35-3CAF-48B6-9D47-DC40972B13EE}"/>
              </a:ext>
            </a:extLst>
          </p:cNvPr>
          <p:cNvGrpSpPr/>
          <p:nvPr/>
        </p:nvGrpSpPr>
        <p:grpSpPr>
          <a:xfrm>
            <a:off x="5638799" y="2028234"/>
            <a:ext cx="340632" cy="517193"/>
            <a:chOff x="1671418" y="3623557"/>
            <a:chExt cx="340632" cy="290174"/>
          </a:xfrm>
        </p:grpSpPr>
        <p:cxnSp>
          <p:nvCxnSpPr>
            <p:cNvPr id="46" name="Ευθεία γραμμή σύνδεσης 32">
              <a:extLst>
                <a:ext uri="{FF2B5EF4-FFF2-40B4-BE49-F238E27FC236}">
                  <a16:creationId xmlns:a16="http://schemas.microsoft.com/office/drawing/2014/main" id="{1DBB997C-842D-4C12-850A-E3E57CCD1DAD}"/>
                </a:ext>
              </a:extLst>
            </p:cNvPr>
            <p:cNvCxnSpPr>
              <a:cxnSpLocks/>
            </p:cNvCxnSpPr>
            <p:nvPr/>
          </p:nvCxnSpPr>
          <p:spPr>
            <a:xfrm>
              <a:off x="1671418" y="3913731"/>
              <a:ext cx="340631" cy="0"/>
            </a:xfrm>
            <a:prstGeom prst="line">
              <a:avLst/>
            </a:prstGeom>
            <a:ln w="28575">
              <a:solidFill>
                <a:srgbClr val="1D4956"/>
              </a:solidFill>
              <a:prstDash val="sysDot"/>
            </a:ln>
          </p:spPr>
          <p:style>
            <a:lnRef idx="1">
              <a:schemeClr val="accent1"/>
            </a:lnRef>
            <a:fillRef idx="0">
              <a:schemeClr val="accent1"/>
            </a:fillRef>
            <a:effectRef idx="0">
              <a:schemeClr val="accent1"/>
            </a:effectRef>
            <a:fontRef idx="minor">
              <a:schemeClr val="tx1"/>
            </a:fontRef>
          </p:style>
        </p:cxnSp>
        <p:cxnSp>
          <p:nvCxnSpPr>
            <p:cNvPr id="47" name="Ευθεία γραμμή σύνδεσης 33">
              <a:extLst>
                <a:ext uri="{FF2B5EF4-FFF2-40B4-BE49-F238E27FC236}">
                  <a16:creationId xmlns:a16="http://schemas.microsoft.com/office/drawing/2014/main" id="{6DF63EB3-122A-45BA-913A-499ED54ADABD}"/>
                </a:ext>
              </a:extLst>
            </p:cNvPr>
            <p:cNvCxnSpPr>
              <a:cxnSpLocks/>
            </p:cNvCxnSpPr>
            <p:nvPr/>
          </p:nvCxnSpPr>
          <p:spPr>
            <a:xfrm>
              <a:off x="1671419" y="3623557"/>
              <a:ext cx="340631" cy="0"/>
            </a:xfrm>
            <a:prstGeom prst="line">
              <a:avLst/>
            </a:prstGeom>
            <a:ln w="28575">
              <a:solidFill>
                <a:srgbClr val="1D4956"/>
              </a:solidFill>
              <a:prstDash val="sysDot"/>
            </a:ln>
          </p:spPr>
          <p:style>
            <a:lnRef idx="1">
              <a:schemeClr val="accent1"/>
            </a:lnRef>
            <a:fillRef idx="0">
              <a:schemeClr val="accent1"/>
            </a:fillRef>
            <a:effectRef idx="0">
              <a:schemeClr val="accent1"/>
            </a:effectRef>
            <a:fontRef idx="minor">
              <a:schemeClr val="tx1"/>
            </a:fontRef>
          </p:style>
        </p:cxnSp>
      </p:grpSp>
      <p:sp>
        <p:nvSpPr>
          <p:cNvPr id="48" name="Θέση περιεχομένου 7">
            <a:extLst>
              <a:ext uri="{FF2B5EF4-FFF2-40B4-BE49-F238E27FC236}">
                <a16:creationId xmlns:a16="http://schemas.microsoft.com/office/drawing/2014/main" id="{6D429F53-4071-4866-A3A3-611E0244287B}"/>
              </a:ext>
            </a:extLst>
          </p:cNvPr>
          <p:cNvSpPr txBox="1">
            <a:spLocks/>
          </p:cNvSpPr>
          <p:nvPr/>
        </p:nvSpPr>
        <p:spPr>
          <a:xfrm>
            <a:off x="1659716" y="3551390"/>
            <a:ext cx="869964" cy="523470"/>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400" b="1" dirty="0">
                <a:solidFill>
                  <a:srgbClr val="1D4956"/>
                </a:solidFill>
                <a:latin typeface="Barlow" panose="020B0604020202020204" charset="0"/>
              </a:rPr>
              <a:t>0,7%</a:t>
            </a:r>
          </a:p>
        </p:txBody>
      </p:sp>
      <p:grpSp>
        <p:nvGrpSpPr>
          <p:cNvPr id="49" name="Ομάδα 9">
            <a:extLst>
              <a:ext uri="{FF2B5EF4-FFF2-40B4-BE49-F238E27FC236}">
                <a16:creationId xmlns:a16="http://schemas.microsoft.com/office/drawing/2014/main" id="{4539BABC-86F0-4412-837A-BF5418254720}"/>
              </a:ext>
            </a:extLst>
          </p:cNvPr>
          <p:cNvGrpSpPr/>
          <p:nvPr/>
        </p:nvGrpSpPr>
        <p:grpSpPr>
          <a:xfrm>
            <a:off x="2045041" y="3429001"/>
            <a:ext cx="340631" cy="621420"/>
            <a:chOff x="1671419" y="3642124"/>
            <a:chExt cx="340631" cy="270498"/>
          </a:xfrm>
        </p:grpSpPr>
        <p:cxnSp>
          <p:nvCxnSpPr>
            <p:cNvPr id="50" name="Ευθεία γραμμή σύνδεσης 32">
              <a:extLst>
                <a:ext uri="{FF2B5EF4-FFF2-40B4-BE49-F238E27FC236}">
                  <a16:creationId xmlns:a16="http://schemas.microsoft.com/office/drawing/2014/main" id="{B7D16B18-BB55-4E25-8D96-FE4200A9DC9C}"/>
                </a:ext>
              </a:extLst>
            </p:cNvPr>
            <p:cNvCxnSpPr>
              <a:cxnSpLocks/>
            </p:cNvCxnSpPr>
            <p:nvPr/>
          </p:nvCxnSpPr>
          <p:spPr>
            <a:xfrm>
              <a:off x="1671419" y="3912622"/>
              <a:ext cx="340631" cy="0"/>
            </a:xfrm>
            <a:prstGeom prst="line">
              <a:avLst/>
            </a:prstGeom>
            <a:ln w="28575">
              <a:solidFill>
                <a:srgbClr val="1D4956"/>
              </a:solidFill>
              <a:prstDash val="sysDot"/>
            </a:ln>
          </p:spPr>
          <p:style>
            <a:lnRef idx="1">
              <a:schemeClr val="accent1"/>
            </a:lnRef>
            <a:fillRef idx="0">
              <a:schemeClr val="accent1"/>
            </a:fillRef>
            <a:effectRef idx="0">
              <a:schemeClr val="accent1"/>
            </a:effectRef>
            <a:fontRef idx="minor">
              <a:schemeClr val="tx1"/>
            </a:fontRef>
          </p:style>
        </p:cxnSp>
        <p:cxnSp>
          <p:nvCxnSpPr>
            <p:cNvPr id="51" name="Ευθεία γραμμή σύνδεσης 33">
              <a:extLst>
                <a:ext uri="{FF2B5EF4-FFF2-40B4-BE49-F238E27FC236}">
                  <a16:creationId xmlns:a16="http://schemas.microsoft.com/office/drawing/2014/main" id="{B33F129B-D9B5-4BF9-AB33-9F2548DEAB91}"/>
                </a:ext>
              </a:extLst>
            </p:cNvPr>
            <p:cNvCxnSpPr>
              <a:cxnSpLocks/>
            </p:cNvCxnSpPr>
            <p:nvPr/>
          </p:nvCxnSpPr>
          <p:spPr>
            <a:xfrm>
              <a:off x="1671419" y="3642124"/>
              <a:ext cx="340631" cy="0"/>
            </a:xfrm>
            <a:prstGeom prst="line">
              <a:avLst/>
            </a:prstGeom>
            <a:ln w="28575">
              <a:solidFill>
                <a:srgbClr val="1D4956"/>
              </a:solidFill>
              <a:prstDash val="sysDot"/>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11285D96-DE82-4AF0-A23E-179C2FF5C947}"/>
              </a:ext>
            </a:extLst>
          </p:cNvPr>
          <p:cNvGrpSpPr/>
          <p:nvPr/>
        </p:nvGrpSpPr>
        <p:grpSpPr>
          <a:xfrm>
            <a:off x="1969633" y="1369613"/>
            <a:ext cx="4228569" cy="2009622"/>
            <a:chOff x="1969633" y="1369613"/>
            <a:chExt cx="4228569" cy="2009622"/>
          </a:xfrm>
        </p:grpSpPr>
        <p:sp>
          <p:nvSpPr>
            <p:cNvPr id="53" name="Arrow: Down 52">
              <a:extLst>
                <a:ext uri="{FF2B5EF4-FFF2-40B4-BE49-F238E27FC236}">
                  <a16:creationId xmlns:a16="http://schemas.microsoft.com/office/drawing/2014/main" id="{27982FBA-9ECF-4A20-833E-4ECA29D00D94}"/>
                </a:ext>
              </a:extLst>
            </p:cNvPr>
            <p:cNvSpPr/>
            <p:nvPr/>
          </p:nvSpPr>
          <p:spPr>
            <a:xfrm>
              <a:off x="1969633" y="2759347"/>
              <a:ext cx="651932" cy="619888"/>
            </a:xfrm>
            <a:prstGeom prst="down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4" name="Arrow: Down 53">
              <a:extLst>
                <a:ext uri="{FF2B5EF4-FFF2-40B4-BE49-F238E27FC236}">
                  <a16:creationId xmlns:a16="http://schemas.microsoft.com/office/drawing/2014/main" id="{6C077D4D-E7F0-4482-B470-7254E8439B52}"/>
                </a:ext>
              </a:extLst>
            </p:cNvPr>
            <p:cNvSpPr/>
            <p:nvPr/>
          </p:nvSpPr>
          <p:spPr>
            <a:xfrm>
              <a:off x="5546270" y="1369613"/>
              <a:ext cx="651932" cy="619888"/>
            </a:xfrm>
            <a:prstGeom prst="down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cxnSp>
        <p:nvCxnSpPr>
          <p:cNvPr id="60" name="Straight Arrow Connector 6">
            <a:extLst>
              <a:ext uri="{FF2B5EF4-FFF2-40B4-BE49-F238E27FC236}">
                <a16:creationId xmlns:a16="http://schemas.microsoft.com/office/drawing/2014/main" id="{3507CF81-4CCA-4E55-B7B0-64EF6F1DCD73}"/>
              </a:ext>
            </a:extLst>
          </p:cNvPr>
          <p:cNvCxnSpPr/>
          <p:nvPr/>
        </p:nvCxnSpPr>
        <p:spPr>
          <a:xfrm>
            <a:off x="6961305" y="969984"/>
            <a:ext cx="0" cy="5308593"/>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1" name="Content Placeholder 2">
            <a:extLst>
              <a:ext uri="{FF2B5EF4-FFF2-40B4-BE49-F238E27FC236}">
                <a16:creationId xmlns:a16="http://schemas.microsoft.com/office/drawing/2014/main" id="{948C1BF9-2583-453B-9289-8641F6BE1434}"/>
              </a:ext>
            </a:extLst>
          </p:cNvPr>
          <p:cNvSpPr>
            <a:spLocks noGrp="1"/>
          </p:cNvSpPr>
          <p:nvPr>
            <p:ph sz="half" idx="1"/>
          </p:nvPr>
        </p:nvSpPr>
        <p:spPr>
          <a:xfrm>
            <a:off x="6961305" y="1989501"/>
            <a:ext cx="5230695" cy="888781"/>
          </a:xfrm>
        </p:spPr>
        <p:txBody>
          <a:bodyPr vert="horz" lIns="91440" tIns="45720" rIns="91440" bIns="45720" rtlCol="0" anchor="t">
            <a:noAutofit/>
          </a:bodyPr>
          <a:lstStyle/>
          <a:p>
            <a:pPr>
              <a:lnSpc>
                <a:spcPct val="100000"/>
              </a:lnSpc>
            </a:pPr>
            <a:r>
              <a:rPr lang="en-GB" sz="2400" dirty="0">
                <a:solidFill>
                  <a:srgbClr val="1D4956"/>
                </a:solidFill>
                <a:latin typeface="Barlow"/>
                <a:cs typeface="Calibri"/>
              </a:rPr>
              <a:t>Both policies minimize wasted time</a:t>
            </a:r>
          </a:p>
          <a:p>
            <a:pPr lvl="1">
              <a:lnSpc>
                <a:spcPct val="100000"/>
              </a:lnSpc>
            </a:pPr>
            <a:r>
              <a:rPr lang="en-GB" sz="2000" dirty="0">
                <a:solidFill>
                  <a:srgbClr val="1D4956"/>
                </a:solidFill>
                <a:latin typeface="Barlow"/>
                <a:cs typeface="Calibri"/>
              </a:rPr>
              <a:t>Revoke more recently started tasks  </a:t>
            </a:r>
          </a:p>
          <a:p>
            <a:pPr marL="0" indent="0">
              <a:lnSpc>
                <a:spcPct val="100000"/>
              </a:lnSpc>
              <a:buNone/>
            </a:pPr>
            <a:endParaRPr lang="en-GB" sz="2200" dirty="0">
              <a:solidFill>
                <a:srgbClr val="1D4956"/>
              </a:solidFill>
              <a:latin typeface="Barlow"/>
              <a:cs typeface="Calibri"/>
            </a:endParaRPr>
          </a:p>
          <a:p>
            <a:pPr>
              <a:lnSpc>
                <a:spcPct val="100000"/>
              </a:lnSpc>
              <a:buFont typeface="Wingdings" panose="05000000000000000000" pitchFamily="2" charset="2"/>
              <a:buChar char="ü"/>
            </a:pPr>
            <a:endParaRPr lang="en-GB" sz="2000" dirty="0">
              <a:solidFill>
                <a:srgbClr val="1D4956"/>
              </a:solidFill>
              <a:latin typeface="Barlow"/>
              <a:cs typeface="Calibri"/>
            </a:endParaRPr>
          </a:p>
        </p:txBody>
      </p:sp>
      <p:sp>
        <p:nvSpPr>
          <p:cNvPr id="62" name="Content Placeholder 2">
            <a:extLst>
              <a:ext uri="{FF2B5EF4-FFF2-40B4-BE49-F238E27FC236}">
                <a16:creationId xmlns:a16="http://schemas.microsoft.com/office/drawing/2014/main" id="{D3B25B78-402A-4ACF-9801-0FC12D539ABA}"/>
              </a:ext>
            </a:extLst>
          </p:cNvPr>
          <p:cNvSpPr txBox="1">
            <a:spLocks/>
          </p:cNvSpPr>
          <p:nvPr/>
        </p:nvSpPr>
        <p:spPr>
          <a:xfrm>
            <a:off x="6961305" y="3069291"/>
            <a:ext cx="5300145" cy="130528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Tx/>
            </a:pPr>
            <a:r>
              <a:rPr lang="en-GB" sz="2400" dirty="0">
                <a:solidFill>
                  <a:srgbClr val="1D4956"/>
                </a:solidFill>
                <a:latin typeface="Barlow"/>
                <a:cs typeface="Calibri"/>
              </a:rPr>
              <a:t>Elastic minimize more wasted time</a:t>
            </a:r>
          </a:p>
          <a:p>
            <a:pPr lvl="1">
              <a:lnSpc>
                <a:spcPct val="100000"/>
              </a:lnSpc>
              <a:buClrTx/>
            </a:pPr>
            <a:r>
              <a:rPr lang="en-GB" sz="2000" dirty="0">
                <a:solidFill>
                  <a:srgbClr val="1D4956"/>
                </a:solidFill>
                <a:latin typeface="Barlow"/>
                <a:cs typeface="Calibri"/>
              </a:rPr>
              <a:t>Uses minimum # GPUs for user-facing</a:t>
            </a:r>
          </a:p>
          <a:p>
            <a:pPr marL="0" indent="0">
              <a:lnSpc>
                <a:spcPct val="100000"/>
              </a:lnSpc>
              <a:buClrTx/>
              <a:buFont typeface="Arial" panose="020B0604020202020204" pitchFamily="34" charset="0"/>
              <a:buNone/>
            </a:pPr>
            <a:endParaRPr lang="en-GB" sz="2200" dirty="0">
              <a:solidFill>
                <a:srgbClr val="1D4956"/>
              </a:solidFill>
              <a:latin typeface="Barlow"/>
              <a:cs typeface="Calibri"/>
            </a:endParaRPr>
          </a:p>
          <a:p>
            <a:pPr>
              <a:lnSpc>
                <a:spcPct val="100000"/>
              </a:lnSpc>
              <a:buClrTx/>
              <a:buFont typeface="Wingdings" panose="05000000000000000000" pitchFamily="2" charset="2"/>
              <a:buChar char="ü"/>
            </a:pPr>
            <a:endParaRPr lang="en-GB" sz="2000" dirty="0">
              <a:solidFill>
                <a:srgbClr val="1D4956"/>
              </a:solidFill>
              <a:latin typeface="Barlow"/>
              <a:cs typeface="Calibri"/>
            </a:endParaRPr>
          </a:p>
        </p:txBody>
      </p:sp>
      <p:sp>
        <p:nvSpPr>
          <p:cNvPr id="4" name="Slide Number Placeholder 3">
            <a:extLst>
              <a:ext uri="{FF2B5EF4-FFF2-40B4-BE49-F238E27FC236}">
                <a16:creationId xmlns:a16="http://schemas.microsoft.com/office/drawing/2014/main" id="{F00F7116-90D0-4472-86CD-520FBE07644A}"/>
              </a:ext>
            </a:extLst>
          </p:cNvPr>
          <p:cNvSpPr>
            <a:spLocks noGrp="1"/>
          </p:cNvSpPr>
          <p:nvPr>
            <p:ph type="sldNum" sz="quarter" idx="12"/>
          </p:nvPr>
        </p:nvSpPr>
        <p:spPr/>
        <p:txBody>
          <a:bodyPr/>
          <a:lstStyle/>
          <a:p>
            <a:fld id="{48F63A3B-78C7-47BE-AE5E-E10140E04643}" type="slidenum">
              <a:rPr lang="en-US" smtClean="0"/>
              <a:t>109</a:t>
            </a:fld>
            <a:endParaRPr lang="en-US"/>
          </a:p>
        </p:txBody>
      </p:sp>
      <p:sp>
        <p:nvSpPr>
          <p:cNvPr id="8" name="Footer Placeholder 7">
            <a:extLst>
              <a:ext uri="{FF2B5EF4-FFF2-40B4-BE49-F238E27FC236}">
                <a16:creationId xmlns:a16="http://schemas.microsoft.com/office/drawing/2014/main" id="{F9AB5A2D-58E9-415B-928B-F93AE1C9009B}"/>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24029077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P spid="61" grpId="0" build="p"/>
      <p:bldP spid="6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0391" y="1126715"/>
            <a:ext cx="8340074" cy="5189025"/>
          </a:xfrm>
        </p:spPr>
        <p:txBody>
          <a:bodyPr vert="horz" lIns="91440" tIns="45720" rIns="91440" bIns="45720" rtlCol="0" anchor="t">
            <a:noAutofit/>
          </a:bodyPr>
          <a:lstStyle/>
          <a:p>
            <a:pPr marL="457200" indent="-457200">
              <a:lnSpc>
                <a:spcPct val="100000"/>
              </a:lnSpc>
              <a:buAutoNum type="arabicPeriod"/>
            </a:pPr>
            <a:r>
              <a:rPr lang="en-US" sz="2400" b="1" dirty="0">
                <a:solidFill>
                  <a:srgbClr val="1D4956"/>
                </a:solidFill>
                <a:latin typeface="Barlow"/>
                <a:cs typeface="Calibri"/>
                <a:sym typeface="Wingdings" panose="05000000000000000000" pitchFamily="2" charset="2"/>
              </a:rPr>
              <a:t>NVIDIA GPUs </a:t>
            </a:r>
            <a:r>
              <a:rPr lang="en-US" sz="2400" dirty="0">
                <a:solidFill>
                  <a:srgbClr val="1D4956"/>
                </a:solidFill>
                <a:latin typeface="Barlow"/>
                <a:cs typeface="Calibri"/>
                <a:sym typeface="Wingdings" panose="05000000000000000000" pitchFamily="2" charset="2"/>
              </a:rPr>
              <a:t>support by default </a:t>
            </a:r>
            <a:r>
              <a:rPr lang="en-US" sz="2400" b="1" dirty="0">
                <a:solidFill>
                  <a:srgbClr val="1D4956"/>
                </a:solidFill>
                <a:latin typeface="Barlow"/>
                <a:cs typeface="Calibri"/>
                <a:sym typeface="Wingdings" panose="05000000000000000000" pitchFamily="2" charset="2"/>
              </a:rPr>
              <a:t>time</a:t>
            </a:r>
            <a:r>
              <a:rPr lang="el-GR" sz="2400" b="1" dirty="0">
                <a:solidFill>
                  <a:srgbClr val="1D4956"/>
                </a:solidFill>
                <a:latin typeface="Barlow"/>
                <a:cs typeface="Calibri"/>
                <a:sym typeface="Wingdings" panose="05000000000000000000" pitchFamily="2" charset="2"/>
              </a:rPr>
              <a:t>-</a:t>
            </a:r>
            <a:r>
              <a:rPr lang="en-US" sz="2400" b="1" dirty="0">
                <a:solidFill>
                  <a:srgbClr val="1D4956"/>
                </a:solidFill>
                <a:latin typeface="Barlow"/>
                <a:cs typeface="Calibri"/>
                <a:sym typeface="Wingdings" panose="05000000000000000000" pitchFamily="2" charset="2"/>
              </a:rPr>
              <a:t>sharing</a:t>
            </a:r>
          </a:p>
          <a:p>
            <a:pPr lvl="1">
              <a:lnSpc>
                <a:spcPct val="100000"/>
              </a:lnSpc>
            </a:pPr>
            <a:r>
              <a:rPr lang="en-US" sz="2000" dirty="0">
                <a:solidFill>
                  <a:srgbClr val="1D4956"/>
                </a:solidFill>
                <a:latin typeface="Barlow"/>
                <a:cs typeface="Calibri"/>
                <a:sym typeface="Wingdings" panose="05000000000000000000" pitchFamily="2" charset="2"/>
              </a:rPr>
              <a:t>Only </a:t>
            </a:r>
            <a:r>
              <a:rPr lang="en-US" sz="2000" b="1" dirty="0">
                <a:solidFill>
                  <a:srgbClr val="1D4956"/>
                </a:solidFill>
                <a:latin typeface="Barlow"/>
                <a:cs typeface="Calibri"/>
                <a:sym typeface="Wingdings" panose="05000000000000000000" pitchFamily="2" charset="2"/>
              </a:rPr>
              <a:t>one</a:t>
            </a:r>
            <a:r>
              <a:rPr lang="en-US" sz="2000" dirty="0">
                <a:solidFill>
                  <a:srgbClr val="1D4956"/>
                </a:solidFill>
                <a:latin typeface="Barlow"/>
                <a:cs typeface="Calibri"/>
                <a:sym typeface="Wingdings" panose="05000000000000000000" pitchFamily="2" charset="2"/>
              </a:rPr>
              <a:t> </a:t>
            </a:r>
            <a:r>
              <a:rPr lang="en-US" sz="2000" b="1" dirty="0">
                <a:solidFill>
                  <a:srgbClr val="1D4956"/>
                </a:solidFill>
                <a:latin typeface="Barlow"/>
                <a:cs typeface="Calibri"/>
                <a:sym typeface="Wingdings" panose="05000000000000000000" pitchFamily="2" charset="2"/>
              </a:rPr>
              <a:t>app</a:t>
            </a:r>
            <a:r>
              <a:rPr lang="en-US" sz="2000" dirty="0">
                <a:solidFill>
                  <a:srgbClr val="1D4956"/>
                </a:solidFill>
                <a:latin typeface="Barlow"/>
                <a:cs typeface="Calibri"/>
                <a:sym typeface="Wingdings" panose="05000000000000000000" pitchFamily="2" charset="2"/>
              </a:rPr>
              <a:t> uses the GPU at </a:t>
            </a:r>
            <a:r>
              <a:rPr lang="en-US" sz="2000" b="1" dirty="0">
                <a:solidFill>
                  <a:srgbClr val="1D4956"/>
                </a:solidFill>
                <a:latin typeface="Barlow"/>
                <a:cs typeface="Calibri"/>
                <a:sym typeface="Wingdings" panose="05000000000000000000" pitchFamily="2" charset="2"/>
              </a:rPr>
              <a:t>any given time</a:t>
            </a:r>
            <a:r>
              <a:rPr lang="el-GR" sz="2000" b="1" dirty="0">
                <a:solidFill>
                  <a:srgbClr val="1D4956"/>
                </a:solidFill>
                <a:latin typeface="Barlow"/>
                <a:cs typeface="Calibri"/>
                <a:sym typeface="Wingdings" panose="05000000000000000000" pitchFamily="2" charset="2"/>
              </a:rPr>
              <a:t> </a:t>
            </a:r>
            <a:r>
              <a:rPr lang="en-US" sz="2000" b="1" dirty="0">
                <a:solidFill>
                  <a:srgbClr val="1D4956"/>
                </a:solidFill>
                <a:latin typeface="Barlow"/>
                <a:cs typeface="Calibri"/>
                <a:sym typeface="Wingdings" panose="05000000000000000000" pitchFamily="2" charset="2"/>
              </a:rPr>
              <a:t> idleness</a:t>
            </a:r>
            <a:endParaRPr lang="en-US" sz="2000" b="1" dirty="0">
              <a:solidFill>
                <a:srgbClr val="FF0000"/>
              </a:solidFill>
              <a:latin typeface="Barlow"/>
              <a:cs typeface="Calibri"/>
              <a:sym typeface="Wingdings" panose="05000000000000000000" pitchFamily="2" charset="2"/>
            </a:endParaRPr>
          </a:p>
          <a:p>
            <a:pPr marL="0" indent="0">
              <a:lnSpc>
                <a:spcPct val="100000"/>
              </a:lnSpc>
              <a:buNone/>
            </a:pPr>
            <a:r>
              <a:rPr lang="en-US" sz="2400" b="1" dirty="0">
                <a:solidFill>
                  <a:srgbClr val="1D4956"/>
                </a:solidFill>
                <a:latin typeface="Barlow"/>
                <a:cs typeface="Calibri"/>
                <a:sym typeface="Wingdings" panose="05000000000000000000" pitchFamily="2" charset="2"/>
              </a:rPr>
              <a:t>2.    Software</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spatial</a:t>
            </a:r>
            <a:r>
              <a:rPr lang="en-US" sz="2400" dirty="0">
                <a:solidFill>
                  <a:srgbClr val="1D4956"/>
                </a:solidFill>
                <a:latin typeface="Barlow"/>
                <a:cs typeface="Calibri"/>
                <a:sym typeface="Wingdings" panose="05000000000000000000" pitchFamily="2" charset="2"/>
              </a:rPr>
              <a:t> sharing such as NVIDIA </a:t>
            </a:r>
            <a:r>
              <a:rPr lang="en-US" sz="2400" b="1" dirty="0">
                <a:solidFill>
                  <a:srgbClr val="1D4956"/>
                </a:solidFill>
                <a:latin typeface="Barlow"/>
                <a:cs typeface="Calibri"/>
                <a:sym typeface="Wingdings" panose="05000000000000000000" pitchFamily="2" charset="2"/>
              </a:rPr>
              <a:t>MPS</a:t>
            </a:r>
            <a:r>
              <a:rPr lang="en-US" sz="2400" dirty="0">
                <a:solidFill>
                  <a:srgbClr val="1D4956"/>
                </a:solidFill>
                <a:latin typeface="Barlow"/>
                <a:cs typeface="Calibri"/>
                <a:sym typeface="Wingdings" panose="05000000000000000000" pitchFamily="2" charset="2"/>
              </a:rPr>
              <a:t> </a:t>
            </a:r>
          </a:p>
          <a:p>
            <a:pPr lvl="1">
              <a:lnSpc>
                <a:spcPct val="100000"/>
              </a:lnSpc>
            </a:pPr>
            <a:r>
              <a:rPr lang="en-US" sz="2000" dirty="0">
                <a:solidFill>
                  <a:srgbClr val="1D4956"/>
                </a:solidFill>
                <a:latin typeface="Barlow"/>
                <a:cs typeface="Calibri"/>
                <a:sym typeface="Wingdings" panose="05000000000000000000" pitchFamily="2" charset="2"/>
              </a:rPr>
              <a:t>Applications run </a:t>
            </a:r>
            <a:r>
              <a:rPr lang="en-US" sz="2000" b="1" dirty="0">
                <a:solidFill>
                  <a:srgbClr val="1D4956"/>
                </a:solidFill>
                <a:latin typeface="Barlow"/>
                <a:cs typeface="Calibri"/>
                <a:sym typeface="Wingdings" panose="05000000000000000000" pitchFamily="2" charset="2"/>
              </a:rPr>
              <a:t>concurrently</a:t>
            </a:r>
            <a:r>
              <a:rPr lang="en-US" sz="2000" dirty="0">
                <a:solidFill>
                  <a:srgbClr val="1D4956"/>
                </a:solidFill>
                <a:latin typeface="Barlow"/>
                <a:cs typeface="Calibri"/>
                <a:sym typeface="Wingdings" panose="05000000000000000000" pitchFamily="2" charset="2"/>
              </a:rPr>
              <a:t> in a GPU</a:t>
            </a:r>
          </a:p>
          <a:p>
            <a:pPr lvl="1">
              <a:lnSpc>
                <a:spcPct val="100000"/>
              </a:lnSpc>
            </a:pPr>
            <a:r>
              <a:rPr lang="en-US" sz="2000" dirty="0">
                <a:solidFill>
                  <a:srgbClr val="1D4956"/>
                </a:solidFill>
                <a:latin typeface="Barlow"/>
                <a:cs typeface="Calibri"/>
                <a:sym typeface="Wingdings" panose="05000000000000000000" pitchFamily="2" charset="2"/>
              </a:rPr>
              <a:t>Requires a single GPU context  </a:t>
            </a:r>
            <a:r>
              <a:rPr lang="en-US" sz="2000" b="1" dirty="0">
                <a:solidFill>
                  <a:srgbClr val="1D4956"/>
                </a:solidFill>
                <a:latin typeface="Barlow"/>
                <a:cs typeface="Calibri"/>
                <a:sym typeface="Wingdings" panose="05000000000000000000" pitchFamily="2" charset="2"/>
              </a:rPr>
              <a:t>No protection</a:t>
            </a:r>
            <a:endParaRPr lang="en-US" sz="2000" b="1" dirty="0">
              <a:solidFill>
                <a:srgbClr val="FF0000"/>
              </a:solidFill>
              <a:latin typeface="Barlow"/>
              <a:cs typeface="Calibri Light"/>
              <a:sym typeface="Wingdings" panose="05000000000000000000" pitchFamily="2" charset="2"/>
            </a:endParaRPr>
          </a:p>
        </p:txBody>
      </p:sp>
      <p:sp>
        <p:nvSpPr>
          <p:cNvPr id="7" name="Title 1">
            <a:extLst>
              <a:ext uri="{FF2B5EF4-FFF2-40B4-BE49-F238E27FC236}">
                <a16:creationId xmlns:a16="http://schemas.microsoft.com/office/drawing/2014/main" id="{E96927A0-A636-45BD-9157-FC582B2145E8}"/>
              </a:ext>
            </a:extLst>
          </p:cNvPr>
          <p:cNvSpPr txBox="1">
            <a:spLocks/>
          </p:cNvSpPr>
          <p:nvPr/>
        </p:nvSpPr>
        <p:spPr>
          <a:xfrm>
            <a:off x="527949" y="365125"/>
            <a:ext cx="11740886"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Lack of accelerator sharing</a:t>
            </a:r>
          </a:p>
        </p:txBody>
      </p:sp>
      <p:sp>
        <p:nvSpPr>
          <p:cNvPr id="3" name="Slide Number Placeholder 2">
            <a:extLst>
              <a:ext uri="{FF2B5EF4-FFF2-40B4-BE49-F238E27FC236}">
                <a16:creationId xmlns:a16="http://schemas.microsoft.com/office/drawing/2014/main" id="{52FC3D36-F65B-45FB-8AF0-9804D464ADFB}"/>
              </a:ext>
            </a:extLst>
          </p:cNvPr>
          <p:cNvSpPr>
            <a:spLocks noGrp="1"/>
          </p:cNvSpPr>
          <p:nvPr>
            <p:ph type="sldNum" sz="quarter" idx="12"/>
          </p:nvPr>
        </p:nvSpPr>
        <p:spPr/>
        <p:txBody>
          <a:bodyPr/>
          <a:lstStyle/>
          <a:p>
            <a:fld id="{48F63A3B-78C7-47BE-AE5E-E10140E04643}" type="slidenum">
              <a:rPr lang="en-US" smtClean="0"/>
              <a:t>11</a:t>
            </a:fld>
            <a:endParaRPr lang="en-US"/>
          </a:p>
        </p:txBody>
      </p:sp>
      <p:sp>
        <p:nvSpPr>
          <p:cNvPr id="6" name="Footer Placeholder 5">
            <a:extLst>
              <a:ext uri="{FF2B5EF4-FFF2-40B4-BE49-F238E27FC236}">
                <a16:creationId xmlns:a16="http://schemas.microsoft.com/office/drawing/2014/main" id="{A02A0EB0-D23A-467D-AB58-79F247EDCCA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28" name="Group 27">
            <a:extLst>
              <a:ext uri="{FF2B5EF4-FFF2-40B4-BE49-F238E27FC236}">
                <a16:creationId xmlns:a16="http://schemas.microsoft.com/office/drawing/2014/main" id="{F971F4AB-E568-4644-A7FC-E1B8F2E62897}"/>
              </a:ext>
            </a:extLst>
          </p:cNvPr>
          <p:cNvGrpSpPr/>
          <p:nvPr/>
        </p:nvGrpSpPr>
        <p:grpSpPr>
          <a:xfrm>
            <a:off x="8756945" y="3427747"/>
            <a:ext cx="3308248" cy="2582535"/>
            <a:chOff x="9095232" y="2270458"/>
            <a:chExt cx="2499360" cy="2582535"/>
          </a:xfrm>
        </p:grpSpPr>
        <p:sp>
          <p:nvSpPr>
            <p:cNvPr id="31" name="Ορθογώνιο 433">
              <a:extLst>
                <a:ext uri="{FF2B5EF4-FFF2-40B4-BE49-F238E27FC236}">
                  <a16:creationId xmlns:a16="http://schemas.microsoft.com/office/drawing/2014/main" id="{463ED9A2-1C2A-4D71-8BBE-132B5F35F924}"/>
                </a:ext>
              </a:extLst>
            </p:cNvPr>
            <p:cNvSpPr/>
            <p:nvPr/>
          </p:nvSpPr>
          <p:spPr>
            <a:xfrm>
              <a:off x="9095232" y="2424291"/>
              <a:ext cx="2499360"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3" name="TextBox 32">
              <a:extLst>
                <a:ext uri="{FF2B5EF4-FFF2-40B4-BE49-F238E27FC236}">
                  <a16:creationId xmlns:a16="http://schemas.microsoft.com/office/drawing/2014/main" id="{2C9E8EF9-C126-4802-B158-A0F9790A30DA}"/>
                </a:ext>
              </a:extLst>
            </p:cNvPr>
            <p:cNvSpPr txBox="1"/>
            <p:nvPr/>
          </p:nvSpPr>
          <p:spPr>
            <a:xfrm>
              <a:off x="9634292" y="2270458"/>
              <a:ext cx="1475090"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NVIDIA GPU</a:t>
              </a:r>
              <a:endParaRPr lang="el-GR" sz="2000" dirty="0">
                <a:solidFill>
                  <a:srgbClr val="1D4956"/>
                </a:solidFill>
              </a:endParaRPr>
            </a:p>
          </p:txBody>
        </p:sp>
      </p:grpSp>
      <p:sp>
        <p:nvSpPr>
          <p:cNvPr id="34" name="TextBox 33">
            <a:extLst>
              <a:ext uri="{FF2B5EF4-FFF2-40B4-BE49-F238E27FC236}">
                <a16:creationId xmlns:a16="http://schemas.microsoft.com/office/drawing/2014/main" id="{FE892F5D-D904-499C-B983-0AD4DB296E93}"/>
              </a:ext>
            </a:extLst>
          </p:cNvPr>
          <p:cNvSpPr txBox="1"/>
          <p:nvPr/>
        </p:nvSpPr>
        <p:spPr>
          <a:xfrm>
            <a:off x="8884664" y="1666568"/>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CUDA app1 </a:t>
            </a:r>
            <a:endParaRPr lang="el-GR" sz="1800" b="1" dirty="0">
              <a:solidFill>
                <a:schemeClr val="bg1"/>
              </a:solidFill>
            </a:endParaRPr>
          </a:p>
        </p:txBody>
      </p:sp>
      <p:sp>
        <p:nvSpPr>
          <p:cNvPr id="36" name="TextBox 35">
            <a:extLst>
              <a:ext uri="{FF2B5EF4-FFF2-40B4-BE49-F238E27FC236}">
                <a16:creationId xmlns:a16="http://schemas.microsoft.com/office/drawing/2014/main" id="{7CCB0C18-B7C4-42C6-A098-061155DF120B}"/>
              </a:ext>
            </a:extLst>
          </p:cNvPr>
          <p:cNvSpPr txBox="1"/>
          <p:nvPr/>
        </p:nvSpPr>
        <p:spPr>
          <a:xfrm>
            <a:off x="10552409" y="1658141"/>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CUDA app2 </a:t>
            </a:r>
            <a:endParaRPr lang="el-GR" sz="1800" b="1" dirty="0">
              <a:solidFill>
                <a:schemeClr val="bg1"/>
              </a:solidFill>
            </a:endParaRPr>
          </a:p>
        </p:txBody>
      </p:sp>
      <p:sp>
        <p:nvSpPr>
          <p:cNvPr id="37" name="Ορθογώνιο: Στρογγύλεμα γωνιών 55">
            <a:extLst>
              <a:ext uri="{FF2B5EF4-FFF2-40B4-BE49-F238E27FC236}">
                <a16:creationId xmlns:a16="http://schemas.microsoft.com/office/drawing/2014/main" id="{62EFF36F-532C-4400-87EE-3DA22635666C}"/>
              </a:ext>
            </a:extLst>
          </p:cNvPr>
          <p:cNvSpPr/>
          <p:nvPr/>
        </p:nvSpPr>
        <p:spPr>
          <a:xfrm>
            <a:off x="8872471" y="3866911"/>
            <a:ext cx="3107378" cy="2109748"/>
          </a:xfrm>
          <a:prstGeom prst="roundRect">
            <a:avLst/>
          </a:prstGeom>
          <a:solidFill>
            <a:srgbClr val="F1F0EF"/>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b="1" dirty="0">
              <a:solidFill>
                <a:srgbClr val="1D4956"/>
              </a:solidFill>
            </a:endParaRPr>
          </a:p>
        </p:txBody>
      </p:sp>
      <p:grpSp>
        <p:nvGrpSpPr>
          <p:cNvPr id="38" name="Group 37">
            <a:extLst>
              <a:ext uri="{FF2B5EF4-FFF2-40B4-BE49-F238E27FC236}">
                <a16:creationId xmlns:a16="http://schemas.microsoft.com/office/drawing/2014/main" id="{CB8279C5-222D-40D1-9739-DF21E898BEFC}"/>
              </a:ext>
            </a:extLst>
          </p:cNvPr>
          <p:cNvGrpSpPr/>
          <p:nvPr/>
        </p:nvGrpSpPr>
        <p:grpSpPr>
          <a:xfrm>
            <a:off x="8997852" y="2124947"/>
            <a:ext cx="1097844" cy="641686"/>
            <a:chOff x="9034428" y="2308778"/>
            <a:chExt cx="1097844" cy="641686"/>
          </a:xfrm>
        </p:grpSpPr>
        <p:cxnSp>
          <p:nvCxnSpPr>
            <p:cNvPr id="39" name="Straight Arrow Connector 38">
              <a:extLst>
                <a:ext uri="{FF2B5EF4-FFF2-40B4-BE49-F238E27FC236}">
                  <a16:creationId xmlns:a16="http://schemas.microsoft.com/office/drawing/2014/main" id="{12FEA10F-C81D-4B70-BCF6-6F85B4DE3166}"/>
                </a:ext>
              </a:extLst>
            </p:cNvPr>
            <p:cNvCxnSpPr>
              <a:cxnSpLocks/>
            </p:cNvCxnSpPr>
            <p:nvPr/>
          </p:nvCxnSpPr>
          <p:spPr>
            <a:xfrm>
              <a:off x="9630622" y="2308778"/>
              <a:ext cx="0" cy="641686"/>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9AB7F7D-785C-4E4C-9395-D0A98673C7F0}"/>
                </a:ext>
              </a:extLst>
            </p:cNvPr>
            <p:cNvSpPr txBox="1"/>
            <p:nvPr/>
          </p:nvSpPr>
          <p:spPr>
            <a:xfrm>
              <a:off x="9034428" y="2408978"/>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grpSp>
        <p:nvGrpSpPr>
          <p:cNvPr id="41" name="Group 40">
            <a:extLst>
              <a:ext uri="{FF2B5EF4-FFF2-40B4-BE49-F238E27FC236}">
                <a16:creationId xmlns:a16="http://schemas.microsoft.com/office/drawing/2014/main" id="{A5FE71FB-629C-48BE-B66F-4757A68677E9}"/>
              </a:ext>
            </a:extLst>
          </p:cNvPr>
          <p:cNvGrpSpPr/>
          <p:nvPr/>
        </p:nvGrpSpPr>
        <p:grpSpPr>
          <a:xfrm>
            <a:off x="10705989" y="2117960"/>
            <a:ext cx="1097844" cy="648673"/>
            <a:chOff x="9034428" y="2308778"/>
            <a:chExt cx="1097844" cy="648673"/>
          </a:xfrm>
        </p:grpSpPr>
        <p:cxnSp>
          <p:nvCxnSpPr>
            <p:cNvPr id="42" name="Straight Arrow Connector 41">
              <a:extLst>
                <a:ext uri="{FF2B5EF4-FFF2-40B4-BE49-F238E27FC236}">
                  <a16:creationId xmlns:a16="http://schemas.microsoft.com/office/drawing/2014/main" id="{1AEEE578-276F-47FC-AE74-CE7BA6ECCA0F}"/>
                </a:ext>
              </a:extLst>
            </p:cNvPr>
            <p:cNvCxnSpPr>
              <a:cxnSpLocks/>
            </p:cNvCxnSpPr>
            <p:nvPr/>
          </p:nvCxnSpPr>
          <p:spPr>
            <a:xfrm>
              <a:off x="9630622" y="2308778"/>
              <a:ext cx="0" cy="648673"/>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2BE47F2-028B-4B10-A80E-BA2E5BA26681}"/>
                </a:ext>
              </a:extLst>
            </p:cNvPr>
            <p:cNvSpPr txBox="1"/>
            <p:nvPr/>
          </p:nvSpPr>
          <p:spPr>
            <a:xfrm>
              <a:off x="9034428" y="2408978"/>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sp>
        <p:nvSpPr>
          <p:cNvPr id="44" name="Ορθογώνιο: Στρογγύλεμα γωνιών 55">
            <a:extLst>
              <a:ext uri="{FF2B5EF4-FFF2-40B4-BE49-F238E27FC236}">
                <a16:creationId xmlns:a16="http://schemas.microsoft.com/office/drawing/2014/main" id="{92A9066A-06F0-4EC2-8926-293E0FDF0560}"/>
              </a:ext>
            </a:extLst>
          </p:cNvPr>
          <p:cNvSpPr/>
          <p:nvPr/>
        </p:nvSpPr>
        <p:spPr>
          <a:xfrm>
            <a:off x="9117130" y="2842420"/>
            <a:ext cx="2670038" cy="497451"/>
          </a:xfrm>
          <a:prstGeom prst="roundRect">
            <a:avLst/>
          </a:prstGeom>
          <a:solidFill>
            <a:srgbClr val="F1F0EF"/>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rgbClr val="1D4956"/>
                </a:solidFill>
                <a:latin typeface="Barlow" panose="020B0604020202020204" charset="0"/>
              </a:rPr>
              <a:t>shared runtime </a:t>
            </a:r>
            <a:r>
              <a:rPr lang="en-US" sz="1800" b="1" dirty="0">
                <a:solidFill>
                  <a:srgbClr val="1D4956"/>
                </a:solidFill>
                <a:latin typeface="Barlow" panose="020B0604020202020204" charset="0"/>
              </a:rPr>
              <a:t>process</a:t>
            </a:r>
            <a:endParaRPr lang="el-GR" sz="1800" b="1" dirty="0">
              <a:solidFill>
                <a:srgbClr val="1D4956"/>
              </a:solidFill>
            </a:endParaRPr>
          </a:p>
        </p:txBody>
      </p:sp>
      <p:grpSp>
        <p:nvGrpSpPr>
          <p:cNvPr id="46" name="Group 45">
            <a:extLst>
              <a:ext uri="{FF2B5EF4-FFF2-40B4-BE49-F238E27FC236}">
                <a16:creationId xmlns:a16="http://schemas.microsoft.com/office/drawing/2014/main" id="{23D68088-6486-4E6D-A5A2-6D06B06A2DAD}"/>
              </a:ext>
            </a:extLst>
          </p:cNvPr>
          <p:cNvGrpSpPr/>
          <p:nvPr/>
        </p:nvGrpSpPr>
        <p:grpSpPr>
          <a:xfrm>
            <a:off x="9592550" y="3427747"/>
            <a:ext cx="1709633" cy="1156609"/>
            <a:chOff x="9677894" y="3879802"/>
            <a:chExt cx="1709633" cy="1156609"/>
          </a:xfrm>
        </p:grpSpPr>
        <p:cxnSp>
          <p:nvCxnSpPr>
            <p:cNvPr id="47" name="Straight Arrow Connector 46">
              <a:extLst>
                <a:ext uri="{FF2B5EF4-FFF2-40B4-BE49-F238E27FC236}">
                  <a16:creationId xmlns:a16="http://schemas.microsoft.com/office/drawing/2014/main" id="{54015142-1AAE-45A1-BB87-F725A041ABD4}"/>
                </a:ext>
              </a:extLst>
            </p:cNvPr>
            <p:cNvCxnSpPr>
              <a:cxnSpLocks/>
            </p:cNvCxnSpPr>
            <p:nvPr/>
          </p:nvCxnSpPr>
          <p:spPr>
            <a:xfrm>
              <a:off x="9677894" y="3879802"/>
              <a:ext cx="0" cy="1156609"/>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080965-C812-44BB-9CB2-51AAB49D2FA0}"/>
                </a:ext>
              </a:extLst>
            </p:cNvPr>
            <p:cNvCxnSpPr>
              <a:cxnSpLocks/>
            </p:cNvCxnSpPr>
            <p:nvPr/>
          </p:nvCxnSpPr>
          <p:spPr>
            <a:xfrm flipH="1">
              <a:off x="11386031" y="3879802"/>
              <a:ext cx="1496" cy="1149622"/>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848A9DAD-670F-4C2F-BDC9-76C1ECDA3DCB}"/>
              </a:ext>
            </a:extLst>
          </p:cNvPr>
          <p:cNvSpPr txBox="1"/>
          <p:nvPr/>
        </p:nvSpPr>
        <p:spPr>
          <a:xfrm>
            <a:off x="9117130" y="3925227"/>
            <a:ext cx="2685207" cy="400110"/>
          </a:xfrm>
          <a:prstGeom prst="rect">
            <a:avLst/>
          </a:prstGeom>
          <a:solidFill>
            <a:srgbClr val="F1F0EF"/>
          </a:solidFill>
        </p:spPr>
        <p:txBody>
          <a:bodyPr wrap="square" rtlCol="0">
            <a:spAutoFit/>
          </a:bodyPr>
          <a:lstStyle/>
          <a:p>
            <a:pPr algn="ctr"/>
            <a:r>
              <a:rPr lang="en-US" sz="2000" b="1" dirty="0">
                <a:solidFill>
                  <a:srgbClr val="1D4956"/>
                </a:solidFill>
                <a:latin typeface="Barlow" panose="020B0604020202020204" charset="0"/>
              </a:rPr>
              <a:t>process </a:t>
            </a:r>
            <a:r>
              <a:rPr lang="en-US" sz="2000" dirty="0">
                <a:solidFill>
                  <a:srgbClr val="1D4956"/>
                </a:solidFill>
                <a:latin typeface="Barlow" panose="020B0604020202020204" charset="0"/>
              </a:rPr>
              <a:t>CUDA context</a:t>
            </a:r>
            <a:endParaRPr lang="el-GR" sz="2000" dirty="0">
              <a:solidFill>
                <a:srgbClr val="1D4956"/>
              </a:solidFill>
            </a:endParaRPr>
          </a:p>
        </p:txBody>
      </p:sp>
      <p:sp>
        <p:nvSpPr>
          <p:cNvPr id="50" name="TextBox 49">
            <a:extLst>
              <a:ext uri="{FF2B5EF4-FFF2-40B4-BE49-F238E27FC236}">
                <a16:creationId xmlns:a16="http://schemas.microsoft.com/office/drawing/2014/main" id="{C80E8773-072C-4C1D-81C4-F97429022C97}"/>
              </a:ext>
            </a:extLst>
          </p:cNvPr>
          <p:cNvSpPr txBox="1"/>
          <p:nvPr/>
        </p:nvSpPr>
        <p:spPr>
          <a:xfrm>
            <a:off x="8930796" y="4684125"/>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kernel app1 </a:t>
            </a:r>
            <a:endParaRPr lang="el-GR" sz="1800" b="1" dirty="0">
              <a:solidFill>
                <a:schemeClr val="bg1"/>
              </a:solidFill>
            </a:endParaRPr>
          </a:p>
        </p:txBody>
      </p:sp>
      <p:sp>
        <p:nvSpPr>
          <p:cNvPr id="51" name="TextBox 50">
            <a:extLst>
              <a:ext uri="{FF2B5EF4-FFF2-40B4-BE49-F238E27FC236}">
                <a16:creationId xmlns:a16="http://schemas.microsoft.com/office/drawing/2014/main" id="{13C9A1D9-E929-458E-8360-B209D649CD8F}"/>
              </a:ext>
            </a:extLst>
          </p:cNvPr>
          <p:cNvSpPr txBox="1"/>
          <p:nvPr/>
        </p:nvSpPr>
        <p:spPr>
          <a:xfrm>
            <a:off x="10500759" y="4684125"/>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kernel app2 </a:t>
            </a:r>
            <a:endParaRPr lang="el-GR" sz="1800" b="1" dirty="0">
              <a:solidFill>
                <a:schemeClr val="bg1"/>
              </a:solidFill>
            </a:endParaRPr>
          </a:p>
        </p:txBody>
      </p:sp>
      <p:sp>
        <p:nvSpPr>
          <p:cNvPr id="52" name="TextBox 51">
            <a:extLst>
              <a:ext uri="{FF2B5EF4-FFF2-40B4-BE49-F238E27FC236}">
                <a16:creationId xmlns:a16="http://schemas.microsoft.com/office/drawing/2014/main" id="{34DE4D7C-B6E7-45B5-8158-6431CE40C791}"/>
              </a:ext>
            </a:extLst>
          </p:cNvPr>
          <p:cNvSpPr txBox="1"/>
          <p:nvPr/>
        </p:nvSpPr>
        <p:spPr>
          <a:xfrm>
            <a:off x="9850174" y="4312764"/>
            <a:ext cx="1190451"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SMs</a:t>
            </a:r>
            <a:endParaRPr lang="el-GR" sz="2000" dirty="0">
              <a:solidFill>
                <a:srgbClr val="1D4956"/>
              </a:solidFill>
            </a:endParaRPr>
          </a:p>
        </p:txBody>
      </p:sp>
      <p:sp>
        <p:nvSpPr>
          <p:cNvPr id="53" name="TextBox 52">
            <a:extLst>
              <a:ext uri="{FF2B5EF4-FFF2-40B4-BE49-F238E27FC236}">
                <a16:creationId xmlns:a16="http://schemas.microsoft.com/office/drawing/2014/main" id="{7D79E9C2-F586-49A7-A402-AAEA2ADD07F0}"/>
              </a:ext>
            </a:extLst>
          </p:cNvPr>
          <p:cNvSpPr txBox="1"/>
          <p:nvPr/>
        </p:nvSpPr>
        <p:spPr>
          <a:xfrm>
            <a:off x="8949084" y="5348589"/>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data app1 </a:t>
            </a:r>
            <a:endParaRPr lang="el-GR" sz="1800" b="1" dirty="0">
              <a:solidFill>
                <a:schemeClr val="bg1"/>
              </a:solidFill>
            </a:endParaRPr>
          </a:p>
        </p:txBody>
      </p:sp>
      <p:sp>
        <p:nvSpPr>
          <p:cNvPr id="54" name="TextBox 53">
            <a:extLst>
              <a:ext uri="{FF2B5EF4-FFF2-40B4-BE49-F238E27FC236}">
                <a16:creationId xmlns:a16="http://schemas.microsoft.com/office/drawing/2014/main" id="{AAEAE5A8-0D9E-4F53-9836-31996DA99162}"/>
              </a:ext>
            </a:extLst>
          </p:cNvPr>
          <p:cNvSpPr txBox="1"/>
          <p:nvPr/>
        </p:nvSpPr>
        <p:spPr>
          <a:xfrm>
            <a:off x="10519047" y="5348589"/>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data app2 </a:t>
            </a:r>
            <a:endParaRPr lang="el-GR" sz="1800" b="1" dirty="0">
              <a:solidFill>
                <a:schemeClr val="bg1"/>
              </a:solidFill>
            </a:endParaRPr>
          </a:p>
        </p:txBody>
      </p:sp>
      <p:cxnSp>
        <p:nvCxnSpPr>
          <p:cNvPr id="55" name="Straight Connector 54">
            <a:extLst>
              <a:ext uri="{FF2B5EF4-FFF2-40B4-BE49-F238E27FC236}">
                <a16:creationId xmlns:a16="http://schemas.microsoft.com/office/drawing/2014/main" id="{2E411B92-9069-4A03-9148-BE8B89278D36}"/>
              </a:ext>
            </a:extLst>
          </p:cNvPr>
          <p:cNvCxnSpPr>
            <a:cxnSpLocks/>
          </p:cNvCxnSpPr>
          <p:nvPr/>
        </p:nvCxnSpPr>
        <p:spPr>
          <a:xfrm>
            <a:off x="8930796" y="5198327"/>
            <a:ext cx="3009595" cy="0"/>
          </a:xfrm>
          <a:prstGeom prst="line">
            <a:avLst/>
          </a:prstGeom>
          <a:ln>
            <a:solidFill>
              <a:srgbClr val="1D4956"/>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E797B5F-4C7B-4670-81F1-5C0D3C11A68E}"/>
              </a:ext>
            </a:extLst>
          </p:cNvPr>
          <p:cNvSpPr txBox="1"/>
          <p:nvPr/>
        </p:nvSpPr>
        <p:spPr>
          <a:xfrm>
            <a:off x="10288261" y="4921233"/>
            <a:ext cx="752364" cy="369332"/>
          </a:xfrm>
          <a:prstGeom prst="rect">
            <a:avLst/>
          </a:prstGeom>
          <a:noFill/>
        </p:spPr>
        <p:txBody>
          <a:bodyPr wrap="square" rtlCol="0">
            <a:spAutoFit/>
          </a:bodyPr>
          <a:lstStyle/>
          <a:p>
            <a:pPr algn="ctr"/>
            <a:r>
              <a:rPr lang="en-US" sz="1800" b="1" dirty="0">
                <a:solidFill>
                  <a:srgbClr val="C00000"/>
                </a:solidFill>
                <a:latin typeface="Barlow" panose="020B0604020202020204" charset="0"/>
              </a:rPr>
              <a:t>illegal</a:t>
            </a:r>
            <a:endParaRPr lang="el-GR" sz="2000" dirty="0">
              <a:solidFill>
                <a:srgbClr val="C00000"/>
              </a:solidFill>
            </a:endParaRPr>
          </a:p>
        </p:txBody>
      </p:sp>
      <p:cxnSp>
        <p:nvCxnSpPr>
          <p:cNvPr id="57" name="Straight Arrow Connector 56">
            <a:extLst>
              <a:ext uri="{FF2B5EF4-FFF2-40B4-BE49-F238E27FC236}">
                <a16:creationId xmlns:a16="http://schemas.microsoft.com/office/drawing/2014/main" id="{9B05B01D-1E18-43A2-AD4F-12AF877C8A60}"/>
              </a:ext>
            </a:extLst>
          </p:cNvPr>
          <p:cNvCxnSpPr>
            <a:cxnSpLocks/>
          </p:cNvCxnSpPr>
          <p:nvPr/>
        </p:nvCxnSpPr>
        <p:spPr>
          <a:xfrm>
            <a:off x="9718305" y="5110052"/>
            <a:ext cx="1322320" cy="210896"/>
          </a:xfrm>
          <a:prstGeom prst="straightConnector1">
            <a:avLst/>
          </a:prstGeom>
          <a:ln w="3492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5D3CA01-D2B2-4CD1-A05C-2FD68AF2F33F}"/>
              </a:ext>
            </a:extLst>
          </p:cNvPr>
          <p:cNvSpPr txBox="1"/>
          <p:nvPr/>
        </p:nvSpPr>
        <p:spPr>
          <a:xfrm>
            <a:off x="9876601" y="5678474"/>
            <a:ext cx="1190451"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Memory</a:t>
            </a:r>
            <a:endParaRPr lang="el-GR" sz="2000" dirty="0">
              <a:solidFill>
                <a:srgbClr val="1D4956"/>
              </a:solidFill>
            </a:endParaRPr>
          </a:p>
        </p:txBody>
      </p:sp>
      <p:sp>
        <p:nvSpPr>
          <p:cNvPr id="35" name="TextBox 34">
            <a:extLst>
              <a:ext uri="{FF2B5EF4-FFF2-40B4-BE49-F238E27FC236}">
                <a16:creationId xmlns:a16="http://schemas.microsoft.com/office/drawing/2014/main" id="{39881D4D-D6DF-4CB9-921F-04CC9473A374}"/>
              </a:ext>
            </a:extLst>
          </p:cNvPr>
          <p:cNvSpPr txBox="1"/>
          <p:nvPr/>
        </p:nvSpPr>
        <p:spPr>
          <a:xfrm>
            <a:off x="8683792" y="1139506"/>
            <a:ext cx="3536714"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Software spatial</a:t>
            </a:r>
            <a:r>
              <a:rPr lang="en-US" sz="2000" dirty="0">
                <a:solidFill>
                  <a:srgbClr val="1D4956"/>
                </a:solidFill>
                <a:latin typeface="Barlow" panose="020B0604020202020204" charset="0"/>
              </a:rPr>
              <a:t> sharing</a:t>
            </a:r>
            <a:endParaRPr lang="el-GR" sz="2000" dirty="0">
              <a:solidFill>
                <a:srgbClr val="1D4956"/>
              </a:solidFill>
            </a:endParaRPr>
          </a:p>
        </p:txBody>
      </p:sp>
    </p:spTree>
    <p:custDataLst>
      <p:tags r:id="rId1"/>
    </p:custDataLst>
    <p:extLst>
      <p:ext uri="{BB962C8B-B14F-4D97-AF65-F5344CB8AC3E}">
        <p14:creationId xmlns:p14="http://schemas.microsoft.com/office/powerpoint/2010/main" val="1551336884"/>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799441"/>
          </a:xfrm>
        </p:spPr>
        <p:txBody>
          <a:bodyPr>
            <a:normAutofit/>
          </a:bodyPr>
          <a:lstStyle/>
          <a:p>
            <a:r>
              <a:rPr lang="en-GB" sz="3200" b="1" dirty="0">
                <a:solidFill>
                  <a:srgbClr val="1D4956"/>
                </a:solidFill>
                <a:latin typeface="Barlow"/>
                <a:cs typeface="Calibri"/>
              </a:rPr>
              <a:t>CDF with batch job duration</a:t>
            </a:r>
            <a:endParaRPr lang="en-US" sz="3200" b="1" dirty="0">
              <a:solidFill>
                <a:srgbClr val="1D4956"/>
              </a:solidFill>
              <a:latin typeface="Barlow"/>
              <a:cs typeface="Calibri Light"/>
            </a:endParaRPr>
          </a:p>
        </p:txBody>
      </p:sp>
      <p:graphicFrame>
        <p:nvGraphicFramePr>
          <p:cNvPr id="23" name="Chart 22">
            <a:extLst>
              <a:ext uri="{FF2B5EF4-FFF2-40B4-BE49-F238E27FC236}">
                <a16:creationId xmlns:a16="http://schemas.microsoft.com/office/drawing/2014/main" id="{0C3F9B78-2D46-4FC2-B30D-F6362733C8AD}"/>
              </a:ext>
            </a:extLst>
          </p:cNvPr>
          <p:cNvGraphicFramePr/>
          <p:nvPr/>
        </p:nvGraphicFramePr>
        <p:xfrm>
          <a:off x="1516671" y="1572926"/>
          <a:ext cx="8128000" cy="4330083"/>
        </p:xfrm>
        <a:graphic>
          <a:graphicData uri="http://schemas.openxmlformats.org/drawingml/2006/chart">
            <c:chart xmlns:c="http://schemas.openxmlformats.org/drawingml/2006/chart" xmlns:r="http://schemas.openxmlformats.org/officeDocument/2006/relationships" r:id="rId3"/>
          </a:graphicData>
        </a:graphic>
      </p:graphicFrame>
      <p:sp>
        <p:nvSpPr>
          <p:cNvPr id="17" name="Θέση περιεχομένου 7">
            <a:extLst>
              <a:ext uri="{FF2B5EF4-FFF2-40B4-BE49-F238E27FC236}">
                <a16:creationId xmlns:a16="http://schemas.microsoft.com/office/drawing/2014/main" id="{91435B8C-820E-422D-9296-C94DEED4F287}"/>
              </a:ext>
            </a:extLst>
          </p:cNvPr>
          <p:cNvSpPr txBox="1">
            <a:spLocks/>
          </p:cNvSpPr>
          <p:nvPr/>
        </p:nvSpPr>
        <p:spPr>
          <a:xfrm>
            <a:off x="8637381" y="1997558"/>
            <a:ext cx="777167" cy="3496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Font typeface="Arial" panose="020B0604020202020204" pitchFamily="34" charset="0"/>
              <a:buNone/>
            </a:pPr>
            <a:r>
              <a:rPr lang="en-US" sz="2000" b="1" dirty="0">
                <a:solidFill>
                  <a:srgbClr val="1D4956"/>
                </a:solidFill>
                <a:latin typeface="Barlow" panose="020B0604020202020204" charset="0"/>
              </a:rPr>
              <a:t>94%</a:t>
            </a:r>
            <a:endParaRPr lang="en-US" sz="2400" b="1" dirty="0">
              <a:solidFill>
                <a:srgbClr val="1D4956"/>
              </a:solidFill>
              <a:latin typeface="Barlow" panose="020B0604020202020204" charset="0"/>
            </a:endParaRPr>
          </a:p>
        </p:txBody>
      </p:sp>
      <p:grpSp>
        <p:nvGrpSpPr>
          <p:cNvPr id="18" name="Group 17">
            <a:extLst>
              <a:ext uri="{FF2B5EF4-FFF2-40B4-BE49-F238E27FC236}">
                <a16:creationId xmlns:a16="http://schemas.microsoft.com/office/drawing/2014/main" id="{36F6099F-A89E-4DC0-8B58-6C1765CE3550}"/>
              </a:ext>
            </a:extLst>
          </p:cNvPr>
          <p:cNvGrpSpPr/>
          <p:nvPr/>
        </p:nvGrpSpPr>
        <p:grpSpPr>
          <a:xfrm>
            <a:off x="8734129" y="2383604"/>
            <a:ext cx="295085" cy="1395459"/>
            <a:chOff x="6282742" y="3807100"/>
            <a:chExt cx="295085" cy="438673"/>
          </a:xfrm>
        </p:grpSpPr>
        <p:grpSp>
          <p:nvGrpSpPr>
            <p:cNvPr id="19" name="Group 18">
              <a:extLst>
                <a:ext uri="{FF2B5EF4-FFF2-40B4-BE49-F238E27FC236}">
                  <a16:creationId xmlns:a16="http://schemas.microsoft.com/office/drawing/2014/main" id="{93D8E378-5241-4118-8DE9-FB48558E24AD}"/>
                </a:ext>
              </a:extLst>
            </p:cNvPr>
            <p:cNvGrpSpPr/>
            <p:nvPr/>
          </p:nvGrpSpPr>
          <p:grpSpPr>
            <a:xfrm>
              <a:off x="6282742" y="3807100"/>
              <a:ext cx="295085" cy="423582"/>
              <a:chOff x="6282742" y="3807100"/>
              <a:chExt cx="295085" cy="423582"/>
            </a:xfrm>
          </p:grpSpPr>
          <p:sp>
            <p:nvSpPr>
              <p:cNvPr id="21" name="Αριστερό-δεξί βέλος 23">
                <a:extLst>
                  <a:ext uri="{FF2B5EF4-FFF2-40B4-BE49-F238E27FC236}">
                    <a16:creationId xmlns:a16="http://schemas.microsoft.com/office/drawing/2014/main" id="{7A650314-110E-41E0-9E5A-1C45674D8159}"/>
                  </a:ext>
                </a:extLst>
              </p:cNvPr>
              <p:cNvSpPr/>
              <p:nvPr/>
            </p:nvSpPr>
            <p:spPr>
              <a:xfrm rot="5400000">
                <a:off x="6224026" y="3944467"/>
                <a:ext cx="412516" cy="159914"/>
              </a:xfrm>
              <a:prstGeom prst="leftRight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Ευθεία γραμμή σύνδεσης 25">
                <a:extLst>
                  <a:ext uri="{FF2B5EF4-FFF2-40B4-BE49-F238E27FC236}">
                    <a16:creationId xmlns:a16="http://schemas.microsoft.com/office/drawing/2014/main" id="{EEDD4F00-BD66-4960-B862-BE188D4CBF98}"/>
                  </a:ext>
                </a:extLst>
              </p:cNvPr>
              <p:cNvCxnSpPr>
                <a:cxnSpLocks/>
              </p:cNvCxnSpPr>
              <p:nvPr/>
            </p:nvCxnSpPr>
            <p:spPr>
              <a:xfrm>
                <a:off x="6282742" y="3807100"/>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cxnSp>
          <p:nvCxnSpPr>
            <p:cNvPr id="20" name="Ευθεία γραμμή σύνδεσης 25">
              <a:extLst>
                <a:ext uri="{FF2B5EF4-FFF2-40B4-BE49-F238E27FC236}">
                  <a16:creationId xmlns:a16="http://schemas.microsoft.com/office/drawing/2014/main" id="{B359A024-E8C9-45C6-B38F-65C5000A7088}"/>
                </a:ext>
              </a:extLst>
            </p:cNvPr>
            <p:cNvCxnSpPr>
              <a:cxnSpLocks/>
            </p:cNvCxnSpPr>
            <p:nvPr/>
          </p:nvCxnSpPr>
          <p:spPr>
            <a:xfrm>
              <a:off x="6282742" y="4245773"/>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sp>
        <p:nvSpPr>
          <p:cNvPr id="10" name="Θέση περιεχομένου 7">
            <a:extLst>
              <a:ext uri="{FF2B5EF4-FFF2-40B4-BE49-F238E27FC236}">
                <a16:creationId xmlns:a16="http://schemas.microsoft.com/office/drawing/2014/main" id="{E58C9D32-12A4-4063-B2AD-3872412B1A39}"/>
              </a:ext>
            </a:extLst>
          </p:cNvPr>
          <p:cNvSpPr>
            <a:spLocks noGrp="1"/>
          </p:cNvSpPr>
          <p:nvPr>
            <p:ph sz="half" idx="1"/>
          </p:nvPr>
        </p:nvSpPr>
        <p:spPr>
          <a:xfrm>
            <a:off x="2735199" y="3692192"/>
            <a:ext cx="703941" cy="320120"/>
          </a:xfrm>
          <a:noFill/>
        </p:spPr>
        <p:txBody>
          <a:bodyPr>
            <a:noAutofit/>
          </a:bodyPr>
          <a:lstStyle/>
          <a:p>
            <a:pPr marL="0" indent="0">
              <a:buNone/>
            </a:pPr>
            <a:r>
              <a:rPr lang="en-US" sz="2000" b="1" dirty="0">
                <a:solidFill>
                  <a:srgbClr val="1D4956"/>
                </a:solidFill>
                <a:latin typeface="Barlow" panose="020B0604020202020204" charset="0"/>
              </a:rPr>
              <a:t>30%</a:t>
            </a:r>
            <a:endParaRPr lang="en-US" sz="2400" b="1" dirty="0">
              <a:solidFill>
                <a:srgbClr val="1D4956"/>
              </a:solidFill>
              <a:latin typeface="Barlow" panose="020B0604020202020204" charset="0"/>
            </a:endParaRPr>
          </a:p>
        </p:txBody>
      </p:sp>
      <p:grpSp>
        <p:nvGrpSpPr>
          <p:cNvPr id="11" name="Group 10">
            <a:extLst>
              <a:ext uri="{FF2B5EF4-FFF2-40B4-BE49-F238E27FC236}">
                <a16:creationId xmlns:a16="http://schemas.microsoft.com/office/drawing/2014/main" id="{9BF44B89-16ED-4C74-B4C3-661C030E46C0}"/>
              </a:ext>
            </a:extLst>
          </p:cNvPr>
          <p:cNvGrpSpPr/>
          <p:nvPr/>
        </p:nvGrpSpPr>
        <p:grpSpPr>
          <a:xfrm>
            <a:off x="2859673" y="4077258"/>
            <a:ext cx="295085" cy="213939"/>
            <a:chOff x="6282742" y="3807100"/>
            <a:chExt cx="295085" cy="433387"/>
          </a:xfrm>
        </p:grpSpPr>
        <p:grpSp>
          <p:nvGrpSpPr>
            <p:cNvPr id="13" name="Group 12">
              <a:extLst>
                <a:ext uri="{FF2B5EF4-FFF2-40B4-BE49-F238E27FC236}">
                  <a16:creationId xmlns:a16="http://schemas.microsoft.com/office/drawing/2014/main" id="{ECA4CCFC-6A37-4A12-A5BC-38B0E528C4D2}"/>
                </a:ext>
              </a:extLst>
            </p:cNvPr>
            <p:cNvGrpSpPr/>
            <p:nvPr/>
          </p:nvGrpSpPr>
          <p:grpSpPr>
            <a:xfrm>
              <a:off x="6282742" y="3807100"/>
              <a:ext cx="295085" cy="400979"/>
              <a:chOff x="6282742" y="3807100"/>
              <a:chExt cx="295085" cy="400979"/>
            </a:xfrm>
          </p:grpSpPr>
          <p:sp>
            <p:nvSpPr>
              <p:cNvPr id="15" name="Αριστερό-δεξί βέλος 23">
                <a:extLst>
                  <a:ext uri="{FF2B5EF4-FFF2-40B4-BE49-F238E27FC236}">
                    <a16:creationId xmlns:a16="http://schemas.microsoft.com/office/drawing/2014/main" id="{3532B177-C5FF-417E-889C-5E11570A2B09}"/>
                  </a:ext>
                </a:extLst>
              </p:cNvPr>
              <p:cNvSpPr/>
              <p:nvPr/>
            </p:nvSpPr>
            <p:spPr>
              <a:xfrm rot="5400000">
                <a:off x="6246929" y="3944768"/>
                <a:ext cx="366708" cy="159913"/>
              </a:xfrm>
              <a:prstGeom prst="leftRightArrow">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Ευθεία γραμμή σύνδεσης 25">
                <a:extLst>
                  <a:ext uri="{FF2B5EF4-FFF2-40B4-BE49-F238E27FC236}">
                    <a16:creationId xmlns:a16="http://schemas.microsoft.com/office/drawing/2014/main" id="{3A288985-97B8-41AE-A0D8-2BE5FC1C1614}"/>
                  </a:ext>
                </a:extLst>
              </p:cNvPr>
              <p:cNvCxnSpPr>
                <a:cxnSpLocks/>
              </p:cNvCxnSpPr>
              <p:nvPr/>
            </p:nvCxnSpPr>
            <p:spPr>
              <a:xfrm>
                <a:off x="6282742" y="3807100"/>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cxnSp>
          <p:nvCxnSpPr>
            <p:cNvPr id="14" name="Ευθεία γραμμή σύνδεσης 25">
              <a:extLst>
                <a:ext uri="{FF2B5EF4-FFF2-40B4-BE49-F238E27FC236}">
                  <a16:creationId xmlns:a16="http://schemas.microsoft.com/office/drawing/2014/main" id="{8853EE6E-A1B3-4ABD-9FA2-250A021932D7}"/>
                </a:ext>
              </a:extLst>
            </p:cNvPr>
            <p:cNvCxnSpPr>
              <a:cxnSpLocks/>
            </p:cNvCxnSpPr>
            <p:nvPr/>
          </p:nvCxnSpPr>
          <p:spPr>
            <a:xfrm>
              <a:off x="6282742" y="4240487"/>
              <a:ext cx="295085" cy="0"/>
            </a:xfrm>
            <a:prstGeom prst="line">
              <a:avLst/>
            </a:prstGeom>
            <a:solidFill>
              <a:schemeClr val="tx1">
                <a:lumMod val="75000"/>
                <a:lumOff val="25000"/>
              </a:schemeClr>
            </a:solidFill>
            <a:ln w="38100">
              <a:solidFill>
                <a:srgbClr val="1D4956"/>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625B7B8C-8138-4E76-9830-A53404780295}"/>
              </a:ext>
            </a:extLst>
          </p:cNvPr>
          <p:cNvSpPr>
            <a:spLocks noGrp="1"/>
          </p:cNvSpPr>
          <p:nvPr>
            <p:ph type="sldNum" sz="quarter" idx="12"/>
          </p:nvPr>
        </p:nvSpPr>
        <p:spPr/>
        <p:txBody>
          <a:bodyPr/>
          <a:lstStyle/>
          <a:p>
            <a:fld id="{48F63A3B-78C7-47BE-AE5E-E10140E04643}" type="slidenum">
              <a:rPr lang="en-US" smtClean="0"/>
              <a:t>110</a:t>
            </a:fld>
            <a:endParaRPr lang="en-US"/>
          </a:p>
        </p:txBody>
      </p:sp>
      <p:sp>
        <p:nvSpPr>
          <p:cNvPr id="7" name="Footer Placeholder 6">
            <a:extLst>
              <a:ext uri="{FF2B5EF4-FFF2-40B4-BE49-F238E27FC236}">
                <a16:creationId xmlns:a16="http://schemas.microsoft.com/office/drawing/2014/main" id="{6070E5EA-6A17-4F3F-970E-0DCA75FD0889}"/>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1862199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1CC4E9BB-BD31-4790-B96E-182AD6F07E05}"/>
              </a:ext>
            </a:extLst>
          </p:cNvPr>
          <p:cNvGraphicFramePr/>
          <p:nvPr/>
        </p:nvGraphicFramePr>
        <p:xfrm>
          <a:off x="2693779" y="1619608"/>
          <a:ext cx="6183521" cy="4428767"/>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10437284" cy="1342496"/>
          </a:xfrm>
        </p:spPr>
        <p:txBody>
          <a:bodyPr>
            <a:normAutofit/>
          </a:bodyPr>
          <a:lstStyle/>
          <a:p>
            <a:r>
              <a:rPr lang="en-GB" sz="4000" b="1" dirty="0">
                <a:solidFill>
                  <a:srgbClr val="1D4956"/>
                </a:solidFill>
                <a:latin typeface="Barlow"/>
                <a:cs typeface="Calibri"/>
              </a:rPr>
              <a:t>SLA violations vs. Revocation latency</a:t>
            </a:r>
            <a:endParaRPr lang="en-US" sz="4000" b="1" dirty="0">
              <a:solidFill>
                <a:srgbClr val="1D4956"/>
              </a:solidFill>
              <a:latin typeface="Barlow"/>
              <a:cs typeface="Calibri Light"/>
            </a:endParaRPr>
          </a:p>
        </p:txBody>
      </p:sp>
      <p:sp>
        <p:nvSpPr>
          <p:cNvPr id="18" name="Οβάλ 10">
            <a:extLst>
              <a:ext uri="{FF2B5EF4-FFF2-40B4-BE49-F238E27FC236}">
                <a16:creationId xmlns:a16="http://schemas.microsoft.com/office/drawing/2014/main" id="{2C2DAC0A-4CC2-4650-9934-D2821B9937FC}"/>
              </a:ext>
            </a:extLst>
          </p:cNvPr>
          <p:cNvSpPr/>
          <p:nvPr/>
        </p:nvSpPr>
        <p:spPr>
          <a:xfrm>
            <a:off x="8430271" y="4414587"/>
            <a:ext cx="180329" cy="131372"/>
          </a:xfrm>
          <a:prstGeom prst="ellipse">
            <a:avLst/>
          </a:prstGeom>
          <a:noFill/>
          <a:ln w="571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9FBA201-196F-41D9-9001-336B622DB4BA}"/>
              </a:ext>
            </a:extLst>
          </p:cNvPr>
          <p:cNvSpPr>
            <a:spLocks noGrp="1"/>
          </p:cNvSpPr>
          <p:nvPr>
            <p:ph type="sldNum" sz="quarter" idx="12"/>
          </p:nvPr>
        </p:nvSpPr>
        <p:spPr/>
        <p:txBody>
          <a:bodyPr/>
          <a:lstStyle/>
          <a:p>
            <a:fld id="{48F63A3B-78C7-47BE-AE5E-E10140E04643}" type="slidenum">
              <a:rPr lang="en-US" smtClean="0"/>
              <a:t>111</a:t>
            </a:fld>
            <a:endParaRPr lang="en-US"/>
          </a:p>
        </p:txBody>
      </p:sp>
      <p:sp>
        <p:nvSpPr>
          <p:cNvPr id="7" name="Footer Placeholder 6">
            <a:extLst>
              <a:ext uri="{FF2B5EF4-FFF2-40B4-BE49-F238E27FC236}">
                <a16:creationId xmlns:a16="http://schemas.microsoft.com/office/drawing/2014/main" id="{78387E76-59ED-410C-A096-F5055EA2C14B}"/>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41962115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0391" y="1126715"/>
            <a:ext cx="8711164" cy="5239824"/>
          </a:xfrm>
        </p:spPr>
        <p:txBody>
          <a:bodyPr vert="horz" lIns="91440" tIns="45720" rIns="91440" bIns="45720" rtlCol="0" anchor="t">
            <a:noAutofit/>
          </a:bodyPr>
          <a:lstStyle/>
          <a:p>
            <a:pPr marL="457200" indent="-457200">
              <a:lnSpc>
                <a:spcPct val="100000"/>
              </a:lnSpc>
              <a:buAutoNum type="arabicPeriod"/>
            </a:pPr>
            <a:r>
              <a:rPr lang="en-US" sz="2400" b="1" dirty="0">
                <a:solidFill>
                  <a:srgbClr val="1D4956"/>
                </a:solidFill>
                <a:latin typeface="Barlow"/>
                <a:cs typeface="Calibri"/>
                <a:sym typeface="Wingdings" panose="05000000000000000000" pitchFamily="2" charset="2"/>
              </a:rPr>
              <a:t>NVIDIA GPUs </a:t>
            </a:r>
            <a:r>
              <a:rPr lang="en-US" sz="2400" dirty="0">
                <a:solidFill>
                  <a:srgbClr val="1D4956"/>
                </a:solidFill>
                <a:latin typeface="Barlow"/>
                <a:cs typeface="Calibri"/>
                <a:sym typeface="Wingdings" panose="05000000000000000000" pitchFamily="2" charset="2"/>
              </a:rPr>
              <a:t>support by default </a:t>
            </a:r>
            <a:r>
              <a:rPr lang="en-US" sz="2400" b="1" dirty="0">
                <a:solidFill>
                  <a:srgbClr val="1D4956"/>
                </a:solidFill>
                <a:latin typeface="Barlow"/>
                <a:cs typeface="Calibri"/>
                <a:sym typeface="Wingdings" panose="05000000000000000000" pitchFamily="2" charset="2"/>
              </a:rPr>
              <a:t>time</a:t>
            </a:r>
            <a:r>
              <a:rPr lang="el-GR" sz="2400" b="1" dirty="0">
                <a:solidFill>
                  <a:srgbClr val="1D4956"/>
                </a:solidFill>
                <a:latin typeface="Barlow"/>
                <a:cs typeface="Calibri"/>
                <a:sym typeface="Wingdings" panose="05000000000000000000" pitchFamily="2" charset="2"/>
              </a:rPr>
              <a:t>-</a:t>
            </a:r>
            <a:r>
              <a:rPr lang="en-US" sz="2400" b="1" dirty="0">
                <a:solidFill>
                  <a:srgbClr val="1D4956"/>
                </a:solidFill>
                <a:latin typeface="Barlow"/>
                <a:cs typeface="Calibri"/>
                <a:sym typeface="Wingdings" panose="05000000000000000000" pitchFamily="2" charset="2"/>
              </a:rPr>
              <a:t>sharing</a:t>
            </a:r>
          </a:p>
          <a:p>
            <a:pPr lvl="1">
              <a:lnSpc>
                <a:spcPct val="100000"/>
              </a:lnSpc>
            </a:pPr>
            <a:r>
              <a:rPr lang="en-US" sz="2000" dirty="0">
                <a:solidFill>
                  <a:srgbClr val="1D4956"/>
                </a:solidFill>
                <a:latin typeface="Barlow"/>
                <a:cs typeface="Calibri"/>
                <a:sym typeface="Wingdings" panose="05000000000000000000" pitchFamily="2" charset="2"/>
              </a:rPr>
              <a:t>Only </a:t>
            </a:r>
            <a:r>
              <a:rPr lang="en-US" sz="2000" b="1" dirty="0">
                <a:solidFill>
                  <a:srgbClr val="1D4956"/>
                </a:solidFill>
                <a:latin typeface="Barlow"/>
                <a:cs typeface="Calibri"/>
                <a:sym typeface="Wingdings" panose="05000000000000000000" pitchFamily="2" charset="2"/>
              </a:rPr>
              <a:t>one</a:t>
            </a:r>
            <a:r>
              <a:rPr lang="en-US" sz="2000" dirty="0">
                <a:solidFill>
                  <a:srgbClr val="1D4956"/>
                </a:solidFill>
                <a:latin typeface="Barlow"/>
                <a:cs typeface="Calibri"/>
                <a:sym typeface="Wingdings" panose="05000000000000000000" pitchFamily="2" charset="2"/>
              </a:rPr>
              <a:t> </a:t>
            </a:r>
            <a:r>
              <a:rPr lang="en-US" sz="2000" b="1" dirty="0">
                <a:solidFill>
                  <a:srgbClr val="1D4956"/>
                </a:solidFill>
                <a:latin typeface="Barlow"/>
                <a:cs typeface="Calibri"/>
                <a:sym typeface="Wingdings" panose="05000000000000000000" pitchFamily="2" charset="2"/>
              </a:rPr>
              <a:t>app</a:t>
            </a:r>
            <a:r>
              <a:rPr lang="en-US" sz="2000" dirty="0">
                <a:solidFill>
                  <a:srgbClr val="1D4956"/>
                </a:solidFill>
                <a:latin typeface="Barlow"/>
                <a:cs typeface="Calibri"/>
                <a:sym typeface="Wingdings" panose="05000000000000000000" pitchFamily="2" charset="2"/>
              </a:rPr>
              <a:t> uses the GPU at </a:t>
            </a:r>
            <a:r>
              <a:rPr lang="en-US" sz="2000" b="1" dirty="0">
                <a:solidFill>
                  <a:srgbClr val="1D4956"/>
                </a:solidFill>
                <a:latin typeface="Barlow"/>
                <a:cs typeface="Calibri"/>
                <a:sym typeface="Wingdings" panose="05000000000000000000" pitchFamily="2" charset="2"/>
              </a:rPr>
              <a:t>any given time</a:t>
            </a:r>
            <a:r>
              <a:rPr lang="el-GR" sz="2000" b="1" dirty="0">
                <a:solidFill>
                  <a:srgbClr val="1D4956"/>
                </a:solidFill>
                <a:latin typeface="Barlow"/>
                <a:cs typeface="Calibri"/>
                <a:sym typeface="Wingdings" panose="05000000000000000000" pitchFamily="2" charset="2"/>
              </a:rPr>
              <a:t> </a:t>
            </a:r>
            <a:r>
              <a:rPr lang="en-US" sz="2000" b="1" dirty="0">
                <a:solidFill>
                  <a:srgbClr val="1D4956"/>
                </a:solidFill>
                <a:latin typeface="Barlow"/>
                <a:cs typeface="Calibri"/>
                <a:sym typeface="Wingdings" panose="05000000000000000000" pitchFamily="2" charset="2"/>
              </a:rPr>
              <a:t> idleness</a:t>
            </a:r>
            <a:endParaRPr lang="en-US" sz="2000" b="1" dirty="0">
              <a:solidFill>
                <a:srgbClr val="FF0000"/>
              </a:solidFill>
              <a:latin typeface="Barlow"/>
              <a:cs typeface="Calibri"/>
              <a:sym typeface="Wingdings" panose="05000000000000000000" pitchFamily="2" charset="2"/>
            </a:endParaRPr>
          </a:p>
          <a:p>
            <a:pPr marL="0" indent="0">
              <a:lnSpc>
                <a:spcPct val="100000"/>
              </a:lnSpc>
              <a:buNone/>
            </a:pPr>
            <a:r>
              <a:rPr lang="en-US" sz="2400" b="1" dirty="0">
                <a:solidFill>
                  <a:srgbClr val="1D4956"/>
                </a:solidFill>
                <a:latin typeface="Barlow"/>
                <a:cs typeface="Calibri"/>
                <a:sym typeface="Wingdings" panose="05000000000000000000" pitchFamily="2" charset="2"/>
              </a:rPr>
              <a:t>2.    Software</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spatial</a:t>
            </a:r>
            <a:r>
              <a:rPr lang="en-US" sz="2400" dirty="0">
                <a:solidFill>
                  <a:srgbClr val="1D4956"/>
                </a:solidFill>
                <a:latin typeface="Barlow"/>
                <a:cs typeface="Calibri"/>
                <a:sym typeface="Wingdings" panose="05000000000000000000" pitchFamily="2" charset="2"/>
              </a:rPr>
              <a:t> sharing such as NVIDIA </a:t>
            </a:r>
            <a:r>
              <a:rPr lang="en-US" sz="2400" b="1" dirty="0">
                <a:solidFill>
                  <a:srgbClr val="1D4956"/>
                </a:solidFill>
                <a:latin typeface="Barlow"/>
                <a:cs typeface="Calibri"/>
                <a:sym typeface="Wingdings" panose="05000000000000000000" pitchFamily="2" charset="2"/>
              </a:rPr>
              <a:t>MPS</a:t>
            </a:r>
            <a:r>
              <a:rPr lang="en-US" sz="2400" dirty="0">
                <a:solidFill>
                  <a:srgbClr val="1D4956"/>
                </a:solidFill>
                <a:latin typeface="Barlow"/>
                <a:cs typeface="Calibri"/>
                <a:sym typeface="Wingdings" panose="05000000000000000000" pitchFamily="2" charset="2"/>
              </a:rPr>
              <a:t> </a:t>
            </a:r>
          </a:p>
          <a:p>
            <a:pPr lvl="1">
              <a:lnSpc>
                <a:spcPct val="100000"/>
              </a:lnSpc>
            </a:pPr>
            <a:r>
              <a:rPr lang="en-US" sz="2000" dirty="0">
                <a:solidFill>
                  <a:srgbClr val="1D4956"/>
                </a:solidFill>
                <a:latin typeface="Barlow"/>
                <a:cs typeface="Calibri"/>
                <a:sym typeface="Wingdings" panose="05000000000000000000" pitchFamily="2" charset="2"/>
              </a:rPr>
              <a:t>Applications run </a:t>
            </a:r>
            <a:r>
              <a:rPr lang="en-US" sz="2000" b="1" dirty="0">
                <a:solidFill>
                  <a:srgbClr val="1D4956"/>
                </a:solidFill>
                <a:latin typeface="Barlow"/>
                <a:cs typeface="Calibri"/>
                <a:sym typeface="Wingdings" panose="05000000000000000000" pitchFamily="2" charset="2"/>
              </a:rPr>
              <a:t>concurrently</a:t>
            </a:r>
            <a:r>
              <a:rPr lang="en-US" sz="2000" dirty="0">
                <a:solidFill>
                  <a:srgbClr val="1D4956"/>
                </a:solidFill>
                <a:latin typeface="Barlow"/>
                <a:cs typeface="Calibri"/>
                <a:sym typeface="Wingdings" panose="05000000000000000000" pitchFamily="2" charset="2"/>
              </a:rPr>
              <a:t> in a GPU</a:t>
            </a:r>
          </a:p>
          <a:p>
            <a:pPr lvl="1">
              <a:lnSpc>
                <a:spcPct val="100000"/>
              </a:lnSpc>
            </a:pPr>
            <a:r>
              <a:rPr lang="en-US" sz="2000" dirty="0">
                <a:solidFill>
                  <a:srgbClr val="1D4956"/>
                </a:solidFill>
                <a:latin typeface="Barlow"/>
                <a:cs typeface="Calibri"/>
                <a:sym typeface="Wingdings" panose="05000000000000000000" pitchFamily="2" charset="2"/>
              </a:rPr>
              <a:t>Requires a single GPU context  No protection</a:t>
            </a:r>
            <a:endParaRPr lang="en-US" sz="2000" b="1" dirty="0">
              <a:solidFill>
                <a:srgbClr val="FF0000"/>
              </a:solidFill>
              <a:latin typeface="Barlow"/>
              <a:cs typeface="Calibri Light"/>
              <a:sym typeface="Wingdings" panose="05000000000000000000" pitchFamily="2" charset="2"/>
            </a:endParaRPr>
          </a:p>
          <a:p>
            <a:pPr marL="457200" indent="-457200">
              <a:lnSpc>
                <a:spcPct val="100000"/>
              </a:lnSpc>
              <a:buAutoNum type="arabicPeriod" startAt="3"/>
            </a:pPr>
            <a:r>
              <a:rPr lang="en-US" sz="2400" b="1" dirty="0">
                <a:solidFill>
                  <a:srgbClr val="1D4956"/>
                </a:solidFill>
                <a:latin typeface="Barlow"/>
                <a:cs typeface="Calibri Light"/>
                <a:sym typeface="Wingdings" panose="05000000000000000000" pitchFamily="2" charset="2"/>
              </a:rPr>
              <a:t>Hardware</a:t>
            </a:r>
            <a:r>
              <a:rPr lang="en-US" sz="2400" dirty="0">
                <a:solidFill>
                  <a:srgbClr val="1D4956"/>
                </a:solidFill>
                <a:latin typeface="Barlow"/>
                <a:cs typeface="Calibri Light"/>
                <a:sym typeface="Wingdings" panose="05000000000000000000" pitchFamily="2" charset="2"/>
              </a:rPr>
              <a:t> spatial sharing such as NVIDIA </a:t>
            </a:r>
            <a:r>
              <a:rPr lang="en-US" sz="2400" b="1" dirty="0">
                <a:solidFill>
                  <a:srgbClr val="1D4956"/>
                </a:solidFill>
                <a:latin typeface="Barlow"/>
                <a:cs typeface="Calibri Light"/>
                <a:sym typeface="Wingdings" panose="05000000000000000000" pitchFamily="2" charset="2"/>
              </a:rPr>
              <a:t>MIG</a:t>
            </a:r>
          </a:p>
          <a:p>
            <a:pPr lvl="1">
              <a:lnSpc>
                <a:spcPct val="100000"/>
              </a:lnSpc>
            </a:pPr>
            <a:r>
              <a:rPr lang="en-US" sz="2000" b="1" dirty="0">
                <a:solidFill>
                  <a:srgbClr val="1D4956"/>
                </a:solidFill>
                <a:latin typeface="Barlow"/>
                <a:cs typeface="Calibri Light"/>
                <a:sym typeface="Wingdings" panose="05000000000000000000" pitchFamily="2" charset="2"/>
              </a:rPr>
              <a:t>Partitions</a:t>
            </a:r>
            <a:r>
              <a:rPr lang="en-US" sz="2000" dirty="0">
                <a:solidFill>
                  <a:srgbClr val="1D4956"/>
                </a:solidFill>
                <a:latin typeface="Barlow"/>
                <a:cs typeface="Calibri Light"/>
                <a:sym typeface="Wingdings" panose="05000000000000000000" pitchFamily="2" charset="2"/>
              </a:rPr>
              <a:t> the GPU </a:t>
            </a:r>
            <a:r>
              <a:rPr lang="en-US" sz="2000" b="1" dirty="0">
                <a:solidFill>
                  <a:srgbClr val="1D4956"/>
                </a:solidFill>
                <a:latin typeface="Barlow"/>
                <a:cs typeface="Calibri Light"/>
                <a:sym typeface="Wingdings" panose="05000000000000000000" pitchFamily="2" charset="2"/>
              </a:rPr>
              <a:t>statically</a:t>
            </a:r>
            <a:r>
              <a:rPr lang="en-US" sz="2000" dirty="0">
                <a:solidFill>
                  <a:srgbClr val="1D4956"/>
                </a:solidFill>
                <a:latin typeface="Barlow"/>
                <a:cs typeface="Calibri Light"/>
                <a:sym typeface="Wingdings" panose="05000000000000000000" pitchFamily="2" charset="2"/>
              </a:rPr>
              <a:t> to independent partitions (GPUs)</a:t>
            </a:r>
          </a:p>
          <a:p>
            <a:pPr lvl="1">
              <a:lnSpc>
                <a:spcPct val="100000"/>
              </a:lnSpc>
            </a:pPr>
            <a:r>
              <a:rPr lang="en-US" sz="2000" b="1" dirty="0">
                <a:solidFill>
                  <a:srgbClr val="1D4956"/>
                </a:solidFill>
                <a:latin typeface="Barlow"/>
                <a:cs typeface="Calibri Light"/>
                <a:sym typeface="Wingdings" panose="05000000000000000000" pitchFamily="2" charset="2"/>
              </a:rPr>
              <a:t>Changing </a:t>
            </a:r>
            <a:r>
              <a:rPr lang="en-US" sz="2000" dirty="0">
                <a:solidFill>
                  <a:srgbClr val="1D4956"/>
                </a:solidFill>
                <a:latin typeface="Barlow"/>
                <a:cs typeface="Calibri Light"/>
                <a:sym typeface="Wingdings" panose="05000000000000000000" pitchFamily="2" charset="2"/>
              </a:rPr>
              <a:t>the partition </a:t>
            </a:r>
            <a:r>
              <a:rPr lang="en-US" sz="2000" b="1" dirty="0">
                <a:solidFill>
                  <a:srgbClr val="1D4956"/>
                </a:solidFill>
                <a:latin typeface="Barlow"/>
                <a:cs typeface="Calibri Light"/>
                <a:sym typeface="Wingdings" panose="05000000000000000000" pitchFamily="2" charset="2"/>
              </a:rPr>
              <a:t>scheme</a:t>
            </a:r>
            <a:r>
              <a:rPr lang="en-US" sz="2000" dirty="0">
                <a:solidFill>
                  <a:srgbClr val="1D4956"/>
                </a:solidFill>
                <a:latin typeface="Barlow"/>
                <a:cs typeface="Calibri Light"/>
                <a:sym typeface="Wingdings" panose="05000000000000000000" pitchFamily="2" charset="2"/>
              </a:rPr>
              <a:t> requires GPU </a:t>
            </a:r>
            <a:r>
              <a:rPr lang="en-US" sz="2000" b="1" dirty="0">
                <a:solidFill>
                  <a:srgbClr val="1D4956"/>
                </a:solidFill>
                <a:latin typeface="Barlow"/>
                <a:cs typeface="Calibri Light"/>
                <a:sym typeface="Wingdings" panose="05000000000000000000" pitchFamily="2" charset="2"/>
              </a:rPr>
              <a:t>reset</a:t>
            </a:r>
          </a:p>
          <a:p>
            <a:pPr lvl="1">
              <a:lnSpc>
                <a:spcPct val="100000"/>
              </a:lnSpc>
            </a:pPr>
            <a:endParaRPr lang="en-US" sz="2000" b="1" dirty="0">
              <a:solidFill>
                <a:srgbClr val="1D4956"/>
              </a:solidFill>
              <a:latin typeface="Barlow"/>
              <a:cs typeface="Calibri Light"/>
              <a:sym typeface="Wingdings" panose="05000000000000000000" pitchFamily="2" charset="2"/>
            </a:endParaRPr>
          </a:p>
          <a:p>
            <a:pPr lvl="1">
              <a:lnSpc>
                <a:spcPct val="100000"/>
              </a:lnSpc>
            </a:pPr>
            <a:endParaRPr lang="en-US" sz="800" b="1" dirty="0">
              <a:solidFill>
                <a:srgbClr val="1D4956"/>
              </a:solidFill>
              <a:latin typeface="Barlow"/>
              <a:cs typeface="Calibri Light"/>
              <a:sym typeface="Wingdings" panose="05000000000000000000" pitchFamily="2" charset="2"/>
            </a:endParaRPr>
          </a:p>
          <a:p>
            <a:pPr>
              <a:lnSpc>
                <a:spcPct val="100000"/>
              </a:lnSpc>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Safe software spatial sharing </a:t>
            </a:r>
            <a:r>
              <a:rPr lang="en-US" sz="2400" dirty="0">
                <a:solidFill>
                  <a:srgbClr val="1D4956"/>
                </a:solidFill>
                <a:latin typeface="Barlow"/>
                <a:cs typeface="Calibri"/>
                <a:sym typeface="Wingdings" panose="05000000000000000000" pitchFamily="2" charset="2"/>
              </a:rPr>
              <a:t>using kernel binary </a:t>
            </a:r>
            <a:r>
              <a:rPr lang="en-US" sz="2400" b="1" dirty="0">
                <a:solidFill>
                  <a:srgbClr val="1D4956"/>
                </a:solidFill>
                <a:latin typeface="Barlow"/>
                <a:cs typeface="Calibri"/>
                <a:sym typeface="Wingdings" panose="05000000000000000000" pitchFamily="2" charset="2"/>
              </a:rPr>
              <a:t>code</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instrumentation</a:t>
            </a:r>
            <a:endParaRPr lang="en-US" sz="2000" b="1" dirty="0">
              <a:solidFill>
                <a:srgbClr val="1D4956"/>
              </a:solidFill>
              <a:latin typeface="Barlow"/>
              <a:cs typeface="Calibri Light"/>
              <a:sym typeface="Wingdings" panose="05000000000000000000" pitchFamily="2" charset="2"/>
            </a:endParaRPr>
          </a:p>
        </p:txBody>
      </p:sp>
      <p:sp>
        <p:nvSpPr>
          <p:cNvPr id="7" name="Title 1">
            <a:extLst>
              <a:ext uri="{FF2B5EF4-FFF2-40B4-BE49-F238E27FC236}">
                <a16:creationId xmlns:a16="http://schemas.microsoft.com/office/drawing/2014/main" id="{E96927A0-A636-45BD-9157-FC582B2145E8}"/>
              </a:ext>
            </a:extLst>
          </p:cNvPr>
          <p:cNvSpPr txBox="1">
            <a:spLocks/>
          </p:cNvSpPr>
          <p:nvPr/>
        </p:nvSpPr>
        <p:spPr>
          <a:xfrm>
            <a:off x="527949" y="365125"/>
            <a:ext cx="11740886"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Lack of accelerator sharing</a:t>
            </a:r>
          </a:p>
        </p:txBody>
      </p:sp>
      <p:sp>
        <p:nvSpPr>
          <p:cNvPr id="3" name="Slide Number Placeholder 2">
            <a:extLst>
              <a:ext uri="{FF2B5EF4-FFF2-40B4-BE49-F238E27FC236}">
                <a16:creationId xmlns:a16="http://schemas.microsoft.com/office/drawing/2014/main" id="{52FC3D36-F65B-45FB-8AF0-9804D464ADFB}"/>
              </a:ext>
            </a:extLst>
          </p:cNvPr>
          <p:cNvSpPr>
            <a:spLocks noGrp="1"/>
          </p:cNvSpPr>
          <p:nvPr>
            <p:ph type="sldNum" sz="quarter" idx="12"/>
          </p:nvPr>
        </p:nvSpPr>
        <p:spPr/>
        <p:txBody>
          <a:bodyPr/>
          <a:lstStyle/>
          <a:p>
            <a:fld id="{48F63A3B-78C7-47BE-AE5E-E10140E04643}" type="slidenum">
              <a:rPr lang="en-US" smtClean="0"/>
              <a:t>12</a:t>
            </a:fld>
            <a:endParaRPr lang="en-US"/>
          </a:p>
        </p:txBody>
      </p:sp>
      <p:sp>
        <p:nvSpPr>
          <p:cNvPr id="6" name="Footer Placeholder 5">
            <a:extLst>
              <a:ext uri="{FF2B5EF4-FFF2-40B4-BE49-F238E27FC236}">
                <a16:creationId xmlns:a16="http://schemas.microsoft.com/office/drawing/2014/main" id="{A02A0EB0-D23A-467D-AB58-79F247EDCCA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28" name="Group 27">
            <a:extLst>
              <a:ext uri="{FF2B5EF4-FFF2-40B4-BE49-F238E27FC236}">
                <a16:creationId xmlns:a16="http://schemas.microsoft.com/office/drawing/2014/main" id="{F971F4AB-E568-4644-A7FC-E1B8F2E62897}"/>
              </a:ext>
            </a:extLst>
          </p:cNvPr>
          <p:cNvGrpSpPr/>
          <p:nvPr/>
        </p:nvGrpSpPr>
        <p:grpSpPr>
          <a:xfrm>
            <a:off x="8766347" y="3442697"/>
            <a:ext cx="3308248" cy="2540971"/>
            <a:chOff x="9095232" y="2312022"/>
            <a:chExt cx="2499360" cy="2540971"/>
          </a:xfrm>
        </p:grpSpPr>
        <p:sp>
          <p:nvSpPr>
            <p:cNvPr id="31" name="Ορθογώνιο 433">
              <a:extLst>
                <a:ext uri="{FF2B5EF4-FFF2-40B4-BE49-F238E27FC236}">
                  <a16:creationId xmlns:a16="http://schemas.microsoft.com/office/drawing/2014/main" id="{463ED9A2-1C2A-4D71-8BBE-132B5F35F924}"/>
                </a:ext>
              </a:extLst>
            </p:cNvPr>
            <p:cNvSpPr/>
            <p:nvPr/>
          </p:nvSpPr>
          <p:spPr>
            <a:xfrm>
              <a:off x="9095232" y="2424291"/>
              <a:ext cx="2499360"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3" name="TextBox 32">
              <a:extLst>
                <a:ext uri="{FF2B5EF4-FFF2-40B4-BE49-F238E27FC236}">
                  <a16:creationId xmlns:a16="http://schemas.microsoft.com/office/drawing/2014/main" id="{2C9E8EF9-C126-4802-B158-A0F9790A30DA}"/>
                </a:ext>
              </a:extLst>
            </p:cNvPr>
            <p:cNvSpPr txBox="1"/>
            <p:nvPr/>
          </p:nvSpPr>
          <p:spPr>
            <a:xfrm>
              <a:off x="9477035" y="2312022"/>
              <a:ext cx="590761"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GPU1</a:t>
              </a:r>
              <a:endParaRPr lang="el-GR" sz="2000" dirty="0">
                <a:solidFill>
                  <a:srgbClr val="1D4956"/>
                </a:solidFill>
              </a:endParaRPr>
            </a:p>
          </p:txBody>
        </p:sp>
      </p:grpSp>
      <p:sp>
        <p:nvSpPr>
          <p:cNvPr id="34" name="TextBox 33">
            <a:extLst>
              <a:ext uri="{FF2B5EF4-FFF2-40B4-BE49-F238E27FC236}">
                <a16:creationId xmlns:a16="http://schemas.microsoft.com/office/drawing/2014/main" id="{FE892F5D-D904-499C-B983-0AD4DB296E93}"/>
              </a:ext>
            </a:extLst>
          </p:cNvPr>
          <p:cNvSpPr txBox="1"/>
          <p:nvPr/>
        </p:nvSpPr>
        <p:spPr>
          <a:xfrm>
            <a:off x="8884664" y="1630943"/>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CUDA app1 </a:t>
            </a:r>
            <a:endParaRPr lang="el-GR" sz="1800" b="1" dirty="0">
              <a:solidFill>
                <a:schemeClr val="bg1"/>
              </a:solidFill>
            </a:endParaRPr>
          </a:p>
        </p:txBody>
      </p:sp>
      <p:sp>
        <p:nvSpPr>
          <p:cNvPr id="36" name="TextBox 35">
            <a:extLst>
              <a:ext uri="{FF2B5EF4-FFF2-40B4-BE49-F238E27FC236}">
                <a16:creationId xmlns:a16="http://schemas.microsoft.com/office/drawing/2014/main" id="{7CCB0C18-B7C4-42C6-A098-061155DF120B}"/>
              </a:ext>
            </a:extLst>
          </p:cNvPr>
          <p:cNvSpPr txBox="1"/>
          <p:nvPr/>
        </p:nvSpPr>
        <p:spPr>
          <a:xfrm>
            <a:off x="10552409" y="1622516"/>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CUDA app2 </a:t>
            </a:r>
            <a:endParaRPr lang="el-GR" sz="1800" b="1" dirty="0">
              <a:solidFill>
                <a:schemeClr val="bg1"/>
              </a:solidFill>
            </a:endParaRPr>
          </a:p>
        </p:txBody>
      </p:sp>
      <p:sp>
        <p:nvSpPr>
          <p:cNvPr id="37" name="Ορθογώνιο: Στρογγύλεμα γωνιών 55">
            <a:extLst>
              <a:ext uri="{FF2B5EF4-FFF2-40B4-BE49-F238E27FC236}">
                <a16:creationId xmlns:a16="http://schemas.microsoft.com/office/drawing/2014/main" id="{62EFF36F-532C-4400-87EE-3DA22635666C}"/>
              </a:ext>
            </a:extLst>
          </p:cNvPr>
          <p:cNvSpPr/>
          <p:nvPr/>
        </p:nvSpPr>
        <p:spPr>
          <a:xfrm>
            <a:off x="8872471" y="3831286"/>
            <a:ext cx="1548000" cy="2109748"/>
          </a:xfrm>
          <a:prstGeom prst="roundRect">
            <a:avLst>
              <a:gd name="adj" fmla="val 7555"/>
            </a:avLst>
          </a:prstGeom>
          <a:solidFill>
            <a:srgbClr val="1D4956"/>
          </a:solidFill>
          <a:ln w="12700">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b="1" dirty="0">
              <a:solidFill>
                <a:srgbClr val="1D4956"/>
              </a:solidFill>
            </a:endParaRPr>
          </a:p>
        </p:txBody>
      </p:sp>
      <p:grpSp>
        <p:nvGrpSpPr>
          <p:cNvPr id="38" name="Group 37">
            <a:extLst>
              <a:ext uri="{FF2B5EF4-FFF2-40B4-BE49-F238E27FC236}">
                <a16:creationId xmlns:a16="http://schemas.microsoft.com/office/drawing/2014/main" id="{CB8279C5-222D-40D1-9739-DF21E898BEFC}"/>
              </a:ext>
            </a:extLst>
          </p:cNvPr>
          <p:cNvGrpSpPr/>
          <p:nvPr/>
        </p:nvGrpSpPr>
        <p:grpSpPr>
          <a:xfrm>
            <a:off x="8997852" y="2089322"/>
            <a:ext cx="1097844" cy="1339678"/>
            <a:chOff x="9034428" y="2308778"/>
            <a:chExt cx="1097844" cy="1339678"/>
          </a:xfrm>
        </p:grpSpPr>
        <p:cxnSp>
          <p:nvCxnSpPr>
            <p:cNvPr id="39" name="Straight Arrow Connector 38">
              <a:extLst>
                <a:ext uri="{FF2B5EF4-FFF2-40B4-BE49-F238E27FC236}">
                  <a16:creationId xmlns:a16="http://schemas.microsoft.com/office/drawing/2014/main" id="{12FEA10F-C81D-4B70-BCF6-6F85B4DE3166}"/>
                </a:ext>
              </a:extLst>
            </p:cNvPr>
            <p:cNvCxnSpPr>
              <a:cxnSpLocks/>
            </p:cNvCxnSpPr>
            <p:nvPr/>
          </p:nvCxnSpPr>
          <p:spPr>
            <a:xfrm>
              <a:off x="9630622" y="2308778"/>
              <a:ext cx="10434" cy="1339678"/>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9AB7F7D-785C-4E4C-9395-D0A98673C7F0}"/>
                </a:ext>
              </a:extLst>
            </p:cNvPr>
            <p:cNvSpPr txBox="1"/>
            <p:nvPr/>
          </p:nvSpPr>
          <p:spPr>
            <a:xfrm>
              <a:off x="9034428" y="2738595"/>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grpSp>
        <p:nvGrpSpPr>
          <p:cNvPr id="41" name="Group 40">
            <a:extLst>
              <a:ext uri="{FF2B5EF4-FFF2-40B4-BE49-F238E27FC236}">
                <a16:creationId xmlns:a16="http://schemas.microsoft.com/office/drawing/2014/main" id="{A5FE71FB-629C-48BE-B66F-4757A68677E9}"/>
              </a:ext>
            </a:extLst>
          </p:cNvPr>
          <p:cNvGrpSpPr/>
          <p:nvPr/>
        </p:nvGrpSpPr>
        <p:grpSpPr>
          <a:xfrm>
            <a:off x="10727255" y="2082335"/>
            <a:ext cx="1097844" cy="1346665"/>
            <a:chOff x="9055694" y="2308778"/>
            <a:chExt cx="1097844" cy="1346665"/>
          </a:xfrm>
        </p:grpSpPr>
        <p:cxnSp>
          <p:nvCxnSpPr>
            <p:cNvPr id="42" name="Straight Arrow Connector 41">
              <a:extLst>
                <a:ext uri="{FF2B5EF4-FFF2-40B4-BE49-F238E27FC236}">
                  <a16:creationId xmlns:a16="http://schemas.microsoft.com/office/drawing/2014/main" id="{1AEEE578-276F-47FC-AE74-CE7BA6ECCA0F}"/>
                </a:ext>
              </a:extLst>
            </p:cNvPr>
            <p:cNvCxnSpPr>
              <a:cxnSpLocks/>
            </p:cNvCxnSpPr>
            <p:nvPr/>
          </p:nvCxnSpPr>
          <p:spPr>
            <a:xfrm>
              <a:off x="9630622" y="2308778"/>
              <a:ext cx="0" cy="1346665"/>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2BE47F2-028B-4B10-A80E-BA2E5BA26681}"/>
                </a:ext>
              </a:extLst>
            </p:cNvPr>
            <p:cNvSpPr txBox="1"/>
            <p:nvPr/>
          </p:nvSpPr>
          <p:spPr>
            <a:xfrm>
              <a:off x="9055694" y="2738589"/>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sp>
        <p:nvSpPr>
          <p:cNvPr id="49" name="TextBox 48">
            <a:extLst>
              <a:ext uri="{FF2B5EF4-FFF2-40B4-BE49-F238E27FC236}">
                <a16:creationId xmlns:a16="http://schemas.microsoft.com/office/drawing/2014/main" id="{848A9DAD-670F-4C2F-BDC9-76C1ECDA3DCB}"/>
              </a:ext>
            </a:extLst>
          </p:cNvPr>
          <p:cNvSpPr txBox="1"/>
          <p:nvPr/>
        </p:nvSpPr>
        <p:spPr>
          <a:xfrm>
            <a:off x="9005340" y="3865580"/>
            <a:ext cx="1210285" cy="707886"/>
          </a:xfrm>
          <a:prstGeom prst="rect">
            <a:avLst/>
          </a:prstGeom>
          <a:solidFill>
            <a:srgbClr val="1D4956"/>
          </a:solidFill>
        </p:spPr>
        <p:txBody>
          <a:bodyPr wrap="square" rtlCol="0">
            <a:spAutoFit/>
          </a:bodyPr>
          <a:lstStyle/>
          <a:p>
            <a:pPr algn="ctr"/>
            <a:r>
              <a:rPr lang="en-US" sz="2000" b="1" dirty="0">
                <a:solidFill>
                  <a:srgbClr val="FFFFFF"/>
                </a:solidFill>
                <a:latin typeface="Barlow" panose="020B0604020202020204" charset="0"/>
              </a:rPr>
              <a:t>app1</a:t>
            </a:r>
          </a:p>
          <a:p>
            <a:pPr algn="ctr"/>
            <a:r>
              <a:rPr lang="en-US" sz="2000" dirty="0">
                <a:solidFill>
                  <a:srgbClr val="FFFFFF"/>
                </a:solidFill>
                <a:latin typeface="Barlow" panose="020B0604020202020204" charset="0"/>
              </a:rPr>
              <a:t>context</a:t>
            </a:r>
            <a:endParaRPr lang="el-GR" sz="2000" dirty="0">
              <a:solidFill>
                <a:srgbClr val="FFFFFF"/>
              </a:solidFill>
            </a:endParaRPr>
          </a:p>
        </p:txBody>
      </p:sp>
      <p:sp>
        <p:nvSpPr>
          <p:cNvPr id="50" name="TextBox 49">
            <a:extLst>
              <a:ext uri="{FF2B5EF4-FFF2-40B4-BE49-F238E27FC236}">
                <a16:creationId xmlns:a16="http://schemas.microsoft.com/office/drawing/2014/main" id="{C80E8773-072C-4C1D-81C4-F97429022C97}"/>
              </a:ext>
            </a:extLst>
          </p:cNvPr>
          <p:cNvSpPr txBox="1"/>
          <p:nvPr/>
        </p:nvSpPr>
        <p:spPr>
          <a:xfrm>
            <a:off x="9005227" y="4648500"/>
            <a:ext cx="1284829" cy="369332"/>
          </a:xfrm>
          <a:prstGeom prst="rect">
            <a:avLst/>
          </a:prstGeom>
          <a:solidFill>
            <a:srgbClr val="1D4956"/>
          </a:solidFill>
          <a:ln>
            <a:solidFill>
              <a:schemeClr val="bg1"/>
            </a:solidFill>
          </a:ln>
        </p:spPr>
        <p:txBody>
          <a:bodyPr wrap="square" rtlCol="0">
            <a:spAutoFit/>
          </a:bodyPr>
          <a:lstStyle/>
          <a:p>
            <a:pPr algn="ctr"/>
            <a:r>
              <a:rPr lang="en-US" sz="1800" b="1" dirty="0">
                <a:solidFill>
                  <a:schemeClr val="bg1"/>
                </a:solidFill>
                <a:latin typeface="Barlow" panose="020B0604020202020204" charset="0"/>
              </a:rPr>
              <a:t>kernel app1 </a:t>
            </a:r>
            <a:endParaRPr lang="el-GR" sz="1800" b="1" dirty="0">
              <a:solidFill>
                <a:schemeClr val="bg1"/>
              </a:solidFill>
            </a:endParaRPr>
          </a:p>
        </p:txBody>
      </p:sp>
      <p:sp>
        <p:nvSpPr>
          <p:cNvPr id="61" name="Ορθογώνιο: Στρογγύλεμα γωνιών 55">
            <a:extLst>
              <a:ext uri="{FF2B5EF4-FFF2-40B4-BE49-F238E27FC236}">
                <a16:creationId xmlns:a16="http://schemas.microsoft.com/office/drawing/2014/main" id="{CE709DB2-1E85-4B15-B3C7-57277FE80AB8}"/>
              </a:ext>
            </a:extLst>
          </p:cNvPr>
          <p:cNvSpPr/>
          <p:nvPr/>
        </p:nvSpPr>
        <p:spPr>
          <a:xfrm>
            <a:off x="10450019" y="3822658"/>
            <a:ext cx="1548000" cy="2109748"/>
          </a:xfrm>
          <a:prstGeom prst="roundRect">
            <a:avLst>
              <a:gd name="adj" fmla="val 4991"/>
            </a:avLst>
          </a:prstGeom>
          <a:solidFill>
            <a:srgbClr val="53AAC5"/>
          </a:solidFill>
          <a:ln w="12700">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b="1" dirty="0">
              <a:solidFill>
                <a:srgbClr val="1D4956"/>
              </a:solidFill>
            </a:endParaRPr>
          </a:p>
        </p:txBody>
      </p:sp>
      <p:sp>
        <p:nvSpPr>
          <p:cNvPr id="51" name="TextBox 50">
            <a:extLst>
              <a:ext uri="{FF2B5EF4-FFF2-40B4-BE49-F238E27FC236}">
                <a16:creationId xmlns:a16="http://schemas.microsoft.com/office/drawing/2014/main" id="{13C9A1D9-E929-458E-8360-B209D649CD8F}"/>
              </a:ext>
            </a:extLst>
          </p:cNvPr>
          <p:cNvSpPr txBox="1"/>
          <p:nvPr/>
        </p:nvSpPr>
        <p:spPr>
          <a:xfrm>
            <a:off x="10548381" y="4648500"/>
            <a:ext cx="1349477" cy="369332"/>
          </a:xfrm>
          <a:prstGeom prst="rect">
            <a:avLst/>
          </a:prstGeom>
          <a:solidFill>
            <a:srgbClr val="53AAC5"/>
          </a:solidFill>
          <a:ln>
            <a:solidFill>
              <a:schemeClr val="bg1"/>
            </a:solidFill>
          </a:ln>
        </p:spPr>
        <p:txBody>
          <a:bodyPr wrap="square" rtlCol="0">
            <a:spAutoFit/>
          </a:bodyPr>
          <a:lstStyle/>
          <a:p>
            <a:pPr algn="ctr"/>
            <a:r>
              <a:rPr lang="en-US" sz="1800" b="1" dirty="0">
                <a:solidFill>
                  <a:schemeClr val="bg1"/>
                </a:solidFill>
                <a:latin typeface="Barlow" panose="020B0604020202020204" charset="0"/>
              </a:rPr>
              <a:t>kernel app2 </a:t>
            </a:r>
            <a:endParaRPr lang="el-GR" sz="1800" b="1" dirty="0">
              <a:solidFill>
                <a:schemeClr val="bg1"/>
              </a:solidFill>
            </a:endParaRPr>
          </a:p>
        </p:txBody>
      </p:sp>
      <p:sp>
        <p:nvSpPr>
          <p:cNvPr id="52" name="TextBox 51">
            <a:extLst>
              <a:ext uri="{FF2B5EF4-FFF2-40B4-BE49-F238E27FC236}">
                <a16:creationId xmlns:a16="http://schemas.microsoft.com/office/drawing/2014/main" id="{34DE4D7C-B6E7-45B5-8158-6431CE40C791}"/>
              </a:ext>
            </a:extLst>
          </p:cNvPr>
          <p:cNvSpPr txBox="1"/>
          <p:nvPr/>
        </p:nvSpPr>
        <p:spPr>
          <a:xfrm>
            <a:off x="10079616" y="3865580"/>
            <a:ext cx="697089" cy="400110"/>
          </a:xfrm>
          <a:prstGeom prst="rect">
            <a:avLst/>
          </a:prstGeom>
          <a:noFill/>
        </p:spPr>
        <p:txBody>
          <a:bodyPr wrap="square" rtlCol="0">
            <a:spAutoFit/>
          </a:bodyPr>
          <a:lstStyle/>
          <a:p>
            <a:pPr algn="ctr"/>
            <a:r>
              <a:rPr lang="en-US" sz="2000" dirty="0">
                <a:solidFill>
                  <a:srgbClr val="FFFFFF"/>
                </a:solidFill>
                <a:latin typeface="Barlow" panose="020B0604020202020204" charset="0"/>
              </a:rPr>
              <a:t>SMs</a:t>
            </a:r>
            <a:endParaRPr lang="el-GR" sz="2000" dirty="0">
              <a:solidFill>
                <a:srgbClr val="FFFFFF"/>
              </a:solidFill>
            </a:endParaRPr>
          </a:p>
        </p:txBody>
      </p:sp>
      <p:sp>
        <p:nvSpPr>
          <p:cNvPr id="53" name="TextBox 52">
            <a:extLst>
              <a:ext uri="{FF2B5EF4-FFF2-40B4-BE49-F238E27FC236}">
                <a16:creationId xmlns:a16="http://schemas.microsoft.com/office/drawing/2014/main" id="{7D79E9C2-F586-49A7-A402-AAEA2ADD07F0}"/>
              </a:ext>
            </a:extLst>
          </p:cNvPr>
          <p:cNvSpPr txBox="1"/>
          <p:nvPr/>
        </p:nvSpPr>
        <p:spPr>
          <a:xfrm>
            <a:off x="9097946" y="5312964"/>
            <a:ext cx="1146612" cy="369332"/>
          </a:xfrm>
          <a:prstGeom prst="rect">
            <a:avLst/>
          </a:prstGeom>
          <a:solidFill>
            <a:srgbClr val="1D4956"/>
          </a:solidFill>
          <a:ln>
            <a:solidFill>
              <a:schemeClr val="bg1"/>
            </a:solidFill>
          </a:ln>
        </p:spPr>
        <p:txBody>
          <a:bodyPr wrap="square" rtlCol="0">
            <a:spAutoFit/>
          </a:bodyPr>
          <a:lstStyle/>
          <a:p>
            <a:pPr algn="ctr"/>
            <a:r>
              <a:rPr lang="en-US" sz="1800" b="1" dirty="0">
                <a:solidFill>
                  <a:schemeClr val="bg1"/>
                </a:solidFill>
                <a:latin typeface="Barlow" panose="020B0604020202020204" charset="0"/>
              </a:rPr>
              <a:t>data app1 </a:t>
            </a:r>
            <a:endParaRPr lang="el-GR" sz="1800" b="1" dirty="0">
              <a:solidFill>
                <a:schemeClr val="bg1"/>
              </a:solidFill>
            </a:endParaRPr>
          </a:p>
        </p:txBody>
      </p:sp>
      <p:sp>
        <p:nvSpPr>
          <p:cNvPr id="54" name="TextBox 53">
            <a:extLst>
              <a:ext uri="{FF2B5EF4-FFF2-40B4-BE49-F238E27FC236}">
                <a16:creationId xmlns:a16="http://schemas.microsoft.com/office/drawing/2014/main" id="{AAEAE5A8-0D9E-4F53-9836-31996DA99162}"/>
              </a:ext>
            </a:extLst>
          </p:cNvPr>
          <p:cNvSpPr txBox="1"/>
          <p:nvPr/>
        </p:nvSpPr>
        <p:spPr>
          <a:xfrm>
            <a:off x="10638476" y="5312964"/>
            <a:ext cx="1181974" cy="369332"/>
          </a:xfrm>
          <a:prstGeom prst="rect">
            <a:avLst/>
          </a:prstGeom>
          <a:solidFill>
            <a:srgbClr val="53AAC5"/>
          </a:solidFill>
          <a:ln>
            <a:solidFill>
              <a:schemeClr val="bg1"/>
            </a:solidFill>
          </a:ln>
        </p:spPr>
        <p:txBody>
          <a:bodyPr wrap="square" rtlCol="0">
            <a:spAutoFit/>
          </a:bodyPr>
          <a:lstStyle/>
          <a:p>
            <a:pPr algn="ctr"/>
            <a:r>
              <a:rPr lang="en-US" sz="1800" b="1" dirty="0">
                <a:solidFill>
                  <a:schemeClr val="bg1"/>
                </a:solidFill>
                <a:latin typeface="Barlow" panose="020B0604020202020204" charset="0"/>
              </a:rPr>
              <a:t>data app2 </a:t>
            </a:r>
            <a:endParaRPr lang="el-GR" sz="1800" b="1" dirty="0">
              <a:solidFill>
                <a:schemeClr val="bg1"/>
              </a:solidFill>
            </a:endParaRPr>
          </a:p>
        </p:txBody>
      </p:sp>
      <p:cxnSp>
        <p:nvCxnSpPr>
          <p:cNvPr id="55" name="Straight Connector 54">
            <a:extLst>
              <a:ext uri="{FF2B5EF4-FFF2-40B4-BE49-F238E27FC236}">
                <a16:creationId xmlns:a16="http://schemas.microsoft.com/office/drawing/2014/main" id="{2E411B92-9069-4A03-9148-BE8B89278D36}"/>
              </a:ext>
            </a:extLst>
          </p:cNvPr>
          <p:cNvCxnSpPr>
            <a:cxnSpLocks/>
          </p:cNvCxnSpPr>
          <p:nvPr/>
        </p:nvCxnSpPr>
        <p:spPr>
          <a:xfrm>
            <a:off x="8930796" y="5152069"/>
            <a:ext cx="1439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5D3CA01-D2B2-4CD1-A05C-2FD68AF2F33F}"/>
              </a:ext>
            </a:extLst>
          </p:cNvPr>
          <p:cNvSpPr txBox="1"/>
          <p:nvPr/>
        </p:nvSpPr>
        <p:spPr>
          <a:xfrm>
            <a:off x="9876601" y="5621583"/>
            <a:ext cx="1190451" cy="400110"/>
          </a:xfrm>
          <a:prstGeom prst="rect">
            <a:avLst/>
          </a:prstGeom>
          <a:noFill/>
        </p:spPr>
        <p:txBody>
          <a:bodyPr wrap="square" rtlCol="0">
            <a:spAutoFit/>
          </a:bodyPr>
          <a:lstStyle/>
          <a:p>
            <a:pPr algn="ctr"/>
            <a:r>
              <a:rPr lang="en-US" sz="2000" dirty="0">
                <a:solidFill>
                  <a:srgbClr val="FFFFFF"/>
                </a:solidFill>
                <a:latin typeface="Barlow" panose="020B0604020202020204" charset="0"/>
              </a:rPr>
              <a:t>Memory</a:t>
            </a:r>
            <a:endParaRPr lang="el-GR" sz="2000" dirty="0">
              <a:solidFill>
                <a:srgbClr val="FFFFFF"/>
              </a:solidFill>
            </a:endParaRPr>
          </a:p>
        </p:txBody>
      </p:sp>
      <p:sp>
        <p:nvSpPr>
          <p:cNvPr id="35" name="TextBox 34">
            <a:extLst>
              <a:ext uri="{FF2B5EF4-FFF2-40B4-BE49-F238E27FC236}">
                <a16:creationId xmlns:a16="http://schemas.microsoft.com/office/drawing/2014/main" id="{97703B44-DAA5-488D-9CBE-CAD1371E2879}"/>
              </a:ext>
            </a:extLst>
          </p:cNvPr>
          <p:cNvSpPr txBox="1"/>
          <p:nvPr/>
        </p:nvSpPr>
        <p:spPr>
          <a:xfrm>
            <a:off x="10679006" y="3872133"/>
            <a:ext cx="1121293" cy="707886"/>
          </a:xfrm>
          <a:prstGeom prst="rect">
            <a:avLst/>
          </a:prstGeom>
          <a:solidFill>
            <a:srgbClr val="53AAC5"/>
          </a:solidFill>
        </p:spPr>
        <p:txBody>
          <a:bodyPr wrap="square" rtlCol="0">
            <a:spAutoFit/>
          </a:bodyPr>
          <a:lstStyle/>
          <a:p>
            <a:pPr algn="ctr"/>
            <a:r>
              <a:rPr lang="en-US" sz="2000" b="1" dirty="0">
                <a:solidFill>
                  <a:srgbClr val="FFFFFF"/>
                </a:solidFill>
                <a:latin typeface="Barlow" panose="020B0604020202020204" charset="0"/>
              </a:rPr>
              <a:t>app2 </a:t>
            </a:r>
            <a:r>
              <a:rPr lang="en-US" sz="2000" dirty="0">
                <a:solidFill>
                  <a:srgbClr val="FFFFFF"/>
                </a:solidFill>
                <a:latin typeface="Barlow" panose="020B0604020202020204" charset="0"/>
              </a:rPr>
              <a:t>context</a:t>
            </a:r>
            <a:endParaRPr lang="el-GR" sz="2000" dirty="0">
              <a:solidFill>
                <a:srgbClr val="FFFFFF"/>
              </a:solidFill>
            </a:endParaRPr>
          </a:p>
        </p:txBody>
      </p:sp>
      <p:sp>
        <p:nvSpPr>
          <p:cNvPr id="62" name="TextBox 61">
            <a:extLst>
              <a:ext uri="{FF2B5EF4-FFF2-40B4-BE49-F238E27FC236}">
                <a16:creationId xmlns:a16="http://schemas.microsoft.com/office/drawing/2014/main" id="{EFEF7B67-FEBA-484B-8D5A-1B85DB672CDF}"/>
              </a:ext>
            </a:extLst>
          </p:cNvPr>
          <p:cNvSpPr txBox="1"/>
          <p:nvPr/>
        </p:nvSpPr>
        <p:spPr>
          <a:xfrm>
            <a:off x="8683792" y="1103881"/>
            <a:ext cx="3536714" cy="400110"/>
          </a:xfrm>
          <a:prstGeom prst="rect">
            <a:avLst/>
          </a:prstGeom>
          <a:noFill/>
        </p:spPr>
        <p:txBody>
          <a:bodyPr wrap="square" rtlCol="0">
            <a:spAutoFit/>
          </a:bodyPr>
          <a:lstStyle/>
          <a:p>
            <a:pPr algn="ctr"/>
            <a:r>
              <a:rPr lang="en-US" sz="2000" b="1" u="sng" dirty="0">
                <a:solidFill>
                  <a:srgbClr val="1D4956"/>
                </a:solidFill>
                <a:latin typeface="Barlow" panose="020B0604020202020204" charset="0"/>
              </a:rPr>
              <a:t>Hardware</a:t>
            </a:r>
            <a:r>
              <a:rPr lang="en-US" sz="2000" b="1" dirty="0">
                <a:solidFill>
                  <a:srgbClr val="1D4956"/>
                </a:solidFill>
                <a:latin typeface="Barlow" panose="020B0604020202020204" charset="0"/>
              </a:rPr>
              <a:t> spatial</a:t>
            </a:r>
            <a:r>
              <a:rPr lang="en-US" sz="2000" dirty="0">
                <a:solidFill>
                  <a:srgbClr val="1D4956"/>
                </a:solidFill>
                <a:latin typeface="Barlow" panose="020B0604020202020204" charset="0"/>
              </a:rPr>
              <a:t> sharing</a:t>
            </a:r>
            <a:endParaRPr lang="el-GR" sz="2000" dirty="0">
              <a:solidFill>
                <a:srgbClr val="1D4956"/>
              </a:solidFill>
            </a:endParaRPr>
          </a:p>
        </p:txBody>
      </p:sp>
      <p:sp>
        <p:nvSpPr>
          <p:cNvPr id="30" name="TextBox 29">
            <a:extLst>
              <a:ext uri="{FF2B5EF4-FFF2-40B4-BE49-F238E27FC236}">
                <a16:creationId xmlns:a16="http://schemas.microsoft.com/office/drawing/2014/main" id="{510DF189-4852-4EBC-9420-23A03A721991}"/>
              </a:ext>
            </a:extLst>
          </p:cNvPr>
          <p:cNvSpPr txBox="1"/>
          <p:nvPr/>
        </p:nvSpPr>
        <p:spPr>
          <a:xfrm>
            <a:off x="10904482" y="3448506"/>
            <a:ext cx="781954"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GPU2</a:t>
            </a:r>
            <a:endParaRPr lang="el-GR" sz="2000" dirty="0">
              <a:solidFill>
                <a:srgbClr val="1D4956"/>
              </a:solidFill>
            </a:endParaRPr>
          </a:p>
        </p:txBody>
      </p:sp>
      <p:cxnSp>
        <p:nvCxnSpPr>
          <p:cNvPr id="32" name="Straight Connector 31">
            <a:extLst>
              <a:ext uri="{FF2B5EF4-FFF2-40B4-BE49-F238E27FC236}">
                <a16:creationId xmlns:a16="http://schemas.microsoft.com/office/drawing/2014/main" id="{D4DB2021-6AD0-44AF-B65E-0537331F2358}"/>
              </a:ext>
            </a:extLst>
          </p:cNvPr>
          <p:cNvCxnSpPr>
            <a:cxnSpLocks/>
          </p:cNvCxnSpPr>
          <p:nvPr/>
        </p:nvCxnSpPr>
        <p:spPr>
          <a:xfrm>
            <a:off x="10500759" y="5161526"/>
            <a:ext cx="1439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58274358"/>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10" end="10"/>
                                            </p:txEl>
                                          </p:spTgt>
                                        </p:tgtEl>
                                        <p:attrNameLst>
                                          <p:attrName>style.visibility</p:attrName>
                                        </p:attrNameLst>
                                      </p:cBhvr>
                                      <p:to>
                                        <p:strVal val="visible"/>
                                      </p:to>
                                    </p:set>
                                    <p:animEffect transition="in" filter="fade">
                                      <p:cBhvr>
                                        <p:cTn id="7" dur="500"/>
                                        <p:tgtEl>
                                          <p:spTgt spid="4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60832" y="365125"/>
            <a:ext cx="11545444" cy="777875"/>
          </a:xfrm>
        </p:spPr>
        <p:txBody>
          <a:bodyPr>
            <a:normAutofit/>
          </a:bodyPr>
          <a:lstStyle/>
          <a:p>
            <a:r>
              <a:rPr lang="en-US" sz="3200" b="1" dirty="0">
                <a:solidFill>
                  <a:srgbClr val="1D4956"/>
                </a:solidFill>
                <a:latin typeface="Barlow"/>
                <a:cs typeface="Calibri Light"/>
              </a:rPr>
              <a:t>Thesis statement</a:t>
            </a:r>
          </a:p>
        </p:txBody>
      </p:sp>
      <p:sp>
        <p:nvSpPr>
          <p:cNvPr id="4" name="Slide Number Placeholder 3">
            <a:extLst>
              <a:ext uri="{FF2B5EF4-FFF2-40B4-BE49-F238E27FC236}">
                <a16:creationId xmlns:a16="http://schemas.microsoft.com/office/drawing/2014/main" id="{D6883A62-B1AA-467A-9096-C59D6C3EE6B1}"/>
              </a:ext>
            </a:extLst>
          </p:cNvPr>
          <p:cNvSpPr>
            <a:spLocks noGrp="1"/>
          </p:cNvSpPr>
          <p:nvPr>
            <p:ph type="sldNum" sz="quarter" idx="12"/>
          </p:nvPr>
        </p:nvSpPr>
        <p:spPr/>
        <p:txBody>
          <a:bodyPr/>
          <a:lstStyle/>
          <a:p>
            <a:fld id="{48F63A3B-78C7-47BE-AE5E-E10140E04643}" type="slidenum">
              <a:rPr lang="en-US" smtClean="0"/>
              <a:t>13</a:t>
            </a:fld>
            <a:endParaRPr lang="en-US"/>
          </a:p>
        </p:txBody>
      </p:sp>
      <p:sp>
        <p:nvSpPr>
          <p:cNvPr id="10" name="Footer Placeholder 9">
            <a:extLst>
              <a:ext uri="{FF2B5EF4-FFF2-40B4-BE49-F238E27FC236}">
                <a16:creationId xmlns:a16="http://schemas.microsoft.com/office/drawing/2014/main" id="{C865014F-F494-4BF6-8E01-4CA6549CA739}"/>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7" name="Content Placeholder 2">
            <a:extLst>
              <a:ext uri="{FF2B5EF4-FFF2-40B4-BE49-F238E27FC236}">
                <a16:creationId xmlns:a16="http://schemas.microsoft.com/office/drawing/2014/main" id="{4D0002CD-EAA0-453B-B547-85E639257919}"/>
              </a:ext>
            </a:extLst>
          </p:cNvPr>
          <p:cNvSpPr txBox="1">
            <a:spLocks/>
          </p:cNvSpPr>
          <p:nvPr/>
        </p:nvSpPr>
        <p:spPr>
          <a:xfrm>
            <a:off x="841538" y="1755131"/>
            <a:ext cx="10604032" cy="1645921"/>
          </a:xfrm>
          <a:prstGeom prst="rect">
            <a:avLst/>
          </a:prstGeom>
          <a:ln w="57150">
            <a:solidFill>
              <a:srgbClr val="1D4956"/>
            </a:solidFill>
          </a:ln>
          <a:effectLst>
            <a:outerShdw blurRad="63500" sx="102000" sy="102000" algn="ctr" rotWithShape="0">
              <a:prstClr val="black">
                <a:alpha val="40000"/>
              </a:prstClr>
            </a:outerShdw>
          </a:effectLst>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ClrTx/>
              <a:buFont typeface="Arial" panose="020B0604020202020204" pitchFamily="34" charset="0"/>
              <a:buNone/>
            </a:pPr>
            <a:r>
              <a:rPr lang="en-US" i="1" dirty="0">
                <a:solidFill>
                  <a:srgbClr val="1D4956"/>
                </a:solidFill>
                <a:latin typeface="Barlow"/>
                <a:cs typeface="Calibri Light"/>
              </a:rPr>
              <a:t>Provide </a:t>
            </a:r>
            <a:r>
              <a:rPr lang="en-GB" i="1" dirty="0">
                <a:solidFill>
                  <a:srgbClr val="1D4956"/>
                </a:solidFill>
                <a:latin typeface="Barlow"/>
                <a:cs typeface="Calibri Light"/>
              </a:rPr>
              <a:t>transparent and efficient sharing of heterogeneous accelerators for real-world applications in a server</a:t>
            </a:r>
          </a:p>
        </p:txBody>
      </p:sp>
      <p:sp>
        <p:nvSpPr>
          <p:cNvPr id="11" name="TextBox 10">
            <a:extLst>
              <a:ext uri="{FF2B5EF4-FFF2-40B4-BE49-F238E27FC236}">
                <a16:creationId xmlns:a16="http://schemas.microsoft.com/office/drawing/2014/main" id="{F1C8E20F-6D24-4986-80B4-36E81C15DB98}"/>
              </a:ext>
            </a:extLst>
          </p:cNvPr>
          <p:cNvSpPr txBox="1"/>
          <p:nvPr/>
        </p:nvSpPr>
        <p:spPr>
          <a:xfrm>
            <a:off x="2981697" y="3740982"/>
            <a:ext cx="6157356" cy="1130438"/>
          </a:xfrm>
          <a:prstGeom prst="rect">
            <a:avLst/>
          </a:prstGeom>
          <a:noFill/>
        </p:spPr>
        <p:txBody>
          <a:bodyPr wrap="square">
            <a:spAutoFit/>
          </a:bodyPr>
          <a:lstStyle/>
          <a:p>
            <a:pPr algn="ctr">
              <a:lnSpc>
                <a:spcPct val="150000"/>
              </a:lnSpc>
              <a:buClrTx/>
            </a:pPr>
            <a:r>
              <a:rPr lang="en-GB" sz="2400" dirty="0">
                <a:solidFill>
                  <a:srgbClr val="1D4956"/>
                </a:solidFill>
                <a:latin typeface="Barlow"/>
                <a:cs typeface="Calibri Light"/>
                <a:sym typeface="Wingdings" panose="05000000000000000000" pitchFamily="2" charset="2"/>
              </a:rPr>
              <a:t>Multiple accelerators  Elastic sharing</a:t>
            </a:r>
            <a:endParaRPr lang="en-GB" sz="2400" dirty="0">
              <a:solidFill>
                <a:srgbClr val="1D4956"/>
              </a:solidFill>
              <a:latin typeface="Barlow"/>
              <a:cs typeface="Calibri Light"/>
            </a:endParaRPr>
          </a:p>
          <a:p>
            <a:pPr marL="0" indent="0" algn="ctr">
              <a:lnSpc>
                <a:spcPct val="150000"/>
              </a:lnSpc>
              <a:buClrTx/>
              <a:buFont typeface="Arial" panose="020B0604020202020204" pitchFamily="34" charset="0"/>
              <a:buNone/>
            </a:pPr>
            <a:r>
              <a:rPr lang="en-GB" sz="2400" dirty="0">
                <a:solidFill>
                  <a:srgbClr val="1D4956"/>
                </a:solidFill>
                <a:latin typeface="Barlow"/>
                <a:cs typeface="Calibri Light"/>
              </a:rPr>
              <a:t>Single accelerator </a:t>
            </a:r>
            <a:r>
              <a:rPr lang="en-GB" sz="2400" dirty="0">
                <a:solidFill>
                  <a:srgbClr val="1D4956"/>
                </a:solidFill>
                <a:latin typeface="Barlow"/>
                <a:cs typeface="Calibri Light"/>
                <a:sym typeface="Wingdings" panose="05000000000000000000" pitchFamily="2" charset="2"/>
              </a:rPr>
              <a:t> Spatial sharing</a:t>
            </a:r>
          </a:p>
        </p:txBody>
      </p:sp>
    </p:spTree>
    <p:custDataLst>
      <p:tags r:id="rId1"/>
    </p:custDataLst>
    <p:extLst>
      <p:ext uri="{BB962C8B-B14F-4D97-AF65-F5344CB8AC3E}">
        <p14:creationId xmlns:p14="http://schemas.microsoft.com/office/powerpoint/2010/main" val="1641839710"/>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60832" y="365125"/>
            <a:ext cx="11545444" cy="777875"/>
          </a:xfrm>
        </p:spPr>
        <p:txBody>
          <a:bodyPr>
            <a:normAutofit/>
          </a:bodyPr>
          <a:lstStyle/>
          <a:p>
            <a:r>
              <a:rPr lang="en-US" sz="3200" b="1" dirty="0">
                <a:solidFill>
                  <a:srgbClr val="1D4956"/>
                </a:solidFill>
                <a:latin typeface="Barlow"/>
                <a:cs typeface="Calibri Light"/>
              </a:rPr>
              <a:t>Thesis contributions</a:t>
            </a:r>
          </a:p>
        </p:txBody>
      </p:sp>
      <p:sp>
        <p:nvSpPr>
          <p:cNvPr id="12" name="Content Placeholder 2">
            <a:extLst>
              <a:ext uri="{FF2B5EF4-FFF2-40B4-BE49-F238E27FC236}">
                <a16:creationId xmlns:a16="http://schemas.microsoft.com/office/drawing/2014/main" id="{7C08BC31-D2E7-4D3A-8559-47CD8936DB6C}"/>
              </a:ext>
            </a:extLst>
          </p:cNvPr>
          <p:cNvSpPr>
            <a:spLocks noGrp="1"/>
          </p:cNvSpPr>
          <p:nvPr>
            <p:ph sz="half" idx="1"/>
          </p:nvPr>
        </p:nvSpPr>
        <p:spPr>
          <a:xfrm>
            <a:off x="365761" y="1983179"/>
            <a:ext cx="7749227" cy="4671298"/>
          </a:xfrm>
        </p:spPr>
        <p:txBody>
          <a:bodyPr vert="horz" lIns="91440" tIns="45720" rIns="91440" bIns="45720" rtlCol="0" anchor="t">
            <a:noAutofit/>
          </a:bodyPr>
          <a:lstStyle/>
          <a:p>
            <a:pPr marL="0" indent="0">
              <a:lnSpc>
                <a:spcPct val="100000"/>
              </a:lnSpc>
              <a:buNone/>
            </a:pPr>
            <a:endParaRPr lang="en-US" sz="1000" dirty="0">
              <a:solidFill>
                <a:srgbClr val="1D4956"/>
              </a:solidFill>
              <a:latin typeface="Barlow"/>
              <a:cs typeface="Calibri Light"/>
            </a:endParaRPr>
          </a:p>
          <a:p>
            <a:pPr>
              <a:lnSpc>
                <a:spcPct val="100000"/>
              </a:lnSpc>
            </a:pPr>
            <a:r>
              <a:rPr lang="en-US" sz="2400" dirty="0">
                <a:solidFill>
                  <a:srgbClr val="1D4956"/>
                </a:solidFill>
                <a:latin typeface="Barlow"/>
                <a:cs typeface="Calibri Light"/>
              </a:rPr>
              <a:t> Specific contributions</a:t>
            </a:r>
            <a:endParaRPr lang="en-US" sz="2000" dirty="0">
              <a:solidFill>
                <a:srgbClr val="1D4956"/>
              </a:solidFill>
              <a:latin typeface="Barlow"/>
              <a:cs typeface="Calibri Light"/>
            </a:endParaRPr>
          </a:p>
          <a:p>
            <a:pPr lvl="1">
              <a:lnSpc>
                <a:spcPct val="100000"/>
              </a:lnSpc>
              <a:buFont typeface="Wingdings" panose="05000000000000000000" pitchFamily="2" charset="2"/>
              <a:buChar char="ü"/>
            </a:pPr>
            <a:r>
              <a:rPr lang="en-US" sz="2000" b="1" dirty="0">
                <a:solidFill>
                  <a:srgbClr val="1D4956"/>
                </a:solidFill>
                <a:latin typeface="Barlow"/>
                <a:cs typeface="Calibri Light"/>
              </a:rPr>
              <a:t> </a:t>
            </a:r>
            <a:r>
              <a:rPr lang="en-US" dirty="0">
                <a:solidFill>
                  <a:srgbClr val="1D4956"/>
                </a:solidFill>
                <a:latin typeface="Barlow"/>
                <a:cs typeface="Calibri Light"/>
              </a:rPr>
              <a:t>Per </a:t>
            </a:r>
            <a:r>
              <a:rPr lang="en-US" b="1" dirty="0">
                <a:solidFill>
                  <a:srgbClr val="1D4956"/>
                </a:solidFill>
                <a:latin typeface="Barlow"/>
                <a:cs typeface="Calibri Light"/>
              </a:rPr>
              <a:t>task dynamic</a:t>
            </a:r>
            <a:r>
              <a:rPr lang="en-US" dirty="0">
                <a:solidFill>
                  <a:srgbClr val="1D4956"/>
                </a:solidFill>
                <a:latin typeface="Barlow"/>
                <a:cs typeface="Calibri Light"/>
              </a:rPr>
              <a:t> accelerator </a:t>
            </a:r>
            <a:r>
              <a:rPr lang="en-US" b="1" dirty="0">
                <a:solidFill>
                  <a:srgbClr val="1D4956"/>
                </a:solidFill>
                <a:latin typeface="Barlow"/>
                <a:cs typeface="Calibri Light"/>
              </a:rPr>
              <a:t>assignment</a:t>
            </a:r>
            <a:r>
              <a:rPr lang="en-US" dirty="0">
                <a:solidFill>
                  <a:srgbClr val="1D4956"/>
                </a:solidFill>
                <a:latin typeface="Barlow"/>
                <a:cs typeface="Calibri Light"/>
              </a:rPr>
              <a:t> at runtime</a:t>
            </a:r>
          </a:p>
          <a:p>
            <a:pPr marL="457200" lvl="1" indent="0">
              <a:lnSpc>
                <a:spcPct val="100000"/>
              </a:lnSpc>
              <a:buNone/>
            </a:pPr>
            <a:r>
              <a:rPr lang="en-US" b="1" dirty="0">
                <a:solidFill>
                  <a:srgbClr val="1D4956"/>
                </a:solidFill>
                <a:latin typeface="Barlow"/>
                <a:cs typeface="Calibri Light"/>
                <a:sym typeface="Wingdings" panose="05000000000000000000" pitchFamily="2" charset="2"/>
              </a:rPr>
              <a:t>        </a:t>
            </a:r>
            <a:r>
              <a:rPr lang="en-US" b="1" dirty="0">
                <a:solidFill>
                  <a:srgbClr val="1D4956"/>
                </a:solidFill>
                <a:latin typeface="Barlow"/>
                <a:cs typeface="Calibri Light"/>
              </a:rPr>
              <a:t> </a:t>
            </a:r>
            <a:r>
              <a:rPr lang="en-US" dirty="0">
                <a:solidFill>
                  <a:srgbClr val="1D4956"/>
                </a:solidFill>
                <a:latin typeface="Barlow"/>
                <a:cs typeface="Calibri Light"/>
              </a:rPr>
              <a:t>elastic and spatial sharing</a:t>
            </a:r>
          </a:p>
          <a:p>
            <a:pPr lvl="2">
              <a:lnSpc>
                <a:spcPct val="100000"/>
              </a:lnSpc>
            </a:pPr>
            <a:r>
              <a:rPr lang="en-US" b="1" dirty="0">
                <a:solidFill>
                  <a:srgbClr val="1D4956"/>
                </a:solidFill>
                <a:latin typeface="Barlow"/>
                <a:cs typeface="Calibri Light"/>
              </a:rPr>
              <a:t> </a:t>
            </a:r>
            <a:r>
              <a:rPr lang="en-US" dirty="0">
                <a:solidFill>
                  <a:srgbClr val="1D4956"/>
                </a:solidFill>
                <a:latin typeface="Barlow"/>
                <a:cs typeface="Calibri Light"/>
              </a:rPr>
              <a:t>A shared process managing apps and accelerators</a:t>
            </a:r>
          </a:p>
          <a:p>
            <a:pPr marL="914400" lvl="2" indent="0">
              <a:lnSpc>
                <a:spcPct val="100000"/>
              </a:lnSpc>
              <a:buNone/>
            </a:pPr>
            <a:endParaRPr lang="en-US" sz="1600" dirty="0">
              <a:solidFill>
                <a:srgbClr val="1D4956"/>
              </a:solidFill>
              <a:latin typeface="Barlow"/>
              <a:cs typeface="Calibri Light"/>
            </a:endParaRPr>
          </a:p>
          <a:p>
            <a:pPr lvl="1">
              <a:lnSpc>
                <a:spcPct val="100000"/>
              </a:lnSpc>
              <a:buFont typeface="Wingdings" panose="05000000000000000000" pitchFamily="2" charset="2"/>
              <a:buChar char="ü"/>
            </a:pPr>
            <a:r>
              <a:rPr lang="en-US" b="1" dirty="0">
                <a:solidFill>
                  <a:srgbClr val="1D4956"/>
                </a:solidFill>
                <a:latin typeface="Barlow"/>
                <a:cs typeface="Calibri Light"/>
              </a:rPr>
              <a:t> Protect</a:t>
            </a:r>
            <a:r>
              <a:rPr lang="en-US" dirty="0">
                <a:solidFill>
                  <a:srgbClr val="1D4956"/>
                </a:solidFill>
                <a:latin typeface="Barlow"/>
                <a:cs typeface="Calibri Light"/>
              </a:rPr>
              <a:t> </a:t>
            </a:r>
            <a:r>
              <a:rPr lang="en-US" b="1" dirty="0">
                <a:solidFill>
                  <a:srgbClr val="1D4956"/>
                </a:solidFill>
                <a:latin typeface="Barlow"/>
                <a:cs typeface="Calibri Light"/>
              </a:rPr>
              <a:t>memory</a:t>
            </a:r>
            <a:r>
              <a:rPr lang="en-US" dirty="0">
                <a:solidFill>
                  <a:srgbClr val="1D4956"/>
                </a:solidFill>
                <a:latin typeface="Barlow"/>
                <a:cs typeface="Calibri Light"/>
              </a:rPr>
              <a:t> and </a:t>
            </a:r>
            <a:r>
              <a:rPr lang="en-US" b="1" dirty="0">
                <a:solidFill>
                  <a:srgbClr val="1D4956"/>
                </a:solidFill>
                <a:latin typeface="Barlow"/>
                <a:cs typeface="Calibri Light"/>
              </a:rPr>
              <a:t>control flow </a:t>
            </a:r>
            <a:r>
              <a:rPr lang="en-US" dirty="0">
                <a:solidFill>
                  <a:srgbClr val="1D4956"/>
                </a:solidFill>
                <a:latin typeface="Barlow"/>
                <a:cs typeface="Calibri Light"/>
              </a:rPr>
              <a:t>instructions </a:t>
            </a:r>
            <a:endParaRPr lang="en-US" sz="2000" dirty="0">
              <a:solidFill>
                <a:srgbClr val="1D4956"/>
              </a:solidFill>
              <a:latin typeface="Barlow"/>
              <a:cs typeface="Calibri Light"/>
            </a:endParaRPr>
          </a:p>
          <a:p>
            <a:pPr marL="457200" lvl="1" indent="0">
              <a:lnSpc>
                <a:spcPct val="100000"/>
              </a:lnSpc>
              <a:buNone/>
            </a:pPr>
            <a:r>
              <a:rPr lang="en-US" sz="2000" dirty="0">
                <a:solidFill>
                  <a:srgbClr val="1D4956"/>
                </a:solidFill>
                <a:latin typeface="Barlow"/>
                <a:cs typeface="Calibri Light"/>
                <a:sym typeface="Wingdings" panose="05000000000000000000" pitchFamily="2" charset="2"/>
              </a:rPr>
              <a:t>         </a:t>
            </a:r>
            <a:r>
              <a:rPr lang="en-US" sz="2400" dirty="0">
                <a:solidFill>
                  <a:srgbClr val="1D4956"/>
                </a:solidFill>
                <a:latin typeface="Barlow"/>
                <a:cs typeface="Calibri Light"/>
                <a:sym typeface="Wingdings" panose="05000000000000000000" pitchFamily="2" charset="2"/>
              </a:rPr>
              <a:t> protected spatial sharing</a:t>
            </a:r>
          </a:p>
          <a:p>
            <a:pPr lvl="2">
              <a:lnSpc>
                <a:spcPct val="100000"/>
              </a:lnSpc>
            </a:pPr>
            <a:r>
              <a:rPr lang="en-US" dirty="0">
                <a:solidFill>
                  <a:srgbClr val="1D4956"/>
                </a:solidFill>
                <a:latin typeface="Barlow"/>
                <a:cs typeface="Calibri Light"/>
                <a:sym typeface="Wingdings" panose="05000000000000000000" pitchFamily="2" charset="2"/>
              </a:rPr>
              <a:t>Code instrumentation at the GPU kernel binary code</a:t>
            </a:r>
            <a:endParaRPr lang="en-US" dirty="0">
              <a:solidFill>
                <a:srgbClr val="1D4956"/>
              </a:solidFill>
              <a:latin typeface="Barlow"/>
              <a:cs typeface="Calibri Light"/>
            </a:endParaRPr>
          </a:p>
        </p:txBody>
      </p:sp>
      <p:sp>
        <p:nvSpPr>
          <p:cNvPr id="4" name="Slide Number Placeholder 3">
            <a:extLst>
              <a:ext uri="{FF2B5EF4-FFF2-40B4-BE49-F238E27FC236}">
                <a16:creationId xmlns:a16="http://schemas.microsoft.com/office/drawing/2014/main" id="{D6883A62-B1AA-467A-9096-C59D6C3EE6B1}"/>
              </a:ext>
            </a:extLst>
          </p:cNvPr>
          <p:cNvSpPr>
            <a:spLocks noGrp="1"/>
          </p:cNvSpPr>
          <p:nvPr>
            <p:ph type="sldNum" sz="quarter" idx="12"/>
          </p:nvPr>
        </p:nvSpPr>
        <p:spPr/>
        <p:txBody>
          <a:bodyPr/>
          <a:lstStyle/>
          <a:p>
            <a:fld id="{48F63A3B-78C7-47BE-AE5E-E10140E04643}" type="slidenum">
              <a:rPr lang="en-US" smtClean="0"/>
              <a:t>14</a:t>
            </a:fld>
            <a:endParaRPr lang="en-US"/>
          </a:p>
        </p:txBody>
      </p:sp>
      <p:sp>
        <p:nvSpPr>
          <p:cNvPr id="10" name="Footer Placeholder 9">
            <a:extLst>
              <a:ext uri="{FF2B5EF4-FFF2-40B4-BE49-F238E27FC236}">
                <a16:creationId xmlns:a16="http://schemas.microsoft.com/office/drawing/2014/main" id="{C865014F-F494-4BF6-8E01-4CA6549CA739}"/>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71" name="TextBox 70">
            <a:extLst>
              <a:ext uri="{FF2B5EF4-FFF2-40B4-BE49-F238E27FC236}">
                <a16:creationId xmlns:a16="http://schemas.microsoft.com/office/drawing/2014/main" id="{455DF23A-6982-4400-B928-802BF53B32AE}"/>
              </a:ext>
            </a:extLst>
          </p:cNvPr>
          <p:cNvSpPr txBox="1"/>
          <p:nvPr/>
        </p:nvSpPr>
        <p:spPr>
          <a:xfrm>
            <a:off x="10371690" y="3331274"/>
            <a:ext cx="740012" cy="523220"/>
          </a:xfrm>
          <a:prstGeom prst="rect">
            <a:avLst/>
          </a:prstGeom>
          <a:noFill/>
        </p:spPr>
        <p:txBody>
          <a:bodyPr wrap="square" rtlCol="0">
            <a:spAutoFit/>
          </a:bodyPr>
          <a:lstStyle/>
          <a:p>
            <a:r>
              <a:rPr lang="en-US" sz="2800" dirty="0">
                <a:solidFill>
                  <a:srgbClr val="1D4956"/>
                </a:solidFill>
                <a:latin typeface="Barlow" panose="00000500000000000000" pitchFamily="2" charset="0"/>
              </a:rPr>
              <a:t>...</a:t>
            </a:r>
            <a:endParaRPr lang="el-GR" sz="1050" dirty="0">
              <a:solidFill>
                <a:srgbClr val="1D4956"/>
              </a:solidFill>
            </a:endParaRPr>
          </a:p>
        </p:txBody>
      </p:sp>
      <p:sp>
        <p:nvSpPr>
          <p:cNvPr id="11" name="Ορθογώνιο: Στρογγύλεμα γωνιών 114">
            <a:extLst>
              <a:ext uri="{FF2B5EF4-FFF2-40B4-BE49-F238E27FC236}">
                <a16:creationId xmlns:a16="http://schemas.microsoft.com/office/drawing/2014/main" id="{FE0F4EF5-90CB-48CE-9203-EA2C8A975A1D}"/>
              </a:ext>
            </a:extLst>
          </p:cNvPr>
          <p:cNvSpPr/>
          <p:nvPr/>
        </p:nvSpPr>
        <p:spPr>
          <a:xfrm>
            <a:off x="7609071" y="3387221"/>
            <a:ext cx="4326698" cy="985002"/>
          </a:xfrm>
          <a:prstGeom prst="roundRect">
            <a:avLst/>
          </a:prstGeom>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grpSp>
        <p:nvGrpSpPr>
          <p:cNvPr id="13" name="Ομάδα 5">
            <a:extLst>
              <a:ext uri="{FF2B5EF4-FFF2-40B4-BE49-F238E27FC236}">
                <a16:creationId xmlns:a16="http://schemas.microsoft.com/office/drawing/2014/main" id="{8BEACE1E-57CE-4EE2-A032-3BE8905180A9}"/>
              </a:ext>
            </a:extLst>
          </p:cNvPr>
          <p:cNvGrpSpPr/>
          <p:nvPr/>
        </p:nvGrpSpPr>
        <p:grpSpPr>
          <a:xfrm>
            <a:off x="7607724" y="5075715"/>
            <a:ext cx="4487126" cy="418248"/>
            <a:chOff x="0" y="5603156"/>
            <a:chExt cx="4487126" cy="418248"/>
          </a:xfrm>
        </p:grpSpPr>
        <p:grpSp>
          <p:nvGrpSpPr>
            <p:cNvPr id="14" name="Ομάδα 118">
              <a:extLst>
                <a:ext uri="{FF2B5EF4-FFF2-40B4-BE49-F238E27FC236}">
                  <a16:creationId xmlns:a16="http://schemas.microsoft.com/office/drawing/2014/main" id="{3F10794B-4B35-418B-8A6E-542955424455}"/>
                </a:ext>
              </a:extLst>
            </p:cNvPr>
            <p:cNvGrpSpPr/>
            <p:nvPr/>
          </p:nvGrpSpPr>
          <p:grpSpPr>
            <a:xfrm>
              <a:off x="0" y="5603156"/>
              <a:ext cx="1538643" cy="412202"/>
              <a:chOff x="1089706" y="5770670"/>
              <a:chExt cx="1011113" cy="412202"/>
            </a:xfrm>
          </p:grpSpPr>
          <p:sp>
            <p:nvSpPr>
              <p:cNvPr id="21" name="Ορθογώνιο 119">
                <a:extLst>
                  <a:ext uri="{FF2B5EF4-FFF2-40B4-BE49-F238E27FC236}">
                    <a16:creationId xmlns:a16="http://schemas.microsoft.com/office/drawing/2014/main" id="{A227D4EF-9A37-4DB2-B65D-D690F45487F7}"/>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TextBox 21">
                <a:extLst>
                  <a:ext uri="{FF2B5EF4-FFF2-40B4-BE49-F238E27FC236}">
                    <a16:creationId xmlns:a16="http://schemas.microsoft.com/office/drawing/2014/main" id="{6473A53B-CE5A-4339-B52D-96840A017B30}"/>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NVIDIA GPU</a:t>
                </a:r>
                <a:endParaRPr lang="el-GR" sz="2000" dirty="0">
                  <a:solidFill>
                    <a:srgbClr val="1D4956"/>
                  </a:solidFill>
                </a:endParaRPr>
              </a:p>
            </p:txBody>
          </p:sp>
        </p:grpSp>
        <p:grpSp>
          <p:nvGrpSpPr>
            <p:cNvPr id="15" name="Ομάδα 127">
              <a:extLst>
                <a:ext uri="{FF2B5EF4-FFF2-40B4-BE49-F238E27FC236}">
                  <a16:creationId xmlns:a16="http://schemas.microsoft.com/office/drawing/2014/main" id="{FB2312E3-37FE-419B-975B-47A1E9A0ED08}"/>
                </a:ext>
              </a:extLst>
            </p:cNvPr>
            <p:cNvGrpSpPr/>
            <p:nvPr/>
          </p:nvGrpSpPr>
          <p:grpSpPr>
            <a:xfrm>
              <a:off x="1468899" y="5609001"/>
              <a:ext cx="1538643" cy="412202"/>
              <a:chOff x="1089706" y="5770670"/>
              <a:chExt cx="1011113" cy="412202"/>
            </a:xfrm>
          </p:grpSpPr>
          <p:sp>
            <p:nvSpPr>
              <p:cNvPr id="19" name="Ορθογώνιο 128">
                <a:extLst>
                  <a:ext uri="{FF2B5EF4-FFF2-40B4-BE49-F238E27FC236}">
                    <a16:creationId xmlns:a16="http://schemas.microsoft.com/office/drawing/2014/main" id="{C9922260-FD4C-4ADF-AC4F-AAC06E366C5C}"/>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TextBox 19">
                <a:extLst>
                  <a:ext uri="{FF2B5EF4-FFF2-40B4-BE49-F238E27FC236}">
                    <a16:creationId xmlns:a16="http://schemas.microsoft.com/office/drawing/2014/main" id="{82294DC4-D35E-4E41-B6F5-03F220C21859}"/>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Intel FPGA</a:t>
                </a:r>
                <a:endParaRPr lang="el-GR" sz="2000" dirty="0">
                  <a:solidFill>
                    <a:srgbClr val="1D4956"/>
                  </a:solidFill>
                </a:endParaRPr>
              </a:p>
            </p:txBody>
          </p:sp>
        </p:grpSp>
        <p:grpSp>
          <p:nvGrpSpPr>
            <p:cNvPr id="16" name="Ομάδα 130">
              <a:extLst>
                <a:ext uri="{FF2B5EF4-FFF2-40B4-BE49-F238E27FC236}">
                  <a16:creationId xmlns:a16="http://schemas.microsoft.com/office/drawing/2014/main" id="{C884DFCC-ECAD-4DEE-B94E-A3E027CEE3FF}"/>
                </a:ext>
              </a:extLst>
            </p:cNvPr>
            <p:cNvGrpSpPr/>
            <p:nvPr/>
          </p:nvGrpSpPr>
          <p:grpSpPr>
            <a:xfrm>
              <a:off x="2948483" y="5609202"/>
              <a:ext cx="1538643" cy="412202"/>
              <a:chOff x="1089706" y="5770670"/>
              <a:chExt cx="1011113" cy="412202"/>
            </a:xfrm>
          </p:grpSpPr>
          <p:sp>
            <p:nvSpPr>
              <p:cNvPr id="17" name="Ορθογώνιο 131">
                <a:extLst>
                  <a:ext uri="{FF2B5EF4-FFF2-40B4-BE49-F238E27FC236}">
                    <a16:creationId xmlns:a16="http://schemas.microsoft.com/office/drawing/2014/main" id="{3D4A03C1-5FDB-4573-9065-50C30B951415}"/>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TextBox 17">
                <a:extLst>
                  <a:ext uri="{FF2B5EF4-FFF2-40B4-BE49-F238E27FC236}">
                    <a16:creationId xmlns:a16="http://schemas.microsoft.com/office/drawing/2014/main" id="{639CE157-C3DA-4715-A27E-2CEF01A5E977}"/>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AMD GPU</a:t>
                </a:r>
                <a:endParaRPr lang="el-GR" sz="2000" dirty="0">
                  <a:solidFill>
                    <a:srgbClr val="1D4956"/>
                  </a:solidFill>
                </a:endParaRPr>
              </a:p>
            </p:txBody>
          </p:sp>
        </p:grpSp>
      </p:grpSp>
      <p:sp>
        <p:nvSpPr>
          <p:cNvPr id="23" name="TextBox 22">
            <a:extLst>
              <a:ext uri="{FF2B5EF4-FFF2-40B4-BE49-F238E27FC236}">
                <a16:creationId xmlns:a16="http://schemas.microsoft.com/office/drawing/2014/main" id="{26115E06-6209-4F2A-825C-A34C7A077796}"/>
              </a:ext>
            </a:extLst>
          </p:cNvPr>
          <p:cNvSpPr txBox="1"/>
          <p:nvPr/>
        </p:nvSpPr>
        <p:spPr>
          <a:xfrm>
            <a:off x="8421844" y="3491593"/>
            <a:ext cx="2903684"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Shared runtime (Server)</a:t>
            </a:r>
            <a:endParaRPr lang="el-GR" sz="2000" b="1" dirty="0">
              <a:solidFill>
                <a:srgbClr val="1D4956"/>
              </a:solidFill>
            </a:endParaRPr>
          </a:p>
        </p:txBody>
      </p:sp>
      <p:sp>
        <p:nvSpPr>
          <p:cNvPr id="24" name="Ορθογώνιο: Στρογγύλεμα γωνιών 136">
            <a:extLst>
              <a:ext uri="{FF2B5EF4-FFF2-40B4-BE49-F238E27FC236}">
                <a16:creationId xmlns:a16="http://schemas.microsoft.com/office/drawing/2014/main" id="{48AA8142-18B2-4B95-B26C-ADD2A5215AAD}"/>
              </a:ext>
            </a:extLst>
          </p:cNvPr>
          <p:cNvSpPr/>
          <p:nvPr/>
        </p:nvSpPr>
        <p:spPr>
          <a:xfrm>
            <a:off x="7555068" y="1710352"/>
            <a:ext cx="1494977" cy="103320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25" name="TextBox 24">
            <a:extLst>
              <a:ext uri="{FF2B5EF4-FFF2-40B4-BE49-F238E27FC236}">
                <a16:creationId xmlns:a16="http://schemas.microsoft.com/office/drawing/2014/main" id="{35454148-0D8B-4F0A-ADC4-A6D93D89C9CD}"/>
              </a:ext>
            </a:extLst>
          </p:cNvPr>
          <p:cNvSpPr txBox="1"/>
          <p:nvPr/>
        </p:nvSpPr>
        <p:spPr>
          <a:xfrm>
            <a:off x="7843825" y="1731319"/>
            <a:ext cx="984087" cy="365372"/>
          </a:xfrm>
          <a:prstGeom prst="rect">
            <a:avLst/>
          </a:prstGeom>
          <a:noFill/>
        </p:spPr>
        <p:txBody>
          <a:bodyPr wrap="square" rtlCol="0">
            <a:spAutoFit/>
          </a:bodyPr>
          <a:lstStyle/>
          <a:p>
            <a:pPr algn="ctr"/>
            <a:r>
              <a:rPr lang="en-US" sz="2000" dirty="0">
                <a:solidFill>
                  <a:srgbClr val="1D4956"/>
                </a:solidFill>
                <a:latin typeface="Barlow" panose="020B0604020202020204" charset="0"/>
              </a:rPr>
              <a:t>Client </a:t>
            </a:r>
            <a:r>
              <a:rPr lang="en-US" sz="2000" b="1" dirty="0">
                <a:solidFill>
                  <a:srgbClr val="1D4956"/>
                </a:solidFill>
                <a:latin typeface="Barlow" panose="020B0604020202020204" charset="0"/>
              </a:rPr>
              <a:t>1</a:t>
            </a:r>
            <a:endParaRPr lang="el-GR" sz="2000" b="1" dirty="0">
              <a:solidFill>
                <a:srgbClr val="1D4956"/>
              </a:solidFill>
            </a:endParaRPr>
          </a:p>
        </p:txBody>
      </p:sp>
      <p:sp>
        <p:nvSpPr>
          <p:cNvPr id="26" name="Ορθογώνιο 79">
            <a:extLst>
              <a:ext uri="{FF2B5EF4-FFF2-40B4-BE49-F238E27FC236}">
                <a16:creationId xmlns:a16="http://schemas.microsoft.com/office/drawing/2014/main" id="{F3F79D27-CE23-4611-8F5E-FEFEED439766}"/>
              </a:ext>
            </a:extLst>
          </p:cNvPr>
          <p:cNvSpPr/>
          <p:nvPr/>
        </p:nvSpPr>
        <p:spPr>
          <a:xfrm>
            <a:off x="7635763" y="2224402"/>
            <a:ext cx="134467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 name="TextBox 26">
            <a:extLst>
              <a:ext uri="{FF2B5EF4-FFF2-40B4-BE49-F238E27FC236}">
                <a16:creationId xmlns:a16="http://schemas.microsoft.com/office/drawing/2014/main" id="{16C4533D-46EF-4DF1-9965-C0CB299614A0}"/>
              </a:ext>
            </a:extLst>
          </p:cNvPr>
          <p:cNvSpPr txBox="1"/>
          <p:nvPr/>
        </p:nvSpPr>
        <p:spPr>
          <a:xfrm>
            <a:off x="7530820" y="2207211"/>
            <a:ext cx="1536385"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TensorFlow</a:t>
            </a:r>
            <a:endParaRPr lang="el-GR" sz="2000" dirty="0">
              <a:solidFill>
                <a:srgbClr val="1D4956"/>
              </a:solidFill>
            </a:endParaRPr>
          </a:p>
        </p:txBody>
      </p:sp>
      <p:cxnSp>
        <p:nvCxnSpPr>
          <p:cNvPr id="28" name="Straight Arrow Connector 27">
            <a:extLst>
              <a:ext uri="{FF2B5EF4-FFF2-40B4-BE49-F238E27FC236}">
                <a16:creationId xmlns:a16="http://schemas.microsoft.com/office/drawing/2014/main" id="{4653B0C0-676A-4096-839D-CE8BF30268B0}"/>
              </a:ext>
            </a:extLst>
          </p:cNvPr>
          <p:cNvCxnSpPr>
            <a:cxnSpLocks/>
          </p:cNvCxnSpPr>
          <p:nvPr/>
        </p:nvCxnSpPr>
        <p:spPr>
          <a:xfrm>
            <a:off x="8090385" y="2604915"/>
            <a:ext cx="0" cy="72635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D54BAF-5102-4EA0-8E41-41D1D8DC142F}"/>
              </a:ext>
            </a:extLst>
          </p:cNvPr>
          <p:cNvCxnSpPr>
            <a:cxnSpLocks/>
          </p:cNvCxnSpPr>
          <p:nvPr/>
        </p:nvCxnSpPr>
        <p:spPr>
          <a:xfrm>
            <a:off x="7968340" y="4490838"/>
            <a:ext cx="9004" cy="52504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2DABFD-B8C1-4322-9B85-B7EFA456D421}"/>
              </a:ext>
            </a:extLst>
          </p:cNvPr>
          <p:cNvCxnSpPr>
            <a:cxnSpLocks/>
          </p:cNvCxnSpPr>
          <p:nvPr/>
        </p:nvCxnSpPr>
        <p:spPr>
          <a:xfrm>
            <a:off x="8964309" y="4494023"/>
            <a:ext cx="540320" cy="510484"/>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49C8550-B12B-430F-A8C0-689E9C5195C5}"/>
              </a:ext>
            </a:extLst>
          </p:cNvPr>
          <p:cNvCxnSpPr>
            <a:cxnSpLocks/>
          </p:cNvCxnSpPr>
          <p:nvPr/>
        </p:nvCxnSpPr>
        <p:spPr>
          <a:xfrm>
            <a:off x="10324284" y="4503738"/>
            <a:ext cx="585762" cy="51214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6E0B6D0-FC0C-4D1A-92A9-03CA899FDB37}"/>
              </a:ext>
            </a:extLst>
          </p:cNvPr>
          <p:cNvCxnSpPr>
            <a:cxnSpLocks/>
          </p:cNvCxnSpPr>
          <p:nvPr/>
        </p:nvCxnSpPr>
        <p:spPr>
          <a:xfrm>
            <a:off x="11509895" y="4475326"/>
            <a:ext cx="1141" cy="580026"/>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6064B6A-3BDD-4B9E-89D4-F7A33D3EA04F}"/>
              </a:ext>
            </a:extLst>
          </p:cNvPr>
          <p:cNvCxnSpPr>
            <a:cxnSpLocks/>
          </p:cNvCxnSpPr>
          <p:nvPr/>
        </p:nvCxnSpPr>
        <p:spPr>
          <a:xfrm>
            <a:off x="8728560" y="2604915"/>
            <a:ext cx="0" cy="72635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45" name="Ορθογώνιο: Στρογγύλεμα γωνιών 136">
            <a:extLst>
              <a:ext uri="{FF2B5EF4-FFF2-40B4-BE49-F238E27FC236}">
                <a16:creationId xmlns:a16="http://schemas.microsoft.com/office/drawing/2014/main" id="{C2A44C70-2973-4623-A68B-1472926387F5}"/>
              </a:ext>
            </a:extLst>
          </p:cNvPr>
          <p:cNvSpPr/>
          <p:nvPr/>
        </p:nvSpPr>
        <p:spPr>
          <a:xfrm>
            <a:off x="9218627" y="1716857"/>
            <a:ext cx="1305501" cy="103320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46" name="TextBox 45">
            <a:extLst>
              <a:ext uri="{FF2B5EF4-FFF2-40B4-BE49-F238E27FC236}">
                <a16:creationId xmlns:a16="http://schemas.microsoft.com/office/drawing/2014/main" id="{9341E8A8-AA7C-4689-A565-E96AB85E0662}"/>
              </a:ext>
            </a:extLst>
          </p:cNvPr>
          <p:cNvSpPr txBox="1"/>
          <p:nvPr/>
        </p:nvSpPr>
        <p:spPr>
          <a:xfrm>
            <a:off x="9327898" y="1737824"/>
            <a:ext cx="1073924"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Client </a:t>
            </a:r>
            <a:r>
              <a:rPr lang="en-US" sz="2000" b="1" dirty="0">
                <a:solidFill>
                  <a:srgbClr val="1D4956"/>
                </a:solidFill>
                <a:latin typeface="Barlow" panose="020B0604020202020204" charset="0"/>
              </a:rPr>
              <a:t>2</a:t>
            </a:r>
            <a:endParaRPr lang="el-GR" sz="2000" b="1" dirty="0">
              <a:solidFill>
                <a:srgbClr val="1D4956"/>
              </a:solidFill>
            </a:endParaRPr>
          </a:p>
        </p:txBody>
      </p:sp>
      <p:sp>
        <p:nvSpPr>
          <p:cNvPr id="47" name="Ορθογώνιο 79">
            <a:extLst>
              <a:ext uri="{FF2B5EF4-FFF2-40B4-BE49-F238E27FC236}">
                <a16:creationId xmlns:a16="http://schemas.microsoft.com/office/drawing/2014/main" id="{919F0E24-37E8-4291-BFBD-D0CDA9643263}"/>
              </a:ext>
            </a:extLst>
          </p:cNvPr>
          <p:cNvSpPr/>
          <p:nvPr/>
        </p:nvSpPr>
        <p:spPr>
          <a:xfrm>
            <a:off x="9299322" y="2230907"/>
            <a:ext cx="1155196"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8" name="TextBox 47">
            <a:extLst>
              <a:ext uri="{FF2B5EF4-FFF2-40B4-BE49-F238E27FC236}">
                <a16:creationId xmlns:a16="http://schemas.microsoft.com/office/drawing/2014/main" id="{A3C3FDF3-8A06-4ED9-942D-8DEB9650E638}"/>
              </a:ext>
            </a:extLst>
          </p:cNvPr>
          <p:cNvSpPr txBox="1"/>
          <p:nvPr/>
        </p:nvSpPr>
        <p:spPr>
          <a:xfrm>
            <a:off x="9284384" y="2203019"/>
            <a:ext cx="1183490"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PyTorch</a:t>
            </a:r>
            <a:endParaRPr lang="el-GR" sz="2000" dirty="0">
              <a:solidFill>
                <a:srgbClr val="1D4956"/>
              </a:solidFill>
            </a:endParaRPr>
          </a:p>
        </p:txBody>
      </p:sp>
      <p:cxnSp>
        <p:nvCxnSpPr>
          <p:cNvPr id="49" name="Straight Arrow Connector 48">
            <a:extLst>
              <a:ext uri="{FF2B5EF4-FFF2-40B4-BE49-F238E27FC236}">
                <a16:creationId xmlns:a16="http://schemas.microsoft.com/office/drawing/2014/main" id="{3CDB7A72-713B-44E0-B939-D11E2DCA922C}"/>
              </a:ext>
            </a:extLst>
          </p:cNvPr>
          <p:cNvCxnSpPr>
            <a:cxnSpLocks/>
          </p:cNvCxnSpPr>
          <p:nvPr/>
        </p:nvCxnSpPr>
        <p:spPr>
          <a:xfrm>
            <a:off x="9536923" y="2611420"/>
            <a:ext cx="0" cy="719854"/>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1013E15-B84E-4A57-9924-44BCF565FAEC}"/>
              </a:ext>
            </a:extLst>
          </p:cNvPr>
          <p:cNvCxnSpPr>
            <a:cxnSpLocks/>
          </p:cNvCxnSpPr>
          <p:nvPr/>
        </p:nvCxnSpPr>
        <p:spPr>
          <a:xfrm>
            <a:off x="10202644" y="2611420"/>
            <a:ext cx="0" cy="719854"/>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61" name="Ορθογώνιο: Στρογγύλεμα γωνιών 136">
            <a:extLst>
              <a:ext uri="{FF2B5EF4-FFF2-40B4-BE49-F238E27FC236}">
                <a16:creationId xmlns:a16="http://schemas.microsoft.com/office/drawing/2014/main" id="{E2F1893C-73A3-4B88-9655-B28270F101AC}"/>
              </a:ext>
            </a:extLst>
          </p:cNvPr>
          <p:cNvSpPr/>
          <p:nvPr/>
        </p:nvSpPr>
        <p:spPr>
          <a:xfrm>
            <a:off x="10800775" y="1716857"/>
            <a:ext cx="1305501" cy="103320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62" name="TextBox 61">
            <a:extLst>
              <a:ext uri="{FF2B5EF4-FFF2-40B4-BE49-F238E27FC236}">
                <a16:creationId xmlns:a16="http://schemas.microsoft.com/office/drawing/2014/main" id="{C534F31B-C0B0-43CF-8F32-BC8DB2EB98DA}"/>
              </a:ext>
            </a:extLst>
          </p:cNvPr>
          <p:cNvSpPr txBox="1"/>
          <p:nvPr/>
        </p:nvSpPr>
        <p:spPr>
          <a:xfrm>
            <a:off x="10910046" y="1737824"/>
            <a:ext cx="1073924"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Client </a:t>
            </a:r>
            <a:r>
              <a:rPr lang="en-US" sz="2000" b="1" dirty="0">
                <a:solidFill>
                  <a:srgbClr val="1D4956"/>
                </a:solidFill>
                <a:latin typeface="Barlow" panose="020B0604020202020204" charset="0"/>
              </a:rPr>
              <a:t>N</a:t>
            </a:r>
            <a:endParaRPr lang="el-GR" sz="2000" b="1" dirty="0">
              <a:solidFill>
                <a:srgbClr val="1D4956"/>
              </a:solidFill>
            </a:endParaRPr>
          </a:p>
        </p:txBody>
      </p:sp>
      <p:sp>
        <p:nvSpPr>
          <p:cNvPr id="63" name="Ορθογώνιο 79">
            <a:extLst>
              <a:ext uri="{FF2B5EF4-FFF2-40B4-BE49-F238E27FC236}">
                <a16:creationId xmlns:a16="http://schemas.microsoft.com/office/drawing/2014/main" id="{11E737E2-D992-4CB0-AAD0-221B8F086B49}"/>
              </a:ext>
            </a:extLst>
          </p:cNvPr>
          <p:cNvSpPr/>
          <p:nvPr/>
        </p:nvSpPr>
        <p:spPr>
          <a:xfrm>
            <a:off x="10881470" y="2230907"/>
            <a:ext cx="1155196"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4" name="TextBox 63">
            <a:extLst>
              <a:ext uri="{FF2B5EF4-FFF2-40B4-BE49-F238E27FC236}">
                <a16:creationId xmlns:a16="http://schemas.microsoft.com/office/drawing/2014/main" id="{E633B125-6A54-40AE-A25C-40E85165CA7E}"/>
              </a:ext>
            </a:extLst>
          </p:cNvPr>
          <p:cNvSpPr txBox="1"/>
          <p:nvPr/>
        </p:nvSpPr>
        <p:spPr>
          <a:xfrm>
            <a:off x="10866532" y="2203019"/>
            <a:ext cx="1183490"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Caffe</a:t>
            </a:r>
            <a:endParaRPr lang="el-GR" sz="2000" dirty="0">
              <a:solidFill>
                <a:srgbClr val="1D4956"/>
              </a:solidFill>
            </a:endParaRPr>
          </a:p>
        </p:txBody>
      </p:sp>
      <p:cxnSp>
        <p:nvCxnSpPr>
          <p:cNvPr id="65" name="Straight Arrow Connector 64">
            <a:extLst>
              <a:ext uri="{FF2B5EF4-FFF2-40B4-BE49-F238E27FC236}">
                <a16:creationId xmlns:a16="http://schemas.microsoft.com/office/drawing/2014/main" id="{DF668DF3-4311-4592-8727-159E68ADFC08}"/>
              </a:ext>
            </a:extLst>
          </p:cNvPr>
          <p:cNvCxnSpPr>
            <a:cxnSpLocks/>
          </p:cNvCxnSpPr>
          <p:nvPr/>
        </p:nvCxnSpPr>
        <p:spPr>
          <a:xfrm>
            <a:off x="11460942" y="2611420"/>
            <a:ext cx="0" cy="719854"/>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6257FD1-44D7-484B-91FD-770880930D1E}"/>
              </a:ext>
            </a:extLst>
          </p:cNvPr>
          <p:cNvCxnSpPr>
            <a:cxnSpLocks/>
          </p:cNvCxnSpPr>
          <p:nvPr/>
        </p:nvCxnSpPr>
        <p:spPr>
          <a:xfrm flipH="1">
            <a:off x="8985535" y="4481942"/>
            <a:ext cx="337537" cy="522565"/>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058CF573-0EDF-4385-A9E1-65EFD774437D}"/>
              </a:ext>
            </a:extLst>
          </p:cNvPr>
          <p:cNvPicPr>
            <a:picLocks noChangeAspect="1"/>
          </p:cNvPicPr>
          <p:nvPr/>
        </p:nvPicPr>
        <p:blipFill>
          <a:blip r:embed="rId4"/>
          <a:stretch>
            <a:fillRect/>
          </a:stretch>
        </p:blipFill>
        <p:spPr>
          <a:xfrm>
            <a:off x="9414341" y="4051454"/>
            <a:ext cx="758825" cy="301298"/>
          </a:xfrm>
          <a:prstGeom prst="rect">
            <a:avLst/>
          </a:prstGeom>
        </p:spPr>
      </p:pic>
      <p:sp>
        <p:nvSpPr>
          <p:cNvPr id="92" name="TextBox 91">
            <a:extLst>
              <a:ext uri="{FF2B5EF4-FFF2-40B4-BE49-F238E27FC236}">
                <a16:creationId xmlns:a16="http://schemas.microsoft.com/office/drawing/2014/main" id="{7E207AC8-8625-4C8C-9CC6-3D63DD65DCB1}"/>
              </a:ext>
            </a:extLst>
          </p:cNvPr>
          <p:cNvSpPr txBox="1"/>
          <p:nvPr/>
        </p:nvSpPr>
        <p:spPr>
          <a:xfrm>
            <a:off x="10455999" y="1601538"/>
            <a:ext cx="442172" cy="461665"/>
          </a:xfrm>
          <a:prstGeom prst="rect">
            <a:avLst/>
          </a:prstGeom>
          <a:noFill/>
        </p:spPr>
        <p:txBody>
          <a:bodyPr wrap="square" rtlCol="0">
            <a:spAutoFit/>
          </a:bodyPr>
          <a:lstStyle/>
          <a:p>
            <a:r>
              <a:rPr lang="en-US" sz="2400" dirty="0">
                <a:latin typeface="Barlow" panose="00000500000000000000" pitchFamily="2" charset="0"/>
              </a:rPr>
              <a:t>…</a:t>
            </a:r>
            <a:endParaRPr lang="el-GR" sz="2400" dirty="0"/>
          </a:p>
        </p:txBody>
      </p:sp>
      <p:sp>
        <p:nvSpPr>
          <p:cNvPr id="94" name="TextBox 93">
            <a:extLst>
              <a:ext uri="{FF2B5EF4-FFF2-40B4-BE49-F238E27FC236}">
                <a16:creationId xmlns:a16="http://schemas.microsoft.com/office/drawing/2014/main" id="{5B7B76A8-4367-459E-8FFE-C0545EF1AE8D}"/>
              </a:ext>
            </a:extLst>
          </p:cNvPr>
          <p:cNvSpPr txBox="1"/>
          <p:nvPr/>
        </p:nvSpPr>
        <p:spPr>
          <a:xfrm>
            <a:off x="425837" y="1106491"/>
            <a:ext cx="10673990" cy="461665"/>
          </a:xfrm>
          <a:prstGeom prst="rect">
            <a:avLst/>
          </a:prstGeom>
          <a:noFill/>
        </p:spPr>
        <p:txBody>
          <a:bodyPr wrap="square">
            <a:spAutoFit/>
          </a:bodyPr>
          <a:lstStyle/>
          <a:p>
            <a:pPr>
              <a:lnSpc>
                <a:spcPct val="100000"/>
              </a:lnSpc>
            </a:pPr>
            <a:r>
              <a:rPr lang="en-US" sz="2400" dirty="0">
                <a:solidFill>
                  <a:srgbClr val="1D4956"/>
                </a:solidFill>
                <a:latin typeface="Barlow"/>
                <a:cs typeface="Calibri Light"/>
              </a:rPr>
              <a:t>A runtime for </a:t>
            </a:r>
            <a:r>
              <a:rPr lang="en-US" sz="2400" b="1" dirty="0">
                <a:solidFill>
                  <a:srgbClr val="1D4956"/>
                </a:solidFill>
                <a:latin typeface="Barlow"/>
                <a:cs typeface="Calibri Light"/>
              </a:rPr>
              <a:t>transparent</a:t>
            </a:r>
            <a:r>
              <a:rPr lang="en-US" sz="2400" dirty="0">
                <a:solidFill>
                  <a:srgbClr val="1D4956"/>
                </a:solidFill>
                <a:latin typeface="Barlow"/>
                <a:cs typeface="Calibri Light"/>
              </a:rPr>
              <a:t>, </a:t>
            </a:r>
            <a:r>
              <a:rPr lang="en-US" sz="2400" b="1" dirty="0">
                <a:solidFill>
                  <a:srgbClr val="1D4956"/>
                </a:solidFill>
                <a:latin typeface="Barlow"/>
                <a:cs typeface="Calibri Light"/>
              </a:rPr>
              <a:t>elastic,</a:t>
            </a:r>
            <a:r>
              <a:rPr lang="en-US" sz="2400" dirty="0">
                <a:solidFill>
                  <a:srgbClr val="1D4956"/>
                </a:solidFill>
                <a:latin typeface="Barlow"/>
                <a:cs typeface="Calibri Light"/>
              </a:rPr>
              <a:t> and </a:t>
            </a:r>
            <a:r>
              <a:rPr lang="en-US" sz="2400" b="1" dirty="0">
                <a:solidFill>
                  <a:srgbClr val="1D4956"/>
                </a:solidFill>
                <a:latin typeface="Barlow"/>
                <a:cs typeface="Calibri Light"/>
              </a:rPr>
              <a:t>spatial</a:t>
            </a:r>
            <a:r>
              <a:rPr lang="en-US" sz="2400" dirty="0">
                <a:solidFill>
                  <a:srgbClr val="1D4956"/>
                </a:solidFill>
                <a:latin typeface="Barlow"/>
                <a:cs typeface="Calibri Light"/>
              </a:rPr>
              <a:t> sharing of </a:t>
            </a:r>
            <a:r>
              <a:rPr lang="en-US" sz="2400" b="1" dirty="0">
                <a:solidFill>
                  <a:srgbClr val="1D4956"/>
                </a:solidFill>
                <a:latin typeface="Barlow"/>
                <a:cs typeface="Calibri Light"/>
              </a:rPr>
              <a:t>multiple</a:t>
            </a:r>
            <a:r>
              <a:rPr lang="en-US" sz="2400" dirty="0">
                <a:solidFill>
                  <a:srgbClr val="1D4956"/>
                </a:solidFill>
                <a:latin typeface="Barlow"/>
                <a:cs typeface="Calibri Light"/>
              </a:rPr>
              <a:t> </a:t>
            </a:r>
            <a:r>
              <a:rPr lang="en-US" sz="2400" b="1" dirty="0">
                <a:solidFill>
                  <a:srgbClr val="1D4956"/>
                </a:solidFill>
                <a:latin typeface="Barlow"/>
                <a:cs typeface="Calibri Light"/>
              </a:rPr>
              <a:t>accelerators</a:t>
            </a:r>
            <a:endParaRPr lang="en-US" sz="2400" dirty="0">
              <a:solidFill>
                <a:srgbClr val="1D4956"/>
              </a:solidFill>
              <a:latin typeface="Barlow"/>
              <a:cs typeface="Calibri Light"/>
            </a:endParaRPr>
          </a:p>
        </p:txBody>
      </p:sp>
      <p:pic>
        <p:nvPicPr>
          <p:cNvPr id="50" name="Picture 49">
            <a:extLst>
              <a:ext uri="{FF2B5EF4-FFF2-40B4-BE49-F238E27FC236}">
                <a16:creationId xmlns:a16="http://schemas.microsoft.com/office/drawing/2014/main" id="{C3BB350D-5F6C-4D1C-96F0-0541F620C330}"/>
              </a:ext>
            </a:extLst>
          </p:cNvPr>
          <p:cNvPicPr>
            <a:picLocks noChangeAspect="1"/>
          </p:cNvPicPr>
          <p:nvPr/>
        </p:nvPicPr>
        <p:blipFill>
          <a:blip r:embed="rId5"/>
          <a:stretch>
            <a:fillRect/>
          </a:stretch>
        </p:blipFill>
        <p:spPr>
          <a:xfrm>
            <a:off x="8277502" y="4464152"/>
            <a:ext cx="361792" cy="361792"/>
          </a:xfrm>
          <a:prstGeom prst="rect">
            <a:avLst/>
          </a:prstGeom>
        </p:spPr>
      </p:pic>
      <p:pic>
        <p:nvPicPr>
          <p:cNvPr id="51" name="Picture 50">
            <a:extLst>
              <a:ext uri="{FF2B5EF4-FFF2-40B4-BE49-F238E27FC236}">
                <a16:creationId xmlns:a16="http://schemas.microsoft.com/office/drawing/2014/main" id="{8F8AEDB0-49EE-4DED-ABEE-583159D51209}"/>
              </a:ext>
            </a:extLst>
          </p:cNvPr>
          <p:cNvPicPr>
            <a:picLocks noChangeAspect="1"/>
          </p:cNvPicPr>
          <p:nvPr/>
        </p:nvPicPr>
        <p:blipFill>
          <a:blip r:embed="rId5"/>
          <a:stretch>
            <a:fillRect/>
          </a:stretch>
        </p:blipFill>
        <p:spPr>
          <a:xfrm>
            <a:off x="10985589" y="4488470"/>
            <a:ext cx="361792" cy="361792"/>
          </a:xfrm>
          <a:prstGeom prst="rect">
            <a:avLst/>
          </a:prstGeom>
        </p:spPr>
      </p:pic>
      <p:sp>
        <p:nvSpPr>
          <p:cNvPr id="53" name="TextBox 52">
            <a:extLst>
              <a:ext uri="{FF2B5EF4-FFF2-40B4-BE49-F238E27FC236}">
                <a16:creationId xmlns:a16="http://schemas.microsoft.com/office/drawing/2014/main" id="{834D180A-1F89-4B00-9C1C-2A5197925E80}"/>
              </a:ext>
            </a:extLst>
          </p:cNvPr>
          <p:cNvSpPr txBox="1"/>
          <p:nvPr/>
        </p:nvSpPr>
        <p:spPr>
          <a:xfrm>
            <a:off x="7878403" y="4713925"/>
            <a:ext cx="1216345" cy="400110"/>
          </a:xfrm>
          <a:prstGeom prst="rect">
            <a:avLst/>
          </a:prstGeom>
          <a:noFill/>
        </p:spPr>
        <p:txBody>
          <a:bodyPr wrap="square" rtlCol="0">
            <a:spAutoFit/>
          </a:bodyPr>
          <a:lstStyle/>
          <a:p>
            <a:pPr algn="ctr"/>
            <a:r>
              <a:rPr lang="en-US" sz="2000" dirty="0">
                <a:solidFill>
                  <a:schemeClr val="tx1"/>
                </a:solidFill>
                <a:latin typeface="Old English Text MT" panose="03040902040508030806" pitchFamily="66" charset="0"/>
              </a:rPr>
              <a:t>guardian</a:t>
            </a:r>
            <a:endParaRPr lang="el-GR" sz="2000" dirty="0">
              <a:solidFill>
                <a:schemeClr val="tx1"/>
              </a:solidFill>
            </a:endParaRPr>
          </a:p>
        </p:txBody>
      </p:sp>
    </p:spTree>
    <p:custDataLst>
      <p:tags r:id="rId1"/>
    </p:custDataLst>
    <p:extLst>
      <p:ext uri="{BB962C8B-B14F-4D97-AF65-F5344CB8AC3E}">
        <p14:creationId xmlns:p14="http://schemas.microsoft.com/office/powerpoint/2010/main" val="1723201205"/>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12" name="Content Placeholder 2">
            <a:extLst>
              <a:ext uri="{FF2B5EF4-FFF2-40B4-BE49-F238E27FC236}">
                <a16:creationId xmlns:a16="http://schemas.microsoft.com/office/drawing/2014/main" id="{7C08BC31-D2E7-4D3A-8559-47CD8936DB6C}"/>
              </a:ext>
            </a:extLst>
          </p:cNvPr>
          <p:cNvSpPr>
            <a:spLocks noGrp="1"/>
          </p:cNvSpPr>
          <p:nvPr>
            <p:ph sz="half" idx="1"/>
          </p:nvPr>
        </p:nvSpPr>
        <p:spPr>
          <a:xfrm>
            <a:off x="466988" y="1711842"/>
            <a:ext cx="8591951" cy="4585682"/>
          </a:xfrm>
        </p:spPr>
        <p:txBody>
          <a:bodyPr vert="horz" lIns="91440" tIns="45720" rIns="91440" bIns="45720" rtlCol="0" anchor="t">
            <a:noAutofit/>
          </a:bodyPr>
          <a:lstStyle/>
          <a:p>
            <a:pPr>
              <a:lnSpc>
                <a:spcPct val="150000"/>
              </a:lnSpc>
            </a:pPr>
            <a:r>
              <a:rPr lang="en-US" sz="2400" dirty="0">
                <a:solidFill>
                  <a:srgbClr val="8CC6D8"/>
                </a:solidFill>
                <a:latin typeface="Barlow"/>
                <a:cs typeface="Calibri Light"/>
              </a:rPr>
              <a:t>Introduction</a:t>
            </a:r>
          </a:p>
          <a:p>
            <a:pPr>
              <a:lnSpc>
                <a:spcPct val="150000"/>
              </a:lnSpc>
            </a:pPr>
            <a:r>
              <a:rPr lang="en-US" sz="2400" dirty="0">
                <a:solidFill>
                  <a:srgbClr val="8CC6D8"/>
                </a:solidFill>
                <a:latin typeface="Barlow"/>
                <a:cs typeface="Calibri Light"/>
              </a:rPr>
              <a:t>Thesis statement and contributions</a:t>
            </a:r>
          </a:p>
          <a:p>
            <a:pPr>
              <a:lnSpc>
                <a:spcPct val="150000"/>
              </a:lnSpc>
              <a:buFont typeface="Wingdings" panose="05000000000000000000" pitchFamily="2" charset="2"/>
              <a:buChar char="Ø"/>
            </a:pPr>
            <a:r>
              <a:rPr lang="en-US" sz="2400" b="1" dirty="0">
                <a:solidFill>
                  <a:srgbClr val="1D4956"/>
                </a:solidFill>
                <a:latin typeface="Barlow"/>
                <a:cs typeface="Calibri Light"/>
              </a:rPr>
              <a:t> Elastic application to accelerator assignment</a:t>
            </a:r>
            <a:r>
              <a:rPr lang="el-GR" sz="2400" b="1" dirty="0">
                <a:solidFill>
                  <a:srgbClr val="1D4956"/>
                </a:solidFill>
                <a:latin typeface="Barlow"/>
                <a:cs typeface="Calibri Light"/>
              </a:rPr>
              <a:t> (</a:t>
            </a:r>
            <a:r>
              <a:rPr lang="en-US" sz="2400" b="1" dirty="0">
                <a:solidFill>
                  <a:srgbClr val="1D4956"/>
                </a:solidFill>
                <a:latin typeface="Barlow"/>
                <a:cs typeface="Calibri Light"/>
              </a:rPr>
              <a:t>Arax</a:t>
            </a:r>
            <a:r>
              <a:rPr lang="el-GR" sz="2400" b="1" dirty="0">
                <a:solidFill>
                  <a:srgbClr val="1D4956"/>
                </a:solidFill>
                <a:latin typeface="Barlow"/>
                <a:cs typeface="Calibri Light"/>
              </a:rPr>
              <a:t>)</a:t>
            </a:r>
            <a:endParaRPr lang="en-US" sz="2400" dirty="0">
              <a:solidFill>
                <a:srgbClr val="8CC6D8"/>
              </a:solidFill>
              <a:latin typeface="Barlow"/>
              <a:cs typeface="Calibri Light"/>
            </a:endParaRPr>
          </a:p>
          <a:p>
            <a:pPr>
              <a:lnSpc>
                <a:spcPct val="150000"/>
              </a:lnSpc>
            </a:pPr>
            <a:r>
              <a:rPr lang="en-US" sz="2400" dirty="0">
                <a:solidFill>
                  <a:srgbClr val="8CC6D8"/>
                </a:solidFill>
                <a:latin typeface="Barlow"/>
                <a:cs typeface="Calibri Light"/>
              </a:rPr>
              <a:t>Protected accelerator spatial sharing (Guardian)</a:t>
            </a:r>
          </a:p>
          <a:p>
            <a:pPr>
              <a:lnSpc>
                <a:spcPct val="150000"/>
              </a:lnSpc>
            </a:pPr>
            <a:r>
              <a:rPr lang="en-US" sz="2400" dirty="0">
                <a:solidFill>
                  <a:srgbClr val="8CC6D8"/>
                </a:solidFill>
                <a:latin typeface="Barlow"/>
                <a:cs typeface="Calibri Light"/>
                <a:sym typeface="Wingdings" panose="05000000000000000000" pitchFamily="2" charset="2"/>
              </a:rPr>
              <a:t>Conclusions</a:t>
            </a:r>
          </a:p>
        </p:txBody>
      </p:sp>
      <p:sp>
        <p:nvSpPr>
          <p:cNvPr id="10" name="Title 1">
            <a:extLst>
              <a:ext uri="{FF2B5EF4-FFF2-40B4-BE49-F238E27FC236}">
                <a16:creationId xmlns:a16="http://schemas.microsoft.com/office/drawing/2014/main" id="{2819F4C9-6D94-4C0F-A412-3F303CE09EE4}"/>
              </a:ext>
            </a:extLst>
          </p:cNvPr>
          <p:cNvSpPr txBox="1">
            <a:spLocks/>
          </p:cNvSpPr>
          <p:nvPr/>
        </p:nvSpPr>
        <p:spPr>
          <a:xfrm>
            <a:off x="516467" y="365125"/>
            <a:ext cx="4301194"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Outline</a:t>
            </a:r>
          </a:p>
        </p:txBody>
      </p:sp>
      <p:sp>
        <p:nvSpPr>
          <p:cNvPr id="8" name="Slide Number Placeholder 7">
            <a:extLst>
              <a:ext uri="{FF2B5EF4-FFF2-40B4-BE49-F238E27FC236}">
                <a16:creationId xmlns:a16="http://schemas.microsoft.com/office/drawing/2014/main" id="{2D5EDCFB-AA99-4B74-A593-0DB4FC80D837}"/>
              </a:ext>
            </a:extLst>
          </p:cNvPr>
          <p:cNvSpPr>
            <a:spLocks noGrp="1"/>
          </p:cNvSpPr>
          <p:nvPr>
            <p:ph type="sldNum" sz="quarter" idx="12"/>
          </p:nvPr>
        </p:nvSpPr>
        <p:spPr/>
        <p:txBody>
          <a:bodyPr/>
          <a:lstStyle/>
          <a:p>
            <a:fld id="{48F63A3B-78C7-47BE-AE5E-E10140E04643}" type="slidenum">
              <a:rPr lang="en-US" smtClean="0"/>
              <a:t>15</a:t>
            </a:fld>
            <a:endParaRPr lang="en-US"/>
          </a:p>
        </p:txBody>
      </p:sp>
      <p:sp>
        <p:nvSpPr>
          <p:cNvPr id="14" name="Footer Placeholder 13">
            <a:extLst>
              <a:ext uri="{FF2B5EF4-FFF2-40B4-BE49-F238E27FC236}">
                <a16:creationId xmlns:a16="http://schemas.microsoft.com/office/drawing/2014/main" id="{05F632E6-B3A8-4966-A8BF-7C855207057B}"/>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9" name="TextBox 8">
            <a:extLst>
              <a:ext uri="{FF2B5EF4-FFF2-40B4-BE49-F238E27FC236}">
                <a16:creationId xmlns:a16="http://schemas.microsoft.com/office/drawing/2014/main" id="{601D98E8-F7A6-481D-AE7D-9A8F4C44BE73}"/>
              </a:ext>
            </a:extLst>
          </p:cNvPr>
          <p:cNvSpPr txBox="1"/>
          <p:nvPr/>
        </p:nvSpPr>
        <p:spPr>
          <a:xfrm>
            <a:off x="581009" y="5712749"/>
            <a:ext cx="11144003" cy="646331"/>
          </a:xfrm>
          <a:prstGeom prst="rect">
            <a:avLst/>
          </a:prstGeom>
          <a:noFill/>
        </p:spPr>
        <p:txBody>
          <a:bodyPr wrap="square">
            <a:spAutoFit/>
          </a:bodyPr>
          <a:lstStyle/>
          <a:p>
            <a:pPr>
              <a:lnSpc>
                <a:spcPct val="100000"/>
              </a:lnSpc>
            </a:pPr>
            <a:r>
              <a:rPr lang="en-US" sz="1800" dirty="0">
                <a:solidFill>
                  <a:srgbClr val="1D4956"/>
                </a:solidFill>
                <a:latin typeface="Barlow"/>
                <a:cs typeface="Calibri"/>
                <a:sym typeface="Wingdings" panose="05000000000000000000" pitchFamily="2" charset="2"/>
              </a:rPr>
              <a:t>Arax: A Runtime Framework for Decoupling Applications from Heterogeneous Accelerators, SoCC’22</a:t>
            </a:r>
          </a:p>
          <a:p>
            <a:pPr>
              <a:lnSpc>
                <a:spcPct val="100000"/>
              </a:lnSpc>
            </a:pPr>
            <a:r>
              <a:rPr lang="en-US" sz="1800" dirty="0">
                <a:solidFill>
                  <a:srgbClr val="1D4956"/>
                </a:solidFill>
                <a:latin typeface="Barlow"/>
                <a:cs typeface="Calibri"/>
                <a:sym typeface="Wingdings" panose="05000000000000000000" pitchFamily="2" charset="2"/>
              </a:rPr>
              <a:t>Guardian: Data Isolation for Multi-Tenant GPU Sharing, Under submission</a:t>
            </a:r>
          </a:p>
        </p:txBody>
      </p:sp>
    </p:spTree>
    <p:custDataLst>
      <p:tags r:id="rId1"/>
    </p:custDataLst>
    <p:extLst>
      <p:ext uri="{BB962C8B-B14F-4D97-AF65-F5344CB8AC3E}">
        <p14:creationId xmlns:p14="http://schemas.microsoft.com/office/powerpoint/2010/main" val="3348630173"/>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Abstract accelerator(s)</a:t>
            </a:r>
          </a:p>
        </p:txBody>
      </p:sp>
      <p:sp>
        <p:nvSpPr>
          <p:cNvPr id="120" name="Content Placeholder 2">
            <a:extLst>
              <a:ext uri="{FF2B5EF4-FFF2-40B4-BE49-F238E27FC236}">
                <a16:creationId xmlns:a16="http://schemas.microsoft.com/office/drawing/2014/main" id="{383A0234-4650-4B0F-AB06-A54E2CF22F30}"/>
              </a:ext>
            </a:extLst>
          </p:cNvPr>
          <p:cNvSpPr>
            <a:spLocks noGrp="1"/>
          </p:cNvSpPr>
          <p:nvPr>
            <p:ph sz="half" idx="1"/>
          </p:nvPr>
        </p:nvSpPr>
        <p:spPr>
          <a:xfrm>
            <a:off x="3167160" y="1143000"/>
            <a:ext cx="9024842" cy="5250221"/>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Goal: </a:t>
            </a:r>
            <a:r>
              <a:rPr lang="en-US" sz="2400" b="1" dirty="0">
                <a:solidFill>
                  <a:srgbClr val="1D4956"/>
                </a:solidFill>
                <a:latin typeface="Barlow"/>
                <a:cs typeface="Calibri"/>
                <a:sym typeface="Wingdings" panose="05000000000000000000" pitchFamily="2" charset="2"/>
              </a:rPr>
              <a:t>Abstracting</a:t>
            </a:r>
            <a:r>
              <a:rPr lang="en-US" sz="2400" dirty="0">
                <a:solidFill>
                  <a:srgbClr val="1D4956"/>
                </a:solidFill>
                <a:latin typeface="Barlow"/>
                <a:cs typeface="Calibri"/>
                <a:sym typeface="Wingdings" panose="05000000000000000000" pitchFamily="2" charset="2"/>
              </a:rPr>
              <a:t> accelerator </a:t>
            </a:r>
            <a:r>
              <a:rPr lang="en-US" sz="2400" b="1" dirty="0">
                <a:solidFill>
                  <a:srgbClr val="1D4956"/>
                </a:solidFill>
                <a:latin typeface="Barlow"/>
                <a:cs typeface="Calibri"/>
                <a:sym typeface="Wingdings" panose="05000000000000000000" pitchFamily="2" charset="2"/>
              </a:rPr>
              <a:t>type</a:t>
            </a:r>
            <a:r>
              <a:rPr lang="el-GR"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number, and set</a:t>
            </a:r>
            <a:r>
              <a:rPr lang="en-US" sz="2400" dirty="0">
                <a:solidFill>
                  <a:srgbClr val="1D4956"/>
                </a:solidFill>
                <a:latin typeface="Barlow"/>
                <a:cs typeface="Calibri"/>
                <a:sym typeface="Wingdings" panose="05000000000000000000" pitchFamily="2" charset="2"/>
              </a:rPr>
              <a:t> from apps</a:t>
            </a:r>
          </a:p>
          <a:p>
            <a:pPr marL="457200" lvl="1" indent="0">
              <a:lnSpc>
                <a:spcPct val="100000"/>
              </a:lnSpc>
              <a:buNone/>
            </a:pPr>
            <a:endParaRPr lang="en-US" sz="500" dirty="0">
              <a:solidFill>
                <a:srgbClr val="1D4956"/>
              </a:solidFill>
              <a:latin typeface="Barlow"/>
              <a:cs typeface="Calibri"/>
              <a:sym typeface="Wingdings" panose="05000000000000000000" pitchFamily="2" charset="2"/>
            </a:endParaRPr>
          </a:p>
          <a:p>
            <a:pPr>
              <a:lnSpc>
                <a:spcPct val="100000"/>
              </a:lnSpc>
            </a:pPr>
            <a:r>
              <a:rPr lang="en-US" sz="2400" dirty="0" err="1">
                <a:solidFill>
                  <a:srgbClr val="1D4956"/>
                </a:solidFill>
                <a:latin typeface="Barlow"/>
                <a:cs typeface="Calibri"/>
                <a:sym typeface="Wingdings" panose="05000000000000000000" pitchFamily="2" charset="2"/>
              </a:rPr>
              <a:t>Arax</a:t>
            </a:r>
            <a:r>
              <a:rPr lang="en-US" sz="2400" dirty="0">
                <a:solidFill>
                  <a:srgbClr val="1D4956"/>
                </a:solidFill>
                <a:latin typeface="Barlow"/>
                <a:cs typeface="Calibri"/>
                <a:sym typeface="Wingdings" panose="05000000000000000000" pitchFamily="2" charset="2"/>
              </a:rPr>
              <a:t> uses three main primitives</a:t>
            </a:r>
          </a:p>
        </p:txBody>
      </p:sp>
      <p:sp>
        <p:nvSpPr>
          <p:cNvPr id="101" name="Ορθογώνιο 79">
            <a:extLst>
              <a:ext uri="{FF2B5EF4-FFF2-40B4-BE49-F238E27FC236}">
                <a16:creationId xmlns:a16="http://schemas.microsoft.com/office/drawing/2014/main" id="{B81A7824-F225-4DF0-A9B0-EB5F94BD35D3}"/>
              </a:ext>
            </a:extLst>
          </p:cNvPr>
          <p:cNvSpPr/>
          <p:nvPr/>
        </p:nvSpPr>
        <p:spPr>
          <a:xfrm>
            <a:off x="508688" y="1849316"/>
            <a:ext cx="2401349"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2" name="TextBox 111">
            <a:extLst>
              <a:ext uri="{FF2B5EF4-FFF2-40B4-BE49-F238E27FC236}">
                <a16:creationId xmlns:a16="http://schemas.microsoft.com/office/drawing/2014/main" id="{9B271365-C5B2-4F51-AA8E-81EA4B05E7AC}"/>
              </a:ext>
            </a:extLst>
          </p:cNvPr>
          <p:cNvSpPr txBox="1"/>
          <p:nvPr/>
        </p:nvSpPr>
        <p:spPr>
          <a:xfrm>
            <a:off x="748154" y="1831991"/>
            <a:ext cx="2083153" cy="400110"/>
          </a:xfrm>
          <a:prstGeom prst="rect">
            <a:avLst/>
          </a:prstGeom>
          <a:noFill/>
        </p:spPr>
        <p:txBody>
          <a:bodyPr wrap="square" rtlCol="0">
            <a:spAutoFit/>
          </a:bodyPr>
          <a:lstStyle/>
          <a:p>
            <a:pPr algn="ctr"/>
            <a:r>
              <a:rPr lang="en-US" sz="2000" dirty="0" err="1">
                <a:solidFill>
                  <a:srgbClr val="1D4956"/>
                </a:solidFill>
                <a:latin typeface="Barlow" panose="020B0604020202020204" charset="0"/>
              </a:rPr>
              <a:t>Arax</a:t>
            </a:r>
            <a:r>
              <a:rPr lang="en-US" sz="2000" dirty="0">
                <a:solidFill>
                  <a:srgbClr val="1D4956"/>
                </a:solidFill>
                <a:latin typeface="Barlow" panose="020B0604020202020204" charset="0"/>
              </a:rPr>
              <a:t> Application</a:t>
            </a:r>
            <a:endParaRPr lang="el-GR" sz="2000" dirty="0">
              <a:solidFill>
                <a:srgbClr val="1D4956"/>
              </a:solidFill>
            </a:endParaRPr>
          </a:p>
        </p:txBody>
      </p:sp>
      <p:sp>
        <p:nvSpPr>
          <p:cNvPr id="4" name="Slide Number Placeholder 3">
            <a:extLst>
              <a:ext uri="{FF2B5EF4-FFF2-40B4-BE49-F238E27FC236}">
                <a16:creationId xmlns:a16="http://schemas.microsoft.com/office/drawing/2014/main" id="{4A5F6702-39AC-47E3-B819-52856340D56F}"/>
              </a:ext>
            </a:extLst>
          </p:cNvPr>
          <p:cNvSpPr>
            <a:spLocks noGrp="1"/>
          </p:cNvSpPr>
          <p:nvPr>
            <p:ph type="sldNum" sz="quarter" idx="12"/>
          </p:nvPr>
        </p:nvSpPr>
        <p:spPr/>
        <p:txBody>
          <a:bodyPr/>
          <a:lstStyle/>
          <a:p>
            <a:fld id="{48F63A3B-78C7-47BE-AE5E-E10140E04643}" type="slidenum">
              <a:rPr lang="en-US" smtClean="0"/>
              <a:t>16</a:t>
            </a:fld>
            <a:endParaRPr lang="en-US"/>
          </a:p>
        </p:txBody>
      </p:sp>
      <p:sp>
        <p:nvSpPr>
          <p:cNvPr id="7" name="Footer Placeholder 6">
            <a:extLst>
              <a:ext uri="{FF2B5EF4-FFF2-40B4-BE49-F238E27FC236}">
                <a16:creationId xmlns:a16="http://schemas.microsoft.com/office/drawing/2014/main" id="{07BD9CA7-7535-4106-B4B6-4B6C44ACD933}"/>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pic>
        <p:nvPicPr>
          <p:cNvPr id="9" name="Picture 8">
            <a:extLst>
              <a:ext uri="{FF2B5EF4-FFF2-40B4-BE49-F238E27FC236}">
                <a16:creationId xmlns:a16="http://schemas.microsoft.com/office/drawing/2014/main" id="{37898D6D-0A68-4370-853A-54FFE9FF2170}"/>
              </a:ext>
            </a:extLst>
          </p:cNvPr>
          <p:cNvPicPr>
            <a:picLocks noChangeAspect="1"/>
          </p:cNvPicPr>
          <p:nvPr/>
        </p:nvPicPr>
        <p:blipFill>
          <a:blip r:embed="rId4"/>
          <a:stretch>
            <a:fillRect/>
          </a:stretch>
        </p:blipFill>
        <p:spPr>
          <a:xfrm>
            <a:off x="10198312" y="133303"/>
            <a:ext cx="1726985" cy="685715"/>
          </a:xfrm>
          <a:prstGeom prst="rect">
            <a:avLst/>
          </a:prstGeom>
        </p:spPr>
      </p:pic>
    </p:spTree>
    <p:custDataLst>
      <p:tags r:id="rId1"/>
    </p:custDataLst>
    <p:extLst>
      <p:ext uri="{BB962C8B-B14F-4D97-AF65-F5344CB8AC3E}">
        <p14:creationId xmlns:p14="http://schemas.microsoft.com/office/powerpoint/2010/main" val="195373221"/>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Abstract accelerator(s)</a:t>
            </a:r>
          </a:p>
        </p:txBody>
      </p:sp>
      <p:sp>
        <p:nvSpPr>
          <p:cNvPr id="120" name="Content Placeholder 2">
            <a:extLst>
              <a:ext uri="{FF2B5EF4-FFF2-40B4-BE49-F238E27FC236}">
                <a16:creationId xmlns:a16="http://schemas.microsoft.com/office/drawing/2014/main" id="{383A0234-4650-4B0F-AB06-A54E2CF22F30}"/>
              </a:ext>
            </a:extLst>
          </p:cNvPr>
          <p:cNvSpPr>
            <a:spLocks noGrp="1"/>
          </p:cNvSpPr>
          <p:nvPr>
            <p:ph sz="half" idx="1"/>
          </p:nvPr>
        </p:nvSpPr>
        <p:spPr>
          <a:xfrm>
            <a:off x="3167160" y="1143000"/>
            <a:ext cx="9024842" cy="5250221"/>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Goal: </a:t>
            </a:r>
            <a:r>
              <a:rPr lang="en-US" sz="2400" b="1" dirty="0">
                <a:solidFill>
                  <a:srgbClr val="1D4956"/>
                </a:solidFill>
                <a:latin typeface="Barlow"/>
                <a:cs typeface="Calibri"/>
                <a:sym typeface="Wingdings" panose="05000000000000000000" pitchFamily="2" charset="2"/>
              </a:rPr>
              <a:t>Abstracting</a:t>
            </a:r>
            <a:r>
              <a:rPr lang="en-US" sz="2400" dirty="0">
                <a:solidFill>
                  <a:srgbClr val="1D4956"/>
                </a:solidFill>
                <a:latin typeface="Barlow"/>
                <a:cs typeface="Calibri"/>
                <a:sym typeface="Wingdings" panose="05000000000000000000" pitchFamily="2" charset="2"/>
              </a:rPr>
              <a:t> accelerator </a:t>
            </a:r>
            <a:r>
              <a:rPr lang="en-US" sz="2400" b="1" dirty="0">
                <a:solidFill>
                  <a:srgbClr val="1D4956"/>
                </a:solidFill>
                <a:latin typeface="Barlow"/>
                <a:cs typeface="Calibri"/>
                <a:sym typeface="Wingdings" panose="05000000000000000000" pitchFamily="2" charset="2"/>
              </a:rPr>
              <a:t>type</a:t>
            </a:r>
            <a:r>
              <a:rPr lang="el-GR"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number, and set</a:t>
            </a:r>
            <a:r>
              <a:rPr lang="en-US" sz="2400" dirty="0">
                <a:solidFill>
                  <a:srgbClr val="1D4956"/>
                </a:solidFill>
                <a:latin typeface="Barlow"/>
                <a:cs typeface="Calibri"/>
                <a:sym typeface="Wingdings" panose="05000000000000000000" pitchFamily="2" charset="2"/>
              </a:rPr>
              <a:t> from apps</a:t>
            </a:r>
          </a:p>
          <a:p>
            <a:pPr marL="457200" lvl="1" indent="0">
              <a:lnSpc>
                <a:spcPct val="100000"/>
              </a:lnSpc>
              <a:buNone/>
            </a:pPr>
            <a:endParaRPr lang="en-US" sz="500" dirty="0">
              <a:solidFill>
                <a:srgbClr val="1D4956"/>
              </a:solidFill>
              <a:latin typeface="Barlow"/>
              <a:cs typeface="Calibri"/>
              <a:sym typeface="Wingdings" panose="05000000000000000000" pitchFamily="2" charset="2"/>
            </a:endParaRPr>
          </a:p>
          <a:p>
            <a:pPr>
              <a:lnSpc>
                <a:spcPct val="100000"/>
              </a:lnSpc>
            </a:pPr>
            <a:r>
              <a:rPr lang="en-US" sz="2400" dirty="0" err="1">
                <a:solidFill>
                  <a:srgbClr val="1D4956"/>
                </a:solidFill>
                <a:latin typeface="Barlow"/>
                <a:cs typeface="Calibri"/>
                <a:sym typeface="Wingdings" panose="05000000000000000000" pitchFamily="2" charset="2"/>
              </a:rPr>
              <a:t>Arax</a:t>
            </a:r>
            <a:r>
              <a:rPr lang="en-US" sz="2400" dirty="0">
                <a:solidFill>
                  <a:srgbClr val="1D4956"/>
                </a:solidFill>
                <a:latin typeface="Barlow"/>
                <a:cs typeface="Calibri"/>
                <a:sym typeface="Wingdings" panose="05000000000000000000" pitchFamily="2" charset="2"/>
              </a:rPr>
              <a:t> uses three main primitives</a:t>
            </a:r>
          </a:p>
          <a:p>
            <a:pPr marL="457200" indent="-457200">
              <a:lnSpc>
                <a:spcPct val="100000"/>
              </a:lnSpc>
              <a:buFont typeface="+mj-lt"/>
              <a:buAutoNum type="arabicPeriod"/>
            </a:pPr>
            <a:r>
              <a:rPr lang="en-US" sz="2400" b="1" dirty="0">
                <a:solidFill>
                  <a:srgbClr val="1D4956"/>
                </a:solidFill>
                <a:latin typeface="Barlow"/>
                <a:cs typeface="Calibri"/>
                <a:sym typeface="Wingdings" panose="05000000000000000000" pitchFamily="2" charset="2"/>
              </a:rPr>
              <a:t>Tasks</a:t>
            </a:r>
            <a:r>
              <a:rPr lang="en-US" sz="2400" dirty="0">
                <a:solidFill>
                  <a:srgbClr val="1D4956"/>
                </a:solidFill>
                <a:latin typeface="Barlow"/>
                <a:cs typeface="Calibri"/>
                <a:sym typeface="Wingdings" panose="05000000000000000000" pitchFamily="2" charset="2"/>
              </a:rPr>
              <a:t> (     ): hide </a:t>
            </a:r>
            <a:r>
              <a:rPr lang="en-US" sz="2400" b="1" dirty="0">
                <a:solidFill>
                  <a:srgbClr val="1D4956"/>
                </a:solidFill>
                <a:latin typeface="Barlow"/>
                <a:cs typeface="Calibri"/>
                <a:sym typeface="Wingdings" panose="05000000000000000000" pitchFamily="2" charset="2"/>
              </a:rPr>
              <a:t>accelerator-specific</a:t>
            </a:r>
            <a:r>
              <a:rPr lang="en-US" sz="2400" dirty="0">
                <a:solidFill>
                  <a:srgbClr val="1D4956"/>
                </a:solidFill>
                <a:latin typeface="Barlow"/>
                <a:cs typeface="Calibri"/>
                <a:sym typeface="Wingdings" panose="05000000000000000000" pitchFamily="2" charset="2"/>
              </a:rPr>
              <a:t> information</a:t>
            </a:r>
          </a:p>
          <a:p>
            <a:pPr lvl="1">
              <a:lnSpc>
                <a:spcPct val="100000"/>
              </a:lnSpc>
            </a:pPr>
            <a:r>
              <a:rPr lang="en-US" sz="2000" dirty="0">
                <a:solidFill>
                  <a:srgbClr val="1D4956"/>
                </a:solidFill>
                <a:latin typeface="Barlow"/>
                <a:cs typeface="Calibri"/>
                <a:sym typeface="Wingdings" panose="05000000000000000000" pitchFamily="2" charset="2"/>
              </a:rPr>
              <a:t>Represent individual kernels and data transfers</a:t>
            </a:r>
            <a:endParaRPr lang="en-US" sz="2000" b="1" dirty="0">
              <a:solidFill>
                <a:srgbClr val="1D4956"/>
              </a:solidFill>
              <a:highlight>
                <a:srgbClr val="FFFF00"/>
              </a:highlight>
              <a:latin typeface="Barlow"/>
              <a:cs typeface="Calibri"/>
              <a:sym typeface="Wingdings" panose="05000000000000000000" pitchFamily="2" charset="2"/>
            </a:endParaRPr>
          </a:p>
        </p:txBody>
      </p:sp>
      <p:sp>
        <p:nvSpPr>
          <p:cNvPr id="116" name="Ορθογώνιο 79">
            <a:extLst>
              <a:ext uri="{FF2B5EF4-FFF2-40B4-BE49-F238E27FC236}">
                <a16:creationId xmlns:a16="http://schemas.microsoft.com/office/drawing/2014/main" id="{19D7A447-27CF-4575-A1EE-2BACC69B31F4}"/>
              </a:ext>
            </a:extLst>
          </p:cNvPr>
          <p:cNvSpPr/>
          <p:nvPr/>
        </p:nvSpPr>
        <p:spPr>
          <a:xfrm>
            <a:off x="508688" y="1849316"/>
            <a:ext cx="2401349"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9" name="TextBox 118">
            <a:extLst>
              <a:ext uri="{FF2B5EF4-FFF2-40B4-BE49-F238E27FC236}">
                <a16:creationId xmlns:a16="http://schemas.microsoft.com/office/drawing/2014/main" id="{161E7FFF-EF0D-4CA6-96E5-29E742298AD7}"/>
              </a:ext>
            </a:extLst>
          </p:cNvPr>
          <p:cNvSpPr txBox="1"/>
          <p:nvPr/>
        </p:nvSpPr>
        <p:spPr>
          <a:xfrm>
            <a:off x="748154" y="1831991"/>
            <a:ext cx="2083153" cy="400110"/>
          </a:xfrm>
          <a:prstGeom prst="rect">
            <a:avLst/>
          </a:prstGeom>
          <a:noFill/>
        </p:spPr>
        <p:txBody>
          <a:bodyPr wrap="square" rtlCol="0">
            <a:spAutoFit/>
          </a:bodyPr>
          <a:lstStyle/>
          <a:p>
            <a:pPr algn="ctr"/>
            <a:r>
              <a:rPr lang="en-US" sz="2000" dirty="0" err="1">
                <a:solidFill>
                  <a:srgbClr val="1D4956"/>
                </a:solidFill>
                <a:latin typeface="Barlow" panose="020B0604020202020204" charset="0"/>
              </a:rPr>
              <a:t>Arax</a:t>
            </a:r>
            <a:r>
              <a:rPr lang="en-US" sz="2000" dirty="0">
                <a:solidFill>
                  <a:srgbClr val="1D4956"/>
                </a:solidFill>
                <a:latin typeface="Barlow" panose="020B0604020202020204" charset="0"/>
              </a:rPr>
              <a:t> Application</a:t>
            </a:r>
            <a:endParaRPr lang="el-GR" sz="2000" dirty="0">
              <a:solidFill>
                <a:srgbClr val="1D4956"/>
              </a:solidFill>
            </a:endParaRPr>
          </a:p>
        </p:txBody>
      </p:sp>
      <p:sp>
        <p:nvSpPr>
          <p:cNvPr id="24" name="Οβάλ 173">
            <a:extLst>
              <a:ext uri="{FF2B5EF4-FFF2-40B4-BE49-F238E27FC236}">
                <a16:creationId xmlns:a16="http://schemas.microsoft.com/office/drawing/2014/main" id="{0F5E333B-FAF6-4B10-A22F-C168CE7C3DFB}"/>
              </a:ext>
            </a:extLst>
          </p:cNvPr>
          <p:cNvSpPr/>
          <p:nvPr/>
        </p:nvSpPr>
        <p:spPr>
          <a:xfrm>
            <a:off x="4628720" y="2365044"/>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grpSp>
        <p:nvGrpSpPr>
          <p:cNvPr id="3" name="Group 2">
            <a:extLst>
              <a:ext uri="{FF2B5EF4-FFF2-40B4-BE49-F238E27FC236}">
                <a16:creationId xmlns:a16="http://schemas.microsoft.com/office/drawing/2014/main" id="{AE9CFBF8-F70E-4513-861F-E6B382A13BF7}"/>
              </a:ext>
            </a:extLst>
          </p:cNvPr>
          <p:cNvGrpSpPr/>
          <p:nvPr/>
        </p:nvGrpSpPr>
        <p:grpSpPr>
          <a:xfrm>
            <a:off x="567525" y="2475752"/>
            <a:ext cx="304074" cy="914301"/>
            <a:chOff x="567525" y="2475752"/>
            <a:chExt cx="304074" cy="914301"/>
          </a:xfrm>
        </p:grpSpPr>
        <p:grpSp>
          <p:nvGrpSpPr>
            <p:cNvPr id="82" name="Ομάδα 81">
              <a:extLst>
                <a:ext uri="{FF2B5EF4-FFF2-40B4-BE49-F238E27FC236}">
                  <a16:creationId xmlns:a16="http://schemas.microsoft.com/office/drawing/2014/main" id="{553FE372-C655-4DD1-AEB5-0441FB1B059E}"/>
                </a:ext>
              </a:extLst>
            </p:cNvPr>
            <p:cNvGrpSpPr/>
            <p:nvPr/>
          </p:nvGrpSpPr>
          <p:grpSpPr>
            <a:xfrm rot="5400000">
              <a:off x="595083" y="2911166"/>
              <a:ext cx="252697" cy="46054"/>
              <a:chOff x="1941489" y="3211398"/>
              <a:chExt cx="252697" cy="46054"/>
            </a:xfrm>
          </p:grpSpPr>
          <p:sp>
            <p:nvSpPr>
              <p:cNvPr id="83" name="Οβάλ 173">
                <a:extLst>
                  <a:ext uri="{FF2B5EF4-FFF2-40B4-BE49-F238E27FC236}">
                    <a16:creationId xmlns:a16="http://schemas.microsoft.com/office/drawing/2014/main" id="{82DB3EE2-C550-4707-A75E-AAD136F176F4}"/>
                  </a:ext>
                </a:extLst>
              </p:cNvPr>
              <p:cNvSpPr/>
              <p:nvPr/>
            </p:nvSpPr>
            <p:spPr>
              <a:xfrm>
                <a:off x="1941489"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4" name="Οβάλ 173">
                <a:extLst>
                  <a:ext uri="{FF2B5EF4-FFF2-40B4-BE49-F238E27FC236}">
                    <a16:creationId xmlns:a16="http://schemas.microsoft.com/office/drawing/2014/main" id="{63F1BB6B-E217-4FDE-BDA3-79D08B015439}"/>
                  </a:ext>
                </a:extLst>
              </p:cNvPr>
              <p:cNvSpPr/>
              <p:nvPr/>
            </p:nvSpPr>
            <p:spPr>
              <a:xfrm>
                <a:off x="2043687"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Οβάλ 173">
                <a:extLst>
                  <a:ext uri="{FF2B5EF4-FFF2-40B4-BE49-F238E27FC236}">
                    <a16:creationId xmlns:a16="http://schemas.microsoft.com/office/drawing/2014/main" id="{41A4EC9B-E7A4-42E5-BA13-D704FBB0E4C6}"/>
                  </a:ext>
                </a:extLst>
              </p:cNvPr>
              <p:cNvSpPr/>
              <p:nvPr/>
            </p:nvSpPr>
            <p:spPr>
              <a:xfrm>
                <a:off x="2148467" y="3211398"/>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3" name="Ομάδα 122">
              <a:extLst>
                <a:ext uri="{FF2B5EF4-FFF2-40B4-BE49-F238E27FC236}">
                  <a16:creationId xmlns:a16="http://schemas.microsoft.com/office/drawing/2014/main" id="{34CE9A8A-B509-434C-BBC0-5D6D7AF2B2C4}"/>
                </a:ext>
              </a:extLst>
            </p:cNvPr>
            <p:cNvGrpSpPr/>
            <p:nvPr/>
          </p:nvGrpSpPr>
          <p:grpSpPr>
            <a:xfrm rot="5400000">
              <a:off x="593381" y="2912962"/>
              <a:ext cx="252697" cy="46054"/>
              <a:chOff x="1941489" y="3211398"/>
              <a:chExt cx="252697" cy="46054"/>
            </a:xfrm>
          </p:grpSpPr>
          <p:sp>
            <p:nvSpPr>
              <p:cNvPr id="124" name="Οβάλ 173">
                <a:extLst>
                  <a:ext uri="{FF2B5EF4-FFF2-40B4-BE49-F238E27FC236}">
                    <a16:creationId xmlns:a16="http://schemas.microsoft.com/office/drawing/2014/main" id="{BFBC299D-8819-4985-90EC-74A3A000B183}"/>
                  </a:ext>
                </a:extLst>
              </p:cNvPr>
              <p:cNvSpPr/>
              <p:nvPr/>
            </p:nvSpPr>
            <p:spPr>
              <a:xfrm>
                <a:off x="1941489"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5" name="Οβάλ 173">
                <a:extLst>
                  <a:ext uri="{FF2B5EF4-FFF2-40B4-BE49-F238E27FC236}">
                    <a16:creationId xmlns:a16="http://schemas.microsoft.com/office/drawing/2014/main" id="{A468640E-7C1D-43FD-8E19-AA7D9CD04221}"/>
                  </a:ext>
                </a:extLst>
              </p:cNvPr>
              <p:cNvSpPr/>
              <p:nvPr/>
            </p:nvSpPr>
            <p:spPr>
              <a:xfrm>
                <a:off x="2043687"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6" name="Οβάλ 173">
                <a:extLst>
                  <a:ext uri="{FF2B5EF4-FFF2-40B4-BE49-F238E27FC236}">
                    <a16:creationId xmlns:a16="http://schemas.microsoft.com/office/drawing/2014/main" id="{A74EDAEF-47A8-436A-8577-14DA8CAAD4BF}"/>
                  </a:ext>
                </a:extLst>
              </p:cNvPr>
              <p:cNvSpPr/>
              <p:nvPr/>
            </p:nvSpPr>
            <p:spPr>
              <a:xfrm>
                <a:off x="2148467" y="3211398"/>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5" name="Οβάλ 173">
              <a:extLst>
                <a:ext uri="{FF2B5EF4-FFF2-40B4-BE49-F238E27FC236}">
                  <a16:creationId xmlns:a16="http://schemas.microsoft.com/office/drawing/2014/main" id="{868565DC-C35B-44FE-B6BF-A0681AD72183}"/>
                </a:ext>
              </a:extLst>
            </p:cNvPr>
            <p:cNvSpPr/>
            <p:nvPr/>
          </p:nvSpPr>
          <p:spPr>
            <a:xfrm>
              <a:off x="567525" y="247575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26" name="Οβάλ 173">
              <a:extLst>
                <a:ext uri="{FF2B5EF4-FFF2-40B4-BE49-F238E27FC236}">
                  <a16:creationId xmlns:a16="http://schemas.microsoft.com/office/drawing/2014/main" id="{6E5B19C8-10E0-4A8A-868B-021E979D3B88}"/>
                </a:ext>
              </a:extLst>
            </p:cNvPr>
            <p:cNvSpPr/>
            <p:nvPr/>
          </p:nvSpPr>
          <p:spPr>
            <a:xfrm>
              <a:off x="567525" y="3115225"/>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grpSp>
      <p:sp>
        <p:nvSpPr>
          <p:cNvPr id="6" name="Slide Number Placeholder 5">
            <a:extLst>
              <a:ext uri="{FF2B5EF4-FFF2-40B4-BE49-F238E27FC236}">
                <a16:creationId xmlns:a16="http://schemas.microsoft.com/office/drawing/2014/main" id="{04436928-60D5-4F7B-8BBA-F965AAD76519}"/>
              </a:ext>
            </a:extLst>
          </p:cNvPr>
          <p:cNvSpPr>
            <a:spLocks noGrp="1"/>
          </p:cNvSpPr>
          <p:nvPr>
            <p:ph type="sldNum" sz="quarter" idx="12"/>
          </p:nvPr>
        </p:nvSpPr>
        <p:spPr/>
        <p:txBody>
          <a:bodyPr/>
          <a:lstStyle/>
          <a:p>
            <a:fld id="{48F63A3B-78C7-47BE-AE5E-E10140E04643}" type="slidenum">
              <a:rPr lang="en-US" smtClean="0"/>
              <a:t>17</a:t>
            </a:fld>
            <a:endParaRPr lang="en-US"/>
          </a:p>
        </p:txBody>
      </p:sp>
      <p:sp>
        <p:nvSpPr>
          <p:cNvPr id="8" name="Footer Placeholder 7">
            <a:extLst>
              <a:ext uri="{FF2B5EF4-FFF2-40B4-BE49-F238E27FC236}">
                <a16:creationId xmlns:a16="http://schemas.microsoft.com/office/drawing/2014/main" id="{0DBBBD17-DCA5-42AD-9C13-7D9BBBBFC4EE}"/>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pic>
        <p:nvPicPr>
          <p:cNvPr id="21" name="Picture 20">
            <a:extLst>
              <a:ext uri="{FF2B5EF4-FFF2-40B4-BE49-F238E27FC236}">
                <a16:creationId xmlns:a16="http://schemas.microsoft.com/office/drawing/2014/main" id="{0BFFF376-7281-47DF-9601-6B6CB332ED75}"/>
              </a:ext>
            </a:extLst>
          </p:cNvPr>
          <p:cNvPicPr>
            <a:picLocks noChangeAspect="1"/>
          </p:cNvPicPr>
          <p:nvPr/>
        </p:nvPicPr>
        <p:blipFill>
          <a:blip r:embed="rId4"/>
          <a:stretch>
            <a:fillRect/>
          </a:stretch>
        </p:blipFill>
        <p:spPr>
          <a:xfrm>
            <a:off x="10198312" y="133303"/>
            <a:ext cx="1726985" cy="685715"/>
          </a:xfrm>
          <a:prstGeom prst="rect">
            <a:avLst/>
          </a:prstGeom>
        </p:spPr>
      </p:pic>
    </p:spTree>
    <p:custDataLst>
      <p:tags r:id="rId1"/>
    </p:custDataLst>
    <p:extLst>
      <p:ext uri="{BB962C8B-B14F-4D97-AF65-F5344CB8AC3E}">
        <p14:creationId xmlns:p14="http://schemas.microsoft.com/office/powerpoint/2010/main" val="1240107342"/>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Abstract accelerator(s)</a:t>
            </a:r>
          </a:p>
        </p:txBody>
      </p:sp>
      <p:sp>
        <p:nvSpPr>
          <p:cNvPr id="120" name="Content Placeholder 2">
            <a:extLst>
              <a:ext uri="{FF2B5EF4-FFF2-40B4-BE49-F238E27FC236}">
                <a16:creationId xmlns:a16="http://schemas.microsoft.com/office/drawing/2014/main" id="{383A0234-4650-4B0F-AB06-A54E2CF22F30}"/>
              </a:ext>
            </a:extLst>
          </p:cNvPr>
          <p:cNvSpPr>
            <a:spLocks noGrp="1"/>
          </p:cNvSpPr>
          <p:nvPr>
            <p:ph sz="half" idx="1"/>
          </p:nvPr>
        </p:nvSpPr>
        <p:spPr>
          <a:xfrm>
            <a:off x="3167160" y="1143000"/>
            <a:ext cx="9024842" cy="5250221"/>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Goal: </a:t>
            </a:r>
            <a:r>
              <a:rPr lang="en-US" sz="2400" b="1" dirty="0">
                <a:solidFill>
                  <a:srgbClr val="1D4956"/>
                </a:solidFill>
                <a:latin typeface="Barlow"/>
                <a:cs typeface="Calibri"/>
                <a:sym typeface="Wingdings" panose="05000000000000000000" pitchFamily="2" charset="2"/>
              </a:rPr>
              <a:t>Abstracting</a:t>
            </a:r>
            <a:r>
              <a:rPr lang="en-US" sz="2400" dirty="0">
                <a:solidFill>
                  <a:srgbClr val="1D4956"/>
                </a:solidFill>
                <a:latin typeface="Barlow"/>
                <a:cs typeface="Calibri"/>
                <a:sym typeface="Wingdings" panose="05000000000000000000" pitchFamily="2" charset="2"/>
              </a:rPr>
              <a:t> accelerator </a:t>
            </a:r>
            <a:r>
              <a:rPr lang="en-US" sz="2400" b="1" dirty="0">
                <a:solidFill>
                  <a:srgbClr val="1D4956"/>
                </a:solidFill>
                <a:latin typeface="Barlow"/>
                <a:cs typeface="Calibri"/>
                <a:sym typeface="Wingdings" panose="05000000000000000000" pitchFamily="2" charset="2"/>
              </a:rPr>
              <a:t>type</a:t>
            </a:r>
            <a:r>
              <a:rPr lang="el-GR"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number, and set</a:t>
            </a:r>
            <a:r>
              <a:rPr lang="en-US" sz="2400" dirty="0">
                <a:solidFill>
                  <a:srgbClr val="1D4956"/>
                </a:solidFill>
                <a:latin typeface="Barlow"/>
                <a:cs typeface="Calibri"/>
                <a:sym typeface="Wingdings" panose="05000000000000000000" pitchFamily="2" charset="2"/>
              </a:rPr>
              <a:t> from apps</a:t>
            </a:r>
          </a:p>
          <a:p>
            <a:pPr marL="457200" lvl="1" indent="0">
              <a:lnSpc>
                <a:spcPct val="100000"/>
              </a:lnSpc>
              <a:buNone/>
            </a:pPr>
            <a:endParaRPr lang="en-US" sz="500" dirty="0">
              <a:solidFill>
                <a:srgbClr val="1D4956"/>
              </a:solidFill>
              <a:latin typeface="Barlow"/>
              <a:cs typeface="Calibri"/>
              <a:sym typeface="Wingdings" panose="05000000000000000000" pitchFamily="2" charset="2"/>
            </a:endParaRPr>
          </a:p>
          <a:p>
            <a:pPr>
              <a:lnSpc>
                <a:spcPct val="100000"/>
              </a:lnSpc>
            </a:pPr>
            <a:r>
              <a:rPr lang="en-US" sz="2400" dirty="0" err="1">
                <a:solidFill>
                  <a:srgbClr val="1D4956"/>
                </a:solidFill>
                <a:latin typeface="Barlow"/>
                <a:cs typeface="Calibri"/>
                <a:sym typeface="Wingdings" panose="05000000000000000000" pitchFamily="2" charset="2"/>
              </a:rPr>
              <a:t>Arax</a:t>
            </a:r>
            <a:r>
              <a:rPr lang="en-US" sz="2400" dirty="0">
                <a:solidFill>
                  <a:srgbClr val="1D4956"/>
                </a:solidFill>
                <a:latin typeface="Barlow"/>
                <a:cs typeface="Calibri"/>
                <a:sym typeface="Wingdings" panose="05000000000000000000" pitchFamily="2" charset="2"/>
              </a:rPr>
              <a:t> uses three main primitives</a:t>
            </a:r>
          </a:p>
          <a:p>
            <a:pPr marL="457200" indent="-457200">
              <a:lnSpc>
                <a:spcPct val="100000"/>
              </a:lnSpc>
              <a:buFont typeface="+mj-lt"/>
              <a:buAutoNum type="arabicPeriod"/>
            </a:pPr>
            <a:r>
              <a:rPr lang="en-US" sz="2400" dirty="0">
                <a:solidFill>
                  <a:srgbClr val="1D4956"/>
                </a:solidFill>
                <a:latin typeface="Barlow"/>
                <a:cs typeface="Calibri"/>
                <a:sym typeface="Wingdings" panose="05000000000000000000" pitchFamily="2" charset="2"/>
              </a:rPr>
              <a:t>Tasks (     ): hide accelerator-specific information</a:t>
            </a:r>
          </a:p>
          <a:p>
            <a:pPr lvl="1">
              <a:lnSpc>
                <a:spcPct val="100000"/>
              </a:lnSpc>
            </a:pPr>
            <a:r>
              <a:rPr lang="en-US" sz="2000" dirty="0">
                <a:solidFill>
                  <a:srgbClr val="1D4956"/>
                </a:solidFill>
                <a:latin typeface="Barlow"/>
                <a:cs typeface="Calibri"/>
                <a:sym typeface="Wingdings" panose="05000000000000000000" pitchFamily="2" charset="2"/>
              </a:rPr>
              <a:t>Represent individual kernels and data transfers</a:t>
            </a:r>
            <a:endParaRPr lang="en-US" sz="2000" b="1" dirty="0">
              <a:solidFill>
                <a:srgbClr val="1D4956"/>
              </a:solidFill>
              <a:highlight>
                <a:srgbClr val="FFFF00"/>
              </a:highlight>
              <a:latin typeface="Barlow"/>
              <a:cs typeface="Calibri"/>
              <a:sym typeface="Wingdings" panose="05000000000000000000" pitchFamily="2" charset="2"/>
            </a:endParaRPr>
          </a:p>
          <a:p>
            <a:pPr marL="457200" indent="-457200">
              <a:lnSpc>
                <a:spcPct val="100000"/>
              </a:lnSpc>
              <a:buFont typeface="+mj-lt"/>
              <a:buAutoNum type="arabicPeriod"/>
            </a:pPr>
            <a:r>
              <a:rPr lang="en-US" sz="2400" b="1" dirty="0">
                <a:solidFill>
                  <a:srgbClr val="1D4956"/>
                </a:solidFill>
                <a:latin typeface="Barlow"/>
                <a:cs typeface="Calibri"/>
                <a:sym typeface="Wingdings" panose="05000000000000000000" pitchFamily="2" charset="2"/>
              </a:rPr>
              <a:t>Buffers </a:t>
            </a:r>
            <a:r>
              <a:rPr lang="en-US" sz="2400" dirty="0">
                <a:solidFill>
                  <a:srgbClr val="1D4956"/>
                </a:solidFill>
                <a:latin typeface="Barlow"/>
                <a:cs typeface="Calibri"/>
                <a:sym typeface="Wingdings" panose="05000000000000000000" pitchFamily="2" charset="2"/>
              </a:rPr>
              <a:t>(     ): hide </a:t>
            </a:r>
            <a:r>
              <a:rPr lang="en-US" sz="2400" b="1" dirty="0">
                <a:solidFill>
                  <a:srgbClr val="1D4956"/>
                </a:solidFill>
                <a:latin typeface="Barlow"/>
                <a:cs typeface="Calibri"/>
                <a:sym typeface="Wingdings" panose="05000000000000000000" pitchFamily="2" charset="2"/>
              </a:rPr>
              <a:t>accelerator memory</a:t>
            </a:r>
          </a:p>
          <a:p>
            <a:pPr lvl="1">
              <a:lnSpc>
                <a:spcPct val="100000"/>
              </a:lnSpc>
            </a:pPr>
            <a:r>
              <a:rPr lang="en-US" sz="2000" dirty="0">
                <a:solidFill>
                  <a:srgbClr val="1D4956"/>
                </a:solidFill>
                <a:latin typeface="Barlow"/>
                <a:cs typeface="Calibri"/>
                <a:sym typeface="Wingdings" panose="05000000000000000000" pitchFamily="2" charset="2"/>
              </a:rPr>
              <a:t>Opaque identifiers that represent task input/output data</a:t>
            </a:r>
          </a:p>
          <a:p>
            <a:pPr lvl="1">
              <a:lnSpc>
                <a:spcPct val="100000"/>
              </a:lnSpc>
            </a:pPr>
            <a:r>
              <a:rPr lang="en-US" sz="2000" dirty="0">
                <a:solidFill>
                  <a:srgbClr val="1D4956"/>
                </a:solidFill>
                <a:latin typeface="Barlow"/>
                <a:cs typeface="Calibri"/>
                <a:sym typeface="Wingdings" panose="05000000000000000000" pitchFamily="2" charset="2"/>
              </a:rPr>
              <a:t>Used to keep track of </a:t>
            </a:r>
            <a:r>
              <a:rPr lang="en-US" sz="2000" dirty="0">
                <a:solidFill>
                  <a:srgbClr val="1D4956"/>
                </a:solidFill>
                <a:latin typeface="Barlow"/>
                <a:cs typeface="Calibri"/>
              </a:rPr>
              <a:t>data dependencies in </a:t>
            </a:r>
            <a:r>
              <a:rPr lang="en-US" sz="2000" dirty="0" err="1">
                <a:solidFill>
                  <a:srgbClr val="1D4956"/>
                </a:solidFill>
                <a:latin typeface="Barlow"/>
                <a:cs typeface="Calibri"/>
              </a:rPr>
              <a:t>Arax</a:t>
            </a:r>
            <a:endParaRPr lang="en-US" sz="2000" b="1" dirty="0">
              <a:solidFill>
                <a:srgbClr val="1D4956"/>
              </a:solidFill>
              <a:latin typeface="Barlow"/>
              <a:cs typeface="Calibri"/>
            </a:endParaRPr>
          </a:p>
        </p:txBody>
      </p:sp>
      <p:cxnSp>
        <p:nvCxnSpPr>
          <p:cNvPr id="207" name="Straight Arrow Connector 206">
            <a:extLst>
              <a:ext uri="{FF2B5EF4-FFF2-40B4-BE49-F238E27FC236}">
                <a16:creationId xmlns:a16="http://schemas.microsoft.com/office/drawing/2014/main" id="{27B766C2-04E8-482A-890B-A986A6CC2000}"/>
              </a:ext>
            </a:extLst>
          </p:cNvPr>
          <p:cNvCxnSpPr/>
          <p:nvPr/>
        </p:nvCxnSpPr>
        <p:spPr>
          <a:xfrm>
            <a:off x="814445" y="3258616"/>
            <a:ext cx="232365" cy="0"/>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208" name="Ορθογώνιο 79">
            <a:extLst>
              <a:ext uri="{FF2B5EF4-FFF2-40B4-BE49-F238E27FC236}">
                <a16:creationId xmlns:a16="http://schemas.microsoft.com/office/drawing/2014/main" id="{F3041B25-1683-496C-ABDE-00E1E821D7DA}"/>
              </a:ext>
            </a:extLst>
          </p:cNvPr>
          <p:cNvSpPr/>
          <p:nvPr/>
        </p:nvSpPr>
        <p:spPr>
          <a:xfrm>
            <a:off x="508688" y="1849316"/>
            <a:ext cx="2401349"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9" name="TextBox 208">
            <a:extLst>
              <a:ext uri="{FF2B5EF4-FFF2-40B4-BE49-F238E27FC236}">
                <a16:creationId xmlns:a16="http://schemas.microsoft.com/office/drawing/2014/main" id="{F4F5313F-4655-4F40-AAFA-CF8E5EF73CFA}"/>
              </a:ext>
            </a:extLst>
          </p:cNvPr>
          <p:cNvSpPr txBox="1"/>
          <p:nvPr/>
        </p:nvSpPr>
        <p:spPr>
          <a:xfrm>
            <a:off x="748154" y="1831991"/>
            <a:ext cx="2083153" cy="400110"/>
          </a:xfrm>
          <a:prstGeom prst="rect">
            <a:avLst/>
          </a:prstGeom>
          <a:noFill/>
        </p:spPr>
        <p:txBody>
          <a:bodyPr wrap="square" rtlCol="0">
            <a:spAutoFit/>
          </a:bodyPr>
          <a:lstStyle/>
          <a:p>
            <a:pPr algn="ctr"/>
            <a:r>
              <a:rPr lang="en-US" sz="2000" dirty="0" err="1">
                <a:solidFill>
                  <a:srgbClr val="1D4956"/>
                </a:solidFill>
                <a:latin typeface="Barlow" panose="020B0604020202020204" charset="0"/>
              </a:rPr>
              <a:t>Arax</a:t>
            </a:r>
            <a:r>
              <a:rPr lang="en-US" sz="2000" dirty="0">
                <a:solidFill>
                  <a:srgbClr val="1D4956"/>
                </a:solidFill>
                <a:latin typeface="Barlow" panose="020B0604020202020204" charset="0"/>
              </a:rPr>
              <a:t> Application</a:t>
            </a:r>
            <a:endParaRPr lang="el-GR" sz="2000" dirty="0">
              <a:solidFill>
                <a:srgbClr val="1D4956"/>
              </a:solidFill>
            </a:endParaRPr>
          </a:p>
        </p:txBody>
      </p:sp>
      <p:grpSp>
        <p:nvGrpSpPr>
          <p:cNvPr id="50" name="Group 49">
            <a:extLst>
              <a:ext uri="{FF2B5EF4-FFF2-40B4-BE49-F238E27FC236}">
                <a16:creationId xmlns:a16="http://schemas.microsoft.com/office/drawing/2014/main" id="{16C9E4B5-772A-4E79-87CF-5B4D610A7CB4}"/>
              </a:ext>
            </a:extLst>
          </p:cNvPr>
          <p:cNvGrpSpPr/>
          <p:nvPr/>
        </p:nvGrpSpPr>
        <p:grpSpPr>
          <a:xfrm>
            <a:off x="567525" y="2475752"/>
            <a:ext cx="304074" cy="914301"/>
            <a:chOff x="567525" y="2475752"/>
            <a:chExt cx="304074" cy="914301"/>
          </a:xfrm>
        </p:grpSpPr>
        <p:grpSp>
          <p:nvGrpSpPr>
            <p:cNvPr id="51" name="Ομάδα 81">
              <a:extLst>
                <a:ext uri="{FF2B5EF4-FFF2-40B4-BE49-F238E27FC236}">
                  <a16:creationId xmlns:a16="http://schemas.microsoft.com/office/drawing/2014/main" id="{7CA2EA49-AB58-4F62-8357-E2E091D6966D}"/>
                </a:ext>
              </a:extLst>
            </p:cNvPr>
            <p:cNvGrpSpPr/>
            <p:nvPr/>
          </p:nvGrpSpPr>
          <p:grpSpPr>
            <a:xfrm rot="5400000">
              <a:off x="595083" y="2911166"/>
              <a:ext cx="252697" cy="46054"/>
              <a:chOff x="1941489" y="3211398"/>
              <a:chExt cx="252697" cy="46054"/>
            </a:xfrm>
          </p:grpSpPr>
          <p:sp>
            <p:nvSpPr>
              <p:cNvPr id="58" name="Οβάλ 173">
                <a:extLst>
                  <a:ext uri="{FF2B5EF4-FFF2-40B4-BE49-F238E27FC236}">
                    <a16:creationId xmlns:a16="http://schemas.microsoft.com/office/drawing/2014/main" id="{6398D146-2E56-4225-9E9E-584FAB08AB97}"/>
                  </a:ext>
                </a:extLst>
              </p:cNvPr>
              <p:cNvSpPr/>
              <p:nvPr/>
            </p:nvSpPr>
            <p:spPr>
              <a:xfrm>
                <a:off x="1941489"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9" name="Οβάλ 173">
                <a:extLst>
                  <a:ext uri="{FF2B5EF4-FFF2-40B4-BE49-F238E27FC236}">
                    <a16:creationId xmlns:a16="http://schemas.microsoft.com/office/drawing/2014/main" id="{59083E63-D918-469E-94F9-4FA19B2A87F5}"/>
                  </a:ext>
                </a:extLst>
              </p:cNvPr>
              <p:cNvSpPr/>
              <p:nvPr/>
            </p:nvSpPr>
            <p:spPr>
              <a:xfrm>
                <a:off x="2043687"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Οβάλ 173">
                <a:extLst>
                  <a:ext uri="{FF2B5EF4-FFF2-40B4-BE49-F238E27FC236}">
                    <a16:creationId xmlns:a16="http://schemas.microsoft.com/office/drawing/2014/main" id="{7AB44FA1-FA37-413F-8770-19CD37871E61}"/>
                  </a:ext>
                </a:extLst>
              </p:cNvPr>
              <p:cNvSpPr/>
              <p:nvPr/>
            </p:nvSpPr>
            <p:spPr>
              <a:xfrm>
                <a:off x="2148467" y="3211398"/>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 name="Ομάδα 122">
              <a:extLst>
                <a:ext uri="{FF2B5EF4-FFF2-40B4-BE49-F238E27FC236}">
                  <a16:creationId xmlns:a16="http://schemas.microsoft.com/office/drawing/2014/main" id="{A39AB007-AA63-4AFC-B984-557CECC7250D}"/>
                </a:ext>
              </a:extLst>
            </p:cNvPr>
            <p:cNvGrpSpPr/>
            <p:nvPr/>
          </p:nvGrpSpPr>
          <p:grpSpPr>
            <a:xfrm rot="5400000">
              <a:off x="593381" y="2912962"/>
              <a:ext cx="252697" cy="46054"/>
              <a:chOff x="1941489" y="3211398"/>
              <a:chExt cx="252697" cy="46054"/>
            </a:xfrm>
          </p:grpSpPr>
          <p:sp>
            <p:nvSpPr>
              <p:cNvPr id="55" name="Οβάλ 173">
                <a:extLst>
                  <a:ext uri="{FF2B5EF4-FFF2-40B4-BE49-F238E27FC236}">
                    <a16:creationId xmlns:a16="http://schemas.microsoft.com/office/drawing/2014/main" id="{4005D48F-42F2-45DA-B260-33A1C3C6E177}"/>
                  </a:ext>
                </a:extLst>
              </p:cNvPr>
              <p:cNvSpPr/>
              <p:nvPr/>
            </p:nvSpPr>
            <p:spPr>
              <a:xfrm>
                <a:off x="1941489"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6" name="Οβάλ 173">
                <a:extLst>
                  <a:ext uri="{FF2B5EF4-FFF2-40B4-BE49-F238E27FC236}">
                    <a16:creationId xmlns:a16="http://schemas.microsoft.com/office/drawing/2014/main" id="{991835C2-CE2A-4D9C-8B8B-2D9BC759D8DE}"/>
                  </a:ext>
                </a:extLst>
              </p:cNvPr>
              <p:cNvSpPr/>
              <p:nvPr/>
            </p:nvSpPr>
            <p:spPr>
              <a:xfrm>
                <a:off x="2043687"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Οβάλ 173">
                <a:extLst>
                  <a:ext uri="{FF2B5EF4-FFF2-40B4-BE49-F238E27FC236}">
                    <a16:creationId xmlns:a16="http://schemas.microsoft.com/office/drawing/2014/main" id="{E7D6851A-9852-4825-9FBA-B48065BD04E9}"/>
                  </a:ext>
                </a:extLst>
              </p:cNvPr>
              <p:cNvSpPr/>
              <p:nvPr/>
            </p:nvSpPr>
            <p:spPr>
              <a:xfrm>
                <a:off x="2148467" y="3211398"/>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3" name="Οβάλ 173">
              <a:extLst>
                <a:ext uri="{FF2B5EF4-FFF2-40B4-BE49-F238E27FC236}">
                  <a16:creationId xmlns:a16="http://schemas.microsoft.com/office/drawing/2014/main" id="{FCAA4989-1E7C-49AB-8E3B-B407A4BB12F4}"/>
                </a:ext>
              </a:extLst>
            </p:cNvPr>
            <p:cNvSpPr/>
            <p:nvPr/>
          </p:nvSpPr>
          <p:spPr>
            <a:xfrm>
              <a:off x="567525" y="247575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54" name="Οβάλ 173">
              <a:extLst>
                <a:ext uri="{FF2B5EF4-FFF2-40B4-BE49-F238E27FC236}">
                  <a16:creationId xmlns:a16="http://schemas.microsoft.com/office/drawing/2014/main" id="{455890E1-35E2-4217-B3E0-F209951A57FD}"/>
                </a:ext>
              </a:extLst>
            </p:cNvPr>
            <p:cNvSpPr/>
            <p:nvPr/>
          </p:nvSpPr>
          <p:spPr>
            <a:xfrm>
              <a:off x="567525" y="3115225"/>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grpSp>
      <p:sp>
        <p:nvSpPr>
          <p:cNvPr id="61" name="Οβάλ 173">
            <a:extLst>
              <a:ext uri="{FF2B5EF4-FFF2-40B4-BE49-F238E27FC236}">
                <a16:creationId xmlns:a16="http://schemas.microsoft.com/office/drawing/2014/main" id="{161D582E-37AC-410D-8E40-890008CCB1B9}"/>
              </a:ext>
            </a:extLst>
          </p:cNvPr>
          <p:cNvSpPr/>
          <p:nvPr/>
        </p:nvSpPr>
        <p:spPr>
          <a:xfrm>
            <a:off x="4628720" y="2365044"/>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64" name="Οβάλ 173">
            <a:extLst>
              <a:ext uri="{FF2B5EF4-FFF2-40B4-BE49-F238E27FC236}">
                <a16:creationId xmlns:a16="http://schemas.microsoft.com/office/drawing/2014/main" id="{F45004A5-C19F-41FA-B00B-CE420DE0A89B}"/>
              </a:ext>
            </a:extLst>
          </p:cNvPr>
          <p:cNvSpPr/>
          <p:nvPr/>
        </p:nvSpPr>
        <p:spPr>
          <a:xfrm>
            <a:off x="1046810" y="3115225"/>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B</a:t>
            </a:r>
            <a:endParaRPr lang="en-US" b="1" dirty="0">
              <a:solidFill>
                <a:srgbClr val="1D4956"/>
              </a:solidFill>
              <a:latin typeface="Barlow" panose="00000500000000000000" pitchFamily="2" charset="0"/>
            </a:endParaRPr>
          </a:p>
        </p:txBody>
      </p:sp>
      <p:sp>
        <p:nvSpPr>
          <p:cNvPr id="67" name="Οβάλ 173">
            <a:extLst>
              <a:ext uri="{FF2B5EF4-FFF2-40B4-BE49-F238E27FC236}">
                <a16:creationId xmlns:a16="http://schemas.microsoft.com/office/drawing/2014/main" id="{BFAD7682-69DD-4806-8EE3-F90D4DEE3444}"/>
              </a:ext>
            </a:extLst>
          </p:cNvPr>
          <p:cNvSpPr/>
          <p:nvPr/>
        </p:nvSpPr>
        <p:spPr>
          <a:xfrm>
            <a:off x="1360696" y="3115225"/>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B</a:t>
            </a:r>
            <a:endParaRPr lang="en-US" b="1" dirty="0">
              <a:solidFill>
                <a:srgbClr val="1D4956"/>
              </a:solidFill>
              <a:latin typeface="Barlow" panose="00000500000000000000" pitchFamily="2" charset="0"/>
            </a:endParaRPr>
          </a:p>
        </p:txBody>
      </p:sp>
      <p:cxnSp>
        <p:nvCxnSpPr>
          <p:cNvPr id="71" name="Straight Arrow Connector 70">
            <a:extLst>
              <a:ext uri="{FF2B5EF4-FFF2-40B4-BE49-F238E27FC236}">
                <a16:creationId xmlns:a16="http://schemas.microsoft.com/office/drawing/2014/main" id="{F24903F8-EF87-4E46-8177-A3B23C13F831}"/>
              </a:ext>
            </a:extLst>
          </p:cNvPr>
          <p:cNvCxnSpPr/>
          <p:nvPr/>
        </p:nvCxnSpPr>
        <p:spPr>
          <a:xfrm>
            <a:off x="804633" y="2618767"/>
            <a:ext cx="232365" cy="0"/>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72" name="Οβάλ 173">
            <a:extLst>
              <a:ext uri="{FF2B5EF4-FFF2-40B4-BE49-F238E27FC236}">
                <a16:creationId xmlns:a16="http://schemas.microsoft.com/office/drawing/2014/main" id="{8CA0F7FC-A608-42A3-999C-AFD4FFEC62EB}"/>
              </a:ext>
            </a:extLst>
          </p:cNvPr>
          <p:cNvSpPr/>
          <p:nvPr/>
        </p:nvSpPr>
        <p:spPr>
          <a:xfrm>
            <a:off x="1036998" y="2475376"/>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B</a:t>
            </a:r>
            <a:endParaRPr lang="en-US" b="1" dirty="0">
              <a:solidFill>
                <a:srgbClr val="1D4956"/>
              </a:solidFill>
              <a:latin typeface="Barlow" panose="00000500000000000000" pitchFamily="2" charset="0"/>
            </a:endParaRPr>
          </a:p>
        </p:txBody>
      </p:sp>
      <p:sp>
        <p:nvSpPr>
          <p:cNvPr id="73" name="Οβάλ 173">
            <a:extLst>
              <a:ext uri="{FF2B5EF4-FFF2-40B4-BE49-F238E27FC236}">
                <a16:creationId xmlns:a16="http://schemas.microsoft.com/office/drawing/2014/main" id="{67336787-B308-486F-A644-DDE6943C3A76}"/>
              </a:ext>
            </a:extLst>
          </p:cNvPr>
          <p:cNvSpPr/>
          <p:nvPr/>
        </p:nvSpPr>
        <p:spPr>
          <a:xfrm>
            <a:off x="1350884" y="2475376"/>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B</a:t>
            </a:r>
            <a:endParaRPr lang="en-US" b="1" dirty="0">
              <a:solidFill>
                <a:srgbClr val="1D4956"/>
              </a:solidFill>
              <a:latin typeface="Barlow" panose="00000500000000000000" pitchFamily="2" charset="0"/>
            </a:endParaRPr>
          </a:p>
        </p:txBody>
      </p:sp>
      <p:sp>
        <p:nvSpPr>
          <p:cNvPr id="76" name="Οβάλ 173">
            <a:extLst>
              <a:ext uri="{FF2B5EF4-FFF2-40B4-BE49-F238E27FC236}">
                <a16:creationId xmlns:a16="http://schemas.microsoft.com/office/drawing/2014/main" id="{59C6F21C-DE74-408E-BCD9-D69051529B81}"/>
              </a:ext>
            </a:extLst>
          </p:cNvPr>
          <p:cNvSpPr/>
          <p:nvPr/>
        </p:nvSpPr>
        <p:spPr>
          <a:xfrm>
            <a:off x="4851808" y="3236699"/>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B</a:t>
            </a:r>
            <a:endParaRPr lang="en-US" b="1" dirty="0">
              <a:solidFill>
                <a:srgbClr val="1D4956"/>
              </a:solidFill>
              <a:latin typeface="Barlow" panose="00000500000000000000" pitchFamily="2" charset="0"/>
            </a:endParaRPr>
          </a:p>
        </p:txBody>
      </p:sp>
      <p:sp>
        <p:nvSpPr>
          <p:cNvPr id="4" name="Slide Number Placeholder 3">
            <a:extLst>
              <a:ext uri="{FF2B5EF4-FFF2-40B4-BE49-F238E27FC236}">
                <a16:creationId xmlns:a16="http://schemas.microsoft.com/office/drawing/2014/main" id="{6886D72D-0C98-47BB-94E5-42175BEEC411}"/>
              </a:ext>
            </a:extLst>
          </p:cNvPr>
          <p:cNvSpPr>
            <a:spLocks noGrp="1"/>
          </p:cNvSpPr>
          <p:nvPr>
            <p:ph type="sldNum" sz="quarter" idx="12"/>
          </p:nvPr>
        </p:nvSpPr>
        <p:spPr/>
        <p:txBody>
          <a:bodyPr/>
          <a:lstStyle/>
          <a:p>
            <a:fld id="{48F63A3B-78C7-47BE-AE5E-E10140E04643}" type="slidenum">
              <a:rPr lang="en-US" smtClean="0"/>
              <a:t>18</a:t>
            </a:fld>
            <a:endParaRPr lang="en-US"/>
          </a:p>
        </p:txBody>
      </p:sp>
      <p:sp>
        <p:nvSpPr>
          <p:cNvPr id="7" name="Footer Placeholder 6">
            <a:extLst>
              <a:ext uri="{FF2B5EF4-FFF2-40B4-BE49-F238E27FC236}">
                <a16:creationId xmlns:a16="http://schemas.microsoft.com/office/drawing/2014/main" id="{9EEED47D-51F1-4C6D-9DE2-41A0C633B8F2}"/>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pic>
        <p:nvPicPr>
          <p:cNvPr id="28" name="Picture 27">
            <a:extLst>
              <a:ext uri="{FF2B5EF4-FFF2-40B4-BE49-F238E27FC236}">
                <a16:creationId xmlns:a16="http://schemas.microsoft.com/office/drawing/2014/main" id="{2B960484-0AAE-455A-9FE2-EE74C9223767}"/>
              </a:ext>
            </a:extLst>
          </p:cNvPr>
          <p:cNvPicPr>
            <a:picLocks noChangeAspect="1"/>
          </p:cNvPicPr>
          <p:nvPr/>
        </p:nvPicPr>
        <p:blipFill>
          <a:blip r:embed="rId4"/>
          <a:stretch>
            <a:fillRect/>
          </a:stretch>
        </p:blipFill>
        <p:spPr>
          <a:xfrm>
            <a:off x="10198312" y="133303"/>
            <a:ext cx="1726985" cy="685715"/>
          </a:xfrm>
          <a:prstGeom prst="rect">
            <a:avLst/>
          </a:prstGeom>
        </p:spPr>
      </p:pic>
    </p:spTree>
    <p:custDataLst>
      <p:tags r:id="rId1"/>
    </p:custDataLst>
    <p:extLst>
      <p:ext uri="{BB962C8B-B14F-4D97-AF65-F5344CB8AC3E}">
        <p14:creationId xmlns:p14="http://schemas.microsoft.com/office/powerpoint/2010/main" val="2510864861"/>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Abstract accelerator(s)</a:t>
            </a:r>
          </a:p>
        </p:txBody>
      </p:sp>
      <p:sp>
        <p:nvSpPr>
          <p:cNvPr id="120" name="Content Placeholder 2">
            <a:extLst>
              <a:ext uri="{FF2B5EF4-FFF2-40B4-BE49-F238E27FC236}">
                <a16:creationId xmlns:a16="http://schemas.microsoft.com/office/drawing/2014/main" id="{383A0234-4650-4B0F-AB06-A54E2CF22F30}"/>
              </a:ext>
            </a:extLst>
          </p:cNvPr>
          <p:cNvSpPr>
            <a:spLocks noGrp="1"/>
          </p:cNvSpPr>
          <p:nvPr>
            <p:ph sz="half" idx="1"/>
          </p:nvPr>
        </p:nvSpPr>
        <p:spPr>
          <a:xfrm>
            <a:off x="3167160" y="1143000"/>
            <a:ext cx="9024842" cy="5250221"/>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Goal: </a:t>
            </a:r>
            <a:r>
              <a:rPr lang="en-US" sz="2400" b="1" dirty="0">
                <a:solidFill>
                  <a:srgbClr val="1D4956"/>
                </a:solidFill>
                <a:latin typeface="Barlow"/>
                <a:cs typeface="Calibri"/>
                <a:sym typeface="Wingdings" panose="05000000000000000000" pitchFamily="2" charset="2"/>
              </a:rPr>
              <a:t>Abstracting</a:t>
            </a:r>
            <a:r>
              <a:rPr lang="en-US" sz="2400" dirty="0">
                <a:solidFill>
                  <a:srgbClr val="1D4956"/>
                </a:solidFill>
                <a:latin typeface="Barlow"/>
                <a:cs typeface="Calibri"/>
                <a:sym typeface="Wingdings" panose="05000000000000000000" pitchFamily="2" charset="2"/>
              </a:rPr>
              <a:t> accelerator </a:t>
            </a:r>
            <a:r>
              <a:rPr lang="en-US" sz="2400" b="1" dirty="0">
                <a:solidFill>
                  <a:srgbClr val="1D4956"/>
                </a:solidFill>
                <a:latin typeface="Barlow"/>
                <a:cs typeface="Calibri"/>
                <a:sym typeface="Wingdings" panose="05000000000000000000" pitchFamily="2" charset="2"/>
              </a:rPr>
              <a:t>type</a:t>
            </a:r>
            <a:r>
              <a:rPr lang="el-GR"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number, and set</a:t>
            </a:r>
            <a:r>
              <a:rPr lang="en-US" sz="2400" dirty="0">
                <a:solidFill>
                  <a:srgbClr val="1D4956"/>
                </a:solidFill>
                <a:latin typeface="Barlow"/>
                <a:cs typeface="Calibri"/>
                <a:sym typeface="Wingdings" panose="05000000000000000000" pitchFamily="2" charset="2"/>
              </a:rPr>
              <a:t> from apps</a:t>
            </a:r>
          </a:p>
          <a:p>
            <a:pPr marL="457200" lvl="1" indent="0">
              <a:lnSpc>
                <a:spcPct val="100000"/>
              </a:lnSpc>
              <a:buNone/>
            </a:pPr>
            <a:endParaRPr lang="en-US" sz="500" dirty="0">
              <a:solidFill>
                <a:srgbClr val="1D4956"/>
              </a:solidFill>
              <a:latin typeface="Barlow"/>
              <a:cs typeface="Calibri"/>
              <a:sym typeface="Wingdings" panose="05000000000000000000" pitchFamily="2" charset="2"/>
            </a:endParaRPr>
          </a:p>
          <a:p>
            <a:pPr>
              <a:lnSpc>
                <a:spcPct val="100000"/>
              </a:lnSpc>
            </a:pPr>
            <a:r>
              <a:rPr lang="en-US" sz="2400" dirty="0" err="1">
                <a:solidFill>
                  <a:srgbClr val="1D4956"/>
                </a:solidFill>
                <a:latin typeface="Barlow"/>
                <a:cs typeface="Calibri"/>
                <a:sym typeface="Wingdings" panose="05000000000000000000" pitchFamily="2" charset="2"/>
              </a:rPr>
              <a:t>Arax</a:t>
            </a:r>
            <a:r>
              <a:rPr lang="en-US" sz="2400" dirty="0">
                <a:solidFill>
                  <a:srgbClr val="1D4956"/>
                </a:solidFill>
                <a:latin typeface="Barlow"/>
                <a:cs typeface="Calibri"/>
                <a:sym typeface="Wingdings" panose="05000000000000000000" pitchFamily="2" charset="2"/>
              </a:rPr>
              <a:t> uses three main primitives</a:t>
            </a:r>
          </a:p>
          <a:p>
            <a:pPr marL="457200" indent="-457200">
              <a:lnSpc>
                <a:spcPct val="100000"/>
              </a:lnSpc>
              <a:buFont typeface="+mj-lt"/>
              <a:buAutoNum type="arabicPeriod"/>
            </a:pPr>
            <a:r>
              <a:rPr lang="en-US" sz="2400" dirty="0">
                <a:solidFill>
                  <a:srgbClr val="1D4956"/>
                </a:solidFill>
                <a:latin typeface="Barlow"/>
                <a:cs typeface="Calibri"/>
                <a:sym typeface="Wingdings" panose="05000000000000000000" pitchFamily="2" charset="2"/>
              </a:rPr>
              <a:t>Tasks (     ): hide accelerator-specific information</a:t>
            </a:r>
          </a:p>
          <a:p>
            <a:pPr lvl="1">
              <a:lnSpc>
                <a:spcPct val="100000"/>
              </a:lnSpc>
            </a:pPr>
            <a:r>
              <a:rPr lang="en-US" sz="2000" dirty="0">
                <a:solidFill>
                  <a:srgbClr val="1D4956"/>
                </a:solidFill>
                <a:latin typeface="Barlow"/>
                <a:cs typeface="Calibri"/>
                <a:sym typeface="Wingdings" panose="05000000000000000000" pitchFamily="2" charset="2"/>
              </a:rPr>
              <a:t>Represent individual kernels and data transfers</a:t>
            </a:r>
            <a:endParaRPr lang="en-US" sz="2000" b="1" dirty="0">
              <a:solidFill>
                <a:srgbClr val="1D4956"/>
              </a:solidFill>
              <a:highlight>
                <a:srgbClr val="FFFF00"/>
              </a:highlight>
              <a:latin typeface="Barlow"/>
              <a:cs typeface="Calibri"/>
              <a:sym typeface="Wingdings" panose="05000000000000000000" pitchFamily="2" charset="2"/>
            </a:endParaRPr>
          </a:p>
          <a:p>
            <a:pPr marL="457200" indent="-457200">
              <a:lnSpc>
                <a:spcPct val="100000"/>
              </a:lnSpc>
              <a:buFont typeface="+mj-lt"/>
              <a:buAutoNum type="arabicPeriod"/>
            </a:pPr>
            <a:r>
              <a:rPr lang="en-US" sz="2400" dirty="0">
                <a:solidFill>
                  <a:srgbClr val="1D4956"/>
                </a:solidFill>
                <a:latin typeface="Barlow"/>
                <a:cs typeface="Calibri"/>
                <a:sym typeface="Wingdings" panose="05000000000000000000" pitchFamily="2" charset="2"/>
              </a:rPr>
              <a:t>Buffers (     ): hide accelerator memory</a:t>
            </a:r>
          </a:p>
          <a:p>
            <a:pPr lvl="1">
              <a:lnSpc>
                <a:spcPct val="100000"/>
              </a:lnSpc>
            </a:pPr>
            <a:r>
              <a:rPr lang="en-US" sz="2000" dirty="0">
                <a:solidFill>
                  <a:srgbClr val="1D4956"/>
                </a:solidFill>
                <a:latin typeface="Barlow"/>
                <a:cs typeface="Calibri"/>
                <a:sym typeface="Wingdings" panose="05000000000000000000" pitchFamily="2" charset="2"/>
              </a:rPr>
              <a:t>Opaque identifiers that represent task input/output data</a:t>
            </a:r>
          </a:p>
          <a:p>
            <a:pPr lvl="1">
              <a:lnSpc>
                <a:spcPct val="100000"/>
              </a:lnSpc>
            </a:pPr>
            <a:r>
              <a:rPr lang="en-US" sz="2000" dirty="0">
                <a:solidFill>
                  <a:srgbClr val="1D4956"/>
                </a:solidFill>
                <a:latin typeface="Barlow"/>
                <a:cs typeface="Calibri"/>
                <a:sym typeface="Wingdings" panose="05000000000000000000" pitchFamily="2" charset="2"/>
              </a:rPr>
              <a:t>Used to keep track of </a:t>
            </a:r>
            <a:r>
              <a:rPr lang="en-US" sz="2000" dirty="0">
                <a:solidFill>
                  <a:srgbClr val="1D4956"/>
                </a:solidFill>
                <a:latin typeface="Barlow"/>
                <a:cs typeface="Calibri"/>
              </a:rPr>
              <a:t>data dependencies in </a:t>
            </a:r>
            <a:r>
              <a:rPr lang="en-US" sz="2000" dirty="0" err="1">
                <a:solidFill>
                  <a:srgbClr val="1D4956"/>
                </a:solidFill>
                <a:latin typeface="Barlow"/>
                <a:cs typeface="Calibri"/>
              </a:rPr>
              <a:t>Arax</a:t>
            </a:r>
            <a:endParaRPr lang="en-US" sz="1100" b="1" dirty="0">
              <a:solidFill>
                <a:srgbClr val="1D4956"/>
              </a:solidFill>
              <a:latin typeface="Barlow"/>
              <a:cs typeface="Calibri"/>
            </a:endParaRPr>
          </a:p>
          <a:p>
            <a:pPr marL="457200" indent="-457200">
              <a:lnSpc>
                <a:spcPct val="100000"/>
              </a:lnSpc>
              <a:buFont typeface="+mj-lt"/>
              <a:buAutoNum type="arabicPeriod"/>
            </a:pPr>
            <a:r>
              <a:rPr lang="en-US" sz="2400" b="1" dirty="0">
                <a:solidFill>
                  <a:srgbClr val="1D4956"/>
                </a:solidFill>
                <a:latin typeface="Barlow"/>
                <a:cs typeface="Calibri"/>
                <a:sym typeface="Wingdings" panose="05000000000000000000" pitchFamily="2" charset="2"/>
              </a:rPr>
              <a:t>Task Queues </a:t>
            </a:r>
            <a:r>
              <a:rPr lang="en-US" sz="2400" dirty="0">
                <a:solidFill>
                  <a:srgbClr val="1D4956"/>
                </a:solidFill>
                <a:latin typeface="Barlow"/>
                <a:cs typeface="Calibri"/>
                <a:sym typeface="Wingdings" panose="05000000000000000000" pitchFamily="2" charset="2"/>
              </a:rPr>
              <a:t>(    ): express </a:t>
            </a:r>
            <a:r>
              <a:rPr lang="en-US" sz="2400" b="1" dirty="0">
                <a:solidFill>
                  <a:srgbClr val="1D4956"/>
                </a:solidFill>
                <a:latin typeface="Barlow"/>
                <a:cs typeface="Calibri"/>
                <a:sym typeface="Wingdings" panose="05000000000000000000" pitchFamily="2" charset="2"/>
              </a:rPr>
              <a:t>task order</a:t>
            </a:r>
          </a:p>
          <a:p>
            <a:pPr lvl="1">
              <a:lnSpc>
                <a:spcPct val="100000"/>
              </a:lnSpc>
            </a:pPr>
            <a:r>
              <a:rPr lang="en-US" sz="2000" dirty="0" err="1">
                <a:solidFill>
                  <a:srgbClr val="1D4956"/>
                </a:solidFill>
                <a:latin typeface="Barlow"/>
                <a:cs typeface="Calibri"/>
                <a:sym typeface="Wingdings" panose="05000000000000000000" pitchFamily="2" charset="2"/>
              </a:rPr>
              <a:t>Arax</a:t>
            </a:r>
            <a:r>
              <a:rPr lang="en-US" sz="2000" dirty="0">
                <a:solidFill>
                  <a:srgbClr val="1D4956"/>
                </a:solidFill>
                <a:latin typeface="Barlow"/>
                <a:cs typeface="Calibri"/>
                <a:sym typeface="Wingdings" panose="05000000000000000000" pitchFamily="2" charset="2"/>
              </a:rPr>
              <a:t> ensures in-order execution in each queue</a:t>
            </a:r>
          </a:p>
          <a:p>
            <a:pPr lvl="1">
              <a:lnSpc>
                <a:spcPct val="100000"/>
              </a:lnSpc>
            </a:pPr>
            <a:r>
              <a:rPr lang="en-US" sz="2000" dirty="0">
                <a:solidFill>
                  <a:srgbClr val="1D4956"/>
                </a:solidFill>
                <a:latin typeface="Barlow"/>
                <a:cs typeface="Calibri"/>
                <a:sym typeface="Wingdings" panose="05000000000000000000" pitchFamily="2" charset="2"/>
              </a:rPr>
              <a:t>Applications can allocate several queues for concurrency</a:t>
            </a:r>
            <a:endParaRPr lang="en-US" sz="2000" b="1" dirty="0">
              <a:solidFill>
                <a:srgbClr val="1D4956"/>
              </a:solidFill>
              <a:highlight>
                <a:srgbClr val="FFFF00"/>
              </a:highlight>
              <a:latin typeface="Barlow"/>
              <a:cs typeface="Calibri"/>
            </a:endParaRPr>
          </a:p>
        </p:txBody>
      </p:sp>
      <p:sp>
        <p:nvSpPr>
          <p:cNvPr id="80" name="Ορθογώνιο 79">
            <a:extLst>
              <a:ext uri="{FF2B5EF4-FFF2-40B4-BE49-F238E27FC236}">
                <a16:creationId xmlns:a16="http://schemas.microsoft.com/office/drawing/2014/main" id="{F13B21A8-79E6-4528-A881-22FBC8E29FF0}"/>
              </a:ext>
            </a:extLst>
          </p:cNvPr>
          <p:cNvSpPr/>
          <p:nvPr/>
        </p:nvSpPr>
        <p:spPr>
          <a:xfrm>
            <a:off x="508688" y="1849316"/>
            <a:ext cx="2401349"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1" name="TextBox 80">
            <a:extLst>
              <a:ext uri="{FF2B5EF4-FFF2-40B4-BE49-F238E27FC236}">
                <a16:creationId xmlns:a16="http://schemas.microsoft.com/office/drawing/2014/main" id="{9A66F6C8-356B-43C4-936C-40C23A9E342D}"/>
              </a:ext>
            </a:extLst>
          </p:cNvPr>
          <p:cNvSpPr txBox="1"/>
          <p:nvPr/>
        </p:nvSpPr>
        <p:spPr>
          <a:xfrm>
            <a:off x="748154" y="1831991"/>
            <a:ext cx="2083153" cy="400110"/>
          </a:xfrm>
          <a:prstGeom prst="rect">
            <a:avLst/>
          </a:prstGeom>
          <a:noFill/>
        </p:spPr>
        <p:txBody>
          <a:bodyPr wrap="square" rtlCol="0">
            <a:spAutoFit/>
          </a:bodyPr>
          <a:lstStyle/>
          <a:p>
            <a:pPr algn="ctr"/>
            <a:r>
              <a:rPr lang="en-US" sz="2000" dirty="0" err="1">
                <a:solidFill>
                  <a:srgbClr val="1D4956"/>
                </a:solidFill>
                <a:latin typeface="Barlow" panose="020B0604020202020204" charset="0"/>
              </a:rPr>
              <a:t>Arax</a:t>
            </a:r>
            <a:r>
              <a:rPr lang="en-US" sz="2000" dirty="0">
                <a:solidFill>
                  <a:srgbClr val="1D4956"/>
                </a:solidFill>
                <a:latin typeface="Barlow" panose="020B0604020202020204" charset="0"/>
              </a:rPr>
              <a:t> Application</a:t>
            </a:r>
            <a:endParaRPr lang="el-GR" sz="2000" dirty="0">
              <a:solidFill>
                <a:srgbClr val="1D4956"/>
              </a:solidFill>
            </a:endParaRPr>
          </a:p>
        </p:txBody>
      </p:sp>
      <p:grpSp>
        <p:nvGrpSpPr>
          <p:cNvPr id="55" name="Ομάδα 161">
            <a:extLst>
              <a:ext uri="{FF2B5EF4-FFF2-40B4-BE49-F238E27FC236}">
                <a16:creationId xmlns:a16="http://schemas.microsoft.com/office/drawing/2014/main" id="{ECEA7004-88D8-40C9-9336-A6A62FB6A234}"/>
              </a:ext>
            </a:extLst>
          </p:cNvPr>
          <p:cNvGrpSpPr/>
          <p:nvPr/>
        </p:nvGrpSpPr>
        <p:grpSpPr>
          <a:xfrm rot="5400000">
            <a:off x="5367511" y="4517496"/>
            <a:ext cx="486912" cy="174081"/>
            <a:chOff x="912961" y="2938536"/>
            <a:chExt cx="974557" cy="291805"/>
          </a:xfrm>
        </p:grpSpPr>
        <p:sp>
          <p:nvSpPr>
            <p:cNvPr id="56" name="Ορθογώνιο 162">
              <a:extLst>
                <a:ext uri="{FF2B5EF4-FFF2-40B4-BE49-F238E27FC236}">
                  <a16:creationId xmlns:a16="http://schemas.microsoft.com/office/drawing/2014/main" id="{54FDB726-C707-4B59-9A86-9CD7585CC44D}"/>
                </a:ext>
              </a:extLst>
            </p:cNvPr>
            <p:cNvSpPr/>
            <p:nvPr/>
          </p:nvSpPr>
          <p:spPr>
            <a:xfrm>
              <a:off x="912961" y="2938538"/>
              <a:ext cx="974557"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Ευθεία γραμμή σύνδεσης 163">
              <a:extLst>
                <a:ext uri="{FF2B5EF4-FFF2-40B4-BE49-F238E27FC236}">
                  <a16:creationId xmlns:a16="http://schemas.microsoft.com/office/drawing/2014/main" id="{08206BE0-5183-489E-93F1-AF3DDB69F945}"/>
                </a:ext>
              </a:extLst>
            </p:cNvPr>
            <p:cNvCxnSpPr/>
            <p:nvPr/>
          </p:nvCxnSpPr>
          <p:spPr>
            <a:xfrm>
              <a:off x="1592635"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58" name="Ευθεία γραμμή σύνδεσης 188">
              <a:extLst>
                <a:ext uri="{FF2B5EF4-FFF2-40B4-BE49-F238E27FC236}">
                  <a16:creationId xmlns:a16="http://schemas.microsoft.com/office/drawing/2014/main" id="{33B38045-1961-4D0F-AA56-D9AC2D8F2AC9}"/>
                </a:ext>
              </a:extLst>
            </p:cNvPr>
            <p:cNvCxnSpPr/>
            <p:nvPr/>
          </p:nvCxnSpPr>
          <p:spPr>
            <a:xfrm>
              <a:off x="1243993" y="2943088"/>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59" name="Ομάδα 161">
            <a:extLst>
              <a:ext uri="{FF2B5EF4-FFF2-40B4-BE49-F238E27FC236}">
                <a16:creationId xmlns:a16="http://schemas.microsoft.com/office/drawing/2014/main" id="{8EC4E8BA-6306-41F2-A6F2-A353236E66C9}"/>
              </a:ext>
            </a:extLst>
          </p:cNvPr>
          <p:cNvGrpSpPr/>
          <p:nvPr/>
        </p:nvGrpSpPr>
        <p:grpSpPr>
          <a:xfrm rot="5400000">
            <a:off x="233648" y="2747975"/>
            <a:ext cx="966757" cy="356588"/>
            <a:chOff x="895350" y="2938536"/>
            <a:chExt cx="1027871" cy="291805"/>
          </a:xfrm>
        </p:grpSpPr>
        <p:sp>
          <p:nvSpPr>
            <p:cNvPr id="60" name="Ορθογώνιο 162">
              <a:extLst>
                <a:ext uri="{FF2B5EF4-FFF2-40B4-BE49-F238E27FC236}">
                  <a16:creationId xmlns:a16="http://schemas.microsoft.com/office/drawing/2014/main" id="{6464F30B-FB3A-4F4F-B3FA-45E8D4779A93}"/>
                </a:ext>
              </a:extLst>
            </p:cNvPr>
            <p:cNvSpPr/>
            <p:nvPr/>
          </p:nvSpPr>
          <p:spPr>
            <a:xfrm>
              <a:off x="895350" y="2938536"/>
              <a:ext cx="1027871" cy="287253"/>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Ευθεία γραμμή σύνδεσης 163">
              <a:extLst>
                <a:ext uri="{FF2B5EF4-FFF2-40B4-BE49-F238E27FC236}">
                  <a16:creationId xmlns:a16="http://schemas.microsoft.com/office/drawing/2014/main" id="{ED3795FF-60AE-470E-9D87-6D2301A5B0EE}"/>
                </a:ext>
              </a:extLst>
            </p:cNvPr>
            <p:cNvCxnSpPr/>
            <p:nvPr/>
          </p:nvCxnSpPr>
          <p:spPr>
            <a:xfrm>
              <a:off x="1592635" y="2938536"/>
              <a:ext cx="0" cy="287253"/>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cxnSp>
          <p:nvCxnSpPr>
            <p:cNvPr id="62" name="Ευθεία γραμμή σύνδεσης 188">
              <a:extLst>
                <a:ext uri="{FF2B5EF4-FFF2-40B4-BE49-F238E27FC236}">
                  <a16:creationId xmlns:a16="http://schemas.microsoft.com/office/drawing/2014/main" id="{0A68B69F-BF5C-4116-A55F-3D5CB6666216}"/>
                </a:ext>
              </a:extLst>
            </p:cNvPr>
            <p:cNvCxnSpPr/>
            <p:nvPr/>
          </p:nvCxnSpPr>
          <p:spPr>
            <a:xfrm>
              <a:off x="1243993" y="2943088"/>
              <a:ext cx="0" cy="287253"/>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grpSp>
      <p:cxnSp>
        <p:nvCxnSpPr>
          <p:cNvPr id="136" name="Straight Arrow Connector 135">
            <a:extLst>
              <a:ext uri="{FF2B5EF4-FFF2-40B4-BE49-F238E27FC236}">
                <a16:creationId xmlns:a16="http://schemas.microsoft.com/office/drawing/2014/main" id="{CAD59156-2EEE-4A4B-95AA-CD6C121E7578}"/>
              </a:ext>
            </a:extLst>
          </p:cNvPr>
          <p:cNvCxnSpPr/>
          <p:nvPr/>
        </p:nvCxnSpPr>
        <p:spPr>
          <a:xfrm>
            <a:off x="814445" y="3258616"/>
            <a:ext cx="232365" cy="0"/>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30CE3711-2FA2-4C5E-A0C7-C3A258BB3726}"/>
              </a:ext>
            </a:extLst>
          </p:cNvPr>
          <p:cNvGrpSpPr/>
          <p:nvPr/>
        </p:nvGrpSpPr>
        <p:grpSpPr>
          <a:xfrm>
            <a:off x="567525" y="2475752"/>
            <a:ext cx="304074" cy="914301"/>
            <a:chOff x="567525" y="2475752"/>
            <a:chExt cx="304074" cy="914301"/>
          </a:xfrm>
        </p:grpSpPr>
        <p:grpSp>
          <p:nvGrpSpPr>
            <p:cNvPr id="138" name="Ομάδα 81">
              <a:extLst>
                <a:ext uri="{FF2B5EF4-FFF2-40B4-BE49-F238E27FC236}">
                  <a16:creationId xmlns:a16="http://schemas.microsoft.com/office/drawing/2014/main" id="{09603DF3-1C19-49E5-BD27-B5CA5644B520}"/>
                </a:ext>
              </a:extLst>
            </p:cNvPr>
            <p:cNvGrpSpPr/>
            <p:nvPr/>
          </p:nvGrpSpPr>
          <p:grpSpPr>
            <a:xfrm rot="5400000">
              <a:off x="595083" y="2911166"/>
              <a:ext cx="252697" cy="46054"/>
              <a:chOff x="1941489" y="3211398"/>
              <a:chExt cx="252697" cy="46054"/>
            </a:xfrm>
          </p:grpSpPr>
          <p:sp>
            <p:nvSpPr>
              <p:cNvPr id="146" name="Οβάλ 173">
                <a:extLst>
                  <a:ext uri="{FF2B5EF4-FFF2-40B4-BE49-F238E27FC236}">
                    <a16:creationId xmlns:a16="http://schemas.microsoft.com/office/drawing/2014/main" id="{D462A936-6EEC-44FB-B7BF-BF49DA598183}"/>
                  </a:ext>
                </a:extLst>
              </p:cNvPr>
              <p:cNvSpPr/>
              <p:nvPr/>
            </p:nvSpPr>
            <p:spPr>
              <a:xfrm>
                <a:off x="1941489"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7" name="Οβάλ 173">
                <a:extLst>
                  <a:ext uri="{FF2B5EF4-FFF2-40B4-BE49-F238E27FC236}">
                    <a16:creationId xmlns:a16="http://schemas.microsoft.com/office/drawing/2014/main" id="{551CAAEF-E580-478C-BAC6-64428789411B}"/>
                  </a:ext>
                </a:extLst>
              </p:cNvPr>
              <p:cNvSpPr/>
              <p:nvPr/>
            </p:nvSpPr>
            <p:spPr>
              <a:xfrm>
                <a:off x="2043687"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8" name="Οβάλ 173">
                <a:extLst>
                  <a:ext uri="{FF2B5EF4-FFF2-40B4-BE49-F238E27FC236}">
                    <a16:creationId xmlns:a16="http://schemas.microsoft.com/office/drawing/2014/main" id="{7A748090-7BF6-4803-9C2F-B21F80CC903C}"/>
                  </a:ext>
                </a:extLst>
              </p:cNvPr>
              <p:cNvSpPr/>
              <p:nvPr/>
            </p:nvSpPr>
            <p:spPr>
              <a:xfrm>
                <a:off x="2148467" y="3211398"/>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39" name="Ομάδα 122">
              <a:extLst>
                <a:ext uri="{FF2B5EF4-FFF2-40B4-BE49-F238E27FC236}">
                  <a16:creationId xmlns:a16="http://schemas.microsoft.com/office/drawing/2014/main" id="{256C6EAF-7AA6-4CAD-B4FA-2A4C211A37D9}"/>
                </a:ext>
              </a:extLst>
            </p:cNvPr>
            <p:cNvGrpSpPr/>
            <p:nvPr/>
          </p:nvGrpSpPr>
          <p:grpSpPr>
            <a:xfrm rot="5400000">
              <a:off x="593381" y="2912962"/>
              <a:ext cx="252697" cy="46054"/>
              <a:chOff x="1941489" y="3211398"/>
              <a:chExt cx="252697" cy="46054"/>
            </a:xfrm>
          </p:grpSpPr>
          <p:sp>
            <p:nvSpPr>
              <p:cNvPr id="143" name="Οβάλ 173">
                <a:extLst>
                  <a:ext uri="{FF2B5EF4-FFF2-40B4-BE49-F238E27FC236}">
                    <a16:creationId xmlns:a16="http://schemas.microsoft.com/office/drawing/2014/main" id="{B7030443-FCE9-46E5-94D5-F4C0FCC10B98}"/>
                  </a:ext>
                </a:extLst>
              </p:cNvPr>
              <p:cNvSpPr/>
              <p:nvPr/>
            </p:nvSpPr>
            <p:spPr>
              <a:xfrm>
                <a:off x="1941489"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44" name="Οβάλ 173">
                <a:extLst>
                  <a:ext uri="{FF2B5EF4-FFF2-40B4-BE49-F238E27FC236}">
                    <a16:creationId xmlns:a16="http://schemas.microsoft.com/office/drawing/2014/main" id="{3233DCDE-A6B8-4534-8546-155B03CA5165}"/>
                  </a:ext>
                </a:extLst>
              </p:cNvPr>
              <p:cNvSpPr/>
              <p:nvPr/>
            </p:nvSpPr>
            <p:spPr>
              <a:xfrm>
                <a:off x="2043687"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5" name="Οβάλ 173">
                <a:extLst>
                  <a:ext uri="{FF2B5EF4-FFF2-40B4-BE49-F238E27FC236}">
                    <a16:creationId xmlns:a16="http://schemas.microsoft.com/office/drawing/2014/main" id="{E9B75FD5-7E81-4EEF-AE81-14D09241F4E8}"/>
                  </a:ext>
                </a:extLst>
              </p:cNvPr>
              <p:cNvSpPr/>
              <p:nvPr/>
            </p:nvSpPr>
            <p:spPr>
              <a:xfrm>
                <a:off x="2148467" y="3211398"/>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41" name="Οβάλ 173">
              <a:extLst>
                <a:ext uri="{FF2B5EF4-FFF2-40B4-BE49-F238E27FC236}">
                  <a16:creationId xmlns:a16="http://schemas.microsoft.com/office/drawing/2014/main" id="{5989C6D9-2C48-4367-B4B1-7947469AF739}"/>
                </a:ext>
              </a:extLst>
            </p:cNvPr>
            <p:cNvSpPr/>
            <p:nvPr/>
          </p:nvSpPr>
          <p:spPr>
            <a:xfrm>
              <a:off x="567525" y="247575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142" name="Οβάλ 173">
              <a:extLst>
                <a:ext uri="{FF2B5EF4-FFF2-40B4-BE49-F238E27FC236}">
                  <a16:creationId xmlns:a16="http://schemas.microsoft.com/office/drawing/2014/main" id="{04CA8A87-E254-417F-BB5B-94391CB39046}"/>
                </a:ext>
              </a:extLst>
            </p:cNvPr>
            <p:cNvSpPr/>
            <p:nvPr/>
          </p:nvSpPr>
          <p:spPr>
            <a:xfrm>
              <a:off x="567525" y="3115225"/>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grpSp>
      <p:sp>
        <p:nvSpPr>
          <p:cNvPr id="149" name="Οβάλ 173">
            <a:extLst>
              <a:ext uri="{FF2B5EF4-FFF2-40B4-BE49-F238E27FC236}">
                <a16:creationId xmlns:a16="http://schemas.microsoft.com/office/drawing/2014/main" id="{0B2A2124-B2CF-4F1D-8CB9-A84B369B1795}"/>
              </a:ext>
            </a:extLst>
          </p:cNvPr>
          <p:cNvSpPr/>
          <p:nvPr/>
        </p:nvSpPr>
        <p:spPr>
          <a:xfrm>
            <a:off x="1046810" y="3115225"/>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B</a:t>
            </a:r>
            <a:endParaRPr lang="en-US" b="1" dirty="0">
              <a:solidFill>
                <a:srgbClr val="1D4956"/>
              </a:solidFill>
              <a:latin typeface="Barlow" panose="00000500000000000000" pitchFamily="2" charset="0"/>
            </a:endParaRPr>
          </a:p>
        </p:txBody>
      </p:sp>
      <p:sp>
        <p:nvSpPr>
          <p:cNvPr id="150" name="Οβάλ 173">
            <a:extLst>
              <a:ext uri="{FF2B5EF4-FFF2-40B4-BE49-F238E27FC236}">
                <a16:creationId xmlns:a16="http://schemas.microsoft.com/office/drawing/2014/main" id="{5EBDCF43-4261-40A6-9FFE-6BC5133881A9}"/>
              </a:ext>
            </a:extLst>
          </p:cNvPr>
          <p:cNvSpPr/>
          <p:nvPr/>
        </p:nvSpPr>
        <p:spPr>
          <a:xfrm>
            <a:off x="1360696" y="3115225"/>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B</a:t>
            </a:r>
            <a:endParaRPr lang="en-US" b="1" dirty="0">
              <a:solidFill>
                <a:srgbClr val="1D4956"/>
              </a:solidFill>
              <a:latin typeface="Barlow" panose="00000500000000000000" pitchFamily="2" charset="0"/>
            </a:endParaRPr>
          </a:p>
        </p:txBody>
      </p:sp>
      <p:cxnSp>
        <p:nvCxnSpPr>
          <p:cNvPr id="151" name="Straight Arrow Connector 150">
            <a:extLst>
              <a:ext uri="{FF2B5EF4-FFF2-40B4-BE49-F238E27FC236}">
                <a16:creationId xmlns:a16="http://schemas.microsoft.com/office/drawing/2014/main" id="{A7BB384A-17B2-4268-A069-F672D3E35A7F}"/>
              </a:ext>
            </a:extLst>
          </p:cNvPr>
          <p:cNvCxnSpPr/>
          <p:nvPr/>
        </p:nvCxnSpPr>
        <p:spPr>
          <a:xfrm>
            <a:off x="804633" y="2618767"/>
            <a:ext cx="232365" cy="0"/>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52" name="Οβάλ 173">
            <a:extLst>
              <a:ext uri="{FF2B5EF4-FFF2-40B4-BE49-F238E27FC236}">
                <a16:creationId xmlns:a16="http://schemas.microsoft.com/office/drawing/2014/main" id="{F435DA3F-4518-40C1-8628-3DFF10BAC82C}"/>
              </a:ext>
            </a:extLst>
          </p:cNvPr>
          <p:cNvSpPr/>
          <p:nvPr/>
        </p:nvSpPr>
        <p:spPr>
          <a:xfrm>
            <a:off x="1036998" y="2475376"/>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B</a:t>
            </a:r>
            <a:endParaRPr lang="en-US" b="1" dirty="0">
              <a:solidFill>
                <a:srgbClr val="1D4956"/>
              </a:solidFill>
              <a:latin typeface="Barlow" panose="00000500000000000000" pitchFamily="2" charset="0"/>
            </a:endParaRPr>
          </a:p>
        </p:txBody>
      </p:sp>
      <p:sp>
        <p:nvSpPr>
          <p:cNvPr id="153" name="Οβάλ 173">
            <a:extLst>
              <a:ext uri="{FF2B5EF4-FFF2-40B4-BE49-F238E27FC236}">
                <a16:creationId xmlns:a16="http://schemas.microsoft.com/office/drawing/2014/main" id="{19E55583-C5DF-4EE0-ABDE-F63F90A541D0}"/>
              </a:ext>
            </a:extLst>
          </p:cNvPr>
          <p:cNvSpPr/>
          <p:nvPr/>
        </p:nvSpPr>
        <p:spPr>
          <a:xfrm>
            <a:off x="1350884" y="2475376"/>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B</a:t>
            </a:r>
            <a:endParaRPr lang="en-US" b="1" dirty="0">
              <a:solidFill>
                <a:srgbClr val="1D4956"/>
              </a:solidFill>
              <a:latin typeface="Barlow" panose="00000500000000000000" pitchFamily="2" charset="0"/>
            </a:endParaRPr>
          </a:p>
        </p:txBody>
      </p:sp>
      <p:grpSp>
        <p:nvGrpSpPr>
          <p:cNvPr id="154" name="Ομάδα 161">
            <a:extLst>
              <a:ext uri="{FF2B5EF4-FFF2-40B4-BE49-F238E27FC236}">
                <a16:creationId xmlns:a16="http://schemas.microsoft.com/office/drawing/2014/main" id="{69B6384C-1829-4A82-94AD-9A45CBBF0CF1}"/>
              </a:ext>
            </a:extLst>
          </p:cNvPr>
          <p:cNvGrpSpPr/>
          <p:nvPr/>
        </p:nvGrpSpPr>
        <p:grpSpPr>
          <a:xfrm rot="5400000">
            <a:off x="1656934" y="2753489"/>
            <a:ext cx="966757" cy="356588"/>
            <a:chOff x="895350" y="2938536"/>
            <a:chExt cx="1027871" cy="291805"/>
          </a:xfrm>
        </p:grpSpPr>
        <p:sp>
          <p:nvSpPr>
            <p:cNvPr id="155" name="Ορθογώνιο 162">
              <a:extLst>
                <a:ext uri="{FF2B5EF4-FFF2-40B4-BE49-F238E27FC236}">
                  <a16:creationId xmlns:a16="http://schemas.microsoft.com/office/drawing/2014/main" id="{21BDFBE2-05D7-4473-8E11-4E084EB49B72}"/>
                </a:ext>
              </a:extLst>
            </p:cNvPr>
            <p:cNvSpPr/>
            <p:nvPr/>
          </p:nvSpPr>
          <p:spPr>
            <a:xfrm>
              <a:off x="895350" y="2938536"/>
              <a:ext cx="1027871" cy="287253"/>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Ευθεία γραμμή σύνδεσης 163">
              <a:extLst>
                <a:ext uri="{FF2B5EF4-FFF2-40B4-BE49-F238E27FC236}">
                  <a16:creationId xmlns:a16="http://schemas.microsoft.com/office/drawing/2014/main" id="{0F391BBC-9C01-4ED9-92EB-D8BDB98D5A7F}"/>
                </a:ext>
              </a:extLst>
            </p:cNvPr>
            <p:cNvCxnSpPr/>
            <p:nvPr/>
          </p:nvCxnSpPr>
          <p:spPr>
            <a:xfrm>
              <a:off x="1592635" y="2938536"/>
              <a:ext cx="0" cy="287253"/>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cxnSp>
          <p:nvCxnSpPr>
            <p:cNvPr id="157" name="Ευθεία γραμμή σύνδεσης 188">
              <a:extLst>
                <a:ext uri="{FF2B5EF4-FFF2-40B4-BE49-F238E27FC236}">
                  <a16:creationId xmlns:a16="http://schemas.microsoft.com/office/drawing/2014/main" id="{9CAB1162-46E6-4DE2-A9EF-F06ABB9F4D6A}"/>
                </a:ext>
              </a:extLst>
            </p:cNvPr>
            <p:cNvCxnSpPr/>
            <p:nvPr/>
          </p:nvCxnSpPr>
          <p:spPr>
            <a:xfrm>
              <a:off x="1243993" y="2943088"/>
              <a:ext cx="0" cy="287253"/>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grpSp>
      <p:grpSp>
        <p:nvGrpSpPr>
          <p:cNvPr id="159" name="Group 158">
            <a:extLst>
              <a:ext uri="{FF2B5EF4-FFF2-40B4-BE49-F238E27FC236}">
                <a16:creationId xmlns:a16="http://schemas.microsoft.com/office/drawing/2014/main" id="{1421E1C0-80EE-42CB-A9FD-119B3409AA99}"/>
              </a:ext>
            </a:extLst>
          </p:cNvPr>
          <p:cNvGrpSpPr/>
          <p:nvPr/>
        </p:nvGrpSpPr>
        <p:grpSpPr>
          <a:xfrm>
            <a:off x="1990811" y="2481266"/>
            <a:ext cx="304074" cy="914301"/>
            <a:chOff x="567525" y="2475752"/>
            <a:chExt cx="304074" cy="914301"/>
          </a:xfrm>
        </p:grpSpPr>
        <p:grpSp>
          <p:nvGrpSpPr>
            <p:cNvPr id="160" name="Ομάδα 81">
              <a:extLst>
                <a:ext uri="{FF2B5EF4-FFF2-40B4-BE49-F238E27FC236}">
                  <a16:creationId xmlns:a16="http://schemas.microsoft.com/office/drawing/2014/main" id="{2B407F36-56C9-4B86-8D0C-521CBD06D2FB}"/>
                </a:ext>
              </a:extLst>
            </p:cNvPr>
            <p:cNvGrpSpPr/>
            <p:nvPr/>
          </p:nvGrpSpPr>
          <p:grpSpPr>
            <a:xfrm rot="5400000">
              <a:off x="595083" y="2911166"/>
              <a:ext cx="252697" cy="46054"/>
              <a:chOff x="1941489" y="3211398"/>
              <a:chExt cx="252697" cy="46054"/>
            </a:xfrm>
          </p:grpSpPr>
          <p:sp>
            <p:nvSpPr>
              <p:cNvPr id="167" name="Οβάλ 173">
                <a:extLst>
                  <a:ext uri="{FF2B5EF4-FFF2-40B4-BE49-F238E27FC236}">
                    <a16:creationId xmlns:a16="http://schemas.microsoft.com/office/drawing/2014/main" id="{0FD88F22-C492-4533-80DB-BEBE545A3836}"/>
                  </a:ext>
                </a:extLst>
              </p:cNvPr>
              <p:cNvSpPr/>
              <p:nvPr/>
            </p:nvSpPr>
            <p:spPr>
              <a:xfrm>
                <a:off x="1941489"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8" name="Οβάλ 173">
                <a:extLst>
                  <a:ext uri="{FF2B5EF4-FFF2-40B4-BE49-F238E27FC236}">
                    <a16:creationId xmlns:a16="http://schemas.microsoft.com/office/drawing/2014/main" id="{EEDC3898-3444-4E2A-90D5-992702A7D30F}"/>
                  </a:ext>
                </a:extLst>
              </p:cNvPr>
              <p:cNvSpPr/>
              <p:nvPr/>
            </p:nvSpPr>
            <p:spPr>
              <a:xfrm>
                <a:off x="2043687"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9" name="Οβάλ 173">
                <a:extLst>
                  <a:ext uri="{FF2B5EF4-FFF2-40B4-BE49-F238E27FC236}">
                    <a16:creationId xmlns:a16="http://schemas.microsoft.com/office/drawing/2014/main" id="{68A8F728-4D2E-4F98-A7FB-71247898205E}"/>
                  </a:ext>
                </a:extLst>
              </p:cNvPr>
              <p:cNvSpPr/>
              <p:nvPr/>
            </p:nvSpPr>
            <p:spPr>
              <a:xfrm>
                <a:off x="2148467" y="3211398"/>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1" name="Ομάδα 122">
              <a:extLst>
                <a:ext uri="{FF2B5EF4-FFF2-40B4-BE49-F238E27FC236}">
                  <a16:creationId xmlns:a16="http://schemas.microsoft.com/office/drawing/2014/main" id="{FEF63741-862D-4F41-BE92-06D13EE439D9}"/>
                </a:ext>
              </a:extLst>
            </p:cNvPr>
            <p:cNvGrpSpPr/>
            <p:nvPr/>
          </p:nvGrpSpPr>
          <p:grpSpPr>
            <a:xfrm rot="5400000">
              <a:off x="593381" y="2912962"/>
              <a:ext cx="252697" cy="46054"/>
              <a:chOff x="1941489" y="3211398"/>
              <a:chExt cx="252697" cy="46054"/>
            </a:xfrm>
          </p:grpSpPr>
          <p:sp>
            <p:nvSpPr>
              <p:cNvPr id="164" name="Οβάλ 173">
                <a:extLst>
                  <a:ext uri="{FF2B5EF4-FFF2-40B4-BE49-F238E27FC236}">
                    <a16:creationId xmlns:a16="http://schemas.microsoft.com/office/drawing/2014/main" id="{25D20206-39BB-4C89-BFFD-79FB3A9942F8}"/>
                  </a:ext>
                </a:extLst>
              </p:cNvPr>
              <p:cNvSpPr/>
              <p:nvPr/>
            </p:nvSpPr>
            <p:spPr>
              <a:xfrm>
                <a:off x="1941489"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5" name="Οβάλ 173">
                <a:extLst>
                  <a:ext uri="{FF2B5EF4-FFF2-40B4-BE49-F238E27FC236}">
                    <a16:creationId xmlns:a16="http://schemas.microsoft.com/office/drawing/2014/main" id="{2AA149E1-8EC2-4683-A32E-FCA4B2252E74}"/>
                  </a:ext>
                </a:extLst>
              </p:cNvPr>
              <p:cNvSpPr/>
              <p:nvPr/>
            </p:nvSpPr>
            <p:spPr>
              <a:xfrm>
                <a:off x="2043687"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6" name="Οβάλ 173">
                <a:extLst>
                  <a:ext uri="{FF2B5EF4-FFF2-40B4-BE49-F238E27FC236}">
                    <a16:creationId xmlns:a16="http://schemas.microsoft.com/office/drawing/2014/main" id="{DA3E49F5-9676-477E-8C40-2AE69A2E7AC7}"/>
                  </a:ext>
                </a:extLst>
              </p:cNvPr>
              <p:cNvSpPr/>
              <p:nvPr/>
            </p:nvSpPr>
            <p:spPr>
              <a:xfrm>
                <a:off x="2148467" y="3211398"/>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62" name="Οβάλ 173">
              <a:extLst>
                <a:ext uri="{FF2B5EF4-FFF2-40B4-BE49-F238E27FC236}">
                  <a16:creationId xmlns:a16="http://schemas.microsoft.com/office/drawing/2014/main" id="{84B59E0D-9925-4D5C-80C0-A1025384ECB7}"/>
                </a:ext>
              </a:extLst>
            </p:cNvPr>
            <p:cNvSpPr/>
            <p:nvPr/>
          </p:nvSpPr>
          <p:spPr>
            <a:xfrm>
              <a:off x="567525" y="247575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163" name="Οβάλ 173">
              <a:extLst>
                <a:ext uri="{FF2B5EF4-FFF2-40B4-BE49-F238E27FC236}">
                  <a16:creationId xmlns:a16="http://schemas.microsoft.com/office/drawing/2014/main" id="{5C62533E-30E4-43C3-A7D6-309246F620B9}"/>
                </a:ext>
              </a:extLst>
            </p:cNvPr>
            <p:cNvSpPr/>
            <p:nvPr/>
          </p:nvSpPr>
          <p:spPr>
            <a:xfrm>
              <a:off x="567525" y="3115225"/>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grpSp>
      <p:grpSp>
        <p:nvGrpSpPr>
          <p:cNvPr id="171" name="Ομάδα 161">
            <a:extLst>
              <a:ext uri="{FF2B5EF4-FFF2-40B4-BE49-F238E27FC236}">
                <a16:creationId xmlns:a16="http://schemas.microsoft.com/office/drawing/2014/main" id="{36DC18E9-C3FE-43E2-A8D6-042C0DCC1DD8}"/>
              </a:ext>
            </a:extLst>
          </p:cNvPr>
          <p:cNvGrpSpPr/>
          <p:nvPr/>
        </p:nvGrpSpPr>
        <p:grpSpPr>
          <a:xfrm rot="5400000">
            <a:off x="2178110" y="2752679"/>
            <a:ext cx="966757" cy="356588"/>
            <a:chOff x="895350" y="2938536"/>
            <a:chExt cx="1027871" cy="291805"/>
          </a:xfrm>
        </p:grpSpPr>
        <p:sp>
          <p:nvSpPr>
            <p:cNvPr id="176" name="Ορθογώνιο 162">
              <a:extLst>
                <a:ext uri="{FF2B5EF4-FFF2-40B4-BE49-F238E27FC236}">
                  <a16:creationId xmlns:a16="http://schemas.microsoft.com/office/drawing/2014/main" id="{A3CC2C92-1EC0-4CBE-A080-E8CC34F5CFCE}"/>
                </a:ext>
              </a:extLst>
            </p:cNvPr>
            <p:cNvSpPr/>
            <p:nvPr/>
          </p:nvSpPr>
          <p:spPr>
            <a:xfrm>
              <a:off x="895350" y="2938536"/>
              <a:ext cx="1027871" cy="287253"/>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Ευθεία γραμμή σύνδεσης 163">
              <a:extLst>
                <a:ext uri="{FF2B5EF4-FFF2-40B4-BE49-F238E27FC236}">
                  <a16:creationId xmlns:a16="http://schemas.microsoft.com/office/drawing/2014/main" id="{E3923C96-7DD9-497E-BCAA-0DE568218613}"/>
                </a:ext>
              </a:extLst>
            </p:cNvPr>
            <p:cNvCxnSpPr/>
            <p:nvPr/>
          </p:nvCxnSpPr>
          <p:spPr>
            <a:xfrm>
              <a:off x="1592635" y="2938536"/>
              <a:ext cx="0" cy="287253"/>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cxnSp>
          <p:nvCxnSpPr>
            <p:cNvPr id="178" name="Ευθεία γραμμή σύνδεσης 188">
              <a:extLst>
                <a:ext uri="{FF2B5EF4-FFF2-40B4-BE49-F238E27FC236}">
                  <a16:creationId xmlns:a16="http://schemas.microsoft.com/office/drawing/2014/main" id="{BCA8CA1F-B96C-44EF-B16C-466A392B6FAC}"/>
                </a:ext>
              </a:extLst>
            </p:cNvPr>
            <p:cNvCxnSpPr/>
            <p:nvPr/>
          </p:nvCxnSpPr>
          <p:spPr>
            <a:xfrm>
              <a:off x="1243993" y="2943088"/>
              <a:ext cx="0" cy="287253"/>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grpSp>
      <p:grpSp>
        <p:nvGrpSpPr>
          <p:cNvPr id="186" name="Group 185">
            <a:extLst>
              <a:ext uri="{FF2B5EF4-FFF2-40B4-BE49-F238E27FC236}">
                <a16:creationId xmlns:a16="http://schemas.microsoft.com/office/drawing/2014/main" id="{37970782-3690-47EA-9D17-CD1038CC3978}"/>
              </a:ext>
            </a:extLst>
          </p:cNvPr>
          <p:cNvGrpSpPr/>
          <p:nvPr/>
        </p:nvGrpSpPr>
        <p:grpSpPr>
          <a:xfrm>
            <a:off x="2511987" y="2480456"/>
            <a:ext cx="304074" cy="914301"/>
            <a:chOff x="567525" y="2475752"/>
            <a:chExt cx="304074" cy="914301"/>
          </a:xfrm>
        </p:grpSpPr>
        <p:grpSp>
          <p:nvGrpSpPr>
            <p:cNvPr id="187" name="Ομάδα 81">
              <a:extLst>
                <a:ext uri="{FF2B5EF4-FFF2-40B4-BE49-F238E27FC236}">
                  <a16:creationId xmlns:a16="http://schemas.microsoft.com/office/drawing/2014/main" id="{A4EE241F-29BA-40E2-B2B0-DC654FB7B1F1}"/>
                </a:ext>
              </a:extLst>
            </p:cNvPr>
            <p:cNvGrpSpPr/>
            <p:nvPr/>
          </p:nvGrpSpPr>
          <p:grpSpPr>
            <a:xfrm rot="5400000">
              <a:off x="595083" y="2911166"/>
              <a:ext cx="252697" cy="46054"/>
              <a:chOff x="1941489" y="3211398"/>
              <a:chExt cx="252697" cy="46054"/>
            </a:xfrm>
          </p:grpSpPr>
          <p:sp>
            <p:nvSpPr>
              <p:cNvPr id="200" name="Οβάλ 173">
                <a:extLst>
                  <a:ext uri="{FF2B5EF4-FFF2-40B4-BE49-F238E27FC236}">
                    <a16:creationId xmlns:a16="http://schemas.microsoft.com/office/drawing/2014/main" id="{6A3E4A7A-DA33-40CA-909E-A5B05BC93614}"/>
                  </a:ext>
                </a:extLst>
              </p:cNvPr>
              <p:cNvSpPr/>
              <p:nvPr/>
            </p:nvSpPr>
            <p:spPr>
              <a:xfrm>
                <a:off x="1941489"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1" name="Οβάλ 173">
                <a:extLst>
                  <a:ext uri="{FF2B5EF4-FFF2-40B4-BE49-F238E27FC236}">
                    <a16:creationId xmlns:a16="http://schemas.microsoft.com/office/drawing/2014/main" id="{98FD6F8A-7B1E-422D-890C-23FD2EADED51}"/>
                  </a:ext>
                </a:extLst>
              </p:cNvPr>
              <p:cNvSpPr/>
              <p:nvPr/>
            </p:nvSpPr>
            <p:spPr>
              <a:xfrm>
                <a:off x="2043687"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Οβάλ 173">
                <a:extLst>
                  <a:ext uri="{FF2B5EF4-FFF2-40B4-BE49-F238E27FC236}">
                    <a16:creationId xmlns:a16="http://schemas.microsoft.com/office/drawing/2014/main" id="{312785AE-F38C-4978-A252-5AE2AE7F261E}"/>
                  </a:ext>
                </a:extLst>
              </p:cNvPr>
              <p:cNvSpPr/>
              <p:nvPr/>
            </p:nvSpPr>
            <p:spPr>
              <a:xfrm>
                <a:off x="2148467" y="3211398"/>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88" name="Ομάδα 122">
              <a:extLst>
                <a:ext uri="{FF2B5EF4-FFF2-40B4-BE49-F238E27FC236}">
                  <a16:creationId xmlns:a16="http://schemas.microsoft.com/office/drawing/2014/main" id="{0D3D3768-B9B7-4C3A-A155-D8FB39CB67D3}"/>
                </a:ext>
              </a:extLst>
            </p:cNvPr>
            <p:cNvGrpSpPr/>
            <p:nvPr/>
          </p:nvGrpSpPr>
          <p:grpSpPr>
            <a:xfrm rot="5400000">
              <a:off x="593381" y="2912962"/>
              <a:ext cx="252697" cy="46054"/>
              <a:chOff x="1941489" y="3211398"/>
              <a:chExt cx="252697" cy="46054"/>
            </a:xfrm>
          </p:grpSpPr>
          <p:sp>
            <p:nvSpPr>
              <p:cNvPr id="197" name="Οβάλ 173">
                <a:extLst>
                  <a:ext uri="{FF2B5EF4-FFF2-40B4-BE49-F238E27FC236}">
                    <a16:creationId xmlns:a16="http://schemas.microsoft.com/office/drawing/2014/main" id="{C09E604D-163D-4672-8CDD-E6B0D17802BB}"/>
                  </a:ext>
                </a:extLst>
              </p:cNvPr>
              <p:cNvSpPr/>
              <p:nvPr/>
            </p:nvSpPr>
            <p:spPr>
              <a:xfrm>
                <a:off x="1941489"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8" name="Οβάλ 173">
                <a:extLst>
                  <a:ext uri="{FF2B5EF4-FFF2-40B4-BE49-F238E27FC236}">
                    <a16:creationId xmlns:a16="http://schemas.microsoft.com/office/drawing/2014/main" id="{6DBBC726-803C-4B23-96C5-4013BB0E348A}"/>
                  </a:ext>
                </a:extLst>
              </p:cNvPr>
              <p:cNvSpPr/>
              <p:nvPr/>
            </p:nvSpPr>
            <p:spPr>
              <a:xfrm>
                <a:off x="2043687" y="3211733"/>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Οβάλ 173">
                <a:extLst>
                  <a:ext uri="{FF2B5EF4-FFF2-40B4-BE49-F238E27FC236}">
                    <a16:creationId xmlns:a16="http://schemas.microsoft.com/office/drawing/2014/main" id="{D5FCD1D0-F587-431B-813A-9A5D676FF8C8}"/>
                  </a:ext>
                </a:extLst>
              </p:cNvPr>
              <p:cNvSpPr/>
              <p:nvPr/>
            </p:nvSpPr>
            <p:spPr>
              <a:xfrm>
                <a:off x="2148467" y="3211398"/>
                <a:ext cx="45719" cy="45719"/>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95" name="Οβάλ 173">
              <a:extLst>
                <a:ext uri="{FF2B5EF4-FFF2-40B4-BE49-F238E27FC236}">
                  <a16:creationId xmlns:a16="http://schemas.microsoft.com/office/drawing/2014/main" id="{F7072D1D-B56F-49E0-A9F0-3D859A789B9F}"/>
                </a:ext>
              </a:extLst>
            </p:cNvPr>
            <p:cNvSpPr/>
            <p:nvPr/>
          </p:nvSpPr>
          <p:spPr>
            <a:xfrm>
              <a:off x="567525" y="247575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196" name="Οβάλ 173">
              <a:extLst>
                <a:ext uri="{FF2B5EF4-FFF2-40B4-BE49-F238E27FC236}">
                  <a16:creationId xmlns:a16="http://schemas.microsoft.com/office/drawing/2014/main" id="{8FEBC72E-5B2A-4B89-BB13-CE4F37C5AD20}"/>
                </a:ext>
              </a:extLst>
            </p:cNvPr>
            <p:cNvSpPr/>
            <p:nvPr/>
          </p:nvSpPr>
          <p:spPr>
            <a:xfrm>
              <a:off x="567525" y="3115225"/>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grpSp>
      <p:sp>
        <p:nvSpPr>
          <p:cNvPr id="205" name="Οβάλ 173">
            <a:extLst>
              <a:ext uri="{FF2B5EF4-FFF2-40B4-BE49-F238E27FC236}">
                <a16:creationId xmlns:a16="http://schemas.microsoft.com/office/drawing/2014/main" id="{DAD8F5E0-050C-4A91-B141-0DC24B2D0C7C}"/>
              </a:ext>
            </a:extLst>
          </p:cNvPr>
          <p:cNvSpPr/>
          <p:nvPr/>
        </p:nvSpPr>
        <p:spPr>
          <a:xfrm>
            <a:off x="4628720" y="2365044"/>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207" name="Οβάλ 173">
            <a:extLst>
              <a:ext uri="{FF2B5EF4-FFF2-40B4-BE49-F238E27FC236}">
                <a16:creationId xmlns:a16="http://schemas.microsoft.com/office/drawing/2014/main" id="{15DBE0FE-7716-449B-9C79-3E31EA6F7E52}"/>
              </a:ext>
            </a:extLst>
          </p:cNvPr>
          <p:cNvSpPr/>
          <p:nvPr/>
        </p:nvSpPr>
        <p:spPr>
          <a:xfrm>
            <a:off x="4851808" y="3236698"/>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B</a:t>
            </a:r>
            <a:endParaRPr lang="en-US" b="1" dirty="0">
              <a:solidFill>
                <a:srgbClr val="1D4956"/>
              </a:solidFill>
              <a:latin typeface="Barlow" panose="00000500000000000000" pitchFamily="2" charset="0"/>
            </a:endParaRPr>
          </a:p>
        </p:txBody>
      </p:sp>
      <p:sp>
        <p:nvSpPr>
          <p:cNvPr id="4" name="Slide Number Placeholder 3">
            <a:extLst>
              <a:ext uri="{FF2B5EF4-FFF2-40B4-BE49-F238E27FC236}">
                <a16:creationId xmlns:a16="http://schemas.microsoft.com/office/drawing/2014/main" id="{B10E4D7A-1093-4D12-AE62-14DE1AEF26C7}"/>
              </a:ext>
            </a:extLst>
          </p:cNvPr>
          <p:cNvSpPr>
            <a:spLocks noGrp="1"/>
          </p:cNvSpPr>
          <p:nvPr>
            <p:ph type="sldNum" sz="quarter" idx="12"/>
          </p:nvPr>
        </p:nvSpPr>
        <p:spPr/>
        <p:txBody>
          <a:bodyPr/>
          <a:lstStyle/>
          <a:p>
            <a:fld id="{48F63A3B-78C7-47BE-AE5E-E10140E04643}" type="slidenum">
              <a:rPr lang="en-US" smtClean="0"/>
              <a:t>19</a:t>
            </a:fld>
            <a:endParaRPr lang="en-US"/>
          </a:p>
        </p:txBody>
      </p:sp>
      <p:sp>
        <p:nvSpPr>
          <p:cNvPr id="7" name="Footer Placeholder 6">
            <a:extLst>
              <a:ext uri="{FF2B5EF4-FFF2-40B4-BE49-F238E27FC236}">
                <a16:creationId xmlns:a16="http://schemas.microsoft.com/office/drawing/2014/main" id="{71307EF6-CE1D-4D53-ADC1-C2758AE59B30}"/>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pic>
        <p:nvPicPr>
          <p:cNvPr id="66" name="Picture 65">
            <a:extLst>
              <a:ext uri="{FF2B5EF4-FFF2-40B4-BE49-F238E27FC236}">
                <a16:creationId xmlns:a16="http://schemas.microsoft.com/office/drawing/2014/main" id="{B62C32AD-CB11-47AA-BF84-1E92A64BF8F7}"/>
              </a:ext>
            </a:extLst>
          </p:cNvPr>
          <p:cNvPicPr>
            <a:picLocks noChangeAspect="1"/>
          </p:cNvPicPr>
          <p:nvPr/>
        </p:nvPicPr>
        <p:blipFill>
          <a:blip r:embed="rId4"/>
          <a:stretch>
            <a:fillRect/>
          </a:stretch>
        </p:blipFill>
        <p:spPr>
          <a:xfrm>
            <a:off x="10198312" y="133303"/>
            <a:ext cx="1726985" cy="685715"/>
          </a:xfrm>
          <a:prstGeom prst="rect">
            <a:avLst/>
          </a:prstGeom>
        </p:spPr>
      </p:pic>
    </p:spTree>
    <p:custDataLst>
      <p:tags r:id="rId1"/>
    </p:custDataLst>
    <p:extLst>
      <p:ext uri="{BB962C8B-B14F-4D97-AF65-F5344CB8AC3E}">
        <p14:creationId xmlns:p14="http://schemas.microsoft.com/office/powerpoint/2010/main" val="3006064406"/>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10" name="Title 1">
            <a:extLst>
              <a:ext uri="{FF2B5EF4-FFF2-40B4-BE49-F238E27FC236}">
                <a16:creationId xmlns:a16="http://schemas.microsoft.com/office/drawing/2014/main" id="{D32C81ED-39DE-40F4-8169-4CD4F99816A7}"/>
              </a:ext>
            </a:extLst>
          </p:cNvPr>
          <p:cNvSpPr>
            <a:spLocks noGrp="1"/>
          </p:cNvSpPr>
          <p:nvPr>
            <p:ph type="title"/>
          </p:nvPr>
        </p:nvSpPr>
        <p:spPr>
          <a:xfrm>
            <a:off x="524256" y="365125"/>
            <a:ext cx="11852041" cy="777875"/>
          </a:xfrm>
        </p:spPr>
        <p:txBody>
          <a:bodyPr>
            <a:normAutofit/>
          </a:bodyPr>
          <a:lstStyle/>
          <a:p>
            <a:r>
              <a:rPr lang="en-US" sz="3200" b="1" u="sng" dirty="0">
                <a:solidFill>
                  <a:srgbClr val="1D4956"/>
                </a:solidFill>
                <a:latin typeface="Barlow"/>
                <a:cs typeface="Calibri Light"/>
              </a:rPr>
              <a:t>Single</a:t>
            </a:r>
            <a:r>
              <a:rPr lang="en-US" sz="3200" b="1" dirty="0">
                <a:solidFill>
                  <a:srgbClr val="1D4956"/>
                </a:solidFill>
                <a:latin typeface="Barlow"/>
                <a:cs typeface="Calibri Light"/>
              </a:rPr>
              <a:t> accelerator resources increase</a:t>
            </a:r>
          </a:p>
        </p:txBody>
      </p:sp>
      <p:sp>
        <p:nvSpPr>
          <p:cNvPr id="8" name="Slide Number Placeholder 7">
            <a:extLst>
              <a:ext uri="{FF2B5EF4-FFF2-40B4-BE49-F238E27FC236}">
                <a16:creationId xmlns:a16="http://schemas.microsoft.com/office/drawing/2014/main" id="{2FE7537D-D692-4389-AE92-8D10FA7C3BE7}"/>
              </a:ext>
            </a:extLst>
          </p:cNvPr>
          <p:cNvSpPr>
            <a:spLocks noGrp="1"/>
          </p:cNvSpPr>
          <p:nvPr>
            <p:ph type="sldNum" sz="quarter" idx="12"/>
          </p:nvPr>
        </p:nvSpPr>
        <p:spPr/>
        <p:txBody>
          <a:bodyPr/>
          <a:lstStyle/>
          <a:p>
            <a:fld id="{48F63A3B-78C7-47BE-AE5E-E10140E04643}" type="slidenum">
              <a:rPr lang="en-US" smtClean="0"/>
              <a:t>2</a:t>
            </a:fld>
            <a:endParaRPr lang="en-US"/>
          </a:p>
        </p:txBody>
      </p:sp>
      <p:sp>
        <p:nvSpPr>
          <p:cNvPr id="13" name="Footer Placeholder 12">
            <a:extLst>
              <a:ext uri="{FF2B5EF4-FFF2-40B4-BE49-F238E27FC236}">
                <a16:creationId xmlns:a16="http://schemas.microsoft.com/office/drawing/2014/main" id="{86261162-83A3-46C3-91A1-9934B8FC98A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11" name="Content Placeholder 2">
            <a:extLst>
              <a:ext uri="{FF2B5EF4-FFF2-40B4-BE49-F238E27FC236}">
                <a16:creationId xmlns:a16="http://schemas.microsoft.com/office/drawing/2014/main" id="{17BB42E9-E85F-48C7-85AD-7039DC3BEB91}"/>
              </a:ext>
            </a:extLst>
          </p:cNvPr>
          <p:cNvSpPr>
            <a:spLocks noGrp="1"/>
          </p:cNvSpPr>
          <p:nvPr>
            <p:ph sz="half" idx="1"/>
          </p:nvPr>
        </p:nvSpPr>
        <p:spPr>
          <a:xfrm>
            <a:off x="486156" y="1130835"/>
            <a:ext cx="10724751" cy="1224097"/>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Light"/>
              </a:rPr>
              <a:t>Every 2 years: </a:t>
            </a:r>
          </a:p>
          <a:p>
            <a:pPr lvl="1">
              <a:lnSpc>
                <a:spcPct val="100000"/>
              </a:lnSpc>
            </a:pPr>
            <a:r>
              <a:rPr lang="en-US" sz="2000" dirty="0">
                <a:solidFill>
                  <a:srgbClr val="1D4956"/>
                </a:solidFill>
                <a:latin typeface="Barlow"/>
                <a:cs typeface="Calibri Light"/>
              </a:rPr>
              <a:t>SMs: 1.9x, Memory capacity: 1.7x</a:t>
            </a:r>
          </a:p>
          <a:p>
            <a:pPr lvl="1">
              <a:lnSpc>
                <a:spcPct val="100000"/>
              </a:lnSpc>
            </a:pPr>
            <a:r>
              <a:rPr lang="en-US" sz="2000" dirty="0">
                <a:solidFill>
                  <a:srgbClr val="1D4956"/>
                </a:solidFill>
                <a:latin typeface="Barlow"/>
                <a:cs typeface="Calibri Light"/>
              </a:rPr>
              <a:t>Performance fp32: 1.6x, Clock speed: 1.2x, and Performance int8: 3x *</a:t>
            </a:r>
          </a:p>
          <a:p>
            <a:pPr lvl="1">
              <a:lnSpc>
                <a:spcPct val="100000"/>
              </a:lnSpc>
            </a:pPr>
            <a:endParaRPr lang="en-US" sz="2000" dirty="0">
              <a:solidFill>
                <a:srgbClr val="1D4956"/>
              </a:solidFill>
              <a:latin typeface="Barlow"/>
              <a:cs typeface="Calibri Light"/>
            </a:endParaRPr>
          </a:p>
          <a:p>
            <a:pPr lvl="1">
              <a:lnSpc>
                <a:spcPct val="100000"/>
              </a:lnSpc>
            </a:pPr>
            <a:r>
              <a:rPr lang="en-US" sz="2000" dirty="0">
                <a:solidFill>
                  <a:srgbClr val="1D4956"/>
                </a:solidFill>
                <a:latin typeface="Barlow"/>
                <a:cs typeface="Calibri Light"/>
              </a:rPr>
              <a:t> </a:t>
            </a:r>
          </a:p>
          <a:p>
            <a:pPr lvl="1">
              <a:lnSpc>
                <a:spcPct val="100000"/>
              </a:lnSpc>
            </a:pPr>
            <a:endParaRPr lang="el-GR" sz="100" dirty="0">
              <a:solidFill>
                <a:srgbClr val="1D4956"/>
              </a:solidFill>
              <a:latin typeface="Barlow"/>
              <a:cs typeface="Calibri Light"/>
            </a:endParaRPr>
          </a:p>
        </p:txBody>
      </p:sp>
      <p:graphicFrame>
        <p:nvGraphicFramePr>
          <p:cNvPr id="14" name="Chart 13">
            <a:extLst>
              <a:ext uri="{FF2B5EF4-FFF2-40B4-BE49-F238E27FC236}">
                <a16:creationId xmlns:a16="http://schemas.microsoft.com/office/drawing/2014/main" id="{7B28A17D-19CB-49AE-AFB7-E86426514114}"/>
              </a:ext>
            </a:extLst>
          </p:cNvPr>
          <p:cNvGraphicFramePr>
            <a:graphicFrameLocks/>
          </p:cNvGraphicFramePr>
          <p:nvPr>
            <p:extLst>
              <p:ext uri="{D42A27DB-BD31-4B8C-83A1-F6EECF244321}">
                <p14:modId xmlns:p14="http://schemas.microsoft.com/office/powerpoint/2010/main" val="2821142835"/>
              </p:ext>
            </p:extLst>
          </p:nvPr>
        </p:nvGraphicFramePr>
        <p:xfrm>
          <a:off x="1008961" y="2513160"/>
          <a:ext cx="9938439" cy="3840015"/>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5B17D370-8B57-4035-8EF9-48F324C016FE}"/>
              </a:ext>
            </a:extLst>
          </p:cNvPr>
          <p:cNvSpPr txBox="1"/>
          <p:nvPr/>
        </p:nvSpPr>
        <p:spPr>
          <a:xfrm>
            <a:off x="8603673" y="57348"/>
            <a:ext cx="3660569" cy="307777"/>
          </a:xfrm>
          <a:prstGeom prst="rect">
            <a:avLst/>
          </a:prstGeom>
          <a:noFill/>
        </p:spPr>
        <p:txBody>
          <a:bodyPr wrap="square">
            <a:spAutoFit/>
          </a:bodyPr>
          <a:lstStyle/>
          <a:p>
            <a:r>
              <a:rPr lang="en-US" dirty="0">
                <a:latin typeface="Barlow" panose="00000500000000000000" pitchFamily="2" charset="0"/>
              </a:rPr>
              <a:t>*  UC Berkeley </a:t>
            </a:r>
            <a:r>
              <a:rPr lang="en-US" dirty="0" err="1">
                <a:latin typeface="Barlow" panose="00000500000000000000" pitchFamily="2" charset="0"/>
              </a:rPr>
              <a:t>RISElab</a:t>
            </a:r>
            <a:r>
              <a:rPr lang="en-US" dirty="0">
                <a:latin typeface="Barlow" panose="00000500000000000000" pitchFamily="2" charset="0"/>
              </a:rPr>
              <a:t>, AI and Memory Wall</a:t>
            </a:r>
          </a:p>
        </p:txBody>
      </p:sp>
    </p:spTree>
    <p:custDataLst>
      <p:tags r:id="rId1"/>
    </p:custDataLst>
    <p:extLst>
      <p:ext uri="{BB962C8B-B14F-4D97-AF65-F5344CB8AC3E}">
        <p14:creationId xmlns:p14="http://schemas.microsoft.com/office/powerpoint/2010/main" val="3785012052"/>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Global resource management across applications</a:t>
            </a:r>
          </a:p>
        </p:txBody>
      </p:sp>
      <p:sp>
        <p:nvSpPr>
          <p:cNvPr id="110" name="Content Placeholder 2">
            <a:extLst>
              <a:ext uri="{FF2B5EF4-FFF2-40B4-BE49-F238E27FC236}">
                <a16:creationId xmlns:a16="http://schemas.microsoft.com/office/drawing/2014/main" id="{55821083-E263-4BE7-A342-D5E521881793}"/>
              </a:ext>
            </a:extLst>
          </p:cNvPr>
          <p:cNvSpPr>
            <a:spLocks noGrp="1"/>
          </p:cNvSpPr>
          <p:nvPr>
            <p:ph sz="half" idx="1"/>
          </p:nvPr>
        </p:nvSpPr>
        <p:spPr>
          <a:xfrm>
            <a:off x="4628430" y="1143000"/>
            <a:ext cx="7529292" cy="5060092"/>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rPr>
              <a:t> Goal: </a:t>
            </a:r>
            <a:r>
              <a:rPr lang="en-US" sz="2400" b="1" dirty="0">
                <a:solidFill>
                  <a:srgbClr val="1D4956"/>
                </a:solidFill>
                <a:latin typeface="Barlow"/>
                <a:cs typeface="Calibri"/>
              </a:rPr>
              <a:t>Optimize</a:t>
            </a:r>
            <a:r>
              <a:rPr lang="en-US" sz="2400" dirty="0">
                <a:solidFill>
                  <a:srgbClr val="1D4956"/>
                </a:solidFill>
                <a:latin typeface="Barlow"/>
                <a:cs typeface="Calibri"/>
              </a:rPr>
              <a:t> accelerator </a:t>
            </a:r>
            <a:r>
              <a:rPr lang="en-US" sz="2400" b="1" dirty="0">
                <a:solidFill>
                  <a:srgbClr val="1D4956"/>
                </a:solidFill>
                <a:latin typeface="Barlow"/>
                <a:cs typeface="Calibri"/>
              </a:rPr>
              <a:t>use</a:t>
            </a:r>
            <a:r>
              <a:rPr lang="en-US" sz="2400" dirty="0">
                <a:solidFill>
                  <a:srgbClr val="1D4956"/>
                </a:solidFill>
                <a:latin typeface="Barlow"/>
                <a:cs typeface="Calibri"/>
              </a:rPr>
              <a:t> across applications  </a:t>
            </a:r>
          </a:p>
          <a:p>
            <a:pPr>
              <a:lnSpc>
                <a:spcPct val="100000"/>
              </a:lnSpc>
            </a:pPr>
            <a:endParaRPr lang="en-US" sz="500" dirty="0">
              <a:solidFill>
                <a:srgbClr val="1D4956"/>
              </a:solidFill>
              <a:latin typeface="Barlow"/>
              <a:cs typeface="Calibri"/>
            </a:endParaRPr>
          </a:p>
          <a:p>
            <a:pPr>
              <a:lnSpc>
                <a:spcPct val="100000"/>
              </a:lnSpc>
            </a:pPr>
            <a:r>
              <a:rPr lang="en-US" sz="2400" dirty="0">
                <a:solidFill>
                  <a:srgbClr val="1D4956"/>
                </a:solidFill>
                <a:latin typeface="Barlow"/>
                <a:cs typeface="Calibri"/>
              </a:rPr>
              <a:t>Arax uses a </a:t>
            </a:r>
            <a:r>
              <a:rPr lang="en-US" sz="2400" b="1" dirty="0">
                <a:solidFill>
                  <a:srgbClr val="1D4956"/>
                </a:solidFill>
                <a:latin typeface="Barlow"/>
                <a:cs typeface="Calibri"/>
              </a:rPr>
              <a:t>shared runtime</a:t>
            </a:r>
            <a:r>
              <a:rPr lang="en-US" sz="2400" dirty="0">
                <a:solidFill>
                  <a:srgbClr val="1D4956"/>
                </a:solidFill>
                <a:latin typeface="Barlow"/>
                <a:cs typeface="Calibri"/>
              </a:rPr>
              <a:t> process</a:t>
            </a:r>
            <a:r>
              <a:rPr lang="en-US" sz="2400" b="1" dirty="0">
                <a:solidFill>
                  <a:srgbClr val="1D4956"/>
                </a:solidFill>
                <a:latin typeface="Barlow"/>
                <a:cs typeface="Calibri"/>
              </a:rPr>
              <a:t> </a:t>
            </a:r>
            <a:r>
              <a:rPr lang="en-US" sz="2400" dirty="0">
                <a:solidFill>
                  <a:srgbClr val="1D4956"/>
                </a:solidFill>
                <a:latin typeface="Barlow"/>
                <a:cs typeface="Calibri"/>
              </a:rPr>
              <a:t>for </a:t>
            </a:r>
            <a:r>
              <a:rPr lang="en-US" sz="2400" b="1" dirty="0">
                <a:solidFill>
                  <a:srgbClr val="1D4956"/>
                </a:solidFill>
                <a:latin typeface="Barlow"/>
                <a:cs typeface="Calibri"/>
              </a:rPr>
              <a:t>all</a:t>
            </a:r>
            <a:r>
              <a:rPr lang="en-US" sz="2400" dirty="0">
                <a:solidFill>
                  <a:srgbClr val="1D4956"/>
                </a:solidFill>
                <a:latin typeface="Barlow"/>
                <a:cs typeface="Calibri"/>
              </a:rPr>
              <a:t> </a:t>
            </a:r>
            <a:r>
              <a:rPr lang="en-US" sz="2400" b="1" dirty="0">
                <a:solidFill>
                  <a:srgbClr val="1D4956"/>
                </a:solidFill>
                <a:latin typeface="Barlow"/>
                <a:cs typeface="Calibri"/>
              </a:rPr>
              <a:t>apps</a:t>
            </a:r>
            <a:endParaRPr lang="en-US" sz="2400" dirty="0">
              <a:solidFill>
                <a:srgbClr val="1D4956"/>
              </a:solidFill>
              <a:latin typeface="Barlow"/>
              <a:cs typeface="Calibri"/>
            </a:endParaRPr>
          </a:p>
          <a:p>
            <a:pPr lvl="1">
              <a:lnSpc>
                <a:spcPct val="100000"/>
              </a:lnSpc>
            </a:pPr>
            <a:r>
              <a:rPr lang="en-US" sz="2000" dirty="0">
                <a:solidFill>
                  <a:srgbClr val="1D4956"/>
                </a:solidFill>
                <a:latin typeface="Barlow"/>
                <a:cs typeface="Calibri"/>
              </a:rPr>
              <a:t>Each </a:t>
            </a:r>
            <a:r>
              <a:rPr lang="en-US" sz="2000" b="1" dirty="0">
                <a:solidFill>
                  <a:srgbClr val="1D4956"/>
                </a:solidFill>
                <a:latin typeface="Barlow"/>
                <a:cs typeface="Calibri"/>
              </a:rPr>
              <a:t>application</a:t>
            </a:r>
            <a:r>
              <a:rPr lang="en-US" sz="2000" dirty="0">
                <a:solidFill>
                  <a:srgbClr val="1D4956"/>
                </a:solidFill>
                <a:latin typeface="Barlow"/>
                <a:cs typeface="Calibri"/>
              </a:rPr>
              <a:t> runs in a </a:t>
            </a:r>
            <a:r>
              <a:rPr lang="en-US" sz="2000" b="1" dirty="0">
                <a:solidFill>
                  <a:srgbClr val="1D4956"/>
                </a:solidFill>
                <a:latin typeface="Barlow"/>
                <a:cs typeface="Calibri"/>
              </a:rPr>
              <a:t>separate address space</a:t>
            </a:r>
          </a:p>
          <a:p>
            <a:pPr lvl="1">
              <a:lnSpc>
                <a:spcPct val="100000"/>
              </a:lnSpc>
            </a:pPr>
            <a:r>
              <a:rPr lang="en-US" sz="2000" dirty="0">
                <a:solidFill>
                  <a:srgbClr val="1D4956"/>
                </a:solidFill>
                <a:latin typeface="Barlow"/>
                <a:cs typeface="Calibri"/>
                <a:sym typeface="Wingdings" panose="05000000000000000000" pitchFamily="2" charset="2"/>
              </a:rPr>
              <a:t>The </a:t>
            </a:r>
            <a:r>
              <a:rPr lang="en-US" sz="2000" b="1" dirty="0">
                <a:solidFill>
                  <a:srgbClr val="1D4956"/>
                </a:solidFill>
                <a:latin typeface="Barlow"/>
                <a:cs typeface="Calibri"/>
                <a:sym typeface="Wingdings" panose="05000000000000000000" pitchFamily="2" charset="2"/>
              </a:rPr>
              <a:t>runtime</a:t>
            </a:r>
            <a:r>
              <a:rPr lang="en-US" sz="2000" dirty="0">
                <a:solidFill>
                  <a:srgbClr val="1D4956"/>
                </a:solidFill>
                <a:latin typeface="Barlow"/>
                <a:cs typeface="Calibri"/>
                <a:sym typeface="Wingdings" panose="05000000000000000000" pitchFamily="2" charset="2"/>
              </a:rPr>
              <a:t> (server) has a </a:t>
            </a:r>
            <a:r>
              <a:rPr lang="en-US" sz="2000" b="1" dirty="0">
                <a:solidFill>
                  <a:srgbClr val="1D4956"/>
                </a:solidFill>
                <a:latin typeface="Barlow"/>
                <a:cs typeface="Calibri"/>
                <a:sym typeface="Wingdings" panose="05000000000000000000" pitchFamily="2" charset="2"/>
              </a:rPr>
              <a:t>g</a:t>
            </a:r>
            <a:r>
              <a:rPr lang="en-US" sz="2000" b="1" dirty="0">
                <a:solidFill>
                  <a:srgbClr val="1D4956"/>
                </a:solidFill>
                <a:latin typeface="Barlow"/>
                <a:cs typeface="Calibri"/>
              </a:rPr>
              <a:t>lobal view</a:t>
            </a:r>
            <a:r>
              <a:rPr lang="en-US" sz="2000" dirty="0">
                <a:solidFill>
                  <a:srgbClr val="1D4956"/>
                </a:solidFill>
                <a:latin typeface="Barlow"/>
                <a:cs typeface="Calibri"/>
              </a:rPr>
              <a:t> of apps &amp; accelerators</a:t>
            </a:r>
          </a:p>
          <a:p>
            <a:pPr>
              <a:lnSpc>
                <a:spcPct val="100000"/>
              </a:lnSpc>
            </a:pPr>
            <a:endParaRPr lang="en-US" sz="600" dirty="0">
              <a:solidFill>
                <a:srgbClr val="1D4956"/>
              </a:solidFill>
              <a:latin typeface="Barlow"/>
              <a:cs typeface="Calibri"/>
            </a:endParaRPr>
          </a:p>
        </p:txBody>
      </p:sp>
      <p:sp>
        <p:nvSpPr>
          <p:cNvPr id="115" name="Ορθογώνιο: Στρογγύλεμα γωνιών 114">
            <a:extLst>
              <a:ext uri="{FF2B5EF4-FFF2-40B4-BE49-F238E27FC236}">
                <a16:creationId xmlns:a16="http://schemas.microsoft.com/office/drawing/2014/main" id="{0F545733-7092-44CF-95D8-C47AD7BAAF1B}"/>
              </a:ext>
            </a:extLst>
          </p:cNvPr>
          <p:cNvSpPr/>
          <p:nvPr/>
        </p:nvSpPr>
        <p:spPr>
          <a:xfrm>
            <a:off x="125609" y="3652163"/>
            <a:ext cx="4326698" cy="985002"/>
          </a:xfrm>
          <a:prstGeom prst="roundRect">
            <a:avLst/>
          </a:prstGeom>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grpSp>
        <p:nvGrpSpPr>
          <p:cNvPr id="6" name="Ομάδα 5">
            <a:extLst>
              <a:ext uri="{FF2B5EF4-FFF2-40B4-BE49-F238E27FC236}">
                <a16:creationId xmlns:a16="http://schemas.microsoft.com/office/drawing/2014/main" id="{5558B1D5-F22A-4B8E-8B20-713365EAF360}"/>
              </a:ext>
            </a:extLst>
          </p:cNvPr>
          <p:cNvGrpSpPr/>
          <p:nvPr/>
        </p:nvGrpSpPr>
        <p:grpSpPr>
          <a:xfrm>
            <a:off x="-42098" y="4996356"/>
            <a:ext cx="4487126" cy="418248"/>
            <a:chOff x="0" y="5603156"/>
            <a:chExt cx="4487126" cy="418248"/>
          </a:xfrm>
        </p:grpSpPr>
        <p:grpSp>
          <p:nvGrpSpPr>
            <p:cNvPr id="119" name="Ομάδα 118">
              <a:extLst>
                <a:ext uri="{FF2B5EF4-FFF2-40B4-BE49-F238E27FC236}">
                  <a16:creationId xmlns:a16="http://schemas.microsoft.com/office/drawing/2014/main" id="{663ABC38-0269-4554-8E1D-73E123F62865}"/>
                </a:ext>
              </a:extLst>
            </p:cNvPr>
            <p:cNvGrpSpPr/>
            <p:nvPr/>
          </p:nvGrpSpPr>
          <p:grpSpPr>
            <a:xfrm>
              <a:off x="0" y="5603156"/>
              <a:ext cx="1538643" cy="412202"/>
              <a:chOff x="1089706" y="5770670"/>
              <a:chExt cx="1011113" cy="412202"/>
            </a:xfrm>
          </p:grpSpPr>
          <p:sp>
            <p:nvSpPr>
              <p:cNvPr id="120" name="Ορθογώνιο 119">
                <a:extLst>
                  <a:ext uri="{FF2B5EF4-FFF2-40B4-BE49-F238E27FC236}">
                    <a16:creationId xmlns:a16="http://schemas.microsoft.com/office/drawing/2014/main" id="{694350AC-0DD1-44ED-88D5-1C96EA922511}"/>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1" name="TextBox 120">
                <a:extLst>
                  <a:ext uri="{FF2B5EF4-FFF2-40B4-BE49-F238E27FC236}">
                    <a16:creationId xmlns:a16="http://schemas.microsoft.com/office/drawing/2014/main" id="{5D92811E-B5F5-4A00-9E3B-AF3504375F2A}"/>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NVIDIA GPU</a:t>
                </a:r>
                <a:endParaRPr lang="el-GR" sz="2000" dirty="0">
                  <a:solidFill>
                    <a:srgbClr val="1D4956"/>
                  </a:solidFill>
                </a:endParaRPr>
              </a:p>
            </p:txBody>
          </p:sp>
        </p:grpSp>
        <p:grpSp>
          <p:nvGrpSpPr>
            <p:cNvPr id="128" name="Ομάδα 127">
              <a:extLst>
                <a:ext uri="{FF2B5EF4-FFF2-40B4-BE49-F238E27FC236}">
                  <a16:creationId xmlns:a16="http://schemas.microsoft.com/office/drawing/2014/main" id="{07C333DE-6298-4ED4-8C09-874A59716E06}"/>
                </a:ext>
              </a:extLst>
            </p:cNvPr>
            <p:cNvGrpSpPr/>
            <p:nvPr/>
          </p:nvGrpSpPr>
          <p:grpSpPr>
            <a:xfrm>
              <a:off x="1468899" y="5609001"/>
              <a:ext cx="1538643" cy="412202"/>
              <a:chOff x="1089706" y="5770670"/>
              <a:chExt cx="1011113" cy="412202"/>
            </a:xfrm>
          </p:grpSpPr>
          <p:sp>
            <p:nvSpPr>
              <p:cNvPr id="129" name="Ορθογώνιο 128">
                <a:extLst>
                  <a:ext uri="{FF2B5EF4-FFF2-40B4-BE49-F238E27FC236}">
                    <a16:creationId xmlns:a16="http://schemas.microsoft.com/office/drawing/2014/main" id="{719B6A10-81A9-48A9-AF54-AFC3DF67AE6B}"/>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0" name="TextBox 129">
                <a:extLst>
                  <a:ext uri="{FF2B5EF4-FFF2-40B4-BE49-F238E27FC236}">
                    <a16:creationId xmlns:a16="http://schemas.microsoft.com/office/drawing/2014/main" id="{6E2E624E-8E74-4561-89B5-CB5FE21D848D}"/>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Intel FPGA</a:t>
                </a:r>
                <a:endParaRPr lang="el-GR" sz="2000" dirty="0">
                  <a:solidFill>
                    <a:srgbClr val="1D4956"/>
                  </a:solidFill>
                </a:endParaRPr>
              </a:p>
            </p:txBody>
          </p:sp>
        </p:grpSp>
        <p:grpSp>
          <p:nvGrpSpPr>
            <p:cNvPr id="131" name="Ομάδα 130">
              <a:extLst>
                <a:ext uri="{FF2B5EF4-FFF2-40B4-BE49-F238E27FC236}">
                  <a16:creationId xmlns:a16="http://schemas.microsoft.com/office/drawing/2014/main" id="{3B65D4D9-F4F4-4F35-A9FF-420726C0E419}"/>
                </a:ext>
              </a:extLst>
            </p:cNvPr>
            <p:cNvGrpSpPr/>
            <p:nvPr/>
          </p:nvGrpSpPr>
          <p:grpSpPr>
            <a:xfrm>
              <a:off x="2948483" y="5609202"/>
              <a:ext cx="1538643" cy="412202"/>
              <a:chOff x="1089706" y="5770670"/>
              <a:chExt cx="1011113" cy="412202"/>
            </a:xfrm>
          </p:grpSpPr>
          <p:sp>
            <p:nvSpPr>
              <p:cNvPr id="132" name="Ορθογώνιο 131">
                <a:extLst>
                  <a:ext uri="{FF2B5EF4-FFF2-40B4-BE49-F238E27FC236}">
                    <a16:creationId xmlns:a16="http://schemas.microsoft.com/office/drawing/2014/main" id="{33B2EEC3-A328-4073-B06B-13B7A4469A53}"/>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3" name="TextBox 132">
                <a:extLst>
                  <a:ext uri="{FF2B5EF4-FFF2-40B4-BE49-F238E27FC236}">
                    <a16:creationId xmlns:a16="http://schemas.microsoft.com/office/drawing/2014/main" id="{F02E256F-127D-478E-8743-5BB663994313}"/>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AMD GPU</a:t>
                </a:r>
                <a:endParaRPr lang="el-GR" sz="2000" dirty="0">
                  <a:solidFill>
                    <a:srgbClr val="1D4956"/>
                  </a:solidFill>
                </a:endParaRPr>
              </a:p>
            </p:txBody>
          </p:sp>
        </p:grpSp>
      </p:grpSp>
      <p:sp>
        <p:nvSpPr>
          <p:cNvPr id="134" name="TextBox 133">
            <a:extLst>
              <a:ext uri="{FF2B5EF4-FFF2-40B4-BE49-F238E27FC236}">
                <a16:creationId xmlns:a16="http://schemas.microsoft.com/office/drawing/2014/main" id="{538138C3-C47E-471B-91A3-EF1620F594EC}"/>
              </a:ext>
            </a:extLst>
          </p:cNvPr>
          <p:cNvSpPr txBox="1"/>
          <p:nvPr/>
        </p:nvSpPr>
        <p:spPr>
          <a:xfrm>
            <a:off x="869558" y="3947047"/>
            <a:ext cx="2903684"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Shared runtime (Server)</a:t>
            </a:r>
            <a:endParaRPr lang="el-GR" sz="2000" b="1" dirty="0">
              <a:solidFill>
                <a:srgbClr val="1D4956"/>
              </a:solidFill>
            </a:endParaRPr>
          </a:p>
        </p:txBody>
      </p:sp>
      <p:sp>
        <p:nvSpPr>
          <p:cNvPr id="137" name="Ορθογώνιο: Στρογγύλεμα γωνιών 136">
            <a:extLst>
              <a:ext uri="{FF2B5EF4-FFF2-40B4-BE49-F238E27FC236}">
                <a16:creationId xmlns:a16="http://schemas.microsoft.com/office/drawing/2014/main" id="{34E9AF52-4EE0-4F85-9C40-19752DAAC5F9}"/>
              </a:ext>
            </a:extLst>
          </p:cNvPr>
          <p:cNvSpPr/>
          <p:nvPr/>
        </p:nvSpPr>
        <p:spPr>
          <a:xfrm>
            <a:off x="118471" y="1381603"/>
            <a:ext cx="1305501" cy="103320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139" name="TextBox 138">
            <a:extLst>
              <a:ext uri="{FF2B5EF4-FFF2-40B4-BE49-F238E27FC236}">
                <a16:creationId xmlns:a16="http://schemas.microsoft.com/office/drawing/2014/main" id="{7F443F08-05DB-4B64-A788-E685AE190EEA}"/>
              </a:ext>
            </a:extLst>
          </p:cNvPr>
          <p:cNvSpPr txBox="1"/>
          <p:nvPr/>
        </p:nvSpPr>
        <p:spPr>
          <a:xfrm>
            <a:off x="289003" y="1402570"/>
            <a:ext cx="984087" cy="365372"/>
          </a:xfrm>
          <a:prstGeom prst="rect">
            <a:avLst/>
          </a:prstGeom>
          <a:noFill/>
        </p:spPr>
        <p:txBody>
          <a:bodyPr wrap="square" rtlCol="0">
            <a:spAutoFit/>
          </a:bodyPr>
          <a:lstStyle/>
          <a:p>
            <a:pPr algn="ctr"/>
            <a:r>
              <a:rPr lang="en-US" sz="2000" dirty="0">
                <a:solidFill>
                  <a:srgbClr val="1D4956"/>
                </a:solidFill>
                <a:latin typeface="Barlow" panose="020B0604020202020204" charset="0"/>
              </a:rPr>
              <a:t>Client </a:t>
            </a:r>
            <a:r>
              <a:rPr lang="en-US" sz="2000" b="1" dirty="0">
                <a:solidFill>
                  <a:srgbClr val="1D4956"/>
                </a:solidFill>
                <a:latin typeface="Barlow" panose="020B0604020202020204" charset="0"/>
              </a:rPr>
              <a:t>1</a:t>
            </a:r>
            <a:endParaRPr lang="el-GR" sz="2000" b="1" dirty="0">
              <a:solidFill>
                <a:srgbClr val="1D4956"/>
              </a:solidFill>
            </a:endParaRPr>
          </a:p>
        </p:txBody>
      </p:sp>
      <p:sp>
        <p:nvSpPr>
          <p:cNvPr id="49" name="Ορθογώνιο 79">
            <a:extLst>
              <a:ext uri="{FF2B5EF4-FFF2-40B4-BE49-F238E27FC236}">
                <a16:creationId xmlns:a16="http://schemas.microsoft.com/office/drawing/2014/main" id="{C7ECA4D4-33B8-4E15-8043-DD003C323E28}"/>
              </a:ext>
            </a:extLst>
          </p:cNvPr>
          <p:cNvSpPr/>
          <p:nvPr/>
        </p:nvSpPr>
        <p:spPr>
          <a:xfrm>
            <a:off x="199166" y="1895653"/>
            <a:ext cx="1155196"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0" name="TextBox 49">
            <a:extLst>
              <a:ext uri="{FF2B5EF4-FFF2-40B4-BE49-F238E27FC236}">
                <a16:creationId xmlns:a16="http://schemas.microsoft.com/office/drawing/2014/main" id="{D3505A8F-A74E-43EC-98AB-23A1413EE001}"/>
              </a:ext>
            </a:extLst>
          </p:cNvPr>
          <p:cNvSpPr txBox="1"/>
          <p:nvPr/>
        </p:nvSpPr>
        <p:spPr>
          <a:xfrm>
            <a:off x="184228" y="1867765"/>
            <a:ext cx="1183490" cy="400110"/>
          </a:xfrm>
          <a:prstGeom prst="rect">
            <a:avLst/>
          </a:prstGeom>
          <a:noFill/>
        </p:spPr>
        <p:txBody>
          <a:bodyPr wrap="square" rtlCol="0">
            <a:spAutoFit/>
          </a:bodyPr>
          <a:lstStyle/>
          <a:p>
            <a:pPr algn="ctr"/>
            <a:r>
              <a:rPr lang="en-US" sz="2000" dirty="0" err="1">
                <a:solidFill>
                  <a:srgbClr val="1D4956"/>
                </a:solidFill>
                <a:latin typeface="Barlow" panose="020B0604020202020204" charset="0"/>
              </a:rPr>
              <a:t>Arax</a:t>
            </a:r>
            <a:r>
              <a:rPr lang="en-US" sz="2000" dirty="0">
                <a:solidFill>
                  <a:srgbClr val="1D4956"/>
                </a:solidFill>
                <a:latin typeface="Barlow" panose="020B0604020202020204" charset="0"/>
              </a:rPr>
              <a:t> App</a:t>
            </a:r>
            <a:endParaRPr lang="el-GR" sz="2000" dirty="0">
              <a:solidFill>
                <a:srgbClr val="1D4956"/>
              </a:solidFill>
            </a:endParaRPr>
          </a:p>
        </p:txBody>
      </p:sp>
      <p:cxnSp>
        <p:nvCxnSpPr>
          <p:cNvPr id="226" name="Straight Arrow Connector 225">
            <a:extLst>
              <a:ext uri="{FF2B5EF4-FFF2-40B4-BE49-F238E27FC236}">
                <a16:creationId xmlns:a16="http://schemas.microsoft.com/office/drawing/2014/main" id="{063BA96D-8F58-467B-B8E6-872FA402D3AD}"/>
              </a:ext>
            </a:extLst>
          </p:cNvPr>
          <p:cNvCxnSpPr>
            <a:cxnSpLocks/>
          </p:cNvCxnSpPr>
          <p:nvPr/>
        </p:nvCxnSpPr>
        <p:spPr>
          <a:xfrm flipH="1">
            <a:off x="348639" y="4648981"/>
            <a:ext cx="5503" cy="350370"/>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27A36507-CFA5-4DB2-BA8F-0681ED20DDD7}"/>
              </a:ext>
            </a:extLst>
          </p:cNvPr>
          <p:cNvCxnSpPr>
            <a:cxnSpLocks/>
          </p:cNvCxnSpPr>
          <p:nvPr/>
        </p:nvCxnSpPr>
        <p:spPr>
          <a:xfrm>
            <a:off x="1314487" y="4652166"/>
            <a:ext cx="450032" cy="296338"/>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EBE381-7798-4601-9DB2-94825B397B6F}"/>
              </a:ext>
            </a:extLst>
          </p:cNvPr>
          <p:cNvCxnSpPr>
            <a:cxnSpLocks/>
          </p:cNvCxnSpPr>
          <p:nvPr/>
        </p:nvCxnSpPr>
        <p:spPr>
          <a:xfrm>
            <a:off x="2674462" y="4661881"/>
            <a:ext cx="691575" cy="293608"/>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4961BEB9-F502-40D9-BE40-78791B7794E0}"/>
              </a:ext>
            </a:extLst>
          </p:cNvPr>
          <p:cNvCxnSpPr>
            <a:cxnSpLocks/>
          </p:cNvCxnSpPr>
          <p:nvPr/>
        </p:nvCxnSpPr>
        <p:spPr>
          <a:xfrm>
            <a:off x="3860073" y="4633469"/>
            <a:ext cx="1" cy="371263"/>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266" name="Ορθογώνιο: Στρογγύλεμα γωνιών 136">
            <a:extLst>
              <a:ext uri="{FF2B5EF4-FFF2-40B4-BE49-F238E27FC236}">
                <a16:creationId xmlns:a16="http://schemas.microsoft.com/office/drawing/2014/main" id="{4A998020-013B-4E8C-96F6-71BAC06B205D}"/>
              </a:ext>
            </a:extLst>
          </p:cNvPr>
          <p:cNvSpPr/>
          <p:nvPr/>
        </p:nvSpPr>
        <p:spPr>
          <a:xfrm>
            <a:off x="1592555" y="1388108"/>
            <a:ext cx="1305501" cy="103320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267" name="TextBox 266">
            <a:extLst>
              <a:ext uri="{FF2B5EF4-FFF2-40B4-BE49-F238E27FC236}">
                <a16:creationId xmlns:a16="http://schemas.microsoft.com/office/drawing/2014/main" id="{843BBA13-5BE0-435A-9861-F4933FCC99EE}"/>
              </a:ext>
            </a:extLst>
          </p:cNvPr>
          <p:cNvSpPr txBox="1"/>
          <p:nvPr/>
        </p:nvSpPr>
        <p:spPr>
          <a:xfrm>
            <a:off x="1701826" y="1409075"/>
            <a:ext cx="1073924"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Client </a:t>
            </a:r>
            <a:r>
              <a:rPr lang="en-US" sz="2000" b="1" dirty="0">
                <a:solidFill>
                  <a:srgbClr val="1D4956"/>
                </a:solidFill>
                <a:latin typeface="Barlow" panose="020B0604020202020204" charset="0"/>
              </a:rPr>
              <a:t>2</a:t>
            </a:r>
            <a:endParaRPr lang="el-GR" sz="2000" b="1" dirty="0">
              <a:solidFill>
                <a:srgbClr val="1D4956"/>
              </a:solidFill>
            </a:endParaRPr>
          </a:p>
        </p:txBody>
      </p:sp>
      <p:sp>
        <p:nvSpPr>
          <p:cNvPr id="268" name="Ορθογώνιο 79">
            <a:extLst>
              <a:ext uri="{FF2B5EF4-FFF2-40B4-BE49-F238E27FC236}">
                <a16:creationId xmlns:a16="http://schemas.microsoft.com/office/drawing/2014/main" id="{2DC3E627-9FD6-41BB-8D47-A8A787286F28}"/>
              </a:ext>
            </a:extLst>
          </p:cNvPr>
          <p:cNvSpPr/>
          <p:nvPr/>
        </p:nvSpPr>
        <p:spPr>
          <a:xfrm>
            <a:off x="1673250" y="1902158"/>
            <a:ext cx="1155196"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9" name="TextBox 268">
            <a:extLst>
              <a:ext uri="{FF2B5EF4-FFF2-40B4-BE49-F238E27FC236}">
                <a16:creationId xmlns:a16="http://schemas.microsoft.com/office/drawing/2014/main" id="{4876BD57-948E-4BAA-B6B1-43D5146094D1}"/>
              </a:ext>
            </a:extLst>
          </p:cNvPr>
          <p:cNvSpPr txBox="1"/>
          <p:nvPr/>
        </p:nvSpPr>
        <p:spPr>
          <a:xfrm>
            <a:off x="1658312" y="1874270"/>
            <a:ext cx="1183490" cy="400110"/>
          </a:xfrm>
          <a:prstGeom prst="rect">
            <a:avLst/>
          </a:prstGeom>
          <a:noFill/>
        </p:spPr>
        <p:txBody>
          <a:bodyPr wrap="square" rtlCol="0">
            <a:spAutoFit/>
          </a:bodyPr>
          <a:lstStyle/>
          <a:p>
            <a:pPr algn="ctr"/>
            <a:r>
              <a:rPr lang="en-US" sz="2000" dirty="0" err="1">
                <a:solidFill>
                  <a:srgbClr val="1D4956"/>
                </a:solidFill>
                <a:latin typeface="Barlow" panose="020B0604020202020204" charset="0"/>
              </a:rPr>
              <a:t>Arax</a:t>
            </a:r>
            <a:r>
              <a:rPr lang="en-US" sz="2000" dirty="0">
                <a:solidFill>
                  <a:srgbClr val="1D4956"/>
                </a:solidFill>
                <a:latin typeface="Barlow" panose="020B0604020202020204" charset="0"/>
              </a:rPr>
              <a:t> App</a:t>
            </a:r>
            <a:endParaRPr lang="el-GR" sz="2000" dirty="0">
              <a:solidFill>
                <a:srgbClr val="1D4956"/>
              </a:solidFill>
            </a:endParaRPr>
          </a:p>
        </p:txBody>
      </p:sp>
      <p:sp>
        <p:nvSpPr>
          <p:cNvPr id="290" name="Ορθογώνιο: Στρογγύλεμα γωνιών 136">
            <a:extLst>
              <a:ext uri="{FF2B5EF4-FFF2-40B4-BE49-F238E27FC236}">
                <a16:creationId xmlns:a16="http://schemas.microsoft.com/office/drawing/2014/main" id="{BE9308E2-42F1-4659-A463-D562B6680F84}"/>
              </a:ext>
            </a:extLst>
          </p:cNvPr>
          <p:cNvSpPr/>
          <p:nvPr/>
        </p:nvSpPr>
        <p:spPr>
          <a:xfrm>
            <a:off x="3174703" y="1388108"/>
            <a:ext cx="1305501" cy="103320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291" name="TextBox 290">
            <a:extLst>
              <a:ext uri="{FF2B5EF4-FFF2-40B4-BE49-F238E27FC236}">
                <a16:creationId xmlns:a16="http://schemas.microsoft.com/office/drawing/2014/main" id="{34CEBA98-6DA6-47BE-8DAC-A58E72F9D51A}"/>
              </a:ext>
            </a:extLst>
          </p:cNvPr>
          <p:cNvSpPr txBox="1"/>
          <p:nvPr/>
        </p:nvSpPr>
        <p:spPr>
          <a:xfrm>
            <a:off x="3283974" y="1409075"/>
            <a:ext cx="1073924"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Client </a:t>
            </a:r>
            <a:r>
              <a:rPr lang="en-US" sz="2000" b="1" dirty="0">
                <a:solidFill>
                  <a:srgbClr val="1D4956"/>
                </a:solidFill>
                <a:latin typeface="Barlow" panose="020B0604020202020204" charset="0"/>
              </a:rPr>
              <a:t>N</a:t>
            </a:r>
            <a:endParaRPr lang="el-GR" sz="2000" b="1" dirty="0">
              <a:solidFill>
                <a:srgbClr val="1D4956"/>
              </a:solidFill>
            </a:endParaRPr>
          </a:p>
        </p:txBody>
      </p:sp>
      <p:sp>
        <p:nvSpPr>
          <p:cNvPr id="292" name="Ορθογώνιο 79">
            <a:extLst>
              <a:ext uri="{FF2B5EF4-FFF2-40B4-BE49-F238E27FC236}">
                <a16:creationId xmlns:a16="http://schemas.microsoft.com/office/drawing/2014/main" id="{E6F7828F-145B-4160-B164-45812B8C691C}"/>
              </a:ext>
            </a:extLst>
          </p:cNvPr>
          <p:cNvSpPr/>
          <p:nvPr/>
        </p:nvSpPr>
        <p:spPr>
          <a:xfrm>
            <a:off x="3255398" y="1902158"/>
            <a:ext cx="1155196"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93" name="TextBox 292">
            <a:extLst>
              <a:ext uri="{FF2B5EF4-FFF2-40B4-BE49-F238E27FC236}">
                <a16:creationId xmlns:a16="http://schemas.microsoft.com/office/drawing/2014/main" id="{B3BBE624-7BCB-4A65-8B6F-F0A7F7201E1B}"/>
              </a:ext>
            </a:extLst>
          </p:cNvPr>
          <p:cNvSpPr txBox="1"/>
          <p:nvPr/>
        </p:nvSpPr>
        <p:spPr>
          <a:xfrm>
            <a:off x="3240460" y="1874270"/>
            <a:ext cx="1183490" cy="400110"/>
          </a:xfrm>
          <a:prstGeom prst="rect">
            <a:avLst/>
          </a:prstGeom>
          <a:noFill/>
        </p:spPr>
        <p:txBody>
          <a:bodyPr wrap="square" rtlCol="0">
            <a:spAutoFit/>
          </a:bodyPr>
          <a:lstStyle/>
          <a:p>
            <a:pPr algn="ctr"/>
            <a:r>
              <a:rPr lang="en-US" sz="2000" dirty="0" err="1">
                <a:solidFill>
                  <a:srgbClr val="1D4956"/>
                </a:solidFill>
                <a:latin typeface="Barlow" panose="020B0604020202020204" charset="0"/>
              </a:rPr>
              <a:t>Arax</a:t>
            </a:r>
            <a:r>
              <a:rPr lang="en-US" sz="2000" dirty="0">
                <a:solidFill>
                  <a:srgbClr val="1D4956"/>
                </a:solidFill>
                <a:latin typeface="Barlow" panose="020B0604020202020204" charset="0"/>
              </a:rPr>
              <a:t> App</a:t>
            </a:r>
            <a:endParaRPr lang="el-GR" sz="2000" dirty="0">
              <a:solidFill>
                <a:srgbClr val="1D4956"/>
              </a:solidFill>
            </a:endParaRPr>
          </a:p>
        </p:txBody>
      </p:sp>
      <p:sp>
        <p:nvSpPr>
          <p:cNvPr id="10" name="TextBox 9">
            <a:extLst>
              <a:ext uri="{FF2B5EF4-FFF2-40B4-BE49-F238E27FC236}">
                <a16:creationId xmlns:a16="http://schemas.microsoft.com/office/drawing/2014/main" id="{A829FCC9-347B-4080-89F8-20868819788E}"/>
              </a:ext>
            </a:extLst>
          </p:cNvPr>
          <p:cNvSpPr txBox="1"/>
          <p:nvPr/>
        </p:nvSpPr>
        <p:spPr>
          <a:xfrm>
            <a:off x="2802711" y="1236661"/>
            <a:ext cx="740012" cy="523220"/>
          </a:xfrm>
          <a:prstGeom prst="rect">
            <a:avLst/>
          </a:prstGeom>
          <a:noFill/>
        </p:spPr>
        <p:txBody>
          <a:bodyPr wrap="square" rtlCol="0">
            <a:spAutoFit/>
          </a:bodyPr>
          <a:lstStyle/>
          <a:p>
            <a:r>
              <a:rPr lang="en-US" sz="2800" dirty="0">
                <a:solidFill>
                  <a:srgbClr val="1D4956"/>
                </a:solidFill>
                <a:latin typeface="Barlow" panose="00000500000000000000" pitchFamily="2" charset="0"/>
              </a:rPr>
              <a:t>...</a:t>
            </a:r>
            <a:endParaRPr lang="el-GR" sz="1050" dirty="0">
              <a:solidFill>
                <a:srgbClr val="1D4956"/>
              </a:solidFill>
            </a:endParaRPr>
          </a:p>
        </p:txBody>
      </p:sp>
      <p:cxnSp>
        <p:nvCxnSpPr>
          <p:cNvPr id="315" name="Straight Arrow Connector 314">
            <a:extLst>
              <a:ext uri="{FF2B5EF4-FFF2-40B4-BE49-F238E27FC236}">
                <a16:creationId xmlns:a16="http://schemas.microsoft.com/office/drawing/2014/main" id="{F7F5956C-F5AA-444F-8FF1-319C56E6F86F}"/>
              </a:ext>
            </a:extLst>
          </p:cNvPr>
          <p:cNvCxnSpPr>
            <a:cxnSpLocks/>
          </p:cNvCxnSpPr>
          <p:nvPr/>
        </p:nvCxnSpPr>
        <p:spPr>
          <a:xfrm flipH="1">
            <a:off x="1273090" y="4640085"/>
            <a:ext cx="400160" cy="312738"/>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BA1E38F-0F9C-476A-B52E-21E62B383D73}"/>
              </a:ext>
            </a:extLst>
          </p:cNvPr>
          <p:cNvSpPr>
            <a:spLocks noGrp="1"/>
          </p:cNvSpPr>
          <p:nvPr>
            <p:ph type="sldNum" sz="quarter" idx="12"/>
          </p:nvPr>
        </p:nvSpPr>
        <p:spPr/>
        <p:txBody>
          <a:bodyPr/>
          <a:lstStyle/>
          <a:p>
            <a:fld id="{48F63A3B-78C7-47BE-AE5E-E10140E04643}" type="slidenum">
              <a:rPr lang="en-US" smtClean="0"/>
              <a:t>20</a:t>
            </a:fld>
            <a:endParaRPr lang="en-US"/>
          </a:p>
        </p:txBody>
      </p:sp>
      <p:sp>
        <p:nvSpPr>
          <p:cNvPr id="8" name="Footer Placeholder 7">
            <a:extLst>
              <a:ext uri="{FF2B5EF4-FFF2-40B4-BE49-F238E27FC236}">
                <a16:creationId xmlns:a16="http://schemas.microsoft.com/office/drawing/2014/main" id="{E133D338-4B28-4BBF-8834-8D265A7C79B1}"/>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pic>
        <p:nvPicPr>
          <p:cNvPr id="37" name="Picture 36">
            <a:extLst>
              <a:ext uri="{FF2B5EF4-FFF2-40B4-BE49-F238E27FC236}">
                <a16:creationId xmlns:a16="http://schemas.microsoft.com/office/drawing/2014/main" id="{7FAB5989-D751-4507-841F-F306F32C8E7F}"/>
              </a:ext>
            </a:extLst>
          </p:cNvPr>
          <p:cNvPicPr>
            <a:picLocks noChangeAspect="1"/>
          </p:cNvPicPr>
          <p:nvPr/>
        </p:nvPicPr>
        <p:blipFill>
          <a:blip r:embed="rId4"/>
          <a:stretch>
            <a:fillRect/>
          </a:stretch>
        </p:blipFill>
        <p:spPr>
          <a:xfrm>
            <a:off x="1813623" y="4276577"/>
            <a:ext cx="758825" cy="301298"/>
          </a:xfrm>
          <a:prstGeom prst="rect">
            <a:avLst/>
          </a:prstGeom>
        </p:spPr>
      </p:pic>
    </p:spTree>
    <p:custDataLst>
      <p:tags r:id="rId1"/>
    </p:custDataLst>
    <p:extLst>
      <p:ext uri="{BB962C8B-B14F-4D97-AF65-F5344CB8AC3E}">
        <p14:creationId xmlns:p14="http://schemas.microsoft.com/office/powerpoint/2010/main" val="924318583"/>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Ορθογώνιο: Στρογγύλεμα γωνιών 134">
            <a:extLst>
              <a:ext uri="{FF2B5EF4-FFF2-40B4-BE49-F238E27FC236}">
                <a16:creationId xmlns:a16="http://schemas.microsoft.com/office/drawing/2014/main" id="{5C4CD3BD-EC36-439E-8DC9-00E1AC9C1D4E}"/>
              </a:ext>
            </a:extLst>
          </p:cNvPr>
          <p:cNvSpPr/>
          <p:nvPr/>
        </p:nvSpPr>
        <p:spPr>
          <a:xfrm>
            <a:off x="3140634" y="1918146"/>
            <a:ext cx="1411095" cy="2056623"/>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308" name="Ορθογώνιο: Στρογγύλεμα γωνιών 134">
            <a:extLst>
              <a:ext uri="{FF2B5EF4-FFF2-40B4-BE49-F238E27FC236}">
                <a16:creationId xmlns:a16="http://schemas.microsoft.com/office/drawing/2014/main" id="{D10BFB4E-063D-4558-B082-4755D73AD87C}"/>
              </a:ext>
            </a:extLst>
          </p:cNvPr>
          <p:cNvSpPr/>
          <p:nvPr/>
        </p:nvSpPr>
        <p:spPr>
          <a:xfrm>
            <a:off x="1522007" y="1917829"/>
            <a:ext cx="1411095" cy="2090568"/>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135" name="Ορθογώνιο: Στρογγύλεμα γωνιών 134">
            <a:extLst>
              <a:ext uri="{FF2B5EF4-FFF2-40B4-BE49-F238E27FC236}">
                <a16:creationId xmlns:a16="http://schemas.microsoft.com/office/drawing/2014/main" id="{B602428D-C05D-44A3-B339-FF7CF2F429D3}"/>
              </a:ext>
            </a:extLst>
          </p:cNvPr>
          <p:cNvSpPr/>
          <p:nvPr/>
        </p:nvSpPr>
        <p:spPr>
          <a:xfrm>
            <a:off x="64539" y="1917829"/>
            <a:ext cx="1411095" cy="2109178"/>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Global resource management across applications</a:t>
            </a:r>
          </a:p>
        </p:txBody>
      </p:sp>
      <p:sp>
        <p:nvSpPr>
          <p:cNvPr id="110" name="Content Placeholder 2">
            <a:extLst>
              <a:ext uri="{FF2B5EF4-FFF2-40B4-BE49-F238E27FC236}">
                <a16:creationId xmlns:a16="http://schemas.microsoft.com/office/drawing/2014/main" id="{55821083-E263-4BE7-A342-D5E521881793}"/>
              </a:ext>
            </a:extLst>
          </p:cNvPr>
          <p:cNvSpPr>
            <a:spLocks noGrp="1"/>
          </p:cNvSpPr>
          <p:nvPr>
            <p:ph sz="half" idx="1"/>
          </p:nvPr>
        </p:nvSpPr>
        <p:spPr>
          <a:xfrm>
            <a:off x="4628430" y="1143000"/>
            <a:ext cx="7529292" cy="5060092"/>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rPr>
              <a:t> Goal: </a:t>
            </a:r>
            <a:r>
              <a:rPr lang="en-US" sz="2400" b="1" dirty="0">
                <a:solidFill>
                  <a:srgbClr val="1D4956"/>
                </a:solidFill>
                <a:latin typeface="Barlow"/>
                <a:cs typeface="Calibri"/>
              </a:rPr>
              <a:t>Optimize</a:t>
            </a:r>
            <a:r>
              <a:rPr lang="en-US" sz="2400" dirty="0">
                <a:solidFill>
                  <a:srgbClr val="1D4956"/>
                </a:solidFill>
                <a:latin typeface="Barlow"/>
                <a:cs typeface="Calibri"/>
              </a:rPr>
              <a:t> accelerator </a:t>
            </a:r>
            <a:r>
              <a:rPr lang="en-US" sz="2400" b="1" dirty="0">
                <a:solidFill>
                  <a:srgbClr val="1D4956"/>
                </a:solidFill>
                <a:latin typeface="Barlow"/>
                <a:cs typeface="Calibri"/>
              </a:rPr>
              <a:t>use</a:t>
            </a:r>
            <a:r>
              <a:rPr lang="en-US" sz="2400" dirty="0">
                <a:solidFill>
                  <a:srgbClr val="1D4956"/>
                </a:solidFill>
                <a:latin typeface="Barlow"/>
                <a:cs typeface="Calibri"/>
              </a:rPr>
              <a:t> across applications  </a:t>
            </a:r>
          </a:p>
          <a:p>
            <a:pPr>
              <a:lnSpc>
                <a:spcPct val="100000"/>
              </a:lnSpc>
            </a:pPr>
            <a:endParaRPr lang="en-US" sz="500" dirty="0">
              <a:solidFill>
                <a:srgbClr val="1D4956"/>
              </a:solidFill>
              <a:latin typeface="Barlow"/>
              <a:cs typeface="Calibri"/>
            </a:endParaRPr>
          </a:p>
          <a:p>
            <a:pPr>
              <a:lnSpc>
                <a:spcPct val="100000"/>
              </a:lnSpc>
            </a:pPr>
            <a:r>
              <a:rPr lang="en-US" sz="2400" dirty="0" err="1">
                <a:solidFill>
                  <a:srgbClr val="1D4956"/>
                </a:solidFill>
                <a:latin typeface="Barlow"/>
                <a:cs typeface="Calibri"/>
              </a:rPr>
              <a:t>Arax</a:t>
            </a:r>
            <a:r>
              <a:rPr lang="en-US" sz="2400" dirty="0">
                <a:solidFill>
                  <a:srgbClr val="1D4956"/>
                </a:solidFill>
                <a:latin typeface="Barlow"/>
                <a:cs typeface="Calibri"/>
              </a:rPr>
              <a:t> uses a </a:t>
            </a:r>
            <a:r>
              <a:rPr lang="en-US" sz="2400" b="1" dirty="0">
                <a:solidFill>
                  <a:srgbClr val="1D4956"/>
                </a:solidFill>
                <a:latin typeface="Barlow"/>
                <a:cs typeface="Calibri"/>
              </a:rPr>
              <a:t>shared runtime</a:t>
            </a:r>
            <a:r>
              <a:rPr lang="en-US" sz="2400" dirty="0">
                <a:solidFill>
                  <a:srgbClr val="1D4956"/>
                </a:solidFill>
                <a:latin typeface="Barlow"/>
                <a:cs typeface="Calibri"/>
              </a:rPr>
              <a:t> process</a:t>
            </a:r>
            <a:r>
              <a:rPr lang="en-US" sz="2400" b="1" dirty="0">
                <a:solidFill>
                  <a:srgbClr val="1D4956"/>
                </a:solidFill>
                <a:latin typeface="Barlow"/>
                <a:cs typeface="Calibri"/>
              </a:rPr>
              <a:t> </a:t>
            </a:r>
            <a:r>
              <a:rPr lang="en-US" sz="2400" dirty="0">
                <a:solidFill>
                  <a:srgbClr val="1D4956"/>
                </a:solidFill>
                <a:latin typeface="Barlow"/>
                <a:cs typeface="Calibri"/>
              </a:rPr>
              <a:t>for </a:t>
            </a:r>
            <a:r>
              <a:rPr lang="en-US" sz="2400" b="1" dirty="0">
                <a:solidFill>
                  <a:srgbClr val="1D4956"/>
                </a:solidFill>
                <a:latin typeface="Barlow"/>
                <a:cs typeface="Calibri"/>
              </a:rPr>
              <a:t>all</a:t>
            </a:r>
            <a:r>
              <a:rPr lang="en-US" sz="2400" dirty="0">
                <a:solidFill>
                  <a:srgbClr val="1D4956"/>
                </a:solidFill>
                <a:latin typeface="Barlow"/>
                <a:cs typeface="Calibri"/>
              </a:rPr>
              <a:t> </a:t>
            </a:r>
            <a:r>
              <a:rPr lang="en-US" sz="2400" b="1" dirty="0">
                <a:solidFill>
                  <a:srgbClr val="1D4956"/>
                </a:solidFill>
                <a:latin typeface="Barlow"/>
                <a:cs typeface="Calibri"/>
              </a:rPr>
              <a:t>apps</a:t>
            </a:r>
            <a:endParaRPr lang="en-US" sz="2400" dirty="0">
              <a:solidFill>
                <a:srgbClr val="1D4956"/>
              </a:solidFill>
              <a:latin typeface="Barlow"/>
              <a:cs typeface="Calibri"/>
            </a:endParaRPr>
          </a:p>
          <a:p>
            <a:pPr lvl="1">
              <a:lnSpc>
                <a:spcPct val="100000"/>
              </a:lnSpc>
            </a:pPr>
            <a:r>
              <a:rPr lang="en-US" sz="2000" dirty="0">
                <a:solidFill>
                  <a:srgbClr val="1D4956"/>
                </a:solidFill>
                <a:latin typeface="Barlow"/>
                <a:cs typeface="Calibri"/>
              </a:rPr>
              <a:t>Each </a:t>
            </a:r>
            <a:r>
              <a:rPr lang="en-US" sz="2000" b="1" dirty="0">
                <a:solidFill>
                  <a:srgbClr val="1D4956"/>
                </a:solidFill>
                <a:latin typeface="Barlow"/>
                <a:cs typeface="Calibri"/>
              </a:rPr>
              <a:t>application</a:t>
            </a:r>
            <a:r>
              <a:rPr lang="en-US" sz="2000" dirty="0">
                <a:solidFill>
                  <a:srgbClr val="1D4956"/>
                </a:solidFill>
                <a:latin typeface="Barlow"/>
                <a:cs typeface="Calibri"/>
              </a:rPr>
              <a:t> runs in a </a:t>
            </a:r>
            <a:r>
              <a:rPr lang="en-US" sz="2000" b="1" dirty="0">
                <a:solidFill>
                  <a:srgbClr val="1D4956"/>
                </a:solidFill>
                <a:latin typeface="Barlow"/>
                <a:cs typeface="Calibri"/>
              </a:rPr>
              <a:t>separate address space</a:t>
            </a:r>
          </a:p>
          <a:p>
            <a:pPr lvl="1">
              <a:lnSpc>
                <a:spcPct val="100000"/>
              </a:lnSpc>
            </a:pPr>
            <a:r>
              <a:rPr lang="en-US" sz="2000" dirty="0">
                <a:solidFill>
                  <a:srgbClr val="1D4956"/>
                </a:solidFill>
                <a:latin typeface="Barlow"/>
                <a:cs typeface="Calibri"/>
                <a:sym typeface="Wingdings" panose="05000000000000000000" pitchFamily="2" charset="2"/>
              </a:rPr>
              <a:t>The </a:t>
            </a:r>
            <a:r>
              <a:rPr lang="en-US" sz="2000" b="1" dirty="0">
                <a:solidFill>
                  <a:srgbClr val="1D4956"/>
                </a:solidFill>
                <a:latin typeface="Barlow"/>
                <a:cs typeface="Calibri"/>
                <a:sym typeface="Wingdings" panose="05000000000000000000" pitchFamily="2" charset="2"/>
              </a:rPr>
              <a:t>runtime</a:t>
            </a:r>
            <a:r>
              <a:rPr lang="en-US" sz="2000" dirty="0">
                <a:solidFill>
                  <a:srgbClr val="1D4956"/>
                </a:solidFill>
                <a:latin typeface="Barlow"/>
                <a:cs typeface="Calibri"/>
                <a:sym typeface="Wingdings" panose="05000000000000000000" pitchFamily="2" charset="2"/>
              </a:rPr>
              <a:t> (server) has a </a:t>
            </a:r>
            <a:r>
              <a:rPr lang="en-US" sz="2000" b="1" dirty="0">
                <a:solidFill>
                  <a:srgbClr val="1D4956"/>
                </a:solidFill>
                <a:latin typeface="Barlow"/>
                <a:cs typeface="Calibri"/>
                <a:sym typeface="Wingdings" panose="05000000000000000000" pitchFamily="2" charset="2"/>
              </a:rPr>
              <a:t>g</a:t>
            </a:r>
            <a:r>
              <a:rPr lang="en-US" sz="2000" b="1" dirty="0">
                <a:solidFill>
                  <a:srgbClr val="1D4956"/>
                </a:solidFill>
                <a:latin typeface="Barlow"/>
                <a:cs typeface="Calibri"/>
              </a:rPr>
              <a:t>lobal view</a:t>
            </a:r>
            <a:r>
              <a:rPr lang="en-US" sz="2000" dirty="0">
                <a:solidFill>
                  <a:srgbClr val="1D4956"/>
                </a:solidFill>
                <a:latin typeface="Barlow"/>
                <a:cs typeface="Calibri"/>
              </a:rPr>
              <a:t> of apps &amp; accelerators</a:t>
            </a:r>
          </a:p>
          <a:p>
            <a:pPr>
              <a:lnSpc>
                <a:spcPct val="100000"/>
              </a:lnSpc>
            </a:pPr>
            <a:endParaRPr lang="en-US" sz="600" dirty="0">
              <a:solidFill>
                <a:srgbClr val="1D4956"/>
              </a:solidFill>
              <a:latin typeface="Barlow"/>
              <a:cs typeface="Calibri"/>
            </a:endParaRPr>
          </a:p>
          <a:p>
            <a:pPr>
              <a:lnSpc>
                <a:spcPct val="100000"/>
              </a:lnSpc>
            </a:pPr>
            <a:r>
              <a:rPr lang="en-US" sz="2400" dirty="0" err="1">
                <a:solidFill>
                  <a:srgbClr val="1D4956"/>
                </a:solidFill>
                <a:latin typeface="Barlow"/>
                <a:cs typeface="Calibri"/>
              </a:rPr>
              <a:t>Arax</a:t>
            </a:r>
            <a:r>
              <a:rPr lang="en-US" sz="2400" dirty="0">
                <a:solidFill>
                  <a:srgbClr val="1D4956"/>
                </a:solidFill>
                <a:latin typeface="Barlow"/>
                <a:cs typeface="Calibri"/>
              </a:rPr>
              <a:t> uses </a:t>
            </a:r>
            <a:r>
              <a:rPr lang="en-US" sz="2400" b="1" dirty="0">
                <a:solidFill>
                  <a:srgbClr val="1D4956"/>
                </a:solidFill>
                <a:latin typeface="Barlow"/>
                <a:cs typeface="Calibri"/>
              </a:rPr>
              <a:t>shared memory</a:t>
            </a:r>
            <a:r>
              <a:rPr lang="en-US" sz="2400" dirty="0">
                <a:solidFill>
                  <a:srgbClr val="1D4956"/>
                </a:solidFill>
                <a:latin typeface="Barlow"/>
                <a:cs typeface="Calibri"/>
              </a:rPr>
              <a:t> for </a:t>
            </a:r>
            <a:r>
              <a:rPr lang="en-US" sz="2400" b="1" dirty="0">
                <a:solidFill>
                  <a:srgbClr val="1D4956"/>
                </a:solidFill>
                <a:latin typeface="Barlow"/>
                <a:cs typeface="Calibri"/>
              </a:rPr>
              <a:t>communication</a:t>
            </a:r>
            <a:endParaRPr lang="en-US" sz="2000" b="1" dirty="0">
              <a:solidFill>
                <a:srgbClr val="1D4956"/>
              </a:solidFill>
              <a:latin typeface="Barlow"/>
              <a:cs typeface="Calibri"/>
              <a:sym typeface="Wingdings" panose="05000000000000000000" pitchFamily="2" charset="2"/>
            </a:endParaRPr>
          </a:p>
          <a:p>
            <a:pPr lvl="1">
              <a:lnSpc>
                <a:spcPct val="100000"/>
              </a:lnSpc>
            </a:pPr>
            <a:r>
              <a:rPr lang="en-US" sz="2000" dirty="0">
                <a:solidFill>
                  <a:srgbClr val="1D4956"/>
                </a:solidFill>
                <a:latin typeface="Barlow"/>
                <a:cs typeface="Calibri"/>
              </a:rPr>
              <a:t>Task and buffer synchronization</a:t>
            </a:r>
          </a:p>
          <a:p>
            <a:pPr lvl="1">
              <a:lnSpc>
                <a:spcPct val="100000"/>
              </a:lnSpc>
            </a:pPr>
            <a:r>
              <a:rPr lang="en-US" sz="2000" dirty="0">
                <a:solidFill>
                  <a:srgbClr val="1D4956"/>
                </a:solidFill>
                <a:latin typeface="Barlow"/>
                <a:cs typeface="Calibri"/>
                <a:sym typeface="Wingdings" panose="05000000000000000000" pitchFamily="2" charset="2"/>
              </a:rPr>
              <a:t>Allocation of in-transit buffers</a:t>
            </a:r>
          </a:p>
          <a:p>
            <a:pPr lvl="1">
              <a:lnSpc>
                <a:spcPct val="100000"/>
              </a:lnSpc>
            </a:pPr>
            <a:r>
              <a:rPr lang="en-US" sz="2000" dirty="0">
                <a:solidFill>
                  <a:srgbClr val="1D4956"/>
                </a:solidFill>
                <a:latin typeface="Barlow"/>
                <a:cs typeface="Calibri"/>
                <a:sym typeface="Wingdings" panose="05000000000000000000" pitchFamily="2" charset="2"/>
              </a:rPr>
              <a:t>Tracking of data location</a:t>
            </a:r>
          </a:p>
          <a:p>
            <a:pPr marL="457200" lvl="1" indent="0">
              <a:lnSpc>
                <a:spcPct val="100000"/>
              </a:lnSpc>
              <a:buNone/>
            </a:pPr>
            <a:endParaRPr lang="en-US" sz="2000" b="1" dirty="0">
              <a:solidFill>
                <a:srgbClr val="1D4956"/>
              </a:solidFill>
              <a:latin typeface="Barlow"/>
              <a:cs typeface="Calibri"/>
            </a:endParaRPr>
          </a:p>
          <a:p>
            <a:pPr lvl="1">
              <a:lnSpc>
                <a:spcPct val="100000"/>
              </a:lnSpc>
            </a:pPr>
            <a:endParaRPr lang="en-US" sz="2000" b="1" dirty="0">
              <a:solidFill>
                <a:srgbClr val="1D4956"/>
              </a:solidFill>
              <a:latin typeface="Barlow"/>
              <a:cs typeface="Calibri"/>
            </a:endParaRPr>
          </a:p>
          <a:p>
            <a:pPr lvl="1">
              <a:lnSpc>
                <a:spcPct val="100000"/>
              </a:lnSpc>
            </a:pPr>
            <a:endParaRPr lang="en-US" sz="2000" b="1" dirty="0">
              <a:solidFill>
                <a:srgbClr val="1D4956"/>
              </a:solidFill>
              <a:latin typeface="Barlow"/>
              <a:cs typeface="Calibri"/>
            </a:endParaRPr>
          </a:p>
        </p:txBody>
      </p:sp>
      <p:sp>
        <p:nvSpPr>
          <p:cNvPr id="115" name="Ορθογώνιο: Στρογγύλεμα γωνιών 114">
            <a:extLst>
              <a:ext uri="{FF2B5EF4-FFF2-40B4-BE49-F238E27FC236}">
                <a16:creationId xmlns:a16="http://schemas.microsoft.com/office/drawing/2014/main" id="{0F545733-7092-44CF-95D8-C47AD7BAAF1B}"/>
              </a:ext>
            </a:extLst>
          </p:cNvPr>
          <p:cNvSpPr/>
          <p:nvPr/>
        </p:nvSpPr>
        <p:spPr>
          <a:xfrm>
            <a:off x="125609" y="3652163"/>
            <a:ext cx="4326698" cy="985002"/>
          </a:xfrm>
          <a:prstGeom prst="roundRect">
            <a:avLst/>
          </a:prstGeom>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grpSp>
        <p:nvGrpSpPr>
          <p:cNvPr id="6" name="Ομάδα 5">
            <a:extLst>
              <a:ext uri="{FF2B5EF4-FFF2-40B4-BE49-F238E27FC236}">
                <a16:creationId xmlns:a16="http://schemas.microsoft.com/office/drawing/2014/main" id="{5558B1D5-F22A-4B8E-8B20-713365EAF360}"/>
              </a:ext>
            </a:extLst>
          </p:cNvPr>
          <p:cNvGrpSpPr/>
          <p:nvPr/>
        </p:nvGrpSpPr>
        <p:grpSpPr>
          <a:xfrm>
            <a:off x="-42098" y="4996356"/>
            <a:ext cx="4487126" cy="418248"/>
            <a:chOff x="0" y="5603156"/>
            <a:chExt cx="4487126" cy="418248"/>
          </a:xfrm>
        </p:grpSpPr>
        <p:grpSp>
          <p:nvGrpSpPr>
            <p:cNvPr id="119" name="Ομάδα 118">
              <a:extLst>
                <a:ext uri="{FF2B5EF4-FFF2-40B4-BE49-F238E27FC236}">
                  <a16:creationId xmlns:a16="http://schemas.microsoft.com/office/drawing/2014/main" id="{663ABC38-0269-4554-8E1D-73E123F62865}"/>
                </a:ext>
              </a:extLst>
            </p:cNvPr>
            <p:cNvGrpSpPr/>
            <p:nvPr/>
          </p:nvGrpSpPr>
          <p:grpSpPr>
            <a:xfrm>
              <a:off x="0" y="5603156"/>
              <a:ext cx="1538643" cy="412202"/>
              <a:chOff x="1089706" y="5770670"/>
              <a:chExt cx="1011113" cy="412202"/>
            </a:xfrm>
          </p:grpSpPr>
          <p:sp>
            <p:nvSpPr>
              <p:cNvPr id="120" name="Ορθογώνιο 119">
                <a:extLst>
                  <a:ext uri="{FF2B5EF4-FFF2-40B4-BE49-F238E27FC236}">
                    <a16:creationId xmlns:a16="http://schemas.microsoft.com/office/drawing/2014/main" id="{694350AC-0DD1-44ED-88D5-1C96EA922511}"/>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1" name="TextBox 120">
                <a:extLst>
                  <a:ext uri="{FF2B5EF4-FFF2-40B4-BE49-F238E27FC236}">
                    <a16:creationId xmlns:a16="http://schemas.microsoft.com/office/drawing/2014/main" id="{5D92811E-B5F5-4A00-9E3B-AF3504375F2A}"/>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NVIDIA GPU</a:t>
                </a:r>
                <a:endParaRPr lang="el-GR" sz="2000" dirty="0">
                  <a:solidFill>
                    <a:srgbClr val="1D4956"/>
                  </a:solidFill>
                </a:endParaRPr>
              </a:p>
            </p:txBody>
          </p:sp>
        </p:grpSp>
        <p:grpSp>
          <p:nvGrpSpPr>
            <p:cNvPr id="128" name="Ομάδα 127">
              <a:extLst>
                <a:ext uri="{FF2B5EF4-FFF2-40B4-BE49-F238E27FC236}">
                  <a16:creationId xmlns:a16="http://schemas.microsoft.com/office/drawing/2014/main" id="{07C333DE-6298-4ED4-8C09-874A59716E06}"/>
                </a:ext>
              </a:extLst>
            </p:cNvPr>
            <p:cNvGrpSpPr/>
            <p:nvPr/>
          </p:nvGrpSpPr>
          <p:grpSpPr>
            <a:xfrm>
              <a:off x="1468899" y="5609001"/>
              <a:ext cx="1538643" cy="412202"/>
              <a:chOff x="1089706" y="5770670"/>
              <a:chExt cx="1011113" cy="412202"/>
            </a:xfrm>
          </p:grpSpPr>
          <p:sp>
            <p:nvSpPr>
              <p:cNvPr id="129" name="Ορθογώνιο 128">
                <a:extLst>
                  <a:ext uri="{FF2B5EF4-FFF2-40B4-BE49-F238E27FC236}">
                    <a16:creationId xmlns:a16="http://schemas.microsoft.com/office/drawing/2014/main" id="{719B6A10-81A9-48A9-AF54-AFC3DF67AE6B}"/>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0" name="TextBox 129">
                <a:extLst>
                  <a:ext uri="{FF2B5EF4-FFF2-40B4-BE49-F238E27FC236}">
                    <a16:creationId xmlns:a16="http://schemas.microsoft.com/office/drawing/2014/main" id="{6E2E624E-8E74-4561-89B5-CB5FE21D848D}"/>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Intel FPGA</a:t>
                </a:r>
                <a:endParaRPr lang="el-GR" sz="2000" dirty="0">
                  <a:solidFill>
                    <a:srgbClr val="1D4956"/>
                  </a:solidFill>
                </a:endParaRPr>
              </a:p>
            </p:txBody>
          </p:sp>
        </p:grpSp>
        <p:grpSp>
          <p:nvGrpSpPr>
            <p:cNvPr id="131" name="Ομάδα 130">
              <a:extLst>
                <a:ext uri="{FF2B5EF4-FFF2-40B4-BE49-F238E27FC236}">
                  <a16:creationId xmlns:a16="http://schemas.microsoft.com/office/drawing/2014/main" id="{3B65D4D9-F4F4-4F35-A9FF-420726C0E419}"/>
                </a:ext>
              </a:extLst>
            </p:cNvPr>
            <p:cNvGrpSpPr/>
            <p:nvPr/>
          </p:nvGrpSpPr>
          <p:grpSpPr>
            <a:xfrm>
              <a:off x="2948483" y="5609202"/>
              <a:ext cx="1538643" cy="412202"/>
              <a:chOff x="1089706" y="5770670"/>
              <a:chExt cx="1011113" cy="412202"/>
            </a:xfrm>
          </p:grpSpPr>
          <p:sp>
            <p:nvSpPr>
              <p:cNvPr id="132" name="Ορθογώνιο 131">
                <a:extLst>
                  <a:ext uri="{FF2B5EF4-FFF2-40B4-BE49-F238E27FC236}">
                    <a16:creationId xmlns:a16="http://schemas.microsoft.com/office/drawing/2014/main" id="{33B2EEC3-A328-4073-B06B-13B7A4469A53}"/>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3" name="TextBox 132">
                <a:extLst>
                  <a:ext uri="{FF2B5EF4-FFF2-40B4-BE49-F238E27FC236}">
                    <a16:creationId xmlns:a16="http://schemas.microsoft.com/office/drawing/2014/main" id="{F02E256F-127D-478E-8743-5BB663994313}"/>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AMD GPU</a:t>
                </a:r>
                <a:endParaRPr lang="el-GR" sz="2000" dirty="0">
                  <a:solidFill>
                    <a:srgbClr val="1D4956"/>
                  </a:solidFill>
                </a:endParaRPr>
              </a:p>
            </p:txBody>
          </p:sp>
        </p:grpSp>
      </p:grpSp>
      <p:sp>
        <p:nvSpPr>
          <p:cNvPr id="134" name="TextBox 133">
            <a:extLst>
              <a:ext uri="{FF2B5EF4-FFF2-40B4-BE49-F238E27FC236}">
                <a16:creationId xmlns:a16="http://schemas.microsoft.com/office/drawing/2014/main" id="{538138C3-C47E-471B-91A3-EF1620F594EC}"/>
              </a:ext>
            </a:extLst>
          </p:cNvPr>
          <p:cNvSpPr txBox="1"/>
          <p:nvPr/>
        </p:nvSpPr>
        <p:spPr>
          <a:xfrm>
            <a:off x="869558" y="3947047"/>
            <a:ext cx="2903684"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Shared runtime (Server)</a:t>
            </a:r>
            <a:endParaRPr lang="el-GR" sz="2000" b="1" dirty="0">
              <a:solidFill>
                <a:srgbClr val="1D4956"/>
              </a:solidFill>
            </a:endParaRPr>
          </a:p>
        </p:txBody>
      </p:sp>
      <p:sp>
        <p:nvSpPr>
          <p:cNvPr id="137" name="Ορθογώνιο: Στρογγύλεμα γωνιών 136">
            <a:extLst>
              <a:ext uri="{FF2B5EF4-FFF2-40B4-BE49-F238E27FC236}">
                <a16:creationId xmlns:a16="http://schemas.microsoft.com/office/drawing/2014/main" id="{34E9AF52-4EE0-4F85-9C40-19752DAAC5F9}"/>
              </a:ext>
            </a:extLst>
          </p:cNvPr>
          <p:cNvSpPr/>
          <p:nvPr/>
        </p:nvSpPr>
        <p:spPr>
          <a:xfrm>
            <a:off x="118471" y="1381603"/>
            <a:ext cx="1305501" cy="103320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139" name="TextBox 138">
            <a:extLst>
              <a:ext uri="{FF2B5EF4-FFF2-40B4-BE49-F238E27FC236}">
                <a16:creationId xmlns:a16="http://schemas.microsoft.com/office/drawing/2014/main" id="{7F443F08-05DB-4B64-A788-E685AE190EEA}"/>
              </a:ext>
            </a:extLst>
          </p:cNvPr>
          <p:cNvSpPr txBox="1"/>
          <p:nvPr/>
        </p:nvSpPr>
        <p:spPr>
          <a:xfrm>
            <a:off x="289003" y="1402570"/>
            <a:ext cx="984087" cy="365372"/>
          </a:xfrm>
          <a:prstGeom prst="rect">
            <a:avLst/>
          </a:prstGeom>
          <a:noFill/>
        </p:spPr>
        <p:txBody>
          <a:bodyPr wrap="square" rtlCol="0">
            <a:spAutoFit/>
          </a:bodyPr>
          <a:lstStyle/>
          <a:p>
            <a:pPr algn="ctr"/>
            <a:r>
              <a:rPr lang="en-US" sz="2000" dirty="0">
                <a:solidFill>
                  <a:srgbClr val="1D4956"/>
                </a:solidFill>
                <a:latin typeface="Barlow" panose="020B0604020202020204" charset="0"/>
              </a:rPr>
              <a:t>Client </a:t>
            </a:r>
            <a:r>
              <a:rPr lang="en-US" sz="2000" b="1" dirty="0">
                <a:solidFill>
                  <a:srgbClr val="1D4956"/>
                </a:solidFill>
                <a:latin typeface="Barlow" panose="020B0604020202020204" charset="0"/>
              </a:rPr>
              <a:t>1</a:t>
            </a:r>
            <a:endParaRPr lang="el-GR" sz="2000" b="1" dirty="0">
              <a:solidFill>
                <a:srgbClr val="1D4956"/>
              </a:solidFill>
            </a:endParaRPr>
          </a:p>
        </p:txBody>
      </p:sp>
      <p:sp>
        <p:nvSpPr>
          <p:cNvPr id="49" name="Ορθογώνιο 79">
            <a:extLst>
              <a:ext uri="{FF2B5EF4-FFF2-40B4-BE49-F238E27FC236}">
                <a16:creationId xmlns:a16="http://schemas.microsoft.com/office/drawing/2014/main" id="{C7ECA4D4-33B8-4E15-8043-DD003C323E28}"/>
              </a:ext>
            </a:extLst>
          </p:cNvPr>
          <p:cNvSpPr/>
          <p:nvPr/>
        </p:nvSpPr>
        <p:spPr>
          <a:xfrm>
            <a:off x="199166" y="1895653"/>
            <a:ext cx="1155196"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0" name="TextBox 49">
            <a:extLst>
              <a:ext uri="{FF2B5EF4-FFF2-40B4-BE49-F238E27FC236}">
                <a16:creationId xmlns:a16="http://schemas.microsoft.com/office/drawing/2014/main" id="{D3505A8F-A74E-43EC-98AB-23A1413EE001}"/>
              </a:ext>
            </a:extLst>
          </p:cNvPr>
          <p:cNvSpPr txBox="1"/>
          <p:nvPr/>
        </p:nvSpPr>
        <p:spPr>
          <a:xfrm>
            <a:off x="184228" y="1867765"/>
            <a:ext cx="1183490" cy="400110"/>
          </a:xfrm>
          <a:prstGeom prst="rect">
            <a:avLst/>
          </a:prstGeom>
          <a:noFill/>
        </p:spPr>
        <p:txBody>
          <a:bodyPr wrap="square" rtlCol="0">
            <a:spAutoFit/>
          </a:bodyPr>
          <a:lstStyle/>
          <a:p>
            <a:pPr algn="ctr"/>
            <a:r>
              <a:rPr lang="en-US" sz="2000" dirty="0" err="1">
                <a:solidFill>
                  <a:srgbClr val="1D4956"/>
                </a:solidFill>
                <a:latin typeface="Barlow" panose="020B0604020202020204" charset="0"/>
              </a:rPr>
              <a:t>Arax</a:t>
            </a:r>
            <a:r>
              <a:rPr lang="en-US" sz="2000" dirty="0">
                <a:solidFill>
                  <a:srgbClr val="1D4956"/>
                </a:solidFill>
                <a:latin typeface="Barlow" panose="020B0604020202020204" charset="0"/>
              </a:rPr>
              <a:t> App</a:t>
            </a:r>
            <a:endParaRPr lang="el-GR" sz="2000" dirty="0">
              <a:solidFill>
                <a:srgbClr val="1D4956"/>
              </a:solidFill>
            </a:endParaRPr>
          </a:p>
        </p:txBody>
      </p:sp>
      <p:cxnSp>
        <p:nvCxnSpPr>
          <p:cNvPr id="214" name="Straight Arrow Connector 213">
            <a:extLst>
              <a:ext uri="{FF2B5EF4-FFF2-40B4-BE49-F238E27FC236}">
                <a16:creationId xmlns:a16="http://schemas.microsoft.com/office/drawing/2014/main" id="{6AC7D187-63BA-4EF0-9789-CAC49977991F}"/>
              </a:ext>
            </a:extLst>
          </p:cNvPr>
          <p:cNvCxnSpPr>
            <a:cxnSpLocks/>
          </p:cNvCxnSpPr>
          <p:nvPr/>
        </p:nvCxnSpPr>
        <p:spPr>
          <a:xfrm>
            <a:off x="464313" y="2276166"/>
            <a:ext cx="0" cy="486017"/>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063BA96D-8F58-467B-B8E6-872FA402D3AD}"/>
              </a:ext>
            </a:extLst>
          </p:cNvPr>
          <p:cNvCxnSpPr>
            <a:cxnSpLocks/>
          </p:cNvCxnSpPr>
          <p:nvPr/>
        </p:nvCxnSpPr>
        <p:spPr>
          <a:xfrm flipH="1">
            <a:off x="348639" y="4648981"/>
            <a:ext cx="5503" cy="350370"/>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27A36507-CFA5-4DB2-BA8F-0681ED20DDD7}"/>
              </a:ext>
            </a:extLst>
          </p:cNvPr>
          <p:cNvCxnSpPr>
            <a:cxnSpLocks/>
          </p:cNvCxnSpPr>
          <p:nvPr/>
        </p:nvCxnSpPr>
        <p:spPr>
          <a:xfrm>
            <a:off x="1314487" y="4652166"/>
            <a:ext cx="450032" cy="296338"/>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EBE381-7798-4601-9DB2-94825B397B6F}"/>
              </a:ext>
            </a:extLst>
          </p:cNvPr>
          <p:cNvCxnSpPr>
            <a:cxnSpLocks/>
          </p:cNvCxnSpPr>
          <p:nvPr/>
        </p:nvCxnSpPr>
        <p:spPr>
          <a:xfrm>
            <a:off x="2674462" y="4661881"/>
            <a:ext cx="691575" cy="293608"/>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4961BEB9-F502-40D9-BE40-78791B7794E0}"/>
              </a:ext>
            </a:extLst>
          </p:cNvPr>
          <p:cNvCxnSpPr>
            <a:cxnSpLocks/>
          </p:cNvCxnSpPr>
          <p:nvPr/>
        </p:nvCxnSpPr>
        <p:spPr>
          <a:xfrm>
            <a:off x="3860073" y="4633469"/>
            <a:ext cx="1" cy="371263"/>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024BA654-0299-406F-A188-2568FD178862}"/>
              </a:ext>
            </a:extLst>
          </p:cNvPr>
          <p:cNvCxnSpPr>
            <a:cxnSpLocks/>
          </p:cNvCxnSpPr>
          <p:nvPr/>
        </p:nvCxnSpPr>
        <p:spPr>
          <a:xfrm>
            <a:off x="467607" y="3472791"/>
            <a:ext cx="1" cy="316727"/>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715B5B7-26A4-42D0-ADBF-325B2BF42FF9}"/>
              </a:ext>
            </a:extLst>
          </p:cNvPr>
          <p:cNvGrpSpPr/>
          <p:nvPr/>
        </p:nvGrpSpPr>
        <p:grpSpPr>
          <a:xfrm>
            <a:off x="905358" y="2766489"/>
            <a:ext cx="376622" cy="706301"/>
            <a:chOff x="9285537" y="4891093"/>
            <a:chExt cx="376622" cy="706301"/>
          </a:xfrm>
        </p:grpSpPr>
        <p:sp>
          <p:nvSpPr>
            <p:cNvPr id="223" name="Ορθογώνιο 162">
              <a:extLst>
                <a:ext uri="{FF2B5EF4-FFF2-40B4-BE49-F238E27FC236}">
                  <a16:creationId xmlns:a16="http://schemas.microsoft.com/office/drawing/2014/main" id="{C9044E8E-D10E-48FD-91BC-B6454DDC6466}"/>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5" name="Ευθεία γραμμή σύνδεσης 163">
              <a:extLst>
                <a:ext uri="{FF2B5EF4-FFF2-40B4-BE49-F238E27FC236}">
                  <a16:creationId xmlns:a16="http://schemas.microsoft.com/office/drawing/2014/main" id="{2E92E998-799F-4ECA-9B1C-70F4ACAC8872}"/>
                </a:ext>
              </a:extLst>
            </p:cNvPr>
            <p:cNvCxnSpPr>
              <a:cxnSpLocks/>
              <a:stCxn id="223"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45" name="Οβάλ 173">
              <a:extLst>
                <a:ext uri="{FF2B5EF4-FFF2-40B4-BE49-F238E27FC236}">
                  <a16:creationId xmlns:a16="http://schemas.microsoft.com/office/drawing/2014/main" id="{C114A50C-0ABD-42BE-BEC2-3D12E794FC6C}"/>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198" name="Οβάλ 173">
              <a:extLst>
                <a:ext uri="{FF2B5EF4-FFF2-40B4-BE49-F238E27FC236}">
                  <a16:creationId xmlns:a16="http://schemas.microsoft.com/office/drawing/2014/main" id="{BFA303BF-7EC6-48A5-8A4C-2F4B15C4ABA3}"/>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grpSp>
      <p:grpSp>
        <p:nvGrpSpPr>
          <p:cNvPr id="257" name="Group 256">
            <a:extLst>
              <a:ext uri="{FF2B5EF4-FFF2-40B4-BE49-F238E27FC236}">
                <a16:creationId xmlns:a16="http://schemas.microsoft.com/office/drawing/2014/main" id="{7F070E0F-0EF5-4788-ADC6-EC8CB1BE332E}"/>
              </a:ext>
            </a:extLst>
          </p:cNvPr>
          <p:cNvGrpSpPr/>
          <p:nvPr/>
        </p:nvGrpSpPr>
        <p:grpSpPr>
          <a:xfrm>
            <a:off x="269772" y="2765513"/>
            <a:ext cx="376622" cy="706301"/>
            <a:chOff x="9285537" y="4891093"/>
            <a:chExt cx="376622" cy="706301"/>
          </a:xfrm>
        </p:grpSpPr>
        <p:sp>
          <p:nvSpPr>
            <p:cNvPr id="258" name="Ορθογώνιο 162">
              <a:extLst>
                <a:ext uri="{FF2B5EF4-FFF2-40B4-BE49-F238E27FC236}">
                  <a16:creationId xmlns:a16="http://schemas.microsoft.com/office/drawing/2014/main" id="{059AB2EF-4138-4938-A4C5-78CCE6802689}"/>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Ευθεία γραμμή σύνδεσης 163">
              <a:extLst>
                <a:ext uri="{FF2B5EF4-FFF2-40B4-BE49-F238E27FC236}">
                  <a16:creationId xmlns:a16="http://schemas.microsoft.com/office/drawing/2014/main" id="{9462B49B-C18C-422B-B590-E7B56E6B5CF8}"/>
                </a:ext>
              </a:extLst>
            </p:cNvPr>
            <p:cNvCxnSpPr>
              <a:cxnSpLocks/>
              <a:stCxn id="258"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60" name="Οβάλ 173">
              <a:extLst>
                <a:ext uri="{FF2B5EF4-FFF2-40B4-BE49-F238E27FC236}">
                  <a16:creationId xmlns:a16="http://schemas.microsoft.com/office/drawing/2014/main" id="{657E5DD1-B2DB-40FE-A62B-49933932AF37}"/>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261" name="Οβάλ 173">
              <a:extLst>
                <a:ext uri="{FF2B5EF4-FFF2-40B4-BE49-F238E27FC236}">
                  <a16:creationId xmlns:a16="http://schemas.microsoft.com/office/drawing/2014/main" id="{7E780A7B-9BEE-4E8D-8529-7EE659D31E74}"/>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grpSp>
      <p:cxnSp>
        <p:nvCxnSpPr>
          <p:cNvPr id="265" name="Straight Arrow Connector 264">
            <a:extLst>
              <a:ext uri="{FF2B5EF4-FFF2-40B4-BE49-F238E27FC236}">
                <a16:creationId xmlns:a16="http://schemas.microsoft.com/office/drawing/2014/main" id="{A445DCD9-F733-4B3D-8B98-4FB9F60656F4}"/>
              </a:ext>
            </a:extLst>
          </p:cNvPr>
          <p:cNvCxnSpPr>
            <a:cxnSpLocks/>
          </p:cNvCxnSpPr>
          <p:nvPr/>
        </p:nvCxnSpPr>
        <p:spPr>
          <a:xfrm>
            <a:off x="1102488" y="2276166"/>
            <a:ext cx="0" cy="486017"/>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266" name="Ορθογώνιο: Στρογγύλεμα γωνιών 136">
            <a:extLst>
              <a:ext uri="{FF2B5EF4-FFF2-40B4-BE49-F238E27FC236}">
                <a16:creationId xmlns:a16="http://schemas.microsoft.com/office/drawing/2014/main" id="{4A998020-013B-4E8C-96F6-71BAC06B205D}"/>
              </a:ext>
            </a:extLst>
          </p:cNvPr>
          <p:cNvSpPr/>
          <p:nvPr/>
        </p:nvSpPr>
        <p:spPr>
          <a:xfrm>
            <a:off x="1592555" y="1388108"/>
            <a:ext cx="1305501" cy="103320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267" name="TextBox 266">
            <a:extLst>
              <a:ext uri="{FF2B5EF4-FFF2-40B4-BE49-F238E27FC236}">
                <a16:creationId xmlns:a16="http://schemas.microsoft.com/office/drawing/2014/main" id="{843BBA13-5BE0-435A-9861-F4933FCC99EE}"/>
              </a:ext>
            </a:extLst>
          </p:cNvPr>
          <p:cNvSpPr txBox="1"/>
          <p:nvPr/>
        </p:nvSpPr>
        <p:spPr>
          <a:xfrm>
            <a:off x="1701826" y="1409075"/>
            <a:ext cx="1073924"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Client </a:t>
            </a:r>
            <a:r>
              <a:rPr lang="en-US" sz="2000" b="1" dirty="0">
                <a:solidFill>
                  <a:srgbClr val="1D4956"/>
                </a:solidFill>
                <a:latin typeface="Barlow" panose="020B0604020202020204" charset="0"/>
              </a:rPr>
              <a:t>2</a:t>
            </a:r>
            <a:endParaRPr lang="el-GR" sz="2000" b="1" dirty="0">
              <a:solidFill>
                <a:srgbClr val="1D4956"/>
              </a:solidFill>
            </a:endParaRPr>
          </a:p>
        </p:txBody>
      </p:sp>
      <p:sp>
        <p:nvSpPr>
          <p:cNvPr id="268" name="Ορθογώνιο 79">
            <a:extLst>
              <a:ext uri="{FF2B5EF4-FFF2-40B4-BE49-F238E27FC236}">
                <a16:creationId xmlns:a16="http://schemas.microsoft.com/office/drawing/2014/main" id="{2DC3E627-9FD6-41BB-8D47-A8A787286F28}"/>
              </a:ext>
            </a:extLst>
          </p:cNvPr>
          <p:cNvSpPr/>
          <p:nvPr/>
        </p:nvSpPr>
        <p:spPr>
          <a:xfrm>
            <a:off x="1673250" y="1902158"/>
            <a:ext cx="1155196"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9" name="TextBox 268">
            <a:extLst>
              <a:ext uri="{FF2B5EF4-FFF2-40B4-BE49-F238E27FC236}">
                <a16:creationId xmlns:a16="http://schemas.microsoft.com/office/drawing/2014/main" id="{4876BD57-948E-4BAA-B6B1-43D5146094D1}"/>
              </a:ext>
            </a:extLst>
          </p:cNvPr>
          <p:cNvSpPr txBox="1"/>
          <p:nvPr/>
        </p:nvSpPr>
        <p:spPr>
          <a:xfrm>
            <a:off x="1658312" y="1874270"/>
            <a:ext cx="1183490" cy="400110"/>
          </a:xfrm>
          <a:prstGeom prst="rect">
            <a:avLst/>
          </a:prstGeom>
          <a:noFill/>
        </p:spPr>
        <p:txBody>
          <a:bodyPr wrap="square" rtlCol="0">
            <a:spAutoFit/>
          </a:bodyPr>
          <a:lstStyle/>
          <a:p>
            <a:pPr algn="ctr"/>
            <a:r>
              <a:rPr lang="en-US" sz="2000" dirty="0" err="1">
                <a:solidFill>
                  <a:srgbClr val="1D4956"/>
                </a:solidFill>
                <a:latin typeface="Barlow" panose="020B0604020202020204" charset="0"/>
              </a:rPr>
              <a:t>Arax</a:t>
            </a:r>
            <a:r>
              <a:rPr lang="en-US" sz="2000" dirty="0">
                <a:solidFill>
                  <a:srgbClr val="1D4956"/>
                </a:solidFill>
                <a:latin typeface="Barlow" panose="020B0604020202020204" charset="0"/>
              </a:rPr>
              <a:t> App</a:t>
            </a:r>
            <a:endParaRPr lang="el-GR" sz="2000" dirty="0">
              <a:solidFill>
                <a:srgbClr val="1D4956"/>
              </a:solidFill>
            </a:endParaRPr>
          </a:p>
        </p:txBody>
      </p:sp>
      <p:cxnSp>
        <p:nvCxnSpPr>
          <p:cNvPr id="270" name="Straight Arrow Connector 269">
            <a:extLst>
              <a:ext uri="{FF2B5EF4-FFF2-40B4-BE49-F238E27FC236}">
                <a16:creationId xmlns:a16="http://schemas.microsoft.com/office/drawing/2014/main" id="{B59F7050-05DC-4980-AFE8-6A699940379A}"/>
              </a:ext>
            </a:extLst>
          </p:cNvPr>
          <p:cNvCxnSpPr>
            <a:cxnSpLocks/>
          </p:cNvCxnSpPr>
          <p:nvPr/>
        </p:nvCxnSpPr>
        <p:spPr>
          <a:xfrm>
            <a:off x="1910851" y="2282671"/>
            <a:ext cx="0" cy="486017"/>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271" name="Group 270">
            <a:extLst>
              <a:ext uri="{FF2B5EF4-FFF2-40B4-BE49-F238E27FC236}">
                <a16:creationId xmlns:a16="http://schemas.microsoft.com/office/drawing/2014/main" id="{48F2A0E7-DE80-4D68-AF9B-FF470A36B465}"/>
              </a:ext>
            </a:extLst>
          </p:cNvPr>
          <p:cNvGrpSpPr/>
          <p:nvPr/>
        </p:nvGrpSpPr>
        <p:grpSpPr>
          <a:xfrm>
            <a:off x="2379442" y="2772994"/>
            <a:ext cx="376622" cy="706301"/>
            <a:chOff x="9285537" y="4891093"/>
            <a:chExt cx="376622" cy="706301"/>
          </a:xfrm>
        </p:grpSpPr>
        <p:sp>
          <p:nvSpPr>
            <p:cNvPr id="272" name="Ορθογώνιο 162">
              <a:extLst>
                <a:ext uri="{FF2B5EF4-FFF2-40B4-BE49-F238E27FC236}">
                  <a16:creationId xmlns:a16="http://schemas.microsoft.com/office/drawing/2014/main" id="{DADC6127-DBEB-48CC-9B31-7C7F8CC8C715}"/>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Ευθεία γραμμή σύνδεσης 163">
              <a:extLst>
                <a:ext uri="{FF2B5EF4-FFF2-40B4-BE49-F238E27FC236}">
                  <a16:creationId xmlns:a16="http://schemas.microsoft.com/office/drawing/2014/main" id="{781D2C21-8E73-4504-BDC4-A96EBC02C592}"/>
                </a:ext>
              </a:extLst>
            </p:cNvPr>
            <p:cNvCxnSpPr>
              <a:cxnSpLocks/>
              <a:stCxn id="272"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74" name="Οβάλ 173">
              <a:extLst>
                <a:ext uri="{FF2B5EF4-FFF2-40B4-BE49-F238E27FC236}">
                  <a16:creationId xmlns:a16="http://schemas.microsoft.com/office/drawing/2014/main" id="{078F96A6-39AE-435B-B532-4435EF3B3A86}"/>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275" name="Οβάλ 173">
              <a:extLst>
                <a:ext uri="{FF2B5EF4-FFF2-40B4-BE49-F238E27FC236}">
                  <a16:creationId xmlns:a16="http://schemas.microsoft.com/office/drawing/2014/main" id="{C86AC955-9E52-407B-AB99-F3ED9FCB1326}"/>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grpSp>
      <p:grpSp>
        <p:nvGrpSpPr>
          <p:cNvPr id="277" name="Group 276">
            <a:extLst>
              <a:ext uri="{FF2B5EF4-FFF2-40B4-BE49-F238E27FC236}">
                <a16:creationId xmlns:a16="http://schemas.microsoft.com/office/drawing/2014/main" id="{C67855A2-DB9F-4363-AB2F-7E6F87FC5EA9}"/>
              </a:ext>
            </a:extLst>
          </p:cNvPr>
          <p:cNvGrpSpPr/>
          <p:nvPr/>
        </p:nvGrpSpPr>
        <p:grpSpPr>
          <a:xfrm>
            <a:off x="1716310" y="2772018"/>
            <a:ext cx="376622" cy="706301"/>
            <a:chOff x="9285537" y="4891093"/>
            <a:chExt cx="376622" cy="706301"/>
          </a:xfrm>
        </p:grpSpPr>
        <p:sp>
          <p:nvSpPr>
            <p:cNvPr id="284" name="Ορθογώνιο 162">
              <a:extLst>
                <a:ext uri="{FF2B5EF4-FFF2-40B4-BE49-F238E27FC236}">
                  <a16:creationId xmlns:a16="http://schemas.microsoft.com/office/drawing/2014/main" id="{DFC0634B-948D-46F1-A314-53CE429663F5}"/>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Ευθεία γραμμή σύνδεσης 163">
              <a:extLst>
                <a:ext uri="{FF2B5EF4-FFF2-40B4-BE49-F238E27FC236}">
                  <a16:creationId xmlns:a16="http://schemas.microsoft.com/office/drawing/2014/main" id="{6ACEF925-CE97-45D5-B3CE-9DA816555C57}"/>
                </a:ext>
              </a:extLst>
            </p:cNvPr>
            <p:cNvCxnSpPr>
              <a:cxnSpLocks/>
              <a:stCxn id="284"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86" name="Οβάλ 173">
              <a:extLst>
                <a:ext uri="{FF2B5EF4-FFF2-40B4-BE49-F238E27FC236}">
                  <a16:creationId xmlns:a16="http://schemas.microsoft.com/office/drawing/2014/main" id="{2408A300-53B1-4513-89D6-CC064A2B9A08}"/>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287" name="Οβάλ 173">
              <a:extLst>
                <a:ext uri="{FF2B5EF4-FFF2-40B4-BE49-F238E27FC236}">
                  <a16:creationId xmlns:a16="http://schemas.microsoft.com/office/drawing/2014/main" id="{66EBFBB7-E128-43A0-8159-BDD2B182144F}"/>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grpSp>
      <p:cxnSp>
        <p:nvCxnSpPr>
          <p:cNvPr id="288" name="Straight Arrow Connector 287">
            <a:extLst>
              <a:ext uri="{FF2B5EF4-FFF2-40B4-BE49-F238E27FC236}">
                <a16:creationId xmlns:a16="http://schemas.microsoft.com/office/drawing/2014/main" id="{76B9B48D-69FB-4833-9104-C02A72E4590C}"/>
              </a:ext>
            </a:extLst>
          </p:cNvPr>
          <p:cNvCxnSpPr>
            <a:cxnSpLocks/>
          </p:cNvCxnSpPr>
          <p:nvPr/>
        </p:nvCxnSpPr>
        <p:spPr>
          <a:xfrm>
            <a:off x="2576572" y="2282671"/>
            <a:ext cx="0" cy="486017"/>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290" name="Ορθογώνιο: Στρογγύλεμα γωνιών 136">
            <a:extLst>
              <a:ext uri="{FF2B5EF4-FFF2-40B4-BE49-F238E27FC236}">
                <a16:creationId xmlns:a16="http://schemas.microsoft.com/office/drawing/2014/main" id="{BE9308E2-42F1-4659-A463-D562B6680F84}"/>
              </a:ext>
            </a:extLst>
          </p:cNvPr>
          <p:cNvSpPr/>
          <p:nvPr/>
        </p:nvSpPr>
        <p:spPr>
          <a:xfrm>
            <a:off x="3174703" y="1388108"/>
            <a:ext cx="1305501" cy="103320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291" name="TextBox 290">
            <a:extLst>
              <a:ext uri="{FF2B5EF4-FFF2-40B4-BE49-F238E27FC236}">
                <a16:creationId xmlns:a16="http://schemas.microsoft.com/office/drawing/2014/main" id="{34CEBA98-6DA6-47BE-8DAC-A58E72F9D51A}"/>
              </a:ext>
            </a:extLst>
          </p:cNvPr>
          <p:cNvSpPr txBox="1"/>
          <p:nvPr/>
        </p:nvSpPr>
        <p:spPr>
          <a:xfrm>
            <a:off x="3283974" y="1409075"/>
            <a:ext cx="1073924"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Client </a:t>
            </a:r>
            <a:r>
              <a:rPr lang="en-US" sz="2000" b="1" dirty="0">
                <a:solidFill>
                  <a:srgbClr val="1D4956"/>
                </a:solidFill>
                <a:latin typeface="Barlow" panose="020B0604020202020204" charset="0"/>
              </a:rPr>
              <a:t>N</a:t>
            </a:r>
            <a:endParaRPr lang="el-GR" sz="2000" b="1" dirty="0">
              <a:solidFill>
                <a:srgbClr val="1D4956"/>
              </a:solidFill>
            </a:endParaRPr>
          </a:p>
        </p:txBody>
      </p:sp>
      <p:sp>
        <p:nvSpPr>
          <p:cNvPr id="292" name="Ορθογώνιο 79">
            <a:extLst>
              <a:ext uri="{FF2B5EF4-FFF2-40B4-BE49-F238E27FC236}">
                <a16:creationId xmlns:a16="http://schemas.microsoft.com/office/drawing/2014/main" id="{E6F7828F-145B-4160-B164-45812B8C691C}"/>
              </a:ext>
            </a:extLst>
          </p:cNvPr>
          <p:cNvSpPr/>
          <p:nvPr/>
        </p:nvSpPr>
        <p:spPr>
          <a:xfrm>
            <a:off x="3255398" y="1902158"/>
            <a:ext cx="1155196"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93" name="TextBox 292">
            <a:extLst>
              <a:ext uri="{FF2B5EF4-FFF2-40B4-BE49-F238E27FC236}">
                <a16:creationId xmlns:a16="http://schemas.microsoft.com/office/drawing/2014/main" id="{B3BBE624-7BCB-4A65-8B6F-F0A7F7201E1B}"/>
              </a:ext>
            </a:extLst>
          </p:cNvPr>
          <p:cNvSpPr txBox="1"/>
          <p:nvPr/>
        </p:nvSpPr>
        <p:spPr>
          <a:xfrm>
            <a:off x="3240460" y="1874270"/>
            <a:ext cx="1183490" cy="400110"/>
          </a:xfrm>
          <a:prstGeom prst="rect">
            <a:avLst/>
          </a:prstGeom>
          <a:noFill/>
        </p:spPr>
        <p:txBody>
          <a:bodyPr wrap="square" rtlCol="0">
            <a:spAutoFit/>
          </a:bodyPr>
          <a:lstStyle/>
          <a:p>
            <a:pPr algn="ctr"/>
            <a:r>
              <a:rPr lang="en-US" sz="2000" dirty="0" err="1">
                <a:solidFill>
                  <a:srgbClr val="1D4956"/>
                </a:solidFill>
                <a:latin typeface="Barlow" panose="020B0604020202020204" charset="0"/>
              </a:rPr>
              <a:t>Arax</a:t>
            </a:r>
            <a:r>
              <a:rPr lang="en-US" sz="2000" dirty="0">
                <a:solidFill>
                  <a:srgbClr val="1D4956"/>
                </a:solidFill>
                <a:latin typeface="Barlow" panose="020B0604020202020204" charset="0"/>
              </a:rPr>
              <a:t> App</a:t>
            </a:r>
            <a:endParaRPr lang="el-GR" sz="2000" dirty="0">
              <a:solidFill>
                <a:srgbClr val="1D4956"/>
              </a:solidFill>
            </a:endParaRPr>
          </a:p>
        </p:txBody>
      </p:sp>
      <p:cxnSp>
        <p:nvCxnSpPr>
          <p:cNvPr id="294" name="Straight Arrow Connector 293">
            <a:extLst>
              <a:ext uri="{FF2B5EF4-FFF2-40B4-BE49-F238E27FC236}">
                <a16:creationId xmlns:a16="http://schemas.microsoft.com/office/drawing/2014/main" id="{3EB8D585-F3F9-49A3-937F-FD3D0D4CCE2F}"/>
              </a:ext>
            </a:extLst>
          </p:cNvPr>
          <p:cNvCxnSpPr>
            <a:cxnSpLocks/>
          </p:cNvCxnSpPr>
          <p:nvPr/>
        </p:nvCxnSpPr>
        <p:spPr>
          <a:xfrm>
            <a:off x="3834870" y="2282671"/>
            <a:ext cx="0" cy="486017"/>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300" name="Group 299">
            <a:extLst>
              <a:ext uri="{FF2B5EF4-FFF2-40B4-BE49-F238E27FC236}">
                <a16:creationId xmlns:a16="http://schemas.microsoft.com/office/drawing/2014/main" id="{05DCA95C-38B4-4102-A366-A977B1CEFC69}"/>
              </a:ext>
            </a:extLst>
          </p:cNvPr>
          <p:cNvGrpSpPr/>
          <p:nvPr/>
        </p:nvGrpSpPr>
        <p:grpSpPr>
          <a:xfrm>
            <a:off x="3640329" y="2772018"/>
            <a:ext cx="376622" cy="706301"/>
            <a:chOff x="9285537" y="4891093"/>
            <a:chExt cx="376622" cy="706301"/>
          </a:xfrm>
        </p:grpSpPr>
        <p:sp>
          <p:nvSpPr>
            <p:cNvPr id="301" name="Ορθογώνιο 162">
              <a:extLst>
                <a:ext uri="{FF2B5EF4-FFF2-40B4-BE49-F238E27FC236}">
                  <a16:creationId xmlns:a16="http://schemas.microsoft.com/office/drawing/2014/main" id="{4993F436-E6EF-47C2-B884-41B01083BE80}"/>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Ευθεία γραμμή σύνδεσης 163">
              <a:extLst>
                <a:ext uri="{FF2B5EF4-FFF2-40B4-BE49-F238E27FC236}">
                  <a16:creationId xmlns:a16="http://schemas.microsoft.com/office/drawing/2014/main" id="{4B12B88F-A5A3-4F80-9923-4CEE57D93CBC}"/>
                </a:ext>
              </a:extLst>
            </p:cNvPr>
            <p:cNvCxnSpPr>
              <a:cxnSpLocks/>
              <a:stCxn id="301"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303" name="Οβάλ 173">
              <a:extLst>
                <a:ext uri="{FF2B5EF4-FFF2-40B4-BE49-F238E27FC236}">
                  <a16:creationId xmlns:a16="http://schemas.microsoft.com/office/drawing/2014/main" id="{AF6F0C4F-98B5-49F2-A2A2-0FB6E971EC25}"/>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304" name="Οβάλ 173">
              <a:extLst>
                <a:ext uri="{FF2B5EF4-FFF2-40B4-BE49-F238E27FC236}">
                  <a16:creationId xmlns:a16="http://schemas.microsoft.com/office/drawing/2014/main" id="{48210F1E-DC4F-4A3B-BAB3-DB8CF7A72435}"/>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grpSp>
      <p:sp>
        <p:nvSpPr>
          <p:cNvPr id="10" name="TextBox 9">
            <a:extLst>
              <a:ext uri="{FF2B5EF4-FFF2-40B4-BE49-F238E27FC236}">
                <a16:creationId xmlns:a16="http://schemas.microsoft.com/office/drawing/2014/main" id="{A829FCC9-347B-4080-89F8-20868819788E}"/>
              </a:ext>
            </a:extLst>
          </p:cNvPr>
          <p:cNvSpPr txBox="1"/>
          <p:nvPr/>
        </p:nvSpPr>
        <p:spPr>
          <a:xfrm>
            <a:off x="2802711" y="1236661"/>
            <a:ext cx="740012" cy="523220"/>
          </a:xfrm>
          <a:prstGeom prst="rect">
            <a:avLst/>
          </a:prstGeom>
          <a:noFill/>
        </p:spPr>
        <p:txBody>
          <a:bodyPr wrap="square" rtlCol="0">
            <a:spAutoFit/>
          </a:bodyPr>
          <a:lstStyle/>
          <a:p>
            <a:r>
              <a:rPr lang="en-US" sz="2800" dirty="0">
                <a:solidFill>
                  <a:srgbClr val="1D4956"/>
                </a:solidFill>
                <a:latin typeface="Barlow" panose="00000500000000000000" pitchFamily="2" charset="0"/>
              </a:rPr>
              <a:t>...</a:t>
            </a:r>
            <a:endParaRPr lang="el-GR" sz="1050" dirty="0">
              <a:solidFill>
                <a:srgbClr val="1D4956"/>
              </a:solidFill>
            </a:endParaRPr>
          </a:p>
        </p:txBody>
      </p:sp>
      <p:cxnSp>
        <p:nvCxnSpPr>
          <p:cNvPr id="315" name="Straight Arrow Connector 314">
            <a:extLst>
              <a:ext uri="{FF2B5EF4-FFF2-40B4-BE49-F238E27FC236}">
                <a16:creationId xmlns:a16="http://schemas.microsoft.com/office/drawing/2014/main" id="{F7F5956C-F5AA-444F-8FF1-319C56E6F86F}"/>
              </a:ext>
            </a:extLst>
          </p:cNvPr>
          <p:cNvCxnSpPr>
            <a:cxnSpLocks/>
          </p:cNvCxnSpPr>
          <p:nvPr/>
        </p:nvCxnSpPr>
        <p:spPr>
          <a:xfrm flipH="1">
            <a:off x="1273090" y="4640085"/>
            <a:ext cx="400160" cy="312738"/>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8363B91D-82D3-4739-83CE-50746284B144}"/>
              </a:ext>
            </a:extLst>
          </p:cNvPr>
          <p:cNvCxnSpPr>
            <a:cxnSpLocks/>
          </p:cNvCxnSpPr>
          <p:nvPr/>
        </p:nvCxnSpPr>
        <p:spPr>
          <a:xfrm>
            <a:off x="1102758" y="3479569"/>
            <a:ext cx="1" cy="316727"/>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E1EC71F5-1191-4092-A260-03D09A4F4C43}"/>
              </a:ext>
            </a:extLst>
          </p:cNvPr>
          <p:cNvCxnSpPr>
            <a:cxnSpLocks/>
          </p:cNvCxnSpPr>
          <p:nvPr/>
        </p:nvCxnSpPr>
        <p:spPr>
          <a:xfrm>
            <a:off x="1917241" y="3480182"/>
            <a:ext cx="1" cy="316727"/>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24FA3E14-EB2D-4165-B274-CE35FB8A4141}"/>
              </a:ext>
            </a:extLst>
          </p:cNvPr>
          <p:cNvCxnSpPr>
            <a:cxnSpLocks/>
          </p:cNvCxnSpPr>
          <p:nvPr/>
        </p:nvCxnSpPr>
        <p:spPr>
          <a:xfrm>
            <a:off x="2572405" y="3472524"/>
            <a:ext cx="1" cy="316727"/>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303F450-FE27-4FC5-A0AB-788E2CCEB102}"/>
              </a:ext>
            </a:extLst>
          </p:cNvPr>
          <p:cNvCxnSpPr>
            <a:cxnSpLocks/>
          </p:cNvCxnSpPr>
          <p:nvPr/>
        </p:nvCxnSpPr>
        <p:spPr>
          <a:xfrm>
            <a:off x="3837318" y="3474417"/>
            <a:ext cx="1" cy="316727"/>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F7B7A5E6-F8DB-474A-8742-20D63FAC0285}"/>
              </a:ext>
            </a:extLst>
          </p:cNvPr>
          <p:cNvSpPr txBox="1"/>
          <p:nvPr/>
        </p:nvSpPr>
        <p:spPr>
          <a:xfrm rot="5400000">
            <a:off x="3369186" y="2866005"/>
            <a:ext cx="2056622" cy="338554"/>
          </a:xfrm>
          <a:prstGeom prst="rect">
            <a:avLst/>
          </a:prstGeom>
          <a:noFill/>
        </p:spPr>
        <p:txBody>
          <a:bodyPr wrap="square" rtlCol="0">
            <a:spAutoFit/>
          </a:bodyPr>
          <a:lstStyle/>
          <a:p>
            <a:pPr algn="ctr"/>
            <a:r>
              <a:rPr lang="en-US" sz="1600" b="1" dirty="0">
                <a:solidFill>
                  <a:srgbClr val="1D4956"/>
                </a:solidFill>
                <a:latin typeface="Barlow" panose="020B0604020202020204" charset="0"/>
              </a:rPr>
              <a:t>Comm. Layer</a:t>
            </a:r>
            <a:endParaRPr lang="el-GR" sz="1600" b="1" dirty="0">
              <a:solidFill>
                <a:srgbClr val="1D4956"/>
              </a:solidFill>
            </a:endParaRPr>
          </a:p>
        </p:txBody>
      </p:sp>
      <p:sp>
        <p:nvSpPr>
          <p:cNvPr id="4" name="Slide Number Placeholder 3">
            <a:extLst>
              <a:ext uri="{FF2B5EF4-FFF2-40B4-BE49-F238E27FC236}">
                <a16:creationId xmlns:a16="http://schemas.microsoft.com/office/drawing/2014/main" id="{13234CF3-3181-4AEE-98D8-BAEF1D43B6B7}"/>
              </a:ext>
            </a:extLst>
          </p:cNvPr>
          <p:cNvSpPr>
            <a:spLocks noGrp="1"/>
          </p:cNvSpPr>
          <p:nvPr>
            <p:ph type="sldNum" sz="quarter" idx="12"/>
          </p:nvPr>
        </p:nvSpPr>
        <p:spPr/>
        <p:txBody>
          <a:bodyPr/>
          <a:lstStyle/>
          <a:p>
            <a:fld id="{48F63A3B-78C7-47BE-AE5E-E10140E04643}" type="slidenum">
              <a:rPr lang="en-US" smtClean="0"/>
              <a:t>21</a:t>
            </a:fld>
            <a:endParaRPr lang="en-US"/>
          </a:p>
        </p:txBody>
      </p:sp>
      <p:sp>
        <p:nvSpPr>
          <p:cNvPr id="11" name="Footer Placeholder 10">
            <a:extLst>
              <a:ext uri="{FF2B5EF4-FFF2-40B4-BE49-F238E27FC236}">
                <a16:creationId xmlns:a16="http://schemas.microsoft.com/office/drawing/2014/main" id="{830F7789-D28A-47CC-9071-7810D3B7EEB0}"/>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pic>
        <p:nvPicPr>
          <p:cNvPr id="76" name="Picture 75">
            <a:extLst>
              <a:ext uri="{FF2B5EF4-FFF2-40B4-BE49-F238E27FC236}">
                <a16:creationId xmlns:a16="http://schemas.microsoft.com/office/drawing/2014/main" id="{D5F39699-795A-47B1-BAD8-123F699DC721}"/>
              </a:ext>
            </a:extLst>
          </p:cNvPr>
          <p:cNvPicPr>
            <a:picLocks noChangeAspect="1"/>
          </p:cNvPicPr>
          <p:nvPr/>
        </p:nvPicPr>
        <p:blipFill>
          <a:blip r:embed="rId4"/>
          <a:stretch>
            <a:fillRect/>
          </a:stretch>
        </p:blipFill>
        <p:spPr>
          <a:xfrm>
            <a:off x="1813623" y="4276577"/>
            <a:ext cx="758825" cy="301298"/>
          </a:xfrm>
          <a:prstGeom prst="rect">
            <a:avLst/>
          </a:prstGeom>
        </p:spPr>
      </p:pic>
    </p:spTree>
    <p:custDataLst>
      <p:tags r:id="rId1"/>
    </p:custDataLst>
    <p:extLst>
      <p:ext uri="{BB962C8B-B14F-4D97-AF65-F5344CB8AC3E}">
        <p14:creationId xmlns:p14="http://schemas.microsoft.com/office/powerpoint/2010/main" val="1187579639"/>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9947375" cy="777875"/>
          </a:xfrm>
        </p:spPr>
        <p:txBody>
          <a:bodyPr>
            <a:noAutofit/>
          </a:bodyPr>
          <a:lstStyle/>
          <a:p>
            <a:r>
              <a:rPr lang="en-US" sz="3200" b="1" dirty="0">
                <a:solidFill>
                  <a:srgbClr val="1D4956"/>
                </a:solidFill>
                <a:latin typeface="Barlow"/>
                <a:cs typeface="Calibri"/>
                <a:sym typeface="Wingdings" panose="05000000000000000000" pitchFamily="2" charset="2"/>
              </a:rPr>
              <a:t>Dynamic task assignment at runtime</a:t>
            </a:r>
            <a:endParaRPr lang="en-US" sz="3200" b="1" dirty="0">
              <a:solidFill>
                <a:srgbClr val="1D4956"/>
              </a:solidFill>
              <a:latin typeface="Barlow"/>
              <a:cs typeface="Calibri Light"/>
            </a:endParaRPr>
          </a:p>
        </p:txBody>
      </p:sp>
      <p:sp>
        <p:nvSpPr>
          <p:cNvPr id="445" name="Content Placeholder 2">
            <a:extLst>
              <a:ext uri="{FF2B5EF4-FFF2-40B4-BE49-F238E27FC236}">
                <a16:creationId xmlns:a16="http://schemas.microsoft.com/office/drawing/2014/main" id="{6D7157A9-31B5-4CDB-BA58-BBF5E2872B3F}"/>
              </a:ext>
            </a:extLst>
          </p:cNvPr>
          <p:cNvSpPr>
            <a:spLocks noGrp="1"/>
          </p:cNvSpPr>
          <p:nvPr>
            <p:ph sz="half" idx="1"/>
          </p:nvPr>
        </p:nvSpPr>
        <p:spPr>
          <a:xfrm>
            <a:off x="4356860" y="1134034"/>
            <a:ext cx="7835139" cy="5148461"/>
          </a:xfrm>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Goal: </a:t>
            </a:r>
            <a:r>
              <a:rPr lang="en-US" sz="2400" b="1" dirty="0">
                <a:solidFill>
                  <a:srgbClr val="1D4956"/>
                </a:solidFill>
                <a:latin typeface="Barlow"/>
                <a:cs typeface="Calibri"/>
                <a:sym typeface="Wingdings" panose="05000000000000000000" pitchFamily="2" charset="2"/>
              </a:rPr>
              <a:t>Adaptation</a:t>
            </a:r>
            <a:r>
              <a:rPr lang="en-US" sz="2400" dirty="0">
                <a:solidFill>
                  <a:srgbClr val="1D4956"/>
                </a:solidFill>
                <a:latin typeface="Barlow"/>
                <a:cs typeface="Calibri"/>
                <a:sym typeface="Wingdings" panose="05000000000000000000" pitchFamily="2" charset="2"/>
              </a:rPr>
              <a:t> to application </a:t>
            </a:r>
            <a:r>
              <a:rPr lang="en-US" sz="2400" b="1" dirty="0">
                <a:solidFill>
                  <a:srgbClr val="1D4956"/>
                </a:solidFill>
                <a:latin typeface="Barlow"/>
                <a:cs typeface="Calibri"/>
                <a:sym typeface="Wingdings" panose="05000000000000000000" pitchFamily="2" charset="2"/>
              </a:rPr>
              <a:t>load change</a:t>
            </a:r>
          </a:p>
          <a:p>
            <a:pPr>
              <a:lnSpc>
                <a:spcPct val="100000"/>
              </a:lnSpc>
            </a:pPr>
            <a:endParaRPr lang="en-US" sz="500" dirty="0">
              <a:solidFill>
                <a:srgbClr val="1D4956"/>
              </a:solidFill>
              <a:latin typeface="Barlow"/>
              <a:cs typeface="Calibri"/>
              <a:sym typeface="Wingdings" panose="05000000000000000000" pitchFamily="2" charset="2"/>
            </a:endParaRPr>
          </a:p>
          <a:p>
            <a:pPr>
              <a:lnSpc>
                <a:spcPct val="100000"/>
              </a:lnSpc>
            </a:pPr>
            <a:r>
              <a:rPr lang="en-US" sz="2400" dirty="0">
                <a:solidFill>
                  <a:srgbClr val="1D4956"/>
                </a:solidFill>
                <a:latin typeface="Barlow"/>
                <a:cs typeface="Calibri"/>
                <a:sym typeface="Wingdings" panose="05000000000000000000" pitchFamily="2" charset="2"/>
              </a:rPr>
              <a:t>Arax has a </a:t>
            </a:r>
            <a:r>
              <a:rPr lang="en-US" sz="2400" b="1" dirty="0">
                <a:solidFill>
                  <a:srgbClr val="1D4956"/>
                </a:solidFill>
                <a:latin typeface="Barlow"/>
                <a:cs typeface="Calibri"/>
                <a:sym typeface="Wingdings" panose="05000000000000000000" pitchFamily="2" charset="2"/>
              </a:rPr>
              <a:t>completely different </a:t>
            </a:r>
            <a:r>
              <a:rPr lang="en-US" sz="2400" dirty="0">
                <a:solidFill>
                  <a:srgbClr val="1D4956"/>
                </a:solidFill>
                <a:latin typeface="Barlow"/>
                <a:cs typeface="Calibri"/>
                <a:sym typeface="Wingdings" panose="05000000000000000000" pitchFamily="2" charset="2"/>
              </a:rPr>
              <a:t>execution model</a:t>
            </a:r>
          </a:p>
          <a:p>
            <a:pPr lvl="1">
              <a:lnSpc>
                <a:spcPct val="100000"/>
              </a:lnSpc>
            </a:pPr>
            <a:r>
              <a:rPr lang="en-US" sz="2000" dirty="0">
                <a:solidFill>
                  <a:srgbClr val="1D4956"/>
                </a:solidFill>
                <a:latin typeface="Barlow"/>
                <a:cs typeface="Calibri"/>
                <a:sym typeface="Wingdings" panose="05000000000000000000" pitchFamily="2" charset="2"/>
              </a:rPr>
              <a:t>Existing runtimes: </a:t>
            </a:r>
            <a:r>
              <a:rPr lang="en-US" sz="2000" b="1" dirty="0">
                <a:solidFill>
                  <a:srgbClr val="1D4956"/>
                </a:solidFill>
                <a:latin typeface="Barlow"/>
                <a:cs typeface="Calibri"/>
                <a:sym typeface="Wingdings" panose="05000000000000000000" pitchFamily="2" charset="2"/>
              </a:rPr>
              <a:t>Assignment</a:t>
            </a:r>
            <a:r>
              <a:rPr lang="en-US" sz="2000" dirty="0">
                <a:solidFill>
                  <a:srgbClr val="1D4956"/>
                </a:solidFill>
                <a:latin typeface="Barlow"/>
                <a:cs typeface="Calibri"/>
                <a:sym typeface="Wingdings" panose="05000000000000000000" pitchFamily="2" charset="2"/>
              </a:rPr>
              <a:t>  Issue</a:t>
            </a:r>
          </a:p>
          <a:p>
            <a:pPr lvl="1">
              <a:lnSpc>
                <a:spcPct val="100000"/>
              </a:lnSpc>
            </a:pPr>
            <a:r>
              <a:rPr lang="en-US" sz="2000" dirty="0">
                <a:solidFill>
                  <a:srgbClr val="1D4956"/>
                </a:solidFill>
                <a:latin typeface="Barlow"/>
                <a:cs typeface="Calibri"/>
                <a:sym typeface="Wingdings" panose="05000000000000000000" pitchFamily="2" charset="2"/>
              </a:rPr>
              <a:t>Arax runtime: Issue  </a:t>
            </a:r>
            <a:r>
              <a:rPr lang="en-US" sz="2000" b="1" dirty="0">
                <a:solidFill>
                  <a:srgbClr val="1D4956"/>
                </a:solidFill>
                <a:latin typeface="Barlow"/>
                <a:cs typeface="Calibri"/>
                <a:sym typeface="Wingdings" panose="05000000000000000000" pitchFamily="2" charset="2"/>
              </a:rPr>
              <a:t>Assignment</a:t>
            </a:r>
            <a:endParaRPr lang="en-US" sz="2000" dirty="0">
              <a:solidFill>
                <a:srgbClr val="1D4956"/>
              </a:solidFill>
              <a:latin typeface="Barlow"/>
              <a:cs typeface="Calibri"/>
              <a:sym typeface="Wingdings" panose="05000000000000000000" pitchFamily="2" charset="2"/>
            </a:endParaRPr>
          </a:p>
          <a:p>
            <a:pPr marL="457200" lvl="1" indent="0">
              <a:lnSpc>
                <a:spcPct val="100000"/>
              </a:lnSpc>
              <a:buNone/>
            </a:pPr>
            <a:endParaRPr lang="en-US" sz="2000" dirty="0">
              <a:solidFill>
                <a:srgbClr val="1D4956"/>
              </a:solidFill>
              <a:latin typeface="Barlow"/>
              <a:cs typeface="Calibri"/>
              <a:sym typeface="Wingdings" panose="05000000000000000000" pitchFamily="2" charset="2"/>
            </a:endParaRPr>
          </a:p>
        </p:txBody>
      </p:sp>
      <p:sp>
        <p:nvSpPr>
          <p:cNvPr id="4" name="Slide Number Placeholder 3">
            <a:extLst>
              <a:ext uri="{FF2B5EF4-FFF2-40B4-BE49-F238E27FC236}">
                <a16:creationId xmlns:a16="http://schemas.microsoft.com/office/drawing/2014/main" id="{AE373D9B-E65D-473E-95D9-7EEAA5B0CEE5}"/>
              </a:ext>
            </a:extLst>
          </p:cNvPr>
          <p:cNvSpPr>
            <a:spLocks noGrp="1"/>
          </p:cNvSpPr>
          <p:nvPr>
            <p:ph type="sldNum" sz="quarter" idx="12"/>
          </p:nvPr>
        </p:nvSpPr>
        <p:spPr/>
        <p:txBody>
          <a:bodyPr/>
          <a:lstStyle/>
          <a:p>
            <a:fld id="{48F63A3B-78C7-47BE-AE5E-E10140E04643}" type="slidenum">
              <a:rPr lang="en-US" smtClean="0"/>
              <a:t>22</a:t>
            </a:fld>
            <a:endParaRPr lang="en-US"/>
          </a:p>
        </p:txBody>
      </p:sp>
      <p:sp>
        <p:nvSpPr>
          <p:cNvPr id="7" name="Footer Placeholder 6">
            <a:extLst>
              <a:ext uri="{FF2B5EF4-FFF2-40B4-BE49-F238E27FC236}">
                <a16:creationId xmlns:a16="http://schemas.microsoft.com/office/drawing/2014/main" id="{7C01A739-05CC-46E6-8BBF-767AE9F1B46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3" name="Group 2">
            <a:extLst>
              <a:ext uri="{FF2B5EF4-FFF2-40B4-BE49-F238E27FC236}">
                <a16:creationId xmlns:a16="http://schemas.microsoft.com/office/drawing/2014/main" id="{D6DBAFCA-A047-4CFB-AEF7-58E44AF33E61}"/>
              </a:ext>
            </a:extLst>
          </p:cNvPr>
          <p:cNvGrpSpPr/>
          <p:nvPr/>
        </p:nvGrpSpPr>
        <p:grpSpPr>
          <a:xfrm>
            <a:off x="-42098" y="1194934"/>
            <a:ext cx="4487126" cy="3891431"/>
            <a:chOff x="-42098" y="1194934"/>
            <a:chExt cx="4487126" cy="3891431"/>
          </a:xfrm>
        </p:grpSpPr>
        <p:sp>
          <p:nvSpPr>
            <p:cNvPr id="247" name="Ορθογώνιο: Στρογγύλεμα γωνιών 134">
              <a:extLst>
                <a:ext uri="{FF2B5EF4-FFF2-40B4-BE49-F238E27FC236}">
                  <a16:creationId xmlns:a16="http://schemas.microsoft.com/office/drawing/2014/main" id="{380BFC22-D073-4A53-AB4F-08DAA635626F}"/>
                </a:ext>
              </a:extLst>
            </p:cNvPr>
            <p:cNvSpPr/>
            <p:nvPr/>
          </p:nvSpPr>
          <p:spPr>
            <a:xfrm>
              <a:off x="64539" y="1917829"/>
              <a:ext cx="1079865" cy="1230379"/>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grpSp>
          <p:nvGrpSpPr>
            <p:cNvPr id="249" name="Ομάδα 5">
              <a:extLst>
                <a:ext uri="{FF2B5EF4-FFF2-40B4-BE49-F238E27FC236}">
                  <a16:creationId xmlns:a16="http://schemas.microsoft.com/office/drawing/2014/main" id="{C368FFFA-BA0D-4BD5-8DE1-E69C5773A46E}"/>
                </a:ext>
              </a:extLst>
            </p:cNvPr>
            <p:cNvGrpSpPr/>
            <p:nvPr/>
          </p:nvGrpSpPr>
          <p:grpSpPr>
            <a:xfrm>
              <a:off x="-42098" y="4668117"/>
              <a:ext cx="4487126" cy="418248"/>
              <a:chOff x="0" y="5603156"/>
              <a:chExt cx="4487126" cy="418248"/>
            </a:xfrm>
          </p:grpSpPr>
          <p:grpSp>
            <p:nvGrpSpPr>
              <p:cNvPr id="250" name="Ομάδα 118">
                <a:extLst>
                  <a:ext uri="{FF2B5EF4-FFF2-40B4-BE49-F238E27FC236}">
                    <a16:creationId xmlns:a16="http://schemas.microsoft.com/office/drawing/2014/main" id="{97DCF6A0-F5F3-4393-ABEA-B4534FCD8BB4}"/>
                  </a:ext>
                </a:extLst>
              </p:cNvPr>
              <p:cNvGrpSpPr/>
              <p:nvPr/>
            </p:nvGrpSpPr>
            <p:grpSpPr>
              <a:xfrm>
                <a:off x="0" y="5603156"/>
                <a:ext cx="1538643" cy="412202"/>
                <a:chOff x="1089706" y="5770670"/>
                <a:chExt cx="1011113" cy="412202"/>
              </a:xfrm>
            </p:grpSpPr>
            <p:sp>
              <p:nvSpPr>
                <p:cNvPr id="257" name="Ορθογώνιο 119">
                  <a:extLst>
                    <a:ext uri="{FF2B5EF4-FFF2-40B4-BE49-F238E27FC236}">
                      <a16:creationId xmlns:a16="http://schemas.microsoft.com/office/drawing/2014/main" id="{36CC96F0-814E-46AB-ADB7-106E2FDA747C}"/>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8" name="TextBox 257">
                  <a:extLst>
                    <a:ext uri="{FF2B5EF4-FFF2-40B4-BE49-F238E27FC236}">
                      <a16:creationId xmlns:a16="http://schemas.microsoft.com/office/drawing/2014/main" id="{384F95A6-ED5E-435A-A28D-AC3260DB11DB}"/>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NVIDIA GPU</a:t>
                  </a:r>
                  <a:endParaRPr lang="el-GR" sz="2000" dirty="0">
                    <a:solidFill>
                      <a:srgbClr val="1D4956"/>
                    </a:solidFill>
                  </a:endParaRPr>
                </a:p>
              </p:txBody>
            </p:sp>
          </p:grpSp>
          <p:grpSp>
            <p:nvGrpSpPr>
              <p:cNvPr id="251" name="Ομάδα 127">
                <a:extLst>
                  <a:ext uri="{FF2B5EF4-FFF2-40B4-BE49-F238E27FC236}">
                    <a16:creationId xmlns:a16="http://schemas.microsoft.com/office/drawing/2014/main" id="{6DD74175-7D97-4F69-A3D6-A2877721F579}"/>
                  </a:ext>
                </a:extLst>
              </p:cNvPr>
              <p:cNvGrpSpPr/>
              <p:nvPr/>
            </p:nvGrpSpPr>
            <p:grpSpPr>
              <a:xfrm>
                <a:off x="1468899" y="5609001"/>
                <a:ext cx="1538643" cy="412202"/>
                <a:chOff x="1089706" y="5770670"/>
                <a:chExt cx="1011113" cy="412202"/>
              </a:xfrm>
            </p:grpSpPr>
            <p:sp>
              <p:nvSpPr>
                <p:cNvPr id="255" name="Ορθογώνιο 128">
                  <a:extLst>
                    <a:ext uri="{FF2B5EF4-FFF2-40B4-BE49-F238E27FC236}">
                      <a16:creationId xmlns:a16="http://schemas.microsoft.com/office/drawing/2014/main" id="{41729B59-4DDD-4FCC-8B4E-DC6B0E381C2B}"/>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6" name="TextBox 255">
                  <a:extLst>
                    <a:ext uri="{FF2B5EF4-FFF2-40B4-BE49-F238E27FC236}">
                      <a16:creationId xmlns:a16="http://schemas.microsoft.com/office/drawing/2014/main" id="{58332B9E-3651-4696-81FE-1C03E3088E00}"/>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Intel FPGA</a:t>
                  </a:r>
                  <a:endParaRPr lang="el-GR" sz="2000" dirty="0">
                    <a:solidFill>
                      <a:srgbClr val="1D4956"/>
                    </a:solidFill>
                  </a:endParaRPr>
                </a:p>
              </p:txBody>
            </p:sp>
          </p:grpSp>
          <p:grpSp>
            <p:nvGrpSpPr>
              <p:cNvPr id="252" name="Ομάδα 130">
                <a:extLst>
                  <a:ext uri="{FF2B5EF4-FFF2-40B4-BE49-F238E27FC236}">
                    <a16:creationId xmlns:a16="http://schemas.microsoft.com/office/drawing/2014/main" id="{94F654F8-F37B-4721-93CA-EFF5954126A4}"/>
                  </a:ext>
                </a:extLst>
              </p:cNvPr>
              <p:cNvGrpSpPr/>
              <p:nvPr/>
            </p:nvGrpSpPr>
            <p:grpSpPr>
              <a:xfrm>
                <a:off x="2948483" y="5609202"/>
                <a:ext cx="1538643" cy="412202"/>
                <a:chOff x="1089706" y="5770670"/>
                <a:chExt cx="1011113" cy="412202"/>
              </a:xfrm>
            </p:grpSpPr>
            <p:sp>
              <p:nvSpPr>
                <p:cNvPr id="253" name="Ορθογώνιο 131">
                  <a:extLst>
                    <a:ext uri="{FF2B5EF4-FFF2-40B4-BE49-F238E27FC236}">
                      <a16:creationId xmlns:a16="http://schemas.microsoft.com/office/drawing/2014/main" id="{450EF6CA-1554-44B4-A0F0-5378CF4B6EDD}"/>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4" name="TextBox 253">
                  <a:extLst>
                    <a:ext uri="{FF2B5EF4-FFF2-40B4-BE49-F238E27FC236}">
                      <a16:creationId xmlns:a16="http://schemas.microsoft.com/office/drawing/2014/main" id="{56E14723-7DF6-4AF9-B174-C7BD202C65C8}"/>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AMD GPU</a:t>
                  </a:r>
                  <a:endParaRPr lang="el-GR" sz="2000" dirty="0">
                    <a:solidFill>
                      <a:srgbClr val="1D4956"/>
                    </a:solidFill>
                  </a:endParaRPr>
                </a:p>
              </p:txBody>
            </p:sp>
          </p:grpSp>
        </p:grpSp>
        <p:sp>
          <p:nvSpPr>
            <p:cNvPr id="261" name="Ορθογώνιο: Στρογγύλεμα γωνιών 136">
              <a:extLst>
                <a:ext uri="{FF2B5EF4-FFF2-40B4-BE49-F238E27FC236}">
                  <a16:creationId xmlns:a16="http://schemas.microsoft.com/office/drawing/2014/main" id="{331D7A1D-D1DD-4AD7-997D-F5CE738445E0}"/>
                </a:ext>
              </a:extLst>
            </p:cNvPr>
            <p:cNvSpPr/>
            <p:nvPr/>
          </p:nvSpPr>
          <p:spPr>
            <a:xfrm>
              <a:off x="118472" y="1381604"/>
              <a:ext cx="984085" cy="72765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262" name="TextBox 261">
              <a:extLst>
                <a:ext uri="{FF2B5EF4-FFF2-40B4-BE49-F238E27FC236}">
                  <a16:creationId xmlns:a16="http://schemas.microsoft.com/office/drawing/2014/main" id="{BC209CB5-F83A-4880-9347-82BC5975E5E7}"/>
                </a:ext>
              </a:extLst>
            </p:cNvPr>
            <p:cNvSpPr txBox="1"/>
            <p:nvPr/>
          </p:nvSpPr>
          <p:spPr>
            <a:xfrm>
              <a:off x="110889" y="1402096"/>
              <a:ext cx="984087" cy="307777"/>
            </a:xfrm>
            <a:prstGeom prst="rect">
              <a:avLst/>
            </a:prstGeom>
            <a:noFill/>
          </p:spPr>
          <p:txBody>
            <a:bodyPr wrap="square" rtlCol="0">
              <a:spAutoFit/>
            </a:bodyPr>
            <a:lstStyle/>
            <a:p>
              <a:pPr algn="ctr"/>
              <a:r>
                <a:rPr lang="en-US" dirty="0">
                  <a:solidFill>
                    <a:srgbClr val="1D4956"/>
                  </a:solidFill>
                  <a:latin typeface="Barlow" panose="00000500000000000000" pitchFamily="2" charset="0"/>
                </a:rPr>
                <a:t>Client </a:t>
              </a:r>
              <a:r>
                <a:rPr lang="en-US" b="1" dirty="0">
                  <a:solidFill>
                    <a:srgbClr val="1D4956"/>
                  </a:solidFill>
                  <a:latin typeface="Barlow" panose="00000500000000000000" pitchFamily="2" charset="0"/>
                </a:rPr>
                <a:t>1</a:t>
              </a:r>
              <a:endParaRPr lang="el-GR" b="1" dirty="0">
                <a:solidFill>
                  <a:srgbClr val="1D4956"/>
                </a:solidFill>
              </a:endParaRPr>
            </a:p>
          </p:txBody>
        </p:sp>
        <p:sp>
          <p:nvSpPr>
            <p:cNvPr id="263" name="Ορθογώνιο 79">
              <a:extLst>
                <a:ext uri="{FF2B5EF4-FFF2-40B4-BE49-F238E27FC236}">
                  <a16:creationId xmlns:a16="http://schemas.microsoft.com/office/drawing/2014/main" id="{C27328C7-463D-4EF4-9C80-BF716A009528}"/>
                </a:ext>
              </a:extLst>
            </p:cNvPr>
            <p:cNvSpPr/>
            <p:nvPr/>
          </p:nvSpPr>
          <p:spPr>
            <a:xfrm>
              <a:off x="200660" y="1733608"/>
              <a:ext cx="812591" cy="231354"/>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050"/>
            </a:p>
          </p:txBody>
        </p:sp>
        <p:sp>
          <p:nvSpPr>
            <p:cNvPr id="264" name="TextBox 263">
              <a:extLst>
                <a:ext uri="{FF2B5EF4-FFF2-40B4-BE49-F238E27FC236}">
                  <a16:creationId xmlns:a16="http://schemas.microsoft.com/office/drawing/2014/main" id="{0279411B-57CC-466A-91C1-2E998FAE2F6D}"/>
                </a:ext>
              </a:extLst>
            </p:cNvPr>
            <p:cNvSpPr txBox="1"/>
            <p:nvPr/>
          </p:nvSpPr>
          <p:spPr>
            <a:xfrm>
              <a:off x="189480" y="1686139"/>
              <a:ext cx="873289" cy="307777"/>
            </a:xfrm>
            <a:prstGeom prst="rect">
              <a:avLst/>
            </a:prstGeom>
            <a:noFill/>
          </p:spPr>
          <p:txBody>
            <a:bodyPr wrap="square" rtlCol="0">
              <a:spAutoFit/>
            </a:bodyPr>
            <a:lstStyle/>
            <a:p>
              <a:pPr algn="ctr"/>
              <a:r>
                <a:rPr lang="en-US" dirty="0" err="1">
                  <a:solidFill>
                    <a:srgbClr val="1D4956"/>
                  </a:solidFill>
                  <a:latin typeface="Barlow" panose="00000500000000000000" pitchFamily="2" charset="0"/>
                </a:rPr>
                <a:t>Arax</a:t>
              </a:r>
              <a:r>
                <a:rPr lang="en-US" dirty="0">
                  <a:solidFill>
                    <a:srgbClr val="1D4956"/>
                  </a:solidFill>
                  <a:latin typeface="Barlow" panose="00000500000000000000" pitchFamily="2" charset="0"/>
                </a:rPr>
                <a:t> App</a:t>
              </a:r>
              <a:endParaRPr lang="el-GR" dirty="0">
                <a:solidFill>
                  <a:srgbClr val="1D4956"/>
                </a:solidFill>
              </a:endParaRPr>
            </a:p>
          </p:txBody>
        </p:sp>
        <p:cxnSp>
          <p:nvCxnSpPr>
            <p:cNvPr id="265" name="Straight Arrow Connector 264">
              <a:extLst>
                <a:ext uri="{FF2B5EF4-FFF2-40B4-BE49-F238E27FC236}">
                  <a16:creationId xmlns:a16="http://schemas.microsoft.com/office/drawing/2014/main" id="{C2980A80-377C-44C4-AD55-450FCBBD7497}"/>
                </a:ext>
              </a:extLst>
            </p:cNvPr>
            <p:cNvCxnSpPr>
              <a:cxnSpLocks/>
            </p:cNvCxnSpPr>
            <p:nvPr/>
          </p:nvCxnSpPr>
          <p:spPr>
            <a:xfrm>
              <a:off x="360916" y="2033157"/>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278" name="Group 277">
              <a:extLst>
                <a:ext uri="{FF2B5EF4-FFF2-40B4-BE49-F238E27FC236}">
                  <a16:creationId xmlns:a16="http://schemas.microsoft.com/office/drawing/2014/main" id="{A5431071-275F-42B9-B35B-2DF4141F1815}"/>
                </a:ext>
              </a:extLst>
            </p:cNvPr>
            <p:cNvGrpSpPr/>
            <p:nvPr/>
          </p:nvGrpSpPr>
          <p:grpSpPr>
            <a:xfrm>
              <a:off x="211812" y="2294618"/>
              <a:ext cx="290597" cy="555650"/>
              <a:chOff x="9285537" y="4891093"/>
              <a:chExt cx="376622" cy="706301"/>
            </a:xfrm>
          </p:grpSpPr>
          <p:sp>
            <p:nvSpPr>
              <p:cNvPr id="285" name="Ορθογώνιο 162">
                <a:extLst>
                  <a:ext uri="{FF2B5EF4-FFF2-40B4-BE49-F238E27FC236}">
                    <a16:creationId xmlns:a16="http://schemas.microsoft.com/office/drawing/2014/main" id="{2A4AA80D-C0FB-4D68-957D-E4BF6A0FFC7D}"/>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286" name="Ευθεία γραμμή σύνδεσης 163">
                <a:extLst>
                  <a:ext uri="{FF2B5EF4-FFF2-40B4-BE49-F238E27FC236}">
                    <a16:creationId xmlns:a16="http://schemas.microsoft.com/office/drawing/2014/main" id="{DBEB2A95-4E41-44D6-8577-53631D0B8C42}"/>
                  </a:ext>
                </a:extLst>
              </p:cNvPr>
              <p:cNvCxnSpPr>
                <a:cxnSpLocks/>
                <a:stCxn id="285"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87" name="Οβάλ 173">
                <a:extLst>
                  <a:ext uri="{FF2B5EF4-FFF2-40B4-BE49-F238E27FC236}">
                    <a16:creationId xmlns:a16="http://schemas.microsoft.com/office/drawing/2014/main" id="{B1CC1CA9-D342-4581-A6FB-69A002B53366}"/>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288" name="Οβάλ 173">
                <a:extLst>
                  <a:ext uri="{FF2B5EF4-FFF2-40B4-BE49-F238E27FC236}">
                    <a16:creationId xmlns:a16="http://schemas.microsoft.com/office/drawing/2014/main" id="{CCE3E570-D2B7-451E-AA71-8BC9C3A96A48}"/>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cxnSp>
          <p:nvCxnSpPr>
            <p:cNvPr id="461" name="Straight Arrow Connector 460">
              <a:extLst>
                <a:ext uri="{FF2B5EF4-FFF2-40B4-BE49-F238E27FC236}">
                  <a16:creationId xmlns:a16="http://schemas.microsoft.com/office/drawing/2014/main" id="{0BF75BED-A916-4363-8573-340B5FDA0B14}"/>
                </a:ext>
              </a:extLst>
            </p:cNvPr>
            <p:cNvCxnSpPr>
              <a:cxnSpLocks/>
            </p:cNvCxnSpPr>
            <p:nvPr/>
          </p:nvCxnSpPr>
          <p:spPr>
            <a:xfrm>
              <a:off x="858999" y="2033236"/>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462" name="Group 461">
              <a:extLst>
                <a:ext uri="{FF2B5EF4-FFF2-40B4-BE49-F238E27FC236}">
                  <a16:creationId xmlns:a16="http://schemas.microsoft.com/office/drawing/2014/main" id="{E4FD3F72-C4C9-430E-A5BD-820165E70953}"/>
                </a:ext>
              </a:extLst>
            </p:cNvPr>
            <p:cNvGrpSpPr/>
            <p:nvPr/>
          </p:nvGrpSpPr>
          <p:grpSpPr>
            <a:xfrm>
              <a:off x="709895" y="2294697"/>
              <a:ext cx="290597" cy="555650"/>
              <a:chOff x="9285537" y="4891093"/>
              <a:chExt cx="376622" cy="706301"/>
            </a:xfrm>
          </p:grpSpPr>
          <p:sp>
            <p:nvSpPr>
              <p:cNvPr id="463" name="Ορθογώνιο 162">
                <a:extLst>
                  <a:ext uri="{FF2B5EF4-FFF2-40B4-BE49-F238E27FC236}">
                    <a16:creationId xmlns:a16="http://schemas.microsoft.com/office/drawing/2014/main" id="{80FED2FB-04AC-447C-B9CC-63D1A223C7A0}"/>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464" name="Ευθεία γραμμή σύνδεσης 163">
                <a:extLst>
                  <a:ext uri="{FF2B5EF4-FFF2-40B4-BE49-F238E27FC236}">
                    <a16:creationId xmlns:a16="http://schemas.microsoft.com/office/drawing/2014/main" id="{D4FB38C9-E20B-4155-94E1-866488DE81EA}"/>
                  </a:ext>
                </a:extLst>
              </p:cNvPr>
              <p:cNvCxnSpPr>
                <a:cxnSpLocks/>
                <a:stCxn id="463"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465" name="Οβάλ 173">
                <a:extLst>
                  <a:ext uri="{FF2B5EF4-FFF2-40B4-BE49-F238E27FC236}">
                    <a16:creationId xmlns:a16="http://schemas.microsoft.com/office/drawing/2014/main" id="{1ED12ECA-D220-4708-81F5-E01213388A0C}"/>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466" name="Οβάλ 173">
                <a:extLst>
                  <a:ext uri="{FF2B5EF4-FFF2-40B4-BE49-F238E27FC236}">
                    <a16:creationId xmlns:a16="http://schemas.microsoft.com/office/drawing/2014/main" id="{C6E85A00-3A19-421A-898C-B91193B41C22}"/>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sp>
          <p:nvSpPr>
            <p:cNvPr id="467" name="Ορθογώνιο: Στρογγύλεμα γωνιών 134">
              <a:extLst>
                <a:ext uri="{FF2B5EF4-FFF2-40B4-BE49-F238E27FC236}">
                  <a16:creationId xmlns:a16="http://schemas.microsoft.com/office/drawing/2014/main" id="{DB6DC91B-D9D7-4960-A771-FF14FD0DE21F}"/>
                </a:ext>
              </a:extLst>
            </p:cNvPr>
            <p:cNvSpPr/>
            <p:nvPr/>
          </p:nvSpPr>
          <p:spPr>
            <a:xfrm>
              <a:off x="1257546" y="1916895"/>
              <a:ext cx="1241703" cy="1230379"/>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468" name="Ορθογώνιο: Στρογγύλεμα γωνιών 136">
              <a:extLst>
                <a:ext uri="{FF2B5EF4-FFF2-40B4-BE49-F238E27FC236}">
                  <a16:creationId xmlns:a16="http://schemas.microsoft.com/office/drawing/2014/main" id="{FC238ED9-DEF4-4489-8449-65EA57D3F9F0}"/>
                </a:ext>
              </a:extLst>
            </p:cNvPr>
            <p:cNvSpPr/>
            <p:nvPr/>
          </p:nvSpPr>
          <p:spPr>
            <a:xfrm>
              <a:off x="1348550" y="1380670"/>
              <a:ext cx="1079068" cy="72765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469" name="TextBox 468">
              <a:extLst>
                <a:ext uri="{FF2B5EF4-FFF2-40B4-BE49-F238E27FC236}">
                  <a16:creationId xmlns:a16="http://schemas.microsoft.com/office/drawing/2014/main" id="{D3A6E607-2E2E-410A-8C29-D2F2F2A81F71}"/>
                </a:ext>
              </a:extLst>
            </p:cNvPr>
            <p:cNvSpPr txBox="1"/>
            <p:nvPr/>
          </p:nvSpPr>
          <p:spPr>
            <a:xfrm>
              <a:off x="1402752" y="1401162"/>
              <a:ext cx="984087" cy="307777"/>
            </a:xfrm>
            <a:prstGeom prst="rect">
              <a:avLst/>
            </a:prstGeom>
            <a:noFill/>
          </p:spPr>
          <p:txBody>
            <a:bodyPr wrap="square" rtlCol="0">
              <a:spAutoFit/>
            </a:bodyPr>
            <a:lstStyle/>
            <a:p>
              <a:pPr algn="ctr"/>
              <a:r>
                <a:rPr lang="en-US" dirty="0">
                  <a:solidFill>
                    <a:srgbClr val="1D4956"/>
                  </a:solidFill>
                  <a:latin typeface="Barlow" panose="00000500000000000000" pitchFamily="2" charset="0"/>
                </a:rPr>
                <a:t>Client </a:t>
              </a:r>
              <a:r>
                <a:rPr lang="en-US" b="1" dirty="0">
                  <a:solidFill>
                    <a:srgbClr val="1D4956"/>
                  </a:solidFill>
                  <a:latin typeface="Barlow" panose="00000500000000000000" pitchFamily="2" charset="0"/>
                </a:rPr>
                <a:t>2</a:t>
              </a:r>
              <a:endParaRPr lang="el-GR" b="1" dirty="0">
                <a:solidFill>
                  <a:srgbClr val="1D4956"/>
                </a:solidFill>
              </a:endParaRPr>
            </a:p>
          </p:txBody>
        </p:sp>
        <p:sp>
          <p:nvSpPr>
            <p:cNvPr id="470" name="Ορθογώνιο 79">
              <a:extLst>
                <a:ext uri="{FF2B5EF4-FFF2-40B4-BE49-F238E27FC236}">
                  <a16:creationId xmlns:a16="http://schemas.microsoft.com/office/drawing/2014/main" id="{EC47ACF2-CC5B-4F1B-98FF-67ED09E38468}"/>
                </a:ext>
              </a:extLst>
            </p:cNvPr>
            <p:cNvSpPr/>
            <p:nvPr/>
          </p:nvSpPr>
          <p:spPr>
            <a:xfrm>
              <a:off x="1492523" y="1732674"/>
              <a:ext cx="812591" cy="231354"/>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050"/>
            </a:p>
          </p:txBody>
        </p:sp>
        <p:sp>
          <p:nvSpPr>
            <p:cNvPr id="471" name="TextBox 470">
              <a:extLst>
                <a:ext uri="{FF2B5EF4-FFF2-40B4-BE49-F238E27FC236}">
                  <a16:creationId xmlns:a16="http://schemas.microsoft.com/office/drawing/2014/main" id="{AA676A50-3BB3-4C07-834C-42997115534D}"/>
                </a:ext>
              </a:extLst>
            </p:cNvPr>
            <p:cNvSpPr txBox="1"/>
            <p:nvPr/>
          </p:nvSpPr>
          <p:spPr>
            <a:xfrm>
              <a:off x="1481343" y="1685205"/>
              <a:ext cx="873289" cy="307777"/>
            </a:xfrm>
            <a:prstGeom prst="rect">
              <a:avLst/>
            </a:prstGeom>
            <a:noFill/>
          </p:spPr>
          <p:txBody>
            <a:bodyPr wrap="square" rtlCol="0">
              <a:spAutoFit/>
            </a:bodyPr>
            <a:lstStyle/>
            <a:p>
              <a:pPr algn="ctr"/>
              <a:r>
                <a:rPr lang="en-US" dirty="0" err="1">
                  <a:solidFill>
                    <a:srgbClr val="1D4956"/>
                  </a:solidFill>
                  <a:latin typeface="Barlow" panose="00000500000000000000" pitchFamily="2" charset="0"/>
                </a:rPr>
                <a:t>Arax</a:t>
              </a:r>
              <a:r>
                <a:rPr lang="en-US" dirty="0">
                  <a:solidFill>
                    <a:srgbClr val="1D4956"/>
                  </a:solidFill>
                  <a:latin typeface="Barlow" panose="00000500000000000000" pitchFamily="2" charset="0"/>
                </a:rPr>
                <a:t> App</a:t>
              </a:r>
              <a:endParaRPr lang="el-GR" dirty="0">
                <a:solidFill>
                  <a:srgbClr val="1D4956"/>
                </a:solidFill>
              </a:endParaRPr>
            </a:p>
          </p:txBody>
        </p:sp>
        <p:cxnSp>
          <p:nvCxnSpPr>
            <p:cNvPr id="472" name="Straight Arrow Connector 471">
              <a:extLst>
                <a:ext uri="{FF2B5EF4-FFF2-40B4-BE49-F238E27FC236}">
                  <a16:creationId xmlns:a16="http://schemas.microsoft.com/office/drawing/2014/main" id="{BE4E3F6C-8354-4290-A667-B11888C2408A}"/>
                </a:ext>
              </a:extLst>
            </p:cNvPr>
            <p:cNvCxnSpPr>
              <a:cxnSpLocks/>
            </p:cNvCxnSpPr>
            <p:nvPr/>
          </p:nvCxnSpPr>
          <p:spPr>
            <a:xfrm>
              <a:off x="1630123" y="2032223"/>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473" name="Group 472">
              <a:extLst>
                <a:ext uri="{FF2B5EF4-FFF2-40B4-BE49-F238E27FC236}">
                  <a16:creationId xmlns:a16="http://schemas.microsoft.com/office/drawing/2014/main" id="{BCB05625-5513-4F5D-8DD4-8EB3050CD612}"/>
                </a:ext>
              </a:extLst>
            </p:cNvPr>
            <p:cNvGrpSpPr/>
            <p:nvPr/>
          </p:nvGrpSpPr>
          <p:grpSpPr>
            <a:xfrm>
              <a:off x="1481019" y="2293684"/>
              <a:ext cx="290597" cy="555650"/>
              <a:chOff x="9285537" y="4891093"/>
              <a:chExt cx="376622" cy="706301"/>
            </a:xfrm>
          </p:grpSpPr>
          <p:sp>
            <p:nvSpPr>
              <p:cNvPr id="474" name="Ορθογώνιο 162">
                <a:extLst>
                  <a:ext uri="{FF2B5EF4-FFF2-40B4-BE49-F238E27FC236}">
                    <a16:creationId xmlns:a16="http://schemas.microsoft.com/office/drawing/2014/main" id="{68E97FEA-1824-4EFB-9D37-632D54AF61E4}"/>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475" name="Ευθεία γραμμή σύνδεσης 163">
                <a:extLst>
                  <a:ext uri="{FF2B5EF4-FFF2-40B4-BE49-F238E27FC236}">
                    <a16:creationId xmlns:a16="http://schemas.microsoft.com/office/drawing/2014/main" id="{BE8C570A-CB0B-47B6-93A6-8076736C3D57}"/>
                  </a:ext>
                </a:extLst>
              </p:cNvPr>
              <p:cNvCxnSpPr>
                <a:cxnSpLocks/>
                <a:stCxn id="474"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476" name="Οβάλ 173">
                <a:extLst>
                  <a:ext uri="{FF2B5EF4-FFF2-40B4-BE49-F238E27FC236}">
                    <a16:creationId xmlns:a16="http://schemas.microsoft.com/office/drawing/2014/main" id="{7915B323-0832-40F1-B5F4-3372A12860CD}"/>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477" name="Οβάλ 173">
                <a:extLst>
                  <a:ext uri="{FF2B5EF4-FFF2-40B4-BE49-F238E27FC236}">
                    <a16:creationId xmlns:a16="http://schemas.microsoft.com/office/drawing/2014/main" id="{69F0C408-3034-42CF-A142-174EEE24B2AB}"/>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cxnSp>
          <p:nvCxnSpPr>
            <p:cNvPr id="493" name="Straight Arrow Connector 492">
              <a:extLst>
                <a:ext uri="{FF2B5EF4-FFF2-40B4-BE49-F238E27FC236}">
                  <a16:creationId xmlns:a16="http://schemas.microsoft.com/office/drawing/2014/main" id="{DAC31F9F-09EC-42EF-8293-B507A5DC24A8}"/>
                </a:ext>
              </a:extLst>
            </p:cNvPr>
            <p:cNvCxnSpPr>
              <a:cxnSpLocks/>
            </p:cNvCxnSpPr>
            <p:nvPr/>
          </p:nvCxnSpPr>
          <p:spPr>
            <a:xfrm>
              <a:off x="2120170" y="2030452"/>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494" name="Group 493">
              <a:extLst>
                <a:ext uri="{FF2B5EF4-FFF2-40B4-BE49-F238E27FC236}">
                  <a16:creationId xmlns:a16="http://schemas.microsoft.com/office/drawing/2014/main" id="{2A14E699-15B0-4C5F-A67E-0B9FA6EA84F6}"/>
                </a:ext>
              </a:extLst>
            </p:cNvPr>
            <p:cNvGrpSpPr/>
            <p:nvPr/>
          </p:nvGrpSpPr>
          <p:grpSpPr>
            <a:xfrm>
              <a:off x="1971066" y="2291913"/>
              <a:ext cx="290597" cy="555650"/>
              <a:chOff x="9285537" y="4891093"/>
              <a:chExt cx="376622" cy="706301"/>
            </a:xfrm>
          </p:grpSpPr>
          <p:sp>
            <p:nvSpPr>
              <p:cNvPr id="495" name="Ορθογώνιο 162">
                <a:extLst>
                  <a:ext uri="{FF2B5EF4-FFF2-40B4-BE49-F238E27FC236}">
                    <a16:creationId xmlns:a16="http://schemas.microsoft.com/office/drawing/2014/main" id="{2055E2C0-C264-4E36-8D2F-619204CF3965}"/>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496" name="Ευθεία γραμμή σύνδεσης 163">
                <a:extLst>
                  <a:ext uri="{FF2B5EF4-FFF2-40B4-BE49-F238E27FC236}">
                    <a16:creationId xmlns:a16="http://schemas.microsoft.com/office/drawing/2014/main" id="{6EC5EDCB-015E-49EB-BE87-FBAC3796BE9F}"/>
                  </a:ext>
                </a:extLst>
              </p:cNvPr>
              <p:cNvCxnSpPr>
                <a:cxnSpLocks/>
                <a:stCxn id="495"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497" name="Οβάλ 173">
                <a:extLst>
                  <a:ext uri="{FF2B5EF4-FFF2-40B4-BE49-F238E27FC236}">
                    <a16:creationId xmlns:a16="http://schemas.microsoft.com/office/drawing/2014/main" id="{ADCD9FDF-F53B-4D27-AFC6-84169289E1FC}"/>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498" name="Οβάλ 173">
                <a:extLst>
                  <a:ext uri="{FF2B5EF4-FFF2-40B4-BE49-F238E27FC236}">
                    <a16:creationId xmlns:a16="http://schemas.microsoft.com/office/drawing/2014/main" id="{7BFC9721-E8C2-486F-B9A6-DA417D654A2C}"/>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sp>
          <p:nvSpPr>
            <p:cNvPr id="499" name="Ορθογώνιο: Στρογγύλεμα γωνιών 134">
              <a:extLst>
                <a:ext uri="{FF2B5EF4-FFF2-40B4-BE49-F238E27FC236}">
                  <a16:creationId xmlns:a16="http://schemas.microsoft.com/office/drawing/2014/main" id="{45DB21DA-4357-4D7F-A57F-A15947F0F7B5}"/>
                </a:ext>
              </a:extLst>
            </p:cNvPr>
            <p:cNvSpPr/>
            <p:nvPr/>
          </p:nvSpPr>
          <p:spPr>
            <a:xfrm>
              <a:off x="3007069" y="1925832"/>
              <a:ext cx="1241703" cy="1221442"/>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500" name="Ορθογώνιο: Στρογγύλεμα γωνιών 136">
              <a:extLst>
                <a:ext uri="{FF2B5EF4-FFF2-40B4-BE49-F238E27FC236}">
                  <a16:creationId xmlns:a16="http://schemas.microsoft.com/office/drawing/2014/main" id="{FD22134B-E07F-4B19-8577-44A932C76761}"/>
                </a:ext>
              </a:extLst>
            </p:cNvPr>
            <p:cNvSpPr/>
            <p:nvPr/>
          </p:nvSpPr>
          <p:spPr>
            <a:xfrm>
              <a:off x="3098073" y="1389606"/>
              <a:ext cx="1079068" cy="72765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501" name="TextBox 500">
              <a:extLst>
                <a:ext uri="{FF2B5EF4-FFF2-40B4-BE49-F238E27FC236}">
                  <a16:creationId xmlns:a16="http://schemas.microsoft.com/office/drawing/2014/main" id="{3C5A0137-412B-4904-B3A8-2BE8739FBCC3}"/>
                </a:ext>
              </a:extLst>
            </p:cNvPr>
            <p:cNvSpPr txBox="1"/>
            <p:nvPr/>
          </p:nvSpPr>
          <p:spPr>
            <a:xfrm>
              <a:off x="3152275" y="1410098"/>
              <a:ext cx="984087" cy="307777"/>
            </a:xfrm>
            <a:prstGeom prst="rect">
              <a:avLst/>
            </a:prstGeom>
            <a:noFill/>
          </p:spPr>
          <p:txBody>
            <a:bodyPr wrap="square" rtlCol="0">
              <a:spAutoFit/>
            </a:bodyPr>
            <a:lstStyle/>
            <a:p>
              <a:pPr algn="ctr"/>
              <a:r>
                <a:rPr lang="en-US" dirty="0">
                  <a:solidFill>
                    <a:srgbClr val="1D4956"/>
                  </a:solidFill>
                  <a:latin typeface="Barlow" panose="00000500000000000000" pitchFamily="2" charset="0"/>
                </a:rPr>
                <a:t>Client N</a:t>
              </a:r>
              <a:endParaRPr lang="el-GR" b="1" dirty="0">
                <a:solidFill>
                  <a:srgbClr val="1D4956"/>
                </a:solidFill>
              </a:endParaRPr>
            </a:p>
          </p:txBody>
        </p:sp>
        <p:sp>
          <p:nvSpPr>
            <p:cNvPr id="502" name="Ορθογώνιο 79">
              <a:extLst>
                <a:ext uri="{FF2B5EF4-FFF2-40B4-BE49-F238E27FC236}">
                  <a16:creationId xmlns:a16="http://schemas.microsoft.com/office/drawing/2014/main" id="{0A5E5FE1-56CE-48C2-8B40-97A52A296C12}"/>
                </a:ext>
              </a:extLst>
            </p:cNvPr>
            <p:cNvSpPr/>
            <p:nvPr/>
          </p:nvSpPr>
          <p:spPr>
            <a:xfrm>
              <a:off x="3242046" y="1741610"/>
              <a:ext cx="812591" cy="231354"/>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050"/>
            </a:p>
          </p:txBody>
        </p:sp>
        <p:sp>
          <p:nvSpPr>
            <p:cNvPr id="503" name="TextBox 502">
              <a:extLst>
                <a:ext uri="{FF2B5EF4-FFF2-40B4-BE49-F238E27FC236}">
                  <a16:creationId xmlns:a16="http://schemas.microsoft.com/office/drawing/2014/main" id="{9EE1C209-90BC-4722-82D5-16E527BA8CD6}"/>
                </a:ext>
              </a:extLst>
            </p:cNvPr>
            <p:cNvSpPr txBox="1"/>
            <p:nvPr/>
          </p:nvSpPr>
          <p:spPr>
            <a:xfrm>
              <a:off x="3230866" y="1694141"/>
              <a:ext cx="873289" cy="307777"/>
            </a:xfrm>
            <a:prstGeom prst="rect">
              <a:avLst/>
            </a:prstGeom>
            <a:noFill/>
          </p:spPr>
          <p:txBody>
            <a:bodyPr wrap="square" rtlCol="0">
              <a:spAutoFit/>
            </a:bodyPr>
            <a:lstStyle/>
            <a:p>
              <a:pPr algn="ctr"/>
              <a:r>
                <a:rPr lang="en-US" dirty="0" err="1">
                  <a:solidFill>
                    <a:srgbClr val="1D4956"/>
                  </a:solidFill>
                  <a:latin typeface="Barlow" panose="00000500000000000000" pitchFamily="2" charset="0"/>
                </a:rPr>
                <a:t>Arax</a:t>
              </a:r>
              <a:r>
                <a:rPr lang="en-US" dirty="0">
                  <a:solidFill>
                    <a:srgbClr val="1D4956"/>
                  </a:solidFill>
                  <a:latin typeface="Barlow" panose="00000500000000000000" pitchFamily="2" charset="0"/>
                </a:rPr>
                <a:t> App</a:t>
              </a:r>
              <a:endParaRPr lang="el-GR" dirty="0">
                <a:solidFill>
                  <a:srgbClr val="1D4956"/>
                </a:solidFill>
              </a:endParaRPr>
            </a:p>
          </p:txBody>
        </p:sp>
        <p:cxnSp>
          <p:nvCxnSpPr>
            <p:cNvPr id="504" name="Straight Arrow Connector 503">
              <a:extLst>
                <a:ext uri="{FF2B5EF4-FFF2-40B4-BE49-F238E27FC236}">
                  <a16:creationId xmlns:a16="http://schemas.microsoft.com/office/drawing/2014/main" id="{95CC866F-0B01-44D3-8458-414AE1FCD69F}"/>
                </a:ext>
              </a:extLst>
            </p:cNvPr>
            <p:cNvCxnSpPr>
              <a:cxnSpLocks/>
            </p:cNvCxnSpPr>
            <p:nvPr/>
          </p:nvCxnSpPr>
          <p:spPr>
            <a:xfrm>
              <a:off x="3664627" y="2041159"/>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505" name="Group 504">
              <a:extLst>
                <a:ext uri="{FF2B5EF4-FFF2-40B4-BE49-F238E27FC236}">
                  <a16:creationId xmlns:a16="http://schemas.microsoft.com/office/drawing/2014/main" id="{1D015818-5D65-446B-9357-D148F3A87DD1}"/>
                </a:ext>
              </a:extLst>
            </p:cNvPr>
            <p:cNvGrpSpPr/>
            <p:nvPr/>
          </p:nvGrpSpPr>
          <p:grpSpPr>
            <a:xfrm>
              <a:off x="3515523" y="2302620"/>
              <a:ext cx="290597" cy="555650"/>
              <a:chOff x="9285537" y="4891093"/>
              <a:chExt cx="376622" cy="706301"/>
            </a:xfrm>
          </p:grpSpPr>
          <p:sp>
            <p:nvSpPr>
              <p:cNvPr id="506" name="Ορθογώνιο 162">
                <a:extLst>
                  <a:ext uri="{FF2B5EF4-FFF2-40B4-BE49-F238E27FC236}">
                    <a16:creationId xmlns:a16="http://schemas.microsoft.com/office/drawing/2014/main" id="{8F1FA103-3903-4758-BBA4-8C87925DDA0C}"/>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507" name="Ευθεία γραμμή σύνδεσης 163">
                <a:extLst>
                  <a:ext uri="{FF2B5EF4-FFF2-40B4-BE49-F238E27FC236}">
                    <a16:creationId xmlns:a16="http://schemas.microsoft.com/office/drawing/2014/main" id="{39B46598-2863-4AAC-974E-1D001D935FAD}"/>
                  </a:ext>
                </a:extLst>
              </p:cNvPr>
              <p:cNvCxnSpPr>
                <a:cxnSpLocks/>
                <a:stCxn id="506"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508" name="Οβάλ 173">
                <a:extLst>
                  <a:ext uri="{FF2B5EF4-FFF2-40B4-BE49-F238E27FC236}">
                    <a16:creationId xmlns:a16="http://schemas.microsoft.com/office/drawing/2014/main" id="{2AA56926-BE48-44F7-96B3-6D9C82C8FD1B}"/>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509" name="Οβάλ 173">
                <a:extLst>
                  <a:ext uri="{FF2B5EF4-FFF2-40B4-BE49-F238E27FC236}">
                    <a16:creationId xmlns:a16="http://schemas.microsoft.com/office/drawing/2014/main" id="{8BF20A96-83C4-4810-BDDB-4479AFD76EA0}"/>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sp>
          <p:nvSpPr>
            <p:cNvPr id="524" name="TextBox 523">
              <a:extLst>
                <a:ext uri="{FF2B5EF4-FFF2-40B4-BE49-F238E27FC236}">
                  <a16:creationId xmlns:a16="http://schemas.microsoft.com/office/drawing/2014/main" id="{AEB6B68F-63DC-442C-A303-100A1B6C4B62}"/>
                </a:ext>
              </a:extLst>
            </p:cNvPr>
            <p:cNvSpPr txBox="1"/>
            <p:nvPr/>
          </p:nvSpPr>
          <p:spPr>
            <a:xfrm>
              <a:off x="2536379" y="1194934"/>
              <a:ext cx="740012" cy="523220"/>
            </a:xfrm>
            <a:prstGeom prst="rect">
              <a:avLst/>
            </a:prstGeom>
            <a:noFill/>
          </p:spPr>
          <p:txBody>
            <a:bodyPr wrap="square" rtlCol="0">
              <a:spAutoFit/>
            </a:bodyPr>
            <a:lstStyle/>
            <a:p>
              <a:r>
                <a:rPr lang="en-US" sz="2800" dirty="0">
                  <a:solidFill>
                    <a:srgbClr val="1D4956"/>
                  </a:solidFill>
                  <a:latin typeface="Barlow" panose="00000500000000000000" pitchFamily="2" charset="0"/>
                </a:rPr>
                <a:t>...</a:t>
              </a:r>
              <a:endParaRPr lang="el-GR" sz="1100" dirty="0">
                <a:solidFill>
                  <a:srgbClr val="1D4956"/>
                </a:solidFill>
              </a:endParaRPr>
            </a:p>
          </p:txBody>
        </p:sp>
        <p:sp>
          <p:nvSpPr>
            <p:cNvPr id="248" name="Ορθογώνιο: Στρογγύλεμα γωνιών 114">
              <a:extLst>
                <a:ext uri="{FF2B5EF4-FFF2-40B4-BE49-F238E27FC236}">
                  <a16:creationId xmlns:a16="http://schemas.microsoft.com/office/drawing/2014/main" id="{9FC33DDB-BB7C-4435-940E-EBC06EC5A0A8}"/>
                </a:ext>
              </a:extLst>
            </p:cNvPr>
            <p:cNvSpPr/>
            <p:nvPr/>
          </p:nvSpPr>
          <p:spPr>
            <a:xfrm>
              <a:off x="32156" y="2947608"/>
              <a:ext cx="4326698" cy="1530427"/>
            </a:xfrm>
            <a:prstGeom prst="roundRect">
              <a:avLst/>
            </a:prstGeom>
            <a:ln w="381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259" name="TextBox 258">
              <a:extLst>
                <a:ext uri="{FF2B5EF4-FFF2-40B4-BE49-F238E27FC236}">
                  <a16:creationId xmlns:a16="http://schemas.microsoft.com/office/drawing/2014/main" id="{2741FE9B-69DF-4214-B161-F8C98678BF8D}"/>
                </a:ext>
              </a:extLst>
            </p:cNvPr>
            <p:cNvSpPr txBox="1"/>
            <p:nvPr/>
          </p:nvSpPr>
          <p:spPr>
            <a:xfrm>
              <a:off x="2434460" y="2941791"/>
              <a:ext cx="1075055"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Server</a:t>
              </a:r>
              <a:endParaRPr lang="el-GR" sz="2000" b="1" dirty="0">
                <a:solidFill>
                  <a:srgbClr val="1D4956"/>
                </a:solidFill>
              </a:endParaRPr>
            </a:p>
          </p:txBody>
        </p:sp>
        <p:grpSp>
          <p:nvGrpSpPr>
            <p:cNvPr id="31" name="Group 30">
              <a:extLst>
                <a:ext uri="{FF2B5EF4-FFF2-40B4-BE49-F238E27FC236}">
                  <a16:creationId xmlns:a16="http://schemas.microsoft.com/office/drawing/2014/main" id="{765DC3F9-3263-4E52-9B1B-299A984CB159}"/>
                </a:ext>
              </a:extLst>
            </p:cNvPr>
            <p:cNvGrpSpPr/>
            <p:nvPr/>
          </p:nvGrpSpPr>
          <p:grpSpPr>
            <a:xfrm>
              <a:off x="360916" y="2832232"/>
              <a:ext cx="3303710" cy="489997"/>
              <a:chOff x="360916" y="2832237"/>
              <a:chExt cx="3303710" cy="253716"/>
            </a:xfrm>
          </p:grpSpPr>
          <p:cxnSp>
            <p:nvCxnSpPr>
              <p:cNvPr id="525" name="Straight Arrow Connector 524">
                <a:extLst>
                  <a:ext uri="{FF2B5EF4-FFF2-40B4-BE49-F238E27FC236}">
                    <a16:creationId xmlns:a16="http://schemas.microsoft.com/office/drawing/2014/main" id="{9B587F22-DB51-4B30-A500-F114216EBB5E}"/>
                  </a:ext>
                </a:extLst>
              </p:cNvPr>
              <p:cNvCxnSpPr>
                <a:cxnSpLocks/>
              </p:cNvCxnSpPr>
              <p:nvPr/>
            </p:nvCxnSpPr>
            <p:spPr>
              <a:xfrm>
                <a:off x="360916" y="2834942"/>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526" name="Straight Arrow Connector 525">
                <a:extLst>
                  <a:ext uri="{FF2B5EF4-FFF2-40B4-BE49-F238E27FC236}">
                    <a16:creationId xmlns:a16="http://schemas.microsoft.com/office/drawing/2014/main" id="{1B630F10-B51B-4DAB-A147-002A925FB82F}"/>
                  </a:ext>
                </a:extLst>
              </p:cNvPr>
              <p:cNvCxnSpPr>
                <a:cxnSpLocks/>
              </p:cNvCxnSpPr>
              <p:nvPr/>
            </p:nvCxnSpPr>
            <p:spPr>
              <a:xfrm>
                <a:off x="858999" y="2835021"/>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527" name="Straight Arrow Connector 526">
                <a:extLst>
                  <a:ext uri="{FF2B5EF4-FFF2-40B4-BE49-F238E27FC236}">
                    <a16:creationId xmlns:a16="http://schemas.microsoft.com/office/drawing/2014/main" id="{C7CEEE4E-99DD-46A2-9BBE-F722316AF078}"/>
                  </a:ext>
                </a:extLst>
              </p:cNvPr>
              <p:cNvCxnSpPr>
                <a:cxnSpLocks/>
              </p:cNvCxnSpPr>
              <p:nvPr/>
            </p:nvCxnSpPr>
            <p:spPr>
              <a:xfrm>
                <a:off x="1630123" y="2834008"/>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529" name="Straight Arrow Connector 528">
                <a:extLst>
                  <a:ext uri="{FF2B5EF4-FFF2-40B4-BE49-F238E27FC236}">
                    <a16:creationId xmlns:a16="http://schemas.microsoft.com/office/drawing/2014/main" id="{2368D27D-7747-4E36-92D3-9A7B3FADF409}"/>
                  </a:ext>
                </a:extLst>
              </p:cNvPr>
              <p:cNvCxnSpPr>
                <a:cxnSpLocks/>
              </p:cNvCxnSpPr>
              <p:nvPr/>
            </p:nvCxnSpPr>
            <p:spPr>
              <a:xfrm>
                <a:off x="2120170" y="2832237"/>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530" name="Straight Arrow Connector 529">
                <a:extLst>
                  <a:ext uri="{FF2B5EF4-FFF2-40B4-BE49-F238E27FC236}">
                    <a16:creationId xmlns:a16="http://schemas.microsoft.com/office/drawing/2014/main" id="{02B828BF-A24B-4106-A11C-267CFD49FF17}"/>
                  </a:ext>
                </a:extLst>
              </p:cNvPr>
              <p:cNvCxnSpPr>
                <a:cxnSpLocks/>
              </p:cNvCxnSpPr>
              <p:nvPr/>
            </p:nvCxnSpPr>
            <p:spPr>
              <a:xfrm>
                <a:off x="3664626" y="2842944"/>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1" name="Ομάδα 177">
              <a:extLst>
                <a:ext uri="{FF2B5EF4-FFF2-40B4-BE49-F238E27FC236}">
                  <a16:creationId xmlns:a16="http://schemas.microsoft.com/office/drawing/2014/main" id="{8DAA6CAE-7D6A-447F-9E10-7F5EA7C8BE75}"/>
                </a:ext>
              </a:extLst>
            </p:cNvPr>
            <p:cNvGrpSpPr/>
            <p:nvPr/>
          </p:nvGrpSpPr>
          <p:grpSpPr>
            <a:xfrm>
              <a:off x="2386012" y="3950322"/>
              <a:ext cx="305229" cy="310757"/>
              <a:chOff x="2050621" y="4941105"/>
              <a:chExt cx="404285" cy="443546"/>
            </a:xfrm>
          </p:grpSpPr>
          <p:sp>
            <p:nvSpPr>
              <p:cNvPr id="552" name="Οβάλ 180">
                <a:extLst>
                  <a:ext uri="{FF2B5EF4-FFF2-40B4-BE49-F238E27FC236}">
                    <a16:creationId xmlns:a16="http://schemas.microsoft.com/office/drawing/2014/main" id="{A59A9A16-56C9-41C7-A98B-EB9A98EAD925}"/>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3" name="Εικόνα 203">
                <a:extLst>
                  <a:ext uri="{FF2B5EF4-FFF2-40B4-BE49-F238E27FC236}">
                    <a16:creationId xmlns:a16="http://schemas.microsoft.com/office/drawing/2014/main" id="{7579F70F-E7BA-4804-8F13-25B5D26795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187" y="4993267"/>
                <a:ext cx="178298" cy="391384"/>
              </a:xfrm>
              <a:prstGeom prst="rect">
                <a:avLst/>
              </a:prstGeom>
              <a:ln>
                <a:noFill/>
              </a:ln>
            </p:spPr>
          </p:pic>
        </p:grpSp>
        <p:grpSp>
          <p:nvGrpSpPr>
            <p:cNvPr id="554" name="Ομάδα 177">
              <a:extLst>
                <a:ext uri="{FF2B5EF4-FFF2-40B4-BE49-F238E27FC236}">
                  <a16:creationId xmlns:a16="http://schemas.microsoft.com/office/drawing/2014/main" id="{C0207BEB-337F-46C3-B7E4-C2F354C35DC5}"/>
                </a:ext>
              </a:extLst>
            </p:cNvPr>
            <p:cNvGrpSpPr/>
            <p:nvPr/>
          </p:nvGrpSpPr>
          <p:grpSpPr>
            <a:xfrm>
              <a:off x="855485" y="3960759"/>
              <a:ext cx="305229" cy="310757"/>
              <a:chOff x="2050621" y="4941105"/>
              <a:chExt cx="404285" cy="443546"/>
            </a:xfrm>
          </p:grpSpPr>
          <p:sp>
            <p:nvSpPr>
              <p:cNvPr id="555" name="Οβάλ 180">
                <a:extLst>
                  <a:ext uri="{FF2B5EF4-FFF2-40B4-BE49-F238E27FC236}">
                    <a16:creationId xmlns:a16="http://schemas.microsoft.com/office/drawing/2014/main" id="{9F82C425-4FAC-462A-B923-B4F99924E01A}"/>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6" name="Εικόνα 203">
                <a:extLst>
                  <a:ext uri="{FF2B5EF4-FFF2-40B4-BE49-F238E27FC236}">
                    <a16:creationId xmlns:a16="http://schemas.microsoft.com/office/drawing/2014/main" id="{E013D297-B2AF-4737-90FC-7AE636D285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187" y="4993267"/>
                <a:ext cx="178298" cy="391384"/>
              </a:xfrm>
              <a:prstGeom prst="rect">
                <a:avLst/>
              </a:prstGeom>
              <a:ln>
                <a:noFill/>
              </a:ln>
            </p:spPr>
          </p:pic>
        </p:grpSp>
        <p:grpSp>
          <p:nvGrpSpPr>
            <p:cNvPr id="557" name="Ομάδα 177">
              <a:extLst>
                <a:ext uri="{FF2B5EF4-FFF2-40B4-BE49-F238E27FC236}">
                  <a16:creationId xmlns:a16="http://schemas.microsoft.com/office/drawing/2014/main" id="{8A74D74B-BC33-4DC5-9DA8-97AF8CA3AB77}"/>
                </a:ext>
              </a:extLst>
            </p:cNvPr>
            <p:cNvGrpSpPr/>
            <p:nvPr/>
          </p:nvGrpSpPr>
          <p:grpSpPr>
            <a:xfrm>
              <a:off x="3359266" y="3958111"/>
              <a:ext cx="305229" cy="310757"/>
              <a:chOff x="2050621" y="4941105"/>
              <a:chExt cx="404285" cy="443546"/>
            </a:xfrm>
          </p:grpSpPr>
          <p:sp>
            <p:nvSpPr>
              <p:cNvPr id="558" name="Οβάλ 180">
                <a:extLst>
                  <a:ext uri="{FF2B5EF4-FFF2-40B4-BE49-F238E27FC236}">
                    <a16:creationId xmlns:a16="http://schemas.microsoft.com/office/drawing/2014/main" id="{9AD7CB8E-C4FB-4753-891E-A2E5FCD2E40D}"/>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9" name="Εικόνα 203">
                <a:extLst>
                  <a:ext uri="{FF2B5EF4-FFF2-40B4-BE49-F238E27FC236}">
                    <a16:creationId xmlns:a16="http://schemas.microsoft.com/office/drawing/2014/main" id="{372F9038-D474-4D45-8FC3-3633FC0DAA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554" y="4993267"/>
                <a:ext cx="178298" cy="391384"/>
              </a:xfrm>
              <a:prstGeom prst="rect">
                <a:avLst/>
              </a:prstGeom>
              <a:ln>
                <a:noFill/>
              </a:ln>
            </p:spPr>
          </p:pic>
        </p:grpSp>
        <p:grpSp>
          <p:nvGrpSpPr>
            <p:cNvPr id="560" name="Ομάδα 177">
              <a:extLst>
                <a:ext uri="{FF2B5EF4-FFF2-40B4-BE49-F238E27FC236}">
                  <a16:creationId xmlns:a16="http://schemas.microsoft.com/office/drawing/2014/main" id="{6D90F8B1-95BC-42FA-8103-07419F86B3B3}"/>
                </a:ext>
              </a:extLst>
            </p:cNvPr>
            <p:cNvGrpSpPr/>
            <p:nvPr/>
          </p:nvGrpSpPr>
          <p:grpSpPr>
            <a:xfrm>
              <a:off x="216256" y="3966791"/>
              <a:ext cx="305229" cy="310757"/>
              <a:chOff x="2050621" y="4941105"/>
              <a:chExt cx="404285" cy="443546"/>
            </a:xfrm>
          </p:grpSpPr>
          <p:sp>
            <p:nvSpPr>
              <p:cNvPr id="561" name="Οβάλ 180">
                <a:extLst>
                  <a:ext uri="{FF2B5EF4-FFF2-40B4-BE49-F238E27FC236}">
                    <a16:creationId xmlns:a16="http://schemas.microsoft.com/office/drawing/2014/main" id="{793E5A76-DE01-4BE1-9804-4528EA3B89EB}"/>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2" name="Εικόνα 203">
                <a:extLst>
                  <a:ext uri="{FF2B5EF4-FFF2-40B4-BE49-F238E27FC236}">
                    <a16:creationId xmlns:a16="http://schemas.microsoft.com/office/drawing/2014/main" id="{392BCB97-9DFB-4638-B47D-8AD5EC527C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187" y="4993267"/>
                <a:ext cx="178298" cy="391384"/>
              </a:xfrm>
              <a:prstGeom prst="rect">
                <a:avLst/>
              </a:prstGeom>
              <a:ln>
                <a:noFill/>
              </a:ln>
            </p:spPr>
          </p:pic>
        </p:grpSp>
        <p:sp>
          <p:nvSpPr>
            <p:cNvPr id="563" name="TextBox 562">
              <a:extLst>
                <a:ext uri="{FF2B5EF4-FFF2-40B4-BE49-F238E27FC236}">
                  <a16:creationId xmlns:a16="http://schemas.microsoft.com/office/drawing/2014/main" id="{D6CD80FC-3442-4F65-ACB0-DEE8196E7B29}"/>
                </a:ext>
              </a:extLst>
            </p:cNvPr>
            <p:cNvSpPr txBox="1"/>
            <p:nvPr/>
          </p:nvSpPr>
          <p:spPr>
            <a:xfrm>
              <a:off x="218750" y="3337779"/>
              <a:ext cx="3949458" cy="400110"/>
            </a:xfrm>
            <a:prstGeom prst="rect">
              <a:avLst/>
            </a:prstGeom>
            <a:noFill/>
            <a:ln w="19050">
              <a:solidFill>
                <a:srgbClr val="1D4956"/>
              </a:solidFill>
              <a:prstDash val="dash"/>
            </a:ln>
          </p:spPr>
          <p:txBody>
            <a:bodyPr wrap="square" rtlCol="0">
              <a:spAutoFit/>
            </a:bodyPr>
            <a:lstStyle/>
            <a:p>
              <a:pPr algn="ctr"/>
              <a:r>
                <a:rPr lang="en-US" sz="2000" dirty="0">
                  <a:solidFill>
                    <a:srgbClr val="1D4956"/>
                  </a:solidFill>
                  <a:latin typeface="Barlow" panose="020B0604020202020204" charset="0"/>
                </a:rPr>
                <a:t>Accelerator Selector</a:t>
              </a:r>
              <a:endParaRPr lang="el-GR" sz="2000" dirty="0">
                <a:solidFill>
                  <a:srgbClr val="1D4956"/>
                </a:solidFill>
              </a:endParaRPr>
            </a:p>
          </p:txBody>
        </p:sp>
        <p:cxnSp>
          <p:nvCxnSpPr>
            <p:cNvPr id="685" name="Straight Arrow Connector 684">
              <a:extLst>
                <a:ext uri="{FF2B5EF4-FFF2-40B4-BE49-F238E27FC236}">
                  <a16:creationId xmlns:a16="http://schemas.microsoft.com/office/drawing/2014/main" id="{C45347AB-A904-49AC-B2FD-0647E8186AA9}"/>
                </a:ext>
              </a:extLst>
            </p:cNvPr>
            <p:cNvCxnSpPr>
              <a:cxnSpLocks/>
            </p:cNvCxnSpPr>
            <p:nvPr/>
          </p:nvCxnSpPr>
          <p:spPr>
            <a:xfrm>
              <a:off x="368870" y="4326976"/>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686" name="Straight Arrow Connector 685">
              <a:extLst>
                <a:ext uri="{FF2B5EF4-FFF2-40B4-BE49-F238E27FC236}">
                  <a16:creationId xmlns:a16="http://schemas.microsoft.com/office/drawing/2014/main" id="{F25F2FF1-2984-4B85-93E5-D49E3F5F3317}"/>
                </a:ext>
              </a:extLst>
            </p:cNvPr>
            <p:cNvCxnSpPr>
              <a:cxnSpLocks/>
            </p:cNvCxnSpPr>
            <p:nvPr/>
          </p:nvCxnSpPr>
          <p:spPr>
            <a:xfrm>
              <a:off x="1017145" y="4314932"/>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E46FF2AB-5FD7-4965-83A5-A11443D036E7}"/>
                </a:ext>
              </a:extLst>
            </p:cNvPr>
            <p:cNvGrpSpPr/>
            <p:nvPr/>
          </p:nvGrpSpPr>
          <p:grpSpPr>
            <a:xfrm>
              <a:off x="385270" y="3715859"/>
              <a:ext cx="3265743" cy="272470"/>
              <a:chOff x="5327350" y="5699995"/>
              <a:chExt cx="3016239" cy="547210"/>
            </a:xfrm>
          </p:grpSpPr>
          <p:cxnSp>
            <p:nvCxnSpPr>
              <p:cNvPr id="690" name="Straight Arrow Connector 689">
                <a:extLst>
                  <a:ext uri="{FF2B5EF4-FFF2-40B4-BE49-F238E27FC236}">
                    <a16:creationId xmlns:a16="http://schemas.microsoft.com/office/drawing/2014/main" id="{71DBFB68-16FF-46E8-B134-3697A272F314}"/>
                  </a:ext>
                </a:extLst>
              </p:cNvPr>
              <p:cNvCxnSpPr>
                <a:cxnSpLocks/>
              </p:cNvCxnSpPr>
              <p:nvPr/>
            </p:nvCxnSpPr>
            <p:spPr>
              <a:xfrm flipH="1">
                <a:off x="5327350" y="5699995"/>
                <a:ext cx="7209" cy="547210"/>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691" name="Straight Arrow Connector 690">
                <a:extLst>
                  <a:ext uri="{FF2B5EF4-FFF2-40B4-BE49-F238E27FC236}">
                    <a16:creationId xmlns:a16="http://schemas.microsoft.com/office/drawing/2014/main" id="{BBBFB6F1-01A9-4F5D-8257-D47DB5A729B9}"/>
                  </a:ext>
                </a:extLst>
              </p:cNvPr>
              <p:cNvCxnSpPr>
                <a:cxnSpLocks/>
                <a:endCxn id="555" idx="0"/>
              </p:cNvCxnSpPr>
              <p:nvPr/>
            </p:nvCxnSpPr>
            <p:spPr>
              <a:xfrm flipH="1">
                <a:off x="5902595" y="5749241"/>
                <a:ext cx="492000" cy="442594"/>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692" name="Straight Arrow Connector 691">
                <a:extLst>
                  <a:ext uri="{FF2B5EF4-FFF2-40B4-BE49-F238E27FC236}">
                    <a16:creationId xmlns:a16="http://schemas.microsoft.com/office/drawing/2014/main" id="{29C365F1-1F10-4825-976A-34627B9A223B}"/>
                  </a:ext>
                </a:extLst>
              </p:cNvPr>
              <p:cNvCxnSpPr>
                <a:cxnSpLocks/>
              </p:cNvCxnSpPr>
              <p:nvPr/>
            </p:nvCxnSpPr>
            <p:spPr>
              <a:xfrm>
                <a:off x="5871285" y="5744239"/>
                <a:ext cx="833843" cy="442594"/>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694" name="Straight Arrow Connector 693">
                <a:extLst>
                  <a:ext uri="{FF2B5EF4-FFF2-40B4-BE49-F238E27FC236}">
                    <a16:creationId xmlns:a16="http://schemas.microsoft.com/office/drawing/2014/main" id="{379E0E76-F8D2-4D8E-87FF-C33966715ED9}"/>
                  </a:ext>
                </a:extLst>
              </p:cNvPr>
              <p:cNvCxnSpPr>
                <a:cxnSpLocks/>
                <a:endCxn id="552" idx="0"/>
              </p:cNvCxnSpPr>
              <p:nvPr/>
            </p:nvCxnSpPr>
            <p:spPr>
              <a:xfrm>
                <a:off x="6959159" y="5744247"/>
                <a:ext cx="357030" cy="426628"/>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695" name="Straight Arrow Connector 694">
                <a:extLst>
                  <a:ext uri="{FF2B5EF4-FFF2-40B4-BE49-F238E27FC236}">
                    <a16:creationId xmlns:a16="http://schemas.microsoft.com/office/drawing/2014/main" id="{0189E6BF-22F5-4A83-AE25-D5C86AD982AB}"/>
                  </a:ext>
                </a:extLst>
              </p:cNvPr>
              <p:cNvCxnSpPr>
                <a:cxnSpLocks/>
              </p:cNvCxnSpPr>
              <p:nvPr/>
            </p:nvCxnSpPr>
            <p:spPr>
              <a:xfrm flipH="1">
                <a:off x="8245867" y="5777392"/>
                <a:ext cx="97722" cy="409135"/>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6" name="Ομάδα 177">
              <a:extLst>
                <a:ext uri="{FF2B5EF4-FFF2-40B4-BE49-F238E27FC236}">
                  <a16:creationId xmlns:a16="http://schemas.microsoft.com/office/drawing/2014/main" id="{919CFBB5-B5BB-4B13-BC2E-C59DE93BB238}"/>
                </a:ext>
              </a:extLst>
            </p:cNvPr>
            <p:cNvGrpSpPr/>
            <p:nvPr/>
          </p:nvGrpSpPr>
          <p:grpSpPr>
            <a:xfrm>
              <a:off x="1693816" y="3964661"/>
              <a:ext cx="305229" cy="310757"/>
              <a:chOff x="2050621" y="4941105"/>
              <a:chExt cx="404285" cy="443546"/>
            </a:xfrm>
          </p:grpSpPr>
          <p:sp>
            <p:nvSpPr>
              <p:cNvPr id="697" name="Οβάλ 180">
                <a:extLst>
                  <a:ext uri="{FF2B5EF4-FFF2-40B4-BE49-F238E27FC236}">
                    <a16:creationId xmlns:a16="http://schemas.microsoft.com/office/drawing/2014/main" id="{6AF68F4F-272F-4C73-A66A-3F31CACDCAC7}"/>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8" name="Εικόνα 203">
                <a:extLst>
                  <a:ext uri="{FF2B5EF4-FFF2-40B4-BE49-F238E27FC236}">
                    <a16:creationId xmlns:a16="http://schemas.microsoft.com/office/drawing/2014/main" id="{9CA87378-AF0A-4AC9-B52F-E1B706A8E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187" y="4993267"/>
                <a:ext cx="178298" cy="391384"/>
              </a:xfrm>
              <a:prstGeom prst="rect">
                <a:avLst/>
              </a:prstGeom>
              <a:ln>
                <a:noFill/>
              </a:ln>
            </p:spPr>
          </p:pic>
        </p:grpSp>
        <p:cxnSp>
          <p:nvCxnSpPr>
            <p:cNvPr id="702" name="Straight Arrow Connector 701">
              <a:extLst>
                <a:ext uri="{FF2B5EF4-FFF2-40B4-BE49-F238E27FC236}">
                  <a16:creationId xmlns:a16="http://schemas.microsoft.com/office/drawing/2014/main" id="{6A752AC7-8AE7-4D17-9BBA-FDBED0DC5C16}"/>
                </a:ext>
              </a:extLst>
            </p:cNvPr>
            <p:cNvCxnSpPr>
              <a:cxnSpLocks/>
            </p:cNvCxnSpPr>
            <p:nvPr/>
          </p:nvCxnSpPr>
          <p:spPr>
            <a:xfrm>
              <a:off x="3492447" y="4303453"/>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AC67BE6C-68C2-4F71-B137-A5FFD6539A4B}"/>
                </a:ext>
              </a:extLst>
            </p:cNvPr>
            <p:cNvSpPr txBox="1"/>
            <p:nvPr/>
          </p:nvSpPr>
          <p:spPr>
            <a:xfrm rot="5400000">
              <a:off x="3436439" y="2430079"/>
              <a:ext cx="1330808" cy="276999"/>
            </a:xfrm>
            <a:prstGeom prst="rect">
              <a:avLst/>
            </a:prstGeom>
            <a:noFill/>
          </p:spPr>
          <p:txBody>
            <a:bodyPr wrap="square" rtlCol="0">
              <a:spAutoFit/>
            </a:bodyPr>
            <a:lstStyle/>
            <a:p>
              <a:pPr algn="ctr"/>
              <a:r>
                <a:rPr lang="en-US" sz="1200" b="1" dirty="0">
                  <a:solidFill>
                    <a:srgbClr val="1D4956"/>
                  </a:solidFill>
                  <a:latin typeface="Barlow" panose="020B0604020202020204" charset="0"/>
                </a:rPr>
                <a:t>Comm. Layer</a:t>
              </a:r>
              <a:endParaRPr lang="el-GR" sz="1200" b="1" dirty="0">
                <a:solidFill>
                  <a:srgbClr val="1D4956"/>
                </a:solidFill>
              </a:endParaRPr>
            </a:p>
          </p:txBody>
        </p:sp>
        <p:cxnSp>
          <p:nvCxnSpPr>
            <p:cNvPr id="159" name="Straight Arrow Connector 685">
              <a:extLst>
                <a:ext uri="{FF2B5EF4-FFF2-40B4-BE49-F238E27FC236}">
                  <a16:creationId xmlns:a16="http://schemas.microsoft.com/office/drawing/2014/main" id="{A6CF0404-D45F-431B-93F0-8D045D9901BE}"/>
                </a:ext>
              </a:extLst>
            </p:cNvPr>
            <p:cNvCxnSpPr>
              <a:cxnSpLocks/>
            </p:cNvCxnSpPr>
            <p:nvPr/>
          </p:nvCxnSpPr>
          <p:spPr>
            <a:xfrm>
              <a:off x="1839482" y="4303453"/>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685">
              <a:extLst>
                <a:ext uri="{FF2B5EF4-FFF2-40B4-BE49-F238E27FC236}">
                  <a16:creationId xmlns:a16="http://schemas.microsoft.com/office/drawing/2014/main" id="{59230CAE-57A6-40F5-A399-166D739D125A}"/>
                </a:ext>
              </a:extLst>
            </p:cNvPr>
            <p:cNvCxnSpPr>
              <a:cxnSpLocks/>
            </p:cNvCxnSpPr>
            <p:nvPr/>
          </p:nvCxnSpPr>
          <p:spPr>
            <a:xfrm>
              <a:off x="2533714" y="4294525"/>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55D89480-6064-4069-81B8-FFCB825F20E6}"/>
                </a:ext>
              </a:extLst>
            </p:cNvPr>
            <p:cNvPicPr>
              <a:picLocks noChangeAspect="1"/>
            </p:cNvPicPr>
            <p:nvPr/>
          </p:nvPicPr>
          <p:blipFill>
            <a:blip r:embed="rId5"/>
            <a:stretch>
              <a:fillRect/>
            </a:stretch>
          </p:blipFill>
          <p:spPr>
            <a:xfrm>
              <a:off x="3667734" y="4161753"/>
              <a:ext cx="594116" cy="235899"/>
            </a:xfrm>
            <a:prstGeom prst="rect">
              <a:avLst/>
            </a:prstGeom>
          </p:spPr>
        </p:pic>
      </p:grpSp>
    </p:spTree>
    <p:custDataLst>
      <p:tags r:id="rId1"/>
    </p:custDataLst>
    <p:extLst>
      <p:ext uri="{BB962C8B-B14F-4D97-AF65-F5344CB8AC3E}">
        <p14:creationId xmlns:p14="http://schemas.microsoft.com/office/powerpoint/2010/main" val="840907617"/>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9947375" cy="777875"/>
          </a:xfrm>
        </p:spPr>
        <p:txBody>
          <a:bodyPr>
            <a:noAutofit/>
          </a:bodyPr>
          <a:lstStyle/>
          <a:p>
            <a:r>
              <a:rPr lang="en-US" sz="3200" b="1" dirty="0">
                <a:solidFill>
                  <a:srgbClr val="1D4956"/>
                </a:solidFill>
                <a:latin typeface="Barlow"/>
                <a:cs typeface="Calibri"/>
                <a:sym typeface="Wingdings" panose="05000000000000000000" pitchFamily="2" charset="2"/>
              </a:rPr>
              <a:t>Dynamic task assignment at runtime</a:t>
            </a:r>
            <a:endParaRPr lang="en-US" sz="3200" b="1" dirty="0">
              <a:solidFill>
                <a:srgbClr val="1D4956"/>
              </a:solidFill>
              <a:latin typeface="Barlow"/>
              <a:cs typeface="Calibri Light"/>
            </a:endParaRPr>
          </a:p>
        </p:txBody>
      </p:sp>
      <p:sp>
        <p:nvSpPr>
          <p:cNvPr id="445" name="Content Placeholder 2">
            <a:extLst>
              <a:ext uri="{FF2B5EF4-FFF2-40B4-BE49-F238E27FC236}">
                <a16:creationId xmlns:a16="http://schemas.microsoft.com/office/drawing/2014/main" id="{6D7157A9-31B5-4CDB-BA58-BBF5E2872B3F}"/>
              </a:ext>
            </a:extLst>
          </p:cNvPr>
          <p:cNvSpPr>
            <a:spLocks noGrp="1"/>
          </p:cNvSpPr>
          <p:nvPr>
            <p:ph sz="half" idx="1"/>
          </p:nvPr>
        </p:nvSpPr>
        <p:spPr>
          <a:xfrm>
            <a:off x="4356860" y="1134034"/>
            <a:ext cx="7835139" cy="5148461"/>
          </a:xfrm>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Goal: </a:t>
            </a:r>
            <a:r>
              <a:rPr lang="en-US" sz="2400" b="1" dirty="0">
                <a:solidFill>
                  <a:srgbClr val="1D4956"/>
                </a:solidFill>
                <a:latin typeface="Barlow"/>
                <a:cs typeface="Calibri"/>
                <a:sym typeface="Wingdings" panose="05000000000000000000" pitchFamily="2" charset="2"/>
              </a:rPr>
              <a:t>Adaptation</a:t>
            </a:r>
            <a:r>
              <a:rPr lang="en-US" sz="2400" dirty="0">
                <a:solidFill>
                  <a:srgbClr val="1D4956"/>
                </a:solidFill>
                <a:latin typeface="Barlow"/>
                <a:cs typeface="Calibri"/>
                <a:sym typeface="Wingdings" panose="05000000000000000000" pitchFamily="2" charset="2"/>
              </a:rPr>
              <a:t> to application </a:t>
            </a:r>
            <a:r>
              <a:rPr lang="en-US" sz="2400" b="1" dirty="0">
                <a:solidFill>
                  <a:srgbClr val="1D4956"/>
                </a:solidFill>
                <a:latin typeface="Barlow"/>
                <a:cs typeface="Calibri"/>
                <a:sym typeface="Wingdings" panose="05000000000000000000" pitchFamily="2" charset="2"/>
              </a:rPr>
              <a:t>load change</a:t>
            </a:r>
          </a:p>
          <a:p>
            <a:pPr>
              <a:lnSpc>
                <a:spcPct val="100000"/>
              </a:lnSpc>
            </a:pPr>
            <a:endParaRPr lang="en-US" sz="500" dirty="0">
              <a:solidFill>
                <a:srgbClr val="1D4956"/>
              </a:solidFill>
              <a:latin typeface="Barlow"/>
              <a:cs typeface="Calibri"/>
              <a:sym typeface="Wingdings" panose="05000000000000000000" pitchFamily="2" charset="2"/>
            </a:endParaRPr>
          </a:p>
          <a:p>
            <a:pPr>
              <a:lnSpc>
                <a:spcPct val="100000"/>
              </a:lnSpc>
            </a:pPr>
            <a:r>
              <a:rPr lang="en-US" sz="2400" dirty="0">
                <a:solidFill>
                  <a:srgbClr val="1D4956"/>
                </a:solidFill>
                <a:latin typeface="Barlow"/>
                <a:cs typeface="Calibri"/>
                <a:sym typeface="Wingdings" panose="05000000000000000000" pitchFamily="2" charset="2"/>
              </a:rPr>
              <a:t>Arax has a </a:t>
            </a:r>
            <a:r>
              <a:rPr lang="en-US" sz="2400" b="1" dirty="0">
                <a:solidFill>
                  <a:srgbClr val="1D4956"/>
                </a:solidFill>
                <a:latin typeface="Barlow"/>
                <a:cs typeface="Calibri"/>
                <a:sym typeface="Wingdings" panose="05000000000000000000" pitchFamily="2" charset="2"/>
              </a:rPr>
              <a:t>completely different </a:t>
            </a:r>
            <a:r>
              <a:rPr lang="en-US" sz="2400" dirty="0">
                <a:solidFill>
                  <a:srgbClr val="1D4956"/>
                </a:solidFill>
                <a:latin typeface="Barlow"/>
                <a:cs typeface="Calibri"/>
                <a:sym typeface="Wingdings" panose="05000000000000000000" pitchFamily="2" charset="2"/>
              </a:rPr>
              <a:t>execution model</a:t>
            </a:r>
          </a:p>
          <a:p>
            <a:pPr lvl="1">
              <a:lnSpc>
                <a:spcPct val="100000"/>
              </a:lnSpc>
            </a:pPr>
            <a:r>
              <a:rPr lang="en-US" sz="2000" dirty="0">
                <a:solidFill>
                  <a:srgbClr val="1D4956"/>
                </a:solidFill>
                <a:latin typeface="Barlow"/>
                <a:cs typeface="Calibri"/>
                <a:sym typeface="Wingdings" panose="05000000000000000000" pitchFamily="2" charset="2"/>
              </a:rPr>
              <a:t>Existing runtimes: </a:t>
            </a:r>
            <a:r>
              <a:rPr lang="en-US" sz="2000" b="1" dirty="0">
                <a:solidFill>
                  <a:srgbClr val="1D4956"/>
                </a:solidFill>
                <a:latin typeface="Barlow"/>
                <a:cs typeface="Calibri"/>
                <a:sym typeface="Wingdings" panose="05000000000000000000" pitchFamily="2" charset="2"/>
              </a:rPr>
              <a:t>Assignment</a:t>
            </a:r>
            <a:r>
              <a:rPr lang="en-US" sz="2000" dirty="0">
                <a:solidFill>
                  <a:srgbClr val="1D4956"/>
                </a:solidFill>
                <a:latin typeface="Barlow"/>
                <a:cs typeface="Calibri"/>
                <a:sym typeface="Wingdings" panose="05000000000000000000" pitchFamily="2" charset="2"/>
              </a:rPr>
              <a:t>  Issue</a:t>
            </a:r>
          </a:p>
          <a:p>
            <a:pPr lvl="1">
              <a:lnSpc>
                <a:spcPct val="100000"/>
              </a:lnSpc>
            </a:pPr>
            <a:r>
              <a:rPr lang="en-US" sz="2000" dirty="0">
                <a:solidFill>
                  <a:srgbClr val="1D4956"/>
                </a:solidFill>
                <a:latin typeface="Barlow"/>
                <a:cs typeface="Calibri"/>
                <a:sym typeface="Wingdings" panose="05000000000000000000" pitchFamily="2" charset="2"/>
              </a:rPr>
              <a:t>Arax runtime: Issue  </a:t>
            </a:r>
            <a:r>
              <a:rPr lang="en-US" sz="2000" b="1" dirty="0">
                <a:solidFill>
                  <a:srgbClr val="1D4956"/>
                </a:solidFill>
                <a:latin typeface="Barlow"/>
                <a:cs typeface="Calibri"/>
                <a:sym typeface="Wingdings" panose="05000000000000000000" pitchFamily="2" charset="2"/>
              </a:rPr>
              <a:t>Assignment</a:t>
            </a:r>
            <a:endParaRPr lang="en-US" sz="2000" dirty="0">
              <a:solidFill>
                <a:srgbClr val="1D4956"/>
              </a:solidFill>
              <a:latin typeface="Barlow"/>
              <a:cs typeface="Calibri"/>
              <a:sym typeface="Wingdings" panose="05000000000000000000" pitchFamily="2" charset="2"/>
            </a:endParaRPr>
          </a:p>
          <a:p>
            <a:pPr>
              <a:lnSpc>
                <a:spcPct val="100000"/>
              </a:lnSpc>
            </a:pPr>
            <a:r>
              <a:rPr lang="en-US" sz="2400" dirty="0">
                <a:solidFill>
                  <a:srgbClr val="1D4956"/>
                </a:solidFill>
                <a:latin typeface="Barlow"/>
                <a:cs typeface="Calibri"/>
                <a:sym typeface="Wingdings" panose="05000000000000000000" pitchFamily="2" charset="2"/>
              </a:rPr>
              <a:t>Arax moves </a:t>
            </a:r>
            <a:r>
              <a:rPr lang="en-US" sz="2400" b="1" dirty="0">
                <a:solidFill>
                  <a:srgbClr val="1D4956"/>
                </a:solidFill>
                <a:latin typeface="Barlow"/>
                <a:cs typeface="Calibri"/>
                <a:sym typeface="Wingdings" panose="05000000000000000000" pitchFamily="2" charset="2"/>
              </a:rPr>
              <a:t>all</a:t>
            </a:r>
            <a:r>
              <a:rPr lang="en-US" sz="2400" dirty="0">
                <a:solidFill>
                  <a:srgbClr val="1D4956"/>
                </a:solidFill>
                <a:latin typeface="Barlow"/>
                <a:cs typeface="Calibri"/>
                <a:sym typeface="Wingdings" panose="05000000000000000000" pitchFamily="2" charset="2"/>
              </a:rPr>
              <a:t> task management to the </a:t>
            </a:r>
            <a:r>
              <a:rPr lang="en-US" sz="2400" b="1" dirty="0">
                <a:solidFill>
                  <a:srgbClr val="1D4956"/>
                </a:solidFill>
                <a:latin typeface="Barlow"/>
                <a:cs typeface="Calibri"/>
                <a:sym typeface="Wingdings" panose="05000000000000000000" pitchFamily="2" charset="2"/>
              </a:rPr>
              <a:t>server</a:t>
            </a:r>
          </a:p>
          <a:p>
            <a:pPr lvl="1">
              <a:lnSpc>
                <a:spcPct val="100000"/>
              </a:lnSpc>
            </a:pPr>
            <a:r>
              <a:rPr lang="en-US" sz="2000" dirty="0">
                <a:solidFill>
                  <a:srgbClr val="1D4956"/>
                </a:solidFill>
                <a:latin typeface="Barlow"/>
                <a:cs typeface="Calibri"/>
                <a:sym typeface="Wingdings" panose="05000000000000000000" pitchFamily="2" charset="2"/>
              </a:rPr>
              <a:t>Select accelerator, transfer data, issue kernel, manage memory</a:t>
            </a:r>
          </a:p>
          <a:p>
            <a:pPr lvl="1">
              <a:lnSpc>
                <a:spcPct val="100000"/>
              </a:lnSpc>
            </a:pPr>
            <a:r>
              <a:rPr lang="en-US" sz="2000" dirty="0">
                <a:solidFill>
                  <a:srgbClr val="1D4956"/>
                </a:solidFill>
                <a:latin typeface="Barlow"/>
                <a:cs typeface="Calibri"/>
                <a:sym typeface="Wingdings" panose="05000000000000000000" pitchFamily="2" charset="2"/>
              </a:rPr>
              <a:t>Applications only issue tasks</a:t>
            </a:r>
          </a:p>
          <a:p>
            <a:pPr marL="457200" lvl="1" indent="0">
              <a:lnSpc>
                <a:spcPct val="100000"/>
              </a:lnSpc>
              <a:buNone/>
            </a:pPr>
            <a:endParaRPr lang="en-US" sz="2000" dirty="0">
              <a:solidFill>
                <a:srgbClr val="1D4956"/>
              </a:solidFill>
              <a:latin typeface="Barlow"/>
              <a:cs typeface="Calibri"/>
              <a:sym typeface="Wingdings" panose="05000000000000000000" pitchFamily="2" charset="2"/>
            </a:endParaRPr>
          </a:p>
          <a:p>
            <a:pPr marL="457200" lvl="1" indent="0">
              <a:lnSpc>
                <a:spcPct val="100000"/>
              </a:lnSpc>
              <a:buNone/>
            </a:pPr>
            <a:endParaRPr lang="en-US" sz="2000" dirty="0">
              <a:solidFill>
                <a:srgbClr val="1D4956"/>
              </a:solidFill>
              <a:latin typeface="Barlow"/>
              <a:cs typeface="Calibri"/>
              <a:sym typeface="Wingdings" panose="05000000000000000000" pitchFamily="2" charset="2"/>
            </a:endParaRPr>
          </a:p>
        </p:txBody>
      </p:sp>
      <p:sp>
        <p:nvSpPr>
          <p:cNvPr id="4" name="Slide Number Placeholder 3">
            <a:extLst>
              <a:ext uri="{FF2B5EF4-FFF2-40B4-BE49-F238E27FC236}">
                <a16:creationId xmlns:a16="http://schemas.microsoft.com/office/drawing/2014/main" id="{C53BC575-581F-4EEA-AD32-748DC124DC18}"/>
              </a:ext>
            </a:extLst>
          </p:cNvPr>
          <p:cNvSpPr>
            <a:spLocks noGrp="1"/>
          </p:cNvSpPr>
          <p:nvPr>
            <p:ph type="sldNum" sz="quarter" idx="12"/>
          </p:nvPr>
        </p:nvSpPr>
        <p:spPr/>
        <p:txBody>
          <a:bodyPr/>
          <a:lstStyle/>
          <a:p>
            <a:fld id="{48F63A3B-78C7-47BE-AE5E-E10140E04643}" type="slidenum">
              <a:rPr lang="en-US" smtClean="0"/>
              <a:t>23</a:t>
            </a:fld>
            <a:endParaRPr lang="en-US"/>
          </a:p>
        </p:txBody>
      </p:sp>
      <p:sp>
        <p:nvSpPr>
          <p:cNvPr id="7" name="Footer Placeholder 6">
            <a:extLst>
              <a:ext uri="{FF2B5EF4-FFF2-40B4-BE49-F238E27FC236}">
                <a16:creationId xmlns:a16="http://schemas.microsoft.com/office/drawing/2014/main" id="{1BDADF5C-BED1-4BEB-BEA7-DAD3EAC0942F}"/>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168" name="Group 167">
            <a:extLst>
              <a:ext uri="{FF2B5EF4-FFF2-40B4-BE49-F238E27FC236}">
                <a16:creationId xmlns:a16="http://schemas.microsoft.com/office/drawing/2014/main" id="{6EA8507D-FE83-4461-8057-81B8A4BEF4BC}"/>
              </a:ext>
            </a:extLst>
          </p:cNvPr>
          <p:cNvGrpSpPr/>
          <p:nvPr/>
        </p:nvGrpSpPr>
        <p:grpSpPr>
          <a:xfrm>
            <a:off x="-42098" y="1194934"/>
            <a:ext cx="4487126" cy="3891431"/>
            <a:chOff x="-42098" y="1194934"/>
            <a:chExt cx="4487126" cy="3891431"/>
          </a:xfrm>
        </p:grpSpPr>
        <p:sp>
          <p:nvSpPr>
            <p:cNvPr id="169" name="Ορθογώνιο: Στρογγύλεμα γωνιών 134">
              <a:extLst>
                <a:ext uri="{FF2B5EF4-FFF2-40B4-BE49-F238E27FC236}">
                  <a16:creationId xmlns:a16="http://schemas.microsoft.com/office/drawing/2014/main" id="{BC10A967-ECD7-49B6-8A8C-F290498D3A21}"/>
                </a:ext>
              </a:extLst>
            </p:cNvPr>
            <p:cNvSpPr/>
            <p:nvPr/>
          </p:nvSpPr>
          <p:spPr>
            <a:xfrm>
              <a:off x="64539" y="1917829"/>
              <a:ext cx="1079865" cy="1230379"/>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grpSp>
          <p:nvGrpSpPr>
            <p:cNvPr id="170" name="Ομάδα 5">
              <a:extLst>
                <a:ext uri="{FF2B5EF4-FFF2-40B4-BE49-F238E27FC236}">
                  <a16:creationId xmlns:a16="http://schemas.microsoft.com/office/drawing/2014/main" id="{BB1A2D75-F230-4CBA-AD89-74B1BF38A170}"/>
                </a:ext>
              </a:extLst>
            </p:cNvPr>
            <p:cNvGrpSpPr/>
            <p:nvPr/>
          </p:nvGrpSpPr>
          <p:grpSpPr>
            <a:xfrm>
              <a:off x="-42098" y="4668117"/>
              <a:ext cx="4487126" cy="418248"/>
              <a:chOff x="0" y="5603156"/>
              <a:chExt cx="4487126" cy="418248"/>
            </a:xfrm>
          </p:grpSpPr>
          <p:grpSp>
            <p:nvGrpSpPr>
              <p:cNvPr id="271" name="Ομάδα 118">
                <a:extLst>
                  <a:ext uri="{FF2B5EF4-FFF2-40B4-BE49-F238E27FC236}">
                    <a16:creationId xmlns:a16="http://schemas.microsoft.com/office/drawing/2014/main" id="{2FDD92F9-2CBA-431C-8F2D-E9C63B03E937}"/>
                  </a:ext>
                </a:extLst>
              </p:cNvPr>
              <p:cNvGrpSpPr/>
              <p:nvPr/>
            </p:nvGrpSpPr>
            <p:grpSpPr>
              <a:xfrm>
                <a:off x="0" y="5603156"/>
                <a:ext cx="1538643" cy="412202"/>
                <a:chOff x="1089706" y="5770670"/>
                <a:chExt cx="1011113" cy="412202"/>
              </a:xfrm>
            </p:grpSpPr>
            <p:sp>
              <p:nvSpPr>
                <p:cNvPr id="279" name="Ορθογώνιο 119">
                  <a:extLst>
                    <a:ext uri="{FF2B5EF4-FFF2-40B4-BE49-F238E27FC236}">
                      <a16:creationId xmlns:a16="http://schemas.microsoft.com/office/drawing/2014/main" id="{45C5015C-C4F6-439C-8690-96F9D47AC157}"/>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80" name="TextBox 279">
                  <a:extLst>
                    <a:ext uri="{FF2B5EF4-FFF2-40B4-BE49-F238E27FC236}">
                      <a16:creationId xmlns:a16="http://schemas.microsoft.com/office/drawing/2014/main" id="{99877DFF-7BAA-46E2-AF20-022F273E9E66}"/>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NVIDIA GPU</a:t>
                  </a:r>
                  <a:endParaRPr lang="el-GR" sz="2000" dirty="0">
                    <a:solidFill>
                      <a:srgbClr val="1D4956"/>
                    </a:solidFill>
                  </a:endParaRPr>
                </a:p>
              </p:txBody>
            </p:sp>
          </p:grpSp>
          <p:grpSp>
            <p:nvGrpSpPr>
              <p:cNvPr id="272" name="Ομάδα 127">
                <a:extLst>
                  <a:ext uri="{FF2B5EF4-FFF2-40B4-BE49-F238E27FC236}">
                    <a16:creationId xmlns:a16="http://schemas.microsoft.com/office/drawing/2014/main" id="{81412B02-A992-4058-8C4E-6AC9B6B3714F}"/>
                  </a:ext>
                </a:extLst>
              </p:cNvPr>
              <p:cNvGrpSpPr/>
              <p:nvPr/>
            </p:nvGrpSpPr>
            <p:grpSpPr>
              <a:xfrm>
                <a:off x="1468899" y="5609001"/>
                <a:ext cx="1538643" cy="412202"/>
                <a:chOff x="1089706" y="5770670"/>
                <a:chExt cx="1011113" cy="412202"/>
              </a:xfrm>
            </p:grpSpPr>
            <p:sp>
              <p:nvSpPr>
                <p:cNvPr id="276" name="Ορθογώνιο 128">
                  <a:extLst>
                    <a:ext uri="{FF2B5EF4-FFF2-40B4-BE49-F238E27FC236}">
                      <a16:creationId xmlns:a16="http://schemas.microsoft.com/office/drawing/2014/main" id="{2754232D-8E84-44C1-991E-C26A9B283AB3}"/>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7" name="TextBox 276">
                  <a:extLst>
                    <a:ext uri="{FF2B5EF4-FFF2-40B4-BE49-F238E27FC236}">
                      <a16:creationId xmlns:a16="http://schemas.microsoft.com/office/drawing/2014/main" id="{EF7B9E27-92EC-4962-AD5C-87410D53C383}"/>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Intel FPGA</a:t>
                  </a:r>
                  <a:endParaRPr lang="el-GR" sz="2000" dirty="0">
                    <a:solidFill>
                      <a:srgbClr val="1D4956"/>
                    </a:solidFill>
                  </a:endParaRPr>
                </a:p>
              </p:txBody>
            </p:sp>
          </p:grpSp>
          <p:grpSp>
            <p:nvGrpSpPr>
              <p:cNvPr id="273" name="Ομάδα 130">
                <a:extLst>
                  <a:ext uri="{FF2B5EF4-FFF2-40B4-BE49-F238E27FC236}">
                    <a16:creationId xmlns:a16="http://schemas.microsoft.com/office/drawing/2014/main" id="{6F0A4819-4AF8-4A26-A777-3169D01EBE28}"/>
                  </a:ext>
                </a:extLst>
              </p:cNvPr>
              <p:cNvGrpSpPr/>
              <p:nvPr/>
            </p:nvGrpSpPr>
            <p:grpSpPr>
              <a:xfrm>
                <a:off x="2948483" y="5609202"/>
                <a:ext cx="1538643" cy="412202"/>
                <a:chOff x="1089706" y="5770670"/>
                <a:chExt cx="1011113" cy="412202"/>
              </a:xfrm>
            </p:grpSpPr>
            <p:sp>
              <p:nvSpPr>
                <p:cNvPr id="274" name="Ορθογώνιο 131">
                  <a:extLst>
                    <a:ext uri="{FF2B5EF4-FFF2-40B4-BE49-F238E27FC236}">
                      <a16:creationId xmlns:a16="http://schemas.microsoft.com/office/drawing/2014/main" id="{14AB077B-2736-4D35-B765-ECFFDB94B1A7}"/>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5" name="TextBox 274">
                  <a:extLst>
                    <a:ext uri="{FF2B5EF4-FFF2-40B4-BE49-F238E27FC236}">
                      <a16:creationId xmlns:a16="http://schemas.microsoft.com/office/drawing/2014/main" id="{99223E39-71C1-4C99-818A-7849407491F2}"/>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AMD GPU</a:t>
                  </a:r>
                  <a:endParaRPr lang="el-GR" sz="2000" dirty="0">
                    <a:solidFill>
                      <a:srgbClr val="1D4956"/>
                    </a:solidFill>
                  </a:endParaRPr>
                </a:p>
              </p:txBody>
            </p:sp>
          </p:grpSp>
        </p:grpSp>
        <p:sp>
          <p:nvSpPr>
            <p:cNvPr id="171" name="Ορθογώνιο: Στρογγύλεμα γωνιών 136">
              <a:extLst>
                <a:ext uri="{FF2B5EF4-FFF2-40B4-BE49-F238E27FC236}">
                  <a16:creationId xmlns:a16="http://schemas.microsoft.com/office/drawing/2014/main" id="{3DFAF312-A90B-4439-AF78-137DEB3F4EEF}"/>
                </a:ext>
              </a:extLst>
            </p:cNvPr>
            <p:cNvSpPr/>
            <p:nvPr/>
          </p:nvSpPr>
          <p:spPr>
            <a:xfrm>
              <a:off x="118472" y="1381604"/>
              <a:ext cx="984085" cy="72765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172" name="TextBox 171">
              <a:extLst>
                <a:ext uri="{FF2B5EF4-FFF2-40B4-BE49-F238E27FC236}">
                  <a16:creationId xmlns:a16="http://schemas.microsoft.com/office/drawing/2014/main" id="{67CFED6C-DFC8-4EA7-BFA2-87773084AA1F}"/>
                </a:ext>
              </a:extLst>
            </p:cNvPr>
            <p:cNvSpPr txBox="1"/>
            <p:nvPr/>
          </p:nvSpPr>
          <p:spPr>
            <a:xfrm>
              <a:off x="110889" y="1402096"/>
              <a:ext cx="984087" cy="307777"/>
            </a:xfrm>
            <a:prstGeom prst="rect">
              <a:avLst/>
            </a:prstGeom>
            <a:noFill/>
          </p:spPr>
          <p:txBody>
            <a:bodyPr wrap="square" rtlCol="0">
              <a:spAutoFit/>
            </a:bodyPr>
            <a:lstStyle/>
            <a:p>
              <a:pPr algn="ctr"/>
              <a:r>
                <a:rPr lang="en-US" dirty="0">
                  <a:solidFill>
                    <a:srgbClr val="1D4956"/>
                  </a:solidFill>
                  <a:latin typeface="Barlow" panose="00000500000000000000" pitchFamily="2" charset="0"/>
                </a:rPr>
                <a:t>Client </a:t>
              </a:r>
              <a:r>
                <a:rPr lang="en-US" b="1" dirty="0">
                  <a:solidFill>
                    <a:srgbClr val="1D4956"/>
                  </a:solidFill>
                  <a:latin typeface="Barlow" panose="00000500000000000000" pitchFamily="2" charset="0"/>
                </a:rPr>
                <a:t>1</a:t>
              </a:r>
              <a:endParaRPr lang="el-GR" b="1" dirty="0">
                <a:solidFill>
                  <a:srgbClr val="1D4956"/>
                </a:solidFill>
              </a:endParaRPr>
            </a:p>
          </p:txBody>
        </p:sp>
        <p:sp>
          <p:nvSpPr>
            <p:cNvPr id="173" name="Ορθογώνιο 79">
              <a:extLst>
                <a:ext uri="{FF2B5EF4-FFF2-40B4-BE49-F238E27FC236}">
                  <a16:creationId xmlns:a16="http://schemas.microsoft.com/office/drawing/2014/main" id="{C55F93BE-7FD9-49DA-85BC-E9C30626B675}"/>
                </a:ext>
              </a:extLst>
            </p:cNvPr>
            <p:cNvSpPr/>
            <p:nvPr/>
          </p:nvSpPr>
          <p:spPr>
            <a:xfrm>
              <a:off x="200660" y="1733608"/>
              <a:ext cx="812591" cy="231354"/>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050"/>
            </a:p>
          </p:txBody>
        </p:sp>
        <p:sp>
          <p:nvSpPr>
            <p:cNvPr id="174" name="TextBox 173">
              <a:extLst>
                <a:ext uri="{FF2B5EF4-FFF2-40B4-BE49-F238E27FC236}">
                  <a16:creationId xmlns:a16="http://schemas.microsoft.com/office/drawing/2014/main" id="{ABCAFC8A-5EB5-4BB0-8A99-6575F01BBA18}"/>
                </a:ext>
              </a:extLst>
            </p:cNvPr>
            <p:cNvSpPr txBox="1"/>
            <p:nvPr/>
          </p:nvSpPr>
          <p:spPr>
            <a:xfrm>
              <a:off x="189480" y="1686139"/>
              <a:ext cx="873289" cy="307777"/>
            </a:xfrm>
            <a:prstGeom prst="rect">
              <a:avLst/>
            </a:prstGeom>
            <a:noFill/>
          </p:spPr>
          <p:txBody>
            <a:bodyPr wrap="square" rtlCol="0">
              <a:spAutoFit/>
            </a:bodyPr>
            <a:lstStyle/>
            <a:p>
              <a:pPr algn="ctr"/>
              <a:r>
                <a:rPr lang="en-US" dirty="0" err="1">
                  <a:solidFill>
                    <a:srgbClr val="1D4956"/>
                  </a:solidFill>
                  <a:latin typeface="Barlow" panose="00000500000000000000" pitchFamily="2" charset="0"/>
                </a:rPr>
                <a:t>Arax</a:t>
              </a:r>
              <a:r>
                <a:rPr lang="en-US" dirty="0">
                  <a:solidFill>
                    <a:srgbClr val="1D4956"/>
                  </a:solidFill>
                  <a:latin typeface="Barlow" panose="00000500000000000000" pitchFamily="2" charset="0"/>
                </a:rPr>
                <a:t> App</a:t>
              </a:r>
              <a:endParaRPr lang="el-GR" dirty="0">
                <a:solidFill>
                  <a:srgbClr val="1D4956"/>
                </a:solidFill>
              </a:endParaRPr>
            </a:p>
          </p:txBody>
        </p:sp>
        <p:cxnSp>
          <p:nvCxnSpPr>
            <p:cNvPr id="175" name="Straight Arrow Connector 174">
              <a:extLst>
                <a:ext uri="{FF2B5EF4-FFF2-40B4-BE49-F238E27FC236}">
                  <a16:creationId xmlns:a16="http://schemas.microsoft.com/office/drawing/2014/main" id="{CB2AFA09-4488-40E0-ACFA-CF8E82DD4FFF}"/>
                </a:ext>
              </a:extLst>
            </p:cNvPr>
            <p:cNvCxnSpPr>
              <a:cxnSpLocks/>
            </p:cNvCxnSpPr>
            <p:nvPr/>
          </p:nvCxnSpPr>
          <p:spPr>
            <a:xfrm>
              <a:off x="360916" y="2033157"/>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76" name="Group 175">
              <a:extLst>
                <a:ext uri="{FF2B5EF4-FFF2-40B4-BE49-F238E27FC236}">
                  <a16:creationId xmlns:a16="http://schemas.microsoft.com/office/drawing/2014/main" id="{A8F9366F-9BF1-4E86-94EC-00475CD08610}"/>
                </a:ext>
              </a:extLst>
            </p:cNvPr>
            <p:cNvGrpSpPr/>
            <p:nvPr/>
          </p:nvGrpSpPr>
          <p:grpSpPr>
            <a:xfrm>
              <a:off x="211812" y="2294618"/>
              <a:ext cx="290597" cy="555650"/>
              <a:chOff x="9285537" y="4891093"/>
              <a:chExt cx="376622" cy="706301"/>
            </a:xfrm>
          </p:grpSpPr>
          <p:sp>
            <p:nvSpPr>
              <p:cNvPr id="267" name="Ορθογώνιο 162">
                <a:extLst>
                  <a:ext uri="{FF2B5EF4-FFF2-40B4-BE49-F238E27FC236}">
                    <a16:creationId xmlns:a16="http://schemas.microsoft.com/office/drawing/2014/main" id="{45B8FC48-D6CD-4989-9B05-7309488FB773}"/>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268" name="Ευθεία γραμμή σύνδεσης 163">
                <a:extLst>
                  <a:ext uri="{FF2B5EF4-FFF2-40B4-BE49-F238E27FC236}">
                    <a16:creationId xmlns:a16="http://schemas.microsoft.com/office/drawing/2014/main" id="{EE9EF622-A7FB-4879-8954-BB2AB8E7C9A6}"/>
                  </a:ext>
                </a:extLst>
              </p:cNvPr>
              <p:cNvCxnSpPr>
                <a:cxnSpLocks/>
                <a:stCxn id="267"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69" name="Οβάλ 173">
                <a:extLst>
                  <a:ext uri="{FF2B5EF4-FFF2-40B4-BE49-F238E27FC236}">
                    <a16:creationId xmlns:a16="http://schemas.microsoft.com/office/drawing/2014/main" id="{E5B6ADD6-4AC6-415E-950A-460C9E77B839}"/>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270" name="Οβάλ 173">
                <a:extLst>
                  <a:ext uri="{FF2B5EF4-FFF2-40B4-BE49-F238E27FC236}">
                    <a16:creationId xmlns:a16="http://schemas.microsoft.com/office/drawing/2014/main" id="{BC8908B9-3B77-4D41-83CF-43C13946C684}"/>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cxnSp>
          <p:nvCxnSpPr>
            <p:cNvPr id="177" name="Straight Arrow Connector 176">
              <a:extLst>
                <a:ext uri="{FF2B5EF4-FFF2-40B4-BE49-F238E27FC236}">
                  <a16:creationId xmlns:a16="http://schemas.microsoft.com/office/drawing/2014/main" id="{DBDBE5F2-8F76-430E-8E56-D9E6182A7F95}"/>
                </a:ext>
              </a:extLst>
            </p:cNvPr>
            <p:cNvCxnSpPr>
              <a:cxnSpLocks/>
            </p:cNvCxnSpPr>
            <p:nvPr/>
          </p:nvCxnSpPr>
          <p:spPr>
            <a:xfrm>
              <a:off x="858999" y="2033236"/>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78" name="Group 177">
              <a:extLst>
                <a:ext uri="{FF2B5EF4-FFF2-40B4-BE49-F238E27FC236}">
                  <a16:creationId xmlns:a16="http://schemas.microsoft.com/office/drawing/2014/main" id="{8133D953-3260-45FE-BDB7-8DE4DB23C5A7}"/>
                </a:ext>
              </a:extLst>
            </p:cNvPr>
            <p:cNvGrpSpPr/>
            <p:nvPr/>
          </p:nvGrpSpPr>
          <p:grpSpPr>
            <a:xfrm>
              <a:off x="709895" y="2294697"/>
              <a:ext cx="290597" cy="555650"/>
              <a:chOff x="9285537" y="4891093"/>
              <a:chExt cx="376622" cy="706301"/>
            </a:xfrm>
          </p:grpSpPr>
          <p:sp>
            <p:nvSpPr>
              <p:cNvPr id="245" name="Ορθογώνιο 162">
                <a:extLst>
                  <a:ext uri="{FF2B5EF4-FFF2-40B4-BE49-F238E27FC236}">
                    <a16:creationId xmlns:a16="http://schemas.microsoft.com/office/drawing/2014/main" id="{79376A13-E5D7-4A90-BD26-DAB564B0D4C2}"/>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246" name="Ευθεία γραμμή σύνδεσης 163">
                <a:extLst>
                  <a:ext uri="{FF2B5EF4-FFF2-40B4-BE49-F238E27FC236}">
                    <a16:creationId xmlns:a16="http://schemas.microsoft.com/office/drawing/2014/main" id="{2D51426E-D3DF-469B-AF90-68AF669EEE38}"/>
                  </a:ext>
                </a:extLst>
              </p:cNvPr>
              <p:cNvCxnSpPr>
                <a:cxnSpLocks/>
                <a:stCxn id="245"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60" name="Οβάλ 173">
                <a:extLst>
                  <a:ext uri="{FF2B5EF4-FFF2-40B4-BE49-F238E27FC236}">
                    <a16:creationId xmlns:a16="http://schemas.microsoft.com/office/drawing/2014/main" id="{787816FA-1157-4F33-8616-DE32FA8EEE60}"/>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266" name="Οβάλ 173">
                <a:extLst>
                  <a:ext uri="{FF2B5EF4-FFF2-40B4-BE49-F238E27FC236}">
                    <a16:creationId xmlns:a16="http://schemas.microsoft.com/office/drawing/2014/main" id="{ACEB708F-BA86-4881-B277-D5A661F12CB1}"/>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sp>
          <p:nvSpPr>
            <p:cNvPr id="179" name="Ορθογώνιο: Στρογγύλεμα γωνιών 134">
              <a:extLst>
                <a:ext uri="{FF2B5EF4-FFF2-40B4-BE49-F238E27FC236}">
                  <a16:creationId xmlns:a16="http://schemas.microsoft.com/office/drawing/2014/main" id="{6C0C5F31-C2DD-435B-BAD1-E5C0AB3A407E}"/>
                </a:ext>
              </a:extLst>
            </p:cNvPr>
            <p:cNvSpPr/>
            <p:nvPr/>
          </p:nvSpPr>
          <p:spPr>
            <a:xfrm>
              <a:off x="1257546" y="1916895"/>
              <a:ext cx="1241703" cy="1230379"/>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180" name="Ορθογώνιο: Στρογγύλεμα γωνιών 136">
              <a:extLst>
                <a:ext uri="{FF2B5EF4-FFF2-40B4-BE49-F238E27FC236}">
                  <a16:creationId xmlns:a16="http://schemas.microsoft.com/office/drawing/2014/main" id="{EC0E0759-96B5-4D16-8D16-EBF04F1353C7}"/>
                </a:ext>
              </a:extLst>
            </p:cNvPr>
            <p:cNvSpPr/>
            <p:nvPr/>
          </p:nvSpPr>
          <p:spPr>
            <a:xfrm>
              <a:off x="1348550" y="1380670"/>
              <a:ext cx="1079068" cy="72765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181" name="TextBox 180">
              <a:extLst>
                <a:ext uri="{FF2B5EF4-FFF2-40B4-BE49-F238E27FC236}">
                  <a16:creationId xmlns:a16="http://schemas.microsoft.com/office/drawing/2014/main" id="{A5F0C105-92F6-40E8-BF58-5468E1EBB193}"/>
                </a:ext>
              </a:extLst>
            </p:cNvPr>
            <p:cNvSpPr txBox="1"/>
            <p:nvPr/>
          </p:nvSpPr>
          <p:spPr>
            <a:xfrm>
              <a:off x="1402752" y="1401162"/>
              <a:ext cx="984087" cy="307777"/>
            </a:xfrm>
            <a:prstGeom prst="rect">
              <a:avLst/>
            </a:prstGeom>
            <a:noFill/>
          </p:spPr>
          <p:txBody>
            <a:bodyPr wrap="square" rtlCol="0">
              <a:spAutoFit/>
            </a:bodyPr>
            <a:lstStyle/>
            <a:p>
              <a:pPr algn="ctr"/>
              <a:r>
                <a:rPr lang="en-US" dirty="0">
                  <a:solidFill>
                    <a:srgbClr val="1D4956"/>
                  </a:solidFill>
                  <a:latin typeface="Barlow" panose="00000500000000000000" pitchFamily="2" charset="0"/>
                </a:rPr>
                <a:t>Client </a:t>
              </a:r>
              <a:r>
                <a:rPr lang="en-US" b="1" dirty="0">
                  <a:solidFill>
                    <a:srgbClr val="1D4956"/>
                  </a:solidFill>
                  <a:latin typeface="Barlow" panose="00000500000000000000" pitchFamily="2" charset="0"/>
                </a:rPr>
                <a:t>2</a:t>
              </a:r>
              <a:endParaRPr lang="el-GR" b="1" dirty="0">
                <a:solidFill>
                  <a:srgbClr val="1D4956"/>
                </a:solidFill>
              </a:endParaRPr>
            </a:p>
          </p:txBody>
        </p:sp>
        <p:sp>
          <p:nvSpPr>
            <p:cNvPr id="182" name="Ορθογώνιο 79">
              <a:extLst>
                <a:ext uri="{FF2B5EF4-FFF2-40B4-BE49-F238E27FC236}">
                  <a16:creationId xmlns:a16="http://schemas.microsoft.com/office/drawing/2014/main" id="{11E044A8-2E3D-4A62-8F1A-C4723B6F17B4}"/>
                </a:ext>
              </a:extLst>
            </p:cNvPr>
            <p:cNvSpPr/>
            <p:nvPr/>
          </p:nvSpPr>
          <p:spPr>
            <a:xfrm>
              <a:off x="1492523" y="1732674"/>
              <a:ext cx="812591" cy="231354"/>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050"/>
            </a:p>
          </p:txBody>
        </p:sp>
        <p:sp>
          <p:nvSpPr>
            <p:cNvPr id="183" name="TextBox 182">
              <a:extLst>
                <a:ext uri="{FF2B5EF4-FFF2-40B4-BE49-F238E27FC236}">
                  <a16:creationId xmlns:a16="http://schemas.microsoft.com/office/drawing/2014/main" id="{895CBD93-9DD3-4C14-8DC5-1E2A4A32613F}"/>
                </a:ext>
              </a:extLst>
            </p:cNvPr>
            <p:cNvSpPr txBox="1"/>
            <p:nvPr/>
          </p:nvSpPr>
          <p:spPr>
            <a:xfrm>
              <a:off x="1481343" y="1685205"/>
              <a:ext cx="873289" cy="307777"/>
            </a:xfrm>
            <a:prstGeom prst="rect">
              <a:avLst/>
            </a:prstGeom>
            <a:noFill/>
          </p:spPr>
          <p:txBody>
            <a:bodyPr wrap="square" rtlCol="0">
              <a:spAutoFit/>
            </a:bodyPr>
            <a:lstStyle/>
            <a:p>
              <a:pPr algn="ctr"/>
              <a:r>
                <a:rPr lang="en-US" dirty="0" err="1">
                  <a:solidFill>
                    <a:srgbClr val="1D4956"/>
                  </a:solidFill>
                  <a:latin typeface="Barlow" panose="00000500000000000000" pitchFamily="2" charset="0"/>
                </a:rPr>
                <a:t>Arax</a:t>
              </a:r>
              <a:r>
                <a:rPr lang="en-US" dirty="0">
                  <a:solidFill>
                    <a:srgbClr val="1D4956"/>
                  </a:solidFill>
                  <a:latin typeface="Barlow" panose="00000500000000000000" pitchFamily="2" charset="0"/>
                </a:rPr>
                <a:t> App</a:t>
              </a:r>
              <a:endParaRPr lang="el-GR" dirty="0">
                <a:solidFill>
                  <a:srgbClr val="1D4956"/>
                </a:solidFill>
              </a:endParaRPr>
            </a:p>
          </p:txBody>
        </p:sp>
        <p:cxnSp>
          <p:nvCxnSpPr>
            <p:cNvPr id="184" name="Straight Arrow Connector 183">
              <a:extLst>
                <a:ext uri="{FF2B5EF4-FFF2-40B4-BE49-F238E27FC236}">
                  <a16:creationId xmlns:a16="http://schemas.microsoft.com/office/drawing/2014/main" id="{86591811-C3A6-46CE-9957-E06D267925E2}"/>
                </a:ext>
              </a:extLst>
            </p:cNvPr>
            <p:cNvCxnSpPr>
              <a:cxnSpLocks/>
            </p:cNvCxnSpPr>
            <p:nvPr/>
          </p:nvCxnSpPr>
          <p:spPr>
            <a:xfrm>
              <a:off x="1630123" y="2032223"/>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C5B8F06D-99C9-4605-B88E-CFD9DE3F7505}"/>
                </a:ext>
              </a:extLst>
            </p:cNvPr>
            <p:cNvGrpSpPr/>
            <p:nvPr/>
          </p:nvGrpSpPr>
          <p:grpSpPr>
            <a:xfrm>
              <a:off x="1481019" y="2293684"/>
              <a:ext cx="290597" cy="555650"/>
              <a:chOff x="9285537" y="4891093"/>
              <a:chExt cx="376622" cy="706301"/>
            </a:xfrm>
          </p:grpSpPr>
          <p:sp>
            <p:nvSpPr>
              <p:cNvPr id="241" name="Ορθογώνιο 162">
                <a:extLst>
                  <a:ext uri="{FF2B5EF4-FFF2-40B4-BE49-F238E27FC236}">
                    <a16:creationId xmlns:a16="http://schemas.microsoft.com/office/drawing/2014/main" id="{4B9FE086-FA92-46C3-BD52-CF5FE1975D76}"/>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242" name="Ευθεία γραμμή σύνδεσης 163">
                <a:extLst>
                  <a:ext uri="{FF2B5EF4-FFF2-40B4-BE49-F238E27FC236}">
                    <a16:creationId xmlns:a16="http://schemas.microsoft.com/office/drawing/2014/main" id="{4F1C695B-E1F3-4DA0-A8FE-57DBE385DE48}"/>
                  </a:ext>
                </a:extLst>
              </p:cNvPr>
              <p:cNvCxnSpPr>
                <a:cxnSpLocks/>
                <a:stCxn id="241"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43" name="Οβάλ 173">
                <a:extLst>
                  <a:ext uri="{FF2B5EF4-FFF2-40B4-BE49-F238E27FC236}">
                    <a16:creationId xmlns:a16="http://schemas.microsoft.com/office/drawing/2014/main" id="{361A3DC0-ABD5-4003-9E7C-2967DC8F1C55}"/>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244" name="Οβάλ 173">
                <a:extLst>
                  <a:ext uri="{FF2B5EF4-FFF2-40B4-BE49-F238E27FC236}">
                    <a16:creationId xmlns:a16="http://schemas.microsoft.com/office/drawing/2014/main" id="{D93CCAE5-1052-4A9E-944A-C7C9C6D62226}"/>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cxnSp>
          <p:nvCxnSpPr>
            <p:cNvPr id="186" name="Straight Arrow Connector 185">
              <a:extLst>
                <a:ext uri="{FF2B5EF4-FFF2-40B4-BE49-F238E27FC236}">
                  <a16:creationId xmlns:a16="http://schemas.microsoft.com/office/drawing/2014/main" id="{3DDE5279-CAC8-4319-BA2A-C66C718517EB}"/>
                </a:ext>
              </a:extLst>
            </p:cNvPr>
            <p:cNvCxnSpPr>
              <a:cxnSpLocks/>
            </p:cNvCxnSpPr>
            <p:nvPr/>
          </p:nvCxnSpPr>
          <p:spPr>
            <a:xfrm>
              <a:off x="2120170" y="2030452"/>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C97D16D2-9D3D-483A-8F63-A43329D1EFCB}"/>
                </a:ext>
              </a:extLst>
            </p:cNvPr>
            <p:cNvGrpSpPr/>
            <p:nvPr/>
          </p:nvGrpSpPr>
          <p:grpSpPr>
            <a:xfrm>
              <a:off x="1971066" y="2291913"/>
              <a:ext cx="290597" cy="555650"/>
              <a:chOff x="9285537" y="4891093"/>
              <a:chExt cx="376622" cy="706301"/>
            </a:xfrm>
          </p:grpSpPr>
          <p:sp>
            <p:nvSpPr>
              <p:cNvPr id="237" name="Ορθογώνιο 162">
                <a:extLst>
                  <a:ext uri="{FF2B5EF4-FFF2-40B4-BE49-F238E27FC236}">
                    <a16:creationId xmlns:a16="http://schemas.microsoft.com/office/drawing/2014/main" id="{AEEBA971-D45C-4E97-ABDA-65D13FAFF550}"/>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238" name="Ευθεία γραμμή σύνδεσης 163">
                <a:extLst>
                  <a:ext uri="{FF2B5EF4-FFF2-40B4-BE49-F238E27FC236}">
                    <a16:creationId xmlns:a16="http://schemas.microsoft.com/office/drawing/2014/main" id="{3483C8E9-EBC1-4F6F-A8F3-20AF06C5BC57}"/>
                  </a:ext>
                </a:extLst>
              </p:cNvPr>
              <p:cNvCxnSpPr>
                <a:cxnSpLocks/>
                <a:stCxn id="237"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39" name="Οβάλ 173">
                <a:extLst>
                  <a:ext uri="{FF2B5EF4-FFF2-40B4-BE49-F238E27FC236}">
                    <a16:creationId xmlns:a16="http://schemas.microsoft.com/office/drawing/2014/main" id="{CA257709-DF05-4821-8237-2931DC43C293}"/>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240" name="Οβάλ 173">
                <a:extLst>
                  <a:ext uri="{FF2B5EF4-FFF2-40B4-BE49-F238E27FC236}">
                    <a16:creationId xmlns:a16="http://schemas.microsoft.com/office/drawing/2014/main" id="{09FC6F53-C38B-4004-8736-88795852591B}"/>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sp>
          <p:nvSpPr>
            <p:cNvPr id="188" name="Ορθογώνιο: Στρογγύλεμα γωνιών 134">
              <a:extLst>
                <a:ext uri="{FF2B5EF4-FFF2-40B4-BE49-F238E27FC236}">
                  <a16:creationId xmlns:a16="http://schemas.microsoft.com/office/drawing/2014/main" id="{785B655B-2EBE-469F-8518-B10A7DA4D4E5}"/>
                </a:ext>
              </a:extLst>
            </p:cNvPr>
            <p:cNvSpPr/>
            <p:nvPr/>
          </p:nvSpPr>
          <p:spPr>
            <a:xfrm>
              <a:off x="3007069" y="1925832"/>
              <a:ext cx="1241703" cy="1221442"/>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189" name="Ορθογώνιο: Στρογγύλεμα γωνιών 136">
              <a:extLst>
                <a:ext uri="{FF2B5EF4-FFF2-40B4-BE49-F238E27FC236}">
                  <a16:creationId xmlns:a16="http://schemas.microsoft.com/office/drawing/2014/main" id="{0278FA3D-9ADA-4403-8CDC-0EB867A19DC9}"/>
                </a:ext>
              </a:extLst>
            </p:cNvPr>
            <p:cNvSpPr/>
            <p:nvPr/>
          </p:nvSpPr>
          <p:spPr>
            <a:xfrm>
              <a:off x="3098073" y="1389606"/>
              <a:ext cx="1079068" cy="72765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190" name="TextBox 189">
              <a:extLst>
                <a:ext uri="{FF2B5EF4-FFF2-40B4-BE49-F238E27FC236}">
                  <a16:creationId xmlns:a16="http://schemas.microsoft.com/office/drawing/2014/main" id="{208F8E0A-891C-47F6-8ACB-2132CB8251F9}"/>
                </a:ext>
              </a:extLst>
            </p:cNvPr>
            <p:cNvSpPr txBox="1"/>
            <p:nvPr/>
          </p:nvSpPr>
          <p:spPr>
            <a:xfrm>
              <a:off x="3152275" y="1410098"/>
              <a:ext cx="984087" cy="307777"/>
            </a:xfrm>
            <a:prstGeom prst="rect">
              <a:avLst/>
            </a:prstGeom>
            <a:noFill/>
          </p:spPr>
          <p:txBody>
            <a:bodyPr wrap="square" rtlCol="0">
              <a:spAutoFit/>
            </a:bodyPr>
            <a:lstStyle/>
            <a:p>
              <a:pPr algn="ctr"/>
              <a:r>
                <a:rPr lang="en-US" dirty="0">
                  <a:solidFill>
                    <a:srgbClr val="1D4956"/>
                  </a:solidFill>
                  <a:latin typeface="Barlow" panose="00000500000000000000" pitchFamily="2" charset="0"/>
                </a:rPr>
                <a:t>Client N</a:t>
              </a:r>
              <a:endParaRPr lang="el-GR" b="1" dirty="0">
                <a:solidFill>
                  <a:srgbClr val="1D4956"/>
                </a:solidFill>
              </a:endParaRPr>
            </a:p>
          </p:txBody>
        </p:sp>
        <p:sp>
          <p:nvSpPr>
            <p:cNvPr id="191" name="Ορθογώνιο 79">
              <a:extLst>
                <a:ext uri="{FF2B5EF4-FFF2-40B4-BE49-F238E27FC236}">
                  <a16:creationId xmlns:a16="http://schemas.microsoft.com/office/drawing/2014/main" id="{0984A3C7-1E22-431C-9C39-096680153B31}"/>
                </a:ext>
              </a:extLst>
            </p:cNvPr>
            <p:cNvSpPr/>
            <p:nvPr/>
          </p:nvSpPr>
          <p:spPr>
            <a:xfrm>
              <a:off x="3242046" y="1741610"/>
              <a:ext cx="812591" cy="231354"/>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050"/>
            </a:p>
          </p:txBody>
        </p:sp>
        <p:sp>
          <p:nvSpPr>
            <p:cNvPr id="192" name="TextBox 191">
              <a:extLst>
                <a:ext uri="{FF2B5EF4-FFF2-40B4-BE49-F238E27FC236}">
                  <a16:creationId xmlns:a16="http://schemas.microsoft.com/office/drawing/2014/main" id="{4BF1CD18-BC24-40CC-AB4F-D889334A616A}"/>
                </a:ext>
              </a:extLst>
            </p:cNvPr>
            <p:cNvSpPr txBox="1"/>
            <p:nvPr/>
          </p:nvSpPr>
          <p:spPr>
            <a:xfrm>
              <a:off x="3230866" y="1694141"/>
              <a:ext cx="873289" cy="307777"/>
            </a:xfrm>
            <a:prstGeom prst="rect">
              <a:avLst/>
            </a:prstGeom>
            <a:noFill/>
          </p:spPr>
          <p:txBody>
            <a:bodyPr wrap="square" rtlCol="0">
              <a:spAutoFit/>
            </a:bodyPr>
            <a:lstStyle/>
            <a:p>
              <a:pPr algn="ctr"/>
              <a:r>
                <a:rPr lang="en-US" dirty="0" err="1">
                  <a:solidFill>
                    <a:srgbClr val="1D4956"/>
                  </a:solidFill>
                  <a:latin typeface="Barlow" panose="00000500000000000000" pitchFamily="2" charset="0"/>
                </a:rPr>
                <a:t>Arax</a:t>
              </a:r>
              <a:r>
                <a:rPr lang="en-US" dirty="0">
                  <a:solidFill>
                    <a:srgbClr val="1D4956"/>
                  </a:solidFill>
                  <a:latin typeface="Barlow" panose="00000500000000000000" pitchFamily="2" charset="0"/>
                </a:rPr>
                <a:t> App</a:t>
              </a:r>
              <a:endParaRPr lang="el-GR" dirty="0">
                <a:solidFill>
                  <a:srgbClr val="1D4956"/>
                </a:solidFill>
              </a:endParaRPr>
            </a:p>
          </p:txBody>
        </p:sp>
        <p:cxnSp>
          <p:nvCxnSpPr>
            <p:cNvPr id="193" name="Straight Arrow Connector 192">
              <a:extLst>
                <a:ext uri="{FF2B5EF4-FFF2-40B4-BE49-F238E27FC236}">
                  <a16:creationId xmlns:a16="http://schemas.microsoft.com/office/drawing/2014/main" id="{F6870A61-10E6-4C73-92E8-2DFBC2798ED3}"/>
                </a:ext>
              </a:extLst>
            </p:cNvPr>
            <p:cNvCxnSpPr>
              <a:cxnSpLocks/>
            </p:cNvCxnSpPr>
            <p:nvPr/>
          </p:nvCxnSpPr>
          <p:spPr>
            <a:xfrm>
              <a:off x="3664627" y="2041159"/>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94" name="Group 193">
              <a:extLst>
                <a:ext uri="{FF2B5EF4-FFF2-40B4-BE49-F238E27FC236}">
                  <a16:creationId xmlns:a16="http://schemas.microsoft.com/office/drawing/2014/main" id="{01574E37-CE88-4695-9DD2-51D6FD3CEE30}"/>
                </a:ext>
              </a:extLst>
            </p:cNvPr>
            <p:cNvGrpSpPr/>
            <p:nvPr/>
          </p:nvGrpSpPr>
          <p:grpSpPr>
            <a:xfrm>
              <a:off x="3515523" y="2302620"/>
              <a:ext cx="290597" cy="555650"/>
              <a:chOff x="9285537" y="4891093"/>
              <a:chExt cx="376622" cy="706301"/>
            </a:xfrm>
          </p:grpSpPr>
          <p:sp>
            <p:nvSpPr>
              <p:cNvPr id="233" name="Ορθογώνιο 162">
                <a:extLst>
                  <a:ext uri="{FF2B5EF4-FFF2-40B4-BE49-F238E27FC236}">
                    <a16:creationId xmlns:a16="http://schemas.microsoft.com/office/drawing/2014/main" id="{5BD2268E-0310-4E2A-A189-E3234B5B9FD9}"/>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234" name="Ευθεία γραμμή σύνδεσης 163">
                <a:extLst>
                  <a:ext uri="{FF2B5EF4-FFF2-40B4-BE49-F238E27FC236}">
                    <a16:creationId xmlns:a16="http://schemas.microsoft.com/office/drawing/2014/main" id="{11C5244C-6481-4748-B30C-83AE46E8EAC3}"/>
                  </a:ext>
                </a:extLst>
              </p:cNvPr>
              <p:cNvCxnSpPr>
                <a:cxnSpLocks/>
                <a:stCxn id="233"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35" name="Οβάλ 173">
                <a:extLst>
                  <a:ext uri="{FF2B5EF4-FFF2-40B4-BE49-F238E27FC236}">
                    <a16:creationId xmlns:a16="http://schemas.microsoft.com/office/drawing/2014/main" id="{024FB33B-BD04-46D2-AAAC-55F2DE1318AF}"/>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236" name="Οβάλ 173">
                <a:extLst>
                  <a:ext uri="{FF2B5EF4-FFF2-40B4-BE49-F238E27FC236}">
                    <a16:creationId xmlns:a16="http://schemas.microsoft.com/office/drawing/2014/main" id="{6D079A96-B5EA-4D0D-A211-E0460FAE33C1}"/>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sp>
          <p:nvSpPr>
            <p:cNvPr id="195" name="TextBox 194">
              <a:extLst>
                <a:ext uri="{FF2B5EF4-FFF2-40B4-BE49-F238E27FC236}">
                  <a16:creationId xmlns:a16="http://schemas.microsoft.com/office/drawing/2014/main" id="{1E4B503A-1417-4D57-AE31-2CA5612D9660}"/>
                </a:ext>
              </a:extLst>
            </p:cNvPr>
            <p:cNvSpPr txBox="1"/>
            <p:nvPr/>
          </p:nvSpPr>
          <p:spPr>
            <a:xfrm>
              <a:off x="2536379" y="1194934"/>
              <a:ext cx="740012" cy="523220"/>
            </a:xfrm>
            <a:prstGeom prst="rect">
              <a:avLst/>
            </a:prstGeom>
            <a:noFill/>
          </p:spPr>
          <p:txBody>
            <a:bodyPr wrap="square" rtlCol="0">
              <a:spAutoFit/>
            </a:bodyPr>
            <a:lstStyle/>
            <a:p>
              <a:r>
                <a:rPr lang="en-US" sz="2800" dirty="0">
                  <a:solidFill>
                    <a:srgbClr val="1D4956"/>
                  </a:solidFill>
                  <a:latin typeface="Barlow" panose="00000500000000000000" pitchFamily="2" charset="0"/>
                </a:rPr>
                <a:t>...</a:t>
              </a:r>
              <a:endParaRPr lang="el-GR" sz="1100" dirty="0">
                <a:solidFill>
                  <a:srgbClr val="1D4956"/>
                </a:solidFill>
              </a:endParaRPr>
            </a:p>
          </p:txBody>
        </p:sp>
        <p:sp>
          <p:nvSpPr>
            <p:cNvPr id="196" name="Ορθογώνιο: Στρογγύλεμα γωνιών 114">
              <a:extLst>
                <a:ext uri="{FF2B5EF4-FFF2-40B4-BE49-F238E27FC236}">
                  <a16:creationId xmlns:a16="http://schemas.microsoft.com/office/drawing/2014/main" id="{BC4B8D20-D0B6-4FCC-BDE2-2DDB661BF194}"/>
                </a:ext>
              </a:extLst>
            </p:cNvPr>
            <p:cNvSpPr/>
            <p:nvPr/>
          </p:nvSpPr>
          <p:spPr>
            <a:xfrm>
              <a:off x="32156" y="2947608"/>
              <a:ext cx="4326698" cy="1530427"/>
            </a:xfrm>
            <a:prstGeom prst="roundRect">
              <a:avLst/>
            </a:prstGeom>
            <a:ln w="381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197" name="TextBox 196">
              <a:extLst>
                <a:ext uri="{FF2B5EF4-FFF2-40B4-BE49-F238E27FC236}">
                  <a16:creationId xmlns:a16="http://schemas.microsoft.com/office/drawing/2014/main" id="{1DA59543-0FBF-4E5F-B211-3267362EB24F}"/>
                </a:ext>
              </a:extLst>
            </p:cNvPr>
            <p:cNvSpPr txBox="1"/>
            <p:nvPr/>
          </p:nvSpPr>
          <p:spPr>
            <a:xfrm>
              <a:off x="2434460" y="2941791"/>
              <a:ext cx="1075055"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Server</a:t>
              </a:r>
              <a:endParaRPr lang="el-GR" sz="2000" b="1" dirty="0">
                <a:solidFill>
                  <a:srgbClr val="1D4956"/>
                </a:solidFill>
              </a:endParaRPr>
            </a:p>
          </p:txBody>
        </p:sp>
        <p:grpSp>
          <p:nvGrpSpPr>
            <p:cNvPr id="198" name="Group 197">
              <a:extLst>
                <a:ext uri="{FF2B5EF4-FFF2-40B4-BE49-F238E27FC236}">
                  <a16:creationId xmlns:a16="http://schemas.microsoft.com/office/drawing/2014/main" id="{FB32D2C7-EFA8-46F4-B279-5CC5E9A8685E}"/>
                </a:ext>
              </a:extLst>
            </p:cNvPr>
            <p:cNvGrpSpPr/>
            <p:nvPr/>
          </p:nvGrpSpPr>
          <p:grpSpPr>
            <a:xfrm>
              <a:off x="360916" y="2832232"/>
              <a:ext cx="3303710" cy="489997"/>
              <a:chOff x="360916" y="2832237"/>
              <a:chExt cx="3303710" cy="253716"/>
            </a:xfrm>
          </p:grpSpPr>
          <p:cxnSp>
            <p:nvCxnSpPr>
              <p:cNvPr id="228" name="Straight Arrow Connector 227">
                <a:extLst>
                  <a:ext uri="{FF2B5EF4-FFF2-40B4-BE49-F238E27FC236}">
                    <a16:creationId xmlns:a16="http://schemas.microsoft.com/office/drawing/2014/main" id="{43A36C46-780B-4614-9CB9-29FA0A842404}"/>
                  </a:ext>
                </a:extLst>
              </p:cNvPr>
              <p:cNvCxnSpPr>
                <a:cxnSpLocks/>
              </p:cNvCxnSpPr>
              <p:nvPr/>
            </p:nvCxnSpPr>
            <p:spPr>
              <a:xfrm>
                <a:off x="360916" y="2834942"/>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DDE51C53-6E34-4578-8314-2B6EEC069DCB}"/>
                  </a:ext>
                </a:extLst>
              </p:cNvPr>
              <p:cNvCxnSpPr>
                <a:cxnSpLocks/>
              </p:cNvCxnSpPr>
              <p:nvPr/>
            </p:nvCxnSpPr>
            <p:spPr>
              <a:xfrm>
                <a:off x="858999" y="2835021"/>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41447B66-8253-4C31-9216-E456B3242081}"/>
                  </a:ext>
                </a:extLst>
              </p:cNvPr>
              <p:cNvCxnSpPr>
                <a:cxnSpLocks/>
              </p:cNvCxnSpPr>
              <p:nvPr/>
            </p:nvCxnSpPr>
            <p:spPr>
              <a:xfrm>
                <a:off x="1630123" y="2834008"/>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90C3FDC1-ECDF-4F03-8CB9-C4C9448E7C7B}"/>
                  </a:ext>
                </a:extLst>
              </p:cNvPr>
              <p:cNvCxnSpPr>
                <a:cxnSpLocks/>
              </p:cNvCxnSpPr>
              <p:nvPr/>
            </p:nvCxnSpPr>
            <p:spPr>
              <a:xfrm>
                <a:off x="2120170" y="2832237"/>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8C1EF614-D853-4319-BE6F-5E67E2FFE35F}"/>
                  </a:ext>
                </a:extLst>
              </p:cNvPr>
              <p:cNvCxnSpPr>
                <a:cxnSpLocks/>
              </p:cNvCxnSpPr>
              <p:nvPr/>
            </p:nvCxnSpPr>
            <p:spPr>
              <a:xfrm>
                <a:off x="3664626" y="2842944"/>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9" name="Ομάδα 177">
              <a:extLst>
                <a:ext uri="{FF2B5EF4-FFF2-40B4-BE49-F238E27FC236}">
                  <a16:creationId xmlns:a16="http://schemas.microsoft.com/office/drawing/2014/main" id="{A35D353C-1E74-4DC9-BEA4-190B14CDC937}"/>
                </a:ext>
              </a:extLst>
            </p:cNvPr>
            <p:cNvGrpSpPr/>
            <p:nvPr/>
          </p:nvGrpSpPr>
          <p:grpSpPr>
            <a:xfrm>
              <a:off x="2386012" y="3950322"/>
              <a:ext cx="305229" cy="310757"/>
              <a:chOff x="2050621" y="4941105"/>
              <a:chExt cx="404285" cy="443546"/>
            </a:xfrm>
          </p:grpSpPr>
          <p:sp>
            <p:nvSpPr>
              <p:cNvPr id="226" name="Οβάλ 180">
                <a:extLst>
                  <a:ext uri="{FF2B5EF4-FFF2-40B4-BE49-F238E27FC236}">
                    <a16:creationId xmlns:a16="http://schemas.microsoft.com/office/drawing/2014/main" id="{A3CB31FF-29BD-4DA6-B0D9-50582401F436}"/>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7" name="Εικόνα 203">
                <a:extLst>
                  <a:ext uri="{FF2B5EF4-FFF2-40B4-BE49-F238E27FC236}">
                    <a16:creationId xmlns:a16="http://schemas.microsoft.com/office/drawing/2014/main" id="{1EDE264A-43EF-4BCF-B02A-1DD3421A99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187" y="4993267"/>
                <a:ext cx="178298" cy="391384"/>
              </a:xfrm>
              <a:prstGeom prst="rect">
                <a:avLst/>
              </a:prstGeom>
              <a:ln>
                <a:noFill/>
              </a:ln>
            </p:spPr>
          </p:pic>
        </p:grpSp>
        <p:grpSp>
          <p:nvGrpSpPr>
            <p:cNvPr id="200" name="Ομάδα 177">
              <a:extLst>
                <a:ext uri="{FF2B5EF4-FFF2-40B4-BE49-F238E27FC236}">
                  <a16:creationId xmlns:a16="http://schemas.microsoft.com/office/drawing/2014/main" id="{60963837-08C4-4BE4-B6F9-7E5ACA2E65BB}"/>
                </a:ext>
              </a:extLst>
            </p:cNvPr>
            <p:cNvGrpSpPr/>
            <p:nvPr/>
          </p:nvGrpSpPr>
          <p:grpSpPr>
            <a:xfrm>
              <a:off x="855485" y="3960759"/>
              <a:ext cx="305229" cy="310757"/>
              <a:chOff x="2050621" y="4941105"/>
              <a:chExt cx="404285" cy="443546"/>
            </a:xfrm>
          </p:grpSpPr>
          <p:sp>
            <p:nvSpPr>
              <p:cNvPr id="224" name="Οβάλ 180">
                <a:extLst>
                  <a:ext uri="{FF2B5EF4-FFF2-40B4-BE49-F238E27FC236}">
                    <a16:creationId xmlns:a16="http://schemas.microsoft.com/office/drawing/2014/main" id="{EB7CFC32-AECC-4D2B-8525-989347ECF1F8}"/>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5" name="Εικόνα 203">
                <a:extLst>
                  <a:ext uri="{FF2B5EF4-FFF2-40B4-BE49-F238E27FC236}">
                    <a16:creationId xmlns:a16="http://schemas.microsoft.com/office/drawing/2014/main" id="{47B94E13-5C97-49BE-890A-CEBC6CE84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187" y="4993267"/>
                <a:ext cx="178298" cy="391384"/>
              </a:xfrm>
              <a:prstGeom prst="rect">
                <a:avLst/>
              </a:prstGeom>
              <a:ln>
                <a:noFill/>
              </a:ln>
            </p:spPr>
          </p:pic>
        </p:grpSp>
        <p:grpSp>
          <p:nvGrpSpPr>
            <p:cNvPr id="201" name="Ομάδα 177">
              <a:extLst>
                <a:ext uri="{FF2B5EF4-FFF2-40B4-BE49-F238E27FC236}">
                  <a16:creationId xmlns:a16="http://schemas.microsoft.com/office/drawing/2014/main" id="{43C482FA-488F-4C26-9DC4-49892223336F}"/>
                </a:ext>
              </a:extLst>
            </p:cNvPr>
            <p:cNvGrpSpPr/>
            <p:nvPr/>
          </p:nvGrpSpPr>
          <p:grpSpPr>
            <a:xfrm>
              <a:off x="3359266" y="3958111"/>
              <a:ext cx="305229" cy="310757"/>
              <a:chOff x="2050621" y="4941105"/>
              <a:chExt cx="404285" cy="443546"/>
            </a:xfrm>
          </p:grpSpPr>
          <p:sp>
            <p:nvSpPr>
              <p:cNvPr id="222" name="Οβάλ 180">
                <a:extLst>
                  <a:ext uri="{FF2B5EF4-FFF2-40B4-BE49-F238E27FC236}">
                    <a16:creationId xmlns:a16="http://schemas.microsoft.com/office/drawing/2014/main" id="{958B1ECD-F689-4CDB-9B51-C6790DE23402}"/>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3" name="Εικόνα 203">
                <a:extLst>
                  <a:ext uri="{FF2B5EF4-FFF2-40B4-BE49-F238E27FC236}">
                    <a16:creationId xmlns:a16="http://schemas.microsoft.com/office/drawing/2014/main" id="{5C89E7DF-341D-41C1-85C3-C360AFED0B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554" y="4993267"/>
                <a:ext cx="178298" cy="391384"/>
              </a:xfrm>
              <a:prstGeom prst="rect">
                <a:avLst/>
              </a:prstGeom>
              <a:ln>
                <a:noFill/>
              </a:ln>
            </p:spPr>
          </p:pic>
        </p:grpSp>
        <p:grpSp>
          <p:nvGrpSpPr>
            <p:cNvPr id="202" name="Ομάδα 177">
              <a:extLst>
                <a:ext uri="{FF2B5EF4-FFF2-40B4-BE49-F238E27FC236}">
                  <a16:creationId xmlns:a16="http://schemas.microsoft.com/office/drawing/2014/main" id="{B8DE8AB2-4661-42C3-89B5-5659376D7BC8}"/>
                </a:ext>
              </a:extLst>
            </p:cNvPr>
            <p:cNvGrpSpPr/>
            <p:nvPr/>
          </p:nvGrpSpPr>
          <p:grpSpPr>
            <a:xfrm>
              <a:off x="216256" y="3966791"/>
              <a:ext cx="305229" cy="310757"/>
              <a:chOff x="2050621" y="4941105"/>
              <a:chExt cx="404285" cy="443546"/>
            </a:xfrm>
          </p:grpSpPr>
          <p:sp>
            <p:nvSpPr>
              <p:cNvPr id="220" name="Οβάλ 180">
                <a:extLst>
                  <a:ext uri="{FF2B5EF4-FFF2-40B4-BE49-F238E27FC236}">
                    <a16:creationId xmlns:a16="http://schemas.microsoft.com/office/drawing/2014/main" id="{E2DA35E3-798F-4374-9D1A-AF3C3451F42B}"/>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1" name="Εικόνα 203">
                <a:extLst>
                  <a:ext uri="{FF2B5EF4-FFF2-40B4-BE49-F238E27FC236}">
                    <a16:creationId xmlns:a16="http://schemas.microsoft.com/office/drawing/2014/main" id="{0B30E24E-2094-4E24-BC69-D551A4C4C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187" y="4993267"/>
                <a:ext cx="178298" cy="391384"/>
              </a:xfrm>
              <a:prstGeom prst="rect">
                <a:avLst/>
              </a:prstGeom>
              <a:ln>
                <a:noFill/>
              </a:ln>
            </p:spPr>
          </p:pic>
        </p:grpSp>
        <p:sp>
          <p:nvSpPr>
            <p:cNvPr id="203" name="TextBox 202">
              <a:extLst>
                <a:ext uri="{FF2B5EF4-FFF2-40B4-BE49-F238E27FC236}">
                  <a16:creationId xmlns:a16="http://schemas.microsoft.com/office/drawing/2014/main" id="{A427A54B-171D-4E2A-ACFF-DDA6B164C943}"/>
                </a:ext>
              </a:extLst>
            </p:cNvPr>
            <p:cNvSpPr txBox="1"/>
            <p:nvPr/>
          </p:nvSpPr>
          <p:spPr>
            <a:xfrm>
              <a:off x="218750" y="3337779"/>
              <a:ext cx="3949458" cy="400110"/>
            </a:xfrm>
            <a:prstGeom prst="rect">
              <a:avLst/>
            </a:prstGeom>
            <a:noFill/>
            <a:ln w="19050">
              <a:solidFill>
                <a:srgbClr val="1D4956"/>
              </a:solidFill>
              <a:prstDash val="dash"/>
            </a:ln>
          </p:spPr>
          <p:txBody>
            <a:bodyPr wrap="square" rtlCol="0">
              <a:spAutoFit/>
            </a:bodyPr>
            <a:lstStyle/>
            <a:p>
              <a:pPr algn="ctr"/>
              <a:r>
                <a:rPr lang="en-US" sz="2000" dirty="0">
                  <a:solidFill>
                    <a:srgbClr val="1D4956"/>
                  </a:solidFill>
                  <a:latin typeface="Barlow" panose="020B0604020202020204" charset="0"/>
                </a:rPr>
                <a:t>Accelerator Selector</a:t>
              </a:r>
              <a:endParaRPr lang="el-GR" sz="2000" dirty="0">
                <a:solidFill>
                  <a:srgbClr val="1D4956"/>
                </a:solidFill>
              </a:endParaRPr>
            </a:p>
          </p:txBody>
        </p:sp>
        <p:cxnSp>
          <p:nvCxnSpPr>
            <p:cNvPr id="204" name="Straight Arrow Connector 203">
              <a:extLst>
                <a:ext uri="{FF2B5EF4-FFF2-40B4-BE49-F238E27FC236}">
                  <a16:creationId xmlns:a16="http://schemas.microsoft.com/office/drawing/2014/main" id="{0407CE68-A5E3-4F6C-A762-FD8C3FC823FF}"/>
                </a:ext>
              </a:extLst>
            </p:cNvPr>
            <p:cNvCxnSpPr>
              <a:cxnSpLocks/>
            </p:cNvCxnSpPr>
            <p:nvPr/>
          </p:nvCxnSpPr>
          <p:spPr>
            <a:xfrm>
              <a:off x="368870" y="4326976"/>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28A0F092-963D-46FA-A45B-46E81B27741D}"/>
                </a:ext>
              </a:extLst>
            </p:cNvPr>
            <p:cNvCxnSpPr>
              <a:cxnSpLocks/>
            </p:cNvCxnSpPr>
            <p:nvPr/>
          </p:nvCxnSpPr>
          <p:spPr>
            <a:xfrm>
              <a:off x="1017145" y="4314932"/>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206" name="Group 205">
              <a:extLst>
                <a:ext uri="{FF2B5EF4-FFF2-40B4-BE49-F238E27FC236}">
                  <a16:creationId xmlns:a16="http://schemas.microsoft.com/office/drawing/2014/main" id="{7E501F78-6BE3-4366-8274-08E8CF458364}"/>
                </a:ext>
              </a:extLst>
            </p:cNvPr>
            <p:cNvGrpSpPr/>
            <p:nvPr/>
          </p:nvGrpSpPr>
          <p:grpSpPr>
            <a:xfrm>
              <a:off x="385270" y="3715859"/>
              <a:ext cx="3265743" cy="272470"/>
              <a:chOff x="5327350" y="5699995"/>
              <a:chExt cx="3016239" cy="547210"/>
            </a:xfrm>
          </p:grpSpPr>
          <p:cxnSp>
            <p:nvCxnSpPr>
              <p:cNvPr id="215" name="Straight Arrow Connector 214">
                <a:extLst>
                  <a:ext uri="{FF2B5EF4-FFF2-40B4-BE49-F238E27FC236}">
                    <a16:creationId xmlns:a16="http://schemas.microsoft.com/office/drawing/2014/main" id="{339A83C7-9FD5-4B42-AAD8-07035830F420}"/>
                  </a:ext>
                </a:extLst>
              </p:cNvPr>
              <p:cNvCxnSpPr>
                <a:cxnSpLocks/>
              </p:cNvCxnSpPr>
              <p:nvPr/>
            </p:nvCxnSpPr>
            <p:spPr>
              <a:xfrm flipH="1">
                <a:off x="5327350" y="5699995"/>
                <a:ext cx="7209" cy="547210"/>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05F2AD58-A554-4B43-8253-DC3DBA1BD1C8}"/>
                  </a:ext>
                </a:extLst>
              </p:cNvPr>
              <p:cNvCxnSpPr>
                <a:cxnSpLocks/>
                <a:endCxn id="224" idx="0"/>
              </p:cNvCxnSpPr>
              <p:nvPr/>
            </p:nvCxnSpPr>
            <p:spPr>
              <a:xfrm flipH="1">
                <a:off x="5902595" y="5749241"/>
                <a:ext cx="492000" cy="442594"/>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CF6579B-8B1E-4B77-AAD2-9270B9353069}"/>
                  </a:ext>
                </a:extLst>
              </p:cNvPr>
              <p:cNvCxnSpPr>
                <a:cxnSpLocks/>
              </p:cNvCxnSpPr>
              <p:nvPr/>
            </p:nvCxnSpPr>
            <p:spPr>
              <a:xfrm>
                <a:off x="5871285" y="5744239"/>
                <a:ext cx="833843" cy="442594"/>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6569A85E-25CB-4C53-96EE-9C4999896318}"/>
                  </a:ext>
                </a:extLst>
              </p:cNvPr>
              <p:cNvCxnSpPr>
                <a:cxnSpLocks/>
                <a:endCxn id="226" idx="0"/>
              </p:cNvCxnSpPr>
              <p:nvPr/>
            </p:nvCxnSpPr>
            <p:spPr>
              <a:xfrm>
                <a:off x="6959159" y="5744247"/>
                <a:ext cx="357030" cy="426628"/>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C804D68D-1C42-48EF-8444-6EB2D34AA910}"/>
                  </a:ext>
                </a:extLst>
              </p:cNvPr>
              <p:cNvCxnSpPr>
                <a:cxnSpLocks/>
              </p:cNvCxnSpPr>
              <p:nvPr/>
            </p:nvCxnSpPr>
            <p:spPr>
              <a:xfrm flipH="1">
                <a:off x="8245867" y="5777392"/>
                <a:ext cx="97722" cy="409135"/>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7" name="Ομάδα 177">
              <a:extLst>
                <a:ext uri="{FF2B5EF4-FFF2-40B4-BE49-F238E27FC236}">
                  <a16:creationId xmlns:a16="http://schemas.microsoft.com/office/drawing/2014/main" id="{90D99463-A294-4D30-B1CE-7E531D6A45DD}"/>
                </a:ext>
              </a:extLst>
            </p:cNvPr>
            <p:cNvGrpSpPr/>
            <p:nvPr/>
          </p:nvGrpSpPr>
          <p:grpSpPr>
            <a:xfrm>
              <a:off x="1693816" y="3964661"/>
              <a:ext cx="305229" cy="310757"/>
              <a:chOff x="2050621" y="4941105"/>
              <a:chExt cx="404285" cy="443546"/>
            </a:xfrm>
          </p:grpSpPr>
          <p:sp>
            <p:nvSpPr>
              <p:cNvPr id="213" name="Οβάλ 180">
                <a:extLst>
                  <a:ext uri="{FF2B5EF4-FFF2-40B4-BE49-F238E27FC236}">
                    <a16:creationId xmlns:a16="http://schemas.microsoft.com/office/drawing/2014/main" id="{F36E4CFA-92CA-4F10-A700-DF2813D24E95}"/>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4" name="Εικόνα 203">
                <a:extLst>
                  <a:ext uri="{FF2B5EF4-FFF2-40B4-BE49-F238E27FC236}">
                    <a16:creationId xmlns:a16="http://schemas.microsoft.com/office/drawing/2014/main" id="{1ECC9C9B-E08D-4C51-AB6C-93167D25F8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187" y="4993267"/>
                <a:ext cx="178298" cy="391384"/>
              </a:xfrm>
              <a:prstGeom prst="rect">
                <a:avLst/>
              </a:prstGeom>
              <a:ln>
                <a:noFill/>
              </a:ln>
            </p:spPr>
          </p:pic>
        </p:grpSp>
        <p:cxnSp>
          <p:nvCxnSpPr>
            <p:cNvPr id="208" name="Straight Arrow Connector 207">
              <a:extLst>
                <a:ext uri="{FF2B5EF4-FFF2-40B4-BE49-F238E27FC236}">
                  <a16:creationId xmlns:a16="http://schemas.microsoft.com/office/drawing/2014/main" id="{9722671C-1D40-44C3-A865-A94D1884F4C8}"/>
                </a:ext>
              </a:extLst>
            </p:cNvPr>
            <p:cNvCxnSpPr>
              <a:cxnSpLocks/>
            </p:cNvCxnSpPr>
            <p:nvPr/>
          </p:nvCxnSpPr>
          <p:spPr>
            <a:xfrm>
              <a:off x="3492447" y="4303453"/>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D01129ED-E984-4790-B3D2-9143ABF120A4}"/>
                </a:ext>
              </a:extLst>
            </p:cNvPr>
            <p:cNvSpPr txBox="1"/>
            <p:nvPr/>
          </p:nvSpPr>
          <p:spPr>
            <a:xfrm rot="5400000">
              <a:off x="3436439" y="2430079"/>
              <a:ext cx="1330808" cy="276999"/>
            </a:xfrm>
            <a:prstGeom prst="rect">
              <a:avLst/>
            </a:prstGeom>
            <a:noFill/>
          </p:spPr>
          <p:txBody>
            <a:bodyPr wrap="square" rtlCol="0">
              <a:spAutoFit/>
            </a:bodyPr>
            <a:lstStyle/>
            <a:p>
              <a:pPr algn="ctr"/>
              <a:r>
                <a:rPr lang="en-US" sz="1200" b="1" dirty="0">
                  <a:solidFill>
                    <a:srgbClr val="1D4956"/>
                  </a:solidFill>
                  <a:latin typeface="Barlow" panose="020B0604020202020204" charset="0"/>
                </a:rPr>
                <a:t>Comm. Layer</a:t>
              </a:r>
              <a:endParaRPr lang="el-GR" sz="1200" b="1" dirty="0">
                <a:solidFill>
                  <a:srgbClr val="1D4956"/>
                </a:solidFill>
              </a:endParaRPr>
            </a:p>
          </p:txBody>
        </p:sp>
        <p:cxnSp>
          <p:nvCxnSpPr>
            <p:cNvPr id="210" name="Straight Arrow Connector 685">
              <a:extLst>
                <a:ext uri="{FF2B5EF4-FFF2-40B4-BE49-F238E27FC236}">
                  <a16:creationId xmlns:a16="http://schemas.microsoft.com/office/drawing/2014/main" id="{88FF76D3-5A79-42FB-9FF1-BABD36E432E9}"/>
                </a:ext>
              </a:extLst>
            </p:cNvPr>
            <p:cNvCxnSpPr>
              <a:cxnSpLocks/>
            </p:cNvCxnSpPr>
            <p:nvPr/>
          </p:nvCxnSpPr>
          <p:spPr>
            <a:xfrm>
              <a:off x="1839482" y="4303453"/>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685">
              <a:extLst>
                <a:ext uri="{FF2B5EF4-FFF2-40B4-BE49-F238E27FC236}">
                  <a16:creationId xmlns:a16="http://schemas.microsoft.com/office/drawing/2014/main" id="{1D457806-83F4-4631-AB5A-686A1A1B470A}"/>
                </a:ext>
              </a:extLst>
            </p:cNvPr>
            <p:cNvCxnSpPr>
              <a:cxnSpLocks/>
            </p:cNvCxnSpPr>
            <p:nvPr/>
          </p:nvCxnSpPr>
          <p:spPr>
            <a:xfrm>
              <a:off x="2533714" y="4294525"/>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pic>
          <p:nvPicPr>
            <p:cNvPr id="212" name="Picture 211">
              <a:extLst>
                <a:ext uri="{FF2B5EF4-FFF2-40B4-BE49-F238E27FC236}">
                  <a16:creationId xmlns:a16="http://schemas.microsoft.com/office/drawing/2014/main" id="{A4382777-8059-4691-A755-5E679AACD44E}"/>
                </a:ext>
              </a:extLst>
            </p:cNvPr>
            <p:cNvPicPr>
              <a:picLocks noChangeAspect="1"/>
            </p:cNvPicPr>
            <p:nvPr/>
          </p:nvPicPr>
          <p:blipFill>
            <a:blip r:embed="rId5"/>
            <a:stretch>
              <a:fillRect/>
            </a:stretch>
          </p:blipFill>
          <p:spPr>
            <a:xfrm>
              <a:off x="3667734" y="4161753"/>
              <a:ext cx="594116" cy="235899"/>
            </a:xfrm>
            <a:prstGeom prst="rect">
              <a:avLst/>
            </a:prstGeom>
          </p:spPr>
        </p:pic>
      </p:grpSp>
    </p:spTree>
    <p:custDataLst>
      <p:tags r:id="rId1"/>
    </p:custDataLst>
    <p:extLst>
      <p:ext uri="{BB962C8B-B14F-4D97-AF65-F5344CB8AC3E}">
        <p14:creationId xmlns:p14="http://schemas.microsoft.com/office/powerpoint/2010/main" val="540192420"/>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9947375" cy="777875"/>
          </a:xfrm>
        </p:spPr>
        <p:txBody>
          <a:bodyPr>
            <a:noAutofit/>
          </a:bodyPr>
          <a:lstStyle/>
          <a:p>
            <a:r>
              <a:rPr lang="en-US" sz="3200" b="1" dirty="0">
                <a:solidFill>
                  <a:srgbClr val="1D4956"/>
                </a:solidFill>
                <a:latin typeface="Barlow"/>
                <a:cs typeface="Calibri"/>
                <a:sym typeface="Wingdings" panose="05000000000000000000" pitchFamily="2" charset="2"/>
              </a:rPr>
              <a:t>Dynamic task assignment at runtime</a:t>
            </a:r>
            <a:endParaRPr lang="en-US" sz="3200" b="1" dirty="0">
              <a:solidFill>
                <a:srgbClr val="1D4956"/>
              </a:solidFill>
              <a:latin typeface="Barlow"/>
              <a:cs typeface="Calibri Light"/>
            </a:endParaRPr>
          </a:p>
        </p:txBody>
      </p:sp>
      <p:sp>
        <p:nvSpPr>
          <p:cNvPr id="445" name="Content Placeholder 2">
            <a:extLst>
              <a:ext uri="{FF2B5EF4-FFF2-40B4-BE49-F238E27FC236}">
                <a16:creationId xmlns:a16="http://schemas.microsoft.com/office/drawing/2014/main" id="{6D7157A9-31B5-4CDB-BA58-BBF5E2872B3F}"/>
              </a:ext>
            </a:extLst>
          </p:cNvPr>
          <p:cNvSpPr>
            <a:spLocks noGrp="1"/>
          </p:cNvSpPr>
          <p:nvPr>
            <p:ph sz="half" idx="1"/>
          </p:nvPr>
        </p:nvSpPr>
        <p:spPr>
          <a:xfrm>
            <a:off x="4356860" y="1134034"/>
            <a:ext cx="7835139" cy="5148461"/>
          </a:xfrm>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Goal: </a:t>
            </a:r>
            <a:r>
              <a:rPr lang="en-US" sz="2400" b="1" dirty="0">
                <a:solidFill>
                  <a:srgbClr val="1D4956"/>
                </a:solidFill>
                <a:latin typeface="Barlow"/>
                <a:cs typeface="Calibri"/>
                <a:sym typeface="Wingdings" panose="05000000000000000000" pitchFamily="2" charset="2"/>
              </a:rPr>
              <a:t>Adaptation</a:t>
            </a:r>
            <a:r>
              <a:rPr lang="en-US" sz="2400" dirty="0">
                <a:solidFill>
                  <a:srgbClr val="1D4956"/>
                </a:solidFill>
                <a:latin typeface="Barlow"/>
                <a:cs typeface="Calibri"/>
                <a:sym typeface="Wingdings" panose="05000000000000000000" pitchFamily="2" charset="2"/>
              </a:rPr>
              <a:t> to application </a:t>
            </a:r>
            <a:r>
              <a:rPr lang="en-US" sz="2400" b="1" dirty="0">
                <a:solidFill>
                  <a:srgbClr val="1D4956"/>
                </a:solidFill>
                <a:latin typeface="Barlow"/>
                <a:cs typeface="Calibri"/>
                <a:sym typeface="Wingdings" panose="05000000000000000000" pitchFamily="2" charset="2"/>
              </a:rPr>
              <a:t>load change</a:t>
            </a:r>
          </a:p>
          <a:p>
            <a:pPr>
              <a:lnSpc>
                <a:spcPct val="100000"/>
              </a:lnSpc>
            </a:pPr>
            <a:endParaRPr lang="en-US" sz="500" dirty="0">
              <a:solidFill>
                <a:srgbClr val="1D4956"/>
              </a:solidFill>
              <a:latin typeface="Barlow"/>
              <a:cs typeface="Calibri"/>
              <a:sym typeface="Wingdings" panose="05000000000000000000" pitchFamily="2" charset="2"/>
            </a:endParaRPr>
          </a:p>
          <a:p>
            <a:pPr>
              <a:lnSpc>
                <a:spcPct val="100000"/>
              </a:lnSpc>
            </a:pPr>
            <a:r>
              <a:rPr lang="en-US" sz="2400" dirty="0">
                <a:solidFill>
                  <a:srgbClr val="1D4956"/>
                </a:solidFill>
                <a:latin typeface="Barlow"/>
                <a:cs typeface="Calibri"/>
                <a:sym typeface="Wingdings" panose="05000000000000000000" pitchFamily="2" charset="2"/>
              </a:rPr>
              <a:t>Arax has a </a:t>
            </a:r>
            <a:r>
              <a:rPr lang="en-US" sz="2400" b="1" dirty="0">
                <a:solidFill>
                  <a:srgbClr val="1D4956"/>
                </a:solidFill>
                <a:latin typeface="Barlow"/>
                <a:cs typeface="Calibri"/>
                <a:sym typeface="Wingdings" panose="05000000000000000000" pitchFamily="2" charset="2"/>
              </a:rPr>
              <a:t>completely different </a:t>
            </a:r>
            <a:r>
              <a:rPr lang="en-US" sz="2400" dirty="0">
                <a:solidFill>
                  <a:srgbClr val="1D4956"/>
                </a:solidFill>
                <a:latin typeface="Barlow"/>
                <a:cs typeface="Calibri"/>
                <a:sym typeface="Wingdings" panose="05000000000000000000" pitchFamily="2" charset="2"/>
              </a:rPr>
              <a:t>execution model</a:t>
            </a:r>
          </a:p>
          <a:p>
            <a:pPr lvl="1">
              <a:lnSpc>
                <a:spcPct val="100000"/>
              </a:lnSpc>
            </a:pPr>
            <a:r>
              <a:rPr lang="en-US" sz="2000" dirty="0">
                <a:solidFill>
                  <a:srgbClr val="1D4956"/>
                </a:solidFill>
                <a:latin typeface="Barlow"/>
                <a:cs typeface="Calibri"/>
                <a:sym typeface="Wingdings" panose="05000000000000000000" pitchFamily="2" charset="2"/>
              </a:rPr>
              <a:t>Existing runtimes: </a:t>
            </a:r>
            <a:r>
              <a:rPr lang="en-US" sz="2000" b="1" dirty="0">
                <a:solidFill>
                  <a:srgbClr val="1D4956"/>
                </a:solidFill>
                <a:latin typeface="Barlow"/>
                <a:cs typeface="Calibri"/>
                <a:sym typeface="Wingdings" panose="05000000000000000000" pitchFamily="2" charset="2"/>
              </a:rPr>
              <a:t>Assignment</a:t>
            </a:r>
            <a:r>
              <a:rPr lang="en-US" sz="2000" dirty="0">
                <a:solidFill>
                  <a:srgbClr val="1D4956"/>
                </a:solidFill>
                <a:latin typeface="Barlow"/>
                <a:cs typeface="Calibri"/>
                <a:sym typeface="Wingdings" panose="05000000000000000000" pitchFamily="2" charset="2"/>
              </a:rPr>
              <a:t>  Issue</a:t>
            </a:r>
          </a:p>
          <a:p>
            <a:pPr lvl="1">
              <a:lnSpc>
                <a:spcPct val="100000"/>
              </a:lnSpc>
            </a:pPr>
            <a:r>
              <a:rPr lang="en-US" sz="2000" dirty="0">
                <a:solidFill>
                  <a:srgbClr val="1D4956"/>
                </a:solidFill>
                <a:latin typeface="Barlow"/>
                <a:cs typeface="Calibri"/>
                <a:sym typeface="Wingdings" panose="05000000000000000000" pitchFamily="2" charset="2"/>
              </a:rPr>
              <a:t>Arax runtime: Issue  </a:t>
            </a:r>
            <a:r>
              <a:rPr lang="en-US" sz="2000" b="1" dirty="0">
                <a:solidFill>
                  <a:srgbClr val="1D4956"/>
                </a:solidFill>
                <a:latin typeface="Barlow"/>
                <a:cs typeface="Calibri"/>
                <a:sym typeface="Wingdings" panose="05000000000000000000" pitchFamily="2" charset="2"/>
              </a:rPr>
              <a:t>Assignment</a:t>
            </a:r>
            <a:endParaRPr lang="en-US" sz="2000" dirty="0">
              <a:solidFill>
                <a:srgbClr val="1D4956"/>
              </a:solidFill>
              <a:latin typeface="Barlow"/>
              <a:cs typeface="Calibri"/>
              <a:sym typeface="Wingdings" panose="05000000000000000000" pitchFamily="2" charset="2"/>
            </a:endParaRPr>
          </a:p>
          <a:p>
            <a:pPr>
              <a:lnSpc>
                <a:spcPct val="100000"/>
              </a:lnSpc>
            </a:pPr>
            <a:r>
              <a:rPr lang="en-US" sz="2400" dirty="0">
                <a:solidFill>
                  <a:srgbClr val="1D4956"/>
                </a:solidFill>
                <a:latin typeface="Barlow"/>
                <a:cs typeface="Calibri"/>
                <a:sym typeface="Wingdings" panose="05000000000000000000" pitchFamily="2" charset="2"/>
              </a:rPr>
              <a:t>Arax moves </a:t>
            </a:r>
            <a:r>
              <a:rPr lang="en-US" sz="2400" b="1" dirty="0">
                <a:solidFill>
                  <a:srgbClr val="1D4956"/>
                </a:solidFill>
                <a:latin typeface="Barlow"/>
                <a:cs typeface="Calibri"/>
                <a:sym typeface="Wingdings" panose="05000000000000000000" pitchFamily="2" charset="2"/>
              </a:rPr>
              <a:t>all</a:t>
            </a:r>
            <a:r>
              <a:rPr lang="en-US" sz="2400" dirty="0">
                <a:solidFill>
                  <a:srgbClr val="1D4956"/>
                </a:solidFill>
                <a:latin typeface="Barlow"/>
                <a:cs typeface="Calibri"/>
                <a:sym typeface="Wingdings" panose="05000000000000000000" pitchFamily="2" charset="2"/>
              </a:rPr>
              <a:t> task management to the </a:t>
            </a:r>
            <a:r>
              <a:rPr lang="en-US" sz="2400" b="1" dirty="0">
                <a:solidFill>
                  <a:srgbClr val="1D4956"/>
                </a:solidFill>
                <a:latin typeface="Barlow"/>
                <a:cs typeface="Calibri"/>
                <a:sym typeface="Wingdings" panose="05000000000000000000" pitchFamily="2" charset="2"/>
              </a:rPr>
              <a:t>server</a:t>
            </a:r>
          </a:p>
          <a:p>
            <a:pPr lvl="1">
              <a:lnSpc>
                <a:spcPct val="100000"/>
              </a:lnSpc>
            </a:pPr>
            <a:r>
              <a:rPr lang="en-US" sz="2000" dirty="0">
                <a:solidFill>
                  <a:srgbClr val="1D4956"/>
                </a:solidFill>
                <a:latin typeface="Barlow"/>
                <a:cs typeface="Calibri"/>
                <a:sym typeface="Wingdings" panose="05000000000000000000" pitchFamily="2" charset="2"/>
              </a:rPr>
              <a:t>Select accelerator, transfer data, issue kernel, manage memory</a:t>
            </a:r>
          </a:p>
          <a:p>
            <a:pPr lvl="1">
              <a:lnSpc>
                <a:spcPct val="100000"/>
              </a:lnSpc>
            </a:pPr>
            <a:r>
              <a:rPr lang="en-US" sz="2000" dirty="0">
                <a:solidFill>
                  <a:srgbClr val="1D4956"/>
                </a:solidFill>
                <a:latin typeface="Barlow"/>
                <a:cs typeface="Calibri"/>
                <a:sym typeface="Wingdings" panose="05000000000000000000" pitchFamily="2" charset="2"/>
              </a:rPr>
              <a:t>Applications only issue tasks</a:t>
            </a:r>
          </a:p>
          <a:p>
            <a:pPr>
              <a:lnSpc>
                <a:spcPct val="100000"/>
              </a:lnSpc>
            </a:pPr>
            <a:r>
              <a:rPr lang="en-US" sz="2400" dirty="0">
                <a:solidFill>
                  <a:srgbClr val="1D4956"/>
                </a:solidFill>
                <a:latin typeface="Barlow"/>
                <a:cs typeface="Calibri"/>
                <a:sym typeface="Wingdings" panose="05000000000000000000" pitchFamily="2" charset="2"/>
              </a:rPr>
              <a:t>To perform the task management, the </a:t>
            </a:r>
            <a:r>
              <a:rPr lang="en-US" sz="2400" b="1" dirty="0">
                <a:solidFill>
                  <a:srgbClr val="1D4956"/>
                </a:solidFill>
                <a:latin typeface="Barlow"/>
                <a:cs typeface="Calibri"/>
                <a:sym typeface="Wingdings" panose="05000000000000000000" pitchFamily="2" charset="2"/>
              </a:rPr>
              <a:t>Arax server:</a:t>
            </a:r>
            <a:endParaRPr lang="en-US" sz="2400" dirty="0">
              <a:solidFill>
                <a:srgbClr val="1D4956"/>
              </a:solidFill>
              <a:latin typeface="Barlow"/>
              <a:cs typeface="Calibri"/>
              <a:sym typeface="Wingdings" panose="05000000000000000000" pitchFamily="2" charset="2"/>
            </a:endParaRPr>
          </a:p>
          <a:p>
            <a:pPr lvl="1">
              <a:lnSpc>
                <a:spcPct val="100000"/>
              </a:lnSpc>
            </a:pPr>
            <a:r>
              <a:rPr lang="en-US" sz="2000" dirty="0">
                <a:solidFill>
                  <a:srgbClr val="1D4956"/>
                </a:solidFill>
                <a:latin typeface="Barlow"/>
                <a:cs typeface="Calibri"/>
                <a:sym typeface="Wingdings" panose="05000000000000000000" pitchFamily="2" charset="2"/>
              </a:rPr>
              <a:t>Holds all the kernels supported per accelerator</a:t>
            </a:r>
            <a:r>
              <a:rPr lang="el-GR" sz="2000" dirty="0">
                <a:solidFill>
                  <a:srgbClr val="1D4956"/>
                </a:solidFill>
                <a:latin typeface="Barlow"/>
                <a:cs typeface="Calibri"/>
                <a:sym typeface="Wingdings" panose="05000000000000000000" pitchFamily="2" charset="2"/>
              </a:rPr>
              <a:t>  </a:t>
            </a:r>
            <a:r>
              <a:rPr lang="en-US" sz="2000" dirty="0">
                <a:solidFill>
                  <a:srgbClr val="1D4956"/>
                </a:solidFill>
                <a:latin typeface="Barlow"/>
                <a:cs typeface="Calibri"/>
                <a:sym typeface="Wingdings" panose="05000000000000000000" pitchFamily="2" charset="2"/>
              </a:rPr>
              <a:t>registry</a:t>
            </a:r>
          </a:p>
          <a:p>
            <a:pPr lvl="1">
              <a:lnSpc>
                <a:spcPct val="100000"/>
              </a:lnSpc>
            </a:pPr>
            <a:r>
              <a:rPr lang="en-US" sz="2000" dirty="0">
                <a:solidFill>
                  <a:srgbClr val="1D4956"/>
                </a:solidFill>
                <a:latin typeface="Barlow"/>
                <a:cs typeface="Calibri"/>
                <a:sym typeface="Wingdings" panose="05000000000000000000" pitchFamily="2" charset="2"/>
              </a:rPr>
              <a:t>Identifies the appropriate accelerator  accelerator selector</a:t>
            </a:r>
          </a:p>
          <a:p>
            <a:pPr lvl="1">
              <a:lnSpc>
                <a:spcPct val="100000"/>
              </a:lnSpc>
            </a:pPr>
            <a:r>
              <a:rPr lang="en-US" sz="2000" dirty="0">
                <a:solidFill>
                  <a:srgbClr val="1D4956"/>
                </a:solidFill>
                <a:latin typeface="Barlow"/>
                <a:cs typeface="Calibri"/>
                <a:sym typeface="Wingdings" panose="05000000000000000000" pitchFamily="2" charset="2"/>
              </a:rPr>
              <a:t>Handles thousands of tasks and queues  multi-threaded</a:t>
            </a:r>
          </a:p>
          <a:p>
            <a:pPr lvl="1">
              <a:lnSpc>
                <a:spcPct val="100000"/>
              </a:lnSpc>
            </a:pPr>
            <a:r>
              <a:rPr lang="en-US" sz="2000" dirty="0">
                <a:solidFill>
                  <a:srgbClr val="1D4956"/>
                </a:solidFill>
                <a:latin typeface="Barlow"/>
                <a:cs typeface="Calibri"/>
                <a:sym typeface="Wingdings" panose="05000000000000000000" pitchFamily="2" charset="2"/>
              </a:rPr>
              <a:t>Maintains task order  accelerator streams</a:t>
            </a:r>
          </a:p>
        </p:txBody>
      </p:sp>
      <p:sp>
        <p:nvSpPr>
          <p:cNvPr id="4" name="Slide Number Placeholder 3">
            <a:extLst>
              <a:ext uri="{FF2B5EF4-FFF2-40B4-BE49-F238E27FC236}">
                <a16:creationId xmlns:a16="http://schemas.microsoft.com/office/drawing/2014/main" id="{AD0FC6BC-45F3-41B5-9A33-36F53FEA22FB}"/>
              </a:ext>
            </a:extLst>
          </p:cNvPr>
          <p:cNvSpPr>
            <a:spLocks noGrp="1"/>
          </p:cNvSpPr>
          <p:nvPr>
            <p:ph type="sldNum" sz="quarter" idx="12"/>
          </p:nvPr>
        </p:nvSpPr>
        <p:spPr/>
        <p:txBody>
          <a:bodyPr/>
          <a:lstStyle/>
          <a:p>
            <a:fld id="{48F63A3B-78C7-47BE-AE5E-E10140E04643}" type="slidenum">
              <a:rPr lang="en-US" smtClean="0"/>
              <a:t>24</a:t>
            </a:fld>
            <a:endParaRPr lang="en-US"/>
          </a:p>
        </p:txBody>
      </p:sp>
      <p:sp>
        <p:nvSpPr>
          <p:cNvPr id="7" name="Footer Placeholder 6">
            <a:extLst>
              <a:ext uri="{FF2B5EF4-FFF2-40B4-BE49-F238E27FC236}">
                <a16:creationId xmlns:a16="http://schemas.microsoft.com/office/drawing/2014/main" id="{F1909BAF-D273-4048-8BD5-F74A48BA0AF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125" name="Group 124">
            <a:extLst>
              <a:ext uri="{FF2B5EF4-FFF2-40B4-BE49-F238E27FC236}">
                <a16:creationId xmlns:a16="http://schemas.microsoft.com/office/drawing/2014/main" id="{69C496BE-79CE-44DA-80F6-62B3B94F81CB}"/>
              </a:ext>
            </a:extLst>
          </p:cNvPr>
          <p:cNvGrpSpPr/>
          <p:nvPr/>
        </p:nvGrpSpPr>
        <p:grpSpPr>
          <a:xfrm>
            <a:off x="-42098" y="1194934"/>
            <a:ext cx="4487126" cy="3891431"/>
            <a:chOff x="-42098" y="1194934"/>
            <a:chExt cx="4487126" cy="3891431"/>
          </a:xfrm>
        </p:grpSpPr>
        <p:sp>
          <p:nvSpPr>
            <p:cNvPr id="126" name="Ορθογώνιο: Στρογγύλεμα γωνιών 134">
              <a:extLst>
                <a:ext uri="{FF2B5EF4-FFF2-40B4-BE49-F238E27FC236}">
                  <a16:creationId xmlns:a16="http://schemas.microsoft.com/office/drawing/2014/main" id="{AFA0DA6B-7E96-40C1-8DA2-B634AF96553D}"/>
                </a:ext>
              </a:extLst>
            </p:cNvPr>
            <p:cNvSpPr/>
            <p:nvPr/>
          </p:nvSpPr>
          <p:spPr>
            <a:xfrm>
              <a:off x="64539" y="1917829"/>
              <a:ext cx="1079865" cy="1230379"/>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grpSp>
          <p:nvGrpSpPr>
            <p:cNvPr id="127" name="Ομάδα 5">
              <a:extLst>
                <a:ext uri="{FF2B5EF4-FFF2-40B4-BE49-F238E27FC236}">
                  <a16:creationId xmlns:a16="http://schemas.microsoft.com/office/drawing/2014/main" id="{52AAC5A7-B899-4D41-B3C7-0AD2FD7671AF}"/>
                </a:ext>
              </a:extLst>
            </p:cNvPr>
            <p:cNvGrpSpPr/>
            <p:nvPr/>
          </p:nvGrpSpPr>
          <p:grpSpPr>
            <a:xfrm>
              <a:off x="-42098" y="4668117"/>
              <a:ext cx="4487126" cy="418248"/>
              <a:chOff x="0" y="5603156"/>
              <a:chExt cx="4487126" cy="418248"/>
            </a:xfrm>
          </p:grpSpPr>
          <p:grpSp>
            <p:nvGrpSpPr>
              <p:cNvPr id="213" name="Ομάδα 118">
                <a:extLst>
                  <a:ext uri="{FF2B5EF4-FFF2-40B4-BE49-F238E27FC236}">
                    <a16:creationId xmlns:a16="http://schemas.microsoft.com/office/drawing/2014/main" id="{506E26A2-23DC-47BF-B457-E7D5D9D20A03}"/>
                  </a:ext>
                </a:extLst>
              </p:cNvPr>
              <p:cNvGrpSpPr/>
              <p:nvPr/>
            </p:nvGrpSpPr>
            <p:grpSpPr>
              <a:xfrm>
                <a:off x="0" y="5603156"/>
                <a:ext cx="1538643" cy="412202"/>
                <a:chOff x="1089706" y="5770670"/>
                <a:chExt cx="1011113" cy="412202"/>
              </a:xfrm>
            </p:grpSpPr>
            <p:sp>
              <p:nvSpPr>
                <p:cNvPr id="220" name="Ορθογώνιο 119">
                  <a:extLst>
                    <a:ext uri="{FF2B5EF4-FFF2-40B4-BE49-F238E27FC236}">
                      <a16:creationId xmlns:a16="http://schemas.microsoft.com/office/drawing/2014/main" id="{099EEEDD-DC19-4EB8-9FFC-277BD43BCA5E}"/>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1" name="TextBox 220">
                  <a:extLst>
                    <a:ext uri="{FF2B5EF4-FFF2-40B4-BE49-F238E27FC236}">
                      <a16:creationId xmlns:a16="http://schemas.microsoft.com/office/drawing/2014/main" id="{D3BEE46C-7704-4C92-8BCF-0952F9FA003C}"/>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NVIDIA GPU</a:t>
                  </a:r>
                  <a:endParaRPr lang="el-GR" sz="2000" dirty="0">
                    <a:solidFill>
                      <a:srgbClr val="1D4956"/>
                    </a:solidFill>
                  </a:endParaRPr>
                </a:p>
              </p:txBody>
            </p:sp>
          </p:grpSp>
          <p:grpSp>
            <p:nvGrpSpPr>
              <p:cNvPr id="214" name="Ομάδα 127">
                <a:extLst>
                  <a:ext uri="{FF2B5EF4-FFF2-40B4-BE49-F238E27FC236}">
                    <a16:creationId xmlns:a16="http://schemas.microsoft.com/office/drawing/2014/main" id="{CAB763CD-CFA9-46C6-B133-6449A85B3B42}"/>
                  </a:ext>
                </a:extLst>
              </p:cNvPr>
              <p:cNvGrpSpPr/>
              <p:nvPr/>
            </p:nvGrpSpPr>
            <p:grpSpPr>
              <a:xfrm>
                <a:off x="1468899" y="5609001"/>
                <a:ext cx="1538643" cy="412202"/>
                <a:chOff x="1089706" y="5770670"/>
                <a:chExt cx="1011113" cy="412202"/>
              </a:xfrm>
            </p:grpSpPr>
            <p:sp>
              <p:nvSpPr>
                <p:cNvPr id="218" name="Ορθογώνιο 128">
                  <a:extLst>
                    <a:ext uri="{FF2B5EF4-FFF2-40B4-BE49-F238E27FC236}">
                      <a16:creationId xmlns:a16="http://schemas.microsoft.com/office/drawing/2014/main" id="{9418F4F5-2330-4934-833B-EB7D3C30B6A8}"/>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9" name="TextBox 218">
                  <a:extLst>
                    <a:ext uri="{FF2B5EF4-FFF2-40B4-BE49-F238E27FC236}">
                      <a16:creationId xmlns:a16="http://schemas.microsoft.com/office/drawing/2014/main" id="{0BE98CDA-2567-48B9-B9B9-5037D4F28BC1}"/>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Intel FPGA</a:t>
                  </a:r>
                  <a:endParaRPr lang="el-GR" sz="2000" dirty="0">
                    <a:solidFill>
                      <a:srgbClr val="1D4956"/>
                    </a:solidFill>
                  </a:endParaRPr>
                </a:p>
              </p:txBody>
            </p:sp>
          </p:grpSp>
          <p:grpSp>
            <p:nvGrpSpPr>
              <p:cNvPr id="215" name="Ομάδα 130">
                <a:extLst>
                  <a:ext uri="{FF2B5EF4-FFF2-40B4-BE49-F238E27FC236}">
                    <a16:creationId xmlns:a16="http://schemas.microsoft.com/office/drawing/2014/main" id="{CE230976-997E-4403-961F-02782C6B6EB2}"/>
                  </a:ext>
                </a:extLst>
              </p:cNvPr>
              <p:cNvGrpSpPr/>
              <p:nvPr/>
            </p:nvGrpSpPr>
            <p:grpSpPr>
              <a:xfrm>
                <a:off x="2948483" y="5609202"/>
                <a:ext cx="1538643" cy="412202"/>
                <a:chOff x="1089706" y="5770670"/>
                <a:chExt cx="1011113" cy="412202"/>
              </a:xfrm>
            </p:grpSpPr>
            <p:sp>
              <p:nvSpPr>
                <p:cNvPr id="216" name="Ορθογώνιο 131">
                  <a:extLst>
                    <a:ext uri="{FF2B5EF4-FFF2-40B4-BE49-F238E27FC236}">
                      <a16:creationId xmlns:a16="http://schemas.microsoft.com/office/drawing/2014/main" id="{8D26710A-6BBE-4F20-A09A-AF40590A8B3B}"/>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7" name="TextBox 216">
                  <a:extLst>
                    <a:ext uri="{FF2B5EF4-FFF2-40B4-BE49-F238E27FC236}">
                      <a16:creationId xmlns:a16="http://schemas.microsoft.com/office/drawing/2014/main" id="{444160B5-7EE5-4747-BEB4-6359F00D88D4}"/>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AMD GPU</a:t>
                  </a:r>
                  <a:endParaRPr lang="el-GR" sz="2000" dirty="0">
                    <a:solidFill>
                      <a:srgbClr val="1D4956"/>
                    </a:solidFill>
                  </a:endParaRPr>
                </a:p>
              </p:txBody>
            </p:sp>
          </p:grpSp>
        </p:grpSp>
        <p:sp>
          <p:nvSpPr>
            <p:cNvPr id="128" name="Ορθογώνιο: Στρογγύλεμα γωνιών 136">
              <a:extLst>
                <a:ext uri="{FF2B5EF4-FFF2-40B4-BE49-F238E27FC236}">
                  <a16:creationId xmlns:a16="http://schemas.microsoft.com/office/drawing/2014/main" id="{0CA0BC99-8E36-43FC-B0D8-AD57D5C5EFB9}"/>
                </a:ext>
              </a:extLst>
            </p:cNvPr>
            <p:cNvSpPr/>
            <p:nvPr/>
          </p:nvSpPr>
          <p:spPr>
            <a:xfrm>
              <a:off x="118472" y="1381604"/>
              <a:ext cx="984085" cy="72765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129" name="TextBox 128">
              <a:extLst>
                <a:ext uri="{FF2B5EF4-FFF2-40B4-BE49-F238E27FC236}">
                  <a16:creationId xmlns:a16="http://schemas.microsoft.com/office/drawing/2014/main" id="{BB2346FB-EED5-4EF5-B6CD-CC5FCB5350EE}"/>
                </a:ext>
              </a:extLst>
            </p:cNvPr>
            <p:cNvSpPr txBox="1"/>
            <p:nvPr/>
          </p:nvSpPr>
          <p:spPr>
            <a:xfrm>
              <a:off x="110889" y="1402096"/>
              <a:ext cx="984087" cy="307777"/>
            </a:xfrm>
            <a:prstGeom prst="rect">
              <a:avLst/>
            </a:prstGeom>
            <a:noFill/>
          </p:spPr>
          <p:txBody>
            <a:bodyPr wrap="square" rtlCol="0">
              <a:spAutoFit/>
            </a:bodyPr>
            <a:lstStyle/>
            <a:p>
              <a:pPr algn="ctr"/>
              <a:r>
                <a:rPr lang="en-US" dirty="0">
                  <a:solidFill>
                    <a:srgbClr val="1D4956"/>
                  </a:solidFill>
                  <a:latin typeface="Barlow" panose="00000500000000000000" pitchFamily="2" charset="0"/>
                </a:rPr>
                <a:t>Client </a:t>
              </a:r>
              <a:r>
                <a:rPr lang="en-US" b="1" dirty="0">
                  <a:solidFill>
                    <a:srgbClr val="1D4956"/>
                  </a:solidFill>
                  <a:latin typeface="Barlow" panose="00000500000000000000" pitchFamily="2" charset="0"/>
                </a:rPr>
                <a:t>1</a:t>
              </a:r>
              <a:endParaRPr lang="el-GR" b="1" dirty="0">
                <a:solidFill>
                  <a:srgbClr val="1D4956"/>
                </a:solidFill>
              </a:endParaRPr>
            </a:p>
          </p:txBody>
        </p:sp>
        <p:sp>
          <p:nvSpPr>
            <p:cNvPr id="130" name="Ορθογώνιο 79">
              <a:extLst>
                <a:ext uri="{FF2B5EF4-FFF2-40B4-BE49-F238E27FC236}">
                  <a16:creationId xmlns:a16="http://schemas.microsoft.com/office/drawing/2014/main" id="{DA432AF2-3EB0-4C66-A32C-0508073D31B8}"/>
                </a:ext>
              </a:extLst>
            </p:cNvPr>
            <p:cNvSpPr/>
            <p:nvPr/>
          </p:nvSpPr>
          <p:spPr>
            <a:xfrm>
              <a:off x="200660" y="1733608"/>
              <a:ext cx="812591" cy="231354"/>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050"/>
            </a:p>
          </p:txBody>
        </p:sp>
        <p:sp>
          <p:nvSpPr>
            <p:cNvPr id="131" name="TextBox 130">
              <a:extLst>
                <a:ext uri="{FF2B5EF4-FFF2-40B4-BE49-F238E27FC236}">
                  <a16:creationId xmlns:a16="http://schemas.microsoft.com/office/drawing/2014/main" id="{76215295-9C1A-4402-B530-6651CE6D3B79}"/>
                </a:ext>
              </a:extLst>
            </p:cNvPr>
            <p:cNvSpPr txBox="1"/>
            <p:nvPr/>
          </p:nvSpPr>
          <p:spPr>
            <a:xfrm>
              <a:off x="189480" y="1686139"/>
              <a:ext cx="873289" cy="307777"/>
            </a:xfrm>
            <a:prstGeom prst="rect">
              <a:avLst/>
            </a:prstGeom>
            <a:noFill/>
          </p:spPr>
          <p:txBody>
            <a:bodyPr wrap="square" rtlCol="0">
              <a:spAutoFit/>
            </a:bodyPr>
            <a:lstStyle/>
            <a:p>
              <a:pPr algn="ctr"/>
              <a:r>
                <a:rPr lang="en-US" dirty="0" err="1">
                  <a:solidFill>
                    <a:srgbClr val="1D4956"/>
                  </a:solidFill>
                  <a:latin typeface="Barlow" panose="00000500000000000000" pitchFamily="2" charset="0"/>
                </a:rPr>
                <a:t>Arax</a:t>
              </a:r>
              <a:r>
                <a:rPr lang="en-US" dirty="0">
                  <a:solidFill>
                    <a:srgbClr val="1D4956"/>
                  </a:solidFill>
                  <a:latin typeface="Barlow" panose="00000500000000000000" pitchFamily="2" charset="0"/>
                </a:rPr>
                <a:t> App</a:t>
              </a:r>
              <a:endParaRPr lang="el-GR" dirty="0">
                <a:solidFill>
                  <a:srgbClr val="1D4956"/>
                </a:solidFill>
              </a:endParaRPr>
            </a:p>
          </p:txBody>
        </p:sp>
        <p:cxnSp>
          <p:nvCxnSpPr>
            <p:cNvPr id="132" name="Straight Arrow Connector 131">
              <a:extLst>
                <a:ext uri="{FF2B5EF4-FFF2-40B4-BE49-F238E27FC236}">
                  <a16:creationId xmlns:a16="http://schemas.microsoft.com/office/drawing/2014/main" id="{B13CC153-FF1E-4D3A-9BD2-07F03A42EEE6}"/>
                </a:ext>
              </a:extLst>
            </p:cNvPr>
            <p:cNvCxnSpPr>
              <a:cxnSpLocks/>
            </p:cNvCxnSpPr>
            <p:nvPr/>
          </p:nvCxnSpPr>
          <p:spPr>
            <a:xfrm>
              <a:off x="360916" y="2033157"/>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182383FD-98C0-45AF-8FC8-C9E5534F4905}"/>
                </a:ext>
              </a:extLst>
            </p:cNvPr>
            <p:cNvGrpSpPr/>
            <p:nvPr/>
          </p:nvGrpSpPr>
          <p:grpSpPr>
            <a:xfrm>
              <a:off x="211812" y="2294618"/>
              <a:ext cx="290597" cy="555650"/>
              <a:chOff x="9285537" y="4891093"/>
              <a:chExt cx="376622" cy="706301"/>
            </a:xfrm>
          </p:grpSpPr>
          <p:sp>
            <p:nvSpPr>
              <p:cNvPr id="209" name="Ορθογώνιο 162">
                <a:extLst>
                  <a:ext uri="{FF2B5EF4-FFF2-40B4-BE49-F238E27FC236}">
                    <a16:creationId xmlns:a16="http://schemas.microsoft.com/office/drawing/2014/main" id="{8A74E45B-A3CD-44F2-BDB5-03C2C4DEDC2E}"/>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210" name="Ευθεία γραμμή σύνδεσης 163">
                <a:extLst>
                  <a:ext uri="{FF2B5EF4-FFF2-40B4-BE49-F238E27FC236}">
                    <a16:creationId xmlns:a16="http://schemas.microsoft.com/office/drawing/2014/main" id="{43FBB29C-5FAD-4E42-B838-2D629F74E486}"/>
                  </a:ext>
                </a:extLst>
              </p:cNvPr>
              <p:cNvCxnSpPr>
                <a:cxnSpLocks/>
                <a:stCxn id="209"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11" name="Οβάλ 173">
                <a:extLst>
                  <a:ext uri="{FF2B5EF4-FFF2-40B4-BE49-F238E27FC236}">
                    <a16:creationId xmlns:a16="http://schemas.microsoft.com/office/drawing/2014/main" id="{3004DF83-6599-435D-9884-69C4EFC0D359}"/>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212" name="Οβάλ 173">
                <a:extLst>
                  <a:ext uri="{FF2B5EF4-FFF2-40B4-BE49-F238E27FC236}">
                    <a16:creationId xmlns:a16="http://schemas.microsoft.com/office/drawing/2014/main" id="{20AE6A09-BCF5-4C50-80EA-9C1946A7FA65}"/>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cxnSp>
          <p:nvCxnSpPr>
            <p:cNvPr id="134" name="Straight Arrow Connector 133">
              <a:extLst>
                <a:ext uri="{FF2B5EF4-FFF2-40B4-BE49-F238E27FC236}">
                  <a16:creationId xmlns:a16="http://schemas.microsoft.com/office/drawing/2014/main" id="{DF088F1A-B9EE-4894-AAF0-8020D7F25A3B}"/>
                </a:ext>
              </a:extLst>
            </p:cNvPr>
            <p:cNvCxnSpPr>
              <a:cxnSpLocks/>
            </p:cNvCxnSpPr>
            <p:nvPr/>
          </p:nvCxnSpPr>
          <p:spPr>
            <a:xfrm>
              <a:off x="858999" y="2033236"/>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7C226C3B-60F9-4E7E-8AB8-433E0E5EF6EB}"/>
                </a:ext>
              </a:extLst>
            </p:cNvPr>
            <p:cNvGrpSpPr/>
            <p:nvPr/>
          </p:nvGrpSpPr>
          <p:grpSpPr>
            <a:xfrm>
              <a:off x="709895" y="2294697"/>
              <a:ext cx="290597" cy="555650"/>
              <a:chOff x="9285537" y="4891093"/>
              <a:chExt cx="376622" cy="706301"/>
            </a:xfrm>
          </p:grpSpPr>
          <p:sp>
            <p:nvSpPr>
              <p:cNvPr id="205" name="Ορθογώνιο 162">
                <a:extLst>
                  <a:ext uri="{FF2B5EF4-FFF2-40B4-BE49-F238E27FC236}">
                    <a16:creationId xmlns:a16="http://schemas.microsoft.com/office/drawing/2014/main" id="{FB7081FD-89D9-46DF-ACC1-35AFE2885065}"/>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206" name="Ευθεία γραμμή σύνδεσης 163">
                <a:extLst>
                  <a:ext uri="{FF2B5EF4-FFF2-40B4-BE49-F238E27FC236}">
                    <a16:creationId xmlns:a16="http://schemas.microsoft.com/office/drawing/2014/main" id="{B852E362-5711-476C-97E8-2B98AAC42A37}"/>
                  </a:ext>
                </a:extLst>
              </p:cNvPr>
              <p:cNvCxnSpPr>
                <a:cxnSpLocks/>
                <a:stCxn id="205"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07" name="Οβάλ 173">
                <a:extLst>
                  <a:ext uri="{FF2B5EF4-FFF2-40B4-BE49-F238E27FC236}">
                    <a16:creationId xmlns:a16="http://schemas.microsoft.com/office/drawing/2014/main" id="{CF4E47D2-6045-4D4B-AE6D-C3CDA11C0939}"/>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208" name="Οβάλ 173">
                <a:extLst>
                  <a:ext uri="{FF2B5EF4-FFF2-40B4-BE49-F238E27FC236}">
                    <a16:creationId xmlns:a16="http://schemas.microsoft.com/office/drawing/2014/main" id="{DCD1F5CA-5B0B-48E4-8937-121ADD518D28}"/>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sp>
          <p:nvSpPr>
            <p:cNvPr id="136" name="Ορθογώνιο: Στρογγύλεμα γωνιών 134">
              <a:extLst>
                <a:ext uri="{FF2B5EF4-FFF2-40B4-BE49-F238E27FC236}">
                  <a16:creationId xmlns:a16="http://schemas.microsoft.com/office/drawing/2014/main" id="{7BE46A4C-C340-496B-878E-806D7832819F}"/>
                </a:ext>
              </a:extLst>
            </p:cNvPr>
            <p:cNvSpPr/>
            <p:nvPr/>
          </p:nvSpPr>
          <p:spPr>
            <a:xfrm>
              <a:off x="1257546" y="1916895"/>
              <a:ext cx="1241703" cy="1230379"/>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137" name="Ορθογώνιο: Στρογγύλεμα γωνιών 136">
              <a:extLst>
                <a:ext uri="{FF2B5EF4-FFF2-40B4-BE49-F238E27FC236}">
                  <a16:creationId xmlns:a16="http://schemas.microsoft.com/office/drawing/2014/main" id="{310A7ED2-E441-46E1-A6A0-C25465085832}"/>
                </a:ext>
              </a:extLst>
            </p:cNvPr>
            <p:cNvSpPr/>
            <p:nvPr/>
          </p:nvSpPr>
          <p:spPr>
            <a:xfrm>
              <a:off x="1348550" y="1380670"/>
              <a:ext cx="1079068" cy="72765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138" name="TextBox 137">
              <a:extLst>
                <a:ext uri="{FF2B5EF4-FFF2-40B4-BE49-F238E27FC236}">
                  <a16:creationId xmlns:a16="http://schemas.microsoft.com/office/drawing/2014/main" id="{E55328AE-36A9-4F5B-A834-CCD2CE01F83C}"/>
                </a:ext>
              </a:extLst>
            </p:cNvPr>
            <p:cNvSpPr txBox="1"/>
            <p:nvPr/>
          </p:nvSpPr>
          <p:spPr>
            <a:xfrm>
              <a:off x="1402752" y="1401162"/>
              <a:ext cx="984087" cy="307777"/>
            </a:xfrm>
            <a:prstGeom prst="rect">
              <a:avLst/>
            </a:prstGeom>
            <a:noFill/>
          </p:spPr>
          <p:txBody>
            <a:bodyPr wrap="square" rtlCol="0">
              <a:spAutoFit/>
            </a:bodyPr>
            <a:lstStyle/>
            <a:p>
              <a:pPr algn="ctr"/>
              <a:r>
                <a:rPr lang="en-US" dirty="0">
                  <a:solidFill>
                    <a:srgbClr val="1D4956"/>
                  </a:solidFill>
                  <a:latin typeface="Barlow" panose="00000500000000000000" pitchFamily="2" charset="0"/>
                </a:rPr>
                <a:t>Client </a:t>
              </a:r>
              <a:r>
                <a:rPr lang="en-US" b="1" dirty="0">
                  <a:solidFill>
                    <a:srgbClr val="1D4956"/>
                  </a:solidFill>
                  <a:latin typeface="Barlow" panose="00000500000000000000" pitchFamily="2" charset="0"/>
                </a:rPr>
                <a:t>2</a:t>
              </a:r>
              <a:endParaRPr lang="el-GR" b="1" dirty="0">
                <a:solidFill>
                  <a:srgbClr val="1D4956"/>
                </a:solidFill>
              </a:endParaRPr>
            </a:p>
          </p:txBody>
        </p:sp>
        <p:sp>
          <p:nvSpPr>
            <p:cNvPr id="139" name="Ορθογώνιο 79">
              <a:extLst>
                <a:ext uri="{FF2B5EF4-FFF2-40B4-BE49-F238E27FC236}">
                  <a16:creationId xmlns:a16="http://schemas.microsoft.com/office/drawing/2014/main" id="{9259E5B6-A1FB-4EFB-8147-220F8D4A420C}"/>
                </a:ext>
              </a:extLst>
            </p:cNvPr>
            <p:cNvSpPr/>
            <p:nvPr/>
          </p:nvSpPr>
          <p:spPr>
            <a:xfrm>
              <a:off x="1492523" y="1732674"/>
              <a:ext cx="812591" cy="231354"/>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050"/>
            </a:p>
          </p:txBody>
        </p:sp>
        <p:sp>
          <p:nvSpPr>
            <p:cNvPr id="140" name="TextBox 139">
              <a:extLst>
                <a:ext uri="{FF2B5EF4-FFF2-40B4-BE49-F238E27FC236}">
                  <a16:creationId xmlns:a16="http://schemas.microsoft.com/office/drawing/2014/main" id="{39398326-EC33-486F-A79F-E150BA0B18EC}"/>
                </a:ext>
              </a:extLst>
            </p:cNvPr>
            <p:cNvSpPr txBox="1"/>
            <p:nvPr/>
          </p:nvSpPr>
          <p:spPr>
            <a:xfrm>
              <a:off x="1481343" y="1685205"/>
              <a:ext cx="873289" cy="307777"/>
            </a:xfrm>
            <a:prstGeom prst="rect">
              <a:avLst/>
            </a:prstGeom>
            <a:noFill/>
          </p:spPr>
          <p:txBody>
            <a:bodyPr wrap="square" rtlCol="0">
              <a:spAutoFit/>
            </a:bodyPr>
            <a:lstStyle/>
            <a:p>
              <a:pPr algn="ctr"/>
              <a:r>
                <a:rPr lang="en-US" dirty="0" err="1">
                  <a:solidFill>
                    <a:srgbClr val="1D4956"/>
                  </a:solidFill>
                  <a:latin typeface="Barlow" panose="00000500000000000000" pitchFamily="2" charset="0"/>
                </a:rPr>
                <a:t>Arax</a:t>
              </a:r>
              <a:r>
                <a:rPr lang="en-US" dirty="0">
                  <a:solidFill>
                    <a:srgbClr val="1D4956"/>
                  </a:solidFill>
                  <a:latin typeface="Barlow" panose="00000500000000000000" pitchFamily="2" charset="0"/>
                </a:rPr>
                <a:t> App</a:t>
              </a:r>
              <a:endParaRPr lang="el-GR" dirty="0">
                <a:solidFill>
                  <a:srgbClr val="1D4956"/>
                </a:solidFill>
              </a:endParaRPr>
            </a:p>
          </p:txBody>
        </p:sp>
        <p:cxnSp>
          <p:nvCxnSpPr>
            <p:cNvPr id="141" name="Straight Arrow Connector 140">
              <a:extLst>
                <a:ext uri="{FF2B5EF4-FFF2-40B4-BE49-F238E27FC236}">
                  <a16:creationId xmlns:a16="http://schemas.microsoft.com/office/drawing/2014/main" id="{54B9EDD8-3AFB-4E30-BC0A-5C4CC3523D07}"/>
                </a:ext>
              </a:extLst>
            </p:cNvPr>
            <p:cNvCxnSpPr>
              <a:cxnSpLocks/>
            </p:cNvCxnSpPr>
            <p:nvPr/>
          </p:nvCxnSpPr>
          <p:spPr>
            <a:xfrm>
              <a:off x="1630123" y="2032223"/>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42" name="Group 141">
              <a:extLst>
                <a:ext uri="{FF2B5EF4-FFF2-40B4-BE49-F238E27FC236}">
                  <a16:creationId xmlns:a16="http://schemas.microsoft.com/office/drawing/2014/main" id="{617910FA-5E57-433E-92B7-2CF0A0571297}"/>
                </a:ext>
              </a:extLst>
            </p:cNvPr>
            <p:cNvGrpSpPr/>
            <p:nvPr/>
          </p:nvGrpSpPr>
          <p:grpSpPr>
            <a:xfrm>
              <a:off x="1481019" y="2293684"/>
              <a:ext cx="290597" cy="555650"/>
              <a:chOff x="9285537" y="4891093"/>
              <a:chExt cx="376622" cy="706301"/>
            </a:xfrm>
          </p:grpSpPr>
          <p:sp>
            <p:nvSpPr>
              <p:cNvPr id="201" name="Ορθογώνιο 162">
                <a:extLst>
                  <a:ext uri="{FF2B5EF4-FFF2-40B4-BE49-F238E27FC236}">
                    <a16:creationId xmlns:a16="http://schemas.microsoft.com/office/drawing/2014/main" id="{EE6E5DFA-4173-449E-8C1A-19452641AFF6}"/>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202" name="Ευθεία γραμμή σύνδεσης 163">
                <a:extLst>
                  <a:ext uri="{FF2B5EF4-FFF2-40B4-BE49-F238E27FC236}">
                    <a16:creationId xmlns:a16="http://schemas.microsoft.com/office/drawing/2014/main" id="{1696624D-92AD-4A2B-B9FA-AB8DA080A2E3}"/>
                  </a:ext>
                </a:extLst>
              </p:cNvPr>
              <p:cNvCxnSpPr>
                <a:cxnSpLocks/>
                <a:stCxn id="201"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203" name="Οβάλ 173">
                <a:extLst>
                  <a:ext uri="{FF2B5EF4-FFF2-40B4-BE49-F238E27FC236}">
                    <a16:creationId xmlns:a16="http://schemas.microsoft.com/office/drawing/2014/main" id="{75FCCD3A-147F-4B9D-9278-8FF411262BF2}"/>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204" name="Οβάλ 173">
                <a:extLst>
                  <a:ext uri="{FF2B5EF4-FFF2-40B4-BE49-F238E27FC236}">
                    <a16:creationId xmlns:a16="http://schemas.microsoft.com/office/drawing/2014/main" id="{DE8FD176-A070-4600-A99C-038F25A36189}"/>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cxnSp>
          <p:nvCxnSpPr>
            <p:cNvPr id="143" name="Straight Arrow Connector 142">
              <a:extLst>
                <a:ext uri="{FF2B5EF4-FFF2-40B4-BE49-F238E27FC236}">
                  <a16:creationId xmlns:a16="http://schemas.microsoft.com/office/drawing/2014/main" id="{F0CA5B5D-80C0-4685-853D-3DAB7CFE118D}"/>
                </a:ext>
              </a:extLst>
            </p:cNvPr>
            <p:cNvCxnSpPr>
              <a:cxnSpLocks/>
            </p:cNvCxnSpPr>
            <p:nvPr/>
          </p:nvCxnSpPr>
          <p:spPr>
            <a:xfrm>
              <a:off x="2120170" y="2030452"/>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44" name="Group 143">
              <a:extLst>
                <a:ext uri="{FF2B5EF4-FFF2-40B4-BE49-F238E27FC236}">
                  <a16:creationId xmlns:a16="http://schemas.microsoft.com/office/drawing/2014/main" id="{718D7C6A-7DE4-4F4E-A5AC-1933EC3D7290}"/>
                </a:ext>
              </a:extLst>
            </p:cNvPr>
            <p:cNvGrpSpPr/>
            <p:nvPr/>
          </p:nvGrpSpPr>
          <p:grpSpPr>
            <a:xfrm>
              <a:off x="1971066" y="2291913"/>
              <a:ext cx="290597" cy="555650"/>
              <a:chOff x="9285537" y="4891093"/>
              <a:chExt cx="376622" cy="706301"/>
            </a:xfrm>
          </p:grpSpPr>
          <p:sp>
            <p:nvSpPr>
              <p:cNvPr id="197" name="Ορθογώνιο 162">
                <a:extLst>
                  <a:ext uri="{FF2B5EF4-FFF2-40B4-BE49-F238E27FC236}">
                    <a16:creationId xmlns:a16="http://schemas.microsoft.com/office/drawing/2014/main" id="{8EE745A7-E194-4B12-BD8D-C9C924133ECF}"/>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198" name="Ευθεία γραμμή σύνδεσης 163">
                <a:extLst>
                  <a:ext uri="{FF2B5EF4-FFF2-40B4-BE49-F238E27FC236}">
                    <a16:creationId xmlns:a16="http://schemas.microsoft.com/office/drawing/2014/main" id="{4870050C-9672-46A5-AD36-23AF886885E6}"/>
                  </a:ext>
                </a:extLst>
              </p:cNvPr>
              <p:cNvCxnSpPr>
                <a:cxnSpLocks/>
                <a:stCxn id="197"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199" name="Οβάλ 173">
                <a:extLst>
                  <a:ext uri="{FF2B5EF4-FFF2-40B4-BE49-F238E27FC236}">
                    <a16:creationId xmlns:a16="http://schemas.microsoft.com/office/drawing/2014/main" id="{C3EB7379-4518-4071-9122-5C07315EF4AD}"/>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200" name="Οβάλ 173">
                <a:extLst>
                  <a:ext uri="{FF2B5EF4-FFF2-40B4-BE49-F238E27FC236}">
                    <a16:creationId xmlns:a16="http://schemas.microsoft.com/office/drawing/2014/main" id="{07F29475-0DA1-4A19-88F3-2AF036B68D44}"/>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sp>
          <p:nvSpPr>
            <p:cNvPr id="145" name="Ορθογώνιο: Στρογγύλεμα γωνιών 134">
              <a:extLst>
                <a:ext uri="{FF2B5EF4-FFF2-40B4-BE49-F238E27FC236}">
                  <a16:creationId xmlns:a16="http://schemas.microsoft.com/office/drawing/2014/main" id="{17F0C6A4-A951-4751-8150-CDC58EC6406B}"/>
                </a:ext>
              </a:extLst>
            </p:cNvPr>
            <p:cNvSpPr/>
            <p:nvPr/>
          </p:nvSpPr>
          <p:spPr>
            <a:xfrm>
              <a:off x="3007069" y="1925832"/>
              <a:ext cx="1241703" cy="1221442"/>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146" name="Ορθογώνιο: Στρογγύλεμα γωνιών 136">
              <a:extLst>
                <a:ext uri="{FF2B5EF4-FFF2-40B4-BE49-F238E27FC236}">
                  <a16:creationId xmlns:a16="http://schemas.microsoft.com/office/drawing/2014/main" id="{636124E7-3559-4BAA-96CA-48BFAD5F63F6}"/>
                </a:ext>
              </a:extLst>
            </p:cNvPr>
            <p:cNvSpPr/>
            <p:nvPr/>
          </p:nvSpPr>
          <p:spPr>
            <a:xfrm>
              <a:off x="3098073" y="1389606"/>
              <a:ext cx="1079068" cy="727655"/>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200" dirty="0"/>
            </a:p>
          </p:txBody>
        </p:sp>
        <p:sp>
          <p:nvSpPr>
            <p:cNvPr id="147" name="TextBox 146">
              <a:extLst>
                <a:ext uri="{FF2B5EF4-FFF2-40B4-BE49-F238E27FC236}">
                  <a16:creationId xmlns:a16="http://schemas.microsoft.com/office/drawing/2014/main" id="{A6F4DB8D-89FF-40D9-99C2-0EE99D2FC8FB}"/>
                </a:ext>
              </a:extLst>
            </p:cNvPr>
            <p:cNvSpPr txBox="1"/>
            <p:nvPr/>
          </p:nvSpPr>
          <p:spPr>
            <a:xfrm>
              <a:off x="3152275" y="1410098"/>
              <a:ext cx="984087" cy="307777"/>
            </a:xfrm>
            <a:prstGeom prst="rect">
              <a:avLst/>
            </a:prstGeom>
            <a:noFill/>
          </p:spPr>
          <p:txBody>
            <a:bodyPr wrap="square" rtlCol="0">
              <a:spAutoFit/>
            </a:bodyPr>
            <a:lstStyle/>
            <a:p>
              <a:pPr algn="ctr"/>
              <a:r>
                <a:rPr lang="en-US" dirty="0">
                  <a:solidFill>
                    <a:srgbClr val="1D4956"/>
                  </a:solidFill>
                  <a:latin typeface="Barlow" panose="00000500000000000000" pitchFamily="2" charset="0"/>
                </a:rPr>
                <a:t>Client N</a:t>
              </a:r>
              <a:endParaRPr lang="el-GR" b="1" dirty="0">
                <a:solidFill>
                  <a:srgbClr val="1D4956"/>
                </a:solidFill>
              </a:endParaRPr>
            </a:p>
          </p:txBody>
        </p:sp>
        <p:sp>
          <p:nvSpPr>
            <p:cNvPr id="148" name="Ορθογώνιο 79">
              <a:extLst>
                <a:ext uri="{FF2B5EF4-FFF2-40B4-BE49-F238E27FC236}">
                  <a16:creationId xmlns:a16="http://schemas.microsoft.com/office/drawing/2014/main" id="{FCADBE5A-6F5E-4A3F-BDF3-19268EBA978F}"/>
                </a:ext>
              </a:extLst>
            </p:cNvPr>
            <p:cNvSpPr/>
            <p:nvPr/>
          </p:nvSpPr>
          <p:spPr>
            <a:xfrm>
              <a:off x="3242046" y="1741610"/>
              <a:ext cx="812591" cy="231354"/>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sz="1050"/>
            </a:p>
          </p:txBody>
        </p:sp>
        <p:sp>
          <p:nvSpPr>
            <p:cNvPr id="149" name="TextBox 148">
              <a:extLst>
                <a:ext uri="{FF2B5EF4-FFF2-40B4-BE49-F238E27FC236}">
                  <a16:creationId xmlns:a16="http://schemas.microsoft.com/office/drawing/2014/main" id="{85444C2D-ED64-4C0F-91E4-BDD6044956D7}"/>
                </a:ext>
              </a:extLst>
            </p:cNvPr>
            <p:cNvSpPr txBox="1"/>
            <p:nvPr/>
          </p:nvSpPr>
          <p:spPr>
            <a:xfrm>
              <a:off x="3230866" y="1694141"/>
              <a:ext cx="873289" cy="307777"/>
            </a:xfrm>
            <a:prstGeom prst="rect">
              <a:avLst/>
            </a:prstGeom>
            <a:noFill/>
          </p:spPr>
          <p:txBody>
            <a:bodyPr wrap="square" rtlCol="0">
              <a:spAutoFit/>
            </a:bodyPr>
            <a:lstStyle/>
            <a:p>
              <a:pPr algn="ctr"/>
              <a:r>
                <a:rPr lang="en-US" dirty="0" err="1">
                  <a:solidFill>
                    <a:srgbClr val="1D4956"/>
                  </a:solidFill>
                  <a:latin typeface="Barlow" panose="00000500000000000000" pitchFamily="2" charset="0"/>
                </a:rPr>
                <a:t>Arax</a:t>
              </a:r>
              <a:r>
                <a:rPr lang="en-US" dirty="0">
                  <a:solidFill>
                    <a:srgbClr val="1D4956"/>
                  </a:solidFill>
                  <a:latin typeface="Barlow" panose="00000500000000000000" pitchFamily="2" charset="0"/>
                </a:rPr>
                <a:t> App</a:t>
              </a:r>
              <a:endParaRPr lang="el-GR" dirty="0">
                <a:solidFill>
                  <a:srgbClr val="1D4956"/>
                </a:solidFill>
              </a:endParaRPr>
            </a:p>
          </p:txBody>
        </p:sp>
        <p:cxnSp>
          <p:nvCxnSpPr>
            <p:cNvPr id="150" name="Straight Arrow Connector 149">
              <a:extLst>
                <a:ext uri="{FF2B5EF4-FFF2-40B4-BE49-F238E27FC236}">
                  <a16:creationId xmlns:a16="http://schemas.microsoft.com/office/drawing/2014/main" id="{0B441EB8-7BE6-4020-A39D-D2C118CB613C}"/>
                </a:ext>
              </a:extLst>
            </p:cNvPr>
            <p:cNvCxnSpPr>
              <a:cxnSpLocks/>
            </p:cNvCxnSpPr>
            <p:nvPr/>
          </p:nvCxnSpPr>
          <p:spPr>
            <a:xfrm>
              <a:off x="3664627" y="2041159"/>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AB3F49C7-2122-4C30-BE1A-0DA050015E2C}"/>
                </a:ext>
              </a:extLst>
            </p:cNvPr>
            <p:cNvGrpSpPr/>
            <p:nvPr/>
          </p:nvGrpSpPr>
          <p:grpSpPr>
            <a:xfrm>
              <a:off x="3515523" y="2302620"/>
              <a:ext cx="290597" cy="555650"/>
              <a:chOff x="9285537" y="4891093"/>
              <a:chExt cx="376622" cy="706301"/>
            </a:xfrm>
          </p:grpSpPr>
          <p:sp>
            <p:nvSpPr>
              <p:cNvPr id="193" name="Ορθογώνιο 162">
                <a:extLst>
                  <a:ext uri="{FF2B5EF4-FFF2-40B4-BE49-F238E27FC236}">
                    <a16:creationId xmlns:a16="http://schemas.microsoft.com/office/drawing/2014/main" id="{C9369995-E0B0-4789-9FB0-4E0B830CEB18}"/>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Barlow" panose="00000500000000000000" pitchFamily="2" charset="0"/>
                </a:endParaRPr>
              </a:p>
            </p:txBody>
          </p:sp>
          <p:cxnSp>
            <p:nvCxnSpPr>
              <p:cNvPr id="194" name="Ευθεία γραμμή σύνδεσης 163">
                <a:extLst>
                  <a:ext uri="{FF2B5EF4-FFF2-40B4-BE49-F238E27FC236}">
                    <a16:creationId xmlns:a16="http://schemas.microsoft.com/office/drawing/2014/main" id="{17B72E73-0FC6-4D5F-AFA7-0DB75F50F017}"/>
                  </a:ext>
                </a:extLst>
              </p:cNvPr>
              <p:cNvCxnSpPr>
                <a:cxnSpLocks/>
                <a:stCxn id="193"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195" name="Οβάλ 173">
                <a:extLst>
                  <a:ext uri="{FF2B5EF4-FFF2-40B4-BE49-F238E27FC236}">
                    <a16:creationId xmlns:a16="http://schemas.microsoft.com/office/drawing/2014/main" id="{52573879-DF37-49B0-80CD-25D77EE9A41B}"/>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sp>
            <p:nvSpPr>
              <p:cNvPr id="196" name="Οβάλ 173">
                <a:extLst>
                  <a:ext uri="{FF2B5EF4-FFF2-40B4-BE49-F238E27FC236}">
                    <a16:creationId xmlns:a16="http://schemas.microsoft.com/office/drawing/2014/main" id="{B95D9E95-DCF7-4022-ACC7-C2769BDA6AA4}"/>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1D4956"/>
                    </a:solidFill>
                    <a:latin typeface="Barlow" panose="00000500000000000000" pitchFamily="2" charset="0"/>
                  </a:rPr>
                  <a:t>T</a:t>
                </a:r>
                <a:endParaRPr lang="en-US" sz="1050" b="1" dirty="0">
                  <a:solidFill>
                    <a:srgbClr val="1D4956"/>
                  </a:solidFill>
                  <a:latin typeface="Barlow" panose="00000500000000000000" pitchFamily="2" charset="0"/>
                </a:endParaRPr>
              </a:p>
            </p:txBody>
          </p:sp>
        </p:grpSp>
        <p:sp>
          <p:nvSpPr>
            <p:cNvPr id="153" name="TextBox 152">
              <a:extLst>
                <a:ext uri="{FF2B5EF4-FFF2-40B4-BE49-F238E27FC236}">
                  <a16:creationId xmlns:a16="http://schemas.microsoft.com/office/drawing/2014/main" id="{04C223A2-341F-415D-8DE2-98AED42212D8}"/>
                </a:ext>
              </a:extLst>
            </p:cNvPr>
            <p:cNvSpPr txBox="1"/>
            <p:nvPr/>
          </p:nvSpPr>
          <p:spPr>
            <a:xfrm>
              <a:off x="2536379" y="1194934"/>
              <a:ext cx="740012" cy="523220"/>
            </a:xfrm>
            <a:prstGeom prst="rect">
              <a:avLst/>
            </a:prstGeom>
            <a:noFill/>
          </p:spPr>
          <p:txBody>
            <a:bodyPr wrap="square" rtlCol="0">
              <a:spAutoFit/>
            </a:bodyPr>
            <a:lstStyle/>
            <a:p>
              <a:r>
                <a:rPr lang="en-US" sz="2800" dirty="0">
                  <a:solidFill>
                    <a:srgbClr val="1D4956"/>
                  </a:solidFill>
                  <a:latin typeface="Barlow" panose="00000500000000000000" pitchFamily="2" charset="0"/>
                </a:rPr>
                <a:t>...</a:t>
              </a:r>
              <a:endParaRPr lang="el-GR" sz="1100" dirty="0">
                <a:solidFill>
                  <a:srgbClr val="1D4956"/>
                </a:solidFill>
              </a:endParaRPr>
            </a:p>
          </p:txBody>
        </p:sp>
        <p:sp>
          <p:nvSpPr>
            <p:cNvPr id="154" name="Ορθογώνιο: Στρογγύλεμα γωνιών 114">
              <a:extLst>
                <a:ext uri="{FF2B5EF4-FFF2-40B4-BE49-F238E27FC236}">
                  <a16:creationId xmlns:a16="http://schemas.microsoft.com/office/drawing/2014/main" id="{8CF7F1CA-D5EF-4EDB-A1DB-CF8CE61C441C}"/>
                </a:ext>
              </a:extLst>
            </p:cNvPr>
            <p:cNvSpPr/>
            <p:nvPr/>
          </p:nvSpPr>
          <p:spPr>
            <a:xfrm>
              <a:off x="32156" y="2947608"/>
              <a:ext cx="4326698" cy="1530427"/>
            </a:xfrm>
            <a:prstGeom prst="roundRect">
              <a:avLst/>
            </a:prstGeom>
            <a:ln w="381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155" name="TextBox 154">
              <a:extLst>
                <a:ext uri="{FF2B5EF4-FFF2-40B4-BE49-F238E27FC236}">
                  <a16:creationId xmlns:a16="http://schemas.microsoft.com/office/drawing/2014/main" id="{5FDA27C9-84DF-464B-8784-BC8B104E7769}"/>
                </a:ext>
              </a:extLst>
            </p:cNvPr>
            <p:cNvSpPr txBox="1"/>
            <p:nvPr/>
          </p:nvSpPr>
          <p:spPr>
            <a:xfrm>
              <a:off x="2434460" y="2941791"/>
              <a:ext cx="1075055"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Server</a:t>
              </a:r>
              <a:endParaRPr lang="el-GR" sz="2000" b="1" dirty="0">
                <a:solidFill>
                  <a:srgbClr val="1D4956"/>
                </a:solidFill>
              </a:endParaRPr>
            </a:p>
          </p:txBody>
        </p:sp>
        <p:grpSp>
          <p:nvGrpSpPr>
            <p:cNvPr id="156" name="Group 155">
              <a:extLst>
                <a:ext uri="{FF2B5EF4-FFF2-40B4-BE49-F238E27FC236}">
                  <a16:creationId xmlns:a16="http://schemas.microsoft.com/office/drawing/2014/main" id="{79AA467A-F0BC-451B-8309-498C64A162DA}"/>
                </a:ext>
              </a:extLst>
            </p:cNvPr>
            <p:cNvGrpSpPr/>
            <p:nvPr/>
          </p:nvGrpSpPr>
          <p:grpSpPr>
            <a:xfrm>
              <a:off x="360916" y="2832232"/>
              <a:ext cx="3303710" cy="489997"/>
              <a:chOff x="360916" y="2832237"/>
              <a:chExt cx="3303710" cy="253716"/>
            </a:xfrm>
          </p:grpSpPr>
          <p:cxnSp>
            <p:nvCxnSpPr>
              <p:cNvPr id="188" name="Straight Arrow Connector 187">
                <a:extLst>
                  <a:ext uri="{FF2B5EF4-FFF2-40B4-BE49-F238E27FC236}">
                    <a16:creationId xmlns:a16="http://schemas.microsoft.com/office/drawing/2014/main" id="{1330A4CD-86BC-4C86-ABCE-272CB677A76E}"/>
                  </a:ext>
                </a:extLst>
              </p:cNvPr>
              <p:cNvCxnSpPr>
                <a:cxnSpLocks/>
              </p:cNvCxnSpPr>
              <p:nvPr/>
            </p:nvCxnSpPr>
            <p:spPr>
              <a:xfrm>
                <a:off x="360916" y="2834942"/>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FDB2BE18-8156-4A23-BDE0-DB1181152532}"/>
                  </a:ext>
                </a:extLst>
              </p:cNvPr>
              <p:cNvCxnSpPr>
                <a:cxnSpLocks/>
              </p:cNvCxnSpPr>
              <p:nvPr/>
            </p:nvCxnSpPr>
            <p:spPr>
              <a:xfrm>
                <a:off x="858999" y="2835021"/>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E3B08010-548C-4D21-8323-C5EDF99B0F65}"/>
                  </a:ext>
                </a:extLst>
              </p:cNvPr>
              <p:cNvCxnSpPr>
                <a:cxnSpLocks/>
              </p:cNvCxnSpPr>
              <p:nvPr/>
            </p:nvCxnSpPr>
            <p:spPr>
              <a:xfrm>
                <a:off x="1630123" y="2834008"/>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FBB0C04B-58F7-43B0-852E-0D043FC27E7F}"/>
                  </a:ext>
                </a:extLst>
              </p:cNvPr>
              <p:cNvCxnSpPr>
                <a:cxnSpLocks/>
              </p:cNvCxnSpPr>
              <p:nvPr/>
            </p:nvCxnSpPr>
            <p:spPr>
              <a:xfrm>
                <a:off x="2120170" y="2832237"/>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2D2AD096-6F37-428F-81F6-343268AB3833}"/>
                  </a:ext>
                </a:extLst>
              </p:cNvPr>
              <p:cNvCxnSpPr>
                <a:cxnSpLocks/>
              </p:cNvCxnSpPr>
              <p:nvPr/>
            </p:nvCxnSpPr>
            <p:spPr>
              <a:xfrm>
                <a:off x="3664626" y="2842944"/>
                <a:ext cx="0" cy="243009"/>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7" name="Ομάδα 177">
              <a:extLst>
                <a:ext uri="{FF2B5EF4-FFF2-40B4-BE49-F238E27FC236}">
                  <a16:creationId xmlns:a16="http://schemas.microsoft.com/office/drawing/2014/main" id="{DC860EBA-B1BB-46DD-9116-310F1F55C38B}"/>
                </a:ext>
              </a:extLst>
            </p:cNvPr>
            <p:cNvGrpSpPr/>
            <p:nvPr/>
          </p:nvGrpSpPr>
          <p:grpSpPr>
            <a:xfrm>
              <a:off x="2386012" y="3950322"/>
              <a:ext cx="305229" cy="310757"/>
              <a:chOff x="2050621" y="4941105"/>
              <a:chExt cx="404285" cy="443546"/>
            </a:xfrm>
          </p:grpSpPr>
          <p:sp>
            <p:nvSpPr>
              <p:cNvPr id="186" name="Οβάλ 180">
                <a:extLst>
                  <a:ext uri="{FF2B5EF4-FFF2-40B4-BE49-F238E27FC236}">
                    <a16:creationId xmlns:a16="http://schemas.microsoft.com/office/drawing/2014/main" id="{EEBE3FCF-418F-45E0-9FFE-AA333AF4930D}"/>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7" name="Εικόνα 203">
                <a:extLst>
                  <a:ext uri="{FF2B5EF4-FFF2-40B4-BE49-F238E27FC236}">
                    <a16:creationId xmlns:a16="http://schemas.microsoft.com/office/drawing/2014/main" id="{66B59661-4D2B-4594-87D7-7CF7802661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187" y="4993267"/>
                <a:ext cx="178298" cy="391384"/>
              </a:xfrm>
              <a:prstGeom prst="rect">
                <a:avLst/>
              </a:prstGeom>
              <a:ln>
                <a:noFill/>
              </a:ln>
            </p:spPr>
          </p:pic>
        </p:grpSp>
        <p:grpSp>
          <p:nvGrpSpPr>
            <p:cNvPr id="158" name="Ομάδα 177">
              <a:extLst>
                <a:ext uri="{FF2B5EF4-FFF2-40B4-BE49-F238E27FC236}">
                  <a16:creationId xmlns:a16="http://schemas.microsoft.com/office/drawing/2014/main" id="{B182CEC9-232B-41D4-BBBB-1A75E1684651}"/>
                </a:ext>
              </a:extLst>
            </p:cNvPr>
            <p:cNvGrpSpPr/>
            <p:nvPr/>
          </p:nvGrpSpPr>
          <p:grpSpPr>
            <a:xfrm>
              <a:off x="855485" y="3960759"/>
              <a:ext cx="305229" cy="310757"/>
              <a:chOff x="2050621" y="4941105"/>
              <a:chExt cx="404285" cy="443546"/>
            </a:xfrm>
          </p:grpSpPr>
          <p:sp>
            <p:nvSpPr>
              <p:cNvPr id="184" name="Οβάλ 180">
                <a:extLst>
                  <a:ext uri="{FF2B5EF4-FFF2-40B4-BE49-F238E27FC236}">
                    <a16:creationId xmlns:a16="http://schemas.microsoft.com/office/drawing/2014/main" id="{AB2DB8C8-851C-4FEE-884C-495AFFD92985}"/>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5" name="Εικόνα 203">
                <a:extLst>
                  <a:ext uri="{FF2B5EF4-FFF2-40B4-BE49-F238E27FC236}">
                    <a16:creationId xmlns:a16="http://schemas.microsoft.com/office/drawing/2014/main" id="{0C467981-2B17-4975-8582-6956CCB35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187" y="4993267"/>
                <a:ext cx="178298" cy="391384"/>
              </a:xfrm>
              <a:prstGeom prst="rect">
                <a:avLst/>
              </a:prstGeom>
              <a:ln>
                <a:noFill/>
              </a:ln>
            </p:spPr>
          </p:pic>
        </p:grpSp>
        <p:grpSp>
          <p:nvGrpSpPr>
            <p:cNvPr id="161" name="Ομάδα 177">
              <a:extLst>
                <a:ext uri="{FF2B5EF4-FFF2-40B4-BE49-F238E27FC236}">
                  <a16:creationId xmlns:a16="http://schemas.microsoft.com/office/drawing/2014/main" id="{26D24EA0-3C98-446A-AAFC-ED4234C6E957}"/>
                </a:ext>
              </a:extLst>
            </p:cNvPr>
            <p:cNvGrpSpPr/>
            <p:nvPr/>
          </p:nvGrpSpPr>
          <p:grpSpPr>
            <a:xfrm>
              <a:off x="3359266" y="3958111"/>
              <a:ext cx="305229" cy="310757"/>
              <a:chOff x="2050621" y="4941105"/>
              <a:chExt cx="404285" cy="443546"/>
            </a:xfrm>
          </p:grpSpPr>
          <p:sp>
            <p:nvSpPr>
              <p:cNvPr id="182" name="Οβάλ 180">
                <a:extLst>
                  <a:ext uri="{FF2B5EF4-FFF2-40B4-BE49-F238E27FC236}">
                    <a16:creationId xmlns:a16="http://schemas.microsoft.com/office/drawing/2014/main" id="{D574E0AB-B11D-4D78-8B98-6830B0C33885}"/>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3" name="Εικόνα 203">
                <a:extLst>
                  <a:ext uri="{FF2B5EF4-FFF2-40B4-BE49-F238E27FC236}">
                    <a16:creationId xmlns:a16="http://schemas.microsoft.com/office/drawing/2014/main" id="{D1486F9B-D924-43D0-8E1E-EA2B0EF01F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554" y="4993267"/>
                <a:ext cx="178298" cy="391384"/>
              </a:xfrm>
              <a:prstGeom prst="rect">
                <a:avLst/>
              </a:prstGeom>
              <a:ln>
                <a:noFill/>
              </a:ln>
            </p:spPr>
          </p:pic>
        </p:grpSp>
        <p:grpSp>
          <p:nvGrpSpPr>
            <p:cNvPr id="162" name="Ομάδα 177">
              <a:extLst>
                <a:ext uri="{FF2B5EF4-FFF2-40B4-BE49-F238E27FC236}">
                  <a16:creationId xmlns:a16="http://schemas.microsoft.com/office/drawing/2014/main" id="{76A579E0-6822-4BF8-B7FF-8247A1029D70}"/>
                </a:ext>
              </a:extLst>
            </p:cNvPr>
            <p:cNvGrpSpPr/>
            <p:nvPr/>
          </p:nvGrpSpPr>
          <p:grpSpPr>
            <a:xfrm>
              <a:off x="216256" y="3966791"/>
              <a:ext cx="305229" cy="310757"/>
              <a:chOff x="2050621" y="4941105"/>
              <a:chExt cx="404285" cy="443546"/>
            </a:xfrm>
          </p:grpSpPr>
          <p:sp>
            <p:nvSpPr>
              <p:cNvPr id="180" name="Οβάλ 180">
                <a:extLst>
                  <a:ext uri="{FF2B5EF4-FFF2-40B4-BE49-F238E27FC236}">
                    <a16:creationId xmlns:a16="http://schemas.microsoft.com/office/drawing/2014/main" id="{F2997BF2-E0F8-480C-8C30-42BE73C49304}"/>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Εικόνα 203">
                <a:extLst>
                  <a:ext uri="{FF2B5EF4-FFF2-40B4-BE49-F238E27FC236}">
                    <a16:creationId xmlns:a16="http://schemas.microsoft.com/office/drawing/2014/main" id="{8BC1DCAA-6177-4622-A1BD-2C226BAC22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187" y="4993267"/>
                <a:ext cx="178298" cy="391384"/>
              </a:xfrm>
              <a:prstGeom prst="rect">
                <a:avLst/>
              </a:prstGeom>
              <a:ln>
                <a:noFill/>
              </a:ln>
            </p:spPr>
          </p:pic>
        </p:grpSp>
        <p:sp>
          <p:nvSpPr>
            <p:cNvPr id="163" name="TextBox 162">
              <a:extLst>
                <a:ext uri="{FF2B5EF4-FFF2-40B4-BE49-F238E27FC236}">
                  <a16:creationId xmlns:a16="http://schemas.microsoft.com/office/drawing/2014/main" id="{E8DD9CA2-C23E-4A87-A1B5-F8B6BF45E1B9}"/>
                </a:ext>
              </a:extLst>
            </p:cNvPr>
            <p:cNvSpPr txBox="1"/>
            <p:nvPr/>
          </p:nvSpPr>
          <p:spPr>
            <a:xfrm>
              <a:off x="218750" y="3337779"/>
              <a:ext cx="3949458" cy="400110"/>
            </a:xfrm>
            <a:prstGeom prst="rect">
              <a:avLst/>
            </a:prstGeom>
            <a:noFill/>
            <a:ln w="19050">
              <a:solidFill>
                <a:srgbClr val="1D4956"/>
              </a:solidFill>
              <a:prstDash val="dash"/>
            </a:ln>
          </p:spPr>
          <p:txBody>
            <a:bodyPr wrap="square" rtlCol="0">
              <a:spAutoFit/>
            </a:bodyPr>
            <a:lstStyle/>
            <a:p>
              <a:pPr algn="ctr"/>
              <a:r>
                <a:rPr lang="en-US" sz="2000" dirty="0">
                  <a:solidFill>
                    <a:srgbClr val="1D4956"/>
                  </a:solidFill>
                  <a:latin typeface="Barlow" panose="020B0604020202020204" charset="0"/>
                </a:rPr>
                <a:t>Accelerator Selector</a:t>
              </a:r>
              <a:endParaRPr lang="el-GR" sz="2000" dirty="0">
                <a:solidFill>
                  <a:srgbClr val="1D4956"/>
                </a:solidFill>
              </a:endParaRPr>
            </a:p>
          </p:txBody>
        </p:sp>
        <p:cxnSp>
          <p:nvCxnSpPr>
            <p:cNvPr id="164" name="Straight Arrow Connector 163">
              <a:extLst>
                <a:ext uri="{FF2B5EF4-FFF2-40B4-BE49-F238E27FC236}">
                  <a16:creationId xmlns:a16="http://schemas.microsoft.com/office/drawing/2014/main" id="{008BA482-1662-4440-8E37-17D3CFA8C7FE}"/>
                </a:ext>
              </a:extLst>
            </p:cNvPr>
            <p:cNvCxnSpPr>
              <a:cxnSpLocks/>
            </p:cNvCxnSpPr>
            <p:nvPr/>
          </p:nvCxnSpPr>
          <p:spPr>
            <a:xfrm>
              <a:off x="368870" y="4326976"/>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AC46ADD8-3662-4F11-9FF3-0AB7C81793EF}"/>
                </a:ext>
              </a:extLst>
            </p:cNvPr>
            <p:cNvCxnSpPr>
              <a:cxnSpLocks/>
            </p:cNvCxnSpPr>
            <p:nvPr/>
          </p:nvCxnSpPr>
          <p:spPr>
            <a:xfrm>
              <a:off x="1017145" y="4314932"/>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66" name="Group 165">
              <a:extLst>
                <a:ext uri="{FF2B5EF4-FFF2-40B4-BE49-F238E27FC236}">
                  <a16:creationId xmlns:a16="http://schemas.microsoft.com/office/drawing/2014/main" id="{1ECF832F-3917-411E-9FDF-E5CBA9B9B795}"/>
                </a:ext>
              </a:extLst>
            </p:cNvPr>
            <p:cNvGrpSpPr/>
            <p:nvPr/>
          </p:nvGrpSpPr>
          <p:grpSpPr>
            <a:xfrm>
              <a:off x="385270" y="3715859"/>
              <a:ext cx="3265743" cy="272470"/>
              <a:chOff x="5327350" y="5699995"/>
              <a:chExt cx="3016239" cy="547210"/>
            </a:xfrm>
          </p:grpSpPr>
          <p:cxnSp>
            <p:nvCxnSpPr>
              <p:cNvPr id="175" name="Straight Arrow Connector 174">
                <a:extLst>
                  <a:ext uri="{FF2B5EF4-FFF2-40B4-BE49-F238E27FC236}">
                    <a16:creationId xmlns:a16="http://schemas.microsoft.com/office/drawing/2014/main" id="{A2FE6F0D-5260-4F01-B1E6-0E42458AA8A3}"/>
                  </a:ext>
                </a:extLst>
              </p:cNvPr>
              <p:cNvCxnSpPr>
                <a:cxnSpLocks/>
              </p:cNvCxnSpPr>
              <p:nvPr/>
            </p:nvCxnSpPr>
            <p:spPr>
              <a:xfrm flipH="1">
                <a:off x="5327350" y="5699995"/>
                <a:ext cx="7209" cy="547210"/>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7C8A111-859A-4348-89E8-4449A3AA6EB1}"/>
                  </a:ext>
                </a:extLst>
              </p:cNvPr>
              <p:cNvCxnSpPr>
                <a:cxnSpLocks/>
                <a:endCxn id="184" idx="0"/>
              </p:cNvCxnSpPr>
              <p:nvPr/>
            </p:nvCxnSpPr>
            <p:spPr>
              <a:xfrm flipH="1">
                <a:off x="5902595" y="5749241"/>
                <a:ext cx="492000" cy="442594"/>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7269CE5F-AB79-4125-9AC1-60426CC17FD4}"/>
                  </a:ext>
                </a:extLst>
              </p:cNvPr>
              <p:cNvCxnSpPr>
                <a:cxnSpLocks/>
              </p:cNvCxnSpPr>
              <p:nvPr/>
            </p:nvCxnSpPr>
            <p:spPr>
              <a:xfrm>
                <a:off x="5871285" y="5744239"/>
                <a:ext cx="833843" cy="442594"/>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7269B0F-9A6C-4387-93E2-265DCF9720E2}"/>
                  </a:ext>
                </a:extLst>
              </p:cNvPr>
              <p:cNvCxnSpPr>
                <a:cxnSpLocks/>
                <a:endCxn id="186" idx="0"/>
              </p:cNvCxnSpPr>
              <p:nvPr/>
            </p:nvCxnSpPr>
            <p:spPr>
              <a:xfrm>
                <a:off x="6959159" y="5744247"/>
                <a:ext cx="357030" cy="426628"/>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4E3BDE0A-FCE3-492D-9345-D16B8EEA6149}"/>
                  </a:ext>
                </a:extLst>
              </p:cNvPr>
              <p:cNvCxnSpPr>
                <a:cxnSpLocks/>
              </p:cNvCxnSpPr>
              <p:nvPr/>
            </p:nvCxnSpPr>
            <p:spPr>
              <a:xfrm flipH="1">
                <a:off x="8245867" y="5777392"/>
                <a:ext cx="97722" cy="409135"/>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7" name="Ομάδα 177">
              <a:extLst>
                <a:ext uri="{FF2B5EF4-FFF2-40B4-BE49-F238E27FC236}">
                  <a16:creationId xmlns:a16="http://schemas.microsoft.com/office/drawing/2014/main" id="{7AFEBACF-F9AD-4A2B-9654-5AC511B26BFB}"/>
                </a:ext>
              </a:extLst>
            </p:cNvPr>
            <p:cNvGrpSpPr/>
            <p:nvPr/>
          </p:nvGrpSpPr>
          <p:grpSpPr>
            <a:xfrm>
              <a:off x="1693816" y="3964661"/>
              <a:ext cx="305229" cy="310757"/>
              <a:chOff x="2050621" y="4941105"/>
              <a:chExt cx="404285" cy="443546"/>
            </a:xfrm>
          </p:grpSpPr>
          <p:sp>
            <p:nvSpPr>
              <p:cNvPr id="173" name="Οβάλ 180">
                <a:extLst>
                  <a:ext uri="{FF2B5EF4-FFF2-40B4-BE49-F238E27FC236}">
                    <a16:creationId xmlns:a16="http://schemas.microsoft.com/office/drawing/2014/main" id="{68D4B4BA-B417-4D44-877D-D8C8951DFB8C}"/>
                  </a:ext>
                </a:extLst>
              </p:cNvPr>
              <p:cNvSpPr/>
              <p:nvPr/>
            </p:nvSpPr>
            <p:spPr>
              <a:xfrm>
                <a:off x="2050621" y="4941105"/>
                <a:ext cx="404285" cy="422280"/>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 name="Εικόνα 203">
                <a:extLst>
                  <a:ext uri="{FF2B5EF4-FFF2-40B4-BE49-F238E27FC236}">
                    <a16:creationId xmlns:a16="http://schemas.microsoft.com/office/drawing/2014/main" id="{34D6B0D0-F9D6-48B7-83C5-993C6D219C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2187" y="4993267"/>
                <a:ext cx="178298" cy="391384"/>
              </a:xfrm>
              <a:prstGeom prst="rect">
                <a:avLst/>
              </a:prstGeom>
              <a:ln>
                <a:noFill/>
              </a:ln>
            </p:spPr>
          </p:pic>
        </p:grpSp>
        <p:cxnSp>
          <p:nvCxnSpPr>
            <p:cNvPr id="168" name="Straight Arrow Connector 167">
              <a:extLst>
                <a:ext uri="{FF2B5EF4-FFF2-40B4-BE49-F238E27FC236}">
                  <a16:creationId xmlns:a16="http://schemas.microsoft.com/office/drawing/2014/main" id="{60898A38-BB2F-4BD3-89F9-59135D706117}"/>
                </a:ext>
              </a:extLst>
            </p:cNvPr>
            <p:cNvCxnSpPr>
              <a:cxnSpLocks/>
            </p:cNvCxnSpPr>
            <p:nvPr/>
          </p:nvCxnSpPr>
          <p:spPr>
            <a:xfrm>
              <a:off x="3492447" y="4303453"/>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C9A21F75-01FF-4D8A-9459-28963961D0CB}"/>
                </a:ext>
              </a:extLst>
            </p:cNvPr>
            <p:cNvSpPr txBox="1"/>
            <p:nvPr/>
          </p:nvSpPr>
          <p:spPr>
            <a:xfrm rot="5400000">
              <a:off x="3436439" y="2430079"/>
              <a:ext cx="1330808" cy="276999"/>
            </a:xfrm>
            <a:prstGeom prst="rect">
              <a:avLst/>
            </a:prstGeom>
            <a:noFill/>
          </p:spPr>
          <p:txBody>
            <a:bodyPr wrap="square" rtlCol="0">
              <a:spAutoFit/>
            </a:bodyPr>
            <a:lstStyle/>
            <a:p>
              <a:pPr algn="ctr"/>
              <a:r>
                <a:rPr lang="en-US" sz="1200" b="1" dirty="0">
                  <a:solidFill>
                    <a:srgbClr val="1D4956"/>
                  </a:solidFill>
                  <a:latin typeface="Barlow" panose="020B0604020202020204" charset="0"/>
                </a:rPr>
                <a:t>Comm. Layer</a:t>
              </a:r>
              <a:endParaRPr lang="el-GR" sz="1200" b="1" dirty="0">
                <a:solidFill>
                  <a:srgbClr val="1D4956"/>
                </a:solidFill>
              </a:endParaRPr>
            </a:p>
          </p:txBody>
        </p:sp>
        <p:cxnSp>
          <p:nvCxnSpPr>
            <p:cNvPr id="170" name="Straight Arrow Connector 685">
              <a:extLst>
                <a:ext uri="{FF2B5EF4-FFF2-40B4-BE49-F238E27FC236}">
                  <a16:creationId xmlns:a16="http://schemas.microsoft.com/office/drawing/2014/main" id="{187FED69-1336-4720-BE9B-FE118E2460E3}"/>
                </a:ext>
              </a:extLst>
            </p:cNvPr>
            <p:cNvCxnSpPr>
              <a:cxnSpLocks/>
            </p:cNvCxnSpPr>
            <p:nvPr/>
          </p:nvCxnSpPr>
          <p:spPr>
            <a:xfrm>
              <a:off x="1839482" y="4303453"/>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685">
              <a:extLst>
                <a:ext uri="{FF2B5EF4-FFF2-40B4-BE49-F238E27FC236}">
                  <a16:creationId xmlns:a16="http://schemas.microsoft.com/office/drawing/2014/main" id="{40855FDD-EA79-4293-A963-056E18EC0D69}"/>
                </a:ext>
              </a:extLst>
            </p:cNvPr>
            <p:cNvCxnSpPr>
              <a:cxnSpLocks/>
            </p:cNvCxnSpPr>
            <p:nvPr/>
          </p:nvCxnSpPr>
          <p:spPr>
            <a:xfrm>
              <a:off x="2533714" y="4294525"/>
              <a:ext cx="0" cy="343881"/>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pic>
          <p:nvPicPr>
            <p:cNvPr id="172" name="Picture 171">
              <a:extLst>
                <a:ext uri="{FF2B5EF4-FFF2-40B4-BE49-F238E27FC236}">
                  <a16:creationId xmlns:a16="http://schemas.microsoft.com/office/drawing/2014/main" id="{B22DE190-4C03-431C-8A2B-74FF392C2E1E}"/>
                </a:ext>
              </a:extLst>
            </p:cNvPr>
            <p:cNvPicPr>
              <a:picLocks noChangeAspect="1"/>
            </p:cNvPicPr>
            <p:nvPr/>
          </p:nvPicPr>
          <p:blipFill>
            <a:blip r:embed="rId5"/>
            <a:stretch>
              <a:fillRect/>
            </a:stretch>
          </p:blipFill>
          <p:spPr>
            <a:xfrm>
              <a:off x="3667734" y="4161753"/>
              <a:ext cx="594116" cy="235899"/>
            </a:xfrm>
            <a:prstGeom prst="rect">
              <a:avLst/>
            </a:prstGeom>
          </p:spPr>
        </p:pic>
      </p:grpSp>
    </p:spTree>
    <p:custDataLst>
      <p:tags r:id="rId1"/>
    </p:custDataLst>
    <p:extLst>
      <p:ext uri="{BB962C8B-B14F-4D97-AF65-F5344CB8AC3E}">
        <p14:creationId xmlns:p14="http://schemas.microsoft.com/office/powerpoint/2010/main" val="3920905023"/>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Ορθογώνιο: Στρογγύλεμα γωνιών 55">
            <a:extLst>
              <a:ext uri="{FF2B5EF4-FFF2-40B4-BE49-F238E27FC236}">
                <a16:creationId xmlns:a16="http://schemas.microsoft.com/office/drawing/2014/main" id="{6CB1124E-8395-4E02-A54F-8CCC5913B726}"/>
              </a:ext>
            </a:extLst>
          </p:cNvPr>
          <p:cNvSpPr/>
          <p:nvPr/>
        </p:nvSpPr>
        <p:spPr>
          <a:xfrm>
            <a:off x="616379" y="1936452"/>
            <a:ext cx="3310915" cy="2119552"/>
          </a:xfrm>
          <a:prstGeom prst="roundRect">
            <a:avLst/>
          </a:prstGeom>
          <a:solidFill>
            <a:srgbClr val="EAEAEA"/>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101" name="Ορθογώνιο: Στρογγύλεμα γωνιών 61">
            <a:extLst>
              <a:ext uri="{FF2B5EF4-FFF2-40B4-BE49-F238E27FC236}">
                <a16:creationId xmlns:a16="http://schemas.microsoft.com/office/drawing/2014/main" id="{0481E7F9-B3B8-4115-BBCF-A85DE95F7426}"/>
              </a:ext>
            </a:extLst>
          </p:cNvPr>
          <p:cNvSpPr/>
          <p:nvPr/>
        </p:nvSpPr>
        <p:spPr>
          <a:xfrm>
            <a:off x="1038971" y="1337089"/>
            <a:ext cx="2566123" cy="930621"/>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7727348" cy="777875"/>
          </a:xfrm>
        </p:spPr>
        <p:txBody>
          <a:bodyPr>
            <a:noAutofit/>
          </a:bodyPr>
          <a:lstStyle/>
          <a:p>
            <a:r>
              <a:rPr lang="en-US" sz="3200" b="1" dirty="0">
                <a:solidFill>
                  <a:srgbClr val="1D4956"/>
                </a:solidFill>
                <a:latin typeface="Barlow"/>
                <a:cs typeface="Calibri"/>
                <a:sym typeface="Wingdings" panose="05000000000000000000" pitchFamily="2" charset="2"/>
              </a:rPr>
              <a:t>Keep track of task data</a:t>
            </a:r>
            <a:endParaRPr lang="en-US" sz="3200" b="1" dirty="0">
              <a:solidFill>
                <a:srgbClr val="1D4956"/>
              </a:solidFill>
              <a:latin typeface="Barlow"/>
              <a:cs typeface="Calibri Light"/>
            </a:endParaRPr>
          </a:p>
        </p:txBody>
      </p:sp>
      <p:sp>
        <p:nvSpPr>
          <p:cNvPr id="64" name="TextBox 63">
            <a:extLst>
              <a:ext uri="{FF2B5EF4-FFF2-40B4-BE49-F238E27FC236}">
                <a16:creationId xmlns:a16="http://schemas.microsoft.com/office/drawing/2014/main" id="{F78F95F7-5AE3-4B19-826C-3E091453747A}"/>
              </a:ext>
            </a:extLst>
          </p:cNvPr>
          <p:cNvSpPr txBox="1"/>
          <p:nvPr/>
        </p:nvSpPr>
        <p:spPr>
          <a:xfrm>
            <a:off x="1949746" y="1340619"/>
            <a:ext cx="990600"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Client</a:t>
            </a:r>
            <a:endParaRPr lang="el-GR" sz="2000" dirty="0">
              <a:solidFill>
                <a:srgbClr val="1D4956"/>
              </a:solidFill>
            </a:endParaRPr>
          </a:p>
        </p:txBody>
      </p:sp>
      <p:sp>
        <p:nvSpPr>
          <p:cNvPr id="65" name="Ορθογώνιο 64">
            <a:extLst>
              <a:ext uri="{FF2B5EF4-FFF2-40B4-BE49-F238E27FC236}">
                <a16:creationId xmlns:a16="http://schemas.microsoft.com/office/drawing/2014/main" id="{629F0DC8-1053-4970-8458-20729EEE2D83}"/>
              </a:ext>
            </a:extLst>
          </p:cNvPr>
          <p:cNvSpPr/>
          <p:nvPr/>
        </p:nvSpPr>
        <p:spPr>
          <a:xfrm>
            <a:off x="1134222" y="1723774"/>
            <a:ext cx="2387600"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7" name="TextBox 66">
            <a:extLst>
              <a:ext uri="{FF2B5EF4-FFF2-40B4-BE49-F238E27FC236}">
                <a16:creationId xmlns:a16="http://schemas.microsoft.com/office/drawing/2014/main" id="{E70BAD29-2120-4C7B-8A5A-8F30213118F0}"/>
              </a:ext>
            </a:extLst>
          </p:cNvPr>
          <p:cNvSpPr txBox="1"/>
          <p:nvPr/>
        </p:nvSpPr>
        <p:spPr>
          <a:xfrm>
            <a:off x="1153547" y="1726388"/>
            <a:ext cx="2387600" cy="400110"/>
          </a:xfrm>
          <a:prstGeom prst="rect">
            <a:avLst/>
          </a:prstGeom>
          <a:noFill/>
        </p:spPr>
        <p:txBody>
          <a:bodyPr wrap="square" rtlCol="0">
            <a:spAutoFit/>
          </a:bodyPr>
          <a:lstStyle/>
          <a:p>
            <a:pPr algn="ctr"/>
            <a:r>
              <a:rPr lang="en-US" sz="2000" dirty="0" err="1">
                <a:solidFill>
                  <a:srgbClr val="1D4956"/>
                </a:solidFill>
                <a:latin typeface="Barlow" panose="020B0604020202020204" charset="0"/>
              </a:rPr>
              <a:t>Arax</a:t>
            </a:r>
            <a:r>
              <a:rPr lang="en-US" sz="2000" dirty="0">
                <a:solidFill>
                  <a:srgbClr val="1D4956"/>
                </a:solidFill>
                <a:latin typeface="Barlow" panose="020B0604020202020204" charset="0"/>
              </a:rPr>
              <a:t> Application</a:t>
            </a:r>
            <a:endParaRPr lang="el-GR" sz="2000" dirty="0">
              <a:solidFill>
                <a:srgbClr val="1D4956"/>
              </a:solidFill>
            </a:endParaRPr>
          </a:p>
        </p:txBody>
      </p:sp>
      <p:sp>
        <p:nvSpPr>
          <p:cNvPr id="102" name="TextBox 101">
            <a:extLst>
              <a:ext uri="{FF2B5EF4-FFF2-40B4-BE49-F238E27FC236}">
                <a16:creationId xmlns:a16="http://schemas.microsoft.com/office/drawing/2014/main" id="{698BBDE8-700E-446D-8597-D1895B9BC1CC}"/>
              </a:ext>
            </a:extLst>
          </p:cNvPr>
          <p:cNvSpPr txBox="1"/>
          <p:nvPr/>
        </p:nvSpPr>
        <p:spPr>
          <a:xfrm rot="5400000">
            <a:off x="2703250" y="2725402"/>
            <a:ext cx="1975916"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Comm. Layer</a:t>
            </a:r>
            <a:endParaRPr lang="el-GR" sz="1800" dirty="0">
              <a:solidFill>
                <a:srgbClr val="1D4956"/>
              </a:solidFill>
            </a:endParaRPr>
          </a:p>
        </p:txBody>
      </p:sp>
      <p:sp>
        <p:nvSpPr>
          <p:cNvPr id="103" name="Ορθογώνιο: Στρογγύλεμα γωνιών 102">
            <a:extLst>
              <a:ext uri="{FF2B5EF4-FFF2-40B4-BE49-F238E27FC236}">
                <a16:creationId xmlns:a16="http://schemas.microsoft.com/office/drawing/2014/main" id="{C10777F5-D734-432A-9C75-4949C65E2212}"/>
              </a:ext>
            </a:extLst>
          </p:cNvPr>
          <p:cNvSpPr/>
          <p:nvPr/>
        </p:nvSpPr>
        <p:spPr>
          <a:xfrm>
            <a:off x="616379" y="3707829"/>
            <a:ext cx="3371875" cy="1184919"/>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b="1" dirty="0">
              <a:solidFill>
                <a:srgbClr val="1D4956"/>
              </a:solidFill>
            </a:endParaRPr>
          </a:p>
        </p:txBody>
      </p:sp>
      <p:sp>
        <p:nvSpPr>
          <p:cNvPr id="104" name="TextBox 103">
            <a:extLst>
              <a:ext uri="{FF2B5EF4-FFF2-40B4-BE49-F238E27FC236}">
                <a16:creationId xmlns:a16="http://schemas.microsoft.com/office/drawing/2014/main" id="{4129CF08-4F9D-4345-ACD4-407D8B1ED204}"/>
              </a:ext>
            </a:extLst>
          </p:cNvPr>
          <p:cNvSpPr txBox="1"/>
          <p:nvPr/>
        </p:nvSpPr>
        <p:spPr>
          <a:xfrm>
            <a:off x="916847" y="3653805"/>
            <a:ext cx="2034617" cy="707886"/>
          </a:xfrm>
          <a:prstGeom prst="rect">
            <a:avLst/>
          </a:prstGeom>
          <a:noFill/>
        </p:spPr>
        <p:txBody>
          <a:bodyPr wrap="square" rtlCol="0">
            <a:spAutoFit/>
          </a:bodyPr>
          <a:lstStyle/>
          <a:p>
            <a:pPr algn="ctr"/>
            <a:r>
              <a:rPr lang="en-US" sz="2000" b="1" dirty="0">
                <a:solidFill>
                  <a:srgbClr val="1D4956"/>
                </a:solidFill>
                <a:latin typeface="Barlow" panose="020B0604020202020204" charset="0"/>
              </a:rPr>
              <a:t>Shared runtime (Server)</a:t>
            </a:r>
            <a:endParaRPr lang="el-GR" sz="2000" b="1" dirty="0">
              <a:solidFill>
                <a:srgbClr val="1D4956"/>
              </a:solidFill>
            </a:endParaRPr>
          </a:p>
        </p:txBody>
      </p:sp>
      <p:grpSp>
        <p:nvGrpSpPr>
          <p:cNvPr id="106" name="Ομάδα 105">
            <a:extLst>
              <a:ext uri="{FF2B5EF4-FFF2-40B4-BE49-F238E27FC236}">
                <a16:creationId xmlns:a16="http://schemas.microsoft.com/office/drawing/2014/main" id="{7A0E89CB-B32C-4D30-88B8-2455E821607D}"/>
              </a:ext>
            </a:extLst>
          </p:cNvPr>
          <p:cNvGrpSpPr/>
          <p:nvPr/>
        </p:nvGrpSpPr>
        <p:grpSpPr>
          <a:xfrm>
            <a:off x="446951" y="4976230"/>
            <a:ext cx="3389512" cy="417346"/>
            <a:chOff x="-213498" y="5462019"/>
            <a:chExt cx="3389512" cy="417346"/>
          </a:xfrm>
        </p:grpSpPr>
        <p:sp>
          <p:nvSpPr>
            <p:cNvPr id="107" name="Ορθογώνιο 106">
              <a:extLst>
                <a:ext uri="{FF2B5EF4-FFF2-40B4-BE49-F238E27FC236}">
                  <a16:creationId xmlns:a16="http://schemas.microsoft.com/office/drawing/2014/main" id="{6B1AC3CE-F440-444E-9E98-40931B94B104}"/>
                </a:ext>
              </a:extLst>
            </p:cNvPr>
            <p:cNvSpPr/>
            <p:nvPr/>
          </p:nvSpPr>
          <p:spPr>
            <a:xfrm>
              <a:off x="1821429" y="5462019"/>
              <a:ext cx="1354585"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8" name="Ορθογώνιο 107">
              <a:extLst>
                <a:ext uri="{FF2B5EF4-FFF2-40B4-BE49-F238E27FC236}">
                  <a16:creationId xmlns:a16="http://schemas.microsoft.com/office/drawing/2014/main" id="{9B6598B4-54D9-4229-9B89-ADDED762E7C9}"/>
                </a:ext>
              </a:extLst>
            </p:cNvPr>
            <p:cNvSpPr/>
            <p:nvPr/>
          </p:nvSpPr>
          <p:spPr>
            <a:xfrm>
              <a:off x="116324" y="5462495"/>
              <a:ext cx="1354585"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9" name="TextBox 108">
              <a:extLst>
                <a:ext uri="{FF2B5EF4-FFF2-40B4-BE49-F238E27FC236}">
                  <a16:creationId xmlns:a16="http://schemas.microsoft.com/office/drawing/2014/main" id="{41D72E8B-F70A-4BCF-A69B-C5A441688EA4}"/>
                </a:ext>
              </a:extLst>
            </p:cNvPr>
            <p:cNvSpPr txBox="1"/>
            <p:nvPr/>
          </p:nvSpPr>
          <p:spPr>
            <a:xfrm>
              <a:off x="-213498" y="5477428"/>
              <a:ext cx="1190451"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GPU</a:t>
              </a:r>
              <a:endParaRPr lang="el-GR" sz="2000" dirty="0">
                <a:solidFill>
                  <a:srgbClr val="1D4956"/>
                </a:solidFill>
              </a:endParaRPr>
            </a:p>
          </p:txBody>
        </p:sp>
        <p:sp>
          <p:nvSpPr>
            <p:cNvPr id="110" name="TextBox 109">
              <a:extLst>
                <a:ext uri="{FF2B5EF4-FFF2-40B4-BE49-F238E27FC236}">
                  <a16:creationId xmlns:a16="http://schemas.microsoft.com/office/drawing/2014/main" id="{5A97AEBB-63E4-4023-8CFB-071589751414}"/>
                </a:ext>
              </a:extLst>
            </p:cNvPr>
            <p:cNvSpPr txBox="1"/>
            <p:nvPr/>
          </p:nvSpPr>
          <p:spPr>
            <a:xfrm>
              <a:off x="1703491" y="5479255"/>
              <a:ext cx="945587"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FPGA</a:t>
              </a:r>
              <a:endParaRPr lang="el-GR" sz="2000" dirty="0">
                <a:solidFill>
                  <a:srgbClr val="1D4956"/>
                </a:solidFill>
              </a:endParaRPr>
            </a:p>
          </p:txBody>
        </p:sp>
      </p:grpSp>
      <p:sp>
        <p:nvSpPr>
          <p:cNvPr id="66" name="TextBox 65">
            <a:extLst>
              <a:ext uri="{FF2B5EF4-FFF2-40B4-BE49-F238E27FC236}">
                <a16:creationId xmlns:a16="http://schemas.microsoft.com/office/drawing/2014/main" id="{BFA0C422-5D71-4F01-AAFA-A2ECB29CA187}"/>
              </a:ext>
            </a:extLst>
          </p:cNvPr>
          <p:cNvSpPr txBox="1"/>
          <p:nvPr/>
        </p:nvSpPr>
        <p:spPr>
          <a:xfrm>
            <a:off x="2184070" y="3223554"/>
            <a:ext cx="165332" cy="400110"/>
          </a:xfrm>
          <a:prstGeom prst="rect">
            <a:avLst/>
          </a:prstGeom>
          <a:noFill/>
        </p:spPr>
        <p:txBody>
          <a:bodyPr wrap="square" rtlCol="0">
            <a:spAutoFit/>
          </a:bodyPr>
          <a:lstStyle/>
          <a:p>
            <a:pPr algn="ctr"/>
            <a:r>
              <a:rPr lang="en-US" sz="2000" dirty="0">
                <a:solidFill>
                  <a:schemeClr val="bg1"/>
                </a:solidFill>
                <a:latin typeface="Barlow" panose="020B0604020202020204" charset="0"/>
              </a:rPr>
              <a:t>T</a:t>
            </a:r>
            <a:endParaRPr lang="el-GR" sz="2000" dirty="0">
              <a:solidFill>
                <a:schemeClr val="bg1"/>
              </a:solidFill>
            </a:endParaRPr>
          </a:p>
        </p:txBody>
      </p:sp>
      <p:grpSp>
        <p:nvGrpSpPr>
          <p:cNvPr id="68" name="Ομάδα 161">
            <a:extLst>
              <a:ext uri="{FF2B5EF4-FFF2-40B4-BE49-F238E27FC236}">
                <a16:creationId xmlns:a16="http://schemas.microsoft.com/office/drawing/2014/main" id="{31F9BD00-9609-432D-AD44-40FE05F5D374}"/>
              </a:ext>
            </a:extLst>
          </p:cNvPr>
          <p:cNvGrpSpPr/>
          <p:nvPr/>
        </p:nvGrpSpPr>
        <p:grpSpPr>
          <a:xfrm rot="5400000">
            <a:off x="1750764" y="2916216"/>
            <a:ext cx="966757" cy="356588"/>
            <a:chOff x="895350" y="2938536"/>
            <a:chExt cx="1027871" cy="291805"/>
          </a:xfrm>
        </p:grpSpPr>
        <p:sp>
          <p:nvSpPr>
            <p:cNvPr id="69" name="Ορθογώνιο 162">
              <a:extLst>
                <a:ext uri="{FF2B5EF4-FFF2-40B4-BE49-F238E27FC236}">
                  <a16:creationId xmlns:a16="http://schemas.microsoft.com/office/drawing/2014/main" id="{264E8E36-E249-40AD-B76E-F6EC6B0BEC84}"/>
                </a:ext>
              </a:extLst>
            </p:cNvPr>
            <p:cNvSpPr/>
            <p:nvPr/>
          </p:nvSpPr>
          <p:spPr>
            <a:xfrm>
              <a:off x="895350" y="2938536"/>
              <a:ext cx="1027871" cy="287253"/>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Ευθεία γραμμή σύνδεσης 163">
              <a:extLst>
                <a:ext uri="{FF2B5EF4-FFF2-40B4-BE49-F238E27FC236}">
                  <a16:creationId xmlns:a16="http://schemas.microsoft.com/office/drawing/2014/main" id="{05A779F9-E0B7-49BA-81A9-E17C839C5D12}"/>
                </a:ext>
              </a:extLst>
            </p:cNvPr>
            <p:cNvCxnSpPr/>
            <p:nvPr/>
          </p:nvCxnSpPr>
          <p:spPr>
            <a:xfrm>
              <a:off x="1592635" y="2938536"/>
              <a:ext cx="0" cy="287253"/>
            </a:xfrm>
            <a:prstGeom prst="line">
              <a:avLst/>
            </a:prstGeom>
            <a:ln w="28575">
              <a:solidFill>
                <a:srgbClr val="1D4956"/>
              </a:solidFill>
            </a:ln>
          </p:spPr>
          <p:style>
            <a:lnRef idx="2">
              <a:schemeClr val="dk1"/>
            </a:lnRef>
            <a:fillRef idx="0">
              <a:schemeClr val="dk1"/>
            </a:fillRef>
            <a:effectRef idx="1">
              <a:schemeClr val="dk1"/>
            </a:effectRef>
            <a:fontRef idx="minor">
              <a:schemeClr val="tx1"/>
            </a:fontRef>
          </p:style>
        </p:cxnSp>
        <p:cxnSp>
          <p:nvCxnSpPr>
            <p:cNvPr id="71" name="Ευθεία γραμμή σύνδεσης 188">
              <a:extLst>
                <a:ext uri="{FF2B5EF4-FFF2-40B4-BE49-F238E27FC236}">
                  <a16:creationId xmlns:a16="http://schemas.microsoft.com/office/drawing/2014/main" id="{B0538C16-D61F-4428-ADEF-FEC02B6A76AD}"/>
                </a:ext>
              </a:extLst>
            </p:cNvPr>
            <p:cNvCxnSpPr/>
            <p:nvPr/>
          </p:nvCxnSpPr>
          <p:spPr>
            <a:xfrm>
              <a:off x="1243993" y="2943088"/>
              <a:ext cx="0" cy="287253"/>
            </a:xfrm>
            <a:prstGeom prst="line">
              <a:avLst/>
            </a:prstGeom>
            <a:ln w="28575">
              <a:solidFill>
                <a:srgbClr val="1D4956"/>
              </a:solidFill>
            </a:ln>
          </p:spPr>
          <p:style>
            <a:lnRef idx="2">
              <a:schemeClr val="dk1"/>
            </a:lnRef>
            <a:fillRef idx="0">
              <a:schemeClr val="dk1"/>
            </a:fillRef>
            <a:effectRef idx="1">
              <a:schemeClr val="dk1"/>
            </a:effectRef>
            <a:fontRef idx="minor">
              <a:schemeClr val="tx1"/>
            </a:fontRef>
          </p:style>
        </p:cxnSp>
      </p:grpSp>
      <p:sp>
        <p:nvSpPr>
          <p:cNvPr id="76" name="Οβάλ 173">
            <a:extLst>
              <a:ext uri="{FF2B5EF4-FFF2-40B4-BE49-F238E27FC236}">
                <a16:creationId xmlns:a16="http://schemas.microsoft.com/office/drawing/2014/main" id="{5685FF40-881F-476B-8641-CC0A714D7C09}"/>
              </a:ext>
            </a:extLst>
          </p:cNvPr>
          <p:cNvSpPr/>
          <p:nvPr/>
        </p:nvSpPr>
        <p:spPr>
          <a:xfrm>
            <a:off x="2082963" y="2632795"/>
            <a:ext cx="304074" cy="274828"/>
          </a:xfrm>
          <a:prstGeom prst="ellipse">
            <a:avLst/>
          </a:prstGeom>
          <a:solidFill>
            <a:schemeClr val="bg1"/>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C5901830-70AF-4153-90E1-C0D0B16E739F}"/>
              </a:ext>
            </a:extLst>
          </p:cNvPr>
          <p:cNvSpPr txBox="1"/>
          <p:nvPr/>
        </p:nvSpPr>
        <p:spPr>
          <a:xfrm>
            <a:off x="2157097" y="2578640"/>
            <a:ext cx="165332"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T</a:t>
            </a:r>
            <a:endParaRPr lang="el-GR" sz="2000" b="1" dirty="0">
              <a:solidFill>
                <a:srgbClr val="1D4956"/>
              </a:solidFill>
            </a:endParaRPr>
          </a:p>
        </p:txBody>
      </p:sp>
      <p:sp>
        <p:nvSpPr>
          <p:cNvPr id="89" name="TextBox 88">
            <a:extLst>
              <a:ext uri="{FF2B5EF4-FFF2-40B4-BE49-F238E27FC236}">
                <a16:creationId xmlns:a16="http://schemas.microsoft.com/office/drawing/2014/main" id="{210BBAA7-3FB8-44C8-9600-7A01E312CAE5}"/>
              </a:ext>
            </a:extLst>
          </p:cNvPr>
          <p:cNvSpPr txBox="1"/>
          <p:nvPr/>
        </p:nvSpPr>
        <p:spPr>
          <a:xfrm>
            <a:off x="2184070" y="3223554"/>
            <a:ext cx="165332" cy="400110"/>
          </a:xfrm>
          <a:prstGeom prst="rect">
            <a:avLst/>
          </a:prstGeom>
          <a:noFill/>
        </p:spPr>
        <p:txBody>
          <a:bodyPr wrap="square" rtlCol="0">
            <a:spAutoFit/>
          </a:bodyPr>
          <a:lstStyle/>
          <a:p>
            <a:pPr algn="ctr"/>
            <a:r>
              <a:rPr lang="en-US" sz="2000" dirty="0">
                <a:solidFill>
                  <a:schemeClr val="bg1"/>
                </a:solidFill>
                <a:latin typeface="Barlow" panose="020B0604020202020204" charset="0"/>
              </a:rPr>
              <a:t>T</a:t>
            </a:r>
            <a:endParaRPr lang="el-GR" sz="2000" dirty="0">
              <a:solidFill>
                <a:schemeClr val="bg1"/>
              </a:solidFill>
            </a:endParaRPr>
          </a:p>
        </p:txBody>
      </p:sp>
      <p:sp>
        <p:nvSpPr>
          <p:cNvPr id="90" name="TextBox 89">
            <a:extLst>
              <a:ext uri="{FF2B5EF4-FFF2-40B4-BE49-F238E27FC236}">
                <a16:creationId xmlns:a16="http://schemas.microsoft.com/office/drawing/2014/main" id="{C730C31B-D9B8-43CE-A54D-B4FC0C55519F}"/>
              </a:ext>
            </a:extLst>
          </p:cNvPr>
          <p:cNvSpPr txBox="1"/>
          <p:nvPr/>
        </p:nvSpPr>
        <p:spPr>
          <a:xfrm>
            <a:off x="2163447" y="3231382"/>
            <a:ext cx="165332" cy="400110"/>
          </a:xfrm>
          <a:prstGeom prst="rect">
            <a:avLst/>
          </a:prstGeom>
          <a:noFill/>
        </p:spPr>
        <p:txBody>
          <a:bodyPr wrap="square" rtlCol="0">
            <a:spAutoFit/>
          </a:bodyPr>
          <a:lstStyle/>
          <a:p>
            <a:pPr algn="ctr"/>
            <a:r>
              <a:rPr lang="en-US" sz="2000" dirty="0">
                <a:solidFill>
                  <a:schemeClr val="bg1"/>
                </a:solidFill>
                <a:latin typeface="Barlow" panose="020B0604020202020204" charset="0"/>
              </a:rPr>
              <a:t>T</a:t>
            </a:r>
            <a:endParaRPr lang="el-GR" sz="2000" dirty="0">
              <a:solidFill>
                <a:schemeClr val="bg1"/>
              </a:solidFill>
            </a:endParaRPr>
          </a:p>
        </p:txBody>
      </p:sp>
      <p:sp>
        <p:nvSpPr>
          <p:cNvPr id="91" name="TextBox 90">
            <a:extLst>
              <a:ext uri="{FF2B5EF4-FFF2-40B4-BE49-F238E27FC236}">
                <a16:creationId xmlns:a16="http://schemas.microsoft.com/office/drawing/2014/main" id="{244180FF-2E70-45D0-A933-4929D8A7F34D}"/>
              </a:ext>
            </a:extLst>
          </p:cNvPr>
          <p:cNvSpPr txBox="1"/>
          <p:nvPr/>
        </p:nvSpPr>
        <p:spPr>
          <a:xfrm>
            <a:off x="2184070" y="3223554"/>
            <a:ext cx="165332" cy="400110"/>
          </a:xfrm>
          <a:prstGeom prst="rect">
            <a:avLst/>
          </a:prstGeom>
          <a:noFill/>
        </p:spPr>
        <p:txBody>
          <a:bodyPr wrap="square" rtlCol="0">
            <a:spAutoFit/>
          </a:bodyPr>
          <a:lstStyle/>
          <a:p>
            <a:pPr algn="ctr"/>
            <a:r>
              <a:rPr lang="en-US" sz="2000" dirty="0">
                <a:solidFill>
                  <a:schemeClr val="bg1"/>
                </a:solidFill>
                <a:latin typeface="Barlow" panose="020B0604020202020204" charset="0"/>
              </a:rPr>
              <a:t>T</a:t>
            </a:r>
            <a:endParaRPr lang="el-GR" sz="2000" dirty="0">
              <a:solidFill>
                <a:schemeClr val="bg1"/>
              </a:solidFill>
            </a:endParaRPr>
          </a:p>
        </p:txBody>
      </p:sp>
      <p:grpSp>
        <p:nvGrpSpPr>
          <p:cNvPr id="3" name="Ομάδα 2">
            <a:extLst>
              <a:ext uri="{FF2B5EF4-FFF2-40B4-BE49-F238E27FC236}">
                <a16:creationId xmlns:a16="http://schemas.microsoft.com/office/drawing/2014/main" id="{B1739239-FF4B-44B7-8415-8461FB55733F}"/>
              </a:ext>
            </a:extLst>
          </p:cNvPr>
          <p:cNvGrpSpPr/>
          <p:nvPr/>
        </p:nvGrpSpPr>
        <p:grpSpPr>
          <a:xfrm>
            <a:off x="1754560" y="4975017"/>
            <a:ext cx="304074" cy="400110"/>
            <a:chOff x="1232056" y="4949617"/>
            <a:chExt cx="304074" cy="400110"/>
          </a:xfrm>
        </p:grpSpPr>
        <p:sp>
          <p:nvSpPr>
            <p:cNvPr id="92" name="Οβάλ 173">
              <a:extLst>
                <a:ext uri="{FF2B5EF4-FFF2-40B4-BE49-F238E27FC236}">
                  <a16:creationId xmlns:a16="http://schemas.microsoft.com/office/drawing/2014/main" id="{63A59819-B33F-44F5-B88E-66455CCAED36}"/>
                </a:ext>
              </a:extLst>
            </p:cNvPr>
            <p:cNvSpPr/>
            <p:nvPr/>
          </p:nvSpPr>
          <p:spPr>
            <a:xfrm>
              <a:off x="1232056" y="5008758"/>
              <a:ext cx="304074" cy="274828"/>
            </a:xfrm>
            <a:prstGeom prst="ellipse">
              <a:avLst/>
            </a:prstGeom>
            <a:solidFill>
              <a:schemeClr val="bg1"/>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A782E41-1837-4F80-9AAD-E90A61F21FA5}"/>
                </a:ext>
              </a:extLst>
            </p:cNvPr>
            <p:cNvSpPr txBox="1"/>
            <p:nvPr/>
          </p:nvSpPr>
          <p:spPr>
            <a:xfrm>
              <a:off x="1305104" y="4949617"/>
              <a:ext cx="165332"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T</a:t>
              </a:r>
              <a:endParaRPr lang="el-GR" sz="2000" b="1" dirty="0">
                <a:solidFill>
                  <a:srgbClr val="1D4956"/>
                </a:solidFill>
              </a:endParaRPr>
            </a:p>
          </p:txBody>
        </p:sp>
      </p:grpSp>
      <p:sp>
        <p:nvSpPr>
          <p:cNvPr id="57" name="Content Placeholder 2">
            <a:extLst>
              <a:ext uri="{FF2B5EF4-FFF2-40B4-BE49-F238E27FC236}">
                <a16:creationId xmlns:a16="http://schemas.microsoft.com/office/drawing/2014/main" id="{28E50BDE-BC60-47E8-9F15-E25D9E1AA06C}"/>
              </a:ext>
            </a:extLst>
          </p:cNvPr>
          <p:cNvSpPr txBox="1">
            <a:spLocks/>
          </p:cNvSpPr>
          <p:nvPr/>
        </p:nvSpPr>
        <p:spPr>
          <a:xfrm>
            <a:off x="4623307" y="1137062"/>
            <a:ext cx="7604707" cy="525615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rgbClr val="1D4956"/>
              </a:buClr>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Goal: </a:t>
            </a:r>
            <a:r>
              <a:rPr lang="en-US" sz="2400" b="1" dirty="0">
                <a:solidFill>
                  <a:srgbClr val="1D4956"/>
                </a:solidFill>
                <a:latin typeface="Barlow"/>
                <a:cs typeface="Calibri"/>
                <a:sym typeface="Wingdings" panose="05000000000000000000" pitchFamily="2" charset="2"/>
              </a:rPr>
              <a:t>Flexibility</a:t>
            </a:r>
            <a:r>
              <a:rPr lang="en-US" sz="2400" dirty="0">
                <a:solidFill>
                  <a:srgbClr val="1D4956"/>
                </a:solidFill>
                <a:latin typeface="Barlow"/>
                <a:cs typeface="Calibri"/>
                <a:sym typeface="Wingdings" panose="05000000000000000000" pitchFamily="2" charset="2"/>
              </a:rPr>
              <a:t> in task placement </a:t>
            </a:r>
          </a:p>
          <a:p>
            <a:pPr marL="0" indent="0" algn="just">
              <a:lnSpc>
                <a:spcPct val="100000"/>
              </a:lnSpc>
              <a:buNone/>
            </a:pPr>
            <a:endParaRPr lang="en-US" sz="500" dirty="0">
              <a:solidFill>
                <a:srgbClr val="1D4956"/>
              </a:solidFill>
              <a:latin typeface="Barlow"/>
              <a:cs typeface="Calibri"/>
              <a:sym typeface="Wingdings" panose="05000000000000000000" pitchFamily="2" charset="2"/>
            </a:endParaRPr>
          </a:p>
          <a:p>
            <a:pPr algn="just">
              <a:lnSpc>
                <a:spcPct val="100000"/>
              </a:lnSpc>
              <a:buClr>
                <a:srgbClr val="1D4956"/>
              </a:buClr>
            </a:pPr>
            <a:r>
              <a:rPr lang="en-US" sz="2400" dirty="0">
                <a:solidFill>
                  <a:srgbClr val="1D4956"/>
                </a:solidFill>
                <a:latin typeface="Barlow"/>
                <a:cs typeface="Calibri"/>
                <a:sym typeface="Wingdings" panose="05000000000000000000" pitchFamily="2" charset="2"/>
              </a:rPr>
              <a:t>Keep </a:t>
            </a:r>
            <a:r>
              <a:rPr lang="en-US" sz="2400" b="1" dirty="0">
                <a:solidFill>
                  <a:srgbClr val="1D4956"/>
                </a:solidFill>
                <a:latin typeface="Barlow"/>
                <a:cs typeface="Calibri"/>
                <a:sym typeface="Wingdings" panose="05000000000000000000" pitchFamily="2" charset="2"/>
              </a:rPr>
              <a:t>track</a:t>
            </a:r>
            <a:r>
              <a:rPr lang="en-US" sz="2400" dirty="0">
                <a:solidFill>
                  <a:srgbClr val="1D4956"/>
                </a:solidFill>
                <a:latin typeface="Barlow"/>
                <a:cs typeface="Calibri"/>
                <a:sym typeface="Wingdings" panose="05000000000000000000" pitchFamily="2" charset="2"/>
              </a:rPr>
              <a:t> of task data</a:t>
            </a:r>
          </a:p>
          <a:p>
            <a:pPr algn="just">
              <a:lnSpc>
                <a:spcPct val="100000"/>
              </a:lnSpc>
              <a:buClr>
                <a:srgbClr val="1D4956"/>
              </a:buClr>
            </a:pPr>
            <a:r>
              <a:rPr lang="en-US" sz="2400" dirty="0">
                <a:solidFill>
                  <a:srgbClr val="1D4956"/>
                </a:solidFill>
                <a:latin typeface="Barlow"/>
                <a:cs typeface="Calibri"/>
                <a:sym typeface="Wingdings" panose="05000000000000000000" pitchFamily="2" charset="2"/>
              </a:rPr>
              <a:t>Prepare data for task execution </a:t>
            </a:r>
            <a:r>
              <a:rPr lang="en-US" sz="2400" b="1" dirty="0">
                <a:solidFill>
                  <a:srgbClr val="1D4956"/>
                </a:solidFill>
                <a:latin typeface="Barlow"/>
                <a:cs typeface="Calibri"/>
                <a:sym typeface="Wingdings" panose="05000000000000000000" pitchFamily="2" charset="2"/>
              </a:rPr>
              <a:t>lazily</a:t>
            </a:r>
            <a:endParaRPr lang="en-US" sz="400" dirty="0">
              <a:solidFill>
                <a:srgbClr val="1D4956"/>
              </a:solidFill>
              <a:latin typeface="Barlow"/>
              <a:cs typeface="Calibri"/>
              <a:sym typeface="Wingdings" panose="05000000000000000000" pitchFamily="2" charset="2"/>
            </a:endParaRPr>
          </a:p>
          <a:p>
            <a:pPr marL="914400" lvl="1" indent="-457200" algn="just">
              <a:lnSpc>
                <a:spcPct val="150000"/>
              </a:lnSpc>
              <a:buClr>
                <a:srgbClr val="1D4956"/>
              </a:buClr>
              <a:buFont typeface="+mj-lt"/>
              <a:buAutoNum type="arabicPeriod"/>
            </a:pPr>
            <a:r>
              <a:rPr lang="en-US" sz="2000" dirty="0">
                <a:solidFill>
                  <a:srgbClr val="1D4956"/>
                </a:solidFill>
                <a:latin typeface="Barlow"/>
                <a:cs typeface="Calibri"/>
                <a:sym typeface="Wingdings" panose="05000000000000000000" pitchFamily="2" charset="2"/>
              </a:rPr>
              <a:t>Same accelerator  No transfer</a:t>
            </a:r>
            <a:endParaRPr lang="el-GR" sz="2000" dirty="0">
              <a:solidFill>
                <a:srgbClr val="1D4956"/>
              </a:solidFill>
              <a:latin typeface="Barlow"/>
              <a:cs typeface="Calibri"/>
              <a:sym typeface="Wingdings" panose="05000000000000000000" pitchFamily="2" charset="2"/>
            </a:endParaRPr>
          </a:p>
          <a:p>
            <a:pPr marL="0" indent="0" algn="just">
              <a:lnSpc>
                <a:spcPct val="100000"/>
              </a:lnSpc>
              <a:buNone/>
            </a:pPr>
            <a:endParaRPr lang="en-US" sz="500" dirty="0">
              <a:solidFill>
                <a:srgbClr val="1D4956"/>
              </a:solidFill>
              <a:latin typeface="Barlow"/>
              <a:cs typeface="Calibri"/>
              <a:sym typeface="Wingdings" panose="05000000000000000000" pitchFamily="2" charset="2"/>
            </a:endParaRPr>
          </a:p>
        </p:txBody>
      </p:sp>
      <p:grpSp>
        <p:nvGrpSpPr>
          <p:cNvPr id="78" name="Ομάδα 77">
            <a:extLst>
              <a:ext uri="{FF2B5EF4-FFF2-40B4-BE49-F238E27FC236}">
                <a16:creationId xmlns:a16="http://schemas.microsoft.com/office/drawing/2014/main" id="{EF82D89E-D937-42A3-A81B-3ABCE23A553F}"/>
              </a:ext>
            </a:extLst>
          </p:cNvPr>
          <p:cNvGrpSpPr/>
          <p:nvPr/>
        </p:nvGrpSpPr>
        <p:grpSpPr>
          <a:xfrm>
            <a:off x="2082963" y="2902847"/>
            <a:ext cx="304074" cy="400110"/>
            <a:chOff x="1232056" y="4949617"/>
            <a:chExt cx="304074" cy="400110"/>
          </a:xfrm>
        </p:grpSpPr>
        <p:sp>
          <p:nvSpPr>
            <p:cNvPr id="79" name="Οβάλ 173">
              <a:extLst>
                <a:ext uri="{FF2B5EF4-FFF2-40B4-BE49-F238E27FC236}">
                  <a16:creationId xmlns:a16="http://schemas.microsoft.com/office/drawing/2014/main" id="{1C0CCC19-A965-40F6-84E9-EAD27DB3C79C}"/>
                </a:ext>
              </a:extLst>
            </p:cNvPr>
            <p:cNvSpPr/>
            <p:nvPr/>
          </p:nvSpPr>
          <p:spPr>
            <a:xfrm>
              <a:off x="1232056" y="5008758"/>
              <a:ext cx="304074" cy="274828"/>
            </a:xfrm>
            <a:prstGeom prst="ellipse">
              <a:avLst/>
            </a:prstGeom>
            <a:solidFill>
              <a:schemeClr val="bg1"/>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A0D45F0F-8E93-4C81-A714-5A73F7158EA3}"/>
                </a:ext>
              </a:extLst>
            </p:cNvPr>
            <p:cNvSpPr txBox="1"/>
            <p:nvPr/>
          </p:nvSpPr>
          <p:spPr>
            <a:xfrm>
              <a:off x="1305104" y="4949617"/>
              <a:ext cx="165332"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T</a:t>
              </a:r>
              <a:endParaRPr lang="el-GR" sz="2000" b="1" dirty="0">
                <a:solidFill>
                  <a:srgbClr val="1D4956"/>
                </a:solidFill>
              </a:endParaRPr>
            </a:p>
          </p:txBody>
        </p:sp>
      </p:grpSp>
      <p:sp>
        <p:nvSpPr>
          <p:cNvPr id="44" name="TextBox 43">
            <a:extLst>
              <a:ext uri="{FF2B5EF4-FFF2-40B4-BE49-F238E27FC236}">
                <a16:creationId xmlns:a16="http://schemas.microsoft.com/office/drawing/2014/main" id="{FFDE8770-2529-4995-9BFD-62FEC62D5CFB}"/>
              </a:ext>
            </a:extLst>
          </p:cNvPr>
          <p:cNvSpPr txBox="1"/>
          <p:nvPr/>
        </p:nvSpPr>
        <p:spPr>
          <a:xfrm>
            <a:off x="983026" y="4399425"/>
            <a:ext cx="1689164" cy="400110"/>
          </a:xfrm>
          <a:prstGeom prst="rect">
            <a:avLst/>
          </a:prstGeom>
          <a:noFill/>
        </p:spPr>
        <p:txBody>
          <a:bodyPr wrap="square" rtlCol="0">
            <a:spAutoFit/>
          </a:bodyPr>
          <a:lstStyle/>
          <a:p>
            <a:pPr algn="ctr"/>
            <a:r>
              <a:rPr lang="en-US" sz="2000" b="1" dirty="0">
                <a:solidFill>
                  <a:srgbClr val="337E95"/>
                </a:solidFill>
                <a:latin typeface="Barlow" panose="020B0604020202020204" charset="0"/>
              </a:rPr>
              <a:t>1. No transfer</a:t>
            </a:r>
            <a:endParaRPr lang="el-GR" sz="2000" b="1" dirty="0">
              <a:solidFill>
                <a:srgbClr val="337E95"/>
              </a:solidFill>
            </a:endParaRPr>
          </a:p>
        </p:txBody>
      </p:sp>
      <p:grpSp>
        <p:nvGrpSpPr>
          <p:cNvPr id="4" name="Group 3">
            <a:extLst>
              <a:ext uri="{FF2B5EF4-FFF2-40B4-BE49-F238E27FC236}">
                <a16:creationId xmlns:a16="http://schemas.microsoft.com/office/drawing/2014/main" id="{5FABCA16-F199-4E43-8E09-484E65A8E714}"/>
              </a:ext>
            </a:extLst>
          </p:cNvPr>
          <p:cNvGrpSpPr/>
          <p:nvPr/>
        </p:nvGrpSpPr>
        <p:grpSpPr>
          <a:xfrm>
            <a:off x="1363104" y="4978525"/>
            <a:ext cx="304074" cy="400110"/>
            <a:chOff x="1363104" y="4961433"/>
            <a:chExt cx="304074" cy="400110"/>
          </a:xfrm>
        </p:grpSpPr>
        <p:sp>
          <p:nvSpPr>
            <p:cNvPr id="45" name="Οβάλ 173">
              <a:extLst>
                <a:ext uri="{FF2B5EF4-FFF2-40B4-BE49-F238E27FC236}">
                  <a16:creationId xmlns:a16="http://schemas.microsoft.com/office/drawing/2014/main" id="{37A952E9-D2AA-46B8-9244-EFF44D5C7EA6}"/>
                </a:ext>
              </a:extLst>
            </p:cNvPr>
            <p:cNvSpPr/>
            <p:nvPr/>
          </p:nvSpPr>
          <p:spPr>
            <a:xfrm>
              <a:off x="1363104" y="5026004"/>
              <a:ext cx="304074" cy="274828"/>
            </a:xfrm>
            <a:prstGeom prst="ellipse">
              <a:avLst/>
            </a:prstGeom>
            <a:solidFill>
              <a:srgbClr val="337E9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1441D89-1D86-4D39-A939-205C5E2A4B12}"/>
                </a:ext>
              </a:extLst>
            </p:cNvPr>
            <p:cNvSpPr txBox="1"/>
            <p:nvPr/>
          </p:nvSpPr>
          <p:spPr>
            <a:xfrm>
              <a:off x="1438021" y="4961433"/>
              <a:ext cx="165332" cy="400110"/>
            </a:xfrm>
            <a:prstGeom prst="rect">
              <a:avLst/>
            </a:prstGeom>
            <a:noFill/>
          </p:spPr>
          <p:txBody>
            <a:bodyPr wrap="square" rtlCol="0">
              <a:spAutoFit/>
            </a:bodyPr>
            <a:lstStyle/>
            <a:p>
              <a:pPr algn="ctr"/>
              <a:r>
                <a:rPr lang="en-US" sz="2000" dirty="0">
                  <a:solidFill>
                    <a:schemeClr val="bg1"/>
                  </a:solidFill>
                </a:rPr>
                <a:t>D</a:t>
              </a:r>
              <a:endParaRPr lang="el-GR" sz="2000" dirty="0">
                <a:solidFill>
                  <a:schemeClr val="bg1"/>
                </a:solidFill>
              </a:endParaRPr>
            </a:p>
          </p:txBody>
        </p:sp>
      </p:grpSp>
      <p:sp>
        <p:nvSpPr>
          <p:cNvPr id="7" name="Slide Number Placeholder 6">
            <a:extLst>
              <a:ext uri="{FF2B5EF4-FFF2-40B4-BE49-F238E27FC236}">
                <a16:creationId xmlns:a16="http://schemas.microsoft.com/office/drawing/2014/main" id="{B65E375A-0477-4B41-91EE-93D3B15E4736}"/>
              </a:ext>
            </a:extLst>
          </p:cNvPr>
          <p:cNvSpPr>
            <a:spLocks noGrp="1"/>
          </p:cNvSpPr>
          <p:nvPr>
            <p:ph type="sldNum" sz="quarter" idx="12"/>
          </p:nvPr>
        </p:nvSpPr>
        <p:spPr/>
        <p:txBody>
          <a:bodyPr/>
          <a:lstStyle/>
          <a:p>
            <a:fld id="{48F63A3B-78C7-47BE-AE5E-E10140E04643}" type="slidenum">
              <a:rPr lang="en-US" smtClean="0"/>
              <a:t>25</a:t>
            </a:fld>
            <a:endParaRPr lang="en-US"/>
          </a:p>
        </p:txBody>
      </p:sp>
      <p:sp>
        <p:nvSpPr>
          <p:cNvPr id="10" name="Footer Placeholder 9">
            <a:extLst>
              <a:ext uri="{FF2B5EF4-FFF2-40B4-BE49-F238E27FC236}">
                <a16:creationId xmlns:a16="http://schemas.microsoft.com/office/drawing/2014/main" id="{73773000-DCD5-41C7-9FAC-5EA66DEF7C7D}"/>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pic>
        <p:nvPicPr>
          <p:cNvPr id="40" name="Picture 39">
            <a:extLst>
              <a:ext uri="{FF2B5EF4-FFF2-40B4-BE49-F238E27FC236}">
                <a16:creationId xmlns:a16="http://schemas.microsoft.com/office/drawing/2014/main" id="{483E2A7F-915A-4625-93C9-E90DEBA62C2B}"/>
              </a:ext>
            </a:extLst>
          </p:cNvPr>
          <p:cNvPicPr>
            <a:picLocks noChangeAspect="1"/>
          </p:cNvPicPr>
          <p:nvPr/>
        </p:nvPicPr>
        <p:blipFill>
          <a:blip r:embed="rId4"/>
          <a:stretch>
            <a:fillRect/>
          </a:stretch>
        </p:blipFill>
        <p:spPr>
          <a:xfrm>
            <a:off x="3251931" y="3813384"/>
            <a:ext cx="594116" cy="235899"/>
          </a:xfrm>
          <a:prstGeom prst="rect">
            <a:avLst/>
          </a:prstGeom>
        </p:spPr>
      </p:pic>
    </p:spTree>
    <p:custDataLst>
      <p:tags r:id="rId1"/>
    </p:custDataLst>
    <p:extLst>
      <p:ext uri="{BB962C8B-B14F-4D97-AF65-F5344CB8AC3E}">
        <p14:creationId xmlns:p14="http://schemas.microsoft.com/office/powerpoint/2010/main" val="3495489646"/>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Ορθογώνιο: Στρογγύλεμα γωνιών 55">
            <a:extLst>
              <a:ext uri="{FF2B5EF4-FFF2-40B4-BE49-F238E27FC236}">
                <a16:creationId xmlns:a16="http://schemas.microsoft.com/office/drawing/2014/main" id="{6CB1124E-8395-4E02-A54F-8CCC5913B726}"/>
              </a:ext>
            </a:extLst>
          </p:cNvPr>
          <p:cNvSpPr/>
          <p:nvPr/>
        </p:nvSpPr>
        <p:spPr>
          <a:xfrm>
            <a:off x="616379" y="1936452"/>
            <a:ext cx="3310915" cy="2119552"/>
          </a:xfrm>
          <a:prstGeom prst="roundRect">
            <a:avLst/>
          </a:prstGeom>
          <a:solidFill>
            <a:srgbClr val="EAEAEA"/>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101" name="Ορθογώνιο: Στρογγύλεμα γωνιών 61">
            <a:extLst>
              <a:ext uri="{FF2B5EF4-FFF2-40B4-BE49-F238E27FC236}">
                <a16:creationId xmlns:a16="http://schemas.microsoft.com/office/drawing/2014/main" id="{0481E7F9-B3B8-4115-BBCF-A85DE95F7426}"/>
              </a:ext>
            </a:extLst>
          </p:cNvPr>
          <p:cNvSpPr/>
          <p:nvPr/>
        </p:nvSpPr>
        <p:spPr>
          <a:xfrm>
            <a:off x="1038971" y="1337089"/>
            <a:ext cx="2566123" cy="930621"/>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7727348" cy="777875"/>
          </a:xfrm>
        </p:spPr>
        <p:txBody>
          <a:bodyPr>
            <a:noAutofit/>
          </a:bodyPr>
          <a:lstStyle/>
          <a:p>
            <a:r>
              <a:rPr lang="en-US" sz="3200" b="1" dirty="0">
                <a:solidFill>
                  <a:srgbClr val="1D4956"/>
                </a:solidFill>
                <a:latin typeface="Barlow"/>
                <a:cs typeface="Calibri"/>
                <a:sym typeface="Wingdings" panose="05000000000000000000" pitchFamily="2" charset="2"/>
              </a:rPr>
              <a:t>Keep metadata per task </a:t>
            </a:r>
            <a:endParaRPr lang="en-US" sz="3200" b="1" dirty="0">
              <a:solidFill>
                <a:srgbClr val="1D4956"/>
              </a:solidFill>
              <a:latin typeface="Barlow"/>
              <a:cs typeface="Calibri Light"/>
            </a:endParaRPr>
          </a:p>
        </p:txBody>
      </p:sp>
      <p:sp>
        <p:nvSpPr>
          <p:cNvPr id="64" name="TextBox 63">
            <a:extLst>
              <a:ext uri="{FF2B5EF4-FFF2-40B4-BE49-F238E27FC236}">
                <a16:creationId xmlns:a16="http://schemas.microsoft.com/office/drawing/2014/main" id="{F78F95F7-5AE3-4B19-826C-3E091453747A}"/>
              </a:ext>
            </a:extLst>
          </p:cNvPr>
          <p:cNvSpPr txBox="1"/>
          <p:nvPr/>
        </p:nvSpPr>
        <p:spPr>
          <a:xfrm>
            <a:off x="1949746" y="1340619"/>
            <a:ext cx="990600"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Client</a:t>
            </a:r>
            <a:endParaRPr lang="el-GR" sz="2000" dirty="0">
              <a:solidFill>
                <a:srgbClr val="1D4956"/>
              </a:solidFill>
            </a:endParaRPr>
          </a:p>
        </p:txBody>
      </p:sp>
      <p:sp>
        <p:nvSpPr>
          <p:cNvPr id="65" name="Ορθογώνιο 64">
            <a:extLst>
              <a:ext uri="{FF2B5EF4-FFF2-40B4-BE49-F238E27FC236}">
                <a16:creationId xmlns:a16="http://schemas.microsoft.com/office/drawing/2014/main" id="{629F0DC8-1053-4970-8458-20729EEE2D83}"/>
              </a:ext>
            </a:extLst>
          </p:cNvPr>
          <p:cNvSpPr/>
          <p:nvPr/>
        </p:nvSpPr>
        <p:spPr>
          <a:xfrm>
            <a:off x="1134222" y="1723774"/>
            <a:ext cx="2387600"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7" name="TextBox 66">
            <a:extLst>
              <a:ext uri="{FF2B5EF4-FFF2-40B4-BE49-F238E27FC236}">
                <a16:creationId xmlns:a16="http://schemas.microsoft.com/office/drawing/2014/main" id="{E70BAD29-2120-4C7B-8A5A-8F30213118F0}"/>
              </a:ext>
            </a:extLst>
          </p:cNvPr>
          <p:cNvSpPr txBox="1"/>
          <p:nvPr/>
        </p:nvSpPr>
        <p:spPr>
          <a:xfrm>
            <a:off x="1153547" y="1726388"/>
            <a:ext cx="2387600" cy="400110"/>
          </a:xfrm>
          <a:prstGeom prst="rect">
            <a:avLst/>
          </a:prstGeom>
          <a:noFill/>
        </p:spPr>
        <p:txBody>
          <a:bodyPr wrap="square" rtlCol="0">
            <a:spAutoFit/>
          </a:bodyPr>
          <a:lstStyle/>
          <a:p>
            <a:pPr algn="ctr"/>
            <a:r>
              <a:rPr lang="en-US" sz="2000" dirty="0" err="1">
                <a:solidFill>
                  <a:srgbClr val="1D4956"/>
                </a:solidFill>
                <a:latin typeface="Barlow" panose="020B0604020202020204" charset="0"/>
              </a:rPr>
              <a:t>Arax</a:t>
            </a:r>
            <a:r>
              <a:rPr lang="en-US" sz="2000" dirty="0">
                <a:solidFill>
                  <a:srgbClr val="1D4956"/>
                </a:solidFill>
                <a:latin typeface="Barlow" panose="020B0604020202020204" charset="0"/>
              </a:rPr>
              <a:t> Application</a:t>
            </a:r>
            <a:endParaRPr lang="el-GR" sz="2000" dirty="0">
              <a:solidFill>
                <a:srgbClr val="1D4956"/>
              </a:solidFill>
            </a:endParaRPr>
          </a:p>
        </p:txBody>
      </p:sp>
      <p:sp>
        <p:nvSpPr>
          <p:cNvPr id="102" name="TextBox 101">
            <a:extLst>
              <a:ext uri="{FF2B5EF4-FFF2-40B4-BE49-F238E27FC236}">
                <a16:creationId xmlns:a16="http://schemas.microsoft.com/office/drawing/2014/main" id="{698BBDE8-700E-446D-8597-D1895B9BC1CC}"/>
              </a:ext>
            </a:extLst>
          </p:cNvPr>
          <p:cNvSpPr txBox="1"/>
          <p:nvPr/>
        </p:nvSpPr>
        <p:spPr>
          <a:xfrm rot="5400000">
            <a:off x="2703250" y="2725402"/>
            <a:ext cx="1975916"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Comm. Layer</a:t>
            </a:r>
            <a:endParaRPr lang="el-GR" sz="1800" dirty="0">
              <a:solidFill>
                <a:srgbClr val="1D4956"/>
              </a:solidFill>
            </a:endParaRPr>
          </a:p>
        </p:txBody>
      </p:sp>
      <p:sp>
        <p:nvSpPr>
          <p:cNvPr id="103" name="Ορθογώνιο: Στρογγύλεμα γωνιών 102">
            <a:extLst>
              <a:ext uri="{FF2B5EF4-FFF2-40B4-BE49-F238E27FC236}">
                <a16:creationId xmlns:a16="http://schemas.microsoft.com/office/drawing/2014/main" id="{C10777F5-D734-432A-9C75-4949C65E2212}"/>
              </a:ext>
            </a:extLst>
          </p:cNvPr>
          <p:cNvSpPr/>
          <p:nvPr/>
        </p:nvSpPr>
        <p:spPr>
          <a:xfrm>
            <a:off x="616379" y="3707829"/>
            <a:ext cx="3371875" cy="1184919"/>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104" name="TextBox 103">
            <a:extLst>
              <a:ext uri="{FF2B5EF4-FFF2-40B4-BE49-F238E27FC236}">
                <a16:creationId xmlns:a16="http://schemas.microsoft.com/office/drawing/2014/main" id="{4129CF08-4F9D-4345-ACD4-407D8B1ED204}"/>
              </a:ext>
            </a:extLst>
          </p:cNvPr>
          <p:cNvSpPr txBox="1"/>
          <p:nvPr/>
        </p:nvSpPr>
        <p:spPr>
          <a:xfrm>
            <a:off x="494161" y="3726623"/>
            <a:ext cx="1341754" cy="1015663"/>
          </a:xfrm>
          <a:prstGeom prst="rect">
            <a:avLst/>
          </a:prstGeom>
          <a:noFill/>
        </p:spPr>
        <p:txBody>
          <a:bodyPr wrap="square" rtlCol="0">
            <a:spAutoFit/>
          </a:bodyPr>
          <a:lstStyle/>
          <a:p>
            <a:pPr algn="ctr"/>
            <a:r>
              <a:rPr lang="en-US" sz="2000" b="1">
                <a:solidFill>
                  <a:srgbClr val="1D4956"/>
                </a:solidFill>
                <a:latin typeface="Barlow" panose="020B0604020202020204" charset="0"/>
              </a:rPr>
              <a:t>Shared runtime (Server)</a:t>
            </a:r>
            <a:endParaRPr lang="el-GR" sz="2000" b="1" dirty="0">
              <a:solidFill>
                <a:srgbClr val="1D4956"/>
              </a:solidFill>
            </a:endParaRPr>
          </a:p>
        </p:txBody>
      </p:sp>
      <p:grpSp>
        <p:nvGrpSpPr>
          <p:cNvPr id="106" name="Ομάδα 105">
            <a:extLst>
              <a:ext uri="{FF2B5EF4-FFF2-40B4-BE49-F238E27FC236}">
                <a16:creationId xmlns:a16="http://schemas.microsoft.com/office/drawing/2014/main" id="{7A0E89CB-B32C-4D30-88B8-2455E821607D}"/>
              </a:ext>
            </a:extLst>
          </p:cNvPr>
          <p:cNvGrpSpPr/>
          <p:nvPr/>
        </p:nvGrpSpPr>
        <p:grpSpPr>
          <a:xfrm>
            <a:off x="446951" y="4976230"/>
            <a:ext cx="3389512" cy="417346"/>
            <a:chOff x="-213498" y="5462019"/>
            <a:chExt cx="3389512" cy="417346"/>
          </a:xfrm>
        </p:grpSpPr>
        <p:sp>
          <p:nvSpPr>
            <p:cNvPr id="107" name="Ορθογώνιο 106">
              <a:extLst>
                <a:ext uri="{FF2B5EF4-FFF2-40B4-BE49-F238E27FC236}">
                  <a16:creationId xmlns:a16="http://schemas.microsoft.com/office/drawing/2014/main" id="{6B1AC3CE-F440-444E-9E98-40931B94B104}"/>
                </a:ext>
              </a:extLst>
            </p:cNvPr>
            <p:cNvSpPr/>
            <p:nvPr/>
          </p:nvSpPr>
          <p:spPr>
            <a:xfrm>
              <a:off x="1821429" y="5462019"/>
              <a:ext cx="1354585"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8" name="Ορθογώνιο 107">
              <a:extLst>
                <a:ext uri="{FF2B5EF4-FFF2-40B4-BE49-F238E27FC236}">
                  <a16:creationId xmlns:a16="http://schemas.microsoft.com/office/drawing/2014/main" id="{9B6598B4-54D9-4229-9B89-ADDED762E7C9}"/>
                </a:ext>
              </a:extLst>
            </p:cNvPr>
            <p:cNvSpPr/>
            <p:nvPr/>
          </p:nvSpPr>
          <p:spPr>
            <a:xfrm>
              <a:off x="116324" y="5462495"/>
              <a:ext cx="1354585"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9" name="TextBox 108">
              <a:extLst>
                <a:ext uri="{FF2B5EF4-FFF2-40B4-BE49-F238E27FC236}">
                  <a16:creationId xmlns:a16="http://schemas.microsoft.com/office/drawing/2014/main" id="{41D72E8B-F70A-4BCF-A69B-C5A441688EA4}"/>
                </a:ext>
              </a:extLst>
            </p:cNvPr>
            <p:cNvSpPr txBox="1"/>
            <p:nvPr/>
          </p:nvSpPr>
          <p:spPr>
            <a:xfrm>
              <a:off x="-213498" y="5477428"/>
              <a:ext cx="1190451"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GPU</a:t>
              </a:r>
              <a:endParaRPr lang="el-GR" sz="2000" dirty="0">
                <a:solidFill>
                  <a:srgbClr val="1D4956"/>
                </a:solidFill>
              </a:endParaRPr>
            </a:p>
          </p:txBody>
        </p:sp>
        <p:sp>
          <p:nvSpPr>
            <p:cNvPr id="110" name="TextBox 109">
              <a:extLst>
                <a:ext uri="{FF2B5EF4-FFF2-40B4-BE49-F238E27FC236}">
                  <a16:creationId xmlns:a16="http://schemas.microsoft.com/office/drawing/2014/main" id="{5A97AEBB-63E4-4023-8CFB-071589751414}"/>
                </a:ext>
              </a:extLst>
            </p:cNvPr>
            <p:cNvSpPr txBox="1"/>
            <p:nvPr/>
          </p:nvSpPr>
          <p:spPr>
            <a:xfrm>
              <a:off x="1703491" y="5479255"/>
              <a:ext cx="945587"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FPGA</a:t>
              </a:r>
              <a:endParaRPr lang="el-GR" sz="2000" dirty="0">
                <a:solidFill>
                  <a:srgbClr val="1D4956"/>
                </a:solidFill>
              </a:endParaRPr>
            </a:p>
          </p:txBody>
        </p:sp>
      </p:grpSp>
      <p:sp>
        <p:nvSpPr>
          <p:cNvPr id="66" name="TextBox 65">
            <a:extLst>
              <a:ext uri="{FF2B5EF4-FFF2-40B4-BE49-F238E27FC236}">
                <a16:creationId xmlns:a16="http://schemas.microsoft.com/office/drawing/2014/main" id="{BFA0C422-5D71-4F01-AAFA-A2ECB29CA187}"/>
              </a:ext>
            </a:extLst>
          </p:cNvPr>
          <p:cNvSpPr txBox="1"/>
          <p:nvPr/>
        </p:nvSpPr>
        <p:spPr>
          <a:xfrm>
            <a:off x="2184070" y="3223554"/>
            <a:ext cx="165332" cy="400110"/>
          </a:xfrm>
          <a:prstGeom prst="rect">
            <a:avLst/>
          </a:prstGeom>
          <a:noFill/>
        </p:spPr>
        <p:txBody>
          <a:bodyPr wrap="square" rtlCol="0">
            <a:spAutoFit/>
          </a:bodyPr>
          <a:lstStyle/>
          <a:p>
            <a:pPr algn="ctr"/>
            <a:r>
              <a:rPr lang="en-US" sz="2000" dirty="0">
                <a:solidFill>
                  <a:schemeClr val="bg1"/>
                </a:solidFill>
                <a:latin typeface="Barlow" panose="020B0604020202020204" charset="0"/>
              </a:rPr>
              <a:t>T</a:t>
            </a:r>
            <a:endParaRPr lang="el-GR" sz="2000" dirty="0">
              <a:solidFill>
                <a:schemeClr val="bg1"/>
              </a:solidFill>
            </a:endParaRPr>
          </a:p>
        </p:txBody>
      </p:sp>
      <p:grpSp>
        <p:nvGrpSpPr>
          <p:cNvPr id="68" name="Ομάδα 161">
            <a:extLst>
              <a:ext uri="{FF2B5EF4-FFF2-40B4-BE49-F238E27FC236}">
                <a16:creationId xmlns:a16="http://schemas.microsoft.com/office/drawing/2014/main" id="{31F9BD00-9609-432D-AD44-40FE05F5D374}"/>
              </a:ext>
            </a:extLst>
          </p:cNvPr>
          <p:cNvGrpSpPr/>
          <p:nvPr/>
        </p:nvGrpSpPr>
        <p:grpSpPr>
          <a:xfrm rot="5400000">
            <a:off x="1750764" y="2916216"/>
            <a:ext cx="966757" cy="356588"/>
            <a:chOff x="895350" y="2938536"/>
            <a:chExt cx="1027871" cy="291805"/>
          </a:xfrm>
        </p:grpSpPr>
        <p:sp>
          <p:nvSpPr>
            <p:cNvPr id="69" name="Ορθογώνιο 162">
              <a:extLst>
                <a:ext uri="{FF2B5EF4-FFF2-40B4-BE49-F238E27FC236}">
                  <a16:creationId xmlns:a16="http://schemas.microsoft.com/office/drawing/2014/main" id="{264E8E36-E249-40AD-B76E-F6EC6B0BEC84}"/>
                </a:ext>
              </a:extLst>
            </p:cNvPr>
            <p:cNvSpPr/>
            <p:nvPr/>
          </p:nvSpPr>
          <p:spPr>
            <a:xfrm>
              <a:off x="895350" y="2938536"/>
              <a:ext cx="1027871" cy="287253"/>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Ευθεία γραμμή σύνδεσης 163">
              <a:extLst>
                <a:ext uri="{FF2B5EF4-FFF2-40B4-BE49-F238E27FC236}">
                  <a16:creationId xmlns:a16="http://schemas.microsoft.com/office/drawing/2014/main" id="{05A779F9-E0B7-49BA-81A9-E17C839C5D12}"/>
                </a:ext>
              </a:extLst>
            </p:cNvPr>
            <p:cNvCxnSpPr/>
            <p:nvPr/>
          </p:nvCxnSpPr>
          <p:spPr>
            <a:xfrm>
              <a:off x="1592635" y="2938536"/>
              <a:ext cx="0" cy="287253"/>
            </a:xfrm>
            <a:prstGeom prst="line">
              <a:avLst/>
            </a:prstGeom>
            <a:ln w="28575">
              <a:solidFill>
                <a:srgbClr val="1D4956"/>
              </a:solidFill>
            </a:ln>
          </p:spPr>
          <p:style>
            <a:lnRef idx="2">
              <a:schemeClr val="dk1"/>
            </a:lnRef>
            <a:fillRef idx="0">
              <a:schemeClr val="dk1"/>
            </a:fillRef>
            <a:effectRef idx="1">
              <a:schemeClr val="dk1"/>
            </a:effectRef>
            <a:fontRef idx="minor">
              <a:schemeClr val="tx1"/>
            </a:fontRef>
          </p:style>
        </p:cxnSp>
        <p:cxnSp>
          <p:nvCxnSpPr>
            <p:cNvPr id="71" name="Ευθεία γραμμή σύνδεσης 188">
              <a:extLst>
                <a:ext uri="{FF2B5EF4-FFF2-40B4-BE49-F238E27FC236}">
                  <a16:creationId xmlns:a16="http://schemas.microsoft.com/office/drawing/2014/main" id="{B0538C16-D61F-4428-ADEF-FEC02B6A76AD}"/>
                </a:ext>
              </a:extLst>
            </p:cNvPr>
            <p:cNvCxnSpPr/>
            <p:nvPr/>
          </p:nvCxnSpPr>
          <p:spPr>
            <a:xfrm>
              <a:off x="1243993" y="2943088"/>
              <a:ext cx="0" cy="287253"/>
            </a:xfrm>
            <a:prstGeom prst="line">
              <a:avLst/>
            </a:prstGeom>
            <a:ln w="28575">
              <a:solidFill>
                <a:srgbClr val="1D4956"/>
              </a:solidFill>
            </a:ln>
          </p:spPr>
          <p:style>
            <a:lnRef idx="2">
              <a:schemeClr val="dk1"/>
            </a:lnRef>
            <a:fillRef idx="0">
              <a:schemeClr val="dk1"/>
            </a:fillRef>
            <a:effectRef idx="1">
              <a:schemeClr val="dk1"/>
            </a:effectRef>
            <a:fontRef idx="minor">
              <a:schemeClr val="tx1"/>
            </a:fontRef>
          </p:style>
        </p:cxnSp>
      </p:grpSp>
      <p:sp>
        <p:nvSpPr>
          <p:cNvPr id="76" name="Οβάλ 173">
            <a:extLst>
              <a:ext uri="{FF2B5EF4-FFF2-40B4-BE49-F238E27FC236}">
                <a16:creationId xmlns:a16="http://schemas.microsoft.com/office/drawing/2014/main" id="{5685FF40-881F-476B-8641-CC0A714D7C09}"/>
              </a:ext>
            </a:extLst>
          </p:cNvPr>
          <p:cNvSpPr/>
          <p:nvPr/>
        </p:nvSpPr>
        <p:spPr>
          <a:xfrm>
            <a:off x="2082963" y="2632795"/>
            <a:ext cx="304074" cy="274828"/>
          </a:xfrm>
          <a:prstGeom prst="ellipse">
            <a:avLst/>
          </a:prstGeom>
          <a:solidFill>
            <a:schemeClr val="bg1"/>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C5901830-70AF-4153-90E1-C0D0B16E739F}"/>
              </a:ext>
            </a:extLst>
          </p:cNvPr>
          <p:cNvSpPr txBox="1"/>
          <p:nvPr/>
        </p:nvSpPr>
        <p:spPr>
          <a:xfrm>
            <a:off x="2157097" y="2578640"/>
            <a:ext cx="165332"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T</a:t>
            </a:r>
            <a:endParaRPr lang="el-GR" sz="2000" b="1" dirty="0">
              <a:solidFill>
                <a:srgbClr val="1D4956"/>
              </a:solidFill>
            </a:endParaRPr>
          </a:p>
        </p:txBody>
      </p:sp>
      <p:sp>
        <p:nvSpPr>
          <p:cNvPr id="87" name="Βέλος: Καμπύλο προς τα κάτω 2">
            <a:extLst>
              <a:ext uri="{FF2B5EF4-FFF2-40B4-BE49-F238E27FC236}">
                <a16:creationId xmlns:a16="http://schemas.microsoft.com/office/drawing/2014/main" id="{1489D131-190F-40F8-BA4F-92F1CB14EB7D}"/>
              </a:ext>
            </a:extLst>
          </p:cNvPr>
          <p:cNvSpPr/>
          <p:nvPr/>
        </p:nvSpPr>
        <p:spPr>
          <a:xfrm rot="10800000">
            <a:off x="1465602" y="5333169"/>
            <a:ext cx="2139492" cy="371270"/>
          </a:xfrm>
          <a:prstGeom prst="curvedDownArrow">
            <a:avLst/>
          </a:prstGeom>
          <a:solidFill>
            <a:schemeClr val="accent3">
              <a:lumMod val="75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88" name="TextBox 87">
            <a:extLst>
              <a:ext uri="{FF2B5EF4-FFF2-40B4-BE49-F238E27FC236}">
                <a16:creationId xmlns:a16="http://schemas.microsoft.com/office/drawing/2014/main" id="{9D911AF4-26C8-4AAD-82BA-978A6A96EBEA}"/>
              </a:ext>
            </a:extLst>
          </p:cNvPr>
          <p:cNvSpPr txBox="1"/>
          <p:nvPr/>
        </p:nvSpPr>
        <p:spPr>
          <a:xfrm>
            <a:off x="1383547" y="5628740"/>
            <a:ext cx="2335400" cy="400110"/>
          </a:xfrm>
          <a:prstGeom prst="rect">
            <a:avLst/>
          </a:prstGeom>
          <a:noFill/>
        </p:spPr>
        <p:txBody>
          <a:bodyPr wrap="square" rtlCol="0">
            <a:spAutoFit/>
          </a:bodyPr>
          <a:lstStyle/>
          <a:p>
            <a:pPr algn="ctr"/>
            <a:r>
              <a:rPr lang="en-US" sz="2000" b="1" dirty="0">
                <a:solidFill>
                  <a:schemeClr val="accent3">
                    <a:lumMod val="75000"/>
                  </a:schemeClr>
                </a:solidFill>
                <a:latin typeface="Barlow" panose="020B0604020202020204" charset="0"/>
              </a:rPr>
              <a:t>3. Data transfer</a:t>
            </a:r>
            <a:endParaRPr lang="el-GR" sz="2000" b="1" dirty="0">
              <a:solidFill>
                <a:schemeClr val="accent3">
                  <a:lumMod val="75000"/>
                </a:schemeClr>
              </a:solidFill>
            </a:endParaRPr>
          </a:p>
        </p:txBody>
      </p:sp>
      <p:sp>
        <p:nvSpPr>
          <p:cNvPr id="89" name="TextBox 88">
            <a:extLst>
              <a:ext uri="{FF2B5EF4-FFF2-40B4-BE49-F238E27FC236}">
                <a16:creationId xmlns:a16="http://schemas.microsoft.com/office/drawing/2014/main" id="{210BBAA7-3FB8-44C8-9600-7A01E312CAE5}"/>
              </a:ext>
            </a:extLst>
          </p:cNvPr>
          <p:cNvSpPr txBox="1"/>
          <p:nvPr/>
        </p:nvSpPr>
        <p:spPr>
          <a:xfrm>
            <a:off x="2184070" y="3223554"/>
            <a:ext cx="165332" cy="400110"/>
          </a:xfrm>
          <a:prstGeom prst="rect">
            <a:avLst/>
          </a:prstGeom>
          <a:noFill/>
        </p:spPr>
        <p:txBody>
          <a:bodyPr wrap="square" rtlCol="0">
            <a:spAutoFit/>
          </a:bodyPr>
          <a:lstStyle/>
          <a:p>
            <a:pPr algn="ctr"/>
            <a:r>
              <a:rPr lang="en-US" sz="2000" dirty="0">
                <a:solidFill>
                  <a:schemeClr val="bg1"/>
                </a:solidFill>
                <a:latin typeface="Barlow" panose="020B0604020202020204" charset="0"/>
              </a:rPr>
              <a:t>T</a:t>
            </a:r>
            <a:endParaRPr lang="el-GR" sz="2000" dirty="0">
              <a:solidFill>
                <a:schemeClr val="bg1"/>
              </a:solidFill>
            </a:endParaRPr>
          </a:p>
        </p:txBody>
      </p:sp>
      <p:sp>
        <p:nvSpPr>
          <p:cNvPr id="90" name="TextBox 89">
            <a:extLst>
              <a:ext uri="{FF2B5EF4-FFF2-40B4-BE49-F238E27FC236}">
                <a16:creationId xmlns:a16="http://schemas.microsoft.com/office/drawing/2014/main" id="{C730C31B-D9B8-43CE-A54D-B4FC0C55519F}"/>
              </a:ext>
            </a:extLst>
          </p:cNvPr>
          <p:cNvSpPr txBox="1"/>
          <p:nvPr/>
        </p:nvSpPr>
        <p:spPr>
          <a:xfrm>
            <a:off x="2163447" y="3231382"/>
            <a:ext cx="165332" cy="400110"/>
          </a:xfrm>
          <a:prstGeom prst="rect">
            <a:avLst/>
          </a:prstGeom>
          <a:noFill/>
        </p:spPr>
        <p:txBody>
          <a:bodyPr wrap="square" rtlCol="0">
            <a:spAutoFit/>
          </a:bodyPr>
          <a:lstStyle/>
          <a:p>
            <a:pPr algn="ctr"/>
            <a:r>
              <a:rPr lang="en-US" sz="2000" dirty="0">
                <a:solidFill>
                  <a:schemeClr val="bg1"/>
                </a:solidFill>
                <a:latin typeface="Barlow" panose="020B0604020202020204" charset="0"/>
              </a:rPr>
              <a:t>T</a:t>
            </a:r>
            <a:endParaRPr lang="el-GR" sz="2000" dirty="0">
              <a:solidFill>
                <a:schemeClr val="bg1"/>
              </a:solidFill>
            </a:endParaRPr>
          </a:p>
        </p:txBody>
      </p:sp>
      <p:sp>
        <p:nvSpPr>
          <p:cNvPr id="91" name="TextBox 90">
            <a:extLst>
              <a:ext uri="{FF2B5EF4-FFF2-40B4-BE49-F238E27FC236}">
                <a16:creationId xmlns:a16="http://schemas.microsoft.com/office/drawing/2014/main" id="{244180FF-2E70-45D0-A933-4929D8A7F34D}"/>
              </a:ext>
            </a:extLst>
          </p:cNvPr>
          <p:cNvSpPr txBox="1"/>
          <p:nvPr/>
        </p:nvSpPr>
        <p:spPr>
          <a:xfrm>
            <a:off x="2184070" y="3223554"/>
            <a:ext cx="165332" cy="400110"/>
          </a:xfrm>
          <a:prstGeom prst="rect">
            <a:avLst/>
          </a:prstGeom>
          <a:noFill/>
        </p:spPr>
        <p:txBody>
          <a:bodyPr wrap="square" rtlCol="0">
            <a:spAutoFit/>
          </a:bodyPr>
          <a:lstStyle/>
          <a:p>
            <a:pPr algn="ctr"/>
            <a:r>
              <a:rPr lang="en-US" sz="2000" dirty="0">
                <a:solidFill>
                  <a:schemeClr val="bg1"/>
                </a:solidFill>
                <a:latin typeface="Barlow" panose="020B0604020202020204" charset="0"/>
              </a:rPr>
              <a:t>T</a:t>
            </a:r>
            <a:endParaRPr lang="el-GR" sz="2000" dirty="0">
              <a:solidFill>
                <a:schemeClr val="bg1"/>
              </a:solidFill>
            </a:endParaRPr>
          </a:p>
        </p:txBody>
      </p:sp>
      <p:grpSp>
        <p:nvGrpSpPr>
          <p:cNvPr id="3" name="Ομάδα 2">
            <a:extLst>
              <a:ext uri="{FF2B5EF4-FFF2-40B4-BE49-F238E27FC236}">
                <a16:creationId xmlns:a16="http://schemas.microsoft.com/office/drawing/2014/main" id="{B1739239-FF4B-44B7-8415-8461FB55733F}"/>
              </a:ext>
            </a:extLst>
          </p:cNvPr>
          <p:cNvGrpSpPr/>
          <p:nvPr/>
        </p:nvGrpSpPr>
        <p:grpSpPr>
          <a:xfrm>
            <a:off x="1754560" y="4975017"/>
            <a:ext cx="304074" cy="400110"/>
            <a:chOff x="1232056" y="4949617"/>
            <a:chExt cx="304074" cy="400110"/>
          </a:xfrm>
        </p:grpSpPr>
        <p:sp>
          <p:nvSpPr>
            <p:cNvPr id="92" name="Οβάλ 173">
              <a:extLst>
                <a:ext uri="{FF2B5EF4-FFF2-40B4-BE49-F238E27FC236}">
                  <a16:creationId xmlns:a16="http://schemas.microsoft.com/office/drawing/2014/main" id="{63A59819-B33F-44F5-B88E-66455CCAED36}"/>
                </a:ext>
              </a:extLst>
            </p:cNvPr>
            <p:cNvSpPr/>
            <p:nvPr/>
          </p:nvSpPr>
          <p:spPr>
            <a:xfrm>
              <a:off x="1232056" y="5008758"/>
              <a:ext cx="304074" cy="274828"/>
            </a:xfrm>
            <a:prstGeom prst="ellipse">
              <a:avLst/>
            </a:prstGeom>
            <a:solidFill>
              <a:schemeClr val="bg1"/>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A782E41-1837-4F80-9AAD-E90A61F21FA5}"/>
                </a:ext>
              </a:extLst>
            </p:cNvPr>
            <p:cNvSpPr txBox="1"/>
            <p:nvPr/>
          </p:nvSpPr>
          <p:spPr>
            <a:xfrm>
              <a:off x="1305104" y="4949617"/>
              <a:ext cx="165332"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T</a:t>
              </a:r>
              <a:endParaRPr lang="el-GR" sz="2000" b="1" dirty="0">
                <a:solidFill>
                  <a:srgbClr val="1D4956"/>
                </a:solidFill>
              </a:endParaRPr>
            </a:p>
          </p:txBody>
        </p:sp>
      </p:grpSp>
      <p:sp>
        <p:nvSpPr>
          <p:cNvPr id="98" name="Οβάλ 173">
            <a:extLst>
              <a:ext uri="{FF2B5EF4-FFF2-40B4-BE49-F238E27FC236}">
                <a16:creationId xmlns:a16="http://schemas.microsoft.com/office/drawing/2014/main" id="{EAEB0FB6-2525-4818-9705-C7ADFA3E23A7}"/>
              </a:ext>
            </a:extLst>
          </p:cNvPr>
          <p:cNvSpPr/>
          <p:nvPr/>
        </p:nvSpPr>
        <p:spPr>
          <a:xfrm>
            <a:off x="3434015" y="5033155"/>
            <a:ext cx="304074" cy="274828"/>
          </a:xfrm>
          <a:prstGeom prst="ellipse">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7693E263-0651-49AB-9923-EFACCFE86955}"/>
              </a:ext>
            </a:extLst>
          </p:cNvPr>
          <p:cNvSpPr txBox="1"/>
          <p:nvPr/>
        </p:nvSpPr>
        <p:spPr>
          <a:xfrm>
            <a:off x="3507531" y="4963760"/>
            <a:ext cx="165332" cy="400110"/>
          </a:xfrm>
          <a:prstGeom prst="rect">
            <a:avLst/>
          </a:prstGeom>
          <a:noFill/>
        </p:spPr>
        <p:txBody>
          <a:bodyPr wrap="square" rtlCol="0">
            <a:spAutoFit/>
          </a:bodyPr>
          <a:lstStyle/>
          <a:p>
            <a:pPr algn="ctr"/>
            <a:r>
              <a:rPr lang="en-US" sz="2000" dirty="0">
                <a:solidFill>
                  <a:schemeClr val="bg1"/>
                </a:solidFill>
                <a:latin typeface="Barlow" panose="020B0604020202020204" charset="0"/>
              </a:rPr>
              <a:t>D</a:t>
            </a:r>
            <a:endParaRPr lang="el-GR" sz="2000" dirty="0">
              <a:solidFill>
                <a:schemeClr val="bg1"/>
              </a:solidFill>
            </a:endParaRPr>
          </a:p>
        </p:txBody>
      </p:sp>
      <p:sp>
        <p:nvSpPr>
          <p:cNvPr id="57" name="Content Placeholder 2">
            <a:extLst>
              <a:ext uri="{FF2B5EF4-FFF2-40B4-BE49-F238E27FC236}">
                <a16:creationId xmlns:a16="http://schemas.microsoft.com/office/drawing/2014/main" id="{28E50BDE-BC60-47E8-9F15-E25D9E1AA06C}"/>
              </a:ext>
            </a:extLst>
          </p:cNvPr>
          <p:cNvSpPr txBox="1">
            <a:spLocks/>
          </p:cNvSpPr>
          <p:nvPr/>
        </p:nvSpPr>
        <p:spPr>
          <a:xfrm>
            <a:off x="4623307" y="1137062"/>
            <a:ext cx="7604707" cy="525615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1D4956"/>
              </a:buClr>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Goal: </a:t>
            </a:r>
            <a:r>
              <a:rPr lang="en-US" sz="2400" b="1" dirty="0">
                <a:solidFill>
                  <a:srgbClr val="1D4956"/>
                </a:solidFill>
                <a:latin typeface="Barlow"/>
                <a:cs typeface="Calibri"/>
                <a:sym typeface="Wingdings" panose="05000000000000000000" pitchFamily="2" charset="2"/>
              </a:rPr>
              <a:t>Flexibility</a:t>
            </a:r>
            <a:r>
              <a:rPr lang="en-US" sz="2400" dirty="0">
                <a:solidFill>
                  <a:srgbClr val="1D4956"/>
                </a:solidFill>
                <a:latin typeface="Barlow"/>
                <a:cs typeface="Calibri"/>
                <a:sym typeface="Wingdings" panose="05000000000000000000" pitchFamily="2" charset="2"/>
              </a:rPr>
              <a:t> in task placement </a:t>
            </a:r>
          </a:p>
          <a:p>
            <a:pPr>
              <a:lnSpc>
                <a:spcPct val="100000"/>
              </a:lnSpc>
              <a:buClr>
                <a:srgbClr val="1D4956"/>
              </a:buClr>
              <a:buFont typeface="Wingdings" panose="05000000000000000000" pitchFamily="2" charset="2"/>
              <a:buChar char="ü"/>
            </a:pPr>
            <a:endParaRPr lang="en-US" sz="500" dirty="0">
              <a:solidFill>
                <a:srgbClr val="1D4956"/>
              </a:solidFill>
              <a:latin typeface="Barlow"/>
              <a:cs typeface="Calibri"/>
              <a:sym typeface="Wingdings" panose="05000000000000000000" pitchFamily="2" charset="2"/>
            </a:endParaRPr>
          </a:p>
          <a:p>
            <a:pPr>
              <a:lnSpc>
                <a:spcPct val="100000"/>
              </a:lnSpc>
              <a:buClr>
                <a:srgbClr val="1D4956"/>
              </a:buClr>
            </a:pPr>
            <a:r>
              <a:rPr lang="en-US" sz="2400" dirty="0">
                <a:solidFill>
                  <a:srgbClr val="1D4956"/>
                </a:solidFill>
                <a:latin typeface="Barlow"/>
                <a:cs typeface="Calibri"/>
                <a:sym typeface="Wingdings" panose="05000000000000000000" pitchFamily="2" charset="2"/>
              </a:rPr>
              <a:t>Keep </a:t>
            </a:r>
            <a:r>
              <a:rPr lang="en-US" sz="2400" b="1" dirty="0">
                <a:solidFill>
                  <a:srgbClr val="1D4956"/>
                </a:solidFill>
                <a:latin typeface="Barlow"/>
                <a:cs typeface="Calibri"/>
                <a:sym typeface="Wingdings" panose="05000000000000000000" pitchFamily="2" charset="2"/>
              </a:rPr>
              <a:t>track</a:t>
            </a:r>
            <a:r>
              <a:rPr lang="en-US" sz="2400" dirty="0">
                <a:solidFill>
                  <a:srgbClr val="1D4956"/>
                </a:solidFill>
                <a:latin typeface="Barlow"/>
                <a:cs typeface="Calibri"/>
                <a:sym typeface="Wingdings" panose="05000000000000000000" pitchFamily="2" charset="2"/>
              </a:rPr>
              <a:t> of task data</a:t>
            </a:r>
          </a:p>
          <a:p>
            <a:pPr>
              <a:lnSpc>
                <a:spcPct val="100000"/>
              </a:lnSpc>
              <a:buClr>
                <a:srgbClr val="1D4956"/>
              </a:buClr>
            </a:pPr>
            <a:r>
              <a:rPr lang="en-US" sz="2400" dirty="0">
                <a:solidFill>
                  <a:srgbClr val="1D4956"/>
                </a:solidFill>
                <a:latin typeface="Barlow"/>
                <a:cs typeface="Calibri"/>
                <a:sym typeface="Wingdings" panose="05000000000000000000" pitchFamily="2" charset="2"/>
              </a:rPr>
              <a:t>Prepare data for task execution </a:t>
            </a:r>
            <a:r>
              <a:rPr lang="en-US" sz="2400" b="1" dirty="0">
                <a:solidFill>
                  <a:srgbClr val="1D4956"/>
                </a:solidFill>
                <a:latin typeface="Barlow"/>
                <a:cs typeface="Calibri"/>
                <a:sym typeface="Wingdings" panose="05000000000000000000" pitchFamily="2" charset="2"/>
              </a:rPr>
              <a:t>lazily</a:t>
            </a:r>
            <a:endParaRPr lang="en-US" sz="400" dirty="0">
              <a:solidFill>
                <a:srgbClr val="1D4956"/>
              </a:solidFill>
              <a:latin typeface="Barlow"/>
              <a:cs typeface="Calibri"/>
              <a:sym typeface="Wingdings" panose="05000000000000000000" pitchFamily="2" charset="2"/>
            </a:endParaRPr>
          </a:p>
          <a:p>
            <a:pPr marL="914400" lvl="1" indent="-457200">
              <a:lnSpc>
                <a:spcPct val="150000"/>
              </a:lnSpc>
              <a:buClr>
                <a:srgbClr val="1D4956"/>
              </a:buClr>
              <a:buFont typeface="+mj-lt"/>
              <a:buAutoNum type="arabicPeriod"/>
            </a:pPr>
            <a:r>
              <a:rPr lang="en-US" sz="2000" dirty="0">
                <a:solidFill>
                  <a:srgbClr val="1D4956"/>
                </a:solidFill>
                <a:latin typeface="Barlow"/>
                <a:cs typeface="Calibri"/>
                <a:sym typeface="Wingdings" panose="05000000000000000000" pitchFamily="2" charset="2"/>
              </a:rPr>
              <a:t>Same accelerator  No transfer</a:t>
            </a:r>
          </a:p>
          <a:p>
            <a:pPr marL="914400" lvl="1" indent="-457200">
              <a:lnSpc>
                <a:spcPct val="150000"/>
              </a:lnSpc>
              <a:buClr>
                <a:srgbClr val="1D4956"/>
              </a:buClr>
              <a:buFont typeface="+mj-lt"/>
              <a:buAutoNum type="arabicPeriod"/>
            </a:pPr>
            <a:r>
              <a:rPr lang="en-US" sz="2000" dirty="0">
                <a:solidFill>
                  <a:srgbClr val="1D4956"/>
                </a:solidFill>
                <a:latin typeface="Barlow"/>
                <a:cs typeface="Calibri"/>
                <a:sym typeface="Wingdings" panose="05000000000000000000" pitchFamily="2" charset="2"/>
              </a:rPr>
              <a:t>Staging area  Data copy (</a:t>
            </a:r>
            <a:r>
              <a:rPr lang="en-US" sz="2000" dirty="0" err="1">
                <a:solidFill>
                  <a:srgbClr val="1D4956"/>
                </a:solidFill>
                <a:latin typeface="Barlow"/>
                <a:cs typeface="Calibri"/>
                <a:sym typeface="Wingdings" panose="05000000000000000000" pitchFamily="2" charset="2"/>
              </a:rPr>
              <a:t>HostToDevice</a:t>
            </a:r>
            <a:r>
              <a:rPr lang="en-US" sz="2000" dirty="0">
                <a:solidFill>
                  <a:srgbClr val="1D4956"/>
                </a:solidFill>
                <a:latin typeface="Barlow"/>
                <a:cs typeface="Calibri"/>
                <a:sym typeface="Wingdings" panose="05000000000000000000" pitchFamily="2" charset="2"/>
              </a:rPr>
              <a:t>)</a:t>
            </a:r>
          </a:p>
          <a:p>
            <a:pPr marL="914400" lvl="1" indent="-457200">
              <a:lnSpc>
                <a:spcPct val="150000"/>
              </a:lnSpc>
              <a:buClr>
                <a:srgbClr val="1D4956"/>
              </a:buClr>
              <a:buFont typeface="+mj-lt"/>
              <a:buAutoNum type="arabicPeriod"/>
            </a:pPr>
            <a:r>
              <a:rPr lang="en-US" sz="2000" dirty="0">
                <a:solidFill>
                  <a:srgbClr val="1D4956"/>
                </a:solidFill>
                <a:latin typeface="Barlow"/>
                <a:cs typeface="Calibri"/>
                <a:sym typeface="Wingdings" panose="05000000000000000000" pitchFamily="2" charset="2"/>
              </a:rPr>
              <a:t>Other accelerator  Data transfer (</a:t>
            </a:r>
            <a:r>
              <a:rPr lang="en-US" sz="2000" dirty="0" err="1">
                <a:solidFill>
                  <a:srgbClr val="1D4956"/>
                </a:solidFill>
                <a:latin typeface="Barlow"/>
                <a:cs typeface="Calibri"/>
                <a:sym typeface="Wingdings" panose="05000000000000000000" pitchFamily="2" charset="2"/>
              </a:rPr>
              <a:t>DeviceToDevice</a:t>
            </a:r>
            <a:r>
              <a:rPr lang="en-US" sz="2000" dirty="0">
                <a:solidFill>
                  <a:srgbClr val="1D4956"/>
                </a:solidFill>
                <a:latin typeface="Barlow"/>
                <a:cs typeface="Calibri"/>
                <a:sym typeface="Wingdings" panose="05000000000000000000" pitchFamily="2" charset="2"/>
              </a:rPr>
              <a:t>)</a:t>
            </a:r>
          </a:p>
          <a:p>
            <a:pPr marL="0" indent="0">
              <a:lnSpc>
                <a:spcPct val="100000"/>
              </a:lnSpc>
              <a:buNone/>
            </a:pPr>
            <a:endParaRPr lang="en-US" sz="500" dirty="0">
              <a:solidFill>
                <a:srgbClr val="1D4956"/>
              </a:solidFill>
              <a:latin typeface="Barlow"/>
              <a:cs typeface="Calibri"/>
              <a:sym typeface="Wingdings" panose="05000000000000000000" pitchFamily="2" charset="2"/>
            </a:endParaRPr>
          </a:p>
        </p:txBody>
      </p:sp>
      <p:grpSp>
        <p:nvGrpSpPr>
          <p:cNvPr id="78" name="Ομάδα 77">
            <a:extLst>
              <a:ext uri="{FF2B5EF4-FFF2-40B4-BE49-F238E27FC236}">
                <a16:creationId xmlns:a16="http://schemas.microsoft.com/office/drawing/2014/main" id="{EF82D89E-D937-42A3-A81B-3ABCE23A553F}"/>
              </a:ext>
            </a:extLst>
          </p:cNvPr>
          <p:cNvGrpSpPr/>
          <p:nvPr/>
        </p:nvGrpSpPr>
        <p:grpSpPr>
          <a:xfrm>
            <a:off x="2082963" y="2902847"/>
            <a:ext cx="304074" cy="400110"/>
            <a:chOff x="1232056" y="4949617"/>
            <a:chExt cx="304074" cy="400110"/>
          </a:xfrm>
        </p:grpSpPr>
        <p:sp>
          <p:nvSpPr>
            <p:cNvPr id="79" name="Οβάλ 173">
              <a:extLst>
                <a:ext uri="{FF2B5EF4-FFF2-40B4-BE49-F238E27FC236}">
                  <a16:creationId xmlns:a16="http://schemas.microsoft.com/office/drawing/2014/main" id="{1C0CCC19-A965-40F6-84E9-EAD27DB3C79C}"/>
                </a:ext>
              </a:extLst>
            </p:cNvPr>
            <p:cNvSpPr/>
            <p:nvPr/>
          </p:nvSpPr>
          <p:spPr>
            <a:xfrm>
              <a:off x="1232056" y="5008758"/>
              <a:ext cx="304074" cy="274828"/>
            </a:xfrm>
            <a:prstGeom prst="ellipse">
              <a:avLst/>
            </a:prstGeom>
            <a:solidFill>
              <a:schemeClr val="bg1"/>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A0D45F0F-8E93-4C81-A714-5A73F7158EA3}"/>
                </a:ext>
              </a:extLst>
            </p:cNvPr>
            <p:cNvSpPr txBox="1"/>
            <p:nvPr/>
          </p:nvSpPr>
          <p:spPr>
            <a:xfrm>
              <a:off x="1305104" y="4949617"/>
              <a:ext cx="165332"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T</a:t>
              </a:r>
              <a:endParaRPr lang="el-GR" sz="2000" b="1" dirty="0">
                <a:solidFill>
                  <a:srgbClr val="1D4956"/>
                </a:solidFill>
              </a:endParaRPr>
            </a:p>
          </p:txBody>
        </p:sp>
      </p:grpSp>
      <p:sp>
        <p:nvSpPr>
          <p:cNvPr id="113" name="Βέλος: Κάτω 19">
            <a:extLst>
              <a:ext uri="{FF2B5EF4-FFF2-40B4-BE49-F238E27FC236}">
                <a16:creationId xmlns:a16="http://schemas.microsoft.com/office/drawing/2014/main" id="{6DAA5E64-AF8B-42C8-A1D6-F7A0B8CD6ECF}"/>
              </a:ext>
            </a:extLst>
          </p:cNvPr>
          <p:cNvSpPr/>
          <p:nvPr/>
        </p:nvSpPr>
        <p:spPr>
          <a:xfrm rot="2089227">
            <a:off x="1911137" y="3440298"/>
            <a:ext cx="250668" cy="181738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4" name="Οβάλ 173">
            <a:extLst>
              <a:ext uri="{FF2B5EF4-FFF2-40B4-BE49-F238E27FC236}">
                <a16:creationId xmlns:a16="http://schemas.microsoft.com/office/drawing/2014/main" id="{22B47C81-EA76-48A3-A976-221B17D24580}"/>
              </a:ext>
            </a:extLst>
          </p:cNvPr>
          <p:cNvSpPr/>
          <p:nvPr/>
        </p:nvSpPr>
        <p:spPr>
          <a:xfrm>
            <a:off x="2542202" y="3279716"/>
            <a:ext cx="304074" cy="274828"/>
          </a:xfrm>
          <a:prstGeom prst="ellipse">
            <a:avLst/>
          </a:prstGeom>
          <a:solidFill>
            <a:schemeClr val="tx1"/>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EB2F0DF8-E8CA-4CBF-8F3A-6310ACC33857}"/>
              </a:ext>
            </a:extLst>
          </p:cNvPr>
          <p:cNvSpPr txBox="1"/>
          <p:nvPr/>
        </p:nvSpPr>
        <p:spPr>
          <a:xfrm>
            <a:off x="2621289" y="3210321"/>
            <a:ext cx="165332" cy="400110"/>
          </a:xfrm>
          <a:prstGeom prst="rect">
            <a:avLst/>
          </a:prstGeom>
          <a:noFill/>
        </p:spPr>
        <p:txBody>
          <a:bodyPr wrap="square" rtlCol="0">
            <a:spAutoFit/>
          </a:bodyPr>
          <a:lstStyle/>
          <a:p>
            <a:pPr algn="ctr"/>
            <a:r>
              <a:rPr lang="en-US" sz="2000" dirty="0">
                <a:solidFill>
                  <a:schemeClr val="bg1"/>
                </a:solidFill>
                <a:latin typeface="Barlow" panose="020B0604020202020204" charset="0"/>
              </a:rPr>
              <a:t>D</a:t>
            </a:r>
            <a:endParaRPr lang="el-GR" sz="2000" dirty="0">
              <a:solidFill>
                <a:schemeClr val="bg1"/>
              </a:solidFill>
            </a:endParaRPr>
          </a:p>
        </p:txBody>
      </p:sp>
      <p:sp>
        <p:nvSpPr>
          <p:cNvPr id="117" name="TextBox 116">
            <a:extLst>
              <a:ext uri="{FF2B5EF4-FFF2-40B4-BE49-F238E27FC236}">
                <a16:creationId xmlns:a16="http://schemas.microsoft.com/office/drawing/2014/main" id="{5BC6ED2C-6F58-43DF-8BD2-C2D2FCB969C6}"/>
              </a:ext>
            </a:extLst>
          </p:cNvPr>
          <p:cNvSpPr txBox="1"/>
          <p:nvPr/>
        </p:nvSpPr>
        <p:spPr>
          <a:xfrm>
            <a:off x="2106390" y="4097106"/>
            <a:ext cx="1689164" cy="400110"/>
          </a:xfrm>
          <a:prstGeom prst="rect">
            <a:avLst/>
          </a:prstGeom>
          <a:noFill/>
        </p:spPr>
        <p:txBody>
          <a:bodyPr wrap="square" rtlCol="0">
            <a:spAutoFit/>
          </a:bodyPr>
          <a:lstStyle/>
          <a:p>
            <a:pPr algn="ctr"/>
            <a:r>
              <a:rPr lang="en-US" sz="2000" b="1" dirty="0">
                <a:solidFill>
                  <a:schemeClr val="tx1"/>
                </a:solidFill>
                <a:latin typeface="Barlow" panose="020B0604020202020204" charset="0"/>
              </a:rPr>
              <a:t>2. Data copy</a:t>
            </a:r>
            <a:endParaRPr lang="el-GR" sz="2000" b="1" dirty="0">
              <a:solidFill>
                <a:schemeClr val="tx1"/>
              </a:solidFill>
            </a:endParaRPr>
          </a:p>
        </p:txBody>
      </p:sp>
      <p:sp>
        <p:nvSpPr>
          <p:cNvPr id="6" name="Slide Number Placeholder 5">
            <a:extLst>
              <a:ext uri="{FF2B5EF4-FFF2-40B4-BE49-F238E27FC236}">
                <a16:creationId xmlns:a16="http://schemas.microsoft.com/office/drawing/2014/main" id="{393C6747-73ED-48A7-95A7-BF06D201E985}"/>
              </a:ext>
            </a:extLst>
          </p:cNvPr>
          <p:cNvSpPr>
            <a:spLocks noGrp="1"/>
          </p:cNvSpPr>
          <p:nvPr>
            <p:ph type="sldNum" sz="quarter" idx="12"/>
          </p:nvPr>
        </p:nvSpPr>
        <p:spPr/>
        <p:txBody>
          <a:bodyPr/>
          <a:lstStyle/>
          <a:p>
            <a:fld id="{48F63A3B-78C7-47BE-AE5E-E10140E04643}" type="slidenum">
              <a:rPr lang="en-US" smtClean="0"/>
              <a:t>26</a:t>
            </a:fld>
            <a:endParaRPr lang="en-US"/>
          </a:p>
        </p:txBody>
      </p:sp>
      <p:sp>
        <p:nvSpPr>
          <p:cNvPr id="8" name="Footer Placeholder 7">
            <a:extLst>
              <a:ext uri="{FF2B5EF4-FFF2-40B4-BE49-F238E27FC236}">
                <a16:creationId xmlns:a16="http://schemas.microsoft.com/office/drawing/2014/main" id="{E9352ADE-6DA7-4FFF-B699-409294EB6FC5}"/>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pic>
        <p:nvPicPr>
          <p:cNvPr id="44" name="Picture 43">
            <a:extLst>
              <a:ext uri="{FF2B5EF4-FFF2-40B4-BE49-F238E27FC236}">
                <a16:creationId xmlns:a16="http://schemas.microsoft.com/office/drawing/2014/main" id="{7DF95066-AD75-4B57-BBDA-D90D9E4178C7}"/>
              </a:ext>
            </a:extLst>
          </p:cNvPr>
          <p:cNvPicPr>
            <a:picLocks noChangeAspect="1"/>
          </p:cNvPicPr>
          <p:nvPr/>
        </p:nvPicPr>
        <p:blipFill>
          <a:blip r:embed="rId4"/>
          <a:stretch>
            <a:fillRect/>
          </a:stretch>
        </p:blipFill>
        <p:spPr>
          <a:xfrm>
            <a:off x="3251931" y="3813384"/>
            <a:ext cx="594116" cy="235899"/>
          </a:xfrm>
          <a:prstGeom prst="rect">
            <a:avLst/>
          </a:prstGeom>
        </p:spPr>
      </p:pic>
    </p:spTree>
    <p:custDataLst>
      <p:tags r:id="rId1"/>
    </p:custDataLst>
    <p:extLst>
      <p:ext uri="{BB962C8B-B14F-4D97-AF65-F5344CB8AC3E}">
        <p14:creationId xmlns:p14="http://schemas.microsoft.com/office/powerpoint/2010/main" val="3371181921"/>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9947375" cy="777875"/>
          </a:xfrm>
        </p:spPr>
        <p:txBody>
          <a:bodyPr>
            <a:noAutofit/>
          </a:bodyPr>
          <a:lstStyle/>
          <a:p>
            <a:r>
              <a:rPr lang="en-US" sz="3200" b="1" dirty="0">
                <a:solidFill>
                  <a:srgbClr val="1D4956"/>
                </a:solidFill>
                <a:latin typeface="Barlow"/>
                <a:cs typeface="Calibri"/>
                <a:sym typeface="Wingdings" panose="05000000000000000000" pitchFamily="2" charset="2"/>
              </a:rPr>
              <a:t>Transparent spatial sharing</a:t>
            </a:r>
            <a:endParaRPr lang="en-US" sz="3200" b="1" dirty="0">
              <a:solidFill>
                <a:srgbClr val="1D4956"/>
              </a:solidFill>
              <a:latin typeface="Barlow"/>
              <a:cs typeface="Calibri Light"/>
            </a:endParaRPr>
          </a:p>
        </p:txBody>
      </p:sp>
      <p:sp>
        <p:nvSpPr>
          <p:cNvPr id="445" name="Content Placeholder 2">
            <a:extLst>
              <a:ext uri="{FF2B5EF4-FFF2-40B4-BE49-F238E27FC236}">
                <a16:creationId xmlns:a16="http://schemas.microsoft.com/office/drawing/2014/main" id="{6D7157A9-31B5-4CDB-BA58-BBF5E2872B3F}"/>
              </a:ext>
            </a:extLst>
          </p:cNvPr>
          <p:cNvSpPr>
            <a:spLocks noGrp="1"/>
          </p:cNvSpPr>
          <p:nvPr>
            <p:ph sz="half" idx="1"/>
          </p:nvPr>
        </p:nvSpPr>
        <p:spPr>
          <a:xfrm>
            <a:off x="516466" y="1142999"/>
            <a:ext cx="11675536" cy="5220225"/>
          </a:xfrm>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Goal: </a:t>
            </a:r>
            <a:r>
              <a:rPr lang="en-US" sz="2400" b="1" dirty="0">
                <a:solidFill>
                  <a:srgbClr val="1D4956"/>
                </a:solidFill>
                <a:latin typeface="Barlow"/>
                <a:cs typeface="Calibri"/>
                <a:sym typeface="Wingdings" panose="05000000000000000000" pitchFamily="2" charset="2"/>
              </a:rPr>
              <a:t>Collocate</a:t>
            </a:r>
            <a:r>
              <a:rPr lang="en-US" sz="2400" dirty="0">
                <a:solidFill>
                  <a:srgbClr val="1D4956"/>
                </a:solidFill>
                <a:latin typeface="Barlow"/>
                <a:cs typeface="Calibri"/>
                <a:sym typeface="Wingdings" panose="05000000000000000000" pitchFamily="2" charset="2"/>
              </a:rPr>
              <a:t> tasks from </a:t>
            </a:r>
            <a:r>
              <a:rPr lang="en-US" sz="2400" b="1" dirty="0">
                <a:solidFill>
                  <a:srgbClr val="1D4956"/>
                </a:solidFill>
                <a:latin typeface="Barlow"/>
                <a:cs typeface="Calibri"/>
                <a:sym typeface="Wingdings" panose="05000000000000000000" pitchFamily="2" charset="2"/>
              </a:rPr>
              <a:t>different apps </a:t>
            </a:r>
            <a:r>
              <a:rPr lang="en-US" sz="2400" dirty="0">
                <a:solidFill>
                  <a:srgbClr val="1D4956"/>
                </a:solidFill>
                <a:latin typeface="Barlow"/>
                <a:cs typeface="Calibri"/>
                <a:sym typeface="Wingdings" panose="05000000000000000000" pitchFamily="2" charset="2"/>
              </a:rPr>
              <a:t>on the same accelerator</a:t>
            </a:r>
          </a:p>
          <a:p>
            <a:pPr>
              <a:lnSpc>
                <a:spcPct val="100000"/>
              </a:lnSpc>
              <a:buFont typeface="Wingdings" panose="05000000000000000000" pitchFamily="2" charset="2"/>
              <a:buChar char="ü"/>
            </a:pPr>
            <a:endParaRPr lang="en-US" sz="500" dirty="0">
              <a:solidFill>
                <a:srgbClr val="1D4956"/>
              </a:solidFill>
              <a:latin typeface="Barlow"/>
              <a:cs typeface="Calibri"/>
              <a:sym typeface="Wingdings" panose="05000000000000000000" pitchFamily="2" charset="2"/>
            </a:endParaRPr>
          </a:p>
          <a:p>
            <a:pPr>
              <a:lnSpc>
                <a:spcPct val="100000"/>
              </a:lnSpc>
            </a:pPr>
            <a:r>
              <a:rPr lang="en-US" sz="2400" dirty="0">
                <a:solidFill>
                  <a:srgbClr val="1D4956"/>
                </a:solidFill>
                <a:latin typeface="Barlow"/>
                <a:cs typeface="Calibri"/>
                <a:sym typeface="Wingdings" panose="05000000000000000000" pitchFamily="2" charset="2"/>
              </a:rPr>
              <a:t>Each </a:t>
            </a:r>
            <a:r>
              <a:rPr lang="en-US" sz="2400" b="1" dirty="0">
                <a:solidFill>
                  <a:srgbClr val="1D4956"/>
                </a:solidFill>
                <a:latin typeface="Barlow"/>
                <a:cs typeface="Calibri"/>
                <a:sym typeface="Wingdings" panose="05000000000000000000" pitchFamily="2" charset="2"/>
              </a:rPr>
              <a:t>accelerator</a:t>
            </a:r>
            <a:r>
              <a:rPr lang="en-US" sz="2400" dirty="0">
                <a:solidFill>
                  <a:srgbClr val="1D4956"/>
                </a:solidFill>
                <a:latin typeface="Barlow"/>
                <a:cs typeface="Calibri"/>
                <a:sym typeface="Wingdings" panose="05000000000000000000" pitchFamily="2" charset="2"/>
              </a:rPr>
              <a:t> has a </a:t>
            </a:r>
            <a:r>
              <a:rPr lang="en-US" sz="2400" b="1" dirty="0">
                <a:solidFill>
                  <a:srgbClr val="1D4956"/>
                </a:solidFill>
                <a:latin typeface="Barlow"/>
                <a:cs typeface="Calibri"/>
                <a:sym typeface="Wingdings" panose="05000000000000000000" pitchFamily="2" charset="2"/>
              </a:rPr>
              <a:t>mechanism</a:t>
            </a:r>
            <a:r>
              <a:rPr lang="en-US" sz="2400" dirty="0">
                <a:solidFill>
                  <a:srgbClr val="1D4956"/>
                </a:solidFill>
                <a:latin typeface="Barlow"/>
                <a:cs typeface="Calibri"/>
                <a:sym typeface="Wingdings" panose="05000000000000000000" pitchFamily="2" charset="2"/>
              </a:rPr>
              <a:t> for </a:t>
            </a:r>
            <a:r>
              <a:rPr lang="en-US" sz="2400" b="1" dirty="0">
                <a:solidFill>
                  <a:srgbClr val="1D4956"/>
                </a:solidFill>
                <a:latin typeface="Barlow"/>
                <a:cs typeface="Calibri"/>
                <a:sym typeface="Wingdings" panose="05000000000000000000" pitchFamily="2" charset="2"/>
              </a:rPr>
              <a:t>spatial sharing</a:t>
            </a:r>
          </a:p>
          <a:p>
            <a:pPr lvl="1">
              <a:lnSpc>
                <a:spcPct val="100000"/>
              </a:lnSpc>
            </a:pPr>
            <a:r>
              <a:rPr lang="en-US" sz="2000" dirty="0">
                <a:solidFill>
                  <a:srgbClr val="1D4956"/>
                </a:solidFill>
                <a:latin typeface="Barlow"/>
                <a:cs typeface="Calibri"/>
                <a:sym typeface="Wingdings" panose="05000000000000000000" pitchFamily="2" charset="2"/>
              </a:rPr>
              <a:t>GPUs  streams</a:t>
            </a:r>
          </a:p>
          <a:p>
            <a:pPr lvl="1">
              <a:lnSpc>
                <a:spcPct val="100000"/>
              </a:lnSpc>
            </a:pPr>
            <a:r>
              <a:rPr lang="en-US" sz="2000" dirty="0">
                <a:solidFill>
                  <a:srgbClr val="1D4956"/>
                </a:solidFill>
                <a:latin typeface="Barlow"/>
                <a:cs typeface="Calibri"/>
                <a:sym typeface="Wingdings" panose="05000000000000000000" pitchFamily="2" charset="2"/>
              </a:rPr>
              <a:t>FPGAs  multi-kernel bitstreams and command queues</a:t>
            </a:r>
          </a:p>
          <a:p>
            <a:pPr marL="457200" lvl="1" indent="0">
              <a:lnSpc>
                <a:spcPct val="100000"/>
              </a:lnSpc>
              <a:buNone/>
            </a:pPr>
            <a:endParaRPr lang="en-US" sz="500" dirty="0">
              <a:solidFill>
                <a:srgbClr val="1D4956"/>
              </a:solidFill>
              <a:latin typeface="Barlow"/>
              <a:cs typeface="Calibri"/>
              <a:sym typeface="Wingdings" panose="05000000000000000000" pitchFamily="2" charset="2"/>
            </a:endParaRPr>
          </a:p>
          <a:p>
            <a:pPr>
              <a:lnSpc>
                <a:spcPct val="100000"/>
              </a:lnSpc>
            </a:pPr>
            <a:r>
              <a:rPr lang="en-US" sz="2400" dirty="0">
                <a:solidFill>
                  <a:srgbClr val="1D4956"/>
                </a:solidFill>
                <a:latin typeface="Barlow"/>
                <a:cs typeface="Calibri"/>
                <a:sym typeface="Wingdings" panose="05000000000000000000" pitchFamily="2" charset="2"/>
              </a:rPr>
              <a:t>Arax </a:t>
            </a:r>
            <a:r>
              <a:rPr lang="en-US" sz="2400" b="1" dirty="0">
                <a:solidFill>
                  <a:srgbClr val="1D4956"/>
                </a:solidFill>
                <a:latin typeface="Barlow"/>
                <a:cs typeface="Calibri"/>
                <a:sym typeface="Wingdings" panose="05000000000000000000" pitchFamily="2" charset="2"/>
              </a:rPr>
              <a:t>unifies</a:t>
            </a:r>
            <a:r>
              <a:rPr lang="en-US" sz="2400" dirty="0">
                <a:solidFill>
                  <a:srgbClr val="1D4956"/>
                </a:solidFill>
                <a:latin typeface="Barlow"/>
                <a:cs typeface="Calibri"/>
                <a:sym typeface="Wingdings" panose="05000000000000000000" pitchFamily="2" charset="2"/>
              </a:rPr>
              <a:t> and </a:t>
            </a:r>
            <a:r>
              <a:rPr lang="en-US" sz="2400" b="1" dirty="0">
                <a:solidFill>
                  <a:srgbClr val="1D4956"/>
                </a:solidFill>
                <a:latin typeface="Barlow"/>
                <a:cs typeface="Calibri"/>
                <a:sym typeface="Wingdings" panose="05000000000000000000" pitchFamily="2" charset="2"/>
              </a:rPr>
              <a:t>hides</a:t>
            </a:r>
            <a:r>
              <a:rPr lang="en-US" sz="2400" dirty="0">
                <a:solidFill>
                  <a:srgbClr val="1D4956"/>
                </a:solidFill>
                <a:latin typeface="Barlow"/>
                <a:cs typeface="Calibri"/>
                <a:sym typeface="Wingdings" panose="05000000000000000000" pitchFamily="2" charset="2"/>
              </a:rPr>
              <a:t> these mechanisms</a:t>
            </a:r>
          </a:p>
          <a:p>
            <a:pPr lvl="1">
              <a:lnSpc>
                <a:spcPct val="100000"/>
              </a:lnSpc>
            </a:pPr>
            <a:r>
              <a:rPr lang="en-US" sz="2000" dirty="0">
                <a:solidFill>
                  <a:srgbClr val="1D4956"/>
                </a:solidFill>
                <a:latin typeface="Barlow"/>
                <a:cs typeface="Calibri"/>
                <a:sym typeface="Wingdings" panose="05000000000000000000" pitchFamily="2" charset="2"/>
              </a:rPr>
              <a:t>Reconfigures FPGAs depending on concurrently executing kernels</a:t>
            </a:r>
          </a:p>
          <a:p>
            <a:pPr lvl="1">
              <a:lnSpc>
                <a:spcPct val="100000"/>
              </a:lnSpc>
            </a:pPr>
            <a:r>
              <a:rPr lang="en-US" sz="2000" dirty="0">
                <a:solidFill>
                  <a:srgbClr val="1D4956"/>
                </a:solidFill>
                <a:latin typeface="Barlow"/>
                <a:cs typeface="Calibri"/>
                <a:sym typeface="Wingdings" panose="05000000000000000000" pitchFamily="2" charset="2"/>
              </a:rPr>
              <a:t>Uses a single CUDA context for all streams in each NVIDIA GPU</a:t>
            </a:r>
          </a:p>
          <a:p>
            <a:pPr lvl="1">
              <a:lnSpc>
                <a:spcPct val="100000"/>
              </a:lnSpc>
            </a:pPr>
            <a:endParaRPr lang="en-US" sz="500" dirty="0">
              <a:solidFill>
                <a:srgbClr val="1D4956"/>
              </a:solidFill>
              <a:latin typeface="Barlow"/>
              <a:cs typeface="Calibri"/>
              <a:sym typeface="Wingdings" panose="05000000000000000000" pitchFamily="2" charset="2"/>
            </a:endParaRPr>
          </a:p>
          <a:p>
            <a:pPr>
              <a:lnSpc>
                <a:spcPct val="100000"/>
              </a:lnSpc>
            </a:pPr>
            <a:r>
              <a:rPr lang="en-US" sz="2400" dirty="0">
                <a:solidFill>
                  <a:srgbClr val="1D4956"/>
                </a:solidFill>
                <a:latin typeface="Barlow"/>
                <a:cs typeface="Calibri"/>
                <a:sym typeface="Wingdings" panose="05000000000000000000" pitchFamily="2" charset="2"/>
              </a:rPr>
              <a:t>Arax apps share </a:t>
            </a:r>
            <a:r>
              <a:rPr lang="en-US" sz="2400" b="1" dirty="0">
                <a:solidFill>
                  <a:srgbClr val="1D4956"/>
                </a:solidFill>
                <a:latin typeface="Barlow"/>
                <a:cs typeface="Calibri"/>
                <a:sym typeface="Wingdings" panose="05000000000000000000" pitchFamily="2" charset="2"/>
              </a:rPr>
              <a:t>transparently</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different</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accelerator </a:t>
            </a:r>
            <a:r>
              <a:rPr lang="en-US" sz="2400" dirty="0">
                <a:solidFill>
                  <a:srgbClr val="1D4956"/>
                </a:solidFill>
                <a:latin typeface="Barlow"/>
                <a:cs typeface="Calibri"/>
                <a:sym typeface="Wingdings" panose="05000000000000000000" pitchFamily="2" charset="2"/>
              </a:rPr>
              <a:t>types</a:t>
            </a:r>
          </a:p>
          <a:p>
            <a:pPr lvl="1">
              <a:lnSpc>
                <a:spcPct val="100000"/>
              </a:lnSpc>
            </a:pPr>
            <a:r>
              <a:rPr lang="en-US" sz="2000" dirty="0">
                <a:solidFill>
                  <a:srgbClr val="1D4956"/>
                </a:solidFill>
                <a:latin typeface="Barlow"/>
                <a:cs typeface="Calibri"/>
                <a:sym typeface="Wingdings" panose="05000000000000000000" pitchFamily="2" charset="2"/>
              </a:rPr>
              <a:t>Without knowing that they share an accelerator with other apps</a:t>
            </a:r>
          </a:p>
        </p:txBody>
      </p:sp>
      <p:sp>
        <p:nvSpPr>
          <p:cNvPr id="4" name="Slide Number Placeholder 3">
            <a:extLst>
              <a:ext uri="{FF2B5EF4-FFF2-40B4-BE49-F238E27FC236}">
                <a16:creationId xmlns:a16="http://schemas.microsoft.com/office/drawing/2014/main" id="{74FAF481-DAF1-4A2D-A1CB-5E061E9CA94E}"/>
              </a:ext>
            </a:extLst>
          </p:cNvPr>
          <p:cNvSpPr>
            <a:spLocks noGrp="1"/>
          </p:cNvSpPr>
          <p:nvPr>
            <p:ph type="sldNum" sz="quarter" idx="12"/>
          </p:nvPr>
        </p:nvSpPr>
        <p:spPr/>
        <p:txBody>
          <a:bodyPr/>
          <a:lstStyle/>
          <a:p>
            <a:fld id="{48F63A3B-78C7-47BE-AE5E-E10140E04643}" type="slidenum">
              <a:rPr lang="en-US" smtClean="0"/>
              <a:t>27</a:t>
            </a:fld>
            <a:endParaRPr lang="en-US"/>
          </a:p>
        </p:txBody>
      </p:sp>
      <p:sp>
        <p:nvSpPr>
          <p:cNvPr id="7" name="Footer Placeholder 6">
            <a:extLst>
              <a:ext uri="{FF2B5EF4-FFF2-40B4-BE49-F238E27FC236}">
                <a16:creationId xmlns:a16="http://schemas.microsoft.com/office/drawing/2014/main" id="{8E2A7450-68B1-4E5B-96DA-FC47DF9EC1B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2749640881"/>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9625060" cy="777875"/>
          </a:xfrm>
        </p:spPr>
        <p:txBody>
          <a:bodyPr>
            <a:normAutofit/>
          </a:bodyPr>
          <a:lstStyle/>
          <a:p>
            <a:r>
              <a:rPr lang="en-US" sz="3200" b="1" dirty="0">
                <a:solidFill>
                  <a:srgbClr val="1D4956"/>
                </a:solidFill>
                <a:latin typeface="Barlow"/>
                <a:cs typeface="Calibri"/>
                <a:sym typeface="Wingdings" panose="05000000000000000000" pitchFamily="2" charset="2"/>
              </a:rPr>
              <a:t>Support real-world applications</a:t>
            </a:r>
            <a:endParaRPr lang="en-US" sz="3200" b="1" dirty="0">
              <a:solidFill>
                <a:srgbClr val="1D4956"/>
              </a:solidFill>
              <a:latin typeface="Barlow"/>
              <a:cs typeface="Calibri Light"/>
            </a:endParaRPr>
          </a:p>
        </p:txBody>
      </p:sp>
      <p:sp>
        <p:nvSpPr>
          <p:cNvPr id="552" name="Content Placeholder 2">
            <a:extLst>
              <a:ext uri="{FF2B5EF4-FFF2-40B4-BE49-F238E27FC236}">
                <a16:creationId xmlns:a16="http://schemas.microsoft.com/office/drawing/2014/main" id="{C538E7E4-43F1-4D8A-BEFE-E6C6C82BFB19}"/>
              </a:ext>
            </a:extLst>
          </p:cNvPr>
          <p:cNvSpPr>
            <a:spLocks noGrp="1"/>
          </p:cNvSpPr>
          <p:nvPr>
            <p:ph sz="half" idx="1"/>
          </p:nvPr>
        </p:nvSpPr>
        <p:spPr>
          <a:xfrm>
            <a:off x="3254460" y="1130258"/>
            <a:ext cx="8804244" cy="5261651"/>
          </a:xfrm>
          <a:noFill/>
        </p:spPr>
        <p:txBody>
          <a:bodyPr vert="horz" lIns="91440" tIns="45720" rIns="91440" bIns="45720" rtlCol="0" anchor="t">
            <a:normAutofit/>
          </a:bodyPr>
          <a:lstStyle/>
          <a:p>
            <a:pPr>
              <a:lnSpc>
                <a:spcPct val="100000"/>
              </a:lnSpc>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Goal: </a:t>
            </a:r>
            <a:r>
              <a:rPr lang="en-US" sz="2400" b="1" dirty="0">
                <a:solidFill>
                  <a:srgbClr val="1D4956"/>
                </a:solidFill>
                <a:latin typeface="Barlow"/>
                <a:cs typeface="Calibri"/>
                <a:sym typeface="Wingdings" panose="05000000000000000000" pitchFamily="2" charset="2"/>
              </a:rPr>
              <a:t>Minimize</a:t>
            </a:r>
            <a:r>
              <a:rPr lang="en-US" sz="2400" dirty="0">
                <a:solidFill>
                  <a:srgbClr val="1D4956"/>
                </a:solidFill>
                <a:latin typeface="Barlow"/>
                <a:cs typeface="Calibri"/>
                <a:sym typeface="Wingdings" panose="05000000000000000000" pitchFamily="2" charset="2"/>
              </a:rPr>
              <a:t> the </a:t>
            </a:r>
            <a:r>
              <a:rPr lang="en-US" sz="2400" b="1" dirty="0">
                <a:solidFill>
                  <a:srgbClr val="1D4956"/>
                </a:solidFill>
                <a:latin typeface="Barlow"/>
                <a:cs typeface="Calibri"/>
                <a:sym typeface="Wingdings" panose="05000000000000000000" pitchFamily="2" charset="2"/>
              </a:rPr>
              <a:t>porting</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effort</a:t>
            </a:r>
          </a:p>
          <a:p>
            <a:pPr>
              <a:lnSpc>
                <a:spcPct val="100000"/>
              </a:lnSpc>
            </a:pPr>
            <a:r>
              <a:rPr lang="en-US" sz="2400" dirty="0">
                <a:solidFill>
                  <a:srgbClr val="1D4956"/>
                </a:solidFill>
                <a:latin typeface="Barlow"/>
                <a:cs typeface="Calibri"/>
                <a:sym typeface="Wingdings" panose="05000000000000000000" pitchFamily="2" charset="2"/>
              </a:rPr>
              <a:t>Arax provides tools to</a:t>
            </a:r>
          </a:p>
          <a:p>
            <a:pPr lvl="1">
              <a:lnSpc>
                <a:spcPct val="100000"/>
              </a:lnSpc>
            </a:pPr>
            <a:r>
              <a:rPr lang="en-US" sz="2000" dirty="0">
                <a:solidFill>
                  <a:srgbClr val="1D4956"/>
                </a:solidFill>
                <a:latin typeface="Barlow"/>
                <a:cs typeface="Calibri"/>
                <a:sym typeface="Wingdings" panose="05000000000000000000" pitchFamily="2" charset="2"/>
              </a:rPr>
              <a:t>Adjust </a:t>
            </a:r>
            <a:r>
              <a:rPr lang="en-US" sz="2000" b="1" dirty="0">
                <a:solidFill>
                  <a:srgbClr val="1D4956"/>
                </a:solidFill>
                <a:latin typeface="Barlow"/>
                <a:cs typeface="Calibri"/>
                <a:sym typeface="Wingdings" panose="05000000000000000000" pitchFamily="2" charset="2"/>
              </a:rPr>
              <a:t>CUDA apps to Arax API  client stub</a:t>
            </a:r>
          </a:p>
          <a:p>
            <a:pPr lvl="1">
              <a:lnSpc>
                <a:spcPct val="100000"/>
              </a:lnSpc>
            </a:pPr>
            <a:r>
              <a:rPr lang="en-US" sz="2000" dirty="0">
                <a:solidFill>
                  <a:srgbClr val="1D4956"/>
                </a:solidFill>
                <a:latin typeface="Barlow"/>
                <a:cs typeface="Calibri"/>
                <a:sym typeface="Wingdings" panose="05000000000000000000" pitchFamily="2" charset="2"/>
              </a:rPr>
              <a:t>Add a </a:t>
            </a:r>
            <a:r>
              <a:rPr lang="en-US" sz="2000" b="1" dirty="0">
                <a:solidFill>
                  <a:srgbClr val="1D4956"/>
                </a:solidFill>
                <a:latin typeface="Barlow"/>
                <a:cs typeface="Calibri"/>
                <a:sym typeface="Wingdings" panose="05000000000000000000" pitchFamily="2" charset="2"/>
              </a:rPr>
              <a:t>new accelerator </a:t>
            </a:r>
            <a:r>
              <a:rPr lang="en-US" sz="2000" dirty="0">
                <a:solidFill>
                  <a:srgbClr val="1D4956"/>
                </a:solidFill>
                <a:latin typeface="Barlow"/>
                <a:cs typeface="Calibri"/>
                <a:sym typeface="Wingdings" panose="05000000000000000000" pitchFamily="2" charset="2"/>
              </a:rPr>
              <a:t>and its kernels under </a:t>
            </a:r>
            <a:r>
              <a:rPr lang="en-US" sz="2000" b="1" dirty="0">
                <a:solidFill>
                  <a:srgbClr val="1D4956"/>
                </a:solidFill>
                <a:latin typeface="Barlow"/>
                <a:cs typeface="Calibri"/>
                <a:sym typeface="Wingdings" panose="05000000000000000000" pitchFamily="2" charset="2"/>
              </a:rPr>
              <a:t>Arax  server stub</a:t>
            </a:r>
          </a:p>
          <a:p>
            <a:pPr>
              <a:lnSpc>
                <a:spcPct val="100000"/>
              </a:lnSpc>
            </a:pPr>
            <a:r>
              <a:rPr lang="en-US" sz="2400" dirty="0">
                <a:solidFill>
                  <a:srgbClr val="1D4956"/>
                </a:solidFill>
                <a:latin typeface="Barlow"/>
                <a:cs typeface="Calibri"/>
                <a:sym typeface="Wingdings" panose="05000000000000000000" pitchFamily="2" charset="2"/>
              </a:rPr>
              <a:t>For the </a:t>
            </a:r>
            <a:r>
              <a:rPr lang="en-US" sz="2400" b="1" dirty="0">
                <a:solidFill>
                  <a:srgbClr val="1D4956"/>
                </a:solidFill>
                <a:latin typeface="Barlow"/>
                <a:cs typeface="Calibri"/>
                <a:sym typeface="Wingdings" panose="05000000000000000000" pitchFamily="2" charset="2"/>
              </a:rPr>
              <a:t>client</a:t>
            </a:r>
            <a:r>
              <a:rPr lang="en-US" sz="2400" dirty="0">
                <a:solidFill>
                  <a:srgbClr val="1D4956"/>
                </a:solidFill>
                <a:latin typeface="Barlow"/>
                <a:cs typeface="Calibri"/>
                <a:sym typeface="Wingdings" panose="05000000000000000000" pitchFamily="2" charset="2"/>
              </a:rPr>
              <a:t> stub</a:t>
            </a:r>
          </a:p>
          <a:p>
            <a:pPr lvl="1">
              <a:lnSpc>
                <a:spcPct val="100000"/>
              </a:lnSpc>
            </a:pPr>
            <a:r>
              <a:rPr lang="en-US" sz="2000" dirty="0">
                <a:solidFill>
                  <a:srgbClr val="1D4956"/>
                </a:solidFill>
                <a:latin typeface="Barlow"/>
                <a:cs typeface="Calibri"/>
                <a:sym typeface="Wingdings" panose="05000000000000000000" pitchFamily="2" charset="2"/>
              </a:rPr>
              <a:t>We </a:t>
            </a:r>
            <a:r>
              <a:rPr lang="en-US" sz="2000" b="1" dirty="0">
                <a:solidFill>
                  <a:srgbClr val="1D4956"/>
                </a:solidFill>
                <a:latin typeface="Barlow"/>
                <a:cs typeface="Calibri"/>
                <a:sym typeface="Wingdings" panose="05000000000000000000" pitchFamily="2" charset="2"/>
              </a:rPr>
              <a:t>intercept</a:t>
            </a:r>
            <a:r>
              <a:rPr lang="en-US" sz="2000" dirty="0">
                <a:solidFill>
                  <a:srgbClr val="1D4956"/>
                </a:solidFill>
                <a:latin typeface="Barlow"/>
                <a:cs typeface="Calibri"/>
                <a:sym typeface="Wingdings" panose="05000000000000000000" pitchFamily="2" charset="2"/>
              </a:rPr>
              <a:t> more than </a:t>
            </a:r>
            <a:r>
              <a:rPr lang="en-US" sz="2000" b="1" dirty="0">
                <a:solidFill>
                  <a:srgbClr val="1D4956"/>
                </a:solidFill>
                <a:latin typeface="Barlow"/>
                <a:cs typeface="Calibri"/>
                <a:sym typeface="Wingdings" panose="05000000000000000000" pitchFamily="2" charset="2"/>
              </a:rPr>
              <a:t>2000 distinct CUDA calls </a:t>
            </a:r>
          </a:p>
          <a:p>
            <a:pPr lvl="1">
              <a:lnSpc>
                <a:spcPct val="100000"/>
              </a:lnSpc>
            </a:pPr>
            <a:r>
              <a:rPr lang="en-US" sz="2000" dirty="0">
                <a:solidFill>
                  <a:srgbClr val="1D4956"/>
                </a:solidFill>
                <a:latin typeface="Barlow"/>
                <a:cs typeface="Calibri"/>
                <a:sym typeface="Wingdings" panose="05000000000000000000" pitchFamily="2" charset="2"/>
              </a:rPr>
              <a:t>183 runtime + 249 driver + 1600 high-level lib calls (e.g., </a:t>
            </a:r>
            <a:r>
              <a:rPr lang="en-US" sz="2000" dirty="0" err="1">
                <a:solidFill>
                  <a:srgbClr val="1D4956"/>
                </a:solidFill>
                <a:latin typeface="Barlow"/>
                <a:cs typeface="Calibri"/>
                <a:sym typeface="Wingdings" panose="05000000000000000000" pitchFamily="2" charset="2"/>
              </a:rPr>
              <a:t>cuBLAS</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cuDNN</a:t>
            </a:r>
            <a:r>
              <a:rPr lang="en-US" sz="2000" dirty="0">
                <a:solidFill>
                  <a:srgbClr val="1D4956"/>
                </a:solidFill>
                <a:latin typeface="Barlow"/>
                <a:cs typeface="Calibri"/>
                <a:sym typeface="Wingdings" panose="05000000000000000000" pitchFamily="2" charset="2"/>
              </a:rPr>
              <a:t>)</a:t>
            </a:r>
          </a:p>
          <a:p>
            <a:pPr>
              <a:lnSpc>
                <a:spcPct val="100000"/>
              </a:lnSpc>
            </a:pPr>
            <a:r>
              <a:rPr lang="en-US" sz="2400" dirty="0">
                <a:solidFill>
                  <a:srgbClr val="1D4956"/>
                </a:solidFill>
                <a:latin typeface="Barlow"/>
                <a:cs typeface="Calibri"/>
                <a:sym typeface="Wingdings" panose="05000000000000000000" pitchFamily="2" charset="2"/>
              </a:rPr>
              <a:t>For the </a:t>
            </a:r>
            <a:r>
              <a:rPr lang="en-US" sz="2400" b="1" dirty="0">
                <a:solidFill>
                  <a:srgbClr val="1D4956"/>
                </a:solidFill>
                <a:latin typeface="Barlow"/>
                <a:cs typeface="Calibri"/>
                <a:sym typeface="Wingdings" panose="05000000000000000000" pitchFamily="2" charset="2"/>
              </a:rPr>
              <a:t>server</a:t>
            </a:r>
            <a:r>
              <a:rPr lang="en-US" sz="2400" dirty="0">
                <a:solidFill>
                  <a:srgbClr val="1D4956"/>
                </a:solidFill>
                <a:latin typeface="Barlow"/>
                <a:cs typeface="Calibri"/>
                <a:sym typeface="Wingdings" panose="05000000000000000000" pitchFamily="2" charset="2"/>
              </a:rPr>
              <a:t> stub</a:t>
            </a:r>
          </a:p>
          <a:p>
            <a:pPr lvl="1">
              <a:lnSpc>
                <a:spcPct val="100000"/>
              </a:lnSpc>
            </a:pPr>
            <a:r>
              <a:rPr lang="en-US" sz="2000" dirty="0">
                <a:solidFill>
                  <a:srgbClr val="1D4956"/>
                </a:solidFill>
                <a:latin typeface="Barlow"/>
                <a:cs typeface="Calibri"/>
                <a:sym typeface="Wingdings" panose="05000000000000000000" pitchFamily="2" charset="2"/>
              </a:rPr>
              <a:t>We </a:t>
            </a:r>
            <a:r>
              <a:rPr lang="en-US" sz="2000" b="1" dirty="0">
                <a:solidFill>
                  <a:srgbClr val="1D4956"/>
                </a:solidFill>
                <a:latin typeface="Barlow"/>
                <a:cs typeface="Calibri"/>
                <a:sym typeface="Wingdings" panose="05000000000000000000" pitchFamily="2" charset="2"/>
              </a:rPr>
              <a:t>extract</a:t>
            </a:r>
            <a:r>
              <a:rPr lang="en-US" sz="2000" dirty="0">
                <a:solidFill>
                  <a:srgbClr val="1D4956"/>
                </a:solidFill>
                <a:latin typeface="Barlow"/>
                <a:cs typeface="Calibri"/>
                <a:sym typeface="Wingdings" panose="05000000000000000000" pitchFamily="2" charset="2"/>
              </a:rPr>
              <a:t> and load app </a:t>
            </a:r>
            <a:r>
              <a:rPr lang="en-US" sz="2000" b="1" dirty="0">
                <a:solidFill>
                  <a:srgbClr val="1D4956"/>
                </a:solidFill>
                <a:latin typeface="Barlow"/>
                <a:cs typeface="Calibri"/>
                <a:sym typeface="Wingdings" panose="05000000000000000000" pitchFamily="2" charset="2"/>
              </a:rPr>
              <a:t>kernels</a:t>
            </a:r>
            <a:r>
              <a:rPr lang="en-US" sz="2000" dirty="0">
                <a:solidFill>
                  <a:srgbClr val="1D4956"/>
                </a:solidFill>
                <a:latin typeface="Barlow"/>
                <a:cs typeface="Calibri"/>
                <a:sym typeface="Wingdings" panose="05000000000000000000" pitchFamily="2" charset="2"/>
              </a:rPr>
              <a:t> to the Arax server</a:t>
            </a:r>
          </a:p>
          <a:p>
            <a:pPr>
              <a:lnSpc>
                <a:spcPct val="100000"/>
              </a:lnSpc>
            </a:pPr>
            <a:r>
              <a:rPr lang="en-US" sz="2400" dirty="0">
                <a:solidFill>
                  <a:srgbClr val="1D4956"/>
                </a:solidFill>
                <a:latin typeface="Barlow"/>
                <a:cs typeface="Calibri"/>
                <a:sym typeface="Wingdings" panose="05000000000000000000" pitchFamily="2" charset="2"/>
              </a:rPr>
              <a:t>We perform this process </a:t>
            </a:r>
            <a:r>
              <a:rPr lang="en-US" sz="2400" b="1" dirty="0">
                <a:solidFill>
                  <a:srgbClr val="1D4956"/>
                </a:solidFill>
                <a:latin typeface="Barlow"/>
                <a:cs typeface="Calibri"/>
                <a:sym typeface="Wingdings" panose="05000000000000000000" pitchFamily="2" charset="2"/>
              </a:rPr>
              <a:t>once</a:t>
            </a:r>
            <a:r>
              <a:rPr lang="en-US" sz="2400" dirty="0">
                <a:solidFill>
                  <a:srgbClr val="1D4956"/>
                </a:solidFill>
                <a:latin typeface="Barlow"/>
                <a:cs typeface="Calibri"/>
                <a:sym typeface="Wingdings" panose="05000000000000000000" pitchFamily="2" charset="2"/>
              </a:rPr>
              <a:t> for CUDA 10.2</a:t>
            </a:r>
          </a:p>
          <a:p>
            <a:pPr lvl="1">
              <a:lnSpc>
                <a:spcPct val="100000"/>
              </a:lnSpc>
            </a:pPr>
            <a:r>
              <a:rPr lang="en-US" sz="2000" dirty="0">
                <a:solidFill>
                  <a:srgbClr val="1D4956"/>
                </a:solidFill>
                <a:latin typeface="Barlow"/>
                <a:cs typeface="Calibri"/>
                <a:sym typeface="Wingdings" panose="05000000000000000000" pitchFamily="2" charset="2"/>
              </a:rPr>
              <a:t>We can run </a:t>
            </a:r>
            <a:r>
              <a:rPr lang="en-US" sz="2000" dirty="0" err="1">
                <a:solidFill>
                  <a:srgbClr val="1D4956"/>
                </a:solidFill>
                <a:latin typeface="Barlow"/>
                <a:cs typeface="Calibri"/>
                <a:sym typeface="Wingdings" panose="05000000000000000000" pitchFamily="2" charset="2"/>
              </a:rPr>
              <a:t>Rodinia</a:t>
            </a:r>
            <a:r>
              <a:rPr lang="en-US" sz="2000" dirty="0">
                <a:solidFill>
                  <a:srgbClr val="1D4956"/>
                </a:solidFill>
                <a:latin typeface="Barlow"/>
                <a:cs typeface="Calibri"/>
                <a:sym typeface="Wingdings" panose="05000000000000000000" pitchFamily="2" charset="2"/>
              </a:rPr>
              <a:t>, Caffe, and TensorFlow with </a:t>
            </a:r>
            <a:r>
              <a:rPr lang="en-US" sz="2000" b="1" dirty="0">
                <a:solidFill>
                  <a:srgbClr val="1D4956"/>
                </a:solidFill>
                <a:latin typeface="Barlow"/>
                <a:cs typeface="Calibri"/>
                <a:sym typeface="Wingdings" panose="05000000000000000000" pitchFamily="2" charset="2"/>
              </a:rPr>
              <a:t>zero effort</a:t>
            </a:r>
          </a:p>
        </p:txBody>
      </p:sp>
      <p:sp>
        <p:nvSpPr>
          <p:cNvPr id="85" name="Ορθογώνιο: Στρογγύλεμα γωνιών 134">
            <a:extLst>
              <a:ext uri="{FF2B5EF4-FFF2-40B4-BE49-F238E27FC236}">
                <a16:creationId xmlns:a16="http://schemas.microsoft.com/office/drawing/2014/main" id="{A69CA2E3-8600-44C3-88D0-A17CE23532C4}"/>
              </a:ext>
            </a:extLst>
          </p:cNvPr>
          <p:cNvSpPr/>
          <p:nvPr/>
        </p:nvSpPr>
        <p:spPr>
          <a:xfrm>
            <a:off x="219276" y="2119288"/>
            <a:ext cx="2741339" cy="2056623"/>
          </a:xfrm>
          <a:prstGeom prst="roundRect">
            <a:avLst/>
          </a:prstGeom>
          <a:solidFill>
            <a:srgbClr val="EAEAEA"/>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88" name="Ορθογώνιο: Στρογγύλεμα γωνιών 87">
            <a:extLst>
              <a:ext uri="{FF2B5EF4-FFF2-40B4-BE49-F238E27FC236}">
                <a16:creationId xmlns:a16="http://schemas.microsoft.com/office/drawing/2014/main" id="{F67DC002-6670-4F5A-99B4-E4E02CF82F7E}"/>
              </a:ext>
            </a:extLst>
          </p:cNvPr>
          <p:cNvSpPr/>
          <p:nvPr/>
        </p:nvSpPr>
        <p:spPr>
          <a:xfrm>
            <a:off x="33923" y="3832500"/>
            <a:ext cx="3090406" cy="985002"/>
          </a:xfrm>
          <a:prstGeom prst="roundRect">
            <a:avLst/>
          </a:prstGeom>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grpSp>
        <p:nvGrpSpPr>
          <p:cNvPr id="89" name="Ομάδα 88">
            <a:extLst>
              <a:ext uri="{FF2B5EF4-FFF2-40B4-BE49-F238E27FC236}">
                <a16:creationId xmlns:a16="http://schemas.microsoft.com/office/drawing/2014/main" id="{BA0FD6EE-3B38-4304-BAC5-8A853AF977F2}"/>
              </a:ext>
            </a:extLst>
          </p:cNvPr>
          <p:cNvGrpSpPr/>
          <p:nvPr/>
        </p:nvGrpSpPr>
        <p:grpSpPr>
          <a:xfrm>
            <a:off x="133296" y="4961329"/>
            <a:ext cx="3007542" cy="418047"/>
            <a:chOff x="0" y="5603156"/>
            <a:chExt cx="3007542" cy="418047"/>
          </a:xfrm>
        </p:grpSpPr>
        <p:grpSp>
          <p:nvGrpSpPr>
            <p:cNvPr id="90" name="Ομάδα 89">
              <a:extLst>
                <a:ext uri="{FF2B5EF4-FFF2-40B4-BE49-F238E27FC236}">
                  <a16:creationId xmlns:a16="http://schemas.microsoft.com/office/drawing/2014/main" id="{90C1C9D2-3262-4091-AE41-70EC622DBF44}"/>
                </a:ext>
              </a:extLst>
            </p:cNvPr>
            <p:cNvGrpSpPr/>
            <p:nvPr/>
          </p:nvGrpSpPr>
          <p:grpSpPr>
            <a:xfrm>
              <a:off x="0" y="5603156"/>
              <a:ext cx="1538643" cy="412202"/>
              <a:chOff x="1089706" y="5770670"/>
              <a:chExt cx="1011113" cy="412202"/>
            </a:xfrm>
          </p:grpSpPr>
          <p:sp>
            <p:nvSpPr>
              <p:cNvPr id="97" name="Ορθογώνιο 96">
                <a:extLst>
                  <a:ext uri="{FF2B5EF4-FFF2-40B4-BE49-F238E27FC236}">
                    <a16:creationId xmlns:a16="http://schemas.microsoft.com/office/drawing/2014/main" id="{13A0B352-1CC9-4820-AB5A-D348B10CA835}"/>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8" name="TextBox 97">
                <a:extLst>
                  <a:ext uri="{FF2B5EF4-FFF2-40B4-BE49-F238E27FC236}">
                    <a16:creationId xmlns:a16="http://schemas.microsoft.com/office/drawing/2014/main" id="{50AA8CBE-D1BB-4C11-9594-D67FD1C6CDFB}"/>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NVIDIA GPU</a:t>
                </a:r>
                <a:endParaRPr lang="el-GR" sz="2000" dirty="0">
                  <a:solidFill>
                    <a:srgbClr val="1D4956"/>
                  </a:solidFill>
                </a:endParaRPr>
              </a:p>
            </p:txBody>
          </p:sp>
        </p:grpSp>
        <p:grpSp>
          <p:nvGrpSpPr>
            <p:cNvPr id="91" name="Ομάδα 90">
              <a:extLst>
                <a:ext uri="{FF2B5EF4-FFF2-40B4-BE49-F238E27FC236}">
                  <a16:creationId xmlns:a16="http://schemas.microsoft.com/office/drawing/2014/main" id="{152B7B57-EF4A-422D-8382-E0F1F2EC9D97}"/>
                </a:ext>
              </a:extLst>
            </p:cNvPr>
            <p:cNvGrpSpPr/>
            <p:nvPr/>
          </p:nvGrpSpPr>
          <p:grpSpPr>
            <a:xfrm>
              <a:off x="1468899" y="5609001"/>
              <a:ext cx="1538643" cy="412202"/>
              <a:chOff x="1089706" y="5770670"/>
              <a:chExt cx="1011113" cy="412202"/>
            </a:xfrm>
          </p:grpSpPr>
          <p:sp>
            <p:nvSpPr>
              <p:cNvPr id="95" name="Ορθογώνιο 94">
                <a:extLst>
                  <a:ext uri="{FF2B5EF4-FFF2-40B4-BE49-F238E27FC236}">
                    <a16:creationId xmlns:a16="http://schemas.microsoft.com/office/drawing/2014/main" id="{1FB95904-9B0C-4535-8E71-E34C843DE2ED}"/>
                  </a:ext>
                </a:extLst>
              </p:cNvPr>
              <p:cNvSpPr/>
              <p:nvPr/>
            </p:nvSpPr>
            <p:spPr>
              <a:xfrm>
                <a:off x="1140618" y="5770670"/>
                <a:ext cx="890161"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6" name="TextBox 95">
                <a:extLst>
                  <a:ext uri="{FF2B5EF4-FFF2-40B4-BE49-F238E27FC236}">
                    <a16:creationId xmlns:a16="http://schemas.microsoft.com/office/drawing/2014/main" id="{7DECC104-123D-4575-AF1D-7FC63B4C57C3}"/>
                  </a:ext>
                </a:extLst>
              </p:cNvPr>
              <p:cNvSpPr txBox="1"/>
              <p:nvPr/>
            </p:nvSpPr>
            <p:spPr>
              <a:xfrm>
                <a:off x="1089706" y="5782762"/>
                <a:ext cx="1011113"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Intel FPGA</a:t>
                </a:r>
                <a:endParaRPr lang="el-GR" sz="2000" dirty="0">
                  <a:solidFill>
                    <a:srgbClr val="1D4956"/>
                  </a:solidFill>
                </a:endParaRPr>
              </a:p>
            </p:txBody>
          </p:sp>
        </p:grpSp>
      </p:grpSp>
      <p:sp>
        <p:nvSpPr>
          <p:cNvPr id="99" name="TextBox 98">
            <a:extLst>
              <a:ext uri="{FF2B5EF4-FFF2-40B4-BE49-F238E27FC236}">
                <a16:creationId xmlns:a16="http://schemas.microsoft.com/office/drawing/2014/main" id="{EE7628B8-A6FC-4E81-BB55-67AC73CED517}"/>
              </a:ext>
            </a:extLst>
          </p:cNvPr>
          <p:cNvSpPr txBox="1"/>
          <p:nvPr/>
        </p:nvSpPr>
        <p:spPr>
          <a:xfrm>
            <a:off x="530448" y="3949574"/>
            <a:ext cx="1608205"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Server</a:t>
            </a:r>
            <a:endParaRPr lang="el-GR" sz="2000" b="1" dirty="0">
              <a:solidFill>
                <a:srgbClr val="1D4956"/>
              </a:solidFill>
            </a:endParaRPr>
          </a:p>
        </p:txBody>
      </p:sp>
      <p:grpSp>
        <p:nvGrpSpPr>
          <p:cNvPr id="155" name="Group 299">
            <a:extLst>
              <a:ext uri="{FF2B5EF4-FFF2-40B4-BE49-F238E27FC236}">
                <a16:creationId xmlns:a16="http://schemas.microsoft.com/office/drawing/2014/main" id="{AB295B2A-8522-4C55-B9A7-A60CFBACAA9F}"/>
              </a:ext>
            </a:extLst>
          </p:cNvPr>
          <p:cNvGrpSpPr/>
          <p:nvPr/>
        </p:nvGrpSpPr>
        <p:grpSpPr>
          <a:xfrm>
            <a:off x="1116837" y="2973160"/>
            <a:ext cx="376622" cy="706301"/>
            <a:chOff x="9285537" y="4891093"/>
            <a:chExt cx="376622" cy="706301"/>
          </a:xfrm>
        </p:grpSpPr>
        <p:sp>
          <p:nvSpPr>
            <p:cNvPr id="156" name="Ορθογώνιο 162">
              <a:extLst>
                <a:ext uri="{FF2B5EF4-FFF2-40B4-BE49-F238E27FC236}">
                  <a16:creationId xmlns:a16="http://schemas.microsoft.com/office/drawing/2014/main" id="{F38CF2A7-2CD4-483A-A342-28195A86BE01}"/>
                </a:ext>
              </a:extLst>
            </p:cNvPr>
            <p:cNvSpPr/>
            <p:nvPr/>
          </p:nvSpPr>
          <p:spPr>
            <a:xfrm rot="5400000">
              <a:off x="9120697" y="5055933"/>
              <a:ext cx="706301" cy="376622"/>
            </a:xfrm>
            <a:prstGeom prst="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Ευθεία γραμμή σύνδεσης 163">
              <a:extLst>
                <a:ext uri="{FF2B5EF4-FFF2-40B4-BE49-F238E27FC236}">
                  <a16:creationId xmlns:a16="http://schemas.microsoft.com/office/drawing/2014/main" id="{D5D77328-B841-49C2-AACE-C1C9CC98C7B1}"/>
                </a:ext>
              </a:extLst>
            </p:cNvPr>
            <p:cNvCxnSpPr>
              <a:cxnSpLocks/>
              <a:stCxn id="156" idx="0"/>
            </p:cNvCxnSpPr>
            <p:nvPr/>
          </p:nvCxnSpPr>
          <p:spPr>
            <a:xfrm flipH="1" flipV="1">
              <a:off x="9285541" y="5240745"/>
              <a:ext cx="376618" cy="3500"/>
            </a:xfrm>
            <a:prstGeom prst="line">
              <a:avLst/>
            </a:prstGeom>
            <a:ln w="19050">
              <a:solidFill>
                <a:srgbClr val="1D4956"/>
              </a:solidFill>
            </a:ln>
          </p:spPr>
          <p:style>
            <a:lnRef idx="2">
              <a:schemeClr val="dk1"/>
            </a:lnRef>
            <a:fillRef idx="0">
              <a:schemeClr val="dk1"/>
            </a:fillRef>
            <a:effectRef idx="1">
              <a:schemeClr val="dk1"/>
            </a:effectRef>
            <a:fontRef idx="minor">
              <a:schemeClr val="tx1"/>
            </a:fontRef>
          </p:style>
        </p:cxnSp>
        <p:sp>
          <p:nvSpPr>
            <p:cNvPr id="158" name="Οβάλ 173">
              <a:extLst>
                <a:ext uri="{FF2B5EF4-FFF2-40B4-BE49-F238E27FC236}">
                  <a16:creationId xmlns:a16="http://schemas.microsoft.com/office/drawing/2014/main" id="{73D8792A-6343-4751-A416-D4E0095C6F2D}"/>
                </a:ext>
              </a:extLst>
            </p:cNvPr>
            <p:cNvSpPr/>
            <p:nvPr/>
          </p:nvSpPr>
          <p:spPr>
            <a:xfrm>
              <a:off x="9324010" y="5287732"/>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sp>
          <p:nvSpPr>
            <p:cNvPr id="159" name="Οβάλ 173">
              <a:extLst>
                <a:ext uri="{FF2B5EF4-FFF2-40B4-BE49-F238E27FC236}">
                  <a16:creationId xmlns:a16="http://schemas.microsoft.com/office/drawing/2014/main" id="{32B609DA-BF85-4085-B747-104CD9516581}"/>
                </a:ext>
              </a:extLst>
            </p:cNvPr>
            <p:cNvSpPr/>
            <p:nvPr/>
          </p:nvSpPr>
          <p:spPr>
            <a:xfrm>
              <a:off x="9324010" y="4933467"/>
              <a:ext cx="304074" cy="274828"/>
            </a:xfrm>
            <a:prstGeom prst="ellipse">
              <a:avLst/>
            </a:prstGeom>
            <a:no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b="1" dirty="0">
                  <a:solidFill>
                    <a:srgbClr val="1D4956"/>
                  </a:solidFill>
                  <a:latin typeface="Barlow" panose="00000500000000000000" pitchFamily="2" charset="0"/>
                </a:rPr>
                <a:t>T</a:t>
              </a:r>
              <a:endParaRPr lang="en-US" b="1" dirty="0">
                <a:solidFill>
                  <a:srgbClr val="1D4956"/>
                </a:solidFill>
                <a:latin typeface="Barlow" panose="00000500000000000000" pitchFamily="2" charset="0"/>
              </a:endParaRPr>
            </a:p>
          </p:txBody>
        </p:sp>
      </p:grpSp>
      <p:cxnSp>
        <p:nvCxnSpPr>
          <p:cNvPr id="167" name="Straight Arrow Connector 319">
            <a:extLst>
              <a:ext uri="{FF2B5EF4-FFF2-40B4-BE49-F238E27FC236}">
                <a16:creationId xmlns:a16="http://schemas.microsoft.com/office/drawing/2014/main" id="{765CC14A-104F-46DF-833A-E363A999B29C}"/>
              </a:ext>
            </a:extLst>
          </p:cNvPr>
          <p:cNvCxnSpPr>
            <a:cxnSpLocks/>
          </p:cNvCxnSpPr>
          <p:nvPr/>
        </p:nvCxnSpPr>
        <p:spPr>
          <a:xfrm>
            <a:off x="1313826" y="3675559"/>
            <a:ext cx="1" cy="316727"/>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3D872013-9658-4D38-B453-14F25EFC3743}"/>
              </a:ext>
            </a:extLst>
          </p:cNvPr>
          <p:cNvSpPr txBox="1"/>
          <p:nvPr/>
        </p:nvSpPr>
        <p:spPr>
          <a:xfrm>
            <a:off x="1525371" y="3080100"/>
            <a:ext cx="2056622" cy="707886"/>
          </a:xfrm>
          <a:prstGeom prst="rect">
            <a:avLst/>
          </a:prstGeom>
          <a:noFill/>
        </p:spPr>
        <p:txBody>
          <a:bodyPr wrap="square" rtlCol="0">
            <a:spAutoFit/>
          </a:bodyPr>
          <a:lstStyle/>
          <a:p>
            <a:pPr algn="ctr"/>
            <a:r>
              <a:rPr lang="en-US" sz="2000" b="1" dirty="0">
                <a:solidFill>
                  <a:srgbClr val="1D4956"/>
                </a:solidFill>
                <a:latin typeface="Barlow" panose="020B0604020202020204" charset="0"/>
              </a:rPr>
              <a:t>Comm. </a:t>
            </a:r>
          </a:p>
          <a:p>
            <a:pPr algn="ctr"/>
            <a:r>
              <a:rPr lang="en-US" sz="2000" b="1" dirty="0">
                <a:solidFill>
                  <a:srgbClr val="1D4956"/>
                </a:solidFill>
                <a:latin typeface="Barlow" panose="020B0604020202020204" charset="0"/>
              </a:rPr>
              <a:t>Layer</a:t>
            </a:r>
            <a:endParaRPr lang="el-GR" sz="2000" b="1" dirty="0">
              <a:solidFill>
                <a:srgbClr val="1D4956"/>
              </a:solidFill>
            </a:endParaRPr>
          </a:p>
        </p:txBody>
      </p:sp>
      <p:sp>
        <p:nvSpPr>
          <p:cNvPr id="169" name="Ορθογώνιο: Στρογγύλεμα γωνιών 168">
            <a:extLst>
              <a:ext uri="{FF2B5EF4-FFF2-40B4-BE49-F238E27FC236}">
                <a16:creationId xmlns:a16="http://schemas.microsoft.com/office/drawing/2014/main" id="{03D0B0AD-19F7-49A8-BBAA-51CFEF41E527}"/>
              </a:ext>
            </a:extLst>
          </p:cNvPr>
          <p:cNvSpPr/>
          <p:nvPr/>
        </p:nvSpPr>
        <p:spPr>
          <a:xfrm>
            <a:off x="56932" y="1143000"/>
            <a:ext cx="3016598" cy="1553797"/>
          </a:xfrm>
          <a:prstGeom prst="roundRect">
            <a:avLst/>
          </a:prstGeom>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grpSp>
        <p:nvGrpSpPr>
          <p:cNvPr id="170" name="Ομάδα 169">
            <a:extLst>
              <a:ext uri="{FF2B5EF4-FFF2-40B4-BE49-F238E27FC236}">
                <a16:creationId xmlns:a16="http://schemas.microsoft.com/office/drawing/2014/main" id="{CE7864F3-DA68-489C-A22F-629D8AF69090}"/>
              </a:ext>
            </a:extLst>
          </p:cNvPr>
          <p:cNvGrpSpPr/>
          <p:nvPr/>
        </p:nvGrpSpPr>
        <p:grpSpPr>
          <a:xfrm>
            <a:off x="168476" y="1151525"/>
            <a:ext cx="2792139" cy="1453460"/>
            <a:chOff x="4662882" y="1198497"/>
            <a:chExt cx="2792139" cy="1453460"/>
          </a:xfrm>
        </p:grpSpPr>
        <p:sp>
          <p:nvSpPr>
            <p:cNvPr id="171" name="TextBox 170">
              <a:extLst>
                <a:ext uri="{FF2B5EF4-FFF2-40B4-BE49-F238E27FC236}">
                  <a16:creationId xmlns:a16="http://schemas.microsoft.com/office/drawing/2014/main" id="{FAD64CF6-08CE-4A2D-8B6E-6E672459A8E0}"/>
                </a:ext>
              </a:extLst>
            </p:cNvPr>
            <p:cNvSpPr txBox="1"/>
            <p:nvPr/>
          </p:nvSpPr>
          <p:spPr>
            <a:xfrm>
              <a:off x="5663646" y="1198497"/>
              <a:ext cx="990600"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Client</a:t>
              </a:r>
              <a:endParaRPr lang="el-GR" sz="2000" dirty="0">
                <a:solidFill>
                  <a:srgbClr val="1D4956"/>
                </a:solidFill>
              </a:endParaRPr>
            </a:p>
          </p:txBody>
        </p:sp>
        <p:sp>
          <p:nvSpPr>
            <p:cNvPr id="172" name="Ορθογώνιο 171">
              <a:extLst>
                <a:ext uri="{FF2B5EF4-FFF2-40B4-BE49-F238E27FC236}">
                  <a16:creationId xmlns:a16="http://schemas.microsoft.com/office/drawing/2014/main" id="{C262D58C-763F-46CF-AC29-29A476D6C1C3}"/>
                </a:ext>
              </a:extLst>
            </p:cNvPr>
            <p:cNvSpPr/>
            <p:nvPr/>
          </p:nvSpPr>
          <p:spPr>
            <a:xfrm>
              <a:off x="4662882" y="2266164"/>
              <a:ext cx="2792139" cy="385793"/>
            </a:xfrm>
            <a:prstGeom prst="rect">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3" name="TextBox 172">
              <a:extLst>
                <a:ext uri="{FF2B5EF4-FFF2-40B4-BE49-F238E27FC236}">
                  <a16:creationId xmlns:a16="http://schemas.microsoft.com/office/drawing/2014/main" id="{1B294C30-909D-4031-B83B-BBEFBF4A4CA1}"/>
                </a:ext>
              </a:extLst>
            </p:cNvPr>
            <p:cNvSpPr txBox="1"/>
            <p:nvPr/>
          </p:nvSpPr>
          <p:spPr>
            <a:xfrm>
              <a:off x="5102029" y="2250210"/>
              <a:ext cx="2083153" cy="400110"/>
            </a:xfrm>
            <a:prstGeom prst="rect">
              <a:avLst/>
            </a:prstGeom>
            <a:noFill/>
          </p:spPr>
          <p:txBody>
            <a:bodyPr wrap="square" rtlCol="0">
              <a:spAutoFit/>
            </a:bodyPr>
            <a:lstStyle/>
            <a:p>
              <a:pPr algn="ctr"/>
              <a:r>
                <a:rPr lang="en-US" sz="2000" dirty="0">
                  <a:solidFill>
                    <a:schemeClr val="bg1"/>
                  </a:solidFill>
                  <a:latin typeface="Barlow" panose="020B0604020202020204" charset="0"/>
                </a:rPr>
                <a:t>Client stub</a:t>
              </a:r>
              <a:endParaRPr lang="el-GR" sz="2000" dirty="0">
                <a:solidFill>
                  <a:schemeClr val="bg1"/>
                </a:solidFill>
              </a:endParaRPr>
            </a:p>
          </p:txBody>
        </p:sp>
      </p:grpSp>
      <p:sp>
        <p:nvSpPr>
          <p:cNvPr id="174" name="Ορθογώνιο 173">
            <a:extLst>
              <a:ext uri="{FF2B5EF4-FFF2-40B4-BE49-F238E27FC236}">
                <a16:creationId xmlns:a16="http://schemas.microsoft.com/office/drawing/2014/main" id="{8634BBF1-0B97-439C-9927-FB8FA2E92B62}"/>
              </a:ext>
            </a:extLst>
          </p:cNvPr>
          <p:cNvSpPr/>
          <p:nvPr/>
        </p:nvSpPr>
        <p:spPr>
          <a:xfrm>
            <a:off x="168476" y="1593803"/>
            <a:ext cx="2792139"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175" name="Ομάδα 174">
            <a:extLst>
              <a:ext uri="{FF2B5EF4-FFF2-40B4-BE49-F238E27FC236}">
                <a16:creationId xmlns:a16="http://schemas.microsoft.com/office/drawing/2014/main" id="{97566309-A1E4-4421-9255-912121EFEDAA}"/>
              </a:ext>
            </a:extLst>
          </p:cNvPr>
          <p:cNvGrpSpPr/>
          <p:nvPr/>
        </p:nvGrpSpPr>
        <p:grpSpPr>
          <a:xfrm>
            <a:off x="1918008" y="1534828"/>
            <a:ext cx="1172030" cy="441946"/>
            <a:chOff x="1935452" y="1217873"/>
            <a:chExt cx="1172030" cy="441946"/>
          </a:xfrm>
        </p:grpSpPr>
        <p:pic>
          <p:nvPicPr>
            <p:cNvPr id="176" name="Graphic 54">
              <a:extLst>
                <a:ext uri="{FF2B5EF4-FFF2-40B4-BE49-F238E27FC236}">
                  <a16:creationId xmlns:a16="http://schemas.microsoft.com/office/drawing/2014/main" id="{E413D6CE-3CF6-40B3-A752-813B090353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5452" y="1217873"/>
              <a:ext cx="404733" cy="400111"/>
            </a:xfrm>
            <a:prstGeom prst="rect">
              <a:avLst/>
            </a:prstGeom>
          </p:spPr>
        </p:pic>
        <p:sp>
          <p:nvSpPr>
            <p:cNvPr id="177" name="TextBox 176">
              <a:extLst>
                <a:ext uri="{FF2B5EF4-FFF2-40B4-BE49-F238E27FC236}">
                  <a16:creationId xmlns:a16="http://schemas.microsoft.com/office/drawing/2014/main" id="{54020192-D2BA-4BE4-BDBC-5323144C4221}"/>
                </a:ext>
              </a:extLst>
            </p:cNvPr>
            <p:cNvSpPr txBox="1"/>
            <p:nvPr/>
          </p:nvSpPr>
          <p:spPr>
            <a:xfrm>
              <a:off x="2281760" y="1259709"/>
              <a:ext cx="825722" cy="400110"/>
            </a:xfrm>
            <a:prstGeom prst="rect">
              <a:avLst/>
            </a:prstGeom>
            <a:noFill/>
          </p:spPr>
          <p:txBody>
            <a:bodyPr wrap="square" rtlCol="0">
              <a:spAutoFit/>
            </a:bodyPr>
            <a:lstStyle/>
            <a:p>
              <a:r>
                <a:rPr lang="en-US" sz="2000" b="1" dirty="0">
                  <a:solidFill>
                    <a:srgbClr val="1D4956"/>
                  </a:solidFill>
                  <a:latin typeface="Barlow" panose="00000500000000000000" pitchFamily="2" charset="0"/>
                </a:rPr>
                <a:t>Caffe</a:t>
              </a:r>
              <a:endParaRPr lang="el-GR" b="1" dirty="0">
                <a:solidFill>
                  <a:srgbClr val="1D4956"/>
                </a:solidFill>
              </a:endParaRPr>
            </a:p>
          </p:txBody>
        </p:sp>
      </p:grpSp>
      <p:grpSp>
        <p:nvGrpSpPr>
          <p:cNvPr id="178" name="Ομάδα 177">
            <a:extLst>
              <a:ext uri="{FF2B5EF4-FFF2-40B4-BE49-F238E27FC236}">
                <a16:creationId xmlns:a16="http://schemas.microsoft.com/office/drawing/2014/main" id="{AE7A9D8B-1FE9-4CA9-8298-F424C5AF2A56}"/>
              </a:ext>
            </a:extLst>
          </p:cNvPr>
          <p:cNvGrpSpPr/>
          <p:nvPr/>
        </p:nvGrpSpPr>
        <p:grpSpPr>
          <a:xfrm>
            <a:off x="168477" y="1567132"/>
            <a:ext cx="2042680" cy="407987"/>
            <a:chOff x="3485722" y="1226509"/>
            <a:chExt cx="2042680" cy="407987"/>
          </a:xfrm>
        </p:grpSpPr>
        <p:pic>
          <p:nvPicPr>
            <p:cNvPr id="179" name="Graphic 52">
              <a:extLst>
                <a:ext uri="{FF2B5EF4-FFF2-40B4-BE49-F238E27FC236}">
                  <a16:creationId xmlns:a16="http://schemas.microsoft.com/office/drawing/2014/main" id="{8AFC3EFE-37BE-40C1-8F59-1208A0B492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85722" y="1289265"/>
              <a:ext cx="311537" cy="288620"/>
            </a:xfrm>
            <a:prstGeom prst="rect">
              <a:avLst/>
            </a:prstGeom>
          </p:spPr>
        </p:pic>
        <p:sp>
          <p:nvSpPr>
            <p:cNvPr id="180" name="TextBox 179">
              <a:extLst>
                <a:ext uri="{FF2B5EF4-FFF2-40B4-BE49-F238E27FC236}">
                  <a16:creationId xmlns:a16="http://schemas.microsoft.com/office/drawing/2014/main" id="{58634C0E-945C-41D9-937B-EE6E9B6CE518}"/>
                </a:ext>
              </a:extLst>
            </p:cNvPr>
            <p:cNvSpPr txBox="1"/>
            <p:nvPr/>
          </p:nvSpPr>
          <p:spPr>
            <a:xfrm>
              <a:off x="3753117" y="1226509"/>
              <a:ext cx="1775285" cy="407987"/>
            </a:xfrm>
            <a:prstGeom prst="rect">
              <a:avLst/>
            </a:prstGeom>
            <a:noFill/>
            <a:effectLst/>
          </p:spPr>
          <p:txBody>
            <a:bodyPr wrap="square" rtlCol="0">
              <a:spAutoFit/>
            </a:bodyPr>
            <a:lstStyle/>
            <a:p>
              <a:r>
                <a:rPr lang="en-US" sz="2000" b="1" dirty="0">
                  <a:solidFill>
                    <a:srgbClr val="1D4956"/>
                  </a:solidFill>
                  <a:latin typeface="Barlow" panose="00000500000000000000" pitchFamily="2" charset="0"/>
                </a:rPr>
                <a:t>TensorFlow</a:t>
              </a:r>
              <a:endParaRPr lang="el-GR" sz="1600" b="1" dirty="0">
                <a:solidFill>
                  <a:srgbClr val="1D4956"/>
                </a:solidFill>
              </a:endParaRPr>
            </a:p>
          </p:txBody>
        </p:sp>
      </p:grpSp>
      <p:cxnSp>
        <p:nvCxnSpPr>
          <p:cNvPr id="149" name="Straight Arrow Connector 293">
            <a:extLst>
              <a:ext uri="{FF2B5EF4-FFF2-40B4-BE49-F238E27FC236}">
                <a16:creationId xmlns:a16="http://schemas.microsoft.com/office/drawing/2014/main" id="{1AA4A583-B4A6-4F36-BC9F-2DFB203B5057}"/>
              </a:ext>
            </a:extLst>
          </p:cNvPr>
          <p:cNvCxnSpPr>
            <a:cxnSpLocks/>
          </p:cNvCxnSpPr>
          <p:nvPr/>
        </p:nvCxnSpPr>
        <p:spPr>
          <a:xfrm>
            <a:off x="1313826" y="2637532"/>
            <a:ext cx="0" cy="293676"/>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182" name="Group 2">
            <a:extLst>
              <a:ext uri="{FF2B5EF4-FFF2-40B4-BE49-F238E27FC236}">
                <a16:creationId xmlns:a16="http://schemas.microsoft.com/office/drawing/2014/main" id="{BA4E07D4-4CC2-445A-98E5-5A71955CFCBE}"/>
              </a:ext>
            </a:extLst>
          </p:cNvPr>
          <p:cNvGrpSpPr/>
          <p:nvPr/>
        </p:nvGrpSpPr>
        <p:grpSpPr>
          <a:xfrm>
            <a:off x="1947968" y="3975983"/>
            <a:ext cx="1049584" cy="723383"/>
            <a:chOff x="1695823" y="4623663"/>
            <a:chExt cx="1049584" cy="723383"/>
          </a:xfrm>
        </p:grpSpPr>
        <p:sp>
          <p:nvSpPr>
            <p:cNvPr id="183" name="Ορθογώνιο 202">
              <a:extLst>
                <a:ext uri="{FF2B5EF4-FFF2-40B4-BE49-F238E27FC236}">
                  <a16:creationId xmlns:a16="http://schemas.microsoft.com/office/drawing/2014/main" id="{ABAB8CAC-C128-4193-A3A6-5C4178A4EFB2}"/>
                </a:ext>
              </a:extLst>
            </p:cNvPr>
            <p:cNvSpPr/>
            <p:nvPr/>
          </p:nvSpPr>
          <p:spPr>
            <a:xfrm>
              <a:off x="1695823" y="4661097"/>
              <a:ext cx="1002521" cy="685949"/>
            </a:xfrm>
            <a:prstGeom prst="rect">
              <a:avLst/>
            </a:prstGeom>
            <a:solidFill>
              <a:srgbClr val="1D4956"/>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4" name="TextBox 183">
              <a:extLst>
                <a:ext uri="{FF2B5EF4-FFF2-40B4-BE49-F238E27FC236}">
                  <a16:creationId xmlns:a16="http://schemas.microsoft.com/office/drawing/2014/main" id="{05F7D4AF-F519-4D0D-BA7C-6BD37E676DC6}"/>
                </a:ext>
              </a:extLst>
            </p:cNvPr>
            <p:cNvSpPr txBox="1"/>
            <p:nvPr/>
          </p:nvSpPr>
          <p:spPr>
            <a:xfrm>
              <a:off x="1722453" y="4623663"/>
              <a:ext cx="1022954" cy="707886"/>
            </a:xfrm>
            <a:prstGeom prst="rect">
              <a:avLst/>
            </a:prstGeom>
            <a:noFill/>
          </p:spPr>
          <p:txBody>
            <a:bodyPr wrap="square" rtlCol="0">
              <a:spAutoFit/>
            </a:bodyPr>
            <a:lstStyle/>
            <a:p>
              <a:pPr algn="ctr"/>
              <a:r>
                <a:rPr lang="en-US" sz="2000" dirty="0">
                  <a:solidFill>
                    <a:schemeClr val="bg1"/>
                  </a:solidFill>
                  <a:latin typeface="Barlow" panose="020B0604020202020204" charset="0"/>
                </a:rPr>
                <a:t>Server stub</a:t>
              </a:r>
              <a:endParaRPr lang="el-GR" sz="2000" dirty="0">
                <a:solidFill>
                  <a:schemeClr val="bg1"/>
                </a:solidFill>
              </a:endParaRPr>
            </a:p>
          </p:txBody>
        </p:sp>
      </p:grpSp>
      <p:cxnSp>
        <p:nvCxnSpPr>
          <p:cNvPr id="41" name="Straight Arrow Connector 293">
            <a:extLst>
              <a:ext uri="{FF2B5EF4-FFF2-40B4-BE49-F238E27FC236}">
                <a16:creationId xmlns:a16="http://schemas.microsoft.com/office/drawing/2014/main" id="{9E9B7206-4E08-4C7B-86F9-826A5E3925A1}"/>
              </a:ext>
            </a:extLst>
          </p:cNvPr>
          <p:cNvCxnSpPr>
            <a:cxnSpLocks/>
          </p:cNvCxnSpPr>
          <p:nvPr/>
        </p:nvCxnSpPr>
        <p:spPr>
          <a:xfrm>
            <a:off x="1313826" y="1958027"/>
            <a:ext cx="0" cy="270482"/>
          </a:xfrm>
          <a:prstGeom prst="straightConnector1">
            <a:avLst/>
          </a:prstGeom>
          <a:ln w="3810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F19A874-5989-44CD-8FA1-6AD1D49A8913}"/>
              </a:ext>
            </a:extLst>
          </p:cNvPr>
          <p:cNvSpPr txBox="1"/>
          <p:nvPr/>
        </p:nvSpPr>
        <p:spPr>
          <a:xfrm>
            <a:off x="1364470" y="1909725"/>
            <a:ext cx="1238601"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CUDA call</a:t>
            </a:r>
            <a:endParaRPr lang="el-GR" sz="2000" b="1" dirty="0">
              <a:solidFill>
                <a:srgbClr val="1D4956"/>
              </a:solidFill>
            </a:endParaRPr>
          </a:p>
        </p:txBody>
      </p:sp>
      <p:sp>
        <p:nvSpPr>
          <p:cNvPr id="46" name="TextBox 45">
            <a:extLst>
              <a:ext uri="{FF2B5EF4-FFF2-40B4-BE49-F238E27FC236}">
                <a16:creationId xmlns:a16="http://schemas.microsoft.com/office/drawing/2014/main" id="{1F189349-FB2C-43CC-A644-798F21B0C128}"/>
              </a:ext>
            </a:extLst>
          </p:cNvPr>
          <p:cNvSpPr txBox="1"/>
          <p:nvPr/>
        </p:nvSpPr>
        <p:spPr>
          <a:xfrm>
            <a:off x="1280596" y="2567160"/>
            <a:ext cx="1157651" cy="400110"/>
          </a:xfrm>
          <a:prstGeom prst="rect">
            <a:avLst/>
          </a:prstGeom>
          <a:noFill/>
        </p:spPr>
        <p:txBody>
          <a:bodyPr wrap="square" rtlCol="0">
            <a:spAutoFit/>
          </a:bodyPr>
          <a:lstStyle/>
          <a:p>
            <a:pPr algn="ctr"/>
            <a:r>
              <a:rPr lang="en-US" sz="2000" b="1" dirty="0" err="1">
                <a:solidFill>
                  <a:srgbClr val="1D4956"/>
                </a:solidFill>
                <a:latin typeface="Barlow" panose="020B0604020202020204" charset="0"/>
              </a:rPr>
              <a:t>Arax</a:t>
            </a:r>
            <a:r>
              <a:rPr lang="en-US" sz="2000" b="1" dirty="0">
                <a:solidFill>
                  <a:srgbClr val="1D4956"/>
                </a:solidFill>
                <a:latin typeface="Barlow" panose="020B0604020202020204" charset="0"/>
              </a:rPr>
              <a:t> call</a:t>
            </a:r>
            <a:endParaRPr lang="el-GR" sz="2000" b="1" dirty="0">
              <a:solidFill>
                <a:srgbClr val="1D4956"/>
              </a:solidFill>
            </a:endParaRPr>
          </a:p>
        </p:txBody>
      </p:sp>
      <p:sp>
        <p:nvSpPr>
          <p:cNvPr id="4" name="Slide Number Placeholder 3">
            <a:extLst>
              <a:ext uri="{FF2B5EF4-FFF2-40B4-BE49-F238E27FC236}">
                <a16:creationId xmlns:a16="http://schemas.microsoft.com/office/drawing/2014/main" id="{91CFC6F1-5ED2-40C2-A6AD-D4811E892432}"/>
              </a:ext>
            </a:extLst>
          </p:cNvPr>
          <p:cNvSpPr>
            <a:spLocks noGrp="1"/>
          </p:cNvSpPr>
          <p:nvPr>
            <p:ph type="sldNum" sz="quarter" idx="12"/>
          </p:nvPr>
        </p:nvSpPr>
        <p:spPr/>
        <p:txBody>
          <a:bodyPr/>
          <a:lstStyle/>
          <a:p>
            <a:fld id="{48F63A3B-78C7-47BE-AE5E-E10140E04643}" type="slidenum">
              <a:rPr lang="en-US" smtClean="0"/>
              <a:t>28</a:t>
            </a:fld>
            <a:endParaRPr lang="en-US"/>
          </a:p>
        </p:txBody>
      </p:sp>
      <p:sp>
        <p:nvSpPr>
          <p:cNvPr id="7" name="Footer Placeholder 6">
            <a:extLst>
              <a:ext uri="{FF2B5EF4-FFF2-40B4-BE49-F238E27FC236}">
                <a16:creationId xmlns:a16="http://schemas.microsoft.com/office/drawing/2014/main" id="{34116C7E-BBC7-41BD-A07F-19BF97A4AC7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pic>
        <p:nvPicPr>
          <p:cNvPr id="43" name="Picture 42">
            <a:extLst>
              <a:ext uri="{FF2B5EF4-FFF2-40B4-BE49-F238E27FC236}">
                <a16:creationId xmlns:a16="http://schemas.microsoft.com/office/drawing/2014/main" id="{CD892C73-CCD7-4C76-AE1A-F5C9EBBF69CD}"/>
              </a:ext>
            </a:extLst>
          </p:cNvPr>
          <p:cNvPicPr>
            <a:picLocks noChangeAspect="1"/>
          </p:cNvPicPr>
          <p:nvPr/>
        </p:nvPicPr>
        <p:blipFill>
          <a:blip r:embed="rId8"/>
          <a:stretch>
            <a:fillRect/>
          </a:stretch>
        </p:blipFill>
        <p:spPr>
          <a:xfrm>
            <a:off x="191739" y="4532712"/>
            <a:ext cx="594116" cy="235899"/>
          </a:xfrm>
          <a:prstGeom prst="rect">
            <a:avLst/>
          </a:prstGeom>
        </p:spPr>
      </p:pic>
    </p:spTree>
    <p:custDataLst>
      <p:tags r:id="rId1"/>
    </p:custDataLst>
    <p:extLst>
      <p:ext uri="{BB962C8B-B14F-4D97-AF65-F5344CB8AC3E}">
        <p14:creationId xmlns:p14="http://schemas.microsoft.com/office/powerpoint/2010/main" val="4238961726"/>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Testbed</a:t>
            </a:r>
          </a:p>
        </p:txBody>
      </p:sp>
      <p:sp>
        <p:nvSpPr>
          <p:cNvPr id="7" name="Content Placeholder 2">
            <a:extLst>
              <a:ext uri="{FF2B5EF4-FFF2-40B4-BE49-F238E27FC236}">
                <a16:creationId xmlns:a16="http://schemas.microsoft.com/office/drawing/2014/main" id="{153DA56C-9B03-4329-9839-71BD79A4EAE0}"/>
              </a:ext>
            </a:extLst>
          </p:cNvPr>
          <p:cNvSpPr>
            <a:spLocks noGrp="1"/>
          </p:cNvSpPr>
          <p:nvPr>
            <p:ph sz="half" idx="1"/>
          </p:nvPr>
        </p:nvSpPr>
        <p:spPr>
          <a:xfrm>
            <a:off x="459319" y="1143000"/>
            <a:ext cx="11408830" cy="5250221"/>
          </a:xfrm>
        </p:spPr>
        <p:txBody>
          <a:bodyPr vert="horz" lIns="91440" tIns="45720" rIns="91440" bIns="45720" rtlCol="0" anchor="t">
            <a:normAutofit/>
          </a:bodyPr>
          <a:lstStyle/>
          <a:p>
            <a:pPr>
              <a:lnSpc>
                <a:spcPct val="100000"/>
              </a:lnSpc>
            </a:pPr>
            <a:r>
              <a:rPr lang="en-US" sz="2400" dirty="0">
                <a:solidFill>
                  <a:srgbClr val="1D4956"/>
                </a:solidFill>
                <a:latin typeface="Barlow"/>
                <a:cs typeface="Calibri"/>
              </a:rPr>
              <a:t>Two server configurations with different accelerator types</a:t>
            </a:r>
          </a:p>
          <a:p>
            <a:pPr marL="914400" lvl="1" indent="-457200">
              <a:lnSpc>
                <a:spcPct val="100000"/>
              </a:lnSpc>
              <a:buFont typeface="+mj-lt"/>
              <a:buAutoNum type="arabicPeriod"/>
            </a:pPr>
            <a:r>
              <a:rPr lang="en-US" sz="2000" dirty="0">
                <a:solidFill>
                  <a:srgbClr val="1D4956"/>
                </a:solidFill>
                <a:latin typeface="Barlow"/>
                <a:cs typeface="Calibri"/>
              </a:rPr>
              <a:t>NVIDIA GPU, AMD GPU, and Intel FPGA </a:t>
            </a:r>
          </a:p>
          <a:p>
            <a:pPr marL="914400" lvl="1" indent="-457200">
              <a:lnSpc>
                <a:spcPct val="100000"/>
              </a:lnSpc>
              <a:buFont typeface="+mj-lt"/>
              <a:buAutoNum type="arabicPeriod"/>
            </a:pPr>
            <a:r>
              <a:rPr lang="en-US" sz="2000" dirty="0">
                <a:solidFill>
                  <a:srgbClr val="1D4956"/>
                </a:solidFill>
                <a:latin typeface="Barlow"/>
                <a:cs typeface="Calibri"/>
              </a:rPr>
              <a:t>Two RTX 2080 NVIDIA GPUs</a:t>
            </a:r>
          </a:p>
          <a:p>
            <a:pPr marL="914400" lvl="1" indent="-457200">
              <a:lnSpc>
                <a:spcPct val="100000"/>
              </a:lnSpc>
              <a:buFont typeface="+mj-lt"/>
              <a:buAutoNum type="arabicPeriod"/>
            </a:pPr>
            <a:endParaRPr lang="en-US" sz="500" dirty="0">
              <a:solidFill>
                <a:srgbClr val="1D4956"/>
              </a:solidFill>
              <a:latin typeface="Barlow"/>
              <a:cs typeface="Calibri"/>
            </a:endParaRPr>
          </a:p>
          <a:p>
            <a:pPr>
              <a:lnSpc>
                <a:spcPct val="100000"/>
              </a:lnSpc>
            </a:pPr>
            <a:r>
              <a:rPr lang="en-US" sz="2400" dirty="0">
                <a:solidFill>
                  <a:srgbClr val="1D4956"/>
                </a:solidFill>
                <a:latin typeface="Barlow"/>
                <a:cs typeface="Calibri"/>
              </a:rPr>
              <a:t>Microbenchmarks and real-world applications</a:t>
            </a:r>
          </a:p>
          <a:p>
            <a:pPr lvl="1">
              <a:lnSpc>
                <a:spcPct val="100000"/>
              </a:lnSpc>
            </a:pPr>
            <a:r>
              <a:rPr lang="en-US" sz="2000" dirty="0" err="1">
                <a:solidFill>
                  <a:srgbClr val="1D4956"/>
                </a:solidFill>
                <a:latin typeface="Barlow"/>
                <a:cs typeface="Calibri"/>
              </a:rPr>
              <a:t>Rodinia</a:t>
            </a:r>
            <a:r>
              <a:rPr lang="en-US" sz="2000" dirty="0">
                <a:solidFill>
                  <a:srgbClr val="1D4956"/>
                </a:solidFill>
                <a:latin typeface="Barlow"/>
                <a:cs typeface="Calibri"/>
              </a:rPr>
              <a:t> heterogenous benchmarks suite</a:t>
            </a:r>
          </a:p>
          <a:p>
            <a:pPr lvl="1">
              <a:lnSpc>
                <a:spcPct val="100000"/>
              </a:lnSpc>
            </a:pPr>
            <a:r>
              <a:rPr lang="en-US" sz="2000" dirty="0">
                <a:solidFill>
                  <a:srgbClr val="1D4956"/>
                </a:solidFill>
                <a:latin typeface="Barlow"/>
                <a:cs typeface="Calibri"/>
              </a:rPr>
              <a:t>Caffe deep learning  framework</a:t>
            </a:r>
          </a:p>
          <a:p>
            <a:pPr lvl="1">
              <a:lnSpc>
                <a:spcPct val="100000"/>
              </a:lnSpc>
            </a:pPr>
            <a:r>
              <a:rPr lang="en-US" sz="2000" dirty="0" err="1">
                <a:solidFill>
                  <a:srgbClr val="1D4956"/>
                </a:solidFill>
                <a:latin typeface="Barlow"/>
                <a:cs typeface="Calibri"/>
              </a:rPr>
              <a:t>TensorFlow+Keras</a:t>
            </a:r>
            <a:r>
              <a:rPr lang="en-US" sz="2000" dirty="0">
                <a:solidFill>
                  <a:srgbClr val="1D4956"/>
                </a:solidFill>
                <a:latin typeface="Barlow"/>
                <a:cs typeface="Calibri"/>
              </a:rPr>
              <a:t> machine learning framework</a:t>
            </a:r>
          </a:p>
          <a:p>
            <a:pPr>
              <a:lnSpc>
                <a:spcPct val="100000"/>
              </a:lnSpc>
            </a:pPr>
            <a:endParaRPr lang="en-US" sz="500" dirty="0">
              <a:solidFill>
                <a:srgbClr val="1D4956"/>
              </a:solidFill>
              <a:latin typeface="Barlow"/>
              <a:cs typeface="Calibri"/>
            </a:endParaRPr>
          </a:p>
          <a:p>
            <a:pPr>
              <a:lnSpc>
                <a:spcPct val="100000"/>
              </a:lnSpc>
            </a:pPr>
            <a:r>
              <a:rPr lang="en-US" sz="2400" b="1" dirty="0">
                <a:solidFill>
                  <a:srgbClr val="1D4956"/>
                </a:solidFill>
                <a:latin typeface="Barlow"/>
                <a:cs typeface="Calibri"/>
              </a:rPr>
              <a:t>We port applications to </a:t>
            </a:r>
            <a:r>
              <a:rPr lang="en-US" sz="2400" b="1" dirty="0" err="1">
                <a:solidFill>
                  <a:srgbClr val="1D4956"/>
                </a:solidFill>
                <a:latin typeface="Barlow"/>
                <a:cs typeface="Calibri"/>
              </a:rPr>
              <a:t>Arax</a:t>
            </a:r>
            <a:r>
              <a:rPr lang="en-US" sz="2400" b="1" dirty="0">
                <a:solidFill>
                  <a:srgbClr val="1D4956"/>
                </a:solidFill>
                <a:latin typeface="Barlow"/>
                <a:cs typeface="Calibri"/>
              </a:rPr>
              <a:t> once</a:t>
            </a:r>
          </a:p>
          <a:p>
            <a:pPr lvl="1">
              <a:lnSpc>
                <a:spcPct val="100000"/>
              </a:lnSpc>
            </a:pPr>
            <a:r>
              <a:rPr lang="en-US" sz="2000" b="1" dirty="0" err="1">
                <a:solidFill>
                  <a:srgbClr val="1D4956"/>
                </a:solidFill>
                <a:latin typeface="Barlow"/>
                <a:cs typeface="Calibri"/>
              </a:rPr>
              <a:t>Arax</a:t>
            </a:r>
            <a:r>
              <a:rPr lang="en-US" sz="2000" b="1" dirty="0">
                <a:solidFill>
                  <a:srgbClr val="1D4956"/>
                </a:solidFill>
                <a:latin typeface="Barlow"/>
                <a:cs typeface="Calibri"/>
              </a:rPr>
              <a:t> transparently manages accelerators in each configuration</a:t>
            </a:r>
          </a:p>
          <a:p>
            <a:pPr lvl="1">
              <a:lnSpc>
                <a:spcPct val="100000"/>
              </a:lnSpc>
            </a:pPr>
            <a:r>
              <a:rPr lang="en-US" sz="2000" b="1" dirty="0">
                <a:solidFill>
                  <a:srgbClr val="1D4956"/>
                </a:solidFill>
                <a:latin typeface="Barlow"/>
                <a:cs typeface="Calibri"/>
              </a:rPr>
              <a:t>Applications execute unmodified with different resources</a:t>
            </a:r>
          </a:p>
        </p:txBody>
      </p:sp>
      <p:sp>
        <p:nvSpPr>
          <p:cNvPr id="4" name="Slide Number Placeholder 3">
            <a:extLst>
              <a:ext uri="{FF2B5EF4-FFF2-40B4-BE49-F238E27FC236}">
                <a16:creationId xmlns:a16="http://schemas.microsoft.com/office/drawing/2014/main" id="{EDBC6D1E-E4F7-46BA-8020-F2622C44B5C8}"/>
              </a:ext>
            </a:extLst>
          </p:cNvPr>
          <p:cNvSpPr>
            <a:spLocks noGrp="1"/>
          </p:cNvSpPr>
          <p:nvPr>
            <p:ph type="sldNum" sz="quarter" idx="12"/>
          </p:nvPr>
        </p:nvSpPr>
        <p:spPr/>
        <p:txBody>
          <a:bodyPr/>
          <a:lstStyle/>
          <a:p>
            <a:fld id="{48F63A3B-78C7-47BE-AE5E-E10140E04643}" type="slidenum">
              <a:rPr lang="en-US" smtClean="0"/>
              <a:t>29</a:t>
            </a:fld>
            <a:endParaRPr lang="en-US"/>
          </a:p>
        </p:txBody>
      </p:sp>
      <p:sp>
        <p:nvSpPr>
          <p:cNvPr id="9" name="Footer Placeholder 8">
            <a:extLst>
              <a:ext uri="{FF2B5EF4-FFF2-40B4-BE49-F238E27FC236}">
                <a16:creationId xmlns:a16="http://schemas.microsoft.com/office/drawing/2014/main" id="{290C212F-3A26-4F31-9B01-06439D12296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2155094569"/>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96183" y="1127340"/>
            <a:ext cx="7858219" cy="1662534"/>
          </a:xfrm>
        </p:spPr>
        <p:txBody>
          <a:bodyPr vert="horz" lIns="91440" tIns="45720" rIns="91440" bIns="45720" rtlCol="0" anchor="t">
            <a:noAutofit/>
          </a:bodyPr>
          <a:lstStyle/>
          <a:p>
            <a:pPr>
              <a:lnSpc>
                <a:spcPct val="100000"/>
              </a:lnSpc>
            </a:pPr>
            <a:r>
              <a:rPr lang="en-GB" sz="2400" b="1" dirty="0">
                <a:solidFill>
                  <a:srgbClr val="1D4956"/>
                </a:solidFill>
                <a:latin typeface="Barlow"/>
                <a:cs typeface="Calibri Light"/>
              </a:rPr>
              <a:t>Only </a:t>
            </a:r>
            <a:r>
              <a:rPr lang="en-GB" sz="2400" b="1" dirty="0">
                <a:solidFill>
                  <a:srgbClr val="C00000"/>
                </a:solidFill>
                <a:latin typeface="Barlow"/>
                <a:cs typeface="Calibri Light"/>
              </a:rPr>
              <a:t>20</a:t>
            </a:r>
            <a:r>
              <a:rPr lang="en-GB" sz="2400" b="1" dirty="0">
                <a:solidFill>
                  <a:srgbClr val="1D4956"/>
                </a:solidFill>
                <a:latin typeface="Barlow"/>
                <a:cs typeface="Calibri Light"/>
              </a:rPr>
              <a:t>%</a:t>
            </a:r>
            <a:r>
              <a:rPr lang="en-GB" sz="2400" dirty="0">
                <a:solidFill>
                  <a:srgbClr val="1D4956"/>
                </a:solidFill>
                <a:latin typeface="Barlow"/>
                <a:cs typeface="Calibri Light"/>
              </a:rPr>
              <a:t> of jobs use &gt; 50% </a:t>
            </a:r>
            <a:r>
              <a:rPr lang="en-GB" sz="2400" b="1" dirty="0">
                <a:solidFill>
                  <a:srgbClr val="C00000"/>
                </a:solidFill>
                <a:latin typeface="Barlow"/>
                <a:cs typeface="Calibri Light"/>
              </a:rPr>
              <a:t>SMs </a:t>
            </a:r>
            <a:r>
              <a:rPr lang="en-GB" sz="2400" dirty="0">
                <a:solidFill>
                  <a:srgbClr val="1D4956"/>
                </a:solidFill>
                <a:latin typeface="Barlow"/>
                <a:cs typeface="Calibri Light"/>
              </a:rPr>
              <a:t>of a single GPU</a:t>
            </a:r>
          </a:p>
          <a:p>
            <a:pPr>
              <a:lnSpc>
                <a:spcPct val="100000"/>
              </a:lnSpc>
            </a:pPr>
            <a:r>
              <a:rPr lang="en-GB" sz="2400" b="1" dirty="0">
                <a:solidFill>
                  <a:srgbClr val="1D4956"/>
                </a:solidFill>
                <a:latin typeface="Barlow"/>
                <a:cs typeface="Calibri Light"/>
              </a:rPr>
              <a:t>Only </a:t>
            </a:r>
            <a:r>
              <a:rPr lang="en-GB" sz="2400" b="1" dirty="0">
                <a:solidFill>
                  <a:srgbClr val="002060"/>
                </a:solidFill>
                <a:latin typeface="Barlow"/>
                <a:cs typeface="Calibri Light"/>
              </a:rPr>
              <a:t>4</a:t>
            </a:r>
            <a:r>
              <a:rPr lang="en-GB" sz="2400" b="1" dirty="0">
                <a:solidFill>
                  <a:srgbClr val="1D4956"/>
                </a:solidFill>
                <a:latin typeface="Barlow"/>
                <a:cs typeface="Calibri Light"/>
              </a:rPr>
              <a:t>%</a:t>
            </a:r>
            <a:r>
              <a:rPr lang="en-GB" sz="2400" dirty="0">
                <a:solidFill>
                  <a:srgbClr val="1D4956"/>
                </a:solidFill>
                <a:latin typeface="Barlow"/>
                <a:cs typeface="Calibri Light"/>
              </a:rPr>
              <a:t> of jobs use &gt; 50% </a:t>
            </a:r>
            <a:r>
              <a:rPr lang="en-GB" sz="2400" b="1" dirty="0">
                <a:solidFill>
                  <a:srgbClr val="1D4956"/>
                </a:solidFill>
                <a:latin typeface="Barlow"/>
                <a:cs typeface="Calibri Light"/>
              </a:rPr>
              <a:t>memory </a:t>
            </a:r>
            <a:r>
              <a:rPr lang="en-GB" sz="2400" b="1" dirty="0" err="1">
                <a:solidFill>
                  <a:srgbClr val="1D4956"/>
                </a:solidFill>
                <a:latin typeface="Barlow"/>
                <a:cs typeface="Calibri Light"/>
              </a:rPr>
              <a:t>bw</a:t>
            </a:r>
            <a:r>
              <a:rPr lang="en-GB" sz="2400" b="1" dirty="0">
                <a:solidFill>
                  <a:srgbClr val="1D4956"/>
                </a:solidFill>
                <a:latin typeface="Barlow"/>
                <a:cs typeface="Calibri Light"/>
              </a:rPr>
              <a:t> utilization</a:t>
            </a:r>
          </a:p>
          <a:p>
            <a:pPr>
              <a:lnSpc>
                <a:spcPct val="100000"/>
              </a:lnSpc>
            </a:pPr>
            <a:r>
              <a:rPr lang="en-GB" sz="2400" b="1" dirty="0">
                <a:solidFill>
                  <a:srgbClr val="1D4956"/>
                </a:solidFill>
                <a:latin typeface="Barlow"/>
                <a:cs typeface="Calibri Light"/>
              </a:rPr>
              <a:t>Only </a:t>
            </a:r>
            <a:r>
              <a:rPr lang="en-GB" sz="2400" b="1" dirty="0">
                <a:solidFill>
                  <a:srgbClr val="00B050"/>
                </a:solidFill>
                <a:latin typeface="Barlow"/>
                <a:cs typeface="Calibri Light"/>
              </a:rPr>
              <a:t>15</a:t>
            </a:r>
            <a:r>
              <a:rPr lang="en-GB" sz="2400" b="1" dirty="0">
                <a:solidFill>
                  <a:srgbClr val="1D4956"/>
                </a:solidFill>
                <a:latin typeface="Barlow"/>
                <a:cs typeface="Calibri Light"/>
              </a:rPr>
              <a:t>%</a:t>
            </a:r>
            <a:r>
              <a:rPr lang="en-GB" sz="2400" dirty="0">
                <a:solidFill>
                  <a:srgbClr val="1D4956"/>
                </a:solidFill>
                <a:latin typeface="Barlow"/>
                <a:cs typeface="Calibri Light"/>
              </a:rPr>
              <a:t> of jobs use &gt; 50% of the available </a:t>
            </a:r>
            <a:r>
              <a:rPr lang="en-GB" sz="2400" b="1" dirty="0">
                <a:solidFill>
                  <a:srgbClr val="00B050"/>
                </a:solidFill>
                <a:latin typeface="Barlow"/>
                <a:cs typeface="Calibri Light"/>
              </a:rPr>
              <a:t>memory size</a:t>
            </a:r>
          </a:p>
        </p:txBody>
      </p:sp>
      <p:sp>
        <p:nvSpPr>
          <p:cNvPr id="10" name="Title 1">
            <a:extLst>
              <a:ext uri="{FF2B5EF4-FFF2-40B4-BE49-F238E27FC236}">
                <a16:creationId xmlns:a16="http://schemas.microsoft.com/office/drawing/2014/main" id="{D32C81ED-39DE-40F4-8169-4CD4F99816A7}"/>
              </a:ext>
            </a:extLst>
          </p:cNvPr>
          <p:cNvSpPr>
            <a:spLocks noGrp="1"/>
          </p:cNvSpPr>
          <p:nvPr>
            <p:ph type="title"/>
          </p:nvPr>
        </p:nvSpPr>
        <p:spPr>
          <a:xfrm>
            <a:off x="524256" y="365125"/>
            <a:ext cx="11171561" cy="777875"/>
          </a:xfrm>
        </p:spPr>
        <p:txBody>
          <a:bodyPr>
            <a:normAutofit fontScale="90000"/>
          </a:bodyPr>
          <a:lstStyle/>
          <a:p>
            <a:r>
              <a:rPr lang="en-US" sz="3600" b="1" dirty="0">
                <a:solidFill>
                  <a:srgbClr val="1D4956"/>
                </a:solidFill>
                <a:latin typeface="Barlow"/>
                <a:cs typeface="Calibri Light"/>
              </a:rPr>
              <a:t>Today applications fail to utilize a single large accelerator </a:t>
            </a:r>
            <a:r>
              <a:rPr lang="en-US" sz="2000" b="1" dirty="0">
                <a:solidFill>
                  <a:srgbClr val="1D4956"/>
                </a:solidFill>
                <a:latin typeface="Barlow"/>
                <a:cs typeface="Calibri Light"/>
              </a:rPr>
              <a:t>[1,2,3]</a:t>
            </a:r>
            <a:endParaRPr lang="en-US" sz="3200" b="1" dirty="0">
              <a:solidFill>
                <a:srgbClr val="1D4956"/>
              </a:solidFill>
              <a:latin typeface="Barlow"/>
              <a:cs typeface="Calibri Light"/>
            </a:endParaRPr>
          </a:p>
        </p:txBody>
      </p:sp>
      <p:sp>
        <p:nvSpPr>
          <p:cNvPr id="3" name="TextBox 2">
            <a:extLst>
              <a:ext uri="{FF2B5EF4-FFF2-40B4-BE49-F238E27FC236}">
                <a16:creationId xmlns:a16="http://schemas.microsoft.com/office/drawing/2014/main" id="{F7ED5A14-70F0-442C-92B4-886787D7FB27}"/>
              </a:ext>
            </a:extLst>
          </p:cNvPr>
          <p:cNvSpPr txBox="1"/>
          <p:nvPr/>
        </p:nvSpPr>
        <p:spPr>
          <a:xfrm>
            <a:off x="15240" y="5720745"/>
            <a:ext cx="12087113" cy="738664"/>
          </a:xfrm>
          <a:prstGeom prst="rect">
            <a:avLst/>
          </a:prstGeom>
          <a:noFill/>
        </p:spPr>
        <p:txBody>
          <a:bodyPr wrap="square" rtlCol="0">
            <a:spAutoFit/>
          </a:bodyPr>
          <a:lstStyle/>
          <a:p>
            <a:r>
              <a:rPr lang="en-US" dirty="0">
                <a:solidFill>
                  <a:srgbClr val="1D4956"/>
                </a:solidFill>
                <a:latin typeface="Barlow" panose="00000500000000000000" pitchFamily="2" charset="0"/>
              </a:rPr>
              <a:t>[1]  NSDI’22, </a:t>
            </a:r>
            <a:r>
              <a:rPr lang="en-US" dirty="0" err="1">
                <a:solidFill>
                  <a:srgbClr val="1D4956"/>
                </a:solidFill>
                <a:latin typeface="Barlow" panose="00000500000000000000" pitchFamily="2" charset="0"/>
              </a:rPr>
              <a:t>MLaaS</a:t>
            </a:r>
            <a:r>
              <a:rPr lang="en-US" dirty="0">
                <a:solidFill>
                  <a:srgbClr val="1D4956"/>
                </a:solidFill>
                <a:latin typeface="Barlow" panose="00000500000000000000" pitchFamily="2" charset="0"/>
              </a:rPr>
              <a:t> in the Wild: Workload Analysis and Scheduling in Large-Scale Heterogeneous GPU Clusters, </a:t>
            </a:r>
            <a:r>
              <a:rPr lang="en-US" b="1" dirty="0">
                <a:solidFill>
                  <a:srgbClr val="1D4956"/>
                </a:solidFill>
                <a:latin typeface="Barlow" panose="00000500000000000000" pitchFamily="2" charset="0"/>
              </a:rPr>
              <a:t>Alibaba</a:t>
            </a:r>
            <a:r>
              <a:rPr lang="en-US" dirty="0">
                <a:solidFill>
                  <a:srgbClr val="1D4956"/>
                </a:solidFill>
                <a:latin typeface="Barlow" panose="00000500000000000000" pitchFamily="2" charset="0"/>
              </a:rPr>
              <a:t> Production </a:t>
            </a:r>
            <a:r>
              <a:rPr lang="en-US" b="1" dirty="0">
                <a:solidFill>
                  <a:srgbClr val="1D4956"/>
                </a:solidFill>
                <a:latin typeface="Barlow" panose="00000500000000000000" pitchFamily="2" charset="0"/>
              </a:rPr>
              <a:t>Cluster</a:t>
            </a:r>
          </a:p>
          <a:p>
            <a:r>
              <a:rPr lang="en-US" dirty="0">
                <a:solidFill>
                  <a:srgbClr val="1D4956"/>
                </a:solidFill>
                <a:latin typeface="Barlow" panose="00000500000000000000" pitchFamily="2" charset="0"/>
              </a:rPr>
              <a:t>[2] HPCA’ 22, </a:t>
            </a:r>
            <a:r>
              <a:rPr lang="en-GB" dirty="0">
                <a:solidFill>
                  <a:srgbClr val="1D4956"/>
                </a:solidFill>
                <a:latin typeface="Barlow" panose="00000500000000000000" pitchFamily="2" charset="0"/>
              </a:rPr>
              <a:t>AI-Enabling Workloads on Large-Scale GPU-Accelerated System: Characterization, Opportunities, and Implications, </a:t>
            </a:r>
            <a:r>
              <a:rPr lang="en-GB" b="1" dirty="0">
                <a:solidFill>
                  <a:srgbClr val="1D4956"/>
                </a:solidFill>
                <a:latin typeface="Barlow" panose="00000500000000000000" pitchFamily="2" charset="0"/>
              </a:rPr>
              <a:t>MIT</a:t>
            </a:r>
            <a:r>
              <a:rPr lang="en-GB" dirty="0">
                <a:solidFill>
                  <a:srgbClr val="1D4956"/>
                </a:solidFill>
                <a:latin typeface="Barlow" panose="00000500000000000000" pitchFamily="2" charset="0"/>
              </a:rPr>
              <a:t> </a:t>
            </a:r>
            <a:r>
              <a:rPr lang="en-GB" b="1" dirty="0" err="1">
                <a:solidFill>
                  <a:srgbClr val="1D4956"/>
                </a:solidFill>
                <a:latin typeface="Barlow" panose="00000500000000000000" pitchFamily="2" charset="0"/>
              </a:rPr>
              <a:t>Supercloud</a:t>
            </a:r>
            <a:endParaRPr lang="en-GB" b="1" dirty="0">
              <a:solidFill>
                <a:srgbClr val="1D4956"/>
              </a:solidFill>
              <a:latin typeface="Barlow" panose="00000500000000000000" pitchFamily="2" charset="0"/>
            </a:endParaRPr>
          </a:p>
          <a:p>
            <a:r>
              <a:rPr lang="en-US" dirty="0">
                <a:solidFill>
                  <a:srgbClr val="1D4956"/>
                </a:solidFill>
                <a:latin typeface="Barlow" panose="00000500000000000000" pitchFamily="2" charset="0"/>
              </a:rPr>
              <a:t>[3] Arxiv’17, </a:t>
            </a:r>
            <a:r>
              <a:rPr lang="en-GB" dirty="0">
                <a:solidFill>
                  <a:srgbClr val="1D4956"/>
                </a:solidFill>
                <a:latin typeface="Barlow" panose="00000500000000000000" pitchFamily="2" charset="0"/>
              </a:rPr>
              <a:t>Workload Analysis of BLUE WATERS, </a:t>
            </a:r>
            <a:r>
              <a:rPr lang="en-GB" dirty="0">
                <a:solidFill>
                  <a:srgbClr val="1D4956"/>
                </a:solidFill>
                <a:latin typeface="Barlow" panose="00000500000000000000" pitchFamily="2" charset="0"/>
                <a:hlinkClick r:id="rId4"/>
              </a:rPr>
              <a:t>NCSA </a:t>
            </a:r>
            <a:r>
              <a:rPr lang="en-GB" b="1" dirty="0" err="1">
                <a:solidFill>
                  <a:srgbClr val="1D4956"/>
                </a:solidFill>
                <a:latin typeface="Barlow" panose="00000500000000000000" pitchFamily="2" charset="0"/>
                <a:hlinkClick r:id="rId4"/>
              </a:rPr>
              <a:t>Petascale</a:t>
            </a:r>
            <a:r>
              <a:rPr lang="en-GB" b="1" dirty="0">
                <a:solidFill>
                  <a:srgbClr val="1D4956"/>
                </a:solidFill>
                <a:latin typeface="Barlow" panose="00000500000000000000" pitchFamily="2" charset="0"/>
                <a:hlinkClick r:id="rId4"/>
              </a:rPr>
              <a:t>-level supercomputer</a:t>
            </a:r>
            <a:endParaRPr lang="en-US" b="1" dirty="0">
              <a:solidFill>
                <a:srgbClr val="1D4956"/>
              </a:solidFill>
              <a:latin typeface="Barlow" panose="00000500000000000000" pitchFamily="2" charset="0"/>
            </a:endParaRPr>
          </a:p>
        </p:txBody>
      </p:sp>
      <p:sp>
        <p:nvSpPr>
          <p:cNvPr id="8" name="Slide Number Placeholder 7">
            <a:extLst>
              <a:ext uri="{FF2B5EF4-FFF2-40B4-BE49-F238E27FC236}">
                <a16:creationId xmlns:a16="http://schemas.microsoft.com/office/drawing/2014/main" id="{2FE7537D-D692-4389-AE92-8D10FA7C3BE7}"/>
              </a:ext>
            </a:extLst>
          </p:cNvPr>
          <p:cNvSpPr>
            <a:spLocks noGrp="1"/>
          </p:cNvSpPr>
          <p:nvPr>
            <p:ph type="sldNum" sz="quarter" idx="12"/>
          </p:nvPr>
        </p:nvSpPr>
        <p:spPr/>
        <p:txBody>
          <a:bodyPr/>
          <a:lstStyle/>
          <a:p>
            <a:fld id="{48F63A3B-78C7-47BE-AE5E-E10140E04643}" type="slidenum">
              <a:rPr lang="en-US" smtClean="0"/>
              <a:t>3</a:t>
            </a:fld>
            <a:endParaRPr lang="en-US"/>
          </a:p>
        </p:txBody>
      </p:sp>
      <p:sp>
        <p:nvSpPr>
          <p:cNvPr id="13" name="Footer Placeholder 12">
            <a:extLst>
              <a:ext uri="{FF2B5EF4-FFF2-40B4-BE49-F238E27FC236}">
                <a16:creationId xmlns:a16="http://schemas.microsoft.com/office/drawing/2014/main" id="{86261162-83A3-46C3-91A1-9934B8FC98A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15" name="Group 14">
            <a:extLst>
              <a:ext uri="{FF2B5EF4-FFF2-40B4-BE49-F238E27FC236}">
                <a16:creationId xmlns:a16="http://schemas.microsoft.com/office/drawing/2014/main" id="{E3CB9E05-027B-4216-83F2-453355131292}"/>
              </a:ext>
            </a:extLst>
          </p:cNvPr>
          <p:cNvGrpSpPr/>
          <p:nvPr/>
        </p:nvGrpSpPr>
        <p:grpSpPr>
          <a:xfrm>
            <a:off x="2430379" y="2514601"/>
            <a:ext cx="4286502" cy="3029712"/>
            <a:chOff x="8859358" y="269025"/>
            <a:chExt cx="3340371" cy="2371450"/>
          </a:xfrm>
        </p:grpSpPr>
        <p:pic>
          <p:nvPicPr>
            <p:cNvPr id="4" name="Picture 3">
              <a:extLst>
                <a:ext uri="{FF2B5EF4-FFF2-40B4-BE49-F238E27FC236}">
                  <a16:creationId xmlns:a16="http://schemas.microsoft.com/office/drawing/2014/main" id="{D2E83236-5501-4AE3-B74B-A41BE81C8F7F}"/>
                </a:ext>
              </a:extLst>
            </p:cNvPr>
            <p:cNvPicPr>
              <a:picLocks noChangeAspect="1"/>
            </p:cNvPicPr>
            <p:nvPr/>
          </p:nvPicPr>
          <p:blipFill rotWithShape="1">
            <a:blip r:embed="rId5"/>
            <a:srcRect l="3964"/>
            <a:stretch/>
          </p:blipFill>
          <p:spPr>
            <a:xfrm>
              <a:off x="8859358" y="269025"/>
              <a:ext cx="3242995" cy="2371450"/>
            </a:xfrm>
            <a:prstGeom prst="rect">
              <a:avLst/>
            </a:prstGeom>
          </p:spPr>
        </p:pic>
        <p:sp>
          <p:nvSpPr>
            <p:cNvPr id="12" name="Rectangle 11">
              <a:extLst>
                <a:ext uri="{FF2B5EF4-FFF2-40B4-BE49-F238E27FC236}">
                  <a16:creationId xmlns:a16="http://schemas.microsoft.com/office/drawing/2014/main" id="{4389BEF4-0165-463C-946B-9688980EBFC4}"/>
                </a:ext>
              </a:extLst>
            </p:cNvPr>
            <p:cNvSpPr/>
            <p:nvPr/>
          </p:nvSpPr>
          <p:spPr>
            <a:xfrm>
              <a:off x="11932034" y="364720"/>
              <a:ext cx="267695" cy="16471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24" name="TextBox 23">
            <a:extLst>
              <a:ext uri="{FF2B5EF4-FFF2-40B4-BE49-F238E27FC236}">
                <a16:creationId xmlns:a16="http://schemas.microsoft.com/office/drawing/2014/main" id="{1B150B06-EB28-407B-BF6D-53E77A7B89EF}"/>
              </a:ext>
            </a:extLst>
          </p:cNvPr>
          <p:cNvSpPr txBox="1"/>
          <p:nvPr/>
        </p:nvSpPr>
        <p:spPr>
          <a:xfrm>
            <a:off x="1199408" y="5406161"/>
            <a:ext cx="6709557" cy="338554"/>
          </a:xfrm>
          <a:prstGeom prst="rect">
            <a:avLst/>
          </a:prstGeom>
          <a:noFill/>
        </p:spPr>
        <p:txBody>
          <a:bodyPr wrap="square" rtlCol="0">
            <a:spAutoFit/>
          </a:bodyPr>
          <a:lstStyle/>
          <a:p>
            <a:pPr algn="ctr"/>
            <a:r>
              <a:rPr lang="en-GB" sz="1600" i="1" dirty="0">
                <a:solidFill>
                  <a:srgbClr val="1D4956"/>
                </a:solidFill>
                <a:latin typeface="Barlow" panose="00000500000000000000" pitchFamily="2" charset="0"/>
              </a:rPr>
              <a:t>Average SM and Memory utilization of various jobs using a </a:t>
            </a:r>
            <a:r>
              <a:rPr lang="en-GB" sz="1600" b="1" i="1" dirty="0">
                <a:solidFill>
                  <a:srgbClr val="1D4956"/>
                </a:solidFill>
                <a:latin typeface="Barlow" panose="00000500000000000000" pitchFamily="2" charset="0"/>
              </a:rPr>
              <a:t>single</a:t>
            </a:r>
            <a:r>
              <a:rPr lang="en-GB" sz="1600" i="1" dirty="0">
                <a:solidFill>
                  <a:srgbClr val="1D4956"/>
                </a:solidFill>
                <a:latin typeface="Barlow" panose="00000500000000000000" pitchFamily="2" charset="0"/>
              </a:rPr>
              <a:t> GPU</a:t>
            </a:r>
            <a:r>
              <a:rPr lang="en-GB" sz="1600" b="1" i="1" dirty="0">
                <a:solidFill>
                  <a:srgbClr val="1D4956"/>
                </a:solidFill>
                <a:latin typeface="Barlow" panose="00000500000000000000" pitchFamily="2" charset="0"/>
              </a:rPr>
              <a:t> </a:t>
            </a:r>
            <a:r>
              <a:rPr lang="en-US" sz="1600" i="1" dirty="0">
                <a:solidFill>
                  <a:srgbClr val="1D4956"/>
                </a:solidFill>
                <a:latin typeface="Barlow" panose="00000500000000000000" pitchFamily="2" charset="0"/>
              </a:rPr>
              <a:t>[2]</a:t>
            </a:r>
            <a:endParaRPr lang="en-US" sz="1600" b="1" i="1" dirty="0">
              <a:solidFill>
                <a:srgbClr val="1D4956"/>
              </a:solidFill>
              <a:latin typeface="Barlow" panose="00000500000000000000" pitchFamily="2" charset="0"/>
            </a:endParaRPr>
          </a:p>
        </p:txBody>
      </p:sp>
      <p:cxnSp>
        <p:nvCxnSpPr>
          <p:cNvPr id="6" name="Straight Connector 5">
            <a:extLst>
              <a:ext uri="{FF2B5EF4-FFF2-40B4-BE49-F238E27FC236}">
                <a16:creationId xmlns:a16="http://schemas.microsoft.com/office/drawing/2014/main" id="{71A0C22E-E7BF-4D1D-8DF2-ECA1D102704F}"/>
              </a:ext>
            </a:extLst>
          </p:cNvPr>
          <p:cNvCxnSpPr>
            <a:cxnSpLocks/>
          </p:cNvCxnSpPr>
          <p:nvPr/>
        </p:nvCxnSpPr>
        <p:spPr>
          <a:xfrm>
            <a:off x="4796157" y="2636859"/>
            <a:ext cx="0" cy="2323983"/>
          </a:xfrm>
          <a:prstGeom prst="line">
            <a:avLst/>
          </a:prstGeom>
          <a:ln w="19050">
            <a:solidFill>
              <a:srgbClr val="1D4956"/>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29C56F4-E1DB-494F-855F-5C56DA4F9716}"/>
              </a:ext>
            </a:extLst>
          </p:cNvPr>
          <p:cNvSpPr/>
          <p:nvPr/>
        </p:nvSpPr>
        <p:spPr>
          <a:xfrm>
            <a:off x="4731621" y="3084302"/>
            <a:ext cx="129071" cy="118333"/>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Oval 17">
            <a:extLst>
              <a:ext uri="{FF2B5EF4-FFF2-40B4-BE49-F238E27FC236}">
                <a16:creationId xmlns:a16="http://schemas.microsoft.com/office/drawing/2014/main" id="{FD1EC97F-25F9-4250-83DC-54673BFD422B}"/>
              </a:ext>
            </a:extLst>
          </p:cNvPr>
          <p:cNvSpPr/>
          <p:nvPr/>
        </p:nvSpPr>
        <p:spPr>
          <a:xfrm>
            <a:off x="4731621" y="2748694"/>
            <a:ext cx="129071" cy="11833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Oval 18">
            <a:extLst>
              <a:ext uri="{FF2B5EF4-FFF2-40B4-BE49-F238E27FC236}">
                <a16:creationId xmlns:a16="http://schemas.microsoft.com/office/drawing/2014/main" id="{077402FE-C4EB-44A2-B762-AEBB1A739C3C}"/>
              </a:ext>
            </a:extLst>
          </p:cNvPr>
          <p:cNvSpPr/>
          <p:nvPr/>
        </p:nvSpPr>
        <p:spPr>
          <a:xfrm>
            <a:off x="4731621" y="2965085"/>
            <a:ext cx="129071" cy="11833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custDataLst>
      <p:tags r:id="rId1"/>
    </p:custDataLst>
    <p:extLst>
      <p:ext uri="{BB962C8B-B14F-4D97-AF65-F5344CB8AC3E}">
        <p14:creationId xmlns:p14="http://schemas.microsoft.com/office/powerpoint/2010/main" val="655606160"/>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12" name="Content Placeholder 2">
            <a:extLst>
              <a:ext uri="{FF2B5EF4-FFF2-40B4-BE49-F238E27FC236}">
                <a16:creationId xmlns:a16="http://schemas.microsoft.com/office/drawing/2014/main" id="{C485073D-4E00-467C-99D9-C13E0F04C3A8}"/>
              </a:ext>
            </a:extLst>
          </p:cNvPr>
          <p:cNvSpPr>
            <a:spLocks noGrp="1"/>
          </p:cNvSpPr>
          <p:nvPr>
            <p:ph sz="half" idx="1"/>
          </p:nvPr>
        </p:nvSpPr>
        <p:spPr>
          <a:xfrm>
            <a:off x="420818" y="1140893"/>
            <a:ext cx="11534962" cy="1724227"/>
          </a:xfrm>
        </p:spPr>
        <p:txBody>
          <a:bodyPr vert="horz" lIns="91440" tIns="45720" rIns="91440" bIns="45720" rtlCol="0" anchor="t">
            <a:normAutofit/>
          </a:bodyPr>
          <a:lstStyle/>
          <a:p>
            <a:pPr>
              <a:lnSpc>
                <a:spcPct val="100000"/>
              </a:lnSpc>
            </a:pPr>
            <a:r>
              <a:rPr lang="en-US" sz="2400" b="1" dirty="0">
                <a:solidFill>
                  <a:srgbClr val="1D4956"/>
                </a:solidFill>
                <a:latin typeface="Barlow"/>
                <a:cs typeface="Calibri"/>
              </a:rPr>
              <a:t>One</a:t>
            </a:r>
            <a:r>
              <a:rPr lang="en-US" sz="2400" dirty="0">
                <a:solidFill>
                  <a:srgbClr val="1D4956"/>
                </a:solidFill>
                <a:latin typeface="Barlow"/>
                <a:cs typeface="Calibri"/>
              </a:rPr>
              <a:t> </a:t>
            </a:r>
            <a:r>
              <a:rPr lang="en-US" sz="2400" b="1" dirty="0">
                <a:solidFill>
                  <a:srgbClr val="1D4956"/>
                </a:solidFill>
                <a:latin typeface="Barlow"/>
                <a:cs typeface="Calibri"/>
              </a:rPr>
              <a:t>app</a:t>
            </a:r>
            <a:r>
              <a:rPr lang="en-US" sz="2400" dirty="0">
                <a:solidFill>
                  <a:srgbClr val="1D4956"/>
                </a:solidFill>
                <a:latin typeface="Barlow"/>
                <a:cs typeface="Calibri"/>
              </a:rPr>
              <a:t> uses </a:t>
            </a:r>
            <a:r>
              <a:rPr lang="en-US" sz="2400" b="1" dirty="0">
                <a:solidFill>
                  <a:srgbClr val="1D4956"/>
                </a:solidFill>
                <a:latin typeface="Barlow"/>
                <a:cs typeface="Calibri"/>
              </a:rPr>
              <a:t>multiple</a:t>
            </a:r>
            <a:r>
              <a:rPr lang="en-US" sz="2400" dirty="0">
                <a:solidFill>
                  <a:srgbClr val="1D4956"/>
                </a:solidFill>
                <a:latin typeface="Barlow"/>
                <a:cs typeface="Calibri"/>
              </a:rPr>
              <a:t> accelerators of the </a:t>
            </a:r>
            <a:r>
              <a:rPr lang="en-US" sz="2400" b="1" dirty="0">
                <a:solidFill>
                  <a:srgbClr val="1D4956"/>
                </a:solidFill>
                <a:latin typeface="Barlow"/>
                <a:cs typeface="Calibri"/>
              </a:rPr>
              <a:t>same</a:t>
            </a:r>
            <a:r>
              <a:rPr lang="en-US" sz="2400" dirty="0">
                <a:solidFill>
                  <a:srgbClr val="1D4956"/>
                </a:solidFill>
                <a:latin typeface="Barlow"/>
                <a:cs typeface="Calibri"/>
              </a:rPr>
              <a:t> and </a:t>
            </a:r>
            <a:r>
              <a:rPr lang="en-US" sz="2400" b="1" dirty="0">
                <a:solidFill>
                  <a:srgbClr val="1D4956"/>
                </a:solidFill>
                <a:latin typeface="Barlow"/>
                <a:cs typeface="Calibri"/>
              </a:rPr>
              <a:t>different</a:t>
            </a:r>
            <a:r>
              <a:rPr lang="en-US" sz="2400" dirty="0">
                <a:solidFill>
                  <a:srgbClr val="1D4956"/>
                </a:solidFill>
                <a:latin typeface="Barlow"/>
                <a:cs typeface="Calibri"/>
              </a:rPr>
              <a:t> types </a:t>
            </a:r>
            <a:r>
              <a:rPr lang="en-US" sz="2400" dirty="0">
                <a:solidFill>
                  <a:srgbClr val="1D4956"/>
                </a:solidFill>
                <a:latin typeface="Barlow"/>
                <a:cs typeface="Calibri"/>
                <a:sym typeface="Wingdings" panose="05000000000000000000" pitchFamily="2" charset="2"/>
              </a:rPr>
              <a:t> Elastic sharing</a:t>
            </a:r>
            <a:endParaRPr lang="en-US" sz="2400" dirty="0">
              <a:solidFill>
                <a:srgbClr val="1D4956"/>
              </a:solidFill>
              <a:latin typeface="Barlow"/>
              <a:cs typeface="Calibri"/>
            </a:endParaRPr>
          </a:p>
          <a:p>
            <a:pPr>
              <a:lnSpc>
                <a:spcPct val="100000"/>
              </a:lnSpc>
            </a:pPr>
            <a:r>
              <a:rPr lang="en-US" sz="2400" dirty="0">
                <a:solidFill>
                  <a:srgbClr val="1D4956"/>
                </a:solidFill>
                <a:latin typeface="Barlow"/>
                <a:cs typeface="Calibri"/>
              </a:rPr>
              <a:t>We port </a:t>
            </a:r>
            <a:r>
              <a:rPr lang="en-US" sz="2400" b="1" dirty="0">
                <a:solidFill>
                  <a:srgbClr val="1D4956"/>
                </a:solidFill>
                <a:latin typeface="Barlow"/>
                <a:cs typeface="Calibri"/>
              </a:rPr>
              <a:t>CUDA</a:t>
            </a:r>
            <a:r>
              <a:rPr lang="en-US" sz="2400" dirty="0">
                <a:solidFill>
                  <a:srgbClr val="1D4956"/>
                </a:solidFill>
                <a:latin typeface="Barlow"/>
                <a:cs typeface="Calibri"/>
              </a:rPr>
              <a:t> </a:t>
            </a:r>
            <a:r>
              <a:rPr lang="en-US" sz="2400" dirty="0" err="1">
                <a:solidFill>
                  <a:srgbClr val="1D4956"/>
                </a:solidFill>
                <a:latin typeface="Barlow"/>
                <a:cs typeface="Calibri"/>
              </a:rPr>
              <a:t>Rodinia</a:t>
            </a:r>
            <a:r>
              <a:rPr lang="en-US" sz="2400" dirty="0">
                <a:solidFill>
                  <a:srgbClr val="1D4956"/>
                </a:solidFill>
                <a:latin typeface="Barlow"/>
                <a:cs typeface="Calibri"/>
              </a:rPr>
              <a:t> to </a:t>
            </a:r>
            <a:r>
              <a:rPr lang="en-US" sz="2400" dirty="0" err="1">
                <a:solidFill>
                  <a:srgbClr val="1D4956"/>
                </a:solidFill>
                <a:latin typeface="Barlow"/>
                <a:cs typeface="Calibri"/>
              </a:rPr>
              <a:t>Arax</a:t>
            </a:r>
            <a:r>
              <a:rPr lang="en-US" sz="2400" dirty="0">
                <a:solidFill>
                  <a:srgbClr val="1D4956"/>
                </a:solidFill>
                <a:latin typeface="Barlow"/>
                <a:cs typeface="Calibri"/>
              </a:rPr>
              <a:t> API </a:t>
            </a:r>
            <a:r>
              <a:rPr lang="en-US" sz="2400" b="1" dirty="0">
                <a:solidFill>
                  <a:srgbClr val="1D4956"/>
                </a:solidFill>
                <a:latin typeface="Barlow"/>
                <a:cs typeface="Calibri"/>
              </a:rPr>
              <a:t>once</a:t>
            </a:r>
            <a:r>
              <a:rPr lang="en-US" sz="2400" dirty="0">
                <a:solidFill>
                  <a:srgbClr val="1D4956"/>
                </a:solidFill>
                <a:latin typeface="Barlow"/>
                <a:cs typeface="Calibri"/>
              </a:rPr>
              <a:t>!</a:t>
            </a:r>
          </a:p>
          <a:p>
            <a:pPr lvl="1">
              <a:lnSpc>
                <a:spcPct val="100000"/>
              </a:lnSpc>
            </a:pPr>
            <a:r>
              <a:rPr lang="en-US" sz="2000" dirty="0">
                <a:solidFill>
                  <a:srgbClr val="1D4956"/>
                </a:solidFill>
                <a:latin typeface="Barlow"/>
                <a:cs typeface="Calibri"/>
              </a:rPr>
              <a:t>Then they run transparently to multiple and heterogeneous accelerators</a:t>
            </a:r>
          </a:p>
        </p:txBody>
      </p:sp>
      <p:graphicFrame>
        <p:nvGraphicFramePr>
          <p:cNvPr id="13" name="Γράφημα 12">
            <a:extLst>
              <a:ext uri="{FF2B5EF4-FFF2-40B4-BE49-F238E27FC236}">
                <a16:creationId xmlns:a16="http://schemas.microsoft.com/office/drawing/2014/main" id="{15A9860A-37EE-47B4-A423-FC655A2184B7}"/>
              </a:ext>
            </a:extLst>
          </p:cNvPr>
          <p:cNvGraphicFramePr/>
          <p:nvPr>
            <p:extLst>
              <p:ext uri="{D42A27DB-BD31-4B8C-83A1-F6EECF244321}">
                <p14:modId xmlns:p14="http://schemas.microsoft.com/office/powerpoint/2010/main" val="3576962224"/>
              </p:ext>
            </p:extLst>
          </p:nvPr>
        </p:nvGraphicFramePr>
        <p:xfrm>
          <a:off x="-103032" y="2687944"/>
          <a:ext cx="11918729" cy="4424882"/>
        </p:xfrm>
        <a:graphic>
          <a:graphicData uri="http://schemas.openxmlformats.org/drawingml/2006/chart">
            <c:chart xmlns:c="http://schemas.openxmlformats.org/drawingml/2006/chart" xmlns:r="http://schemas.openxmlformats.org/officeDocument/2006/relationships" r:id="rId4"/>
          </a:graphicData>
        </a:graphic>
      </p:graphicFrame>
      <p:sp>
        <p:nvSpPr>
          <p:cNvPr id="14" name="Title 1">
            <a:extLst>
              <a:ext uri="{FF2B5EF4-FFF2-40B4-BE49-F238E27FC236}">
                <a16:creationId xmlns:a16="http://schemas.microsoft.com/office/drawing/2014/main" id="{CF6A355D-2F6A-4ADA-8C15-AC080F0DB340}"/>
              </a:ext>
            </a:extLst>
          </p:cNvPr>
          <p:cNvSpPr txBox="1">
            <a:spLocks/>
          </p:cNvSpPr>
          <p:nvPr/>
        </p:nvSpPr>
        <p:spPr>
          <a:xfrm>
            <a:off x="500846" y="363018"/>
            <a:ext cx="11691154"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Transparent use of multiple and heterogeneous accelerators</a:t>
            </a:r>
          </a:p>
        </p:txBody>
      </p:sp>
      <p:sp>
        <p:nvSpPr>
          <p:cNvPr id="8" name="Content Placeholder 2">
            <a:extLst>
              <a:ext uri="{FF2B5EF4-FFF2-40B4-BE49-F238E27FC236}">
                <a16:creationId xmlns:a16="http://schemas.microsoft.com/office/drawing/2014/main" id="{8E8172AF-7BBC-4216-8E31-43C7BEE369AD}"/>
              </a:ext>
            </a:extLst>
          </p:cNvPr>
          <p:cNvSpPr txBox="1">
            <a:spLocks/>
          </p:cNvSpPr>
          <p:nvPr/>
        </p:nvSpPr>
        <p:spPr>
          <a:xfrm>
            <a:off x="2839899" y="5715167"/>
            <a:ext cx="1951041" cy="4642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Tx/>
              <a:buNone/>
            </a:pPr>
            <a:r>
              <a:rPr lang="en-US" sz="2000" dirty="0">
                <a:solidFill>
                  <a:srgbClr val="1D4956"/>
                </a:solidFill>
                <a:latin typeface="Barlow"/>
                <a:cs typeface="Calibri"/>
              </a:rPr>
              <a:t>1xaccelerator</a:t>
            </a:r>
          </a:p>
        </p:txBody>
      </p:sp>
      <p:sp>
        <p:nvSpPr>
          <p:cNvPr id="9" name="Content Placeholder 2">
            <a:extLst>
              <a:ext uri="{FF2B5EF4-FFF2-40B4-BE49-F238E27FC236}">
                <a16:creationId xmlns:a16="http://schemas.microsoft.com/office/drawing/2014/main" id="{A2E953E2-3CE5-42AF-96C7-B884590108D1}"/>
              </a:ext>
            </a:extLst>
          </p:cNvPr>
          <p:cNvSpPr txBox="1">
            <a:spLocks/>
          </p:cNvSpPr>
          <p:nvPr/>
        </p:nvSpPr>
        <p:spPr>
          <a:xfrm>
            <a:off x="7224766" y="5728046"/>
            <a:ext cx="1951041" cy="4642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Tx/>
              <a:buNone/>
            </a:pPr>
            <a:r>
              <a:rPr lang="en-US" sz="2000" dirty="0">
                <a:solidFill>
                  <a:srgbClr val="1D4956"/>
                </a:solidFill>
                <a:latin typeface="Barlow"/>
                <a:cs typeface="Calibri"/>
              </a:rPr>
              <a:t>2xaccelerators</a:t>
            </a:r>
          </a:p>
        </p:txBody>
      </p:sp>
      <p:sp>
        <p:nvSpPr>
          <p:cNvPr id="10" name="Content Placeholder 2">
            <a:extLst>
              <a:ext uri="{FF2B5EF4-FFF2-40B4-BE49-F238E27FC236}">
                <a16:creationId xmlns:a16="http://schemas.microsoft.com/office/drawing/2014/main" id="{DAD851BD-3F9D-4B91-85CE-0F2AC28B093C}"/>
              </a:ext>
            </a:extLst>
          </p:cNvPr>
          <p:cNvSpPr txBox="1">
            <a:spLocks/>
          </p:cNvSpPr>
          <p:nvPr/>
        </p:nvSpPr>
        <p:spPr>
          <a:xfrm>
            <a:off x="9879168" y="5730251"/>
            <a:ext cx="1951041" cy="4642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Tx/>
              <a:buNone/>
            </a:pPr>
            <a:r>
              <a:rPr lang="en-US" sz="2000" dirty="0">
                <a:solidFill>
                  <a:srgbClr val="1D4956"/>
                </a:solidFill>
                <a:latin typeface="Barlow"/>
                <a:cs typeface="Calibri"/>
              </a:rPr>
              <a:t>3xaccelerators</a:t>
            </a:r>
          </a:p>
        </p:txBody>
      </p:sp>
      <p:sp>
        <p:nvSpPr>
          <p:cNvPr id="3" name="Slide Number Placeholder 2">
            <a:extLst>
              <a:ext uri="{FF2B5EF4-FFF2-40B4-BE49-F238E27FC236}">
                <a16:creationId xmlns:a16="http://schemas.microsoft.com/office/drawing/2014/main" id="{4B7B3F78-FB2D-40F4-9553-2F768B1C1139}"/>
              </a:ext>
            </a:extLst>
          </p:cNvPr>
          <p:cNvSpPr>
            <a:spLocks noGrp="1"/>
          </p:cNvSpPr>
          <p:nvPr>
            <p:ph type="sldNum" sz="quarter" idx="12"/>
          </p:nvPr>
        </p:nvSpPr>
        <p:spPr/>
        <p:txBody>
          <a:bodyPr/>
          <a:lstStyle/>
          <a:p>
            <a:fld id="{48F63A3B-78C7-47BE-AE5E-E10140E04643}" type="slidenum">
              <a:rPr lang="en-US" smtClean="0"/>
              <a:t>30</a:t>
            </a:fld>
            <a:endParaRPr lang="en-US"/>
          </a:p>
        </p:txBody>
      </p:sp>
      <p:sp>
        <p:nvSpPr>
          <p:cNvPr id="6" name="Footer Placeholder 5">
            <a:extLst>
              <a:ext uri="{FF2B5EF4-FFF2-40B4-BE49-F238E27FC236}">
                <a16:creationId xmlns:a16="http://schemas.microsoft.com/office/drawing/2014/main" id="{84EB065C-B2CC-4A81-A3B3-C03D21CE05D6}"/>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1171340852"/>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rmAutofit/>
          </a:bodyPr>
          <a:lstStyle/>
          <a:p>
            <a:r>
              <a:rPr lang="en-US" sz="3200" b="1" dirty="0">
                <a:solidFill>
                  <a:srgbClr val="1D4956"/>
                </a:solidFill>
                <a:latin typeface="Barlow"/>
                <a:cs typeface="Calibri Light"/>
              </a:rPr>
              <a:t>Spatial sharing for heterogenous accelerators </a:t>
            </a:r>
          </a:p>
        </p:txBody>
      </p:sp>
      <p:graphicFrame>
        <p:nvGraphicFramePr>
          <p:cNvPr id="40" name="Γράφημα 39">
            <a:extLst>
              <a:ext uri="{FF2B5EF4-FFF2-40B4-BE49-F238E27FC236}">
                <a16:creationId xmlns:a16="http://schemas.microsoft.com/office/drawing/2014/main" id="{7CF6313B-5DC0-4186-ACAC-D8ECE9B1F85A}"/>
              </a:ext>
            </a:extLst>
          </p:cNvPr>
          <p:cNvGraphicFramePr/>
          <p:nvPr/>
        </p:nvGraphicFramePr>
        <p:xfrm>
          <a:off x="54579" y="2264657"/>
          <a:ext cx="4552184" cy="51433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Γράφημα 39">
            <a:extLst>
              <a:ext uri="{FF2B5EF4-FFF2-40B4-BE49-F238E27FC236}">
                <a16:creationId xmlns:a16="http://schemas.microsoft.com/office/drawing/2014/main" id="{C94E08BF-5B92-446A-8FE5-508D11275BAE}"/>
              </a:ext>
            </a:extLst>
          </p:cNvPr>
          <p:cNvGraphicFramePr/>
          <p:nvPr/>
        </p:nvGraphicFramePr>
        <p:xfrm>
          <a:off x="4538236" y="1702775"/>
          <a:ext cx="3861052" cy="51433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Γράφημα 39">
            <a:extLst>
              <a:ext uri="{FF2B5EF4-FFF2-40B4-BE49-F238E27FC236}">
                <a16:creationId xmlns:a16="http://schemas.microsoft.com/office/drawing/2014/main" id="{84F49D1F-8630-4EB9-BE0D-DBD2113EB5A3}"/>
              </a:ext>
            </a:extLst>
          </p:cNvPr>
          <p:cNvGraphicFramePr/>
          <p:nvPr/>
        </p:nvGraphicFramePr>
        <p:xfrm>
          <a:off x="8276369" y="1709437"/>
          <a:ext cx="3861052" cy="5143340"/>
        </p:xfrm>
        <a:graphic>
          <a:graphicData uri="http://schemas.openxmlformats.org/drawingml/2006/chart">
            <c:chart xmlns:c="http://schemas.openxmlformats.org/drawingml/2006/chart" xmlns:r="http://schemas.openxmlformats.org/officeDocument/2006/relationships" r:id="rId6"/>
          </a:graphicData>
        </a:graphic>
      </p:graphicFrame>
      <p:sp>
        <p:nvSpPr>
          <p:cNvPr id="11" name="Content Placeholder 2">
            <a:extLst>
              <a:ext uri="{FF2B5EF4-FFF2-40B4-BE49-F238E27FC236}">
                <a16:creationId xmlns:a16="http://schemas.microsoft.com/office/drawing/2014/main" id="{700BAE78-2AD9-4FF4-91D9-F42D98B9E3F8}"/>
              </a:ext>
            </a:extLst>
          </p:cNvPr>
          <p:cNvSpPr>
            <a:spLocks noGrp="1"/>
          </p:cNvSpPr>
          <p:nvPr>
            <p:ph sz="half" idx="1"/>
          </p:nvPr>
        </p:nvSpPr>
        <p:spPr>
          <a:xfrm>
            <a:off x="466988" y="1047749"/>
            <a:ext cx="11401161" cy="1447257"/>
          </a:xfrm>
        </p:spPr>
        <p:txBody>
          <a:bodyPr vert="horz" lIns="91440" tIns="45720" rIns="91440" bIns="45720" rtlCol="0" anchor="t">
            <a:normAutofit/>
          </a:bodyPr>
          <a:lstStyle/>
          <a:p>
            <a:pPr>
              <a:lnSpc>
                <a:spcPct val="100000"/>
              </a:lnSpc>
            </a:pPr>
            <a:r>
              <a:rPr lang="en-US" sz="2400" b="1" dirty="0">
                <a:solidFill>
                  <a:srgbClr val="1D4956"/>
                </a:solidFill>
                <a:latin typeface="Barlow"/>
                <a:cs typeface="Calibri"/>
              </a:rPr>
              <a:t>Collocate</a:t>
            </a:r>
            <a:r>
              <a:rPr lang="en-US" sz="2400" dirty="0">
                <a:solidFill>
                  <a:srgbClr val="1D4956"/>
                </a:solidFill>
                <a:latin typeface="Barlow"/>
                <a:cs typeface="Calibri"/>
              </a:rPr>
              <a:t> multiple </a:t>
            </a:r>
            <a:r>
              <a:rPr lang="en-US" sz="2400" b="1" dirty="0">
                <a:solidFill>
                  <a:srgbClr val="1D4956"/>
                </a:solidFill>
                <a:latin typeface="Barlow"/>
                <a:cs typeface="Calibri"/>
              </a:rPr>
              <a:t>apps</a:t>
            </a:r>
            <a:r>
              <a:rPr lang="en-US" sz="2400" dirty="0">
                <a:solidFill>
                  <a:srgbClr val="1D4956"/>
                </a:solidFill>
                <a:latin typeface="Barlow"/>
                <a:cs typeface="Calibri"/>
              </a:rPr>
              <a:t> to the </a:t>
            </a:r>
            <a:r>
              <a:rPr lang="en-US" sz="2400" b="1" dirty="0">
                <a:solidFill>
                  <a:srgbClr val="1D4956"/>
                </a:solidFill>
                <a:latin typeface="Barlow"/>
                <a:cs typeface="Calibri"/>
              </a:rPr>
              <a:t>same</a:t>
            </a:r>
            <a:r>
              <a:rPr lang="en-US" sz="2400" dirty="0">
                <a:solidFill>
                  <a:srgbClr val="1D4956"/>
                </a:solidFill>
                <a:latin typeface="Barlow"/>
                <a:cs typeface="Calibri"/>
              </a:rPr>
              <a:t> </a:t>
            </a:r>
            <a:r>
              <a:rPr lang="en-US" sz="2400" b="1" dirty="0">
                <a:solidFill>
                  <a:srgbClr val="1D4956"/>
                </a:solidFill>
                <a:latin typeface="Barlow"/>
                <a:cs typeface="Calibri"/>
              </a:rPr>
              <a:t>accelerator</a:t>
            </a:r>
            <a:r>
              <a:rPr lang="en-US" sz="2400" dirty="0">
                <a:solidFill>
                  <a:srgbClr val="1D4956"/>
                </a:solidFill>
                <a:latin typeface="Barlow"/>
                <a:cs typeface="Calibri"/>
              </a:rPr>
              <a:t> </a:t>
            </a:r>
            <a:r>
              <a:rPr lang="en-US" sz="2400" b="1" dirty="0">
                <a:solidFill>
                  <a:srgbClr val="1D4956"/>
                </a:solidFill>
                <a:latin typeface="Barlow"/>
                <a:cs typeface="Calibri"/>
              </a:rPr>
              <a:t>regardless</a:t>
            </a:r>
            <a:r>
              <a:rPr lang="en-US" sz="2400" dirty="0">
                <a:solidFill>
                  <a:srgbClr val="1D4956"/>
                </a:solidFill>
                <a:latin typeface="Barlow"/>
                <a:cs typeface="Calibri"/>
              </a:rPr>
              <a:t> of their </a:t>
            </a:r>
            <a:r>
              <a:rPr lang="en-US" sz="2400" b="1" dirty="0">
                <a:solidFill>
                  <a:srgbClr val="1D4956"/>
                </a:solidFill>
                <a:latin typeface="Barlow"/>
                <a:cs typeface="Calibri"/>
              </a:rPr>
              <a:t>type</a:t>
            </a:r>
          </a:p>
          <a:p>
            <a:pPr lvl="1">
              <a:lnSpc>
                <a:spcPct val="100000"/>
              </a:lnSpc>
            </a:pPr>
            <a:r>
              <a:rPr lang="en-US" sz="2000" dirty="0">
                <a:solidFill>
                  <a:srgbClr val="1D4956"/>
                </a:solidFill>
                <a:latin typeface="Barlow"/>
                <a:cs typeface="Calibri"/>
              </a:rPr>
              <a:t>Several mixes of </a:t>
            </a:r>
            <a:r>
              <a:rPr lang="en-US" sz="2000" dirty="0" err="1">
                <a:solidFill>
                  <a:srgbClr val="1D4956"/>
                </a:solidFill>
                <a:latin typeface="Barlow"/>
                <a:cs typeface="Calibri"/>
              </a:rPr>
              <a:t>Rodinia</a:t>
            </a:r>
            <a:r>
              <a:rPr lang="en-US" sz="2000" dirty="0">
                <a:solidFill>
                  <a:srgbClr val="1D4956"/>
                </a:solidFill>
                <a:latin typeface="Barlow"/>
                <a:cs typeface="Calibri"/>
              </a:rPr>
              <a:t> and Caffe that share a single accelerator (NVIDIA-AMD GPU, Intel FPGA)</a:t>
            </a:r>
          </a:p>
          <a:p>
            <a:pPr lvl="1">
              <a:lnSpc>
                <a:spcPct val="100000"/>
              </a:lnSpc>
            </a:pPr>
            <a:r>
              <a:rPr lang="en-US" sz="2000" b="1" dirty="0">
                <a:solidFill>
                  <a:srgbClr val="1D4956"/>
                </a:solidFill>
                <a:latin typeface="Barlow"/>
                <a:cs typeface="Calibri"/>
              </a:rPr>
              <a:t>Comparable performance to native spatial sharing mechanisms</a:t>
            </a:r>
          </a:p>
          <a:p>
            <a:pPr lvl="1">
              <a:lnSpc>
                <a:spcPct val="100000"/>
              </a:lnSpc>
              <a:buFont typeface="Wingdings" panose="05000000000000000000" pitchFamily="2" charset="2"/>
              <a:buChar char="ü"/>
            </a:pPr>
            <a:endParaRPr lang="en-US" sz="2000" dirty="0">
              <a:solidFill>
                <a:srgbClr val="1D4956"/>
              </a:solidFill>
              <a:latin typeface="Barlow"/>
              <a:cs typeface="Calibri"/>
            </a:endParaRP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675407" y="5828622"/>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sp>
        <p:nvSpPr>
          <p:cNvPr id="4" name="Slide Number Placeholder 3">
            <a:extLst>
              <a:ext uri="{FF2B5EF4-FFF2-40B4-BE49-F238E27FC236}">
                <a16:creationId xmlns:a16="http://schemas.microsoft.com/office/drawing/2014/main" id="{870EE7EB-2375-4BE3-AF3F-E0C79C1B5C71}"/>
              </a:ext>
            </a:extLst>
          </p:cNvPr>
          <p:cNvSpPr>
            <a:spLocks noGrp="1"/>
          </p:cNvSpPr>
          <p:nvPr>
            <p:ph type="sldNum" sz="quarter" idx="12"/>
          </p:nvPr>
        </p:nvSpPr>
        <p:spPr/>
        <p:txBody>
          <a:bodyPr/>
          <a:lstStyle/>
          <a:p>
            <a:fld id="{48F63A3B-78C7-47BE-AE5E-E10140E04643}" type="slidenum">
              <a:rPr lang="en-US" smtClean="0"/>
              <a:t>31</a:t>
            </a:fld>
            <a:endParaRPr lang="en-US"/>
          </a:p>
        </p:txBody>
      </p:sp>
      <p:sp>
        <p:nvSpPr>
          <p:cNvPr id="7" name="Footer Placeholder 6">
            <a:extLst>
              <a:ext uri="{FF2B5EF4-FFF2-40B4-BE49-F238E27FC236}">
                <a16:creationId xmlns:a16="http://schemas.microsoft.com/office/drawing/2014/main" id="{D2A23A3C-D35A-4A54-9C89-CC9198E827D4}"/>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2846056607"/>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00846" y="363018"/>
            <a:ext cx="11408830" cy="777875"/>
          </a:xfrm>
        </p:spPr>
        <p:txBody>
          <a:bodyPr>
            <a:normAutofit/>
          </a:bodyPr>
          <a:lstStyle/>
          <a:p>
            <a:r>
              <a:rPr lang="en-US" sz="3200" b="1" dirty="0">
                <a:solidFill>
                  <a:srgbClr val="1D4956"/>
                </a:solidFill>
                <a:latin typeface="Barlow"/>
                <a:cs typeface="Calibri Light"/>
              </a:rPr>
              <a:t>Overhead of </a:t>
            </a:r>
            <a:r>
              <a:rPr lang="en-US" sz="3200" b="1" dirty="0" err="1">
                <a:solidFill>
                  <a:srgbClr val="1D4956"/>
                </a:solidFill>
                <a:latin typeface="Barlow"/>
                <a:cs typeface="Calibri Light"/>
              </a:rPr>
              <a:t>Arax</a:t>
            </a:r>
            <a:r>
              <a:rPr lang="en-US" sz="3200" b="1" dirty="0">
                <a:solidFill>
                  <a:srgbClr val="1D4956"/>
                </a:solidFill>
                <a:latin typeface="Barlow"/>
                <a:cs typeface="Calibri Light"/>
              </a:rPr>
              <a:t> compared to native execution</a:t>
            </a:r>
          </a:p>
        </p:txBody>
      </p:sp>
      <p:sp>
        <p:nvSpPr>
          <p:cNvPr id="35" name="Content Placeholder 2">
            <a:extLst>
              <a:ext uri="{FF2B5EF4-FFF2-40B4-BE49-F238E27FC236}">
                <a16:creationId xmlns:a16="http://schemas.microsoft.com/office/drawing/2014/main" id="{61906551-5425-4512-BED5-3B37683B5AA4}"/>
              </a:ext>
            </a:extLst>
          </p:cNvPr>
          <p:cNvSpPr>
            <a:spLocks noGrp="1"/>
          </p:cNvSpPr>
          <p:nvPr>
            <p:ph sz="half" idx="1"/>
          </p:nvPr>
        </p:nvSpPr>
        <p:spPr>
          <a:xfrm>
            <a:off x="500846" y="1022335"/>
            <a:ext cx="11190308" cy="2012267"/>
          </a:xfrm>
          <a:ln>
            <a:noFill/>
          </a:ln>
          <a:effectLst/>
        </p:spPr>
        <p:txBody>
          <a:bodyPr vert="horz" lIns="91440" tIns="45720" rIns="91440" bIns="45720" rtlCol="0" anchor="t">
            <a:normAutofit/>
          </a:bodyPr>
          <a:lstStyle/>
          <a:p>
            <a:pPr>
              <a:lnSpc>
                <a:spcPct val="100000"/>
              </a:lnSpc>
            </a:pPr>
            <a:r>
              <a:rPr lang="en-US" sz="2400" dirty="0">
                <a:solidFill>
                  <a:srgbClr val="1D4956"/>
                </a:solidFill>
                <a:latin typeface="Barlow"/>
                <a:cs typeface="Calibri"/>
                <a:sym typeface="Wingdings" panose="05000000000000000000" pitchFamily="2" charset="2"/>
              </a:rPr>
              <a:t>Arax overhead is mainly due to kernel computation-to-communication (c2c) ratio</a:t>
            </a:r>
          </a:p>
          <a:p>
            <a:pPr lvl="1">
              <a:lnSpc>
                <a:spcPct val="100000"/>
              </a:lnSpc>
            </a:pPr>
            <a:r>
              <a:rPr lang="en-US" sz="2000" b="1" dirty="0">
                <a:solidFill>
                  <a:srgbClr val="1D4956"/>
                </a:solidFill>
                <a:latin typeface="Barlow"/>
                <a:cs typeface="Calibri"/>
                <a:sym typeface="Wingdings" panose="05000000000000000000" pitchFamily="2" charset="2"/>
              </a:rPr>
              <a:t>High c2c</a:t>
            </a:r>
            <a:r>
              <a:rPr lang="en-US" sz="2000" dirty="0">
                <a:solidFill>
                  <a:srgbClr val="1D4956"/>
                </a:solidFill>
                <a:latin typeface="Barlow"/>
                <a:cs typeface="Calibri"/>
                <a:sym typeface="Wingdings" panose="05000000000000000000" pitchFamily="2" charset="2"/>
              </a:rPr>
              <a:t>: up to 5% (BFS, Gaussian, Hotspot, </a:t>
            </a:r>
            <a:r>
              <a:rPr lang="en-US" sz="2000" dirty="0" err="1">
                <a:solidFill>
                  <a:srgbClr val="1D4956"/>
                </a:solidFill>
                <a:latin typeface="Barlow"/>
                <a:cs typeface="Calibri"/>
                <a:sym typeface="Wingdings" panose="05000000000000000000" pitchFamily="2" charset="2"/>
              </a:rPr>
              <a:t>LavaMD</a:t>
            </a:r>
            <a:r>
              <a:rPr lang="en-US" sz="2000" dirty="0">
                <a:solidFill>
                  <a:srgbClr val="1D4956"/>
                </a:solidFill>
                <a:latin typeface="Barlow"/>
                <a:cs typeface="Calibri"/>
                <a:sym typeface="Wingdings" panose="05000000000000000000" pitchFamily="2" charset="2"/>
              </a:rPr>
              <a:t>, etc.)  common case </a:t>
            </a:r>
          </a:p>
          <a:p>
            <a:pPr lvl="1">
              <a:lnSpc>
                <a:spcPct val="100000"/>
              </a:lnSpc>
            </a:pPr>
            <a:r>
              <a:rPr lang="en-US" sz="2000" dirty="0">
                <a:solidFill>
                  <a:srgbClr val="1D4956"/>
                </a:solidFill>
                <a:latin typeface="Barlow"/>
                <a:cs typeface="Calibri"/>
                <a:sym typeface="Wingdings" panose="05000000000000000000" pitchFamily="2" charset="2"/>
              </a:rPr>
              <a:t>Low c2c: up to 70% (NW, pathfinder)  rare case</a:t>
            </a:r>
          </a:p>
        </p:txBody>
      </p:sp>
      <p:graphicFrame>
        <p:nvGraphicFramePr>
          <p:cNvPr id="11" name="Γράφημα 19">
            <a:extLst>
              <a:ext uri="{FF2B5EF4-FFF2-40B4-BE49-F238E27FC236}">
                <a16:creationId xmlns:a16="http://schemas.microsoft.com/office/drawing/2014/main" id="{F5964A84-5792-4EDA-B647-5EE13004DF4C}"/>
              </a:ext>
            </a:extLst>
          </p:cNvPr>
          <p:cNvGraphicFramePr/>
          <p:nvPr>
            <p:extLst>
              <p:ext uri="{D42A27DB-BD31-4B8C-83A1-F6EECF244321}">
                <p14:modId xmlns:p14="http://schemas.microsoft.com/office/powerpoint/2010/main" val="920450393"/>
              </p:ext>
            </p:extLst>
          </p:nvPr>
        </p:nvGraphicFramePr>
        <p:xfrm>
          <a:off x="53788" y="2926080"/>
          <a:ext cx="3975455" cy="3966854"/>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45ADD3A4-4D3B-4257-BECC-6AB1334CEE79}"/>
              </a:ext>
            </a:extLst>
          </p:cNvPr>
          <p:cNvSpPr>
            <a:spLocks noGrp="1"/>
          </p:cNvSpPr>
          <p:nvPr>
            <p:ph type="sldNum" sz="quarter" idx="12"/>
          </p:nvPr>
        </p:nvSpPr>
        <p:spPr/>
        <p:txBody>
          <a:bodyPr/>
          <a:lstStyle/>
          <a:p>
            <a:fld id="{48F63A3B-78C7-47BE-AE5E-E10140E04643}" type="slidenum">
              <a:rPr lang="en-US" smtClean="0"/>
              <a:t>32</a:t>
            </a:fld>
            <a:endParaRPr lang="en-US"/>
          </a:p>
        </p:txBody>
      </p:sp>
      <p:sp>
        <p:nvSpPr>
          <p:cNvPr id="7" name="Footer Placeholder 6">
            <a:extLst>
              <a:ext uri="{FF2B5EF4-FFF2-40B4-BE49-F238E27FC236}">
                <a16:creationId xmlns:a16="http://schemas.microsoft.com/office/drawing/2014/main" id="{03DDE289-AD3E-47A1-9971-97CE90AC69E6}"/>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2425334993"/>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00846" y="363018"/>
            <a:ext cx="11408830" cy="777875"/>
          </a:xfrm>
        </p:spPr>
        <p:txBody>
          <a:bodyPr>
            <a:normAutofit/>
          </a:bodyPr>
          <a:lstStyle/>
          <a:p>
            <a:r>
              <a:rPr lang="en-US" sz="3200" b="1" dirty="0">
                <a:solidFill>
                  <a:srgbClr val="1D4956"/>
                </a:solidFill>
                <a:latin typeface="Barlow"/>
                <a:cs typeface="Calibri Light"/>
              </a:rPr>
              <a:t>Overhead of </a:t>
            </a:r>
            <a:r>
              <a:rPr lang="en-US" sz="3200" b="1" dirty="0" err="1">
                <a:solidFill>
                  <a:srgbClr val="1D4956"/>
                </a:solidFill>
                <a:latin typeface="Barlow"/>
                <a:cs typeface="Calibri Light"/>
              </a:rPr>
              <a:t>Arax</a:t>
            </a:r>
            <a:r>
              <a:rPr lang="en-US" sz="3200" b="1" dirty="0">
                <a:solidFill>
                  <a:srgbClr val="1D4956"/>
                </a:solidFill>
                <a:latin typeface="Barlow"/>
                <a:cs typeface="Calibri Light"/>
              </a:rPr>
              <a:t> compared to native execution</a:t>
            </a:r>
          </a:p>
        </p:txBody>
      </p:sp>
      <p:graphicFrame>
        <p:nvGraphicFramePr>
          <p:cNvPr id="8" name="Γράφημα 7">
            <a:extLst>
              <a:ext uri="{FF2B5EF4-FFF2-40B4-BE49-F238E27FC236}">
                <a16:creationId xmlns:a16="http://schemas.microsoft.com/office/drawing/2014/main" id="{07C534F8-2D11-4F9F-A041-715DADEE15FE}"/>
              </a:ext>
            </a:extLst>
          </p:cNvPr>
          <p:cNvGraphicFramePr/>
          <p:nvPr/>
        </p:nvGraphicFramePr>
        <p:xfrm>
          <a:off x="3456030" y="2744798"/>
          <a:ext cx="4563292" cy="411320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Γράφημα 9">
            <a:extLst>
              <a:ext uri="{FF2B5EF4-FFF2-40B4-BE49-F238E27FC236}">
                <a16:creationId xmlns:a16="http://schemas.microsoft.com/office/drawing/2014/main" id="{CF3765D0-A359-452D-BD3D-999C9C878B57}"/>
              </a:ext>
            </a:extLst>
          </p:cNvPr>
          <p:cNvGraphicFramePr/>
          <p:nvPr/>
        </p:nvGraphicFramePr>
        <p:xfrm>
          <a:off x="7847763" y="2705456"/>
          <a:ext cx="4344237" cy="4392971"/>
        </p:xfrm>
        <a:graphic>
          <a:graphicData uri="http://schemas.openxmlformats.org/drawingml/2006/chart">
            <c:chart xmlns:c="http://schemas.openxmlformats.org/drawingml/2006/chart" xmlns:r="http://schemas.openxmlformats.org/officeDocument/2006/relationships" r:id="rId5"/>
          </a:graphicData>
        </a:graphic>
      </p:graphicFrame>
      <p:sp>
        <p:nvSpPr>
          <p:cNvPr id="35" name="Content Placeholder 2">
            <a:extLst>
              <a:ext uri="{FF2B5EF4-FFF2-40B4-BE49-F238E27FC236}">
                <a16:creationId xmlns:a16="http://schemas.microsoft.com/office/drawing/2014/main" id="{61906551-5425-4512-BED5-3B37683B5AA4}"/>
              </a:ext>
            </a:extLst>
          </p:cNvPr>
          <p:cNvSpPr>
            <a:spLocks noGrp="1"/>
          </p:cNvSpPr>
          <p:nvPr>
            <p:ph sz="half" idx="1"/>
          </p:nvPr>
        </p:nvSpPr>
        <p:spPr>
          <a:xfrm>
            <a:off x="500846" y="1022335"/>
            <a:ext cx="11190308" cy="2012267"/>
          </a:xfrm>
          <a:ln>
            <a:noFill/>
          </a:ln>
          <a:effectLst/>
        </p:spPr>
        <p:txBody>
          <a:bodyPr vert="horz" lIns="91440" tIns="45720" rIns="91440" bIns="45720" rtlCol="0" anchor="t">
            <a:normAutofit/>
          </a:bodyPr>
          <a:lstStyle/>
          <a:p>
            <a:pPr>
              <a:lnSpc>
                <a:spcPct val="100000"/>
              </a:lnSpc>
            </a:pPr>
            <a:r>
              <a:rPr lang="en-US" sz="2400" dirty="0">
                <a:solidFill>
                  <a:srgbClr val="1D4956"/>
                </a:solidFill>
                <a:latin typeface="Barlow"/>
                <a:cs typeface="Calibri"/>
                <a:sym typeface="Wingdings" panose="05000000000000000000" pitchFamily="2" charset="2"/>
              </a:rPr>
              <a:t>Arax overhead is mainly due to kernel computation-to-communication (c2c) ratio</a:t>
            </a:r>
          </a:p>
          <a:p>
            <a:pPr lvl="1">
              <a:lnSpc>
                <a:spcPct val="100000"/>
              </a:lnSpc>
            </a:pPr>
            <a:r>
              <a:rPr lang="en-US" sz="2000" b="1" dirty="0">
                <a:solidFill>
                  <a:srgbClr val="1D4956"/>
                </a:solidFill>
                <a:latin typeface="Barlow"/>
                <a:cs typeface="Calibri"/>
                <a:sym typeface="Wingdings" panose="05000000000000000000" pitchFamily="2" charset="2"/>
              </a:rPr>
              <a:t>High c2c</a:t>
            </a:r>
            <a:r>
              <a:rPr lang="en-US" sz="2000" dirty="0">
                <a:solidFill>
                  <a:srgbClr val="1D4956"/>
                </a:solidFill>
                <a:latin typeface="Barlow"/>
                <a:cs typeface="Calibri"/>
                <a:sym typeface="Wingdings" panose="05000000000000000000" pitchFamily="2" charset="2"/>
              </a:rPr>
              <a:t>: up to 5% (BFS, Gaussian, Hotspot, </a:t>
            </a:r>
            <a:r>
              <a:rPr lang="en-US" sz="2000" dirty="0" err="1">
                <a:solidFill>
                  <a:srgbClr val="1D4956"/>
                </a:solidFill>
                <a:latin typeface="Barlow"/>
                <a:cs typeface="Calibri"/>
                <a:sym typeface="Wingdings" panose="05000000000000000000" pitchFamily="2" charset="2"/>
              </a:rPr>
              <a:t>LavaMD</a:t>
            </a:r>
            <a:r>
              <a:rPr lang="en-US" sz="2000" dirty="0">
                <a:solidFill>
                  <a:srgbClr val="1D4956"/>
                </a:solidFill>
                <a:latin typeface="Barlow"/>
                <a:cs typeface="Calibri"/>
                <a:sym typeface="Wingdings" panose="05000000000000000000" pitchFamily="2" charset="2"/>
              </a:rPr>
              <a:t>, etc.)  common case </a:t>
            </a:r>
          </a:p>
          <a:p>
            <a:pPr lvl="1">
              <a:lnSpc>
                <a:spcPct val="100000"/>
              </a:lnSpc>
            </a:pPr>
            <a:r>
              <a:rPr lang="en-US" sz="2000" dirty="0">
                <a:solidFill>
                  <a:srgbClr val="1D4956"/>
                </a:solidFill>
                <a:latin typeface="Barlow"/>
                <a:cs typeface="Calibri"/>
                <a:sym typeface="Wingdings" panose="05000000000000000000" pitchFamily="2" charset="2"/>
              </a:rPr>
              <a:t>Low c2c: up to 70% (NW, pathfinder)  rare case</a:t>
            </a:r>
          </a:p>
          <a:p>
            <a:pPr>
              <a:lnSpc>
                <a:spcPct val="100000"/>
              </a:lnSpc>
            </a:pPr>
            <a:r>
              <a:rPr lang="en-US" sz="2400" dirty="0">
                <a:solidFill>
                  <a:srgbClr val="1D4956"/>
                </a:solidFill>
                <a:latin typeface="Barlow"/>
                <a:cs typeface="Calibri"/>
                <a:sym typeface="Wingdings" panose="05000000000000000000" pitchFamily="2" charset="2"/>
              </a:rPr>
              <a:t>For </a:t>
            </a:r>
            <a:r>
              <a:rPr lang="en-US" sz="2400" b="1" dirty="0">
                <a:solidFill>
                  <a:srgbClr val="1D4956"/>
                </a:solidFill>
                <a:latin typeface="Barlow"/>
                <a:cs typeface="Calibri"/>
                <a:sym typeface="Wingdings" panose="05000000000000000000" pitchFamily="2" charset="2"/>
              </a:rPr>
              <a:t>real-world</a:t>
            </a:r>
            <a:r>
              <a:rPr lang="en-US" sz="2400" dirty="0">
                <a:solidFill>
                  <a:srgbClr val="1D4956"/>
                </a:solidFill>
                <a:latin typeface="Barlow"/>
                <a:cs typeface="Calibri"/>
                <a:sym typeface="Wingdings" panose="05000000000000000000" pitchFamily="2" charset="2"/>
              </a:rPr>
              <a:t> apps (Caffe, TensorFlow)  the overhead is 5-28%</a:t>
            </a:r>
          </a:p>
        </p:txBody>
      </p:sp>
      <p:graphicFrame>
        <p:nvGraphicFramePr>
          <p:cNvPr id="11" name="Γράφημα 19">
            <a:extLst>
              <a:ext uri="{FF2B5EF4-FFF2-40B4-BE49-F238E27FC236}">
                <a16:creationId xmlns:a16="http://schemas.microsoft.com/office/drawing/2014/main" id="{F5964A84-5792-4EDA-B647-5EE13004DF4C}"/>
              </a:ext>
            </a:extLst>
          </p:cNvPr>
          <p:cNvGraphicFramePr/>
          <p:nvPr/>
        </p:nvGraphicFramePr>
        <p:xfrm>
          <a:off x="53788" y="2926080"/>
          <a:ext cx="3975455" cy="3966854"/>
        </p:xfrm>
        <a:graphic>
          <a:graphicData uri="http://schemas.openxmlformats.org/drawingml/2006/chart">
            <c:chart xmlns:c="http://schemas.openxmlformats.org/drawingml/2006/chart" xmlns:r="http://schemas.openxmlformats.org/officeDocument/2006/relationships" r:id="rId6"/>
          </a:graphicData>
        </a:graphic>
      </p:graphicFrame>
      <p:sp>
        <p:nvSpPr>
          <p:cNvPr id="4" name="Slide Number Placeholder 3">
            <a:extLst>
              <a:ext uri="{FF2B5EF4-FFF2-40B4-BE49-F238E27FC236}">
                <a16:creationId xmlns:a16="http://schemas.microsoft.com/office/drawing/2014/main" id="{45ADD3A4-4D3B-4257-BECC-6AB1334CEE79}"/>
              </a:ext>
            </a:extLst>
          </p:cNvPr>
          <p:cNvSpPr>
            <a:spLocks noGrp="1"/>
          </p:cNvSpPr>
          <p:nvPr>
            <p:ph type="sldNum" sz="quarter" idx="12"/>
          </p:nvPr>
        </p:nvSpPr>
        <p:spPr/>
        <p:txBody>
          <a:bodyPr/>
          <a:lstStyle/>
          <a:p>
            <a:fld id="{48F63A3B-78C7-47BE-AE5E-E10140E04643}" type="slidenum">
              <a:rPr lang="en-US" smtClean="0"/>
              <a:t>33</a:t>
            </a:fld>
            <a:endParaRPr lang="en-US"/>
          </a:p>
        </p:txBody>
      </p:sp>
      <p:sp>
        <p:nvSpPr>
          <p:cNvPr id="7" name="Footer Placeholder 6">
            <a:extLst>
              <a:ext uri="{FF2B5EF4-FFF2-40B4-BE49-F238E27FC236}">
                <a16:creationId xmlns:a16="http://schemas.microsoft.com/office/drawing/2014/main" id="{03DDE289-AD3E-47A1-9971-97CE90AC69E6}"/>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2250611906"/>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Summary</a:t>
            </a:r>
          </a:p>
        </p:txBody>
      </p:sp>
      <p:sp>
        <p:nvSpPr>
          <p:cNvPr id="11" name="Content Placeholder 2">
            <a:extLst>
              <a:ext uri="{FF2B5EF4-FFF2-40B4-BE49-F238E27FC236}">
                <a16:creationId xmlns:a16="http://schemas.microsoft.com/office/drawing/2014/main" id="{4875976A-7748-4B95-A2B6-17D998C1F8FA}"/>
              </a:ext>
            </a:extLst>
          </p:cNvPr>
          <p:cNvSpPr>
            <a:spLocks noGrp="1"/>
          </p:cNvSpPr>
          <p:nvPr>
            <p:ph sz="half" idx="1"/>
          </p:nvPr>
        </p:nvSpPr>
        <p:spPr>
          <a:xfrm>
            <a:off x="516466" y="1143000"/>
            <a:ext cx="11542183" cy="4640579"/>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sym typeface="Wingdings" panose="05000000000000000000" pitchFamily="2" charset="2"/>
              </a:rPr>
              <a:t>Existing approaches assign </a:t>
            </a:r>
            <a:r>
              <a:rPr lang="en-US" sz="2400" b="1" dirty="0">
                <a:solidFill>
                  <a:srgbClr val="1D4956"/>
                </a:solidFill>
                <a:latin typeface="Barlow"/>
                <a:cs typeface="Calibri"/>
                <a:sym typeface="Wingdings" panose="05000000000000000000" pitchFamily="2" charset="2"/>
              </a:rPr>
              <a:t>statically</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apps</a:t>
            </a:r>
            <a:r>
              <a:rPr lang="en-US" sz="2400" dirty="0">
                <a:solidFill>
                  <a:srgbClr val="1D4956"/>
                </a:solidFill>
                <a:latin typeface="Barlow"/>
                <a:cs typeface="Calibri"/>
                <a:sym typeface="Wingdings" panose="05000000000000000000" pitchFamily="2" charset="2"/>
              </a:rPr>
              <a:t> to </a:t>
            </a:r>
            <a:r>
              <a:rPr lang="en-US" sz="2400" b="1" dirty="0">
                <a:solidFill>
                  <a:srgbClr val="1D4956"/>
                </a:solidFill>
                <a:latin typeface="Barlow"/>
                <a:cs typeface="Calibri"/>
                <a:sym typeface="Wingdings" panose="05000000000000000000" pitchFamily="2" charset="2"/>
              </a:rPr>
              <a:t>accelerators</a:t>
            </a:r>
            <a:r>
              <a:rPr lang="en-US" sz="2400" dirty="0">
                <a:solidFill>
                  <a:srgbClr val="1D4956"/>
                </a:solidFill>
                <a:latin typeface="Barlow"/>
                <a:cs typeface="Calibri"/>
                <a:sym typeface="Wingdings" panose="05000000000000000000" pitchFamily="2" charset="2"/>
              </a:rPr>
              <a:t>  </a:t>
            </a:r>
            <a:r>
              <a:rPr lang="en-US" sz="2400" b="1" dirty="0">
                <a:solidFill>
                  <a:srgbClr val="1D4956"/>
                </a:solidFill>
                <a:latin typeface="Barlow"/>
                <a:cs typeface="Calibri"/>
                <a:sym typeface="Wingdings" panose="05000000000000000000" pitchFamily="2" charset="2"/>
              </a:rPr>
              <a:t>under-utilization</a:t>
            </a:r>
          </a:p>
          <a:p>
            <a:pPr>
              <a:lnSpc>
                <a:spcPct val="100000"/>
              </a:lnSpc>
            </a:pPr>
            <a:endParaRPr lang="en-US" sz="500" dirty="0">
              <a:solidFill>
                <a:srgbClr val="1D4956"/>
              </a:solidFill>
              <a:latin typeface="Barlow"/>
              <a:cs typeface="Calibri"/>
              <a:sym typeface="Wingdings" panose="05000000000000000000" pitchFamily="2" charset="2"/>
            </a:endParaRPr>
          </a:p>
          <a:p>
            <a:pPr>
              <a:lnSpc>
                <a:spcPct val="100000"/>
              </a:lnSpc>
            </a:pPr>
            <a:endParaRPr lang="en-US" sz="500" dirty="0">
              <a:solidFill>
                <a:srgbClr val="1D4956"/>
              </a:solidFill>
              <a:latin typeface="Barlow"/>
              <a:cs typeface="Calibri"/>
              <a:sym typeface="Wingdings" panose="05000000000000000000" pitchFamily="2" charset="2"/>
            </a:endParaRPr>
          </a:p>
          <a:p>
            <a:pPr>
              <a:lnSpc>
                <a:spcPct val="100000"/>
              </a:lnSpc>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Arax</a:t>
            </a:r>
            <a:r>
              <a:rPr lang="en-US" sz="2400" dirty="0">
                <a:solidFill>
                  <a:srgbClr val="1D4956"/>
                </a:solidFill>
                <a:latin typeface="Barlow"/>
                <a:cs typeface="Calibri"/>
                <a:sym typeface="Wingdings" panose="05000000000000000000" pitchFamily="2" charset="2"/>
              </a:rPr>
              <a:t> is a runtime that enables </a:t>
            </a:r>
            <a:r>
              <a:rPr lang="en-US" sz="2400" b="1" dirty="0">
                <a:solidFill>
                  <a:srgbClr val="1D4956"/>
                </a:solidFill>
                <a:latin typeface="Barlow"/>
                <a:cs typeface="Calibri"/>
                <a:sym typeface="Wingdings" panose="05000000000000000000" pitchFamily="2" charset="2"/>
              </a:rPr>
              <a:t>elastic</a:t>
            </a:r>
            <a:r>
              <a:rPr lang="en-US" sz="2400" dirty="0">
                <a:solidFill>
                  <a:srgbClr val="1D4956"/>
                </a:solidFill>
                <a:latin typeface="Barlow"/>
                <a:cs typeface="Calibri"/>
                <a:sym typeface="Wingdings" panose="05000000000000000000" pitchFamily="2" charset="2"/>
              </a:rPr>
              <a:t> and </a:t>
            </a:r>
            <a:r>
              <a:rPr lang="en-US" sz="2400" b="1" dirty="0">
                <a:solidFill>
                  <a:srgbClr val="1D4956"/>
                </a:solidFill>
                <a:latin typeface="Barlow"/>
                <a:cs typeface="Calibri"/>
                <a:sym typeface="Wingdings" panose="05000000000000000000" pitchFamily="2" charset="2"/>
              </a:rPr>
              <a:t>spatial</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sharing</a:t>
            </a:r>
            <a:r>
              <a:rPr lang="en-US" sz="2400" dirty="0">
                <a:solidFill>
                  <a:srgbClr val="1D4956"/>
                </a:solidFill>
                <a:latin typeface="Barlow"/>
                <a:cs typeface="Calibri"/>
                <a:sym typeface="Wingdings" panose="05000000000000000000" pitchFamily="2" charset="2"/>
              </a:rPr>
              <a:t> of accelerators by</a:t>
            </a:r>
          </a:p>
          <a:p>
            <a:pPr lvl="1">
              <a:lnSpc>
                <a:spcPct val="150000"/>
              </a:lnSpc>
            </a:pPr>
            <a:r>
              <a:rPr lang="en-US" b="1" dirty="0">
                <a:solidFill>
                  <a:srgbClr val="1D4956"/>
                </a:solidFill>
                <a:latin typeface="Barlow"/>
                <a:cs typeface="Calibri"/>
                <a:sym typeface="Wingdings" panose="05000000000000000000" pitchFamily="2" charset="2"/>
              </a:rPr>
              <a:t>Hiding</a:t>
            </a:r>
            <a:r>
              <a:rPr lang="en-US" dirty="0">
                <a:solidFill>
                  <a:srgbClr val="1D4956"/>
                </a:solidFill>
                <a:latin typeface="Barlow"/>
                <a:cs typeface="Calibri"/>
                <a:sym typeface="Wingdings" panose="05000000000000000000" pitchFamily="2" charset="2"/>
              </a:rPr>
              <a:t> the accelerator </a:t>
            </a:r>
            <a:r>
              <a:rPr lang="en-US" b="1" dirty="0">
                <a:solidFill>
                  <a:srgbClr val="1D4956"/>
                </a:solidFill>
                <a:latin typeface="Barlow"/>
                <a:cs typeface="Calibri"/>
                <a:sym typeface="Wingdings" panose="05000000000000000000" pitchFamily="2" charset="2"/>
              </a:rPr>
              <a:t>type</a:t>
            </a:r>
            <a:r>
              <a:rPr lang="en-US" dirty="0">
                <a:solidFill>
                  <a:srgbClr val="1D4956"/>
                </a:solidFill>
                <a:latin typeface="Barlow"/>
                <a:cs typeface="Calibri"/>
                <a:sym typeface="Wingdings" panose="05000000000000000000" pitchFamily="2" charset="2"/>
              </a:rPr>
              <a:t>, </a:t>
            </a:r>
            <a:r>
              <a:rPr lang="en-US" b="1" dirty="0">
                <a:solidFill>
                  <a:srgbClr val="1D4956"/>
                </a:solidFill>
                <a:latin typeface="Barlow"/>
                <a:cs typeface="Calibri"/>
                <a:sym typeface="Wingdings" panose="05000000000000000000" pitchFamily="2" charset="2"/>
              </a:rPr>
              <a:t>number</a:t>
            </a:r>
            <a:r>
              <a:rPr lang="en-US" dirty="0">
                <a:solidFill>
                  <a:srgbClr val="1D4956"/>
                </a:solidFill>
                <a:latin typeface="Barlow"/>
                <a:cs typeface="Calibri"/>
                <a:sym typeface="Wingdings" panose="05000000000000000000" pitchFamily="2" charset="2"/>
              </a:rPr>
              <a:t>, and </a:t>
            </a:r>
            <a:r>
              <a:rPr lang="en-US" b="1" dirty="0">
                <a:solidFill>
                  <a:srgbClr val="1D4956"/>
                </a:solidFill>
                <a:latin typeface="Barlow"/>
                <a:cs typeface="Calibri"/>
                <a:sym typeface="Wingdings" panose="05000000000000000000" pitchFamily="2" charset="2"/>
              </a:rPr>
              <a:t>set</a:t>
            </a:r>
            <a:r>
              <a:rPr lang="en-US" dirty="0">
                <a:solidFill>
                  <a:srgbClr val="1D4956"/>
                </a:solidFill>
                <a:latin typeface="Barlow"/>
                <a:cs typeface="Calibri"/>
                <a:sym typeface="Wingdings" panose="05000000000000000000" pitchFamily="2" charset="2"/>
              </a:rPr>
              <a:t> from applications</a:t>
            </a:r>
          </a:p>
          <a:p>
            <a:pPr lvl="1">
              <a:lnSpc>
                <a:spcPct val="150000"/>
              </a:lnSpc>
            </a:pPr>
            <a:r>
              <a:rPr lang="en-US" b="1" dirty="0">
                <a:solidFill>
                  <a:srgbClr val="1D4956"/>
                </a:solidFill>
                <a:latin typeface="Barlow"/>
                <a:cs typeface="Calibri Light"/>
              </a:rPr>
              <a:t>Assigning</a:t>
            </a:r>
            <a:r>
              <a:rPr lang="en-US" dirty="0">
                <a:solidFill>
                  <a:srgbClr val="1D4956"/>
                </a:solidFill>
                <a:latin typeface="Barlow"/>
                <a:cs typeface="Calibri Light"/>
              </a:rPr>
              <a:t> </a:t>
            </a:r>
            <a:r>
              <a:rPr lang="en-US" b="1" dirty="0">
                <a:solidFill>
                  <a:srgbClr val="1D4956"/>
                </a:solidFill>
                <a:latin typeface="Barlow"/>
                <a:cs typeface="Calibri Light"/>
              </a:rPr>
              <a:t>tasks</a:t>
            </a:r>
            <a:r>
              <a:rPr lang="en-US" dirty="0">
                <a:solidFill>
                  <a:srgbClr val="1D4956"/>
                </a:solidFill>
                <a:latin typeface="Barlow"/>
                <a:cs typeface="Calibri Light"/>
              </a:rPr>
              <a:t> to accelerators </a:t>
            </a:r>
            <a:r>
              <a:rPr lang="en-US" b="1" dirty="0">
                <a:solidFill>
                  <a:srgbClr val="1D4956"/>
                </a:solidFill>
                <a:latin typeface="Barlow"/>
                <a:cs typeface="Calibri Light"/>
              </a:rPr>
              <a:t>dynamically</a:t>
            </a:r>
            <a:r>
              <a:rPr lang="en-US" dirty="0">
                <a:solidFill>
                  <a:srgbClr val="1D4956"/>
                </a:solidFill>
                <a:latin typeface="Barlow"/>
                <a:cs typeface="Calibri Light"/>
              </a:rPr>
              <a:t> at runtime</a:t>
            </a:r>
          </a:p>
          <a:p>
            <a:pPr lvl="1">
              <a:lnSpc>
                <a:spcPct val="150000"/>
              </a:lnSpc>
            </a:pPr>
            <a:r>
              <a:rPr lang="en-US" b="1" dirty="0">
                <a:solidFill>
                  <a:srgbClr val="1D4956"/>
                </a:solidFill>
                <a:latin typeface="Barlow"/>
                <a:cs typeface="Calibri Light"/>
              </a:rPr>
              <a:t>Transferring</a:t>
            </a:r>
            <a:r>
              <a:rPr lang="en-US" dirty="0">
                <a:solidFill>
                  <a:srgbClr val="1D4956"/>
                </a:solidFill>
                <a:latin typeface="Barlow"/>
                <a:cs typeface="Calibri Light"/>
              </a:rPr>
              <a:t> </a:t>
            </a:r>
            <a:r>
              <a:rPr lang="en-US" b="1" dirty="0">
                <a:solidFill>
                  <a:srgbClr val="1D4956"/>
                </a:solidFill>
                <a:latin typeface="Barlow"/>
                <a:cs typeface="Calibri Light"/>
              </a:rPr>
              <a:t>data</a:t>
            </a:r>
            <a:r>
              <a:rPr lang="en-US" dirty="0">
                <a:solidFill>
                  <a:srgbClr val="1D4956"/>
                </a:solidFill>
                <a:latin typeface="Barlow"/>
                <a:cs typeface="Calibri Light"/>
              </a:rPr>
              <a:t> </a:t>
            </a:r>
            <a:r>
              <a:rPr lang="en-US" b="1" dirty="0">
                <a:solidFill>
                  <a:srgbClr val="1D4956"/>
                </a:solidFill>
                <a:latin typeface="Barlow"/>
                <a:cs typeface="Calibri Light"/>
              </a:rPr>
              <a:t>just before </a:t>
            </a:r>
            <a:r>
              <a:rPr lang="en-US" dirty="0">
                <a:solidFill>
                  <a:srgbClr val="1D4956"/>
                </a:solidFill>
                <a:latin typeface="Barlow"/>
                <a:cs typeface="Calibri Light"/>
              </a:rPr>
              <a:t>task execution</a:t>
            </a:r>
          </a:p>
          <a:p>
            <a:pPr lvl="1">
              <a:lnSpc>
                <a:spcPct val="150000"/>
              </a:lnSpc>
            </a:pPr>
            <a:r>
              <a:rPr lang="en-US" dirty="0">
                <a:solidFill>
                  <a:srgbClr val="1D4956"/>
                </a:solidFill>
                <a:latin typeface="Barlow"/>
                <a:cs typeface="Calibri Light"/>
              </a:rPr>
              <a:t>Offering </a:t>
            </a:r>
            <a:r>
              <a:rPr lang="en-US" b="1" dirty="0">
                <a:solidFill>
                  <a:srgbClr val="1D4956"/>
                </a:solidFill>
                <a:latin typeface="Barlow"/>
                <a:cs typeface="Calibri Light"/>
              </a:rPr>
              <a:t>transparent</a:t>
            </a:r>
            <a:r>
              <a:rPr lang="en-US" dirty="0">
                <a:solidFill>
                  <a:srgbClr val="1D4956"/>
                </a:solidFill>
                <a:latin typeface="Barlow"/>
                <a:cs typeface="Calibri Light"/>
              </a:rPr>
              <a:t> </a:t>
            </a:r>
            <a:r>
              <a:rPr lang="en-US" b="1" dirty="0">
                <a:solidFill>
                  <a:srgbClr val="1D4956"/>
                </a:solidFill>
                <a:latin typeface="Barlow"/>
                <a:cs typeface="Calibri Light"/>
              </a:rPr>
              <a:t>heterogeneous</a:t>
            </a:r>
            <a:r>
              <a:rPr lang="en-US" dirty="0">
                <a:solidFill>
                  <a:srgbClr val="1D4956"/>
                </a:solidFill>
                <a:latin typeface="Barlow"/>
                <a:cs typeface="Calibri Light"/>
              </a:rPr>
              <a:t> accelerator </a:t>
            </a:r>
            <a:r>
              <a:rPr lang="en-US" b="1" dirty="0">
                <a:solidFill>
                  <a:srgbClr val="1D4956"/>
                </a:solidFill>
                <a:latin typeface="Barlow"/>
                <a:cs typeface="Calibri Light"/>
              </a:rPr>
              <a:t>spatial sharing</a:t>
            </a:r>
          </a:p>
          <a:p>
            <a:pPr lvl="1">
              <a:lnSpc>
                <a:spcPct val="150000"/>
              </a:lnSpc>
            </a:pPr>
            <a:r>
              <a:rPr lang="en-US" b="1" dirty="0">
                <a:solidFill>
                  <a:srgbClr val="1D4956"/>
                </a:solidFill>
                <a:latin typeface="Barlow"/>
                <a:cs typeface="Calibri Light"/>
              </a:rPr>
              <a:t>Supporting</a:t>
            </a:r>
            <a:r>
              <a:rPr lang="en-US" dirty="0">
                <a:solidFill>
                  <a:srgbClr val="1D4956"/>
                </a:solidFill>
                <a:latin typeface="Barlow"/>
                <a:cs typeface="Calibri Light"/>
              </a:rPr>
              <a:t> </a:t>
            </a:r>
            <a:r>
              <a:rPr lang="en-US" b="1" dirty="0">
                <a:solidFill>
                  <a:srgbClr val="1D4956"/>
                </a:solidFill>
                <a:latin typeface="Barlow"/>
                <a:cs typeface="Calibri Light"/>
              </a:rPr>
              <a:t>real-world applications </a:t>
            </a:r>
            <a:r>
              <a:rPr lang="en-US" dirty="0">
                <a:solidFill>
                  <a:srgbClr val="1D4956"/>
                </a:solidFill>
                <a:latin typeface="Barlow"/>
                <a:cs typeface="Calibri Light"/>
              </a:rPr>
              <a:t>using an auto-porting tool</a:t>
            </a:r>
          </a:p>
          <a:p>
            <a:pPr lvl="1">
              <a:lnSpc>
                <a:spcPct val="150000"/>
              </a:lnSpc>
            </a:pPr>
            <a:endParaRPr lang="en-US" sz="500" dirty="0">
              <a:solidFill>
                <a:srgbClr val="1D4956"/>
              </a:solidFill>
              <a:latin typeface="Barlow"/>
              <a:cs typeface="Calibri Light"/>
            </a:endParaRPr>
          </a:p>
        </p:txBody>
      </p:sp>
      <p:sp>
        <p:nvSpPr>
          <p:cNvPr id="4" name="Slide Number Placeholder 3">
            <a:extLst>
              <a:ext uri="{FF2B5EF4-FFF2-40B4-BE49-F238E27FC236}">
                <a16:creationId xmlns:a16="http://schemas.microsoft.com/office/drawing/2014/main" id="{05D318C1-FCD9-4F77-817F-6A393CCB2E7C}"/>
              </a:ext>
            </a:extLst>
          </p:cNvPr>
          <p:cNvSpPr>
            <a:spLocks noGrp="1"/>
          </p:cNvSpPr>
          <p:nvPr>
            <p:ph type="sldNum" sz="quarter" idx="12"/>
          </p:nvPr>
        </p:nvSpPr>
        <p:spPr/>
        <p:txBody>
          <a:bodyPr/>
          <a:lstStyle/>
          <a:p>
            <a:fld id="{48F63A3B-78C7-47BE-AE5E-E10140E04643}" type="slidenum">
              <a:rPr lang="en-US" smtClean="0"/>
              <a:t>34</a:t>
            </a:fld>
            <a:endParaRPr lang="en-US"/>
          </a:p>
        </p:txBody>
      </p:sp>
      <p:sp>
        <p:nvSpPr>
          <p:cNvPr id="8" name="Footer Placeholder 7">
            <a:extLst>
              <a:ext uri="{FF2B5EF4-FFF2-40B4-BE49-F238E27FC236}">
                <a16:creationId xmlns:a16="http://schemas.microsoft.com/office/drawing/2014/main" id="{15FE2821-5566-4D30-A468-5FF496BAC102}"/>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1396912100"/>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10" name="Title 1">
            <a:extLst>
              <a:ext uri="{FF2B5EF4-FFF2-40B4-BE49-F238E27FC236}">
                <a16:creationId xmlns:a16="http://schemas.microsoft.com/office/drawing/2014/main" id="{2819F4C9-6D94-4C0F-A412-3F303CE09EE4}"/>
              </a:ext>
            </a:extLst>
          </p:cNvPr>
          <p:cNvSpPr txBox="1">
            <a:spLocks/>
          </p:cNvSpPr>
          <p:nvPr/>
        </p:nvSpPr>
        <p:spPr>
          <a:xfrm>
            <a:off x="516467" y="365125"/>
            <a:ext cx="4301194"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Outline</a:t>
            </a:r>
            <a:endParaRPr lang="en-US" sz="3600" b="1" dirty="0">
              <a:solidFill>
                <a:srgbClr val="1D4956"/>
              </a:solidFill>
              <a:latin typeface="Barlow"/>
              <a:cs typeface="Calibri Light"/>
            </a:endParaRPr>
          </a:p>
        </p:txBody>
      </p:sp>
      <p:sp>
        <p:nvSpPr>
          <p:cNvPr id="8" name="Slide Number Placeholder 7">
            <a:extLst>
              <a:ext uri="{FF2B5EF4-FFF2-40B4-BE49-F238E27FC236}">
                <a16:creationId xmlns:a16="http://schemas.microsoft.com/office/drawing/2014/main" id="{2D5EDCFB-AA99-4B74-A593-0DB4FC80D837}"/>
              </a:ext>
            </a:extLst>
          </p:cNvPr>
          <p:cNvSpPr>
            <a:spLocks noGrp="1"/>
          </p:cNvSpPr>
          <p:nvPr>
            <p:ph type="sldNum" sz="quarter" idx="12"/>
          </p:nvPr>
        </p:nvSpPr>
        <p:spPr/>
        <p:txBody>
          <a:bodyPr/>
          <a:lstStyle/>
          <a:p>
            <a:fld id="{48F63A3B-78C7-47BE-AE5E-E10140E04643}" type="slidenum">
              <a:rPr lang="en-US" smtClean="0"/>
              <a:t>35</a:t>
            </a:fld>
            <a:endParaRPr lang="en-US"/>
          </a:p>
        </p:txBody>
      </p:sp>
      <p:sp>
        <p:nvSpPr>
          <p:cNvPr id="14" name="Footer Placeholder 13">
            <a:extLst>
              <a:ext uri="{FF2B5EF4-FFF2-40B4-BE49-F238E27FC236}">
                <a16:creationId xmlns:a16="http://schemas.microsoft.com/office/drawing/2014/main" id="{05F632E6-B3A8-4966-A8BF-7C855207057B}"/>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11" name="Content Placeholder 2">
            <a:extLst>
              <a:ext uri="{FF2B5EF4-FFF2-40B4-BE49-F238E27FC236}">
                <a16:creationId xmlns:a16="http://schemas.microsoft.com/office/drawing/2014/main" id="{0037A024-22F0-4962-98C7-83618A5E3FE2}"/>
              </a:ext>
            </a:extLst>
          </p:cNvPr>
          <p:cNvSpPr>
            <a:spLocks noGrp="1"/>
          </p:cNvSpPr>
          <p:nvPr>
            <p:ph sz="half" idx="1"/>
          </p:nvPr>
        </p:nvSpPr>
        <p:spPr>
          <a:xfrm>
            <a:off x="466988" y="1711842"/>
            <a:ext cx="8591951" cy="4585682"/>
          </a:xfrm>
        </p:spPr>
        <p:txBody>
          <a:bodyPr vert="horz" lIns="91440" tIns="45720" rIns="91440" bIns="45720" rtlCol="0" anchor="t">
            <a:noAutofit/>
          </a:bodyPr>
          <a:lstStyle/>
          <a:p>
            <a:pPr>
              <a:lnSpc>
                <a:spcPct val="150000"/>
              </a:lnSpc>
            </a:pPr>
            <a:r>
              <a:rPr lang="en-US" sz="2400" dirty="0">
                <a:solidFill>
                  <a:srgbClr val="8CC6D8"/>
                </a:solidFill>
                <a:latin typeface="Barlow"/>
                <a:cs typeface="Calibri Light"/>
              </a:rPr>
              <a:t>Introduction</a:t>
            </a:r>
          </a:p>
          <a:p>
            <a:pPr>
              <a:lnSpc>
                <a:spcPct val="150000"/>
              </a:lnSpc>
            </a:pPr>
            <a:r>
              <a:rPr lang="en-US" sz="2400" dirty="0">
                <a:solidFill>
                  <a:srgbClr val="8CC6D8"/>
                </a:solidFill>
                <a:latin typeface="Barlow"/>
                <a:cs typeface="Calibri Light"/>
              </a:rPr>
              <a:t>Thesis statement and contributions</a:t>
            </a:r>
          </a:p>
          <a:p>
            <a:pPr>
              <a:lnSpc>
                <a:spcPct val="150000"/>
              </a:lnSpc>
            </a:pPr>
            <a:r>
              <a:rPr lang="en-US" sz="2400" b="1" dirty="0">
                <a:solidFill>
                  <a:srgbClr val="8CC6D8"/>
                </a:solidFill>
                <a:latin typeface="Barlow"/>
                <a:cs typeface="Calibri Light"/>
              </a:rPr>
              <a:t> </a:t>
            </a:r>
            <a:r>
              <a:rPr lang="en-US" sz="2400" dirty="0">
                <a:solidFill>
                  <a:srgbClr val="8CC6D8"/>
                </a:solidFill>
                <a:latin typeface="Barlow"/>
                <a:cs typeface="Calibri Light"/>
              </a:rPr>
              <a:t>Elastic application to accelerator assignment (Arax)</a:t>
            </a:r>
            <a:endParaRPr lang="en-US" sz="2400" dirty="0">
              <a:solidFill>
                <a:srgbClr val="1D4956"/>
              </a:solidFill>
              <a:latin typeface="Barlow"/>
              <a:cs typeface="Calibri Light"/>
            </a:endParaRPr>
          </a:p>
          <a:p>
            <a:pPr>
              <a:lnSpc>
                <a:spcPct val="150000"/>
              </a:lnSpc>
              <a:buFont typeface="Wingdings" panose="05000000000000000000" pitchFamily="2" charset="2"/>
              <a:buChar char="Ø"/>
            </a:pPr>
            <a:r>
              <a:rPr lang="en-US" sz="2400" b="1" dirty="0">
                <a:solidFill>
                  <a:srgbClr val="1D4956"/>
                </a:solidFill>
                <a:latin typeface="Barlow"/>
                <a:cs typeface="Calibri Light"/>
              </a:rPr>
              <a:t> Protected accelerator spatial sharing (Guardian)</a:t>
            </a:r>
          </a:p>
          <a:p>
            <a:pPr>
              <a:lnSpc>
                <a:spcPct val="150000"/>
              </a:lnSpc>
            </a:pPr>
            <a:r>
              <a:rPr lang="en-US" sz="2400" dirty="0">
                <a:solidFill>
                  <a:srgbClr val="8CC6D8"/>
                </a:solidFill>
                <a:latin typeface="Barlow"/>
                <a:cs typeface="Calibri Light"/>
                <a:sym typeface="Wingdings" panose="05000000000000000000" pitchFamily="2" charset="2"/>
              </a:rPr>
              <a:t>Conclusions</a:t>
            </a:r>
          </a:p>
        </p:txBody>
      </p:sp>
      <p:sp>
        <p:nvSpPr>
          <p:cNvPr id="7" name="TextBox 6">
            <a:extLst>
              <a:ext uri="{FF2B5EF4-FFF2-40B4-BE49-F238E27FC236}">
                <a16:creationId xmlns:a16="http://schemas.microsoft.com/office/drawing/2014/main" id="{E8CB7692-FE83-48FD-85FD-9960D2DB274C}"/>
              </a:ext>
            </a:extLst>
          </p:cNvPr>
          <p:cNvSpPr txBox="1"/>
          <p:nvPr/>
        </p:nvSpPr>
        <p:spPr>
          <a:xfrm>
            <a:off x="581009" y="5712749"/>
            <a:ext cx="11144003" cy="646331"/>
          </a:xfrm>
          <a:prstGeom prst="rect">
            <a:avLst/>
          </a:prstGeom>
          <a:noFill/>
        </p:spPr>
        <p:txBody>
          <a:bodyPr wrap="square">
            <a:spAutoFit/>
          </a:bodyPr>
          <a:lstStyle/>
          <a:p>
            <a:pPr>
              <a:lnSpc>
                <a:spcPct val="100000"/>
              </a:lnSpc>
            </a:pPr>
            <a:r>
              <a:rPr lang="en-US" sz="1800" dirty="0">
                <a:solidFill>
                  <a:srgbClr val="1D4956"/>
                </a:solidFill>
                <a:latin typeface="Barlow"/>
                <a:cs typeface="Calibri"/>
                <a:sym typeface="Wingdings" panose="05000000000000000000" pitchFamily="2" charset="2"/>
              </a:rPr>
              <a:t>Arax: A Runtime Framework for Decoupling Applications from Heterogeneous Accelerators, SoCC’22</a:t>
            </a:r>
          </a:p>
          <a:p>
            <a:pPr>
              <a:lnSpc>
                <a:spcPct val="100000"/>
              </a:lnSpc>
            </a:pPr>
            <a:r>
              <a:rPr lang="en-US" sz="1800" dirty="0">
                <a:solidFill>
                  <a:srgbClr val="1D4956"/>
                </a:solidFill>
                <a:latin typeface="Barlow"/>
                <a:cs typeface="Calibri"/>
                <a:sym typeface="Wingdings" panose="05000000000000000000" pitchFamily="2" charset="2"/>
              </a:rPr>
              <a:t>Guardian: Data Isolation for Multi-Tenant GPU Sharing, Under submission</a:t>
            </a:r>
          </a:p>
        </p:txBody>
      </p:sp>
    </p:spTree>
    <p:custDataLst>
      <p:tags r:id="rId1"/>
    </p:custDataLst>
    <p:extLst>
      <p:ext uri="{BB962C8B-B14F-4D97-AF65-F5344CB8AC3E}">
        <p14:creationId xmlns:p14="http://schemas.microsoft.com/office/powerpoint/2010/main" val="2234141224"/>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60832" y="365125"/>
            <a:ext cx="11545444" cy="777875"/>
          </a:xfrm>
        </p:spPr>
        <p:txBody>
          <a:bodyPr>
            <a:normAutofit/>
          </a:bodyPr>
          <a:lstStyle/>
          <a:p>
            <a:r>
              <a:rPr lang="en-US" sz="3200" b="1" dirty="0">
                <a:solidFill>
                  <a:srgbClr val="1D4956"/>
                </a:solidFill>
                <a:latin typeface="Barlow"/>
                <a:cs typeface="Calibri Light"/>
              </a:rPr>
              <a:t>Software spatial sharing has memory safety issues  </a:t>
            </a:r>
          </a:p>
        </p:txBody>
      </p:sp>
      <p:sp>
        <p:nvSpPr>
          <p:cNvPr id="12" name="Content Placeholder 2">
            <a:extLst>
              <a:ext uri="{FF2B5EF4-FFF2-40B4-BE49-F238E27FC236}">
                <a16:creationId xmlns:a16="http://schemas.microsoft.com/office/drawing/2014/main" id="{7C08BC31-D2E7-4D3A-8559-47CD8936DB6C}"/>
              </a:ext>
            </a:extLst>
          </p:cNvPr>
          <p:cNvSpPr>
            <a:spLocks noGrp="1"/>
          </p:cNvSpPr>
          <p:nvPr>
            <p:ph sz="half" idx="1"/>
          </p:nvPr>
        </p:nvSpPr>
        <p:spPr>
          <a:xfrm>
            <a:off x="466989" y="1143000"/>
            <a:ext cx="8253175" cy="4400549"/>
          </a:xfrm>
        </p:spPr>
        <p:txBody>
          <a:bodyPr vert="horz" lIns="91440" tIns="45720" rIns="91440" bIns="45720" rtlCol="0" anchor="t">
            <a:noAutofit/>
          </a:bodyPr>
          <a:lstStyle/>
          <a:p>
            <a:pPr>
              <a:lnSpc>
                <a:spcPct val="150000"/>
              </a:lnSpc>
            </a:pPr>
            <a:r>
              <a:rPr lang="en-US" sz="2400" dirty="0">
                <a:solidFill>
                  <a:srgbClr val="1D4956"/>
                </a:solidFill>
                <a:latin typeface="Barlow"/>
                <a:cs typeface="Calibri Light"/>
              </a:rPr>
              <a:t> GPU spatial sharing requires a </a:t>
            </a:r>
            <a:r>
              <a:rPr lang="en-US" sz="2400" b="1" dirty="0">
                <a:solidFill>
                  <a:srgbClr val="1D4956"/>
                </a:solidFill>
                <a:latin typeface="Barlow"/>
                <a:cs typeface="Calibri Light"/>
              </a:rPr>
              <a:t>single GPU context</a:t>
            </a:r>
          </a:p>
          <a:p>
            <a:pPr lvl="1">
              <a:lnSpc>
                <a:spcPct val="150000"/>
              </a:lnSpc>
            </a:pPr>
            <a:r>
              <a:rPr lang="en-US" sz="2000" dirty="0">
                <a:solidFill>
                  <a:srgbClr val="1D4956"/>
                </a:solidFill>
                <a:latin typeface="Barlow"/>
                <a:cs typeface="Calibri Light"/>
              </a:rPr>
              <a:t>Common GPU address space</a:t>
            </a:r>
          </a:p>
        </p:txBody>
      </p:sp>
      <p:sp>
        <p:nvSpPr>
          <p:cNvPr id="4" name="Slide Number Placeholder 3">
            <a:extLst>
              <a:ext uri="{FF2B5EF4-FFF2-40B4-BE49-F238E27FC236}">
                <a16:creationId xmlns:a16="http://schemas.microsoft.com/office/drawing/2014/main" id="{DB3D50BA-E677-48B2-A3D7-1ABB424E46BB}"/>
              </a:ext>
            </a:extLst>
          </p:cNvPr>
          <p:cNvSpPr>
            <a:spLocks noGrp="1"/>
          </p:cNvSpPr>
          <p:nvPr>
            <p:ph type="sldNum" sz="quarter" idx="12"/>
          </p:nvPr>
        </p:nvSpPr>
        <p:spPr/>
        <p:txBody>
          <a:bodyPr/>
          <a:lstStyle/>
          <a:p>
            <a:fld id="{48F63A3B-78C7-47BE-AE5E-E10140E04643}" type="slidenum">
              <a:rPr lang="en-US" smtClean="0"/>
              <a:t>36</a:t>
            </a:fld>
            <a:endParaRPr lang="en-US"/>
          </a:p>
        </p:txBody>
      </p:sp>
      <p:sp>
        <p:nvSpPr>
          <p:cNvPr id="8" name="Footer Placeholder 7">
            <a:extLst>
              <a:ext uri="{FF2B5EF4-FFF2-40B4-BE49-F238E27FC236}">
                <a16:creationId xmlns:a16="http://schemas.microsoft.com/office/drawing/2014/main" id="{4C6EF0AE-0C44-474F-99EA-36F44661FAD8}"/>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7" name="Rectangle 6">
            <a:extLst>
              <a:ext uri="{FF2B5EF4-FFF2-40B4-BE49-F238E27FC236}">
                <a16:creationId xmlns:a16="http://schemas.microsoft.com/office/drawing/2014/main" id="{264D2B83-C24B-416D-AAAF-5A7BB98F1048}"/>
              </a:ext>
            </a:extLst>
          </p:cNvPr>
          <p:cNvSpPr/>
          <p:nvPr/>
        </p:nvSpPr>
        <p:spPr>
          <a:xfrm>
            <a:off x="143137" y="5837708"/>
            <a:ext cx="8143612" cy="523220"/>
          </a:xfrm>
          <a:prstGeom prst="rect">
            <a:avLst/>
          </a:prstGeom>
        </p:spPr>
        <p:txBody>
          <a:bodyPr wrap="square">
            <a:spAutoFit/>
          </a:bodyPr>
          <a:lstStyle/>
          <a:p>
            <a:pPr marL="457200" lvl="2"/>
            <a:r>
              <a:rPr lang="en-US" dirty="0">
                <a:solidFill>
                  <a:srgbClr val="1D4956"/>
                </a:solidFill>
                <a:latin typeface="Barlow" panose="00000500000000000000" pitchFamily="2" charset="0"/>
                <a:cs typeface="Calibri Light"/>
              </a:rPr>
              <a:t>[6]  </a:t>
            </a:r>
            <a:r>
              <a:rPr lang="en-GB" dirty="0">
                <a:solidFill>
                  <a:srgbClr val="1D4956"/>
                </a:solidFill>
                <a:latin typeface="Barlow" panose="00000500000000000000" pitchFamily="2" charset="0"/>
                <a:cs typeface="Calibri Light"/>
              </a:rPr>
              <a:t>NSDI ‘18, G-Net: Effective GPU Sharing in NFV Systems</a:t>
            </a:r>
          </a:p>
          <a:p>
            <a:pPr marL="457200" lvl="2"/>
            <a:r>
              <a:rPr lang="en-US" dirty="0">
                <a:solidFill>
                  <a:srgbClr val="1D4956"/>
                </a:solidFill>
                <a:latin typeface="Barlow" panose="00000500000000000000" pitchFamily="2" charset="0"/>
                <a:cs typeface="Calibri Light"/>
              </a:rPr>
              <a:t>[7]  </a:t>
            </a:r>
            <a:r>
              <a:rPr lang="en-US" dirty="0">
                <a:solidFill>
                  <a:srgbClr val="1D4956"/>
                </a:solidFill>
                <a:latin typeface="Barlow" panose="00000500000000000000" pitchFamily="2" charset="0"/>
              </a:rPr>
              <a:t>NVIDIA Multi-Process Service (MPS)</a:t>
            </a:r>
          </a:p>
        </p:txBody>
      </p:sp>
      <p:grpSp>
        <p:nvGrpSpPr>
          <p:cNvPr id="9" name="Group 8">
            <a:extLst>
              <a:ext uri="{FF2B5EF4-FFF2-40B4-BE49-F238E27FC236}">
                <a16:creationId xmlns:a16="http://schemas.microsoft.com/office/drawing/2014/main" id="{0751E074-4615-460C-A2C8-5E0D3A622157}"/>
              </a:ext>
            </a:extLst>
          </p:cNvPr>
          <p:cNvGrpSpPr/>
          <p:nvPr/>
        </p:nvGrpSpPr>
        <p:grpSpPr>
          <a:xfrm>
            <a:off x="8756945" y="3392122"/>
            <a:ext cx="3308248" cy="2582535"/>
            <a:chOff x="9095232" y="2270458"/>
            <a:chExt cx="2499360" cy="2582535"/>
          </a:xfrm>
        </p:grpSpPr>
        <p:sp>
          <p:nvSpPr>
            <p:cNvPr id="10" name="Ορθογώνιο 433">
              <a:extLst>
                <a:ext uri="{FF2B5EF4-FFF2-40B4-BE49-F238E27FC236}">
                  <a16:creationId xmlns:a16="http://schemas.microsoft.com/office/drawing/2014/main" id="{A50D7C07-6005-4BDF-AB27-733F6DED3646}"/>
                </a:ext>
              </a:extLst>
            </p:cNvPr>
            <p:cNvSpPr/>
            <p:nvPr/>
          </p:nvSpPr>
          <p:spPr>
            <a:xfrm>
              <a:off x="9095232" y="2424291"/>
              <a:ext cx="2499360"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C54D1F06-3670-4745-A67F-4F643DDD94FE}"/>
                </a:ext>
              </a:extLst>
            </p:cNvPr>
            <p:cNvSpPr txBox="1"/>
            <p:nvPr/>
          </p:nvSpPr>
          <p:spPr>
            <a:xfrm>
              <a:off x="9634292" y="2270458"/>
              <a:ext cx="1475090"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NVIDIA GPU</a:t>
              </a:r>
              <a:endParaRPr lang="el-GR" sz="2000" dirty="0">
                <a:solidFill>
                  <a:srgbClr val="1D4956"/>
                </a:solidFill>
              </a:endParaRPr>
            </a:p>
          </p:txBody>
        </p:sp>
      </p:grpSp>
      <p:sp>
        <p:nvSpPr>
          <p:cNvPr id="13" name="TextBox 12">
            <a:extLst>
              <a:ext uri="{FF2B5EF4-FFF2-40B4-BE49-F238E27FC236}">
                <a16:creationId xmlns:a16="http://schemas.microsoft.com/office/drawing/2014/main" id="{4E3B3FFE-11A5-466F-AC83-9F107BB409A7}"/>
              </a:ext>
            </a:extLst>
          </p:cNvPr>
          <p:cNvSpPr txBox="1"/>
          <p:nvPr/>
        </p:nvSpPr>
        <p:spPr>
          <a:xfrm>
            <a:off x="8884664" y="1630943"/>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CUDA app1 </a:t>
            </a:r>
            <a:endParaRPr lang="el-GR" sz="1800" b="1" dirty="0">
              <a:solidFill>
                <a:schemeClr val="bg1"/>
              </a:solidFill>
            </a:endParaRPr>
          </a:p>
        </p:txBody>
      </p:sp>
      <p:sp>
        <p:nvSpPr>
          <p:cNvPr id="14" name="TextBox 13">
            <a:extLst>
              <a:ext uri="{FF2B5EF4-FFF2-40B4-BE49-F238E27FC236}">
                <a16:creationId xmlns:a16="http://schemas.microsoft.com/office/drawing/2014/main" id="{AA708A20-AFFE-4845-8D7B-7FDDB17E710E}"/>
              </a:ext>
            </a:extLst>
          </p:cNvPr>
          <p:cNvSpPr txBox="1"/>
          <p:nvPr/>
        </p:nvSpPr>
        <p:spPr>
          <a:xfrm>
            <a:off x="10552409" y="1622516"/>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CUDA app2 </a:t>
            </a:r>
            <a:endParaRPr lang="el-GR" sz="1800" b="1" dirty="0">
              <a:solidFill>
                <a:schemeClr val="bg1"/>
              </a:solidFill>
            </a:endParaRPr>
          </a:p>
        </p:txBody>
      </p:sp>
      <p:sp>
        <p:nvSpPr>
          <p:cNvPr id="15" name="Ορθογώνιο: Στρογγύλεμα γωνιών 55">
            <a:extLst>
              <a:ext uri="{FF2B5EF4-FFF2-40B4-BE49-F238E27FC236}">
                <a16:creationId xmlns:a16="http://schemas.microsoft.com/office/drawing/2014/main" id="{64D46B36-28A5-439C-B83D-C36D6E40EFDF}"/>
              </a:ext>
            </a:extLst>
          </p:cNvPr>
          <p:cNvSpPr/>
          <p:nvPr/>
        </p:nvSpPr>
        <p:spPr>
          <a:xfrm>
            <a:off x="8872471" y="3831286"/>
            <a:ext cx="3107378" cy="2109748"/>
          </a:xfrm>
          <a:prstGeom prst="roundRect">
            <a:avLst/>
          </a:prstGeom>
          <a:solidFill>
            <a:srgbClr val="F1F0EF"/>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b="1" dirty="0">
              <a:solidFill>
                <a:srgbClr val="1D4956"/>
              </a:solidFill>
            </a:endParaRPr>
          </a:p>
        </p:txBody>
      </p:sp>
      <p:grpSp>
        <p:nvGrpSpPr>
          <p:cNvPr id="16" name="Group 15">
            <a:extLst>
              <a:ext uri="{FF2B5EF4-FFF2-40B4-BE49-F238E27FC236}">
                <a16:creationId xmlns:a16="http://schemas.microsoft.com/office/drawing/2014/main" id="{60EF7935-A1D4-485F-A563-FBD26DB18E6C}"/>
              </a:ext>
            </a:extLst>
          </p:cNvPr>
          <p:cNvGrpSpPr/>
          <p:nvPr/>
        </p:nvGrpSpPr>
        <p:grpSpPr>
          <a:xfrm>
            <a:off x="8997852" y="2089322"/>
            <a:ext cx="1097844" cy="641686"/>
            <a:chOff x="9034428" y="2308778"/>
            <a:chExt cx="1097844" cy="641686"/>
          </a:xfrm>
        </p:grpSpPr>
        <p:cxnSp>
          <p:nvCxnSpPr>
            <p:cNvPr id="17" name="Straight Arrow Connector 16">
              <a:extLst>
                <a:ext uri="{FF2B5EF4-FFF2-40B4-BE49-F238E27FC236}">
                  <a16:creationId xmlns:a16="http://schemas.microsoft.com/office/drawing/2014/main" id="{A1B439BF-14EB-4818-82FB-F1C34D9E1157}"/>
                </a:ext>
              </a:extLst>
            </p:cNvPr>
            <p:cNvCxnSpPr>
              <a:cxnSpLocks/>
            </p:cNvCxnSpPr>
            <p:nvPr/>
          </p:nvCxnSpPr>
          <p:spPr>
            <a:xfrm>
              <a:off x="9630622" y="2308778"/>
              <a:ext cx="0" cy="641686"/>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D29F8AF-9E4D-4F16-97E4-874A94EB49C2}"/>
                </a:ext>
              </a:extLst>
            </p:cNvPr>
            <p:cNvSpPr txBox="1"/>
            <p:nvPr/>
          </p:nvSpPr>
          <p:spPr>
            <a:xfrm>
              <a:off x="9034428" y="2408978"/>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grpSp>
        <p:nvGrpSpPr>
          <p:cNvPr id="19" name="Group 18">
            <a:extLst>
              <a:ext uri="{FF2B5EF4-FFF2-40B4-BE49-F238E27FC236}">
                <a16:creationId xmlns:a16="http://schemas.microsoft.com/office/drawing/2014/main" id="{A918DD44-F838-436E-BB2A-894D0692C8FC}"/>
              </a:ext>
            </a:extLst>
          </p:cNvPr>
          <p:cNvGrpSpPr/>
          <p:nvPr/>
        </p:nvGrpSpPr>
        <p:grpSpPr>
          <a:xfrm>
            <a:off x="10705989" y="2082335"/>
            <a:ext cx="1097844" cy="648673"/>
            <a:chOff x="9034428" y="2308778"/>
            <a:chExt cx="1097844" cy="648673"/>
          </a:xfrm>
        </p:grpSpPr>
        <p:cxnSp>
          <p:nvCxnSpPr>
            <p:cNvPr id="20" name="Straight Arrow Connector 19">
              <a:extLst>
                <a:ext uri="{FF2B5EF4-FFF2-40B4-BE49-F238E27FC236}">
                  <a16:creationId xmlns:a16="http://schemas.microsoft.com/office/drawing/2014/main" id="{A6A94245-39D0-47EC-A26F-CDD2DDB0332C}"/>
                </a:ext>
              </a:extLst>
            </p:cNvPr>
            <p:cNvCxnSpPr>
              <a:cxnSpLocks/>
            </p:cNvCxnSpPr>
            <p:nvPr/>
          </p:nvCxnSpPr>
          <p:spPr>
            <a:xfrm>
              <a:off x="9630622" y="2308778"/>
              <a:ext cx="0" cy="648673"/>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932B47F-0152-42DF-A180-9578CB956546}"/>
                </a:ext>
              </a:extLst>
            </p:cNvPr>
            <p:cNvSpPr txBox="1"/>
            <p:nvPr/>
          </p:nvSpPr>
          <p:spPr>
            <a:xfrm>
              <a:off x="9034428" y="2408978"/>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sp>
        <p:nvSpPr>
          <p:cNvPr id="22" name="Ορθογώνιο: Στρογγύλεμα γωνιών 55">
            <a:extLst>
              <a:ext uri="{FF2B5EF4-FFF2-40B4-BE49-F238E27FC236}">
                <a16:creationId xmlns:a16="http://schemas.microsoft.com/office/drawing/2014/main" id="{2EA7927C-37CD-4242-9373-E5218C8AC2BF}"/>
              </a:ext>
            </a:extLst>
          </p:cNvPr>
          <p:cNvSpPr/>
          <p:nvPr/>
        </p:nvSpPr>
        <p:spPr>
          <a:xfrm>
            <a:off x="9117130" y="2806795"/>
            <a:ext cx="2670038" cy="497451"/>
          </a:xfrm>
          <a:prstGeom prst="roundRect">
            <a:avLst/>
          </a:prstGeom>
          <a:solidFill>
            <a:srgbClr val="F1F0EF"/>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solidFill>
                  <a:srgbClr val="1D4956"/>
                </a:solidFill>
                <a:latin typeface="Barlow" panose="020B0604020202020204" charset="0"/>
              </a:rPr>
              <a:t>Shared runtime (Server)</a:t>
            </a:r>
            <a:endParaRPr lang="el-GR" sz="1800" b="1" dirty="0">
              <a:solidFill>
                <a:srgbClr val="1D4956"/>
              </a:solidFill>
            </a:endParaRPr>
          </a:p>
        </p:txBody>
      </p:sp>
      <p:grpSp>
        <p:nvGrpSpPr>
          <p:cNvPr id="23" name="Group 22">
            <a:extLst>
              <a:ext uri="{FF2B5EF4-FFF2-40B4-BE49-F238E27FC236}">
                <a16:creationId xmlns:a16="http://schemas.microsoft.com/office/drawing/2014/main" id="{55DA5A0D-AEA3-4DF7-9520-43A4C74D2741}"/>
              </a:ext>
            </a:extLst>
          </p:cNvPr>
          <p:cNvGrpSpPr/>
          <p:nvPr/>
        </p:nvGrpSpPr>
        <p:grpSpPr>
          <a:xfrm>
            <a:off x="9592550" y="3392122"/>
            <a:ext cx="1709633" cy="1156609"/>
            <a:chOff x="9677894" y="3879802"/>
            <a:chExt cx="1709633" cy="1156609"/>
          </a:xfrm>
        </p:grpSpPr>
        <p:cxnSp>
          <p:nvCxnSpPr>
            <p:cNvPr id="24" name="Straight Arrow Connector 23">
              <a:extLst>
                <a:ext uri="{FF2B5EF4-FFF2-40B4-BE49-F238E27FC236}">
                  <a16:creationId xmlns:a16="http://schemas.microsoft.com/office/drawing/2014/main" id="{52EB8452-9010-4EAB-B61F-21322624E13F}"/>
                </a:ext>
              </a:extLst>
            </p:cNvPr>
            <p:cNvCxnSpPr>
              <a:cxnSpLocks/>
            </p:cNvCxnSpPr>
            <p:nvPr/>
          </p:nvCxnSpPr>
          <p:spPr>
            <a:xfrm>
              <a:off x="9677894" y="3879802"/>
              <a:ext cx="0" cy="1156609"/>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27A93A1-E0C3-4E40-A7DE-07CA06FCFA5A}"/>
                </a:ext>
              </a:extLst>
            </p:cNvPr>
            <p:cNvCxnSpPr>
              <a:cxnSpLocks/>
            </p:cNvCxnSpPr>
            <p:nvPr/>
          </p:nvCxnSpPr>
          <p:spPr>
            <a:xfrm flipH="1">
              <a:off x="11386031" y="3879802"/>
              <a:ext cx="1496" cy="1149622"/>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9738B2F1-2A18-4FC8-973E-CF4678D55385}"/>
              </a:ext>
            </a:extLst>
          </p:cNvPr>
          <p:cNvSpPr txBox="1"/>
          <p:nvPr/>
        </p:nvSpPr>
        <p:spPr>
          <a:xfrm>
            <a:off x="9117130" y="3889602"/>
            <a:ext cx="2685207" cy="400110"/>
          </a:xfrm>
          <a:prstGeom prst="rect">
            <a:avLst/>
          </a:prstGeom>
          <a:solidFill>
            <a:srgbClr val="F1F0EF"/>
          </a:solidFill>
        </p:spPr>
        <p:txBody>
          <a:bodyPr wrap="square" rtlCol="0">
            <a:spAutoFit/>
          </a:bodyPr>
          <a:lstStyle/>
          <a:p>
            <a:pPr algn="ctr"/>
            <a:r>
              <a:rPr lang="en-US" sz="2000" b="1" dirty="0">
                <a:solidFill>
                  <a:srgbClr val="1D4956"/>
                </a:solidFill>
                <a:latin typeface="Barlow" panose="020B0604020202020204" charset="0"/>
              </a:rPr>
              <a:t>Server’s </a:t>
            </a:r>
            <a:r>
              <a:rPr lang="en-US" sz="2000" dirty="0">
                <a:solidFill>
                  <a:srgbClr val="1D4956"/>
                </a:solidFill>
                <a:latin typeface="Barlow" panose="020B0604020202020204" charset="0"/>
              </a:rPr>
              <a:t>CUDA context</a:t>
            </a:r>
            <a:endParaRPr lang="el-GR" sz="2000" dirty="0">
              <a:solidFill>
                <a:srgbClr val="1D4956"/>
              </a:solidFill>
            </a:endParaRPr>
          </a:p>
        </p:txBody>
      </p:sp>
      <p:sp>
        <p:nvSpPr>
          <p:cNvPr id="27" name="TextBox 26">
            <a:extLst>
              <a:ext uri="{FF2B5EF4-FFF2-40B4-BE49-F238E27FC236}">
                <a16:creationId xmlns:a16="http://schemas.microsoft.com/office/drawing/2014/main" id="{0D0C3096-EEDE-48CE-9CEC-6BA3BF8FA931}"/>
              </a:ext>
            </a:extLst>
          </p:cNvPr>
          <p:cNvSpPr txBox="1"/>
          <p:nvPr/>
        </p:nvSpPr>
        <p:spPr>
          <a:xfrm>
            <a:off x="8930796" y="4648500"/>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kernel app1 </a:t>
            </a:r>
            <a:endParaRPr lang="el-GR" sz="1800" b="1" dirty="0">
              <a:solidFill>
                <a:schemeClr val="bg1"/>
              </a:solidFill>
            </a:endParaRPr>
          </a:p>
        </p:txBody>
      </p:sp>
      <p:sp>
        <p:nvSpPr>
          <p:cNvPr id="28" name="TextBox 27">
            <a:extLst>
              <a:ext uri="{FF2B5EF4-FFF2-40B4-BE49-F238E27FC236}">
                <a16:creationId xmlns:a16="http://schemas.microsoft.com/office/drawing/2014/main" id="{7722FD0F-ECB3-4AD5-8BC8-914622463A47}"/>
              </a:ext>
            </a:extLst>
          </p:cNvPr>
          <p:cNvSpPr txBox="1"/>
          <p:nvPr/>
        </p:nvSpPr>
        <p:spPr>
          <a:xfrm>
            <a:off x="10500759" y="4648500"/>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kernel app2 </a:t>
            </a:r>
            <a:endParaRPr lang="el-GR" sz="1800" b="1" dirty="0">
              <a:solidFill>
                <a:schemeClr val="bg1"/>
              </a:solidFill>
            </a:endParaRPr>
          </a:p>
        </p:txBody>
      </p:sp>
      <p:sp>
        <p:nvSpPr>
          <p:cNvPr id="29" name="TextBox 28">
            <a:extLst>
              <a:ext uri="{FF2B5EF4-FFF2-40B4-BE49-F238E27FC236}">
                <a16:creationId xmlns:a16="http://schemas.microsoft.com/office/drawing/2014/main" id="{2533F97A-9E37-425C-86F0-7231DA7031EB}"/>
              </a:ext>
            </a:extLst>
          </p:cNvPr>
          <p:cNvSpPr txBox="1"/>
          <p:nvPr/>
        </p:nvSpPr>
        <p:spPr>
          <a:xfrm>
            <a:off x="9850174" y="4277139"/>
            <a:ext cx="1190451"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SMs</a:t>
            </a:r>
            <a:endParaRPr lang="el-GR" sz="2000" dirty="0">
              <a:solidFill>
                <a:srgbClr val="1D4956"/>
              </a:solidFill>
            </a:endParaRPr>
          </a:p>
        </p:txBody>
      </p:sp>
      <p:sp>
        <p:nvSpPr>
          <p:cNvPr id="30" name="TextBox 29">
            <a:extLst>
              <a:ext uri="{FF2B5EF4-FFF2-40B4-BE49-F238E27FC236}">
                <a16:creationId xmlns:a16="http://schemas.microsoft.com/office/drawing/2014/main" id="{4F4FCEA1-71C4-4801-99BE-B0A91BD8D439}"/>
              </a:ext>
            </a:extLst>
          </p:cNvPr>
          <p:cNvSpPr txBox="1"/>
          <p:nvPr/>
        </p:nvSpPr>
        <p:spPr>
          <a:xfrm>
            <a:off x="8949084" y="5312964"/>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data app1 </a:t>
            </a:r>
            <a:endParaRPr lang="el-GR" sz="1800" b="1" dirty="0">
              <a:solidFill>
                <a:schemeClr val="bg1"/>
              </a:solidFill>
            </a:endParaRPr>
          </a:p>
        </p:txBody>
      </p:sp>
      <p:sp>
        <p:nvSpPr>
          <p:cNvPr id="31" name="TextBox 30">
            <a:extLst>
              <a:ext uri="{FF2B5EF4-FFF2-40B4-BE49-F238E27FC236}">
                <a16:creationId xmlns:a16="http://schemas.microsoft.com/office/drawing/2014/main" id="{0A157727-C270-406E-93D6-2D866846D070}"/>
              </a:ext>
            </a:extLst>
          </p:cNvPr>
          <p:cNvSpPr txBox="1"/>
          <p:nvPr/>
        </p:nvSpPr>
        <p:spPr>
          <a:xfrm>
            <a:off x="10519047" y="5312964"/>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data app2 </a:t>
            </a:r>
            <a:endParaRPr lang="el-GR" sz="1800" b="1" dirty="0">
              <a:solidFill>
                <a:schemeClr val="bg1"/>
              </a:solidFill>
            </a:endParaRPr>
          </a:p>
        </p:txBody>
      </p:sp>
      <p:cxnSp>
        <p:nvCxnSpPr>
          <p:cNvPr id="32" name="Straight Connector 31">
            <a:extLst>
              <a:ext uri="{FF2B5EF4-FFF2-40B4-BE49-F238E27FC236}">
                <a16:creationId xmlns:a16="http://schemas.microsoft.com/office/drawing/2014/main" id="{0F077825-CD1E-4C55-AE81-DFF31EBF05BA}"/>
              </a:ext>
            </a:extLst>
          </p:cNvPr>
          <p:cNvCxnSpPr>
            <a:cxnSpLocks/>
          </p:cNvCxnSpPr>
          <p:nvPr/>
        </p:nvCxnSpPr>
        <p:spPr>
          <a:xfrm>
            <a:off x="8930796" y="5162702"/>
            <a:ext cx="3009595" cy="0"/>
          </a:xfrm>
          <a:prstGeom prst="line">
            <a:avLst/>
          </a:prstGeom>
          <a:ln>
            <a:solidFill>
              <a:srgbClr val="1D4956"/>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E485B0-6532-4CFD-A402-D901F095AE9A}"/>
              </a:ext>
            </a:extLst>
          </p:cNvPr>
          <p:cNvSpPr txBox="1"/>
          <p:nvPr/>
        </p:nvSpPr>
        <p:spPr>
          <a:xfrm>
            <a:off x="9876601" y="5642849"/>
            <a:ext cx="1190451"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Memory</a:t>
            </a:r>
            <a:endParaRPr lang="el-GR" sz="2000" dirty="0">
              <a:solidFill>
                <a:srgbClr val="1D4956"/>
              </a:solidFill>
            </a:endParaRPr>
          </a:p>
        </p:txBody>
      </p:sp>
      <p:sp>
        <p:nvSpPr>
          <p:cNvPr id="36" name="TextBox 35">
            <a:extLst>
              <a:ext uri="{FF2B5EF4-FFF2-40B4-BE49-F238E27FC236}">
                <a16:creationId xmlns:a16="http://schemas.microsoft.com/office/drawing/2014/main" id="{BD3CC311-974C-44BA-AFA4-5CF3C65A633E}"/>
              </a:ext>
            </a:extLst>
          </p:cNvPr>
          <p:cNvSpPr txBox="1"/>
          <p:nvPr/>
        </p:nvSpPr>
        <p:spPr>
          <a:xfrm>
            <a:off x="8683792" y="1103881"/>
            <a:ext cx="3536714"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Software spatial</a:t>
            </a:r>
            <a:r>
              <a:rPr lang="en-US" sz="2000" dirty="0">
                <a:solidFill>
                  <a:srgbClr val="1D4956"/>
                </a:solidFill>
                <a:latin typeface="Barlow" panose="020B0604020202020204" charset="0"/>
              </a:rPr>
              <a:t> sharing</a:t>
            </a:r>
            <a:endParaRPr lang="el-GR" sz="2000" dirty="0">
              <a:solidFill>
                <a:srgbClr val="1D4956"/>
              </a:solidFill>
            </a:endParaRPr>
          </a:p>
        </p:txBody>
      </p:sp>
      <p:pic>
        <p:nvPicPr>
          <p:cNvPr id="37" name="Picture 36">
            <a:extLst>
              <a:ext uri="{FF2B5EF4-FFF2-40B4-BE49-F238E27FC236}">
                <a16:creationId xmlns:a16="http://schemas.microsoft.com/office/drawing/2014/main" id="{FDCCFA69-26BD-4EB3-8784-0DF50733559B}"/>
              </a:ext>
            </a:extLst>
          </p:cNvPr>
          <p:cNvPicPr>
            <a:picLocks noChangeAspect="1"/>
          </p:cNvPicPr>
          <p:nvPr/>
        </p:nvPicPr>
        <p:blipFill>
          <a:blip r:embed="rId4"/>
          <a:stretch>
            <a:fillRect/>
          </a:stretch>
        </p:blipFill>
        <p:spPr>
          <a:xfrm>
            <a:off x="10104824" y="2706618"/>
            <a:ext cx="594116" cy="235899"/>
          </a:xfrm>
          <a:prstGeom prst="rect">
            <a:avLst/>
          </a:prstGeom>
        </p:spPr>
      </p:pic>
    </p:spTree>
    <p:custDataLst>
      <p:tags r:id="rId1"/>
    </p:custDataLst>
    <p:extLst>
      <p:ext uri="{BB962C8B-B14F-4D97-AF65-F5344CB8AC3E}">
        <p14:creationId xmlns:p14="http://schemas.microsoft.com/office/powerpoint/2010/main" val="3559136441"/>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60832" y="365125"/>
            <a:ext cx="11545444" cy="777875"/>
          </a:xfrm>
        </p:spPr>
        <p:txBody>
          <a:bodyPr>
            <a:normAutofit/>
          </a:bodyPr>
          <a:lstStyle/>
          <a:p>
            <a:r>
              <a:rPr lang="en-US" sz="3200" b="1" dirty="0">
                <a:solidFill>
                  <a:srgbClr val="1D4956"/>
                </a:solidFill>
                <a:latin typeface="Barlow"/>
                <a:cs typeface="Calibri Light"/>
              </a:rPr>
              <a:t>Software spatial sharing has memory safety issues  </a:t>
            </a:r>
          </a:p>
        </p:txBody>
      </p:sp>
      <p:sp>
        <p:nvSpPr>
          <p:cNvPr id="12" name="Content Placeholder 2">
            <a:extLst>
              <a:ext uri="{FF2B5EF4-FFF2-40B4-BE49-F238E27FC236}">
                <a16:creationId xmlns:a16="http://schemas.microsoft.com/office/drawing/2014/main" id="{7C08BC31-D2E7-4D3A-8559-47CD8936DB6C}"/>
              </a:ext>
            </a:extLst>
          </p:cNvPr>
          <p:cNvSpPr>
            <a:spLocks noGrp="1"/>
          </p:cNvSpPr>
          <p:nvPr>
            <p:ph sz="half" idx="1"/>
          </p:nvPr>
        </p:nvSpPr>
        <p:spPr>
          <a:xfrm>
            <a:off x="466989" y="1143000"/>
            <a:ext cx="8253175" cy="4400549"/>
          </a:xfrm>
        </p:spPr>
        <p:txBody>
          <a:bodyPr vert="horz" lIns="91440" tIns="45720" rIns="91440" bIns="45720" rtlCol="0" anchor="t">
            <a:noAutofit/>
          </a:bodyPr>
          <a:lstStyle/>
          <a:p>
            <a:pPr>
              <a:lnSpc>
                <a:spcPct val="150000"/>
              </a:lnSpc>
            </a:pPr>
            <a:r>
              <a:rPr lang="en-US" sz="2400" dirty="0">
                <a:solidFill>
                  <a:srgbClr val="1D4956"/>
                </a:solidFill>
                <a:latin typeface="Barlow"/>
                <a:cs typeface="Calibri Light"/>
              </a:rPr>
              <a:t> GPU spatial sharing requires a </a:t>
            </a:r>
            <a:r>
              <a:rPr lang="en-US" sz="2400" b="1" dirty="0">
                <a:solidFill>
                  <a:srgbClr val="1D4956"/>
                </a:solidFill>
                <a:latin typeface="Barlow"/>
                <a:cs typeface="Calibri Light"/>
              </a:rPr>
              <a:t>single GPU context</a:t>
            </a:r>
          </a:p>
          <a:p>
            <a:pPr lvl="1">
              <a:lnSpc>
                <a:spcPct val="150000"/>
              </a:lnSpc>
            </a:pPr>
            <a:r>
              <a:rPr lang="en-US" sz="2000" dirty="0">
                <a:solidFill>
                  <a:srgbClr val="1D4956"/>
                </a:solidFill>
                <a:latin typeface="Barlow"/>
                <a:cs typeface="Calibri Light"/>
              </a:rPr>
              <a:t>Common GPU address space</a:t>
            </a:r>
          </a:p>
          <a:p>
            <a:pPr>
              <a:lnSpc>
                <a:spcPct val="150000"/>
              </a:lnSpc>
            </a:pPr>
            <a:r>
              <a:rPr lang="en-US" sz="2400" dirty="0">
                <a:solidFill>
                  <a:srgbClr val="1D4956"/>
                </a:solidFill>
                <a:latin typeface="Barlow"/>
                <a:cs typeface="Calibri Light"/>
              </a:rPr>
              <a:t> An </a:t>
            </a:r>
            <a:r>
              <a:rPr lang="en-US" sz="2400" b="1" dirty="0">
                <a:solidFill>
                  <a:srgbClr val="1D4956"/>
                </a:solidFill>
                <a:latin typeface="Barlow"/>
                <a:cs typeface="Calibri Light"/>
              </a:rPr>
              <a:t>application</a:t>
            </a:r>
            <a:r>
              <a:rPr lang="en-US" sz="2400" dirty="0">
                <a:solidFill>
                  <a:srgbClr val="1D4956"/>
                </a:solidFill>
                <a:latin typeface="Barlow"/>
                <a:cs typeface="Calibri Light"/>
              </a:rPr>
              <a:t> can </a:t>
            </a:r>
            <a:r>
              <a:rPr lang="en-US" sz="2400" b="1" dirty="0">
                <a:solidFill>
                  <a:srgbClr val="1D4956"/>
                </a:solidFill>
                <a:latin typeface="Barlow"/>
                <a:cs typeface="Calibri Light"/>
              </a:rPr>
              <a:t>read or modify </a:t>
            </a:r>
            <a:r>
              <a:rPr lang="en-US" sz="2400" dirty="0">
                <a:solidFill>
                  <a:srgbClr val="1D4956"/>
                </a:solidFill>
                <a:latin typeface="Barlow"/>
                <a:cs typeface="Calibri Light"/>
              </a:rPr>
              <a:t>the data of </a:t>
            </a:r>
            <a:r>
              <a:rPr lang="en-US" sz="2400" b="1" dirty="0">
                <a:solidFill>
                  <a:srgbClr val="1D4956"/>
                </a:solidFill>
                <a:latin typeface="Barlow"/>
                <a:cs typeface="Calibri Light"/>
              </a:rPr>
              <a:t>another</a:t>
            </a:r>
            <a:r>
              <a:rPr lang="en-US" sz="2400" dirty="0">
                <a:solidFill>
                  <a:srgbClr val="1D4956"/>
                </a:solidFill>
                <a:latin typeface="Barlow"/>
                <a:cs typeface="Calibri Light"/>
              </a:rPr>
              <a:t> app</a:t>
            </a:r>
          </a:p>
          <a:p>
            <a:pPr>
              <a:lnSpc>
                <a:spcPct val="150000"/>
              </a:lnSpc>
            </a:pPr>
            <a:r>
              <a:rPr lang="en-US" sz="2400" dirty="0">
                <a:solidFill>
                  <a:srgbClr val="1D4956"/>
                </a:solidFill>
                <a:latin typeface="Barlow"/>
                <a:cs typeface="Calibri Light"/>
              </a:rPr>
              <a:t> </a:t>
            </a:r>
            <a:r>
              <a:rPr lang="en-US" sz="2400" b="1" dirty="0">
                <a:solidFill>
                  <a:srgbClr val="1D4956"/>
                </a:solidFill>
                <a:latin typeface="Barlow"/>
                <a:cs typeface="Calibri Light"/>
              </a:rPr>
              <a:t>Arax</a:t>
            </a:r>
            <a:r>
              <a:rPr lang="en-US" sz="2400" dirty="0">
                <a:solidFill>
                  <a:srgbClr val="1D4956"/>
                </a:solidFill>
                <a:latin typeface="Barlow"/>
                <a:cs typeface="Calibri Light"/>
              </a:rPr>
              <a:t> and other approaches [6,7] </a:t>
            </a:r>
            <a:r>
              <a:rPr lang="en-US" sz="2400" b="1" dirty="0">
                <a:solidFill>
                  <a:srgbClr val="1D4956"/>
                </a:solidFill>
                <a:latin typeface="Barlow"/>
                <a:cs typeface="Calibri Light"/>
              </a:rPr>
              <a:t>do not provide protection</a:t>
            </a:r>
          </a:p>
          <a:p>
            <a:pPr>
              <a:lnSpc>
                <a:spcPct val="150000"/>
              </a:lnSpc>
            </a:pPr>
            <a:endParaRPr lang="en-US" sz="1400" dirty="0">
              <a:solidFill>
                <a:srgbClr val="1D4956"/>
              </a:solidFill>
              <a:latin typeface="Barlow"/>
              <a:cs typeface="Calibri Light"/>
            </a:endParaRPr>
          </a:p>
          <a:p>
            <a:pPr>
              <a:lnSpc>
                <a:spcPct val="150000"/>
              </a:lnSpc>
              <a:buFont typeface="Wingdings" panose="05000000000000000000" pitchFamily="2" charset="2"/>
              <a:buChar char="ü"/>
            </a:pPr>
            <a:r>
              <a:rPr lang="en-US" sz="2400" dirty="0">
                <a:solidFill>
                  <a:srgbClr val="1D4956"/>
                </a:solidFill>
                <a:latin typeface="Barlow"/>
                <a:cs typeface="Calibri"/>
              </a:rPr>
              <a:t>  </a:t>
            </a:r>
            <a:r>
              <a:rPr lang="en-US" sz="2400" b="1" dirty="0">
                <a:solidFill>
                  <a:srgbClr val="1D4956"/>
                </a:solidFill>
                <a:latin typeface="Barlow"/>
                <a:cs typeface="Calibri"/>
              </a:rPr>
              <a:t>Protect memory </a:t>
            </a:r>
            <a:r>
              <a:rPr lang="en-US" sz="2400" dirty="0">
                <a:solidFill>
                  <a:srgbClr val="1D4956"/>
                </a:solidFill>
                <a:latin typeface="Barlow"/>
                <a:cs typeface="Calibri"/>
              </a:rPr>
              <a:t>and </a:t>
            </a:r>
            <a:r>
              <a:rPr lang="en-US" sz="2400" b="1" dirty="0">
                <a:solidFill>
                  <a:srgbClr val="1D4956"/>
                </a:solidFill>
                <a:latin typeface="Barlow"/>
                <a:cs typeface="Calibri"/>
              </a:rPr>
              <a:t>control flow</a:t>
            </a:r>
            <a:r>
              <a:rPr lang="en-US" sz="2400" dirty="0">
                <a:solidFill>
                  <a:srgbClr val="1D4956"/>
                </a:solidFill>
                <a:latin typeface="Barlow"/>
                <a:cs typeface="Calibri"/>
              </a:rPr>
              <a:t> </a:t>
            </a:r>
            <a:r>
              <a:rPr lang="en-US" sz="2400" b="1" dirty="0">
                <a:solidFill>
                  <a:srgbClr val="1D4956"/>
                </a:solidFill>
                <a:latin typeface="Barlow"/>
                <a:cs typeface="Calibri"/>
              </a:rPr>
              <a:t>instructions of kernels </a:t>
            </a:r>
            <a:r>
              <a:rPr lang="en-US" sz="2400" dirty="0">
                <a:solidFill>
                  <a:srgbClr val="1D4956"/>
                </a:solidFill>
                <a:latin typeface="Barlow"/>
                <a:cs typeface="Calibri"/>
              </a:rPr>
              <a:t>that share a GPU spatially</a:t>
            </a:r>
            <a:endParaRPr lang="en-US" sz="2400" dirty="0">
              <a:solidFill>
                <a:srgbClr val="1D4956"/>
              </a:solidFill>
              <a:latin typeface="Barlow"/>
              <a:cs typeface="Calibri Light"/>
            </a:endParaRPr>
          </a:p>
        </p:txBody>
      </p:sp>
      <p:sp>
        <p:nvSpPr>
          <p:cNvPr id="4" name="Slide Number Placeholder 3">
            <a:extLst>
              <a:ext uri="{FF2B5EF4-FFF2-40B4-BE49-F238E27FC236}">
                <a16:creationId xmlns:a16="http://schemas.microsoft.com/office/drawing/2014/main" id="{DB3D50BA-E677-48B2-A3D7-1ABB424E46BB}"/>
              </a:ext>
            </a:extLst>
          </p:cNvPr>
          <p:cNvSpPr>
            <a:spLocks noGrp="1"/>
          </p:cNvSpPr>
          <p:nvPr>
            <p:ph type="sldNum" sz="quarter" idx="12"/>
          </p:nvPr>
        </p:nvSpPr>
        <p:spPr/>
        <p:txBody>
          <a:bodyPr/>
          <a:lstStyle/>
          <a:p>
            <a:fld id="{48F63A3B-78C7-47BE-AE5E-E10140E04643}" type="slidenum">
              <a:rPr lang="en-US" smtClean="0"/>
              <a:t>37</a:t>
            </a:fld>
            <a:endParaRPr lang="en-US"/>
          </a:p>
        </p:txBody>
      </p:sp>
      <p:sp>
        <p:nvSpPr>
          <p:cNvPr id="8" name="Footer Placeholder 7">
            <a:extLst>
              <a:ext uri="{FF2B5EF4-FFF2-40B4-BE49-F238E27FC236}">
                <a16:creationId xmlns:a16="http://schemas.microsoft.com/office/drawing/2014/main" id="{4C6EF0AE-0C44-474F-99EA-36F44661FAD8}"/>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7" name="Rectangle 6">
            <a:extLst>
              <a:ext uri="{FF2B5EF4-FFF2-40B4-BE49-F238E27FC236}">
                <a16:creationId xmlns:a16="http://schemas.microsoft.com/office/drawing/2014/main" id="{264D2B83-C24B-416D-AAAF-5A7BB98F1048}"/>
              </a:ext>
            </a:extLst>
          </p:cNvPr>
          <p:cNvSpPr/>
          <p:nvPr/>
        </p:nvSpPr>
        <p:spPr>
          <a:xfrm>
            <a:off x="143137" y="5837708"/>
            <a:ext cx="8143612" cy="523220"/>
          </a:xfrm>
          <a:prstGeom prst="rect">
            <a:avLst/>
          </a:prstGeom>
        </p:spPr>
        <p:txBody>
          <a:bodyPr wrap="square">
            <a:spAutoFit/>
          </a:bodyPr>
          <a:lstStyle/>
          <a:p>
            <a:pPr marL="457200" lvl="2"/>
            <a:r>
              <a:rPr lang="en-US" dirty="0">
                <a:solidFill>
                  <a:srgbClr val="1D4956"/>
                </a:solidFill>
                <a:latin typeface="Barlow" panose="00000500000000000000" pitchFamily="2" charset="0"/>
                <a:cs typeface="Calibri Light"/>
              </a:rPr>
              <a:t>[6]  </a:t>
            </a:r>
            <a:r>
              <a:rPr lang="en-GB" dirty="0">
                <a:solidFill>
                  <a:srgbClr val="1D4956"/>
                </a:solidFill>
                <a:latin typeface="Barlow" panose="00000500000000000000" pitchFamily="2" charset="0"/>
                <a:cs typeface="Calibri Light"/>
              </a:rPr>
              <a:t>NSDI ‘18, G-Net: Effective GPU Sharing in NFV Systems</a:t>
            </a:r>
          </a:p>
          <a:p>
            <a:pPr marL="457200" lvl="2"/>
            <a:r>
              <a:rPr lang="en-US" dirty="0">
                <a:solidFill>
                  <a:srgbClr val="1D4956"/>
                </a:solidFill>
                <a:latin typeface="Barlow" panose="00000500000000000000" pitchFamily="2" charset="0"/>
                <a:cs typeface="Calibri Light"/>
              </a:rPr>
              <a:t>[7]  </a:t>
            </a:r>
            <a:r>
              <a:rPr lang="en-US" dirty="0">
                <a:solidFill>
                  <a:srgbClr val="1D4956"/>
                </a:solidFill>
                <a:latin typeface="Barlow" panose="00000500000000000000" pitchFamily="2" charset="0"/>
              </a:rPr>
              <a:t>NVIDIA Multi-Process Service (MPS)</a:t>
            </a:r>
          </a:p>
        </p:txBody>
      </p:sp>
      <p:grpSp>
        <p:nvGrpSpPr>
          <p:cNvPr id="9" name="Group 8">
            <a:extLst>
              <a:ext uri="{FF2B5EF4-FFF2-40B4-BE49-F238E27FC236}">
                <a16:creationId xmlns:a16="http://schemas.microsoft.com/office/drawing/2014/main" id="{0751E074-4615-460C-A2C8-5E0D3A622157}"/>
              </a:ext>
            </a:extLst>
          </p:cNvPr>
          <p:cNvGrpSpPr/>
          <p:nvPr/>
        </p:nvGrpSpPr>
        <p:grpSpPr>
          <a:xfrm>
            <a:off x="8756945" y="3392122"/>
            <a:ext cx="3308248" cy="2582535"/>
            <a:chOff x="9095232" y="2270458"/>
            <a:chExt cx="2499360" cy="2582535"/>
          </a:xfrm>
        </p:grpSpPr>
        <p:sp>
          <p:nvSpPr>
            <p:cNvPr id="10" name="Ορθογώνιο 433">
              <a:extLst>
                <a:ext uri="{FF2B5EF4-FFF2-40B4-BE49-F238E27FC236}">
                  <a16:creationId xmlns:a16="http://schemas.microsoft.com/office/drawing/2014/main" id="{A50D7C07-6005-4BDF-AB27-733F6DED3646}"/>
                </a:ext>
              </a:extLst>
            </p:cNvPr>
            <p:cNvSpPr/>
            <p:nvPr/>
          </p:nvSpPr>
          <p:spPr>
            <a:xfrm>
              <a:off x="9095232" y="2424291"/>
              <a:ext cx="2499360"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C54D1F06-3670-4745-A67F-4F643DDD94FE}"/>
                </a:ext>
              </a:extLst>
            </p:cNvPr>
            <p:cNvSpPr txBox="1"/>
            <p:nvPr/>
          </p:nvSpPr>
          <p:spPr>
            <a:xfrm>
              <a:off x="9634292" y="2270458"/>
              <a:ext cx="1475090"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NVIDIA GPU</a:t>
              </a:r>
              <a:endParaRPr lang="el-GR" sz="2000" dirty="0">
                <a:solidFill>
                  <a:srgbClr val="1D4956"/>
                </a:solidFill>
              </a:endParaRPr>
            </a:p>
          </p:txBody>
        </p:sp>
      </p:grpSp>
      <p:sp>
        <p:nvSpPr>
          <p:cNvPr id="13" name="TextBox 12">
            <a:extLst>
              <a:ext uri="{FF2B5EF4-FFF2-40B4-BE49-F238E27FC236}">
                <a16:creationId xmlns:a16="http://schemas.microsoft.com/office/drawing/2014/main" id="{4E3B3FFE-11A5-466F-AC83-9F107BB409A7}"/>
              </a:ext>
            </a:extLst>
          </p:cNvPr>
          <p:cNvSpPr txBox="1"/>
          <p:nvPr/>
        </p:nvSpPr>
        <p:spPr>
          <a:xfrm>
            <a:off x="8884664" y="1630943"/>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CUDA app1 </a:t>
            </a:r>
            <a:endParaRPr lang="el-GR" sz="1800" b="1" dirty="0">
              <a:solidFill>
                <a:schemeClr val="bg1"/>
              </a:solidFill>
            </a:endParaRPr>
          </a:p>
        </p:txBody>
      </p:sp>
      <p:sp>
        <p:nvSpPr>
          <p:cNvPr id="14" name="TextBox 13">
            <a:extLst>
              <a:ext uri="{FF2B5EF4-FFF2-40B4-BE49-F238E27FC236}">
                <a16:creationId xmlns:a16="http://schemas.microsoft.com/office/drawing/2014/main" id="{AA708A20-AFFE-4845-8D7B-7FDDB17E710E}"/>
              </a:ext>
            </a:extLst>
          </p:cNvPr>
          <p:cNvSpPr txBox="1"/>
          <p:nvPr/>
        </p:nvSpPr>
        <p:spPr>
          <a:xfrm>
            <a:off x="10552409" y="1622516"/>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CUDA app2 </a:t>
            </a:r>
            <a:endParaRPr lang="el-GR" sz="1800" b="1" dirty="0">
              <a:solidFill>
                <a:schemeClr val="bg1"/>
              </a:solidFill>
            </a:endParaRPr>
          </a:p>
        </p:txBody>
      </p:sp>
      <p:sp>
        <p:nvSpPr>
          <p:cNvPr id="15" name="Ορθογώνιο: Στρογγύλεμα γωνιών 55">
            <a:extLst>
              <a:ext uri="{FF2B5EF4-FFF2-40B4-BE49-F238E27FC236}">
                <a16:creationId xmlns:a16="http://schemas.microsoft.com/office/drawing/2014/main" id="{64D46B36-28A5-439C-B83D-C36D6E40EFDF}"/>
              </a:ext>
            </a:extLst>
          </p:cNvPr>
          <p:cNvSpPr/>
          <p:nvPr/>
        </p:nvSpPr>
        <p:spPr>
          <a:xfrm>
            <a:off x="8872471" y="3831286"/>
            <a:ext cx="3107378" cy="2109748"/>
          </a:xfrm>
          <a:prstGeom prst="roundRect">
            <a:avLst/>
          </a:prstGeom>
          <a:solidFill>
            <a:srgbClr val="F1F0EF"/>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b="1" dirty="0">
              <a:solidFill>
                <a:srgbClr val="1D4956"/>
              </a:solidFill>
            </a:endParaRPr>
          </a:p>
        </p:txBody>
      </p:sp>
      <p:grpSp>
        <p:nvGrpSpPr>
          <p:cNvPr id="16" name="Group 15">
            <a:extLst>
              <a:ext uri="{FF2B5EF4-FFF2-40B4-BE49-F238E27FC236}">
                <a16:creationId xmlns:a16="http://schemas.microsoft.com/office/drawing/2014/main" id="{60EF7935-A1D4-485F-A563-FBD26DB18E6C}"/>
              </a:ext>
            </a:extLst>
          </p:cNvPr>
          <p:cNvGrpSpPr/>
          <p:nvPr/>
        </p:nvGrpSpPr>
        <p:grpSpPr>
          <a:xfrm>
            <a:off x="8997852" y="2089322"/>
            <a:ext cx="1097844" cy="641686"/>
            <a:chOff x="9034428" y="2308778"/>
            <a:chExt cx="1097844" cy="641686"/>
          </a:xfrm>
        </p:grpSpPr>
        <p:cxnSp>
          <p:nvCxnSpPr>
            <p:cNvPr id="17" name="Straight Arrow Connector 16">
              <a:extLst>
                <a:ext uri="{FF2B5EF4-FFF2-40B4-BE49-F238E27FC236}">
                  <a16:creationId xmlns:a16="http://schemas.microsoft.com/office/drawing/2014/main" id="{A1B439BF-14EB-4818-82FB-F1C34D9E1157}"/>
                </a:ext>
              </a:extLst>
            </p:cNvPr>
            <p:cNvCxnSpPr>
              <a:cxnSpLocks/>
            </p:cNvCxnSpPr>
            <p:nvPr/>
          </p:nvCxnSpPr>
          <p:spPr>
            <a:xfrm>
              <a:off x="9630622" y="2308778"/>
              <a:ext cx="0" cy="641686"/>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D29F8AF-9E4D-4F16-97E4-874A94EB49C2}"/>
                </a:ext>
              </a:extLst>
            </p:cNvPr>
            <p:cNvSpPr txBox="1"/>
            <p:nvPr/>
          </p:nvSpPr>
          <p:spPr>
            <a:xfrm>
              <a:off x="9034428" y="2408978"/>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grpSp>
        <p:nvGrpSpPr>
          <p:cNvPr id="19" name="Group 18">
            <a:extLst>
              <a:ext uri="{FF2B5EF4-FFF2-40B4-BE49-F238E27FC236}">
                <a16:creationId xmlns:a16="http://schemas.microsoft.com/office/drawing/2014/main" id="{A918DD44-F838-436E-BB2A-894D0692C8FC}"/>
              </a:ext>
            </a:extLst>
          </p:cNvPr>
          <p:cNvGrpSpPr/>
          <p:nvPr/>
        </p:nvGrpSpPr>
        <p:grpSpPr>
          <a:xfrm>
            <a:off x="10705989" y="2082335"/>
            <a:ext cx="1097844" cy="648673"/>
            <a:chOff x="9034428" y="2308778"/>
            <a:chExt cx="1097844" cy="648673"/>
          </a:xfrm>
        </p:grpSpPr>
        <p:cxnSp>
          <p:nvCxnSpPr>
            <p:cNvPr id="20" name="Straight Arrow Connector 19">
              <a:extLst>
                <a:ext uri="{FF2B5EF4-FFF2-40B4-BE49-F238E27FC236}">
                  <a16:creationId xmlns:a16="http://schemas.microsoft.com/office/drawing/2014/main" id="{A6A94245-39D0-47EC-A26F-CDD2DDB0332C}"/>
                </a:ext>
              </a:extLst>
            </p:cNvPr>
            <p:cNvCxnSpPr>
              <a:cxnSpLocks/>
            </p:cNvCxnSpPr>
            <p:nvPr/>
          </p:nvCxnSpPr>
          <p:spPr>
            <a:xfrm>
              <a:off x="9630622" y="2308778"/>
              <a:ext cx="0" cy="648673"/>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932B47F-0152-42DF-A180-9578CB956546}"/>
                </a:ext>
              </a:extLst>
            </p:cNvPr>
            <p:cNvSpPr txBox="1"/>
            <p:nvPr/>
          </p:nvSpPr>
          <p:spPr>
            <a:xfrm>
              <a:off x="9034428" y="2408978"/>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sp>
        <p:nvSpPr>
          <p:cNvPr id="22" name="Ορθογώνιο: Στρογγύλεμα γωνιών 55">
            <a:extLst>
              <a:ext uri="{FF2B5EF4-FFF2-40B4-BE49-F238E27FC236}">
                <a16:creationId xmlns:a16="http://schemas.microsoft.com/office/drawing/2014/main" id="{2EA7927C-37CD-4242-9373-E5218C8AC2BF}"/>
              </a:ext>
            </a:extLst>
          </p:cNvPr>
          <p:cNvSpPr/>
          <p:nvPr/>
        </p:nvSpPr>
        <p:spPr>
          <a:xfrm>
            <a:off x="9117130" y="2806795"/>
            <a:ext cx="2670038" cy="497451"/>
          </a:xfrm>
          <a:prstGeom prst="roundRect">
            <a:avLst/>
          </a:prstGeom>
          <a:solidFill>
            <a:srgbClr val="F1F0EF"/>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solidFill>
                  <a:srgbClr val="1D4956"/>
                </a:solidFill>
                <a:latin typeface="Barlow" panose="020B0604020202020204" charset="0"/>
              </a:rPr>
              <a:t>Shared runtime (Server)</a:t>
            </a:r>
            <a:endParaRPr lang="el-GR" sz="1800" b="1" dirty="0">
              <a:solidFill>
                <a:srgbClr val="1D4956"/>
              </a:solidFill>
            </a:endParaRPr>
          </a:p>
        </p:txBody>
      </p:sp>
      <p:grpSp>
        <p:nvGrpSpPr>
          <p:cNvPr id="23" name="Group 22">
            <a:extLst>
              <a:ext uri="{FF2B5EF4-FFF2-40B4-BE49-F238E27FC236}">
                <a16:creationId xmlns:a16="http://schemas.microsoft.com/office/drawing/2014/main" id="{55DA5A0D-AEA3-4DF7-9520-43A4C74D2741}"/>
              </a:ext>
            </a:extLst>
          </p:cNvPr>
          <p:cNvGrpSpPr/>
          <p:nvPr/>
        </p:nvGrpSpPr>
        <p:grpSpPr>
          <a:xfrm>
            <a:off x="9592550" y="3392122"/>
            <a:ext cx="1709633" cy="1156609"/>
            <a:chOff x="9677894" y="3879802"/>
            <a:chExt cx="1709633" cy="1156609"/>
          </a:xfrm>
        </p:grpSpPr>
        <p:cxnSp>
          <p:nvCxnSpPr>
            <p:cNvPr id="24" name="Straight Arrow Connector 23">
              <a:extLst>
                <a:ext uri="{FF2B5EF4-FFF2-40B4-BE49-F238E27FC236}">
                  <a16:creationId xmlns:a16="http://schemas.microsoft.com/office/drawing/2014/main" id="{52EB8452-9010-4EAB-B61F-21322624E13F}"/>
                </a:ext>
              </a:extLst>
            </p:cNvPr>
            <p:cNvCxnSpPr>
              <a:cxnSpLocks/>
            </p:cNvCxnSpPr>
            <p:nvPr/>
          </p:nvCxnSpPr>
          <p:spPr>
            <a:xfrm>
              <a:off x="9677894" y="3879802"/>
              <a:ext cx="0" cy="1156609"/>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27A93A1-E0C3-4E40-A7DE-07CA06FCFA5A}"/>
                </a:ext>
              </a:extLst>
            </p:cNvPr>
            <p:cNvCxnSpPr>
              <a:cxnSpLocks/>
            </p:cNvCxnSpPr>
            <p:nvPr/>
          </p:nvCxnSpPr>
          <p:spPr>
            <a:xfrm flipH="1">
              <a:off x="11386031" y="3879802"/>
              <a:ext cx="1496" cy="1149622"/>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9738B2F1-2A18-4FC8-973E-CF4678D55385}"/>
              </a:ext>
            </a:extLst>
          </p:cNvPr>
          <p:cNvSpPr txBox="1"/>
          <p:nvPr/>
        </p:nvSpPr>
        <p:spPr>
          <a:xfrm>
            <a:off x="9117130" y="3889602"/>
            <a:ext cx="2685207" cy="400110"/>
          </a:xfrm>
          <a:prstGeom prst="rect">
            <a:avLst/>
          </a:prstGeom>
          <a:solidFill>
            <a:srgbClr val="F1F0EF"/>
          </a:solidFill>
        </p:spPr>
        <p:txBody>
          <a:bodyPr wrap="square" rtlCol="0">
            <a:spAutoFit/>
          </a:bodyPr>
          <a:lstStyle/>
          <a:p>
            <a:pPr algn="ctr"/>
            <a:r>
              <a:rPr lang="en-US" sz="2000" b="1" dirty="0">
                <a:solidFill>
                  <a:srgbClr val="1D4956"/>
                </a:solidFill>
                <a:latin typeface="Barlow" panose="020B0604020202020204" charset="0"/>
              </a:rPr>
              <a:t>Server’s </a:t>
            </a:r>
            <a:r>
              <a:rPr lang="en-US" sz="2000" dirty="0">
                <a:solidFill>
                  <a:srgbClr val="1D4956"/>
                </a:solidFill>
                <a:latin typeface="Barlow" panose="020B0604020202020204" charset="0"/>
              </a:rPr>
              <a:t>CUDA context</a:t>
            </a:r>
            <a:endParaRPr lang="el-GR" sz="2000" dirty="0">
              <a:solidFill>
                <a:srgbClr val="1D4956"/>
              </a:solidFill>
            </a:endParaRPr>
          </a:p>
        </p:txBody>
      </p:sp>
      <p:sp>
        <p:nvSpPr>
          <p:cNvPr id="27" name="TextBox 26">
            <a:extLst>
              <a:ext uri="{FF2B5EF4-FFF2-40B4-BE49-F238E27FC236}">
                <a16:creationId xmlns:a16="http://schemas.microsoft.com/office/drawing/2014/main" id="{0D0C3096-EEDE-48CE-9CEC-6BA3BF8FA931}"/>
              </a:ext>
            </a:extLst>
          </p:cNvPr>
          <p:cNvSpPr txBox="1"/>
          <p:nvPr/>
        </p:nvSpPr>
        <p:spPr>
          <a:xfrm>
            <a:off x="8930796" y="4648500"/>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kernel app1 </a:t>
            </a:r>
            <a:endParaRPr lang="el-GR" sz="1800" b="1" dirty="0">
              <a:solidFill>
                <a:schemeClr val="bg1"/>
              </a:solidFill>
            </a:endParaRPr>
          </a:p>
        </p:txBody>
      </p:sp>
      <p:sp>
        <p:nvSpPr>
          <p:cNvPr id="28" name="TextBox 27">
            <a:extLst>
              <a:ext uri="{FF2B5EF4-FFF2-40B4-BE49-F238E27FC236}">
                <a16:creationId xmlns:a16="http://schemas.microsoft.com/office/drawing/2014/main" id="{7722FD0F-ECB3-4AD5-8BC8-914622463A47}"/>
              </a:ext>
            </a:extLst>
          </p:cNvPr>
          <p:cNvSpPr txBox="1"/>
          <p:nvPr/>
        </p:nvSpPr>
        <p:spPr>
          <a:xfrm>
            <a:off x="10500759" y="4648500"/>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kernel app2 </a:t>
            </a:r>
            <a:endParaRPr lang="el-GR" sz="1800" b="1" dirty="0">
              <a:solidFill>
                <a:schemeClr val="bg1"/>
              </a:solidFill>
            </a:endParaRPr>
          </a:p>
        </p:txBody>
      </p:sp>
      <p:sp>
        <p:nvSpPr>
          <p:cNvPr id="29" name="TextBox 28">
            <a:extLst>
              <a:ext uri="{FF2B5EF4-FFF2-40B4-BE49-F238E27FC236}">
                <a16:creationId xmlns:a16="http://schemas.microsoft.com/office/drawing/2014/main" id="{2533F97A-9E37-425C-86F0-7231DA7031EB}"/>
              </a:ext>
            </a:extLst>
          </p:cNvPr>
          <p:cNvSpPr txBox="1"/>
          <p:nvPr/>
        </p:nvSpPr>
        <p:spPr>
          <a:xfrm>
            <a:off x="9850174" y="4277139"/>
            <a:ext cx="1190451"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SMs</a:t>
            </a:r>
            <a:endParaRPr lang="el-GR" sz="2000" dirty="0">
              <a:solidFill>
                <a:srgbClr val="1D4956"/>
              </a:solidFill>
            </a:endParaRPr>
          </a:p>
        </p:txBody>
      </p:sp>
      <p:sp>
        <p:nvSpPr>
          <p:cNvPr id="30" name="TextBox 29">
            <a:extLst>
              <a:ext uri="{FF2B5EF4-FFF2-40B4-BE49-F238E27FC236}">
                <a16:creationId xmlns:a16="http://schemas.microsoft.com/office/drawing/2014/main" id="{4F4FCEA1-71C4-4801-99BE-B0A91BD8D439}"/>
              </a:ext>
            </a:extLst>
          </p:cNvPr>
          <p:cNvSpPr txBox="1"/>
          <p:nvPr/>
        </p:nvSpPr>
        <p:spPr>
          <a:xfrm>
            <a:off x="8949084" y="5312964"/>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data app1 </a:t>
            </a:r>
            <a:endParaRPr lang="el-GR" sz="1800" b="1" dirty="0">
              <a:solidFill>
                <a:schemeClr val="bg1"/>
              </a:solidFill>
            </a:endParaRPr>
          </a:p>
        </p:txBody>
      </p:sp>
      <p:sp>
        <p:nvSpPr>
          <p:cNvPr id="31" name="TextBox 30">
            <a:extLst>
              <a:ext uri="{FF2B5EF4-FFF2-40B4-BE49-F238E27FC236}">
                <a16:creationId xmlns:a16="http://schemas.microsoft.com/office/drawing/2014/main" id="{0A157727-C270-406E-93D6-2D866846D070}"/>
              </a:ext>
            </a:extLst>
          </p:cNvPr>
          <p:cNvSpPr txBox="1"/>
          <p:nvPr/>
        </p:nvSpPr>
        <p:spPr>
          <a:xfrm>
            <a:off x="10519047" y="5312964"/>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data app2 </a:t>
            </a:r>
            <a:endParaRPr lang="el-GR" sz="1800" b="1" dirty="0">
              <a:solidFill>
                <a:schemeClr val="bg1"/>
              </a:solidFill>
            </a:endParaRPr>
          </a:p>
        </p:txBody>
      </p:sp>
      <p:cxnSp>
        <p:nvCxnSpPr>
          <p:cNvPr id="32" name="Straight Connector 31">
            <a:extLst>
              <a:ext uri="{FF2B5EF4-FFF2-40B4-BE49-F238E27FC236}">
                <a16:creationId xmlns:a16="http://schemas.microsoft.com/office/drawing/2014/main" id="{0F077825-CD1E-4C55-AE81-DFF31EBF05BA}"/>
              </a:ext>
            </a:extLst>
          </p:cNvPr>
          <p:cNvCxnSpPr>
            <a:cxnSpLocks/>
          </p:cNvCxnSpPr>
          <p:nvPr/>
        </p:nvCxnSpPr>
        <p:spPr>
          <a:xfrm>
            <a:off x="8930796" y="5162702"/>
            <a:ext cx="3009595" cy="0"/>
          </a:xfrm>
          <a:prstGeom prst="line">
            <a:avLst/>
          </a:prstGeom>
          <a:ln>
            <a:solidFill>
              <a:srgbClr val="1D4956"/>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C9D922C-04A9-4040-BD0E-2A93A539ABFD}"/>
              </a:ext>
            </a:extLst>
          </p:cNvPr>
          <p:cNvSpPr txBox="1"/>
          <p:nvPr/>
        </p:nvSpPr>
        <p:spPr>
          <a:xfrm>
            <a:off x="10288261" y="4885608"/>
            <a:ext cx="752364" cy="369332"/>
          </a:xfrm>
          <a:prstGeom prst="rect">
            <a:avLst/>
          </a:prstGeom>
          <a:noFill/>
        </p:spPr>
        <p:txBody>
          <a:bodyPr wrap="square" rtlCol="0">
            <a:spAutoFit/>
          </a:bodyPr>
          <a:lstStyle/>
          <a:p>
            <a:pPr algn="ctr"/>
            <a:r>
              <a:rPr lang="en-US" sz="1800" b="1" dirty="0">
                <a:solidFill>
                  <a:srgbClr val="C00000"/>
                </a:solidFill>
                <a:latin typeface="Barlow" panose="020B0604020202020204" charset="0"/>
              </a:rPr>
              <a:t>illegal</a:t>
            </a:r>
            <a:endParaRPr lang="el-GR" sz="2000" dirty="0">
              <a:solidFill>
                <a:srgbClr val="C00000"/>
              </a:solidFill>
            </a:endParaRPr>
          </a:p>
        </p:txBody>
      </p:sp>
      <p:cxnSp>
        <p:nvCxnSpPr>
          <p:cNvPr id="34" name="Straight Arrow Connector 33">
            <a:extLst>
              <a:ext uri="{FF2B5EF4-FFF2-40B4-BE49-F238E27FC236}">
                <a16:creationId xmlns:a16="http://schemas.microsoft.com/office/drawing/2014/main" id="{9C143C96-C92E-4D2E-8553-9F8484DC0FE6}"/>
              </a:ext>
            </a:extLst>
          </p:cNvPr>
          <p:cNvCxnSpPr>
            <a:cxnSpLocks/>
          </p:cNvCxnSpPr>
          <p:nvPr/>
        </p:nvCxnSpPr>
        <p:spPr>
          <a:xfrm>
            <a:off x="9718305" y="5074427"/>
            <a:ext cx="1322320" cy="210896"/>
          </a:xfrm>
          <a:prstGeom prst="straightConnector1">
            <a:avLst/>
          </a:prstGeom>
          <a:ln w="3492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E485B0-6532-4CFD-A402-D901F095AE9A}"/>
              </a:ext>
            </a:extLst>
          </p:cNvPr>
          <p:cNvSpPr txBox="1"/>
          <p:nvPr/>
        </p:nvSpPr>
        <p:spPr>
          <a:xfrm>
            <a:off x="9876601" y="5642849"/>
            <a:ext cx="1190451"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Memory</a:t>
            </a:r>
            <a:endParaRPr lang="el-GR" sz="2000" dirty="0">
              <a:solidFill>
                <a:srgbClr val="1D4956"/>
              </a:solidFill>
            </a:endParaRPr>
          </a:p>
        </p:txBody>
      </p:sp>
      <p:sp>
        <p:nvSpPr>
          <p:cNvPr id="36" name="TextBox 35">
            <a:extLst>
              <a:ext uri="{FF2B5EF4-FFF2-40B4-BE49-F238E27FC236}">
                <a16:creationId xmlns:a16="http://schemas.microsoft.com/office/drawing/2014/main" id="{BD3CC311-974C-44BA-AFA4-5CF3C65A633E}"/>
              </a:ext>
            </a:extLst>
          </p:cNvPr>
          <p:cNvSpPr txBox="1"/>
          <p:nvPr/>
        </p:nvSpPr>
        <p:spPr>
          <a:xfrm>
            <a:off x="8683792" y="1103881"/>
            <a:ext cx="3536714"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Software spatial</a:t>
            </a:r>
            <a:r>
              <a:rPr lang="en-US" sz="2000" dirty="0">
                <a:solidFill>
                  <a:srgbClr val="1D4956"/>
                </a:solidFill>
                <a:latin typeface="Barlow" panose="020B0604020202020204" charset="0"/>
              </a:rPr>
              <a:t> sharing</a:t>
            </a:r>
            <a:endParaRPr lang="el-GR" sz="2000" dirty="0">
              <a:solidFill>
                <a:srgbClr val="1D4956"/>
              </a:solidFill>
            </a:endParaRPr>
          </a:p>
        </p:txBody>
      </p:sp>
      <p:pic>
        <p:nvPicPr>
          <p:cNvPr id="37" name="Picture 36">
            <a:extLst>
              <a:ext uri="{FF2B5EF4-FFF2-40B4-BE49-F238E27FC236}">
                <a16:creationId xmlns:a16="http://schemas.microsoft.com/office/drawing/2014/main" id="{FDCCFA69-26BD-4EB3-8784-0DF50733559B}"/>
              </a:ext>
            </a:extLst>
          </p:cNvPr>
          <p:cNvPicPr>
            <a:picLocks noChangeAspect="1"/>
          </p:cNvPicPr>
          <p:nvPr/>
        </p:nvPicPr>
        <p:blipFill>
          <a:blip r:embed="rId4"/>
          <a:stretch>
            <a:fillRect/>
          </a:stretch>
        </p:blipFill>
        <p:spPr>
          <a:xfrm>
            <a:off x="10104824" y="2706618"/>
            <a:ext cx="594116" cy="235899"/>
          </a:xfrm>
          <a:prstGeom prst="rect">
            <a:avLst/>
          </a:prstGeom>
        </p:spPr>
      </p:pic>
    </p:spTree>
    <p:custDataLst>
      <p:tags r:id="rId1"/>
    </p:custDataLst>
    <p:extLst>
      <p:ext uri="{BB962C8B-B14F-4D97-AF65-F5344CB8AC3E}">
        <p14:creationId xmlns:p14="http://schemas.microsoft.com/office/powerpoint/2010/main" val="4097309941"/>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fade">
                                      <p:cBhvr>
                                        <p:cTn id="7"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60832" y="365125"/>
            <a:ext cx="11545444" cy="777875"/>
          </a:xfrm>
        </p:spPr>
        <p:txBody>
          <a:bodyPr>
            <a:normAutofit/>
          </a:bodyPr>
          <a:lstStyle/>
          <a:p>
            <a:r>
              <a:rPr lang="en-US" sz="3200" b="1" dirty="0">
                <a:solidFill>
                  <a:srgbClr val="1D4956"/>
                </a:solidFill>
                <a:latin typeface="Barlow"/>
                <a:cs typeface="Calibri Light"/>
              </a:rPr>
              <a:t>Guardian</a:t>
            </a:r>
          </a:p>
        </p:txBody>
      </p:sp>
      <p:sp>
        <p:nvSpPr>
          <p:cNvPr id="12" name="Content Placeholder 2">
            <a:extLst>
              <a:ext uri="{FF2B5EF4-FFF2-40B4-BE49-F238E27FC236}">
                <a16:creationId xmlns:a16="http://schemas.microsoft.com/office/drawing/2014/main" id="{7C08BC31-D2E7-4D3A-8559-47CD8936DB6C}"/>
              </a:ext>
            </a:extLst>
          </p:cNvPr>
          <p:cNvSpPr>
            <a:spLocks noGrp="1"/>
          </p:cNvSpPr>
          <p:nvPr>
            <p:ph sz="half" idx="1"/>
          </p:nvPr>
        </p:nvSpPr>
        <p:spPr>
          <a:xfrm>
            <a:off x="466989" y="1143001"/>
            <a:ext cx="8839200" cy="5250220"/>
          </a:xfrm>
        </p:spPr>
        <p:txBody>
          <a:bodyPr vert="horz" lIns="91440" tIns="45720" rIns="91440" bIns="45720" rtlCol="0" anchor="t">
            <a:noAutofit/>
          </a:bodyPr>
          <a:lstStyle/>
          <a:p>
            <a:pPr>
              <a:lnSpc>
                <a:spcPct val="100000"/>
              </a:lnSpc>
            </a:pPr>
            <a:r>
              <a:rPr lang="en-US" sz="2400" dirty="0">
                <a:solidFill>
                  <a:srgbClr val="1D4956"/>
                </a:solidFill>
                <a:latin typeface="Barlow" panose="00000500000000000000" pitchFamily="2" charset="0"/>
                <a:cs typeface="Calibri Light"/>
              </a:rPr>
              <a:t>A </a:t>
            </a:r>
            <a:r>
              <a:rPr lang="en-US" sz="2400" b="1" dirty="0">
                <a:solidFill>
                  <a:srgbClr val="1D4956"/>
                </a:solidFill>
                <a:latin typeface="Barlow" panose="00000500000000000000" pitchFamily="2" charset="0"/>
                <a:cs typeface="Calibri Light"/>
              </a:rPr>
              <a:t>GPU</a:t>
            </a:r>
            <a:r>
              <a:rPr lang="en-US" sz="2400" dirty="0">
                <a:solidFill>
                  <a:srgbClr val="1D4956"/>
                </a:solidFill>
                <a:latin typeface="Barlow" panose="00000500000000000000" pitchFamily="2" charset="0"/>
                <a:cs typeface="Calibri Light"/>
              </a:rPr>
              <a:t> </a:t>
            </a:r>
            <a:r>
              <a:rPr lang="en-US" sz="2400" b="1" dirty="0">
                <a:solidFill>
                  <a:srgbClr val="1D4956"/>
                </a:solidFill>
                <a:latin typeface="Barlow" panose="00000500000000000000" pitchFamily="2" charset="0"/>
                <a:cs typeface="Calibri Light"/>
              </a:rPr>
              <a:t>protection </a:t>
            </a:r>
            <a:r>
              <a:rPr lang="en-US" sz="2400" dirty="0">
                <a:solidFill>
                  <a:srgbClr val="1D4956"/>
                </a:solidFill>
                <a:latin typeface="Barlow" panose="00000500000000000000" pitchFamily="2" charset="0"/>
                <a:cs typeface="Calibri Light"/>
              </a:rPr>
              <a:t>approach</a:t>
            </a:r>
          </a:p>
          <a:p>
            <a:pPr lvl="1">
              <a:lnSpc>
                <a:spcPct val="150000"/>
              </a:lnSpc>
            </a:pPr>
            <a:r>
              <a:rPr lang="en-US" sz="2000" dirty="0">
                <a:solidFill>
                  <a:srgbClr val="1D4956"/>
                </a:solidFill>
                <a:latin typeface="Barlow" panose="00000500000000000000" pitchFamily="2" charset="0"/>
                <a:cs typeface="Calibri Light"/>
              </a:rPr>
              <a:t>Makes </a:t>
            </a:r>
            <a:r>
              <a:rPr lang="en-US" sz="2000" b="1" dirty="0">
                <a:solidFill>
                  <a:srgbClr val="1D4956"/>
                </a:solidFill>
                <a:latin typeface="Barlow" panose="00000500000000000000" pitchFamily="2" charset="0"/>
                <a:cs typeface="Calibri Light"/>
              </a:rPr>
              <a:t>Arax sharing safe </a:t>
            </a:r>
            <a:r>
              <a:rPr lang="en-US" sz="2000" dirty="0">
                <a:solidFill>
                  <a:srgbClr val="1D4956"/>
                </a:solidFill>
                <a:latin typeface="Barlow" panose="00000500000000000000" pitchFamily="2" charset="0"/>
                <a:cs typeface="Calibri Light"/>
              </a:rPr>
              <a:t>and</a:t>
            </a:r>
            <a:r>
              <a:rPr lang="en-US" sz="2000" b="1" dirty="0">
                <a:solidFill>
                  <a:srgbClr val="1D4956"/>
                </a:solidFill>
                <a:latin typeface="Barlow" panose="00000500000000000000" pitchFamily="2" charset="0"/>
                <a:cs typeface="Calibri Light"/>
              </a:rPr>
              <a:t> deployable  </a:t>
            </a:r>
          </a:p>
          <a:p>
            <a:pPr lvl="1">
              <a:lnSpc>
                <a:spcPct val="150000"/>
              </a:lnSpc>
            </a:pPr>
            <a:endParaRPr lang="en-US" sz="1000" b="1" dirty="0">
              <a:solidFill>
                <a:srgbClr val="1D4956"/>
              </a:solidFill>
              <a:latin typeface="Barlow" panose="00000500000000000000" pitchFamily="2" charset="0"/>
              <a:cs typeface="Calibri Light"/>
            </a:endParaRPr>
          </a:p>
          <a:p>
            <a:pPr>
              <a:lnSpc>
                <a:spcPct val="100000"/>
              </a:lnSpc>
              <a:buFont typeface="Wingdings" panose="05000000000000000000" pitchFamily="2" charset="2"/>
              <a:buChar char="ü"/>
            </a:pPr>
            <a:r>
              <a:rPr lang="en-US" sz="2400" dirty="0">
                <a:solidFill>
                  <a:srgbClr val="1D4956"/>
                </a:solidFill>
                <a:latin typeface="Barlow" panose="00000500000000000000" pitchFamily="2" charset="0"/>
                <a:cs typeface="Calibri Light"/>
                <a:sym typeface="Wingdings" panose="05000000000000000000" pitchFamily="2" charset="2"/>
              </a:rPr>
              <a:t> </a:t>
            </a:r>
            <a:r>
              <a:rPr lang="en-US" sz="2400" b="1" dirty="0">
                <a:solidFill>
                  <a:srgbClr val="1D4956"/>
                </a:solidFill>
                <a:latin typeface="Barlow" panose="00000500000000000000" pitchFamily="2" charset="0"/>
                <a:cs typeface="Calibri Light"/>
                <a:sym typeface="Wingdings" panose="05000000000000000000" pitchFamily="2" charset="2"/>
              </a:rPr>
              <a:t>Divides</a:t>
            </a:r>
            <a:r>
              <a:rPr lang="en-US" sz="2400" dirty="0">
                <a:solidFill>
                  <a:srgbClr val="1D4956"/>
                </a:solidFill>
                <a:latin typeface="Barlow" panose="00000500000000000000" pitchFamily="2" charset="0"/>
                <a:cs typeface="Calibri Light"/>
                <a:sym typeface="Wingdings" panose="05000000000000000000" pitchFamily="2" charset="2"/>
              </a:rPr>
              <a:t> the </a:t>
            </a:r>
            <a:r>
              <a:rPr lang="en-US" sz="2400" b="1" dirty="0">
                <a:solidFill>
                  <a:srgbClr val="1D4956"/>
                </a:solidFill>
                <a:latin typeface="Barlow" panose="00000500000000000000" pitchFamily="2" charset="0"/>
                <a:cs typeface="Calibri Light"/>
                <a:sym typeface="Wingdings" panose="05000000000000000000" pitchFamily="2" charset="2"/>
              </a:rPr>
              <a:t>GPU memory into partitions </a:t>
            </a:r>
          </a:p>
          <a:p>
            <a:pPr lvl="1">
              <a:lnSpc>
                <a:spcPct val="150000"/>
              </a:lnSpc>
            </a:pPr>
            <a:r>
              <a:rPr lang="en-US" sz="2000" b="1" dirty="0">
                <a:solidFill>
                  <a:srgbClr val="1D4956"/>
                </a:solidFill>
                <a:latin typeface="Barlow" panose="00000500000000000000" pitchFamily="2" charset="0"/>
                <a:cs typeface="Calibri Light"/>
                <a:sym typeface="Wingdings" panose="05000000000000000000" pitchFamily="2" charset="2"/>
              </a:rPr>
              <a:t>Each partition </a:t>
            </a:r>
            <a:r>
              <a:rPr lang="en-US" sz="2000" dirty="0">
                <a:solidFill>
                  <a:srgbClr val="1D4956"/>
                </a:solidFill>
                <a:latin typeface="Barlow" panose="00000500000000000000" pitchFamily="2" charset="0"/>
                <a:cs typeface="Calibri Light"/>
                <a:sym typeface="Wingdings" panose="05000000000000000000" pitchFamily="2" charset="2"/>
              </a:rPr>
              <a:t>is assigned to </a:t>
            </a:r>
            <a:r>
              <a:rPr lang="en-US" sz="2000" b="1" dirty="0">
                <a:solidFill>
                  <a:srgbClr val="1D4956"/>
                </a:solidFill>
                <a:latin typeface="Barlow" panose="00000500000000000000" pitchFamily="2" charset="0"/>
                <a:cs typeface="Calibri Light"/>
                <a:sym typeface="Wingdings" panose="05000000000000000000" pitchFamily="2" charset="2"/>
              </a:rPr>
              <a:t>only one</a:t>
            </a:r>
            <a:r>
              <a:rPr lang="en-US" sz="2000" dirty="0">
                <a:solidFill>
                  <a:srgbClr val="1D4956"/>
                </a:solidFill>
                <a:latin typeface="Barlow" panose="00000500000000000000" pitchFamily="2" charset="0"/>
                <a:cs typeface="Calibri Light"/>
                <a:sym typeface="Wingdings" panose="05000000000000000000" pitchFamily="2" charset="2"/>
              </a:rPr>
              <a:t> application</a:t>
            </a:r>
            <a:endParaRPr lang="en-US" sz="600" dirty="0">
              <a:solidFill>
                <a:srgbClr val="1D4956"/>
              </a:solidFill>
              <a:latin typeface="Barlow" panose="00000500000000000000" pitchFamily="2" charset="0"/>
              <a:cs typeface="Calibri Light"/>
              <a:sym typeface="Wingdings" panose="05000000000000000000" pitchFamily="2" charset="2"/>
            </a:endParaRPr>
          </a:p>
          <a:p>
            <a:pPr>
              <a:lnSpc>
                <a:spcPct val="100000"/>
              </a:lnSpc>
              <a:buFont typeface="Wingdings" panose="05000000000000000000" pitchFamily="2" charset="2"/>
              <a:buChar char="ü"/>
            </a:pPr>
            <a:r>
              <a:rPr lang="en-US" sz="2400" dirty="0">
                <a:solidFill>
                  <a:srgbClr val="1D4956"/>
                </a:solidFill>
                <a:latin typeface="Barlow" panose="00000500000000000000" pitchFamily="2" charset="0"/>
                <a:cs typeface="Calibri Light"/>
                <a:sym typeface="Wingdings" panose="05000000000000000000" pitchFamily="2" charset="2"/>
              </a:rPr>
              <a:t> </a:t>
            </a:r>
            <a:r>
              <a:rPr lang="en-US" sz="2400" b="1" dirty="0">
                <a:solidFill>
                  <a:srgbClr val="1D4956"/>
                </a:solidFill>
                <a:latin typeface="Barlow" panose="00000500000000000000" pitchFamily="2" charset="0"/>
                <a:cs typeface="Calibri Light"/>
                <a:sym typeface="Wingdings" panose="05000000000000000000" pitchFamily="2" charset="2"/>
              </a:rPr>
              <a:t>Protects memory and control flow instruction of kernels</a:t>
            </a:r>
          </a:p>
          <a:p>
            <a:pPr lvl="1">
              <a:lnSpc>
                <a:spcPct val="150000"/>
              </a:lnSpc>
            </a:pPr>
            <a:r>
              <a:rPr lang="en-US" sz="2000" dirty="0">
                <a:solidFill>
                  <a:srgbClr val="1D4956"/>
                </a:solidFill>
                <a:latin typeface="Barlow" panose="00000500000000000000" pitchFamily="2" charset="0"/>
                <a:cs typeface="Calibri Light"/>
                <a:sym typeface="Wingdings" panose="05000000000000000000" pitchFamily="2" charset="2"/>
              </a:rPr>
              <a:t>Add </a:t>
            </a:r>
            <a:r>
              <a:rPr lang="en-US" sz="2000" b="1" dirty="0">
                <a:solidFill>
                  <a:srgbClr val="1D4956"/>
                </a:solidFill>
                <a:latin typeface="Barlow" panose="00000500000000000000" pitchFamily="2" charset="0"/>
                <a:cs typeface="Calibri Light"/>
                <a:sym typeface="Wingdings" panose="05000000000000000000" pitchFamily="2" charset="2"/>
              </a:rPr>
              <a:t>bound checking</a:t>
            </a:r>
            <a:r>
              <a:rPr lang="en-US" sz="2000" dirty="0">
                <a:solidFill>
                  <a:srgbClr val="1D4956"/>
                </a:solidFill>
                <a:latin typeface="Barlow" panose="00000500000000000000" pitchFamily="2" charset="0"/>
                <a:cs typeface="Calibri Light"/>
                <a:sym typeface="Wingdings" panose="05000000000000000000" pitchFamily="2" charset="2"/>
              </a:rPr>
              <a:t> instructions before </a:t>
            </a:r>
            <a:r>
              <a:rPr lang="en-US" sz="2000" b="1" dirty="0">
                <a:solidFill>
                  <a:srgbClr val="1D4956"/>
                </a:solidFill>
                <a:latin typeface="Barlow" panose="00000500000000000000" pitchFamily="2" charset="0"/>
                <a:cs typeface="Calibri Light"/>
                <a:sym typeface="Wingdings" panose="05000000000000000000" pitchFamily="2" charset="2"/>
              </a:rPr>
              <a:t>loads-stores</a:t>
            </a:r>
            <a:r>
              <a:rPr lang="en-US" sz="2000" dirty="0">
                <a:solidFill>
                  <a:srgbClr val="1D4956"/>
                </a:solidFill>
                <a:latin typeface="Barlow" panose="00000500000000000000" pitchFamily="2" charset="0"/>
                <a:cs typeface="Calibri Light"/>
                <a:sym typeface="Wingdings" panose="05000000000000000000" pitchFamily="2" charset="2"/>
              </a:rPr>
              <a:t> and </a:t>
            </a:r>
            <a:r>
              <a:rPr lang="en-US" sz="2000" b="1" dirty="0">
                <a:solidFill>
                  <a:srgbClr val="1D4956"/>
                </a:solidFill>
                <a:latin typeface="Barlow" panose="00000500000000000000" pitchFamily="2" charset="0"/>
                <a:cs typeface="Calibri Light"/>
                <a:sym typeface="Wingdings" panose="05000000000000000000" pitchFamily="2" charset="2"/>
              </a:rPr>
              <a:t>branches</a:t>
            </a:r>
          </a:p>
          <a:p>
            <a:pPr>
              <a:lnSpc>
                <a:spcPct val="100000"/>
              </a:lnSpc>
              <a:buFont typeface="Wingdings" panose="05000000000000000000" pitchFamily="2" charset="2"/>
              <a:buChar char="ü"/>
            </a:pPr>
            <a:r>
              <a:rPr lang="en-US" sz="2400" b="1" dirty="0">
                <a:solidFill>
                  <a:srgbClr val="1D4956"/>
                </a:solidFill>
                <a:latin typeface="Barlow" panose="00000500000000000000" pitchFamily="2" charset="0"/>
                <a:cs typeface="Calibri Light"/>
                <a:sym typeface="Wingdings" panose="05000000000000000000" pitchFamily="2" charset="2"/>
              </a:rPr>
              <a:t> Prohibits</a:t>
            </a:r>
            <a:r>
              <a:rPr lang="en-US" sz="2400" dirty="0">
                <a:solidFill>
                  <a:srgbClr val="1D4956"/>
                </a:solidFill>
                <a:latin typeface="Barlow" panose="00000500000000000000" pitchFamily="2" charset="0"/>
                <a:cs typeface="Calibri Light"/>
                <a:sym typeface="Wingdings" panose="05000000000000000000" pitchFamily="2" charset="2"/>
              </a:rPr>
              <a:t> apps from </a:t>
            </a:r>
            <a:r>
              <a:rPr lang="en-US" sz="2400" b="1" dirty="0">
                <a:solidFill>
                  <a:srgbClr val="1D4956"/>
                </a:solidFill>
                <a:latin typeface="Barlow" panose="00000500000000000000" pitchFamily="2" charset="0"/>
                <a:cs typeface="Calibri Light"/>
                <a:sym typeface="Wingdings" panose="05000000000000000000" pitchFamily="2" charset="2"/>
              </a:rPr>
              <a:t>directly</a:t>
            </a:r>
            <a:r>
              <a:rPr lang="en-US" sz="2400" dirty="0">
                <a:solidFill>
                  <a:srgbClr val="1D4956"/>
                </a:solidFill>
                <a:latin typeface="Barlow" panose="00000500000000000000" pitchFamily="2" charset="0"/>
                <a:cs typeface="Calibri Light"/>
                <a:sym typeface="Wingdings" panose="05000000000000000000" pitchFamily="2" charset="2"/>
              </a:rPr>
              <a:t> </a:t>
            </a:r>
            <a:r>
              <a:rPr lang="en-US" sz="2400" b="1" dirty="0">
                <a:solidFill>
                  <a:srgbClr val="1D4956"/>
                </a:solidFill>
                <a:latin typeface="Barlow" panose="00000500000000000000" pitchFamily="2" charset="0"/>
                <a:cs typeface="Calibri Light"/>
                <a:sym typeface="Wingdings" panose="05000000000000000000" pitchFamily="2" charset="2"/>
              </a:rPr>
              <a:t>accessing</a:t>
            </a:r>
            <a:r>
              <a:rPr lang="en-US" sz="2400" dirty="0">
                <a:solidFill>
                  <a:srgbClr val="1D4956"/>
                </a:solidFill>
                <a:latin typeface="Barlow" panose="00000500000000000000" pitchFamily="2" charset="0"/>
                <a:cs typeface="Calibri Light"/>
                <a:sym typeface="Wingdings" panose="05000000000000000000" pitchFamily="2" charset="2"/>
              </a:rPr>
              <a:t> the </a:t>
            </a:r>
            <a:r>
              <a:rPr lang="en-US" sz="2400" b="1" dirty="0">
                <a:solidFill>
                  <a:srgbClr val="1D4956"/>
                </a:solidFill>
                <a:latin typeface="Barlow" panose="00000500000000000000" pitchFamily="2" charset="0"/>
                <a:cs typeface="Calibri Light"/>
                <a:sym typeface="Wingdings" panose="05000000000000000000" pitchFamily="2" charset="2"/>
              </a:rPr>
              <a:t>GPU</a:t>
            </a:r>
          </a:p>
          <a:p>
            <a:pPr lvl="1">
              <a:lnSpc>
                <a:spcPct val="150000"/>
              </a:lnSpc>
            </a:pPr>
            <a:r>
              <a:rPr lang="en-US" sz="2000" b="1" dirty="0">
                <a:solidFill>
                  <a:srgbClr val="1D4956"/>
                </a:solidFill>
                <a:latin typeface="Barlow" panose="00000500000000000000" pitchFamily="2" charset="0"/>
                <a:cs typeface="Calibri Light"/>
                <a:sym typeface="Wingdings" panose="05000000000000000000" pitchFamily="2" charset="2"/>
              </a:rPr>
              <a:t>Using </a:t>
            </a:r>
            <a:r>
              <a:rPr lang="en-US" sz="2000" dirty="0">
                <a:solidFill>
                  <a:srgbClr val="1D4956"/>
                </a:solidFill>
                <a:latin typeface="Barlow" panose="00000500000000000000" pitchFamily="2" charset="0"/>
                <a:cs typeface="Calibri Light"/>
                <a:sym typeface="Wingdings" panose="05000000000000000000" pitchFamily="2" charset="2"/>
              </a:rPr>
              <a:t>the</a:t>
            </a:r>
            <a:r>
              <a:rPr lang="en-US" sz="2000" b="1" dirty="0">
                <a:solidFill>
                  <a:srgbClr val="1D4956"/>
                </a:solidFill>
                <a:latin typeface="Barlow" panose="00000500000000000000" pitchFamily="2" charset="0"/>
                <a:cs typeface="Calibri Light"/>
                <a:sym typeface="Wingdings" panose="05000000000000000000" pitchFamily="2" charset="2"/>
              </a:rPr>
              <a:t> </a:t>
            </a:r>
            <a:r>
              <a:rPr lang="en-US" sz="2000" dirty="0">
                <a:solidFill>
                  <a:srgbClr val="1D4956"/>
                </a:solidFill>
                <a:latin typeface="Barlow" panose="00000500000000000000" pitchFamily="2" charset="0"/>
                <a:cs typeface="Calibri Light"/>
                <a:sym typeface="Wingdings" panose="05000000000000000000" pitchFamily="2" charset="2"/>
              </a:rPr>
              <a:t>Arax</a:t>
            </a:r>
            <a:r>
              <a:rPr lang="en-US" sz="2000" b="1" dirty="0">
                <a:solidFill>
                  <a:srgbClr val="1D4956"/>
                </a:solidFill>
                <a:latin typeface="Barlow" panose="00000500000000000000" pitchFamily="2" charset="0"/>
                <a:cs typeface="Calibri Light"/>
                <a:sym typeface="Wingdings" panose="05000000000000000000" pitchFamily="2" charset="2"/>
              </a:rPr>
              <a:t> client-server model</a:t>
            </a:r>
          </a:p>
          <a:p>
            <a:pPr lvl="1">
              <a:lnSpc>
                <a:spcPct val="150000"/>
              </a:lnSpc>
            </a:pPr>
            <a:r>
              <a:rPr lang="en-US" sz="2000" dirty="0">
                <a:solidFill>
                  <a:srgbClr val="1D4956"/>
                </a:solidFill>
                <a:latin typeface="Barlow" panose="00000500000000000000" pitchFamily="2" charset="0"/>
                <a:cs typeface="Calibri Light"/>
                <a:sym typeface="Wingdings" panose="05000000000000000000" pitchFamily="2" charset="2"/>
              </a:rPr>
              <a:t>Making </a:t>
            </a:r>
            <a:r>
              <a:rPr lang="en-US" sz="2000" b="1" dirty="0">
                <a:solidFill>
                  <a:srgbClr val="1D4956"/>
                </a:solidFill>
                <a:latin typeface="Barlow" panose="00000500000000000000" pitchFamily="2" charset="0"/>
                <a:cs typeface="Calibri Light"/>
                <a:sym typeface="Wingdings" panose="05000000000000000000" pitchFamily="2" charset="2"/>
              </a:rPr>
              <a:t>Arax server</a:t>
            </a:r>
            <a:r>
              <a:rPr lang="en-US" sz="2000" dirty="0">
                <a:solidFill>
                  <a:srgbClr val="1D4956"/>
                </a:solidFill>
                <a:latin typeface="Barlow" panose="00000500000000000000" pitchFamily="2" charset="0"/>
                <a:cs typeface="Calibri Light"/>
                <a:sym typeface="Wingdings" panose="05000000000000000000" pitchFamily="2" charset="2"/>
              </a:rPr>
              <a:t> a trusted process with </a:t>
            </a:r>
            <a:r>
              <a:rPr lang="en-US" sz="2000" b="1" dirty="0">
                <a:solidFill>
                  <a:srgbClr val="1D4956"/>
                </a:solidFill>
                <a:latin typeface="Barlow" panose="00000500000000000000" pitchFamily="2" charset="0"/>
                <a:cs typeface="Calibri Light"/>
                <a:sym typeface="Wingdings" panose="05000000000000000000" pitchFamily="2" charset="2"/>
              </a:rPr>
              <a:t>exclusive GPU</a:t>
            </a:r>
            <a:r>
              <a:rPr lang="en-US" sz="2000" dirty="0">
                <a:solidFill>
                  <a:srgbClr val="1D4956"/>
                </a:solidFill>
                <a:latin typeface="Barlow" panose="00000500000000000000" pitchFamily="2" charset="0"/>
                <a:cs typeface="Calibri Light"/>
                <a:sym typeface="Wingdings" panose="05000000000000000000" pitchFamily="2" charset="2"/>
              </a:rPr>
              <a:t> </a:t>
            </a:r>
            <a:r>
              <a:rPr lang="en-US" sz="2000" b="1" dirty="0">
                <a:solidFill>
                  <a:srgbClr val="1D4956"/>
                </a:solidFill>
                <a:latin typeface="Barlow" panose="00000500000000000000" pitchFamily="2" charset="0"/>
                <a:cs typeface="Calibri Light"/>
                <a:sym typeface="Wingdings" panose="05000000000000000000" pitchFamily="2" charset="2"/>
              </a:rPr>
              <a:t>access</a:t>
            </a:r>
          </a:p>
          <a:p>
            <a:pPr lvl="1">
              <a:lnSpc>
                <a:spcPct val="100000"/>
              </a:lnSpc>
            </a:pPr>
            <a:endParaRPr lang="en-US" sz="500" dirty="0">
              <a:solidFill>
                <a:srgbClr val="1D4956"/>
              </a:solidFill>
              <a:latin typeface="Barlow" panose="00000500000000000000" pitchFamily="2" charset="0"/>
              <a:cs typeface="Calibri Light"/>
              <a:sym typeface="Wingdings" panose="05000000000000000000" pitchFamily="2" charset="2"/>
            </a:endParaRPr>
          </a:p>
        </p:txBody>
      </p:sp>
      <p:sp>
        <p:nvSpPr>
          <p:cNvPr id="4" name="Slide Number Placeholder 3">
            <a:extLst>
              <a:ext uri="{FF2B5EF4-FFF2-40B4-BE49-F238E27FC236}">
                <a16:creationId xmlns:a16="http://schemas.microsoft.com/office/drawing/2014/main" id="{DB3D50BA-E677-48B2-A3D7-1ABB424E46BB}"/>
              </a:ext>
            </a:extLst>
          </p:cNvPr>
          <p:cNvSpPr>
            <a:spLocks noGrp="1"/>
          </p:cNvSpPr>
          <p:nvPr>
            <p:ph type="sldNum" sz="quarter" idx="12"/>
          </p:nvPr>
        </p:nvSpPr>
        <p:spPr/>
        <p:txBody>
          <a:bodyPr/>
          <a:lstStyle/>
          <a:p>
            <a:fld id="{48F63A3B-78C7-47BE-AE5E-E10140E04643}" type="slidenum">
              <a:rPr lang="en-US" smtClean="0"/>
              <a:t>38</a:t>
            </a:fld>
            <a:endParaRPr lang="en-US"/>
          </a:p>
        </p:txBody>
      </p:sp>
      <p:sp>
        <p:nvSpPr>
          <p:cNvPr id="8" name="Footer Placeholder 7">
            <a:extLst>
              <a:ext uri="{FF2B5EF4-FFF2-40B4-BE49-F238E27FC236}">
                <a16:creationId xmlns:a16="http://schemas.microsoft.com/office/drawing/2014/main" id="{4C6EF0AE-0C44-474F-99EA-36F44661FAD8}"/>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37" name="Group 36">
            <a:extLst>
              <a:ext uri="{FF2B5EF4-FFF2-40B4-BE49-F238E27FC236}">
                <a16:creationId xmlns:a16="http://schemas.microsoft.com/office/drawing/2014/main" id="{CB60E65F-D387-4779-AD03-AD41706EA393}"/>
              </a:ext>
            </a:extLst>
          </p:cNvPr>
          <p:cNvGrpSpPr/>
          <p:nvPr/>
        </p:nvGrpSpPr>
        <p:grpSpPr>
          <a:xfrm>
            <a:off x="8756945" y="3392122"/>
            <a:ext cx="3308248" cy="2582535"/>
            <a:chOff x="9095232" y="2270458"/>
            <a:chExt cx="2499360" cy="2582535"/>
          </a:xfrm>
        </p:grpSpPr>
        <p:sp>
          <p:nvSpPr>
            <p:cNvPr id="38" name="Ορθογώνιο 433">
              <a:extLst>
                <a:ext uri="{FF2B5EF4-FFF2-40B4-BE49-F238E27FC236}">
                  <a16:creationId xmlns:a16="http://schemas.microsoft.com/office/drawing/2014/main" id="{5C7BA12C-D50D-46C2-BA75-531562F02FB5}"/>
                </a:ext>
              </a:extLst>
            </p:cNvPr>
            <p:cNvSpPr/>
            <p:nvPr/>
          </p:nvSpPr>
          <p:spPr>
            <a:xfrm>
              <a:off x="9095232" y="2424291"/>
              <a:ext cx="2499360"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9" name="TextBox 38">
              <a:extLst>
                <a:ext uri="{FF2B5EF4-FFF2-40B4-BE49-F238E27FC236}">
                  <a16:creationId xmlns:a16="http://schemas.microsoft.com/office/drawing/2014/main" id="{4AD3984F-6250-47EC-8B54-353C5411AA41}"/>
                </a:ext>
              </a:extLst>
            </p:cNvPr>
            <p:cNvSpPr txBox="1"/>
            <p:nvPr/>
          </p:nvSpPr>
          <p:spPr>
            <a:xfrm>
              <a:off x="9634292" y="2270458"/>
              <a:ext cx="1475090"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NVIDIA GPU</a:t>
              </a:r>
              <a:endParaRPr lang="el-GR" sz="2000" dirty="0">
                <a:solidFill>
                  <a:srgbClr val="1D4956"/>
                </a:solidFill>
              </a:endParaRPr>
            </a:p>
          </p:txBody>
        </p:sp>
      </p:grpSp>
      <p:sp>
        <p:nvSpPr>
          <p:cNvPr id="40" name="TextBox 39">
            <a:extLst>
              <a:ext uri="{FF2B5EF4-FFF2-40B4-BE49-F238E27FC236}">
                <a16:creationId xmlns:a16="http://schemas.microsoft.com/office/drawing/2014/main" id="{C29C6F17-879C-4AD9-81F3-512767ABF2DB}"/>
              </a:ext>
            </a:extLst>
          </p:cNvPr>
          <p:cNvSpPr txBox="1"/>
          <p:nvPr/>
        </p:nvSpPr>
        <p:spPr>
          <a:xfrm>
            <a:off x="8884664" y="1630943"/>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CUDA app1 </a:t>
            </a:r>
            <a:endParaRPr lang="el-GR" sz="1800" b="1" dirty="0">
              <a:solidFill>
                <a:schemeClr val="bg1"/>
              </a:solidFill>
            </a:endParaRPr>
          </a:p>
        </p:txBody>
      </p:sp>
      <p:sp>
        <p:nvSpPr>
          <p:cNvPr id="41" name="TextBox 40">
            <a:extLst>
              <a:ext uri="{FF2B5EF4-FFF2-40B4-BE49-F238E27FC236}">
                <a16:creationId xmlns:a16="http://schemas.microsoft.com/office/drawing/2014/main" id="{582DE2F4-E1B7-45D0-BD3C-FA0EA51EB7BD}"/>
              </a:ext>
            </a:extLst>
          </p:cNvPr>
          <p:cNvSpPr txBox="1"/>
          <p:nvPr/>
        </p:nvSpPr>
        <p:spPr>
          <a:xfrm>
            <a:off x="10552409" y="1622516"/>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CUDA app2 </a:t>
            </a:r>
            <a:endParaRPr lang="el-GR" sz="1800" b="1" dirty="0">
              <a:solidFill>
                <a:schemeClr val="bg1"/>
              </a:solidFill>
            </a:endParaRPr>
          </a:p>
        </p:txBody>
      </p:sp>
      <p:sp>
        <p:nvSpPr>
          <p:cNvPr id="42" name="Ορθογώνιο: Στρογγύλεμα γωνιών 55">
            <a:extLst>
              <a:ext uri="{FF2B5EF4-FFF2-40B4-BE49-F238E27FC236}">
                <a16:creationId xmlns:a16="http://schemas.microsoft.com/office/drawing/2014/main" id="{9FF1A5AE-B99F-4DE8-AE31-F197BB23C990}"/>
              </a:ext>
            </a:extLst>
          </p:cNvPr>
          <p:cNvSpPr/>
          <p:nvPr/>
        </p:nvSpPr>
        <p:spPr>
          <a:xfrm>
            <a:off x="8872471" y="3831286"/>
            <a:ext cx="3107378" cy="2109748"/>
          </a:xfrm>
          <a:prstGeom prst="roundRect">
            <a:avLst/>
          </a:prstGeom>
          <a:solidFill>
            <a:srgbClr val="F1F0EF"/>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b="1" dirty="0">
              <a:solidFill>
                <a:srgbClr val="1D4956"/>
              </a:solidFill>
            </a:endParaRPr>
          </a:p>
        </p:txBody>
      </p:sp>
      <p:grpSp>
        <p:nvGrpSpPr>
          <p:cNvPr id="43" name="Group 42">
            <a:extLst>
              <a:ext uri="{FF2B5EF4-FFF2-40B4-BE49-F238E27FC236}">
                <a16:creationId xmlns:a16="http://schemas.microsoft.com/office/drawing/2014/main" id="{28EE34E2-2F48-4045-8EBB-4CC38BD38E76}"/>
              </a:ext>
            </a:extLst>
          </p:cNvPr>
          <p:cNvGrpSpPr/>
          <p:nvPr/>
        </p:nvGrpSpPr>
        <p:grpSpPr>
          <a:xfrm>
            <a:off x="8997852" y="2089322"/>
            <a:ext cx="1097844" cy="641686"/>
            <a:chOff x="9034428" y="2308778"/>
            <a:chExt cx="1097844" cy="641686"/>
          </a:xfrm>
        </p:grpSpPr>
        <p:cxnSp>
          <p:nvCxnSpPr>
            <p:cNvPr id="44" name="Straight Arrow Connector 43">
              <a:extLst>
                <a:ext uri="{FF2B5EF4-FFF2-40B4-BE49-F238E27FC236}">
                  <a16:creationId xmlns:a16="http://schemas.microsoft.com/office/drawing/2014/main" id="{A0A559A1-0F37-45D3-A360-0415DFCB60A8}"/>
                </a:ext>
              </a:extLst>
            </p:cNvPr>
            <p:cNvCxnSpPr>
              <a:cxnSpLocks/>
            </p:cNvCxnSpPr>
            <p:nvPr/>
          </p:nvCxnSpPr>
          <p:spPr>
            <a:xfrm>
              <a:off x="9630622" y="2308778"/>
              <a:ext cx="0" cy="641686"/>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3D23B29-F976-4601-882E-0FA1CBC3FBB3}"/>
                </a:ext>
              </a:extLst>
            </p:cNvPr>
            <p:cNvSpPr txBox="1"/>
            <p:nvPr/>
          </p:nvSpPr>
          <p:spPr>
            <a:xfrm>
              <a:off x="9034428" y="2408978"/>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grpSp>
        <p:nvGrpSpPr>
          <p:cNvPr id="46" name="Group 45">
            <a:extLst>
              <a:ext uri="{FF2B5EF4-FFF2-40B4-BE49-F238E27FC236}">
                <a16:creationId xmlns:a16="http://schemas.microsoft.com/office/drawing/2014/main" id="{54770CD8-C3C8-4957-9493-E895BCF11192}"/>
              </a:ext>
            </a:extLst>
          </p:cNvPr>
          <p:cNvGrpSpPr/>
          <p:nvPr/>
        </p:nvGrpSpPr>
        <p:grpSpPr>
          <a:xfrm>
            <a:off x="10705989" y="2082335"/>
            <a:ext cx="1097844" cy="648673"/>
            <a:chOff x="9034428" y="2308778"/>
            <a:chExt cx="1097844" cy="648673"/>
          </a:xfrm>
        </p:grpSpPr>
        <p:cxnSp>
          <p:nvCxnSpPr>
            <p:cNvPr id="47" name="Straight Arrow Connector 46">
              <a:extLst>
                <a:ext uri="{FF2B5EF4-FFF2-40B4-BE49-F238E27FC236}">
                  <a16:creationId xmlns:a16="http://schemas.microsoft.com/office/drawing/2014/main" id="{70AC3B30-DFED-4CFF-988A-880591804E79}"/>
                </a:ext>
              </a:extLst>
            </p:cNvPr>
            <p:cNvCxnSpPr>
              <a:cxnSpLocks/>
            </p:cNvCxnSpPr>
            <p:nvPr/>
          </p:nvCxnSpPr>
          <p:spPr>
            <a:xfrm>
              <a:off x="9630622" y="2308778"/>
              <a:ext cx="0" cy="648673"/>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EE8C833-5D1A-427B-9E95-2F90A2186455}"/>
                </a:ext>
              </a:extLst>
            </p:cNvPr>
            <p:cNvSpPr txBox="1"/>
            <p:nvPr/>
          </p:nvSpPr>
          <p:spPr>
            <a:xfrm>
              <a:off x="9034428" y="2408978"/>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sp>
        <p:nvSpPr>
          <p:cNvPr id="49" name="Ορθογώνιο: Στρογγύλεμα γωνιών 55">
            <a:extLst>
              <a:ext uri="{FF2B5EF4-FFF2-40B4-BE49-F238E27FC236}">
                <a16:creationId xmlns:a16="http://schemas.microsoft.com/office/drawing/2014/main" id="{0997977F-D3C3-4F2B-AC5E-146F8CAC1F08}"/>
              </a:ext>
            </a:extLst>
          </p:cNvPr>
          <p:cNvSpPr/>
          <p:nvPr/>
        </p:nvSpPr>
        <p:spPr>
          <a:xfrm>
            <a:off x="9117130" y="2806795"/>
            <a:ext cx="2670038" cy="497451"/>
          </a:xfrm>
          <a:prstGeom prst="roundRect">
            <a:avLst/>
          </a:prstGeom>
          <a:solidFill>
            <a:srgbClr val="F1F0EF"/>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solidFill>
                  <a:srgbClr val="1D4956"/>
                </a:solidFill>
                <a:latin typeface="Barlow" panose="020B0604020202020204" charset="0"/>
              </a:rPr>
              <a:t>Shared runtime (Server)</a:t>
            </a:r>
            <a:endParaRPr lang="el-GR" sz="1800" b="1" dirty="0">
              <a:solidFill>
                <a:srgbClr val="1D4956"/>
              </a:solidFill>
            </a:endParaRPr>
          </a:p>
        </p:txBody>
      </p:sp>
      <p:grpSp>
        <p:nvGrpSpPr>
          <p:cNvPr id="50" name="Group 49">
            <a:extLst>
              <a:ext uri="{FF2B5EF4-FFF2-40B4-BE49-F238E27FC236}">
                <a16:creationId xmlns:a16="http://schemas.microsoft.com/office/drawing/2014/main" id="{25A93B13-BAC0-49EC-B252-85BF815BFE40}"/>
              </a:ext>
            </a:extLst>
          </p:cNvPr>
          <p:cNvGrpSpPr/>
          <p:nvPr/>
        </p:nvGrpSpPr>
        <p:grpSpPr>
          <a:xfrm>
            <a:off x="9592550" y="3392122"/>
            <a:ext cx="1709633" cy="1156609"/>
            <a:chOff x="9677894" y="3879802"/>
            <a:chExt cx="1709633" cy="1156609"/>
          </a:xfrm>
        </p:grpSpPr>
        <p:cxnSp>
          <p:nvCxnSpPr>
            <p:cNvPr id="51" name="Straight Arrow Connector 50">
              <a:extLst>
                <a:ext uri="{FF2B5EF4-FFF2-40B4-BE49-F238E27FC236}">
                  <a16:creationId xmlns:a16="http://schemas.microsoft.com/office/drawing/2014/main" id="{F1011B45-B7CE-494D-B092-28584F1F1549}"/>
                </a:ext>
              </a:extLst>
            </p:cNvPr>
            <p:cNvCxnSpPr>
              <a:cxnSpLocks/>
            </p:cNvCxnSpPr>
            <p:nvPr/>
          </p:nvCxnSpPr>
          <p:spPr>
            <a:xfrm>
              <a:off x="9677894" y="3879802"/>
              <a:ext cx="0" cy="1156609"/>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AD89CE5-38EB-49DC-ABFE-F63E6AB26CD9}"/>
                </a:ext>
              </a:extLst>
            </p:cNvPr>
            <p:cNvCxnSpPr>
              <a:cxnSpLocks/>
            </p:cNvCxnSpPr>
            <p:nvPr/>
          </p:nvCxnSpPr>
          <p:spPr>
            <a:xfrm flipH="1">
              <a:off x="11386031" y="3879802"/>
              <a:ext cx="1496" cy="1149622"/>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0068DE4A-6FF3-435E-B37A-3E3CF314497A}"/>
              </a:ext>
            </a:extLst>
          </p:cNvPr>
          <p:cNvSpPr txBox="1"/>
          <p:nvPr/>
        </p:nvSpPr>
        <p:spPr>
          <a:xfrm>
            <a:off x="9117130" y="3889602"/>
            <a:ext cx="2685207" cy="400110"/>
          </a:xfrm>
          <a:prstGeom prst="rect">
            <a:avLst/>
          </a:prstGeom>
          <a:solidFill>
            <a:srgbClr val="F1F0EF"/>
          </a:solidFill>
        </p:spPr>
        <p:txBody>
          <a:bodyPr wrap="square" rtlCol="0">
            <a:spAutoFit/>
          </a:bodyPr>
          <a:lstStyle/>
          <a:p>
            <a:pPr algn="ctr"/>
            <a:r>
              <a:rPr lang="en-US" sz="2000" b="1" dirty="0">
                <a:solidFill>
                  <a:srgbClr val="1D4956"/>
                </a:solidFill>
                <a:latin typeface="Barlow" panose="020B0604020202020204" charset="0"/>
              </a:rPr>
              <a:t>Server’s </a:t>
            </a:r>
            <a:r>
              <a:rPr lang="en-US" sz="2000" dirty="0">
                <a:solidFill>
                  <a:srgbClr val="1D4956"/>
                </a:solidFill>
                <a:latin typeface="Barlow" panose="020B0604020202020204" charset="0"/>
              </a:rPr>
              <a:t>CUDA context</a:t>
            </a:r>
            <a:endParaRPr lang="el-GR" sz="2000" dirty="0">
              <a:solidFill>
                <a:srgbClr val="1D4956"/>
              </a:solidFill>
            </a:endParaRPr>
          </a:p>
        </p:txBody>
      </p:sp>
      <p:sp>
        <p:nvSpPr>
          <p:cNvPr id="54" name="TextBox 53">
            <a:extLst>
              <a:ext uri="{FF2B5EF4-FFF2-40B4-BE49-F238E27FC236}">
                <a16:creationId xmlns:a16="http://schemas.microsoft.com/office/drawing/2014/main" id="{04B03EEA-FB58-4BB7-88A1-A39169892025}"/>
              </a:ext>
            </a:extLst>
          </p:cNvPr>
          <p:cNvSpPr txBox="1"/>
          <p:nvPr/>
        </p:nvSpPr>
        <p:spPr>
          <a:xfrm>
            <a:off x="8930796" y="4648500"/>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kernel app1 </a:t>
            </a:r>
            <a:endParaRPr lang="el-GR" sz="1800" b="1" dirty="0">
              <a:solidFill>
                <a:schemeClr val="bg1"/>
              </a:solidFill>
            </a:endParaRPr>
          </a:p>
        </p:txBody>
      </p:sp>
      <p:sp>
        <p:nvSpPr>
          <p:cNvPr id="55" name="TextBox 54">
            <a:extLst>
              <a:ext uri="{FF2B5EF4-FFF2-40B4-BE49-F238E27FC236}">
                <a16:creationId xmlns:a16="http://schemas.microsoft.com/office/drawing/2014/main" id="{C83ADA77-7D2E-483D-B4FD-BAD1D8C4118E}"/>
              </a:ext>
            </a:extLst>
          </p:cNvPr>
          <p:cNvSpPr txBox="1"/>
          <p:nvPr/>
        </p:nvSpPr>
        <p:spPr>
          <a:xfrm>
            <a:off x="10500759" y="4648500"/>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kernel app2 </a:t>
            </a:r>
            <a:endParaRPr lang="el-GR" sz="1800" b="1" dirty="0">
              <a:solidFill>
                <a:schemeClr val="bg1"/>
              </a:solidFill>
            </a:endParaRPr>
          </a:p>
        </p:txBody>
      </p:sp>
      <p:sp>
        <p:nvSpPr>
          <p:cNvPr id="56" name="TextBox 55">
            <a:extLst>
              <a:ext uri="{FF2B5EF4-FFF2-40B4-BE49-F238E27FC236}">
                <a16:creationId xmlns:a16="http://schemas.microsoft.com/office/drawing/2014/main" id="{53A5996B-835B-4790-88B0-D15EE5828ABA}"/>
              </a:ext>
            </a:extLst>
          </p:cNvPr>
          <p:cNvSpPr txBox="1"/>
          <p:nvPr/>
        </p:nvSpPr>
        <p:spPr>
          <a:xfrm>
            <a:off x="9850174" y="4277139"/>
            <a:ext cx="1190451"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SMs</a:t>
            </a:r>
            <a:endParaRPr lang="el-GR" sz="2000" dirty="0">
              <a:solidFill>
                <a:srgbClr val="1D4956"/>
              </a:solidFill>
            </a:endParaRPr>
          </a:p>
        </p:txBody>
      </p:sp>
      <p:sp>
        <p:nvSpPr>
          <p:cNvPr id="57" name="TextBox 56">
            <a:extLst>
              <a:ext uri="{FF2B5EF4-FFF2-40B4-BE49-F238E27FC236}">
                <a16:creationId xmlns:a16="http://schemas.microsoft.com/office/drawing/2014/main" id="{FBEF487D-ADE7-4293-B6AB-7C51B344AE44}"/>
              </a:ext>
            </a:extLst>
          </p:cNvPr>
          <p:cNvSpPr txBox="1"/>
          <p:nvPr/>
        </p:nvSpPr>
        <p:spPr>
          <a:xfrm>
            <a:off x="8949084" y="5312964"/>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data app1 </a:t>
            </a:r>
            <a:endParaRPr lang="el-GR" sz="1800" b="1" dirty="0">
              <a:solidFill>
                <a:schemeClr val="bg1"/>
              </a:solidFill>
            </a:endParaRPr>
          </a:p>
        </p:txBody>
      </p:sp>
      <p:sp>
        <p:nvSpPr>
          <p:cNvPr id="58" name="TextBox 57">
            <a:extLst>
              <a:ext uri="{FF2B5EF4-FFF2-40B4-BE49-F238E27FC236}">
                <a16:creationId xmlns:a16="http://schemas.microsoft.com/office/drawing/2014/main" id="{51AA46E7-76EB-4D13-86EE-2D909DCE0F42}"/>
              </a:ext>
            </a:extLst>
          </p:cNvPr>
          <p:cNvSpPr txBox="1"/>
          <p:nvPr/>
        </p:nvSpPr>
        <p:spPr>
          <a:xfrm>
            <a:off x="10519047" y="5312964"/>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data app2 </a:t>
            </a:r>
            <a:endParaRPr lang="el-GR" sz="1800" b="1" dirty="0">
              <a:solidFill>
                <a:schemeClr val="bg1"/>
              </a:solidFill>
            </a:endParaRPr>
          </a:p>
        </p:txBody>
      </p:sp>
      <p:cxnSp>
        <p:nvCxnSpPr>
          <p:cNvPr id="59" name="Straight Connector 58">
            <a:extLst>
              <a:ext uri="{FF2B5EF4-FFF2-40B4-BE49-F238E27FC236}">
                <a16:creationId xmlns:a16="http://schemas.microsoft.com/office/drawing/2014/main" id="{85CC17B1-F35C-454A-ADF7-4E732DDAB265}"/>
              </a:ext>
            </a:extLst>
          </p:cNvPr>
          <p:cNvCxnSpPr>
            <a:cxnSpLocks/>
          </p:cNvCxnSpPr>
          <p:nvPr/>
        </p:nvCxnSpPr>
        <p:spPr>
          <a:xfrm>
            <a:off x="8930796" y="5162702"/>
            <a:ext cx="3009595" cy="0"/>
          </a:xfrm>
          <a:prstGeom prst="line">
            <a:avLst/>
          </a:prstGeom>
          <a:ln>
            <a:solidFill>
              <a:srgbClr val="1D4956"/>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699E014-403C-444E-B3EA-29DB9A1A0C7E}"/>
              </a:ext>
            </a:extLst>
          </p:cNvPr>
          <p:cNvSpPr txBox="1"/>
          <p:nvPr/>
        </p:nvSpPr>
        <p:spPr>
          <a:xfrm>
            <a:off x="10288261" y="4885608"/>
            <a:ext cx="752364" cy="369332"/>
          </a:xfrm>
          <a:prstGeom prst="rect">
            <a:avLst/>
          </a:prstGeom>
          <a:noFill/>
        </p:spPr>
        <p:txBody>
          <a:bodyPr wrap="square" rtlCol="0">
            <a:spAutoFit/>
          </a:bodyPr>
          <a:lstStyle/>
          <a:p>
            <a:pPr algn="ctr"/>
            <a:r>
              <a:rPr lang="en-US" sz="1800" b="1" dirty="0">
                <a:solidFill>
                  <a:srgbClr val="C00000"/>
                </a:solidFill>
                <a:latin typeface="Barlow" panose="020B0604020202020204" charset="0"/>
              </a:rPr>
              <a:t>illegal</a:t>
            </a:r>
            <a:endParaRPr lang="el-GR" sz="2000" dirty="0">
              <a:solidFill>
                <a:srgbClr val="C00000"/>
              </a:solidFill>
            </a:endParaRPr>
          </a:p>
        </p:txBody>
      </p:sp>
      <p:cxnSp>
        <p:nvCxnSpPr>
          <p:cNvPr id="61" name="Straight Arrow Connector 60">
            <a:extLst>
              <a:ext uri="{FF2B5EF4-FFF2-40B4-BE49-F238E27FC236}">
                <a16:creationId xmlns:a16="http://schemas.microsoft.com/office/drawing/2014/main" id="{FE6F1F9C-E07B-4ADA-9160-7BF57AF978AE}"/>
              </a:ext>
            </a:extLst>
          </p:cNvPr>
          <p:cNvCxnSpPr>
            <a:cxnSpLocks/>
          </p:cNvCxnSpPr>
          <p:nvPr/>
        </p:nvCxnSpPr>
        <p:spPr>
          <a:xfrm>
            <a:off x="9718305" y="5074427"/>
            <a:ext cx="1322320" cy="210896"/>
          </a:xfrm>
          <a:prstGeom prst="straightConnector1">
            <a:avLst/>
          </a:prstGeom>
          <a:ln w="3492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D1FA050-BB34-4955-A148-03063417BFDA}"/>
              </a:ext>
            </a:extLst>
          </p:cNvPr>
          <p:cNvSpPr txBox="1"/>
          <p:nvPr/>
        </p:nvSpPr>
        <p:spPr>
          <a:xfrm>
            <a:off x="9876601" y="5642849"/>
            <a:ext cx="1190451"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Memory</a:t>
            </a:r>
            <a:endParaRPr lang="el-GR" sz="2000" dirty="0">
              <a:solidFill>
                <a:srgbClr val="1D4956"/>
              </a:solidFill>
            </a:endParaRPr>
          </a:p>
        </p:txBody>
      </p:sp>
      <p:sp>
        <p:nvSpPr>
          <p:cNvPr id="63" name="TextBox 62">
            <a:extLst>
              <a:ext uri="{FF2B5EF4-FFF2-40B4-BE49-F238E27FC236}">
                <a16:creationId xmlns:a16="http://schemas.microsoft.com/office/drawing/2014/main" id="{73CCBFB5-1A38-4E35-99EF-D7ED82F6B94D}"/>
              </a:ext>
            </a:extLst>
          </p:cNvPr>
          <p:cNvSpPr txBox="1"/>
          <p:nvPr/>
        </p:nvSpPr>
        <p:spPr>
          <a:xfrm>
            <a:off x="8683792" y="1103881"/>
            <a:ext cx="3536714"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Software spatial</a:t>
            </a:r>
            <a:r>
              <a:rPr lang="en-US" sz="2000" dirty="0">
                <a:solidFill>
                  <a:srgbClr val="1D4956"/>
                </a:solidFill>
                <a:latin typeface="Barlow" panose="020B0604020202020204" charset="0"/>
              </a:rPr>
              <a:t> sharing</a:t>
            </a:r>
            <a:endParaRPr lang="el-GR" sz="2000" dirty="0">
              <a:solidFill>
                <a:srgbClr val="1D4956"/>
              </a:solidFill>
            </a:endParaRPr>
          </a:p>
        </p:txBody>
      </p:sp>
      <p:pic>
        <p:nvPicPr>
          <p:cNvPr id="64" name="Picture 63">
            <a:extLst>
              <a:ext uri="{FF2B5EF4-FFF2-40B4-BE49-F238E27FC236}">
                <a16:creationId xmlns:a16="http://schemas.microsoft.com/office/drawing/2014/main" id="{BC5B2125-677D-46D6-8DAF-002B91BA6EF8}"/>
              </a:ext>
            </a:extLst>
          </p:cNvPr>
          <p:cNvPicPr>
            <a:picLocks noChangeAspect="1"/>
          </p:cNvPicPr>
          <p:nvPr/>
        </p:nvPicPr>
        <p:blipFill>
          <a:blip r:embed="rId4"/>
          <a:stretch>
            <a:fillRect/>
          </a:stretch>
        </p:blipFill>
        <p:spPr>
          <a:xfrm>
            <a:off x="10104824" y="2706618"/>
            <a:ext cx="594116" cy="235899"/>
          </a:xfrm>
          <a:prstGeom prst="rect">
            <a:avLst/>
          </a:prstGeom>
        </p:spPr>
      </p:pic>
      <p:sp>
        <p:nvSpPr>
          <p:cNvPr id="3" name="Multiplication Sign 2">
            <a:extLst>
              <a:ext uri="{FF2B5EF4-FFF2-40B4-BE49-F238E27FC236}">
                <a16:creationId xmlns:a16="http://schemas.microsoft.com/office/drawing/2014/main" id="{337FAD00-FB56-4897-A836-0106F8CB92CE}"/>
              </a:ext>
            </a:extLst>
          </p:cNvPr>
          <p:cNvSpPr/>
          <p:nvPr/>
        </p:nvSpPr>
        <p:spPr>
          <a:xfrm>
            <a:off x="10069199" y="4934707"/>
            <a:ext cx="752364" cy="366279"/>
          </a:xfrm>
          <a:prstGeom prst="mathMultiply">
            <a:avLst/>
          </a:prstGeom>
          <a:solidFill>
            <a:schemeClr val="tx1"/>
          </a:solidFill>
          <a:ln>
            <a:solidFill>
              <a:srgbClr val="EDED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66" name="Picture 65">
            <a:extLst>
              <a:ext uri="{FF2B5EF4-FFF2-40B4-BE49-F238E27FC236}">
                <a16:creationId xmlns:a16="http://schemas.microsoft.com/office/drawing/2014/main" id="{2733817B-D481-45B9-AD58-32AF413318C6}"/>
              </a:ext>
            </a:extLst>
          </p:cNvPr>
          <p:cNvPicPr>
            <a:picLocks noChangeAspect="1"/>
          </p:cNvPicPr>
          <p:nvPr/>
        </p:nvPicPr>
        <p:blipFill>
          <a:blip r:embed="rId5"/>
          <a:stretch>
            <a:fillRect/>
          </a:stretch>
        </p:blipFill>
        <p:spPr>
          <a:xfrm>
            <a:off x="10675392" y="4950867"/>
            <a:ext cx="360785" cy="3607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68" name="Group 67">
            <a:extLst>
              <a:ext uri="{FF2B5EF4-FFF2-40B4-BE49-F238E27FC236}">
                <a16:creationId xmlns:a16="http://schemas.microsoft.com/office/drawing/2014/main" id="{62DE8DE6-600D-403A-ACD0-1A932CFCCD6D}"/>
              </a:ext>
            </a:extLst>
          </p:cNvPr>
          <p:cNvGrpSpPr/>
          <p:nvPr/>
        </p:nvGrpSpPr>
        <p:grpSpPr>
          <a:xfrm>
            <a:off x="10953158" y="4889664"/>
            <a:ext cx="1216345" cy="400110"/>
            <a:chOff x="7651822" y="3429000"/>
            <a:chExt cx="1216345" cy="400110"/>
          </a:xfrm>
        </p:grpSpPr>
        <p:sp>
          <p:nvSpPr>
            <p:cNvPr id="6" name="Rectangle 5">
              <a:extLst>
                <a:ext uri="{FF2B5EF4-FFF2-40B4-BE49-F238E27FC236}">
                  <a16:creationId xmlns:a16="http://schemas.microsoft.com/office/drawing/2014/main" id="{BCDCE4E3-A1AA-4E94-BA1C-5FBF2429036E}"/>
                </a:ext>
              </a:extLst>
            </p:cNvPr>
            <p:cNvSpPr/>
            <p:nvPr/>
          </p:nvSpPr>
          <p:spPr>
            <a:xfrm>
              <a:off x="7778338" y="3545955"/>
              <a:ext cx="929117" cy="244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7" name="TextBox 66">
              <a:extLst>
                <a:ext uri="{FF2B5EF4-FFF2-40B4-BE49-F238E27FC236}">
                  <a16:creationId xmlns:a16="http://schemas.microsoft.com/office/drawing/2014/main" id="{62E5F4AE-0AE1-43B9-9430-E568ECDECBA9}"/>
                </a:ext>
              </a:extLst>
            </p:cNvPr>
            <p:cNvSpPr txBox="1"/>
            <p:nvPr/>
          </p:nvSpPr>
          <p:spPr>
            <a:xfrm>
              <a:off x="7651822" y="3429000"/>
              <a:ext cx="1216345" cy="400110"/>
            </a:xfrm>
            <a:prstGeom prst="rect">
              <a:avLst/>
            </a:prstGeom>
            <a:noFill/>
          </p:spPr>
          <p:txBody>
            <a:bodyPr wrap="square" rtlCol="0">
              <a:spAutoFit/>
            </a:bodyPr>
            <a:lstStyle/>
            <a:p>
              <a:pPr algn="ctr"/>
              <a:r>
                <a:rPr lang="en-US" sz="2000" dirty="0">
                  <a:solidFill>
                    <a:schemeClr val="tx1"/>
                  </a:solidFill>
                  <a:latin typeface="Old English Text MT" panose="03040902040508030806" pitchFamily="66" charset="0"/>
                </a:rPr>
                <a:t>guardian</a:t>
              </a:r>
              <a:endParaRPr lang="el-GR" sz="2000" dirty="0">
                <a:solidFill>
                  <a:schemeClr val="tx1"/>
                </a:solidFill>
              </a:endParaRPr>
            </a:p>
          </p:txBody>
        </p:sp>
      </p:grpSp>
    </p:spTree>
    <p:custDataLst>
      <p:tags r:id="rId1"/>
    </p:custDataLst>
    <p:extLst>
      <p:ext uri="{BB962C8B-B14F-4D97-AF65-F5344CB8AC3E}">
        <p14:creationId xmlns:p14="http://schemas.microsoft.com/office/powerpoint/2010/main" val="3377734182"/>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tent Placeholder 2">
            <a:extLst>
              <a:ext uri="{FF2B5EF4-FFF2-40B4-BE49-F238E27FC236}">
                <a16:creationId xmlns:a16="http://schemas.microsoft.com/office/drawing/2014/main" id="{55821083-E263-4BE7-A342-D5E521881793}"/>
              </a:ext>
            </a:extLst>
          </p:cNvPr>
          <p:cNvSpPr>
            <a:spLocks noGrp="1"/>
          </p:cNvSpPr>
          <p:nvPr>
            <p:ph sz="half" idx="1"/>
          </p:nvPr>
        </p:nvSpPr>
        <p:spPr>
          <a:xfrm>
            <a:off x="465144" y="1142999"/>
            <a:ext cx="6670004" cy="5133108"/>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rPr>
              <a:t> Goal: </a:t>
            </a:r>
            <a:r>
              <a:rPr lang="en-US" sz="2400" b="1" dirty="0">
                <a:solidFill>
                  <a:srgbClr val="1D4956"/>
                </a:solidFill>
                <a:latin typeface="Barlow"/>
                <a:cs typeface="Calibri"/>
              </a:rPr>
              <a:t>Isolate</a:t>
            </a:r>
            <a:r>
              <a:rPr lang="en-US" sz="2400" dirty="0">
                <a:solidFill>
                  <a:srgbClr val="1D4956"/>
                </a:solidFill>
                <a:latin typeface="Barlow"/>
                <a:cs typeface="Calibri"/>
              </a:rPr>
              <a:t> the </a:t>
            </a:r>
            <a:r>
              <a:rPr lang="en-US" sz="2400" b="1" dirty="0">
                <a:solidFill>
                  <a:srgbClr val="1D4956"/>
                </a:solidFill>
                <a:latin typeface="Barlow"/>
                <a:cs typeface="Calibri"/>
              </a:rPr>
              <a:t>common</a:t>
            </a:r>
            <a:r>
              <a:rPr lang="en-US" sz="2400" dirty="0">
                <a:solidFill>
                  <a:srgbClr val="1D4956"/>
                </a:solidFill>
                <a:latin typeface="Barlow"/>
                <a:cs typeface="Calibri"/>
              </a:rPr>
              <a:t> GPU </a:t>
            </a:r>
            <a:r>
              <a:rPr lang="en-US" sz="2400" b="1" dirty="0">
                <a:solidFill>
                  <a:srgbClr val="1D4956"/>
                </a:solidFill>
                <a:latin typeface="Barlow"/>
                <a:cs typeface="Calibri"/>
              </a:rPr>
              <a:t>address space</a:t>
            </a:r>
            <a:endParaRPr lang="en-US" sz="400" b="1" dirty="0">
              <a:solidFill>
                <a:srgbClr val="1D4956"/>
              </a:solidFill>
              <a:latin typeface="Barlow"/>
              <a:cs typeface="Calibri"/>
            </a:endParaRPr>
          </a:p>
          <a:p>
            <a:pPr>
              <a:lnSpc>
                <a:spcPct val="100000"/>
              </a:lnSpc>
            </a:pPr>
            <a:r>
              <a:rPr lang="en-US" sz="2400" b="1" dirty="0">
                <a:solidFill>
                  <a:srgbClr val="1D4956"/>
                </a:solidFill>
                <a:latin typeface="Barlow"/>
                <a:cs typeface="Calibri"/>
              </a:rPr>
              <a:t>Guardian</a:t>
            </a:r>
            <a:r>
              <a:rPr lang="en-US" sz="2400" dirty="0">
                <a:solidFill>
                  <a:srgbClr val="1D4956"/>
                </a:solidFill>
                <a:latin typeface="Barlow"/>
                <a:cs typeface="Calibri"/>
              </a:rPr>
              <a:t> uses a </a:t>
            </a:r>
            <a:r>
              <a:rPr lang="en-US" sz="2400" b="1" dirty="0">
                <a:solidFill>
                  <a:srgbClr val="1D4956"/>
                </a:solidFill>
                <a:latin typeface="Barlow"/>
                <a:cs typeface="Calibri"/>
              </a:rPr>
              <a:t>custom</a:t>
            </a:r>
            <a:r>
              <a:rPr lang="en-US" sz="2400" dirty="0">
                <a:solidFill>
                  <a:srgbClr val="1D4956"/>
                </a:solidFill>
                <a:latin typeface="Barlow"/>
                <a:cs typeface="Calibri"/>
              </a:rPr>
              <a:t> </a:t>
            </a:r>
            <a:r>
              <a:rPr lang="en-US" sz="2400" b="1" dirty="0">
                <a:solidFill>
                  <a:srgbClr val="1D4956"/>
                </a:solidFill>
                <a:latin typeface="Barlow"/>
                <a:cs typeface="Calibri"/>
              </a:rPr>
              <a:t>allocator</a:t>
            </a:r>
          </a:p>
          <a:p>
            <a:pPr lvl="1">
              <a:lnSpc>
                <a:spcPct val="150000"/>
              </a:lnSpc>
            </a:pPr>
            <a:r>
              <a:rPr lang="en-US" sz="2000" dirty="0">
                <a:solidFill>
                  <a:srgbClr val="1D4956"/>
                </a:solidFill>
                <a:latin typeface="Barlow"/>
                <a:cs typeface="Calibri"/>
              </a:rPr>
              <a:t>Implemented in the </a:t>
            </a:r>
            <a:r>
              <a:rPr lang="en-US" sz="2000" dirty="0" err="1">
                <a:solidFill>
                  <a:srgbClr val="1D4956"/>
                </a:solidFill>
                <a:latin typeface="Barlow"/>
                <a:cs typeface="Calibri"/>
              </a:rPr>
              <a:t>Arax</a:t>
            </a:r>
            <a:r>
              <a:rPr lang="en-US" sz="2000" dirty="0">
                <a:solidFill>
                  <a:srgbClr val="1D4956"/>
                </a:solidFill>
                <a:latin typeface="Barlow"/>
                <a:cs typeface="Calibri"/>
              </a:rPr>
              <a:t> server </a:t>
            </a:r>
            <a:endParaRPr lang="en-US" sz="500" dirty="0">
              <a:solidFill>
                <a:srgbClr val="1D4956"/>
              </a:solidFill>
              <a:latin typeface="Barlow"/>
              <a:cs typeface="Calibri"/>
            </a:endParaRPr>
          </a:p>
          <a:p>
            <a:pPr>
              <a:lnSpc>
                <a:spcPct val="100000"/>
              </a:lnSpc>
            </a:pPr>
            <a:r>
              <a:rPr lang="en-US" sz="2400" dirty="0">
                <a:solidFill>
                  <a:srgbClr val="1D4956"/>
                </a:solidFill>
                <a:latin typeface="Barlow"/>
                <a:cs typeface="Calibri"/>
              </a:rPr>
              <a:t>The Guardian </a:t>
            </a:r>
            <a:r>
              <a:rPr lang="en-US" sz="2400" b="1" dirty="0">
                <a:solidFill>
                  <a:srgbClr val="1D4956"/>
                </a:solidFill>
                <a:latin typeface="Barlow"/>
                <a:cs typeface="Calibri"/>
              </a:rPr>
              <a:t>allocator</a:t>
            </a:r>
            <a:r>
              <a:rPr lang="en-US" sz="2400" dirty="0">
                <a:solidFill>
                  <a:srgbClr val="1D4956"/>
                </a:solidFill>
                <a:latin typeface="Barlow"/>
                <a:cs typeface="Calibri"/>
              </a:rPr>
              <a:t> </a:t>
            </a:r>
          </a:p>
          <a:p>
            <a:pPr lvl="1">
              <a:lnSpc>
                <a:spcPct val="150000"/>
              </a:lnSpc>
            </a:pPr>
            <a:r>
              <a:rPr lang="en-US" sz="2000" dirty="0">
                <a:solidFill>
                  <a:srgbClr val="1D4956"/>
                </a:solidFill>
                <a:latin typeface="Barlow"/>
                <a:cs typeface="Calibri"/>
              </a:rPr>
              <a:t>Reserves </a:t>
            </a:r>
            <a:r>
              <a:rPr lang="en-US" sz="2000" b="1" dirty="0">
                <a:solidFill>
                  <a:srgbClr val="1D4956"/>
                </a:solidFill>
                <a:latin typeface="Barlow"/>
                <a:cs typeface="Calibri"/>
              </a:rPr>
              <a:t>all</a:t>
            </a:r>
            <a:r>
              <a:rPr lang="en-US" sz="2000" dirty="0">
                <a:solidFill>
                  <a:srgbClr val="1D4956"/>
                </a:solidFill>
                <a:latin typeface="Barlow"/>
                <a:cs typeface="Calibri"/>
              </a:rPr>
              <a:t> the GPU memory</a:t>
            </a:r>
          </a:p>
          <a:p>
            <a:pPr lvl="1">
              <a:lnSpc>
                <a:spcPct val="150000"/>
              </a:lnSpc>
            </a:pPr>
            <a:r>
              <a:rPr lang="en-US" sz="2000" dirty="0">
                <a:solidFill>
                  <a:srgbClr val="1D4956"/>
                </a:solidFill>
                <a:latin typeface="Barlow"/>
                <a:cs typeface="Calibri"/>
              </a:rPr>
              <a:t>Splits memory into </a:t>
            </a:r>
            <a:r>
              <a:rPr lang="en-US" sz="2000" b="1" dirty="0">
                <a:solidFill>
                  <a:srgbClr val="1D4956"/>
                </a:solidFill>
                <a:latin typeface="Barlow"/>
                <a:cs typeface="Calibri"/>
              </a:rPr>
              <a:t>partitions </a:t>
            </a:r>
          </a:p>
          <a:p>
            <a:pPr lvl="1">
              <a:lnSpc>
                <a:spcPct val="150000"/>
              </a:lnSpc>
            </a:pPr>
            <a:r>
              <a:rPr lang="en-US" sz="2000" dirty="0">
                <a:solidFill>
                  <a:srgbClr val="1D4956"/>
                </a:solidFill>
                <a:latin typeface="Barlow"/>
                <a:cs typeface="Calibri"/>
              </a:rPr>
              <a:t>Assigns a </a:t>
            </a:r>
            <a:r>
              <a:rPr lang="en-US" sz="2000" b="1" dirty="0">
                <a:solidFill>
                  <a:srgbClr val="1D4956"/>
                </a:solidFill>
                <a:latin typeface="Barlow"/>
                <a:cs typeface="Calibri"/>
              </a:rPr>
              <a:t>partition</a:t>
            </a:r>
            <a:r>
              <a:rPr lang="en-US" sz="2000" dirty="0">
                <a:solidFill>
                  <a:srgbClr val="1D4956"/>
                </a:solidFill>
                <a:latin typeface="Barlow"/>
                <a:cs typeface="Calibri"/>
              </a:rPr>
              <a:t> exclusively to an </a:t>
            </a:r>
            <a:r>
              <a:rPr lang="en-US" sz="2000" b="1" dirty="0">
                <a:solidFill>
                  <a:srgbClr val="1D4956"/>
                </a:solidFill>
                <a:latin typeface="Barlow"/>
                <a:cs typeface="Calibri"/>
              </a:rPr>
              <a:t>application</a:t>
            </a:r>
            <a:endParaRPr lang="en-US" sz="1000" b="1" dirty="0">
              <a:solidFill>
                <a:srgbClr val="1D4956"/>
              </a:solidFill>
              <a:latin typeface="Barlow"/>
              <a:cs typeface="Calibri"/>
            </a:endParaRPr>
          </a:p>
          <a:p>
            <a:pPr>
              <a:lnSpc>
                <a:spcPct val="100000"/>
              </a:lnSpc>
            </a:pPr>
            <a:r>
              <a:rPr lang="en-US" sz="2400" dirty="0">
                <a:solidFill>
                  <a:srgbClr val="1D4956"/>
                </a:solidFill>
                <a:latin typeface="Barlow"/>
                <a:cs typeface="Calibri"/>
              </a:rPr>
              <a:t>A </a:t>
            </a:r>
            <a:r>
              <a:rPr lang="en-US" sz="2400" b="1" dirty="0">
                <a:solidFill>
                  <a:srgbClr val="1D4956"/>
                </a:solidFill>
                <a:latin typeface="Barlow"/>
                <a:cs typeface="Calibri"/>
              </a:rPr>
              <a:t>partition</a:t>
            </a:r>
            <a:r>
              <a:rPr lang="en-US" sz="2400" dirty="0">
                <a:solidFill>
                  <a:srgbClr val="1D4956"/>
                </a:solidFill>
                <a:latin typeface="Barlow"/>
                <a:cs typeface="Calibri"/>
              </a:rPr>
              <a:t> is a </a:t>
            </a:r>
            <a:r>
              <a:rPr lang="en-US" sz="2400" b="1" dirty="0">
                <a:solidFill>
                  <a:srgbClr val="1D4956"/>
                </a:solidFill>
                <a:latin typeface="Barlow"/>
                <a:cs typeface="Calibri"/>
              </a:rPr>
              <a:t>contiguous memory</a:t>
            </a:r>
            <a:r>
              <a:rPr lang="en-US" sz="2400" dirty="0">
                <a:solidFill>
                  <a:srgbClr val="1D4956"/>
                </a:solidFill>
                <a:latin typeface="Barlow"/>
                <a:cs typeface="Calibri"/>
              </a:rPr>
              <a:t> block </a:t>
            </a:r>
          </a:p>
          <a:p>
            <a:pPr lvl="1">
              <a:lnSpc>
                <a:spcPct val="150000"/>
              </a:lnSpc>
            </a:pPr>
            <a:r>
              <a:rPr lang="en-US" sz="2000" dirty="0">
                <a:solidFill>
                  <a:srgbClr val="1D4956"/>
                </a:solidFill>
                <a:latin typeface="Barlow"/>
                <a:cs typeface="Calibri"/>
              </a:rPr>
              <a:t>To reduce the overhead + metadata</a:t>
            </a:r>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164123" cy="777875"/>
          </a:xfrm>
        </p:spPr>
        <p:txBody>
          <a:bodyPr>
            <a:normAutofit/>
          </a:bodyPr>
          <a:lstStyle/>
          <a:p>
            <a:r>
              <a:rPr lang="en-US" sz="3200" b="1" dirty="0">
                <a:solidFill>
                  <a:srgbClr val="1D4956"/>
                </a:solidFill>
                <a:latin typeface="Barlow"/>
                <a:cs typeface="Calibri Light"/>
              </a:rPr>
              <a:t>GPU memory partitioning</a:t>
            </a:r>
          </a:p>
        </p:txBody>
      </p:sp>
      <p:sp>
        <p:nvSpPr>
          <p:cNvPr id="188" name="Rectangle 187">
            <a:extLst>
              <a:ext uri="{FF2B5EF4-FFF2-40B4-BE49-F238E27FC236}">
                <a16:creationId xmlns:a16="http://schemas.microsoft.com/office/drawing/2014/main" id="{735DB704-3D65-4AAB-95B1-D5F4BF5FFEC3}"/>
              </a:ext>
            </a:extLst>
          </p:cNvPr>
          <p:cNvSpPr/>
          <p:nvPr/>
        </p:nvSpPr>
        <p:spPr>
          <a:xfrm>
            <a:off x="11622790" y="4373614"/>
            <a:ext cx="412589" cy="1013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2" name="Ορθογώνιο: Στρογγύλεμα γωνιών 102">
            <a:extLst>
              <a:ext uri="{FF2B5EF4-FFF2-40B4-BE49-F238E27FC236}">
                <a16:creationId xmlns:a16="http://schemas.microsoft.com/office/drawing/2014/main" id="{BBB89589-E2B9-459D-81C3-A15D4B901DBE}"/>
              </a:ext>
            </a:extLst>
          </p:cNvPr>
          <p:cNvSpPr/>
          <p:nvPr/>
        </p:nvSpPr>
        <p:spPr>
          <a:xfrm>
            <a:off x="6895197" y="4634875"/>
            <a:ext cx="5255910" cy="1684563"/>
          </a:xfrm>
          <a:prstGeom prst="roundRect">
            <a:avLst>
              <a:gd name="adj" fmla="val 0"/>
            </a:avLst>
          </a:prstGeom>
          <a:solidFill>
            <a:schemeClr val="accent3">
              <a:lumMod val="20000"/>
              <a:lumOff val="80000"/>
            </a:schemeClr>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96" name="TextBox 95">
            <a:extLst>
              <a:ext uri="{FF2B5EF4-FFF2-40B4-BE49-F238E27FC236}">
                <a16:creationId xmlns:a16="http://schemas.microsoft.com/office/drawing/2014/main" id="{CC90B2F3-97BE-4321-9A4C-D8C2F4E6C999}"/>
              </a:ext>
            </a:extLst>
          </p:cNvPr>
          <p:cNvSpPr txBox="1"/>
          <p:nvPr/>
        </p:nvSpPr>
        <p:spPr>
          <a:xfrm>
            <a:off x="8012138" y="4588138"/>
            <a:ext cx="2838450" cy="369332"/>
          </a:xfrm>
          <a:prstGeom prst="rect">
            <a:avLst/>
          </a:prstGeom>
          <a:noFill/>
        </p:spPr>
        <p:txBody>
          <a:bodyPr wrap="square" rtlCol="0">
            <a:spAutoFit/>
          </a:bodyPr>
          <a:lstStyle/>
          <a:p>
            <a:pPr algn="ctr"/>
            <a:r>
              <a:rPr lang="en-US" sz="1800" b="1" dirty="0">
                <a:solidFill>
                  <a:srgbClr val="1D4956"/>
                </a:solidFill>
                <a:latin typeface="Barlow" panose="020B0604020202020204" charset="0"/>
              </a:rPr>
              <a:t>Server’s </a:t>
            </a:r>
            <a:r>
              <a:rPr lang="en-US" sz="1800" dirty="0">
                <a:solidFill>
                  <a:srgbClr val="1D4956"/>
                </a:solidFill>
                <a:latin typeface="Barlow" panose="020B0604020202020204" charset="0"/>
              </a:rPr>
              <a:t>CUDA context</a:t>
            </a:r>
            <a:endParaRPr lang="el-GR" sz="1800" dirty="0">
              <a:solidFill>
                <a:srgbClr val="1D4956"/>
              </a:solidFill>
            </a:endParaRPr>
          </a:p>
        </p:txBody>
      </p:sp>
      <p:sp>
        <p:nvSpPr>
          <p:cNvPr id="11" name="Rectangle: Rounded Corners 10">
            <a:extLst>
              <a:ext uri="{FF2B5EF4-FFF2-40B4-BE49-F238E27FC236}">
                <a16:creationId xmlns:a16="http://schemas.microsoft.com/office/drawing/2014/main" id="{B3DA6119-3F2B-4266-A9AF-47DEFB005C57}"/>
              </a:ext>
            </a:extLst>
          </p:cNvPr>
          <p:cNvSpPr/>
          <p:nvPr/>
        </p:nvSpPr>
        <p:spPr>
          <a:xfrm>
            <a:off x="7021995" y="5392334"/>
            <a:ext cx="5047858" cy="727888"/>
          </a:xfrm>
          <a:prstGeom prst="roundRect">
            <a:avLst/>
          </a:prstGeom>
          <a:noFill/>
          <a:ln>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5" name="TextBox 104">
            <a:extLst>
              <a:ext uri="{FF2B5EF4-FFF2-40B4-BE49-F238E27FC236}">
                <a16:creationId xmlns:a16="http://schemas.microsoft.com/office/drawing/2014/main" id="{511712D3-2632-4A8E-8F01-CA603E50202E}"/>
              </a:ext>
            </a:extLst>
          </p:cNvPr>
          <p:cNvSpPr txBox="1"/>
          <p:nvPr/>
        </p:nvSpPr>
        <p:spPr>
          <a:xfrm>
            <a:off x="11318665" y="4470175"/>
            <a:ext cx="645611" cy="369332"/>
          </a:xfrm>
          <a:prstGeom prst="rect">
            <a:avLst/>
          </a:prstGeom>
          <a:solidFill>
            <a:schemeClr val="bg1"/>
          </a:solidFill>
        </p:spPr>
        <p:txBody>
          <a:bodyPr wrap="square" rtlCol="0">
            <a:spAutoFit/>
          </a:bodyPr>
          <a:lstStyle/>
          <a:p>
            <a:pPr algn="ctr"/>
            <a:r>
              <a:rPr lang="en-US" sz="1800" b="1" dirty="0">
                <a:solidFill>
                  <a:srgbClr val="1D4956"/>
                </a:solidFill>
                <a:latin typeface="Barlow" panose="020B0604020202020204" charset="0"/>
              </a:rPr>
              <a:t>GPU</a:t>
            </a:r>
            <a:endParaRPr lang="el-GR" sz="2000" b="1" dirty="0">
              <a:solidFill>
                <a:srgbClr val="1D4956"/>
              </a:solidFill>
            </a:endParaRPr>
          </a:p>
        </p:txBody>
      </p:sp>
      <p:sp>
        <p:nvSpPr>
          <p:cNvPr id="107" name="TextBox 106">
            <a:extLst>
              <a:ext uri="{FF2B5EF4-FFF2-40B4-BE49-F238E27FC236}">
                <a16:creationId xmlns:a16="http://schemas.microsoft.com/office/drawing/2014/main" id="{CF6525DC-65D2-4A8A-A826-FF58AC00954A}"/>
              </a:ext>
            </a:extLst>
          </p:cNvPr>
          <p:cNvSpPr txBox="1"/>
          <p:nvPr/>
        </p:nvSpPr>
        <p:spPr>
          <a:xfrm>
            <a:off x="8990860" y="5906775"/>
            <a:ext cx="1031500" cy="369332"/>
          </a:xfrm>
          <a:prstGeom prst="rect">
            <a:avLst/>
          </a:prstGeom>
          <a:solidFill>
            <a:srgbClr val="EDEDED"/>
          </a:solidFill>
        </p:spPr>
        <p:txBody>
          <a:bodyPr wrap="square" rtlCol="0">
            <a:spAutoFit/>
          </a:bodyPr>
          <a:lstStyle/>
          <a:p>
            <a:pPr algn="ctr"/>
            <a:r>
              <a:rPr lang="en-US" sz="1800" dirty="0">
                <a:solidFill>
                  <a:srgbClr val="1D4956"/>
                </a:solidFill>
                <a:latin typeface="Barlow" panose="020B0604020202020204" charset="0"/>
              </a:rPr>
              <a:t>Memory</a:t>
            </a:r>
            <a:endParaRPr lang="el-GR" dirty="0">
              <a:solidFill>
                <a:srgbClr val="1D4956"/>
              </a:solidFill>
            </a:endParaRPr>
          </a:p>
        </p:txBody>
      </p:sp>
      <p:sp>
        <p:nvSpPr>
          <p:cNvPr id="93" name="TextBox 92">
            <a:extLst>
              <a:ext uri="{FF2B5EF4-FFF2-40B4-BE49-F238E27FC236}">
                <a16:creationId xmlns:a16="http://schemas.microsoft.com/office/drawing/2014/main" id="{A6E33D03-D008-442B-B3B1-D06AFF4E6464}"/>
              </a:ext>
            </a:extLst>
          </p:cNvPr>
          <p:cNvSpPr txBox="1"/>
          <p:nvPr/>
        </p:nvSpPr>
        <p:spPr>
          <a:xfrm>
            <a:off x="7223584" y="5335942"/>
            <a:ext cx="1535904" cy="379591"/>
          </a:xfrm>
          <a:prstGeom prst="rect">
            <a:avLst/>
          </a:prstGeom>
          <a:noFill/>
        </p:spPr>
        <p:txBody>
          <a:bodyPr wrap="square" rtlCol="0">
            <a:spAutoFit/>
          </a:bodyPr>
          <a:lstStyle/>
          <a:p>
            <a:pPr algn="ctr"/>
            <a:r>
              <a:rPr lang="en-US" sz="1800" i="1" dirty="0">
                <a:solidFill>
                  <a:srgbClr val="1D4956"/>
                </a:solidFill>
                <a:latin typeface="Barlow" panose="020B0604020202020204" charset="0"/>
              </a:rPr>
              <a:t>partition A</a:t>
            </a:r>
            <a:r>
              <a:rPr lang="en-US" sz="2800" i="1" baseline="-25000" dirty="0">
                <a:solidFill>
                  <a:srgbClr val="1D4956"/>
                </a:solidFill>
                <a:latin typeface="Barlow" panose="020B0604020202020204" charset="0"/>
              </a:rPr>
              <a:t>1</a:t>
            </a:r>
            <a:endParaRPr lang="el-GR" sz="2800" i="1" baseline="-25000" dirty="0">
              <a:solidFill>
                <a:srgbClr val="1D4956"/>
              </a:solidFill>
            </a:endParaRPr>
          </a:p>
        </p:txBody>
      </p:sp>
      <p:cxnSp>
        <p:nvCxnSpPr>
          <p:cNvPr id="103" name="Straight Connector 102">
            <a:extLst>
              <a:ext uri="{FF2B5EF4-FFF2-40B4-BE49-F238E27FC236}">
                <a16:creationId xmlns:a16="http://schemas.microsoft.com/office/drawing/2014/main" id="{9506492C-AA04-4FDA-930E-A2EB8C6FE0C5}"/>
              </a:ext>
            </a:extLst>
          </p:cNvPr>
          <p:cNvCxnSpPr>
            <a:cxnSpLocks/>
          </p:cNvCxnSpPr>
          <p:nvPr/>
        </p:nvCxnSpPr>
        <p:spPr>
          <a:xfrm>
            <a:off x="9051819" y="5281929"/>
            <a:ext cx="0" cy="900757"/>
          </a:xfrm>
          <a:prstGeom prst="line">
            <a:avLst/>
          </a:prstGeom>
          <a:ln w="28575">
            <a:solidFill>
              <a:srgbClr val="1D4956"/>
            </a:solidFill>
          </a:ln>
          <a:effectLst/>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B5B96DE-AAB7-45FA-AD1A-C49EA2E0A495}"/>
              </a:ext>
            </a:extLst>
          </p:cNvPr>
          <p:cNvSpPr txBox="1"/>
          <p:nvPr/>
        </p:nvSpPr>
        <p:spPr>
          <a:xfrm>
            <a:off x="9928810" y="5329578"/>
            <a:ext cx="1767046" cy="379591"/>
          </a:xfrm>
          <a:prstGeom prst="rect">
            <a:avLst/>
          </a:prstGeom>
          <a:noFill/>
        </p:spPr>
        <p:txBody>
          <a:bodyPr wrap="square" rtlCol="0">
            <a:spAutoFit/>
          </a:bodyPr>
          <a:lstStyle/>
          <a:p>
            <a:pPr algn="ctr"/>
            <a:r>
              <a:rPr lang="en-US" sz="1800" i="1" dirty="0">
                <a:solidFill>
                  <a:srgbClr val="1D4956"/>
                </a:solidFill>
                <a:latin typeface="Barlow" panose="020B0604020202020204" charset="0"/>
              </a:rPr>
              <a:t>partition A</a:t>
            </a:r>
            <a:r>
              <a:rPr lang="en-US" sz="2800" i="1" baseline="-25000" dirty="0">
                <a:solidFill>
                  <a:srgbClr val="1D4956"/>
                </a:solidFill>
                <a:latin typeface="Barlow" panose="020B0604020202020204" charset="0"/>
              </a:rPr>
              <a:t>N</a:t>
            </a:r>
            <a:endParaRPr lang="el-GR" sz="2800" i="1" baseline="-25000" dirty="0">
              <a:solidFill>
                <a:srgbClr val="1D4956"/>
              </a:solidFill>
            </a:endParaRPr>
          </a:p>
        </p:txBody>
      </p:sp>
      <p:sp>
        <p:nvSpPr>
          <p:cNvPr id="114" name="TextBox 113">
            <a:extLst>
              <a:ext uri="{FF2B5EF4-FFF2-40B4-BE49-F238E27FC236}">
                <a16:creationId xmlns:a16="http://schemas.microsoft.com/office/drawing/2014/main" id="{DED6D6AA-6E9B-4C1E-89F3-BCB4A35AC4D4}"/>
              </a:ext>
            </a:extLst>
          </p:cNvPr>
          <p:cNvSpPr txBox="1"/>
          <p:nvPr/>
        </p:nvSpPr>
        <p:spPr>
          <a:xfrm>
            <a:off x="10083319" y="5716002"/>
            <a:ext cx="1190451" cy="379591"/>
          </a:xfrm>
          <a:prstGeom prst="rect">
            <a:avLst/>
          </a:prstGeom>
          <a:noFill/>
          <a:ln>
            <a:solidFill>
              <a:srgbClr val="1D4956"/>
            </a:solidFill>
          </a:ln>
        </p:spPr>
        <p:txBody>
          <a:bodyPr wrap="square" rtlCol="0">
            <a:spAutoFit/>
          </a:bodyPr>
          <a:lstStyle/>
          <a:p>
            <a:pPr algn="ctr"/>
            <a:r>
              <a:rPr lang="en-US" sz="1800" dirty="0">
                <a:solidFill>
                  <a:srgbClr val="1D4956"/>
                </a:solidFill>
                <a:latin typeface="Barlow" panose="020B0604020202020204" charset="0"/>
              </a:rPr>
              <a:t>data A</a:t>
            </a:r>
            <a:r>
              <a:rPr lang="en-US" sz="2800" baseline="-25000" dirty="0">
                <a:solidFill>
                  <a:srgbClr val="1D4956"/>
                </a:solidFill>
                <a:latin typeface="Barlow" panose="020B0604020202020204" charset="0"/>
              </a:rPr>
              <a:t>N</a:t>
            </a:r>
            <a:endParaRPr lang="el-GR" sz="2800" baseline="-25000" dirty="0">
              <a:solidFill>
                <a:srgbClr val="1D4956"/>
              </a:solidFill>
            </a:endParaRPr>
          </a:p>
        </p:txBody>
      </p:sp>
      <p:pic>
        <p:nvPicPr>
          <p:cNvPr id="118" name="Picture 117">
            <a:extLst>
              <a:ext uri="{FF2B5EF4-FFF2-40B4-BE49-F238E27FC236}">
                <a16:creationId xmlns:a16="http://schemas.microsoft.com/office/drawing/2014/main" id="{3CAFB4D2-0A51-48A8-B79F-B169D74F63F8}"/>
              </a:ext>
            </a:extLst>
          </p:cNvPr>
          <p:cNvPicPr>
            <a:picLocks noChangeAspect="1"/>
          </p:cNvPicPr>
          <p:nvPr/>
        </p:nvPicPr>
        <p:blipFill>
          <a:blip r:embed="rId4"/>
          <a:stretch>
            <a:fillRect/>
          </a:stretch>
        </p:blipFill>
        <p:spPr>
          <a:xfrm>
            <a:off x="7030652" y="5591856"/>
            <a:ext cx="314919" cy="314919"/>
          </a:xfrm>
          <a:prstGeom prst="rect">
            <a:avLst/>
          </a:prstGeom>
        </p:spPr>
      </p:pic>
      <p:sp>
        <p:nvSpPr>
          <p:cNvPr id="8" name="Slide Number Placeholder 7">
            <a:extLst>
              <a:ext uri="{FF2B5EF4-FFF2-40B4-BE49-F238E27FC236}">
                <a16:creationId xmlns:a16="http://schemas.microsoft.com/office/drawing/2014/main" id="{FB5D1727-0B7A-42F0-9DED-8962BCF90532}"/>
              </a:ext>
            </a:extLst>
          </p:cNvPr>
          <p:cNvSpPr>
            <a:spLocks noGrp="1"/>
          </p:cNvSpPr>
          <p:nvPr>
            <p:ph type="sldNum" sz="quarter" idx="12"/>
          </p:nvPr>
        </p:nvSpPr>
        <p:spPr/>
        <p:txBody>
          <a:bodyPr/>
          <a:lstStyle/>
          <a:p>
            <a:fld id="{48F63A3B-78C7-47BE-AE5E-E10140E04643}" type="slidenum">
              <a:rPr lang="en-US" smtClean="0"/>
              <a:t>39</a:t>
            </a:fld>
            <a:endParaRPr lang="en-US"/>
          </a:p>
        </p:txBody>
      </p:sp>
      <p:sp>
        <p:nvSpPr>
          <p:cNvPr id="13" name="Footer Placeholder 12">
            <a:extLst>
              <a:ext uri="{FF2B5EF4-FFF2-40B4-BE49-F238E27FC236}">
                <a16:creationId xmlns:a16="http://schemas.microsoft.com/office/drawing/2014/main" id="{A174B1FB-1D15-4B51-BFF2-2BED2463554D}"/>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69" name="TextBox 68">
            <a:extLst>
              <a:ext uri="{FF2B5EF4-FFF2-40B4-BE49-F238E27FC236}">
                <a16:creationId xmlns:a16="http://schemas.microsoft.com/office/drawing/2014/main" id="{5969F572-9060-4E15-A39B-29B4AFCE5BEC}"/>
              </a:ext>
            </a:extLst>
          </p:cNvPr>
          <p:cNvSpPr txBox="1"/>
          <p:nvPr/>
        </p:nvSpPr>
        <p:spPr>
          <a:xfrm>
            <a:off x="7423291" y="5710174"/>
            <a:ext cx="1190451" cy="379591"/>
          </a:xfrm>
          <a:prstGeom prst="rect">
            <a:avLst/>
          </a:prstGeom>
          <a:noFill/>
          <a:ln>
            <a:solidFill>
              <a:srgbClr val="1D4956"/>
            </a:solidFill>
          </a:ln>
        </p:spPr>
        <p:txBody>
          <a:bodyPr wrap="square" rtlCol="0">
            <a:spAutoFit/>
          </a:bodyPr>
          <a:lstStyle/>
          <a:p>
            <a:pPr algn="ctr"/>
            <a:r>
              <a:rPr lang="en-US" sz="1800" dirty="0">
                <a:solidFill>
                  <a:srgbClr val="1D4956"/>
                </a:solidFill>
                <a:latin typeface="Barlow" panose="020B0604020202020204" charset="0"/>
              </a:rPr>
              <a:t>data A</a:t>
            </a:r>
            <a:r>
              <a:rPr lang="en-US" sz="2800" baseline="-25000" dirty="0">
                <a:solidFill>
                  <a:srgbClr val="1D4956"/>
                </a:solidFill>
                <a:latin typeface="Barlow" panose="020B0604020202020204" charset="0"/>
              </a:rPr>
              <a:t>1</a:t>
            </a:r>
            <a:endParaRPr lang="el-GR" sz="2800" baseline="-25000" dirty="0">
              <a:solidFill>
                <a:srgbClr val="1D4956"/>
              </a:solidFill>
            </a:endParaRPr>
          </a:p>
        </p:txBody>
      </p:sp>
      <p:sp>
        <p:nvSpPr>
          <p:cNvPr id="78" name="TextBox 77">
            <a:extLst>
              <a:ext uri="{FF2B5EF4-FFF2-40B4-BE49-F238E27FC236}">
                <a16:creationId xmlns:a16="http://schemas.microsoft.com/office/drawing/2014/main" id="{D2CDC9F2-B24B-46AF-B0D1-9C47E58919A4}"/>
              </a:ext>
            </a:extLst>
          </p:cNvPr>
          <p:cNvSpPr txBox="1"/>
          <p:nvPr/>
        </p:nvSpPr>
        <p:spPr>
          <a:xfrm>
            <a:off x="9321291" y="231889"/>
            <a:ext cx="201715" cy="369332"/>
          </a:xfrm>
          <a:prstGeom prst="rect">
            <a:avLst/>
          </a:prstGeom>
          <a:noFill/>
        </p:spPr>
        <p:txBody>
          <a:bodyPr wrap="square" rtlCol="0">
            <a:spAutoFit/>
          </a:bodyPr>
          <a:lstStyle/>
          <a:p>
            <a:r>
              <a:rPr lang="en-US" sz="1800" b="1" dirty="0">
                <a:latin typeface="Barlow" panose="020B0604020202020204" charset="0"/>
              </a:rPr>
              <a:t>…</a:t>
            </a:r>
          </a:p>
        </p:txBody>
      </p:sp>
      <p:sp>
        <p:nvSpPr>
          <p:cNvPr id="79" name="Ορθογώνιο: Στρογγύλεμα γωνιών 114">
            <a:extLst>
              <a:ext uri="{FF2B5EF4-FFF2-40B4-BE49-F238E27FC236}">
                <a16:creationId xmlns:a16="http://schemas.microsoft.com/office/drawing/2014/main" id="{DCAD22C5-2B11-4ABD-BDB7-12DD610E2E30}"/>
              </a:ext>
            </a:extLst>
          </p:cNvPr>
          <p:cNvSpPr/>
          <p:nvPr/>
        </p:nvSpPr>
        <p:spPr>
          <a:xfrm>
            <a:off x="6867068" y="229873"/>
            <a:ext cx="2469462" cy="409896"/>
          </a:xfrm>
          <a:prstGeom prst="roundRect">
            <a:avLst/>
          </a:prstGeom>
          <a:ln w="12700">
            <a:solidFill>
              <a:srgbClr val="1D4956"/>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rgbClr val="1D4956"/>
                </a:solidFill>
                <a:latin typeface="Barlow" panose="020B0604020202020204" charset="0"/>
              </a:rPr>
              <a:t>CUDA app </a:t>
            </a:r>
            <a:r>
              <a:rPr lang="en-US" sz="1800" b="1" dirty="0">
                <a:solidFill>
                  <a:srgbClr val="1D4956"/>
                </a:solidFill>
                <a:latin typeface="Barlow" panose="020B0604020202020204" charset="0"/>
              </a:rPr>
              <a:t>A</a:t>
            </a:r>
            <a:r>
              <a:rPr lang="en-US" sz="1800" b="1" baseline="-25000" dirty="0">
                <a:solidFill>
                  <a:srgbClr val="1D4956"/>
                </a:solidFill>
                <a:latin typeface="Barlow" panose="020B0604020202020204" charset="0"/>
              </a:rPr>
              <a:t>1</a:t>
            </a:r>
            <a:r>
              <a:rPr lang="en-US" sz="1800" dirty="0">
                <a:solidFill>
                  <a:srgbClr val="1D4956"/>
                </a:solidFill>
                <a:latin typeface="Barlow" panose="020B0604020202020204" charset="0"/>
              </a:rPr>
              <a:t> </a:t>
            </a:r>
            <a:endParaRPr lang="el-GR" sz="1800" dirty="0">
              <a:solidFill>
                <a:srgbClr val="1D4956"/>
              </a:solidFill>
            </a:endParaRPr>
          </a:p>
        </p:txBody>
      </p:sp>
      <p:sp>
        <p:nvSpPr>
          <p:cNvPr id="80" name="Ορθογώνιο: Στρογγύλεμα γωνιών 114">
            <a:extLst>
              <a:ext uri="{FF2B5EF4-FFF2-40B4-BE49-F238E27FC236}">
                <a16:creationId xmlns:a16="http://schemas.microsoft.com/office/drawing/2014/main" id="{92C373EF-C302-434B-9B06-E0C55F7A3B8E}"/>
              </a:ext>
            </a:extLst>
          </p:cNvPr>
          <p:cNvSpPr/>
          <p:nvPr/>
        </p:nvSpPr>
        <p:spPr>
          <a:xfrm>
            <a:off x="9633643" y="229873"/>
            <a:ext cx="2469462" cy="409896"/>
          </a:xfrm>
          <a:prstGeom prst="roundRect">
            <a:avLst/>
          </a:prstGeom>
          <a:ln w="12700">
            <a:solidFill>
              <a:srgbClr val="1D4956"/>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rgbClr val="1D4956"/>
                </a:solidFill>
                <a:latin typeface="Barlow" panose="020B0604020202020204" charset="0"/>
              </a:rPr>
              <a:t>CUDA app </a:t>
            </a:r>
            <a:r>
              <a:rPr lang="en-US" sz="1800" b="1" dirty="0">
                <a:solidFill>
                  <a:srgbClr val="1D4956"/>
                </a:solidFill>
                <a:latin typeface="Barlow" panose="020B0604020202020204" charset="0"/>
              </a:rPr>
              <a:t>A</a:t>
            </a:r>
            <a:r>
              <a:rPr lang="en-US" sz="1800" b="1" baseline="-25000" dirty="0">
                <a:solidFill>
                  <a:srgbClr val="1D4956"/>
                </a:solidFill>
                <a:latin typeface="Barlow" panose="020B0604020202020204" charset="0"/>
              </a:rPr>
              <a:t>N</a:t>
            </a:r>
            <a:r>
              <a:rPr lang="en-US" sz="1800" dirty="0">
                <a:solidFill>
                  <a:srgbClr val="1D4956"/>
                </a:solidFill>
                <a:latin typeface="Barlow" panose="020B0604020202020204" charset="0"/>
              </a:rPr>
              <a:t> </a:t>
            </a:r>
            <a:endParaRPr lang="el-GR" sz="1800" dirty="0">
              <a:solidFill>
                <a:srgbClr val="1D4956"/>
              </a:solidFill>
            </a:endParaRPr>
          </a:p>
        </p:txBody>
      </p:sp>
      <p:sp>
        <p:nvSpPr>
          <p:cNvPr id="81" name="Rectangle: Rounded Corners 80">
            <a:extLst>
              <a:ext uri="{FF2B5EF4-FFF2-40B4-BE49-F238E27FC236}">
                <a16:creationId xmlns:a16="http://schemas.microsoft.com/office/drawing/2014/main" id="{F13730BA-B729-4E3F-8629-98495DCE6936}"/>
              </a:ext>
            </a:extLst>
          </p:cNvPr>
          <p:cNvSpPr/>
          <p:nvPr/>
        </p:nvSpPr>
        <p:spPr>
          <a:xfrm>
            <a:off x="6715063" y="1606666"/>
            <a:ext cx="5476938" cy="1856341"/>
          </a:xfrm>
          <a:prstGeom prst="round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E010057D-6134-4F95-90C1-A94C969A684E}"/>
              </a:ext>
            </a:extLst>
          </p:cNvPr>
          <p:cNvGrpSpPr/>
          <p:nvPr/>
        </p:nvGrpSpPr>
        <p:grpSpPr>
          <a:xfrm>
            <a:off x="7808949" y="2670691"/>
            <a:ext cx="260652" cy="618217"/>
            <a:chOff x="7879267" y="4442733"/>
            <a:chExt cx="351026" cy="944607"/>
          </a:xfrm>
        </p:grpSpPr>
        <p:sp>
          <p:nvSpPr>
            <p:cNvPr id="83" name="Ορθογώνιο 162">
              <a:extLst>
                <a:ext uri="{FF2B5EF4-FFF2-40B4-BE49-F238E27FC236}">
                  <a16:creationId xmlns:a16="http://schemas.microsoft.com/office/drawing/2014/main" id="{297B1B96-66CB-41B7-8603-56E50CDFA7EC}"/>
                </a:ext>
              </a:extLst>
            </p:cNvPr>
            <p:cNvSpPr/>
            <p:nvPr/>
          </p:nvSpPr>
          <p:spPr>
            <a:xfrm rot="5400000">
              <a:off x="7733489" y="4588511"/>
              <a:ext cx="642582"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Ευθεία γραμμή σύνδεσης 163">
              <a:extLst>
                <a:ext uri="{FF2B5EF4-FFF2-40B4-BE49-F238E27FC236}">
                  <a16:creationId xmlns:a16="http://schemas.microsoft.com/office/drawing/2014/main" id="{233DC0B2-A905-4789-BB6C-518C16644FC5}"/>
                </a:ext>
              </a:extLst>
            </p:cNvPr>
            <p:cNvCxnSpPr/>
            <p:nvPr/>
          </p:nvCxnSpPr>
          <p:spPr>
            <a:xfrm rot="5400000">
              <a:off x="8054781" y="4598872"/>
              <a:ext cx="0" cy="351025"/>
            </a:xfrm>
            <a:prstGeom prst="line">
              <a:avLst/>
            </a:prstGeom>
            <a:ln w="19050">
              <a:solidFill>
                <a:srgbClr val="1D4956"/>
              </a:solidFill>
              <a:prstDash val="sysDash"/>
            </a:ln>
          </p:spPr>
          <p:style>
            <a:lnRef idx="2">
              <a:schemeClr val="dk1"/>
            </a:lnRef>
            <a:fillRef idx="0">
              <a:schemeClr val="dk1"/>
            </a:fillRef>
            <a:effectRef idx="1">
              <a:schemeClr val="dk1"/>
            </a:effectRef>
            <a:fontRef idx="minor">
              <a:schemeClr val="tx1"/>
            </a:fontRef>
          </p:style>
        </p:cxnSp>
        <p:sp>
          <p:nvSpPr>
            <p:cNvPr id="85" name="Ορθογώνιο 162">
              <a:extLst>
                <a:ext uri="{FF2B5EF4-FFF2-40B4-BE49-F238E27FC236}">
                  <a16:creationId xmlns:a16="http://schemas.microsoft.com/office/drawing/2014/main" id="{4020F8D1-B67F-4084-AC94-2DFD4A72381F}"/>
                </a:ext>
              </a:extLst>
            </p:cNvPr>
            <p:cNvSpPr/>
            <p:nvPr/>
          </p:nvSpPr>
          <p:spPr>
            <a:xfrm rot="5400000">
              <a:off x="7903768" y="5060815"/>
              <a:ext cx="302024"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4E52ADFC-4C6E-4670-A0CA-0082DE80A323}"/>
              </a:ext>
            </a:extLst>
          </p:cNvPr>
          <p:cNvGrpSpPr/>
          <p:nvPr/>
        </p:nvGrpSpPr>
        <p:grpSpPr>
          <a:xfrm>
            <a:off x="10907173" y="2659376"/>
            <a:ext cx="260652" cy="618217"/>
            <a:chOff x="7879267" y="4442733"/>
            <a:chExt cx="351026" cy="944607"/>
          </a:xfrm>
        </p:grpSpPr>
        <p:sp>
          <p:nvSpPr>
            <p:cNvPr id="108" name="Ορθογώνιο 162">
              <a:extLst>
                <a:ext uri="{FF2B5EF4-FFF2-40B4-BE49-F238E27FC236}">
                  <a16:creationId xmlns:a16="http://schemas.microsoft.com/office/drawing/2014/main" id="{1DCE113F-1058-47ED-8676-7F6FF00FD353}"/>
                </a:ext>
              </a:extLst>
            </p:cNvPr>
            <p:cNvSpPr/>
            <p:nvPr/>
          </p:nvSpPr>
          <p:spPr>
            <a:xfrm rot="5400000">
              <a:off x="7733489" y="4588511"/>
              <a:ext cx="642582"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Ευθεία γραμμή σύνδεσης 163">
              <a:extLst>
                <a:ext uri="{FF2B5EF4-FFF2-40B4-BE49-F238E27FC236}">
                  <a16:creationId xmlns:a16="http://schemas.microsoft.com/office/drawing/2014/main" id="{1782D27E-C3AF-4F04-9DBE-729439BE7128}"/>
                </a:ext>
              </a:extLst>
            </p:cNvPr>
            <p:cNvCxnSpPr/>
            <p:nvPr/>
          </p:nvCxnSpPr>
          <p:spPr>
            <a:xfrm rot="5400000">
              <a:off x="8054781" y="4598872"/>
              <a:ext cx="0" cy="351025"/>
            </a:xfrm>
            <a:prstGeom prst="line">
              <a:avLst/>
            </a:prstGeom>
            <a:ln w="19050">
              <a:solidFill>
                <a:srgbClr val="1D4956"/>
              </a:solidFill>
              <a:prstDash val="sysDash"/>
            </a:ln>
          </p:spPr>
          <p:style>
            <a:lnRef idx="2">
              <a:schemeClr val="dk1"/>
            </a:lnRef>
            <a:fillRef idx="0">
              <a:schemeClr val="dk1"/>
            </a:fillRef>
            <a:effectRef idx="1">
              <a:schemeClr val="dk1"/>
            </a:effectRef>
            <a:fontRef idx="minor">
              <a:schemeClr val="tx1"/>
            </a:fontRef>
          </p:style>
        </p:cxnSp>
        <p:sp>
          <p:nvSpPr>
            <p:cNvPr id="111" name="Ορθογώνιο 162">
              <a:extLst>
                <a:ext uri="{FF2B5EF4-FFF2-40B4-BE49-F238E27FC236}">
                  <a16:creationId xmlns:a16="http://schemas.microsoft.com/office/drawing/2014/main" id="{13FDE412-C89E-4A1A-A8B2-95A5FADBF961}"/>
                </a:ext>
              </a:extLst>
            </p:cNvPr>
            <p:cNvSpPr/>
            <p:nvPr/>
          </p:nvSpPr>
          <p:spPr>
            <a:xfrm rot="5400000">
              <a:off x="7903768" y="5060815"/>
              <a:ext cx="302024"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a:extLst>
              <a:ext uri="{FF2B5EF4-FFF2-40B4-BE49-F238E27FC236}">
                <a16:creationId xmlns:a16="http://schemas.microsoft.com/office/drawing/2014/main" id="{9971821A-96F8-4455-AE90-B99D9CF2D83A}"/>
              </a:ext>
            </a:extLst>
          </p:cNvPr>
          <p:cNvSpPr txBox="1"/>
          <p:nvPr/>
        </p:nvSpPr>
        <p:spPr>
          <a:xfrm>
            <a:off x="9336530" y="2679648"/>
            <a:ext cx="201715" cy="400110"/>
          </a:xfrm>
          <a:prstGeom prst="rect">
            <a:avLst/>
          </a:prstGeom>
          <a:noFill/>
        </p:spPr>
        <p:txBody>
          <a:bodyPr wrap="square" rtlCol="0">
            <a:spAutoFit/>
          </a:bodyPr>
          <a:lstStyle/>
          <a:p>
            <a:r>
              <a:rPr lang="en-US" sz="2000" b="1" dirty="0">
                <a:latin typeface="Barlow" panose="020B0604020202020204" charset="0"/>
              </a:rPr>
              <a:t>…</a:t>
            </a:r>
          </a:p>
        </p:txBody>
      </p:sp>
      <p:sp>
        <p:nvSpPr>
          <p:cNvPr id="122" name="TextBox 121">
            <a:extLst>
              <a:ext uri="{FF2B5EF4-FFF2-40B4-BE49-F238E27FC236}">
                <a16:creationId xmlns:a16="http://schemas.microsoft.com/office/drawing/2014/main" id="{055B4892-2C4A-476B-9D00-955C136DB949}"/>
              </a:ext>
            </a:extLst>
          </p:cNvPr>
          <p:cNvSpPr txBox="1"/>
          <p:nvPr/>
        </p:nvSpPr>
        <p:spPr>
          <a:xfrm>
            <a:off x="6731169" y="2860490"/>
            <a:ext cx="980127" cy="646331"/>
          </a:xfrm>
          <a:prstGeom prst="rect">
            <a:avLst/>
          </a:prstGeom>
          <a:noFill/>
        </p:spPr>
        <p:txBody>
          <a:bodyPr wrap="square" rtlCol="0">
            <a:spAutoFit/>
          </a:bodyPr>
          <a:lstStyle/>
          <a:p>
            <a:pPr algn="ctr"/>
            <a:r>
              <a:rPr lang="en-US" sz="1800" b="1" dirty="0" err="1">
                <a:solidFill>
                  <a:srgbClr val="1D4956"/>
                </a:solidFill>
                <a:latin typeface="Barlow" panose="020B0604020202020204" charset="0"/>
              </a:rPr>
              <a:t>Arax</a:t>
            </a:r>
            <a:r>
              <a:rPr lang="en-US" sz="1800" b="1" dirty="0">
                <a:solidFill>
                  <a:srgbClr val="1D4956"/>
                </a:solidFill>
                <a:latin typeface="Barlow" panose="020B0604020202020204" charset="0"/>
              </a:rPr>
              <a:t> </a:t>
            </a:r>
          </a:p>
          <a:p>
            <a:pPr algn="ctr"/>
            <a:r>
              <a:rPr lang="en-US" sz="1800" b="1" dirty="0">
                <a:solidFill>
                  <a:srgbClr val="1D4956"/>
                </a:solidFill>
                <a:latin typeface="Barlow" panose="020B0604020202020204" charset="0"/>
              </a:rPr>
              <a:t>Server</a:t>
            </a:r>
            <a:endParaRPr lang="el-GR" sz="1800" dirty="0">
              <a:solidFill>
                <a:srgbClr val="1D4956"/>
              </a:solidFill>
            </a:endParaRPr>
          </a:p>
        </p:txBody>
      </p:sp>
      <p:sp>
        <p:nvSpPr>
          <p:cNvPr id="133" name="TextBox 132">
            <a:extLst>
              <a:ext uri="{FF2B5EF4-FFF2-40B4-BE49-F238E27FC236}">
                <a16:creationId xmlns:a16="http://schemas.microsoft.com/office/drawing/2014/main" id="{43F02A72-ADFC-4053-BAD4-CEC4DA3A27AA}"/>
              </a:ext>
            </a:extLst>
          </p:cNvPr>
          <p:cNvSpPr txBox="1"/>
          <p:nvPr/>
        </p:nvSpPr>
        <p:spPr>
          <a:xfrm>
            <a:off x="8589852" y="2990184"/>
            <a:ext cx="1739559" cy="369332"/>
          </a:xfrm>
          <a:prstGeom prst="rect">
            <a:avLst/>
          </a:prstGeom>
          <a:noFill/>
        </p:spPr>
        <p:txBody>
          <a:bodyPr wrap="square" rtlCol="0">
            <a:spAutoFit/>
          </a:bodyPr>
          <a:lstStyle/>
          <a:p>
            <a:pPr algn="ctr"/>
            <a:r>
              <a:rPr lang="en-US" sz="1800" b="1" dirty="0">
                <a:solidFill>
                  <a:srgbClr val="1D4956"/>
                </a:solidFill>
                <a:latin typeface="Barlow" panose="020B0604020202020204" charset="0"/>
              </a:rPr>
              <a:t>CUDA streams</a:t>
            </a:r>
            <a:endParaRPr lang="el-GR" sz="1800" dirty="0">
              <a:solidFill>
                <a:srgbClr val="1D4956"/>
              </a:solidFill>
            </a:endParaRPr>
          </a:p>
        </p:txBody>
      </p:sp>
      <p:cxnSp>
        <p:nvCxnSpPr>
          <p:cNvPr id="134" name="Straight Arrow Connector 133">
            <a:extLst>
              <a:ext uri="{FF2B5EF4-FFF2-40B4-BE49-F238E27FC236}">
                <a16:creationId xmlns:a16="http://schemas.microsoft.com/office/drawing/2014/main" id="{16118BC7-C50B-49D3-88B9-FD536EC66E05}"/>
              </a:ext>
            </a:extLst>
          </p:cNvPr>
          <p:cNvCxnSpPr>
            <a:cxnSpLocks/>
          </p:cNvCxnSpPr>
          <p:nvPr/>
        </p:nvCxnSpPr>
        <p:spPr>
          <a:xfrm flipH="1">
            <a:off x="8127891" y="3168456"/>
            <a:ext cx="576000" cy="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A8ECC537-673C-4976-BDD5-AE89F04FB1E0}"/>
              </a:ext>
            </a:extLst>
          </p:cNvPr>
          <p:cNvCxnSpPr>
            <a:cxnSpLocks/>
          </p:cNvCxnSpPr>
          <p:nvPr/>
        </p:nvCxnSpPr>
        <p:spPr>
          <a:xfrm>
            <a:off x="10233609" y="3167636"/>
            <a:ext cx="576000" cy="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4417D5C9-F07A-4531-ACCD-6368B7B7C050}"/>
              </a:ext>
            </a:extLst>
          </p:cNvPr>
          <p:cNvPicPr>
            <a:picLocks noChangeAspect="1"/>
          </p:cNvPicPr>
          <p:nvPr/>
        </p:nvPicPr>
        <p:blipFill>
          <a:blip r:embed="rId5"/>
          <a:stretch>
            <a:fillRect/>
          </a:stretch>
        </p:blipFill>
        <p:spPr>
          <a:xfrm>
            <a:off x="6838090" y="1767823"/>
            <a:ext cx="594116" cy="235899"/>
          </a:xfrm>
          <a:prstGeom prst="rect">
            <a:avLst/>
          </a:prstGeom>
        </p:spPr>
      </p:pic>
      <p:pic>
        <p:nvPicPr>
          <p:cNvPr id="37" name="Picture 36">
            <a:extLst>
              <a:ext uri="{FF2B5EF4-FFF2-40B4-BE49-F238E27FC236}">
                <a16:creationId xmlns:a16="http://schemas.microsoft.com/office/drawing/2014/main" id="{45B13ECD-9A1D-4445-93E0-2E2340986125}"/>
              </a:ext>
            </a:extLst>
          </p:cNvPr>
          <p:cNvPicPr>
            <a:picLocks noChangeAspect="1"/>
          </p:cNvPicPr>
          <p:nvPr/>
        </p:nvPicPr>
        <p:blipFill>
          <a:blip r:embed="rId4"/>
          <a:stretch>
            <a:fillRect/>
          </a:stretch>
        </p:blipFill>
        <p:spPr>
          <a:xfrm>
            <a:off x="418954" y="1728312"/>
            <a:ext cx="314919" cy="314919"/>
          </a:xfrm>
          <a:prstGeom prst="rect">
            <a:avLst/>
          </a:prstGeom>
        </p:spPr>
      </p:pic>
      <p:grpSp>
        <p:nvGrpSpPr>
          <p:cNvPr id="38" name="Group 37">
            <a:extLst>
              <a:ext uri="{FF2B5EF4-FFF2-40B4-BE49-F238E27FC236}">
                <a16:creationId xmlns:a16="http://schemas.microsoft.com/office/drawing/2014/main" id="{6F9E4221-6577-4EDE-8D4D-35DAFB4EB7FB}"/>
              </a:ext>
            </a:extLst>
          </p:cNvPr>
          <p:cNvGrpSpPr/>
          <p:nvPr/>
        </p:nvGrpSpPr>
        <p:grpSpPr>
          <a:xfrm>
            <a:off x="5854735" y="5507488"/>
            <a:ext cx="1216345" cy="400110"/>
            <a:chOff x="7651822" y="3429000"/>
            <a:chExt cx="1216345" cy="400110"/>
          </a:xfrm>
        </p:grpSpPr>
        <p:sp>
          <p:nvSpPr>
            <p:cNvPr id="39" name="Rectangle 38">
              <a:extLst>
                <a:ext uri="{FF2B5EF4-FFF2-40B4-BE49-F238E27FC236}">
                  <a16:creationId xmlns:a16="http://schemas.microsoft.com/office/drawing/2014/main" id="{1B0B4D3B-E575-486C-B28A-809805A9E632}"/>
                </a:ext>
              </a:extLst>
            </p:cNvPr>
            <p:cNvSpPr/>
            <p:nvPr/>
          </p:nvSpPr>
          <p:spPr>
            <a:xfrm>
              <a:off x="7778338" y="3545955"/>
              <a:ext cx="929117" cy="244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0" name="TextBox 39">
              <a:extLst>
                <a:ext uri="{FF2B5EF4-FFF2-40B4-BE49-F238E27FC236}">
                  <a16:creationId xmlns:a16="http://schemas.microsoft.com/office/drawing/2014/main" id="{C8177218-3BC5-4EDA-AD19-A5C68B0DBAD6}"/>
                </a:ext>
              </a:extLst>
            </p:cNvPr>
            <p:cNvSpPr txBox="1"/>
            <p:nvPr/>
          </p:nvSpPr>
          <p:spPr>
            <a:xfrm>
              <a:off x="7651822" y="3429000"/>
              <a:ext cx="1216345" cy="400110"/>
            </a:xfrm>
            <a:prstGeom prst="rect">
              <a:avLst/>
            </a:prstGeom>
            <a:noFill/>
          </p:spPr>
          <p:txBody>
            <a:bodyPr wrap="square" rtlCol="0">
              <a:spAutoFit/>
            </a:bodyPr>
            <a:lstStyle/>
            <a:p>
              <a:pPr algn="ctr"/>
              <a:r>
                <a:rPr lang="en-US" sz="2000" dirty="0">
                  <a:solidFill>
                    <a:schemeClr val="tx1"/>
                  </a:solidFill>
                  <a:latin typeface="Old English Text MT" panose="03040902040508030806" pitchFamily="66" charset="0"/>
                </a:rPr>
                <a:t>guardian</a:t>
              </a:r>
              <a:endParaRPr lang="el-GR" sz="2000" dirty="0">
                <a:solidFill>
                  <a:schemeClr val="tx1"/>
                </a:solidFill>
              </a:endParaRPr>
            </a:p>
          </p:txBody>
        </p:sp>
      </p:grpSp>
    </p:spTree>
    <p:custDataLst>
      <p:tags r:id="rId1"/>
    </p:custDataLst>
    <p:extLst>
      <p:ext uri="{BB962C8B-B14F-4D97-AF65-F5344CB8AC3E}">
        <p14:creationId xmlns:p14="http://schemas.microsoft.com/office/powerpoint/2010/main" val="309926337"/>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75917" y="1014981"/>
            <a:ext cx="7854638" cy="4996318"/>
          </a:xfrm>
        </p:spPr>
        <p:txBody>
          <a:bodyPr vert="horz" lIns="91440" tIns="45720" rIns="91440" bIns="45720" rtlCol="0" anchor="t">
            <a:noAutofit/>
          </a:bodyPr>
          <a:lstStyle/>
          <a:p>
            <a:pPr marL="0" indent="0">
              <a:lnSpc>
                <a:spcPct val="150000"/>
              </a:lnSpc>
              <a:buNone/>
            </a:pPr>
            <a:r>
              <a:rPr lang="el-GR" sz="2400" b="1" dirty="0">
                <a:solidFill>
                  <a:srgbClr val="1D4956"/>
                </a:solidFill>
                <a:latin typeface="Barlow"/>
                <a:cs typeface="Calibri"/>
                <a:sym typeface="Wingdings" panose="05000000000000000000" pitchFamily="2" charset="2"/>
              </a:rPr>
              <a:t>1.  </a:t>
            </a:r>
            <a:r>
              <a:rPr lang="en-US" sz="2400" b="1" dirty="0">
                <a:solidFill>
                  <a:srgbClr val="1D4956"/>
                </a:solidFill>
                <a:latin typeface="Barlow"/>
                <a:cs typeface="Calibri"/>
                <a:sym typeface="Wingdings" panose="05000000000000000000" pitchFamily="2" charset="2"/>
              </a:rPr>
              <a:t>Lack</a:t>
            </a:r>
            <a:r>
              <a:rPr lang="en-US" sz="2400" dirty="0">
                <a:solidFill>
                  <a:srgbClr val="1D4956"/>
                </a:solidFill>
                <a:latin typeface="Barlow"/>
                <a:cs typeface="Calibri"/>
                <a:sym typeface="Wingdings" panose="05000000000000000000" pitchFamily="2" charset="2"/>
              </a:rPr>
              <a:t> of resource </a:t>
            </a:r>
            <a:r>
              <a:rPr lang="en-US" sz="2400" b="1" dirty="0">
                <a:solidFill>
                  <a:srgbClr val="1D4956"/>
                </a:solidFill>
                <a:latin typeface="Barlow"/>
                <a:cs typeface="Calibri"/>
                <a:sym typeface="Wingdings" panose="05000000000000000000" pitchFamily="2" charset="2"/>
              </a:rPr>
              <a:t>adaptation</a:t>
            </a:r>
            <a:r>
              <a:rPr lang="en-US" sz="2400" dirty="0">
                <a:solidFill>
                  <a:srgbClr val="1D4956"/>
                </a:solidFill>
                <a:latin typeface="Barlow"/>
                <a:cs typeface="Calibri"/>
                <a:sym typeface="Wingdings" panose="05000000000000000000" pitchFamily="2" charset="2"/>
              </a:rPr>
              <a:t> to </a:t>
            </a:r>
            <a:r>
              <a:rPr lang="en-US" sz="2400" b="1" dirty="0">
                <a:solidFill>
                  <a:srgbClr val="1D4956"/>
                </a:solidFill>
                <a:latin typeface="Barlow"/>
                <a:cs typeface="Calibri"/>
                <a:sym typeface="Wingdings" panose="05000000000000000000" pitchFamily="2" charset="2"/>
              </a:rPr>
              <a:t>dynamic</a:t>
            </a:r>
            <a:r>
              <a:rPr lang="en-US" sz="2400" dirty="0">
                <a:solidFill>
                  <a:srgbClr val="1D4956"/>
                </a:solidFill>
                <a:latin typeface="Barlow"/>
                <a:cs typeface="Calibri"/>
                <a:sym typeface="Wingdings" panose="05000000000000000000" pitchFamily="2" charset="2"/>
              </a:rPr>
              <a:t> application </a:t>
            </a:r>
            <a:r>
              <a:rPr lang="en-US" sz="2400" b="1" dirty="0">
                <a:solidFill>
                  <a:srgbClr val="1D4956"/>
                </a:solidFill>
                <a:latin typeface="Barlow"/>
                <a:cs typeface="Calibri"/>
                <a:sym typeface="Wingdings" panose="05000000000000000000" pitchFamily="2" charset="2"/>
              </a:rPr>
              <a:t>load</a:t>
            </a:r>
            <a:r>
              <a:rPr lang="en-US" sz="2400" dirty="0">
                <a:solidFill>
                  <a:srgbClr val="1D4956"/>
                </a:solidFill>
                <a:latin typeface="Barlow"/>
                <a:cs typeface="Calibri"/>
                <a:sym typeface="Wingdings" panose="05000000000000000000" pitchFamily="2" charset="2"/>
              </a:rPr>
              <a:t> </a:t>
            </a:r>
          </a:p>
          <a:p>
            <a:pPr lvl="1">
              <a:lnSpc>
                <a:spcPct val="150000"/>
              </a:lnSpc>
            </a:pPr>
            <a:r>
              <a:rPr lang="en-US" sz="2000" dirty="0">
                <a:solidFill>
                  <a:srgbClr val="1D4956"/>
                </a:solidFill>
                <a:latin typeface="Barlow"/>
                <a:cs typeface="Calibri"/>
                <a:sym typeface="Wingdings" panose="05000000000000000000" pitchFamily="2" charset="2"/>
              </a:rPr>
              <a:t>Elastic sharing: one app uses a varying number of accelerators at runtime</a:t>
            </a:r>
          </a:p>
          <a:p>
            <a:pPr marL="0" indent="0">
              <a:lnSpc>
                <a:spcPct val="200000"/>
              </a:lnSpc>
              <a:buNone/>
            </a:pPr>
            <a:endParaRPr lang="el-GR" sz="2400" b="1" dirty="0">
              <a:solidFill>
                <a:srgbClr val="1D4956"/>
              </a:solidFill>
              <a:latin typeface="Barlow"/>
              <a:cs typeface="Calibri"/>
              <a:sym typeface="Wingdings" panose="05000000000000000000" pitchFamily="2" charset="2"/>
            </a:endParaRPr>
          </a:p>
          <a:p>
            <a:pPr marL="0" indent="0">
              <a:lnSpc>
                <a:spcPct val="200000"/>
              </a:lnSpc>
              <a:buNone/>
            </a:pPr>
            <a:r>
              <a:rPr lang="el-GR" sz="2400" b="1" dirty="0">
                <a:solidFill>
                  <a:srgbClr val="1D4956"/>
                </a:solidFill>
                <a:latin typeface="Barlow"/>
                <a:cs typeface="Calibri"/>
                <a:sym typeface="Wingdings" panose="05000000000000000000" pitchFamily="2" charset="2"/>
              </a:rPr>
              <a:t>2. </a:t>
            </a:r>
            <a:r>
              <a:rPr lang="en-US" sz="2400" b="1" dirty="0">
                <a:solidFill>
                  <a:srgbClr val="1D4956"/>
                </a:solidFill>
                <a:latin typeface="Barlow"/>
                <a:cs typeface="Calibri"/>
                <a:sym typeface="Wingdings" panose="05000000000000000000" pitchFamily="2" charset="2"/>
              </a:rPr>
              <a:t>Lack</a:t>
            </a:r>
            <a:r>
              <a:rPr lang="en-US" sz="2400" dirty="0">
                <a:solidFill>
                  <a:srgbClr val="1D4956"/>
                </a:solidFill>
                <a:latin typeface="Barlow"/>
                <a:cs typeface="Calibri"/>
                <a:sym typeface="Wingdings" panose="05000000000000000000" pitchFamily="2" charset="2"/>
              </a:rPr>
              <a:t> of efficient and safe accelerator </a:t>
            </a:r>
            <a:r>
              <a:rPr lang="en-US" sz="2400" b="1" dirty="0">
                <a:solidFill>
                  <a:srgbClr val="1D4956"/>
                </a:solidFill>
                <a:latin typeface="Barlow"/>
                <a:cs typeface="Calibri"/>
                <a:sym typeface="Wingdings" panose="05000000000000000000" pitchFamily="2" charset="2"/>
              </a:rPr>
              <a:t>multi-tenancy</a:t>
            </a:r>
            <a:endParaRPr lang="en-US" sz="2400" dirty="0">
              <a:solidFill>
                <a:srgbClr val="1D4956"/>
              </a:solidFill>
              <a:latin typeface="Barlow"/>
              <a:cs typeface="Calibri"/>
              <a:sym typeface="Wingdings" panose="05000000000000000000" pitchFamily="2" charset="2"/>
            </a:endParaRPr>
          </a:p>
          <a:p>
            <a:pPr lvl="1">
              <a:lnSpc>
                <a:spcPct val="150000"/>
              </a:lnSpc>
            </a:pPr>
            <a:r>
              <a:rPr lang="en-US" sz="2000" dirty="0">
                <a:solidFill>
                  <a:srgbClr val="1D4956"/>
                </a:solidFill>
                <a:latin typeface="Barlow"/>
                <a:cs typeface="Calibri"/>
                <a:sym typeface="Wingdings" panose="05000000000000000000" pitchFamily="2" charset="2"/>
              </a:rPr>
              <a:t>Spatial sharing:</a:t>
            </a:r>
            <a:r>
              <a:rPr lang="en-US" sz="2000" b="1" dirty="0">
                <a:solidFill>
                  <a:srgbClr val="1D4956"/>
                </a:solidFill>
                <a:latin typeface="Barlow"/>
                <a:cs typeface="Calibri"/>
                <a:sym typeface="Wingdings" panose="05000000000000000000" pitchFamily="2" charset="2"/>
              </a:rPr>
              <a:t> </a:t>
            </a:r>
            <a:r>
              <a:rPr lang="en-US" sz="2000" dirty="0">
                <a:solidFill>
                  <a:srgbClr val="1D4956"/>
                </a:solidFill>
                <a:latin typeface="Barlow"/>
                <a:cs typeface="Calibri"/>
                <a:sym typeface="Wingdings" panose="05000000000000000000" pitchFamily="2" charset="2"/>
              </a:rPr>
              <a:t>Multiple apps/tenants run on one accelerator in parallel</a:t>
            </a:r>
          </a:p>
        </p:txBody>
      </p:sp>
      <p:sp>
        <p:nvSpPr>
          <p:cNvPr id="7" name="Title 1">
            <a:extLst>
              <a:ext uri="{FF2B5EF4-FFF2-40B4-BE49-F238E27FC236}">
                <a16:creationId xmlns:a16="http://schemas.microsoft.com/office/drawing/2014/main" id="{E96927A0-A636-45BD-9157-FC582B2145E8}"/>
              </a:ext>
            </a:extLst>
          </p:cNvPr>
          <p:cNvSpPr txBox="1">
            <a:spLocks/>
          </p:cNvSpPr>
          <p:nvPr/>
        </p:nvSpPr>
        <p:spPr>
          <a:xfrm>
            <a:off x="577516" y="365125"/>
            <a:ext cx="7829884"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Sources of accelerator under-utilization</a:t>
            </a:r>
          </a:p>
        </p:txBody>
      </p:sp>
      <p:sp>
        <p:nvSpPr>
          <p:cNvPr id="3" name="Slide Number Placeholder 2">
            <a:extLst>
              <a:ext uri="{FF2B5EF4-FFF2-40B4-BE49-F238E27FC236}">
                <a16:creationId xmlns:a16="http://schemas.microsoft.com/office/drawing/2014/main" id="{52FC3D36-F65B-45FB-8AF0-9804D464ADFB}"/>
              </a:ext>
            </a:extLst>
          </p:cNvPr>
          <p:cNvSpPr>
            <a:spLocks noGrp="1"/>
          </p:cNvSpPr>
          <p:nvPr>
            <p:ph type="sldNum" sz="quarter" idx="12"/>
          </p:nvPr>
        </p:nvSpPr>
        <p:spPr/>
        <p:txBody>
          <a:bodyPr/>
          <a:lstStyle/>
          <a:p>
            <a:fld id="{48F63A3B-78C7-47BE-AE5E-E10140E04643}" type="slidenum">
              <a:rPr lang="en-US" smtClean="0"/>
              <a:t>4</a:t>
            </a:fld>
            <a:endParaRPr lang="en-US"/>
          </a:p>
        </p:txBody>
      </p:sp>
      <p:sp>
        <p:nvSpPr>
          <p:cNvPr id="6" name="Footer Placeholder 5">
            <a:extLst>
              <a:ext uri="{FF2B5EF4-FFF2-40B4-BE49-F238E27FC236}">
                <a16:creationId xmlns:a16="http://schemas.microsoft.com/office/drawing/2014/main" id="{A02A0EB0-D23A-467D-AB58-79F247EDCCA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cxnSp>
        <p:nvCxnSpPr>
          <p:cNvPr id="16" name="Straight Arrow Connector 15">
            <a:extLst>
              <a:ext uri="{FF2B5EF4-FFF2-40B4-BE49-F238E27FC236}">
                <a16:creationId xmlns:a16="http://schemas.microsoft.com/office/drawing/2014/main" id="{968E1174-9E04-4001-98EC-F2E4CAEE723A}"/>
              </a:ext>
            </a:extLst>
          </p:cNvPr>
          <p:cNvCxnSpPr>
            <a:cxnSpLocks/>
          </p:cNvCxnSpPr>
          <p:nvPr/>
        </p:nvCxnSpPr>
        <p:spPr>
          <a:xfrm flipH="1">
            <a:off x="9451661" y="1447879"/>
            <a:ext cx="26061" cy="682776"/>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F1EA10-BB05-41B3-AB06-125C354FA823}"/>
              </a:ext>
            </a:extLst>
          </p:cNvPr>
          <p:cNvSpPr txBox="1"/>
          <p:nvPr/>
        </p:nvSpPr>
        <p:spPr>
          <a:xfrm>
            <a:off x="8928800" y="1551672"/>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sp>
        <p:nvSpPr>
          <p:cNvPr id="21" name="TextBox 20">
            <a:extLst>
              <a:ext uri="{FF2B5EF4-FFF2-40B4-BE49-F238E27FC236}">
                <a16:creationId xmlns:a16="http://schemas.microsoft.com/office/drawing/2014/main" id="{EE0DF0A4-F43F-49EC-B4F0-C6FA59D4B00D}"/>
              </a:ext>
            </a:extLst>
          </p:cNvPr>
          <p:cNvSpPr txBox="1"/>
          <p:nvPr/>
        </p:nvSpPr>
        <p:spPr>
          <a:xfrm>
            <a:off x="8936878" y="77315"/>
            <a:ext cx="2416922"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Elastic sharing</a:t>
            </a:r>
            <a:endParaRPr lang="el-GR" sz="2000" dirty="0">
              <a:solidFill>
                <a:srgbClr val="1D4956"/>
              </a:solidFill>
            </a:endParaRPr>
          </a:p>
        </p:txBody>
      </p:sp>
      <p:grpSp>
        <p:nvGrpSpPr>
          <p:cNvPr id="2" name="Group 1">
            <a:extLst>
              <a:ext uri="{FF2B5EF4-FFF2-40B4-BE49-F238E27FC236}">
                <a16:creationId xmlns:a16="http://schemas.microsoft.com/office/drawing/2014/main" id="{5C8942F0-4654-4502-8DCA-F494C36D6FAD}"/>
              </a:ext>
            </a:extLst>
          </p:cNvPr>
          <p:cNvGrpSpPr/>
          <p:nvPr/>
        </p:nvGrpSpPr>
        <p:grpSpPr>
          <a:xfrm>
            <a:off x="8719145" y="2184064"/>
            <a:ext cx="2993742" cy="511523"/>
            <a:chOff x="8719145" y="2184064"/>
            <a:chExt cx="2993742" cy="511523"/>
          </a:xfrm>
        </p:grpSpPr>
        <p:grpSp>
          <p:nvGrpSpPr>
            <p:cNvPr id="9" name="Group 8">
              <a:extLst>
                <a:ext uri="{FF2B5EF4-FFF2-40B4-BE49-F238E27FC236}">
                  <a16:creationId xmlns:a16="http://schemas.microsoft.com/office/drawing/2014/main" id="{71B4FB4B-8994-4530-8770-D7551C7B87B0}"/>
                </a:ext>
              </a:extLst>
            </p:cNvPr>
            <p:cNvGrpSpPr/>
            <p:nvPr/>
          </p:nvGrpSpPr>
          <p:grpSpPr>
            <a:xfrm>
              <a:off x="8719145" y="2184064"/>
              <a:ext cx="1439631" cy="508639"/>
              <a:chOff x="9459306" y="2424291"/>
              <a:chExt cx="2193332" cy="2428702"/>
            </a:xfrm>
          </p:grpSpPr>
          <p:sp>
            <p:nvSpPr>
              <p:cNvPr id="10" name="Ορθογώνιο 433">
                <a:extLst>
                  <a:ext uri="{FF2B5EF4-FFF2-40B4-BE49-F238E27FC236}">
                    <a16:creationId xmlns:a16="http://schemas.microsoft.com/office/drawing/2014/main" id="{3898AE32-43F3-44F0-AC99-FEB2513A7901}"/>
                  </a:ext>
                </a:extLst>
              </p:cNvPr>
              <p:cNvSpPr/>
              <p:nvPr/>
            </p:nvSpPr>
            <p:spPr>
              <a:xfrm>
                <a:off x="9459306" y="2424291"/>
                <a:ext cx="2193332"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16BEF8E7-1466-4CAE-AB31-69C8A5DE1043}"/>
                  </a:ext>
                </a:extLst>
              </p:cNvPr>
              <p:cNvSpPr txBox="1"/>
              <p:nvPr/>
            </p:nvSpPr>
            <p:spPr>
              <a:xfrm>
                <a:off x="9511225" y="2742094"/>
                <a:ext cx="2141411" cy="1763525"/>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NVIDIA GPU</a:t>
                </a:r>
                <a:endParaRPr lang="el-GR" sz="2000" dirty="0">
                  <a:solidFill>
                    <a:srgbClr val="1D4956"/>
                  </a:solidFill>
                </a:endParaRPr>
              </a:p>
            </p:txBody>
          </p:sp>
        </p:grpSp>
        <p:grpSp>
          <p:nvGrpSpPr>
            <p:cNvPr id="23" name="Group 22">
              <a:extLst>
                <a:ext uri="{FF2B5EF4-FFF2-40B4-BE49-F238E27FC236}">
                  <a16:creationId xmlns:a16="http://schemas.microsoft.com/office/drawing/2014/main" id="{C309645F-5365-4FFD-86B3-A77ABCD53AD5}"/>
                </a:ext>
              </a:extLst>
            </p:cNvPr>
            <p:cNvGrpSpPr/>
            <p:nvPr/>
          </p:nvGrpSpPr>
          <p:grpSpPr>
            <a:xfrm>
              <a:off x="10273256" y="2186948"/>
              <a:ext cx="1439631" cy="508639"/>
              <a:chOff x="9459306" y="2424291"/>
              <a:chExt cx="2193332" cy="2428702"/>
            </a:xfrm>
          </p:grpSpPr>
          <p:sp>
            <p:nvSpPr>
              <p:cNvPr id="25" name="Ορθογώνιο 433">
                <a:extLst>
                  <a:ext uri="{FF2B5EF4-FFF2-40B4-BE49-F238E27FC236}">
                    <a16:creationId xmlns:a16="http://schemas.microsoft.com/office/drawing/2014/main" id="{3FF5C9AB-3A97-4DDB-923C-2DF07902FB6D}"/>
                  </a:ext>
                </a:extLst>
              </p:cNvPr>
              <p:cNvSpPr/>
              <p:nvPr/>
            </p:nvSpPr>
            <p:spPr>
              <a:xfrm>
                <a:off x="9459306" y="2424291"/>
                <a:ext cx="2193332"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TextBox 25">
                <a:extLst>
                  <a:ext uri="{FF2B5EF4-FFF2-40B4-BE49-F238E27FC236}">
                    <a16:creationId xmlns:a16="http://schemas.microsoft.com/office/drawing/2014/main" id="{19B0E804-46F0-4685-8BCC-E69F44A4F638}"/>
                  </a:ext>
                </a:extLst>
              </p:cNvPr>
              <p:cNvSpPr txBox="1"/>
              <p:nvPr/>
            </p:nvSpPr>
            <p:spPr>
              <a:xfrm>
                <a:off x="9511225" y="2742094"/>
                <a:ext cx="2141411" cy="1763525"/>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AMD GPU</a:t>
                </a:r>
                <a:endParaRPr lang="el-GR" sz="2000" dirty="0">
                  <a:solidFill>
                    <a:srgbClr val="1D4956"/>
                  </a:solidFill>
                </a:endParaRPr>
              </a:p>
            </p:txBody>
          </p:sp>
        </p:grpSp>
      </p:grpSp>
      <p:sp>
        <p:nvSpPr>
          <p:cNvPr id="27" name="TextBox 26">
            <a:extLst>
              <a:ext uri="{FF2B5EF4-FFF2-40B4-BE49-F238E27FC236}">
                <a16:creationId xmlns:a16="http://schemas.microsoft.com/office/drawing/2014/main" id="{20D1A113-4B45-4199-B830-320ADDDE9245}"/>
              </a:ext>
            </a:extLst>
          </p:cNvPr>
          <p:cNvSpPr txBox="1"/>
          <p:nvPr/>
        </p:nvSpPr>
        <p:spPr>
          <a:xfrm>
            <a:off x="8767874" y="945238"/>
            <a:ext cx="1372850"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TensorFlow</a:t>
            </a:r>
            <a:endParaRPr lang="el-GR" sz="1800" b="1" dirty="0">
              <a:solidFill>
                <a:schemeClr val="bg1"/>
              </a:solidFill>
            </a:endParaRPr>
          </a:p>
        </p:txBody>
      </p:sp>
      <p:sp>
        <p:nvSpPr>
          <p:cNvPr id="39" name="Rectangle 38">
            <a:extLst>
              <a:ext uri="{FF2B5EF4-FFF2-40B4-BE49-F238E27FC236}">
                <a16:creationId xmlns:a16="http://schemas.microsoft.com/office/drawing/2014/main" id="{AA252B6F-95CB-449A-8762-95540230BCE3}"/>
              </a:ext>
            </a:extLst>
          </p:cNvPr>
          <p:cNvSpPr/>
          <p:nvPr/>
        </p:nvSpPr>
        <p:spPr>
          <a:xfrm>
            <a:off x="8615597" y="871797"/>
            <a:ext cx="3240974" cy="2061408"/>
          </a:xfrm>
          <a:prstGeom prst="rect">
            <a:avLst/>
          </a:prstGeom>
          <a:noFill/>
          <a:ln>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0" name="TextBox 39">
            <a:extLst>
              <a:ext uri="{FF2B5EF4-FFF2-40B4-BE49-F238E27FC236}">
                <a16:creationId xmlns:a16="http://schemas.microsoft.com/office/drawing/2014/main" id="{D64771EE-1BCD-4D4D-85D7-9A14ADF09C1D}"/>
              </a:ext>
            </a:extLst>
          </p:cNvPr>
          <p:cNvSpPr txBox="1"/>
          <p:nvPr/>
        </p:nvSpPr>
        <p:spPr>
          <a:xfrm>
            <a:off x="9907410" y="2742694"/>
            <a:ext cx="847348"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Server</a:t>
            </a:r>
            <a:endParaRPr lang="el-GR" sz="2000" dirty="0">
              <a:solidFill>
                <a:srgbClr val="1D4956"/>
              </a:solidFill>
            </a:endParaRPr>
          </a:p>
        </p:txBody>
      </p:sp>
      <p:sp>
        <p:nvSpPr>
          <p:cNvPr id="20" name="TextBox 19">
            <a:extLst>
              <a:ext uri="{FF2B5EF4-FFF2-40B4-BE49-F238E27FC236}">
                <a16:creationId xmlns:a16="http://schemas.microsoft.com/office/drawing/2014/main" id="{DAD9794A-F900-463E-99CB-103D8F937F57}"/>
              </a:ext>
            </a:extLst>
          </p:cNvPr>
          <p:cNvSpPr txBox="1"/>
          <p:nvPr/>
        </p:nvSpPr>
        <p:spPr>
          <a:xfrm>
            <a:off x="10449313" y="1538698"/>
            <a:ext cx="1097844" cy="369332"/>
          </a:xfrm>
          <a:prstGeom prst="rect">
            <a:avLst/>
          </a:prstGeom>
          <a:solidFill>
            <a:schemeClr val="bg1"/>
          </a:solidFill>
        </p:spPr>
        <p:txBody>
          <a:bodyPr wrap="square" rtlCol="0">
            <a:spAutoFit/>
          </a:bodyPr>
          <a:lstStyle/>
          <a:p>
            <a:pPr algn="ctr"/>
            <a:r>
              <a:rPr lang="en-US" sz="1800" b="1" i="1" dirty="0">
                <a:solidFill>
                  <a:srgbClr val="1D4956"/>
                </a:solidFill>
                <a:latin typeface="Barlow" panose="020B0604020202020204" charset="0"/>
              </a:rPr>
              <a:t>idle</a:t>
            </a:r>
            <a:endParaRPr lang="el-GR" sz="2000" b="1" i="1" dirty="0">
              <a:solidFill>
                <a:srgbClr val="1D4956"/>
              </a:solidFill>
            </a:endParaRPr>
          </a:p>
        </p:txBody>
      </p:sp>
    </p:spTree>
    <p:custDataLst>
      <p:tags r:id="rId1"/>
    </p:custDataLst>
    <p:extLst>
      <p:ext uri="{BB962C8B-B14F-4D97-AF65-F5344CB8AC3E}">
        <p14:creationId xmlns:p14="http://schemas.microsoft.com/office/powerpoint/2010/main" val="4021909849"/>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tent Placeholder 2">
            <a:extLst>
              <a:ext uri="{FF2B5EF4-FFF2-40B4-BE49-F238E27FC236}">
                <a16:creationId xmlns:a16="http://schemas.microsoft.com/office/drawing/2014/main" id="{55821083-E263-4BE7-A342-D5E521881793}"/>
              </a:ext>
            </a:extLst>
          </p:cNvPr>
          <p:cNvSpPr>
            <a:spLocks noGrp="1"/>
          </p:cNvSpPr>
          <p:nvPr>
            <p:ph sz="half" idx="1"/>
          </p:nvPr>
        </p:nvSpPr>
        <p:spPr>
          <a:xfrm>
            <a:off x="465143" y="1143000"/>
            <a:ext cx="7266337" cy="5039686"/>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rPr>
              <a:t> Goal: </a:t>
            </a:r>
            <a:r>
              <a:rPr lang="en-US" sz="2400" b="1" dirty="0">
                <a:solidFill>
                  <a:srgbClr val="1D4956"/>
                </a:solidFill>
                <a:latin typeface="Barlow"/>
                <a:cs typeface="Calibri"/>
              </a:rPr>
              <a:t>Lightweight </a:t>
            </a:r>
            <a:r>
              <a:rPr lang="en-US" sz="2400" dirty="0">
                <a:solidFill>
                  <a:srgbClr val="1D4956"/>
                </a:solidFill>
                <a:latin typeface="Barlow"/>
                <a:cs typeface="Calibri"/>
              </a:rPr>
              <a:t>checks</a:t>
            </a:r>
            <a:r>
              <a:rPr lang="en-US" sz="2400" b="1" dirty="0">
                <a:solidFill>
                  <a:srgbClr val="1D4956"/>
                </a:solidFill>
                <a:latin typeface="Barlow"/>
                <a:cs typeface="Calibri"/>
              </a:rPr>
              <a:t> </a:t>
            </a:r>
            <a:r>
              <a:rPr lang="en-US" sz="2400" dirty="0">
                <a:solidFill>
                  <a:srgbClr val="1D4956"/>
                </a:solidFill>
                <a:latin typeface="Barlow"/>
                <a:cs typeface="Calibri"/>
              </a:rPr>
              <a:t>for</a:t>
            </a:r>
            <a:r>
              <a:rPr lang="en-US" sz="2400" b="1" dirty="0">
                <a:solidFill>
                  <a:srgbClr val="1D4956"/>
                </a:solidFill>
                <a:latin typeface="Barlow"/>
                <a:cs typeface="Calibri"/>
              </a:rPr>
              <a:t> memory access</a:t>
            </a:r>
          </a:p>
          <a:p>
            <a:pPr>
              <a:lnSpc>
                <a:spcPct val="100000"/>
              </a:lnSpc>
            </a:pPr>
            <a:r>
              <a:rPr lang="en-US" sz="2400" dirty="0">
                <a:solidFill>
                  <a:srgbClr val="1D4956"/>
                </a:solidFill>
                <a:latin typeface="Barlow"/>
                <a:cs typeface="Calibri"/>
              </a:rPr>
              <a:t>Guardian </a:t>
            </a:r>
            <a:r>
              <a:rPr lang="en-US" sz="2400" b="1" dirty="0">
                <a:solidFill>
                  <a:srgbClr val="1D4956"/>
                </a:solidFill>
                <a:latin typeface="Barlow"/>
                <a:cs typeface="Calibri"/>
              </a:rPr>
              <a:t>once</a:t>
            </a:r>
            <a:r>
              <a:rPr lang="en-US" sz="2400" dirty="0">
                <a:solidFill>
                  <a:srgbClr val="1D4956"/>
                </a:solidFill>
                <a:latin typeface="Barlow"/>
                <a:cs typeface="Calibri"/>
              </a:rPr>
              <a:t> during an </a:t>
            </a:r>
            <a:r>
              <a:rPr lang="en-US" sz="2400" b="1" dirty="0">
                <a:solidFill>
                  <a:srgbClr val="1D4956"/>
                </a:solidFill>
                <a:latin typeface="Barlow"/>
                <a:cs typeface="Calibri"/>
              </a:rPr>
              <a:t>offline</a:t>
            </a:r>
            <a:r>
              <a:rPr lang="en-US" sz="2400" dirty="0">
                <a:solidFill>
                  <a:srgbClr val="1D4956"/>
                </a:solidFill>
                <a:latin typeface="Barlow"/>
                <a:cs typeface="Calibri"/>
              </a:rPr>
              <a:t> phase</a:t>
            </a:r>
          </a:p>
          <a:p>
            <a:pPr marL="914400" lvl="1" indent="-457200">
              <a:lnSpc>
                <a:spcPct val="150000"/>
              </a:lnSpc>
              <a:buFont typeface="+mj-lt"/>
              <a:buAutoNum type="arabicPeriod"/>
            </a:pPr>
            <a:r>
              <a:rPr lang="en-US" sz="2000" b="1" dirty="0">
                <a:solidFill>
                  <a:srgbClr val="1D4956"/>
                </a:solidFill>
                <a:latin typeface="Barlow"/>
                <a:cs typeface="Calibri"/>
              </a:rPr>
              <a:t>Extracts</a:t>
            </a:r>
            <a:r>
              <a:rPr lang="en-US" sz="2000" dirty="0">
                <a:solidFill>
                  <a:srgbClr val="1D4956"/>
                </a:solidFill>
                <a:latin typeface="Barlow"/>
                <a:cs typeface="Calibri"/>
              </a:rPr>
              <a:t> kernel </a:t>
            </a:r>
            <a:r>
              <a:rPr lang="en-US" sz="2000" b="1" dirty="0">
                <a:solidFill>
                  <a:srgbClr val="1D4956"/>
                </a:solidFill>
                <a:latin typeface="Barlow"/>
                <a:cs typeface="Calibri"/>
              </a:rPr>
              <a:t>PTX</a:t>
            </a:r>
            <a:r>
              <a:rPr lang="en-US" sz="2000" dirty="0">
                <a:solidFill>
                  <a:srgbClr val="1D4956"/>
                </a:solidFill>
                <a:latin typeface="Barlow"/>
                <a:cs typeface="Calibri"/>
              </a:rPr>
              <a:t> available even in closed-source libs</a:t>
            </a:r>
          </a:p>
          <a:p>
            <a:pPr marL="914400" lvl="1" indent="-457200">
              <a:lnSpc>
                <a:spcPct val="150000"/>
              </a:lnSpc>
              <a:buFont typeface="+mj-lt"/>
              <a:buAutoNum type="arabicPeriod"/>
            </a:pPr>
            <a:r>
              <a:rPr lang="en-US" sz="2000" b="1" dirty="0">
                <a:solidFill>
                  <a:srgbClr val="1D4956"/>
                </a:solidFill>
                <a:latin typeface="Barlow"/>
                <a:cs typeface="Calibri"/>
              </a:rPr>
              <a:t>Adds</a:t>
            </a:r>
            <a:r>
              <a:rPr lang="en-US" sz="2000" dirty="0">
                <a:solidFill>
                  <a:srgbClr val="1D4956"/>
                </a:solidFill>
                <a:latin typeface="Barlow"/>
                <a:cs typeface="Calibri"/>
              </a:rPr>
              <a:t> </a:t>
            </a:r>
            <a:r>
              <a:rPr lang="en-US" sz="2000" b="1" dirty="0">
                <a:solidFill>
                  <a:srgbClr val="1D4956"/>
                </a:solidFill>
                <a:latin typeface="Barlow"/>
                <a:cs typeface="Calibri"/>
              </a:rPr>
              <a:t>bounds</a:t>
            </a:r>
            <a:r>
              <a:rPr lang="en-US" sz="2000" dirty="0">
                <a:solidFill>
                  <a:srgbClr val="1D4956"/>
                </a:solidFill>
                <a:latin typeface="Barlow"/>
                <a:cs typeface="Calibri"/>
              </a:rPr>
              <a:t> </a:t>
            </a:r>
            <a:r>
              <a:rPr lang="en-US" sz="2000" b="1" dirty="0">
                <a:solidFill>
                  <a:srgbClr val="1D4956"/>
                </a:solidFill>
                <a:latin typeface="Barlow"/>
                <a:cs typeface="Calibri"/>
              </a:rPr>
              <a:t>checking</a:t>
            </a:r>
            <a:r>
              <a:rPr lang="en-US" sz="2000" dirty="0">
                <a:solidFill>
                  <a:srgbClr val="1D4956"/>
                </a:solidFill>
                <a:latin typeface="Barlow"/>
                <a:cs typeface="Calibri"/>
              </a:rPr>
              <a:t> instructions before </a:t>
            </a:r>
            <a:r>
              <a:rPr lang="en-US" sz="2000" i="1" dirty="0" err="1">
                <a:solidFill>
                  <a:srgbClr val="1D4956"/>
                </a:solidFill>
                <a:latin typeface="Barlow"/>
                <a:cs typeface="Calibri"/>
              </a:rPr>
              <a:t>ld</a:t>
            </a:r>
            <a:r>
              <a:rPr lang="en-US" sz="2000" dirty="0">
                <a:solidFill>
                  <a:srgbClr val="1D4956"/>
                </a:solidFill>
                <a:latin typeface="Barlow"/>
                <a:cs typeface="Calibri"/>
              </a:rPr>
              <a:t>  and </a:t>
            </a:r>
            <a:r>
              <a:rPr lang="en-US" sz="2000" i="1" dirty="0" err="1">
                <a:solidFill>
                  <a:srgbClr val="1D4956"/>
                </a:solidFill>
                <a:latin typeface="Barlow"/>
                <a:cs typeface="Calibri"/>
              </a:rPr>
              <a:t>st</a:t>
            </a:r>
            <a:endParaRPr lang="en-US" sz="2000" dirty="0">
              <a:solidFill>
                <a:srgbClr val="1D4956"/>
              </a:solidFill>
              <a:latin typeface="Barlow"/>
              <a:cs typeface="Calibri"/>
            </a:endParaRPr>
          </a:p>
          <a:p>
            <a:pPr marL="914400" lvl="1" indent="-457200">
              <a:lnSpc>
                <a:spcPct val="150000"/>
              </a:lnSpc>
              <a:buFont typeface="+mj-lt"/>
              <a:buAutoNum type="arabicPeriod"/>
            </a:pPr>
            <a:r>
              <a:rPr lang="en-US" sz="2000" b="1" dirty="0">
                <a:solidFill>
                  <a:srgbClr val="1D4956"/>
                </a:solidFill>
                <a:latin typeface="Barlow"/>
                <a:cs typeface="Calibri"/>
              </a:rPr>
              <a:t>Compiles</a:t>
            </a:r>
            <a:r>
              <a:rPr lang="el-GR" sz="2000" b="1" dirty="0">
                <a:solidFill>
                  <a:srgbClr val="1D4956"/>
                </a:solidFill>
                <a:latin typeface="Barlow"/>
                <a:cs typeface="Calibri"/>
              </a:rPr>
              <a:t> </a:t>
            </a:r>
            <a:r>
              <a:rPr lang="en-US" sz="2000" dirty="0">
                <a:solidFill>
                  <a:srgbClr val="1D4956"/>
                </a:solidFill>
                <a:latin typeface="Barlow"/>
                <a:cs typeface="Calibri"/>
              </a:rPr>
              <a:t>the sandboxed </a:t>
            </a:r>
            <a:r>
              <a:rPr lang="en-US" sz="2000" b="1" dirty="0">
                <a:solidFill>
                  <a:srgbClr val="1D4956"/>
                </a:solidFill>
                <a:latin typeface="Barlow"/>
                <a:cs typeface="Calibri"/>
              </a:rPr>
              <a:t>PTX</a:t>
            </a:r>
            <a:endParaRPr lang="en-US" sz="2000" dirty="0">
              <a:solidFill>
                <a:srgbClr val="1D4956"/>
              </a:solidFill>
              <a:latin typeface="Barlow"/>
              <a:cs typeface="Calibri"/>
            </a:endParaRPr>
          </a:p>
          <a:p>
            <a:pPr>
              <a:lnSpc>
                <a:spcPct val="100000"/>
              </a:lnSpc>
              <a:buFont typeface="Wingdings" panose="05000000000000000000" pitchFamily="2" charset="2"/>
              <a:buChar char="ü"/>
            </a:pPr>
            <a:endParaRPr lang="en-US" sz="500" dirty="0">
              <a:solidFill>
                <a:srgbClr val="1D4956"/>
              </a:solidFill>
              <a:latin typeface="Barlow"/>
              <a:cs typeface="Calibri"/>
            </a:endParaRPr>
          </a:p>
          <a:p>
            <a:pPr>
              <a:lnSpc>
                <a:spcPct val="100000"/>
              </a:lnSpc>
            </a:pPr>
            <a:r>
              <a:rPr lang="en-US" sz="2400" dirty="0">
                <a:solidFill>
                  <a:srgbClr val="1D4956"/>
                </a:solidFill>
                <a:latin typeface="Barlow"/>
                <a:cs typeface="Calibri"/>
                <a:sym typeface="Wingdings" panose="05000000000000000000" pitchFamily="2" charset="2"/>
              </a:rPr>
              <a:t>We examine three bound checking approaches</a:t>
            </a:r>
          </a:p>
          <a:p>
            <a:pPr lvl="1">
              <a:lnSpc>
                <a:spcPct val="150000"/>
              </a:lnSpc>
            </a:pPr>
            <a:r>
              <a:rPr lang="en-US" sz="2000" dirty="0">
                <a:solidFill>
                  <a:srgbClr val="1D4956"/>
                </a:solidFill>
                <a:latin typeface="Barlow" panose="00000500000000000000" pitchFamily="2" charset="0"/>
              </a:rPr>
              <a:t>Address checking  (If-checks)</a:t>
            </a:r>
          </a:p>
          <a:p>
            <a:pPr lvl="1">
              <a:lnSpc>
                <a:spcPct val="150000"/>
              </a:lnSpc>
            </a:pPr>
            <a:r>
              <a:rPr lang="en-US" sz="2000" dirty="0">
                <a:solidFill>
                  <a:srgbClr val="1D4956"/>
                </a:solidFill>
                <a:latin typeface="Barlow" panose="00000500000000000000" pitchFamily="2" charset="0"/>
              </a:rPr>
              <a:t>Address fencing bitwise AND-OR</a:t>
            </a:r>
          </a:p>
          <a:p>
            <a:pPr lvl="1">
              <a:lnSpc>
                <a:spcPct val="150000"/>
              </a:lnSpc>
            </a:pPr>
            <a:r>
              <a:rPr lang="en-US" sz="2000" dirty="0">
                <a:solidFill>
                  <a:srgbClr val="1D4956"/>
                </a:solidFill>
                <a:latin typeface="Barlow" panose="00000500000000000000" pitchFamily="2" charset="0"/>
              </a:rPr>
              <a:t>Address fencing modulo</a:t>
            </a:r>
            <a:endParaRPr lang="el-GR" sz="2000" dirty="0">
              <a:solidFill>
                <a:srgbClr val="1D4956"/>
              </a:solidFill>
            </a:endParaRPr>
          </a:p>
          <a:p>
            <a:pPr marL="457200" lvl="1" indent="0">
              <a:lnSpc>
                <a:spcPct val="100000"/>
              </a:lnSpc>
              <a:buNone/>
            </a:pPr>
            <a:endParaRPr lang="el-GR" sz="1200" b="1" dirty="0">
              <a:solidFill>
                <a:srgbClr val="1D4956"/>
              </a:solidFill>
            </a:endParaRPr>
          </a:p>
          <a:p>
            <a:pPr lvl="1">
              <a:lnSpc>
                <a:spcPct val="100000"/>
              </a:lnSpc>
            </a:pPr>
            <a:endParaRPr lang="el-GR" sz="1600" b="1" dirty="0">
              <a:solidFill>
                <a:srgbClr val="1D4956"/>
              </a:solidFill>
            </a:endParaRPr>
          </a:p>
          <a:p>
            <a:pPr lvl="1">
              <a:lnSpc>
                <a:spcPct val="100000"/>
              </a:lnSpc>
            </a:pPr>
            <a:endParaRPr lang="en-US" sz="2000" dirty="0">
              <a:solidFill>
                <a:srgbClr val="1D4956"/>
              </a:solidFill>
              <a:latin typeface="Barlow"/>
              <a:cs typeface="Calibri"/>
              <a:sym typeface="Wingdings" panose="05000000000000000000" pitchFamily="2" charset="2"/>
            </a:endParaRPr>
          </a:p>
          <a:p>
            <a:pPr lvl="1">
              <a:lnSpc>
                <a:spcPct val="100000"/>
              </a:lnSpc>
            </a:pPr>
            <a:endParaRPr lang="en-US" sz="2000" dirty="0">
              <a:solidFill>
                <a:srgbClr val="1D4956"/>
              </a:solidFill>
              <a:latin typeface="Barlow"/>
              <a:cs typeface="Calibri"/>
              <a:sym typeface="Wingdings" panose="05000000000000000000" pitchFamily="2" charset="2"/>
            </a:endParaRPr>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7333730" cy="777875"/>
          </a:xfrm>
        </p:spPr>
        <p:txBody>
          <a:bodyPr>
            <a:normAutofit/>
          </a:bodyPr>
          <a:lstStyle/>
          <a:p>
            <a:r>
              <a:rPr lang="en-US" sz="3200" b="1" dirty="0">
                <a:solidFill>
                  <a:srgbClr val="1D4956"/>
                </a:solidFill>
                <a:latin typeface="Barlow"/>
                <a:cs typeface="Calibri Light"/>
              </a:rPr>
              <a:t>Protect GPU kernels</a:t>
            </a:r>
          </a:p>
        </p:txBody>
      </p:sp>
      <p:sp>
        <p:nvSpPr>
          <p:cNvPr id="8" name="Slide Number Placeholder 7">
            <a:extLst>
              <a:ext uri="{FF2B5EF4-FFF2-40B4-BE49-F238E27FC236}">
                <a16:creationId xmlns:a16="http://schemas.microsoft.com/office/drawing/2014/main" id="{64FCD845-B67A-4C1C-BDA1-F60B4BD3CB7F}"/>
              </a:ext>
            </a:extLst>
          </p:cNvPr>
          <p:cNvSpPr>
            <a:spLocks noGrp="1"/>
          </p:cNvSpPr>
          <p:nvPr>
            <p:ph type="sldNum" sz="quarter" idx="12"/>
          </p:nvPr>
        </p:nvSpPr>
        <p:spPr/>
        <p:txBody>
          <a:bodyPr/>
          <a:lstStyle/>
          <a:p>
            <a:fld id="{48F63A3B-78C7-47BE-AE5E-E10140E04643}" type="slidenum">
              <a:rPr lang="en-US" smtClean="0"/>
              <a:t>40</a:t>
            </a:fld>
            <a:endParaRPr lang="en-US"/>
          </a:p>
        </p:txBody>
      </p:sp>
      <p:sp>
        <p:nvSpPr>
          <p:cNvPr id="13" name="Footer Placeholder 12">
            <a:extLst>
              <a:ext uri="{FF2B5EF4-FFF2-40B4-BE49-F238E27FC236}">
                <a16:creationId xmlns:a16="http://schemas.microsoft.com/office/drawing/2014/main" id="{A0D73EC9-C154-474A-BF85-E12304807B6F}"/>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191" name="TextBox 190">
            <a:extLst>
              <a:ext uri="{FF2B5EF4-FFF2-40B4-BE49-F238E27FC236}">
                <a16:creationId xmlns:a16="http://schemas.microsoft.com/office/drawing/2014/main" id="{5355E103-F5C3-4369-AF08-B5626B80B54A}"/>
              </a:ext>
            </a:extLst>
          </p:cNvPr>
          <p:cNvSpPr txBox="1"/>
          <p:nvPr/>
        </p:nvSpPr>
        <p:spPr>
          <a:xfrm>
            <a:off x="9439264" y="121265"/>
            <a:ext cx="149392" cy="338554"/>
          </a:xfrm>
          <a:prstGeom prst="rect">
            <a:avLst/>
          </a:prstGeom>
          <a:noFill/>
        </p:spPr>
        <p:txBody>
          <a:bodyPr wrap="square" rtlCol="0">
            <a:spAutoFit/>
          </a:bodyPr>
          <a:lstStyle/>
          <a:p>
            <a:r>
              <a:rPr lang="en-US" sz="1600" b="1" dirty="0">
                <a:solidFill>
                  <a:srgbClr val="1D4956"/>
                </a:solidFill>
                <a:latin typeface="Barlow" panose="020B0604020202020204" charset="0"/>
              </a:rPr>
              <a:t>…</a:t>
            </a:r>
          </a:p>
        </p:txBody>
      </p:sp>
      <p:grpSp>
        <p:nvGrpSpPr>
          <p:cNvPr id="17" name="Group 16">
            <a:extLst>
              <a:ext uri="{FF2B5EF4-FFF2-40B4-BE49-F238E27FC236}">
                <a16:creationId xmlns:a16="http://schemas.microsoft.com/office/drawing/2014/main" id="{31A97E65-E4DD-44BF-88FD-E8DDD80685F8}"/>
              </a:ext>
            </a:extLst>
          </p:cNvPr>
          <p:cNvGrpSpPr/>
          <p:nvPr/>
        </p:nvGrpSpPr>
        <p:grpSpPr>
          <a:xfrm>
            <a:off x="7740988" y="229874"/>
            <a:ext cx="4084420" cy="1953884"/>
            <a:chOff x="7517695" y="229874"/>
            <a:chExt cx="4084420" cy="1953884"/>
          </a:xfrm>
        </p:grpSpPr>
        <p:sp>
          <p:nvSpPr>
            <p:cNvPr id="190" name="Rectangle: Rounded Corners 189">
              <a:extLst>
                <a:ext uri="{FF2B5EF4-FFF2-40B4-BE49-F238E27FC236}">
                  <a16:creationId xmlns:a16="http://schemas.microsoft.com/office/drawing/2014/main" id="{B85D4498-DAC0-4354-8E14-591DFC73F0F8}"/>
                </a:ext>
              </a:extLst>
            </p:cNvPr>
            <p:cNvSpPr/>
            <p:nvPr/>
          </p:nvSpPr>
          <p:spPr>
            <a:xfrm>
              <a:off x="7545848" y="1061913"/>
              <a:ext cx="4056267" cy="1121845"/>
            </a:xfrm>
            <a:prstGeom prst="round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92" name="Ορθογώνιο: Στρογγύλεμα γωνιών 114">
              <a:extLst>
                <a:ext uri="{FF2B5EF4-FFF2-40B4-BE49-F238E27FC236}">
                  <a16:creationId xmlns:a16="http://schemas.microsoft.com/office/drawing/2014/main" id="{B34F617E-9066-4127-A70F-2371F856FD9C}"/>
                </a:ext>
              </a:extLst>
            </p:cNvPr>
            <p:cNvSpPr/>
            <p:nvPr/>
          </p:nvSpPr>
          <p:spPr>
            <a:xfrm>
              <a:off x="7658424" y="229874"/>
              <a:ext cx="1828905" cy="247713"/>
            </a:xfrm>
            <a:prstGeom prst="roundRect">
              <a:avLst/>
            </a:prstGeom>
            <a:ln w="12700">
              <a:solidFill>
                <a:srgbClr val="1D4956"/>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1D4956"/>
                  </a:solidFill>
                  <a:latin typeface="Barlow" panose="020B0604020202020204" charset="0"/>
                </a:rPr>
                <a:t>CUDA app </a:t>
              </a:r>
              <a:r>
                <a:rPr lang="en-US" sz="1600" b="1" dirty="0">
                  <a:solidFill>
                    <a:srgbClr val="1D4956"/>
                  </a:solidFill>
                  <a:latin typeface="Barlow" panose="020B0604020202020204" charset="0"/>
                </a:rPr>
                <a:t>A</a:t>
              </a:r>
              <a:r>
                <a:rPr lang="en-US" sz="1600" b="1" baseline="-25000" dirty="0">
                  <a:solidFill>
                    <a:srgbClr val="1D4956"/>
                  </a:solidFill>
                  <a:latin typeface="Barlow" panose="020B0604020202020204" charset="0"/>
                </a:rPr>
                <a:t>1</a:t>
              </a:r>
              <a:r>
                <a:rPr lang="en-US" sz="1600" dirty="0">
                  <a:solidFill>
                    <a:srgbClr val="1D4956"/>
                  </a:solidFill>
                  <a:latin typeface="Barlow" panose="020B0604020202020204" charset="0"/>
                </a:rPr>
                <a:t> </a:t>
              </a:r>
              <a:endParaRPr lang="el-GR" sz="1600" dirty="0">
                <a:solidFill>
                  <a:srgbClr val="1D4956"/>
                </a:solidFill>
              </a:endParaRPr>
            </a:p>
          </p:txBody>
        </p:sp>
        <p:grpSp>
          <p:nvGrpSpPr>
            <p:cNvPr id="193" name="Group 192">
              <a:extLst>
                <a:ext uri="{FF2B5EF4-FFF2-40B4-BE49-F238E27FC236}">
                  <a16:creationId xmlns:a16="http://schemas.microsoft.com/office/drawing/2014/main" id="{8BACB434-36FC-4EE3-9B35-6677DC110489}"/>
                </a:ext>
              </a:extLst>
            </p:cNvPr>
            <p:cNvGrpSpPr/>
            <p:nvPr/>
          </p:nvGrpSpPr>
          <p:grpSpPr>
            <a:xfrm>
              <a:off x="8355989" y="1534495"/>
              <a:ext cx="254611" cy="544049"/>
              <a:chOff x="7879267" y="4442733"/>
              <a:chExt cx="351026" cy="944607"/>
            </a:xfrm>
          </p:grpSpPr>
          <p:sp>
            <p:nvSpPr>
              <p:cNvPr id="194" name="Ορθογώνιο 162">
                <a:extLst>
                  <a:ext uri="{FF2B5EF4-FFF2-40B4-BE49-F238E27FC236}">
                    <a16:creationId xmlns:a16="http://schemas.microsoft.com/office/drawing/2014/main" id="{820990C3-5116-4005-832B-2F13D017D1D8}"/>
                  </a:ext>
                </a:extLst>
              </p:cNvPr>
              <p:cNvSpPr/>
              <p:nvPr/>
            </p:nvSpPr>
            <p:spPr>
              <a:xfrm rot="5400000">
                <a:off x="7733489" y="4588511"/>
                <a:ext cx="642582"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95" name="Ευθεία γραμμή σύνδεσης 163">
                <a:extLst>
                  <a:ext uri="{FF2B5EF4-FFF2-40B4-BE49-F238E27FC236}">
                    <a16:creationId xmlns:a16="http://schemas.microsoft.com/office/drawing/2014/main" id="{E9C18D74-4056-4313-A626-D42A6A3C94AD}"/>
                  </a:ext>
                </a:extLst>
              </p:cNvPr>
              <p:cNvCxnSpPr/>
              <p:nvPr/>
            </p:nvCxnSpPr>
            <p:spPr>
              <a:xfrm rot="5400000">
                <a:off x="8054781" y="4598872"/>
                <a:ext cx="0" cy="351025"/>
              </a:xfrm>
              <a:prstGeom prst="line">
                <a:avLst/>
              </a:prstGeom>
              <a:ln w="19050">
                <a:solidFill>
                  <a:srgbClr val="1D4956"/>
                </a:solidFill>
                <a:prstDash val="sysDash"/>
              </a:ln>
            </p:spPr>
            <p:style>
              <a:lnRef idx="2">
                <a:schemeClr val="dk1"/>
              </a:lnRef>
              <a:fillRef idx="0">
                <a:schemeClr val="dk1"/>
              </a:fillRef>
              <a:effectRef idx="1">
                <a:schemeClr val="dk1"/>
              </a:effectRef>
              <a:fontRef idx="minor">
                <a:schemeClr val="tx1"/>
              </a:fontRef>
            </p:style>
          </p:cxnSp>
          <p:sp>
            <p:nvSpPr>
              <p:cNvPr id="196" name="Ορθογώνιο 162">
                <a:extLst>
                  <a:ext uri="{FF2B5EF4-FFF2-40B4-BE49-F238E27FC236}">
                    <a16:creationId xmlns:a16="http://schemas.microsoft.com/office/drawing/2014/main" id="{3C25F1A0-27A3-4499-BD94-62D36D9594FB}"/>
                  </a:ext>
                </a:extLst>
              </p:cNvPr>
              <p:cNvSpPr/>
              <p:nvPr/>
            </p:nvSpPr>
            <p:spPr>
              <a:xfrm rot="5400000">
                <a:off x="7903768" y="5060815"/>
                <a:ext cx="302024"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197" name="Ορθογώνιο: Στρογγύλεμα γωνιών 114">
              <a:extLst>
                <a:ext uri="{FF2B5EF4-FFF2-40B4-BE49-F238E27FC236}">
                  <a16:creationId xmlns:a16="http://schemas.microsoft.com/office/drawing/2014/main" id="{80962AEE-CD80-4BED-BF9B-2E0BDC3E699B}"/>
                </a:ext>
              </a:extLst>
            </p:cNvPr>
            <p:cNvSpPr/>
            <p:nvPr/>
          </p:nvSpPr>
          <p:spPr>
            <a:xfrm>
              <a:off x="9707373" y="229874"/>
              <a:ext cx="1828905" cy="247713"/>
            </a:xfrm>
            <a:prstGeom prst="roundRect">
              <a:avLst/>
            </a:prstGeom>
            <a:ln w="12700">
              <a:solidFill>
                <a:srgbClr val="1D4956"/>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1D4956"/>
                  </a:solidFill>
                  <a:latin typeface="Barlow" panose="020B0604020202020204" charset="0"/>
                </a:rPr>
                <a:t>CUDA app </a:t>
              </a:r>
              <a:r>
                <a:rPr lang="en-US" sz="1600" b="1" dirty="0">
                  <a:solidFill>
                    <a:srgbClr val="1D4956"/>
                  </a:solidFill>
                  <a:latin typeface="Barlow" panose="020B0604020202020204" charset="0"/>
                </a:rPr>
                <a:t>A</a:t>
              </a:r>
              <a:r>
                <a:rPr lang="en-US" sz="1600" b="1" baseline="-25000" dirty="0">
                  <a:solidFill>
                    <a:srgbClr val="1D4956"/>
                  </a:solidFill>
                  <a:latin typeface="Barlow" panose="020B0604020202020204" charset="0"/>
                </a:rPr>
                <a:t>N</a:t>
              </a:r>
              <a:r>
                <a:rPr lang="en-US" sz="1600" dirty="0">
                  <a:solidFill>
                    <a:srgbClr val="1D4956"/>
                  </a:solidFill>
                  <a:latin typeface="Barlow" panose="020B0604020202020204" charset="0"/>
                </a:rPr>
                <a:t> </a:t>
              </a:r>
              <a:endParaRPr lang="el-GR" sz="1600" dirty="0">
                <a:solidFill>
                  <a:srgbClr val="1D4956"/>
                </a:solidFill>
              </a:endParaRPr>
            </a:p>
          </p:txBody>
        </p:sp>
        <p:sp>
          <p:nvSpPr>
            <p:cNvPr id="199" name="TextBox 198">
              <a:extLst>
                <a:ext uri="{FF2B5EF4-FFF2-40B4-BE49-F238E27FC236}">
                  <a16:creationId xmlns:a16="http://schemas.microsoft.com/office/drawing/2014/main" id="{94B1A14D-854E-4247-92DF-326EBDF27A4E}"/>
                </a:ext>
              </a:extLst>
            </p:cNvPr>
            <p:cNvSpPr txBox="1"/>
            <p:nvPr/>
          </p:nvSpPr>
          <p:spPr>
            <a:xfrm>
              <a:off x="7517695" y="1461442"/>
              <a:ext cx="885909" cy="584775"/>
            </a:xfrm>
            <a:prstGeom prst="rect">
              <a:avLst/>
            </a:prstGeom>
            <a:noFill/>
          </p:spPr>
          <p:txBody>
            <a:bodyPr wrap="square" rtlCol="0">
              <a:spAutoFit/>
            </a:bodyPr>
            <a:lstStyle/>
            <a:p>
              <a:pPr algn="ctr"/>
              <a:r>
                <a:rPr lang="en-US" sz="1600" b="1" dirty="0" err="1">
                  <a:solidFill>
                    <a:srgbClr val="1D4956"/>
                  </a:solidFill>
                  <a:latin typeface="Barlow" panose="020B0604020202020204" charset="0"/>
                </a:rPr>
                <a:t>Arax</a:t>
              </a:r>
              <a:r>
                <a:rPr lang="en-US" sz="1600" b="1" dirty="0">
                  <a:solidFill>
                    <a:srgbClr val="1D4956"/>
                  </a:solidFill>
                  <a:latin typeface="Barlow" panose="020B0604020202020204" charset="0"/>
                </a:rPr>
                <a:t> Server</a:t>
              </a:r>
              <a:endParaRPr lang="el-GR" sz="1600" dirty="0">
                <a:solidFill>
                  <a:srgbClr val="1D4956"/>
                </a:solidFill>
              </a:endParaRPr>
            </a:p>
          </p:txBody>
        </p:sp>
        <p:grpSp>
          <p:nvGrpSpPr>
            <p:cNvPr id="235" name="Group 234">
              <a:extLst>
                <a:ext uri="{FF2B5EF4-FFF2-40B4-BE49-F238E27FC236}">
                  <a16:creationId xmlns:a16="http://schemas.microsoft.com/office/drawing/2014/main" id="{FAE70703-DF25-4807-AFEC-9ABEA9213052}"/>
                </a:ext>
              </a:extLst>
            </p:cNvPr>
            <p:cNvGrpSpPr/>
            <p:nvPr/>
          </p:nvGrpSpPr>
          <p:grpSpPr>
            <a:xfrm>
              <a:off x="10715141" y="1540591"/>
              <a:ext cx="254611" cy="544049"/>
              <a:chOff x="7879267" y="4442733"/>
              <a:chExt cx="351026" cy="944607"/>
            </a:xfrm>
          </p:grpSpPr>
          <p:sp>
            <p:nvSpPr>
              <p:cNvPr id="236" name="Ορθογώνιο 162">
                <a:extLst>
                  <a:ext uri="{FF2B5EF4-FFF2-40B4-BE49-F238E27FC236}">
                    <a16:creationId xmlns:a16="http://schemas.microsoft.com/office/drawing/2014/main" id="{4E129454-07BF-456F-8D7E-91EC94AF5CE1}"/>
                  </a:ext>
                </a:extLst>
              </p:cNvPr>
              <p:cNvSpPr/>
              <p:nvPr/>
            </p:nvSpPr>
            <p:spPr>
              <a:xfrm rot="5400000">
                <a:off x="7733489" y="4588511"/>
                <a:ext cx="642582"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237" name="Ευθεία γραμμή σύνδεσης 163">
                <a:extLst>
                  <a:ext uri="{FF2B5EF4-FFF2-40B4-BE49-F238E27FC236}">
                    <a16:creationId xmlns:a16="http://schemas.microsoft.com/office/drawing/2014/main" id="{5AA8CD2F-6CD1-4F20-B046-B8CFB1219D3E}"/>
                  </a:ext>
                </a:extLst>
              </p:cNvPr>
              <p:cNvCxnSpPr/>
              <p:nvPr/>
            </p:nvCxnSpPr>
            <p:spPr>
              <a:xfrm rot="5400000">
                <a:off x="8054781" y="4598872"/>
                <a:ext cx="0" cy="351025"/>
              </a:xfrm>
              <a:prstGeom prst="line">
                <a:avLst/>
              </a:prstGeom>
              <a:ln w="19050">
                <a:solidFill>
                  <a:srgbClr val="1D4956"/>
                </a:solidFill>
                <a:prstDash val="sysDash"/>
              </a:ln>
            </p:spPr>
            <p:style>
              <a:lnRef idx="2">
                <a:schemeClr val="dk1"/>
              </a:lnRef>
              <a:fillRef idx="0">
                <a:schemeClr val="dk1"/>
              </a:fillRef>
              <a:effectRef idx="1">
                <a:schemeClr val="dk1"/>
              </a:effectRef>
              <a:fontRef idx="minor">
                <a:schemeClr val="tx1"/>
              </a:fontRef>
            </p:style>
          </p:cxnSp>
          <p:sp>
            <p:nvSpPr>
              <p:cNvPr id="238" name="Ορθογώνιο 162">
                <a:extLst>
                  <a:ext uri="{FF2B5EF4-FFF2-40B4-BE49-F238E27FC236}">
                    <a16:creationId xmlns:a16="http://schemas.microsoft.com/office/drawing/2014/main" id="{15EF2112-B463-4E78-A990-EAED3267EF6C}"/>
                  </a:ext>
                </a:extLst>
              </p:cNvPr>
              <p:cNvSpPr/>
              <p:nvPr/>
            </p:nvSpPr>
            <p:spPr>
              <a:xfrm rot="5400000">
                <a:off x="7903768" y="5060815"/>
                <a:ext cx="302024"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239" name="TextBox 238">
              <a:extLst>
                <a:ext uri="{FF2B5EF4-FFF2-40B4-BE49-F238E27FC236}">
                  <a16:creationId xmlns:a16="http://schemas.microsoft.com/office/drawing/2014/main" id="{B11F23E8-F667-4B6B-A4E5-FEAAADDF33B6}"/>
                </a:ext>
              </a:extLst>
            </p:cNvPr>
            <p:cNvSpPr txBox="1"/>
            <p:nvPr/>
          </p:nvSpPr>
          <p:spPr>
            <a:xfrm>
              <a:off x="9058383" y="1856114"/>
              <a:ext cx="1149485" cy="276999"/>
            </a:xfrm>
            <a:prstGeom prst="rect">
              <a:avLst/>
            </a:prstGeom>
            <a:noFill/>
          </p:spPr>
          <p:txBody>
            <a:bodyPr wrap="square" rtlCol="0">
              <a:spAutoFit/>
            </a:bodyPr>
            <a:lstStyle/>
            <a:p>
              <a:pPr algn="ctr"/>
              <a:r>
                <a:rPr lang="en-US" sz="1200" b="1" dirty="0">
                  <a:solidFill>
                    <a:srgbClr val="1D4956"/>
                  </a:solidFill>
                  <a:latin typeface="Barlow" panose="020B0604020202020204" charset="0"/>
                </a:rPr>
                <a:t>CUDA streams</a:t>
              </a:r>
              <a:endParaRPr lang="el-GR" sz="1200" dirty="0">
                <a:solidFill>
                  <a:srgbClr val="1D4956"/>
                </a:solidFill>
              </a:endParaRPr>
            </a:p>
          </p:txBody>
        </p:sp>
        <p:sp>
          <p:nvSpPr>
            <p:cNvPr id="244" name="Flowchart: Magnetic Disk 243">
              <a:extLst>
                <a:ext uri="{FF2B5EF4-FFF2-40B4-BE49-F238E27FC236}">
                  <a16:creationId xmlns:a16="http://schemas.microsoft.com/office/drawing/2014/main" id="{4BA51B38-83AE-48A2-969F-CD7D165AB806}"/>
                </a:ext>
              </a:extLst>
            </p:cNvPr>
            <p:cNvSpPr/>
            <p:nvPr/>
          </p:nvSpPr>
          <p:spPr>
            <a:xfrm>
              <a:off x="9073867" y="1087299"/>
              <a:ext cx="1032501" cy="747955"/>
            </a:xfrm>
            <a:prstGeom prst="flowChartMagneticDisk">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7" name="Rectangle 246">
              <a:extLst>
                <a:ext uri="{FF2B5EF4-FFF2-40B4-BE49-F238E27FC236}">
                  <a16:creationId xmlns:a16="http://schemas.microsoft.com/office/drawing/2014/main" id="{11FD2E62-C078-4831-9484-AF0B71623C85}"/>
                </a:ext>
              </a:extLst>
            </p:cNvPr>
            <p:cNvSpPr/>
            <p:nvPr/>
          </p:nvSpPr>
          <p:spPr>
            <a:xfrm>
              <a:off x="9276470" y="1424695"/>
              <a:ext cx="150708" cy="54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8" name="Rectangle 247">
              <a:extLst>
                <a:ext uri="{FF2B5EF4-FFF2-40B4-BE49-F238E27FC236}">
                  <a16:creationId xmlns:a16="http://schemas.microsoft.com/office/drawing/2014/main" id="{143076AF-0425-4F6C-AD26-A2BFDD38F6C4}"/>
                </a:ext>
              </a:extLst>
            </p:cNvPr>
            <p:cNvSpPr/>
            <p:nvPr/>
          </p:nvSpPr>
          <p:spPr>
            <a:xfrm>
              <a:off x="9763415" y="1424695"/>
              <a:ext cx="150708" cy="54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9" name="TextBox 248">
              <a:extLst>
                <a:ext uri="{FF2B5EF4-FFF2-40B4-BE49-F238E27FC236}">
                  <a16:creationId xmlns:a16="http://schemas.microsoft.com/office/drawing/2014/main" id="{EA982C2B-6C47-4D4E-B8FD-39C1836144E8}"/>
                </a:ext>
              </a:extLst>
            </p:cNvPr>
            <p:cNvSpPr txBox="1"/>
            <p:nvPr/>
          </p:nvSpPr>
          <p:spPr>
            <a:xfrm>
              <a:off x="8938782" y="1252405"/>
              <a:ext cx="1322448" cy="584775"/>
            </a:xfrm>
            <a:prstGeom prst="rect">
              <a:avLst/>
            </a:prstGeom>
            <a:noFill/>
          </p:spPr>
          <p:txBody>
            <a:bodyPr wrap="square" rtlCol="0">
              <a:spAutoFit/>
            </a:bodyPr>
            <a:lstStyle/>
            <a:p>
              <a:pPr algn="ctr"/>
              <a:r>
                <a:rPr lang="en-US" sz="1600" dirty="0">
                  <a:solidFill>
                    <a:srgbClr val="1D4956"/>
                  </a:solidFill>
                  <a:latin typeface="Barlow" panose="020B0604020202020204" charset="0"/>
                </a:rPr>
                <a:t>sandboxed PTX</a:t>
              </a:r>
            </a:p>
          </p:txBody>
        </p:sp>
        <p:pic>
          <p:nvPicPr>
            <p:cNvPr id="251" name="Picture 250">
              <a:extLst>
                <a:ext uri="{FF2B5EF4-FFF2-40B4-BE49-F238E27FC236}">
                  <a16:creationId xmlns:a16="http://schemas.microsoft.com/office/drawing/2014/main" id="{87A83D31-4122-46FE-927A-CC5FDB7A82D9}"/>
                </a:ext>
              </a:extLst>
            </p:cNvPr>
            <p:cNvPicPr>
              <a:picLocks noChangeAspect="1"/>
            </p:cNvPicPr>
            <p:nvPr/>
          </p:nvPicPr>
          <p:blipFill>
            <a:blip r:embed="rId4"/>
            <a:stretch>
              <a:fillRect/>
            </a:stretch>
          </p:blipFill>
          <p:spPr>
            <a:xfrm>
              <a:off x="9476088" y="1100435"/>
              <a:ext cx="233232" cy="190315"/>
            </a:xfrm>
            <a:prstGeom prst="rect">
              <a:avLst/>
            </a:prstGeom>
          </p:spPr>
        </p:pic>
        <p:sp>
          <p:nvSpPr>
            <p:cNvPr id="253" name="Right Brace 252">
              <a:extLst>
                <a:ext uri="{FF2B5EF4-FFF2-40B4-BE49-F238E27FC236}">
                  <a16:creationId xmlns:a16="http://schemas.microsoft.com/office/drawing/2014/main" id="{5DC39C5F-6B31-4863-BCBB-164ADC39AEF2}"/>
                </a:ext>
              </a:extLst>
            </p:cNvPr>
            <p:cNvSpPr/>
            <p:nvPr/>
          </p:nvSpPr>
          <p:spPr>
            <a:xfrm rot="5400000">
              <a:off x="9379253" y="-191877"/>
              <a:ext cx="415591" cy="1803317"/>
            </a:xfrm>
            <a:prstGeom prst="rightBrace">
              <a:avLst>
                <a:gd name="adj1" fmla="val 0"/>
                <a:gd name="adj2" fmla="val 50000"/>
              </a:avLst>
            </a:prstGeom>
            <a:ln w="28575">
              <a:solidFill>
                <a:srgbClr val="1D495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a:p>
          </p:txBody>
        </p:sp>
        <p:sp>
          <p:nvSpPr>
            <p:cNvPr id="254" name="TextBox 253">
              <a:extLst>
                <a:ext uri="{FF2B5EF4-FFF2-40B4-BE49-F238E27FC236}">
                  <a16:creationId xmlns:a16="http://schemas.microsoft.com/office/drawing/2014/main" id="{24BDCC25-56C1-443B-9C8A-A8D1B6798594}"/>
                </a:ext>
              </a:extLst>
            </p:cNvPr>
            <p:cNvSpPr txBox="1"/>
            <p:nvPr/>
          </p:nvSpPr>
          <p:spPr>
            <a:xfrm>
              <a:off x="8546859" y="408482"/>
              <a:ext cx="2115738" cy="338554"/>
            </a:xfrm>
            <a:prstGeom prst="rect">
              <a:avLst/>
            </a:prstGeom>
            <a:noFill/>
          </p:spPr>
          <p:txBody>
            <a:bodyPr wrap="square" rtlCol="0">
              <a:spAutoFit/>
            </a:bodyPr>
            <a:lstStyle/>
            <a:p>
              <a:pPr algn="ctr"/>
              <a:r>
                <a:rPr lang="en-US" sz="1600" dirty="0">
                  <a:solidFill>
                    <a:srgbClr val="1D4956"/>
                  </a:solidFill>
                  <a:latin typeface="Barlow" panose="020B0604020202020204" charset="0"/>
                </a:rPr>
                <a:t>extract &amp; patch</a:t>
              </a:r>
            </a:p>
          </p:txBody>
        </p:sp>
        <p:cxnSp>
          <p:nvCxnSpPr>
            <p:cNvPr id="256" name="Straight Arrow Connector 255">
              <a:extLst>
                <a:ext uri="{FF2B5EF4-FFF2-40B4-BE49-F238E27FC236}">
                  <a16:creationId xmlns:a16="http://schemas.microsoft.com/office/drawing/2014/main" id="{39117E36-D046-4E25-B77A-D3A04A9A7CE3}"/>
                </a:ext>
              </a:extLst>
            </p:cNvPr>
            <p:cNvCxnSpPr>
              <a:cxnSpLocks/>
            </p:cNvCxnSpPr>
            <p:nvPr/>
          </p:nvCxnSpPr>
          <p:spPr>
            <a:xfrm>
              <a:off x="9586696" y="797842"/>
              <a:ext cx="0" cy="26145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D7DFB7-8FE8-4356-B79D-2233951E685C}"/>
                </a:ext>
              </a:extLst>
            </p:cNvPr>
            <p:cNvCxnSpPr>
              <a:cxnSpLocks/>
            </p:cNvCxnSpPr>
            <p:nvPr/>
          </p:nvCxnSpPr>
          <p:spPr>
            <a:xfrm flipH="1">
              <a:off x="8688070" y="1989816"/>
              <a:ext cx="432000" cy="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8084044-4F0C-4245-96E6-98513817466A}"/>
                </a:ext>
              </a:extLst>
            </p:cNvPr>
            <p:cNvCxnSpPr>
              <a:cxnSpLocks/>
            </p:cNvCxnSpPr>
            <p:nvPr/>
          </p:nvCxnSpPr>
          <p:spPr>
            <a:xfrm>
              <a:off x="10151635" y="1988922"/>
              <a:ext cx="432000" cy="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1990717A-9550-4369-902E-646BCB073835}"/>
                </a:ext>
              </a:extLst>
            </p:cNvPr>
            <p:cNvPicPr>
              <a:picLocks noChangeAspect="1"/>
            </p:cNvPicPr>
            <p:nvPr/>
          </p:nvPicPr>
          <p:blipFill>
            <a:blip r:embed="rId5"/>
            <a:stretch>
              <a:fillRect/>
            </a:stretch>
          </p:blipFill>
          <p:spPr>
            <a:xfrm>
              <a:off x="7667146" y="1146031"/>
              <a:ext cx="594116" cy="235899"/>
            </a:xfrm>
            <a:prstGeom prst="rect">
              <a:avLst/>
            </a:prstGeom>
          </p:spPr>
        </p:pic>
      </p:grpSp>
      <p:grpSp>
        <p:nvGrpSpPr>
          <p:cNvPr id="16" name="Group 15">
            <a:extLst>
              <a:ext uri="{FF2B5EF4-FFF2-40B4-BE49-F238E27FC236}">
                <a16:creationId xmlns:a16="http://schemas.microsoft.com/office/drawing/2014/main" id="{781E9F97-5221-410D-96AD-D5D61C3A7171}"/>
              </a:ext>
            </a:extLst>
          </p:cNvPr>
          <p:cNvGrpSpPr/>
          <p:nvPr/>
        </p:nvGrpSpPr>
        <p:grpSpPr>
          <a:xfrm>
            <a:off x="7590099" y="2259616"/>
            <a:ext cx="4432787" cy="2220562"/>
            <a:chOff x="7590099" y="2312781"/>
            <a:chExt cx="4432787" cy="2220562"/>
          </a:xfrm>
        </p:grpSpPr>
        <p:sp>
          <p:nvSpPr>
            <p:cNvPr id="34" name="Ορθογώνιο: Στρογγύλεμα γωνιών 102">
              <a:extLst>
                <a:ext uri="{FF2B5EF4-FFF2-40B4-BE49-F238E27FC236}">
                  <a16:creationId xmlns:a16="http://schemas.microsoft.com/office/drawing/2014/main" id="{0CBAAB5B-8F11-4FD0-A6D3-0F0A9E276AEF}"/>
                </a:ext>
              </a:extLst>
            </p:cNvPr>
            <p:cNvSpPr/>
            <p:nvPr/>
          </p:nvSpPr>
          <p:spPr>
            <a:xfrm>
              <a:off x="7590099" y="2386638"/>
              <a:ext cx="4432787" cy="2146705"/>
            </a:xfrm>
            <a:prstGeom prst="roundRect">
              <a:avLst>
                <a:gd name="adj" fmla="val 0"/>
              </a:avLst>
            </a:prstGeom>
            <a:solidFill>
              <a:schemeClr val="accent3">
                <a:lumMod val="20000"/>
                <a:lumOff val="80000"/>
              </a:schemeClr>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35" name="TextBox 34">
              <a:extLst>
                <a:ext uri="{FF2B5EF4-FFF2-40B4-BE49-F238E27FC236}">
                  <a16:creationId xmlns:a16="http://schemas.microsoft.com/office/drawing/2014/main" id="{1342E673-50A3-4B6D-9B7F-99BF861DB279}"/>
                </a:ext>
              </a:extLst>
            </p:cNvPr>
            <p:cNvSpPr txBox="1"/>
            <p:nvPr/>
          </p:nvSpPr>
          <p:spPr>
            <a:xfrm>
              <a:off x="7861258" y="2312781"/>
              <a:ext cx="3370431" cy="338554"/>
            </a:xfrm>
            <a:prstGeom prst="rect">
              <a:avLst/>
            </a:prstGeom>
            <a:noFill/>
          </p:spPr>
          <p:txBody>
            <a:bodyPr wrap="square" rtlCol="0">
              <a:spAutoFit/>
            </a:bodyPr>
            <a:lstStyle/>
            <a:p>
              <a:pPr algn="ctr"/>
              <a:r>
                <a:rPr lang="en-US" sz="1600" b="1" u="sng" dirty="0">
                  <a:solidFill>
                    <a:srgbClr val="1D4956"/>
                  </a:solidFill>
                  <a:latin typeface="Barlow" panose="020B0604020202020204" charset="0"/>
                </a:rPr>
                <a:t>Protected</a:t>
              </a:r>
              <a:r>
                <a:rPr lang="en-US" sz="1600" b="1" dirty="0">
                  <a:solidFill>
                    <a:srgbClr val="1D4956"/>
                  </a:solidFill>
                  <a:latin typeface="Barlow" panose="020B0604020202020204" charset="0"/>
                </a:rPr>
                <a:t> Server’s </a:t>
              </a:r>
              <a:r>
                <a:rPr lang="en-US" sz="1600" dirty="0">
                  <a:solidFill>
                    <a:srgbClr val="1D4956"/>
                  </a:solidFill>
                  <a:latin typeface="Barlow" panose="020B0604020202020204" charset="0"/>
                </a:rPr>
                <a:t>CUDA context</a:t>
              </a:r>
              <a:endParaRPr lang="el-GR" sz="1600" dirty="0">
                <a:solidFill>
                  <a:srgbClr val="1D4956"/>
                </a:solidFill>
              </a:endParaRPr>
            </a:p>
          </p:txBody>
        </p:sp>
        <p:sp>
          <p:nvSpPr>
            <p:cNvPr id="36" name="Ορθογώνιο: Στρογγύλεμα γωνιών 55">
              <a:extLst>
                <a:ext uri="{FF2B5EF4-FFF2-40B4-BE49-F238E27FC236}">
                  <a16:creationId xmlns:a16="http://schemas.microsoft.com/office/drawing/2014/main" id="{A3DE674B-989F-4B4E-869F-E31C0AE72905}"/>
                </a:ext>
              </a:extLst>
            </p:cNvPr>
            <p:cNvSpPr/>
            <p:nvPr/>
          </p:nvSpPr>
          <p:spPr>
            <a:xfrm>
              <a:off x="7765720" y="2686112"/>
              <a:ext cx="2051396" cy="195626"/>
            </a:xfrm>
            <a:prstGeom prst="roundRect">
              <a:avLst/>
            </a:prstGeom>
            <a:solidFill>
              <a:srgbClr val="EAEAEA"/>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1D4956"/>
                  </a:solidFill>
                  <a:latin typeface="Barlow" panose="020B0604020202020204" charset="0"/>
                </a:rPr>
                <a:t>sandboxed </a:t>
              </a:r>
              <a:r>
                <a:rPr lang="en-US" sz="1600" dirty="0" err="1">
                  <a:solidFill>
                    <a:srgbClr val="1D4956"/>
                  </a:solidFill>
                  <a:latin typeface="Barlow" panose="020B0604020202020204" charset="0"/>
                </a:rPr>
                <a:t>krnl</a:t>
              </a:r>
              <a:r>
                <a:rPr lang="en-US" sz="1600" dirty="0">
                  <a:solidFill>
                    <a:srgbClr val="1D4956"/>
                  </a:solidFill>
                  <a:latin typeface="Barlow" panose="020B0604020202020204" charset="0"/>
                </a:rPr>
                <a:t> A</a:t>
              </a:r>
              <a:r>
                <a:rPr lang="en-US" sz="2000" baseline="-25000" dirty="0">
                  <a:solidFill>
                    <a:srgbClr val="1D4956"/>
                  </a:solidFill>
                  <a:latin typeface="Barlow" panose="020B0604020202020204" charset="0"/>
                </a:rPr>
                <a:t>1</a:t>
              </a:r>
              <a:endParaRPr lang="el-GR" sz="1600" baseline="-25000" dirty="0">
                <a:solidFill>
                  <a:srgbClr val="1D4956"/>
                </a:solidFill>
              </a:endParaRPr>
            </a:p>
          </p:txBody>
        </p:sp>
        <p:sp>
          <p:nvSpPr>
            <p:cNvPr id="37" name="Rectangle: Rounded Corners 36">
              <a:extLst>
                <a:ext uri="{FF2B5EF4-FFF2-40B4-BE49-F238E27FC236}">
                  <a16:creationId xmlns:a16="http://schemas.microsoft.com/office/drawing/2014/main" id="{E0E81DE0-8D81-400D-847A-DF18CA64A443}"/>
                </a:ext>
              </a:extLst>
            </p:cNvPr>
            <p:cNvSpPr/>
            <p:nvPr/>
          </p:nvSpPr>
          <p:spPr>
            <a:xfrm>
              <a:off x="7696989" y="3767633"/>
              <a:ext cx="4115747" cy="622410"/>
            </a:xfrm>
            <a:prstGeom prst="roundRect">
              <a:avLst/>
            </a:prstGeom>
            <a:noFill/>
            <a:ln>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8" name="TextBox 37">
              <a:extLst>
                <a:ext uri="{FF2B5EF4-FFF2-40B4-BE49-F238E27FC236}">
                  <a16:creationId xmlns:a16="http://schemas.microsoft.com/office/drawing/2014/main" id="{DEF81055-CFB5-4E48-87CF-E192F7EF99A4}"/>
                </a:ext>
              </a:extLst>
            </p:cNvPr>
            <p:cNvSpPr txBox="1"/>
            <p:nvPr/>
          </p:nvSpPr>
          <p:spPr>
            <a:xfrm>
              <a:off x="11231689" y="2575041"/>
              <a:ext cx="662312" cy="369332"/>
            </a:xfrm>
            <a:prstGeom prst="rect">
              <a:avLst/>
            </a:prstGeom>
            <a:solidFill>
              <a:srgbClr val="EDEDED"/>
            </a:solidFill>
          </p:spPr>
          <p:txBody>
            <a:bodyPr wrap="square" rtlCol="0">
              <a:spAutoFit/>
            </a:bodyPr>
            <a:lstStyle/>
            <a:p>
              <a:pPr algn="ctr"/>
              <a:r>
                <a:rPr lang="en-US" sz="1800" b="1" dirty="0">
                  <a:solidFill>
                    <a:srgbClr val="1D4956"/>
                  </a:solidFill>
                  <a:latin typeface="Barlow" panose="020B0604020202020204" charset="0"/>
                </a:rPr>
                <a:t>GPU</a:t>
              </a:r>
              <a:endParaRPr lang="el-GR" sz="2800" b="1" dirty="0">
                <a:solidFill>
                  <a:srgbClr val="1D4956"/>
                </a:solidFill>
              </a:endParaRPr>
            </a:p>
          </p:txBody>
        </p:sp>
        <p:sp>
          <p:nvSpPr>
            <p:cNvPr id="39" name="TextBox 38">
              <a:extLst>
                <a:ext uri="{FF2B5EF4-FFF2-40B4-BE49-F238E27FC236}">
                  <a16:creationId xmlns:a16="http://schemas.microsoft.com/office/drawing/2014/main" id="{CBF07F94-80AC-401A-A952-CA8BCFCFF459}"/>
                </a:ext>
              </a:extLst>
            </p:cNvPr>
            <p:cNvSpPr txBox="1"/>
            <p:nvPr/>
          </p:nvSpPr>
          <p:spPr>
            <a:xfrm>
              <a:off x="9796162" y="4164011"/>
              <a:ext cx="1136446" cy="369332"/>
            </a:xfrm>
            <a:prstGeom prst="rect">
              <a:avLst/>
            </a:prstGeom>
            <a:solidFill>
              <a:srgbClr val="EDEDED"/>
            </a:solidFill>
          </p:spPr>
          <p:txBody>
            <a:bodyPr wrap="square" rtlCol="0">
              <a:spAutoFit/>
            </a:bodyPr>
            <a:lstStyle/>
            <a:p>
              <a:pPr algn="ctr"/>
              <a:r>
                <a:rPr lang="en-US" sz="1800" dirty="0">
                  <a:solidFill>
                    <a:srgbClr val="1D4956"/>
                  </a:solidFill>
                  <a:latin typeface="Barlow" panose="020B0604020202020204" charset="0"/>
                </a:rPr>
                <a:t>Memory</a:t>
              </a:r>
              <a:endParaRPr lang="el-GR" sz="1600" dirty="0">
                <a:solidFill>
                  <a:srgbClr val="1D4956"/>
                </a:solidFill>
              </a:endParaRPr>
            </a:p>
          </p:txBody>
        </p:sp>
        <p:sp>
          <p:nvSpPr>
            <p:cNvPr id="40" name="TextBox 39">
              <a:extLst>
                <a:ext uri="{FF2B5EF4-FFF2-40B4-BE49-F238E27FC236}">
                  <a16:creationId xmlns:a16="http://schemas.microsoft.com/office/drawing/2014/main" id="{9EADE219-0535-4EC5-8D05-ADD84C045427}"/>
                </a:ext>
              </a:extLst>
            </p:cNvPr>
            <p:cNvSpPr txBox="1"/>
            <p:nvPr/>
          </p:nvSpPr>
          <p:spPr>
            <a:xfrm>
              <a:off x="8093604" y="3674959"/>
              <a:ext cx="1429046" cy="379591"/>
            </a:xfrm>
            <a:prstGeom prst="rect">
              <a:avLst/>
            </a:prstGeom>
            <a:noFill/>
          </p:spPr>
          <p:txBody>
            <a:bodyPr wrap="square" rtlCol="0">
              <a:spAutoFit/>
            </a:bodyPr>
            <a:lstStyle/>
            <a:p>
              <a:pPr algn="ctr"/>
              <a:r>
                <a:rPr lang="en-US" sz="1800" i="1" dirty="0">
                  <a:solidFill>
                    <a:srgbClr val="1D4956"/>
                  </a:solidFill>
                  <a:latin typeface="Barlow" panose="020B0604020202020204" charset="0"/>
                </a:rPr>
                <a:t>partition A</a:t>
              </a:r>
              <a:r>
                <a:rPr lang="en-US" sz="2800" i="1" baseline="-25000" dirty="0">
                  <a:solidFill>
                    <a:srgbClr val="1D4956"/>
                  </a:solidFill>
                  <a:latin typeface="Barlow" panose="020B0604020202020204" charset="0"/>
                </a:rPr>
                <a:t>1</a:t>
              </a:r>
              <a:endParaRPr lang="el-GR" sz="2800" i="1" baseline="-25000" dirty="0">
                <a:solidFill>
                  <a:srgbClr val="1D4956"/>
                </a:solidFill>
              </a:endParaRPr>
            </a:p>
          </p:txBody>
        </p:sp>
        <p:sp>
          <p:nvSpPr>
            <p:cNvPr id="41" name="TextBox 40">
              <a:extLst>
                <a:ext uri="{FF2B5EF4-FFF2-40B4-BE49-F238E27FC236}">
                  <a16:creationId xmlns:a16="http://schemas.microsoft.com/office/drawing/2014/main" id="{6C3E1AC6-9809-4980-8BC0-1C90152C27F0}"/>
                </a:ext>
              </a:extLst>
            </p:cNvPr>
            <p:cNvSpPr txBox="1"/>
            <p:nvPr/>
          </p:nvSpPr>
          <p:spPr>
            <a:xfrm>
              <a:off x="8285592" y="4063059"/>
              <a:ext cx="1395980" cy="379591"/>
            </a:xfrm>
            <a:prstGeom prst="rect">
              <a:avLst/>
            </a:prstGeom>
            <a:noFill/>
            <a:ln>
              <a:noFill/>
            </a:ln>
          </p:spPr>
          <p:txBody>
            <a:bodyPr wrap="square" rtlCol="0">
              <a:spAutoFit/>
            </a:bodyPr>
            <a:lstStyle/>
            <a:p>
              <a:pPr algn="ctr"/>
              <a:r>
                <a:rPr lang="en-US" sz="1800" dirty="0">
                  <a:solidFill>
                    <a:srgbClr val="1D4956"/>
                  </a:solidFill>
                  <a:latin typeface="Barlow" panose="020B0604020202020204" charset="0"/>
                </a:rPr>
                <a:t>data A</a:t>
              </a:r>
              <a:r>
                <a:rPr lang="en-US" sz="2800" baseline="-25000" dirty="0">
                  <a:solidFill>
                    <a:srgbClr val="1D4956"/>
                  </a:solidFill>
                  <a:latin typeface="Barlow" panose="020B0604020202020204" charset="0"/>
                </a:rPr>
                <a:t>1</a:t>
              </a:r>
              <a:endParaRPr lang="el-GR" sz="2800" baseline="-25000" dirty="0">
                <a:solidFill>
                  <a:srgbClr val="1D4956"/>
                </a:solidFill>
              </a:endParaRPr>
            </a:p>
          </p:txBody>
        </p:sp>
        <p:sp>
          <p:nvSpPr>
            <p:cNvPr id="42" name="TextBox 41">
              <a:extLst>
                <a:ext uri="{FF2B5EF4-FFF2-40B4-BE49-F238E27FC236}">
                  <a16:creationId xmlns:a16="http://schemas.microsoft.com/office/drawing/2014/main" id="{8E7ADE00-B8D6-4D9C-8285-5B14678AA09E}"/>
                </a:ext>
              </a:extLst>
            </p:cNvPr>
            <p:cNvSpPr txBox="1"/>
            <p:nvPr/>
          </p:nvSpPr>
          <p:spPr>
            <a:xfrm>
              <a:off x="9857197" y="3674797"/>
              <a:ext cx="1577710" cy="379591"/>
            </a:xfrm>
            <a:prstGeom prst="rect">
              <a:avLst/>
            </a:prstGeom>
            <a:noFill/>
          </p:spPr>
          <p:txBody>
            <a:bodyPr wrap="square" rtlCol="0">
              <a:spAutoFit/>
            </a:bodyPr>
            <a:lstStyle/>
            <a:p>
              <a:pPr algn="ctr"/>
              <a:r>
                <a:rPr lang="en-US" sz="1800" i="1" dirty="0">
                  <a:solidFill>
                    <a:srgbClr val="1D4956"/>
                  </a:solidFill>
                  <a:latin typeface="Barlow" panose="020B0604020202020204" charset="0"/>
                </a:rPr>
                <a:t>partition A</a:t>
              </a:r>
              <a:r>
                <a:rPr lang="en-US" sz="2800" i="1" baseline="-25000" dirty="0">
                  <a:solidFill>
                    <a:srgbClr val="1D4956"/>
                  </a:solidFill>
                  <a:latin typeface="Barlow" panose="020B0604020202020204" charset="0"/>
                </a:rPr>
                <a:t>N</a:t>
              </a:r>
              <a:endParaRPr lang="el-GR" sz="2800" i="1" baseline="-25000" dirty="0">
                <a:solidFill>
                  <a:srgbClr val="1D4956"/>
                </a:solidFill>
              </a:endParaRPr>
            </a:p>
          </p:txBody>
        </p:sp>
        <p:sp>
          <p:nvSpPr>
            <p:cNvPr id="43" name="TextBox 42">
              <a:extLst>
                <a:ext uri="{FF2B5EF4-FFF2-40B4-BE49-F238E27FC236}">
                  <a16:creationId xmlns:a16="http://schemas.microsoft.com/office/drawing/2014/main" id="{8E946265-51F7-4B11-AB15-1F825FBEA25A}"/>
                </a:ext>
              </a:extLst>
            </p:cNvPr>
            <p:cNvSpPr txBox="1"/>
            <p:nvPr/>
          </p:nvSpPr>
          <p:spPr>
            <a:xfrm>
              <a:off x="10854244" y="4074843"/>
              <a:ext cx="1072953" cy="379591"/>
            </a:xfrm>
            <a:prstGeom prst="rect">
              <a:avLst/>
            </a:prstGeom>
            <a:noFill/>
            <a:ln>
              <a:noFill/>
            </a:ln>
          </p:spPr>
          <p:txBody>
            <a:bodyPr wrap="square" rtlCol="0">
              <a:spAutoFit/>
            </a:bodyPr>
            <a:lstStyle/>
            <a:p>
              <a:pPr algn="ctr"/>
              <a:r>
                <a:rPr lang="en-US" sz="1800" dirty="0">
                  <a:solidFill>
                    <a:srgbClr val="1D4956"/>
                  </a:solidFill>
                  <a:latin typeface="Barlow" panose="020B0604020202020204" charset="0"/>
                </a:rPr>
                <a:t>data A</a:t>
              </a:r>
              <a:r>
                <a:rPr lang="en-US" sz="2800" baseline="-25000" dirty="0">
                  <a:solidFill>
                    <a:srgbClr val="1D4956"/>
                  </a:solidFill>
                  <a:latin typeface="Barlow" panose="020B0604020202020204" charset="0"/>
                </a:rPr>
                <a:t>N</a:t>
              </a:r>
              <a:endParaRPr lang="el-GR" sz="2800" baseline="-25000" dirty="0">
                <a:solidFill>
                  <a:srgbClr val="1D4956"/>
                </a:solidFill>
              </a:endParaRPr>
            </a:p>
          </p:txBody>
        </p:sp>
        <p:cxnSp>
          <p:nvCxnSpPr>
            <p:cNvPr id="45" name="Straight Connector 44">
              <a:extLst>
                <a:ext uri="{FF2B5EF4-FFF2-40B4-BE49-F238E27FC236}">
                  <a16:creationId xmlns:a16="http://schemas.microsoft.com/office/drawing/2014/main" id="{3F58F1A2-882C-44FB-96AD-945A0B690E54}"/>
                </a:ext>
              </a:extLst>
            </p:cNvPr>
            <p:cNvCxnSpPr>
              <a:cxnSpLocks/>
            </p:cNvCxnSpPr>
            <p:nvPr/>
          </p:nvCxnSpPr>
          <p:spPr>
            <a:xfrm>
              <a:off x="7696989" y="3767633"/>
              <a:ext cx="0" cy="685236"/>
            </a:xfrm>
            <a:prstGeom prst="line">
              <a:avLst/>
            </a:prstGeom>
            <a:ln w="28575">
              <a:solidFill>
                <a:srgbClr val="1D4956"/>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F9A011C-D7A9-4C7F-8186-6F5250CABFFA}"/>
                </a:ext>
              </a:extLst>
            </p:cNvPr>
            <p:cNvCxnSpPr>
              <a:cxnSpLocks/>
            </p:cNvCxnSpPr>
            <p:nvPr/>
          </p:nvCxnSpPr>
          <p:spPr>
            <a:xfrm>
              <a:off x="9904805" y="3738727"/>
              <a:ext cx="0" cy="685236"/>
            </a:xfrm>
            <a:prstGeom prst="line">
              <a:avLst/>
            </a:prstGeom>
            <a:ln w="28575">
              <a:solidFill>
                <a:srgbClr val="1D4956"/>
              </a:solidFill>
            </a:ln>
            <a:effectLst/>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4F82F2A-6A42-471E-9B15-C9078E052A06}"/>
                </a:ext>
              </a:extLst>
            </p:cNvPr>
            <p:cNvGrpSpPr/>
            <p:nvPr/>
          </p:nvGrpSpPr>
          <p:grpSpPr>
            <a:xfrm>
              <a:off x="7761301" y="3888314"/>
              <a:ext cx="2121792" cy="3079"/>
              <a:chOff x="6578495" y="5140856"/>
              <a:chExt cx="3108213" cy="5671"/>
            </a:xfrm>
          </p:grpSpPr>
          <p:cxnSp>
            <p:nvCxnSpPr>
              <p:cNvPr id="49" name="Straight Arrow Connector 48">
                <a:extLst>
                  <a:ext uri="{FF2B5EF4-FFF2-40B4-BE49-F238E27FC236}">
                    <a16:creationId xmlns:a16="http://schemas.microsoft.com/office/drawing/2014/main" id="{6166A2E3-B8F2-41C6-835C-27DE1FF31BA9}"/>
                  </a:ext>
                </a:extLst>
              </p:cNvPr>
              <p:cNvCxnSpPr>
                <a:cxnSpLocks/>
              </p:cNvCxnSpPr>
              <p:nvPr/>
            </p:nvCxnSpPr>
            <p:spPr>
              <a:xfrm flipV="1">
                <a:off x="9273749" y="5140856"/>
                <a:ext cx="412959" cy="5671"/>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615E58A-6426-4C9C-B33E-77EDF6C021ED}"/>
                  </a:ext>
                </a:extLst>
              </p:cNvPr>
              <p:cNvCxnSpPr>
                <a:cxnSpLocks/>
              </p:cNvCxnSpPr>
              <p:nvPr/>
            </p:nvCxnSpPr>
            <p:spPr>
              <a:xfrm flipH="1">
                <a:off x="6578495" y="5140856"/>
                <a:ext cx="361299" cy="3282"/>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1324AAF5-DC6B-48D5-B9D3-F319D5EDC1A8}"/>
                </a:ext>
              </a:extLst>
            </p:cNvPr>
            <p:cNvSpPr txBox="1"/>
            <p:nvPr/>
          </p:nvSpPr>
          <p:spPr>
            <a:xfrm>
              <a:off x="7769561" y="3124409"/>
              <a:ext cx="2044139" cy="338554"/>
            </a:xfrm>
            <a:prstGeom prst="rect">
              <a:avLst/>
            </a:prstGeom>
            <a:noFill/>
            <a:ln>
              <a:solidFill>
                <a:srgbClr val="1D4956"/>
              </a:solidFill>
            </a:ln>
          </p:spPr>
          <p:txBody>
            <a:bodyPr wrap="square" rtlCol="0">
              <a:spAutoFit/>
            </a:bodyPr>
            <a:lstStyle/>
            <a:p>
              <a:pPr algn="ctr"/>
              <a:r>
                <a:rPr lang="en-US" sz="1600" b="1" dirty="0">
                  <a:solidFill>
                    <a:srgbClr val="1D4956"/>
                  </a:solidFill>
                  <a:latin typeface="Barlow" panose="020B0604020202020204" charset="0"/>
                </a:rPr>
                <a:t>Bound checking</a:t>
              </a:r>
              <a:endParaRPr lang="el-GR" sz="2400" b="1" baseline="-25000" dirty="0">
                <a:solidFill>
                  <a:srgbClr val="1D4956"/>
                </a:solidFill>
              </a:endParaRPr>
            </a:p>
          </p:txBody>
        </p:sp>
        <p:cxnSp>
          <p:nvCxnSpPr>
            <p:cNvPr id="55" name="Straight Arrow Connector 54">
              <a:extLst>
                <a:ext uri="{FF2B5EF4-FFF2-40B4-BE49-F238E27FC236}">
                  <a16:creationId xmlns:a16="http://schemas.microsoft.com/office/drawing/2014/main" id="{E77931B8-1484-42A3-A82C-6BD870E8F1BF}"/>
                </a:ext>
              </a:extLst>
            </p:cNvPr>
            <p:cNvCxnSpPr>
              <a:cxnSpLocks/>
            </p:cNvCxnSpPr>
            <p:nvPr/>
          </p:nvCxnSpPr>
          <p:spPr>
            <a:xfrm>
              <a:off x="8785215" y="2923953"/>
              <a:ext cx="0" cy="21863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57" name="Right Brace 56">
              <a:extLst>
                <a:ext uri="{FF2B5EF4-FFF2-40B4-BE49-F238E27FC236}">
                  <a16:creationId xmlns:a16="http://schemas.microsoft.com/office/drawing/2014/main" id="{1BFAD076-C119-4A1A-BC8D-E49EBE7B2696}"/>
                </a:ext>
              </a:extLst>
            </p:cNvPr>
            <p:cNvSpPr/>
            <p:nvPr/>
          </p:nvSpPr>
          <p:spPr>
            <a:xfrm rot="16200000">
              <a:off x="8726002" y="2525795"/>
              <a:ext cx="149345" cy="2186103"/>
            </a:xfrm>
            <a:prstGeom prst="rightBrace">
              <a:avLst>
                <a:gd name="adj1" fmla="val 8333"/>
                <a:gd name="adj2" fmla="val 48800"/>
              </a:avLst>
            </a:prstGeom>
            <a:ln w="28575">
              <a:solidFill>
                <a:srgbClr val="1D495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 name="Group 11">
              <a:extLst>
                <a:ext uri="{FF2B5EF4-FFF2-40B4-BE49-F238E27FC236}">
                  <a16:creationId xmlns:a16="http://schemas.microsoft.com/office/drawing/2014/main" id="{BB36BF2F-9E18-4A1B-998B-FC6077F4FC84}"/>
                </a:ext>
              </a:extLst>
            </p:cNvPr>
            <p:cNvGrpSpPr/>
            <p:nvPr/>
          </p:nvGrpSpPr>
          <p:grpSpPr>
            <a:xfrm>
              <a:off x="10194821" y="3057944"/>
              <a:ext cx="1514214" cy="400110"/>
              <a:chOff x="9990770" y="3026285"/>
              <a:chExt cx="1514214" cy="400110"/>
            </a:xfrm>
          </p:grpSpPr>
          <p:pic>
            <p:nvPicPr>
              <p:cNvPr id="44" name="Picture 43">
                <a:extLst>
                  <a:ext uri="{FF2B5EF4-FFF2-40B4-BE49-F238E27FC236}">
                    <a16:creationId xmlns:a16="http://schemas.microsoft.com/office/drawing/2014/main" id="{CA5E2FEA-8AB3-4819-8D36-02446DDEC325}"/>
                  </a:ext>
                </a:extLst>
              </p:cNvPr>
              <p:cNvPicPr>
                <a:picLocks noChangeAspect="1"/>
              </p:cNvPicPr>
              <p:nvPr/>
            </p:nvPicPr>
            <p:blipFill>
              <a:blip r:embed="rId4"/>
              <a:stretch>
                <a:fillRect/>
              </a:stretch>
            </p:blipFill>
            <p:spPr>
              <a:xfrm>
                <a:off x="9990770" y="3127679"/>
                <a:ext cx="348214" cy="276999"/>
              </a:xfrm>
              <a:prstGeom prst="rect">
                <a:avLst/>
              </a:prstGeom>
            </p:spPr>
          </p:pic>
          <p:sp>
            <p:nvSpPr>
              <p:cNvPr id="70" name="TextBox 69">
                <a:extLst>
                  <a:ext uri="{FF2B5EF4-FFF2-40B4-BE49-F238E27FC236}">
                    <a16:creationId xmlns:a16="http://schemas.microsoft.com/office/drawing/2014/main" id="{8A30F4C6-4CC6-4A4D-8175-25A61AAFF589}"/>
                  </a:ext>
                </a:extLst>
              </p:cNvPr>
              <p:cNvSpPr txBox="1"/>
              <p:nvPr/>
            </p:nvSpPr>
            <p:spPr>
              <a:xfrm>
                <a:off x="10261230" y="3026285"/>
                <a:ext cx="1243754" cy="400110"/>
              </a:xfrm>
              <a:prstGeom prst="rect">
                <a:avLst/>
              </a:prstGeom>
              <a:noFill/>
            </p:spPr>
            <p:txBody>
              <a:bodyPr wrap="square" rtlCol="0">
                <a:spAutoFit/>
              </a:bodyPr>
              <a:lstStyle/>
              <a:p>
                <a:pPr algn="ctr"/>
                <a:r>
                  <a:rPr lang="en-US" sz="2000" dirty="0">
                    <a:solidFill>
                      <a:schemeClr val="tx1"/>
                    </a:solidFill>
                    <a:latin typeface="Old English Text MT" panose="03040902040508030806" pitchFamily="66" charset="0"/>
                  </a:rPr>
                  <a:t>guardian</a:t>
                </a:r>
                <a:endParaRPr lang="el-GR" sz="2000" dirty="0">
                  <a:solidFill>
                    <a:schemeClr val="tx1"/>
                  </a:solidFill>
                </a:endParaRPr>
              </a:p>
            </p:txBody>
          </p:sp>
        </p:grpSp>
      </p:grpSp>
    </p:spTree>
    <p:custDataLst>
      <p:tags r:id="rId1"/>
    </p:custDataLst>
    <p:extLst>
      <p:ext uri="{BB962C8B-B14F-4D97-AF65-F5344CB8AC3E}">
        <p14:creationId xmlns:p14="http://schemas.microsoft.com/office/powerpoint/2010/main" val="4250782345"/>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tent Placeholder 2">
            <a:extLst>
              <a:ext uri="{FF2B5EF4-FFF2-40B4-BE49-F238E27FC236}">
                <a16:creationId xmlns:a16="http://schemas.microsoft.com/office/drawing/2014/main" id="{55821083-E263-4BE7-A342-D5E521881793}"/>
              </a:ext>
            </a:extLst>
          </p:cNvPr>
          <p:cNvSpPr>
            <a:spLocks noGrp="1"/>
          </p:cNvSpPr>
          <p:nvPr>
            <p:ph sz="half" idx="1"/>
          </p:nvPr>
        </p:nvSpPr>
        <p:spPr>
          <a:xfrm>
            <a:off x="465143" y="1059298"/>
            <a:ext cx="6416133" cy="2559384"/>
          </a:xfrm>
          <a:solidFill>
            <a:schemeClr val="bg1"/>
          </a:solidFill>
        </p:spPr>
        <p:txBody>
          <a:bodyPr vert="horz" lIns="91440" tIns="45720" rIns="91440" bIns="45720" rtlCol="0" anchor="t">
            <a:noAutofit/>
          </a:bodyPr>
          <a:lstStyle/>
          <a:p>
            <a:pPr>
              <a:lnSpc>
                <a:spcPct val="150000"/>
              </a:lnSpc>
            </a:pPr>
            <a:r>
              <a:rPr lang="en-US" sz="2400" dirty="0">
                <a:solidFill>
                  <a:srgbClr val="1D4956"/>
                </a:solidFill>
                <a:latin typeface="Barlow"/>
                <a:cs typeface="Calibri"/>
                <a:sym typeface="Wingdings" panose="05000000000000000000" pitchFamily="2" charset="2"/>
              </a:rPr>
              <a:t>Check each address against partition bounds </a:t>
            </a:r>
          </a:p>
          <a:p>
            <a:pPr marL="0" indent="0">
              <a:lnSpc>
                <a:spcPct val="150000"/>
              </a:lnSpc>
              <a:buNone/>
            </a:pPr>
            <a:r>
              <a:rPr lang="en-US" sz="2400" b="1" dirty="0">
                <a:solidFill>
                  <a:srgbClr val="1D4956"/>
                </a:solidFill>
                <a:latin typeface="Barlow"/>
                <a:cs typeface="Calibri"/>
                <a:sym typeface="Wingdings" panose="05000000000000000000" pitchFamily="2" charset="2"/>
              </a:rPr>
              <a:t>+ </a:t>
            </a:r>
            <a:r>
              <a:rPr lang="en-US" sz="2400" dirty="0">
                <a:solidFill>
                  <a:srgbClr val="1D4956"/>
                </a:solidFill>
                <a:latin typeface="Barlow"/>
                <a:cs typeface="Calibri"/>
                <a:sym typeface="Wingdings" panose="05000000000000000000" pitchFamily="2" charset="2"/>
              </a:rPr>
              <a:t> Offers illegal access </a:t>
            </a:r>
            <a:r>
              <a:rPr lang="en-US" sz="2400" b="1" dirty="0">
                <a:solidFill>
                  <a:srgbClr val="1D4956"/>
                </a:solidFill>
                <a:latin typeface="Barlow"/>
                <a:cs typeface="Calibri"/>
                <a:sym typeface="Wingdings" panose="05000000000000000000" pitchFamily="2" charset="2"/>
              </a:rPr>
              <a:t>detection</a:t>
            </a:r>
          </a:p>
          <a:p>
            <a:pPr marL="0" indent="0">
              <a:lnSpc>
                <a:spcPct val="150000"/>
              </a:lnSpc>
              <a:buNone/>
            </a:pPr>
            <a:r>
              <a:rPr lang="en-US" sz="2400" b="1" dirty="0">
                <a:solidFill>
                  <a:srgbClr val="FF0000"/>
                </a:solidFill>
                <a:latin typeface="Barlow"/>
                <a:cs typeface="Calibri"/>
                <a:sym typeface="Wingdings" panose="05000000000000000000" pitchFamily="2" charset="2"/>
              </a:rPr>
              <a:t>-</a:t>
            </a:r>
            <a:r>
              <a:rPr lang="en-US" sz="2400" b="1" dirty="0">
                <a:solidFill>
                  <a:srgbClr val="1D4956"/>
                </a:solidFill>
                <a:latin typeface="Barlow"/>
                <a:cs typeface="Calibri"/>
                <a:sym typeface="Wingdings" panose="05000000000000000000" pitchFamily="2" charset="2"/>
              </a:rPr>
              <a:t> </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High overhead  </a:t>
            </a:r>
            <a:r>
              <a:rPr lang="en-US" sz="2400" dirty="0">
                <a:solidFill>
                  <a:srgbClr val="1D4956"/>
                </a:solidFill>
                <a:latin typeface="Barlow"/>
                <a:cs typeface="Calibri"/>
                <a:sym typeface="Wingdings" panose="05000000000000000000" pitchFamily="2" charset="2"/>
              </a:rPr>
              <a:t>80 cycles</a:t>
            </a:r>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164123" cy="777875"/>
          </a:xfrm>
        </p:spPr>
        <p:txBody>
          <a:bodyPr>
            <a:normAutofit/>
          </a:bodyPr>
          <a:lstStyle/>
          <a:p>
            <a:r>
              <a:rPr lang="en-US" sz="3200" b="1" dirty="0">
                <a:solidFill>
                  <a:srgbClr val="1D4956"/>
                </a:solidFill>
                <a:latin typeface="Barlow"/>
                <a:cs typeface="Calibri Light"/>
              </a:rPr>
              <a:t>Address checking (if checks)</a:t>
            </a:r>
          </a:p>
        </p:txBody>
      </p:sp>
      <p:sp>
        <p:nvSpPr>
          <p:cNvPr id="8" name="Slide Number Placeholder 7">
            <a:extLst>
              <a:ext uri="{FF2B5EF4-FFF2-40B4-BE49-F238E27FC236}">
                <a16:creationId xmlns:a16="http://schemas.microsoft.com/office/drawing/2014/main" id="{64FCD845-B67A-4C1C-BDA1-F60B4BD3CB7F}"/>
              </a:ext>
            </a:extLst>
          </p:cNvPr>
          <p:cNvSpPr>
            <a:spLocks noGrp="1"/>
          </p:cNvSpPr>
          <p:nvPr>
            <p:ph type="sldNum" sz="quarter" idx="12"/>
          </p:nvPr>
        </p:nvSpPr>
        <p:spPr/>
        <p:txBody>
          <a:bodyPr/>
          <a:lstStyle/>
          <a:p>
            <a:fld id="{48F63A3B-78C7-47BE-AE5E-E10140E04643}" type="slidenum">
              <a:rPr lang="en-US" smtClean="0"/>
              <a:t>41</a:t>
            </a:fld>
            <a:endParaRPr lang="en-US"/>
          </a:p>
        </p:txBody>
      </p:sp>
      <p:sp>
        <p:nvSpPr>
          <p:cNvPr id="13" name="Footer Placeholder 12">
            <a:extLst>
              <a:ext uri="{FF2B5EF4-FFF2-40B4-BE49-F238E27FC236}">
                <a16:creationId xmlns:a16="http://schemas.microsoft.com/office/drawing/2014/main" id="{A0D73EC9-C154-474A-BF85-E12304807B6F}"/>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190" name="Rectangle: Rounded Corners 189">
            <a:extLst>
              <a:ext uri="{FF2B5EF4-FFF2-40B4-BE49-F238E27FC236}">
                <a16:creationId xmlns:a16="http://schemas.microsoft.com/office/drawing/2014/main" id="{B85D4498-DAC0-4354-8E14-591DFC73F0F8}"/>
              </a:ext>
            </a:extLst>
          </p:cNvPr>
          <p:cNvSpPr/>
          <p:nvPr/>
        </p:nvSpPr>
        <p:spPr>
          <a:xfrm>
            <a:off x="7545848" y="1061913"/>
            <a:ext cx="4056267" cy="1121845"/>
          </a:xfrm>
          <a:prstGeom prst="round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91" name="TextBox 190">
            <a:extLst>
              <a:ext uri="{FF2B5EF4-FFF2-40B4-BE49-F238E27FC236}">
                <a16:creationId xmlns:a16="http://schemas.microsoft.com/office/drawing/2014/main" id="{5355E103-F5C3-4369-AF08-B5626B80B54A}"/>
              </a:ext>
            </a:extLst>
          </p:cNvPr>
          <p:cNvSpPr txBox="1"/>
          <p:nvPr/>
        </p:nvSpPr>
        <p:spPr>
          <a:xfrm>
            <a:off x="9439264" y="121265"/>
            <a:ext cx="149392" cy="338554"/>
          </a:xfrm>
          <a:prstGeom prst="rect">
            <a:avLst/>
          </a:prstGeom>
          <a:noFill/>
        </p:spPr>
        <p:txBody>
          <a:bodyPr wrap="square" rtlCol="0">
            <a:spAutoFit/>
          </a:bodyPr>
          <a:lstStyle/>
          <a:p>
            <a:r>
              <a:rPr lang="en-US" sz="1600" b="1" dirty="0">
                <a:solidFill>
                  <a:srgbClr val="1D4956"/>
                </a:solidFill>
                <a:latin typeface="Barlow" panose="020B0604020202020204" charset="0"/>
              </a:rPr>
              <a:t>…</a:t>
            </a:r>
          </a:p>
        </p:txBody>
      </p:sp>
      <p:sp>
        <p:nvSpPr>
          <p:cNvPr id="192" name="Ορθογώνιο: Στρογγύλεμα γωνιών 114">
            <a:extLst>
              <a:ext uri="{FF2B5EF4-FFF2-40B4-BE49-F238E27FC236}">
                <a16:creationId xmlns:a16="http://schemas.microsoft.com/office/drawing/2014/main" id="{B34F617E-9066-4127-A70F-2371F856FD9C}"/>
              </a:ext>
            </a:extLst>
          </p:cNvPr>
          <p:cNvSpPr/>
          <p:nvPr/>
        </p:nvSpPr>
        <p:spPr>
          <a:xfrm>
            <a:off x="7658424" y="229874"/>
            <a:ext cx="1828905" cy="247713"/>
          </a:xfrm>
          <a:prstGeom prst="roundRect">
            <a:avLst/>
          </a:prstGeom>
          <a:ln w="12700">
            <a:solidFill>
              <a:srgbClr val="1D4956"/>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1D4956"/>
                </a:solidFill>
                <a:latin typeface="Barlow" panose="020B0604020202020204" charset="0"/>
              </a:rPr>
              <a:t>CUDA app </a:t>
            </a:r>
            <a:r>
              <a:rPr lang="en-US" sz="1600" b="1" dirty="0">
                <a:solidFill>
                  <a:srgbClr val="1D4956"/>
                </a:solidFill>
                <a:latin typeface="Barlow" panose="020B0604020202020204" charset="0"/>
              </a:rPr>
              <a:t>A</a:t>
            </a:r>
            <a:r>
              <a:rPr lang="en-US" sz="1600" b="1" baseline="-25000" dirty="0">
                <a:solidFill>
                  <a:srgbClr val="1D4956"/>
                </a:solidFill>
                <a:latin typeface="Barlow" panose="020B0604020202020204" charset="0"/>
              </a:rPr>
              <a:t>1</a:t>
            </a:r>
            <a:r>
              <a:rPr lang="en-US" sz="1600" dirty="0">
                <a:solidFill>
                  <a:srgbClr val="1D4956"/>
                </a:solidFill>
                <a:latin typeface="Barlow" panose="020B0604020202020204" charset="0"/>
              </a:rPr>
              <a:t> </a:t>
            </a:r>
            <a:endParaRPr lang="el-GR" sz="1600" dirty="0">
              <a:solidFill>
                <a:srgbClr val="1D4956"/>
              </a:solidFill>
            </a:endParaRPr>
          </a:p>
        </p:txBody>
      </p:sp>
      <p:grpSp>
        <p:nvGrpSpPr>
          <p:cNvPr id="193" name="Group 192">
            <a:extLst>
              <a:ext uri="{FF2B5EF4-FFF2-40B4-BE49-F238E27FC236}">
                <a16:creationId xmlns:a16="http://schemas.microsoft.com/office/drawing/2014/main" id="{8BACB434-36FC-4EE3-9B35-6677DC110489}"/>
              </a:ext>
            </a:extLst>
          </p:cNvPr>
          <p:cNvGrpSpPr/>
          <p:nvPr/>
        </p:nvGrpSpPr>
        <p:grpSpPr>
          <a:xfrm>
            <a:off x="8355989" y="1534495"/>
            <a:ext cx="254611" cy="544049"/>
            <a:chOff x="7879267" y="4442733"/>
            <a:chExt cx="351026" cy="944607"/>
          </a:xfrm>
        </p:grpSpPr>
        <p:sp>
          <p:nvSpPr>
            <p:cNvPr id="194" name="Ορθογώνιο 162">
              <a:extLst>
                <a:ext uri="{FF2B5EF4-FFF2-40B4-BE49-F238E27FC236}">
                  <a16:creationId xmlns:a16="http://schemas.microsoft.com/office/drawing/2014/main" id="{820990C3-5116-4005-832B-2F13D017D1D8}"/>
                </a:ext>
              </a:extLst>
            </p:cNvPr>
            <p:cNvSpPr/>
            <p:nvPr/>
          </p:nvSpPr>
          <p:spPr>
            <a:xfrm rot="5400000">
              <a:off x="7733489" y="4588511"/>
              <a:ext cx="642582"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95" name="Ευθεία γραμμή σύνδεσης 163">
              <a:extLst>
                <a:ext uri="{FF2B5EF4-FFF2-40B4-BE49-F238E27FC236}">
                  <a16:creationId xmlns:a16="http://schemas.microsoft.com/office/drawing/2014/main" id="{E9C18D74-4056-4313-A626-D42A6A3C94AD}"/>
                </a:ext>
              </a:extLst>
            </p:cNvPr>
            <p:cNvCxnSpPr/>
            <p:nvPr/>
          </p:nvCxnSpPr>
          <p:spPr>
            <a:xfrm rot="5400000">
              <a:off x="8054781" y="4598872"/>
              <a:ext cx="0" cy="351025"/>
            </a:xfrm>
            <a:prstGeom prst="line">
              <a:avLst/>
            </a:prstGeom>
            <a:ln w="19050">
              <a:solidFill>
                <a:srgbClr val="1D4956"/>
              </a:solidFill>
              <a:prstDash val="sysDash"/>
            </a:ln>
          </p:spPr>
          <p:style>
            <a:lnRef idx="2">
              <a:schemeClr val="dk1"/>
            </a:lnRef>
            <a:fillRef idx="0">
              <a:schemeClr val="dk1"/>
            </a:fillRef>
            <a:effectRef idx="1">
              <a:schemeClr val="dk1"/>
            </a:effectRef>
            <a:fontRef idx="minor">
              <a:schemeClr val="tx1"/>
            </a:fontRef>
          </p:style>
        </p:cxnSp>
        <p:sp>
          <p:nvSpPr>
            <p:cNvPr id="196" name="Ορθογώνιο 162">
              <a:extLst>
                <a:ext uri="{FF2B5EF4-FFF2-40B4-BE49-F238E27FC236}">
                  <a16:creationId xmlns:a16="http://schemas.microsoft.com/office/drawing/2014/main" id="{3C25F1A0-27A3-4499-BD94-62D36D9594FB}"/>
                </a:ext>
              </a:extLst>
            </p:cNvPr>
            <p:cNvSpPr/>
            <p:nvPr/>
          </p:nvSpPr>
          <p:spPr>
            <a:xfrm rot="5400000">
              <a:off x="7903768" y="5060815"/>
              <a:ext cx="302024"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197" name="Ορθογώνιο: Στρογγύλεμα γωνιών 114">
            <a:extLst>
              <a:ext uri="{FF2B5EF4-FFF2-40B4-BE49-F238E27FC236}">
                <a16:creationId xmlns:a16="http://schemas.microsoft.com/office/drawing/2014/main" id="{80962AEE-CD80-4BED-BF9B-2E0BDC3E699B}"/>
              </a:ext>
            </a:extLst>
          </p:cNvPr>
          <p:cNvSpPr/>
          <p:nvPr/>
        </p:nvSpPr>
        <p:spPr>
          <a:xfrm>
            <a:off x="9707373" y="229874"/>
            <a:ext cx="1828905" cy="247713"/>
          </a:xfrm>
          <a:prstGeom prst="roundRect">
            <a:avLst/>
          </a:prstGeom>
          <a:ln w="12700">
            <a:solidFill>
              <a:srgbClr val="1D4956"/>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1D4956"/>
                </a:solidFill>
                <a:latin typeface="Barlow" panose="020B0604020202020204" charset="0"/>
              </a:rPr>
              <a:t>CUDA app </a:t>
            </a:r>
            <a:r>
              <a:rPr lang="en-US" sz="1600" b="1" dirty="0">
                <a:solidFill>
                  <a:srgbClr val="1D4956"/>
                </a:solidFill>
                <a:latin typeface="Barlow" panose="020B0604020202020204" charset="0"/>
              </a:rPr>
              <a:t>A</a:t>
            </a:r>
            <a:r>
              <a:rPr lang="en-US" sz="1600" b="1" baseline="-25000" dirty="0">
                <a:solidFill>
                  <a:srgbClr val="1D4956"/>
                </a:solidFill>
                <a:latin typeface="Barlow" panose="020B0604020202020204" charset="0"/>
              </a:rPr>
              <a:t>N</a:t>
            </a:r>
            <a:r>
              <a:rPr lang="en-US" sz="1600" dirty="0">
                <a:solidFill>
                  <a:srgbClr val="1D4956"/>
                </a:solidFill>
                <a:latin typeface="Barlow" panose="020B0604020202020204" charset="0"/>
              </a:rPr>
              <a:t> </a:t>
            </a:r>
            <a:endParaRPr lang="el-GR" sz="1600" dirty="0">
              <a:solidFill>
                <a:srgbClr val="1D4956"/>
              </a:solidFill>
            </a:endParaRPr>
          </a:p>
        </p:txBody>
      </p:sp>
      <p:sp>
        <p:nvSpPr>
          <p:cNvPr id="199" name="TextBox 198">
            <a:extLst>
              <a:ext uri="{FF2B5EF4-FFF2-40B4-BE49-F238E27FC236}">
                <a16:creationId xmlns:a16="http://schemas.microsoft.com/office/drawing/2014/main" id="{94B1A14D-854E-4247-92DF-326EBDF27A4E}"/>
              </a:ext>
            </a:extLst>
          </p:cNvPr>
          <p:cNvSpPr txBox="1"/>
          <p:nvPr/>
        </p:nvSpPr>
        <p:spPr>
          <a:xfrm>
            <a:off x="7517695" y="1461442"/>
            <a:ext cx="885909" cy="584775"/>
          </a:xfrm>
          <a:prstGeom prst="rect">
            <a:avLst/>
          </a:prstGeom>
          <a:noFill/>
        </p:spPr>
        <p:txBody>
          <a:bodyPr wrap="square" rtlCol="0">
            <a:spAutoFit/>
          </a:bodyPr>
          <a:lstStyle/>
          <a:p>
            <a:pPr algn="ctr"/>
            <a:r>
              <a:rPr lang="en-US" sz="1600" b="1" dirty="0" err="1">
                <a:solidFill>
                  <a:srgbClr val="1D4956"/>
                </a:solidFill>
                <a:latin typeface="Barlow" panose="020B0604020202020204" charset="0"/>
              </a:rPr>
              <a:t>Arax</a:t>
            </a:r>
            <a:r>
              <a:rPr lang="en-US" sz="1600" b="1" dirty="0">
                <a:solidFill>
                  <a:srgbClr val="1D4956"/>
                </a:solidFill>
                <a:latin typeface="Barlow" panose="020B0604020202020204" charset="0"/>
              </a:rPr>
              <a:t> Server</a:t>
            </a:r>
            <a:endParaRPr lang="el-GR" sz="1600" dirty="0">
              <a:solidFill>
                <a:srgbClr val="1D4956"/>
              </a:solidFill>
            </a:endParaRPr>
          </a:p>
        </p:txBody>
      </p:sp>
      <p:sp>
        <p:nvSpPr>
          <p:cNvPr id="200" name="Rectangle 199">
            <a:extLst>
              <a:ext uri="{FF2B5EF4-FFF2-40B4-BE49-F238E27FC236}">
                <a16:creationId xmlns:a16="http://schemas.microsoft.com/office/drawing/2014/main" id="{8822540F-DD85-4556-953C-B34E31B98F90}"/>
              </a:ext>
            </a:extLst>
          </p:cNvPr>
          <p:cNvSpPr/>
          <p:nvPr/>
        </p:nvSpPr>
        <p:spPr>
          <a:xfrm>
            <a:off x="11622790" y="4373614"/>
            <a:ext cx="412589" cy="1013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1" name="Ορθογώνιο: Στρογγύλεμα γωνιών 102">
            <a:extLst>
              <a:ext uri="{FF2B5EF4-FFF2-40B4-BE49-F238E27FC236}">
                <a16:creationId xmlns:a16="http://schemas.microsoft.com/office/drawing/2014/main" id="{AB10FA86-5A19-4A62-8DF5-ED8F9593E59C}"/>
              </a:ext>
            </a:extLst>
          </p:cNvPr>
          <p:cNvSpPr/>
          <p:nvPr/>
        </p:nvSpPr>
        <p:spPr>
          <a:xfrm>
            <a:off x="5017168" y="2334031"/>
            <a:ext cx="7088781" cy="3953204"/>
          </a:xfrm>
          <a:prstGeom prst="roundRect">
            <a:avLst>
              <a:gd name="adj" fmla="val 0"/>
            </a:avLst>
          </a:prstGeom>
          <a:solidFill>
            <a:schemeClr val="accent3">
              <a:lumMod val="20000"/>
              <a:lumOff val="80000"/>
            </a:schemeClr>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202" name="TextBox 201">
            <a:extLst>
              <a:ext uri="{FF2B5EF4-FFF2-40B4-BE49-F238E27FC236}">
                <a16:creationId xmlns:a16="http://schemas.microsoft.com/office/drawing/2014/main" id="{3C4247EE-4FC8-47BB-AF29-1DACADDBD2E1}"/>
              </a:ext>
            </a:extLst>
          </p:cNvPr>
          <p:cNvSpPr txBox="1"/>
          <p:nvPr/>
        </p:nvSpPr>
        <p:spPr>
          <a:xfrm>
            <a:off x="6208295" y="2354521"/>
            <a:ext cx="4006308" cy="369332"/>
          </a:xfrm>
          <a:prstGeom prst="rect">
            <a:avLst/>
          </a:prstGeom>
          <a:noFill/>
        </p:spPr>
        <p:txBody>
          <a:bodyPr wrap="square" rtlCol="0">
            <a:spAutoFit/>
          </a:bodyPr>
          <a:lstStyle/>
          <a:p>
            <a:pPr algn="ctr"/>
            <a:r>
              <a:rPr lang="en-US" sz="1800" b="1" u="sng" dirty="0">
                <a:solidFill>
                  <a:srgbClr val="1D4956"/>
                </a:solidFill>
                <a:latin typeface="Barlow" panose="020B0604020202020204" charset="0"/>
              </a:rPr>
              <a:t>Protected</a:t>
            </a:r>
            <a:r>
              <a:rPr lang="en-US" sz="1800" b="1" dirty="0">
                <a:solidFill>
                  <a:srgbClr val="1D4956"/>
                </a:solidFill>
                <a:latin typeface="Barlow" panose="020B0604020202020204" charset="0"/>
              </a:rPr>
              <a:t> Server’s </a:t>
            </a:r>
            <a:r>
              <a:rPr lang="en-US" sz="1800" dirty="0">
                <a:solidFill>
                  <a:srgbClr val="1D4956"/>
                </a:solidFill>
                <a:latin typeface="Barlow" panose="020B0604020202020204" charset="0"/>
              </a:rPr>
              <a:t>CUDA context</a:t>
            </a:r>
            <a:endParaRPr lang="el-GR" sz="1800" dirty="0">
              <a:solidFill>
                <a:srgbClr val="1D4956"/>
              </a:solidFill>
            </a:endParaRPr>
          </a:p>
        </p:txBody>
      </p:sp>
      <p:sp>
        <p:nvSpPr>
          <p:cNvPr id="203" name="Ορθογώνιο: Στρογγύλεμα γωνιών 55">
            <a:extLst>
              <a:ext uri="{FF2B5EF4-FFF2-40B4-BE49-F238E27FC236}">
                <a16:creationId xmlns:a16="http://schemas.microsoft.com/office/drawing/2014/main" id="{BAAAF074-7E14-462E-B6A3-BFF48112BA25}"/>
              </a:ext>
            </a:extLst>
          </p:cNvPr>
          <p:cNvSpPr/>
          <p:nvPr/>
        </p:nvSpPr>
        <p:spPr>
          <a:xfrm>
            <a:off x="5924944" y="2785308"/>
            <a:ext cx="2335175" cy="337127"/>
          </a:xfrm>
          <a:prstGeom prst="roundRect">
            <a:avLst/>
          </a:prstGeom>
          <a:solidFill>
            <a:srgbClr val="EAEAEA"/>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rgbClr val="1D4956"/>
                </a:solidFill>
                <a:latin typeface="Barlow" panose="020B0604020202020204" charset="0"/>
              </a:rPr>
              <a:t>sandboxed kernel A</a:t>
            </a:r>
            <a:r>
              <a:rPr lang="en-US" sz="2400" baseline="-25000" dirty="0">
                <a:solidFill>
                  <a:srgbClr val="1D4956"/>
                </a:solidFill>
                <a:latin typeface="Barlow" panose="020B0604020202020204" charset="0"/>
              </a:rPr>
              <a:t>1</a:t>
            </a:r>
            <a:endParaRPr lang="el-GR" sz="1800" baseline="-25000" dirty="0">
              <a:solidFill>
                <a:srgbClr val="1D4956"/>
              </a:solidFill>
            </a:endParaRPr>
          </a:p>
        </p:txBody>
      </p:sp>
      <p:sp>
        <p:nvSpPr>
          <p:cNvPr id="204" name="Rectangle: Rounded Corners 203">
            <a:extLst>
              <a:ext uri="{FF2B5EF4-FFF2-40B4-BE49-F238E27FC236}">
                <a16:creationId xmlns:a16="http://schemas.microsoft.com/office/drawing/2014/main" id="{2F925E03-F440-4870-BB49-470B9893562F}"/>
              </a:ext>
            </a:extLst>
          </p:cNvPr>
          <p:cNvSpPr/>
          <p:nvPr/>
        </p:nvSpPr>
        <p:spPr>
          <a:xfrm>
            <a:off x="5242286" y="4974040"/>
            <a:ext cx="6827567" cy="1146182"/>
          </a:xfrm>
          <a:prstGeom prst="roundRect">
            <a:avLst/>
          </a:prstGeom>
          <a:noFill/>
          <a:ln>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5" name="TextBox 204">
            <a:extLst>
              <a:ext uri="{FF2B5EF4-FFF2-40B4-BE49-F238E27FC236}">
                <a16:creationId xmlns:a16="http://schemas.microsoft.com/office/drawing/2014/main" id="{DB1E2996-5E14-43BE-9448-309EB819B0A6}"/>
              </a:ext>
            </a:extLst>
          </p:cNvPr>
          <p:cNvSpPr txBox="1"/>
          <p:nvPr/>
        </p:nvSpPr>
        <p:spPr>
          <a:xfrm>
            <a:off x="11287508" y="2406221"/>
            <a:ext cx="645611" cy="369332"/>
          </a:xfrm>
          <a:prstGeom prst="rect">
            <a:avLst/>
          </a:prstGeom>
          <a:solidFill>
            <a:srgbClr val="EDEDED"/>
          </a:solidFill>
        </p:spPr>
        <p:txBody>
          <a:bodyPr wrap="square" rtlCol="0">
            <a:spAutoFit/>
          </a:bodyPr>
          <a:lstStyle/>
          <a:p>
            <a:pPr algn="ctr"/>
            <a:r>
              <a:rPr lang="en-US" sz="1800" b="1" dirty="0">
                <a:solidFill>
                  <a:srgbClr val="1D4956"/>
                </a:solidFill>
                <a:latin typeface="Barlow" panose="020B0604020202020204" charset="0"/>
              </a:rPr>
              <a:t>GPU</a:t>
            </a:r>
            <a:endParaRPr lang="el-GR" sz="2800" b="1" dirty="0">
              <a:solidFill>
                <a:srgbClr val="1D4956"/>
              </a:solidFill>
            </a:endParaRPr>
          </a:p>
        </p:txBody>
      </p:sp>
      <p:sp>
        <p:nvSpPr>
          <p:cNvPr id="206" name="TextBox 205">
            <a:extLst>
              <a:ext uri="{FF2B5EF4-FFF2-40B4-BE49-F238E27FC236}">
                <a16:creationId xmlns:a16="http://schemas.microsoft.com/office/drawing/2014/main" id="{1E294AAB-6844-4FB6-A708-E757FC93608D}"/>
              </a:ext>
            </a:extLst>
          </p:cNvPr>
          <p:cNvSpPr txBox="1"/>
          <p:nvPr/>
        </p:nvSpPr>
        <p:spPr>
          <a:xfrm>
            <a:off x="9014965" y="5707199"/>
            <a:ext cx="1190441" cy="369332"/>
          </a:xfrm>
          <a:prstGeom prst="rect">
            <a:avLst/>
          </a:prstGeom>
          <a:solidFill>
            <a:srgbClr val="EDEDED"/>
          </a:solidFill>
        </p:spPr>
        <p:txBody>
          <a:bodyPr wrap="square" rtlCol="0">
            <a:spAutoFit/>
          </a:bodyPr>
          <a:lstStyle/>
          <a:p>
            <a:pPr algn="ctr"/>
            <a:r>
              <a:rPr lang="en-US" sz="1800" dirty="0">
                <a:solidFill>
                  <a:srgbClr val="1D4956"/>
                </a:solidFill>
                <a:latin typeface="Barlow" panose="020B0604020202020204" charset="0"/>
              </a:rPr>
              <a:t>Memory</a:t>
            </a:r>
            <a:endParaRPr lang="el-GR" sz="1600" dirty="0">
              <a:solidFill>
                <a:srgbClr val="1D4956"/>
              </a:solidFill>
            </a:endParaRPr>
          </a:p>
        </p:txBody>
      </p:sp>
      <p:sp>
        <p:nvSpPr>
          <p:cNvPr id="207" name="TextBox 206">
            <a:extLst>
              <a:ext uri="{FF2B5EF4-FFF2-40B4-BE49-F238E27FC236}">
                <a16:creationId xmlns:a16="http://schemas.microsoft.com/office/drawing/2014/main" id="{9C4E06B6-732E-4A7C-A864-01349A009998}"/>
              </a:ext>
            </a:extLst>
          </p:cNvPr>
          <p:cNvSpPr txBox="1"/>
          <p:nvPr/>
        </p:nvSpPr>
        <p:spPr>
          <a:xfrm>
            <a:off x="6324960" y="4938696"/>
            <a:ext cx="1405879" cy="379591"/>
          </a:xfrm>
          <a:prstGeom prst="rect">
            <a:avLst/>
          </a:prstGeom>
          <a:noFill/>
        </p:spPr>
        <p:txBody>
          <a:bodyPr wrap="square" rtlCol="0">
            <a:spAutoFit/>
          </a:bodyPr>
          <a:lstStyle/>
          <a:p>
            <a:pPr algn="ctr"/>
            <a:r>
              <a:rPr lang="en-US" sz="1800" i="1" dirty="0">
                <a:solidFill>
                  <a:srgbClr val="1D4956"/>
                </a:solidFill>
                <a:latin typeface="Barlow" panose="020B0604020202020204" charset="0"/>
              </a:rPr>
              <a:t>partition A</a:t>
            </a:r>
            <a:r>
              <a:rPr lang="en-US" sz="2800" i="1" baseline="-25000" dirty="0">
                <a:solidFill>
                  <a:srgbClr val="1D4956"/>
                </a:solidFill>
                <a:latin typeface="Barlow" panose="020B0604020202020204" charset="0"/>
              </a:rPr>
              <a:t>1</a:t>
            </a:r>
            <a:endParaRPr lang="el-GR" sz="2800" i="1" baseline="-25000" dirty="0">
              <a:solidFill>
                <a:srgbClr val="1D4956"/>
              </a:solidFill>
            </a:endParaRPr>
          </a:p>
        </p:txBody>
      </p:sp>
      <p:sp>
        <p:nvSpPr>
          <p:cNvPr id="208" name="TextBox 207">
            <a:extLst>
              <a:ext uri="{FF2B5EF4-FFF2-40B4-BE49-F238E27FC236}">
                <a16:creationId xmlns:a16="http://schemas.microsoft.com/office/drawing/2014/main" id="{F6CEE9C2-D52F-4ECF-A314-EFF5CDB3B40E}"/>
              </a:ext>
            </a:extLst>
          </p:cNvPr>
          <p:cNvSpPr txBox="1"/>
          <p:nvPr/>
        </p:nvSpPr>
        <p:spPr>
          <a:xfrm>
            <a:off x="6726222" y="5728917"/>
            <a:ext cx="1190451" cy="379591"/>
          </a:xfrm>
          <a:prstGeom prst="rect">
            <a:avLst/>
          </a:prstGeom>
          <a:noFill/>
          <a:ln>
            <a:solidFill>
              <a:srgbClr val="1D4956"/>
            </a:solidFill>
          </a:ln>
        </p:spPr>
        <p:txBody>
          <a:bodyPr wrap="square" rtlCol="0">
            <a:spAutoFit/>
          </a:bodyPr>
          <a:lstStyle/>
          <a:p>
            <a:pPr algn="ctr"/>
            <a:r>
              <a:rPr lang="en-US" sz="1800" dirty="0">
                <a:solidFill>
                  <a:srgbClr val="1D4956"/>
                </a:solidFill>
                <a:latin typeface="Barlow" panose="020B0604020202020204" charset="0"/>
              </a:rPr>
              <a:t>data A</a:t>
            </a:r>
            <a:r>
              <a:rPr lang="en-US" sz="2800" baseline="-25000" dirty="0">
                <a:solidFill>
                  <a:srgbClr val="1D4956"/>
                </a:solidFill>
                <a:latin typeface="Barlow" panose="020B0604020202020204" charset="0"/>
              </a:rPr>
              <a:t>1</a:t>
            </a:r>
            <a:endParaRPr lang="el-GR" sz="2800" baseline="-25000" dirty="0">
              <a:solidFill>
                <a:srgbClr val="1D4956"/>
              </a:solidFill>
            </a:endParaRPr>
          </a:p>
        </p:txBody>
      </p:sp>
      <p:sp>
        <p:nvSpPr>
          <p:cNvPr id="209" name="TextBox 208">
            <a:extLst>
              <a:ext uri="{FF2B5EF4-FFF2-40B4-BE49-F238E27FC236}">
                <a16:creationId xmlns:a16="http://schemas.microsoft.com/office/drawing/2014/main" id="{C75D9B54-20E0-4A90-8000-69A3CF393B71}"/>
              </a:ext>
            </a:extLst>
          </p:cNvPr>
          <p:cNvSpPr txBox="1"/>
          <p:nvPr/>
        </p:nvSpPr>
        <p:spPr>
          <a:xfrm>
            <a:off x="10191779" y="4940148"/>
            <a:ext cx="1523029" cy="379591"/>
          </a:xfrm>
          <a:prstGeom prst="rect">
            <a:avLst/>
          </a:prstGeom>
          <a:noFill/>
        </p:spPr>
        <p:txBody>
          <a:bodyPr wrap="square" rtlCol="0">
            <a:spAutoFit/>
          </a:bodyPr>
          <a:lstStyle/>
          <a:p>
            <a:pPr algn="ctr"/>
            <a:r>
              <a:rPr lang="en-US" sz="1800" i="1" dirty="0">
                <a:solidFill>
                  <a:srgbClr val="1D4956"/>
                </a:solidFill>
                <a:latin typeface="Barlow" panose="020B0604020202020204" charset="0"/>
              </a:rPr>
              <a:t>partition A</a:t>
            </a:r>
            <a:r>
              <a:rPr lang="en-US" sz="2800" i="1" baseline="-25000" dirty="0">
                <a:solidFill>
                  <a:srgbClr val="1D4956"/>
                </a:solidFill>
                <a:latin typeface="Barlow" panose="020B0604020202020204" charset="0"/>
              </a:rPr>
              <a:t>N</a:t>
            </a:r>
            <a:endParaRPr lang="el-GR" sz="2800" i="1" baseline="-25000" dirty="0">
              <a:solidFill>
                <a:srgbClr val="1D4956"/>
              </a:solidFill>
            </a:endParaRPr>
          </a:p>
        </p:txBody>
      </p:sp>
      <p:sp>
        <p:nvSpPr>
          <p:cNvPr id="210" name="TextBox 209">
            <a:extLst>
              <a:ext uri="{FF2B5EF4-FFF2-40B4-BE49-F238E27FC236}">
                <a16:creationId xmlns:a16="http://schemas.microsoft.com/office/drawing/2014/main" id="{471E62D3-E4DB-49F1-B7BA-C2C923086ADF}"/>
              </a:ext>
            </a:extLst>
          </p:cNvPr>
          <p:cNvSpPr txBox="1"/>
          <p:nvPr/>
        </p:nvSpPr>
        <p:spPr>
          <a:xfrm>
            <a:off x="10412503" y="5716002"/>
            <a:ext cx="1190451" cy="379591"/>
          </a:xfrm>
          <a:prstGeom prst="rect">
            <a:avLst/>
          </a:prstGeom>
          <a:noFill/>
          <a:ln>
            <a:solidFill>
              <a:srgbClr val="1D4956"/>
            </a:solidFill>
          </a:ln>
        </p:spPr>
        <p:txBody>
          <a:bodyPr wrap="square" rtlCol="0">
            <a:spAutoFit/>
          </a:bodyPr>
          <a:lstStyle/>
          <a:p>
            <a:pPr algn="ctr"/>
            <a:r>
              <a:rPr lang="en-US" sz="1800" dirty="0">
                <a:solidFill>
                  <a:srgbClr val="1D4956"/>
                </a:solidFill>
                <a:latin typeface="Barlow" panose="020B0604020202020204" charset="0"/>
              </a:rPr>
              <a:t>data A</a:t>
            </a:r>
            <a:r>
              <a:rPr lang="en-US" sz="2800" baseline="-25000" dirty="0">
                <a:solidFill>
                  <a:srgbClr val="1D4956"/>
                </a:solidFill>
                <a:latin typeface="Barlow" panose="020B0604020202020204" charset="0"/>
              </a:rPr>
              <a:t>N</a:t>
            </a:r>
            <a:endParaRPr lang="el-GR" sz="2800" baseline="-25000" dirty="0">
              <a:solidFill>
                <a:srgbClr val="1D4956"/>
              </a:solidFill>
            </a:endParaRPr>
          </a:p>
        </p:txBody>
      </p:sp>
      <p:cxnSp>
        <p:nvCxnSpPr>
          <p:cNvPr id="213" name="Straight Connector 212">
            <a:extLst>
              <a:ext uri="{FF2B5EF4-FFF2-40B4-BE49-F238E27FC236}">
                <a16:creationId xmlns:a16="http://schemas.microsoft.com/office/drawing/2014/main" id="{5B0A44E8-B84B-4D7F-8B88-B2678DE96E1E}"/>
              </a:ext>
            </a:extLst>
          </p:cNvPr>
          <p:cNvCxnSpPr>
            <a:cxnSpLocks/>
          </p:cNvCxnSpPr>
          <p:nvPr/>
        </p:nvCxnSpPr>
        <p:spPr>
          <a:xfrm>
            <a:off x="5242286" y="4974040"/>
            <a:ext cx="0" cy="1261877"/>
          </a:xfrm>
          <a:prstGeom prst="line">
            <a:avLst/>
          </a:prstGeom>
          <a:ln w="28575">
            <a:solidFill>
              <a:srgbClr val="1D4956"/>
            </a:solidFill>
          </a:ln>
          <a:effectLst/>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6BE8B667-8346-4AD0-BD33-D5878911DEC2}"/>
              </a:ext>
            </a:extLst>
          </p:cNvPr>
          <p:cNvSpPr txBox="1"/>
          <p:nvPr/>
        </p:nvSpPr>
        <p:spPr>
          <a:xfrm>
            <a:off x="8124264" y="4689166"/>
            <a:ext cx="2214774"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0x</a:t>
            </a:r>
            <a:r>
              <a:rPr lang="en-US" sz="1800" b="1" dirty="0">
                <a:solidFill>
                  <a:srgbClr val="1D4956"/>
                </a:solidFill>
                <a:latin typeface="Barlow" panose="020B0604020202020204" charset="0"/>
              </a:rPr>
              <a:t>7fa 2d0 </a:t>
            </a:r>
            <a:r>
              <a:rPr lang="en-US" sz="1800" dirty="0" err="1">
                <a:solidFill>
                  <a:srgbClr val="1D4956"/>
                </a:solidFill>
                <a:latin typeface="Barlow" panose="020B0604020202020204" charset="0"/>
              </a:rPr>
              <a:t>fff</a:t>
            </a:r>
            <a:r>
              <a:rPr lang="en-US" sz="1800" dirty="0">
                <a:solidFill>
                  <a:srgbClr val="1D4956"/>
                </a:solidFill>
                <a:latin typeface="Barlow" panose="020B0604020202020204" charset="0"/>
              </a:rPr>
              <a:t> </a:t>
            </a:r>
            <a:r>
              <a:rPr lang="en-US" sz="1800" dirty="0" err="1">
                <a:solidFill>
                  <a:srgbClr val="1D4956"/>
                </a:solidFill>
                <a:latin typeface="Barlow" panose="020B0604020202020204" charset="0"/>
              </a:rPr>
              <a:t>fff</a:t>
            </a:r>
            <a:endParaRPr lang="el-GR" sz="2800" baseline="-25000" dirty="0">
              <a:solidFill>
                <a:srgbClr val="1D4956"/>
              </a:solidFill>
            </a:endParaRPr>
          </a:p>
        </p:txBody>
      </p:sp>
      <p:cxnSp>
        <p:nvCxnSpPr>
          <p:cNvPr id="215" name="Straight Connector 214">
            <a:extLst>
              <a:ext uri="{FF2B5EF4-FFF2-40B4-BE49-F238E27FC236}">
                <a16:creationId xmlns:a16="http://schemas.microsoft.com/office/drawing/2014/main" id="{2E859CD2-8B7E-4674-A09A-4C08A39BE7E7}"/>
              </a:ext>
            </a:extLst>
          </p:cNvPr>
          <p:cNvCxnSpPr>
            <a:cxnSpLocks/>
          </p:cNvCxnSpPr>
          <p:nvPr/>
        </p:nvCxnSpPr>
        <p:spPr>
          <a:xfrm>
            <a:off x="9037252" y="4920809"/>
            <a:ext cx="0" cy="1261877"/>
          </a:xfrm>
          <a:prstGeom prst="line">
            <a:avLst/>
          </a:prstGeom>
          <a:ln w="28575">
            <a:solidFill>
              <a:srgbClr val="1D4956"/>
            </a:solidFill>
          </a:ln>
          <a:effectLst/>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6C0B1DD9-5531-49D9-9B0E-89D796B46BFE}"/>
              </a:ext>
            </a:extLst>
          </p:cNvPr>
          <p:cNvSpPr/>
          <p:nvPr/>
        </p:nvSpPr>
        <p:spPr>
          <a:xfrm>
            <a:off x="7753912" y="3296121"/>
            <a:ext cx="424429" cy="279738"/>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TextBox 221">
            <a:extLst>
              <a:ext uri="{FF2B5EF4-FFF2-40B4-BE49-F238E27FC236}">
                <a16:creationId xmlns:a16="http://schemas.microsoft.com/office/drawing/2014/main" id="{A0AD3B43-EC0B-4729-A261-1DB59BB251C6}"/>
              </a:ext>
            </a:extLst>
          </p:cNvPr>
          <p:cNvSpPr txBox="1"/>
          <p:nvPr/>
        </p:nvSpPr>
        <p:spPr>
          <a:xfrm>
            <a:off x="5597819" y="3848274"/>
            <a:ext cx="2110811" cy="369332"/>
          </a:xfrm>
          <a:prstGeom prst="rect">
            <a:avLst/>
          </a:prstGeom>
          <a:noFill/>
          <a:ln>
            <a:solidFill>
              <a:srgbClr val="1D4956"/>
            </a:solidFill>
          </a:ln>
        </p:spPr>
        <p:txBody>
          <a:bodyPr wrap="square" rtlCol="0">
            <a:spAutoFit/>
          </a:bodyPr>
          <a:lstStyle/>
          <a:p>
            <a:pPr algn="ctr"/>
            <a:r>
              <a:rPr lang="en-US" sz="1800" b="1" dirty="0">
                <a:solidFill>
                  <a:srgbClr val="1D4956"/>
                </a:solidFill>
                <a:latin typeface="Barlow" panose="020B0604020202020204" charset="0"/>
              </a:rPr>
              <a:t>address checking</a:t>
            </a:r>
            <a:endParaRPr lang="el-GR" sz="2800" b="1" baseline="-25000" dirty="0">
              <a:solidFill>
                <a:srgbClr val="1D4956"/>
              </a:solidFill>
            </a:endParaRPr>
          </a:p>
        </p:txBody>
      </p:sp>
      <p:grpSp>
        <p:nvGrpSpPr>
          <p:cNvPr id="3" name="Group 2">
            <a:extLst>
              <a:ext uri="{FF2B5EF4-FFF2-40B4-BE49-F238E27FC236}">
                <a16:creationId xmlns:a16="http://schemas.microsoft.com/office/drawing/2014/main" id="{53921E2A-8135-4CFA-AAAE-8741DA4EF3D1}"/>
              </a:ext>
            </a:extLst>
          </p:cNvPr>
          <p:cNvGrpSpPr/>
          <p:nvPr/>
        </p:nvGrpSpPr>
        <p:grpSpPr>
          <a:xfrm>
            <a:off x="6107703" y="3174997"/>
            <a:ext cx="2344165" cy="648000"/>
            <a:chOff x="7013400" y="3174997"/>
            <a:chExt cx="2344165" cy="648000"/>
          </a:xfrm>
        </p:grpSpPr>
        <p:cxnSp>
          <p:nvCxnSpPr>
            <p:cNvPr id="220" name="Straight Arrow Connector 219">
              <a:extLst>
                <a:ext uri="{FF2B5EF4-FFF2-40B4-BE49-F238E27FC236}">
                  <a16:creationId xmlns:a16="http://schemas.microsoft.com/office/drawing/2014/main" id="{A3F68640-5708-4D50-AC4F-0D3BC447D1ED}"/>
                </a:ext>
              </a:extLst>
            </p:cNvPr>
            <p:cNvCxnSpPr>
              <a:cxnSpLocks/>
            </p:cNvCxnSpPr>
            <p:nvPr/>
          </p:nvCxnSpPr>
          <p:spPr>
            <a:xfrm>
              <a:off x="7991344" y="3174997"/>
              <a:ext cx="0" cy="64800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084393C6-BBB5-40DC-9F38-2EC7CBFC092A}"/>
                </a:ext>
              </a:extLst>
            </p:cNvPr>
            <p:cNvSpPr txBox="1"/>
            <p:nvPr/>
          </p:nvSpPr>
          <p:spPr>
            <a:xfrm>
              <a:off x="7013400" y="3249623"/>
              <a:ext cx="2344165" cy="400110"/>
            </a:xfrm>
            <a:prstGeom prst="rect">
              <a:avLst/>
            </a:prstGeom>
            <a:noFill/>
          </p:spPr>
          <p:txBody>
            <a:bodyPr wrap="square" rtlCol="0">
              <a:spAutoFit/>
            </a:bodyPr>
            <a:lstStyle/>
            <a:p>
              <a:pPr algn="ctr"/>
              <a:r>
                <a:rPr lang="en-US" sz="1800" dirty="0">
                  <a:solidFill>
                    <a:srgbClr val="1D4956"/>
                  </a:solidFill>
                  <a:latin typeface="Barlow" panose="020B0604020202020204" charset="0"/>
                </a:rPr>
                <a:t>0x7fa 2d</a:t>
              </a:r>
              <a:r>
                <a:rPr lang="en-US" sz="2000" b="1" u="sng" dirty="0">
                  <a:solidFill>
                    <a:srgbClr val="C00000"/>
                  </a:solidFill>
                  <a:latin typeface="Barlow" panose="020B0604020202020204" charset="0"/>
                </a:rPr>
                <a:t>1</a:t>
              </a:r>
              <a:r>
                <a:rPr lang="en-US" sz="2000" dirty="0">
                  <a:solidFill>
                    <a:srgbClr val="1D4956"/>
                  </a:solidFill>
                  <a:latin typeface="Barlow" panose="020B0604020202020204" charset="0"/>
                </a:rPr>
                <a:t> </a:t>
              </a:r>
              <a:r>
                <a:rPr lang="en-US" sz="1800" dirty="0">
                  <a:solidFill>
                    <a:srgbClr val="1D4956"/>
                  </a:solidFill>
                  <a:latin typeface="Barlow" panose="020B0604020202020204" charset="0"/>
                </a:rPr>
                <a:t> </a:t>
              </a:r>
              <a:r>
                <a:rPr lang="en-US" sz="1800" dirty="0" err="1">
                  <a:solidFill>
                    <a:srgbClr val="1D4956"/>
                  </a:solidFill>
                  <a:latin typeface="Barlow" panose="020B0604020202020204" charset="0"/>
                </a:rPr>
                <a:t>fff</a:t>
              </a:r>
              <a:r>
                <a:rPr lang="en-US" sz="1800" dirty="0">
                  <a:solidFill>
                    <a:srgbClr val="1D4956"/>
                  </a:solidFill>
                  <a:latin typeface="Barlow" panose="020B0604020202020204" charset="0"/>
                </a:rPr>
                <a:t> </a:t>
              </a:r>
              <a:r>
                <a:rPr lang="en-US" sz="1800" dirty="0" err="1">
                  <a:solidFill>
                    <a:srgbClr val="1D4956"/>
                  </a:solidFill>
                  <a:latin typeface="Barlow" panose="020B0604020202020204" charset="0"/>
                </a:rPr>
                <a:t>fff</a:t>
              </a:r>
              <a:endParaRPr lang="el-GR" sz="2800" baseline="-25000" dirty="0">
                <a:solidFill>
                  <a:srgbClr val="1D4956"/>
                </a:solidFill>
              </a:endParaRPr>
            </a:p>
          </p:txBody>
        </p:sp>
      </p:grpSp>
      <p:sp>
        <p:nvSpPr>
          <p:cNvPr id="232" name="Right Brace 231">
            <a:extLst>
              <a:ext uri="{FF2B5EF4-FFF2-40B4-BE49-F238E27FC236}">
                <a16:creationId xmlns:a16="http://schemas.microsoft.com/office/drawing/2014/main" id="{8E4D9876-6B93-4840-923F-EB0D1056CDFB}"/>
              </a:ext>
            </a:extLst>
          </p:cNvPr>
          <p:cNvSpPr/>
          <p:nvPr/>
        </p:nvSpPr>
        <p:spPr>
          <a:xfrm rot="16200000">
            <a:off x="6951768" y="2641266"/>
            <a:ext cx="369331" cy="3788291"/>
          </a:xfrm>
          <a:prstGeom prst="rightBrace">
            <a:avLst>
              <a:gd name="adj1" fmla="val 8333"/>
              <a:gd name="adj2" fmla="val 48800"/>
            </a:avLst>
          </a:prstGeom>
          <a:ln w="28575">
            <a:solidFill>
              <a:srgbClr val="1D495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35" name="Group 234">
            <a:extLst>
              <a:ext uri="{FF2B5EF4-FFF2-40B4-BE49-F238E27FC236}">
                <a16:creationId xmlns:a16="http://schemas.microsoft.com/office/drawing/2014/main" id="{FAE70703-DF25-4807-AFEC-9ABEA9213052}"/>
              </a:ext>
            </a:extLst>
          </p:cNvPr>
          <p:cNvGrpSpPr/>
          <p:nvPr/>
        </p:nvGrpSpPr>
        <p:grpSpPr>
          <a:xfrm>
            <a:off x="10715141" y="1540591"/>
            <a:ext cx="254611" cy="544049"/>
            <a:chOff x="7879267" y="4442733"/>
            <a:chExt cx="351026" cy="944607"/>
          </a:xfrm>
        </p:grpSpPr>
        <p:sp>
          <p:nvSpPr>
            <p:cNvPr id="236" name="Ορθογώνιο 162">
              <a:extLst>
                <a:ext uri="{FF2B5EF4-FFF2-40B4-BE49-F238E27FC236}">
                  <a16:creationId xmlns:a16="http://schemas.microsoft.com/office/drawing/2014/main" id="{4E129454-07BF-456F-8D7E-91EC94AF5CE1}"/>
                </a:ext>
              </a:extLst>
            </p:cNvPr>
            <p:cNvSpPr/>
            <p:nvPr/>
          </p:nvSpPr>
          <p:spPr>
            <a:xfrm rot="5400000">
              <a:off x="7733489" y="4588511"/>
              <a:ext cx="642582"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237" name="Ευθεία γραμμή σύνδεσης 163">
              <a:extLst>
                <a:ext uri="{FF2B5EF4-FFF2-40B4-BE49-F238E27FC236}">
                  <a16:creationId xmlns:a16="http://schemas.microsoft.com/office/drawing/2014/main" id="{5AA8CD2F-6CD1-4F20-B046-B8CFB1219D3E}"/>
                </a:ext>
              </a:extLst>
            </p:cNvPr>
            <p:cNvCxnSpPr/>
            <p:nvPr/>
          </p:nvCxnSpPr>
          <p:spPr>
            <a:xfrm rot="5400000">
              <a:off x="8054781" y="4598872"/>
              <a:ext cx="0" cy="351025"/>
            </a:xfrm>
            <a:prstGeom prst="line">
              <a:avLst/>
            </a:prstGeom>
            <a:ln w="19050">
              <a:solidFill>
                <a:srgbClr val="1D4956"/>
              </a:solidFill>
              <a:prstDash val="sysDash"/>
            </a:ln>
          </p:spPr>
          <p:style>
            <a:lnRef idx="2">
              <a:schemeClr val="dk1"/>
            </a:lnRef>
            <a:fillRef idx="0">
              <a:schemeClr val="dk1"/>
            </a:fillRef>
            <a:effectRef idx="1">
              <a:schemeClr val="dk1"/>
            </a:effectRef>
            <a:fontRef idx="minor">
              <a:schemeClr val="tx1"/>
            </a:fontRef>
          </p:style>
        </p:cxnSp>
        <p:sp>
          <p:nvSpPr>
            <p:cNvPr id="238" name="Ορθογώνιο 162">
              <a:extLst>
                <a:ext uri="{FF2B5EF4-FFF2-40B4-BE49-F238E27FC236}">
                  <a16:creationId xmlns:a16="http://schemas.microsoft.com/office/drawing/2014/main" id="{15EF2112-B463-4E78-A990-EAED3267EF6C}"/>
                </a:ext>
              </a:extLst>
            </p:cNvPr>
            <p:cNvSpPr/>
            <p:nvPr/>
          </p:nvSpPr>
          <p:spPr>
            <a:xfrm rot="5400000">
              <a:off x="7903768" y="5060815"/>
              <a:ext cx="302024"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241" name="TextBox 240">
            <a:extLst>
              <a:ext uri="{FF2B5EF4-FFF2-40B4-BE49-F238E27FC236}">
                <a16:creationId xmlns:a16="http://schemas.microsoft.com/office/drawing/2014/main" id="{F5C49826-984B-48A0-B413-8FD30C45F559}"/>
              </a:ext>
            </a:extLst>
          </p:cNvPr>
          <p:cNvSpPr txBox="1"/>
          <p:nvPr/>
        </p:nvSpPr>
        <p:spPr>
          <a:xfrm>
            <a:off x="4573992" y="4655270"/>
            <a:ext cx="2059527"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0x</a:t>
            </a:r>
            <a:r>
              <a:rPr lang="en-US" sz="1800" b="1" dirty="0">
                <a:solidFill>
                  <a:srgbClr val="1D4956"/>
                </a:solidFill>
                <a:latin typeface="Barlow" panose="020B0604020202020204" charset="0"/>
              </a:rPr>
              <a:t>7fa 2d0 </a:t>
            </a:r>
            <a:r>
              <a:rPr lang="en-US" sz="1800" dirty="0">
                <a:solidFill>
                  <a:srgbClr val="1D4956"/>
                </a:solidFill>
                <a:latin typeface="Barlow" panose="020B0604020202020204" charset="0"/>
              </a:rPr>
              <a:t>000 000</a:t>
            </a:r>
            <a:endParaRPr lang="el-GR" sz="2800" baseline="-25000" dirty="0">
              <a:solidFill>
                <a:srgbClr val="1D4956"/>
              </a:solidFill>
            </a:endParaRPr>
          </a:p>
        </p:txBody>
      </p:sp>
      <p:grpSp>
        <p:nvGrpSpPr>
          <p:cNvPr id="4" name="Group 3">
            <a:extLst>
              <a:ext uri="{FF2B5EF4-FFF2-40B4-BE49-F238E27FC236}">
                <a16:creationId xmlns:a16="http://schemas.microsoft.com/office/drawing/2014/main" id="{D08D6E19-9425-42B5-852E-5A3507ABD629}"/>
              </a:ext>
            </a:extLst>
          </p:cNvPr>
          <p:cNvGrpSpPr/>
          <p:nvPr/>
        </p:nvGrpSpPr>
        <p:grpSpPr>
          <a:xfrm>
            <a:off x="7653782" y="3536206"/>
            <a:ext cx="4369974" cy="984885"/>
            <a:chOff x="8325254" y="3533007"/>
            <a:chExt cx="4369974" cy="984885"/>
          </a:xfrm>
        </p:grpSpPr>
        <p:grpSp>
          <p:nvGrpSpPr>
            <p:cNvPr id="225" name="Group 224">
              <a:extLst>
                <a:ext uri="{FF2B5EF4-FFF2-40B4-BE49-F238E27FC236}">
                  <a16:creationId xmlns:a16="http://schemas.microsoft.com/office/drawing/2014/main" id="{8ACB37D9-0C30-4D3C-B118-68212F797DAC}"/>
                </a:ext>
              </a:extLst>
            </p:cNvPr>
            <p:cNvGrpSpPr/>
            <p:nvPr/>
          </p:nvGrpSpPr>
          <p:grpSpPr>
            <a:xfrm>
              <a:off x="8325254" y="3632738"/>
              <a:ext cx="470124" cy="725026"/>
              <a:chOff x="8712846" y="3727926"/>
              <a:chExt cx="470124" cy="725026"/>
            </a:xfrm>
          </p:grpSpPr>
          <p:grpSp>
            <p:nvGrpSpPr>
              <p:cNvPr id="226" name="Ομάδα 142">
                <a:extLst>
                  <a:ext uri="{FF2B5EF4-FFF2-40B4-BE49-F238E27FC236}">
                    <a16:creationId xmlns:a16="http://schemas.microsoft.com/office/drawing/2014/main" id="{34B9D204-B742-4984-B46B-1DF4D1851D04}"/>
                  </a:ext>
                </a:extLst>
              </p:cNvPr>
              <p:cNvGrpSpPr/>
              <p:nvPr/>
            </p:nvGrpSpPr>
            <p:grpSpPr>
              <a:xfrm>
                <a:off x="8712846" y="3946036"/>
                <a:ext cx="294086" cy="493633"/>
                <a:chOff x="4129873" y="3296122"/>
                <a:chExt cx="389842" cy="635943"/>
              </a:xfrm>
            </p:grpSpPr>
            <p:sp>
              <p:nvSpPr>
                <p:cNvPr id="229" name="Οβάλ 143">
                  <a:extLst>
                    <a:ext uri="{FF2B5EF4-FFF2-40B4-BE49-F238E27FC236}">
                      <a16:creationId xmlns:a16="http://schemas.microsoft.com/office/drawing/2014/main" id="{2B997671-55E6-4D6B-9D62-32FF1EB02E43}"/>
                    </a:ext>
                  </a:extLst>
                </p:cNvPr>
                <p:cNvSpPr/>
                <p:nvPr/>
              </p:nvSpPr>
              <p:spPr>
                <a:xfrm>
                  <a:off x="4129873" y="3296122"/>
                  <a:ext cx="389842" cy="379325"/>
                </a:xfrm>
                <a:prstGeom prst="ellipse">
                  <a:avLst/>
                </a:prstGeom>
                <a:solidFill>
                  <a:srgbClr val="EDEDED"/>
                </a:solidFill>
                <a:ln w="3810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30" name="Ευθεία γραμμή σύνδεσης 144">
                  <a:extLst>
                    <a:ext uri="{FF2B5EF4-FFF2-40B4-BE49-F238E27FC236}">
                      <a16:creationId xmlns:a16="http://schemas.microsoft.com/office/drawing/2014/main" id="{43E686DA-837D-4AF7-94EB-9086C0875B3D}"/>
                    </a:ext>
                  </a:extLst>
                </p:cNvPr>
                <p:cNvCxnSpPr>
                  <a:cxnSpLocks/>
                </p:cNvCxnSpPr>
                <p:nvPr/>
              </p:nvCxnSpPr>
              <p:spPr>
                <a:xfrm>
                  <a:off x="4415227" y="3677700"/>
                  <a:ext cx="92939" cy="254365"/>
                </a:xfrm>
                <a:prstGeom prst="line">
                  <a:avLst/>
                </a:prstGeom>
                <a:ln w="57150">
                  <a:solidFill>
                    <a:srgbClr val="1D4956"/>
                  </a:solidFill>
                </a:ln>
              </p:spPr>
              <p:style>
                <a:lnRef idx="1">
                  <a:schemeClr val="accent1"/>
                </a:lnRef>
                <a:fillRef idx="0">
                  <a:schemeClr val="accent1"/>
                </a:fillRef>
                <a:effectRef idx="0">
                  <a:schemeClr val="accent1"/>
                </a:effectRef>
                <a:fontRef idx="minor">
                  <a:schemeClr val="tx1"/>
                </a:fontRef>
              </p:style>
            </p:cxnSp>
            <p:sp>
              <p:nvSpPr>
                <p:cNvPr id="231" name="Φεγγάρι 145">
                  <a:extLst>
                    <a:ext uri="{FF2B5EF4-FFF2-40B4-BE49-F238E27FC236}">
                      <a16:creationId xmlns:a16="http://schemas.microsoft.com/office/drawing/2014/main" id="{E1630DE0-3611-4F08-A34C-9B16575F0A87}"/>
                    </a:ext>
                  </a:extLst>
                </p:cNvPr>
                <p:cNvSpPr/>
                <p:nvPr/>
              </p:nvSpPr>
              <p:spPr>
                <a:xfrm rot="9133332">
                  <a:off x="4343663" y="3314353"/>
                  <a:ext cx="100483" cy="262905"/>
                </a:xfrm>
                <a:prstGeom prst="moon">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grpSp>
          <p:cxnSp>
            <p:nvCxnSpPr>
              <p:cNvPr id="227" name="Ευθεία γραμμή σύνδεσης 146">
                <a:extLst>
                  <a:ext uri="{FF2B5EF4-FFF2-40B4-BE49-F238E27FC236}">
                    <a16:creationId xmlns:a16="http://schemas.microsoft.com/office/drawing/2014/main" id="{4C697AB8-7B42-4A50-9A3C-EDCE036644E1}"/>
                  </a:ext>
                </a:extLst>
              </p:cNvPr>
              <p:cNvCxnSpPr>
                <a:cxnSpLocks/>
              </p:cNvCxnSpPr>
              <p:nvPr/>
            </p:nvCxnSpPr>
            <p:spPr>
              <a:xfrm flipV="1">
                <a:off x="8872206" y="3727926"/>
                <a:ext cx="194042" cy="218112"/>
              </a:xfrm>
              <a:prstGeom prst="line">
                <a:avLst/>
              </a:prstGeom>
              <a:ln w="28575">
                <a:solidFill>
                  <a:srgbClr val="1D4956"/>
                </a:solidFill>
                <a:prstDash val="dash"/>
              </a:ln>
            </p:spPr>
            <p:style>
              <a:lnRef idx="1">
                <a:schemeClr val="dk1"/>
              </a:lnRef>
              <a:fillRef idx="0">
                <a:schemeClr val="dk1"/>
              </a:fillRef>
              <a:effectRef idx="0">
                <a:schemeClr val="dk1"/>
              </a:effectRef>
              <a:fontRef idx="minor">
                <a:schemeClr val="tx1"/>
              </a:fontRef>
            </p:style>
          </p:cxnSp>
          <p:cxnSp>
            <p:nvCxnSpPr>
              <p:cNvPr id="228" name="Ευθεία γραμμή σύνδεσης 146">
                <a:extLst>
                  <a:ext uri="{FF2B5EF4-FFF2-40B4-BE49-F238E27FC236}">
                    <a16:creationId xmlns:a16="http://schemas.microsoft.com/office/drawing/2014/main" id="{B583EEDA-3C8F-4ADE-818B-EB7B4778E4F7}"/>
                  </a:ext>
                </a:extLst>
              </p:cNvPr>
              <p:cNvCxnSpPr>
                <a:cxnSpLocks/>
              </p:cNvCxnSpPr>
              <p:nvPr/>
            </p:nvCxnSpPr>
            <p:spPr>
              <a:xfrm>
                <a:off x="8950596" y="4204199"/>
                <a:ext cx="232374" cy="248753"/>
              </a:xfrm>
              <a:prstGeom prst="line">
                <a:avLst/>
              </a:prstGeom>
              <a:ln w="28575">
                <a:solidFill>
                  <a:srgbClr val="1D4956"/>
                </a:solidFill>
                <a:prstDash val="dash"/>
              </a:ln>
            </p:spPr>
            <p:style>
              <a:lnRef idx="1">
                <a:schemeClr val="dk1"/>
              </a:lnRef>
              <a:fillRef idx="0">
                <a:schemeClr val="dk1"/>
              </a:fillRef>
              <a:effectRef idx="0">
                <a:schemeClr val="dk1"/>
              </a:effectRef>
              <a:fontRef idx="minor">
                <a:schemeClr val="tx1"/>
              </a:fontRef>
            </p:style>
          </p:cxnSp>
        </p:grpSp>
        <p:sp>
          <p:nvSpPr>
            <p:cNvPr id="242" name="TextBox 241">
              <a:extLst>
                <a:ext uri="{FF2B5EF4-FFF2-40B4-BE49-F238E27FC236}">
                  <a16:creationId xmlns:a16="http://schemas.microsoft.com/office/drawing/2014/main" id="{F0F2F09E-8B75-4905-BD48-E114010C70EC}"/>
                </a:ext>
              </a:extLst>
            </p:cNvPr>
            <p:cNvSpPr txBox="1"/>
            <p:nvPr/>
          </p:nvSpPr>
          <p:spPr>
            <a:xfrm>
              <a:off x="8570061" y="3533007"/>
              <a:ext cx="4125167" cy="984885"/>
            </a:xfrm>
            <a:prstGeom prst="rect">
              <a:avLst/>
            </a:prstGeom>
            <a:noFill/>
          </p:spPr>
          <p:txBody>
            <a:bodyPr wrap="square" rtlCol="0">
              <a:spAutoFit/>
            </a:bodyPr>
            <a:lstStyle/>
            <a:p>
              <a:pPr algn="ctr"/>
              <a:r>
                <a:rPr lang="en-US" sz="1800" dirty="0">
                  <a:solidFill>
                    <a:srgbClr val="1D4956"/>
                  </a:solidFill>
                  <a:latin typeface="Barlow" panose="020B0604020202020204" charset="0"/>
                </a:rPr>
                <a:t>If </a:t>
              </a:r>
              <a:r>
                <a:rPr lang="en-US" sz="1800" b="1" dirty="0">
                  <a:solidFill>
                    <a:srgbClr val="1D4956"/>
                  </a:solidFill>
                  <a:latin typeface="Barlow" panose="020B0604020202020204" charset="0"/>
                </a:rPr>
                <a:t>(</a:t>
              </a:r>
              <a:r>
                <a:rPr lang="en-US" sz="1800" dirty="0">
                  <a:solidFill>
                    <a:srgbClr val="1D4956"/>
                  </a:solidFill>
                  <a:latin typeface="Barlow" panose="020B0604020202020204" charset="0"/>
                </a:rPr>
                <a:t>0x7fa2d</a:t>
              </a:r>
              <a:r>
                <a:rPr lang="en-US" sz="2000" b="1" u="sng" dirty="0">
                  <a:solidFill>
                    <a:srgbClr val="C00000"/>
                  </a:solidFill>
                  <a:latin typeface="Barlow" panose="020B0604020202020204" charset="0"/>
                </a:rPr>
                <a:t>1 </a:t>
              </a:r>
              <a:r>
                <a:rPr lang="en-US" sz="1800" dirty="0" err="1">
                  <a:solidFill>
                    <a:srgbClr val="1D4956"/>
                  </a:solidFill>
                  <a:latin typeface="Barlow" panose="020B0604020202020204" charset="0"/>
                </a:rPr>
                <a:t>ffffff</a:t>
              </a:r>
              <a:r>
                <a:rPr lang="en-US" sz="1800" dirty="0">
                  <a:solidFill>
                    <a:srgbClr val="1D4956"/>
                  </a:solidFill>
                  <a:latin typeface="Barlow" panose="020B0604020202020204" charset="0"/>
                </a:rPr>
                <a:t> &lt; 0x7fa2d0 </a:t>
              </a:r>
              <a:r>
                <a:rPr lang="en-US" sz="1600" b="1" dirty="0">
                  <a:solidFill>
                    <a:srgbClr val="1D4956"/>
                  </a:solidFill>
                  <a:latin typeface="Barlow" panose="020B0604020202020204" charset="0"/>
                </a:rPr>
                <a:t>000000</a:t>
              </a:r>
              <a:r>
                <a:rPr lang="en-US" sz="1800" b="1" dirty="0">
                  <a:solidFill>
                    <a:srgbClr val="1D4956"/>
                  </a:solidFill>
                  <a:latin typeface="Barlow" panose="020B0604020202020204" charset="0"/>
                </a:rPr>
                <a:t>)</a:t>
              </a:r>
              <a:r>
                <a:rPr lang="en-US" sz="1800" dirty="0">
                  <a:solidFill>
                    <a:srgbClr val="1D4956"/>
                  </a:solidFill>
                  <a:latin typeface="Barlow" panose="020B0604020202020204" charset="0"/>
                </a:rPr>
                <a:t>  </a:t>
              </a:r>
              <a:r>
                <a:rPr lang="en-US" sz="1800" b="1" dirty="0">
                  <a:solidFill>
                    <a:srgbClr val="1D4956"/>
                  </a:solidFill>
                  <a:latin typeface="Barlow" panose="020B0604020202020204" charset="0"/>
                </a:rPr>
                <a:t>| |  (</a:t>
              </a:r>
              <a:r>
                <a:rPr lang="en-US" sz="1800" dirty="0">
                  <a:solidFill>
                    <a:srgbClr val="1D4956"/>
                  </a:solidFill>
                  <a:latin typeface="Barlow" panose="020B0604020202020204" charset="0"/>
                </a:rPr>
                <a:t>0x7fa2d</a:t>
              </a:r>
              <a:r>
                <a:rPr lang="en-US" sz="2000" b="1" u="sng" dirty="0">
                  <a:solidFill>
                    <a:srgbClr val="C00000"/>
                  </a:solidFill>
                  <a:latin typeface="Barlow" panose="020B0604020202020204" charset="0"/>
                </a:rPr>
                <a:t>1 </a:t>
              </a:r>
              <a:r>
                <a:rPr lang="en-US" sz="1800" dirty="0" err="1">
                  <a:solidFill>
                    <a:srgbClr val="1D4956"/>
                  </a:solidFill>
                  <a:latin typeface="Barlow" panose="020B0604020202020204" charset="0"/>
                </a:rPr>
                <a:t>ffffff</a:t>
              </a:r>
              <a:r>
                <a:rPr lang="en-US" sz="2800" baseline="-25000" dirty="0">
                  <a:solidFill>
                    <a:srgbClr val="1D4956"/>
                  </a:solidFill>
                </a:rPr>
                <a:t> </a:t>
              </a:r>
              <a:r>
                <a:rPr lang="en-US" sz="1800" dirty="0">
                  <a:solidFill>
                    <a:srgbClr val="1D4956"/>
                  </a:solidFill>
                  <a:latin typeface="Barlow" panose="020B0604020202020204" charset="0"/>
                </a:rPr>
                <a:t>&gt; 0x7fa2d0 </a:t>
              </a:r>
              <a:r>
                <a:rPr lang="en-US" sz="1800" b="1" dirty="0" err="1">
                  <a:solidFill>
                    <a:srgbClr val="1D4956"/>
                  </a:solidFill>
                  <a:latin typeface="Barlow" panose="020B0604020202020204" charset="0"/>
                </a:rPr>
                <a:t>ffffff</a:t>
              </a:r>
              <a:r>
                <a:rPr lang="en-US" sz="1800" dirty="0">
                  <a:solidFill>
                    <a:srgbClr val="1D4956"/>
                  </a:solidFill>
                  <a:latin typeface="Barlow" panose="020B0604020202020204" charset="0"/>
                </a:rPr>
                <a:t> </a:t>
              </a:r>
              <a:r>
                <a:rPr lang="en-US" sz="1800" b="1" dirty="0">
                  <a:solidFill>
                    <a:srgbClr val="1D4956"/>
                  </a:solidFill>
                  <a:latin typeface="Barlow" panose="020B0604020202020204" charset="0"/>
                </a:rPr>
                <a:t>) </a:t>
              </a:r>
            </a:p>
            <a:p>
              <a:pPr algn="ctr"/>
              <a:r>
                <a:rPr lang="en-US" sz="1800" b="1" dirty="0">
                  <a:solidFill>
                    <a:srgbClr val="1D4956"/>
                  </a:solidFill>
                  <a:latin typeface="Barlow" panose="020B0604020202020204" charset="0"/>
                </a:rPr>
                <a:t>{ return 0; }</a:t>
              </a:r>
            </a:p>
          </p:txBody>
        </p:sp>
      </p:grpSp>
      <p:sp>
        <p:nvSpPr>
          <p:cNvPr id="244" name="Flowchart: Magnetic Disk 243">
            <a:extLst>
              <a:ext uri="{FF2B5EF4-FFF2-40B4-BE49-F238E27FC236}">
                <a16:creationId xmlns:a16="http://schemas.microsoft.com/office/drawing/2014/main" id="{4BA51B38-83AE-48A2-969F-CD7D165AB806}"/>
              </a:ext>
            </a:extLst>
          </p:cNvPr>
          <p:cNvSpPr/>
          <p:nvPr/>
        </p:nvSpPr>
        <p:spPr>
          <a:xfrm>
            <a:off x="9073867" y="1087299"/>
            <a:ext cx="1032501" cy="747955"/>
          </a:xfrm>
          <a:prstGeom prst="flowChartMagneticDisk">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7" name="Rectangle 246">
            <a:extLst>
              <a:ext uri="{FF2B5EF4-FFF2-40B4-BE49-F238E27FC236}">
                <a16:creationId xmlns:a16="http://schemas.microsoft.com/office/drawing/2014/main" id="{11FD2E62-C078-4831-9484-AF0B71623C85}"/>
              </a:ext>
            </a:extLst>
          </p:cNvPr>
          <p:cNvSpPr/>
          <p:nvPr/>
        </p:nvSpPr>
        <p:spPr>
          <a:xfrm>
            <a:off x="9276470" y="1424695"/>
            <a:ext cx="150708" cy="54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8" name="Rectangle 247">
            <a:extLst>
              <a:ext uri="{FF2B5EF4-FFF2-40B4-BE49-F238E27FC236}">
                <a16:creationId xmlns:a16="http://schemas.microsoft.com/office/drawing/2014/main" id="{143076AF-0425-4F6C-AD26-A2BFDD38F6C4}"/>
              </a:ext>
            </a:extLst>
          </p:cNvPr>
          <p:cNvSpPr/>
          <p:nvPr/>
        </p:nvSpPr>
        <p:spPr>
          <a:xfrm>
            <a:off x="9763415" y="1424695"/>
            <a:ext cx="150708" cy="54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49" name="TextBox 248">
            <a:extLst>
              <a:ext uri="{FF2B5EF4-FFF2-40B4-BE49-F238E27FC236}">
                <a16:creationId xmlns:a16="http://schemas.microsoft.com/office/drawing/2014/main" id="{EA982C2B-6C47-4D4E-B8FD-39C1836144E8}"/>
              </a:ext>
            </a:extLst>
          </p:cNvPr>
          <p:cNvSpPr txBox="1"/>
          <p:nvPr/>
        </p:nvSpPr>
        <p:spPr>
          <a:xfrm>
            <a:off x="8938782" y="1252405"/>
            <a:ext cx="1322448" cy="584775"/>
          </a:xfrm>
          <a:prstGeom prst="rect">
            <a:avLst/>
          </a:prstGeom>
          <a:noFill/>
        </p:spPr>
        <p:txBody>
          <a:bodyPr wrap="square" rtlCol="0">
            <a:spAutoFit/>
          </a:bodyPr>
          <a:lstStyle/>
          <a:p>
            <a:pPr algn="ctr"/>
            <a:r>
              <a:rPr lang="en-US" sz="1600" dirty="0">
                <a:solidFill>
                  <a:srgbClr val="1D4956"/>
                </a:solidFill>
                <a:latin typeface="Barlow" panose="020B0604020202020204" charset="0"/>
              </a:rPr>
              <a:t>sandboxed PTX</a:t>
            </a:r>
          </a:p>
        </p:txBody>
      </p:sp>
      <p:pic>
        <p:nvPicPr>
          <p:cNvPr id="251" name="Picture 250">
            <a:extLst>
              <a:ext uri="{FF2B5EF4-FFF2-40B4-BE49-F238E27FC236}">
                <a16:creationId xmlns:a16="http://schemas.microsoft.com/office/drawing/2014/main" id="{87A83D31-4122-46FE-927A-CC5FDB7A82D9}"/>
              </a:ext>
            </a:extLst>
          </p:cNvPr>
          <p:cNvPicPr>
            <a:picLocks noChangeAspect="1"/>
          </p:cNvPicPr>
          <p:nvPr/>
        </p:nvPicPr>
        <p:blipFill>
          <a:blip r:embed="rId4"/>
          <a:stretch>
            <a:fillRect/>
          </a:stretch>
        </p:blipFill>
        <p:spPr>
          <a:xfrm>
            <a:off x="9476088" y="1100435"/>
            <a:ext cx="233232" cy="190315"/>
          </a:xfrm>
          <a:prstGeom prst="rect">
            <a:avLst/>
          </a:prstGeom>
        </p:spPr>
      </p:pic>
      <p:sp>
        <p:nvSpPr>
          <p:cNvPr id="253" name="Right Brace 252">
            <a:extLst>
              <a:ext uri="{FF2B5EF4-FFF2-40B4-BE49-F238E27FC236}">
                <a16:creationId xmlns:a16="http://schemas.microsoft.com/office/drawing/2014/main" id="{5DC39C5F-6B31-4863-BCBB-164ADC39AEF2}"/>
              </a:ext>
            </a:extLst>
          </p:cNvPr>
          <p:cNvSpPr/>
          <p:nvPr/>
        </p:nvSpPr>
        <p:spPr>
          <a:xfrm rot="5400000">
            <a:off x="9379253" y="-191877"/>
            <a:ext cx="415591" cy="1803317"/>
          </a:xfrm>
          <a:prstGeom prst="rightBrace">
            <a:avLst>
              <a:gd name="adj1" fmla="val 0"/>
              <a:gd name="adj2" fmla="val 50000"/>
            </a:avLst>
          </a:prstGeom>
          <a:ln w="28575">
            <a:solidFill>
              <a:srgbClr val="1D495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a:p>
        </p:txBody>
      </p:sp>
      <p:sp>
        <p:nvSpPr>
          <p:cNvPr id="254" name="TextBox 253">
            <a:extLst>
              <a:ext uri="{FF2B5EF4-FFF2-40B4-BE49-F238E27FC236}">
                <a16:creationId xmlns:a16="http://schemas.microsoft.com/office/drawing/2014/main" id="{24BDCC25-56C1-443B-9C8A-A8D1B6798594}"/>
              </a:ext>
            </a:extLst>
          </p:cNvPr>
          <p:cNvSpPr txBox="1"/>
          <p:nvPr/>
        </p:nvSpPr>
        <p:spPr>
          <a:xfrm>
            <a:off x="8546859" y="408482"/>
            <a:ext cx="2115738" cy="338554"/>
          </a:xfrm>
          <a:prstGeom prst="rect">
            <a:avLst/>
          </a:prstGeom>
          <a:noFill/>
        </p:spPr>
        <p:txBody>
          <a:bodyPr wrap="square" rtlCol="0">
            <a:spAutoFit/>
          </a:bodyPr>
          <a:lstStyle/>
          <a:p>
            <a:pPr algn="ctr"/>
            <a:r>
              <a:rPr lang="en-US" sz="1600" dirty="0">
                <a:solidFill>
                  <a:srgbClr val="1D4956"/>
                </a:solidFill>
                <a:latin typeface="Barlow" panose="020B0604020202020204" charset="0"/>
              </a:rPr>
              <a:t>extract &amp; patch</a:t>
            </a:r>
          </a:p>
        </p:txBody>
      </p:sp>
      <p:cxnSp>
        <p:nvCxnSpPr>
          <p:cNvPr id="256" name="Straight Arrow Connector 255">
            <a:extLst>
              <a:ext uri="{FF2B5EF4-FFF2-40B4-BE49-F238E27FC236}">
                <a16:creationId xmlns:a16="http://schemas.microsoft.com/office/drawing/2014/main" id="{39117E36-D046-4E25-B77A-D3A04A9A7CE3}"/>
              </a:ext>
            </a:extLst>
          </p:cNvPr>
          <p:cNvCxnSpPr>
            <a:cxnSpLocks/>
          </p:cNvCxnSpPr>
          <p:nvPr/>
        </p:nvCxnSpPr>
        <p:spPr>
          <a:xfrm>
            <a:off x="9586696" y="797842"/>
            <a:ext cx="0" cy="26145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0198425-CD99-4B27-9C66-D35DA6A47FD7}"/>
              </a:ext>
            </a:extLst>
          </p:cNvPr>
          <p:cNvSpPr txBox="1"/>
          <p:nvPr/>
        </p:nvSpPr>
        <p:spPr>
          <a:xfrm>
            <a:off x="9058383" y="1856114"/>
            <a:ext cx="1149485" cy="276999"/>
          </a:xfrm>
          <a:prstGeom prst="rect">
            <a:avLst/>
          </a:prstGeom>
          <a:noFill/>
        </p:spPr>
        <p:txBody>
          <a:bodyPr wrap="square" rtlCol="0">
            <a:spAutoFit/>
          </a:bodyPr>
          <a:lstStyle/>
          <a:p>
            <a:pPr algn="ctr"/>
            <a:r>
              <a:rPr lang="en-US" sz="1200" b="1" dirty="0">
                <a:solidFill>
                  <a:srgbClr val="1D4956"/>
                </a:solidFill>
                <a:latin typeface="Barlow" panose="020B0604020202020204" charset="0"/>
              </a:rPr>
              <a:t>CUDA streams</a:t>
            </a:r>
            <a:endParaRPr lang="el-GR" sz="1200" dirty="0">
              <a:solidFill>
                <a:srgbClr val="1D4956"/>
              </a:solidFill>
            </a:endParaRPr>
          </a:p>
        </p:txBody>
      </p:sp>
      <p:cxnSp>
        <p:nvCxnSpPr>
          <p:cNvPr id="65" name="Straight Arrow Connector 64">
            <a:extLst>
              <a:ext uri="{FF2B5EF4-FFF2-40B4-BE49-F238E27FC236}">
                <a16:creationId xmlns:a16="http://schemas.microsoft.com/office/drawing/2014/main" id="{4F72488D-48D6-4AEB-B5EE-0EEA11AF8289}"/>
              </a:ext>
            </a:extLst>
          </p:cNvPr>
          <p:cNvCxnSpPr>
            <a:cxnSpLocks/>
          </p:cNvCxnSpPr>
          <p:nvPr/>
        </p:nvCxnSpPr>
        <p:spPr>
          <a:xfrm flipH="1">
            <a:off x="8688070" y="1989816"/>
            <a:ext cx="432000" cy="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C15EC9E-B859-43FE-A420-A5AEBA0EFE8A}"/>
              </a:ext>
            </a:extLst>
          </p:cNvPr>
          <p:cNvCxnSpPr>
            <a:cxnSpLocks/>
          </p:cNvCxnSpPr>
          <p:nvPr/>
        </p:nvCxnSpPr>
        <p:spPr>
          <a:xfrm>
            <a:off x="10151635" y="1988922"/>
            <a:ext cx="432000" cy="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71904F03-EF7D-4450-8F42-98C78BA6A810}"/>
              </a:ext>
            </a:extLst>
          </p:cNvPr>
          <p:cNvGrpSpPr/>
          <p:nvPr/>
        </p:nvGrpSpPr>
        <p:grpSpPr>
          <a:xfrm>
            <a:off x="6917994" y="4565740"/>
            <a:ext cx="1431325" cy="408300"/>
            <a:chOff x="6917994" y="4565740"/>
            <a:chExt cx="1431325" cy="408300"/>
          </a:xfrm>
        </p:grpSpPr>
        <p:pic>
          <p:nvPicPr>
            <p:cNvPr id="212" name="Picture 211">
              <a:extLst>
                <a:ext uri="{FF2B5EF4-FFF2-40B4-BE49-F238E27FC236}">
                  <a16:creationId xmlns:a16="http://schemas.microsoft.com/office/drawing/2014/main" id="{B9436AB8-5113-4EA8-9E31-75B170CE9A63}"/>
                </a:ext>
              </a:extLst>
            </p:cNvPr>
            <p:cNvPicPr>
              <a:picLocks noChangeAspect="1"/>
            </p:cNvPicPr>
            <p:nvPr/>
          </p:nvPicPr>
          <p:blipFill>
            <a:blip r:embed="rId4"/>
            <a:stretch>
              <a:fillRect/>
            </a:stretch>
          </p:blipFill>
          <p:spPr>
            <a:xfrm>
              <a:off x="6917994" y="4612248"/>
              <a:ext cx="361792" cy="361792"/>
            </a:xfrm>
            <a:prstGeom prst="rect">
              <a:avLst/>
            </a:prstGeom>
          </p:spPr>
        </p:pic>
        <p:sp>
          <p:nvSpPr>
            <p:cNvPr id="75" name="TextBox 74">
              <a:extLst>
                <a:ext uri="{FF2B5EF4-FFF2-40B4-BE49-F238E27FC236}">
                  <a16:creationId xmlns:a16="http://schemas.microsoft.com/office/drawing/2014/main" id="{FFF2DE66-C3D6-4727-97D1-29AEAF3E016A}"/>
                </a:ext>
              </a:extLst>
            </p:cNvPr>
            <p:cNvSpPr txBox="1"/>
            <p:nvPr/>
          </p:nvSpPr>
          <p:spPr>
            <a:xfrm>
              <a:off x="7132974" y="4565740"/>
              <a:ext cx="1216345" cy="400110"/>
            </a:xfrm>
            <a:prstGeom prst="rect">
              <a:avLst/>
            </a:prstGeom>
            <a:noFill/>
          </p:spPr>
          <p:txBody>
            <a:bodyPr wrap="square" rtlCol="0">
              <a:spAutoFit/>
            </a:bodyPr>
            <a:lstStyle/>
            <a:p>
              <a:pPr algn="ctr"/>
              <a:r>
                <a:rPr lang="en-US" sz="2000" dirty="0">
                  <a:solidFill>
                    <a:schemeClr val="tx1"/>
                  </a:solidFill>
                  <a:latin typeface="Old English Text MT" panose="03040902040508030806" pitchFamily="66" charset="0"/>
                </a:rPr>
                <a:t>guardian</a:t>
              </a:r>
              <a:endParaRPr lang="el-GR" sz="2000" dirty="0">
                <a:solidFill>
                  <a:schemeClr val="tx1"/>
                </a:solidFill>
              </a:endParaRPr>
            </a:p>
          </p:txBody>
        </p:sp>
      </p:grpSp>
      <p:pic>
        <p:nvPicPr>
          <p:cNvPr id="69" name="Picture 68">
            <a:extLst>
              <a:ext uri="{FF2B5EF4-FFF2-40B4-BE49-F238E27FC236}">
                <a16:creationId xmlns:a16="http://schemas.microsoft.com/office/drawing/2014/main" id="{9D444CE6-27A8-4321-B507-011750437781}"/>
              </a:ext>
            </a:extLst>
          </p:cNvPr>
          <p:cNvPicPr>
            <a:picLocks noChangeAspect="1"/>
          </p:cNvPicPr>
          <p:nvPr/>
        </p:nvPicPr>
        <p:blipFill>
          <a:blip r:embed="rId5"/>
          <a:stretch>
            <a:fillRect/>
          </a:stretch>
        </p:blipFill>
        <p:spPr>
          <a:xfrm>
            <a:off x="7667146" y="1146031"/>
            <a:ext cx="594116" cy="235899"/>
          </a:xfrm>
          <a:prstGeom prst="rect">
            <a:avLst/>
          </a:prstGeom>
        </p:spPr>
      </p:pic>
    </p:spTree>
    <p:custDataLst>
      <p:tags r:id="rId1"/>
    </p:custDataLst>
    <p:extLst>
      <p:ext uri="{BB962C8B-B14F-4D97-AF65-F5344CB8AC3E}">
        <p14:creationId xmlns:p14="http://schemas.microsoft.com/office/powerpoint/2010/main" val="4180410940"/>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tent Placeholder 2">
            <a:extLst>
              <a:ext uri="{FF2B5EF4-FFF2-40B4-BE49-F238E27FC236}">
                <a16:creationId xmlns:a16="http://schemas.microsoft.com/office/drawing/2014/main" id="{55821083-E263-4BE7-A342-D5E521881793}"/>
              </a:ext>
            </a:extLst>
          </p:cNvPr>
          <p:cNvSpPr>
            <a:spLocks noGrp="1"/>
          </p:cNvSpPr>
          <p:nvPr>
            <p:ph sz="half" idx="1"/>
          </p:nvPr>
        </p:nvSpPr>
        <p:spPr>
          <a:xfrm>
            <a:off x="466347" y="1059297"/>
            <a:ext cx="5120269" cy="2634083"/>
          </a:xfrm>
          <a:solidFill>
            <a:schemeClr val="bg1"/>
          </a:solidFill>
        </p:spPr>
        <p:txBody>
          <a:bodyPr vert="horz" lIns="91440" tIns="45720" rIns="91440" bIns="45720" rtlCol="0" anchor="t">
            <a:noAutofit/>
          </a:bodyPr>
          <a:lstStyle/>
          <a:p>
            <a:pPr>
              <a:lnSpc>
                <a:spcPct val="150000"/>
              </a:lnSpc>
            </a:pPr>
            <a:r>
              <a:rPr lang="en-US" sz="2400" dirty="0">
                <a:solidFill>
                  <a:srgbClr val="1D4956"/>
                </a:solidFill>
                <a:latin typeface="Barlow"/>
                <a:cs typeface="Calibri"/>
                <a:sym typeface="Wingdings" panose="05000000000000000000" pitchFamily="2" charset="2"/>
              </a:rPr>
              <a:t>An illegal address will wrap around</a:t>
            </a:r>
          </a:p>
          <a:p>
            <a:pPr marL="0" indent="0">
              <a:lnSpc>
                <a:spcPct val="150000"/>
              </a:lnSpc>
              <a:buNone/>
            </a:pPr>
            <a:r>
              <a:rPr lang="en-US" sz="2400" b="1" dirty="0">
                <a:solidFill>
                  <a:srgbClr val="1D4956"/>
                </a:solidFill>
                <a:latin typeface="Barlow"/>
                <a:cs typeface="Calibri"/>
                <a:sym typeface="Wingdings" panose="05000000000000000000" pitchFamily="2" charset="2"/>
              </a:rPr>
              <a:t>+ </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Low overhead  </a:t>
            </a:r>
            <a:r>
              <a:rPr lang="en-US" sz="2400" dirty="0">
                <a:solidFill>
                  <a:srgbClr val="1D4956"/>
                </a:solidFill>
                <a:latin typeface="Barlow"/>
                <a:cs typeface="Calibri"/>
                <a:sym typeface="Wingdings" panose="05000000000000000000" pitchFamily="2" charset="2"/>
              </a:rPr>
              <a:t>8 cycles</a:t>
            </a:r>
          </a:p>
          <a:p>
            <a:pPr marL="0" indent="0">
              <a:lnSpc>
                <a:spcPct val="150000"/>
              </a:lnSpc>
              <a:buNone/>
            </a:pPr>
            <a:r>
              <a:rPr lang="en-US" sz="2400" b="1" dirty="0">
                <a:solidFill>
                  <a:srgbClr val="FF0000"/>
                </a:solidFill>
                <a:latin typeface="Barlow"/>
                <a:cs typeface="Calibri"/>
                <a:sym typeface="Wingdings" panose="05000000000000000000" pitchFamily="2" charset="2"/>
              </a:rPr>
              <a:t>-</a:t>
            </a:r>
            <a:r>
              <a:rPr lang="en-US" sz="2400" b="1" dirty="0">
                <a:solidFill>
                  <a:srgbClr val="1D4956"/>
                </a:solidFill>
                <a:latin typeface="Barlow"/>
                <a:cs typeface="Calibri"/>
                <a:sym typeface="Wingdings" panose="05000000000000000000" pitchFamily="2" charset="2"/>
              </a:rPr>
              <a:t> </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No</a:t>
            </a:r>
            <a:r>
              <a:rPr lang="en-US" sz="2400" dirty="0">
                <a:solidFill>
                  <a:srgbClr val="1D4956"/>
                </a:solidFill>
                <a:latin typeface="Barlow"/>
                <a:cs typeface="Calibri"/>
                <a:sym typeface="Wingdings" panose="05000000000000000000" pitchFamily="2" charset="2"/>
              </a:rPr>
              <a:t> illegal address </a:t>
            </a:r>
            <a:r>
              <a:rPr lang="en-US" sz="2400" b="1" dirty="0">
                <a:solidFill>
                  <a:srgbClr val="1D4956"/>
                </a:solidFill>
                <a:latin typeface="Barlow"/>
                <a:cs typeface="Calibri"/>
                <a:sym typeface="Wingdings" panose="05000000000000000000" pitchFamily="2" charset="2"/>
              </a:rPr>
              <a:t>detection</a:t>
            </a:r>
          </a:p>
          <a:p>
            <a:pPr marL="0" indent="0">
              <a:lnSpc>
                <a:spcPct val="150000"/>
              </a:lnSpc>
              <a:buNone/>
            </a:pPr>
            <a:r>
              <a:rPr lang="en-US" sz="2400" b="1" dirty="0">
                <a:solidFill>
                  <a:srgbClr val="FF0000"/>
                </a:solidFill>
                <a:latin typeface="Barlow"/>
                <a:cs typeface="Calibri"/>
                <a:sym typeface="Wingdings" panose="05000000000000000000" pitchFamily="2" charset="2"/>
              </a:rPr>
              <a:t>-</a:t>
            </a:r>
            <a:r>
              <a:rPr lang="en-US" sz="2400" b="1" dirty="0">
                <a:solidFill>
                  <a:srgbClr val="1D4956"/>
                </a:solidFill>
                <a:latin typeface="Barlow"/>
                <a:cs typeface="Calibri"/>
                <a:sym typeface="Wingdings" panose="05000000000000000000" pitchFamily="2" charset="2"/>
              </a:rPr>
              <a:t> </a:t>
            </a:r>
            <a:r>
              <a:rPr lang="en-US" sz="2400" dirty="0">
                <a:solidFill>
                  <a:srgbClr val="1D4956"/>
                </a:solidFill>
                <a:latin typeface="Barlow"/>
                <a:cs typeface="Calibri"/>
                <a:sym typeface="Wingdings" panose="05000000000000000000" pitchFamily="2" charset="2"/>
              </a:rPr>
              <a:t>  P</a:t>
            </a:r>
            <a:r>
              <a:rPr lang="en-US" sz="2400" b="1" dirty="0">
                <a:solidFill>
                  <a:srgbClr val="1D4956"/>
                </a:solidFill>
                <a:latin typeface="Barlow"/>
                <a:cs typeface="Calibri"/>
                <a:sym typeface="Wingdings" panose="05000000000000000000" pitchFamily="2" charset="2"/>
              </a:rPr>
              <a:t>ower-of-two partition size</a:t>
            </a:r>
            <a:endParaRPr lang="en-US" sz="2000" dirty="0">
              <a:solidFill>
                <a:srgbClr val="1D4956"/>
              </a:solidFill>
              <a:latin typeface="Barlow"/>
              <a:cs typeface="Calibri"/>
              <a:sym typeface="Wingdings" panose="05000000000000000000" pitchFamily="2" charset="2"/>
            </a:endParaRPr>
          </a:p>
        </p:txBody>
      </p:sp>
      <p:sp>
        <p:nvSpPr>
          <p:cNvPr id="70" name="Ορθογώνιο: Στρογγύλεμα γωνιών 102">
            <a:extLst>
              <a:ext uri="{FF2B5EF4-FFF2-40B4-BE49-F238E27FC236}">
                <a16:creationId xmlns:a16="http://schemas.microsoft.com/office/drawing/2014/main" id="{633D1ABB-3008-4FA8-A4BD-D3851F801364}"/>
              </a:ext>
            </a:extLst>
          </p:cNvPr>
          <p:cNvSpPr/>
          <p:nvPr/>
        </p:nvSpPr>
        <p:spPr>
          <a:xfrm>
            <a:off x="5017168" y="2334031"/>
            <a:ext cx="7088781" cy="3953204"/>
          </a:xfrm>
          <a:prstGeom prst="roundRect">
            <a:avLst>
              <a:gd name="adj" fmla="val 0"/>
            </a:avLst>
          </a:prstGeom>
          <a:solidFill>
            <a:schemeClr val="accent3">
              <a:lumMod val="20000"/>
              <a:lumOff val="80000"/>
            </a:schemeClr>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30390"/>
            <a:ext cx="6849697" cy="777875"/>
          </a:xfrm>
        </p:spPr>
        <p:txBody>
          <a:bodyPr>
            <a:noAutofit/>
          </a:bodyPr>
          <a:lstStyle/>
          <a:p>
            <a:pPr marL="0" indent="0">
              <a:lnSpc>
                <a:spcPct val="100000"/>
              </a:lnSpc>
              <a:buNone/>
            </a:pPr>
            <a:r>
              <a:rPr lang="en-US" sz="3200" b="1" dirty="0">
                <a:solidFill>
                  <a:srgbClr val="1D4956"/>
                </a:solidFill>
                <a:latin typeface="Barlow"/>
                <a:cs typeface="Calibri"/>
                <a:sym typeface="Wingdings" panose="05000000000000000000" pitchFamily="2" charset="2"/>
              </a:rPr>
              <a:t>Address fencing with </a:t>
            </a:r>
            <a:r>
              <a:rPr lang="en-US" sz="3200" b="1" dirty="0">
                <a:solidFill>
                  <a:srgbClr val="1D4956"/>
                </a:solidFill>
                <a:latin typeface="Barlow"/>
                <a:cs typeface="Calibri"/>
              </a:rPr>
              <a:t>bitwise AND-OR</a:t>
            </a:r>
          </a:p>
        </p:txBody>
      </p:sp>
      <p:sp>
        <p:nvSpPr>
          <p:cNvPr id="8" name="Slide Number Placeholder 7">
            <a:extLst>
              <a:ext uri="{FF2B5EF4-FFF2-40B4-BE49-F238E27FC236}">
                <a16:creationId xmlns:a16="http://schemas.microsoft.com/office/drawing/2014/main" id="{64FCD845-B67A-4C1C-BDA1-F60B4BD3CB7F}"/>
              </a:ext>
            </a:extLst>
          </p:cNvPr>
          <p:cNvSpPr>
            <a:spLocks noGrp="1"/>
          </p:cNvSpPr>
          <p:nvPr>
            <p:ph type="sldNum" sz="quarter" idx="12"/>
          </p:nvPr>
        </p:nvSpPr>
        <p:spPr/>
        <p:txBody>
          <a:bodyPr/>
          <a:lstStyle/>
          <a:p>
            <a:fld id="{48F63A3B-78C7-47BE-AE5E-E10140E04643}" type="slidenum">
              <a:rPr lang="en-US" smtClean="0"/>
              <a:t>42</a:t>
            </a:fld>
            <a:endParaRPr lang="en-US"/>
          </a:p>
        </p:txBody>
      </p:sp>
      <p:sp>
        <p:nvSpPr>
          <p:cNvPr id="13" name="Footer Placeholder 12">
            <a:extLst>
              <a:ext uri="{FF2B5EF4-FFF2-40B4-BE49-F238E27FC236}">
                <a16:creationId xmlns:a16="http://schemas.microsoft.com/office/drawing/2014/main" id="{A0D73EC9-C154-474A-BF85-E12304807B6F}"/>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cxnSp>
        <p:nvCxnSpPr>
          <p:cNvPr id="155" name="Straight Arrow Connector 154">
            <a:extLst>
              <a:ext uri="{FF2B5EF4-FFF2-40B4-BE49-F238E27FC236}">
                <a16:creationId xmlns:a16="http://schemas.microsoft.com/office/drawing/2014/main" id="{DC46DEE5-68EE-4C9D-B156-5266786222C5}"/>
              </a:ext>
            </a:extLst>
          </p:cNvPr>
          <p:cNvCxnSpPr>
            <a:cxnSpLocks/>
          </p:cNvCxnSpPr>
          <p:nvPr/>
        </p:nvCxnSpPr>
        <p:spPr>
          <a:xfrm>
            <a:off x="7064903" y="3174997"/>
            <a:ext cx="0" cy="64800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3FD472B8-7C96-4C5C-862F-D098BD149B4C}"/>
              </a:ext>
            </a:extLst>
          </p:cNvPr>
          <p:cNvSpPr/>
          <p:nvPr/>
        </p:nvSpPr>
        <p:spPr>
          <a:xfrm>
            <a:off x="6827471" y="3296121"/>
            <a:ext cx="424429" cy="279738"/>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DE1849F7-3D94-471F-9ECE-B1DB6D8DF5E4}"/>
              </a:ext>
            </a:extLst>
          </p:cNvPr>
          <p:cNvSpPr txBox="1"/>
          <p:nvPr/>
        </p:nvSpPr>
        <p:spPr>
          <a:xfrm>
            <a:off x="6093133" y="3710496"/>
            <a:ext cx="1929341" cy="369332"/>
          </a:xfrm>
          <a:prstGeom prst="rect">
            <a:avLst/>
          </a:prstGeom>
          <a:noFill/>
          <a:ln>
            <a:solidFill>
              <a:srgbClr val="1D4956"/>
            </a:solidFill>
          </a:ln>
        </p:spPr>
        <p:txBody>
          <a:bodyPr wrap="square" rtlCol="0">
            <a:spAutoFit/>
          </a:bodyPr>
          <a:lstStyle/>
          <a:p>
            <a:pPr algn="ctr"/>
            <a:r>
              <a:rPr lang="en-US" sz="1800" b="1" dirty="0">
                <a:solidFill>
                  <a:srgbClr val="1D4956"/>
                </a:solidFill>
                <a:latin typeface="Barlow" panose="020B0604020202020204" charset="0"/>
              </a:rPr>
              <a:t>address fencing</a:t>
            </a:r>
            <a:endParaRPr lang="el-GR" sz="2800" b="1" baseline="-25000" dirty="0">
              <a:solidFill>
                <a:srgbClr val="1D4956"/>
              </a:solidFill>
            </a:endParaRPr>
          </a:p>
        </p:txBody>
      </p:sp>
      <p:sp>
        <p:nvSpPr>
          <p:cNvPr id="158" name="TextBox 157">
            <a:extLst>
              <a:ext uri="{FF2B5EF4-FFF2-40B4-BE49-F238E27FC236}">
                <a16:creationId xmlns:a16="http://schemas.microsoft.com/office/drawing/2014/main" id="{DBF71A3C-64AE-47C3-8C1F-C044344DAF30}"/>
              </a:ext>
            </a:extLst>
          </p:cNvPr>
          <p:cNvSpPr txBox="1"/>
          <p:nvPr/>
        </p:nvSpPr>
        <p:spPr>
          <a:xfrm>
            <a:off x="5984950" y="3249349"/>
            <a:ext cx="2344165" cy="400110"/>
          </a:xfrm>
          <a:prstGeom prst="rect">
            <a:avLst/>
          </a:prstGeom>
          <a:noFill/>
        </p:spPr>
        <p:txBody>
          <a:bodyPr wrap="square" rtlCol="0">
            <a:spAutoFit/>
          </a:bodyPr>
          <a:lstStyle/>
          <a:p>
            <a:pPr algn="ctr"/>
            <a:r>
              <a:rPr lang="en-US" sz="1800" dirty="0">
                <a:solidFill>
                  <a:srgbClr val="1D4956"/>
                </a:solidFill>
                <a:latin typeface="Barlow" panose="020B0604020202020204" charset="0"/>
              </a:rPr>
              <a:t>0x7fa 2d</a:t>
            </a:r>
            <a:r>
              <a:rPr lang="en-US" sz="2000" b="1" u="sng" dirty="0">
                <a:solidFill>
                  <a:srgbClr val="C00000"/>
                </a:solidFill>
                <a:latin typeface="Barlow" panose="020B0604020202020204" charset="0"/>
              </a:rPr>
              <a:t>1</a:t>
            </a:r>
            <a:r>
              <a:rPr lang="en-US" sz="2000" dirty="0">
                <a:solidFill>
                  <a:srgbClr val="1D4956"/>
                </a:solidFill>
                <a:latin typeface="Barlow" panose="020B0604020202020204" charset="0"/>
              </a:rPr>
              <a:t> </a:t>
            </a:r>
            <a:r>
              <a:rPr lang="en-US" sz="1800" dirty="0">
                <a:solidFill>
                  <a:srgbClr val="1D4956"/>
                </a:solidFill>
                <a:latin typeface="Barlow" panose="020B0604020202020204" charset="0"/>
              </a:rPr>
              <a:t> </a:t>
            </a:r>
            <a:r>
              <a:rPr lang="en-US" sz="1800" dirty="0" err="1">
                <a:solidFill>
                  <a:srgbClr val="1D4956"/>
                </a:solidFill>
                <a:latin typeface="Barlow" panose="020B0604020202020204" charset="0"/>
              </a:rPr>
              <a:t>fff</a:t>
            </a:r>
            <a:r>
              <a:rPr lang="en-US" sz="1800" dirty="0">
                <a:solidFill>
                  <a:srgbClr val="1D4956"/>
                </a:solidFill>
                <a:latin typeface="Barlow" panose="020B0604020202020204" charset="0"/>
              </a:rPr>
              <a:t> </a:t>
            </a:r>
            <a:r>
              <a:rPr lang="en-US" sz="1800" dirty="0" err="1">
                <a:solidFill>
                  <a:srgbClr val="1D4956"/>
                </a:solidFill>
                <a:latin typeface="Barlow" panose="020B0604020202020204" charset="0"/>
              </a:rPr>
              <a:t>fff</a:t>
            </a:r>
            <a:endParaRPr lang="el-GR" sz="2800" baseline="-25000" dirty="0">
              <a:solidFill>
                <a:srgbClr val="1D4956"/>
              </a:solidFill>
            </a:endParaRPr>
          </a:p>
        </p:txBody>
      </p:sp>
      <p:sp>
        <p:nvSpPr>
          <p:cNvPr id="159" name="TextBox 158">
            <a:extLst>
              <a:ext uri="{FF2B5EF4-FFF2-40B4-BE49-F238E27FC236}">
                <a16:creationId xmlns:a16="http://schemas.microsoft.com/office/drawing/2014/main" id="{AD36A3FE-D59E-495D-B7C9-6C9DB73ED3A2}"/>
              </a:ext>
            </a:extLst>
          </p:cNvPr>
          <p:cNvSpPr txBox="1"/>
          <p:nvPr/>
        </p:nvSpPr>
        <p:spPr>
          <a:xfrm>
            <a:off x="8022474" y="3418871"/>
            <a:ext cx="3302606" cy="954107"/>
          </a:xfrm>
          <a:prstGeom prst="rect">
            <a:avLst/>
          </a:prstGeom>
          <a:noFill/>
        </p:spPr>
        <p:txBody>
          <a:bodyPr wrap="square" rtlCol="0">
            <a:spAutoFit/>
          </a:bodyPr>
          <a:lstStyle/>
          <a:p>
            <a:pPr algn="ctr"/>
            <a:r>
              <a:rPr lang="en-US" sz="1800" dirty="0">
                <a:solidFill>
                  <a:srgbClr val="1D4956"/>
                </a:solidFill>
                <a:latin typeface="Barlow" panose="020B0604020202020204" charset="0"/>
              </a:rPr>
              <a:t>    ( 0x7fa2d</a:t>
            </a:r>
            <a:r>
              <a:rPr lang="en-US" sz="2000" b="1" u="sng" dirty="0">
                <a:solidFill>
                  <a:srgbClr val="C00000"/>
                </a:solidFill>
                <a:latin typeface="Barlow" panose="020B0604020202020204" charset="0"/>
              </a:rPr>
              <a:t>1</a:t>
            </a:r>
            <a:r>
              <a:rPr lang="en-US" sz="2000" dirty="0">
                <a:solidFill>
                  <a:srgbClr val="1D4956"/>
                </a:solidFill>
                <a:latin typeface="Barlow" panose="020B0604020202020204" charset="0"/>
              </a:rPr>
              <a:t> </a:t>
            </a:r>
            <a:r>
              <a:rPr lang="en-US" sz="1800" dirty="0">
                <a:solidFill>
                  <a:srgbClr val="1D4956"/>
                </a:solidFill>
                <a:latin typeface="Barlow" panose="020B0604020202020204" charset="0"/>
              </a:rPr>
              <a:t> </a:t>
            </a:r>
            <a:r>
              <a:rPr lang="en-US" sz="1800" dirty="0" err="1">
                <a:solidFill>
                  <a:srgbClr val="1D4956"/>
                </a:solidFill>
                <a:latin typeface="Barlow" panose="020B0604020202020204" charset="0"/>
              </a:rPr>
              <a:t>ffffff</a:t>
            </a:r>
            <a:r>
              <a:rPr lang="en-US" sz="1800" dirty="0">
                <a:solidFill>
                  <a:srgbClr val="1D4956"/>
                </a:solidFill>
                <a:latin typeface="Barlow" panose="020B0604020202020204" charset="0"/>
              </a:rPr>
              <a:t>     </a:t>
            </a:r>
            <a:r>
              <a:rPr lang="en-US" sz="1800" b="1" dirty="0">
                <a:solidFill>
                  <a:srgbClr val="1D4956"/>
                </a:solidFill>
                <a:latin typeface="Barlow" panose="020B0604020202020204" charset="0"/>
              </a:rPr>
              <a:t>&amp;   </a:t>
            </a:r>
          </a:p>
          <a:p>
            <a:pPr algn="ctr"/>
            <a:r>
              <a:rPr lang="en-US" sz="1800" b="1" dirty="0">
                <a:solidFill>
                  <a:srgbClr val="1D4956"/>
                </a:solidFill>
                <a:latin typeface="Barlow" panose="020B0604020202020204" charset="0"/>
              </a:rPr>
              <a:t>      </a:t>
            </a:r>
            <a:r>
              <a:rPr lang="en-US" sz="1800" dirty="0">
                <a:solidFill>
                  <a:srgbClr val="1D4956"/>
                </a:solidFill>
                <a:latin typeface="Barlow" panose="020B0604020202020204" charset="0"/>
              </a:rPr>
              <a:t>0x</a:t>
            </a:r>
            <a:r>
              <a:rPr lang="en-US" sz="1600" dirty="0">
                <a:solidFill>
                  <a:srgbClr val="1D4956"/>
                </a:solidFill>
                <a:latin typeface="Barlow" panose="020B0604020202020204" charset="0"/>
              </a:rPr>
              <a:t>000000</a:t>
            </a:r>
            <a:r>
              <a:rPr lang="en-US" sz="1800" dirty="0">
                <a:solidFill>
                  <a:srgbClr val="1D4956"/>
                </a:solidFill>
                <a:latin typeface="Barlow" panose="020B0604020202020204" charset="0"/>
              </a:rPr>
              <a:t> </a:t>
            </a:r>
            <a:r>
              <a:rPr lang="en-US" sz="1800" dirty="0" err="1">
                <a:solidFill>
                  <a:srgbClr val="1D4956"/>
                </a:solidFill>
                <a:latin typeface="Barlow" panose="020B0604020202020204" charset="0"/>
              </a:rPr>
              <a:t>ffffff</a:t>
            </a:r>
            <a:r>
              <a:rPr lang="en-US" sz="1800" dirty="0">
                <a:solidFill>
                  <a:srgbClr val="1D4956"/>
                </a:solidFill>
                <a:latin typeface="Barlow" panose="020B0604020202020204" charset="0"/>
              </a:rPr>
              <a:t> )    </a:t>
            </a:r>
            <a:r>
              <a:rPr lang="en-US" sz="1800" b="1" dirty="0">
                <a:solidFill>
                  <a:srgbClr val="1D4956"/>
                </a:solidFill>
                <a:latin typeface="Barlow" panose="020B0604020202020204" charset="0"/>
              </a:rPr>
              <a:t>|</a:t>
            </a:r>
            <a:r>
              <a:rPr lang="en-US" sz="1800" baseline="-25000" dirty="0">
                <a:solidFill>
                  <a:srgbClr val="1D4956"/>
                </a:solidFill>
              </a:rPr>
              <a:t>           </a:t>
            </a:r>
          </a:p>
          <a:p>
            <a:pPr algn="ctr"/>
            <a:r>
              <a:rPr lang="en-US" sz="1800" baseline="-25000" dirty="0">
                <a:solidFill>
                  <a:srgbClr val="1D4956"/>
                </a:solidFill>
                <a:latin typeface="Barlow" panose="020B0604020202020204" charset="0"/>
              </a:rPr>
              <a:t>    </a:t>
            </a:r>
            <a:r>
              <a:rPr lang="en-US" sz="1800" dirty="0">
                <a:solidFill>
                  <a:srgbClr val="1D4956"/>
                </a:solidFill>
                <a:latin typeface="Barlow" panose="020B0604020202020204" charset="0"/>
              </a:rPr>
              <a:t>0x</a:t>
            </a:r>
            <a:r>
              <a:rPr lang="en-US" sz="1800" b="1" dirty="0">
                <a:solidFill>
                  <a:srgbClr val="1D4956"/>
                </a:solidFill>
                <a:latin typeface="Barlow" panose="020B0604020202020204" charset="0"/>
              </a:rPr>
              <a:t>7fa2d0</a:t>
            </a:r>
            <a:r>
              <a:rPr lang="en-US" sz="1800" dirty="0">
                <a:solidFill>
                  <a:srgbClr val="1D4956"/>
                </a:solidFill>
                <a:latin typeface="Barlow" panose="020B0604020202020204" charset="0"/>
              </a:rPr>
              <a:t> </a:t>
            </a:r>
            <a:r>
              <a:rPr lang="en-US" sz="1600" dirty="0">
                <a:solidFill>
                  <a:srgbClr val="1D4956"/>
                </a:solidFill>
                <a:latin typeface="Barlow" panose="020B0604020202020204" charset="0"/>
              </a:rPr>
              <a:t>000000</a:t>
            </a:r>
            <a:endParaRPr lang="el-GR" sz="1800" baseline="-25000" dirty="0">
              <a:solidFill>
                <a:srgbClr val="1D4956"/>
              </a:solidFill>
            </a:endParaRPr>
          </a:p>
        </p:txBody>
      </p:sp>
      <p:grpSp>
        <p:nvGrpSpPr>
          <p:cNvPr id="9" name="Group 8">
            <a:extLst>
              <a:ext uri="{FF2B5EF4-FFF2-40B4-BE49-F238E27FC236}">
                <a16:creationId xmlns:a16="http://schemas.microsoft.com/office/drawing/2014/main" id="{E1DC44D1-2306-43A3-A98F-C28D1BE5F167}"/>
              </a:ext>
            </a:extLst>
          </p:cNvPr>
          <p:cNvGrpSpPr/>
          <p:nvPr/>
        </p:nvGrpSpPr>
        <p:grpSpPr>
          <a:xfrm>
            <a:off x="7920517" y="3541329"/>
            <a:ext cx="764873" cy="691076"/>
            <a:chOff x="8712846" y="3748593"/>
            <a:chExt cx="764873" cy="691076"/>
          </a:xfrm>
        </p:grpSpPr>
        <p:grpSp>
          <p:nvGrpSpPr>
            <p:cNvPr id="160" name="Ομάδα 142">
              <a:extLst>
                <a:ext uri="{FF2B5EF4-FFF2-40B4-BE49-F238E27FC236}">
                  <a16:creationId xmlns:a16="http://schemas.microsoft.com/office/drawing/2014/main" id="{54FAA953-E915-46B5-9442-634A441D069F}"/>
                </a:ext>
              </a:extLst>
            </p:cNvPr>
            <p:cNvGrpSpPr/>
            <p:nvPr/>
          </p:nvGrpSpPr>
          <p:grpSpPr>
            <a:xfrm>
              <a:off x="8712846" y="3946036"/>
              <a:ext cx="294086" cy="493633"/>
              <a:chOff x="4129873" y="3296122"/>
              <a:chExt cx="389842" cy="635943"/>
            </a:xfrm>
          </p:grpSpPr>
          <p:sp>
            <p:nvSpPr>
              <p:cNvPr id="161" name="Οβάλ 143">
                <a:extLst>
                  <a:ext uri="{FF2B5EF4-FFF2-40B4-BE49-F238E27FC236}">
                    <a16:creationId xmlns:a16="http://schemas.microsoft.com/office/drawing/2014/main" id="{A32A08CE-DB5A-482E-A261-BAFE4DBE9C22}"/>
                  </a:ext>
                </a:extLst>
              </p:cNvPr>
              <p:cNvSpPr/>
              <p:nvPr/>
            </p:nvSpPr>
            <p:spPr>
              <a:xfrm>
                <a:off x="4129873" y="3296122"/>
                <a:ext cx="389842" cy="379325"/>
              </a:xfrm>
              <a:prstGeom prst="ellipse">
                <a:avLst/>
              </a:prstGeom>
              <a:solidFill>
                <a:srgbClr val="EDEDED"/>
              </a:solidFill>
              <a:ln w="3810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62" name="Ευθεία γραμμή σύνδεσης 144">
                <a:extLst>
                  <a:ext uri="{FF2B5EF4-FFF2-40B4-BE49-F238E27FC236}">
                    <a16:creationId xmlns:a16="http://schemas.microsoft.com/office/drawing/2014/main" id="{8F358D54-386D-4F62-809E-0875429954F0}"/>
                  </a:ext>
                </a:extLst>
              </p:cNvPr>
              <p:cNvCxnSpPr>
                <a:cxnSpLocks/>
              </p:cNvCxnSpPr>
              <p:nvPr/>
            </p:nvCxnSpPr>
            <p:spPr>
              <a:xfrm>
                <a:off x="4415227" y="3677700"/>
                <a:ext cx="92939" cy="254365"/>
              </a:xfrm>
              <a:prstGeom prst="line">
                <a:avLst/>
              </a:prstGeom>
              <a:ln w="57150">
                <a:solidFill>
                  <a:srgbClr val="1D4956"/>
                </a:solidFill>
              </a:ln>
            </p:spPr>
            <p:style>
              <a:lnRef idx="1">
                <a:schemeClr val="accent1"/>
              </a:lnRef>
              <a:fillRef idx="0">
                <a:schemeClr val="accent1"/>
              </a:fillRef>
              <a:effectRef idx="0">
                <a:schemeClr val="accent1"/>
              </a:effectRef>
              <a:fontRef idx="minor">
                <a:schemeClr val="tx1"/>
              </a:fontRef>
            </p:style>
          </p:cxnSp>
          <p:sp>
            <p:nvSpPr>
              <p:cNvPr id="163" name="Φεγγάρι 145">
                <a:extLst>
                  <a:ext uri="{FF2B5EF4-FFF2-40B4-BE49-F238E27FC236}">
                    <a16:creationId xmlns:a16="http://schemas.microsoft.com/office/drawing/2014/main" id="{EB6FE5C0-FBB8-41BB-B775-3EF19F2BA6A3}"/>
                  </a:ext>
                </a:extLst>
              </p:cNvPr>
              <p:cNvSpPr/>
              <p:nvPr/>
            </p:nvSpPr>
            <p:spPr>
              <a:xfrm rot="9133332">
                <a:off x="4343663" y="3314353"/>
                <a:ext cx="100483" cy="262905"/>
              </a:xfrm>
              <a:prstGeom prst="moon">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grpSp>
        <p:cxnSp>
          <p:nvCxnSpPr>
            <p:cNvPr id="164" name="Ευθεία γραμμή σύνδεσης 146">
              <a:extLst>
                <a:ext uri="{FF2B5EF4-FFF2-40B4-BE49-F238E27FC236}">
                  <a16:creationId xmlns:a16="http://schemas.microsoft.com/office/drawing/2014/main" id="{3C01FCE7-DD1D-4716-A458-B7A94DF03971}"/>
                </a:ext>
              </a:extLst>
            </p:cNvPr>
            <p:cNvCxnSpPr>
              <a:cxnSpLocks/>
            </p:cNvCxnSpPr>
            <p:nvPr/>
          </p:nvCxnSpPr>
          <p:spPr>
            <a:xfrm flipV="1">
              <a:off x="8872206" y="3748593"/>
              <a:ext cx="527123" cy="197445"/>
            </a:xfrm>
            <a:prstGeom prst="line">
              <a:avLst/>
            </a:prstGeom>
            <a:ln w="28575">
              <a:solidFill>
                <a:srgbClr val="1D4956"/>
              </a:solidFill>
              <a:prstDash val="dash"/>
            </a:ln>
          </p:spPr>
          <p:style>
            <a:lnRef idx="1">
              <a:schemeClr val="dk1"/>
            </a:lnRef>
            <a:fillRef idx="0">
              <a:schemeClr val="dk1"/>
            </a:fillRef>
            <a:effectRef idx="0">
              <a:schemeClr val="dk1"/>
            </a:effectRef>
            <a:fontRef idx="minor">
              <a:schemeClr val="tx1"/>
            </a:fontRef>
          </p:style>
        </p:cxnSp>
        <p:cxnSp>
          <p:nvCxnSpPr>
            <p:cNvPr id="165" name="Ευθεία γραμμή σύνδεσης 146">
              <a:extLst>
                <a:ext uri="{FF2B5EF4-FFF2-40B4-BE49-F238E27FC236}">
                  <a16:creationId xmlns:a16="http://schemas.microsoft.com/office/drawing/2014/main" id="{39E1F573-8407-4622-9FE1-6FDC7852E907}"/>
                </a:ext>
              </a:extLst>
            </p:cNvPr>
            <p:cNvCxnSpPr>
              <a:cxnSpLocks/>
            </p:cNvCxnSpPr>
            <p:nvPr/>
          </p:nvCxnSpPr>
          <p:spPr>
            <a:xfrm>
              <a:off x="8950596" y="4204199"/>
              <a:ext cx="527123" cy="197444"/>
            </a:xfrm>
            <a:prstGeom prst="line">
              <a:avLst/>
            </a:prstGeom>
            <a:ln w="28575">
              <a:solidFill>
                <a:srgbClr val="1D4956"/>
              </a:solidFill>
              <a:prstDash val="dash"/>
            </a:ln>
          </p:spPr>
          <p:style>
            <a:lnRef idx="1">
              <a:schemeClr val="dk1"/>
            </a:lnRef>
            <a:fillRef idx="0">
              <a:schemeClr val="dk1"/>
            </a:fillRef>
            <a:effectRef idx="0">
              <a:schemeClr val="dk1"/>
            </a:effectRef>
            <a:fontRef idx="minor">
              <a:schemeClr val="tx1"/>
            </a:fontRef>
          </p:style>
        </p:cxnSp>
      </p:grpSp>
      <p:sp>
        <p:nvSpPr>
          <p:cNvPr id="166" name="Right Brace 165">
            <a:extLst>
              <a:ext uri="{FF2B5EF4-FFF2-40B4-BE49-F238E27FC236}">
                <a16:creationId xmlns:a16="http://schemas.microsoft.com/office/drawing/2014/main" id="{B403D789-9E84-41C2-864C-17F0AC9650C5}"/>
              </a:ext>
            </a:extLst>
          </p:cNvPr>
          <p:cNvSpPr/>
          <p:nvPr/>
        </p:nvSpPr>
        <p:spPr>
          <a:xfrm rot="16200000">
            <a:off x="6926797" y="2557577"/>
            <a:ext cx="472532" cy="3790645"/>
          </a:xfrm>
          <a:prstGeom prst="rightBrace">
            <a:avLst>
              <a:gd name="adj1" fmla="val 8333"/>
              <a:gd name="adj2" fmla="val 50600"/>
            </a:avLst>
          </a:prstGeom>
          <a:ln w="28575">
            <a:solidFill>
              <a:srgbClr val="1D495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7" name="Rectangle 166">
            <a:extLst>
              <a:ext uri="{FF2B5EF4-FFF2-40B4-BE49-F238E27FC236}">
                <a16:creationId xmlns:a16="http://schemas.microsoft.com/office/drawing/2014/main" id="{F95153A5-4D2F-4276-A84D-CB229DFBE966}"/>
              </a:ext>
            </a:extLst>
          </p:cNvPr>
          <p:cNvSpPr/>
          <p:nvPr/>
        </p:nvSpPr>
        <p:spPr>
          <a:xfrm>
            <a:off x="6867949" y="4321146"/>
            <a:ext cx="424429" cy="261499"/>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D41D83E4-25C9-4D0F-BD39-CC3BD04A3967}"/>
              </a:ext>
            </a:extLst>
          </p:cNvPr>
          <p:cNvSpPr txBox="1"/>
          <p:nvPr/>
        </p:nvSpPr>
        <p:spPr>
          <a:xfrm>
            <a:off x="6022094" y="4152898"/>
            <a:ext cx="2066353"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0x7fa </a:t>
            </a:r>
            <a:r>
              <a:rPr lang="en-US" sz="1800" b="1" u="sng" dirty="0">
                <a:solidFill>
                  <a:schemeClr val="accent6">
                    <a:lumMod val="75000"/>
                  </a:schemeClr>
                </a:solidFill>
                <a:latin typeface="Barlow" panose="020B0604020202020204" charset="0"/>
              </a:rPr>
              <a:t>2</a:t>
            </a:r>
            <a:r>
              <a:rPr lang="en-US" sz="1800" dirty="0">
                <a:solidFill>
                  <a:srgbClr val="1D4956"/>
                </a:solidFill>
                <a:latin typeface="Barlow" panose="020B0604020202020204" charset="0"/>
              </a:rPr>
              <a:t>d0 xxx </a:t>
            </a:r>
            <a:r>
              <a:rPr lang="en-US" sz="1800" dirty="0" err="1">
                <a:solidFill>
                  <a:srgbClr val="1D4956"/>
                </a:solidFill>
                <a:latin typeface="Barlow" panose="020B0604020202020204" charset="0"/>
              </a:rPr>
              <a:t>xxx</a:t>
            </a:r>
            <a:endParaRPr lang="el-GR" sz="2800" baseline="-25000" dirty="0">
              <a:solidFill>
                <a:srgbClr val="1D4956"/>
              </a:solidFill>
            </a:endParaRPr>
          </a:p>
        </p:txBody>
      </p:sp>
      <p:sp>
        <p:nvSpPr>
          <p:cNvPr id="177" name="Rectangle: Rounded Corners 176">
            <a:extLst>
              <a:ext uri="{FF2B5EF4-FFF2-40B4-BE49-F238E27FC236}">
                <a16:creationId xmlns:a16="http://schemas.microsoft.com/office/drawing/2014/main" id="{C10E07AA-E36A-4825-874E-5ACC2D97D0E7}"/>
              </a:ext>
            </a:extLst>
          </p:cNvPr>
          <p:cNvSpPr/>
          <p:nvPr/>
        </p:nvSpPr>
        <p:spPr>
          <a:xfrm>
            <a:off x="7545848" y="1061913"/>
            <a:ext cx="4056267" cy="1121845"/>
          </a:xfrm>
          <a:prstGeom prst="round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78" name="TextBox 177">
            <a:extLst>
              <a:ext uri="{FF2B5EF4-FFF2-40B4-BE49-F238E27FC236}">
                <a16:creationId xmlns:a16="http://schemas.microsoft.com/office/drawing/2014/main" id="{B2A460F6-8EED-4DA4-A420-C99EB04C24B5}"/>
              </a:ext>
            </a:extLst>
          </p:cNvPr>
          <p:cNvSpPr txBox="1"/>
          <p:nvPr/>
        </p:nvSpPr>
        <p:spPr>
          <a:xfrm>
            <a:off x="9439264" y="121265"/>
            <a:ext cx="149392" cy="338554"/>
          </a:xfrm>
          <a:prstGeom prst="rect">
            <a:avLst/>
          </a:prstGeom>
          <a:noFill/>
        </p:spPr>
        <p:txBody>
          <a:bodyPr wrap="square" rtlCol="0">
            <a:spAutoFit/>
          </a:bodyPr>
          <a:lstStyle/>
          <a:p>
            <a:r>
              <a:rPr lang="en-US" sz="1600" b="1" dirty="0">
                <a:solidFill>
                  <a:srgbClr val="1D4956"/>
                </a:solidFill>
                <a:latin typeface="Barlow" panose="020B0604020202020204" charset="0"/>
              </a:rPr>
              <a:t>…</a:t>
            </a:r>
          </a:p>
        </p:txBody>
      </p:sp>
      <p:sp>
        <p:nvSpPr>
          <p:cNvPr id="179" name="Ορθογώνιο: Στρογγύλεμα γωνιών 114">
            <a:extLst>
              <a:ext uri="{FF2B5EF4-FFF2-40B4-BE49-F238E27FC236}">
                <a16:creationId xmlns:a16="http://schemas.microsoft.com/office/drawing/2014/main" id="{0A33867B-F5E8-407F-AFE0-E02D966CD2FE}"/>
              </a:ext>
            </a:extLst>
          </p:cNvPr>
          <p:cNvSpPr/>
          <p:nvPr/>
        </p:nvSpPr>
        <p:spPr>
          <a:xfrm>
            <a:off x="7658424" y="229874"/>
            <a:ext cx="1828905" cy="247713"/>
          </a:xfrm>
          <a:prstGeom prst="roundRect">
            <a:avLst/>
          </a:prstGeom>
          <a:ln w="12700">
            <a:solidFill>
              <a:srgbClr val="1D4956"/>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1D4956"/>
                </a:solidFill>
                <a:latin typeface="Barlow" panose="020B0604020202020204" charset="0"/>
              </a:rPr>
              <a:t>CUDA app </a:t>
            </a:r>
            <a:r>
              <a:rPr lang="en-US" sz="1600" b="1" dirty="0">
                <a:solidFill>
                  <a:srgbClr val="1D4956"/>
                </a:solidFill>
                <a:latin typeface="Barlow" panose="020B0604020202020204" charset="0"/>
              </a:rPr>
              <a:t>A</a:t>
            </a:r>
            <a:r>
              <a:rPr lang="en-US" sz="1600" b="1" baseline="-25000" dirty="0">
                <a:solidFill>
                  <a:srgbClr val="1D4956"/>
                </a:solidFill>
                <a:latin typeface="Barlow" panose="020B0604020202020204" charset="0"/>
              </a:rPr>
              <a:t>1</a:t>
            </a:r>
            <a:r>
              <a:rPr lang="en-US" sz="1600" dirty="0">
                <a:solidFill>
                  <a:srgbClr val="1D4956"/>
                </a:solidFill>
                <a:latin typeface="Barlow" panose="020B0604020202020204" charset="0"/>
              </a:rPr>
              <a:t> </a:t>
            </a:r>
            <a:endParaRPr lang="el-GR" sz="1600" dirty="0">
              <a:solidFill>
                <a:srgbClr val="1D4956"/>
              </a:solidFill>
            </a:endParaRPr>
          </a:p>
        </p:txBody>
      </p:sp>
      <p:grpSp>
        <p:nvGrpSpPr>
          <p:cNvPr id="180" name="Group 179">
            <a:extLst>
              <a:ext uri="{FF2B5EF4-FFF2-40B4-BE49-F238E27FC236}">
                <a16:creationId xmlns:a16="http://schemas.microsoft.com/office/drawing/2014/main" id="{EA186FF4-294D-47DF-8BF9-D3B5BD5A466A}"/>
              </a:ext>
            </a:extLst>
          </p:cNvPr>
          <p:cNvGrpSpPr/>
          <p:nvPr/>
        </p:nvGrpSpPr>
        <p:grpSpPr>
          <a:xfrm>
            <a:off x="8355989" y="1534495"/>
            <a:ext cx="254611" cy="544049"/>
            <a:chOff x="7879267" y="4442733"/>
            <a:chExt cx="351026" cy="944607"/>
          </a:xfrm>
        </p:grpSpPr>
        <p:sp>
          <p:nvSpPr>
            <p:cNvPr id="181" name="Ορθογώνιο 162">
              <a:extLst>
                <a:ext uri="{FF2B5EF4-FFF2-40B4-BE49-F238E27FC236}">
                  <a16:creationId xmlns:a16="http://schemas.microsoft.com/office/drawing/2014/main" id="{706820C0-A494-4A15-9667-4DB7531F6FEE}"/>
                </a:ext>
              </a:extLst>
            </p:cNvPr>
            <p:cNvSpPr/>
            <p:nvPr/>
          </p:nvSpPr>
          <p:spPr>
            <a:xfrm rot="5400000">
              <a:off x="7733489" y="4588511"/>
              <a:ext cx="642582"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82" name="Ευθεία γραμμή σύνδεσης 163">
              <a:extLst>
                <a:ext uri="{FF2B5EF4-FFF2-40B4-BE49-F238E27FC236}">
                  <a16:creationId xmlns:a16="http://schemas.microsoft.com/office/drawing/2014/main" id="{5BE97961-F8DB-42F3-AC7B-6B812D58AD1E}"/>
                </a:ext>
              </a:extLst>
            </p:cNvPr>
            <p:cNvCxnSpPr/>
            <p:nvPr/>
          </p:nvCxnSpPr>
          <p:spPr>
            <a:xfrm rot="5400000">
              <a:off x="8054781" y="4598872"/>
              <a:ext cx="0" cy="351025"/>
            </a:xfrm>
            <a:prstGeom prst="line">
              <a:avLst/>
            </a:prstGeom>
            <a:ln w="19050">
              <a:solidFill>
                <a:srgbClr val="1D4956"/>
              </a:solidFill>
              <a:prstDash val="sysDash"/>
            </a:ln>
          </p:spPr>
          <p:style>
            <a:lnRef idx="2">
              <a:schemeClr val="dk1"/>
            </a:lnRef>
            <a:fillRef idx="0">
              <a:schemeClr val="dk1"/>
            </a:fillRef>
            <a:effectRef idx="1">
              <a:schemeClr val="dk1"/>
            </a:effectRef>
            <a:fontRef idx="minor">
              <a:schemeClr val="tx1"/>
            </a:fontRef>
          </p:style>
        </p:cxnSp>
        <p:sp>
          <p:nvSpPr>
            <p:cNvPr id="183" name="Ορθογώνιο 162">
              <a:extLst>
                <a:ext uri="{FF2B5EF4-FFF2-40B4-BE49-F238E27FC236}">
                  <a16:creationId xmlns:a16="http://schemas.microsoft.com/office/drawing/2014/main" id="{EB0B03FB-B712-4BE3-BE1B-A8A3346C3FD3}"/>
                </a:ext>
              </a:extLst>
            </p:cNvPr>
            <p:cNvSpPr/>
            <p:nvPr/>
          </p:nvSpPr>
          <p:spPr>
            <a:xfrm rot="5400000">
              <a:off x="7903768" y="5060815"/>
              <a:ext cx="302024"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184" name="Ορθογώνιο: Στρογγύλεμα γωνιών 114">
            <a:extLst>
              <a:ext uri="{FF2B5EF4-FFF2-40B4-BE49-F238E27FC236}">
                <a16:creationId xmlns:a16="http://schemas.microsoft.com/office/drawing/2014/main" id="{5ED20275-8C06-41B9-BA1D-332E4F7CFCCA}"/>
              </a:ext>
            </a:extLst>
          </p:cNvPr>
          <p:cNvSpPr/>
          <p:nvPr/>
        </p:nvSpPr>
        <p:spPr>
          <a:xfrm>
            <a:off x="9707373" y="229874"/>
            <a:ext cx="1828905" cy="247713"/>
          </a:xfrm>
          <a:prstGeom prst="roundRect">
            <a:avLst/>
          </a:prstGeom>
          <a:ln w="12700">
            <a:solidFill>
              <a:srgbClr val="1D4956"/>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1D4956"/>
                </a:solidFill>
                <a:latin typeface="Barlow" panose="020B0604020202020204" charset="0"/>
              </a:rPr>
              <a:t>CUDA app </a:t>
            </a:r>
            <a:r>
              <a:rPr lang="en-US" sz="1600" b="1" dirty="0">
                <a:solidFill>
                  <a:srgbClr val="1D4956"/>
                </a:solidFill>
                <a:latin typeface="Barlow" panose="020B0604020202020204" charset="0"/>
              </a:rPr>
              <a:t>A</a:t>
            </a:r>
            <a:r>
              <a:rPr lang="en-US" sz="1600" b="1" baseline="-25000" dirty="0">
                <a:solidFill>
                  <a:srgbClr val="1D4956"/>
                </a:solidFill>
                <a:latin typeface="Barlow" panose="020B0604020202020204" charset="0"/>
              </a:rPr>
              <a:t>N</a:t>
            </a:r>
            <a:r>
              <a:rPr lang="en-US" sz="1600" dirty="0">
                <a:solidFill>
                  <a:srgbClr val="1D4956"/>
                </a:solidFill>
                <a:latin typeface="Barlow" panose="020B0604020202020204" charset="0"/>
              </a:rPr>
              <a:t> </a:t>
            </a:r>
            <a:endParaRPr lang="el-GR" sz="1600" dirty="0">
              <a:solidFill>
                <a:srgbClr val="1D4956"/>
              </a:solidFill>
            </a:endParaRPr>
          </a:p>
        </p:txBody>
      </p:sp>
      <p:sp>
        <p:nvSpPr>
          <p:cNvPr id="186" name="TextBox 185">
            <a:extLst>
              <a:ext uri="{FF2B5EF4-FFF2-40B4-BE49-F238E27FC236}">
                <a16:creationId xmlns:a16="http://schemas.microsoft.com/office/drawing/2014/main" id="{194C55E1-C54B-42BA-BF39-B168854D3097}"/>
              </a:ext>
            </a:extLst>
          </p:cNvPr>
          <p:cNvSpPr txBox="1"/>
          <p:nvPr/>
        </p:nvSpPr>
        <p:spPr>
          <a:xfrm>
            <a:off x="7517695" y="1461442"/>
            <a:ext cx="885909" cy="584775"/>
          </a:xfrm>
          <a:prstGeom prst="rect">
            <a:avLst/>
          </a:prstGeom>
          <a:noFill/>
        </p:spPr>
        <p:txBody>
          <a:bodyPr wrap="square" rtlCol="0">
            <a:spAutoFit/>
          </a:bodyPr>
          <a:lstStyle/>
          <a:p>
            <a:pPr algn="ctr"/>
            <a:r>
              <a:rPr lang="en-US" sz="1600" b="1" dirty="0" err="1">
                <a:solidFill>
                  <a:srgbClr val="1D4956"/>
                </a:solidFill>
                <a:latin typeface="Barlow" panose="020B0604020202020204" charset="0"/>
              </a:rPr>
              <a:t>Arax</a:t>
            </a:r>
            <a:r>
              <a:rPr lang="en-US" sz="1600" b="1" dirty="0">
                <a:solidFill>
                  <a:srgbClr val="1D4956"/>
                </a:solidFill>
                <a:latin typeface="Barlow" panose="020B0604020202020204" charset="0"/>
              </a:rPr>
              <a:t> Server</a:t>
            </a:r>
            <a:endParaRPr lang="el-GR" sz="1600" dirty="0">
              <a:solidFill>
                <a:srgbClr val="1D4956"/>
              </a:solidFill>
            </a:endParaRPr>
          </a:p>
        </p:txBody>
      </p:sp>
      <p:grpSp>
        <p:nvGrpSpPr>
          <p:cNvPr id="187" name="Group 186">
            <a:extLst>
              <a:ext uri="{FF2B5EF4-FFF2-40B4-BE49-F238E27FC236}">
                <a16:creationId xmlns:a16="http://schemas.microsoft.com/office/drawing/2014/main" id="{9FC84ACC-9A90-4085-B47B-2A4E4BBDCDCB}"/>
              </a:ext>
            </a:extLst>
          </p:cNvPr>
          <p:cNvGrpSpPr/>
          <p:nvPr/>
        </p:nvGrpSpPr>
        <p:grpSpPr>
          <a:xfrm>
            <a:off x="10715141" y="1540591"/>
            <a:ext cx="254611" cy="544049"/>
            <a:chOff x="7879267" y="4442733"/>
            <a:chExt cx="351026" cy="944607"/>
          </a:xfrm>
        </p:grpSpPr>
        <p:sp>
          <p:nvSpPr>
            <p:cNvPr id="189" name="Ορθογώνιο 162">
              <a:extLst>
                <a:ext uri="{FF2B5EF4-FFF2-40B4-BE49-F238E27FC236}">
                  <a16:creationId xmlns:a16="http://schemas.microsoft.com/office/drawing/2014/main" id="{5BF0E0B6-71FC-49D1-AC29-5C1BB595FD8E}"/>
                </a:ext>
              </a:extLst>
            </p:cNvPr>
            <p:cNvSpPr/>
            <p:nvPr/>
          </p:nvSpPr>
          <p:spPr>
            <a:xfrm rot="5400000">
              <a:off x="7733489" y="4588511"/>
              <a:ext cx="642582"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cxnSp>
          <p:nvCxnSpPr>
            <p:cNvPr id="190" name="Ευθεία γραμμή σύνδεσης 163">
              <a:extLst>
                <a:ext uri="{FF2B5EF4-FFF2-40B4-BE49-F238E27FC236}">
                  <a16:creationId xmlns:a16="http://schemas.microsoft.com/office/drawing/2014/main" id="{341383DF-7FC8-44B3-AFF6-8876E3327A50}"/>
                </a:ext>
              </a:extLst>
            </p:cNvPr>
            <p:cNvCxnSpPr/>
            <p:nvPr/>
          </p:nvCxnSpPr>
          <p:spPr>
            <a:xfrm rot="5400000">
              <a:off x="8054781" y="4598872"/>
              <a:ext cx="0" cy="351025"/>
            </a:xfrm>
            <a:prstGeom prst="line">
              <a:avLst/>
            </a:prstGeom>
            <a:ln w="19050">
              <a:solidFill>
                <a:srgbClr val="1D4956"/>
              </a:solidFill>
              <a:prstDash val="sysDash"/>
            </a:ln>
          </p:spPr>
          <p:style>
            <a:lnRef idx="2">
              <a:schemeClr val="dk1"/>
            </a:lnRef>
            <a:fillRef idx="0">
              <a:schemeClr val="dk1"/>
            </a:fillRef>
            <a:effectRef idx="1">
              <a:schemeClr val="dk1"/>
            </a:effectRef>
            <a:fontRef idx="minor">
              <a:schemeClr val="tx1"/>
            </a:fontRef>
          </p:style>
        </p:cxnSp>
        <p:sp>
          <p:nvSpPr>
            <p:cNvPr id="191" name="Ορθογώνιο 162">
              <a:extLst>
                <a:ext uri="{FF2B5EF4-FFF2-40B4-BE49-F238E27FC236}">
                  <a16:creationId xmlns:a16="http://schemas.microsoft.com/office/drawing/2014/main" id="{61CBC324-776E-4413-B5F6-1E26783107B5}"/>
                </a:ext>
              </a:extLst>
            </p:cNvPr>
            <p:cNvSpPr/>
            <p:nvPr/>
          </p:nvSpPr>
          <p:spPr>
            <a:xfrm rot="5400000">
              <a:off x="7903768" y="5060815"/>
              <a:ext cx="302024"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193" name="Flowchart: Magnetic Disk 192">
            <a:extLst>
              <a:ext uri="{FF2B5EF4-FFF2-40B4-BE49-F238E27FC236}">
                <a16:creationId xmlns:a16="http://schemas.microsoft.com/office/drawing/2014/main" id="{57A49F62-E9C7-419B-A2E3-E3390DD73C06}"/>
              </a:ext>
            </a:extLst>
          </p:cNvPr>
          <p:cNvSpPr/>
          <p:nvPr/>
        </p:nvSpPr>
        <p:spPr>
          <a:xfrm>
            <a:off x="9073867" y="1087299"/>
            <a:ext cx="1032501" cy="747955"/>
          </a:xfrm>
          <a:prstGeom prst="flowChartMagneticDisk">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94" name="Rectangle 193">
            <a:extLst>
              <a:ext uri="{FF2B5EF4-FFF2-40B4-BE49-F238E27FC236}">
                <a16:creationId xmlns:a16="http://schemas.microsoft.com/office/drawing/2014/main" id="{56BDDAD2-0122-43E3-AEE3-44BA3417F118}"/>
              </a:ext>
            </a:extLst>
          </p:cNvPr>
          <p:cNvSpPr/>
          <p:nvPr/>
        </p:nvSpPr>
        <p:spPr>
          <a:xfrm>
            <a:off x="9276470" y="1424695"/>
            <a:ext cx="150708" cy="54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95" name="Rectangle 194">
            <a:extLst>
              <a:ext uri="{FF2B5EF4-FFF2-40B4-BE49-F238E27FC236}">
                <a16:creationId xmlns:a16="http://schemas.microsoft.com/office/drawing/2014/main" id="{AC240C94-49B9-43A5-9303-017BEE93A55D}"/>
              </a:ext>
            </a:extLst>
          </p:cNvPr>
          <p:cNvSpPr/>
          <p:nvPr/>
        </p:nvSpPr>
        <p:spPr>
          <a:xfrm>
            <a:off x="9763415" y="1424695"/>
            <a:ext cx="150708" cy="54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96" name="TextBox 195">
            <a:extLst>
              <a:ext uri="{FF2B5EF4-FFF2-40B4-BE49-F238E27FC236}">
                <a16:creationId xmlns:a16="http://schemas.microsoft.com/office/drawing/2014/main" id="{35F66F7B-DF1F-4A19-9DD3-687985B8D664}"/>
              </a:ext>
            </a:extLst>
          </p:cNvPr>
          <p:cNvSpPr txBox="1"/>
          <p:nvPr/>
        </p:nvSpPr>
        <p:spPr>
          <a:xfrm>
            <a:off x="8938782" y="1252405"/>
            <a:ext cx="1322448" cy="584775"/>
          </a:xfrm>
          <a:prstGeom prst="rect">
            <a:avLst/>
          </a:prstGeom>
          <a:noFill/>
        </p:spPr>
        <p:txBody>
          <a:bodyPr wrap="square" rtlCol="0">
            <a:spAutoFit/>
          </a:bodyPr>
          <a:lstStyle/>
          <a:p>
            <a:pPr algn="ctr"/>
            <a:r>
              <a:rPr lang="en-US" sz="1600" dirty="0">
                <a:solidFill>
                  <a:srgbClr val="1D4956"/>
                </a:solidFill>
                <a:latin typeface="Barlow" panose="020B0604020202020204" charset="0"/>
              </a:rPr>
              <a:t>sandboxed PTX</a:t>
            </a:r>
          </a:p>
        </p:txBody>
      </p:sp>
      <p:pic>
        <p:nvPicPr>
          <p:cNvPr id="197" name="Picture 196">
            <a:extLst>
              <a:ext uri="{FF2B5EF4-FFF2-40B4-BE49-F238E27FC236}">
                <a16:creationId xmlns:a16="http://schemas.microsoft.com/office/drawing/2014/main" id="{9911A11A-7D2D-44E4-AEEC-DB3207927D49}"/>
              </a:ext>
            </a:extLst>
          </p:cNvPr>
          <p:cNvPicPr>
            <a:picLocks noChangeAspect="1"/>
          </p:cNvPicPr>
          <p:nvPr/>
        </p:nvPicPr>
        <p:blipFill>
          <a:blip r:embed="rId4"/>
          <a:stretch>
            <a:fillRect/>
          </a:stretch>
        </p:blipFill>
        <p:spPr>
          <a:xfrm>
            <a:off x="9476088" y="1100435"/>
            <a:ext cx="233232" cy="190315"/>
          </a:xfrm>
          <a:prstGeom prst="rect">
            <a:avLst/>
          </a:prstGeom>
        </p:spPr>
      </p:pic>
      <p:sp>
        <p:nvSpPr>
          <p:cNvPr id="198" name="Right Brace 197">
            <a:extLst>
              <a:ext uri="{FF2B5EF4-FFF2-40B4-BE49-F238E27FC236}">
                <a16:creationId xmlns:a16="http://schemas.microsoft.com/office/drawing/2014/main" id="{B4B16A3B-B324-479E-B61B-3FDBE7B47440}"/>
              </a:ext>
            </a:extLst>
          </p:cNvPr>
          <p:cNvSpPr/>
          <p:nvPr/>
        </p:nvSpPr>
        <p:spPr>
          <a:xfrm rot="5400000">
            <a:off x="9379253" y="-191877"/>
            <a:ext cx="415591" cy="1803317"/>
          </a:xfrm>
          <a:prstGeom prst="rightBrace">
            <a:avLst>
              <a:gd name="adj1" fmla="val 0"/>
              <a:gd name="adj2" fmla="val 50000"/>
            </a:avLst>
          </a:prstGeom>
          <a:ln w="28575">
            <a:solidFill>
              <a:srgbClr val="1D495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a:p>
        </p:txBody>
      </p:sp>
      <p:sp>
        <p:nvSpPr>
          <p:cNvPr id="199" name="TextBox 198">
            <a:extLst>
              <a:ext uri="{FF2B5EF4-FFF2-40B4-BE49-F238E27FC236}">
                <a16:creationId xmlns:a16="http://schemas.microsoft.com/office/drawing/2014/main" id="{258DF56D-5A4A-4789-BC72-F4B3BF1030C3}"/>
              </a:ext>
            </a:extLst>
          </p:cNvPr>
          <p:cNvSpPr txBox="1"/>
          <p:nvPr/>
        </p:nvSpPr>
        <p:spPr>
          <a:xfrm>
            <a:off x="8546859" y="408482"/>
            <a:ext cx="2115738" cy="338554"/>
          </a:xfrm>
          <a:prstGeom prst="rect">
            <a:avLst/>
          </a:prstGeom>
          <a:noFill/>
        </p:spPr>
        <p:txBody>
          <a:bodyPr wrap="square" rtlCol="0">
            <a:spAutoFit/>
          </a:bodyPr>
          <a:lstStyle/>
          <a:p>
            <a:pPr algn="ctr"/>
            <a:r>
              <a:rPr lang="en-US" sz="1600" dirty="0">
                <a:solidFill>
                  <a:srgbClr val="1D4956"/>
                </a:solidFill>
                <a:latin typeface="Barlow" panose="020B0604020202020204" charset="0"/>
              </a:rPr>
              <a:t>extract &amp; patch</a:t>
            </a:r>
          </a:p>
        </p:txBody>
      </p:sp>
      <p:cxnSp>
        <p:nvCxnSpPr>
          <p:cNvPr id="200" name="Straight Arrow Connector 199">
            <a:extLst>
              <a:ext uri="{FF2B5EF4-FFF2-40B4-BE49-F238E27FC236}">
                <a16:creationId xmlns:a16="http://schemas.microsoft.com/office/drawing/2014/main" id="{A1229769-5357-459B-B6E8-356D47C3EFFA}"/>
              </a:ext>
            </a:extLst>
          </p:cNvPr>
          <p:cNvCxnSpPr>
            <a:cxnSpLocks/>
          </p:cNvCxnSpPr>
          <p:nvPr/>
        </p:nvCxnSpPr>
        <p:spPr>
          <a:xfrm>
            <a:off x="9586696" y="797842"/>
            <a:ext cx="0" cy="26145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067CE5F-76BF-4C76-96F3-32F7A1CB767A}"/>
              </a:ext>
            </a:extLst>
          </p:cNvPr>
          <p:cNvSpPr txBox="1"/>
          <p:nvPr/>
        </p:nvSpPr>
        <p:spPr>
          <a:xfrm>
            <a:off x="9058383" y="1856114"/>
            <a:ext cx="1149485" cy="276999"/>
          </a:xfrm>
          <a:prstGeom prst="rect">
            <a:avLst/>
          </a:prstGeom>
          <a:noFill/>
        </p:spPr>
        <p:txBody>
          <a:bodyPr wrap="square" rtlCol="0">
            <a:spAutoFit/>
          </a:bodyPr>
          <a:lstStyle/>
          <a:p>
            <a:pPr algn="ctr"/>
            <a:r>
              <a:rPr lang="en-US" sz="1200" b="1" dirty="0">
                <a:solidFill>
                  <a:srgbClr val="1D4956"/>
                </a:solidFill>
                <a:latin typeface="Barlow" panose="020B0604020202020204" charset="0"/>
              </a:rPr>
              <a:t>CUDA streams</a:t>
            </a:r>
            <a:endParaRPr lang="el-GR" sz="1200" dirty="0">
              <a:solidFill>
                <a:srgbClr val="1D4956"/>
              </a:solidFill>
            </a:endParaRPr>
          </a:p>
        </p:txBody>
      </p:sp>
      <p:cxnSp>
        <p:nvCxnSpPr>
          <p:cNvPr id="67" name="Straight Arrow Connector 66">
            <a:extLst>
              <a:ext uri="{FF2B5EF4-FFF2-40B4-BE49-F238E27FC236}">
                <a16:creationId xmlns:a16="http://schemas.microsoft.com/office/drawing/2014/main" id="{6B922C37-734F-4ECB-8603-0C2AEF9902A2}"/>
              </a:ext>
            </a:extLst>
          </p:cNvPr>
          <p:cNvCxnSpPr>
            <a:cxnSpLocks/>
          </p:cNvCxnSpPr>
          <p:nvPr/>
        </p:nvCxnSpPr>
        <p:spPr>
          <a:xfrm flipH="1">
            <a:off x="8688070" y="1989816"/>
            <a:ext cx="432000" cy="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F99D4C8-825F-47DB-94AB-68E28A56855E}"/>
              </a:ext>
            </a:extLst>
          </p:cNvPr>
          <p:cNvCxnSpPr>
            <a:cxnSpLocks/>
          </p:cNvCxnSpPr>
          <p:nvPr/>
        </p:nvCxnSpPr>
        <p:spPr>
          <a:xfrm>
            <a:off x="10151635" y="1988922"/>
            <a:ext cx="432000" cy="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6DBF7FE8-1ED7-41AE-8F36-2DFBF8B0B704}"/>
              </a:ext>
            </a:extLst>
          </p:cNvPr>
          <p:cNvPicPr>
            <a:picLocks noChangeAspect="1"/>
          </p:cNvPicPr>
          <p:nvPr/>
        </p:nvPicPr>
        <p:blipFill>
          <a:blip r:embed="rId5"/>
          <a:stretch>
            <a:fillRect/>
          </a:stretch>
        </p:blipFill>
        <p:spPr>
          <a:xfrm>
            <a:off x="7667146" y="1146031"/>
            <a:ext cx="594116" cy="235899"/>
          </a:xfrm>
          <a:prstGeom prst="rect">
            <a:avLst/>
          </a:prstGeom>
        </p:spPr>
      </p:pic>
      <p:sp>
        <p:nvSpPr>
          <p:cNvPr id="75" name="TextBox 74">
            <a:extLst>
              <a:ext uri="{FF2B5EF4-FFF2-40B4-BE49-F238E27FC236}">
                <a16:creationId xmlns:a16="http://schemas.microsoft.com/office/drawing/2014/main" id="{2EE6B27F-5A77-4DA4-AA1C-85D6A5E92D5E}"/>
              </a:ext>
            </a:extLst>
          </p:cNvPr>
          <p:cNvSpPr txBox="1"/>
          <p:nvPr/>
        </p:nvSpPr>
        <p:spPr>
          <a:xfrm>
            <a:off x="6208295" y="2354521"/>
            <a:ext cx="4006308" cy="369332"/>
          </a:xfrm>
          <a:prstGeom prst="rect">
            <a:avLst/>
          </a:prstGeom>
          <a:noFill/>
        </p:spPr>
        <p:txBody>
          <a:bodyPr wrap="square" rtlCol="0">
            <a:spAutoFit/>
          </a:bodyPr>
          <a:lstStyle/>
          <a:p>
            <a:pPr algn="ctr"/>
            <a:r>
              <a:rPr lang="en-US" sz="1800" b="1" u="sng" dirty="0">
                <a:solidFill>
                  <a:srgbClr val="1D4956"/>
                </a:solidFill>
                <a:latin typeface="Barlow" panose="020B0604020202020204" charset="0"/>
              </a:rPr>
              <a:t>Protected</a:t>
            </a:r>
            <a:r>
              <a:rPr lang="en-US" sz="1800" b="1" dirty="0">
                <a:solidFill>
                  <a:srgbClr val="1D4956"/>
                </a:solidFill>
                <a:latin typeface="Barlow" panose="020B0604020202020204" charset="0"/>
              </a:rPr>
              <a:t>  Server’s </a:t>
            </a:r>
            <a:r>
              <a:rPr lang="en-US" sz="1800" dirty="0">
                <a:solidFill>
                  <a:srgbClr val="1D4956"/>
                </a:solidFill>
                <a:latin typeface="Barlow" panose="020B0604020202020204" charset="0"/>
              </a:rPr>
              <a:t>CUDA context</a:t>
            </a:r>
            <a:endParaRPr lang="el-GR" sz="1800" dirty="0">
              <a:solidFill>
                <a:srgbClr val="1D4956"/>
              </a:solidFill>
            </a:endParaRPr>
          </a:p>
        </p:txBody>
      </p:sp>
      <p:sp>
        <p:nvSpPr>
          <p:cNvPr id="76" name="Ορθογώνιο: Στρογγύλεμα γωνιών 55">
            <a:extLst>
              <a:ext uri="{FF2B5EF4-FFF2-40B4-BE49-F238E27FC236}">
                <a16:creationId xmlns:a16="http://schemas.microsoft.com/office/drawing/2014/main" id="{D941687B-B44E-401E-9445-1C2FA424FDA4}"/>
              </a:ext>
            </a:extLst>
          </p:cNvPr>
          <p:cNvSpPr/>
          <p:nvPr/>
        </p:nvSpPr>
        <p:spPr>
          <a:xfrm>
            <a:off x="5924944" y="2785308"/>
            <a:ext cx="2335175" cy="337127"/>
          </a:xfrm>
          <a:prstGeom prst="roundRect">
            <a:avLst/>
          </a:prstGeom>
          <a:solidFill>
            <a:srgbClr val="EAEAEA"/>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rgbClr val="1D4956"/>
                </a:solidFill>
                <a:latin typeface="Barlow" panose="020B0604020202020204" charset="0"/>
              </a:rPr>
              <a:t>sandboxed kernel A</a:t>
            </a:r>
            <a:r>
              <a:rPr lang="en-US" sz="2400" baseline="-25000" dirty="0">
                <a:solidFill>
                  <a:srgbClr val="1D4956"/>
                </a:solidFill>
                <a:latin typeface="Barlow" panose="020B0604020202020204" charset="0"/>
              </a:rPr>
              <a:t>1</a:t>
            </a:r>
            <a:endParaRPr lang="el-GR" sz="1800" baseline="-25000" dirty="0">
              <a:solidFill>
                <a:srgbClr val="1D4956"/>
              </a:solidFill>
            </a:endParaRPr>
          </a:p>
        </p:txBody>
      </p:sp>
      <p:sp>
        <p:nvSpPr>
          <p:cNvPr id="77" name="TextBox 76">
            <a:extLst>
              <a:ext uri="{FF2B5EF4-FFF2-40B4-BE49-F238E27FC236}">
                <a16:creationId xmlns:a16="http://schemas.microsoft.com/office/drawing/2014/main" id="{5C62FF72-D895-4AA5-B513-F372756C0D8F}"/>
              </a:ext>
            </a:extLst>
          </p:cNvPr>
          <p:cNvSpPr txBox="1"/>
          <p:nvPr/>
        </p:nvSpPr>
        <p:spPr>
          <a:xfrm>
            <a:off x="11287508" y="2406221"/>
            <a:ext cx="645611" cy="369332"/>
          </a:xfrm>
          <a:prstGeom prst="rect">
            <a:avLst/>
          </a:prstGeom>
          <a:solidFill>
            <a:srgbClr val="EDEDED"/>
          </a:solidFill>
        </p:spPr>
        <p:txBody>
          <a:bodyPr wrap="square" rtlCol="0">
            <a:spAutoFit/>
          </a:bodyPr>
          <a:lstStyle/>
          <a:p>
            <a:pPr algn="ctr"/>
            <a:r>
              <a:rPr lang="en-US" sz="1800" b="1" dirty="0">
                <a:solidFill>
                  <a:srgbClr val="1D4956"/>
                </a:solidFill>
                <a:latin typeface="Barlow" panose="020B0604020202020204" charset="0"/>
              </a:rPr>
              <a:t>GPU</a:t>
            </a:r>
            <a:endParaRPr lang="el-GR" sz="2800" b="1" dirty="0">
              <a:solidFill>
                <a:srgbClr val="1D4956"/>
              </a:solidFill>
            </a:endParaRPr>
          </a:p>
        </p:txBody>
      </p:sp>
      <p:sp>
        <p:nvSpPr>
          <p:cNvPr id="78" name="Rectangle: Rounded Corners 77">
            <a:extLst>
              <a:ext uri="{FF2B5EF4-FFF2-40B4-BE49-F238E27FC236}">
                <a16:creationId xmlns:a16="http://schemas.microsoft.com/office/drawing/2014/main" id="{C38A9952-D864-4AC3-B3D8-FCA789DE54AF}"/>
              </a:ext>
            </a:extLst>
          </p:cNvPr>
          <p:cNvSpPr/>
          <p:nvPr/>
        </p:nvSpPr>
        <p:spPr>
          <a:xfrm>
            <a:off x="5242286" y="4974040"/>
            <a:ext cx="6827567" cy="1146182"/>
          </a:xfrm>
          <a:prstGeom prst="roundRect">
            <a:avLst/>
          </a:prstGeom>
          <a:noFill/>
          <a:ln>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9" name="TextBox 78">
            <a:extLst>
              <a:ext uri="{FF2B5EF4-FFF2-40B4-BE49-F238E27FC236}">
                <a16:creationId xmlns:a16="http://schemas.microsoft.com/office/drawing/2014/main" id="{42FE84C3-C810-491A-B1C5-4502336DA3E5}"/>
              </a:ext>
            </a:extLst>
          </p:cNvPr>
          <p:cNvSpPr txBox="1"/>
          <p:nvPr/>
        </p:nvSpPr>
        <p:spPr>
          <a:xfrm>
            <a:off x="9014965" y="5707199"/>
            <a:ext cx="1190441" cy="369332"/>
          </a:xfrm>
          <a:prstGeom prst="rect">
            <a:avLst/>
          </a:prstGeom>
          <a:solidFill>
            <a:srgbClr val="EDEDED"/>
          </a:solidFill>
        </p:spPr>
        <p:txBody>
          <a:bodyPr wrap="square" rtlCol="0">
            <a:spAutoFit/>
          </a:bodyPr>
          <a:lstStyle/>
          <a:p>
            <a:pPr algn="ctr"/>
            <a:r>
              <a:rPr lang="en-US" sz="1800" dirty="0">
                <a:solidFill>
                  <a:srgbClr val="1D4956"/>
                </a:solidFill>
                <a:latin typeface="Barlow" panose="020B0604020202020204" charset="0"/>
              </a:rPr>
              <a:t>Memory</a:t>
            </a:r>
            <a:endParaRPr lang="el-GR" sz="1600" dirty="0">
              <a:solidFill>
                <a:srgbClr val="1D4956"/>
              </a:solidFill>
            </a:endParaRPr>
          </a:p>
        </p:txBody>
      </p:sp>
      <p:sp>
        <p:nvSpPr>
          <p:cNvPr id="80" name="TextBox 79">
            <a:extLst>
              <a:ext uri="{FF2B5EF4-FFF2-40B4-BE49-F238E27FC236}">
                <a16:creationId xmlns:a16="http://schemas.microsoft.com/office/drawing/2014/main" id="{2FAA4B45-8F29-444A-964F-6711EC84D906}"/>
              </a:ext>
            </a:extLst>
          </p:cNvPr>
          <p:cNvSpPr txBox="1"/>
          <p:nvPr/>
        </p:nvSpPr>
        <p:spPr>
          <a:xfrm>
            <a:off x="6324960" y="4938696"/>
            <a:ext cx="1405879" cy="379591"/>
          </a:xfrm>
          <a:prstGeom prst="rect">
            <a:avLst/>
          </a:prstGeom>
          <a:noFill/>
        </p:spPr>
        <p:txBody>
          <a:bodyPr wrap="square" rtlCol="0">
            <a:spAutoFit/>
          </a:bodyPr>
          <a:lstStyle/>
          <a:p>
            <a:pPr algn="ctr"/>
            <a:r>
              <a:rPr lang="en-US" sz="1800" i="1" dirty="0">
                <a:solidFill>
                  <a:srgbClr val="1D4956"/>
                </a:solidFill>
                <a:latin typeface="Barlow" panose="020B0604020202020204" charset="0"/>
              </a:rPr>
              <a:t>partition A</a:t>
            </a:r>
            <a:r>
              <a:rPr lang="en-US" sz="2800" i="1" baseline="-25000" dirty="0">
                <a:solidFill>
                  <a:srgbClr val="1D4956"/>
                </a:solidFill>
                <a:latin typeface="Barlow" panose="020B0604020202020204" charset="0"/>
              </a:rPr>
              <a:t>1</a:t>
            </a:r>
            <a:endParaRPr lang="el-GR" sz="2800" i="1" baseline="-25000" dirty="0">
              <a:solidFill>
                <a:srgbClr val="1D4956"/>
              </a:solidFill>
            </a:endParaRPr>
          </a:p>
        </p:txBody>
      </p:sp>
      <p:sp>
        <p:nvSpPr>
          <p:cNvPr id="81" name="TextBox 80">
            <a:extLst>
              <a:ext uri="{FF2B5EF4-FFF2-40B4-BE49-F238E27FC236}">
                <a16:creationId xmlns:a16="http://schemas.microsoft.com/office/drawing/2014/main" id="{2638B454-6E7F-43BB-BCE3-52C2490E59BD}"/>
              </a:ext>
            </a:extLst>
          </p:cNvPr>
          <p:cNvSpPr txBox="1"/>
          <p:nvPr/>
        </p:nvSpPr>
        <p:spPr>
          <a:xfrm>
            <a:off x="6726222" y="5728917"/>
            <a:ext cx="1190451" cy="379591"/>
          </a:xfrm>
          <a:prstGeom prst="rect">
            <a:avLst/>
          </a:prstGeom>
          <a:noFill/>
          <a:ln>
            <a:solidFill>
              <a:srgbClr val="1D4956"/>
            </a:solidFill>
          </a:ln>
        </p:spPr>
        <p:txBody>
          <a:bodyPr wrap="square" rtlCol="0">
            <a:spAutoFit/>
          </a:bodyPr>
          <a:lstStyle/>
          <a:p>
            <a:pPr algn="ctr"/>
            <a:r>
              <a:rPr lang="en-US" sz="1800" dirty="0">
                <a:solidFill>
                  <a:srgbClr val="1D4956"/>
                </a:solidFill>
                <a:latin typeface="Barlow" panose="020B0604020202020204" charset="0"/>
              </a:rPr>
              <a:t>data A</a:t>
            </a:r>
            <a:r>
              <a:rPr lang="en-US" sz="2800" baseline="-25000" dirty="0">
                <a:solidFill>
                  <a:srgbClr val="1D4956"/>
                </a:solidFill>
                <a:latin typeface="Barlow" panose="020B0604020202020204" charset="0"/>
              </a:rPr>
              <a:t>1</a:t>
            </a:r>
            <a:endParaRPr lang="el-GR" sz="2800" baseline="-25000" dirty="0">
              <a:solidFill>
                <a:srgbClr val="1D4956"/>
              </a:solidFill>
            </a:endParaRPr>
          </a:p>
        </p:txBody>
      </p:sp>
      <p:sp>
        <p:nvSpPr>
          <p:cNvPr id="82" name="TextBox 81">
            <a:extLst>
              <a:ext uri="{FF2B5EF4-FFF2-40B4-BE49-F238E27FC236}">
                <a16:creationId xmlns:a16="http://schemas.microsoft.com/office/drawing/2014/main" id="{88AC0437-CDFB-4545-9F30-A18AD24326A0}"/>
              </a:ext>
            </a:extLst>
          </p:cNvPr>
          <p:cNvSpPr txBox="1"/>
          <p:nvPr/>
        </p:nvSpPr>
        <p:spPr>
          <a:xfrm>
            <a:off x="10191779" y="4940148"/>
            <a:ext cx="1523029" cy="379591"/>
          </a:xfrm>
          <a:prstGeom prst="rect">
            <a:avLst/>
          </a:prstGeom>
          <a:noFill/>
        </p:spPr>
        <p:txBody>
          <a:bodyPr wrap="square" rtlCol="0">
            <a:spAutoFit/>
          </a:bodyPr>
          <a:lstStyle/>
          <a:p>
            <a:pPr algn="ctr"/>
            <a:r>
              <a:rPr lang="en-US" sz="1800" i="1" dirty="0">
                <a:solidFill>
                  <a:srgbClr val="1D4956"/>
                </a:solidFill>
                <a:latin typeface="Barlow" panose="020B0604020202020204" charset="0"/>
              </a:rPr>
              <a:t>partition A</a:t>
            </a:r>
            <a:r>
              <a:rPr lang="en-US" sz="2800" i="1" baseline="-25000" dirty="0">
                <a:solidFill>
                  <a:srgbClr val="1D4956"/>
                </a:solidFill>
                <a:latin typeface="Barlow" panose="020B0604020202020204" charset="0"/>
              </a:rPr>
              <a:t>N</a:t>
            </a:r>
            <a:endParaRPr lang="el-GR" sz="2800" i="1" baseline="-25000" dirty="0">
              <a:solidFill>
                <a:srgbClr val="1D4956"/>
              </a:solidFill>
            </a:endParaRPr>
          </a:p>
        </p:txBody>
      </p:sp>
      <p:sp>
        <p:nvSpPr>
          <p:cNvPr id="83" name="TextBox 82">
            <a:extLst>
              <a:ext uri="{FF2B5EF4-FFF2-40B4-BE49-F238E27FC236}">
                <a16:creationId xmlns:a16="http://schemas.microsoft.com/office/drawing/2014/main" id="{819207EA-7092-4218-A2B2-7963794FFFDD}"/>
              </a:ext>
            </a:extLst>
          </p:cNvPr>
          <p:cNvSpPr txBox="1"/>
          <p:nvPr/>
        </p:nvSpPr>
        <p:spPr>
          <a:xfrm>
            <a:off x="10412503" y="5716002"/>
            <a:ext cx="1190451" cy="379591"/>
          </a:xfrm>
          <a:prstGeom prst="rect">
            <a:avLst/>
          </a:prstGeom>
          <a:noFill/>
          <a:ln>
            <a:solidFill>
              <a:srgbClr val="1D4956"/>
            </a:solidFill>
          </a:ln>
        </p:spPr>
        <p:txBody>
          <a:bodyPr wrap="square" rtlCol="0">
            <a:spAutoFit/>
          </a:bodyPr>
          <a:lstStyle/>
          <a:p>
            <a:pPr algn="ctr"/>
            <a:r>
              <a:rPr lang="en-US" sz="1800" dirty="0">
                <a:solidFill>
                  <a:srgbClr val="1D4956"/>
                </a:solidFill>
                <a:latin typeface="Barlow" panose="020B0604020202020204" charset="0"/>
              </a:rPr>
              <a:t>data A</a:t>
            </a:r>
            <a:r>
              <a:rPr lang="en-US" sz="2800" baseline="-25000" dirty="0">
                <a:solidFill>
                  <a:srgbClr val="1D4956"/>
                </a:solidFill>
                <a:latin typeface="Barlow" panose="020B0604020202020204" charset="0"/>
              </a:rPr>
              <a:t>N</a:t>
            </a:r>
            <a:endParaRPr lang="el-GR" sz="2800" baseline="-25000" dirty="0">
              <a:solidFill>
                <a:srgbClr val="1D4956"/>
              </a:solidFill>
            </a:endParaRPr>
          </a:p>
        </p:txBody>
      </p:sp>
      <p:cxnSp>
        <p:nvCxnSpPr>
          <p:cNvPr id="85" name="Straight Connector 84">
            <a:extLst>
              <a:ext uri="{FF2B5EF4-FFF2-40B4-BE49-F238E27FC236}">
                <a16:creationId xmlns:a16="http://schemas.microsoft.com/office/drawing/2014/main" id="{3B4AC04B-E2FF-447A-AC25-72FB69568CEE}"/>
              </a:ext>
            </a:extLst>
          </p:cNvPr>
          <p:cNvCxnSpPr>
            <a:cxnSpLocks/>
          </p:cNvCxnSpPr>
          <p:nvPr/>
        </p:nvCxnSpPr>
        <p:spPr>
          <a:xfrm>
            <a:off x="5242286" y="4974040"/>
            <a:ext cx="0" cy="1261877"/>
          </a:xfrm>
          <a:prstGeom prst="line">
            <a:avLst/>
          </a:prstGeom>
          <a:ln w="28575">
            <a:solidFill>
              <a:srgbClr val="1D4956"/>
            </a:solidFill>
          </a:ln>
          <a:effectLst/>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877125A3-959D-4EE8-9140-76FED14BC370}"/>
              </a:ext>
            </a:extLst>
          </p:cNvPr>
          <p:cNvSpPr txBox="1"/>
          <p:nvPr/>
        </p:nvSpPr>
        <p:spPr>
          <a:xfrm>
            <a:off x="8124264" y="4620586"/>
            <a:ext cx="2214774"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0x</a:t>
            </a:r>
            <a:r>
              <a:rPr lang="en-US" sz="1800" b="1" dirty="0">
                <a:solidFill>
                  <a:srgbClr val="1D4956"/>
                </a:solidFill>
                <a:latin typeface="Barlow" panose="020B0604020202020204" charset="0"/>
              </a:rPr>
              <a:t>7fa 2d0 </a:t>
            </a:r>
            <a:r>
              <a:rPr lang="en-US" sz="1800" dirty="0" err="1">
                <a:solidFill>
                  <a:srgbClr val="1D4956"/>
                </a:solidFill>
                <a:latin typeface="Barlow" panose="020B0604020202020204" charset="0"/>
              </a:rPr>
              <a:t>fff</a:t>
            </a:r>
            <a:r>
              <a:rPr lang="en-US" sz="1800" dirty="0">
                <a:solidFill>
                  <a:srgbClr val="1D4956"/>
                </a:solidFill>
                <a:latin typeface="Barlow" panose="020B0604020202020204" charset="0"/>
              </a:rPr>
              <a:t> </a:t>
            </a:r>
            <a:r>
              <a:rPr lang="en-US" sz="1800" dirty="0" err="1">
                <a:solidFill>
                  <a:srgbClr val="1D4956"/>
                </a:solidFill>
                <a:latin typeface="Barlow" panose="020B0604020202020204" charset="0"/>
              </a:rPr>
              <a:t>ffff</a:t>
            </a:r>
            <a:endParaRPr lang="el-GR" sz="2800" baseline="-25000" dirty="0">
              <a:solidFill>
                <a:srgbClr val="1D4956"/>
              </a:solidFill>
            </a:endParaRPr>
          </a:p>
        </p:txBody>
      </p:sp>
      <p:cxnSp>
        <p:nvCxnSpPr>
          <p:cNvPr id="87" name="Straight Connector 86">
            <a:extLst>
              <a:ext uri="{FF2B5EF4-FFF2-40B4-BE49-F238E27FC236}">
                <a16:creationId xmlns:a16="http://schemas.microsoft.com/office/drawing/2014/main" id="{EABF8E27-6946-4BFA-91C9-B70A610438CB}"/>
              </a:ext>
            </a:extLst>
          </p:cNvPr>
          <p:cNvCxnSpPr>
            <a:cxnSpLocks/>
          </p:cNvCxnSpPr>
          <p:nvPr/>
        </p:nvCxnSpPr>
        <p:spPr>
          <a:xfrm>
            <a:off x="9037252" y="4932239"/>
            <a:ext cx="0" cy="1261877"/>
          </a:xfrm>
          <a:prstGeom prst="line">
            <a:avLst/>
          </a:prstGeom>
          <a:ln w="28575">
            <a:solidFill>
              <a:srgbClr val="1D4956"/>
            </a:solidFill>
          </a:ln>
          <a:effectLst/>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6DCA592-95F9-4792-BCF5-17CB8C967904}"/>
              </a:ext>
            </a:extLst>
          </p:cNvPr>
          <p:cNvSpPr txBox="1"/>
          <p:nvPr/>
        </p:nvSpPr>
        <p:spPr>
          <a:xfrm>
            <a:off x="4391112" y="4609550"/>
            <a:ext cx="2059527" cy="369332"/>
          </a:xfrm>
          <a:prstGeom prst="rect">
            <a:avLst/>
          </a:prstGeom>
          <a:noFill/>
        </p:spPr>
        <p:txBody>
          <a:bodyPr wrap="square" rtlCol="0">
            <a:spAutoFit/>
          </a:bodyPr>
          <a:lstStyle/>
          <a:p>
            <a:pPr algn="ctr"/>
            <a:r>
              <a:rPr lang="en-US" sz="1800" dirty="0">
                <a:solidFill>
                  <a:srgbClr val="1D4956"/>
                </a:solidFill>
                <a:latin typeface="Barlow" panose="020B0604020202020204" charset="0"/>
              </a:rPr>
              <a:t>0x</a:t>
            </a:r>
            <a:r>
              <a:rPr lang="en-US" sz="1800" b="1" dirty="0">
                <a:solidFill>
                  <a:srgbClr val="1D4956"/>
                </a:solidFill>
                <a:latin typeface="Barlow" panose="020B0604020202020204" charset="0"/>
              </a:rPr>
              <a:t>7fa 2d0 </a:t>
            </a:r>
            <a:r>
              <a:rPr lang="en-US" sz="1800" dirty="0">
                <a:solidFill>
                  <a:srgbClr val="1D4956"/>
                </a:solidFill>
                <a:latin typeface="Barlow" panose="020B0604020202020204" charset="0"/>
              </a:rPr>
              <a:t>000 000</a:t>
            </a:r>
            <a:endParaRPr lang="el-GR" sz="2800" baseline="-25000" dirty="0">
              <a:solidFill>
                <a:srgbClr val="1D4956"/>
              </a:solidFill>
            </a:endParaRPr>
          </a:p>
        </p:txBody>
      </p:sp>
      <p:grpSp>
        <p:nvGrpSpPr>
          <p:cNvPr id="71" name="Group 70">
            <a:extLst>
              <a:ext uri="{FF2B5EF4-FFF2-40B4-BE49-F238E27FC236}">
                <a16:creationId xmlns:a16="http://schemas.microsoft.com/office/drawing/2014/main" id="{283B2315-7DC4-41F6-B829-3A8207AA6B6E}"/>
              </a:ext>
            </a:extLst>
          </p:cNvPr>
          <p:cNvGrpSpPr/>
          <p:nvPr/>
        </p:nvGrpSpPr>
        <p:grpSpPr>
          <a:xfrm>
            <a:off x="6917994" y="4565740"/>
            <a:ext cx="1431325" cy="408300"/>
            <a:chOff x="6917994" y="4565740"/>
            <a:chExt cx="1431325" cy="408300"/>
          </a:xfrm>
        </p:grpSpPr>
        <p:pic>
          <p:nvPicPr>
            <p:cNvPr id="72" name="Picture 71">
              <a:extLst>
                <a:ext uri="{FF2B5EF4-FFF2-40B4-BE49-F238E27FC236}">
                  <a16:creationId xmlns:a16="http://schemas.microsoft.com/office/drawing/2014/main" id="{54EA825D-6893-440A-9AE6-49B8631F3BEF}"/>
                </a:ext>
              </a:extLst>
            </p:cNvPr>
            <p:cNvPicPr>
              <a:picLocks noChangeAspect="1"/>
            </p:cNvPicPr>
            <p:nvPr/>
          </p:nvPicPr>
          <p:blipFill>
            <a:blip r:embed="rId4"/>
            <a:stretch>
              <a:fillRect/>
            </a:stretch>
          </p:blipFill>
          <p:spPr>
            <a:xfrm>
              <a:off x="6917994" y="4612248"/>
              <a:ext cx="361792" cy="361792"/>
            </a:xfrm>
            <a:prstGeom prst="rect">
              <a:avLst/>
            </a:prstGeom>
          </p:spPr>
        </p:pic>
        <p:sp>
          <p:nvSpPr>
            <p:cNvPr id="73" name="TextBox 72">
              <a:extLst>
                <a:ext uri="{FF2B5EF4-FFF2-40B4-BE49-F238E27FC236}">
                  <a16:creationId xmlns:a16="http://schemas.microsoft.com/office/drawing/2014/main" id="{3DDAFF4E-E113-43E5-A194-D1005787A5F4}"/>
                </a:ext>
              </a:extLst>
            </p:cNvPr>
            <p:cNvSpPr txBox="1"/>
            <p:nvPr/>
          </p:nvSpPr>
          <p:spPr>
            <a:xfrm>
              <a:off x="7132974" y="4565740"/>
              <a:ext cx="1216345" cy="400110"/>
            </a:xfrm>
            <a:prstGeom prst="rect">
              <a:avLst/>
            </a:prstGeom>
            <a:noFill/>
          </p:spPr>
          <p:txBody>
            <a:bodyPr wrap="square" rtlCol="0">
              <a:spAutoFit/>
            </a:bodyPr>
            <a:lstStyle/>
            <a:p>
              <a:pPr algn="ctr"/>
              <a:r>
                <a:rPr lang="en-US" sz="2000" dirty="0">
                  <a:solidFill>
                    <a:schemeClr val="tx1"/>
                  </a:solidFill>
                  <a:latin typeface="Old English Text MT" panose="03040902040508030806" pitchFamily="66" charset="0"/>
                </a:rPr>
                <a:t>guardian</a:t>
              </a:r>
              <a:endParaRPr lang="el-GR" sz="2000" dirty="0">
                <a:solidFill>
                  <a:schemeClr val="tx1"/>
                </a:solidFill>
              </a:endParaRPr>
            </a:p>
          </p:txBody>
        </p:sp>
      </p:grpSp>
    </p:spTree>
    <p:custDataLst>
      <p:tags r:id="rId1"/>
    </p:custDataLst>
    <p:extLst>
      <p:ext uri="{BB962C8B-B14F-4D97-AF65-F5344CB8AC3E}">
        <p14:creationId xmlns:p14="http://schemas.microsoft.com/office/powerpoint/2010/main" val="1246244884"/>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tent Placeholder 2">
            <a:extLst>
              <a:ext uri="{FF2B5EF4-FFF2-40B4-BE49-F238E27FC236}">
                <a16:creationId xmlns:a16="http://schemas.microsoft.com/office/drawing/2014/main" id="{55821083-E263-4BE7-A342-D5E521881793}"/>
              </a:ext>
            </a:extLst>
          </p:cNvPr>
          <p:cNvSpPr>
            <a:spLocks noGrp="1"/>
          </p:cNvSpPr>
          <p:nvPr>
            <p:ph sz="half" idx="1"/>
          </p:nvPr>
        </p:nvSpPr>
        <p:spPr>
          <a:xfrm>
            <a:off x="465142" y="1048000"/>
            <a:ext cx="11210391" cy="5039686"/>
          </a:xfrm>
          <a:solidFill>
            <a:schemeClr val="bg1"/>
          </a:solidFill>
        </p:spPr>
        <p:txBody>
          <a:bodyPr vert="horz" lIns="91440" tIns="45720" rIns="91440" bIns="45720" rtlCol="0" anchor="t">
            <a:noAutofit/>
          </a:bodyPr>
          <a:lstStyle/>
          <a:p>
            <a:pPr>
              <a:lnSpc>
                <a:spcPct val="150000"/>
              </a:lnSpc>
            </a:pPr>
            <a:r>
              <a:rPr lang="en-US" sz="2400" dirty="0">
                <a:solidFill>
                  <a:srgbClr val="1D4956"/>
                </a:solidFill>
                <a:latin typeface="Barlow"/>
                <a:cs typeface="Calibri"/>
                <a:sym typeface="Wingdings" panose="05000000000000000000" pitchFamily="2" charset="2"/>
              </a:rPr>
              <a:t> An illegal address will wrap around</a:t>
            </a:r>
          </a:p>
          <a:p>
            <a:pPr lvl="1">
              <a:lnSpc>
                <a:spcPct val="150000"/>
              </a:lnSpc>
            </a:pPr>
            <a:r>
              <a:rPr lang="en-GB" sz="2000" dirty="0" err="1">
                <a:solidFill>
                  <a:srgbClr val="1D4956"/>
                </a:solidFill>
                <a:latin typeface="Barlow" panose="00000500000000000000" pitchFamily="2" charset="0"/>
              </a:rPr>
              <a:t>fenced_addr</a:t>
            </a:r>
            <a:r>
              <a:rPr lang="en-GB" sz="2000" dirty="0">
                <a:solidFill>
                  <a:srgbClr val="1D4956"/>
                </a:solidFill>
                <a:latin typeface="Barlow" panose="00000500000000000000" pitchFamily="2" charset="0"/>
              </a:rPr>
              <a:t> = </a:t>
            </a:r>
            <a:r>
              <a:rPr lang="en-GB" sz="2000" dirty="0" err="1">
                <a:solidFill>
                  <a:srgbClr val="1D4956"/>
                </a:solidFill>
                <a:latin typeface="Barlow" panose="00000500000000000000" pitchFamily="2" charset="0"/>
              </a:rPr>
              <a:t>part_base</a:t>
            </a:r>
            <a:r>
              <a:rPr lang="en-GB" sz="2000" dirty="0">
                <a:solidFill>
                  <a:srgbClr val="1D4956"/>
                </a:solidFill>
                <a:latin typeface="Barlow" panose="00000500000000000000" pitchFamily="2" charset="0"/>
              </a:rPr>
              <a:t> + ( (illegal_</a:t>
            </a:r>
            <a:r>
              <a:rPr lang="en-US" sz="2000" dirty="0" err="1">
                <a:solidFill>
                  <a:srgbClr val="1D4956"/>
                </a:solidFill>
                <a:latin typeface="Barlow" panose="00000500000000000000" pitchFamily="2" charset="0"/>
              </a:rPr>
              <a:t>addr</a:t>
            </a:r>
            <a:r>
              <a:rPr lang="en-US" sz="2000" dirty="0">
                <a:solidFill>
                  <a:srgbClr val="1D4956"/>
                </a:solidFill>
                <a:latin typeface="Barlow" panose="00000500000000000000" pitchFamily="2" charset="0"/>
              </a:rPr>
              <a:t> - </a:t>
            </a:r>
            <a:r>
              <a:rPr lang="en-US" sz="2000" dirty="0" err="1">
                <a:solidFill>
                  <a:srgbClr val="1D4956"/>
                </a:solidFill>
                <a:latin typeface="Barlow" panose="00000500000000000000" pitchFamily="2" charset="0"/>
              </a:rPr>
              <a:t>part_base</a:t>
            </a:r>
            <a:r>
              <a:rPr lang="en-US" sz="2000" dirty="0">
                <a:solidFill>
                  <a:srgbClr val="1D4956"/>
                </a:solidFill>
                <a:latin typeface="Barlow" panose="00000500000000000000" pitchFamily="2" charset="0"/>
              </a:rPr>
              <a:t>) </a:t>
            </a:r>
            <a:r>
              <a:rPr lang="en-US" sz="2000" b="1" dirty="0">
                <a:solidFill>
                  <a:srgbClr val="1D4956"/>
                </a:solidFill>
                <a:latin typeface="Barlow" panose="00000500000000000000" pitchFamily="2" charset="0"/>
              </a:rPr>
              <a:t>%</a:t>
            </a:r>
            <a:r>
              <a:rPr lang="en-US" sz="2000" dirty="0">
                <a:solidFill>
                  <a:srgbClr val="1D4956"/>
                </a:solidFill>
                <a:latin typeface="Barlow" panose="00000500000000000000" pitchFamily="2" charset="0"/>
              </a:rPr>
              <a:t> </a:t>
            </a:r>
            <a:r>
              <a:rPr lang="en-US" sz="2000" dirty="0" err="1">
                <a:solidFill>
                  <a:srgbClr val="1D4956"/>
                </a:solidFill>
                <a:latin typeface="Barlow" panose="00000500000000000000" pitchFamily="2" charset="0"/>
              </a:rPr>
              <a:t>part_size</a:t>
            </a:r>
            <a:r>
              <a:rPr lang="en-US" sz="2000" dirty="0">
                <a:solidFill>
                  <a:srgbClr val="1D4956"/>
                </a:solidFill>
                <a:latin typeface="Barlow" panose="00000500000000000000" pitchFamily="2" charset="0"/>
              </a:rPr>
              <a:t>)</a:t>
            </a:r>
            <a:endParaRPr lang="en-US" sz="2000" dirty="0">
              <a:solidFill>
                <a:srgbClr val="1D4956"/>
              </a:solidFill>
              <a:latin typeface="Barlow"/>
              <a:cs typeface="Calibri"/>
              <a:sym typeface="Wingdings" panose="05000000000000000000" pitchFamily="2" charset="2"/>
            </a:endParaRPr>
          </a:p>
          <a:p>
            <a:pPr marL="0" indent="0">
              <a:lnSpc>
                <a:spcPct val="150000"/>
              </a:lnSpc>
              <a:buNone/>
            </a:pPr>
            <a:r>
              <a:rPr lang="en-US" sz="2400" b="1" dirty="0">
                <a:solidFill>
                  <a:srgbClr val="1D4956"/>
                </a:solidFill>
                <a:latin typeface="Barlow"/>
                <a:cs typeface="Calibri"/>
                <a:sym typeface="Wingdings" panose="05000000000000000000" pitchFamily="2" charset="2"/>
              </a:rPr>
              <a:t>+   No power-of-two partition size</a:t>
            </a:r>
          </a:p>
          <a:p>
            <a:pPr marL="0" indent="0">
              <a:lnSpc>
                <a:spcPct val="150000"/>
              </a:lnSpc>
              <a:buNone/>
            </a:pPr>
            <a:r>
              <a:rPr lang="en-US" sz="2400" b="1" dirty="0">
                <a:solidFill>
                  <a:srgbClr val="FF0000"/>
                </a:solidFill>
                <a:latin typeface="Barlow"/>
                <a:cs typeface="Calibri"/>
                <a:sym typeface="Wingdings" panose="05000000000000000000" pitchFamily="2" charset="2"/>
              </a:rPr>
              <a:t>-   </a:t>
            </a:r>
            <a:r>
              <a:rPr lang="en-US" sz="2400" dirty="0">
                <a:solidFill>
                  <a:srgbClr val="1D4956"/>
                </a:solidFill>
                <a:latin typeface="Barlow"/>
                <a:cs typeface="Calibri"/>
                <a:sym typeface="Wingdings" panose="05000000000000000000" pitchFamily="2" charset="2"/>
              </a:rPr>
              <a:t>No illegal address detection </a:t>
            </a:r>
          </a:p>
          <a:p>
            <a:pPr>
              <a:lnSpc>
                <a:spcPct val="150000"/>
              </a:lnSpc>
            </a:pPr>
            <a:r>
              <a:rPr lang="en-US" sz="2400" b="1" dirty="0">
                <a:solidFill>
                  <a:srgbClr val="1D4956"/>
                </a:solidFill>
                <a:latin typeface="Barlow"/>
                <a:cs typeface="Calibri"/>
                <a:sym typeface="Wingdings" panose="05000000000000000000" pitchFamily="2" charset="2"/>
              </a:rPr>
              <a:t> Medium overhead  </a:t>
            </a:r>
            <a:r>
              <a:rPr lang="en-US" sz="2400" dirty="0">
                <a:solidFill>
                  <a:srgbClr val="1D4956"/>
                </a:solidFill>
                <a:latin typeface="Barlow"/>
                <a:cs typeface="Calibri"/>
                <a:sym typeface="Wingdings" panose="05000000000000000000" pitchFamily="2" charset="2"/>
              </a:rPr>
              <a:t>28 cycles </a:t>
            </a:r>
          </a:p>
          <a:p>
            <a:pPr lvl="1">
              <a:lnSpc>
                <a:spcPct val="150000"/>
              </a:lnSpc>
            </a:pPr>
            <a:r>
              <a:rPr lang="en-US" sz="2000" dirty="0">
                <a:solidFill>
                  <a:srgbClr val="1D4956"/>
                </a:solidFill>
                <a:latin typeface="Barlow"/>
                <a:cs typeface="Calibri"/>
                <a:sym typeface="Wingdings" panose="05000000000000000000" pitchFamily="2" charset="2"/>
              </a:rPr>
              <a:t>Using our inline modulo implementation (3x instructions)</a:t>
            </a:r>
          </a:p>
          <a:p>
            <a:pPr lvl="1">
              <a:lnSpc>
                <a:spcPct val="150000"/>
              </a:lnSpc>
            </a:pPr>
            <a:r>
              <a:rPr lang="en-US" sz="2000" dirty="0">
                <a:solidFill>
                  <a:srgbClr val="1D4956"/>
                </a:solidFill>
                <a:latin typeface="Barlow"/>
                <a:cs typeface="Calibri"/>
                <a:sym typeface="Wingdings" panose="05000000000000000000" pitchFamily="2" charset="2"/>
              </a:rPr>
              <a:t>No modulo 64bit in CUDA ISA</a:t>
            </a:r>
            <a:endParaRPr lang="en-US" dirty="0">
              <a:solidFill>
                <a:srgbClr val="1D4956"/>
              </a:solidFill>
              <a:latin typeface="Barlow"/>
              <a:cs typeface="Calibri"/>
              <a:sym typeface="Wingdings" panose="05000000000000000000" pitchFamily="2" charset="2"/>
            </a:endParaRPr>
          </a:p>
          <a:p>
            <a:pPr marL="457200" lvl="1" indent="0">
              <a:lnSpc>
                <a:spcPct val="150000"/>
              </a:lnSpc>
              <a:buNone/>
            </a:pPr>
            <a:endParaRPr lang="en-US" dirty="0">
              <a:solidFill>
                <a:srgbClr val="1D4956"/>
              </a:solidFill>
              <a:latin typeface="Barlow"/>
              <a:cs typeface="Calibri"/>
              <a:sym typeface="Wingdings" panose="05000000000000000000" pitchFamily="2" charset="2"/>
            </a:endParaRPr>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19405"/>
            <a:ext cx="6164123" cy="777875"/>
          </a:xfrm>
        </p:spPr>
        <p:txBody>
          <a:bodyPr>
            <a:normAutofit/>
          </a:bodyPr>
          <a:lstStyle/>
          <a:p>
            <a:pPr marL="0" indent="0">
              <a:lnSpc>
                <a:spcPct val="100000"/>
              </a:lnSpc>
              <a:buNone/>
            </a:pPr>
            <a:r>
              <a:rPr lang="en-US" sz="3200" b="1" dirty="0">
                <a:solidFill>
                  <a:srgbClr val="1D4956"/>
                </a:solidFill>
                <a:latin typeface="Barlow"/>
                <a:cs typeface="Calibri"/>
                <a:sym typeface="Wingdings" panose="05000000000000000000" pitchFamily="2" charset="2"/>
              </a:rPr>
              <a:t>Address fencing with </a:t>
            </a:r>
            <a:r>
              <a:rPr lang="en-US" sz="3200" b="1" dirty="0">
                <a:solidFill>
                  <a:srgbClr val="1D4956"/>
                </a:solidFill>
                <a:latin typeface="Barlow"/>
                <a:cs typeface="Calibri"/>
              </a:rPr>
              <a:t>modulo</a:t>
            </a:r>
            <a:r>
              <a:rPr lang="en-US" sz="3200" b="1" dirty="0">
                <a:solidFill>
                  <a:srgbClr val="1D4956"/>
                </a:solidFill>
                <a:latin typeface="Barlow"/>
                <a:cs typeface="Calibri"/>
                <a:sym typeface="Wingdings" panose="05000000000000000000" pitchFamily="2" charset="2"/>
              </a:rPr>
              <a:t> </a:t>
            </a:r>
            <a:endParaRPr lang="en-US" sz="3200" b="1" dirty="0">
              <a:solidFill>
                <a:srgbClr val="1D4956"/>
              </a:solidFill>
              <a:latin typeface="Barlow"/>
              <a:cs typeface="Calibri"/>
            </a:endParaRPr>
          </a:p>
        </p:txBody>
      </p:sp>
      <p:sp>
        <p:nvSpPr>
          <p:cNvPr id="8" name="Slide Number Placeholder 7">
            <a:extLst>
              <a:ext uri="{FF2B5EF4-FFF2-40B4-BE49-F238E27FC236}">
                <a16:creationId xmlns:a16="http://schemas.microsoft.com/office/drawing/2014/main" id="{64FCD845-B67A-4C1C-BDA1-F60B4BD3CB7F}"/>
              </a:ext>
            </a:extLst>
          </p:cNvPr>
          <p:cNvSpPr>
            <a:spLocks noGrp="1"/>
          </p:cNvSpPr>
          <p:nvPr>
            <p:ph type="sldNum" sz="quarter" idx="12"/>
          </p:nvPr>
        </p:nvSpPr>
        <p:spPr/>
        <p:txBody>
          <a:bodyPr/>
          <a:lstStyle/>
          <a:p>
            <a:fld id="{48F63A3B-78C7-47BE-AE5E-E10140E04643}" type="slidenum">
              <a:rPr lang="en-US" smtClean="0"/>
              <a:t>43</a:t>
            </a:fld>
            <a:endParaRPr lang="en-US" dirty="0"/>
          </a:p>
        </p:txBody>
      </p:sp>
      <p:sp>
        <p:nvSpPr>
          <p:cNvPr id="13" name="Footer Placeholder 12">
            <a:extLst>
              <a:ext uri="{FF2B5EF4-FFF2-40B4-BE49-F238E27FC236}">
                <a16:creationId xmlns:a16="http://schemas.microsoft.com/office/drawing/2014/main" id="{A0D73EC9-C154-474A-BF85-E12304807B6F}"/>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aphicFrame>
        <p:nvGraphicFramePr>
          <p:cNvPr id="7" name="Table 3">
            <a:extLst>
              <a:ext uri="{FF2B5EF4-FFF2-40B4-BE49-F238E27FC236}">
                <a16:creationId xmlns:a16="http://schemas.microsoft.com/office/drawing/2014/main" id="{B2713CD0-C172-4D29-A798-CB2AB3B2F3B3}"/>
              </a:ext>
            </a:extLst>
          </p:cNvPr>
          <p:cNvGraphicFramePr>
            <a:graphicFrameLocks noGrp="1"/>
          </p:cNvGraphicFramePr>
          <p:nvPr>
            <p:extLst>
              <p:ext uri="{D42A27DB-BD31-4B8C-83A1-F6EECF244321}">
                <p14:modId xmlns:p14="http://schemas.microsoft.com/office/powerpoint/2010/main" val="2568540607"/>
              </p:ext>
            </p:extLst>
          </p:nvPr>
        </p:nvGraphicFramePr>
        <p:xfrm>
          <a:off x="6195545" y="2335530"/>
          <a:ext cx="5805633" cy="1752600"/>
        </p:xfrm>
        <a:graphic>
          <a:graphicData uri="http://schemas.openxmlformats.org/drawingml/2006/table">
            <a:tbl>
              <a:tblPr firstRow="1" bandRow="1">
                <a:tableStyleId>{5C22544A-7EE6-4342-B048-85BDC9FD1C3A}</a:tableStyleId>
              </a:tblPr>
              <a:tblGrid>
                <a:gridCol w="1176655">
                  <a:extLst>
                    <a:ext uri="{9D8B030D-6E8A-4147-A177-3AD203B41FA5}">
                      <a16:colId xmlns:a16="http://schemas.microsoft.com/office/drawing/2014/main" val="226097888"/>
                    </a:ext>
                  </a:extLst>
                </a:gridCol>
                <a:gridCol w="1229804">
                  <a:extLst>
                    <a:ext uri="{9D8B030D-6E8A-4147-A177-3AD203B41FA5}">
                      <a16:colId xmlns:a16="http://schemas.microsoft.com/office/drawing/2014/main" val="4233975222"/>
                    </a:ext>
                  </a:extLst>
                </a:gridCol>
                <a:gridCol w="1573530">
                  <a:extLst>
                    <a:ext uri="{9D8B030D-6E8A-4147-A177-3AD203B41FA5}">
                      <a16:colId xmlns:a16="http://schemas.microsoft.com/office/drawing/2014/main" val="2276482772"/>
                    </a:ext>
                  </a:extLst>
                </a:gridCol>
                <a:gridCol w="1825644">
                  <a:extLst>
                    <a:ext uri="{9D8B030D-6E8A-4147-A177-3AD203B41FA5}">
                      <a16:colId xmlns:a16="http://schemas.microsoft.com/office/drawing/2014/main" val="698884718"/>
                    </a:ext>
                  </a:extLst>
                </a:gridCol>
              </a:tblGrid>
              <a:tr h="370840">
                <a:tc>
                  <a:txBody>
                    <a:bodyPr/>
                    <a:lstStyle/>
                    <a:p>
                      <a:r>
                        <a:rPr lang="en-US" dirty="0">
                          <a:latin typeface="Barlow" panose="00000500000000000000" pitchFamily="2" charset="0"/>
                        </a:rPr>
                        <a:t>Approach</a:t>
                      </a:r>
                      <a:endParaRPr lang="el-GR" dirty="0"/>
                    </a:p>
                  </a:txBody>
                  <a:tcPr>
                    <a:solidFill>
                      <a:srgbClr val="1D4956"/>
                    </a:solidFill>
                  </a:tcPr>
                </a:tc>
                <a:tc>
                  <a:txBody>
                    <a:bodyPr/>
                    <a:lstStyle/>
                    <a:p>
                      <a:pPr algn="ctr"/>
                      <a:r>
                        <a:rPr lang="en-US" dirty="0">
                          <a:latin typeface="Barlow" panose="00000500000000000000" pitchFamily="2" charset="0"/>
                        </a:rPr>
                        <a:t>Overhead</a:t>
                      </a:r>
                      <a:endParaRPr lang="el-GR" dirty="0"/>
                    </a:p>
                  </a:txBody>
                  <a:tcPr>
                    <a:solidFill>
                      <a:srgbClr val="1D4956"/>
                    </a:solidFill>
                  </a:tcPr>
                </a:tc>
                <a:tc>
                  <a:txBody>
                    <a:bodyPr/>
                    <a:lstStyle/>
                    <a:p>
                      <a:pPr algn="ctr"/>
                      <a:r>
                        <a:rPr lang="en-US" dirty="0">
                          <a:latin typeface="Barlow" panose="00000500000000000000" pitchFamily="2" charset="0"/>
                        </a:rPr>
                        <a:t>Illegal access </a:t>
                      </a:r>
                    </a:p>
                    <a:p>
                      <a:pPr algn="ctr"/>
                      <a:r>
                        <a:rPr lang="en-US" dirty="0">
                          <a:latin typeface="Barlow" panose="00000500000000000000" pitchFamily="2" charset="0"/>
                        </a:rPr>
                        <a:t>detection</a:t>
                      </a:r>
                      <a:endParaRPr lang="el-GR" dirty="0"/>
                    </a:p>
                  </a:txBody>
                  <a:tcPr>
                    <a:solidFill>
                      <a:srgbClr val="1D4956"/>
                    </a:solidFill>
                  </a:tcPr>
                </a:tc>
                <a:tc>
                  <a:txBody>
                    <a:bodyPr/>
                    <a:lstStyle/>
                    <a:p>
                      <a:pPr algn="ctr"/>
                      <a:r>
                        <a:rPr lang="en-US" dirty="0">
                          <a:latin typeface="Barlow" panose="00000500000000000000" pitchFamily="2" charset="0"/>
                        </a:rPr>
                        <a:t>Power-of-two partition size</a:t>
                      </a:r>
                      <a:endParaRPr lang="el-GR" dirty="0"/>
                    </a:p>
                  </a:txBody>
                  <a:tcPr>
                    <a:solidFill>
                      <a:srgbClr val="1D4956"/>
                    </a:solidFill>
                  </a:tcPr>
                </a:tc>
                <a:extLst>
                  <a:ext uri="{0D108BD9-81ED-4DB2-BD59-A6C34878D82A}">
                    <a16:rowId xmlns:a16="http://schemas.microsoft.com/office/drawing/2014/main" val="1444520363"/>
                  </a:ext>
                </a:extLst>
              </a:tr>
              <a:tr h="370840">
                <a:tc>
                  <a:txBody>
                    <a:bodyPr/>
                    <a:lstStyle/>
                    <a:p>
                      <a:r>
                        <a:rPr lang="en-US" b="1" dirty="0">
                          <a:solidFill>
                            <a:srgbClr val="1D4956"/>
                          </a:solidFill>
                          <a:latin typeface="Barlow" panose="00000500000000000000" pitchFamily="2" charset="0"/>
                        </a:rPr>
                        <a:t> If-checks</a:t>
                      </a:r>
                      <a:endParaRPr lang="el-GR" b="1" dirty="0">
                        <a:solidFill>
                          <a:srgbClr val="1D4956"/>
                        </a:solidFill>
                      </a:endParaRPr>
                    </a:p>
                  </a:txBody>
                  <a:tcPr>
                    <a:solidFill>
                      <a:schemeClr val="bg1">
                        <a:lumMod val="85000"/>
                      </a:schemeClr>
                    </a:solidFill>
                  </a:tcPr>
                </a:tc>
                <a:tc>
                  <a:txBody>
                    <a:bodyPr/>
                    <a:lstStyle/>
                    <a:p>
                      <a:pPr algn="ctr"/>
                      <a:r>
                        <a:rPr lang="en-US" dirty="0">
                          <a:solidFill>
                            <a:srgbClr val="1D4956"/>
                          </a:solidFill>
                          <a:latin typeface="Barlow" panose="00000500000000000000" pitchFamily="2" charset="0"/>
                        </a:rPr>
                        <a:t>High</a:t>
                      </a:r>
                      <a:endParaRPr lang="el-GR" dirty="0">
                        <a:solidFill>
                          <a:srgbClr val="1D4956"/>
                        </a:solidFill>
                      </a:endParaRPr>
                    </a:p>
                  </a:txBody>
                  <a:tcPr>
                    <a:solidFill>
                      <a:schemeClr val="bg1">
                        <a:lumMod val="85000"/>
                      </a:schemeClr>
                    </a:solidFill>
                  </a:tcPr>
                </a:tc>
                <a:tc>
                  <a:txBody>
                    <a:bodyPr/>
                    <a:lstStyle/>
                    <a:p>
                      <a:pPr algn="ctr"/>
                      <a:r>
                        <a:rPr lang="en-US" dirty="0">
                          <a:solidFill>
                            <a:srgbClr val="1D4956"/>
                          </a:solidFill>
                          <a:latin typeface="Barlow" panose="00000500000000000000" pitchFamily="2" charset="0"/>
                        </a:rPr>
                        <a:t>Yes</a:t>
                      </a:r>
                      <a:endParaRPr lang="el-GR" dirty="0">
                        <a:solidFill>
                          <a:srgbClr val="1D4956"/>
                        </a:solidFill>
                      </a:endParaRPr>
                    </a:p>
                  </a:txBody>
                  <a:tcPr>
                    <a:solidFill>
                      <a:schemeClr val="bg1">
                        <a:lumMod val="85000"/>
                      </a:schemeClr>
                    </a:solidFill>
                  </a:tcPr>
                </a:tc>
                <a:tc>
                  <a:txBody>
                    <a:bodyPr/>
                    <a:lstStyle/>
                    <a:p>
                      <a:pPr algn="ctr"/>
                      <a:r>
                        <a:rPr lang="en-US" dirty="0">
                          <a:solidFill>
                            <a:srgbClr val="1D4956"/>
                          </a:solidFill>
                          <a:latin typeface="Barlow" panose="00000500000000000000" pitchFamily="2" charset="0"/>
                        </a:rPr>
                        <a:t>No</a:t>
                      </a:r>
                      <a:endParaRPr lang="el-GR" dirty="0">
                        <a:solidFill>
                          <a:srgbClr val="1D4956"/>
                        </a:solidFill>
                      </a:endParaRPr>
                    </a:p>
                  </a:txBody>
                  <a:tcPr>
                    <a:solidFill>
                      <a:schemeClr val="bg1">
                        <a:lumMod val="85000"/>
                      </a:schemeClr>
                    </a:solidFill>
                  </a:tcPr>
                </a:tc>
                <a:extLst>
                  <a:ext uri="{0D108BD9-81ED-4DB2-BD59-A6C34878D82A}">
                    <a16:rowId xmlns:a16="http://schemas.microsoft.com/office/drawing/2014/main" val="1673552313"/>
                  </a:ext>
                </a:extLst>
              </a:tr>
              <a:tr h="370840">
                <a:tc>
                  <a:txBody>
                    <a:bodyPr/>
                    <a:lstStyle/>
                    <a:p>
                      <a:r>
                        <a:rPr lang="en-US" b="1" dirty="0">
                          <a:solidFill>
                            <a:srgbClr val="1D4956"/>
                          </a:solidFill>
                          <a:latin typeface="Barlow" panose="00000500000000000000" pitchFamily="2" charset="0"/>
                        </a:rPr>
                        <a:t>Bitwise</a:t>
                      </a:r>
                      <a:endParaRPr lang="el-GR" b="1" dirty="0">
                        <a:solidFill>
                          <a:srgbClr val="1D4956"/>
                        </a:solidFill>
                      </a:endParaRPr>
                    </a:p>
                  </a:txBody>
                  <a:tcPr>
                    <a:solidFill>
                      <a:srgbClr val="B4DAE6"/>
                    </a:solidFill>
                  </a:tcPr>
                </a:tc>
                <a:tc>
                  <a:txBody>
                    <a:bodyPr/>
                    <a:lstStyle/>
                    <a:p>
                      <a:pPr algn="ctr"/>
                      <a:r>
                        <a:rPr lang="en-US" dirty="0">
                          <a:solidFill>
                            <a:srgbClr val="1D4956"/>
                          </a:solidFill>
                          <a:latin typeface="Barlow" panose="00000500000000000000" pitchFamily="2" charset="0"/>
                        </a:rPr>
                        <a:t>Low</a:t>
                      </a:r>
                      <a:endParaRPr lang="el-GR" dirty="0">
                        <a:solidFill>
                          <a:srgbClr val="1D4956"/>
                        </a:solidFill>
                      </a:endParaRPr>
                    </a:p>
                  </a:txBody>
                  <a:tcPr>
                    <a:solidFill>
                      <a:srgbClr val="B4DAE6"/>
                    </a:solidFill>
                  </a:tcPr>
                </a:tc>
                <a:tc>
                  <a:txBody>
                    <a:bodyPr/>
                    <a:lstStyle/>
                    <a:p>
                      <a:pPr algn="ctr"/>
                      <a:r>
                        <a:rPr lang="en-US" dirty="0">
                          <a:solidFill>
                            <a:srgbClr val="1D4956"/>
                          </a:solidFill>
                          <a:latin typeface="Barlow" panose="00000500000000000000" pitchFamily="2" charset="0"/>
                        </a:rPr>
                        <a:t>No</a:t>
                      </a:r>
                      <a:endParaRPr lang="el-GR" dirty="0">
                        <a:solidFill>
                          <a:srgbClr val="1D4956"/>
                        </a:solidFill>
                      </a:endParaRPr>
                    </a:p>
                  </a:txBody>
                  <a:tcPr>
                    <a:solidFill>
                      <a:srgbClr val="B4DAE6"/>
                    </a:solidFill>
                  </a:tcPr>
                </a:tc>
                <a:tc>
                  <a:txBody>
                    <a:bodyPr/>
                    <a:lstStyle/>
                    <a:p>
                      <a:pPr algn="ctr"/>
                      <a:r>
                        <a:rPr lang="en-US" dirty="0">
                          <a:solidFill>
                            <a:srgbClr val="1D4956"/>
                          </a:solidFill>
                          <a:latin typeface="Barlow" panose="00000500000000000000" pitchFamily="2" charset="0"/>
                        </a:rPr>
                        <a:t>Yes</a:t>
                      </a:r>
                      <a:endParaRPr lang="el-GR" dirty="0">
                        <a:solidFill>
                          <a:srgbClr val="1D4956"/>
                        </a:solidFill>
                      </a:endParaRPr>
                    </a:p>
                  </a:txBody>
                  <a:tcPr>
                    <a:solidFill>
                      <a:srgbClr val="B4DAE6"/>
                    </a:solidFill>
                  </a:tcPr>
                </a:tc>
                <a:extLst>
                  <a:ext uri="{0D108BD9-81ED-4DB2-BD59-A6C34878D82A}">
                    <a16:rowId xmlns:a16="http://schemas.microsoft.com/office/drawing/2014/main" val="828352336"/>
                  </a:ext>
                </a:extLst>
              </a:tr>
              <a:tr h="370840">
                <a:tc>
                  <a:txBody>
                    <a:bodyPr/>
                    <a:lstStyle/>
                    <a:p>
                      <a:r>
                        <a:rPr lang="en-US" b="1" dirty="0">
                          <a:solidFill>
                            <a:srgbClr val="1D4956"/>
                          </a:solidFill>
                          <a:latin typeface="Barlow" panose="00000500000000000000" pitchFamily="2" charset="0"/>
                        </a:rPr>
                        <a:t>Modulo</a:t>
                      </a:r>
                      <a:endParaRPr lang="el-GR" b="1" dirty="0">
                        <a:solidFill>
                          <a:srgbClr val="1D4956"/>
                        </a:solidFill>
                      </a:endParaRPr>
                    </a:p>
                  </a:txBody>
                  <a:tcPr>
                    <a:solidFill>
                      <a:schemeClr val="bg1">
                        <a:lumMod val="85000"/>
                      </a:schemeClr>
                    </a:solidFill>
                  </a:tcPr>
                </a:tc>
                <a:tc>
                  <a:txBody>
                    <a:bodyPr/>
                    <a:lstStyle/>
                    <a:p>
                      <a:pPr algn="ctr"/>
                      <a:r>
                        <a:rPr lang="en-US" dirty="0">
                          <a:solidFill>
                            <a:srgbClr val="1D4956"/>
                          </a:solidFill>
                          <a:latin typeface="Barlow" panose="00000500000000000000" pitchFamily="2" charset="0"/>
                        </a:rPr>
                        <a:t>Medium</a:t>
                      </a:r>
                      <a:endParaRPr lang="el-GR" dirty="0">
                        <a:solidFill>
                          <a:srgbClr val="1D4956"/>
                        </a:solidFill>
                      </a:endParaRPr>
                    </a:p>
                  </a:txBody>
                  <a:tcPr>
                    <a:solidFill>
                      <a:schemeClr val="bg1">
                        <a:lumMod val="85000"/>
                      </a:schemeClr>
                    </a:solidFill>
                  </a:tcPr>
                </a:tc>
                <a:tc>
                  <a:txBody>
                    <a:bodyPr/>
                    <a:lstStyle/>
                    <a:p>
                      <a:pPr algn="ctr"/>
                      <a:r>
                        <a:rPr lang="en-US" dirty="0">
                          <a:solidFill>
                            <a:srgbClr val="1D4956"/>
                          </a:solidFill>
                          <a:latin typeface="Barlow" panose="00000500000000000000" pitchFamily="2" charset="0"/>
                        </a:rPr>
                        <a:t>No</a:t>
                      </a:r>
                      <a:endParaRPr lang="el-GR" dirty="0">
                        <a:solidFill>
                          <a:srgbClr val="1D4956"/>
                        </a:solidFill>
                      </a:endParaRPr>
                    </a:p>
                  </a:txBody>
                  <a:tcPr>
                    <a:solidFill>
                      <a:schemeClr val="bg1">
                        <a:lumMod val="85000"/>
                      </a:schemeClr>
                    </a:solidFill>
                  </a:tcPr>
                </a:tc>
                <a:tc>
                  <a:txBody>
                    <a:bodyPr/>
                    <a:lstStyle/>
                    <a:p>
                      <a:pPr algn="ctr"/>
                      <a:r>
                        <a:rPr lang="en-US" dirty="0">
                          <a:solidFill>
                            <a:srgbClr val="1D4956"/>
                          </a:solidFill>
                          <a:latin typeface="Barlow" panose="00000500000000000000" pitchFamily="2" charset="0"/>
                        </a:rPr>
                        <a:t>Yes</a:t>
                      </a:r>
                      <a:endParaRPr lang="el-GR" dirty="0">
                        <a:solidFill>
                          <a:srgbClr val="1D4956"/>
                        </a:solidFill>
                      </a:endParaRPr>
                    </a:p>
                  </a:txBody>
                  <a:tcPr>
                    <a:solidFill>
                      <a:schemeClr val="bg1">
                        <a:lumMod val="85000"/>
                      </a:schemeClr>
                    </a:solidFill>
                  </a:tcPr>
                </a:tc>
                <a:extLst>
                  <a:ext uri="{0D108BD9-81ED-4DB2-BD59-A6C34878D82A}">
                    <a16:rowId xmlns:a16="http://schemas.microsoft.com/office/drawing/2014/main" val="2306092280"/>
                  </a:ext>
                </a:extLst>
              </a:tr>
            </a:tbl>
          </a:graphicData>
        </a:graphic>
      </p:graphicFrame>
      <p:sp>
        <p:nvSpPr>
          <p:cNvPr id="3" name="Arrow: Right 2">
            <a:extLst>
              <a:ext uri="{FF2B5EF4-FFF2-40B4-BE49-F238E27FC236}">
                <a16:creationId xmlns:a16="http://schemas.microsoft.com/office/drawing/2014/main" id="{693F4F0C-D6DD-4CAC-B709-213EE06CFC37}"/>
              </a:ext>
            </a:extLst>
          </p:cNvPr>
          <p:cNvSpPr/>
          <p:nvPr/>
        </p:nvSpPr>
        <p:spPr>
          <a:xfrm>
            <a:off x="5692140" y="3429000"/>
            <a:ext cx="403860" cy="205740"/>
          </a:xfrm>
          <a:prstGeom prst="rightArrow">
            <a:avLst/>
          </a:prstGeom>
          <a:solidFill>
            <a:srgbClr val="1D4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custDataLst>
      <p:tags r:id="rId1"/>
    </p:custDataLst>
    <p:extLst>
      <p:ext uri="{BB962C8B-B14F-4D97-AF65-F5344CB8AC3E}">
        <p14:creationId xmlns:p14="http://schemas.microsoft.com/office/powerpoint/2010/main" val="3611688355"/>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12" name="Content Placeholder 2">
            <a:extLst>
              <a:ext uri="{FF2B5EF4-FFF2-40B4-BE49-F238E27FC236}">
                <a16:creationId xmlns:a16="http://schemas.microsoft.com/office/drawing/2014/main" id="{C485073D-4E00-467C-99D9-C13E0F04C3A8}"/>
              </a:ext>
            </a:extLst>
          </p:cNvPr>
          <p:cNvSpPr>
            <a:spLocks noGrp="1"/>
          </p:cNvSpPr>
          <p:nvPr>
            <p:ph sz="half" idx="1"/>
          </p:nvPr>
        </p:nvSpPr>
        <p:spPr>
          <a:xfrm>
            <a:off x="477968" y="1140894"/>
            <a:ext cx="11401161" cy="505096"/>
          </a:xfrm>
        </p:spPr>
        <p:txBody>
          <a:bodyPr vert="horz" lIns="91440" tIns="45720" rIns="91440" bIns="45720" rtlCol="0" anchor="t">
            <a:normAutofit/>
          </a:bodyPr>
          <a:lstStyle/>
          <a:p>
            <a:pPr>
              <a:lnSpc>
                <a:spcPct val="100000"/>
              </a:lnSpc>
            </a:pPr>
            <a:r>
              <a:rPr lang="en-US" sz="2400" dirty="0" err="1">
                <a:solidFill>
                  <a:srgbClr val="1D4956"/>
                </a:solidFill>
                <a:latin typeface="Barlow"/>
                <a:cs typeface="Calibri"/>
              </a:rPr>
              <a:t>Lenet</a:t>
            </a:r>
            <a:r>
              <a:rPr lang="en-US" sz="2400" dirty="0">
                <a:solidFill>
                  <a:srgbClr val="1D4956"/>
                </a:solidFill>
                <a:latin typeface="Barlow"/>
                <a:cs typeface="Calibri"/>
              </a:rPr>
              <a:t> </a:t>
            </a:r>
            <a:r>
              <a:rPr lang="en-US" sz="2400" b="1" dirty="0">
                <a:solidFill>
                  <a:srgbClr val="1D4956"/>
                </a:solidFill>
                <a:latin typeface="Barlow"/>
                <a:cs typeface="Calibri"/>
              </a:rPr>
              <a:t>sandboxed</a:t>
            </a:r>
            <a:r>
              <a:rPr lang="en-US" sz="2400" dirty="0">
                <a:solidFill>
                  <a:srgbClr val="1D4956"/>
                </a:solidFill>
                <a:latin typeface="Barlow"/>
                <a:cs typeface="Calibri"/>
              </a:rPr>
              <a:t> </a:t>
            </a:r>
            <a:r>
              <a:rPr lang="en-US" sz="2400" b="1" dirty="0">
                <a:solidFill>
                  <a:srgbClr val="1D4956"/>
                </a:solidFill>
                <a:latin typeface="Barlow"/>
                <a:cs typeface="Calibri"/>
              </a:rPr>
              <a:t>kernels</a:t>
            </a:r>
            <a:r>
              <a:rPr lang="en-US" sz="2400" dirty="0">
                <a:solidFill>
                  <a:srgbClr val="1D4956"/>
                </a:solidFill>
                <a:latin typeface="Barlow"/>
                <a:cs typeface="Calibri"/>
              </a:rPr>
              <a:t> overhead is on </a:t>
            </a:r>
            <a:r>
              <a:rPr lang="en-US" sz="2400" b="1" dirty="0">
                <a:solidFill>
                  <a:srgbClr val="1D4956"/>
                </a:solidFill>
                <a:latin typeface="Barlow"/>
                <a:cs typeface="Calibri"/>
              </a:rPr>
              <a:t>average</a:t>
            </a:r>
            <a:r>
              <a:rPr lang="en-US" sz="2400" dirty="0">
                <a:solidFill>
                  <a:srgbClr val="1D4956"/>
                </a:solidFill>
                <a:latin typeface="Barlow"/>
                <a:cs typeface="Calibri"/>
              </a:rPr>
              <a:t> </a:t>
            </a:r>
            <a:r>
              <a:rPr lang="en-US" sz="2400" b="1" dirty="0">
                <a:solidFill>
                  <a:srgbClr val="1D4956"/>
                </a:solidFill>
                <a:latin typeface="Barlow"/>
                <a:cs typeface="Calibri"/>
              </a:rPr>
              <a:t>3.2% </a:t>
            </a:r>
            <a:r>
              <a:rPr lang="en-US" sz="2400" dirty="0">
                <a:solidFill>
                  <a:srgbClr val="1D4956"/>
                </a:solidFill>
                <a:latin typeface="Barlow"/>
                <a:cs typeface="Calibri"/>
              </a:rPr>
              <a:t>compared to native</a:t>
            </a:r>
          </a:p>
        </p:txBody>
      </p:sp>
      <p:graphicFrame>
        <p:nvGraphicFramePr>
          <p:cNvPr id="13" name="Γράφημα 12">
            <a:extLst>
              <a:ext uri="{FF2B5EF4-FFF2-40B4-BE49-F238E27FC236}">
                <a16:creationId xmlns:a16="http://schemas.microsoft.com/office/drawing/2014/main" id="{15A9860A-37EE-47B4-A423-FC655A2184B7}"/>
              </a:ext>
            </a:extLst>
          </p:cNvPr>
          <p:cNvGraphicFramePr/>
          <p:nvPr>
            <p:extLst>
              <p:ext uri="{D42A27DB-BD31-4B8C-83A1-F6EECF244321}">
                <p14:modId xmlns:p14="http://schemas.microsoft.com/office/powerpoint/2010/main" val="545982950"/>
              </p:ext>
            </p:extLst>
          </p:nvPr>
        </p:nvGraphicFramePr>
        <p:xfrm>
          <a:off x="7068543" y="1646969"/>
          <a:ext cx="4791075" cy="4020630"/>
        </p:xfrm>
        <a:graphic>
          <a:graphicData uri="http://schemas.openxmlformats.org/drawingml/2006/chart">
            <c:chart xmlns:c="http://schemas.openxmlformats.org/drawingml/2006/chart" xmlns:r="http://schemas.openxmlformats.org/officeDocument/2006/relationships" r:id="rId4"/>
          </a:graphicData>
        </a:graphic>
      </p:graphicFrame>
      <p:sp>
        <p:nvSpPr>
          <p:cNvPr id="14" name="Title 1">
            <a:extLst>
              <a:ext uri="{FF2B5EF4-FFF2-40B4-BE49-F238E27FC236}">
                <a16:creationId xmlns:a16="http://schemas.microsoft.com/office/drawing/2014/main" id="{CF6A355D-2F6A-4ADA-8C15-AC080F0DB340}"/>
              </a:ext>
            </a:extLst>
          </p:cNvPr>
          <p:cNvSpPr txBox="1">
            <a:spLocks/>
          </p:cNvSpPr>
          <p:nvPr/>
        </p:nvSpPr>
        <p:spPr>
          <a:xfrm>
            <a:off x="500846" y="363018"/>
            <a:ext cx="11691154"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Overhead of </a:t>
            </a:r>
            <a:r>
              <a:rPr lang="en-US" sz="3200" b="1">
                <a:solidFill>
                  <a:srgbClr val="1D4956"/>
                </a:solidFill>
                <a:latin typeface="Barlow"/>
                <a:cs typeface="Calibri Light"/>
              </a:rPr>
              <a:t>bit-masking (AND-OR) </a:t>
            </a:r>
            <a:r>
              <a:rPr lang="en-US" sz="3200" b="1" dirty="0">
                <a:solidFill>
                  <a:srgbClr val="1D4956"/>
                </a:solidFill>
                <a:latin typeface="Barlow"/>
                <a:cs typeface="Calibri Light"/>
              </a:rPr>
              <a:t>per kernel</a:t>
            </a:r>
          </a:p>
        </p:txBody>
      </p:sp>
      <p:sp>
        <p:nvSpPr>
          <p:cNvPr id="30" name="Content Placeholder 2">
            <a:extLst>
              <a:ext uri="{FF2B5EF4-FFF2-40B4-BE49-F238E27FC236}">
                <a16:creationId xmlns:a16="http://schemas.microsoft.com/office/drawing/2014/main" id="{ECBDE22C-770B-4687-AC69-F418B4D35A89}"/>
              </a:ext>
            </a:extLst>
          </p:cNvPr>
          <p:cNvSpPr txBox="1">
            <a:spLocks/>
          </p:cNvSpPr>
          <p:nvPr/>
        </p:nvSpPr>
        <p:spPr>
          <a:xfrm>
            <a:off x="474568" y="5482091"/>
            <a:ext cx="7976404" cy="52460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Tx/>
            </a:pPr>
            <a:endParaRPr lang="en-US" sz="2400" dirty="0">
              <a:solidFill>
                <a:srgbClr val="1D4956"/>
              </a:solidFill>
              <a:latin typeface="Barlow"/>
              <a:cs typeface="Calibri"/>
            </a:endParaRPr>
          </a:p>
        </p:txBody>
      </p:sp>
      <p:sp>
        <p:nvSpPr>
          <p:cNvPr id="6" name="Slide Number Placeholder 5">
            <a:extLst>
              <a:ext uri="{FF2B5EF4-FFF2-40B4-BE49-F238E27FC236}">
                <a16:creationId xmlns:a16="http://schemas.microsoft.com/office/drawing/2014/main" id="{451CED06-1370-46CB-BD6D-49DFBDEA3F28}"/>
              </a:ext>
            </a:extLst>
          </p:cNvPr>
          <p:cNvSpPr>
            <a:spLocks noGrp="1"/>
          </p:cNvSpPr>
          <p:nvPr>
            <p:ph type="sldNum" sz="quarter" idx="12"/>
          </p:nvPr>
        </p:nvSpPr>
        <p:spPr/>
        <p:txBody>
          <a:bodyPr/>
          <a:lstStyle/>
          <a:p>
            <a:fld id="{48F63A3B-78C7-47BE-AE5E-E10140E04643}" type="slidenum">
              <a:rPr lang="en-US" smtClean="0"/>
              <a:t>44</a:t>
            </a:fld>
            <a:endParaRPr lang="en-US"/>
          </a:p>
        </p:txBody>
      </p:sp>
      <p:sp>
        <p:nvSpPr>
          <p:cNvPr id="22" name="Footer Placeholder 21">
            <a:extLst>
              <a:ext uri="{FF2B5EF4-FFF2-40B4-BE49-F238E27FC236}">
                <a16:creationId xmlns:a16="http://schemas.microsoft.com/office/drawing/2014/main" id="{37244009-D0F0-49AF-B61D-4E3A77F62D1F}"/>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7" name="Group 6">
            <a:extLst>
              <a:ext uri="{FF2B5EF4-FFF2-40B4-BE49-F238E27FC236}">
                <a16:creationId xmlns:a16="http://schemas.microsoft.com/office/drawing/2014/main" id="{96A6D671-4ADE-440D-95E0-E73FF373E52D}"/>
              </a:ext>
            </a:extLst>
          </p:cNvPr>
          <p:cNvGrpSpPr/>
          <p:nvPr/>
        </p:nvGrpSpPr>
        <p:grpSpPr>
          <a:xfrm>
            <a:off x="464601" y="1595596"/>
            <a:ext cx="11401161" cy="2976600"/>
            <a:chOff x="407451" y="1595596"/>
            <a:chExt cx="11401161" cy="2976600"/>
          </a:xfrm>
        </p:grpSpPr>
        <p:grpSp>
          <p:nvGrpSpPr>
            <p:cNvPr id="29" name="Group 28">
              <a:extLst>
                <a:ext uri="{FF2B5EF4-FFF2-40B4-BE49-F238E27FC236}">
                  <a16:creationId xmlns:a16="http://schemas.microsoft.com/office/drawing/2014/main" id="{F5713C24-674C-4A51-8489-3ACABBE55F43}"/>
                </a:ext>
              </a:extLst>
            </p:cNvPr>
            <p:cNvGrpSpPr/>
            <p:nvPr/>
          </p:nvGrpSpPr>
          <p:grpSpPr>
            <a:xfrm>
              <a:off x="578175" y="2775379"/>
              <a:ext cx="6229350" cy="1796817"/>
              <a:chOff x="238125" y="2444557"/>
              <a:chExt cx="6229350" cy="1796817"/>
            </a:xfrm>
          </p:grpSpPr>
          <p:sp>
            <p:nvSpPr>
              <p:cNvPr id="2" name="Rectangle 1">
                <a:extLst>
                  <a:ext uri="{FF2B5EF4-FFF2-40B4-BE49-F238E27FC236}">
                    <a16:creationId xmlns:a16="http://schemas.microsoft.com/office/drawing/2014/main" id="{4D008AE8-D79D-44D7-828D-68527374EA39}"/>
                  </a:ext>
                </a:extLst>
              </p:cNvPr>
              <p:cNvSpPr/>
              <p:nvPr/>
            </p:nvSpPr>
            <p:spPr>
              <a:xfrm>
                <a:off x="238125" y="2581275"/>
                <a:ext cx="714375" cy="333375"/>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1D4956"/>
                    </a:solidFill>
                    <a:latin typeface="Barlow" panose="020B0604020202020204" charset="0"/>
                  </a:rPr>
                  <a:t>store</a:t>
                </a:r>
              </a:p>
            </p:txBody>
          </p:sp>
          <p:sp>
            <p:nvSpPr>
              <p:cNvPr id="9" name="Rectangle 8">
                <a:extLst>
                  <a:ext uri="{FF2B5EF4-FFF2-40B4-BE49-F238E27FC236}">
                    <a16:creationId xmlns:a16="http://schemas.microsoft.com/office/drawing/2014/main" id="{C8AF79BF-3BAC-4544-BA16-DE4023F98C0C}"/>
                  </a:ext>
                </a:extLst>
              </p:cNvPr>
              <p:cNvSpPr/>
              <p:nvPr/>
            </p:nvSpPr>
            <p:spPr>
              <a:xfrm>
                <a:off x="5572125" y="2581275"/>
                <a:ext cx="876300" cy="333375"/>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1D4956"/>
                    </a:solidFill>
                    <a:latin typeface="Barlow" panose="020B0604020202020204" charset="0"/>
                  </a:rPr>
                  <a:t>global</a:t>
                </a:r>
              </a:p>
            </p:txBody>
          </p:sp>
          <p:sp>
            <p:nvSpPr>
              <p:cNvPr id="10" name="Rectangle 9">
                <a:extLst>
                  <a:ext uri="{FF2B5EF4-FFF2-40B4-BE49-F238E27FC236}">
                    <a16:creationId xmlns:a16="http://schemas.microsoft.com/office/drawing/2014/main" id="{9C5BBD4F-B836-4FE2-9D8E-EAA22E54E02C}"/>
                  </a:ext>
                </a:extLst>
              </p:cNvPr>
              <p:cNvSpPr/>
              <p:nvPr/>
            </p:nvSpPr>
            <p:spPr>
              <a:xfrm>
                <a:off x="238125" y="3262312"/>
                <a:ext cx="714375" cy="333375"/>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1D4956"/>
                    </a:solidFill>
                    <a:latin typeface="Barlow" panose="020B0604020202020204" charset="0"/>
                  </a:rPr>
                  <a:t>load</a:t>
                </a:r>
              </a:p>
            </p:txBody>
          </p:sp>
          <p:sp>
            <p:nvSpPr>
              <p:cNvPr id="16" name="Rectangle 15">
                <a:extLst>
                  <a:ext uri="{FF2B5EF4-FFF2-40B4-BE49-F238E27FC236}">
                    <a16:creationId xmlns:a16="http://schemas.microsoft.com/office/drawing/2014/main" id="{25A8D36C-A399-4C37-BB76-B8B59F6AF6F4}"/>
                  </a:ext>
                </a:extLst>
              </p:cNvPr>
              <p:cNvSpPr/>
              <p:nvPr/>
            </p:nvSpPr>
            <p:spPr>
              <a:xfrm>
                <a:off x="5591175" y="3253058"/>
                <a:ext cx="876300" cy="333375"/>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1D4956"/>
                    </a:solidFill>
                    <a:latin typeface="Barlow" panose="020B0604020202020204" charset="0"/>
                  </a:rPr>
                  <a:t>global</a:t>
                </a:r>
              </a:p>
            </p:txBody>
          </p:sp>
          <p:sp>
            <p:nvSpPr>
              <p:cNvPr id="17" name="Rectangle 16">
                <a:extLst>
                  <a:ext uri="{FF2B5EF4-FFF2-40B4-BE49-F238E27FC236}">
                    <a16:creationId xmlns:a16="http://schemas.microsoft.com/office/drawing/2014/main" id="{CB5BC071-37CF-4716-812D-AF85E2D7600C}"/>
                  </a:ext>
                </a:extLst>
              </p:cNvPr>
              <p:cNvSpPr/>
              <p:nvPr/>
            </p:nvSpPr>
            <p:spPr>
              <a:xfrm>
                <a:off x="1914525" y="3262312"/>
                <a:ext cx="876300" cy="333375"/>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1D4956"/>
                    </a:solidFill>
                    <a:latin typeface="Barlow" panose="020B0604020202020204" charset="0"/>
                  </a:rPr>
                  <a:t>L1</a:t>
                </a:r>
              </a:p>
            </p:txBody>
          </p:sp>
          <p:sp>
            <p:nvSpPr>
              <p:cNvPr id="18" name="Rectangle 17">
                <a:extLst>
                  <a:ext uri="{FF2B5EF4-FFF2-40B4-BE49-F238E27FC236}">
                    <a16:creationId xmlns:a16="http://schemas.microsoft.com/office/drawing/2014/main" id="{5F105014-CF09-4508-AF41-1F1DF82E676A}"/>
                  </a:ext>
                </a:extLst>
              </p:cNvPr>
              <p:cNvSpPr/>
              <p:nvPr/>
            </p:nvSpPr>
            <p:spPr>
              <a:xfrm>
                <a:off x="3752850" y="3253061"/>
                <a:ext cx="876300" cy="333375"/>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1D4956"/>
                    </a:solidFill>
                    <a:latin typeface="Barlow" panose="020B0604020202020204" charset="0"/>
                  </a:rPr>
                  <a:t>L2</a:t>
                </a:r>
              </a:p>
            </p:txBody>
          </p:sp>
          <p:cxnSp>
            <p:nvCxnSpPr>
              <p:cNvPr id="4" name="Straight Arrow Connector 3">
                <a:extLst>
                  <a:ext uri="{FF2B5EF4-FFF2-40B4-BE49-F238E27FC236}">
                    <a16:creationId xmlns:a16="http://schemas.microsoft.com/office/drawing/2014/main" id="{001D1F5F-B8E0-4B5B-B8B6-576953B38DFA}"/>
                  </a:ext>
                </a:extLst>
              </p:cNvPr>
              <p:cNvCxnSpPr>
                <a:cxnSpLocks/>
                <a:stCxn id="2" idx="3"/>
                <a:endCxn id="9" idx="1"/>
              </p:cNvCxnSpPr>
              <p:nvPr/>
            </p:nvCxnSpPr>
            <p:spPr>
              <a:xfrm>
                <a:off x="952500" y="2747963"/>
                <a:ext cx="4619625" cy="0"/>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10BA767-CF13-4A71-A488-A033267D540D}"/>
                  </a:ext>
                </a:extLst>
              </p:cNvPr>
              <p:cNvCxnSpPr>
                <a:cxnSpLocks/>
                <a:endCxn id="17" idx="1"/>
              </p:cNvCxnSpPr>
              <p:nvPr/>
            </p:nvCxnSpPr>
            <p:spPr>
              <a:xfrm>
                <a:off x="952500" y="3428999"/>
                <a:ext cx="962025" cy="1"/>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FC5417D-4685-4188-A9A3-86ABC9A26D9E}"/>
                  </a:ext>
                </a:extLst>
              </p:cNvPr>
              <p:cNvCxnSpPr>
                <a:cxnSpLocks/>
              </p:cNvCxnSpPr>
              <p:nvPr/>
            </p:nvCxnSpPr>
            <p:spPr>
              <a:xfrm>
                <a:off x="2800350" y="3428999"/>
                <a:ext cx="962025" cy="1"/>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498FDC-FC21-4FAE-9637-8EB514F32B4B}"/>
                  </a:ext>
                </a:extLst>
              </p:cNvPr>
              <p:cNvCxnSpPr>
                <a:cxnSpLocks/>
              </p:cNvCxnSpPr>
              <p:nvPr/>
            </p:nvCxnSpPr>
            <p:spPr>
              <a:xfrm>
                <a:off x="4629150" y="3419746"/>
                <a:ext cx="962025" cy="1"/>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BAF6F08-E2FE-4AFB-B46F-6D3AC9FB0EB1}"/>
                  </a:ext>
                </a:extLst>
              </p:cNvPr>
              <p:cNvSpPr txBox="1"/>
              <p:nvPr/>
            </p:nvSpPr>
            <p:spPr>
              <a:xfrm>
                <a:off x="2333625" y="2444557"/>
                <a:ext cx="1958133" cy="338554"/>
              </a:xfrm>
              <a:prstGeom prst="rect">
                <a:avLst/>
              </a:prstGeom>
              <a:noFill/>
            </p:spPr>
            <p:txBody>
              <a:bodyPr wrap="square" rtlCol="0">
                <a:spAutoFit/>
              </a:bodyPr>
              <a:lstStyle/>
              <a:p>
                <a:r>
                  <a:rPr lang="en-US" sz="1600" dirty="0">
                    <a:solidFill>
                      <a:srgbClr val="1D4956"/>
                    </a:solidFill>
                    <a:latin typeface="Barlow" panose="020B0604020202020204" charset="0"/>
                  </a:rPr>
                  <a:t>~285 cycles </a:t>
                </a:r>
                <a:r>
                  <a:rPr lang="en-US" dirty="0">
                    <a:solidFill>
                      <a:srgbClr val="1D4956"/>
                    </a:solidFill>
                    <a:latin typeface="Barlow"/>
                    <a:cs typeface="Calibri"/>
                  </a:rPr>
                  <a:t>[8,9]</a:t>
                </a:r>
                <a:endParaRPr lang="en-US" sz="1600" dirty="0">
                  <a:solidFill>
                    <a:srgbClr val="1D4956"/>
                  </a:solidFill>
                  <a:latin typeface="Barlow" panose="020B0604020202020204" charset="0"/>
                </a:endParaRPr>
              </a:p>
            </p:txBody>
          </p:sp>
          <p:sp>
            <p:nvSpPr>
              <p:cNvPr id="23" name="TextBox 22">
                <a:extLst>
                  <a:ext uri="{FF2B5EF4-FFF2-40B4-BE49-F238E27FC236}">
                    <a16:creationId xmlns:a16="http://schemas.microsoft.com/office/drawing/2014/main" id="{11E46A4A-87D0-4B3F-B30E-6C699D052CE6}"/>
                  </a:ext>
                </a:extLst>
              </p:cNvPr>
              <p:cNvSpPr txBox="1"/>
              <p:nvPr/>
            </p:nvSpPr>
            <p:spPr>
              <a:xfrm>
                <a:off x="4441825" y="2997848"/>
                <a:ext cx="1273175" cy="338554"/>
              </a:xfrm>
              <a:prstGeom prst="rect">
                <a:avLst/>
              </a:prstGeom>
              <a:noFill/>
            </p:spPr>
            <p:txBody>
              <a:bodyPr wrap="square" rtlCol="0">
                <a:spAutoFit/>
              </a:bodyPr>
              <a:lstStyle/>
              <a:p>
                <a:r>
                  <a:rPr lang="en-US" sz="1600" dirty="0">
                    <a:solidFill>
                      <a:srgbClr val="1D4956"/>
                    </a:solidFill>
                    <a:latin typeface="Barlow" panose="020B0604020202020204" charset="0"/>
                  </a:rPr>
                  <a:t>~285 cycles</a:t>
                </a:r>
              </a:p>
            </p:txBody>
          </p:sp>
          <p:sp>
            <p:nvSpPr>
              <p:cNvPr id="24" name="TextBox 23">
                <a:extLst>
                  <a:ext uri="{FF2B5EF4-FFF2-40B4-BE49-F238E27FC236}">
                    <a16:creationId xmlns:a16="http://schemas.microsoft.com/office/drawing/2014/main" id="{2460E94C-11B0-4BA5-892E-3167D17B43DC}"/>
                  </a:ext>
                </a:extLst>
              </p:cNvPr>
              <p:cNvSpPr txBox="1"/>
              <p:nvPr/>
            </p:nvSpPr>
            <p:spPr>
              <a:xfrm>
                <a:off x="2727324" y="2983498"/>
                <a:ext cx="1697958" cy="338554"/>
              </a:xfrm>
              <a:prstGeom prst="rect">
                <a:avLst/>
              </a:prstGeom>
              <a:noFill/>
            </p:spPr>
            <p:txBody>
              <a:bodyPr wrap="square" rtlCol="0">
                <a:spAutoFit/>
              </a:bodyPr>
              <a:lstStyle/>
              <a:p>
                <a:r>
                  <a:rPr lang="en-US" sz="1600" dirty="0">
                    <a:solidFill>
                      <a:srgbClr val="1D4956"/>
                    </a:solidFill>
                    <a:latin typeface="Barlow" panose="020B0604020202020204" charset="0"/>
                  </a:rPr>
                  <a:t>100 cycles </a:t>
                </a:r>
                <a:r>
                  <a:rPr lang="en-US" dirty="0">
                    <a:solidFill>
                      <a:srgbClr val="1D4956"/>
                    </a:solidFill>
                    <a:latin typeface="Barlow"/>
                    <a:cs typeface="Calibri"/>
                  </a:rPr>
                  <a:t>[8,9]</a:t>
                </a:r>
                <a:endParaRPr lang="en-US" sz="1600" dirty="0">
                  <a:solidFill>
                    <a:srgbClr val="1D4956"/>
                  </a:solidFill>
                  <a:latin typeface="Barlow" panose="020B0604020202020204" charset="0"/>
                </a:endParaRPr>
              </a:p>
            </p:txBody>
          </p:sp>
          <p:sp>
            <p:nvSpPr>
              <p:cNvPr id="25" name="TextBox 24">
                <a:extLst>
                  <a:ext uri="{FF2B5EF4-FFF2-40B4-BE49-F238E27FC236}">
                    <a16:creationId xmlns:a16="http://schemas.microsoft.com/office/drawing/2014/main" id="{3EB915EB-996F-4BC9-A83C-EC8CEF0C585A}"/>
                  </a:ext>
                </a:extLst>
              </p:cNvPr>
              <p:cNvSpPr txBox="1"/>
              <p:nvPr/>
            </p:nvSpPr>
            <p:spPr>
              <a:xfrm>
                <a:off x="939799" y="2997848"/>
                <a:ext cx="1468434" cy="338554"/>
              </a:xfrm>
              <a:prstGeom prst="rect">
                <a:avLst/>
              </a:prstGeom>
              <a:noFill/>
            </p:spPr>
            <p:txBody>
              <a:bodyPr wrap="square" rtlCol="0">
                <a:spAutoFit/>
              </a:bodyPr>
              <a:lstStyle/>
              <a:p>
                <a:r>
                  <a:rPr lang="en-US" sz="1600" dirty="0">
                    <a:solidFill>
                      <a:srgbClr val="1D4956"/>
                    </a:solidFill>
                    <a:latin typeface="Barlow" panose="020B0604020202020204" charset="0"/>
                  </a:rPr>
                  <a:t>28 cycles </a:t>
                </a:r>
                <a:r>
                  <a:rPr lang="en-US" dirty="0">
                    <a:solidFill>
                      <a:srgbClr val="1D4956"/>
                    </a:solidFill>
                    <a:latin typeface="Barlow"/>
                    <a:cs typeface="Calibri"/>
                  </a:rPr>
                  <a:t>[8,9]</a:t>
                </a:r>
                <a:endParaRPr lang="en-US" sz="1600" dirty="0">
                  <a:solidFill>
                    <a:srgbClr val="1D4956"/>
                  </a:solidFill>
                  <a:latin typeface="Barlow" panose="020B0604020202020204" charset="0"/>
                </a:endParaRPr>
              </a:p>
            </p:txBody>
          </p:sp>
          <p:cxnSp>
            <p:nvCxnSpPr>
              <p:cNvPr id="27" name="Straight Connector 26">
                <a:extLst>
                  <a:ext uri="{FF2B5EF4-FFF2-40B4-BE49-F238E27FC236}">
                    <a16:creationId xmlns:a16="http://schemas.microsoft.com/office/drawing/2014/main" id="{3DB775A8-7502-4281-A867-93C9EB721722}"/>
                  </a:ext>
                </a:extLst>
              </p:cNvPr>
              <p:cNvCxnSpPr/>
              <p:nvPr/>
            </p:nvCxnSpPr>
            <p:spPr>
              <a:xfrm>
                <a:off x="1271590" y="2581275"/>
                <a:ext cx="0" cy="1143000"/>
              </a:xfrm>
              <a:prstGeom prst="line">
                <a:avLst/>
              </a:prstGeom>
              <a:ln w="19050">
                <a:solidFill>
                  <a:srgbClr val="1D4956"/>
                </a:solidFill>
                <a:prstDash val="dashDot"/>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1A43B55-0EF6-45FB-AC9D-A2948E9AE592}"/>
                  </a:ext>
                </a:extLst>
              </p:cNvPr>
              <p:cNvSpPr txBox="1"/>
              <p:nvPr/>
            </p:nvSpPr>
            <p:spPr>
              <a:xfrm>
                <a:off x="750887" y="3656599"/>
                <a:ext cx="1273175" cy="584775"/>
              </a:xfrm>
              <a:prstGeom prst="rect">
                <a:avLst/>
              </a:prstGeom>
              <a:noFill/>
            </p:spPr>
            <p:txBody>
              <a:bodyPr wrap="square" rtlCol="0">
                <a:spAutoFit/>
              </a:bodyPr>
              <a:lstStyle/>
              <a:p>
                <a:pPr algn="ctr"/>
                <a:r>
                  <a:rPr lang="en-US" sz="1600" dirty="0">
                    <a:solidFill>
                      <a:srgbClr val="1D4956"/>
                    </a:solidFill>
                    <a:latin typeface="Barlow" panose="020B0604020202020204" charset="0"/>
                  </a:rPr>
                  <a:t>Bit-masking</a:t>
                </a:r>
              </a:p>
              <a:p>
                <a:pPr algn="ctr"/>
                <a:r>
                  <a:rPr lang="en-US" sz="1600" dirty="0">
                    <a:solidFill>
                      <a:srgbClr val="1D4956"/>
                    </a:solidFill>
                    <a:latin typeface="Barlow" panose="020B0604020202020204" charset="0"/>
                  </a:rPr>
                  <a:t>(8cycles)</a:t>
                </a:r>
              </a:p>
            </p:txBody>
          </p:sp>
        </p:grpSp>
        <p:sp>
          <p:nvSpPr>
            <p:cNvPr id="33" name="Content Placeholder 2">
              <a:extLst>
                <a:ext uri="{FF2B5EF4-FFF2-40B4-BE49-F238E27FC236}">
                  <a16:creationId xmlns:a16="http://schemas.microsoft.com/office/drawing/2014/main" id="{CB639E7E-0987-4087-9333-6816BD352BC3}"/>
                </a:ext>
              </a:extLst>
            </p:cNvPr>
            <p:cNvSpPr txBox="1">
              <a:spLocks/>
            </p:cNvSpPr>
            <p:nvPr/>
          </p:nvSpPr>
          <p:spPr>
            <a:xfrm>
              <a:off x="407451" y="1595596"/>
              <a:ext cx="11401161" cy="9297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Tx/>
              </a:pPr>
              <a:r>
                <a:rPr lang="en-US" sz="2400" b="1" dirty="0">
                  <a:solidFill>
                    <a:srgbClr val="1D4956"/>
                  </a:solidFill>
                  <a:latin typeface="Barlow"/>
                  <a:cs typeface="Calibri"/>
                </a:rPr>
                <a:t>Bit-masking</a:t>
              </a:r>
              <a:r>
                <a:rPr lang="en-US" sz="2400" dirty="0">
                  <a:solidFill>
                    <a:srgbClr val="1D4956"/>
                  </a:solidFill>
                  <a:latin typeface="Barlow"/>
                  <a:cs typeface="Calibri"/>
                </a:rPr>
                <a:t> overhead depends on</a:t>
              </a:r>
            </a:p>
            <a:p>
              <a:pPr lvl="1">
                <a:lnSpc>
                  <a:spcPct val="100000"/>
                </a:lnSpc>
                <a:buClrTx/>
              </a:pPr>
              <a:r>
                <a:rPr lang="en-US" dirty="0">
                  <a:solidFill>
                    <a:srgbClr val="1D4956"/>
                  </a:solidFill>
                  <a:latin typeface="Barlow"/>
                  <a:cs typeface="Calibri"/>
                </a:rPr>
                <a:t>The </a:t>
              </a:r>
              <a:r>
                <a:rPr lang="en-US" b="1" dirty="0">
                  <a:solidFill>
                    <a:srgbClr val="1D4956"/>
                  </a:solidFill>
                  <a:latin typeface="Barlow"/>
                  <a:cs typeface="Calibri"/>
                </a:rPr>
                <a:t>latency</a:t>
              </a:r>
              <a:r>
                <a:rPr lang="en-US" dirty="0">
                  <a:solidFill>
                    <a:srgbClr val="1D4956"/>
                  </a:solidFill>
                  <a:latin typeface="Barlow"/>
                  <a:cs typeface="Calibri"/>
                </a:rPr>
                <a:t> of </a:t>
              </a:r>
              <a:r>
                <a:rPr lang="en-US" b="1" dirty="0">
                  <a:solidFill>
                    <a:srgbClr val="1D4956"/>
                  </a:solidFill>
                  <a:latin typeface="Barlow"/>
                  <a:cs typeface="Calibri"/>
                </a:rPr>
                <a:t>loads</a:t>
              </a:r>
              <a:r>
                <a:rPr lang="en-US" dirty="0">
                  <a:solidFill>
                    <a:srgbClr val="1D4956"/>
                  </a:solidFill>
                  <a:latin typeface="Barlow"/>
                  <a:cs typeface="Calibri"/>
                </a:rPr>
                <a:t> and </a:t>
              </a:r>
              <a:r>
                <a:rPr lang="en-US" b="1" dirty="0">
                  <a:solidFill>
                    <a:srgbClr val="1D4956"/>
                  </a:solidFill>
                  <a:latin typeface="Barlow"/>
                  <a:cs typeface="Calibri"/>
                </a:rPr>
                <a:t>stores</a:t>
              </a:r>
            </a:p>
          </p:txBody>
        </p:sp>
      </p:grpSp>
      <p:sp>
        <p:nvSpPr>
          <p:cNvPr id="32" name="Content Placeholder 2">
            <a:extLst>
              <a:ext uri="{FF2B5EF4-FFF2-40B4-BE49-F238E27FC236}">
                <a16:creationId xmlns:a16="http://schemas.microsoft.com/office/drawing/2014/main" id="{D8C8EDAF-7DCC-46D2-B808-5928D4BC85AB}"/>
              </a:ext>
            </a:extLst>
          </p:cNvPr>
          <p:cNvSpPr txBox="1">
            <a:spLocks/>
          </p:cNvSpPr>
          <p:nvPr/>
        </p:nvSpPr>
        <p:spPr>
          <a:xfrm>
            <a:off x="471779" y="4836665"/>
            <a:ext cx="11401161" cy="13701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Tx/>
            </a:pPr>
            <a:r>
              <a:rPr lang="en-US" sz="2400" b="1" dirty="0">
                <a:solidFill>
                  <a:srgbClr val="1D4956"/>
                </a:solidFill>
                <a:latin typeface="Barlow"/>
                <a:cs typeface="Calibri"/>
              </a:rPr>
              <a:t>Cache hit ratio</a:t>
            </a:r>
            <a:endParaRPr lang="en-US" sz="2400" dirty="0">
              <a:solidFill>
                <a:srgbClr val="1D4956"/>
              </a:solidFill>
              <a:latin typeface="Barlow"/>
              <a:cs typeface="Calibri"/>
            </a:endParaRPr>
          </a:p>
          <a:p>
            <a:pPr marL="800100" lvl="4" indent="-342900">
              <a:buClrTx/>
            </a:pPr>
            <a:r>
              <a:rPr lang="en-US" sz="2400" dirty="0">
                <a:solidFill>
                  <a:srgbClr val="1D4956"/>
                </a:solidFill>
                <a:latin typeface="Barlow"/>
                <a:cs typeface="Calibri"/>
              </a:rPr>
              <a:t>Caffe and PyTorch: L1 hit ratio </a:t>
            </a:r>
            <a:r>
              <a:rPr lang="en-US" sz="2400" dirty="0">
                <a:solidFill>
                  <a:srgbClr val="1D4956"/>
                </a:solidFill>
                <a:latin typeface="Barlow"/>
                <a:cs typeface="Calibri"/>
                <a:sym typeface="Wingdings" panose="05000000000000000000" pitchFamily="2" charset="2"/>
              </a:rPr>
              <a:t> 37% and L2  72%</a:t>
            </a:r>
          </a:p>
        </p:txBody>
      </p:sp>
      <p:sp>
        <p:nvSpPr>
          <p:cNvPr id="31" name="TextBox 30">
            <a:extLst>
              <a:ext uri="{FF2B5EF4-FFF2-40B4-BE49-F238E27FC236}">
                <a16:creationId xmlns:a16="http://schemas.microsoft.com/office/drawing/2014/main" id="{3A6A2F83-32F1-42C8-8228-8EB635AC7D24}"/>
              </a:ext>
            </a:extLst>
          </p:cNvPr>
          <p:cNvSpPr txBox="1"/>
          <p:nvPr/>
        </p:nvSpPr>
        <p:spPr>
          <a:xfrm>
            <a:off x="428805" y="5802497"/>
            <a:ext cx="10714115" cy="523220"/>
          </a:xfrm>
          <a:prstGeom prst="rect">
            <a:avLst/>
          </a:prstGeom>
          <a:noFill/>
        </p:spPr>
        <p:txBody>
          <a:bodyPr wrap="square">
            <a:spAutoFit/>
          </a:bodyPr>
          <a:lstStyle/>
          <a:p>
            <a:pPr algn="l"/>
            <a:r>
              <a:rPr lang="en-US" b="0" i="0" u="none" strike="noStrike" baseline="0" dirty="0">
                <a:solidFill>
                  <a:srgbClr val="1D4956"/>
                </a:solidFill>
                <a:latin typeface="Barlow" panose="00000500000000000000" pitchFamily="2" charset="0"/>
              </a:rPr>
              <a:t>[8] Is </a:t>
            </a:r>
            <a:r>
              <a:rPr lang="en-GB" b="0" i="0" u="none" strike="noStrike" baseline="0" dirty="0">
                <a:solidFill>
                  <a:srgbClr val="1D4956"/>
                </a:solidFill>
                <a:latin typeface="Barlow" panose="00000500000000000000" pitchFamily="2" charset="0"/>
              </a:rPr>
              <a:t>Data Placement Optimization Still Relevant On Newer GPUs?, OSTI’18</a:t>
            </a:r>
          </a:p>
          <a:p>
            <a:pPr algn="l"/>
            <a:r>
              <a:rPr lang="en-GB" dirty="0">
                <a:solidFill>
                  <a:srgbClr val="1D4956"/>
                </a:solidFill>
                <a:latin typeface="Barlow" panose="00000500000000000000" pitchFamily="2" charset="0"/>
              </a:rPr>
              <a:t>[9]</a:t>
            </a:r>
            <a:r>
              <a:rPr lang="en-US" b="0" i="0" u="none" strike="noStrike" baseline="0" dirty="0">
                <a:solidFill>
                  <a:srgbClr val="1D4956"/>
                </a:solidFill>
                <a:latin typeface="Barlow" panose="00000500000000000000" pitchFamily="2" charset="0"/>
              </a:rPr>
              <a:t> Dissecting the NVIDIA volta GPU architecture via </a:t>
            </a:r>
            <a:r>
              <a:rPr lang="en-US" b="0" i="0" u="none" strike="noStrike" baseline="0" dirty="0" err="1">
                <a:solidFill>
                  <a:srgbClr val="1D4956"/>
                </a:solidFill>
                <a:latin typeface="Barlow" panose="00000500000000000000" pitchFamily="2" charset="0"/>
              </a:rPr>
              <a:t>microbenchmarking</a:t>
            </a:r>
            <a:r>
              <a:rPr lang="en-US" b="0" i="0" u="none" strike="noStrike" baseline="0" dirty="0">
                <a:solidFill>
                  <a:srgbClr val="1D4956"/>
                </a:solidFill>
                <a:latin typeface="Barlow" panose="00000500000000000000" pitchFamily="2" charset="0"/>
              </a:rPr>
              <a:t>, </a:t>
            </a:r>
            <a:r>
              <a:rPr lang="en-US" b="0" i="0" u="none" strike="noStrike" baseline="0" dirty="0" err="1">
                <a:solidFill>
                  <a:srgbClr val="1D4956"/>
                </a:solidFill>
                <a:latin typeface="Barlow" panose="00000500000000000000" pitchFamily="2" charset="0"/>
              </a:rPr>
              <a:t>Arxiv</a:t>
            </a:r>
            <a:endParaRPr lang="en-GB" b="0" i="0" u="none" strike="noStrike" baseline="0" dirty="0">
              <a:solidFill>
                <a:srgbClr val="1D4956"/>
              </a:solidFill>
              <a:latin typeface="Barlow" panose="00000500000000000000" pitchFamily="2" charset="0"/>
            </a:endParaRPr>
          </a:p>
        </p:txBody>
      </p:sp>
    </p:spTree>
    <p:custDataLst>
      <p:tags r:id="rId1"/>
    </p:custDataLst>
    <p:extLst>
      <p:ext uri="{BB962C8B-B14F-4D97-AF65-F5344CB8AC3E}">
        <p14:creationId xmlns:p14="http://schemas.microsoft.com/office/powerpoint/2010/main" val="646601272"/>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12" name="Content Placeholder 2">
            <a:extLst>
              <a:ext uri="{FF2B5EF4-FFF2-40B4-BE49-F238E27FC236}">
                <a16:creationId xmlns:a16="http://schemas.microsoft.com/office/drawing/2014/main" id="{C485073D-4E00-467C-99D9-C13E0F04C3A8}"/>
              </a:ext>
            </a:extLst>
          </p:cNvPr>
          <p:cNvSpPr>
            <a:spLocks noGrp="1"/>
          </p:cNvSpPr>
          <p:nvPr>
            <p:ph sz="half" idx="1"/>
          </p:nvPr>
        </p:nvSpPr>
        <p:spPr>
          <a:xfrm>
            <a:off x="455108" y="1005840"/>
            <a:ext cx="11401161" cy="5175505"/>
          </a:xfrm>
        </p:spPr>
        <p:txBody>
          <a:bodyPr vert="horz" lIns="91440" tIns="45720" rIns="91440" bIns="45720" rtlCol="0" anchor="t">
            <a:normAutofit/>
          </a:bodyPr>
          <a:lstStyle/>
          <a:p>
            <a:pPr>
              <a:lnSpc>
                <a:spcPct val="150000"/>
              </a:lnSpc>
              <a:buFont typeface="Wingdings" panose="05000000000000000000" pitchFamily="2" charset="2"/>
              <a:buChar char="ü"/>
            </a:pPr>
            <a:r>
              <a:rPr lang="en-US" sz="2400" dirty="0">
                <a:solidFill>
                  <a:srgbClr val="1D4956"/>
                </a:solidFill>
                <a:latin typeface="Barlow"/>
                <a:cs typeface="Calibri"/>
              </a:rPr>
              <a:t> Goal: </a:t>
            </a:r>
            <a:r>
              <a:rPr lang="en-US" sz="2400" b="1" dirty="0">
                <a:solidFill>
                  <a:srgbClr val="1D4956"/>
                </a:solidFill>
                <a:latin typeface="Barlow"/>
                <a:cs typeface="Calibri"/>
              </a:rPr>
              <a:t>Prevent jumping over</a:t>
            </a:r>
            <a:r>
              <a:rPr lang="en-US" sz="2400" dirty="0">
                <a:solidFill>
                  <a:srgbClr val="1D4956"/>
                </a:solidFill>
                <a:latin typeface="Barlow"/>
                <a:cs typeface="Calibri"/>
              </a:rPr>
              <a:t> bound checks</a:t>
            </a:r>
          </a:p>
          <a:p>
            <a:pPr>
              <a:lnSpc>
                <a:spcPct val="150000"/>
              </a:lnSpc>
            </a:pPr>
            <a:r>
              <a:rPr lang="en-US" sz="2400" b="1" dirty="0">
                <a:solidFill>
                  <a:srgbClr val="1D4956"/>
                </a:solidFill>
                <a:latin typeface="Barlow"/>
                <a:cs typeface="Calibri"/>
              </a:rPr>
              <a:t>Direct</a:t>
            </a:r>
            <a:r>
              <a:rPr lang="en-US" sz="2400" dirty="0">
                <a:solidFill>
                  <a:srgbClr val="1D4956"/>
                </a:solidFill>
                <a:latin typeface="Barlow"/>
                <a:cs typeface="Calibri"/>
              </a:rPr>
              <a:t> </a:t>
            </a:r>
            <a:r>
              <a:rPr lang="en-US" sz="2400" b="1" dirty="0">
                <a:solidFill>
                  <a:srgbClr val="1D4956"/>
                </a:solidFill>
                <a:latin typeface="Barlow"/>
                <a:cs typeface="Calibri"/>
              </a:rPr>
              <a:t>branches</a:t>
            </a:r>
            <a:r>
              <a:rPr lang="en-US" sz="2400" dirty="0">
                <a:solidFill>
                  <a:srgbClr val="1D4956"/>
                </a:solidFill>
                <a:latin typeface="Barlow"/>
                <a:cs typeface="Calibri"/>
              </a:rPr>
              <a:t> are </a:t>
            </a:r>
            <a:r>
              <a:rPr lang="en-US" sz="2400" b="1" dirty="0">
                <a:solidFill>
                  <a:srgbClr val="1D4956"/>
                </a:solidFill>
                <a:latin typeface="Barlow"/>
                <a:cs typeface="Calibri"/>
              </a:rPr>
              <a:t>safe</a:t>
            </a:r>
            <a:r>
              <a:rPr lang="en-US" sz="2400" dirty="0">
                <a:solidFill>
                  <a:srgbClr val="1D4956"/>
                </a:solidFill>
                <a:latin typeface="Barlow"/>
                <a:cs typeface="Calibri"/>
              </a:rPr>
              <a:t> </a:t>
            </a:r>
          </a:p>
          <a:p>
            <a:pPr lvl="1">
              <a:lnSpc>
                <a:spcPct val="150000"/>
              </a:lnSpc>
            </a:pPr>
            <a:r>
              <a:rPr lang="en-US" sz="2000" dirty="0">
                <a:solidFill>
                  <a:srgbClr val="1D4956"/>
                </a:solidFill>
                <a:latin typeface="Barlow"/>
                <a:cs typeface="Calibri"/>
                <a:sym typeface="Wingdings" panose="05000000000000000000" pitchFamily="2" charset="2"/>
              </a:rPr>
              <a:t>Jump to </a:t>
            </a:r>
            <a:r>
              <a:rPr lang="en-US" sz="2000" b="1" dirty="0">
                <a:solidFill>
                  <a:srgbClr val="1D4956"/>
                </a:solidFill>
                <a:latin typeface="Barlow"/>
                <a:cs typeface="Calibri"/>
                <a:sym typeface="Wingdings" panose="05000000000000000000" pitchFamily="2" charset="2"/>
              </a:rPr>
              <a:t>labels defined </a:t>
            </a:r>
            <a:r>
              <a:rPr lang="en-US" sz="2000" dirty="0">
                <a:solidFill>
                  <a:srgbClr val="1D4956"/>
                </a:solidFill>
                <a:latin typeface="Barlow"/>
                <a:cs typeface="Calibri"/>
                <a:sym typeface="Wingdings" panose="05000000000000000000" pitchFamily="2" charset="2"/>
              </a:rPr>
              <a:t>in a PTX</a:t>
            </a:r>
          </a:p>
          <a:p>
            <a:pPr lvl="1">
              <a:lnSpc>
                <a:spcPct val="150000"/>
              </a:lnSpc>
            </a:pPr>
            <a:r>
              <a:rPr lang="en-US" sz="2000" b="1" dirty="0">
                <a:solidFill>
                  <a:srgbClr val="1D4956"/>
                </a:solidFill>
                <a:latin typeface="Barlow"/>
                <a:cs typeface="Calibri"/>
                <a:sym typeface="Wingdings" panose="05000000000000000000" pitchFamily="2" charset="2"/>
              </a:rPr>
              <a:t>Wrong</a:t>
            </a:r>
            <a:r>
              <a:rPr lang="en-US" sz="2000" dirty="0">
                <a:solidFill>
                  <a:srgbClr val="1D4956"/>
                </a:solidFill>
                <a:latin typeface="Barlow"/>
                <a:cs typeface="Calibri"/>
                <a:sym typeface="Wingdings" panose="05000000000000000000" pitchFamily="2" charset="2"/>
              </a:rPr>
              <a:t> </a:t>
            </a:r>
            <a:r>
              <a:rPr lang="en-US" sz="2000" b="1" dirty="0">
                <a:solidFill>
                  <a:srgbClr val="1D4956"/>
                </a:solidFill>
                <a:latin typeface="Barlow"/>
                <a:cs typeface="Calibri"/>
                <a:sym typeface="Wingdings" panose="05000000000000000000" pitchFamily="2" charset="2"/>
              </a:rPr>
              <a:t>labels</a:t>
            </a:r>
            <a:r>
              <a:rPr lang="en-US" sz="2000" dirty="0">
                <a:solidFill>
                  <a:srgbClr val="1D4956"/>
                </a:solidFill>
                <a:latin typeface="Barlow"/>
                <a:cs typeface="Calibri"/>
                <a:sym typeface="Wingdings" panose="05000000000000000000" pitchFamily="2" charset="2"/>
              </a:rPr>
              <a:t> lead to </a:t>
            </a:r>
            <a:r>
              <a:rPr lang="en-US" sz="2000" b="1" dirty="0">
                <a:solidFill>
                  <a:srgbClr val="1D4956"/>
                </a:solidFill>
                <a:latin typeface="Barlow"/>
                <a:cs typeface="Calibri"/>
                <a:sym typeface="Wingdings" panose="05000000000000000000" pitchFamily="2" charset="2"/>
              </a:rPr>
              <a:t>compilation</a:t>
            </a:r>
            <a:r>
              <a:rPr lang="en-US" sz="2000" dirty="0">
                <a:solidFill>
                  <a:srgbClr val="1D4956"/>
                </a:solidFill>
                <a:latin typeface="Barlow"/>
                <a:cs typeface="Calibri"/>
                <a:sym typeface="Wingdings" panose="05000000000000000000" pitchFamily="2" charset="2"/>
              </a:rPr>
              <a:t> </a:t>
            </a:r>
            <a:r>
              <a:rPr lang="en-US" sz="2000" b="1" dirty="0">
                <a:solidFill>
                  <a:srgbClr val="1D4956"/>
                </a:solidFill>
                <a:latin typeface="Barlow"/>
                <a:cs typeface="Calibri"/>
                <a:sym typeface="Wingdings" panose="05000000000000000000" pitchFamily="2" charset="2"/>
              </a:rPr>
              <a:t>errors</a:t>
            </a:r>
          </a:p>
          <a:p>
            <a:pPr>
              <a:lnSpc>
                <a:spcPct val="150000"/>
              </a:lnSpc>
            </a:pPr>
            <a:r>
              <a:rPr lang="en-US" sz="2400" b="1" dirty="0">
                <a:solidFill>
                  <a:srgbClr val="1D4956"/>
                </a:solidFill>
                <a:latin typeface="Barlow"/>
                <a:cs typeface="Calibri"/>
                <a:sym typeface="Wingdings" panose="05000000000000000000" pitchFamily="2" charset="2"/>
              </a:rPr>
              <a:t>Indirect branches </a:t>
            </a:r>
            <a:r>
              <a:rPr lang="en-US" sz="2400" dirty="0">
                <a:solidFill>
                  <a:srgbClr val="1D4956"/>
                </a:solidFill>
                <a:latin typeface="Barlow"/>
                <a:cs typeface="Calibri"/>
                <a:sym typeface="Wingdings" panose="05000000000000000000" pitchFamily="2" charset="2"/>
              </a:rPr>
              <a:t>are </a:t>
            </a:r>
            <a:r>
              <a:rPr lang="en-US" sz="2400" b="1" dirty="0">
                <a:solidFill>
                  <a:srgbClr val="1D4956"/>
                </a:solidFill>
                <a:latin typeface="Barlow"/>
                <a:cs typeface="Calibri"/>
                <a:sym typeface="Wingdings" panose="05000000000000000000" pitchFamily="2" charset="2"/>
              </a:rPr>
              <a:t>unsafe</a:t>
            </a:r>
            <a:r>
              <a:rPr lang="en-US" sz="2400" dirty="0">
                <a:solidFill>
                  <a:srgbClr val="1D4956"/>
                </a:solidFill>
                <a:latin typeface="Barlow"/>
                <a:cs typeface="Calibri"/>
                <a:sym typeface="Wingdings" panose="05000000000000000000" pitchFamily="2" charset="2"/>
              </a:rPr>
              <a:t> </a:t>
            </a:r>
          </a:p>
          <a:p>
            <a:pPr lvl="1">
              <a:lnSpc>
                <a:spcPct val="150000"/>
              </a:lnSpc>
            </a:pPr>
            <a:r>
              <a:rPr lang="en-US" sz="2000" dirty="0">
                <a:solidFill>
                  <a:srgbClr val="1D4956"/>
                </a:solidFill>
                <a:latin typeface="Barlow"/>
                <a:cs typeface="Calibri"/>
                <a:sym typeface="Wingdings" panose="05000000000000000000" pitchFamily="2" charset="2"/>
              </a:rPr>
              <a:t>Use a </a:t>
            </a:r>
            <a:r>
              <a:rPr lang="en-US" sz="2000" b="1" dirty="0">
                <a:solidFill>
                  <a:srgbClr val="1D4956"/>
                </a:solidFill>
                <a:latin typeface="Barlow"/>
                <a:cs typeface="Calibri"/>
                <a:sym typeface="Wingdings" panose="05000000000000000000" pitchFamily="2" charset="2"/>
              </a:rPr>
              <a:t>register</a:t>
            </a:r>
            <a:r>
              <a:rPr lang="en-US" sz="2000" dirty="0">
                <a:solidFill>
                  <a:srgbClr val="1D4956"/>
                </a:solidFill>
                <a:latin typeface="Barlow"/>
                <a:cs typeface="Calibri"/>
                <a:sym typeface="Wingdings" panose="05000000000000000000" pitchFamily="2" charset="2"/>
              </a:rPr>
              <a:t> to </a:t>
            </a:r>
            <a:r>
              <a:rPr lang="en-US" sz="2000" b="1" dirty="0">
                <a:solidFill>
                  <a:srgbClr val="1D4956"/>
                </a:solidFill>
                <a:latin typeface="Barlow"/>
                <a:cs typeface="Calibri"/>
                <a:sym typeface="Wingdings" panose="05000000000000000000" pitchFamily="2" charset="2"/>
              </a:rPr>
              <a:t>index</a:t>
            </a:r>
            <a:r>
              <a:rPr lang="en-US" sz="2000" dirty="0">
                <a:solidFill>
                  <a:srgbClr val="1D4956"/>
                </a:solidFill>
                <a:latin typeface="Barlow"/>
                <a:cs typeface="Calibri"/>
                <a:sym typeface="Wingdings" panose="05000000000000000000" pitchFamily="2" charset="2"/>
              </a:rPr>
              <a:t> an array of labels</a:t>
            </a:r>
          </a:p>
          <a:p>
            <a:pPr lvl="1">
              <a:lnSpc>
                <a:spcPct val="150000"/>
              </a:lnSpc>
            </a:pPr>
            <a:r>
              <a:rPr lang="en-US" sz="2000" dirty="0">
                <a:solidFill>
                  <a:srgbClr val="1D4956"/>
                </a:solidFill>
                <a:latin typeface="Barlow"/>
                <a:cs typeface="Calibri"/>
                <a:sym typeface="Wingdings" panose="05000000000000000000" pitchFamily="2" charset="2"/>
              </a:rPr>
              <a:t>This </a:t>
            </a:r>
            <a:r>
              <a:rPr lang="en-US" sz="2000" b="1" dirty="0">
                <a:solidFill>
                  <a:srgbClr val="1D4956"/>
                </a:solidFill>
                <a:latin typeface="Barlow"/>
                <a:cs typeface="Calibri"/>
                <a:sym typeface="Wingdings" panose="05000000000000000000" pitchFamily="2" charset="2"/>
              </a:rPr>
              <a:t>register</a:t>
            </a:r>
            <a:r>
              <a:rPr lang="en-US" sz="2000" dirty="0">
                <a:solidFill>
                  <a:srgbClr val="1D4956"/>
                </a:solidFill>
                <a:latin typeface="Barlow"/>
                <a:cs typeface="Calibri"/>
                <a:sym typeface="Wingdings" panose="05000000000000000000" pitchFamily="2" charset="2"/>
              </a:rPr>
              <a:t> can </a:t>
            </a:r>
            <a:r>
              <a:rPr lang="en-US" sz="2000" b="1" dirty="0">
                <a:solidFill>
                  <a:srgbClr val="1D4956"/>
                </a:solidFill>
                <a:latin typeface="Barlow"/>
                <a:cs typeface="Calibri"/>
                <a:sym typeface="Wingdings" panose="05000000000000000000" pitchFamily="2" charset="2"/>
              </a:rPr>
              <a:t>not</a:t>
            </a:r>
            <a:r>
              <a:rPr lang="en-US" sz="2000" dirty="0">
                <a:solidFill>
                  <a:srgbClr val="1D4956"/>
                </a:solidFill>
                <a:latin typeface="Barlow"/>
                <a:cs typeface="Calibri"/>
                <a:sym typeface="Wingdings" panose="05000000000000000000" pitchFamily="2" charset="2"/>
              </a:rPr>
              <a:t> be validated at </a:t>
            </a:r>
            <a:r>
              <a:rPr lang="en-US" sz="2000" b="1" dirty="0">
                <a:solidFill>
                  <a:srgbClr val="1D4956"/>
                </a:solidFill>
                <a:latin typeface="Barlow"/>
                <a:cs typeface="Calibri"/>
                <a:sym typeface="Wingdings" panose="05000000000000000000" pitchFamily="2" charset="2"/>
              </a:rPr>
              <a:t>compile</a:t>
            </a:r>
            <a:r>
              <a:rPr lang="en-US" sz="2000" dirty="0">
                <a:solidFill>
                  <a:srgbClr val="1D4956"/>
                </a:solidFill>
                <a:latin typeface="Barlow"/>
                <a:cs typeface="Calibri"/>
                <a:sym typeface="Wingdings" panose="05000000000000000000" pitchFamily="2" charset="2"/>
              </a:rPr>
              <a:t> time</a:t>
            </a:r>
            <a:endParaRPr lang="en-US" sz="1600" dirty="0">
              <a:solidFill>
                <a:srgbClr val="1D4956"/>
              </a:solidFill>
              <a:latin typeface="Barlow"/>
              <a:cs typeface="Calibri"/>
              <a:sym typeface="Wingdings" panose="05000000000000000000" pitchFamily="2" charset="2"/>
            </a:endParaRPr>
          </a:p>
          <a:p>
            <a:pPr>
              <a:lnSpc>
                <a:spcPct val="150000"/>
              </a:lnSpc>
            </a:pPr>
            <a:r>
              <a:rPr lang="en-US" sz="2400" dirty="0">
                <a:solidFill>
                  <a:srgbClr val="1D4956"/>
                </a:solidFill>
                <a:latin typeface="Barlow"/>
                <a:cs typeface="Calibri"/>
                <a:sym typeface="Wingdings" panose="05000000000000000000" pitchFamily="2" charset="2"/>
              </a:rPr>
              <a:t>Guardian applies a </a:t>
            </a:r>
            <a:r>
              <a:rPr lang="en-US" sz="2400" b="1" dirty="0">
                <a:solidFill>
                  <a:srgbClr val="1D4956"/>
                </a:solidFill>
                <a:latin typeface="Barlow"/>
                <a:cs typeface="Calibri"/>
                <a:sym typeface="Wingdings" panose="05000000000000000000" pitchFamily="2" charset="2"/>
              </a:rPr>
              <a:t>mask</a:t>
            </a:r>
            <a:r>
              <a:rPr lang="en-US" sz="2400" dirty="0">
                <a:solidFill>
                  <a:srgbClr val="1D4956"/>
                </a:solidFill>
                <a:latin typeface="Barlow"/>
                <a:cs typeface="Calibri"/>
                <a:sym typeface="Wingdings" panose="05000000000000000000" pitchFamily="2" charset="2"/>
              </a:rPr>
              <a:t> to the </a:t>
            </a:r>
            <a:r>
              <a:rPr lang="en-US" sz="2400" b="1" dirty="0">
                <a:solidFill>
                  <a:srgbClr val="1D4956"/>
                </a:solidFill>
                <a:latin typeface="Barlow"/>
                <a:cs typeface="Calibri"/>
                <a:sym typeface="Wingdings" panose="05000000000000000000" pitchFamily="2" charset="2"/>
              </a:rPr>
              <a:t>index</a:t>
            </a:r>
            <a:r>
              <a:rPr lang="en-US" sz="2400" dirty="0">
                <a:solidFill>
                  <a:srgbClr val="1D4956"/>
                </a:solidFill>
                <a:latin typeface="Barlow"/>
                <a:cs typeface="Calibri"/>
                <a:sym typeface="Wingdings" panose="05000000000000000000" pitchFamily="2" charset="2"/>
              </a:rPr>
              <a:t> relative to the array size</a:t>
            </a:r>
          </a:p>
          <a:p>
            <a:pPr>
              <a:lnSpc>
                <a:spcPct val="150000"/>
              </a:lnSpc>
            </a:pPr>
            <a:endParaRPr lang="en-US" sz="500" dirty="0">
              <a:solidFill>
                <a:srgbClr val="1D4956"/>
              </a:solidFill>
              <a:latin typeface="Barlow"/>
              <a:cs typeface="Calibri"/>
              <a:sym typeface="Wingdings" panose="05000000000000000000" pitchFamily="2" charset="2"/>
            </a:endParaRPr>
          </a:p>
          <a:p>
            <a:pPr lvl="1">
              <a:lnSpc>
                <a:spcPct val="150000"/>
              </a:lnSpc>
            </a:pPr>
            <a:endParaRPr lang="en-GB" sz="1600" b="1" dirty="0">
              <a:solidFill>
                <a:srgbClr val="1D4956"/>
              </a:solidFill>
              <a:latin typeface="Barlow"/>
              <a:cs typeface="Calibri"/>
              <a:sym typeface="Wingdings" panose="05000000000000000000" pitchFamily="2" charset="2"/>
            </a:endParaRPr>
          </a:p>
        </p:txBody>
      </p:sp>
      <p:sp>
        <p:nvSpPr>
          <p:cNvPr id="14" name="Title 1">
            <a:extLst>
              <a:ext uri="{FF2B5EF4-FFF2-40B4-BE49-F238E27FC236}">
                <a16:creationId xmlns:a16="http://schemas.microsoft.com/office/drawing/2014/main" id="{CF6A355D-2F6A-4ADA-8C15-AC080F0DB340}"/>
              </a:ext>
            </a:extLst>
          </p:cNvPr>
          <p:cNvSpPr txBox="1">
            <a:spLocks/>
          </p:cNvSpPr>
          <p:nvPr/>
        </p:nvSpPr>
        <p:spPr>
          <a:xfrm>
            <a:off x="500846" y="363018"/>
            <a:ext cx="11691154"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Protect control flow instructions</a:t>
            </a:r>
          </a:p>
        </p:txBody>
      </p:sp>
      <p:sp>
        <p:nvSpPr>
          <p:cNvPr id="6" name="Slide Number Placeholder 5">
            <a:extLst>
              <a:ext uri="{FF2B5EF4-FFF2-40B4-BE49-F238E27FC236}">
                <a16:creationId xmlns:a16="http://schemas.microsoft.com/office/drawing/2014/main" id="{451CED06-1370-46CB-BD6D-49DFBDEA3F28}"/>
              </a:ext>
            </a:extLst>
          </p:cNvPr>
          <p:cNvSpPr>
            <a:spLocks noGrp="1"/>
          </p:cNvSpPr>
          <p:nvPr>
            <p:ph type="sldNum" sz="quarter" idx="12"/>
          </p:nvPr>
        </p:nvSpPr>
        <p:spPr/>
        <p:txBody>
          <a:bodyPr/>
          <a:lstStyle/>
          <a:p>
            <a:fld id="{48F63A3B-78C7-47BE-AE5E-E10140E04643}" type="slidenum">
              <a:rPr lang="en-US" smtClean="0"/>
              <a:t>45</a:t>
            </a:fld>
            <a:endParaRPr lang="en-US"/>
          </a:p>
        </p:txBody>
      </p:sp>
      <p:sp>
        <p:nvSpPr>
          <p:cNvPr id="22" name="Footer Placeholder 21">
            <a:extLst>
              <a:ext uri="{FF2B5EF4-FFF2-40B4-BE49-F238E27FC236}">
                <a16:creationId xmlns:a16="http://schemas.microsoft.com/office/drawing/2014/main" id="{37244009-D0F0-49AF-B61D-4E3A77F62D1F}"/>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4216317957"/>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93607" y="365125"/>
            <a:ext cx="11408830" cy="777875"/>
          </a:xfrm>
        </p:spPr>
        <p:txBody>
          <a:bodyPr>
            <a:normAutofit/>
          </a:bodyPr>
          <a:lstStyle/>
          <a:p>
            <a:r>
              <a:rPr lang="en-US" sz="3200" b="1" dirty="0">
                <a:solidFill>
                  <a:srgbClr val="1D4956"/>
                </a:solidFill>
                <a:latin typeface="Barlow"/>
                <a:cs typeface="Calibri Light"/>
              </a:rPr>
              <a:t>High-level libraries perform “implicit” CUDA RT/DR calls</a:t>
            </a:r>
          </a:p>
        </p:txBody>
      </p:sp>
      <p:sp>
        <p:nvSpPr>
          <p:cNvPr id="120" name="Content Placeholder 2">
            <a:extLst>
              <a:ext uri="{FF2B5EF4-FFF2-40B4-BE49-F238E27FC236}">
                <a16:creationId xmlns:a16="http://schemas.microsoft.com/office/drawing/2014/main" id="{383A0234-4650-4B0F-AB06-A54E2CF22F30}"/>
              </a:ext>
            </a:extLst>
          </p:cNvPr>
          <p:cNvSpPr>
            <a:spLocks noGrp="1"/>
          </p:cNvSpPr>
          <p:nvPr>
            <p:ph sz="half" idx="1"/>
          </p:nvPr>
        </p:nvSpPr>
        <p:spPr>
          <a:xfrm>
            <a:off x="464102" y="1143000"/>
            <a:ext cx="7159708" cy="5223539"/>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b="1" dirty="0">
                <a:solidFill>
                  <a:srgbClr val="1D4956"/>
                </a:solidFill>
                <a:latin typeface="Barlow"/>
                <a:cs typeface="Calibri"/>
                <a:sym typeface="Wingdings" panose="05000000000000000000" pitchFamily="2" charset="2"/>
              </a:rPr>
              <a:t> </a:t>
            </a:r>
            <a:r>
              <a:rPr lang="en-US" sz="2400" dirty="0">
                <a:solidFill>
                  <a:srgbClr val="1D4956"/>
                </a:solidFill>
                <a:latin typeface="Barlow"/>
                <a:cs typeface="Calibri"/>
                <a:sym typeface="Wingdings" panose="05000000000000000000" pitchFamily="2" charset="2"/>
              </a:rPr>
              <a:t>Goal: </a:t>
            </a:r>
            <a:r>
              <a:rPr lang="en-US" sz="2400" b="1" dirty="0">
                <a:solidFill>
                  <a:srgbClr val="1D4956"/>
                </a:solidFill>
                <a:latin typeface="Barlow"/>
                <a:cs typeface="Calibri"/>
                <a:sym typeface="Wingdings" panose="05000000000000000000" pitchFamily="2" charset="2"/>
              </a:rPr>
              <a:t>Protect</a:t>
            </a:r>
            <a:r>
              <a:rPr lang="en-US" sz="2400" dirty="0">
                <a:solidFill>
                  <a:srgbClr val="1D4956"/>
                </a:solidFill>
                <a:latin typeface="Barlow"/>
                <a:cs typeface="Calibri"/>
                <a:sym typeface="Wingdings" panose="05000000000000000000" pitchFamily="2" charset="2"/>
              </a:rPr>
              <a:t> high-level </a:t>
            </a:r>
            <a:r>
              <a:rPr lang="en-US" sz="2400" b="1" dirty="0">
                <a:solidFill>
                  <a:srgbClr val="1D4956"/>
                </a:solidFill>
                <a:latin typeface="Barlow"/>
                <a:cs typeface="Calibri"/>
                <a:sym typeface="Wingdings" panose="05000000000000000000" pitchFamily="2" charset="2"/>
              </a:rPr>
              <a:t>calls </a:t>
            </a:r>
            <a:r>
              <a:rPr lang="en-US" sz="2400" dirty="0">
                <a:solidFill>
                  <a:srgbClr val="1D4956"/>
                </a:solidFill>
                <a:latin typeface="Barlow"/>
                <a:cs typeface="Calibri"/>
                <a:sym typeface="Wingdings" panose="05000000000000000000" pitchFamily="2" charset="2"/>
              </a:rPr>
              <a:t>of </a:t>
            </a:r>
            <a:r>
              <a:rPr lang="en-US" sz="2400" b="1" dirty="0">
                <a:solidFill>
                  <a:srgbClr val="1D4956"/>
                </a:solidFill>
                <a:latin typeface="Barlow"/>
                <a:cs typeface="Calibri"/>
                <a:sym typeface="Wingdings" panose="05000000000000000000" pitchFamily="2" charset="2"/>
              </a:rPr>
              <a:t>closed-source</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accelerated</a:t>
            </a:r>
            <a:r>
              <a:rPr lang="en-US" sz="2400" dirty="0">
                <a:solidFill>
                  <a:srgbClr val="1D4956"/>
                </a:solidFill>
                <a:latin typeface="Barlow"/>
                <a:cs typeface="Calibri"/>
                <a:sym typeface="Wingdings" panose="05000000000000000000" pitchFamily="2" charset="2"/>
              </a:rPr>
              <a:t> libs (e.g., </a:t>
            </a:r>
            <a:r>
              <a:rPr lang="en-US" sz="2400" dirty="0" err="1">
                <a:solidFill>
                  <a:srgbClr val="1D4956"/>
                </a:solidFill>
                <a:latin typeface="Barlow"/>
                <a:cs typeface="Calibri"/>
                <a:sym typeface="Wingdings" panose="05000000000000000000" pitchFamily="2" charset="2"/>
              </a:rPr>
              <a:t>cuBLAS</a:t>
            </a:r>
            <a:r>
              <a:rPr lang="en-US" sz="2400" dirty="0">
                <a:solidFill>
                  <a:srgbClr val="1D4956"/>
                </a:solidFill>
                <a:latin typeface="Barlow"/>
                <a:cs typeface="Calibri"/>
                <a:sym typeface="Wingdings" panose="05000000000000000000" pitchFamily="2" charset="2"/>
              </a:rPr>
              <a:t>, </a:t>
            </a:r>
            <a:r>
              <a:rPr lang="en-US" sz="2400" dirty="0" err="1">
                <a:solidFill>
                  <a:srgbClr val="1D4956"/>
                </a:solidFill>
                <a:latin typeface="Barlow"/>
                <a:cs typeface="Calibri"/>
                <a:sym typeface="Wingdings" panose="05000000000000000000" pitchFamily="2" charset="2"/>
              </a:rPr>
              <a:t>cuDNN</a:t>
            </a:r>
            <a:r>
              <a:rPr lang="en-US" sz="2400" dirty="0">
                <a:solidFill>
                  <a:srgbClr val="1D4956"/>
                </a:solidFill>
                <a:latin typeface="Barlow"/>
                <a:cs typeface="Calibri"/>
                <a:sym typeface="Wingdings" panose="05000000000000000000" pitchFamily="2" charset="2"/>
              </a:rPr>
              <a:t>, </a:t>
            </a:r>
            <a:r>
              <a:rPr lang="en-US" sz="2400" dirty="0" err="1">
                <a:solidFill>
                  <a:srgbClr val="1D4956"/>
                </a:solidFill>
                <a:latin typeface="Barlow"/>
                <a:cs typeface="Calibri"/>
                <a:sym typeface="Wingdings" panose="05000000000000000000" pitchFamily="2" charset="2"/>
              </a:rPr>
              <a:t>cuFFT</a:t>
            </a:r>
            <a:r>
              <a:rPr lang="en-US" sz="2400" dirty="0">
                <a:solidFill>
                  <a:srgbClr val="1D4956"/>
                </a:solidFill>
                <a:latin typeface="Barlow"/>
                <a:cs typeface="Calibri"/>
                <a:sym typeface="Wingdings" panose="05000000000000000000" pitchFamily="2" charset="2"/>
              </a:rPr>
              <a:t>)</a:t>
            </a:r>
          </a:p>
          <a:p>
            <a:pPr>
              <a:lnSpc>
                <a:spcPct val="100000"/>
              </a:lnSpc>
            </a:pPr>
            <a:r>
              <a:rPr lang="en-US" sz="2400" dirty="0">
                <a:solidFill>
                  <a:srgbClr val="1D4956"/>
                </a:solidFill>
                <a:latin typeface="Barlow"/>
                <a:cs typeface="Calibri"/>
                <a:sym typeface="Wingdings" panose="05000000000000000000" pitchFamily="2" charset="2"/>
              </a:rPr>
              <a:t>Real-world apps use </a:t>
            </a:r>
            <a:r>
              <a:rPr lang="en-US" sz="2400" b="1" dirty="0">
                <a:solidFill>
                  <a:srgbClr val="1D4956"/>
                </a:solidFill>
                <a:latin typeface="Barlow"/>
                <a:cs typeface="Calibri"/>
                <a:sym typeface="Wingdings" panose="05000000000000000000" pitchFamily="2" charset="2"/>
              </a:rPr>
              <a:t>heavily</a:t>
            </a:r>
            <a:r>
              <a:rPr lang="en-US" sz="2400" dirty="0">
                <a:solidFill>
                  <a:srgbClr val="1D4956"/>
                </a:solidFill>
                <a:latin typeface="Barlow"/>
                <a:cs typeface="Calibri"/>
                <a:sym typeface="Wingdings" panose="05000000000000000000" pitchFamily="2" charset="2"/>
              </a:rPr>
              <a:t> accelerated libraries</a:t>
            </a:r>
            <a:endParaRPr lang="en-US" sz="2000" dirty="0">
              <a:solidFill>
                <a:srgbClr val="1D4956"/>
              </a:solidFill>
              <a:latin typeface="Barlow"/>
              <a:cs typeface="Calibri"/>
              <a:sym typeface="Wingdings" panose="05000000000000000000" pitchFamily="2" charset="2"/>
            </a:endParaRPr>
          </a:p>
          <a:p>
            <a:pPr>
              <a:lnSpc>
                <a:spcPct val="100000"/>
              </a:lnSpc>
            </a:pPr>
            <a:r>
              <a:rPr lang="en-US" sz="2400" b="1" dirty="0">
                <a:solidFill>
                  <a:srgbClr val="1D4956"/>
                </a:solidFill>
                <a:latin typeface="Barlow"/>
                <a:cs typeface="Calibri"/>
                <a:sym typeface="Wingdings" panose="05000000000000000000" pitchFamily="2" charset="2"/>
              </a:rPr>
              <a:t>Accelerated libs</a:t>
            </a:r>
            <a:r>
              <a:rPr lang="en-US" sz="2400" dirty="0">
                <a:solidFill>
                  <a:srgbClr val="1D4956"/>
                </a:solidFill>
                <a:latin typeface="Barlow"/>
                <a:cs typeface="Calibri"/>
                <a:sym typeface="Wingdings" panose="05000000000000000000" pitchFamily="2" charset="2"/>
              </a:rPr>
              <a:t> contain </a:t>
            </a:r>
            <a:r>
              <a:rPr lang="en-US" sz="2400" b="1" dirty="0">
                <a:solidFill>
                  <a:srgbClr val="1D4956"/>
                </a:solidFill>
                <a:latin typeface="Barlow"/>
                <a:cs typeface="Calibri"/>
                <a:sym typeface="Wingdings" panose="05000000000000000000" pitchFamily="2" charset="2"/>
              </a:rPr>
              <a:t>high-level </a:t>
            </a:r>
            <a:r>
              <a:rPr lang="en-US" sz="2400" dirty="0">
                <a:solidFill>
                  <a:srgbClr val="1D4956"/>
                </a:solidFill>
                <a:latin typeface="Barlow"/>
                <a:cs typeface="Calibri"/>
                <a:sym typeface="Wingdings" panose="05000000000000000000" pitchFamily="2" charset="2"/>
              </a:rPr>
              <a:t>function</a:t>
            </a:r>
            <a:r>
              <a:rPr lang="en-US" sz="2400" b="1" dirty="0">
                <a:solidFill>
                  <a:srgbClr val="1D4956"/>
                </a:solidFill>
                <a:latin typeface="Barlow"/>
                <a:cs typeface="Calibri"/>
                <a:sym typeface="Wingdings" panose="05000000000000000000" pitchFamily="2" charset="2"/>
              </a:rPr>
              <a:t> calls </a:t>
            </a:r>
            <a:r>
              <a:rPr lang="en-US" sz="2400" dirty="0">
                <a:solidFill>
                  <a:srgbClr val="1D4956"/>
                </a:solidFill>
                <a:latin typeface="Barlow"/>
                <a:cs typeface="Calibri"/>
                <a:sym typeface="Wingdings" panose="05000000000000000000" pitchFamily="2" charset="2"/>
              </a:rPr>
              <a:t>that</a:t>
            </a:r>
            <a:r>
              <a:rPr lang="en-US" sz="2400" b="1" dirty="0">
                <a:solidFill>
                  <a:srgbClr val="1D4956"/>
                </a:solidFill>
                <a:latin typeface="Barlow"/>
                <a:cs typeface="Calibri"/>
                <a:sym typeface="Wingdings" panose="05000000000000000000" pitchFamily="2" charset="2"/>
              </a:rPr>
              <a:t> </a:t>
            </a:r>
            <a:r>
              <a:rPr lang="en-US" sz="2400" dirty="0">
                <a:solidFill>
                  <a:srgbClr val="1D4956"/>
                </a:solidFill>
                <a:latin typeface="Barlow"/>
                <a:cs typeface="Calibri"/>
                <a:sym typeface="Wingdings" panose="05000000000000000000" pitchFamily="2" charset="2"/>
              </a:rPr>
              <a:t>perform </a:t>
            </a:r>
            <a:r>
              <a:rPr lang="en-US" sz="2400" b="1" dirty="0">
                <a:solidFill>
                  <a:srgbClr val="1D4956"/>
                </a:solidFill>
                <a:latin typeface="Barlow"/>
                <a:cs typeface="Calibri"/>
                <a:sym typeface="Wingdings" panose="05000000000000000000" pitchFamily="2" charset="2"/>
              </a:rPr>
              <a:t>implicit CUDA RT </a:t>
            </a:r>
            <a:r>
              <a:rPr lang="en-US" sz="2400" dirty="0">
                <a:solidFill>
                  <a:srgbClr val="1D4956"/>
                </a:solidFill>
                <a:latin typeface="Barlow"/>
                <a:cs typeface="Calibri"/>
                <a:sym typeface="Wingdings" panose="05000000000000000000" pitchFamily="2" charset="2"/>
              </a:rPr>
              <a:t>and </a:t>
            </a:r>
            <a:r>
              <a:rPr lang="en-US" sz="2400" b="1" dirty="0">
                <a:solidFill>
                  <a:srgbClr val="1D4956"/>
                </a:solidFill>
                <a:latin typeface="Barlow"/>
                <a:cs typeface="Calibri"/>
                <a:sym typeface="Wingdings" panose="05000000000000000000" pitchFamily="2" charset="2"/>
              </a:rPr>
              <a:t>DR</a:t>
            </a:r>
            <a:r>
              <a:rPr lang="en-US" sz="2400" dirty="0">
                <a:solidFill>
                  <a:srgbClr val="1D4956"/>
                </a:solidFill>
                <a:latin typeface="Barlow"/>
                <a:cs typeface="Calibri"/>
                <a:sym typeface="Wingdings" panose="05000000000000000000" pitchFamily="2" charset="2"/>
              </a:rPr>
              <a:t> calls</a:t>
            </a:r>
          </a:p>
          <a:p>
            <a:pPr lvl="1">
              <a:lnSpc>
                <a:spcPct val="100000"/>
              </a:lnSpc>
            </a:pPr>
            <a:r>
              <a:rPr lang="en-US" sz="2000" dirty="0" err="1">
                <a:solidFill>
                  <a:srgbClr val="1D4956"/>
                </a:solidFill>
                <a:latin typeface="Barlow"/>
                <a:cs typeface="Calibri"/>
                <a:sym typeface="Wingdings" panose="05000000000000000000" pitchFamily="2" charset="2"/>
              </a:rPr>
              <a:t>cublasIsamax</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cudaMalloc</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cudaMemcpy</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cudaLaunch</a:t>
            </a:r>
            <a:endParaRPr lang="en-US" sz="2000" dirty="0">
              <a:solidFill>
                <a:srgbClr val="1D4956"/>
              </a:solidFill>
              <a:latin typeface="Barlow"/>
              <a:cs typeface="Calibri"/>
              <a:sym typeface="Wingdings" panose="05000000000000000000" pitchFamily="2" charset="2"/>
            </a:endParaRPr>
          </a:p>
          <a:p>
            <a:pPr>
              <a:lnSpc>
                <a:spcPct val="100000"/>
              </a:lnSpc>
            </a:pPr>
            <a:r>
              <a:rPr lang="en-US" sz="2400" b="1" dirty="0">
                <a:solidFill>
                  <a:srgbClr val="1D4956"/>
                </a:solidFill>
                <a:latin typeface="Barlow"/>
                <a:cs typeface="Calibri"/>
                <a:sym typeface="Wingdings" panose="05000000000000000000" pitchFamily="2" charset="2"/>
              </a:rPr>
              <a:t>Previous works</a:t>
            </a:r>
            <a:r>
              <a:rPr lang="en-US" sz="2400" dirty="0">
                <a:solidFill>
                  <a:srgbClr val="1D4956"/>
                </a:solidFill>
                <a:latin typeface="Barlow"/>
                <a:cs typeface="Calibri"/>
                <a:sym typeface="Wingdings" panose="05000000000000000000" pitchFamily="2" charset="2"/>
              </a:rPr>
              <a:t> treated these calls as </a:t>
            </a:r>
            <a:r>
              <a:rPr lang="en-US" sz="2400" b="1" dirty="0">
                <a:solidFill>
                  <a:srgbClr val="1D4956"/>
                </a:solidFill>
                <a:latin typeface="Barlow"/>
                <a:cs typeface="Calibri"/>
                <a:sym typeface="Wingdings" panose="05000000000000000000" pitchFamily="2" charset="2"/>
              </a:rPr>
              <a:t>black-box</a:t>
            </a:r>
          </a:p>
          <a:p>
            <a:pPr>
              <a:lnSpc>
                <a:spcPct val="100000"/>
              </a:lnSpc>
              <a:buFont typeface="Wingdings" panose="05000000000000000000" pitchFamily="2" charset="2"/>
              <a:buChar char="Ø"/>
            </a:pPr>
            <a:r>
              <a:rPr lang="en-US" sz="2400" b="1" dirty="0">
                <a:solidFill>
                  <a:srgbClr val="1D4956"/>
                </a:solidFill>
                <a:latin typeface="Barlow"/>
                <a:cs typeface="Calibri"/>
                <a:sym typeface="Wingdings" panose="05000000000000000000" pitchFamily="2" charset="2"/>
              </a:rPr>
              <a:t> No</a:t>
            </a:r>
            <a:r>
              <a:rPr lang="en-US" sz="2400" dirty="0">
                <a:solidFill>
                  <a:srgbClr val="1D4956"/>
                </a:solidFill>
                <a:latin typeface="Barlow"/>
                <a:cs typeface="Calibri"/>
                <a:sym typeface="Wingdings" panose="05000000000000000000" pitchFamily="2" charset="2"/>
              </a:rPr>
              <a:t> protection</a:t>
            </a:r>
          </a:p>
        </p:txBody>
      </p:sp>
      <p:grpSp>
        <p:nvGrpSpPr>
          <p:cNvPr id="61" name="Group 60">
            <a:extLst>
              <a:ext uri="{FF2B5EF4-FFF2-40B4-BE49-F238E27FC236}">
                <a16:creationId xmlns:a16="http://schemas.microsoft.com/office/drawing/2014/main" id="{E6D92B77-E71E-4800-BF7E-CEEE10BA4DFC}"/>
              </a:ext>
            </a:extLst>
          </p:cNvPr>
          <p:cNvGrpSpPr/>
          <p:nvPr/>
        </p:nvGrpSpPr>
        <p:grpSpPr>
          <a:xfrm>
            <a:off x="7580359" y="1305721"/>
            <a:ext cx="4450616" cy="4488705"/>
            <a:chOff x="7523209" y="1835817"/>
            <a:chExt cx="4450616" cy="4488705"/>
          </a:xfrm>
        </p:grpSpPr>
        <p:sp>
          <p:nvSpPr>
            <p:cNvPr id="8" name="Ορθογώνιο 64">
              <a:extLst>
                <a:ext uri="{FF2B5EF4-FFF2-40B4-BE49-F238E27FC236}">
                  <a16:creationId xmlns:a16="http://schemas.microsoft.com/office/drawing/2014/main" id="{43F9D959-4871-4C7B-87F6-EBF259B9AF32}"/>
                </a:ext>
              </a:extLst>
            </p:cNvPr>
            <p:cNvSpPr/>
            <p:nvPr/>
          </p:nvSpPr>
          <p:spPr>
            <a:xfrm>
              <a:off x="7523209" y="1835817"/>
              <a:ext cx="4450616" cy="3888707"/>
            </a:xfrm>
            <a:prstGeom prst="rect">
              <a:avLst/>
            </a:prstGeom>
            <a:solidFill>
              <a:schemeClr val="bg1"/>
            </a:solidFill>
            <a:ln>
              <a:solidFill>
                <a:srgbClr val="1D495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4" name="Ορθογώνιο 64">
              <a:extLst>
                <a:ext uri="{FF2B5EF4-FFF2-40B4-BE49-F238E27FC236}">
                  <a16:creationId xmlns:a16="http://schemas.microsoft.com/office/drawing/2014/main" id="{F84CDA83-3E94-471E-BBED-929257E78CB7}"/>
                </a:ext>
              </a:extLst>
            </p:cNvPr>
            <p:cNvSpPr/>
            <p:nvPr/>
          </p:nvSpPr>
          <p:spPr>
            <a:xfrm>
              <a:off x="7632833" y="2360989"/>
              <a:ext cx="4231104"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D4956"/>
                  </a:solidFill>
                  <a:latin typeface="Barlow" panose="020B0604020202020204" charset="0"/>
                </a:rPr>
                <a:t>application</a:t>
              </a:r>
              <a:endParaRPr lang="el-GR" sz="2000" dirty="0">
                <a:solidFill>
                  <a:srgbClr val="1D4956"/>
                </a:solidFill>
              </a:endParaRPr>
            </a:p>
          </p:txBody>
        </p:sp>
        <p:sp>
          <p:nvSpPr>
            <p:cNvPr id="35" name="Ορθογώνιο 64">
              <a:extLst>
                <a:ext uri="{FF2B5EF4-FFF2-40B4-BE49-F238E27FC236}">
                  <a16:creationId xmlns:a16="http://schemas.microsoft.com/office/drawing/2014/main" id="{1012BC32-D02F-4E6B-B520-5D36F45DAF88}"/>
                </a:ext>
              </a:extLst>
            </p:cNvPr>
            <p:cNvSpPr/>
            <p:nvPr/>
          </p:nvSpPr>
          <p:spPr>
            <a:xfrm>
              <a:off x="7632832" y="2982316"/>
              <a:ext cx="2710239"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D4956"/>
                  </a:solidFill>
                  <a:latin typeface="Barlow" panose="020B0604020202020204" charset="0"/>
                </a:rPr>
                <a:t>framework (</a:t>
              </a:r>
              <a:r>
                <a:rPr lang="en-US" sz="1600" dirty="0" err="1">
                  <a:solidFill>
                    <a:srgbClr val="1D4956"/>
                  </a:solidFill>
                  <a:latin typeface="Barlow" panose="020B0604020202020204" charset="0"/>
                </a:rPr>
                <a:t>PyTorch</a:t>
              </a:r>
              <a:r>
                <a:rPr lang="en-US" sz="1600" dirty="0">
                  <a:solidFill>
                    <a:srgbClr val="1D4956"/>
                  </a:solidFill>
                  <a:latin typeface="Barlow" panose="020B0604020202020204" charset="0"/>
                </a:rPr>
                <a:t>, Caffe)</a:t>
              </a:r>
              <a:endParaRPr lang="el-GR" sz="1600" dirty="0">
                <a:solidFill>
                  <a:srgbClr val="1D4956"/>
                </a:solidFill>
              </a:endParaRPr>
            </a:p>
          </p:txBody>
        </p:sp>
        <p:sp>
          <p:nvSpPr>
            <p:cNvPr id="36" name="Ορθογώνιο 64">
              <a:extLst>
                <a:ext uri="{FF2B5EF4-FFF2-40B4-BE49-F238E27FC236}">
                  <a16:creationId xmlns:a16="http://schemas.microsoft.com/office/drawing/2014/main" id="{CD565F3A-7437-497A-B574-ED94C754D3F2}"/>
                </a:ext>
              </a:extLst>
            </p:cNvPr>
            <p:cNvSpPr/>
            <p:nvPr/>
          </p:nvSpPr>
          <p:spPr>
            <a:xfrm>
              <a:off x="7645025" y="3837958"/>
              <a:ext cx="3547807"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D4956"/>
                  </a:solidFill>
                  <a:latin typeface="Barlow" panose="020B0604020202020204" charset="0"/>
                </a:rPr>
                <a:t>CUDA closed </a:t>
              </a:r>
              <a:r>
                <a:rPr lang="en-US" sz="1600" dirty="0" err="1">
                  <a:solidFill>
                    <a:srgbClr val="1D4956"/>
                  </a:solidFill>
                  <a:latin typeface="Barlow" panose="020B0604020202020204" charset="0"/>
                </a:rPr>
                <a:t>src</a:t>
              </a:r>
              <a:r>
                <a:rPr lang="en-US" sz="1600" dirty="0">
                  <a:solidFill>
                    <a:srgbClr val="1D4956"/>
                  </a:solidFill>
                  <a:latin typeface="Barlow" panose="020B0604020202020204" charset="0"/>
                </a:rPr>
                <a:t> libs (</a:t>
              </a:r>
              <a:r>
                <a:rPr lang="en-US" sz="1600" dirty="0" err="1">
                  <a:solidFill>
                    <a:srgbClr val="1D4956"/>
                  </a:solidFill>
                  <a:latin typeface="Barlow" panose="020B0604020202020204" charset="0"/>
                </a:rPr>
                <a:t>cuBLAS</a:t>
              </a:r>
              <a:r>
                <a:rPr lang="en-US" sz="1600" dirty="0">
                  <a:solidFill>
                    <a:srgbClr val="1D4956"/>
                  </a:solidFill>
                  <a:latin typeface="Barlow" panose="020B0604020202020204" charset="0"/>
                </a:rPr>
                <a:t>, </a:t>
              </a:r>
              <a:r>
                <a:rPr lang="en-US" sz="1600" dirty="0" err="1">
                  <a:solidFill>
                    <a:srgbClr val="1D4956"/>
                  </a:solidFill>
                  <a:latin typeface="Barlow" panose="020B0604020202020204" charset="0"/>
                </a:rPr>
                <a:t>cuDNN</a:t>
              </a:r>
              <a:r>
                <a:rPr lang="en-US" sz="1600" dirty="0">
                  <a:solidFill>
                    <a:srgbClr val="1D4956"/>
                  </a:solidFill>
                  <a:latin typeface="Barlow" panose="020B0604020202020204" charset="0"/>
                </a:rPr>
                <a:t>)</a:t>
              </a:r>
              <a:endParaRPr lang="el-GR" sz="1600" dirty="0">
                <a:solidFill>
                  <a:srgbClr val="1D4956"/>
                </a:solidFill>
              </a:endParaRPr>
            </a:p>
          </p:txBody>
        </p:sp>
        <p:sp>
          <p:nvSpPr>
            <p:cNvPr id="37" name="Ορθογώνιο 64">
              <a:extLst>
                <a:ext uri="{FF2B5EF4-FFF2-40B4-BE49-F238E27FC236}">
                  <a16:creationId xmlns:a16="http://schemas.microsoft.com/office/drawing/2014/main" id="{059ECB82-7060-4FFD-9068-5F58459AB9A8}"/>
                </a:ext>
              </a:extLst>
            </p:cNvPr>
            <p:cNvSpPr/>
            <p:nvPr/>
          </p:nvSpPr>
          <p:spPr>
            <a:xfrm>
              <a:off x="7632833" y="4594597"/>
              <a:ext cx="3888603"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D4956"/>
                  </a:solidFill>
                  <a:latin typeface="Barlow" panose="020B0604020202020204" charset="0"/>
                </a:rPr>
                <a:t>CUDA runtime library (</a:t>
              </a:r>
              <a:r>
                <a:rPr lang="en-US" sz="1600" b="1" dirty="0">
                  <a:solidFill>
                    <a:srgbClr val="1D4956"/>
                  </a:solidFill>
                  <a:latin typeface="Barlow" panose="020B0604020202020204" charset="0"/>
                </a:rPr>
                <a:t>RT</a:t>
              </a:r>
              <a:r>
                <a:rPr lang="en-US" sz="1600" dirty="0">
                  <a:solidFill>
                    <a:srgbClr val="1D4956"/>
                  </a:solidFill>
                  <a:latin typeface="Barlow" panose="020B0604020202020204" charset="0"/>
                </a:rPr>
                <a:t>)</a:t>
              </a:r>
              <a:endParaRPr lang="el-GR" sz="1600" dirty="0">
                <a:solidFill>
                  <a:srgbClr val="1D4956"/>
                </a:solidFill>
              </a:endParaRPr>
            </a:p>
          </p:txBody>
        </p:sp>
        <p:sp>
          <p:nvSpPr>
            <p:cNvPr id="38" name="Ορθογώνιο 64">
              <a:extLst>
                <a:ext uri="{FF2B5EF4-FFF2-40B4-BE49-F238E27FC236}">
                  <a16:creationId xmlns:a16="http://schemas.microsoft.com/office/drawing/2014/main" id="{E7949314-EC0E-4AB0-826E-CE56FF127DB7}"/>
                </a:ext>
              </a:extLst>
            </p:cNvPr>
            <p:cNvSpPr/>
            <p:nvPr/>
          </p:nvSpPr>
          <p:spPr>
            <a:xfrm>
              <a:off x="7632834" y="5201171"/>
              <a:ext cx="4129236"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D4956"/>
                  </a:solidFill>
                  <a:latin typeface="Barlow" panose="020B0604020202020204" charset="0"/>
                </a:rPr>
                <a:t>CUDA driver library (</a:t>
              </a:r>
              <a:r>
                <a:rPr lang="en-US" sz="1600" b="1" dirty="0">
                  <a:solidFill>
                    <a:srgbClr val="1D4956"/>
                  </a:solidFill>
                  <a:latin typeface="Barlow" panose="020B0604020202020204" charset="0"/>
                </a:rPr>
                <a:t>DR</a:t>
              </a:r>
              <a:r>
                <a:rPr lang="en-US" sz="1600" dirty="0">
                  <a:solidFill>
                    <a:srgbClr val="1D4956"/>
                  </a:solidFill>
                  <a:latin typeface="Barlow" panose="020B0604020202020204" charset="0"/>
                </a:rPr>
                <a:t>)</a:t>
              </a:r>
              <a:endParaRPr lang="el-GR" sz="1600" dirty="0">
                <a:solidFill>
                  <a:srgbClr val="1D4956"/>
                </a:solidFill>
              </a:endParaRPr>
            </a:p>
          </p:txBody>
        </p:sp>
        <p:sp>
          <p:nvSpPr>
            <p:cNvPr id="39" name="Ορθογώνιο 64">
              <a:extLst>
                <a:ext uri="{FF2B5EF4-FFF2-40B4-BE49-F238E27FC236}">
                  <a16:creationId xmlns:a16="http://schemas.microsoft.com/office/drawing/2014/main" id="{AE41B113-D499-46AB-AF40-90D4C4857C1F}"/>
                </a:ext>
              </a:extLst>
            </p:cNvPr>
            <p:cNvSpPr/>
            <p:nvPr/>
          </p:nvSpPr>
          <p:spPr>
            <a:xfrm>
              <a:off x="7536583" y="5938729"/>
              <a:ext cx="4437242"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D4956"/>
                  </a:solidFill>
                  <a:latin typeface="Barlow" panose="020B0604020202020204" charset="0"/>
                </a:rPr>
                <a:t>GPU</a:t>
              </a:r>
              <a:endParaRPr lang="el-GR" sz="1600" dirty="0">
                <a:solidFill>
                  <a:srgbClr val="1D4956"/>
                </a:solidFill>
              </a:endParaRPr>
            </a:p>
          </p:txBody>
        </p:sp>
        <p:cxnSp>
          <p:nvCxnSpPr>
            <p:cNvPr id="40" name="Straight Arrow Connector 39">
              <a:extLst>
                <a:ext uri="{FF2B5EF4-FFF2-40B4-BE49-F238E27FC236}">
                  <a16:creationId xmlns:a16="http://schemas.microsoft.com/office/drawing/2014/main" id="{901875DC-9569-49A9-8BE7-B879D1EFC90B}"/>
                </a:ext>
              </a:extLst>
            </p:cNvPr>
            <p:cNvCxnSpPr>
              <a:cxnSpLocks/>
            </p:cNvCxnSpPr>
            <p:nvPr/>
          </p:nvCxnSpPr>
          <p:spPr>
            <a:xfrm>
              <a:off x="11103510" y="2715118"/>
              <a:ext cx="0" cy="921051"/>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41253E5-46EA-42E7-A87F-47A9A74101A7}"/>
                </a:ext>
              </a:extLst>
            </p:cNvPr>
            <p:cNvCxnSpPr>
              <a:cxnSpLocks/>
            </p:cNvCxnSpPr>
            <p:nvPr/>
          </p:nvCxnSpPr>
          <p:spPr>
            <a:xfrm flipH="1">
              <a:off x="9044916" y="2715118"/>
              <a:ext cx="2" cy="323101"/>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34791AB-6DD3-4871-A1FC-751E98E36FDA}"/>
                </a:ext>
              </a:extLst>
            </p:cNvPr>
            <p:cNvCxnSpPr>
              <a:cxnSpLocks/>
            </p:cNvCxnSpPr>
            <p:nvPr/>
          </p:nvCxnSpPr>
          <p:spPr>
            <a:xfrm flipH="1">
              <a:off x="9449173" y="3385677"/>
              <a:ext cx="2" cy="43200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4650CAD-F792-4E37-B532-43B0536543CC}"/>
                </a:ext>
              </a:extLst>
            </p:cNvPr>
            <p:cNvCxnSpPr>
              <a:cxnSpLocks/>
            </p:cNvCxnSpPr>
            <p:nvPr/>
          </p:nvCxnSpPr>
          <p:spPr>
            <a:xfrm>
              <a:off x="9721857" y="4190350"/>
              <a:ext cx="0" cy="39600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E9E39B5-0BEA-4D3B-9B8C-BA1871D2EA90}"/>
                </a:ext>
              </a:extLst>
            </p:cNvPr>
            <p:cNvCxnSpPr>
              <a:cxnSpLocks/>
            </p:cNvCxnSpPr>
            <p:nvPr/>
          </p:nvCxnSpPr>
          <p:spPr>
            <a:xfrm flipH="1">
              <a:off x="10078493" y="5566268"/>
              <a:ext cx="2" cy="385793"/>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2FA1422-82F7-4B88-AA7D-D3ECE66495A6}"/>
                </a:ext>
              </a:extLst>
            </p:cNvPr>
            <p:cNvCxnSpPr>
              <a:cxnSpLocks/>
            </p:cNvCxnSpPr>
            <p:nvPr/>
          </p:nvCxnSpPr>
          <p:spPr>
            <a:xfrm flipH="1">
              <a:off x="9905538" y="4918568"/>
              <a:ext cx="2" cy="323101"/>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A32BC35-47BB-4029-B1D7-7086C3C3B202}"/>
                </a:ext>
              </a:extLst>
            </p:cNvPr>
            <p:cNvCxnSpPr>
              <a:cxnSpLocks/>
            </p:cNvCxnSpPr>
            <p:nvPr/>
          </p:nvCxnSpPr>
          <p:spPr>
            <a:xfrm>
              <a:off x="11409293" y="2727818"/>
              <a:ext cx="0" cy="1838192"/>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AB43E7A-359A-4BEE-ABB6-E95E37E3BE00}"/>
                </a:ext>
              </a:extLst>
            </p:cNvPr>
            <p:cNvCxnSpPr>
              <a:cxnSpLocks/>
            </p:cNvCxnSpPr>
            <p:nvPr/>
          </p:nvCxnSpPr>
          <p:spPr>
            <a:xfrm>
              <a:off x="11714659" y="2721468"/>
              <a:ext cx="0" cy="2479703"/>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2ED54916-C0B4-4392-AFCF-35843070F53D}"/>
              </a:ext>
            </a:extLst>
          </p:cNvPr>
          <p:cNvSpPr>
            <a:spLocks noGrp="1"/>
          </p:cNvSpPr>
          <p:nvPr>
            <p:ph type="sldNum" sz="quarter" idx="12"/>
          </p:nvPr>
        </p:nvSpPr>
        <p:spPr/>
        <p:txBody>
          <a:bodyPr/>
          <a:lstStyle/>
          <a:p>
            <a:fld id="{48F63A3B-78C7-47BE-AE5E-E10140E04643}" type="slidenum">
              <a:rPr lang="en-US" smtClean="0"/>
              <a:t>46</a:t>
            </a:fld>
            <a:endParaRPr lang="en-US"/>
          </a:p>
        </p:txBody>
      </p:sp>
      <p:sp>
        <p:nvSpPr>
          <p:cNvPr id="7" name="Footer Placeholder 6">
            <a:extLst>
              <a:ext uri="{FF2B5EF4-FFF2-40B4-BE49-F238E27FC236}">
                <a16:creationId xmlns:a16="http://schemas.microsoft.com/office/drawing/2014/main" id="{3C502CE3-A03C-486D-B288-73347472142B}"/>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cxnSp>
        <p:nvCxnSpPr>
          <p:cNvPr id="26" name="Straight Connector 25">
            <a:extLst>
              <a:ext uri="{FF2B5EF4-FFF2-40B4-BE49-F238E27FC236}">
                <a16:creationId xmlns:a16="http://schemas.microsoft.com/office/drawing/2014/main" id="{5957C105-2991-48FA-8F49-0ADA969EBE02}"/>
              </a:ext>
            </a:extLst>
          </p:cNvPr>
          <p:cNvCxnSpPr>
            <a:cxnSpLocks/>
          </p:cNvCxnSpPr>
          <p:nvPr/>
        </p:nvCxnSpPr>
        <p:spPr>
          <a:xfrm>
            <a:off x="7567796" y="2914215"/>
            <a:ext cx="4464000" cy="0"/>
          </a:xfrm>
          <a:prstGeom prst="line">
            <a:avLst/>
          </a:prstGeom>
          <a:ln w="28575">
            <a:solidFill>
              <a:srgbClr val="1D4956"/>
            </a:soli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59ED05C-5666-497D-9B85-E4B25AD359EE}"/>
              </a:ext>
            </a:extLst>
          </p:cNvPr>
          <p:cNvSpPr txBox="1"/>
          <p:nvPr/>
        </p:nvSpPr>
        <p:spPr>
          <a:xfrm>
            <a:off x="7242056" y="2891035"/>
            <a:ext cx="2245556" cy="461665"/>
          </a:xfrm>
          <a:prstGeom prst="rect">
            <a:avLst/>
          </a:prstGeom>
          <a:noFill/>
        </p:spPr>
        <p:txBody>
          <a:bodyPr wrap="square" rtlCol="0">
            <a:spAutoFit/>
          </a:bodyPr>
          <a:lstStyle/>
          <a:p>
            <a:pPr algn="ctr"/>
            <a:r>
              <a:rPr lang="en-US" sz="2400" dirty="0">
                <a:solidFill>
                  <a:srgbClr val="1D4956"/>
                </a:solidFill>
                <a:latin typeface="Barlow" panose="020B0604020202020204" charset="0"/>
              </a:rPr>
              <a:t>previous works </a:t>
            </a:r>
            <a:endParaRPr lang="el-GR" sz="2400" dirty="0">
              <a:solidFill>
                <a:srgbClr val="1D4956"/>
              </a:solidFill>
            </a:endParaRPr>
          </a:p>
        </p:txBody>
      </p:sp>
      <p:sp>
        <p:nvSpPr>
          <p:cNvPr id="28" name="TextBox 27">
            <a:extLst>
              <a:ext uri="{FF2B5EF4-FFF2-40B4-BE49-F238E27FC236}">
                <a16:creationId xmlns:a16="http://schemas.microsoft.com/office/drawing/2014/main" id="{3DFC3EB1-F72C-4839-86E1-333744AD795B}"/>
              </a:ext>
            </a:extLst>
          </p:cNvPr>
          <p:cNvSpPr txBox="1"/>
          <p:nvPr/>
        </p:nvSpPr>
        <p:spPr>
          <a:xfrm>
            <a:off x="9259113" y="1305721"/>
            <a:ext cx="1147198" cy="338554"/>
          </a:xfrm>
          <a:prstGeom prst="rect">
            <a:avLst/>
          </a:prstGeom>
          <a:noFill/>
        </p:spPr>
        <p:txBody>
          <a:bodyPr wrap="square" rtlCol="0">
            <a:spAutoFit/>
          </a:bodyPr>
          <a:lstStyle/>
          <a:p>
            <a:pPr algn="ctr"/>
            <a:r>
              <a:rPr lang="en-US" sz="1600" dirty="0">
                <a:solidFill>
                  <a:srgbClr val="1D4956"/>
                </a:solidFill>
                <a:latin typeface="Barlow" panose="020B0604020202020204" charset="0"/>
              </a:rPr>
              <a:t>CPU</a:t>
            </a:r>
            <a:endParaRPr lang="el-GR" sz="2000" dirty="0">
              <a:solidFill>
                <a:srgbClr val="1D4956"/>
              </a:solidFill>
            </a:endParaRPr>
          </a:p>
        </p:txBody>
      </p:sp>
    </p:spTree>
    <p:custDataLst>
      <p:tags r:id="rId1"/>
    </p:custDataLst>
    <p:extLst>
      <p:ext uri="{BB962C8B-B14F-4D97-AF65-F5344CB8AC3E}">
        <p14:creationId xmlns:p14="http://schemas.microsoft.com/office/powerpoint/2010/main" val="1765551167"/>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xEl>
                                              <p:pRg st="5" end="5"/>
                                            </p:txEl>
                                          </p:spTgt>
                                        </p:tgtEl>
                                        <p:attrNameLst>
                                          <p:attrName>style.visibility</p:attrName>
                                        </p:attrNameLst>
                                      </p:cBhvr>
                                      <p:to>
                                        <p:strVal val="visible"/>
                                      </p:to>
                                    </p:set>
                                    <p:animEffect transition="in" filter="fade">
                                      <p:cBhvr>
                                        <p:cTn id="7" dur="500"/>
                                        <p:tgtEl>
                                          <p:spTgt spid="1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93607" y="365125"/>
            <a:ext cx="11408830" cy="777875"/>
          </a:xfrm>
        </p:spPr>
        <p:txBody>
          <a:bodyPr>
            <a:normAutofit/>
          </a:bodyPr>
          <a:lstStyle/>
          <a:p>
            <a:r>
              <a:rPr lang="en-US" sz="3200" b="1" dirty="0">
                <a:solidFill>
                  <a:srgbClr val="1D4956"/>
                </a:solidFill>
                <a:latin typeface="Barlow"/>
                <a:cs typeface="Calibri Light"/>
              </a:rPr>
              <a:t>High-level libraries perform “implicit” CUDA RT/DR calls</a:t>
            </a:r>
          </a:p>
        </p:txBody>
      </p:sp>
      <p:sp>
        <p:nvSpPr>
          <p:cNvPr id="120" name="Content Placeholder 2">
            <a:extLst>
              <a:ext uri="{FF2B5EF4-FFF2-40B4-BE49-F238E27FC236}">
                <a16:creationId xmlns:a16="http://schemas.microsoft.com/office/drawing/2014/main" id="{383A0234-4650-4B0F-AB06-A54E2CF22F30}"/>
              </a:ext>
            </a:extLst>
          </p:cNvPr>
          <p:cNvSpPr>
            <a:spLocks noGrp="1"/>
          </p:cNvSpPr>
          <p:nvPr>
            <p:ph sz="half" idx="1"/>
          </p:nvPr>
        </p:nvSpPr>
        <p:spPr>
          <a:xfrm>
            <a:off x="464102" y="1143000"/>
            <a:ext cx="7069948" cy="5223539"/>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b="1" dirty="0">
                <a:solidFill>
                  <a:srgbClr val="1D4956"/>
                </a:solidFill>
                <a:latin typeface="Barlow"/>
                <a:cs typeface="Calibri"/>
                <a:sym typeface="Wingdings" panose="05000000000000000000" pitchFamily="2" charset="2"/>
              </a:rPr>
              <a:t> </a:t>
            </a:r>
            <a:r>
              <a:rPr lang="en-US" sz="2400" dirty="0">
                <a:solidFill>
                  <a:srgbClr val="1D4956"/>
                </a:solidFill>
                <a:latin typeface="Barlow"/>
                <a:cs typeface="Calibri"/>
                <a:sym typeface="Wingdings" panose="05000000000000000000" pitchFamily="2" charset="2"/>
              </a:rPr>
              <a:t>Goal: </a:t>
            </a:r>
            <a:r>
              <a:rPr lang="en-US" sz="2400" b="1" dirty="0">
                <a:solidFill>
                  <a:srgbClr val="1D4956"/>
                </a:solidFill>
                <a:latin typeface="Barlow"/>
                <a:cs typeface="Calibri"/>
                <a:sym typeface="Wingdings" panose="05000000000000000000" pitchFamily="2" charset="2"/>
              </a:rPr>
              <a:t>Protect</a:t>
            </a:r>
            <a:r>
              <a:rPr lang="en-US" sz="2400" dirty="0">
                <a:solidFill>
                  <a:srgbClr val="1D4956"/>
                </a:solidFill>
                <a:latin typeface="Barlow"/>
                <a:cs typeface="Calibri"/>
                <a:sym typeface="Wingdings" panose="05000000000000000000" pitchFamily="2" charset="2"/>
              </a:rPr>
              <a:t> high-level </a:t>
            </a:r>
            <a:r>
              <a:rPr lang="en-US" sz="2400" b="1" dirty="0">
                <a:solidFill>
                  <a:srgbClr val="1D4956"/>
                </a:solidFill>
                <a:latin typeface="Barlow"/>
                <a:cs typeface="Calibri"/>
                <a:sym typeface="Wingdings" panose="05000000000000000000" pitchFamily="2" charset="2"/>
              </a:rPr>
              <a:t>calls </a:t>
            </a:r>
            <a:r>
              <a:rPr lang="en-US" sz="2400" dirty="0">
                <a:solidFill>
                  <a:srgbClr val="1D4956"/>
                </a:solidFill>
                <a:latin typeface="Barlow"/>
                <a:cs typeface="Calibri"/>
                <a:sym typeface="Wingdings" panose="05000000000000000000" pitchFamily="2" charset="2"/>
              </a:rPr>
              <a:t>of </a:t>
            </a:r>
            <a:r>
              <a:rPr lang="en-US" sz="2400" b="1" dirty="0">
                <a:solidFill>
                  <a:srgbClr val="1D4956"/>
                </a:solidFill>
                <a:latin typeface="Barlow"/>
                <a:cs typeface="Calibri"/>
                <a:sym typeface="Wingdings" panose="05000000000000000000" pitchFamily="2" charset="2"/>
              </a:rPr>
              <a:t>closed-source</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accelerated</a:t>
            </a:r>
            <a:r>
              <a:rPr lang="en-US" sz="2400" dirty="0">
                <a:solidFill>
                  <a:srgbClr val="1D4956"/>
                </a:solidFill>
                <a:latin typeface="Barlow"/>
                <a:cs typeface="Calibri"/>
                <a:sym typeface="Wingdings" panose="05000000000000000000" pitchFamily="2" charset="2"/>
              </a:rPr>
              <a:t> libs (e.g., </a:t>
            </a:r>
            <a:r>
              <a:rPr lang="en-US" sz="2400" dirty="0" err="1">
                <a:solidFill>
                  <a:srgbClr val="1D4956"/>
                </a:solidFill>
                <a:latin typeface="Barlow"/>
                <a:cs typeface="Calibri"/>
                <a:sym typeface="Wingdings" panose="05000000000000000000" pitchFamily="2" charset="2"/>
              </a:rPr>
              <a:t>cuBLAS</a:t>
            </a:r>
            <a:r>
              <a:rPr lang="en-US" sz="2400" dirty="0">
                <a:solidFill>
                  <a:srgbClr val="1D4956"/>
                </a:solidFill>
                <a:latin typeface="Barlow"/>
                <a:cs typeface="Calibri"/>
                <a:sym typeface="Wingdings" panose="05000000000000000000" pitchFamily="2" charset="2"/>
              </a:rPr>
              <a:t>, </a:t>
            </a:r>
            <a:r>
              <a:rPr lang="en-US" sz="2400" dirty="0" err="1">
                <a:solidFill>
                  <a:srgbClr val="1D4956"/>
                </a:solidFill>
                <a:latin typeface="Barlow"/>
                <a:cs typeface="Calibri"/>
                <a:sym typeface="Wingdings" panose="05000000000000000000" pitchFamily="2" charset="2"/>
              </a:rPr>
              <a:t>cuDNN</a:t>
            </a:r>
            <a:r>
              <a:rPr lang="en-US" sz="2400" dirty="0">
                <a:solidFill>
                  <a:srgbClr val="1D4956"/>
                </a:solidFill>
                <a:latin typeface="Barlow"/>
                <a:cs typeface="Calibri"/>
                <a:sym typeface="Wingdings" panose="05000000000000000000" pitchFamily="2" charset="2"/>
              </a:rPr>
              <a:t>, </a:t>
            </a:r>
            <a:r>
              <a:rPr lang="en-US" sz="2400" dirty="0" err="1">
                <a:solidFill>
                  <a:srgbClr val="1D4956"/>
                </a:solidFill>
                <a:latin typeface="Barlow"/>
                <a:cs typeface="Calibri"/>
                <a:sym typeface="Wingdings" panose="05000000000000000000" pitchFamily="2" charset="2"/>
              </a:rPr>
              <a:t>cuFFT</a:t>
            </a:r>
            <a:r>
              <a:rPr lang="en-US" sz="2400" dirty="0">
                <a:solidFill>
                  <a:srgbClr val="1D4956"/>
                </a:solidFill>
                <a:latin typeface="Barlow"/>
                <a:cs typeface="Calibri"/>
                <a:sym typeface="Wingdings" panose="05000000000000000000" pitchFamily="2" charset="2"/>
              </a:rPr>
              <a:t>)</a:t>
            </a:r>
          </a:p>
          <a:p>
            <a:pPr>
              <a:lnSpc>
                <a:spcPct val="100000"/>
              </a:lnSpc>
            </a:pPr>
            <a:r>
              <a:rPr lang="en-US" sz="2400" dirty="0">
                <a:solidFill>
                  <a:srgbClr val="1D4956"/>
                </a:solidFill>
                <a:latin typeface="Barlow"/>
                <a:cs typeface="Calibri"/>
                <a:sym typeface="Wingdings" panose="05000000000000000000" pitchFamily="2" charset="2"/>
              </a:rPr>
              <a:t>Real-world apps use </a:t>
            </a:r>
            <a:r>
              <a:rPr lang="en-US" sz="2400" b="1" dirty="0">
                <a:solidFill>
                  <a:srgbClr val="1D4956"/>
                </a:solidFill>
                <a:latin typeface="Barlow"/>
                <a:cs typeface="Calibri"/>
                <a:sym typeface="Wingdings" panose="05000000000000000000" pitchFamily="2" charset="2"/>
              </a:rPr>
              <a:t>heavily</a:t>
            </a:r>
            <a:r>
              <a:rPr lang="en-US" sz="2400" dirty="0">
                <a:solidFill>
                  <a:srgbClr val="1D4956"/>
                </a:solidFill>
                <a:latin typeface="Barlow"/>
                <a:cs typeface="Calibri"/>
                <a:sym typeface="Wingdings" panose="05000000000000000000" pitchFamily="2" charset="2"/>
              </a:rPr>
              <a:t> accelerated libraries</a:t>
            </a:r>
            <a:endParaRPr lang="en-US" sz="2000" dirty="0">
              <a:solidFill>
                <a:srgbClr val="1D4956"/>
              </a:solidFill>
              <a:latin typeface="Barlow"/>
              <a:cs typeface="Calibri"/>
              <a:sym typeface="Wingdings" panose="05000000000000000000" pitchFamily="2" charset="2"/>
            </a:endParaRPr>
          </a:p>
          <a:p>
            <a:pPr>
              <a:lnSpc>
                <a:spcPct val="100000"/>
              </a:lnSpc>
            </a:pPr>
            <a:r>
              <a:rPr lang="en-US" sz="2400" b="1" dirty="0">
                <a:solidFill>
                  <a:srgbClr val="1D4956"/>
                </a:solidFill>
                <a:latin typeface="Barlow"/>
                <a:cs typeface="Calibri"/>
                <a:sym typeface="Wingdings" panose="05000000000000000000" pitchFamily="2" charset="2"/>
              </a:rPr>
              <a:t>Accelerated libs</a:t>
            </a:r>
            <a:r>
              <a:rPr lang="en-US" sz="2400" dirty="0">
                <a:solidFill>
                  <a:srgbClr val="1D4956"/>
                </a:solidFill>
                <a:latin typeface="Barlow"/>
                <a:cs typeface="Calibri"/>
                <a:sym typeface="Wingdings" panose="05000000000000000000" pitchFamily="2" charset="2"/>
              </a:rPr>
              <a:t> contain </a:t>
            </a:r>
            <a:r>
              <a:rPr lang="en-US" sz="2400" b="1" dirty="0">
                <a:solidFill>
                  <a:srgbClr val="1D4956"/>
                </a:solidFill>
                <a:latin typeface="Barlow"/>
                <a:cs typeface="Calibri"/>
                <a:sym typeface="Wingdings" panose="05000000000000000000" pitchFamily="2" charset="2"/>
              </a:rPr>
              <a:t>high-level </a:t>
            </a:r>
            <a:r>
              <a:rPr lang="en-US" sz="2400" dirty="0">
                <a:solidFill>
                  <a:srgbClr val="1D4956"/>
                </a:solidFill>
                <a:latin typeface="Barlow"/>
                <a:cs typeface="Calibri"/>
                <a:sym typeface="Wingdings" panose="05000000000000000000" pitchFamily="2" charset="2"/>
              </a:rPr>
              <a:t>function</a:t>
            </a:r>
            <a:r>
              <a:rPr lang="en-US" sz="2400" b="1" dirty="0">
                <a:solidFill>
                  <a:srgbClr val="1D4956"/>
                </a:solidFill>
                <a:latin typeface="Barlow"/>
                <a:cs typeface="Calibri"/>
                <a:sym typeface="Wingdings" panose="05000000000000000000" pitchFamily="2" charset="2"/>
              </a:rPr>
              <a:t> calls </a:t>
            </a:r>
            <a:r>
              <a:rPr lang="en-US" sz="2400" dirty="0">
                <a:solidFill>
                  <a:srgbClr val="1D4956"/>
                </a:solidFill>
                <a:latin typeface="Barlow"/>
                <a:cs typeface="Calibri"/>
                <a:sym typeface="Wingdings" panose="05000000000000000000" pitchFamily="2" charset="2"/>
              </a:rPr>
              <a:t>that</a:t>
            </a:r>
            <a:r>
              <a:rPr lang="en-US" sz="2400" b="1" dirty="0">
                <a:solidFill>
                  <a:srgbClr val="1D4956"/>
                </a:solidFill>
                <a:latin typeface="Barlow"/>
                <a:cs typeface="Calibri"/>
                <a:sym typeface="Wingdings" panose="05000000000000000000" pitchFamily="2" charset="2"/>
              </a:rPr>
              <a:t> </a:t>
            </a:r>
            <a:r>
              <a:rPr lang="en-US" sz="2400" dirty="0">
                <a:solidFill>
                  <a:srgbClr val="1D4956"/>
                </a:solidFill>
                <a:latin typeface="Barlow"/>
                <a:cs typeface="Calibri"/>
                <a:sym typeface="Wingdings" panose="05000000000000000000" pitchFamily="2" charset="2"/>
              </a:rPr>
              <a:t>perform </a:t>
            </a:r>
            <a:r>
              <a:rPr lang="en-US" sz="2400" b="1" dirty="0">
                <a:solidFill>
                  <a:srgbClr val="1D4956"/>
                </a:solidFill>
                <a:latin typeface="Barlow"/>
                <a:cs typeface="Calibri"/>
                <a:sym typeface="Wingdings" panose="05000000000000000000" pitchFamily="2" charset="2"/>
              </a:rPr>
              <a:t>implicit CUDA RT </a:t>
            </a:r>
            <a:r>
              <a:rPr lang="en-US" sz="2400" dirty="0">
                <a:solidFill>
                  <a:srgbClr val="1D4956"/>
                </a:solidFill>
                <a:latin typeface="Barlow"/>
                <a:cs typeface="Calibri"/>
                <a:sym typeface="Wingdings" panose="05000000000000000000" pitchFamily="2" charset="2"/>
              </a:rPr>
              <a:t>and</a:t>
            </a:r>
            <a:r>
              <a:rPr lang="en-US" sz="2400" b="1" dirty="0">
                <a:solidFill>
                  <a:srgbClr val="1D4956"/>
                </a:solidFill>
                <a:latin typeface="Barlow"/>
                <a:cs typeface="Calibri"/>
                <a:sym typeface="Wingdings" panose="05000000000000000000" pitchFamily="2" charset="2"/>
              </a:rPr>
              <a:t> DR </a:t>
            </a:r>
            <a:r>
              <a:rPr lang="en-US" sz="2400" dirty="0">
                <a:solidFill>
                  <a:srgbClr val="1D4956"/>
                </a:solidFill>
                <a:latin typeface="Barlow"/>
                <a:cs typeface="Calibri"/>
                <a:sym typeface="Wingdings" panose="05000000000000000000" pitchFamily="2" charset="2"/>
              </a:rPr>
              <a:t>calls</a:t>
            </a:r>
          </a:p>
          <a:p>
            <a:pPr lvl="1">
              <a:lnSpc>
                <a:spcPct val="100000"/>
              </a:lnSpc>
            </a:pPr>
            <a:r>
              <a:rPr lang="en-US" sz="2000" dirty="0" err="1">
                <a:solidFill>
                  <a:srgbClr val="1D4956"/>
                </a:solidFill>
                <a:latin typeface="Barlow"/>
                <a:cs typeface="Calibri"/>
                <a:sym typeface="Wingdings" panose="05000000000000000000" pitchFamily="2" charset="2"/>
              </a:rPr>
              <a:t>cublasIsamax</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cudaMalloc</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cudaMemcpy</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cudaLaunch</a:t>
            </a:r>
            <a:endParaRPr lang="en-US" sz="2000" dirty="0">
              <a:solidFill>
                <a:srgbClr val="1D4956"/>
              </a:solidFill>
              <a:latin typeface="Barlow"/>
              <a:cs typeface="Calibri"/>
              <a:sym typeface="Wingdings" panose="05000000000000000000" pitchFamily="2" charset="2"/>
            </a:endParaRPr>
          </a:p>
          <a:p>
            <a:pPr>
              <a:lnSpc>
                <a:spcPct val="100000"/>
              </a:lnSpc>
            </a:pPr>
            <a:r>
              <a:rPr lang="en-US" sz="2400" b="1" dirty="0">
                <a:solidFill>
                  <a:srgbClr val="1D4956"/>
                </a:solidFill>
                <a:latin typeface="Barlow"/>
                <a:cs typeface="Calibri"/>
                <a:sym typeface="Wingdings" panose="05000000000000000000" pitchFamily="2" charset="2"/>
              </a:rPr>
              <a:t>Previous works</a:t>
            </a:r>
            <a:r>
              <a:rPr lang="en-US" sz="2400" dirty="0">
                <a:solidFill>
                  <a:srgbClr val="1D4956"/>
                </a:solidFill>
                <a:latin typeface="Barlow"/>
                <a:cs typeface="Calibri"/>
                <a:sym typeface="Wingdings" panose="05000000000000000000" pitchFamily="2" charset="2"/>
              </a:rPr>
              <a:t> treated these calls as </a:t>
            </a:r>
            <a:r>
              <a:rPr lang="en-US" sz="2400" b="1" dirty="0">
                <a:solidFill>
                  <a:srgbClr val="1D4956"/>
                </a:solidFill>
                <a:latin typeface="Barlow"/>
                <a:cs typeface="Calibri"/>
                <a:sym typeface="Wingdings" panose="05000000000000000000" pitchFamily="2" charset="2"/>
              </a:rPr>
              <a:t>black-box</a:t>
            </a:r>
          </a:p>
          <a:p>
            <a:pPr>
              <a:lnSpc>
                <a:spcPct val="100000"/>
              </a:lnSpc>
              <a:buFont typeface="Wingdings" panose="05000000000000000000" pitchFamily="2" charset="2"/>
              <a:buChar char="Ø"/>
            </a:pPr>
            <a:r>
              <a:rPr lang="en-US" sz="2400" b="1" dirty="0">
                <a:solidFill>
                  <a:srgbClr val="1D4956"/>
                </a:solidFill>
                <a:latin typeface="Barlow"/>
                <a:cs typeface="Calibri"/>
                <a:sym typeface="Wingdings" panose="05000000000000000000" pitchFamily="2" charset="2"/>
              </a:rPr>
              <a:t> No</a:t>
            </a:r>
            <a:r>
              <a:rPr lang="en-US" sz="2400" dirty="0">
                <a:solidFill>
                  <a:srgbClr val="1D4956"/>
                </a:solidFill>
                <a:latin typeface="Barlow"/>
                <a:cs typeface="Calibri"/>
                <a:sym typeface="Wingdings" panose="05000000000000000000" pitchFamily="2" charset="2"/>
              </a:rPr>
              <a:t> protection</a:t>
            </a:r>
          </a:p>
          <a:p>
            <a:pPr>
              <a:lnSpc>
                <a:spcPct val="100000"/>
              </a:lnSpc>
            </a:pPr>
            <a:r>
              <a:rPr lang="en-US" sz="2400" dirty="0">
                <a:solidFill>
                  <a:srgbClr val="1D4956"/>
                </a:solidFill>
                <a:latin typeface="Barlow"/>
                <a:cs typeface="Calibri"/>
                <a:sym typeface="Wingdings" panose="05000000000000000000" pitchFamily="2" charset="2"/>
              </a:rPr>
              <a:t>Guardian intercepts low-level</a:t>
            </a:r>
            <a:r>
              <a:rPr lang="en-US" sz="2400" b="1" dirty="0">
                <a:solidFill>
                  <a:srgbClr val="1D4956"/>
                </a:solidFill>
                <a:latin typeface="Barlow"/>
                <a:cs typeface="Calibri"/>
                <a:sym typeface="Wingdings" panose="05000000000000000000" pitchFamily="2" charset="2"/>
              </a:rPr>
              <a:t> RT </a:t>
            </a:r>
            <a:r>
              <a:rPr lang="en-US" sz="2400" dirty="0">
                <a:solidFill>
                  <a:srgbClr val="1D4956"/>
                </a:solidFill>
                <a:latin typeface="Barlow"/>
                <a:cs typeface="Calibri"/>
                <a:sym typeface="Wingdings" panose="05000000000000000000" pitchFamily="2" charset="2"/>
              </a:rPr>
              <a:t>and</a:t>
            </a:r>
            <a:r>
              <a:rPr lang="en-US" sz="2400" b="1" dirty="0">
                <a:solidFill>
                  <a:srgbClr val="1D4956"/>
                </a:solidFill>
                <a:latin typeface="Barlow"/>
                <a:cs typeface="Calibri"/>
                <a:sym typeface="Wingdings" panose="05000000000000000000" pitchFamily="2" charset="2"/>
              </a:rPr>
              <a:t> DR </a:t>
            </a:r>
            <a:r>
              <a:rPr lang="en-US" sz="2400" dirty="0">
                <a:solidFill>
                  <a:srgbClr val="1D4956"/>
                </a:solidFill>
                <a:latin typeface="Barlow"/>
                <a:cs typeface="Calibri"/>
                <a:sym typeface="Wingdings" panose="05000000000000000000" pitchFamily="2" charset="2"/>
              </a:rPr>
              <a:t>libs</a:t>
            </a:r>
          </a:p>
          <a:p>
            <a:pPr lvl="1">
              <a:lnSpc>
                <a:spcPct val="100000"/>
              </a:lnSpc>
            </a:pPr>
            <a:r>
              <a:rPr lang="en-US" sz="2000" dirty="0">
                <a:solidFill>
                  <a:srgbClr val="1D4956"/>
                </a:solidFill>
                <a:latin typeface="Barlow"/>
                <a:cs typeface="Calibri"/>
                <a:sym typeface="Wingdings" panose="05000000000000000000" pitchFamily="2" charset="2"/>
              </a:rPr>
              <a:t>Using glib: a dynamically loaded library</a:t>
            </a:r>
          </a:p>
          <a:p>
            <a:pPr>
              <a:lnSpc>
                <a:spcPct val="100000"/>
              </a:lnSpc>
            </a:pPr>
            <a:r>
              <a:rPr lang="en-US" sz="2400" dirty="0">
                <a:solidFill>
                  <a:srgbClr val="1D4956"/>
                </a:solidFill>
                <a:latin typeface="Barlow"/>
                <a:cs typeface="Calibri"/>
                <a:sym typeface="Wingdings" panose="05000000000000000000" pitchFamily="2" charset="2"/>
              </a:rPr>
              <a:t>Guardian apps need to link with the static version of  CUDA accelerated libs</a:t>
            </a:r>
          </a:p>
          <a:p>
            <a:pPr>
              <a:lnSpc>
                <a:spcPct val="100000"/>
              </a:lnSpc>
            </a:pPr>
            <a:endParaRPr lang="en-US" sz="2400" dirty="0">
              <a:solidFill>
                <a:srgbClr val="1D4956"/>
              </a:solidFill>
              <a:latin typeface="Barlow"/>
              <a:cs typeface="Calibri"/>
              <a:sym typeface="Wingdings" panose="05000000000000000000" pitchFamily="2" charset="2"/>
            </a:endParaRPr>
          </a:p>
        </p:txBody>
      </p:sp>
      <p:grpSp>
        <p:nvGrpSpPr>
          <p:cNvPr id="61" name="Group 60">
            <a:extLst>
              <a:ext uri="{FF2B5EF4-FFF2-40B4-BE49-F238E27FC236}">
                <a16:creationId xmlns:a16="http://schemas.microsoft.com/office/drawing/2014/main" id="{E6D92B77-E71E-4800-BF7E-CEEE10BA4DFC}"/>
              </a:ext>
            </a:extLst>
          </p:cNvPr>
          <p:cNvGrpSpPr/>
          <p:nvPr/>
        </p:nvGrpSpPr>
        <p:grpSpPr>
          <a:xfrm>
            <a:off x="7437121" y="1305721"/>
            <a:ext cx="4655789" cy="4488705"/>
            <a:chOff x="7379971" y="1835817"/>
            <a:chExt cx="4655789" cy="4488705"/>
          </a:xfrm>
        </p:grpSpPr>
        <p:sp>
          <p:nvSpPr>
            <p:cNvPr id="8" name="Ορθογώνιο 64">
              <a:extLst>
                <a:ext uri="{FF2B5EF4-FFF2-40B4-BE49-F238E27FC236}">
                  <a16:creationId xmlns:a16="http://schemas.microsoft.com/office/drawing/2014/main" id="{43F9D959-4871-4C7B-87F6-EBF259B9AF32}"/>
                </a:ext>
              </a:extLst>
            </p:cNvPr>
            <p:cNvSpPr/>
            <p:nvPr/>
          </p:nvSpPr>
          <p:spPr>
            <a:xfrm>
              <a:off x="7523209" y="1835817"/>
              <a:ext cx="4450616" cy="3888707"/>
            </a:xfrm>
            <a:prstGeom prst="rect">
              <a:avLst/>
            </a:prstGeom>
            <a:solidFill>
              <a:schemeClr val="bg1"/>
            </a:solidFill>
            <a:ln>
              <a:solidFill>
                <a:srgbClr val="1D495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F877D496-72AF-4E88-AFCB-F9CE63AAC075}"/>
                </a:ext>
              </a:extLst>
            </p:cNvPr>
            <p:cNvSpPr txBox="1"/>
            <p:nvPr/>
          </p:nvSpPr>
          <p:spPr>
            <a:xfrm>
              <a:off x="9201963" y="1835817"/>
              <a:ext cx="1147198" cy="338554"/>
            </a:xfrm>
            <a:prstGeom prst="rect">
              <a:avLst/>
            </a:prstGeom>
            <a:noFill/>
          </p:spPr>
          <p:txBody>
            <a:bodyPr wrap="square" rtlCol="0">
              <a:spAutoFit/>
            </a:bodyPr>
            <a:lstStyle/>
            <a:p>
              <a:pPr algn="ctr"/>
              <a:r>
                <a:rPr lang="en-US" sz="1600" dirty="0">
                  <a:solidFill>
                    <a:srgbClr val="1D4956"/>
                  </a:solidFill>
                  <a:latin typeface="Barlow" panose="020B0604020202020204" charset="0"/>
                </a:rPr>
                <a:t>CPU</a:t>
              </a:r>
              <a:endParaRPr lang="el-GR" sz="2000" dirty="0">
                <a:solidFill>
                  <a:srgbClr val="1D4956"/>
                </a:solidFill>
              </a:endParaRPr>
            </a:p>
          </p:txBody>
        </p:sp>
        <p:sp>
          <p:nvSpPr>
            <p:cNvPr id="34" name="Ορθογώνιο 64">
              <a:extLst>
                <a:ext uri="{FF2B5EF4-FFF2-40B4-BE49-F238E27FC236}">
                  <a16:creationId xmlns:a16="http://schemas.microsoft.com/office/drawing/2014/main" id="{F84CDA83-3E94-471E-BBED-929257E78CB7}"/>
                </a:ext>
              </a:extLst>
            </p:cNvPr>
            <p:cNvSpPr/>
            <p:nvPr/>
          </p:nvSpPr>
          <p:spPr>
            <a:xfrm>
              <a:off x="7632833" y="2360989"/>
              <a:ext cx="4231104"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D4956"/>
                  </a:solidFill>
                  <a:latin typeface="Barlow" panose="020B0604020202020204" charset="0"/>
                </a:rPr>
                <a:t>application</a:t>
              </a:r>
              <a:endParaRPr lang="el-GR" sz="2000" dirty="0">
                <a:solidFill>
                  <a:srgbClr val="1D4956"/>
                </a:solidFill>
              </a:endParaRPr>
            </a:p>
          </p:txBody>
        </p:sp>
        <p:sp>
          <p:nvSpPr>
            <p:cNvPr id="35" name="Ορθογώνιο 64">
              <a:extLst>
                <a:ext uri="{FF2B5EF4-FFF2-40B4-BE49-F238E27FC236}">
                  <a16:creationId xmlns:a16="http://schemas.microsoft.com/office/drawing/2014/main" id="{1012BC32-D02F-4E6B-B520-5D36F45DAF88}"/>
                </a:ext>
              </a:extLst>
            </p:cNvPr>
            <p:cNvSpPr/>
            <p:nvPr/>
          </p:nvSpPr>
          <p:spPr>
            <a:xfrm>
              <a:off x="7632832" y="2982316"/>
              <a:ext cx="2710239"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D4956"/>
                  </a:solidFill>
                  <a:latin typeface="Barlow" panose="020B0604020202020204" charset="0"/>
                </a:rPr>
                <a:t>framework (</a:t>
              </a:r>
              <a:r>
                <a:rPr lang="en-US" sz="1600" dirty="0" err="1">
                  <a:solidFill>
                    <a:srgbClr val="1D4956"/>
                  </a:solidFill>
                  <a:latin typeface="Barlow" panose="020B0604020202020204" charset="0"/>
                </a:rPr>
                <a:t>PyTorch</a:t>
              </a:r>
              <a:r>
                <a:rPr lang="en-US" sz="1600" dirty="0">
                  <a:solidFill>
                    <a:srgbClr val="1D4956"/>
                  </a:solidFill>
                  <a:latin typeface="Barlow" panose="020B0604020202020204" charset="0"/>
                </a:rPr>
                <a:t>, Caffe)</a:t>
              </a:r>
              <a:endParaRPr lang="el-GR" sz="1600" dirty="0">
                <a:solidFill>
                  <a:srgbClr val="1D4956"/>
                </a:solidFill>
              </a:endParaRPr>
            </a:p>
          </p:txBody>
        </p:sp>
        <p:sp>
          <p:nvSpPr>
            <p:cNvPr id="36" name="Ορθογώνιο 64">
              <a:extLst>
                <a:ext uri="{FF2B5EF4-FFF2-40B4-BE49-F238E27FC236}">
                  <a16:creationId xmlns:a16="http://schemas.microsoft.com/office/drawing/2014/main" id="{CD565F3A-7437-497A-B574-ED94C754D3F2}"/>
                </a:ext>
              </a:extLst>
            </p:cNvPr>
            <p:cNvSpPr/>
            <p:nvPr/>
          </p:nvSpPr>
          <p:spPr>
            <a:xfrm>
              <a:off x="7632833" y="3594118"/>
              <a:ext cx="3547807"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D4956"/>
                  </a:solidFill>
                  <a:latin typeface="Barlow" panose="020B0604020202020204" charset="0"/>
                </a:rPr>
                <a:t>CUDA closed </a:t>
              </a:r>
              <a:r>
                <a:rPr lang="en-US" sz="1600" dirty="0" err="1">
                  <a:solidFill>
                    <a:srgbClr val="1D4956"/>
                  </a:solidFill>
                  <a:latin typeface="Barlow" panose="020B0604020202020204" charset="0"/>
                </a:rPr>
                <a:t>src</a:t>
              </a:r>
              <a:r>
                <a:rPr lang="en-US" sz="1600" dirty="0">
                  <a:solidFill>
                    <a:srgbClr val="1D4956"/>
                  </a:solidFill>
                  <a:latin typeface="Barlow" panose="020B0604020202020204" charset="0"/>
                </a:rPr>
                <a:t> libs (</a:t>
              </a:r>
              <a:r>
                <a:rPr lang="en-US" sz="1600" dirty="0" err="1">
                  <a:solidFill>
                    <a:srgbClr val="1D4956"/>
                  </a:solidFill>
                  <a:latin typeface="Barlow" panose="020B0604020202020204" charset="0"/>
                </a:rPr>
                <a:t>cuBLAS</a:t>
              </a:r>
              <a:r>
                <a:rPr lang="en-US" sz="1600" dirty="0">
                  <a:solidFill>
                    <a:srgbClr val="1D4956"/>
                  </a:solidFill>
                  <a:latin typeface="Barlow" panose="020B0604020202020204" charset="0"/>
                </a:rPr>
                <a:t>, </a:t>
              </a:r>
              <a:r>
                <a:rPr lang="en-US" sz="1600" dirty="0" err="1">
                  <a:solidFill>
                    <a:srgbClr val="1D4956"/>
                  </a:solidFill>
                  <a:latin typeface="Barlow" panose="020B0604020202020204" charset="0"/>
                </a:rPr>
                <a:t>cuDNN</a:t>
              </a:r>
              <a:r>
                <a:rPr lang="en-US" sz="1600" dirty="0">
                  <a:solidFill>
                    <a:srgbClr val="1D4956"/>
                  </a:solidFill>
                  <a:latin typeface="Barlow" panose="020B0604020202020204" charset="0"/>
                </a:rPr>
                <a:t>)</a:t>
              </a:r>
              <a:endParaRPr lang="el-GR" sz="1600" dirty="0">
                <a:solidFill>
                  <a:srgbClr val="1D4956"/>
                </a:solidFill>
              </a:endParaRPr>
            </a:p>
          </p:txBody>
        </p:sp>
        <p:sp>
          <p:nvSpPr>
            <p:cNvPr id="37" name="Ορθογώνιο 64">
              <a:extLst>
                <a:ext uri="{FF2B5EF4-FFF2-40B4-BE49-F238E27FC236}">
                  <a16:creationId xmlns:a16="http://schemas.microsoft.com/office/drawing/2014/main" id="{059ECB82-7060-4FFD-9068-5F58459AB9A8}"/>
                </a:ext>
              </a:extLst>
            </p:cNvPr>
            <p:cNvSpPr/>
            <p:nvPr/>
          </p:nvSpPr>
          <p:spPr>
            <a:xfrm>
              <a:off x="7632833" y="4594597"/>
              <a:ext cx="3888603"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D4956"/>
                  </a:solidFill>
                  <a:latin typeface="Barlow" panose="020B0604020202020204" charset="0"/>
                </a:rPr>
                <a:t>CUDA runtime library (</a:t>
              </a:r>
              <a:r>
                <a:rPr lang="en-US" sz="1600" b="1" dirty="0">
                  <a:solidFill>
                    <a:srgbClr val="1D4956"/>
                  </a:solidFill>
                  <a:latin typeface="Barlow" panose="020B0604020202020204" charset="0"/>
                </a:rPr>
                <a:t>RT</a:t>
              </a:r>
              <a:r>
                <a:rPr lang="en-US" sz="1600" dirty="0">
                  <a:solidFill>
                    <a:srgbClr val="1D4956"/>
                  </a:solidFill>
                  <a:latin typeface="Barlow" panose="020B0604020202020204" charset="0"/>
                </a:rPr>
                <a:t>)</a:t>
              </a:r>
              <a:endParaRPr lang="el-GR" sz="1600" dirty="0">
                <a:solidFill>
                  <a:srgbClr val="1D4956"/>
                </a:solidFill>
              </a:endParaRPr>
            </a:p>
          </p:txBody>
        </p:sp>
        <p:sp>
          <p:nvSpPr>
            <p:cNvPr id="38" name="Ορθογώνιο 64">
              <a:extLst>
                <a:ext uri="{FF2B5EF4-FFF2-40B4-BE49-F238E27FC236}">
                  <a16:creationId xmlns:a16="http://schemas.microsoft.com/office/drawing/2014/main" id="{E7949314-EC0E-4AB0-826E-CE56FF127DB7}"/>
                </a:ext>
              </a:extLst>
            </p:cNvPr>
            <p:cNvSpPr/>
            <p:nvPr/>
          </p:nvSpPr>
          <p:spPr>
            <a:xfrm>
              <a:off x="7632834" y="5201171"/>
              <a:ext cx="4129236"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D4956"/>
                  </a:solidFill>
                  <a:latin typeface="Barlow" panose="020B0604020202020204" charset="0"/>
                </a:rPr>
                <a:t>CUDA driver library (</a:t>
              </a:r>
              <a:r>
                <a:rPr lang="en-US" sz="1600" b="1" dirty="0">
                  <a:solidFill>
                    <a:srgbClr val="1D4956"/>
                  </a:solidFill>
                  <a:latin typeface="Barlow" panose="020B0604020202020204" charset="0"/>
                </a:rPr>
                <a:t>DR</a:t>
              </a:r>
              <a:r>
                <a:rPr lang="en-US" sz="1600" dirty="0">
                  <a:solidFill>
                    <a:srgbClr val="1D4956"/>
                  </a:solidFill>
                  <a:latin typeface="Barlow" panose="020B0604020202020204" charset="0"/>
                </a:rPr>
                <a:t>)</a:t>
              </a:r>
              <a:endParaRPr lang="el-GR" sz="1600" dirty="0">
                <a:solidFill>
                  <a:srgbClr val="1D4956"/>
                </a:solidFill>
              </a:endParaRPr>
            </a:p>
          </p:txBody>
        </p:sp>
        <p:sp>
          <p:nvSpPr>
            <p:cNvPr id="39" name="Ορθογώνιο 64">
              <a:extLst>
                <a:ext uri="{FF2B5EF4-FFF2-40B4-BE49-F238E27FC236}">
                  <a16:creationId xmlns:a16="http://schemas.microsoft.com/office/drawing/2014/main" id="{AE41B113-D499-46AB-AF40-90D4C4857C1F}"/>
                </a:ext>
              </a:extLst>
            </p:cNvPr>
            <p:cNvSpPr/>
            <p:nvPr/>
          </p:nvSpPr>
          <p:spPr>
            <a:xfrm>
              <a:off x="7536583" y="5938729"/>
              <a:ext cx="4437242"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D4956"/>
                  </a:solidFill>
                  <a:latin typeface="Barlow" panose="020B0604020202020204" charset="0"/>
                </a:rPr>
                <a:t>GPU</a:t>
              </a:r>
              <a:endParaRPr lang="el-GR" sz="1600" dirty="0">
                <a:solidFill>
                  <a:srgbClr val="1D4956"/>
                </a:solidFill>
              </a:endParaRPr>
            </a:p>
          </p:txBody>
        </p:sp>
        <p:cxnSp>
          <p:nvCxnSpPr>
            <p:cNvPr id="40" name="Straight Arrow Connector 39">
              <a:extLst>
                <a:ext uri="{FF2B5EF4-FFF2-40B4-BE49-F238E27FC236}">
                  <a16:creationId xmlns:a16="http://schemas.microsoft.com/office/drawing/2014/main" id="{901875DC-9569-49A9-8BE7-B879D1EFC90B}"/>
                </a:ext>
              </a:extLst>
            </p:cNvPr>
            <p:cNvCxnSpPr>
              <a:cxnSpLocks/>
            </p:cNvCxnSpPr>
            <p:nvPr/>
          </p:nvCxnSpPr>
          <p:spPr>
            <a:xfrm>
              <a:off x="11103510" y="2715118"/>
              <a:ext cx="0" cy="921051"/>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41253E5-46EA-42E7-A87F-47A9A74101A7}"/>
                </a:ext>
              </a:extLst>
            </p:cNvPr>
            <p:cNvCxnSpPr>
              <a:cxnSpLocks/>
            </p:cNvCxnSpPr>
            <p:nvPr/>
          </p:nvCxnSpPr>
          <p:spPr>
            <a:xfrm flipH="1">
              <a:off x="9044916" y="2715118"/>
              <a:ext cx="2" cy="323101"/>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34791AB-6DD3-4871-A1FC-751E98E36FDA}"/>
                </a:ext>
              </a:extLst>
            </p:cNvPr>
            <p:cNvCxnSpPr>
              <a:cxnSpLocks/>
            </p:cNvCxnSpPr>
            <p:nvPr/>
          </p:nvCxnSpPr>
          <p:spPr>
            <a:xfrm flipH="1">
              <a:off x="9449173" y="3324718"/>
              <a:ext cx="2" cy="323101"/>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4650CAD-F792-4E37-B532-43B0536543CC}"/>
                </a:ext>
              </a:extLst>
            </p:cNvPr>
            <p:cNvCxnSpPr>
              <a:cxnSpLocks/>
            </p:cNvCxnSpPr>
            <p:nvPr/>
          </p:nvCxnSpPr>
          <p:spPr>
            <a:xfrm>
              <a:off x="9721857" y="3934318"/>
              <a:ext cx="0" cy="631692"/>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E9E39B5-0BEA-4D3B-9B8C-BA1871D2EA90}"/>
                </a:ext>
              </a:extLst>
            </p:cNvPr>
            <p:cNvCxnSpPr>
              <a:cxnSpLocks/>
            </p:cNvCxnSpPr>
            <p:nvPr/>
          </p:nvCxnSpPr>
          <p:spPr>
            <a:xfrm flipH="1">
              <a:off x="10078493" y="5566268"/>
              <a:ext cx="2" cy="385793"/>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2FA1422-82F7-4B88-AA7D-D3ECE66495A6}"/>
                </a:ext>
              </a:extLst>
            </p:cNvPr>
            <p:cNvCxnSpPr>
              <a:cxnSpLocks/>
            </p:cNvCxnSpPr>
            <p:nvPr/>
          </p:nvCxnSpPr>
          <p:spPr>
            <a:xfrm flipH="1">
              <a:off x="9905538" y="4918568"/>
              <a:ext cx="2" cy="323101"/>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A32BC35-47BB-4029-B1D7-7086C3C3B202}"/>
                </a:ext>
              </a:extLst>
            </p:cNvPr>
            <p:cNvCxnSpPr>
              <a:cxnSpLocks/>
            </p:cNvCxnSpPr>
            <p:nvPr/>
          </p:nvCxnSpPr>
          <p:spPr>
            <a:xfrm>
              <a:off x="11409293" y="2727818"/>
              <a:ext cx="0" cy="1838192"/>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AB43E7A-359A-4BEE-ABB6-E95E37E3BE00}"/>
                </a:ext>
              </a:extLst>
            </p:cNvPr>
            <p:cNvCxnSpPr>
              <a:cxnSpLocks/>
            </p:cNvCxnSpPr>
            <p:nvPr/>
          </p:nvCxnSpPr>
          <p:spPr>
            <a:xfrm>
              <a:off x="11714659" y="2721468"/>
              <a:ext cx="0" cy="2479703"/>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036D73-5D34-4B40-8B8B-9E22D424EC7F}"/>
                </a:ext>
              </a:extLst>
            </p:cNvPr>
            <p:cNvCxnSpPr>
              <a:cxnSpLocks/>
            </p:cNvCxnSpPr>
            <p:nvPr/>
          </p:nvCxnSpPr>
          <p:spPr>
            <a:xfrm>
              <a:off x="7499760" y="4072719"/>
              <a:ext cx="4536000" cy="0"/>
            </a:xfrm>
            <a:prstGeom prst="line">
              <a:avLst/>
            </a:prstGeom>
            <a:ln w="28575">
              <a:solidFill>
                <a:srgbClr val="1D4956"/>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00DE7C3-23FF-4161-8DC7-3BF6FB821DF6}"/>
                </a:ext>
              </a:extLst>
            </p:cNvPr>
            <p:cNvSpPr txBox="1"/>
            <p:nvPr/>
          </p:nvSpPr>
          <p:spPr>
            <a:xfrm>
              <a:off x="7379971" y="4045036"/>
              <a:ext cx="871785" cy="461665"/>
            </a:xfrm>
            <a:prstGeom prst="rect">
              <a:avLst/>
            </a:prstGeom>
            <a:noFill/>
          </p:spPr>
          <p:txBody>
            <a:bodyPr wrap="square" rtlCol="0">
              <a:spAutoFit/>
            </a:bodyPr>
            <a:lstStyle/>
            <a:p>
              <a:pPr algn="ctr"/>
              <a:r>
                <a:rPr lang="en-US" sz="2400" b="1" dirty="0">
                  <a:solidFill>
                    <a:srgbClr val="1D4956"/>
                  </a:solidFill>
                  <a:latin typeface="Barlow" panose="020B0604020202020204" charset="0"/>
                </a:rPr>
                <a:t>glib</a:t>
              </a:r>
              <a:endParaRPr lang="el-GR" sz="2400" b="1" dirty="0">
                <a:solidFill>
                  <a:srgbClr val="1D4956"/>
                </a:solidFill>
              </a:endParaRPr>
            </a:p>
          </p:txBody>
        </p:sp>
      </p:grpSp>
      <p:sp>
        <p:nvSpPr>
          <p:cNvPr id="4" name="Slide Number Placeholder 3">
            <a:extLst>
              <a:ext uri="{FF2B5EF4-FFF2-40B4-BE49-F238E27FC236}">
                <a16:creationId xmlns:a16="http://schemas.microsoft.com/office/drawing/2014/main" id="{2ED54916-C0B4-4392-AFCF-35843070F53D}"/>
              </a:ext>
            </a:extLst>
          </p:cNvPr>
          <p:cNvSpPr>
            <a:spLocks noGrp="1"/>
          </p:cNvSpPr>
          <p:nvPr>
            <p:ph type="sldNum" sz="quarter" idx="12"/>
          </p:nvPr>
        </p:nvSpPr>
        <p:spPr/>
        <p:txBody>
          <a:bodyPr/>
          <a:lstStyle/>
          <a:p>
            <a:fld id="{48F63A3B-78C7-47BE-AE5E-E10140E04643}" type="slidenum">
              <a:rPr lang="en-US" smtClean="0"/>
              <a:t>47</a:t>
            </a:fld>
            <a:endParaRPr lang="en-US"/>
          </a:p>
        </p:txBody>
      </p:sp>
      <p:sp>
        <p:nvSpPr>
          <p:cNvPr id="7" name="Footer Placeholder 6">
            <a:extLst>
              <a:ext uri="{FF2B5EF4-FFF2-40B4-BE49-F238E27FC236}">
                <a16:creationId xmlns:a16="http://schemas.microsoft.com/office/drawing/2014/main" id="{3C502CE3-A03C-486D-B288-73347472142B}"/>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pic>
        <p:nvPicPr>
          <p:cNvPr id="27" name="Picture 26">
            <a:extLst>
              <a:ext uri="{FF2B5EF4-FFF2-40B4-BE49-F238E27FC236}">
                <a16:creationId xmlns:a16="http://schemas.microsoft.com/office/drawing/2014/main" id="{E1373CD4-C86B-4C59-8AD0-381A38CB080A}"/>
              </a:ext>
            </a:extLst>
          </p:cNvPr>
          <p:cNvPicPr>
            <a:picLocks noChangeAspect="1"/>
          </p:cNvPicPr>
          <p:nvPr/>
        </p:nvPicPr>
        <p:blipFill>
          <a:blip r:embed="rId4"/>
          <a:stretch>
            <a:fillRect/>
          </a:stretch>
        </p:blipFill>
        <p:spPr>
          <a:xfrm>
            <a:off x="7256225" y="3578718"/>
            <a:ext cx="361792" cy="361792"/>
          </a:xfrm>
          <a:prstGeom prst="rect">
            <a:avLst/>
          </a:prstGeom>
        </p:spPr>
      </p:pic>
    </p:spTree>
    <p:custDataLst>
      <p:tags r:id="rId1"/>
    </p:custDataLst>
    <p:extLst>
      <p:ext uri="{BB962C8B-B14F-4D97-AF65-F5344CB8AC3E}">
        <p14:creationId xmlns:p14="http://schemas.microsoft.com/office/powerpoint/2010/main" val="1412963723"/>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Prevent bypassing Guardian checks</a:t>
            </a:r>
          </a:p>
        </p:txBody>
      </p:sp>
      <p:sp>
        <p:nvSpPr>
          <p:cNvPr id="120" name="Content Placeholder 2">
            <a:extLst>
              <a:ext uri="{FF2B5EF4-FFF2-40B4-BE49-F238E27FC236}">
                <a16:creationId xmlns:a16="http://schemas.microsoft.com/office/drawing/2014/main" id="{383A0234-4650-4B0F-AB06-A54E2CF22F30}"/>
              </a:ext>
            </a:extLst>
          </p:cNvPr>
          <p:cNvSpPr>
            <a:spLocks noGrp="1"/>
          </p:cNvSpPr>
          <p:nvPr>
            <p:ph sz="half" idx="1"/>
          </p:nvPr>
        </p:nvSpPr>
        <p:spPr>
          <a:xfrm>
            <a:off x="464101" y="1143001"/>
            <a:ext cx="11408830" cy="4549140"/>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b="1" dirty="0">
                <a:solidFill>
                  <a:srgbClr val="1D4956"/>
                </a:solidFill>
                <a:latin typeface="Barlow"/>
                <a:cs typeface="Calibri"/>
                <a:sym typeface="Wingdings" panose="05000000000000000000" pitchFamily="2" charset="2"/>
              </a:rPr>
              <a:t> </a:t>
            </a:r>
            <a:r>
              <a:rPr lang="en-US" sz="2400" dirty="0">
                <a:solidFill>
                  <a:srgbClr val="1D4956"/>
                </a:solidFill>
                <a:latin typeface="Barlow"/>
                <a:cs typeface="Calibri"/>
                <a:sym typeface="Wingdings" panose="05000000000000000000" pitchFamily="2" charset="2"/>
              </a:rPr>
              <a:t>Goal: </a:t>
            </a:r>
            <a:r>
              <a:rPr lang="en-US" sz="2400" b="1" dirty="0">
                <a:solidFill>
                  <a:srgbClr val="1D4956"/>
                </a:solidFill>
                <a:latin typeface="Barlow"/>
                <a:cs typeface="Calibri"/>
                <a:sym typeface="Wingdings" panose="05000000000000000000" pitchFamily="2" charset="2"/>
              </a:rPr>
              <a:t>Disallow</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direct</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GPU</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access</a:t>
            </a:r>
            <a:r>
              <a:rPr lang="en-US" sz="2400" dirty="0">
                <a:solidFill>
                  <a:srgbClr val="1D4956"/>
                </a:solidFill>
                <a:latin typeface="Barlow"/>
                <a:cs typeface="Calibri"/>
                <a:sym typeface="Wingdings" panose="05000000000000000000" pitchFamily="2" charset="2"/>
              </a:rPr>
              <a:t> from applications</a:t>
            </a:r>
          </a:p>
          <a:p>
            <a:pPr>
              <a:lnSpc>
                <a:spcPct val="100000"/>
              </a:lnSpc>
            </a:pPr>
            <a:r>
              <a:rPr lang="en-US" sz="2400" b="1" dirty="0">
                <a:solidFill>
                  <a:srgbClr val="1D4956"/>
                </a:solidFill>
                <a:latin typeface="Barlow"/>
                <a:cs typeface="Calibri"/>
                <a:sym typeface="Wingdings" panose="05000000000000000000" pitchFamily="2" charset="2"/>
              </a:rPr>
              <a:t>Guardian</a:t>
            </a:r>
            <a:r>
              <a:rPr lang="en-US" sz="2400" dirty="0">
                <a:solidFill>
                  <a:srgbClr val="1D4956"/>
                </a:solidFill>
                <a:latin typeface="Barlow"/>
                <a:cs typeface="Calibri"/>
                <a:sym typeface="Wingdings" panose="05000000000000000000" pitchFamily="2" charset="2"/>
              </a:rPr>
              <a:t> inherits </a:t>
            </a:r>
            <a:r>
              <a:rPr lang="en-US" sz="2400" dirty="0" err="1">
                <a:solidFill>
                  <a:srgbClr val="1D4956"/>
                </a:solidFill>
                <a:latin typeface="Barlow"/>
                <a:cs typeface="Calibri"/>
                <a:sym typeface="Wingdings" panose="05000000000000000000" pitchFamily="2" charset="2"/>
              </a:rPr>
              <a:t>Arax’s</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client-server</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architecture </a:t>
            </a:r>
          </a:p>
          <a:p>
            <a:pPr lvl="1">
              <a:lnSpc>
                <a:spcPct val="100000"/>
              </a:lnSpc>
            </a:pPr>
            <a:r>
              <a:rPr lang="en-US" sz="2000" b="1" dirty="0">
                <a:solidFill>
                  <a:srgbClr val="1D4956"/>
                </a:solidFill>
                <a:latin typeface="Barlow"/>
                <a:cs typeface="Calibri"/>
                <a:sym typeface="Wingdings" panose="05000000000000000000" pitchFamily="2" charset="2"/>
              </a:rPr>
              <a:t>Applications </a:t>
            </a:r>
            <a:r>
              <a:rPr lang="en-US" sz="2000" dirty="0">
                <a:solidFill>
                  <a:srgbClr val="1D4956"/>
                </a:solidFill>
                <a:latin typeface="Barlow"/>
                <a:cs typeface="Calibri"/>
                <a:sym typeface="Wingdings" panose="05000000000000000000" pitchFamily="2" charset="2"/>
              </a:rPr>
              <a:t>or</a:t>
            </a:r>
            <a:r>
              <a:rPr lang="en-US" sz="2000" b="1" dirty="0">
                <a:solidFill>
                  <a:srgbClr val="1D4956"/>
                </a:solidFill>
                <a:latin typeface="Barlow"/>
                <a:cs typeface="Calibri"/>
                <a:sym typeface="Wingdings" panose="05000000000000000000" pitchFamily="2" charset="2"/>
              </a:rPr>
              <a:t> </a:t>
            </a:r>
            <a:r>
              <a:rPr lang="en-US" sz="2000" dirty="0">
                <a:solidFill>
                  <a:srgbClr val="1D4956"/>
                </a:solidFill>
                <a:latin typeface="Barlow"/>
                <a:cs typeface="Calibri"/>
                <a:sym typeface="Wingdings" panose="05000000000000000000" pitchFamily="2" charset="2"/>
              </a:rPr>
              <a:t>clients run in a </a:t>
            </a:r>
            <a:r>
              <a:rPr lang="en-US" sz="2000" b="1" dirty="0">
                <a:solidFill>
                  <a:srgbClr val="1D4956"/>
                </a:solidFill>
                <a:latin typeface="Barlow"/>
                <a:cs typeface="Calibri"/>
                <a:sym typeface="Wingdings" panose="05000000000000000000" pitchFamily="2" charset="2"/>
              </a:rPr>
              <a:t>different</a:t>
            </a:r>
            <a:r>
              <a:rPr lang="en-US" sz="2000" dirty="0">
                <a:solidFill>
                  <a:srgbClr val="1D4956"/>
                </a:solidFill>
                <a:latin typeface="Barlow"/>
                <a:cs typeface="Calibri"/>
                <a:sym typeface="Wingdings" panose="05000000000000000000" pitchFamily="2" charset="2"/>
              </a:rPr>
              <a:t> </a:t>
            </a:r>
            <a:r>
              <a:rPr lang="en-US" sz="2000" b="1" dirty="0">
                <a:solidFill>
                  <a:srgbClr val="1D4956"/>
                </a:solidFill>
                <a:latin typeface="Barlow"/>
                <a:cs typeface="Calibri"/>
                <a:sym typeface="Wingdings" panose="05000000000000000000" pitchFamily="2" charset="2"/>
              </a:rPr>
              <a:t>address space </a:t>
            </a:r>
            <a:r>
              <a:rPr lang="en-US" sz="2000" dirty="0">
                <a:solidFill>
                  <a:srgbClr val="1D4956"/>
                </a:solidFill>
                <a:latin typeface="Barlow"/>
                <a:cs typeface="Calibri"/>
                <a:sym typeface="Wingdings" panose="05000000000000000000" pitchFamily="2" charset="2"/>
              </a:rPr>
              <a:t>than the server</a:t>
            </a:r>
          </a:p>
          <a:p>
            <a:pPr>
              <a:lnSpc>
                <a:spcPct val="100000"/>
              </a:lnSpc>
            </a:pPr>
            <a:r>
              <a:rPr lang="en-US" sz="2400" b="1" dirty="0">
                <a:solidFill>
                  <a:srgbClr val="1D4956"/>
                </a:solidFill>
                <a:latin typeface="Barlow"/>
                <a:cs typeface="Calibri"/>
                <a:sym typeface="Wingdings" panose="05000000000000000000" pitchFamily="2" charset="2"/>
              </a:rPr>
              <a:t>CUDA calls</a:t>
            </a:r>
            <a:r>
              <a:rPr lang="en-US" sz="2400" dirty="0">
                <a:solidFill>
                  <a:srgbClr val="1D4956"/>
                </a:solidFill>
                <a:latin typeface="Barlow"/>
                <a:cs typeface="Calibri"/>
                <a:sym typeface="Wingdings" panose="05000000000000000000" pitchFamily="2" charset="2"/>
              </a:rPr>
              <a:t> are </a:t>
            </a:r>
            <a:r>
              <a:rPr lang="en-US" sz="2400" b="1" dirty="0">
                <a:solidFill>
                  <a:srgbClr val="1D4956"/>
                </a:solidFill>
                <a:latin typeface="Barlow"/>
                <a:cs typeface="Calibri"/>
                <a:sym typeface="Wingdings" panose="05000000000000000000" pitchFamily="2" charset="2"/>
              </a:rPr>
              <a:t>intercepted</a:t>
            </a:r>
            <a:r>
              <a:rPr lang="en-US" sz="2400" dirty="0">
                <a:solidFill>
                  <a:srgbClr val="1D4956"/>
                </a:solidFill>
                <a:latin typeface="Barlow"/>
                <a:cs typeface="Calibri"/>
                <a:sym typeface="Wingdings" panose="05000000000000000000" pitchFamily="2" charset="2"/>
              </a:rPr>
              <a:t> at the </a:t>
            </a:r>
            <a:r>
              <a:rPr lang="en-US" sz="2400" b="1" dirty="0">
                <a:solidFill>
                  <a:srgbClr val="1D4956"/>
                </a:solidFill>
                <a:latin typeface="Barlow"/>
                <a:cs typeface="Calibri"/>
                <a:sym typeface="Wingdings" panose="05000000000000000000" pitchFamily="2" charset="2"/>
              </a:rPr>
              <a:t>client </a:t>
            </a:r>
            <a:r>
              <a:rPr lang="en-US" sz="2400" dirty="0">
                <a:solidFill>
                  <a:srgbClr val="1D4956"/>
                </a:solidFill>
                <a:latin typeface="Barlow"/>
                <a:cs typeface="Calibri"/>
                <a:sym typeface="Wingdings" panose="05000000000000000000" pitchFamily="2" charset="2"/>
              </a:rPr>
              <a:t>side and </a:t>
            </a:r>
            <a:r>
              <a:rPr lang="en-US" sz="2400" b="1" dirty="0">
                <a:solidFill>
                  <a:srgbClr val="1D4956"/>
                </a:solidFill>
                <a:latin typeface="Barlow"/>
                <a:cs typeface="Calibri"/>
                <a:sym typeface="Wingdings" panose="05000000000000000000" pitchFamily="2" charset="2"/>
              </a:rPr>
              <a:t>forwarded</a:t>
            </a:r>
            <a:r>
              <a:rPr lang="en-US" sz="2400" dirty="0">
                <a:solidFill>
                  <a:srgbClr val="1D4956"/>
                </a:solidFill>
                <a:latin typeface="Barlow"/>
                <a:cs typeface="Calibri"/>
                <a:sym typeface="Wingdings" panose="05000000000000000000" pitchFamily="2" charset="2"/>
              </a:rPr>
              <a:t> to the server</a:t>
            </a:r>
          </a:p>
          <a:p>
            <a:pPr>
              <a:lnSpc>
                <a:spcPct val="100000"/>
              </a:lnSpc>
            </a:pPr>
            <a:r>
              <a:rPr lang="en-US" sz="2400" dirty="0">
                <a:solidFill>
                  <a:srgbClr val="1D4956"/>
                </a:solidFill>
                <a:latin typeface="Barlow"/>
                <a:cs typeface="Calibri"/>
                <a:sym typeface="Wingdings" panose="05000000000000000000" pitchFamily="2" charset="2"/>
              </a:rPr>
              <a:t>The </a:t>
            </a:r>
            <a:r>
              <a:rPr lang="en-US" sz="2400" b="1" dirty="0">
                <a:solidFill>
                  <a:srgbClr val="1D4956"/>
                </a:solidFill>
                <a:latin typeface="Barlow"/>
                <a:cs typeface="Calibri"/>
                <a:sym typeface="Wingdings" panose="05000000000000000000" pitchFamily="2" charset="2"/>
              </a:rPr>
              <a:t>server</a:t>
            </a:r>
            <a:r>
              <a:rPr lang="en-US" sz="2400" dirty="0">
                <a:solidFill>
                  <a:srgbClr val="1D4956"/>
                </a:solidFill>
                <a:latin typeface="Barlow"/>
                <a:cs typeface="Calibri"/>
                <a:sym typeface="Wingdings" panose="05000000000000000000" pitchFamily="2" charset="2"/>
              </a:rPr>
              <a:t> is the </a:t>
            </a:r>
            <a:r>
              <a:rPr lang="en-US" sz="2400" b="1" dirty="0">
                <a:solidFill>
                  <a:srgbClr val="1D4956"/>
                </a:solidFill>
                <a:latin typeface="Barlow"/>
                <a:cs typeface="Calibri"/>
                <a:sym typeface="Wingdings" panose="05000000000000000000" pitchFamily="2" charset="2"/>
              </a:rPr>
              <a:t>only</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entity</a:t>
            </a:r>
            <a:r>
              <a:rPr lang="en-US" sz="2400" dirty="0">
                <a:solidFill>
                  <a:srgbClr val="1D4956"/>
                </a:solidFill>
                <a:latin typeface="Barlow"/>
                <a:cs typeface="Calibri"/>
                <a:sym typeface="Wingdings" panose="05000000000000000000" pitchFamily="2" charset="2"/>
              </a:rPr>
              <a:t> with </a:t>
            </a:r>
            <a:r>
              <a:rPr lang="en-US" sz="2400" b="1" dirty="0">
                <a:solidFill>
                  <a:srgbClr val="1D4956"/>
                </a:solidFill>
                <a:latin typeface="Barlow"/>
                <a:cs typeface="Calibri"/>
                <a:sym typeface="Wingdings" panose="05000000000000000000" pitchFamily="2" charset="2"/>
              </a:rPr>
              <a:t>access</a:t>
            </a:r>
            <a:r>
              <a:rPr lang="en-US" sz="2400" dirty="0">
                <a:solidFill>
                  <a:srgbClr val="1D4956"/>
                </a:solidFill>
                <a:latin typeface="Barlow"/>
                <a:cs typeface="Calibri"/>
                <a:sym typeface="Wingdings" panose="05000000000000000000" pitchFamily="2" charset="2"/>
              </a:rPr>
              <a:t> to </a:t>
            </a:r>
            <a:r>
              <a:rPr lang="en-US" sz="2400" b="1" dirty="0">
                <a:solidFill>
                  <a:srgbClr val="1D4956"/>
                </a:solidFill>
                <a:latin typeface="Barlow"/>
                <a:cs typeface="Calibri"/>
                <a:sym typeface="Wingdings" panose="05000000000000000000" pitchFamily="2" charset="2"/>
              </a:rPr>
              <a:t>GPUs</a:t>
            </a:r>
          </a:p>
          <a:p>
            <a:pPr lvl="1">
              <a:lnSpc>
                <a:spcPct val="100000"/>
              </a:lnSpc>
            </a:pPr>
            <a:r>
              <a:rPr lang="en-US" sz="2000" b="1" dirty="0">
                <a:solidFill>
                  <a:srgbClr val="1D4956"/>
                </a:solidFill>
                <a:latin typeface="Barlow"/>
                <a:cs typeface="Calibri"/>
                <a:sym typeface="Wingdings" panose="05000000000000000000" pitchFamily="2" charset="2"/>
              </a:rPr>
              <a:t>Receives, checks, </a:t>
            </a:r>
            <a:r>
              <a:rPr lang="en-US" sz="2000" dirty="0">
                <a:solidFill>
                  <a:srgbClr val="1D4956"/>
                </a:solidFill>
                <a:latin typeface="Barlow"/>
                <a:cs typeface="Calibri"/>
                <a:sym typeface="Wingdings" panose="05000000000000000000" pitchFamily="2" charset="2"/>
              </a:rPr>
              <a:t>and</a:t>
            </a:r>
            <a:r>
              <a:rPr lang="en-US" sz="2000" b="1" dirty="0">
                <a:solidFill>
                  <a:srgbClr val="1D4956"/>
                </a:solidFill>
                <a:latin typeface="Barlow"/>
                <a:cs typeface="Calibri"/>
                <a:sym typeface="Wingdings" panose="05000000000000000000" pitchFamily="2" charset="2"/>
              </a:rPr>
              <a:t> executes all GPU calls </a:t>
            </a:r>
            <a:r>
              <a:rPr lang="en-US" sz="2000" dirty="0">
                <a:solidFill>
                  <a:srgbClr val="1D4956"/>
                </a:solidFill>
                <a:latin typeface="Barlow"/>
                <a:cs typeface="Calibri"/>
                <a:sym typeface="Wingdings" panose="05000000000000000000" pitchFamily="2" charset="2"/>
              </a:rPr>
              <a:t>on behalf of applications</a:t>
            </a:r>
          </a:p>
        </p:txBody>
      </p:sp>
      <p:sp>
        <p:nvSpPr>
          <p:cNvPr id="4" name="Slide Number Placeholder 3">
            <a:extLst>
              <a:ext uri="{FF2B5EF4-FFF2-40B4-BE49-F238E27FC236}">
                <a16:creationId xmlns:a16="http://schemas.microsoft.com/office/drawing/2014/main" id="{2ED54916-C0B4-4392-AFCF-35843070F53D}"/>
              </a:ext>
            </a:extLst>
          </p:cNvPr>
          <p:cNvSpPr>
            <a:spLocks noGrp="1"/>
          </p:cNvSpPr>
          <p:nvPr>
            <p:ph type="sldNum" sz="quarter" idx="12"/>
          </p:nvPr>
        </p:nvSpPr>
        <p:spPr/>
        <p:txBody>
          <a:bodyPr/>
          <a:lstStyle/>
          <a:p>
            <a:fld id="{48F63A3B-78C7-47BE-AE5E-E10140E04643}" type="slidenum">
              <a:rPr lang="en-US" smtClean="0"/>
              <a:t>48</a:t>
            </a:fld>
            <a:endParaRPr lang="en-US"/>
          </a:p>
        </p:txBody>
      </p:sp>
      <p:sp>
        <p:nvSpPr>
          <p:cNvPr id="7" name="Footer Placeholder 6">
            <a:extLst>
              <a:ext uri="{FF2B5EF4-FFF2-40B4-BE49-F238E27FC236}">
                <a16:creationId xmlns:a16="http://schemas.microsoft.com/office/drawing/2014/main" id="{3C502CE3-A03C-486D-B288-73347472142B}"/>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4184193336"/>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Prevent bypassing Guardian checks</a:t>
            </a:r>
          </a:p>
        </p:txBody>
      </p:sp>
      <p:sp>
        <p:nvSpPr>
          <p:cNvPr id="120" name="Content Placeholder 2">
            <a:extLst>
              <a:ext uri="{FF2B5EF4-FFF2-40B4-BE49-F238E27FC236}">
                <a16:creationId xmlns:a16="http://schemas.microsoft.com/office/drawing/2014/main" id="{383A0234-4650-4B0F-AB06-A54E2CF22F30}"/>
              </a:ext>
            </a:extLst>
          </p:cNvPr>
          <p:cNvSpPr>
            <a:spLocks noGrp="1"/>
          </p:cNvSpPr>
          <p:nvPr>
            <p:ph sz="half" idx="1"/>
          </p:nvPr>
        </p:nvSpPr>
        <p:spPr>
          <a:xfrm>
            <a:off x="464101" y="1143001"/>
            <a:ext cx="11408830" cy="4549140"/>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b="1" dirty="0">
                <a:solidFill>
                  <a:srgbClr val="1D4956"/>
                </a:solidFill>
                <a:latin typeface="Barlow"/>
                <a:cs typeface="Calibri"/>
                <a:sym typeface="Wingdings" panose="05000000000000000000" pitchFamily="2" charset="2"/>
              </a:rPr>
              <a:t> </a:t>
            </a:r>
            <a:r>
              <a:rPr lang="en-US" sz="2400" dirty="0">
                <a:solidFill>
                  <a:srgbClr val="1D4956"/>
                </a:solidFill>
                <a:latin typeface="Barlow"/>
                <a:cs typeface="Calibri"/>
                <a:sym typeface="Wingdings" panose="05000000000000000000" pitchFamily="2" charset="2"/>
              </a:rPr>
              <a:t>Goal: </a:t>
            </a:r>
            <a:r>
              <a:rPr lang="en-US" sz="2400" b="1" dirty="0">
                <a:solidFill>
                  <a:srgbClr val="1D4956"/>
                </a:solidFill>
                <a:latin typeface="Barlow"/>
                <a:cs typeface="Calibri"/>
                <a:sym typeface="Wingdings" panose="05000000000000000000" pitchFamily="2" charset="2"/>
              </a:rPr>
              <a:t>Disallow</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direct</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GPU</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access</a:t>
            </a:r>
            <a:r>
              <a:rPr lang="en-US" sz="2400" dirty="0">
                <a:solidFill>
                  <a:srgbClr val="1D4956"/>
                </a:solidFill>
                <a:latin typeface="Barlow"/>
                <a:cs typeface="Calibri"/>
                <a:sym typeface="Wingdings" panose="05000000000000000000" pitchFamily="2" charset="2"/>
              </a:rPr>
              <a:t> from applications</a:t>
            </a:r>
          </a:p>
          <a:p>
            <a:pPr>
              <a:lnSpc>
                <a:spcPct val="100000"/>
              </a:lnSpc>
            </a:pPr>
            <a:r>
              <a:rPr lang="en-US" sz="2400" b="1" dirty="0">
                <a:solidFill>
                  <a:srgbClr val="1D4956"/>
                </a:solidFill>
                <a:latin typeface="Barlow"/>
                <a:cs typeface="Calibri"/>
                <a:sym typeface="Wingdings" panose="05000000000000000000" pitchFamily="2" charset="2"/>
              </a:rPr>
              <a:t>Guardian</a:t>
            </a:r>
            <a:r>
              <a:rPr lang="en-US" sz="2400" dirty="0">
                <a:solidFill>
                  <a:srgbClr val="1D4956"/>
                </a:solidFill>
                <a:latin typeface="Barlow"/>
                <a:cs typeface="Calibri"/>
                <a:sym typeface="Wingdings" panose="05000000000000000000" pitchFamily="2" charset="2"/>
              </a:rPr>
              <a:t> inherits </a:t>
            </a:r>
            <a:r>
              <a:rPr lang="en-US" sz="2400" dirty="0" err="1">
                <a:solidFill>
                  <a:srgbClr val="1D4956"/>
                </a:solidFill>
                <a:latin typeface="Barlow"/>
                <a:cs typeface="Calibri"/>
                <a:sym typeface="Wingdings" panose="05000000000000000000" pitchFamily="2" charset="2"/>
              </a:rPr>
              <a:t>Arax’s</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client-server</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architecture </a:t>
            </a:r>
          </a:p>
          <a:p>
            <a:pPr lvl="1">
              <a:lnSpc>
                <a:spcPct val="100000"/>
              </a:lnSpc>
            </a:pPr>
            <a:r>
              <a:rPr lang="en-US" sz="2000" b="1" dirty="0">
                <a:solidFill>
                  <a:srgbClr val="1D4956"/>
                </a:solidFill>
                <a:latin typeface="Barlow"/>
                <a:cs typeface="Calibri"/>
                <a:sym typeface="Wingdings" panose="05000000000000000000" pitchFamily="2" charset="2"/>
              </a:rPr>
              <a:t>Applications </a:t>
            </a:r>
            <a:r>
              <a:rPr lang="en-US" sz="2000" dirty="0">
                <a:solidFill>
                  <a:srgbClr val="1D4956"/>
                </a:solidFill>
                <a:latin typeface="Barlow"/>
                <a:cs typeface="Calibri"/>
                <a:sym typeface="Wingdings" panose="05000000000000000000" pitchFamily="2" charset="2"/>
              </a:rPr>
              <a:t>or</a:t>
            </a:r>
            <a:r>
              <a:rPr lang="en-US" sz="2000" b="1" dirty="0">
                <a:solidFill>
                  <a:srgbClr val="1D4956"/>
                </a:solidFill>
                <a:latin typeface="Barlow"/>
                <a:cs typeface="Calibri"/>
                <a:sym typeface="Wingdings" panose="05000000000000000000" pitchFamily="2" charset="2"/>
              </a:rPr>
              <a:t> </a:t>
            </a:r>
            <a:r>
              <a:rPr lang="en-US" sz="2000" dirty="0">
                <a:solidFill>
                  <a:srgbClr val="1D4956"/>
                </a:solidFill>
                <a:latin typeface="Barlow"/>
                <a:cs typeface="Calibri"/>
                <a:sym typeface="Wingdings" panose="05000000000000000000" pitchFamily="2" charset="2"/>
              </a:rPr>
              <a:t>clients run in a </a:t>
            </a:r>
            <a:r>
              <a:rPr lang="en-US" sz="2000" b="1" dirty="0">
                <a:solidFill>
                  <a:srgbClr val="1D4956"/>
                </a:solidFill>
                <a:latin typeface="Barlow"/>
                <a:cs typeface="Calibri"/>
                <a:sym typeface="Wingdings" panose="05000000000000000000" pitchFamily="2" charset="2"/>
              </a:rPr>
              <a:t>different</a:t>
            </a:r>
            <a:r>
              <a:rPr lang="en-US" sz="2000" dirty="0">
                <a:solidFill>
                  <a:srgbClr val="1D4956"/>
                </a:solidFill>
                <a:latin typeface="Barlow"/>
                <a:cs typeface="Calibri"/>
                <a:sym typeface="Wingdings" panose="05000000000000000000" pitchFamily="2" charset="2"/>
              </a:rPr>
              <a:t> </a:t>
            </a:r>
            <a:r>
              <a:rPr lang="en-US" sz="2000" b="1" dirty="0">
                <a:solidFill>
                  <a:srgbClr val="1D4956"/>
                </a:solidFill>
                <a:latin typeface="Barlow"/>
                <a:cs typeface="Calibri"/>
                <a:sym typeface="Wingdings" panose="05000000000000000000" pitchFamily="2" charset="2"/>
              </a:rPr>
              <a:t>address space </a:t>
            </a:r>
            <a:r>
              <a:rPr lang="en-US" sz="2000" dirty="0">
                <a:solidFill>
                  <a:srgbClr val="1D4956"/>
                </a:solidFill>
                <a:latin typeface="Barlow"/>
                <a:cs typeface="Calibri"/>
                <a:sym typeface="Wingdings" panose="05000000000000000000" pitchFamily="2" charset="2"/>
              </a:rPr>
              <a:t>than the server</a:t>
            </a:r>
          </a:p>
          <a:p>
            <a:pPr>
              <a:lnSpc>
                <a:spcPct val="100000"/>
              </a:lnSpc>
            </a:pPr>
            <a:r>
              <a:rPr lang="en-US" sz="2400" b="1" dirty="0">
                <a:solidFill>
                  <a:srgbClr val="1D4956"/>
                </a:solidFill>
                <a:latin typeface="Barlow"/>
                <a:cs typeface="Calibri"/>
                <a:sym typeface="Wingdings" panose="05000000000000000000" pitchFamily="2" charset="2"/>
              </a:rPr>
              <a:t>CUDA calls</a:t>
            </a:r>
            <a:r>
              <a:rPr lang="en-US" sz="2400" dirty="0">
                <a:solidFill>
                  <a:srgbClr val="1D4956"/>
                </a:solidFill>
                <a:latin typeface="Barlow"/>
                <a:cs typeface="Calibri"/>
                <a:sym typeface="Wingdings" panose="05000000000000000000" pitchFamily="2" charset="2"/>
              </a:rPr>
              <a:t> are </a:t>
            </a:r>
            <a:r>
              <a:rPr lang="en-US" sz="2400" b="1" dirty="0">
                <a:solidFill>
                  <a:srgbClr val="1D4956"/>
                </a:solidFill>
                <a:latin typeface="Barlow"/>
                <a:cs typeface="Calibri"/>
                <a:sym typeface="Wingdings" panose="05000000000000000000" pitchFamily="2" charset="2"/>
              </a:rPr>
              <a:t>intercepted</a:t>
            </a:r>
            <a:r>
              <a:rPr lang="en-US" sz="2400" dirty="0">
                <a:solidFill>
                  <a:srgbClr val="1D4956"/>
                </a:solidFill>
                <a:latin typeface="Barlow"/>
                <a:cs typeface="Calibri"/>
                <a:sym typeface="Wingdings" panose="05000000000000000000" pitchFamily="2" charset="2"/>
              </a:rPr>
              <a:t> at the </a:t>
            </a:r>
            <a:r>
              <a:rPr lang="en-US" sz="2400" b="1" dirty="0">
                <a:solidFill>
                  <a:srgbClr val="1D4956"/>
                </a:solidFill>
                <a:latin typeface="Barlow"/>
                <a:cs typeface="Calibri"/>
                <a:sym typeface="Wingdings" panose="05000000000000000000" pitchFamily="2" charset="2"/>
              </a:rPr>
              <a:t>client </a:t>
            </a:r>
            <a:r>
              <a:rPr lang="en-US" sz="2400" dirty="0">
                <a:solidFill>
                  <a:srgbClr val="1D4956"/>
                </a:solidFill>
                <a:latin typeface="Barlow"/>
                <a:cs typeface="Calibri"/>
                <a:sym typeface="Wingdings" panose="05000000000000000000" pitchFamily="2" charset="2"/>
              </a:rPr>
              <a:t>side and </a:t>
            </a:r>
            <a:r>
              <a:rPr lang="en-US" sz="2400" b="1" dirty="0">
                <a:solidFill>
                  <a:srgbClr val="1D4956"/>
                </a:solidFill>
                <a:latin typeface="Barlow"/>
                <a:cs typeface="Calibri"/>
                <a:sym typeface="Wingdings" panose="05000000000000000000" pitchFamily="2" charset="2"/>
              </a:rPr>
              <a:t>forwarded</a:t>
            </a:r>
            <a:r>
              <a:rPr lang="en-US" sz="2400" dirty="0">
                <a:solidFill>
                  <a:srgbClr val="1D4956"/>
                </a:solidFill>
                <a:latin typeface="Barlow"/>
                <a:cs typeface="Calibri"/>
                <a:sym typeface="Wingdings" panose="05000000000000000000" pitchFamily="2" charset="2"/>
              </a:rPr>
              <a:t> to the server</a:t>
            </a:r>
          </a:p>
          <a:p>
            <a:pPr>
              <a:lnSpc>
                <a:spcPct val="100000"/>
              </a:lnSpc>
            </a:pPr>
            <a:r>
              <a:rPr lang="en-US" sz="2400" dirty="0">
                <a:solidFill>
                  <a:srgbClr val="1D4956"/>
                </a:solidFill>
                <a:latin typeface="Barlow"/>
                <a:cs typeface="Calibri"/>
                <a:sym typeface="Wingdings" panose="05000000000000000000" pitchFamily="2" charset="2"/>
              </a:rPr>
              <a:t>The </a:t>
            </a:r>
            <a:r>
              <a:rPr lang="en-US" sz="2400" b="1" dirty="0">
                <a:solidFill>
                  <a:srgbClr val="1D4956"/>
                </a:solidFill>
                <a:latin typeface="Barlow"/>
                <a:cs typeface="Calibri"/>
                <a:sym typeface="Wingdings" panose="05000000000000000000" pitchFamily="2" charset="2"/>
              </a:rPr>
              <a:t>server</a:t>
            </a:r>
            <a:r>
              <a:rPr lang="en-US" sz="2400" dirty="0">
                <a:solidFill>
                  <a:srgbClr val="1D4956"/>
                </a:solidFill>
                <a:latin typeface="Barlow"/>
                <a:cs typeface="Calibri"/>
                <a:sym typeface="Wingdings" panose="05000000000000000000" pitchFamily="2" charset="2"/>
              </a:rPr>
              <a:t> is the </a:t>
            </a:r>
            <a:r>
              <a:rPr lang="en-US" sz="2400" b="1" dirty="0">
                <a:solidFill>
                  <a:srgbClr val="1D4956"/>
                </a:solidFill>
                <a:latin typeface="Barlow"/>
                <a:cs typeface="Calibri"/>
                <a:sym typeface="Wingdings" panose="05000000000000000000" pitchFamily="2" charset="2"/>
              </a:rPr>
              <a:t>only</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entity</a:t>
            </a:r>
            <a:r>
              <a:rPr lang="en-US" sz="2400" dirty="0">
                <a:solidFill>
                  <a:srgbClr val="1D4956"/>
                </a:solidFill>
                <a:latin typeface="Barlow"/>
                <a:cs typeface="Calibri"/>
                <a:sym typeface="Wingdings" panose="05000000000000000000" pitchFamily="2" charset="2"/>
              </a:rPr>
              <a:t> with </a:t>
            </a:r>
            <a:r>
              <a:rPr lang="en-US" sz="2400" b="1" dirty="0">
                <a:solidFill>
                  <a:srgbClr val="1D4956"/>
                </a:solidFill>
                <a:latin typeface="Barlow"/>
                <a:cs typeface="Calibri"/>
                <a:sym typeface="Wingdings" panose="05000000000000000000" pitchFamily="2" charset="2"/>
              </a:rPr>
              <a:t>access</a:t>
            </a:r>
            <a:r>
              <a:rPr lang="en-US" sz="2400" dirty="0">
                <a:solidFill>
                  <a:srgbClr val="1D4956"/>
                </a:solidFill>
                <a:latin typeface="Barlow"/>
                <a:cs typeface="Calibri"/>
                <a:sym typeface="Wingdings" panose="05000000000000000000" pitchFamily="2" charset="2"/>
              </a:rPr>
              <a:t> to </a:t>
            </a:r>
            <a:r>
              <a:rPr lang="en-US" sz="2400" b="1" dirty="0">
                <a:solidFill>
                  <a:srgbClr val="1D4956"/>
                </a:solidFill>
                <a:latin typeface="Barlow"/>
                <a:cs typeface="Calibri"/>
                <a:sym typeface="Wingdings" panose="05000000000000000000" pitchFamily="2" charset="2"/>
              </a:rPr>
              <a:t>GPUs</a:t>
            </a:r>
          </a:p>
          <a:p>
            <a:pPr lvl="1">
              <a:lnSpc>
                <a:spcPct val="100000"/>
              </a:lnSpc>
            </a:pPr>
            <a:r>
              <a:rPr lang="en-US" sz="2000" b="1" dirty="0">
                <a:solidFill>
                  <a:srgbClr val="1D4956"/>
                </a:solidFill>
                <a:latin typeface="Barlow"/>
                <a:cs typeface="Calibri"/>
                <a:sym typeface="Wingdings" panose="05000000000000000000" pitchFamily="2" charset="2"/>
              </a:rPr>
              <a:t>Receives, checks, </a:t>
            </a:r>
            <a:r>
              <a:rPr lang="en-US" sz="2000" dirty="0">
                <a:solidFill>
                  <a:srgbClr val="1D4956"/>
                </a:solidFill>
                <a:latin typeface="Barlow"/>
                <a:cs typeface="Calibri"/>
                <a:sym typeface="Wingdings" panose="05000000000000000000" pitchFamily="2" charset="2"/>
              </a:rPr>
              <a:t>and</a:t>
            </a:r>
            <a:r>
              <a:rPr lang="en-US" sz="2000" b="1" dirty="0">
                <a:solidFill>
                  <a:srgbClr val="1D4956"/>
                </a:solidFill>
                <a:latin typeface="Barlow"/>
                <a:cs typeface="Calibri"/>
                <a:sym typeface="Wingdings" panose="05000000000000000000" pitchFamily="2" charset="2"/>
              </a:rPr>
              <a:t> executes all GPU calls </a:t>
            </a:r>
            <a:r>
              <a:rPr lang="en-US" sz="2000" dirty="0">
                <a:solidFill>
                  <a:srgbClr val="1D4956"/>
                </a:solidFill>
                <a:latin typeface="Barlow"/>
                <a:cs typeface="Calibri"/>
                <a:sym typeface="Wingdings" panose="05000000000000000000" pitchFamily="2" charset="2"/>
              </a:rPr>
              <a:t>on behalf of applications</a:t>
            </a:r>
          </a:p>
          <a:p>
            <a:pPr>
              <a:lnSpc>
                <a:spcPct val="100000"/>
              </a:lnSpc>
            </a:pPr>
            <a:r>
              <a:rPr lang="en-US" sz="2400" dirty="0">
                <a:solidFill>
                  <a:srgbClr val="1D4956"/>
                </a:solidFill>
                <a:latin typeface="Barlow"/>
                <a:cs typeface="Calibri"/>
                <a:sym typeface="Wingdings" panose="05000000000000000000" pitchFamily="2" charset="2"/>
              </a:rPr>
              <a:t>Guardian’s interception approach is </a:t>
            </a:r>
            <a:r>
              <a:rPr lang="en-US" sz="2400" b="1" dirty="0">
                <a:solidFill>
                  <a:srgbClr val="1D4956"/>
                </a:solidFill>
                <a:latin typeface="Barlow"/>
                <a:cs typeface="Calibri"/>
                <a:sym typeface="Wingdings" panose="05000000000000000000" pitchFamily="2" charset="2"/>
              </a:rPr>
              <a:t>more robust</a:t>
            </a:r>
            <a:r>
              <a:rPr lang="en-US" sz="2400" dirty="0">
                <a:solidFill>
                  <a:srgbClr val="1D4956"/>
                </a:solidFill>
                <a:latin typeface="Barlow"/>
                <a:cs typeface="Calibri"/>
                <a:sym typeface="Wingdings" panose="05000000000000000000" pitchFamily="2" charset="2"/>
              </a:rPr>
              <a:t> than previous works </a:t>
            </a:r>
            <a:r>
              <a:rPr lang="en-US" sz="2000" dirty="0">
                <a:solidFill>
                  <a:srgbClr val="1D4956"/>
                </a:solidFill>
                <a:latin typeface="Barlow"/>
                <a:cs typeface="Calibri"/>
                <a:sym typeface="Wingdings" panose="05000000000000000000" pitchFamily="2" charset="2"/>
              </a:rPr>
              <a:t>[10,11, 12]</a:t>
            </a:r>
          </a:p>
          <a:p>
            <a:pPr lvl="1">
              <a:lnSpc>
                <a:spcPct val="100000"/>
              </a:lnSpc>
            </a:pPr>
            <a:r>
              <a:rPr lang="en-US" sz="2000" dirty="0">
                <a:solidFill>
                  <a:srgbClr val="1D4956"/>
                </a:solidFill>
                <a:latin typeface="Barlow"/>
                <a:cs typeface="Calibri"/>
                <a:sym typeface="Wingdings" panose="05000000000000000000" pitchFamily="2" charset="2"/>
              </a:rPr>
              <a:t>Guardian intercepts </a:t>
            </a:r>
            <a:r>
              <a:rPr lang="en-US" sz="2000" b="1" dirty="0">
                <a:solidFill>
                  <a:srgbClr val="1D4956"/>
                </a:solidFill>
                <a:latin typeface="Barlow"/>
                <a:cs typeface="Calibri"/>
                <a:sym typeface="Wingdings" panose="05000000000000000000" pitchFamily="2" charset="2"/>
              </a:rPr>
              <a:t>only </a:t>
            </a:r>
            <a:r>
              <a:rPr lang="en-US" sz="2000" dirty="0">
                <a:solidFill>
                  <a:srgbClr val="1D4956"/>
                </a:solidFill>
                <a:latin typeface="Barlow"/>
                <a:cs typeface="Calibri"/>
                <a:sym typeface="Wingdings" panose="05000000000000000000" pitchFamily="2" charset="2"/>
              </a:rPr>
              <a:t>CUDA </a:t>
            </a:r>
            <a:r>
              <a:rPr lang="en-US" sz="2000" b="1" dirty="0">
                <a:solidFill>
                  <a:srgbClr val="1D4956"/>
                </a:solidFill>
                <a:latin typeface="Barlow"/>
                <a:cs typeface="Calibri"/>
                <a:sym typeface="Wingdings" panose="05000000000000000000" pitchFamily="2" charset="2"/>
              </a:rPr>
              <a:t>runtime</a:t>
            </a:r>
            <a:r>
              <a:rPr lang="en-US" sz="2000" dirty="0">
                <a:solidFill>
                  <a:srgbClr val="1D4956"/>
                </a:solidFill>
                <a:latin typeface="Barlow"/>
                <a:cs typeface="Calibri"/>
                <a:sym typeface="Wingdings" panose="05000000000000000000" pitchFamily="2" charset="2"/>
              </a:rPr>
              <a:t> and </a:t>
            </a:r>
            <a:r>
              <a:rPr lang="en-US" sz="2000" b="1" dirty="0">
                <a:solidFill>
                  <a:srgbClr val="1D4956"/>
                </a:solidFill>
                <a:latin typeface="Barlow"/>
                <a:cs typeface="Calibri"/>
                <a:sym typeface="Wingdings" panose="05000000000000000000" pitchFamily="2" charset="2"/>
              </a:rPr>
              <a:t>driver</a:t>
            </a:r>
            <a:r>
              <a:rPr lang="en-US" sz="2000" dirty="0">
                <a:solidFill>
                  <a:srgbClr val="1D4956"/>
                </a:solidFill>
                <a:latin typeface="Barlow"/>
                <a:cs typeface="Calibri"/>
                <a:sym typeface="Wingdings" panose="05000000000000000000" pitchFamily="2" charset="2"/>
              </a:rPr>
              <a:t> library: ~</a:t>
            </a:r>
            <a:r>
              <a:rPr lang="en-US" sz="2000" b="1" dirty="0">
                <a:solidFill>
                  <a:srgbClr val="1D4956"/>
                </a:solidFill>
                <a:latin typeface="Barlow"/>
                <a:cs typeface="Calibri"/>
                <a:sym typeface="Wingdings" panose="05000000000000000000" pitchFamily="2" charset="2"/>
              </a:rPr>
              <a:t>430</a:t>
            </a:r>
            <a:r>
              <a:rPr lang="en-US" sz="2000" dirty="0">
                <a:solidFill>
                  <a:srgbClr val="1D4956"/>
                </a:solidFill>
                <a:latin typeface="Barlow"/>
                <a:cs typeface="Calibri"/>
                <a:sym typeface="Wingdings" panose="05000000000000000000" pitchFamily="2" charset="2"/>
              </a:rPr>
              <a:t> CUDA calls</a:t>
            </a:r>
          </a:p>
          <a:p>
            <a:pPr lvl="1">
              <a:lnSpc>
                <a:spcPct val="100000"/>
              </a:lnSpc>
            </a:pPr>
            <a:r>
              <a:rPr lang="en-US" sz="2000" b="1" dirty="0">
                <a:solidFill>
                  <a:srgbClr val="1D4956"/>
                </a:solidFill>
                <a:latin typeface="Barlow"/>
                <a:cs typeface="Calibri"/>
                <a:sym typeface="Wingdings" panose="05000000000000000000" pitchFamily="2" charset="2"/>
              </a:rPr>
              <a:t>Previous works</a:t>
            </a:r>
            <a:r>
              <a:rPr lang="en-US" sz="2000" dirty="0">
                <a:solidFill>
                  <a:srgbClr val="1D4956"/>
                </a:solidFill>
                <a:latin typeface="Barlow"/>
                <a:cs typeface="Calibri"/>
                <a:sym typeface="Wingdings" panose="05000000000000000000" pitchFamily="2" charset="2"/>
              </a:rPr>
              <a:t> intercept </a:t>
            </a:r>
            <a:r>
              <a:rPr lang="en-US" sz="2000" b="1" u="sng" dirty="0">
                <a:solidFill>
                  <a:srgbClr val="1D4956"/>
                </a:solidFill>
                <a:latin typeface="Barlow"/>
                <a:cs typeface="Calibri"/>
                <a:sym typeface="Wingdings" panose="05000000000000000000" pitchFamily="2" charset="2"/>
              </a:rPr>
              <a:t>and</a:t>
            </a:r>
            <a:r>
              <a:rPr lang="en-US" sz="2000" dirty="0">
                <a:solidFill>
                  <a:srgbClr val="1D4956"/>
                </a:solidFill>
                <a:latin typeface="Barlow"/>
                <a:cs typeface="Calibri"/>
                <a:sym typeface="Wingdings" panose="05000000000000000000" pitchFamily="2" charset="2"/>
              </a:rPr>
              <a:t> high-level calls of CUDA accelerated libs </a:t>
            </a:r>
            <a:r>
              <a:rPr lang="en-US" sz="2000" b="1" dirty="0">
                <a:solidFill>
                  <a:srgbClr val="1D4956"/>
                </a:solidFill>
                <a:latin typeface="Barlow"/>
                <a:cs typeface="Calibri"/>
                <a:sym typeface="Wingdings" panose="05000000000000000000" pitchFamily="2" charset="2"/>
              </a:rPr>
              <a:t>&gt; 1600 </a:t>
            </a:r>
            <a:r>
              <a:rPr lang="en-US" sz="2000" dirty="0">
                <a:solidFill>
                  <a:srgbClr val="1D4956"/>
                </a:solidFill>
                <a:latin typeface="Barlow"/>
                <a:cs typeface="Calibri"/>
                <a:sym typeface="Wingdings" panose="05000000000000000000" pitchFamily="2" charset="2"/>
              </a:rPr>
              <a:t>calls</a:t>
            </a:r>
          </a:p>
          <a:p>
            <a:pPr lvl="1">
              <a:lnSpc>
                <a:spcPct val="100000"/>
              </a:lnSpc>
            </a:pPr>
            <a:r>
              <a:rPr lang="en-US" sz="2000" b="1" dirty="0">
                <a:solidFill>
                  <a:srgbClr val="1D4956"/>
                </a:solidFill>
                <a:latin typeface="Barlow"/>
                <a:cs typeface="Calibri"/>
                <a:sym typeface="Wingdings" panose="05000000000000000000" pitchFamily="2" charset="2"/>
              </a:rPr>
              <a:t>Previous works </a:t>
            </a:r>
            <a:r>
              <a:rPr lang="en-US" sz="2000" dirty="0">
                <a:solidFill>
                  <a:srgbClr val="1D4956"/>
                </a:solidFill>
                <a:latin typeface="Barlow"/>
                <a:cs typeface="Calibri"/>
                <a:sym typeface="Wingdings" panose="05000000000000000000" pitchFamily="2" charset="2"/>
              </a:rPr>
              <a:t>maintain </a:t>
            </a:r>
            <a:r>
              <a:rPr lang="en-US" sz="2000" b="1" dirty="0">
                <a:solidFill>
                  <a:srgbClr val="1D4956"/>
                </a:solidFill>
                <a:latin typeface="Barlow"/>
                <a:cs typeface="Calibri"/>
                <a:sym typeface="Wingdings" panose="05000000000000000000" pitchFamily="2" charset="2"/>
              </a:rPr>
              <a:t>more calls and high-level</a:t>
            </a:r>
            <a:r>
              <a:rPr lang="en-US" sz="2000" dirty="0">
                <a:solidFill>
                  <a:srgbClr val="1D4956"/>
                </a:solidFill>
                <a:latin typeface="Barlow"/>
                <a:cs typeface="Calibri"/>
                <a:sym typeface="Wingdings" panose="05000000000000000000" pitchFamily="2" charset="2"/>
              </a:rPr>
              <a:t> calls are </a:t>
            </a:r>
            <a:r>
              <a:rPr lang="en-US" sz="2000" b="1" dirty="0">
                <a:solidFill>
                  <a:srgbClr val="1D4956"/>
                </a:solidFill>
                <a:latin typeface="Barlow"/>
                <a:cs typeface="Calibri"/>
                <a:sym typeface="Wingdings" panose="05000000000000000000" pitchFamily="2" charset="2"/>
              </a:rPr>
              <a:t>complex </a:t>
            </a:r>
            <a:r>
              <a:rPr lang="en-US" sz="2000" dirty="0">
                <a:solidFill>
                  <a:srgbClr val="1D4956"/>
                </a:solidFill>
                <a:latin typeface="Barlow"/>
                <a:cs typeface="Calibri"/>
                <a:sym typeface="Wingdings" panose="05000000000000000000" pitchFamily="2" charset="2"/>
              </a:rPr>
              <a:t>and </a:t>
            </a:r>
            <a:r>
              <a:rPr lang="en-US" sz="2000" b="1" dirty="0">
                <a:solidFill>
                  <a:srgbClr val="1D4956"/>
                </a:solidFill>
                <a:latin typeface="Barlow"/>
                <a:cs typeface="Calibri"/>
                <a:sym typeface="Wingdings" panose="05000000000000000000" pitchFamily="2" charset="2"/>
              </a:rPr>
              <a:t>change</a:t>
            </a:r>
            <a:r>
              <a:rPr lang="en-US" sz="2000" dirty="0">
                <a:solidFill>
                  <a:srgbClr val="1D4956"/>
                </a:solidFill>
                <a:latin typeface="Barlow"/>
                <a:cs typeface="Calibri"/>
                <a:sym typeface="Wingdings" panose="05000000000000000000" pitchFamily="2" charset="2"/>
              </a:rPr>
              <a:t> rapid</a:t>
            </a:r>
          </a:p>
        </p:txBody>
      </p:sp>
      <p:sp>
        <p:nvSpPr>
          <p:cNvPr id="4" name="Slide Number Placeholder 3">
            <a:extLst>
              <a:ext uri="{FF2B5EF4-FFF2-40B4-BE49-F238E27FC236}">
                <a16:creationId xmlns:a16="http://schemas.microsoft.com/office/drawing/2014/main" id="{2ED54916-C0B4-4392-AFCF-35843070F53D}"/>
              </a:ext>
            </a:extLst>
          </p:cNvPr>
          <p:cNvSpPr>
            <a:spLocks noGrp="1"/>
          </p:cNvSpPr>
          <p:nvPr>
            <p:ph type="sldNum" sz="quarter" idx="12"/>
          </p:nvPr>
        </p:nvSpPr>
        <p:spPr/>
        <p:txBody>
          <a:bodyPr/>
          <a:lstStyle/>
          <a:p>
            <a:fld id="{48F63A3B-78C7-47BE-AE5E-E10140E04643}" type="slidenum">
              <a:rPr lang="en-US" smtClean="0"/>
              <a:t>49</a:t>
            </a:fld>
            <a:endParaRPr lang="en-US"/>
          </a:p>
        </p:txBody>
      </p:sp>
      <p:sp>
        <p:nvSpPr>
          <p:cNvPr id="7" name="Footer Placeholder 6">
            <a:extLst>
              <a:ext uri="{FF2B5EF4-FFF2-40B4-BE49-F238E27FC236}">
                <a16:creationId xmlns:a16="http://schemas.microsoft.com/office/drawing/2014/main" id="{3C502CE3-A03C-486D-B288-73347472142B}"/>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8" name="TextBox 7">
            <a:extLst>
              <a:ext uri="{FF2B5EF4-FFF2-40B4-BE49-F238E27FC236}">
                <a16:creationId xmlns:a16="http://schemas.microsoft.com/office/drawing/2014/main" id="{D6165122-451B-428A-AC3F-C0681DB94AA7}"/>
              </a:ext>
            </a:extLst>
          </p:cNvPr>
          <p:cNvSpPr txBox="1"/>
          <p:nvPr/>
        </p:nvSpPr>
        <p:spPr>
          <a:xfrm>
            <a:off x="1065476" y="5663230"/>
            <a:ext cx="10310812" cy="738664"/>
          </a:xfrm>
          <a:prstGeom prst="rect">
            <a:avLst/>
          </a:prstGeom>
          <a:noFill/>
        </p:spPr>
        <p:txBody>
          <a:bodyPr wrap="square">
            <a:spAutoFit/>
          </a:bodyPr>
          <a:lstStyle/>
          <a:p>
            <a:r>
              <a:rPr lang="en-US" i="0" u="none" strike="noStrike" dirty="0">
                <a:solidFill>
                  <a:srgbClr val="1D4956"/>
                </a:solidFill>
                <a:effectLst/>
                <a:latin typeface="Barlow" panose="00000500000000000000" pitchFamily="2" charset="0"/>
              </a:rPr>
              <a:t>[10] Europar’20, </a:t>
            </a:r>
            <a:r>
              <a:rPr lang="en-GB" dirty="0">
                <a:solidFill>
                  <a:srgbClr val="1D4956"/>
                </a:solidFill>
                <a:latin typeface="Barlow" panose="00000500000000000000" pitchFamily="2" charset="0"/>
              </a:rPr>
              <a:t>Cricket: A virtualization layer for distributed execution of CUDA applications with checkpoint/restart support</a:t>
            </a:r>
          </a:p>
          <a:p>
            <a:r>
              <a:rPr lang="en-GB" dirty="0">
                <a:solidFill>
                  <a:srgbClr val="1D4956"/>
                </a:solidFill>
                <a:latin typeface="Barlow" panose="00000500000000000000" pitchFamily="2" charset="0"/>
              </a:rPr>
              <a:t>[11] IPDPS’22, DSGF: Disaggregated GPUs for Serverless functions</a:t>
            </a:r>
            <a:endParaRPr lang="el-GR" dirty="0">
              <a:solidFill>
                <a:srgbClr val="1D4956"/>
              </a:solidFill>
              <a:latin typeface="Barlow" panose="00000500000000000000" pitchFamily="2" charset="0"/>
            </a:endParaRPr>
          </a:p>
          <a:p>
            <a:r>
              <a:rPr lang="el-GR" dirty="0">
                <a:solidFill>
                  <a:srgbClr val="1D4956"/>
                </a:solidFill>
                <a:latin typeface="Barlow" panose="00000500000000000000" pitchFamily="2" charset="0"/>
              </a:rPr>
              <a:t>[12] </a:t>
            </a:r>
            <a:r>
              <a:rPr lang="en-US" dirty="0">
                <a:solidFill>
                  <a:srgbClr val="1D4956"/>
                </a:solidFill>
                <a:latin typeface="Barlow" panose="00000500000000000000" pitchFamily="2" charset="0"/>
              </a:rPr>
              <a:t>SoCC’22, </a:t>
            </a:r>
            <a:r>
              <a:rPr lang="en-US" sz="1400" dirty="0">
                <a:solidFill>
                  <a:srgbClr val="1D4956"/>
                </a:solidFill>
                <a:latin typeface="Barlow"/>
                <a:cs typeface="Calibri"/>
                <a:sym typeface="Wingdings" panose="05000000000000000000" pitchFamily="2" charset="2"/>
              </a:rPr>
              <a:t>Arax: A Runtime Framework for Decoupling Applications from Heterogeneous Accelerators</a:t>
            </a:r>
            <a:endParaRPr lang="en-GB" dirty="0">
              <a:solidFill>
                <a:srgbClr val="1D4956"/>
              </a:solidFill>
              <a:latin typeface="Barlow" panose="00000500000000000000" pitchFamily="2" charset="0"/>
            </a:endParaRPr>
          </a:p>
        </p:txBody>
      </p:sp>
    </p:spTree>
    <p:custDataLst>
      <p:tags r:id="rId1"/>
    </p:custDataLst>
    <p:extLst>
      <p:ext uri="{BB962C8B-B14F-4D97-AF65-F5344CB8AC3E}">
        <p14:creationId xmlns:p14="http://schemas.microsoft.com/office/powerpoint/2010/main" val="3432260253"/>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75916" y="1014981"/>
            <a:ext cx="7926989" cy="4996318"/>
          </a:xfrm>
        </p:spPr>
        <p:txBody>
          <a:bodyPr vert="horz" lIns="91440" tIns="45720" rIns="91440" bIns="45720" rtlCol="0" anchor="t">
            <a:noAutofit/>
          </a:bodyPr>
          <a:lstStyle/>
          <a:p>
            <a:pPr marL="0" indent="0">
              <a:lnSpc>
                <a:spcPct val="150000"/>
              </a:lnSpc>
              <a:buNone/>
            </a:pPr>
            <a:r>
              <a:rPr lang="el-GR" sz="2400" b="1" dirty="0">
                <a:solidFill>
                  <a:srgbClr val="1D4956"/>
                </a:solidFill>
                <a:latin typeface="Barlow"/>
                <a:cs typeface="Calibri"/>
                <a:sym typeface="Wingdings" panose="05000000000000000000" pitchFamily="2" charset="2"/>
              </a:rPr>
              <a:t>1.  </a:t>
            </a:r>
            <a:r>
              <a:rPr lang="en-US" sz="2400" b="1" dirty="0">
                <a:solidFill>
                  <a:srgbClr val="1D4956"/>
                </a:solidFill>
                <a:latin typeface="Barlow"/>
                <a:cs typeface="Calibri"/>
                <a:sym typeface="Wingdings" panose="05000000000000000000" pitchFamily="2" charset="2"/>
              </a:rPr>
              <a:t>Lack</a:t>
            </a:r>
            <a:r>
              <a:rPr lang="en-US" sz="2400" dirty="0">
                <a:solidFill>
                  <a:srgbClr val="1D4956"/>
                </a:solidFill>
                <a:latin typeface="Barlow"/>
                <a:cs typeface="Calibri"/>
                <a:sym typeface="Wingdings" panose="05000000000000000000" pitchFamily="2" charset="2"/>
              </a:rPr>
              <a:t> of resource </a:t>
            </a:r>
            <a:r>
              <a:rPr lang="en-US" sz="2400" b="1" dirty="0">
                <a:solidFill>
                  <a:srgbClr val="1D4956"/>
                </a:solidFill>
                <a:latin typeface="Barlow"/>
                <a:cs typeface="Calibri"/>
                <a:sym typeface="Wingdings" panose="05000000000000000000" pitchFamily="2" charset="2"/>
              </a:rPr>
              <a:t>adaptation</a:t>
            </a:r>
            <a:r>
              <a:rPr lang="en-US" sz="2400" dirty="0">
                <a:solidFill>
                  <a:srgbClr val="1D4956"/>
                </a:solidFill>
                <a:latin typeface="Barlow"/>
                <a:cs typeface="Calibri"/>
                <a:sym typeface="Wingdings" panose="05000000000000000000" pitchFamily="2" charset="2"/>
              </a:rPr>
              <a:t> to </a:t>
            </a:r>
            <a:r>
              <a:rPr lang="en-US" sz="2400" b="1" dirty="0">
                <a:solidFill>
                  <a:srgbClr val="1D4956"/>
                </a:solidFill>
                <a:latin typeface="Barlow"/>
                <a:cs typeface="Calibri"/>
                <a:sym typeface="Wingdings" panose="05000000000000000000" pitchFamily="2" charset="2"/>
              </a:rPr>
              <a:t>dynamic</a:t>
            </a:r>
            <a:r>
              <a:rPr lang="en-US" sz="2400" dirty="0">
                <a:solidFill>
                  <a:srgbClr val="1D4956"/>
                </a:solidFill>
                <a:latin typeface="Barlow"/>
                <a:cs typeface="Calibri"/>
                <a:sym typeface="Wingdings" panose="05000000000000000000" pitchFamily="2" charset="2"/>
              </a:rPr>
              <a:t> application </a:t>
            </a:r>
            <a:r>
              <a:rPr lang="en-US" sz="2400" b="1" dirty="0">
                <a:solidFill>
                  <a:srgbClr val="1D4956"/>
                </a:solidFill>
                <a:latin typeface="Barlow"/>
                <a:cs typeface="Calibri"/>
                <a:sym typeface="Wingdings" panose="05000000000000000000" pitchFamily="2" charset="2"/>
              </a:rPr>
              <a:t>load</a:t>
            </a:r>
            <a:r>
              <a:rPr lang="en-US" sz="2400" dirty="0">
                <a:solidFill>
                  <a:srgbClr val="1D4956"/>
                </a:solidFill>
                <a:latin typeface="Barlow"/>
                <a:cs typeface="Calibri"/>
                <a:sym typeface="Wingdings" panose="05000000000000000000" pitchFamily="2" charset="2"/>
              </a:rPr>
              <a:t> </a:t>
            </a:r>
          </a:p>
          <a:p>
            <a:pPr lvl="1">
              <a:lnSpc>
                <a:spcPct val="150000"/>
              </a:lnSpc>
            </a:pPr>
            <a:r>
              <a:rPr lang="en-US" sz="2000" dirty="0">
                <a:solidFill>
                  <a:srgbClr val="1D4956"/>
                </a:solidFill>
                <a:latin typeface="Barlow"/>
                <a:cs typeface="Calibri"/>
                <a:sym typeface="Wingdings" panose="05000000000000000000" pitchFamily="2" charset="2"/>
              </a:rPr>
              <a:t>Elastic sharing: one app uses a varying number of accelerators at runtime</a:t>
            </a:r>
          </a:p>
          <a:p>
            <a:pPr marL="0" indent="0">
              <a:lnSpc>
                <a:spcPct val="200000"/>
              </a:lnSpc>
              <a:buNone/>
            </a:pPr>
            <a:endParaRPr lang="el-GR" sz="2400" b="1" dirty="0">
              <a:solidFill>
                <a:srgbClr val="1D4956"/>
              </a:solidFill>
              <a:latin typeface="Barlow"/>
              <a:cs typeface="Calibri"/>
              <a:sym typeface="Wingdings" panose="05000000000000000000" pitchFamily="2" charset="2"/>
            </a:endParaRPr>
          </a:p>
          <a:p>
            <a:pPr marL="0" indent="0">
              <a:lnSpc>
                <a:spcPct val="200000"/>
              </a:lnSpc>
              <a:buNone/>
            </a:pPr>
            <a:r>
              <a:rPr lang="el-GR" sz="2400" b="1" dirty="0">
                <a:solidFill>
                  <a:srgbClr val="1D4956"/>
                </a:solidFill>
                <a:latin typeface="Barlow"/>
                <a:cs typeface="Calibri"/>
                <a:sym typeface="Wingdings" panose="05000000000000000000" pitchFamily="2" charset="2"/>
              </a:rPr>
              <a:t>2. </a:t>
            </a:r>
            <a:r>
              <a:rPr lang="en-US" sz="2400" b="1" dirty="0">
                <a:solidFill>
                  <a:srgbClr val="1D4956"/>
                </a:solidFill>
                <a:latin typeface="Barlow"/>
                <a:cs typeface="Calibri"/>
                <a:sym typeface="Wingdings" panose="05000000000000000000" pitchFamily="2" charset="2"/>
              </a:rPr>
              <a:t>Lack</a:t>
            </a:r>
            <a:r>
              <a:rPr lang="en-US" sz="2400" dirty="0">
                <a:solidFill>
                  <a:srgbClr val="1D4956"/>
                </a:solidFill>
                <a:latin typeface="Barlow"/>
                <a:cs typeface="Calibri"/>
                <a:sym typeface="Wingdings" panose="05000000000000000000" pitchFamily="2" charset="2"/>
              </a:rPr>
              <a:t> of efficient and safe accelerator </a:t>
            </a:r>
            <a:r>
              <a:rPr lang="en-US" sz="2400" b="1" dirty="0">
                <a:solidFill>
                  <a:srgbClr val="1D4956"/>
                </a:solidFill>
                <a:latin typeface="Barlow"/>
                <a:cs typeface="Calibri"/>
                <a:sym typeface="Wingdings" panose="05000000000000000000" pitchFamily="2" charset="2"/>
              </a:rPr>
              <a:t>multi-tenancy</a:t>
            </a:r>
            <a:endParaRPr lang="en-US" sz="2400" dirty="0">
              <a:solidFill>
                <a:srgbClr val="1D4956"/>
              </a:solidFill>
              <a:latin typeface="Barlow"/>
              <a:cs typeface="Calibri"/>
              <a:sym typeface="Wingdings" panose="05000000000000000000" pitchFamily="2" charset="2"/>
            </a:endParaRPr>
          </a:p>
          <a:p>
            <a:pPr lvl="1">
              <a:lnSpc>
                <a:spcPct val="150000"/>
              </a:lnSpc>
            </a:pPr>
            <a:r>
              <a:rPr lang="en-US" sz="2000" dirty="0">
                <a:solidFill>
                  <a:srgbClr val="1D4956"/>
                </a:solidFill>
                <a:latin typeface="Barlow"/>
                <a:cs typeface="Calibri"/>
                <a:sym typeface="Wingdings" panose="05000000000000000000" pitchFamily="2" charset="2"/>
              </a:rPr>
              <a:t>Spatial sharing:</a:t>
            </a:r>
            <a:r>
              <a:rPr lang="en-US" sz="2000" b="1" dirty="0">
                <a:solidFill>
                  <a:srgbClr val="1D4956"/>
                </a:solidFill>
                <a:latin typeface="Barlow"/>
                <a:cs typeface="Calibri"/>
                <a:sym typeface="Wingdings" panose="05000000000000000000" pitchFamily="2" charset="2"/>
              </a:rPr>
              <a:t> </a:t>
            </a:r>
            <a:r>
              <a:rPr lang="en-US" sz="2000" dirty="0">
                <a:solidFill>
                  <a:srgbClr val="1D4956"/>
                </a:solidFill>
                <a:latin typeface="Barlow"/>
                <a:cs typeface="Calibri"/>
                <a:sym typeface="Wingdings" panose="05000000000000000000" pitchFamily="2" charset="2"/>
              </a:rPr>
              <a:t>Multiple apps/tenants run on one accelerator in parallel</a:t>
            </a:r>
          </a:p>
        </p:txBody>
      </p:sp>
      <p:sp>
        <p:nvSpPr>
          <p:cNvPr id="7" name="Title 1">
            <a:extLst>
              <a:ext uri="{FF2B5EF4-FFF2-40B4-BE49-F238E27FC236}">
                <a16:creationId xmlns:a16="http://schemas.microsoft.com/office/drawing/2014/main" id="{E96927A0-A636-45BD-9157-FC582B2145E8}"/>
              </a:ext>
            </a:extLst>
          </p:cNvPr>
          <p:cNvSpPr txBox="1">
            <a:spLocks/>
          </p:cNvSpPr>
          <p:nvPr/>
        </p:nvSpPr>
        <p:spPr>
          <a:xfrm>
            <a:off x="577516" y="365125"/>
            <a:ext cx="7829884"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Sources of accelerator under-utilization</a:t>
            </a:r>
          </a:p>
        </p:txBody>
      </p:sp>
      <p:sp>
        <p:nvSpPr>
          <p:cNvPr id="3" name="Slide Number Placeholder 2">
            <a:extLst>
              <a:ext uri="{FF2B5EF4-FFF2-40B4-BE49-F238E27FC236}">
                <a16:creationId xmlns:a16="http://schemas.microsoft.com/office/drawing/2014/main" id="{52FC3D36-F65B-45FB-8AF0-9804D464ADFB}"/>
              </a:ext>
            </a:extLst>
          </p:cNvPr>
          <p:cNvSpPr>
            <a:spLocks noGrp="1"/>
          </p:cNvSpPr>
          <p:nvPr>
            <p:ph type="sldNum" sz="quarter" idx="12"/>
          </p:nvPr>
        </p:nvSpPr>
        <p:spPr/>
        <p:txBody>
          <a:bodyPr/>
          <a:lstStyle/>
          <a:p>
            <a:fld id="{48F63A3B-78C7-47BE-AE5E-E10140E04643}" type="slidenum">
              <a:rPr lang="en-US" smtClean="0"/>
              <a:t>5</a:t>
            </a:fld>
            <a:endParaRPr lang="en-US"/>
          </a:p>
        </p:txBody>
      </p:sp>
      <p:sp>
        <p:nvSpPr>
          <p:cNvPr id="6" name="Footer Placeholder 5">
            <a:extLst>
              <a:ext uri="{FF2B5EF4-FFF2-40B4-BE49-F238E27FC236}">
                <a16:creationId xmlns:a16="http://schemas.microsoft.com/office/drawing/2014/main" id="{A02A0EB0-D23A-467D-AB58-79F247EDCCA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8" name="TextBox 7">
            <a:extLst>
              <a:ext uri="{FF2B5EF4-FFF2-40B4-BE49-F238E27FC236}">
                <a16:creationId xmlns:a16="http://schemas.microsoft.com/office/drawing/2014/main" id="{7ADE7619-FEC3-436D-9CF4-3AFB1ACEA627}"/>
              </a:ext>
            </a:extLst>
          </p:cNvPr>
          <p:cNvSpPr txBox="1"/>
          <p:nvPr/>
        </p:nvSpPr>
        <p:spPr>
          <a:xfrm>
            <a:off x="8936878" y="77315"/>
            <a:ext cx="2416922"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Elastic sharing</a:t>
            </a:r>
            <a:endParaRPr lang="el-GR" sz="2000" dirty="0">
              <a:solidFill>
                <a:srgbClr val="1D4956"/>
              </a:solidFill>
            </a:endParaRPr>
          </a:p>
        </p:txBody>
      </p:sp>
      <p:sp>
        <p:nvSpPr>
          <p:cNvPr id="12" name="TextBox 11">
            <a:extLst>
              <a:ext uri="{FF2B5EF4-FFF2-40B4-BE49-F238E27FC236}">
                <a16:creationId xmlns:a16="http://schemas.microsoft.com/office/drawing/2014/main" id="{949E4634-5F8F-40BA-B0A0-88A0AC14EB75}"/>
              </a:ext>
            </a:extLst>
          </p:cNvPr>
          <p:cNvSpPr txBox="1"/>
          <p:nvPr/>
        </p:nvSpPr>
        <p:spPr>
          <a:xfrm>
            <a:off x="9527897" y="945238"/>
            <a:ext cx="1372850"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TensorFlow</a:t>
            </a:r>
            <a:endParaRPr lang="el-GR" sz="1800" b="1" dirty="0">
              <a:solidFill>
                <a:schemeClr val="bg1"/>
              </a:solidFill>
            </a:endParaRPr>
          </a:p>
        </p:txBody>
      </p:sp>
      <p:cxnSp>
        <p:nvCxnSpPr>
          <p:cNvPr id="16" name="Straight Arrow Connector 15">
            <a:extLst>
              <a:ext uri="{FF2B5EF4-FFF2-40B4-BE49-F238E27FC236}">
                <a16:creationId xmlns:a16="http://schemas.microsoft.com/office/drawing/2014/main" id="{968E1174-9E04-4001-98EC-F2E4CAEE723A}"/>
              </a:ext>
            </a:extLst>
          </p:cNvPr>
          <p:cNvCxnSpPr>
            <a:cxnSpLocks/>
          </p:cNvCxnSpPr>
          <p:nvPr/>
        </p:nvCxnSpPr>
        <p:spPr>
          <a:xfrm flipH="1">
            <a:off x="9527897" y="1446655"/>
            <a:ext cx="580080" cy="666853"/>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81C1028-47A0-4C06-9AC2-E2E4716098E1}"/>
              </a:ext>
            </a:extLst>
          </p:cNvPr>
          <p:cNvCxnSpPr>
            <a:cxnSpLocks/>
          </p:cNvCxnSpPr>
          <p:nvPr/>
        </p:nvCxnSpPr>
        <p:spPr>
          <a:xfrm>
            <a:off x="10320669" y="1429508"/>
            <a:ext cx="720000" cy="684000"/>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F1EA10-BB05-41B3-AB06-125C354FA823}"/>
              </a:ext>
            </a:extLst>
          </p:cNvPr>
          <p:cNvSpPr txBox="1"/>
          <p:nvPr/>
        </p:nvSpPr>
        <p:spPr>
          <a:xfrm>
            <a:off x="9712900" y="1551672"/>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sp>
        <p:nvSpPr>
          <p:cNvPr id="20" name="TextBox 19">
            <a:extLst>
              <a:ext uri="{FF2B5EF4-FFF2-40B4-BE49-F238E27FC236}">
                <a16:creationId xmlns:a16="http://schemas.microsoft.com/office/drawing/2014/main" id="{02BA986E-CF30-4857-ADF5-C1A3CCA9ACC4}"/>
              </a:ext>
            </a:extLst>
          </p:cNvPr>
          <p:cNvSpPr txBox="1"/>
          <p:nvPr/>
        </p:nvSpPr>
        <p:spPr>
          <a:xfrm>
            <a:off x="8827821" y="502466"/>
            <a:ext cx="2773002"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Load  increases</a:t>
            </a:r>
            <a:endParaRPr lang="el-GR" sz="2000" i="1" dirty="0">
              <a:solidFill>
                <a:srgbClr val="1D4956"/>
              </a:solidFill>
            </a:endParaRPr>
          </a:p>
        </p:txBody>
      </p:sp>
      <p:grpSp>
        <p:nvGrpSpPr>
          <p:cNvPr id="21" name="Group 20">
            <a:extLst>
              <a:ext uri="{FF2B5EF4-FFF2-40B4-BE49-F238E27FC236}">
                <a16:creationId xmlns:a16="http://schemas.microsoft.com/office/drawing/2014/main" id="{D3968A1A-CAC6-4310-A0A8-1BA837DA8933}"/>
              </a:ext>
            </a:extLst>
          </p:cNvPr>
          <p:cNvGrpSpPr/>
          <p:nvPr/>
        </p:nvGrpSpPr>
        <p:grpSpPr>
          <a:xfrm>
            <a:off x="8742895" y="2184063"/>
            <a:ext cx="2993742" cy="511523"/>
            <a:chOff x="8719145" y="2184064"/>
            <a:chExt cx="2993742" cy="511523"/>
          </a:xfrm>
        </p:grpSpPr>
        <p:grpSp>
          <p:nvGrpSpPr>
            <p:cNvPr id="22" name="Group 21">
              <a:extLst>
                <a:ext uri="{FF2B5EF4-FFF2-40B4-BE49-F238E27FC236}">
                  <a16:creationId xmlns:a16="http://schemas.microsoft.com/office/drawing/2014/main" id="{545045DA-FD96-41AC-A234-CAD60580B722}"/>
                </a:ext>
              </a:extLst>
            </p:cNvPr>
            <p:cNvGrpSpPr/>
            <p:nvPr/>
          </p:nvGrpSpPr>
          <p:grpSpPr>
            <a:xfrm>
              <a:off x="8719145" y="2184064"/>
              <a:ext cx="1439631" cy="508639"/>
              <a:chOff x="9459306" y="2424291"/>
              <a:chExt cx="2193332" cy="2428702"/>
            </a:xfrm>
          </p:grpSpPr>
          <p:sp>
            <p:nvSpPr>
              <p:cNvPr id="26" name="Ορθογώνιο 433">
                <a:extLst>
                  <a:ext uri="{FF2B5EF4-FFF2-40B4-BE49-F238E27FC236}">
                    <a16:creationId xmlns:a16="http://schemas.microsoft.com/office/drawing/2014/main" id="{2490C2E2-FEB1-4D80-AAA3-B4D3F5311D0D}"/>
                  </a:ext>
                </a:extLst>
              </p:cNvPr>
              <p:cNvSpPr/>
              <p:nvPr/>
            </p:nvSpPr>
            <p:spPr>
              <a:xfrm>
                <a:off x="9459306" y="2424291"/>
                <a:ext cx="2193332"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 name="TextBox 26">
                <a:extLst>
                  <a:ext uri="{FF2B5EF4-FFF2-40B4-BE49-F238E27FC236}">
                    <a16:creationId xmlns:a16="http://schemas.microsoft.com/office/drawing/2014/main" id="{50499F44-6632-43AD-9149-A8C48602031B}"/>
                  </a:ext>
                </a:extLst>
              </p:cNvPr>
              <p:cNvSpPr txBox="1"/>
              <p:nvPr/>
            </p:nvSpPr>
            <p:spPr>
              <a:xfrm>
                <a:off x="9511225" y="2742094"/>
                <a:ext cx="2141411" cy="1763525"/>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NVIDIA GPU</a:t>
                </a:r>
                <a:endParaRPr lang="el-GR" sz="2000" dirty="0">
                  <a:solidFill>
                    <a:srgbClr val="1D4956"/>
                  </a:solidFill>
                </a:endParaRPr>
              </a:p>
            </p:txBody>
          </p:sp>
        </p:grpSp>
        <p:grpSp>
          <p:nvGrpSpPr>
            <p:cNvPr id="23" name="Group 22">
              <a:extLst>
                <a:ext uri="{FF2B5EF4-FFF2-40B4-BE49-F238E27FC236}">
                  <a16:creationId xmlns:a16="http://schemas.microsoft.com/office/drawing/2014/main" id="{AF45F01F-9EE9-4BBB-ABF4-4571CA4F54BA}"/>
                </a:ext>
              </a:extLst>
            </p:cNvPr>
            <p:cNvGrpSpPr/>
            <p:nvPr/>
          </p:nvGrpSpPr>
          <p:grpSpPr>
            <a:xfrm>
              <a:off x="10273256" y="2186948"/>
              <a:ext cx="1439631" cy="508639"/>
              <a:chOff x="9459306" y="2424291"/>
              <a:chExt cx="2193332" cy="2428702"/>
            </a:xfrm>
          </p:grpSpPr>
          <p:sp>
            <p:nvSpPr>
              <p:cNvPr id="24" name="Ορθογώνιο 433">
                <a:extLst>
                  <a:ext uri="{FF2B5EF4-FFF2-40B4-BE49-F238E27FC236}">
                    <a16:creationId xmlns:a16="http://schemas.microsoft.com/office/drawing/2014/main" id="{514C30C1-59DB-4FBF-BCC7-5F765D82ABE1}"/>
                  </a:ext>
                </a:extLst>
              </p:cNvPr>
              <p:cNvSpPr/>
              <p:nvPr/>
            </p:nvSpPr>
            <p:spPr>
              <a:xfrm>
                <a:off x="9459306" y="2424291"/>
                <a:ext cx="2193332"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 name="TextBox 24">
                <a:extLst>
                  <a:ext uri="{FF2B5EF4-FFF2-40B4-BE49-F238E27FC236}">
                    <a16:creationId xmlns:a16="http://schemas.microsoft.com/office/drawing/2014/main" id="{0B00E5BF-2DD1-49B5-A8AF-E85DA016FBDB}"/>
                  </a:ext>
                </a:extLst>
              </p:cNvPr>
              <p:cNvSpPr txBox="1"/>
              <p:nvPr/>
            </p:nvSpPr>
            <p:spPr>
              <a:xfrm>
                <a:off x="9511225" y="2742094"/>
                <a:ext cx="2141411" cy="1763525"/>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AMD GPU</a:t>
                </a:r>
                <a:endParaRPr lang="el-GR" sz="2000" dirty="0">
                  <a:solidFill>
                    <a:srgbClr val="1D4956"/>
                  </a:solidFill>
                </a:endParaRPr>
              </a:p>
            </p:txBody>
          </p:sp>
        </p:grpSp>
      </p:grpSp>
      <p:sp>
        <p:nvSpPr>
          <p:cNvPr id="2" name="Rectangle 1">
            <a:extLst>
              <a:ext uri="{FF2B5EF4-FFF2-40B4-BE49-F238E27FC236}">
                <a16:creationId xmlns:a16="http://schemas.microsoft.com/office/drawing/2014/main" id="{E226BBF1-D349-4E0A-A672-275E170A0D45}"/>
              </a:ext>
            </a:extLst>
          </p:cNvPr>
          <p:cNvSpPr/>
          <p:nvPr/>
        </p:nvSpPr>
        <p:spPr>
          <a:xfrm>
            <a:off x="8615597" y="871797"/>
            <a:ext cx="3240974" cy="2061408"/>
          </a:xfrm>
          <a:prstGeom prst="rect">
            <a:avLst/>
          </a:prstGeom>
          <a:noFill/>
          <a:ln>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2" name="TextBox 31">
            <a:extLst>
              <a:ext uri="{FF2B5EF4-FFF2-40B4-BE49-F238E27FC236}">
                <a16:creationId xmlns:a16="http://schemas.microsoft.com/office/drawing/2014/main" id="{7843A670-2E04-45F1-9169-5CB6F1689046}"/>
              </a:ext>
            </a:extLst>
          </p:cNvPr>
          <p:cNvSpPr txBox="1"/>
          <p:nvPr/>
        </p:nvSpPr>
        <p:spPr>
          <a:xfrm>
            <a:off x="9907410" y="2742694"/>
            <a:ext cx="847348"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Server</a:t>
            </a:r>
            <a:endParaRPr lang="el-GR" sz="2000" dirty="0">
              <a:solidFill>
                <a:srgbClr val="1D4956"/>
              </a:solidFill>
            </a:endParaRPr>
          </a:p>
        </p:txBody>
      </p:sp>
    </p:spTree>
    <p:custDataLst>
      <p:tags r:id="rId1"/>
    </p:custDataLst>
    <p:extLst>
      <p:ext uri="{BB962C8B-B14F-4D97-AF65-F5344CB8AC3E}">
        <p14:creationId xmlns:p14="http://schemas.microsoft.com/office/powerpoint/2010/main" val="2338339350"/>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tent Placeholder 2">
            <a:extLst>
              <a:ext uri="{FF2B5EF4-FFF2-40B4-BE49-F238E27FC236}">
                <a16:creationId xmlns:a16="http://schemas.microsoft.com/office/drawing/2014/main" id="{55821083-E263-4BE7-A342-D5E521881793}"/>
              </a:ext>
            </a:extLst>
          </p:cNvPr>
          <p:cNvSpPr>
            <a:spLocks noGrp="1"/>
          </p:cNvSpPr>
          <p:nvPr>
            <p:ph sz="half" idx="1"/>
          </p:nvPr>
        </p:nvSpPr>
        <p:spPr>
          <a:xfrm>
            <a:off x="465144" y="1143000"/>
            <a:ext cx="6973598" cy="5039686"/>
          </a:xfrm>
          <a:solidFill>
            <a:schemeClr val="bg1"/>
          </a:solidFill>
        </p:spPr>
        <p:txBody>
          <a:bodyPr vert="horz" lIns="91440" tIns="45720" rIns="91440" bIns="45720" rtlCol="0" anchor="t">
            <a:noAutofit/>
          </a:bodyPr>
          <a:lstStyle/>
          <a:p>
            <a:pPr>
              <a:lnSpc>
                <a:spcPct val="100000"/>
              </a:lnSpc>
            </a:pPr>
            <a:r>
              <a:rPr lang="en-US" sz="2400" b="1" dirty="0">
                <a:solidFill>
                  <a:srgbClr val="1D4956"/>
                </a:solidFill>
                <a:latin typeface="Barlow"/>
                <a:cs typeface="Calibri"/>
              </a:rPr>
              <a:t>Malloc</a:t>
            </a:r>
            <a:r>
              <a:rPr lang="en-US" sz="2400" dirty="0">
                <a:solidFill>
                  <a:srgbClr val="1D4956"/>
                </a:solidFill>
                <a:latin typeface="Barlow"/>
                <a:cs typeface="Calibri"/>
              </a:rPr>
              <a:t> returns </a:t>
            </a:r>
            <a:r>
              <a:rPr lang="en-US" sz="2400" dirty="0" err="1">
                <a:solidFill>
                  <a:srgbClr val="1D4956"/>
                </a:solidFill>
                <a:latin typeface="Barlow"/>
                <a:cs typeface="Calibri"/>
              </a:rPr>
              <a:t>ptrs</a:t>
            </a:r>
            <a:r>
              <a:rPr lang="en-US" sz="2400" dirty="0">
                <a:solidFill>
                  <a:srgbClr val="1D4956"/>
                </a:solidFill>
                <a:latin typeface="Barlow"/>
                <a:cs typeface="Calibri"/>
              </a:rPr>
              <a:t> </a:t>
            </a:r>
            <a:r>
              <a:rPr lang="en-US" sz="2400" b="1" dirty="0">
                <a:solidFill>
                  <a:srgbClr val="1D4956"/>
                </a:solidFill>
                <a:latin typeface="Barlow"/>
                <a:cs typeface="Calibri"/>
              </a:rPr>
              <a:t>inside</a:t>
            </a:r>
            <a:r>
              <a:rPr lang="en-US" sz="2400" dirty="0">
                <a:solidFill>
                  <a:srgbClr val="1D4956"/>
                </a:solidFill>
                <a:latin typeface="Barlow"/>
                <a:cs typeface="Calibri"/>
              </a:rPr>
              <a:t> each app’s </a:t>
            </a:r>
            <a:r>
              <a:rPr lang="en-US" sz="2400" b="1" dirty="0">
                <a:solidFill>
                  <a:srgbClr val="1D4956"/>
                </a:solidFill>
                <a:latin typeface="Barlow"/>
                <a:cs typeface="Calibri"/>
              </a:rPr>
              <a:t>partition</a:t>
            </a:r>
          </a:p>
          <a:p>
            <a:pPr>
              <a:lnSpc>
                <a:spcPct val="100000"/>
              </a:lnSpc>
            </a:pPr>
            <a:endParaRPr lang="en-US" sz="700" b="1" dirty="0">
              <a:solidFill>
                <a:srgbClr val="1D4956"/>
              </a:solidFill>
              <a:latin typeface="Barlow"/>
              <a:cs typeface="Calibri"/>
            </a:endParaRPr>
          </a:p>
          <a:p>
            <a:pPr>
              <a:lnSpc>
                <a:spcPct val="150000"/>
              </a:lnSpc>
            </a:pPr>
            <a:r>
              <a:rPr lang="en-US" sz="2400" dirty="0">
                <a:solidFill>
                  <a:srgbClr val="1D4956"/>
                </a:solidFill>
                <a:latin typeface="Barlow"/>
                <a:cs typeface="Calibri"/>
              </a:rPr>
              <a:t>A </a:t>
            </a:r>
            <a:r>
              <a:rPr lang="en-US" sz="2400" b="1" dirty="0">
                <a:solidFill>
                  <a:srgbClr val="1D4956"/>
                </a:solidFill>
                <a:latin typeface="Barlow"/>
                <a:cs typeface="Calibri"/>
              </a:rPr>
              <a:t>copy</a:t>
            </a:r>
            <a:r>
              <a:rPr lang="en-US" sz="2400" dirty="0">
                <a:solidFill>
                  <a:srgbClr val="1D4956"/>
                </a:solidFill>
                <a:latin typeface="Barlow"/>
                <a:cs typeface="Calibri"/>
              </a:rPr>
              <a:t> </a:t>
            </a:r>
            <a:r>
              <a:rPr lang="en-US" sz="2400" b="1" dirty="0">
                <a:solidFill>
                  <a:srgbClr val="1D4956"/>
                </a:solidFill>
                <a:latin typeface="Barlow"/>
                <a:cs typeface="Calibri"/>
              </a:rPr>
              <a:t>succeeds</a:t>
            </a:r>
            <a:r>
              <a:rPr lang="en-US" sz="2400" dirty="0">
                <a:solidFill>
                  <a:srgbClr val="1D4956"/>
                </a:solidFill>
                <a:latin typeface="Barlow"/>
                <a:cs typeface="Calibri"/>
              </a:rPr>
              <a:t> if:</a:t>
            </a:r>
          </a:p>
          <a:p>
            <a:pPr lvl="1">
              <a:lnSpc>
                <a:spcPct val="100000"/>
              </a:lnSpc>
            </a:pPr>
            <a:r>
              <a:rPr lang="en-US" sz="2000" b="1" dirty="0" err="1">
                <a:solidFill>
                  <a:srgbClr val="1D4956"/>
                </a:solidFill>
                <a:latin typeface="Barlow"/>
                <a:cs typeface="Calibri"/>
              </a:rPr>
              <a:t>Src</a:t>
            </a:r>
            <a:r>
              <a:rPr lang="en-US" sz="2000" dirty="0">
                <a:solidFill>
                  <a:srgbClr val="1D4956"/>
                </a:solidFill>
                <a:latin typeface="Barlow"/>
                <a:cs typeface="Calibri"/>
              </a:rPr>
              <a:t> and </a:t>
            </a:r>
            <a:r>
              <a:rPr lang="en-US" sz="2000" b="1" dirty="0" err="1">
                <a:solidFill>
                  <a:srgbClr val="1D4956"/>
                </a:solidFill>
                <a:latin typeface="Barlow"/>
                <a:cs typeface="Calibri"/>
              </a:rPr>
              <a:t>dst</a:t>
            </a:r>
            <a:r>
              <a:rPr lang="en-US" sz="2000" dirty="0">
                <a:solidFill>
                  <a:srgbClr val="1D4956"/>
                </a:solidFill>
                <a:latin typeface="Barlow"/>
                <a:cs typeface="Calibri"/>
              </a:rPr>
              <a:t> pointers are </a:t>
            </a:r>
            <a:r>
              <a:rPr lang="en-US" sz="2000" b="1" dirty="0">
                <a:solidFill>
                  <a:srgbClr val="1D4956"/>
                </a:solidFill>
                <a:latin typeface="Barlow"/>
                <a:cs typeface="Calibri"/>
              </a:rPr>
              <a:t>inside</a:t>
            </a:r>
            <a:r>
              <a:rPr lang="en-US" sz="2000" dirty="0">
                <a:solidFill>
                  <a:srgbClr val="1D4956"/>
                </a:solidFill>
                <a:latin typeface="Barlow"/>
                <a:cs typeface="Calibri"/>
              </a:rPr>
              <a:t> the </a:t>
            </a:r>
            <a:r>
              <a:rPr lang="en-US" sz="2000" b="1" dirty="0">
                <a:solidFill>
                  <a:srgbClr val="1D4956"/>
                </a:solidFill>
                <a:latin typeface="Barlow"/>
                <a:cs typeface="Calibri"/>
              </a:rPr>
              <a:t>partition</a:t>
            </a:r>
            <a:r>
              <a:rPr lang="en-US" sz="2000" dirty="0">
                <a:solidFill>
                  <a:srgbClr val="1D4956"/>
                </a:solidFill>
                <a:latin typeface="Barlow"/>
                <a:cs typeface="Calibri"/>
              </a:rPr>
              <a:t> </a:t>
            </a:r>
          </a:p>
          <a:p>
            <a:pPr>
              <a:lnSpc>
                <a:spcPct val="100000"/>
              </a:lnSpc>
            </a:pPr>
            <a:endParaRPr lang="en-US" sz="700" dirty="0">
              <a:solidFill>
                <a:srgbClr val="1D4956"/>
              </a:solidFill>
              <a:latin typeface="Barlow"/>
              <a:cs typeface="Calibri"/>
              <a:sym typeface="Wingdings" panose="05000000000000000000" pitchFamily="2" charset="2"/>
            </a:endParaRPr>
          </a:p>
          <a:p>
            <a:pPr>
              <a:lnSpc>
                <a:spcPct val="100000"/>
              </a:lnSpc>
            </a:pPr>
            <a:endParaRPr lang="en-US" sz="700" dirty="0">
              <a:solidFill>
                <a:srgbClr val="1D4956"/>
              </a:solidFill>
              <a:latin typeface="Barlow"/>
              <a:cs typeface="Calibri"/>
              <a:sym typeface="Wingdings" panose="05000000000000000000" pitchFamily="2" charset="2"/>
            </a:endParaRPr>
          </a:p>
          <a:p>
            <a:pPr>
              <a:lnSpc>
                <a:spcPct val="100000"/>
              </a:lnSpc>
            </a:pPr>
            <a:r>
              <a:rPr lang="en-US" sz="2400" dirty="0">
                <a:solidFill>
                  <a:srgbClr val="1D4956"/>
                </a:solidFill>
                <a:latin typeface="Barlow"/>
                <a:cs typeface="Calibri"/>
                <a:sym typeface="Wingdings" panose="05000000000000000000" pitchFamily="2" charset="2"/>
              </a:rPr>
              <a:t>For each kernel </a:t>
            </a:r>
            <a:r>
              <a:rPr lang="en-US" sz="2400" b="1" dirty="0">
                <a:solidFill>
                  <a:srgbClr val="1D4956"/>
                </a:solidFill>
                <a:latin typeface="Barlow"/>
                <a:cs typeface="Calibri"/>
                <a:sym typeface="Wingdings" panose="05000000000000000000" pitchFamily="2" charset="2"/>
              </a:rPr>
              <a:t>launch </a:t>
            </a:r>
          </a:p>
          <a:p>
            <a:pPr lvl="1">
              <a:lnSpc>
                <a:spcPct val="100000"/>
              </a:lnSpc>
            </a:pPr>
            <a:r>
              <a:rPr lang="en-US" sz="2000" dirty="0">
                <a:solidFill>
                  <a:srgbClr val="1D4956"/>
                </a:solidFill>
                <a:latin typeface="Barlow"/>
                <a:cs typeface="Calibri"/>
                <a:sym typeface="Wingdings" panose="05000000000000000000" pitchFamily="2" charset="2"/>
              </a:rPr>
              <a:t>Call the </a:t>
            </a:r>
            <a:r>
              <a:rPr lang="en-US" sz="2000" b="1" dirty="0">
                <a:solidFill>
                  <a:srgbClr val="1D4956"/>
                </a:solidFill>
                <a:latin typeface="Barlow"/>
                <a:cs typeface="Calibri"/>
                <a:sym typeface="Wingdings" panose="05000000000000000000" pitchFamily="2" charset="2"/>
              </a:rPr>
              <a:t>sandboxed</a:t>
            </a:r>
            <a:r>
              <a:rPr lang="en-US" sz="2000" dirty="0">
                <a:solidFill>
                  <a:srgbClr val="1D4956"/>
                </a:solidFill>
                <a:latin typeface="Barlow"/>
                <a:cs typeface="Calibri"/>
                <a:sym typeface="Wingdings" panose="05000000000000000000" pitchFamily="2" charset="2"/>
              </a:rPr>
              <a:t> version of the </a:t>
            </a:r>
            <a:r>
              <a:rPr lang="en-US" sz="2000" b="1" dirty="0">
                <a:solidFill>
                  <a:srgbClr val="1D4956"/>
                </a:solidFill>
                <a:latin typeface="Barlow"/>
                <a:cs typeface="Calibri"/>
                <a:sym typeface="Wingdings" panose="05000000000000000000" pitchFamily="2" charset="2"/>
              </a:rPr>
              <a:t>kernel</a:t>
            </a:r>
          </a:p>
          <a:p>
            <a:pPr lvl="1">
              <a:lnSpc>
                <a:spcPct val="100000"/>
              </a:lnSpc>
            </a:pPr>
            <a:r>
              <a:rPr lang="en-US" sz="2000" dirty="0">
                <a:solidFill>
                  <a:srgbClr val="1D4956"/>
                </a:solidFill>
                <a:latin typeface="Barlow"/>
                <a:cs typeface="Calibri"/>
                <a:sym typeface="Wingdings" panose="05000000000000000000" pitchFamily="2" charset="2"/>
              </a:rPr>
              <a:t>Pass </a:t>
            </a:r>
            <a:r>
              <a:rPr lang="en-US" sz="2000" b="1" dirty="0">
                <a:solidFill>
                  <a:srgbClr val="1D4956"/>
                </a:solidFill>
                <a:latin typeface="Barlow"/>
                <a:cs typeface="Calibri"/>
                <a:sym typeface="Wingdings" panose="05000000000000000000" pitchFamily="2" charset="2"/>
              </a:rPr>
              <a:t>extra</a:t>
            </a:r>
            <a:r>
              <a:rPr lang="en-US" sz="2000" dirty="0">
                <a:solidFill>
                  <a:srgbClr val="1D4956"/>
                </a:solidFill>
                <a:latin typeface="Barlow"/>
                <a:cs typeface="Calibri"/>
                <a:sym typeface="Wingdings" panose="05000000000000000000" pitchFamily="2" charset="2"/>
              </a:rPr>
              <a:t> parameters: </a:t>
            </a:r>
            <a:r>
              <a:rPr lang="en-US" sz="2000" b="1" dirty="0">
                <a:solidFill>
                  <a:srgbClr val="1D4956"/>
                </a:solidFill>
                <a:latin typeface="Barlow"/>
                <a:cs typeface="Calibri"/>
              </a:rPr>
              <a:t>mask</a:t>
            </a:r>
            <a:r>
              <a:rPr lang="en-US" sz="2000" dirty="0">
                <a:solidFill>
                  <a:srgbClr val="1D4956"/>
                </a:solidFill>
                <a:latin typeface="Barlow"/>
                <a:cs typeface="Calibri"/>
              </a:rPr>
              <a:t> + </a:t>
            </a:r>
            <a:r>
              <a:rPr lang="en-US" sz="2000" b="1" dirty="0">
                <a:solidFill>
                  <a:srgbClr val="1D4956"/>
                </a:solidFill>
                <a:latin typeface="Barlow"/>
                <a:cs typeface="Calibri"/>
              </a:rPr>
              <a:t>base</a:t>
            </a:r>
            <a:r>
              <a:rPr lang="en-US" sz="2000" dirty="0">
                <a:solidFill>
                  <a:srgbClr val="1D4956"/>
                </a:solidFill>
                <a:latin typeface="Barlow"/>
                <a:cs typeface="Calibri"/>
              </a:rPr>
              <a:t> address</a:t>
            </a:r>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164123" cy="777875"/>
          </a:xfrm>
        </p:spPr>
        <p:txBody>
          <a:bodyPr>
            <a:normAutofit/>
          </a:bodyPr>
          <a:lstStyle/>
          <a:p>
            <a:r>
              <a:rPr lang="en-US" sz="3200" b="1" dirty="0">
                <a:solidFill>
                  <a:srgbClr val="1D4956"/>
                </a:solidFill>
                <a:latin typeface="Barlow"/>
                <a:cs typeface="Calibri Light"/>
              </a:rPr>
              <a:t>Guardian CUDA call invocation</a:t>
            </a:r>
          </a:p>
        </p:txBody>
      </p:sp>
      <p:sp>
        <p:nvSpPr>
          <p:cNvPr id="188" name="Rectangle 187">
            <a:extLst>
              <a:ext uri="{FF2B5EF4-FFF2-40B4-BE49-F238E27FC236}">
                <a16:creationId xmlns:a16="http://schemas.microsoft.com/office/drawing/2014/main" id="{735DB704-3D65-4AAB-95B1-D5F4BF5FFEC3}"/>
              </a:ext>
            </a:extLst>
          </p:cNvPr>
          <p:cNvSpPr/>
          <p:nvPr/>
        </p:nvSpPr>
        <p:spPr>
          <a:xfrm>
            <a:off x="11622790" y="4373614"/>
            <a:ext cx="412589" cy="1013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 name="Rectangle: Rounded Corners 26">
            <a:extLst>
              <a:ext uri="{FF2B5EF4-FFF2-40B4-BE49-F238E27FC236}">
                <a16:creationId xmlns:a16="http://schemas.microsoft.com/office/drawing/2014/main" id="{26A360FC-232B-4F62-888C-DD1057742B6C}"/>
              </a:ext>
            </a:extLst>
          </p:cNvPr>
          <p:cNvSpPr/>
          <p:nvPr/>
        </p:nvSpPr>
        <p:spPr>
          <a:xfrm>
            <a:off x="6715063" y="1606666"/>
            <a:ext cx="5476938" cy="1856341"/>
          </a:xfrm>
          <a:prstGeom prst="round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BA03322-FA80-447D-BDCD-B654FD480DC8}"/>
              </a:ext>
            </a:extLst>
          </p:cNvPr>
          <p:cNvSpPr txBox="1"/>
          <p:nvPr/>
        </p:nvSpPr>
        <p:spPr>
          <a:xfrm>
            <a:off x="9321291" y="231889"/>
            <a:ext cx="201715" cy="338554"/>
          </a:xfrm>
          <a:prstGeom prst="rect">
            <a:avLst/>
          </a:prstGeom>
          <a:noFill/>
        </p:spPr>
        <p:txBody>
          <a:bodyPr wrap="square" rtlCol="0">
            <a:spAutoFit/>
          </a:bodyPr>
          <a:lstStyle/>
          <a:p>
            <a:r>
              <a:rPr lang="en-US" sz="1600" b="1" dirty="0">
                <a:latin typeface="Barlow" panose="020B0604020202020204" charset="0"/>
              </a:rPr>
              <a:t>…</a:t>
            </a:r>
          </a:p>
        </p:txBody>
      </p:sp>
      <p:sp>
        <p:nvSpPr>
          <p:cNvPr id="240" name="Ορθογώνιο: Στρογγύλεμα γωνιών 114">
            <a:extLst>
              <a:ext uri="{FF2B5EF4-FFF2-40B4-BE49-F238E27FC236}">
                <a16:creationId xmlns:a16="http://schemas.microsoft.com/office/drawing/2014/main" id="{BFECE717-DB75-4F4D-A1EB-0E2EC414F9D4}"/>
              </a:ext>
            </a:extLst>
          </p:cNvPr>
          <p:cNvSpPr/>
          <p:nvPr/>
        </p:nvSpPr>
        <p:spPr>
          <a:xfrm>
            <a:off x="6867068" y="229873"/>
            <a:ext cx="2469462" cy="409896"/>
          </a:xfrm>
          <a:prstGeom prst="roundRect">
            <a:avLst/>
          </a:prstGeom>
          <a:ln w="12700">
            <a:solidFill>
              <a:srgbClr val="1D4956"/>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1D4956"/>
                </a:solidFill>
                <a:latin typeface="Barlow" panose="020B0604020202020204" charset="0"/>
              </a:rPr>
              <a:t>CUDA application </a:t>
            </a:r>
            <a:r>
              <a:rPr lang="en-US" b="1" dirty="0">
                <a:solidFill>
                  <a:srgbClr val="1D4956"/>
                </a:solidFill>
                <a:latin typeface="Barlow" panose="020B0604020202020204" charset="0"/>
              </a:rPr>
              <a:t>A</a:t>
            </a:r>
            <a:r>
              <a:rPr lang="en-US" sz="1800" b="1" baseline="-25000" dirty="0">
                <a:solidFill>
                  <a:srgbClr val="1D4956"/>
                </a:solidFill>
                <a:latin typeface="Barlow" panose="020B0604020202020204" charset="0"/>
              </a:rPr>
              <a:t>1</a:t>
            </a:r>
            <a:r>
              <a:rPr lang="en-US" dirty="0">
                <a:solidFill>
                  <a:srgbClr val="1D4956"/>
                </a:solidFill>
                <a:latin typeface="Barlow" panose="020B0604020202020204" charset="0"/>
              </a:rPr>
              <a:t> </a:t>
            </a:r>
            <a:endParaRPr lang="el-GR" dirty="0">
              <a:solidFill>
                <a:srgbClr val="1D4956"/>
              </a:solidFill>
            </a:endParaRPr>
          </a:p>
        </p:txBody>
      </p:sp>
      <p:pic>
        <p:nvPicPr>
          <p:cNvPr id="7" name="Picture 6">
            <a:extLst>
              <a:ext uri="{FF2B5EF4-FFF2-40B4-BE49-F238E27FC236}">
                <a16:creationId xmlns:a16="http://schemas.microsoft.com/office/drawing/2014/main" id="{EE85FAC5-E947-4069-8084-EE74BF89A11F}"/>
              </a:ext>
            </a:extLst>
          </p:cNvPr>
          <p:cNvPicPr>
            <a:picLocks noChangeAspect="1"/>
          </p:cNvPicPr>
          <p:nvPr/>
        </p:nvPicPr>
        <p:blipFill>
          <a:blip r:embed="rId4"/>
          <a:stretch>
            <a:fillRect/>
          </a:stretch>
        </p:blipFill>
        <p:spPr>
          <a:xfrm>
            <a:off x="6928807" y="1114489"/>
            <a:ext cx="299040" cy="299040"/>
          </a:xfrm>
          <a:prstGeom prst="rect">
            <a:avLst/>
          </a:prstGeom>
        </p:spPr>
      </p:pic>
      <p:sp>
        <p:nvSpPr>
          <p:cNvPr id="211" name="TextBox 210">
            <a:extLst>
              <a:ext uri="{FF2B5EF4-FFF2-40B4-BE49-F238E27FC236}">
                <a16:creationId xmlns:a16="http://schemas.microsoft.com/office/drawing/2014/main" id="{F5DC9724-05FA-43C7-B54E-1782BEB5B7A8}"/>
              </a:ext>
            </a:extLst>
          </p:cNvPr>
          <p:cNvSpPr txBox="1"/>
          <p:nvPr/>
        </p:nvSpPr>
        <p:spPr>
          <a:xfrm>
            <a:off x="6928808" y="1104257"/>
            <a:ext cx="2339996" cy="307777"/>
          </a:xfrm>
          <a:prstGeom prst="rect">
            <a:avLst/>
          </a:prstGeom>
          <a:noFill/>
          <a:ln w="12700">
            <a:solidFill>
              <a:srgbClr val="1D4956"/>
            </a:solidFill>
            <a:prstDash val="solid"/>
          </a:ln>
        </p:spPr>
        <p:txBody>
          <a:bodyPr wrap="square" rtlCol="0">
            <a:spAutoFit/>
          </a:bodyPr>
          <a:lstStyle/>
          <a:p>
            <a:pPr algn="ctr"/>
            <a:r>
              <a:rPr lang="en-US" b="1" dirty="0">
                <a:solidFill>
                  <a:srgbClr val="1D4956"/>
                </a:solidFill>
                <a:latin typeface="Barlow" panose="020B0604020202020204" charset="0"/>
              </a:rPr>
              <a:t>glib</a:t>
            </a:r>
            <a:endParaRPr lang="el-GR" b="1" dirty="0">
              <a:solidFill>
                <a:srgbClr val="1D4956"/>
              </a:solidFill>
            </a:endParaRPr>
          </a:p>
        </p:txBody>
      </p:sp>
      <p:grpSp>
        <p:nvGrpSpPr>
          <p:cNvPr id="21" name="Group 20">
            <a:extLst>
              <a:ext uri="{FF2B5EF4-FFF2-40B4-BE49-F238E27FC236}">
                <a16:creationId xmlns:a16="http://schemas.microsoft.com/office/drawing/2014/main" id="{114CBF61-2D2A-4C41-B431-C3B30F03A321}"/>
              </a:ext>
            </a:extLst>
          </p:cNvPr>
          <p:cNvGrpSpPr/>
          <p:nvPr/>
        </p:nvGrpSpPr>
        <p:grpSpPr>
          <a:xfrm>
            <a:off x="6895197" y="671622"/>
            <a:ext cx="698847" cy="432635"/>
            <a:chOff x="6831697" y="1141406"/>
            <a:chExt cx="698847" cy="432635"/>
          </a:xfrm>
        </p:grpSpPr>
        <p:cxnSp>
          <p:nvCxnSpPr>
            <p:cNvPr id="252" name="Straight Arrow Connector 251">
              <a:extLst>
                <a:ext uri="{FF2B5EF4-FFF2-40B4-BE49-F238E27FC236}">
                  <a16:creationId xmlns:a16="http://schemas.microsoft.com/office/drawing/2014/main" id="{70BF6611-ED84-446E-A02B-EB433B32B71C}"/>
                </a:ext>
              </a:extLst>
            </p:cNvPr>
            <p:cNvCxnSpPr>
              <a:cxnSpLocks/>
            </p:cNvCxnSpPr>
            <p:nvPr/>
          </p:nvCxnSpPr>
          <p:spPr>
            <a:xfrm>
              <a:off x="7147476"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11926C9-861F-4577-86CF-D6153367DE21}"/>
                </a:ext>
              </a:extLst>
            </p:cNvPr>
            <p:cNvSpPr/>
            <p:nvPr/>
          </p:nvSpPr>
          <p:spPr>
            <a:xfrm>
              <a:off x="6995517" y="1278092"/>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948984D-BA9A-41DC-974F-779B8578E18E}"/>
                </a:ext>
              </a:extLst>
            </p:cNvPr>
            <p:cNvSpPr txBox="1"/>
            <p:nvPr/>
          </p:nvSpPr>
          <p:spPr>
            <a:xfrm>
              <a:off x="6831697" y="1156848"/>
              <a:ext cx="698847" cy="307776"/>
            </a:xfrm>
            <a:prstGeom prst="rect">
              <a:avLst/>
            </a:prstGeom>
            <a:noFill/>
          </p:spPr>
          <p:txBody>
            <a:bodyPr wrap="square" rtlCol="0">
              <a:spAutoFit/>
            </a:bodyPr>
            <a:lstStyle/>
            <a:p>
              <a:pPr algn="ctr"/>
              <a:r>
                <a:rPr lang="en-US" dirty="0">
                  <a:solidFill>
                    <a:srgbClr val="1D4956"/>
                  </a:solidFill>
                  <a:latin typeface="Barlow" panose="020B0604020202020204" charset="0"/>
                </a:rPr>
                <a:t>malloc</a:t>
              </a:r>
            </a:p>
          </p:txBody>
        </p:sp>
      </p:grpSp>
      <p:sp>
        <p:nvSpPr>
          <p:cNvPr id="255" name="Rectangle 254">
            <a:extLst>
              <a:ext uri="{FF2B5EF4-FFF2-40B4-BE49-F238E27FC236}">
                <a16:creationId xmlns:a16="http://schemas.microsoft.com/office/drawing/2014/main" id="{B826F837-888D-4466-928B-6199D58C7CAE}"/>
              </a:ext>
            </a:extLst>
          </p:cNvPr>
          <p:cNvSpPr/>
          <p:nvPr/>
        </p:nvSpPr>
        <p:spPr>
          <a:xfrm>
            <a:off x="7925010" y="800216"/>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2" name="Group 261">
            <a:extLst>
              <a:ext uri="{FF2B5EF4-FFF2-40B4-BE49-F238E27FC236}">
                <a16:creationId xmlns:a16="http://schemas.microsoft.com/office/drawing/2014/main" id="{CBB5841E-7906-44B3-97D9-B883C4B70E43}"/>
              </a:ext>
            </a:extLst>
          </p:cNvPr>
          <p:cNvGrpSpPr/>
          <p:nvPr/>
        </p:nvGrpSpPr>
        <p:grpSpPr>
          <a:xfrm>
            <a:off x="8291778" y="665359"/>
            <a:ext cx="698847" cy="432635"/>
            <a:chOff x="6862333" y="1141406"/>
            <a:chExt cx="698847" cy="432635"/>
          </a:xfrm>
        </p:grpSpPr>
        <p:cxnSp>
          <p:nvCxnSpPr>
            <p:cNvPr id="263" name="Straight Arrow Connector 262">
              <a:extLst>
                <a:ext uri="{FF2B5EF4-FFF2-40B4-BE49-F238E27FC236}">
                  <a16:creationId xmlns:a16="http://schemas.microsoft.com/office/drawing/2014/main" id="{BA322DCA-4F95-4F4D-A2D7-45A2D25C86F4}"/>
                </a:ext>
              </a:extLst>
            </p:cNvPr>
            <p:cNvCxnSpPr>
              <a:cxnSpLocks/>
            </p:cNvCxnSpPr>
            <p:nvPr/>
          </p:nvCxnSpPr>
          <p:spPr>
            <a:xfrm>
              <a:off x="7192727"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E6CF631B-3CFD-4A19-AAA1-65D608C9C972}"/>
                </a:ext>
              </a:extLst>
            </p:cNvPr>
            <p:cNvSpPr/>
            <p:nvPr/>
          </p:nvSpPr>
          <p:spPr>
            <a:xfrm>
              <a:off x="7164347" y="1270000"/>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D9F00962-1A78-403F-8E59-DEFD4B1FC5A0}"/>
                </a:ext>
              </a:extLst>
            </p:cNvPr>
            <p:cNvSpPr txBox="1"/>
            <p:nvPr/>
          </p:nvSpPr>
          <p:spPr>
            <a:xfrm>
              <a:off x="6862333" y="1163111"/>
              <a:ext cx="698847" cy="307776"/>
            </a:xfrm>
            <a:prstGeom prst="rect">
              <a:avLst/>
            </a:prstGeom>
            <a:noFill/>
          </p:spPr>
          <p:txBody>
            <a:bodyPr wrap="square" rtlCol="0">
              <a:spAutoFit/>
            </a:bodyPr>
            <a:lstStyle/>
            <a:p>
              <a:pPr algn="ctr"/>
              <a:r>
                <a:rPr lang="en-US" dirty="0">
                  <a:solidFill>
                    <a:srgbClr val="1D4956"/>
                  </a:solidFill>
                  <a:latin typeface="Barlow" panose="020B0604020202020204" charset="0"/>
                </a:rPr>
                <a:t>launch</a:t>
              </a:r>
            </a:p>
          </p:txBody>
        </p:sp>
      </p:grpSp>
      <p:grpSp>
        <p:nvGrpSpPr>
          <p:cNvPr id="23" name="Group 22">
            <a:extLst>
              <a:ext uri="{FF2B5EF4-FFF2-40B4-BE49-F238E27FC236}">
                <a16:creationId xmlns:a16="http://schemas.microsoft.com/office/drawing/2014/main" id="{A0F34A49-D798-469F-B205-C355DEDC6499}"/>
              </a:ext>
            </a:extLst>
          </p:cNvPr>
          <p:cNvGrpSpPr/>
          <p:nvPr/>
        </p:nvGrpSpPr>
        <p:grpSpPr>
          <a:xfrm>
            <a:off x="7808949" y="2670691"/>
            <a:ext cx="260652" cy="618217"/>
            <a:chOff x="7879267" y="4442733"/>
            <a:chExt cx="351026" cy="944607"/>
          </a:xfrm>
        </p:grpSpPr>
        <p:sp>
          <p:nvSpPr>
            <p:cNvPr id="169" name="Ορθογώνιο 162">
              <a:extLst>
                <a:ext uri="{FF2B5EF4-FFF2-40B4-BE49-F238E27FC236}">
                  <a16:creationId xmlns:a16="http://schemas.microsoft.com/office/drawing/2014/main" id="{F1120A34-477A-4678-9E2B-CDC3907FF2F7}"/>
                </a:ext>
              </a:extLst>
            </p:cNvPr>
            <p:cNvSpPr/>
            <p:nvPr/>
          </p:nvSpPr>
          <p:spPr>
            <a:xfrm rot="5400000">
              <a:off x="7733489" y="4588511"/>
              <a:ext cx="642582"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Ευθεία γραμμή σύνδεσης 163">
              <a:extLst>
                <a:ext uri="{FF2B5EF4-FFF2-40B4-BE49-F238E27FC236}">
                  <a16:creationId xmlns:a16="http://schemas.microsoft.com/office/drawing/2014/main" id="{AB9906A2-DD88-4E54-99FC-B86C9763B242}"/>
                </a:ext>
              </a:extLst>
            </p:cNvPr>
            <p:cNvCxnSpPr/>
            <p:nvPr/>
          </p:nvCxnSpPr>
          <p:spPr>
            <a:xfrm rot="5400000">
              <a:off x="8054781" y="4598872"/>
              <a:ext cx="0" cy="351025"/>
            </a:xfrm>
            <a:prstGeom prst="line">
              <a:avLst/>
            </a:prstGeom>
            <a:ln w="19050">
              <a:solidFill>
                <a:srgbClr val="1D4956"/>
              </a:solidFill>
              <a:prstDash val="sysDash"/>
            </a:ln>
          </p:spPr>
          <p:style>
            <a:lnRef idx="2">
              <a:schemeClr val="dk1"/>
            </a:lnRef>
            <a:fillRef idx="0">
              <a:schemeClr val="dk1"/>
            </a:fillRef>
            <a:effectRef idx="1">
              <a:schemeClr val="dk1"/>
            </a:effectRef>
            <a:fontRef idx="minor">
              <a:schemeClr val="tx1"/>
            </a:fontRef>
          </p:style>
        </p:cxnSp>
        <p:sp>
          <p:nvSpPr>
            <p:cNvPr id="306" name="Ορθογώνιο 162">
              <a:extLst>
                <a:ext uri="{FF2B5EF4-FFF2-40B4-BE49-F238E27FC236}">
                  <a16:creationId xmlns:a16="http://schemas.microsoft.com/office/drawing/2014/main" id="{C1DF9113-34C3-4DB9-B4B3-FE21F9934404}"/>
                </a:ext>
              </a:extLst>
            </p:cNvPr>
            <p:cNvSpPr/>
            <p:nvPr/>
          </p:nvSpPr>
          <p:spPr>
            <a:xfrm rot="5400000">
              <a:off x="7903768" y="5060815"/>
              <a:ext cx="302024"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Flowchart: Magnetic Disk 29">
            <a:extLst>
              <a:ext uri="{FF2B5EF4-FFF2-40B4-BE49-F238E27FC236}">
                <a16:creationId xmlns:a16="http://schemas.microsoft.com/office/drawing/2014/main" id="{DFDD9B42-141C-4E30-90FF-B8C7248C402D}"/>
              </a:ext>
            </a:extLst>
          </p:cNvPr>
          <p:cNvSpPr/>
          <p:nvPr/>
        </p:nvSpPr>
        <p:spPr>
          <a:xfrm>
            <a:off x="9161270" y="1650231"/>
            <a:ext cx="635085" cy="1009145"/>
          </a:xfrm>
          <a:prstGeom prst="flowChartMagneticDisk">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C3D72955-44BE-47BA-982C-B682E9E408F8}"/>
              </a:ext>
            </a:extLst>
          </p:cNvPr>
          <p:cNvCxnSpPr>
            <a:cxnSpLocks/>
          </p:cNvCxnSpPr>
          <p:nvPr/>
        </p:nvCxnSpPr>
        <p:spPr>
          <a:xfrm>
            <a:off x="7215736" y="2580626"/>
            <a:ext cx="541498" cy="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B88AE742-D82B-4422-8924-BFEA7487F6AA}"/>
              </a:ext>
            </a:extLst>
          </p:cNvPr>
          <p:cNvCxnSpPr/>
          <p:nvPr/>
        </p:nvCxnSpPr>
        <p:spPr>
          <a:xfrm>
            <a:off x="8631893" y="1441594"/>
            <a:ext cx="0" cy="1152525"/>
          </a:xfrm>
          <a:prstGeom prst="line">
            <a:avLst/>
          </a:prstGeom>
          <a:ln w="28575">
            <a:solidFill>
              <a:srgbClr val="1D4956"/>
            </a:solidFill>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438C5C3-1334-4E22-902E-C0184DB4FA3E}"/>
              </a:ext>
            </a:extLst>
          </p:cNvPr>
          <p:cNvGrpSpPr/>
          <p:nvPr/>
        </p:nvGrpSpPr>
        <p:grpSpPr>
          <a:xfrm>
            <a:off x="6715063" y="1442360"/>
            <a:ext cx="980130" cy="1152525"/>
            <a:chOff x="6730938" y="1912144"/>
            <a:chExt cx="980130" cy="1152525"/>
          </a:xfrm>
        </p:grpSpPr>
        <p:cxnSp>
          <p:nvCxnSpPr>
            <p:cNvPr id="43" name="Straight Connector 42">
              <a:extLst>
                <a:ext uri="{FF2B5EF4-FFF2-40B4-BE49-F238E27FC236}">
                  <a16:creationId xmlns:a16="http://schemas.microsoft.com/office/drawing/2014/main" id="{D3945E6D-094F-4518-A929-D9903424C0DB}"/>
                </a:ext>
              </a:extLst>
            </p:cNvPr>
            <p:cNvCxnSpPr/>
            <p:nvPr/>
          </p:nvCxnSpPr>
          <p:spPr>
            <a:xfrm>
              <a:off x="7225261" y="1912144"/>
              <a:ext cx="0" cy="1152525"/>
            </a:xfrm>
            <a:prstGeom prst="line">
              <a:avLst/>
            </a:prstGeom>
            <a:ln w="28575">
              <a:solidFill>
                <a:srgbClr val="1D4956"/>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9D2C1CC-F1A7-42B8-9F1C-90B573FFB95C}"/>
                </a:ext>
              </a:extLst>
            </p:cNvPr>
            <p:cNvSpPr/>
            <p:nvPr/>
          </p:nvSpPr>
          <p:spPr>
            <a:xfrm>
              <a:off x="7100551" y="2280126"/>
              <a:ext cx="266603" cy="482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TextBox 334">
              <a:extLst>
                <a:ext uri="{FF2B5EF4-FFF2-40B4-BE49-F238E27FC236}">
                  <a16:creationId xmlns:a16="http://schemas.microsoft.com/office/drawing/2014/main" id="{C87C6F6B-B3B3-4F72-88E5-5A8E727C0959}"/>
                </a:ext>
              </a:extLst>
            </p:cNvPr>
            <p:cNvSpPr txBox="1"/>
            <p:nvPr/>
          </p:nvSpPr>
          <p:spPr>
            <a:xfrm>
              <a:off x="6730938" y="2245500"/>
              <a:ext cx="980130" cy="523220"/>
            </a:xfrm>
            <a:prstGeom prst="rect">
              <a:avLst/>
            </a:prstGeom>
            <a:noFill/>
          </p:spPr>
          <p:txBody>
            <a:bodyPr wrap="square" rtlCol="0">
              <a:spAutoFit/>
            </a:bodyPr>
            <a:lstStyle/>
            <a:p>
              <a:pPr algn="ctr"/>
              <a:r>
                <a:rPr lang="en-US" dirty="0">
                  <a:solidFill>
                    <a:srgbClr val="1D4956"/>
                  </a:solidFill>
                  <a:latin typeface="Barlow" panose="020B0604020202020204" charset="0"/>
                </a:rPr>
                <a:t>allocate in partition</a:t>
              </a:r>
            </a:p>
          </p:txBody>
        </p:sp>
      </p:grpSp>
      <p:sp>
        <p:nvSpPr>
          <p:cNvPr id="338" name="Rectangle 337">
            <a:extLst>
              <a:ext uri="{FF2B5EF4-FFF2-40B4-BE49-F238E27FC236}">
                <a16:creationId xmlns:a16="http://schemas.microsoft.com/office/drawing/2014/main" id="{B046C123-25AA-4169-B842-510A43743BDC}"/>
              </a:ext>
            </a:extLst>
          </p:cNvPr>
          <p:cNvSpPr/>
          <p:nvPr/>
        </p:nvSpPr>
        <p:spPr>
          <a:xfrm>
            <a:off x="8577059" y="1818296"/>
            <a:ext cx="125046" cy="477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56C6B19-3972-4090-8CDF-956E26ED323A}"/>
              </a:ext>
            </a:extLst>
          </p:cNvPr>
          <p:cNvSpPr/>
          <p:nvPr/>
        </p:nvSpPr>
        <p:spPr>
          <a:xfrm>
            <a:off x="7895804" y="1810342"/>
            <a:ext cx="125046" cy="477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TextBox 336">
            <a:extLst>
              <a:ext uri="{FF2B5EF4-FFF2-40B4-BE49-F238E27FC236}">
                <a16:creationId xmlns:a16="http://schemas.microsoft.com/office/drawing/2014/main" id="{E801E92C-66D7-4211-80B3-D46B48707819}"/>
              </a:ext>
            </a:extLst>
          </p:cNvPr>
          <p:cNvSpPr txBox="1"/>
          <p:nvPr/>
        </p:nvSpPr>
        <p:spPr>
          <a:xfrm>
            <a:off x="8172102" y="1789974"/>
            <a:ext cx="828046" cy="523220"/>
          </a:xfrm>
          <a:prstGeom prst="rect">
            <a:avLst/>
          </a:prstGeom>
          <a:noFill/>
        </p:spPr>
        <p:txBody>
          <a:bodyPr wrap="square" rtlCol="0">
            <a:spAutoFit/>
          </a:bodyPr>
          <a:lstStyle/>
          <a:p>
            <a:pPr algn="ctr"/>
            <a:r>
              <a:rPr lang="en-US" dirty="0">
                <a:solidFill>
                  <a:srgbClr val="1D4956"/>
                </a:solidFill>
                <a:latin typeface="Barlow" panose="020B0604020202020204" charset="0"/>
              </a:rPr>
              <a:t>find/call kernel</a:t>
            </a:r>
          </a:p>
        </p:txBody>
      </p:sp>
      <p:sp>
        <p:nvSpPr>
          <p:cNvPr id="54" name="Arrow: Left-Right 53">
            <a:extLst>
              <a:ext uri="{FF2B5EF4-FFF2-40B4-BE49-F238E27FC236}">
                <a16:creationId xmlns:a16="http://schemas.microsoft.com/office/drawing/2014/main" id="{04E50E1C-7247-4E2B-9AF0-2017F3AE6BB4}"/>
              </a:ext>
            </a:extLst>
          </p:cNvPr>
          <p:cNvSpPr/>
          <p:nvPr/>
        </p:nvSpPr>
        <p:spPr>
          <a:xfrm>
            <a:off x="8895312" y="2032352"/>
            <a:ext cx="225843" cy="89945"/>
          </a:xfrm>
          <a:prstGeom prst="leftRightArrow">
            <a:avLst/>
          </a:prstGeom>
          <a:solidFill>
            <a:srgbClr val="1D4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9" name="Straight Arrow Connector 338">
            <a:extLst>
              <a:ext uri="{FF2B5EF4-FFF2-40B4-BE49-F238E27FC236}">
                <a16:creationId xmlns:a16="http://schemas.microsoft.com/office/drawing/2014/main" id="{73911262-F2CD-46EC-9050-D3C0B90AE423}"/>
              </a:ext>
            </a:extLst>
          </p:cNvPr>
          <p:cNvCxnSpPr>
            <a:cxnSpLocks/>
          </p:cNvCxnSpPr>
          <p:nvPr/>
        </p:nvCxnSpPr>
        <p:spPr>
          <a:xfrm flipH="1" flipV="1">
            <a:off x="8097955" y="2578765"/>
            <a:ext cx="524220" cy="1862"/>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341" name="TextBox 340">
            <a:extLst>
              <a:ext uri="{FF2B5EF4-FFF2-40B4-BE49-F238E27FC236}">
                <a16:creationId xmlns:a16="http://schemas.microsoft.com/office/drawing/2014/main" id="{B5C2ACE1-6C18-4A55-A2D1-713565897EB1}"/>
              </a:ext>
            </a:extLst>
          </p:cNvPr>
          <p:cNvSpPr txBox="1"/>
          <p:nvPr/>
        </p:nvSpPr>
        <p:spPr>
          <a:xfrm>
            <a:off x="6928807" y="3575781"/>
            <a:ext cx="5222300" cy="307777"/>
          </a:xfrm>
          <a:prstGeom prst="rect">
            <a:avLst/>
          </a:prstGeom>
          <a:noFill/>
          <a:ln w="12700">
            <a:solidFill>
              <a:srgbClr val="1D4956"/>
            </a:solidFill>
            <a:prstDash val="solid"/>
          </a:ln>
        </p:spPr>
        <p:txBody>
          <a:bodyPr wrap="square" rtlCol="0">
            <a:spAutoFit/>
          </a:bodyPr>
          <a:lstStyle/>
          <a:p>
            <a:pPr algn="ctr"/>
            <a:r>
              <a:rPr lang="en-US" b="1" dirty="0">
                <a:solidFill>
                  <a:srgbClr val="1D4956"/>
                </a:solidFill>
                <a:latin typeface="Barlow" panose="020B0604020202020204" charset="0"/>
              </a:rPr>
              <a:t>CUDA runtime library</a:t>
            </a:r>
            <a:endParaRPr lang="el-GR" b="1" dirty="0">
              <a:solidFill>
                <a:srgbClr val="1D4956"/>
              </a:solidFill>
            </a:endParaRPr>
          </a:p>
        </p:txBody>
      </p:sp>
      <p:sp>
        <p:nvSpPr>
          <p:cNvPr id="344" name="Ορθογώνιο: Στρογγύλεμα γωνιών 114">
            <a:extLst>
              <a:ext uri="{FF2B5EF4-FFF2-40B4-BE49-F238E27FC236}">
                <a16:creationId xmlns:a16="http://schemas.microsoft.com/office/drawing/2014/main" id="{FAC90F33-BDF4-475A-9875-84DCF3763BE9}"/>
              </a:ext>
            </a:extLst>
          </p:cNvPr>
          <p:cNvSpPr/>
          <p:nvPr/>
        </p:nvSpPr>
        <p:spPr>
          <a:xfrm>
            <a:off x="9633643" y="229873"/>
            <a:ext cx="2469462" cy="409896"/>
          </a:xfrm>
          <a:prstGeom prst="roundRect">
            <a:avLst/>
          </a:prstGeom>
          <a:ln w="12700">
            <a:solidFill>
              <a:srgbClr val="1D4956"/>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1D4956"/>
                </a:solidFill>
                <a:latin typeface="Barlow" panose="020B0604020202020204" charset="0"/>
              </a:rPr>
              <a:t>CUDA application </a:t>
            </a:r>
            <a:r>
              <a:rPr lang="en-US" b="1" dirty="0">
                <a:solidFill>
                  <a:srgbClr val="1D4956"/>
                </a:solidFill>
                <a:latin typeface="Barlow" panose="020B0604020202020204" charset="0"/>
              </a:rPr>
              <a:t>A</a:t>
            </a:r>
            <a:r>
              <a:rPr lang="en-US" sz="1800" b="1" baseline="-25000" dirty="0">
                <a:solidFill>
                  <a:srgbClr val="1D4956"/>
                </a:solidFill>
                <a:latin typeface="Barlow" panose="020B0604020202020204" charset="0"/>
              </a:rPr>
              <a:t>N</a:t>
            </a:r>
            <a:r>
              <a:rPr lang="en-US" dirty="0">
                <a:solidFill>
                  <a:srgbClr val="1D4956"/>
                </a:solidFill>
                <a:latin typeface="Barlow" panose="020B0604020202020204" charset="0"/>
              </a:rPr>
              <a:t> </a:t>
            </a:r>
            <a:endParaRPr lang="el-GR" dirty="0">
              <a:solidFill>
                <a:srgbClr val="1D4956"/>
              </a:solidFill>
            </a:endParaRPr>
          </a:p>
        </p:txBody>
      </p:sp>
      <p:pic>
        <p:nvPicPr>
          <p:cNvPr id="345" name="Picture 344">
            <a:extLst>
              <a:ext uri="{FF2B5EF4-FFF2-40B4-BE49-F238E27FC236}">
                <a16:creationId xmlns:a16="http://schemas.microsoft.com/office/drawing/2014/main" id="{F22F055F-6565-4913-A6DB-856CF53B861A}"/>
              </a:ext>
            </a:extLst>
          </p:cNvPr>
          <p:cNvPicPr>
            <a:picLocks noChangeAspect="1"/>
          </p:cNvPicPr>
          <p:nvPr/>
        </p:nvPicPr>
        <p:blipFill>
          <a:blip r:embed="rId4"/>
          <a:stretch>
            <a:fillRect/>
          </a:stretch>
        </p:blipFill>
        <p:spPr>
          <a:xfrm>
            <a:off x="9695382" y="1114489"/>
            <a:ext cx="299040" cy="299040"/>
          </a:xfrm>
          <a:prstGeom prst="rect">
            <a:avLst/>
          </a:prstGeom>
        </p:spPr>
      </p:pic>
      <p:sp>
        <p:nvSpPr>
          <p:cNvPr id="346" name="TextBox 345">
            <a:extLst>
              <a:ext uri="{FF2B5EF4-FFF2-40B4-BE49-F238E27FC236}">
                <a16:creationId xmlns:a16="http://schemas.microsoft.com/office/drawing/2014/main" id="{E5A8CCED-A3FB-4857-A4E7-00E00BC1E681}"/>
              </a:ext>
            </a:extLst>
          </p:cNvPr>
          <p:cNvSpPr txBox="1"/>
          <p:nvPr/>
        </p:nvSpPr>
        <p:spPr>
          <a:xfrm>
            <a:off x="9695383" y="1104257"/>
            <a:ext cx="2339996" cy="307777"/>
          </a:xfrm>
          <a:prstGeom prst="rect">
            <a:avLst/>
          </a:prstGeom>
          <a:noFill/>
          <a:ln w="12700">
            <a:solidFill>
              <a:srgbClr val="1D4956"/>
            </a:solidFill>
            <a:prstDash val="solid"/>
          </a:ln>
        </p:spPr>
        <p:txBody>
          <a:bodyPr wrap="square" rtlCol="0">
            <a:spAutoFit/>
          </a:bodyPr>
          <a:lstStyle/>
          <a:p>
            <a:pPr algn="ctr"/>
            <a:r>
              <a:rPr lang="en-US" b="1" dirty="0">
                <a:solidFill>
                  <a:srgbClr val="1D4956"/>
                </a:solidFill>
                <a:latin typeface="Barlow" panose="020B0604020202020204" charset="0"/>
              </a:rPr>
              <a:t>glib</a:t>
            </a:r>
            <a:endParaRPr lang="el-GR" b="1" dirty="0">
              <a:solidFill>
                <a:srgbClr val="1D4956"/>
              </a:solidFill>
            </a:endParaRPr>
          </a:p>
        </p:txBody>
      </p:sp>
      <p:grpSp>
        <p:nvGrpSpPr>
          <p:cNvPr id="347" name="Group 346">
            <a:extLst>
              <a:ext uri="{FF2B5EF4-FFF2-40B4-BE49-F238E27FC236}">
                <a16:creationId xmlns:a16="http://schemas.microsoft.com/office/drawing/2014/main" id="{DC0B50FA-3CEF-4509-887B-4C3338FABC3E}"/>
              </a:ext>
            </a:extLst>
          </p:cNvPr>
          <p:cNvGrpSpPr/>
          <p:nvPr/>
        </p:nvGrpSpPr>
        <p:grpSpPr>
          <a:xfrm>
            <a:off x="10063086" y="671622"/>
            <a:ext cx="698847" cy="432635"/>
            <a:chOff x="7004412" y="1141406"/>
            <a:chExt cx="698847" cy="432635"/>
          </a:xfrm>
        </p:grpSpPr>
        <p:cxnSp>
          <p:nvCxnSpPr>
            <p:cNvPr id="348" name="Straight Arrow Connector 347">
              <a:extLst>
                <a:ext uri="{FF2B5EF4-FFF2-40B4-BE49-F238E27FC236}">
                  <a16:creationId xmlns:a16="http://schemas.microsoft.com/office/drawing/2014/main" id="{61DAE262-FB95-4E9D-80B5-07FC525973DE}"/>
                </a:ext>
              </a:extLst>
            </p:cNvPr>
            <p:cNvCxnSpPr>
              <a:cxnSpLocks/>
            </p:cNvCxnSpPr>
            <p:nvPr/>
          </p:nvCxnSpPr>
          <p:spPr>
            <a:xfrm>
              <a:off x="7328456"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349" name="Rectangle 348">
              <a:extLst>
                <a:ext uri="{FF2B5EF4-FFF2-40B4-BE49-F238E27FC236}">
                  <a16:creationId xmlns:a16="http://schemas.microsoft.com/office/drawing/2014/main" id="{CD94B549-B1FB-472F-B505-339DA55FB381}"/>
                </a:ext>
              </a:extLst>
            </p:cNvPr>
            <p:cNvSpPr/>
            <p:nvPr/>
          </p:nvSpPr>
          <p:spPr>
            <a:xfrm>
              <a:off x="7164347" y="1270000"/>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TextBox 349">
              <a:extLst>
                <a:ext uri="{FF2B5EF4-FFF2-40B4-BE49-F238E27FC236}">
                  <a16:creationId xmlns:a16="http://schemas.microsoft.com/office/drawing/2014/main" id="{31E88681-B357-4504-A7D0-599B6FBB160D}"/>
                </a:ext>
              </a:extLst>
            </p:cNvPr>
            <p:cNvSpPr txBox="1"/>
            <p:nvPr/>
          </p:nvSpPr>
          <p:spPr>
            <a:xfrm>
              <a:off x="7004412" y="1163111"/>
              <a:ext cx="698847" cy="307776"/>
            </a:xfrm>
            <a:prstGeom prst="rect">
              <a:avLst/>
            </a:prstGeom>
            <a:noFill/>
          </p:spPr>
          <p:txBody>
            <a:bodyPr wrap="square" rtlCol="0">
              <a:spAutoFit/>
            </a:bodyPr>
            <a:lstStyle/>
            <a:p>
              <a:pPr algn="ctr"/>
              <a:r>
                <a:rPr lang="en-US" dirty="0">
                  <a:solidFill>
                    <a:srgbClr val="1D4956"/>
                  </a:solidFill>
                  <a:latin typeface="Barlow" panose="020B0604020202020204" charset="0"/>
                </a:rPr>
                <a:t>launch</a:t>
              </a:r>
            </a:p>
          </p:txBody>
        </p:sp>
      </p:grpSp>
      <p:grpSp>
        <p:nvGrpSpPr>
          <p:cNvPr id="355" name="Group 354">
            <a:extLst>
              <a:ext uri="{FF2B5EF4-FFF2-40B4-BE49-F238E27FC236}">
                <a16:creationId xmlns:a16="http://schemas.microsoft.com/office/drawing/2014/main" id="{B948E5CC-20D8-4156-8D79-200CDCE904ED}"/>
              </a:ext>
            </a:extLst>
          </p:cNvPr>
          <p:cNvGrpSpPr/>
          <p:nvPr/>
        </p:nvGrpSpPr>
        <p:grpSpPr>
          <a:xfrm>
            <a:off x="11377433" y="665359"/>
            <a:ext cx="698847" cy="432635"/>
            <a:chOff x="6862333" y="1141406"/>
            <a:chExt cx="698847" cy="432635"/>
          </a:xfrm>
        </p:grpSpPr>
        <p:cxnSp>
          <p:nvCxnSpPr>
            <p:cNvPr id="356" name="Straight Arrow Connector 355">
              <a:extLst>
                <a:ext uri="{FF2B5EF4-FFF2-40B4-BE49-F238E27FC236}">
                  <a16:creationId xmlns:a16="http://schemas.microsoft.com/office/drawing/2014/main" id="{B76A537C-0267-4DED-A779-D281C3F18E46}"/>
                </a:ext>
              </a:extLst>
            </p:cNvPr>
            <p:cNvCxnSpPr>
              <a:cxnSpLocks/>
            </p:cNvCxnSpPr>
            <p:nvPr/>
          </p:nvCxnSpPr>
          <p:spPr>
            <a:xfrm>
              <a:off x="7192727"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357" name="Rectangle 356">
              <a:extLst>
                <a:ext uri="{FF2B5EF4-FFF2-40B4-BE49-F238E27FC236}">
                  <a16:creationId xmlns:a16="http://schemas.microsoft.com/office/drawing/2014/main" id="{C16090F8-83E6-405E-92F5-D22076853B76}"/>
                </a:ext>
              </a:extLst>
            </p:cNvPr>
            <p:cNvSpPr/>
            <p:nvPr/>
          </p:nvSpPr>
          <p:spPr>
            <a:xfrm>
              <a:off x="7164347" y="1270000"/>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TextBox 357">
              <a:extLst>
                <a:ext uri="{FF2B5EF4-FFF2-40B4-BE49-F238E27FC236}">
                  <a16:creationId xmlns:a16="http://schemas.microsoft.com/office/drawing/2014/main" id="{1000BFA3-34FD-4D92-96EC-531054D76679}"/>
                </a:ext>
              </a:extLst>
            </p:cNvPr>
            <p:cNvSpPr txBox="1"/>
            <p:nvPr/>
          </p:nvSpPr>
          <p:spPr>
            <a:xfrm>
              <a:off x="6862333" y="1163111"/>
              <a:ext cx="698847" cy="307776"/>
            </a:xfrm>
            <a:prstGeom prst="rect">
              <a:avLst/>
            </a:prstGeom>
            <a:noFill/>
          </p:spPr>
          <p:txBody>
            <a:bodyPr wrap="square" rtlCol="0">
              <a:spAutoFit/>
            </a:bodyPr>
            <a:lstStyle/>
            <a:p>
              <a:pPr algn="ctr"/>
              <a:r>
                <a:rPr lang="en-US" dirty="0">
                  <a:solidFill>
                    <a:srgbClr val="1D4956"/>
                  </a:solidFill>
                  <a:latin typeface="Barlow" panose="020B0604020202020204" charset="0"/>
                </a:rPr>
                <a:t>malloc</a:t>
              </a:r>
            </a:p>
          </p:txBody>
        </p:sp>
      </p:grpSp>
      <p:grpSp>
        <p:nvGrpSpPr>
          <p:cNvPr id="359" name="Group 358">
            <a:extLst>
              <a:ext uri="{FF2B5EF4-FFF2-40B4-BE49-F238E27FC236}">
                <a16:creationId xmlns:a16="http://schemas.microsoft.com/office/drawing/2014/main" id="{F8651A68-2861-41A0-93ED-8A9F87DF2C88}"/>
              </a:ext>
            </a:extLst>
          </p:cNvPr>
          <p:cNvGrpSpPr/>
          <p:nvPr/>
        </p:nvGrpSpPr>
        <p:grpSpPr>
          <a:xfrm>
            <a:off x="10907173" y="2659376"/>
            <a:ext cx="260652" cy="618217"/>
            <a:chOff x="7879267" y="4442733"/>
            <a:chExt cx="351026" cy="944607"/>
          </a:xfrm>
        </p:grpSpPr>
        <p:sp>
          <p:nvSpPr>
            <p:cNvPr id="360" name="Ορθογώνιο 162">
              <a:extLst>
                <a:ext uri="{FF2B5EF4-FFF2-40B4-BE49-F238E27FC236}">
                  <a16:creationId xmlns:a16="http://schemas.microsoft.com/office/drawing/2014/main" id="{E48358B5-28C3-48DC-B5B7-034C66C16749}"/>
                </a:ext>
              </a:extLst>
            </p:cNvPr>
            <p:cNvSpPr/>
            <p:nvPr/>
          </p:nvSpPr>
          <p:spPr>
            <a:xfrm rot="5400000">
              <a:off x="7733489" y="4588511"/>
              <a:ext cx="642582"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1" name="Ευθεία γραμμή σύνδεσης 163">
              <a:extLst>
                <a:ext uri="{FF2B5EF4-FFF2-40B4-BE49-F238E27FC236}">
                  <a16:creationId xmlns:a16="http://schemas.microsoft.com/office/drawing/2014/main" id="{A3630982-6720-4F24-A472-6C726582F016}"/>
                </a:ext>
              </a:extLst>
            </p:cNvPr>
            <p:cNvCxnSpPr/>
            <p:nvPr/>
          </p:nvCxnSpPr>
          <p:spPr>
            <a:xfrm rot="5400000">
              <a:off x="8054781" y="4598872"/>
              <a:ext cx="0" cy="351025"/>
            </a:xfrm>
            <a:prstGeom prst="line">
              <a:avLst/>
            </a:prstGeom>
            <a:ln w="19050">
              <a:solidFill>
                <a:srgbClr val="1D4956"/>
              </a:solidFill>
              <a:prstDash val="sysDash"/>
            </a:ln>
          </p:spPr>
          <p:style>
            <a:lnRef idx="2">
              <a:schemeClr val="dk1"/>
            </a:lnRef>
            <a:fillRef idx="0">
              <a:schemeClr val="dk1"/>
            </a:fillRef>
            <a:effectRef idx="1">
              <a:schemeClr val="dk1"/>
            </a:effectRef>
            <a:fontRef idx="minor">
              <a:schemeClr val="tx1"/>
            </a:fontRef>
          </p:style>
        </p:cxnSp>
        <p:sp>
          <p:nvSpPr>
            <p:cNvPr id="362" name="Ορθογώνιο 162">
              <a:extLst>
                <a:ext uri="{FF2B5EF4-FFF2-40B4-BE49-F238E27FC236}">
                  <a16:creationId xmlns:a16="http://schemas.microsoft.com/office/drawing/2014/main" id="{13C98CD5-8EC3-4C3D-84D6-6FA8A3D593F6}"/>
                </a:ext>
              </a:extLst>
            </p:cNvPr>
            <p:cNvSpPr/>
            <p:nvPr/>
          </p:nvSpPr>
          <p:spPr>
            <a:xfrm rot="5400000">
              <a:off x="7903768" y="5060815"/>
              <a:ext cx="302024"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3" name="TextBox 362">
            <a:extLst>
              <a:ext uri="{FF2B5EF4-FFF2-40B4-BE49-F238E27FC236}">
                <a16:creationId xmlns:a16="http://schemas.microsoft.com/office/drawing/2014/main" id="{C770D336-C2E9-4BC3-8637-598A15F54002}"/>
              </a:ext>
            </a:extLst>
          </p:cNvPr>
          <p:cNvSpPr txBox="1"/>
          <p:nvPr/>
        </p:nvSpPr>
        <p:spPr>
          <a:xfrm>
            <a:off x="9336530" y="2679648"/>
            <a:ext cx="201715" cy="338554"/>
          </a:xfrm>
          <a:prstGeom prst="rect">
            <a:avLst/>
          </a:prstGeom>
          <a:noFill/>
        </p:spPr>
        <p:txBody>
          <a:bodyPr wrap="square" rtlCol="0">
            <a:spAutoFit/>
          </a:bodyPr>
          <a:lstStyle/>
          <a:p>
            <a:r>
              <a:rPr lang="en-US" sz="1600" b="1" dirty="0">
                <a:latin typeface="Barlow" panose="020B0604020202020204" charset="0"/>
              </a:rPr>
              <a:t>…</a:t>
            </a:r>
          </a:p>
        </p:txBody>
      </p:sp>
      <p:cxnSp>
        <p:nvCxnSpPr>
          <p:cNvPr id="364" name="Straight Arrow Connector 363">
            <a:extLst>
              <a:ext uri="{FF2B5EF4-FFF2-40B4-BE49-F238E27FC236}">
                <a16:creationId xmlns:a16="http://schemas.microsoft.com/office/drawing/2014/main" id="{F06E8181-FDB2-4258-8D10-53CD4DCEA1D5}"/>
              </a:ext>
            </a:extLst>
          </p:cNvPr>
          <p:cNvCxnSpPr>
            <a:cxnSpLocks/>
          </p:cNvCxnSpPr>
          <p:nvPr/>
        </p:nvCxnSpPr>
        <p:spPr>
          <a:xfrm flipH="1">
            <a:off x="7937540" y="3327194"/>
            <a:ext cx="1085" cy="267639"/>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D359312-F9F6-4C80-8E42-64EEC818AF57}"/>
              </a:ext>
            </a:extLst>
          </p:cNvPr>
          <p:cNvSpPr/>
          <p:nvPr/>
        </p:nvSpPr>
        <p:spPr>
          <a:xfrm>
            <a:off x="9051819" y="2206969"/>
            <a:ext cx="203492" cy="89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9EC60972-019E-48B3-8F02-A5862A02E3C8}"/>
              </a:ext>
            </a:extLst>
          </p:cNvPr>
          <p:cNvSpPr/>
          <p:nvPr/>
        </p:nvSpPr>
        <p:spPr>
          <a:xfrm>
            <a:off x="9709312" y="2206969"/>
            <a:ext cx="203492" cy="89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a:extLst>
              <a:ext uri="{FF2B5EF4-FFF2-40B4-BE49-F238E27FC236}">
                <a16:creationId xmlns:a16="http://schemas.microsoft.com/office/drawing/2014/main" id="{316D4724-7A43-447F-B8F4-579643B66EF7}"/>
              </a:ext>
            </a:extLst>
          </p:cNvPr>
          <p:cNvSpPr txBox="1"/>
          <p:nvPr/>
        </p:nvSpPr>
        <p:spPr>
          <a:xfrm>
            <a:off x="8963090" y="2082645"/>
            <a:ext cx="1067300" cy="523220"/>
          </a:xfrm>
          <a:prstGeom prst="rect">
            <a:avLst/>
          </a:prstGeom>
          <a:noFill/>
        </p:spPr>
        <p:txBody>
          <a:bodyPr wrap="square" rtlCol="0">
            <a:spAutoFit/>
          </a:bodyPr>
          <a:lstStyle/>
          <a:p>
            <a:pPr algn="ctr"/>
            <a:r>
              <a:rPr lang="en-US" dirty="0">
                <a:solidFill>
                  <a:srgbClr val="1D4956"/>
                </a:solidFill>
                <a:latin typeface="Barlow" panose="020B0604020202020204" charset="0"/>
              </a:rPr>
              <a:t>sandboxed PTX</a:t>
            </a:r>
          </a:p>
        </p:txBody>
      </p:sp>
      <p:grpSp>
        <p:nvGrpSpPr>
          <p:cNvPr id="63" name="Group 62">
            <a:extLst>
              <a:ext uri="{FF2B5EF4-FFF2-40B4-BE49-F238E27FC236}">
                <a16:creationId xmlns:a16="http://schemas.microsoft.com/office/drawing/2014/main" id="{F1575CDA-0F38-4AFE-9B5D-6987BF2C1A8D}"/>
              </a:ext>
            </a:extLst>
          </p:cNvPr>
          <p:cNvGrpSpPr/>
          <p:nvPr/>
        </p:nvGrpSpPr>
        <p:grpSpPr>
          <a:xfrm>
            <a:off x="9916280" y="1432513"/>
            <a:ext cx="828046" cy="1152525"/>
            <a:chOff x="9916280" y="1902297"/>
            <a:chExt cx="828046" cy="1152525"/>
          </a:xfrm>
        </p:grpSpPr>
        <p:cxnSp>
          <p:nvCxnSpPr>
            <p:cNvPr id="368" name="Straight Connector 367">
              <a:extLst>
                <a:ext uri="{FF2B5EF4-FFF2-40B4-BE49-F238E27FC236}">
                  <a16:creationId xmlns:a16="http://schemas.microsoft.com/office/drawing/2014/main" id="{C0685D6A-EDD3-4661-A355-83A774AC5ED1}"/>
                </a:ext>
              </a:extLst>
            </p:cNvPr>
            <p:cNvCxnSpPr/>
            <p:nvPr/>
          </p:nvCxnSpPr>
          <p:spPr>
            <a:xfrm>
              <a:off x="10385596" y="1902297"/>
              <a:ext cx="0" cy="1152525"/>
            </a:xfrm>
            <a:prstGeom prst="line">
              <a:avLst/>
            </a:prstGeom>
            <a:ln w="28575">
              <a:solidFill>
                <a:srgbClr val="1D4956"/>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627CFF5A-5B0D-4B5E-963A-FB76194843F2}"/>
                </a:ext>
              </a:extLst>
            </p:cNvPr>
            <p:cNvSpPr/>
            <p:nvPr/>
          </p:nvSpPr>
          <p:spPr>
            <a:xfrm>
              <a:off x="10330762" y="2278999"/>
              <a:ext cx="125046" cy="477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TextBox 369">
              <a:extLst>
                <a:ext uri="{FF2B5EF4-FFF2-40B4-BE49-F238E27FC236}">
                  <a16:creationId xmlns:a16="http://schemas.microsoft.com/office/drawing/2014/main" id="{5BC757DA-2569-497B-9437-668F433BF2CD}"/>
                </a:ext>
              </a:extLst>
            </p:cNvPr>
            <p:cNvSpPr txBox="1"/>
            <p:nvPr/>
          </p:nvSpPr>
          <p:spPr>
            <a:xfrm>
              <a:off x="9916280" y="2250677"/>
              <a:ext cx="828046" cy="523220"/>
            </a:xfrm>
            <a:prstGeom prst="rect">
              <a:avLst/>
            </a:prstGeom>
            <a:noFill/>
          </p:spPr>
          <p:txBody>
            <a:bodyPr wrap="square" rtlCol="0">
              <a:spAutoFit/>
            </a:bodyPr>
            <a:lstStyle/>
            <a:p>
              <a:pPr algn="ctr"/>
              <a:r>
                <a:rPr lang="en-US" dirty="0">
                  <a:solidFill>
                    <a:srgbClr val="1D4956"/>
                  </a:solidFill>
                  <a:latin typeface="Barlow" panose="020B0604020202020204" charset="0"/>
                </a:rPr>
                <a:t>find/call kernel</a:t>
              </a:r>
            </a:p>
          </p:txBody>
        </p:sp>
      </p:grpSp>
      <p:sp>
        <p:nvSpPr>
          <p:cNvPr id="372" name="Arrow: Left-Right 371">
            <a:extLst>
              <a:ext uri="{FF2B5EF4-FFF2-40B4-BE49-F238E27FC236}">
                <a16:creationId xmlns:a16="http://schemas.microsoft.com/office/drawing/2014/main" id="{5F40E657-5159-402B-8695-D8529B7E79CB}"/>
              </a:ext>
            </a:extLst>
          </p:cNvPr>
          <p:cNvSpPr/>
          <p:nvPr/>
        </p:nvSpPr>
        <p:spPr>
          <a:xfrm>
            <a:off x="9821625" y="2032356"/>
            <a:ext cx="225843" cy="89945"/>
          </a:xfrm>
          <a:prstGeom prst="leftRightArrow">
            <a:avLst/>
          </a:prstGeom>
          <a:solidFill>
            <a:srgbClr val="1D4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3" name="Straight Arrow Connector 372">
            <a:extLst>
              <a:ext uri="{FF2B5EF4-FFF2-40B4-BE49-F238E27FC236}">
                <a16:creationId xmlns:a16="http://schemas.microsoft.com/office/drawing/2014/main" id="{621D308D-4595-402E-90CF-2670BA32576C}"/>
              </a:ext>
            </a:extLst>
          </p:cNvPr>
          <p:cNvCxnSpPr>
            <a:cxnSpLocks/>
          </p:cNvCxnSpPr>
          <p:nvPr/>
        </p:nvCxnSpPr>
        <p:spPr>
          <a:xfrm>
            <a:off x="10378149" y="2583829"/>
            <a:ext cx="541498" cy="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379" name="Group 378">
            <a:extLst>
              <a:ext uri="{FF2B5EF4-FFF2-40B4-BE49-F238E27FC236}">
                <a16:creationId xmlns:a16="http://schemas.microsoft.com/office/drawing/2014/main" id="{65686E2E-86DC-46AA-868D-0DB183941560}"/>
              </a:ext>
            </a:extLst>
          </p:cNvPr>
          <p:cNvGrpSpPr/>
          <p:nvPr/>
        </p:nvGrpSpPr>
        <p:grpSpPr>
          <a:xfrm>
            <a:off x="11224402" y="1430936"/>
            <a:ext cx="980130" cy="1152525"/>
            <a:chOff x="6730938" y="1912144"/>
            <a:chExt cx="980130" cy="1152525"/>
          </a:xfrm>
        </p:grpSpPr>
        <p:cxnSp>
          <p:nvCxnSpPr>
            <p:cNvPr id="380" name="Straight Connector 379">
              <a:extLst>
                <a:ext uri="{FF2B5EF4-FFF2-40B4-BE49-F238E27FC236}">
                  <a16:creationId xmlns:a16="http://schemas.microsoft.com/office/drawing/2014/main" id="{978C5BD8-AF40-442A-B2AB-D029B929FE8C}"/>
                </a:ext>
              </a:extLst>
            </p:cNvPr>
            <p:cNvCxnSpPr/>
            <p:nvPr/>
          </p:nvCxnSpPr>
          <p:spPr>
            <a:xfrm>
              <a:off x="7225261" y="1912144"/>
              <a:ext cx="0" cy="1152525"/>
            </a:xfrm>
            <a:prstGeom prst="line">
              <a:avLst/>
            </a:prstGeom>
            <a:ln w="28575">
              <a:solidFill>
                <a:srgbClr val="1D4956"/>
              </a:solidFill>
            </a:ln>
          </p:spPr>
          <p:style>
            <a:lnRef idx="1">
              <a:schemeClr val="accent1"/>
            </a:lnRef>
            <a:fillRef idx="0">
              <a:schemeClr val="accent1"/>
            </a:fillRef>
            <a:effectRef idx="0">
              <a:schemeClr val="accent1"/>
            </a:effectRef>
            <a:fontRef idx="minor">
              <a:schemeClr val="tx1"/>
            </a:fontRef>
          </p:style>
        </p:cxnSp>
        <p:sp>
          <p:nvSpPr>
            <p:cNvPr id="381" name="Rectangle 380">
              <a:extLst>
                <a:ext uri="{FF2B5EF4-FFF2-40B4-BE49-F238E27FC236}">
                  <a16:creationId xmlns:a16="http://schemas.microsoft.com/office/drawing/2014/main" id="{DC8B1D5B-BDD1-4424-8A5C-1F8ECE8B08D1}"/>
                </a:ext>
              </a:extLst>
            </p:cNvPr>
            <p:cNvSpPr/>
            <p:nvPr/>
          </p:nvSpPr>
          <p:spPr>
            <a:xfrm>
              <a:off x="7100551" y="2280126"/>
              <a:ext cx="266603" cy="482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TextBox 381">
              <a:extLst>
                <a:ext uri="{FF2B5EF4-FFF2-40B4-BE49-F238E27FC236}">
                  <a16:creationId xmlns:a16="http://schemas.microsoft.com/office/drawing/2014/main" id="{38D572C2-0419-4AAE-B63F-6F02759036ED}"/>
                </a:ext>
              </a:extLst>
            </p:cNvPr>
            <p:cNvSpPr txBox="1"/>
            <p:nvPr/>
          </p:nvSpPr>
          <p:spPr>
            <a:xfrm>
              <a:off x="6730938" y="2245500"/>
              <a:ext cx="980130" cy="523220"/>
            </a:xfrm>
            <a:prstGeom prst="rect">
              <a:avLst/>
            </a:prstGeom>
            <a:noFill/>
          </p:spPr>
          <p:txBody>
            <a:bodyPr wrap="square" rtlCol="0">
              <a:spAutoFit/>
            </a:bodyPr>
            <a:lstStyle/>
            <a:p>
              <a:pPr algn="ctr"/>
              <a:r>
                <a:rPr lang="en-US" dirty="0">
                  <a:solidFill>
                    <a:srgbClr val="1D4956"/>
                  </a:solidFill>
                  <a:latin typeface="Barlow" panose="020B0604020202020204" charset="0"/>
                </a:rPr>
                <a:t>allocate in partition</a:t>
              </a:r>
            </a:p>
          </p:txBody>
        </p:sp>
      </p:grpSp>
      <p:cxnSp>
        <p:nvCxnSpPr>
          <p:cNvPr id="383" name="Straight Arrow Connector 382">
            <a:extLst>
              <a:ext uri="{FF2B5EF4-FFF2-40B4-BE49-F238E27FC236}">
                <a16:creationId xmlns:a16="http://schemas.microsoft.com/office/drawing/2014/main" id="{8B827A84-6B40-4CCA-AD27-0401537106CB}"/>
              </a:ext>
            </a:extLst>
          </p:cNvPr>
          <p:cNvCxnSpPr>
            <a:cxnSpLocks/>
          </p:cNvCxnSpPr>
          <p:nvPr/>
        </p:nvCxnSpPr>
        <p:spPr>
          <a:xfrm flipH="1">
            <a:off x="11144825" y="2578246"/>
            <a:ext cx="582031" cy="4671"/>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44444774-148F-41B9-BED7-6BFBB010D8B0}"/>
              </a:ext>
            </a:extLst>
          </p:cNvPr>
          <p:cNvCxnSpPr>
            <a:cxnSpLocks/>
          </p:cNvCxnSpPr>
          <p:nvPr/>
        </p:nvCxnSpPr>
        <p:spPr>
          <a:xfrm flipH="1">
            <a:off x="11037499" y="3316132"/>
            <a:ext cx="1085" cy="267639"/>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385" name="TextBox 384">
            <a:extLst>
              <a:ext uri="{FF2B5EF4-FFF2-40B4-BE49-F238E27FC236}">
                <a16:creationId xmlns:a16="http://schemas.microsoft.com/office/drawing/2014/main" id="{062BC7B1-0F44-4564-801C-344515BC76FD}"/>
              </a:ext>
            </a:extLst>
          </p:cNvPr>
          <p:cNvSpPr txBox="1"/>
          <p:nvPr/>
        </p:nvSpPr>
        <p:spPr>
          <a:xfrm>
            <a:off x="6934809" y="4044688"/>
            <a:ext cx="5222300" cy="307777"/>
          </a:xfrm>
          <a:prstGeom prst="rect">
            <a:avLst/>
          </a:prstGeom>
          <a:noFill/>
          <a:ln w="12700">
            <a:solidFill>
              <a:srgbClr val="1D4956"/>
            </a:solidFill>
            <a:prstDash val="solid"/>
          </a:ln>
        </p:spPr>
        <p:txBody>
          <a:bodyPr wrap="square" rtlCol="0">
            <a:spAutoFit/>
          </a:bodyPr>
          <a:lstStyle/>
          <a:p>
            <a:pPr algn="ctr"/>
            <a:r>
              <a:rPr lang="en-US" b="1" dirty="0">
                <a:solidFill>
                  <a:srgbClr val="1D4956"/>
                </a:solidFill>
                <a:latin typeface="Barlow" panose="020B0604020202020204" charset="0"/>
              </a:rPr>
              <a:t>CUDA driver library</a:t>
            </a:r>
            <a:endParaRPr lang="el-GR" b="1" dirty="0">
              <a:solidFill>
                <a:srgbClr val="1D4956"/>
              </a:solidFill>
            </a:endParaRPr>
          </a:p>
        </p:txBody>
      </p:sp>
      <p:cxnSp>
        <p:nvCxnSpPr>
          <p:cNvPr id="386" name="Straight Arrow Connector 385">
            <a:extLst>
              <a:ext uri="{FF2B5EF4-FFF2-40B4-BE49-F238E27FC236}">
                <a16:creationId xmlns:a16="http://schemas.microsoft.com/office/drawing/2014/main" id="{EAE879CB-0052-4A81-BC78-7E461697164A}"/>
              </a:ext>
            </a:extLst>
          </p:cNvPr>
          <p:cNvCxnSpPr>
            <a:cxnSpLocks/>
          </p:cNvCxnSpPr>
          <p:nvPr/>
        </p:nvCxnSpPr>
        <p:spPr>
          <a:xfrm flipH="1">
            <a:off x="7944435" y="3843541"/>
            <a:ext cx="1085" cy="267639"/>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D2FA2ADC-4E17-4D8A-8752-FE46EF1A2347}"/>
              </a:ext>
            </a:extLst>
          </p:cNvPr>
          <p:cNvCxnSpPr>
            <a:cxnSpLocks/>
          </p:cNvCxnSpPr>
          <p:nvPr/>
        </p:nvCxnSpPr>
        <p:spPr>
          <a:xfrm flipH="1">
            <a:off x="11037499" y="3839268"/>
            <a:ext cx="1085" cy="267639"/>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92" name="Ορθογώνιο: Στρογγύλεμα γωνιών 102">
            <a:extLst>
              <a:ext uri="{FF2B5EF4-FFF2-40B4-BE49-F238E27FC236}">
                <a16:creationId xmlns:a16="http://schemas.microsoft.com/office/drawing/2014/main" id="{BBB89589-E2B9-459D-81C3-A15D4B901DBE}"/>
              </a:ext>
            </a:extLst>
          </p:cNvPr>
          <p:cNvSpPr/>
          <p:nvPr/>
        </p:nvSpPr>
        <p:spPr>
          <a:xfrm>
            <a:off x="6895197" y="4634875"/>
            <a:ext cx="5255910" cy="1684563"/>
          </a:xfrm>
          <a:prstGeom prst="roundRect">
            <a:avLst>
              <a:gd name="adj" fmla="val 0"/>
            </a:avLst>
          </a:prstGeom>
          <a:solidFill>
            <a:schemeClr val="accent3">
              <a:lumMod val="20000"/>
              <a:lumOff val="80000"/>
            </a:schemeClr>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97" name="Ορθογώνιο: Στρογγύλεμα γωνιών 55">
            <a:extLst>
              <a:ext uri="{FF2B5EF4-FFF2-40B4-BE49-F238E27FC236}">
                <a16:creationId xmlns:a16="http://schemas.microsoft.com/office/drawing/2014/main" id="{1EAE5712-9F59-4592-BB6A-91E0C9D8D1DF}"/>
              </a:ext>
            </a:extLst>
          </p:cNvPr>
          <p:cNvSpPr/>
          <p:nvPr/>
        </p:nvSpPr>
        <p:spPr>
          <a:xfrm>
            <a:off x="7003791" y="4944802"/>
            <a:ext cx="1916027" cy="337127"/>
          </a:xfrm>
          <a:prstGeom prst="roundRect">
            <a:avLst/>
          </a:prstGeom>
          <a:solidFill>
            <a:srgbClr val="EAEAEA"/>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1D4956"/>
                </a:solidFill>
                <a:latin typeface="Barlow" panose="020B0604020202020204" charset="0"/>
              </a:rPr>
              <a:t>sandboxed kernels A</a:t>
            </a:r>
            <a:r>
              <a:rPr lang="en-US" sz="1800" baseline="-25000" dirty="0">
                <a:solidFill>
                  <a:srgbClr val="1D4956"/>
                </a:solidFill>
                <a:latin typeface="Barlow" panose="020B0604020202020204" charset="0"/>
              </a:rPr>
              <a:t>1</a:t>
            </a:r>
            <a:endParaRPr lang="el-GR" baseline="-25000" dirty="0">
              <a:solidFill>
                <a:srgbClr val="1D4956"/>
              </a:solidFill>
            </a:endParaRPr>
          </a:p>
        </p:txBody>
      </p:sp>
      <p:sp>
        <p:nvSpPr>
          <p:cNvPr id="100" name="Ορθογώνιο: Στρογγύλεμα γωνιών 55">
            <a:extLst>
              <a:ext uri="{FF2B5EF4-FFF2-40B4-BE49-F238E27FC236}">
                <a16:creationId xmlns:a16="http://schemas.microsoft.com/office/drawing/2014/main" id="{1265DECB-F74F-4000-A32A-08FCFA7D77DC}"/>
              </a:ext>
            </a:extLst>
          </p:cNvPr>
          <p:cNvSpPr/>
          <p:nvPr/>
        </p:nvSpPr>
        <p:spPr>
          <a:xfrm>
            <a:off x="10083319" y="4946127"/>
            <a:ext cx="1976450" cy="344698"/>
          </a:xfrm>
          <a:prstGeom prst="roundRect">
            <a:avLst/>
          </a:prstGeom>
          <a:solidFill>
            <a:srgbClr val="EAEAEA"/>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1D4956"/>
                </a:solidFill>
                <a:latin typeface="Barlow" panose="020B0604020202020204" charset="0"/>
              </a:rPr>
              <a:t>sandboxed kernels A</a:t>
            </a:r>
            <a:r>
              <a:rPr lang="en-US" sz="1800" baseline="-25000" dirty="0">
                <a:solidFill>
                  <a:srgbClr val="1D4956"/>
                </a:solidFill>
                <a:latin typeface="Barlow" panose="020B0604020202020204" charset="0"/>
              </a:rPr>
              <a:t>N</a:t>
            </a:r>
            <a:endParaRPr lang="el-GR" baseline="-25000" dirty="0">
              <a:solidFill>
                <a:srgbClr val="1D4956"/>
              </a:solidFill>
            </a:endParaRPr>
          </a:p>
        </p:txBody>
      </p:sp>
      <p:cxnSp>
        <p:nvCxnSpPr>
          <p:cNvPr id="101" name="Straight Arrow Connector 100">
            <a:extLst>
              <a:ext uri="{FF2B5EF4-FFF2-40B4-BE49-F238E27FC236}">
                <a16:creationId xmlns:a16="http://schemas.microsoft.com/office/drawing/2014/main" id="{8739C3C9-8347-4F75-B42D-6256EAE9F6A2}"/>
              </a:ext>
            </a:extLst>
          </p:cNvPr>
          <p:cNvCxnSpPr>
            <a:cxnSpLocks/>
          </p:cNvCxnSpPr>
          <p:nvPr/>
        </p:nvCxnSpPr>
        <p:spPr>
          <a:xfrm flipH="1">
            <a:off x="7954222" y="4365057"/>
            <a:ext cx="1085" cy="267639"/>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E37EC74-BA46-4692-B3D2-F540FE2535B9}"/>
              </a:ext>
            </a:extLst>
          </p:cNvPr>
          <p:cNvCxnSpPr>
            <a:cxnSpLocks/>
          </p:cNvCxnSpPr>
          <p:nvPr/>
        </p:nvCxnSpPr>
        <p:spPr>
          <a:xfrm flipH="1">
            <a:off x="11042772" y="4366455"/>
            <a:ext cx="1085" cy="267639"/>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B3DA6119-3F2B-4266-A9AF-47DEFB005C57}"/>
              </a:ext>
            </a:extLst>
          </p:cNvPr>
          <p:cNvSpPr/>
          <p:nvPr/>
        </p:nvSpPr>
        <p:spPr>
          <a:xfrm>
            <a:off x="7021995" y="5392334"/>
            <a:ext cx="5047858" cy="727888"/>
          </a:xfrm>
          <a:prstGeom prst="roundRect">
            <a:avLst/>
          </a:prstGeom>
          <a:noFill/>
          <a:ln>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5" name="TextBox 104">
            <a:extLst>
              <a:ext uri="{FF2B5EF4-FFF2-40B4-BE49-F238E27FC236}">
                <a16:creationId xmlns:a16="http://schemas.microsoft.com/office/drawing/2014/main" id="{511712D3-2632-4A8E-8F01-CA603E50202E}"/>
              </a:ext>
            </a:extLst>
          </p:cNvPr>
          <p:cNvSpPr txBox="1"/>
          <p:nvPr/>
        </p:nvSpPr>
        <p:spPr>
          <a:xfrm>
            <a:off x="11318665" y="4470175"/>
            <a:ext cx="645611" cy="307777"/>
          </a:xfrm>
          <a:prstGeom prst="rect">
            <a:avLst/>
          </a:prstGeom>
          <a:solidFill>
            <a:schemeClr val="bg1"/>
          </a:solidFill>
        </p:spPr>
        <p:txBody>
          <a:bodyPr wrap="square" rtlCol="0">
            <a:spAutoFit/>
          </a:bodyPr>
          <a:lstStyle/>
          <a:p>
            <a:pPr algn="ctr"/>
            <a:r>
              <a:rPr lang="en-US" b="1" dirty="0">
                <a:solidFill>
                  <a:srgbClr val="1D4956"/>
                </a:solidFill>
                <a:latin typeface="Barlow" panose="020B0604020202020204" charset="0"/>
              </a:rPr>
              <a:t>GPU</a:t>
            </a:r>
            <a:endParaRPr lang="el-GR" sz="2000" b="1" dirty="0">
              <a:solidFill>
                <a:srgbClr val="1D4956"/>
              </a:solidFill>
            </a:endParaRPr>
          </a:p>
        </p:txBody>
      </p:sp>
      <p:sp>
        <p:nvSpPr>
          <p:cNvPr id="107" name="TextBox 106">
            <a:extLst>
              <a:ext uri="{FF2B5EF4-FFF2-40B4-BE49-F238E27FC236}">
                <a16:creationId xmlns:a16="http://schemas.microsoft.com/office/drawing/2014/main" id="{CF6525DC-65D2-4A8A-A826-FF58AC00954A}"/>
              </a:ext>
            </a:extLst>
          </p:cNvPr>
          <p:cNvSpPr txBox="1"/>
          <p:nvPr/>
        </p:nvSpPr>
        <p:spPr>
          <a:xfrm>
            <a:off x="9161270" y="5951039"/>
            <a:ext cx="828908" cy="307777"/>
          </a:xfrm>
          <a:prstGeom prst="rect">
            <a:avLst/>
          </a:prstGeom>
          <a:solidFill>
            <a:srgbClr val="EDEDED"/>
          </a:solidFill>
        </p:spPr>
        <p:txBody>
          <a:bodyPr wrap="square" rtlCol="0">
            <a:spAutoFit/>
          </a:bodyPr>
          <a:lstStyle/>
          <a:p>
            <a:pPr algn="ctr"/>
            <a:r>
              <a:rPr lang="en-US" dirty="0">
                <a:solidFill>
                  <a:srgbClr val="1D4956"/>
                </a:solidFill>
                <a:latin typeface="Barlow" panose="020B0604020202020204" charset="0"/>
              </a:rPr>
              <a:t>Memory</a:t>
            </a:r>
            <a:endParaRPr lang="el-GR" dirty="0">
              <a:solidFill>
                <a:srgbClr val="1D4956"/>
              </a:solidFill>
            </a:endParaRPr>
          </a:p>
        </p:txBody>
      </p:sp>
      <p:sp>
        <p:nvSpPr>
          <p:cNvPr id="93" name="TextBox 92">
            <a:extLst>
              <a:ext uri="{FF2B5EF4-FFF2-40B4-BE49-F238E27FC236}">
                <a16:creationId xmlns:a16="http://schemas.microsoft.com/office/drawing/2014/main" id="{A6E33D03-D008-442B-B3B1-D06AFF4E6464}"/>
              </a:ext>
            </a:extLst>
          </p:cNvPr>
          <p:cNvSpPr txBox="1"/>
          <p:nvPr/>
        </p:nvSpPr>
        <p:spPr>
          <a:xfrm>
            <a:off x="7406464" y="5396902"/>
            <a:ext cx="1190451" cy="307777"/>
          </a:xfrm>
          <a:prstGeom prst="rect">
            <a:avLst/>
          </a:prstGeom>
          <a:noFill/>
        </p:spPr>
        <p:txBody>
          <a:bodyPr wrap="square" rtlCol="0">
            <a:spAutoFit/>
          </a:bodyPr>
          <a:lstStyle/>
          <a:p>
            <a:pPr algn="ctr"/>
            <a:r>
              <a:rPr lang="en-US" i="1" dirty="0">
                <a:solidFill>
                  <a:srgbClr val="1D4956"/>
                </a:solidFill>
                <a:latin typeface="Barlow" panose="020B0604020202020204" charset="0"/>
              </a:rPr>
              <a:t>partition A</a:t>
            </a:r>
            <a:r>
              <a:rPr lang="en-US" sz="2000" i="1" baseline="-25000" dirty="0">
                <a:solidFill>
                  <a:srgbClr val="1D4956"/>
                </a:solidFill>
                <a:latin typeface="Barlow" panose="020B0604020202020204" charset="0"/>
              </a:rPr>
              <a:t>1</a:t>
            </a:r>
            <a:endParaRPr lang="el-GR" sz="2000" i="1" baseline="-25000" dirty="0">
              <a:solidFill>
                <a:srgbClr val="1D4956"/>
              </a:solidFill>
            </a:endParaRPr>
          </a:p>
        </p:txBody>
      </p:sp>
      <p:cxnSp>
        <p:nvCxnSpPr>
          <p:cNvPr id="103" name="Straight Connector 102">
            <a:extLst>
              <a:ext uri="{FF2B5EF4-FFF2-40B4-BE49-F238E27FC236}">
                <a16:creationId xmlns:a16="http://schemas.microsoft.com/office/drawing/2014/main" id="{9506492C-AA04-4FDA-930E-A2EB8C6FE0C5}"/>
              </a:ext>
            </a:extLst>
          </p:cNvPr>
          <p:cNvCxnSpPr>
            <a:cxnSpLocks/>
          </p:cNvCxnSpPr>
          <p:nvPr/>
        </p:nvCxnSpPr>
        <p:spPr>
          <a:xfrm>
            <a:off x="9051819" y="5281929"/>
            <a:ext cx="0" cy="900757"/>
          </a:xfrm>
          <a:prstGeom prst="line">
            <a:avLst/>
          </a:prstGeom>
          <a:ln w="28575">
            <a:solidFill>
              <a:srgbClr val="1D4956"/>
            </a:solidFill>
          </a:ln>
          <a:effectLst/>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F6FC57-D64A-4D33-B4DF-CC86AE860C62}"/>
              </a:ext>
            </a:extLst>
          </p:cNvPr>
          <p:cNvSpPr txBox="1"/>
          <p:nvPr/>
        </p:nvSpPr>
        <p:spPr>
          <a:xfrm>
            <a:off x="7423291" y="5710174"/>
            <a:ext cx="1190451" cy="307777"/>
          </a:xfrm>
          <a:prstGeom prst="rect">
            <a:avLst/>
          </a:prstGeom>
          <a:noFill/>
          <a:ln>
            <a:solidFill>
              <a:srgbClr val="1D4956"/>
            </a:solidFill>
          </a:ln>
        </p:spPr>
        <p:txBody>
          <a:bodyPr wrap="square" rtlCol="0">
            <a:spAutoFit/>
          </a:bodyPr>
          <a:lstStyle/>
          <a:p>
            <a:pPr algn="ctr"/>
            <a:r>
              <a:rPr lang="en-US" dirty="0">
                <a:solidFill>
                  <a:srgbClr val="1D4956"/>
                </a:solidFill>
                <a:latin typeface="Barlow" panose="020B0604020202020204" charset="0"/>
              </a:rPr>
              <a:t>data A</a:t>
            </a:r>
            <a:r>
              <a:rPr lang="en-US" sz="2000" baseline="-25000" dirty="0">
                <a:solidFill>
                  <a:srgbClr val="1D4956"/>
                </a:solidFill>
                <a:latin typeface="Barlow" panose="020B0604020202020204" charset="0"/>
              </a:rPr>
              <a:t>1</a:t>
            </a:r>
            <a:endParaRPr lang="el-GR" sz="2000" baseline="-25000" dirty="0">
              <a:solidFill>
                <a:srgbClr val="1D4956"/>
              </a:solidFill>
            </a:endParaRPr>
          </a:p>
        </p:txBody>
      </p:sp>
      <p:sp>
        <p:nvSpPr>
          <p:cNvPr id="113" name="TextBox 112">
            <a:extLst>
              <a:ext uri="{FF2B5EF4-FFF2-40B4-BE49-F238E27FC236}">
                <a16:creationId xmlns:a16="http://schemas.microsoft.com/office/drawing/2014/main" id="{EB5B96DE-AAB7-45FA-AD1A-C49EA2E0A495}"/>
              </a:ext>
            </a:extLst>
          </p:cNvPr>
          <p:cNvSpPr txBox="1"/>
          <p:nvPr/>
        </p:nvSpPr>
        <p:spPr>
          <a:xfrm>
            <a:off x="10066492" y="5402730"/>
            <a:ext cx="1190451" cy="307777"/>
          </a:xfrm>
          <a:prstGeom prst="rect">
            <a:avLst/>
          </a:prstGeom>
          <a:noFill/>
        </p:spPr>
        <p:txBody>
          <a:bodyPr wrap="square" rtlCol="0">
            <a:spAutoFit/>
          </a:bodyPr>
          <a:lstStyle/>
          <a:p>
            <a:pPr algn="ctr"/>
            <a:r>
              <a:rPr lang="en-US" i="1" dirty="0">
                <a:solidFill>
                  <a:srgbClr val="1D4956"/>
                </a:solidFill>
                <a:latin typeface="Barlow" panose="020B0604020202020204" charset="0"/>
              </a:rPr>
              <a:t>partition A</a:t>
            </a:r>
            <a:r>
              <a:rPr lang="en-US" sz="2000" i="1" baseline="-25000" dirty="0">
                <a:solidFill>
                  <a:srgbClr val="1D4956"/>
                </a:solidFill>
                <a:latin typeface="Barlow" panose="020B0604020202020204" charset="0"/>
              </a:rPr>
              <a:t>N</a:t>
            </a:r>
            <a:endParaRPr lang="el-GR" sz="2000" i="1" baseline="-25000" dirty="0">
              <a:solidFill>
                <a:srgbClr val="1D4956"/>
              </a:solidFill>
            </a:endParaRPr>
          </a:p>
        </p:txBody>
      </p:sp>
      <p:sp>
        <p:nvSpPr>
          <p:cNvPr id="114" name="TextBox 113">
            <a:extLst>
              <a:ext uri="{FF2B5EF4-FFF2-40B4-BE49-F238E27FC236}">
                <a16:creationId xmlns:a16="http://schemas.microsoft.com/office/drawing/2014/main" id="{DED6D6AA-6E9B-4C1E-89F3-BCB4A35AC4D4}"/>
              </a:ext>
            </a:extLst>
          </p:cNvPr>
          <p:cNvSpPr txBox="1"/>
          <p:nvPr/>
        </p:nvSpPr>
        <p:spPr>
          <a:xfrm>
            <a:off x="10083319" y="5716002"/>
            <a:ext cx="1190451" cy="307777"/>
          </a:xfrm>
          <a:prstGeom prst="rect">
            <a:avLst/>
          </a:prstGeom>
          <a:noFill/>
          <a:ln>
            <a:solidFill>
              <a:srgbClr val="1D4956"/>
            </a:solidFill>
          </a:ln>
        </p:spPr>
        <p:txBody>
          <a:bodyPr wrap="square" rtlCol="0">
            <a:spAutoFit/>
          </a:bodyPr>
          <a:lstStyle/>
          <a:p>
            <a:pPr algn="ctr"/>
            <a:r>
              <a:rPr lang="en-US" dirty="0">
                <a:solidFill>
                  <a:srgbClr val="1D4956"/>
                </a:solidFill>
                <a:latin typeface="Barlow" panose="020B0604020202020204" charset="0"/>
              </a:rPr>
              <a:t>data A</a:t>
            </a:r>
            <a:r>
              <a:rPr lang="en-US" sz="2000" baseline="-25000" dirty="0">
                <a:solidFill>
                  <a:srgbClr val="1D4956"/>
                </a:solidFill>
                <a:latin typeface="Barlow" panose="020B0604020202020204" charset="0"/>
              </a:rPr>
              <a:t>N</a:t>
            </a:r>
            <a:endParaRPr lang="el-GR" sz="2000" baseline="-25000" dirty="0">
              <a:solidFill>
                <a:srgbClr val="1D4956"/>
              </a:solidFill>
            </a:endParaRPr>
          </a:p>
        </p:txBody>
      </p:sp>
      <p:pic>
        <p:nvPicPr>
          <p:cNvPr id="117" name="Picture 116">
            <a:extLst>
              <a:ext uri="{FF2B5EF4-FFF2-40B4-BE49-F238E27FC236}">
                <a16:creationId xmlns:a16="http://schemas.microsoft.com/office/drawing/2014/main" id="{8F01B5BE-ECA1-4F2E-A976-0BFFA4E96CCD}"/>
              </a:ext>
            </a:extLst>
          </p:cNvPr>
          <p:cNvPicPr>
            <a:picLocks noChangeAspect="1"/>
          </p:cNvPicPr>
          <p:nvPr/>
        </p:nvPicPr>
        <p:blipFill>
          <a:blip r:embed="rId4"/>
          <a:stretch>
            <a:fillRect/>
          </a:stretch>
        </p:blipFill>
        <p:spPr>
          <a:xfrm>
            <a:off x="9321352" y="1670410"/>
            <a:ext cx="314919" cy="314919"/>
          </a:xfrm>
          <a:prstGeom prst="rect">
            <a:avLst/>
          </a:prstGeom>
        </p:spPr>
      </p:pic>
      <p:pic>
        <p:nvPicPr>
          <p:cNvPr id="118" name="Picture 117">
            <a:extLst>
              <a:ext uri="{FF2B5EF4-FFF2-40B4-BE49-F238E27FC236}">
                <a16:creationId xmlns:a16="http://schemas.microsoft.com/office/drawing/2014/main" id="{3CAFB4D2-0A51-48A8-B79F-B169D74F63F8}"/>
              </a:ext>
            </a:extLst>
          </p:cNvPr>
          <p:cNvPicPr>
            <a:picLocks noChangeAspect="1"/>
          </p:cNvPicPr>
          <p:nvPr/>
        </p:nvPicPr>
        <p:blipFill>
          <a:blip r:embed="rId4"/>
          <a:stretch>
            <a:fillRect/>
          </a:stretch>
        </p:blipFill>
        <p:spPr>
          <a:xfrm>
            <a:off x="7030652" y="5591856"/>
            <a:ext cx="314919" cy="314919"/>
          </a:xfrm>
          <a:prstGeom prst="rect">
            <a:avLst/>
          </a:prstGeom>
        </p:spPr>
      </p:pic>
      <p:sp>
        <p:nvSpPr>
          <p:cNvPr id="4" name="Slide Number Placeholder 3">
            <a:extLst>
              <a:ext uri="{FF2B5EF4-FFF2-40B4-BE49-F238E27FC236}">
                <a16:creationId xmlns:a16="http://schemas.microsoft.com/office/drawing/2014/main" id="{D1E2CF70-9206-4DA6-83C4-A20343731B03}"/>
              </a:ext>
            </a:extLst>
          </p:cNvPr>
          <p:cNvSpPr>
            <a:spLocks noGrp="1"/>
          </p:cNvSpPr>
          <p:nvPr>
            <p:ph type="sldNum" sz="quarter" idx="12"/>
          </p:nvPr>
        </p:nvSpPr>
        <p:spPr/>
        <p:txBody>
          <a:bodyPr/>
          <a:lstStyle/>
          <a:p>
            <a:fld id="{91CB7E60-017D-4FC8-B57F-B623DC9C79BC}" type="slidenum">
              <a:rPr lang="en-US" smtClean="0"/>
              <a:t>50</a:t>
            </a:fld>
            <a:endParaRPr lang="en-US" dirty="0"/>
          </a:p>
        </p:txBody>
      </p:sp>
      <p:sp>
        <p:nvSpPr>
          <p:cNvPr id="8" name="Footer Placeholder 7">
            <a:extLst>
              <a:ext uri="{FF2B5EF4-FFF2-40B4-BE49-F238E27FC236}">
                <a16:creationId xmlns:a16="http://schemas.microsoft.com/office/drawing/2014/main" id="{C6F1279F-E115-452A-9CC8-91E7CEB48CE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94" name="Group 93">
            <a:extLst>
              <a:ext uri="{FF2B5EF4-FFF2-40B4-BE49-F238E27FC236}">
                <a16:creationId xmlns:a16="http://schemas.microsoft.com/office/drawing/2014/main" id="{2D7E1765-165B-4199-AFB2-EFD2CB95766D}"/>
              </a:ext>
            </a:extLst>
          </p:cNvPr>
          <p:cNvGrpSpPr/>
          <p:nvPr/>
        </p:nvGrpSpPr>
        <p:grpSpPr>
          <a:xfrm>
            <a:off x="7562757" y="1441688"/>
            <a:ext cx="777215" cy="1140881"/>
            <a:chOff x="6847264" y="1141406"/>
            <a:chExt cx="777215" cy="432635"/>
          </a:xfrm>
        </p:grpSpPr>
        <p:cxnSp>
          <p:nvCxnSpPr>
            <p:cNvPr id="95" name="Straight Arrow Connector 94">
              <a:extLst>
                <a:ext uri="{FF2B5EF4-FFF2-40B4-BE49-F238E27FC236}">
                  <a16:creationId xmlns:a16="http://schemas.microsoft.com/office/drawing/2014/main" id="{94DFA6D3-1B29-406A-A955-5C71AEBCF33B}"/>
                </a:ext>
              </a:extLst>
            </p:cNvPr>
            <p:cNvCxnSpPr>
              <a:cxnSpLocks/>
            </p:cNvCxnSpPr>
            <p:nvPr/>
          </p:nvCxnSpPr>
          <p:spPr>
            <a:xfrm>
              <a:off x="7216542"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5583C365-CC17-4CFE-8E5A-0B758C0197E9}"/>
                </a:ext>
              </a:extLst>
            </p:cNvPr>
            <p:cNvSpPr/>
            <p:nvPr/>
          </p:nvSpPr>
          <p:spPr>
            <a:xfrm>
              <a:off x="7026685" y="1284220"/>
              <a:ext cx="347681" cy="184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7A313EF-A8E2-4D64-86BB-CACFED73DD66}"/>
                </a:ext>
              </a:extLst>
            </p:cNvPr>
            <p:cNvSpPr txBox="1"/>
            <p:nvPr/>
          </p:nvSpPr>
          <p:spPr>
            <a:xfrm>
              <a:off x="6847264" y="1268832"/>
              <a:ext cx="777215" cy="198411"/>
            </a:xfrm>
            <a:prstGeom prst="rect">
              <a:avLst/>
            </a:prstGeom>
            <a:noFill/>
          </p:spPr>
          <p:txBody>
            <a:bodyPr wrap="square" rtlCol="0">
              <a:spAutoFit/>
            </a:bodyPr>
            <a:lstStyle/>
            <a:p>
              <a:pPr algn="ctr"/>
              <a:r>
                <a:rPr lang="en-US" dirty="0">
                  <a:solidFill>
                    <a:srgbClr val="1D4956"/>
                  </a:solidFill>
                  <a:latin typeface="Barlow" panose="020B0604020202020204" charset="0"/>
                </a:rPr>
                <a:t>check</a:t>
              </a:r>
            </a:p>
            <a:p>
              <a:pPr algn="ctr"/>
              <a:r>
                <a:rPr lang="en-US" dirty="0">
                  <a:solidFill>
                    <a:srgbClr val="1D4956"/>
                  </a:solidFill>
                  <a:latin typeface="Barlow" panose="020B0604020202020204" charset="0"/>
                </a:rPr>
                <a:t>bounds</a:t>
              </a:r>
            </a:p>
          </p:txBody>
        </p:sp>
      </p:grpSp>
      <p:grpSp>
        <p:nvGrpSpPr>
          <p:cNvPr id="106" name="Group 105">
            <a:extLst>
              <a:ext uri="{FF2B5EF4-FFF2-40B4-BE49-F238E27FC236}">
                <a16:creationId xmlns:a16="http://schemas.microsoft.com/office/drawing/2014/main" id="{F297604E-A5C9-473E-955F-26ED6DCA566F}"/>
              </a:ext>
            </a:extLst>
          </p:cNvPr>
          <p:cNvGrpSpPr/>
          <p:nvPr/>
        </p:nvGrpSpPr>
        <p:grpSpPr>
          <a:xfrm>
            <a:off x="10619631" y="1441671"/>
            <a:ext cx="777215" cy="1140881"/>
            <a:chOff x="6803657" y="1141406"/>
            <a:chExt cx="777215" cy="432635"/>
          </a:xfrm>
        </p:grpSpPr>
        <p:cxnSp>
          <p:nvCxnSpPr>
            <p:cNvPr id="108" name="Straight Arrow Connector 107">
              <a:extLst>
                <a:ext uri="{FF2B5EF4-FFF2-40B4-BE49-F238E27FC236}">
                  <a16:creationId xmlns:a16="http://schemas.microsoft.com/office/drawing/2014/main" id="{2DA55DB7-A212-470C-BF3E-9DAB95D6569E}"/>
                </a:ext>
              </a:extLst>
            </p:cNvPr>
            <p:cNvCxnSpPr>
              <a:cxnSpLocks/>
            </p:cNvCxnSpPr>
            <p:nvPr/>
          </p:nvCxnSpPr>
          <p:spPr>
            <a:xfrm>
              <a:off x="7216542"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31CC43CA-3DCA-4487-8D85-410624756231}"/>
                </a:ext>
              </a:extLst>
            </p:cNvPr>
            <p:cNvSpPr/>
            <p:nvPr/>
          </p:nvSpPr>
          <p:spPr>
            <a:xfrm>
              <a:off x="7026685" y="1276878"/>
              <a:ext cx="347681" cy="191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A0DD16E5-8A63-441C-B7C4-3D66CB157901}"/>
                </a:ext>
              </a:extLst>
            </p:cNvPr>
            <p:cNvSpPr txBox="1"/>
            <p:nvPr/>
          </p:nvSpPr>
          <p:spPr>
            <a:xfrm>
              <a:off x="6803657" y="1267690"/>
              <a:ext cx="777215" cy="198411"/>
            </a:xfrm>
            <a:prstGeom prst="rect">
              <a:avLst/>
            </a:prstGeom>
            <a:noFill/>
          </p:spPr>
          <p:txBody>
            <a:bodyPr wrap="square" rtlCol="0">
              <a:spAutoFit/>
            </a:bodyPr>
            <a:lstStyle/>
            <a:p>
              <a:pPr algn="ctr"/>
              <a:r>
                <a:rPr lang="en-US" dirty="0">
                  <a:solidFill>
                    <a:srgbClr val="1D4956"/>
                  </a:solidFill>
                  <a:latin typeface="Barlow" panose="020B0604020202020204" charset="0"/>
                </a:rPr>
                <a:t>check</a:t>
              </a:r>
            </a:p>
            <a:p>
              <a:pPr algn="ctr"/>
              <a:r>
                <a:rPr lang="en-US" dirty="0">
                  <a:solidFill>
                    <a:srgbClr val="1D4956"/>
                  </a:solidFill>
                  <a:latin typeface="Barlow" panose="020B0604020202020204" charset="0"/>
                </a:rPr>
                <a:t>bounds</a:t>
              </a:r>
            </a:p>
          </p:txBody>
        </p:sp>
      </p:grpSp>
      <p:grpSp>
        <p:nvGrpSpPr>
          <p:cNvPr id="115" name="Group 114">
            <a:extLst>
              <a:ext uri="{FF2B5EF4-FFF2-40B4-BE49-F238E27FC236}">
                <a16:creationId xmlns:a16="http://schemas.microsoft.com/office/drawing/2014/main" id="{9CF20F6D-D93D-45B0-A8C0-AB55D6F9B8D8}"/>
              </a:ext>
            </a:extLst>
          </p:cNvPr>
          <p:cNvGrpSpPr/>
          <p:nvPr/>
        </p:nvGrpSpPr>
        <p:grpSpPr>
          <a:xfrm>
            <a:off x="7563921" y="665359"/>
            <a:ext cx="698847" cy="432635"/>
            <a:chOff x="6862333" y="1141406"/>
            <a:chExt cx="698847" cy="432635"/>
          </a:xfrm>
        </p:grpSpPr>
        <p:cxnSp>
          <p:nvCxnSpPr>
            <p:cNvPr id="116" name="Straight Arrow Connector 115">
              <a:extLst>
                <a:ext uri="{FF2B5EF4-FFF2-40B4-BE49-F238E27FC236}">
                  <a16:creationId xmlns:a16="http://schemas.microsoft.com/office/drawing/2014/main" id="{2E347D2E-4199-4FD0-8716-9D3F0EA1ABF3}"/>
                </a:ext>
              </a:extLst>
            </p:cNvPr>
            <p:cNvCxnSpPr>
              <a:cxnSpLocks/>
            </p:cNvCxnSpPr>
            <p:nvPr/>
          </p:nvCxnSpPr>
          <p:spPr>
            <a:xfrm>
              <a:off x="7192727"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3F758C0B-DBAF-4119-90BB-4E996F73ED26}"/>
                </a:ext>
              </a:extLst>
            </p:cNvPr>
            <p:cNvSpPr/>
            <p:nvPr/>
          </p:nvSpPr>
          <p:spPr>
            <a:xfrm>
              <a:off x="7164347" y="1270000"/>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42AC0CF3-0A00-4745-9044-E366E352D6F8}"/>
                </a:ext>
              </a:extLst>
            </p:cNvPr>
            <p:cNvSpPr txBox="1"/>
            <p:nvPr/>
          </p:nvSpPr>
          <p:spPr>
            <a:xfrm>
              <a:off x="6862333" y="1163111"/>
              <a:ext cx="698847" cy="307776"/>
            </a:xfrm>
            <a:prstGeom prst="rect">
              <a:avLst/>
            </a:prstGeom>
            <a:noFill/>
          </p:spPr>
          <p:txBody>
            <a:bodyPr wrap="square" rtlCol="0">
              <a:spAutoFit/>
            </a:bodyPr>
            <a:lstStyle/>
            <a:p>
              <a:pPr algn="ctr"/>
              <a:r>
                <a:rPr lang="en-US" dirty="0">
                  <a:solidFill>
                    <a:srgbClr val="1D4956"/>
                  </a:solidFill>
                  <a:latin typeface="Barlow" panose="020B0604020202020204" charset="0"/>
                </a:rPr>
                <a:t>copy</a:t>
              </a:r>
            </a:p>
          </p:txBody>
        </p:sp>
      </p:grpSp>
      <p:grpSp>
        <p:nvGrpSpPr>
          <p:cNvPr id="121" name="Group 120">
            <a:extLst>
              <a:ext uri="{FF2B5EF4-FFF2-40B4-BE49-F238E27FC236}">
                <a16:creationId xmlns:a16="http://schemas.microsoft.com/office/drawing/2014/main" id="{63B8ED73-DE40-4631-B023-886011394245}"/>
              </a:ext>
            </a:extLst>
          </p:cNvPr>
          <p:cNvGrpSpPr/>
          <p:nvPr/>
        </p:nvGrpSpPr>
        <p:grpSpPr>
          <a:xfrm>
            <a:off x="10698055" y="665359"/>
            <a:ext cx="698847" cy="432635"/>
            <a:chOff x="6862333" y="1141406"/>
            <a:chExt cx="698847" cy="432635"/>
          </a:xfrm>
        </p:grpSpPr>
        <p:cxnSp>
          <p:nvCxnSpPr>
            <p:cNvPr id="122" name="Straight Arrow Connector 121">
              <a:extLst>
                <a:ext uri="{FF2B5EF4-FFF2-40B4-BE49-F238E27FC236}">
                  <a16:creationId xmlns:a16="http://schemas.microsoft.com/office/drawing/2014/main" id="{989B813D-8DD6-4717-8443-AF84B5B78642}"/>
                </a:ext>
              </a:extLst>
            </p:cNvPr>
            <p:cNvCxnSpPr>
              <a:cxnSpLocks/>
            </p:cNvCxnSpPr>
            <p:nvPr/>
          </p:nvCxnSpPr>
          <p:spPr>
            <a:xfrm>
              <a:off x="7192727"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763786BB-0ED0-4CEE-B5A1-A095ECABDC63}"/>
                </a:ext>
              </a:extLst>
            </p:cNvPr>
            <p:cNvSpPr/>
            <p:nvPr/>
          </p:nvSpPr>
          <p:spPr>
            <a:xfrm>
              <a:off x="7164347" y="1270000"/>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FE029BE5-ADC7-4382-A3DC-2B9D054D1FB0}"/>
                </a:ext>
              </a:extLst>
            </p:cNvPr>
            <p:cNvSpPr txBox="1"/>
            <p:nvPr/>
          </p:nvSpPr>
          <p:spPr>
            <a:xfrm>
              <a:off x="6862333" y="1163111"/>
              <a:ext cx="698847" cy="307776"/>
            </a:xfrm>
            <a:prstGeom prst="rect">
              <a:avLst/>
            </a:prstGeom>
            <a:noFill/>
          </p:spPr>
          <p:txBody>
            <a:bodyPr wrap="square" rtlCol="0">
              <a:spAutoFit/>
            </a:bodyPr>
            <a:lstStyle/>
            <a:p>
              <a:pPr algn="ctr"/>
              <a:r>
                <a:rPr lang="en-US" dirty="0">
                  <a:solidFill>
                    <a:srgbClr val="1D4956"/>
                  </a:solidFill>
                  <a:latin typeface="Barlow" panose="020B0604020202020204" charset="0"/>
                </a:rPr>
                <a:t>copy</a:t>
              </a:r>
            </a:p>
          </p:txBody>
        </p:sp>
      </p:grpSp>
      <p:sp>
        <p:nvSpPr>
          <p:cNvPr id="131" name="Right Brace 130">
            <a:extLst>
              <a:ext uri="{FF2B5EF4-FFF2-40B4-BE49-F238E27FC236}">
                <a16:creationId xmlns:a16="http://schemas.microsoft.com/office/drawing/2014/main" id="{A07512A1-2A27-4648-9721-71D57E9B24D8}"/>
              </a:ext>
            </a:extLst>
          </p:cNvPr>
          <p:cNvSpPr/>
          <p:nvPr/>
        </p:nvSpPr>
        <p:spPr>
          <a:xfrm rot="5400000">
            <a:off x="9120199" y="639819"/>
            <a:ext cx="687687" cy="768322"/>
          </a:xfrm>
          <a:prstGeom prst="rightBrace">
            <a:avLst>
              <a:gd name="adj1" fmla="val 0"/>
              <a:gd name="adj2" fmla="val 50000"/>
            </a:avLst>
          </a:prstGeom>
          <a:ln w="28575">
            <a:solidFill>
              <a:srgbClr val="1D495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TextBox 131">
            <a:extLst>
              <a:ext uri="{FF2B5EF4-FFF2-40B4-BE49-F238E27FC236}">
                <a16:creationId xmlns:a16="http://schemas.microsoft.com/office/drawing/2014/main" id="{2BF5CD46-09E2-4BA5-9C90-2C13E8DBD061}"/>
              </a:ext>
            </a:extLst>
          </p:cNvPr>
          <p:cNvSpPr txBox="1"/>
          <p:nvPr/>
        </p:nvSpPr>
        <p:spPr>
          <a:xfrm>
            <a:off x="9040677" y="534888"/>
            <a:ext cx="853194" cy="523220"/>
          </a:xfrm>
          <a:prstGeom prst="rect">
            <a:avLst/>
          </a:prstGeom>
          <a:noFill/>
        </p:spPr>
        <p:txBody>
          <a:bodyPr wrap="square" rtlCol="0">
            <a:spAutoFit/>
          </a:bodyPr>
          <a:lstStyle/>
          <a:p>
            <a:pPr algn="ctr"/>
            <a:r>
              <a:rPr lang="en-US" dirty="0">
                <a:solidFill>
                  <a:srgbClr val="1D4956"/>
                </a:solidFill>
                <a:latin typeface="Barlow" panose="020B0604020202020204" charset="0"/>
              </a:rPr>
              <a:t>extract &amp; patch</a:t>
            </a:r>
          </a:p>
        </p:txBody>
      </p:sp>
      <p:cxnSp>
        <p:nvCxnSpPr>
          <p:cNvPr id="133" name="Straight Arrow Connector 132">
            <a:extLst>
              <a:ext uri="{FF2B5EF4-FFF2-40B4-BE49-F238E27FC236}">
                <a16:creationId xmlns:a16="http://schemas.microsoft.com/office/drawing/2014/main" id="{A6CD9CE8-6535-4913-85FC-0806881CE84F}"/>
              </a:ext>
            </a:extLst>
          </p:cNvPr>
          <p:cNvCxnSpPr>
            <a:cxnSpLocks/>
          </p:cNvCxnSpPr>
          <p:nvPr/>
        </p:nvCxnSpPr>
        <p:spPr>
          <a:xfrm>
            <a:off x="9463437" y="1143000"/>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D5E02D93-769E-4F20-B81C-1D7DC07B6F21}"/>
              </a:ext>
            </a:extLst>
          </p:cNvPr>
          <p:cNvSpPr txBox="1"/>
          <p:nvPr/>
        </p:nvSpPr>
        <p:spPr>
          <a:xfrm>
            <a:off x="6582774" y="2769720"/>
            <a:ext cx="1314507" cy="646331"/>
          </a:xfrm>
          <a:prstGeom prst="rect">
            <a:avLst/>
          </a:prstGeom>
          <a:noFill/>
        </p:spPr>
        <p:txBody>
          <a:bodyPr wrap="square" rtlCol="0">
            <a:spAutoFit/>
          </a:bodyPr>
          <a:lstStyle/>
          <a:p>
            <a:pPr algn="ctr"/>
            <a:r>
              <a:rPr lang="en-US" sz="1800" b="1" u="sng" dirty="0">
                <a:solidFill>
                  <a:srgbClr val="1D4956"/>
                </a:solidFill>
                <a:latin typeface="Barlow" panose="020B0604020202020204" charset="0"/>
              </a:rPr>
              <a:t>Safe</a:t>
            </a:r>
            <a:r>
              <a:rPr lang="en-US" sz="1800" b="1" dirty="0">
                <a:solidFill>
                  <a:srgbClr val="1D4956"/>
                </a:solidFill>
                <a:latin typeface="Barlow" panose="020B0604020202020204" charset="0"/>
              </a:rPr>
              <a:t> Arax </a:t>
            </a:r>
          </a:p>
          <a:p>
            <a:pPr algn="ctr"/>
            <a:r>
              <a:rPr lang="en-US" sz="1800" b="1" dirty="0">
                <a:solidFill>
                  <a:srgbClr val="1D4956"/>
                </a:solidFill>
                <a:latin typeface="Barlow" panose="020B0604020202020204" charset="0"/>
              </a:rPr>
              <a:t>Server</a:t>
            </a:r>
            <a:endParaRPr lang="el-GR" sz="1800" dirty="0">
              <a:solidFill>
                <a:srgbClr val="1D4956"/>
              </a:solidFill>
            </a:endParaRPr>
          </a:p>
        </p:txBody>
      </p:sp>
      <p:pic>
        <p:nvPicPr>
          <p:cNvPr id="127" name="Picture 126">
            <a:extLst>
              <a:ext uri="{FF2B5EF4-FFF2-40B4-BE49-F238E27FC236}">
                <a16:creationId xmlns:a16="http://schemas.microsoft.com/office/drawing/2014/main" id="{82E715C2-AE61-418D-ADFE-CFF6A6574F42}"/>
              </a:ext>
            </a:extLst>
          </p:cNvPr>
          <p:cNvPicPr>
            <a:picLocks noChangeAspect="1"/>
          </p:cNvPicPr>
          <p:nvPr/>
        </p:nvPicPr>
        <p:blipFill>
          <a:blip r:embed="rId4"/>
          <a:stretch>
            <a:fillRect/>
          </a:stretch>
        </p:blipFill>
        <p:spPr>
          <a:xfrm>
            <a:off x="6836607" y="2543616"/>
            <a:ext cx="314919" cy="314919"/>
          </a:xfrm>
          <a:prstGeom prst="rect">
            <a:avLst/>
          </a:prstGeom>
        </p:spPr>
      </p:pic>
      <p:sp>
        <p:nvSpPr>
          <p:cNvPr id="128" name="TextBox 127">
            <a:extLst>
              <a:ext uri="{FF2B5EF4-FFF2-40B4-BE49-F238E27FC236}">
                <a16:creationId xmlns:a16="http://schemas.microsoft.com/office/drawing/2014/main" id="{DB1F964F-9559-4023-9DFF-E884913C97A4}"/>
              </a:ext>
            </a:extLst>
          </p:cNvPr>
          <p:cNvSpPr txBox="1"/>
          <p:nvPr/>
        </p:nvSpPr>
        <p:spPr>
          <a:xfrm>
            <a:off x="8921997" y="2963234"/>
            <a:ext cx="1149485" cy="276999"/>
          </a:xfrm>
          <a:prstGeom prst="rect">
            <a:avLst/>
          </a:prstGeom>
          <a:noFill/>
        </p:spPr>
        <p:txBody>
          <a:bodyPr wrap="square" rtlCol="0">
            <a:spAutoFit/>
          </a:bodyPr>
          <a:lstStyle/>
          <a:p>
            <a:pPr algn="ctr"/>
            <a:r>
              <a:rPr lang="en-US" sz="1200" b="1" dirty="0">
                <a:solidFill>
                  <a:srgbClr val="1D4956"/>
                </a:solidFill>
                <a:latin typeface="Barlow" panose="020B0604020202020204" charset="0"/>
              </a:rPr>
              <a:t>CUDA streams</a:t>
            </a:r>
            <a:endParaRPr lang="el-GR" sz="1200" dirty="0">
              <a:solidFill>
                <a:srgbClr val="1D4956"/>
              </a:solidFill>
            </a:endParaRPr>
          </a:p>
        </p:txBody>
      </p:sp>
      <p:sp>
        <p:nvSpPr>
          <p:cNvPr id="126" name="TextBox 125">
            <a:extLst>
              <a:ext uri="{FF2B5EF4-FFF2-40B4-BE49-F238E27FC236}">
                <a16:creationId xmlns:a16="http://schemas.microsoft.com/office/drawing/2014/main" id="{5699B187-CBE8-4257-A474-72F3B7E0E70F}"/>
              </a:ext>
            </a:extLst>
          </p:cNvPr>
          <p:cNvSpPr txBox="1"/>
          <p:nvPr/>
        </p:nvSpPr>
        <p:spPr>
          <a:xfrm>
            <a:off x="7504292" y="4574610"/>
            <a:ext cx="4006308" cy="338554"/>
          </a:xfrm>
          <a:prstGeom prst="rect">
            <a:avLst/>
          </a:prstGeom>
          <a:noFill/>
        </p:spPr>
        <p:txBody>
          <a:bodyPr wrap="square" rtlCol="0">
            <a:spAutoFit/>
          </a:bodyPr>
          <a:lstStyle/>
          <a:p>
            <a:pPr algn="ctr"/>
            <a:r>
              <a:rPr lang="en-US" sz="1600" b="1" u="sng" dirty="0">
                <a:solidFill>
                  <a:srgbClr val="1D4956"/>
                </a:solidFill>
                <a:latin typeface="Barlow" panose="020B0604020202020204" charset="0"/>
              </a:rPr>
              <a:t>Protected</a:t>
            </a:r>
            <a:r>
              <a:rPr lang="en-US" sz="1600" b="1" dirty="0">
                <a:solidFill>
                  <a:srgbClr val="1D4956"/>
                </a:solidFill>
                <a:latin typeface="Barlow" panose="020B0604020202020204" charset="0"/>
              </a:rPr>
              <a:t> Server’s </a:t>
            </a:r>
            <a:r>
              <a:rPr lang="en-US" sz="1600" dirty="0">
                <a:solidFill>
                  <a:srgbClr val="1D4956"/>
                </a:solidFill>
                <a:latin typeface="Barlow" panose="020B0604020202020204" charset="0"/>
              </a:rPr>
              <a:t>CUDA context</a:t>
            </a:r>
            <a:endParaRPr lang="el-GR" sz="1600" dirty="0">
              <a:solidFill>
                <a:srgbClr val="1D4956"/>
              </a:solidFill>
            </a:endParaRPr>
          </a:p>
        </p:txBody>
      </p:sp>
    </p:spTree>
    <p:custDataLst>
      <p:tags r:id="rId1"/>
    </p:custDataLst>
    <p:extLst>
      <p:ext uri="{BB962C8B-B14F-4D97-AF65-F5344CB8AC3E}">
        <p14:creationId xmlns:p14="http://schemas.microsoft.com/office/powerpoint/2010/main" val="3461280416"/>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213106" cy="777875"/>
          </a:xfrm>
        </p:spPr>
        <p:txBody>
          <a:bodyPr>
            <a:normAutofit/>
          </a:bodyPr>
          <a:lstStyle/>
          <a:p>
            <a:r>
              <a:rPr lang="en-US" sz="3200" b="1" dirty="0">
                <a:solidFill>
                  <a:srgbClr val="1D4956"/>
                </a:solidFill>
                <a:latin typeface="Barlow"/>
                <a:cs typeface="Calibri Light"/>
              </a:rPr>
              <a:t>Testbed</a:t>
            </a:r>
          </a:p>
        </p:txBody>
      </p:sp>
      <p:sp>
        <p:nvSpPr>
          <p:cNvPr id="7" name="Content Placeholder 2">
            <a:extLst>
              <a:ext uri="{FF2B5EF4-FFF2-40B4-BE49-F238E27FC236}">
                <a16:creationId xmlns:a16="http://schemas.microsoft.com/office/drawing/2014/main" id="{153DA56C-9B03-4329-9839-71BD79A4EAE0}"/>
              </a:ext>
            </a:extLst>
          </p:cNvPr>
          <p:cNvSpPr>
            <a:spLocks noGrp="1"/>
          </p:cNvSpPr>
          <p:nvPr>
            <p:ph sz="half" idx="1"/>
          </p:nvPr>
        </p:nvSpPr>
        <p:spPr>
          <a:xfrm>
            <a:off x="459319" y="1041722"/>
            <a:ext cx="8855369" cy="5351499"/>
          </a:xfrm>
        </p:spPr>
        <p:txBody>
          <a:bodyPr vert="horz" lIns="91440" tIns="45720" rIns="91440" bIns="45720" rtlCol="0" anchor="t">
            <a:normAutofit/>
          </a:bodyPr>
          <a:lstStyle/>
          <a:p>
            <a:pPr>
              <a:lnSpc>
                <a:spcPct val="150000"/>
              </a:lnSpc>
            </a:pPr>
            <a:r>
              <a:rPr lang="en-US" sz="2400" dirty="0">
                <a:solidFill>
                  <a:srgbClr val="1D4956"/>
                </a:solidFill>
                <a:latin typeface="Barlow"/>
                <a:cs typeface="Calibri"/>
              </a:rPr>
              <a:t>Two server configurations with different GPUs</a:t>
            </a:r>
          </a:p>
          <a:p>
            <a:pPr lvl="1">
              <a:lnSpc>
                <a:spcPct val="150000"/>
              </a:lnSpc>
            </a:pPr>
            <a:r>
              <a:rPr lang="en-US" sz="2000" dirty="0">
                <a:solidFill>
                  <a:srgbClr val="1D4956"/>
                </a:solidFill>
                <a:latin typeface="Barlow"/>
                <a:cs typeface="Calibri"/>
              </a:rPr>
              <a:t>NVIDIA RTX A4000 and NVIDIA GeForce RTX 3080 </a:t>
            </a:r>
            <a:r>
              <a:rPr lang="en-US" sz="2000" dirty="0" err="1">
                <a:solidFill>
                  <a:srgbClr val="1D4956"/>
                </a:solidFill>
                <a:latin typeface="Barlow"/>
                <a:cs typeface="Calibri"/>
              </a:rPr>
              <a:t>Ti</a:t>
            </a:r>
            <a:r>
              <a:rPr lang="en-US" sz="2000" dirty="0">
                <a:solidFill>
                  <a:srgbClr val="1D4956"/>
                </a:solidFill>
                <a:latin typeface="Barlow"/>
                <a:cs typeface="Calibri"/>
              </a:rPr>
              <a:t> </a:t>
            </a:r>
          </a:p>
          <a:p>
            <a:pPr>
              <a:lnSpc>
                <a:spcPct val="150000"/>
              </a:lnSpc>
            </a:pPr>
            <a:r>
              <a:rPr lang="en-US" sz="2400" dirty="0">
                <a:solidFill>
                  <a:srgbClr val="1D4956"/>
                </a:solidFill>
                <a:latin typeface="Barlow"/>
                <a:cs typeface="Calibri"/>
              </a:rPr>
              <a:t>Microbenchmarks and real-world applications</a:t>
            </a:r>
          </a:p>
          <a:p>
            <a:pPr lvl="1">
              <a:lnSpc>
                <a:spcPct val="150000"/>
              </a:lnSpc>
            </a:pPr>
            <a:r>
              <a:rPr lang="en-US" sz="2000" dirty="0" err="1">
                <a:solidFill>
                  <a:srgbClr val="1D4956"/>
                </a:solidFill>
                <a:latin typeface="Barlow"/>
                <a:cs typeface="Calibri"/>
              </a:rPr>
              <a:t>Rodinia</a:t>
            </a:r>
            <a:r>
              <a:rPr lang="en-US" sz="2000" dirty="0">
                <a:solidFill>
                  <a:srgbClr val="1D4956"/>
                </a:solidFill>
                <a:latin typeface="Barlow"/>
                <a:cs typeface="Calibri"/>
              </a:rPr>
              <a:t> benchmarks suite (issuing </a:t>
            </a:r>
            <a:r>
              <a:rPr lang="en-US" sz="2000" i="1" dirty="0">
                <a:solidFill>
                  <a:srgbClr val="1D4956"/>
                </a:solidFill>
                <a:latin typeface="Barlow"/>
                <a:cs typeface="Calibri"/>
              </a:rPr>
              <a:t>hundreds</a:t>
            </a:r>
            <a:r>
              <a:rPr lang="en-US" sz="2000" dirty="0">
                <a:solidFill>
                  <a:srgbClr val="1D4956"/>
                </a:solidFill>
                <a:latin typeface="Barlow"/>
                <a:cs typeface="Calibri"/>
              </a:rPr>
              <a:t> of kernels)</a:t>
            </a:r>
          </a:p>
          <a:p>
            <a:pPr lvl="1">
              <a:lnSpc>
                <a:spcPct val="150000"/>
              </a:lnSpc>
            </a:pPr>
            <a:r>
              <a:rPr lang="en-US" sz="2000" dirty="0">
                <a:solidFill>
                  <a:srgbClr val="1D4956"/>
                </a:solidFill>
                <a:latin typeface="Barlow"/>
                <a:cs typeface="Calibri"/>
              </a:rPr>
              <a:t>Caffe deep learning  framework (issuing </a:t>
            </a:r>
            <a:r>
              <a:rPr lang="en-US" sz="2000" i="1" dirty="0">
                <a:solidFill>
                  <a:srgbClr val="1D4956"/>
                </a:solidFill>
                <a:latin typeface="Barlow"/>
                <a:cs typeface="Calibri"/>
              </a:rPr>
              <a:t>billions</a:t>
            </a:r>
            <a:r>
              <a:rPr lang="en-US" sz="2000" dirty="0">
                <a:solidFill>
                  <a:srgbClr val="1D4956"/>
                </a:solidFill>
                <a:latin typeface="Barlow"/>
                <a:cs typeface="Calibri"/>
              </a:rPr>
              <a:t> of kernels)</a:t>
            </a:r>
          </a:p>
          <a:p>
            <a:pPr lvl="1">
              <a:lnSpc>
                <a:spcPct val="150000"/>
              </a:lnSpc>
            </a:pPr>
            <a:r>
              <a:rPr lang="en-US" sz="2000" dirty="0" err="1">
                <a:solidFill>
                  <a:srgbClr val="1D4956"/>
                </a:solidFill>
                <a:latin typeface="Barlow"/>
                <a:cs typeface="Calibri"/>
              </a:rPr>
              <a:t>PyTorch</a:t>
            </a:r>
            <a:r>
              <a:rPr lang="en-US" sz="2000" dirty="0">
                <a:solidFill>
                  <a:srgbClr val="1D4956"/>
                </a:solidFill>
                <a:latin typeface="Barlow"/>
                <a:cs typeface="Calibri"/>
              </a:rPr>
              <a:t> machine learning framework (issuing </a:t>
            </a:r>
            <a:r>
              <a:rPr lang="en-US" sz="2000" i="1" dirty="0">
                <a:solidFill>
                  <a:srgbClr val="1D4956"/>
                </a:solidFill>
                <a:latin typeface="Barlow"/>
                <a:cs typeface="Calibri"/>
              </a:rPr>
              <a:t>billions</a:t>
            </a:r>
            <a:r>
              <a:rPr lang="en-US" sz="2000" dirty="0">
                <a:solidFill>
                  <a:srgbClr val="1D4956"/>
                </a:solidFill>
                <a:latin typeface="Barlow"/>
                <a:cs typeface="Calibri"/>
              </a:rPr>
              <a:t> of kernels)</a:t>
            </a:r>
          </a:p>
          <a:p>
            <a:pPr>
              <a:lnSpc>
                <a:spcPct val="150000"/>
              </a:lnSpc>
            </a:pPr>
            <a:r>
              <a:rPr lang="en-US" sz="2400" dirty="0">
                <a:solidFill>
                  <a:srgbClr val="1D4956"/>
                </a:solidFill>
                <a:latin typeface="Barlow"/>
                <a:cs typeface="Calibri"/>
              </a:rPr>
              <a:t>We evaluate Guardian using two deployments</a:t>
            </a:r>
          </a:p>
          <a:p>
            <a:pPr lvl="1">
              <a:lnSpc>
                <a:spcPct val="150000"/>
              </a:lnSpc>
            </a:pPr>
            <a:r>
              <a:rPr lang="en-US" sz="2000" dirty="0">
                <a:solidFill>
                  <a:srgbClr val="1D4956"/>
                </a:solidFill>
                <a:latin typeface="Barlow"/>
                <a:cs typeface="Calibri"/>
              </a:rPr>
              <a:t>Spatial sharing</a:t>
            </a:r>
          </a:p>
          <a:p>
            <a:pPr lvl="1">
              <a:lnSpc>
                <a:spcPct val="150000"/>
              </a:lnSpc>
            </a:pPr>
            <a:r>
              <a:rPr lang="en-US" sz="2000" dirty="0">
                <a:solidFill>
                  <a:srgbClr val="1D4956"/>
                </a:solidFill>
                <a:latin typeface="Barlow"/>
                <a:cs typeface="Calibri"/>
              </a:rPr>
              <a:t>Standalone applications</a:t>
            </a:r>
          </a:p>
          <a:p>
            <a:pPr marL="0" indent="0">
              <a:lnSpc>
                <a:spcPct val="100000"/>
              </a:lnSpc>
              <a:buNone/>
            </a:pPr>
            <a:endParaRPr lang="en-US" sz="2400" dirty="0">
              <a:solidFill>
                <a:srgbClr val="1D4956"/>
              </a:solidFill>
              <a:latin typeface="Barlow"/>
              <a:cs typeface="Calibri"/>
            </a:endParaRPr>
          </a:p>
          <a:p>
            <a:pPr lvl="1">
              <a:lnSpc>
                <a:spcPct val="100000"/>
              </a:lnSpc>
            </a:pPr>
            <a:endParaRPr lang="en-US" dirty="0">
              <a:solidFill>
                <a:srgbClr val="1D4956"/>
              </a:solidFill>
              <a:latin typeface="Barlow"/>
              <a:cs typeface="Calibri"/>
            </a:endParaRPr>
          </a:p>
        </p:txBody>
      </p:sp>
      <p:sp>
        <p:nvSpPr>
          <p:cNvPr id="4" name="Slide Number Placeholder 3">
            <a:extLst>
              <a:ext uri="{FF2B5EF4-FFF2-40B4-BE49-F238E27FC236}">
                <a16:creationId xmlns:a16="http://schemas.microsoft.com/office/drawing/2014/main" id="{9E1CA81F-330E-4EBF-A4B0-94F91252533D}"/>
              </a:ext>
            </a:extLst>
          </p:cNvPr>
          <p:cNvSpPr>
            <a:spLocks noGrp="1"/>
          </p:cNvSpPr>
          <p:nvPr>
            <p:ph type="sldNum" sz="quarter" idx="12"/>
          </p:nvPr>
        </p:nvSpPr>
        <p:spPr/>
        <p:txBody>
          <a:bodyPr/>
          <a:lstStyle/>
          <a:p>
            <a:fld id="{48F63A3B-78C7-47BE-AE5E-E10140E04643}" type="slidenum">
              <a:rPr lang="en-US" smtClean="0"/>
              <a:t>51</a:t>
            </a:fld>
            <a:endParaRPr lang="en-US"/>
          </a:p>
        </p:txBody>
      </p:sp>
      <p:sp>
        <p:nvSpPr>
          <p:cNvPr id="8" name="Footer Placeholder 7">
            <a:extLst>
              <a:ext uri="{FF2B5EF4-FFF2-40B4-BE49-F238E27FC236}">
                <a16:creationId xmlns:a16="http://schemas.microsoft.com/office/drawing/2014/main" id="{1C736647-AA05-4AFA-9206-13B011801160}"/>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aphicFrame>
        <p:nvGraphicFramePr>
          <p:cNvPr id="3" name="Table 2">
            <a:extLst>
              <a:ext uri="{FF2B5EF4-FFF2-40B4-BE49-F238E27FC236}">
                <a16:creationId xmlns:a16="http://schemas.microsoft.com/office/drawing/2014/main" id="{25916E9B-D833-40B0-A057-F51B1A8392C0}"/>
              </a:ext>
            </a:extLst>
          </p:cNvPr>
          <p:cNvGraphicFramePr>
            <a:graphicFrameLocks noGrp="1"/>
          </p:cNvGraphicFramePr>
          <p:nvPr>
            <p:extLst>
              <p:ext uri="{D42A27DB-BD31-4B8C-83A1-F6EECF244321}">
                <p14:modId xmlns:p14="http://schemas.microsoft.com/office/powerpoint/2010/main" val="369182770"/>
              </p:ext>
            </p:extLst>
          </p:nvPr>
        </p:nvGraphicFramePr>
        <p:xfrm>
          <a:off x="7181456" y="143838"/>
          <a:ext cx="4884421" cy="2595880"/>
        </p:xfrm>
        <a:graphic>
          <a:graphicData uri="http://schemas.openxmlformats.org/drawingml/2006/table">
            <a:tbl>
              <a:tblPr firstRow="1" bandRow="1">
                <a:tableStyleId>{5C22544A-7EE6-4342-B048-85BDC9FD1C3A}</a:tableStyleId>
              </a:tblPr>
              <a:tblGrid>
                <a:gridCol w="1730692">
                  <a:extLst>
                    <a:ext uri="{9D8B030D-6E8A-4147-A177-3AD203B41FA5}">
                      <a16:colId xmlns:a16="http://schemas.microsoft.com/office/drawing/2014/main" val="2883561681"/>
                    </a:ext>
                  </a:extLst>
                </a:gridCol>
                <a:gridCol w="1100457">
                  <a:extLst>
                    <a:ext uri="{9D8B030D-6E8A-4147-A177-3AD203B41FA5}">
                      <a16:colId xmlns:a16="http://schemas.microsoft.com/office/drawing/2014/main" val="3020479600"/>
                    </a:ext>
                  </a:extLst>
                </a:gridCol>
                <a:gridCol w="1046480">
                  <a:extLst>
                    <a:ext uri="{9D8B030D-6E8A-4147-A177-3AD203B41FA5}">
                      <a16:colId xmlns:a16="http://schemas.microsoft.com/office/drawing/2014/main" val="682818964"/>
                    </a:ext>
                  </a:extLst>
                </a:gridCol>
                <a:gridCol w="1006792">
                  <a:extLst>
                    <a:ext uri="{9D8B030D-6E8A-4147-A177-3AD203B41FA5}">
                      <a16:colId xmlns:a16="http://schemas.microsoft.com/office/drawing/2014/main" val="3511552904"/>
                    </a:ext>
                  </a:extLst>
                </a:gridCol>
              </a:tblGrid>
              <a:tr h="370840">
                <a:tc>
                  <a:txBody>
                    <a:bodyPr/>
                    <a:lstStyle/>
                    <a:p>
                      <a:pPr algn="ctr"/>
                      <a:r>
                        <a:rPr lang="en-US" dirty="0">
                          <a:latin typeface="+mn-lt"/>
                        </a:rPr>
                        <a:t>Lib/Framework</a:t>
                      </a:r>
                      <a:endParaRPr lang="el-GR" dirty="0">
                        <a:latin typeface="+mn-lt"/>
                      </a:endParaRPr>
                    </a:p>
                  </a:txBody>
                  <a:tcPr>
                    <a:solidFill>
                      <a:srgbClr val="1D4956"/>
                    </a:solidFill>
                  </a:tcPr>
                </a:tc>
                <a:tc>
                  <a:txBody>
                    <a:bodyPr/>
                    <a:lstStyle/>
                    <a:p>
                      <a:pPr algn="ctr"/>
                      <a:r>
                        <a:rPr lang="en-US" dirty="0">
                          <a:latin typeface="+mn-lt"/>
                        </a:rPr>
                        <a:t>#kernels</a:t>
                      </a:r>
                      <a:endParaRPr lang="el-GR" dirty="0">
                        <a:latin typeface="+mn-lt"/>
                      </a:endParaRPr>
                    </a:p>
                  </a:txBody>
                  <a:tcPr>
                    <a:solidFill>
                      <a:srgbClr val="1D4956"/>
                    </a:solidFill>
                  </a:tcPr>
                </a:tc>
                <a:tc>
                  <a:txBody>
                    <a:bodyPr/>
                    <a:lstStyle/>
                    <a:p>
                      <a:pPr algn="ctr"/>
                      <a:r>
                        <a:rPr lang="en-US" dirty="0">
                          <a:latin typeface="+mn-lt"/>
                        </a:rPr>
                        <a:t>#loads</a:t>
                      </a:r>
                      <a:endParaRPr lang="el-GR" dirty="0">
                        <a:latin typeface="+mn-lt"/>
                      </a:endParaRPr>
                    </a:p>
                  </a:txBody>
                  <a:tcPr>
                    <a:solidFill>
                      <a:srgbClr val="1D4956"/>
                    </a:solidFill>
                  </a:tcPr>
                </a:tc>
                <a:tc>
                  <a:txBody>
                    <a:bodyPr/>
                    <a:lstStyle/>
                    <a:p>
                      <a:pPr algn="ctr"/>
                      <a:r>
                        <a:rPr lang="en-US" dirty="0">
                          <a:latin typeface="Barlow" panose="00000500000000000000" pitchFamily="2" charset="0"/>
                        </a:rPr>
                        <a:t>#stores</a:t>
                      </a:r>
                      <a:endParaRPr lang="el-GR" dirty="0"/>
                    </a:p>
                  </a:txBody>
                  <a:tcPr>
                    <a:solidFill>
                      <a:srgbClr val="1D4956"/>
                    </a:solidFill>
                  </a:tcPr>
                </a:tc>
                <a:extLst>
                  <a:ext uri="{0D108BD9-81ED-4DB2-BD59-A6C34878D82A}">
                    <a16:rowId xmlns:a16="http://schemas.microsoft.com/office/drawing/2014/main" val="3171306587"/>
                  </a:ext>
                </a:extLst>
              </a:tr>
              <a:tr h="370840">
                <a:tc>
                  <a:txBody>
                    <a:bodyPr/>
                    <a:lstStyle/>
                    <a:p>
                      <a:pPr algn="ctr"/>
                      <a:r>
                        <a:rPr lang="en-US" dirty="0" err="1">
                          <a:solidFill>
                            <a:schemeClr val="bg1"/>
                          </a:solidFill>
                          <a:latin typeface="+mn-lt"/>
                        </a:rPr>
                        <a:t>cuBLAS</a:t>
                      </a:r>
                      <a:endParaRPr lang="el-GR" dirty="0">
                        <a:solidFill>
                          <a:schemeClr val="bg1"/>
                        </a:solidFill>
                        <a:latin typeface="+mn-lt"/>
                      </a:endParaRPr>
                    </a:p>
                  </a:txBody>
                  <a:tcPr>
                    <a:solidFill>
                      <a:srgbClr val="2F7489"/>
                    </a:solidFill>
                  </a:tcPr>
                </a:tc>
                <a:tc>
                  <a:txBody>
                    <a:bodyPr/>
                    <a:lstStyle/>
                    <a:p>
                      <a:pPr algn="ctr"/>
                      <a:r>
                        <a:rPr lang="en-US" dirty="0">
                          <a:solidFill>
                            <a:schemeClr val="bg1"/>
                          </a:solidFill>
                          <a:latin typeface="+mn-lt"/>
                        </a:rPr>
                        <a:t>4115</a:t>
                      </a:r>
                      <a:endParaRPr lang="el-GR" dirty="0">
                        <a:solidFill>
                          <a:schemeClr val="bg1"/>
                        </a:solidFill>
                        <a:latin typeface="+mn-lt"/>
                      </a:endParaRPr>
                    </a:p>
                  </a:txBody>
                  <a:tcPr>
                    <a:solidFill>
                      <a:srgbClr val="2F7489"/>
                    </a:solidFill>
                  </a:tcPr>
                </a:tc>
                <a:tc>
                  <a:txBody>
                    <a:bodyPr/>
                    <a:lstStyle/>
                    <a:p>
                      <a:pPr algn="ctr"/>
                      <a:r>
                        <a:rPr lang="el-GR" sz="1800" b="0" i="0" u="none" strike="noStrike" kern="1200" baseline="0" dirty="0">
                          <a:solidFill>
                            <a:schemeClr val="bg1"/>
                          </a:solidFill>
                          <a:latin typeface="+mn-lt"/>
                          <a:ea typeface="+mn-ea"/>
                          <a:cs typeface="+mn-cs"/>
                        </a:rPr>
                        <a:t>341249</a:t>
                      </a:r>
                      <a:endParaRPr lang="el-GR" dirty="0">
                        <a:solidFill>
                          <a:schemeClr val="bg1"/>
                        </a:solidFill>
                        <a:latin typeface="+mn-lt"/>
                      </a:endParaRPr>
                    </a:p>
                  </a:txBody>
                  <a:tcPr>
                    <a:solidFill>
                      <a:srgbClr val="2F7489"/>
                    </a:solidFill>
                  </a:tcPr>
                </a:tc>
                <a:tc>
                  <a:txBody>
                    <a:bodyPr/>
                    <a:lstStyle/>
                    <a:p>
                      <a:pPr algn="ctr"/>
                      <a:r>
                        <a:rPr lang="el-GR" sz="1800" b="0" i="0" u="none" strike="noStrike" kern="1200" baseline="0" dirty="0">
                          <a:solidFill>
                            <a:schemeClr val="bg1"/>
                          </a:solidFill>
                          <a:latin typeface="+mn-lt"/>
                          <a:ea typeface="+mn-ea"/>
                          <a:cs typeface="+mn-cs"/>
                        </a:rPr>
                        <a:t>106399</a:t>
                      </a:r>
                      <a:endParaRPr lang="el-GR" dirty="0">
                        <a:solidFill>
                          <a:schemeClr val="bg1"/>
                        </a:solidFill>
                      </a:endParaRPr>
                    </a:p>
                  </a:txBody>
                  <a:tcPr>
                    <a:solidFill>
                      <a:srgbClr val="2F7489"/>
                    </a:solidFill>
                  </a:tcPr>
                </a:tc>
                <a:extLst>
                  <a:ext uri="{0D108BD9-81ED-4DB2-BD59-A6C34878D82A}">
                    <a16:rowId xmlns:a16="http://schemas.microsoft.com/office/drawing/2014/main" val="4232933228"/>
                  </a:ext>
                </a:extLst>
              </a:tr>
              <a:tr h="370840">
                <a:tc>
                  <a:txBody>
                    <a:bodyPr/>
                    <a:lstStyle/>
                    <a:p>
                      <a:pPr algn="ctr"/>
                      <a:r>
                        <a:rPr lang="en-US" dirty="0" err="1">
                          <a:solidFill>
                            <a:srgbClr val="1D4956"/>
                          </a:solidFill>
                          <a:latin typeface="+mn-lt"/>
                        </a:rPr>
                        <a:t>cuFFT</a:t>
                      </a:r>
                      <a:endParaRPr lang="el-GR" dirty="0">
                        <a:solidFill>
                          <a:srgbClr val="1D4956"/>
                        </a:solidFill>
                        <a:latin typeface="+mn-lt"/>
                      </a:endParaRPr>
                    </a:p>
                  </a:txBody>
                  <a:tcPr/>
                </a:tc>
                <a:tc>
                  <a:txBody>
                    <a:bodyPr/>
                    <a:lstStyle/>
                    <a:p>
                      <a:pPr algn="ctr"/>
                      <a:r>
                        <a:rPr lang="en-US" dirty="0">
                          <a:solidFill>
                            <a:srgbClr val="1D4956"/>
                          </a:solidFill>
                          <a:latin typeface="+mn-lt"/>
                        </a:rPr>
                        <a:t>5173</a:t>
                      </a:r>
                      <a:endParaRPr lang="el-GR" dirty="0">
                        <a:solidFill>
                          <a:srgbClr val="1D4956"/>
                        </a:solidFill>
                        <a:latin typeface="+mn-lt"/>
                      </a:endParaRPr>
                    </a:p>
                  </a:txBody>
                  <a:tcPr/>
                </a:tc>
                <a:tc>
                  <a:txBody>
                    <a:bodyPr/>
                    <a:lstStyle/>
                    <a:p>
                      <a:pPr algn="ctr"/>
                      <a:r>
                        <a:rPr lang="el-GR" sz="1800" b="0" i="0" u="none" strike="noStrike" kern="1200" baseline="0" dirty="0">
                          <a:solidFill>
                            <a:srgbClr val="1D4956"/>
                          </a:solidFill>
                          <a:latin typeface="+mn-lt"/>
                          <a:ea typeface="+mn-ea"/>
                          <a:cs typeface="+mn-cs"/>
                        </a:rPr>
                        <a:t>175256</a:t>
                      </a:r>
                      <a:endParaRPr lang="el-GR" dirty="0">
                        <a:solidFill>
                          <a:srgbClr val="1D4956"/>
                        </a:solidFill>
                        <a:latin typeface="+mn-lt"/>
                      </a:endParaRPr>
                    </a:p>
                  </a:txBody>
                  <a:tcPr/>
                </a:tc>
                <a:tc>
                  <a:txBody>
                    <a:bodyPr/>
                    <a:lstStyle/>
                    <a:p>
                      <a:pPr algn="ctr"/>
                      <a:r>
                        <a:rPr lang="el-GR" sz="1800" b="0" i="0" u="none" strike="noStrike" kern="1200" baseline="0" dirty="0">
                          <a:solidFill>
                            <a:srgbClr val="1D4956"/>
                          </a:solidFill>
                          <a:latin typeface="+mn-lt"/>
                          <a:ea typeface="+mn-ea"/>
                          <a:cs typeface="+mn-cs"/>
                        </a:rPr>
                        <a:t>371932</a:t>
                      </a:r>
                      <a:endParaRPr lang="el-GR" dirty="0">
                        <a:solidFill>
                          <a:srgbClr val="1D4956"/>
                        </a:solidFill>
                      </a:endParaRPr>
                    </a:p>
                  </a:txBody>
                  <a:tcPr/>
                </a:tc>
                <a:extLst>
                  <a:ext uri="{0D108BD9-81ED-4DB2-BD59-A6C34878D82A}">
                    <a16:rowId xmlns:a16="http://schemas.microsoft.com/office/drawing/2014/main" val="442488533"/>
                  </a:ext>
                </a:extLst>
              </a:tr>
              <a:tr h="370840">
                <a:tc>
                  <a:txBody>
                    <a:bodyPr/>
                    <a:lstStyle/>
                    <a:p>
                      <a:pPr algn="ctr"/>
                      <a:r>
                        <a:rPr lang="en-US" dirty="0" err="1">
                          <a:solidFill>
                            <a:schemeClr val="bg1"/>
                          </a:solidFill>
                          <a:latin typeface="+mn-lt"/>
                        </a:rPr>
                        <a:t>cuRAND</a:t>
                      </a:r>
                      <a:endParaRPr lang="el-GR" dirty="0">
                        <a:solidFill>
                          <a:schemeClr val="bg1"/>
                        </a:solidFill>
                        <a:latin typeface="+mn-lt"/>
                      </a:endParaRPr>
                    </a:p>
                  </a:txBody>
                  <a:tcPr>
                    <a:solidFill>
                      <a:srgbClr val="2F7489"/>
                    </a:solidFill>
                  </a:tcPr>
                </a:tc>
                <a:tc>
                  <a:txBody>
                    <a:bodyPr/>
                    <a:lstStyle/>
                    <a:p>
                      <a:pPr algn="ctr"/>
                      <a:r>
                        <a:rPr lang="en-US" dirty="0">
                          <a:solidFill>
                            <a:schemeClr val="bg1"/>
                          </a:solidFill>
                          <a:latin typeface="+mn-lt"/>
                        </a:rPr>
                        <a:t>204</a:t>
                      </a:r>
                      <a:endParaRPr lang="el-GR" dirty="0">
                        <a:solidFill>
                          <a:schemeClr val="bg1"/>
                        </a:solidFill>
                        <a:latin typeface="+mn-lt"/>
                      </a:endParaRPr>
                    </a:p>
                  </a:txBody>
                  <a:tcPr>
                    <a:solidFill>
                      <a:srgbClr val="2F7489"/>
                    </a:solidFill>
                  </a:tcPr>
                </a:tc>
                <a:tc>
                  <a:txBody>
                    <a:bodyPr/>
                    <a:lstStyle/>
                    <a:p>
                      <a:pPr algn="ctr"/>
                      <a:r>
                        <a:rPr lang="el-GR" sz="1800" b="0" i="0" u="none" strike="noStrike" kern="1200" baseline="0" dirty="0">
                          <a:solidFill>
                            <a:schemeClr val="bg1"/>
                          </a:solidFill>
                          <a:latin typeface="+mn-lt"/>
                          <a:ea typeface="+mn-ea"/>
                          <a:cs typeface="+mn-cs"/>
                        </a:rPr>
                        <a:t>4949</a:t>
                      </a:r>
                      <a:endParaRPr lang="el-GR" dirty="0">
                        <a:solidFill>
                          <a:schemeClr val="bg1"/>
                        </a:solidFill>
                        <a:latin typeface="+mn-lt"/>
                      </a:endParaRPr>
                    </a:p>
                  </a:txBody>
                  <a:tcPr>
                    <a:solidFill>
                      <a:srgbClr val="2F7489"/>
                    </a:solidFill>
                  </a:tcPr>
                </a:tc>
                <a:tc>
                  <a:txBody>
                    <a:bodyPr/>
                    <a:lstStyle/>
                    <a:p>
                      <a:pPr algn="ctr"/>
                      <a:r>
                        <a:rPr lang="el-GR" sz="1800" b="0" i="0" u="none" strike="noStrike" kern="1200" baseline="0" dirty="0">
                          <a:solidFill>
                            <a:schemeClr val="bg1"/>
                          </a:solidFill>
                          <a:latin typeface="+mn-lt"/>
                          <a:ea typeface="+mn-ea"/>
                          <a:cs typeface="+mn-cs"/>
                        </a:rPr>
                        <a:t>3610</a:t>
                      </a:r>
                      <a:endParaRPr lang="el-GR" dirty="0">
                        <a:solidFill>
                          <a:schemeClr val="bg1"/>
                        </a:solidFill>
                      </a:endParaRPr>
                    </a:p>
                  </a:txBody>
                  <a:tcPr>
                    <a:solidFill>
                      <a:srgbClr val="2F7489"/>
                    </a:solidFill>
                  </a:tcPr>
                </a:tc>
                <a:extLst>
                  <a:ext uri="{0D108BD9-81ED-4DB2-BD59-A6C34878D82A}">
                    <a16:rowId xmlns:a16="http://schemas.microsoft.com/office/drawing/2014/main" val="3584622219"/>
                  </a:ext>
                </a:extLst>
              </a:tr>
              <a:tr h="370840">
                <a:tc>
                  <a:txBody>
                    <a:bodyPr/>
                    <a:lstStyle/>
                    <a:p>
                      <a:pPr algn="ctr"/>
                      <a:r>
                        <a:rPr lang="en-US" dirty="0" err="1">
                          <a:solidFill>
                            <a:srgbClr val="1D4956"/>
                          </a:solidFill>
                          <a:latin typeface="+mn-lt"/>
                        </a:rPr>
                        <a:t>Rodinia</a:t>
                      </a:r>
                      <a:endParaRPr lang="el-GR" dirty="0">
                        <a:solidFill>
                          <a:srgbClr val="1D4956"/>
                        </a:solidFill>
                        <a:latin typeface="+mn-lt"/>
                      </a:endParaRPr>
                    </a:p>
                  </a:txBody>
                  <a:tcPr/>
                </a:tc>
                <a:tc>
                  <a:txBody>
                    <a:bodyPr/>
                    <a:lstStyle/>
                    <a:p>
                      <a:pPr algn="ctr"/>
                      <a:r>
                        <a:rPr lang="en-US" dirty="0">
                          <a:solidFill>
                            <a:srgbClr val="1D4956"/>
                          </a:solidFill>
                          <a:latin typeface="+mn-lt"/>
                        </a:rPr>
                        <a:t>23</a:t>
                      </a:r>
                      <a:endParaRPr lang="el-GR" dirty="0">
                        <a:solidFill>
                          <a:srgbClr val="1D4956"/>
                        </a:solidFill>
                        <a:latin typeface="+mn-lt"/>
                      </a:endParaRPr>
                    </a:p>
                  </a:txBody>
                  <a:tcPr/>
                </a:tc>
                <a:tc>
                  <a:txBody>
                    <a:bodyPr/>
                    <a:lstStyle/>
                    <a:p>
                      <a:pPr algn="ctr"/>
                      <a:r>
                        <a:rPr lang="el-GR" sz="1800" b="0" i="0" u="none" strike="noStrike" kern="1200" baseline="0" dirty="0">
                          <a:solidFill>
                            <a:srgbClr val="1D4956"/>
                          </a:solidFill>
                          <a:latin typeface="+mn-lt"/>
                          <a:ea typeface="+mn-ea"/>
                          <a:cs typeface="+mn-cs"/>
                        </a:rPr>
                        <a:t>544</a:t>
                      </a:r>
                      <a:endParaRPr lang="el-GR" dirty="0">
                        <a:solidFill>
                          <a:srgbClr val="1D4956"/>
                        </a:solidFill>
                        <a:latin typeface="+mn-lt"/>
                      </a:endParaRPr>
                    </a:p>
                  </a:txBody>
                  <a:tcPr/>
                </a:tc>
                <a:tc>
                  <a:txBody>
                    <a:bodyPr/>
                    <a:lstStyle/>
                    <a:p>
                      <a:pPr algn="ctr"/>
                      <a:r>
                        <a:rPr lang="en-US" dirty="0">
                          <a:solidFill>
                            <a:srgbClr val="1D4956"/>
                          </a:solidFill>
                          <a:latin typeface="+mn-lt"/>
                        </a:rPr>
                        <a:t>285</a:t>
                      </a:r>
                      <a:endParaRPr lang="el-GR" dirty="0">
                        <a:solidFill>
                          <a:srgbClr val="1D4956"/>
                        </a:solidFill>
                        <a:latin typeface="+mn-lt"/>
                      </a:endParaRPr>
                    </a:p>
                  </a:txBody>
                  <a:tcPr/>
                </a:tc>
                <a:extLst>
                  <a:ext uri="{0D108BD9-81ED-4DB2-BD59-A6C34878D82A}">
                    <a16:rowId xmlns:a16="http://schemas.microsoft.com/office/drawing/2014/main" val="1962778085"/>
                  </a:ext>
                </a:extLst>
              </a:tr>
              <a:tr h="370840">
                <a:tc>
                  <a:txBody>
                    <a:bodyPr/>
                    <a:lstStyle/>
                    <a:p>
                      <a:pPr algn="ctr"/>
                      <a:r>
                        <a:rPr lang="en-US" dirty="0">
                          <a:solidFill>
                            <a:schemeClr val="bg1"/>
                          </a:solidFill>
                          <a:latin typeface="+mn-lt"/>
                        </a:rPr>
                        <a:t>Caffe</a:t>
                      </a:r>
                      <a:endParaRPr lang="el-GR" dirty="0">
                        <a:solidFill>
                          <a:schemeClr val="bg1"/>
                        </a:solidFill>
                        <a:latin typeface="+mn-lt"/>
                      </a:endParaRPr>
                    </a:p>
                  </a:txBody>
                  <a:tcPr>
                    <a:solidFill>
                      <a:srgbClr val="2F7489"/>
                    </a:solidFill>
                  </a:tcPr>
                </a:tc>
                <a:tc>
                  <a:txBody>
                    <a:bodyPr/>
                    <a:lstStyle/>
                    <a:p>
                      <a:pPr algn="ctr"/>
                      <a:r>
                        <a:rPr lang="en-US" dirty="0">
                          <a:solidFill>
                            <a:schemeClr val="bg1"/>
                          </a:solidFill>
                          <a:latin typeface="+mn-lt"/>
                        </a:rPr>
                        <a:t>1294</a:t>
                      </a:r>
                      <a:endParaRPr lang="el-GR" dirty="0">
                        <a:solidFill>
                          <a:schemeClr val="bg1"/>
                        </a:solidFill>
                        <a:latin typeface="+mn-lt"/>
                      </a:endParaRPr>
                    </a:p>
                  </a:txBody>
                  <a:tcPr>
                    <a:solidFill>
                      <a:srgbClr val="2F7489"/>
                    </a:solidFill>
                  </a:tcPr>
                </a:tc>
                <a:tc>
                  <a:txBody>
                    <a:bodyPr/>
                    <a:lstStyle/>
                    <a:p>
                      <a:pPr algn="ctr"/>
                      <a:r>
                        <a:rPr lang="el-GR" sz="1800" b="0" i="0" u="none" strike="noStrike" kern="1200" baseline="0" dirty="0">
                          <a:solidFill>
                            <a:schemeClr val="bg1"/>
                          </a:solidFill>
                          <a:latin typeface="+mn-lt"/>
                          <a:ea typeface="+mn-ea"/>
                          <a:cs typeface="+mn-cs"/>
                        </a:rPr>
                        <a:t>87267</a:t>
                      </a:r>
                      <a:endParaRPr lang="el-GR" dirty="0">
                        <a:solidFill>
                          <a:schemeClr val="bg1"/>
                        </a:solidFill>
                        <a:latin typeface="+mn-lt"/>
                      </a:endParaRPr>
                    </a:p>
                  </a:txBody>
                  <a:tcPr>
                    <a:solidFill>
                      <a:srgbClr val="2F7489"/>
                    </a:solidFill>
                  </a:tcPr>
                </a:tc>
                <a:tc>
                  <a:txBody>
                    <a:bodyPr/>
                    <a:lstStyle/>
                    <a:p>
                      <a:pPr algn="ctr"/>
                      <a:r>
                        <a:rPr lang="en-US" dirty="0">
                          <a:solidFill>
                            <a:schemeClr val="bg1"/>
                          </a:solidFill>
                          <a:latin typeface="+mn-lt"/>
                        </a:rPr>
                        <a:t>32946</a:t>
                      </a:r>
                      <a:endParaRPr lang="el-GR" dirty="0">
                        <a:solidFill>
                          <a:schemeClr val="bg1"/>
                        </a:solidFill>
                        <a:latin typeface="+mn-lt"/>
                      </a:endParaRPr>
                    </a:p>
                  </a:txBody>
                  <a:tcPr>
                    <a:solidFill>
                      <a:srgbClr val="2F7489"/>
                    </a:solidFill>
                  </a:tcPr>
                </a:tc>
                <a:extLst>
                  <a:ext uri="{0D108BD9-81ED-4DB2-BD59-A6C34878D82A}">
                    <a16:rowId xmlns:a16="http://schemas.microsoft.com/office/drawing/2014/main" val="2387098846"/>
                  </a:ext>
                </a:extLst>
              </a:tr>
              <a:tr h="370840">
                <a:tc>
                  <a:txBody>
                    <a:bodyPr/>
                    <a:lstStyle/>
                    <a:p>
                      <a:pPr algn="ctr"/>
                      <a:r>
                        <a:rPr lang="en-US" dirty="0" err="1">
                          <a:solidFill>
                            <a:srgbClr val="1D4956"/>
                          </a:solidFill>
                          <a:latin typeface="+mn-lt"/>
                        </a:rPr>
                        <a:t>PyTorch</a:t>
                      </a:r>
                      <a:endParaRPr lang="el-GR" dirty="0">
                        <a:solidFill>
                          <a:srgbClr val="1D4956"/>
                        </a:solidFill>
                        <a:latin typeface="+mn-lt"/>
                      </a:endParaRPr>
                    </a:p>
                  </a:txBody>
                  <a:tcPr/>
                </a:tc>
                <a:tc>
                  <a:txBody>
                    <a:bodyPr/>
                    <a:lstStyle/>
                    <a:p>
                      <a:pPr algn="ctr"/>
                      <a:r>
                        <a:rPr lang="en-US" dirty="0">
                          <a:solidFill>
                            <a:srgbClr val="1D4956"/>
                          </a:solidFill>
                          <a:latin typeface="+mn-lt"/>
                        </a:rPr>
                        <a:t>27987</a:t>
                      </a:r>
                      <a:endParaRPr lang="el-GR" dirty="0">
                        <a:solidFill>
                          <a:srgbClr val="1D4956"/>
                        </a:solidFill>
                        <a:latin typeface="+mn-lt"/>
                      </a:endParaRPr>
                    </a:p>
                  </a:txBody>
                  <a:tcPr/>
                </a:tc>
                <a:tc>
                  <a:txBody>
                    <a:bodyPr/>
                    <a:lstStyle/>
                    <a:p>
                      <a:pPr algn="ctr"/>
                      <a:r>
                        <a:rPr lang="el-GR" sz="1800" b="0" i="0" u="none" strike="noStrike" kern="1200" baseline="0" dirty="0">
                          <a:solidFill>
                            <a:srgbClr val="1D4956"/>
                          </a:solidFill>
                          <a:latin typeface="+mn-lt"/>
                          <a:ea typeface="+mn-ea"/>
                          <a:cs typeface="+mn-cs"/>
                        </a:rPr>
                        <a:t>2083978</a:t>
                      </a:r>
                      <a:endParaRPr lang="el-GR" dirty="0">
                        <a:solidFill>
                          <a:srgbClr val="1D4956"/>
                        </a:solidFill>
                        <a:latin typeface="+mn-lt"/>
                      </a:endParaRPr>
                    </a:p>
                  </a:txBody>
                  <a:tcPr/>
                </a:tc>
                <a:tc>
                  <a:txBody>
                    <a:bodyPr/>
                    <a:lstStyle/>
                    <a:p>
                      <a:pPr algn="ctr"/>
                      <a:r>
                        <a:rPr lang="el-GR" sz="1800" b="0" i="0" u="none" strike="noStrike" kern="1200" baseline="0" dirty="0">
                          <a:solidFill>
                            <a:srgbClr val="1D4956"/>
                          </a:solidFill>
                          <a:latin typeface="+mn-lt"/>
                          <a:ea typeface="+mn-ea"/>
                          <a:cs typeface="+mn-cs"/>
                        </a:rPr>
                        <a:t>857987</a:t>
                      </a:r>
                      <a:endParaRPr lang="el-GR" dirty="0">
                        <a:solidFill>
                          <a:srgbClr val="1D4956"/>
                        </a:solidFill>
                      </a:endParaRPr>
                    </a:p>
                  </a:txBody>
                  <a:tcPr/>
                </a:tc>
                <a:extLst>
                  <a:ext uri="{0D108BD9-81ED-4DB2-BD59-A6C34878D82A}">
                    <a16:rowId xmlns:a16="http://schemas.microsoft.com/office/drawing/2014/main" val="2690037217"/>
                  </a:ext>
                </a:extLst>
              </a:tr>
            </a:tbl>
          </a:graphicData>
        </a:graphic>
      </p:graphicFrame>
    </p:spTree>
    <p:custDataLst>
      <p:tags r:id="rId1"/>
    </p:custDataLst>
    <p:extLst>
      <p:ext uri="{BB962C8B-B14F-4D97-AF65-F5344CB8AC3E}">
        <p14:creationId xmlns:p14="http://schemas.microsoft.com/office/powerpoint/2010/main" val="1967919081"/>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rmAutofit/>
          </a:bodyPr>
          <a:lstStyle/>
          <a:p>
            <a:r>
              <a:rPr lang="en-US" sz="3200" b="1" dirty="0">
                <a:solidFill>
                  <a:srgbClr val="1D4956"/>
                </a:solidFill>
                <a:latin typeface="Barlow"/>
                <a:cs typeface="Calibri Light"/>
              </a:rPr>
              <a:t>GPU sharing </a:t>
            </a:r>
          </a:p>
        </p:txBody>
      </p:sp>
      <p:sp>
        <p:nvSpPr>
          <p:cNvPr id="15" name="Θέση υποσέλιδου 18">
            <a:extLst>
              <a:ext uri="{FF2B5EF4-FFF2-40B4-BE49-F238E27FC236}">
                <a16:creationId xmlns:a16="http://schemas.microsoft.com/office/drawing/2014/main" id="{A88F7B35-E48B-4A02-85FD-DD9017B0B761}"/>
              </a:ext>
            </a:extLst>
          </p:cNvPr>
          <p:cNvSpPr txBox="1">
            <a:spLocks/>
          </p:cNvSpPr>
          <p:nvPr/>
        </p:nvSpPr>
        <p:spPr>
          <a:xfrm>
            <a:off x="3657600" y="639322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400" dirty="0">
              <a:latin typeface="Barlow" panose="020B0604020202020204" charset="0"/>
            </a:endParaRPr>
          </a:p>
        </p:txBody>
      </p:sp>
      <p:graphicFrame>
        <p:nvGraphicFramePr>
          <p:cNvPr id="40" name="Γράφημα 39">
            <a:extLst>
              <a:ext uri="{FF2B5EF4-FFF2-40B4-BE49-F238E27FC236}">
                <a16:creationId xmlns:a16="http://schemas.microsoft.com/office/drawing/2014/main" id="{7CF6313B-5DC0-4186-ACAC-D8ECE9B1F85A}"/>
              </a:ext>
            </a:extLst>
          </p:cNvPr>
          <p:cNvGraphicFramePr/>
          <p:nvPr>
            <p:extLst>
              <p:ext uri="{D42A27DB-BD31-4B8C-83A1-F6EECF244321}">
                <p14:modId xmlns:p14="http://schemas.microsoft.com/office/powerpoint/2010/main" val="1976273782"/>
              </p:ext>
            </p:extLst>
          </p:nvPr>
        </p:nvGraphicFramePr>
        <p:xfrm>
          <a:off x="0" y="2470397"/>
          <a:ext cx="11704463" cy="5143340"/>
        </p:xfrm>
        <a:graphic>
          <a:graphicData uri="http://schemas.openxmlformats.org/drawingml/2006/chart">
            <c:chart xmlns:c="http://schemas.openxmlformats.org/drawingml/2006/chart" xmlns:r="http://schemas.openxmlformats.org/officeDocument/2006/relationships" r:id="rId4"/>
          </a:graphicData>
        </a:graphic>
      </p:graphicFrame>
      <p:sp>
        <p:nvSpPr>
          <p:cNvPr id="11" name="Content Placeholder 2">
            <a:extLst>
              <a:ext uri="{FF2B5EF4-FFF2-40B4-BE49-F238E27FC236}">
                <a16:creationId xmlns:a16="http://schemas.microsoft.com/office/drawing/2014/main" id="{700BAE78-2AD9-4FF4-91D9-F42D98B9E3F8}"/>
              </a:ext>
            </a:extLst>
          </p:cNvPr>
          <p:cNvSpPr>
            <a:spLocks noGrp="1"/>
          </p:cNvSpPr>
          <p:nvPr>
            <p:ph sz="half" idx="1"/>
          </p:nvPr>
        </p:nvSpPr>
        <p:spPr>
          <a:xfrm>
            <a:off x="466988" y="1140893"/>
            <a:ext cx="11401161" cy="1830907"/>
          </a:xfrm>
        </p:spPr>
        <p:txBody>
          <a:bodyPr vert="horz" lIns="91440" tIns="45720" rIns="91440" bIns="45720" rtlCol="0" anchor="t">
            <a:normAutofit/>
          </a:bodyPr>
          <a:lstStyle/>
          <a:p>
            <a:pPr>
              <a:lnSpc>
                <a:spcPct val="100000"/>
              </a:lnSpc>
            </a:pPr>
            <a:r>
              <a:rPr lang="en-US" sz="2400" dirty="0">
                <a:solidFill>
                  <a:srgbClr val="1D4956"/>
                </a:solidFill>
                <a:latin typeface="Barlow"/>
                <a:cs typeface="Calibri"/>
              </a:rPr>
              <a:t>Compare Guardian with  </a:t>
            </a:r>
          </a:p>
          <a:p>
            <a:pPr lvl="1">
              <a:lnSpc>
                <a:spcPct val="100000"/>
              </a:lnSpc>
            </a:pPr>
            <a:r>
              <a:rPr lang="en-US" sz="2000" dirty="0">
                <a:solidFill>
                  <a:srgbClr val="1D4956"/>
                </a:solidFill>
                <a:latin typeface="Barlow"/>
                <a:cs typeface="Calibri"/>
              </a:rPr>
              <a:t>MPS: No protection </a:t>
            </a:r>
            <a:r>
              <a:rPr lang="en-US" sz="2000" b="1" dirty="0">
                <a:solidFill>
                  <a:srgbClr val="1D4956"/>
                </a:solidFill>
                <a:latin typeface="Barlow"/>
                <a:cs typeface="Calibri"/>
              </a:rPr>
              <a:t>nor multi-tenancy (</a:t>
            </a:r>
            <a:r>
              <a:rPr lang="en-US" sz="2000" dirty="0">
                <a:solidFill>
                  <a:srgbClr val="1D4956"/>
                </a:solidFill>
                <a:latin typeface="Barlow"/>
                <a:cs typeface="Calibri"/>
              </a:rPr>
              <a:t>only applications </a:t>
            </a:r>
            <a:r>
              <a:rPr lang="en-US" sz="2000" b="1" dirty="0">
                <a:solidFill>
                  <a:srgbClr val="1D4956"/>
                </a:solidFill>
                <a:latin typeface="Barlow"/>
                <a:cs typeface="Calibri"/>
              </a:rPr>
              <a:t>from the same user co-execute)</a:t>
            </a:r>
          </a:p>
          <a:p>
            <a:pPr lvl="1">
              <a:lnSpc>
                <a:spcPct val="100000"/>
              </a:lnSpc>
            </a:pPr>
            <a:r>
              <a:rPr lang="en-US" sz="2000" dirty="0">
                <a:solidFill>
                  <a:srgbClr val="1D4956"/>
                </a:solidFill>
                <a:latin typeface="Barlow"/>
                <a:cs typeface="Calibri"/>
              </a:rPr>
              <a:t>Native CUDA runtime: </a:t>
            </a:r>
            <a:r>
              <a:rPr lang="en-US" sz="2000" b="1" dirty="0">
                <a:solidFill>
                  <a:srgbClr val="1D4956"/>
                </a:solidFill>
                <a:latin typeface="Barlow"/>
                <a:cs typeface="Calibri"/>
              </a:rPr>
              <a:t>Time-sharing </a:t>
            </a:r>
            <a:r>
              <a:rPr lang="en-US" sz="2000" dirty="0">
                <a:solidFill>
                  <a:srgbClr val="1D4956"/>
                </a:solidFill>
                <a:latin typeface="Barlow"/>
                <a:cs typeface="Calibri"/>
              </a:rPr>
              <a:t>used from </a:t>
            </a:r>
            <a:r>
              <a:rPr lang="en-US" sz="2000" b="1" dirty="0">
                <a:solidFill>
                  <a:srgbClr val="1D4956"/>
                </a:solidFill>
                <a:latin typeface="Barlow"/>
                <a:cs typeface="Calibri"/>
              </a:rPr>
              <a:t>previous works</a:t>
            </a:r>
            <a:r>
              <a:rPr lang="en-US" sz="2400" b="1" dirty="0">
                <a:solidFill>
                  <a:srgbClr val="1D4956"/>
                </a:solidFill>
                <a:latin typeface="Barlow"/>
                <a:cs typeface="Calibri"/>
              </a:rPr>
              <a:t> </a:t>
            </a:r>
            <a:r>
              <a:rPr lang="en-US" sz="2000" dirty="0">
                <a:solidFill>
                  <a:srgbClr val="1D4956"/>
                </a:solidFill>
                <a:latin typeface="Barlow"/>
                <a:cs typeface="Calibri"/>
              </a:rPr>
              <a:t>[12,13]</a:t>
            </a:r>
            <a:endParaRPr lang="en-US" sz="2000" b="1" dirty="0">
              <a:solidFill>
                <a:srgbClr val="1D4956"/>
              </a:solidFill>
              <a:latin typeface="Barlow"/>
              <a:cs typeface="Calibri"/>
            </a:endParaRPr>
          </a:p>
          <a:p>
            <a:pPr>
              <a:lnSpc>
                <a:spcPct val="100000"/>
              </a:lnSpc>
            </a:pPr>
            <a:r>
              <a:rPr lang="en-US" sz="2400" b="1" dirty="0">
                <a:solidFill>
                  <a:srgbClr val="1D4956"/>
                </a:solidFill>
                <a:latin typeface="Barlow"/>
                <a:cs typeface="Calibri"/>
              </a:rPr>
              <a:t>Comparable</a:t>
            </a:r>
            <a:r>
              <a:rPr lang="en-US" sz="2400" dirty="0">
                <a:solidFill>
                  <a:srgbClr val="1D4956"/>
                </a:solidFill>
                <a:latin typeface="Barlow"/>
                <a:cs typeface="Calibri"/>
              </a:rPr>
              <a:t> performance to </a:t>
            </a:r>
            <a:r>
              <a:rPr lang="en-US" sz="2400" b="1" dirty="0">
                <a:solidFill>
                  <a:srgbClr val="1D4956"/>
                </a:solidFill>
                <a:latin typeface="Barlow"/>
                <a:cs typeface="Calibri"/>
              </a:rPr>
              <a:t>MPS </a:t>
            </a:r>
            <a:r>
              <a:rPr lang="en-US" sz="2400" dirty="0">
                <a:solidFill>
                  <a:srgbClr val="1D4956"/>
                </a:solidFill>
                <a:latin typeface="Barlow"/>
                <a:cs typeface="Calibri"/>
              </a:rPr>
              <a:t>and</a:t>
            </a:r>
            <a:r>
              <a:rPr lang="en-US" sz="2400" b="1" dirty="0">
                <a:solidFill>
                  <a:srgbClr val="1D4956"/>
                </a:solidFill>
                <a:latin typeface="Barlow"/>
                <a:cs typeface="Calibri"/>
              </a:rPr>
              <a:t> </a:t>
            </a:r>
            <a:r>
              <a:rPr lang="en-US" sz="2400" dirty="0">
                <a:solidFill>
                  <a:srgbClr val="1D4956"/>
                </a:solidFill>
                <a:latin typeface="Barlow"/>
                <a:cs typeface="Calibri"/>
              </a:rPr>
              <a:t>up to </a:t>
            </a:r>
            <a:r>
              <a:rPr lang="en-US" sz="2400" b="1" dirty="0">
                <a:solidFill>
                  <a:srgbClr val="1D4956"/>
                </a:solidFill>
                <a:latin typeface="Barlow"/>
                <a:cs typeface="Calibri"/>
              </a:rPr>
              <a:t>2x better </a:t>
            </a:r>
            <a:r>
              <a:rPr lang="en-US" sz="2400" dirty="0">
                <a:solidFill>
                  <a:srgbClr val="1D4956"/>
                </a:solidFill>
                <a:latin typeface="Barlow"/>
                <a:cs typeface="Calibri"/>
              </a:rPr>
              <a:t>to </a:t>
            </a:r>
            <a:r>
              <a:rPr lang="en-US" sz="2400" b="1" dirty="0">
                <a:solidFill>
                  <a:srgbClr val="1D4956"/>
                </a:solidFill>
                <a:latin typeface="Barlow"/>
                <a:cs typeface="Calibri"/>
              </a:rPr>
              <a:t>Native </a:t>
            </a:r>
            <a:r>
              <a:rPr lang="en-US" sz="2400" dirty="0">
                <a:solidFill>
                  <a:srgbClr val="1D4956"/>
                </a:solidFill>
                <a:latin typeface="Barlow"/>
                <a:cs typeface="Calibri"/>
              </a:rPr>
              <a:t>CUDA</a:t>
            </a:r>
            <a:r>
              <a:rPr lang="en-US" sz="2400" b="1" dirty="0">
                <a:solidFill>
                  <a:srgbClr val="1D4956"/>
                </a:solidFill>
                <a:latin typeface="Barlow"/>
                <a:cs typeface="Calibri"/>
              </a:rPr>
              <a:t> </a:t>
            </a:r>
            <a:r>
              <a:rPr lang="en-US" sz="2400" dirty="0">
                <a:solidFill>
                  <a:srgbClr val="1D4956"/>
                </a:solidFill>
                <a:latin typeface="Barlow"/>
                <a:cs typeface="Calibri"/>
              </a:rPr>
              <a:t>runtime</a:t>
            </a:r>
            <a:endParaRPr lang="en-US" sz="2000" dirty="0">
              <a:solidFill>
                <a:srgbClr val="1D4956"/>
              </a:solidFill>
              <a:latin typeface="Barlow"/>
              <a:cs typeface="Calibri"/>
            </a:endParaRP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675407" y="5828622"/>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sp>
        <p:nvSpPr>
          <p:cNvPr id="4" name="Slide Number Placeholder 3">
            <a:extLst>
              <a:ext uri="{FF2B5EF4-FFF2-40B4-BE49-F238E27FC236}">
                <a16:creationId xmlns:a16="http://schemas.microsoft.com/office/drawing/2014/main" id="{138E8F6F-F2A0-4F8B-A596-4B3CB5FDB557}"/>
              </a:ext>
            </a:extLst>
          </p:cNvPr>
          <p:cNvSpPr>
            <a:spLocks noGrp="1"/>
          </p:cNvSpPr>
          <p:nvPr>
            <p:ph type="sldNum" sz="quarter" idx="12"/>
          </p:nvPr>
        </p:nvSpPr>
        <p:spPr/>
        <p:txBody>
          <a:bodyPr/>
          <a:lstStyle/>
          <a:p>
            <a:fld id="{48F63A3B-78C7-47BE-AE5E-E10140E04643}" type="slidenum">
              <a:rPr lang="en-US" smtClean="0"/>
              <a:t>52</a:t>
            </a:fld>
            <a:endParaRPr lang="en-US"/>
          </a:p>
        </p:txBody>
      </p:sp>
      <p:sp>
        <p:nvSpPr>
          <p:cNvPr id="7" name="Footer Placeholder 6">
            <a:extLst>
              <a:ext uri="{FF2B5EF4-FFF2-40B4-BE49-F238E27FC236}">
                <a16:creationId xmlns:a16="http://schemas.microsoft.com/office/drawing/2014/main" id="{61575B58-BCAB-452D-A864-99262498587E}"/>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13" name="TextBox 12">
            <a:extLst>
              <a:ext uri="{FF2B5EF4-FFF2-40B4-BE49-F238E27FC236}">
                <a16:creationId xmlns:a16="http://schemas.microsoft.com/office/drawing/2014/main" id="{6364F66A-9A7C-4883-A387-22ECB48A2877}"/>
              </a:ext>
            </a:extLst>
          </p:cNvPr>
          <p:cNvSpPr txBox="1"/>
          <p:nvPr/>
        </p:nvSpPr>
        <p:spPr>
          <a:xfrm>
            <a:off x="675407" y="5851663"/>
            <a:ext cx="6169230" cy="523220"/>
          </a:xfrm>
          <a:prstGeom prst="rect">
            <a:avLst/>
          </a:prstGeom>
          <a:noFill/>
        </p:spPr>
        <p:txBody>
          <a:bodyPr wrap="square">
            <a:spAutoFit/>
          </a:bodyPr>
          <a:lstStyle/>
          <a:p>
            <a:pPr algn="l"/>
            <a:r>
              <a:rPr lang="en-US" b="0" i="0" u="none" strike="noStrike" baseline="0" dirty="0">
                <a:solidFill>
                  <a:srgbClr val="1D4956"/>
                </a:solidFill>
                <a:latin typeface="Barlow" panose="00000500000000000000" pitchFamily="2" charset="0"/>
              </a:rPr>
              <a:t>[12] ASPLOS’20, </a:t>
            </a:r>
            <a:r>
              <a:rPr lang="en-US" b="0" i="0" u="none" strike="noStrike" baseline="0" dirty="0" err="1">
                <a:solidFill>
                  <a:srgbClr val="1D4956"/>
                </a:solidFill>
                <a:latin typeface="Barlow" panose="00000500000000000000" pitchFamily="2" charset="0"/>
              </a:rPr>
              <a:t>AvA</a:t>
            </a:r>
            <a:r>
              <a:rPr lang="en-US" b="0" i="0" u="none" strike="noStrike" baseline="0" dirty="0">
                <a:solidFill>
                  <a:srgbClr val="1D4956"/>
                </a:solidFill>
                <a:latin typeface="Barlow" panose="00000500000000000000" pitchFamily="2" charset="0"/>
              </a:rPr>
              <a:t>: Accelerated Virtualization of Accelerators</a:t>
            </a:r>
          </a:p>
          <a:p>
            <a:pPr algn="l"/>
            <a:r>
              <a:rPr lang="en-US" b="0" i="0" u="none" strike="noStrike" baseline="0" dirty="0">
                <a:solidFill>
                  <a:srgbClr val="1D4956"/>
                </a:solidFill>
                <a:latin typeface="Barlow" panose="00000500000000000000" pitchFamily="2" charset="0"/>
              </a:rPr>
              <a:t>[13] EuroSys’20</a:t>
            </a:r>
            <a:r>
              <a:rPr lang="en-US" dirty="0">
                <a:solidFill>
                  <a:srgbClr val="1D4956"/>
                </a:solidFill>
                <a:latin typeface="Barlow" panose="00000500000000000000" pitchFamily="2" charset="0"/>
              </a:rPr>
              <a:t>, </a:t>
            </a:r>
            <a:r>
              <a:rPr lang="en-US" b="0" i="0" u="none" strike="noStrike" baseline="0" dirty="0" err="1">
                <a:solidFill>
                  <a:srgbClr val="1D4956"/>
                </a:solidFill>
                <a:latin typeface="Barlow" panose="00000500000000000000" pitchFamily="2" charset="0"/>
              </a:rPr>
              <a:t>AlloX</a:t>
            </a:r>
            <a:r>
              <a:rPr lang="en-US" b="0" i="0" u="none" strike="noStrike" baseline="0" dirty="0">
                <a:solidFill>
                  <a:srgbClr val="1D4956"/>
                </a:solidFill>
                <a:latin typeface="Barlow" panose="00000500000000000000" pitchFamily="2" charset="0"/>
              </a:rPr>
              <a:t>: Compute Allocation in Hybrid Clusters</a:t>
            </a:r>
            <a:endParaRPr lang="el-GR" dirty="0">
              <a:solidFill>
                <a:srgbClr val="1D4956"/>
              </a:solidFill>
            </a:endParaRPr>
          </a:p>
        </p:txBody>
      </p:sp>
    </p:spTree>
    <p:custDataLst>
      <p:tags r:id="rId1"/>
    </p:custDataLst>
    <p:extLst>
      <p:ext uri="{BB962C8B-B14F-4D97-AF65-F5344CB8AC3E}">
        <p14:creationId xmlns:p14="http://schemas.microsoft.com/office/powerpoint/2010/main" val="3523439938"/>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00846" y="363018"/>
            <a:ext cx="11408830" cy="777875"/>
          </a:xfrm>
        </p:spPr>
        <p:txBody>
          <a:bodyPr>
            <a:normAutofit/>
          </a:bodyPr>
          <a:lstStyle/>
          <a:p>
            <a:r>
              <a:rPr lang="en-US" sz="3200" b="1" dirty="0">
                <a:solidFill>
                  <a:srgbClr val="1D4956"/>
                </a:solidFill>
                <a:latin typeface="Barlow"/>
                <a:cs typeface="Calibri Light"/>
              </a:rPr>
              <a:t>Overhead of Guardian without sharing</a:t>
            </a:r>
          </a:p>
        </p:txBody>
      </p:sp>
      <p:sp>
        <p:nvSpPr>
          <p:cNvPr id="15" name="Θέση υποσέλιδου 18">
            <a:extLst>
              <a:ext uri="{FF2B5EF4-FFF2-40B4-BE49-F238E27FC236}">
                <a16:creationId xmlns:a16="http://schemas.microsoft.com/office/drawing/2014/main" id="{A88F7B35-E48B-4A02-85FD-DD9017B0B761}"/>
              </a:ext>
            </a:extLst>
          </p:cNvPr>
          <p:cNvSpPr txBox="1">
            <a:spLocks/>
          </p:cNvSpPr>
          <p:nvPr/>
        </p:nvSpPr>
        <p:spPr>
          <a:xfrm>
            <a:off x="3657600" y="639322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400" dirty="0">
              <a:latin typeface="Barlow" panose="020B0604020202020204" charset="0"/>
            </a:endParaRPr>
          </a:p>
        </p:txBody>
      </p:sp>
      <p:graphicFrame>
        <p:nvGraphicFramePr>
          <p:cNvPr id="8" name="Γράφημα 7">
            <a:extLst>
              <a:ext uri="{FF2B5EF4-FFF2-40B4-BE49-F238E27FC236}">
                <a16:creationId xmlns:a16="http://schemas.microsoft.com/office/drawing/2014/main" id="{07C534F8-2D11-4F9F-A041-715DADEE15FE}"/>
              </a:ext>
            </a:extLst>
          </p:cNvPr>
          <p:cNvGraphicFramePr/>
          <p:nvPr>
            <p:extLst>
              <p:ext uri="{D42A27DB-BD31-4B8C-83A1-F6EECF244321}">
                <p14:modId xmlns:p14="http://schemas.microsoft.com/office/powerpoint/2010/main" val="2121803223"/>
              </p:ext>
            </p:extLst>
          </p:nvPr>
        </p:nvGraphicFramePr>
        <p:xfrm>
          <a:off x="-219055" y="2740502"/>
          <a:ext cx="6439013" cy="4113202"/>
        </p:xfrm>
        <a:graphic>
          <a:graphicData uri="http://schemas.openxmlformats.org/drawingml/2006/chart">
            <c:chart xmlns:c="http://schemas.openxmlformats.org/drawingml/2006/chart" xmlns:r="http://schemas.openxmlformats.org/officeDocument/2006/relationships" r:id="rId4"/>
          </a:graphicData>
        </a:graphic>
      </p:graphicFrame>
      <p:sp>
        <p:nvSpPr>
          <p:cNvPr id="35" name="Content Placeholder 2">
            <a:extLst>
              <a:ext uri="{FF2B5EF4-FFF2-40B4-BE49-F238E27FC236}">
                <a16:creationId xmlns:a16="http://schemas.microsoft.com/office/drawing/2014/main" id="{61906551-5425-4512-BED5-3B37683B5AA4}"/>
              </a:ext>
            </a:extLst>
          </p:cNvPr>
          <p:cNvSpPr>
            <a:spLocks noGrp="1"/>
          </p:cNvSpPr>
          <p:nvPr>
            <p:ph sz="half" idx="1"/>
          </p:nvPr>
        </p:nvSpPr>
        <p:spPr>
          <a:xfrm>
            <a:off x="472268" y="1140893"/>
            <a:ext cx="11190308" cy="1580755"/>
          </a:xfrm>
          <a:ln>
            <a:noFill/>
          </a:ln>
          <a:effectLst/>
        </p:spPr>
        <p:txBody>
          <a:bodyPr vert="horz" lIns="91440" tIns="45720" rIns="91440" bIns="45720" rtlCol="0" anchor="t">
            <a:normAutofit/>
          </a:bodyPr>
          <a:lstStyle/>
          <a:p>
            <a:pPr>
              <a:lnSpc>
                <a:spcPct val="100000"/>
              </a:lnSpc>
              <a:buFont typeface="Wingdings" panose="05000000000000000000" pitchFamily="2" charset="2"/>
              <a:buChar char="Ø"/>
            </a:pPr>
            <a:r>
              <a:rPr lang="en-US" sz="2400" dirty="0">
                <a:solidFill>
                  <a:srgbClr val="1D4956"/>
                </a:solidFill>
                <a:latin typeface="Barlow"/>
                <a:cs typeface="Calibri"/>
                <a:sym typeface="Wingdings" panose="05000000000000000000" pitchFamily="2" charset="2"/>
              </a:rPr>
              <a:t> Includes call interception and checking overheads</a:t>
            </a:r>
          </a:p>
          <a:p>
            <a:pPr>
              <a:lnSpc>
                <a:spcPct val="100000"/>
              </a:lnSpc>
            </a:pPr>
            <a:r>
              <a:rPr lang="en-US" sz="2400" dirty="0">
                <a:solidFill>
                  <a:srgbClr val="1D4956"/>
                </a:solidFill>
                <a:latin typeface="Barlow"/>
                <a:cs typeface="Calibri"/>
                <a:sym typeface="Wingdings" panose="05000000000000000000" pitchFamily="2" charset="2"/>
              </a:rPr>
              <a:t>Address </a:t>
            </a:r>
            <a:r>
              <a:rPr lang="en-US" sz="2400" b="1" dirty="0">
                <a:solidFill>
                  <a:srgbClr val="1D4956"/>
                </a:solidFill>
                <a:latin typeface="Barlow"/>
                <a:cs typeface="Calibri"/>
                <a:sym typeface="Wingdings" panose="05000000000000000000" pitchFamily="2" charset="2"/>
              </a:rPr>
              <a:t>fencing</a:t>
            </a:r>
            <a:r>
              <a:rPr lang="en-US" sz="2400" dirty="0">
                <a:solidFill>
                  <a:srgbClr val="1D4956"/>
                </a:solidFill>
                <a:latin typeface="Barlow"/>
                <a:cs typeface="Calibri"/>
                <a:sym typeface="Wingdings" panose="05000000000000000000" pitchFamily="2" charset="2"/>
              </a:rPr>
              <a:t> overhead is from </a:t>
            </a:r>
            <a:r>
              <a:rPr lang="en-US" sz="2400" b="1" dirty="0">
                <a:solidFill>
                  <a:srgbClr val="1D4956"/>
                </a:solidFill>
                <a:latin typeface="Barlow"/>
                <a:cs typeface="Calibri"/>
                <a:sym typeface="Wingdings" panose="05000000000000000000" pitchFamily="2" charset="2"/>
              </a:rPr>
              <a:t>4.5% - 12%</a:t>
            </a:r>
            <a:r>
              <a:rPr lang="en-US" sz="2400" dirty="0">
                <a:solidFill>
                  <a:srgbClr val="1D4956"/>
                </a:solidFill>
                <a:latin typeface="Barlow"/>
                <a:cs typeface="Calibri"/>
                <a:sym typeface="Wingdings" panose="05000000000000000000" pitchFamily="2" charset="2"/>
              </a:rPr>
              <a:t> compared to </a:t>
            </a:r>
            <a:r>
              <a:rPr lang="en-US" sz="2400" b="1" dirty="0">
                <a:solidFill>
                  <a:srgbClr val="1D4956"/>
                </a:solidFill>
                <a:latin typeface="Barlow"/>
                <a:cs typeface="Calibri"/>
                <a:sym typeface="Wingdings" panose="05000000000000000000" pitchFamily="2" charset="2"/>
              </a:rPr>
              <a:t>native CUDA</a:t>
            </a:r>
          </a:p>
          <a:p>
            <a:pPr>
              <a:lnSpc>
                <a:spcPct val="100000"/>
              </a:lnSpc>
            </a:pPr>
            <a:r>
              <a:rPr lang="en-US" sz="2400" dirty="0">
                <a:solidFill>
                  <a:srgbClr val="1D4956"/>
                </a:solidFill>
                <a:latin typeface="Barlow"/>
                <a:cs typeface="Calibri"/>
                <a:sym typeface="Wingdings" panose="05000000000000000000" pitchFamily="2" charset="2"/>
              </a:rPr>
              <a:t>Address </a:t>
            </a:r>
            <a:r>
              <a:rPr lang="en-US" sz="2400" b="1" dirty="0">
                <a:solidFill>
                  <a:srgbClr val="1D4956"/>
                </a:solidFill>
                <a:latin typeface="Barlow"/>
                <a:cs typeface="Calibri"/>
                <a:sym typeface="Wingdings" panose="05000000000000000000" pitchFamily="2" charset="2"/>
              </a:rPr>
              <a:t>checking</a:t>
            </a:r>
            <a:r>
              <a:rPr lang="en-US" sz="2400" dirty="0">
                <a:solidFill>
                  <a:srgbClr val="1D4956"/>
                </a:solidFill>
                <a:latin typeface="Barlow"/>
                <a:cs typeface="Calibri"/>
                <a:sym typeface="Wingdings" panose="05000000000000000000" pitchFamily="2" charset="2"/>
              </a:rPr>
              <a:t> has </a:t>
            </a:r>
            <a:r>
              <a:rPr lang="en-US" sz="2400" b="1" dirty="0">
                <a:solidFill>
                  <a:srgbClr val="1D4956"/>
                </a:solidFill>
                <a:latin typeface="Barlow"/>
                <a:cs typeface="Calibri"/>
                <a:sym typeface="Wingdings" panose="05000000000000000000" pitchFamily="2" charset="2"/>
              </a:rPr>
              <a:t>1.7x worst</a:t>
            </a:r>
            <a:r>
              <a:rPr lang="en-US" sz="2400" dirty="0">
                <a:solidFill>
                  <a:srgbClr val="1D4956"/>
                </a:solidFill>
                <a:latin typeface="Barlow"/>
                <a:cs typeface="Calibri"/>
                <a:sym typeface="Wingdings" panose="05000000000000000000" pitchFamily="2" charset="2"/>
              </a:rPr>
              <a:t> execution time compared to </a:t>
            </a:r>
            <a:r>
              <a:rPr lang="en-US" sz="2400" b="1" dirty="0">
                <a:solidFill>
                  <a:srgbClr val="1D4956"/>
                </a:solidFill>
                <a:latin typeface="Barlow"/>
                <a:cs typeface="Calibri"/>
                <a:sym typeface="Wingdings" panose="05000000000000000000" pitchFamily="2" charset="2"/>
              </a:rPr>
              <a:t>native CUDA</a:t>
            </a:r>
            <a:endParaRPr lang="en-US" sz="2000" b="1" dirty="0">
              <a:solidFill>
                <a:srgbClr val="1D4956"/>
              </a:solidFill>
              <a:latin typeface="Barlow"/>
              <a:cs typeface="Calibri"/>
              <a:sym typeface="Wingdings" panose="05000000000000000000" pitchFamily="2" charset="2"/>
            </a:endParaRPr>
          </a:p>
          <a:p>
            <a:pPr marL="0" indent="0">
              <a:lnSpc>
                <a:spcPct val="100000"/>
              </a:lnSpc>
              <a:buNone/>
            </a:pPr>
            <a:endParaRPr lang="en-US" sz="2400" dirty="0">
              <a:solidFill>
                <a:srgbClr val="1D4956"/>
              </a:solidFill>
              <a:latin typeface="Barlow"/>
              <a:cs typeface="Calibri"/>
              <a:sym typeface="Wingdings" panose="05000000000000000000" pitchFamily="2" charset="2"/>
            </a:endParaRPr>
          </a:p>
        </p:txBody>
      </p:sp>
      <p:graphicFrame>
        <p:nvGraphicFramePr>
          <p:cNvPr id="10" name="Γράφημα 7">
            <a:extLst>
              <a:ext uri="{FF2B5EF4-FFF2-40B4-BE49-F238E27FC236}">
                <a16:creationId xmlns:a16="http://schemas.microsoft.com/office/drawing/2014/main" id="{60478632-C5D9-403F-B94B-11DED55244DA}"/>
              </a:ext>
            </a:extLst>
          </p:cNvPr>
          <p:cNvGraphicFramePr/>
          <p:nvPr>
            <p:extLst>
              <p:ext uri="{D42A27DB-BD31-4B8C-83A1-F6EECF244321}">
                <p14:modId xmlns:p14="http://schemas.microsoft.com/office/powerpoint/2010/main" val="3405523628"/>
              </p:ext>
            </p:extLst>
          </p:nvPr>
        </p:nvGraphicFramePr>
        <p:xfrm>
          <a:off x="5698963" y="2744798"/>
          <a:ext cx="6439013" cy="4113202"/>
        </p:xfrm>
        <a:graphic>
          <a:graphicData uri="http://schemas.openxmlformats.org/drawingml/2006/chart">
            <c:chart xmlns:c="http://schemas.openxmlformats.org/drawingml/2006/chart" xmlns:r="http://schemas.openxmlformats.org/officeDocument/2006/relationships" r:id="rId5"/>
          </a:graphicData>
        </a:graphic>
      </p:graphicFrame>
      <p:pic>
        <p:nvPicPr>
          <p:cNvPr id="4" name="Picture 3">
            <a:extLst>
              <a:ext uri="{FF2B5EF4-FFF2-40B4-BE49-F238E27FC236}">
                <a16:creationId xmlns:a16="http://schemas.microsoft.com/office/drawing/2014/main" id="{DD897713-A1F5-46A8-BA06-CD0E65485882}"/>
              </a:ext>
            </a:extLst>
          </p:cNvPr>
          <p:cNvPicPr>
            <a:picLocks noChangeAspect="1"/>
          </p:cNvPicPr>
          <p:nvPr/>
        </p:nvPicPr>
        <p:blipFill>
          <a:blip r:embed="rId6"/>
          <a:stretch>
            <a:fillRect/>
          </a:stretch>
        </p:blipFill>
        <p:spPr>
          <a:xfrm>
            <a:off x="2481028" y="2870351"/>
            <a:ext cx="7229944" cy="502530"/>
          </a:xfrm>
          <a:prstGeom prst="rect">
            <a:avLst/>
          </a:prstGeom>
          <a:ln>
            <a:noFill/>
          </a:ln>
          <a:effectLst>
            <a:outerShdw blurRad="292100" dist="139700" dir="2700000" algn="tl" rotWithShape="0">
              <a:srgbClr val="333333">
                <a:alpha val="65000"/>
              </a:srgbClr>
            </a:outerShdw>
          </a:effectLst>
        </p:spPr>
      </p:pic>
      <p:sp>
        <p:nvSpPr>
          <p:cNvPr id="6" name="Slide Number Placeholder 5">
            <a:extLst>
              <a:ext uri="{FF2B5EF4-FFF2-40B4-BE49-F238E27FC236}">
                <a16:creationId xmlns:a16="http://schemas.microsoft.com/office/drawing/2014/main" id="{F2804E7E-C1B2-4719-BD5F-4089E5D71E38}"/>
              </a:ext>
            </a:extLst>
          </p:cNvPr>
          <p:cNvSpPr>
            <a:spLocks noGrp="1"/>
          </p:cNvSpPr>
          <p:nvPr>
            <p:ph type="sldNum" sz="quarter" idx="12"/>
          </p:nvPr>
        </p:nvSpPr>
        <p:spPr/>
        <p:txBody>
          <a:bodyPr/>
          <a:lstStyle/>
          <a:p>
            <a:fld id="{48F63A3B-78C7-47BE-AE5E-E10140E04643}" type="slidenum">
              <a:rPr lang="en-US" smtClean="0"/>
              <a:t>53</a:t>
            </a:fld>
            <a:endParaRPr lang="en-US"/>
          </a:p>
        </p:txBody>
      </p:sp>
      <p:sp>
        <p:nvSpPr>
          <p:cNvPr id="9" name="Footer Placeholder 8">
            <a:extLst>
              <a:ext uri="{FF2B5EF4-FFF2-40B4-BE49-F238E27FC236}">
                <a16:creationId xmlns:a16="http://schemas.microsoft.com/office/drawing/2014/main" id="{D5EBC86B-69D4-4301-AF61-605906AC223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1147139474"/>
      </p:ext>
    </p:extLst>
  </p:cSld>
  <p:clrMapOvr>
    <a:masterClrMapping/>
  </p:clrMapOvr>
  <mc:AlternateContent xmlns:mc="http://schemas.openxmlformats.org/markup-compatibility/2006" xmlns:p14="http://schemas.microsoft.com/office/powerpoint/2010/main">
    <mc:Choice Requires="p14">
      <p:transition p14:dur="0" advTm="30857"/>
    </mc:Choice>
    <mc:Fallback xmlns="">
      <p:transition advTm="30857"/>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Summary</a:t>
            </a:r>
            <a:endParaRPr lang="en-US" sz="3600" b="1" dirty="0">
              <a:solidFill>
                <a:srgbClr val="1D4956"/>
              </a:solidFill>
              <a:latin typeface="Barlow"/>
              <a:cs typeface="Calibri Light"/>
            </a:endParaRPr>
          </a:p>
        </p:txBody>
      </p:sp>
      <p:sp>
        <p:nvSpPr>
          <p:cNvPr id="11" name="Content Placeholder 2">
            <a:extLst>
              <a:ext uri="{FF2B5EF4-FFF2-40B4-BE49-F238E27FC236}">
                <a16:creationId xmlns:a16="http://schemas.microsoft.com/office/drawing/2014/main" id="{4875976A-7748-4B95-A2B6-17D998C1F8FA}"/>
              </a:ext>
            </a:extLst>
          </p:cNvPr>
          <p:cNvSpPr>
            <a:spLocks noGrp="1"/>
          </p:cNvSpPr>
          <p:nvPr>
            <p:ph sz="half" idx="1"/>
          </p:nvPr>
        </p:nvSpPr>
        <p:spPr>
          <a:xfrm>
            <a:off x="466988" y="1719073"/>
            <a:ext cx="11401161" cy="4674148"/>
          </a:xfrm>
        </p:spPr>
        <p:txBody>
          <a:bodyPr vert="horz" lIns="91440" tIns="45720" rIns="91440" bIns="45720" rtlCol="0" anchor="t">
            <a:noAutofit/>
          </a:bodyPr>
          <a:lstStyle/>
          <a:p>
            <a:pPr>
              <a:lnSpc>
                <a:spcPct val="150000"/>
              </a:lnSpc>
            </a:pPr>
            <a:r>
              <a:rPr lang="en-US" sz="2400" dirty="0">
                <a:solidFill>
                  <a:srgbClr val="1D4956"/>
                </a:solidFill>
                <a:latin typeface="Barlow"/>
                <a:cs typeface="Calibri"/>
                <a:sym typeface="Wingdings" panose="05000000000000000000" pitchFamily="2" charset="2"/>
              </a:rPr>
              <a:t>Guardian is a </a:t>
            </a:r>
            <a:r>
              <a:rPr lang="en-US" sz="2400" b="1" dirty="0">
                <a:solidFill>
                  <a:srgbClr val="1D4956"/>
                </a:solidFill>
                <a:latin typeface="Barlow"/>
                <a:cs typeface="Calibri"/>
                <a:sym typeface="Wingdings" panose="05000000000000000000" pitchFamily="2" charset="2"/>
              </a:rPr>
              <a:t>GPU protection </a:t>
            </a:r>
            <a:r>
              <a:rPr lang="en-US" sz="2400" dirty="0">
                <a:solidFill>
                  <a:srgbClr val="1D4956"/>
                </a:solidFill>
                <a:latin typeface="Barlow"/>
                <a:cs typeface="Calibri"/>
                <a:sym typeface="Wingdings" panose="05000000000000000000" pitchFamily="2" charset="2"/>
              </a:rPr>
              <a:t>approach that enables </a:t>
            </a:r>
            <a:r>
              <a:rPr lang="en-US" sz="2400" b="1" dirty="0">
                <a:solidFill>
                  <a:srgbClr val="1D4956"/>
                </a:solidFill>
                <a:latin typeface="Barlow"/>
                <a:cs typeface="Calibri"/>
                <a:sym typeface="Wingdings" panose="05000000000000000000" pitchFamily="2" charset="2"/>
              </a:rPr>
              <a:t>safe spatial sharing </a:t>
            </a:r>
          </a:p>
          <a:p>
            <a:pPr lvl="1">
              <a:lnSpc>
                <a:spcPct val="200000"/>
              </a:lnSpc>
            </a:pPr>
            <a:r>
              <a:rPr lang="en-US" dirty="0">
                <a:solidFill>
                  <a:srgbClr val="1D4956"/>
                </a:solidFill>
                <a:latin typeface="Barlow"/>
                <a:cs typeface="Calibri Light"/>
              </a:rPr>
              <a:t>It is </a:t>
            </a:r>
            <a:r>
              <a:rPr lang="en-US" b="1" dirty="0">
                <a:solidFill>
                  <a:srgbClr val="1D4956"/>
                </a:solidFill>
                <a:latin typeface="Barlow"/>
                <a:cs typeface="Calibri Light"/>
              </a:rPr>
              <a:t>easily</a:t>
            </a:r>
            <a:r>
              <a:rPr lang="en-US" dirty="0">
                <a:solidFill>
                  <a:srgbClr val="1D4956"/>
                </a:solidFill>
                <a:latin typeface="Barlow"/>
                <a:cs typeface="Calibri Light"/>
              </a:rPr>
              <a:t> </a:t>
            </a:r>
            <a:r>
              <a:rPr lang="en-US" b="1" dirty="0">
                <a:solidFill>
                  <a:srgbClr val="1D4956"/>
                </a:solidFill>
                <a:latin typeface="Barlow"/>
                <a:cs typeface="Calibri Light"/>
              </a:rPr>
              <a:t>deployable:</a:t>
            </a:r>
            <a:r>
              <a:rPr lang="en-US" dirty="0">
                <a:solidFill>
                  <a:srgbClr val="1D4956"/>
                </a:solidFill>
                <a:latin typeface="Barlow"/>
                <a:cs typeface="Calibri Light"/>
                <a:sym typeface="Wingdings" panose="05000000000000000000" pitchFamily="2" charset="2"/>
              </a:rPr>
              <a:t> No extra HW or application/kernel source code</a:t>
            </a:r>
            <a:endParaRPr lang="en-US" dirty="0">
              <a:solidFill>
                <a:srgbClr val="1D4956"/>
              </a:solidFill>
              <a:latin typeface="Barlow"/>
              <a:cs typeface="Calibri Light"/>
            </a:endParaRPr>
          </a:p>
          <a:p>
            <a:pPr lvl="1">
              <a:lnSpc>
                <a:spcPct val="200000"/>
              </a:lnSpc>
            </a:pPr>
            <a:r>
              <a:rPr lang="en-US" dirty="0">
                <a:solidFill>
                  <a:srgbClr val="1D4956"/>
                </a:solidFill>
                <a:latin typeface="Barlow"/>
                <a:cs typeface="Calibri Light"/>
              </a:rPr>
              <a:t>It </a:t>
            </a:r>
            <a:r>
              <a:rPr lang="en-US" b="1" dirty="0">
                <a:solidFill>
                  <a:srgbClr val="1D4956"/>
                </a:solidFill>
                <a:latin typeface="Barlow"/>
                <a:cs typeface="Calibri Light"/>
              </a:rPr>
              <a:t>supports</a:t>
            </a:r>
            <a:r>
              <a:rPr lang="en-US" dirty="0">
                <a:solidFill>
                  <a:srgbClr val="1D4956"/>
                </a:solidFill>
                <a:latin typeface="Barlow"/>
                <a:cs typeface="Calibri Light"/>
              </a:rPr>
              <a:t> </a:t>
            </a:r>
            <a:r>
              <a:rPr lang="en-US" b="1" dirty="0">
                <a:solidFill>
                  <a:srgbClr val="1D4956"/>
                </a:solidFill>
                <a:latin typeface="Barlow"/>
                <a:cs typeface="Calibri Light"/>
              </a:rPr>
              <a:t>closed-source </a:t>
            </a:r>
            <a:r>
              <a:rPr lang="en-US" dirty="0">
                <a:solidFill>
                  <a:srgbClr val="1D4956"/>
                </a:solidFill>
                <a:latin typeface="Barlow"/>
                <a:cs typeface="Calibri Light"/>
              </a:rPr>
              <a:t>libs: RT/DR interception + PTX instrumentation</a:t>
            </a:r>
          </a:p>
          <a:p>
            <a:pPr lvl="1">
              <a:lnSpc>
                <a:spcPct val="200000"/>
              </a:lnSpc>
            </a:pPr>
            <a:r>
              <a:rPr lang="en-US" dirty="0">
                <a:solidFill>
                  <a:srgbClr val="1D4956"/>
                </a:solidFill>
                <a:latin typeface="Barlow"/>
                <a:cs typeface="Calibri Light"/>
              </a:rPr>
              <a:t>It incurs </a:t>
            </a:r>
            <a:r>
              <a:rPr lang="en-US" b="1" dirty="0">
                <a:solidFill>
                  <a:srgbClr val="1D4956"/>
                </a:solidFill>
                <a:latin typeface="Barlow"/>
                <a:cs typeface="Calibri Light"/>
              </a:rPr>
              <a:t>low overhead: </a:t>
            </a:r>
            <a:r>
              <a:rPr lang="en-US" dirty="0">
                <a:solidFill>
                  <a:srgbClr val="1D4956"/>
                </a:solidFill>
                <a:latin typeface="Barlow"/>
                <a:cs typeface="Calibri Light"/>
              </a:rPr>
              <a:t>Address-fencing (bitwise AND-OR)</a:t>
            </a:r>
            <a:endParaRPr lang="en-US" sz="2800" dirty="0">
              <a:solidFill>
                <a:srgbClr val="1D4956"/>
              </a:solidFill>
              <a:latin typeface="Barlow"/>
              <a:cs typeface="Calibri Light"/>
            </a:endParaRPr>
          </a:p>
        </p:txBody>
      </p:sp>
      <p:sp>
        <p:nvSpPr>
          <p:cNvPr id="4" name="Slide Number Placeholder 3">
            <a:extLst>
              <a:ext uri="{FF2B5EF4-FFF2-40B4-BE49-F238E27FC236}">
                <a16:creationId xmlns:a16="http://schemas.microsoft.com/office/drawing/2014/main" id="{7D37BEE1-3D56-4E6A-B9BF-D7C4616CC03A}"/>
              </a:ext>
            </a:extLst>
          </p:cNvPr>
          <p:cNvSpPr>
            <a:spLocks noGrp="1"/>
          </p:cNvSpPr>
          <p:nvPr>
            <p:ph type="sldNum" sz="quarter" idx="12"/>
          </p:nvPr>
        </p:nvSpPr>
        <p:spPr/>
        <p:txBody>
          <a:bodyPr/>
          <a:lstStyle/>
          <a:p>
            <a:fld id="{48F63A3B-78C7-47BE-AE5E-E10140E04643}" type="slidenum">
              <a:rPr lang="en-US" smtClean="0"/>
              <a:t>54</a:t>
            </a:fld>
            <a:endParaRPr lang="en-US"/>
          </a:p>
        </p:txBody>
      </p:sp>
      <p:sp>
        <p:nvSpPr>
          <p:cNvPr id="8" name="Footer Placeholder 7">
            <a:extLst>
              <a:ext uri="{FF2B5EF4-FFF2-40B4-BE49-F238E27FC236}">
                <a16:creationId xmlns:a16="http://schemas.microsoft.com/office/drawing/2014/main" id="{18F28576-3036-47CA-9A67-2A069D9C995F}"/>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1031278175"/>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12" name="Content Placeholder 2">
            <a:extLst>
              <a:ext uri="{FF2B5EF4-FFF2-40B4-BE49-F238E27FC236}">
                <a16:creationId xmlns:a16="http://schemas.microsoft.com/office/drawing/2014/main" id="{7C08BC31-D2E7-4D3A-8559-47CD8936DB6C}"/>
              </a:ext>
            </a:extLst>
          </p:cNvPr>
          <p:cNvSpPr>
            <a:spLocks noGrp="1"/>
          </p:cNvSpPr>
          <p:nvPr>
            <p:ph sz="half" idx="1"/>
          </p:nvPr>
        </p:nvSpPr>
        <p:spPr>
          <a:xfrm>
            <a:off x="466988" y="1711842"/>
            <a:ext cx="8591951" cy="4585682"/>
          </a:xfrm>
        </p:spPr>
        <p:txBody>
          <a:bodyPr vert="horz" lIns="91440" tIns="45720" rIns="91440" bIns="45720" rtlCol="0" anchor="t">
            <a:noAutofit/>
          </a:bodyPr>
          <a:lstStyle/>
          <a:p>
            <a:pPr>
              <a:lnSpc>
                <a:spcPct val="150000"/>
              </a:lnSpc>
            </a:pPr>
            <a:r>
              <a:rPr lang="en-US" sz="2400" dirty="0">
                <a:solidFill>
                  <a:srgbClr val="8CC6D8"/>
                </a:solidFill>
                <a:latin typeface="Barlow"/>
                <a:cs typeface="Calibri Light"/>
              </a:rPr>
              <a:t>Introduction</a:t>
            </a:r>
          </a:p>
          <a:p>
            <a:pPr>
              <a:lnSpc>
                <a:spcPct val="150000"/>
              </a:lnSpc>
            </a:pPr>
            <a:r>
              <a:rPr lang="en-US" sz="2400" dirty="0">
                <a:solidFill>
                  <a:srgbClr val="8CC6D8"/>
                </a:solidFill>
                <a:latin typeface="Barlow"/>
                <a:cs typeface="Calibri Light"/>
              </a:rPr>
              <a:t>Thesis statement and contributions</a:t>
            </a:r>
          </a:p>
          <a:p>
            <a:pPr>
              <a:lnSpc>
                <a:spcPct val="150000"/>
              </a:lnSpc>
            </a:pPr>
            <a:r>
              <a:rPr lang="en-US" sz="2400" dirty="0">
                <a:solidFill>
                  <a:srgbClr val="8CC6D8"/>
                </a:solidFill>
                <a:latin typeface="Barlow"/>
                <a:cs typeface="Calibri Light"/>
              </a:rPr>
              <a:t>Elastic application to accelerator assignment (Arax)</a:t>
            </a:r>
          </a:p>
          <a:p>
            <a:pPr>
              <a:lnSpc>
                <a:spcPct val="150000"/>
              </a:lnSpc>
            </a:pPr>
            <a:r>
              <a:rPr lang="en-US" sz="2400" dirty="0">
                <a:solidFill>
                  <a:srgbClr val="8CC6D8"/>
                </a:solidFill>
                <a:latin typeface="Barlow"/>
                <a:cs typeface="Calibri Light"/>
              </a:rPr>
              <a:t>Protected accelerator spatial sharing (Guardian)</a:t>
            </a:r>
          </a:p>
          <a:p>
            <a:pPr>
              <a:lnSpc>
                <a:spcPct val="150000"/>
              </a:lnSpc>
              <a:buFont typeface="Wingdings" panose="05000000000000000000" pitchFamily="2" charset="2"/>
              <a:buChar char="Ø"/>
            </a:pPr>
            <a:r>
              <a:rPr lang="en-US" sz="2400" b="1" dirty="0">
                <a:solidFill>
                  <a:srgbClr val="1D4956"/>
                </a:solidFill>
                <a:latin typeface="Barlow"/>
                <a:cs typeface="Calibri Light"/>
                <a:sym typeface="Wingdings" panose="05000000000000000000" pitchFamily="2" charset="2"/>
              </a:rPr>
              <a:t> Conclusions</a:t>
            </a:r>
          </a:p>
        </p:txBody>
      </p:sp>
      <p:sp>
        <p:nvSpPr>
          <p:cNvPr id="10" name="Title 1">
            <a:extLst>
              <a:ext uri="{FF2B5EF4-FFF2-40B4-BE49-F238E27FC236}">
                <a16:creationId xmlns:a16="http://schemas.microsoft.com/office/drawing/2014/main" id="{2819F4C9-6D94-4C0F-A412-3F303CE09EE4}"/>
              </a:ext>
            </a:extLst>
          </p:cNvPr>
          <p:cNvSpPr txBox="1">
            <a:spLocks/>
          </p:cNvSpPr>
          <p:nvPr/>
        </p:nvSpPr>
        <p:spPr>
          <a:xfrm>
            <a:off x="516467" y="365125"/>
            <a:ext cx="4301194"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Outline</a:t>
            </a:r>
          </a:p>
        </p:txBody>
      </p:sp>
      <p:sp>
        <p:nvSpPr>
          <p:cNvPr id="8" name="Slide Number Placeholder 7">
            <a:extLst>
              <a:ext uri="{FF2B5EF4-FFF2-40B4-BE49-F238E27FC236}">
                <a16:creationId xmlns:a16="http://schemas.microsoft.com/office/drawing/2014/main" id="{2D5EDCFB-AA99-4B74-A593-0DB4FC80D837}"/>
              </a:ext>
            </a:extLst>
          </p:cNvPr>
          <p:cNvSpPr>
            <a:spLocks noGrp="1"/>
          </p:cNvSpPr>
          <p:nvPr>
            <p:ph type="sldNum" sz="quarter" idx="12"/>
          </p:nvPr>
        </p:nvSpPr>
        <p:spPr/>
        <p:txBody>
          <a:bodyPr/>
          <a:lstStyle/>
          <a:p>
            <a:fld id="{48F63A3B-78C7-47BE-AE5E-E10140E04643}" type="slidenum">
              <a:rPr lang="en-US" smtClean="0"/>
              <a:t>55</a:t>
            </a:fld>
            <a:endParaRPr lang="en-US"/>
          </a:p>
        </p:txBody>
      </p:sp>
      <p:sp>
        <p:nvSpPr>
          <p:cNvPr id="14" name="Footer Placeholder 13">
            <a:extLst>
              <a:ext uri="{FF2B5EF4-FFF2-40B4-BE49-F238E27FC236}">
                <a16:creationId xmlns:a16="http://schemas.microsoft.com/office/drawing/2014/main" id="{05F632E6-B3A8-4966-A8BF-7C855207057B}"/>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7" name="TextBox 6">
            <a:extLst>
              <a:ext uri="{FF2B5EF4-FFF2-40B4-BE49-F238E27FC236}">
                <a16:creationId xmlns:a16="http://schemas.microsoft.com/office/drawing/2014/main" id="{2197BA46-1484-430B-83BE-CB0A103580AB}"/>
              </a:ext>
            </a:extLst>
          </p:cNvPr>
          <p:cNvSpPr txBox="1"/>
          <p:nvPr/>
        </p:nvSpPr>
        <p:spPr>
          <a:xfrm>
            <a:off x="581009" y="5712749"/>
            <a:ext cx="11144003" cy="646331"/>
          </a:xfrm>
          <a:prstGeom prst="rect">
            <a:avLst/>
          </a:prstGeom>
          <a:noFill/>
        </p:spPr>
        <p:txBody>
          <a:bodyPr wrap="square">
            <a:spAutoFit/>
          </a:bodyPr>
          <a:lstStyle/>
          <a:p>
            <a:pPr>
              <a:lnSpc>
                <a:spcPct val="100000"/>
              </a:lnSpc>
            </a:pPr>
            <a:r>
              <a:rPr lang="en-US" sz="1800" dirty="0">
                <a:solidFill>
                  <a:srgbClr val="1D4956"/>
                </a:solidFill>
                <a:latin typeface="Barlow"/>
                <a:cs typeface="Calibri"/>
                <a:sym typeface="Wingdings" panose="05000000000000000000" pitchFamily="2" charset="2"/>
              </a:rPr>
              <a:t>Arax: A Runtime Framework for Decoupling Applications from Heterogeneous Accelerators, SoCC’22</a:t>
            </a:r>
          </a:p>
          <a:p>
            <a:pPr>
              <a:lnSpc>
                <a:spcPct val="100000"/>
              </a:lnSpc>
            </a:pPr>
            <a:r>
              <a:rPr lang="en-US" sz="1800" dirty="0">
                <a:solidFill>
                  <a:srgbClr val="1D4956"/>
                </a:solidFill>
                <a:latin typeface="Barlow"/>
                <a:cs typeface="Calibri"/>
                <a:sym typeface="Wingdings" panose="05000000000000000000" pitchFamily="2" charset="2"/>
              </a:rPr>
              <a:t>Guardian: Data Isolation for Multi-Tenant GPU Sharing, Under submission</a:t>
            </a:r>
          </a:p>
        </p:txBody>
      </p:sp>
    </p:spTree>
    <p:custDataLst>
      <p:tags r:id="rId1"/>
    </p:custDataLst>
    <p:extLst>
      <p:ext uri="{BB962C8B-B14F-4D97-AF65-F5344CB8AC3E}">
        <p14:creationId xmlns:p14="http://schemas.microsoft.com/office/powerpoint/2010/main" val="2263421309"/>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Conclusions</a:t>
            </a:r>
            <a:endParaRPr lang="en-US" sz="3600" b="1" dirty="0">
              <a:solidFill>
                <a:srgbClr val="1D4956"/>
              </a:solidFill>
              <a:latin typeface="Barlow"/>
              <a:cs typeface="Calibri Light"/>
            </a:endParaRPr>
          </a:p>
        </p:txBody>
      </p:sp>
      <p:sp>
        <p:nvSpPr>
          <p:cNvPr id="11" name="Content Placeholder 2">
            <a:extLst>
              <a:ext uri="{FF2B5EF4-FFF2-40B4-BE49-F238E27FC236}">
                <a16:creationId xmlns:a16="http://schemas.microsoft.com/office/drawing/2014/main" id="{4875976A-7748-4B95-A2B6-17D998C1F8FA}"/>
              </a:ext>
            </a:extLst>
          </p:cNvPr>
          <p:cNvSpPr>
            <a:spLocks noGrp="1"/>
          </p:cNvSpPr>
          <p:nvPr>
            <p:ph sz="half" idx="1"/>
          </p:nvPr>
        </p:nvSpPr>
        <p:spPr>
          <a:xfrm>
            <a:off x="466988" y="2628899"/>
            <a:ext cx="11401161" cy="3764321"/>
          </a:xfrm>
        </p:spPr>
        <p:txBody>
          <a:bodyPr vert="horz" lIns="91440" tIns="45720" rIns="91440" bIns="45720" rtlCol="0" anchor="t">
            <a:noAutofit/>
          </a:bodyPr>
          <a:lstStyle/>
          <a:p>
            <a:pPr>
              <a:lnSpc>
                <a:spcPct val="150000"/>
              </a:lnSpc>
            </a:pPr>
            <a:r>
              <a:rPr lang="en-US" sz="2400" dirty="0">
                <a:solidFill>
                  <a:srgbClr val="1D4956"/>
                </a:solidFill>
                <a:latin typeface="Barlow"/>
                <a:cs typeface="Calibri"/>
                <a:sym typeface="Wingdings" panose="05000000000000000000" pitchFamily="2" charset="2"/>
              </a:rPr>
              <a:t>Our approach has the following features</a:t>
            </a:r>
          </a:p>
          <a:p>
            <a:pPr lvl="1">
              <a:lnSpc>
                <a:spcPct val="150000"/>
              </a:lnSpc>
              <a:buFont typeface="Wingdings" panose="05000000000000000000" pitchFamily="2" charset="2"/>
              <a:buChar char="ü"/>
            </a:pPr>
            <a:r>
              <a:rPr lang="en-US" b="1" dirty="0">
                <a:solidFill>
                  <a:srgbClr val="1D4956"/>
                </a:solidFill>
                <a:latin typeface="Barlow"/>
                <a:cs typeface="Calibri Light"/>
              </a:rPr>
              <a:t> Enables per-task dynamic</a:t>
            </a:r>
            <a:r>
              <a:rPr lang="en-US" dirty="0">
                <a:solidFill>
                  <a:srgbClr val="1D4956"/>
                </a:solidFill>
                <a:latin typeface="Barlow"/>
                <a:cs typeface="Calibri Light"/>
              </a:rPr>
              <a:t> accelerator </a:t>
            </a:r>
            <a:r>
              <a:rPr lang="en-US" b="1" dirty="0">
                <a:solidFill>
                  <a:srgbClr val="1D4956"/>
                </a:solidFill>
                <a:latin typeface="Barlow"/>
                <a:cs typeface="Calibri Light"/>
              </a:rPr>
              <a:t>assignment</a:t>
            </a:r>
            <a:r>
              <a:rPr lang="en-US" dirty="0">
                <a:solidFill>
                  <a:srgbClr val="1D4956"/>
                </a:solidFill>
                <a:latin typeface="Barlow"/>
                <a:cs typeface="Calibri Light"/>
              </a:rPr>
              <a:t> </a:t>
            </a:r>
            <a:r>
              <a:rPr lang="en-US" dirty="0">
                <a:solidFill>
                  <a:srgbClr val="1D4956"/>
                </a:solidFill>
                <a:latin typeface="Barlow"/>
                <a:cs typeface="Calibri Light"/>
                <a:sym typeface="Wingdings" panose="05000000000000000000" pitchFamily="2" charset="2"/>
              </a:rPr>
              <a:t> elastic sharing</a:t>
            </a:r>
            <a:endParaRPr lang="en-US" dirty="0">
              <a:solidFill>
                <a:srgbClr val="1D4956"/>
              </a:solidFill>
              <a:latin typeface="Barlow"/>
              <a:cs typeface="Calibri Light"/>
            </a:endParaRPr>
          </a:p>
          <a:p>
            <a:pPr lvl="1">
              <a:lnSpc>
                <a:spcPct val="150000"/>
              </a:lnSpc>
              <a:buFont typeface="Wingdings" panose="05000000000000000000" pitchFamily="2" charset="2"/>
              <a:buChar char="ü"/>
            </a:pPr>
            <a:r>
              <a:rPr lang="en-US" b="1" dirty="0">
                <a:solidFill>
                  <a:srgbClr val="1D4956"/>
                </a:solidFill>
                <a:latin typeface="Barlow"/>
                <a:cs typeface="Calibri Light"/>
              </a:rPr>
              <a:t> Protects</a:t>
            </a:r>
            <a:r>
              <a:rPr lang="en-US" dirty="0">
                <a:solidFill>
                  <a:srgbClr val="1D4956"/>
                </a:solidFill>
                <a:latin typeface="Barlow"/>
                <a:cs typeface="Calibri Light"/>
              </a:rPr>
              <a:t> </a:t>
            </a:r>
            <a:r>
              <a:rPr lang="en-US" b="1" dirty="0">
                <a:solidFill>
                  <a:srgbClr val="1D4956"/>
                </a:solidFill>
                <a:latin typeface="Barlow"/>
                <a:cs typeface="Calibri Light"/>
              </a:rPr>
              <a:t>memory</a:t>
            </a:r>
            <a:r>
              <a:rPr lang="en-US" dirty="0">
                <a:solidFill>
                  <a:srgbClr val="1D4956"/>
                </a:solidFill>
                <a:latin typeface="Barlow"/>
                <a:cs typeface="Calibri Light"/>
              </a:rPr>
              <a:t> and </a:t>
            </a:r>
            <a:r>
              <a:rPr lang="en-US" b="1" dirty="0">
                <a:solidFill>
                  <a:srgbClr val="1D4956"/>
                </a:solidFill>
                <a:latin typeface="Barlow"/>
                <a:cs typeface="Calibri Light"/>
              </a:rPr>
              <a:t>control flow </a:t>
            </a:r>
            <a:r>
              <a:rPr lang="en-US" dirty="0">
                <a:solidFill>
                  <a:srgbClr val="1D4956"/>
                </a:solidFill>
                <a:latin typeface="Barlow"/>
                <a:cs typeface="Calibri Light"/>
              </a:rPr>
              <a:t>instructions </a:t>
            </a:r>
            <a:r>
              <a:rPr lang="en-US" dirty="0">
                <a:solidFill>
                  <a:srgbClr val="1D4956"/>
                </a:solidFill>
                <a:latin typeface="Barlow"/>
                <a:cs typeface="Calibri Light"/>
                <a:sym typeface="Wingdings" panose="05000000000000000000" pitchFamily="2" charset="2"/>
              </a:rPr>
              <a:t> spatial sharing</a:t>
            </a:r>
            <a:endParaRPr lang="en-US" dirty="0">
              <a:solidFill>
                <a:srgbClr val="1D4956"/>
              </a:solidFill>
              <a:latin typeface="Barlow"/>
              <a:cs typeface="Calibri Light"/>
            </a:endParaRPr>
          </a:p>
        </p:txBody>
      </p:sp>
      <p:sp>
        <p:nvSpPr>
          <p:cNvPr id="4" name="Slide Number Placeholder 3">
            <a:extLst>
              <a:ext uri="{FF2B5EF4-FFF2-40B4-BE49-F238E27FC236}">
                <a16:creationId xmlns:a16="http://schemas.microsoft.com/office/drawing/2014/main" id="{B39DB35E-C04B-4913-B1E0-09AC0BC2BD95}"/>
              </a:ext>
            </a:extLst>
          </p:cNvPr>
          <p:cNvSpPr>
            <a:spLocks noGrp="1"/>
          </p:cNvSpPr>
          <p:nvPr>
            <p:ph type="sldNum" sz="quarter" idx="12"/>
          </p:nvPr>
        </p:nvSpPr>
        <p:spPr/>
        <p:txBody>
          <a:bodyPr/>
          <a:lstStyle/>
          <a:p>
            <a:fld id="{48F63A3B-78C7-47BE-AE5E-E10140E04643}" type="slidenum">
              <a:rPr lang="en-US" smtClean="0"/>
              <a:t>56</a:t>
            </a:fld>
            <a:endParaRPr lang="en-US"/>
          </a:p>
        </p:txBody>
      </p:sp>
      <p:sp>
        <p:nvSpPr>
          <p:cNvPr id="8" name="Footer Placeholder 7">
            <a:extLst>
              <a:ext uri="{FF2B5EF4-FFF2-40B4-BE49-F238E27FC236}">
                <a16:creationId xmlns:a16="http://schemas.microsoft.com/office/drawing/2014/main" id="{6CD19C9A-29E7-4266-8B0A-9BD4FC119F02}"/>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7" name="Content Placeholder 2">
            <a:extLst>
              <a:ext uri="{FF2B5EF4-FFF2-40B4-BE49-F238E27FC236}">
                <a16:creationId xmlns:a16="http://schemas.microsoft.com/office/drawing/2014/main" id="{27935B74-FBBA-49BC-923F-798CCAF4136E}"/>
              </a:ext>
            </a:extLst>
          </p:cNvPr>
          <p:cNvSpPr txBox="1">
            <a:spLocks/>
          </p:cNvSpPr>
          <p:nvPr/>
        </p:nvSpPr>
        <p:spPr>
          <a:xfrm>
            <a:off x="952789" y="1323983"/>
            <a:ext cx="10286421" cy="12699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ClrTx/>
              <a:buFont typeface="Arial" panose="020B0604020202020204" pitchFamily="34" charset="0"/>
              <a:buNone/>
            </a:pPr>
            <a:r>
              <a:rPr lang="en-US" sz="2400" i="1" dirty="0">
                <a:solidFill>
                  <a:srgbClr val="1D4956"/>
                </a:solidFill>
                <a:latin typeface="Barlow"/>
                <a:cs typeface="Calibri"/>
                <a:sym typeface="Wingdings" panose="05000000000000000000" pitchFamily="2" charset="2"/>
              </a:rPr>
              <a:t>We design and implement a runtime that enables elastic and spatial accelerator sharing for real-world applications</a:t>
            </a:r>
            <a:endParaRPr lang="en-US" sz="600" dirty="0">
              <a:solidFill>
                <a:srgbClr val="1D4956"/>
              </a:solidFill>
              <a:latin typeface="Barlow"/>
              <a:cs typeface="Calibri"/>
              <a:sym typeface="Wingdings" panose="05000000000000000000" pitchFamily="2" charset="2"/>
            </a:endParaRPr>
          </a:p>
        </p:txBody>
      </p:sp>
    </p:spTree>
    <p:custDataLst>
      <p:tags r:id="rId1"/>
    </p:custDataLst>
    <p:extLst>
      <p:ext uri="{BB962C8B-B14F-4D97-AF65-F5344CB8AC3E}">
        <p14:creationId xmlns:p14="http://schemas.microsoft.com/office/powerpoint/2010/main" val="1756270140"/>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Future work</a:t>
            </a:r>
          </a:p>
        </p:txBody>
      </p:sp>
      <p:sp>
        <p:nvSpPr>
          <p:cNvPr id="11" name="Content Placeholder 2">
            <a:extLst>
              <a:ext uri="{FF2B5EF4-FFF2-40B4-BE49-F238E27FC236}">
                <a16:creationId xmlns:a16="http://schemas.microsoft.com/office/drawing/2014/main" id="{4875976A-7748-4B95-A2B6-17D998C1F8FA}"/>
              </a:ext>
            </a:extLst>
          </p:cNvPr>
          <p:cNvSpPr>
            <a:spLocks noGrp="1"/>
          </p:cNvSpPr>
          <p:nvPr>
            <p:ph sz="half" idx="1"/>
          </p:nvPr>
        </p:nvSpPr>
        <p:spPr>
          <a:xfrm>
            <a:off x="466988" y="1040130"/>
            <a:ext cx="11401161" cy="5353091"/>
          </a:xfrm>
        </p:spPr>
        <p:txBody>
          <a:bodyPr vert="horz" lIns="91440" tIns="45720" rIns="91440" bIns="45720" rtlCol="0" anchor="t">
            <a:noAutofit/>
          </a:bodyPr>
          <a:lstStyle/>
          <a:p>
            <a:pPr>
              <a:lnSpc>
                <a:spcPct val="150000"/>
              </a:lnSpc>
            </a:pPr>
            <a:r>
              <a:rPr lang="en-US" sz="2400" dirty="0">
                <a:solidFill>
                  <a:srgbClr val="1D4956"/>
                </a:solidFill>
                <a:latin typeface="Barlow"/>
                <a:cs typeface="Calibri Light"/>
                <a:sym typeface="Wingdings" panose="05000000000000000000" pitchFamily="2" charset="2"/>
              </a:rPr>
              <a:t>Use zero-copy techniques to minimize the extra copy overhead</a:t>
            </a:r>
          </a:p>
          <a:p>
            <a:pPr marL="457200" lvl="1" indent="0">
              <a:lnSpc>
                <a:spcPct val="150000"/>
              </a:lnSpc>
              <a:buNone/>
            </a:pPr>
            <a:endParaRPr lang="en-US" sz="500" dirty="0">
              <a:solidFill>
                <a:srgbClr val="1D4956"/>
              </a:solidFill>
              <a:latin typeface="Barlow"/>
              <a:cs typeface="Calibri"/>
              <a:sym typeface="Wingdings" panose="05000000000000000000" pitchFamily="2" charset="2"/>
            </a:endParaRPr>
          </a:p>
          <a:p>
            <a:pPr>
              <a:lnSpc>
                <a:spcPct val="150000"/>
              </a:lnSpc>
            </a:pPr>
            <a:r>
              <a:rPr lang="en-US" sz="2400" dirty="0">
                <a:solidFill>
                  <a:srgbClr val="1D4956"/>
                </a:solidFill>
                <a:latin typeface="Barlow"/>
                <a:cs typeface="Calibri"/>
                <a:sym typeface="Wingdings" panose="05000000000000000000" pitchFamily="2" charset="2"/>
              </a:rPr>
              <a:t>Compile PTX to LLVM-IR to support Intel and AMD GPUs</a:t>
            </a:r>
          </a:p>
          <a:p>
            <a:pPr lvl="1">
              <a:lnSpc>
                <a:spcPct val="150000"/>
              </a:lnSpc>
            </a:pPr>
            <a:r>
              <a:rPr lang="en-US" sz="2000" dirty="0">
                <a:solidFill>
                  <a:srgbClr val="1D4956"/>
                </a:solidFill>
                <a:latin typeface="Barlow"/>
                <a:cs typeface="Calibri"/>
                <a:sym typeface="Wingdings" panose="05000000000000000000" pitchFamily="2" charset="2"/>
              </a:rPr>
              <a:t>To run complex frameworks to heterogeneous accelerators</a:t>
            </a:r>
          </a:p>
          <a:p>
            <a:pPr marL="457200" lvl="1" indent="0">
              <a:lnSpc>
                <a:spcPct val="150000"/>
              </a:lnSpc>
              <a:buNone/>
            </a:pPr>
            <a:endParaRPr lang="en-US" sz="500" dirty="0">
              <a:solidFill>
                <a:srgbClr val="1D4956"/>
              </a:solidFill>
              <a:latin typeface="Barlow"/>
              <a:cs typeface="Calibri"/>
              <a:sym typeface="Wingdings" panose="05000000000000000000" pitchFamily="2" charset="2"/>
            </a:endParaRPr>
          </a:p>
          <a:p>
            <a:pPr>
              <a:lnSpc>
                <a:spcPct val="150000"/>
              </a:lnSpc>
            </a:pPr>
            <a:r>
              <a:rPr lang="en-US" sz="2400" dirty="0">
                <a:solidFill>
                  <a:srgbClr val="1D4956"/>
                </a:solidFill>
                <a:latin typeface="Barlow"/>
                <a:cs typeface="Calibri"/>
                <a:sym typeface="Wingdings" panose="05000000000000000000" pitchFamily="2" charset="2"/>
              </a:rPr>
              <a:t>Integrate Arax to a resource manager to support distributed environments</a:t>
            </a:r>
          </a:p>
          <a:p>
            <a:pPr>
              <a:lnSpc>
                <a:spcPct val="150000"/>
              </a:lnSpc>
            </a:pPr>
            <a:endParaRPr lang="en-US" sz="500" dirty="0">
              <a:solidFill>
                <a:srgbClr val="1D4956"/>
              </a:solidFill>
              <a:latin typeface="Barlow"/>
              <a:cs typeface="Calibri"/>
              <a:sym typeface="Wingdings" panose="05000000000000000000" pitchFamily="2" charset="2"/>
            </a:endParaRPr>
          </a:p>
          <a:p>
            <a:pPr>
              <a:lnSpc>
                <a:spcPct val="150000"/>
              </a:lnSpc>
            </a:pPr>
            <a:r>
              <a:rPr lang="en-US" sz="2400" dirty="0">
                <a:solidFill>
                  <a:srgbClr val="1D4956"/>
                </a:solidFill>
                <a:latin typeface="Barlow"/>
                <a:cs typeface="Calibri"/>
                <a:sym typeface="Wingdings" panose="05000000000000000000" pitchFamily="2" charset="2"/>
              </a:rPr>
              <a:t>Implement a more efficient GPU allocator to reduce wasted space</a:t>
            </a:r>
            <a:endParaRPr lang="en-US" sz="2000" dirty="0">
              <a:solidFill>
                <a:srgbClr val="1D4956"/>
              </a:solidFill>
              <a:latin typeface="Barlow"/>
              <a:cs typeface="Calibri"/>
              <a:sym typeface="Wingdings" panose="05000000000000000000" pitchFamily="2" charset="2"/>
            </a:endParaRPr>
          </a:p>
        </p:txBody>
      </p:sp>
      <p:sp>
        <p:nvSpPr>
          <p:cNvPr id="4" name="Slide Number Placeholder 3">
            <a:extLst>
              <a:ext uri="{FF2B5EF4-FFF2-40B4-BE49-F238E27FC236}">
                <a16:creationId xmlns:a16="http://schemas.microsoft.com/office/drawing/2014/main" id="{C2DA9F9B-C24A-4023-A9DA-D82EBC51B91C}"/>
              </a:ext>
            </a:extLst>
          </p:cNvPr>
          <p:cNvSpPr>
            <a:spLocks noGrp="1"/>
          </p:cNvSpPr>
          <p:nvPr>
            <p:ph type="sldNum" sz="quarter" idx="12"/>
          </p:nvPr>
        </p:nvSpPr>
        <p:spPr/>
        <p:txBody>
          <a:bodyPr/>
          <a:lstStyle/>
          <a:p>
            <a:fld id="{48F63A3B-78C7-47BE-AE5E-E10140E04643}" type="slidenum">
              <a:rPr lang="en-US" smtClean="0"/>
              <a:t>57</a:t>
            </a:fld>
            <a:endParaRPr lang="en-US"/>
          </a:p>
        </p:txBody>
      </p:sp>
      <p:sp>
        <p:nvSpPr>
          <p:cNvPr id="8" name="Footer Placeholder 7">
            <a:extLst>
              <a:ext uri="{FF2B5EF4-FFF2-40B4-BE49-F238E27FC236}">
                <a16:creationId xmlns:a16="http://schemas.microsoft.com/office/drawing/2014/main" id="{6FEA33F4-0594-4C51-8637-7F01C3C0FADF}"/>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4010194698"/>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Acknowledgements</a:t>
            </a:r>
          </a:p>
        </p:txBody>
      </p:sp>
      <p:sp>
        <p:nvSpPr>
          <p:cNvPr id="11" name="Content Placeholder 2">
            <a:extLst>
              <a:ext uri="{FF2B5EF4-FFF2-40B4-BE49-F238E27FC236}">
                <a16:creationId xmlns:a16="http://schemas.microsoft.com/office/drawing/2014/main" id="{4875976A-7748-4B95-A2B6-17D998C1F8FA}"/>
              </a:ext>
            </a:extLst>
          </p:cNvPr>
          <p:cNvSpPr>
            <a:spLocks noGrp="1"/>
          </p:cNvSpPr>
          <p:nvPr>
            <p:ph sz="half" idx="1"/>
          </p:nvPr>
        </p:nvSpPr>
        <p:spPr>
          <a:xfrm>
            <a:off x="466988" y="1143001"/>
            <a:ext cx="11401161" cy="5250220"/>
          </a:xfrm>
        </p:spPr>
        <p:txBody>
          <a:bodyPr vert="horz" lIns="91440" tIns="45720" rIns="91440" bIns="45720" rtlCol="0" anchor="t">
            <a:noAutofit/>
          </a:bodyPr>
          <a:lstStyle/>
          <a:p>
            <a:pPr>
              <a:lnSpc>
                <a:spcPct val="150000"/>
              </a:lnSpc>
            </a:pPr>
            <a:r>
              <a:rPr lang="en-US" sz="2400" dirty="0">
                <a:solidFill>
                  <a:srgbClr val="1D4956"/>
                </a:solidFill>
                <a:latin typeface="Barlow"/>
                <a:cs typeface="Calibri"/>
                <a:sym typeface="Wingdings" panose="05000000000000000000" pitchFamily="2" charset="2"/>
              </a:rPr>
              <a:t>FORTH-ICS Graduate Scholarships  September 2017 – now</a:t>
            </a:r>
          </a:p>
          <a:p>
            <a:pPr lvl="1">
              <a:lnSpc>
                <a:spcPct val="200000"/>
              </a:lnSpc>
            </a:pPr>
            <a:r>
              <a:rPr lang="en-US" sz="2000" dirty="0">
                <a:solidFill>
                  <a:srgbClr val="1D4956"/>
                </a:solidFill>
                <a:latin typeface="Barlow"/>
                <a:cs typeface="Calibri"/>
                <a:sym typeface="Wingdings" panose="05000000000000000000" pitchFamily="2" charset="2"/>
              </a:rPr>
              <a:t>Vineyard (GA 687628)</a:t>
            </a:r>
          </a:p>
          <a:p>
            <a:pPr lvl="1">
              <a:lnSpc>
                <a:spcPct val="200000"/>
              </a:lnSpc>
            </a:pPr>
            <a:r>
              <a:rPr lang="en-US" sz="2000" dirty="0">
                <a:solidFill>
                  <a:srgbClr val="1D4956"/>
                </a:solidFill>
                <a:latin typeface="Barlow"/>
                <a:cs typeface="Calibri"/>
                <a:sym typeface="Wingdings" panose="05000000000000000000" pitchFamily="2" charset="2"/>
              </a:rPr>
              <a:t>EVOLVE (GA 825061)</a:t>
            </a:r>
          </a:p>
          <a:p>
            <a:pPr lvl="1">
              <a:lnSpc>
                <a:spcPct val="200000"/>
              </a:lnSpc>
            </a:pPr>
            <a:r>
              <a:rPr lang="en-US" sz="2000" dirty="0">
                <a:solidFill>
                  <a:srgbClr val="1D4956"/>
                </a:solidFill>
                <a:latin typeface="Barlow"/>
                <a:cs typeface="Calibri"/>
                <a:sym typeface="Wingdings" panose="05000000000000000000" pitchFamily="2" charset="2"/>
              </a:rPr>
              <a:t>EUPILOT (GA 101034126)</a:t>
            </a:r>
          </a:p>
          <a:p>
            <a:pPr lvl="1">
              <a:lnSpc>
                <a:spcPct val="200000"/>
              </a:lnSpc>
            </a:pPr>
            <a:r>
              <a:rPr lang="en-US" sz="2000" dirty="0">
                <a:solidFill>
                  <a:srgbClr val="1D4956"/>
                </a:solidFill>
                <a:latin typeface="Barlow"/>
                <a:cs typeface="Calibri"/>
                <a:sym typeface="Wingdings" panose="05000000000000000000" pitchFamily="2" charset="2"/>
              </a:rPr>
              <a:t>DEEP-SEA (GA 955606)</a:t>
            </a:r>
          </a:p>
          <a:p>
            <a:pPr lvl="1">
              <a:lnSpc>
                <a:spcPct val="200000"/>
              </a:lnSpc>
            </a:pPr>
            <a:r>
              <a:rPr lang="en-US" sz="2000" dirty="0" err="1">
                <a:solidFill>
                  <a:srgbClr val="1D4956"/>
                </a:solidFill>
                <a:latin typeface="Barlow"/>
                <a:cs typeface="Calibri"/>
                <a:sym typeface="Wingdings" panose="05000000000000000000" pitchFamily="2" charset="2"/>
              </a:rPr>
              <a:t>HiPEAC</a:t>
            </a:r>
            <a:r>
              <a:rPr lang="en-US" sz="2000" dirty="0">
                <a:solidFill>
                  <a:srgbClr val="1D4956"/>
                </a:solidFill>
                <a:latin typeface="Barlow"/>
                <a:cs typeface="Calibri"/>
                <a:sym typeface="Wingdings" panose="05000000000000000000" pitchFamily="2" charset="2"/>
              </a:rPr>
              <a:t> (GA 871174)</a:t>
            </a:r>
          </a:p>
        </p:txBody>
      </p:sp>
      <p:sp>
        <p:nvSpPr>
          <p:cNvPr id="4" name="Slide Number Placeholder 3">
            <a:extLst>
              <a:ext uri="{FF2B5EF4-FFF2-40B4-BE49-F238E27FC236}">
                <a16:creationId xmlns:a16="http://schemas.microsoft.com/office/drawing/2014/main" id="{8F8AD3E5-A066-4370-9060-0B9FF44E690D}"/>
              </a:ext>
            </a:extLst>
          </p:cNvPr>
          <p:cNvSpPr>
            <a:spLocks noGrp="1"/>
          </p:cNvSpPr>
          <p:nvPr>
            <p:ph type="sldNum" sz="quarter" idx="12"/>
          </p:nvPr>
        </p:nvSpPr>
        <p:spPr/>
        <p:txBody>
          <a:bodyPr/>
          <a:lstStyle/>
          <a:p>
            <a:fld id="{48F63A3B-78C7-47BE-AE5E-E10140E04643}" type="slidenum">
              <a:rPr lang="en-US" smtClean="0"/>
              <a:t>58</a:t>
            </a:fld>
            <a:endParaRPr lang="en-US"/>
          </a:p>
        </p:txBody>
      </p:sp>
      <p:sp>
        <p:nvSpPr>
          <p:cNvPr id="8" name="Footer Placeholder 7">
            <a:extLst>
              <a:ext uri="{FF2B5EF4-FFF2-40B4-BE49-F238E27FC236}">
                <a16:creationId xmlns:a16="http://schemas.microsoft.com/office/drawing/2014/main" id="{12CC602D-32C8-4AE9-A293-9D8956E89963}"/>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1011756525"/>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408830" cy="777875"/>
          </a:xfrm>
        </p:spPr>
        <p:txBody>
          <a:bodyPr>
            <a:normAutofit/>
          </a:bodyPr>
          <a:lstStyle/>
          <a:p>
            <a:r>
              <a:rPr lang="en-US" sz="3200" b="1" dirty="0">
                <a:solidFill>
                  <a:srgbClr val="1D4956"/>
                </a:solidFill>
                <a:latin typeface="Barlow"/>
                <a:cs typeface="Calibri Light"/>
              </a:rPr>
              <a:t>Publications</a:t>
            </a:r>
            <a:endParaRPr lang="en-US" sz="3600" b="1" dirty="0">
              <a:solidFill>
                <a:srgbClr val="1D4956"/>
              </a:solidFill>
              <a:latin typeface="Barlow"/>
              <a:cs typeface="Calibri Light"/>
            </a:endParaRPr>
          </a:p>
        </p:txBody>
      </p:sp>
      <p:sp>
        <p:nvSpPr>
          <p:cNvPr id="11" name="Content Placeholder 2">
            <a:extLst>
              <a:ext uri="{FF2B5EF4-FFF2-40B4-BE49-F238E27FC236}">
                <a16:creationId xmlns:a16="http://schemas.microsoft.com/office/drawing/2014/main" id="{4875976A-7748-4B95-A2B6-17D998C1F8FA}"/>
              </a:ext>
            </a:extLst>
          </p:cNvPr>
          <p:cNvSpPr>
            <a:spLocks noGrp="1"/>
          </p:cNvSpPr>
          <p:nvPr>
            <p:ph sz="half" idx="1"/>
          </p:nvPr>
        </p:nvSpPr>
        <p:spPr>
          <a:xfrm>
            <a:off x="466988" y="1143001"/>
            <a:ext cx="11401161" cy="5250220"/>
          </a:xfrm>
        </p:spPr>
        <p:txBody>
          <a:bodyPr vert="horz" lIns="91440" tIns="45720" rIns="91440" bIns="45720" rtlCol="0" anchor="t">
            <a:noAutofit/>
          </a:bodyPr>
          <a:lstStyle/>
          <a:p>
            <a:pPr marL="457200" indent="-457200">
              <a:lnSpc>
                <a:spcPct val="100000"/>
              </a:lnSpc>
              <a:buFont typeface="+mj-lt"/>
              <a:buAutoNum type="arabicPeriod"/>
            </a:pPr>
            <a:r>
              <a:rPr lang="en-US" sz="2000" dirty="0">
                <a:solidFill>
                  <a:srgbClr val="1D4956"/>
                </a:solidFill>
                <a:latin typeface="Barlow"/>
                <a:cs typeface="Calibri"/>
                <a:sym typeface="Wingdings" panose="05000000000000000000" pitchFamily="2" charset="2"/>
              </a:rPr>
              <a:t>Stelios </a:t>
            </a:r>
            <a:r>
              <a:rPr lang="en-US" sz="2000" dirty="0" err="1">
                <a:solidFill>
                  <a:srgbClr val="1D4956"/>
                </a:solidFill>
                <a:latin typeface="Barlow"/>
                <a:cs typeface="Calibri"/>
                <a:sym typeface="Wingdings" panose="05000000000000000000" pitchFamily="2" charset="2"/>
              </a:rPr>
              <a:t>Mavridis</a:t>
            </a:r>
            <a:r>
              <a:rPr lang="en-US" sz="2000" dirty="0">
                <a:solidFill>
                  <a:srgbClr val="1D4956"/>
                </a:solidFill>
                <a:latin typeface="Barlow"/>
                <a:cs typeface="Calibri"/>
                <a:sym typeface="Wingdings" panose="05000000000000000000" pitchFamily="2" charset="2"/>
              </a:rPr>
              <a:t>, </a:t>
            </a:r>
            <a:r>
              <a:rPr lang="en-US" sz="2000" b="1" dirty="0">
                <a:solidFill>
                  <a:srgbClr val="1D4956"/>
                </a:solidFill>
                <a:latin typeface="Barlow"/>
                <a:cs typeface="Calibri"/>
                <a:sym typeface="Wingdings" panose="05000000000000000000" pitchFamily="2" charset="2"/>
              </a:rPr>
              <a:t>Manos </a:t>
            </a:r>
            <a:r>
              <a:rPr lang="en-US" sz="2000" b="1" dirty="0" err="1">
                <a:solidFill>
                  <a:srgbClr val="1D4956"/>
                </a:solidFill>
                <a:latin typeface="Barlow"/>
                <a:cs typeface="Calibri"/>
                <a:sym typeface="Wingdings" panose="05000000000000000000" pitchFamily="2" charset="2"/>
              </a:rPr>
              <a:t>Pavlidakis</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Ioannis</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Stamoulias</a:t>
            </a:r>
            <a:r>
              <a:rPr lang="en-US" sz="2000" dirty="0">
                <a:solidFill>
                  <a:srgbClr val="1D4956"/>
                </a:solidFill>
                <a:latin typeface="Barlow"/>
                <a:cs typeface="Calibri"/>
                <a:sym typeface="Wingdings" panose="05000000000000000000" pitchFamily="2" charset="2"/>
              </a:rPr>
              <a:t>, Christos </a:t>
            </a:r>
            <a:r>
              <a:rPr lang="en-US" sz="2000" dirty="0" err="1">
                <a:solidFill>
                  <a:srgbClr val="1D4956"/>
                </a:solidFill>
                <a:latin typeface="Barlow"/>
                <a:cs typeface="Calibri"/>
                <a:sym typeface="Wingdings" panose="05000000000000000000" pitchFamily="2" charset="2"/>
              </a:rPr>
              <a:t>Kozanitis</a:t>
            </a:r>
            <a:r>
              <a:rPr lang="en-US" sz="2000" dirty="0">
                <a:solidFill>
                  <a:srgbClr val="1D4956"/>
                </a:solidFill>
                <a:latin typeface="Barlow"/>
                <a:cs typeface="Calibri"/>
                <a:sym typeface="Wingdings" panose="05000000000000000000" pitchFamily="2" charset="2"/>
              </a:rPr>
              <a:t>, Nikos </a:t>
            </a:r>
            <a:r>
              <a:rPr lang="en-US" sz="2000" dirty="0" err="1">
                <a:solidFill>
                  <a:srgbClr val="1D4956"/>
                </a:solidFill>
                <a:latin typeface="Barlow"/>
                <a:cs typeface="Calibri"/>
                <a:sym typeface="Wingdings" panose="05000000000000000000" pitchFamily="2" charset="2"/>
              </a:rPr>
              <a:t>Chrysos</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Christoforos</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Kachris</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Dimitrios</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Soudris</a:t>
            </a:r>
            <a:r>
              <a:rPr lang="en-US" sz="2000" dirty="0">
                <a:solidFill>
                  <a:srgbClr val="1D4956"/>
                </a:solidFill>
                <a:latin typeface="Barlow"/>
                <a:cs typeface="Calibri"/>
                <a:sym typeface="Wingdings" panose="05000000000000000000" pitchFamily="2" charset="2"/>
              </a:rPr>
              <a:t>, and </a:t>
            </a:r>
            <a:r>
              <a:rPr lang="en-US" sz="2000" dirty="0" err="1">
                <a:solidFill>
                  <a:srgbClr val="1D4956"/>
                </a:solidFill>
                <a:latin typeface="Barlow"/>
                <a:cs typeface="Calibri"/>
                <a:sym typeface="Wingdings" panose="05000000000000000000" pitchFamily="2" charset="2"/>
              </a:rPr>
              <a:t>Angelos</a:t>
            </a:r>
            <a:r>
              <a:rPr lang="en-US" sz="2000" dirty="0">
                <a:solidFill>
                  <a:srgbClr val="1D4956"/>
                </a:solidFill>
                <a:latin typeface="Barlow"/>
                <a:cs typeface="Calibri"/>
                <a:sym typeface="Wingdings" panose="05000000000000000000" pitchFamily="2" charset="2"/>
              </a:rPr>
              <a:t> Bilas. 2017. </a:t>
            </a:r>
            <a:r>
              <a:rPr lang="en-US" sz="2000" dirty="0" err="1">
                <a:solidFill>
                  <a:srgbClr val="1D4956"/>
                </a:solidFill>
                <a:latin typeface="Barlow"/>
                <a:cs typeface="Calibri"/>
                <a:sym typeface="Wingdings" panose="05000000000000000000" pitchFamily="2" charset="2"/>
              </a:rPr>
              <a:t>VineTalk</a:t>
            </a:r>
            <a:r>
              <a:rPr lang="en-US" sz="2000" dirty="0">
                <a:solidFill>
                  <a:srgbClr val="1D4956"/>
                </a:solidFill>
                <a:latin typeface="Barlow"/>
                <a:cs typeface="Calibri"/>
                <a:sym typeface="Wingdings" panose="05000000000000000000" pitchFamily="2" charset="2"/>
              </a:rPr>
              <a:t>: Simplifying software access and sharing of FPGAs in datacenters. In Proceedings of the 27th International Conference on Field Programmable Logic and Applications (FPL ’17). </a:t>
            </a:r>
          </a:p>
          <a:p>
            <a:pPr marL="457200" indent="-457200">
              <a:lnSpc>
                <a:spcPct val="100000"/>
              </a:lnSpc>
              <a:buFont typeface="+mj-lt"/>
              <a:buAutoNum type="arabicPeriod"/>
            </a:pPr>
            <a:r>
              <a:rPr lang="en-US" sz="2000" b="1" dirty="0">
                <a:solidFill>
                  <a:srgbClr val="1D4956"/>
                </a:solidFill>
                <a:latin typeface="Barlow"/>
                <a:cs typeface="Calibri"/>
                <a:sym typeface="Wingdings" panose="05000000000000000000" pitchFamily="2" charset="2"/>
              </a:rPr>
              <a:t>Manos </a:t>
            </a:r>
            <a:r>
              <a:rPr lang="en-US" sz="2000" b="1" dirty="0" err="1">
                <a:solidFill>
                  <a:srgbClr val="1D4956"/>
                </a:solidFill>
                <a:latin typeface="Barlow"/>
                <a:cs typeface="Calibri"/>
                <a:sym typeface="Wingdings" panose="05000000000000000000" pitchFamily="2" charset="2"/>
              </a:rPr>
              <a:t>Pavlidakis</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SteliosMavridis</a:t>
            </a:r>
            <a:r>
              <a:rPr lang="en-US" sz="2000" dirty="0">
                <a:solidFill>
                  <a:srgbClr val="1D4956"/>
                </a:solidFill>
                <a:latin typeface="Barlow"/>
                <a:cs typeface="Calibri"/>
                <a:sym typeface="Wingdings" panose="05000000000000000000" pitchFamily="2" charset="2"/>
              </a:rPr>
              <a:t>, Nikos </a:t>
            </a:r>
            <a:r>
              <a:rPr lang="en-US" sz="2000" dirty="0" err="1">
                <a:solidFill>
                  <a:srgbClr val="1D4956"/>
                </a:solidFill>
                <a:latin typeface="Barlow"/>
                <a:cs typeface="Calibri"/>
                <a:sym typeface="Wingdings" panose="05000000000000000000" pitchFamily="2" charset="2"/>
              </a:rPr>
              <a:t>Chrysos</a:t>
            </a:r>
            <a:r>
              <a:rPr lang="en-US" sz="2000" dirty="0">
                <a:solidFill>
                  <a:srgbClr val="1D4956"/>
                </a:solidFill>
                <a:latin typeface="Barlow"/>
                <a:cs typeface="Calibri"/>
                <a:sym typeface="Wingdings" panose="05000000000000000000" pitchFamily="2" charset="2"/>
              </a:rPr>
              <a:t>, and </a:t>
            </a:r>
            <a:r>
              <a:rPr lang="en-US" sz="2000" dirty="0" err="1">
                <a:solidFill>
                  <a:srgbClr val="1D4956"/>
                </a:solidFill>
                <a:latin typeface="Barlow"/>
                <a:cs typeface="Calibri"/>
                <a:sym typeface="Wingdings" panose="05000000000000000000" pitchFamily="2" charset="2"/>
              </a:rPr>
              <a:t>Angelos</a:t>
            </a:r>
            <a:r>
              <a:rPr lang="en-US" sz="2000" dirty="0">
                <a:solidFill>
                  <a:srgbClr val="1D4956"/>
                </a:solidFill>
                <a:latin typeface="Barlow"/>
                <a:cs typeface="Calibri"/>
                <a:sym typeface="Wingdings" panose="05000000000000000000" pitchFamily="2" charset="2"/>
              </a:rPr>
              <a:t> Bilas. 2020. </a:t>
            </a:r>
            <a:r>
              <a:rPr lang="en-US" sz="2000" dirty="0" err="1">
                <a:solidFill>
                  <a:srgbClr val="1D4956"/>
                </a:solidFill>
                <a:latin typeface="Barlow"/>
                <a:cs typeface="Calibri"/>
                <a:sym typeface="Wingdings" panose="05000000000000000000" pitchFamily="2" charset="2"/>
              </a:rPr>
              <a:t>TReM</a:t>
            </a:r>
            <a:r>
              <a:rPr lang="en-US" sz="2000" dirty="0">
                <a:solidFill>
                  <a:srgbClr val="1D4956"/>
                </a:solidFill>
                <a:latin typeface="Barlow"/>
                <a:cs typeface="Calibri"/>
                <a:sym typeface="Wingdings" panose="05000000000000000000" pitchFamily="2" charset="2"/>
              </a:rPr>
              <a:t>: A Task Revocation Mechanism for GPUs. In Proceedings of the 22th IEEE International Conference on High Performance Computing and Communications (HPCC ’20).</a:t>
            </a:r>
          </a:p>
          <a:p>
            <a:pPr marL="457200" indent="-457200">
              <a:lnSpc>
                <a:spcPct val="100000"/>
              </a:lnSpc>
              <a:buFont typeface="+mj-lt"/>
              <a:buAutoNum type="arabicPeriod"/>
            </a:pPr>
            <a:r>
              <a:rPr lang="en-US" sz="2000" b="1" dirty="0">
                <a:solidFill>
                  <a:srgbClr val="1D4956"/>
                </a:solidFill>
                <a:latin typeface="Barlow"/>
                <a:cs typeface="Calibri"/>
                <a:sym typeface="Wingdings" panose="05000000000000000000" pitchFamily="2" charset="2"/>
              </a:rPr>
              <a:t>Manos </a:t>
            </a:r>
            <a:r>
              <a:rPr lang="en-US" sz="2000" b="1" dirty="0" err="1">
                <a:solidFill>
                  <a:srgbClr val="1D4956"/>
                </a:solidFill>
                <a:latin typeface="Barlow"/>
                <a:cs typeface="Calibri"/>
                <a:sym typeface="Wingdings" panose="05000000000000000000" pitchFamily="2" charset="2"/>
              </a:rPr>
              <a:t>Pavlidakis</a:t>
            </a:r>
            <a:r>
              <a:rPr lang="en-US" sz="2000" dirty="0">
                <a:solidFill>
                  <a:srgbClr val="1D4956"/>
                </a:solidFill>
                <a:latin typeface="Barlow"/>
                <a:cs typeface="Calibri"/>
                <a:sym typeface="Wingdings" panose="05000000000000000000" pitchFamily="2" charset="2"/>
              </a:rPr>
              <a:t>, Stelios </a:t>
            </a:r>
            <a:r>
              <a:rPr lang="en-US" sz="2000" dirty="0" err="1">
                <a:solidFill>
                  <a:srgbClr val="1D4956"/>
                </a:solidFill>
                <a:latin typeface="Barlow"/>
                <a:cs typeface="Calibri"/>
                <a:sym typeface="Wingdings" panose="05000000000000000000" pitchFamily="2" charset="2"/>
              </a:rPr>
              <a:t>Mavridis</a:t>
            </a:r>
            <a:r>
              <a:rPr lang="en-US" sz="2000" dirty="0">
                <a:solidFill>
                  <a:srgbClr val="1D4956"/>
                </a:solidFill>
                <a:latin typeface="Barlow"/>
                <a:cs typeface="Calibri"/>
                <a:sym typeface="Wingdings" panose="05000000000000000000" pitchFamily="2" charset="2"/>
              </a:rPr>
              <a:t>, Antony </a:t>
            </a:r>
            <a:r>
              <a:rPr lang="en-US" sz="2000" dirty="0" err="1">
                <a:solidFill>
                  <a:srgbClr val="1D4956"/>
                </a:solidFill>
                <a:latin typeface="Barlow"/>
                <a:cs typeface="Calibri"/>
                <a:sym typeface="Wingdings" panose="05000000000000000000" pitchFamily="2" charset="2"/>
              </a:rPr>
              <a:t>Chazapis</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Giorgos</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Vasiliadis</a:t>
            </a:r>
            <a:r>
              <a:rPr lang="en-US" sz="2000" dirty="0">
                <a:solidFill>
                  <a:srgbClr val="1D4956"/>
                </a:solidFill>
                <a:latin typeface="Barlow"/>
                <a:cs typeface="Calibri"/>
                <a:sym typeface="Wingdings" panose="05000000000000000000" pitchFamily="2" charset="2"/>
              </a:rPr>
              <a:t>, and </a:t>
            </a:r>
            <a:r>
              <a:rPr lang="en-US" sz="2000" dirty="0" err="1">
                <a:solidFill>
                  <a:srgbClr val="1D4956"/>
                </a:solidFill>
                <a:latin typeface="Barlow"/>
                <a:cs typeface="Calibri"/>
                <a:sym typeface="Wingdings" panose="05000000000000000000" pitchFamily="2" charset="2"/>
              </a:rPr>
              <a:t>Angelos</a:t>
            </a:r>
            <a:r>
              <a:rPr lang="en-US" sz="2000" dirty="0">
                <a:solidFill>
                  <a:srgbClr val="1D4956"/>
                </a:solidFill>
                <a:latin typeface="Barlow"/>
                <a:cs typeface="Calibri"/>
                <a:sym typeface="Wingdings" panose="05000000000000000000" pitchFamily="2" charset="2"/>
              </a:rPr>
              <a:t> Bilas. </a:t>
            </a:r>
            <a:r>
              <a:rPr lang="en-US" sz="2000" dirty="0" err="1">
                <a:solidFill>
                  <a:srgbClr val="1D4956"/>
                </a:solidFill>
                <a:latin typeface="Barlow"/>
                <a:cs typeface="Calibri"/>
                <a:sym typeface="Wingdings" panose="05000000000000000000" pitchFamily="2" charset="2"/>
              </a:rPr>
              <a:t>Arax</a:t>
            </a:r>
            <a:r>
              <a:rPr lang="en-US" sz="2000" dirty="0">
                <a:solidFill>
                  <a:srgbClr val="1D4956"/>
                </a:solidFill>
                <a:latin typeface="Barlow"/>
                <a:cs typeface="Calibri"/>
                <a:sym typeface="Wingdings" panose="05000000000000000000" pitchFamily="2" charset="2"/>
              </a:rPr>
              <a:t>: A Runtime Framework for Decoupling Applications from Heterogeneous Accelerators. In Proceedings of the 13th ACM Symposium on Cloud Computing (</a:t>
            </a:r>
            <a:r>
              <a:rPr lang="en-US" sz="2000" dirty="0" err="1">
                <a:solidFill>
                  <a:srgbClr val="1D4956"/>
                </a:solidFill>
                <a:latin typeface="Barlow"/>
                <a:cs typeface="Calibri"/>
                <a:sym typeface="Wingdings" panose="05000000000000000000" pitchFamily="2" charset="2"/>
              </a:rPr>
              <a:t>SoCC</a:t>
            </a:r>
            <a:r>
              <a:rPr lang="en-US" sz="2000" dirty="0">
                <a:solidFill>
                  <a:srgbClr val="1D4956"/>
                </a:solidFill>
                <a:latin typeface="Barlow"/>
                <a:cs typeface="Calibri"/>
                <a:sym typeface="Wingdings" panose="05000000000000000000" pitchFamily="2" charset="2"/>
              </a:rPr>
              <a:t> ’22).</a:t>
            </a:r>
          </a:p>
          <a:p>
            <a:pPr marL="457200" indent="-457200">
              <a:lnSpc>
                <a:spcPct val="100000"/>
              </a:lnSpc>
              <a:buFont typeface="+mj-lt"/>
              <a:buAutoNum type="arabicPeriod"/>
            </a:pPr>
            <a:r>
              <a:rPr lang="en-US" sz="2000" b="1" dirty="0">
                <a:solidFill>
                  <a:srgbClr val="1D4956"/>
                </a:solidFill>
                <a:latin typeface="Barlow"/>
                <a:cs typeface="Calibri"/>
                <a:sym typeface="Wingdings" panose="05000000000000000000" pitchFamily="2" charset="2"/>
              </a:rPr>
              <a:t>Manos Pavlidakis</a:t>
            </a:r>
            <a:r>
              <a:rPr lang="en-US" sz="2000" dirty="0">
                <a:solidFill>
                  <a:srgbClr val="1D4956"/>
                </a:solidFill>
                <a:latin typeface="Barlow"/>
                <a:cs typeface="Calibri"/>
                <a:sym typeface="Wingdings" panose="05000000000000000000" pitchFamily="2" charset="2"/>
              </a:rPr>
              <a:t>, Giorgos Vasiliadis, </a:t>
            </a:r>
            <a:r>
              <a:rPr lang="en-US" sz="2000" dirty="0" err="1">
                <a:solidFill>
                  <a:srgbClr val="1D4956"/>
                </a:solidFill>
                <a:latin typeface="Barlow"/>
                <a:cs typeface="Calibri"/>
                <a:sym typeface="Wingdings" panose="05000000000000000000" pitchFamily="2" charset="2"/>
              </a:rPr>
              <a:t>SteliosMavridis</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Anargiros</a:t>
            </a:r>
            <a:r>
              <a:rPr lang="en-US" sz="2000" dirty="0">
                <a:solidFill>
                  <a:srgbClr val="1D4956"/>
                </a:solidFill>
                <a:latin typeface="Barlow"/>
                <a:cs typeface="Calibri"/>
                <a:sym typeface="Wingdings" panose="05000000000000000000" pitchFamily="2" charset="2"/>
              </a:rPr>
              <a:t> </a:t>
            </a:r>
            <a:r>
              <a:rPr lang="en-US" sz="2000" dirty="0" err="1">
                <a:solidFill>
                  <a:srgbClr val="1D4956"/>
                </a:solidFill>
                <a:latin typeface="Barlow"/>
                <a:cs typeface="Calibri"/>
                <a:sym typeface="Wingdings" panose="05000000000000000000" pitchFamily="2" charset="2"/>
              </a:rPr>
              <a:t>Argiros</a:t>
            </a:r>
            <a:r>
              <a:rPr lang="en-US" sz="2000" dirty="0">
                <a:solidFill>
                  <a:srgbClr val="1D4956"/>
                </a:solidFill>
                <a:latin typeface="Barlow"/>
                <a:cs typeface="Calibri"/>
                <a:sym typeface="Wingdings" panose="05000000000000000000" pitchFamily="2" charset="2"/>
              </a:rPr>
              <a:t>, Antony Chazapis, and Angelos Bilas. Guardian: Data Isolation for Multi-Tenant GPU Sharing. (Under submission).</a:t>
            </a:r>
          </a:p>
        </p:txBody>
      </p:sp>
      <p:sp>
        <p:nvSpPr>
          <p:cNvPr id="4" name="Slide Number Placeholder 3">
            <a:extLst>
              <a:ext uri="{FF2B5EF4-FFF2-40B4-BE49-F238E27FC236}">
                <a16:creationId xmlns:a16="http://schemas.microsoft.com/office/drawing/2014/main" id="{34EDD7C5-F9E2-493A-A717-3BF591341C0B}"/>
              </a:ext>
            </a:extLst>
          </p:cNvPr>
          <p:cNvSpPr>
            <a:spLocks noGrp="1"/>
          </p:cNvSpPr>
          <p:nvPr>
            <p:ph type="sldNum" sz="quarter" idx="12"/>
          </p:nvPr>
        </p:nvSpPr>
        <p:spPr/>
        <p:txBody>
          <a:bodyPr/>
          <a:lstStyle/>
          <a:p>
            <a:fld id="{48F63A3B-78C7-47BE-AE5E-E10140E04643}" type="slidenum">
              <a:rPr lang="en-US" smtClean="0"/>
              <a:t>59</a:t>
            </a:fld>
            <a:endParaRPr lang="en-US"/>
          </a:p>
        </p:txBody>
      </p:sp>
      <p:sp>
        <p:nvSpPr>
          <p:cNvPr id="8" name="Footer Placeholder 7">
            <a:extLst>
              <a:ext uri="{FF2B5EF4-FFF2-40B4-BE49-F238E27FC236}">
                <a16:creationId xmlns:a16="http://schemas.microsoft.com/office/drawing/2014/main" id="{2914FEAE-D4E1-49C3-8B26-0142A82F711E}"/>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2440519309"/>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75916" y="1014981"/>
            <a:ext cx="7829884" cy="4996318"/>
          </a:xfrm>
        </p:spPr>
        <p:txBody>
          <a:bodyPr vert="horz" lIns="91440" tIns="45720" rIns="91440" bIns="45720" rtlCol="0" anchor="t">
            <a:noAutofit/>
          </a:bodyPr>
          <a:lstStyle/>
          <a:p>
            <a:pPr marL="0" indent="0">
              <a:lnSpc>
                <a:spcPct val="150000"/>
              </a:lnSpc>
              <a:buNone/>
            </a:pPr>
            <a:r>
              <a:rPr lang="el-GR" sz="2400" b="1" dirty="0">
                <a:solidFill>
                  <a:srgbClr val="1D4956"/>
                </a:solidFill>
                <a:latin typeface="Barlow"/>
                <a:cs typeface="Calibri"/>
                <a:sym typeface="Wingdings" panose="05000000000000000000" pitchFamily="2" charset="2"/>
              </a:rPr>
              <a:t>1.  </a:t>
            </a:r>
            <a:r>
              <a:rPr lang="en-US" sz="2400" b="1" dirty="0">
                <a:solidFill>
                  <a:srgbClr val="1D4956"/>
                </a:solidFill>
                <a:latin typeface="Barlow"/>
                <a:cs typeface="Calibri"/>
                <a:sym typeface="Wingdings" panose="05000000000000000000" pitchFamily="2" charset="2"/>
              </a:rPr>
              <a:t>Lack</a:t>
            </a:r>
            <a:r>
              <a:rPr lang="en-US" sz="2400" dirty="0">
                <a:solidFill>
                  <a:srgbClr val="1D4956"/>
                </a:solidFill>
                <a:latin typeface="Barlow"/>
                <a:cs typeface="Calibri"/>
                <a:sym typeface="Wingdings" panose="05000000000000000000" pitchFamily="2" charset="2"/>
              </a:rPr>
              <a:t> of resource </a:t>
            </a:r>
            <a:r>
              <a:rPr lang="en-US" sz="2400" b="1" dirty="0">
                <a:solidFill>
                  <a:srgbClr val="1D4956"/>
                </a:solidFill>
                <a:latin typeface="Barlow"/>
                <a:cs typeface="Calibri"/>
                <a:sym typeface="Wingdings" panose="05000000000000000000" pitchFamily="2" charset="2"/>
              </a:rPr>
              <a:t>adaptation</a:t>
            </a:r>
            <a:r>
              <a:rPr lang="en-US" sz="2400" dirty="0">
                <a:solidFill>
                  <a:srgbClr val="1D4956"/>
                </a:solidFill>
                <a:latin typeface="Barlow"/>
                <a:cs typeface="Calibri"/>
                <a:sym typeface="Wingdings" panose="05000000000000000000" pitchFamily="2" charset="2"/>
              </a:rPr>
              <a:t> to </a:t>
            </a:r>
            <a:r>
              <a:rPr lang="en-US" sz="2400" b="1" dirty="0">
                <a:solidFill>
                  <a:srgbClr val="1D4956"/>
                </a:solidFill>
                <a:latin typeface="Barlow"/>
                <a:cs typeface="Calibri"/>
                <a:sym typeface="Wingdings" panose="05000000000000000000" pitchFamily="2" charset="2"/>
              </a:rPr>
              <a:t>dynamic</a:t>
            </a:r>
            <a:r>
              <a:rPr lang="en-US" sz="2400" dirty="0">
                <a:solidFill>
                  <a:srgbClr val="1D4956"/>
                </a:solidFill>
                <a:latin typeface="Barlow"/>
                <a:cs typeface="Calibri"/>
                <a:sym typeface="Wingdings" panose="05000000000000000000" pitchFamily="2" charset="2"/>
              </a:rPr>
              <a:t> application </a:t>
            </a:r>
            <a:r>
              <a:rPr lang="en-US" sz="2400" b="1" dirty="0">
                <a:solidFill>
                  <a:srgbClr val="1D4956"/>
                </a:solidFill>
                <a:latin typeface="Barlow"/>
                <a:cs typeface="Calibri"/>
                <a:sym typeface="Wingdings" panose="05000000000000000000" pitchFamily="2" charset="2"/>
              </a:rPr>
              <a:t>load</a:t>
            </a:r>
            <a:r>
              <a:rPr lang="en-US" sz="2400" dirty="0">
                <a:solidFill>
                  <a:srgbClr val="1D4956"/>
                </a:solidFill>
                <a:latin typeface="Barlow"/>
                <a:cs typeface="Calibri"/>
                <a:sym typeface="Wingdings" panose="05000000000000000000" pitchFamily="2" charset="2"/>
              </a:rPr>
              <a:t> </a:t>
            </a:r>
          </a:p>
          <a:p>
            <a:pPr lvl="1">
              <a:lnSpc>
                <a:spcPct val="150000"/>
              </a:lnSpc>
            </a:pPr>
            <a:r>
              <a:rPr lang="en-US" sz="2000" dirty="0">
                <a:solidFill>
                  <a:srgbClr val="1D4956"/>
                </a:solidFill>
                <a:latin typeface="Barlow"/>
                <a:cs typeface="Calibri"/>
                <a:sym typeface="Wingdings" panose="05000000000000000000" pitchFamily="2" charset="2"/>
              </a:rPr>
              <a:t>Elastic sharing: one app uses a varying number of accelerators at runtime</a:t>
            </a:r>
          </a:p>
          <a:p>
            <a:pPr marL="0" indent="0">
              <a:lnSpc>
                <a:spcPct val="200000"/>
              </a:lnSpc>
              <a:buNone/>
            </a:pPr>
            <a:endParaRPr lang="el-GR" sz="2400" b="1" dirty="0">
              <a:solidFill>
                <a:srgbClr val="1D4956"/>
              </a:solidFill>
              <a:latin typeface="Barlow"/>
              <a:cs typeface="Calibri"/>
              <a:sym typeface="Wingdings" panose="05000000000000000000" pitchFamily="2" charset="2"/>
            </a:endParaRPr>
          </a:p>
          <a:p>
            <a:pPr marL="0" indent="0">
              <a:lnSpc>
                <a:spcPct val="200000"/>
              </a:lnSpc>
              <a:buNone/>
            </a:pPr>
            <a:r>
              <a:rPr lang="el-GR" sz="2400" b="1" dirty="0">
                <a:solidFill>
                  <a:srgbClr val="1D4956"/>
                </a:solidFill>
                <a:latin typeface="Barlow"/>
                <a:cs typeface="Calibri"/>
                <a:sym typeface="Wingdings" panose="05000000000000000000" pitchFamily="2" charset="2"/>
              </a:rPr>
              <a:t>2. </a:t>
            </a:r>
            <a:r>
              <a:rPr lang="en-US" sz="2400" b="1" dirty="0">
                <a:solidFill>
                  <a:srgbClr val="1D4956"/>
                </a:solidFill>
                <a:latin typeface="Barlow"/>
                <a:cs typeface="Calibri"/>
                <a:sym typeface="Wingdings" panose="05000000000000000000" pitchFamily="2" charset="2"/>
              </a:rPr>
              <a:t>Lack</a:t>
            </a:r>
            <a:r>
              <a:rPr lang="en-US" sz="2400" dirty="0">
                <a:solidFill>
                  <a:srgbClr val="1D4956"/>
                </a:solidFill>
                <a:latin typeface="Barlow"/>
                <a:cs typeface="Calibri"/>
                <a:sym typeface="Wingdings" panose="05000000000000000000" pitchFamily="2" charset="2"/>
              </a:rPr>
              <a:t> of efficient and safe accelerator </a:t>
            </a:r>
            <a:r>
              <a:rPr lang="en-US" sz="2400" b="1" dirty="0">
                <a:solidFill>
                  <a:srgbClr val="1D4956"/>
                </a:solidFill>
                <a:latin typeface="Barlow"/>
                <a:cs typeface="Calibri"/>
                <a:sym typeface="Wingdings" panose="05000000000000000000" pitchFamily="2" charset="2"/>
              </a:rPr>
              <a:t>multi-tenancy</a:t>
            </a:r>
            <a:endParaRPr lang="en-US" sz="2400" dirty="0">
              <a:solidFill>
                <a:srgbClr val="1D4956"/>
              </a:solidFill>
              <a:latin typeface="Barlow"/>
              <a:cs typeface="Calibri"/>
              <a:sym typeface="Wingdings" panose="05000000000000000000" pitchFamily="2" charset="2"/>
            </a:endParaRPr>
          </a:p>
          <a:p>
            <a:pPr lvl="1">
              <a:lnSpc>
                <a:spcPct val="150000"/>
              </a:lnSpc>
            </a:pPr>
            <a:r>
              <a:rPr lang="en-US" sz="2000" dirty="0">
                <a:solidFill>
                  <a:srgbClr val="1D4956"/>
                </a:solidFill>
                <a:latin typeface="Barlow"/>
                <a:cs typeface="Calibri"/>
                <a:sym typeface="Wingdings" panose="05000000000000000000" pitchFamily="2" charset="2"/>
              </a:rPr>
              <a:t>Spatial sharing:</a:t>
            </a:r>
            <a:r>
              <a:rPr lang="en-US" sz="2000" b="1" dirty="0">
                <a:solidFill>
                  <a:srgbClr val="1D4956"/>
                </a:solidFill>
                <a:latin typeface="Barlow"/>
                <a:cs typeface="Calibri"/>
                <a:sym typeface="Wingdings" panose="05000000000000000000" pitchFamily="2" charset="2"/>
              </a:rPr>
              <a:t> </a:t>
            </a:r>
            <a:r>
              <a:rPr lang="en-US" sz="2000" dirty="0">
                <a:solidFill>
                  <a:srgbClr val="1D4956"/>
                </a:solidFill>
                <a:latin typeface="Barlow"/>
                <a:cs typeface="Calibri"/>
                <a:sym typeface="Wingdings" panose="05000000000000000000" pitchFamily="2" charset="2"/>
              </a:rPr>
              <a:t>Multiple apps/tenants run on one accelerator in parallel</a:t>
            </a:r>
          </a:p>
        </p:txBody>
      </p:sp>
      <p:sp>
        <p:nvSpPr>
          <p:cNvPr id="7" name="Title 1">
            <a:extLst>
              <a:ext uri="{FF2B5EF4-FFF2-40B4-BE49-F238E27FC236}">
                <a16:creationId xmlns:a16="http://schemas.microsoft.com/office/drawing/2014/main" id="{E96927A0-A636-45BD-9157-FC582B2145E8}"/>
              </a:ext>
            </a:extLst>
          </p:cNvPr>
          <p:cNvSpPr txBox="1">
            <a:spLocks/>
          </p:cNvSpPr>
          <p:nvPr/>
        </p:nvSpPr>
        <p:spPr>
          <a:xfrm>
            <a:off x="577516" y="365125"/>
            <a:ext cx="7829884"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Sources of accelerator under-utilization</a:t>
            </a:r>
          </a:p>
        </p:txBody>
      </p:sp>
      <p:sp>
        <p:nvSpPr>
          <p:cNvPr id="3" name="Slide Number Placeholder 2">
            <a:extLst>
              <a:ext uri="{FF2B5EF4-FFF2-40B4-BE49-F238E27FC236}">
                <a16:creationId xmlns:a16="http://schemas.microsoft.com/office/drawing/2014/main" id="{52FC3D36-F65B-45FB-8AF0-9804D464ADFB}"/>
              </a:ext>
            </a:extLst>
          </p:cNvPr>
          <p:cNvSpPr>
            <a:spLocks noGrp="1"/>
          </p:cNvSpPr>
          <p:nvPr>
            <p:ph type="sldNum" sz="quarter" idx="12"/>
          </p:nvPr>
        </p:nvSpPr>
        <p:spPr/>
        <p:txBody>
          <a:bodyPr/>
          <a:lstStyle/>
          <a:p>
            <a:fld id="{48F63A3B-78C7-47BE-AE5E-E10140E04643}" type="slidenum">
              <a:rPr lang="en-US" smtClean="0"/>
              <a:t>6</a:t>
            </a:fld>
            <a:endParaRPr lang="en-US"/>
          </a:p>
        </p:txBody>
      </p:sp>
      <p:sp>
        <p:nvSpPr>
          <p:cNvPr id="6" name="Footer Placeholder 5">
            <a:extLst>
              <a:ext uri="{FF2B5EF4-FFF2-40B4-BE49-F238E27FC236}">
                <a16:creationId xmlns:a16="http://schemas.microsoft.com/office/drawing/2014/main" id="{A02A0EB0-D23A-467D-AB58-79F247EDCCA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8" name="TextBox 7">
            <a:extLst>
              <a:ext uri="{FF2B5EF4-FFF2-40B4-BE49-F238E27FC236}">
                <a16:creationId xmlns:a16="http://schemas.microsoft.com/office/drawing/2014/main" id="{7ADE7619-FEC3-436D-9CF4-3AFB1ACEA627}"/>
              </a:ext>
            </a:extLst>
          </p:cNvPr>
          <p:cNvSpPr txBox="1"/>
          <p:nvPr/>
        </p:nvSpPr>
        <p:spPr>
          <a:xfrm>
            <a:off x="8936878" y="77315"/>
            <a:ext cx="2416922"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Elastic sharing</a:t>
            </a:r>
            <a:endParaRPr lang="el-GR" sz="2000" dirty="0">
              <a:solidFill>
                <a:srgbClr val="1D4956"/>
              </a:solidFill>
            </a:endParaRPr>
          </a:p>
        </p:txBody>
      </p:sp>
      <p:sp>
        <p:nvSpPr>
          <p:cNvPr id="12" name="TextBox 11">
            <a:extLst>
              <a:ext uri="{FF2B5EF4-FFF2-40B4-BE49-F238E27FC236}">
                <a16:creationId xmlns:a16="http://schemas.microsoft.com/office/drawing/2014/main" id="{949E4634-5F8F-40BA-B0A0-88A0AC14EB75}"/>
              </a:ext>
            </a:extLst>
          </p:cNvPr>
          <p:cNvSpPr txBox="1"/>
          <p:nvPr/>
        </p:nvSpPr>
        <p:spPr>
          <a:xfrm>
            <a:off x="9527897" y="945238"/>
            <a:ext cx="1372850"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TensorFlow</a:t>
            </a:r>
            <a:endParaRPr lang="el-GR" sz="1800" b="1" dirty="0">
              <a:solidFill>
                <a:schemeClr val="bg1"/>
              </a:solidFill>
            </a:endParaRPr>
          </a:p>
        </p:txBody>
      </p:sp>
      <p:cxnSp>
        <p:nvCxnSpPr>
          <p:cNvPr id="16" name="Straight Arrow Connector 15">
            <a:extLst>
              <a:ext uri="{FF2B5EF4-FFF2-40B4-BE49-F238E27FC236}">
                <a16:creationId xmlns:a16="http://schemas.microsoft.com/office/drawing/2014/main" id="{968E1174-9E04-4001-98EC-F2E4CAEE723A}"/>
              </a:ext>
            </a:extLst>
          </p:cNvPr>
          <p:cNvCxnSpPr>
            <a:cxnSpLocks/>
          </p:cNvCxnSpPr>
          <p:nvPr/>
        </p:nvCxnSpPr>
        <p:spPr>
          <a:xfrm flipH="1">
            <a:off x="9527897" y="1446655"/>
            <a:ext cx="580080" cy="666853"/>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81C1028-47A0-4C06-9AC2-E2E4716098E1}"/>
              </a:ext>
            </a:extLst>
          </p:cNvPr>
          <p:cNvCxnSpPr>
            <a:cxnSpLocks/>
          </p:cNvCxnSpPr>
          <p:nvPr/>
        </p:nvCxnSpPr>
        <p:spPr>
          <a:xfrm>
            <a:off x="10320669" y="1429508"/>
            <a:ext cx="720000" cy="684000"/>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9F1EA10-BB05-41B3-AB06-125C354FA823}"/>
              </a:ext>
            </a:extLst>
          </p:cNvPr>
          <p:cNvSpPr txBox="1"/>
          <p:nvPr/>
        </p:nvSpPr>
        <p:spPr>
          <a:xfrm>
            <a:off x="9712900" y="1551672"/>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sp>
        <p:nvSpPr>
          <p:cNvPr id="20" name="TextBox 19">
            <a:extLst>
              <a:ext uri="{FF2B5EF4-FFF2-40B4-BE49-F238E27FC236}">
                <a16:creationId xmlns:a16="http://schemas.microsoft.com/office/drawing/2014/main" id="{02BA986E-CF30-4857-ADF5-C1A3CCA9ACC4}"/>
              </a:ext>
            </a:extLst>
          </p:cNvPr>
          <p:cNvSpPr txBox="1"/>
          <p:nvPr/>
        </p:nvSpPr>
        <p:spPr>
          <a:xfrm>
            <a:off x="8827821" y="502466"/>
            <a:ext cx="2773002"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Load  increases</a:t>
            </a:r>
            <a:endParaRPr lang="el-GR" sz="2000" i="1" dirty="0">
              <a:solidFill>
                <a:srgbClr val="1D4956"/>
              </a:solidFill>
            </a:endParaRPr>
          </a:p>
        </p:txBody>
      </p:sp>
      <p:grpSp>
        <p:nvGrpSpPr>
          <p:cNvPr id="21" name="Group 20">
            <a:extLst>
              <a:ext uri="{FF2B5EF4-FFF2-40B4-BE49-F238E27FC236}">
                <a16:creationId xmlns:a16="http://schemas.microsoft.com/office/drawing/2014/main" id="{D3968A1A-CAC6-4310-A0A8-1BA837DA8933}"/>
              </a:ext>
            </a:extLst>
          </p:cNvPr>
          <p:cNvGrpSpPr/>
          <p:nvPr/>
        </p:nvGrpSpPr>
        <p:grpSpPr>
          <a:xfrm>
            <a:off x="8742895" y="2184063"/>
            <a:ext cx="2993742" cy="511523"/>
            <a:chOff x="8719145" y="2184064"/>
            <a:chExt cx="2993742" cy="511523"/>
          </a:xfrm>
        </p:grpSpPr>
        <p:grpSp>
          <p:nvGrpSpPr>
            <p:cNvPr id="22" name="Group 21">
              <a:extLst>
                <a:ext uri="{FF2B5EF4-FFF2-40B4-BE49-F238E27FC236}">
                  <a16:creationId xmlns:a16="http://schemas.microsoft.com/office/drawing/2014/main" id="{545045DA-FD96-41AC-A234-CAD60580B722}"/>
                </a:ext>
              </a:extLst>
            </p:cNvPr>
            <p:cNvGrpSpPr/>
            <p:nvPr/>
          </p:nvGrpSpPr>
          <p:grpSpPr>
            <a:xfrm>
              <a:off x="8719145" y="2184064"/>
              <a:ext cx="1439631" cy="508639"/>
              <a:chOff x="9459306" y="2424291"/>
              <a:chExt cx="2193332" cy="2428702"/>
            </a:xfrm>
          </p:grpSpPr>
          <p:sp>
            <p:nvSpPr>
              <p:cNvPr id="26" name="Ορθογώνιο 433">
                <a:extLst>
                  <a:ext uri="{FF2B5EF4-FFF2-40B4-BE49-F238E27FC236}">
                    <a16:creationId xmlns:a16="http://schemas.microsoft.com/office/drawing/2014/main" id="{2490C2E2-FEB1-4D80-AAA3-B4D3F5311D0D}"/>
                  </a:ext>
                </a:extLst>
              </p:cNvPr>
              <p:cNvSpPr/>
              <p:nvPr/>
            </p:nvSpPr>
            <p:spPr>
              <a:xfrm>
                <a:off x="9459306" y="2424291"/>
                <a:ext cx="2193332"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 name="TextBox 26">
                <a:extLst>
                  <a:ext uri="{FF2B5EF4-FFF2-40B4-BE49-F238E27FC236}">
                    <a16:creationId xmlns:a16="http://schemas.microsoft.com/office/drawing/2014/main" id="{50499F44-6632-43AD-9149-A8C48602031B}"/>
                  </a:ext>
                </a:extLst>
              </p:cNvPr>
              <p:cNvSpPr txBox="1"/>
              <p:nvPr/>
            </p:nvSpPr>
            <p:spPr>
              <a:xfrm>
                <a:off x="9511225" y="2742094"/>
                <a:ext cx="2141411" cy="1763525"/>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NVIDIA GPU</a:t>
                </a:r>
                <a:endParaRPr lang="el-GR" sz="2000" dirty="0">
                  <a:solidFill>
                    <a:srgbClr val="1D4956"/>
                  </a:solidFill>
                </a:endParaRPr>
              </a:p>
            </p:txBody>
          </p:sp>
        </p:grpSp>
        <p:grpSp>
          <p:nvGrpSpPr>
            <p:cNvPr id="23" name="Group 22">
              <a:extLst>
                <a:ext uri="{FF2B5EF4-FFF2-40B4-BE49-F238E27FC236}">
                  <a16:creationId xmlns:a16="http://schemas.microsoft.com/office/drawing/2014/main" id="{AF45F01F-9EE9-4BBB-ABF4-4571CA4F54BA}"/>
                </a:ext>
              </a:extLst>
            </p:cNvPr>
            <p:cNvGrpSpPr/>
            <p:nvPr/>
          </p:nvGrpSpPr>
          <p:grpSpPr>
            <a:xfrm>
              <a:off x="10273256" y="2186948"/>
              <a:ext cx="1439631" cy="508639"/>
              <a:chOff x="9459306" y="2424291"/>
              <a:chExt cx="2193332" cy="2428702"/>
            </a:xfrm>
          </p:grpSpPr>
          <p:sp>
            <p:nvSpPr>
              <p:cNvPr id="24" name="Ορθογώνιο 433">
                <a:extLst>
                  <a:ext uri="{FF2B5EF4-FFF2-40B4-BE49-F238E27FC236}">
                    <a16:creationId xmlns:a16="http://schemas.microsoft.com/office/drawing/2014/main" id="{514C30C1-59DB-4FBF-BCC7-5F765D82ABE1}"/>
                  </a:ext>
                </a:extLst>
              </p:cNvPr>
              <p:cNvSpPr/>
              <p:nvPr/>
            </p:nvSpPr>
            <p:spPr>
              <a:xfrm>
                <a:off x="9459306" y="2424291"/>
                <a:ext cx="2193332"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 name="TextBox 24">
                <a:extLst>
                  <a:ext uri="{FF2B5EF4-FFF2-40B4-BE49-F238E27FC236}">
                    <a16:creationId xmlns:a16="http://schemas.microsoft.com/office/drawing/2014/main" id="{0B00E5BF-2DD1-49B5-A8AF-E85DA016FBDB}"/>
                  </a:ext>
                </a:extLst>
              </p:cNvPr>
              <p:cNvSpPr txBox="1"/>
              <p:nvPr/>
            </p:nvSpPr>
            <p:spPr>
              <a:xfrm>
                <a:off x="9511225" y="2742094"/>
                <a:ext cx="2141411" cy="1763525"/>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AMD GPU</a:t>
                </a:r>
                <a:endParaRPr lang="el-GR" sz="2000" dirty="0">
                  <a:solidFill>
                    <a:srgbClr val="1D4956"/>
                  </a:solidFill>
                </a:endParaRPr>
              </a:p>
            </p:txBody>
          </p:sp>
        </p:grpSp>
      </p:grpSp>
      <p:sp>
        <p:nvSpPr>
          <p:cNvPr id="2" name="Rectangle 1">
            <a:extLst>
              <a:ext uri="{FF2B5EF4-FFF2-40B4-BE49-F238E27FC236}">
                <a16:creationId xmlns:a16="http://schemas.microsoft.com/office/drawing/2014/main" id="{E226BBF1-D349-4E0A-A672-275E170A0D45}"/>
              </a:ext>
            </a:extLst>
          </p:cNvPr>
          <p:cNvSpPr/>
          <p:nvPr/>
        </p:nvSpPr>
        <p:spPr>
          <a:xfrm>
            <a:off x="8615597" y="871797"/>
            <a:ext cx="3240974" cy="2061408"/>
          </a:xfrm>
          <a:prstGeom prst="rect">
            <a:avLst/>
          </a:prstGeom>
          <a:noFill/>
          <a:ln>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2" name="TextBox 31">
            <a:extLst>
              <a:ext uri="{FF2B5EF4-FFF2-40B4-BE49-F238E27FC236}">
                <a16:creationId xmlns:a16="http://schemas.microsoft.com/office/drawing/2014/main" id="{7843A670-2E04-45F1-9169-5CB6F1689046}"/>
              </a:ext>
            </a:extLst>
          </p:cNvPr>
          <p:cNvSpPr txBox="1"/>
          <p:nvPr/>
        </p:nvSpPr>
        <p:spPr>
          <a:xfrm>
            <a:off x="9907410" y="2742694"/>
            <a:ext cx="847348"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Server</a:t>
            </a:r>
            <a:endParaRPr lang="el-GR" sz="2000" dirty="0">
              <a:solidFill>
                <a:srgbClr val="1D4956"/>
              </a:solidFill>
            </a:endParaRPr>
          </a:p>
        </p:txBody>
      </p:sp>
      <p:cxnSp>
        <p:nvCxnSpPr>
          <p:cNvPr id="28" name="Straight Arrow Connector 27">
            <a:extLst>
              <a:ext uri="{FF2B5EF4-FFF2-40B4-BE49-F238E27FC236}">
                <a16:creationId xmlns:a16="http://schemas.microsoft.com/office/drawing/2014/main" id="{23006D26-93EF-4AF0-952E-106F71E305CD}"/>
              </a:ext>
            </a:extLst>
          </p:cNvPr>
          <p:cNvCxnSpPr>
            <a:cxnSpLocks/>
          </p:cNvCxnSpPr>
          <p:nvPr/>
        </p:nvCxnSpPr>
        <p:spPr>
          <a:xfrm>
            <a:off x="9494306" y="4629314"/>
            <a:ext cx="547269" cy="677014"/>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4399A6C-C5FC-475A-90DF-88E5D7F14F67}"/>
              </a:ext>
            </a:extLst>
          </p:cNvPr>
          <p:cNvSpPr txBox="1"/>
          <p:nvPr/>
        </p:nvSpPr>
        <p:spPr>
          <a:xfrm>
            <a:off x="8894086" y="3258750"/>
            <a:ext cx="2416922"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Spatial sharing</a:t>
            </a:r>
            <a:endParaRPr lang="el-GR" sz="2000" dirty="0">
              <a:solidFill>
                <a:srgbClr val="1D4956"/>
              </a:solidFill>
            </a:endParaRPr>
          </a:p>
        </p:txBody>
      </p:sp>
      <p:grpSp>
        <p:nvGrpSpPr>
          <p:cNvPr id="30" name="Group 29">
            <a:extLst>
              <a:ext uri="{FF2B5EF4-FFF2-40B4-BE49-F238E27FC236}">
                <a16:creationId xmlns:a16="http://schemas.microsoft.com/office/drawing/2014/main" id="{6C8D33C6-EC79-45B5-8869-4C5F0BEFDB8C}"/>
              </a:ext>
            </a:extLst>
          </p:cNvPr>
          <p:cNvGrpSpPr/>
          <p:nvPr/>
        </p:nvGrpSpPr>
        <p:grpSpPr>
          <a:xfrm>
            <a:off x="9602624" y="5365499"/>
            <a:ext cx="1439631" cy="508639"/>
            <a:chOff x="9459306" y="2424291"/>
            <a:chExt cx="2193332" cy="2428702"/>
          </a:xfrm>
        </p:grpSpPr>
        <p:sp>
          <p:nvSpPr>
            <p:cNvPr id="31" name="Ορθογώνιο 433">
              <a:extLst>
                <a:ext uri="{FF2B5EF4-FFF2-40B4-BE49-F238E27FC236}">
                  <a16:creationId xmlns:a16="http://schemas.microsoft.com/office/drawing/2014/main" id="{C722CDB1-0294-4380-AD1C-55266C0A0673}"/>
                </a:ext>
              </a:extLst>
            </p:cNvPr>
            <p:cNvSpPr/>
            <p:nvPr/>
          </p:nvSpPr>
          <p:spPr>
            <a:xfrm>
              <a:off x="9459306" y="2424291"/>
              <a:ext cx="2193332"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4" name="TextBox 33">
              <a:extLst>
                <a:ext uri="{FF2B5EF4-FFF2-40B4-BE49-F238E27FC236}">
                  <a16:creationId xmlns:a16="http://schemas.microsoft.com/office/drawing/2014/main" id="{1F3AE67C-621F-49CE-827E-510D6B7D2145}"/>
                </a:ext>
              </a:extLst>
            </p:cNvPr>
            <p:cNvSpPr txBox="1"/>
            <p:nvPr/>
          </p:nvSpPr>
          <p:spPr>
            <a:xfrm>
              <a:off x="9511225" y="2742094"/>
              <a:ext cx="2141411" cy="1763525"/>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a:t>
              </a:r>
              <a:endParaRPr lang="el-GR" sz="2000" dirty="0">
                <a:solidFill>
                  <a:srgbClr val="1D4956"/>
                </a:solidFill>
              </a:endParaRPr>
            </a:p>
          </p:txBody>
        </p:sp>
      </p:grpSp>
      <p:sp>
        <p:nvSpPr>
          <p:cNvPr id="35" name="TextBox 34">
            <a:extLst>
              <a:ext uri="{FF2B5EF4-FFF2-40B4-BE49-F238E27FC236}">
                <a16:creationId xmlns:a16="http://schemas.microsoft.com/office/drawing/2014/main" id="{785273A8-3ADB-47DB-9992-47F0CC57D7C1}"/>
              </a:ext>
            </a:extLst>
          </p:cNvPr>
          <p:cNvSpPr txBox="1"/>
          <p:nvPr/>
        </p:nvSpPr>
        <p:spPr>
          <a:xfrm>
            <a:off x="8784457" y="4126673"/>
            <a:ext cx="1372850"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TensorFlow</a:t>
            </a:r>
            <a:endParaRPr lang="el-GR" sz="1800" b="1" dirty="0">
              <a:solidFill>
                <a:schemeClr val="bg1"/>
              </a:solidFill>
            </a:endParaRPr>
          </a:p>
        </p:txBody>
      </p:sp>
      <p:sp>
        <p:nvSpPr>
          <p:cNvPr id="36" name="TextBox 35">
            <a:extLst>
              <a:ext uri="{FF2B5EF4-FFF2-40B4-BE49-F238E27FC236}">
                <a16:creationId xmlns:a16="http://schemas.microsoft.com/office/drawing/2014/main" id="{88A3C4C5-6979-470B-9B7D-50AB6B1D171D}"/>
              </a:ext>
            </a:extLst>
          </p:cNvPr>
          <p:cNvSpPr txBox="1"/>
          <p:nvPr/>
        </p:nvSpPr>
        <p:spPr>
          <a:xfrm>
            <a:off x="10372964" y="4126673"/>
            <a:ext cx="1372850"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PyTorch</a:t>
            </a:r>
            <a:endParaRPr lang="el-GR" sz="1800" b="1" dirty="0">
              <a:solidFill>
                <a:schemeClr val="bg1"/>
              </a:solidFill>
            </a:endParaRPr>
          </a:p>
        </p:txBody>
      </p:sp>
      <p:cxnSp>
        <p:nvCxnSpPr>
          <p:cNvPr id="37" name="Straight Arrow Connector 36">
            <a:extLst>
              <a:ext uri="{FF2B5EF4-FFF2-40B4-BE49-F238E27FC236}">
                <a16:creationId xmlns:a16="http://schemas.microsoft.com/office/drawing/2014/main" id="{EAD5E049-6A4E-4ADE-A647-03E13E68F94C}"/>
              </a:ext>
            </a:extLst>
          </p:cNvPr>
          <p:cNvCxnSpPr>
            <a:cxnSpLocks/>
          </p:cNvCxnSpPr>
          <p:nvPr/>
        </p:nvCxnSpPr>
        <p:spPr>
          <a:xfrm flipH="1">
            <a:off x="10541862" y="4629314"/>
            <a:ext cx="500392" cy="667116"/>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A1E8B9C-6C4D-4D40-8E11-91F46D30FA7D}"/>
              </a:ext>
            </a:extLst>
          </p:cNvPr>
          <p:cNvSpPr txBox="1"/>
          <p:nvPr/>
        </p:nvSpPr>
        <p:spPr>
          <a:xfrm>
            <a:off x="8195644" y="3685488"/>
            <a:ext cx="3926261"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Multiple apps use </a:t>
            </a:r>
            <a:r>
              <a:rPr lang="en-US" sz="1800" b="1" i="1" dirty="0">
                <a:solidFill>
                  <a:srgbClr val="1D4956"/>
                </a:solidFill>
                <a:latin typeface="Barlow" panose="020B0604020202020204" charset="0"/>
              </a:rPr>
              <a:t>one</a:t>
            </a:r>
            <a:r>
              <a:rPr lang="en-US" sz="1800" i="1" dirty="0">
                <a:solidFill>
                  <a:srgbClr val="1D4956"/>
                </a:solidFill>
                <a:latin typeface="Barlow" panose="020B0604020202020204" charset="0"/>
              </a:rPr>
              <a:t> accelerator</a:t>
            </a:r>
            <a:endParaRPr lang="el-GR" sz="2000" i="1" dirty="0">
              <a:solidFill>
                <a:srgbClr val="1D4956"/>
              </a:solidFill>
            </a:endParaRPr>
          </a:p>
        </p:txBody>
      </p:sp>
      <p:cxnSp>
        <p:nvCxnSpPr>
          <p:cNvPr id="39" name="Straight Connector 38">
            <a:extLst>
              <a:ext uri="{FF2B5EF4-FFF2-40B4-BE49-F238E27FC236}">
                <a16:creationId xmlns:a16="http://schemas.microsoft.com/office/drawing/2014/main" id="{634B4B04-1742-4C4A-AC6B-58D1D16A44D4}"/>
              </a:ext>
            </a:extLst>
          </p:cNvPr>
          <p:cNvCxnSpPr/>
          <p:nvPr/>
        </p:nvCxnSpPr>
        <p:spPr>
          <a:xfrm>
            <a:off x="8200900" y="3182581"/>
            <a:ext cx="3840678" cy="0"/>
          </a:xfrm>
          <a:prstGeom prst="line">
            <a:avLst/>
          </a:prstGeom>
          <a:ln w="19050">
            <a:solidFill>
              <a:srgbClr val="1D4956"/>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528F7AF-7BC5-43BF-8FB2-B824D807D9E2}"/>
              </a:ext>
            </a:extLst>
          </p:cNvPr>
          <p:cNvSpPr txBox="1"/>
          <p:nvPr/>
        </p:nvSpPr>
        <p:spPr>
          <a:xfrm>
            <a:off x="9729152" y="4733107"/>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sp>
        <p:nvSpPr>
          <p:cNvPr id="41" name="Rectangle 40">
            <a:extLst>
              <a:ext uri="{FF2B5EF4-FFF2-40B4-BE49-F238E27FC236}">
                <a16:creationId xmlns:a16="http://schemas.microsoft.com/office/drawing/2014/main" id="{084CA3B4-A5E5-45D0-BF6B-378039EDACB4}"/>
              </a:ext>
            </a:extLst>
          </p:cNvPr>
          <p:cNvSpPr/>
          <p:nvPr/>
        </p:nvSpPr>
        <p:spPr>
          <a:xfrm>
            <a:off x="8633727" y="4030494"/>
            <a:ext cx="3246594" cy="2061408"/>
          </a:xfrm>
          <a:prstGeom prst="rect">
            <a:avLst/>
          </a:prstGeom>
          <a:noFill/>
          <a:ln>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2" name="TextBox 41">
            <a:extLst>
              <a:ext uri="{FF2B5EF4-FFF2-40B4-BE49-F238E27FC236}">
                <a16:creationId xmlns:a16="http://schemas.microsoft.com/office/drawing/2014/main" id="{2778269E-FFAA-4EA2-9383-65939ACA275A}"/>
              </a:ext>
            </a:extLst>
          </p:cNvPr>
          <p:cNvSpPr txBox="1"/>
          <p:nvPr/>
        </p:nvSpPr>
        <p:spPr>
          <a:xfrm>
            <a:off x="9901790" y="5901391"/>
            <a:ext cx="847348"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Server</a:t>
            </a:r>
            <a:endParaRPr lang="el-GR" sz="2000" dirty="0">
              <a:solidFill>
                <a:srgbClr val="1D4956"/>
              </a:solidFill>
            </a:endParaRPr>
          </a:p>
        </p:txBody>
      </p:sp>
    </p:spTree>
    <p:custDataLst>
      <p:tags r:id="rId1"/>
    </p:custDataLst>
    <p:extLst>
      <p:ext uri="{BB962C8B-B14F-4D97-AF65-F5344CB8AC3E}">
        <p14:creationId xmlns:p14="http://schemas.microsoft.com/office/powerpoint/2010/main" val="1766498896"/>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09771C-7CC0-409C-BC4D-56B766AB7B5A}"/>
              </a:ext>
            </a:extLst>
          </p:cNvPr>
          <p:cNvSpPr>
            <a:spLocks noGrp="1"/>
          </p:cNvSpPr>
          <p:nvPr>
            <p:ph type="sldNum" sz="quarter" idx="12"/>
          </p:nvPr>
        </p:nvSpPr>
        <p:spPr/>
        <p:txBody>
          <a:bodyPr/>
          <a:lstStyle/>
          <a:p>
            <a:fld id="{48F63A3B-78C7-47BE-AE5E-E10140E04643}" type="slidenum">
              <a:rPr lang="en-US" dirty="0"/>
              <a:t>60</a:t>
            </a:fld>
            <a:endParaRPr lang="en-US"/>
          </a:p>
        </p:txBody>
      </p:sp>
      <p:sp>
        <p:nvSpPr>
          <p:cNvPr id="7" name="Rectangle 6">
            <a:extLst>
              <a:ext uri="{FF2B5EF4-FFF2-40B4-BE49-F238E27FC236}">
                <a16:creationId xmlns:a16="http://schemas.microsoft.com/office/drawing/2014/main" id="{E6BC4D9F-5B97-404F-82AA-59075ADB941C}"/>
              </a:ext>
            </a:extLst>
          </p:cNvPr>
          <p:cNvSpPr/>
          <p:nvPr/>
        </p:nvSpPr>
        <p:spPr>
          <a:xfrm>
            <a:off x="0" y="-54705"/>
            <a:ext cx="12192000" cy="6885506"/>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800" b="1" dirty="0">
                <a:solidFill>
                  <a:srgbClr val="1D4956"/>
                </a:solidFill>
                <a:latin typeface="Barlow"/>
                <a:cs typeface="Calibri Light"/>
              </a:rPr>
              <a:t>: A runtime for decoupling apps from accelerators</a:t>
            </a:r>
            <a:endParaRPr lang="en-US" sz="2450" dirty="0"/>
          </a:p>
        </p:txBody>
      </p:sp>
      <p:sp>
        <p:nvSpPr>
          <p:cNvPr id="6" name="TextBox 5">
            <a:extLst>
              <a:ext uri="{FF2B5EF4-FFF2-40B4-BE49-F238E27FC236}">
                <a16:creationId xmlns:a16="http://schemas.microsoft.com/office/drawing/2014/main" id="{6EF3934F-F6EC-4449-BCC5-D855B86B0972}"/>
              </a:ext>
            </a:extLst>
          </p:cNvPr>
          <p:cNvSpPr txBox="1"/>
          <p:nvPr/>
        </p:nvSpPr>
        <p:spPr>
          <a:xfrm>
            <a:off x="4052995" y="2396044"/>
            <a:ext cx="40077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bg1"/>
                </a:solidFill>
                <a:latin typeface="Barlow"/>
              </a:rPr>
              <a:t>Manos Pavlidakis</a:t>
            </a:r>
          </a:p>
          <a:p>
            <a:pPr algn="ctr"/>
            <a:r>
              <a:rPr lang="en-US" sz="2000" dirty="0">
                <a:solidFill>
                  <a:schemeClr val="bg1"/>
                </a:solidFill>
                <a:latin typeface="Barlow"/>
              </a:rPr>
              <a:t>manospavl@ics.forth.gr</a:t>
            </a:r>
          </a:p>
        </p:txBody>
      </p:sp>
      <p:sp>
        <p:nvSpPr>
          <p:cNvPr id="8" name="TextBox 7">
            <a:extLst>
              <a:ext uri="{FF2B5EF4-FFF2-40B4-BE49-F238E27FC236}">
                <a16:creationId xmlns:a16="http://schemas.microsoft.com/office/drawing/2014/main" id="{CDB3BF25-4AB8-423D-A0D1-33C30240731D}"/>
              </a:ext>
            </a:extLst>
          </p:cNvPr>
          <p:cNvSpPr txBox="1"/>
          <p:nvPr/>
        </p:nvSpPr>
        <p:spPr>
          <a:xfrm>
            <a:off x="4679913" y="4222620"/>
            <a:ext cx="28485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chemeClr val="bg1"/>
                </a:solidFill>
                <a:latin typeface="Barlow"/>
              </a:rPr>
              <a:t>Questions?</a:t>
            </a:r>
          </a:p>
        </p:txBody>
      </p:sp>
      <p:sp>
        <p:nvSpPr>
          <p:cNvPr id="10" name="Title 1">
            <a:extLst>
              <a:ext uri="{FF2B5EF4-FFF2-40B4-BE49-F238E27FC236}">
                <a16:creationId xmlns:a16="http://schemas.microsoft.com/office/drawing/2014/main" id="{69D958CF-7715-4DE1-9B57-4F4574B4B3D5}"/>
              </a:ext>
            </a:extLst>
          </p:cNvPr>
          <p:cNvSpPr>
            <a:spLocks noGrp="1"/>
          </p:cNvSpPr>
          <p:nvPr>
            <p:ph type="title"/>
          </p:nvPr>
        </p:nvSpPr>
        <p:spPr>
          <a:xfrm>
            <a:off x="115748" y="933543"/>
            <a:ext cx="12076252" cy="1297921"/>
          </a:xfrm>
        </p:spPr>
        <p:txBody>
          <a:bodyPr>
            <a:normAutofit/>
          </a:bodyPr>
          <a:lstStyle/>
          <a:p>
            <a:pPr algn="ctr"/>
            <a:r>
              <a:rPr lang="en-GB" sz="4000" dirty="0">
                <a:solidFill>
                  <a:schemeClr val="bg1"/>
                </a:solidFill>
                <a:latin typeface="Barlow"/>
              </a:rPr>
              <a:t>Transparent spatial sharing of multiple and heterogeneous accelerators </a:t>
            </a:r>
            <a:endParaRPr lang="en-US" sz="1600" dirty="0"/>
          </a:p>
        </p:txBody>
      </p:sp>
      <p:sp>
        <p:nvSpPr>
          <p:cNvPr id="11" name="TextBox 10">
            <a:extLst>
              <a:ext uri="{FF2B5EF4-FFF2-40B4-BE49-F238E27FC236}">
                <a16:creationId xmlns:a16="http://schemas.microsoft.com/office/drawing/2014/main" id="{A084D85C-B664-43C1-8DB5-38EE9B99C6AB}"/>
              </a:ext>
            </a:extLst>
          </p:cNvPr>
          <p:cNvSpPr txBox="1"/>
          <p:nvPr/>
        </p:nvSpPr>
        <p:spPr>
          <a:xfrm>
            <a:off x="115748" y="6172527"/>
            <a:ext cx="11882288" cy="369332"/>
          </a:xfrm>
          <a:prstGeom prst="rect">
            <a:avLst/>
          </a:prstGeom>
          <a:noFill/>
          <a:ln>
            <a:noFill/>
          </a:ln>
          <a:effectLst>
            <a:outerShdw blurRad="50800" dist="38100" dir="8100000" algn="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chemeClr val="bg1"/>
                </a:solidFill>
                <a:latin typeface="Barlow"/>
                <a:cs typeface="Calibri"/>
                <a:sym typeface="Wingdings" panose="05000000000000000000" pitchFamily="2" charset="2"/>
              </a:rPr>
              <a:t>PhD defense</a:t>
            </a:r>
            <a:endParaRPr lang="en-US" sz="1800" dirty="0">
              <a:solidFill>
                <a:schemeClr val="bg1"/>
              </a:solidFill>
              <a:latin typeface="Barlow"/>
            </a:endParaRPr>
          </a:p>
        </p:txBody>
      </p:sp>
    </p:spTree>
    <p:extLst>
      <p:ext uri="{BB962C8B-B14F-4D97-AF65-F5344CB8AC3E}">
        <p14:creationId xmlns:p14="http://schemas.microsoft.com/office/powerpoint/2010/main" val="42508822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Autofit/>
          </a:bodyPr>
          <a:lstStyle/>
          <a:p>
            <a:r>
              <a:rPr lang="en-US" sz="2400" b="1" dirty="0">
                <a:solidFill>
                  <a:srgbClr val="1D4957"/>
                </a:solidFill>
                <a:latin typeface="Barlow"/>
                <a:cs typeface="Calibri Light"/>
              </a:rPr>
              <a:t>MISO: Exploiting Multi-Instance GPU Capability on Multi-Tenant GPU Clusters: </a:t>
            </a:r>
            <a:r>
              <a:rPr lang="en-US" sz="2400" b="1" dirty="0" err="1">
                <a:solidFill>
                  <a:srgbClr val="1D4957"/>
                </a:solidFill>
                <a:latin typeface="Barlow"/>
                <a:cs typeface="Calibri Light"/>
              </a:rPr>
              <a:t>SoCC</a:t>
            </a:r>
            <a:r>
              <a:rPr lang="en-US" sz="2400" b="1" dirty="0">
                <a:solidFill>
                  <a:srgbClr val="1D4957"/>
                </a:solidFill>
                <a:latin typeface="Barlow"/>
                <a:cs typeface="Calibri Light"/>
              </a:rPr>
              <a:t> ‘22</a:t>
            </a: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675407" y="5828622"/>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sp>
        <p:nvSpPr>
          <p:cNvPr id="9" name="Rectangle 8">
            <a:extLst>
              <a:ext uri="{FF2B5EF4-FFF2-40B4-BE49-F238E27FC236}">
                <a16:creationId xmlns:a16="http://schemas.microsoft.com/office/drawing/2014/main" id="{4B8B4ED4-6DAE-4349-B3AF-7BAD8E5C7955}"/>
              </a:ext>
            </a:extLst>
          </p:cNvPr>
          <p:cNvSpPr/>
          <p:nvPr/>
        </p:nvSpPr>
        <p:spPr>
          <a:xfrm>
            <a:off x="99012" y="1485776"/>
            <a:ext cx="10939776" cy="830997"/>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1D4957"/>
                </a:solidFill>
                <a:latin typeface="Barlow" panose="020B0604020202020204" charset="0"/>
              </a:rPr>
              <a:t>GPU SM utilization is under 40% </a:t>
            </a:r>
          </a:p>
          <a:p>
            <a:pPr marL="285750" lvl="2" indent="-285750">
              <a:buFont typeface="Arial" panose="020B0604020202020204" pitchFamily="34" charset="0"/>
              <a:buChar char="•"/>
            </a:pPr>
            <a:r>
              <a:rPr lang="en-US" sz="2400" dirty="0">
                <a:solidFill>
                  <a:srgbClr val="1D4957"/>
                </a:solidFill>
                <a:latin typeface="Barlow" panose="020B0604020202020204" charset="0"/>
              </a:rPr>
              <a:t>Workloads used: </a:t>
            </a:r>
            <a:r>
              <a:rPr lang="en-GB" sz="2400" dirty="0">
                <a:solidFill>
                  <a:srgbClr val="1D4957"/>
                </a:solidFill>
                <a:latin typeface="Barlow" panose="020B0604020202020204" charset="0"/>
              </a:rPr>
              <a:t>word embedding and graph neural network training</a:t>
            </a:r>
            <a:endParaRPr lang="en-US" sz="2400" dirty="0">
              <a:solidFill>
                <a:srgbClr val="1D4957"/>
              </a:solidFill>
              <a:latin typeface="Barlow" panose="020B0604020202020204" charset="0"/>
            </a:endParaRPr>
          </a:p>
        </p:txBody>
      </p:sp>
      <p:pic>
        <p:nvPicPr>
          <p:cNvPr id="3" name="Picture 2">
            <a:extLst>
              <a:ext uri="{FF2B5EF4-FFF2-40B4-BE49-F238E27FC236}">
                <a16:creationId xmlns:a16="http://schemas.microsoft.com/office/drawing/2014/main" id="{22183A16-B835-41E3-8BC4-89B6A534BC00}"/>
              </a:ext>
            </a:extLst>
          </p:cNvPr>
          <p:cNvPicPr>
            <a:picLocks noChangeAspect="1"/>
          </p:cNvPicPr>
          <p:nvPr/>
        </p:nvPicPr>
        <p:blipFill>
          <a:blip r:embed="rId4"/>
          <a:stretch>
            <a:fillRect/>
          </a:stretch>
        </p:blipFill>
        <p:spPr>
          <a:xfrm>
            <a:off x="2919536" y="2558522"/>
            <a:ext cx="5590927" cy="2073132"/>
          </a:xfrm>
          <a:prstGeom prst="rect">
            <a:avLst/>
          </a:prstGeom>
        </p:spPr>
      </p:pic>
      <p:sp>
        <p:nvSpPr>
          <p:cNvPr id="6" name="Slide Number Placeholder 5">
            <a:extLst>
              <a:ext uri="{FF2B5EF4-FFF2-40B4-BE49-F238E27FC236}">
                <a16:creationId xmlns:a16="http://schemas.microsoft.com/office/drawing/2014/main" id="{C1CD16A0-3EC2-4337-8293-CF8A8DABAE15}"/>
              </a:ext>
            </a:extLst>
          </p:cNvPr>
          <p:cNvSpPr>
            <a:spLocks noGrp="1"/>
          </p:cNvSpPr>
          <p:nvPr>
            <p:ph type="sldNum" sz="quarter" idx="12"/>
          </p:nvPr>
        </p:nvSpPr>
        <p:spPr/>
        <p:txBody>
          <a:bodyPr/>
          <a:lstStyle/>
          <a:p>
            <a:fld id="{48F63A3B-78C7-47BE-AE5E-E10140E04643}" type="slidenum">
              <a:rPr lang="en-US" smtClean="0"/>
              <a:t>61</a:t>
            </a:fld>
            <a:endParaRPr lang="en-US"/>
          </a:p>
        </p:txBody>
      </p:sp>
      <p:sp>
        <p:nvSpPr>
          <p:cNvPr id="8" name="Footer Placeholder 7">
            <a:extLst>
              <a:ext uri="{FF2B5EF4-FFF2-40B4-BE49-F238E27FC236}">
                <a16:creationId xmlns:a16="http://schemas.microsoft.com/office/drawing/2014/main" id="{65003E98-AA42-42A9-A5C7-A3498F24B275}"/>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195055711"/>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Autofit/>
          </a:bodyPr>
          <a:lstStyle/>
          <a:p>
            <a:r>
              <a:rPr lang="en-US" sz="2400" b="1" dirty="0">
                <a:solidFill>
                  <a:srgbClr val="1D4957"/>
                </a:solidFill>
                <a:latin typeface="Barlow"/>
                <a:cs typeface="Calibri Light"/>
              </a:rPr>
              <a:t>AI-Enabling Workloads on Large-Scale GPU-Accelerated System: Characterization, Opportunities, and Implications: HPCA ‘22</a:t>
            </a: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675407" y="5828622"/>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sp>
        <p:nvSpPr>
          <p:cNvPr id="7" name="Slide Number Placeholder 6">
            <a:extLst>
              <a:ext uri="{FF2B5EF4-FFF2-40B4-BE49-F238E27FC236}">
                <a16:creationId xmlns:a16="http://schemas.microsoft.com/office/drawing/2014/main" id="{CBAC5725-50CD-4E7F-96E3-83CA174FCDAA}"/>
              </a:ext>
            </a:extLst>
          </p:cNvPr>
          <p:cNvSpPr>
            <a:spLocks noGrp="1"/>
          </p:cNvSpPr>
          <p:nvPr>
            <p:ph type="sldNum" sz="quarter" idx="12"/>
          </p:nvPr>
        </p:nvSpPr>
        <p:spPr/>
        <p:txBody>
          <a:bodyPr/>
          <a:lstStyle/>
          <a:p>
            <a:fld id="{48F63A3B-78C7-47BE-AE5E-E10140E04643}" type="slidenum">
              <a:rPr lang="en-US" smtClean="0"/>
              <a:t>62</a:t>
            </a:fld>
            <a:endParaRPr lang="en-US" dirty="0"/>
          </a:p>
        </p:txBody>
      </p:sp>
      <p:sp>
        <p:nvSpPr>
          <p:cNvPr id="9" name="Footer Placeholder 8">
            <a:extLst>
              <a:ext uri="{FF2B5EF4-FFF2-40B4-BE49-F238E27FC236}">
                <a16:creationId xmlns:a16="http://schemas.microsoft.com/office/drawing/2014/main" id="{37C5F530-FA5C-430B-B049-984C444915AE}"/>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10" name="Content Placeholder 2">
            <a:extLst>
              <a:ext uri="{FF2B5EF4-FFF2-40B4-BE49-F238E27FC236}">
                <a16:creationId xmlns:a16="http://schemas.microsoft.com/office/drawing/2014/main" id="{87E6513F-6B67-4FEB-AAF5-18FCAEF5C0D8}"/>
              </a:ext>
            </a:extLst>
          </p:cNvPr>
          <p:cNvSpPr>
            <a:spLocks noGrp="1"/>
          </p:cNvSpPr>
          <p:nvPr>
            <p:ph sz="half" idx="1"/>
          </p:nvPr>
        </p:nvSpPr>
        <p:spPr>
          <a:xfrm>
            <a:off x="200025" y="1312346"/>
            <a:ext cx="11401161" cy="5144985"/>
          </a:xfrm>
        </p:spPr>
        <p:txBody>
          <a:bodyPr vert="horz" lIns="91440" tIns="45720" rIns="91440" bIns="45720" rtlCol="0" anchor="t">
            <a:noAutofit/>
          </a:bodyPr>
          <a:lstStyle/>
          <a:p>
            <a:pPr>
              <a:lnSpc>
                <a:spcPct val="100000"/>
              </a:lnSpc>
            </a:pPr>
            <a:r>
              <a:rPr lang="en-GB" sz="2400" dirty="0" err="1">
                <a:solidFill>
                  <a:srgbClr val="1D4956"/>
                </a:solidFill>
                <a:latin typeface="Barlow"/>
                <a:cs typeface="Calibri Light"/>
                <a:sym typeface="Wingdings" panose="05000000000000000000" pitchFamily="2" charset="2"/>
              </a:rPr>
              <a:t>Supercloud</a:t>
            </a:r>
            <a:r>
              <a:rPr lang="en-GB" sz="2400" dirty="0">
                <a:solidFill>
                  <a:srgbClr val="1D4956"/>
                </a:solidFill>
                <a:latin typeface="Barlow"/>
                <a:cs typeface="Calibri Light"/>
                <a:sym typeface="Wingdings" panose="05000000000000000000" pitchFamily="2" charset="2"/>
              </a:rPr>
              <a:t> system MIT</a:t>
            </a:r>
          </a:p>
          <a:p>
            <a:pPr>
              <a:lnSpc>
                <a:spcPct val="100000"/>
              </a:lnSpc>
            </a:pPr>
            <a:r>
              <a:rPr lang="en-GB" sz="2400" dirty="0">
                <a:solidFill>
                  <a:srgbClr val="1D4956"/>
                </a:solidFill>
                <a:latin typeface="Barlow"/>
                <a:cs typeface="Calibri Light"/>
                <a:sym typeface="Wingdings" panose="05000000000000000000" pitchFamily="2" charset="2"/>
              </a:rPr>
              <a:t>Types of jobs</a:t>
            </a:r>
          </a:p>
          <a:p>
            <a:pPr lvl="1">
              <a:lnSpc>
                <a:spcPct val="100000"/>
              </a:lnSpc>
            </a:pPr>
            <a:r>
              <a:rPr lang="en-GB" sz="2000" dirty="0">
                <a:solidFill>
                  <a:srgbClr val="1D4956"/>
                </a:solidFill>
                <a:latin typeface="Barlow"/>
                <a:cs typeface="Calibri Light"/>
                <a:sym typeface="Wingdings" panose="05000000000000000000" pitchFamily="2" charset="2"/>
              </a:rPr>
              <a:t>Deep learning</a:t>
            </a:r>
          </a:p>
          <a:p>
            <a:pPr lvl="1">
              <a:lnSpc>
                <a:spcPct val="100000"/>
              </a:lnSpc>
            </a:pPr>
            <a:r>
              <a:rPr lang="en-GB" sz="2000" dirty="0">
                <a:solidFill>
                  <a:srgbClr val="1D4956"/>
                </a:solidFill>
                <a:latin typeface="Barlow"/>
                <a:cs typeface="Calibri Light"/>
                <a:sym typeface="Wingdings" panose="05000000000000000000" pitchFamily="2" charset="2"/>
              </a:rPr>
              <a:t>Batch jobs</a:t>
            </a:r>
          </a:p>
          <a:p>
            <a:pPr lvl="1">
              <a:lnSpc>
                <a:spcPct val="100000"/>
              </a:lnSpc>
            </a:pPr>
            <a:r>
              <a:rPr lang="en-GB" sz="2000" dirty="0">
                <a:solidFill>
                  <a:srgbClr val="1D4956"/>
                </a:solidFill>
                <a:latin typeface="Barlow"/>
                <a:cs typeface="Calibri Light"/>
                <a:sym typeface="Wingdings" panose="05000000000000000000" pitchFamily="2" charset="2"/>
              </a:rPr>
              <a:t>Interactive jobs</a:t>
            </a:r>
          </a:p>
          <a:p>
            <a:pPr lvl="1">
              <a:lnSpc>
                <a:spcPct val="100000"/>
              </a:lnSpc>
            </a:pPr>
            <a:r>
              <a:rPr lang="en-GB" sz="2000" dirty="0">
                <a:solidFill>
                  <a:srgbClr val="1D4956"/>
                </a:solidFill>
                <a:latin typeface="Barlow"/>
                <a:cs typeface="Calibri Light"/>
                <a:sym typeface="Wingdings" panose="05000000000000000000" pitchFamily="2" charset="2"/>
              </a:rPr>
              <a:t>Map-reduce</a:t>
            </a:r>
          </a:p>
          <a:p>
            <a:pPr lvl="1">
              <a:lnSpc>
                <a:spcPct val="100000"/>
              </a:lnSpc>
            </a:pPr>
            <a:r>
              <a:rPr lang="en-GB" sz="2000" dirty="0">
                <a:solidFill>
                  <a:srgbClr val="1D4956"/>
                </a:solidFill>
                <a:latin typeface="Barlow"/>
                <a:cs typeface="Calibri Light"/>
                <a:sym typeface="Wingdings" panose="05000000000000000000" pitchFamily="2" charset="2"/>
              </a:rPr>
              <a:t>Data visualization and analysis</a:t>
            </a:r>
          </a:p>
          <a:p>
            <a:pPr lvl="1">
              <a:lnSpc>
                <a:spcPct val="100000"/>
              </a:lnSpc>
            </a:pPr>
            <a:r>
              <a:rPr lang="en-GB" sz="2000" dirty="0">
                <a:solidFill>
                  <a:srgbClr val="1D4956"/>
                </a:solidFill>
                <a:latin typeface="Barlow"/>
                <a:cs typeface="Calibri Light"/>
                <a:sym typeface="Wingdings" panose="05000000000000000000" pitchFamily="2" charset="2"/>
              </a:rPr>
              <a:t>Machine learning</a:t>
            </a:r>
          </a:p>
          <a:p>
            <a:pPr lvl="1">
              <a:lnSpc>
                <a:spcPct val="100000"/>
              </a:lnSpc>
            </a:pPr>
            <a:r>
              <a:rPr lang="en-GB" sz="2000" dirty="0">
                <a:solidFill>
                  <a:srgbClr val="1D4956"/>
                </a:solidFill>
                <a:latin typeface="Barlow"/>
                <a:cs typeface="Calibri Light"/>
                <a:sym typeface="Wingdings" panose="05000000000000000000" pitchFamily="2" charset="2"/>
              </a:rPr>
              <a:t>Artificial intelligence</a:t>
            </a:r>
          </a:p>
          <a:p>
            <a:pPr>
              <a:lnSpc>
                <a:spcPct val="100000"/>
              </a:lnSpc>
            </a:pPr>
            <a:r>
              <a:rPr lang="en-GB" sz="2400" dirty="0">
                <a:solidFill>
                  <a:srgbClr val="1D4956"/>
                </a:solidFill>
                <a:latin typeface="Barlow"/>
                <a:cs typeface="Calibri Light"/>
                <a:sym typeface="Wingdings" panose="05000000000000000000" pitchFamily="2" charset="2"/>
              </a:rPr>
              <a:t>30% of jobs have almost 0% GPU SM utilization</a:t>
            </a:r>
          </a:p>
          <a:p>
            <a:pPr>
              <a:lnSpc>
                <a:spcPct val="100000"/>
              </a:lnSpc>
            </a:pPr>
            <a:endParaRPr lang="en-GB" sz="2400" dirty="0">
              <a:solidFill>
                <a:srgbClr val="1D4956"/>
              </a:solidFill>
              <a:latin typeface="Barlow"/>
              <a:cs typeface="Calibri Light"/>
              <a:sym typeface="Wingdings" panose="05000000000000000000" pitchFamily="2" charset="2"/>
            </a:endParaRPr>
          </a:p>
          <a:p>
            <a:pPr>
              <a:lnSpc>
                <a:spcPct val="100000"/>
              </a:lnSpc>
            </a:pPr>
            <a:endParaRPr lang="en-GB" sz="2400" dirty="0">
              <a:solidFill>
                <a:srgbClr val="1D4956"/>
              </a:solidFill>
              <a:latin typeface="Barlow"/>
              <a:cs typeface="Calibri Light"/>
              <a:sym typeface="Wingdings" panose="05000000000000000000" pitchFamily="2" charset="2"/>
            </a:endParaRPr>
          </a:p>
        </p:txBody>
      </p:sp>
      <p:pic>
        <p:nvPicPr>
          <p:cNvPr id="11" name="Picture 10">
            <a:extLst>
              <a:ext uri="{FF2B5EF4-FFF2-40B4-BE49-F238E27FC236}">
                <a16:creationId xmlns:a16="http://schemas.microsoft.com/office/drawing/2014/main" id="{3C8E8B04-F615-420C-B34D-D2D526EA3FD2}"/>
              </a:ext>
            </a:extLst>
          </p:cNvPr>
          <p:cNvPicPr>
            <a:picLocks noChangeAspect="1"/>
          </p:cNvPicPr>
          <p:nvPr/>
        </p:nvPicPr>
        <p:blipFill>
          <a:blip r:embed="rId4"/>
          <a:stretch>
            <a:fillRect/>
          </a:stretch>
        </p:blipFill>
        <p:spPr>
          <a:xfrm>
            <a:off x="5273749" y="1027719"/>
            <a:ext cx="6915974" cy="3740471"/>
          </a:xfrm>
          <a:prstGeom prst="rect">
            <a:avLst/>
          </a:prstGeom>
        </p:spPr>
      </p:pic>
    </p:spTree>
    <p:custDataLst>
      <p:tags r:id="rId1"/>
    </p:custDataLst>
    <p:extLst>
      <p:ext uri="{BB962C8B-B14F-4D97-AF65-F5344CB8AC3E}">
        <p14:creationId xmlns:p14="http://schemas.microsoft.com/office/powerpoint/2010/main" val="849712335"/>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Autofit/>
          </a:bodyPr>
          <a:lstStyle/>
          <a:p>
            <a:r>
              <a:rPr lang="en-US" sz="2400" b="1" dirty="0">
                <a:solidFill>
                  <a:srgbClr val="1D4957"/>
                </a:solidFill>
                <a:latin typeface="Barlow"/>
                <a:cs typeface="Calibri Light"/>
              </a:rPr>
              <a:t>AI-Enabling Workloads on Large-Scale GPU-Accelerated System: Characterization, Opportunities, and Implications: HPCA ‘22</a:t>
            </a: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675407" y="5828622"/>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sp>
        <p:nvSpPr>
          <p:cNvPr id="7" name="Slide Number Placeholder 6">
            <a:extLst>
              <a:ext uri="{FF2B5EF4-FFF2-40B4-BE49-F238E27FC236}">
                <a16:creationId xmlns:a16="http://schemas.microsoft.com/office/drawing/2014/main" id="{CBAC5725-50CD-4E7F-96E3-83CA174FCDAA}"/>
              </a:ext>
            </a:extLst>
          </p:cNvPr>
          <p:cNvSpPr>
            <a:spLocks noGrp="1"/>
          </p:cNvSpPr>
          <p:nvPr>
            <p:ph type="sldNum" sz="quarter" idx="12"/>
          </p:nvPr>
        </p:nvSpPr>
        <p:spPr/>
        <p:txBody>
          <a:bodyPr/>
          <a:lstStyle/>
          <a:p>
            <a:fld id="{48F63A3B-78C7-47BE-AE5E-E10140E04643}" type="slidenum">
              <a:rPr lang="en-US" smtClean="0"/>
              <a:t>63</a:t>
            </a:fld>
            <a:endParaRPr lang="en-US" dirty="0"/>
          </a:p>
        </p:txBody>
      </p:sp>
      <p:sp>
        <p:nvSpPr>
          <p:cNvPr id="9" name="Footer Placeholder 8">
            <a:extLst>
              <a:ext uri="{FF2B5EF4-FFF2-40B4-BE49-F238E27FC236}">
                <a16:creationId xmlns:a16="http://schemas.microsoft.com/office/drawing/2014/main" id="{37C5F530-FA5C-430B-B049-984C444915AE}"/>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10" name="Content Placeholder 2">
            <a:extLst>
              <a:ext uri="{FF2B5EF4-FFF2-40B4-BE49-F238E27FC236}">
                <a16:creationId xmlns:a16="http://schemas.microsoft.com/office/drawing/2014/main" id="{87E6513F-6B67-4FEB-AAF5-18FCAEF5C0D8}"/>
              </a:ext>
            </a:extLst>
          </p:cNvPr>
          <p:cNvSpPr>
            <a:spLocks noGrp="1"/>
          </p:cNvSpPr>
          <p:nvPr>
            <p:ph sz="half" idx="1"/>
          </p:nvPr>
        </p:nvSpPr>
        <p:spPr>
          <a:xfrm>
            <a:off x="200025" y="1312346"/>
            <a:ext cx="8763222" cy="5144985"/>
          </a:xfrm>
        </p:spPr>
        <p:txBody>
          <a:bodyPr vert="horz" lIns="91440" tIns="45720" rIns="91440" bIns="45720" rtlCol="0" anchor="t">
            <a:noAutofit/>
          </a:bodyPr>
          <a:lstStyle/>
          <a:p>
            <a:pPr>
              <a:lnSpc>
                <a:spcPct val="100000"/>
              </a:lnSpc>
            </a:pPr>
            <a:r>
              <a:rPr lang="en-GB" sz="2400" dirty="0" err="1">
                <a:solidFill>
                  <a:srgbClr val="1D4956"/>
                </a:solidFill>
                <a:latin typeface="Barlow"/>
                <a:cs typeface="Calibri Light"/>
                <a:sym typeface="Wingdings" panose="05000000000000000000" pitchFamily="2" charset="2"/>
              </a:rPr>
              <a:t>Supercloud</a:t>
            </a:r>
            <a:r>
              <a:rPr lang="en-GB" sz="2400" dirty="0">
                <a:solidFill>
                  <a:srgbClr val="1D4956"/>
                </a:solidFill>
                <a:latin typeface="Barlow"/>
                <a:cs typeface="Calibri Light"/>
                <a:sym typeface="Wingdings" panose="05000000000000000000" pitchFamily="2" charset="2"/>
              </a:rPr>
              <a:t> system MIT</a:t>
            </a:r>
          </a:p>
          <a:p>
            <a:pPr>
              <a:lnSpc>
                <a:spcPct val="100000"/>
              </a:lnSpc>
              <a:buClrTx/>
            </a:pPr>
            <a:r>
              <a:rPr lang="en-GB" sz="2400" dirty="0">
                <a:solidFill>
                  <a:srgbClr val="1D4956"/>
                </a:solidFill>
                <a:latin typeface="Barlow"/>
                <a:cs typeface="Calibri Light"/>
              </a:rPr>
              <a:t>Map-Reduce + Interactive (5%) </a:t>
            </a:r>
            <a:r>
              <a:rPr lang="en-GB" sz="2400" dirty="0">
                <a:solidFill>
                  <a:srgbClr val="1D4956"/>
                </a:solidFill>
                <a:latin typeface="Barlow"/>
                <a:cs typeface="Calibri Light"/>
                <a:sym typeface="Wingdings" panose="05000000000000000000" pitchFamily="2" charset="2"/>
              </a:rPr>
              <a:t> Low utilization</a:t>
            </a:r>
          </a:p>
          <a:p>
            <a:pPr lvl="1">
              <a:lnSpc>
                <a:spcPct val="100000"/>
              </a:lnSpc>
              <a:buClrTx/>
            </a:pPr>
            <a:r>
              <a:rPr lang="en-GB" sz="2000" dirty="0">
                <a:solidFill>
                  <a:srgbClr val="1D4956"/>
                </a:solidFill>
                <a:latin typeface="Barlow"/>
                <a:cs typeface="Calibri Light"/>
                <a:sym typeface="Wingdings" panose="05000000000000000000" pitchFamily="2" charset="2"/>
              </a:rPr>
              <a:t>Memory intensive</a:t>
            </a:r>
            <a:endParaRPr lang="en-GB" sz="2000" dirty="0">
              <a:solidFill>
                <a:srgbClr val="1D4956"/>
              </a:solidFill>
              <a:latin typeface="Barlow"/>
              <a:cs typeface="Calibri Light"/>
            </a:endParaRPr>
          </a:p>
          <a:p>
            <a:pPr>
              <a:lnSpc>
                <a:spcPct val="100000"/>
              </a:lnSpc>
              <a:buClrTx/>
            </a:pPr>
            <a:r>
              <a:rPr lang="en-GB" sz="2400" dirty="0">
                <a:solidFill>
                  <a:srgbClr val="1D4956"/>
                </a:solidFill>
                <a:latin typeface="Barlow"/>
                <a:cs typeface="Calibri Light"/>
              </a:rPr>
              <a:t>Batch (30%)  </a:t>
            </a:r>
            <a:r>
              <a:rPr lang="en-GB" sz="2400" dirty="0">
                <a:solidFill>
                  <a:srgbClr val="1D4956"/>
                </a:solidFill>
                <a:latin typeface="Barlow"/>
                <a:cs typeface="Calibri Light"/>
                <a:sym typeface="Wingdings" panose="05000000000000000000" pitchFamily="2" charset="2"/>
              </a:rPr>
              <a:t> Medium utilization</a:t>
            </a:r>
            <a:endParaRPr lang="en-GB" sz="2400" dirty="0">
              <a:solidFill>
                <a:srgbClr val="1D4956"/>
              </a:solidFill>
              <a:latin typeface="Barlow"/>
              <a:cs typeface="Calibri Light"/>
            </a:endParaRPr>
          </a:p>
          <a:p>
            <a:pPr>
              <a:lnSpc>
                <a:spcPct val="100000"/>
              </a:lnSpc>
              <a:buClrTx/>
            </a:pPr>
            <a:r>
              <a:rPr lang="en-GB" sz="2400" dirty="0">
                <a:solidFill>
                  <a:srgbClr val="1D4956"/>
                </a:solidFill>
                <a:latin typeface="Barlow"/>
                <a:cs typeface="Calibri Light"/>
              </a:rPr>
              <a:t>Other (65%) </a:t>
            </a:r>
            <a:r>
              <a:rPr lang="en-GB" sz="2400" dirty="0">
                <a:solidFill>
                  <a:srgbClr val="1D4956"/>
                </a:solidFill>
                <a:latin typeface="Barlow"/>
                <a:cs typeface="Calibri Light"/>
                <a:sym typeface="Wingdings" panose="05000000000000000000" pitchFamily="2" charset="2"/>
              </a:rPr>
              <a:t> Higher utilization</a:t>
            </a:r>
          </a:p>
          <a:p>
            <a:pPr marL="0" indent="0">
              <a:lnSpc>
                <a:spcPct val="100000"/>
              </a:lnSpc>
              <a:buNone/>
            </a:pPr>
            <a:endParaRPr lang="en-GB" sz="2400" dirty="0">
              <a:solidFill>
                <a:srgbClr val="1D4956"/>
              </a:solidFill>
              <a:latin typeface="Barlow"/>
              <a:cs typeface="Calibri Light"/>
              <a:sym typeface="Wingdings" panose="05000000000000000000" pitchFamily="2" charset="2"/>
            </a:endParaRPr>
          </a:p>
          <a:p>
            <a:pPr>
              <a:lnSpc>
                <a:spcPct val="100000"/>
              </a:lnSpc>
            </a:pPr>
            <a:endParaRPr lang="en-GB" sz="2400" dirty="0">
              <a:solidFill>
                <a:srgbClr val="1D4956"/>
              </a:solidFill>
              <a:latin typeface="Barlow"/>
              <a:cs typeface="Calibri Light"/>
              <a:sym typeface="Wingdings" panose="05000000000000000000" pitchFamily="2" charset="2"/>
            </a:endParaRPr>
          </a:p>
        </p:txBody>
      </p:sp>
      <p:pic>
        <p:nvPicPr>
          <p:cNvPr id="11" name="Picture 10">
            <a:extLst>
              <a:ext uri="{FF2B5EF4-FFF2-40B4-BE49-F238E27FC236}">
                <a16:creationId xmlns:a16="http://schemas.microsoft.com/office/drawing/2014/main" id="{841CF316-EDC2-445E-BBDF-B1A66CF16970}"/>
              </a:ext>
            </a:extLst>
          </p:cNvPr>
          <p:cNvPicPr>
            <a:picLocks noChangeAspect="1"/>
          </p:cNvPicPr>
          <p:nvPr/>
        </p:nvPicPr>
        <p:blipFill>
          <a:blip r:embed="rId4"/>
          <a:stretch>
            <a:fillRect/>
          </a:stretch>
        </p:blipFill>
        <p:spPr>
          <a:xfrm>
            <a:off x="5391150" y="3250680"/>
            <a:ext cx="6600825" cy="2952750"/>
          </a:xfrm>
          <a:prstGeom prst="rect">
            <a:avLst/>
          </a:prstGeom>
        </p:spPr>
      </p:pic>
      <p:cxnSp>
        <p:nvCxnSpPr>
          <p:cNvPr id="13" name="Straight Connector 12">
            <a:extLst>
              <a:ext uri="{FF2B5EF4-FFF2-40B4-BE49-F238E27FC236}">
                <a16:creationId xmlns:a16="http://schemas.microsoft.com/office/drawing/2014/main" id="{622EB504-736E-49D7-8203-B5469D338B89}"/>
              </a:ext>
            </a:extLst>
          </p:cNvPr>
          <p:cNvCxnSpPr>
            <a:cxnSpLocks/>
          </p:cNvCxnSpPr>
          <p:nvPr/>
        </p:nvCxnSpPr>
        <p:spPr>
          <a:xfrm>
            <a:off x="7959823" y="3233244"/>
            <a:ext cx="0" cy="1608258"/>
          </a:xfrm>
          <a:prstGeom prst="line">
            <a:avLst/>
          </a:prstGeom>
          <a:ln w="19050">
            <a:solidFill>
              <a:srgbClr val="1D4957"/>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7C72A62-BACE-434B-97BB-CCBA45BEF587}"/>
              </a:ext>
            </a:extLst>
          </p:cNvPr>
          <p:cNvCxnSpPr>
            <a:cxnSpLocks/>
          </p:cNvCxnSpPr>
          <p:nvPr/>
        </p:nvCxnSpPr>
        <p:spPr>
          <a:xfrm>
            <a:off x="9696464" y="3236782"/>
            <a:ext cx="0" cy="1608258"/>
          </a:xfrm>
          <a:prstGeom prst="line">
            <a:avLst/>
          </a:prstGeom>
          <a:ln w="19050">
            <a:solidFill>
              <a:srgbClr val="1D4957"/>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47730260"/>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Autofit/>
          </a:bodyPr>
          <a:lstStyle/>
          <a:p>
            <a:r>
              <a:rPr lang="en-GB" sz="2400" b="1" dirty="0">
                <a:solidFill>
                  <a:srgbClr val="1D4957"/>
                </a:solidFill>
                <a:latin typeface="Barlow"/>
                <a:cs typeface="Calibri Light"/>
              </a:rPr>
              <a:t>WORKLOAD ANALYSIS OF BLUE WATERS</a:t>
            </a:r>
            <a:endParaRPr lang="en-US" sz="2400" b="1" dirty="0">
              <a:solidFill>
                <a:srgbClr val="1D4957"/>
              </a:solidFill>
              <a:latin typeface="Barlow"/>
              <a:cs typeface="Calibri Light"/>
            </a:endParaRP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675407" y="5828622"/>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sp>
        <p:nvSpPr>
          <p:cNvPr id="7" name="Slide Number Placeholder 6">
            <a:extLst>
              <a:ext uri="{FF2B5EF4-FFF2-40B4-BE49-F238E27FC236}">
                <a16:creationId xmlns:a16="http://schemas.microsoft.com/office/drawing/2014/main" id="{CBAC5725-50CD-4E7F-96E3-83CA174FCDAA}"/>
              </a:ext>
            </a:extLst>
          </p:cNvPr>
          <p:cNvSpPr>
            <a:spLocks noGrp="1"/>
          </p:cNvSpPr>
          <p:nvPr>
            <p:ph type="sldNum" sz="quarter" idx="12"/>
          </p:nvPr>
        </p:nvSpPr>
        <p:spPr/>
        <p:txBody>
          <a:bodyPr/>
          <a:lstStyle/>
          <a:p>
            <a:fld id="{48F63A3B-78C7-47BE-AE5E-E10140E04643}" type="slidenum">
              <a:rPr lang="en-US" smtClean="0"/>
              <a:t>64</a:t>
            </a:fld>
            <a:endParaRPr lang="en-US" dirty="0"/>
          </a:p>
        </p:txBody>
      </p:sp>
      <p:sp>
        <p:nvSpPr>
          <p:cNvPr id="9" name="Footer Placeholder 8">
            <a:extLst>
              <a:ext uri="{FF2B5EF4-FFF2-40B4-BE49-F238E27FC236}">
                <a16:creationId xmlns:a16="http://schemas.microsoft.com/office/drawing/2014/main" id="{37C5F530-FA5C-430B-B049-984C444915AE}"/>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10" name="Content Placeholder 2">
            <a:extLst>
              <a:ext uri="{FF2B5EF4-FFF2-40B4-BE49-F238E27FC236}">
                <a16:creationId xmlns:a16="http://schemas.microsoft.com/office/drawing/2014/main" id="{87E6513F-6B67-4FEB-AAF5-18FCAEF5C0D8}"/>
              </a:ext>
            </a:extLst>
          </p:cNvPr>
          <p:cNvSpPr>
            <a:spLocks noGrp="1"/>
          </p:cNvSpPr>
          <p:nvPr>
            <p:ph sz="half" idx="1"/>
          </p:nvPr>
        </p:nvSpPr>
        <p:spPr>
          <a:xfrm>
            <a:off x="200025" y="1312346"/>
            <a:ext cx="11401161" cy="5144985"/>
          </a:xfrm>
        </p:spPr>
        <p:txBody>
          <a:bodyPr vert="horz" lIns="91440" tIns="45720" rIns="91440" bIns="45720" rtlCol="0" anchor="t">
            <a:noAutofit/>
          </a:bodyPr>
          <a:lstStyle/>
          <a:p>
            <a:pPr>
              <a:lnSpc>
                <a:spcPct val="100000"/>
              </a:lnSpc>
            </a:pPr>
            <a:r>
              <a:rPr lang="en-GB" sz="2400" dirty="0">
                <a:solidFill>
                  <a:srgbClr val="1D4956"/>
                </a:solidFill>
                <a:latin typeface="Barlow"/>
                <a:cs typeface="Calibri Light"/>
                <a:sym typeface="Wingdings" panose="05000000000000000000" pitchFamily="2" charset="2"/>
              </a:rPr>
              <a:t>The aggregate GPU utilization (efficiency) varies significantly by application</a:t>
            </a:r>
          </a:p>
          <a:p>
            <a:pPr lvl="1">
              <a:lnSpc>
                <a:spcPct val="100000"/>
              </a:lnSpc>
            </a:pPr>
            <a:r>
              <a:rPr lang="en-GB" sz="2000" dirty="0">
                <a:solidFill>
                  <a:srgbClr val="1D4956"/>
                </a:solidFill>
                <a:latin typeface="Barlow"/>
                <a:cs typeface="Calibri Light"/>
                <a:sym typeface="Wingdings" panose="05000000000000000000" pitchFamily="2" charset="2"/>
              </a:rPr>
              <a:t>MELD  90% SM utilization</a:t>
            </a:r>
          </a:p>
          <a:p>
            <a:pPr lvl="1">
              <a:lnSpc>
                <a:spcPct val="100000"/>
              </a:lnSpc>
            </a:pPr>
            <a:r>
              <a:rPr lang="en-GB" sz="2000" dirty="0">
                <a:solidFill>
                  <a:srgbClr val="1D4956"/>
                </a:solidFill>
                <a:latin typeface="Barlow"/>
                <a:cs typeface="Calibri Light"/>
                <a:sym typeface="Wingdings" panose="05000000000000000000" pitchFamily="2" charset="2"/>
              </a:rPr>
              <a:t>GROMACS, NAMD, and MILC   (less than)  30% SM utilization</a:t>
            </a:r>
          </a:p>
          <a:p>
            <a:pPr>
              <a:lnSpc>
                <a:spcPct val="100000"/>
              </a:lnSpc>
            </a:pPr>
            <a:r>
              <a:rPr lang="en-GB" sz="2400" dirty="0">
                <a:solidFill>
                  <a:srgbClr val="1D4956"/>
                </a:solidFill>
                <a:latin typeface="Barlow"/>
                <a:cs typeface="Calibri Light"/>
                <a:sym typeface="Wingdings" panose="05000000000000000000" pitchFamily="2" charset="2"/>
              </a:rPr>
              <a:t>Memory usage is very small, with few jobs using more than 1GB per GPU</a:t>
            </a:r>
          </a:p>
          <a:p>
            <a:pPr lvl="1">
              <a:lnSpc>
                <a:spcPct val="100000"/>
              </a:lnSpc>
            </a:pPr>
            <a:endParaRPr lang="en-GB" sz="2000" dirty="0">
              <a:solidFill>
                <a:srgbClr val="1D4956"/>
              </a:solidFill>
              <a:latin typeface="Barlow"/>
              <a:cs typeface="Calibri Light"/>
              <a:sym typeface="Wingdings" panose="05000000000000000000" pitchFamily="2" charset="2"/>
            </a:endParaRPr>
          </a:p>
          <a:p>
            <a:pPr>
              <a:lnSpc>
                <a:spcPct val="100000"/>
              </a:lnSpc>
            </a:pPr>
            <a:endParaRPr lang="en-GB" sz="2400" dirty="0">
              <a:solidFill>
                <a:srgbClr val="1D4956"/>
              </a:solidFill>
              <a:latin typeface="Barlow"/>
              <a:cs typeface="Calibri Light"/>
              <a:sym typeface="Wingdings" panose="05000000000000000000" pitchFamily="2" charset="2"/>
            </a:endParaRPr>
          </a:p>
        </p:txBody>
      </p:sp>
    </p:spTree>
    <p:custDataLst>
      <p:tags r:id="rId1"/>
    </p:custDataLst>
    <p:extLst>
      <p:ext uri="{BB962C8B-B14F-4D97-AF65-F5344CB8AC3E}">
        <p14:creationId xmlns:p14="http://schemas.microsoft.com/office/powerpoint/2010/main" val="3082068964"/>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Autofit/>
          </a:bodyPr>
          <a:lstStyle/>
          <a:p>
            <a:r>
              <a:rPr lang="en-US" sz="2400" b="1" dirty="0">
                <a:solidFill>
                  <a:srgbClr val="1D4956"/>
                </a:solidFill>
                <a:latin typeface="Barlow"/>
                <a:cs typeface="Calibri Light"/>
              </a:rPr>
              <a:t>Analysis of Large-Scale Multi-Tenant GPU Clusters for DNN Training Workloads: ATC’19 (Microsoft Research)</a:t>
            </a: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675407" y="5828622"/>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pic>
        <p:nvPicPr>
          <p:cNvPr id="6" name="Picture 5">
            <a:extLst>
              <a:ext uri="{FF2B5EF4-FFF2-40B4-BE49-F238E27FC236}">
                <a16:creationId xmlns:a16="http://schemas.microsoft.com/office/drawing/2014/main" id="{CDC6F4E9-1B17-403F-99E7-1CC2CA7F385C}"/>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20000"/>
                    </a14:imgEffect>
                  </a14:imgLayer>
                </a14:imgProps>
              </a:ext>
            </a:extLst>
          </a:blip>
          <a:srcRect r="1055"/>
          <a:stretch/>
        </p:blipFill>
        <p:spPr>
          <a:xfrm>
            <a:off x="6627723" y="1428383"/>
            <a:ext cx="5448845" cy="3624385"/>
          </a:xfrm>
          <a:prstGeom prst="rect">
            <a:avLst/>
          </a:prstGeom>
        </p:spPr>
      </p:pic>
      <p:sp>
        <p:nvSpPr>
          <p:cNvPr id="4" name="Slide Number Placeholder 3">
            <a:extLst>
              <a:ext uri="{FF2B5EF4-FFF2-40B4-BE49-F238E27FC236}">
                <a16:creationId xmlns:a16="http://schemas.microsoft.com/office/drawing/2014/main" id="{B1CEC1F7-EAE0-46FE-9421-82940F77BC80}"/>
              </a:ext>
            </a:extLst>
          </p:cNvPr>
          <p:cNvSpPr>
            <a:spLocks noGrp="1"/>
          </p:cNvSpPr>
          <p:nvPr>
            <p:ph type="sldNum" sz="quarter" idx="12"/>
          </p:nvPr>
        </p:nvSpPr>
        <p:spPr/>
        <p:txBody>
          <a:bodyPr/>
          <a:lstStyle/>
          <a:p>
            <a:fld id="{48F63A3B-78C7-47BE-AE5E-E10140E04643}" type="slidenum">
              <a:rPr lang="en-US" smtClean="0"/>
              <a:t>65</a:t>
            </a:fld>
            <a:endParaRPr lang="en-US"/>
          </a:p>
        </p:txBody>
      </p:sp>
      <p:sp>
        <p:nvSpPr>
          <p:cNvPr id="8" name="Footer Placeholder 7">
            <a:extLst>
              <a:ext uri="{FF2B5EF4-FFF2-40B4-BE49-F238E27FC236}">
                <a16:creationId xmlns:a16="http://schemas.microsoft.com/office/drawing/2014/main" id="{EAFE4FC5-97BD-4140-B898-1180E8685A87}"/>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11" name="Content Placeholder 2">
            <a:extLst>
              <a:ext uri="{FF2B5EF4-FFF2-40B4-BE49-F238E27FC236}">
                <a16:creationId xmlns:a16="http://schemas.microsoft.com/office/drawing/2014/main" id="{19FE1BBC-44CD-4A79-93BC-12C271D97EAA}"/>
              </a:ext>
            </a:extLst>
          </p:cNvPr>
          <p:cNvSpPr>
            <a:spLocks noGrp="1"/>
          </p:cNvSpPr>
          <p:nvPr>
            <p:ph sz="half" idx="1"/>
          </p:nvPr>
        </p:nvSpPr>
        <p:spPr>
          <a:xfrm>
            <a:off x="466988" y="1143001"/>
            <a:ext cx="6514725" cy="5250220"/>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sym typeface="Wingdings" panose="05000000000000000000" pitchFamily="2" charset="2"/>
              </a:rPr>
              <a:t>Microsoft cluster</a:t>
            </a:r>
          </a:p>
          <a:p>
            <a:pPr>
              <a:lnSpc>
                <a:spcPct val="100000"/>
              </a:lnSpc>
            </a:pPr>
            <a:r>
              <a:rPr lang="en-US" sz="2400" dirty="0">
                <a:solidFill>
                  <a:srgbClr val="1D4956"/>
                </a:solidFill>
                <a:latin typeface="Barlow"/>
                <a:cs typeface="Calibri"/>
                <a:sym typeface="Wingdings" panose="05000000000000000000" pitchFamily="2" charset="2"/>
              </a:rPr>
              <a:t>Types of jobs</a:t>
            </a:r>
          </a:p>
          <a:p>
            <a:pPr lvl="1">
              <a:lnSpc>
                <a:spcPct val="100000"/>
              </a:lnSpc>
            </a:pPr>
            <a:r>
              <a:rPr lang="en-US" sz="2000" dirty="0">
                <a:solidFill>
                  <a:srgbClr val="1D4956"/>
                </a:solidFill>
                <a:latin typeface="Barlow"/>
                <a:cs typeface="Calibri"/>
                <a:sym typeface="Wingdings" panose="05000000000000000000" pitchFamily="2" charset="2"/>
              </a:rPr>
              <a:t>Image classification</a:t>
            </a:r>
          </a:p>
          <a:p>
            <a:pPr lvl="1">
              <a:lnSpc>
                <a:spcPct val="100000"/>
              </a:lnSpc>
            </a:pPr>
            <a:r>
              <a:rPr lang="en-US" sz="2000" dirty="0">
                <a:solidFill>
                  <a:srgbClr val="1D4956"/>
                </a:solidFill>
                <a:latin typeface="Barlow"/>
                <a:cs typeface="Calibri"/>
                <a:sym typeface="Wingdings" panose="05000000000000000000" pitchFamily="2" charset="2"/>
              </a:rPr>
              <a:t>Speech recognition</a:t>
            </a:r>
          </a:p>
          <a:p>
            <a:pPr lvl="1">
              <a:lnSpc>
                <a:spcPct val="100000"/>
              </a:lnSpc>
            </a:pPr>
            <a:r>
              <a:rPr lang="en-US" sz="2000" dirty="0">
                <a:solidFill>
                  <a:srgbClr val="1D4956"/>
                </a:solidFill>
                <a:latin typeface="Barlow"/>
                <a:cs typeface="Calibri"/>
                <a:sym typeface="Wingdings" panose="05000000000000000000" pitchFamily="2" charset="2"/>
              </a:rPr>
              <a:t>And other ML </a:t>
            </a:r>
          </a:p>
          <a:p>
            <a:pPr lvl="1">
              <a:lnSpc>
                <a:spcPct val="100000"/>
              </a:lnSpc>
            </a:pPr>
            <a:endParaRPr lang="en-US" sz="500" dirty="0">
              <a:solidFill>
                <a:srgbClr val="1D4956"/>
              </a:solidFill>
              <a:latin typeface="Barlow"/>
              <a:cs typeface="Calibri"/>
              <a:sym typeface="Wingdings" panose="05000000000000000000" pitchFamily="2" charset="2"/>
            </a:endParaRPr>
          </a:p>
        </p:txBody>
      </p:sp>
    </p:spTree>
    <p:custDataLst>
      <p:tags r:id="rId1"/>
    </p:custDataLst>
    <p:extLst>
      <p:ext uri="{BB962C8B-B14F-4D97-AF65-F5344CB8AC3E}">
        <p14:creationId xmlns:p14="http://schemas.microsoft.com/office/powerpoint/2010/main" val="2635285980"/>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Autofit/>
          </a:bodyPr>
          <a:lstStyle/>
          <a:p>
            <a:r>
              <a:rPr lang="en-GB" sz="2400" b="1" dirty="0" err="1">
                <a:solidFill>
                  <a:srgbClr val="1D4956"/>
                </a:solidFill>
                <a:latin typeface="Barlow"/>
                <a:cs typeface="Calibri Light"/>
              </a:rPr>
              <a:t>MLaaS</a:t>
            </a:r>
            <a:r>
              <a:rPr lang="en-GB" sz="2400" b="1" dirty="0">
                <a:solidFill>
                  <a:srgbClr val="1D4956"/>
                </a:solidFill>
                <a:latin typeface="Barlow"/>
                <a:cs typeface="Calibri Light"/>
              </a:rPr>
              <a:t> in the Wild: Workload Analysis and Scheduling in Large-Scale Heterogeneous GPU Clusters: NSDI’22 </a:t>
            </a:r>
            <a:endParaRPr lang="en-US" sz="2400" b="1" dirty="0">
              <a:solidFill>
                <a:srgbClr val="1D4956"/>
              </a:solidFill>
              <a:latin typeface="Barlow"/>
              <a:cs typeface="Calibri Light"/>
            </a:endParaRP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675407" y="5828622"/>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sp>
        <p:nvSpPr>
          <p:cNvPr id="4" name="Slide Number Placeholder 3">
            <a:extLst>
              <a:ext uri="{FF2B5EF4-FFF2-40B4-BE49-F238E27FC236}">
                <a16:creationId xmlns:a16="http://schemas.microsoft.com/office/drawing/2014/main" id="{B1CEC1F7-EAE0-46FE-9421-82940F77BC80}"/>
              </a:ext>
            </a:extLst>
          </p:cNvPr>
          <p:cNvSpPr>
            <a:spLocks noGrp="1"/>
          </p:cNvSpPr>
          <p:nvPr>
            <p:ph type="sldNum" sz="quarter" idx="12"/>
          </p:nvPr>
        </p:nvSpPr>
        <p:spPr/>
        <p:txBody>
          <a:bodyPr/>
          <a:lstStyle/>
          <a:p>
            <a:fld id="{48F63A3B-78C7-47BE-AE5E-E10140E04643}" type="slidenum">
              <a:rPr lang="en-US" smtClean="0"/>
              <a:t>66</a:t>
            </a:fld>
            <a:endParaRPr lang="en-US"/>
          </a:p>
        </p:txBody>
      </p:sp>
      <p:sp>
        <p:nvSpPr>
          <p:cNvPr id="8" name="Footer Placeholder 7">
            <a:extLst>
              <a:ext uri="{FF2B5EF4-FFF2-40B4-BE49-F238E27FC236}">
                <a16:creationId xmlns:a16="http://schemas.microsoft.com/office/drawing/2014/main" id="{EAFE4FC5-97BD-4140-B898-1180E8685A87}"/>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11" name="Content Placeholder 2">
            <a:extLst>
              <a:ext uri="{FF2B5EF4-FFF2-40B4-BE49-F238E27FC236}">
                <a16:creationId xmlns:a16="http://schemas.microsoft.com/office/drawing/2014/main" id="{19FE1BBC-44CD-4A79-93BC-12C271D97EAA}"/>
              </a:ext>
            </a:extLst>
          </p:cNvPr>
          <p:cNvSpPr>
            <a:spLocks noGrp="1"/>
          </p:cNvSpPr>
          <p:nvPr>
            <p:ph sz="half" idx="1"/>
          </p:nvPr>
        </p:nvSpPr>
        <p:spPr>
          <a:xfrm>
            <a:off x="466988" y="1143001"/>
            <a:ext cx="6514725" cy="5250220"/>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sym typeface="Wingdings" panose="05000000000000000000" pitchFamily="2" charset="2"/>
              </a:rPr>
              <a:t>Alibaba cluster</a:t>
            </a:r>
          </a:p>
          <a:p>
            <a:pPr>
              <a:lnSpc>
                <a:spcPct val="100000"/>
              </a:lnSpc>
            </a:pPr>
            <a:r>
              <a:rPr lang="en-US" sz="2400" dirty="0">
                <a:solidFill>
                  <a:srgbClr val="1D4956"/>
                </a:solidFill>
                <a:latin typeface="Barlow"/>
                <a:cs typeface="Calibri"/>
                <a:sym typeface="Wingdings" panose="05000000000000000000" pitchFamily="2" charset="2"/>
              </a:rPr>
              <a:t>Types of jobs</a:t>
            </a:r>
          </a:p>
          <a:p>
            <a:pPr lvl="1">
              <a:lnSpc>
                <a:spcPct val="100000"/>
              </a:lnSpc>
            </a:pPr>
            <a:r>
              <a:rPr lang="en-GB" sz="2000" dirty="0">
                <a:solidFill>
                  <a:srgbClr val="1D4956"/>
                </a:solidFill>
                <a:latin typeface="Barlow"/>
                <a:cs typeface="Calibri"/>
                <a:sym typeface="Wingdings" panose="05000000000000000000" pitchFamily="2" charset="2"/>
              </a:rPr>
              <a:t>Convolutional neural networks </a:t>
            </a:r>
          </a:p>
          <a:p>
            <a:pPr lvl="1">
              <a:lnSpc>
                <a:spcPct val="100000"/>
              </a:lnSpc>
            </a:pPr>
            <a:r>
              <a:rPr lang="en-GB" sz="2000" dirty="0">
                <a:solidFill>
                  <a:srgbClr val="1D4956"/>
                </a:solidFill>
                <a:latin typeface="Barlow"/>
                <a:cs typeface="Calibri"/>
                <a:sym typeface="Wingdings" panose="05000000000000000000" pitchFamily="2" charset="2"/>
              </a:rPr>
              <a:t>Recurrent neural networks</a:t>
            </a:r>
          </a:p>
          <a:p>
            <a:pPr lvl="1">
              <a:lnSpc>
                <a:spcPct val="100000"/>
              </a:lnSpc>
            </a:pPr>
            <a:r>
              <a:rPr lang="en-GB" sz="2000" dirty="0">
                <a:solidFill>
                  <a:srgbClr val="1D4956"/>
                </a:solidFill>
                <a:latin typeface="Barlow"/>
                <a:cs typeface="Calibri"/>
                <a:sym typeface="Wingdings" panose="05000000000000000000" pitchFamily="2" charset="2"/>
              </a:rPr>
              <a:t>Transformer-based language models</a:t>
            </a:r>
          </a:p>
          <a:p>
            <a:pPr lvl="1">
              <a:lnSpc>
                <a:spcPct val="100000"/>
              </a:lnSpc>
            </a:pPr>
            <a:r>
              <a:rPr lang="en-GB" sz="2000" dirty="0">
                <a:solidFill>
                  <a:srgbClr val="1D4956"/>
                </a:solidFill>
                <a:latin typeface="Barlow"/>
                <a:cs typeface="Calibri"/>
                <a:sym typeface="Wingdings" panose="05000000000000000000" pitchFamily="2" charset="2"/>
              </a:rPr>
              <a:t>GNNs-based (graph neural network) </a:t>
            </a:r>
          </a:p>
          <a:p>
            <a:pPr lvl="1">
              <a:lnSpc>
                <a:spcPct val="100000"/>
              </a:lnSpc>
            </a:pPr>
            <a:r>
              <a:rPr lang="en-GB" sz="2000" dirty="0">
                <a:solidFill>
                  <a:srgbClr val="1D4956"/>
                </a:solidFill>
                <a:latin typeface="Barlow"/>
                <a:cs typeface="Calibri"/>
                <a:sym typeface="Wingdings" panose="05000000000000000000" pitchFamily="2" charset="2"/>
              </a:rPr>
              <a:t>Recommendation models [31, 57, 75]</a:t>
            </a:r>
          </a:p>
          <a:p>
            <a:pPr lvl="1">
              <a:lnSpc>
                <a:spcPct val="100000"/>
              </a:lnSpc>
            </a:pPr>
            <a:r>
              <a:rPr lang="en-GB" sz="2000" dirty="0">
                <a:solidFill>
                  <a:srgbClr val="1D4956"/>
                </a:solidFill>
                <a:latin typeface="Barlow"/>
                <a:cs typeface="Calibri"/>
                <a:sym typeface="Wingdings" panose="05000000000000000000" pitchFamily="2" charset="2"/>
              </a:rPr>
              <a:t>Reinforcement learning </a:t>
            </a:r>
            <a:endParaRPr lang="en-US" sz="500" dirty="0">
              <a:solidFill>
                <a:srgbClr val="1D4956"/>
              </a:solidFill>
              <a:latin typeface="Barlow"/>
              <a:cs typeface="Calibri"/>
              <a:sym typeface="Wingdings" panose="05000000000000000000" pitchFamily="2" charset="2"/>
            </a:endParaRPr>
          </a:p>
        </p:txBody>
      </p:sp>
    </p:spTree>
    <p:custDataLst>
      <p:tags r:id="rId1"/>
    </p:custDataLst>
    <p:extLst>
      <p:ext uri="{BB962C8B-B14F-4D97-AF65-F5344CB8AC3E}">
        <p14:creationId xmlns:p14="http://schemas.microsoft.com/office/powerpoint/2010/main" val="2102986476"/>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Autofit/>
          </a:bodyPr>
          <a:lstStyle/>
          <a:p>
            <a:r>
              <a:rPr lang="en-GB" sz="2400" b="1" dirty="0">
                <a:solidFill>
                  <a:srgbClr val="1D4957"/>
                </a:solidFill>
                <a:latin typeface="Barlow"/>
                <a:cs typeface="Calibri Light"/>
              </a:rPr>
              <a:t>Previous works mention low GPU utilization for various apps</a:t>
            </a:r>
            <a:endParaRPr lang="en-US" sz="2400" b="1" dirty="0">
              <a:solidFill>
                <a:srgbClr val="1D4957"/>
              </a:solidFill>
              <a:latin typeface="Barlow"/>
              <a:cs typeface="Calibri Light"/>
            </a:endParaRP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675407" y="5828622"/>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sp>
        <p:nvSpPr>
          <p:cNvPr id="4" name="Slide Number Placeholder 3">
            <a:extLst>
              <a:ext uri="{FF2B5EF4-FFF2-40B4-BE49-F238E27FC236}">
                <a16:creationId xmlns:a16="http://schemas.microsoft.com/office/drawing/2014/main" id="{B1CEC1F7-EAE0-46FE-9421-82940F77BC80}"/>
              </a:ext>
            </a:extLst>
          </p:cNvPr>
          <p:cNvSpPr>
            <a:spLocks noGrp="1"/>
          </p:cNvSpPr>
          <p:nvPr>
            <p:ph type="sldNum" sz="quarter" idx="12"/>
          </p:nvPr>
        </p:nvSpPr>
        <p:spPr/>
        <p:txBody>
          <a:bodyPr/>
          <a:lstStyle/>
          <a:p>
            <a:fld id="{48F63A3B-78C7-47BE-AE5E-E10140E04643}" type="slidenum">
              <a:rPr lang="en-US" smtClean="0"/>
              <a:t>67</a:t>
            </a:fld>
            <a:endParaRPr lang="en-US"/>
          </a:p>
        </p:txBody>
      </p:sp>
      <p:sp>
        <p:nvSpPr>
          <p:cNvPr id="8" name="Footer Placeholder 7">
            <a:extLst>
              <a:ext uri="{FF2B5EF4-FFF2-40B4-BE49-F238E27FC236}">
                <a16:creationId xmlns:a16="http://schemas.microsoft.com/office/drawing/2014/main" id="{EAFE4FC5-97BD-4140-B898-1180E8685A87}"/>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11" name="Content Placeholder 2">
            <a:extLst>
              <a:ext uri="{FF2B5EF4-FFF2-40B4-BE49-F238E27FC236}">
                <a16:creationId xmlns:a16="http://schemas.microsoft.com/office/drawing/2014/main" id="{19FE1BBC-44CD-4A79-93BC-12C271D97EAA}"/>
              </a:ext>
            </a:extLst>
          </p:cNvPr>
          <p:cNvSpPr>
            <a:spLocks noGrp="1"/>
          </p:cNvSpPr>
          <p:nvPr>
            <p:ph sz="half" idx="1"/>
          </p:nvPr>
        </p:nvSpPr>
        <p:spPr>
          <a:xfrm>
            <a:off x="466988" y="1143001"/>
            <a:ext cx="6514725" cy="5250220"/>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sym typeface="Wingdings" panose="05000000000000000000" pitchFamily="2" charset="2"/>
              </a:rPr>
              <a:t>PAI: Alibaba</a:t>
            </a:r>
          </a:p>
          <a:p>
            <a:pPr>
              <a:lnSpc>
                <a:spcPct val="100000"/>
              </a:lnSpc>
            </a:pPr>
            <a:r>
              <a:rPr lang="en-US" sz="2400" dirty="0">
                <a:solidFill>
                  <a:srgbClr val="1D4956"/>
                </a:solidFill>
                <a:latin typeface="Barlow"/>
                <a:cs typeface="Calibri"/>
                <a:sym typeface="Wingdings" panose="05000000000000000000" pitchFamily="2" charset="2"/>
              </a:rPr>
              <a:t>Philly: Microsoft</a:t>
            </a:r>
          </a:p>
          <a:p>
            <a:pPr>
              <a:lnSpc>
                <a:spcPct val="100000"/>
              </a:lnSpc>
            </a:pPr>
            <a:r>
              <a:rPr lang="en-US" sz="2400" dirty="0">
                <a:solidFill>
                  <a:srgbClr val="1D4956"/>
                </a:solidFill>
                <a:latin typeface="Barlow"/>
                <a:cs typeface="Calibri"/>
                <a:sym typeface="Wingdings" panose="05000000000000000000" pitchFamily="2" charset="2"/>
              </a:rPr>
              <a:t>Tiresias: Microsoft</a:t>
            </a:r>
          </a:p>
          <a:p>
            <a:pPr>
              <a:lnSpc>
                <a:spcPct val="100000"/>
              </a:lnSpc>
            </a:pPr>
            <a:r>
              <a:rPr lang="en-US" sz="2400" dirty="0" err="1">
                <a:solidFill>
                  <a:srgbClr val="1D4956"/>
                </a:solidFill>
                <a:latin typeface="Barlow"/>
                <a:cs typeface="Calibri"/>
                <a:sym typeface="Wingdings" panose="05000000000000000000" pitchFamily="2" charset="2"/>
              </a:rPr>
              <a:t>Gandiva</a:t>
            </a:r>
            <a:r>
              <a:rPr lang="en-US" sz="2400" dirty="0">
                <a:solidFill>
                  <a:srgbClr val="1D4956"/>
                </a:solidFill>
                <a:latin typeface="Barlow"/>
                <a:cs typeface="Calibri"/>
                <a:sym typeface="Wingdings" panose="05000000000000000000" pitchFamily="2" charset="2"/>
              </a:rPr>
              <a:t>: Microsoft</a:t>
            </a:r>
          </a:p>
        </p:txBody>
      </p:sp>
    </p:spTree>
    <p:custDataLst>
      <p:tags r:id="rId1"/>
    </p:custDataLst>
    <p:extLst>
      <p:ext uri="{BB962C8B-B14F-4D97-AF65-F5344CB8AC3E}">
        <p14:creationId xmlns:p14="http://schemas.microsoft.com/office/powerpoint/2010/main" val="261039525"/>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Ορθογώνιο 433">
            <a:extLst>
              <a:ext uri="{FF2B5EF4-FFF2-40B4-BE49-F238E27FC236}">
                <a16:creationId xmlns:a16="http://schemas.microsoft.com/office/drawing/2014/main" id="{F5CEA2F7-737A-41DE-AC8A-37C898B44FE2}"/>
              </a:ext>
            </a:extLst>
          </p:cNvPr>
          <p:cNvSpPr/>
          <p:nvPr/>
        </p:nvSpPr>
        <p:spPr>
          <a:xfrm>
            <a:off x="9984906" y="2334393"/>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2" name="Ορθογώνιο 433">
            <a:extLst>
              <a:ext uri="{FF2B5EF4-FFF2-40B4-BE49-F238E27FC236}">
                <a16:creationId xmlns:a16="http://schemas.microsoft.com/office/drawing/2014/main" id="{35EACDFF-2F73-46AA-9B6F-03344A116B1C}"/>
              </a:ext>
            </a:extLst>
          </p:cNvPr>
          <p:cNvSpPr/>
          <p:nvPr/>
        </p:nvSpPr>
        <p:spPr>
          <a:xfrm>
            <a:off x="9985226" y="3223992"/>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rmAutofit/>
          </a:bodyPr>
          <a:lstStyle/>
          <a:p>
            <a:r>
              <a:rPr lang="en-US" sz="3200" b="1" dirty="0">
                <a:solidFill>
                  <a:srgbClr val="1D4956"/>
                </a:solidFill>
                <a:latin typeface="Barlow"/>
                <a:cs typeface="Calibri Light"/>
              </a:rPr>
              <a:t>Elastic use of accelerators</a:t>
            </a:r>
          </a:p>
        </p:txBody>
      </p:sp>
      <p:sp>
        <p:nvSpPr>
          <p:cNvPr id="11" name="Content Placeholder 2">
            <a:extLst>
              <a:ext uri="{FF2B5EF4-FFF2-40B4-BE49-F238E27FC236}">
                <a16:creationId xmlns:a16="http://schemas.microsoft.com/office/drawing/2014/main" id="{700BAE78-2AD9-4FF4-91D9-F42D98B9E3F8}"/>
              </a:ext>
            </a:extLst>
          </p:cNvPr>
          <p:cNvSpPr>
            <a:spLocks noGrp="1"/>
          </p:cNvSpPr>
          <p:nvPr>
            <p:ph sz="half" idx="1"/>
          </p:nvPr>
        </p:nvSpPr>
        <p:spPr>
          <a:xfrm>
            <a:off x="466988" y="1047748"/>
            <a:ext cx="11401161" cy="2264191"/>
          </a:xfrm>
        </p:spPr>
        <p:txBody>
          <a:bodyPr vert="horz" lIns="91440" tIns="45720" rIns="91440" bIns="45720" rtlCol="0" anchor="t">
            <a:normAutofit/>
          </a:bodyPr>
          <a:lstStyle/>
          <a:p>
            <a:pPr>
              <a:lnSpc>
                <a:spcPct val="100000"/>
              </a:lnSpc>
            </a:pPr>
            <a:r>
              <a:rPr lang="en-US" sz="2400" b="1" u="sng" dirty="0">
                <a:solidFill>
                  <a:srgbClr val="1D4956"/>
                </a:solidFill>
                <a:latin typeface="Barlow"/>
                <a:cs typeface="Calibri"/>
              </a:rPr>
              <a:t>Dynamically</a:t>
            </a:r>
            <a:r>
              <a:rPr lang="en-US" sz="2400" dirty="0">
                <a:solidFill>
                  <a:srgbClr val="1D4956"/>
                </a:solidFill>
                <a:latin typeface="Barlow"/>
                <a:cs typeface="Calibri"/>
              </a:rPr>
              <a:t> vary the number of accelerators provided to an app</a:t>
            </a:r>
          </a:p>
          <a:p>
            <a:pPr>
              <a:lnSpc>
                <a:spcPct val="100000"/>
              </a:lnSpc>
            </a:pPr>
            <a:r>
              <a:rPr lang="en-US" sz="2400" dirty="0">
                <a:solidFill>
                  <a:srgbClr val="1D4956"/>
                </a:solidFill>
                <a:latin typeface="Barlow"/>
                <a:cs typeface="Calibri"/>
              </a:rPr>
              <a:t>Low-priority app starts first and then the high-priority</a:t>
            </a:r>
          </a:p>
          <a:p>
            <a:pPr>
              <a:lnSpc>
                <a:spcPct val="100000"/>
              </a:lnSpc>
            </a:pPr>
            <a:r>
              <a:rPr lang="en-US" sz="2400" dirty="0">
                <a:solidFill>
                  <a:srgbClr val="1D4956"/>
                </a:solidFill>
                <a:latin typeface="Barlow"/>
                <a:cs typeface="Calibri"/>
                <a:sym typeface="Wingdings" panose="05000000000000000000" pitchFamily="2" charset="2"/>
              </a:rPr>
              <a:t>With elasticity </a:t>
            </a:r>
            <a:r>
              <a:rPr lang="en-US" sz="2400" b="1" u="sng" dirty="0">
                <a:solidFill>
                  <a:srgbClr val="1D4956"/>
                </a:solidFill>
                <a:latin typeface="Barlow"/>
                <a:cs typeface="Calibri"/>
                <a:sym typeface="Wingdings" panose="05000000000000000000" pitchFamily="2" charset="2"/>
              </a:rPr>
              <a:t>all accelerators are utilized</a:t>
            </a:r>
          </a:p>
          <a:p>
            <a:pPr>
              <a:lnSpc>
                <a:spcPct val="100000"/>
              </a:lnSpc>
            </a:pPr>
            <a:r>
              <a:rPr lang="en-US" sz="2400" dirty="0">
                <a:solidFill>
                  <a:srgbClr val="1D4956"/>
                </a:solidFill>
                <a:latin typeface="Barlow"/>
                <a:cs typeface="Calibri"/>
                <a:sym typeface="Wingdings" panose="05000000000000000000" pitchFamily="2" charset="2"/>
              </a:rPr>
              <a:t>Small overhead to </a:t>
            </a:r>
            <a:r>
              <a:rPr lang="en-US" sz="2400" b="1" u="sng" dirty="0">
                <a:solidFill>
                  <a:srgbClr val="1D4956"/>
                </a:solidFill>
                <a:latin typeface="Barlow"/>
                <a:cs typeface="Calibri"/>
                <a:sym typeface="Wingdings" panose="05000000000000000000" pitchFamily="2" charset="2"/>
              </a:rPr>
              <a:t>high-priority</a:t>
            </a:r>
            <a:r>
              <a:rPr lang="en-US" sz="2400" dirty="0">
                <a:solidFill>
                  <a:srgbClr val="1D4956"/>
                </a:solidFill>
                <a:latin typeface="Barlow"/>
                <a:cs typeface="Calibri"/>
                <a:sym typeface="Wingdings" panose="05000000000000000000" pitchFamily="2" charset="2"/>
              </a:rPr>
              <a:t> app</a:t>
            </a: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675407" y="5828622"/>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sp>
        <p:nvSpPr>
          <p:cNvPr id="13" name="Ορθογώνιο 433">
            <a:extLst>
              <a:ext uri="{FF2B5EF4-FFF2-40B4-BE49-F238E27FC236}">
                <a16:creationId xmlns:a16="http://schemas.microsoft.com/office/drawing/2014/main" id="{67A2A29D-9A9B-41C8-BA80-86C3C7C1A99E}"/>
              </a:ext>
            </a:extLst>
          </p:cNvPr>
          <p:cNvSpPr/>
          <p:nvPr/>
        </p:nvSpPr>
        <p:spPr>
          <a:xfrm>
            <a:off x="8285186" y="2334394"/>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F73F41A9-4573-49A2-BC2D-007D91E349FB}"/>
              </a:ext>
            </a:extLst>
          </p:cNvPr>
          <p:cNvSpPr txBox="1"/>
          <p:nvPr/>
        </p:nvSpPr>
        <p:spPr>
          <a:xfrm>
            <a:off x="8406561" y="2202414"/>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GPU1</a:t>
            </a:r>
            <a:endParaRPr lang="el-GR" sz="2000" dirty="0">
              <a:solidFill>
                <a:srgbClr val="1D4956"/>
              </a:solidFill>
            </a:endParaRPr>
          </a:p>
        </p:txBody>
      </p:sp>
      <p:sp>
        <p:nvSpPr>
          <p:cNvPr id="17" name="TextBox 16">
            <a:extLst>
              <a:ext uri="{FF2B5EF4-FFF2-40B4-BE49-F238E27FC236}">
                <a16:creationId xmlns:a16="http://schemas.microsoft.com/office/drawing/2014/main" id="{DC7D77EC-436B-460E-B5DB-C8EDD4CC0879}"/>
              </a:ext>
            </a:extLst>
          </p:cNvPr>
          <p:cNvSpPr txBox="1"/>
          <p:nvPr/>
        </p:nvSpPr>
        <p:spPr>
          <a:xfrm>
            <a:off x="10143979" y="2196790"/>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GPU2</a:t>
            </a:r>
            <a:endParaRPr lang="el-GR" sz="2000" dirty="0">
              <a:solidFill>
                <a:srgbClr val="1D4956"/>
              </a:solidFill>
            </a:endParaRPr>
          </a:p>
        </p:txBody>
      </p:sp>
      <p:sp>
        <p:nvSpPr>
          <p:cNvPr id="18" name="TextBox 17">
            <a:extLst>
              <a:ext uri="{FF2B5EF4-FFF2-40B4-BE49-F238E27FC236}">
                <a16:creationId xmlns:a16="http://schemas.microsoft.com/office/drawing/2014/main" id="{344C76EF-C4A5-49AD-91AD-A408B0D66007}"/>
              </a:ext>
            </a:extLst>
          </p:cNvPr>
          <p:cNvSpPr txBox="1"/>
          <p:nvPr/>
        </p:nvSpPr>
        <p:spPr>
          <a:xfrm>
            <a:off x="8334698" y="2506634"/>
            <a:ext cx="1439632" cy="344778"/>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Low Priority</a:t>
            </a:r>
            <a:endParaRPr lang="el-GR" sz="1800" b="1" dirty="0">
              <a:solidFill>
                <a:schemeClr val="bg1"/>
              </a:solidFill>
            </a:endParaRPr>
          </a:p>
        </p:txBody>
      </p:sp>
      <p:sp>
        <p:nvSpPr>
          <p:cNvPr id="23" name="TextBox 22">
            <a:extLst>
              <a:ext uri="{FF2B5EF4-FFF2-40B4-BE49-F238E27FC236}">
                <a16:creationId xmlns:a16="http://schemas.microsoft.com/office/drawing/2014/main" id="{71C3E173-37D3-4363-B9FE-634987A103AB}"/>
              </a:ext>
            </a:extLst>
          </p:cNvPr>
          <p:cNvSpPr txBox="1"/>
          <p:nvPr/>
        </p:nvSpPr>
        <p:spPr>
          <a:xfrm>
            <a:off x="10143979" y="3086027"/>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GPU2</a:t>
            </a:r>
            <a:endParaRPr lang="el-GR" sz="2000" dirty="0">
              <a:solidFill>
                <a:srgbClr val="1D4956"/>
              </a:solidFill>
            </a:endParaRPr>
          </a:p>
        </p:txBody>
      </p:sp>
      <p:grpSp>
        <p:nvGrpSpPr>
          <p:cNvPr id="3" name="Ομάδα 2">
            <a:extLst>
              <a:ext uri="{FF2B5EF4-FFF2-40B4-BE49-F238E27FC236}">
                <a16:creationId xmlns:a16="http://schemas.microsoft.com/office/drawing/2014/main" id="{FF09C2D9-E983-4558-9C07-052DE637D93C}"/>
              </a:ext>
            </a:extLst>
          </p:cNvPr>
          <p:cNvGrpSpPr/>
          <p:nvPr/>
        </p:nvGrpSpPr>
        <p:grpSpPr>
          <a:xfrm>
            <a:off x="8289274" y="3091650"/>
            <a:ext cx="1524460" cy="732930"/>
            <a:chOff x="8312134" y="3091650"/>
            <a:chExt cx="1524460" cy="732930"/>
          </a:xfrm>
        </p:grpSpPr>
        <p:sp>
          <p:nvSpPr>
            <p:cNvPr id="19" name="Ορθογώνιο 433">
              <a:extLst>
                <a:ext uri="{FF2B5EF4-FFF2-40B4-BE49-F238E27FC236}">
                  <a16:creationId xmlns:a16="http://schemas.microsoft.com/office/drawing/2014/main" id="{A53054D0-A857-43F2-BA4D-4C8ABDD59EF7}"/>
                </a:ext>
              </a:extLst>
            </p:cNvPr>
            <p:cNvSpPr/>
            <p:nvPr/>
          </p:nvSpPr>
          <p:spPr>
            <a:xfrm>
              <a:off x="8312134" y="3223631"/>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TextBox 20">
              <a:extLst>
                <a:ext uri="{FF2B5EF4-FFF2-40B4-BE49-F238E27FC236}">
                  <a16:creationId xmlns:a16="http://schemas.microsoft.com/office/drawing/2014/main" id="{A25E5999-60F2-4F06-86B9-AA8BB74FE189}"/>
                </a:ext>
              </a:extLst>
            </p:cNvPr>
            <p:cNvSpPr txBox="1"/>
            <p:nvPr/>
          </p:nvSpPr>
          <p:spPr>
            <a:xfrm>
              <a:off x="8406561" y="3091650"/>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GPU1</a:t>
              </a:r>
              <a:endParaRPr lang="el-GR" sz="1800" dirty="0">
                <a:solidFill>
                  <a:srgbClr val="1D4956"/>
                </a:solidFill>
              </a:endParaRPr>
            </a:p>
          </p:txBody>
        </p:sp>
        <p:sp>
          <p:nvSpPr>
            <p:cNvPr id="24" name="TextBox 23">
              <a:extLst>
                <a:ext uri="{FF2B5EF4-FFF2-40B4-BE49-F238E27FC236}">
                  <a16:creationId xmlns:a16="http://schemas.microsoft.com/office/drawing/2014/main" id="{637DAAF6-93A9-460E-A75D-962A7A7DAC0E}"/>
                </a:ext>
              </a:extLst>
            </p:cNvPr>
            <p:cNvSpPr txBox="1"/>
            <p:nvPr/>
          </p:nvSpPr>
          <p:spPr>
            <a:xfrm>
              <a:off x="8370630" y="3395871"/>
              <a:ext cx="1403700" cy="344778"/>
            </a:xfrm>
            <a:prstGeom prst="rect">
              <a:avLst/>
            </a:prstGeom>
            <a:solidFill>
              <a:srgbClr val="1D4956"/>
            </a:solidFill>
            <a:ln>
              <a:solidFill>
                <a:srgbClr val="1D4956"/>
              </a:solidFill>
            </a:ln>
          </p:spPr>
          <p:txBody>
            <a:bodyPr wrap="square" rtlCol="0">
              <a:spAutoFit/>
            </a:bodyPr>
            <a:lstStyle/>
            <a:p>
              <a:pPr algn="ctr"/>
              <a:r>
                <a:rPr lang="en-US" sz="1800" b="1" dirty="0">
                  <a:solidFill>
                    <a:schemeClr val="bg1"/>
                  </a:solidFill>
                  <a:latin typeface="Barlow" panose="020B0604020202020204" charset="0"/>
                </a:rPr>
                <a:t>Low Priority</a:t>
              </a:r>
              <a:endParaRPr lang="el-GR" sz="1800" b="1" dirty="0">
                <a:solidFill>
                  <a:schemeClr val="bg1"/>
                </a:solidFill>
              </a:endParaRPr>
            </a:p>
          </p:txBody>
        </p:sp>
      </p:grpSp>
      <p:cxnSp>
        <p:nvCxnSpPr>
          <p:cNvPr id="25" name="Ευθύγραμμο βέλος σύνδεσης 3">
            <a:extLst>
              <a:ext uri="{FF2B5EF4-FFF2-40B4-BE49-F238E27FC236}">
                <a16:creationId xmlns:a16="http://schemas.microsoft.com/office/drawing/2014/main" id="{2B1538DF-03F1-453D-9D7A-6F60FDB99649}"/>
              </a:ext>
            </a:extLst>
          </p:cNvPr>
          <p:cNvCxnSpPr>
            <a:cxnSpLocks/>
          </p:cNvCxnSpPr>
          <p:nvPr/>
        </p:nvCxnSpPr>
        <p:spPr>
          <a:xfrm>
            <a:off x="8150032" y="2357378"/>
            <a:ext cx="0" cy="1411079"/>
          </a:xfrm>
          <a:prstGeom prst="straightConnector1">
            <a:avLst/>
          </a:prstGeom>
          <a:ln w="38100">
            <a:solidFill>
              <a:srgbClr val="1D495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F63E198-B83D-446D-B702-ACCC61E73C49}"/>
              </a:ext>
            </a:extLst>
          </p:cNvPr>
          <p:cNvSpPr txBox="1"/>
          <p:nvPr/>
        </p:nvSpPr>
        <p:spPr>
          <a:xfrm>
            <a:off x="7449371" y="2843827"/>
            <a:ext cx="754293" cy="369332"/>
          </a:xfrm>
          <a:prstGeom prst="rect">
            <a:avLst/>
          </a:prstGeom>
          <a:noFill/>
        </p:spPr>
        <p:txBody>
          <a:bodyPr wrap="square" rtlCol="0">
            <a:spAutoFit/>
          </a:bodyPr>
          <a:lstStyle/>
          <a:p>
            <a:pPr algn="ctr"/>
            <a:r>
              <a:rPr lang="en-US" sz="1800" b="1" dirty="0">
                <a:solidFill>
                  <a:srgbClr val="1D4956"/>
                </a:solidFill>
                <a:latin typeface="Barlow" panose="020B0604020202020204" charset="0"/>
              </a:rPr>
              <a:t>time</a:t>
            </a:r>
            <a:endParaRPr lang="el-GR" sz="2000" b="1" dirty="0">
              <a:solidFill>
                <a:srgbClr val="1D4956"/>
              </a:solidFill>
            </a:endParaRPr>
          </a:p>
        </p:txBody>
      </p:sp>
      <p:sp>
        <p:nvSpPr>
          <p:cNvPr id="28" name="TextBox 27">
            <a:extLst>
              <a:ext uri="{FF2B5EF4-FFF2-40B4-BE49-F238E27FC236}">
                <a16:creationId xmlns:a16="http://schemas.microsoft.com/office/drawing/2014/main" id="{2331F60C-2843-44E9-9F03-D06F9FDB0A5B}"/>
              </a:ext>
            </a:extLst>
          </p:cNvPr>
          <p:cNvSpPr txBox="1"/>
          <p:nvPr/>
        </p:nvSpPr>
        <p:spPr>
          <a:xfrm>
            <a:off x="8655286" y="1959580"/>
            <a:ext cx="2483058"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Static</a:t>
            </a:r>
            <a:endParaRPr lang="el-GR" sz="2000" dirty="0">
              <a:solidFill>
                <a:srgbClr val="1D4956"/>
              </a:solidFill>
            </a:endParaRPr>
          </a:p>
        </p:txBody>
      </p:sp>
      <p:sp>
        <p:nvSpPr>
          <p:cNvPr id="59" name="TextBox 58">
            <a:extLst>
              <a:ext uri="{FF2B5EF4-FFF2-40B4-BE49-F238E27FC236}">
                <a16:creationId xmlns:a16="http://schemas.microsoft.com/office/drawing/2014/main" id="{920779D3-78B4-4672-B35F-E0D6A4342E55}"/>
              </a:ext>
            </a:extLst>
          </p:cNvPr>
          <p:cNvSpPr txBox="1"/>
          <p:nvPr/>
        </p:nvSpPr>
        <p:spPr>
          <a:xfrm>
            <a:off x="10036657" y="2421641"/>
            <a:ext cx="1464080" cy="523220"/>
          </a:xfrm>
          <a:prstGeom prst="rect">
            <a:avLst/>
          </a:prstGeom>
          <a:noFill/>
          <a:ln>
            <a:noFill/>
          </a:ln>
        </p:spPr>
        <p:txBody>
          <a:bodyPr wrap="square" rtlCol="0">
            <a:spAutoFit/>
          </a:bodyPr>
          <a:lstStyle/>
          <a:p>
            <a:pPr algn="ctr"/>
            <a:r>
              <a:rPr lang="en-US" sz="2800" b="1" dirty="0">
                <a:solidFill>
                  <a:srgbClr val="C00000"/>
                </a:solidFill>
                <a:latin typeface="Barlow" panose="020B0604020202020204" charset="0"/>
              </a:rPr>
              <a:t>IDLE</a:t>
            </a:r>
            <a:endParaRPr lang="el-GR" sz="1800" b="1" dirty="0">
              <a:solidFill>
                <a:srgbClr val="C00000"/>
              </a:solidFill>
            </a:endParaRPr>
          </a:p>
        </p:txBody>
      </p:sp>
      <p:sp>
        <p:nvSpPr>
          <p:cNvPr id="70" name="TextBox 69">
            <a:extLst>
              <a:ext uri="{FF2B5EF4-FFF2-40B4-BE49-F238E27FC236}">
                <a16:creationId xmlns:a16="http://schemas.microsoft.com/office/drawing/2014/main" id="{938021B6-EDCD-425E-AA46-6020A7A061BB}"/>
              </a:ext>
            </a:extLst>
          </p:cNvPr>
          <p:cNvSpPr txBox="1"/>
          <p:nvPr/>
        </p:nvSpPr>
        <p:spPr>
          <a:xfrm>
            <a:off x="10045794" y="3386345"/>
            <a:ext cx="1403700" cy="369332"/>
          </a:xfrm>
          <a:prstGeom prst="rect">
            <a:avLst/>
          </a:prstGeom>
          <a:solidFill>
            <a:schemeClr val="bg1"/>
          </a:solidFill>
          <a:ln>
            <a:solidFill>
              <a:srgbClr val="1D4956"/>
            </a:solidFill>
          </a:ln>
        </p:spPr>
        <p:txBody>
          <a:bodyPr wrap="square" rtlCol="0">
            <a:spAutoFit/>
          </a:bodyPr>
          <a:lstStyle/>
          <a:p>
            <a:pPr algn="ctr"/>
            <a:r>
              <a:rPr lang="en-US" sz="1800" b="1" dirty="0">
                <a:solidFill>
                  <a:srgbClr val="1D4956"/>
                </a:solidFill>
                <a:latin typeface="Barlow" panose="020B0604020202020204" charset="0"/>
              </a:rPr>
              <a:t>High Priority</a:t>
            </a:r>
            <a:endParaRPr lang="el-GR" sz="1800" b="1" dirty="0">
              <a:solidFill>
                <a:srgbClr val="1D4956"/>
              </a:solidFill>
            </a:endParaRPr>
          </a:p>
        </p:txBody>
      </p:sp>
      <p:sp>
        <p:nvSpPr>
          <p:cNvPr id="7" name="Slide Number Placeholder 6">
            <a:extLst>
              <a:ext uri="{FF2B5EF4-FFF2-40B4-BE49-F238E27FC236}">
                <a16:creationId xmlns:a16="http://schemas.microsoft.com/office/drawing/2014/main" id="{50A27779-F6D4-487D-A1A0-685E2839138D}"/>
              </a:ext>
            </a:extLst>
          </p:cNvPr>
          <p:cNvSpPr>
            <a:spLocks noGrp="1"/>
          </p:cNvSpPr>
          <p:nvPr>
            <p:ph type="sldNum" sz="quarter" idx="12"/>
          </p:nvPr>
        </p:nvSpPr>
        <p:spPr/>
        <p:txBody>
          <a:bodyPr/>
          <a:lstStyle/>
          <a:p>
            <a:fld id="{48F63A3B-78C7-47BE-AE5E-E10140E04643}" type="slidenum">
              <a:rPr lang="en-US" smtClean="0"/>
              <a:t>68</a:t>
            </a:fld>
            <a:endParaRPr lang="en-US"/>
          </a:p>
        </p:txBody>
      </p:sp>
      <p:sp>
        <p:nvSpPr>
          <p:cNvPr id="9" name="Footer Placeholder 8">
            <a:extLst>
              <a:ext uri="{FF2B5EF4-FFF2-40B4-BE49-F238E27FC236}">
                <a16:creationId xmlns:a16="http://schemas.microsoft.com/office/drawing/2014/main" id="{02B99975-23AE-498F-87F8-B9E5A9664EF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1758380574"/>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Ορθογώνιο 433">
            <a:extLst>
              <a:ext uri="{FF2B5EF4-FFF2-40B4-BE49-F238E27FC236}">
                <a16:creationId xmlns:a16="http://schemas.microsoft.com/office/drawing/2014/main" id="{F5CEA2F7-737A-41DE-AC8A-37C898B44FE2}"/>
              </a:ext>
            </a:extLst>
          </p:cNvPr>
          <p:cNvSpPr/>
          <p:nvPr/>
        </p:nvSpPr>
        <p:spPr>
          <a:xfrm>
            <a:off x="9984906" y="2334393"/>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2" name="Ορθογώνιο 433">
            <a:extLst>
              <a:ext uri="{FF2B5EF4-FFF2-40B4-BE49-F238E27FC236}">
                <a16:creationId xmlns:a16="http://schemas.microsoft.com/office/drawing/2014/main" id="{35EACDFF-2F73-46AA-9B6F-03344A116B1C}"/>
              </a:ext>
            </a:extLst>
          </p:cNvPr>
          <p:cNvSpPr/>
          <p:nvPr/>
        </p:nvSpPr>
        <p:spPr>
          <a:xfrm>
            <a:off x="9985226" y="3223992"/>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rmAutofit/>
          </a:bodyPr>
          <a:lstStyle/>
          <a:p>
            <a:r>
              <a:rPr lang="en-US" sz="3200" b="1" dirty="0">
                <a:solidFill>
                  <a:srgbClr val="1D4956"/>
                </a:solidFill>
                <a:latin typeface="Barlow"/>
                <a:cs typeface="Calibri Light"/>
              </a:rPr>
              <a:t>Elastic use of accelerators</a:t>
            </a:r>
          </a:p>
        </p:txBody>
      </p:sp>
      <p:sp>
        <p:nvSpPr>
          <p:cNvPr id="11" name="Content Placeholder 2">
            <a:extLst>
              <a:ext uri="{FF2B5EF4-FFF2-40B4-BE49-F238E27FC236}">
                <a16:creationId xmlns:a16="http://schemas.microsoft.com/office/drawing/2014/main" id="{700BAE78-2AD9-4FF4-91D9-F42D98B9E3F8}"/>
              </a:ext>
            </a:extLst>
          </p:cNvPr>
          <p:cNvSpPr>
            <a:spLocks noGrp="1"/>
          </p:cNvSpPr>
          <p:nvPr>
            <p:ph sz="half" idx="1"/>
          </p:nvPr>
        </p:nvSpPr>
        <p:spPr>
          <a:xfrm>
            <a:off x="466988" y="1047748"/>
            <a:ext cx="11401161" cy="2264191"/>
          </a:xfrm>
        </p:spPr>
        <p:txBody>
          <a:bodyPr vert="horz" lIns="91440" tIns="45720" rIns="91440" bIns="45720" rtlCol="0" anchor="t">
            <a:normAutofit/>
          </a:bodyPr>
          <a:lstStyle/>
          <a:p>
            <a:pPr>
              <a:lnSpc>
                <a:spcPct val="100000"/>
              </a:lnSpc>
            </a:pPr>
            <a:r>
              <a:rPr lang="en-US" sz="2400" b="1" u="sng" dirty="0">
                <a:solidFill>
                  <a:srgbClr val="1D4956"/>
                </a:solidFill>
                <a:latin typeface="Barlow"/>
                <a:cs typeface="Calibri"/>
              </a:rPr>
              <a:t>Dynamically</a:t>
            </a:r>
            <a:r>
              <a:rPr lang="en-US" sz="2400" dirty="0">
                <a:solidFill>
                  <a:srgbClr val="1D4956"/>
                </a:solidFill>
                <a:latin typeface="Barlow"/>
                <a:cs typeface="Calibri"/>
              </a:rPr>
              <a:t> vary the number of accelerators provided to an app</a:t>
            </a:r>
          </a:p>
          <a:p>
            <a:pPr>
              <a:lnSpc>
                <a:spcPct val="100000"/>
              </a:lnSpc>
            </a:pPr>
            <a:r>
              <a:rPr lang="en-US" sz="2400" dirty="0">
                <a:solidFill>
                  <a:srgbClr val="1D4956"/>
                </a:solidFill>
                <a:latin typeface="Barlow"/>
                <a:cs typeface="Calibri"/>
              </a:rPr>
              <a:t>Low-priority app starts first and then the high-priority</a:t>
            </a:r>
          </a:p>
          <a:p>
            <a:pPr>
              <a:lnSpc>
                <a:spcPct val="100000"/>
              </a:lnSpc>
            </a:pPr>
            <a:r>
              <a:rPr lang="en-US" sz="2400" dirty="0">
                <a:solidFill>
                  <a:srgbClr val="1D4956"/>
                </a:solidFill>
                <a:latin typeface="Barlow"/>
                <a:cs typeface="Calibri"/>
                <a:sym typeface="Wingdings" panose="05000000000000000000" pitchFamily="2" charset="2"/>
              </a:rPr>
              <a:t>With elasticity </a:t>
            </a:r>
            <a:r>
              <a:rPr lang="en-US" sz="2400" b="1" u="sng" dirty="0">
                <a:solidFill>
                  <a:srgbClr val="1D4956"/>
                </a:solidFill>
                <a:latin typeface="Barlow"/>
                <a:cs typeface="Calibri"/>
                <a:sym typeface="Wingdings" panose="05000000000000000000" pitchFamily="2" charset="2"/>
              </a:rPr>
              <a:t>all accelerators are utilized</a:t>
            </a:r>
          </a:p>
          <a:p>
            <a:pPr>
              <a:lnSpc>
                <a:spcPct val="100000"/>
              </a:lnSpc>
            </a:pPr>
            <a:r>
              <a:rPr lang="en-US" sz="2400" dirty="0">
                <a:solidFill>
                  <a:srgbClr val="1D4956"/>
                </a:solidFill>
                <a:latin typeface="Barlow"/>
                <a:cs typeface="Calibri"/>
                <a:sym typeface="Wingdings" panose="05000000000000000000" pitchFamily="2" charset="2"/>
              </a:rPr>
              <a:t>Small overhead to </a:t>
            </a:r>
            <a:r>
              <a:rPr lang="en-US" sz="2400" b="1" u="sng" dirty="0">
                <a:solidFill>
                  <a:srgbClr val="1D4956"/>
                </a:solidFill>
                <a:latin typeface="Barlow"/>
                <a:cs typeface="Calibri"/>
                <a:sym typeface="Wingdings" panose="05000000000000000000" pitchFamily="2" charset="2"/>
              </a:rPr>
              <a:t>high-priority</a:t>
            </a:r>
            <a:r>
              <a:rPr lang="en-US" sz="2400" dirty="0">
                <a:solidFill>
                  <a:srgbClr val="1D4956"/>
                </a:solidFill>
                <a:latin typeface="Barlow"/>
                <a:cs typeface="Calibri"/>
                <a:sym typeface="Wingdings" panose="05000000000000000000" pitchFamily="2" charset="2"/>
              </a:rPr>
              <a:t> app</a:t>
            </a: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675407" y="5828622"/>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sp>
        <p:nvSpPr>
          <p:cNvPr id="13" name="Ορθογώνιο 433">
            <a:extLst>
              <a:ext uri="{FF2B5EF4-FFF2-40B4-BE49-F238E27FC236}">
                <a16:creationId xmlns:a16="http://schemas.microsoft.com/office/drawing/2014/main" id="{67A2A29D-9A9B-41C8-BA80-86C3C7C1A99E}"/>
              </a:ext>
            </a:extLst>
          </p:cNvPr>
          <p:cNvSpPr/>
          <p:nvPr/>
        </p:nvSpPr>
        <p:spPr>
          <a:xfrm>
            <a:off x="8285186" y="2334394"/>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F73F41A9-4573-49A2-BC2D-007D91E349FB}"/>
              </a:ext>
            </a:extLst>
          </p:cNvPr>
          <p:cNvSpPr txBox="1"/>
          <p:nvPr/>
        </p:nvSpPr>
        <p:spPr>
          <a:xfrm>
            <a:off x="8406561" y="2202414"/>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GPU1</a:t>
            </a:r>
            <a:endParaRPr lang="el-GR" sz="2000" dirty="0">
              <a:solidFill>
                <a:srgbClr val="1D4956"/>
              </a:solidFill>
            </a:endParaRPr>
          </a:p>
        </p:txBody>
      </p:sp>
      <p:sp>
        <p:nvSpPr>
          <p:cNvPr id="17" name="TextBox 16">
            <a:extLst>
              <a:ext uri="{FF2B5EF4-FFF2-40B4-BE49-F238E27FC236}">
                <a16:creationId xmlns:a16="http://schemas.microsoft.com/office/drawing/2014/main" id="{DC7D77EC-436B-460E-B5DB-C8EDD4CC0879}"/>
              </a:ext>
            </a:extLst>
          </p:cNvPr>
          <p:cNvSpPr txBox="1"/>
          <p:nvPr/>
        </p:nvSpPr>
        <p:spPr>
          <a:xfrm>
            <a:off x="10143979" y="2196790"/>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GPU2</a:t>
            </a:r>
            <a:endParaRPr lang="el-GR" sz="2000" dirty="0">
              <a:solidFill>
                <a:srgbClr val="1D4956"/>
              </a:solidFill>
            </a:endParaRPr>
          </a:p>
        </p:txBody>
      </p:sp>
      <p:sp>
        <p:nvSpPr>
          <p:cNvPr id="18" name="TextBox 17">
            <a:extLst>
              <a:ext uri="{FF2B5EF4-FFF2-40B4-BE49-F238E27FC236}">
                <a16:creationId xmlns:a16="http://schemas.microsoft.com/office/drawing/2014/main" id="{344C76EF-C4A5-49AD-91AD-A408B0D66007}"/>
              </a:ext>
            </a:extLst>
          </p:cNvPr>
          <p:cNvSpPr txBox="1"/>
          <p:nvPr/>
        </p:nvSpPr>
        <p:spPr>
          <a:xfrm>
            <a:off x="8334698" y="2506634"/>
            <a:ext cx="1439632" cy="344778"/>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Low Priority</a:t>
            </a:r>
            <a:endParaRPr lang="el-GR" sz="1800" b="1" dirty="0">
              <a:solidFill>
                <a:schemeClr val="bg1"/>
              </a:solidFill>
            </a:endParaRPr>
          </a:p>
        </p:txBody>
      </p:sp>
      <p:sp>
        <p:nvSpPr>
          <p:cNvPr id="23" name="TextBox 22">
            <a:extLst>
              <a:ext uri="{FF2B5EF4-FFF2-40B4-BE49-F238E27FC236}">
                <a16:creationId xmlns:a16="http://schemas.microsoft.com/office/drawing/2014/main" id="{71C3E173-37D3-4363-B9FE-634987A103AB}"/>
              </a:ext>
            </a:extLst>
          </p:cNvPr>
          <p:cNvSpPr txBox="1"/>
          <p:nvPr/>
        </p:nvSpPr>
        <p:spPr>
          <a:xfrm>
            <a:off x="10143979" y="3086027"/>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GPU2</a:t>
            </a:r>
            <a:endParaRPr lang="el-GR" sz="2000" dirty="0">
              <a:solidFill>
                <a:srgbClr val="1D4956"/>
              </a:solidFill>
            </a:endParaRPr>
          </a:p>
        </p:txBody>
      </p:sp>
      <p:grpSp>
        <p:nvGrpSpPr>
          <p:cNvPr id="3" name="Ομάδα 2">
            <a:extLst>
              <a:ext uri="{FF2B5EF4-FFF2-40B4-BE49-F238E27FC236}">
                <a16:creationId xmlns:a16="http://schemas.microsoft.com/office/drawing/2014/main" id="{FF09C2D9-E983-4558-9C07-052DE637D93C}"/>
              </a:ext>
            </a:extLst>
          </p:cNvPr>
          <p:cNvGrpSpPr/>
          <p:nvPr/>
        </p:nvGrpSpPr>
        <p:grpSpPr>
          <a:xfrm>
            <a:off x="8289274" y="3091650"/>
            <a:ext cx="1524460" cy="732930"/>
            <a:chOff x="8312134" y="3091650"/>
            <a:chExt cx="1524460" cy="732930"/>
          </a:xfrm>
        </p:grpSpPr>
        <p:sp>
          <p:nvSpPr>
            <p:cNvPr id="19" name="Ορθογώνιο 433">
              <a:extLst>
                <a:ext uri="{FF2B5EF4-FFF2-40B4-BE49-F238E27FC236}">
                  <a16:creationId xmlns:a16="http://schemas.microsoft.com/office/drawing/2014/main" id="{A53054D0-A857-43F2-BA4D-4C8ABDD59EF7}"/>
                </a:ext>
              </a:extLst>
            </p:cNvPr>
            <p:cNvSpPr/>
            <p:nvPr/>
          </p:nvSpPr>
          <p:spPr>
            <a:xfrm>
              <a:off x="8312134" y="3223631"/>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TextBox 20">
              <a:extLst>
                <a:ext uri="{FF2B5EF4-FFF2-40B4-BE49-F238E27FC236}">
                  <a16:creationId xmlns:a16="http://schemas.microsoft.com/office/drawing/2014/main" id="{A25E5999-60F2-4F06-86B9-AA8BB74FE189}"/>
                </a:ext>
              </a:extLst>
            </p:cNvPr>
            <p:cNvSpPr txBox="1"/>
            <p:nvPr/>
          </p:nvSpPr>
          <p:spPr>
            <a:xfrm>
              <a:off x="8406561" y="3091650"/>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GPU1</a:t>
              </a:r>
              <a:endParaRPr lang="el-GR" sz="1800" dirty="0">
                <a:solidFill>
                  <a:srgbClr val="1D4956"/>
                </a:solidFill>
              </a:endParaRPr>
            </a:p>
          </p:txBody>
        </p:sp>
        <p:sp>
          <p:nvSpPr>
            <p:cNvPr id="24" name="TextBox 23">
              <a:extLst>
                <a:ext uri="{FF2B5EF4-FFF2-40B4-BE49-F238E27FC236}">
                  <a16:creationId xmlns:a16="http://schemas.microsoft.com/office/drawing/2014/main" id="{637DAAF6-93A9-460E-A75D-962A7A7DAC0E}"/>
                </a:ext>
              </a:extLst>
            </p:cNvPr>
            <p:cNvSpPr txBox="1"/>
            <p:nvPr/>
          </p:nvSpPr>
          <p:spPr>
            <a:xfrm>
              <a:off x="8370630" y="3395871"/>
              <a:ext cx="1403700" cy="344778"/>
            </a:xfrm>
            <a:prstGeom prst="rect">
              <a:avLst/>
            </a:prstGeom>
            <a:solidFill>
              <a:srgbClr val="1D4956"/>
            </a:solidFill>
            <a:ln>
              <a:solidFill>
                <a:srgbClr val="1D4956"/>
              </a:solidFill>
            </a:ln>
          </p:spPr>
          <p:txBody>
            <a:bodyPr wrap="square" rtlCol="0">
              <a:spAutoFit/>
            </a:bodyPr>
            <a:lstStyle/>
            <a:p>
              <a:pPr algn="ctr"/>
              <a:r>
                <a:rPr lang="en-US" sz="1800" b="1" dirty="0">
                  <a:solidFill>
                    <a:schemeClr val="bg1"/>
                  </a:solidFill>
                  <a:latin typeface="Barlow" panose="020B0604020202020204" charset="0"/>
                </a:rPr>
                <a:t>Low Priority</a:t>
              </a:r>
              <a:endParaRPr lang="el-GR" sz="1800" b="1" dirty="0">
                <a:solidFill>
                  <a:schemeClr val="bg1"/>
                </a:solidFill>
              </a:endParaRPr>
            </a:p>
          </p:txBody>
        </p:sp>
      </p:grpSp>
      <p:cxnSp>
        <p:nvCxnSpPr>
          <p:cNvPr id="25" name="Ευθύγραμμο βέλος σύνδεσης 3">
            <a:extLst>
              <a:ext uri="{FF2B5EF4-FFF2-40B4-BE49-F238E27FC236}">
                <a16:creationId xmlns:a16="http://schemas.microsoft.com/office/drawing/2014/main" id="{2B1538DF-03F1-453D-9D7A-6F60FDB99649}"/>
              </a:ext>
            </a:extLst>
          </p:cNvPr>
          <p:cNvCxnSpPr>
            <a:cxnSpLocks/>
          </p:cNvCxnSpPr>
          <p:nvPr/>
        </p:nvCxnSpPr>
        <p:spPr>
          <a:xfrm>
            <a:off x="8150032" y="2357378"/>
            <a:ext cx="0" cy="1411079"/>
          </a:xfrm>
          <a:prstGeom prst="straightConnector1">
            <a:avLst/>
          </a:prstGeom>
          <a:ln w="38100">
            <a:solidFill>
              <a:srgbClr val="1D495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F63E198-B83D-446D-B702-ACCC61E73C49}"/>
              </a:ext>
            </a:extLst>
          </p:cNvPr>
          <p:cNvSpPr txBox="1"/>
          <p:nvPr/>
        </p:nvSpPr>
        <p:spPr>
          <a:xfrm>
            <a:off x="7449371" y="2843827"/>
            <a:ext cx="754293" cy="369332"/>
          </a:xfrm>
          <a:prstGeom prst="rect">
            <a:avLst/>
          </a:prstGeom>
          <a:noFill/>
        </p:spPr>
        <p:txBody>
          <a:bodyPr wrap="square" rtlCol="0">
            <a:spAutoFit/>
          </a:bodyPr>
          <a:lstStyle/>
          <a:p>
            <a:pPr algn="ctr"/>
            <a:r>
              <a:rPr lang="en-US" sz="1800" b="1" dirty="0">
                <a:solidFill>
                  <a:srgbClr val="1D4956"/>
                </a:solidFill>
                <a:latin typeface="Barlow" panose="020B0604020202020204" charset="0"/>
              </a:rPr>
              <a:t>time</a:t>
            </a:r>
            <a:endParaRPr lang="el-GR" sz="2000" b="1" dirty="0">
              <a:solidFill>
                <a:srgbClr val="1D4956"/>
              </a:solidFill>
            </a:endParaRPr>
          </a:p>
        </p:txBody>
      </p:sp>
      <p:sp>
        <p:nvSpPr>
          <p:cNvPr id="28" name="TextBox 27">
            <a:extLst>
              <a:ext uri="{FF2B5EF4-FFF2-40B4-BE49-F238E27FC236}">
                <a16:creationId xmlns:a16="http://schemas.microsoft.com/office/drawing/2014/main" id="{2331F60C-2843-44E9-9F03-D06F9FDB0A5B}"/>
              </a:ext>
            </a:extLst>
          </p:cNvPr>
          <p:cNvSpPr txBox="1"/>
          <p:nvPr/>
        </p:nvSpPr>
        <p:spPr>
          <a:xfrm>
            <a:off x="8655286" y="1959580"/>
            <a:ext cx="2483058"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Static</a:t>
            </a:r>
            <a:endParaRPr lang="el-GR" sz="2000" dirty="0">
              <a:solidFill>
                <a:srgbClr val="1D4956"/>
              </a:solidFill>
            </a:endParaRPr>
          </a:p>
        </p:txBody>
      </p:sp>
      <p:sp>
        <p:nvSpPr>
          <p:cNvPr id="56" name="TextBox 55">
            <a:extLst>
              <a:ext uri="{FF2B5EF4-FFF2-40B4-BE49-F238E27FC236}">
                <a16:creationId xmlns:a16="http://schemas.microsoft.com/office/drawing/2014/main" id="{B6E4C8E6-5D07-4DBF-B1F9-5CF827D7380F}"/>
              </a:ext>
            </a:extLst>
          </p:cNvPr>
          <p:cNvSpPr txBox="1"/>
          <p:nvPr/>
        </p:nvSpPr>
        <p:spPr>
          <a:xfrm>
            <a:off x="7449371" y="5285349"/>
            <a:ext cx="754293" cy="369332"/>
          </a:xfrm>
          <a:prstGeom prst="rect">
            <a:avLst/>
          </a:prstGeom>
          <a:noFill/>
        </p:spPr>
        <p:txBody>
          <a:bodyPr wrap="square" rtlCol="0">
            <a:spAutoFit/>
          </a:bodyPr>
          <a:lstStyle/>
          <a:p>
            <a:pPr algn="ctr"/>
            <a:r>
              <a:rPr lang="en-US" sz="1800" b="1" dirty="0">
                <a:solidFill>
                  <a:srgbClr val="1D4956"/>
                </a:solidFill>
                <a:latin typeface="Barlow" panose="020B0604020202020204" charset="0"/>
              </a:rPr>
              <a:t>time</a:t>
            </a:r>
            <a:endParaRPr lang="el-GR" sz="2000" b="1" dirty="0">
              <a:solidFill>
                <a:srgbClr val="1D4956"/>
              </a:solidFill>
            </a:endParaRPr>
          </a:p>
        </p:txBody>
      </p:sp>
      <p:sp>
        <p:nvSpPr>
          <p:cNvPr id="59" name="TextBox 58">
            <a:extLst>
              <a:ext uri="{FF2B5EF4-FFF2-40B4-BE49-F238E27FC236}">
                <a16:creationId xmlns:a16="http://schemas.microsoft.com/office/drawing/2014/main" id="{920779D3-78B4-4672-B35F-E0D6A4342E55}"/>
              </a:ext>
            </a:extLst>
          </p:cNvPr>
          <p:cNvSpPr txBox="1"/>
          <p:nvPr/>
        </p:nvSpPr>
        <p:spPr>
          <a:xfrm>
            <a:off x="10036657" y="2421641"/>
            <a:ext cx="1464080" cy="523220"/>
          </a:xfrm>
          <a:prstGeom prst="rect">
            <a:avLst/>
          </a:prstGeom>
          <a:noFill/>
          <a:ln>
            <a:noFill/>
          </a:ln>
        </p:spPr>
        <p:txBody>
          <a:bodyPr wrap="square" rtlCol="0">
            <a:spAutoFit/>
          </a:bodyPr>
          <a:lstStyle/>
          <a:p>
            <a:pPr algn="ctr"/>
            <a:r>
              <a:rPr lang="en-US" sz="2800" b="1" dirty="0">
                <a:solidFill>
                  <a:srgbClr val="C00000"/>
                </a:solidFill>
                <a:latin typeface="Barlow" panose="020B0604020202020204" charset="0"/>
              </a:rPr>
              <a:t>IDLE</a:t>
            </a:r>
            <a:endParaRPr lang="el-GR" sz="1800" b="1" dirty="0">
              <a:solidFill>
                <a:srgbClr val="C00000"/>
              </a:solidFill>
            </a:endParaRPr>
          </a:p>
        </p:txBody>
      </p:sp>
      <p:sp>
        <p:nvSpPr>
          <p:cNvPr id="70" name="TextBox 69">
            <a:extLst>
              <a:ext uri="{FF2B5EF4-FFF2-40B4-BE49-F238E27FC236}">
                <a16:creationId xmlns:a16="http://schemas.microsoft.com/office/drawing/2014/main" id="{938021B6-EDCD-425E-AA46-6020A7A061BB}"/>
              </a:ext>
            </a:extLst>
          </p:cNvPr>
          <p:cNvSpPr txBox="1"/>
          <p:nvPr/>
        </p:nvSpPr>
        <p:spPr>
          <a:xfrm>
            <a:off x="10045794" y="3386345"/>
            <a:ext cx="1403700" cy="369332"/>
          </a:xfrm>
          <a:prstGeom prst="rect">
            <a:avLst/>
          </a:prstGeom>
          <a:solidFill>
            <a:schemeClr val="bg1"/>
          </a:solidFill>
          <a:ln>
            <a:solidFill>
              <a:srgbClr val="1D4956"/>
            </a:solidFill>
          </a:ln>
        </p:spPr>
        <p:txBody>
          <a:bodyPr wrap="square" rtlCol="0">
            <a:spAutoFit/>
          </a:bodyPr>
          <a:lstStyle/>
          <a:p>
            <a:pPr algn="ctr"/>
            <a:r>
              <a:rPr lang="en-US" sz="1800" b="1" dirty="0">
                <a:solidFill>
                  <a:srgbClr val="1D4956"/>
                </a:solidFill>
                <a:latin typeface="Barlow" panose="020B0604020202020204" charset="0"/>
              </a:rPr>
              <a:t>High Priority</a:t>
            </a:r>
            <a:endParaRPr lang="el-GR" sz="1800" b="1" dirty="0">
              <a:solidFill>
                <a:srgbClr val="1D4956"/>
              </a:solidFill>
            </a:endParaRPr>
          </a:p>
        </p:txBody>
      </p:sp>
      <p:sp>
        <p:nvSpPr>
          <p:cNvPr id="71" name="Ορθογώνιο 433">
            <a:extLst>
              <a:ext uri="{FF2B5EF4-FFF2-40B4-BE49-F238E27FC236}">
                <a16:creationId xmlns:a16="http://schemas.microsoft.com/office/drawing/2014/main" id="{A6529EF3-75A4-4869-9316-57A07D77682E}"/>
              </a:ext>
            </a:extLst>
          </p:cNvPr>
          <p:cNvSpPr/>
          <p:nvPr/>
        </p:nvSpPr>
        <p:spPr>
          <a:xfrm>
            <a:off x="9984906" y="4768058"/>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2" name="Ορθογώνιο 433">
            <a:extLst>
              <a:ext uri="{FF2B5EF4-FFF2-40B4-BE49-F238E27FC236}">
                <a16:creationId xmlns:a16="http://schemas.microsoft.com/office/drawing/2014/main" id="{F4E58B05-280D-478C-8E91-7798F1FE96FA}"/>
              </a:ext>
            </a:extLst>
          </p:cNvPr>
          <p:cNvSpPr/>
          <p:nvPr/>
        </p:nvSpPr>
        <p:spPr>
          <a:xfrm>
            <a:off x="9985226" y="5657657"/>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3" name="Ορθογώνιο 433">
            <a:extLst>
              <a:ext uri="{FF2B5EF4-FFF2-40B4-BE49-F238E27FC236}">
                <a16:creationId xmlns:a16="http://schemas.microsoft.com/office/drawing/2014/main" id="{00A88DAB-137B-41BA-BCD1-DC555ED6FE14}"/>
              </a:ext>
            </a:extLst>
          </p:cNvPr>
          <p:cNvSpPr/>
          <p:nvPr/>
        </p:nvSpPr>
        <p:spPr>
          <a:xfrm>
            <a:off x="8285186" y="4768059"/>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4" name="TextBox 73">
            <a:extLst>
              <a:ext uri="{FF2B5EF4-FFF2-40B4-BE49-F238E27FC236}">
                <a16:creationId xmlns:a16="http://schemas.microsoft.com/office/drawing/2014/main" id="{B96D10B0-8341-4EB1-B5B6-3080A92A9FC2}"/>
              </a:ext>
            </a:extLst>
          </p:cNvPr>
          <p:cNvSpPr txBox="1"/>
          <p:nvPr/>
        </p:nvSpPr>
        <p:spPr>
          <a:xfrm>
            <a:off x="8406561" y="4636079"/>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GPU1</a:t>
            </a:r>
            <a:endParaRPr lang="el-GR" sz="2000" dirty="0">
              <a:solidFill>
                <a:srgbClr val="1D4956"/>
              </a:solidFill>
            </a:endParaRPr>
          </a:p>
        </p:txBody>
      </p:sp>
      <p:sp>
        <p:nvSpPr>
          <p:cNvPr id="75" name="TextBox 74">
            <a:extLst>
              <a:ext uri="{FF2B5EF4-FFF2-40B4-BE49-F238E27FC236}">
                <a16:creationId xmlns:a16="http://schemas.microsoft.com/office/drawing/2014/main" id="{90CA061F-699B-4335-AF27-D4311617BE9D}"/>
              </a:ext>
            </a:extLst>
          </p:cNvPr>
          <p:cNvSpPr txBox="1"/>
          <p:nvPr/>
        </p:nvSpPr>
        <p:spPr>
          <a:xfrm>
            <a:off x="10143979" y="4630455"/>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GPU2</a:t>
            </a:r>
            <a:endParaRPr lang="el-GR" sz="2000" dirty="0">
              <a:solidFill>
                <a:srgbClr val="1D4956"/>
              </a:solidFill>
            </a:endParaRPr>
          </a:p>
        </p:txBody>
      </p:sp>
      <p:sp>
        <p:nvSpPr>
          <p:cNvPr id="76" name="TextBox 75">
            <a:extLst>
              <a:ext uri="{FF2B5EF4-FFF2-40B4-BE49-F238E27FC236}">
                <a16:creationId xmlns:a16="http://schemas.microsoft.com/office/drawing/2014/main" id="{151F5AD6-A620-43BA-9075-23F0DAC6563A}"/>
              </a:ext>
            </a:extLst>
          </p:cNvPr>
          <p:cNvSpPr txBox="1"/>
          <p:nvPr/>
        </p:nvSpPr>
        <p:spPr>
          <a:xfrm>
            <a:off x="8342318" y="4940299"/>
            <a:ext cx="3114796"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Low Priority</a:t>
            </a:r>
            <a:endParaRPr lang="el-GR" sz="1800" b="1" dirty="0">
              <a:solidFill>
                <a:schemeClr val="bg1"/>
              </a:solidFill>
            </a:endParaRPr>
          </a:p>
        </p:txBody>
      </p:sp>
      <p:sp>
        <p:nvSpPr>
          <p:cNvPr id="77" name="TextBox 76">
            <a:extLst>
              <a:ext uri="{FF2B5EF4-FFF2-40B4-BE49-F238E27FC236}">
                <a16:creationId xmlns:a16="http://schemas.microsoft.com/office/drawing/2014/main" id="{3D403E8D-64D1-4B71-9F51-4E51B5F9945D}"/>
              </a:ext>
            </a:extLst>
          </p:cNvPr>
          <p:cNvSpPr txBox="1"/>
          <p:nvPr/>
        </p:nvSpPr>
        <p:spPr>
          <a:xfrm>
            <a:off x="10143979" y="5519692"/>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GPU2</a:t>
            </a:r>
            <a:endParaRPr lang="el-GR" sz="2000" dirty="0">
              <a:solidFill>
                <a:srgbClr val="1D4956"/>
              </a:solidFill>
            </a:endParaRPr>
          </a:p>
        </p:txBody>
      </p:sp>
      <p:grpSp>
        <p:nvGrpSpPr>
          <p:cNvPr id="78" name="Ομάδα 77">
            <a:extLst>
              <a:ext uri="{FF2B5EF4-FFF2-40B4-BE49-F238E27FC236}">
                <a16:creationId xmlns:a16="http://schemas.microsoft.com/office/drawing/2014/main" id="{A76CF9EA-7076-4C90-8602-02BEF8E5F0C0}"/>
              </a:ext>
            </a:extLst>
          </p:cNvPr>
          <p:cNvGrpSpPr/>
          <p:nvPr/>
        </p:nvGrpSpPr>
        <p:grpSpPr>
          <a:xfrm>
            <a:off x="8289274" y="5525315"/>
            <a:ext cx="1524460" cy="732930"/>
            <a:chOff x="8312134" y="3091650"/>
            <a:chExt cx="1524460" cy="732930"/>
          </a:xfrm>
        </p:grpSpPr>
        <p:sp>
          <p:nvSpPr>
            <p:cNvPr id="79" name="Ορθογώνιο 433">
              <a:extLst>
                <a:ext uri="{FF2B5EF4-FFF2-40B4-BE49-F238E27FC236}">
                  <a16:creationId xmlns:a16="http://schemas.microsoft.com/office/drawing/2014/main" id="{99FACC98-8BFC-4655-8BBB-4AAFE752FE6B}"/>
                </a:ext>
              </a:extLst>
            </p:cNvPr>
            <p:cNvSpPr/>
            <p:nvPr/>
          </p:nvSpPr>
          <p:spPr>
            <a:xfrm>
              <a:off x="8312134" y="3223631"/>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0" name="TextBox 79">
              <a:extLst>
                <a:ext uri="{FF2B5EF4-FFF2-40B4-BE49-F238E27FC236}">
                  <a16:creationId xmlns:a16="http://schemas.microsoft.com/office/drawing/2014/main" id="{1818192E-8B07-4572-B000-2F3CCB48226B}"/>
                </a:ext>
              </a:extLst>
            </p:cNvPr>
            <p:cNvSpPr txBox="1"/>
            <p:nvPr/>
          </p:nvSpPr>
          <p:spPr>
            <a:xfrm>
              <a:off x="8406561" y="3091650"/>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GPU1</a:t>
              </a:r>
              <a:endParaRPr lang="el-GR" sz="1800" dirty="0">
                <a:solidFill>
                  <a:srgbClr val="1D4956"/>
                </a:solidFill>
              </a:endParaRPr>
            </a:p>
          </p:txBody>
        </p:sp>
        <p:sp>
          <p:nvSpPr>
            <p:cNvPr id="81" name="TextBox 80">
              <a:extLst>
                <a:ext uri="{FF2B5EF4-FFF2-40B4-BE49-F238E27FC236}">
                  <a16:creationId xmlns:a16="http://schemas.microsoft.com/office/drawing/2014/main" id="{0D020744-746C-4A72-9C59-D75A79B25F99}"/>
                </a:ext>
              </a:extLst>
            </p:cNvPr>
            <p:cNvSpPr txBox="1"/>
            <p:nvPr/>
          </p:nvSpPr>
          <p:spPr>
            <a:xfrm>
              <a:off x="8370630" y="3395871"/>
              <a:ext cx="1403700" cy="344778"/>
            </a:xfrm>
            <a:prstGeom prst="rect">
              <a:avLst/>
            </a:prstGeom>
            <a:solidFill>
              <a:srgbClr val="1D4956"/>
            </a:solidFill>
            <a:ln>
              <a:solidFill>
                <a:srgbClr val="1D4956"/>
              </a:solidFill>
            </a:ln>
          </p:spPr>
          <p:txBody>
            <a:bodyPr wrap="square" rtlCol="0">
              <a:spAutoFit/>
            </a:bodyPr>
            <a:lstStyle/>
            <a:p>
              <a:pPr algn="ctr"/>
              <a:r>
                <a:rPr lang="en-US" sz="1800" b="1" dirty="0">
                  <a:solidFill>
                    <a:schemeClr val="bg1"/>
                  </a:solidFill>
                  <a:latin typeface="Barlow" panose="020B0604020202020204" charset="0"/>
                </a:rPr>
                <a:t>Low Priority</a:t>
              </a:r>
              <a:endParaRPr lang="el-GR" sz="1800" b="1" dirty="0">
                <a:solidFill>
                  <a:schemeClr val="bg1"/>
                </a:solidFill>
              </a:endParaRPr>
            </a:p>
          </p:txBody>
        </p:sp>
      </p:grpSp>
      <p:cxnSp>
        <p:nvCxnSpPr>
          <p:cNvPr id="82" name="Ευθύγραμμο βέλος σύνδεσης 3">
            <a:extLst>
              <a:ext uri="{FF2B5EF4-FFF2-40B4-BE49-F238E27FC236}">
                <a16:creationId xmlns:a16="http://schemas.microsoft.com/office/drawing/2014/main" id="{1A9ACC25-89B3-4030-B1C8-245F72DF6A14}"/>
              </a:ext>
            </a:extLst>
          </p:cNvPr>
          <p:cNvCxnSpPr>
            <a:cxnSpLocks/>
          </p:cNvCxnSpPr>
          <p:nvPr/>
        </p:nvCxnSpPr>
        <p:spPr>
          <a:xfrm>
            <a:off x="8150032" y="4814152"/>
            <a:ext cx="0" cy="1411079"/>
          </a:xfrm>
          <a:prstGeom prst="straightConnector1">
            <a:avLst/>
          </a:prstGeom>
          <a:ln w="38100">
            <a:solidFill>
              <a:srgbClr val="1D495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6D0E137-54CA-4CA4-9CF7-AA3498D22693}"/>
              </a:ext>
            </a:extLst>
          </p:cNvPr>
          <p:cNvSpPr txBox="1"/>
          <p:nvPr/>
        </p:nvSpPr>
        <p:spPr>
          <a:xfrm>
            <a:off x="10045794" y="5820010"/>
            <a:ext cx="1403700" cy="369332"/>
          </a:xfrm>
          <a:prstGeom prst="rect">
            <a:avLst/>
          </a:prstGeom>
          <a:solidFill>
            <a:schemeClr val="bg1"/>
          </a:solidFill>
          <a:ln>
            <a:solidFill>
              <a:srgbClr val="1D4956"/>
            </a:solidFill>
          </a:ln>
        </p:spPr>
        <p:txBody>
          <a:bodyPr wrap="square" rtlCol="0">
            <a:spAutoFit/>
          </a:bodyPr>
          <a:lstStyle/>
          <a:p>
            <a:pPr algn="ctr"/>
            <a:r>
              <a:rPr lang="en-US" sz="1800" b="1" dirty="0">
                <a:solidFill>
                  <a:srgbClr val="1D4956"/>
                </a:solidFill>
                <a:latin typeface="Barlow" panose="020B0604020202020204" charset="0"/>
              </a:rPr>
              <a:t>High Priority</a:t>
            </a:r>
            <a:endParaRPr lang="el-GR" sz="1800" b="1" dirty="0">
              <a:solidFill>
                <a:srgbClr val="1D4956"/>
              </a:solidFill>
            </a:endParaRPr>
          </a:p>
        </p:txBody>
      </p:sp>
      <p:sp>
        <p:nvSpPr>
          <p:cNvPr id="58" name="TextBox 57">
            <a:extLst>
              <a:ext uri="{FF2B5EF4-FFF2-40B4-BE49-F238E27FC236}">
                <a16:creationId xmlns:a16="http://schemas.microsoft.com/office/drawing/2014/main" id="{C2DAD118-E8BA-46A8-BB71-5E0C690BCDFC}"/>
              </a:ext>
            </a:extLst>
          </p:cNvPr>
          <p:cNvSpPr txBox="1"/>
          <p:nvPr/>
        </p:nvSpPr>
        <p:spPr>
          <a:xfrm>
            <a:off x="8673057" y="4370841"/>
            <a:ext cx="2483058"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Elastic</a:t>
            </a:r>
            <a:endParaRPr lang="el-GR" sz="2000" dirty="0">
              <a:solidFill>
                <a:srgbClr val="1D4956"/>
              </a:solidFill>
            </a:endParaRPr>
          </a:p>
        </p:txBody>
      </p:sp>
      <p:sp>
        <p:nvSpPr>
          <p:cNvPr id="6" name="Slide Number Placeholder 5">
            <a:extLst>
              <a:ext uri="{FF2B5EF4-FFF2-40B4-BE49-F238E27FC236}">
                <a16:creationId xmlns:a16="http://schemas.microsoft.com/office/drawing/2014/main" id="{4A6E666B-6D7D-485E-9457-0F5421348EDD}"/>
              </a:ext>
            </a:extLst>
          </p:cNvPr>
          <p:cNvSpPr>
            <a:spLocks noGrp="1"/>
          </p:cNvSpPr>
          <p:nvPr>
            <p:ph type="sldNum" sz="quarter" idx="12"/>
          </p:nvPr>
        </p:nvSpPr>
        <p:spPr/>
        <p:txBody>
          <a:bodyPr/>
          <a:lstStyle/>
          <a:p>
            <a:fld id="{48F63A3B-78C7-47BE-AE5E-E10140E04643}" type="slidenum">
              <a:rPr lang="en-US" smtClean="0"/>
              <a:t>69</a:t>
            </a:fld>
            <a:endParaRPr lang="en-US"/>
          </a:p>
        </p:txBody>
      </p:sp>
      <p:sp>
        <p:nvSpPr>
          <p:cNvPr id="8" name="Footer Placeholder 7">
            <a:extLst>
              <a:ext uri="{FF2B5EF4-FFF2-40B4-BE49-F238E27FC236}">
                <a16:creationId xmlns:a16="http://schemas.microsoft.com/office/drawing/2014/main" id="{45EE4F6F-18FE-45E8-8D9A-0756D71DB55B}"/>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2669583086"/>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6990" y="1131125"/>
            <a:ext cx="11627474" cy="4733979"/>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sym typeface="Wingdings" panose="05000000000000000000" pitchFamily="2" charset="2"/>
              </a:rPr>
              <a:t>Apps </a:t>
            </a:r>
            <a:r>
              <a:rPr lang="en-US" sz="2400" b="1" dirty="0">
                <a:solidFill>
                  <a:srgbClr val="1D4956"/>
                </a:solidFill>
                <a:latin typeface="Barlow"/>
                <a:cs typeface="Calibri"/>
                <a:sym typeface="Wingdings" panose="05000000000000000000" pitchFamily="2" charset="2"/>
              </a:rPr>
              <a:t>once</a:t>
            </a:r>
            <a:r>
              <a:rPr lang="en-US" sz="2400" dirty="0">
                <a:solidFill>
                  <a:srgbClr val="1D4956"/>
                </a:solidFill>
                <a:latin typeface="Barlow"/>
                <a:cs typeface="Calibri"/>
                <a:sym typeface="Wingdings" panose="05000000000000000000" pitchFamily="2" charset="2"/>
              </a:rPr>
              <a:t> at their </a:t>
            </a:r>
            <a:r>
              <a:rPr lang="en-US" sz="2400" b="1" dirty="0">
                <a:solidFill>
                  <a:srgbClr val="1D4956"/>
                </a:solidFill>
                <a:latin typeface="Barlow"/>
                <a:cs typeface="Calibri"/>
                <a:sym typeface="Wingdings" panose="05000000000000000000" pitchFamily="2" charset="2"/>
              </a:rPr>
              <a:t>launch</a:t>
            </a:r>
            <a:r>
              <a:rPr lang="en-US" sz="2400" dirty="0">
                <a:solidFill>
                  <a:srgbClr val="1D4956"/>
                </a:solidFill>
                <a:latin typeface="Barlow"/>
                <a:cs typeface="Calibri"/>
                <a:sym typeface="Wingdings" panose="05000000000000000000" pitchFamily="2" charset="2"/>
              </a:rPr>
              <a:t> time </a:t>
            </a:r>
            <a:r>
              <a:rPr lang="en-US" sz="2400" b="1" dirty="0">
                <a:solidFill>
                  <a:srgbClr val="1D4956"/>
                </a:solidFill>
                <a:latin typeface="Barlow"/>
                <a:cs typeface="Calibri"/>
                <a:sym typeface="Wingdings" panose="05000000000000000000" pitchFamily="2" charset="2"/>
              </a:rPr>
              <a:t>select statically</a:t>
            </a:r>
            <a:r>
              <a:rPr lang="en-US" sz="2400" dirty="0">
                <a:solidFill>
                  <a:srgbClr val="1D4956"/>
                </a:solidFill>
                <a:latin typeface="Barlow"/>
                <a:cs typeface="Calibri"/>
                <a:sym typeface="Wingdings" panose="05000000000000000000" pitchFamily="2" charset="2"/>
              </a:rPr>
              <a:t> accelerator </a:t>
            </a:r>
            <a:r>
              <a:rPr lang="en-US" sz="2400" b="1" dirty="0">
                <a:solidFill>
                  <a:srgbClr val="1D4956"/>
                </a:solidFill>
                <a:latin typeface="Barlow"/>
                <a:cs typeface="Calibri"/>
                <a:sym typeface="Wingdings" panose="05000000000000000000" pitchFamily="2" charset="2"/>
              </a:rPr>
              <a:t>type</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number</a:t>
            </a:r>
            <a:r>
              <a:rPr lang="en-US" sz="2400" dirty="0">
                <a:solidFill>
                  <a:srgbClr val="1D4956"/>
                </a:solidFill>
                <a:latin typeface="Barlow"/>
                <a:cs typeface="Calibri"/>
                <a:sym typeface="Wingdings" panose="05000000000000000000" pitchFamily="2" charset="2"/>
              </a:rPr>
              <a:t>, and </a:t>
            </a:r>
            <a:r>
              <a:rPr lang="en-US" sz="2400" b="1" dirty="0">
                <a:solidFill>
                  <a:srgbClr val="1D4956"/>
                </a:solidFill>
                <a:latin typeface="Barlow"/>
                <a:cs typeface="Calibri"/>
                <a:sym typeface="Wingdings" panose="05000000000000000000" pitchFamily="2" charset="2"/>
              </a:rPr>
              <a:t>set</a:t>
            </a:r>
          </a:p>
          <a:p>
            <a:pPr lvl="1">
              <a:lnSpc>
                <a:spcPct val="100000"/>
              </a:lnSpc>
            </a:pPr>
            <a:r>
              <a:rPr lang="en-US" sz="2000" dirty="0">
                <a:solidFill>
                  <a:srgbClr val="1D4956"/>
                </a:solidFill>
                <a:latin typeface="Barlow"/>
                <a:cs typeface="Calibri"/>
                <a:sym typeface="Wingdings" panose="05000000000000000000" pitchFamily="2" charset="2"/>
              </a:rPr>
              <a:t>Existing </a:t>
            </a:r>
            <a:r>
              <a:rPr lang="en-US" sz="2000" b="1" dirty="0">
                <a:solidFill>
                  <a:srgbClr val="1D4956"/>
                </a:solidFill>
                <a:latin typeface="Barlow"/>
                <a:cs typeface="Calibri"/>
                <a:sym typeface="Wingdings" panose="05000000000000000000" pitchFamily="2" charset="2"/>
              </a:rPr>
              <a:t>programming models</a:t>
            </a:r>
            <a:r>
              <a:rPr lang="el-GR" sz="2000" b="1" dirty="0">
                <a:solidFill>
                  <a:srgbClr val="1D4956"/>
                </a:solidFill>
                <a:latin typeface="Barlow"/>
                <a:cs typeface="Calibri"/>
                <a:sym typeface="Wingdings" panose="05000000000000000000" pitchFamily="2" charset="2"/>
              </a:rPr>
              <a:t> </a:t>
            </a:r>
            <a:r>
              <a:rPr lang="el-GR" sz="2000" dirty="0">
                <a:solidFill>
                  <a:srgbClr val="1D4956"/>
                </a:solidFill>
                <a:latin typeface="Barlow"/>
                <a:cs typeface="Calibri"/>
                <a:sym typeface="Wingdings" panose="05000000000000000000" pitchFamily="2" charset="2"/>
              </a:rPr>
              <a:t>(</a:t>
            </a:r>
            <a:r>
              <a:rPr lang="en-US" sz="2000" dirty="0">
                <a:solidFill>
                  <a:srgbClr val="1D4956"/>
                </a:solidFill>
                <a:latin typeface="Barlow"/>
                <a:cs typeface="Calibri"/>
                <a:sym typeface="Wingdings" panose="05000000000000000000" pitchFamily="2" charset="2"/>
              </a:rPr>
              <a:t>PMs</a:t>
            </a:r>
            <a:r>
              <a:rPr lang="el-GR" sz="2000" dirty="0">
                <a:solidFill>
                  <a:srgbClr val="1D4956"/>
                </a:solidFill>
                <a:latin typeface="Barlow"/>
                <a:cs typeface="Calibri"/>
                <a:sym typeface="Wingdings" panose="05000000000000000000" pitchFamily="2" charset="2"/>
              </a:rPr>
              <a:t>)</a:t>
            </a:r>
            <a:r>
              <a:rPr lang="en-US" sz="2000" dirty="0">
                <a:solidFill>
                  <a:srgbClr val="1D4956"/>
                </a:solidFill>
                <a:latin typeface="Barlow"/>
                <a:cs typeface="Calibri"/>
                <a:sym typeface="Wingdings" panose="05000000000000000000" pitchFamily="2" charset="2"/>
              </a:rPr>
              <a:t> can </a:t>
            </a:r>
            <a:r>
              <a:rPr lang="en-US" sz="2000" b="1" dirty="0">
                <a:solidFill>
                  <a:srgbClr val="1D4956"/>
                </a:solidFill>
                <a:latin typeface="Barlow"/>
                <a:cs typeface="Calibri"/>
                <a:sym typeface="Wingdings" panose="05000000000000000000" pitchFamily="2" charset="2"/>
              </a:rPr>
              <a:t>not</a:t>
            </a:r>
            <a:r>
              <a:rPr lang="en-US" sz="2000" dirty="0">
                <a:solidFill>
                  <a:srgbClr val="1D4956"/>
                </a:solidFill>
                <a:latin typeface="Barlow"/>
                <a:cs typeface="Calibri"/>
                <a:sym typeface="Wingdings" panose="05000000000000000000" pitchFamily="2" charset="2"/>
              </a:rPr>
              <a:t> perform </a:t>
            </a:r>
            <a:r>
              <a:rPr lang="en-US" sz="2000" b="1" dirty="0">
                <a:solidFill>
                  <a:srgbClr val="1D4956"/>
                </a:solidFill>
                <a:latin typeface="Barlow"/>
                <a:cs typeface="Calibri"/>
                <a:sym typeface="Wingdings" panose="05000000000000000000" pitchFamily="2" charset="2"/>
              </a:rPr>
              <a:t>dynamic</a:t>
            </a:r>
            <a:r>
              <a:rPr lang="en-US" sz="2000" dirty="0">
                <a:solidFill>
                  <a:srgbClr val="1D4956"/>
                </a:solidFill>
                <a:latin typeface="Barlow"/>
                <a:cs typeface="Calibri"/>
                <a:sym typeface="Wingdings" panose="05000000000000000000" pitchFamily="2" charset="2"/>
              </a:rPr>
              <a:t> decisions</a:t>
            </a:r>
          </a:p>
          <a:p>
            <a:pPr lvl="1">
              <a:lnSpc>
                <a:spcPct val="100000"/>
              </a:lnSpc>
            </a:pPr>
            <a:r>
              <a:rPr lang="en-US" sz="2000" b="1" dirty="0">
                <a:solidFill>
                  <a:srgbClr val="1D4956"/>
                </a:solidFill>
                <a:latin typeface="Barlow"/>
                <a:cs typeface="Calibri"/>
                <a:sym typeface="Wingdings" panose="05000000000000000000" pitchFamily="2" charset="2"/>
              </a:rPr>
              <a:t>Accelerator-specific</a:t>
            </a:r>
            <a:r>
              <a:rPr lang="en-US" sz="2000" dirty="0">
                <a:solidFill>
                  <a:srgbClr val="1D4956"/>
                </a:solidFill>
                <a:latin typeface="Barlow"/>
                <a:cs typeface="Calibri"/>
                <a:sym typeface="Wingdings" panose="05000000000000000000" pitchFamily="2" charset="2"/>
              </a:rPr>
              <a:t> PMs: A </a:t>
            </a:r>
            <a:r>
              <a:rPr lang="en-US" sz="2000" b="1" dirty="0">
                <a:solidFill>
                  <a:srgbClr val="1D4956"/>
                </a:solidFill>
                <a:latin typeface="Barlow"/>
                <a:cs typeface="Calibri"/>
                <a:sym typeface="Wingdings" panose="05000000000000000000" pitchFamily="2" charset="2"/>
              </a:rPr>
              <a:t>CUDA</a:t>
            </a:r>
            <a:r>
              <a:rPr lang="en-US" sz="2000" dirty="0">
                <a:solidFill>
                  <a:srgbClr val="1D4956"/>
                </a:solidFill>
                <a:latin typeface="Barlow"/>
                <a:cs typeface="Calibri"/>
                <a:sym typeface="Wingdings" panose="05000000000000000000" pitchFamily="2" charset="2"/>
              </a:rPr>
              <a:t> app can choose </a:t>
            </a:r>
            <a:r>
              <a:rPr lang="en-US" sz="2000" b="1" dirty="0">
                <a:solidFill>
                  <a:srgbClr val="1D4956"/>
                </a:solidFill>
                <a:latin typeface="Barlow"/>
                <a:cs typeface="Calibri"/>
                <a:sym typeface="Wingdings" panose="05000000000000000000" pitchFamily="2" charset="2"/>
              </a:rPr>
              <a:t>NVIDIA</a:t>
            </a:r>
            <a:r>
              <a:rPr lang="en-US" sz="2000" dirty="0">
                <a:solidFill>
                  <a:srgbClr val="1D4956"/>
                </a:solidFill>
                <a:latin typeface="Barlow"/>
                <a:cs typeface="Calibri"/>
                <a:sym typeface="Wingdings" panose="05000000000000000000" pitchFamily="2" charset="2"/>
              </a:rPr>
              <a:t> GPU</a:t>
            </a:r>
            <a:r>
              <a:rPr lang="en-US" sz="2000" b="1" u="sng" dirty="0">
                <a:solidFill>
                  <a:srgbClr val="1D4956"/>
                </a:solidFill>
                <a:latin typeface="Barlow"/>
                <a:cs typeface="Calibri"/>
                <a:sym typeface="Wingdings" panose="05000000000000000000" pitchFamily="2" charset="2"/>
              </a:rPr>
              <a:t>1</a:t>
            </a:r>
            <a:r>
              <a:rPr lang="en-US" sz="2000" dirty="0">
                <a:solidFill>
                  <a:srgbClr val="1D4956"/>
                </a:solidFill>
                <a:latin typeface="Barlow"/>
                <a:cs typeface="Calibri"/>
                <a:sym typeface="Wingdings" panose="05000000000000000000" pitchFamily="2" charset="2"/>
              </a:rPr>
              <a:t> and GPU</a:t>
            </a:r>
            <a:r>
              <a:rPr lang="en-US" sz="2000" b="1" u="sng" dirty="0">
                <a:solidFill>
                  <a:srgbClr val="1D4956"/>
                </a:solidFill>
                <a:latin typeface="Barlow"/>
                <a:cs typeface="Calibri"/>
                <a:sym typeface="Wingdings" panose="05000000000000000000" pitchFamily="2" charset="2"/>
              </a:rPr>
              <a:t>3</a:t>
            </a:r>
          </a:p>
          <a:p>
            <a:pPr lvl="1">
              <a:lnSpc>
                <a:spcPct val="100000"/>
              </a:lnSpc>
            </a:pPr>
            <a:r>
              <a:rPr lang="en-US" sz="2000" b="1" dirty="0">
                <a:solidFill>
                  <a:srgbClr val="1D4956"/>
                </a:solidFill>
                <a:latin typeface="Barlow"/>
                <a:cs typeface="Calibri"/>
                <a:sym typeface="Wingdings" panose="05000000000000000000" pitchFamily="2" charset="2"/>
              </a:rPr>
              <a:t>Unified</a:t>
            </a:r>
            <a:r>
              <a:rPr lang="en-US" sz="2000" dirty="0">
                <a:solidFill>
                  <a:srgbClr val="1D4956"/>
                </a:solidFill>
                <a:latin typeface="Barlow"/>
                <a:cs typeface="Calibri"/>
                <a:sym typeface="Wingdings" panose="05000000000000000000" pitchFamily="2" charset="2"/>
              </a:rPr>
              <a:t> PMs: A </a:t>
            </a:r>
            <a:r>
              <a:rPr lang="en-US" sz="2000" b="1" dirty="0">
                <a:solidFill>
                  <a:srgbClr val="1D4956"/>
                </a:solidFill>
                <a:latin typeface="Barlow"/>
                <a:cs typeface="Calibri"/>
                <a:sym typeface="Wingdings" panose="05000000000000000000" pitchFamily="2" charset="2"/>
              </a:rPr>
              <a:t>SYCL</a:t>
            </a:r>
            <a:r>
              <a:rPr lang="en-US" sz="2000" dirty="0">
                <a:solidFill>
                  <a:srgbClr val="1D4956"/>
                </a:solidFill>
                <a:latin typeface="Barlow"/>
                <a:cs typeface="Calibri"/>
                <a:sym typeface="Wingdings" panose="05000000000000000000" pitchFamily="2" charset="2"/>
              </a:rPr>
              <a:t> app can choose NVIDIA </a:t>
            </a:r>
            <a:r>
              <a:rPr lang="en-US" sz="2000" b="1" dirty="0">
                <a:solidFill>
                  <a:srgbClr val="1D4956"/>
                </a:solidFill>
                <a:latin typeface="Barlow"/>
                <a:cs typeface="Calibri"/>
                <a:sym typeface="Wingdings" panose="05000000000000000000" pitchFamily="2" charset="2"/>
              </a:rPr>
              <a:t>GPU</a:t>
            </a:r>
            <a:r>
              <a:rPr lang="en-US" sz="2000" b="1" u="sng" dirty="0">
                <a:solidFill>
                  <a:srgbClr val="1D4956"/>
                </a:solidFill>
                <a:latin typeface="Barlow"/>
                <a:cs typeface="Calibri"/>
                <a:sym typeface="Wingdings" panose="05000000000000000000" pitchFamily="2" charset="2"/>
              </a:rPr>
              <a:t>1</a:t>
            </a:r>
            <a:r>
              <a:rPr lang="en-US" sz="2000" dirty="0">
                <a:solidFill>
                  <a:srgbClr val="1D4956"/>
                </a:solidFill>
                <a:latin typeface="Barlow"/>
                <a:cs typeface="Calibri"/>
                <a:sym typeface="Wingdings" panose="05000000000000000000" pitchFamily="2" charset="2"/>
              </a:rPr>
              <a:t> and Intel </a:t>
            </a:r>
            <a:r>
              <a:rPr lang="en-US" sz="2000" b="1" dirty="0">
                <a:solidFill>
                  <a:srgbClr val="1D4956"/>
                </a:solidFill>
                <a:latin typeface="Barlow"/>
                <a:cs typeface="Calibri"/>
                <a:sym typeface="Wingdings" panose="05000000000000000000" pitchFamily="2" charset="2"/>
              </a:rPr>
              <a:t>FPGA</a:t>
            </a:r>
            <a:r>
              <a:rPr lang="en-US" sz="2000" b="1" u="sng" dirty="0">
                <a:solidFill>
                  <a:srgbClr val="1D4956"/>
                </a:solidFill>
                <a:latin typeface="Barlow"/>
                <a:cs typeface="Calibri"/>
                <a:sym typeface="Wingdings" panose="05000000000000000000" pitchFamily="2" charset="2"/>
              </a:rPr>
              <a:t>2</a:t>
            </a:r>
            <a:endParaRPr lang="en-US" sz="2000" b="1" dirty="0">
              <a:solidFill>
                <a:srgbClr val="1D4956"/>
              </a:solidFill>
              <a:latin typeface="Barlow"/>
              <a:cs typeface="Calibri"/>
              <a:sym typeface="Wingdings" panose="05000000000000000000" pitchFamily="2" charset="2"/>
            </a:endParaRPr>
          </a:p>
          <a:p>
            <a:pPr lvl="1">
              <a:lnSpc>
                <a:spcPct val="100000"/>
              </a:lnSpc>
            </a:pPr>
            <a:r>
              <a:rPr lang="en-US" sz="2000" b="1" dirty="0">
                <a:solidFill>
                  <a:srgbClr val="1D4956"/>
                </a:solidFill>
                <a:latin typeface="Barlow"/>
                <a:cs typeface="Calibri"/>
              </a:rPr>
              <a:t>Unified</a:t>
            </a:r>
            <a:r>
              <a:rPr lang="en-US" sz="2000" dirty="0">
                <a:solidFill>
                  <a:srgbClr val="1D4956"/>
                </a:solidFill>
                <a:latin typeface="Barlow"/>
                <a:cs typeface="Calibri"/>
              </a:rPr>
              <a:t> PMs only </a:t>
            </a:r>
            <a:r>
              <a:rPr lang="en-US" sz="2000" b="1" dirty="0">
                <a:solidFill>
                  <a:srgbClr val="1D4956"/>
                </a:solidFill>
                <a:latin typeface="Barlow"/>
                <a:cs typeface="Calibri"/>
              </a:rPr>
              <a:t>hide</a:t>
            </a:r>
            <a:r>
              <a:rPr lang="en-US" sz="2000" dirty="0">
                <a:solidFill>
                  <a:srgbClr val="1D4956"/>
                </a:solidFill>
                <a:latin typeface="Barlow"/>
                <a:cs typeface="Calibri"/>
              </a:rPr>
              <a:t> the accelerator </a:t>
            </a:r>
            <a:r>
              <a:rPr lang="en-US" sz="2000" b="1" dirty="0">
                <a:solidFill>
                  <a:srgbClr val="1D4956"/>
                </a:solidFill>
                <a:latin typeface="Barlow"/>
                <a:cs typeface="Calibri"/>
              </a:rPr>
              <a:t>type </a:t>
            </a:r>
            <a:r>
              <a:rPr lang="en-US" sz="2000" dirty="0">
                <a:solidFill>
                  <a:srgbClr val="1D4956"/>
                </a:solidFill>
                <a:latin typeface="Barlow"/>
                <a:cs typeface="Calibri"/>
              </a:rPr>
              <a:t>different from accelerator-specific</a:t>
            </a:r>
          </a:p>
          <a:p>
            <a:pPr>
              <a:lnSpc>
                <a:spcPct val="100000"/>
              </a:lnSpc>
            </a:pPr>
            <a:r>
              <a:rPr lang="en-US" sz="2400" b="1" dirty="0">
                <a:solidFill>
                  <a:srgbClr val="1D4956"/>
                </a:solidFill>
                <a:latin typeface="Barlow"/>
                <a:cs typeface="Calibri"/>
                <a:sym typeface="Wingdings" panose="05000000000000000000" pitchFamily="2" charset="2"/>
              </a:rPr>
              <a:t>Static decisions </a:t>
            </a:r>
            <a:r>
              <a:rPr lang="en-US" sz="2400" dirty="0">
                <a:solidFill>
                  <a:srgbClr val="1D4956"/>
                </a:solidFill>
                <a:latin typeface="Barlow"/>
                <a:cs typeface="Calibri"/>
                <a:sym typeface="Wingdings" panose="05000000000000000000" pitchFamily="2" charset="2"/>
              </a:rPr>
              <a:t>lead to </a:t>
            </a:r>
            <a:r>
              <a:rPr lang="en-US" sz="2400" b="1" dirty="0">
                <a:solidFill>
                  <a:srgbClr val="1D4956"/>
                </a:solidFill>
                <a:latin typeface="Barlow"/>
                <a:cs typeface="Calibri"/>
                <a:sym typeface="Wingdings" panose="05000000000000000000" pitchFamily="2" charset="2"/>
              </a:rPr>
              <a:t>accelerator under-utilization</a:t>
            </a:r>
          </a:p>
          <a:p>
            <a:pPr lvl="1">
              <a:lnSpc>
                <a:spcPct val="100000"/>
              </a:lnSpc>
            </a:pPr>
            <a:r>
              <a:rPr lang="en-US" sz="2000" dirty="0">
                <a:solidFill>
                  <a:srgbClr val="1D4956"/>
                </a:solidFill>
                <a:latin typeface="Barlow"/>
                <a:cs typeface="Calibri"/>
              </a:rPr>
              <a:t>Apps have </a:t>
            </a:r>
            <a:r>
              <a:rPr lang="en-US" sz="2000" b="1" dirty="0">
                <a:solidFill>
                  <a:srgbClr val="1D4956"/>
                </a:solidFill>
                <a:latin typeface="Barlow"/>
                <a:cs typeface="Calibri"/>
              </a:rPr>
              <a:t>variable</a:t>
            </a:r>
            <a:r>
              <a:rPr lang="en-US" sz="2000" dirty="0">
                <a:solidFill>
                  <a:srgbClr val="1D4956"/>
                </a:solidFill>
                <a:latin typeface="Barlow"/>
                <a:cs typeface="Calibri"/>
              </a:rPr>
              <a:t> </a:t>
            </a:r>
            <a:r>
              <a:rPr lang="en-US" sz="2000" b="1" dirty="0">
                <a:solidFill>
                  <a:srgbClr val="1D4956"/>
                </a:solidFill>
                <a:latin typeface="Barlow"/>
                <a:cs typeface="Calibri"/>
              </a:rPr>
              <a:t>resource demands</a:t>
            </a:r>
            <a:r>
              <a:rPr lang="en-US" sz="2000" dirty="0">
                <a:solidFill>
                  <a:srgbClr val="1D4956"/>
                </a:solidFill>
                <a:latin typeface="Barlow"/>
                <a:cs typeface="Calibri"/>
              </a:rPr>
              <a:t> during execution [4,5] </a:t>
            </a:r>
            <a:r>
              <a:rPr lang="en-US" sz="2000" dirty="0">
                <a:solidFill>
                  <a:srgbClr val="1D4956"/>
                </a:solidFill>
                <a:latin typeface="Barlow"/>
                <a:cs typeface="Calibri"/>
                <a:sym typeface="Wingdings" panose="05000000000000000000" pitchFamily="2" charset="2"/>
              </a:rPr>
              <a:t> e.g. Num. of accelerators</a:t>
            </a:r>
          </a:p>
          <a:p>
            <a:pPr lvl="1">
              <a:lnSpc>
                <a:spcPct val="100000"/>
              </a:lnSpc>
            </a:pPr>
            <a:r>
              <a:rPr lang="en-US" sz="2000" dirty="0">
                <a:solidFill>
                  <a:srgbClr val="1D4956"/>
                </a:solidFill>
                <a:latin typeface="Barlow"/>
                <a:cs typeface="Calibri"/>
                <a:sym typeface="Wingdings" panose="05000000000000000000" pitchFamily="2" charset="2"/>
              </a:rPr>
              <a:t>Existing solution:</a:t>
            </a:r>
            <a:r>
              <a:rPr lang="en-US" sz="2000" b="1" dirty="0">
                <a:solidFill>
                  <a:srgbClr val="1D4956"/>
                </a:solidFill>
                <a:latin typeface="Barlow"/>
                <a:cs typeface="Calibri"/>
                <a:sym typeface="Wingdings" panose="05000000000000000000" pitchFamily="2" charset="2"/>
              </a:rPr>
              <a:t> Over-provisioning</a:t>
            </a:r>
            <a:r>
              <a:rPr lang="en-US" sz="2000" dirty="0">
                <a:solidFill>
                  <a:srgbClr val="1D4956"/>
                </a:solidFill>
                <a:latin typeface="Barlow"/>
                <a:cs typeface="Calibri"/>
                <a:sym typeface="Wingdings" panose="05000000000000000000" pitchFamily="2" charset="2"/>
              </a:rPr>
              <a:t> to avoid performance degradation </a:t>
            </a:r>
            <a:r>
              <a:rPr lang="en-US" sz="2000" b="1" dirty="0">
                <a:solidFill>
                  <a:srgbClr val="1D4956"/>
                </a:solidFill>
                <a:latin typeface="Barlow"/>
                <a:cs typeface="Calibri"/>
                <a:sym typeface="Wingdings" panose="05000000000000000000" pitchFamily="2" charset="2"/>
              </a:rPr>
              <a:t>but</a:t>
            </a:r>
            <a:r>
              <a:rPr lang="en-US" sz="2000" dirty="0">
                <a:solidFill>
                  <a:srgbClr val="1D4956"/>
                </a:solidFill>
                <a:latin typeface="Barlow"/>
                <a:cs typeface="Calibri"/>
                <a:sym typeface="Wingdings" panose="05000000000000000000" pitchFamily="2" charset="2"/>
              </a:rPr>
              <a:t> leads to </a:t>
            </a:r>
            <a:r>
              <a:rPr lang="en-US" sz="2000" b="1" dirty="0">
                <a:solidFill>
                  <a:srgbClr val="1D4956"/>
                </a:solidFill>
                <a:latin typeface="Barlow"/>
                <a:cs typeface="Calibri"/>
                <a:sym typeface="Wingdings" panose="05000000000000000000" pitchFamily="2" charset="2"/>
              </a:rPr>
              <a:t>idleness </a:t>
            </a:r>
          </a:p>
          <a:p>
            <a:pPr lvl="1">
              <a:lnSpc>
                <a:spcPct val="100000"/>
              </a:lnSpc>
            </a:pPr>
            <a:endParaRPr lang="en-US" sz="2000" dirty="0">
              <a:solidFill>
                <a:srgbClr val="1D4956"/>
              </a:solidFill>
              <a:latin typeface="Barlow"/>
              <a:cs typeface="Calibri"/>
              <a:sym typeface="Wingdings" panose="05000000000000000000" pitchFamily="2" charset="2"/>
            </a:endParaRPr>
          </a:p>
          <a:p>
            <a:pPr lvl="1">
              <a:lnSpc>
                <a:spcPct val="100000"/>
              </a:lnSpc>
            </a:pPr>
            <a:endParaRPr lang="en-US" sz="600" dirty="0">
              <a:solidFill>
                <a:srgbClr val="1D4956"/>
              </a:solidFill>
              <a:latin typeface="Barlow"/>
              <a:cs typeface="Calibri"/>
              <a:sym typeface="Wingdings" panose="05000000000000000000" pitchFamily="2" charset="2"/>
            </a:endParaRPr>
          </a:p>
          <a:p>
            <a:pPr>
              <a:lnSpc>
                <a:spcPct val="100000"/>
              </a:lnSpc>
              <a:buFont typeface="Wingdings" panose="05000000000000000000" pitchFamily="2" charset="2"/>
              <a:buChar char="ü"/>
            </a:pP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Elastic sharing </a:t>
            </a:r>
            <a:r>
              <a:rPr lang="en-US" sz="2400" dirty="0">
                <a:solidFill>
                  <a:srgbClr val="1D4956"/>
                </a:solidFill>
                <a:latin typeface="Barlow"/>
                <a:cs typeface="Calibri"/>
                <a:sym typeface="Wingdings" panose="05000000000000000000" pitchFamily="2" charset="2"/>
              </a:rPr>
              <a:t>using a </a:t>
            </a:r>
            <a:r>
              <a:rPr lang="en-US" sz="2400" b="1" dirty="0">
                <a:solidFill>
                  <a:srgbClr val="1D4956"/>
                </a:solidFill>
                <a:latin typeface="Barlow"/>
                <a:cs typeface="Calibri"/>
                <a:sym typeface="Wingdings" panose="05000000000000000000" pitchFamily="2" charset="2"/>
              </a:rPr>
              <a:t>common runtime process </a:t>
            </a:r>
            <a:r>
              <a:rPr lang="en-US" sz="2400" dirty="0">
                <a:solidFill>
                  <a:srgbClr val="1D4956"/>
                </a:solidFill>
                <a:latin typeface="Barlow"/>
                <a:cs typeface="Calibri"/>
                <a:sym typeface="Wingdings" panose="05000000000000000000" pitchFamily="2" charset="2"/>
              </a:rPr>
              <a:t>between apps and accelerators</a:t>
            </a:r>
          </a:p>
        </p:txBody>
      </p:sp>
      <p:sp>
        <p:nvSpPr>
          <p:cNvPr id="7" name="Title 1">
            <a:extLst>
              <a:ext uri="{FF2B5EF4-FFF2-40B4-BE49-F238E27FC236}">
                <a16:creationId xmlns:a16="http://schemas.microsoft.com/office/drawing/2014/main" id="{E96927A0-A636-45BD-9157-FC582B2145E8}"/>
              </a:ext>
            </a:extLst>
          </p:cNvPr>
          <p:cNvSpPr txBox="1">
            <a:spLocks/>
          </p:cNvSpPr>
          <p:nvPr/>
        </p:nvSpPr>
        <p:spPr>
          <a:xfrm>
            <a:off x="527949" y="365125"/>
            <a:ext cx="11740886"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solidFill>
                  <a:srgbClr val="1D4956"/>
                </a:solidFill>
                <a:latin typeface="Barlow"/>
                <a:cs typeface="Calibri"/>
                <a:sym typeface="Wingdings" panose="05000000000000000000" pitchFamily="2" charset="2"/>
              </a:rPr>
              <a:t>Lack of adaptation to dynamic application load</a:t>
            </a:r>
          </a:p>
        </p:txBody>
      </p:sp>
      <p:sp>
        <p:nvSpPr>
          <p:cNvPr id="3" name="Slide Number Placeholder 2">
            <a:extLst>
              <a:ext uri="{FF2B5EF4-FFF2-40B4-BE49-F238E27FC236}">
                <a16:creationId xmlns:a16="http://schemas.microsoft.com/office/drawing/2014/main" id="{52FC3D36-F65B-45FB-8AF0-9804D464ADFB}"/>
              </a:ext>
            </a:extLst>
          </p:cNvPr>
          <p:cNvSpPr>
            <a:spLocks noGrp="1"/>
          </p:cNvSpPr>
          <p:nvPr>
            <p:ph type="sldNum" sz="quarter" idx="12"/>
          </p:nvPr>
        </p:nvSpPr>
        <p:spPr/>
        <p:txBody>
          <a:bodyPr/>
          <a:lstStyle/>
          <a:p>
            <a:fld id="{48F63A3B-78C7-47BE-AE5E-E10140E04643}" type="slidenum">
              <a:rPr lang="en-US" smtClean="0"/>
              <a:t>7</a:t>
            </a:fld>
            <a:endParaRPr lang="en-US"/>
          </a:p>
        </p:txBody>
      </p:sp>
      <p:sp>
        <p:nvSpPr>
          <p:cNvPr id="6" name="Footer Placeholder 5">
            <a:extLst>
              <a:ext uri="{FF2B5EF4-FFF2-40B4-BE49-F238E27FC236}">
                <a16:creationId xmlns:a16="http://schemas.microsoft.com/office/drawing/2014/main" id="{A02A0EB0-D23A-467D-AB58-79F247EDCCA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8" name="TextBox 7">
            <a:extLst>
              <a:ext uri="{FF2B5EF4-FFF2-40B4-BE49-F238E27FC236}">
                <a16:creationId xmlns:a16="http://schemas.microsoft.com/office/drawing/2014/main" id="{4246DFE3-5F3C-4EFE-A1D6-2EF30C5BF664}"/>
              </a:ext>
            </a:extLst>
          </p:cNvPr>
          <p:cNvSpPr txBox="1"/>
          <p:nvPr/>
        </p:nvSpPr>
        <p:spPr>
          <a:xfrm>
            <a:off x="451114" y="5865104"/>
            <a:ext cx="11740886" cy="523220"/>
          </a:xfrm>
          <a:prstGeom prst="rect">
            <a:avLst/>
          </a:prstGeom>
          <a:noFill/>
        </p:spPr>
        <p:txBody>
          <a:bodyPr wrap="square" rtlCol="0">
            <a:spAutoFit/>
          </a:bodyPr>
          <a:lstStyle/>
          <a:p>
            <a:r>
              <a:rPr lang="en-US" dirty="0">
                <a:solidFill>
                  <a:srgbClr val="1D4956"/>
                </a:solidFill>
                <a:latin typeface="Barlow" panose="00000500000000000000" pitchFamily="2" charset="0"/>
              </a:rPr>
              <a:t>[4]  SoCC’19, </a:t>
            </a:r>
            <a:r>
              <a:rPr lang="en-GB" dirty="0">
                <a:solidFill>
                  <a:srgbClr val="1D4956"/>
                </a:solidFill>
                <a:latin typeface="Barlow" panose="00000500000000000000" pitchFamily="2" charset="0"/>
              </a:rPr>
              <a:t>DCUDA: Dynamic GPU Scheduling with Live Migration Support</a:t>
            </a:r>
          </a:p>
          <a:p>
            <a:r>
              <a:rPr lang="en-GB" dirty="0">
                <a:solidFill>
                  <a:srgbClr val="1D4956"/>
                </a:solidFill>
                <a:latin typeface="Barlow" panose="00000500000000000000" pitchFamily="2" charset="0"/>
              </a:rPr>
              <a:t>[5]  SoCC’22, MISO: exploiting multi-instance GPU capability on multi-tenant GPU clusters</a:t>
            </a:r>
          </a:p>
        </p:txBody>
      </p:sp>
    </p:spTree>
    <p:custDataLst>
      <p:tags r:id="rId1"/>
    </p:custDataLst>
    <p:extLst>
      <p:ext uri="{BB962C8B-B14F-4D97-AF65-F5344CB8AC3E}">
        <p14:creationId xmlns:p14="http://schemas.microsoft.com/office/powerpoint/2010/main" val="1874816394"/>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xEl>
                                              <p:pRg st="10" end="10"/>
                                            </p:txEl>
                                          </p:spTgt>
                                        </p:tgtEl>
                                        <p:attrNameLst>
                                          <p:attrName>style.visibility</p:attrName>
                                        </p:attrNameLst>
                                      </p:cBhvr>
                                      <p:to>
                                        <p:strVal val="visible"/>
                                      </p:to>
                                    </p:set>
                                    <p:animEffect transition="in" filter="fade">
                                      <p:cBhvr>
                                        <p:cTn id="7" dur="500"/>
                                        <p:tgtEl>
                                          <p:spTgt spid="4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Ορθογώνιο 433">
            <a:extLst>
              <a:ext uri="{FF2B5EF4-FFF2-40B4-BE49-F238E27FC236}">
                <a16:creationId xmlns:a16="http://schemas.microsoft.com/office/drawing/2014/main" id="{F5CEA2F7-737A-41DE-AC8A-37C898B44FE2}"/>
              </a:ext>
            </a:extLst>
          </p:cNvPr>
          <p:cNvSpPr/>
          <p:nvPr/>
        </p:nvSpPr>
        <p:spPr>
          <a:xfrm>
            <a:off x="9984906" y="2334393"/>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2" name="Ορθογώνιο 433">
            <a:extLst>
              <a:ext uri="{FF2B5EF4-FFF2-40B4-BE49-F238E27FC236}">
                <a16:creationId xmlns:a16="http://schemas.microsoft.com/office/drawing/2014/main" id="{35EACDFF-2F73-46AA-9B6F-03344A116B1C}"/>
              </a:ext>
            </a:extLst>
          </p:cNvPr>
          <p:cNvSpPr/>
          <p:nvPr/>
        </p:nvSpPr>
        <p:spPr>
          <a:xfrm>
            <a:off x="9985226" y="3223992"/>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rmAutofit/>
          </a:bodyPr>
          <a:lstStyle/>
          <a:p>
            <a:r>
              <a:rPr lang="en-US" sz="3200" b="1" dirty="0">
                <a:solidFill>
                  <a:srgbClr val="1D4956"/>
                </a:solidFill>
                <a:latin typeface="Barlow"/>
                <a:cs typeface="Calibri Light"/>
              </a:rPr>
              <a:t>Elastic use of accelerators</a:t>
            </a:r>
          </a:p>
        </p:txBody>
      </p:sp>
      <p:graphicFrame>
        <p:nvGraphicFramePr>
          <p:cNvPr id="40" name="Γράφημα 39">
            <a:extLst>
              <a:ext uri="{FF2B5EF4-FFF2-40B4-BE49-F238E27FC236}">
                <a16:creationId xmlns:a16="http://schemas.microsoft.com/office/drawing/2014/main" id="{7CF6313B-5DC0-4186-ACAC-D8ECE9B1F85A}"/>
              </a:ext>
            </a:extLst>
          </p:cNvPr>
          <p:cNvGraphicFramePr/>
          <p:nvPr/>
        </p:nvGraphicFramePr>
        <p:xfrm>
          <a:off x="1423171" y="3192172"/>
          <a:ext cx="4552184" cy="3237057"/>
        </p:xfrm>
        <a:graphic>
          <a:graphicData uri="http://schemas.openxmlformats.org/drawingml/2006/chart">
            <c:chart xmlns:c="http://schemas.openxmlformats.org/drawingml/2006/chart" xmlns:r="http://schemas.openxmlformats.org/officeDocument/2006/relationships" r:id="rId4"/>
          </a:graphicData>
        </a:graphic>
      </p:graphicFrame>
      <p:sp>
        <p:nvSpPr>
          <p:cNvPr id="11" name="Content Placeholder 2">
            <a:extLst>
              <a:ext uri="{FF2B5EF4-FFF2-40B4-BE49-F238E27FC236}">
                <a16:creationId xmlns:a16="http://schemas.microsoft.com/office/drawing/2014/main" id="{700BAE78-2AD9-4FF4-91D9-F42D98B9E3F8}"/>
              </a:ext>
            </a:extLst>
          </p:cNvPr>
          <p:cNvSpPr>
            <a:spLocks noGrp="1"/>
          </p:cNvSpPr>
          <p:nvPr>
            <p:ph sz="half" idx="1"/>
          </p:nvPr>
        </p:nvSpPr>
        <p:spPr>
          <a:xfrm>
            <a:off x="466988" y="1047748"/>
            <a:ext cx="11401161" cy="2264191"/>
          </a:xfrm>
        </p:spPr>
        <p:txBody>
          <a:bodyPr vert="horz" lIns="91440" tIns="45720" rIns="91440" bIns="45720" rtlCol="0" anchor="t">
            <a:normAutofit/>
          </a:bodyPr>
          <a:lstStyle/>
          <a:p>
            <a:pPr>
              <a:lnSpc>
                <a:spcPct val="100000"/>
              </a:lnSpc>
            </a:pPr>
            <a:r>
              <a:rPr lang="en-US" sz="2400" b="1" u="sng" dirty="0">
                <a:solidFill>
                  <a:srgbClr val="1D4956"/>
                </a:solidFill>
                <a:latin typeface="Barlow"/>
                <a:cs typeface="Calibri"/>
              </a:rPr>
              <a:t>Dynamically</a:t>
            </a:r>
            <a:r>
              <a:rPr lang="en-US" sz="2400" dirty="0">
                <a:solidFill>
                  <a:srgbClr val="1D4956"/>
                </a:solidFill>
                <a:latin typeface="Barlow"/>
                <a:cs typeface="Calibri"/>
              </a:rPr>
              <a:t> vary the number of accelerators provided to an app</a:t>
            </a:r>
          </a:p>
          <a:p>
            <a:pPr>
              <a:lnSpc>
                <a:spcPct val="100000"/>
              </a:lnSpc>
            </a:pPr>
            <a:r>
              <a:rPr lang="en-US" sz="2400" dirty="0">
                <a:solidFill>
                  <a:srgbClr val="1D4956"/>
                </a:solidFill>
                <a:latin typeface="Barlow"/>
                <a:cs typeface="Calibri"/>
              </a:rPr>
              <a:t>Low-priority app starts first and then the high-priority</a:t>
            </a:r>
          </a:p>
          <a:p>
            <a:pPr>
              <a:lnSpc>
                <a:spcPct val="100000"/>
              </a:lnSpc>
            </a:pPr>
            <a:r>
              <a:rPr lang="en-US" sz="2400" dirty="0">
                <a:solidFill>
                  <a:srgbClr val="1D4956"/>
                </a:solidFill>
                <a:latin typeface="Barlow"/>
                <a:cs typeface="Calibri"/>
                <a:sym typeface="Wingdings" panose="05000000000000000000" pitchFamily="2" charset="2"/>
              </a:rPr>
              <a:t>With elasticity </a:t>
            </a:r>
            <a:r>
              <a:rPr lang="en-US" sz="2400" b="1" u="sng" dirty="0">
                <a:solidFill>
                  <a:srgbClr val="1D4956"/>
                </a:solidFill>
                <a:latin typeface="Barlow"/>
                <a:cs typeface="Calibri"/>
                <a:sym typeface="Wingdings" panose="05000000000000000000" pitchFamily="2" charset="2"/>
              </a:rPr>
              <a:t>all accelerators are utilized</a:t>
            </a:r>
          </a:p>
          <a:p>
            <a:pPr>
              <a:lnSpc>
                <a:spcPct val="100000"/>
              </a:lnSpc>
            </a:pPr>
            <a:r>
              <a:rPr lang="en-US" sz="2400" dirty="0">
                <a:solidFill>
                  <a:srgbClr val="1D4956"/>
                </a:solidFill>
                <a:latin typeface="Barlow"/>
                <a:cs typeface="Calibri"/>
                <a:sym typeface="Wingdings" panose="05000000000000000000" pitchFamily="2" charset="2"/>
              </a:rPr>
              <a:t>Small overhead to </a:t>
            </a:r>
            <a:r>
              <a:rPr lang="en-US" sz="2400" b="1" u="sng" dirty="0">
                <a:solidFill>
                  <a:srgbClr val="1D4956"/>
                </a:solidFill>
                <a:latin typeface="Barlow"/>
                <a:cs typeface="Calibri"/>
                <a:sym typeface="Wingdings" panose="05000000000000000000" pitchFamily="2" charset="2"/>
              </a:rPr>
              <a:t>high-priority</a:t>
            </a:r>
            <a:r>
              <a:rPr lang="en-US" sz="2400" dirty="0">
                <a:solidFill>
                  <a:srgbClr val="1D4956"/>
                </a:solidFill>
                <a:latin typeface="Barlow"/>
                <a:cs typeface="Calibri"/>
                <a:sym typeface="Wingdings" panose="05000000000000000000" pitchFamily="2" charset="2"/>
              </a:rPr>
              <a:t> app</a:t>
            </a: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675407" y="5828622"/>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sp>
        <p:nvSpPr>
          <p:cNvPr id="13" name="Ορθογώνιο 433">
            <a:extLst>
              <a:ext uri="{FF2B5EF4-FFF2-40B4-BE49-F238E27FC236}">
                <a16:creationId xmlns:a16="http://schemas.microsoft.com/office/drawing/2014/main" id="{67A2A29D-9A9B-41C8-BA80-86C3C7C1A99E}"/>
              </a:ext>
            </a:extLst>
          </p:cNvPr>
          <p:cNvSpPr/>
          <p:nvPr/>
        </p:nvSpPr>
        <p:spPr>
          <a:xfrm>
            <a:off x="8285186" y="2334394"/>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F73F41A9-4573-49A2-BC2D-007D91E349FB}"/>
              </a:ext>
            </a:extLst>
          </p:cNvPr>
          <p:cNvSpPr txBox="1"/>
          <p:nvPr/>
        </p:nvSpPr>
        <p:spPr>
          <a:xfrm>
            <a:off x="8406561" y="2202414"/>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GPU1</a:t>
            </a:r>
            <a:endParaRPr lang="el-GR" sz="2000" dirty="0">
              <a:solidFill>
                <a:srgbClr val="1D4956"/>
              </a:solidFill>
            </a:endParaRPr>
          </a:p>
        </p:txBody>
      </p:sp>
      <p:sp>
        <p:nvSpPr>
          <p:cNvPr id="17" name="TextBox 16">
            <a:extLst>
              <a:ext uri="{FF2B5EF4-FFF2-40B4-BE49-F238E27FC236}">
                <a16:creationId xmlns:a16="http://schemas.microsoft.com/office/drawing/2014/main" id="{DC7D77EC-436B-460E-B5DB-C8EDD4CC0879}"/>
              </a:ext>
            </a:extLst>
          </p:cNvPr>
          <p:cNvSpPr txBox="1"/>
          <p:nvPr/>
        </p:nvSpPr>
        <p:spPr>
          <a:xfrm>
            <a:off x="10143979" y="2196790"/>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GPU2</a:t>
            </a:r>
            <a:endParaRPr lang="el-GR" sz="2000" dirty="0">
              <a:solidFill>
                <a:srgbClr val="1D4956"/>
              </a:solidFill>
            </a:endParaRPr>
          </a:p>
        </p:txBody>
      </p:sp>
      <p:sp>
        <p:nvSpPr>
          <p:cNvPr id="18" name="TextBox 17">
            <a:extLst>
              <a:ext uri="{FF2B5EF4-FFF2-40B4-BE49-F238E27FC236}">
                <a16:creationId xmlns:a16="http://schemas.microsoft.com/office/drawing/2014/main" id="{344C76EF-C4A5-49AD-91AD-A408B0D66007}"/>
              </a:ext>
            </a:extLst>
          </p:cNvPr>
          <p:cNvSpPr txBox="1"/>
          <p:nvPr/>
        </p:nvSpPr>
        <p:spPr>
          <a:xfrm>
            <a:off x="8334698" y="2506634"/>
            <a:ext cx="1439632" cy="344778"/>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Low Priority</a:t>
            </a:r>
            <a:endParaRPr lang="el-GR" sz="1800" b="1" dirty="0">
              <a:solidFill>
                <a:schemeClr val="bg1"/>
              </a:solidFill>
            </a:endParaRPr>
          </a:p>
        </p:txBody>
      </p:sp>
      <p:sp>
        <p:nvSpPr>
          <p:cNvPr id="23" name="TextBox 22">
            <a:extLst>
              <a:ext uri="{FF2B5EF4-FFF2-40B4-BE49-F238E27FC236}">
                <a16:creationId xmlns:a16="http://schemas.microsoft.com/office/drawing/2014/main" id="{71C3E173-37D3-4363-B9FE-634987A103AB}"/>
              </a:ext>
            </a:extLst>
          </p:cNvPr>
          <p:cNvSpPr txBox="1"/>
          <p:nvPr/>
        </p:nvSpPr>
        <p:spPr>
          <a:xfrm>
            <a:off x="10143979" y="3086027"/>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GPU2</a:t>
            </a:r>
            <a:endParaRPr lang="el-GR" sz="2000" dirty="0">
              <a:solidFill>
                <a:srgbClr val="1D4956"/>
              </a:solidFill>
            </a:endParaRPr>
          </a:p>
        </p:txBody>
      </p:sp>
      <p:grpSp>
        <p:nvGrpSpPr>
          <p:cNvPr id="3" name="Ομάδα 2">
            <a:extLst>
              <a:ext uri="{FF2B5EF4-FFF2-40B4-BE49-F238E27FC236}">
                <a16:creationId xmlns:a16="http://schemas.microsoft.com/office/drawing/2014/main" id="{FF09C2D9-E983-4558-9C07-052DE637D93C}"/>
              </a:ext>
            </a:extLst>
          </p:cNvPr>
          <p:cNvGrpSpPr/>
          <p:nvPr/>
        </p:nvGrpSpPr>
        <p:grpSpPr>
          <a:xfrm>
            <a:off x="8289274" y="3091650"/>
            <a:ext cx="1524460" cy="732930"/>
            <a:chOff x="8312134" y="3091650"/>
            <a:chExt cx="1524460" cy="732930"/>
          </a:xfrm>
        </p:grpSpPr>
        <p:sp>
          <p:nvSpPr>
            <p:cNvPr id="19" name="Ορθογώνιο 433">
              <a:extLst>
                <a:ext uri="{FF2B5EF4-FFF2-40B4-BE49-F238E27FC236}">
                  <a16:creationId xmlns:a16="http://schemas.microsoft.com/office/drawing/2014/main" id="{A53054D0-A857-43F2-BA4D-4C8ABDD59EF7}"/>
                </a:ext>
              </a:extLst>
            </p:cNvPr>
            <p:cNvSpPr/>
            <p:nvPr/>
          </p:nvSpPr>
          <p:spPr>
            <a:xfrm>
              <a:off x="8312134" y="3223631"/>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TextBox 20">
              <a:extLst>
                <a:ext uri="{FF2B5EF4-FFF2-40B4-BE49-F238E27FC236}">
                  <a16:creationId xmlns:a16="http://schemas.microsoft.com/office/drawing/2014/main" id="{A25E5999-60F2-4F06-86B9-AA8BB74FE189}"/>
                </a:ext>
              </a:extLst>
            </p:cNvPr>
            <p:cNvSpPr txBox="1"/>
            <p:nvPr/>
          </p:nvSpPr>
          <p:spPr>
            <a:xfrm>
              <a:off x="8406561" y="3091650"/>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GPU1</a:t>
              </a:r>
              <a:endParaRPr lang="el-GR" sz="1800" dirty="0">
                <a:solidFill>
                  <a:srgbClr val="1D4956"/>
                </a:solidFill>
              </a:endParaRPr>
            </a:p>
          </p:txBody>
        </p:sp>
        <p:sp>
          <p:nvSpPr>
            <p:cNvPr id="24" name="TextBox 23">
              <a:extLst>
                <a:ext uri="{FF2B5EF4-FFF2-40B4-BE49-F238E27FC236}">
                  <a16:creationId xmlns:a16="http://schemas.microsoft.com/office/drawing/2014/main" id="{637DAAF6-93A9-460E-A75D-962A7A7DAC0E}"/>
                </a:ext>
              </a:extLst>
            </p:cNvPr>
            <p:cNvSpPr txBox="1"/>
            <p:nvPr/>
          </p:nvSpPr>
          <p:spPr>
            <a:xfrm>
              <a:off x="8370630" y="3395871"/>
              <a:ext cx="1403700" cy="344778"/>
            </a:xfrm>
            <a:prstGeom prst="rect">
              <a:avLst/>
            </a:prstGeom>
            <a:solidFill>
              <a:srgbClr val="1D4956"/>
            </a:solidFill>
            <a:ln>
              <a:solidFill>
                <a:srgbClr val="1D4956"/>
              </a:solidFill>
            </a:ln>
          </p:spPr>
          <p:txBody>
            <a:bodyPr wrap="square" rtlCol="0">
              <a:spAutoFit/>
            </a:bodyPr>
            <a:lstStyle/>
            <a:p>
              <a:pPr algn="ctr"/>
              <a:r>
                <a:rPr lang="en-US" sz="1800" b="1" dirty="0">
                  <a:solidFill>
                    <a:schemeClr val="bg1"/>
                  </a:solidFill>
                  <a:latin typeface="Barlow" panose="020B0604020202020204" charset="0"/>
                </a:rPr>
                <a:t>Low Priority</a:t>
              </a:r>
              <a:endParaRPr lang="el-GR" sz="1800" b="1" dirty="0">
                <a:solidFill>
                  <a:schemeClr val="bg1"/>
                </a:solidFill>
              </a:endParaRPr>
            </a:p>
          </p:txBody>
        </p:sp>
      </p:grpSp>
      <p:cxnSp>
        <p:nvCxnSpPr>
          <p:cNvPr id="25" name="Ευθύγραμμο βέλος σύνδεσης 3">
            <a:extLst>
              <a:ext uri="{FF2B5EF4-FFF2-40B4-BE49-F238E27FC236}">
                <a16:creationId xmlns:a16="http://schemas.microsoft.com/office/drawing/2014/main" id="{2B1538DF-03F1-453D-9D7A-6F60FDB99649}"/>
              </a:ext>
            </a:extLst>
          </p:cNvPr>
          <p:cNvCxnSpPr>
            <a:cxnSpLocks/>
          </p:cNvCxnSpPr>
          <p:nvPr/>
        </p:nvCxnSpPr>
        <p:spPr>
          <a:xfrm>
            <a:off x="8150032" y="2357378"/>
            <a:ext cx="0" cy="1411079"/>
          </a:xfrm>
          <a:prstGeom prst="straightConnector1">
            <a:avLst/>
          </a:prstGeom>
          <a:ln w="38100">
            <a:solidFill>
              <a:srgbClr val="1D495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F63E198-B83D-446D-B702-ACCC61E73C49}"/>
              </a:ext>
            </a:extLst>
          </p:cNvPr>
          <p:cNvSpPr txBox="1"/>
          <p:nvPr/>
        </p:nvSpPr>
        <p:spPr>
          <a:xfrm>
            <a:off x="7449371" y="2843827"/>
            <a:ext cx="754293" cy="369332"/>
          </a:xfrm>
          <a:prstGeom prst="rect">
            <a:avLst/>
          </a:prstGeom>
          <a:noFill/>
        </p:spPr>
        <p:txBody>
          <a:bodyPr wrap="square" rtlCol="0">
            <a:spAutoFit/>
          </a:bodyPr>
          <a:lstStyle/>
          <a:p>
            <a:pPr algn="ctr"/>
            <a:r>
              <a:rPr lang="en-US" sz="1800" b="1" dirty="0">
                <a:solidFill>
                  <a:srgbClr val="1D4956"/>
                </a:solidFill>
                <a:latin typeface="Barlow" panose="020B0604020202020204" charset="0"/>
              </a:rPr>
              <a:t>time</a:t>
            </a:r>
            <a:endParaRPr lang="el-GR" sz="2000" b="1" dirty="0">
              <a:solidFill>
                <a:srgbClr val="1D4956"/>
              </a:solidFill>
            </a:endParaRPr>
          </a:p>
        </p:txBody>
      </p:sp>
      <p:sp>
        <p:nvSpPr>
          <p:cNvPr id="28" name="TextBox 27">
            <a:extLst>
              <a:ext uri="{FF2B5EF4-FFF2-40B4-BE49-F238E27FC236}">
                <a16:creationId xmlns:a16="http://schemas.microsoft.com/office/drawing/2014/main" id="{2331F60C-2843-44E9-9F03-D06F9FDB0A5B}"/>
              </a:ext>
            </a:extLst>
          </p:cNvPr>
          <p:cNvSpPr txBox="1"/>
          <p:nvPr/>
        </p:nvSpPr>
        <p:spPr>
          <a:xfrm>
            <a:off x="8655286" y="1959580"/>
            <a:ext cx="2483058"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Static</a:t>
            </a:r>
            <a:endParaRPr lang="el-GR" sz="2000" dirty="0">
              <a:solidFill>
                <a:srgbClr val="1D4956"/>
              </a:solidFill>
            </a:endParaRPr>
          </a:p>
        </p:txBody>
      </p:sp>
      <p:sp>
        <p:nvSpPr>
          <p:cNvPr id="56" name="TextBox 55">
            <a:extLst>
              <a:ext uri="{FF2B5EF4-FFF2-40B4-BE49-F238E27FC236}">
                <a16:creationId xmlns:a16="http://schemas.microsoft.com/office/drawing/2014/main" id="{B6E4C8E6-5D07-4DBF-B1F9-5CF827D7380F}"/>
              </a:ext>
            </a:extLst>
          </p:cNvPr>
          <p:cNvSpPr txBox="1"/>
          <p:nvPr/>
        </p:nvSpPr>
        <p:spPr>
          <a:xfrm>
            <a:off x="7449371" y="5285349"/>
            <a:ext cx="754293" cy="369332"/>
          </a:xfrm>
          <a:prstGeom prst="rect">
            <a:avLst/>
          </a:prstGeom>
          <a:noFill/>
        </p:spPr>
        <p:txBody>
          <a:bodyPr wrap="square" rtlCol="0">
            <a:spAutoFit/>
          </a:bodyPr>
          <a:lstStyle/>
          <a:p>
            <a:pPr algn="ctr"/>
            <a:r>
              <a:rPr lang="en-US" sz="1800" b="1" dirty="0">
                <a:solidFill>
                  <a:srgbClr val="1D4956"/>
                </a:solidFill>
                <a:latin typeface="Barlow" panose="020B0604020202020204" charset="0"/>
              </a:rPr>
              <a:t>time</a:t>
            </a:r>
            <a:endParaRPr lang="el-GR" sz="2000" b="1" dirty="0">
              <a:solidFill>
                <a:srgbClr val="1D4956"/>
              </a:solidFill>
            </a:endParaRPr>
          </a:p>
        </p:txBody>
      </p:sp>
      <p:sp>
        <p:nvSpPr>
          <p:cNvPr id="59" name="TextBox 58">
            <a:extLst>
              <a:ext uri="{FF2B5EF4-FFF2-40B4-BE49-F238E27FC236}">
                <a16:creationId xmlns:a16="http://schemas.microsoft.com/office/drawing/2014/main" id="{920779D3-78B4-4672-B35F-E0D6A4342E55}"/>
              </a:ext>
            </a:extLst>
          </p:cNvPr>
          <p:cNvSpPr txBox="1"/>
          <p:nvPr/>
        </p:nvSpPr>
        <p:spPr>
          <a:xfrm>
            <a:off x="10036657" y="2421641"/>
            <a:ext cx="1464080" cy="523220"/>
          </a:xfrm>
          <a:prstGeom prst="rect">
            <a:avLst/>
          </a:prstGeom>
          <a:noFill/>
          <a:ln>
            <a:noFill/>
          </a:ln>
        </p:spPr>
        <p:txBody>
          <a:bodyPr wrap="square" rtlCol="0">
            <a:spAutoFit/>
          </a:bodyPr>
          <a:lstStyle/>
          <a:p>
            <a:pPr algn="ctr"/>
            <a:r>
              <a:rPr lang="en-US" sz="2800" b="1" dirty="0">
                <a:solidFill>
                  <a:srgbClr val="C00000"/>
                </a:solidFill>
                <a:latin typeface="Barlow" panose="020B0604020202020204" charset="0"/>
              </a:rPr>
              <a:t>IDLE</a:t>
            </a:r>
            <a:endParaRPr lang="el-GR" sz="1800" b="1" dirty="0">
              <a:solidFill>
                <a:srgbClr val="C00000"/>
              </a:solidFill>
            </a:endParaRPr>
          </a:p>
        </p:txBody>
      </p:sp>
      <p:sp>
        <p:nvSpPr>
          <p:cNvPr id="70" name="TextBox 69">
            <a:extLst>
              <a:ext uri="{FF2B5EF4-FFF2-40B4-BE49-F238E27FC236}">
                <a16:creationId xmlns:a16="http://schemas.microsoft.com/office/drawing/2014/main" id="{938021B6-EDCD-425E-AA46-6020A7A061BB}"/>
              </a:ext>
            </a:extLst>
          </p:cNvPr>
          <p:cNvSpPr txBox="1"/>
          <p:nvPr/>
        </p:nvSpPr>
        <p:spPr>
          <a:xfrm>
            <a:off x="10045794" y="3386345"/>
            <a:ext cx="1403700" cy="369332"/>
          </a:xfrm>
          <a:prstGeom prst="rect">
            <a:avLst/>
          </a:prstGeom>
          <a:solidFill>
            <a:schemeClr val="bg1"/>
          </a:solidFill>
          <a:ln>
            <a:solidFill>
              <a:srgbClr val="1D4956"/>
            </a:solidFill>
          </a:ln>
        </p:spPr>
        <p:txBody>
          <a:bodyPr wrap="square" rtlCol="0">
            <a:spAutoFit/>
          </a:bodyPr>
          <a:lstStyle/>
          <a:p>
            <a:pPr algn="ctr"/>
            <a:r>
              <a:rPr lang="en-US" sz="1800" b="1" dirty="0">
                <a:solidFill>
                  <a:srgbClr val="1D4956"/>
                </a:solidFill>
                <a:latin typeface="Barlow" panose="020B0604020202020204" charset="0"/>
              </a:rPr>
              <a:t>High Priority</a:t>
            </a:r>
            <a:endParaRPr lang="el-GR" sz="1800" b="1" dirty="0">
              <a:solidFill>
                <a:srgbClr val="1D4956"/>
              </a:solidFill>
            </a:endParaRPr>
          </a:p>
        </p:txBody>
      </p:sp>
      <p:sp>
        <p:nvSpPr>
          <p:cNvPr id="71" name="Ορθογώνιο 433">
            <a:extLst>
              <a:ext uri="{FF2B5EF4-FFF2-40B4-BE49-F238E27FC236}">
                <a16:creationId xmlns:a16="http://schemas.microsoft.com/office/drawing/2014/main" id="{A6529EF3-75A4-4869-9316-57A07D77682E}"/>
              </a:ext>
            </a:extLst>
          </p:cNvPr>
          <p:cNvSpPr/>
          <p:nvPr/>
        </p:nvSpPr>
        <p:spPr>
          <a:xfrm>
            <a:off x="9984906" y="4768058"/>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2" name="Ορθογώνιο 433">
            <a:extLst>
              <a:ext uri="{FF2B5EF4-FFF2-40B4-BE49-F238E27FC236}">
                <a16:creationId xmlns:a16="http://schemas.microsoft.com/office/drawing/2014/main" id="{F4E58B05-280D-478C-8E91-7798F1FE96FA}"/>
              </a:ext>
            </a:extLst>
          </p:cNvPr>
          <p:cNvSpPr/>
          <p:nvPr/>
        </p:nvSpPr>
        <p:spPr>
          <a:xfrm>
            <a:off x="9985226" y="5657657"/>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3" name="Ορθογώνιο 433">
            <a:extLst>
              <a:ext uri="{FF2B5EF4-FFF2-40B4-BE49-F238E27FC236}">
                <a16:creationId xmlns:a16="http://schemas.microsoft.com/office/drawing/2014/main" id="{00A88DAB-137B-41BA-BCD1-DC555ED6FE14}"/>
              </a:ext>
            </a:extLst>
          </p:cNvPr>
          <p:cNvSpPr/>
          <p:nvPr/>
        </p:nvSpPr>
        <p:spPr>
          <a:xfrm>
            <a:off x="8285186" y="4768059"/>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4" name="TextBox 73">
            <a:extLst>
              <a:ext uri="{FF2B5EF4-FFF2-40B4-BE49-F238E27FC236}">
                <a16:creationId xmlns:a16="http://schemas.microsoft.com/office/drawing/2014/main" id="{B96D10B0-8341-4EB1-B5B6-3080A92A9FC2}"/>
              </a:ext>
            </a:extLst>
          </p:cNvPr>
          <p:cNvSpPr txBox="1"/>
          <p:nvPr/>
        </p:nvSpPr>
        <p:spPr>
          <a:xfrm>
            <a:off x="8406561" y="4636079"/>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GPU1</a:t>
            </a:r>
            <a:endParaRPr lang="el-GR" sz="2000" dirty="0">
              <a:solidFill>
                <a:srgbClr val="1D4956"/>
              </a:solidFill>
            </a:endParaRPr>
          </a:p>
        </p:txBody>
      </p:sp>
      <p:sp>
        <p:nvSpPr>
          <p:cNvPr id="75" name="TextBox 74">
            <a:extLst>
              <a:ext uri="{FF2B5EF4-FFF2-40B4-BE49-F238E27FC236}">
                <a16:creationId xmlns:a16="http://schemas.microsoft.com/office/drawing/2014/main" id="{90CA061F-699B-4335-AF27-D4311617BE9D}"/>
              </a:ext>
            </a:extLst>
          </p:cNvPr>
          <p:cNvSpPr txBox="1"/>
          <p:nvPr/>
        </p:nvSpPr>
        <p:spPr>
          <a:xfrm>
            <a:off x="10143979" y="4630455"/>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GPU2</a:t>
            </a:r>
            <a:endParaRPr lang="el-GR" sz="2000" dirty="0">
              <a:solidFill>
                <a:srgbClr val="1D4956"/>
              </a:solidFill>
            </a:endParaRPr>
          </a:p>
        </p:txBody>
      </p:sp>
      <p:sp>
        <p:nvSpPr>
          <p:cNvPr id="76" name="TextBox 75">
            <a:extLst>
              <a:ext uri="{FF2B5EF4-FFF2-40B4-BE49-F238E27FC236}">
                <a16:creationId xmlns:a16="http://schemas.microsoft.com/office/drawing/2014/main" id="{151F5AD6-A620-43BA-9075-23F0DAC6563A}"/>
              </a:ext>
            </a:extLst>
          </p:cNvPr>
          <p:cNvSpPr txBox="1"/>
          <p:nvPr/>
        </p:nvSpPr>
        <p:spPr>
          <a:xfrm>
            <a:off x="8342318" y="4940299"/>
            <a:ext cx="3114796"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Low Priority</a:t>
            </a:r>
            <a:endParaRPr lang="el-GR" sz="1800" b="1" dirty="0">
              <a:solidFill>
                <a:schemeClr val="bg1"/>
              </a:solidFill>
            </a:endParaRPr>
          </a:p>
        </p:txBody>
      </p:sp>
      <p:sp>
        <p:nvSpPr>
          <p:cNvPr id="77" name="TextBox 76">
            <a:extLst>
              <a:ext uri="{FF2B5EF4-FFF2-40B4-BE49-F238E27FC236}">
                <a16:creationId xmlns:a16="http://schemas.microsoft.com/office/drawing/2014/main" id="{3D403E8D-64D1-4B71-9F51-4E51B5F9945D}"/>
              </a:ext>
            </a:extLst>
          </p:cNvPr>
          <p:cNvSpPr txBox="1"/>
          <p:nvPr/>
        </p:nvSpPr>
        <p:spPr>
          <a:xfrm>
            <a:off x="10143979" y="5519692"/>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GPU2</a:t>
            </a:r>
            <a:endParaRPr lang="el-GR" sz="2000" dirty="0">
              <a:solidFill>
                <a:srgbClr val="1D4956"/>
              </a:solidFill>
            </a:endParaRPr>
          </a:p>
        </p:txBody>
      </p:sp>
      <p:grpSp>
        <p:nvGrpSpPr>
          <p:cNvPr id="78" name="Ομάδα 77">
            <a:extLst>
              <a:ext uri="{FF2B5EF4-FFF2-40B4-BE49-F238E27FC236}">
                <a16:creationId xmlns:a16="http://schemas.microsoft.com/office/drawing/2014/main" id="{A76CF9EA-7076-4C90-8602-02BEF8E5F0C0}"/>
              </a:ext>
            </a:extLst>
          </p:cNvPr>
          <p:cNvGrpSpPr/>
          <p:nvPr/>
        </p:nvGrpSpPr>
        <p:grpSpPr>
          <a:xfrm>
            <a:off x="8289274" y="5525315"/>
            <a:ext cx="1524460" cy="732930"/>
            <a:chOff x="8312134" y="3091650"/>
            <a:chExt cx="1524460" cy="732930"/>
          </a:xfrm>
        </p:grpSpPr>
        <p:sp>
          <p:nvSpPr>
            <p:cNvPr id="79" name="Ορθογώνιο 433">
              <a:extLst>
                <a:ext uri="{FF2B5EF4-FFF2-40B4-BE49-F238E27FC236}">
                  <a16:creationId xmlns:a16="http://schemas.microsoft.com/office/drawing/2014/main" id="{99FACC98-8BFC-4655-8BBB-4AAFE752FE6B}"/>
                </a:ext>
              </a:extLst>
            </p:cNvPr>
            <p:cNvSpPr/>
            <p:nvPr/>
          </p:nvSpPr>
          <p:spPr>
            <a:xfrm>
              <a:off x="8312134" y="3223631"/>
              <a:ext cx="1524460" cy="600949"/>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0" name="TextBox 79">
              <a:extLst>
                <a:ext uri="{FF2B5EF4-FFF2-40B4-BE49-F238E27FC236}">
                  <a16:creationId xmlns:a16="http://schemas.microsoft.com/office/drawing/2014/main" id="{1818192E-8B07-4572-B000-2F3CCB48226B}"/>
                </a:ext>
              </a:extLst>
            </p:cNvPr>
            <p:cNvSpPr txBox="1"/>
            <p:nvPr/>
          </p:nvSpPr>
          <p:spPr>
            <a:xfrm>
              <a:off x="8406561" y="3091650"/>
              <a:ext cx="754293"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GPU1</a:t>
              </a:r>
              <a:endParaRPr lang="el-GR" sz="1800" dirty="0">
                <a:solidFill>
                  <a:srgbClr val="1D4956"/>
                </a:solidFill>
              </a:endParaRPr>
            </a:p>
          </p:txBody>
        </p:sp>
        <p:sp>
          <p:nvSpPr>
            <p:cNvPr id="81" name="TextBox 80">
              <a:extLst>
                <a:ext uri="{FF2B5EF4-FFF2-40B4-BE49-F238E27FC236}">
                  <a16:creationId xmlns:a16="http://schemas.microsoft.com/office/drawing/2014/main" id="{0D020744-746C-4A72-9C59-D75A79B25F99}"/>
                </a:ext>
              </a:extLst>
            </p:cNvPr>
            <p:cNvSpPr txBox="1"/>
            <p:nvPr/>
          </p:nvSpPr>
          <p:spPr>
            <a:xfrm>
              <a:off x="8370630" y="3395871"/>
              <a:ext cx="1403700" cy="344778"/>
            </a:xfrm>
            <a:prstGeom prst="rect">
              <a:avLst/>
            </a:prstGeom>
            <a:solidFill>
              <a:srgbClr val="1D4956"/>
            </a:solidFill>
            <a:ln>
              <a:solidFill>
                <a:srgbClr val="1D4956"/>
              </a:solidFill>
            </a:ln>
          </p:spPr>
          <p:txBody>
            <a:bodyPr wrap="square" rtlCol="0">
              <a:spAutoFit/>
            </a:bodyPr>
            <a:lstStyle/>
            <a:p>
              <a:pPr algn="ctr"/>
              <a:r>
                <a:rPr lang="en-US" sz="1800" b="1" dirty="0">
                  <a:solidFill>
                    <a:schemeClr val="bg1"/>
                  </a:solidFill>
                  <a:latin typeface="Barlow" panose="020B0604020202020204" charset="0"/>
                </a:rPr>
                <a:t>Low Priority</a:t>
              </a:r>
              <a:endParaRPr lang="el-GR" sz="1800" b="1" dirty="0">
                <a:solidFill>
                  <a:schemeClr val="bg1"/>
                </a:solidFill>
              </a:endParaRPr>
            </a:p>
          </p:txBody>
        </p:sp>
      </p:grpSp>
      <p:cxnSp>
        <p:nvCxnSpPr>
          <p:cNvPr id="82" name="Ευθύγραμμο βέλος σύνδεσης 3">
            <a:extLst>
              <a:ext uri="{FF2B5EF4-FFF2-40B4-BE49-F238E27FC236}">
                <a16:creationId xmlns:a16="http://schemas.microsoft.com/office/drawing/2014/main" id="{1A9ACC25-89B3-4030-B1C8-245F72DF6A14}"/>
              </a:ext>
            </a:extLst>
          </p:cNvPr>
          <p:cNvCxnSpPr>
            <a:cxnSpLocks/>
          </p:cNvCxnSpPr>
          <p:nvPr/>
        </p:nvCxnSpPr>
        <p:spPr>
          <a:xfrm>
            <a:off x="8150032" y="4814152"/>
            <a:ext cx="0" cy="1411079"/>
          </a:xfrm>
          <a:prstGeom prst="straightConnector1">
            <a:avLst/>
          </a:prstGeom>
          <a:ln w="38100">
            <a:solidFill>
              <a:srgbClr val="1D495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76D0E137-54CA-4CA4-9CF7-AA3498D22693}"/>
              </a:ext>
            </a:extLst>
          </p:cNvPr>
          <p:cNvSpPr txBox="1"/>
          <p:nvPr/>
        </p:nvSpPr>
        <p:spPr>
          <a:xfrm>
            <a:off x="10045794" y="5820010"/>
            <a:ext cx="1403700" cy="369332"/>
          </a:xfrm>
          <a:prstGeom prst="rect">
            <a:avLst/>
          </a:prstGeom>
          <a:solidFill>
            <a:schemeClr val="bg1"/>
          </a:solidFill>
          <a:ln>
            <a:solidFill>
              <a:srgbClr val="1D4956"/>
            </a:solidFill>
          </a:ln>
        </p:spPr>
        <p:txBody>
          <a:bodyPr wrap="square" rtlCol="0">
            <a:spAutoFit/>
          </a:bodyPr>
          <a:lstStyle/>
          <a:p>
            <a:pPr algn="ctr"/>
            <a:r>
              <a:rPr lang="en-US" sz="1800" b="1" dirty="0">
                <a:solidFill>
                  <a:srgbClr val="1D4956"/>
                </a:solidFill>
                <a:latin typeface="Barlow" panose="020B0604020202020204" charset="0"/>
              </a:rPr>
              <a:t>High Priority</a:t>
            </a:r>
            <a:endParaRPr lang="el-GR" sz="1800" b="1" dirty="0">
              <a:solidFill>
                <a:srgbClr val="1D4956"/>
              </a:solidFill>
            </a:endParaRPr>
          </a:p>
        </p:txBody>
      </p:sp>
      <p:sp>
        <p:nvSpPr>
          <p:cNvPr id="4" name="Οβάλ 3">
            <a:extLst>
              <a:ext uri="{FF2B5EF4-FFF2-40B4-BE49-F238E27FC236}">
                <a16:creationId xmlns:a16="http://schemas.microsoft.com/office/drawing/2014/main" id="{54EF3DAE-BE42-4F57-A6C5-4F10819C5D73}"/>
              </a:ext>
            </a:extLst>
          </p:cNvPr>
          <p:cNvSpPr/>
          <p:nvPr/>
        </p:nvSpPr>
        <p:spPr>
          <a:xfrm>
            <a:off x="4676775" y="4406311"/>
            <a:ext cx="876300" cy="310231"/>
          </a:xfrm>
          <a:prstGeom prst="ellipse">
            <a:avLst/>
          </a:prstGeom>
          <a:noFill/>
          <a:ln w="38100">
            <a:solidFill>
              <a:srgbClr val="4FA0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extBox 6">
            <a:extLst>
              <a:ext uri="{FF2B5EF4-FFF2-40B4-BE49-F238E27FC236}">
                <a16:creationId xmlns:a16="http://schemas.microsoft.com/office/drawing/2014/main" id="{7E968D91-A8CC-4815-87F6-66FCC4765585}"/>
              </a:ext>
            </a:extLst>
          </p:cNvPr>
          <p:cNvSpPr txBox="1"/>
          <p:nvPr/>
        </p:nvSpPr>
        <p:spPr>
          <a:xfrm>
            <a:off x="3930723" y="3941440"/>
            <a:ext cx="2368404" cy="400110"/>
          </a:xfrm>
          <a:prstGeom prst="rect">
            <a:avLst/>
          </a:prstGeom>
          <a:solidFill>
            <a:srgbClr val="4FA095"/>
          </a:solidFill>
        </p:spPr>
        <p:txBody>
          <a:bodyPr wrap="square" rtlCol="0">
            <a:spAutoFit/>
          </a:bodyPr>
          <a:lstStyle/>
          <a:p>
            <a:pPr algn="ctr"/>
            <a:r>
              <a:rPr lang="en-US" sz="2000" dirty="0">
                <a:solidFill>
                  <a:schemeClr val="bg1"/>
                </a:solidFill>
                <a:latin typeface="Barlow" panose="020B0604020202020204" charset="0"/>
              </a:rPr>
              <a:t>Migration overhead</a:t>
            </a:r>
            <a:endParaRPr lang="el-GR" sz="2000" dirty="0">
              <a:solidFill>
                <a:schemeClr val="bg1"/>
              </a:solidFill>
            </a:endParaRPr>
          </a:p>
        </p:txBody>
      </p:sp>
      <p:sp>
        <p:nvSpPr>
          <p:cNvPr id="58" name="TextBox 57">
            <a:extLst>
              <a:ext uri="{FF2B5EF4-FFF2-40B4-BE49-F238E27FC236}">
                <a16:creationId xmlns:a16="http://schemas.microsoft.com/office/drawing/2014/main" id="{C2DAD118-E8BA-46A8-BB71-5E0C690BCDFC}"/>
              </a:ext>
            </a:extLst>
          </p:cNvPr>
          <p:cNvSpPr txBox="1"/>
          <p:nvPr/>
        </p:nvSpPr>
        <p:spPr>
          <a:xfrm>
            <a:off x="8673057" y="4370841"/>
            <a:ext cx="2483058"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Elastic</a:t>
            </a:r>
            <a:endParaRPr lang="el-GR" sz="2000" dirty="0">
              <a:solidFill>
                <a:srgbClr val="1D4956"/>
              </a:solidFill>
            </a:endParaRPr>
          </a:p>
        </p:txBody>
      </p:sp>
      <p:sp>
        <p:nvSpPr>
          <p:cNvPr id="8" name="Slide Number Placeholder 7">
            <a:extLst>
              <a:ext uri="{FF2B5EF4-FFF2-40B4-BE49-F238E27FC236}">
                <a16:creationId xmlns:a16="http://schemas.microsoft.com/office/drawing/2014/main" id="{74C5B8DA-D4BB-4A37-8FA0-20149FB8CF3A}"/>
              </a:ext>
            </a:extLst>
          </p:cNvPr>
          <p:cNvSpPr>
            <a:spLocks noGrp="1"/>
          </p:cNvSpPr>
          <p:nvPr>
            <p:ph type="sldNum" sz="quarter" idx="12"/>
          </p:nvPr>
        </p:nvSpPr>
        <p:spPr/>
        <p:txBody>
          <a:bodyPr/>
          <a:lstStyle/>
          <a:p>
            <a:fld id="{48F63A3B-78C7-47BE-AE5E-E10140E04643}" type="slidenum">
              <a:rPr lang="en-US" smtClean="0"/>
              <a:t>70</a:t>
            </a:fld>
            <a:endParaRPr lang="en-US"/>
          </a:p>
        </p:txBody>
      </p:sp>
      <p:sp>
        <p:nvSpPr>
          <p:cNvPr id="10" name="Footer Placeholder 9">
            <a:extLst>
              <a:ext uri="{FF2B5EF4-FFF2-40B4-BE49-F238E27FC236}">
                <a16:creationId xmlns:a16="http://schemas.microsoft.com/office/drawing/2014/main" id="{5139A899-0EAF-4D46-8C9F-E0C2ED3F9D60}"/>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1922838390"/>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48640" y="365125"/>
            <a:ext cx="11533251" cy="777875"/>
          </a:xfrm>
        </p:spPr>
        <p:txBody>
          <a:bodyPr>
            <a:normAutofit/>
          </a:bodyPr>
          <a:lstStyle/>
          <a:p>
            <a:r>
              <a:rPr lang="en-US" sz="3600" b="1" dirty="0">
                <a:solidFill>
                  <a:srgbClr val="1D4956"/>
                </a:solidFill>
                <a:latin typeface="Barlow"/>
                <a:cs typeface="Calibri Light"/>
              </a:rPr>
              <a:t>Why </a:t>
            </a:r>
            <a:r>
              <a:rPr lang="en-US" sz="3600" b="1" dirty="0" err="1">
                <a:solidFill>
                  <a:srgbClr val="1D4956"/>
                </a:solidFill>
                <a:latin typeface="Barlow"/>
                <a:cs typeface="Calibri Light"/>
              </a:rPr>
              <a:t>Arax</a:t>
            </a:r>
            <a:r>
              <a:rPr lang="en-US" sz="3600" b="1" dirty="0">
                <a:solidFill>
                  <a:srgbClr val="1D4956"/>
                </a:solidFill>
                <a:latin typeface="Barlow"/>
                <a:cs typeface="Calibri Light"/>
              </a:rPr>
              <a:t>?</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rPr>
              <a:t>5</a:t>
            </a:r>
          </a:p>
        </p:txBody>
      </p:sp>
      <p:sp>
        <p:nvSpPr>
          <p:cNvPr id="6" name="Θέση υποσέλιδου 18">
            <a:extLst>
              <a:ext uri="{FF2B5EF4-FFF2-40B4-BE49-F238E27FC236}">
                <a16:creationId xmlns:a16="http://schemas.microsoft.com/office/drawing/2014/main" id="{99DE5FBF-084D-49D6-BA47-5917A7A8C38A}"/>
              </a:ext>
            </a:extLst>
          </p:cNvPr>
          <p:cNvSpPr txBox="1">
            <a:spLocks/>
          </p:cNvSpPr>
          <p:nvPr/>
        </p:nvSpPr>
        <p:spPr>
          <a:xfrm>
            <a:off x="3657600" y="639322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400" dirty="0">
                <a:solidFill>
                  <a:schemeClr val="bg1"/>
                </a:solidFill>
                <a:latin typeface="Barlow" panose="020B0604020202020204" charset="0"/>
              </a:rPr>
              <a:t>ACM Symposium on Cloud Computing 2022</a:t>
            </a:r>
            <a:endParaRPr lang="en-US" sz="1400" dirty="0">
              <a:latin typeface="Barlow" panose="020B0604020202020204" charset="0"/>
            </a:endParaRPr>
          </a:p>
        </p:txBody>
      </p:sp>
      <p:graphicFrame>
        <p:nvGraphicFramePr>
          <p:cNvPr id="10" name="Πίνακας 9">
            <a:extLst>
              <a:ext uri="{FF2B5EF4-FFF2-40B4-BE49-F238E27FC236}">
                <a16:creationId xmlns:a16="http://schemas.microsoft.com/office/drawing/2014/main" id="{EF350DDD-B973-46E8-8793-A64EAB277C22}"/>
              </a:ext>
            </a:extLst>
          </p:cNvPr>
          <p:cNvGraphicFramePr>
            <a:graphicFrameLocks noGrp="1"/>
          </p:cNvGraphicFramePr>
          <p:nvPr/>
        </p:nvGraphicFramePr>
        <p:xfrm>
          <a:off x="548640" y="1529543"/>
          <a:ext cx="9579293" cy="4297193"/>
        </p:xfrm>
        <a:graphic>
          <a:graphicData uri="http://schemas.openxmlformats.org/drawingml/2006/table">
            <a:tbl>
              <a:tblPr firstRow="1" bandRow="1">
                <a:tableStyleId>{F2DE63D5-997A-4646-A377-4702673A728D}</a:tableStyleId>
              </a:tblPr>
              <a:tblGrid>
                <a:gridCol w="3034030">
                  <a:extLst>
                    <a:ext uri="{9D8B030D-6E8A-4147-A177-3AD203B41FA5}">
                      <a16:colId xmlns:a16="http://schemas.microsoft.com/office/drawing/2014/main" val="2216117299"/>
                    </a:ext>
                  </a:extLst>
                </a:gridCol>
                <a:gridCol w="1114743">
                  <a:extLst>
                    <a:ext uri="{9D8B030D-6E8A-4147-A177-3AD203B41FA5}">
                      <a16:colId xmlns:a16="http://schemas.microsoft.com/office/drawing/2014/main" val="1372732053"/>
                    </a:ext>
                  </a:extLst>
                </a:gridCol>
                <a:gridCol w="1535430">
                  <a:extLst>
                    <a:ext uri="{9D8B030D-6E8A-4147-A177-3AD203B41FA5}">
                      <a16:colId xmlns:a16="http://schemas.microsoft.com/office/drawing/2014/main" val="3142260953"/>
                    </a:ext>
                  </a:extLst>
                </a:gridCol>
                <a:gridCol w="1135380">
                  <a:extLst>
                    <a:ext uri="{9D8B030D-6E8A-4147-A177-3AD203B41FA5}">
                      <a16:colId xmlns:a16="http://schemas.microsoft.com/office/drawing/2014/main" val="3122937637"/>
                    </a:ext>
                  </a:extLst>
                </a:gridCol>
                <a:gridCol w="1198880">
                  <a:extLst>
                    <a:ext uri="{9D8B030D-6E8A-4147-A177-3AD203B41FA5}">
                      <a16:colId xmlns:a16="http://schemas.microsoft.com/office/drawing/2014/main" val="1436739819"/>
                    </a:ext>
                  </a:extLst>
                </a:gridCol>
                <a:gridCol w="1560830">
                  <a:extLst>
                    <a:ext uri="{9D8B030D-6E8A-4147-A177-3AD203B41FA5}">
                      <a16:colId xmlns:a16="http://schemas.microsoft.com/office/drawing/2014/main" val="1557990617"/>
                    </a:ext>
                  </a:extLst>
                </a:gridCol>
              </a:tblGrid>
              <a:tr h="569589">
                <a:tc>
                  <a:txBody>
                    <a:bodyPr/>
                    <a:lstStyle/>
                    <a:p>
                      <a:pPr algn="ctr"/>
                      <a:r>
                        <a:rPr lang="en-US" sz="2000" dirty="0">
                          <a:latin typeface="Barlow" panose="020B0604020202020204" charset="0"/>
                        </a:rPr>
                        <a:t>Capabilities</a:t>
                      </a:r>
                      <a:endParaRPr lang="en-US" sz="20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a:latin typeface="Barlow" panose="020B0604020202020204" charset="0"/>
                        </a:rPr>
                        <a:t>MPS</a:t>
                      </a:r>
                    </a:p>
                    <a:p>
                      <a:pPr algn="ctr"/>
                      <a:r>
                        <a:rPr lang="en-US" sz="2000" dirty="0">
                          <a:latin typeface="Barlow" panose="020B0604020202020204" charset="0"/>
                        </a:rPr>
                        <a:t>(NVIDIA)</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err="1">
                          <a:latin typeface="Barlow" panose="020B0604020202020204" charset="0"/>
                        </a:rPr>
                        <a:t>StarPU</a:t>
                      </a:r>
                      <a:endParaRPr lang="en-US" sz="2000" dirty="0">
                        <a:latin typeface="Barlow" panose="020B0604020202020204" charset="0"/>
                      </a:endParaRPr>
                    </a:p>
                    <a:p>
                      <a:pPr algn="ctr"/>
                      <a:r>
                        <a:rPr lang="en-US" sz="2000" dirty="0">
                          <a:latin typeface="Barlow" panose="020B0604020202020204" charset="0"/>
                        </a:rPr>
                        <a:t>(Europar’09)</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err="1">
                          <a:latin typeface="Barlow" panose="020B0604020202020204" charset="0"/>
                        </a:rPr>
                        <a:t>Gandiva</a:t>
                      </a:r>
                      <a:endParaRPr lang="en-US" sz="2000" dirty="0">
                        <a:latin typeface="Barlow" panose="020B0604020202020204" charset="0"/>
                      </a:endParaRPr>
                    </a:p>
                    <a:p>
                      <a:pPr algn="ctr"/>
                      <a:r>
                        <a:rPr lang="en-US" sz="2000" dirty="0">
                          <a:latin typeface="Barlow" panose="020B0604020202020204" charset="0"/>
                        </a:rPr>
                        <a:t>(OSDI’18)</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a:latin typeface="Barlow" panose="020B0604020202020204" charset="0"/>
                        </a:rPr>
                        <a:t>DCUDA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Barlow" panose="020B0604020202020204" charset="0"/>
                        </a:rPr>
                        <a:t>(SoCC’19)</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err="1">
                          <a:latin typeface="Barlow" panose="020B0604020202020204" charset="0"/>
                        </a:rPr>
                        <a:t>AvA</a:t>
                      </a:r>
                      <a:endParaRPr lang="en-US" sz="2000" dirty="0">
                        <a:latin typeface="Barlow" panose="020B0604020202020204" charset="0"/>
                      </a:endParaRPr>
                    </a:p>
                    <a:p>
                      <a:pPr algn="ctr"/>
                      <a:r>
                        <a:rPr lang="en-US" sz="2000" dirty="0">
                          <a:latin typeface="Barlow" panose="020B0604020202020204" charset="0"/>
                        </a:rPr>
                        <a:t>(ASPLOS’20)</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extLst>
                  <a:ext uri="{0D108BD9-81ED-4DB2-BD59-A6C34878D82A}">
                    <a16:rowId xmlns:a16="http://schemas.microsoft.com/office/drawing/2014/main" val="3178386838"/>
                  </a:ext>
                </a:extLst>
              </a:tr>
              <a:tr h="569589">
                <a:tc>
                  <a:txBody>
                    <a:bodyPr/>
                    <a:lstStyle/>
                    <a:p>
                      <a:pPr algn="ctr"/>
                      <a:r>
                        <a:rPr lang="en-US" sz="2000" dirty="0">
                          <a:solidFill>
                            <a:srgbClr val="1D4956"/>
                          </a:solidFill>
                          <a:latin typeface="Barlow" panose="020B0604020202020204" charset="0"/>
                        </a:rPr>
                        <a:t>Abstract accelerators</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8605583"/>
                  </a:ext>
                </a:extLst>
              </a:tr>
              <a:tr h="555797">
                <a:tc>
                  <a:txBody>
                    <a:bodyPr/>
                    <a:lstStyle/>
                    <a:p>
                      <a:pPr algn="ctr"/>
                      <a:r>
                        <a:rPr lang="en-US" sz="2000" dirty="0">
                          <a:solidFill>
                            <a:srgbClr val="1D4956"/>
                          </a:solidFill>
                          <a:latin typeface="Barlow" panose="020B0604020202020204" charset="0"/>
                        </a:rPr>
                        <a:t>Shared runtime</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6135985"/>
                  </a:ext>
                </a:extLst>
              </a:tr>
              <a:tr h="555797">
                <a:tc>
                  <a:txBody>
                    <a:bodyPr/>
                    <a:lstStyle/>
                    <a:p>
                      <a:pPr algn="ctr"/>
                      <a:r>
                        <a:rPr lang="en-US" sz="2000" dirty="0">
                          <a:solidFill>
                            <a:srgbClr val="1D4956"/>
                          </a:solidFill>
                          <a:latin typeface="Barlow" panose="020B0604020202020204" charset="0"/>
                        </a:rPr>
                        <a:t>Dynamic task assignment</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1D4956"/>
                          </a:solidFill>
                          <a:latin typeface="Barlow" panose="020B0604020202020204" charset="0"/>
                          <a:sym typeface="Wingdings" panose="05000000000000000000" pitchFamily="2" charset="2"/>
                        </a:rPr>
                        <a:t>(app)</a:t>
                      </a:r>
                      <a:endParaRPr lang="en-US" sz="20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1D4956"/>
                          </a:solidFill>
                          <a:latin typeface="Barlow" panose="020B0604020202020204" charset="0"/>
                          <a:sym typeface="Wingdings" panose="05000000000000000000" pitchFamily="2" charset="2"/>
                        </a:rPr>
                        <a:t>(app)</a:t>
                      </a:r>
                      <a:endParaRPr lang="en-US" sz="20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4852640"/>
                  </a:ext>
                </a:extLst>
              </a:tr>
              <a:tr h="569589">
                <a:tc>
                  <a:txBody>
                    <a:bodyPr/>
                    <a:lstStyle/>
                    <a:p>
                      <a:pPr algn="ctr"/>
                      <a:r>
                        <a:rPr lang="en-US" sz="2000" dirty="0">
                          <a:solidFill>
                            <a:srgbClr val="1D4956"/>
                          </a:solidFill>
                          <a:latin typeface="Barlow" panose="020B0604020202020204" charset="0"/>
                        </a:rPr>
                        <a:t>Live data migration</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9094671"/>
                  </a:ext>
                </a:extLst>
              </a:tr>
              <a:tr h="569589">
                <a:tc>
                  <a:txBody>
                    <a:bodyPr/>
                    <a:lstStyle/>
                    <a:p>
                      <a:pPr algn="ctr"/>
                      <a:r>
                        <a:rPr lang="en-US" sz="2000" dirty="0">
                          <a:solidFill>
                            <a:srgbClr val="1D4956"/>
                          </a:solidFill>
                          <a:latin typeface="Barlow" panose="020B0604020202020204" charset="0"/>
                        </a:rPr>
                        <a:t>Spatial sharing</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481316"/>
                  </a:ext>
                </a:extLst>
              </a:tr>
              <a:tr h="569589">
                <a:tc>
                  <a:txBody>
                    <a:bodyPr/>
                    <a:lstStyle/>
                    <a:p>
                      <a:pPr algn="ctr"/>
                      <a:r>
                        <a:rPr lang="en-US" sz="2000" dirty="0">
                          <a:solidFill>
                            <a:srgbClr val="1D4956"/>
                          </a:solidFill>
                          <a:latin typeface="Barlow" panose="020B0604020202020204" charset="0"/>
                        </a:rPr>
                        <a:t>Automated porting </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D4956"/>
                          </a:solidFill>
                          <a:effectLst/>
                          <a:uLnTx/>
                          <a:uFillTx/>
                          <a:latin typeface="Barlow" panose="020B0604020202020204" charset="0"/>
                          <a:ea typeface="+mn-ea"/>
                          <a:cs typeface="+mn-cs"/>
                        </a:rPr>
                        <a:t>N.A.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D4956"/>
                          </a:solidFill>
                          <a:effectLst/>
                          <a:uLnTx/>
                          <a:uFillTx/>
                          <a:latin typeface="Barlow" panose="020B0604020202020204" charset="0"/>
                          <a:ea typeface="+mn-ea"/>
                          <a:cs typeface="+mn-cs"/>
                        </a:rPr>
                        <a:t>N.A.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D4956"/>
                          </a:solidFill>
                          <a:effectLst/>
                          <a:uLnTx/>
                          <a:uFillTx/>
                          <a:latin typeface="Barlow" panose="020B0604020202020204" charset="0"/>
                          <a:ea typeface="+mn-ea"/>
                          <a:cs typeface="+mn-cs"/>
                        </a:rPr>
                        <a:t>N.A.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926158"/>
                  </a:ext>
                </a:extLst>
              </a:tr>
            </a:tbl>
          </a:graphicData>
        </a:graphic>
      </p:graphicFrame>
    </p:spTree>
    <p:custDataLst>
      <p:tags r:id="rId1"/>
    </p:custDataLst>
    <p:extLst>
      <p:ext uri="{BB962C8B-B14F-4D97-AF65-F5344CB8AC3E}">
        <p14:creationId xmlns:p14="http://schemas.microsoft.com/office/powerpoint/2010/main" val="267949197"/>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48640" y="365125"/>
            <a:ext cx="11533251" cy="777875"/>
          </a:xfrm>
        </p:spPr>
        <p:txBody>
          <a:bodyPr>
            <a:normAutofit/>
          </a:bodyPr>
          <a:lstStyle/>
          <a:p>
            <a:r>
              <a:rPr lang="en-US" sz="3600" b="1" dirty="0">
                <a:solidFill>
                  <a:srgbClr val="1D4956"/>
                </a:solidFill>
                <a:latin typeface="Barlow"/>
                <a:cs typeface="Calibri Light"/>
              </a:rPr>
              <a:t>Why </a:t>
            </a:r>
            <a:r>
              <a:rPr lang="en-US" sz="3600" b="1" dirty="0" err="1">
                <a:solidFill>
                  <a:srgbClr val="1D4956"/>
                </a:solidFill>
                <a:latin typeface="Barlow"/>
                <a:cs typeface="Calibri Light"/>
              </a:rPr>
              <a:t>Arax</a:t>
            </a:r>
            <a:r>
              <a:rPr lang="en-US" sz="3600" b="1" dirty="0">
                <a:solidFill>
                  <a:srgbClr val="1D4956"/>
                </a:solidFill>
                <a:latin typeface="Barlow"/>
                <a:cs typeface="Calibri Light"/>
              </a:rPr>
              <a:t>?</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rPr>
              <a:t>5</a:t>
            </a:r>
          </a:p>
        </p:txBody>
      </p:sp>
      <p:sp>
        <p:nvSpPr>
          <p:cNvPr id="6" name="Θέση υποσέλιδου 18">
            <a:extLst>
              <a:ext uri="{FF2B5EF4-FFF2-40B4-BE49-F238E27FC236}">
                <a16:creationId xmlns:a16="http://schemas.microsoft.com/office/drawing/2014/main" id="{99DE5FBF-084D-49D6-BA47-5917A7A8C38A}"/>
              </a:ext>
            </a:extLst>
          </p:cNvPr>
          <p:cNvSpPr txBox="1">
            <a:spLocks/>
          </p:cNvSpPr>
          <p:nvPr/>
        </p:nvSpPr>
        <p:spPr>
          <a:xfrm>
            <a:off x="3657600" y="639322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400" dirty="0">
                <a:solidFill>
                  <a:schemeClr val="bg1"/>
                </a:solidFill>
                <a:latin typeface="Barlow" panose="020B0604020202020204" charset="0"/>
              </a:rPr>
              <a:t>ACM Symposium on Cloud Computing 2022</a:t>
            </a:r>
            <a:endParaRPr lang="en-US" sz="1400" dirty="0">
              <a:latin typeface="Barlow" panose="020B0604020202020204" charset="0"/>
            </a:endParaRPr>
          </a:p>
        </p:txBody>
      </p:sp>
      <p:graphicFrame>
        <p:nvGraphicFramePr>
          <p:cNvPr id="10" name="Πίνακας 9">
            <a:extLst>
              <a:ext uri="{FF2B5EF4-FFF2-40B4-BE49-F238E27FC236}">
                <a16:creationId xmlns:a16="http://schemas.microsoft.com/office/drawing/2014/main" id="{EF350DDD-B973-46E8-8793-A64EAB277C22}"/>
              </a:ext>
            </a:extLst>
          </p:cNvPr>
          <p:cNvGraphicFramePr>
            <a:graphicFrameLocks noGrp="1"/>
          </p:cNvGraphicFramePr>
          <p:nvPr/>
        </p:nvGraphicFramePr>
        <p:xfrm>
          <a:off x="548640" y="1529543"/>
          <a:ext cx="11010356" cy="4297193"/>
        </p:xfrm>
        <a:graphic>
          <a:graphicData uri="http://schemas.openxmlformats.org/drawingml/2006/table">
            <a:tbl>
              <a:tblPr firstRow="1" bandRow="1">
                <a:tableStyleId>{F2DE63D5-997A-4646-A377-4702673A728D}</a:tableStyleId>
              </a:tblPr>
              <a:tblGrid>
                <a:gridCol w="3034030">
                  <a:extLst>
                    <a:ext uri="{9D8B030D-6E8A-4147-A177-3AD203B41FA5}">
                      <a16:colId xmlns:a16="http://schemas.microsoft.com/office/drawing/2014/main" val="2216117299"/>
                    </a:ext>
                  </a:extLst>
                </a:gridCol>
                <a:gridCol w="1114743">
                  <a:extLst>
                    <a:ext uri="{9D8B030D-6E8A-4147-A177-3AD203B41FA5}">
                      <a16:colId xmlns:a16="http://schemas.microsoft.com/office/drawing/2014/main" val="1372732053"/>
                    </a:ext>
                  </a:extLst>
                </a:gridCol>
                <a:gridCol w="1535430">
                  <a:extLst>
                    <a:ext uri="{9D8B030D-6E8A-4147-A177-3AD203B41FA5}">
                      <a16:colId xmlns:a16="http://schemas.microsoft.com/office/drawing/2014/main" val="3142260953"/>
                    </a:ext>
                  </a:extLst>
                </a:gridCol>
                <a:gridCol w="1135380">
                  <a:extLst>
                    <a:ext uri="{9D8B030D-6E8A-4147-A177-3AD203B41FA5}">
                      <a16:colId xmlns:a16="http://schemas.microsoft.com/office/drawing/2014/main" val="3122937637"/>
                    </a:ext>
                  </a:extLst>
                </a:gridCol>
                <a:gridCol w="1198880">
                  <a:extLst>
                    <a:ext uri="{9D8B030D-6E8A-4147-A177-3AD203B41FA5}">
                      <a16:colId xmlns:a16="http://schemas.microsoft.com/office/drawing/2014/main" val="1436739819"/>
                    </a:ext>
                  </a:extLst>
                </a:gridCol>
                <a:gridCol w="1560830">
                  <a:extLst>
                    <a:ext uri="{9D8B030D-6E8A-4147-A177-3AD203B41FA5}">
                      <a16:colId xmlns:a16="http://schemas.microsoft.com/office/drawing/2014/main" val="1557990617"/>
                    </a:ext>
                  </a:extLst>
                </a:gridCol>
                <a:gridCol w="1431063">
                  <a:extLst>
                    <a:ext uri="{9D8B030D-6E8A-4147-A177-3AD203B41FA5}">
                      <a16:colId xmlns:a16="http://schemas.microsoft.com/office/drawing/2014/main" val="1918907780"/>
                    </a:ext>
                  </a:extLst>
                </a:gridCol>
              </a:tblGrid>
              <a:tr h="569589">
                <a:tc>
                  <a:txBody>
                    <a:bodyPr/>
                    <a:lstStyle/>
                    <a:p>
                      <a:pPr algn="ctr"/>
                      <a:r>
                        <a:rPr lang="en-US" sz="2000" dirty="0">
                          <a:latin typeface="Barlow" panose="020B0604020202020204" charset="0"/>
                        </a:rPr>
                        <a:t>Capabilities</a:t>
                      </a:r>
                      <a:endParaRPr lang="en-US" sz="20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a:latin typeface="Barlow" panose="020B0604020202020204" charset="0"/>
                        </a:rPr>
                        <a:t>MPS</a:t>
                      </a:r>
                    </a:p>
                    <a:p>
                      <a:pPr algn="ctr"/>
                      <a:r>
                        <a:rPr lang="en-US" sz="2000" dirty="0">
                          <a:latin typeface="Barlow" panose="020B0604020202020204" charset="0"/>
                        </a:rPr>
                        <a:t>(NVIDIA)</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err="1">
                          <a:latin typeface="Barlow" panose="020B0604020202020204" charset="0"/>
                        </a:rPr>
                        <a:t>StarPU</a:t>
                      </a:r>
                      <a:endParaRPr lang="en-US" sz="2000" dirty="0">
                        <a:latin typeface="Barlow" panose="020B0604020202020204" charset="0"/>
                      </a:endParaRPr>
                    </a:p>
                    <a:p>
                      <a:pPr algn="ctr"/>
                      <a:r>
                        <a:rPr lang="en-US" sz="2000" dirty="0">
                          <a:latin typeface="Barlow" panose="020B0604020202020204" charset="0"/>
                        </a:rPr>
                        <a:t>(Europar’09)</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err="1">
                          <a:latin typeface="Barlow" panose="020B0604020202020204" charset="0"/>
                        </a:rPr>
                        <a:t>Gandiva</a:t>
                      </a:r>
                      <a:endParaRPr lang="en-US" sz="2000" dirty="0">
                        <a:latin typeface="Barlow" panose="020B0604020202020204" charset="0"/>
                      </a:endParaRPr>
                    </a:p>
                    <a:p>
                      <a:pPr algn="ctr"/>
                      <a:r>
                        <a:rPr lang="en-US" sz="2000" dirty="0">
                          <a:latin typeface="Barlow" panose="020B0604020202020204" charset="0"/>
                        </a:rPr>
                        <a:t>(OSDI’18)</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a:latin typeface="Barlow" panose="020B0604020202020204" charset="0"/>
                        </a:rPr>
                        <a:t>DCUDA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Barlow" panose="020B0604020202020204" charset="0"/>
                        </a:rPr>
                        <a:t>(SoCC’19)</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err="1">
                          <a:latin typeface="Barlow" panose="020B0604020202020204" charset="0"/>
                        </a:rPr>
                        <a:t>AvA</a:t>
                      </a:r>
                      <a:endParaRPr lang="en-US" sz="2000" dirty="0">
                        <a:latin typeface="Barlow" panose="020B0604020202020204" charset="0"/>
                      </a:endParaRPr>
                    </a:p>
                    <a:p>
                      <a:pPr algn="ctr"/>
                      <a:r>
                        <a:rPr lang="en-US" sz="2000" dirty="0">
                          <a:latin typeface="Barlow" panose="020B0604020202020204" charset="0"/>
                        </a:rPr>
                        <a:t>(ASPLOS’20)</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err="1">
                          <a:latin typeface="Barlow" panose="020B0604020202020204" charset="0"/>
                        </a:rPr>
                        <a:t>Arax</a:t>
                      </a:r>
                      <a:endParaRPr lang="en-US" sz="2000" dirty="0">
                        <a:latin typeface="Barlow" panose="020B060402020202020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Barlow" panose="020B0604020202020204" charset="0"/>
                        </a:rPr>
                        <a:t>(SoCC’22)</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extLst>
                  <a:ext uri="{0D108BD9-81ED-4DB2-BD59-A6C34878D82A}">
                    <a16:rowId xmlns:a16="http://schemas.microsoft.com/office/drawing/2014/main" val="3178386838"/>
                  </a:ext>
                </a:extLst>
              </a:tr>
              <a:tr h="569589">
                <a:tc>
                  <a:txBody>
                    <a:bodyPr/>
                    <a:lstStyle/>
                    <a:p>
                      <a:pPr algn="ctr"/>
                      <a:r>
                        <a:rPr lang="en-US" sz="2000" dirty="0">
                          <a:solidFill>
                            <a:srgbClr val="1D4956"/>
                          </a:solidFill>
                          <a:latin typeface="Barlow" panose="020B0604020202020204" charset="0"/>
                        </a:rPr>
                        <a:t>Abstract accelerators</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8605583"/>
                  </a:ext>
                </a:extLst>
              </a:tr>
              <a:tr h="555797">
                <a:tc>
                  <a:txBody>
                    <a:bodyPr/>
                    <a:lstStyle/>
                    <a:p>
                      <a:pPr algn="ctr"/>
                      <a:r>
                        <a:rPr lang="en-US" sz="2000" dirty="0">
                          <a:solidFill>
                            <a:srgbClr val="1D4956"/>
                          </a:solidFill>
                          <a:latin typeface="Barlow" panose="020B0604020202020204" charset="0"/>
                        </a:rPr>
                        <a:t>Shared runtime</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6135985"/>
                  </a:ext>
                </a:extLst>
              </a:tr>
              <a:tr h="555797">
                <a:tc>
                  <a:txBody>
                    <a:bodyPr/>
                    <a:lstStyle/>
                    <a:p>
                      <a:pPr algn="ctr"/>
                      <a:r>
                        <a:rPr lang="en-US" sz="2000" dirty="0">
                          <a:solidFill>
                            <a:srgbClr val="1D4956"/>
                          </a:solidFill>
                          <a:latin typeface="Barlow" panose="020B0604020202020204" charset="0"/>
                        </a:rPr>
                        <a:t>Dynamic task assignment</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1D4956"/>
                          </a:solidFill>
                          <a:latin typeface="Barlow" panose="020B0604020202020204" charset="0"/>
                          <a:sym typeface="Wingdings" panose="05000000000000000000" pitchFamily="2" charset="2"/>
                        </a:rPr>
                        <a:t>(app)</a:t>
                      </a:r>
                      <a:endParaRPr lang="en-US" sz="20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1D4956"/>
                          </a:solidFill>
                          <a:latin typeface="Barlow" panose="020B0604020202020204" charset="0"/>
                          <a:sym typeface="Wingdings" panose="05000000000000000000" pitchFamily="2" charset="2"/>
                        </a:rPr>
                        <a:t>(app)</a:t>
                      </a:r>
                      <a:endParaRPr lang="en-US" sz="20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4852640"/>
                  </a:ext>
                </a:extLst>
              </a:tr>
              <a:tr h="569589">
                <a:tc>
                  <a:txBody>
                    <a:bodyPr/>
                    <a:lstStyle/>
                    <a:p>
                      <a:pPr algn="ctr"/>
                      <a:r>
                        <a:rPr lang="en-US" sz="2000" dirty="0">
                          <a:solidFill>
                            <a:srgbClr val="1D4956"/>
                          </a:solidFill>
                          <a:latin typeface="Barlow" panose="020B0604020202020204" charset="0"/>
                        </a:rPr>
                        <a:t>Live data migration</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9094671"/>
                  </a:ext>
                </a:extLst>
              </a:tr>
              <a:tr h="569589">
                <a:tc>
                  <a:txBody>
                    <a:bodyPr/>
                    <a:lstStyle/>
                    <a:p>
                      <a:pPr algn="ctr"/>
                      <a:r>
                        <a:rPr lang="en-US" sz="2000" dirty="0">
                          <a:solidFill>
                            <a:srgbClr val="1D4956"/>
                          </a:solidFill>
                          <a:latin typeface="Barlow" panose="020B0604020202020204" charset="0"/>
                        </a:rPr>
                        <a:t>Spatial sharing</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481316"/>
                  </a:ext>
                </a:extLst>
              </a:tr>
              <a:tr h="569589">
                <a:tc>
                  <a:txBody>
                    <a:bodyPr/>
                    <a:lstStyle/>
                    <a:p>
                      <a:pPr algn="ctr"/>
                      <a:r>
                        <a:rPr lang="en-US" sz="2000" dirty="0">
                          <a:solidFill>
                            <a:srgbClr val="1D4956"/>
                          </a:solidFill>
                          <a:latin typeface="Barlow" panose="020B0604020202020204" charset="0"/>
                        </a:rPr>
                        <a:t>Automated porting </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D4956"/>
                          </a:solidFill>
                          <a:effectLst/>
                          <a:uLnTx/>
                          <a:uFillTx/>
                          <a:latin typeface="Barlow" panose="020B0604020202020204" charset="0"/>
                          <a:ea typeface="+mn-ea"/>
                          <a:cs typeface="+mn-cs"/>
                        </a:rPr>
                        <a:t>N.A.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D4956"/>
                          </a:solidFill>
                          <a:effectLst/>
                          <a:uLnTx/>
                          <a:uFillTx/>
                          <a:latin typeface="Barlow" panose="020B0604020202020204" charset="0"/>
                          <a:ea typeface="+mn-ea"/>
                          <a:cs typeface="+mn-cs"/>
                        </a:rPr>
                        <a:t>N.A.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D4956"/>
                          </a:solidFill>
                          <a:effectLst/>
                          <a:uLnTx/>
                          <a:uFillTx/>
                          <a:latin typeface="Barlow" panose="020B0604020202020204" charset="0"/>
                          <a:ea typeface="+mn-ea"/>
                          <a:cs typeface="+mn-cs"/>
                        </a:rPr>
                        <a:t>N.A.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926158"/>
                  </a:ext>
                </a:extLst>
              </a:tr>
            </a:tbl>
          </a:graphicData>
        </a:graphic>
      </p:graphicFrame>
    </p:spTree>
    <p:custDataLst>
      <p:tags r:id="rId1"/>
    </p:custDataLst>
    <p:extLst>
      <p:ext uri="{BB962C8B-B14F-4D97-AF65-F5344CB8AC3E}">
        <p14:creationId xmlns:p14="http://schemas.microsoft.com/office/powerpoint/2010/main" val="2765091018"/>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 name="Content Placeholder 2">
            <a:extLst>
              <a:ext uri="{FF2B5EF4-FFF2-40B4-BE49-F238E27FC236}">
                <a16:creationId xmlns:a16="http://schemas.microsoft.com/office/drawing/2014/main" id="{55821083-E263-4BE7-A342-D5E521881793}"/>
              </a:ext>
            </a:extLst>
          </p:cNvPr>
          <p:cNvSpPr>
            <a:spLocks noGrp="1"/>
          </p:cNvSpPr>
          <p:nvPr>
            <p:ph sz="half" idx="1"/>
          </p:nvPr>
        </p:nvSpPr>
        <p:spPr>
          <a:xfrm>
            <a:off x="465143" y="1143000"/>
            <a:ext cx="10721413" cy="5039686"/>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rPr>
              <a:t> Goal: Memory safety across kernels that share the same GPU spatially</a:t>
            </a:r>
          </a:p>
          <a:p>
            <a:pPr>
              <a:lnSpc>
                <a:spcPct val="100000"/>
              </a:lnSpc>
            </a:pPr>
            <a:r>
              <a:rPr lang="en-US" sz="2400" dirty="0">
                <a:solidFill>
                  <a:srgbClr val="1D4956"/>
                </a:solidFill>
                <a:latin typeface="Barlow"/>
                <a:cs typeface="Calibri"/>
              </a:rPr>
              <a:t>We focus in memory safety as it is the prominent threat to spatial sharing</a:t>
            </a:r>
          </a:p>
          <a:p>
            <a:pPr>
              <a:lnSpc>
                <a:spcPct val="100000"/>
              </a:lnSpc>
            </a:pPr>
            <a:r>
              <a:rPr lang="en-US" sz="2400" dirty="0">
                <a:solidFill>
                  <a:srgbClr val="1D4956"/>
                </a:solidFill>
                <a:latin typeface="Barlow"/>
                <a:cs typeface="Calibri"/>
              </a:rPr>
              <a:t>Guardian prohibits apps from different clients read/modify others data </a:t>
            </a:r>
          </a:p>
          <a:p>
            <a:pPr lvl="1">
              <a:lnSpc>
                <a:spcPct val="100000"/>
              </a:lnSpc>
            </a:pPr>
            <a:r>
              <a:rPr lang="en-US" sz="2000" dirty="0">
                <a:solidFill>
                  <a:srgbClr val="1D4956"/>
                </a:solidFill>
                <a:latin typeface="Barlow"/>
                <a:cs typeface="Calibri"/>
              </a:rPr>
              <a:t>In both host or device memory</a:t>
            </a:r>
          </a:p>
          <a:p>
            <a:pPr>
              <a:lnSpc>
                <a:spcPct val="100000"/>
              </a:lnSpc>
            </a:pPr>
            <a:r>
              <a:rPr lang="en-US" sz="2400" dirty="0">
                <a:solidFill>
                  <a:srgbClr val="1D4956"/>
                </a:solidFill>
                <a:latin typeface="Barlow"/>
                <a:cs typeface="Calibri"/>
              </a:rPr>
              <a:t>All kernels are considered unsafe</a:t>
            </a:r>
          </a:p>
          <a:p>
            <a:pPr lvl="1">
              <a:lnSpc>
                <a:spcPct val="100000"/>
              </a:lnSpc>
            </a:pPr>
            <a:r>
              <a:rPr lang="en-US" sz="2000" dirty="0">
                <a:solidFill>
                  <a:srgbClr val="1D4956"/>
                </a:solidFill>
                <a:latin typeface="Barlow"/>
                <a:cs typeface="Calibri"/>
              </a:rPr>
              <a:t>Any load or store instruction has to be checked</a:t>
            </a:r>
          </a:p>
          <a:p>
            <a:pPr>
              <a:lnSpc>
                <a:spcPct val="100000"/>
              </a:lnSpc>
            </a:pPr>
            <a:r>
              <a:rPr lang="en-US" sz="2400" dirty="0">
                <a:solidFill>
                  <a:srgbClr val="1D4956"/>
                </a:solidFill>
                <a:latin typeface="Barlow"/>
                <a:cs typeface="Calibri"/>
              </a:rPr>
              <a:t>The GPU driver and the GPU device is trustworthy and reliable </a:t>
            </a:r>
          </a:p>
          <a:p>
            <a:pPr>
              <a:lnSpc>
                <a:spcPct val="100000"/>
              </a:lnSpc>
            </a:pPr>
            <a:r>
              <a:rPr lang="en-US" sz="2400" dirty="0">
                <a:solidFill>
                  <a:srgbClr val="1D4956"/>
                </a:solidFill>
                <a:latin typeface="Barlow"/>
                <a:cs typeface="Calibri"/>
              </a:rPr>
              <a:t>We do not support</a:t>
            </a:r>
          </a:p>
          <a:p>
            <a:pPr lvl="1">
              <a:lnSpc>
                <a:spcPct val="100000"/>
              </a:lnSpc>
            </a:pPr>
            <a:r>
              <a:rPr lang="en-US" sz="2000" dirty="0">
                <a:solidFill>
                  <a:srgbClr val="1D4956"/>
                </a:solidFill>
                <a:latin typeface="Barlow"/>
                <a:cs typeface="Calibri"/>
              </a:rPr>
              <a:t>Side channel attacks</a:t>
            </a:r>
          </a:p>
          <a:p>
            <a:pPr lvl="1">
              <a:lnSpc>
                <a:spcPct val="100000"/>
              </a:lnSpc>
            </a:pPr>
            <a:r>
              <a:rPr lang="en-US" sz="2000" dirty="0">
                <a:solidFill>
                  <a:srgbClr val="1D4956"/>
                </a:solidFill>
                <a:latin typeface="Barlow"/>
                <a:cs typeface="Calibri"/>
              </a:rPr>
              <a:t>Denial of service attacks</a:t>
            </a:r>
          </a:p>
          <a:p>
            <a:pPr lvl="1">
              <a:lnSpc>
                <a:spcPct val="100000"/>
              </a:lnSpc>
            </a:pPr>
            <a:r>
              <a:rPr lang="en-US" sz="2000" dirty="0">
                <a:solidFill>
                  <a:srgbClr val="1D4956"/>
                </a:solidFill>
                <a:latin typeface="Barlow"/>
                <a:cs typeface="Calibri"/>
              </a:rPr>
              <a:t>Physical access attacks</a:t>
            </a:r>
          </a:p>
          <a:p>
            <a:pPr lvl="1">
              <a:lnSpc>
                <a:spcPct val="100000"/>
              </a:lnSpc>
            </a:pPr>
            <a:r>
              <a:rPr lang="en-US" sz="2000" dirty="0">
                <a:solidFill>
                  <a:srgbClr val="1D4956"/>
                </a:solidFill>
                <a:latin typeface="Barlow"/>
                <a:cs typeface="Calibri"/>
              </a:rPr>
              <a:t>Or attacks that exploit resource contention</a:t>
            </a:r>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7333730" cy="777875"/>
          </a:xfrm>
        </p:spPr>
        <p:txBody>
          <a:bodyPr>
            <a:normAutofit/>
          </a:bodyPr>
          <a:lstStyle/>
          <a:p>
            <a:r>
              <a:rPr lang="en-US" sz="3200" b="1" dirty="0">
                <a:solidFill>
                  <a:srgbClr val="1D4956"/>
                </a:solidFill>
                <a:latin typeface="Barlow"/>
                <a:cs typeface="Calibri Light"/>
              </a:rPr>
              <a:t>Threat model</a:t>
            </a:r>
          </a:p>
        </p:txBody>
      </p:sp>
      <p:sp>
        <p:nvSpPr>
          <p:cNvPr id="8" name="Slide Number Placeholder 7">
            <a:extLst>
              <a:ext uri="{FF2B5EF4-FFF2-40B4-BE49-F238E27FC236}">
                <a16:creationId xmlns:a16="http://schemas.microsoft.com/office/drawing/2014/main" id="{64FCD845-B67A-4C1C-BDA1-F60B4BD3CB7F}"/>
              </a:ext>
            </a:extLst>
          </p:cNvPr>
          <p:cNvSpPr>
            <a:spLocks noGrp="1"/>
          </p:cNvSpPr>
          <p:nvPr>
            <p:ph type="sldNum" sz="quarter" idx="12"/>
          </p:nvPr>
        </p:nvSpPr>
        <p:spPr/>
        <p:txBody>
          <a:bodyPr/>
          <a:lstStyle/>
          <a:p>
            <a:fld id="{48F63A3B-78C7-47BE-AE5E-E10140E04643}" type="slidenum">
              <a:rPr lang="en-US" smtClean="0"/>
              <a:t>73</a:t>
            </a:fld>
            <a:endParaRPr lang="en-US"/>
          </a:p>
        </p:txBody>
      </p:sp>
      <p:sp>
        <p:nvSpPr>
          <p:cNvPr id="13" name="Footer Placeholder 12">
            <a:extLst>
              <a:ext uri="{FF2B5EF4-FFF2-40B4-BE49-F238E27FC236}">
                <a16:creationId xmlns:a16="http://schemas.microsoft.com/office/drawing/2014/main" id="{A0D73EC9-C154-474A-BF85-E12304807B6F}"/>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3164647048"/>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12" name="Content Placeholder 2">
            <a:extLst>
              <a:ext uri="{FF2B5EF4-FFF2-40B4-BE49-F238E27FC236}">
                <a16:creationId xmlns:a16="http://schemas.microsoft.com/office/drawing/2014/main" id="{C485073D-4E00-467C-99D9-C13E0F04C3A8}"/>
              </a:ext>
            </a:extLst>
          </p:cNvPr>
          <p:cNvSpPr>
            <a:spLocks noGrp="1"/>
          </p:cNvSpPr>
          <p:nvPr>
            <p:ph sz="half" idx="1"/>
          </p:nvPr>
        </p:nvSpPr>
        <p:spPr>
          <a:xfrm>
            <a:off x="420818" y="1140893"/>
            <a:ext cx="11401161" cy="5040451"/>
          </a:xfrm>
        </p:spPr>
        <p:txBody>
          <a:bodyPr vert="horz" lIns="91440" tIns="45720" rIns="91440" bIns="45720" rtlCol="0" anchor="t">
            <a:normAutofit/>
          </a:bodyPr>
          <a:lstStyle/>
          <a:p>
            <a:pPr>
              <a:lnSpc>
                <a:spcPct val="100000"/>
              </a:lnSpc>
            </a:pPr>
            <a:r>
              <a:rPr lang="en-US" sz="2400" dirty="0">
                <a:solidFill>
                  <a:srgbClr val="1D4956"/>
                </a:solidFill>
                <a:latin typeface="Barlow"/>
                <a:cs typeface="Calibri"/>
                <a:sym typeface="Wingdings" panose="05000000000000000000" pitchFamily="2" charset="2"/>
              </a:rPr>
              <a:t>GPUs have </a:t>
            </a:r>
            <a:r>
              <a:rPr lang="en-US" sz="2400" b="1" dirty="0">
                <a:solidFill>
                  <a:srgbClr val="1D4956"/>
                </a:solidFill>
                <a:latin typeface="Barlow"/>
                <a:cs typeface="Calibri"/>
                <a:sym typeface="Wingdings" panose="05000000000000000000" pitchFamily="2" charset="2"/>
              </a:rPr>
              <a:t>two</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addressing</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modes</a:t>
            </a:r>
            <a:r>
              <a:rPr lang="en-US" sz="2400" dirty="0">
                <a:solidFill>
                  <a:srgbClr val="1D4956"/>
                </a:solidFill>
                <a:latin typeface="Barlow"/>
                <a:cs typeface="Calibri"/>
                <a:sym typeface="Wingdings" panose="05000000000000000000" pitchFamily="2" charset="2"/>
              </a:rPr>
              <a:t> for global, shared, and local memory</a:t>
            </a:r>
          </a:p>
          <a:p>
            <a:pPr marL="457200" lvl="1" indent="0">
              <a:lnSpc>
                <a:spcPct val="100000"/>
              </a:lnSpc>
              <a:buNone/>
            </a:pPr>
            <a:r>
              <a:rPr lang="en-GB" sz="2000" dirty="0" err="1">
                <a:solidFill>
                  <a:srgbClr val="1D4956"/>
                </a:solidFill>
                <a:latin typeface="Barlow"/>
                <a:cs typeface="Calibri"/>
                <a:sym typeface="Wingdings" panose="05000000000000000000" pitchFamily="2" charset="2"/>
              </a:rPr>
              <a:t>ld.global</a:t>
            </a:r>
            <a:r>
              <a:rPr lang="en-GB" sz="2000" dirty="0">
                <a:solidFill>
                  <a:srgbClr val="1D4956"/>
                </a:solidFill>
                <a:latin typeface="Barlow"/>
                <a:cs typeface="Calibri"/>
                <a:sym typeface="Wingdings" panose="05000000000000000000" pitchFamily="2" charset="2"/>
              </a:rPr>
              <a:t> %</a:t>
            </a:r>
            <a:r>
              <a:rPr lang="en-GB" sz="2000" dirty="0" err="1">
                <a:solidFill>
                  <a:srgbClr val="1D4956"/>
                </a:solidFill>
                <a:latin typeface="Barlow"/>
                <a:cs typeface="Calibri"/>
                <a:sym typeface="Wingdings" panose="05000000000000000000" pitchFamily="2" charset="2"/>
              </a:rPr>
              <a:t>val</a:t>
            </a:r>
            <a:r>
              <a:rPr lang="en-GB" sz="2000" dirty="0">
                <a:solidFill>
                  <a:srgbClr val="1D4956"/>
                </a:solidFill>
                <a:latin typeface="Barlow"/>
                <a:cs typeface="Calibri"/>
                <a:sym typeface="Wingdings" panose="05000000000000000000" pitchFamily="2" charset="2"/>
              </a:rPr>
              <a:t>, [%</a:t>
            </a:r>
            <a:r>
              <a:rPr lang="en-GB" sz="2000" dirty="0" err="1">
                <a:solidFill>
                  <a:srgbClr val="1D4956"/>
                </a:solidFill>
                <a:latin typeface="Barlow"/>
                <a:cs typeface="Calibri"/>
                <a:sym typeface="Wingdings" panose="05000000000000000000" pitchFamily="2" charset="2"/>
              </a:rPr>
              <a:t>base_addr</a:t>
            </a:r>
            <a:r>
              <a:rPr lang="en-GB" sz="2000" dirty="0">
                <a:solidFill>
                  <a:srgbClr val="1D4956"/>
                </a:solidFill>
                <a:latin typeface="Barlow"/>
                <a:cs typeface="Calibri"/>
                <a:sym typeface="Wingdings" panose="05000000000000000000" pitchFamily="2" charset="2"/>
              </a:rPr>
              <a:t>]; //A. </a:t>
            </a:r>
            <a:r>
              <a:rPr lang="en-GB" sz="2000" b="1" dirty="0">
                <a:solidFill>
                  <a:srgbClr val="1D4956"/>
                </a:solidFill>
                <a:latin typeface="Barlow"/>
                <a:cs typeface="Calibri"/>
                <a:sym typeface="Wingdings" panose="05000000000000000000" pitchFamily="2" charset="2"/>
              </a:rPr>
              <a:t>Full virtual </a:t>
            </a:r>
            <a:r>
              <a:rPr lang="en-GB" sz="2000" dirty="0">
                <a:solidFill>
                  <a:srgbClr val="1D4956"/>
                </a:solidFill>
                <a:latin typeface="Barlow"/>
                <a:cs typeface="Calibri"/>
                <a:sym typeface="Wingdings" panose="05000000000000000000" pitchFamily="2" charset="2"/>
              </a:rPr>
              <a:t>address</a:t>
            </a:r>
          </a:p>
          <a:p>
            <a:pPr marL="457200" lvl="1" indent="0">
              <a:lnSpc>
                <a:spcPct val="100000"/>
              </a:lnSpc>
              <a:buNone/>
            </a:pPr>
            <a:r>
              <a:rPr lang="en-GB" sz="2000" dirty="0" err="1">
                <a:solidFill>
                  <a:srgbClr val="1D4956"/>
                </a:solidFill>
                <a:latin typeface="Barlow"/>
                <a:cs typeface="Calibri"/>
                <a:sym typeface="Wingdings" panose="05000000000000000000" pitchFamily="2" charset="2"/>
              </a:rPr>
              <a:t>ld.global</a:t>
            </a:r>
            <a:r>
              <a:rPr lang="en-GB" sz="2000" dirty="0">
                <a:solidFill>
                  <a:srgbClr val="1D4956"/>
                </a:solidFill>
                <a:latin typeface="Barlow"/>
                <a:cs typeface="Calibri"/>
                <a:sym typeface="Wingdings" panose="05000000000000000000" pitchFamily="2" charset="2"/>
              </a:rPr>
              <a:t> %</a:t>
            </a:r>
            <a:r>
              <a:rPr lang="en-GB" sz="2000" dirty="0" err="1">
                <a:solidFill>
                  <a:srgbClr val="1D4956"/>
                </a:solidFill>
                <a:latin typeface="Barlow"/>
                <a:cs typeface="Calibri"/>
                <a:sym typeface="Wingdings" panose="05000000000000000000" pitchFamily="2" charset="2"/>
              </a:rPr>
              <a:t>val</a:t>
            </a:r>
            <a:r>
              <a:rPr lang="en-GB" sz="2000" dirty="0">
                <a:solidFill>
                  <a:srgbClr val="1D4956"/>
                </a:solidFill>
                <a:latin typeface="Barlow"/>
                <a:cs typeface="Calibri"/>
                <a:sym typeface="Wingdings" panose="05000000000000000000" pitchFamily="2" charset="2"/>
              </a:rPr>
              <a:t>, [%</a:t>
            </a:r>
            <a:r>
              <a:rPr lang="en-GB" sz="2000" dirty="0" err="1">
                <a:solidFill>
                  <a:srgbClr val="1D4956"/>
                </a:solidFill>
                <a:latin typeface="Barlow"/>
                <a:cs typeface="Calibri"/>
                <a:sym typeface="Wingdings" panose="05000000000000000000" pitchFamily="2" charset="2"/>
              </a:rPr>
              <a:t>base_addr+offset</a:t>
            </a:r>
            <a:r>
              <a:rPr lang="en-GB" sz="2000" dirty="0">
                <a:solidFill>
                  <a:srgbClr val="1D4956"/>
                </a:solidFill>
                <a:latin typeface="Barlow"/>
                <a:cs typeface="Calibri"/>
                <a:sym typeface="Wingdings" panose="05000000000000000000" pitchFamily="2" charset="2"/>
              </a:rPr>
              <a:t>]; //B. </a:t>
            </a:r>
            <a:r>
              <a:rPr lang="en-GB" sz="2000" b="1" dirty="0">
                <a:solidFill>
                  <a:srgbClr val="1D4956"/>
                </a:solidFill>
                <a:latin typeface="Barlow"/>
                <a:cs typeface="Calibri"/>
                <a:sym typeface="Wingdings" panose="05000000000000000000" pitchFamily="2" charset="2"/>
              </a:rPr>
              <a:t>Base </a:t>
            </a:r>
            <a:r>
              <a:rPr lang="en-GB" sz="2000" b="1" dirty="0" err="1">
                <a:solidFill>
                  <a:srgbClr val="1D4956"/>
                </a:solidFill>
                <a:latin typeface="Barlow"/>
                <a:cs typeface="Calibri"/>
                <a:sym typeface="Wingdings" panose="05000000000000000000" pitchFamily="2" charset="2"/>
              </a:rPr>
              <a:t>address+offset</a:t>
            </a:r>
            <a:endParaRPr lang="en-US" sz="2000" b="1" dirty="0">
              <a:solidFill>
                <a:srgbClr val="1D4956"/>
              </a:solidFill>
              <a:latin typeface="Barlow"/>
              <a:cs typeface="Calibri"/>
              <a:sym typeface="Wingdings" panose="05000000000000000000" pitchFamily="2" charset="2"/>
            </a:endParaRPr>
          </a:p>
          <a:p>
            <a:pPr>
              <a:lnSpc>
                <a:spcPct val="100000"/>
              </a:lnSpc>
            </a:pPr>
            <a:r>
              <a:rPr lang="en-US" sz="2400" dirty="0" err="1">
                <a:solidFill>
                  <a:srgbClr val="1D4956"/>
                </a:solidFill>
                <a:latin typeface="Barlow"/>
                <a:cs typeface="Calibri"/>
                <a:sym typeface="Wingdings" panose="05000000000000000000" pitchFamily="2" charset="2"/>
              </a:rPr>
              <a:t>Guardain</a:t>
            </a:r>
            <a:r>
              <a:rPr lang="en-US" sz="2400" dirty="0">
                <a:solidFill>
                  <a:srgbClr val="1D4956"/>
                </a:solidFill>
                <a:latin typeface="Barlow"/>
                <a:cs typeface="Calibri"/>
                <a:sym typeface="Wingdings" panose="05000000000000000000" pitchFamily="2" charset="2"/>
              </a:rPr>
              <a:t> applies </a:t>
            </a:r>
            <a:r>
              <a:rPr lang="en-US" sz="2400" b="1" dirty="0">
                <a:solidFill>
                  <a:srgbClr val="1D4956"/>
                </a:solidFill>
                <a:latin typeface="Barlow"/>
                <a:cs typeface="Calibri"/>
                <a:sym typeface="Wingdings" panose="05000000000000000000" pitchFamily="2" charset="2"/>
              </a:rPr>
              <a:t>two bitwise</a:t>
            </a:r>
            <a:r>
              <a:rPr lang="en-US" sz="2400" dirty="0">
                <a:solidFill>
                  <a:srgbClr val="1D4956"/>
                </a:solidFill>
                <a:latin typeface="Barlow"/>
                <a:cs typeface="Calibri"/>
                <a:sym typeface="Wingdings" panose="05000000000000000000" pitchFamily="2" charset="2"/>
              </a:rPr>
              <a:t> OR &amp; AND instructions</a:t>
            </a:r>
          </a:p>
          <a:p>
            <a:pPr lvl="1">
              <a:lnSpc>
                <a:spcPct val="100000"/>
              </a:lnSpc>
            </a:pPr>
            <a:r>
              <a:rPr lang="en-US" sz="2000" dirty="0">
                <a:solidFill>
                  <a:srgbClr val="1D4956"/>
                </a:solidFill>
                <a:latin typeface="Barlow"/>
                <a:cs typeface="Calibri"/>
                <a:sym typeface="Wingdings" panose="05000000000000000000" pitchFamily="2" charset="2"/>
              </a:rPr>
              <a:t>For </a:t>
            </a:r>
            <a:r>
              <a:rPr lang="en-US" sz="2000" b="1" dirty="0">
                <a:solidFill>
                  <a:srgbClr val="1D4956"/>
                </a:solidFill>
                <a:latin typeface="Barlow"/>
                <a:cs typeface="Calibri"/>
                <a:sym typeface="Wingdings" panose="05000000000000000000" pitchFamily="2" charset="2"/>
              </a:rPr>
              <a:t>A.</a:t>
            </a:r>
            <a:r>
              <a:rPr lang="en-US" sz="2000" dirty="0">
                <a:solidFill>
                  <a:srgbClr val="1D4956"/>
                </a:solidFill>
                <a:latin typeface="Barlow"/>
                <a:cs typeface="Calibri"/>
                <a:sym typeface="Wingdings" panose="05000000000000000000" pitchFamily="2" charset="2"/>
              </a:rPr>
              <a:t> it applies bit-masking </a:t>
            </a:r>
            <a:r>
              <a:rPr lang="en-US" sz="2000" b="1" dirty="0">
                <a:solidFill>
                  <a:srgbClr val="1D4956"/>
                </a:solidFill>
                <a:latin typeface="Barlow"/>
                <a:cs typeface="Calibri"/>
                <a:sym typeface="Wingdings" panose="05000000000000000000" pitchFamily="2" charset="2"/>
              </a:rPr>
              <a:t>directly</a:t>
            </a:r>
            <a:r>
              <a:rPr lang="en-US" sz="2000" dirty="0">
                <a:solidFill>
                  <a:srgbClr val="1D4956"/>
                </a:solidFill>
                <a:latin typeface="Barlow"/>
                <a:cs typeface="Calibri"/>
                <a:sym typeface="Wingdings" panose="05000000000000000000" pitchFamily="2" charset="2"/>
              </a:rPr>
              <a:t> to </a:t>
            </a:r>
            <a:r>
              <a:rPr lang="en-US" sz="2000" b="1" dirty="0" err="1">
                <a:solidFill>
                  <a:srgbClr val="1D4956"/>
                </a:solidFill>
                <a:latin typeface="Barlow"/>
                <a:cs typeface="Calibri"/>
                <a:sym typeface="Wingdings" panose="05000000000000000000" pitchFamily="2" charset="2"/>
              </a:rPr>
              <a:t>base_addr</a:t>
            </a:r>
            <a:endParaRPr lang="en-US" sz="2000" b="1" dirty="0">
              <a:solidFill>
                <a:srgbClr val="1D4956"/>
              </a:solidFill>
              <a:latin typeface="Barlow"/>
              <a:cs typeface="Calibri"/>
              <a:sym typeface="Wingdings" panose="05000000000000000000" pitchFamily="2" charset="2"/>
            </a:endParaRPr>
          </a:p>
          <a:p>
            <a:pPr lvl="1">
              <a:lnSpc>
                <a:spcPct val="100000"/>
              </a:lnSpc>
            </a:pPr>
            <a:r>
              <a:rPr lang="en-US" sz="2000" dirty="0">
                <a:solidFill>
                  <a:srgbClr val="1D4956"/>
                </a:solidFill>
                <a:latin typeface="Barlow"/>
                <a:cs typeface="Calibri"/>
                <a:sym typeface="Wingdings" panose="05000000000000000000" pitchFamily="2" charset="2"/>
              </a:rPr>
              <a:t>For </a:t>
            </a:r>
            <a:r>
              <a:rPr lang="en-US" sz="2000" b="1" dirty="0">
                <a:solidFill>
                  <a:srgbClr val="1D4956"/>
                </a:solidFill>
                <a:latin typeface="Barlow"/>
                <a:cs typeface="Calibri"/>
                <a:sym typeface="Wingdings" panose="05000000000000000000" pitchFamily="2" charset="2"/>
              </a:rPr>
              <a:t>B.</a:t>
            </a:r>
            <a:r>
              <a:rPr lang="en-US" sz="2000" dirty="0">
                <a:solidFill>
                  <a:srgbClr val="1D4956"/>
                </a:solidFill>
                <a:latin typeface="Barlow"/>
                <a:cs typeface="Calibri"/>
                <a:sym typeface="Wingdings" panose="05000000000000000000" pitchFamily="2" charset="2"/>
              </a:rPr>
              <a:t> it </a:t>
            </a:r>
            <a:r>
              <a:rPr lang="en-US" sz="2000" b="1" dirty="0">
                <a:solidFill>
                  <a:srgbClr val="1D4956"/>
                </a:solidFill>
                <a:latin typeface="Barlow"/>
                <a:cs typeface="Calibri"/>
                <a:sym typeface="Wingdings" panose="05000000000000000000" pitchFamily="2" charset="2"/>
              </a:rPr>
              <a:t>calculates </a:t>
            </a:r>
            <a:r>
              <a:rPr lang="en-US" sz="2000" b="1" dirty="0" err="1">
                <a:solidFill>
                  <a:srgbClr val="1D4956"/>
                </a:solidFill>
                <a:latin typeface="Barlow"/>
                <a:cs typeface="Calibri"/>
                <a:sym typeface="Wingdings" panose="05000000000000000000" pitchFamily="2" charset="2"/>
              </a:rPr>
              <a:t>new_addr</a:t>
            </a:r>
            <a:r>
              <a:rPr lang="en-US" sz="2000" b="1" dirty="0">
                <a:solidFill>
                  <a:srgbClr val="1D4956"/>
                </a:solidFill>
                <a:latin typeface="Barlow"/>
                <a:cs typeface="Calibri"/>
                <a:sym typeface="Wingdings" panose="05000000000000000000" pitchFamily="2" charset="2"/>
              </a:rPr>
              <a:t> </a:t>
            </a:r>
            <a:r>
              <a:rPr lang="en-US" sz="2000" dirty="0">
                <a:solidFill>
                  <a:srgbClr val="1D4956"/>
                </a:solidFill>
                <a:latin typeface="Barlow"/>
                <a:cs typeface="Calibri"/>
                <a:sym typeface="Wingdings" panose="05000000000000000000" pitchFamily="2" charset="2"/>
              </a:rPr>
              <a:t>= </a:t>
            </a:r>
            <a:r>
              <a:rPr lang="en-GB" sz="2000" dirty="0" err="1">
                <a:solidFill>
                  <a:srgbClr val="1D4956"/>
                </a:solidFill>
                <a:latin typeface="Barlow"/>
                <a:cs typeface="Calibri"/>
                <a:sym typeface="Wingdings" panose="05000000000000000000" pitchFamily="2" charset="2"/>
              </a:rPr>
              <a:t>base_addr+offset</a:t>
            </a:r>
            <a:r>
              <a:rPr lang="en-GB" sz="2000" dirty="0">
                <a:solidFill>
                  <a:srgbClr val="1D4956"/>
                </a:solidFill>
                <a:latin typeface="Barlow"/>
                <a:cs typeface="Calibri"/>
                <a:sym typeface="Wingdings" panose="05000000000000000000" pitchFamily="2" charset="2"/>
              </a:rPr>
              <a:t> and applies bit-masking to </a:t>
            </a:r>
            <a:r>
              <a:rPr lang="en-GB" sz="2000" b="1" dirty="0" err="1">
                <a:solidFill>
                  <a:srgbClr val="1D4956"/>
                </a:solidFill>
                <a:latin typeface="Barlow"/>
                <a:cs typeface="Calibri"/>
                <a:sym typeface="Wingdings" panose="05000000000000000000" pitchFamily="2" charset="2"/>
              </a:rPr>
              <a:t>new_addr</a:t>
            </a:r>
            <a:endParaRPr lang="en-GB" sz="2000" b="1" dirty="0">
              <a:solidFill>
                <a:srgbClr val="1D4956"/>
              </a:solidFill>
              <a:latin typeface="Barlow"/>
              <a:cs typeface="Calibri"/>
              <a:sym typeface="Wingdings" panose="05000000000000000000" pitchFamily="2" charset="2"/>
            </a:endParaRPr>
          </a:p>
          <a:p>
            <a:pPr lvl="1">
              <a:lnSpc>
                <a:spcPct val="100000"/>
              </a:lnSpc>
            </a:pPr>
            <a:endParaRPr lang="en-GB" sz="500" b="1" dirty="0">
              <a:solidFill>
                <a:srgbClr val="1D4956"/>
              </a:solidFill>
              <a:latin typeface="Barlow"/>
              <a:cs typeface="Calibri"/>
              <a:sym typeface="Wingdings" panose="05000000000000000000" pitchFamily="2" charset="2"/>
            </a:endParaRPr>
          </a:p>
          <a:p>
            <a:pPr lvl="1">
              <a:lnSpc>
                <a:spcPct val="100000"/>
              </a:lnSpc>
            </a:pPr>
            <a:endParaRPr lang="en-GB" sz="1600" b="1" dirty="0">
              <a:solidFill>
                <a:srgbClr val="1D4956"/>
              </a:solidFill>
              <a:latin typeface="Barlow"/>
              <a:cs typeface="Calibri"/>
              <a:sym typeface="Wingdings" panose="05000000000000000000" pitchFamily="2" charset="2"/>
            </a:endParaRPr>
          </a:p>
        </p:txBody>
      </p:sp>
      <p:sp>
        <p:nvSpPr>
          <p:cNvPr id="14" name="Title 1">
            <a:extLst>
              <a:ext uri="{FF2B5EF4-FFF2-40B4-BE49-F238E27FC236}">
                <a16:creationId xmlns:a16="http://schemas.microsoft.com/office/drawing/2014/main" id="{CF6A355D-2F6A-4ADA-8C15-AC080F0DB340}"/>
              </a:ext>
            </a:extLst>
          </p:cNvPr>
          <p:cNvSpPr txBox="1">
            <a:spLocks/>
          </p:cNvSpPr>
          <p:nvPr/>
        </p:nvSpPr>
        <p:spPr>
          <a:xfrm>
            <a:off x="500846" y="363018"/>
            <a:ext cx="11691154"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Protect different addressing modes</a:t>
            </a:r>
          </a:p>
        </p:txBody>
      </p:sp>
      <p:sp>
        <p:nvSpPr>
          <p:cNvPr id="6" name="Slide Number Placeholder 5">
            <a:extLst>
              <a:ext uri="{FF2B5EF4-FFF2-40B4-BE49-F238E27FC236}">
                <a16:creationId xmlns:a16="http://schemas.microsoft.com/office/drawing/2014/main" id="{451CED06-1370-46CB-BD6D-49DFBDEA3F28}"/>
              </a:ext>
            </a:extLst>
          </p:cNvPr>
          <p:cNvSpPr>
            <a:spLocks noGrp="1"/>
          </p:cNvSpPr>
          <p:nvPr>
            <p:ph type="sldNum" sz="quarter" idx="12"/>
          </p:nvPr>
        </p:nvSpPr>
        <p:spPr/>
        <p:txBody>
          <a:bodyPr/>
          <a:lstStyle/>
          <a:p>
            <a:fld id="{48F63A3B-78C7-47BE-AE5E-E10140E04643}" type="slidenum">
              <a:rPr lang="en-US" smtClean="0"/>
              <a:t>74</a:t>
            </a:fld>
            <a:endParaRPr lang="en-US"/>
          </a:p>
        </p:txBody>
      </p:sp>
      <p:sp>
        <p:nvSpPr>
          <p:cNvPr id="22" name="Footer Placeholder 21">
            <a:extLst>
              <a:ext uri="{FF2B5EF4-FFF2-40B4-BE49-F238E27FC236}">
                <a16:creationId xmlns:a16="http://schemas.microsoft.com/office/drawing/2014/main" id="{37244009-D0F0-49AF-B61D-4E3A77F62D1F}"/>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382952809"/>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6989" y="1137921"/>
            <a:ext cx="11639286" cy="5255300"/>
          </a:xfrm>
        </p:spPr>
        <p:txBody>
          <a:bodyPr vert="horz" lIns="91440" tIns="45720" rIns="91440" bIns="45720" rtlCol="0" anchor="t">
            <a:noAutofit/>
          </a:bodyPr>
          <a:lstStyle/>
          <a:p>
            <a:pPr>
              <a:lnSpc>
                <a:spcPct val="100000"/>
              </a:lnSpc>
            </a:pPr>
            <a:r>
              <a:rPr lang="en-US" sz="2400" b="1" dirty="0">
                <a:solidFill>
                  <a:srgbClr val="1D4956"/>
                </a:solidFill>
                <a:latin typeface="Barlow"/>
                <a:cs typeface="Calibri"/>
              </a:rPr>
              <a:t>Hardware-based </a:t>
            </a:r>
            <a:r>
              <a:rPr lang="en-US" sz="2400" dirty="0">
                <a:solidFill>
                  <a:srgbClr val="1D4956"/>
                </a:solidFill>
                <a:latin typeface="Barlow"/>
                <a:cs typeface="Calibri"/>
              </a:rPr>
              <a:t>solutions</a:t>
            </a:r>
            <a:r>
              <a:rPr lang="en-US" sz="2400" b="1" dirty="0">
                <a:solidFill>
                  <a:srgbClr val="1D4956"/>
                </a:solidFill>
                <a:latin typeface="Barlow"/>
                <a:cs typeface="Calibri"/>
              </a:rPr>
              <a:t> </a:t>
            </a:r>
            <a:r>
              <a:rPr lang="en-US" sz="2400" dirty="0">
                <a:solidFill>
                  <a:srgbClr val="1D4956"/>
                </a:solidFill>
                <a:latin typeface="Barlow"/>
                <a:cs typeface="Calibri"/>
              </a:rPr>
              <a:t>are </a:t>
            </a:r>
            <a:r>
              <a:rPr lang="en-US" sz="2400" b="1" dirty="0">
                <a:solidFill>
                  <a:srgbClr val="1D4956"/>
                </a:solidFill>
                <a:latin typeface="Barlow"/>
                <a:cs typeface="Calibri"/>
              </a:rPr>
              <a:t>transparent</a:t>
            </a:r>
            <a:r>
              <a:rPr lang="en-US" sz="2400" dirty="0">
                <a:solidFill>
                  <a:srgbClr val="1D4956"/>
                </a:solidFill>
                <a:latin typeface="Barlow"/>
                <a:cs typeface="Calibri"/>
              </a:rPr>
              <a:t> and incur </a:t>
            </a:r>
            <a:r>
              <a:rPr lang="en-US" sz="2400" b="1" dirty="0">
                <a:solidFill>
                  <a:srgbClr val="1D4956"/>
                </a:solidFill>
                <a:latin typeface="Barlow"/>
                <a:cs typeface="Calibri"/>
              </a:rPr>
              <a:t>low overhead</a:t>
            </a:r>
          </a:p>
          <a:p>
            <a:pPr lvl="1">
              <a:lnSpc>
                <a:spcPct val="100000"/>
              </a:lnSpc>
            </a:pPr>
            <a:r>
              <a:rPr lang="en-US" sz="2000" dirty="0">
                <a:solidFill>
                  <a:srgbClr val="1D4956"/>
                </a:solidFill>
                <a:latin typeface="Barlow"/>
                <a:cs typeface="Calibri"/>
              </a:rPr>
              <a:t>Require extra hardware units </a:t>
            </a:r>
            <a:r>
              <a:rPr lang="en-US" sz="2000" dirty="0">
                <a:solidFill>
                  <a:srgbClr val="1D4956"/>
                </a:solidFill>
                <a:latin typeface="Barlow"/>
                <a:cs typeface="Calibri"/>
                <a:sym typeface="Wingdings" panose="05000000000000000000" pitchFamily="2" charset="2"/>
              </a:rPr>
              <a:t> </a:t>
            </a:r>
            <a:r>
              <a:rPr lang="en-US" sz="2000" b="1" dirty="0">
                <a:solidFill>
                  <a:srgbClr val="1D4956"/>
                </a:solidFill>
                <a:latin typeface="Barlow"/>
                <a:cs typeface="Calibri"/>
                <a:sym typeface="Wingdings" panose="05000000000000000000" pitchFamily="2" charset="2"/>
              </a:rPr>
              <a:t>deployment challenging</a:t>
            </a:r>
          </a:p>
          <a:p>
            <a:pPr lvl="1">
              <a:lnSpc>
                <a:spcPct val="100000"/>
              </a:lnSpc>
            </a:pPr>
            <a:endParaRPr lang="en-US" sz="500" dirty="0">
              <a:solidFill>
                <a:srgbClr val="1D4956"/>
              </a:solidFill>
              <a:latin typeface="Barlow"/>
              <a:cs typeface="Calibri"/>
            </a:endParaRPr>
          </a:p>
          <a:p>
            <a:pPr>
              <a:lnSpc>
                <a:spcPct val="100000"/>
              </a:lnSpc>
            </a:pPr>
            <a:r>
              <a:rPr lang="en-US" sz="2400" b="1" dirty="0">
                <a:solidFill>
                  <a:srgbClr val="1D4956"/>
                </a:solidFill>
                <a:latin typeface="Barlow"/>
                <a:cs typeface="Calibri"/>
              </a:rPr>
              <a:t>Software-based</a:t>
            </a:r>
            <a:r>
              <a:rPr lang="en-US" sz="2400" dirty="0">
                <a:solidFill>
                  <a:srgbClr val="1D4956"/>
                </a:solidFill>
                <a:latin typeface="Barlow"/>
                <a:cs typeface="Calibri"/>
              </a:rPr>
              <a:t> solutions are </a:t>
            </a:r>
            <a:r>
              <a:rPr lang="en-US" sz="2400" b="1" dirty="0">
                <a:solidFill>
                  <a:srgbClr val="1D4956"/>
                </a:solidFill>
                <a:latin typeface="Barlow"/>
                <a:cs typeface="Calibri"/>
              </a:rPr>
              <a:t>easier</a:t>
            </a:r>
            <a:r>
              <a:rPr lang="en-US" sz="2400" dirty="0">
                <a:solidFill>
                  <a:srgbClr val="1D4956"/>
                </a:solidFill>
                <a:latin typeface="Barlow"/>
                <a:cs typeface="Calibri"/>
              </a:rPr>
              <a:t> to </a:t>
            </a:r>
            <a:r>
              <a:rPr lang="en-US" sz="2400" b="1" dirty="0">
                <a:solidFill>
                  <a:srgbClr val="1D4956"/>
                </a:solidFill>
                <a:latin typeface="Barlow"/>
                <a:cs typeface="Calibri"/>
              </a:rPr>
              <a:t>deploy</a:t>
            </a:r>
            <a:r>
              <a:rPr lang="en-US" sz="2400" dirty="0">
                <a:solidFill>
                  <a:srgbClr val="1D4956"/>
                </a:solidFill>
                <a:latin typeface="Barlow"/>
                <a:cs typeface="Calibri"/>
              </a:rPr>
              <a:t> </a:t>
            </a:r>
          </a:p>
          <a:p>
            <a:pPr lvl="1">
              <a:lnSpc>
                <a:spcPct val="100000"/>
              </a:lnSpc>
            </a:pPr>
            <a:r>
              <a:rPr lang="en-US" sz="2000" dirty="0">
                <a:solidFill>
                  <a:srgbClr val="1D4956"/>
                </a:solidFill>
                <a:latin typeface="Barlow"/>
                <a:cs typeface="Calibri"/>
              </a:rPr>
              <a:t>Require application/kernel </a:t>
            </a:r>
            <a:r>
              <a:rPr lang="en-US" sz="2000" b="1" dirty="0">
                <a:solidFill>
                  <a:srgbClr val="1D4956"/>
                </a:solidFill>
                <a:latin typeface="Barlow"/>
                <a:cs typeface="Calibri"/>
              </a:rPr>
              <a:t>source code</a:t>
            </a:r>
            <a:r>
              <a:rPr lang="en-US" sz="2000" dirty="0">
                <a:solidFill>
                  <a:srgbClr val="1D4956"/>
                </a:solidFill>
                <a:latin typeface="Barlow"/>
                <a:cs typeface="Calibri"/>
              </a:rPr>
              <a:t> to integrate custom abstractions</a:t>
            </a:r>
          </a:p>
          <a:p>
            <a:pPr lvl="1">
              <a:lnSpc>
                <a:spcPct val="100000"/>
              </a:lnSpc>
            </a:pPr>
            <a:endParaRPr lang="en-US" sz="500" dirty="0">
              <a:solidFill>
                <a:srgbClr val="1D4956"/>
              </a:solidFill>
              <a:latin typeface="Barlow"/>
              <a:cs typeface="Calibri"/>
              <a:sym typeface="Wingdings" panose="05000000000000000000" pitchFamily="2" charset="2"/>
            </a:endParaRPr>
          </a:p>
          <a:p>
            <a:pPr>
              <a:lnSpc>
                <a:spcPct val="100000"/>
              </a:lnSpc>
            </a:pPr>
            <a:r>
              <a:rPr lang="en-US" sz="2400" dirty="0">
                <a:solidFill>
                  <a:srgbClr val="1D4956"/>
                </a:solidFill>
                <a:latin typeface="Barlow"/>
                <a:cs typeface="Calibri"/>
              </a:rPr>
              <a:t>GPU </a:t>
            </a:r>
            <a:r>
              <a:rPr lang="en-US" sz="2400" b="1" dirty="0">
                <a:solidFill>
                  <a:srgbClr val="1D4956"/>
                </a:solidFill>
                <a:latin typeface="Barlow"/>
                <a:cs typeface="Calibri"/>
              </a:rPr>
              <a:t>apps</a:t>
            </a:r>
            <a:r>
              <a:rPr lang="en-US" sz="2400" dirty="0">
                <a:solidFill>
                  <a:srgbClr val="1D4956"/>
                </a:solidFill>
                <a:latin typeface="Barlow"/>
                <a:cs typeface="Calibri"/>
              </a:rPr>
              <a:t> and </a:t>
            </a:r>
            <a:r>
              <a:rPr lang="en-US" sz="2400" b="1" dirty="0">
                <a:solidFill>
                  <a:srgbClr val="1D4956"/>
                </a:solidFill>
                <a:latin typeface="Barlow"/>
                <a:cs typeface="Calibri"/>
              </a:rPr>
              <a:t>frameworks</a:t>
            </a:r>
            <a:r>
              <a:rPr lang="en-US" sz="2400" dirty="0">
                <a:solidFill>
                  <a:srgbClr val="1D4956"/>
                </a:solidFill>
                <a:latin typeface="Barlow"/>
                <a:cs typeface="Calibri"/>
              </a:rPr>
              <a:t> (</a:t>
            </a:r>
            <a:r>
              <a:rPr lang="en-US" sz="2400" dirty="0" err="1">
                <a:solidFill>
                  <a:srgbClr val="1D4956"/>
                </a:solidFill>
                <a:latin typeface="Barlow"/>
                <a:cs typeface="Calibri"/>
              </a:rPr>
              <a:t>PyTorch</a:t>
            </a:r>
            <a:r>
              <a:rPr lang="en-US" sz="2400" dirty="0">
                <a:solidFill>
                  <a:srgbClr val="1D4956"/>
                </a:solidFill>
                <a:latin typeface="Barlow"/>
                <a:cs typeface="Calibri"/>
              </a:rPr>
              <a:t>) rely </a:t>
            </a:r>
            <a:r>
              <a:rPr lang="en-US" sz="2400" b="1" dirty="0">
                <a:solidFill>
                  <a:srgbClr val="1D4956"/>
                </a:solidFill>
                <a:latin typeface="Barlow"/>
                <a:cs typeface="Calibri"/>
              </a:rPr>
              <a:t>heavily</a:t>
            </a:r>
            <a:r>
              <a:rPr lang="en-US" sz="2400" dirty="0">
                <a:solidFill>
                  <a:srgbClr val="1D4956"/>
                </a:solidFill>
                <a:latin typeface="Barlow"/>
                <a:cs typeface="Calibri"/>
              </a:rPr>
              <a:t> on </a:t>
            </a:r>
            <a:r>
              <a:rPr lang="en-US" sz="2400" b="1" dirty="0">
                <a:solidFill>
                  <a:srgbClr val="1D4956"/>
                </a:solidFill>
                <a:latin typeface="Barlow"/>
                <a:cs typeface="Calibri"/>
              </a:rPr>
              <a:t>GPU domain-specific libraries</a:t>
            </a:r>
          </a:p>
          <a:p>
            <a:pPr lvl="1">
              <a:lnSpc>
                <a:spcPct val="100000"/>
              </a:lnSpc>
            </a:pPr>
            <a:r>
              <a:rPr lang="en-US" sz="2000" dirty="0">
                <a:solidFill>
                  <a:srgbClr val="1D4956"/>
                </a:solidFill>
                <a:latin typeface="Barlow"/>
                <a:cs typeface="Calibri"/>
              </a:rPr>
              <a:t>E.g. </a:t>
            </a:r>
            <a:r>
              <a:rPr lang="en-US" sz="2000" dirty="0" err="1">
                <a:solidFill>
                  <a:srgbClr val="1D4956"/>
                </a:solidFill>
                <a:latin typeface="Barlow"/>
                <a:cs typeface="Calibri"/>
              </a:rPr>
              <a:t>cuBLAS</a:t>
            </a:r>
            <a:r>
              <a:rPr lang="en-US" sz="2000" dirty="0">
                <a:solidFill>
                  <a:srgbClr val="1D4956"/>
                </a:solidFill>
                <a:latin typeface="Barlow"/>
                <a:cs typeface="Calibri"/>
              </a:rPr>
              <a:t>, </a:t>
            </a:r>
            <a:r>
              <a:rPr lang="en-US" sz="2000" dirty="0" err="1">
                <a:solidFill>
                  <a:srgbClr val="1D4956"/>
                </a:solidFill>
                <a:latin typeface="Barlow"/>
                <a:cs typeface="Calibri"/>
              </a:rPr>
              <a:t>rocBLAS</a:t>
            </a:r>
            <a:r>
              <a:rPr lang="en-US" sz="2000" dirty="0">
                <a:solidFill>
                  <a:srgbClr val="1D4956"/>
                </a:solidFill>
                <a:latin typeface="Barlow"/>
                <a:cs typeface="Calibri"/>
              </a:rPr>
              <a:t>, SYCLBLAS, </a:t>
            </a:r>
            <a:r>
              <a:rPr lang="en-US" sz="2000" dirty="0" err="1">
                <a:solidFill>
                  <a:srgbClr val="1D4956"/>
                </a:solidFill>
                <a:latin typeface="Barlow"/>
                <a:cs typeface="Calibri"/>
              </a:rPr>
              <a:t>cuFFT</a:t>
            </a:r>
            <a:r>
              <a:rPr lang="en-US" sz="2000" dirty="0">
                <a:solidFill>
                  <a:srgbClr val="1D4956"/>
                </a:solidFill>
                <a:latin typeface="Barlow"/>
                <a:cs typeface="Calibri"/>
              </a:rPr>
              <a:t>, </a:t>
            </a:r>
            <a:r>
              <a:rPr lang="en-US" sz="2000" dirty="0" err="1">
                <a:solidFill>
                  <a:srgbClr val="1D4956"/>
                </a:solidFill>
                <a:latin typeface="Barlow"/>
                <a:cs typeface="Calibri"/>
              </a:rPr>
              <a:t>cuSPARSE</a:t>
            </a:r>
            <a:r>
              <a:rPr lang="en-US" sz="2000" dirty="0">
                <a:solidFill>
                  <a:srgbClr val="1D4956"/>
                </a:solidFill>
                <a:latin typeface="Barlow"/>
                <a:cs typeface="Calibri"/>
              </a:rPr>
              <a:t>, </a:t>
            </a:r>
            <a:r>
              <a:rPr lang="en-US" sz="2000" dirty="0" err="1">
                <a:solidFill>
                  <a:srgbClr val="1D4956"/>
                </a:solidFill>
                <a:latin typeface="Barlow"/>
                <a:cs typeface="Calibri"/>
              </a:rPr>
              <a:t>cuDNN</a:t>
            </a:r>
            <a:r>
              <a:rPr lang="en-US" sz="2000" dirty="0">
                <a:solidFill>
                  <a:srgbClr val="1D4956"/>
                </a:solidFill>
                <a:latin typeface="Barlow"/>
                <a:cs typeface="Calibri"/>
              </a:rPr>
              <a:t>, and </a:t>
            </a:r>
            <a:r>
              <a:rPr lang="en-US" sz="2000" dirty="0" err="1">
                <a:solidFill>
                  <a:srgbClr val="1D4956"/>
                </a:solidFill>
                <a:latin typeface="Barlow"/>
                <a:cs typeface="Calibri"/>
              </a:rPr>
              <a:t>oneDNN</a:t>
            </a:r>
            <a:endParaRPr lang="en-US" sz="2000" dirty="0">
              <a:solidFill>
                <a:srgbClr val="1D4956"/>
              </a:solidFill>
              <a:latin typeface="Barlow"/>
              <a:cs typeface="Calibri"/>
            </a:endParaRPr>
          </a:p>
          <a:p>
            <a:pPr lvl="1">
              <a:lnSpc>
                <a:spcPct val="100000"/>
              </a:lnSpc>
            </a:pPr>
            <a:endParaRPr lang="en-US" sz="500" dirty="0">
              <a:solidFill>
                <a:srgbClr val="1D4956"/>
              </a:solidFill>
              <a:latin typeface="Barlow"/>
              <a:cs typeface="Calibri"/>
            </a:endParaRPr>
          </a:p>
          <a:p>
            <a:pPr>
              <a:lnSpc>
                <a:spcPct val="100000"/>
              </a:lnSpc>
            </a:pPr>
            <a:r>
              <a:rPr lang="en-US" sz="2400" dirty="0">
                <a:solidFill>
                  <a:srgbClr val="1D4956"/>
                </a:solidFill>
                <a:latin typeface="Barlow"/>
                <a:cs typeface="Calibri"/>
              </a:rPr>
              <a:t>GPU </a:t>
            </a:r>
            <a:r>
              <a:rPr lang="en-US" sz="2400" b="1" dirty="0">
                <a:solidFill>
                  <a:srgbClr val="1D4956"/>
                </a:solidFill>
                <a:latin typeface="Barlow"/>
                <a:cs typeface="Calibri"/>
              </a:rPr>
              <a:t>domain-specific libraries </a:t>
            </a:r>
            <a:r>
              <a:rPr lang="en-US" sz="2400" dirty="0">
                <a:solidFill>
                  <a:srgbClr val="1D4956"/>
                </a:solidFill>
                <a:latin typeface="Barlow"/>
                <a:cs typeface="Calibri"/>
              </a:rPr>
              <a:t>are often </a:t>
            </a:r>
            <a:r>
              <a:rPr lang="en-US" sz="2400" b="1" dirty="0">
                <a:solidFill>
                  <a:srgbClr val="1D4956"/>
                </a:solidFill>
                <a:latin typeface="Barlow"/>
                <a:cs typeface="Calibri"/>
              </a:rPr>
              <a:t>closed-source</a:t>
            </a:r>
          </a:p>
          <a:p>
            <a:pPr lvl="1">
              <a:lnSpc>
                <a:spcPct val="100000"/>
              </a:lnSpc>
            </a:pPr>
            <a:r>
              <a:rPr lang="en-US" sz="2000" dirty="0">
                <a:solidFill>
                  <a:srgbClr val="1D4956"/>
                </a:solidFill>
                <a:latin typeface="Barlow"/>
                <a:cs typeface="Calibri"/>
              </a:rPr>
              <a:t>GPU </a:t>
            </a:r>
            <a:r>
              <a:rPr lang="en-US" sz="2000" b="1" dirty="0">
                <a:solidFill>
                  <a:srgbClr val="1D4956"/>
                </a:solidFill>
                <a:latin typeface="Barlow"/>
                <a:cs typeface="Calibri"/>
              </a:rPr>
              <a:t>kernel code</a:t>
            </a:r>
            <a:r>
              <a:rPr lang="en-US" sz="2000" dirty="0">
                <a:solidFill>
                  <a:srgbClr val="1D4956"/>
                </a:solidFill>
                <a:latin typeface="Barlow"/>
                <a:cs typeface="Calibri"/>
              </a:rPr>
              <a:t> is </a:t>
            </a:r>
            <a:r>
              <a:rPr lang="en-US" sz="2000" b="1" dirty="0">
                <a:solidFill>
                  <a:srgbClr val="1D4956"/>
                </a:solidFill>
                <a:latin typeface="Barlow"/>
                <a:cs typeface="Calibri"/>
              </a:rPr>
              <a:t>only</a:t>
            </a:r>
            <a:r>
              <a:rPr lang="en-US" sz="2000" dirty="0">
                <a:solidFill>
                  <a:srgbClr val="1D4956"/>
                </a:solidFill>
                <a:latin typeface="Barlow"/>
                <a:cs typeface="Calibri"/>
              </a:rPr>
              <a:t> available in </a:t>
            </a:r>
            <a:r>
              <a:rPr lang="en-US" sz="2000" b="1" dirty="0">
                <a:solidFill>
                  <a:srgbClr val="1D4956"/>
                </a:solidFill>
                <a:latin typeface="Barlow"/>
                <a:cs typeface="Calibri"/>
              </a:rPr>
              <a:t>PTX</a:t>
            </a:r>
            <a:r>
              <a:rPr lang="en-US" sz="2000" dirty="0">
                <a:solidFill>
                  <a:srgbClr val="1D4956"/>
                </a:solidFill>
                <a:latin typeface="Barlow"/>
                <a:cs typeface="Calibri"/>
              </a:rPr>
              <a:t> or </a:t>
            </a:r>
            <a:r>
              <a:rPr lang="en-US" sz="2000" b="1" dirty="0" err="1">
                <a:solidFill>
                  <a:srgbClr val="1D4956"/>
                </a:solidFill>
                <a:latin typeface="Barlow"/>
                <a:cs typeface="Calibri"/>
              </a:rPr>
              <a:t>cuBIN</a:t>
            </a:r>
            <a:r>
              <a:rPr lang="en-US" sz="2000" dirty="0">
                <a:solidFill>
                  <a:srgbClr val="1D4956"/>
                </a:solidFill>
                <a:latin typeface="Barlow"/>
                <a:cs typeface="Calibri"/>
              </a:rPr>
              <a:t> format (no source code)</a:t>
            </a:r>
          </a:p>
          <a:p>
            <a:pPr lvl="1">
              <a:lnSpc>
                <a:spcPct val="100000"/>
              </a:lnSpc>
            </a:pPr>
            <a:r>
              <a:rPr lang="en-US" sz="2000" dirty="0">
                <a:solidFill>
                  <a:srgbClr val="1D4956"/>
                </a:solidFill>
                <a:latin typeface="Barlow"/>
                <a:cs typeface="Calibri"/>
              </a:rPr>
              <a:t>The source code of high-level function calls (</a:t>
            </a:r>
            <a:r>
              <a:rPr lang="en-US" sz="2000" dirty="0" err="1">
                <a:solidFill>
                  <a:srgbClr val="1D4956"/>
                </a:solidFill>
                <a:latin typeface="Barlow"/>
                <a:cs typeface="Calibri"/>
              </a:rPr>
              <a:t>cublasIsamax</a:t>
            </a:r>
            <a:r>
              <a:rPr lang="en-US" sz="2000" dirty="0">
                <a:solidFill>
                  <a:srgbClr val="1D4956"/>
                </a:solidFill>
                <a:latin typeface="Barlow"/>
                <a:cs typeface="Calibri"/>
              </a:rPr>
              <a:t>) to such libs is not available	</a:t>
            </a:r>
          </a:p>
          <a:p>
            <a:pPr lvl="1">
              <a:lnSpc>
                <a:spcPct val="100000"/>
              </a:lnSpc>
            </a:pPr>
            <a:r>
              <a:rPr lang="en-US" sz="2000" dirty="0">
                <a:solidFill>
                  <a:srgbClr val="1D4956"/>
                </a:solidFill>
                <a:latin typeface="Barlow"/>
                <a:cs typeface="Calibri"/>
              </a:rPr>
              <a:t>High-level calls do CUDA calls, issue kernels, and execute host code </a:t>
            </a:r>
            <a:r>
              <a:rPr lang="en-US" sz="2000" dirty="0">
                <a:solidFill>
                  <a:srgbClr val="1D4956"/>
                </a:solidFill>
                <a:latin typeface="Barlow"/>
                <a:cs typeface="Calibri"/>
                <a:sym typeface="Wingdings" panose="05000000000000000000" pitchFamily="2" charset="2"/>
              </a:rPr>
              <a:t> </a:t>
            </a:r>
            <a:r>
              <a:rPr lang="en-US" sz="2000" dirty="0">
                <a:solidFill>
                  <a:srgbClr val="1D4956"/>
                </a:solidFill>
                <a:latin typeface="Barlow"/>
                <a:cs typeface="Calibri"/>
              </a:rPr>
              <a:t>hidden from the developer</a:t>
            </a:r>
          </a:p>
          <a:p>
            <a:pPr lvl="1">
              <a:lnSpc>
                <a:spcPct val="100000"/>
              </a:lnSpc>
            </a:pPr>
            <a:endParaRPr lang="en-US" sz="500" dirty="0">
              <a:solidFill>
                <a:srgbClr val="1D4956"/>
              </a:solidFill>
              <a:latin typeface="Barlow"/>
              <a:cs typeface="Calibri"/>
            </a:endParaRPr>
          </a:p>
          <a:p>
            <a:pPr>
              <a:lnSpc>
                <a:spcPct val="100000"/>
              </a:lnSpc>
              <a:buFont typeface="Wingdings" panose="05000000000000000000" pitchFamily="2" charset="2"/>
              <a:buChar char="Ø"/>
            </a:pPr>
            <a:r>
              <a:rPr lang="en-US" sz="2400" dirty="0">
                <a:solidFill>
                  <a:srgbClr val="1D4956"/>
                </a:solidFill>
                <a:latin typeface="Barlow"/>
                <a:cs typeface="Calibri"/>
              </a:rPr>
              <a:t> </a:t>
            </a:r>
            <a:r>
              <a:rPr lang="en-US" sz="2400" b="1" dirty="0">
                <a:solidFill>
                  <a:srgbClr val="1D4956"/>
                </a:solidFill>
                <a:latin typeface="Barlow"/>
                <a:cs typeface="Calibri"/>
              </a:rPr>
              <a:t>Existing</a:t>
            </a:r>
            <a:r>
              <a:rPr lang="en-US" sz="2400" dirty="0">
                <a:solidFill>
                  <a:srgbClr val="1D4956"/>
                </a:solidFill>
                <a:latin typeface="Barlow"/>
                <a:cs typeface="Calibri"/>
              </a:rPr>
              <a:t> </a:t>
            </a:r>
            <a:r>
              <a:rPr lang="en-US" sz="2400" b="1" dirty="0">
                <a:solidFill>
                  <a:srgbClr val="1D4956"/>
                </a:solidFill>
                <a:latin typeface="Barlow"/>
                <a:cs typeface="Calibri"/>
              </a:rPr>
              <a:t>software-based</a:t>
            </a:r>
            <a:r>
              <a:rPr lang="en-US" sz="2400" dirty="0">
                <a:solidFill>
                  <a:srgbClr val="1D4956"/>
                </a:solidFill>
                <a:latin typeface="Barlow"/>
                <a:cs typeface="Calibri"/>
              </a:rPr>
              <a:t> approaches </a:t>
            </a:r>
            <a:r>
              <a:rPr lang="en-US" sz="2400" dirty="0">
                <a:solidFill>
                  <a:srgbClr val="1D4956"/>
                </a:solidFill>
                <a:latin typeface="Barlow"/>
                <a:cs typeface="Calibri"/>
                <a:sym typeface="Wingdings" panose="05000000000000000000" pitchFamily="2" charset="2"/>
              </a:rPr>
              <a:t>are </a:t>
            </a:r>
            <a:r>
              <a:rPr lang="en-US" sz="2400" b="1" dirty="0">
                <a:solidFill>
                  <a:srgbClr val="1D4956"/>
                </a:solidFill>
                <a:latin typeface="Barlow"/>
                <a:cs typeface="Calibri"/>
                <a:sym typeface="Wingdings" panose="05000000000000000000" pitchFamily="2" charset="2"/>
              </a:rPr>
              <a:t>also</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sym typeface="Wingdings" panose="05000000000000000000" pitchFamily="2" charset="2"/>
              </a:rPr>
              <a:t>impractical</a:t>
            </a:r>
            <a:endParaRPr lang="en-US" sz="2400" b="1" dirty="0">
              <a:solidFill>
                <a:srgbClr val="1D4956"/>
              </a:solidFill>
              <a:latin typeface="Barlow"/>
              <a:cs typeface="Calibri"/>
            </a:endParaRPr>
          </a:p>
          <a:p>
            <a:pPr marL="0" indent="0">
              <a:lnSpc>
                <a:spcPct val="100000"/>
              </a:lnSpc>
              <a:buNone/>
            </a:pPr>
            <a:endParaRPr lang="en-US" sz="2400" b="1" dirty="0">
              <a:solidFill>
                <a:srgbClr val="1D4956"/>
              </a:solidFill>
              <a:latin typeface="Barlow"/>
              <a:cs typeface="Calibri"/>
              <a:sym typeface="Wingdings" panose="05000000000000000000" pitchFamily="2" charset="2"/>
            </a:endParaRPr>
          </a:p>
        </p:txBody>
      </p:sp>
      <p:sp>
        <p:nvSpPr>
          <p:cNvPr id="7" name="Title 1">
            <a:extLst>
              <a:ext uri="{FF2B5EF4-FFF2-40B4-BE49-F238E27FC236}">
                <a16:creationId xmlns:a16="http://schemas.microsoft.com/office/drawing/2014/main" id="{E96927A0-A636-45BD-9157-FC582B2145E8}"/>
              </a:ext>
            </a:extLst>
          </p:cNvPr>
          <p:cNvSpPr txBox="1">
            <a:spLocks/>
          </p:cNvSpPr>
          <p:nvPr/>
        </p:nvSpPr>
        <p:spPr>
          <a:xfrm>
            <a:off x="568589" y="365125"/>
            <a:ext cx="9969871"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Protected GPU spatial sharing</a:t>
            </a:r>
          </a:p>
        </p:txBody>
      </p:sp>
      <p:sp>
        <p:nvSpPr>
          <p:cNvPr id="3" name="Slide Number Placeholder 2">
            <a:extLst>
              <a:ext uri="{FF2B5EF4-FFF2-40B4-BE49-F238E27FC236}">
                <a16:creationId xmlns:a16="http://schemas.microsoft.com/office/drawing/2014/main" id="{ABFF565C-FBF4-4DFA-A987-2A6B2AEF17B6}"/>
              </a:ext>
            </a:extLst>
          </p:cNvPr>
          <p:cNvSpPr>
            <a:spLocks noGrp="1"/>
          </p:cNvSpPr>
          <p:nvPr>
            <p:ph type="sldNum" sz="quarter" idx="12"/>
          </p:nvPr>
        </p:nvSpPr>
        <p:spPr/>
        <p:txBody>
          <a:bodyPr/>
          <a:lstStyle/>
          <a:p>
            <a:fld id="{48F63A3B-78C7-47BE-AE5E-E10140E04643}" type="slidenum">
              <a:rPr lang="en-US" smtClean="0"/>
              <a:t>75</a:t>
            </a:fld>
            <a:endParaRPr lang="en-US"/>
          </a:p>
        </p:txBody>
      </p:sp>
      <p:sp>
        <p:nvSpPr>
          <p:cNvPr id="8" name="Footer Placeholder 7">
            <a:extLst>
              <a:ext uri="{FF2B5EF4-FFF2-40B4-BE49-F238E27FC236}">
                <a16:creationId xmlns:a16="http://schemas.microsoft.com/office/drawing/2014/main" id="{C1C2ECC9-70AB-4D80-B830-DADBF1B3012B}"/>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110842024"/>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48640" y="365125"/>
            <a:ext cx="11533251" cy="777875"/>
          </a:xfrm>
        </p:spPr>
        <p:txBody>
          <a:bodyPr>
            <a:normAutofit/>
          </a:bodyPr>
          <a:lstStyle/>
          <a:p>
            <a:r>
              <a:rPr lang="en-US" sz="3600" b="1" dirty="0">
                <a:solidFill>
                  <a:srgbClr val="1D4956"/>
                </a:solidFill>
                <a:latin typeface="Barlow"/>
                <a:cs typeface="Calibri Light"/>
              </a:rPr>
              <a:t>Why Guardian?</a:t>
            </a:r>
          </a:p>
        </p:txBody>
      </p:sp>
      <p:sp>
        <p:nvSpPr>
          <p:cNvPr id="9" name="Slide Number Placeholder 8">
            <a:extLst>
              <a:ext uri="{FF2B5EF4-FFF2-40B4-BE49-F238E27FC236}">
                <a16:creationId xmlns:a16="http://schemas.microsoft.com/office/drawing/2014/main" id="{9A06DAAA-3F03-48DD-BDA4-F1979F366093}"/>
              </a:ext>
            </a:extLst>
          </p:cNvPr>
          <p:cNvSpPr>
            <a:spLocks noGrp="1"/>
          </p:cNvSpPr>
          <p:nvPr>
            <p:ph type="sldNum" sz="quarter" idx="12"/>
          </p:nvPr>
        </p:nvSpPr>
        <p:spPr>
          <a:xfrm>
            <a:off x="8610600" y="6393221"/>
            <a:ext cx="2743200" cy="365125"/>
          </a:xfrm>
        </p:spPr>
        <p:txBody>
          <a:bodyPr/>
          <a:lstStyle/>
          <a:p>
            <a:r>
              <a:rPr lang="en-US" sz="1400" b="1" dirty="0">
                <a:solidFill>
                  <a:schemeClr val="bg1"/>
                </a:solidFill>
                <a:latin typeface="Barlow" panose="020B0604020202020204" charset="0"/>
              </a:rPr>
              <a:t>8</a:t>
            </a:r>
          </a:p>
        </p:txBody>
      </p:sp>
      <p:sp>
        <p:nvSpPr>
          <p:cNvPr id="6" name="Θέση υποσέλιδου 18">
            <a:extLst>
              <a:ext uri="{FF2B5EF4-FFF2-40B4-BE49-F238E27FC236}">
                <a16:creationId xmlns:a16="http://schemas.microsoft.com/office/drawing/2014/main" id="{99DE5FBF-084D-49D6-BA47-5917A7A8C38A}"/>
              </a:ext>
            </a:extLst>
          </p:cNvPr>
          <p:cNvSpPr txBox="1">
            <a:spLocks/>
          </p:cNvSpPr>
          <p:nvPr/>
        </p:nvSpPr>
        <p:spPr>
          <a:xfrm>
            <a:off x="3657600" y="6393221"/>
            <a:ext cx="4114800" cy="365125"/>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2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400" dirty="0">
                <a:solidFill>
                  <a:schemeClr val="bg1"/>
                </a:solidFill>
                <a:latin typeface="Barlow" panose="020B0604020202020204" charset="0"/>
              </a:rPr>
              <a:t>CARV internal presentation</a:t>
            </a:r>
            <a:endParaRPr lang="en-US" sz="1400" dirty="0">
              <a:latin typeface="Barlow" panose="020B0604020202020204" charset="0"/>
            </a:endParaRPr>
          </a:p>
        </p:txBody>
      </p:sp>
      <p:graphicFrame>
        <p:nvGraphicFramePr>
          <p:cNvPr id="10" name="Πίνακας 9">
            <a:extLst>
              <a:ext uri="{FF2B5EF4-FFF2-40B4-BE49-F238E27FC236}">
                <a16:creationId xmlns:a16="http://schemas.microsoft.com/office/drawing/2014/main" id="{EF350DDD-B973-46E8-8793-A64EAB277C22}"/>
              </a:ext>
            </a:extLst>
          </p:cNvPr>
          <p:cNvGraphicFramePr>
            <a:graphicFrameLocks noGrp="1"/>
          </p:cNvGraphicFramePr>
          <p:nvPr/>
        </p:nvGraphicFramePr>
        <p:xfrm>
          <a:off x="548640" y="1529543"/>
          <a:ext cx="10721589" cy="3957652"/>
        </p:xfrm>
        <a:graphic>
          <a:graphicData uri="http://schemas.openxmlformats.org/drawingml/2006/table">
            <a:tbl>
              <a:tblPr firstRow="1" bandRow="1">
                <a:tableStyleId>{F2DE63D5-997A-4646-A377-4702673A728D}</a:tableStyleId>
              </a:tblPr>
              <a:tblGrid>
                <a:gridCol w="3180080">
                  <a:extLst>
                    <a:ext uri="{9D8B030D-6E8A-4147-A177-3AD203B41FA5}">
                      <a16:colId xmlns:a16="http://schemas.microsoft.com/office/drawing/2014/main" val="2216117299"/>
                    </a:ext>
                  </a:extLst>
                </a:gridCol>
                <a:gridCol w="1502093">
                  <a:extLst>
                    <a:ext uri="{9D8B030D-6E8A-4147-A177-3AD203B41FA5}">
                      <a16:colId xmlns:a16="http://schemas.microsoft.com/office/drawing/2014/main" val="1372732053"/>
                    </a:ext>
                  </a:extLst>
                </a:gridCol>
                <a:gridCol w="1363980">
                  <a:extLst>
                    <a:ext uri="{9D8B030D-6E8A-4147-A177-3AD203B41FA5}">
                      <a16:colId xmlns:a16="http://schemas.microsoft.com/office/drawing/2014/main" val="3142260953"/>
                    </a:ext>
                  </a:extLst>
                </a:gridCol>
                <a:gridCol w="1205230">
                  <a:extLst>
                    <a:ext uri="{9D8B030D-6E8A-4147-A177-3AD203B41FA5}">
                      <a16:colId xmlns:a16="http://schemas.microsoft.com/office/drawing/2014/main" val="3122937637"/>
                    </a:ext>
                  </a:extLst>
                </a:gridCol>
                <a:gridCol w="1065530">
                  <a:extLst>
                    <a:ext uri="{9D8B030D-6E8A-4147-A177-3AD203B41FA5}">
                      <a16:colId xmlns:a16="http://schemas.microsoft.com/office/drawing/2014/main" val="1436739819"/>
                    </a:ext>
                  </a:extLst>
                </a:gridCol>
                <a:gridCol w="1148080">
                  <a:extLst>
                    <a:ext uri="{9D8B030D-6E8A-4147-A177-3AD203B41FA5}">
                      <a16:colId xmlns:a16="http://schemas.microsoft.com/office/drawing/2014/main" val="1557990617"/>
                    </a:ext>
                  </a:extLst>
                </a:gridCol>
                <a:gridCol w="1256596">
                  <a:extLst>
                    <a:ext uri="{9D8B030D-6E8A-4147-A177-3AD203B41FA5}">
                      <a16:colId xmlns:a16="http://schemas.microsoft.com/office/drawing/2014/main" val="2201365184"/>
                    </a:ext>
                  </a:extLst>
                </a:gridCol>
              </a:tblGrid>
              <a:tr h="569589">
                <a:tc>
                  <a:txBody>
                    <a:bodyPr/>
                    <a:lstStyle/>
                    <a:p>
                      <a:pPr algn="ctr"/>
                      <a:r>
                        <a:rPr lang="en-US" sz="2000" dirty="0">
                          <a:latin typeface="Barlow" panose="020B0604020202020204" charset="0"/>
                        </a:rPr>
                        <a:t>Capabilities</a:t>
                      </a:r>
                      <a:endParaRPr lang="en-US" sz="20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a:latin typeface="Barlow" panose="020B0604020202020204" charset="0"/>
                        </a:rPr>
                        <a:t>Mask</a:t>
                      </a:r>
                    </a:p>
                    <a:p>
                      <a:pPr algn="ctr"/>
                      <a:r>
                        <a:rPr lang="en-US" sz="2000" dirty="0">
                          <a:latin typeface="Barlow" panose="020B0604020202020204" charset="0"/>
                        </a:rPr>
                        <a:t>(ASPLOS’18)</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err="1">
                          <a:latin typeface="Barlow" panose="020B0604020202020204" charset="0"/>
                        </a:rPr>
                        <a:t>GPUShield</a:t>
                      </a:r>
                      <a:endParaRPr lang="en-US" sz="2000" dirty="0">
                        <a:latin typeface="Barlow" panose="020B0604020202020204" charset="0"/>
                      </a:endParaRPr>
                    </a:p>
                    <a:p>
                      <a:pPr algn="ctr"/>
                      <a:r>
                        <a:rPr lang="en-US" sz="2000" dirty="0">
                          <a:latin typeface="Barlow" panose="020B0604020202020204" charset="0"/>
                        </a:rPr>
                        <a:t>(ISCA’22)</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a:latin typeface="Barlow" panose="020B0604020202020204" charset="0"/>
                        </a:rPr>
                        <a:t>GMOD</a:t>
                      </a:r>
                    </a:p>
                    <a:p>
                      <a:pPr algn="ctr"/>
                      <a:r>
                        <a:rPr lang="en-US" sz="2000" dirty="0">
                          <a:latin typeface="Barlow" panose="020B0604020202020204" charset="0"/>
                        </a:rPr>
                        <a:t>(PACT’18)</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err="1">
                          <a:latin typeface="Barlow" panose="020B0604020202020204" charset="0"/>
                        </a:rPr>
                        <a:t>Parrav</a:t>
                      </a:r>
                      <a:r>
                        <a:rPr lang="en-US" sz="2000" dirty="0">
                          <a:latin typeface="Barlow" panose="020B0604020202020204" charset="0"/>
                        </a:rPr>
                        <a:t>. </a:t>
                      </a:r>
                    </a:p>
                    <a:p>
                      <a:pPr algn="ctr"/>
                      <a:r>
                        <a:rPr lang="en-US" sz="2000" dirty="0">
                          <a:latin typeface="Barlow" panose="020B0604020202020204" charset="0"/>
                        </a:rPr>
                        <a:t>et 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Barlow" panose="020B0604020202020204" charset="0"/>
                        </a:rPr>
                        <a:t>(</a:t>
                      </a:r>
                      <a:r>
                        <a:rPr lang="en-US" sz="2000" dirty="0" err="1">
                          <a:latin typeface="Barlow" panose="020B0604020202020204" charset="0"/>
                        </a:rPr>
                        <a:t>ArXiv</a:t>
                      </a:r>
                      <a:r>
                        <a:rPr lang="en-US" sz="2000" dirty="0">
                          <a:latin typeface="Barlow" panose="020B0604020202020204" charset="0"/>
                        </a:rPr>
                        <a:t>)</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a:latin typeface="Barlow" panose="020B0604020202020204" charset="0"/>
                        </a:rPr>
                        <a:t>G-NET</a:t>
                      </a:r>
                    </a:p>
                    <a:p>
                      <a:pPr algn="ctr"/>
                      <a:r>
                        <a:rPr lang="en-US" sz="2000" dirty="0">
                          <a:latin typeface="Barlow" panose="020B0604020202020204" charset="0"/>
                        </a:rPr>
                        <a:t>(NSDI’18)</a:t>
                      </a:r>
                      <a:endParaRPr lang="en-US" sz="2000" dirty="0">
                        <a:solidFill>
                          <a:srgbClr val="1D4956"/>
                        </a:solidFill>
                        <a:latin typeface="Barlow" panose="020B060402020202020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tc>
                  <a:txBody>
                    <a:bodyPr/>
                    <a:lstStyle/>
                    <a:p>
                      <a:pPr algn="ctr"/>
                      <a:r>
                        <a:rPr lang="en-US" sz="2000" dirty="0">
                          <a:solidFill>
                            <a:schemeClr val="bg1"/>
                          </a:solidFill>
                          <a:latin typeface="Barlow" panose="020B0604020202020204" charset="0"/>
                        </a:rPr>
                        <a:t>Guardian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D4956"/>
                    </a:solidFill>
                  </a:tcPr>
                </a:tc>
                <a:extLst>
                  <a:ext uri="{0D108BD9-81ED-4DB2-BD59-A6C34878D82A}">
                    <a16:rowId xmlns:a16="http://schemas.microsoft.com/office/drawing/2014/main" val="3178386838"/>
                  </a:ext>
                </a:extLst>
              </a:tr>
              <a:tr h="569589">
                <a:tc>
                  <a:txBody>
                    <a:bodyPr/>
                    <a:lstStyle/>
                    <a:p>
                      <a:pPr algn="ctr"/>
                      <a:r>
                        <a:rPr lang="en-US" sz="2000" dirty="0">
                          <a:solidFill>
                            <a:srgbClr val="1D4956"/>
                          </a:solidFill>
                          <a:latin typeface="Barlow" panose="020B0604020202020204" charset="0"/>
                        </a:rPr>
                        <a:t>No kernel source code</a:t>
                      </a:r>
                    </a:p>
                    <a:p>
                      <a:pPr algn="ctr"/>
                      <a:r>
                        <a:rPr lang="en-US" sz="2000" dirty="0">
                          <a:solidFill>
                            <a:srgbClr val="1D4956"/>
                          </a:solidFill>
                          <a:latin typeface="Barlow" panose="020B0604020202020204" charset="0"/>
                        </a:rPr>
                        <a:t>modifications</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spc="0" normalizeH="0" baseline="0" noProof="0" dirty="0">
                          <a:ln>
                            <a:noFill/>
                          </a:ln>
                          <a:solidFill>
                            <a:srgbClr val="1D4956"/>
                          </a:solidFill>
                          <a:effectLst/>
                          <a:uLnTx/>
                          <a:uFillTx/>
                          <a:latin typeface="Barlow" panose="020B0604020202020204" charset="0"/>
                        </a:rPr>
                        <a:t>(LLVM-IR)</a:t>
                      </a:r>
                      <a:endParaRPr kumimoji="0" lang="en-US" sz="28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8605583"/>
                  </a:ext>
                </a:extLst>
              </a:tr>
              <a:tr h="555797">
                <a:tc>
                  <a:txBody>
                    <a:bodyPr/>
                    <a:lstStyle/>
                    <a:p>
                      <a:pPr algn="ctr"/>
                      <a:r>
                        <a:rPr lang="en-US" sz="2000" dirty="0">
                          <a:solidFill>
                            <a:srgbClr val="1D4956"/>
                          </a:solidFill>
                          <a:latin typeface="Barlow" panose="020B0604020202020204" charset="0"/>
                        </a:rPr>
                        <a:t>GPU closed-library support</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6135985"/>
                  </a:ext>
                </a:extLst>
              </a:tr>
              <a:tr h="555797">
                <a:tc>
                  <a:txBody>
                    <a:bodyPr/>
                    <a:lstStyle/>
                    <a:p>
                      <a:pPr algn="ctr"/>
                      <a:r>
                        <a:rPr lang="en-US" sz="2000" dirty="0">
                          <a:solidFill>
                            <a:srgbClr val="1D4956"/>
                          </a:solidFill>
                          <a:latin typeface="Barlow" panose="020B0604020202020204" charset="0"/>
                        </a:rPr>
                        <a:t>No extra hardware</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4852640"/>
                  </a:ext>
                </a:extLst>
              </a:tr>
              <a:tr h="569589">
                <a:tc>
                  <a:txBody>
                    <a:bodyPr/>
                    <a:lstStyle/>
                    <a:p>
                      <a:pPr algn="ctr"/>
                      <a:r>
                        <a:rPr lang="en-US" sz="2000" dirty="0">
                          <a:solidFill>
                            <a:srgbClr val="1D4956"/>
                          </a:solidFill>
                          <a:latin typeface="Barlow" panose="020B0604020202020204" charset="0"/>
                        </a:rPr>
                        <a:t>Low overhead</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9094671"/>
                  </a:ext>
                </a:extLst>
              </a:tr>
              <a:tr h="569589">
                <a:tc>
                  <a:txBody>
                    <a:bodyPr/>
                    <a:lstStyle/>
                    <a:p>
                      <a:pPr algn="ctr"/>
                      <a:r>
                        <a:rPr lang="en-US" sz="2000" dirty="0">
                          <a:solidFill>
                            <a:srgbClr val="1D4956"/>
                          </a:solidFill>
                          <a:latin typeface="Barlow" panose="020B0604020202020204" charset="0"/>
                        </a:rPr>
                        <a:t>Non-adjacent memory</a:t>
                      </a:r>
                      <a:endParaRPr lang="en-US" sz="2000" b="0"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u="none" strike="noStrike" kern="1200" cap="none" spc="0" normalizeH="0" baseline="0" noProof="0" dirty="0">
                          <a:ln>
                            <a:noFill/>
                          </a:ln>
                          <a:solidFill>
                            <a:srgbClr val="1D4956"/>
                          </a:solidFill>
                          <a:effectLst/>
                          <a:uLnTx/>
                          <a:uFillTx/>
                          <a:latin typeface="Barlow" panose="020B0604020202020204" charset="0"/>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kumimoji="0" lang="en-US" sz="2400" b="1" i="0" u="none" strike="noStrike" kern="1200" cap="none" spc="0" normalizeH="0" baseline="0" noProof="0" dirty="0">
                        <a:ln>
                          <a:noFill/>
                        </a:ln>
                        <a:solidFill>
                          <a:srgbClr val="1D4956"/>
                        </a:solidFill>
                        <a:effectLst/>
                        <a:uLnTx/>
                        <a:uFillTx/>
                        <a:latin typeface="Barlow" panose="020B0604020202020204"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solidFill>
                            <a:srgbClr val="1D4956"/>
                          </a:solidFill>
                          <a:latin typeface="Barlow" panose="020B0604020202020204" charset="0"/>
                          <a:sym typeface="Wingdings" panose="05000000000000000000" pitchFamily="2" charset="2"/>
                        </a:rPr>
                        <a:t></a:t>
                      </a:r>
                      <a:endParaRPr lang="en-US" sz="2400" b="1" dirty="0">
                        <a:solidFill>
                          <a:srgbClr val="1D4956"/>
                        </a:solidFill>
                        <a:latin typeface="Barlow" panose="020B060402020202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481316"/>
                  </a:ext>
                </a:extLst>
              </a:tr>
            </a:tbl>
          </a:graphicData>
        </a:graphic>
      </p:graphicFrame>
      <p:pic>
        <p:nvPicPr>
          <p:cNvPr id="7" name="Picture 6">
            <a:extLst>
              <a:ext uri="{FF2B5EF4-FFF2-40B4-BE49-F238E27FC236}">
                <a16:creationId xmlns:a16="http://schemas.microsoft.com/office/drawing/2014/main" id="{A7EA2896-7BCB-49C6-BE4D-BCB4E48E4B88}"/>
              </a:ext>
            </a:extLst>
          </p:cNvPr>
          <p:cNvPicPr>
            <a:picLocks noChangeAspect="1"/>
          </p:cNvPicPr>
          <p:nvPr/>
        </p:nvPicPr>
        <p:blipFill>
          <a:blip r:embed="rId4"/>
          <a:stretch>
            <a:fillRect/>
          </a:stretch>
        </p:blipFill>
        <p:spPr>
          <a:xfrm>
            <a:off x="10491699" y="2049026"/>
            <a:ext cx="314919" cy="3149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765103733"/>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6989" y="1150859"/>
            <a:ext cx="11639286" cy="5242362"/>
          </a:xfrm>
        </p:spPr>
        <p:txBody>
          <a:bodyPr vert="horz" lIns="91440" tIns="45720" rIns="91440" bIns="45720" rtlCol="0" anchor="t">
            <a:noAutofit/>
          </a:bodyPr>
          <a:lstStyle/>
          <a:p>
            <a:pPr marL="457200" indent="-457200">
              <a:lnSpc>
                <a:spcPct val="150000"/>
              </a:lnSpc>
              <a:buFont typeface="+mj-lt"/>
              <a:buAutoNum type="arabicPeriod"/>
            </a:pPr>
            <a:r>
              <a:rPr lang="en-US" sz="2400" dirty="0">
                <a:solidFill>
                  <a:srgbClr val="1D4956"/>
                </a:solidFill>
                <a:latin typeface="Barlow"/>
                <a:cs typeface="Calibri"/>
              </a:rPr>
              <a:t>Buffers are specified in kernel arguments and they are allocated from the host</a:t>
            </a:r>
          </a:p>
          <a:p>
            <a:pPr lvl="1">
              <a:lnSpc>
                <a:spcPct val="150000"/>
              </a:lnSpc>
            </a:pPr>
            <a:r>
              <a:rPr lang="en-US" sz="2000" dirty="0">
                <a:solidFill>
                  <a:srgbClr val="1D4956"/>
                </a:solidFill>
                <a:latin typeface="Barlow"/>
                <a:cs typeface="Calibri"/>
              </a:rPr>
              <a:t> </a:t>
            </a:r>
            <a:r>
              <a:rPr lang="en-US" sz="2000" dirty="0" err="1">
                <a:solidFill>
                  <a:srgbClr val="1D4956"/>
                </a:solidFill>
                <a:latin typeface="Barlow"/>
                <a:cs typeface="Calibri"/>
              </a:rPr>
              <a:t>cudaMalloc</a:t>
            </a:r>
            <a:r>
              <a:rPr lang="en-US" sz="2000" dirty="0">
                <a:solidFill>
                  <a:srgbClr val="1D4956"/>
                </a:solidFill>
                <a:latin typeface="Barlow"/>
                <a:cs typeface="Calibri"/>
              </a:rPr>
              <a:t> (A, 256)</a:t>
            </a:r>
          </a:p>
          <a:p>
            <a:pPr lvl="1">
              <a:lnSpc>
                <a:spcPct val="150000"/>
              </a:lnSpc>
            </a:pPr>
            <a:r>
              <a:rPr lang="en-US" sz="2000" dirty="0">
                <a:solidFill>
                  <a:srgbClr val="1D4956"/>
                </a:solidFill>
                <a:latin typeface="Barlow"/>
                <a:cs typeface="Calibri"/>
              </a:rPr>
              <a:t>kernel&lt;&lt;&lt;2, 256&gt;&gt;&gt; (A)</a:t>
            </a:r>
          </a:p>
          <a:p>
            <a:pPr marL="457200" indent="-457200">
              <a:lnSpc>
                <a:spcPct val="150000"/>
              </a:lnSpc>
              <a:buFont typeface="+mj-lt"/>
              <a:buAutoNum type="arabicPeriod"/>
            </a:pPr>
            <a:r>
              <a:rPr lang="en-US" sz="2400" dirty="0">
                <a:solidFill>
                  <a:srgbClr val="1D4956"/>
                </a:solidFill>
                <a:latin typeface="Barlow"/>
                <a:cs typeface="Calibri"/>
              </a:rPr>
              <a:t>AMD and NVIDIA GPUs have two addressing modes</a:t>
            </a:r>
          </a:p>
          <a:p>
            <a:pPr lvl="1">
              <a:lnSpc>
                <a:spcPct val="150000"/>
              </a:lnSpc>
            </a:pPr>
            <a:r>
              <a:rPr lang="en-US" sz="2000" dirty="0">
                <a:solidFill>
                  <a:srgbClr val="1D4956"/>
                </a:solidFill>
                <a:latin typeface="Barlow"/>
                <a:cs typeface="Calibri"/>
              </a:rPr>
              <a:t>LD </a:t>
            </a:r>
            <a:r>
              <a:rPr lang="en-US" sz="2000" dirty="0" err="1">
                <a:solidFill>
                  <a:srgbClr val="1D4956"/>
                </a:solidFill>
                <a:latin typeface="Barlow"/>
                <a:cs typeface="Calibri"/>
              </a:rPr>
              <a:t>dst</a:t>
            </a:r>
            <a:r>
              <a:rPr lang="en-US" sz="2000" dirty="0">
                <a:solidFill>
                  <a:srgbClr val="1D4956"/>
                </a:solidFill>
                <a:latin typeface="Barlow"/>
                <a:cs typeface="Calibri"/>
              </a:rPr>
              <a:t>, </a:t>
            </a:r>
            <a:r>
              <a:rPr lang="en-US" sz="2000" dirty="0" err="1">
                <a:solidFill>
                  <a:srgbClr val="1D4956"/>
                </a:solidFill>
                <a:latin typeface="Barlow"/>
                <a:cs typeface="Calibri"/>
              </a:rPr>
              <a:t>src</a:t>
            </a:r>
            <a:endParaRPr lang="en-US" sz="2000" dirty="0">
              <a:solidFill>
                <a:srgbClr val="1D4956"/>
              </a:solidFill>
              <a:latin typeface="Barlow"/>
              <a:cs typeface="Calibri"/>
            </a:endParaRPr>
          </a:p>
          <a:p>
            <a:pPr lvl="1">
              <a:lnSpc>
                <a:spcPct val="150000"/>
              </a:lnSpc>
            </a:pPr>
            <a:r>
              <a:rPr lang="en-US" sz="2000" dirty="0">
                <a:solidFill>
                  <a:srgbClr val="1D4956"/>
                </a:solidFill>
                <a:latin typeface="Barlow"/>
                <a:cs typeface="Calibri"/>
              </a:rPr>
              <a:t>LD </a:t>
            </a:r>
            <a:r>
              <a:rPr lang="en-US" sz="2000" dirty="0" err="1">
                <a:solidFill>
                  <a:srgbClr val="1D4956"/>
                </a:solidFill>
                <a:latin typeface="Barlow"/>
                <a:cs typeface="Calibri"/>
              </a:rPr>
              <a:t>dst</a:t>
            </a:r>
            <a:r>
              <a:rPr lang="en-US" sz="2000" dirty="0">
                <a:solidFill>
                  <a:srgbClr val="1D4956"/>
                </a:solidFill>
                <a:latin typeface="Barlow"/>
                <a:cs typeface="Calibri"/>
              </a:rPr>
              <a:t>, base, offset</a:t>
            </a:r>
          </a:p>
        </p:txBody>
      </p:sp>
      <p:sp>
        <p:nvSpPr>
          <p:cNvPr id="7" name="Title 1">
            <a:extLst>
              <a:ext uri="{FF2B5EF4-FFF2-40B4-BE49-F238E27FC236}">
                <a16:creationId xmlns:a16="http://schemas.microsoft.com/office/drawing/2014/main" id="{E96927A0-A636-45BD-9157-FC582B2145E8}"/>
              </a:ext>
            </a:extLst>
          </p:cNvPr>
          <p:cNvSpPr txBox="1">
            <a:spLocks/>
          </p:cNvSpPr>
          <p:nvPr/>
        </p:nvSpPr>
        <p:spPr>
          <a:xfrm>
            <a:off x="568589" y="365125"/>
            <a:ext cx="9969871"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 </a:t>
            </a:r>
          </a:p>
        </p:txBody>
      </p:sp>
      <p:sp>
        <p:nvSpPr>
          <p:cNvPr id="8" name="Title 1">
            <a:extLst>
              <a:ext uri="{FF2B5EF4-FFF2-40B4-BE49-F238E27FC236}">
                <a16:creationId xmlns:a16="http://schemas.microsoft.com/office/drawing/2014/main" id="{2FE022C3-54DE-416C-9EB4-19ECF2710F38}"/>
              </a:ext>
            </a:extLst>
          </p:cNvPr>
          <p:cNvSpPr txBox="1">
            <a:spLocks/>
          </p:cNvSpPr>
          <p:nvPr/>
        </p:nvSpPr>
        <p:spPr>
          <a:xfrm>
            <a:off x="570157" y="357266"/>
            <a:ext cx="9969871"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Bound checking is feasible in GPUs</a:t>
            </a:r>
          </a:p>
        </p:txBody>
      </p:sp>
      <p:sp>
        <p:nvSpPr>
          <p:cNvPr id="3" name="Slide Number Placeholder 2">
            <a:extLst>
              <a:ext uri="{FF2B5EF4-FFF2-40B4-BE49-F238E27FC236}">
                <a16:creationId xmlns:a16="http://schemas.microsoft.com/office/drawing/2014/main" id="{5B867AA0-76B9-480D-972D-6D4D2DF4EC70}"/>
              </a:ext>
            </a:extLst>
          </p:cNvPr>
          <p:cNvSpPr>
            <a:spLocks noGrp="1"/>
          </p:cNvSpPr>
          <p:nvPr>
            <p:ph type="sldNum" sz="quarter" idx="12"/>
          </p:nvPr>
        </p:nvSpPr>
        <p:spPr/>
        <p:txBody>
          <a:bodyPr/>
          <a:lstStyle/>
          <a:p>
            <a:fld id="{48F63A3B-78C7-47BE-AE5E-E10140E04643}" type="slidenum">
              <a:rPr lang="en-US" smtClean="0"/>
              <a:t>77</a:t>
            </a:fld>
            <a:endParaRPr lang="en-US"/>
          </a:p>
        </p:txBody>
      </p:sp>
      <p:sp>
        <p:nvSpPr>
          <p:cNvPr id="10" name="Footer Placeholder 9">
            <a:extLst>
              <a:ext uri="{FF2B5EF4-FFF2-40B4-BE49-F238E27FC236}">
                <a16:creationId xmlns:a16="http://schemas.microsoft.com/office/drawing/2014/main" id="{0AC34579-AB10-495B-A43F-0474F33688B6}"/>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719542012"/>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rmAutofit/>
          </a:bodyPr>
          <a:lstStyle/>
          <a:p>
            <a:r>
              <a:rPr lang="en-US" sz="3200" b="1" dirty="0">
                <a:solidFill>
                  <a:srgbClr val="1D4956"/>
                </a:solidFill>
                <a:latin typeface="Barlow"/>
                <a:cs typeface="Calibri Light"/>
              </a:rPr>
              <a:t>Register usage of address fencing</a:t>
            </a:r>
          </a:p>
        </p:txBody>
      </p:sp>
      <p:sp>
        <p:nvSpPr>
          <p:cNvPr id="11" name="Content Placeholder 2">
            <a:extLst>
              <a:ext uri="{FF2B5EF4-FFF2-40B4-BE49-F238E27FC236}">
                <a16:creationId xmlns:a16="http://schemas.microsoft.com/office/drawing/2014/main" id="{700BAE78-2AD9-4FF4-91D9-F42D98B9E3F8}"/>
              </a:ext>
            </a:extLst>
          </p:cNvPr>
          <p:cNvSpPr>
            <a:spLocks noGrp="1"/>
          </p:cNvSpPr>
          <p:nvPr>
            <p:ph sz="half" idx="1"/>
          </p:nvPr>
        </p:nvSpPr>
        <p:spPr>
          <a:xfrm>
            <a:off x="466988" y="1140893"/>
            <a:ext cx="6650249" cy="5224821"/>
          </a:xfrm>
        </p:spPr>
        <p:txBody>
          <a:bodyPr vert="horz" lIns="91440" tIns="45720" rIns="91440" bIns="45720" rtlCol="0" anchor="t">
            <a:normAutofit/>
          </a:bodyPr>
          <a:lstStyle/>
          <a:p>
            <a:pPr>
              <a:lnSpc>
                <a:spcPct val="150000"/>
              </a:lnSpc>
            </a:pPr>
            <a:r>
              <a:rPr lang="en-US" sz="2400" dirty="0">
                <a:solidFill>
                  <a:srgbClr val="1D4956"/>
                </a:solidFill>
                <a:latin typeface="Barlow"/>
                <a:cs typeface="Calibri"/>
              </a:rPr>
              <a:t>71% of kernels use no extra registers</a:t>
            </a:r>
          </a:p>
          <a:p>
            <a:pPr>
              <a:lnSpc>
                <a:spcPct val="150000"/>
              </a:lnSpc>
            </a:pPr>
            <a:r>
              <a:rPr lang="en-US" sz="2400" dirty="0">
                <a:solidFill>
                  <a:srgbClr val="1D4956"/>
                </a:solidFill>
                <a:latin typeface="Barlow"/>
                <a:cs typeface="Calibri"/>
              </a:rPr>
              <a:t>13% up to one extra register</a:t>
            </a:r>
          </a:p>
          <a:p>
            <a:pPr>
              <a:lnSpc>
                <a:spcPct val="150000"/>
              </a:lnSpc>
            </a:pPr>
            <a:r>
              <a:rPr lang="en-US" sz="2400" dirty="0">
                <a:solidFill>
                  <a:srgbClr val="1D4956"/>
                </a:solidFill>
                <a:latin typeface="Barlow"/>
                <a:cs typeface="Calibri"/>
              </a:rPr>
              <a:t>7% up to two extra registers</a:t>
            </a:r>
          </a:p>
          <a:p>
            <a:pPr>
              <a:lnSpc>
                <a:spcPct val="150000"/>
              </a:lnSpc>
            </a:pPr>
            <a:r>
              <a:rPr lang="en-US" sz="2400" dirty="0">
                <a:solidFill>
                  <a:srgbClr val="1D4956"/>
                </a:solidFill>
                <a:latin typeface="Barlow"/>
                <a:cs typeface="Calibri"/>
              </a:rPr>
              <a:t>Negative values occur due to spilling</a:t>
            </a:r>
          </a:p>
          <a:p>
            <a:pPr>
              <a:lnSpc>
                <a:spcPct val="150000"/>
              </a:lnSpc>
            </a:pPr>
            <a:endParaRPr lang="en-US" sz="2400" dirty="0">
              <a:solidFill>
                <a:srgbClr val="1D4956"/>
              </a:solidFill>
              <a:latin typeface="Barlow"/>
              <a:cs typeface="Calibri"/>
            </a:endParaRP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703982" y="5828623"/>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graphicFrame>
        <p:nvGraphicFramePr>
          <p:cNvPr id="7" name="Chart 6">
            <a:extLst>
              <a:ext uri="{FF2B5EF4-FFF2-40B4-BE49-F238E27FC236}">
                <a16:creationId xmlns:a16="http://schemas.microsoft.com/office/drawing/2014/main" id="{41A71A86-4ABA-4CB9-A503-7F6DFE744A2F}"/>
              </a:ext>
            </a:extLst>
          </p:cNvPr>
          <p:cNvGraphicFramePr/>
          <p:nvPr/>
        </p:nvGraphicFramePr>
        <p:xfrm>
          <a:off x="5905500" y="687670"/>
          <a:ext cx="6243071" cy="5418667"/>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C2FE3FAC-DE15-4DA4-A68E-B0EDD2FE11A3}"/>
              </a:ext>
            </a:extLst>
          </p:cNvPr>
          <p:cNvSpPr txBox="1"/>
          <p:nvPr/>
        </p:nvSpPr>
        <p:spPr>
          <a:xfrm>
            <a:off x="7628922" y="1226208"/>
            <a:ext cx="838200" cy="369332"/>
          </a:xfrm>
          <a:prstGeom prst="rect">
            <a:avLst/>
          </a:prstGeom>
          <a:noFill/>
        </p:spPr>
        <p:txBody>
          <a:bodyPr wrap="square" rtlCol="0">
            <a:spAutoFit/>
          </a:bodyPr>
          <a:lstStyle/>
          <a:p>
            <a:r>
              <a:rPr lang="en-US" sz="1800" b="1" i="1" dirty="0">
                <a:latin typeface="+mn-lt"/>
              </a:rPr>
              <a:t>5000</a:t>
            </a:r>
          </a:p>
        </p:txBody>
      </p:sp>
      <p:sp>
        <p:nvSpPr>
          <p:cNvPr id="13" name="TextBox 12">
            <a:extLst>
              <a:ext uri="{FF2B5EF4-FFF2-40B4-BE49-F238E27FC236}">
                <a16:creationId xmlns:a16="http://schemas.microsoft.com/office/drawing/2014/main" id="{B808F22C-FD47-4049-9297-D7937B176A7B}"/>
              </a:ext>
            </a:extLst>
          </p:cNvPr>
          <p:cNvSpPr txBox="1"/>
          <p:nvPr/>
        </p:nvSpPr>
        <p:spPr>
          <a:xfrm>
            <a:off x="8048022" y="1932631"/>
            <a:ext cx="838200" cy="369332"/>
          </a:xfrm>
          <a:prstGeom prst="rect">
            <a:avLst/>
          </a:prstGeom>
          <a:noFill/>
        </p:spPr>
        <p:txBody>
          <a:bodyPr wrap="square" rtlCol="0">
            <a:spAutoFit/>
          </a:bodyPr>
          <a:lstStyle/>
          <a:p>
            <a:r>
              <a:rPr lang="en-US" sz="1800" b="1" i="1" dirty="0">
                <a:latin typeface="+mn-lt"/>
              </a:rPr>
              <a:t>900</a:t>
            </a:r>
          </a:p>
        </p:txBody>
      </p:sp>
      <p:sp>
        <p:nvSpPr>
          <p:cNvPr id="14" name="TextBox 13">
            <a:extLst>
              <a:ext uri="{FF2B5EF4-FFF2-40B4-BE49-F238E27FC236}">
                <a16:creationId xmlns:a16="http://schemas.microsoft.com/office/drawing/2014/main" id="{75010BA2-4E39-4180-9536-C82A8CFCD4A0}"/>
              </a:ext>
            </a:extLst>
          </p:cNvPr>
          <p:cNvSpPr txBox="1"/>
          <p:nvPr/>
        </p:nvSpPr>
        <p:spPr>
          <a:xfrm>
            <a:off x="7002937" y="3072368"/>
            <a:ext cx="450120" cy="369332"/>
          </a:xfrm>
          <a:prstGeom prst="rect">
            <a:avLst/>
          </a:prstGeom>
          <a:noFill/>
        </p:spPr>
        <p:txBody>
          <a:bodyPr wrap="square" rtlCol="0">
            <a:spAutoFit/>
          </a:bodyPr>
          <a:lstStyle/>
          <a:p>
            <a:r>
              <a:rPr lang="en-US" sz="1800" b="1" i="1" dirty="0">
                <a:latin typeface="+mn-lt"/>
              </a:rPr>
              <a:t>75</a:t>
            </a:r>
          </a:p>
        </p:txBody>
      </p:sp>
      <p:sp>
        <p:nvSpPr>
          <p:cNvPr id="16" name="TextBox 15">
            <a:extLst>
              <a:ext uri="{FF2B5EF4-FFF2-40B4-BE49-F238E27FC236}">
                <a16:creationId xmlns:a16="http://schemas.microsoft.com/office/drawing/2014/main" id="{D60C7B5B-ED30-4C26-8930-B5CCA3DEFE7A}"/>
              </a:ext>
            </a:extLst>
          </p:cNvPr>
          <p:cNvSpPr txBox="1"/>
          <p:nvPr/>
        </p:nvSpPr>
        <p:spPr>
          <a:xfrm>
            <a:off x="8413612" y="2269722"/>
            <a:ext cx="838200" cy="369332"/>
          </a:xfrm>
          <a:prstGeom prst="rect">
            <a:avLst/>
          </a:prstGeom>
          <a:noFill/>
        </p:spPr>
        <p:txBody>
          <a:bodyPr wrap="square" rtlCol="0">
            <a:spAutoFit/>
          </a:bodyPr>
          <a:lstStyle/>
          <a:p>
            <a:r>
              <a:rPr lang="en-US" sz="1800" b="1" i="1" dirty="0">
                <a:latin typeface="+mn-lt"/>
              </a:rPr>
              <a:t>460</a:t>
            </a:r>
          </a:p>
        </p:txBody>
      </p:sp>
      <p:sp>
        <p:nvSpPr>
          <p:cNvPr id="17" name="TextBox 16">
            <a:extLst>
              <a:ext uri="{FF2B5EF4-FFF2-40B4-BE49-F238E27FC236}">
                <a16:creationId xmlns:a16="http://schemas.microsoft.com/office/drawing/2014/main" id="{87A6B82F-A420-4D36-AA7D-C134FDBFB867}"/>
              </a:ext>
            </a:extLst>
          </p:cNvPr>
          <p:cNvSpPr txBox="1"/>
          <p:nvPr/>
        </p:nvSpPr>
        <p:spPr>
          <a:xfrm>
            <a:off x="8772990" y="2791479"/>
            <a:ext cx="838200" cy="369332"/>
          </a:xfrm>
          <a:prstGeom prst="rect">
            <a:avLst/>
          </a:prstGeom>
          <a:noFill/>
        </p:spPr>
        <p:txBody>
          <a:bodyPr wrap="square" rtlCol="0">
            <a:spAutoFit/>
          </a:bodyPr>
          <a:lstStyle/>
          <a:p>
            <a:r>
              <a:rPr lang="en-US" sz="1800" b="1" i="1" dirty="0">
                <a:latin typeface="+mn-lt"/>
              </a:rPr>
              <a:t>150</a:t>
            </a:r>
          </a:p>
        </p:txBody>
      </p:sp>
      <p:sp>
        <p:nvSpPr>
          <p:cNvPr id="4" name="Slide Number Placeholder 3">
            <a:extLst>
              <a:ext uri="{FF2B5EF4-FFF2-40B4-BE49-F238E27FC236}">
                <a16:creationId xmlns:a16="http://schemas.microsoft.com/office/drawing/2014/main" id="{666E5AA4-412E-4E9E-8705-3E0C9BEFD361}"/>
              </a:ext>
            </a:extLst>
          </p:cNvPr>
          <p:cNvSpPr>
            <a:spLocks noGrp="1"/>
          </p:cNvSpPr>
          <p:nvPr>
            <p:ph type="sldNum" sz="quarter" idx="12"/>
          </p:nvPr>
        </p:nvSpPr>
        <p:spPr/>
        <p:txBody>
          <a:bodyPr/>
          <a:lstStyle/>
          <a:p>
            <a:fld id="{48F63A3B-78C7-47BE-AE5E-E10140E04643}" type="slidenum">
              <a:rPr lang="en-US" smtClean="0"/>
              <a:t>78</a:t>
            </a:fld>
            <a:endParaRPr lang="en-US"/>
          </a:p>
        </p:txBody>
      </p:sp>
      <p:sp>
        <p:nvSpPr>
          <p:cNvPr id="9" name="Footer Placeholder 8">
            <a:extLst>
              <a:ext uri="{FF2B5EF4-FFF2-40B4-BE49-F238E27FC236}">
                <a16:creationId xmlns:a16="http://schemas.microsoft.com/office/drawing/2014/main" id="{522D69B0-F601-4E3B-A853-BAF32923D238}"/>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1640678761"/>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74883"/>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488654" y="363018"/>
            <a:ext cx="11408830" cy="777875"/>
          </a:xfrm>
        </p:spPr>
        <p:txBody>
          <a:bodyPr>
            <a:normAutofit/>
          </a:bodyPr>
          <a:lstStyle/>
          <a:p>
            <a:r>
              <a:rPr lang="en-US" sz="3200" b="1" dirty="0">
                <a:solidFill>
                  <a:srgbClr val="1D4956"/>
                </a:solidFill>
                <a:latin typeface="Barlow"/>
                <a:cs typeface="Calibri Light"/>
              </a:rPr>
              <a:t>Kernel interception costs</a:t>
            </a:r>
          </a:p>
        </p:txBody>
      </p:sp>
      <p:sp>
        <p:nvSpPr>
          <p:cNvPr id="11" name="Content Placeholder 2">
            <a:extLst>
              <a:ext uri="{FF2B5EF4-FFF2-40B4-BE49-F238E27FC236}">
                <a16:creationId xmlns:a16="http://schemas.microsoft.com/office/drawing/2014/main" id="{700BAE78-2AD9-4FF4-91D9-F42D98B9E3F8}"/>
              </a:ext>
            </a:extLst>
          </p:cNvPr>
          <p:cNvSpPr>
            <a:spLocks noGrp="1"/>
          </p:cNvSpPr>
          <p:nvPr>
            <p:ph sz="half" idx="1"/>
          </p:nvPr>
        </p:nvSpPr>
        <p:spPr>
          <a:xfrm>
            <a:off x="466988" y="1140893"/>
            <a:ext cx="11401161" cy="4778896"/>
          </a:xfrm>
        </p:spPr>
        <p:txBody>
          <a:bodyPr vert="horz" lIns="91440" tIns="45720" rIns="91440" bIns="45720" rtlCol="0" anchor="t">
            <a:normAutofit/>
          </a:bodyPr>
          <a:lstStyle/>
          <a:p>
            <a:pPr>
              <a:lnSpc>
                <a:spcPct val="150000"/>
              </a:lnSpc>
            </a:pPr>
            <a:r>
              <a:rPr lang="en-US" sz="2400" dirty="0">
                <a:solidFill>
                  <a:srgbClr val="1D4956"/>
                </a:solidFill>
                <a:latin typeface="Barlow"/>
                <a:cs typeface="Calibri"/>
              </a:rPr>
              <a:t>In total, Guardian requires 957 CPU cycles (on average)</a:t>
            </a:r>
          </a:p>
          <a:p>
            <a:pPr lvl="1">
              <a:lnSpc>
                <a:spcPct val="150000"/>
              </a:lnSpc>
            </a:pPr>
            <a:r>
              <a:rPr lang="en-US" sz="2000" dirty="0">
                <a:solidFill>
                  <a:srgbClr val="1D4956"/>
                </a:solidFill>
                <a:latin typeface="Barlow"/>
                <a:cs typeface="Calibri"/>
              </a:rPr>
              <a:t>Lookup for the sandboxed kernel: 214 – 900 CPU cycles </a:t>
            </a:r>
          </a:p>
          <a:p>
            <a:pPr lvl="1">
              <a:lnSpc>
                <a:spcPct val="150000"/>
              </a:lnSpc>
            </a:pPr>
            <a:r>
              <a:rPr lang="en-US" sz="2000" dirty="0">
                <a:solidFill>
                  <a:srgbClr val="1D4956"/>
                </a:solidFill>
                <a:latin typeface="Barlow"/>
                <a:cs typeface="Calibri"/>
              </a:rPr>
              <a:t>Generate the extra arguments: 300 – 600 CPU cycles</a:t>
            </a:r>
          </a:p>
          <a:p>
            <a:pPr>
              <a:lnSpc>
                <a:spcPct val="150000"/>
              </a:lnSpc>
            </a:pPr>
            <a:r>
              <a:rPr lang="en-US" sz="2400" dirty="0" err="1">
                <a:solidFill>
                  <a:srgbClr val="1D4956"/>
                </a:solidFill>
                <a:latin typeface="Barlow"/>
                <a:cs typeface="Calibri"/>
              </a:rPr>
              <a:t>cudaLaunchKernel</a:t>
            </a:r>
            <a:r>
              <a:rPr lang="en-US" sz="2400" dirty="0">
                <a:solidFill>
                  <a:srgbClr val="1D4956"/>
                </a:solidFill>
                <a:latin typeface="Barlow"/>
                <a:cs typeface="Calibri"/>
              </a:rPr>
              <a:t> system call: 9000 CPU cycles</a:t>
            </a:r>
          </a:p>
          <a:p>
            <a:pPr>
              <a:lnSpc>
                <a:spcPct val="150000"/>
              </a:lnSpc>
            </a:pPr>
            <a:r>
              <a:rPr lang="en-US" sz="2400" dirty="0">
                <a:solidFill>
                  <a:srgbClr val="1D4956"/>
                </a:solidFill>
                <a:latin typeface="Barlow"/>
                <a:cs typeface="Calibri"/>
              </a:rPr>
              <a:t>Guardian overhead </a:t>
            </a:r>
            <a:r>
              <a:rPr lang="en-US" sz="2400" b="1" dirty="0">
                <a:solidFill>
                  <a:srgbClr val="1D4956"/>
                </a:solidFill>
                <a:latin typeface="Barlow"/>
                <a:cs typeface="Calibri"/>
              </a:rPr>
              <a:t>without </a:t>
            </a:r>
            <a:r>
              <a:rPr lang="en-US" sz="2400" dirty="0">
                <a:solidFill>
                  <a:srgbClr val="1D4956"/>
                </a:solidFill>
                <a:latin typeface="Barlow"/>
                <a:cs typeface="Calibri"/>
              </a:rPr>
              <a:t>the kernel execution is 10%</a:t>
            </a:r>
          </a:p>
          <a:p>
            <a:pPr>
              <a:lnSpc>
                <a:spcPct val="150000"/>
              </a:lnSpc>
            </a:pPr>
            <a:r>
              <a:rPr lang="en-US" sz="2400" dirty="0">
                <a:solidFill>
                  <a:srgbClr val="1D4956"/>
                </a:solidFill>
                <a:latin typeface="Barlow"/>
                <a:cs typeface="Calibri"/>
              </a:rPr>
              <a:t>The execution time of Caffe and </a:t>
            </a:r>
            <a:r>
              <a:rPr lang="en-US" sz="2400" dirty="0" err="1">
                <a:solidFill>
                  <a:srgbClr val="1D4956"/>
                </a:solidFill>
                <a:latin typeface="Barlow"/>
                <a:cs typeface="Calibri"/>
              </a:rPr>
              <a:t>PyTorch</a:t>
            </a:r>
            <a:r>
              <a:rPr lang="en-US" sz="2400" dirty="0">
                <a:solidFill>
                  <a:srgbClr val="1D4956"/>
                </a:solidFill>
                <a:latin typeface="Barlow"/>
                <a:cs typeface="Calibri"/>
              </a:rPr>
              <a:t> kernels is 18000 CPU cycles (on average)</a:t>
            </a:r>
          </a:p>
          <a:p>
            <a:pPr>
              <a:lnSpc>
                <a:spcPct val="150000"/>
              </a:lnSpc>
            </a:pPr>
            <a:r>
              <a:rPr lang="en-US" sz="2400" dirty="0">
                <a:solidFill>
                  <a:srgbClr val="1D4956"/>
                </a:solidFill>
                <a:latin typeface="Barlow"/>
                <a:cs typeface="Calibri"/>
              </a:rPr>
              <a:t>Guardian overhead </a:t>
            </a:r>
            <a:r>
              <a:rPr lang="en-US" sz="2400" b="1" dirty="0">
                <a:solidFill>
                  <a:srgbClr val="1D4956"/>
                </a:solidFill>
                <a:latin typeface="Barlow"/>
                <a:cs typeface="Calibri"/>
              </a:rPr>
              <a:t>with</a:t>
            </a:r>
            <a:r>
              <a:rPr lang="en-US" sz="2400" dirty="0">
                <a:solidFill>
                  <a:srgbClr val="1D4956"/>
                </a:solidFill>
                <a:latin typeface="Barlow"/>
                <a:cs typeface="Calibri"/>
              </a:rPr>
              <a:t> kernel execution is 3% on average</a:t>
            </a:r>
          </a:p>
          <a:p>
            <a:pPr>
              <a:lnSpc>
                <a:spcPct val="100000"/>
              </a:lnSpc>
            </a:pPr>
            <a:endParaRPr lang="en-US" sz="2400" dirty="0">
              <a:solidFill>
                <a:srgbClr val="1D4956"/>
              </a:solidFill>
              <a:latin typeface="Barlow"/>
              <a:cs typeface="Calibri"/>
            </a:endParaRPr>
          </a:p>
          <a:p>
            <a:pPr>
              <a:lnSpc>
                <a:spcPct val="100000"/>
              </a:lnSpc>
            </a:pPr>
            <a:endParaRPr lang="en-US" sz="2400" dirty="0">
              <a:solidFill>
                <a:srgbClr val="1D4956"/>
              </a:solidFill>
              <a:latin typeface="Barlow"/>
              <a:cs typeface="Calibri"/>
            </a:endParaRPr>
          </a:p>
        </p:txBody>
      </p:sp>
      <p:sp>
        <p:nvSpPr>
          <p:cNvPr id="12" name="Content Placeholder 2">
            <a:extLst>
              <a:ext uri="{FF2B5EF4-FFF2-40B4-BE49-F238E27FC236}">
                <a16:creationId xmlns:a16="http://schemas.microsoft.com/office/drawing/2014/main" id="{48E13F68-BBE6-4E89-99BE-342289777EED}"/>
              </a:ext>
            </a:extLst>
          </p:cNvPr>
          <p:cNvSpPr txBox="1">
            <a:spLocks/>
          </p:cNvSpPr>
          <p:nvPr/>
        </p:nvSpPr>
        <p:spPr>
          <a:xfrm>
            <a:off x="703982" y="5828623"/>
            <a:ext cx="11401161" cy="5554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ClrTx/>
              <a:buFont typeface="Wingdings" panose="05000000000000000000" pitchFamily="2" charset="2"/>
              <a:buChar char="ü"/>
            </a:pPr>
            <a:endParaRPr lang="en-US" sz="2400" b="1" dirty="0">
              <a:solidFill>
                <a:srgbClr val="1D4956"/>
              </a:solidFill>
              <a:latin typeface="Barlow"/>
              <a:cs typeface="Calibri"/>
            </a:endParaRPr>
          </a:p>
        </p:txBody>
      </p:sp>
      <p:sp>
        <p:nvSpPr>
          <p:cNvPr id="4" name="Slide Number Placeholder 3">
            <a:extLst>
              <a:ext uri="{FF2B5EF4-FFF2-40B4-BE49-F238E27FC236}">
                <a16:creationId xmlns:a16="http://schemas.microsoft.com/office/drawing/2014/main" id="{F9001AC1-0766-4399-B904-F63A03BB3443}"/>
              </a:ext>
            </a:extLst>
          </p:cNvPr>
          <p:cNvSpPr>
            <a:spLocks noGrp="1"/>
          </p:cNvSpPr>
          <p:nvPr>
            <p:ph type="sldNum" sz="quarter" idx="12"/>
          </p:nvPr>
        </p:nvSpPr>
        <p:spPr/>
        <p:txBody>
          <a:bodyPr/>
          <a:lstStyle/>
          <a:p>
            <a:fld id="{48F63A3B-78C7-47BE-AE5E-E10140E04643}" type="slidenum">
              <a:rPr lang="en-US" smtClean="0"/>
              <a:t>79</a:t>
            </a:fld>
            <a:endParaRPr lang="en-US"/>
          </a:p>
        </p:txBody>
      </p:sp>
      <p:sp>
        <p:nvSpPr>
          <p:cNvPr id="8" name="Footer Placeholder 7">
            <a:extLst>
              <a:ext uri="{FF2B5EF4-FFF2-40B4-BE49-F238E27FC236}">
                <a16:creationId xmlns:a16="http://schemas.microsoft.com/office/drawing/2014/main" id="{12799C56-A973-4F40-B803-2025D356BD7E}"/>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1214179147"/>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0391" y="1126715"/>
            <a:ext cx="8135513" cy="4699569"/>
          </a:xfrm>
        </p:spPr>
        <p:txBody>
          <a:bodyPr vert="horz" lIns="91440" tIns="45720" rIns="91440" bIns="45720" rtlCol="0" anchor="t">
            <a:noAutofit/>
          </a:bodyPr>
          <a:lstStyle/>
          <a:p>
            <a:pPr marL="457200" indent="-457200">
              <a:lnSpc>
                <a:spcPct val="100000"/>
              </a:lnSpc>
              <a:buAutoNum type="arabicPeriod"/>
            </a:pPr>
            <a:r>
              <a:rPr lang="en-US" sz="2400" b="1" dirty="0">
                <a:solidFill>
                  <a:srgbClr val="1D4956"/>
                </a:solidFill>
                <a:latin typeface="Barlow"/>
                <a:cs typeface="Calibri"/>
                <a:sym typeface="Wingdings" panose="05000000000000000000" pitchFamily="2" charset="2"/>
              </a:rPr>
              <a:t>NVIDIA GPUs </a:t>
            </a:r>
            <a:r>
              <a:rPr lang="en-US" sz="2400" dirty="0">
                <a:solidFill>
                  <a:srgbClr val="1D4956"/>
                </a:solidFill>
                <a:latin typeface="Barlow"/>
                <a:cs typeface="Calibri"/>
                <a:sym typeface="Wingdings" panose="05000000000000000000" pitchFamily="2" charset="2"/>
              </a:rPr>
              <a:t>support by default </a:t>
            </a:r>
            <a:r>
              <a:rPr lang="en-US" sz="2400" b="1" dirty="0">
                <a:solidFill>
                  <a:srgbClr val="1D4956"/>
                </a:solidFill>
                <a:latin typeface="Barlow"/>
                <a:cs typeface="Calibri"/>
                <a:sym typeface="Wingdings" panose="05000000000000000000" pitchFamily="2" charset="2"/>
              </a:rPr>
              <a:t>time-sharing</a:t>
            </a:r>
          </a:p>
          <a:p>
            <a:pPr lvl="1">
              <a:lnSpc>
                <a:spcPct val="100000"/>
              </a:lnSpc>
            </a:pPr>
            <a:r>
              <a:rPr lang="en-US" sz="2000" dirty="0">
                <a:solidFill>
                  <a:srgbClr val="1D4956"/>
                </a:solidFill>
                <a:latin typeface="Barlow"/>
                <a:cs typeface="Calibri"/>
                <a:sym typeface="Wingdings" panose="05000000000000000000" pitchFamily="2" charset="2"/>
              </a:rPr>
              <a:t>Only </a:t>
            </a:r>
            <a:r>
              <a:rPr lang="en-US" sz="2000" b="1" dirty="0">
                <a:solidFill>
                  <a:srgbClr val="1D4956"/>
                </a:solidFill>
                <a:latin typeface="Barlow"/>
                <a:cs typeface="Calibri"/>
                <a:sym typeface="Wingdings" panose="05000000000000000000" pitchFamily="2" charset="2"/>
              </a:rPr>
              <a:t>one app </a:t>
            </a:r>
            <a:r>
              <a:rPr lang="en-US" sz="2000" dirty="0">
                <a:solidFill>
                  <a:srgbClr val="1D4956"/>
                </a:solidFill>
                <a:latin typeface="Barlow"/>
                <a:cs typeface="Calibri"/>
                <a:sym typeface="Wingdings" panose="05000000000000000000" pitchFamily="2" charset="2"/>
              </a:rPr>
              <a:t>uses the GPU at </a:t>
            </a:r>
            <a:r>
              <a:rPr lang="en-US" sz="2000" b="1" dirty="0">
                <a:solidFill>
                  <a:srgbClr val="1D4956"/>
                </a:solidFill>
                <a:latin typeface="Barlow"/>
                <a:cs typeface="Calibri"/>
                <a:sym typeface="Wingdings" panose="05000000000000000000" pitchFamily="2" charset="2"/>
              </a:rPr>
              <a:t>any given time</a:t>
            </a:r>
          </a:p>
        </p:txBody>
      </p:sp>
      <p:sp>
        <p:nvSpPr>
          <p:cNvPr id="7" name="Title 1">
            <a:extLst>
              <a:ext uri="{FF2B5EF4-FFF2-40B4-BE49-F238E27FC236}">
                <a16:creationId xmlns:a16="http://schemas.microsoft.com/office/drawing/2014/main" id="{E96927A0-A636-45BD-9157-FC582B2145E8}"/>
              </a:ext>
            </a:extLst>
          </p:cNvPr>
          <p:cNvSpPr txBox="1">
            <a:spLocks/>
          </p:cNvSpPr>
          <p:nvPr/>
        </p:nvSpPr>
        <p:spPr>
          <a:xfrm>
            <a:off x="527949" y="365125"/>
            <a:ext cx="11740886"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Lack of accelerator sharing</a:t>
            </a:r>
          </a:p>
        </p:txBody>
      </p:sp>
      <p:sp>
        <p:nvSpPr>
          <p:cNvPr id="3" name="Slide Number Placeholder 2">
            <a:extLst>
              <a:ext uri="{FF2B5EF4-FFF2-40B4-BE49-F238E27FC236}">
                <a16:creationId xmlns:a16="http://schemas.microsoft.com/office/drawing/2014/main" id="{52FC3D36-F65B-45FB-8AF0-9804D464ADFB}"/>
              </a:ext>
            </a:extLst>
          </p:cNvPr>
          <p:cNvSpPr>
            <a:spLocks noGrp="1"/>
          </p:cNvSpPr>
          <p:nvPr>
            <p:ph type="sldNum" sz="quarter" idx="12"/>
          </p:nvPr>
        </p:nvSpPr>
        <p:spPr/>
        <p:txBody>
          <a:bodyPr/>
          <a:lstStyle/>
          <a:p>
            <a:fld id="{48F63A3B-78C7-47BE-AE5E-E10140E04643}" type="slidenum">
              <a:rPr lang="en-US" smtClean="0"/>
              <a:t>8</a:t>
            </a:fld>
            <a:endParaRPr lang="en-US"/>
          </a:p>
        </p:txBody>
      </p:sp>
      <p:sp>
        <p:nvSpPr>
          <p:cNvPr id="6" name="Footer Placeholder 5">
            <a:extLst>
              <a:ext uri="{FF2B5EF4-FFF2-40B4-BE49-F238E27FC236}">
                <a16:creationId xmlns:a16="http://schemas.microsoft.com/office/drawing/2014/main" id="{A02A0EB0-D23A-467D-AB58-79F247EDCCA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9" name="TextBox 8">
            <a:extLst>
              <a:ext uri="{FF2B5EF4-FFF2-40B4-BE49-F238E27FC236}">
                <a16:creationId xmlns:a16="http://schemas.microsoft.com/office/drawing/2014/main" id="{65CE2C06-E1F2-4D07-989D-481D7C3BC84C}"/>
              </a:ext>
            </a:extLst>
          </p:cNvPr>
          <p:cNvSpPr txBox="1"/>
          <p:nvPr/>
        </p:nvSpPr>
        <p:spPr>
          <a:xfrm>
            <a:off x="8683792" y="1103881"/>
            <a:ext cx="3536714"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Time</a:t>
            </a:r>
            <a:r>
              <a:rPr lang="en-US" sz="2000" dirty="0">
                <a:solidFill>
                  <a:srgbClr val="1D4956"/>
                </a:solidFill>
                <a:latin typeface="Barlow" panose="020B0604020202020204" charset="0"/>
              </a:rPr>
              <a:t> sharing</a:t>
            </a:r>
            <a:endParaRPr lang="el-GR" sz="2000" dirty="0">
              <a:solidFill>
                <a:srgbClr val="1D4956"/>
              </a:solidFill>
            </a:endParaRPr>
          </a:p>
        </p:txBody>
      </p:sp>
      <p:grpSp>
        <p:nvGrpSpPr>
          <p:cNvPr id="10" name="Group 9">
            <a:extLst>
              <a:ext uri="{FF2B5EF4-FFF2-40B4-BE49-F238E27FC236}">
                <a16:creationId xmlns:a16="http://schemas.microsoft.com/office/drawing/2014/main" id="{3E1285E8-67D1-4397-84FA-7502C8E38CF8}"/>
              </a:ext>
            </a:extLst>
          </p:cNvPr>
          <p:cNvGrpSpPr/>
          <p:nvPr/>
        </p:nvGrpSpPr>
        <p:grpSpPr>
          <a:xfrm>
            <a:off x="8756945" y="3392122"/>
            <a:ext cx="3308248" cy="2582535"/>
            <a:chOff x="9095232" y="2270458"/>
            <a:chExt cx="2499360" cy="2582535"/>
          </a:xfrm>
        </p:grpSpPr>
        <p:sp>
          <p:nvSpPr>
            <p:cNvPr id="11" name="Ορθογώνιο 433">
              <a:extLst>
                <a:ext uri="{FF2B5EF4-FFF2-40B4-BE49-F238E27FC236}">
                  <a16:creationId xmlns:a16="http://schemas.microsoft.com/office/drawing/2014/main" id="{05144EB1-7327-4D2C-8392-166A36AD3547}"/>
                </a:ext>
              </a:extLst>
            </p:cNvPr>
            <p:cNvSpPr/>
            <p:nvPr/>
          </p:nvSpPr>
          <p:spPr>
            <a:xfrm>
              <a:off x="9095232" y="2424291"/>
              <a:ext cx="2499360"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TextBox 11">
              <a:extLst>
                <a:ext uri="{FF2B5EF4-FFF2-40B4-BE49-F238E27FC236}">
                  <a16:creationId xmlns:a16="http://schemas.microsoft.com/office/drawing/2014/main" id="{418E92B4-2B49-41C2-9F32-6F359912E061}"/>
                </a:ext>
              </a:extLst>
            </p:cNvPr>
            <p:cNvSpPr txBox="1"/>
            <p:nvPr/>
          </p:nvSpPr>
          <p:spPr>
            <a:xfrm>
              <a:off x="9634292" y="2270458"/>
              <a:ext cx="1475090"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NVIDIA GPU</a:t>
              </a:r>
              <a:endParaRPr lang="el-GR" sz="2000" dirty="0">
                <a:solidFill>
                  <a:srgbClr val="1D4956"/>
                </a:solidFill>
              </a:endParaRPr>
            </a:p>
          </p:txBody>
        </p:sp>
      </p:grpSp>
      <p:sp>
        <p:nvSpPr>
          <p:cNvPr id="13" name="TextBox 12">
            <a:extLst>
              <a:ext uri="{FF2B5EF4-FFF2-40B4-BE49-F238E27FC236}">
                <a16:creationId xmlns:a16="http://schemas.microsoft.com/office/drawing/2014/main" id="{EE1F4782-CB7F-4DD7-B845-DDE1D885B7A9}"/>
              </a:ext>
            </a:extLst>
          </p:cNvPr>
          <p:cNvSpPr txBox="1"/>
          <p:nvPr/>
        </p:nvSpPr>
        <p:spPr>
          <a:xfrm>
            <a:off x="8884664" y="1630943"/>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CUDA app1 </a:t>
            </a:r>
            <a:endParaRPr lang="el-GR" sz="1800" b="1" dirty="0">
              <a:solidFill>
                <a:schemeClr val="bg1"/>
              </a:solidFill>
            </a:endParaRPr>
          </a:p>
        </p:txBody>
      </p:sp>
      <p:sp>
        <p:nvSpPr>
          <p:cNvPr id="14" name="TextBox 13">
            <a:extLst>
              <a:ext uri="{FF2B5EF4-FFF2-40B4-BE49-F238E27FC236}">
                <a16:creationId xmlns:a16="http://schemas.microsoft.com/office/drawing/2014/main" id="{FD73BAAB-CDB6-4A84-B287-29ADD9B3CD22}"/>
              </a:ext>
            </a:extLst>
          </p:cNvPr>
          <p:cNvSpPr txBox="1"/>
          <p:nvPr/>
        </p:nvSpPr>
        <p:spPr>
          <a:xfrm>
            <a:off x="10552409" y="1622516"/>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CUDA app2 </a:t>
            </a:r>
            <a:endParaRPr lang="el-GR" sz="1800" b="1" dirty="0">
              <a:solidFill>
                <a:schemeClr val="bg1"/>
              </a:solidFill>
            </a:endParaRPr>
          </a:p>
        </p:txBody>
      </p:sp>
      <p:sp>
        <p:nvSpPr>
          <p:cNvPr id="15" name="Ορθογώνιο: Στρογγύλεμα γωνιών 55">
            <a:extLst>
              <a:ext uri="{FF2B5EF4-FFF2-40B4-BE49-F238E27FC236}">
                <a16:creationId xmlns:a16="http://schemas.microsoft.com/office/drawing/2014/main" id="{1BAFF6D8-DE13-4CD0-880C-B93A5006DD62}"/>
              </a:ext>
            </a:extLst>
          </p:cNvPr>
          <p:cNvSpPr/>
          <p:nvPr/>
        </p:nvSpPr>
        <p:spPr>
          <a:xfrm>
            <a:off x="8872471" y="3831286"/>
            <a:ext cx="3107378" cy="2109748"/>
          </a:xfrm>
          <a:prstGeom prst="roundRect">
            <a:avLst/>
          </a:prstGeom>
          <a:solidFill>
            <a:srgbClr val="1D4956"/>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b="1" dirty="0">
              <a:solidFill>
                <a:srgbClr val="1D4956"/>
              </a:solidFill>
            </a:endParaRPr>
          </a:p>
        </p:txBody>
      </p:sp>
      <p:grpSp>
        <p:nvGrpSpPr>
          <p:cNvPr id="16" name="Group 15">
            <a:extLst>
              <a:ext uri="{FF2B5EF4-FFF2-40B4-BE49-F238E27FC236}">
                <a16:creationId xmlns:a16="http://schemas.microsoft.com/office/drawing/2014/main" id="{B9EBC649-2A48-4E90-BF42-777C0A531CA7}"/>
              </a:ext>
            </a:extLst>
          </p:cNvPr>
          <p:cNvGrpSpPr/>
          <p:nvPr/>
        </p:nvGrpSpPr>
        <p:grpSpPr>
          <a:xfrm>
            <a:off x="9030964" y="2089322"/>
            <a:ext cx="1097844" cy="1672132"/>
            <a:chOff x="9067540" y="2308778"/>
            <a:chExt cx="1097844" cy="1672132"/>
          </a:xfrm>
        </p:grpSpPr>
        <p:cxnSp>
          <p:nvCxnSpPr>
            <p:cNvPr id="17" name="Straight Arrow Connector 16">
              <a:extLst>
                <a:ext uri="{FF2B5EF4-FFF2-40B4-BE49-F238E27FC236}">
                  <a16:creationId xmlns:a16="http://schemas.microsoft.com/office/drawing/2014/main" id="{8AABDEFC-8D13-46F2-8597-C5F7C0BDE0A4}"/>
                </a:ext>
              </a:extLst>
            </p:cNvPr>
            <p:cNvCxnSpPr>
              <a:cxnSpLocks/>
            </p:cNvCxnSpPr>
            <p:nvPr/>
          </p:nvCxnSpPr>
          <p:spPr>
            <a:xfrm>
              <a:off x="9630622" y="2308778"/>
              <a:ext cx="0" cy="1672132"/>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AEF578E-7865-4CDC-9EC3-9FBB582688FB}"/>
                </a:ext>
              </a:extLst>
            </p:cNvPr>
            <p:cNvSpPr txBox="1"/>
            <p:nvPr/>
          </p:nvSpPr>
          <p:spPr>
            <a:xfrm>
              <a:off x="9067540" y="2803692"/>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sp>
        <p:nvSpPr>
          <p:cNvPr id="21" name="TextBox 20">
            <a:extLst>
              <a:ext uri="{FF2B5EF4-FFF2-40B4-BE49-F238E27FC236}">
                <a16:creationId xmlns:a16="http://schemas.microsoft.com/office/drawing/2014/main" id="{786D4D2A-E07D-49DF-B695-198A4549A865}"/>
              </a:ext>
            </a:extLst>
          </p:cNvPr>
          <p:cNvSpPr txBox="1"/>
          <p:nvPr/>
        </p:nvSpPr>
        <p:spPr>
          <a:xfrm>
            <a:off x="10705989" y="2603467"/>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waiting</a:t>
            </a:r>
            <a:endParaRPr lang="el-GR" sz="2000" i="1" dirty="0">
              <a:solidFill>
                <a:srgbClr val="1D4956"/>
              </a:solidFill>
            </a:endParaRPr>
          </a:p>
        </p:txBody>
      </p:sp>
      <p:sp>
        <p:nvSpPr>
          <p:cNvPr id="26" name="TextBox 25">
            <a:extLst>
              <a:ext uri="{FF2B5EF4-FFF2-40B4-BE49-F238E27FC236}">
                <a16:creationId xmlns:a16="http://schemas.microsoft.com/office/drawing/2014/main" id="{17C9A2E9-8067-4EA6-9FF0-6DD6800DF02E}"/>
              </a:ext>
            </a:extLst>
          </p:cNvPr>
          <p:cNvSpPr txBox="1"/>
          <p:nvPr/>
        </p:nvSpPr>
        <p:spPr>
          <a:xfrm>
            <a:off x="9294109" y="3878117"/>
            <a:ext cx="2437500" cy="400110"/>
          </a:xfrm>
          <a:prstGeom prst="rect">
            <a:avLst/>
          </a:prstGeom>
          <a:noFill/>
        </p:spPr>
        <p:txBody>
          <a:bodyPr wrap="square" rtlCol="0">
            <a:spAutoFit/>
          </a:bodyPr>
          <a:lstStyle/>
          <a:p>
            <a:pPr algn="ctr"/>
            <a:r>
              <a:rPr lang="en-US" sz="2000" b="1" dirty="0">
                <a:solidFill>
                  <a:srgbClr val="FFFFFF"/>
                </a:solidFill>
                <a:latin typeface="Barlow" panose="020B0604020202020204" charset="0"/>
              </a:rPr>
              <a:t>app1 </a:t>
            </a:r>
            <a:r>
              <a:rPr lang="en-US" sz="2000" dirty="0">
                <a:solidFill>
                  <a:srgbClr val="FFFFFF"/>
                </a:solidFill>
                <a:latin typeface="Barlow" panose="020B0604020202020204" charset="0"/>
              </a:rPr>
              <a:t>CUDA context</a:t>
            </a:r>
            <a:endParaRPr lang="el-GR" sz="2000" dirty="0">
              <a:solidFill>
                <a:srgbClr val="FFFFFF"/>
              </a:solidFill>
            </a:endParaRPr>
          </a:p>
        </p:txBody>
      </p:sp>
      <p:sp>
        <p:nvSpPr>
          <p:cNvPr id="27" name="TextBox 26">
            <a:extLst>
              <a:ext uri="{FF2B5EF4-FFF2-40B4-BE49-F238E27FC236}">
                <a16:creationId xmlns:a16="http://schemas.microsoft.com/office/drawing/2014/main" id="{2E7A5A90-C2F5-4090-B7B3-057B766DDFD9}"/>
              </a:ext>
            </a:extLst>
          </p:cNvPr>
          <p:cNvSpPr txBox="1"/>
          <p:nvPr/>
        </p:nvSpPr>
        <p:spPr>
          <a:xfrm>
            <a:off x="8930796" y="4648500"/>
            <a:ext cx="1439632" cy="369332"/>
          </a:xfrm>
          <a:prstGeom prst="rect">
            <a:avLst/>
          </a:prstGeom>
          <a:solidFill>
            <a:srgbClr val="FFFFFF"/>
          </a:solidFill>
        </p:spPr>
        <p:txBody>
          <a:bodyPr wrap="square" rtlCol="0">
            <a:spAutoFit/>
          </a:bodyPr>
          <a:lstStyle/>
          <a:p>
            <a:pPr algn="ctr"/>
            <a:r>
              <a:rPr lang="en-US" sz="1800" b="1" dirty="0">
                <a:solidFill>
                  <a:srgbClr val="1D4956"/>
                </a:solidFill>
                <a:latin typeface="Barlow" panose="020B0604020202020204" charset="0"/>
              </a:rPr>
              <a:t>kernels app1 </a:t>
            </a:r>
            <a:endParaRPr lang="el-GR" sz="1800" b="1" dirty="0">
              <a:solidFill>
                <a:srgbClr val="1D4956"/>
              </a:solidFill>
            </a:endParaRPr>
          </a:p>
        </p:txBody>
      </p:sp>
      <p:sp>
        <p:nvSpPr>
          <p:cNvPr id="29" name="TextBox 28">
            <a:extLst>
              <a:ext uri="{FF2B5EF4-FFF2-40B4-BE49-F238E27FC236}">
                <a16:creationId xmlns:a16="http://schemas.microsoft.com/office/drawing/2014/main" id="{5E9B11D5-EFCB-4AE8-BCA7-76E468765E5F}"/>
              </a:ext>
            </a:extLst>
          </p:cNvPr>
          <p:cNvSpPr txBox="1"/>
          <p:nvPr/>
        </p:nvSpPr>
        <p:spPr>
          <a:xfrm>
            <a:off x="9850174" y="4277139"/>
            <a:ext cx="1190451" cy="369332"/>
          </a:xfrm>
          <a:prstGeom prst="rect">
            <a:avLst/>
          </a:prstGeom>
          <a:noFill/>
        </p:spPr>
        <p:txBody>
          <a:bodyPr wrap="square" rtlCol="0">
            <a:spAutoFit/>
          </a:bodyPr>
          <a:lstStyle/>
          <a:p>
            <a:pPr algn="ctr"/>
            <a:r>
              <a:rPr lang="en-US" sz="1800" dirty="0">
                <a:solidFill>
                  <a:srgbClr val="FFFFFF"/>
                </a:solidFill>
                <a:latin typeface="Barlow" panose="020B0604020202020204" charset="0"/>
              </a:rPr>
              <a:t>SMs</a:t>
            </a:r>
            <a:endParaRPr lang="el-GR" sz="2000" dirty="0">
              <a:solidFill>
                <a:srgbClr val="FFFFFF"/>
              </a:solidFill>
            </a:endParaRPr>
          </a:p>
        </p:txBody>
      </p:sp>
      <p:sp>
        <p:nvSpPr>
          <p:cNvPr id="30" name="TextBox 29">
            <a:extLst>
              <a:ext uri="{FF2B5EF4-FFF2-40B4-BE49-F238E27FC236}">
                <a16:creationId xmlns:a16="http://schemas.microsoft.com/office/drawing/2014/main" id="{F575900D-5E78-4087-BD4C-FE9F1D655E09}"/>
              </a:ext>
            </a:extLst>
          </p:cNvPr>
          <p:cNvSpPr txBox="1"/>
          <p:nvPr/>
        </p:nvSpPr>
        <p:spPr>
          <a:xfrm>
            <a:off x="8949084" y="5312964"/>
            <a:ext cx="1439632" cy="369332"/>
          </a:xfrm>
          <a:prstGeom prst="rect">
            <a:avLst/>
          </a:prstGeom>
          <a:solidFill>
            <a:srgbClr val="FFFFFF"/>
          </a:solidFill>
        </p:spPr>
        <p:txBody>
          <a:bodyPr wrap="square" rtlCol="0">
            <a:spAutoFit/>
          </a:bodyPr>
          <a:lstStyle/>
          <a:p>
            <a:pPr algn="ctr"/>
            <a:r>
              <a:rPr lang="en-US" sz="1800" b="1" dirty="0">
                <a:solidFill>
                  <a:srgbClr val="1D4956"/>
                </a:solidFill>
                <a:latin typeface="Barlow" panose="020B0604020202020204" charset="0"/>
              </a:rPr>
              <a:t>data app1 </a:t>
            </a:r>
            <a:endParaRPr lang="el-GR" sz="1800" b="1" dirty="0">
              <a:solidFill>
                <a:srgbClr val="1D4956"/>
              </a:solidFill>
            </a:endParaRPr>
          </a:p>
        </p:txBody>
      </p:sp>
      <p:cxnSp>
        <p:nvCxnSpPr>
          <p:cNvPr id="32" name="Straight Connector 31">
            <a:extLst>
              <a:ext uri="{FF2B5EF4-FFF2-40B4-BE49-F238E27FC236}">
                <a16:creationId xmlns:a16="http://schemas.microsoft.com/office/drawing/2014/main" id="{1D7158A6-6564-4425-9914-D2567717ADD8}"/>
              </a:ext>
            </a:extLst>
          </p:cNvPr>
          <p:cNvCxnSpPr>
            <a:cxnSpLocks/>
          </p:cNvCxnSpPr>
          <p:nvPr/>
        </p:nvCxnSpPr>
        <p:spPr>
          <a:xfrm>
            <a:off x="8930796" y="5162702"/>
            <a:ext cx="300959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6721EAC-D3E3-4A39-9A49-1FC0E223314B}"/>
              </a:ext>
            </a:extLst>
          </p:cNvPr>
          <p:cNvSpPr txBox="1"/>
          <p:nvPr/>
        </p:nvSpPr>
        <p:spPr>
          <a:xfrm>
            <a:off x="9876601" y="5642849"/>
            <a:ext cx="1190451" cy="369332"/>
          </a:xfrm>
          <a:prstGeom prst="rect">
            <a:avLst/>
          </a:prstGeom>
          <a:noFill/>
        </p:spPr>
        <p:txBody>
          <a:bodyPr wrap="square" rtlCol="0">
            <a:spAutoFit/>
          </a:bodyPr>
          <a:lstStyle/>
          <a:p>
            <a:pPr algn="ctr"/>
            <a:r>
              <a:rPr lang="en-US" sz="1800" dirty="0">
                <a:solidFill>
                  <a:srgbClr val="FFFFFF"/>
                </a:solidFill>
                <a:latin typeface="Barlow" panose="020B0604020202020204" charset="0"/>
              </a:rPr>
              <a:t>Memory</a:t>
            </a:r>
            <a:endParaRPr lang="el-GR" sz="2000" dirty="0">
              <a:solidFill>
                <a:srgbClr val="FFFFFF"/>
              </a:solidFill>
            </a:endParaRPr>
          </a:p>
        </p:txBody>
      </p:sp>
      <p:sp>
        <p:nvSpPr>
          <p:cNvPr id="65" name="TextBox 64">
            <a:extLst>
              <a:ext uri="{FF2B5EF4-FFF2-40B4-BE49-F238E27FC236}">
                <a16:creationId xmlns:a16="http://schemas.microsoft.com/office/drawing/2014/main" id="{DBF3139D-F361-409E-9845-24E86D6D9F10}"/>
              </a:ext>
            </a:extLst>
          </p:cNvPr>
          <p:cNvSpPr txBox="1"/>
          <p:nvPr/>
        </p:nvSpPr>
        <p:spPr>
          <a:xfrm>
            <a:off x="10705989" y="5320980"/>
            <a:ext cx="1218762" cy="369332"/>
          </a:xfrm>
          <a:prstGeom prst="rect">
            <a:avLst/>
          </a:prstGeom>
          <a:solidFill>
            <a:srgbClr val="FFFFFF"/>
          </a:solidFill>
        </p:spPr>
        <p:txBody>
          <a:bodyPr wrap="square" rtlCol="0">
            <a:spAutoFit/>
          </a:bodyPr>
          <a:lstStyle/>
          <a:p>
            <a:pPr algn="ctr"/>
            <a:r>
              <a:rPr lang="en-US" sz="1800" b="1" dirty="0">
                <a:solidFill>
                  <a:srgbClr val="1D4956"/>
                </a:solidFill>
                <a:latin typeface="Barlow" panose="020B0604020202020204" charset="0"/>
              </a:rPr>
              <a:t>data app2 </a:t>
            </a:r>
            <a:endParaRPr lang="el-GR" sz="1800" b="1" dirty="0">
              <a:solidFill>
                <a:srgbClr val="1D4956"/>
              </a:solidFill>
            </a:endParaRPr>
          </a:p>
        </p:txBody>
      </p:sp>
    </p:spTree>
    <p:custDataLst>
      <p:tags r:id="rId1"/>
    </p:custDataLst>
    <p:extLst>
      <p:ext uri="{BB962C8B-B14F-4D97-AF65-F5344CB8AC3E}">
        <p14:creationId xmlns:p14="http://schemas.microsoft.com/office/powerpoint/2010/main" val="24575818"/>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 name="Content Placeholder 2">
            <a:extLst>
              <a:ext uri="{FF2B5EF4-FFF2-40B4-BE49-F238E27FC236}">
                <a16:creationId xmlns:a16="http://schemas.microsoft.com/office/drawing/2014/main" id="{55821083-E263-4BE7-A342-D5E521881793}"/>
              </a:ext>
            </a:extLst>
          </p:cNvPr>
          <p:cNvSpPr>
            <a:spLocks noGrp="1"/>
          </p:cNvSpPr>
          <p:nvPr>
            <p:ph sz="half" idx="1"/>
          </p:nvPr>
        </p:nvSpPr>
        <p:spPr>
          <a:xfrm>
            <a:off x="465144" y="1142999"/>
            <a:ext cx="10888656" cy="4343401"/>
          </a:xfrm>
          <a:solidFill>
            <a:schemeClr val="bg1"/>
          </a:solidFill>
        </p:spPr>
        <p:txBody>
          <a:bodyPr vert="horz" lIns="91440" tIns="45720" rIns="91440" bIns="45720" rtlCol="0" anchor="t">
            <a:noAutofit/>
          </a:bodyPr>
          <a:lstStyle/>
          <a:p>
            <a:pPr>
              <a:lnSpc>
                <a:spcPct val="100000"/>
              </a:lnSpc>
            </a:pPr>
            <a:r>
              <a:rPr lang="en-US" sz="2400" dirty="0">
                <a:solidFill>
                  <a:srgbClr val="1D4956"/>
                </a:solidFill>
                <a:latin typeface="Barlow"/>
                <a:cs typeface="Calibri"/>
              </a:rPr>
              <a:t>1xTLB per CUDA core </a:t>
            </a:r>
            <a:r>
              <a:rPr lang="en-US" sz="2400" dirty="0">
                <a:solidFill>
                  <a:srgbClr val="1D4956"/>
                </a:solidFill>
                <a:latin typeface="Barlow"/>
                <a:cs typeface="Calibri"/>
                <a:sym typeface="Wingdings" panose="05000000000000000000" pitchFamily="2" charset="2"/>
              </a:rPr>
              <a:t> provides protection at the cost of power and area</a:t>
            </a:r>
          </a:p>
          <a:p>
            <a:pPr>
              <a:lnSpc>
                <a:spcPct val="100000"/>
              </a:lnSpc>
            </a:pPr>
            <a:r>
              <a:rPr lang="en-US" sz="2400" dirty="0">
                <a:solidFill>
                  <a:srgbClr val="1D4956"/>
                </a:solidFill>
                <a:latin typeface="Barlow"/>
                <a:cs typeface="Calibri"/>
                <a:sym typeface="Wingdings" panose="05000000000000000000" pitchFamily="2" charset="2"/>
              </a:rPr>
              <a:t>1xTLB shared per SM groups </a:t>
            </a:r>
          </a:p>
          <a:p>
            <a:pPr lvl="1">
              <a:lnSpc>
                <a:spcPct val="100000"/>
              </a:lnSpc>
            </a:pPr>
            <a:r>
              <a:rPr lang="en-US" sz="2000" dirty="0">
                <a:solidFill>
                  <a:srgbClr val="1D4956"/>
                </a:solidFill>
                <a:latin typeface="Barlow"/>
                <a:cs typeface="Calibri"/>
                <a:sym typeface="Wingdings" panose="05000000000000000000" pitchFamily="2" charset="2"/>
              </a:rPr>
              <a:t>requires static assigning SM to kernels  MIG</a:t>
            </a:r>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164123" cy="777875"/>
          </a:xfrm>
        </p:spPr>
        <p:txBody>
          <a:bodyPr>
            <a:normAutofit/>
          </a:bodyPr>
          <a:lstStyle/>
          <a:p>
            <a:r>
              <a:rPr lang="en-US" sz="3200" b="1" dirty="0">
                <a:solidFill>
                  <a:srgbClr val="1D4956"/>
                </a:solidFill>
                <a:latin typeface="Barlow"/>
                <a:cs typeface="Calibri Light"/>
              </a:rPr>
              <a:t>GPU TLB</a:t>
            </a:r>
          </a:p>
        </p:txBody>
      </p:sp>
      <p:sp>
        <p:nvSpPr>
          <p:cNvPr id="8" name="Slide Number Placeholder 7">
            <a:extLst>
              <a:ext uri="{FF2B5EF4-FFF2-40B4-BE49-F238E27FC236}">
                <a16:creationId xmlns:a16="http://schemas.microsoft.com/office/drawing/2014/main" id="{FB5D1727-0B7A-42F0-9DED-8962BCF90532}"/>
              </a:ext>
            </a:extLst>
          </p:cNvPr>
          <p:cNvSpPr>
            <a:spLocks noGrp="1"/>
          </p:cNvSpPr>
          <p:nvPr>
            <p:ph type="sldNum" sz="quarter" idx="12"/>
          </p:nvPr>
        </p:nvSpPr>
        <p:spPr/>
        <p:txBody>
          <a:bodyPr/>
          <a:lstStyle/>
          <a:p>
            <a:fld id="{48F63A3B-78C7-47BE-AE5E-E10140E04643}" type="slidenum">
              <a:rPr lang="en-US" smtClean="0"/>
              <a:t>80</a:t>
            </a:fld>
            <a:endParaRPr lang="en-US"/>
          </a:p>
        </p:txBody>
      </p:sp>
      <p:sp>
        <p:nvSpPr>
          <p:cNvPr id="13" name="Footer Placeholder 12">
            <a:extLst>
              <a:ext uri="{FF2B5EF4-FFF2-40B4-BE49-F238E27FC236}">
                <a16:creationId xmlns:a16="http://schemas.microsoft.com/office/drawing/2014/main" id="{A174B1FB-1D15-4B51-BFF2-2BED2463554D}"/>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9" name="TextBox 8">
            <a:extLst>
              <a:ext uri="{FF2B5EF4-FFF2-40B4-BE49-F238E27FC236}">
                <a16:creationId xmlns:a16="http://schemas.microsoft.com/office/drawing/2014/main" id="{0BA1F108-4BC3-4D80-A36E-3970939B6656}"/>
              </a:ext>
            </a:extLst>
          </p:cNvPr>
          <p:cNvSpPr txBox="1"/>
          <p:nvPr/>
        </p:nvSpPr>
        <p:spPr>
          <a:xfrm>
            <a:off x="1511134" y="5486400"/>
            <a:ext cx="9426039" cy="830997"/>
          </a:xfrm>
          <a:prstGeom prst="rect">
            <a:avLst/>
          </a:prstGeom>
          <a:noFill/>
        </p:spPr>
        <p:txBody>
          <a:bodyPr wrap="square">
            <a:spAutoFit/>
          </a:bodyPr>
          <a:lstStyle/>
          <a:p>
            <a:r>
              <a:rPr lang="en-GB" sz="1600" dirty="0">
                <a:solidFill>
                  <a:srgbClr val="1D4956"/>
                </a:solidFill>
                <a:latin typeface="Barlow" panose="00000500000000000000" pitchFamily="2" charset="0"/>
              </a:rPr>
              <a:t>[1] ASPLOS’18, MASK: Redesigning the GPU Memory Hierarchy to Support Multi-Application Concurrency</a:t>
            </a:r>
          </a:p>
          <a:p>
            <a:r>
              <a:rPr lang="en-US" sz="1600" dirty="0">
                <a:solidFill>
                  <a:srgbClr val="1D4956"/>
                </a:solidFill>
                <a:latin typeface="Barlow"/>
                <a:cs typeface="Calibri"/>
              </a:rPr>
              <a:t>[2] ASPLOS’14, Architectural support for address translation on GPUs</a:t>
            </a:r>
          </a:p>
          <a:p>
            <a:r>
              <a:rPr lang="en-GB" sz="1600" dirty="0">
                <a:solidFill>
                  <a:srgbClr val="1D4956"/>
                </a:solidFill>
                <a:latin typeface="Barlow" panose="00000500000000000000" pitchFamily="2" charset="0"/>
                <a:cs typeface="Calibri"/>
              </a:rPr>
              <a:t>[3] TLB-pilot: Mitigating TLB contention attack on GPUs with microarchitecture-aware scheduling</a:t>
            </a:r>
            <a:endParaRPr lang="en-US" sz="1600" dirty="0">
              <a:solidFill>
                <a:srgbClr val="1D4956"/>
              </a:solidFill>
              <a:latin typeface="Barlow"/>
              <a:cs typeface="Calibri"/>
            </a:endParaRPr>
          </a:p>
        </p:txBody>
      </p:sp>
    </p:spTree>
    <p:custDataLst>
      <p:tags r:id="rId1"/>
    </p:custDataLst>
    <p:extLst>
      <p:ext uri="{BB962C8B-B14F-4D97-AF65-F5344CB8AC3E}">
        <p14:creationId xmlns:p14="http://schemas.microsoft.com/office/powerpoint/2010/main" val="1006823679"/>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164123" cy="777875"/>
          </a:xfrm>
        </p:spPr>
        <p:txBody>
          <a:bodyPr>
            <a:normAutofit/>
          </a:bodyPr>
          <a:lstStyle/>
          <a:p>
            <a:r>
              <a:rPr lang="en-US" sz="3200" b="1" dirty="0">
                <a:solidFill>
                  <a:srgbClr val="1D4956"/>
                </a:solidFill>
                <a:latin typeface="Barlow"/>
                <a:cs typeface="Calibri Light"/>
              </a:rPr>
              <a:t>NVIDIA V100 specs</a:t>
            </a:r>
          </a:p>
        </p:txBody>
      </p:sp>
      <p:sp>
        <p:nvSpPr>
          <p:cNvPr id="8" name="Slide Number Placeholder 7">
            <a:extLst>
              <a:ext uri="{FF2B5EF4-FFF2-40B4-BE49-F238E27FC236}">
                <a16:creationId xmlns:a16="http://schemas.microsoft.com/office/drawing/2014/main" id="{FB5D1727-0B7A-42F0-9DED-8962BCF90532}"/>
              </a:ext>
            </a:extLst>
          </p:cNvPr>
          <p:cNvSpPr>
            <a:spLocks noGrp="1"/>
          </p:cNvSpPr>
          <p:nvPr>
            <p:ph type="sldNum" sz="quarter" idx="12"/>
          </p:nvPr>
        </p:nvSpPr>
        <p:spPr/>
        <p:txBody>
          <a:bodyPr/>
          <a:lstStyle/>
          <a:p>
            <a:fld id="{48F63A3B-78C7-47BE-AE5E-E10140E04643}" type="slidenum">
              <a:rPr lang="en-US" smtClean="0"/>
              <a:t>81</a:t>
            </a:fld>
            <a:endParaRPr lang="en-US"/>
          </a:p>
        </p:txBody>
      </p:sp>
      <p:sp>
        <p:nvSpPr>
          <p:cNvPr id="13" name="Footer Placeholder 12">
            <a:extLst>
              <a:ext uri="{FF2B5EF4-FFF2-40B4-BE49-F238E27FC236}">
                <a16:creationId xmlns:a16="http://schemas.microsoft.com/office/drawing/2014/main" id="{A174B1FB-1D15-4B51-BFF2-2BED2463554D}"/>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6" name="Rectangle 3">
            <a:extLst>
              <a:ext uri="{FF2B5EF4-FFF2-40B4-BE49-F238E27FC236}">
                <a16:creationId xmlns:a16="http://schemas.microsoft.com/office/drawing/2014/main" id="{210DD769-BE0D-491B-8836-591830FC7AF9}"/>
              </a:ext>
            </a:extLst>
          </p:cNvPr>
          <p:cNvSpPr>
            <a:spLocks noGrp="1" noChangeArrowheads="1"/>
          </p:cNvSpPr>
          <p:nvPr>
            <p:ph sz="half" idx="1"/>
          </p:nvPr>
        </p:nvSpPr>
        <p:spPr bwMode="auto">
          <a:xfrm>
            <a:off x="465138" y="1086784"/>
            <a:ext cx="10119042" cy="445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l-GR" altLang="el-GR" sz="2400" b="0" i="0" u="none" strike="noStrike" cap="none" normalizeH="0" baseline="0" dirty="0">
                <a:ln>
                  <a:noFill/>
                </a:ln>
                <a:solidFill>
                  <a:srgbClr val="1D4956"/>
                </a:solidFill>
                <a:effectLst/>
                <a:latin typeface="Arial" panose="020B0604020202020204" pitchFamily="34" charset="0"/>
              </a:rPr>
              <a:t>7 TFLOPS </a:t>
            </a:r>
            <a:r>
              <a:rPr kumimoji="0" lang="el-GR" altLang="el-GR" sz="2400" b="0" i="0" u="none" strike="noStrike" cap="none" normalizeH="0" baseline="0" dirty="0" err="1">
                <a:ln>
                  <a:noFill/>
                </a:ln>
                <a:solidFill>
                  <a:srgbClr val="1D4956"/>
                </a:solidFill>
                <a:effectLst/>
                <a:latin typeface="Arial" panose="020B0604020202020204" pitchFamily="34" charset="0"/>
              </a:rPr>
              <a:t>Double-Precision</a:t>
            </a:r>
            <a:r>
              <a:rPr kumimoji="0" lang="el-GR" altLang="el-GR" sz="2400" b="0" i="0" u="none" strike="noStrike" cap="none" normalizeH="0" baseline="0" dirty="0">
                <a:ln>
                  <a:noFill/>
                </a:ln>
                <a:solidFill>
                  <a:srgbClr val="1D4956"/>
                </a:solidFill>
                <a:effectLst/>
                <a:latin typeface="Arial" panose="020B0604020202020204" pitchFamily="34" charset="0"/>
              </a:rPr>
              <a:t> </a:t>
            </a:r>
            <a:r>
              <a:rPr kumimoji="0" lang="el-GR" altLang="el-GR" sz="2400" b="0" i="0" u="none" strike="noStrike" cap="none" normalizeH="0" baseline="0" dirty="0" err="1">
                <a:ln>
                  <a:noFill/>
                </a:ln>
                <a:solidFill>
                  <a:srgbClr val="1D4956"/>
                </a:solidFill>
                <a:effectLst/>
                <a:latin typeface="Arial" panose="020B0604020202020204" pitchFamily="34" charset="0"/>
              </a:rPr>
              <a:t>Performance</a:t>
            </a:r>
            <a:r>
              <a:rPr kumimoji="0" lang="el-GR" altLang="el-GR" sz="2400" b="0" i="0" u="none" strike="noStrike" cap="none" normalizeH="0" baseline="0" dirty="0">
                <a:ln>
                  <a:noFill/>
                </a:ln>
                <a:solidFill>
                  <a:srgbClr val="1D4956"/>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l-GR" altLang="el-GR" sz="2400" b="0" i="0" u="none" strike="noStrike" cap="none" normalizeH="0" baseline="0" dirty="0">
                <a:ln>
                  <a:noFill/>
                </a:ln>
                <a:solidFill>
                  <a:srgbClr val="1D4956"/>
                </a:solidFill>
                <a:effectLst/>
                <a:latin typeface="Arial" panose="020B0604020202020204" pitchFamily="34" charset="0"/>
              </a:rPr>
              <a:t>14 TFLOPS </a:t>
            </a:r>
            <a:r>
              <a:rPr kumimoji="0" lang="el-GR" altLang="el-GR" sz="2400" b="0" i="0" u="none" strike="noStrike" cap="none" normalizeH="0" baseline="0" dirty="0" err="1">
                <a:ln>
                  <a:noFill/>
                </a:ln>
                <a:solidFill>
                  <a:srgbClr val="1D4956"/>
                </a:solidFill>
                <a:effectLst/>
                <a:latin typeface="Arial" panose="020B0604020202020204" pitchFamily="34" charset="0"/>
              </a:rPr>
              <a:t>Single-Precision</a:t>
            </a:r>
            <a:r>
              <a:rPr kumimoji="0" lang="el-GR" altLang="el-GR" sz="2400" b="0" i="0" u="none" strike="noStrike" cap="none" normalizeH="0" baseline="0" dirty="0">
                <a:ln>
                  <a:noFill/>
                </a:ln>
                <a:solidFill>
                  <a:srgbClr val="1D4956"/>
                </a:solidFill>
                <a:effectLst/>
                <a:latin typeface="Arial" panose="020B0604020202020204" pitchFamily="34" charset="0"/>
              </a:rPr>
              <a:t> </a:t>
            </a:r>
            <a:r>
              <a:rPr kumimoji="0" lang="el-GR" altLang="el-GR" sz="2400" b="0" i="0" u="none" strike="noStrike" cap="none" normalizeH="0" baseline="0" dirty="0" err="1">
                <a:ln>
                  <a:noFill/>
                </a:ln>
                <a:solidFill>
                  <a:srgbClr val="1D4956"/>
                </a:solidFill>
                <a:effectLst/>
                <a:latin typeface="Arial" panose="020B0604020202020204" pitchFamily="34" charset="0"/>
              </a:rPr>
              <a:t>Performance</a:t>
            </a:r>
            <a:r>
              <a:rPr kumimoji="0" lang="el-GR" altLang="el-GR" sz="2400" b="0" i="0" u="none" strike="noStrike" cap="none" normalizeH="0" baseline="0" dirty="0">
                <a:ln>
                  <a:noFill/>
                </a:ln>
                <a:solidFill>
                  <a:srgbClr val="1D4956"/>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l-GR" altLang="el-GR" sz="2400" b="0" i="0" u="none" strike="noStrike" cap="none" normalizeH="0" baseline="0" dirty="0">
                <a:ln>
                  <a:noFill/>
                </a:ln>
                <a:solidFill>
                  <a:srgbClr val="1D4956"/>
                </a:solidFill>
                <a:effectLst/>
                <a:latin typeface="Arial" panose="020B0604020202020204" pitchFamily="34" charset="0"/>
              </a:rPr>
              <a:t>NVIDIA </a:t>
            </a:r>
            <a:r>
              <a:rPr kumimoji="0" lang="el-GR" altLang="el-GR" sz="2400" b="0" i="0" u="none" strike="noStrike" cap="none" normalizeH="0" baseline="0" dirty="0" err="1">
                <a:ln>
                  <a:noFill/>
                </a:ln>
                <a:solidFill>
                  <a:srgbClr val="1D4956"/>
                </a:solidFill>
                <a:effectLst/>
                <a:latin typeface="Arial" panose="020B0604020202020204" pitchFamily="34" charset="0"/>
              </a:rPr>
              <a:t>Volta</a:t>
            </a:r>
            <a:r>
              <a:rPr kumimoji="0" lang="el-GR" altLang="el-GR" sz="2400" b="0" i="0" u="none" strike="noStrike" cap="none" normalizeH="0" baseline="0" dirty="0">
                <a:ln>
                  <a:noFill/>
                </a:ln>
                <a:solidFill>
                  <a:srgbClr val="1D4956"/>
                </a:solidFill>
                <a:effectLst/>
                <a:latin typeface="Arial" panose="020B0604020202020204" pitchFamily="34" charset="0"/>
              </a:rPr>
              <a:t> </a:t>
            </a:r>
            <a:r>
              <a:rPr kumimoji="0" lang="el-GR" altLang="el-GR" sz="2400" b="0" i="0" u="none" strike="noStrike" cap="none" normalizeH="0" baseline="0" dirty="0" err="1">
                <a:ln>
                  <a:noFill/>
                </a:ln>
                <a:solidFill>
                  <a:srgbClr val="1D4956"/>
                </a:solidFill>
                <a:effectLst/>
                <a:latin typeface="Arial" panose="020B0604020202020204" pitchFamily="34" charset="0"/>
              </a:rPr>
              <a:t>Architecture</a:t>
            </a:r>
            <a:r>
              <a:rPr kumimoji="0" lang="el-GR" altLang="el-GR" sz="2400" b="0" i="0" u="none" strike="noStrike" cap="none" normalizeH="0" baseline="0" dirty="0">
                <a:ln>
                  <a:noFill/>
                </a:ln>
                <a:solidFill>
                  <a:srgbClr val="1D4956"/>
                </a:solidFill>
                <a:effectLst/>
                <a:latin typeface="Arial" panose="020B0604020202020204" pitchFamily="34" charset="0"/>
              </a:rPr>
              <a:t>.</a:t>
            </a:r>
            <a:endParaRPr kumimoji="0" lang="en-US" altLang="el-GR" sz="2400" b="0" i="0" u="none" strike="noStrike" cap="none" normalizeH="0" baseline="0" dirty="0">
              <a:ln>
                <a:noFill/>
              </a:ln>
              <a:solidFill>
                <a:srgbClr val="1D4956"/>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l-GR" sz="2400" dirty="0">
                <a:solidFill>
                  <a:srgbClr val="1D4956"/>
                </a:solidFill>
                <a:latin typeface="Arial" panose="020B0604020202020204" pitchFamily="34" charset="0"/>
              </a:rPr>
              <a:t>84xSMs</a:t>
            </a:r>
            <a:endParaRPr kumimoji="0" lang="el-GR" altLang="el-GR" sz="2400" b="0" i="0" u="none" strike="noStrike" cap="none" normalizeH="0" baseline="0" dirty="0">
              <a:ln>
                <a:noFill/>
              </a:ln>
              <a:solidFill>
                <a:srgbClr val="1D4956"/>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l-GR" altLang="el-GR" sz="2400" b="0" i="0" u="none" strike="noStrike" cap="none" normalizeH="0" baseline="0" dirty="0">
                <a:ln>
                  <a:noFill/>
                </a:ln>
                <a:solidFill>
                  <a:srgbClr val="1D4956"/>
                </a:solidFill>
                <a:effectLst/>
                <a:latin typeface="Arial" panose="020B0604020202020204" pitchFamily="34" charset="0"/>
              </a:rPr>
              <a:t>5120 CUDA </a:t>
            </a:r>
            <a:r>
              <a:rPr kumimoji="0" lang="el-GR" altLang="el-GR" sz="2400" b="0" i="0" u="none" strike="noStrike" cap="none" normalizeH="0" baseline="0" dirty="0" err="1">
                <a:ln>
                  <a:noFill/>
                </a:ln>
                <a:solidFill>
                  <a:srgbClr val="1D4956"/>
                </a:solidFill>
                <a:effectLst/>
                <a:latin typeface="Arial" panose="020B0604020202020204" pitchFamily="34" charset="0"/>
              </a:rPr>
              <a:t>Cores</a:t>
            </a:r>
            <a:r>
              <a:rPr kumimoji="0" lang="el-GR" altLang="el-GR" sz="2400" b="0" i="0" u="none" strike="noStrike" cap="none" normalizeH="0" baseline="0" dirty="0">
                <a:ln>
                  <a:noFill/>
                </a:ln>
                <a:solidFill>
                  <a:srgbClr val="1D4956"/>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l-GR" altLang="el-GR" sz="2400" b="0" i="0" u="none" strike="noStrike" cap="none" normalizeH="0" baseline="0" dirty="0">
                <a:ln>
                  <a:noFill/>
                </a:ln>
                <a:solidFill>
                  <a:srgbClr val="1D4956"/>
                </a:solidFill>
                <a:effectLst/>
                <a:latin typeface="Arial" panose="020B0604020202020204" pitchFamily="34" charset="0"/>
              </a:rPr>
              <a:t>640 </a:t>
            </a:r>
            <a:r>
              <a:rPr kumimoji="0" lang="el-GR" altLang="el-GR" sz="2400" b="0" i="0" u="none" strike="noStrike" cap="none" normalizeH="0" baseline="0" dirty="0" err="1">
                <a:ln>
                  <a:noFill/>
                </a:ln>
                <a:solidFill>
                  <a:srgbClr val="1D4956"/>
                </a:solidFill>
                <a:effectLst/>
                <a:latin typeface="Arial" panose="020B0604020202020204" pitchFamily="34" charset="0"/>
              </a:rPr>
              <a:t>Tensor</a:t>
            </a:r>
            <a:r>
              <a:rPr kumimoji="0" lang="el-GR" altLang="el-GR" sz="2400" b="0" i="0" u="none" strike="noStrike" cap="none" normalizeH="0" baseline="0" dirty="0">
                <a:ln>
                  <a:noFill/>
                </a:ln>
                <a:solidFill>
                  <a:srgbClr val="1D4956"/>
                </a:solidFill>
                <a:effectLst/>
                <a:latin typeface="Arial" panose="020B0604020202020204" pitchFamily="34" charset="0"/>
              </a:rPr>
              <a:t> </a:t>
            </a:r>
            <a:r>
              <a:rPr kumimoji="0" lang="el-GR" altLang="el-GR" sz="2400" b="0" i="0" u="none" strike="noStrike" cap="none" normalizeH="0" baseline="0" dirty="0" err="1">
                <a:ln>
                  <a:noFill/>
                </a:ln>
                <a:solidFill>
                  <a:srgbClr val="1D4956"/>
                </a:solidFill>
                <a:effectLst/>
                <a:latin typeface="Arial" panose="020B0604020202020204" pitchFamily="34" charset="0"/>
              </a:rPr>
              <a:t>Cores</a:t>
            </a:r>
            <a:r>
              <a:rPr kumimoji="0" lang="el-GR" altLang="el-GR" sz="2400" b="0" i="0" u="none" strike="noStrike" cap="none" normalizeH="0" baseline="0" dirty="0">
                <a:ln>
                  <a:noFill/>
                </a:ln>
                <a:solidFill>
                  <a:srgbClr val="1D4956"/>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l-GR" altLang="el-GR" sz="2400" b="0" i="0" u="none" strike="noStrike" cap="none" normalizeH="0" baseline="0" dirty="0">
                <a:ln>
                  <a:noFill/>
                </a:ln>
                <a:solidFill>
                  <a:srgbClr val="1D4956"/>
                </a:solidFill>
                <a:effectLst/>
                <a:latin typeface="Arial" panose="020B0604020202020204" pitchFamily="34" charset="0"/>
              </a:rPr>
              <a:t>32GB of HBM2 VRAM.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l-GR" altLang="el-GR" sz="2400" b="0" i="0" u="none" strike="noStrike" cap="none" normalizeH="0" baseline="0" dirty="0" err="1">
                <a:ln>
                  <a:noFill/>
                </a:ln>
                <a:solidFill>
                  <a:srgbClr val="1D4956"/>
                </a:solidFill>
                <a:effectLst/>
                <a:latin typeface="Arial" panose="020B0604020202020204" pitchFamily="34" charset="0"/>
              </a:rPr>
              <a:t>PCIe</a:t>
            </a:r>
            <a:r>
              <a:rPr kumimoji="0" lang="el-GR" altLang="el-GR" sz="2400" b="0" i="0" u="none" strike="noStrike" cap="none" normalizeH="0" baseline="0" dirty="0">
                <a:ln>
                  <a:noFill/>
                </a:ln>
                <a:solidFill>
                  <a:srgbClr val="1D4956"/>
                </a:solidFill>
                <a:effectLst/>
                <a:latin typeface="Arial" panose="020B0604020202020204" pitchFamily="34" charset="0"/>
              </a:rPr>
              <a:t> 3.0 x16 </a:t>
            </a:r>
            <a:r>
              <a:rPr kumimoji="0" lang="el-GR" altLang="el-GR" sz="2400" b="0" i="0" u="none" strike="noStrike" cap="none" normalizeH="0" baseline="0" dirty="0" err="1">
                <a:ln>
                  <a:noFill/>
                </a:ln>
                <a:solidFill>
                  <a:srgbClr val="1D4956"/>
                </a:solidFill>
                <a:effectLst/>
                <a:latin typeface="Arial" panose="020B0604020202020204" pitchFamily="34" charset="0"/>
              </a:rPr>
              <a:t>Interface</a:t>
            </a:r>
            <a:r>
              <a:rPr kumimoji="0" lang="el-GR" altLang="el-GR" sz="2400" b="0" i="0" u="none" strike="noStrike" cap="none" normalizeH="0" baseline="0" dirty="0">
                <a:ln>
                  <a:noFill/>
                </a:ln>
                <a:solidFill>
                  <a:srgbClr val="1D4956"/>
                </a:solidFill>
                <a:effectLst/>
                <a:latin typeface="Arial" panose="020B0604020202020204" pitchFamily="34" charset="0"/>
              </a:rPr>
              <a:t>. </a:t>
            </a:r>
          </a:p>
        </p:txBody>
      </p:sp>
    </p:spTree>
    <p:custDataLst>
      <p:tags r:id="rId1"/>
    </p:custDataLst>
    <p:extLst>
      <p:ext uri="{BB962C8B-B14F-4D97-AF65-F5344CB8AC3E}">
        <p14:creationId xmlns:p14="http://schemas.microsoft.com/office/powerpoint/2010/main" val="3662199316"/>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209038" y="204949"/>
            <a:ext cx="7037771" cy="514411"/>
          </a:xfrm>
        </p:spPr>
        <p:txBody>
          <a:bodyPr>
            <a:normAutofit fontScale="90000"/>
          </a:bodyPr>
          <a:lstStyle/>
          <a:p>
            <a:r>
              <a:rPr lang="es-ES" sz="3200" b="1" dirty="0">
                <a:solidFill>
                  <a:srgbClr val="1D4956"/>
                </a:solidFill>
                <a:latin typeface="Barlow"/>
                <a:cs typeface="Calibri Light"/>
              </a:rPr>
              <a:t>Ampere ISA </a:t>
            </a:r>
            <a:r>
              <a:rPr lang="es-ES" sz="3200" b="1" dirty="0" err="1">
                <a:solidFill>
                  <a:srgbClr val="1D4956"/>
                </a:solidFill>
                <a:latin typeface="Barlow"/>
                <a:cs typeface="Calibri Light"/>
              </a:rPr>
              <a:t>cuBIN</a:t>
            </a:r>
            <a:r>
              <a:rPr lang="es-ES" sz="3200" b="1" dirty="0">
                <a:solidFill>
                  <a:srgbClr val="1D4956"/>
                </a:solidFill>
                <a:latin typeface="Barlow"/>
                <a:cs typeface="Calibri Light"/>
              </a:rPr>
              <a:t>: No modulo + No </a:t>
            </a:r>
            <a:r>
              <a:rPr lang="es-ES" sz="3200" b="1" dirty="0" err="1">
                <a:solidFill>
                  <a:srgbClr val="1D4956"/>
                </a:solidFill>
                <a:latin typeface="Barlow"/>
                <a:cs typeface="Calibri Light"/>
              </a:rPr>
              <a:t>div</a:t>
            </a:r>
            <a:br>
              <a:rPr lang="es-ES" sz="3200" b="1" dirty="0">
                <a:solidFill>
                  <a:srgbClr val="1D4956"/>
                </a:solidFill>
                <a:latin typeface="Barlow"/>
                <a:cs typeface="Calibri Light"/>
              </a:rPr>
            </a:br>
            <a:endParaRPr lang="en-US" sz="3200" b="1" dirty="0">
              <a:solidFill>
                <a:srgbClr val="1D4956"/>
              </a:solidFill>
              <a:latin typeface="Barlow"/>
              <a:cs typeface="Calibri Light"/>
            </a:endParaRPr>
          </a:p>
        </p:txBody>
      </p:sp>
      <p:sp>
        <p:nvSpPr>
          <p:cNvPr id="8" name="Slide Number Placeholder 7">
            <a:extLst>
              <a:ext uri="{FF2B5EF4-FFF2-40B4-BE49-F238E27FC236}">
                <a16:creationId xmlns:a16="http://schemas.microsoft.com/office/drawing/2014/main" id="{FB5D1727-0B7A-42F0-9DED-8962BCF90532}"/>
              </a:ext>
            </a:extLst>
          </p:cNvPr>
          <p:cNvSpPr>
            <a:spLocks noGrp="1"/>
          </p:cNvSpPr>
          <p:nvPr>
            <p:ph type="sldNum" sz="quarter" idx="12"/>
          </p:nvPr>
        </p:nvSpPr>
        <p:spPr/>
        <p:txBody>
          <a:bodyPr/>
          <a:lstStyle/>
          <a:p>
            <a:fld id="{48F63A3B-78C7-47BE-AE5E-E10140E04643}" type="slidenum">
              <a:rPr lang="en-US" smtClean="0"/>
              <a:t>82</a:t>
            </a:fld>
            <a:endParaRPr lang="en-US"/>
          </a:p>
        </p:txBody>
      </p:sp>
      <p:sp>
        <p:nvSpPr>
          <p:cNvPr id="13" name="Footer Placeholder 12">
            <a:extLst>
              <a:ext uri="{FF2B5EF4-FFF2-40B4-BE49-F238E27FC236}">
                <a16:creationId xmlns:a16="http://schemas.microsoft.com/office/drawing/2014/main" id="{A174B1FB-1D15-4B51-BFF2-2BED2463554D}"/>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pic>
        <p:nvPicPr>
          <p:cNvPr id="1029" name="Picture 5" descr="https://lh6.googleusercontent.com/i8uQkpcxy6MIxxgj0_zTEQsXpAuccb-WLI8dWgXP6DjV2NsmouL4sdiieyvau0ql2MUKfQVp5OMXC9l5ra9RRKlxBoeMunEeVjUWjZv520kbG9sAikMWB_ZNPIMqoTtakqEVX34_2rqB1W7DhKW9xEH9Vg=s2048">
            <a:extLst>
              <a:ext uri="{FF2B5EF4-FFF2-40B4-BE49-F238E27FC236}">
                <a16:creationId xmlns:a16="http://schemas.microsoft.com/office/drawing/2014/main" id="{A5D8B1CA-F7B6-43A1-9E90-99094D792E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6872" y="633664"/>
            <a:ext cx="6116090" cy="559067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lh4.googleusercontent.com/WKqzWe_LC33nZjOXFjxNkvL9oBx2rNRKEOOWvG_Z7kMvT0uGdovU5wdeEiY_4GEUrGspONUVU1UjnjD8_aCVeDwPgkqUr7oNqvcgIoNuaTSgFlj7vzofxVs_wtrqPsk9ddcr3XvTH50oYtsMX0wcl8gz_A=s2048">
            <a:extLst>
              <a:ext uri="{FF2B5EF4-FFF2-40B4-BE49-F238E27FC236}">
                <a16:creationId xmlns:a16="http://schemas.microsoft.com/office/drawing/2014/main" id="{34233F04-AC9C-45F5-B203-E8FBDF1F76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28" y="968862"/>
            <a:ext cx="5716544" cy="525547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31785652"/>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209038" y="204949"/>
            <a:ext cx="7037771" cy="514411"/>
          </a:xfrm>
        </p:spPr>
        <p:txBody>
          <a:bodyPr>
            <a:normAutofit fontScale="90000"/>
          </a:bodyPr>
          <a:lstStyle/>
          <a:p>
            <a:r>
              <a:rPr lang="es-ES" sz="3200" b="1" dirty="0">
                <a:solidFill>
                  <a:srgbClr val="1D4956"/>
                </a:solidFill>
                <a:latin typeface="Barlow"/>
                <a:cs typeface="Calibri Light"/>
              </a:rPr>
              <a:t>Modulo implementación</a:t>
            </a:r>
            <a:endParaRPr lang="en-US" sz="3200" b="1" dirty="0">
              <a:solidFill>
                <a:srgbClr val="1D4956"/>
              </a:solidFill>
              <a:latin typeface="Barlow"/>
              <a:cs typeface="Calibri Light"/>
            </a:endParaRPr>
          </a:p>
        </p:txBody>
      </p:sp>
      <p:sp>
        <p:nvSpPr>
          <p:cNvPr id="8" name="Slide Number Placeholder 7">
            <a:extLst>
              <a:ext uri="{FF2B5EF4-FFF2-40B4-BE49-F238E27FC236}">
                <a16:creationId xmlns:a16="http://schemas.microsoft.com/office/drawing/2014/main" id="{FB5D1727-0B7A-42F0-9DED-8962BCF90532}"/>
              </a:ext>
            </a:extLst>
          </p:cNvPr>
          <p:cNvSpPr>
            <a:spLocks noGrp="1"/>
          </p:cNvSpPr>
          <p:nvPr>
            <p:ph type="sldNum" sz="quarter" idx="12"/>
          </p:nvPr>
        </p:nvSpPr>
        <p:spPr/>
        <p:txBody>
          <a:bodyPr/>
          <a:lstStyle/>
          <a:p>
            <a:fld id="{48F63A3B-78C7-47BE-AE5E-E10140E04643}" type="slidenum">
              <a:rPr lang="en-US" smtClean="0"/>
              <a:t>83</a:t>
            </a:fld>
            <a:endParaRPr lang="en-US"/>
          </a:p>
        </p:txBody>
      </p:sp>
      <p:sp>
        <p:nvSpPr>
          <p:cNvPr id="13" name="Footer Placeholder 12">
            <a:extLst>
              <a:ext uri="{FF2B5EF4-FFF2-40B4-BE49-F238E27FC236}">
                <a16:creationId xmlns:a16="http://schemas.microsoft.com/office/drawing/2014/main" id="{A174B1FB-1D15-4B51-BFF2-2BED2463554D}"/>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9" name="Content Placeholder 2">
            <a:extLst>
              <a:ext uri="{FF2B5EF4-FFF2-40B4-BE49-F238E27FC236}">
                <a16:creationId xmlns:a16="http://schemas.microsoft.com/office/drawing/2014/main" id="{1CF15AA2-BE3E-404A-AEA0-F55C0C6650B8}"/>
              </a:ext>
            </a:extLst>
          </p:cNvPr>
          <p:cNvSpPr>
            <a:spLocks noGrp="1"/>
          </p:cNvSpPr>
          <p:nvPr>
            <p:ph sz="half" idx="1"/>
          </p:nvPr>
        </p:nvSpPr>
        <p:spPr>
          <a:xfrm>
            <a:off x="465144" y="1142999"/>
            <a:ext cx="10888656" cy="4874951"/>
          </a:xfrm>
          <a:solidFill>
            <a:schemeClr val="bg1"/>
          </a:solidFill>
        </p:spPr>
        <p:txBody>
          <a:bodyPr vert="horz" lIns="91440" tIns="45720" rIns="91440" bIns="45720" rtlCol="0" anchor="t">
            <a:noAutofit/>
          </a:bodyPr>
          <a:lstStyle/>
          <a:p>
            <a:pPr>
              <a:lnSpc>
                <a:spcPct val="100000"/>
              </a:lnSpc>
            </a:pPr>
            <a:r>
              <a:rPr lang="en-US" sz="2400" dirty="0">
                <a:solidFill>
                  <a:srgbClr val="1D4956"/>
                </a:solidFill>
                <a:latin typeface="Barlow"/>
                <a:cs typeface="Calibri"/>
              </a:rPr>
              <a:t>3 parameters per kernel: </a:t>
            </a:r>
            <a:r>
              <a:rPr lang="en-US" sz="2400" dirty="0" err="1">
                <a:solidFill>
                  <a:srgbClr val="1D4956"/>
                </a:solidFill>
                <a:latin typeface="Barlow"/>
                <a:cs typeface="Calibri"/>
              </a:rPr>
              <a:t>partition_st</a:t>
            </a:r>
            <a:r>
              <a:rPr lang="en-US" sz="2400" dirty="0">
                <a:solidFill>
                  <a:srgbClr val="1D4956"/>
                </a:solidFill>
                <a:latin typeface="Barlow"/>
                <a:cs typeface="Calibri"/>
              </a:rPr>
              <a:t>, </a:t>
            </a:r>
            <a:r>
              <a:rPr lang="en-US" sz="2400" dirty="0" err="1">
                <a:solidFill>
                  <a:srgbClr val="1D4956"/>
                </a:solidFill>
                <a:latin typeface="Barlow"/>
                <a:cs typeface="Calibri"/>
              </a:rPr>
              <a:t>partition_size</a:t>
            </a:r>
            <a:r>
              <a:rPr lang="en-US" sz="2400" dirty="0">
                <a:solidFill>
                  <a:srgbClr val="1D4956"/>
                </a:solidFill>
                <a:latin typeface="Barlow"/>
                <a:cs typeface="Calibri"/>
              </a:rPr>
              <a:t>, 1/</a:t>
            </a:r>
            <a:r>
              <a:rPr lang="en-US" sz="2400" dirty="0" err="1">
                <a:solidFill>
                  <a:srgbClr val="1D4956"/>
                </a:solidFill>
                <a:latin typeface="Barlow"/>
                <a:cs typeface="Calibri"/>
              </a:rPr>
              <a:t>partition_size</a:t>
            </a:r>
            <a:endParaRPr lang="en-US" sz="2400" dirty="0">
              <a:solidFill>
                <a:srgbClr val="1D4956"/>
              </a:solidFill>
              <a:latin typeface="Barlow"/>
              <a:cs typeface="Calibri"/>
            </a:endParaRPr>
          </a:p>
          <a:p>
            <a:pPr>
              <a:lnSpc>
                <a:spcPct val="100000"/>
              </a:lnSpc>
            </a:pPr>
            <a:r>
              <a:rPr lang="en-US" sz="2400" dirty="0">
                <a:solidFill>
                  <a:srgbClr val="1D4956"/>
                </a:solidFill>
                <a:latin typeface="Barlow"/>
                <a:cs typeface="Calibri"/>
              </a:rPr>
              <a:t>1/</a:t>
            </a:r>
            <a:r>
              <a:rPr lang="en-US" sz="2400" dirty="0" err="1">
                <a:solidFill>
                  <a:srgbClr val="1D4956"/>
                </a:solidFill>
                <a:latin typeface="Barlow"/>
                <a:cs typeface="Calibri"/>
              </a:rPr>
              <a:t>partition_size</a:t>
            </a:r>
            <a:r>
              <a:rPr lang="en-US" sz="2400" dirty="0">
                <a:solidFill>
                  <a:srgbClr val="1D4956"/>
                </a:solidFill>
                <a:latin typeface="Barlow"/>
                <a:cs typeface="Calibri"/>
              </a:rPr>
              <a:t> </a:t>
            </a:r>
            <a:r>
              <a:rPr lang="en-US" sz="2400" dirty="0">
                <a:solidFill>
                  <a:srgbClr val="1D4956"/>
                </a:solidFill>
                <a:latin typeface="Barlow"/>
                <a:cs typeface="Calibri"/>
                <a:sym typeface="Wingdings" panose="05000000000000000000" pitchFamily="2" charset="2"/>
              </a:rPr>
              <a:t> avoids division in GPU (same issue with modulo)</a:t>
            </a:r>
          </a:p>
          <a:p>
            <a:pPr>
              <a:lnSpc>
                <a:spcPct val="100000"/>
              </a:lnSpc>
            </a:pPr>
            <a:r>
              <a:rPr lang="en-US" sz="2400" dirty="0">
                <a:solidFill>
                  <a:srgbClr val="1D4956"/>
                </a:solidFill>
                <a:latin typeface="Barlow"/>
                <a:cs typeface="Calibri"/>
                <a:sym typeface="Wingdings" panose="05000000000000000000" pitchFamily="2" charset="2"/>
              </a:rPr>
              <a:t>Full address fencing procedure</a:t>
            </a:r>
          </a:p>
          <a:p>
            <a:pPr marL="914400" lvl="1" indent="-457200">
              <a:lnSpc>
                <a:spcPct val="100000"/>
              </a:lnSpc>
              <a:buFont typeface="+mj-lt"/>
              <a:buAutoNum type="arabicPeriod"/>
            </a:pPr>
            <a:r>
              <a:rPr lang="en-US" sz="2000" dirty="0">
                <a:solidFill>
                  <a:srgbClr val="1D4956"/>
                </a:solidFill>
                <a:latin typeface="Barlow"/>
                <a:cs typeface="Calibri"/>
              </a:rPr>
              <a:t>Offset = </a:t>
            </a:r>
            <a:r>
              <a:rPr lang="en-US" sz="2000" dirty="0" err="1">
                <a:solidFill>
                  <a:srgbClr val="1D4956"/>
                </a:solidFill>
                <a:latin typeface="Barlow"/>
                <a:cs typeface="Calibri"/>
              </a:rPr>
              <a:t>addr</a:t>
            </a:r>
            <a:r>
              <a:rPr lang="en-US" sz="2000" dirty="0">
                <a:solidFill>
                  <a:srgbClr val="1D4956"/>
                </a:solidFill>
                <a:latin typeface="Barlow"/>
                <a:cs typeface="Calibri"/>
              </a:rPr>
              <a:t> - </a:t>
            </a:r>
            <a:r>
              <a:rPr lang="en-US" sz="2000" dirty="0" err="1">
                <a:solidFill>
                  <a:srgbClr val="1D4956"/>
                </a:solidFill>
                <a:latin typeface="Barlow"/>
                <a:cs typeface="Calibri"/>
              </a:rPr>
              <a:t>partition_st</a:t>
            </a:r>
            <a:endParaRPr lang="en-US" sz="2000" dirty="0">
              <a:solidFill>
                <a:srgbClr val="1D4956"/>
              </a:solidFill>
              <a:latin typeface="Barlow"/>
              <a:cs typeface="Calibri"/>
            </a:endParaRPr>
          </a:p>
          <a:p>
            <a:pPr marL="914400" lvl="1" indent="-457200">
              <a:lnSpc>
                <a:spcPct val="100000"/>
              </a:lnSpc>
              <a:buFont typeface="+mj-lt"/>
              <a:buAutoNum type="arabicPeriod"/>
            </a:pPr>
            <a:r>
              <a:rPr lang="en-US" sz="2400" dirty="0">
                <a:solidFill>
                  <a:srgbClr val="1D4956"/>
                </a:solidFill>
                <a:latin typeface="Barlow"/>
                <a:cs typeface="Calibri"/>
              </a:rPr>
              <a:t>Offset = |Offset|</a:t>
            </a:r>
          </a:p>
          <a:p>
            <a:pPr marL="914400" lvl="1" indent="-457200">
              <a:lnSpc>
                <a:spcPct val="100000"/>
              </a:lnSpc>
              <a:buFont typeface="+mj-lt"/>
              <a:buAutoNum type="arabicPeriod"/>
            </a:pPr>
            <a:r>
              <a:rPr lang="en-US" sz="2400" dirty="0">
                <a:solidFill>
                  <a:srgbClr val="1D4956"/>
                </a:solidFill>
                <a:latin typeface="Barlow"/>
                <a:cs typeface="Calibri"/>
              </a:rPr>
              <a:t>Inline modulo (without </a:t>
            </a:r>
            <a:r>
              <a:rPr lang="en-US" dirty="0">
                <a:solidFill>
                  <a:srgbClr val="1D4956"/>
                </a:solidFill>
                <a:latin typeface="Barlow"/>
                <a:cs typeface="Calibri"/>
              </a:rPr>
              <a:t>CUDA ISA</a:t>
            </a:r>
            <a:r>
              <a:rPr lang="en-US" sz="2400" dirty="0">
                <a:solidFill>
                  <a:srgbClr val="1D4956"/>
                </a:solidFill>
                <a:latin typeface="Barlow"/>
                <a:cs typeface="Calibri"/>
              </a:rPr>
              <a:t>)</a:t>
            </a:r>
          </a:p>
          <a:p>
            <a:pPr marL="1428750" lvl="2" indent="-514350">
              <a:lnSpc>
                <a:spcPct val="100000"/>
              </a:lnSpc>
              <a:buFont typeface="+mj-lt"/>
              <a:buAutoNum type="romanLcPeriod"/>
            </a:pPr>
            <a:r>
              <a:rPr lang="en-US" dirty="0" err="1">
                <a:solidFill>
                  <a:srgbClr val="1D4956"/>
                </a:solidFill>
                <a:latin typeface="Barlow"/>
                <a:cs typeface="Calibri"/>
              </a:rPr>
              <a:t>Div</a:t>
            </a:r>
            <a:r>
              <a:rPr lang="en-US" dirty="0">
                <a:solidFill>
                  <a:srgbClr val="1D4956"/>
                </a:solidFill>
                <a:latin typeface="Barlow"/>
                <a:cs typeface="Calibri"/>
              </a:rPr>
              <a:t> = offset x (1 / </a:t>
            </a:r>
            <a:r>
              <a:rPr lang="en-US" dirty="0" err="1">
                <a:solidFill>
                  <a:srgbClr val="1D4956"/>
                </a:solidFill>
                <a:latin typeface="Barlow"/>
                <a:cs typeface="Calibri"/>
              </a:rPr>
              <a:t>partition_size</a:t>
            </a:r>
            <a:r>
              <a:rPr lang="en-US" dirty="0">
                <a:solidFill>
                  <a:srgbClr val="1D4956"/>
                </a:solidFill>
                <a:latin typeface="Barlow"/>
                <a:cs typeface="Calibri"/>
              </a:rPr>
              <a:t>) // keep only the integer part (0.33 → 0, 1.33 → 1)</a:t>
            </a:r>
          </a:p>
          <a:p>
            <a:pPr marL="1428750" lvl="2" indent="-514350">
              <a:lnSpc>
                <a:spcPct val="100000"/>
              </a:lnSpc>
              <a:buFont typeface="+mj-lt"/>
              <a:buAutoNum type="romanLcPeriod"/>
            </a:pPr>
            <a:r>
              <a:rPr lang="en-US" dirty="0" err="1">
                <a:solidFill>
                  <a:srgbClr val="1D4956"/>
                </a:solidFill>
                <a:latin typeface="Barlow"/>
                <a:cs typeface="Calibri"/>
              </a:rPr>
              <a:t>Div</a:t>
            </a:r>
            <a:r>
              <a:rPr lang="en-US" dirty="0">
                <a:solidFill>
                  <a:srgbClr val="1D4956"/>
                </a:solidFill>
                <a:latin typeface="Barlow"/>
                <a:cs typeface="Calibri"/>
              </a:rPr>
              <a:t> = </a:t>
            </a:r>
            <a:r>
              <a:rPr lang="en-US" dirty="0" err="1">
                <a:solidFill>
                  <a:srgbClr val="1D4956"/>
                </a:solidFill>
                <a:latin typeface="Barlow"/>
                <a:cs typeface="Calibri"/>
              </a:rPr>
              <a:t>Div</a:t>
            </a:r>
            <a:r>
              <a:rPr lang="en-US" dirty="0">
                <a:solidFill>
                  <a:srgbClr val="1D4956"/>
                </a:solidFill>
                <a:latin typeface="Barlow"/>
                <a:cs typeface="Calibri"/>
              </a:rPr>
              <a:t> x </a:t>
            </a:r>
            <a:r>
              <a:rPr lang="en-US" dirty="0" err="1">
                <a:solidFill>
                  <a:srgbClr val="1D4956"/>
                </a:solidFill>
                <a:latin typeface="Barlow"/>
                <a:cs typeface="Calibri"/>
              </a:rPr>
              <a:t>par_size</a:t>
            </a:r>
            <a:endParaRPr lang="en-US" dirty="0">
              <a:solidFill>
                <a:srgbClr val="1D4956"/>
              </a:solidFill>
              <a:latin typeface="Barlow"/>
              <a:cs typeface="Calibri"/>
            </a:endParaRPr>
          </a:p>
          <a:p>
            <a:pPr marL="1428750" lvl="2" indent="-514350">
              <a:lnSpc>
                <a:spcPct val="100000"/>
              </a:lnSpc>
              <a:buFont typeface="+mj-lt"/>
              <a:buAutoNum type="romanLcPeriod"/>
            </a:pPr>
            <a:r>
              <a:rPr lang="en-US" dirty="0">
                <a:solidFill>
                  <a:srgbClr val="1D4956"/>
                </a:solidFill>
                <a:latin typeface="Barlow"/>
                <a:cs typeface="Calibri"/>
              </a:rPr>
              <a:t>Offset = Offset – </a:t>
            </a:r>
            <a:r>
              <a:rPr lang="en-US" dirty="0" err="1">
                <a:solidFill>
                  <a:srgbClr val="1D4956"/>
                </a:solidFill>
                <a:latin typeface="Barlow"/>
                <a:cs typeface="Calibri"/>
              </a:rPr>
              <a:t>Div</a:t>
            </a:r>
            <a:endParaRPr lang="en-US" dirty="0">
              <a:solidFill>
                <a:srgbClr val="1D4956"/>
              </a:solidFill>
              <a:latin typeface="Barlow"/>
              <a:cs typeface="Calibri"/>
            </a:endParaRPr>
          </a:p>
          <a:p>
            <a:pPr marL="914400" lvl="1" indent="-457200">
              <a:lnSpc>
                <a:spcPct val="100000"/>
              </a:lnSpc>
              <a:buFont typeface="+mj-lt"/>
              <a:buAutoNum type="arabicPeriod"/>
            </a:pPr>
            <a:r>
              <a:rPr lang="en-US" sz="2800" dirty="0" err="1">
                <a:solidFill>
                  <a:srgbClr val="1D4956"/>
                </a:solidFill>
                <a:latin typeface="Barlow"/>
                <a:cs typeface="Calibri"/>
              </a:rPr>
              <a:t>Fenced_addr</a:t>
            </a:r>
            <a:r>
              <a:rPr lang="en-US" sz="2800" dirty="0">
                <a:solidFill>
                  <a:srgbClr val="1D4956"/>
                </a:solidFill>
                <a:latin typeface="Barlow"/>
                <a:cs typeface="Calibri"/>
              </a:rPr>
              <a:t> = </a:t>
            </a:r>
            <a:r>
              <a:rPr lang="en-US" sz="2800" dirty="0" err="1">
                <a:solidFill>
                  <a:srgbClr val="1D4956"/>
                </a:solidFill>
                <a:latin typeface="Barlow"/>
                <a:cs typeface="Calibri"/>
              </a:rPr>
              <a:t>partition_st</a:t>
            </a:r>
            <a:r>
              <a:rPr lang="en-US" sz="2800" dirty="0">
                <a:solidFill>
                  <a:srgbClr val="1D4956"/>
                </a:solidFill>
                <a:latin typeface="Barlow"/>
                <a:cs typeface="Calibri"/>
              </a:rPr>
              <a:t> + Offset</a:t>
            </a:r>
          </a:p>
          <a:p>
            <a:pPr marL="0" indent="0">
              <a:lnSpc>
                <a:spcPct val="100000"/>
              </a:lnSpc>
              <a:buNone/>
            </a:pPr>
            <a:endParaRPr lang="en-US" sz="2400" dirty="0">
              <a:solidFill>
                <a:srgbClr val="1D4956"/>
              </a:solidFill>
              <a:latin typeface="Barlow"/>
              <a:cs typeface="Calibri"/>
            </a:endParaRPr>
          </a:p>
        </p:txBody>
      </p:sp>
    </p:spTree>
    <p:custDataLst>
      <p:tags r:id="rId1"/>
    </p:custDataLst>
    <p:extLst>
      <p:ext uri="{BB962C8B-B14F-4D97-AF65-F5344CB8AC3E}">
        <p14:creationId xmlns:p14="http://schemas.microsoft.com/office/powerpoint/2010/main" val="4264468738"/>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 name="Content Placeholder 2">
            <a:extLst>
              <a:ext uri="{FF2B5EF4-FFF2-40B4-BE49-F238E27FC236}">
                <a16:creationId xmlns:a16="http://schemas.microsoft.com/office/drawing/2014/main" id="{55821083-E263-4BE7-A342-D5E521881793}"/>
              </a:ext>
            </a:extLst>
          </p:cNvPr>
          <p:cNvSpPr>
            <a:spLocks noGrp="1"/>
          </p:cNvSpPr>
          <p:nvPr>
            <p:ph sz="half" idx="1"/>
          </p:nvPr>
        </p:nvSpPr>
        <p:spPr>
          <a:xfrm>
            <a:off x="465144" y="1143000"/>
            <a:ext cx="6313604" cy="5039686"/>
          </a:xfrm>
          <a:solidFill>
            <a:schemeClr val="bg1"/>
          </a:solidFill>
        </p:spPr>
        <p:txBody>
          <a:bodyPr vert="horz" lIns="91440" tIns="45720" rIns="91440" bIns="45720" rtlCol="0" anchor="t">
            <a:noAutofit/>
          </a:bodyPr>
          <a:lstStyle/>
          <a:p>
            <a:pPr>
              <a:lnSpc>
                <a:spcPct val="100000"/>
              </a:lnSpc>
              <a:buFont typeface="Wingdings" panose="05000000000000000000" pitchFamily="2" charset="2"/>
              <a:buChar char="ü"/>
            </a:pPr>
            <a:r>
              <a:rPr lang="en-US" sz="2400" dirty="0">
                <a:solidFill>
                  <a:srgbClr val="1D4956"/>
                </a:solidFill>
                <a:latin typeface="Barlow"/>
                <a:cs typeface="Calibri"/>
              </a:rPr>
              <a:t> </a:t>
            </a:r>
            <a:r>
              <a:rPr lang="en-US" sz="2400" b="1" dirty="0">
                <a:solidFill>
                  <a:srgbClr val="1D4956"/>
                </a:solidFill>
                <a:latin typeface="Barlow"/>
                <a:cs typeface="Calibri"/>
              </a:rPr>
              <a:t>Goal</a:t>
            </a:r>
            <a:r>
              <a:rPr lang="en-US" sz="2400" dirty="0">
                <a:solidFill>
                  <a:srgbClr val="1D4956"/>
                </a:solidFill>
                <a:latin typeface="Barlow"/>
                <a:cs typeface="Calibri"/>
              </a:rPr>
              <a:t>: Match original to sandboxed kernels</a:t>
            </a:r>
          </a:p>
          <a:p>
            <a:pPr>
              <a:lnSpc>
                <a:spcPct val="100000"/>
              </a:lnSpc>
            </a:pPr>
            <a:r>
              <a:rPr lang="en-US" sz="2400" dirty="0">
                <a:solidFill>
                  <a:srgbClr val="1D4956"/>
                </a:solidFill>
                <a:latin typeface="Barlow"/>
                <a:cs typeface="Calibri"/>
              </a:rPr>
              <a:t>Guardian </a:t>
            </a:r>
          </a:p>
          <a:p>
            <a:pPr lvl="1">
              <a:lnSpc>
                <a:spcPct val="100000"/>
              </a:lnSpc>
            </a:pPr>
            <a:r>
              <a:rPr lang="en-US" sz="2000" dirty="0">
                <a:solidFill>
                  <a:srgbClr val="1D4956"/>
                </a:solidFill>
                <a:latin typeface="Barlow"/>
                <a:cs typeface="Calibri"/>
              </a:rPr>
              <a:t>Intercepts </a:t>
            </a:r>
            <a:r>
              <a:rPr lang="en-US" sz="2000" i="1" dirty="0" err="1">
                <a:solidFill>
                  <a:srgbClr val="1D4956"/>
                </a:solidFill>
                <a:latin typeface="Barlow"/>
                <a:cs typeface="Calibri"/>
              </a:rPr>
              <a:t>cudaRegisterFunction</a:t>
            </a:r>
            <a:r>
              <a:rPr lang="en-US" sz="2000" dirty="0">
                <a:solidFill>
                  <a:srgbClr val="1D4956"/>
                </a:solidFill>
                <a:latin typeface="Barlow"/>
                <a:cs typeface="Calibri"/>
              </a:rPr>
              <a:t>  </a:t>
            </a:r>
            <a:r>
              <a:rPr lang="en-US" sz="2000" dirty="0">
                <a:solidFill>
                  <a:srgbClr val="1D4956"/>
                </a:solidFill>
                <a:latin typeface="Barlow"/>
                <a:cs typeface="Calibri"/>
                <a:sym typeface="Wingdings" panose="05000000000000000000" pitchFamily="2" charset="2"/>
              </a:rPr>
              <a:t>and stores the </a:t>
            </a:r>
            <a:r>
              <a:rPr lang="en-US" sz="2000" i="1" dirty="0" err="1">
                <a:solidFill>
                  <a:srgbClr val="1D4956"/>
                </a:solidFill>
                <a:latin typeface="Barlow"/>
                <a:cs typeface="Calibri"/>
                <a:sym typeface="Wingdings" panose="05000000000000000000" pitchFamily="2" charset="2"/>
              </a:rPr>
              <a:t>Cufunction</a:t>
            </a:r>
            <a:r>
              <a:rPr lang="en-US" sz="2000" i="1" dirty="0">
                <a:solidFill>
                  <a:srgbClr val="1D4956"/>
                </a:solidFill>
                <a:latin typeface="Barlow"/>
                <a:cs typeface="Calibri"/>
                <a:sym typeface="Wingdings" panose="05000000000000000000" pitchFamily="2" charset="2"/>
              </a:rPr>
              <a:t> (</a:t>
            </a:r>
            <a:r>
              <a:rPr lang="en-US" sz="2000" i="1" dirty="0" err="1">
                <a:solidFill>
                  <a:srgbClr val="1D4956"/>
                </a:solidFill>
                <a:latin typeface="Barlow"/>
                <a:cs typeface="Calibri"/>
                <a:sym typeface="Wingdings" panose="05000000000000000000" pitchFamily="2" charset="2"/>
              </a:rPr>
              <a:t>krnl</a:t>
            </a:r>
            <a:r>
              <a:rPr lang="en-US" sz="2000" i="1" dirty="0">
                <a:solidFill>
                  <a:srgbClr val="1D4956"/>
                </a:solidFill>
                <a:latin typeface="Barlow"/>
                <a:cs typeface="Calibri"/>
                <a:sym typeface="Wingdings" panose="05000000000000000000" pitchFamily="2" charset="2"/>
              </a:rPr>
              <a:t> </a:t>
            </a:r>
            <a:r>
              <a:rPr lang="en-US" sz="2000" i="1" dirty="0" err="1">
                <a:solidFill>
                  <a:srgbClr val="1D4956"/>
                </a:solidFill>
                <a:latin typeface="Barlow"/>
                <a:cs typeface="Calibri"/>
                <a:sym typeface="Wingdings" panose="05000000000000000000" pitchFamily="2" charset="2"/>
              </a:rPr>
              <a:t>ptr</a:t>
            </a:r>
            <a:r>
              <a:rPr lang="en-US" sz="2000" i="1" dirty="0">
                <a:solidFill>
                  <a:srgbClr val="1D4956"/>
                </a:solidFill>
                <a:latin typeface="Barlow"/>
                <a:cs typeface="Calibri"/>
                <a:sym typeface="Wingdings" panose="05000000000000000000" pitchFamily="2" charset="2"/>
              </a:rPr>
              <a:t>)</a:t>
            </a:r>
            <a:r>
              <a:rPr lang="en-US" sz="2000" dirty="0">
                <a:solidFill>
                  <a:srgbClr val="1D4956"/>
                </a:solidFill>
                <a:latin typeface="Barlow"/>
                <a:cs typeface="Calibri"/>
                <a:sym typeface="Wingdings" panose="05000000000000000000" pitchFamily="2" charset="2"/>
              </a:rPr>
              <a:t>  and name</a:t>
            </a:r>
          </a:p>
          <a:p>
            <a:pPr lvl="1">
              <a:lnSpc>
                <a:spcPct val="100000"/>
              </a:lnSpc>
            </a:pPr>
            <a:r>
              <a:rPr lang="en-US" sz="2000" dirty="0">
                <a:solidFill>
                  <a:srgbClr val="1D4956"/>
                </a:solidFill>
                <a:latin typeface="Barlow"/>
                <a:cs typeface="Calibri"/>
              </a:rPr>
              <a:t>Generates a </a:t>
            </a:r>
            <a:r>
              <a:rPr lang="en-US" sz="2000" i="1" dirty="0" err="1">
                <a:solidFill>
                  <a:srgbClr val="1D4956"/>
                </a:solidFill>
                <a:latin typeface="Barlow"/>
                <a:cs typeface="Calibri"/>
              </a:rPr>
              <a:t>CUfunction</a:t>
            </a:r>
            <a:r>
              <a:rPr lang="en-US" sz="2000" dirty="0">
                <a:solidFill>
                  <a:srgbClr val="1D4956"/>
                </a:solidFill>
                <a:latin typeface="Barlow"/>
                <a:cs typeface="Calibri"/>
              </a:rPr>
              <a:t>  for each sandboxed kernel in a PTX</a:t>
            </a:r>
          </a:p>
          <a:p>
            <a:pPr lvl="1">
              <a:lnSpc>
                <a:spcPct val="100000"/>
              </a:lnSpc>
            </a:pPr>
            <a:r>
              <a:rPr lang="en-US" sz="2000" dirty="0">
                <a:solidFill>
                  <a:srgbClr val="1D4956"/>
                </a:solidFill>
                <a:latin typeface="Barlow"/>
                <a:cs typeface="Calibri"/>
              </a:rPr>
              <a:t>Stores &lt;</a:t>
            </a:r>
            <a:r>
              <a:rPr lang="en-US" sz="2000" i="1" dirty="0">
                <a:solidFill>
                  <a:srgbClr val="1D4956"/>
                </a:solidFill>
                <a:latin typeface="Barlow"/>
                <a:cs typeface="Calibri"/>
              </a:rPr>
              <a:t>kernel-name</a:t>
            </a:r>
            <a:r>
              <a:rPr lang="en-US" sz="2000" dirty="0">
                <a:solidFill>
                  <a:srgbClr val="1D4956"/>
                </a:solidFill>
                <a:latin typeface="Barlow"/>
                <a:cs typeface="Calibri"/>
              </a:rPr>
              <a:t>, </a:t>
            </a:r>
            <a:r>
              <a:rPr lang="en-US" sz="2000" i="1" dirty="0" err="1">
                <a:solidFill>
                  <a:srgbClr val="1D4956"/>
                </a:solidFill>
                <a:latin typeface="Barlow"/>
                <a:cs typeface="Calibri"/>
              </a:rPr>
              <a:t>CUfunction</a:t>
            </a:r>
            <a:r>
              <a:rPr lang="en-US" sz="2000" i="1" dirty="0">
                <a:solidFill>
                  <a:srgbClr val="1D4956"/>
                </a:solidFill>
                <a:latin typeface="Barlow"/>
                <a:cs typeface="Calibri"/>
              </a:rPr>
              <a:t> </a:t>
            </a:r>
            <a:r>
              <a:rPr lang="en-US" sz="2000" dirty="0">
                <a:solidFill>
                  <a:srgbClr val="1D4956"/>
                </a:solidFill>
                <a:latin typeface="Barlow"/>
                <a:cs typeface="Calibri"/>
              </a:rPr>
              <a:t>&gt; </a:t>
            </a:r>
          </a:p>
          <a:p>
            <a:pPr lvl="1">
              <a:lnSpc>
                <a:spcPct val="100000"/>
              </a:lnSpc>
            </a:pPr>
            <a:r>
              <a:rPr lang="en-US" sz="2000" dirty="0">
                <a:solidFill>
                  <a:srgbClr val="1D4956"/>
                </a:solidFill>
                <a:latin typeface="Barlow"/>
                <a:cs typeface="Calibri"/>
              </a:rPr>
              <a:t>Intercepts kernel launch </a:t>
            </a:r>
            <a:r>
              <a:rPr lang="en-US" sz="2000" dirty="0">
                <a:solidFill>
                  <a:srgbClr val="1D4956"/>
                </a:solidFill>
                <a:latin typeface="Barlow"/>
                <a:cs typeface="Calibri"/>
                <a:sym typeface="Wingdings" panose="05000000000000000000" pitchFamily="2" charset="2"/>
              </a:rPr>
              <a:t> </a:t>
            </a:r>
            <a:r>
              <a:rPr lang="en-US" sz="2000" i="1" dirty="0" err="1">
                <a:solidFill>
                  <a:srgbClr val="1D4956"/>
                </a:solidFill>
                <a:latin typeface="Barlow"/>
                <a:cs typeface="Calibri"/>
              </a:rPr>
              <a:t>cudaLaunchKernel</a:t>
            </a:r>
            <a:endParaRPr lang="en-US" sz="2000" dirty="0">
              <a:solidFill>
                <a:srgbClr val="1D4956"/>
              </a:solidFill>
              <a:latin typeface="Barlow"/>
              <a:cs typeface="Calibri"/>
            </a:endParaRPr>
          </a:p>
          <a:p>
            <a:pPr lvl="1">
              <a:lnSpc>
                <a:spcPct val="100000"/>
              </a:lnSpc>
            </a:pPr>
            <a:r>
              <a:rPr lang="en-US" sz="2000" dirty="0">
                <a:solidFill>
                  <a:srgbClr val="1D4956"/>
                </a:solidFill>
                <a:latin typeface="Barlow"/>
                <a:cs typeface="Calibri"/>
              </a:rPr>
              <a:t>Finds the sandboxed </a:t>
            </a:r>
            <a:r>
              <a:rPr lang="en-US" sz="2000" i="1" dirty="0" err="1">
                <a:solidFill>
                  <a:srgbClr val="1D4956"/>
                </a:solidFill>
                <a:latin typeface="Barlow"/>
                <a:cs typeface="Calibri"/>
              </a:rPr>
              <a:t>CUfunction</a:t>
            </a:r>
            <a:r>
              <a:rPr lang="en-US" sz="2000" i="1" dirty="0">
                <a:solidFill>
                  <a:srgbClr val="1D4956"/>
                </a:solidFill>
                <a:latin typeface="Barlow"/>
                <a:cs typeface="Calibri"/>
              </a:rPr>
              <a:t>  </a:t>
            </a:r>
            <a:r>
              <a:rPr lang="en-US" sz="2000" dirty="0">
                <a:solidFill>
                  <a:srgbClr val="1D4956"/>
                </a:solidFill>
                <a:latin typeface="Barlow"/>
                <a:cs typeface="Calibri"/>
              </a:rPr>
              <a:t>using the kernel-name</a:t>
            </a:r>
          </a:p>
          <a:p>
            <a:pPr lvl="1">
              <a:lnSpc>
                <a:spcPct val="100000"/>
              </a:lnSpc>
            </a:pPr>
            <a:r>
              <a:rPr lang="en-US" sz="2000" dirty="0">
                <a:solidFill>
                  <a:srgbClr val="1D4956"/>
                </a:solidFill>
                <a:latin typeface="Barlow"/>
                <a:cs typeface="Calibri"/>
              </a:rPr>
              <a:t>Increases the parameters of each </a:t>
            </a:r>
            <a:r>
              <a:rPr lang="en-US" sz="2000" i="1" dirty="0" err="1">
                <a:solidFill>
                  <a:srgbClr val="1D4956"/>
                </a:solidFill>
                <a:latin typeface="Barlow"/>
                <a:cs typeface="Calibri"/>
              </a:rPr>
              <a:t>CUfunction</a:t>
            </a:r>
            <a:r>
              <a:rPr lang="en-US" sz="2000" dirty="0">
                <a:solidFill>
                  <a:srgbClr val="1D4956"/>
                </a:solidFill>
                <a:latin typeface="Barlow"/>
                <a:cs typeface="Calibri"/>
              </a:rPr>
              <a:t> </a:t>
            </a:r>
          </a:p>
          <a:p>
            <a:pPr lvl="1">
              <a:lnSpc>
                <a:spcPct val="100000"/>
              </a:lnSpc>
            </a:pPr>
            <a:r>
              <a:rPr lang="en-US" sz="2000" dirty="0">
                <a:solidFill>
                  <a:srgbClr val="1D4956"/>
                </a:solidFill>
                <a:latin typeface="Barlow"/>
                <a:cs typeface="Calibri"/>
              </a:rPr>
              <a:t>Calls the kernel (</a:t>
            </a:r>
            <a:r>
              <a:rPr lang="en-US" sz="2000" i="1" dirty="0" err="1">
                <a:solidFill>
                  <a:srgbClr val="1D4956"/>
                </a:solidFill>
                <a:latin typeface="Barlow"/>
                <a:cs typeface="Calibri"/>
              </a:rPr>
              <a:t>CUfunction</a:t>
            </a:r>
            <a:r>
              <a:rPr lang="en-US" sz="2000" dirty="0">
                <a:solidFill>
                  <a:srgbClr val="1D4956"/>
                </a:solidFill>
                <a:latin typeface="Barlow"/>
                <a:cs typeface="Calibri"/>
              </a:rPr>
              <a:t>) with the partition’s specific information</a:t>
            </a:r>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164123" cy="777875"/>
          </a:xfrm>
        </p:spPr>
        <p:txBody>
          <a:bodyPr>
            <a:normAutofit/>
          </a:bodyPr>
          <a:lstStyle/>
          <a:p>
            <a:r>
              <a:rPr lang="en-US" sz="3200" b="1" dirty="0">
                <a:solidFill>
                  <a:srgbClr val="1D4956"/>
                </a:solidFill>
                <a:latin typeface="Barlow"/>
                <a:cs typeface="Calibri Light"/>
              </a:rPr>
              <a:t>Invoke sandboxed kernels</a:t>
            </a:r>
          </a:p>
        </p:txBody>
      </p:sp>
      <p:sp>
        <p:nvSpPr>
          <p:cNvPr id="188" name="Rectangle 187">
            <a:extLst>
              <a:ext uri="{FF2B5EF4-FFF2-40B4-BE49-F238E27FC236}">
                <a16:creationId xmlns:a16="http://schemas.microsoft.com/office/drawing/2014/main" id="{735DB704-3D65-4AAB-95B1-D5F4BF5FFEC3}"/>
              </a:ext>
            </a:extLst>
          </p:cNvPr>
          <p:cNvSpPr/>
          <p:nvPr/>
        </p:nvSpPr>
        <p:spPr>
          <a:xfrm>
            <a:off x="11622790" y="4373614"/>
            <a:ext cx="412589" cy="1013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7" name="Rectangle: Rounded Corners 26">
            <a:extLst>
              <a:ext uri="{FF2B5EF4-FFF2-40B4-BE49-F238E27FC236}">
                <a16:creationId xmlns:a16="http://schemas.microsoft.com/office/drawing/2014/main" id="{26A360FC-232B-4F62-888C-DD1057742B6C}"/>
              </a:ext>
            </a:extLst>
          </p:cNvPr>
          <p:cNvSpPr/>
          <p:nvPr/>
        </p:nvSpPr>
        <p:spPr>
          <a:xfrm>
            <a:off x="6715063" y="1606666"/>
            <a:ext cx="5476938" cy="1856341"/>
          </a:xfrm>
          <a:prstGeom prst="round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BA03322-FA80-447D-BDCD-B654FD480DC8}"/>
              </a:ext>
            </a:extLst>
          </p:cNvPr>
          <p:cNvSpPr txBox="1"/>
          <p:nvPr/>
        </p:nvSpPr>
        <p:spPr>
          <a:xfrm>
            <a:off x="9321291" y="231889"/>
            <a:ext cx="201715" cy="338554"/>
          </a:xfrm>
          <a:prstGeom prst="rect">
            <a:avLst/>
          </a:prstGeom>
          <a:noFill/>
        </p:spPr>
        <p:txBody>
          <a:bodyPr wrap="square" rtlCol="0">
            <a:spAutoFit/>
          </a:bodyPr>
          <a:lstStyle/>
          <a:p>
            <a:r>
              <a:rPr lang="en-US" sz="1600" b="1" dirty="0">
                <a:latin typeface="Barlow" panose="020B0604020202020204" charset="0"/>
              </a:rPr>
              <a:t>…</a:t>
            </a:r>
          </a:p>
        </p:txBody>
      </p:sp>
      <p:sp>
        <p:nvSpPr>
          <p:cNvPr id="240" name="Ορθογώνιο: Στρογγύλεμα γωνιών 114">
            <a:extLst>
              <a:ext uri="{FF2B5EF4-FFF2-40B4-BE49-F238E27FC236}">
                <a16:creationId xmlns:a16="http://schemas.microsoft.com/office/drawing/2014/main" id="{BFECE717-DB75-4F4D-A1EB-0E2EC414F9D4}"/>
              </a:ext>
            </a:extLst>
          </p:cNvPr>
          <p:cNvSpPr/>
          <p:nvPr/>
        </p:nvSpPr>
        <p:spPr>
          <a:xfrm>
            <a:off x="6867068" y="229873"/>
            <a:ext cx="2469462" cy="409896"/>
          </a:xfrm>
          <a:prstGeom prst="roundRect">
            <a:avLst/>
          </a:prstGeom>
          <a:ln w="12700">
            <a:solidFill>
              <a:srgbClr val="1D4956"/>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1D4956"/>
                </a:solidFill>
                <a:latin typeface="Barlow" panose="020B0604020202020204" charset="0"/>
              </a:rPr>
              <a:t>CUDA application </a:t>
            </a:r>
            <a:r>
              <a:rPr lang="en-US" b="1" dirty="0">
                <a:solidFill>
                  <a:srgbClr val="1D4956"/>
                </a:solidFill>
                <a:latin typeface="Barlow" panose="020B0604020202020204" charset="0"/>
              </a:rPr>
              <a:t>A</a:t>
            </a:r>
            <a:r>
              <a:rPr lang="en-US" sz="1800" b="1" baseline="-25000" dirty="0">
                <a:solidFill>
                  <a:srgbClr val="1D4956"/>
                </a:solidFill>
                <a:latin typeface="Barlow" panose="020B0604020202020204" charset="0"/>
              </a:rPr>
              <a:t>1</a:t>
            </a:r>
            <a:r>
              <a:rPr lang="en-US" dirty="0">
                <a:solidFill>
                  <a:srgbClr val="1D4956"/>
                </a:solidFill>
                <a:latin typeface="Barlow" panose="020B0604020202020204" charset="0"/>
              </a:rPr>
              <a:t> </a:t>
            </a:r>
            <a:endParaRPr lang="el-GR" dirty="0">
              <a:solidFill>
                <a:srgbClr val="1D4956"/>
              </a:solidFill>
            </a:endParaRPr>
          </a:p>
        </p:txBody>
      </p:sp>
      <p:pic>
        <p:nvPicPr>
          <p:cNvPr id="7" name="Picture 6">
            <a:extLst>
              <a:ext uri="{FF2B5EF4-FFF2-40B4-BE49-F238E27FC236}">
                <a16:creationId xmlns:a16="http://schemas.microsoft.com/office/drawing/2014/main" id="{EE85FAC5-E947-4069-8084-EE74BF89A11F}"/>
              </a:ext>
            </a:extLst>
          </p:cNvPr>
          <p:cNvPicPr>
            <a:picLocks noChangeAspect="1"/>
          </p:cNvPicPr>
          <p:nvPr/>
        </p:nvPicPr>
        <p:blipFill>
          <a:blip r:embed="rId4"/>
          <a:stretch>
            <a:fillRect/>
          </a:stretch>
        </p:blipFill>
        <p:spPr>
          <a:xfrm>
            <a:off x="6928807" y="1114489"/>
            <a:ext cx="299040" cy="299040"/>
          </a:xfrm>
          <a:prstGeom prst="rect">
            <a:avLst/>
          </a:prstGeom>
        </p:spPr>
      </p:pic>
      <p:sp>
        <p:nvSpPr>
          <p:cNvPr id="211" name="TextBox 210">
            <a:extLst>
              <a:ext uri="{FF2B5EF4-FFF2-40B4-BE49-F238E27FC236}">
                <a16:creationId xmlns:a16="http://schemas.microsoft.com/office/drawing/2014/main" id="{F5DC9724-05FA-43C7-B54E-1782BEB5B7A8}"/>
              </a:ext>
            </a:extLst>
          </p:cNvPr>
          <p:cNvSpPr txBox="1"/>
          <p:nvPr/>
        </p:nvSpPr>
        <p:spPr>
          <a:xfrm>
            <a:off x="6928808" y="1104257"/>
            <a:ext cx="2339996" cy="307777"/>
          </a:xfrm>
          <a:prstGeom prst="rect">
            <a:avLst/>
          </a:prstGeom>
          <a:noFill/>
          <a:ln w="12700">
            <a:solidFill>
              <a:srgbClr val="1D4956"/>
            </a:solidFill>
            <a:prstDash val="solid"/>
          </a:ln>
        </p:spPr>
        <p:txBody>
          <a:bodyPr wrap="square" rtlCol="0">
            <a:spAutoFit/>
          </a:bodyPr>
          <a:lstStyle/>
          <a:p>
            <a:pPr algn="ctr"/>
            <a:r>
              <a:rPr lang="en-US" b="1" dirty="0">
                <a:solidFill>
                  <a:srgbClr val="1D4956"/>
                </a:solidFill>
                <a:latin typeface="Barlow" panose="020B0604020202020204" charset="0"/>
              </a:rPr>
              <a:t>      dynamically loaded library</a:t>
            </a:r>
            <a:endParaRPr lang="el-GR" b="1" dirty="0">
              <a:solidFill>
                <a:srgbClr val="1D4956"/>
              </a:solidFill>
            </a:endParaRPr>
          </a:p>
        </p:txBody>
      </p:sp>
      <p:grpSp>
        <p:nvGrpSpPr>
          <p:cNvPr id="21" name="Group 20">
            <a:extLst>
              <a:ext uri="{FF2B5EF4-FFF2-40B4-BE49-F238E27FC236}">
                <a16:creationId xmlns:a16="http://schemas.microsoft.com/office/drawing/2014/main" id="{114CBF61-2D2A-4C41-B431-C3B30F03A321}"/>
              </a:ext>
            </a:extLst>
          </p:cNvPr>
          <p:cNvGrpSpPr/>
          <p:nvPr/>
        </p:nvGrpSpPr>
        <p:grpSpPr>
          <a:xfrm>
            <a:off x="6895197" y="671622"/>
            <a:ext cx="698847" cy="432635"/>
            <a:chOff x="6831697" y="1141406"/>
            <a:chExt cx="698847" cy="432635"/>
          </a:xfrm>
        </p:grpSpPr>
        <p:cxnSp>
          <p:nvCxnSpPr>
            <p:cNvPr id="252" name="Straight Arrow Connector 251">
              <a:extLst>
                <a:ext uri="{FF2B5EF4-FFF2-40B4-BE49-F238E27FC236}">
                  <a16:creationId xmlns:a16="http://schemas.microsoft.com/office/drawing/2014/main" id="{70BF6611-ED84-446E-A02B-EB433B32B71C}"/>
                </a:ext>
              </a:extLst>
            </p:cNvPr>
            <p:cNvCxnSpPr>
              <a:cxnSpLocks/>
            </p:cNvCxnSpPr>
            <p:nvPr/>
          </p:nvCxnSpPr>
          <p:spPr>
            <a:xfrm>
              <a:off x="7147476"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11926C9-861F-4577-86CF-D6153367DE21}"/>
                </a:ext>
              </a:extLst>
            </p:cNvPr>
            <p:cNvSpPr/>
            <p:nvPr/>
          </p:nvSpPr>
          <p:spPr>
            <a:xfrm>
              <a:off x="6995517" y="1278092"/>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948984D-BA9A-41DC-974F-779B8578E18E}"/>
                </a:ext>
              </a:extLst>
            </p:cNvPr>
            <p:cNvSpPr txBox="1"/>
            <p:nvPr/>
          </p:nvSpPr>
          <p:spPr>
            <a:xfrm>
              <a:off x="6831697" y="1156848"/>
              <a:ext cx="698847" cy="307776"/>
            </a:xfrm>
            <a:prstGeom prst="rect">
              <a:avLst/>
            </a:prstGeom>
            <a:noFill/>
          </p:spPr>
          <p:txBody>
            <a:bodyPr wrap="square" rtlCol="0">
              <a:spAutoFit/>
            </a:bodyPr>
            <a:lstStyle/>
            <a:p>
              <a:pPr algn="ctr"/>
              <a:r>
                <a:rPr lang="en-US" dirty="0">
                  <a:solidFill>
                    <a:srgbClr val="1D4956"/>
                  </a:solidFill>
                  <a:latin typeface="Barlow" panose="020B0604020202020204" charset="0"/>
                </a:rPr>
                <a:t>malloc</a:t>
              </a:r>
            </a:p>
          </p:txBody>
        </p:sp>
      </p:grpSp>
      <p:sp>
        <p:nvSpPr>
          <p:cNvPr id="255" name="Rectangle 254">
            <a:extLst>
              <a:ext uri="{FF2B5EF4-FFF2-40B4-BE49-F238E27FC236}">
                <a16:creationId xmlns:a16="http://schemas.microsoft.com/office/drawing/2014/main" id="{B826F837-888D-4466-928B-6199D58C7CAE}"/>
              </a:ext>
            </a:extLst>
          </p:cNvPr>
          <p:cNvSpPr/>
          <p:nvPr/>
        </p:nvSpPr>
        <p:spPr>
          <a:xfrm>
            <a:off x="7925010" y="800216"/>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2" name="Group 261">
            <a:extLst>
              <a:ext uri="{FF2B5EF4-FFF2-40B4-BE49-F238E27FC236}">
                <a16:creationId xmlns:a16="http://schemas.microsoft.com/office/drawing/2014/main" id="{CBB5841E-7906-44B3-97D9-B883C4B70E43}"/>
              </a:ext>
            </a:extLst>
          </p:cNvPr>
          <p:cNvGrpSpPr/>
          <p:nvPr/>
        </p:nvGrpSpPr>
        <p:grpSpPr>
          <a:xfrm>
            <a:off x="8291778" y="665359"/>
            <a:ext cx="698847" cy="432635"/>
            <a:chOff x="6862333" y="1141406"/>
            <a:chExt cx="698847" cy="432635"/>
          </a:xfrm>
        </p:grpSpPr>
        <p:cxnSp>
          <p:nvCxnSpPr>
            <p:cNvPr id="263" name="Straight Arrow Connector 262">
              <a:extLst>
                <a:ext uri="{FF2B5EF4-FFF2-40B4-BE49-F238E27FC236}">
                  <a16:creationId xmlns:a16="http://schemas.microsoft.com/office/drawing/2014/main" id="{BA322DCA-4F95-4F4D-A2D7-45A2D25C86F4}"/>
                </a:ext>
              </a:extLst>
            </p:cNvPr>
            <p:cNvCxnSpPr>
              <a:cxnSpLocks/>
            </p:cNvCxnSpPr>
            <p:nvPr/>
          </p:nvCxnSpPr>
          <p:spPr>
            <a:xfrm>
              <a:off x="7192727"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E6CF631B-3CFD-4A19-AAA1-65D608C9C972}"/>
                </a:ext>
              </a:extLst>
            </p:cNvPr>
            <p:cNvSpPr/>
            <p:nvPr/>
          </p:nvSpPr>
          <p:spPr>
            <a:xfrm>
              <a:off x="7164347" y="1270000"/>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D9F00962-1A78-403F-8E59-DEFD4B1FC5A0}"/>
                </a:ext>
              </a:extLst>
            </p:cNvPr>
            <p:cNvSpPr txBox="1"/>
            <p:nvPr/>
          </p:nvSpPr>
          <p:spPr>
            <a:xfrm>
              <a:off x="6862333" y="1163111"/>
              <a:ext cx="698847" cy="307776"/>
            </a:xfrm>
            <a:prstGeom prst="rect">
              <a:avLst/>
            </a:prstGeom>
            <a:noFill/>
          </p:spPr>
          <p:txBody>
            <a:bodyPr wrap="square" rtlCol="0">
              <a:spAutoFit/>
            </a:bodyPr>
            <a:lstStyle/>
            <a:p>
              <a:pPr algn="ctr"/>
              <a:r>
                <a:rPr lang="en-US" dirty="0">
                  <a:solidFill>
                    <a:srgbClr val="1D4956"/>
                  </a:solidFill>
                  <a:latin typeface="Barlow" panose="020B0604020202020204" charset="0"/>
                </a:rPr>
                <a:t>launch</a:t>
              </a:r>
            </a:p>
          </p:txBody>
        </p:sp>
      </p:grpSp>
      <p:grpSp>
        <p:nvGrpSpPr>
          <p:cNvPr id="23" name="Group 22">
            <a:extLst>
              <a:ext uri="{FF2B5EF4-FFF2-40B4-BE49-F238E27FC236}">
                <a16:creationId xmlns:a16="http://schemas.microsoft.com/office/drawing/2014/main" id="{A0F34A49-D798-469F-B205-C355DEDC6499}"/>
              </a:ext>
            </a:extLst>
          </p:cNvPr>
          <p:cNvGrpSpPr/>
          <p:nvPr/>
        </p:nvGrpSpPr>
        <p:grpSpPr>
          <a:xfrm>
            <a:off x="7808949" y="2670691"/>
            <a:ext cx="260652" cy="618217"/>
            <a:chOff x="7879267" y="4442733"/>
            <a:chExt cx="351026" cy="944607"/>
          </a:xfrm>
        </p:grpSpPr>
        <p:sp>
          <p:nvSpPr>
            <p:cNvPr id="169" name="Ορθογώνιο 162">
              <a:extLst>
                <a:ext uri="{FF2B5EF4-FFF2-40B4-BE49-F238E27FC236}">
                  <a16:creationId xmlns:a16="http://schemas.microsoft.com/office/drawing/2014/main" id="{F1120A34-477A-4678-9E2B-CDC3907FF2F7}"/>
                </a:ext>
              </a:extLst>
            </p:cNvPr>
            <p:cNvSpPr/>
            <p:nvPr/>
          </p:nvSpPr>
          <p:spPr>
            <a:xfrm rot="5400000">
              <a:off x="7733489" y="4588511"/>
              <a:ext cx="642582"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Ευθεία γραμμή σύνδεσης 163">
              <a:extLst>
                <a:ext uri="{FF2B5EF4-FFF2-40B4-BE49-F238E27FC236}">
                  <a16:creationId xmlns:a16="http://schemas.microsoft.com/office/drawing/2014/main" id="{AB9906A2-DD88-4E54-99FC-B86C9763B242}"/>
                </a:ext>
              </a:extLst>
            </p:cNvPr>
            <p:cNvCxnSpPr/>
            <p:nvPr/>
          </p:nvCxnSpPr>
          <p:spPr>
            <a:xfrm rot="5400000">
              <a:off x="8054781" y="4598872"/>
              <a:ext cx="0" cy="351025"/>
            </a:xfrm>
            <a:prstGeom prst="line">
              <a:avLst/>
            </a:prstGeom>
            <a:ln w="19050">
              <a:solidFill>
                <a:srgbClr val="1D4956"/>
              </a:solidFill>
              <a:prstDash val="sysDash"/>
            </a:ln>
          </p:spPr>
          <p:style>
            <a:lnRef idx="2">
              <a:schemeClr val="dk1"/>
            </a:lnRef>
            <a:fillRef idx="0">
              <a:schemeClr val="dk1"/>
            </a:fillRef>
            <a:effectRef idx="1">
              <a:schemeClr val="dk1"/>
            </a:effectRef>
            <a:fontRef idx="minor">
              <a:schemeClr val="tx1"/>
            </a:fontRef>
          </p:style>
        </p:cxnSp>
        <p:sp>
          <p:nvSpPr>
            <p:cNvPr id="306" name="Ορθογώνιο 162">
              <a:extLst>
                <a:ext uri="{FF2B5EF4-FFF2-40B4-BE49-F238E27FC236}">
                  <a16:creationId xmlns:a16="http://schemas.microsoft.com/office/drawing/2014/main" id="{C1DF9113-34C3-4DB9-B4B3-FE21F9934404}"/>
                </a:ext>
              </a:extLst>
            </p:cNvPr>
            <p:cNvSpPr/>
            <p:nvPr/>
          </p:nvSpPr>
          <p:spPr>
            <a:xfrm rot="5400000">
              <a:off x="7903768" y="5060815"/>
              <a:ext cx="302024"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Flowchart: Magnetic Disk 29">
            <a:extLst>
              <a:ext uri="{FF2B5EF4-FFF2-40B4-BE49-F238E27FC236}">
                <a16:creationId xmlns:a16="http://schemas.microsoft.com/office/drawing/2014/main" id="{DFDD9B42-141C-4E30-90FF-B8C7248C402D}"/>
              </a:ext>
            </a:extLst>
          </p:cNvPr>
          <p:cNvSpPr/>
          <p:nvPr/>
        </p:nvSpPr>
        <p:spPr>
          <a:xfrm>
            <a:off x="9161270" y="1650231"/>
            <a:ext cx="635085" cy="1009145"/>
          </a:xfrm>
          <a:prstGeom prst="flowChartMagneticDisk">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C3D72955-44BE-47BA-982C-B682E9E408F8}"/>
              </a:ext>
            </a:extLst>
          </p:cNvPr>
          <p:cNvCxnSpPr>
            <a:cxnSpLocks/>
          </p:cNvCxnSpPr>
          <p:nvPr/>
        </p:nvCxnSpPr>
        <p:spPr>
          <a:xfrm>
            <a:off x="7215736" y="2580626"/>
            <a:ext cx="541498" cy="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B88AE742-D82B-4422-8924-BFEA7487F6AA}"/>
              </a:ext>
            </a:extLst>
          </p:cNvPr>
          <p:cNvCxnSpPr/>
          <p:nvPr/>
        </p:nvCxnSpPr>
        <p:spPr>
          <a:xfrm>
            <a:off x="8631893" y="1441594"/>
            <a:ext cx="0" cy="1152525"/>
          </a:xfrm>
          <a:prstGeom prst="line">
            <a:avLst/>
          </a:prstGeom>
          <a:ln w="28575">
            <a:solidFill>
              <a:srgbClr val="1D4956"/>
            </a:solidFill>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438C5C3-1334-4E22-902E-C0184DB4FA3E}"/>
              </a:ext>
            </a:extLst>
          </p:cNvPr>
          <p:cNvGrpSpPr/>
          <p:nvPr/>
        </p:nvGrpSpPr>
        <p:grpSpPr>
          <a:xfrm>
            <a:off x="6715063" y="1442360"/>
            <a:ext cx="980130" cy="1152525"/>
            <a:chOff x="6730938" y="1912144"/>
            <a:chExt cx="980130" cy="1152525"/>
          </a:xfrm>
        </p:grpSpPr>
        <p:cxnSp>
          <p:nvCxnSpPr>
            <p:cNvPr id="43" name="Straight Connector 42">
              <a:extLst>
                <a:ext uri="{FF2B5EF4-FFF2-40B4-BE49-F238E27FC236}">
                  <a16:creationId xmlns:a16="http://schemas.microsoft.com/office/drawing/2014/main" id="{D3945E6D-094F-4518-A929-D9903424C0DB}"/>
                </a:ext>
              </a:extLst>
            </p:cNvPr>
            <p:cNvCxnSpPr/>
            <p:nvPr/>
          </p:nvCxnSpPr>
          <p:spPr>
            <a:xfrm>
              <a:off x="7225261" y="1912144"/>
              <a:ext cx="0" cy="1152525"/>
            </a:xfrm>
            <a:prstGeom prst="line">
              <a:avLst/>
            </a:prstGeom>
            <a:ln w="28575">
              <a:solidFill>
                <a:srgbClr val="1D4956"/>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89D2C1CC-F1A7-42B8-9F1C-90B573FFB95C}"/>
                </a:ext>
              </a:extLst>
            </p:cNvPr>
            <p:cNvSpPr/>
            <p:nvPr/>
          </p:nvSpPr>
          <p:spPr>
            <a:xfrm>
              <a:off x="7100551" y="2280126"/>
              <a:ext cx="266603" cy="482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TextBox 334">
              <a:extLst>
                <a:ext uri="{FF2B5EF4-FFF2-40B4-BE49-F238E27FC236}">
                  <a16:creationId xmlns:a16="http://schemas.microsoft.com/office/drawing/2014/main" id="{C87C6F6B-B3B3-4F72-88E5-5A8E727C0959}"/>
                </a:ext>
              </a:extLst>
            </p:cNvPr>
            <p:cNvSpPr txBox="1"/>
            <p:nvPr/>
          </p:nvSpPr>
          <p:spPr>
            <a:xfrm>
              <a:off x="6730938" y="2245500"/>
              <a:ext cx="980130" cy="523220"/>
            </a:xfrm>
            <a:prstGeom prst="rect">
              <a:avLst/>
            </a:prstGeom>
            <a:noFill/>
          </p:spPr>
          <p:txBody>
            <a:bodyPr wrap="square" rtlCol="0">
              <a:spAutoFit/>
            </a:bodyPr>
            <a:lstStyle/>
            <a:p>
              <a:pPr algn="ctr"/>
              <a:r>
                <a:rPr lang="en-US" dirty="0">
                  <a:solidFill>
                    <a:srgbClr val="1D4956"/>
                  </a:solidFill>
                  <a:latin typeface="Barlow" panose="020B0604020202020204" charset="0"/>
                </a:rPr>
                <a:t>allocate in partition</a:t>
              </a:r>
            </a:p>
          </p:txBody>
        </p:sp>
      </p:grpSp>
      <p:sp>
        <p:nvSpPr>
          <p:cNvPr id="338" name="Rectangle 337">
            <a:extLst>
              <a:ext uri="{FF2B5EF4-FFF2-40B4-BE49-F238E27FC236}">
                <a16:creationId xmlns:a16="http://schemas.microsoft.com/office/drawing/2014/main" id="{B046C123-25AA-4169-B842-510A43743BDC}"/>
              </a:ext>
            </a:extLst>
          </p:cNvPr>
          <p:cNvSpPr/>
          <p:nvPr/>
        </p:nvSpPr>
        <p:spPr>
          <a:xfrm>
            <a:off x="8577059" y="1818296"/>
            <a:ext cx="125046" cy="477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56C6B19-3972-4090-8CDF-956E26ED323A}"/>
              </a:ext>
            </a:extLst>
          </p:cNvPr>
          <p:cNvSpPr/>
          <p:nvPr/>
        </p:nvSpPr>
        <p:spPr>
          <a:xfrm>
            <a:off x="7895804" y="1810342"/>
            <a:ext cx="125046" cy="477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TextBox 336">
            <a:extLst>
              <a:ext uri="{FF2B5EF4-FFF2-40B4-BE49-F238E27FC236}">
                <a16:creationId xmlns:a16="http://schemas.microsoft.com/office/drawing/2014/main" id="{E801E92C-66D7-4211-80B3-D46B48707819}"/>
              </a:ext>
            </a:extLst>
          </p:cNvPr>
          <p:cNvSpPr txBox="1"/>
          <p:nvPr/>
        </p:nvSpPr>
        <p:spPr>
          <a:xfrm>
            <a:off x="8172102" y="1789974"/>
            <a:ext cx="828046" cy="523220"/>
          </a:xfrm>
          <a:prstGeom prst="rect">
            <a:avLst/>
          </a:prstGeom>
          <a:noFill/>
        </p:spPr>
        <p:txBody>
          <a:bodyPr wrap="square" rtlCol="0">
            <a:spAutoFit/>
          </a:bodyPr>
          <a:lstStyle/>
          <a:p>
            <a:pPr algn="ctr"/>
            <a:r>
              <a:rPr lang="en-US" dirty="0">
                <a:solidFill>
                  <a:srgbClr val="1D4956"/>
                </a:solidFill>
                <a:latin typeface="Barlow" panose="020B0604020202020204" charset="0"/>
              </a:rPr>
              <a:t>find/call kernel</a:t>
            </a:r>
          </a:p>
        </p:txBody>
      </p:sp>
      <p:sp>
        <p:nvSpPr>
          <p:cNvPr id="54" name="Arrow: Left-Right 53">
            <a:extLst>
              <a:ext uri="{FF2B5EF4-FFF2-40B4-BE49-F238E27FC236}">
                <a16:creationId xmlns:a16="http://schemas.microsoft.com/office/drawing/2014/main" id="{04E50E1C-7247-4E2B-9AF0-2017F3AE6BB4}"/>
              </a:ext>
            </a:extLst>
          </p:cNvPr>
          <p:cNvSpPr/>
          <p:nvPr/>
        </p:nvSpPr>
        <p:spPr>
          <a:xfrm>
            <a:off x="8895312" y="2032352"/>
            <a:ext cx="225843" cy="89945"/>
          </a:xfrm>
          <a:prstGeom prst="leftRightArrow">
            <a:avLst/>
          </a:prstGeom>
          <a:solidFill>
            <a:srgbClr val="1D4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9" name="Straight Arrow Connector 338">
            <a:extLst>
              <a:ext uri="{FF2B5EF4-FFF2-40B4-BE49-F238E27FC236}">
                <a16:creationId xmlns:a16="http://schemas.microsoft.com/office/drawing/2014/main" id="{73911262-F2CD-46EC-9050-D3C0B90AE423}"/>
              </a:ext>
            </a:extLst>
          </p:cNvPr>
          <p:cNvCxnSpPr>
            <a:cxnSpLocks/>
          </p:cNvCxnSpPr>
          <p:nvPr/>
        </p:nvCxnSpPr>
        <p:spPr>
          <a:xfrm flipH="1" flipV="1">
            <a:off x="8097955" y="2578765"/>
            <a:ext cx="524220" cy="1862"/>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341" name="TextBox 340">
            <a:extLst>
              <a:ext uri="{FF2B5EF4-FFF2-40B4-BE49-F238E27FC236}">
                <a16:creationId xmlns:a16="http://schemas.microsoft.com/office/drawing/2014/main" id="{B5C2ACE1-6C18-4A55-A2D1-713565897EB1}"/>
              </a:ext>
            </a:extLst>
          </p:cNvPr>
          <p:cNvSpPr txBox="1"/>
          <p:nvPr/>
        </p:nvSpPr>
        <p:spPr>
          <a:xfrm>
            <a:off x="6928807" y="3575781"/>
            <a:ext cx="5222300" cy="307777"/>
          </a:xfrm>
          <a:prstGeom prst="rect">
            <a:avLst/>
          </a:prstGeom>
          <a:noFill/>
          <a:ln w="12700">
            <a:solidFill>
              <a:srgbClr val="1D4956"/>
            </a:solidFill>
            <a:prstDash val="solid"/>
          </a:ln>
        </p:spPr>
        <p:txBody>
          <a:bodyPr wrap="square" rtlCol="0">
            <a:spAutoFit/>
          </a:bodyPr>
          <a:lstStyle/>
          <a:p>
            <a:pPr algn="ctr"/>
            <a:r>
              <a:rPr lang="en-US" b="1" dirty="0">
                <a:solidFill>
                  <a:srgbClr val="1D4956"/>
                </a:solidFill>
                <a:latin typeface="Barlow" panose="020B0604020202020204" charset="0"/>
              </a:rPr>
              <a:t>CUDA runtime library</a:t>
            </a:r>
            <a:endParaRPr lang="el-GR" b="1" dirty="0">
              <a:solidFill>
                <a:srgbClr val="1D4956"/>
              </a:solidFill>
            </a:endParaRPr>
          </a:p>
        </p:txBody>
      </p:sp>
      <p:sp>
        <p:nvSpPr>
          <p:cNvPr id="344" name="Ορθογώνιο: Στρογγύλεμα γωνιών 114">
            <a:extLst>
              <a:ext uri="{FF2B5EF4-FFF2-40B4-BE49-F238E27FC236}">
                <a16:creationId xmlns:a16="http://schemas.microsoft.com/office/drawing/2014/main" id="{FAC90F33-BDF4-475A-9875-84DCF3763BE9}"/>
              </a:ext>
            </a:extLst>
          </p:cNvPr>
          <p:cNvSpPr/>
          <p:nvPr/>
        </p:nvSpPr>
        <p:spPr>
          <a:xfrm>
            <a:off x="9633643" y="229873"/>
            <a:ext cx="2469462" cy="409896"/>
          </a:xfrm>
          <a:prstGeom prst="roundRect">
            <a:avLst/>
          </a:prstGeom>
          <a:ln w="12700">
            <a:solidFill>
              <a:srgbClr val="1D4956"/>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1D4956"/>
                </a:solidFill>
                <a:latin typeface="Barlow" panose="020B0604020202020204" charset="0"/>
              </a:rPr>
              <a:t>CUDA application </a:t>
            </a:r>
            <a:r>
              <a:rPr lang="en-US" b="1" dirty="0">
                <a:solidFill>
                  <a:srgbClr val="1D4956"/>
                </a:solidFill>
                <a:latin typeface="Barlow" panose="020B0604020202020204" charset="0"/>
              </a:rPr>
              <a:t>A</a:t>
            </a:r>
            <a:r>
              <a:rPr lang="en-US" sz="1800" b="1" baseline="-25000" dirty="0">
                <a:solidFill>
                  <a:srgbClr val="1D4956"/>
                </a:solidFill>
                <a:latin typeface="Barlow" panose="020B0604020202020204" charset="0"/>
              </a:rPr>
              <a:t>N</a:t>
            </a:r>
            <a:r>
              <a:rPr lang="en-US" dirty="0">
                <a:solidFill>
                  <a:srgbClr val="1D4956"/>
                </a:solidFill>
                <a:latin typeface="Barlow" panose="020B0604020202020204" charset="0"/>
              </a:rPr>
              <a:t> </a:t>
            </a:r>
            <a:endParaRPr lang="el-GR" dirty="0">
              <a:solidFill>
                <a:srgbClr val="1D4956"/>
              </a:solidFill>
            </a:endParaRPr>
          </a:p>
        </p:txBody>
      </p:sp>
      <p:pic>
        <p:nvPicPr>
          <p:cNvPr id="345" name="Picture 344">
            <a:extLst>
              <a:ext uri="{FF2B5EF4-FFF2-40B4-BE49-F238E27FC236}">
                <a16:creationId xmlns:a16="http://schemas.microsoft.com/office/drawing/2014/main" id="{F22F055F-6565-4913-A6DB-856CF53B861A}"/>
              </a:ext>
            </a:extLst>
          </p:cNvPr>
          <p:cNvPicPr>
            <a:picLocks noChangeAspect="1"/>
          </p:cNvPicPr>
          <p:nvPr/>
        </p:nvPicPr>
        <p:blipFill>
          <a:blip r:embed="rId4"/>
          <a:stretch>
            <a:fillRect/>
          </a:stretch>
        </p:blipFill>
        <p:spPr>
          <a:xfrm>
            <a:off x="9695382" y="1114489"/>
            <a:ext cx="299040" cy="299040"/>
          </a:xfrm>
          <a:prstGeom prst="rect">
            <a:avLst/>
          </a:prstGeom>
        </p:spPr>
      </p:pic>
      <p:sp>
        <p:nvSpPr>
          <p:cNvPr id="346" name="TextBox 345">
            <a:extLst>
              <a:ext uri="{FF2B5EF4-FFF2-40B4-BE49-F238E27FC236}">
                <a16:creationId xmlns:a16="http://schemas.microsoft.com/office/drawing/2014/main" id="{E5A8CCED-A3FB-4857-A4E7-00E00BC1E681}"/>
              </a:ext>
            </a:extLst>
          </p:cNvPr>
          <p:cNvSpPr txBox="1"/>
          <p:nvPr/>
        </p:nvSpPr>
        <p:spPr>
          <a:xfrm>
            <a:off x="9695383" y="1104257"/>
            <a:ext cx="2339996" cy="307777"/>
          </a:xfrm>
          <a:prstGeom prst="rect">
            <a:avLst/>
          </a:prstGeom>
          <a:noFill/>
          <a:ln w="12700">
            <a:solidFill>
              <a:srgbClr val="1D4956"/>
            </a:solidFill>
            <a:prstDash val="solid"/>
          </a:ln>
        </p:spPr>
        <p:txBody>
          <a:bodyPr wrap="square" rtlCol="0">
            <a:spAutoFit/>
          </a:bodyPr>
          <a:lstStyle/>
          <a:p>
            <a:pPr algn="ctr"/>
            <a:r>
              <a:rPr lang="en-US" b="1" dirty="0">
                <a:solidFill>
                  <a:srgbClr val="1D4956"/>
                </a:solidFill>
                <a:latin typeface="Barlow" panose="020B0604020202020204" charset="0"/>
              </a:rPr>
              <a:t>      dynamically loaded library</a:t>
            </a:r>
            <a:endParaRPr lang="el-GR" b="1" dirty="0">
              <a:solidFill>
                <a:srgbClr val="1D4956"/>
              </a:solidFill>
            </a:endParaRPr>
          </a:p>
        </p:txBody>
      </p:sp>
      <p:grpSp>
        <p:nvGrpSpPr>
          <p:cNvPr id="347" name="Group 346">
            <a:extLst>
              <a:ext uri="{FF2B5EF4-FFF2-40B4-BE49-F238E27FC236}">
                <a16:creationId xmlns:a16="http://schemas.microsoft.com/office/drawing/2014/main" id="{DC0B50FA-3CEF-4509-887B-4C3338FABC3E}"/>
              </a:ext>
            </a:extLst>
          </p:cNvPr>
          <p:cNvGrpSpPr/>
          <p:nvPr/>
        </p:nvGrpSpPr>
        <p:grpSpPr>
          <a:xfrm>
            <a:off x="10063086" y="671622"/>
            <a:ext cx="698847" cy="432635"/>
            <a:chOff x="7004412" y="1141406"/>
            <a:chExt cx="698847" cy="432635"/>
          </a:xfrm>
        </p:grpSpPr>
        <p:cxnSp>
          <p:nvCxnSpPr>
            <p:cNvPr id="348" name="Straight Arrow Connector 347">
              <a:extLst>
                <a:ext uri="{FF2B5EF4-FFF2-40B4-BE49-F238E27FC236}">
                  <a16:creationId xmlns:a16="http://schemas.microsoft.com/office/drawing/2014/main" id="{61DAE262-FB95-4E9D-80B5-07FC525973DE}"/>
                </a:ext>
              </a:extLst>
            </p:cNvPr>
            <p:cNvCxnSpPr>
              <a:cxnSpLocks/>
            </p:cNvCxnSpPr>
            <p:nvPr/>
          </p:nvCxnSpPr>
          <p:spPr>
            <a:xfrm>
              <a:off x="7328456"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349" name="Rectangle 348">
              <a:extLst>
                <a:ext uri="{FF2B5EF4-FFF2-40B4-BE49-F238E27FC236}">
                  <a16:creationId xmlns:a16="http://schemas.microsoft.com/office/drawing/2014/main" id="{CD94B549-B1FB-472F-B505-339DA55FB381}"/>
                </a:ext>
              </a:extLst>
            </p:cNvPr>
            <p:cNvSpPr/>
            <p:nvPr/>
          </p:nvSpPr>
          <p:spPr>
            <a:xfrm>
              <a:off x="7164347" y="1270000"/>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TextBox 349">
              <a:extLst>
                <a:ext uri="{FF2B5EF4-FFF2-40B4-BE49-F238E27FC236}">
                  <a16:creationId xmlns:a16="http://schemas.microsoft.com/office/drawing/2014/main" id="{31E88681-B357-4504-A7D0-599B6FBB160D}"/>
                </a:ext>
              </a:extLst>
            </p:cNvPr>
            <p:cNvSpPr txBox="1"/>
            <p:nvPr/>
          </p:nvSpPr>
          <p:spPr>
            <a:xfrm>
              <a:off x="7004412" y="1163111"/>
              <a:ext cx="698847" cy="307776"/>
            </a:xfrm>
            <a:prstGeom prst="rect">
              <a:avLst/>
            </a:prstGeom>
            <a:noFill/>
          </p:spPr>
          <p:txBody>
            <a:bodyPr wrap="square" rtlCol="0">
              <a:spAutoFit/>
            </a:bodyPr>
            <a:lstStyle/>
            <a:p>
              <a:pPr algn="ctr"/>
              <a:r>
                <a:rPr lang="en-US" dirty="0">
                  <a:solidFill>
                    <a:srgbClr val="1D4956"/>
                  </a:solidFill>
                  <a:latin typeface="Barlow" panose="020B0604020202020204" charset="0"/>
                </a:rPr>
                <a:t>launch</a:t>
              </a:r>
            </a:p>
          </p:txBody>
        </p:sp>
      </p:grpSp>
      <p:grpSp>
        <p:nvGrpSpPr>
          <p:cNvPr id="355" name="Group 354">
            <a:extLst>
              <a:ext uri="{FF2B5EF4-FFF2-40B4-BE49-F238E27FC236}">
                <a16:creationId xmlns:a16="http://schemas.microsoft.com/office/drawing/2014/main" id="{B948E5CC-20D8-4156-8D79-200CDCE904ED}"/>
              </a:ext>
            </a:extLst>
          </p:cNvPr>
          <p:cNvGrpSpPr/>
          <p:nvPr/>
        </p:nvGrpSpPr>
        <p:grpSpPr>
          <a:xfrm>
            <a:off x="11377433" y="665359"/>
            <a:ext cx="698847" cy="432635"/>
            <a:chOff x="6862333" y="1141406"/>
            <a:chExt cx="698847" cy="432635"/>
          </a:xfrm>
        </p:grpSpPr>
        <p:cxnSp>
          <p:nvCxnSpPr>
            <p:cNvPr id="356" name="Straight Arrow Connector 355">
              <a:extLst>
                <a:ext uri="{FF2B5EF4-FFF2-40B4-BE49-F238E27FC236}">
                  <a16:creationId xmlns:a16="http://schemas.microsoft.com/office/drawing/2014/main" id="{B76A537C-0267-4DED-A779-D281C3F18E46}"/>
                </a:ext>
              </a:extLst>
            </p:cNvPr>
            <p:cNvCxnSpPr>
              <a:cxnSpLocks/>
            </p:cNvCxnSpPr>
            <p:nvPr/>
          </p:nvCxnSpPr>
          <p:spPr>
            <a:xfrm>
              <a:off x="7192727"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357" name="Rectangle 356">
              <a:extLst>
                <a:ext uri="{FF2B5EF4-FFF2-40B4-BE49-F238E27FC236}">
                  <a16:creationId xmlns:a16="http://schemas.microsoft.com/office/drawing/2014/main" id="{C16090F8-83E6-405E-92F5-D22076853B76}"/>
                </a:ext>
              </a:extLst>
            </p:cNvPr>
            <p:cNvSpPr/>
            <p:nvPr/>
          </p:nvSpPr>
          <p:spPr>
            <a:xfrm>
              <a:off x="7164347" y="1270000"/>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TextBox 357">
              <a:extLst>
                <a:ext uri="{FF2B5EF4-FFF2-40B4-BE49-F238E27FC236}">
                  <a16:creationId xmlns:a16="http://schemas.microsoft.com/office/drawing/2014/main" id="{1000BFA3-34FD-4D92-96EC-531054D76679}"/>
                </a:ext>
              </a:extLst>
            </p:cNvPr>
            <p:cNvSpPr txBox="1"/>
            <p:nvPr/>
          </p:nvSpPr>
          <p:spPr>
            <a:xfrm>
              <a:off x="6862333" y="1163111"/>
              <a:ext cx="698847" cy="307776"/>
            </a:xfrm>
            <a:prstGeom prst="rect">
              <a:avLst/>
            </a:prstGeom>
            <a:noFill/>
          </p:spPr>
          <p:txBody>
            <a:bodyPr wrap="square" rtlCol="0">
              <a:spAutoFit/>
            </a:bodyPr>
            <a:lstStyle/>
            <a:p>
              <a:pPr algn="ctr"/>
              <a:r>
                <a:rPr lang="en-US" dirty="0">
                  <a:solidFill>
                    <a:srgbClr val="1D4956"/>
                  </a:solidFill>
                  <a:latin typeface="Barlow" panose="020B0604020202020204" charset="0"/>
                </a:rPr>
                <a:t>malloc</a:t>
              </a:r>
            </a:p>
          </p:txBody>
        </p:sp>
      </p:grpSp>
      <p:grpSp>
        <p:nvGrpSpPr>
          <p:cNvPr id="359" name="Group 358">
            <a:extLst>
              <a:ext uri="{FF2B5EF4-FFF2-40B4-BE49-F238E27FC236}">
                <a16:creationId xmlns:a16="http://schemas.microsoft.com/office/drawing/2014/main" id="{F8651A68-2861-41A0-93ED-8A9F87DF2C88}"/>
              </a:ext>
            </a:extLst>
          </p:cNvPr>
          <p:cNvGrpSpPr/>
          <p:nvPr/>
        </p:nvGrpSpPr>
        <p:grpSpPr>
          <a:xfrm>
            <a:off x="10907173" y="2659376"/>
            <a:ext cx="260652" cy="618217"/>
            <a:chOff x="7879267" y="4442733"/>
            <a:chExt cx="351026" cy="944607"/>
          </a:xfrm>
        </p:grpSpPr>
        <p:sp>
          <p:nvSpPr>
            <p:cNvPr id="360" name="Ορθογώνιο 162">
              <a:extLst>
                <a:ext uri="{FF2B5EF4-FFF2-40B4-BE49-F238E27FC236}">
                  <a16:creationId xmlns:a16="http://schemas.microsoft.com/office/drawing/2014/main" id="{E48358B5-28C3-48DC-B5B7-034C66C16749}"/>
                </a:ext>
              </a:extLst>
            </p:cNvPr>
            <p:cNvSpPr/>
            <p:nvPr/>
          </p:nvSpPr>
          <p:spPr>
            <a:xfrm rot="5400000">
              <a:off x="7733489" y="4588511"/>
              <a:ext cx="642582"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1" name="Ευθεία γραμμή σύνδεσης 163">
              <a:extLst>
                <a:ext uri="{FF2B5EF4-FFF2-40B4-BE49-F238E27FC236}">
                  <a16:creationId xmlns:a16="http://schemas.microsoft.com/office/drawing/2014/main" id="{A3630982-6720-4F24-A472-6C726582F016}"/>
                </a:ext>
              </a:extLst>
            </p:cNvPr>
            <p:cNvCxnSpPr/>
            <p:nvPr/>
          </p:nvCxnSpPr>
          <p:spPr>
            <a:xfrm rot="5400000">
              <a:off x="8054781" y="4598872"/>
              <a:ext cx="0" cy="351025"/>
            </a:xfrm>
            <a:prstGeom prst="line">
              <a:avLst/>
            </a:prstGeom>
            <a:ln w="19050">
              <a:solidFill>
                <a:srgbClr val="1D4956"/>
              </a:solidFill>
              <a:prstDash val="sysDash"/>
            </a:ln>
          </p:spPr>
          <p:style>
            <a:lnRef idx="2">
              <a:schemeClr val="dk1"/>
            </a:lnRef>
            <a:fillRef idx="0">
              <a:schemeClr val="dk1"/>
            </a:fillRef>
            <a:effectRef idx="1">
              <a:schemeClr val="dk1"/>
            </a:effectRef>
            <a:fontRef idx="minor">
              <a:schemeClr val="tx1"/>
            </a:fontRef>
          </p:style>
        </p:cxnSp>
        <p:sp>
          <p:nvSpPr>
            <p:cNvPr id="362" name="Ορθογώνιο 162">
              <a:extLst>
                <a:ext uri="{FF2B5EF4-FFF2-40B4-BE49-F238E27FC236}">
                  <a16:creationId xmlns:a16="http://schemas.microsoft.com/office/drawing/2014/main" id="{13C98CD5-8EC3-4C3D-84D6-6FA8A3D593F6}"/>
                </a:ext>
              </a:extLst>
            </p:cNvPr>
            <p:cNvSpPr/>
            <p:nvPr/>
          </p:nvSpPr>
          <p:spPr>
            <a:xfrm rot="5400000">
              <a:off x="7903768" y="5060815"/>
              <a:ext cx="302024" cy="351025"/>
            </a:xfrm>
            <a:prstGeom prst="rect">
              <a:avLst/>
            </a:prstGeom>
            <a:solidFill>
              <a:schemeClr val="bg1"/>
            </a:solidFill>
            <a:ln w="19050">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3" name="TextBox 362">
            <a:extLst>
              <a:ext uri="{FF2B5EF4-FFF2-40B4-BE49-F238E27FC236}">
                <a16:creationId xmlns:a16="http://schemas.microsoft.com/office/drawing/2014/main" id="{C770D336-C2E9-4BC3-8637-598A15F54002}"/>
              </a:ext>
            </a:extLst>
          </p:cNvPr>
          <p:cNvSpPr txBox="1"/>
          <p:nvPr/>
        </p:nvSpPr>
        <p:spPr>
          <a:xfrm>
            <a:off x="9336530" y="2679648"/>
            <a:ext cx="201715" cy="338554"/>
          </a:xfrm>
          <a:prstGeom prst="rect">
            <a:avLst/>
          </a:prstGeom>
          <a:noFill/>
        </p:spPr>
        <p:txBody>
          <a:bodyPr wrap="square" rtlCol="0">
            <a:spAutoFit/>
          </a:bodyPr>
          <a:lstStyle/>
          <a:p>
            <a:r>
              <a:rPr lang="en-US" sz="1600" b="1" dirty="0">
                <a:latin typeface="Barlow" panose="020B0604020202020204" charset="0"/>
              </a:rPr>
              <a:t>…</a:t>
            </a:r>
          </a:p>
        </p:txBody>
      </p:sp>
      <p:cxnSp>
        <p:nvCxnSpPr>
          <p:cNvPr id="364" name="Straight Arrow Connector 363">
            <a:extLst>
              <a:ext uri="{FF2B5EF4-FFF2-40B4-BE49-F238E27FC236}">
                <a16:creationId xmlns:a16="http://schemas.microsoft.com/office/drawing/2014/main" id="{F06E8181-FDB2-4258-8D10-53CD4DCEA1D5}"/>
              </a:ext>
            </a:extLst>
          </p:cNvPr>
          <p:cNvCxnSpPr>
            <a:cxnSpLocks/>
          </p:cNvCxnSpPr>
          <p:nvPr/>
        </p:nvCxnSpPr>
        <p:spPr>
          <a:xfrm flipH="1">
            <a:off x="7937540" y="3327194"/>
            <a:ext cx="1085" cy="267639"/>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D359312-F9F6-4C80-8E42-64EEC818AF57}"/>
              </a:ext>
            </a:extLst>
          </p:cNvPr>
          <p:cNvSpPr/>
          <p:nvPr/>
        </p:nvSpPr>
        <p:spPr>
          <a:xfrm>
            <a:off x="9051819" y="2206969"/>
            <a:ext cx="203492" cy="89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9EC60972-019E-48B3-8F02-A5862A02E3C8}"/>
              </a:ext>
            </a:extLst>
          </p:cNvPr>
          <p:cNvSpPr/>
          <p:nvPr/>
        </p:nvSpPr>
        <p:spPr>
          <a:xfrm>
            <a:off x="9709312" y="2206969"/>
            <a:ext cx="203492" cy="89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a:extLst>
              <a:ext uri="{FF2B5EF4-FFF2-40B4-BE49-F238E27FC236}">
                <a16:creationId xmlns:a16="http://schemas.microsoft.com/office/drawing/2014/main" id="{316D4724-7A43-447F-B8F4-579643B66EF7}"/>
              </a:ext>
            </a:extLst>
          </p:cNvPr>
          <p:cNvSpPr txBox="1"/>
          <p:nvPr/>
        </p:nvSpPr>
        <p:spPr>
          <a:xfrm>
            <a:off x="8963090" y="2082645"/>
            <a:ext cx="1067300" cy="523220"/>
          </a:xfrm>
          <a:prstGeom prst="rect">
            <a:avLst/>
          </a:prstGeom>
          <a:noFill/>
        </p:spPr>
        <p:txBody>
          <a:bodyPr wrap="square" rtlCol="0">
            <a:spAutoFit/>
          </a:bodyPr>
          <a:lstStyle/>
          <a:p>
            <a:pPr algn="ctr"/>
            <a:r>
              <a:rPr lang="en-US" dirty="0">
                <a:solidFill>
                  <a:srgbClr val="1D4956"/>
                </a:solidFill>
                <a:latin typeface="Barlow" panose="020B0604020202020204" charset="0"/>
              </a:rPr>
              <a:t>sandboxed PTX</a:t>
            </a:r>
          </a:p>
        </p:txBody>
      </p:sp>
      <p:grpSp>
        <p:nvGrpSpPr>
          <p:cNvPr id="63" name="Group 62">
            <a:extLst>
              <a:ext uri="{FF2B5EF4-FFF2-40B4-BE49-F238E27FC236}">
                <a16:creationId xmlns:a16="http://schemas.microsoft.com/office/drawing/2014/main" id="{F1575CDA-0F38-4AFE-9B5D-6987BF2C1A8D}"/>
              </a:ext>
            </a:extLst>
          </p:cNvPr>
          <p:cNvGrpSpPr/>
          <p:nvPr/>
        </p:nvGrpSpPr>
        <p:grpSpPr>
          <a:xfrm>
            <a:off x="9916280" y="1432513"/>
            <a:ext cx="828046" cy="1152525"/>
            <a:chOff x="9916280" y="1902297"/>
            <a:chExt cx="828046" cy="1152525"/>
          </a:xfrm>
        </p:grpSpPr>
        <p:cxnSp>
          <p:nvCxnSpPr>
            <p:cNvPr id="368" name="Straight Connector 367">
              <a:extLst>
                <a:ext uri="{FF2B5EF4-FFF2-40B4-BE49-F238E27FC236}">
                  <a16:creationId xmlns:a16="http://schemas.microsoft.com/office/drawing/2014/main" id="{C0685D6A-EDD3-4661-A355-83A774AC5ED1}"/>
                </a:ext>
              </a:extLst>
            </p:cNvPr>
            <p:cNvCxnSpPr/>
            <p:nvPr/>
          </p:nvCxnSpPr>
          <p:spPr>
            <a:xfrm>
              <a:off x="10385596" y="1902297"/>
              <a:ext cx="0" cy="1152525"/>
            </a:xfrm>
            <a:prstGeom prst="line">
              <a:avLst/>
            </a:prstGeom>
            <a:ln w="28575">
              <a:solidFill>
                <a:srgbClr val="1D4956"/>
              </a:solidFill>
            </a:ln>
          </p:spPr>
          <p:style>
            <a:lnRef idx="1">
              <a:schemeClr val="accent1"/>
            </a:lnRef>
            <a:fillRef idx="0">
              <a:schemeClr val="accent1"/>
            </a:fillRef>
            <a:effectRef idx="0">
              <a:schemeClr val="accent1"/>
            </a:effectRef>
            <a:fontRef idx="minor">
              <a:schemeClr val="tx1"/>
            </a:fontRef>
          </p:style>
        </p:cxnSp>
        <p:sp>
          <p:nvSpPr>
            <p:cNvPr id="369" name="Rectangle 368">
              <a:extLst>
                <a:ext uri="{FF2B5EF4-FFF2-40B4-BE49-F238E27FC236}">
                  <a16:creationId xmlns:a16="http://schemas.microsoft.com/office/drawing/2014/main" id="{627CFF5A-5B0D-4B5E-963A-FB76194843F2}"/>
                </a:ext>
              </a:extLst>
            </p:cNvPr>
            <p:cNvSpPr/>
            <p:nvPr/>
          </p:nvSpPr>
          <p:spPr>
            <a:xfrm>
              <a:off x="10330762" y="2278999"/>
              <a:ext cx="125046" cy="477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TextBox 369">
              <a:extLst>
                <a:ext uri="{FF2B5EF4-FFF2-40B4-BE49-F238E27FC236}">
                  <a16:creationId xmlns:a16="http://schemas.microsoft.com/office/drawing/2014/main" id="{5BC757DA-2569-497B-9437-668F433BF2CD}"/>
                </a:ext>
              </a:extLst>
            </p:cNvPr>
            <p:cNvSpPr txBox="1"/>
            <p:nvPr/>
          </p:nvSpPr>
          <p:spPr>
            <a:xfrm>
              <a:off x="9916280" y="2250677"/>
              <a:ext cx="828046" cy="523220"/>
            </a:xfrm>
            <a:prstGeom prst="rect">
              <a:avLst/>
            </a:prstGeom>
            <a:noFill/>
          </p:spPr>
          <p:txBody>
            <a:bodyPr wrap="square" rtlCol="0">
              <a:spAutoFit/>
            </a:bodyPr>
            <a:lstStyle/>
            <a:p>
              <a:pPr algn="ctr"/>
              <a:r>
                <a:rPr lang="en-US" dirty="0">
                  <a:solidFill>
                    <a:srgbClr val="1D4956"/>
                  </a:solidFill>
                  <a:latin typeface="Barlow" panose="020B0604020202020204" charset="0"/>
                </a:rPr>
                <a:t>find/call kernel</a:t>
              </a:r>
            </a:p>
          </p:txBody>
        </p:sp>
      </p:grpSp>
      <p:sp>
        <p:nvSpPr>
          <p:cNvPr id="372" name="Arrow: Left-Right 371">
            <a:extLst>
              <a:ext uri="{FF2B5EF4-FFF2-40B4-BE49-F238E27FC236}">
                <a16:creationId xmlns:a16="http://schemas.microsoft.com/office/drawing/2014/main" id="{5F40E657-5159-402B-8695-D8529B7E79CB}"/>
              </a:ext>
            </a:extLst>
          </p:cNvPr>
          <p:cNvSpPr/>
          <p:nvPr/>
        </p:nvSpPr>
        <p:spPr>
          <a:xfrm>
            <a:off x="9821625" y="2032356"/>
            <a:ext cx="225843" cy="89945"/>
          </a:xfrm>
          <a:prstGeom prst="leftRightArrow">
            <a:avLst/>
          </a:prstGeom>
          <a:solidFill>
            <a:srgbClr val="1D4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3" name="Straight Arrow Connector 372">
            <a:extLst>
              <a:ext uri="{FF2B5EF4-FFF2-40B4-BE49-F238E27FC236}">
                <a16:creationId xmlns:a16="http://schemas.microsoft.com/office/drawing/2014/main" id="{621D308D-4595-402E-90CF-2670BA32576C}"/>
              </a:ext>
            </a:extLst>
          </p:cNvPr>
          <p:cNvCxnSpPr>
            <a:cxnSpLocks/>
          </p:cNvCxnSpPr>
          <p:nvPr/>
        </p:nvCxnSpPr>
        <p:spPr>
          <a:xfrm>
            <a:off x="10378149" y="2583829"/>
            <a:ext cx="541498" cy="0"/>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grpSp>
        <p:nvGrpSpPr>
          <p:cNvPr id="379" name="Group 378">
            <a:extLst>
              <a:ext uri="{FF2B5EF4-FFF2-40B4-BE49-F238E27FC236}">
                <a16:creationId xmlns:a16="http://schemas.microsoft.com/office/drawing/2014/main" id="{65686E2E-86DC-46AA-868D-0DB183941560}"/>
              </a:ext>
            </a:extLst>
          </p:cNvPr>
          <p:cNvGrpSpPr/>
          <p:nvPr/>
        </p:nvGrpSpPr>
        <p:grpSpPr>
          <a:xfrm>
            <a:off x="11224402" y="1430936"/>
            <a:ext cx="980130" cy="1152525"/>
            <a:chOff x="6730938" y="1912144"/>
            <a:chExt cx="980130" cy="1152525"/>
          </a:xfrm>
        </p:grpSpPr>
        <p:cxnSp>
          <p:nvCxnSpPr>
            <p:cNvPr id="380" name="Straight Connector 379">
              <a:extLst>
                <a:ext uri="{FF2B5EF4-FFF2-40B4-BE49-F238E27FC236}">
                  <a16:creationId xmlns:a16="http://schemas.microsoft.com/office/drawing/2014/main" id="{978C5BD8-AF40-442A-B2AB-D029B929FE8C}"/>
                </a:ext>
              </a:extLst>
            </p:cNvPr>
            <p:cNvCxnSpPr/>
            <p:nvPr/>
          </p:nvCxnSpPr>
          <p:spPr>
            <a:xfrm>
              <a:off x="7225261" y="1912144"/>
              <a:ext cx="0" cy="1152525"/>
            </a:xfrm>
            <a:prstGeom prst="line">
              <a:avLst/>
            </a:prstGeom>
            <a:ln w="28575">
              <a:solidFill>
                <a:srgbClr val="1D4956"/>
              </a:solidFill>
            </a:ln>
          </p:spPr>
          <p:style>
            <a:lnRef idx="1">
              <a:schemeClr val="accent1"/>
            </a:lnRef>
            <a:fillRef idx="0">
              <a:schemeClr val="accent1"/>
            </a:fillRef>
            <a:effectRef idx="0">
              <a:schemeClr val="accent1"/>
            </a:effectRef>
            <a:fontRef idx="minor">
              <a:schemeClr val="tx1"/>
            </a:fontRef>
          </p:style>
        </p:cxnSp>
        <p:sp>
          <p:nvSpPr>
            <p:cNvPr id="381" name="Rectangle 380">
              <a:extLst>
                <a:ext uri="{FF2B5EF4-FFF2-40B4-BE49-F238E27FC236}">
                  <a16:creationId xmlns:a16="http://schemas.microsoft.com/office/drawing/2014/main" id="{DC8B1D5B-BDD1-4424-8A5C-1F8ECE8B08D1}"/>
                </a:ext>
              </a:extLst>
            </p:cNvPr>
            <p:cNvSpPr/>
            <p:nvPr/>
          </p:nvSpPr>
          <p:spPr>
            <a:xfrm>
              <a:off x="7100551" y="2280126"/>
              <a:ext cx="266603" cy="482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TextBox 381">
              <a:extLst>
                <a:ext uri="{FF2B5EF4-FFF2-40B4-BE49-F238E27FC236}">
                  <a16:creationId xmlns:a16="http://schemas.microsoft.com/office/drawing/2014/main" id="{38D572C2-0419-4AAE-B63F-6F02759036ED}"/>
                </a:ext>
              </a:extLst>
            </p:cNvPr>
            <p:cNvSpPr txBox="1"/>
            <p:nvPr/>
          </p:nvSpPr>
          <p:spPr>
            <a:xfrm>
              <a:off x="6730938" y="2245500"/>
              <a:ext cx="980130" cy="523220"/>
            </a:xfrm>
            <a:prstGeom prst="rect">
              <a:avLst/>
            </a:prstGeom>
            <a:noFill/>
          </p:spPr>
          <p:txBody>
            <a:bodyPr wrap="square" rtlCol="0">
              <a:spAutoFit/>
            </a:bodyPr>
            <a:lstStyle/>
            <a:p>
              <a:pPr algn="ctr"/>
              <a:r>
                <a:rPr lang="en-US" dirty="0">
                  <a:solidFill>
                    <a:srgbClr val="1D4956"/>
                  </a:solidFill>
                  <a:latin typeface="Barlow" panose="020B0604020202020204" charset="0"/>
                </a:rPr>
                <a:t>allocate in partition</a:t>
              </a:r>
            </a:p>
          </p:txBody>
        </p:sp>
      </p:grpSp>
      <p:cxnSp>
        <p:nvCxnSpPr>
          <p:cNvPr id="383" name="Straight Arrow Connector 382">
            <a:extLst>
              <a:ext uri="{FF2B5EF4-FFF2-40B4-BE49-F238E27FC236}">
                <a16:creationId xmlns:a16="http://schemas.microsoft.com/office/drawing/2014/main" id="{8B827A84-6B40-4CCA-AD27-0401537106CB}"/>
              </a:ext>
            </a:extLst>
          </p:cNvPr>
          <p:cNvCxnSpPr>
            <a:cxnSpLocks/>
          </p:cNvCxnSpPr>
          <p:nvPr/>
        </p:nvCxnSpPr>
        <p:spPr>
          <a:xfrm flipH="1">
            <a:off x="11144825" y="2578246"/>
            <a:ext cx="582031" cy="4671"/>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44444774-148F-41B9-BED7-6BFBB010D8B0}"/>
              </a:ext>
            </a:extLst>
          </p:cNvPr>
          <p:cNvCxnSpPr>
            <a:cxnSpLocks/>
          </p:cNvCxnSpPr>
          <p:nvPr/>
        </p:nvCxnSpPr>
        <p:spPr>
          <a:xfrm flipH="1">
            <a:off x="11037499" y="3316132"/>
            <a:ext cx="1085" cy="267639"/>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385" name="TextBox 384">
            <a:extLst>
              <a:ext uri="{FF2B5EF4-FFF2-40B4-BE49-F238E27FC236}">
                <a16:creationId xmlns:a16="http://schemas.microsoft.com/office/drawing/2014/main" id="{062BC7B1-0F44-4564-801C-344515BC76FD}"/>
              </a:ext>
            </a:extLst>
          </p:cNvPr>
          <p:cNvSpPr txBox="1"/>
          <p:nvPr/>
        </p:nvSpPr>
        <p:spPr>
          <a:xfrm>
            <a:off x="6934809" y="4044688"/>
            <a:ext cx="5222300" cy="307777"/>
          </a:xfrm>
          <a:prstGeom prst="rect">
            <a:avLst/>
          </a:prstGeom>
          <a:noFill/>
          <a:ln w="12700">
            <a:solidFill>
              <a:srgbClr val="1D4956"/>
            </a:solidFill>
            <a:prstDash val="solid"/>
          </a:ln>
        </p:spPr>
        <p:txBody>
          <a:bodyPr wrap="square" rtlCol="0">
            <a:spAutoFit/>
          </a:bodyPr>
          <a:lstStyle/>
          <a:p>
            <a:pPr algn="ctr"/>
            <a:r>
              <a:rPr lang="en-US" b="1" dirty="0">
                <a:solidFill>
                  <a:srgbClr val="1D4956"/>
                </a:solidFill>
                <a:latin typeface="Barlow" panose="020B0604020202020204" charset="0"/>
              </a:rPr>
              <a:t>CUDA driver library</a:t>
            </a:r>
            <a:endParaRPr lang="el-GR" b="1" dirty="0">
              <a:solidFill>
                <a:srgbClr val="1D4956"/>
              </a:solidFill>
            </a:endParaRPr>
          </a:p>
        </p:txBody>
      </p:sp>
      <p:cxnSp>
        <p:nvCxnSpPr>
          <p:cNvPr id="386" name="Straight Arrow Connector 385">
            <a:extLst>
              <a:ext uri="{FF2B5EF4-FFF2-40B4-BE49-F238E27FC236}">
                <a16:creationId xmlns:a16="http://schemas.microsoft.com/office/drawing/2014/main" id="{EAE879CB-0052-4A81-BC78-7E461697164A}"/>
              </a:ext>
            </a:extLst>
          </p:cNvPr>
          <p:cNvCxnSpPr>
            <a:cxnSpLocks/>
          </p:cNvCxnSpPr>
          <p:nvPr/>
        </p:nvCxnSpPr>
        <p:spPr>
          <a:xfrm flipH="1">
            <a:off x="7944435" y="3843541"/>
            <a:ext cx="1085" cy="267639"/>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D2FA2ADC-4E17-4D8A-8752-FE46EF1A2347}"/>
              </a:ext>
            </a:extLst>
          </p:cNvPr>
          <p:cNvCxnSpPr>
            <a:cxnSpLocks/>
          </p:cNvCxnSpPr>
          <p:nvPr/>
        </p:nvCxnSpPr>
        <p:spPr>
          <a:xfrm flipH="1">
            <a:off x="11037499" y="3839268"/>
            <a:ext cx="1085" cy="267639"/>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92" name="Ορθογώνιο: Στρογγύλεμα γωνιών 102">
            <a:extLst>
              <a:ext uri="{FF2B5EF4-FFF2-40B4-BE49-F238E27FC236}">
                <a16:creationId xmlns:a16="http://schemas.microsoft.com/office/drawing/2014/main" id="{BBB89589-E2B9-459D-81C3-A15D4B901DBE}"/>
              </a:ext>
            </a:extLst>
          </p:cNvPr>
          <p:cNvSpPr/>
          <p:nvPr/>
        </p:nvSpPr>
        <p:spPr>
          <a:xfrm>
            <a:off x="6895197" y="4634875"/>
            <a:ext cx="5255910" cy="1684563"/>
          </a:xfrm>
          <a:prstGeom prst="roundRect">
            <a:avLst>
              <a:gd name="adj" fmla="val 0"/>
            </a:avLst>
          </a:prstGeom>
          <a:solidFill>
            <a:schemeClr val="accent3">
              <a:lumMod val="20000"/>
              <a:lumOff val="80000"/>
            </a:schemeClr>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sp>
        <p:nvSpPr>
          <p:cNvPr id="96" name="TextBox 95">
            <a:extLst>
              <a:ext uri="{FF2B5EF4-FFF2-40B4-BE49-F238E27FC236}">
                <a16:creationId xmlns:a16="http://schemas.microsoft.com/office/drawing/2014/main" id="{CC90B2F3-97BE-4321-9A4C-D8C2F4E6C999}"/>
              </a:ext>
            </a:extLst>
          </p:cNvPr>
          <p:cNvSpPr txBox="1"/>
          <p:nvPr/>
        </p:nvSpPr>
        <p:spPr>
          <a:xfrm>
            <a:off x="8012138" y="4588138"/>
            <a:ext cx="2838450" cy="307777"/>
          </a:xfrm>
          <a:prstGeom prst="rect">
            <a:avLst/>
          </a:prstGeom>
          <a:noFill/>
        </p:spPr>
        <p:txBody>
          <a:bodyPr wrap="square" rtlCol="0">
            <a:spAutoFit/>
          </a:bodyPr>
          <a:lstStyle/>
          <a:p>
            <a:pPr algn="ctr"/>
            <a:r>
              <a:rPr lang="en-US" b="1" dirty="0">
                <a:solidFill>
                  <a:srgbClr val="1D4956"/>
                </a:solidFill>
                <a:latin typeface="Barlow" panose="020B0604020202020204" charset="0"/>
              </a:rPr>
              <a:t>GPU manager </a:t>
            </a:r>
            <a:r>
              <a:rPr lang="en-US" dirty="0">
                <a:solidFill>
                  <a:srgbClr val="1D4956"/>
                </a:solidFill>
                <a:latin typeface="Barlow" panose="020B0604020202020204" charset="0"/>
              </a:rPr>
              <a:t>CUDA </a:t>
            </a:r>
            <a:r>
              <a:rPr lang="en-US" dirty="0" err="1">
                <a:solidFill>
                  <a:srgbClr val="1D4956"/>
                </a:solidFill>
                <a:latin typeface="Barlow" panose="020B0604020202020204" charset="0"/>
              </a:rPr>
              <a:t>ctx</a:t>
            </a:r>
            <a:endParaRPr lang="el-GR" dirty="0">
              <a:solidFill>
                <a:srgbClr val="1D4956"/>
              </a:solidFill>
            </a:endParaRPr>
          </a:p>
        </p:txBody>
      </p:sp>
      <p:sp>
        <p:nvSpPr>
          <p:cNvPr id="97" name="Ορθογώνιο: Στρογγύλεμα γωνιών 55">
            <a:extLst>
              <a:ext uri="{FF2B5EF4-FFF2-40B4-BE49-F238E27FC236}">
                <a16:creationId xmlns:a16="http://schemas.microsoft.com/office/drawing/2014/main" id="{1EAE5712-9F59-4592-BB6A-91E0C9D8D1DF}"/>
              </a:ext>
            </a:extLst>
          </p:cNvPr>
          <p:cNvSpPr/>
          <p:nvPr/>
        </p:nvSpPr>
        <p:spPr>
          <a:xfrm>
            <a:off x="7003791" y="4944802"/>
            <a:ext cx="1916027" cy="337127"/>
          </a:xfrm>
          <a:prstGeom prst="roundRect">
            <a:avLst/>
          </a:prstGeom>
          <a:solidFill>
            <a:srgbClr val="EAEAEA"/>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1D4956"/>
                </a:solidFill>
                <a:latin typeface="Barlow" panose="020B0604020202020204" charset="0"/>
              </a:rPr>
              <a:t>sandboxed kernels A</a:t>
            </a:r>
            <a:r>
              <a:rPr lang="en-US" sz="1800" baseline="-25000" dirty="0">
                <a:solidFill>
                  <a:srgbClr val="1D4956"/>
                </a:solidFill>
                <a:latin typeface="Barlow" panose="020B0604020202020204" charset="0"/>
              </a:rPr>
              <a:t>1</a:t>
            </a:r>
            <a:endParaRPr lang="el-GR" baseline="-25000" dirty="0">
              <a:solidFill>
                <a:srgbClr val="1D4956"/>
              </a:solidFill>
            </a:endParaRPr>
          </a:p>
        </p:txBody>
      </p:sp>
      <p:sp>
        <p:nvSpPr>
          <p:cNvPr id="100" name="Ορθογώνιο: Στρογγύλεμα γωνιών 55">
            <a:extLst>
              <a:ext uri="{FF2B5EF4-FFF2-40B4-BE49-F238E27FC236}">
                <a16:creationId xmlns:a16="http://schemas.microsoft.com/office/drawing/2014/main" id="{1265DECB-F74F-4000-A32A-08FCFA7D77DC}"/>
              </a:ext>
            </a:extLst>
          </p:cNvPr>
          <p:cNvSpPr/>
          <p:nvPr/>
        </p:nvSpPr>
        <p:spPr>
          <a:xfrm>
            <a:off x="10083319" y="4946127"/>
            <a:ext cx="1976450" cy="344698"/>
          </a:xfrm>
          <a:prstGeom prst="roundRect">
            <a:avLst/>
          </a:prstGeom>
          <a:solidFill>
            <a:srgbClr val="EAEAEA"/>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1D4956"/>
                </a:solidFill>
                <a:latin typeface="Barlow" panose="020B0604020202020204" charset="0"/>
              </a:rPr>
              <a:t>sandboxed kernels A</a:t>
            </a:r>
            <a:r>
              <a:rPr lang="en-US" sz="1800" baseline="-25000" dirty="0">
                <a:solidFill>
                  <a:srgbClr val="1D4956"/>
                </a:solidFill>
                <a:latin typeface="Barlow" panose="020B0604020202020204" charset="0"/>
              </a:rPr>
              <a:t>N</a:t>
            </a:r>
            <a:endParaRPr lang="el-GR" baseline="-25000" dirty="0">
              <a:solidFill>
                <a:srgbClr val="1D4956"/>
              </a:solidFill>
            </a:endParaRPr>
          </a:p>
        </p:txBody>
      </p:sp>
      <p:cxnSp>
        <p:nvCxnSpPr>
          <p:cNvPr id="101" name="Straight Arrow Connector 100">
            <a:extLst>
              <a:ext uri="{FF2B5EF4-FFF2-40B4-BE49-F238E27FC236}">
                <a16:creationId xmlns:a16="http://schemas.microsoft.com/office/drawing/2014/main" id="{8739C3C9-8347-4F75-B42D-6256EAE9F6A2}"/>
              </a:ext>
            </a:extLst>
          </p:cNvPr>
          <p:cNvCxnSpPr>
            <a:cxnSpLocks/>
          </p:cNvCxnSpPr>
          <p:nvPr/>
        </p:nvCxnSpPr>
        <p:spPr>
          <a:xfrm flipH="1">
            <a:off x="7954222" y="4365057"/>
            <a:ext cx="1085" cy="267639"/>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E37EC74-BA46-4692-B3D2-F540FE2535B9}"/>
              </a:ext>
            </a:extLst>
          </p:cNvPr>
          <p:cNvCxnSpPr>
            <a:cxnSpLocks/>
          </p:cNvCxnSpPr>
          <p:nvPr/>
        </p:nvCxnSpPr>
        <p:spPr>
          <a:xfrm flipH="1">
            <a:off x="11042772" y="4366455"/>
            <a:ext cx="1085" cy="267639"/>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8A91F25F-800E-4EF3-B5C1-D4BFC1E434CD}"/>
              </a:ext>
            </a:extLst>
          </p:cNvPr>
          <p:cNvSpPr txBox="1"/>
          <p:nvPr/>
        </p:nvSpPr>
        <p:spPr>
          <a:xfrm>
            <a:off x="6731169" y="2860490"/>
            <a:ext cx="980127" cy="523220"/>
          </a:xfrm>
          <a:prstGeom prst="rect">
            <a:avLst/>
          </a:prstGeom>
          <a:noFill/>
        </p:spPr>
        <p:txBody>
          <a:bodyPr wrap="square" rtlCol="0">
            <a:spAutoFit/>
          </a:bodyPr>
          <a:lstStyle/>
          <a:p>
            <a:pPr algn="ctr"/>
            <a:r>
              <a:rPr lang="en-US" b="1" dirty="0">
                <a:solidFill>
                  <a:srgbClr val="1D4956"/>
                </a:solidFill>
                <a:latin typeface="Barlow" panose="020B0604020202020204" charset="0"/>
              </a:rPr>
              <a:t>GPU manager</a:t>
            </a:r>
            <a:endParaRPr lang="el-GR" dirty="0">
              <a:solidFill>
                <a:srgbClr val="1D4956"/>
              </a:solidFill>
            </a:endParaRPr>
          </a:p>
        </p:txBody>
      </p:sp>
      <p:sp>
        <p:nvSpPr>
          <p:cNvPr id="11" name="Rectangle: Rounded Corners 10">
            <a:extLst>
              <a:ext uri="{FF2B5EF4-FFF2-40B4-BE49-F238E27FC236}">
                <a16:creationId xmlns:a16="http://schemas.microsoft.com/office/drawing/2014/main" id="{B3DA6119-3F2B-4266-A9AF-47DEFB005C57}"/>
              </a:ext>
            </a:extLst>
          </p:cNvPr>
          <p:cNvSpPr/>
          <p:nvPr/>
        </p:nvSpPr>
        <p:spPr>
          <a:xfrm>
            <a:off x="7021995" y="5392334"/>
            <a:ext cx="5047858" cy="727888"/>
          </a:xfrm>
          <a:prstGeom prst="roundRect">
            <a:avLst/>
          </a:prstGeom>
          <a:noFill/>
          <a:ln>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5" name="TextBox 104">
            <a:extLst>
              <a:ext uri="{FF2B5EF4-FFF2-40B4-BE49-F238E27FC236}">
                <a16:creationId xmlns:a16="http://schemas.microsoft.com/office/drawing/2014/main" id="{511712D3-2632-4A8E-8F01-CA603E50202E}"/>
              </a:ext>
            </a:extLst>
          </p:cNvPr>
          <p:cNvSpPr txBox="1"/>
          <p:nvPr/>
        </p:nvSpPr>
        <p:spPr>
          <a:xfrm>
            <a:off x="11318665" y="4470175"/>
            <a:ext cx="645611" cy="307777"/>
          </a:xfrm>
          <a:prstGeom prst="rect">
            <a:avLst/>
          </a:prstGeom>
          <a:solidFill>
            <a:schemeClr val="bg1"/>
          </a:solidFill>
        </p:spPr>
        <p:txBody>
          <a:bodyPr wrap="square" rtlCol="0">
            <a:spAutoFit/>
          </a:bodyPr>
          <a:lstStyle/>
          <a:p>
            <a:pPr algn="ctr"/>
            <a:r>
              <a:rPr lang="en-US" b="1" dirty="0">
                <a:solidFill>
                  <a:srgbClr val="1D4956"/>
                </a:solidFill>
                <a:latin typeface="Barlow" panose="020B0604020202020204" charset="0"/>
              </a:rPr>
              <a:t>GPU</a:t>
            </a:r>
            <a:endParaRPr lang="el-GR" sz="2000" b="1" dirty="0">
              <a:solidFill>
                <a:srgbClr val="1D4956"/>
              </a:solidFill>
            </a:endParaRPr>
          </a:p>
        </p:txBody>
      </p:sp>
      <p:sp>
        <p:nvSpPr>
          <p:cNvPr id="107" name="TextBox 106">
            <a:extLst>
              <a:ext uri="{FF2B5EF4-FFF2-40B4-BE49-F238E27FC236}">
                <a16:creationId xmlns:a16="http://schemas.microsoft.com/office/drawing/2014/main" id="{CF6525DC-65D2-4A8A-A826-FF58AC00954A}"/>
              </a:ext>
            </a:extLst>
          </p:cNvPr>
          <p:cNvSpPr txBox="1"/>
          <p:nvPr/>
        </p:nvSpPr>
        <p:spPr>
          <a:xfrm>
            <a:off x="9161270" y="5951039"/>
            <a:ext cx="828908" cy="307777"/>
          </a:xfrm>
          <a:prstGeom prst="rect">
            <a:avLst/>
          </a:prstGeom>
          <a:solidFill>
            <a:srgbClr val="EDEDED"/>
          </a:solidFill>
        </p:spPr>
        <p:txBody>
          <a:bodyPr wrap="square" rtlCol="0">
            <a:spAutoFit/>
          </a:bodyPr>
          <a:lstStyle/>
          <a:p>
            <a:pPr algn="ctr"/>
            <a:r>
              <a:rPr lang="en-US" dirty="0">
                <a:solidFill>
                  <a:srgbClr val="1D4956"/>
                </a:solidFill>
                <a:latin typeface="Barlow" panose="020B0604020202020204" charset="0"/>
              </a:rPr>
              <a:t>Memory</a:t>
            </a:r>
            <a:endParaRPr lang="el-GR" dirty="0">
              <a:solidFill>
                <a:srgbClr val="1D4956"/>
              </a:solidFill>
            </a:endParaRPr>
          </a:p>
        </p:txBody>
      </p:sp>
      <p:sp>
        <p:nvSpPr>
          <p:cNvPr id="93" name="TextBox 92">
            <a:extLst>
              <a:ext uri="{FF2B5EF4-FFF2-40B4-BE49-F238E27FC236}">
                <a16:creationId xmlns:a16="http://schemas.microsoft.com/office/drawing/2014/main" id="{A6E33D03-D008-442B-B3B1-D06AFF4E6464}"/>
              </a:ext>
            </a:extLst>
          </p:cNvPr>
          <p:cNvSpPr txBox="1"/>
          <p:nvPr/>
        </p:nvSpPr>
        <p:spPr>
          <a:xfrm>
            <a:off x="7406464" y="5396902"/>
            <a:ext cx="1190451" cy="307777"/>
          </a:xfrm>
          <a:prstGeom prst="rect">
            <a:avLst/>
          </a:prstGeom>
          <a:noFill/>
        </p:spPr>
        <p:txBody>
          <a:bodyPr wrap="square" rtlCol="0">
            <a:spAutoFit/>
          </a:bodyPr>
          <a:lstStyle/>
          <a:p>
            <a:pPr algn="ctr"/>
            <a:r>
              <a:rPr lang="en-US" i="1" dirty="0">
                <a:solidFill>
                  <a:srgbClr val="1D4956"/>
                </a:solidFill>
                <a:latin typeface="Barlow" panose="020B0604020202020204" charset="0"/>
              </a:rPr>
              <a:t>partition A</a:t>
            </a:r>
            <a:r>
              <a:rPr lang="en-US" sz="2000" i="1" baseline="-25000" dirty="0">
                <a:solidFill>
                  <a:srgbClr val="1D4956"/>
                </a:solidFill>
                <a:latin typeface="Barlow" panose="020B0604020202020204" charset="0"/>
              </a:rPr>
              <a:t>1</a:t>
            </a:r>
            <a:endParaRPr lang="el-GR" sz="2000" i="1" baseline="-25000" dirty="0">
              <a:solidFill>
                <a:srgbClr val="1D4956"/>
              </a:solidFill>
            </a:endParaRPr>
          </a:p>
        </p:txBody>
      </p:sp>
      <p:cxnSp>
        <p:nvCxnSpPr>
          <p:cNvPr id="103" name="Straight Connector 102">
            <a:extLst>
              <a:ext uri="{FF2B5EF4-FFF2-40B4-BE49-F238E27FC236}">
                <a16:creationId xmlns:a16="http://schemas.microsoft.com/office/drawing/2014/main" id="{9506492C-AA04-4FDA-930E-A2EB8C6FE0C5}"/>
              </a:ext>
            </a:extLst>
          </p:cNvPr>
          <p:cNvCxnSpPr>
            <a:cxnSpLocks/>
          </p:cNvCxnSpPr>
          <p:nvPr/>
        </p:nvCxnSpPr>
        <p:spPr>
          <a:xfrm>
            <a:off x="9051819" y="5281929"/>
            <a:ext cx="0" cy="900757"/>
          </a:xfrm>
          <a:prstGeom prst="line">
            <a:avLst/>
          </a:prstGeom>
          <a:ln w="28575">
            <a:solidFill>
              <a:srgbClr val="1D4956"/>
            </a:solidFill>
          </a:ln>
          <a:effectLst/>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F6FC57-D64A-4D33-B4DF-CC86AE860C62}"/>
              </a:ext>
            </a:extLst>
          </p:cNvPr>
          <p:cNvSpPr txBox="1"/>
          <p:nvPr/>
        </p:nvSpPr>
        <p:spPr>
          <a:xfrm>
            <a:off x="7423291" y="5710174"/>
            <a:ext cx="1190451" cy="307777"/>
          </a:xfrm>
          <a:prstGeom prst="rect">
            <a:avLst/>
          </a:prstGeom>
          <a:noFill/>
          <a:ln>
            <a:solidFill>
              <a:srgbClr val="1D4956"/>
            </a:solidFill>
          </a:ln>
        </p:spPr>
        <p:txBody>
          <a:bodyPr wrap="square" rtlCol="0">
            <a:spAutoFit/>
          </a:bodyPr>
          <a:lstStyle/>
          <a:p>
            <a:pPr algn="ctr"/>
            <a:r>
              <a:rPr lang="en-US" dirty="0">
                <a:solidFill>
                  <a:srgbClr val="1D4956"/>
                </a:solidFill>
                <a:latin typeface="Barlow" panose="020B0604020202020204" charset="0"/>
              </a:rPr>
              <a:t>data A</a:t>
            </a:r>
            <a:r>
              <a:rPr lang="en-US" sz="2000" baseline="-25000" dirty="0">
                <a:solidFill>
                  <a:srgbClr val="1D4956"/>
                </a:solidFill>
                <a:latin typeface="Barlow" panose="020B0604020202020204" charset="0"/>
              </a:rPr>
              <a:t>1</a:t>
            </a:r>
            <a:endParaRPr lang="el-GR" sz="2000" baseline="-25000" dirty="0">
              <a:solidFill>
                <a:srgbClr val="1D4956"/>
              </a:solidFill>
            </a:endParaRPr>
          </a:p>
        </p:txBody>
      </p:sp>
      <p:sp>
        <p:nvSpPr>
          <p:cNvPr id="113" name="TextBox 112">
            <a:extLst>
              <a:ext uri="{FF2B5EF4-FFF2-40B4-BE49-F238E27FC236}">
                <a16:creationId xmlns:a16="http://schemas.microsoft.com/office/drawing/2014/main" id="{EB5B96DE-AAB7-45FA-AD1A-C49EA2E0A495}"/>
              </a:ext>
            </a:extLst>
          </p:cNvPr>
          <p:cNvSpPr txBox="1"/>
          <p:nvPr/>
        </p:nvSpPr>
        <p:spPr>
          <a:xfrm>
            <a:off x="10066492" y="5402730"/>
            <a:ext cx="1190451" cy="307777"/>
          </a:xfrm>
          <a:prstGeom prst="rect">
            <a:avLst/>
          </a:prstGeom>
          <a:noFill/>
        </p:spPr>
        <p:txBody>
          <a:bodyPr wrap="square" rtlCol="0">
            <a:spAutoFit/>
          </a:bodyPr>
          <a:lstStyle/>
          <a:p>
            <a:pPr algn="ctr"/>
            <a:r>
              <a:rPr lang="en-US" i="1" dirty="0">
                <a:solidFill>
                  <a:srgbClr val="1D4956"/>
                </a:solidFill>
                <a:latin typeface="Barlow" panose="020B0604020202020204" charset="0"/>
              </a:rPr>
              <a:t>partition A</a:t>
            </a:r>
            <a:r>
              <a:rPr lang="en-US" sz="2000" i="1" baseline="-25000" dirty="0">
                <a:solidFill>
                  <a:srgbClr val="1D4956"/>
                </a:solidFill>
                <a:latin typeface="Barlow" panose="020B0604020202020204" charset="0"/>
              </a:rPr>
              <a:t>N</a:t>
            </a:r>
            <a:endParaRPr lang="el-GR" sz="2000" i="1" baseline="-25000" dirty="0">
              <a:solidFill>
                <a:srgbClr val="1D4956"/>
              </a:solidFill>
            </a:endParaRPr>
          </a:p>
        </p:txBody>
      </p:sp>
      <p:sp>
        <p:nvSpPr>
          <p:cNvPr id="114" name="TextBox 113">
            <a:extLst>
              <a:ext uri="{FF2B5EF4-FFF2-40B4-BE49-F238E27FC236}">
                <a16:creationId xmlns:a16="http://schemas.microsoft.com/office/drawing/2014/main" id="{DED6D6AA-6E9B-4C1E-89F3-BCB4A35AC4D4}"/>
              </a:ext>
            </a:extLst>
          </p:cNvPr>
          <p:cNvSpPr txBox="1"/>
          <p:nvPr/>
        </p:nvSpPr>
        <p:spPr>
          <a:xfrm>
            <a:off x="10083319" y="5716002"/>
            <a:ext cx="1190451" cy="307777"/>
          </a:xfrm>
          <a:prstGeom prst="rect">
            <a:avLst/>
          </a:prstGeom>
          <a:noFill/>
          <a:ln>
            <a:solidFill>
              <a:srgbClr val="1D4956"/>
            </a:solidFill>
          </a:ln>
        </p:spPr>
        <p:txBody>
          <a:bodyPr wrap="square" rtlCol="0">
            <a:spAutoFit/>
          </a:bodyPr>
          <a:lstStyle/>
          <a:p>
            <a:pPr algn="ctr"/>
            <a:r>
              <a:rPr lang="en-US" dirty="0">
                <a:solidFill>
                  <a:srgbClr val="1D4956"/>
                </a:solidFill>
                <a:latin typeface="Barlow" panose="020B0604020202020204" charset="0"/>
              </a:rPr>
              <a:t>data A</a:t>
            </a:r>
            <a:r>
              <a:rPr lang="en-US" sz="2000" baseline="-25000" dirty="0">
                <a:solidFill>
                  <a:srgbClr val="1D4956"/>
                </a:solidFill>
                <a:latin typeface="Barlow" panose="020B0604020202020204" charset="0"/>
              </a:rPr>
              <a:t>N</a:t>
            </a:r>
            <a:endParaRPr lang="el-GR" sz="2000" baseline="-25000" dirty="0">
              <a:solidFill>
                <a:srgbClr val="1D4956"/>
              </a:solidFill>
            </a:endParaRPr>
          </a:p>
        </p:txBody>
      </p:sp>
      <p:pic>
        <p:nvPicPr>
          <p:cNvPr id="19" name="Picture 18">
            <a:extLst>
              <a:ext uri="{FF2B5EF4-FFF2-40B4-BE49-F238E27FC236}">
                <a16:creationId xmlns:a16="http://schemas.microsoft.com/office/drawing/2014/main" id="{2E0CAABE-E37D-46BC-B658-C401EAA45E43}"/>
              </a:ext>
            </a:extLst>
          </p:cNvPr>
          <p:cNvPicPr>
            <a:picLocks noChangeAspect="1"/>
          </p:cNvPicPr>
          <p:nvPr/>
        </p:nvPicPr>
        <p:blipFill>
          <a:blip r:embed="rId4"/>
          <a:stretch>
            <a:fillRect/>
          </a:stretch>
        </p:blipFill>
        <p:spPr>
          <a:xfrm>
            <a:off x="6736650" y="2818933"/>
            <a:ext cx="314919" cy="314919"/>
          </a:xfrm>
          <a:prstGeom prst="rect">
            <a:avLst/>
          </a:prstGeom>
        </p:spPr>
      </p:pic>
      <p:pic>
        <p:nvPicPr>
          <p:cNvPr id="117" name="Picture 116">
            <a:extLst>
              <a:ext uri="{FF2B5EF4-FFF2-40B4-BE49-F238E27FC236}">
                <a16:creationId xmlns:a16="http://schemas.microsoft.com/office/drawing/2014/main" id="{8F01B5BE-ECA1-4F2E-A976-0BFFA4E96CCD}"/>
              </a:ext>
            </a:extLst>
          </p:cNvPr>
          <p:cNvPicPr>
            <a:picLocks noChangeAspect="1"/>
          </p:cNvPicPr>
          <p:nvPr/>
        </p:nvPicPr>
        <p:blipFill>
          <a:blip r:embed="rId4"/>
          <a:stretch>
            <a:fillRect/>
          </a:stretch>
        </p:blipFill>
        <p:spPr>
          <a:xfrm>
            <a:off x="9321352" y="1670410"/>
            <a:ext cx="314919" cy="314919"/>
          </a:xfrm>
          <a:prstGeom prst="rect">
            <a:avLst/>
          </a:prstGeom>
        </p:spPr>
      </p:pic>
      <p:pic>
        <p:nvPicPr>
          <p:cNvPr id="118" name="Picture 117">
            <a:extLst>
              <a:ext uri="{FF2B5EF4-FFF2-40B4-BE49-F238E27FC236}">
                <a16:creationId xmlns:a16="http://schemas.microsoft.com/office/drawing/2014/main" id="{3CAFB4D2-0A51-48A8-B79F-B169D74F63F8}"/>
              </a:ext>
            </a:extLst>
          </p:cNvPr>
          <p:cNvPicPr>
            <a:picLocks noChangeAspect="1"/>
          </p:cNvPicPr>
          <p:nvPr/>
        </p:nvPicPr>
        <p:blipFill>
          <a:blip r:embed="rId4"/>
          <a:stretch>
            <a:fillRect/>
          </a:stretch>
        </p:blipFill>
        <p:spPr>
          <a:xfrm>
            <a:off x="7030652" y="5591856"/>
            <a:ext cx="314919" cy="314919"/>
          </a:xfrm>
          <a:prstGeom prst="rect">
            <a:avLst/>
          </a:prstGeom>
        </p:spPr>
      </p:pic>
      <p:sp>
        <p:nvSpPr>
          <p:cNvPr id="4" name="Slide Number Placeholder 3">
            <a:extLst>
              <a:ext uri="{FF2B5EF4-FFF2-40B4-BE49-F238E27FC236}">
                <a16:creationId xmlns:a16="http://schemas.microsoft.com/office/drawing/2014/main" id="{D1E2CF70-9206-4DA6-83C4-A20343731B03}"/>
              </a:ext>
            </a:extLst>
          </p:cNvPr>
          <p:cNvSpPr>
            <a:spLocks noGrp="1"/>
          </p:cNvSpPr>
          <p:nvPr>
            <p:ph type="sldNum" sz="quarter" idx="12"/>
          </p:nvPr>
        </p:nvSpPr>
        <p:spPr/>
        <p:txBody>
          <a:bodyPr/>
          <a:lstStyle/>
          <a:p>
            <a:fld id="{91CB7E60-017D-4FC8-B57F-B623DC9C79BC}" type="slidenum">
              <a:rPr lang="en-US" smtClean="0"/>
              <a:t>84</a:t>
            </a:fld>
            <a:endParaRPr lang="en-US" dirty="0"/>
          </a:p>
        </p:txBody>
      </p:sp>
      <p:sp>
        <p:nvSpPr>
          <p:cNvPr id="8" name="Footer Placeholder 7">
            <a:extLst>
              <a:ext uri="{FF2B5EF4-FFF2-40B4-BE49-F238E27FC236}">
                <a16:creationId xmlns:a16="http://schemas.microsoft.com/office/drawing/2014/main" id="{C6F1279F-E115-452A-9CC8-91E7CEB48CE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94" name="Group 93">
            <a:extLst>
              <a:ext uri="{FF2B5EF4-FFF2-40B4-BE49-F238E27FC236}">
                <a16:creationId xmlns:a16="http://schemas.microsoft.com/office/drawing/2014/main" id="{2D7E1765-165B-4199-AFB2-EFD2CB95766D}"/>
              </a:ext>
            </a:extLst>
          </p:cNvPr>
          <p:cNvGrpSpPr/>
          <p:nvPr/>
        </p:nvGrpSpPr>
        <p:grpSpPr>
          <a:xfrm>
            <a:off x="7562757" y="1441688"/>
            <a:ext cx="777215" cy="1140881"/>
            <a:chOff x="6847264" y="1141406"/>
            <a:chExt cx="777215" cy="432635"/>
          </a:xfrm>
        </p:grpSpPr>
        <p:cxnSp>
          <p:nvCxnSpPr>
            <p:cNvPr id="95" name="Straight Arrow Connector 94">
              <a:extLst>
                <a:ext uri="{FF2B5EF4-FFF2-40B4-BE49-F238E27FC236}">
                  <a16:creationId xmlns:a16="http://schemas.microsoft.com/office/drawing/2014/main" id="{94DFA6D3-1B29-406A-A955-5C71AEBCF33B}"/>
                </a:ext>
              </a:extLst>
            </p:cNvPr>
            <p:cNvCxnSpPr>
              <a:cxnSpLocks/>
            </p:cNvCxnSpPr>
            <p:nvPr/>
          </p:nvCxnSpPr>
          <p:spPr>
            <a:xfrm>
              <a:off x="7216542"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5583C365-CC17-4CFE-8E5A-0B758C0197E9}"/>
                </a:ext>
              </a:extLst>
            </p:cNvPr>
            <p:cNvSpPr/>
            <p:nvPr/>
          </p:nvSpPr>
          <p:spPr>
            <a:xfrm>
              <a:off x="7026685" y="1284220"/>
              <a:ext cx="347681" cy="184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F7A313EF-A8E2-4D64-86BB-CACFED73DD66}"/>
                </a:ext>
              </a:extLst>
            </p:cNvPr>
            <p:cNvSpPr txBox="1"/>
            <p:nvPr/>
          </p:nvSpPr>
          <p:spPr>
            <a:xfrm>
              <a:off x="6847264" y="1268832"/>
              <a:ext cx="777215" cy="198411"/>
            </a:xfrm>
            <a:prstGeom prst="rect">
              <a:avLst/>
            </a:prstGeom>
            <a:noFill/>
          </p:spPr>
          <p:txBody>
            <a:bodyPr wrap="square" rtlCol="0">
              <a:spAutoFit/>
            </a:bodyPr>
            <a:lstStyle/>
            <a:p>
              <a:pPr algn="ctr"/>
              <a:r>
                <a:rPr lang="en-US" dirty="0">
                  <a:solidFill>
                    <a:srgbClr val="1D4956"/>
                  </a:solidFill>
                  <a:latin typeface="Barlow" panose="020B0604020202020204" charset="0"/>
                </a:rPr>
                <a:t>check</a:t>
              </a:r>
            </a:p>
            <a:p>
              <a:pPr algn="ctr"/>
              <a:r>
                <a:rPr lang="en-US" dirty="0">
                  <a:solidFill>
                    <a:srgbClr val="1D4956"/>
                  </a:solidFill>
                  <a:latin typeface="Barlow" panose="020B0604020202020204" charset="0"/>
                </a:rPr>
                <a:t>bounds</a:t>
              </a:r>
            </a:p>
          </p:txBody>
        </p:sp>
      </p:grpSp>
      <p:grpSp>
        <p:nvGrpSpPr>
          <p:cNvPr id="106" name="Group 105">
            <a:extLst>
              <a:ext uri="{FF2B5EF4-FFF2-40B4-BE49-F238E27FC236}">
                <a16:creationId xmlns:a16="http://schemas.microsoft.com/office/drawing/2014/main" id="{F297604E-A5C9-473E-955F-26ED6DCA566F}"/>
              </a:ext>
            </a:extLst>
          </p:cNvPr>
          <p:cNvGrpSpPr/>
          <p:nvPr/>
        </p:nvGrpSpPr>
        <p:grpSpPr>
          <a:xfrm>
            <a:off x="10619631" y="1441671"/>
            <a:ext cx="777215" cy="1140881"/>
            <a:chOff x="6803657" y="1141406"/>
            <a:chExt cx="777215" cy="432635"/>
          </a:xfrm>
        </p:grpSpPr>
        <p:cxnSp>
          <p:nvCxnSpPr>
            <p:cNvPr id="108" name="Straight Arrow Connector 107">
              <a:extLst>
                <a:ext uri="{FF2B5EF4-FFF2-40B4-BE49-F238E27FC236}">
                  <a16:creationId xmlns:a16="http://schemas.microsoft.com/office/drawing/2014/main" id="{2DA55DB7-A212-470C-BF3E-9DAB95D6569E}"/>
                </a:ext>
              </a:extLst>
            </p:cNvPr>
            <p:cNvCxnSpPr>
              <a:cxnSpLocks/>
            </p:cNvCxnSpPr>
            <p:nvPr/>
          </p:nvCxnSpPr>
          <p:spPr>
            <a:xfrm>
              <a:off x="7216542"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31CC43CA-3DCA-4487-8D85-410624756231}"/>
                </a:ext>
              </a:extLst>
            </p:cNvPr>
            <p:cNvSpPr/>
            <p:nvPr/>
          </p:nvSpPr>
          <p:spPr>
            <a:xfrm>
              <a:off x="7026685" y="1276878"/>
              <a:ext cx="347681" cy="191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A0DD16E5-8A63-441C-B7C4-3D66CB157901}"/>
                </a:ext>
              </a:extLst>
            </p:cNvPr>
            <p:cNvSpPr txBox="1"/>
            <p:nvPr/>
          </p:nvSpPr>
          <p:spPr>
            <a:xfrm>
              <a:off x="6803657" y="1267690"/>
              <a:ext cx="777215" cy="198411"/>
            </a:xfrm>
            <a:prstGeom prst="rect">
              <a:avLst/>
            </a:prstGeom>
            <a:noFill/>
          </p:spPr>
          <p:txBody>
            <a:bodyPr wrap="square" rtlCol="0">
              <a:spAutoFit/>
            </a:bodyPr>
            <a:lstStyle/>
            <a:p>
              <a:pPr algn="ctr"/>
              <a:r>
                <a:rPr lang="en-US" dirty="0">
                  <a:solidFill>
                    <a:srgbClr val="1D4956"/>
                  </a:solidFill>
                  <a:latin typeface="Barlow" panose="020B0604020202020204" charset="0"/>
                </a:rPr>
                <a:t>check</a:t>
              </a:r>
            </a:p>
            <a:p>
              <a:pPr algn="ctr"/>
              <a:r>
                <a:rPr lang="en-US" dirty="0">
                  <a:solidFill>
                    <a:srgbClr val="1D4956"/>
                  </a:solidFill>
                  <a:latin typeface="Barlow" panose="020B0604020202020204" charset="0"/>
                </a:rPr>
                <a:t>bounds</a:t>
              </a:r>
            </a:p>
          </p:txBody>
        </p:sp>
      </p:grpSp>
      <p:grpSp>
        <p:nvGrpSpPr>
          <p:cNvPr id="115" name="Group 114">
            <a:extLst>
              <a:ext uri="{FF2B5EF4-FFF2-40B4-BE49-F238E27FC236}">
                <a16:creationId xmlns:a16="http://schemas.microsoft.com/office/drawing/2014/main" id="{9CF20F6D-D93D-45B0-A8C0-AB55D6F9B8D8}"/>
              </a:ext>
            </a:extLst>
          </p:cNvPr>
          <p:cNvGrpSpPr/>
          <p:nvPr/>
        </p:nvGrpSpPr>
        <p:grpSpPr>
          <a:xfrm>
            <a:off x="7563921" y="665359"/>
            <a:ext cx="698847" cy="432635"/>
            <a:chOff x="6862333" y="1141406"/>
            <a:chExt cx="698847" cy="432635"/>
          </a:xfrm>
        </p:grpSpPr>
        <p:cxnSp>
          <p:nvCxnSpPr>
            <p:cNvPr id="116" name="Straight Arrow Connector 115">
              <a:extLst>
                <a:ext uri="{FF2B5EF4-FFF2-40B4-BE49-F238E27FC236}">
                  <a16:creationId xmlns:a16="http://schemas.microsoft.com/office/drawing/2014/main" id="{2E347D2E-4199-4FD0-8716-9D3F0EA1ABF3}"/>
                </a:ext>
              </a:extLst>
            </p:cNvPr>
            <p:cNvCxnSpPr>
              <a:cxnSpLocks/>
            </p:cNvCxnSpPr>
            <p:nvPr/>
          </p:nvCxnSpPr>
          <p:spPr>
            <a:xfrm>
              <a:off x="7192727"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3F758C0B-DBAF-4119-90BB-4E996F73ED26}"/>
                </a:ext>
              </a:extLst>
            </p:cNvPr>
            <p:cNvSpPr/>
            <p:nvPr/>
          </p:nvSpPr>
          <p:spPr>
            <a:xfrm>
              <a:off x="7164347" y="1270000"/>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42AC0CF3-0A00-4745-9044-E366E352D6F8}"/>
                </a:ext>
              </a:extLst>
            </p:cNvPr>
            <p:cNvSpPr txBox="1"/>
            <p:nvPr/>
          </p:nvSpPr>
          <p:spPr>
            <a:xfrm>
              <a:off x="6862333" y="1163111"/>
              <a:ext cx="698847" cy="307776"/>
            </a:xfrm>
            <a:prstGeom prst="rect">
              <a:avLst/>
            </a:prstGeom>
            <a:noFill/>
          </p:spPr>
          <p:txBody>
            <a:bodyPr wrap="square" rtlCol="0">
              <a:spAutoFit/>
            </a:bodyPr>
            <a:lstStyle/>
            <a:p>
              <a:pPr algn="ctr"/>
              <a:r>
                <a:rPr lang="en-US" dirty="0">
                  <a:solidFill>
                    <a:srgbClr val="1D4956"/>
                  </a:solidFill>
                  <a:latin typeface="Barlow" panose="020B0604020202020204" charset="0"/>
                </a:rPr>
                <a:t>copy</a:t>
              </a:r>
            </a:p>
          </p:txBody>
        </p:sp>
      </p:grpSp>
      <p:grpSp>
        <p:nvGrpSpPr>
          <p:cNvPr id="121" name="Group 120">
            <a:extLst>
              <a:ext uri="{FF2B5EF4-FFF2-40B4-BE49-F238E27FC236}">
                <a16:creationId xmlns:a16="http://schemas.microsoft.com/office/drawing/2014/main" id="{63B8ED73-DE40-4631-B023-886011394245}"/>
              </a:ext>
            </a:extLst>
          </p:cNvPr>
          <p:cNvGrpSpPr/>
          <p:nvPr/>
        </p:nvGrpSpPr>
        <p:grpSpPr>
          <a:xfrm>
            <a:off x="10698055" y="665359"/>
            <a:ext cx="698847" cy="432635"/>
            <a:chOff x="6862333" y="1141406"/>
            <a:chExt cx="698847" cy="432635"/>
          </a:xfrm>
        </p:grpSpPr>
        <p:cxnSp>
          <p:nvCxnSpPr>
            <p:cNvPr id="122" name="Straight Arrow Connector 121">
              <a:extLst>
                <a:ext uri="{FF2B5EF4-FFF2-40B4-BE49-F238E27FC236}">
                  <a16:creationId xmlns:a16="http://schemas.microsoft.com/office/drawing/2014/main" id="{989B813D-8DD6-4717-8443-AF84B5B78642}"/>
                </a:ext>
              </a:extLst>
            </p:cNvPr>
            <p:cNvCxnSpPr>
              <a:cxnSpLocks/>
            </p:cNvCxnSpPr>
            <p:nvPr/>
          </p:nvCxnSpPr>
          <p:spPr>
            <a:xfrm>
              <a:off x="7192727" y="1141406"/>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763786BB-0ED0-4CEE-B5A1-A095ECABDC63}"/>
                </a:ext>
              </a:extLst>
            </p:cNvPr>
            <p:cNvSpPr/>
            <p:nvPr/>
          </p:nvSpPr>
          <p:spPr>
            <a:xfrm>
              <a:off x="7164347" y="1270000"/>
              <a:ext cx="347681" cy="118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FE029BE5-ADC7-4382-A3DC-2B9D054D1FB0}"/>
                </a:ext>
              </a:extLst>
            </p:cNvPr>
            <p:cNvSpPr txBox="1"/>
            <p:nvPr/>
          </p:nvSpPr>
          <p:spPr>
            <a:xfrm>
              <a:off x="6862333" y="1163111"/>
              <a:ext cx="698847" cy="307776"/>
            </a:xfrm>
            <a:prstGeom prst="rect">
              <a:avLst/>
            </a:prstGeom>
            <a:noFill/>
          </p:spPr>
          <p:txBody>
            <a:bodyPr wrap="square" rtlCol="0">
              <a:spAutoFit/>
            </a:bodyPr>
            <a:lstStyle/>
            <a:p>
              <a:pPr algn="ctr"/>
              <a:r>
                <a:rPr lang="en-US" dirty="0">
                  <a:solidFill>
                    <a:srgbClr val="1D4956"/>
                  </a:solidFill>
                  <a:latin typeface="Barlow" panose="020B0604020202020204" charset="0"/>
                </a:rPr>
                <a:t>copy</a:t>
              </a:r>
            </a:p>
          </p:txBody>
        </p:sp>
      </p:grpSp>
      <p:sp>
        <p:nvSpPr>
          <p:cNvPr id="131" name="Right Brace 130">
            <a:extLst>
              <a:ext uri="{FF2B5EF4-FFF2-40B4-BE49-F238E27FC236}">
                <a16:creationId xmlns:a16="http://schemas.microsoft.com/office/drawing/2014/main" id="{A07512A1-2A27-4648-9721-71D57E9B24D8}"/>
              </a:ext>
            </a:extLst>
          </p:cNvPr>
          <p:cNvSpPr/>
          <p:nvPr/>
        </p:nvSpPr>
        <p:spPr>
          <a:xfrm rot="5400000">
            <a:off x="9120199" y="639819"/>
            <a:ext cx="687687" cy="768322"/>
          </a:xfrm>
          <a:prstGeom prst="rightBrace">
            <a:avLst>
              <a:gd name="adj1" fmla="val 0"/>
              <a:gd name="adj2" fmla="val 50000"/>
            </a:avLst>
          </a:prstGeom>
          <a:ln w="28575">
            <a:solidFill>
              <a:srgbClr val="1D495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TextBox 131">
            <a:extLst>
              <a:ext uri="{FF2B5EF4-FFF2-40B4-BE49-F238E27FC236}">
                <a16:creationId xmlns:a16="http://schemas.microsoft.com/office/drawing/2014/main" id="{2BF5CD46-09E2-4BA5-9C90-2C13E8DBD061}"/>
              </a:ext>
            </a:extLst>
          </p:cNvPr>
          <p:cNvSpPr txBox="1"/>
          <p:nvPr/>
        </p:nvSpPr>
        <p:spPr>
          <a:xfrm>
            <a:off x="9040677" y="534888"/>
            <a:ext cx="853194" cy="523220"/>
          </a:xfrm>
          <a:prstGeom prst="rect">
            <a:avLst/>
          </a:prstGeom>
          <a:noFill/>
        </p:spPr>
        <p:txBody>
          <a:bodyPr wrap="square" rtlCol="0">
            <a:spAutoFit/>
          </a:bodyPr>
          <a:lstStyle/>
          <a:p>
            <a:pPr algn="ctr"/>
            <a:r>
              <a:rPr lang="en-US" dirty="0">
                <a:solidFill>
                  <a:srgbClr val="1D4956"/>
                </a:solidFill>
                <a:latin typeface="Barlow" panose="020B0604020202020204" charset="0"/>
              </a:rPr>
              <a:t>extract &amp; patch</a:t>
            </a:r>
          </a:p>
        </p:txBody>
      </p:sp>
      <p:cxnSp>
        <p:nvCxnSpPr>
          <p:cNvPr id="133" name="Straight Arrow Connector 132">
            <a:extLst>
              <a:ext uri="{FF2B5EF4-FFF2-40B4-BE49-F238E27FC236}">
                <a16:creationId xmlns:a16="http://schemas.microsoft.com/office/drawing/2014/main" id="{A6CD9CE8-6535-4913-85FC-0806881CE84F}"/>
              </a:ext>
            </a:extLst>
          </p:cNvPr>
          <p:cNvCxnSpPr>
            <a:cxnSpLocks/>
          </p:cNvCxnSpPr>
          <p:nvPr/>
        </p:nvCxnSpPr>
        <p:spPr>
          <a:xfrm>
            <a:off x="9463437" y="1143000"/>
            <a:ext cx="0" cy="432635"/>
          </a:xfrm>
          <a:prstGeom prst="straightConnector1">
            <a:avLst/>
          </a:prstGeom>
          <a:ln w="28575">
            <a:solidFill>
              <a:srgbClr val="1D4956"/>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06810565"/>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11109476" cy="777875"/>
          </a:xfrm>
        </p:spPr>
        <p:txBody>
          <a:bodyPr>
            <a:normAutofit/>
          </a:bodyPr>
          <a:lstStyle/>
          <a:p>
            <a:r>
              <a:rPr lang="en-US" sz="3200" b="1" dirty="0">
                <a:solidFill>
                  <a:srgbClr val="1D4956"/>
                </a:solidFill>
                <a:latin typeface="Barlow"/>
                <a:cs typeface="Calibri Light"/>
              </a:rPr>
              <a:t>NVIDIA GPU memory hierarchy and sharing scope</a:t>
            </a:r>
          </a:p>
        </p:txBody>
      </p:sp>
      <p:sp>
        <p:nvSpPr>
          <p:cNvPr id="4" name="Slide Number Placeholder 3">
            <a:extLst>
              <a:ext uri="{FF2B5EF4-FFF2-40B4-BE49-F238E27FC236}">
                <a16:creationId xmlns:a16="http://schemas.microsoft.com/office/drawing/2014/main" id="{D1E2CF70-9206-4DA6-83C4-A20343731B03}"/>
              </a:ext>
            </a:extLst>
          </p:cNvPr>
          <p:cNvSpPr>
            <a:spLocks noGrp="1"/>
          </p:cNvSpPr>
          <p:nvPr>
            <p:ph type="sldNum" sz="quarter" idx="12"/>
          </p:nvPr>
        </p:nvSpPr>
        <p:spPr/>
        <p:txBody>
          <a:bodyPr/>
          <a:lstStyle/>
          <a:p>
            <a:fld id="{91CB7E60-017D-4FC8-B57F-B623DC9C79BC}" type="slidenum">
              <a:rPr lang="en-US" smtClean="0"/>
              <a:t>85</a:t>
            </a:fld>
            <a:endParaRPr lang="en-US" dirty="0"/>
          </a:p>
        </p:txBody>
      </p:sp>
      <p:sp>
        <p:nvSpPr>
          <p:cNvPr id="8" name="Footer Placeholder 7">
            <a:extLst>
              <a:ext uri="{FF2B5EF4-FFF2-40B4-BE49-F238E27FC236}">
                <a16:creationId xmlns:a16="http://schemas.microsoft.com/office/drawing/2014/main" id="{C6F1279F-E115-452A-9CC8-91E7CEB48CE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pic>
        <p:nvPicPr>
          <p:cNvPr id="14" name="Picture 13">
            <a:extLst>
              <a:ext uri="{FF2B5EF4-FFF2-40B4-BE49-F238E27FC236}">
                <a16:creationId xmlns:a16="http://schemas.microsoft.com/office/drawing/2014/main" id="{41AA68BF-EE86-4367-B9BA-72FAE08DA14A}"/>
              </a:ext>
            </a:extLst>
          </p:cNvPr>
          <p:cNvPicPr>
            <a:picLocks noChangeAspect="1"/>
          </p:cNvPicPr>
          <p:nvPr/>
        </p:nvPicPr>
        <p:blipFill>
          <a:blip r:embed="rId4"/>
          <a:stretch>
            <a:fillRect/>
          </a:stretch>
        </p:blipFill>
        <p:spPr>
          <a:xfrm>
            <a:off x="7358186" y="1212832"/>
            <a:ext cx="4695825" cy="3143250"/>
          </a:xfrm>
          <a:prstGeom prst="rect">
            <a:avLst/>
          </a:prstGeom>
        </p:spPr>
      </p:pic>
      <p:sp>
        <p:nvSpPr>
          <p:cNvPr id="125" name="Content Placeholder 2">
            <a:extLst>
              <a:ext uri="{FF2B5EF4-FFF2-40B4-BE49-F238E27FC236}">
                <a16:creationId xmlns:a16="http://schemas.microsoft.com/office/drawing/2014/main" id="{30838D8A-AB04-4ACA-BB4D-5E3166B99604}"/>
              </a:ext>
            </a:extLst>
          </p:cNvPr>
          <p:cNvSpPr>
            <a:spLocks noGrp="1"/>
          </p:cNvSpPr>
          <p:nvPr>
            <p:ph sz="half" idx="1"/>
          </p:nvPr>
        </p:nvSpPr>
        <p:spPr>
          <a:xfrm>
            <a:off x="465144" y="1143000"/>
            <a:ext cx="6600674" cy="5039686"/>
          </a:xfrm>
          <a:solidFill>
            <a:schemeClr val="bg1"/>
          </a:solidFill>
        </p:spPr>
        <p:txBody>
          <a:bodyPr vert="horz" lIns="91440" tIns="45720" rIns="91440" bIns="45720" rtlCol="0" anchor="t">
            <a:noAutofit/>
          </a:bodyPr>
          <a:lstStyle/>
          <a:p>
            <a:pPr>
              <a:lnSpc>
                <a:spcPct val="100000"/>
              </a:lnSpc>
            </a:pPr>
            <a:r>
              <a:rPr lang="en-US" sz="2000" dirty="0">
                <a:solidFill>
                  <a:srgbClr val="1D4956"/>
                </a:solidFill>
                <a:latin typeface="Barlow"/>
                <a:cs typeface="Calibri"/>
              </a:rPr>
              <a:t>On chip: Registers, shared memory </a:t>
            </a:r>
            <a:r>
              <a:rPr lang="en-US" sz="2000" dirty="0">
                <a:solidFill>
                  <a:srgbClr val="1D4956"/>
                </a:solidFill>
                <a:latin typeface="Barlow"/>
                <a:cs typeface="Calibri"/>
                <a:sym typeface="Wingdings" panose="05000000000000000000" pitchFamily="2" charset="2"/>
              </a:rPr>
              <a:t> Safe</a:t>
            </a:r>
            <a:endParaRPr lang="en-US" sz="2000" dirty="0">
              <a:solidFill>
                <a:srgbClr val="1D4956"/>
              </a:solidFill>
              <a:latin typeface="Barlow"/>
              <a:cs typeface="Calibri"/>
            </a:endParaRPr>
          </a:p>
          <a:p>
            <a:pPr lvl="1">
              <a:lnSpc>
                <a:spcPct val="100000"/>
              </a:lnSpc>
            </a:pPr>
            <a:r>
              <a:rPr lang="en-US" sz="1600" dirty="0">
                <a:solidFill>
                  <a:srgbClr val="1D4956"/>
                </a:solidFill>
                <a:latin typeface="Barlow"/>
                <a:cs typeface="Calibri"/>
              </a:rPr>
              <a:t>Registers are per thread </a:t>
            </a:r>
          </a:p>
          <a:p>
            <a:pPr lvl="1">
              <a:lnSpc>
                <a:spcPct val="100000"/>
              </a:lnSpc>
            </a:pPr>
            <a:r>
              <a:rPr lang="en-US" sz="1600" dirty="0">
                <a:solidFill>
                  <a:srgbClr val="1D4956"/>
                </a:solidFill>
                <a:latin typeface="Barlow"/>
                <a:cs typeface="Calibri"/>
              </a:rPr>
              <a:t>Shared memory is accessible only from threads of the same SM</a:t>
            </a:r>
          </a:p>
          <a:p>
            <a:pPr>
              <a:lnSpc>
                <a:spcPct val="100000"/>
              </a:lnSpc>
            </a:pPr>
            <a:r>
              <a:rPr lang="en-US" sz="2000" dirty="0">
                <a:solidFill>
                  <a:srgbClr val="1D4956"/>
                </a:solidFill>
                <a:latin typeface="Barlow"/>
                <a:cs typeface="Calibri"/>
              </a:rPr>
              <a:t>Off chip: Local, global, constant, texture</a:t>
            </a:r>
          </a:p>
          <a:p>
            <a:pPr lvl="1">
              <a:lnSpc>
                <a:spcPct val="100000"/>
              </a:lnSpc>
            </a:pPr>
            <a:r>
              <a:rPr lang="en-US" sz="1600" dirty="0">
                <a:solidFill>
                  <a:srgbClr val="1D4956"/>
                </a:solidFill>
                <a:latin typeface="Barlow"/>
                <a:cs typeface="Calibri"/>
              </a:rPr>
              <a:t>Local (stack) </a:t>
            </a:r>
            <a:r>
              <a:rPr lang="en-US" sz="1600" dirty="0">
                <a:solidFill>
                  <a:srgbClr val="1D4956"/>
                </a:solidFill>
                <a:latin typeface="Barlow"/>
                <a:cs typeface="Calibri"/>
                <a:sym typeface="Wingdings" panose="05000000000000000000" pitchFamily="2" charset="2"/>
              </a:rPr>
              <a:t> safe</a:t>
            </a:r>
          </a:p>
          <a:p>
            <a:pPr lvl="1">
              <a:lnSpc>
                <a:spcPct val="100000"/>
              </a:lnSpc>
            </a:pPr>
            <a:r>
              <a:rPr lang="en-US" sz="1600" dirty="0">
                <a:solidFill>
                  <a:srgbClr val="1D4956"/>
                </a:solidFill>
                <a:latin typeface="Barlow"/>
                <a:cs typeface="Calibri"/>
                <a:sym typeface="Wingdings" panose="05000000000000000000" pitchFamily="2" charset="2"/>
              </a:rPr>
              <a:t>Global  </a:t>
            </a:r>
            <a:r>
              <a:rPr lang="en-US" sz="1600" b="1" dirty="0">
                <a:solidFill>
                  <a:srgbClr val="1D4956"/>
                </a:solidFill>
                <a:latin typeface="Barlow"/>
                <a:cs typeface="Calibri"/>
                <a:sym typeface="Wingdings" panose="05000000000000000000" pitchFamily="2" charset="2"/>
              </a:rPr>
              <a:t>Unsafe</a:t>
            </a:r>
          </a:p>
          <a:p>
            <a:pPr lvl="1">
              <a:lnSpc>
                <a:spcPct val="100000"/>
              </a:lnSpc>
            </a:pPr>
            <a:r>
              <a:rPr lang="en-US" sz="1600" dirty="0">
                <a:solidFill>
                  <a:srgbClr val="1D4956"/>
                </a:solidFill>
                <a:latin typeface="Barlow"/>
                <a:cs typeface="Calibri"/>
                <a:sym typeface="Wingdings" panose="05000000000000000000" pitchFamily="2" charset="2"/>
              </a:rPr>
              <a:t>Constant and texture  </a:t>
            </a:r>
            <a:r>
              <a:rPr lang="en-US" sz="1600" b="1" dirty="0">
                <a:solidFill>
                  <a:srgbClr val="1D4956"/>
                </a:solidFill>
                <a:latin typeface="Barlow"/>
                <a:cs typeface="Calibri"/>
                <a:sym typeface="Wingdings" panose="05000000000000000000" pitchFamily="2" charset="2"/>
              </a:rPr>
              <a:t>Unsafe</a:t>
            </a:r>
            <a:r>
              <a:rPr lang="en-US" sz="1600" dirty="0">
                <a:solidFill>
                  <a:srgbClr val="1D4956"/>
                </a:solidFill>
                <a:latin typeface="Barlow"/>
                <a:cs typeface="Calibri"/>
                <a:sym typeface="Wingdings" panose="05000000000000000000" pitchFamily="2" charset="2"/>
              </a:rPr>
              <a:t> but in </a:t>
            </a:r>
            <a:r>
              <a:rPr lang="en-US" sz="1600" dirty="0" err="1">
                <a:solidFill>
                  <a:srgbClr val="1D4956"/>
                </a:solidFill>
                <a:latin typeface="Barlow"/>
                <a:cs typeface="Calibri"/>
                <a:sym typeface="Wingdings" panose="05000000000000000000" pitchFamily="2" charset="2"/>
              </a:rPr>
              <a:t>Pytorch</a:t>
            </a:r>
            <a:r>
              <a:rPr lang="en-US" sz="1600" dirty="0">
                <a:solidFill>
                  <a:srgbClr val="1D4956"/>
                </a:solidFill>
                <a:latin typeface="Barlow"/>
                <a:cs typeface="Calibri"/>
                <a:sym typeface="Wingdings" panose="05000000000000000000" pitchFamily="2" charset="2"/>
              </a:rPr>
              <a:t> and Caffe kernels is not used</a:t>
            </a:r>
            <a:endParaRPr lang="en-US" sz="1600" dirty="0">
              <a:solidFill>
                <a:srgbClr val="1D4956"/>
              </a:solidFill>
              <a:latin typeface="Barlow"/>
              <a:cs typeface="Calibri"/>
            </a:endParaRPr>
          </a:p>
        </p:txBody>
      </p:sp>
    </p:spTree>
    <p:custDataLst>
      <p:tags r:id="rId1"/>
    </p:custDataLst>
    <p:extLst>
      <p:ext uri="{BB962C8B-B14F-4D97-AF65-F5344CB8AC3E}">
        <p14:creationId xmlns:p14="http://schemas.microsoft.com/office/powerpoint/2010/main" val="398455470"/>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6989" y="1063021"/>
            <a:ext cx="9850119" cy="5228439"/>
          </a:xfrm>
        </p:spPr>
        <p:txBody>
          <a:bodyPr vert="horz" lIns="91440" tIns="45720" rIns="91440" bIns="45720" rtlCol="0" anchor="t">
            <a:noAutofit/>
          </a:bodyPr>
          <a:lstStyle/>
          <a:p>
            <a:pPr>
              <a:lnSpc>
                <a:spcPct val="100000"/>
              </a:lnSpc>
              <a:buClr>
                <a:srgbClr val="1D4956"/>
              </a:buClr>
            </a:pPr>
            <a:r>
              <a:rPr lang="en-GB" sz="2400" b="1" dirty="0" err="1">
                <a:solidFill>
                  <a:srgbClr val="1D4956"/>
                </a:solidFill>
                <a:latin typeface="Barlow"/>
                <a:cs typeface="Calibri"/>
              </a:rPr>
              <a:t>TReM</a:t>
            </a:r>
            <a:r>
              <a:rPr lang="en-GB" sz="2400" b="1" dirty="0">
                <a:solidFill>
                  <a:srgbClr val="1D4956"/>
                </a:solidFill>
                <a:latin typeface="Barlow"/>
                <a:cs typeface="Calibri"/>
              </a:rPr>
              <a:t>: T</a:t>
            </a:r>
            <a:r>
              <a:rPr lang="en-GB" sz="2400" dirty="0">
                <a:solidFill>
                  <a:srgbClr val="1D4956"/>
                </a:solidFill>
                <a:latin typeface="Barlow"/>
                <a:cs typeface="Calibri"/>
              </a:rPr>
              <a:t>ask </a:t>
            </a:r>
            <a:r>
              <a:rPr lang="en-GB" sz="2400" b="1" dirty="0">
                <a:solidFill>
                  <a:srgbClr val="1D4956"/>
                </a:solidFill>
                <a:latin typeface="Barlow"/>
                <a:cs typeface="Calibri"/>
              </a:rPr>
              <a:t>Re</a:t>
            </a:r>
            <a:r>
              <a:rPr lang="en-GB" sz="2400" dirty="0">
                <a:solidFill>
                  <a:srgbClr val="1D4956"/>
                </a:solidFill>
                <a:latin typeface="Barlow"/>
                <a:cs typeface="Calibri"/>
              </a:rPr>
              <a:t>vocation </a:t>
            </a:r>
            <a:r>
              <a:rPr lang="en-GB" sz="2400" b="1" dirty="0">
                <a:solidFill>
                  <a:srgbClr val="1D4956"/>
                </a:solidFill>
                <a:latin typeface="Barlow"/>
                <a:cs typeface="Calibri"/>
              </a:rPr>
              <a:t>M</a:t>
            </a:r>
            <a:r>
              <a:rPr lang="en-GB" sz="2400" dirty="0">
                <a:solidFill>
                  <a:srgbClr val="1D4956"/>
                </a:solidFill>
                <a:latin typeface="Barlow"/>
                <a:cs typeface="Calibri"/>
              </a:rPr>
              <a:t>echanism for GPUS</a:t>
            </a:r>
          </a:p>
          <a:p>
            <a:pPr lvl="1">
              <a:buFont typeface="Wingdings" panose="05000000000000000000" pitchFamily="2" charset="2"/>
              <a:buChar char="ü"/>
            </a:pPr>
            <a:r>
              <a:rPr lang="en-US" sz="2000" dirty="0">
                <a:solidFill>
                  <a:srgbClr val="1D4956"/>
                </a:solidFill>
                <a:latin typeface="Barlow"/>
                <a:cs typeface="Calibri"/>
              </a:rPr>
              <a:t> With </a:t>
            </a:r>
            <a:r>
              <a:rPr lang="en-US" sz="2000" b="1" dirty="0">
                <a:solidFill>
                  <a:srgbClr val="1D4956"/>
                </a:solidFill>
                <a:latin typeface="Barlow"/>
                <a:cs typeface="Calibri"/>
              </a:rPr>
              <a:t>constant</a:t>
            </a:r>
            <a:r>
              <a:rPr lang="en-US" sz="2000" dirty="0">
                <a:solidFill>
                  <a:srgbClr val="1D4956"/>
                </a:solidFill>
                <a:latin typeface="Barlow"/>
                <a:cs typeface="Calibri"/>
              </a:rPr>
              <a:t> &amp; </a:t>
            </a:r>
            <a:r>
              <a:rPr lang="en-US" sz="2000" b="1" dirty="0">
                <a:solidFill>
                  <a:srgbClr val="1D4956"/>
                </a:solidFill>
                <a:latin typeface="Barlow"/>
                <a:cs typeface="Calibri"/>
              </a:rPr>
              <a:t>low</a:t>
            </a:r>
            <a:r>
              <a:rPr lang="en-US" sz="2000" dirty="0">
                <a:solidFill>
                  <a:srgbClr val="1D4956"/>
                </a:solidFill>
                <a:latin typeface="Barlow"/>
                <a:cs typeface="Calibri"/>
              </a:rPr>
              <a:t> latency (&lt;&lt; SLA)</a:t>
            </a:r>
            <a:endParaRPr lang="en-US" sz="100" dirty="0">
              <a:solidFill>
                <a:srgbClr val="1D4956"/>
              </a:solidFill>
              <a:latin typeface="Barlow"/>
              <a:cs typeface="Calibri"/>
            </a:endParaRPr>
          </a:p>
          <a:p>
            <a:r>
              <a:rPr lang="en-US" sz="2400" dirty="0">
                <a:solidFill>
                  <a:srgbClr val="1D4956"/>
                </a:solidFill>
                <a:latin typeface="Barlow"/>
                <a:cs typeface="Calibri"/>
              </a:rPr>
              <a:t>To achieve that </a:t>
            </a:r>
            <a:r>
              <a:rPr lang="en-US" sz="2400" dirty="0" err="1">
                <a:solidFill>
                  <a:srgbClr val="1D4956"/>
                </a:solidFill>
                <a:latin typeface="Barlow"/>
                <a:cs typeface="Calibri"/>
              </a:rPr>
              <a:t>TReM</a:t>
            </a:r>
            <a:r>
              <a:rPr lang="en-US" sz="2400" dirty="0">
                <a:solidFill>
                  <a:srgbClr val="1D4956"/>
                </a:solidFill>
                <a:latin typeface="Barlow"/>
                <a:cs typeface="Calibri"/>
              </a:rPr>
              <a:t>:</a:t>
            </a:r>
          </a:p>
          <a:p>
            <a:pPr lvl="1"/>
            <a:r>
              <a:rPr lang="en-GB" sz="2000" dirty="0">
                <a:solidFill>
                  <a:srgbClr val="1D4956"/>
                </a:solidFill>
                <a:latin typeface="Barlow"/>
                <a:cs typeface="Calibri"/>
              </a:rPr>
              <a:t>Stops a task at </a:t>
            </a:r>
            <a:r>
              <a:rPr lang="en-GB" sz="2000" b="1" dirty="0">
                <a:solidFill>
                  <a:srgbClr val="1D4956"/>
                </a:solidFill>
                <a:latin typeface="Barlow"/>
                <a:cs typeface="Calibri"/>
              </a:rPr>
              <a:t>any point </a:t>
            </a:r>
            <a:r>
              <a:rPr lang="en-GB" sz="2000" dirty="0">
                <a:solidFill>
                  <a:srgbClr val="1D4956"/>
                </a:solidFill>
                <a:latin typeface="Barlow"/>
                <a:cs typeface="Calibri"/>
              </a:rPr>
              <a:t>of its execution </a:t>
            </a:r>
            <a:r>
              <a:rPr lang="en-GB" sz="2000" dirty="0">
                <a:solidFill>
                  <a:srgbClr val="1D4956"/>
                </a:solidFill>
                <a:latin typeface="Barlow"/>
                <a:cs typeface="Calibri"/>
                <a:sym typeface="Wingdings" panose="05000000000000000000" pitchFamily="2" charset="2"/>
              </a:rPr>
              <a:t> low &amp; constant latency</a:t>
            </a:r>
            <a:endParaRPr lang="en-GB" sz="2000" dirty="0">
              <a:solidFill>
                <a:srgbClr val="1D4956"/>
              </a:solidFill>
              <a:latin typeface="Barlow"/>
              <a:cs typeface="Calibri"/>
            </a:endParaRPr>
          </a:p>
          <a:p>
            <a:pPr lvl="1"/>
            <a:r>
              <a:rPr lang="en-GB" sz="2000" b="1" dirty="0">
                <a:solidFill>
                  <a:srgbClr val="1D4956"/>
                </a:solidFill>
                <a:latin typeface="Barlow"/>
                <a:cs typeface="Calibri"/>
              </a:rPr>
              <a:t>Does not store </a:t>
            </a:r>
            <a:r>
              <a:rPr lang="en-GB" sz="2000" dirty="0">
                <a:solidFill>
                  <a:srgbClr val="1D4956"/>
                </a:solidFill>
                <a:latin typeface="Barlow"/>
                <a:cs typeface="Calibri"/>
              </a:rPr>
              <a:t>the state of the revoked task </a:t>
            </a:r>
            <a:r>
              <a:rPr lang="en-GB" sz="2000" dirty="0">
                <a:solidFill>
                  <a:srgbClr val="1D4956"/>
                </a:solidFill>
                <a:latin typeface="Barlow"/>
                <a:cs typeface="Calibri"/>
                <a:sym typeface="Wingdings" panose="05000000000000000000" pitchFamily="2" charset="2"/>
              </a:rPr>
              <a:t> constant latency</a:t>
            </a:r>
            <a:endParaRPr lang="en-GB" sz="2000" dirty="0">
              <a:solidFill>
                <a:srgbClr val="1D4956"/>
              </a:solidFill>
              <a:latin typeface="Barlow"/>
              <a:cs typeface="Calibri"/>
            </a:endParaRPr>
          </a:p>
          <a:p>
            <a:pPr lvl="1"/>
            <a:r>
              <a:rPr lang="en-GB" sz="2000" b="1" dirty="0">
                <a:solidFill>
                  <a:srgbClr val="1D4956"/>
                </a:solidFill>
                <a:latin typeface="Barlow"/>
                <a:cs typeface="Calibri"/>
              </a:rPr>
              <a:t>Replays</a:t>
            </a:r>
            <a:r>
              <a:rPr lang="en-GB" sz="2000" dirty="0">
                <a:solidFill>
                  <a:srgbClr val="1D4956"/>
                </a:solidFill>
                <a:latin typeface="Barlow"/>
                <a:cs typeface="Calibri"/>
              </a:rPr>
              <a:t> the revoked task later</a:t>
            </a:r>
            <a:endParaRPr lang="en-US" sz="500" dirty="0">
              <a:solidFill>
                <a:srgbClr val="1D4956"/>
              </a:solidFill>
              <a:latin typeface="Barlow"/>
              <a:cs typeface="Calibri"/>
            </a:endParaRPr>
          </a:p>
          <a:p>
            <a:r>
              <a:rPr lang="en-GB" sz="2400" dirty="0">
                <a:solidFill>
                  <a:srgbClr val="1D4956"/>
                </a:solidFill>
                <a:latin typeface="Barlow"/>
                <a:cs typeface="Calibri"/>
              </a:rPr>
              <a:t>To stop a task </a:t>
            </a:r>
            <a:r>
              <a:rPr lang="en-GB" sz="2400" dirty="0" err="1">
                <a:solidFill>
                  <a:srgbClr val="1D4956"/>
                </a:solidFill>
                <a:latin typeface="Barlow"/>
                <a:cs typeface="Calibri"/>
              </a:rPr>
              <a:t>TReM</a:t>
            </a:r>
            <a:r>
              <a:rPr lang="en-GB" sz="2400" dirty="0">
                <a:solidFill>
                  <a:srgbClr val="1D4956"/>
                </a:solidFill>
                <a:latin typeface="Barlow"/>
                <a:cs typeface="Calibri"/>
              </a:rPr>
              <a:t> uses</a:t>
            </a:r>
          </a:p>
          <a:p>
            <a:pPr lvl="1">
              <a:buFont typeface="Wingdings" panose="05000000000000000000" pitchFamily="2" charset="2"/>
              <a:buChar char="ü"/>
            </a:pPr>
            <a:r>
              <a:rPr lang="en-GB" sz="2000" dirty="0">
                <a:solidFill>
                  <a:srgbClr val="1D4956"/>
                </a:solidFill>
                <a:latin typeface="Barlow"/>
                <a:cs typeface="Calibri"/>
              </a:rPr>
              <a:t> CUDA dynamic parallelism + CUDA unified memory + </a:t>
            </a:r>
            <a:r>
              <a:rPr lang="en-GB" sz="2000" dirty="0" err="1">
                <a:solidFill>
                  <a:srgbClr val="1D4956"/>
                </a:solidFill>
                <a:latin typeface="Barlow"/>
                <a:cs typeface="Calibri"/>
              </a:rPr>
              <a:t>asm</a:t>
            </a:r>
            <a:r>
              <a:rPr lang="en-GB" sz="2000" dirty="0">
                <a:solidFill>
                  <a:srgbClr val="1D4956"/>
                </a:solidFill>
                <a:latin typeface="Barlow"/>
                <a:cs typeface="Calibri"/>
              </a:rPr>
              <a:t>(trap)</a:t>
            </a:r>
            <a:endParaRPr lang="en-GB" sz="500" dirty="0">
              <a:solidFill>
                <a:srgbClr val="1D4956"/>
              </a:solidFill>
              <a:latin typeface="Barlow"/>
              <a:cs typeface="Calibri"/>
            </a:endParaRPr>
          </a:p>
          <a:p>
            <a:r>
              <a:rPr lang="en-GB" sz="2400" dirty="0">
                <a:solidFill>
                  <a:srgbClr val="1D4956"/>
                </a:solidFill>
                <a:latin typeface="Barlow"/>
                <a:cs typeface="Calibri"/>
              </a:rPr>
              <a:t>We examine the effectiveness of </a:t>
            </a:r>
            <a:r>
              <a:rPr lang="en-GB" sz="2400" dirty="0" err="1">
                <a:solidFill>
                  <a:srgbClr val="1D4956"/>
                </a:solidFill>
                <a:latin typeface="Barlow"/>
                <a:cs typeface="Calibri"/>
              </a:rPr>
              <a:t>TReM</a:t>
            </a:r>
            <a:r>
              <a:rPr lang="en-GB" sz="2400" dirty="0">
                <a:solidFill>
                  <a:srgbClr val="1D4956"/>
                </a:solidFill>
                <a:latin typeface="Barlow"/>
                <a:cs typeface="Calibri"/>
              </a:rPr>
              <a:t> on SLA violations</a:t>
            </a:r>
          </a:p>
          <a:p>
            <a:pPr lvl="1"/>
            <a:r>
              <a:rPr lang="en-GB" sz="2000" dirty="0">
                <a:solidFill>
                  <a:srgbClr val="1D4956"/>
                </a:solidFill>
                <a:latin typeface="Barlow"/>
                <a:cs typeface="Calibri"/>
              </a:rPr>
              <a:t>Using different scheduling policies: Priority and Elastic</a:t>
            </a:r>
          </a:p>
          <a:p>
            <a:pPr lvl="1"/>
            <a:r>
              <a:rPr lang="en-GB" sz="2000" dirty="0">
                <a:solidFill>
                  <a:srgbClr val="1D4956"/>
                </a:solidFill>
                <a:latin typeface="Barlow"/>
                <a:cs typeface="Calibri"/>
              </a:rPr>
              <a:t>Focusing on </a:t>
            </a:r>
            <a:r>
              <a:rPr lang="el-GR" sz="2000" dirty="0">
                <a:solidFill>
                  <a:srgbClr val="1D4956"/>
                </a:solidFill>
                <a:latin typeface="Barlow"/>
                <a:cs typeface="Calibri"/>
              </a:rPr>
              <a:t>l</a:t>
            </a:r>
            <a:r>
              <a:rPr lang="en-US" sz="2000" dirty="0">
                <a:solidFill>
                  <a:srgbClr val="1D4956"/>
                </a:solidFill>
                <a:latin typeface="Barlow"/>
                <a:cs typeface="Calibri"/>
              </a:rPr>
              <a:t>o</a:t>
            </a:r>
            <a:r>
              <a:rPr lang="el-GR" sz="2000" dirty="0">
                <a:solidFill>
                  <a:srgbClr val="1D4956"/>
                </a:solidFill>
                <a:latin typeface="Barlow"/>
                <a:cs typeface="Calibri"/>
              </a:rPr>
              <a:t>n</a:t>
            </a:r>
            <a:r>
              <a:rPr lang="en-US" sz="2000" dirty="0">
                <a:solidFill>
                  <a:srgbClr val="1D4956"/>
                </a:solidFill>
                <a:latin typeface="Barlow"/>
                <a:cs typeface="Calibri"/>
              </a:rPr>
              <a:t>g</a:t>
            </a:r>
            <a:r>
              <a:rPr lang="el-GR" sz="2000" dirty="0">
                <a:solidFill>
                  <a:srgbClr val="1D4956"/>
                </a:solidFill>
                <a:latin typeface="Barlow"/>
                <a:cs typeface="Calibri"/>
              </a:rPr>
              <a:t>-</a:t>
            </a:r>
            <a:r>
              <a:rPr lang="en-US" sz="2000" dirty="0">
                <a:solidFill>
                  <a:srgbClr val="1D4956"/>
                </a:solidFill>
                <a:latin typeface="Barlow"/>
                <a:cs typeface="Calibri"/>
              </a:rPr>
              <a:t>r</a:t>
            </a:r>
            <a:r>
              <a:rPr lang="el-GR" sz="2000" dirty="0">
                <a:solidFill>
                  <a:srgbClr val="1D4956"/>
                </a:solidFill>
                <a:latin typeface="Barlow"/>
                <a:cs typeface="Calibri"/>
              </a:rPr>
              <a:t>u</a:t>
            </a:r>
            <a:r>
              <a:rPr lang="en-US" sz="2000" dirty="0">
                <a:solidFill>
                  <a:srgbClr val="1D4956"/>
                </a:solidFill>
                <a:latin typeface="Barlow"/>
                <a:cs typeface="Calibri"/>
              </a:rPr>
              <a:t>n</a:t>
            </a:r>
            <a:r>
              <a:rPr lang="el-GR" sz="2000" dirty="0">
                <a:solidFill>
                  <a:srgbClr val="1D4956"/>
                </a:solidFill>
                <a:latin typeface="Barlow"/>
                <a:cs typeface="Calibri"/>
              </a:rPr>
              <a:t>n</a:t>
            </a:r>
            <a:r>
              <a:rPr lang="en-US" sz="2000" dirty="0" err="1">
                <a:solidFill>
                  <a:srgbClr val="1D4956"/>
                </a:solidFill>
                <a:latin typeface="Barlow"/>
                <a:cs typeface="Calibri"/>
              </a:rPr>
              <a:t>i</a:t>
            </a:r>
            <a:r>
              <a:rPr lang="el-GR" sz="2000" dirty="0">
                <a:solidFill>
                  <a:srgbClr val="1D4956"/>
                </a:solidFill>
                <a:latin typeface="Barlow"/>
                <a:cs typeface="Calibri"/>
              </a:rPr>
              <a:t>n</a:t>
            </a:r>
            <a:r>
              <a:rPr lang="en-US" sz="2000" dirty="0">
                <a:solidFill>
                  <a:srgbClr val="1D4956"/>
                </a:solidFill>
                <a:latin typeface="Barlow"/>
                <a:cs typeface="Calibri"/>
              </a:rPr>
              <a:t>g</a:t>
            </a:r>
            <a:r>
              <a:rPr lang="en-GB" sz="2000" dirty="0">
                <a:solidFill>
                  <a:srgbClr val="1D4956"/>
                </a:solidFill>
                <a:latin typeface="Barlow"/>
                <a:cs typeface="Calibri"/>
              </a:rPr>
              <a:t> batch tasks (i.e. execution time relative to SLA)</a:t>
            </a:r>
            <a:endParaRPr lang="en-GB" sz="500" dirty="0">
              <a:solidFill>
                <a:srgbClr val="1D4956"/>
              </a:solidFill>
              <a:latin typeface="Barlow"/>
              <a:cs typeface="Calibri"/>
            </a:endParaRPr>
          </a:p>
          <a:p>
            <a:r>
              <a:rPr lang="en-GB" sz="2400" dirty="0" err="1">
                <a:solidFill>
                  <a:srgbClr val="1D4956"/>
                </a:solidFill>
                <a:latin typeface="Barlow"/>
                <a:cs typeface="Calibri"/>
              </a:rPr>
              <a:t>TReM</a:t>
            </a:r>
            <a:r>
              <a:rPr lang="en-GB" sz="2400" dirty="0">
                <a:solidFill>
                  <a:srgbClr val="1D4956"/>
                </a:solidFill>
                <a:latin typeface="Barlow"/>
                <a:cs typeface="Calibri"/>
              </a:rPr>
              <a:t> + Elastic </a:t>
            </a:r>
          </a:p>
          <a:p>
            <a:pPr lvl="1"/>
            <a:r>
              <a:rPr lang="en-GB" sz="2000" dirty="0">
                <a:solidFill>
                  <a:srgbClr val="1D4956"/>
                </a:solidFill>
                <a:latin typeface="Barlow"/>
                <a:cs typeface="Calibri"/>
              </a:rPr>
              <a:t>Ensure the SLA for 8% more user-facing tasks compared to Priority</a:t>
            </a:r>
          </a:p>
          <a:p>
            <a:pPr lvl="1"/>
            <a:r>
              <a:rPr lang="en-GB" sz="2000" dirty="0">
                <a:solidFill>
                  <a:srgbClr val="1D4956"/>
                </a:solidFill>
                <a:latin typeface="Barlow"/>
                <a:cs typeface="Calibri"/>
              </a:rPr>
              <a:t>Limits the lost work due to revocations to 2,1% on average</a:t>
            </a:r>
            <a:endParaRPr lang="en-US" b="1" dirty="0">
              <a:solidFill>
                <a:srgbClr val="1D4956"/>
              </a:solidFill>
              <a:latin typeface="Barlow"/>
              <a:cs typeface="Calibri"/>
              <a:sym typeface="Wingdings" panose="05000000000000000000" pitchFamily="2" charset="2"/>
            </a:endParaRPr>
          </a:p>
        </p:txBody>
      </p:sp>
      <p:sp>
        <p:nvSpPr>
          <p:cNvPr id="10" name="Title 1">
            <a:extLst>
              <a:ext uri="{FF2B5EF4-FFF2-40B4-BE49-F238E27FC236}">
                <a16:creationId xmlns:a16="http://schemas.microsoft.com/office/drawing/2014/main" id="{D32C81ED-39DE-40F4-8169-4CD4F99816A7}"/>
              </a:ext>
            </a:extLst>
          </p:cNvPr>
          <p:cNvSpPr>
            <a:spLocks noGrp="1"/>
          </p:cNvSpPr>
          <p:nvPr>
            <p:ph type="title"/>
          </p:nvPr>
        </p:nvSpPr>
        <p:spPr>
          <a:xfrm>
            <a:off x="524256" y="365125"/>
            <a:ext cx="10913618" cy="777875"/>
          </a:xfrm>
        </p:spPr>
        <p:txBody>
          <a:bodyPr>
            <a:noAutofit/>
          </a:bodyPr>
          <a:lstStyle/>
          <a:p>
            <a:r>
              <a:rPr lang="en-US" sz="3200" b="1" dirty="0">
                <a:solidFill>
                  <a:srgbClr val="1D4956"/>
                </a:solidFill>
                <a:latin typeface="Barlow"/>
                <a:cs typeface="Calibri Light"/>
              </a:rPr>
              <a:t>Provide QoS for user-facing when co-running with long batch</a:t>
            </a:r>
          </a:p>
        </p:txBody>
      </p:sp>
      <p:sp>
        <p:nvSpPr>
          <p:cNvPr id="4" name="Slide Number Placeholder 3">
            <a:extLst>
              <a:ext uri="{FF2B5EF4-FFF2-40B4-BE49-F238E27FC236}">
                <a16:creationId xmlns:a16="http://schemas.microsoft.com/office/drawing/2014/main" id="{ADA618B5-819D-447B-BA96-757039EB9DD0}"/>
              </a:ext>
            </a:extLst>
          </p:cNvPr>
          <p:cNvSpPr>
            <a:spLocks noGrp="1"/>
          </p:cNvSpPr>
          <p:nvPr>
            <p:ph type="sldNum" sz="quarter" idx="12"/>
          </p:nvPr>
        </p:nvSpPr>
        <p:spPr/>
        <p:txBody>
          <a:bodyPr/>
          <a:lstStyle/>
          <a:p>
            <a:fld id="{48F63A3B-78C7-47BE-AE5E-E10140E04643}" type="slidenum">
              <a:rPr lang="en-US" smtClean="0"/>
              <a:t>86</a:t>
            </a:fld>
            <a:endParaRPr lang="en-US"/>
          </a:p>
        </p:txBody>
      </p:sp>
      <p:sp>
        <p:nvSpPr>
          <p:cNvPr id="8" name="Footer Placeholder 7">
            <a:extLst>
              <a:ext uri="{FF2B5EF4-FFF2-40B4-BE49-F238E27FC236}">
                <a16:creationId xmlns:a16="http://schemas.microsoft.com/office/drawing/2014/main" id="{F9CB4592-270D-4B2F-94FC-A2C37BBCFF48}"/>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1172029685"/>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6989" y="1063021"/>
            <a:ext cx="9850119" cy="5228439"/>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rPr>
              <a:t>Batch task does not have strict response time requirements</a:t>
            </a:r>
          </a:p>
          <a:p>
            <a:pPr>
              <a:lnSpc>
                <a:spcPct val="100000"/>
              </a:lnSpc>
            </a:pPr>
            <a:endParaRPr lang="en-US" sz="500" dirty="0">
              <a:solidFill>
                <a:srgbClr val="1D4956"/>
              </a:solidFill>
              <a:latin typeface="Barlow"/>
              <a:cs typeface="Calibri"/>
            </a:endParaRPr>
          </a:p>
          <a:p>
            <a:pPr>
              <a:lnSpc>
                <a:spcPct val="100000"/>
              </a:lnSpc>
            </a:pPr>
            <a:r>
              <a:rPr lang="en-US" sz="2400" dirty="0">
                <a:solidFill>
                  <a:srgbClr val="1D4956"/>
                </a:solidFill>
                <a:latin typeface="Barlow"/>
                <a:cs typeface="Calibri"/>
              </a:rPr>
              <a:t>User-facing response time &lt; SLA</a:t>
            </a:r>
          </a:p>
          <a:p>
            <a:pPr>
              <a:lnSpc>
                <a:spcPct val="100000"/>
              </a:lnSpc>
            </a:pPr>
            <a:endParaRPr lang="en-US" sz="500" dirty="0">
              <a:solidFill>
                <a:srgbClr val="1D4956"/>
              </a:solidFill>
              <a:latin typeface="Barlow"/>
              <a:cs typeface="Calibri"/>
            </a:endParaRPr>
          </a:p>
          <a:p>
            <a:pPr>
              <a:lnSpc>
                <a:spcPct val="100000"/>
              </a:lnSpc>
            </a:pPr>
            <a:r>
              <a:rPr lang="en-US" sz="2400" dirty="0">
                <a:solidFill>
                  <a:srgbClr val="1D4956"/>
                </a:solidFill>
                <a:latin typeface="Barlow"/>
                <a:cs typeface="Calibri"/>
              </a:rPr>
              <a:t>If </a:t>
            </a:r>
            <a:r>
              <a:rPr lang="en-US" sz="2400" b="1" dirty="0">
                <a:solidFill>
                  <a:srgbClr val="1D4956"/>
                </a:solidFill>
                <a:latin typeface="Barlow"/>
                <a:cs typeface="Calibri"/>
              </a:rPr>
              <a:t>batch</a:t>
            </a:r>
            <a:r>
              <a:rPr lang="en-US" sz="2400" dirty="0">
                <a:solidFill>
                  <a:srgbClr val="1D4956"/>
                </a:solidFill>
                <a:latin typeface="Barlow"/>
                <a:cs typeface="Calibri"/>
              </a:rPr>
              <a:t> task execution time is</a:t>
            </a:r>
            <a:r>
              <a:rPr lang="en-US" sz="2400" b="1" dirty="0">
                <a:solidFill>
                  <a:srgbClr val="1D4956"/>
                </a:solidFill>
                <a:latin typeface="Barlow"/>
                <a:cs typeface="Calibri"/>
              </a:rPr>
              <a:t> adequately shorter </a:t>
            </a:r>
            <a:r>
              <a:rPr lang="en-US" sz="2400" dirty="0">
                <a:solidFill>
                  <a:srgbClr val="1D4956"/>
                </a:solidFill>
                <a:latin typeface="Barlow"/>
                <a:cs typeface="Calibri"/>
              </a:rPr>
              <a:t>than the </a:t>
            </a:r>
            <a:r>
              <a:rPr lang="en-US" sz="2400" b="1" dirty="0">
                <a:solidFill>
                  <a:srgbClr val="1D4956"/>
                </a:solidFill>
                <a:latin typeface="Barlow"/>
                <a:cs typeface="Calibri"/>
              </a:rPr>
              <a:t>SLA</a:t>
            </a:r>
          </a:p>
          <a:p>
            <a:pPr lvl="1">
              <a:lnSpc>
                <a:spcPct val="100000"/>
              </a:lnSpc>
            </a:pPr>
            <a:r>
              <a:rPr lang="en-US" sz="2000" b="1" dirty="0">
                <a:solidFill>
                  <a:srgbClr val="1D4956"/>
                </a:solidFill>
                <a:latin typeface="Barlow"/>
                <a:cs typeface="Calibri"/>
              </a:rPr>
              <a:t>User-facing</a:t>
            </a:r>
            <a:r>
              <a:rPr lang="en-US" sz="2000" dirty="0">
                <a:solidFill>
                  <a:srgbClr val="1D4956"/>
                </a:solidFill>
                <a:latin typeface="Barlow"/>
                <a:cs typeface="Calibri"/>
              </a:rPr>
              <a:t> tasks can </a:t>
            </a:r>
            <a:r>
              <a:rPr lang="en-US" sz="2000" b="1" dirty="0">
                <a:solidFill>
                  <a:srgbClr val="1D4956"/>
                </a:solidFill>
                <a:latin typeface="Barlow"/>
                <a:cs typeface="Calibri"/>
              </a:rPr>
              <a:t>meet</a:t>
            </a:r>
            <a:r>
              <a:rPr lang="en-US" sz="2000" dirty="0">
                <a:solidFill>
                  <a:srgbClr val="1D4956"/>
                </a:solidFill>
                <a:latin typeface="Barlow"/>
                <a:cs typeface="Calibri"/>
              </a:rPr>
              <a:t> their </a:t>
            </a:r>
            <a:r>
              <a:rPr lang="en-US" sz="2000" b="1" dirty="0">
                <a:solidFill>
                  <a:srgbClr val="1D4956"/>
                </a:solidFill>
                <a:latin typeface="Barlow"/>
                <a:cs typeface="Calibri"/>
              </a:rPr>
              <a:t>SLA </a:t>
            </a:r>
            <a:r>
              <a:rPr lang="en-US" sz="2000" dirty="0">
                <a:solidFill>
                  <a:srgbClr val="1D4956"/>
                </a:solidFill>
                <a:latin typeface="Barlow"/>
                <a:cs typeface="Calibri"/>
              </a:rPr>
              <a:t>target </a:t>
            </a:r>
          </a:p>
          <a:p>
            <a:pPr lvl="1">
              <a:lnSpc>
                <a:spcPct val="100000"/>
              </a:lnSpc>
            </a:pPr>
            <a:endParaRPr lang="en-US" sz="500" dirty="0">
              <a:solidFill>
                <a:srgbClr val="1D4956"/>
              </a:solidFill>
              <a:latin typeface="Barlow"/>
              <a:cs typeface="Calibri"/>
            </a:endParaRPr>
          </a:p>
          <a:p>
            <a:pPr>
              <a:lnSpc>
                <a:spcPct val="100000"/>
              </a:lnSpc>
            </a:pPr>
            <a:r>
              <a:rPr lang="en-US" sz="2400" b="1" dirty="0">
                <a:solidFill>
                  <a:srgbClr val="1D4956"/>
                </a:solidFill>
                <a:latin typeface="Barlow"/>
                <a:cs typeface="Calibri"/>
              </a:rPr>
              <a:t>Batch</a:t>
            </a:r>
            <a:r>
              <a:rPr lang="en-US" sz="2400" dirty="0">
                <a:solidFill>
                  <a:srgbClr val="1D4956"/>
                </a:solidFill>
                <a:latin typeface="Barlow"/>
                <a:cs typeface="Calibri"/>
              </a:rPr>
              <a:t> task </a:t>
            </a:r>
            <a:r>
              <a:rPr lang="en-GB" sz="2400" dirty="0">
                <a:solidFill>
                  <a:srgbClr val="1D4956"/>
                </a:solidFill>
                <a:latin typeface="Barlow"/>
                <a:cs typeface="Calibri"/>
              </a:rPr>
              <a:t>execution time </a:t>
            </a:r>
            <a:r>
              <a:rPr lang="en-US" sz="2400" b="1" dirty="0">
                <a:solidFill>
                  <a:srgbClr val="1D4956"/>
                </a:solidFill>
                <a:latin typeface="Barlow"/>
                <a:cs typeface="Calibri"/>
              </a:rPr>
              <a:t>close </a:t>
            </a:r>
            <a:r>
              <a:rPr lang="en-US" sz="2400" dirty="0">
                <a:solidFill>
                  <a:srgbClr val="1D4956"/>
                </a:solidFill>
                <a:latin typeface="Barlow"/>
                <a:cs typeface="Calibri"/>
              </a:rPr>
              <a:t>to</a:t>
            </a:r>
            <a:r>
              <a:rPr lang="en-US" sz="2400" b="1" dirty="0">
                <a:solidFill>
                  <a:srgbClr val="1D4956"/>
                </a:solidFill>
                <a:latin typeface="Barlow"/>
                <a:cs typeface="Calibri"/>
              </a:rPr>
              <a:t> </a:t>
            </a:r>
            <a:r>
              <a:rPr lang="en-GB" sz="2400" dirty="0">
                <a:solidFill>
                  <a:srgbClr val="1D4956"/>
                </a:solidFill>
                <a:latin typeface="Barlow"/>
                <a:cs typeface="Calibri"/>
              </a:rPr>
              <a:t>the </a:t>
            </a:r>
            <a:r>
              <a:rPr lang="en-US" sz="2400" dirty="0">
                <a:solidFill>
                  <a:srgbClr val="1D4956"/>
                </a:solidFill>
                <a:latin typeface="Barlow"/>
                <a:cs typeface="Calibri"/>
              </a:rPr>
              <a:t>SLA</a:t>
            </a:r>
            <a:endParaRPr lang="en-US" sz="2400" dirty="0">
              <a:solidFill>
                <a:srgbClr val="1D4956"/>
              </a:solidFill>
              <a:latin typeface="Barlow"/>
              <a:cs typeface="Calibri Light"/>
            </a:endParaRPr>
          </a:p>
          <a:p>
            <a:pPr lvl="1">
              <a:lnSpc>
                <a:spcPct val="100000"/>
              </a:lnSpc>
            </a:pPr>
            <a:r>
              <a:rPr lang="en-US" sz="2000" dirty="0">
                <a:solidFill>
                  <a:srgbClr val="1D4956"/>
                </a:solidFill>
                <a:latin typeface="Barlow"/>
                <a:cs typeface="Calibri"/>
              </a:rPr>
              <a:t>Leads to SLA violation for user-facing</a:t>
            </a:r>
          </a:p>
          <a:p>
            <a:pPr>
              <a:lnSpc>
                <a:spcPct val="100000"/>
              </a:lnSpc>
            </a:pPr>
            <a:endParaRPr lang="en-US" sz="500" dirty="0">
              <a:solidFill>
                <a:srgbClr val="1D4956"/>
              </a:solidFill>
              <a:latin typeface="Barlow"/>
              <a:cs typeface="Calibri"/>
            </a:endParaRPr>
          </a:p>
          <a:p>
            <a:pPr>
              <a:lnSpc>
                <a:spcPct val="100000"/>
              </a:lnSpc>
            </a:pPr>
            <a:r>
              <a:rPr lang="en-US" sz="2400" b="1" dirty="0">
                <a:solidFill>
                  <a:srgbClr val="1D4956"/>
                </a:solidFill>
                <a:latin typeface="Barlow"/>
                <a:cs typeface="Calibri"/>
              </a:rPr>
              <a:t>Preempting</a:t>
            </a:r>
            <a:r>
              <a:rPr lang="en-US" sz="2400" dirty="0">
                <a:solidFill>
                  <a:srgbClr val="1D4956"/>
                </a:solidFill>
                <a:latin typeface="Barlow"/>
                <a:cs typeface="Calibri"/>
              </a:rPr>
              <a:t> batch tasks can ensure the SLA for user-facing</a:t>
            </a:r>
            <a:endParaRPr lang="en-US" sz="500" dirty="0">
              <a:solidFill>
                <a:srgbClr val="1D4956"/>
              </a:solidFill>
              <a:latin typeface="Barlow"/>
              <a:cs typeface="Calibri"/>
            </a:endParaRPr>
          </a:p>
          <a:p>
            <a:pPr>
              <a:lnSpc>
                <a:spcPct val="100000"/>
              </a:lnSpc>
            </a:pPr>
            <a:endParaRPr lang="en-US" sz="500" dirty="0">
              <a:solidFill>
                <a:srgbClr val="1D4956"/>
              </a:solidFill>
              <a:latin typeface="Barlow"/>
              <a:cs typeface="Calibri"/>
            </a:endParaRPr>
          </a:p>
          <a:p>
            <a:pPr>
              <a:lnSpc>
                <a:spcPct val="100000"/>
              </a:lnSpc>
            </a:pPr>
            <a:r>
              <a:rPr lang="en-US" sz="2400" dirty="0">
                <a:solidFill>
                  <a:srgbClr val="1D4956"/>
                </a:solidFill>
                <a:latin typeface="Barlow"/>
                <a:cs typeface="Calibri"/>
              </a:rPr>
              <a:t>The preemption mechanism </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rPr>
              <a:t>constant </a:t>
            </a:r>
            <a:r>
              <a:rPr lang="en-US" sz="2400" dirty="0">
                <a:solidFill>
                  <a:srgbClr val="1D4956"/>
                </a:solidFill>
                <a:latin typeface="Barlow"/>
                <a:cs typeface="Calibri"/>
              </a:rPr>
              <a:t>and</a:t>
            </a:r>
            <a:r>
              <a:rPr lang="en-US" sz="2400" b="1" dirty="0">
                <a:solidFill>
                  <a:srgbClr val="1D4956"/>
                </a:solidFill>
                <a:latin typeface="Barlow"/>
                <a:cs typeface="Calibri"/>
              </a:rPr>
              <a:t> low </a:t>
            </a:r>
            <a:r>
              <a:rPr lang="en-US" sz="2400" dirty="0">
                <a:solidFill>
                  <a:srgbClr val="1D4956"/>
                </a:solidFill>
                <a:latin typeface="Barlow"/>
                <a:cs typeface="Calibri"/>
              </a:rPr>
              <a:t>latency</a:t>
            </a:r>
          </a:p>
          <a:p>
            <a:pPr lvl="1">
              <a:lnSpc>
                <a:spcPct val="100000"/>
              </a:lnSpc>
              <a:buFont typeface="Wingdings" panose="05000000000000000000" pitchFamily="2" charset="2"/>
              <a:buChar char="ü"/>
            </a:pPr>
            <a:r>
              <a:rPr lang="en-US" sz="2000" dirty="0">
                <a:solidFill>
                  <a:srgbClr val="1D4956"/>
                </a:solidFill>
                <a:latin typeface="Barlow"/>
                <a:cs typeface="Calibri"/>
              </a:rPr>
              <a:t> Much shorter than the SLA </a:t>
            </a:r>
            <a:r>
              <a:rPr lang="en-US" sz="2000" dirty="0">
                <a:solidFill>
                  <a:srgbClr val="1D4956"/>
                </a:solidFill>
                <a:latin typeface="Barlow"/>
                <a:cs typeface="Calibri"/>
                <a:sym typeface="Wingdings" panose="05000000000000000000" pitchFamily="2" charset="2"/>
              </a:rPr>
              <a:t> user-facing meets its SLA target</a:t>
            </a:r>
            <a:endParaRPr lang="en-US" b="1" dirty="0">
              <a:solidFill>
                <a:srgbClr val="1D4956"/>
              </a:solidFill>
              <a:latin typeface="Barlow"/>
              <a:cs typeface="Calibri"/>
              <a:sym typeface="Wingdings" panose="05000000000000000000" pitchFamily="2" charset="2"/>
            </a:endParaRPr>
          </a:p>
        </p:txBody>
      </p:sp>
      <p:sp>
        <p:nvSpPr>
          <p:cNvPr id="10" name="Title 1">
            <a:extLst>
              <a:ext uri="{FF2B5EF4-FFF2-40B4-BE49-F238E27FC236}">
                <a16:creationId xmlns:a16="http://schemas.microsoft.com/office/drawing/2014/main" id="{D32C81ED-39DE-40F4-8169-4CD4F99816A7}"/>
              </a:ext>
            </a:extLst>
          </p:cNvPr>
          <p:cNvSpPr>
            <a:spLocks noGrp="1"/>
          </p:cNvSpPr>
          <p:nvPr>
            <p:ph type="title"/>
          </p:nvPr>
        </p:nvSpPr>
        <p:spPr>
          <a:xfrm>
            <a:off x="524256" y="365125"/>
            <a:ext cx="10913618" cy="777875"/>
          </a:xfrm>
        </p:spPr>
        <p:txBody>
          <a:bodyPr>
            <a:noAutofit/>
          </a:bodyPr>
          <a:lstStyle/>
          <a:p>
            <a:r>
              <a:rPr lang="en-US" sz="3200" b="1" dirty="0">
                <a:solidFill>
                  <a:srgbClr val="1D4956"/>
                </a:solidFill>
                <a:latin typeface="Barlow"/>
                <a:cs typeface="Calibri Light"/>
              </a:rPr>
              <a:t>Provide QoS for user-facing when co-running with long batch</a:t>
            </a:r>
          </a:p>
        </p:txBody>
      </p:sp>
      <p:grpSp>
        <p:nvGrpSpPr>
          <p:cNvPr id="2" name="Group 1">
            <a:extLst>
              <a:ext uri="{FF2B5EF4-FFF2-40B4-BE49-F238E27FC236}">
                <a16:creationId xmlns:a16="http://schemas.microsoft.com/office/drawing/2014/main" id="{C4C4BBC8-7220-4D35-AAFE-8D0306C216AB}"/>
              </a:ext>
            </a:extLst>
          </p:cNvPr>
          <p:cNvGrpSpPr/>
          <p:nvPr/>
        </p:nvGrpSpPr>
        <p:grpSpPr>
          <a:xfrm>
            <a:off x="8983093" y="755926"/>
            <a:ext cx="2941348" cy="5638939"/>
            <a:chOff x="8983093" y="705126"/>
            <a:chExt cx="2941348" cy="5638939"/>
          </a:xfrm>
        </p:grpSpPr>
        <p:grpSp>
          <p:nvGrpSpPr>
            <p:cNvPr id="140" name="Ομάδα 9">
              <a:extLst>
                <a:ext uri="{FF2B5EF4-FFF2-40B4-BE49-F238E27FC236}">
                  <a16:creationId xmlns:a16="http://schemas.microsoft.com/office/drawing/2014/main" id="{1CF7C315-1F01-4254-B012-D9B08D68110B}"/>
                </a:ext>
              </a:extLst>
            </p:cNvPr>
            <p:cNvGrpSpPr/>
            <p:nvPr/>
          </p:nvGrpSpPr>
          <p:grpSpPr>
            <a:xfrm>
              <a:off x="10818237" y="1097323"/>
              <a:ext cx="369856" cy="369332"/>
              <a:chOff x="10543052" y="865290"/>
              <a:chExt cx="369856" cy="369332"/>
            </a:xfrm>
          </p:grpSpPr>
          <p:sp>
            <p:nvSpPr>
              <p:cNvPr id="141" name="Rectangle 20">
                <a:extLst>
                  <a:ext uri="{FF2B5EF4-FFF2-40B4-BE49-F238E27FC236}">
                    <a16:creationId xmlns:a16="http://schemas.microsoft.com/office/drawing/2014/main" id="{E4D0DCEB-93C3-4D9A-84FC-2C51EBCD170D}"/>
                  </a:ext>
                </a:extLst>
              </p:cNvPr>
              <p:cNvSpPr/>
              <p:nvPr/>
            </p:nvSpPr>
            <p:spPr>
              <a:xfrm>
                <a:off x="10543052" y="933939"/>
                <a:ext cx="369856" cy="238362"/>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id="{F2D0F46E-4137-4EB1-96D3-7CA472788C0C}"/>
                  </a:ext>
                </a:extLst>
              </p:cNvPr>
              <p:cNvSpPr txBox="1"/>
              <p:nvPr/>
            </p:nvSpPr>
            <p:spPr>
              <a:xfrm>
                <a:off x="10582232" y="86529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grpSp>
          <p:nvGrpSpPr>
            <p:cNvPr id="143" name="Ομάδα 5">
              <a:extLst>
                <a:ext uri="{FF2B5EF4-FFF2-40B4-BE49-F238E27FC236}">
                  <a16:creationId xmlns:a16="http://schemas.microsoft.com/office/drawing/2014/main" id="{84CB5EF6-87A0-492C-A731-F99B90160C7B}"/>
                </a:ext>
              </a:extLst>
            </p:cNvPr>
            <p:cNvGrpSpPr/>
            <p:nvPr/>
          </p:nvGrpSpPr>
          <p:grpSpPr>
            <a:xfrm>
              <a:off x="10010528" y="1097323"/>
              <a:ext cx="751830" cy="323285"/>
              <a:chOff x="9722643" y="865290"/>
              <a:chExt cx="751830" cy="323285"/>
            </a:xfrm>
          </p:grpSpPr>
          <p:grpSp>
            <p:nvGrpSpPr>
              <p:cNvPr id="144" name="Ομάδα 26">
                <a:extLst>
                  <a:ext uri="{FF2B5EF4-FFF2-40B4-BE49-F238E27FC236}">
                    <a16:creationId xmlns:a16="http://schemas.microsoft.com/office/drawing/2014/main" id="{CD69C3C6-5A21-4688-AD0F-96AEA179FFF3}"/>
                  </a:ext>
                </a:extLst>
              </p:cNvPr>
              <p:cNvGrpSpPr/>
              <p:nvPr/>
            </p:nvGrpSpPr>
            <p:grpSpPr>
              <a:xfrm>
                <a:off x="9722643" y="877074"/>
                <a:ext cx="751830" cy="311501"/>
                <a:chOff x="8794132" y="1734005"/>
                <a:chExt cx="284650" cy="369332"/>
              </a:xfrm>
            </p:grpSpPr>
            <p:sp>
              <p:nvSpPr>
                <p:cNvPr id="146" name="Rectangle 16">
                  <a:extLst>
                    <a:ext uri="{FF2B5EF4-FFF2-40B4-BE49-F238E27FC236}">
                      <a16:creationId xmlns:a16="http://schemas.microsoft.com/office/drawing/2014/main" id="{B0606B6B-FA6B-4C66-B212-202F4AED12A2}"/>
                    </a:ext>
                  </a:extLst>
                </p:cNvPr>
                <p:cNvSpPr/>
                <p:nvPr/>
              </p:nvSpPr>
              <p:spPr>
                <a:xfrm>
                  <a:off x="8794132" y="1803400"/>
                  <a:ext cx="284650" cy="280642"/>
                </a:xfrm>
                <a:prstGeom prst="rect">
                  <a:avLst/>
                </a:pr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id="{68B541FA-FB01-4D89-BA00-B0A3374F2D9F}"/>
                    </a:ext>
                  </a:extLst>
                </p:cNvPr>
                <p:cNvSpPr txBox="1"/>
                <p:nvPr/>
              </p:nvSpPr>
              <p:spPr>
                <a:xfrm>
                  <a:off x="8794132" y="1734005"/>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b="1" dirty="0">
                    <a:solidFill>
                      <a:schemeClr val="bg1"/>
                    </a:solidFill>
                  </a:endParaRPr>
                </a:p>
              </p:txBody>
            </p:sp>
          </p:grpSp>
          <p:sp>
            <p:nvSpPr>
              <p:cNvPr id="145" name="TextBox 144">
                <a:extLst>
                  <a:ext uri="{FF2B5EF4-FFF2-40B4-BE49-F238E27FC236}">
                    <a16:creationId xmlns:a16="http://schemas.microsoft.com/office/drawing/2014/main" id="{568FBDE4-643B-44B3-AE82-B6D378D52DA2}"/>
                  </a:ext>
                </a:extLst>
              </p:cNvPr>
              <p:cNvSpPr txBox="1"/>
              <p:nvPr/>
            </p:nvSpPr>
            <p:spPr>
              <a:xfrm>
                <a:off x="9956231" y="865290"/>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148" name="Group 147">
              <a:extLst>
                <a:ext uri="{FF2B5EF4-FFF2-40B4-BE49-F238E27FC236}">
                  <a16:creationId xmlns:a16="http://schemas.microsoft.com/office/drawing/2014/main" id="{B7EA5252-A715-4F7F-8B6C-3701D399A648}"/>
                </a:ext>
              </a:extLst>
            </p:cNvPr>
            <p:cNvGrpSpPr/>
            <p:nvPr/>
          </p:nvGrpSpPr>
          <p:grpSpPr>
            <a:xfrm>
              <a:off x="8983093" y="705126"/>
              <a:ext cx="2882096" cy="1225883"/>
              <a:chOff x="8608864" y="3088426"/>
              <a:chExt cx="2882096" cy="1225883"/>
            </a:xfrm>
          </p:grpSpPr>
          <p:grpSp>
            <p:nvGrpSpPr>
              <p:cNvPr id="149" name="Group 148">
                <a:extLst>
                  <a:ext uri="{FF2B5EF4-FFF2-40B4-BE49-F238E27FC236}">
                    <a16:creationId xmlns:a16="http://schemas.microsoft.com/office/drawing/2014/main" id="{A40D21F2-41DF-4DBF-AFAE-94A4833E20E2}"/>
                  </a:ext>
                </a:extLst>
              </p:cNvPr>
              <p:cNvGrpSpPr/>
              <p:nvPr/>
            </p:nvGrpSpPr>
            <p:grpSpPr>
              <a:xfrm>
                <a:off x="10512500" y="3088426"/>
                <a:ext cx="754956" cy="1041217"/>
                <a:chOff x="10512500" y="3088426"/>
                <a:chExt cx="754956" cy="1041217"/>
              </a:xfrm>
            </p:grpSpPr>
            <p:cxnSp>
              <p:nvCxnSpPr>
                <p:cNvPr id="152" name="Straight Arrow Connector 17">
                  <a:extLst>
                    <a:ext uri="{FF2B5EF4-FFF2-40B4-BE49-F238E27FC236}">
                      <a16:creationId xmlns:a16="http://schemas.microsoft.com/office/drawing/2014/main" id="{EB3C95D1-4ABE-4911-8E88-CCACC208DDC8}"/>
                    </a:ext>
                  </a:extLst>
                </p:cNvPr>
                <p:cNvCxnSpPr>
                  <a:cxnSpLocks/>
                </p:cNvCxnSpPr>
                <p:nvPr/>
              </p:nvCxnSpPr>
              <p:spPr>
                <a:xfrm>
                  <a:off x="11165550" y="3395521"/>
                  <a:ext cx="0" cy="734122"/>
                </a:xfrm>
                <a:prstGeom prst="straightConnector1">
                  <a:avLst/>
                </a:prstGeom>
                <a:ln w="28575">
                  <a:solidFill>
                    <a:srgbClr val="1D4956"/>
                  </a:solidFill>
                  <a:prstDash val="dash"/>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DA06228E-BBC3-4B4C-A639-55616D64892A}"/>
                    </a:ext>
                  </a:extLst>
                </p:cNvPr>
                <p:cNvSpPr txBox="1"/>
                <p:nvPr/>
              </p:nvSpPr>
              <p:spPr>
                <a:xfrm>
                  <a:off x="10512500" y="3088426"/>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SLA</a:t>
                  </a:r>
                  <a:endParaRPr lang="en-US" b="1" dirty="0">
                    <a:solidFill>
                      <a:srgbClr val="1D4956"/>
                    </a:solidFill>
                  </a:endParaRPr>
                </a:p>
              </p:txBody>
            </p:sp>
          </p:grpSp>
          <p:sp>
            <p:nvSpPr>
              <p:cNvPr id="150" name="TextBox 149">
                <a:extLst>
                  <a:ext uri="{FF2B5EF4-FFF2-40B4-BE49-F238E27FC236}">
                    <a16:creationId xmlns:a16="http://schemas.microsoft.com/office/drawing/2014/main" id="{0ACF0D9C-E32B-4F24-8928-27D3F03D8ADC}"/>
                  </a:ext>
                </a:extLst>
              </p:cNvPr>
              <p:cNvSpPr txBox="1"/>
              <p:nvPr/>
            </p:nvSpPr>
            <p:spPr>
              <a:xfrm>
                <a:off x="8608864" y="3944977"/>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cxnSp>
            <p:nvCxnSpPr>
              <p:cNvPr id="151" name="Ευθεία γραμμή σύνδεσης 16">
                <a:extLst>
                  <a:ext uri="{FF2B5EF4-FFF2-40B4-BE49-F238E27FC236}">
                    <a16:creationId xmlns:a16="http://schemas.microsoft.com/office/drawing/2014/main" id="{E2D50DB0-0CCA-4C23-A4A0-2DB96E7345AC}"/>
                  </a:ext>
                </a:extLst>
              </p:cNvPr>
              <p:cNvCxnSpPr>
                <a:cxnSpLocks/>
              </p:cNvCxnSpPr>
              <p:nvPr/>
            </p:nvCxnSpPr>
            <p:spPr>
              <a:xfrm>
                <a:off x="8989360" y="4038135"/>
                <a:ext cx="2501600" cy="4210"/>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54" name="Group 153">
              <a:extLst>
                <a:ext uri="{FF2B5EF4-FFF2-40B4-BE49-F238E27FC236}">
                  <a16:creationId xmlns:a16="http://schemas.microsoft.com/office/drawing/2014/main" id="{2C5A7677-5751-4E77-9C50-9559A0AE8556}"/>
                </a:ext>
              </a:extLst>
            </p:cNvPr>
            <p:cNvGrpSpPr/>
            <p:nvPr/>
          </p:nvGrpSpPr>
          <p:grpSpPr>
            <a:xfrm>
              <a:off x="8986111" y="2220572"/>
              <a:ext cx="2879078" cy="1241913"/>
              <a:chOff x="8611882" y="4603872"/>
              <a:chExt cx="2879078" cy="1241913"/>
            </a:xfrm>
          </p:grpSpPr>
          <p:sp>
            <p:nvSpPr>
              <p:cNvPr id="155" name="TextBox 154">
                <a:extLst>
                  <a:ext uri="{FF2B5EF4-FFF2-40B4-BE49-F238E27FC236}">
                    <a16:creationId xmlns:a16="http://schemas.microsoft.com/office/drawing/2014/main" id="{7F20697F-3120-4FE7-BB31-789CE36A847C}"/>
                  </a:ext>
                </a:extLst>
              </p:cNvPr>
              <p:cNvSpPr txBox="1"/>
              <p:nvPr/>
            </p:nvSpPr>
            <p:spPr>
              <a:xfrm>
                <a:off x="8611882" y="5476453"/>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cxnSp>
            <p:nvCxnSpPr>
              <p:cNvPr id="156" name="Straight Arrow Connector 17">
                <a:extLst>
                  <a:ext uri="{FF2B5EF4-FFF2-40B4-BE49-F238E27FC236}">
                    <a16:creationId xmlns:a16="http://schemas.microsoft.com/office/drawing/2014/main" id="{BFFF3E8B-6F80-452B-99E1-AA20F6BA9915}"/>
                  </a:ext>
                </a:extLst>
              </p:cNvPr>
              <p:cNvCxnSpPr>
                <a:cxnSpLocks/>
              </p:cNvCxnSpPr>
              <p:nvPr/>
            </p:nvCxnSpPr>
            <p:spPr>
              <a:xfrm>
                <a:off x="11164212" y="4910967"/>
                <a:ext cx="0" cy="734122"/>
              </a:xfrm>
              <a:prstGeom prst="straightConnector1">
                <a:avLst/>
              </a:prstGeom>
              <a:ln w="28575">
                <a:solidFill>
                  <a:srgbClr val="1D4956"/>
                </a:solidFill>
                <a:prstDash val="dash"/>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A376B558-3CD9-4531-93CB-16958E8CB552}"/>
                  </a:ext>
                </a:extLst>
              </p:cNvPr>
              <p:cNvSpPr txBox="1"/>
              <p:nvPr/>
            </p:nvSpPr>
            <p:spPr>
              <a:xfrm>
                <a:off x="10598844" y="4603872"/>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SLA</a:t>
                </a:r>
                <a:endParaRPr lang="en-US" b="1" dirty="0">
                  <a:solidFill>
                    <a:srgbClr val="1D4956"/>
                  </a:solidFill>
                </a:endParaRPr>
              </a:p>
            </p:txBody>
          </p:sp>
          <p:sp>
            <p:nvSpPr>
              <p:cNvPr id="158" name="Rectangle 16">
                <a:extLst>
                  <a:ext uri="{FF2B5EF4-FFF2-40B4-BE49-F238E27FC236}">
                    <a16:creationId xmlns:a16="http://schemas.microsoft.com/office/drawing/2014/main" id="{D52971DA-13C1-43DD-9405-7191E34DA4CC}"/>
                  </a:ext>
                </a:extLst>
              </p:cNvPr>
              <p:cNvSpPr/>
              <p:nvPr/>
            </p:nvSpPr>
            <p:spPr>
              <a:xfrm>
                <a:off x="9403017" y="5064718"/>
                <a:ext cx="1601386" cy="222399"/>
              </a:xfrm>
              <a:prstGeom prst="rect">
                <a:avLst/>
              </a:pr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9" name="Ευθεία γραμμή σύνδεσης 16">
                <a:extLst>
                  <a:ext uri="{FF2B5EF4-FFF2-40B4-BE49-F238E27FC236}">
                    <a16:creationId xmlns:a16="http://schemas.microsoft.com/office/drawing/2014/main" id="{B2F7968E-DE20-4C5F-A6E2-52855AE8BAFC}"/>
                  </a:ext>
                </a:extLst>
              </p:cNvPr>
              <p:cNvCxnSpPr>
                <a:cxnSpLocks/>
              </p:cNvCxnSpPr>
              <p:nvPr/>
            </p:nvCxnSpPr>
            <p:spPr>
              <a:xfrm flipV="1">
                <a:off x="8991807" y="5552780"/>
                <a:ext cx="2499153" cy="1885"/>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60" name="TextBox 159">
              <a:extLst>
                <a:ext uri="{FF2B5EF4-FFF2-40B4-BE49-F238E27FC236}">
                  <a16:creationId xmlns:a16="http://schemas.microsoft.com/office/drawing/2014/main" id="{22D3714F-03E5-4E49-8AB5-610B5C86FC8D}"/>
                </a:ext>
              </a:extLst>
            </p:cNvPr>
            <p:cNvSpPr txBox="1"/>
            <p:nvPr/>
          </p:nvSpPr>
          <p:spPr>
            <a:xfrm>
              <a:off x="10479109" y="2611105"/>
              <a:ext cx="314846"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nvGrpSpPr>
            <p:cNvPr id="161" name="Ομάδα 13">
              <a:extLst>
                <a:ext uri="{FF2B5EF4-FFF2-40B4-BE49-F238E27FC236}">
                  <a16:creationId xmlns:a16="http://schemas.microsoft.com/office/drawing/2014/main" id="{6B9BC2D2-A432-4A8E-9026-0FF496E55427}"/>
                </a:ext>
              </a:extLst>
            </p:cNvPr>
            <p:cNvGrpSpPr/>
            <p:nvPr/>
          </p:nvGrpSpPr>
          <p:grpSpPr>
            <a:xfrm>
              <a:off x="11474983" y="2600158"/>
              <a:ext cx="369856" cy="369332"/>
              <a:chOff x="10971446" y="2375160"/>
              <a:chExt cx="369856" cy="369332"/>
            </a:xfrm>
          </p:grpSpPr>
          <p:sp>
            <p:nvSpPr>
              <p:cNvPr id="162" name="Rectangle 20">
                <a:extLst>
                  <a:ext uri="{FF2B5EF4-FFF2-40B4-BE49-F238E27FC236}">
                    <a16:creationId xmlns:a16="http://schemas.microsoft.com/office/drawing/2014/main" id="{BE2BCAD7-4EE3-4BA0-BC7D-58ABB95ACE76}"/>
                  </a:ext>
                </a:extLst>
              </p:cNvPr>
              <p:cNvSpPr/>
              <p:nvPr/>
            </p:nvSpPr>
            <p:spPr>
              <a:xfrm>
                <a:off x="10971446" y="2444610"/>
                <a:ext cx="369856" cy="237561"/>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TextBox 162">
                <a:extLst>
                  <a:ext uri="{FF2B5EF4-FFF2-40B4-BE49-F238E27FC236}">
                    <a16:creationId xmlns:a16="http://schemas.microsoft.com/office/drawing/2014/main" id="{5495AE0C-E4A6-4818-ABEF-8E80B78E114D}"/>
                  </a:ext>
                </a:extLst>
              </p:cNvPr>
              <p:cNvSpPr txBox="1"/>
              <p:nvPr/>
            </p:nvSpPr>
            <p:spPr>
              <a:xfrm>
                <a:off x="11010626" y="237516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grpSp>
          <p:nvGrpSpPr>
            <p:cNvPr id="164" name="Group 163">
              <a:extLst>
                <a:ext uri="{FF2B5EF4-FFF2-40B4-BE49-F238E27FC236}">
                  <a16:creationId xmlns:a16="http://schemas.microsoft.com/office/drawing/2014/main" id="{ED2A624E-0AF2-4BE3-95BE-40AA5BF09861}"/>
                </a:ext>
              </a:extLst>
            </p:cNvPr>
            <p:cNvGrpSpPr/>
            <p:nvPr/>
          </p:nvGrpSpPr>
          <p:grpSpPr>
            <a:xfrm>
              <a:off x="8989230" y="4367626"/>
              <a:ext cx="2932020" cy="1199929"/>
              <a:chOff x="8365262" y="694853"/>
              <a:chExt cx="2932020" cy="1199929"/>
            </a:xfrm>
          </p:grpSpPr>
          <p:grpSp>
            <p:nvGrpSpPr>
              <p:cNvPr id="165" name="Group 164">
                <a:extLst>
                  <a:ext uri="{FF2B5EF4-FFF2-40B4-BE49-F238E27FC236}">
                    <a16:creationId xmlns:a16="http://schemas.microsoft.com/office/drawing/2014/main" id="{8895B428-3F85-4F6A-B23F-925A84EF56AF}"/>
                  </a:ext>
                </a:extLst>
              </p:cNvPr>
              <p:cNvGrpSpPr/>
              <p:nvPr/>
            </p:nvGrpSpPr>
            <p:grpSpPr>
              <a:xfrm>
                <a:off x="8365262" y="694853"/>
                <a:ext cx="2932020" cy="1199929"/>
                <a:chOff x="8455520" y="718312"/>
                <a:chExt cx="2932020" cy="1199929"/>
              </a:xfrm>
            </p:grpSpPr>
            <p:cxnSp>
              <p:nvCxnSpPr>
                <p:cNvPr id="167" name="Ευθεία γραμμή σύνδεσης 77">
                  <a:extLst>
                    <a:ext uri="{FF2B5EF4-FFF2-40B4-BE49-F238E27FC236}">
                      <a16:creationId xmlns:a16="http://schemas.microsoft.com/office/drawing/2014/main" id="{6F41D5E3-F16E-466E-A5FF-BFC04DB655C7}"/>
                    </a:ext>
                  </a:extLst>
                </p:cNvPr>
                <p:cNvCxnSpPr>
                  <a:cxnSpLocks/>
                </p:cNvCxnSpPr>
                <p:nvPr/>
              </p:nvCxnSpPr>
              <p:spPr>
                <a:xfrm flipV="1">
                  <a:off x="8832326" y="1618775"/>
                  <a:ext cx="2509006" cy="5058"/>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TextBox 167">
                  <a:extLst>
                    <a:ext uri="{FF2B5EF4-FFF2-40B4-BE49-F238E27FC236}">
                      <a16:creationId xmlns:a16="http://schemas.microsoft.com/office/drawing/2014/main" id="{069166AD-DEE9-4680-B003-B8E63AFCBE6D}"/>
                    </a:ext>
                  </a:extLst>
                </p:cNvPr>
                <p:cNvSpPr txBox="1"/>
                <p:nvPr/>
              </p:nvSpPr>
              <p:spPr>
                <a:xfrm>
                  <a:off x="8455520" y="1548909"/>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grpSp>
              <p:nvGrpSpPr>
                <p:cNvPr id="169" name="Ομάδα 111">
                  <a:extLst>
                    <a:ext uri="{FF2B5EF4-FFF2-40B4-BE49-F238E27FC236}">
                      <a16:creationId xmlns:a16="http://schemas.microsoft.com/office/drawing/2014/main" id="{0A553B7B-BCCD-496C-9F04-CAC6EA513B90}"/>
                    </a:ext>
                  </a:extLst>
                </p:cNvPr>
                <p:cNvGrpSpPr/>
                <p:nvPr/>
              </p:nvGrpSpPr>
              <p:grpSpPr>
                <a:xfrm>
                  <a:off x="10632584" y="718312"/>
                  <a:ext cx="754956" cy="1004725"/>
                  <a:chOff x="10632584" y="718312"/>
                  <a:chExt cx="754956" cy="1004725"/>
                </a:xfrm>
              </p:grpSpPr>
              <p:cxnSp>
                <p:nvCxnSpPr>
                  <p:cNvPr id="170" name="Straight Arrow Connector 17">
                    <a:extLst>
                      <a:ext uri="{FF2B5EF4-FFF2-40B4-BE49-F238E27FC236}">
                        <a16:creationId xmlns:a16="http://schemas.microsoft.com/office/drawing/2014/main" id="{D0064F85-0516-46AC-A50A-48CEC22D1F1B}"/>
                      </a:ext>
                    </a:extLst>
                  </p:cNvPr>
                  <p:cNvCxnSpPr>
                    <a:cxnSpLocks/>
                  </p:cNvCxnSpPr>
                  <p:nvPr/>
                </p:nvCxnSpPr>
                <p:spPr>
                  <a:xfrm>
                    <a:off x="11010062" y="988915"/>
                    <a:ext cx="0" cy="734122"/>
                  </a:xfrm>
                  <a:prstGeom prst="straightConnector1">
                    <a:avLst/>
                  </a:prstGeom>
                  <a:ln w="28575">
                    <a:solidFill>
                      <a:srgbClr val="1D4956"/>
                    </a:solidFill>
                    <a:prstDash val="dash"/>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9B8A6093-DFDF-4D26-AFF0-77052430A921}"/>
                      </a:ext>
                    </a:extLst>
                  </p:cNvPr>
                  <p:cNvSpPr txBox="1"/>
                  <p:nvPr/>
                </p:nvSpPr>
                <p:spPr>
                  <a:xfrm>
                    <a:off x="10632584" y="718312"/>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SLA</a:t>
                    </a:r>
                    <a:endParaRPr lang="en-US" b="1" dirty="0">
                      <a:solidFill>
                        <a:srgbClr val="1D4956"/>
                      </a:solidFill>
                    </a:endParaRPr>
                  </a:p>
                </p:txBody>
              </p:sp>
            </p:grpSp>
          </p:grpSp>
          <p:sp>
            <p:nvSpPr>
              <p:cNvPr id="166" name="TextBox 165">
                <a:extLst>
                  <a:ext uri="{FF2B5EF4-FFF2-40B4-BE49-F238E27FC236}">
                    <a16:creationId xmlns:a16="http://schemas.microsoft.com/office/drawing/2014/main" id="{FAA972AE-B755-4619-BB98-6B38350CBDDF}"/>
                  </a:ext>
                </a:extLst>
              </p:cNvPr>
              <p:cNvSpPr txBox="1"/>
              <p:nvPr/>
            </p:nvSpPr>
            <p:spPr>
              <a:xfrm>
                <a:off x="9823943" y="980542"/>
                <a:ext cx="375735"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172" name="Ομάδα 105">
              <a:extLst>
                <a:ext uri="{FF2B5EF4-FFF2-40B4-BE49-F238E27FC236}">
                  <a16:creationId xmlns:a16="http://schemas.microsoft.com/office/drawing/2014/main" id="{04281111-7E36-41B9-888B-F53A3F4695A5}"/>
                </a:ext>
              </a:extLst>
            </p:cNvPr>
            <p:cNvGrpSpPr/>
            <p:nvPr/>
          </p:nvGrpSpPr>
          <p:grpSpPr>
            <a:xfrm rot="10800000">
              <a:off x="9338116" y="4978408"/>
              <a:ext cx="1353201" cy="1120278"/>
              <a:chOff x="8944387" y="-88110"/>
              <a:chExt cx="1353201" cy="1120278"/>
            </a:xfrm>
          </p:grpSpPr>
          <p:cxnSp>
            <p:nvCxnSpPr>
              <p:cNvPr id="173" name="Straight Arrow Connector 15">
                <a:extLst>
                  <a:ext uri="{FF2B5EF4-FFF2-40B4-BE49-F238E27FC236}">
                    <a16:creationId xmlns:a16="http://schemas.microsoft.com/office/drawing/2014/main" id="{27EA971B-EAC3-47D0-B8F6-943FCBE93EAF}"/>
                  </a:ext>
                </a:extLst>
              </p:cNvPr>
              <p:cNvCxnSpPr>
                <a:cxnSpLocks/>
                <a:stCxn id="174" idx="0"/>
              </p:cNvCxnSpPr>
              <p:nvPr/>
            </p:nvCxnSpPr>
            <p:spPr>
              <a:xfrm rot="10800000" flipV="1">
                <a:off x="9620986" y="281222"/>
                <a:ext cx="1" cy="7509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1A9C9F3A-695B-4A5B-9E6D-D2E7953E4F19}"/>
                  </a:ext>
                </a:extLst>
              </p:cNvPr>
              <p:cNvSpPr txBox="1"/>
              <p:nvPr/>
            </p:nvSpPr>
            <p:spPr>
              <a:xfrm rot="10800000">
                <a:off x="8944387" y="-88110"/>
                <a:ext cx="1353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Stop signal</a:t>
                </a:r>
                <a:endParaRPr lang="en-US" b="1" i="1" dirty="0">
                  <a:solidFill>
                    <a:schemeClr val="tx1"/>
                  </a:solidFill>
                </a:endParaRPr>
              </a:p>
            </p:txBody>
          </p:sp>
        </p:grpSp>
        <p:cxnSp>
          <p:nvCxnSpPr>
            <p:cNvPr id="175" name="Straight Arrow Connector 15">
              <a:extLst>
                <a:ext uri="{FF2B5EF4-FFF2-40B4-BE49-F238E27FC236}">
                  <a16:creationId xmlns:a16="http://schemas.microsoft.com/office/drawing/2014/main" id="{F62540BC-717F-41F7-A83C-5CA5250BB0B7}"/>
                </a:ext>
              </a:extLst>
            </p:cNvPr>
            <p:cNvCxnSpPr>
              <a:cxnSpLocks/>
            </p:cNvCxnSpPr>
            <p:nvPr/>
          </p:nvCxnSpPr>
          <p:spPr>
            <a:xfrm flipV="1">
              <a:off x="11114785" y="4964816"/>
              <a:ext cx="0" cy="1054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5063CCAE-C6CE-4E9B-8EE4-8AD118C591CA}"/>
                </a:ext>
              </a:extLst>
            </p:cNvPr>
            <p:cNvSpPr txBox="1"/>
            <p:nvPr/>
          </p:nvSpPr>
          <p:spPr>
            <a:xfrm>
              <a:off x="10344456" y="5974733"/>
              <a:ext cx="15799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Task stopped</a:t>
              </a:r>
              <a:endParaRPr lang="en-US" b="1" i="1" dirty="0">
                <a:solidFill>
                  <a:schemeClr val="tx1"/>
                </a:solidFill>
              </a:endParaRPr>
            </a:p>
          </p:txBody>
        </p:sp>
        <p:grpSp>
          <p:nvGrpSpPr>
            <p:cNvPr id="177" name="Ομάδα 94">
              <a:extLst>
                <a:ext uri="{FF2B5EF4-FFF2-40B4-BE49-F238E27FC236}">
                  <a16:creationId xmlns:a16="http://schemas.microsoft.com/office/drawing/2014/main" id="{652F4E3D-B0A5-4238-B6FF-8814440C7E52}"/>
                </a:ext>
              </a:extLst>
            </p:cNvPr>
            <p:cNvGrpSpPr/>
            <p:nvPr/>
          </p:nvGrpSpPr>
          <p:grpSpPr>
            <a:xfrm>
              <a:off x="9757154" y="4648100"/>
              <a:ext cx="1328394" cy="311501"/>
              <a:chOff x="9547201" y="2362407"/>
              <a:chExt cx="1277314" cy="311501"/>
            </a:xfrm>
          </p:grpSpPr>
          <p:sp>
            <p:nvSpPr>
              <p:cNvPr id="178" name="Rectangle 16">
                <a:extLst>
                  <a:ext uri="{FF2B5EF4-FFF2-40B4-BE49-F238E27FC236}">
                    <a16:creationId xmlns:a16="http://schemas.microsoft.com/office/drawing/2014/main" id="{07B7F92F-9EB7-4869-8577-84A1B07ECBAB}"/>
                  </a:ext>
                </a:extLst>
              </p:cNvPr>
              <p:cNvSpPr/>
              <p:nvPr/>
            </p:nvSpPr>
            <p:spPr>
              <a:xfrm>
                <a:off x="9547201" y="2430338"/>
                <a:ext cx="1277314" cy="239080"/>
              </a:xfrm>
              <a:custGeom>
                <a:avLst/>
                <a:gdLst>
                  <a:gd name="connsiteX0" fmla="*/ 0 w 920835"/>
                  <a:gd name="connsiteY0" fmla="*/ 0 h 236698"/>
                  <a:gd name="connsiteX1" fmla="*/ 920835 w 920835"/>
                  <a:gd name="connsiteY1" fmla="*/ 0 h 236698"/>
                  <a:gd name="connsiteX2" fmla="*/ 920835 w 920835"/>
                  <a:gd name="connsiteY2" fmla="*/ 236698 h 236698"/>
                  <a:gd name="connsiteX3" fmla="*/ 0 w 920835"/>
                  <a:gd name="connsiteY3" fmla="*/ 236698 h 236698"/>
                  <a:gd name="connsiteX4" fmla="*/ 0 w 920835"/>
                  <a:gd name="connsiteY4" fmla="*/ 0 h 236698"/>
                  <a:gd name="connsiteX0" fmla="*/ 0 w 927979"/>
                  <a:gd name="connsiteY0" fmla="*/ 0 h 239080"/>
                  <a:gd name="connsiteX1" fmla="*/ 920835 w 927979"/>
                  <a:gd name="connsiteY1" fmla="*/ 0 h 239080"/>
                  <a:gd name="connsiteX2" fmla="*/ 927979 w 927979"/>
                  <a:gd name="connsiteY2" fmla="*/ 239080 h 239080"/>
                  <a:gd name="connsiteX3" fmla="*/ 0 w 927979"/>
                  <a:gd name="connsiteY3" fmla="*/ 236698 h 239080"/>
                  <a:gd name="connsiteX4" fmla="*/ 0 w 927979"/>
                  <a:gd name="connsiteY4" fmla="*/ 0 h 239080"/>
                  <a:gd name="connsiteX0" fmla="*/ 0 w 953182"/>
                  <a:gd name="connsiteY0" fmla="*/ 0 h 239080"/>
                  <a:gd name="connsiteX1" fmla="*/ 920835 w 953182"/>
                  <a:gd name="connsiteY1" fmla="*/ 0 h 239080"/>
                  <a:gd name="connsiteX2" fmla="*/ 927979 w 953182"/>
                  <a:gd name="connsiteY2" fmla="*/ 239080 h 239080"/>
                  <a:gd name="connsiteX3" fmla="*/ 0 w 953182"/>
                  <a:gd name="connsiteY3" fmla="*/ 236698 h 239080"/>
                  <a:gd name="connsiteX4" fmla="*/ 0 w 953182"/>
                  <a:gd name="connsiteY4" fmla="*/ 0 h 239080"/>
                  <a:gd name="connsiteX0" fmla="*/ 0 w 982780"/>
                  <a:gd name="connsiteY0" fmla="*/ 0 h 239080"/>
                  <a:gd name="connsiteX1" fmla="*/ 920835 w 982780"/>
                  <a:gd name="connsiteY1" fmla="*/ 0 h 239080"/>
                  <a:gd name="connsiteX2" fmla="*/ 927979 w 982780"/>
                  <a:gd name="connsiteY2" fmla="*/ 239080 h 239080"/>
                  <a:gd name="connsiteX3" fmla="*/ 0 w 982780"/>
                  <a:gd name="connsiteY3" fmla="*/ 236698 h 239080"/>
                  <a:gd name="connsiteX4" fmla="*/ 0 w 982780"/>
                  <a:gd name="connsiteY4" fmla="*/ 0 h 239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780" h="239080">
                    <a:moveTo>
                      <a:pt x="0" y="0"/>
                    </a:moveTo>
                    <a:lnTo>
                      <a:pt x="920835" y="0"/>
                    </a:lnTo>
                    <a:cubicBezTo>
                      <a:pt x="923216" y="79693"/>
                      <a:pt x="1054186" y="66518"/>
                      <a:pt x="927979" y="239080"/>
                    </a:cubicBezTo>
                    <a:lnTo>
                      <a:pt x="0" y="236698"/>
                    </a:lnTo>
                    <a:lnTo>
                      <a:pt x="0" y="0"/>
                    </a:lnTo>
                    <a:close/>
                  </a:path>
                </a:pathLst>
              </a:cu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TextBox 178">
                <a:extLst>
                  <a:ext uri="{FF2B5EF4-FFF2-40B4-BE49-F238E27FC236}">
                    <a16:creationId xmlns:a16="http://schemas.microsoft.com/office/drawing/2014/main" id="{5B724B81-3431-4482-B621-E309CD8F5D33}"/>
                  </a:ext>
                </a:extLst>
              </p:cNvPr>
              <p:cNvSpPr txBox="1"/>
              <p:nvPr/>
            </p:nvSpPr>
            <p:spPr>
              <a:xfrm>
                <a:off x="10249711" y="2362407"/>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181" name="Group 180">
              <a:extLst>
                <a:ext uri="{FF2B5EF4-FFF2-40B4-BE49-F238E27FC236}">
                  <a16:creationId xmlns:a16="http://schemas.microsoft.com/office/drawing/2014/main" id="{B96CAA5F-ED5C-458D-9D15-38D6BB50D50B}"/>
                </a:ext>
              </a:extLst>
            </p:cNvPr>
            <p:cNvGrpSpPr/>
            <p:nvPr/>
          </p:nvGrpSpPr>
          <p:grpSpPr>
            <a:xfrm>
              <a:off x="9854728" y="3843172"/>
              <a:ext cx="1394631" cy="1706267"/>
              <a:chOff x="9449267" y="724417"/>
              <a:chExt cx="1394631" cy="1252788"/>
            </a:xfrm>
          </p:grpSpPr>
          <p:cxnSp>
            <p:nvCxnSpPr>
              <p:cNvPr id="182" name="Straight Arrow Connector 17">
                <a:extLst>
                  <a:ext uri="{FF2B5EF4-FFF2-40B4-BE49-F238E27FC236}">
                    <a16:creationId xmlns:a16="http://schemas.microsoft.com/office/drawing/2014/main" id="{DDD3C574-B1B6-4522-AF60-3FB694DCF36E}"/>
                  </a:ext>
                </a:extLst>
              </p:cNvPr>
              <p:cNvCxnSpPr>
                <a:cxnSpLocks/>
              </p:cNvCxnSpPr>
              <p:nvPr/>
            </p:nvCxnSpPr>
            <p:spPr>
              <a:xfrm>
                <a:off x="9605271" y="1022487"/>
                <a:ext cx="11510" cy="92421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3" name="Straight Arrow Connector 17">
                <a:extLst>
                  <a:ext uri="{FF2B5EF4-FFF2-40B4-BE49-F238E27FC236}">
                    <a16:creationId xmlns:a16="http://schemas.microsoft.com/office/drawing/2014/main" id="{8CEEDA8E-E0DA-45C2-BE06-D3AF4900EC26}"/>
                  </a:ext>
                </a:extLst>
              </p:cNvPr>
              <p:cNvCxnSpPr>
                <a:cxnSpLocks/>
              </p:cNvCxnSpPr>
              <p:nvPr/>
            </p:nvCxnSpPr>
            <p:spPr>
              <a:xfrm>
                <a:off x="10698603" y="943525"/>
                <a:ext cx="2851" cy="10336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4" name="TextBox 183">
                <a:extLst>
                  <a:ext uri="{FF2B5EF4-FFF2-40B4-BE49-F238E27FC236}">
                    <a16:creationId xmlns:a16="http://schemas.microsoft.com/office/drawing/2014/main" id="{C00AC597-C7E6-41FB-816B-72EA62955068}"/>
                  </a:ext>
                </a:extLst>
              </p:cNvPr>
              <p:cNvSpPr txBox="1"/>
              <p:nvPr/>
            </p:nvSpPr>
            <p:spPr>
              <a:xfrm>
                <a:off x="9449267" y="724417"/>
                <a:ext cx="139463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rgbClr val="1D4956"/>
                    </a:solidFill>
                    <a:latin typeface="Barlow"/>
                  </a:rPr>
                  <a:t>Preemption latency</a:t>
                </a:r>
                <a:endParaRPr lang="en-US" sz="1200" b="1" dirty="0">
                  <a:solidFill>
                    <a:srgbClr val="1D4956"/>
                  </a:solidFill>
                </a:endParaRPr>
              </a:p>
            </p:txBody>
          </p:sp>
          <p:cxnSp>
            <p:nvCxnSpPr>
              <p:cNvPr id="185" name="Straight Arrow Connector 39">
                <a:extLst>
                  <a:ext uri="{FF2B5EF4-FFF2-40B4-BE49-F238E27FC236}">
                    <a16:creationId xmlns:a16="http://schemas.microsoft.com/office/drawing/2014/main" id="{E9839CC2-522A-4E87-B60C-0C425A6F9AE6}"/>
                  </a:ext>
                </a:extLst>
              </p:cNvPr>
              <p:cNvCxnSpPr>
                <a:cxnSpLocks/>
              </p:cNvCxnSpPr>
              <p:nvPr/>
            </p:nvCxnSpPr>
            <p:spPr>
              <a:xfrm>
                <a:off x="9738409" y="1292402"/>
                <a:ext cx="883886" cy="0"/>
              </a:xfrm>
              <a:prstGeom prst="straightConnector1">
                <a:avLst/>
              </a:prstGeom>
              <a:ln w="12700" cap="flat" cmpd="sng" algn="ctr">
                <a:solidFill>
                  <a:srgbClr val="1D495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
          <p:nvSpPr>
            <p:cNvPr id="186" name="Rectangle 20">
              <a:extLst>
                <a:ext uri="{FF2B5EF4-FFF2-40B4-BE49-F238E27FC236}">
                  <a16:creationId xmlns:a16="http://schemas.microsoft.com/office/drawing/2014/main" id="{14882F2C-63BA-4C3A-8F1B-CD13DA20E4A4}"/>
                </a:ext>
              </a:extLst>
            </p:cNvPr>
            <p:cNvSpPr/>
            <p:nvPr/>
          </p:nvSpPr>
          <p:spPr>
            <a:xfrm>
              <a:off x="11146519" y="4705584"/>
              <a:ext cx="369856" cy="244689"/>
            </a:xfrm>
            <a:prstGeom prst="rect">
              <a:avLst/>
            </a:prstGeom>
            <a:solidFill>
              <a:schemeClr val="bg1"/>
            </a:solidFill>
            <a:ln w="28575">
              <a:solidFill>
                <a:srgbClr val="4FA0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49BA6C11-2144-4FCB-959D-A83D4870E02F}"/>
                </a:ext>
              </a:extLst>
            </p:cNvPr>
            <p:cNvSpPr txBox="1"/>
            <p:nvPr/>
          </p:nvSpPr>
          <p:spPr>
            <a:xfrm>
              <a:off x="11179169" y="4645853"/>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sp>
        <p:nvSpPr>
          <p:cNvPr id="4" name="Slide Number Placeholder 3">
            <a:extLst>
              <a:ext uri="{FF2B5EF4-FFF2-40B4-BE49-F238E27FC236}">
                <a16:creationId xmlns:a16="http://schemas.microsoft.com/office/drawing/2014/main" id="{ADA618B5-819D-447B-BA96-757039EB9DD0}"/>
              </a:ext>
            </a:extLst>
          </p:cNvPr>
          <p:cNvSpPr>
            <a:spLocks noGrp="1"/>
          </p:cNvSpPr>
          <p:nvPr>
            <p:ph type="sldNum" sz="quarter" idx="12"/>
          </p:nvPr>
        </p:nvSpPr>
        <p:spPr/>
        <p:txBody>
          <a:bodyPr/>
          <a:lstStyle/>
          <a:p>
            <a:fld id="{48F63A3B-78C7-47BE-AE5E-E10140E04643}" type="slidenum">
              <a:rPr lang="en-US" smtClean="0"/>
              <a:t>87</a:t>
            </a:fld>
            <a:endParaRPr lang="en-US"/>
          </a:p>
        </p:txBody>
      </p:sp>
      <p:sp>
        <p:nvSpPr>
          <p:cNvPr id="8" name="Footer Placeholder 7">
            <a:extLst>
              <a:ext uri="{FF2B5EF4-FFF2-40B4-BE49-F238E27FC236}">
                <a16:creationId xmlns:a16="http://schemas.microsoft.com/office/drawing/2014/main" id="{F9CB4592-270D-4B2F-94FC-A2C37BBCFF48}"/>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443931696"/>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6990" y="1143000"/>
            <a:ext cx="6863074" cy="5148460"/>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Light"/>
              </a:rPr>
              <a:t>GPUs support </a:t>
            </a:r>
            <a:r>
              <a:rPr lang="en-US" sz="2400" b="1" dirty="0">
                <a:solidFill>
                  <a:srgbClr val="1D4956"/>
                </a:solidFill>
                <a:latin typeface="Barlow"/>
                <a:cs typeface="Calibri Light"/>
              </a:rPr>
              <a:t>time-sharing</a:t>
            </a:r>
            <a:r>
              <a:rPr lang="en-US" sz="2400" dirty="0">
                <a:solidFill>
                  <a:srgbClr val="1D4956"/>
                </a:solidFill>
                <a:latin typeface="Barlow"/>
                <a:cs typeface="Calibri Light"/>
              </a:rPr>
              <a:t> via context-switching</a:t>
            </a:r>
          </a:p>
          <a:p>
            <a:pPr lvl="1">
              <a:lnSpc>
                <a:spcPct val="100000"/>
              </a:lnSpc>
            </a:pPr>
            <a:r>
              <a:rPr lang="en-US" sz="2000" dirty="0">
                <a:solidFill>
                  <a:srgbClr val="1D4956"/>
                </a:solidFill>
                <a:latin typeface="Barlow"/>
                <a:cs typeface="Calibri Light"/>
                <a:sym typeface="Wingdings" panose="05000000000000000000" pitchFamily="2" charset="2"/>
              </a:rPr>
              <a:t>Application 1 context is switched off </a:t>
            </a:r>
          </a:p>
          <a:p>
            <a:pPr lvl="1">
              <a:lnSpc>
                <a:spcPct val="100000"/>
              </a:lnSpc>
            </a:pPr>
            <a:r>
              <a:rPr lang="en-US" sz="2000" dirty="0">
                <a:solidFill>
                  <a:srgbClr val="1D4956"/>
                </a:solidFill>
                <a:latin typeface="Barlow"/>
                <a:cs typeface="Calibri Light"/>
                <a:sym typeface="Wingdings" panose="05000000000000000000" pitchFamily="2" charset="2"/>
              </a:rPr>
              <a:t>Application 2 context is loaded </a:t>
            </a:r>
          </a:p>
          <a:p>
            <a:pPr marL="457200" lvl="1" indent="0">
              <a:lnSpc>
                <a:spcPct val="100000"/>
              </a:lnSpc>
              <a:buNone/>
            </a:pPr>
            <a:endParaRPr lang="en-US" sz="2000" dirty="0">
              <a:solidFill>
                <a:srgbClr val="1D4956"/>
              </a:solidFill>
              <a:latin typeface="Barlow"/>
              <a:cs typeface="Calibri Light"/>
              <a:sym typeface="Wingdings" panose="05000000000000000000" pitchFamily="2" charset="2"/>
            </a:endParaRPr>
          </a:p>
          <a:p>
            <a:pPr>
              <a:lnSpc>
                <a:spcPct val="100000"/>
              </a:lnSpc>
            </a:pPr>
            <a:r>
              <a:rPr lang="en-US" sz="2400" dirty="0">
                <a:solidFill>
                  <a:srgbClr val="1D4956"/>
                </a:solidFill>
                <a:latin typeface="Barlow"/>
                <a:cs typeface="Calibri Light"/>
                <a:sym typeface="Wingdings" panose="05000000000000000000" pitchFamily="2" charset="2"/>
              </a:rPr>
              <a:t>Time-sharing</a:t>
            </a:r>
          </a:p>
          <a:p>
            <a:pPr lvl="1">
              <a:lnSpc>
                <a:spcPct val="100000"/>
              </a:lnSpc>
            </a:pPr>
            <a:r>
              <a:rPr lang="en-US" sz="2000" b="1" dirty="0">
                <a:solidFill>
                  <a:srgbClr val="1D4956"/>
                </a:solidFill>
                <a:latin typeface="Barlow"/>
                <a:cs typeface="Calibri Light"/>
                <a:sym typeface="Wingdings" panose="05000000000000000000" pitchFamily="2" charset="2"/>
              </a:rPr>
              <a:t>Improves utilization </a:t>
            </a:r>
            <a:r>
              <a:rPr lang="en-US" sz="2000" dirty="0">
                <a:solidFill>
                  <a:srgbClr val="1D4956"/>
                </a:solidFill>
                <a:latin typeface="Barlow"/>
                <a:cs typeface="Calibri Light"/>
                <a:sym typeface="Wingdings" panose="05000000000000000000" pitchFamily="2" charset="2"/>
              </a:rPr>
              <a:t>compared to dedicated assignment</a:t>
            </a:r>
          </a:p>
          <a:p>
            <a:pPr lvl="1">
              <a:lnSpc>
                <a:spcPct val="100000"/>
              </a:lnSpc>
            </a:pPr>
            <a:r>
              <a:rPr lang="en-US" sz="2000" b="1" dirty="0">
                <a:solidFill>
                  <a:srgbClr val="1D4956"/>
                </a:solidFill>
                <a:latin typeface="Barlow"/>
                <a:cs typeface="Calibri Light"/>
                <a:sym typeface="Wingdings" panose="05000000000000000000" pitchFamily="2" charset="2"/>
              </a:rPr>
              <a:t>Offers protection</a:t>
            </a:r>
          </a:p>
        </p:txBody>
      </p:sp>
      <p:sp>
        <p:nvSpPr>
          <p:cNvPr id="10" name="Title 1">
            <a:extLst>
              <a:ext uri="{FF2B5EF4-FFF2-40B4-BE49-F238E27FC236}">
                <a16:creationId xmlns:a16="http://schemas.microsoft.com/office/drawing/2014/main" id="{D32C81ED-39DE-40F4-8169-4CD4F99816A7}"/>
              </a:ext>
            </a:extLst>
          </p:cNvPr>
          <p:cNvSpPr>
            <a:spLocks noGrp="1"/>
          </p:cNvSpPr>
          <p:nvPr>
            <p:ph type="title"/>
          </p:nvPr>
        </p:nvSpPr>
        <p:spPr>
          <a:xfrm>
            <a:off x="524256" y="365125"/>
            <a:ext cx="11983430" cy="777875"/>
          </a:xfrm>
        </p:spPr>
        <p:txBody>
          <a:bodyPr>
            <a:noAutofit/>
          </a:bodyPr>
          <a:lstStyle/>
          <a:p>
            <a:r>
              <a:rPr lang="en-US" sz="3200" b="1" dirty="0">
                <a:solidFill>
                  <a:srgbClr val="1D4956"/>
                </a:solidFill>
                <a:latin typeface="Barlow"/>
                <a:cs typeface="Calibri Light"/>
              </a:rPr>
              <a:t>Time-sharing improves GPU utilization and provides protection</a:t>
            </a:r>
          </a:p>
        </p:txBody>
      </p:sp>
      <p:sp>
        <p:nvSpPr>
          <p:cNvPr id="4" name="Slide Number Placeholder 3">
            <a:extLst>
              <a:ext uri="{FF2B5EF4-FFF2-40B4-BE49-F238E27FC236}">
                <a16:creationId xmlns:a16="http://schemas.microsoft.com/office/drawing/2014/main" id="{E90E0260-CEC2-4120-A4BE-F5B897ED15DE}"/>
              </a:ext>
            </a:extLst>
          </p:cNvPr>
          <p:cNvSpPr>
            <a:spLocks noGrp="1"/>
          </p:cNvSpPr>
          <p:nvPr>
            <p:ph type="sldNum" sz="quarter" idx="12"/>
          </p:nvPr>
        </p:nvSpPr>
        <p:spPr/>
        <p:txBody>
          <a:bodyPr/>
          <a:lstStyle/>
          <a:p>
            <a:fld id="{48F63A3B-78C7-47BE-AE5E-E10140E04643}" type="slidenum">
              <a:rPr lang="en-US" smtClean="0"/>
              <a:t>88</a:t>
            </a:fld>
            <a:endParaRPr lang="en-US"/>
          </a:p>
        </p:txBody>
      </p:sp>
      <p:sp>
        <p:nvSpPr>
          <p:cNvPr id="14" name="Footer Placeholder 13">
            <a:extLst>
              <a:ext uri="{FF2B5EF4-FFF2-40B4-BE49-F238E27FC236}">
                <a16:creationId xmlns:a16="http://schemas.microsoft.com/office/drawing/2014/main" id="{3FC7B89E-AAE0-4BE2-995E-65B3FA69D73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38" name="Ορθογώνιο: Στρογγύλεμα γωνιών 55">
            <a:extLst>
              <a:ext uri="{FF2B5EF4-FFF2-40B4-BE49-F238E27FC236}">
                <a16:creationId xmlns:a16="http://schemas.microsoft.com/office/drawing/2014/main" id="{E467B0C0-EECC-4C3B-B259-B6D2F25FAA94}"/>
              </a:ext>
            </a:extLst>
          </p:cNvPr>
          <p:cNvSpPr/>
          <p:nvPr/>
        </p:nvSpPr>
        <p:spPr>
          <a:xfrm>
            <a:off x="10121731" y="2485917"/>
            <a:ext cx="1622604" cy="710887"/>
          </a:xfrm>
          <a:prstGeom prst="roundRect">
            <a:avLst/>
          </a:prstGeom>
          <a:solidFill>
            <a:schemeClr val="accent6">
              <a:lumMod val="20000"/>
              <a:lumOff val="80000"/>
            </a:schemeClr>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rgbClr val="1D4956"/>
                </a:solidFill>
                <a:latin typeface="Barlow" panose="020B0604020202020204" charset="0"/>
              </a:rPr>
              <a:t>application 2 CUDA </a:t>
            </a:r>
            <a:r>
              <a:rPr lang="en-US" sz="1800" dirty="0" err="1">
                <a:solidFill>
                  <a:srgbClr val="1D4956"/>
                </a:solidFill>
                <a:latin typeface="Barlow" panose="020B0604020202020204" charset="0"/>
              </a:rPr>
              <a:t>ctx</a:t>
            </a:r>
            <a:endParaRPr lang="el-GR" sz="1800" dirty="0">
              <a:solidFill>
                <a:srgbClr val="1D4956"/>
              </a:solidFill>
            </a:endParaRPr>
          </a:p>
        </p:txBody>
      </p:sp>
      <p:sp>
        <p:nvSpPr>
          <p:cNvPr id="39" name="Ορθογώνιο 64">
            <a:extLst>
              <a:ext uri="{FF2B5EF4-FFF2-40B4-BE49-F238E27FC236}">
                <a16:creationId xmlns:a16="http://schemas.microsoft.com/office/drawing/2014/main" id="{A5D85C56-B6C8-46D0-A612-55BEF2B410BB}"/>
              </a:ext>
            </a:extLst>
          </p:cNvPr>
          <p:cNvSpPr/>
          <p:nvPr/>
        </p:nvSpPr>
        <p:spPr>
          <a:xfrm>
            <a:off x="7153508" y="1838113"/>
            <a:ext cx="1622604"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0" name="TextBox 39">
            <a:extLst>
              <a:ext uri="{FF2B5EF4-FFF2-40B4-BE49-F238E27FC236}">
                <a16:creationId xmlns:a16="http://schemas.microsoft.com/office/drawing/2014/main" id="{CA104D3A-4E65-422A-BE63-83B6143D3BB7}"/>
              </a:ext>
            </a:extLst>
          </p:cNvPr>
          <p:cNvSpPr txBox="1"/>
          <p:nvPr/>
        </p:nvSpPr>
        <p:spPr>
          <a:xfrm>
            <a:off x="7172833" y="1840727"/>
            <a:ext cx="1622604"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application 1</a:t>
            </a:r>
            <a:endParaRPr lang="el-GR" sz="2000" dirty="0">
              <a:solidFill>
                <a:srgbClr val="1D4956"/>
              </a:solidFill>
            </a:endParaRPr>
          </a:p>
        </p:txBody>
      </p:sp>
      <p:sp>
        <p:nvSpPr>
          <p:cNvPr id="41" name="Ορθογώνιο: Στρογγύλεμα γωνιών 102">
            <a:extLst>
              <a:ext uri="{FF2B5EF4-FFF2-40B4-BE49-F238E27FC236}">
                <a16:creationId xmlns:a16="http://schemas.microsoft.com/office/drawing/2014/main" id="{665D1D80-2888-4DF8-805C-6E666ADAE673}"/>
              </a:ext>
            </a:extLst>
          </p:cNvPr>
          <p:cNvSpPr/>
          <p:nvPr/>
        </p:nvSpPr>
        <p:spPr>
          <a:xfrm>
            <a:off x="7172833" y="3596915"/>
            <a:ext cx="1772949" cy="2037536"/>
          </a:xfrm>
          <a:prstGeom prst="roundRect">
            <a:avLst/>
          </a:prstGeom>
          <a:solidFill>
            <a:schemeClr val="accent3">
              <a:lumMod val="20000"/>
              <a:lumOff val="80000"/>
            </a:schemeClr>
          </a:solidFill>
          <a:ln>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dirty="0"/>
          </a:p>
        </p:txBody>
      </p:sp>
      <p:grpSp>
        <p:nvGrpSpPr>
          <p:cNvPr id="44" name="Group 43">
            <a:extLst>
              <a:ext uri="{FF2B5EF4-FFF2-40B4-BE49-F238E27FC236}">
                <a16:creationId xmlns:a16="http://schemas.microsoft.com/office/drawing/2014/main" id="{3E048132-58D2-4954-860D-4091DFD59759}"/>
              </a:ext>
            </a:extLst>
          </p:cNvPr>
          <p:cNvGrpSpPr/>
          <p:nvPr/>
        </p:nvGrpSpPr>
        <p:grpSpPr>
          <a:xfrm>
            <a:off x="10102406" y="1838113"/>
            <a:ext cx="1641929" cy="402724"/>
            <a:chOff x="10063766" y="353298"/>
            <a:chExt cx="1641929" cy="402724"/>
          </a:xfrm>
        </p:grpSpPr>
        <p:sp>
          <p:nvSpPr>
            <p:cNvPr id="48" name="Ορθογώνιο 64">
              <a:extLst>
                <a:ext uri="{FF2B5EF4-FFF2-40B4-BE49-F238E27FC236}">
                  <a16:creationId xmlns:a16="http://schemas.microsoft.com/office/drawing/2014/main" id="{7976ED4A-FA66-4D2F-A527-E27DE1B32696}"/>
                </a:ext>
              </a:extLst>
            </p:cNvPr>
            <p:cNvSpPr/>
            <p:nvPr/>
          </p:nvSpPr>
          <p:spPr>
            <a:xfrm>
              <a:off x="10063766" y="353298"/>
              <a:ext cx="1622604" cy="38579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9" name="TextBox 48">
              <a:extLst>
                <a:ext uri="{FF2B5EF4-FFF2-40B4-BE49-F238E27FC236}">
                  <a16:creationId xmlns:a16="http://schemas.microsoft.com/office/drawing/2014/main" id="{972F51A5-B2AD-41F7-B13E-78451C3F8945}"/>
                </a:ext>
              </a:extLst>
            </p:cNvPr>
            <p:cNvSpPr txBox="1"/>
            <p:nvPr/>
          </p:nvSpPr>
          <p:spPr>
            <a:xfrm>
              <a:off x="10083091" y="355912"/>
              <a:ext cx="1622604" cy="400110"/>
            </a:xfrm>
            <a:prstGeom prst="rect">
              <a:avLst/>
            </a:prstGeom>
            <a:noFill/>
          </p:spPr>
          <p:txBody>
            <a:bodyPr wrap="square" rtlCol="0">
              <a:spAutoFit/>
            </a:bodyPr>
            <a:lstStyle/>
            <a:p>
              <a:pPr algn="ctr"/>
              <a:r>
                <a:rPr lang="en-US" sz="2000" dirty="0">
                  <a:solidFill>
                    <a:srgbClr val="1D4956"/>
                  </a:solidFill>
                  <a:latin typeface="Barlow" panose="020B0604020202020204" charset="0"/>
                </a:rPr>
                <a:t>application 2</a:t>
              </a:r>
              <a:endParaRPr lang="el-GR" sz="2000" dirty="0">
                <a:solidFill>
                  <a:srgbClr val="1D4956"/>
                </a:solidFill>
              </a:endParaRPr>
            </a:p>
          </p:txBody>
        </p:sp>
      </p:grpSp>
      <p:cxnSp>
        <p:nvCxnSpPr>
          <p:cNvPr id="50" name="Straight Connector 49">
            <a:extLst>
              <a:ext uri="{FF2B5EF4-FFF2-40B4-BE49-F238E27FC236}">
                <a16:creationId xmlns:a16="http://schemas.microsoft.com/office/drawing/2014/main" id="{3765F398-B61B-4515-B71C-BABA5FF50129}"/>
              </a:ext>
            </a:extLst>
          </p:cNvPr>
          <p:cNvCxnSpPr>
            <a:cxnSpLocks/>
          </p:cNvCxnSpPr>
          <p:nvPr/>
        </p:nvCxnSpPr>
        <p:spPr>
          <a:xfrm flipV="1">
            <a:off x="6639287" y="5047902"/>
            <a:ext cx="5329287" cy="3792"/>
          </a:xfrm>
          <a:prstGeom prst="line">
            <a:avLst/>
          </a:prstGeom>
          <a:ln>
            <a:solidFill>
              <a:srgbClr val="1D4956"/>
            </a:solidFill>
          </a:ln>
        </p:spPr>
        <p:style>
          <a:lnRef idx="1">
            <a:schemeClr val="accent1"/>
          </a:lnRef>
          <a:fillRef idx="0">
            <a:schemeClr val="accent1"/>
          </a:fillRef>
          <a:effectRef idx="0">
            <a:schemeClr val="accent1"/>
          </a:effectRef>
          <a:fontRef idx="minor">
            <a:schemeClr val="tx1"/>
          </a:fontRef>
        </p:style>
      </p:cxnSp>
      <p:sp>
        <p:nvSpPr>
          <p:cNvPr id="51" name="Ορθογώνιο: Στρογγύλεμα γωνιών 55">
            <a:extLst>
              <a:ext uri="{FF2B5EF4-FFF2-40B4-BE49-F238E27FC236}">
                <a16:creationId xmlns:a16="http://schemas.microsoft.com/office/drawing/2014/main" id="{96D37EF6-7F99-4DAA-98CC-0945EDCC48D6}"/>
              </a:ext>
            </a:extLst>
          </p:cNvPr>
          <p:cNvSpPr/>
          <p:nvPr/>
        </p:nvSpPr>
        <p:spPr>
          <a:xfrm>
            <a:off x="7501292" y="4571044"/>
            <a:ext cx="1149350" cy="380495"/>
          </a:xfrm>
          <a:prstGeom prst="roundRect">
            <a:avLst/>
          </a:prstGeom>
          <a:solidFill>
            <a:srgbClr val="EAEAEA"/>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rgbClr val="1D4956"/>
                </a:solidFill>
                <a:latin typeface="Barlow" panose="020B0604020202020204" charset="0"/>
              </a:rPr>
              <a:t>kernels 1</a:t>
            </a:r>
            <a:endParaRPr lang="el-GR" sz="1800" dirty="0">
              <a:solidFill>
                <a:srgbClr val="1D4956"/>
              </a:solidFill>
            </a:endParaRPr>
          </a:p>
        </p:txBody>
      </p:sp>
      <p:sp>
        <p:nvSpPr>
          <p:cNvPr id="55" name="Ορθογώνιο: Στρογγύλεμα γωνιών 55">
            <a:extLst>
              <a:ext uri="{FF2B5EF4-FFF2-40B4-BE49-F238E27FC236}">
                <a16:creationId xmlns:a16="http://schemas.microsoft.com/office/drawing/2014/main" id="{60AFEB23-7A6D-496B-98DC-BA8DF6476569}"/>
              </a:ext>
            </a:extLst>
          </p:cNvPr>
          <p:cNvSpPr/>
          <p:nvPr/>
        </p:nvSpPr>
        <p:spPr>
          <a:xfrm>
            <a:off x="7530416" y="5152474"/>
            <a:ext cx="1149350" cy="380495"/>
          </a:xfrm>
          <a:prstGeom prst="roundRect">
            <a:avLst/>
          </a:prstGeom>
          <a:solidFill>
            <a:srgbClr val="EAEAEA"/>
          </a:solidFill>
          <a:ln w="12700">
            <a:solidFill>
              <a:srgbClr val="1D4956"/>
            </a:solidFill>
            <a:prstDash val="sysDot"/>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rgbClr val="1D4956"/>
                </a:solidFill>
                <a:latin typeface="Barlow" panose="020B0604020202020204" charset="0"/>
              </a:rPr>
              <a:t>data 1</a:t>
            </a:r>
            <a:endParaRPr lang="el-GR" sz="1800" dirty="0">
              <a:solidFill>
                <a:srgbClr val="1D4956"/>
              </a:solidFill>
            </a:endParaRPr>
          </a:p>
        </p:txBody>
      </p:sp>
      <p:sp>
        <p:nvSpPr>
          <p:cNvPr id="56" name="Ορθογώνιο: Στρογγύλεμα γωνιών 55">
            <a:extLst>
              <a:ext uri="{FF2B5EF4-FFF2-40B4-BE49-F238E27FC236}">
                <a16:creationId xmlns:a16="http://schemas.microsoft.com/office/drawing/2014/main" id="{ED13E00F-3CEA-4B46-BFA5-CE8873338871}"/>
              </a:ext>
            </a:extLst>
          </p:cNvPr>
          <p:cNvSpPr/>
          <p:nvPr/>
        </p:nvSpPr>
        <p:spPr>
          <a:xfrm>
            <a:off x="10323291" y="4307801"/>
            <a:ext cx="1401719" cy="622799"/>
          </a:xfrm>
          <a:prstGeom prst="roundRect">
            <a:avLst/>
          </a:prstGeom>
          <a:solidFill>
            <a:schemeClr val="bg1"/>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rgbClr val="1D4956"/>
                </a:solidFill>
                <a:latin typeface="Barlow" panose="020B0604020202020204" charset="0"/>
              </a:rPr>
              <a:t>idle</a:t>
            </a:r>
          </a:p>
          <a:p>
            <a:pPr algn="ctr"/>
            <a:r>
              <a:rPr lang="en-US" sz="1800" dirty="0">
                <a:solidFill>
                  <a:srgbClr val="1D4956"/>
                </a:solidFill>
                <a:latin typeface="Barlow" panose="020B0604020202020204" charset="0"/>
              </a:rPr>
              <a:t>SMs</a:t>
            </a:r>
            <a:endParaRPr lang="el-GR" sz="1800" dirty="0">
              <a:solidFill>
                <a:srgbClr val="1D4956"/>
              </a:solidFill>
            </a:endParaRPr>
          </a:p>
        </p:txBody>
      </p:sp>
      <p:cxnSp>
        <p:nvCxnSpPr>
          <p:cNvPr id="58" name="Straight Arrow Connector 57">
            <a:extLst>
              <a:ext uri="{FF2B5EF4-FFF2-40B4-BE49-F238E27FC236}">
                <a16:creationId xmlns:a16="http://schemas.microsoft.com/office/drawing/2014/main" id="{81585511-13A3-4148-B0EE-A255E164E041}"/>
              </a:ext>
            </a:extLst>
          </p:cNvPr>
          <p:cNvCxnSpPr>
            <a:cxnSpLocks/>
          </p:cNvCxnSpPr>
          <p:nvPr/>
        </p:nvCxnSpPr>
        <p:spPr>
          <a:xfrm flipH="1">
            <a:off x="8044337" y="2259515"/>
            <a:ext cx="1" cy="2273116"/>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13E86B6-02B2-47CC-BFE7-74E7AAD98FF1}"/>
              </a:ext>
            </a:extLst>
          </p:cNvPr>
          <p:cNvSpPr txBox="1"/>
          <p:nvPr/>
        </p:nvSpPr>
        <p:spPr>
          <a:xfrm>
            <a:off x="10384111" y="3196804"/>
            <a:ext cx="1097844" cy="400110"/>
          </a:xfrm>
          <a:prstGeom prst="rect">
            <a:avLst/>
          </a:prstGeom>
          <a:noFill/>
        </p:spPr>
        <p:txBody>
          <a:bodyPr wrap="square" rtlCol="0">
            <a:spAutoFit/>
          </a:bodyPr>
          <a:lstStyle/>
          <a:p>
            <a:pPr algn="ctr"/>
            <a:r>
              <a:rPr lang="en-US" sz="2000" b="1" i="1" dirty="0">
                <a:solidFill>
                  <a:srgbClr val="C00000"/>
                </a:solidFill>
                <a:latin typeface="Barlow" panose="020B0604020202020204" charset="0"/>
              </a:rPr>
              <a:t>waiting</a:t>
            </a:r>
            <a:endParaRPr lang="el-GR" sz="2000" i="1" dirty="0">
              <a:solidFill>
                <a:srgbClr val="C00000"/>
              </a:solidFill>
            </a:endParaRPr>
          </a:p>
        </p:txBody>
      </p:sp>
      <p:sp>
        <p:nvSpPr>
          <p:cNvPr id="60" name="TextBox 59">
            <a:extLst>
              <a:ext uri="{FF2B5EF4-FFF2-40B4-BE49-F238E27FC236}">
                <a16:creationId xmlns:a16="http://schemas.microsoft.com/office/drawing/2014/main" id="{40400166-2F3F-47E4-AFE9-61DC83418C30}"/>
              </a:ext>
            </a:extLst>
          </p:cNvPr>
          <p:cNvSpPr txBox="1"/>
          <p:nvPr/>
        </p:nvSpPr>
        <p:spPr>
          <a:xfrm>
            <a:off x="7436768" y="3119057"/>
            <a:ext cx="1097844" cy="400110"/>
          </a:xfrm>
          <a:prstGeom prst="rect">
            <a:avLst/>
          </a:prstGeom>
          <a:solidFill>
            <a:schemeClr val="bg1"/>
          </a:solidFill>
        </p:spPr>
        <p:txBody>
          <a:bodyPr wrap="square" rtlCol="0">
            <a:spAutoFit/>
          </a:bodyPr>
          <a:lstStyle/>
          <a:p>
            <a:pPr algn="ctr"/>
            <a:r>
              <a:rPr lang="en-US" sz="2000" b="1" i="1" dirty="0">
                <a:solidFill>
                  <a:srgbClr val="1D4956"/>
                </a:solidFill>
                <a:latin typeface="Barlow" panose="020B0604020202020204" charset="0"/>
              </a:rPr>
              <a:t>running</a:t>
            </a:r>
            <a:endParaRPr lang="el-GR" sz="2000" i="1" dirty="0">
              <a:solidFill>
                <a:srgbClr val="1D4956"/>
              </a:solidFill>
            </a:endParaRPr>
          </a:p>
        </p:txBody>
      </p:sp>
      <p:cxnSp>
        <p:nvCxnSpPr>
          <p:cNvPr id="61" name="Straight Connector 60">
            <a:extLst>
              <a:ext uri="{FF2B5EF4-FFF2-40B4-BE49-F238E27FC236}">
                <a16:creationId xmlns:a16="http://schemas.microsoft.com/office/drawing/2014/main" id="{B71C29AD-4266-44C5-90F0-956099AE5B7F}"/>
              </a:ext>
            </a:extLst>
          </p:cNvPr>
          <p:cNvCxnSpPr>
            <a:cxnSpLocks/>
          </p:cNvCxnSpPr>
          <p:nvPr/>
        </p:nvCxnSpPr>
        <p:spPr>
          <a:xfrm flipV="1">
            <a:off x="6898278" y="2357257"/>
            <a:ext cx="5046561" cy="13462"/>
          </a:xfrm>
          <a:prstGeom prst="line">
            <a:avLst/>
          </a:prstGeom>
          <a:ln w="28575">
            <a:solidFill>
              <a:srgbClr val="1D4956"/>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C97E620-0E96-4D5B-B648-A17E828CFB6F}"/>
              </a:ext>
            </a:extLst>
          </p:cNvPr>
          <p:cNvSpPr txBox="1"/>
          <p:nvPr/>
        </p:nvSpPr>
        <p:spPr>
          <a:xfrm>
            <a:off x="9132672" y="2176771"/>
            <a:ext cx="760878" cy="400110"/>
          </a:xfrm>
          <a:prstGeom prst="rect">
            <a:avLst/>
          </a:prstGeom>
          <a:solidFill>
            <a:schemeClr val="bg1"/>
          </a:solidFill>
        </p:spPr>
        <p:txBody>
          <a:bodyPr wrap="square" rtlCol="0">
            <a:spAutoFit/>
          </a:bodyPr>
          <a:lstStyle/>
          <a:p>
            <a:pPr algn="ctr"/>
            <a:r>
              <a:rPr lang="en-US" sz="2000" dirty="0">
                <a:solidFill>
                  <a:srgbClr val="1D4956"/>
                </a:solidFill>
                <a:latin typeface="Barlow" panose="020B0604020202020204" charset="0"/>
              </a:rPr>
              <a:t>GPU</a:t>
            </a:r>
            <a:endParaRPr lang="el-GR" sz="2000" dirty="0">
              <a:solidFill>
                <a:srgbClr val="1D4956"/>
              </a:solidFill>
            </a:endParaRPr>
          </a:p>
        </p:txBody>
      </p:sp>
      <p:sp>
        <p:nvSpPr>
          <p:cNvPr id="63" name="TextBox 62">
            <a:extLst>
              <a:ext uri="{FF2B5EF4-FFF2-40B4-BE49-F238E27FC236}">
                <a16:creationId xmlns:a16="http://schemas.microsoft.com/office/drawing/2014/main" id="{BE8C65C8-4A2E-474A-8C86-532D011EFF92}"/>
              </a:ext>
            </a:extLst>
          </p:cNvPr>
          <p:cNvSpPr txBox="1"/>
          <p:nvPr/>
        </p:nvSpPr>
        <p:spPr>
          <a:xfrm>
            <a:off x="7311020" y="3684240"/>
            <a:ext cx="1529894" cy="707886"/>
          </a:xfrm>
          <a:prstGeom prst="rect">
            <a:avLst/>
          </a:prstGeom>
          <a:solidFill>
            <a:srgbClr val="EDEDED"/>
          </a:solidFill>
        </p:spPr>
        <p:txBody>
          <a:bodyPr wrap="square" rtlCol="0">
            <a:spAutoFit/>
          </a:bodyPr>
          <a:lstStyle/>
          <a:p>
            <a:pPr algn="ctr"/>
            <a:r>
              <a:rPr lang="en-US" sz="2000" b="1" dirty="0">
                <a:solidFill>
                  <a:srgbClr val="1D4956"/>
                </a:solidFill>
                <a:latin typeface="Barlow" panose="020B0604020202020204" charset="0"/>
              </a:rPr>
              <a:t>application 1  </a:t>
            </a:r>
          </a:p>
          <a:p>
            <a:pPr algn="ctr"/>
            <a:r>
              <a:rPr lang="en-US" sz="2000" dirty="0">
                <a:solidFill>
                  <a:srgbClr val="1D4956"/>
                </a:solidFill>
                <a:latin typeface="Barlow" panose="020B0604020202020204" charset="0"/>
              </a:rPr>
              <a:t>CUDA </a:t>
            </a:r>
            <a:r>
              <a:rPr lang="en-US" sz="2000" dirty="0" err="1">
                <a:solidFill>
                  <a:srgbClr val="1D4956"/>
                </a:solidFill>
                <a:latin typeface="Barlow" panose="020B0604020202020204" charset="0"/>
              </a:rPr>
              <a:t>ctx</a:t>
            </a:r>
            <a:endParaRPr lang="el-GR" sz="2000" dirty="0">
              <a:solidFill>
                <a:srgbClr val="1D4956"/>
              </a:solidFill>
            </a:endParaRPr>
          </a:p>
        </p:txBody>
      </p:sp>
      <p:sp>
        <p:nvSpPr>
          <p:cNvPr id="64" name="Ορθογώνιο: Στρογγύλεμα γωνιών 55">
            <a:extLst>
              <a:ext uri="{FF2B5EF4-FFF2-40B4-BE49-F238E27FC236}">
                <a16:creationId xmlns:a16="http://schemas.microsoft.com/office/drawing/2014/main" id="{73AFED8A-48FD-4FF0-813E-1857A1A9234F}"/>
              </a:ext>
            </a:extLst>
          </p:cNvPr>
          <p:cNvSpPr/>
          <p:nvPr/>
        </p:nvSpPr>
        <p:spPr>
          <a:xfrm>
            <a:off x="10482471" y="5150403"/>
            <a:ext cx="1149350" cy="380495"/>
          </a:xfrm>
          <a:prstGeom prst="roundRect">
            <a:avLst/>
          </a:prstGeom>
          <a:solidFill>
            <a:schemeClr val="bg1"/>
          </a:solidFill>
          <a:ln w="12700">
            <a:solidFill>
              <a:srgbClr val="1D4956"/>
            </a:solidFill>
            <a:prstDash val="sysDot"/>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rgbClr val="1D4956"/>
                </a:solidFill>
                <a:latin typeface="Barlow" panose="020B0604020202020204" charset="0"/>
              </a:rPr>
              <a:t>data 2</a:t>
            </a:r>
            <a:endParaRPr lang="el-GR" sz="1800" dirty="0">
              <a:solidFill>
                <a:srgbClr val="1D4956"/>
              </a:solidFill>
            </a:endParaRPr>
          </a:p>
        </p:txBody>
      </p:sp>
    </p:spTree>
    <p:custDataLst>
      <p:tags r:id="rId1"/>
    </p:custDataLst>
    <p:extLst>
      <p:ext uri="{BB962C8B-B14F-4D97-AF65-F5344CB8AC3E}">
        <p14:creationId xmlns:p14="http://schemas.microsoft.com/office/powerpoint/2010/main" val="287530033"/>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6989" y="1059848"/>
            <a:ext cx="9850119" cy="5231612"/>
          </a:xfrm>
        </p:spPr>
        <p:txBody>
          <a:bodyPr vert="horz" lIns="91440" tIns="45720" rIns="91440" bIns="45720" rtlCol="0" anchor="t">
            <a:noAutofit/>
          </a:bodyPr>
          <a:lstStyle/>
          <a:p>
            <a:pPr>
              <a:lnSpc>
                <a:spcPct val="100000"/>
              </a:lnSpc>
            </a:pPr>
            <a:r>
              <a:rPr lang="en-US" sz="2400" dirty="0">
                <a:solidFill>
                  <a:srgbClr val="1D4956"/>
                </a:solidFill>
                <a:latin typeface="Barlow"/>
                <a:cs typeface="Calibri"/>
              </a:rPr>
              <a:t>Batch task does not have strict response time requirements</a:t>
            </a:r>
          </a:p>
          <a:p>
            <a:pPr>
              <a:lnSpc>
                <a:spcPct val="100000"/>
              </a:lnSpc>
            </a:pPr>
            <a:endParaRPr lang="en-US" sz="500" dirty="0">
              <a:solidFill>
                <a:srgbClr val="1D4956"/>
              </a:solidFill>
              <a:latin typeface="Barlow"/>
              <a:cs typeface="Calibri"/>
            </a:endParaRPr>
          </a:p>
          <a:p>
            <a:pPr>
              <a:lnSpc>
                <a:spcPct val="100000"/>
              </a:lnSpc>
            </a:pPr>
            <a:r>
              <a:rPr lang="en-US" sz="2400" dirty="0">
                <a:solidFill>
                  <a:srgbClr val="1D4956"/>
                </a:solidFill>
                <a:latin typeface="Barlow"/>
                <a:cs typeface="Calibri"/>
              </a:rPr>
              <a:t>User-facing response time &lt; SLA</a:t>
            </a:r>
          </a:p>
          <a:p>
            <a:pPr>
              <a:lnSpc>
                <a:spcPct val="100000"/>
              </a:lnSpc>
            </a:pPr>
            <a:endParaRPr lang="en-US" sz="500" dirty="0">
              <a:solidFill>
                <a:srgbClr val="1D4956"/>
              </a:solidFill>
              <a:latin typeface="Barlow"/>
              <a:cs typeface="Calibri"/>
            </a:endParaRPr>
          </a:p>
          <a:p>
            <a:pPr>
              <a:lnSpc>
                <a:spcPct val="100000"/>
              </a:lnSpc>
            </a:pPr>
            <a:r>
              <a:rPr lang="en-US" sz="2400" dirty="0">
                <a:solidFill>
                  <a:srgbClr val="1D4956"/>
                </a:solidFill>
                <a:latin typeface="Barlow"/>
                <a:cs typeface="Calibri"/>
              </a:rPr>
              <a:t>If </a:t>
            </a:r>
            <a:r>
              <a:rPr lang="en-US" sz="2400" b="1" dirty="0">
                <a:solidFill>
                  <a:srgbClr val="1D4956"/>
                </a:solidFill>
                <a:latin typeface="Barlow"/>
                <a:cs typeface="Calibri"/>
              </a:rPr>
              <a:t>batch</a:t>
            </a:r>
            <a:r>
              <a:rPr lang="en-US" sz="2400" dirty="0">
                <a:solidFill>
                  <a:srgbClr val="1D4956"/>
                </a:solidFill>
                <a:latin typeface="Barlow"/>
                <a:cs typeface="Calibri"/>
              </a:rPr>
              <a:t> task execution time is</a:t>
            </a:r>
            <a:r>
              <a:rPr lang="en-US" sz="2400" b="1" dirty="0">
                <a:solidFill>
                  <a:srgbClr val="1D4956"/>
                </a:solidFill>
                <a:latin typeface="Barlow"/>
                <a:cs typeface="Calibri"/>
              </a:rPr>
              <a:t> adequately shorter </a:t>
            </a:r>
            <a:r>
              <a:rPr lang="en-US" sz="2400" dirty="0">
                <a:solidFill>
                  <a:srgbClr val="1D4956"/>
                </a:solidFill>
                <a:latin typeface="Barlow"/>
                <a:cs typeface="Calibri"/>
              </a:rPr>
              <a:t>than the </a:t>
            </a:r>
            <a:r>
              <a:rPr lang="en-US" sz="2400" b="1" dirty="0">
                <a:solidFill>
                  <a:srgbClr val="1D4956"/>
                </a:solidFill>
                <a:latin typeface="Barlow"/>
                <a:cs typeface="Calibri"/>
              </a:rPr>
              <a:t>SLA</a:t>
            </a:r>
          </a:p>
          <a:p>
            <a:pPr lvl="1">
              <a:lnSpc>
                <a:spcPct val="100000"/>
              </a:lnSpc>
            </a:pPr>
            <a:r>
              <a:rPr lang="en-US" sz="2000" b="1" dirty="0">
                <a:solidFill>
                  <a:srgbClr val="1D4956"/>
                </a:solidFill>
                <a:latin typeface="Barlow"/>
                <a:cs typeface="Calibri"/>
              </a:rPr>
              <a:t>User-facing</a:t>
            </a:r>
            <a:r>
              <a:rPr lang="en-US" sz="2000" dirty="0">
                <a:solidFill>
                  <a:srgbClr val="1D4956"/>
                </a:solidFill>
                <a:latin typeface="Barlow"/>
                <a:cs typeface="Calibri"/>
              </a:rPr>
              <a:t> tasks can </a:t>
            </a:r>
            <a:r>
              <a:rPr lang="en-US" sz="2000" b="1" dirty="0">
                <a:solidFill>
                  <a:srgbClr val="1D4956"/>
                </a:solidFill>
                <a:latin typeface="Barlow"/>
                <a:cs typeface="Calibri"/>
              </a:rPr>
              <a:t>meet</a:t>
            </a:r>
            <a:r>
              <a:rPr lang="en-US" sz="2000" dirty="0">
                <a:solidFill>
                  <a:srgbClr val="1D4956"/>
                </a:solidFill>
                <a:latin typeface="Barlow"/>
                <a:cs typeface="Calibri"/>
              </a:rPr>
              <a:t> their </a:t>
            </a:r>
            <a:r>
              <a:rPr lang="en-US" sz="2000" b="1" dirty="0">
                <a:solidFill>
                  <a:srgbClr val="1D4956"/>
                </a:solidFill>
                <a:latin typeface="Barlow"/>
                <a:cs typeface="Calibri"/>
              </a:rPr>
              <a:t>SLA </a:t>
            </a:r>
            <a:r>
              <a:rPr lang="en-US" sz="2000" dirty="0">
                <a:solidFill>
                  <a:srgbClr val="1D4956"/>
                </a:solidFill>
                <a:latin typeface="Barlow"/>
                <a:cs typeface="Calibri"/>
              </a:rPr>
              <a:t>target </a:t>
            </a:r>
          </a:p>
          <a:p>
            <a:pPr lvl="1">
              <a:lnSpc>
                <a:spcPct val="100000"/>
              </a:lnSpc>
            </a:pPr>
            <a:endParaRPr lang="en-US" sz="500" dirty="0">
              <a:solidFill>
                <a:srgbClr val="1D4956"/>
              </a:solidFill>
              <a:latin typeface="Barlow"/>
              <a:cs typeface="Calibri"/>
            </a:endParaRPr>
          </a:p>
          <a:p>
            <a:pPr>
              <a:lnSpc>
                <a:spcPct val="100000"/>
              </a:lnSpc>
            </a:pPr>
            <a:r>
              <a:rPr lang="en-US" sz="2400" b="1" dirty="0">
                <a:solidFill>
                  <a:srgbClr val="1D4956"/>
                </a:solidFill>
                <a:latin typeface="Barlow"/>
                <a:cs typeface="Calibri"/>
              </a:rPr>
              <a:t>Batch</a:t>
            </a:r>
            <a:r>
              <a:rPr lang="en-US" sz="2400" dirty="0">
                <a:solidFill>
                  <a:srgbClr val="1D4956"/>
                </a:solidFill>
                <a:latin typeface="Barlow"/>
                <a:cs typeface="Calibri"/>
              </a:rPr>
              <a:t> task </a:t>
            </a:r>
            <a:r>
              <a:rPr lang="en-GB" sz="2400" dirty="0">
                <a:solidFill>
                  <a:srgbClr val="1D4956"/>
                </a:solidFill>
                <a:latin typeface="Barlow"/>
                <a:cs typeface="Calibri"/>
              </a:rPr>
              <a:t>execution time </a:t>
            </a:r>
            <a:r>
              <a:rPr lang="en-US" sz="2400" b="1" dirty="0">
                <a:solidFill>
                  <a:srgbClr val="1D4956"/>
                </a:solidFill>
                <a:latin typeface="Barlow"/>
                <a:cs typeface="Calibri"/>
              </a:rPr>
              <a:t>close </a:t>
            </a:r>
            <a:r>
              <a:rPr lang="en-US" sz="2400" dirty="0">
                <a:solidFill>
                  <a:srgbClr val="1D4956"/>
                </a:solidFill>
                <a:latin typeface="Barlow"/>
                <a:cs typeface="Calibri"/>
              </a:rPr>
              <a:t>to</a:t>
            </a:r>
            <a:r>
              <a:rPr lang="en-US" sz="2400" b="1" dirty="0">
                <a:solidFill>
                  <a:srgbClr val="1D4956"/>
                </a:solidFill>
                <a:latin typeface="Barlow"/>
                <a:cs typeface="Calibri"/>
              </a:rPr>
              <a:t> </a:t>
            </a:r>
            <a:r>
              <a:rPr lang="en-GB" sz="2400" dirty="0">
                <a:solidFill>
                  <a:srgbClr val="1D4956"/>
                </a:solidFill>
                <a:latin typeface="Barlow"/>
                <a:cs typeface="Calibri"/>
              </a:rPr>
              <a:t>the </a:t>
            </a:r>
            <a:r>
              <a:rPr lang="en-US" sz="2400" dirty="0">
                <a:solidFill>
                  <a:srgbClr val="1D4956"/>
                </a:solidFill>
                <a:latin typeface="Barlow"/>
                <a:cs typeface="Calibri"/>
              </a:rPr>
              <a:t>SLA</a:t>
            </a:r>
            <a:endParaRPr lang="en-US" sz="2400" dirty="0">
              <a:solidFill>
                <a:srgbClr val="1D4956"/>
              </a:solidFill>
              <a:latin typeface="Barlow"/>
              <a:cs typeface="Calibri Light"/>
            </a:endParaRPr>
          </a:p>
          <a:p>
            <a:pPr lvl="1">
              <a:lnSpc>
                <a:spcPct val="100000"/>
              </a:lnSpc>
            </a:pPr>
            <a:r>
              <a:rPr lang="en-US" sz="2000" dirty="0">
                <a:solidFill>
                  <a:srgbClr val="1D4956"/>
                </a:solidFill>
                <a:latin typeface="Barlow"/>
                <a:cs typeface="Calibri"/>
              </a:rPr>
              <a:t>Leads to SLA violation for user-facing</a:t>
            </a:r>
          </a:p>
          <a:p>
            <a:pPr>
              <a:lnSpc>
                <a:spcPct val="100000"/>
              </a:lnSpc>
            </a:pPr>
            <a:endParaRPr lang="en-US" sz="500" dirty="0">
              <a:solidFill>
                <a:srgbClr val="1D4956"/>
              </a:solidFill>
              <a:latin typeface="Barlow"/>
              <a:cs typeface="Calibri"/>
            </a:endParaRPr>
          </a:p>
          <a:p>
            <a:pPr>
              <a:lnSpc>
                <a:spcPct val="100000"/>
              </a:lnSpc>
            </a:pPr>
            <a:r>
              <a:rPr lang="en-US" sz="2400" b="1" dirty="0">
                <a:solidFill>
                  <a:srgbClr val="1D4956"/>
                </a:solidFill>
                <a:latin typeface="Barlow"/>
                <a:cs typeface="Calibri"/>
              </a:rPr>
              <a:t>Preempting</a:t>
            </a:r>
            <a:r>
              <a:rPr lang="en-US" sz="2400" dirty="0">
                <a:solidFill>
                  <a:srgbClr val="1D4956"/>
                </a:solidFill>
                <a:latin typeface="Barlow"/>
                <a:cs typeface="Calibri"/>
              </a:rPr>
              <a:t> batch tasks can ensure the SLA for user-facing</a:t>
            </a:r>
          </a:p>
          <a:p>
            <a:pPr>
              <a:lnSpc>
                <a:spcPct val="100000"/>
              </a:lnSpc>
            </a:pPr>
            <a:endParaRPr lang="en-US" sz="500" dirty="0">
              <a:solidFill>
                <a:srgbClr val="1D4956"/>
              </a:solidFill>
              <a:latin typeface="Barlow"/>
              <a:cs typeface="Calibri"/>
            </a:endParaRPr>
          </a:p>
          <a:p>
            <a:pPr>
              <a:lnSpc>
                <a:spcPct val="100000"/>
              </a:lnSpc>
            </a:pPr>
            <a:r>
              <a:rPr lang="en-US" sz="2400" dirty="0">
                <a:solidFill>
                  <a:srgbClr val="1D4956"/>
                </a:solidFill>
                <a:latin typeface="Barlow"/>
                <a:cs typeface="Calibri"/>
              </a:rPr>
              <a:t>The preemption mechanism </a:t>
            </a:r>
            <a:r>
              <a:rPr lang="en-US" sz="2400" dirty="0">
                <a:solidFill>
                  <a:srgbClr val="1D4956"/>
                </a:solidFill>
                <a:latin typeface="Barlow"/>
                <a:cs typeface="Calibri"/>
                <a:sym typeface="Wingdings" panose="05000000000000000000" pitchFamily="2" charset="2"/>
              </a:rPr>
              <a:t> </a:t>
            </a:r>
            <a:r>
              <a:rPr lang="en-US" sz="2400" b="1" dirty="0">
                <a:solidFill>
                  <a:srgbClr val="1D4956"/>
                </a:solidFill>
                <a:latin typeface="Barlow"/>
                <a:cs typeface="Calibri"/>
              </a:rPr>
              <a:t>constant </a:t>
            </a:r>
            <a:r>
              <a:rPr lang="en-US" sz="2400" dirty="0">
                <a:solidFill>
                  <a:srgbClr val="1D4956"/>
                </a:solidFill>
                <a:latin typeface="Barlow"/>
                <a:cs typeface="Calibri"/>
              </a:rPr>
              <a:t>and</a:t>
            </a:r>
            <a:r>
              <a:rPr lang="en-US" sz="2400" b="1" dirty="0">
                <a:solidFill>
                  <a:srgbClr val="1D4956"/>
                </a:solidFill>
                <a:latin typeface="Barlow"/>
                <a:cs typeface="Calibri"/>
              </a:rPr>
              <a:t> low </a:t>
            </a:r>
            <a:r>
              <a:rPr lang="en-US" sz="2400" dirty="0">
                <a:solidFill>
                  <a:srgbClr val="1D4956"/>
                </a:solidFill>
                <a:latin typeface="Barlow"/>
                <a:cs typeface="Calibri"/>
              </a:rPr>
              <a:t>latency</a:t>
            </a:r>
          </a:p>
        </p:txBody>
      </p:sp>
      <p:sp>
        <p:nvSpPr>
          <p:cNvPr id="10" name="Title 1">
            <a:extLst>
              <a:ext uri="{FF2B5EF4-FFF2-40B4-BE49-F238E27FC236}">
                <a16:creationId xmlns:a16="http://schemas.microsoft.com/office/drawing/2014/main" id="{D32C81ED-39DE-40F4-8169-4CD4F99816A7}"/>
              </a:ext>
            </a:extLst>
          </p:cNvPr>
          <p:cNvSpPr>
            <a:spLocks noGrp="1"/>
          </p:cNvSpPr>
          <p:nvPr>
            <p:ph type="title"/>
          </p:nvPr>
        </p:nvSpPr>
        <p:spPr>
          <a:xfrm>
            <a:off x="524256" y="365125"/>
            <a:ext cx="8934376" cy="777875"/>
          </a:xfrm>
        </p:spPr>
        <p:txBody>
          <a:bodyPr>
            <a:noAutofit/>
          </a:bodyPr>
          <a:lstStyle/>
          <a:p>
            <a:r>
              <a:rPr lang="en-US" sz="3200" b="1" dirty="0">
                <a:solidFill>
                  <a:srgbClr val="1D4956"/>
                </a:solidFill>
                <a:latin typeface="Barlow"/>
                <a:cs typeface="Calibri Light"/>
              </a:rPr>
              <a:t>Ensure the SLA for user-facing under time-sharing</a:t>
            </a:r>
          </a:p>
        </p:txBody>
      </p:sp>
      <p:grpSp>
        <p:nvGrpSpPr>
          <p:cNvPr id="16" name="Group 15">
            <a:extLst>
              <a:ext uri="{FF2B5EF4-FFF2-40B4-BE49-F238E27FC236}">
                <a16:creationId xmlns:a16="http://schemas.microsoft.com/office/drawing/2014/main" id="{8CC462C1-28CF-46AF-B374-33212B6790F0}"/>
              </a:ext>
            </a:extLst>
          </p:cNvPr>
          <p:cNvGrpSpPr/>
          <p:nvPr/>
        </p:nvGrpSpPr>
        <p:grpSpPr>
          <a:xfrm>
            <a:off x="8994679" y="752753"/>
            <a:ext cx="2941348" cy="5638939"/>
            <a:chOff x="8664479" y="752753"/>
            <a:chExt cx="2941348" cy="5638939"/>
          </a:xfrm>
        </p:grpSpPr>
        <p:grpSp>
          <p:nvGrpSpPr>
            <p:cNvPr id="38" name="Ομάδα 9">
              <a:extLst>
                <a:ext uri="{FF2B5EF4-FFF2-40B4-BE49-F238E27FC236}">
                  <a16:creationId xmlns:a16="http://schemas.microsoft.com/office/drawing/2014/main" id="{BC1F8914-5754-45AC-B02B-E4BAF095A935}"/>
                </a:ext>
              </a:extLst>
            </p:cNvPr>
            <p:cNvGrpSpPr/>
            <p:nvPr/>
          </p:nvGrpSpPr>
          <p:grpSpPr>
            <a:xfrm>
              <a:off x="10499623" y="1144950"/>
              <a:ext cx="369856" cy="369332"/>
              <a:chOff x="10543052" y="865290"/>
              <a:chExt cx="369856" cy="369332"/>
            </a:xfrm>
          </p:grpSpPr>
          <p:sp>
            <p:nvSpPr>
              <p:cNvPr id="39" name="Rectangle 20">
                <a:extLst>
                  <a:ext uri="{FF2B5EF4-FFF2-40B4-BE49-F238E27FC236}">
                    <a16:creationId xmlns:a16="http://schemas.microsoft.com/office/drawing/2014/main" id="{5A5F8BB8-BE1D-4F3B-8C3E-2670F24264F6}"/>
                  </a:ext>
                </a:extLst>
              </p:cNvPr>
              <p:cNvSpPr/>
              <p:nvPr/>
            </p:nvSpPr>
            <p:spPr>
              <a:xfrm>
                <a:off x="10543052" y="933939"/>
                <a:ext cx="369856" cy="238362"/>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03DAA912-BB84-48AE-9A94-9F1700ED4427}"/>
                  </a:ext>
                </a:extLst>
              </p:cNvPr>
              <p:cNvSpPr txBox="1"/>
              <p:nvPr/>
            </p:nvSpPr>
            <p:spPr>
              <a:xfrm>
                <a:off x="10582232" y="86529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grpSp>
          <p:nvGrpSpPr>
            <p:cNvPr id="44" name="Ομάδα 5">
              <a:extLst>
                <a:ext uri="{FF2B5EF4-FFF2-40B4-BE49-F238E27FC236}">
                  <a16:creationId xmlns:a16="http://schemas.microsoft.com/office/drawing/2014/main" id="{27A35870-7E45-436F-9344-EF349ACA88F7}"/>
                </a:ext>
              </a:extLst>
            </p:cNvPr>
            <p:cNvGrpSpPr/>
            <p:nvPr/>
          </p:nvGrpSpPr>
          <p:grpSpPr>
            <a:xfrm>
              <a:off x="9691914" y="1144950"/>
              <a:ext cx="751830" cy="323285"/>
              <a:chOff x="9722643" y="865290"/>
              <a:chExt cx="751830" cy="323285"/>
            </a:xfrm>
          </p:grpSpPr>
          <p:grpSp>
            <p:nvGrpSpPr>
              <p:cNvPr id="58" name="Ομάδα 26">
                <a:extLst>
                  <a:ext uri="{FF2B5EF4-FFF2-40B4-BE49-F238E27FC236}">
                    <a16:creationId xmlns:a16="http://schemas.microsoft.com/office/drawing/2014/main" id="{00F3E300-84F3-4D9B-BDAD-77E906983BF2}"/>
                  </a:ext>
                </a:extLst>
              </p:cNvPr>
              <p:cNvGrpSpPr/>
              <p:nvPr/>
            </p:nvGrpSpPr>
            <p:grpSpPr>
              <a:xfrm>
                <a:off x="9722643" y="877074"/>
                <a:ext cx="751830" cy="311501"/>
                <a:chOff x="8794132" y="1734005"/>
                <a:chExt cx="284650" cy="369332"/>
              </a:xfrm>
            </p:grpSpPr>
            <p:sp>
              <p:nvSpPr>
                <p:cNvPr id="60" name="Rectangle 16">
                  <a:extLst>
                    <a:ext uri="{FF2B5EF4-FFF2-40B4-BE49-F238E27FC236}">
                      <a16:creationId xmlns:a16="http://schemas.microsoft.com/office/drawing/2014/main" id="{E0345C4B-0B17-4CDD-9F41-8B487F015B69}"/>
                    </a:ext>
                  </a:extLst>
                </p:cNvPr>
                <p:cNvSpPr/>
                <p:nvPr/>
              </p:nvSpPr>
              <p:spPr>
                <a:xfrm>
                  <a:off x="8794132" y="1803400"/>
                  <a:ext cx="284650" cy="280642"/>
                </a:xfrm>
                <a:prstGeom prst="rect">
                  <a:avLst/>
                </a:pr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278C6AFA-7529-4A60-A621-DDDC27F80378}"/>
                    </a:ext>
                  </a:extLst>
                </p:cNvPr>
                <p:cNvSpPr txBox="1"/>
                <p:nvPr/>
              </p:nvSpPr>
              <p:spPr>
                <a:xfrm>
                  <a:off x="8794132" y="1734005"/>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b="1" dirty="0">
                    <a:solidFill>
                      <a:schemeClr val="bg1"/>
                    </a:solidFill>
                  </a:endParaRPr>
                </a:p>
              </p:txBody>
            </p:sp>
          </p:grpSp>
          <p:sp>
            <p:nvSpPr>
              <p:cNvPr id="59" name="TextBox 58">
                <a:extLst>
                  <a:ext uri="{FF2B5EF4-FFF2-40B4-BE49-F238E27FC236}">
                    <a16:creationId xmlns:a16="http://schemas.microsoft.com/office/drawing/2014/main" id="{E8CED88D-84F1-45CC-9A7F-2581030F2CA4}"/>
                  </a:ext>
                </a:extLst>
              </p:cNvPr>
              <p:cNvSpPr txBox="1"/>
              <p:nvPr/>
            </p:nvSpPr>
            <p:spPr>
              <a:xfrm>
                <a:off x="9956231" y="865290"/>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48" name="Group 47">
              <a:extLst>
                <a:ext uri="{FF2B5EF4-FFF2-40B4-BE49-F238E27FC236}">
                  <a16:creationId xmlns:a16="http://schemas.microsoft.com/office/drawing/2014/main" id="{056042F2-4072-46F2-AF0F-C48EF22C3F8D}"/>
                </a:ext>
              </a:extLst>
            </p:cNvPr>
            <p:cNvGrpSpPr/>
            <p:nvPr/>
          </p:nvGrpSpPr>
          <p:grpSpPr>
            <a:xfrm>
              <a:off x="8664479" y="752753"/>
              <a:ext cx="2882096" cy="1225883"/>
              <a:chOff x="8608864" y="3088426"/>
              <a:chExt cx="2882096" cy="1225883"/>
            </a:xfrm>
          </p:grpSpPr>
          <p:grpSp>
            <p:nvGrpSpPr>
              <p:cNvPr id="49" name="Group 48">
                <a:extLst>
                  <a:ext uri="{FF2B5EF4-FFF2-40B4-BE49-F238E27FC236}">
                    <a16:creationId xmlns:a16="http://schemas.microsoft.com/office/drawing/2014/main" id="{566B6DE5-21B4-4BAD-9A4F-F4169618AA2D}"/>
                  </a:ext>
                </a:extLst>
              </p:cNvPr>
              <p:cNvGrpSpPr/>
              <p:nvPr/>
            </p:nvGrpSpPr>
            <p:grpSpPr>
              <a:xfrm>
                <a:off x="10512500" y="3088426"/>
                <a:ext cx="754956" cy="1041217"/>
                <a:chOff x="10512500" y="3088426"/>
                <a:chExt cx="754956" cy="1041217"/>
              </a:xfrm>
            </p:grpSpPr>
            <p:cxnSp>
              <p:nvCxnSpPr>
                <p:cNvPr id="55" name="Straight Arrow Connector 17">
                  <a:extLst>
                    <a:ext uri="{FF2B5EF4-FFF2-40B4-BE49-F238E27FC236}">
                      <a16:creationId xmlns:a16="http://schemas.microsoft.com/office/drawing/2014/main" id="{B5A1BE7B-8B07-4866-A182-50677B821062}"/>
                    </a:ext>
                  </a:extLst>
                </p:cNvPr>
                <p:cNvCxnSpPr>
                  <a:cxnSpLocks/>
                </p:cNvCxnSpPr>
                <p:nvPr/>
              </p:nvCxnSpPr>
              <p:spPr>
                <a:xfrm>
                  <a:off x="11165550" y="3395521"/>
                  <a:ext cx="0" cy="734122"/>
                </a:xfrm>
                <a:prstGeom prst="straightConnector1">
                  <a:avLst/>
                </a:prstGeom>
                <a:ln w="28575">
                  <a:solidFill>
                    <a:srgbClr val="1D4956"/>
                  </a:solidFill>
                  <a:prstDash val="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F7F1E44-5269-4952-9EF3-58D439BF4515}"/>
                    </a:ext>
                  </a:extLst>
                </p:cNvPr>
                <p:cNvSpPr txBox="1"/>
                <p:nvPr/>
              </p:nvSpPr>
              <p:spPr>
                <a:xfrm>
                  <a:off x="10512500" y="3088426"/>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SLA</a:t>
                  </a:r>
                  <a:endParaRPr lang="en-US" b="1" dirty="0">
                    <a:solidFill>
                      <a:srgbClr val="1D4956"/>
                    </a:solidFill>
                  </a:endParaRPr>
                </a:p>
              </p:txBody>
            </p:sp>
          </p:grpSp>
          <p:sp>
            <p:nvSpPr>
              <p:cNvPr id="50" name="TextBox 49">
                <a:extLst>
                  <a:ext uri="{FF2B5EF4-FFF2-40B4-BE49-F238E27FC236}">
                    <a16:creationId xmlns:a16="http://schemas.microsoft.com/office/drawing/2014/main" id="{86A26710-C7D5-404C-BFAA-05FA277CF579}"/>
                  </a:ext>
                </a:extLst>
              </p:cNvPr>
              <p:cNvSpPr txBox="1"/>
              <p:nvPr/>
            </p:nvSpPr>
            <p:spPr>
              <a:xfrm>
                <a:off x="8608864" y="3944977"/>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cxnSp>
            <p:nvCxnSpPr>
              <p:cNvPr id="51" name="Ευθεία γραμμή σύνδεσης 16">
                <a:extLst>
                  <a:ext uri="{FF2B5EF4-FFF2-40B4-BE49-F238E27FC236}">
                    <a16:creationId xmlns:a16="http://schemas.microsoft.com/office/drawing/2014/main" id="{0CB5B587-4320-463C-B454-5F4FF4D2C067}"/>
                  </a:ext>
                </a:extLst>
              </p:cNvPr>
              <p:cNvCxnSpPr>
                <a:cxnSpLocks/>
              </p:cNvCxnSpPr>
              <p:nvPr/>
            </p:nvCxnSpPr>
            <p:spPr>
              <a:xfrm>
                <a:off x="8989360" y="4038135"/>
                <a:ext cx="2501600" cy="4210"/>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63" name="Group 62">
              <a:extLst>
                <a:ext uri="{FF2B5EF4-FFF2-40B4-BE49-F238E27FC236}">
                  <a16:creationId xmlns:a16="http://schemas.microsoft.com/office/drawing/2014/main" id="{86967AEF-A556-4662-84C5-E8A9F5620F51}"/>
                </a:ext>
              </a:extLst>
            </p:cNvPr>
            <p:cNvGrpSpPr/>
            <p:nvPr/>
          </p:nvGrpSpPr>
          <p:grpSpPr>
            <a:xfrm>
              <a:off x="8667497" y="2268199"/>
              <a:ext cx="2879078" cy="1241913"/>
              <a:chOff x="8611882" y="4603872"/>
              <a:chExt cx="2879078" cy="1241913"/>
            </a:xfrm>
          </p:grpSpPr>
          <p:sp>
            <p:nvSpPr>
              <p:cNvPr id="65" name="TextBox 64">
                <a:extLst>
                  <a:ext uri="{FF2B5EF4-FFF2-40B4-BE49-F238E27FC236}">
                    <a16:creationId xmlns:a16="http://schemas.microsoft.com/office/drawing/2014/main" id="{CDAF31ED-8107-4E84-BA4F-7DF7ABE37F59}"/>
                  </a:ext>
                </a:extLst>
              </p:cNvPr>
              <p:cNvSpPr txBox="1"/>
              <p:nvPr/>
            </p:nvSpPr>
            <p:spPr>
              <a:xfrm>
                <a:off x="8611882" y="5476453"/>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cxnSp>
            <p:nvCxnSpPr>
              <p:cNvPr id="66" name="Straight Arrow Connector 17">
                <a:extLst>
                  <a:ext uri="{FF2B5EF4-FFF2-40B4-BE49-F238E27FC236}">
                    <a16:creationId xmlns:a16="http://schemas.microsoft.com/office/drawing/2014/main" id="{C436EE61-D7BB-4E2B-8378-E482C3865150}"/>
                  </a:ext>
                </a:extLst>
              </p:cNvPr>
              <p:cNvCxnSpPr>
                <a:cxnSpLocks/>
              </p:cNvCxnSpPr>
              <p:nvPr/>
            </p:nvCxnSpPr>
            <p:spPr>
              <a:xfrm>
                <a:off x="11164212" y="4910967"/>
                <a:ext cx="0" cy="734122"/>
              </a:xfrm>
              <a:prstGeom prst="straightConnector1">
                <a:avLst/>
              </a:prstGeom>
              <a:ln w="28575">
                <a:solidFill>
                  <a:srgbClr val="1D4956"/>
                </a:solidFill>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D624877-0A99-4765-9C29-E4EFC87B351C}"/>
                  </a:ext>
                </a:extLst>
              </p:cNvPr>
              <p:cNvSpPr txBox="1"/>
              <p:nvPr/>
            </p:nvSpPr>
            <p:spPr>
              <a:xfrm>
                <a:off x="10598844" y="4603872"/>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SLA</a:t>
                </a:r>
                <a:endParaRPr lang="en-US" b="1" dirty="0">
                  <a:solidFill>
                    <a:srgbClr val="1D4956"/>
                  </a:solidFill>
                </a:endParaRPr>
              </a:p>
            </p:txBody>
          </p:sp>
          <p:sp>
            <p:nvSpPr>
              <p:cNvPr id="68" name="Rectangle 16">
                <a:extLst>
                  <a:ext uri="{FF2B5EF4-FFF2-40B4-BE49-F238E27FC236}">
                    <a16:creationId xmlns:a16="http://schemas.microsoft.com/office/drawing/2014/main" id="{43A6FEE9-A8B2-41F8-BC09-6FA986EFD8CF}"/>
                  </a:ext>
                </a:extLst>
              </p:cNvPr>
              <p:cNvSpPr/>
              <p:nvPr/>
            </p:nvSpPr>
            <p:spPr>
              <a:xfrm>
                <a:off x="9403017" y="5064718"/>
                <a:ext cx="1601386" cy="222399"/>
              </a:xfrm>
              <a:prstGeom prst="rect">
                <a:avLst/>
              </a:pr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Ευθεία γραμμή σύνδεσης 16">
                <a:extLst>
                  <a:ext uri="{FF2B5EF4-FFF2-40B4-BE49-F238E27FC236}">
                    <a16:creationId xmlns:a16="http://schemas.microsoft.com/office/drawing/2014/main" id="{E3844239-13C8-4F17-98E1-1D598C023A34}"/>
                  </a:ext>
                </a:extLst>
              </p:cNvPr>
              <p:cNvCxnSpPr>
                <a:cxnSpLocks/>
              </p:cNvCxnSpPr>
              <p:nvPr/>
            </p:nvCxnSpPr>
            <p:spPr>
              <a:xfrm flipV="1">
                <a:off x="8991807" y="5552780"/>
                <a:ext cx="2499153" cy="1885"/>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64" name="TextBox 63">
              <a:extLst>
                <a:ext uri="{FF2B5EF4-FFF2-40B4-BE49-F238E27FC236}">
                  <a16:creationId xmlns:a16="http://schemas.microsoft.com/office/drawing/2014/main" id="{70450DAE-1F31-4D81-A7C5-B9111CD6CE39}"/>
                </a:ext>
              </a:extLst>
            </p:cNvPr>
            <p:cNvSpPr txBox="1"/>
            <p:nvPr/>
          </p:nvSpPr>
          <p:spPr>
            <a:xfrm>
              <a:off x="10160495" y="2658732"/>
              <a:ext cx="314846"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nvGrpSpPr>
            <p:cNvPr id="70" name="Ομάδα 13">
              <a:extLst>
                <a:ext uri="{FF2B5EF4-FFF2-40B4-BE49-F238E27FC236}">
                  <a16:creationId xmlns:a16="http://schemas.microsoft.com/office/drawing/2014/main" id="{74FEA10B-3B0A-4EF9-8BE5-54616C9016DF}"/>
                </a:ext>
              </a:extLst>
            </p:cNvPr>
            <p:cNvGrpSpPr/>
            <p:nvPr/>
          </p:nvGrpSpPr>
          <p:grpSpPr>
            <a:xfrm>
              <a:off x="11156369" y="2647785"/>
              <a:ext cx="369856" cy="369332"/>
              <a:chOff x="10971446" y="2375160"/>
              <a:chExt cx="369856" cy="369332"/>
            </a:xfrm>
          </p:grpSpPr>
          <p:sp>
            <p:nvSpPr>
              <p:cNvPr id="71" name="Rectangle 20">
                <a:extLst>
                  <a:ext uri="{FF2B5EF4-FFF2-40B4-BE49-F238E27FC236}">
                    <a16:creationId xmlns:a16="http://schemas.microsoft.com/office/drawing/2014/main" id="{41063347-3467-4240-8C35-C8ECD1A2F56C}"/>
                  </a:ext>
                </a:extLst>
              </p:cNvPr>
              <p:cNvSpPr/>
              <p:nvPr/>
            </p:nvSpPr>
            <p:spPr>
              <a:xfrm>
                <a:off x="10971446" y="2444610"/>
                <a:ext cx="369856" cy="237561"/>
              </a:xfrm>
              <a:prstGeom prst="rec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7CC2C816-2493-4B66-ACEE-DA5CB77D0C82}"/>
                  </a:ext>
                </a:extLst>
              </p:cNvPr>
              <p:cNvSpPr txBox="1"/>
              <p:nvPr/>
            </p:nvSpPr>
            <p:spPr>
              <a:xfrm>
                <a:off x="11010626" y="237516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grpSp>
          <p:nvGrpSpPr>
            <p:cNvPr id="73" name="Group 72">
              <a:extLst>
                <a:ext uri="{FF2B5EF4-FFF2-40B4-BE49-F238E27FC236}">
                  <a16:creationId xmlns:a16="http://schemas.microsoft.com/office/drawing/2014/main" id="{A3A36616-7336-4C2A-9A26-396203020E6C}"/>
                </a:ext>
              </a:extLst>
            </p:cNvPr>
            <p:cNvGrpSpPr/>
            <p:nvPr/>
          </p:nvGrpSpPr>
          <p:grpSpPr>
            <a:xfrm>
              <a:off x="8670616" y="4415253"/>
              <a:ext cx="2932020" cy="1199929"/>
              <a:chOff x="8365262" y="694853"/>
              <a:chExt cx="2932020" cy="1199929"/>
            </a:xfrm>
          </p:grpSpPr>
          <p:grpSp>
            <p:nvGrpSpPr>
              <p:cNvPr id="74" name="Group 73">
                <a:extLst>
                  <a:ext uri="{FF2B5EF4-FFF2-40B4-BE49-F238E27FC236}">
                    <a16:creationId xmlns:a16="http://schemas.microsoft.com/office/drawing/2014/main" id="{B0BD85C4-7DA0-437D-9CFB-979CBD9DD2D6}"/>
                  </a:ext>
                </a:extLst>
              </p:cNvPr>
              <p:cNvGrpSpPr/>
              <p:nvPr/>
            </p:nvGrpSpPr>
            <p:grpSpPr>
              <a:xfrm>
                <a:off x="8365262" y="694853"/>
                <a:ext cx="2932020" cy="1199929"/>
                <a:chOff x="8455520" y="718312"/>
                <a:chExt cx="2932020" cy="1199929"/>
              </a:xfrm>
            </p:grpSpPr>
            <p:cxnSp>
              <p:nvCxnSpPr>
                <p:cNvPr id="76" name="Ευθεία γραμμή σύνδεσης 77">
                  <a:extLst>
                    <a:ext uri="{FF2B5EF4-FFF2-40B4-BE49-F238E27FC236}">
                      <a16:creationId xmlns:a16="http://schemas.microsoft.com/office/drawing/2014/main" id="{5F992282-66BD-4476-B385-CB2FFF89BB71}"/>
                    </a:ext>
                  </a:extLst>
                </p:cNvPr>
                <p:cNvCxnSpPr>
                  <a:cxnSpLocks/>
                </p:cNvCxnSpPr>
                <p:nvPr/>
              </p:nvCxnSpPr>
              <p:spPr>
                <a:xfrm flipV="1">
                  <a:off x="8832326" y="1618775"/>
                  <a:ext cx="2509006" cy="5058"/>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E9951AEA-7E4C-4A12-BBC6-8656C40F65DE}"/>
                    </a:ext>
                  </a:extLst>
                </p:cNvPr>
                <p:cNvSpPr txBox="1"/>
                <p:nvPr/>
              </p:nvSpPr>
              <p:spPr>
                <a:xfrm>
                  <a:off x="8455520" y="1548909"/>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grpSp>
              <p:nvGrpSpPr>
                <p:cNvPr id="78" name="Ομάδα 111">
                  <a:extLst>
                    <a:ext uri="{FF2B5EF4-FFF2-40B4-BE49-F238E27FC236}">
                      <a16:creationId xmlns:a16="http://schemas.microsoft.com/office/drawing/2014/main" id="{AFB08CD9-0862-45E5-AE12-3A60A2B73FDB}"/>
                    </a:ext>
                  </a:extLst>
                </p:cNvPr>
                <p:cNvGrpSpPr/>
                <p:nvPr/>
              </p:nvGrpSpPr>
              <p:grpSpPr>
                <a:xfrm>
                  <a:off x="10632584" y="718312"/>
                  <a:ext cx="754956" cy="1004725"/>
                  <a:chOff x="10632584" y="718312"/>
                  <a:chExt cx="754956" cy="1004725"/>
                </a:xfrm>
              </p:grpSpPr>
              <p:cxnSp>
                <p:nvCxnSpPr>
                  <p:cNvPr id="79" name="Straight Arrow Connector 17">
                    <a:extLst>
                      <a:ext uri="{FF2B5EF4-FFF2-40B4-BE49-F238E27FC236}">
                        <a16:creationId xmlns:a16="http://schemas.microsoft.com/office/drawing/2014/main" id="{F7C3540E-5957-4686-88A2-E3613453ABBE}"/>
                      </a:ext>
                    </a:extLst>
                  </p:cNvPr>
                  <p:cNvCxnSpPr>
                    <a:cxnSpLocks/>
                  </p:cNvCxnSpPr>
                  <p:nvPr/>
                </p:nvCxnSpPr>
                <p:spPr>
                  <a:xfrm>
                    <a:off x="11010062" y="988915"/>
                    <a:ext cx="0" cy="734122"/>
                  </a:xfrm>
                  <a:prstGeom prst="straightConnector1">
                    <a:avLst/>
                  </a:prstGeom>
                  <a:ln w="28575">
                    <a:solidFill>
                      <a:srgbClr val="1D4956"/>
                    </a:solidFill>
                    <a:prstDash val="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8D0034B-77E9-4469-B210-F5986C06329C}"/>
                      </a:ext>
                    </a:extLst>
                  </p:cNvPr>
                  <p:cNvSpPr txBox="1"/>
                  <p:nvPr/>
                </p:nvSpPr>
                <p:spPr>
                  <a:xfrm>
                    <a:off x="10632584" y="718312"/>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SLA</a:t>
                    </a:r>
                    <a:endParaRPr lang="en-US" b="1" dirty="0">
                      <a:solidFill>
                        <a:srgbClr val="1D4956"/>
                      </a:solidFill>
                    </a:endParaRPr>
                  </a:p>
                </p:txBody>
              </p:sp>
            </p:grpSp>
          </p:grpSp>
          <p:sp>
            <p:nvSpPr>
              <p:cNvPr id="75" name="TextBox 74">
                <a:extLst>
                  <a:ext uri="{FF2B5EF4-FFF2-40B4-BE49-F238E27FC236}">
                    <a16:creationId xmlns:a16="http://schemas.microsoft.com/office/drawing/2014/main" id="{E44C2A33-E2E1-45E2-8775-E4BF27653778}"/>
                  </a:ext>
                </a:extLst>
              </p:cNvPr>
              <p:cNvSpPr txBox="1"/>
              <p:nvPr/>
            </p:nvSpPr>
            <p:spPr>
              <a:xfrm>
                <a:off x="9823943" y="980542"/>
                <a:ext cx="375735"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81" name="Ομάδα 105">
              <a:extLst>
                <a:ext uri="{FF2B5EF4-FFF2-40B4-BE49-F238E27FC236}">
                  <a16:creationId xmlns:a16="http://schemas.microsoft.com/office/drawing/2014/main" id="{E68C4841-0307-4281-B77E-E00F193860E4}"/>
                </a:ext>
              </a:extLst>
            </p:cNvPr>
            <p:cNvGrpSpPr/>
            <p:nvPr/>
          </p:nvGrpSpPr>
          <p:grpSpPr>
            <a:xfrm rot="10800000">
              <a:off x="9019502" y="5026035"/>
              <a:ext cx="1353201" cy="1120278"/>
              <a:chOff x="8944387" y="-88110"/>
              <a:chExt cx="1353201" cy="1120278"/>
            </a:xfrm>
          </p:grpSpPr>
          <p:cxnSp>
            <p:nvCxnSpPr>
              <p:cNvPr id="82" name="Straight Arrow Connector 15">
                <a:extLst>
                  <a:ext uri="{FF2B5EF4-FFF2-40B4-BE49-F238E27FC236}">
                    <a16:creationId xmlns:a16="http://schemas.microsoft.com/office/drawing/2014/main" id="{4D00D4AC-F10B-41AF-8482-0461EEF3D3CD}"/>
                  </a:ext>
                </a:extLst>
              </p:cNvPr>
              <p:cNvCxnSpPr>
                <a:cxnSpLocks/>
                <a:stCxn id="83" idx="0"/>
              </p:cNvCxnSpPr>
              <p:nvPr/>
            </p:nvCxnSpPr>
            <p:spPr>
              <a:xfrm rot="10800000" flipV="1">
                <a:off x="9620986" y="281222"/>
                <a:ext cx="1" cy="7509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ECAD6809-2120-4E70-A396-8DB308E7B0B3}"/>
                  </a:ext>
                </a:extLst>
              </p:cNvPr>
              <p:cNvSpPr txBox="1"/>
              <p:nvPr/>
            </p:nvSpPr>
            <p:spPr>
              <a:xfrm rot="10800000">
                <a:off x="8944387" y="-88110"/>
                <a:ext cx="13532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Stop signal</a:t>
                </a:r>
                <a:endParaRPr lang="en-US" b="1" i="1" dirty="0">
                  <a:solidFill>
                    <a:schemeClr val="tx1"/>
                  </a:solidFill>
                </a:endParaRPr>
              </a:p>
            </p:txBody>
          </p:sp>
        </p:grpSp>
        <p:cxnSp>
          <p:nvCxnSpPr>
            <p:cNvPr id="84" name="Straight Arrow Connector 15">
              <a:extLst>
                <a:ext uri="{FF2B5EF4-FFF2-40B4-BE49-F238E27FC236}">
                  <a16:creationId xmlns:a16="http://schemas.microsoft.com/office/drawing/2014/main" id="{2AD8897F-7D29-492B-9A2C-1DCA87B5FAB3}"/>
                </a:ext>
              </a:extLst>
            </p:cNvPr>
            <p:cNvCxnSpPr>
              <a:cxnSpLocks/>
            </p:cNvCxnSpPr>
            <p:nvPr/>
          </p:nvCxnSpPr>
          <p:spPr>
            <a:xfrm flipV="1">
              <a:off x="10796171" y="5012443"/>
              <a:ext cx="0" cy="1054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C280C73C-CD0D-430D-8361-402992D6F252}"/>
                </a:ext>
              </a:extLst>
            </p:cNvPr>
            <p:cNvSpPr txBox="1"/>
            <p:nvPr/>
          </p:nvSpPr>
          <p:spPr>
            <a:xfrm>
              <a:off x="10025842" y="6022360"/>
              <a:ext cx="15799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Task stopped</a:t>
              </a:r>
              <a:endParaRPr lang="en-US" b="1" i="1" dirty="0">
                <a:solidFill>
                  <a:schemeClr val="tx1"/>
                </a:solidFill>
              </a:endParaRPr>
            </a:p>
          </p:txBody>
        </p:sp>
        <p:grpSp>
          <p:nvGrpSpPr>
            <p:cNvPr id="86" name="Ομάδα 94">
              <a:extLst>
                <a:ext uri="{FF2B5EF4-FFF2-40B4-BE49-F238E27FC236}">
                  <a16:creationId xmlns:a16="http://schemas.microsoft.com/office/drawing/2014/main" id="{83305B02-BFF4-441F-9D07-3187924BD5A3}"/>
                </a:ext>
              </a:extLst>
            </p:cNvPr>
            <p:cNvGrpSpPr/>
            <p:nvPr/>
          </p:nvGrpSpPr>
          <p:grpSpPr>
            <a:xfrm>
              <a:off x="9438538" y="4695727"/>
              <a:ext cx="1571013" cy="311501"/>
              <a:chOff x="9547201" y="2362407"/>
              <a:chExt cx="1510604" cy="311501"/>
            </a:xfrm>
          </p:grpSpPr>
          <p:sp>
            <p:nvSpPr>
              <p:cNvPr id="87" name="Rectangle 16">
                <a:extLst>
                  <a:ext uri="{FF2B5EF4-FFF2-40B4-BE49-F238E27FC236}">
                    <a16:creationId xmlns:a16="http://schemas.microsoft.com/office/drawing/2014/main" id="{5069390A-85B1-4AB6-8C21-817326DCB4AD}"/>
                  </a:ext>
                </a:extLst>
              </p:cNvPr>
              <p:cNvSpPr/>
              <p:nvPr/>
            </p:nvSpPr>
            <p:spPr>
              <a:xfrm>
                <a:off x="9547201" y="2430338"/>
                <a:ext cx="1277314" cy="239080"/>
              </a:xfrm>
              <a:custGeom>
                <a:avLst/>
                <a:gdLst>
                  <a:gd name="connsiteX0" fmla="*/ 0 w 920835"/>
                  <a:gd name="connsiteY0" fmla="*/ 0 h 236698"/>
                  <a:gd name="connsiteX1" fmla="*/ 920835 w 920835"/>
                  <a:gd name="connsiteY1" fmla="*/ 0 h 236698"/>
                  <a:gd name="connsiteX2" fmla="*/ 920835 w 920835"/>
                  <a:gd name="connsiteY2" fmla="*/ 236698 h 236698"/>
                  <a:gd name="connsiteX3" fmla="*/ 0 w 920835"/>
                  <a:gd name="connsiteY3" fmla="*/ 236698 h 236698"/>
                  <a:gd name="connsiteX4" fmla="*/ 0 w 920835"/>
                  <a:gd name="connsiteY4" fmla="*/ 0 h 236698"/>
                  <a:gd name="connsiteX0" fmla="*/ 0 w 927979"/>
                  <a:gd name="connsiteY0" fmla="*/ 0 h 239080"/>
                  <a:gd name="connsiteX1" fmla="*/ 920835 w 927979"/>
                  <a:gd name="connsiteY1" fmla="*/ 0 h 239080"/>
                  <a:gd name="connsiteX2" fmla="*/ 927979 w 927979"/>
                  <a:gd name="connsiteY2" fmla="*/ 239080 h 239080"/>
                  <a:gd name="connsiteX3" fmla="*/ 0 w 927979"/>
                  <a:gd name="connsiteY3" fmla="*/ 236698 h 239080"/>
                  <a:gd name="connsiteX4" fmla="*/ 0 w 927979"/>
                  <a:gd name="connsiteY4" fmla="*/ 0 h 239080"/>
                  <a:gd name="connsiteX0" fmla="*/ 0 w 953182"/>
                  <a:gd name="connsiteY0" fmla="*/ 0 h 239080"/>
                  <a:gd name="connsiteX1" fmla="*/ 920835 w 953182"/>
                  <a:gd name="connsiteY1" fmla="*/ 0 h 239080"/>
                  <a:gd name="connsiteX2" fmla="*/ 927979 w 953182"/>
                  <a:gd name="connsiteY2" fmla="*/ 239080 h 239080"/>
                  <a:gd name="connsiteX3" fmla="*/ 0 w 953182"/>
                  <a:gd name="connsiteY3" fmla="*/ 236698 h 239080"/>
                  <a:gd name="connsiteX4" fmla="*/ 0 w 953182"/>
                  <a:gd name="connsiteY4" fmla="*/ 0 h 239080"/>
                  <a:gd name="connsiteX0" fmla="*/ 0 w 982780"/>
                  <a:gd name="connsiteY0" fmla="*/ 0 h 239080"/>
                  <a:gd name="connsiteX1" fmla="*/ 920835 w 982780"/>
                  <a:gd name="connsiteY1" fmla="*/ 0 h 239080"/>
                  <a:gd name="connsiteX2" fmla="*/ 927979 w 982780"/>
                  <a:gd name="connsiteY2" fmla="*/ 239080 h 239080"/>
                  <a:gd name="connsiteX3" fmla="*/ 0 w 982780"/>
                  <a:gd name="connsiteY3" fmla="*/ 236698 h 239080"/>
                  <a:gd name="connsiteX4" fmla="*/ 0 w 982780"/>
                  <a:gd name="connsiteY4" fmla="*/ 0 h 239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780" h="239080">
                    <a:moveTo>
                      <a:pt x="0" y="0"/>
                    </a:moveTo>
                    <a:lnTo>
                      <a:pt x="920835" y="0"/>
                    </a:lnTo>
                    <a:cubicBezTo>
                      <a:pt x="923216" y="79693"/>
                      <a:pt x="1054186" y="66518"/>
                      <a:pt x="927979" y="239080"/>
                    </a:cubicBezTo>
                    <a:lnTo>
                      <a:pt x="0" y="236698"/>
                    </a:lnTo>
                    <a:lnTo>
                      <a:pt x="0" y="0"/>
                    </a:lnTo>
                    <a:close/>
                  </a:path>
                </a:pathLst>
              </a:cu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C6BFDE6E-8D94-4832-B2E0-DEADDB3579A0}"/>
                  </a:ext>
                </a:extLst>
              </p:cNvPr>
              <p:cNvSpPr txBox="1"/>
              <p:nvPr/>
            </p:nvSpPr>
            <p:spPr>
              <a:xfrm>
                <a:off x="10249711" y="2362407"/>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sp>
            <p:nvSpPr>
              <p:cNvPr id="89" name="Rectangle 16">
                <a:extLst>
                  <a:ext uri="{FF2B5EF4-FFF2-40B4-BE49-F238E27FC236}">
                    <a16:creationId xmlns:a16="http://schemas.microsoft.com/office/drawing/2014/main" id="{59D835DE-2FCF-4715-B0F8-48A8ACBFFF70}"/>
                  </a:ext>
                </a:extLst>
              </p:cNvPr>
              <p:cNvSpPr/>
              <p:nvPr/>
            </p:nvSpPr>
            <p:spPr>
              <a:xfrm>
                <a:off x="10869996" y="2429946"/>
                <a:ext cx="187809" cy="241854"/>
              </a:xfrm>
              <a:custGeom>
                <a:avLst/>
                <a:gdLst>
                  <a:gd name="connsiteX0" fmla="*/ 0 w 174577"/>
                  <a:gd name="connsiteY0" fmla="*/ 0 h 236698"/>
                  <a:gd name="connsiteX1" fmla="*/ 174577 w 174577"/>
                  <a:gd name="connsiteY1" fmla="*/ 0 h 236698"/>
                  <a:gd name="connsiteX2" fmla="*/ 174577 w 174577"/>
                  <a:gd name="connsiteY2" fmla="*/ 236698 h 236698"/>
                  <a:gd name="connsiteX3" fmla="*/ 0 w 174577"/>
                  <a:gd name="connsiteY3" fmla="*/ 236698 h 236698"/>
                  <a:gd name="connsiteX4" fmla="*/ 0 w 174577"/>
                  <a:gd name="connsiteY4" fmla="*/ 0 h 236698"/>
                  <a:gd name="connsiteX0" fmla="*/ 0 w 174577"/>
                  <a:gd name="connsiteY0" fmla="*/ 0 h 236698"/>
                  <a:gd name="connsiteX1" fmla="*/ 174577 w 174577"/>
                  <a:gd name="connsiteY1" fmla="*/ 0 h 236698"/>
                  <a:gd name="connsiteX2" fmla="*/ 174577 w 174577"/>
                  <a:gd name="connsiteY2" fmla="*/ 236698 h 236698"/>
                  <a:gd name="connsiteX3" fmla="*/ 0 w 174577"/>
                  <a:gd name="connsiteY3" fmla="*/ 234317 h 236698"/>
                  <a:gd name="connsiteX4" fmla="*/ 0 w 174577"/>
                  <a:gd name="connsiteY4" fmla="*/ 0 h 236698"/>
                  <a:gd name="connsiteX0" fmla="*/ 0 w 174577"/>
                  <a:gd name="connsiteY0" fmla="*/ 0 h 236698"/>
                  <a:gd name="connsiteX1" fmla="*/ 174577 w 174577"/>
                  <a:gd name="connsiteY1" fmla="*/ 0 h 236698"/>
                  <a:gd name="connsiteX2" fmla="*/ 174577 w 174577"/>
                  <a:gd name="connsiteY2" fmla="*/ 236698 h 236698"/>
                  <a:gd name="connsiteX3" fmla="*/ 0 w 174577"/>
                  <a:gd name="connsiteY3" fmla="*/ 234317 h 236698"/>
                  <a:gd name="connsiteX4" fmla="*/ 0 w 174577"/>
                  <a:gd name="connsiteY4" fmla="*/ 0 h 236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577" h="236698">
                    <a:moveTo>
                      <a:pt x="0" y="0"/>
                    </a:moveTo>
                    <a:lnTo>
                      <a:pt x="174577" y="0"/>
                    </a:lnTo>
                    <a:lnTo>
                      <a:pt x="174577" y="236698"/>
                    </a:lnTo>
                    <a:lnTo>
                      <a:pt x="0" y="234317"/>
                    </a:lnTo>
                    <a:cubicBezTo>
                      <a:pt x="126206" y="99061"/>
                      <a:pt x="0" y="78106"/>
                      <a:pt x="0" y="0"/>
                    </a:cubicBezTo>
                    <a:close/>
                  </a:path>
                </a:pathLst>
              </a:cu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 name="Group 89">
              <a:extLst>
                <a:ext uri="{FF2B5EF4-FFF2-40B4-BE49-F238E27FC236}">
                  <a16:creationId xmlns:a16="http://schemas.microsoft.com/office/drawing/2014/main" id="{EA424E34-6A6B-4AB0-8929-E90FAFD53E2C}"/>
                </a:ext>
              </a:extLst>
            </p:cNvPr>
            <p:cNvGrpSpPr/>
            <p:nvPr/>
          </p:nvGrpSpPr>
          <p:grpSpPr>
            <a:xfrm>
              <a:off x="9526923" y="3890799"/>
              <a:ext cx="1394631" cy="1706267"/>
              <a:chOff x="9440076" y="724417"/>
              <a:chExt cx="1394631" cy="1252788"/>
            </a:xfrm>
          </p:grpSpPr>
          <p:cxnSp>
            <p:nvCxnSpPr>
              <p:cNvPr id="91" name="Straight Arrow Connector 17">
                <a:extLst>
                  <a:ext uri="{FF2B5EF4-FFF2-40B4-BE49-F238E27FC236}">
                    <a16:creationId xmlns:a16="http://schemas.microsoft.com/office/drawing/2014/main" id="{45817F50-0D01-43AD-B833-CFDC6E5AE6FD}"/>
                  </a:ext>
                </a:extLst>
              </p:cNvPr>
              <p:cNvCxnSpPr>
                <a:cxnSpLocks/>
              </p:cNvCxnSpPr>
              <p:nvPr/>
            </p:nvCxnSpPr>
            <p:spPr>
              <a:xfrm>
                <a:off x="9605271" y="1022487"/>
                <a:ext cx="11510" cy="92421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Straight Arrow Connector 17">
                <a:extLst>
                  <a:ext uri="{FF2B5EF4-FFF2-40B4-BE49-F238E27FC236}">
                    <a16:creationId xmlns:a16="http://schemas.microsoft.com/office/drawing/2014/main" id="{3C81E197-CA86-46D0-BCAE-DB6C467D7F0C}"/>
                  </a:ext>
                </a:extLst>
              </p:cNvPr>
              <p:cNvCxnSpPr>
                <a:cxnSpLocks/>
              </p:cNvCxnSpPr>
              <p:nvPr/>
            </p:nvCxnSpPr>
            <p:spPr>
              <a:xfrm>
                <a:off x="10698603" y="943525"/>
                <a:ext cx="2851" cy="10336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896FAA7A-47E5-4675-8099-132AA96414B9}"/>
                  </a:ext>
                </a:extLst>
              </p:cNvPr>
              <p:cNvSpPr txBox="1"/>
              <p:nvPr/>
            </p:nvSpPr>
            <p:spPr>
              <a:xfrm>
                <a:off x="9440076" y="724417"/>
                <a:ext cx="139463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rgbClr val="1D4956"/>
                    </a:solidFill>
                    <a:latin typeface="Barlow"/>
                  </a:rPr>
                  <a:t>Preemption latency</a:t>
                </a:r>
                <a:endParaRPr lang="en-US" sz="1200" b="1" dirty="0">
                  <a:solidFill>
                    <a:srgbClr val="1D4956"/>
                  </a:solidFill>
                </a:endParaRPr>
              </a:p>
            </p:txBody>
          </p:sp>
          <p:cxnSp>
            <p:nvCxnSpPr>
              <p:cNvPr id="94" name="Straight Arrow Connector 39">
                <a:extLst>
                  <a:ext uri="{FF2B5EF4-FFF2-40B4-BE49-F238E27FC236}">
                    <a16:creationId xmlns:a16="http://schemas.microsoft.com/office/drawing/2014/main" id="{DE7A2A1C-5ACD-439D-A3E1-9BAB699F5AFA}"/>
                  </a:ext>
                </a:extLst>
              </p:cNvPr>
              <p:cNvCxnSpPr>
                <a:cxnSpLocks/>
              </p:cNvCxnSpPr>
              <p:nvPr/>
            </p:nvCxnSpPr>
            <p:spPr>
              <a:xfrm>
                <a:off x="9738409" y="1292402"/>
                <a:ext cx="883886" cy="0"/>
              </a:xfrm>
              <a:prstGeom prst="straightConnector1">
                <a:avLst/>
              </a:prstGeom>
              <a:ln w="12700" cap="flat" cmpd="sng" algn="ctr">
                <a:solidFill>
                  <a:srgbClr val="1D495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sp>
        <p:nvSpPr>
          <p:cNvPr id="3" name="Slide Number Placeholder 2">
            <a:extLst>
              <a:ext uri="{FF2B5EF4-FFF2-40B4-BE49-F238E27FC236}">
                <a16:creationId xmlns:a16="http://schemas.microsoft.com/office/drawing/2014/main" id="{43A22222-8915-4916-BB21-3E1A0F423544}"/>
              </a:ext>
            </a:extLst>
          </p:cNvPr>
          <p:cNvSpPr>
            <a:spLocks noGrp="1"/>
          </p:cNvSpPr>
          <p:nvPr>
            <p:ph type="sldNum" sz="quarter" idx="12"/>
          </p:nvPr>
        </p:nvSpPr>
        <p:spPr/>
        <p:txBody>
          <a:bodyPr/>
          <a:lstStyle/>
          <a:p>
            <a:fld id="{48F63A3B-78C7-47BE-AE5E-E10140E04643}" type="slidenum">
              <a:rPr lang="en-US" smtClean="0"/>
              <a:t>89</a:t>
            </a:fld>
            <a:endParaRPr lang="en-US"/>
          </a:p>
        </p:txBody>
      </p:sp>
      <p:sp>
        <p:nvSpPr>
          <p:cNvPr id="7" name="Footer Placeholder 6">
            <a:extLst>
              <a:ext uri="{FF2B5EF4-FFF2-40B4-BE49-F238E27FC236}">
                <a16:creationId xmlns:a16="http://schemas.microsoft.com/office/drawing/2014/main" id="{5B12650B-097E-426A-8B91-F89C216733BE}"/>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custDataLst>
      <p:tags r:id="rId1"/>
    </p:custDataLst>
    <p:extLst>
      <p:ext uri="{BB962C8B-B14F-4D97-AF65-F5344CB8AC3E}">
        <p14:creationId xmlns:p14="http://schemas.microsoft.com/office/powerpoint/2010/main" val="3035402788"/>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dirty="0"/>
          </a:p>
        </p:txBody>
      </p:sp>
      <p:sp>
        <p:nvSpPr>
          <p:cNvPr id="45"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60391" y="1126715"/>
            <a:ext cx="8135513" cy="4699569"/>
          </a:xfrm>
        </p:spPr>
        <p:txBody>
          <a:bodyPr vert="horz" lIns="91440" tIns="45720" rIns="91440" bIns="45720" rtlCol="0" anchor="t">
            <a:noAutofit/>
          </a:bodyPr>
          <a:lstStyle/>
          <a:p>
            <a:pPr marL="457200" indent="-457200">
              <a:lnSpc>
                <a:spcPct val="100000"/>
              </a:lnSpc>
              <a:buAutoNum type="arabicPeriod"/>
            </a:pPr>
            <a:r>
              <a:rPr lang="en-US" sz="2400" b="1" dirty="0">
                <a:solidFill>
                  <a:srgbClr val="1D4956"/>
                </a:solidFill>
                <a:latin typeface="Barlow"/>
                <a:cs typeface="Calibri"/>
                <a:sym typeface="Wingdings" panose="05000000000000000000" pitchFamily="2" charset="2"/>
              </a:rPr>
              <a:t>NVIDIA GPUs </a:t>
            </a:r>
            <a:r>
              <a:rPr lang="en-US" sz="2400" dirty="0">
                <a:solidFill>
                  <a:srgbClr val="1D4956"/>
                </a:solidFill>
                <a:latin typeface="Barlow"/>
                <a:cs typeface="Calibri"/>
                <a:sym typeface="Wingdings" panose="05000000000000000000" pitchFamily="2" charset="2"/>
              </a:rPr>
              <a:t>support by default </a:t>
            </a:r>
            <a:r>
              <a:rPr lang="en-US" sz="2400" b="1" dirty="0">
                <a:solidFill>
                  <a:srgbClr val="1D4956"/>
                </a:solidFill>
                <a:latin typeface="Barlow"/>
                <a:cs typeface="Calibri"/>
                <a:sym typeface="Wingdings" panose="05000000000000000000" pitchFamily="2" charset="2"/>
              </a:rPr>
              <a:t>time-sharing</a:t>
            </a:r>
          </a:p>
          <a:p>
            <a:pPr lvl="1">
              <a:lnSpc>
                <a:spcPct val="100000"/>
              </a:lnSpc>
            </a:pPr>
            <a:r>
              <a:rPr lang="en-US" sz="2000" dirty="0">
                <a:solidFill>
                  <a:srgbClr val="1D4956"/>
                </a:solidFill>
                <a:latin typeface="Barlow"/>
                <a:cs typeface="Calibri"/>
                <a:sym typeface="Wingdings" panose="05000000000000000000" pitchFamily="2" charset="2"/>
              </a:rPr>
              <a:t>Only </a:t>
            </a:r>
            <a:r>
              <a:rPr lang="en-US" sz="2000" b="1" dirty="0">
                <a:solidFill>
                  <a:srgbClr val="1D4956"/>
                </a:solidFill>
                <a:latin typeface="Barlow"/>
                <a:cs typeface="Calibri"/>
                <a:sym typeface="Wingdings" panose="05000000000000000000" pitchFamily="2" charset="2"/>
              </a:rPr>
              <a:t>one app </a:t>
            </a:r>
            <a:r>
              <a:rPr lang="en-US" sz="2000" dirty="0">
                <a:solidFill>
                  <a:srgbClr val="1D4956"/>
                </a:solidFill>
                <a:latin typeface="Barlow"/>
                <a:cs typeface="Calibri"/>
                <a:sym typeface="Wingdings" panose="05000000000000000000" pitchFamily="2" charset="2"/>
              </a:rPr>
              <a:t>uses the GPU at </a:t>
            </a:r>
            <a:r>
              <a:rPr lang="en-US" sz="2000" b="1" dirty="0">
                <a:solidFill>
                  <a:srgbClr val="1D4956"/>
                </a:solidFill>
                <a:latin typeface="Barlow"/>
                <a:cs typeface="Calibri"/>
                <a:sym typeface="Wingdings" panose="05000000000000000000" pitchFamily="2" charset="2"/>
              </a:rPr>
              <a:t>any given time </a:t>
            </a:r>
            <a:r>
              <a:rPr lang="el-GR" sz="2000" b="1" dirty="0">
                <a:solidFill>
                  <a:srgbClr val="1D4956"/>
                </a:solidFill>
                <a:latin typeface="Barlow"/>
                <a:cs typeface="Calibri"/>
                <a:sym typeface="Wingdings" panose="05000000000000000000" pitchFamily="2" charset="2"/>
              </a:rPr>
              <a:t></a:t>
            </a:r>
            <a:r>
              <a:rPr lang="en-US" sz="2000" b="1" dirty="0">
                <a:solidFill>
                  <a:srgbClr val="1D4956"/>
                </a:solidFill>
                <a:latin typeface="Barlow"/>
                <a:cs typeface="Calibri"/>
                <a:sym typeface="Wingdings" panose="05000000000000000000" pitchFamily="2" charset="2"/>
              </a:rPr>
              <a:t> idleness</a:t>
            </a:r>
          </a:p>
        </p:txBody>
      </p:sp>
      <p:sp>
        <p:nvSpPr>
          <p:cNvPr id="7" name="Title 1">
            <a:extLst>
              <a:ext uri="{FF2B5EF4-FFF2-40B4-BE49-F238E27FC236}">
                <a16:creationId xmlns:a16="http://schemas.microsoft.com/office/drawing/2014/main" id="{E96927A0-A636-45BD-9157-FC582B2145E8}"/>
              </a:ext>
            </a:extLst>
          </p:cNvPr>
          <p:cNvSpPr txBox="1">
            <a:spLocks/>
          </p:cNvSpPr>
          <p:nvPr/>
        </p:nvSpPr>
        <p:spPr>
          <a:xfrm>
            <a:off x="527949" y="365125"/>
            <a:ext cx="11740886"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US" sz="3200" b="1" dirty="0">
                <a:solidFill>
                  <a:srgbClr val="1D4956"/>
                </a:solidFill>
                <a:latin typeface="Barlow"/>
                <a:cs typeface="Calibri Light"/>
              </a:rPr>
              <a:t>Lack of accelerator sharing</a:t>
            </a:r>
          </a:p>
        </p:txBody>
      </p:sp>
      <p:sp>
        <p:nvSpPr>
          <p:cNvPr id="3" name="Slide Number Placeholder 2">
            <a:extLst>
              <a:ext uri="{FF2B5EF4-FFF2-40B4-BE49-F238E27FC236}">
                <a16:creationId xmlns:a16="http://schemas.microsoft.com/office/drawing/2014/main" id="{52FC3D36-F65B-45FB-8AF0-9804D464ADFB}"/>
              </a:ext>
            </a:extLst>
          </p:cNvPr>
          <p:cNvSpPr>
            <a:spLocks noGrp="1"/>
          </p:cNvSpPr>
          <p:nvPr>
            <p:ph type="sldNum" sz="quarter" idx="12"/>
          </p:nvPr>
        </p:nvSpPr>
        <p:spPr/>
        <p:txBody>
          <a:bodyPr/>
          <a:lstStyle/>
          <a:p>
            <a:fld id="{48F63A3B-78C7-47BE-AE5E-E10140E04643}" type="slidenum">
              <a:rPr lang="en-US" smtClean="0"/>
              <a:t>9</a:t>
            </a:fld>
            <a:endParaRPr lang="en-US"/>
          </a:p>
        </p:txBody>
      </p:sp>
      <p:sp>
        <p:nvSpPr>
          <p:cNvPr id="6" name="Footer Placeholder 5">
            <a:extLst>
              <a:ext uri="{FF2B5EF4-FFF2-40B4-BE49-F238E27FC236}">
                <a16:creationId xmlns:a16="http://schemas.microsoft.com/office/drawing/2014/main" id="{A02A0EB0-D23A-467D-AB58-79F247EDCCAA}"/>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9" name="TextBox 8">
            <a:extLst>
              <a:ext uri="{FF2B5EF4-FFF2-40B4-BE49-F238E27FC236}">
                <a16:creationId xmlns:a16="http://schemas.microsoft.com/office/drawing/2014/main" id="{65CE2C06-E1F2-4D07-989D-481D7C3BC84C}"/>
              </a:ext>
            </a:extLst>
          </p:cNvPr>
          <p:cNvSpPr txBox="1"/>
          <p:nvPr/>
        </p:nvSpPr>
        <p:spPr>
          <a:xfrm>
            <a:off x="8683792" y="1103881"/>
            <a:ext cx="3536714" cy="400110"/>
          </a:xfrm>
          <a:prstGeom prst="rect">
            <a:avLst/>
          </a:prstGeom>
          <a:noFill/>
        </p:spPr>
        <p:txBody>
          <a:bodyPr wrap="square" rtlCol="0">
            <a:spAutoFit/>
          </a:bodyPr>
          <a:lstStyle/>
          <a:p>
            <a:pPr algn="ctr"/>
            <a:r>
              <a:rPr lang="en-US" sz="2000" b="1" dirty="0">
                <a:solidFill>
                  <a:srgbClr val="1D4956"/>
                </a:solidFill>
                <a:latin typeface="Barlow" panose="020B0604020202020204" charset="0"/>
              </a:rPr>
              <a:t>Time</a:t>
            </a:r>
            <a:r>
              <a:rPr lang="en-US" sz="2000" dirty="0">
                <a:solidFill>
                  <a:srgbClr val="1D4956"/>
                </a:solidFill>
                <a:latin typeface="Barlow" panose="020B0604020202020204" charset="0"/>
              </a:rPr>
              <a:t> sharing</a:t>
            </a:r>
            <a:endParaRPr lang="el-GR" sz="2000" dirty="0">
              <a:solidFill>
                <a:srgbClr val="1D4956"/>
              </a:solidFill>
            </a:endParaRPr>
          </a:p>
        </p:txBody>
      </p:sp>
      <p:grpSp>
        <p:nvGrpSpPr>
          <p:cNvPr id="10" name="Group 9">
            <a:extLst>
              <a:ext uri="{FF2B5EF4-FFF2-40B4-BE49-F238E27FC236}">
                <a16:creationId xmlns:a16="http://schemas.microsoft.com/office/drawing/2014/main" id="{3E1285E8-67D1-4397-84FA-7502C8E38CF8}"/>
              </a:ext>
            </a:extLst>
          </p:cNvPr>
          <p:cNvGrpSpPr/>
          <p:nvPr/>
        </p:nvGrpSpPr>
        <p:grpSpPr>
          <a:xfrm>
            <a:off x="8756945" y="3392122"/>
            <a:ext cx="3308248" cy="2582535"/>
            <a:chOff x="9095232" y="2270458"/>
            <a:chExt cx="2499360" cy="2582535"/>
          </a:xfrm>
        </p:grpSpPr>
        <p:sp>
          <p:nvSpPr>
            <p:cNvPr id="11" name="Ορθογώνιο 433">
              <a:extLst>
                <a:ext uri="{FF2B5EF4-FFF2-40B4-BE49-F238E27FC236}">
                  <a16:creationId xmlns:a16="http://schemas.microsoft.com/office/drawing/2014/main" id="{05144EB1-7327-4D2C-8392-166A36AD3547}"/>
                </a:ext>
              </a:extLst>
            </p:cNvPr>
            <p:cNvSpPr/>
            <p:nvPr/>
          </p:nvSpPr>
          <p:spPr>
            <a:xfrm>
              <a:off x="9095232" y="2424291"/>
              <a:ext cx="2499360" cy="2428702"/>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TextBox 11">
              <a:extLst>
                <a:ext uri="{FF2B5EF4-FFF2-40B4-BE49-F238E27FC236}">
                  <a16:creationId xmlns:a16="http://schemas.microsoft.com/office/drawing/2014/main" id="{418E92B4-2B49-41C2-9F32-6F359912E061}"/>
                </a:ext>
              </a:extLst>
            </p:cNvPr>
            <p:cNvSpPr txBox="1"/>
            <p:nvPr/>
          </p:nvSpPr>
          <p:spPr>
            <a:xfrm>
              <a:off x="9634292" y="2270458"/>
              <a:ext cx="1475090" cy="369332"/>
            </a:xfrm>
            <a:prstGeom prst="rect">
              <a:avLst/>
            </a:prstGeom>
            <a:solidFill>
              <a:schemeClr val="bg1"/>
            </a:solidFill>
          </p:spPr>
          <p:txBody>
            <a:bodyPr wrap="square" rtlCol="0">
              <a:spAutoFit/>
            </a:bodyPr>
            <a:lstStyle/>
            <a:p>
              <a:pPr algn="ctr"/>
              <a:r>
                <a:rPr lang="en-US" sz="1800" dirty="0">
                  <a:solidFill>
                    <a:srgbClr val="1D4956"/>
                  </a:solidFill>
                  <a:latin typeface="Barlow" panose="020B0604020202020204" charset="0"/>
                </a:rPr>
                <a:t>NVIDIA GPU</a:t>
              </a:r>
              <a:endParaRPr lang="el-GR" sz="2000" dirty="0">
                <a:solidFill>
                  <a:srgbClr val="1D4956"/>
                </a:solidFill>
              </a:endParaRPr>
            </a:p>
          </p:txBody>
        </p:sp>
      </p:grpSp>
      <p:sp>
        <p:nvSpPr>
          <p:cNvPr id="13" name="TextBox 12">
            <a:extLst>
              <a:ext uri="{FF2B5EF4-FFF2-40B4-BE49-F238E27FC236}">
                <a16:creationId xmlns:a16="http://schemas.microsoft.com/office/drawing/2014/main" id="{EE1F4782-CB7F-4DD7-B845-DDE1D885B7A9}"/>
              </a:ext>
            </a:extLst>
          </p:cNvPr>
          <p:cNvSpPr txBox="1"/>
          <p:nvPr/>
        </p:nvSpPr>
        <p:spPr>
          <a:xfrm>
            <a:off x="8884664" y="1630943"/>
            <a:ext cx="1439632" cy="369332"/>
          </a:xfrm>
          <a:prstGeom prst="rect">
            <a:avLst/>
          </a:prstGeom>
          <a:solidFill>
            <a:srgbClr val="1D4956"/>
          </a:solidFill>
        </p:spPr>
        <p:txBody>
          <a:bodyPr wrap="square" rtlCol="0">
            <a:spAutoFit/>
          </a:bodyPr>
          <a:lstStyle/>
          <a:p>
            <a:pPr algn="ctr"/>
            <a:r>
              <a:rPr lang="en-US" sz="1800" b="1" dirty="0">
                <a:solidFill>
                  <a:schemeClr val="bg1"/>
                </a:solidFill>
                <a:latin typeface="Barlow" panose="020B0604020202020204" charset="0"/>
              </a:rPr>
              <a:t>CUDA app1 </a:t>
            </a:r>
            <a:endParaRPr lang="el-GR" sz="1800" b="1" dirty="0">
              <a:solidFill>
                <a:schemeClr val="bg1"/>
              </a:solidFill>
            </a:endParaRPr>
          </a:p>
        </p:txBody>
      </p:sp>
      <p:sp>
        <p:nvSpPr>
          <p:cNvPr id="14" name="TextBox 13">
            <a:extLst>
              <a:ext uri="{FF2B5EF4-FFF2-40B4-BE49-F238E27FC236}">
                <a16:creationId xmlns:a16="http://schemas.microsoft.com/office/drawing/2014/main" id="{FD73BAAB-CDB6-4A84-B287-29ADD9B3CD22}"/>
              </a:ext>
            </a:extLst>
          </p:cNvPr>
          <p:cNvSpPr txBox="1"/>
          <p:nvPr/>
        </p:nvSpPr>
        <p:spPr>
          <a:xfrm>
            <a:off x="10552409" y="1622516"/>
            <a:ext cx="1439632" cy="369332"/>
          </a:xfrm>
          <a:prstGeom prst="rect">
            <a:avLst/>
          </a:prstGeom>
          <a:solidFill>
            <a:srgbClr val="53AAC5"/>
          </a:solidFill>
        </p:spPr>
        <p:txBody>
          <a:bodyPr wrap="square" rtlCol="0">
            <a:spAutoFit/>
          </a:bodyPr>
          <a:lstStyle/>
          <a:p>
            <a:pPr algn="ctr"/>
            <a:r>
              <a:rPr lang="en-US" sz="1800" b="1" dirty="0">
                <a:solidFill>
                  <a:schemeClr val="bg1"/>
                </a:solidFill>
                <a:latin typeface="Barlow" panose="020B0604020202020204" charset="0"/>
              </a:rPr>
              <a:t>CUDA app2 </a:t>
            </a:r>
            <a:endParaRPr lang="el-GR" sz="1800" b="1" dirty="0">
              <a:solidFill>
                <a:schemeClr val="bg1"/>
              </a:solidFill>
            </a:endParaRPr>
          </a:p>
        </p:txBody>
      </p:sp>
      <p:sp>
        <p:nvSpPr>
          <p:cNvPr id="15" name="Ορθογώνιο: Στρογγύλεμα γωνιών 55">
            <a:extLst>
              <a:ext uri="{FF2B5EF4-FFF2-40B4-BE49-F238E27FC236}">
                <a16:creationId xmlns:a16="http://schemas.microsoft.com/office/drawing/2014/main" id="{1BAFF6D8-DE13-4CD0-880C-B93A5006DD62}"/>
              </a:ext>
            </a:extLst>
          </p:cNvPr>
          <p:cNvSpPr/>
          <p:nvPr/>
        </p:nvSpPr>
        <p:spPr>
          <a:xfrm>
            <a:off x="8872471" y="3831286"/>
            <a:ext cx="3107378" cy="2109748"/>
          </a:xfrm>
          <a:prstGeom prst="roundRect">
            <a:avLst/>
          </a:prstGeom>
          <a:solidFill>
            <a:srgbClr val="1D4956"/>
          </a:solidFill>
          <a:ln w="12700">
            <a:solidFill>
              <a:srgbClr val="1D495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l-GR" sz="1800" b="1" dirty="0">
              <a:solidFill>
                <a:srgbClr val="1D4956"/>
              </a:solidFill>
            </a:endParaRPr>
          </a:p>
        </p:txBody>
      </p:sp>
      <p:grpSp>
        <p:nvGrpSpPr>
          <p:cNvPr id="16" name="Group 15">
            <a:extLst>
              <a:ext uri="{FF2B5EF4-FFF2-40B4-BE49-F238E27FC236}">
                <a16:creationId xmlns:a16="http://schemas.microsoft.com/office/drawing/2014/main" id="{B9EBC649-2A48-4E90-BF42-777C0A531CA7}"/>
              </a:ext>
            </a:extLst>
          </p:cNvPr>
          <p:cNvGrpSpPr/>
          <p:nvPr/>
        </p:nvGrpSpPr>
        <p:grpSpPr>
          <a:xfrm>
            <a:off x="9030964" y="2089322"/>
            <a:ext cx="1097844" cy="1672132"/>
            <a:chOff x="9067540" y="2308778"/>
            <a:chExt cx="1097844" cy="1672132"/>
          </a:xfrm>
        </p:grpSpPr>
        <p:cxnSp>
          <p:nvCxnSpPr>
            <p:cNvPr id="17" name="Straight Arrow Connector 16">
              <a:extLst>
                <a:ext uri="{FF2B5EF4-FFF2-40B4-BE49-F238E27FC236}">
                  <a16:creationId xmlns:a16="http://schemas.microsoft.com/office/drawing/2014/main" id="{8AABDEFC-8D13-46F2-8597-C5F7C0BDE0A4}"/>
                </a:ext>
              </a:extLst>
            </p:cNvPr>
            <p:cNvCxnSpPr>
              <a:cxnSpLocks/>
            </p:cNvCxnSpPr>
            <p:nvPr/>
          </p:nvCxnSpPr>
          <p:spPr>
            <a:xfrm>
              <a:off x="9630622" y="2308778"/>
              <a:ext cx="0" cy="1672132"/>
            </a:xfrm>
            <a:prstGeom prst="straightConnector1">
              <a:avLst/>
            </a:prstGeom>
            <a:ln w="19050">
              <a:solidFill>
                <a:srgbClr val="1D495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AEF578E-7865-4CDC-9EC3-9FBB582688FB}"/>
                </a:ext>
              </a:extLst>
            </p:cNvPr>
            <p:cNvSpPr txBox="1"/>
            <p:nvPr/>
          </p:nvSpPr>
          <p:spPr>
            <a:xfrm>
              <a:off x="9067540" y="2803692"/>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running</a:t>
              </a:r>
              <a:endParaRPr lang="el-GR" sz="2000" i="1" dirty="0">
                <a:solidFill>
                  <a:srgbClr val="1D4956"/>
                </a:solidFill>
              </a:endParaRPr>
            </a:p>
          </p:txBody>
        </p:sp>
      </p:grpSp>
      <p:sp>
        <p:nvSpPr>
          <p:cNvPr id="21" name="TextBox 20">
            <a:extLst>
              <a:ext uri="{FF2B5EF4-FFF2-40B4-BE49-F238E27FC236}">
                <a16:creationId xmlns:a16="http://schemas.microsoft.com/office/drawing/2014/main" id="{786D4D2A-E07D-49DF-B695-198A4549A865}"/>
              </a:ext>
            </a:extLst>
          </p:cNvPr>
          <p:cNvSpPr txBox="1"/>
          <p:nvPr/>
        </p:nvSpPr>
        <p:spPr>
          <a:xfrm>
            <a:off x="10705989" y="2603467"/>
            <a:ext cx="1097844" cy="369332"/>
          </a:xfrm>
          <a:prstGeom prst="rect">
            <a:avLst/>
          </a:prstGeom>
          <a:solidFill>
            <a:schemeClr val="bg1"/>
          </a:solidFill>
        </p:spPr>
        <p:txBody>
          <a:bodyPr wrap="square" rtlCol="0">
            <a:spAutoFit/>
          </a:bodyPr>
          <a:lstStyle/>
          <a:p>
            <a:pPr algn="ctr"/>
            <a:r>
              <a:rPr lang="en-US" sz="1800" i="1" dirty="0">
                <a:solidFill>
                  <a:srgbClr val="1D4956"/>
                </a:solidFill>
                <a:latin typeface="Barlow" panose="020B0604020202020204" charset="0"/>
              </a:rPr>
              <a:t>waiting</a:t>
            </a:r>
            <a:endParaRPr lang="el-GR" sz="2000" i="1" dirty="0">
              <a:solidFill>
                <a:srgbClr val="1D4956"/>
              </a:solidFill>
            </a:endParaRPr>
          </a:p>
        </p:txBody>
      </p:sp>
      <p:sp>
        <p:nvSpPr>
          <p:cNvPr id="26" name="TextBox 25">
            <a:extLst>
              <a:ext uri="{FF2B5EF4-FFF2-40B4-BE49-F238E27FC236}">
                <a16:creationId xmlns:a16="http://schemas.microsoft.com/office/drawing/2014/main" id="{17C9A2E9-8067-4EA6-9FF0-6DD6800DF02E}"/>
              </a:ext>
            </a:extLst>
          </p:cNvPr>
          <p:cNvSpPr txBox="1"/>
          <p:nvPr/>
        </p:nvSpPr>
        <p:spPr>
          <a:xfrm>
            <a:off x="9294109" y="3878117"/>
            <a:ext cx="2437500" cy="400110"/>
          </a:xfrm>
          <a:prstGeom prst="rect">
            <a:avLst/>
          </a:prstGeom>
          <a:noFill/>
        </p:spPr>
        <p:txBody>
          <a:bodyPr wrap="square" rtlCol="0">
            <a:spAutoFit/>
          </a:bodyPr>
          <a:lstStyle/>
          <a:p>
            <a:pPr algn="ctr"/>
            <a:r>
              <a:rPr lang="en-US" sz="2000" b="1" dirty="0">
                <a:solidFill>
                  <a:srgbClr val="FFFFFF"/>
                </a:solidFill>
                <a:latin typeface="Barlow" panose="020B0604020202020204" charset="0"/>
              </a:rPr>
              <a:t>app1 </a:t>
            </a:r>
            <a:r>
              <a:rPr lang="en-US" sz="2000" dirty="0">
                <a:solidFill>
                  <a:srgbClr val="FFFFFF"/>
                </a:solidFill>
                <a:latin typeface="Barlow" panose="020B0604020202020204" charset="0"/>
              </a:rPr>
              <a:t>CUDA context</a:t>
            </a:r>
            <a:endParaRPr lang="el-GR" sz="2000" dirty="0">
              <a:solidFill>
                <a:srgbClr val="FFFFFF"/>
              </a:solidFill>
            </a:endParaRPr>
          </a:p>
        </p:txBody>
      </p:sp>
      <p:sp>
        <p:nvSpPr>
          <p:cNvPr id="27" name="TextBox 26">
            <a:extLst>
              <a:ext uri="{FF2B5EF4-FFF2-40B4-BE49-F238E27FC236}">
                <a16:creationId xmlns:a16="http://schemas.microsoft.com/office/drawing/2014/main" id="{2E7A5A90-C2F5-4090-B7B3-057B766DDFD9}"/>
              </a:ext>
            </a:extLst>
          </p:cNvPr>
          <p:cNvSpPr txBox="1"/>
          <p:nvPr/>
        </p:nvSpPr>
        <p:spPr>
          <a:xfrm>
            <a:off x="8930796" y="4648500"/>
            <a:ext cx="1439632" cy="369332"/>
          </a:xfrm>
          <a:prstGeom prst="rect">
            <a:avLst/>
          </a:prstGeom>
          <a:solidFill>
            <a:srgbClr val="FFFFFF"/>
          </a:solidFill>
        </p:spPr>
        <p:txBody>
          <a:bodyPr wrap="square" rtlCol="0">
            <a:spAutoFit/>
          </a:bodyPr>
          <a:lstStyle/>
          <a:p>
            <a:pPr algn="ctr"/>
            <a:r>
              <a:rPr lang="en-US" sz="1800" b="1" dirty="0">
                <a:solidFill>
                  <a:srgbClr val="1D4956"/>
                </a:solidFill>
                <a:latin typeface="Barlow" panose="020B0604020202020204" charset="0"/>
              </a:rPr>
              <a:t>kernels app1 </a:t>
            </a:r>
            <a:endParaRPr lang="el-GR" sz="1800" b="1" dirty="0">
              <a:solidFill>
                <a:srgbClr val="1D4956"/>
              </a:solidFill>
            </a:endParaRPr>
          </a:p>
        </p:txBody>
      </p:sp>
      <p:sp>
        <p:nvSpPr>
          <p:cNvPr id="29" name="TextBox 28">
            <a:extLst>
              <a:ext uri="{FF2B5EF4-FFF2-40B4-BE49-F238E27FC236}">
                <a16:creationId xmlns:a16="http://schemas.microsoft.com/office/drawing/2014/main" id="{5E9B11D5-EFCB-4AE8-BCA7-76E468765E5F}"/>
              </a:ext>
            </a:extLst>
          </p:cNvPr>
          <p:cNvSpPr txBox="1"/>
          <p:nvPr/>
        </p:nvSpPr>
        <p:spPr>
          <a:xfrm>
            <a:off x="9850174" y="4277139"/>
            <a:ext cx="1190451" cy="369332"/>
          </a:xfrm>
          <a:prstGeom prst="rect">
            <a:avLst/>
          </a:prstGeom>
          <a:noFill/>
        </p:spPr>
        <p:txBody>
          <a:bodyPr wrap="square" rtlCol="0">
            <a:spAutoFit/>
          </a:bodyPr>
          <a:lstStyle/>
          <a:p>
            <a:pPr algn="ctr"/>
            <a:r>
              <a:rPr lang="en-US" sz="1800" dirty="0">
                <a:solidFill>
                  <a:srgbClr val="FFFFFF"/>
                </a:solidFill>
                <a:latin typeface="Barlow" panose="020B0604020202020204" charset="0"/>
              </a:rPr>
              <a:t>SMs</a:t>
            </a:r>
            <a:endParaRPr lang="el-GR" sz="2000" dirty="0">
              <a:solidFill>
                <a:srgbClr val="FFFFFF"/>
              </a:solidFill>
            </a:endParaRPr>
          </a:p>
        </p:txBody>
      </p:sp>
      <p:sp>
        <p:nvSpPr>
          <p:cNvPr id="30" name="TextBox 29">
            <a:extLst>
              <a:ext uri="{FF2B5EF4-FFF2-40B4-BE49-F238E27FC236}">
                <a16:creationId xmlns:a16="http://schemas.microsoft.com/office/drawing/2014/main" id="{F575900D-5E78-4087-BD4C-FE9F1D655E09}"/>
              </a:ext>
            </a:extLst>
          </p:cNvPr>
          <p:cNvSpPr txBox="1"/>
          <p:nvPr/>
        </p:nvSpPr>
        <p:spPr>
          <a:xfrm>
            <a:off x="8949084" y="5312964"/>
            <a:ext cx="1439632" cy="369332"/>
          </a:xfrm>
          <a:prstGeom prst="rect">
            <a:avLst/>
          </a:prstGeom>
          <a:solidFill>
            <a:srgbClr val="FFFFFF"/>
          </a:solidFill>
        </p:spPr>
        <p:txBody>
          <a:bodyPr wrap="square" rtlCol="0">
            <a:spAutoFit/>
          </a:bodyPr>
          <a:lstStyle/>
          <a:p>
            <a:pPr algn="ctr"/>
            <a:r>
              <a:rPr lang="en-US" sz="1800" b="1" dirty="0">
                <a:solidFill>
                  <a:srgbClr val="1D4956"/>
                </a:solidFill>
                <a:latin typeface="Barlow" panose="020B0604020202020204" charset="0"/>
              </a:rPr>
              <a:t>data app1 </a:t>
            </a:r>
            <a:endParaRPr lang="el-GR" sz="1800" b="1" dirty="0">
              <a:solidFill>
                <a:srgbClr val="1D4956"/>
              </a:solidFill>
            </a:endParaRPr>
          </a:p>
        </p:txBody>
      </p:sp>
      <p:cxnSp>
        <p:nvCxnSpPr>
          <p:cNvPr id="32" name="Straight Connector 31">
            <a:extLst>
              <a:ext uri="{FF2B5EF4-FFF2-40B4-BE49-F238E27FC236}">
                <a16:creationId xmlns:a16="http://schemas.microsoft.com/office/drawing/2014/main" id="{1D7158A6-6564-4425-9914-D2567717ADD8}"/>
              </a:ext>
            </a:extLst>
          </p:cNvPr>
          <p:cNvCxnSpPr>
            <a:cxnSpLocks/>
          </p:cNvCxnSpPr>
          <p:nvPr/>
        </p:nvCxnSpPr>
        <p:spPr>
          <a:xfrm>
            <a:off x="8930796" y="5162702"/>
            <a:ext cx="300959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6721EAC-D3E3-4A39-9A49-1FC0E223314B}"/>
              </a:ext>
            </a:extLst>
          </p:cNvPr>
          <p:cNvSpPr txBox="1"/>
          <p:nvPr/>
        </p:nvSpPr>
        <p:spPr>
          <a:xfrm>
            <a:off x="9876601" y="5642849"/>
            <a:ext cx="1190451" cy="369332"/>
          </a:xfrm>
          <a:prstGeom prst="rect">
            <a:avLst/>
          </a:prstGeom>
          <a:noFill/>
        </p:spPr>
        <p:txBody>
          <a:bodyPr wrap="square" rtlCol="0">
            <a:spAutoFit/>
          </a:bodyPr>
          <a:lstStyle/>
          <a:p>
            <a:pPr algn="ctr"/>
            <a:r>
              <a:rPr lang="en-US" sz="1800" dirty="0">
                <a:solidFill>
                  <a:srgbClr val="FFFFFF"/>
                </a:solidFill>
                <a:latin typeface="Barlow" panose="020B0604020202020204" charset="0"/>
              </a:rPr>
              <a:t>Memory</a:t>
            </a:r>
            <a:endParaRPr lang="el-GR" sz="2000" dirty="0">
              <a:solidFill>
                <a:srgbClr val="FFFFFF"/>
              </a:solidFill>
            </a:endParaRPr>
          </a:p>
        </p:txBody>
      </p:sp>
      <p:sp>
        <p:nvSpPr>
          <p:cNvPr id="64" name="TextBox 63">
            <a:extLst>
              <a:ext uri="{FF2B5EF4-FFF2-40B4-BE49-F238E27FC236}">
                <a16:creationId xmlns:a16="http://schemas.microsoft.com/office/drawing/2014/main" id="{9764256B-E661-4FAB-890A-711A5803AB8E}"/>
              </a:ext>
            </a:extLst>
          </p:cNvPr>
          <p:cNvSpPr txBox="1"/>
          <p:nvPr/>
        </p:nvSpPr>
        <p:spPr>
          <a:xfrm>
            <a:off x="10721006" y="4645335"/>
            <a:ext cx="1190451" cy="369332"/>
          </a:xfrm>
          <a:prstGeom prst="rect">
            <a:avLst/>
          </a:prstGeom>
          <a:solidFill>
            <a:srgbClr val="FCC0B6"/>
          </a:solidFill>
        </p:spPr>
        <p:txBody>
          <a:bodyPr wrap="square" rtlCol="0">
            <a:spAutoFit/>
          </a:bodyPr>
          <a:lstStyle/>
          <a:p>
            <a:pPr algn="ctr"/>
            <a:r>
              <a:rPr lang="en-US" sz="1800" b="1" dirty="0">
                <a:solidFill>
                  <a:srgbClr val="1D4956"/>
                </a:solidFill>
                <a:latin typeface="Barlow" panose="020B0604020202020204" charset="0"/>
              </a:rPr>
              <a:t>idle SMs</a:t>
            </a:r>
            <a:endParaRPr lang="el-GR" sz="1800" b="1" dirty="0">
              <a:solidFill>
                <a:srgbClr val="1D4956"/>
              </a:solidFill>
            </a:endParaRPr>
          </a:p>
        </p:txBody>
      </p:sp>
      <p:sp>
        <p:nvSpPr>
          <p:cNvPr id="65" name="TextBox 64">
            <a:extLst>
              <a:ext uri="{FF2B5EF4-FFF2-40B4-BE49-F238E27FC236}">
                <a16:creationId xmlns:a16="http://schemas.microsoft.com/office/drawing/2014/main" id="{DBF3139D-F361-409E-9845-24E86D6D9F10}"/>
              </a:ext>
            </a:extLst>
          </p:cNvPr>
          <p:cNvSpPr txBox="1"/>
          <p:nvPr/>
        </p:nvSpPr>
        <p:spPr>
          <a:xfrm>
            <a:off x="10705989" y="5320980"/>
            <a:ext cx="1218762" cy="369332"/>
          </a:xfrm>
          <a:prstGeom prst="rect">
            <a:avLst/>
          </a:prstGeom>
          <a:solidFill>
            <a:srgbClr val="FFFFFF"/>
          </a:solidFill>
        </p:spPr>
        <p:txBody>
          <a:bodyPr wrap="square" rtlCol="0">
            <a:spAutoFit/>
          </a:bodyPr>
          <a:lstStyle/>
          <a:p>
            <a:pPr algn="ctr"/>
            <a:r>
              <a:rPr lang="en-US" sz="1800" b="1" dirty="0">
                <a:solidFill>
                  <a:srgbClr val="1D4956"/>
                </a:solidFill>
                <a:latin typeface="Barlow" panose="020B0604020202020204" charset="0"/>
              </a:rPr>
              <a:t>data app2 </a:t>
            </a:r>
            <a:endParaRPr lang="el-GR" sz="1800" b="1" dirty="0">
              <a:solidFill>
                <a:srgbClr val="1D4956"/>
              </a:solidFill>
            </a:endParaRPr>
          </a:p>
        </p:txBody>
      </p:sp>
    </p:spTree>
    <p:custDataLst>
      <p:tags r:id="rId1"/>
    </p:custDataLst>
    <p:extLst>
      <p:ext uri="{BB962C8B-B14F-4D97-AF65-F5344CB8AC3E}">
        <p14:creationId xmlns:p14="http://schemas.microsoft.com/office/powerpoint/2010/main" val="3211186278"/>
      </p:ext>
    </p:extLst>
  </p:cSld>
  <p:clrMapOvr>
    <a:masterClrMapping/>
  </p:clrMapOvr>
  <mc:AlternateContent xmlns:mc="http://schemas.openxmlformats.org/markup-compatibility/2006" xmlns:p159="http://schemas.microsoft.com/office/powerpoint/2015/09/main">
    <mc:Choice Requires="p159">
      <p:transition advTm="30857">
        <p159:morph option="byObject"/>
      </p:transition>
    </mc:Choice>
    <mc:Fallback xmlns="">
      <p:transition advTm="30857">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E3231C94-20D6-4973-A7CA-284FE2BB8A5C}"/>
              </a:ext>
            </a:extLst>
          </p:cNvPr>
          <p:cNvSpPr/>
          <p:nvPr/>
        </p:nvSpPr>
        <p:spPr>
          <a:xfrm>
            <a:off x="6248238" y="1586708"/>
            <a:ext cx="4644468" cy="447063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Rectangle 5">
            <a:extLst>
              <a:ext uri="{FF2B5EF4-FFF2-40B4-BE49-F238E27FC236}">
                <a16:creationId xmlns:a16="http://schemas.microsoft.com/office/drawing/2014/main" id="{98AB84DF-6A41-4199-8ED8-1936F3A3293B}"/>
              </a:ext>
            </a:extLst>
          </p:cNvPr>
          <p:cNvSpPr/>
          <p:nvPr/>
        </p:nvSpPr>
        <p:spPr>
          <a:xfrm>
            <a:off x="1209680" y="1602618"/>
            <a:ext cx="5038558" cy="4470636"/>
          </a:xfrm>
          <a:prstGeom prst="rect">
            <a:avLst/>
          </a:prstGeom>
          <a:solidFill>
            <a:srgbClr val="EAE8E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943112" cy="730312"/>
          </a:xfrm>
        </p:spPr>
        <p:txBody>
          <a:bodyPr>
            <a:normAutofit/>
          </a:bodyPr>
          <a:lstStyle/>
          <a:p>
            <a:r>
              <a:rPr lang="en-US" sz="3200" b="1" dirty="0" err="1">
                <a:solidFill>
                  <a:srgbClr val="1D4956"/>
                </a:solidFill>
                <a:latin typeface="Barlow"/>
                <a:cs typeface="Calibri Light"/>
              </a:rPr>
              <a:t>TReM</a:t>
            </a:r>
            <a:r>
              <a:rPr lang="en-US" sz="3200" b="1" dirty="0">
                <a:solidFill>
                  <a:srgbClr val="1D4956"/>
                </a:solidFill>
                <a:latin typeface="Barlow"/>
                <a:cs typeface="Calibri Light"/>
              </a:rPr>
              <a:t> components</a:t>
            </a:r>
          </a:p>
        </p:txBody>
      </p:sp>
      <p:grpSp>
        <p:nvGrpSpPr>
          <p:cNvPr id="3" name="Group 2">
            <a:extLst>
              <a:ext uri="{FF2B5EF4-FFF2-40B4-BE49-F238E27FC236}">
                <a16:creationId xmlns:a16="http://schemas.microsoft.com/office/drawing/2014/main" id="{4F929610-9B07-4B2A-B418-6B47D396D925}"/>
              </a:ext>
            </a:extLst>
          </p:cNvPr>
          <p:cNvGrpSpPr/>
          <p:nvPr/>
        </p:nvGrpSpPr>
        <p:grpSpPr>
          <a:xfrm>
            <a:off x="2383194" y="1602618"/>
            <a:ext cx="8870195" cy="4313482"/>
            <a:chOff x="1537028" y="1329658"/>
            <a:chExt cx="8870195" cy="4313482"/>
          </a:xfrm>
        </p:grpSpPr>
        <p:sp>
          <p:nvSpPr>
            <p:cNvPr id="322" name="Ορθογώνιο 321"/>
            <p:cNvSpPr/>
            <p:nvPr/>
          </p:nvSpPr>
          <p:spPr>
            <a:xfrm>
              <a:off x="5877963" y="2482497"/>
              <a:ext cx="406766" cy="443604"/>
            </a:xfrm>
            <a:prstGeom prst="rect">
              <a:avLst/>
            </a:prstGeom>
            <a:solidFill>
              <a:schemeClr val="bg2">
                <a:lumMod val="75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Ομάδα 14"/>
            <p:cNvGrpSpPr/>
            <p:nvPr/>
          </p:nvGrpSpPr>
          <p:grpSpPr>
            <a:xfrm>
              <a:off x="2673134" y="1329658"/>
              <a:ext cx="5120207" cy="461666"/>
              <a:chOff x="2495710" y="2066767"/>
              <a:chExt cx="5120207" cy="461666"/>
            </a:xfrm>
          </p:grpSpPr>
          <p:sp>
            <p:nvSpPr>
              <p:cNvPr id="46" name="TextBox 45">
                <a:extLst>
                  <a:ext uri="{FF2B5EF4-FFF2-40B4-BE49-F238E27FC236}">
                    <a16:creationId xmlns:a16="http://schemas.microsoft.com/office/drawing/2014/main" id="{00DCCF82-E85A-4763-99D9-CDC48CAEF210}"/>
                  </a:ext>
                </a:extLst>
              </p:cNvPr>
              <p:cNvSpPr txBox="1"/>
              <p:nvPr/>
            </p:nvSpPr>
            <p:spPr>
              <a:xfrm>
                <a:off x="2495710" y="2066768"/>
                <a:ext cx="821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Host</a:t>
                </a:r>
                <a:endParaRPr lang="en-US" b="1" dirty="0">
                  <a:solidFill>
                    <a:srgbClr val="1D4956"/>
                  </a:solidFill>
                </a:endParaRPr>
              </a:p>
            </p:txBody>
          </p:sp>
          <p:sp>
            <p:nvSpPr>
              <p:cNvPr id="78" name="TextBox 77">
                <a:extLst>
                  <a:ext uri="{FF2B5EF4-FFF2-40B4-BE49-F238E27FC236}">
                    <a16:creationId xmlns:a16="http://schemas.microsoft.com/office/drawing/2014/main" id="{00DCCF82-E85A-4763-99D9-CDC48CAEF210}"/>
                  </a:ext>
                </a:extLst>
              </p:cNvPr>
              <p:cNvSpPr txBox="1"/>
              <p:nvPr/>
            </p:nvSpPr>
            <p:spPr>
              <a:xfrm>
                <a:off x="6860961" y="2066767"/>
                <a:ext cx="754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GPU</a:t>
                </a:r>
                <a:endParaRPr lang="en-US" b="1" dirty="0">
                  <a:solidFill>
                    <a:srgbClr val="1D4956"/>
                  </a:solidFill>
                </a:endParaRPr>
              </a:p>
            </p:txBody>
          </p:sp>
        </p:grpSp>
        <p:grpSp>
          <p:nvGrpSpPr>
            <p:cNvPr id="262" name="Ομάδα 261"/>
            <p:cNvGrpSpPr/>
            <p:nvPr/>
          </p:nvGrpSpPr>
          <p:grpSpPr>
            <a:xfrm>
              <a:off x="1537028" y="4126891"/>
              <a:ext cx="2823700" cy="995175"/>
              <a:chOff x="1572063" y="4415446"/>
              <a:chExt cx="2823700" cy="709989"/>
            </a:xfrm>
          </p:grpSpPr>
          <p:sp>
            <p:nvSpPr>
              <p:cNvPr id="11" name="Ορθογώνιο 10"/>
              <p:cNvSpPr/>
              <p:nvPr/>
            </p:nvSpPr>
            <p:spPr>
              <a:xfrm>
                <a:off x="1572063" y="4467536"/>
                <a:ext cx="2823700" cy="657899"/>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00DCCF82-E85A-4763-99D9-CDC48CAEF210}"/>
                  </a:ext>
                </a:extLst>
              </p:cNvPr>
              <p:cNvSpPr txBox="1"/>
              <p:nvPr/>
            </p:nvSpPr>
            <p:spPr>
              <a:xfrm>
                <a:off x="2081617" y="4415446"/>
                <a:ext cx="17258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Host memory </a:t>
                </a:r>
                <a:endParaRPr lang="en-US" sz="1600" dirty="0">
                  <a:solidFill>
                    <a:srgbClr val="1D4956"/>
                  </a:solidFill>
                </a:endParaRPr>
              </a:p>
            </p:txBody>
          </p:sp>
        </p:grpSp>
        <p:grpSp>
          <p:nvGrpSpPr>
            <p:cNvPr id="82" name="Ομάδα 81"/>
            <p:cNvGrpSpPr/>
            <p:nvPr/>
          </p:nvGrpSpPr>
          <p:grpSpPr>
            <a:xfrm>
              <a:off x="6402647" y="4103376"/>
              <a:ext cx="2823699" cy="1015035"/>
              <a:chOff x="2195920" y="3274116"/>
              <a:chExt cx="1879290" cy="1015035"/>
            </a:xfrm>
          </p:grpSpPr>
          <p:sp>
            <p:nvSpPr>
              <p:cNvPr id="83" name="Ορθογώνιο 82"/>
              <p:cNvSpPr/>
              <p:nvPr/>
            </p:nvSpPr>
            <p:spPr>
              <a:xfrm>
                <a:off x="2195920" y="3366481"/>
                <a:ext cx="1879290" cy="922670"/>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2596043" y="3274116"/>
                <a:ext cx="11486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 memory </a:t>
                </a:r>
                <a:endParaRPr lang="en-US" sz="1600" dirty="0">
                  <a:solidFill>
                    <a:srgbClr val="1D4956"/>
                  </a:solidFill>
                </a:endParaRPr>
              </a:p>
            </p:txBody>
          </p:sp>
        </p:grpSp>
        <p:grpSp>
          <p:nvGrpSpPr>
            <p:cNvPr id="263" name="Ομάδα 262"/>
            <p:cNvGrpSpPr/>
            <p:nvPr/>
          </p:nvGrpSpPr>
          <p:grpSpPr>
            <a:xfrm>
              <a:off x="5938953" y="2500639"/>
              <a:ext cx="3708771" cy="425462"/>
              <a:chOff x="5761529" y="2500639"/>
              <a:chExt cx="3708771" cy="425462"/>
            </a:xfrm>
          </p:grpSpPr>
          <p:grpSp>
            <p:nvGrpSpPr>
              <p:cNvPr id="121" name="Ομάδα 120"/>
              <p:cNvGrpSpPr/>
              <p:nvPr/>
            </p:nvGrpSpPr>
            <p:grpSpPr>
              <a:xfrm>
                <a:off x="5761529" y="2500639"/>
                <a:ext cx="298590" cy="400110"/>
                <a:chOff x="5266229" y="2500012"/>
                <a:chExt cx="298590" cy="400110"/>
              </a:xfrm>
            </p:grpSpPr>
            <p:sp>
              <p:nvSpPr>
                <p:cNvPr id="119" name="Ορθογώνιο 1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25" name="Ομάδα 124"/>
              <p:cNvGrpSpPr/>
              <p:nvPr/>
            </p:nvGrpSpPr>
            <p:grpSpPr>
              <a:xfrm>
                <a:off x="6443565" y="2505709"/>
                <a:ext cx="298590" cy="400110"/>
                <a:chOff x="5266229" y="2500012"/>
                <a:chExt cx="298590" cy="400110"/>
              </a:xfrm>
            </p:grpSpPr>
            <p:sp>
              <p:nvSpPr>
                <p:cNvPr id="126" name="Ορθογώνιο 125"/>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1" name="Ομάδα 130"/>
              <p:cNvGrpSpPr/>
              <p:nvPr/>
            </p:nvGrpSpPr>
            <p:grpSpPr>
              <a:xfrm>
                <a:off x="7125601" y="2510779"/>
                <a:ext cx="298590" cy="400110"/>
                <a:chOff x="5266229" y="2500012"/>
                <a:chExt cx="298590" cy="400110"/>
              </a:xfrm>
            </p:grpSpPr>
            <p:sp>
              <p:nvSpPr>
                <p:cNvPr id="132" name="Ορθογώνιο 131"/>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7" name="Ομάδα 136"/>
              <p:cNvGrpSpPr/>
              <p:nvPr/>
            </p:nvGrpSpPr>
            <p:grpSpPr>
              <a:xfrm>
                <a:off x="7807637" y="2515849"/>
                <a:ext cx="298590" cy="400110"/>
                <a:chOff x="5266229" y="2500012"/>
                <a:chExt cx="298590" cy="400110"/>
              </a:xfrm>
            </p:grpSpPr>
            <p:sp>
              <p:nvSpPr>
                <p:cNvPr id="138" name="Ορθογώνιο 13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43" name="Ομάδα 142"/>
              <p:cNvGrpSpPr/>
              <p:nvPr/>
            </p:nvGrpSpPr>
            <p:grpSpPr>
              <a:xfrm>
                <a:off x="8489673" y="2520919"/>
                <a:ext cx="298590" cy="400110"/>
                <a:chOff x="5266229" y="2500012"/>
                <a:chExt cx="298590" cy="400110"/>
              </a:xfrm>
            </p:grpSpPr>
            <p:sp>
              <p:nvSpPr>
                <p:cNvPr id="144" name="Ορθογώνιο 143"/>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14" name="Ομάδα 213"/>
              <p:cNvGrpSpPr/>
              <p:nvPr/>
            </p:nvGrpSpPr>
            <p:grpSpPr>
              <a:xfrm>
                <a:off x="9171710" y="2525991"/>
                <a:ext cx="298590" cy="400110"/>
                <a:chOff x="5266229" y="2500012"/>
                <a:chExt cx="298590" cy="400110"/>
              </a:xfrm>
            </p:grpSpPr>
            <p:sp>
              <p:nvSpPr>
                <p:cNvPr id="218" name="Ορθογώνιο 21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264" name="Ομάδα 263"/>
            <p:cNvGrpSpPr/>
            <p:nvPr/>
          </p:nvGrpSpPr>
          <p:grpSpPr>
            <a:xfrm>
              <a:off x="5947760" y="3028067"/>
              <a:ext cx="3708771" cy="425462"/>
              <a:chOff x="5761529" y="2500639"/>
              <a:chExt cx="3708771" cy="425462"/>
            </a:xfrm>
          </p:grpSpPr>
          <p:grpSp>
            <p:nvGrpSpPr>
              <p:cNvPr id="265" name="Ομάδα 264"/>
              <p:cNvGrpSpPr/>
              <p:nvPr/>
            </p:nvGrpSpPr>
            <p:grpSpPr>
              <a:xfrm>
                <a:off x="5761529" y="2500639"/>
                <a:ext cx="298590" cy="400110"/>
                <a:chOff x="5266229" y="2500012"/>
                <a:chExt cx="298590" cy="400110"/>
              </a:xfrm>
            </p:grpSpPr>
            <p:sp>
              <p:nvSpPr>
                <p:cNvPr id="281" name="Ορθογώνιο 28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6" name="Ομάδα 265"/>
              <p:cNvGrpSpPr/>
              <p:nvPr/>
            </p:nvGrpSpPr>
            <p:grpSpPr>
              <a:xfrm>
                <a:off x="6443565" y="2505709"/>
                <a:ext cx="298590" cy="400110"/>
                <a:chOff x="5266229" y="2500012"/>
                <a:chExt cx="298590" cy="400110"/>
              </a:xfrm>
            </p:grpSpPr>
            <p:sp>
              <p:nvSpPr>
                <p:cNvPr id="279" name="Ορθογώνιο 27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7" name="Ομάδα 266"/>
              <p:cNvGrpSpPr/>
              <p:nvPr/>
            </p:nvGrpSpPr>
            <p:grpSpPr>
              <a:xfrm>
                <a:off x="7125601" y="2510779"/>
                <a:ext cx="298590" cy="400110"/>
                <a:chOff x="5266229" y="2500012"/>
                <a:chExt cx="298590" cy="400110"/>
              </a:xfrm>
            </p:grpSpPr>
            <p:sp>
              <p:nvSpPr>
                <p:cNvPr id="277" name="Ορθογώνιο 27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8" name="Ομάδα 267"/>
              <p:cNvGrpSpPr/>
              <p:nvPr/>
            </p:nvGrpSpPr>
            <p:grpSpPr>
              <a:xfrm>
                <a:off x="7807637" y="2515849"/>
                <a:ext cx="298590" cy="400110"/>
                <a:chOff x="5266229" y="2500012"/>
                <a:chExt cx="298590" cy="400110"/>
              </a:xfrm>
            </p:grpSpPr>
            <p:sp>
              <p:nvSpPr>
                <p:cNvPr id="275" name="Ορθογώνιο 27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9" name="Ομάδα 268"/>
              <p:cNvGrpSpPr/>
              <p:nvPr/>
            </p:nvGrpSpPr>
            <p:grpSpPr>
              <a:xfrm>
                <a:off x="8489673" y="2520919"/>
                <a:ext cx="298590" cy="400110"/>
                <a:chOff x="5266229" y="2500012"/>
                <a:chExt cx="298590" cy="400110"/>
              </a:xfrm>
            </p:grpSpPr>
            <p:sp>
              <p:nvSpPr>
                <p:cNvPr id="273" name="Ορθογώνιο 27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70" name="Ομάδα 269"/>
              <p:cNvGrpSpPr/>
              <p:nvPr/>
            </p:nvGrpSpPr>
            <p:grpSpPr>
              <a:xfrm>
                <a:off x="9171710" y="2525991"/>
                <a:ext cx="298590" cy="400110"/>
                <a:chOff x="5266229" y="2500012"/>
                <a:chExt cx="298590" cy="400110"/>
              </a:xfrm>
            </p:grpSpPr>
            <p:sp>
              <p:nvSpPr>
                <p:cNvPr id="271" name="Ορθογώνιο 27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302" name="Ομάδα 301"/>
            <p:cNvGrpSpPr/>
            <p:nvPr/>
          </p:nvGrpSpPr>
          <p:grpSpPr>
            <a:xfrm>
              <a:off x="5947760" y="3523714"/>
              <a:ext cx="3708771" cy="425462"/>
              <a:chOff x="5761529" y="2500639"/>
              <a:chExt cx="3708771" cy="425462"/>
            </a:xfrm>
          </p:grpSpPr>
          <p:grpSp>
            <p:nvGrpSpPr>
              <p:cNvPr id="303" name="Ομάδα 302"/>
              <p:cNvGrpSpPr/>
              <p:nvPr/>
            </p:nvGrpSpPr>
            <p:grpSpPr>
              <a:xfrm>
                <a:off x="5761529" y="2500639"/>
                <a:ext cx="298590" cy="400110"/>
                <a:chOff x="5266229" y="2500012"/>
                <a:chExt cx="298590" cy="400110"/>
              </a:xfrm>
            </p:grpSpPr>
            <p:sp>
              <p:nvSpPr>
                <p:cNvPr id="319" name="Ορθογώνιο 3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4" name="Ομάδα 303"/>
              <p:cNvGrpSpPr/>
              <p:nvPr/>
            </p:nvGrpSpPr>
            <p:grpSpPr>
              <a:xfrm>
                <a:off x="6443565" y="2505709"/>
                <a:ext cx="298590" cy="400110"/>
                <a:chOff x="5266229" y="2500012"/>
                <a:chExt cx="298590" cy="400110"/>
              </a:xfrm>
            </p:grpSpPr>
            <p:sp>
              <p:nvSpPr>
                <p:cNvPr id="317" name="Ορθογώνιο 31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5" name="Ομάδα 304"/>
              <p:cNvGrpSpPr/>
              <p:nvPr/>
            </p:nvGrpSpPr>
            <p:grpSpPr>
              <a:xfrm>
                <a:off x="7125601" y="2510779"/>
                <a:ext cx="298590" cy="400110"/>
                <a:chOff x="5266229" y="2500012"/>
                <a:chExt cx="298590" cy="400110"/>
              </a:xfrm>
            </p:grpSpPr>
            <p:sp>
              <p:nvSpPr>
                <p:cNvPr id="315" name="Ορθογώνιο 31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6" name="Ομάδα 305"/>
              <p:cNvGrpSpPr/>
              <p:nvPr/>
            </p:nvGrpSpPr>
            <p:grpSpPr>
              <a:xfrm>
                <a:off x="7807637" y="2515849"/>
                <a:ext cx="298590" cy="400110"/>
                <a:chOff x="5266229" y="2500012"/>
                <a:chExt cx="298590" cy="400110"/>
              </a:xfrm>
            </p:grpSpPr>
            <p:sp>
              <p:nvSpPr>
                <p:cNvPr id="313" name="Ορθογώνιο 31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7" name="Ομάδα 306"/>
              <p:cNvGrpSpPr/>
              <p:nvPr/>
            </p:nvGrpSpPr>
            <p:grpSpPr>
              <a:xfrm>
                <a:off x="8489673" y="2520919"/>
                <a:ext cx="298590" cy="400110"/>
                <a:chOff x="5266229" y="2500012"/>
                <a:chExt cx="298590" cy="400110"/>
              </a:xfrm>
            </p:grpSpPr>
            <p:sp>
              <p:nvSpPr>
                <p:cNvPr id="311" name="Ορθογώνιο 31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8" name="Ομάδα 307"/>
              <p:cNvGrpSpPr/>
              <p:nvPr/>
            </p:nvGrpSpPr>
            <p:grpSpPr>
              <a:xfrm>
                <a:off x="9171710" y="2525991"/>
                <a:ext cx="298590" cy="400110"/>
                <a:chOff x="5266229" y="2500012"/>
                <a:chExt cx="298590" cy="400110"/>
              </a:xfrm>
            </p:grpSpPr>
            <p:sp>
              <p:nvSpPr>
                <p:cNvPr id="309" name="Ορθογώνιο 30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sp>
          <p:nvSpPr>
            <p:cNvPr id="323" name="TextBox 322">
              <a:extLst>
                <a:ext uri="{FF2B5EF4-FFF2-40B4-BE49-F238E27FC236}">
                  <a16:creationId xmlns:a16="http://schemas.microsoft.com/office/drawing/2014/main" id="{00DCCF82-E85A-4763-99D9-CDC48CAEF210}"/>
                </a:ext>
              </a:extLst>
            </p:cNvPr>
            <p:cNvSpPr txBox="1"/>
            <p:nvPr/>
          </p:nvSpPr>
          <p:spPr>
            <a:xfrm>
              <a:off x="5488553" y="1735557"/>
              <a:ext cx="117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Wrapper kernel</a:t>
              </a:r>
              <a:endParaRPr lang="en-US" sz="1600" dirty="0">
                <a:solidFill>
                  <a:srgbClr val="1D4956"/>
                </a:solidFill>
              </a:endParaRPr>
            </a:p>
          </p:txBody>
        </p:sp>
        <p:sp>
          <p:nvSpPr>
            <p:cNvPr id="326" name="TextBox 325">
              <a:extLst>
                <a:ext uri="{FF2B5EF4-FFF2-40B4-BE49-F238E27FC236}">
                  <a16:creationId xmlns:a16="http://schemas.microsoft.com/office/drawing/2014/main" id="{00DCCF82-E85A-4763-99D9-CDC48CAEF210}"/>
                </a:ext>
              </a:extLst>
            </p:cNvPr>
            <p:cNvSpPr txBox="1"/>
            <p:nvPr/>
          </p:nvSpPr>
          <p:spPr>
            <a:xfrm>
              <a:off x="7254521" y="2011508"/>
              <a:ext cx="17508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Actual kernel</a:t>
              </a:r>
              <a:endParaRPr lang="en-US" sz="1600" dirty="0">
                <a:solidFill>
                  <a:srgbClr val="1D4956"/>
                </a:solidFill>
              </a:endParaRPr>
            </a:p>
          </p:txBody>
        </p:sp>
        <p:sp>
          <p:nvSpPr>
            <p:cNvPr id="124" name="TextBox 123">
              <a:extLst>
                <a:ext uri="{FF2B5EF4-FFF2-40B4-BE49-F238E27FC236}">
                  <a16:creationId xmlns:a16="http://schemas.microsoft.com/office/drawing/2014/main" id="{00DCCF82-E85A-4763-99D9-CDC48CAEF210}"/>
                </a:ext>
              </a:extLst>
            </p:cNvPr>
            <p:cNvSpPr txBox="1"/>
            <p:nvPr/>
          </p:nvSpPr>
          <p:spPr>
            <a:xfrm>
              <a:off x="4448888" y="4139888"/>
              <a:ext cx="20749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Unified memory </a:t>
              </a:r>
              <a:endParaRPr lang="en-US" dirty="0">
                <a:solidFill>
                  <a:srgbClr val="1D4956"/>
                </a:solidFill>
              </a:endParaRPr>
            </a:p>
          </p:txBody>
        </p:sp>
        <p:sp>
          <p:nvSpPr>
            <p:cNvPr id="129" name="Ορθογώνιο 128"/>
            <p:cNvSpPr/>
            <p:nvPr/>
          </p:nvSpPr>
          <p:spPr>
            <a:xfrm rot="5400000">
              <a:off x="5159754" y="3092128"/>
              <a:ext cx="491285" cy="3265976"/>
            </a:xfrm>
            <a:prstGeom prst="rect">
              <a:avLst/>
            </a:prstGeom>
            <a:solidFill>
              <a:schemeClr val="bg1"/>
            </a:solidFill>
            <a:ln>
              <a:solidFill>
                <a:srgbClr val="1D495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Ορθογώνιο 129"/>
            <p:cNvSpPr/>
            <p:nvPr/>
          </p:nvSpPr>
          <p:spPr>
            <a:xfrm>
              <a:off x="8274844" y="4509424"/>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00DCCF82-E85A-4763-99D9-CDC48CAEF210}"/>
                </a:ext>
              </a:extLst>
            </p:cNvPr>
            <p:cNvSpPr txBox="1"/>
            <p:nvPr/>
          </p:nvSpPr>
          <p:spPr>
            <a:xfrm>
              <a:off x="8187216" y="4446764"/>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sp>
          <p:nvSpPr>
            <p:cNvPr id="136" name="TextBox 135">
              <a:extLst>
                <a:ext uri="{FF2B5EF4-FFF2-40B4-BE49-F238E27FC236}">
                  <a16:creationId xmlns:a16="http://schemas.microsoft.com/office/drawing/2014/main" id="{00DCCF82-E85A-4763-99D9-CDC48CAEF210}"/>
                </a:ext>
              </a:extLst>
            </p:cNvPr>
            <p:cNvSpPr txBox="1"/>
            <p:nvPr/>
          </p:nvSpPr>
          <p:spPr>
            <a:xfrm>
              <a:off x="4271247" y="4526686"/>
              <a:ext cx="22838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Revoke flag</a:t>
              </a:r>
              <a:endParaRPr lang="en-US" b="1" dirty="0">
                <a:solidFill>
                  <a:srgbClr val="1D4956"/>
                </a:solidFill>
              </a:endParaRPr>
            </a:p>
          </p:txBody>
        </p:sp>
        <p:grpSp>
          <p:nvGrpSpPr>
            <p:cNvPr id="4" name="Ομάδα 3"/>
            <p:cNvGrpSpPr/>
            <p:nvPr/>
          </p:nvGrpSpPr>
          <p:grpSpPr>
            <a:xfrm>
              <a:off x="7293461" y="4446763"/>
              <a:ext cx="1013636" cy="646331"/>
              <a:chOff x="9830000" y="4472080"/>
              <a:chExt cx="1013636" cy="646331"/>
            </a:xfrm>
          </p:grpSpPr>
          <p:sp>
            <p:nvSpPr>
              <p:cNvPr id="140" name="Ορθογώνιο 139"/>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00DCCF82-E85A-4763-99D9-CDC48CAEF210}"/>
                  </a:ext>
                </a:extLst>
              </p:cNvPr>
              <p:cNvSpPr txBox="1"/>
              <p:nvPr/>
            </p:nvSpPr>
            <p:spPr>
              <a:xfrm>
                <a:off x="9830000" y="4472080"/>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p1</a:t>
                </a:r>
                <a:endParaRPr lang="en-US" sz="1200" dirty="0">
                  <a:solidFill>
                    <a:srgbClr val="1D4956"/>
                  </a:solidFill>
                </a:endParaRPr>
              </a:p>
            </p:txBody>
          </p:sp>
        </p:grpSp>
        <p:cxnSp>
          <p:nvCxnSpPr>
            <p:cNvPr id="148" name="Straight Arrow Connector 17">
              <a:extLst>
                <a:ext uri="{FF2B5EF4-FFF2-40B4-BE49-F238E27FC236}">
                  <a16:creationId xmlns:a16="http://schemas.microsoft.com/office/drawing/2014/main" id="{D454EB1A-2985-415B-B870-75D91B1F1E10}"/>
                </a:ext>
              </a:extLst>
            </p:cNvPr>
            <p:cNvCxnSpPr>
              <a:cxnSpLocks/>
            </p:cNvCxnSpPr>
            <p:nvPr/>
          </p:nvCxnSpPr>
          <p:spPr>
            <a:xfrm>
              <a:off x="5420632" y="1341321"/>
              <a:ext cx="0" cy="2613955"/>
            </a:xfrm>
            <a:prstGeom prst="straightConnector1">
              <a:avLst/>
            </a:prstGeom>
            <a:ln>
              <a:headEnd type="none" w="med" len="med"/>
              <a:tailEnd type="none" w="med" len="med"/>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50" name="Ευθεία γραμμή σύνδεσης 149"/>
            <p:cNvCxnSpPr/>
            <p:nvPr/>
          </p:nvCxnSpPr>
          <p:spPr>
            <a:xfrm flipV="1">
              <a:off x="6431363" y="2456288"/>
              <a:ext cx="3389340" cy="6527"/>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1" name="Ευθεία γραμμή σύνδεσης 150"/>
            <p:cNvCxnSpPr/>
            <p:nvPr/>
          </p:nvCxnSpPr>
          <p:spPr>
            <a:xfrm>
              <a:off x="5775489" y="3955276"/>
              <a:ext cx="4045214" cy="17431"/>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2" name="Ευθεία γραμμή σύνδεσης 151"/>
            <p:cNvCxnSpPr/>
            <p:nvPr/>
          </p:nvCxnSpPr>
          <p:spPr>
            <a:xfrm flipH="1" flipV="1">
              <a:off x="9799047" y="2474002"/>
              <a:ext cx="716" cy="149945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3" name="Ευθεία γραμμή σύνδεσης 152"/>
            <p:cNvCxnSpPr/>
            <p:nvPr/>
          </p:nvCxnSpPr>
          <p:spPr>
            <a:xfrm flipV="1">
              <a:off x="5775489" y="2993504"/>
              <a:ext cx="0" cy="979954"/>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4" name="Ευθεία γραμμή σύνδεσης 153"/>
            <p:cNvCxnSpPr/>
            <p:nvPr/>
          </p:nvCxnSpPr>
          <p:spPr>
            <a:xfrm flipV="1">
              <a:off x="5767705" y="3010827"/>
              <a:ext cx="679227" cy="570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5" name="Ευθεία γραμμή σύνδεσης 154"/>
            <p:cNvCxnSpPr/>
            <p:nvPr/>
          </p:nvCxnSpPr>
          <p:spPr>
            <a:xfrm flipV="1">
              <a:off x="6431363" y="2443443"/>
              <a:ext cx="0" cy="579588"/>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grpSp>
          <p:nvGrpSpPr>
            <p:cNvPr id="158" name="Ομάδα 157"/>
            <p:cNvGrpSpPr/>
            <p:nvPr/>
          </p:nvGrpSpPr>
          <p:grpSpPr>
            <a:xfrm>
              <a:off x="4087745" y="2861068"/>
              <a:ext cx="580913" cy="929498"/>
              <a:chOff x="3805546" y="2861068"/>
              <a:chExt cx="580913" cy="929498"/>
            </a:xfrm>
          </p:grpSpPr>
          <p:sp>
            <p:nvSpPr>
              <p:cNvPr id="159" name="Ορθογώνιο 158"/>
              <p:cNvSpPr/>
              <p:nvPr/>
            </p:nvSpPr>
            <p:spPr>
              <a:xfrm>
                <a:off x="3805546" y="2861068"/>
                <a:ext cx="580913" cy="929498"/>
              </a:xfrm>
              <a:prstGeom prst="rect">
                <a:avLst/>
              </a:prstGeom>
              <a:solidFill>
                <a:schemeClr val="bg1"/>
              </a:solidFill>
              <a:ln>
                <a:solidFill>
                  <a:srgbClr val="1D495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Ορθογώνιο 159"/>
              <p:cNvSpPr/>
              <p:nvPr/>
            </p:nvSpPr>
            <p:spPr>
              <a:xfrm>
                <a:off x="3873332" y="2941425"/>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a:extLst>
                  <a:ext uri="{FF2B5EF4-FFF2-40B4-BE49-F238E27FC236}">
                    <a16:creationId xmlns:a16="http://schemas.microsoft.com/office/drawing/2014/main" id="{00DCCF82-E85A-4763-99D9-CDC48CAEF210}"/>
                  </a:ext>
                </a:extLst>
              </p:cNvPr>
              <p:cNvSpPr txBox="1"/>
              <p:nvPr/>
            </p:nvSpPr>
            <p:spPr>
              <a:xfrm>
                <a:off x="3856829" y="2891385"/>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162" name="Ορθογώνιο 161"/>
              <p:cNvSpPr/>
              <p:nvPr/>
            </p:nvSpPr>
            <p:spPr>
              <a:xfrm>
                <a:off x="3867379" y="3341776"/>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00DCCF82-E85A-4763-99D9-CDC48CAEF210}"/>
                  </a:ext>
                </a:extLst>
              </p:cNvPr>
              <p:cNvSpPr txBox="1"/>
              <p:nvPr/>
            </p:nvSpPr>
            <p:spPr>
              <a:xfrm>
                <a:off x="3852065" y="3300182"/>
                <a:ext cx="5145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p2</a:t>
                </a:r>
                <a:endParaRPr lang="en-US" dirty="0">
                  <a:solidFill>
                    <a:srgbClr val="1D4956"/>
                  </a:solidFill>
                </a:endParaRPr>
              </a:p>
            </p:txBody>
          </p:sp>
        </p:grpSp>
        <p:grpSp>
          <p:nvGrpSpPr>
            <p:cNvPr id="101" name="Ομάδα 5">
              <a:extLst>
                <a:ext uri="{FF2B5EF4-FFF2-40B4-BE49-F238E27FC236}">
                  <a16:creationId xmlns:a16="http://schemas.microsoft.com/office/drawing/2014/main" id="{32E434FB-5939-4BC0-9272-9B0B60CEFCEB}"/>
                </a:ext>
              </a:extLst>
            </p:cNvPr>
            <p:cNvGrpSpPr/>
            <p:nvPr/>
          </p:nvGrpSpPr>
          <p:grpSpPr>
            <a:xfrm>
              <a:off x="3772408" y="1811215"/>
              <a:ext cx="6634815" cy="3831925"/>
              <a:chOff x="3399778" y="1811215"/>
              <a:chExt cx="6825756" cy="3831925"/>
            </a:xfrm>
          </p:grpSpPr>
          <p:sp>
            <p:nvSpPr>
              <p:cNvPr id="102" name="Ορθογώνιο 145">
                <a:extLst>
                  <a:ext uri="{FF2B5EF4-FFF2-40B4-BE49-F238E27FC236}">
                    <a16:creationId xmlns:a16="http://schemas.microsoft.com/office/drawing/2014/main" id="{2010B47D-5A4D-48F9-B04F-A1AB032E1271}"/>
                  </a:ext>
                </a:extLst>
              </p:cNvPr>
              <p:cNvSpPr/>
              <p:nvPr/>
            </p:nvSpPr>
            <p:spPr>
              <a:xfrm>
                <a:off x="3399778" y="1811215"/>
                <a:ext cx="6468518" cy="3747503"/>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E0D60152-FC13-4DEB-AD36-E2264F6D5CC0}"/>
                  </a:ext>
                </a:extLst>
              </p:cNvPr>
              <p:cNvSpPr txBox="1"/>
              <p:nvPr/>
            </p:nvSpPr>
            <p:spPr>
              <a:xfrm>
                <a:off x="8499706" y="5119920"/>
                <a:ext cx="17258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solidFill>
                      <a:schemeClr val="tx1"/>
                    </a:solidFill>
                    <a:latin typeface="Barlow"/>
                  </a:rPr>
                  <a:t>TReM</a:t>
                </a:r>
                <a:endParaRPr lang="en-US" sz="1600" b="1" dirty="0">
                  <a:solidFill>
                    <a:schemeClr val="tx1"/>
                  </a:solidFill>
                </a:endParaRPr>
              </a:p>
            </p:txBody>
          </p:sp>
        </p:grpSp>
      </p:grpSp>
      <p:cxnSp>
        <p:nvCxnSpPr>
          <p:cNvPr id="105" name="Straight Arrow Connector 17">
            <a:extLst>
              <a:ext uri="{FF2B5EF4-FFF2-40B4-BE49-F238E27FC236}">
                <a16:creationId xmlns:a16="http://schemas.microsoft.com/office/drawing/2014/main" id="{D1A97460-265B-4C42-AF35-18590FC5253D}"/>
              </a:ext>
            </a:extLst>
          </p:cNvPr>
          <p:cNvCxnSpPr>
            <a:cxnSpLocks/>
          </p:cNvCxnSpPr>
          <p:nvPr/>
        </p:nvCxnSpPr>
        <p:spPr>
          <a:xfrm>
            <a:off x="6269781" y="5463540"/>
            <a:ext cx="0" cy="832852"/>
          </a:xfrm>
          <a:prstGeom prst="straightConnector1">
            <a:avLst/>
          </a:prstGeom>
          <a:ln>
            <a:headEnd type="none" w="med" len="med"/>
            <a:tailEnd type="none" w="med" len="med"/>
          </a:ln>
          <a:effectLst>
            <a:outerShdw blurRad="50800" dist="38100" dir="13500000" algn="b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8" name="Slide Number Placeholder 7">
            <a:extLst>
              <a:ext uri="{FF2B5EF4-FFF2-40B4-BE49-F238E27FC236}">
                <a16:creationId xmlns:a16="http://schemas.microsoft.com/office/drawing/2014/main" id="{232C5AA0-DBDD-457F-9E4D-F9BE780C3475}"/>
              </a:ext>
            </a:extLst>
          </p:cNvPr>
          <p:cNvSpPr>
            <a:spLocks noGrp="1"/>
          </p:cNvSpPr>
          <p:nvPr>
            <p:ph type="sldNum" sz="quarter" idx="12"/>
          </p:nvPr>
        </p:nvSpPr>
        <p:spPr/>
        <p:txBody>
          <a:bodyPr/>
          <a:lstStyle/>
          <a:p>
            <a:fld id="{48F63A3B-78C7-47BE-AE5E-E10140E04643}" type="slidenum">
              <a:rPr lang="en-US" smtClean="0"/>
              <a:t>90</a:t>
            </a:fld>
            <a:endParaRPr lang="en-US"/>
          </a:p>
        </p:txBody>
      </p:sp>
      <p:sp>
        <p:nvSpPr>
          <p:cNvPr id="12" name="Footer Placeholder 11">
            <a:extLst>
              <a:ext uri="{FF2B5EF4-FFF2-40B4-BE49-F238E27FC236}">
                <a16:creationId xmlns:a16="http://schemas.microsoft.com/office/drawing/2014/main" id="{1886A2A8-D352-4311-8AFC-F891440564F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
        <p:nvSpPr>
          <p:cNvPr id="107" name="TextBox 106">
            <a:extLst>
              <a:ext uri="{FF2B5EF4-FFF2-40B4-BE49-F238E27FC236}">
                <a16:creationId xmlns:a16="http://schemas.microsoft.com/office/drawing/2014/main" id="{90E862B5-127F-47CC-900D-C1BE5BE3BFBC}"/>
              </a:ext>
            </a:extLst>
          </p:cNvPr>
          <p:cNvSpPr txBox="1"/>
          <p:nvPr/>
        </p:nvSpPr>
        <p:spPr>
          <a:xfrm>
            <a:off x="4618572" y="2406097"/>
            <a:ext cx="11443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Process</a:t>
            </a:r>
          </a:p>
          <a:p>
            <a:pPr algn="ctr"/>
            <a:r>
              <a:rPr lang="en-US" sz="2000" dirty="0">
                <a:solidFill>
                  <a:srgbClr val="1D4956"/>
                </a:solidFill>
                <a:latin typeface="Barlow"/>
              </a:rPr>
              <a:t>Pool</a:t>
            </a:r>
            <a:endParaRPr lang="en-US" dirty="0">
              <a:solidFill>
                <a:srgbClr val="1D4956"/>
              </a:solidFill>
            </a:endParaRPr>
          </a:p>
        </p:txBody>
      </p:sp>
    </p:spTree>
    <p:extLst>
      <p:ext uri="{BB962C8B-B14F-4D97-AF65-F5344CB8AC3E}">
        <p14:creationId xmlns:p14="http://schemas.microsoft.com/office/powerpoint/2010/main" val="41243763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8598241A-BD8F-45E4-8292-95FBF8878F1B}"/>
              </a:ext>
            </a:extLst>
          </p:cNvPr>
          <p:cNvSpPr/>
          <p:nvPr/>
        </p:nvSpPr>
        <p:spPr>
          <a:xfrm>
            <a:off x="6214072" y="1586708"/>
            <a:ext cx="4678634" cy="447063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2" name="Rectangle 151">
            <a:extLst>
              <a:ext uri="{FF2B5EF4-FFF2-40B4-BE49-F238E27FC236}">
                <a16:creationId xmlns:a16="http://schemas.microsoft.com/office/drawing/2014/main" id="{537C1A83-47F0-4A7E-9A81-75F55E479BF4}"/>
              </a:ext>
            </a:extLst>
          </p:cNvPr>
          <p:cNvSpPr/>
          <p:nvPr/>
        </p:nvSpPr>
        <p:spPr>
          <a:xfrm>
            <a:off x="1212528" y="1602618"/>
            <a:ext cx="5035709" cy="4470636"/>
          </a:xfrm>
          <a:prstGeom prst="rect">
            <a:avLst/>
          </a:prstGeom>
          <a:solidFill>
            <a:srgbClr val="F1F0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53" name="Straight Arrow Connector 17">
            <a:extLst>
              <a:ext uri="{FF2B5EF4-FFF2-40B4-BE49-F238E27FC236}">
                <a16:creationId xmlns:a16="http://schemas.microsoft.com/office/drawing/2014/main" id="{FB8BFAF9-A33B-4836-8BB8-F0D58A0E7771}"/>
              </a:ext>
            </a:extLst>
          </p:cNvPr>
          <p:cNvCxnSpPr>
            <a:cxnSpLocks/>
          </p:cNvCxnSpPr>
          <p:nvPr/>
        </p:nvCxnSpPr>
        <p:spPr>
          <a:xfrm>
            <a:off x="6269781" y="5463540"/>
            <a:ext cx="0" cy="832852"/>
          </a:xfrm>
          <a:prstGeom prst="straightConnector1">
            <a:avLst/>
          </a:prstGeom>
          <a:ln>
            <a:headEnd type="none" w="med" len="med"/>
            <a:tailEnd type="none" w="med" len="med"/>
          </a:ln>
          <a:effectLst>
            <a:outerShdw blurRad="50800" dist="38100" dir="13500000" algn="b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3" name="Ομάδα 2"/>
          <p:cNvGrpSpPr/>
          <p:nvPr/>
        </p:nvGrpSpPr>
        <p:grpSpPr>
          <a:xfrm>
            <a:off x="1138132" y="2606004"/>
            <a:ext cx="790974" cy="1342845"/>
            <a:chOff x="114545" y="2333046"/>
            <a:chExt cx="790974" cy="1342845"/>
          </a:xfrm>
        </p:grpSpPr>
        <p:sp>
          <p:nvSpPr>
            <p:cNvPr id="180" name="TextBox 179">
              <a:extLst>
                <a:ext uri="{FF2B5EF4-FFF2-40B4-BE49-F238E27FC236}">
                  <a16:creationId xmlns:a16="http://schemas.microsoft.com/office/drawing/2014/main" id="{00DCCF82-E85A-4763-99D9-CDC48CAEF210}"/>
                </a:ext>
              </a:extLst>
            </p:cNvPr>
            <p:cNvSpPr txBox="1"/>
            <p:nvPr/>
          </p:nvSpPr>
          <p:spPr>
            <a:xfrm>
              <a:off x="114545" y="2333046"/>
              <a:ext cx="7909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Apps</a:t>
              </a:r>
            </a:p>
          </p:txBody>
        </p:sp>
        <p:sp>
          <p:nvSpPr>
            <p:cNvPr id="181" name="Οβάλ 180"/>
            <p:cNvSpPr/>
            <p:nvPr/>
          </p:nvSpPr>
          <p:spPr>
            <a:xfrm>
              <a:off x="336920" y="2982582"/>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Οβάλ 181"/>
            <p:cNvSpPr/>
            <p:nvPr/>
          </p:nvSpPr>
          <p:spPr>
            <a:xfrm>
              <a:off x="344063" y="3398368"/>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2" name="Ορθογώνιο 321"/>
          <p:cNvSpPr/>
          <p:nvPr/>
        </p:nvSpPr>
        <p:spPr>
          <a:xfrm>
            <a:off x="6724126" y="2755455"/>
            <a:ext cx="406766" cy="443604"/>
          </a:xfrm>
          <a:prstGeom prst="rect">
            <a:avLst/>
          </a:prstGeom>
          <a:solidFill>
            <a:schemeClr val="bg2">
              <a:lumMod val="75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943112" cy="748340"/>
          </a:xfrm>
        </p:spPr>
        <p:txBody>
          <a:bodyPr>
            <a:normAutofit/>
          </a:bodyPr>
          <a:lstStyle/>
          <a:p>
            <a:r>
              <a:rPr lang="en-US" sz="3200" b="1" dirty="0">
                <a:solidFill>
                  <a:srgbClr val="1D4956"/>
                </a:solidFill>
                <a:latin typeface="Barlow"/>
                <a:cs typeface="Calibri Light"/>
              </a:rPr>
              <a:t>Overall system with </a:t>
            </a:r>
            <a:r>
              <a:rPr lang="en-US" sz="3200" b="1" dirty="0" err="1">
                <a:solidFill>
                  <a:srgbClr val="1D4956"/>
                </a:solidFill>
                <a:latin typeface="Barlow"/>
                <a:cs typeface="Calibri Light"/>
              </a:rPr>
              <a:t>TReM</a:t>
            </a:r>
            <a:r>
              <a:rPr lang="en-US" sz="3200" b="1" dirty="0">
                <a:solidFill>
                  <a:srgbClr val="1D4956"/>
                </a:solidFill>
                <a:latin typeface="Barlow"/>
                <a:cs typeface="Calibri Light"/>
              </a:rPr>
              <a:t> </a:t>
            </a:r>
          </a:p>
        </p:txBody>
      </p:sp>
      <p:grpSp>
        <p:nvGrpSpPr>
          <p:cNvPr id="15" name="Ομάδα 14"/>
          <p:cNvGrpSpPr/>
          <p:nvPr/>
        </p:nvGrpSpPr>
        <p:grpSpPr>
          <a:xfrm>
            <a:off x="3519297" y="1602616"/>
            <a:ext cx="5120207" cy="461666"/>
            <a:chOff x="2495710" y="2066767"/>
            <a:chExt cx="5120207" cy="461666"/>
          </a:xfrm>
        </p:grpSpPr>
        <p:sp>
          <p:nvSpPr>
            <p:cNvPr id="46" name="TextBox 45">
              <a:extLst>
                <a:ext uri="{FF2B5EF4-FFF2-40B4-BE49-F238E27FC236}">
                  <a16:creationId xmlns:a16="http://schemas.microsoft.com/office/drawing/2014/main" id="{00DCCF82-E85A-4763-99D9-CDC48CAEF210}"/>
                </a:ext>
              </a:extLst>
            </p:cNvPr>
            <p:cNvSpPr txBox="1"/>
            <p:nvPr/>
          </p:nvSpPr>
          <p:spPr>
            <a:xfrm>
              <a:off x="2495710" y="2066768"/>
              <a:ext cx="821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Host</a:t>
              </a:r>
              <a:endParaRPr lang="en-US" b="1" dirty="0">
                <a:solidFill>
                  <a:srgbClr val="1D4956"/>
                </a:solidFill>
              </a:endParaRPr>
            </a:p>
          </p:txBody>
        </p:sp>
        <p:sp>
          <p:nvSpPr>
            <p:cNvPr id="78" name="TextBox 77">
              <a:extLst>
                <a:ext uri="{FF2B5EF4-FFF2-40B4-BE49-F238E27FC236}">
                  <a16:creationId xmlns:a16="http://schemas.microsoft.com/office/drawing/2014/main" id="{00DCCF82-E85A-4763-99D9-CDC48CAEF210}"/>
                </a:ext>
              </a:extLst>
            </p:cNvPr>
            <p:cNvSpPr txBox="1"/>
            <p:nvPr/>
          </p:nvSpPr>
          <p:spPr>
            <a:xfrm>
              <a:off x="6860961" y="2066767"/>
              <a:ext cx="754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GPU</a:t>
              </a:r>
              <a:endParaRPr lang="en-US" b="1" dirty="0">
                <a:solidFill>
                  <a:srgbClr val="1D4956"/>
                </a:solidFill>
              </a:endParaRPr>
            </a:p>
          </p:txBody>
        </p:sp>
      </p:grpSp>
      <p:grpSp>
        <p:nvGrpSpPr>
          <p:cNvPr id="82" name="Ομάδα 81"/>
          <p:cNvGrpSpPr/>
          <p:nvPr/>
        </p:nvGrpSpPr>
        <p:grpSpPr>
          <a:xfrm>
            <a:off x="7248810" y="4376334"/>
            <a:ext cx="2823699" cy="1015035"/>
            <a:chOff x="2195920" y="3274116"/>
            <a:chExt cx="1879290" cy="1015035"/>
          </a:xfrm>
        </p:grpSpPr>
        <p:sp>
          <p:nvSpPr>
            <p:cNvPr id="83" name="Ορθογώνιο 82"/>
            <p:cNvSpPr/>
            <p:nvPr/>
          </p:nvSpPr>
          <p:spPr>
            <a:xfrm>
              <a:off x="2195920" y="3366481"/>
              <a:ext cx="1879290" cy="922670"/>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2596043" y="3274116"/>
              <a:ext cx="11486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 memory </a:t>
              </a:r>
              <a:endParaRPr lang="en-US" sz="1600" dirty="0">
                <a:solidFill>
                  <a:srgbClr val="1D4956"/>
                </a:solidFill>
              </a:endParaRPr>
            </a:p>
          </p:txBody>
        </p:sp>
      </p:grpSp>
      <p:grpSp>
        <p:nvGrpSpPr>
          <p:cNvPr id="263" name="Ομάδα 262"/>
          <p:cNvGrpSpPr/>
          <p:nvPr/>
        </p:nvGrpSpPr>
        <p:grpSpPr>
          <a:xfrm>
            <a:off x="6785116" y="2773597"/>
            <a:ext cx="3708771" cy="425462"/>
            <a:chOff x="5761529" y="2500639"/>
            <a:chExt cx="3708771" cy="425462"/>
          </a:xfrm>
        </p:grpSpPr>
        <p:grpSp>
          <p:nvGrpSpPr>
            <p:cNvPr id="121" name="Ομάδα 120"/>
            <p:cNvGrpSpPr/>
            <p:nvPr/>
          </p:nvGrpSpPr>
          <p:grpSpPr>
            <a:xfrm>
              <a:off x="5761529" y="2500639"/>
              <a:ext cx="298590" cy="400110"/>
              <a:chOff x="5266229" y="2500012"/>
              <a:chExt cx="298590" cy="400110"/>
            </a:xfrm>
          </p:grpSpPr>
          <p:sp>
            <p:nvSpPr>
              <p:cNvPr id="119" name="Ορθογώνιο 1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25" name="Ομάδα 124"/>
            <p:cNvGrpSpPr/>
            <p:nvPr/>
          </p:nvGrpSpPr>
          <p:grpSpPr>
            <a:xfrm>
              <a:off x="6443565" y="2505709"/>
              <a:ext cx="298590" cy="400110"/>
              <a:chOff x="5266229" y="2500012"/>
              <a:chExt cx="298590" cy="400110"/>
            </a:xfrm>
          </p:grpSpPr>
          <p:sp>
            <p:nvSpPr>
              <p:cNvPr id="126" name="Ορθογώνιο 125"/>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1" name="Ομάδα 130"/>
            <p:cNvGrpSpPr/>
            <p:nvPr/>
          </p:nvGrpSpPr>
          <p:grpSpPr>
            <a:xfrm>
              <a:off x="7125601" y="2510779"/>
              <a:ext cx="298590" cy="400110"/>
              <a:chOff x="5266229" y="2500012"/>
              <a:chExt cx="298590" cy="400110"/>
            </a:xfrm>
          </p:grpSpPr>
          <p:sp>
            <p:nvSpPr>
              <p:cNvPr id="132" name="Ορθογώνιο 131"/>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7" name="Ομάδα 136"/>
            <p:cNvGrpSpPr/>
            <p:nvPr/>
          </p:nvGrpSpPr>
          <p:grpSpPr>
            <a:xfrm>
              <a:off x="7807637" y="2515849"/>
              <a:ext cx="298590" cy="400110"/>
              <a:chOff x="5266229" y="2500012"/>
              <a:chExt cx="298590" cy="400110"/>
            </a:xfrm>
          </p:grpSpPr>
          <p:sp>
            <p:nvSpPr>
              <p:cNvPr id="138" name="Ορθογώνιο 13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43" name="Ομάδα 142"/>
            <p:cNvGrpSpPr/>
            <p:nvPr/>
          </p:nvGrpSpPr>
          <p:grpSpPr>
            <a:xfrm>
              <a:off x="8489673" y="2520919"/>
              <a:ext cx="298590" cy="400110"/>
              <a:chOff x="5266229" y="2500012"/>
              <a:chExt cx="298590" cy="400110"/>
            </a:xfrm>
          </p:grpSpPr>
          <p:sp>
            <p:nvSpPr>
              <p:cNvPr id="144" name="Ορθογώνιο 143"/>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14" name="Ομάδα 213"/>
            <p:cNvGrpSpPr/>
            <p:nvPr/>
          </p:nvGrpSpPr>
          <p:grpSpPr>
            <a:xfrm>
              <a:off x="9171710" y="2525991"/>
              <a:ext cx="298590" cy="400110"/>
              <a:chOff x="5266229" y="2500012"/>
              <a:chExt cx="298590" cy="400110"/>
            </a:xfrm>
          </p:grpSpPr>
          <p:sp>
            <p:nvSpPr>
              <p:cNvPr id="218" name="Ορθογώνιο 21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264" name="Ομάδα 263"/>
          <p:cNvGrpSpPr/>
          <p:nvPr/>
        </p:nvGrpSpPr>
        <p:grpSpPr>
          <a:xfrm>
            <a:off x="6793923" y="3301025"/>
            <a:ext cx="3708771" cy="425462"/>
            <a:chOff x="5761529" y="2500639"/>
            <a:chExt cx="3708771" cy="425462"/>
          </a:xfrm>
        </p:grpSpPr>
        <p:grpSp>
          <p:nvGrpSpPr>
            <p:cNvPr id="265" name="Ομάδα 264"/>
            <p:cNvGrpSpPr/>
            <p:nvPr/>
          </p:nvGrpSpPr>
          <p:grpSpPr>
            <a:xfrm>
              <a:off x="5761529" y="2500639"/>
              <a:ext cx="298590" cy="400110"/>
              <a:chOff x="5266229" y="2500012"/>
              <a:chExt cx="298590" cy="400110"/>
            </a:xfrm>
          </p:grpSpPr>
          <p:sp>
            <p:nvSpPr>
              <p:cNvPr id="281" name="Ορθογώνιο 28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6" name="Ομάδα 265"/>
            <p:cNvGrpSpPr/>
            <p:nvPr/>
          </p:nvGrpSpPr>
          <p:grpSpPr>
            <a:xfrm>
              <a:off x="6443565" y="2505709"/>
              <a:ext cx="298590" cy="400110"/>
              <a:chOff x="5266229" y="2500012"/>
              <a:chExt cx="298590" cy="400110"/>
            </a:xfrm>
          </p:grpSpPr>
          <p:sp>
            <p:nvSpPr>
              <p:cNvPr id="279" name="Ορθογώνιο 27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7" name="Ομάδα 266"/>
            <p:cNvGrpSpPr/>
            <p:nvPr/>
          </p:nvGrpSpPr>
          <p:grpSpPr>
            <a:xfrm>
              <a:off x="7125601" y="2510779"/>
              <a:ext cx="298590" cy="400110"/>
              <a:chOff x="5266229" y="2500012"/>
              <a:chExt cx="298590" cy="400110"/>
            </a:xfrm>
          </p:grpSpPr>
          <p:sp>
            <p:nvSpPr>
              <p:cNvPr id="277" name="Ορθογώνιο 27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8" name="Ομάδα 267"/>
            <p:cNvGrpSpPr/>
            <p:nvPr/>
          </p:nvGrpSpPr>
          <p:grpSpPr>
            <a:xfrm>
              <a:off x="7807637" y="2515849"/>
              <a:ext cx="298590" cy="400110"/>
              <a:chOff x="5266229" y="2500012"/>
              <a:chExt cx="298590" cy="400110"/>
            </a:xfrm>
          </p:grpSpPr>
          <p:sp>
            <p:nvSpPr>
              <p:cNvPr id="275" name="Ορθογώνιο 27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9" name="Ομάδα 268"/>
            <p:cNvGrpSpPr/>
            <p:nvPr/>
          </p:nvGrpSpPr>
          <p:grpSpPr>
            <a:xfrm>
              <a:off x="8489673" y="2520919"/>
              <a:ext cx="298590" cy="400110"/>
              <a:chOff x="5266229" y="2500012"/>
              <a:chExt cx="298590" cy="400110"/>
            </a:xfrm>
          </p:grpSpPr>
          <p:sp>
            <p:nvSpPr>
              <p:cNvPr id="273" name="Ορθογώνιο 27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70" name="Ομάδα 269"/>
            <p:cNvGrpSpPr/>
            <p:nvPr/>
          </p:nvGrpSpPr>
          <p:grpSpPr>
            <a:xfrm>
              <a:off x="9171710" y="2525991"/>
              <a:ext cx="298590" cy="400110"/>
              <a:chOff x="5266229" y="2500012"/>
              <a:chExt cx="298590" cy="400110"/>
            </a:xfrm>
          </p:grpSpPr>
          <p:sp>
            <p:nvSpPr>
              <p:cNvPr id="271" name="Ορθογώνιο 27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302" name="Ομάδα 301"/>
          <p:cNvGrpSpPr/>
          <p:nvPr/>
        </p:nvGrpSpPr>
        <p:grpSpPr>
          <a:xfrm>
            <a:off x="6793923" y="3796672"/>
            <a:ext cx="3708771" cy="425462"/>
            <a:chOff x="5761529" y="2500639"/>
            <a:chExt cx="3708771" cy="425462"/>
          </a:xfrm>
        </p:grpSpPr>
        <p:grpSp>
          <p:nvGrpSpPr>
            <p:cNvPr id="303" name="Ομάδα 302"/>
            <p:cNvGrpSpPr/>
            <p:nvPr/>
          </p:nvGrpSpPr>
          <p:grpSpPr>
            <a:xfrm>
              <a:off x="5761529" y="2500639"/>
              <a:ext cx="298590" cy="400110"/>
              <a:chOff x="5266229" y="2500012"/>
              <a:chExt cx="298590" cy="400110"/>
            </a:xfrm>
          </p:grpSpPr>
          <p:sp>
            <p:nvSpPr>
              <p:cNvPr id="319" name="Ορθογώνιο 3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4" name="Ομάδα 303"/>
            <p:cNvGrpSpPr/>
            <p:nvPr/>
          </p:nvGrpSpPr>
          <p:grpSpPr>
            <a:xfrm>
              <a:off x="6443565" y="2505709"/>
              <a:ext cx="298590" cy="400110"/>
              <a:chOff x="5266229" y="2500012"/>
              <a:chExt cx="298590" cy="400110"/>
            </a:xfrm>
          </p:grpSpPr>
          <p:sp>
            <p:nvSpPr>
              <p:cNvPr id="317" name="Ορθογώνιο 31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5" name="Ομάδα 304"/>
            <p:cNvGrpSpPr/>
            <p:nvPr/>
          </p:nvGrpSpPr>
          <p:grpSpPr>
            <a:xfrm>
              <a:off x="7125601" y="2510779"/>
              <a:ext cx="298590" cy="400110"/>
              <a:chOff x="5266229" y="2500012"/>
              <a:chExt cx="298590" cy="400110"/>
            </a:xfrm>
          </p:grpSpPr>
          <p:sp>
            <p:nvSpPr>
              <p:cNvPr id="315" name="Ορθογώνιο 31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6" name="Ομάδα 305"/>
            <p:cNvGrpSpPr/>
            <p:nvPr/>
          </p:nvGrpSpPr>
          <p:grpSpPr>
            <a:xfrm>
              <a:off x="7807637" y="2515849"/>
              <a:ext cx="298590" cy="400110"/>
              <a:chOff x="5266229" y="2500012"/>
              <a:chExt cx="298590" cy="400110"/>
            </a:xfrm>
          </p:grpSpPr>
          <p:sp>
            <p:nvSpPr>
              <p:cNvPr id="313" name="Ορθογώνιο 31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7" name="Ομάδα 306"/>
            <p:cNvGrpSpPr/>
            <p:nvPr/>
          </p:nvGrpSpPr>
          <p:grpSpPr>
            <a:xfrm>
              <a:off x="8489673" y="2520919"/>
              <a:ext cx="298590" cy="400110"/>
              <a:chOff x="5266229" y="2500012"/>
              <a:chExt cx="298590" cy="400110"/>
            </a:xfrm>
          </p:grpSpPr>
          <p:sp>
            <p:nvSpPr>
              <p:cNvPr id="311" name="Ορθογώνιο 31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8" name="Ομάδα 307"/>
            <p:cNvGrpSpPr/>
            <p:nvPr/>
          </p:nvGrpSpPr>
          <p:grpSpPr>
            <a:xfrm>
              <a:off x="9171710" y="2525991"/>
              <a:ext cx="298590" cy="400110"/>
              <a:chOff x="5266229" y="2500012"/>
              <a:chExt cx="298590" cy="400110"/>
            </a:xfrm>
          </p:grpSpPr>
          <p:sp>
            <p:nvSpPr>
              <p:cNvPr id="309" name="Ορθογώνιο 30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sp>
        <p:nvSpPr>
          <p:cNvPr id="323" name="TextBox 322">
            <a:extLst>
              <a:ext uri="{FF2B5EF4-FFF2-40B4-BE49-F238E27FC236}">
                <a16:creationId xmlns:a16="http://schemas.microsoft.com/office/drawing/2014/main" id="{00DCCF82-E85A-4763-99D9-CDC48CAEF210}"/>
              </a:ext>
            </a:extLst>
          </p:cNvPr>
          <p:cNvSpPr txBox="1"/>
          <p:nvPr/>
        </p:nvSpPr>
        <p:spPr>
          <a:xfrm>
            <a:off x="6334716" y="2008515"/>
            <a:ext cx="117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Wrapper kernel</a:t>
            </a:r>
            <a:endParaRPr lang="en-US" sz="1600" dirty="0">
              <a:solidFill>
                <a:srgbClr val="1D4956"/>
              </a:solidFill>
            </a:endParaRPr>
          </a:p>
        </p:txBody>
      </p:sp>
      <p:sp>
        <p:nvSpPr>
          <p:cNvPr id="326" name="TextBox 325">
            <a:extLst>
              <a:ext uri="{FF2B5EF4-FFF2-40B4-BE49-F238E27FC236}">
                <a16:creationId xmlns:a16="http://schemas.microsoft.com/office/drawing/2014/main" id="{00DCCF82-E85A-4763-99D9-CDC48CAEF210}"/>
              </a:ext>
            </a:extLst>
          </p:cNvPr>
          <p:cNvSpPr txBox="1"/>
          <p:nvPr/>
        </p:nvSpPr>
        <p:spPr>
          <a:xfrm>
            <a:off x="8100684" y="2284466"/>
            <a:ext cx="17508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Actual kernel</a:t>
            </a:r>
            <a:endParaRPr lang="en-US" sz="1600" dirty="0">
              <a:solidFill>
                <a:srgbClr val="1D4956"/>
              </a:solidFill>
            </a:endParaRPr>
          </a:p>
        </p:txBody>
      </p:sp>
      <p:sp>
        <p:nvSpPr>
          <p:cNvPr id="130" name="Ορθογώνιο 129"/>
          <p:cNvSpPr/>
          <p:nvPr/>
        </p:nvSpPr>
        <p:spPr>
          <a:xfrm>
            <a:off x="9121007" y="4782382"/>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00DCCF82-E85A-4763-99D9-CDC48CAEF210}"/>
              </a:ext>
            </a:extLst>
          </p:cNvPr>
          <p:cNvSpPr txBox="1"/>
          <p:nvPr/>
        </p:nvSpPr>
        <p:spPr>
          <a:xfrm>
            <a:off x="9033379" y="4719722"/>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grpSp>
        <p:nvGrpSpPr>
          <p:cNvPr id="4" name="Ομάδα 3"/>
          <p:cNvGrpSpPr/>
          <p:nvPr/>
        </p:nvGrpSpPr>
        <p:grpSpPr>
          <a:xfrm>
            <a:off x="8139624" y="4719721"/>
            <a:ext cx="1013636" cy="646331"/>
            <a:chOff x="9830000" y="4472080"/>
            <a:chExt cx="1013636" cy="646331"/>
          </a:xfrm>
        </p:grpSpPr>
        <p:sp>
          <p:nvSpPr>
            <p:cNvPr id="140" name="Ορθογώνιο 139"/>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00DCCF82-E85A-4763-99D9-CDC48CAEF210}"/>
                </a:ext>
              </a:extLst>
            </p:cNvPr>
            <p:cNvSpPr txBox="1"/>
            <p:nvPr/>
          </p:nvSpPr>
          <p:spPr>
            <a:xfrm>
              <a:off x="9830000" y="4472080"/>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p1</a:t>
              </a:r>
              <a:endParaRPr lang="en-US" sz="1200" dirty="0">
                <a:solidFill>
                  <a:srgbClr val="1D4956"/>
                </a:solidFill>
              </a:endParaRPr>
            </a:p>
          </p:txBody>
        </p:sp>
      </p:grpSp>
      <p:sp>
        <p:nvSpPr>
          <p:cNvPr id="147" name="TextBox 146">
            <a:extLst>
              <a:ext uri="{FF2B5EF4-FFF2-40B4-BE49-F238E27FC236}">
                <a16:creationId xmlns:a16="http://schemas.microsoft.com/office/drawing/2014/main" id="{00DCCF82-E85A-4763-99D9-CDC48CAEF210}"/>
              </a:ext>
            </a:extLst>
          </p:cNvPr>
          <p:cNvSpPr txBox="1"/>
          <p:nvPr/>
        </p:nvSpPr>
        <p:spPr>
          <a:xfrm>
            <a:off x="9575836" y="5379824"/>
            <a:ext cx="16775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solidFill>
                  <a:schemeClr val="tx1"/>
                </a:solidFill>
                <a:latin typeface="Barlow"/>
              </a:rPr>
              <a:t>TReM</a:t>
            </a:r>
            <a:endParaRPr lang="en-US" sz="1600" b="1" dirty="0">
              <a:solidFill>
                <a:schemeClr val="tx1"/>
              </a:solidFill>
            </a:endParaRPr>
          </a:p>
        </p:txBody>
      </p:sp>
      <p:grpSp>
        <p:nvGrpSpPr>
          <p:cNvPr id="19" name="Ομάδα 18"/>
          <p:cNvGrpSpPr/>
          <p:nvPr/>
        </p:nvGrpSpPr>
        <p:grpSpPr>
          <a:xfrm>
            <a:off x="2030140" y="2461223"/>
            <a:ext cx="1035725" cy="1489215"/>
            <a:chOff x="1006553" y="2188265"/>
            <a:chExt cx="1035725" cy="1489215"/>
          </a:xfrm>
        </p:grpSpPr>
        <p:grpSp>
          <p:nvGrpSpPr>
            <p:cNvPr id="161" name="Ομάδα 160"/>
            <p:cNvGrpSpPr/>
            <p:nvPr/>
          </p:nvGrpSpPr>
          <p:grpSpPr>
            <a:xfrm>
              <a:off x="1162050" y="2964912"/>
              <a:ext cx="697285" cy="287253"/>
              <a:chOff x="895350" y="2938536"/>
              <a:chExt cx="697285" cy="287253"/>
            </a:xfrm>
          </p:grpSpPr>
          <p:sp>
            <p:nvSpPr>
              <p:cNvPr id="165" name="Ορθογώνιο 164"/>
              <p:cNvSpPr/>
              <p:nvPr/>
            </p:nvSpPr>
            <p:spPr>
              <a:xfrm>
                <a:off x="895350" y="2938536"/>
                <a:ext cx="697285"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Ευθεία γραμμή σύνδεσης 165"/>
              <p:cNvCxnSpPr>
                <a:stCxn id="165" idx="0"/>
                <a:endCxn id="165" idx="2"/>
              </p:cNvCxnSpPr>
              <p:nvPr/>
            </p:nvCxnSpPr>
            <p:spPr>
              <a:xfrm>
                <a:off x="1243993"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162" name="Ομάδα 161"/>
            <p:cNvGrpSpPr/>
            <p:nvPr/>
          </p:nvGrpSpPr>
          <p:grpSpPr>
            <a:xfrm>
              <a:off x="1014407" y="3385675"/>
              <a:ext cx="1027871" cy="291805"/>
              <a:chOff x="895350" y="2938536"/>
              <a:chExt cx="1027871" cy="291805"/>
            </a:xfrm>
          </p:grpSpPr>
          <p:sp>
            <p:nvSpPr>
              <p:cNvPr id="163" name="Ορθογώνιο 162"/>
              <p:cNvSpPr/>
              <p:nvPr/>
            </p:nvSpPr>
            <p:spPr>
              <a:xfrm>
                <a:off x="895350" y="2938536"/>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Ευθεία γραμμή σύνδεσης 163"/>
              <p:cNvCxnSpPr/>
              <p:nvPr/>
            </p:nvCxnSpPr>
            <p:spPr>
              <a:xfrm>
                <a:off x="1592635"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189" name="Ευθεία γραμμή σύνδεσης 188"/>
              <p:cNvCxnSpPr/>
              <p:nvPr/>
            </p:nvCxnSpPr>
            <p:spPr>
              <a:xfrm>
                <a:off x="1243993" y="2943088"/>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sp>
          <p:nvSpPr>
            <p:cNvPr id="160" name="TextBox 159">
              <a:extLst>
                <a:ext uri="{FF2B5EF4-FFF2-40B4-BE49-F238E27FC236}">
                  <a16:creationId xmlns:a16="http://schemas.microsoft.com/office/drawing/2014/main" id="{00DCCF82-E85A-4763-99D9-CDC48CAEF210}"/>
                </a:ext>
              </a:extLst>
            </p:cNvPr>
            <p:cNvSpPr txBox="1"/>
            <p:nvPr/>
          </p:nvSpPr>
          <p:spPr>
            <a:xfrm>
              <a:off x="1006553" y="218826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sp>
        <p:nvSpPr>
          <p:cNvPr id="174" name="Οβάλ 173"/>
          <p:cNvSpPr/>
          <p:nvPr/>
        </p:nvSpPr>
        <p:spPr>
          <a:xfrm>
            <a:off x="1535177" y="339311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Οβάλ 174"/>
          <p:cNvSpPr/>
          <p:nvPr/>
        </p:nvSpPr>
        <p:spPr>
          <a:xfrm>
            <a:off x="1410599" y="339583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Οβάλ 176"/>
          <p:cNvSpPr/>
          <p:nvPr/>
        </p:nvSpPr>
        <p:spPr>
          <a:xfrm>
            <a:off x="1542320" y="373482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Οβάλ 177"/>
          <p:cNvSpPr/>
          <p:nvPr/>
        </p:nvSpPr>
        <p:spPr>
          <a:xfrm>
            <a:off x="1422505" y="373482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Οβάλ 178"/>
          <p:cNvSpPr/>
          <p:nvPr/>
        </p:nvSpPr>
        <p:spPr>
          <a:xfrm>
            <a:off x="1481269" y="383008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0" name="Ευθεία γραμμή σύνδεσης 189"/>
          <p:cNvCxnSpPr/>
          <p:nvPr/>
        </p:nvCxnSpPr>
        <p:spPr>
          <a:xfrm flipV="1">
            <a:off x="7277526" y="2729246"/>
            <a:ext cx="3389340" cy="6527"/>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1" name="Ευθεία γραμμή σύνδεσης 190"/>
          <p:cNvCxnSpPr/>
          <p:nvPr/>
        </p:nvCxnSpPr>
        <p:spPr>
          <a:xfrm>
            <a:off x="6621652" y="4228234"/>
            <a:ext cx="4045214" cy="17431"/>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2" name="Ευθεία γραμμή σύνδεσης 191"/>
          <p:cNvCxnSpPr/>
          <p:nvPr/>
        </p:nvCxnSpPr>
        <p:spPr>
          <a:xfrm flipH="1" flipV="1">
            <a:off x="10645210" y="2746960"/>
            <a:ext cx="716" cy="149945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3" name="Ευθεία γραμμή σύνδεσης 192"/>
          <p:cNvCxnSpPr/>
          <p:nvPr/>
        </p:nvCxnSpPr>
        <p:spPr>
          <a:xfrm flipV="1">
            <a:off x="6621652" y="3266462"/>
            <a:ext cx="0" cy="979954"/>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4" name="Ευθεία γραμμή σύνδεσης 193"/>
          <p:cNvCxnSpPr/>
          <p:nvPr/>
        </p:nvCxnSpPr>
        <p:spPr>
          <a:xfrm flipV="1">
            <a:off x="6613868" y="3283785"/>
            <a:ext cx="679227" cy="570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5" name="Ευθεία γραμμή σύνδεσης 194"/>
          <p:cNvCxnSpPr/>
          <p:nvPr/>
        </p:nvCxnSpPr>
        <p:spPr>
          <a:xfrm flipV="1">
            <a:off x="7277526" y="2716401"/>
            <a:ext cx="0" cy="579588"/>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4" name="Straight Arrow Connector 17">
            <a:extLst>
              <a:ext uri="{FF2B5EF4-FFF2-40B4-BE49-F238E27FC236}">
                <a16:creationId xmlns:a16="http://schemas.microsoft.com/office/drawing/2014/main" id="{3CD79C71-BBC6-4AB2-9236-7EEE288E25ED}"/>
              </a:ext>
            </a:extLst>
          </p:cNvPr>
          <p:cNvCxnSpPr>
            <a:cxnSpLocks/>
          </p:cNvCxnSpPr>
          <p:nvPr/>
        </p:nvCxnSpPr>
        <p:spPr>
          <a:xfrm>
            <a:off x="6266798" y="1614281"/>
            <a:ext cx="0" cy="2613955"/>
          </a:xfrm>
          <a:prstGeom prst="straightConnector1">
            <a:avLst/>
          </a:prstGeom>
          <a:ln>
            <a:headEnd type="none" w="med" len="med"/>
            <a:tailEnd type="none" w="med" len="med"/>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42" name="Ορθογώνιο 145">
            <a:extLst>
              <a:ext uri="{FF2B5EF4-FFF2-40B4-BE49-F238E27FC236}">
                <a16:creationId xmlns:a16="http://schemas.microsoft.com/office/drawing/2014/main" id="{3000795C-8FC5-4814-B04B-91F88AED3E3C}"/>
              </a:ext>
            </a:extLst>
          </p:cNvPr>
          <p:cNvSpPr/>
          <p:nvPr/>
        </p:nvSpPr>
        <p:spPr>
          <a:xfrm>
            <a:off x="4618574" y="2024591"/>
            <a:ext cx="6287570" cy="3807088"/>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623E835B-0376-4DCC-87C5-2FA56E6B4658}"/>
              </a:ext>
            </a:extLst>
          </p:cNvPr>
          <p:cNvSpPr>
            <a:spLocks noGrp="1"/>
          </p:cNvSpPr>
          <p:nvPr>
            <p:ph type="sldNum" sz="quarter" idx="12"/>
          </p:nvPr>
        </p:nvSpPr>
        <p:spPr/>
        <p:txBody>
          <a:bodyPr/>
          <a:lstStyle/>
          <a:p>
            <a:fld id="{48F63A3B-78C7-47BE-AE5E-E10140E04643}" type="slidenum">
              <a:rPr lang="en-US" smtClean="0"/>
              <a:t>91</a:t>
            </a:fld>
            <a:endParaRPr lang="en-US"/>
          </a:p>
        </p:txBody>
      </p:sp>
      <p:sp>
        <p:nvSpPr>
          <p:cNvPr id="10" name="Footer Placeholder 9">
            <a:extLst>
              <a:ext uri="{FF2B5EF4-FFF2-40B4-BE49-F238E27FC236}">
                <a16:creationId xmlns:a16="http://schemas.microsoft.com/office/drawing/2014/main" id="{8225D8BF-3480-4049-9718-60A6E0BE5335}"/>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167" name="Ομάδα 166"/>
          <p:cNvGrpSpPr/>
          <p:nvPr/>
        </p:nvGrpSpPr>
        <p:grpSpPr>
          <a:xfrm>
            <a:off x="3079725" y="2062176"/>
            <a:ext cx="2860103" cy="3515664"/>
            <a:chOff x="1979938" y="1762842"/>
            <a:chExt cx="2860103" cy="2042460"/>
          </a:xfrm>
        </p:grpSpPr>
        <p:sp>
          <p:nvSpPr>
            <p:cNvPr id="169" name="TextBox 168">
              <a:extLst>
                <a:ext uri="{FF2B5EF4-FFF2-40B4-BE49-F238E27FC236}">
                  <a16:creationId xmlns:a16="http://schemas.microsoft.com/office/drawing/2014/main" id="{00DCCF82-E85A-4763-99D9-CDC48CAEF210}"/>
                </a:ext>
              </a:extLst>
            </p:cNvPr>
            <p:cNvSpPr txBox="1"/>
            <p:nvPr/>
          </p:nvSpPr>
          <p:spPr>
            <a:xfrm>
              <a:off x="1979938" y="1762842"/>
              <a:ext cx="2860103" cy="400110"/>
            </a:xfrm>
            <a:prstGeom prst="rect">
              <a:avLst/>
            </a:prstGeom>
            <a:solidFill>
              <a:srgbClr val="F1F0EF"/>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Runtime</a:t>
              </a:r>
              <a:r>
                <a:rPr lang="el-GR" sz="2000" dirty="0">
                  <a:solidFill>
                    <a:srgbClr val="1D4956"/>
                  </a:solidFill>
                  <a:latin typeface="Barlow"/>
                </a:rPr>
                <a:t> </a:t>
              </a:r>
              <a:r>
                <a:rPr lang="en-US" sz="2000" dirty="0">
                  <a:solidFill>
                    <a:srgbClr val="1D4956"/>
                  </a:solidFill>
                  <a:latin typeface="Barlow"/>
                </a:rPr>
                <a:t>(</a:t>
              </a:r>
              <a:r>
                <a:rPr lang="en-US" sz="2000" dirty="0" err="1">
                  <a:solidFill>
                    <a:srgbClr val="1D4956"/>
                  </a:solidFill>
                  <a:latin typeface="Barlow"/>
                </a:rPr>
                <a:t>Arax</a:t>
              </a:r>
              <a:r>
                <a:rPr lang="en-US" sz="2000" dirty="0">
                  <a:solidFill>
                    <a:srgbClr val="1D4956"/>
                  </a:solidFill>
                  <a:latin typeface="Barlow"/>
                </a:rPr>
                <a:t> server)</a:t>
              </a:r>
              <a:endParaRPr lang="en-US" dirty="0">
                <a:solidFill>
                  <a:srgbClr val="1D4956"/>
                </a:solidFill>
              </a:endParaRPr>
            </a:p>
          </p:txBody>
        </p:sp>
        <p:sp>
          <p:nvSpPr>
            <p:cNvPr id="168" name="Στρογγυλεμένο ορθογώνιο 167"/>
            <p:cNvSpPr/>
            <p:nvPr/>
          </p:nvSpPr>
          <p:spPr>
            <a:xfrm>
              <a:off x="2138348" y="1967370"/>
              <a:ext cx="2532802" cy="1837932"/>
            </a:xfrm>
            <a:prstGeom prst="roundRect">
              <a:avLst/>
            </a:prstGeom>
            <a:solidFill>
              <a:schemeClr val="bg1"/>
            </a:solidFill>
            <a:ln>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6" name="Ομάδα 195"/>
          <p:cNvGrpSpPr/>
          <p:nvPr/>
        </p:nvGrpSpPr>
        <p:grpSpPr>
          <a:xfrm>
            <a:off x="4656267" y="2482770"/>
            <a:ext cx="1144382" cy="1580754"/>
            <a:chOff x="3423130" y="2209812"/>
            <a:chExt cx="1144382" cy="1580754"/>
          </a:xfrm>
        </p:grpSpPr>
        <p:sp>
          <p:nvSpPr>
            <p:cNvPr id="197" name="TextBox 196">
              <a:extLst>
                <a:ext uri="{FF2B5EF4-FFF2-40B4-BE49-F238E27FC236}">
                  <a16:creationId xmlns:a16="http://schemas.microsoft.com/office/drawing/2014/main" id="{00DCCF82-E85A-4763-99D9-CDC48CAEF210}"/>
                </a:ext>
              </a:extLst>
            </p:cNvPr>
            <p:cNvSpPr txBox="1"/>
            <p:nvPr/>
          </p:nvSpPr>
          <p:spPr>
            <a:xfrm>
              <a:off x="3423130" y="2209812"/>
              <a:ext cx="11443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Process</a:t>
              </a:r>
            </a:p>
            <a:p>
              <a:pPr algn="ctr"/>
              <a:r>
                <a:rPr lang="en-US" sz="2000" dirty="0">
                  <a:solidFill>
                    <a:srgbClr val="1D4956"/>
                  </a:solidFill>
                  <a:latin typeface="Barlow"/>
                </a:rPr>
                <a:t>Pool</a:t>
              </a:r>
              <a:endParaRPr lang="en-US" dirty="0">
                <a:solidFill>
                  <a:srgbClr val="1D4956"/>
                </a:solidFill>
              </a:endParaRPr>
            </a:p>
          </p:txBody>
        </p:sp>
        <p:grpSp>
          <p:nvGrpSpPr>
            <p:cNvPr id="198" name="Ομάδα 197"/>
            <p:cNvGrpSpPr/>
            <p:nvPr/>
          </p:nvGrpSpPr>
          <p:grpSpPr>
            <a:xfrm>
              <a:off x="3700771" y="2861068"/>
              <a:ext cx="580913" cy="929498"/>
              <a:chOff x="3805546" y="2861068"/>
              <a:chExt cx="580913" cy="929498"/>
            </a:xfrm>
          </p:grpSpPr>
          <p:sp>
            <p:nvSpPr>
              <p:cNvPr id="199" name="Ορθογώνιο 198"/>
              <p:cNvSpPr/>
              <p:nvPr/>
            </p:nvSpPr>
            <p:spPr>
              <a:xfrm>
                <a:off x="3805546" y="2861068"/>
                <a:ext cx="580913" cy="929498"/>
              </a:xfrm>
              <a:prstGeom prst="rect">
                <a:avLst/>
              </a:prstGeom>
              <a:solidFill>
                <a:schemeClr val="bg1"/>
              </a:solidFill>
              <a:ln>
                <a:solidFill>
                  <a:srgbClr val="1D495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Ορθογώνιο 199"/>
              <p:cNvSpPr/>
              <p:nvPr/>
            </p:nvSpPr>
            <p:spPr>
              <a:xfrm>
                <a:off x="3873332" y="2941425"/>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00DCCF82-E85A-4763-99D9-CDC48CAEF210}"/>
                  </a:ext>
                </a:extLst>
              </p:cNvPr>
              <p:cNvSpPr txBox="1"/>
              <p:nvPr/>
            </p:nvSpPr>
            <p:spPr>
              <a:xfrm>
                <a:off x="3856829" y="2891385"/>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202" name="Ορθογώνιο 201"/>
              <p:cNvSpPr/>
              <p:nvPr/>
            </p:nvSpPr>
            <p:spPr>
              <a:xfrm>
                <a:off x="3867379" y="3341776"/>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00DCCF82-E85A-4763-99D9-CDC48CAEF210}"/>
                  </a:ext>
                </a:extLst>
              </p:cNvPr>
              <p:cNvSpPr txBox="1"/>
              <p:nvPr/>
            </p:nvSpPr>
            <p:spPr>
              <a:xfrm>
                <a:off x="3852065" y="3300182"/>
                <a:ext cx="5145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p2</a:t>
                </a:r>
                <a:endParaRPr lang="en-US" dirty="0">
                  <a:solidFill>
                    <a:srgbClr val="1D4956"/>
                  </a:solidFill>
                </a:endParaRPr>
              </a:p>
            </p:txBody>
          </p:sp>
        </p:grpSp>
      </p:grpSp>
      <p:grpSp>
        <p:nvGrpSpPr>
          <p:cNvPr id="128" name="Ομάδα 177">
            <a:extLst>
              <a:ext uri="{FF2B5EF4-FFF2-40B4-BE49-F238E27FC236}">
                <a16:creationId xmlns:a16="http://schemas.microsoft.com/office/drawing/2014/main" id="{3AD204E9-FEC4-4F4B-855D-E08D954534C8}"/>
              </a:ext>
            </a:extLst>
          </p:cNvPr>
          <p:cNvGrpSpPr/>
          <p:nvPr/>
        </p:nvGrpSpPr>
        <p:grpSpPr>
          <a:xfrm>
            <a:off x="3803424" y="3408067"/>
            <a:ext cx="305229" cy="310759"/>
            <a:chOff x="2050621" y="4919349"/>
            <a:chExt cx="404285" cy="443549"/>
          </a:xfrm>
        </p:grpSpPr>
        <p:sp>
          <p:nvSpPr>
            <p:cNvPr id="135" name="Οβάλ 180">
              <a:extLst>
                <a:ext uri="{FF2B5EF4-FFF2-40B4-BE49-F238E27FC236}">
                  <a16:creationId xmlns:a16="http://schemas.microsoft.com/office/drawing/2014/main" id="{7C7FEF48-FDB0-47B1-AA37-06C0C06558D9}"/>
                </a:ext>
              </a:extLst>
            </p:cNvPr>
            <p:cNvSpPr/>
            <p:nvPr/>
          </p:nvSpPr>
          <p:spPr>
            <a:xfrm>
              <a:off x="2050621" y="4919349"/>
              <a:ext cx="404285" cy="422282"/>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6" name="Εικόνα 203">
              <a:extLst>
                <a:ext uri="{FF2B5EF4-FFF2-40B4-BE49-F238E27FC236}">
                  <a16:creationId xmlns:a16="http://schemas.microsoft.com/office/drawing/2014/main" id="{3C7A53FA-CE51-4498-A758-A2679F95A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186" y="4971513"/>
              <a:ext cx="178298" cy="391385"/>
            </a:xfrm>
            <a:prstGeom prst="rect">
              <a:avLst/>
            </a:prstGeom>
            <a:ln>
              <a:noFill/>
            </a:ln>
          </p:spPr>
        </p:pic>
      </p:grpSp>
      <p:sp>
        <p:nvSpPr>
          <p:cNvPr id="148" name="TextBox 147">
            <a:extLst>
              <a:ext uri="{FF2B5EF4-FFF2-40B4-BE49-F238E27FC236}">
                <a16:creationId xmlns:a16="http://schemas.microsoft.com/office/drawing/2014/main" id="{481402D4-B44E-4E8C-A9D1-AA161B74ECC5}"/>
              </a:ext>
            </a:extLst>
          </p:cNvPr>
          <p:cNvSpPr txBox="1"/>
          <p:nvPr/>
        </p:nvSpPr>
        <p:spPr>
          <a:xfrm>
            <a:off x="3376061" y="2621424"/>
            <a:ext cx="11443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Thread</a:t>
            </a:r>
            <a:endParaRPr lang="en-US" dirty="0">
              <a:solidFill>
                <a:srgbClr val="1D4956"/>
              </a:solidFill>
            </a:endParaRPr>
          </a:p>
        </p:txBody>
      </p:sp>
      <p:sp>
        <p:nvSpPr>
          <p:cNvPr id="124" name="TextBox 123">
            <a:extLst>
              <a:ext uri="{FF2B5EF4-FFF2-40B4-BE49-F238E27FC236}">
                <a16:creationId xmlns:a16="http://schemas.microsoft.com/office/drawing/2014/main" id="{00DCCF82-E85A-4763-99D9-CDC48CAEF210}"/>
              </a:ext>
            </a:extLst>
          </p:cNvPr>
          <p:cNvSpPr txBox="1"/>
          <p:nvPr/>
        </p:nvSpPr>
        <p:spPr>
          <a:xfrm>
            <a:off x="5295051" y="4412846"/>
            <a:ext cx="20749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Unified memory </a:t>
            </a:r>
            <a:endParaRPr lang="en-US" dirty="0">
              <a:solidFill>
                <a:srgbClr val="1D4956"/>
              </a:solidFill>
            </a:endParaRPr>
          </a:p>
        </p:txBody>
      </p:sp>
      <p:sp>
        <p:nvSpPr>
          <p:cNvPr id="11" name="Ορθογώνιο 10"/>
          <p:cNvSpPr/>
          <p:nvPr/>
        </p:nvSpPr>
        <p:spPr>
          <a:xfrm>
            <a:off x="3376061" y="4472862"/>
            <a:ext cx="1830829" cy="922162"/>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00DCCF82-E85A-4763-99D9-CDC48CAEF210}"/>
              </a:ext>
            </a:extLst>
          </p:cNvPr>
          <p:cNvSpPr txBox="1"/>
          <p:nvPr/>
        </p:nvSpPr>
        <p:spPr>
          <a:xfrm>
            <a:off x="3363100" y="4400005"/>
            <a:ext cx="18955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Arax</a:t>
            </a:r>
            <a:r>
              <a:rPr lang="en-US" sz="2000" dirty="0">
                <a:solidFill>
                  <a:srgbClr val="1D4956"/>
                </a:solidFill>
                <a:latin typeface="Barlow"/>
              </a:rPr>
              <a:t> memory </a:t>
            </a:r>
            <a:endParaRPr lang="en-US" sz="1600" dirty="0">
              <a:solidFill>
                <a:srgbClr val="1D4956"/>
              </a:solidFill>
            </a:endParaRPr>
          </a:p>
        </p:txBody>
      </p:sp>
      <p:sp>
        <p:nvSpPr>
          <p:cNvPr id="149" name="Ορθογώνιο 128">
            <a:extLst>
              <a:ext uri="{FF2B5EF4-FFF2-40B4-BE49-F238E27FC236}">
                <a16:creationId xmlns:a16="http://schemas.microsoft.com/office/drawing/2014/main" id="{5507FA1A-4E3D-4D89-97BA-FC29D49E4446}"/>
              </a:ext>
            </a:extLst>
          </p:cNvPr>
          <p:cNvSpPr/>
          <p:nvPr/>
        </p:nvSpPr>
        <p:spPr>
          <a:xfrm rot="5400000">
            <a:off x="6001380" y="3379532"/>
            <a:ext cx="491285" cy="3265976"/>
          </a:xfrm>
          <a:prstGeom prst="rect">
            <a:avLst/>
          </a:prstGeom>
          <a:solidFill>
            <a:schemeClr val="bg1"/>
          </a:solidFill>
          <a:ln>
            <a:solidFill>
              <a:srgbClr val="1D495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3A0C3D65-E0A3-44CC-B0B8-8553BA2C1349}"/>
              </a:ext>
            </a:extLst>
          </p:cNvPr>
          <p:cNvSpPr txBox="1"/>
          <p:nvPr/>
        </p:nvSpPr>
        <p:spPr>
          <a:xfrm>
            <a:off x="5117410" y="4776784"/>
            <a:ext cx="22838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Revoke flag</a:t>
            </a:r>
            <a:endParaRPr lang="en-US" b="1" dirty="0">
              <a:solidFill>
                <a:srgbClr val="1D4956"/>
              </a:solidFill>
            </a:endParaRPr>
          </a:p>
        </p:txBody>
      </p:sp>
    </p:spTree>
    <p:extLst>
      <p:ext uri="{BB962C8B-B14F-4D97-AF65-F5344CB8AC3E}">
        <p14:creationId xmlns:p14="http://schemas.microsoft.com/office/powerpoint/2010/main" val="1084496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8598241A-BD8F-45E4-8292-95FBF8878F1B}"/>
              </a:ext>
            </a:extLst>
          </p:cNvPr>
          <p:cNvSpPr/>
          <p:nvPr/>
        </p:nvSpPr>
        <p:spPr>
          <a:xfrm>
            <a:off x="6220400" y="1614281"/>
            <a:ext cx="4678634" cy="447063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2" name="Rectangle 151">
            <a:extLst>
              <a:ext uri="{FF2B5EF4-FFF2-40B4-BE49-F238E27FC236}">
                <a16:creationId xmlns:a16="http://schemas.microsoft.com/office/drawing/2014/main" id="{537C1A83-47F0-4A7E-9A81-75F55E479BF4}"/>
              </a:ext>
            </a:extLst>
          </p:cNvPr>
          <p:cNvSpPr/>
          <p:nvPr/>
        </p:nvSpPr>
        <p:spPr>
          <a:xfrm>
            <a:off x="1212528" y="1602618"/>
            <a:ext cx="5035709" cy="4470636"/>
          </a:xfrm>
          <a:prstGeom prst="rect">
            <a:avLst/>
          </a:prstGeom>
          <a:solidFill>
            <a:srgbClr val="F1F0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53" name="Straight Arrow Connector 17">
            <a:extLst>
              <a:ext uri="{FF2B5EF4-FFF2-40B4-BE49-F238E27FC236}">
                <a16:creationId xmlns:a16="http://schemas.microsoft.com/office/drawing/2014/main" id="{FB8BFAF9-A33B-4836-8BB8-F0D58A0E7771}"/>
              </a:ext>
            </a:extLst>
          </p:cNvPr>
          <p:cNvCxnSpPr>
            <a:cxnSpLocks/>
          </p:cNvCxnSpPr>
          <p:nvPr/>
        </p:nvCxnSpPr>
        <p:spPr>
          <a:xfrm>
            <a:off x="6269781" y="5463540"/>
            <a:ext cx="0" cy="832852"/>
          </a:xfrm>
          <a:prstGeom prst="straightConnector1">
            <a:avLst/>
          </a:prstGeom>
          <a:ln>
            <a:headEnd type="none" w="med" len="med"/>
            <a:tailEnd type="none" w="med" len="med"/>
          </a:ln>
          <a:effectLst>
            <a:outerShdw blurRad="50800" dist="38100" dir="13500000" algn="b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3" name="Ομάδα 2"/>
          <p:cNvGrpSpPr/>
          <p:nvPr/>
        </p:nvGrpSpPr>
        <p:grpSpPr>
          <a:xfrm>
            <a:off x="1138132" y="2606004"/>
            <a:ext cx="790974" cy="1342845"/>
            <a:chOff x="114545" y="2333046"/>
            <a:chExt cx="790974" cy="1342845"/>
          </a:xfrm>
        </p:grpSpPr>
        <p:sp>
          <p:nvSpPr>
            <p:cNvPr id="180" name="TextBox 179">
              <a:extLst>
                <a:ext uri="{FF2B5EF4-FFF2-40B4-BE49-F238E27FC236}">
                  <a16:creationId xmlns:a16="http://schemas.microsoft.com/office/drawing/2014/main" id="{00DCCF82-E85A-4763-99D9-CDC48CAEF210}"/>
                </a:ext>
              </a:extLst>
            </p:cNvPr>
            <p:cNvSpPr txBox="1"/>
            <p:nvPr/>
          </p:nvSpPr>
          <p:spPr>
            <a:xfrm>
              <a:off x="114545" y="2333046"/>
              <a:ext cx="7909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Apps</a:t>
              </a:r>
            </a:p>
          </p:txBody>
        </p:sp>
        <p:sp>
          <p:nvSpPr>
            <p:cNvPr id="181" name="Οβάλ 180"/>
            <p:cNvSpPr/>
            <p:nvPr/>
          </p:nvSpPr>
          <p:spPr>
            <a:xfrm>
              <a:off x="336920" y="2982582"/>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Οβάλ 181"/>
            <p:cNvSpPr/>
            <p:nvPr/>
          </p:nvSpPr>
          <p:spPr>
            <a:xfrm>
              <a:off x="344063" y="3398368"/>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2" name="Ορθογώνιο 321"/>
          <p:cNvSpPr/>
          <p:nvPr/>
        </p:nvSpPr>
        <p:spPr>
          <a:xfrm>
            <a:off x="6724126" y="2755455"/>
            <a:ext cx="406766" cy="443604"/>
          </a:xfrm>
          <a:prstGeom prst="rect">
            <a:avLst/>
          </a:prstGeom>
          <a:solidFill>
            <a:schemeClr val="bg2">
              <a:lumMod val="75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943112" cy="748340"/>
          </a:xfrm>
        </p:spPr>
        <p:txBody>
          <a:bodyPr>
            <a:normAutofit/>
          </a:bodyPr>
          <a:lstStyle/>
          <a:p>
            <a:r>
              <a:rPr lang="en-US" sz="3200" b="1" dirty="0">
                <a:solidFill>
                  <a:srgbClr val="1D4956"/>
                </a:solidFill>
                <a:latin typeface="Barlow"/>
                <a:cs typeface="Calibri Light"/>
              </a:rPr>
              <a:t>Start a kernel with </a:t>
            </a:r>
            <a:r>
              <a:rPr lang="en-US" sz="3200" b="1" dirty="0" err="1">
                <a:solidFill>
                  <a:srgbClr val="1D4956"/>
                </a:solidFill>
                <a:latin typeface="Barlow"/>
                <a:cs typeface="Calibri Light"/>
              </a:rPr>
              <a:t>TReM</a:t>
            </a:r>
            <a:r>
              <a:rPr lang="en-US" sz="3200" b="1" dirty="0">
                <a:solidFill>
                  <a:srgbClr val="1D4956"/>
                </a:solidFill>
                <a:latin typeface="Barlow"/>
                <a:cs typeface="Calibri Light"/>
              </a:rPr>
              <a:t> </a:t>
            </a:r>
          </a:p>
        </p:txBody>
      </p:sp>
      <p:grpSp>
        <p:nvGrpSpPr>
          <p:cNvPr id="15" name="Ομάδα 14"/>
          <p:cNvGrpSpPr/>
          <p:nvPr/>
        </p:nvGrpSpPr>
        <p:grpSpPr>
          <a:xfrm>
            <a:off x="3519297" y="1602616"/>
            <a:ext cx="5120207" cy="461666"/>
            <a:chOff x="2495710" y="2066767"/>
            <a:chExt cx="5120207" cy="461666"/>
          </a:xfrm>
        </p:grpSpPr>
        <p:sp>
          <p:nvSpPr>
            <p:cNvPr id="46" name="TextBox 45">
              <a:extLst>
                <a:ext uri="{FF2B5EF4-FFF2-40B4-BE49-F238E27FC236}">
                  <a16:creationId xmlns:a16="http://schemas.microsoft.com/office/drawing/2014/main" id="{00DCCF82-E85A-4763-99D9-CDC48CAEF210}"/>
                </a:ext>
              </a:extLst>
            </p:cNvPr>
            <p:cNvSpPr txBox="1"/>
            <p:nvPr/>
          </p:nvSpPr>
          <p:spPr>
            <a:xfrm>
              <a:off x="2495710" y="2066768"/>
              <a:ext cx="821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Host</a:t>
              </a:r>
              <a:endParaRPr lang="en-US" b="1" dirty="0">
                <a:solidFill>
                  <a:srgbClr val="1D4956"/>
                </a:solidFill>
              </a:endParaRPr>
            </a:p>
          </p:txBody>
        </p:sp>
        <p:sp>
          <p:nvSpPr>
            <p:cNvPr id="78" name="TextBox 77">
              <a:extLst>
                <a:ext uri="{FF2B5EF4-FFF2-40B4-BE49-F238E27FC236}">
                  <a16:creationId xmlns:a16="http://schemas.microsoft.com/office/drawing/2014/main" id="{00DCCF82-E85A-4763-99D9-CDC48CAEF210}"/>
                </a:ext>
              </a:extLst>
            </p:cNvPr>
            <p:cNvSpPr txBox="1"/>
            <p:nvPr/>
          </p:nvSpPr>
          <p:spPr>
            <a:xfrm>
              <a:off x="6860961" y="2066767"/>
              <a:ext cx="754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GPU</a:t>
              </a:r>
              <a:endParaRPr lang="en-US" b="1" dirty="0">
                <a:solidFill>
                  <a:srgbClr val="1D4956"/>
                </a:solidFill>
              </a:endParaRPr>
            </a:p>
          </p:txBody>
        </p:sp>
      </p:grpSp>
      <p:grpSp>
        <p:nvGrpSpPr>
          <p:cNvPr id="82" name="Ομάδα 81"/>
          <p:cNvGrpSpPr/>
          <p:nvPr/>
        </p:nvGrpSpPr>
        <p:grpSpPr>
          <a:xfrm>
            <a:off x="7248810" y="4376334"/>
            <a:ext cx="2823699" cy="1015035"/>
            <a:chOff x="2195920" y="3274116"/>
            <a:chExt cx="1879290" cy="1015035"/>
          </a:xfrm>
        </p:grpSpPr>
        <p:sp>
          <p:nvSpPr>
            <p:cNvPr id="83" name="Ορθογώνιο 82"/>
            <p:cNvSpPr/>
            <p:nvPr/>
          </p:nvSpPr>
          <p:spPr>
            <a:xfrm>
              <a:off x="2195920" y="3366481"/>
              <a:ext cx="1879290" cy="922670"/>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2596043" y="3274116"/>
              <a:ext cx="11486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 memory </a:t>
              </a:r>
              <a:endParaRPr lang="en-US" sz="1600" dirty="0">
                <a:solidFill>
                  <a:srgbClr val="1D4956"/>
                </a:solidFill>
              </a:endParaRPr>
            </a:p>
          </p:txBody>
        </p:sp>
      </p:grpSp>
      <p:grpSp>
        <p:nvGrpSpPr>
          <p:cNvPr id="263" name="Ομάδα 262"/>
          <p:cNvGrpSpPr/>
          <p:nvPr/>
        </p:nvGrpSpPr>
        <p:grpSpPr>
          <a:xfrm>
            <a:off x="6785116" y="2773597"/>
            <a:ext cx="3708771" cy="425462"/>
            <a:chOff x="5761529" y="2500639"/>
            <a:chExt cx="3708771" cy="425462"/>
          </a:xfrm>
        </p:grpSpPr>
        <p:grpSp>
          <p:nvGrpSpPr>
            <p:cNvPr id="121" name="Ομάδα 120"/>
            <p:cNvGrpSpPr/>
            <p:nvPr/>
          </p:nvGrpSpPr>
          <p:grpSpPr>
            <a:xfrm>
              <a:off x="5761529" y="2500639"/>
              <a:ext cx="298590" cy="400110"/>
              <a:chOff x="5266229" y="2500012"/>
              <a:chExt cx="298590" cy="400110"/>
            </a:xfrm>
          </p:grpSpPr>
          <p:sp>
            <p:nvSpPr>
              <p:cNvPr id="119" name="Ορθογώνιο 1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25" name="Ομάδα 124"/>
            <p:cNvGrpSpPr/>
            <p:nvPr/>
          </p:nvGrpSpPr>
          <p:grpSpPr>
            <a:xfrm>
              <a:off x="6443565" y="2505709"/>
              <a:ext cx="298590" cy="400110"/>
              <a:chOff x="5266229" y="2500012"/>
              <a:chExt cx="298590" cy="400110"/>
            </a:xfrm>
          </p:grpSpPr>
          <p:sp>
            <p:nvSpPr>
              <p:cNvPr id="126" name="Ορθογώνιο 125"/>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1" name="Ομάδα 130"/>
            <p:cNvGrpSpPr/>
            <p:nvPr/>
          </p:nvGrpSpPr>
          <p:grpSpPr>
            <a:xfrm>
              <a:off x="7125601" y="2510779"/>
              <a:ext cx="298590" cy="400110"/>
              <a:chOff x="5266229" y="2500012"/>
              <a:chExt cx="298590" cy="400110"/>
            </a:xfrm>
          </p:grpSpPr>
          <p:sp>
            <p:nvSpPr>
              <p:cNvPr id="132" name="Ορθογώνιο 131"/>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7" name="Ομάδα 136"/>
            <p:cNvGrpSpPr/>
            <p:nvPr/>
          </p:nvGrpSpPr>
          <p:grpSpPr>
            <a:xfrm>
              <a:off x="7807637" y="2515849"/>
              <a:ext cx="298590" cy="400110"/>
              <a:chOff x="5266229" y="2500012"/>
              <a:chExt cx="298590" cy="400110"/>
            </a:xfrm>
          </p:grpSpPr>
          <p:sp>
            <p:nvSpPr>
              <p:cNvPr id="138" name="Ορθογώνιο 13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43" name="Ομάδα 142"/>
            <p:cNvGrpSpPr/>
            <p:nvPr/>
          </p:nvGrpSpPr>
          <p:grpSpPr>
            <a:xfrm>
              <a:off x="8489673" y="2520919"/>
              <a:ext cx="298590" cy="400110"/>
              <a:chOff x="5266229" y="2500012"/>
              <a:chExt cx="298590" cy="400110"/>
            </a:xfrm>
          </p:grpSpPr>
          <p:sp>
            <p:nvSpPr>
              <p:cNvPr id="144" name="Ορθογώνιο 143"/>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14" name="Ομάδα 213"/>
            <p:cNvGrpSpPr/>
            <p:nvPr/>
          </p:nvGrpSpPr>
          <p:grpSpPr>
            <a:xfrm>
              <a:off x="9171710" y="2525991"/>
              <a:ext cx="298590" cy="400110"/>
              <a:chOff x="5266229" y="2500012"/>
              <a:chExt cx="298590" cy="400110"/>
            </a:xfrm>
          </p:grpSpPr>
          <p:sp>
            <p:nvSpPr>
              <p:cNvPr id="218" name="Ορθογώνιο 21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264" name="Ομάδα 263"/>
          <p:cNvGrpSpPr/>
          <p:nvPr/>
        </p:nvGrpSpPr>
        <p:grpSpPr>
          <a:xfrm>
            <a:off x="6793923" y="3301025"/>
            <a:ext cx="3708771" cy="425462"/>
            <a:chOff x="5761529" y="2500639"/>
            <a:chExt cx="3708771" cy="425462"/>
          </a:xfrm>
        </p:grpSpPr>
        <p:grpSp>
          <p:nvGrpSpPr>
            <p:cNvPr id="265" name="Ομάδα 264"/>
            <p:cNvGrpSpPr/>
            <p:nvPr/>
          </p:nvGrpSpPr>
          <p:grpSpPr>
            <a:xfrm>
              <a:off x="5761529" y="2500639"/>
              <a:ext cx="298590" cy="400110"/>
              <a:chOff x="5266229" y="2500012"/>
              <a:chExt cx="298590" cy="400110"/>
            </a:xfrm>
          </p:grpSpPr>
          <p:sp>
            <p:nvSpPr>
              <p:cNvPr id="281" name="Ορθογώνιο 28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6" name="Ομάδα 265"/>
            <p:cNvGrpSpPr/>
            <p:nvPr/>
          </p:nvGrpSpPr>
          <p:grpSpPr>
            <a:xfrm>
              <a:off x="6443565" y="2505709"/>
              <a:ext cx="298590" cy="400110"/>
              <a:chOff x="5266229" y="2500012"/>
              <a:chExt cx="298590" cy="400110"/>
            </a:xfrm>
          </p:grpSpPr>
          <p:sp>
            <p:nvSpPr>
              <p:cNvPr id="279" name="Ορθογώνιο 27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7" name="Ομάδα 266"/>
            <p:cNvGrpSpPr/>
            <p:nvPr/>
          </p:nvGrpSpPr>
          <p:grpSpPr>
            <a:xfrm>
              <a:off x="7125601" y="2510779"/>
              <a:ext cx="298590" cy="400110"/>
              <a:chOff x="5266229" y="2500012"/>
              <a:chExt cx="298590" cy="400110"/>
            </a:xfrm>
          </p:grpSpPr>
          <p:sp>
            <p:nvSpPr>
              <p:cNvPr id="277" name="Ορθογώνιο 27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8" name="Ομάδα 267"/>
            <p:cNvGrpSpPr/>
            <p:nvPr/>
          </p:nvGrpSpPr>
          <p:grpSpPr>
            <a:xfrm>
              <a:off x="7807637" y="2515849"/>
              <a:ext cx="298590" cy="400110"/>
              <a:chOff x="5266229" y="2500012"/>
              <a:chExt cx="298590" cy="400110"/>
            </a:xfrm>
          </p:grpSpPr>
          <p:sp>
            <p:nvSpPr>
              <p:cNvPr id="275" name="Ορθογώνιο 27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9" name="Ομάδα 268"/>
            <p:cNvGrpSpPr/>
            <p:nvPr/>
          </p:nvGrpSpPr>
          <p:grpSpPr>
            <a:xfrm>
              <a:off x="8489673" y="2520919"/>
              <a:ext cx="298590" cy="400110"/>
              <a:chOff x="5266229" y="2500012"/>
              <a:chExt cx="298590" cy="400110"/>
            </a:xfrm>
          </p:grpSpPr>
          <p:sp>
            <p:nvSpPr>
              <p:cNvPr id="273" name="Ορθογώνιο 27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70" name="Ομάδα 269"/>
            <p:cNvGrpSpPr/>
            <p:nvPr/>
          </p:nvGrpSpPr>
          <p:grpSpPr>
            <a:xfrm>
              <a:off x="9171710" y="2525991"/>
              <a:ext cx="298590" cy="400110"/>
              <a:chOff x="5266229" y="2500012"/>
              <a:chExt cx="298590" cy="400110"/>
            </a:xfrm>
          </p:grpSpPr>
          <p:sp>
            <p:nvSpPr>
              <p:cNvPr id="271" name="Ορθογώνιο 27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302" name="Ομάδα 301"/>
          <p:cNvGrpSpPr/>
          <p:nvPr/>
        </p:nvGrpSpPr>
        <p:grpSpPr>
          <a:xfrm>
            <a:off x="6793923" y="3796672"/>
            <a:ext cx="3708771" cy="425462"/>
            <a:chOff x="5761529" y="2500639"/>
            <a:chExt cx="3708771" cy="425462"/>
          </a:xfrm>
        </p:grpSpPr>
        <p:grpSp>
          <p:nvGrpSpPr>
            <p:cNvPr id="303" name="Ομάδα 302"/>
            <p:cNvGrpSpPr/>
            <p:nvPr/>
          </p:nvGrpSpPr>
          <p:grpSpPr>
            <a:xfrm>
              <a:off x="5761529" y="2500639"/>
              <a:ext cx="298590" cy="400110"/>
              <a:chOff x="5266229" y="2500012"/>
              <a:chExt cx="298590" cy="400110"/>
            </a:xfrm>
          </p:grpSpPr>
          <p:sp>
            <p:nvSpPr>
              <p:cNvPr id="319" name="Ορθογώνιο 3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4" name="Ομάδα 303"/>
            <p:cNvGrpSpPr/>
            <p:nvPr/>
          </p:nvGrpSpPr>
          <p:grpSpPr>
            <a:xfrm>
              <a:off x="6443565" y="2505709"/>
              <a:ext cx="298590" cy="400110"/>
              <a:chOff x="5266229" y="2500012"/>
              <a:chExt cx="298590" cy="400110"/>
            </a:xfrm>
          </p:grpSpPr>
          <p:sp>
            <p:nvSpPr>
              <p:cNvPr id="317" name="Ορθογώνιο 31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5" name="Ομάδα 304"/>
            <p:cNvGrpSpPr/>
            <p:nvPr/>
          </p:nvGrpSpPr>
          <p:grpSpPr>
            <a:xfrm>
              <a:off x="7125601" y="2510779"/>
              <a:ext cx="298590" cy="400110"/>
              <a:chOff x="5266229" y="2500012"/>
              <a:chExt cx="298590" cy="400110"/>
            </a:xfrm>
          </p:grpSpPr>
          <p:sp>
            <p:nvSpPr>
              <p:cNvPr id="315" name="Ορθογώνιο 31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6" name="Ομάδα 305"/>
            <p:cNvGrpSpPr/>
            <p:nvPr/>
          </p:nvGrpSpPr>
          <p:grpSpPr>
            <a:xfrm>
              <a:off x="7807637" y="2515849"/>
              <a:ext cx="298590" cy="400110"/>
              <a:chOff x="5266229" y="2500012"/>
              <a:chExt cx="298590" cy="400110"/>
            </a:xfrm>
          </p:grpSpPr>
          <p:sp>
            <p:nvSpPr>
              <p:cNvPr id="313" name="Ορθογώνιο 31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7" name="Ομάδα 306"/>
            <p:cNvGrpSpPr/>
            <p:nvPr/>
          </p:nvGrpSpPr>
          <p:grpSpPr>
            <a:xfrm>
              <a:off x="8489673" y="2520919"/>
              <a:ext cx="298590" cy="400110"/>
              <a:chOff x="5266229" y="2500012"/>
              <a:chExt cx="298590" cy="400110"/>
            </a:xfrm>
          </p:grpSpPr>
          <p:sp>
            <p:nvSpPr>
              <p:cNvPr id="311" name="Ορθογώνιο 31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8" name="Ομάδα 307"/>
            <p:cNvGrpSpPr/>
            <p:nvPr/>
          </p:nvGrpSpPr>
          <p:grpSpPr>
            <a:xfrm>
              <a:off x="9171710" y="2525991"/>
              <a:ext cx="298590" cy="400110"/>
              <a:chOff x="5266229" y="2500012"/>
              <a:chExt cx="298590" cy="400110"/>
            </a:xfrm>
          </p:grpSpPr>
          <p:sp>
            <p:nvSpPr>
              <p:cNvPr id="309" name="Ορθογώνιο 30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sp>
        <p:nvSpPr>
          <p:cNvPr id="323" name="TextBox 322">
            <a:extLst>
              <a:ext uri="{FF2B5EF4-FFF2-40B4-BE49-F238E27FC236}">
                <a16:creationId xmlns:a16="http://schemas.microsoft.com/office/drawing/2014/main" id="{00DCCF82-E85A-4763-99D9-CDC48CAEF210}"/>
              </a:ext>
            </a:extLst>
          </p:cNvPr>
          <p:cNvSpPr txBox="1"/>
          <p:nvPr/>
        </p:nvSpPr>
        <p:spPr>
          <a:xfrm>
            <a:off x="6334716" y="2008515"/>
            <a:ext cx="117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Wrapper kernel</a:t>
            </a:r>
            <a:endParaRPr lang="en-US" sz="1600" dirty="0">
              <a:solidFill>
                <a:srgbClr val="1D4956"/>
              </a:solidFill>
            </a:endParaRPr>
          </a:p>
        </p:txBody>
      </p:sp>
      <p:sp>
        <p:nvSpPr>
          <p:cNvPr id="326" name="TextBox 325">
            <a:extLst>
              <a:ext uri="{FF2B5EF4-FFF2-40B4-BE49-F238E27FC236}">
                <a16:creationId xmlns:a16="http://schemas.microsoft.com/office/drawing/2014/main" id="{00DCCF82-E85A-4763-99D9-CDC48CAEF210}"/>
              </a:ext>
            </a:extLst>
          </p:cNvPr>
          <p:cNvSpPr txBox="1"/>
          <p:nvPr/>
        </p:nvSpPr>
        <p:spPr>
          <a:xfrm>
            <a:off x="8100684" y="2284466"/>
            <a:ext cx="17508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Actual kernel</a:t>
            </a:r>
            <a:endParaRPr lang="en-US" sz="1600" dirty="0">
              <a:solidFill>
                <a:srgbClr val="1D4956"/>
              </a:solidFill>
            </a:endParaRPr>
          </a:p>
        </p:txBody>
      </p:sp>
      <p:sp>
        <p:nvSpPr>
          <p:cNvPr id="130" name="Ορθογώνιο 129"/>
          <p:cNvSpPr/>
          <p:nvPr/>
        </p:nvSpPr>
        <p:spPr>
          <a:xfrm>
            <a:off x="9121007" y="4782382"/>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00DCCF82-E85A-4763-99D9-CDC48CAEF210}"/>
              </a:ext>
            </a:extLst>
          </p:cNvPr>
          <p:cNvSpPr txBox="1"/>
          <p:nvPr/>
        </p:nvSpPr>
        <p:spPr>
          <a:xfrm>
            <a:off x="9033379" y="4719722"/>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grpSp>
        <p:nvGrpSpPr>
          <p:cNvPr id="4" name="Ομάδα 3"/>
          <p:cNvGrpSpPr/>
          <p:nvPr/>
        </p:nvGrpSpPr>
        <p:grpSpPr>
          <a:xfrm>
            <a:off x="8139624" y="4719721"/>
            <a:ext cx="1013636" cy="646331"/>
            <a:chOff x="9830000" y="4472080"/>
            <a:chExt cx="1013636" cy="646331"/>
          </a:xfrm>
        </p:grpSpPr>
        <p:sp>
          <p:nvSpPr>
            <p:cNvPr id="140" name="Ορθογώνιο 139"/>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00DCCF82-E85A-4763-99D9-CDC48CAEF210}"/>
                </a:ext>
              </a:extLst>
            </p:cNvPr>
            <p:cNvSpPr txBox="1"/>
            <p:nvPr/>
          </p:nvSpPr>
          <p:spPr>
            <a:xfrm>
              <a:off x="9830000" y="4472080"/>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p1</a:t>
              </a:r>
              <a:endParaRPr lang="en-US" sz="1200" dirty="0">
                <a:solidFill>
                  <a:srgbClr val="1D4956"/>
                </a:solidFill>
              </a:endParaRPr>
            </a:p>
          </p:txBody>
        </p:sp>
      </p:grpSp>
      <p:sp>
        <p:nvSpPr>
          <p:cNvPr id="147" name="TextBox 146">
            <a:extLst>
              <a:ext uri="{FF2B5EF4-FFF2-40B4-BE49-F238E27FC236}">
                <a16:creationId xmlns:a16="http://schemas.microsoft.com/office/drawing/2014/main" id="{00DCCF82-E85A-4763-99D9-CDC48CAEF210}"/>
              </a:ext>
            </a:extLst>
          </p:cNvPr>
          <p:cNvSpPr txBox="1"/>
          <p:nvPr/>
        </p:nvSpPr>
        <p:spPr>
          <a:xfrm>
            <a:off x="9575836" y="5379824"/>
            <a:ext cx="16775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solidFill>
                  <a:schemeClr val="tx1"/>
                </a:solidFill>
                <a:latin typeface="Barlow"/>
              </a:rPr>
              <a:t>TReM</a:t>
            </a:r>
            <a:endParaRPr lang="en-US" sz="1600" b="1" dirty="0">
              <a:solidFill>
                <a:schemeClr val="tx1"/>
              </a:solidFill>
            </a:endParaRPr>
          </a:p>
        </p:txBody>
      </p:sp>
      <p:grpSp>
        <p:nvGrpSpPr>
          <p:cNvPr id="19" name="Ομάδα 18"/>
          <p:cNvGrpSpPr/>
          <p:nvPr/>
        </p:nvGrpSpPr>
        <p:grpSpPr>
          <a:xfrm>
            <a:off x="2030140" y="2461223"/>
            <a:ext cx="1035725" cy="1489215"/>
            <a:chOff x="1006553" y="2188265"/>
            <a:chExt cx="1035725" cy="1489215"/>
          </a:xfrm>
        </p:grpSpPr>
        <p:grpSp>
          <p:nvGrpSpPr>
            <p:cNvPr id="161" name="Ομάδα 160"/>
            <p:cNvGrpSpPr/>
            <p:nvPr/>
          </p:nvGrpSpPr>
          <p:grpSpPr>
            <a:xfrm>
              <a:off x="1162050" y="2964912"/>
              <a:ext cx="697285" cy="287253"/>
              <a:chOff x="895350" y="2938536"/>
              <a:chExt cx="697285" cy="287253"/>
            </a:xfrm>
          </p:grpSpPr>
          <p:sp>
            <p:nvSpPr>
              <p:cNvPr id="165" name="Ορθογώνιο 164"/>
              <p:cNvSpPr/>
              <p:nvPr/>
            </p:nvSpPr>
            <p:spPr>
              <a:xfrm>
                <a:off x="895350" y="2938536"/>
                <a:ext cx="697285"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Ευθεία γραμμή σύνδεσης 165"/>
              <p:cNvCxnSpPr>
                <a:stCxn id="165" idx="0"/>
                <a:endCxn id="165" idx="2"/>
              </p:cNvCxnSpPr>
              <p:nvPr/>
            </p:nvCxnSpPr>
            <p:spPr>
              <a:xfrm>
                <a:off x="1243993"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162" name="Ομάδα 161"/>
            <p:cNvGrpSpPr/>
            <p:nvPr/>
          </p:nvGrpSpPr>
          <p:grpSpPr>
            <a:xfrm>
              <a:off x="1014407" y="3385675"/>
              <a:ext cx="1027871" cy="291805"/>
              <a:chOff x="895350" y="2938536"/>
              <a:chExt cx="1027871" cy="291805"/>
            </a:xfrm>
          </p:grpSpPr>
          <p:sp>
            <p:nvSpPr>
              <p:cNvPr id="163" name="Ορθογώνιο 162"/>
              <p:cNvSpPr/>
              <p:nvPr/>
            </p:nvSpPr>
            <p:spPr>
              <a:xfrm>
                <a:off x="895350" y="2938536"/>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Ευθεία γραμμή σύνδεσης 163"/>
              <p:cNvCxnSpPr/>
              <p:nvPr/>
            </p:nvCxnSpPr>
            <p:spPr>
              <a:xfrm>
                <a:off x="1592635"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189" name="Ευθεία γραμμή σύνδεσης 188"/>
              <p:cNvCxnSpPr/>
              <p:nvPr/>
            </p:nvCxnSpPr>
            <p:spPr>
              <a:xfrm>
                <a:off x="1243993" y="2943088"/>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sp>
          <p:nvSpPr>
            <p:cNvPr id="160" name="TextBox 159">
              <a:extLst>
                <a:ext uri="{FF2B5EF4-FFF2-40B4-BE49-F238E27FC236}">
                  <a16:creationId xmlns:a16="http://schemas.microsoft.com/office/drawing/2014/main" id="{00DCCF82-E85A-4763-99D9-CDC48CAEF210}"/>
                </a:ext>
              </a:extLst>
            </p:cNvPr>
            <p:cNvSpPr txBox="1"/>
            <p:nvPr/>
          </p:nvSpPr>
          <p:spPr>
            <a:xfrm>
              <a:off x="1006553" y="218826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sp>
        <p:nvSpPr>
          <p:cNvPr id="174" name="Οβάλ 173"/>
          <p:cNvSpPr/>
          <p:nvPr/>
        </p:nvSpPr>
        <p:spPr>
          <a:xfrm>
            <a:off x="1535177" y="339311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Οβάλ 174"/>
          <p:cNvSpPr/>
          <p:nvPr/>
        </p:nvSpPr>
        <p:spPr>
          <a:xfrm>
            <a:off x="1410599" y="339583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Οβάλ 176"/>
          <p:cNvSpPr/>
          <p:nvPr/>
        </p:nvSpPr>
        <p:spPr>
          <a:xfrm>
            <a:off x="1542320" y="373482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Οβάλ 177"/>
          <p:cNvSpPr/>
          <p:nvPr/>
        </p:nvSpPr>
        <p:spPr>
          <a:xfrm>
            <a:off x="1422505" y="373482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Οβάλ 178"/>
          <p:cNvSpPr/>
          <p:nvPr/>
        </p:nvSpPr>
        <p:spPr>
          <a:xfrm>
            <a:off x="1481269" y="383008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0" name="Ευθεία γραμμή σύνδεσης 189"/>
          <p:cNvCxnSpPr/>
          <p:nvPr/>
        </p:nvCxnSpPr>
        <p:spPr>
          <a:xfrm flipV="1">
            <a:off x="7277526" y="2729246"/>
            <a:ext cx="3389340" cy="6527"/>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1" name="Ευθεία γραμμή σύνδεσης 190"/>
          <p:cNvCxnSpPr/>
          <p:nvPr/>
        </p:nvCxnSpPr>
        <p:spPr>
          <a:xfrm>
            <a:off x="6621652" y="4228234"/>
            <a:ext cx="4045214" cy="17431"/>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2" name="Ευθεία γραμμή σύνδεσης 191"/>
          <p:cNvCxnSpPr/>
          <p:nvPr/>
        </p:nvCxnSpPr>
        <p:spPr>
          <a:xfrm flipH="1" flipV="1">
            <a:off x="10645210" y="2746960"/>
            <a:ext cx="716" cy="149945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3" name="Ευθεία γραμμή σύνδεσης 192"/>
          <p:cNvCxnSpPr/>
          <p:nvPr/>
        </p:nvCxnSpPr>
        <p:spPr>
          <a:xfrm flipV="1">
            <a:off x="6621652" y="3266462"/>
            <a:ext cx="0" cy="979954"/>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4" name="Ευθεία γραμμή σύνδεσης 193"/>
          <p:cNvCxnSpPr/>
          <p:nvPr/>
        </p:nvCxnSpPr>
        <p:spPr>
          <a:xfrm flipV="1">
            <a:off x="6613868" y="3283785"/>
            <a:ext cx="679227" cy="570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5" name="Ευθεία γραμμή σύνδεσης 194"/>
          <p:cNvCxnSpPr/>
          <p:nvPr/>
        </p:nvCxnSpPr>
        <p:spPr>
          <a:xfrm flipV="1">
            <a:off x="7277526" y="2716401"/>
            <a:ext cx="0" cy="579588"/>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4" name="Straight Arrow Connector 17">
            <a:extLst>
              <a:ext uri="{FF2B5EF4-FFF2-40B4-BE49-F238E27FC236}">
                <a16:creationId xmlns:a16="http://schemas.microsoft.com/office/drawing/2014/main" id="{3CD79C71-BBC6-4AB2-9236-7EEE288E25ED}"/>
              </a:ext>
            </a:extLst>
          </p:cNvPr>
          <p:cNvCxnSpPr>
            <a:cxnSpLocks/>
          </p:cNvCxnSpPr>
          <p:nvPr/>
        </p:nvCxnSpPr>
        <p:spPr>
          <a:xfrm>
            <a:off x="6266798" y="1614281"/>
            <a:ext cx="0" cy="2613955"/>
          </a:xfrm>
          <a:prstGeom prst="straightConnector1">
            <a:avLst/>
          </a:prstGeom>
          <a:ln>
            <a:headEnd type="none" w="med" len="med"/>
            <a:tailEnd type="none" w="med" len="med"/>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42" name="Ορθογώνιο 145">
            <a:extLst>
              <a:ext uri="{FF2B5EF4-FFF2-40B4-BE49-F238E27FC236}">
                <a16:creationId xmlns:a16="http://schemas.microsoft.com/office/drawing/2014/main" id="{3000795C-8FC5-4814-B04B-91F88AED3E3C}"/>
              </a:ext>
            </a:extLst>
          </p:cNvPr>
          <p:cNvSpPr/>
          <p:nvPr/>
        </p:nvSpPr>
        <p:spPr>
          <a:xfrm>
            <a:off x="4618574" y="2024591"/>
            <a:ext cx="6287570" cy="3807088"/>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623E835B-0376-4DCC-87C5-2FA56E6B4658}"/>
              </a:ext>
            </a:extLst>
          </p:cNvPr>
          <p:cNvSpPr>
            <a:spLocks noGrp="1"/>
          </p:cNvSpPr>
          <p:nvPr>
            <p:ph type="sldNum" sz="quarter" idx="12"/>
          </p:nvPr>
        </p:nvSpPr>
        <p:spPr/>
        <p:txBody>
          <a:bodyPr/>
          <a:lstStyle/>
          <a:p>
            <a:fld id="{48F63A3B-78C7-47BE-AE5E-E10140E04643}" type="slidenum">
              <a:rPr lang="en-US" smtClean="0"/>
              <a:t>92</a:t>
            </a:fld>
            <a:endParaRPr lang="en-US"/>
          </a:p>
        </p:txBody>
      </p:sp>
      <p:sp>
        <p:nvSpPr>
          <p:cNvPr id="10" name="Footer Placeholder 9">
            <a:extLst>
              <a:ext uri="{FF2B5EF4-FFF2-40B4-BE49-F238E27FC236}">
                <a16:creationId xmlns:a16="http://schemas.microsoft.com/office/drawing/2014/main" id="{8225D8BF-3480-4049-9718-60A6E0BE5335}"/>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167" name="Ομάδα 166"/>
          <p:cNvGrpSpPr/>
          <p:nvPr/>
        </p:nvGrpSpPr>
        <p:grpSpPr>
          <a:xfrm>
            <a:off x="3079725" y="2062176"/>
            <a:ext cx="2860103" cy="3515664"/>
            <a:chOff x="1979938" y="1762842"/>
            <a:chExt cx="2860103" cy="2042460"/>
          </a:xfrm>
        </p:grpSpPr>
        <p:sp>
          <p:nvSpPr>
            <p:cNvPr id="169" name="TextBox 168">
              <a:extLst>
                <a:ext uri="{FF2B5EF4-FFF2-40B4-BE49-F238E27FC236}">
                  <a16:creationId xmlns:a16="http://schemas.microsoft.com/office/drawing/2014/main" id="{00DCCF82-E85A-4763-99D9-CDC48CAEF210}"/>
                </a:ext>
              </a:extLst>
            </p:cNvPr>
            <p:cNvSpPr txBox="1"/>
            <p:nvPr/>
          </p:nvSpPr>
          <p:spPr>
            <a:xfrm>
              <a:off x="1979938" y="1762842"/>
              <a:ext cx="2860103" cy="400110"/>
            </a:xfrm>
            <a:prstGeom prst="rect">
              <a:avLst/>
            </a:prstGeom>
            <a:solidFill>
              <a:srgbClr val="F1F0EF"/>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Runtime</a:t>
              </a:r>
              <a:r>
                <a:rPr lang="el-GR" sz="2000" dirty="0">
                  <a:solidFill>
                    <a:srgbClr val="1D4956"/>
                  </a:solidFill>
                  <a:latin typeface="Barlow"/>
                </a:rPr>
                <a:t> </a:t>
              </a:r>
              <a:r>
                <a:rPr lang="en-US" sz="2000" dirty="0">
                  <a:solidFill>
                    <a:srgbClr val="1D4956"/>
                  </a:solidFill>
                  <a:latin typeface="Barlow"/>
                </a:rPr>
                <a:t>(</a:t>
              </a:r>
              <a:r>
                <a:rPr lang="en-US" sz="2000" dirty="0" err="1">
                  <a:solidFill>
                    <a:srgbClr val="1D4956"/>
                  </a:solidFill>
                  <a:latin typeface="Barlow"/>
                </a:rPr>
                <a:t>Arax</a:t>
              </a:r>
              <a:r>
                <a:rPr lang="en-US" sz="2000" dirty="0">
                  <a:solidFill>
                    <a:srgbClr val="1D4956"/>
                  </a:solidFill>
                  <a:latin typeface="Barlow"/>
                </a:rPr>
                <a:t> server)</a:t>
              </a:r>
              <a:endParaRPr lang="en-US" dirty="0">
                <a:solidFill>
                  <a:srgbClr val="1D4956"/>
                </a:solidFill>
              </a:endParaRPr>
            </a:p>
          </p:txBody>
        </p:sp>
        <p:sp>
          <p:nvSpPr>
            <p:cNvPr id="168" name="Στρογγυλεμένο ορθογώνιο 167"/>
            <p:cNvSpPr/>
            <p:nvPr/>
          </p:nvSpPr>
          <p:spPr>
            <a:xfrm>
              <a:off x="2138348" y="1967370"/>
              <a:ext cx="2532802" cy="1837932"/>
            </a:xfrm>
            <a:prstGeom prst="roundRect">
              <a:avLst/>
            </a:prstGeom>
            <a:solidFill>
              <a:schemeClr val="bg1"/>
            </a:solidFill>
            <a:ln>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7" name="TextBox 196">
            <a:extLst>
              <a:ext uri="{FF2B5EF4-FFF2-40B4-BE49-F238E27FC236}">
                <a16:creationId xmlns:a16="http://schemas.microsoft.com/office/drawing/2014/main" id="{00DCCF82-E85A-4763-99D9-CDC48CAEF210}"/>
              </a:ext>
            </a:extLst>
          </p:cNvPr>
          <p:cNvSpPr txBox="1"/>
          <p:nvPr/>
        </p:nvSpPr>
        <p:spPr>
          <a:xfrm>
            <a:off x="4656267" y="2482770"/>
            <a:ext cx="11443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Process</a:t>
            </a:r>
          </a:p>
          <a:p>
            <a:pPr algn="ctr"/>
            <a:r>
              <a:rPr lang="en-US" sz="2000" dirty="0">
                <a:solidFill>
                  <a:srgbClr val="1D4956"/>
                </a:solidFill>
                <a:latin typeface="Barlow"/>
              </a:rPr>
              <a:t>Pool</a:t>
            </a:r>
            <a:endParaRPr lang="en-US" dirty="0">
              <a:solidFill>
                <a:srgbClr val="1D4956"/>
              </a:solidFill>
            </a:endParaRPr>
          </a:p>
        </p:txBody>
      </p:sp>
      <p:sp>
        <p:nvSpPr>
          <p:cNvPr id="199" name="Ορθογώνιο 198"/>
          <p:cNvSpPr/>
          <p:nvPr/>
        </p:nvSpPr>
        <p:spPr>
          <a:xfrm>
            <a:off x="4933908" y="3134026"/>
            <a:ext cx="580913" cy="929498"/>
          </a:xfrm>
          <a:prstGeom prst="rect">
            <a:avLst/>
          </a:prstGeom>
          <a:solidFill>
            <a:schemeClr val="bg1"/>
          </a:solidFill>
          <a:ln>
            <a:solidFill>
              <a:srgbClr val="1D495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Ορθογώνιο 199"/>
          <p:cNvSpPr/>
          <p:nvPr/>
        </p:nvSpPr>
        <p:spPr>
          <a:xfrm>
            <a:off x="5001694" y="3214383"/>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Ορθογώνιο 201"/>
          <p:cNvSpPr/>
          <p:nvPr/>
        </p:nvSpPr>
        <p:spPr>
          <a:xfrm>
            <a:off x="4995741" y="3614734"/>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00DCCF82-E85A-4763-99D9-CDC48CAEF210}"/>
              </a:ext>
            </a:extLst>
          </p:cNvPr>
          <p:cNvSpPr txBox="1"/>
          <p:nvPr/>
        </p:nvSpPr>
        <p:spPr>
          <a:xfrm>
            <a:off x="4980427" y="3573140"/>
            <a:ext cx="5145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p2</a:t>
            </a:r>
            <a:endParaRPr lang="en-US" dirty="0">
              <a:solidFill>
                <a:srgbClr val="1D4956"/>
              </a:solidFill>
            </a:endParaRPr>
          </a:p>
        </p:txBody>
      </p:sp>
      <p:grpSp>
        <p:nvGrpSpPr>
          <p:cNvPr id="128" name="Ομάδα 177">
            <a:extLst>
              <a:ext uri="{FF2B5EF4-FFF2-40B4-BE49-F238E27FC236}">
                <a16:creationId xmlns:a16="http://schemas.microsoft.com/office/drawing/2014/main" id="{3AD204E9-FEC4-4F4B-855D-E08D954534C8}"/>
              </a:ext>
            </a:extLst>
          </p:cNvPr>
          <p:cNvGrpSpPr/>
          <p:nvPr/>
        </p:nvGrpSpPr>
        <p:grpSpPr>
          <a:xfrm>
            <a:off x="3803424" y="3408067"/>
            <a:ext cx="305229" cy="310759"/>
            <a:chOff x="2050621" y="4919349"/>
            <a:chExt cx="404285" cy="443549"/>
          </a:xfrm>
        </p:grpSpPr>
        <p:sp>
          <p:nvSpPr>
            <p:cNvPr id="135" name="Οβάλ 180">
              <a:extLst>
                <a:ext uri="{FF2B5EF4-FFF2-40B4-BE49-F238E27FC236}">
                  <a16:creationId xmlns:a16="http://schemas.microsoft.com/office/drawing/2014/main" id="{7C7FEF48-FDB0-47B1-AA37-06C0C06558D9}"/>
                </a:ext>
              </a:extLst>
            </p:cNvPr>
            <p:cNvSpPr/>
            <p:nvPr/>
          </p:nvSpPr>
          <p:spPr>
            <a:xfrm>
              <a:off x="2050621" y="4919349"/>
              <a:ext cx="404285" cy="422282"/>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6" name="Εικόνα 203">
              <a:extLst>
                <a:ext uri="{FF2B5EF4-FFF2-40B4-BE49-F238E27FC236}">
                  <a16:creationId xmlns:a16="http://schemas.microsoft.com/office/drawing/2014/main" id="{3C7A53FA-CE51-4498-A758-A2679F95A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186" y="4971513"/>
              <a:ext cx="178298" cy="391385"/>
            </a:xfrm>
            <a:prstGeom prst="rect">
              <a:avLst/>
            </a:prstGeom>
            <a:ln>
              <a:noFill/>
            </a:ln>
          </p:spPr>
        </p:pic>
      </p:grpSp>
      <p:sp>
        <p:nvSpPr>
          <p:cNvPr id="148" name="TextBox 147">
            <a:extLst>
              <a:ext uri="{FF2B5EF4-FFF2-40B4-BE49-F238E27FC236}">
                <a16:creationId xmlns:a16="http://schemas.microsoft.com/office/drawing/2014/main" id="{481402D4-B44E-4E8C-A9D1-AA161B74ECC5}"/>
              </a:ext>
            </a:extLst>
          </p:cNvPr>
          <p:cNvSpPr txBox="1"/>
          <p:nvPr/>
        </p:nvSpPr>
        <p:spPr>
          <a:xfrm>
            <a:off x="3376061" y="2621424"/>
            <a:ext cx="11443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Thread</a:t>
            </a:r>
            <a:endParaRPr lang="en-US" dirty="0">
              <a:solidFill>
                <a:srgbClr val="1D4956"/>
              </a:solidFill>
            </a:endParaRPr>
          </a:p>
        </p:txBody>
      </p:sp>
      <p:sp>
        <p:nvSpPr>
          <p:cNvPr id="124" name="TextBox 123">
            <a:extLst>
              <a:ext uri="{FF2B5EF4-FFF2-40B4-BE49-F238E27FC236}">
                <a16:creationId xmlns:a16="http://schemas.microsoft.com/office/drawing/2014/main" id="{00DCCF82-E85A-4763-99D9-CDC48CAEF210}"/>
              </a:ext>
            </a:extLst>
          </p:cNvPr>
          <p:cNvSpPr txBox="1"/>
          <p:nvPr/>
        </p:nvSpPr>
        <p:spPr>
          <a:xfrm>
            <a:off x="5295051" y="4412846"/>
            <a:ext cx="20749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Unified memory </a:t>
            </a:r>
            <a:endParaRPr lang="en-US" dirty="0">
              <a:solidFill>
                <a:srgbClr val="1D4956"/>
              </a:solidFill>
            </a:endParaRPr>
          </a:p>
        </p:txBody>
      </p:sp>
      <p:sp>
        <p:nvSpPr>
          <p:cNvPr id="11" name="Ορθογώνιο 10"/>
          <p:cNvSpPr/>
          <p:nvPr/>
        </p:nvSpPr>
        <p:spPr>
          <a:xfrm>
            <a:off x="3376061" y="4472862"/>
            <a:ext cx="1830829" cy="922162"/>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00DCCF82-E85A-4763-99D9-CDC48CAEF210}"/>
              </a:ext>
            </a:extLst>
          </p:cNvPr>
          <p:cNvSpPr txBox="1"/>
          <p:nvPr/>
        </p:nvSpPr>
        <p:spPr>
          <a:xfrm>
            <a:off x="3363100" y="4400005"/>
            <a:ext cx="18955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Arax</a:t>
            </a:r>
            <a:r>
              <a:rPr lang="en-US" sz="2000" dirty="0">
                <a:solidFill>
                  <a:srgbClr val="1D4956"/>
                </a:solidFill>
                <a:latin typeface="Barlow"/>
              </a:rPr>
              <a:t> memory </a:t>
            </a:r>
            <a:endParaRPr lang="en-US" sz="1600" dirty="0">
              <a:solidFill>
                <a:srgbClr val="1D4956"/>
              </a:solidFill>
            </a:endParaRPr>
          </a:p>
        </p:txBody>
      </p:sp>
      <p:sp>
        <p:nvSpPr>
          <p:cNvPr id="149" name="Ορθογώνιο 128">
            <a:extLst>
              <a:ext uri="{FF2B5EF4-FFF2-40B4-BE49-F238E27FC236}">
                <a16:creationId xmlns:a16="http://schemas.microsoft.com/office/drawing/2014/main" id="{5507FA1A-4E3D-4D89-97BA-FC29D49E4446}"/>
              </a:ext>
            </a:extLst>
          </p:cNvPr>
          <p:cNvSpPr/>
          <p:nvPr/>
        </p:nvSpPr>
        <p:spPr>
          <a:xfrm rot="5400000">
            <a:off x="6001380" y="3379532"/>
            <a:ext cx="491285" cy="3265976"/>
          </a:xfrm>
          <a:prstGeom prst="rect">
            <a:avLst/>
          </a:prstGeom>
          <a:solidFill>
            <a:schemeClr val="bg1"/>
          </a:solidFill>
          <a:ln>
            <a:solidFill>
              <a:srgbClr val="1D495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3A0C3D65-E0A3-44CC-B0B8-8553BA2C1349}"/>
              </a:ext>
            </a:extLst>
          </p:cNvPr>
          <p:cNvSpPr txBox="1"/>
          <p:nvPr/>
        </p:nvSpPr>
        <p:spPr>
          <a:xfrm>
            <a:off x="5117410" y="4776784"/>
            <a:ext cx="22838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Revoke flag</a:t>
            </a:r>
            <a:endParaRPr lang="en-US" b="1" dirty="0">
              <a:solidFill>
                <a:srgbClr val="1D4956"/>
              </a:solidFill>
            </a:endParaRPr>
          </a:p>
        </p:txBody>
      </p:sp>
      <p:grpSp>
        <p:nvGrpSpPr>
          <p:cNvPr id="186" name="Ομάδα 12">
            <a:extLst>
              <a:ext uri="{FF2B5EF4-FFF2-40B4-BE49-F238E27FC236}">
                <a16:creationId xmlns:a16="http://schemas.microsoft.com/office/drawing/2014/main" id="{69003C6C-C06E-45D3-B7C6-946107D5FC06}"/>
              </a:ext>
            </a:extLst>
          </p:cNvPr>
          <p:cNvGrpSpPr/>
          <p:nvPr/>
        </p:nvGrpSpPr>
        <p:grpSpPr>
          <a:xfrm>
            <a:off x="1567144" y="3024727"/>
            <a:ext cx="704732" cy="783458"/>
            <a:chOff x="597966" y="2743907"/>
            <a:chExt cx="704732" cy="783458"/>
          </a:xfrm>
        </p:grpSpPr>
        <p:cxnSp>
          <p:nvCxnSpPr>
            <p:cNvPr id="187" name="Ευθεία γραμμή σύνδεσης 185">
              <a:extLst>
                <a:ext uri="{FF2B5EF4-FFF2-40B4-BE49-F238E27FC236}">
                  <a16:creationId xmlns:a16="http://schemas.microsoft.com/office/drawing/2014/main" id="{98C5D1D7-3AC5-4BDC-B693-5931E3631BE2}"/>
                </a:ext>
              </a:extLst>
            </p:cNvPr>
            <p:cNvCxnSpPr>
              <a:cxnSpLocks/>
            </p:cNvCxnSpPr>
            <p:nvPr/>
          </p:nvCxnSpPr>
          <p:spPr>
            <a:xfrm>
              <a:off x="719922" y="3116412"/>
              <a:ext cx="495920"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8" name="TextBox 187">
              <a:extLst>
                <a:ext uri="{FF2B5EF4-FFF2-40B4-BE49-F238E27FC236}">
                  <a16:creationId xmlns:a16="http://schemas.microsoft.com/office/drawing/2014/main" id="{6A068AB1-C51D-4847-8EE3-4B4817BFD9A0}"/>
                </a:ext>
              </a:extLst>
            </p:cNvPr>
            <p:cNvSpPr txBox="1"/>
            <p:nvPr/>
          </p:nvSpPr>
          <p:spPr>
            <a:xfrm>
              <a:off x="597966" y="2743907"/>
              <a:ext cx="7047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push</a:t>
              </a:r>
              <a:endParaRPr lang="en-US" b="1" dirty="0">
                <a:solidFill>
                  <a:schemeClr val="tx1"/>
                </a:solidFill>
              </a:endParaRPr>
            </a:p>
          </p:txBody>
        </p:sp>
        <p:cxnSp>
          <p:nvCxnSpPr>
            <p:cNvPr id="204" name="Ευθεία γραμμή σύνδεσης 187">
              <a:extLst>
                <a:ext uri="{FF2B5EF4-FFF2-40B4-BE49-F238E27FC236}">
                  <a16:creationId xmlns:a16="http://schemas.microsoft.com/office/drawing/2014/main" id="{DAF3331A-30A4-4BC0-B832-D5EC43F3A4C7}"/>
                </a:ext>
              </a:extLst>
            </p:cNvPr>
            <p:cNvCxnSpPr>
              <a:cxnSpLocks/>
            </p:cNvCxnSpPr>
            <p:nvPr/>
          </p:nvCxnSpPr>
          <p:spPr>
            <a:xfrm>
              <a:off x="726272" y="3525992"/>
              <a:ext cx="356660" cy="1373"/>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05" name="Content Placeholder 2">
            <a:extLst>
              <a:ext uri="{FF2B5EF4-FFF2-40B4-BE49-F238E27FC236}">
                <a16:creationId xmlns:a16="http://schemas.microsoft.com/office/drawing/2014/main" id="{FDFF62C7-6446-4B66-9E79-BA17D5F34375}"/>
              </a:ext>
            </a:extLst>
          </p:cNvPr>
          <p:cNvSpPr>
            <a:spLocks noGrp="1"/>
          </p:cNvSpPr>
          <p:nvPr>
            <p:ph sz="half" idx="1"/>
          </p:nvPr>
        </p:nvSpPr>
        <p:spPr>
          <a:xfrm>
            <a:off x="963670" y="1047629"/>
            <a:ext cx="5760456" cy="432708"/>
          </a:xfrm>
        </p:spPr>
        <p:txBody>
          <a:bodyPr vert="horz" lIns="91440" tIns="45720" rIns="91440" bIns="45720" rtlCol="0" anchor="t">
            <a:noAutofit/>
          </a:bodyPr>
          <a:lstStyle/>
          <a:p>
            <a:pPr>
              <a:lnSpc>
                <a:spcPct val="100000"/>
              </a:lnSpc>
              <a:buFont typeface="Wingdings" panose="05000000000000000000" pitchFamily="2" charset="2"/>
              <a:buChar char="Ø"/>
            </a:pPr>
            <a:r>
              <a:rPr lang="en-US" sz="2000" dirty="0">
                <a:solidFill>
                  <a:srgbClr val="1D4956"/>
                </a:solidFill>
                <a:latin typeface="Barlow"/>
                <a:cs typeface="Calibri"/>
              </a:rPr>
              <a:t> Using CUDA Dynamic Parallelism</a:t>
            </a:r>
          </a:p>
        </p:txBody>
      </p:sp>
      <p:grpSp>
        <p:nvGrpSpPr>
          <p:cNvPr id="8" name="Group 7">
            <a:extLst>
              <a:ext uri="{FF2B5EF4-FFF2-40B4-BE49-F238E27FC236}">
                <a16:creationId xmlns:a16="http://schemas.microsoft.com/office/drawing/2014/main" id="{761CB1E1-A675-4779-B59D-0310CFAC8EC1}"/>
              </a:ext>
            </a:extLst>
          </p:cNvPr>
          <p:cNvGrpSpPr/>
          <p:nvPr/>
        </p:nvGrpSpPr>
        <p:grpSpPr>
          <a:xfrm>
            <a:off x="2168479" y="3344707"/>
            <a:ext cx="783581" cy="502383"/>
            <a:chOff x="2168479" y="3344707"/>
            <a:chExt cx="783581" cy="502383"/>
          </a:xfrm>
        </p:grpSpPr>
        <p:sp>
          <p:nvSpPr>
            <p:cNvPr id="206" name="Οβάλ 134">
              <a:extLst>
                <a:ext uri="{FF2B5EF4-FFF2-40B4-BE49-F238E27FC236}">
                  <a16:creationId xmlns:a16="http://schemas.microsoft.com/office/drawing/2014/main" id="{2D741DB3-C1C7-4570-A299-A09B81D6645A}"/>
                </a:ext>
              </a:extLst>
            </p:cNvPr>
            <p:cNvSpPr/>
            <p:nvPr/>
          </p:nvSpPr>
          <p:spPr>
            <a:xfrm>
              <a:off x="2306493" y="334470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7" name="Οβάλ 147">
              <a:extLst>
                <a:ext uri="{FF2B5EF4-FFF2-40B4-BE49-F238E27FC236}">
                  <a16:creationId xmlns:a16="http://schemas.microsoft.com/office/drawing/2014/main" id="{09EFE793-1CF2-495D-ACF9-466C24793438}"/>
                </a:ext>
              </a:extLst>
            </p:cNvPr>
            <p:cNvSpPr/>
            <p:nvPr/>
          </p:nvSpPr>
          <p:spPr>
            <a:xfrm>
              <a:off x="2668434" y="334470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8" name="Οβάλ 148">
              <a:extLst>
                <a:ext uri="{FF2B5EF4-FFF2-40B4-BE49-F238E27FC236}">
                  <a16:creationId xmlns:a16="http://schemas.microsoft.com/office/drawing/2014/main" id="{38BFA5B3-A515-4DB2-A0BF-60AD6658E341}"/>
                </a:ext>
              </a:extLst>
            </p:cNvPr>
            <p:cNvSpPr/>
            <p:nvPr/>
          </p:nvSpPr>
          <p:spPr>
            <a:xfrm>
              <a:off x="2168479" y="376021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9" name="Οβάλ 149">
              <a:extLst>
                <a:ext uri="{FF2B5EF4-FFF2-40B4-BE49-F238E27FC236}">
                  <a16:creationId xmlns:a16="http://schemas.microsoft.com/office/drawing/2014/main" id="{7BF4E9ED-95F6-4ABE-9715-C80A4C3B5AF8}"/>
                </a:ext>
              </a:extLst>
            </p:cNvPr>
            <p:cNvSpPr/>
            <p:nvPr/>
          </p:nvSpPr>
          <p:spPr>
            <a:xfrm>
              <a:off x="2520206" y="3762840"/>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0" name="Οβάλ 210">
              <a:extLst>
                <a:ext uri="{FF2B5EF4-FFF2-40B4-BE49-F238E27FC236}">
                  <a16:creationId xmlns:a16="http://schemas.microsoft.com/office/drawing/2014/main" id="{83693212-D042-4586-BB5F-B3D45CC86887}"/>
                </a:ext>
              </a:extLst>
            </p:cNvPr>
            <p:cNvSpPr/>
            <p:nvPr/>
          </p:nvSpPr>
          <p:spPr>
            <a:xfrm>
              <a:off x="2858162" y="3761144"/>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5" name="Ομάδα 219">
            <a:extLst>
              <a:ext uri="{FF2B5EF4-FFF2-40B4-BE49-F238E27FC236}">
                <a16:creationId xmlns:a16="http://schemas.microsoft.com/office/drawing/2014/main" id="{AEDF79A9-3B30-4EAF-89B9-C59F5122AB14}"/>
              </a:ext>
            </a:extLst>
          </p:cNvPr>
          <p:cNvGrpSpPr/>
          <p:nvPr/>
        </p:nvGrpSpPr>
        <p:grpSpPr>
          <a:xfrm>
            <a:off x="4037972" y="3166032"/>
            <a:ext cx="886899" cy="403541"/>
            <a:chOff x="4140982" y="3366262"/>
            <a:chExt cx="886899" cy="403541"/>
          </a:xfrm>
        </p:grpSpPr>
        <p:sp>
          <p:nvSpPr>
            <p:cNvPr id="216" name="Ορθογώνιο 220">
              <a:extLst>
                <a:ext uri="{FF2B5EF4-FFF2-40B4-BE49-F238E27FC236}">
                  <a16:creationId xmlns:a16="http://schemas.microsoft.com/office/drawing/2014/main" id="{241C7FCC-1094-4DCF-AF4F-E6861A7BBF53}"/>
                </a:ext>
              </a:extLst>
            </p:cNvPr>
            <p:cNvSpPr/>
            <p:nvPr/>
          </p:nvSpPr>
          <p:spPr>
            <a:xfrm rot="20721143">
              <a:off x="4284145" y="3462451"/>
              <a:ext cx="640204" cy="1942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7" name="Ομάδα 221">
              <a:extLst>
                <a:ext uri="{FF2B5EF4-FFF2-40B4-BE49-F238E27FC236}">
                  <a16:creationId xmlns:a16="http://schemas.microsoft.com/office/drawing/2014/main" id="{7045ED6A-F1A0-4177-B7BF-56F578287E2D}"/>
                </a:ext>
              </a:extLst>
            </p:cNvPr>
            <p:cNvGrpSpPr/>
            <p:nvPr/>
          </p:nvGrpSpPr>
          <p:grpSpPr>
            <a:xfrm>
              <a:off x="4140982" y="3366262"/>
              <a:ext cx="886899" cy="403541"/>
              <a:chOff x="1817947" y="3271683"/>
              <a:chExt cx="886899" cy="403541"/>
            </a:xfrm>
          </p:grpSpPr>
          <p:cxnSp>
            <p:nvCxnSpPr>
              <p:cNvPr id="220" name="Ευθεία γραμμή σύνδεσης 222">
                <a:extLst>
                  <a:ext uri="{FF2B5EF4-FFF2-40B4-BE49-F238E27FC236}">
                    <a16:creationId xmlns:a16="http://schemas.microsoft.com/office/drawing/2014/main" id="{61AFFF3C-DF99-4540-83D4-5BFA596480B2}"/>
                  </a:ext>
                </a:extLst>
              </p:cNvPr>
              <p:cNvCxnSpPr>
                <a:cxnSpLocks/>
              </p:cNvCxnSpPr>
              <p:nvPr/>
            </p:nvCxnSpPr>
            <p:spPr>
              <a:xfrm flipV="1">
                <a:off x="1908529" y="3487147"/>
                <a:ext cx="796317" cy="188077"/>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1" name="TextBox 220">
                <a:extLst>
                  <a:ext uri="{FF2B5EF4-FFF2-40B4-BE49-F238E27FC236}">
                    <a16:creationId xmlns:a16="http://schemas.microsoft.com/office/drawing/2014/main" id="{189B978F-971D-497C-B9B8-B601004ABB6D}"/>
                  </a:ext>
                </a:extLst>
              </p:cNvPr>
              <p:cNvSpPr txBox="1"/>
              <p:nvPr/>
            </p:nvSpPr>
            <p:spPr>
              <a:xfrm rot="20848322">
                <a:off x="1817947" y="3271683"/>
                <a:ext cx="807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grpSp>
        <p:nvGrpSpPr>
          <p:cNvPr id="223" name="Ομάδα 224">
            <a:extLst>
              <a:ext uri="{FF2B5EF4-FFF2-40B4-BE49-F238E27FC236}">
                <a16:creationId xmlns:a16="http://schemas.microsoft.com/office/drawing/2014/main" id="{443B9CA0-F89A-4B41-A8A8-2D5103DD3C21}"/>
              </a:ext>
            </a:extLst>
          </p:cNvPr>
          <p:cNvGrpSpPr/>
          <p:nvPr/>
        </p:nvGrpSpPr>
        <p:grpSpPr>
          <a:xfrm>
            <a:off x="5455413" y="2835553"/>
            <a:ext cx="1221526" cy="546017"/>
            <a:chOff x="1967809" y="3083871"/>
            <a:chExt cx="960222" cy="633751"/>
          </a:xfrm>
        </p:grpSpPr>
        <p:cxnSp>
          <p:nvCxnSpPr>
            <p:cNvPr id="224" name="Ευθεία γραμμή σύνδεσης 225">
              <a:extLst>
                <a:ext uri="{FF2B5EF4-FFF2-40B4-BE49-F238E27FC236}">
                  <a16:creationId xmlns:a16="http://schemas.microsoft.com/office/drawing/2014/main" id="{8DAE3B76-7951-4CB5-93FF-F32B2171DB26}"/>
                </a:ext>
              </a:extLst>
            </p:cNvPr>
            <p:cNvCxnSpPr>
              <a:cxnSpLocks/>
            </p:cNvCxnSpPr>
            <p:nvPr/>
          </p:nvCxnSpPr>
          <p:spPr>
            <a:xfrm flipV="1">
              <a:off x="1994204" y="3244161"/>
              <a:ext cx="933827" cy="473461"/>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5" name="TextBox 224">
              <a:extLst>
                <a:ext uri="{FF2B5EF4-FFF2-40B4-BE49-F238E27FC236}">
                  <a16:creationId xmlns:a16="http://schemas.microsoft.com/office/drawing/2014/main" id="{5257A78E-52DB-4A9D-A9E4-3810448A1984}"/>
                </a:ext>
              </a:extLst>
            </p:cNvPr>
            <p:cNvSpPr txBox="1"/>
            <p:nvPr/>
          </p:nvSpPr>
          <p:spPr>
            <a:xfrm rot="20585183">
              <a:off x="1967809" y="3083871"/>
              <a:ext cx="807252" cy="4286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launch</a:t>
              </a:r>
              <a:endParaRPr lang="en-US" b="1" dirty="0">
                <a:solidFill>
                  <a:schemeClr val="tx1"/>
                </a:solidFill>
              </a:endParaRPr>
            </a:p>
          </p:txBody>
        </p:sp>
      </p:grpSp>
      <p:grpSp>
        <p:nvGrpSpPr>
          <p:cNvPr id="226" name="Ομάδα 93">
            <a:extLst>
              <a:ext uri="{FF2B5EF4-FFF2-40B4-BE49-F238E27FC236}">
                <a16:creationId xmlns:a16="http://schemas.microsoft.com/office/drawing/2014/main" id="{9D7FCBEF-DC93-45EA-BCE5-AEA2810CF554}"/>
              </a:ext>
            </a:extLst>
          </p:cNvPr>
          <p:cNvGrpSpPr/>
          <p:nvPr/>
        </p:nvGrpSpPr>
        <p:grpSpPr>
          <a:xfrm>
            <a:off x="6917980" y="2044425"/>
            <a:ext cx="2066220" cy="765127"/>
            <a:chOff x="5894397" y="1787078"/>
            <a:chExt cx="2066220" cy="765127"/>
          </a:xfrm>
        </p:grpSpPr>
        <p:sp>
          <p:nvSpPr>
            <p:cNvPr id="227" name="TextBox 226">
              <a:extLst>
                <a:ext uri="{FF2B5EF4-FFF2-40B4-BE49-F238E27FC236}">
                  <a16:creationId xmlns:a16="http://schemas.microsoft.com/office/drawing/2014/main" id="{1F5FECA5-1C2E-45C0-B53E-294BE4AB5976}"/>
                </a:ext>
              </a:extLst>
            </p:cNvPr>
            <p:cNvSpPr txBox="1"/>
            <p:nvPr/>
          </p:nvSpPr>
          <p:spPr>
            <a:xfrm>
              <a:off x="6264686" y="1787078"/>
              <a:ext cx="1026929" cy="369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issue</a:t>
              </a:r>
              <a:endParaRPr lang="en-US" b="1" dirty="0">
                <a:solidFill>
                  <a:schemeClr val="tx1"/>
                </a:solidFill>
              </a:endParaRPr>
            </a:p>
          </p:txBody>
        </p:sp>
        <p:grpSp>
          <p:nvGrpSpPr>
            <p:cNvPr id="228" name="Ομάδα 89">
              <a:extLst>
                <a:ext uri="{FF2B5EF4-FFF2-40B4-BE49-F238E27FC236}">
                  <a16:creationId xmlns:a16="http://schemas.microsoft.com/office/drawing/2014/main" id="{757980F9-967C-456A-8329-115E02CDDD10}"/>
                </a:ext>
              </a:extLst>
            </p:cNvPr>
            <p:cNvGrpSpPr/>
            <p:nvPr/>
          </p:nvGrpSpPr>
          <p:grpSpPr>
            <a:xfrm>
              <a:off x="5894397" y="2092782"/>
              <a:ext cx="2066220" cy="459423"/>
              <a:chOff x="5894397" y="2023230"/>
              <a:chExt cx="2066220" cy="528976"/>
            </a:xfrm>
          </p:grpSpPr>
          <p:cxnSp>
            <p:nvCxnSpPr>
              <p:cNvPr id="229" name="Ευθεία γραμμή σύνδεσης 231">
                <a:extLst>
                  <a:ext uri="{FF2B5EF4-FFF2-40B4-BE49-F238E27FC236}">
                    <a16:creationId xmlns:a16="http://schemas.microsoft.com/office/drawing/2014/main" id="{304103E6-D3A4-45C5-A986-FD3A88ED6144}"/>
                  </a:ext>
                </a:extLst>
              </p:cNvPr>
              <p:cNvCxnSpPr/>
              <p:nvPr/>
            </p:nvCxnSpPr>
            <p:spPr>
              <a:xfrm>
                <a:off x="7951727" y="2023230"/>
                <a:ext cx="8890" cy="39605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0" name="Ευθεία γραμμή σύνδεσης 68">
                <a:extLst>
                  <a:ext uri="{FF2B5EF4-FFF2-40B4-BE49-F238E27FC236}">
                    <a16:creationId xmlns:a16="http://schemas.microsoft.com/office/drawing/2014/main" id="{72E4EDEA-D56B-40B3-B87D-67A5896B2364}"/>
                  </a:ext>
                </a:extLst>
              </p:cNvPr>
              <p:cNvCxnSpPr/>
              <p:nvPr/>
            </p:nvCxnSpPr>
            <p:spPr>
              <a:xfrm flipV="1">
                <a:off x="5894397" y="2036750"/>
                <a:ext cx="2066220" cy="2416"/>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231" name="Ευθεία γραμμή σύνδεσης 247">
                <a:extLst>
                  <a:ext uri="{FF2B5EF4-FFF2-40B4-BE49-F238E27FC236}">
                    <a16:creationId xmlns:a16="http://schemas.microsoft.com/office/drawing/2014/main" id="{CEB342FF-01C0-49AC-92AC-FF83018AED20}"/>
                  </a:ext>
                </a:extLst>
              </p:cNvPr>
              <p:cNvCxnSpPr/>
              <p:nvPr/>
            </p:nvCxnSpPr>
            <p:spPr>
              <a:xfrm flipH="1">
                <a:off x="5904913" y="2027566"/>
                <a:ext cx="3246" cy="524640"/>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grpSp>
        <p:nvGrpSpPr>
          <p:cNvPr id="232" name="Ομάδα 259">
            <a:extLst>
              <a:ext uri="{FF2B5EF4-FFF2-40B4-BE49-F238E27FC236}">
                <a16:creationId xmlns:a16="http://schemas.microsoft.com/office/drawing/2014/main" id="{1435B6BB-7C37-422C-B30E-FBC1EEFCEFA5}"/>
              </a:ext>
            </a:extLst>
          </p:cNvPr>
          <p:cNvGrpSpPr/>
          <p:nvPr/>
        </p:nvGrpSpPr>
        <p:grpSpPr>
          <a:xfrm>
            <a:off x="7103176" y="2970037"/>
            <a:ext cx="558489" cy="2043434"/>
            <a:chOff x="7873009" y="3485256"/>
            <a:chExt cx="558489" cy="1880018"/>
          </a:xfrm>
        </p:grpSpPr>
        <p:grpSp>
          <p:nvGrpSpPr>
            <p:cNvPr id="233" name="Ομάδα 260">
              <a:extLst>
                <a:ext uri="{FF2B5EF4-FFF2-40B4-BE49-F238E27FC236}">
                  <a16:creationId xmlns:a16="http://schemas.microsoft.com/office/drawing/2014/main" id="{350D83D7-1FAB-480C-8541-481B31A65D74}"/>
                </a:ext>
              </a:extLst>
            </p:cNvPr>
            <p:cNvGrpSpPr/>
            <p:nvPr/>
          </p:nvGrpSpPr>
          <p:grpSpPr>
            <a:xfrm>
              <a:off x="7873009" y="3485256"/>
              <a:ext cx="318032" cy="1880018"/>
              <a:chOff x="7873009" y="3485256"/>
              <a:chExt cx="318032" cy="1880018"/>
            </a:xfrm>
          </p:grpSpPr>
          <p:cxnSp>
            <p:nvCxnSpPr>
              <p:cNvPr id="237" name="Ευθεία γραμμή σύνδεσης 285">
                <a:extLst>
                  <a:ext uri="{FF2B5EF4-FFF2-40B4-BE49-F238E27FC236}">
                    <a16:creationId xmlns:a16="http://schemas.microsoft.com/office/drawing/2014/main" id="{5B9CDC03-F39B-4767-89FC-33C4E6ED0C26}"/>
                  </a:ext>
                </a:extLst>
              </p:cNvPr>
              <p:cNvCxnSpPr/>
              <p:nvPr/>
            </p:nvCxnSpPr>
            <p:spPr>
              <a:xfrm flipH="1">
                <a:off x="7873009" y="5365274"/>
                <a:ext cx="318032"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8" name="Ευθεία γραμμή σύνδεσης 286">
                <a:extLst>
                  <a:ext uri="{FF2B5EF4-FFF2-40B4-BE49-F238E27FC236}">
                    <a16:creationId xmlns:a16="http://schemas.microsoft.com/office/drawing/2014/main" id="{D9B93F19-22FE-441A-B77C-DE1ED0DD7162}"/>
                  </a:ext>
                </a:extLst>
              </p:cNvPr>
              <p:cNvCxnSpPr/>
              <p:nvPr/>
            </p:nvCxnSpPr>
            <p:spPr>
              <a:xfrm flipH="1" flipV="1">
                <a:off x="8156721" y="3485256"/>
                <a:ext cx="20702" cy="1880018"/>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239" name="Ευθεία γραμμή σύνδεσης 287">
                <a:extLst>
                  <a:ext uri="{FF2B5EF4-FFF2-40B4-BE49-F238E27FC236}">
                    <a16:creationId xmlns:a16="http://schemas.microsoft.com/office/drawing/2014/main" id="{514FE43D-9068-4356-8B9F-E0F64E873E81}"/>
                  </a:ext>
                </a:extLst>
              </p:cNvPr>
              <p:cNvCxnSpPr/>
              <p:nvPr/>
            </p:nvCxnSpPr>
            <p:spPr>
              <a:xfrm flipH="1" flipV="1">
                <a:off x="7909560" y="3498620"/>
                <a:ext cx="247159" cy="141"/>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nvGrpSpPr>
            <p:cNvPr id="234" name="Ομάδα 282">
              <a:extLst>
                <a:ext uri="{FF2B5EF4-FFF2-40B4-BE49-F238E27FC236}">
                  <a16:creationId xmlns:a16="http://schemas.microsoft.com/office/drawing/2014/main" id="{0A931BAC-184E-4EE6-BCB7-531168932458}"/>
                </a:ext>
              </a:extLst>
            </p:cNvPr>
            <p:cNvGrpSpPr/>
            <p:nvPr/>
          </p:nvGrpSpPr>
          <p:grpSpPr>
            <a:xfrm rot="5400000">
              <a:off x="7990564" y="3585367"/>
              <a:ext cx="339796" cy="542073"/>
              <a:chOff x="10899665" y="2670209"/>
              <a:chExt cx="339796" cy="542073"/>
            </a:xfrm>
          </p:grpSpPr>
          <p:sp>
            <p:nvSpPr>
              <p:cNvPr id="235" name="Ορθογώνιο 283">
                <a:extLst>
                  <a:ext uri="{FF2B5EF4-FFF2-40B4-BE49-F238E27FC236}">
                    <a16:creationId xmlns:a16="http://schemas.microsoft.com/office/drawing/2014/main" id="{2D4DBD77-B308-4E91-9404-11054ED8BDEB}"/>
                  </a:ext>
                </a:extLst>
              </p:cNvPr>
              <p:cNvSpPr/>
              <p:nvPr/>
            </p:nvSpPr>
            <p:spPr>
              <a:xfrm rot="16200000">
                <a:off x="10868323" y="2814207"/>
                <a:ext cx="408940" cy="273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a:extLst>
                  <a:ext uri="{FF2B5EF4-FFF2-40B4-BE49-F238E27FC236}">
                    <a16:creationId xmlns:a16="http://schemas.microsoft.com/office/drawing/2014/main" id="{F287960E-8630-461D-9D7B-8688A65BA8CA}"/>
                  </a:ext>
                </a:extLst>
              </p:cNvPr>
              <p:cNvSpPr txBox="1"/>
              <p:nvPr/>
            </p:nvSpPr>
            <p:spPr>
              <a:xfrm rot="16200000">
                <a:off x="10798526" y="2771348"/>
                <a:ext cx="542073" cy="3397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poll</a:t>
                </a:r>
                <a:endParaRPr lang="en-US" b="1" dirty="0">
                  <a:solidFill>
                    <a:schemeClr val="tx1"/>
                  </a:solidFill>
                </a:endParaRPr>
              </a:p>
            </p:txBody>
          </p:sp>
        </p:grpSp>
      </p:grpSp>
      <p:grpSp>
        <p:nvGrpSpPr>
          <p:cNvPr id="240" name="Ομάδα 160">
            <a:extLst>
              <a:ext uri="{FF2B5EF4-FFF2-40B4-BE49-F238E27FC236}">
                <a16:creationId xmlns:a16="http://schemas.microsoft.com/office/drawing/2014/main" id="{19CD79D8-4700-4E7C-AE8C-473F1C118013}"/>
              </a:ext>
            </a:extLst>
          </p:cNvPr>
          <p:cNvGrpSpPr/>
          <p:nvPr/>
        </p:nvGrpSpPr>
        <p:grpSpPr>
          <a:xfrm>
            <a:off x="8135271" y="4726606"/>
            <a:ext cx="1013636" cy="646331"/>
            <a:chOff x="9823725" y="4478966"/>
            <a:chExt cx="1013636" cy="646331"/>
          </a:xfrm>
        </p:grpSpPr>
        <p:sp>
          <p:nvSpPr>
            <p:cNvPr id="241" name="Ορθογώνιο 161">
              <a:extLst>
                <a:ext uri="{FF2B5EF4-FFF2-40B4-BE49-F238E27FC236}">
                  <a16:creationId xmlns:a16="http://schemas.microsoft.com/office/drawing/2014/main" id="{CEB5E2C5-C0B4-4246-86F7-3C847456CD68}"/>
                </a:ext>
              </a:extLst>
            </p:cNvPr>
            <p:cNvSpPr/>
            <p:nvPr/>
          </p:nvSpPr>
          <p:spPr>
            <a:xfrm>
              <a:off x="9917628" y="4534740"/>
              <a:ext cx="862674" cy="537117"/>
            </a:xfrm>
            <a:prstGeom prst="rect">
              <a:avLst/>
            </a:prstGeom>
            <a:solidFill>
              <a:schemeClr val="bg2">
                <a:lumMod val="90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94F0F7C1-57C4-4CDF-889A-F6E2F49A4592}"/>
                </a:ext>
              </a:extLst>
            </p:cNvPr>
            <p:cNvSpPr txBox="1"/>
            <p:nvPr/>
          </p:nvSpPr>
          <p:spPr>
            <a:xfrm>
              <a:off x="9823725" y="4478966"/>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Context</a:t>
              </a:r>
            </a:p>
            <a:p>
              <a:pPr algn="ctr"/>
              <a:r>
                <a:rPr lang="en-US" sz="1800" b="1" dirty="0">
                  <a:solidFill>
                    <a:srgbClr val="1D4956"/>
                  </a:solidFill>
                  <a:latin typeface="Barlow"/>
                </a:rPr>
                <a:t>p1</a:t>
              </a:r>
              <a:endParaRPr lang="en-US" sz="1200" b="1" dirty="0">
                <a:solidFill>
                  <a:srgbClr val="1D4956"/>
                </a:solidFill>
              </a:endParaRPr>
            </a:p>
          </p:txBody>
        </p:sp>
      </p:grpSp>
      <p:sp>
        <p:nvSpPr>
          <p:cNvPr id="243" name="Ορθογώνιο 199">
            <a:extLst>
              <a:ext uri="{FF2B5EF4-FFF2-40B4-BE49-F238E27FC236}">
                <a16:creationId xmlns:a16="http://schemas.microsoft.com/office/drawing/2014/main" id="{6C77A507-8449-4203-8DD1-1F56EB4F2A67}"/>
              </a:ext>
            </a:extLst>
          </p:cNvPr>
          <p:cNvSpPr/>
          <p:nvPr/>
        </p:nvSpPr>
        <p:spPr>
          <a:xfrm>
            <a:off x="5003267" y="3212610"/>
            <a:ext cx="452807" cy="355443"/>
          </a:xfrm>
          <a:prstGeom prst="rect">
            <a:avLst/>
          </a:prstGeom>
          <a:solidFill>
            <a:schemeClr val="bg2">
              <a:lumMod val="90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00DCCF82-E85A-4763-99D9-CDC48CAEF210}"/>
              </a:ext>
            </a:extLst>
          </p:cNvPr>
          <p:cNvSpPr txBox="1"/>
          <p:nvPr/>
        </p:nvSpPr>
        <p:spPr>
          <a:xfrm>
            <a:off x="4985191" y="3164343"/>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nvGrpSpPr>
          <p:cNvPr id="6" name="Group 5">
            <a:extLst>
              <a:ext uri="{FF2B5EF4-FFF2-40B4-BE49-F238E27FC236}">
                <a16:creationId xmlns:a16="http://schemas.microsoft.com/office/drawing/2014/main" id="{4D0336AC-4CE1-4D6B-8F64-4B3D424D0112}"/>
              </a:ext>
            </a:extLst>
          </p:cNvPr>
          <p:cNvGrpSpPr/>
          <p:nvPr/>
        </p:nvGrpSpPr>
        <p:grpSpPr>
          <a:xfrm>
            <a:off x="1361285" y="3254846"/>
            <a:ext cx="316186" cy="694001"/>
            <a:chOff x="1361285" y="3254846"/>
            <a:chExt cx="316186" cy="694001"/>
          </a:xfrm>
        </p:grpSpPr>
        <p:sp>
          <p:nvSpPr>
            <p:cNvPr id="170" name="Οβάλ 180">
              <a:extLst>
                <a:ext uri="{FF2B5EF4-FFF2-40B4-BE49-F238E27FC236}">
                  <a16:creationId xmlns:a16="http://schemas.microsoft.com/office/drawing/2014/main" id="{0A67BD74-8940-46FD-850B-E032E3894CB1}"/>
                </a:ext>
              </a:extLst>
            </p:cNvPr>
            <p:cNvSpPr/>
            <p:nvPr/>
          </p:nvSpPr>
          <p:spPr>
            <a:xfrm>
              <a:off x="1361285" y="3254846"/>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Οβάλ 181">
              <a:extLst>
                <a:ext uri="{FF2B5EF4-FFF2-40B4-BE49-F238E27FC236}">
                  <a16:creationId xmlns:a16="http://schemas.microsoft.com/office/drawing/2014/main" id="{9C989C0B-7801-4A2D-A8B6-B4FF1FB458BB}"/>
                </a:ext>
              </a:extLst>
            </p:cNvPr>
            <p:cNvSpPr/>
            <p:nvPr/>
          </p:nvSpPr>
          <p:spPr>
            <a:xfrm>
              <a:off x="1365263" y="3671324"/>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EFB8CD2-B585-4DCA-9817-D946F7248E21}"/>
              </a:ext>
            </a:extLst>
          </p:cNvPr>
          <p:cNvGrpSpPr/>
          <p:nvPr/>
        </p:nvGrpSpPr>
        <p:grpSpPr>
          <a:xfrm>
            <a:off x="2537997" y="3138013"/>
            <a:ext cx="1265427" cy="417984"/>
            <a:chOff x="2537997" y="3138013"/>
            <a:chExt cx="1265427" cy="417984"/>
          </a:xfrm>
        </p:grpSpPr>
        <p:grpSp>
          <p:nvGrpSpPr>
            <p:cNvPr id="211" name="Ομάδα 214">
              <a:extLst>
                <a:ext uri="{FF2B5EF4-FFF2-40B4-BE49-F238E27FC236}">
                  <a16:creationId xmlns:a16="http://schemas.microsoft.com/office/drawing/2014/main" id="{10C7159D-E2B1-4F28-9A9A-24AABB2F1E98}"/>
                </a:ext>
              </a:extLst>
            </p:cNvPr>
            <p:cNvGrpSpPr/>
            <p:nvPr/>
          </p:nvGrpSpPr>
          <p:grpSpPr>
            <a:xfrm>
              <a:off x="2902481" y="3138013"/>
              <a:ext cx="900943" cy="417984"/>
              <a:chOff x="1919331" y="3372856"/>
              <a:chExt cx="900943" cy="417984"/>
            </a:xfrm>
          </p:grpSpPr>
          <p:cxnSp>
            <p:nvCxnSpPr>
              <p:cNvPr id="212" name="Ευθεία γραμμή σύνδεσης 215">
                <a:extLst>
                  <a:ext uri="{FF2B5EF4-FFF2-40B4-BE49-F238E27FC236}">
                    <a16:creationId xmlns:a16="http://schemas.microsoft.com/office/drawing/2014/main" id="{3A7236D2-BE8F-4B62-AB46-34F0811D08D5}"/>
                  </a:ext>
                </a:extLst>
              </p:cNvPr>
              <p:cNvCxnSpPr>
                <a:cxnSpLocks/>
                <a:endCxn id="135" idx="2"/>
              </p:cNvCxnSpPr>
              <p:nvPr/>
            </p:nvCxnSpPr>
            <p:spPr>
              <a:xfrm>
                <a:off x="1919331" y="3636915"/>
                <a:ext cx="900943" cy="153925"/>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3" name="TextBox 212">
                <a:extLst>
                  <a:ext uri="{FF2B5EF4-FFF2-40B4-BE49-F238E27FC236}">
                    <a16:creationId xmlns:a16="http://schemas.microsoft.com/office/drawing/2014/main" id="{AA40EE4F-991D-4663-9280-49B707873307}"/>
                  </a:ext>
                </a:extLst>
              </p:cNvPr>
              <p:cNvSpPr txBox="1"/>
              <p:nvPr/>
            </p:nvSpPr>
            <p:spPr>
              <a:xfrm rot="653035">
                <a:off x="2175841" y="3372856"/>
                <a:ext cx="5699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grpSp>
        <p:sp>
          <p:nvSpPr>
            <p:cNvPr id="172" name="Ορθογώνιο 164">
              <a:extLst>
                <a:ext uri="{FF2B5EF4-FFF2-40B4-BE49-F238E27FC236}">
                  <a16:creationId xmlns:a16="http://schemas.microsoft.com/office/drawing/2014/main" id="{05249781-9F0C-4BE9-AF66-D585012071DC}"/>
                </a:ext>
              </a:extLst>
            </p:cNvPr>
            <p:cNvSpPr/>
            <p:nvPr/>
          </p:nvSpPr>
          <p:spPr>
            <a:xfrm>
              <a:off x="2537997" y="3238094"/>
              <a:ext cx="346940"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52165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15"/>
                                        </p:tgtEl>
                                        <p:attrNameLst>
                                          <p:attrName>style.visibility</p:attrName>
                                        </p:attrNameLst>
                                      </p:cBhvr>
                                      <p:to>
                                        <p:strVal val="visible"/>
                                      </p:to>
                                    </p:set>
                                    <p:animEffect transition="in" filter="fade">
                                      <p:cBhvr>
                                        <p:cTn id="24" dur="500"/>
                                        <p:tgtEl>
                                          <p:spTgt spid="21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3"/>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240"/>
                                        </p:tgtEl>
                                        <p:attrNameLst>
                                          <p:attrName>style.visibility</p:attrName>
                                        </p:attrNameLst>
                                      </p:cBhvr>
                                      <p:to>
                                        <p:strVal val="visible"/>
                                      </p:to>
                                    </p:set>
                                    <p:animEffect transition="in" filter="fade">
                                      <p:cBhvr>
                                        <p:cTn id="31" dur="500"/>
                                        <p:tgtEl>
                                          <p:spTgt spid="24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3"/>
                                        </p:tgtEl>
                                        <p:attrNameLst>
                                          <p:attrName>style.visibility</p:attrName>
                                        </p:attrNameLst>
                                      </p:cBhvr>
                                      <p:to>
                                        <p:strVal val="visible"/>
                                      </p:to>
                                    </p:set>
                                    <p:animEffect transition="in" filter="fade">
                                      <p:cBhvr>
                                        <p:cTn id="36" dur="500"/>
                                        <p:tgtEl>
                                          <p:spTgt spid="2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6"/>
                                        </p:tgtEl>
                                        <p:attrNameLst>
                                          <p:attrName>style.visibility</p:attrName>
                                        </p:attrNameLst>
                                      </p:cBhvr>
                                      <p:to>
                                        <p:strVal val="visible"/>
                                      </p:to>
                                    </p:set>
                                    <p:animEffect transition="in" filter="fade">
                                      <p:cBhvr>
                                        <p:cTn id="41" dur="500"/>
                                        <p:tgtEl>
                                          <p:spTgt spid="22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8598241A-BD8F-45E4-8292-95FBF8878F1B}"/>
              </a:ext>
            </a:extLst>
          </p:cNvPr>
          <p:cNvSpPr/>
          <p:nvPr/>
        </p:nvSpPr>
        <p:spPr>
          <a:xfrm>
            <a:off x="6220400" y="1614281"/>
            <a:ext cx="4678634" cy="447063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2" name="Rectangle 151">
            <a:extLst>
              <a:ext uri="{FF2B5EF4-FFF2-40B4-BE49-F238E27FC236}">
                <a16:creationId xmlns:a16="http://schemas.microsoft.com/office/drawing/2014/main" id="{537C1A83-47F0-4A7E-9A81-75F55E479BF4}"/>
              </a:ext>
            </a:extLst>
          </p:cNvPr>
          <p:cNvSpPr/>
          <p:nvPr/>
        </p:nvSpPr>
        <p:spPr>
          <a:xfrm>
            <a:off x="1212529" y="1594769"/>
            <a:ext cx="5035709" cy="4470636"/>
          </a:xfrm>
          <a:prstGeom prst="rect">
            <a:avLst/>
          </a:prstGeom>
          <a:solidFill>
            <a:srgbClr val="F1F0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53" name="Straight Arrow Connector 17">
            <a:extLst>
              <a:ext uri="{FF2B5EF4-FFF2-40B4-BE49-F238E27FC236}">
                <a16:creationId xmlns:a16="http://schemas.microsoft.com/office/drawing/2014/main" id="{FB8BFAF9-A33B-4836-8BB8-F0D58A0E7771}"/>
              </a:ext>
            </a:extLst>
          </p:cNvPr>
          <p:cNvCxnSpPr>
            <a:cxnSpLocks/>
          </p:cNvCxnSpPr>
          <p:nvPr/>
        </p:nvCxnSpPr>
        <p:spPr>
          <a:xfrm>
            <a:off x="6269781" y="5463540"/>
            <a:ext cx="0" cy="832852"/>
          </a:xfrm>
          <a:prstGeom prst="straightConnector1">
            <a:avLst/>
          </a:prstGeom>
          <a:ln>
            <a:headEnd type="none" w="med" len="med"/>
            <a:tailEnd type="none" w="med" len="med"/>
          </a:ln>
          <a:effectLst>
            <a:outerShdw blurRad="50800" dist="38100" dir="13500000" algn="b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3" name="Ομάδα 2"/>
          <p:cNvGrpSpPr/>
          <p:nvPr/>
        </p:nvGrpSpPr>
        <p:grpSpPr>
          <a:xfrm>
            <a:off x="1138132" y="2606004"/>
            <a:ext cx="790974" cy="1342845"/>
            <a:chOff x="114545" y="2333046"/>
            <a:chExt cx="790974" cy="1342845"/>
          </a:xfrm>
        </p:grpSpPr>
        <p:sp>
          <p:nvSpPr>
            <p:cNvPr id="180" name="TextBox 179">
              <a:extLst>
                <a:ext uri="{FF2B5EF4-FFF2-40B4-BE49-F238E27FC236}">
                  <a16:creationId xmlns:a16="http://schemas.microsoft.com/office/drawing/2014/main" id="{00DCCF82-E85A-4763-99D9-CDC48CAEF210}"/>
                </a:ext>
              </a:extLst>
            </p:cNvPr>
            <p:cNvSpPr txBox="1"/>
            <p:nvPr/>
          </p:nvSpPr>
          <p:spPr>
            <a:xfrm>
              <a:off x="114545" y="2333046"/>
              <a:ext cx="7909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Apps</a:t>
              </a:r>
            </a:p>
          </p:txBody>
        </p:sp>
        <p:sp>
          <p:nvSpPr>
            <p:cNvPr id="181" name="Οβάλ 180"/>
            <p:cNvSpPr/>
            <p:nvPr/>
          </p:nvSpPr>
          <p:spPr>
            <a:xfrm>
              <a:off x="336920" y="2982582"/>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Οβάλ 181"/>
            <p:cNvSpPr/>
            <p:nvPr/>
          </p:nvSpPr>
          <p:spPr>
            <a:xfrm>
              <a:off x="344063" y="3398368"/>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2" name="Ορθογώνιο 321"/>
          <p:cNvSpPr/>
          <p:nvPr/>
        </p:nvSpPr>
        <p:spPr>
          <a:xfrm>
            <a:off x="6724126" y="2755455"/>
            <a:ext cx="406766" cy="443604"/>
          </a:xfrm>
          <a:prstGeom prst="rect">
            <a:avLst/>
          </a:prstGeom>
          <a:solidFill>
            <a:schemeClr val="bg2">
              <a:lumMod val="75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943112" cy="748340"/>
          </a:xfrm>
        </p:spPr>
        <p:txBody>
          <a:bodyPr>
            <a:normAutofit/>
          </a:bodyPr>
          <a:lstStyle/>
          <a:p>
            <a:r>
              <a:rPr lang="en-US" sz="3200" b="1" dirty="0">
                <a:solidFill>
                  <a:srgbClr val="1D4956"/>
                </a:solidFill>
                <a:latin typeface="Barlow"/>
                <a:cs typeface="Calibri Light"/>
              </a:rPr>
              <a:t>Revoke a kernel with </a:t>
            </a:r>
            <a:r>
              <a:rPr lang="en-US" sz="3200" b="1" dirty="0" err="1">
                <a:solidFill>
                  <a:srgbClr val="1D4956"/>
                </a:solidFill>
                <a:latin typeface="Barlow"/>
                <a:cs typeface="Calibri Light"/>
              </a:rPr>
              <a:t>TReM</a:t>
            </a:r>
            <a:r>
              <a:rPr lang="en-US" sz="3200" b="1" dirty="0">
                <a:solidFill>
                  <a:srgbClr val="1D4956"/>
                </a:solidFill>
                <a:latin typeface="Barlow"/>
                <a:cs typeface="Calibri Light"/>
              </a:rPr>
              <a:t> </a:t>
            </a:r>
          </a:p>
        </p:txBody>
      </p:sp>
      <p:grpSp>
        <p:nvGrpSpPr>
          <p:cNvPr id="15" name="Ομάδα 14"/>
          <p:cNvGrpSpPr/>
          <p:nvPr/>
        </p:nvGrpSpPr>
        <p:grpSpPr>
          <a:xfrm>
            <a:off x="3519297" y="1602616"/>
            <a:ext cx="5120207" cy="461666"/>
            <a:chOff x="2495710" y="2066767"/>
            <a:chExt cx="5120207" cy="461666"/>
          </a:xfrm>
        </p:grpSpPr>
        <p:sp>
          <p:nvSpPr>
            <p:cNvPr id="46" name="TextBox 45">
              <a:extLst>
                <a:ext uri="{FF2B5EF4-FFF2-40B4-BE49-F238E27FC236}">
                  <a16:creationId xmlns:a16="http://schemas.microsoft.com/office/drawing/2014/main" id="{00DCCF82-E85A-4763-99D9-CDC48CAEF210}"/>
                </a:ext>
              </a:extLst>
            </p:cNvPr>
            <p:cNvSpPr txBox="1"/>
            <p:nvPr/>
          </p:nvSpPr>
          <p:spPr>
            <a:xfrm>
              <a:off x="2495710" y="2066768"/>
              <a:ext cx="821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Host</a:t>
              </a:r>
              <a:endParaRPr lang="en-US" b="1" dirty="0">
                <a:solidFill>
                  <a:srgbClr val="1D4956"/>
                </a:solidFill>
              </a:endParaRPr>
            </a:p>
          </p:txBody>
        </p:sp>
        <p:sp>
          <p:nvSpPr>
            <p:cNvPr id="78" name="TextBox 77">
              <a:extLst>
                <a:ext uri="{FF2B5EF4-FFF2-40B4-BE49-F238E27FC236}">
                  <a16:creationId xmlns:a16="http://schemas.microsoft.com/office/drawing/2014/main" id="{00DCCF82-E85A-4763-99D9-CDC48CAEF210}"/>
                </a:ext>
              </a:extLst>
            </p:cNvPr>
            <p:cNvSpPr txBox="1"/>
            <p:nvPr/>
          </p:nvSpPr>
          <p:spPr>
            <a:xfrm>
              <a:off x="6860961" y="2066767"/>
              <a:ext cx="754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GPU</a:t>
              </a:r>
              <a:endParaRPr lang="en-US" b="1" dirty="0">
                <a:solidFill>
                  <a:srgbClr val="1D4956"/>
                </a:solidFill>
              </a:endParaRPr>
            </a:p>
          </p:txBody>
        </p:sp>
      </p:grpSp>
      <p:grpSp>
        <p:nvGrpSpPr>
          <p:cNvPr id="82" name="Ομάδα 81"/>
          <p:cNvGrpSpPr/>
          <p:nvPr/>
        </p:nvGrpSpPr>
        <p:grpSpPr>
          <a:xfrm>
            <a:off x="7248810" y="4376334"/>
            <a:ext cx="2823699" cy="1015035"/>
            <a:chOff x="2195920" y="3274116"/>
            <a:chExt cx="1879290" cy="1015035"/>
          </a:xfrm>
        </p:grpSpPr>
        <p:sp>
          <p:nvSpPr>
            <p:cNvPr id="83" name="Ορθογώνιο 82"/>
            <p:cNvSpPr/>
            <p:nvPr/>
          </p:nvSpPr>
          <p:spPr>
            <a:xfrm>
              <a:off x="2195920" y="3366481"/>
              <a:ext cx="1879290" cy="922670"/>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2596043" y="3274116"/>
              <a:ext cx="11486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 memory </a:t>
              </a:r>
              <a:endParaRPr lang="en-US" sz="1600" dirty="0">
                <a:solidFill>
                  <a:srgbClr val="1D4956"/>
                </a:solidFill>
              </a:endParaRPr>
            </a:p>
          </p:txBody>
        </p:sp>
      </p:grpSp>
      <p:grpSp>
        <p:nvGrpSpPr>
          <p:cNvPr id="263" name="Ομάδα 262"/>
          <p:cNvGrpSpPr/>
          <p:nvPr/>
        </p:nvGrpSpPr>
        <p:grpSpPr>
          <a:xfrm>
            <a:off x="6785116" y="2773597"/>
            <a:ext cx="3708771" cy="425462"/>
            <a:chOff x="5761529" y="2500639"/>
            <a:chExt cx="3708771" cy="425462"/>
          </a:xfrm>
        </p:grpSpPr>
        <p:grpSp>
          <p:nvGrpSpPr>
            <p:cNvPr id="121" name="Ομάδα 120"/>
            <p:cNvGrpSpPr/>
            <p:nvPr/>
          </p:nvGrpSpPr>
          <p:grpSpPr>
            <a:xfrm>
              <a:off x="5761529" y="2500639"/>
              <a:ext cx="298590" cy="400110"/>
              <a:chOff x="5266229" y="2500012"/>
              <a:chExt cx="298590" cy="400110"/>
            </a:xfrm>
          </p:grpSpPr>
          <p:sp>
            <p:nvSpPr>
              <p:cNvPr id="119" name="Ορθογώνιο 1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25" name="Ομάδα 124"/>
            <p:cNvGrpSpPr/>
            <p:nvPr/>
          </p:nvGrpSpPr>
          <p:grpSpPr>
            <a:xfrm>
              <a:off x="6443565" y="2505709"/>
              <a:ext cx="298590" cy="400110"/>
              <a:chOff x="5266229" y="2500012"/>
              <a:chExt cx="298590" cy="400110"/>
            </a:xfrm>
          </p:grpSpPr>
          <p:sp>
            <p:nvSpPr>
              <p:cNvPr id="126" name="Ορθογώνιο 125"/>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1" name="Ομάδα 130"/>
            <p:cNvGrpSpPr/>
            <p:nvPr/>
          </p:nvGrpSpPr>
          <p:grpSpPr>
            <a:xfrm>
              <a:off x="7125601" y="2510779"/>
              <a:ext cx="298590" cy="400110"/>
              <a:chOff x="5266229" y="2500012"/>
              <a:chExt cx="298590" cy="400110"/>
            </a:xfrm>
          </p:grpSpPr>
          <p:sp>
            <p:nvSpPr>
              <p:cNvPr id="132" name="Ορθογώνιο 131"/>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7" name="Ομάδα 136"/>
            <p:cNvGrpSpPr/>
            <p:nvPr/>
          </p:nvGrpSpPr>
          <p:grpSpPr>
            <a:xfrm>
              <a:off x="7807637" y="2515849"/>
              <a:ext cx="298590" cy="400110"/>
              <a:chOff x="5266229" y="2500012"/>
              <a:chExt cx="298590" cy="400110"/>
            </a:xfrm>
          </p:grpSpPr>
          <p:sp>
            <p:nvSpPr>
              <p:cNvPr id="138" name="Ορθογώνιο 13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43" name="Ομάδα 142"/>
            <p:cNvGrpSpPr/>
            <p:nvPr/>
          </p:nvGrpSpPr>
          <p:grpSpPr>
            <a:xfrm>
              <a:off x="8489673" y="2520919"/>
              <a:ext cx="298590" cy="400110"/>
              <a:chOff x="5266229" y="2500012"/>
              <a:chExt cx="298590" cy="400110"/>
            </a:xfrm>
          </p:grpSpPr>
          <p:sp>
            <p:nvSpPr>
              <p:cNvPr id="144" name="Ορθογώνιο 143"/>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14" name="Ομάδα 213"/>
            <p:cNvGrpSpPr/>
            <p:nvPr/>
          </p:nvGrpSpPr>
          <p:grpSpPr>
            <a:xfrm>
              <a:off x="9171710" y="2525991"/>
              <a:ext cx="298590" cy="400110"/>
              <a:chOff x="5266229" y="2500012"/>
              <a:chExt cx="298590" cy="400110"/>
            </a:xfrm>
          </p:grpSpPr>
          <p:sp>
            <p:nvSpPr>
              <p:cNvPr id="218" name="Ορθογώνιο 21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264" name="Ομάδα 263"/>
          <p:cNvGrpSpPr/>
          <p:nvPr/>
        </p:nvGrpSpPr>
        <p:grpSpPr>
          <a:xfrm>
            <a:off x="6793923" y="3301025"/>
            <a:ext cx="3708771" cy="425462"/>
            <a:chOff x="5761529" y="2500639"/>
            <a:chExt cx="3708771" cy="425462"/>
          </a:xfrm>
        </p:grpSpPr>
        <p:grpSp>
          <p:nvGrpSpPr>
            <p:cNvPr id="265" name="Ομάδα 264"/>
            <p:cNvGrpSpPr/>
            <p:nvPr/>
          </p:nvGrpSpPr>
          <p:grpSpPr>
            <a:xfrm>
              <a:off x="5761529" y="2500639"/>
              <a:ext cx="298590" cy="400110"/>
              <a:chOff x="5266229" y="2500012"/>
              <a:chExt cx="298590" cy="400110"/>
            </a:xfrm>
          </p:grpSpPr>
          <p:sp>
            <p:nvSpPr>
              <p:cNvPr id="281" name="Ορθογώνιο 28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6" name="Ομάδα 265"/>
            <p:cNvGrpSpPr/>
            <p:nvPr/>
          </p:nvGrpSpPr>
          <p:grpSpPr>
            <a:xfrm>
              <a:off x="6443565" y="2505709"/>
              <a:ext cx="298590" cy="400110"/>
              <a:chOff x="5266229" y="2500012"/>
              <a:chExt cx="298590" cy="400110"/>
            </a:xfrm>
          </p:grpSpPr>
          <p:sp>
            <p:nvSpPr>
              <p:cNvPr id="279" name="Ορθογώνιο 27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7" name="Ομάδα 266"/>
            <p:cNvGrpSpPr/>
            <p:nvPr/>
          </p:nvGrpSpPr>
          <p:grpSpPr>
            <a:xfrm>
              <a:off x="7125601" y="2510779"/>
              <a:ext cx="298590" cy="400110"/>
              <a:chOff x="5266229" y="2500012"/>
              <a:chExt cx="298590" cy="400110"/>
            </a:xfrm>
          </p:grpSpPr>
          <p:sp>
            <p:nvSpPr>
              <p:cNvPr id="277" name="Ορθογώνιο 27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8" name="Ομάδα 267"/>
            <p:cNvGrpSpPr/>
            <p:nvPr/>
          </p:nvGrpSpPr>
          <p:grpSpPr>
            <a:xfrm>
              <a:off x="7807637" y="2515849"/>
              <a:ext cx="298590" cy="400110"/>
              <a:chOff x="5266229" y="2500012"/>
              <a:chExt cx="298590" cy="400110"/>
            </a:xfrm>
          </p:grpSpPr>
          <p:sp>
            <p:nvSpPr>
              <p:cNvPr id="275" name="Ορθογώνιο 27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9" name="Ομάδα 268"/>
            <p:cNvGrpSpPr/>
            <p:nvPr/>
          </p:nvGrpSpPr>
          <p:grpSpPr>
            <a:xfrm>
              <a:off x="8489673" y="2520919"/>
              <a:ext cx="298590" cy="400110"/>
              <a:chOff x="5266229" y="2500012"/>
              <a:chExt cx="298590" cy="400110"/>
            </a:xfrm>
          </p:grpSpPr>
          <p:sp>
            <p:nvSpPr>
              <p:cNvPr id="273" name="Ορθογώνιο 27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70" name="Ομάδα 269"/>
            <p:cNvGrpSpPr/>
            <p:nvPr/>
          </p:nvGrpSpPr>
          <p:grpSpPr>
            <a:xfrm>
              <a:off x="9171710" y="2525991"/>
              <a:ext cx="298590" cy="400110"/>
              <a:chOff x="5266229" y="2500012"/>
              <a:chExt cx="298590" cy="400110"/>
            </a:xfrm>
          </p:grpSpPr>
          <p:sp>
            <p:nvSpPr>
              <p:cNvPr id="271" name="Ορθογώνιο 27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302" name="Ομάδα 301"/>
          <p:cNvGrpSpPr/>
          <p:nvPr/>
        </p:nvGrpSpPr>
        <p:grpSpPr>
          <a:xfrm>
            <a:off x="6793923" y="3796672"/>
            <a:ext cx="3708771" cy="425462"/>
            <a:chOff x="5761529" y="2500639"/>
            <a:chExt cx="3708771" cy="425462"/>
          </a:xfrm>
        </p:grpSpPr>
        <p:grpSp>
          <p:nvGrpSpPr>
            <p:cNvPr id="303" name="Ομάδα 302"/>
            <p:cNvGrpSpPr/>
            <p:nvPr/>
          </p:nvGrpSpPr>
          <p:grpSpPr>
            <a:xfrm>
              <a:off x="5761529" y="2500639"/>
              <a:ext cx="298590" cy="400110"/>
              <a:chOff x="5266229" y="2500012"/>
              <a:chExt cx="298590" cy="400110"/>
            </a:xfrm>
          </p:grpSpPr>
          <p:sp>
            <p:nvSpPr>
              <p:cNvPr id="319" name="Ορθογώνιο 3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4" name="Ομάδα 303"/>
            <p:cNvGrpSpPr/>
            <p:nvPr/>
          </p:nvGrpSpPr>
          <p:grpSpPr>
            <a:xfrm>
              <a:off x="6443565" y="2505709"/>
              <a:ext cx="298590" cy="400110"/>
              <a:chOff x="5266229" y="2500012"/>
              <a:chExt cx="298590" cy="400110"/>
            </a:xfrm>
          </p:grpSpPr>
          <p:sp>
            <p:nvSpPr>
              <p:cNvPr id="317" name="Ορθογώνιο 31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5" name="Ομάδα 304"/>
            <p:cNvGrpSpPr/>
            <p:nvPr/>
          </p:nvGrpSpPr>
          <p:grpSpPr>
            <a:xfrm>
              <a:off x="7125601" y="2510779"/>
              <a:ext cx="298590" cy="400110"/>
              <a:chOff x="5266229" y="2500012"/>
              <a:chExt cx="298590" cy="400110"/>
            </a:xfrm>
          </p:grpSpPr>
          <p:sp>
            <p:nvSpPr>
              <p:cNvPr id="315" name="Ορθογώνιο 31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6" name="Ομάδα 305"/>
            <p:cNvGrpSpPr/>
            <p:nvPr/>
          </p:nvGrpSpPr>
          <p:grpSpPr>
            <a:xfrm>
              <a:off x="7807637" y="2515849"/>
              <a:ext cx="298590" cy="400110"/>
              <a:chOff x="5266229" y="2500012"/>
              <a:chExt cx="298590" cy="400110"/>
            </a:xfrm>
          </p:grpSpPr>
          <p:sp>
            <p:nvSpPr>
              <p:cNvPr id="313" name="Ορθογώνιο 31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7" name="Ομάδα 306"/>
            <p:cNvGrpSpPr/>
            <p:nvPr/>
          </p:nvGrpSpPr>
          <p:grpSpPr>
            <a:xfrm>
              <a:off x="8489673" y="2520919"/>
              <a:ext cx="298590" cy="400110"/>
              <a:chOff x="5266229" y="2500012"/>
              <a:chExt cx="298590" cy="400110"/>
            </a:xfrm>
          </p:grpSpPr>
          <p:sp>
            <p:nvSpPr>
              <p:cNvPr id="311" name="Ορθογώνιο 31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8" name="Ομάδα 307"/>
            <p:cNvGrpSpPr/>
            <p:nvPr/>
          </p:nvGrpSpPr>
          <p:grpSpPr>
            <a:xfrm>
              <a:off x="9171710" y="2525991"/>
              <a:ext cx="298590" cy="400110"/>
              <a:chOff x="5266229" y="2500012"/>
              <a:chExt cx="298590" cy="400110"/>
            </a:xfrm>
          </p:grpSpPr>
          <p:sp>
            <p:nvSpPr>
              <p:cNvPr id="309" name="Ορθογώνιο 30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sp>
        <p:nvSpPr>
          <p:cNvPr id="323" name="TextBox 322">
            <a:extLst>
              <a:ext uri="{FF2B5EF4-FFF2-40B4-BE49-F238E27FC236}">
                <a16:creationId xmlns:a16="http://schemas.microsoft.com/office/drawing/2014/main" id="{00DCCF82-E85A-4763-99D9-CDC48CAEF210}"/>
              </a:ext>
            </a:extLst>
          </p:cNvPr>
          <p:cNvSpPr txBox="1"/>
          <p:nvPr/>
        </p:nvSpPr>
        <p:spPr>
          <a:xfrm>
            <a:off x="6334716" y="2008515"/>
            <a:ext cx="117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Wrapper kernel</a:t>
            </a:r>
            <a:endParaRPr lang="en-US" sz="1600" dirty="0">
              <a:solidFill>
                <a:srgbClr val="1D4956"/>
              </a:solidFill>
            </a:endParaRPr>
          </a:p>
        </p:txBody>
      </p:sp>
      <p:sp>
        <p:nvSpPr>
          <p:cNvPr id="326" name="TextBox 325">
            <a:extLst>
              <a:ext uri="{FF2B5EF4-FFF2-40B4-BE49-F238E27FC236}">
                <a16:creationId xmlns:a16="http://schemas.microsoft.com/office/drawing/2014/main" id="{00DCCF82-E85A-4763-99D9-CDC48CAEF210}"/>
              </a:ext>
            </a:extLst>
          </p:cNvPr>
          <p:cNvSpPr txBox="1"/>
          <p:nvPr/>
        </p:nvSpPr>
        <p:spPr>
          <a:xfrm>
            <a:off x="8100684" y="2284466"/>
            <a:ext cx="17508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Actual kernel</a:t>
            </a:r>
            <a:endParaRPr lang="en-US" sz="1600" dirty="0">
              <a:solidFill>
                <a:srgbClr val="1D4956"/>
              </a:solidFill>
            </a:endParaRPr>
          </a:p>
        </p:txBody>
      </p:sp>
      <p:sp>
        <p:nvSpPr>
          <p:cNvPr id="130" name="Ορθογώνιο 129"/>
          <p:cNvSpPr/>
          <p:nvPr/>
        </p:nvSpPr>
        <p:spPr>
          <a:xfrm>
            <a:off x="9121007" y="4782382"/>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00DCCF82-E85A-4763-99D9-CDC48CAEF210}"/>
              </a:ext>
            </a:extLst>
          </p:cNvPr>
          <p:cNvSpPr txBox="1"/>
          <p:nvPr/>
        </p:nvSpPr>
        <p:spPr>
          <a:xfrm>
            <a:off x="9033379" y="4719722"/>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grpSp>
        <p:nvGrpSpPr>
          <p:cNvPr id="4" name="Ομάδα 3"/>
          <p:cNvGrpSpPr/>
          <p:nvPr/>
        </p:nvGrpSpPr>
        <p:grpSpPr>
          <a:xfrm>
            <a:off x="8139624" y="4719721"/>
            <a:ext cx="1013636" cy="646331"/>
            <a:chOff x="9830000" y="4472080"/>
            <a:chExt cx="1013636" cy="646331"/>
          </a:xfrm>
        </p:grpSpPr>
        <p:sp>
          <p:nvSpPr>
            <p:cNvPr id="140" name="Ορθογώνιο 139"/>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00DCCF82-E85A-4763-99D9-CDC48CAEF210}"/>
                </a:ext>
              </a:extLst>
            </p:cNvPr>
            <p:cNvSpPr txBox="1"/>
            <p:nvPr/>
          </p:nvSpPr>
          <p:spPr>
            <a:xfrm>
              <a:off x="9830000" y="4472080"/>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p1</a:t>
              </a:r>
              <a:endParaRPr lang="en-US" sz="1200" dirty="0">
                <a:solidFill>
                  <a:srgbClr val="1D4956"/>
                </a:solidFill>
              </a:endParaRPr>
            </a:p>
          </p:txBody>
        </p:sp>
      </p:grpSp>
      <p:sp>
        <p:nvSpPr>
          <p:cNvPr id="147" name="TextBox 146">
            <a:extLst>
              <a:ext uri="{FF2B5EF4-FFF2-40B4-BE49-F238E27FC236}">
                <a16:creationId xmlns:a16="http://schemas.microsoft.com/office/drawing/2014/main" id="{00DCCF82-E85A-4763-99D9-CDC48CAEF210}"/>
              </a:ext>
            </a:extLst>
          </p:cNvPr>
          <p:cNvSpPr txBox="1"/>
          <p:nvPr/>
        </p:nvSpPr>
        <p:spPr>
          <a:xfrm>
            <a:off x="9575836" y="5379824"/>
            <a:ext cx="16775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solidFill>
                  <a:schemeClr val="tx1"/>
                </a:solidFill>
                <a:latin typeface="Barlow"/>
              </a:rPr>
              <a:t>TReM</a:t>
            </a:r>
            <a:endParaRPr lang="en-US" sz="1600" b="1" dirty="0">
              <a:solidFill>
                <a:schemeClr val="tx1"/>
              </a:solidFill>
            </a:endParaRPr>
          </a:p>
        </p:txBody>
      </p:sp>
      <p:grpSp>
        <p:nvGrpSpPr>
          <p:cNvPr id="19" name="Ομάδα 18"/>
          <p:cNvGrpSpPr/>
          <p:nvPr/>
        </p:nvGrpSpPr>
        <p:grpSpPr>
          <a:xfrm>
            <a:off x="2030140" y="2461223"/>
            <a:ext cx="1035725" cy="1489215"/>
            <a:chOff x="1006553" y="2188265"/>
            <a:chExt cx="1035725" cy="1489215"/>
          </a:xfrm>
        </p:grpSpPr>
        <p:grpSp>
          <p:nvGrpSpPr>
            <p:cNvPr id="161" name="Ομάδα 160"/>
            <p:cNvGrpSpPr/>
            <p:nvPr/>
          </p:nvGrpSpPr>
          <p:grpSpPr>
            <a:xfrm>
              <a:off x="1162050" y="2964912"/>
              <a:ext cx="697285" cy="287253"/>
              <a:chOff x="895350" y="2938536"/>
              <a:chExt cx="697285" cy="287253"/>
            </a:xfrm>
          </p:grpSpPr>
          <p:sp>
            <p:nvSpPr>
              <p:cNvPr id="165" name="Ορθογώνιο 164"/>
              <p:cNvSpPr/>
              <p:nvPr/>
            </p:nvSpPr>
            <p:spPr>
              <a:xfrm>
                <a:off x="895350" y="2938536"/>
                <a:ext cx="697285"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Ευθεία γραμμή σύνδεσης 165"/>
              <p:cNvCxnSpPr>
                <a:stCxn id="165" idx="0"/>
                <a:endCxn id="165" idx="2"/>
              </p:cNvCxnSpPr>
              <p:nvPr/>
            </p:nvCxnSpPr>
            <p:spPr>
              <a:xfrm>
                <a:off x="1243993"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162" name="Ομάδα 161"/>
            <p:cNvGrpSpPr/>
            <p:nvPr/>
          </p:nvGrpSpPr>
          <p:grpSpPr>
            <a:xfrm>
              <a:off x="1014407" y="3385675"/>
              <a:ext cx="1027871" cy="291805"/>
              <a:chOff x="895350" y="2938536"/>
              <a:chExt cx="1027871" cy="291805"/>
            </a:xfrm>
          </p:grpSpPr>
          <p:sp>
            <p:nvSpPr>
              <p:cNvPr id="163" name="Ορθογώνιο 162"/>
              <p:cNvSpPr/>
              <p:nvPr/>
            </p:nvSpPr>
            <p:spPr>
              <a:xfrm>
                <a:off x="895350" y="2938536"/>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Ευθεία γραμμή σύνδεσης 163"/>
              <p:cNvCxnSpPr/>
              <p:nvPr/>
            </p:nvCxnSpPr>
            <p:spPr>
              <a:xfrm>
                <a:off x="1592635"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189" name="Ευθεία γραμμή σύνδεσης 188"/>
              <p:cNvCxnSpPr/>
              <p:nvPr/>
            </p:nvCxnSpPr>
            <p:spPr>
              <a:xfrm>
                <a:off x="1243993" y="2943088"/>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sp>
          <p:nvSpPr>
            <p:cNvPr id="160" name="TextBox 159">
              <a:extLst>
                <a:ext uri="{FF2B5EF4-FFF2-40B4-BE49-F238E27FC236}">
                  <a16:creationId xmlns:a16="http://schemas.microsoft.com/office/drawing/2014/main" id="{00DCCF82-E85A-4763-99D9-CDC48CAEF210}"/>
                </a:ext>
              </a:extLst>
            </p:cNvPr>
            <p:cNvSpPr txBox="1"/>
            <p:nvPr/>
          </p:nvSpPr>
          <p:spPr>
            <a:xfrm>
              <a:off x="1006553" y="218826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sp>
        <p:nvSpPr>
          <p:cNvPr id="174" name="Οβάλ 173"/>
          <p:cNvSpPr/>
          <p:nvPr/>
        </p:nvSpPr>
        <p:spPr>
          <a:xfrm>
            <a:off x="1535177" y="339311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Οβάλ 174"/>
          <p:cNvSpPr/>
          <p:nvPr/>
        </p:nvSpPr>
        <p:spPr>
          <a:xfrm>
            <a:off x="1410599" y="339583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Οβάλ 176"/>
          <p:cNvSpPr/>
          <p:nvPr/>
        </p:nvSpPr>
        <p:spPr>
          <a:xfrm>
            <a:off x="1542320" y="373482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Οβάλ 177"/>
          <p:cNvSpPr/>
          <p:nvPr/>
        </p:nvSpPr>
        <p:spPr>
          <a:xfrm>
            <a:off x="1422505" y="373482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Οβάλ 178"/>
          <p:cNvSpPr/>
          <p:nvPr/>
        </p:nvSpPr>
        <p:spPr>
          <a:xfrm>
            <a:off x="1481269" y="383008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0" name="Ευθεία γραμμή σύνδεσης 189"/>
          <p:cNvCxnSpPr/>
          <p:nvPr/>
        </p:nvCxnSpPr>
        <p:spPr>
          <a:xfrm flipV="1">
            <a:off x="7277526" y="2729246"/>
            <a:ext cx="3389340" cy="6527"/>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1" name="Ευθεία γραμμή σύνδεσης 190"/>
          <p:cNvCxnSpPr/>
          <p:nvPr/>
        </p:nvCxnSpPr>
        <p:spPr>
          <a:xfrm>
            <a:off x="6621652" y="4228234"/>
            <a:ext cx="4045214" cy="17431"/>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2" name="Ευθεία γραμμή σύνδεσης 191"/>
          <p:cNvCxnSpPr/>
          <p:nvPr/>
        </p:nvCxnSpPr>
        <p:spPr>
          <a:xfrm flipH="1" flipV="1">
            <a:off x="10645210" y="2746960"/>
            <a:ext cx="716" cy="149945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3" name="Ευθεία γραμμή σύνδεσης 192"/>
          <p:cNvCxnSpPr/>
          <p:nvPr/>
        </p:nvCxnSpPr>
        <p:spPr>
          <a:xfrm flipV="1">
            <a:off x="6621652" y="3266462"/>
            <a:ext cx="0" cy="979954"/>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4" name="Ευθεία γραμμή σύνδεσης 193"/>
          <p:cNvCxnSpPr/>
          <p:nvPr/>
        </p:nvCxnSpPr>
        <p:spPr>
          <a:xfrm flipV="1">
            <a:off x="6613868" y="3283785"/>
            <a:ext cx="679227" cy="570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5" name="Ευθεία γραμμή σύνδεσης 194"/>
          <p:cNvCxnSpPr/>
          <p:nvPr/>
        </p:nvCxnSpPr>
        <p:spPr>
          <a:xfrm flipV="1">
            <a:off x="7277526" y="2716401"/>
            <a:ext cx="0" cy="579588"/>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4" name="Straight Arrow Connector 17">
            <a:extLst>
              <a:ext uri="{FF2B5EF4-FFF2-40B4-BE49-F238E27FC236}">
                <a16:creationId xmlns:a16="http://schemas.microsoft.com/office/drawing/2014/main" id="{3CD79C71-BBC6-4AB2-9236-7EEE288E25ED}"/>
              </a:ext>
            </a:extLst>
          </p:cNvPr>
          <p:cNvCxnSpPr>
            <a:cxnSpLocks/>
          </p:cNvCxnSpPr>
          <p:nvPr/>
        </p:nvCxnSpPr>
        <p:spPr>
          <a:xfrm>
            <a:off x="6266798" y="1614281"/>
            <a:ext cx="0" cy="2613955"/>
          </a:xfrm>
          <a:prstGeom prst="straightConnector1">
            <a:avLst/>
          </a:prstGeom>
          <a:ln>
            <a:headEnd type="none" w="med" len="med"/>
            <a:tailEnd type="none" w="med" len="med"/>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42" name="Ορθογώνιο 145">
            <a:extLst>
              <a:ext uri="{FF2B5EF4-FFF2-40B4-BE49-F238E27FC236}">
                <a16:creationId xmlns:a16="http://schemas.microsoft.com/office/drawing/2014/main" id="{3000795C-8FC5-4814-B04B-91F88AED3E3C}"/>
              </a:ext>
            </a:extLst>
          </p:cNvPr>
          <p:cNvSpPr/>
          <p:nvPr/>
        </p:nvSpPr>
        <p:spPr>
          <a:xfrm>
            <a:off x="4618574" y="2024591"/>
            <a:ext cx="6287570" cy="3807088"/>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623E835B-0376-4DCC-87C5-2FA56E6B4658}"/>
              </a:ext>
            </a:extLst>
          </p:cNvPr>
          <p:cNvSpPr>
            <a:spLocks noGrp="1"/>
          </p:cNvSpPr>
          <p:nvPr>
            <p:ph type="sldNum" sz="quarter" idx="12"/>
          </p:nvPr>
        </p:nvSpPr>
        <p:spPr/>
        <p:txBody>
          <a:bodyPr/>
          <a:lstStyle/>
          <a:p>
            <a:fld id="{48F63A3B-78C7-47BE-AE5E-E10140E04643}" type="slidenum">
              <a:rPr lang="en-US" smtClean="0"/>
              <a:t>93</a:t>
            </a:fld>
            <a:endParaRPr lang="en-US"/>
          </a:p>
        </p:txBody>
      </p:sp>
      <p:sp>
        <p:nvSpPr>
          <p:cNvPr id="10" name="Footer Placeholder 9">
            <a:extLst>
              <a:ext uri="{FF2B5EF4-FFF2-40B4-BE49-F238E27FC236}">
                <a16:creationId xmlns:a16="http://schemas.microsoft.com/office/drawing/2014/main" id="{8225D8BF-3480-4049-9718-60A6E0BE5335}"/>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167" name="Ομάδα 166"/>
          <p:cNvGrpSpPr/>
          <p:nvPr/>
        </p:nvGrpSpPr>
        <p:grpSpPr>
          <a:xfrm>
            <a:off x="3079725" y="2062176"/>
            <a:ext cx="2860103" cy="3515664"/>
            <a:chOff x="1979938" y="1762842"/>
            <a:chExt cx="2860103" cy="2042460"/>
          </a:xfrm>
        </p:grpSpPr>
        <p:sp>
          <p:nvSpPr>
            <p:cNvPr id="169" name="TextBox 168">
              <a:extLst>
                <a:ext uri="{FF2B5EF4-FFF2-40B4-BE49-F238E27FC236}">
                  <a16:creationId xmlns:a16="http://schemas.microsoft.com/office/drawing/2014/main" id="{00DCCF82-E85A-4763-99D9-CDC48CAEF210}"/>
                </a:ext>
              </a:extLst>
            </p:cNvPr>
            <p:cNvSpPr txBox="1"/>
            <p:nvPr/>
          </p:nvSpPr>
          <p:spPr>
            <a:xfrm>
              <a:off x="1979938" y="1762842"/>
              <a:ext cx="2860103" cy="400110"/>
            </a:xfrm>
            <a:prstGeom prst="rect">
              <a:avLst/>
            </a:prstGeom>
            <a:solidFill>
              <a:srgbClr val="F1F0EF"/>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Runtime</a:t>
              </a:r>
              <a:r>
                <a:rPr lang="el-GR" sz="2000" dirty="0">
                  <a:solidFill>
                    <a:srgbClr val="1D4956"/>
                  </a:solidFill>
                  <a:latin typeface="Barlow"/>
                </a:rPr>
                <a:t> </a:t>
              </a:r>
              <a:r>
                <a:rPr lang="en-US" sz="2000" dirty="0">
                  <a:solidFill>
                    <a:srgbClr val="1D4956"/>
                  </a:solidFill>
                  <a:latin typeface="Barlow"/>
                </a:rPr>
                <a:t>(</a:t>
              </a:r>
              <a:r>
                <a:rPr lang="en-US" sz="2000" dirty="0" err="1">
                  <a:solidFill>
                    <a:srgbClr val="1D4956"/>
                  </a:solidFill>
                  <a:latin typeface="Barlow"/>
                </a:rPr>
                <a:t>Arax</a:t>
              </a:r>
              <a:r>
                <a:rPr lang="en-US" sz="2000" dirty="0">
                  <a:solidFill>
                    <a:srgbClr val="1D4956"/>
                  </a:solidFill>
                  <a:latin typeface="Barlow"/>
                </a:rPr>
                <a:t> server)</a:t>
              </a:r>
              <a:endParaRPr lang="en-US" dirty="0">
                <a:solidFill>
                  <a:srgbClr val="1D4956"/>
                </a:solidFill>
              </a:endParaRPr>
            </a:p>
          </p:txBody>
        </p:sp>
        <p:sp>
          <p:nvSpPr>
            <p:cNvPr id="168" name="Στρογγυλεμένο ορθογώνιο 167"/>
            <p:cNvSpPr/>
            <p:nvPr/>
          </p:nvSpPr>
          <p:spPr>
            <a:xfrm>
              <a:off x="2138348" y="1967370"/>
              <a:ext cx="2532802" cy="1837932"/>
            </a:xfrm>
            <a:prstGeom prst="roundRect">
              <a:avLst/>
            </a:prstGeom>
            <a:solidFill>
              <a:schemeClr val="bg1"/>
            </a:solidFill>
            <a:ln>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7" name="TextBox 196">
            <a:extLst>
              <a:ext uri="{FF2B5EF4-FFF2-40B4-BE49-F238E27FC236}">
                <a16:creationId xmlns:a16="http://schemas.microsoft.com/office/drawing/2014/main" id="{00DCCF82-E85A-4763-99D9-CDC48CAEF210}"/>
              </a:ext>
            </a:extLst>
          </p:cNvPr>
          <p:cNvSpPr txBox="1"/>
          <p:nvPr/>
        </p:nvSpPr>
        <p:spPr>
          <a:xfrm>
            <a:off x="4656267" y="2482770"/>
            <a:ext cx="11443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Process</a:t>
            </a:r>
          </a:p>
          <a:p>
            <a:pPr algn="ctr"/>
            <a:r>
              <a:rPr lang="en-US" sz="2000" dirty="0">
                <a:solidFill>
                  <a:srgbClr val="1D4956"/>
                </a:solidFill>
                <a:latin typeface="Barlow"/>
              </a:rPr>
              <a:t>Pool</a:t>
            </a:r>
            <a:endParaRPr lang="en-US" dirty="0">
              <a:solidFill>
                <a:srgbClr val="1D4956"/>
              </a:solidFill>
            </a:endParaRPr>
          </a:p>
        </p:txBody>
      </p:sp>
      <p:sp>
        <p:nvSpPr>
          <p:cNvPr id="199" name="Ορθογώνιο 198"/>
          <p:cNvSpPr/>
          <p:nvPr/>
        </p:nvSpPr>
        <p:spPr>
          <a:xfrm>
            <a:off x="4933908" y="3134026"/>
            <a:ext cx="580913" cy="929498"/>
          </a:xfrm>
          <a:prstGeom prst="rect">
            <a:avLst/>
          </a:prstGeom>
          <a:solidFill>
            <a:schemeClr val="bg1"/>
          </a:solidFill>
          <a:ln>
            <a:solidFill>
              <a:srgbClr val="1D495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Ορθογώνιο 199"/>
          <p:cNvSpPr/>
          <p:nvPr/>
        </p:nvSpPr>
        <p:spPr>
          <a:xfrm>
            <a:off x="5001694" y="3214383"/>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Ορθογώνιο 201"/>
          <p:cNvSpPr/>
          <p:nvPr/>
        </p:nvSpPr>
        <p:spPr>
          <a:xfrm>
            <a:off x="4995741" y="3614734"/>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00DCCF82-E85A-4763-99D9-CDC48CAEF210}"/>
              </a:ext>
            </a:extLst>
          </p:cNvPr>
          <p:cNvSpPr txBox="1"/>
          <p:nvPr/>
        </p:nvSpPr>
        <p:spPr>
          <a:xfrm>
            <a:off x="4980427" y="3573140"/>
            <a:ext cx="5145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p2</a:t>
            </a:r>
            <a:endParaRPr lang="en-US" dirty="0">
              <a:solidFill>
                <a:srgbClr val="1D4956"/>
              </a:solidFill>
            </a:endParaRPr>
          </a:p>
        </p:txBody>
      </p:sp>
      <p:grpSp>
        <p:nvGrpSpPr>
          <p:cNvPr id="128" name="Ομάδα 177">
            <a:extLst>
              <a:ext uri="{FF2B5EF4-FFF2-40B4-BE49-F238E27FC236}">
                <a16:creationId xmlns:a16="http://schemas.microsoft.com/office/drawing/2014/main" id="{3AD204E9-FEC4-4F4B-855D-E08D954534C8}"/>
              </a:ext>
            </a:extLst>
          </p:cNvPr>
          <p:cNvGrpSpPr/>
          <p:nvPr/>
        </p:nvGrpSpPr>
        <p:grpSpPr>
          <a:xfrm>
            <a:off x="3803424" y="3408067"/>
            <a:ext cx="305229" cy="310759"/>
            <a:chOff x="2050621" y="4919349"/>
            <a:chExt cx="404285" cy="443549"/>
          </a:xfrm>
        </p:grpSpPr>
        <p:sp>
          <p:nvSpPr>
            <p:cNvPr id="135" name="Οβάλ 180">
              <a:extLst>
                <a:ext uri="{FF2B5EF4-FFF2-40B4-BE49-F238E27FC236}">
                  <a16:creationId xmlns:a16="http://schemas.microsoft.com/office/drawing/2014/main" id="{7C7FEF48-FDB0-47B1-AA37-06C0C06558D9}"/>
                </a:ext>
              </a:extLst>
            </p:cNvPr>
            <p:cNvSpPr/>
            <p:nvPr/>
          </p:nvSpPr>
          <p:spPr>
            <a:xfrm>
              <a:off x="2050621" y="4919349"/>
              <a:ext cx="404285" cy="422282"/>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6" name="Εικόνα 203">
              <a:extLst>
                <a:ext uri="{FF2B5EF4-FFF2-40B4-BE49-F238E27FC236}">
                  <a16:creationId xmlns:a16="http://schemas.microsoft.com/office/drawing/2014/main" id="{3C7A53FA-CE51-4498-A758-A2679F95A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186" y="4971513"/>
              <a:ext cx="178298" cy="391385"/>
            </a:xfrm>
            <a:prstGeom prst="rect">
              <a:avLst/>
            </a:prstGeom>
            <a:ln>
              <a:noFill/>
            </a:ln>
          </p:spPr>
        </p:pic>
      </p:grpSp>
      <p:sp>
        <p:nvSpPr>
          <p:cNvPr id="148" name="TextBox 147">
            <a:extLst>
              <a:ext uri="{FF2B5EF4-FFF2-40B4-BE49-F238E27FC236}">
                <a16:creationId xmlns:a16="http://schemas.microsoft.com/office/drawing/2014/main" id="{481402D4-B44E-4E8C-A9D1-AA161B74ECC5}"/>
              </a:ext>
            </a:extLst>
          </p:cNvPr>
          <p:cNvSpPr txBox="1"/>
          <p:nvPr/>
        </p:nvSpPr>
        <p:spPr>
          <a:xfrm>
            <a:off x="3376061" y="2621424"/>
            <a:ext cx="11443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Thread</a:t>
            </a:r>
            <a:endParaRPr lang="en-US" dirty="0">
              <a:solidFill>
                <a:srgbClr val="1D4956"/>
              </a:solidFill>
            </a:endParaRPr>
          </a:p>
        </p:txBody>
      </p:sp>
      <p:sp>
        <p:nvSpPr>
          <p:cNvPr id="124" name="TextBox 123">
            <a:extLst>
              <a:ext uri="{FF2B5EF4-FFF2-40B4-BE49-F238E27FC236}">
                <a16:creationId xmlns:a16="http://schemas.microsoft.com/office/drawing/2014/main" id="{00DCCF82-E85A-4763-99D9-CDC48CAEF210}"/>
              </a:ext>
            </a:extLst>
          </p:cNvPr>
          <p:cNvSpPr txBox="1"/>
          <p:nvPr/>
        </p:nvSpPr>
        <p:spPr>
          <a:xfrm>
            <a:off x="5295051" y="4412846"/>
            <a:ext cx="20749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Unified memory </a:t>
            </a:r>
            <a:endParaRPr lang="en-US" dirty="0">
              <a:solidFill>
                <a:srgbClr val="1D4956"/>
              </a:solidFill>
            </a:endParaRPr>
          </a:p>
        </p:txBody>
      </p:sp>
      <p:sp>
        <p:nvSpPr>
          <p:cNvPr id="11" name="Ορθογώνιο 10"/>
          <p:cNvSpPr/>
          <p:nvPr/>
        </p:nvSpPr>
        <p:spPr>
          <a:xfrm>
            <a:off x="3376061" y="4472862"/>
            <a:ext cx="1830829" cy="922162"/>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00DCCF82-E85A-4763-99D9-CDC48CAEF210}"/>
              </a:ext>
            </a:extLst>
          </p:cNvPr>
          <p:cNvSpPr txBox="1"/>
          <p:nvPr/>
        </p:nvSpPr>
        <p:spPr>
          <a:xfrm>
            <a:off x="3363100" y="4400005"/>
            <a:ext cx="18955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Arax</a:t>
            </a:r>
            <a:r>
              <a:rPr lang="en-US" sz="2000" dirty="0">
                <a:solidFill>
                  <a:srgbClr val="1D4956"/>
                </a:solidFill>
                <a:latin typeface="Barlow"/>
              </a:rPr>
              <a:t> memory </a:t>
            </a:r>
            <a:endParaRPr lang="en-US" sz="1600" dirty="0">
              <a:solidFill>
                <a:srgbClr val="1D4956"/>
              </a:solidFill>
            </a:endParaRPr>
          </a:p>
        </p:txBody>
      </p:sp>
      <p:sp>
        <p:nvSpPr>
          <p:cNvPr id="149" name="Ορθογώνιο 128">
            <a:extLst>
              <a:ext uri="{FF2B5EF4-FFF2-40B4-BE49-F238E27FC236}">
                <a16:creationId xmlns:a16="http://schemas.microsoft.com/office/drawing/2014/main" id="{5507FA1A-4E3D-4D89-97BA-FC29D49E4446}"/>
              </a:ext>
            </a:extLst>
          </p:cNvPr>
          <p:cNvSpPr/>
          <p:nvPr/>
        </p:nvSpPr>
        <p:spPr>
          <a:xfrm rot="5400000">
            <a:off x="6001380" y="3379532"/>
            <a:ext cx="491285" cy="3265976"/>
          </a:xfrm>
          <a:prstGeom prst="rect">
            <a:avLst/>
          </a:prstGeom>
          <a:solidFill>
            <a:schemeClr val="bg1"/>
          </a:solidFill>
          <a:ln>
            <a:solidFill>
              <a:srgbClr val="1D495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3A0C3D65-E0A3-44CC-B0B8-8553BA2C1349}"/>
              </a:ext>
            </a:extLst>
          </p:cNvPr>
          <p:cNvSpPr txBox="1"/>
          <p:nvPr/>
        </p:nvSpPr>
        <p:spPr>
          <a:xfrm>
            <a:off x="5117410" y="4776784"/>
            <a:ext cx="22838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Revoke flag</a:t>
            </a:r>
            <a:endParaRPr lang="en-US" b="1" dirty="0">
              <a:solidFill>
                <a:srgbClr val="1D4956"/>
              </a:solidFill>
            </a:endParaRPr>
          </a:p>
        </p:txBody>
      </p:sp>
      <p:sp>
        <p:nvSpPr>
          <p:cNvPr id="205" name="Content Placeholder 2">
            <a:extLst>
              <a:ext uri="{FF2B5EF4-FFF2-40B4-BE49-F238E27FC236}">
                <a16:creationId xmlns:a16="http://schemas.microsoft.com/office/drawing/2014/main" id="{FDFF62C7-6446-4B66-9E79-BA17D5F34375}"/>
              </a:ext>
            </a:extLst>
          </p:cNvPr>
          <p:cNvSpPr>
            <a:spLocks noGrp="1"/>
          </p:cNvSpPr>
          <p:nvPr>
            <p:ph sz="half" idx="1"/>
          </p:nvPr>
        </p:nvSpPr>
        <p:spPr>
          <a:xfrm>
            <a:off x="963670" y="1047629"/>
            <a:ext cx="5760456" cy="432708"/>
          </a:xfrm>
        </p:spPr>
        <p:txBody>
          <a:bodyPr vert="horz" lIns="91440" tIns="45720" rIns="91440" bIns="45720" rtlCol="0" anchor="t">
            <a:noAutofit/>
          </a:bodyPr>
          <a:lstStyle/>
          <a:p>
            <a:pPr>
              <a:lnSpc>
                <a:spcPct val="100000"/>
              </a:lnSpc>
              <a:buFont typeface="Wingdings" panose="05000000000000000000" pitchFamily="2" charset="2"/>
              <a:buChar char="Ø"/>
            </a:pPr>
            <a:r>
              <a:rPr lang="en-US" sz="2000" dirty="0">
                <a:solidFill>
                  <a:srgbClr val="1D4956"/>
                </a:solidFill>
                <a:latin typeface="Barlow"/>
                <a:cs typeface="Calibri"/>
              </a:rPr>
              <a:t> Using </a:t>
            </a:r>
            <a:r>
              <a:rPr lang="en-US" sz="2000" dirty="0" err="1">
                <a:solidFill>
                  <a:srgbClr val="1D4956"/>
                </a:solidFill>
                <a:latin typeface="Barlow"/>
                <a:cs typeface="Calibri"/>
              </a:rPr>
              <a:t>asm</a:t>
            </a:r>
            <a:r>
              <a:rPr lang="en-US" sz="2000" dirty="0">
                <a:solidFill>
                  <a:srgbClr val="1D4956"/>
                </a:solidFill>
                <a:latin typeface="Barlow"/>
                <a:cs typeface="Calibri"/>
              </a:rPr>
              <a:t>(trap)</a:t>
            </a:r>
          </a:p>
        </p:txBody>
      </p:sp>
      <p:grpSp>
        <p:nvGrpSpPr>
          <p:cNvPr id="8" name="Group 7">
            <a:extLst>
              <a:ext uri="{FF2B5EF4-FFF2-40B4-BE49-F238E27FC236}">
                <a16:creationId xmlns:a16="http://schemas.microsoft.com/office/drawing/2014/main" id="{761CB1E1-A675-4779-B59D-0310CFAC8EC1}"/>
              </a:ext>
            </a:extLst>
          </p:cNvPr>
          <p:cNvGrpSpPr/>
          <p:nvPr/>
        </p:nvGrpSpPr>
        <p:grpSpPr>
          <a:xfrm>
            <a:off x="2168479" y="3344707"/>
            <a:ext cx="783581" cy="502383"/>
            <a:chOff x="2168479" y="3344707"/>
            <a:chExt cx="783581" cy="502383"/>
          </a:xfrm>
        </p:grpSpPr>
        <p:sp>
          <p:nvSpPr>
            <p:cNvPr id="206" name="Οβάλ 134">
              <a:extLst>
                <a:ext uri="{FF2B5EF4-FFF2-40B4-BE49-F238E27FC236}">
                  <a16:creationId xmlns:a16="http://schemas.microsoft.com/office/drawing/2014/main" id="{2D741DB3-C1C7-4570-A299-A09B81D6645A}"/>
                </a:ext>
              </a:extLst>
            </p:cNvPr>
            <p:cNvSpPr/>
            <p:nvPr/>
          </p:nvSpPr>
          <p:spPr>
            <a:xfrm>
              <a:off x="2306493" y="334470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7" name="Οβάλ 147">
              <a:extLst>
                <a:ext uri="{FF2B5EF4-FFF2-40B4-BE49-F238E27FC236}">
                  <a16:creationId xmlns:a16="http://schemas.microsoft.com/office/drawing/2014/main" id="{09EFE793-1CF2-495D-ACF9-466C24793438}"/>
                </a:ext>
              </a:extLst>
            </p:cNvPr>
            <p:cNvSpPr/>
            <p:nvPr/>
          </p:nvSpPr>
          <p:spPr>
            <a:xfrm>
              <a:off x="2668434" y="334470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8" name="Οβάλ 148">
              <a:extLst>
                <a:ext uri="{FF2B5EF4-FFF2-40B4-BE49-F238E27FC236}">
                  <a16:creationId xmlns:a16="http://schemas.microsoft.com/office/drawing/2014/main" id="{38BFA5B3-A515-4DB2-A0BF-60AD6658E341}"/>
                </a:ext>
              </a:extLst>
            </p:cNvPr>
            <p:cNvSpPr/>
            <p:nvPr/>
          </p:nvSpPr>
          <p:spPr>
            <a:xfrm>
              <a:off x="2168479" y="376021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9" name="Οβάλ 149">
              <a:extLst>
                <a:ext uri="{FF2B5EF4-FFF2-40B4-BE49-F238E27FC236}">
                  <a16:creationId xmlns:a16="http://schemas.microsoft.com/office/drawing/2014/main" id="{7BF4E9ED-95F6-4ABE-9715-C80A4C3B5AF8}"/>
                </a:ext>
              </a:extLst>
            </p:cNvPr>
            <p:cNvSpPr/>
            <p:nvPr/>
          </p:nvSpPr>
          <p:spPr>
            <a:xfrm>
              <a:off x="2520206" y="3762840"/>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0" name="Οβάλ 210">
              <a:extLst>
                <a:ext uri="{FF2B5EF4-FFF2-40B4-BE49-F238E27FC236}">
                  <a16:creationId xmlns:a16="http://schemas.microsoft.com/office/drawing/2014/main" id="{83693212-D042-4586-BB5F-B3D45CC86887}"/>
                </a:ext>
              </a:extLst>
            </p:cNvPr>
            <p:cNvSpPr/>
            <p:nvPr/>
          </p:nvSpPr>
          <p:spPr>
            <a:xfrm>
              <a:off x="2858162" y="3761144"/>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0" name="Ομάδα 160">
            <a:extLst>
              <a:ext uri="{FF2B5EF4-FFF2-40B4-BE49-F238E27FC236}">
                <a16:creationId xmlns:a16="http://schemas.microsoft.com/office/drawing/2014/main" id="{19CD79D8-4700-4E7C-AE8C-473F1C118013}"/>
              </a:ext>
            </a:extLst>
          </p:cNvPr>
          <p:cNvGrpSpPr/>
          <p:nvPr/>
        </p:nvGrpSpPr>
        <p:grpSpPr>
          <a:xfrm>
            <a:off x="8135271" y="4726606"/>
            <a:ext cx="1013636" cy="646331"/>
            <a:chOff x="9823725" y="4478966"/>
            <a:chExt cx="1013636" cy="646331"/>
          </a:xfrm>
        </p:grpSpPr>
        <p:sp>
          <p:nvSpPr>
            <p:cNvPr id="241" name="Ορθογώνιο 161">
              <a:extLst>
                <a:ext uri="{FF2B5EF4-FFF2-40B4-BE49-F238E27FC236}">
                  <a16:creationId xmlns:a16="http://schemas.microsoft.com/office/drawing/2014/main" id="{CEB5E2C5-C0B4-4246-86F7-3C847456CD68}"/>
                </a:ext>
              </a:extLst>
            </p:cNvPr>
            <p:cNvSpPr/>
            <p:nvPr/>
          </p:nvSpPr>
          <p:spPr>
            <a:xfrm>
              <a:off x="9917628" y="4534740"/>
              <a:ext cx="862674" cy="537117"/>
            </a:xfrm>
            <a:prstGeom prst="rect">
              <a:avLst/>
            </a:prstGeom>
            <a:solidFill>
              <a:schemeClr val="bg2">
                <a:lumMod val="90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94F0F7C1-57C4-4CDF-889A-F6E2F49A4592}"/>
                </a:ext>
              </a:extLst>
            </p:cNvPr>
            <p:cNvSpPr txBox="1"/>
            <p:nvPr/>
          </p:nvSpPr>
          <p:spPr>
            <a:xfrm>
              <a:off x="9823725" y="4478966"/>
              <a:ext cx="10136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Context</a:t>
              </a:r>
            </a:p>
            <a:p>
              <a:pPr algn="ctr"/>
              <a:r>
                <a:rPr lang="en-US" sz="1800" b="1" dirty="0">
                  <a:solidFill>
                    <a:srgbClr val="1D4956"/>
                  </a:solidFill>
                  <a:latin typeface="Barlow"/>
                </a:rPr>
                <a:t>p1</a:t>
              </a:r>
              <a:endParaRPr lang="en-US" sz="1200" b="1" dirty="0">
                <a:solidFill>
                  <a:srgbClr val="1D4956"/>
                </a:solidFill>
              </a:endParaRPr>
            </a:p>
          </p:txBody>
        </p:sp>
      </p:grpSp>
      <p:sp>
        <p:nvSpPr>
          <p:cNvPr id="243" name="Ορθογώνιο 199">
            <a:extLst>
              <a:ext uri="{FF2B5EF4-FFF2-40B4-BE49-F238E27FC236}">
                <a16:creationId xmlns:a16="http://schemas.microsoft.com/office/drawing/2014/main" id="{6C77A507-8449-4203-8DD1-1F56EB4F2A67}"/>
              </a:ext>
            </a:extLst>
          </p:cNvPr>
          <p:cNvSpPr/>
          <p:nvPr/>
        </p:nvSpPr>
        <p:spPr>
          <a:xfrm>
            <a:off x="5003267" y="3212610"/>
            <a:ext cx="452807" cy="355443"/>
          </a:xfrm>
          <a:prstGeom prst="rect">
            <a:avLst/>
          </a:prstGeom>
          <a:solidFill>
            <a:schemeClr val="bg2">
              <a:lumMod val="90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00DCCF82-E85A-4763-99D9-CDC48CAEF210}"/>
              </a:ext>
            </a:extLst>
          </p:cNvPr>
          <p:cNvSpPr txBox="1"/>
          <p:nvPr/>
        </p:nvSpPr>
        <p:spPr>
          <a:xfrm>
            <a:off x="4985191" y="3164343"/>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nvGrpSpPr>
          <p:cNvPr id="6" name="Group 5">
            <a:extLst>
              <a:ext uri="{FF2B5EF4-FFF2-40B4-BE49-F238E27FC236}">
                <a16:creationId xmlns:a16="http://schemas.microsoft.com/office/drawing/2014/main" id="{4D0336AC-4CE1-4D6B-8F64-4B3D424D0112}"/>
              </a:ext>
            </a:extLst>
          </p:cNvPr>
          <p:cNvGrpSpPr/>
          <p:nvPr/>
        </p:nvGrpSpPr>
        <p:grpSpPr>
          <a:xfrm>
            <a:off x="1361285" y="3254846"/>
            <a:ext cx="316186" cy="694001"/>
            <a:chOff x="1361285" y="3254846"/>
            <a:chExt cx="316186" cy="694001"/>
          </a:xfrm>
        </p:grpSpPr>
        <p:sp>
          <p:nvSpPr>
            <p:cNvPr id="170" name="Οβάλ 180">
              <a:extLst>
                <a:ext uri="{FF2B5EF4-FFF2-40B4-BE49-F238E27FC236}">
                  <a16:creationId xmlns:a16="http://schemas.microsoft.com/office/drawing/2014/main" id="{0A67BD74-8940-46FD-850B-E032E3894CB1}"/>
                </a:ext>
              </a:extLst>
            </p:cNvPr>
            <p:cNvSpPr/>
            <p:nvPr/>
          </p:nvSpPr>
          <p:spPr>
            <a:xfrm>
              <a:off x="1361285" y="3254846"/>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Οβάλ 181">
              <a:extLst>
                <a:ext uri="{FF2B5EF4-FFF2-40B4-BE49-F238E27FC236}">
                  <a16:creationId xmlns:a16="http://schemas.microsoft.com/office/drawing/2014/main" id="{9C989C0B-7801-4A2D-A8B6-B4FF1FB458BB}"/>
                </a:ext>
              </a:extLst>
            </p:cNvPr>
            <p:cNvSpPr/>
            <p:nvPr/>
          </p:nvSpPr>
          <p:spPr>
            <a:xfrm>
              <a:off x="1365263" y="3671324"/>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2" name="Ορθογώνιο 164">
            <a:extLst>
              <a:ext uri="{FF2B5EF4-FFF2-40B4-BE49-F238E27FC236}">
                <a16:creationId xmlns:a16="http://schemas.microsoft.com/office/drawing/2014/main" id="{05249781-9F0C-4BE9-AF66-D585012071DC}"/>
              </a:ext>
            </a:extLst>
          </p:cNvPr>
          <p:cNvSpPr/>
          <p:nvPr/>
        </p:nvSpPr>
        <p:spPr>
          <a:xfrm>
            <a:off x="2537997" y="3238094"/>
            <a:ext cx="346940"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3" name="Ομάδα 21">
            <a:extLst>
              <a:ext uri="{FF2B5EF4-FFF2-40B4-BE49-F238E27FC236}">
                <a16:creationId xmlns:a16="http://schemas.microsoft.com/office/drawing/2014/main" id="{833DE3AF-1146-4850-8E8E-9E637C7B51A2}"/>
              </a:ext>
            </a:extLst>
          </p:cNvPr>
          <p:cNvGrpSpPr/>
          <p:nvPr/>
        </p:nvGrpSpPr>
        <p:grpSpPr>
          <a:xfrm>
            <a:off x="3929858" y="2046441"/>
            <a:ext cx="2548313" cy="1279936"/>
            <a:chOff x="6907075" y="845489"/>
            <a:chExt cx="2548313" cy="1279936"/>
          </a:xfrm>
        </p:grpSpPr>
        <p:sp>
          <p:nvSpPr>
            <p:cNvPr id="176" name="Ορθογώνιο 20">
              <a:extLst>
                <a:ext uri="{FF2B5EF4-FFF2-40B4-BE49-F238E27FC236}">
                  <a16:creationId xmlns:a16="http://schemas.microsoft.com/office/drawing/2014/main" id="{4E58F0F0-941E-4653-8052-5FBD7EB23F7E}"/>
                </a:ext>
              </a:extLst>
            </p:cNvPr>
            <p:cNvSpPr/>
            <p:nvPr/>
          </p:nvSpPr>
          <p:spPr>
            <a:xfrm>
              <a:off x="7270492" y="845489"/>
              <a:ext cx="1901218" cy="326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Ομάδα 176">
              <a:extLst>
                <a:ext uri="{FF2B5EF4-FFF2-40B4-BE49-F238E27FC236}">
                  <a16:creationId xmlns:a16="http://schemas.microsoft.com/office/drawing/2014/main" id="{FCAEE189-2E2A-40DC-98C5-00FFB2A80B99}"/>
                </a:ext>
              </a:extLst>
            </p:cNvPr>
            <p:cNvGrpSpPr/>
            <p:nvPr/>
          </p:nvGrpSpPr>
          <p:grpSpPr>
            <a:xfrm>
              <a:off x="6907075" y="845489"/>
              <a:ext cx="2548313" cy="1279936"/>
              <a:chOff x="3346088" y="1780375"/>
              <a:chExt cx="2548313" cy="1279936"/>
            </a:xfrm>
          </p:grpSpPr>
          <p:sp>
            <p:nvSpPr>
              <p:cNvPr id="184" name="TextBox 183">
                <a:extLst>
                  <a:ext uri="{FF2B5EF4-FFF2-40B4-BE49-F238E27FC236}">
                    <a16:creationId xmlns:a16="http://schemas.microsoft.com/office/drawing/2014/main" id="{711D5303-1B40-40FD-BCCB-15C0D6D0F1A5}"/>
                  </a:ext>
                </a:extLst>
              </p:cNvPr>
              <p:cNvSpPr txBox="1"/>
              <p:nvPr/>
            </p:nvSpPr>
            <p:spPr>
              <a:xfrm>
                <a:off x="3693329" y="1780375"/>
                <a:ext cx="2010509" cy="369332"/>
              </a:xfrm>
              <a:prstGeom prst="rect">
                <a:avLst/>
              </a:prstGeom>
              <a:solidFill>
                <a:srgbClr val="F1F0EF"/>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detect kernel stop</a:t>
                </a:r>
                <a:endParaRPr lang="en-US" b="1" dirty="0">
                  <a:solidFill>
                    <a:schemeClr val="tx1"/>
                  </a:solidFill>
                </a:endParaRPr>
              </a:p>
            </p:txBody>
          </p:sp>
          <p:grpSp>
            <p:nvGrpSpPr>
              <p:cNvPr id="185" name="Ομάδα 178">
                <a:extLst>
                  <a:ext uri="{FF2B5EF4-FFF2-40B4-BE49-F238E27FC236}">
                    <a16:creationId xmlns:a16="http://schemas.microsoft.com/office/drawing/2014/main" id="{FA8D3AEC-1307-4789-81AE-ABACFF55A39F}"/>
                  </a:ext>
                </a:extLst>
              </p:cNvPr>
              <p:cNvGrpSpPr/>
              <p:nvPr/>
            </p:nvGrpSpPr>
            <p:grpSpPr>
              <a:xfrm>
                <a:off x="3346088" y="2129588"/>
                <a:ext cx="2548313" cy="930723"/>
                <a:chOff x="3346088" y="2065597"/>
                <a:chExt cx="2548313" cy="1071622"/>
              </a:xfrm>
            </p:grpSpPr>
            <p:cxnSp>
              <p:nvCxnSpPr>
                <p:cNvPr id="196" name="Ευθεία γραμμή σύνδεσης 180">
                  <a:extLst>
                    <a:ext uri="{FF2B5EF4-FFF2-40B4-BE49-F238E27FC236}">
                      <a16:creationId xmlns:a16="http://schemas.microsoft.com/office/drawing/2014/main" id="{3EFDA777-259D-4947-8218-BB7F5F8A8376}"/>
                    </a:ext>
                  </a:extLst>
                </p:cNvPr>
                <p:cNvCxnSpPr>
                  <a:cxnSpLocks/>
                </p:cNvCxnSpPr>
                <p:nvPr/>
              </p:nvCxnSpPr>
              <p:spPr>
                <a:xfrm>
                  <a:off x="3358788" y="2065597"/>
                  <a:ext cx="0" cy="107162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Ευθεία γραμμή σύνδεσης 181">
                  <a:extLst>
                    <a:ext uri="{FF2B5EF4-FFF2-40B4-BE49-F238E27FC236}">
                      <a16:creationId xmlns:a16="http://schemas.microsoft.com/office/drawing/2014/main" id="{3ED9E97A-8A2B-486B-B907-0018A16851B6}"/>
                    </a:ext>
                  </a:extLst>
                </p:cNvPr>
                <p:cNvCxnSpPr>
                  <a:cxnSpLocks/>
                </p:cNvCxnSpPr>
                <p:nvPr/>
              </p:nvCxnSpPr>
              <p:spPr>
                <a:xfrm flipH="1">
                  <a:off x="3346088" y="2068143"/>
                  <a:ext cx="2548313" cy="0"/>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grpSp>
      <p:grpSp>
        <p:nvGrpSpPr>
          <p:cNvPr id="222" name="Ομάδα 156">
            <a:extLst>
              <a:ext uri="{FF2B5EF4-FFF2-40B4-BE49-F238E27FC236}">
                <a16:creationId xmlns:a16="http://schemas.microsoft.com/office/drawing/2014/main" id="{547CDA95-9DC9-4643-99E5-D8591F107772}"/>
              </a:ext>
            </a:extLst>
          </p:cNvPr>
          <p:cNvGrpSpPr/>
          <p:nvPr/>
        </p:nvGrpSpPr>
        <p:grpSpPr>
          <a:xfrm>
            <a:off x="3997412" y="3711064"/>
            <a:ext cx="1552433" cy="1285650"/>
            <a:chOff x="1887257" y="4007832"/>
            <a:chExt cx="1653423" cy="1285650"/>
          </a:xfrm>
        </p:grpSpPr>
        <p:sp>
          <p:nvSpPr>
            <p:cNvPr id="244" name="Ορθογώνιο 157">
              <a:extLst>
                <a:ext uri="{FF2B5EF4-FFF2-40B4-BE49-F238E27FC236}">
                  <a16:creationId xmlns:a16="http://schemas.microsoft.com/office/drawing/2014/main" id="{674AB35C-D342-4A07-8D38-CEB9454C3DDA}"/>
                </a:ext>
              </a:extLst>
            </p:cNvPr>
            <p:cNvSpPr/>
            <p:nvPr/>
          </p:nvSpPr>
          <p:spPr>
            <a:xfrm rot="2771291">
              <a:off x="2406449" y="4094029"/>
              <a:ext cx="379331" cy="2069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5" name="Ομάδα 158">
              <a:extLst>
                <a:ext uri="{FF2B5EF4-FFF2-40B4-BE49-F238E27FC236}">
                  <a16:creationId xmlns:a16="http://schemas.microsoft.com/office/drawing/2014/main" id="{C245B973-C6A6-4D32-AC55-E810EFA17722}"/>
                </a:ext>
              </a:extLst>
            </p:cNvPr>
            <p:cNvGrpSpPr/>
            <p:nvPr/>
          </p:nvGrpSpPr>
          <p:grpSpPr>
            <a:xfrm>
              <a:off x="1887257" y="4023255"/>
              <a:ext cx="1653423" cy="1270227"/>
              <a:chOff x="-435778" y="3928676"/>
              <a:chExt cx="1653423" cy="1270227"/>
            </a:xfrm>
          </p:grpSpPr>
          <p:cxnSp>
            <p:nvCxnSpPr>
              <p:cNvPr id="246" name="Ευθεία γραμμή σύνδεσης 159">
                <a:extLst>
                  <a:ext uri="{FF2B5EF4-FFF2-40B4-BE49-F238E27FC236}">
                    <a16:creationId xmlns:a16="http://schemas.microsoft.com/office/drawing/2014/main" id="{EED64884-42E0-4778-A38F-191493421979}"/>
                  </a:ext>
                </a:extLst>
              </p:cNvPr>
              <p:cNvCxnSpPr>
                <a:cxnSpLocks/>
              </p:cNvCxnSpPr>
              <p:nvPr/>
            </p:nvCxnSpPr>
            <p:spPr>
              <a:xfrm>
                <a:off x="-435778" y="3928676"/>
                <a:ext cx="1653423" cy="1270227"/>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7" name="TextBox 246">
                <a:extLst>
                  <a:ext uri="{FF2B5EF4-FFF2-40B4-BE49-F238E27FC236}">
                    <a16:creationId xmlns:a16="http://schemas.microsoft.com/office/drawing/2014/main" id="{A263E8C0-F61A-4895-812E-4EBCE4CF1C8B}"/>
                  </a:ext>
                </a:extLst>
              </p:cNvPr>
              <p:cNvSpPr txBox="1"/>
              <p:nvPr/>
            </p:nvSpPr>
            <p:spPr>
              <a:xfrm rot="2394282">
                <a:off x="-12030" y="4061638"/>
                <a:ext cx="5592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set</a:t>
                </a:r>
                <a:endParaRPr lang="en-US" b="1" dirty="0">
                  <a:solidFill>
                    <a:schemeClr val="tx1"/>
                  </a:solidFill>
                </a:endParaRPr>
              </a:p>
            </p:txBody>
          </p:sp>
        </p:grpSp>
      </p:grpSp>
      <p:grpSp>
        <p:nvGrpSpPr>
          <p:cNvPr id="248" name="Ομάδα 259">
            <a:extLst>
              <a:ext uri="{FF2B5EF4-FFF2-40B4-BE49-F238E27FC236}">
                <a16:creationId xmlns:a16="http://schemas.microsoft.com/office/drawing/2014/main" id="{E33C374D-CC41-4CF7-A9AA-764E4ECE5272}"/>
              </a:ext>
            </a:extLst>
          </p:cNvPr>
          <p:cNvGrpSpPr/>
          <p:nvPr/>
        </p:nvGrpSpPr>
        <p:grpSpPr>
          <a:xfrm>
            <a:off x="7103179" y="2975520"/>
            <a:ext cx="1020612" cy="2043434"/>
            <a:chOff x="7873009" y="3485256"/>
            <a:chExt cx="1020612" cy="1880018"/>
          </a:xfrm>
        </p:grpSpPr>
        <p:grpSp>
          <p:nvGrpSpPr>
            <p:cNvPr id="249" name="Ομάδα 260">
              <a:extLst>
                <a:ext uri="{FF2B5EF4-FFF2-40B4-BE49-F238E27FC236}">
                  <a16:creationId xmlns:a16="http://schemas.microsoft.com/office/drawing/2014/main" id="{B533D8C1-ED4E-4620-A739-4E3CF9943E1E}"/>
                </a:ext>
              </a:extLst>
            </p:cNvPr>
            <p:cNvGrpSpPr/>
            <p:nvPr/>
          </p:nvGrpSpPr>
          <p:grpSpPr>
            <a:xfrm>
              <a:off x="7873009" y="3485256"/>
              <a:ext cx="318032" cy="1880018"/>
              <a:chOff x="7873009" y="3485256"/>
              <a:chExt cx="318032" cy="1880018"/>
            </a:xfrm>
          </p:grpSpPr>
          <p:cxnSp>
            <p:nvCxnSpPr>
              <p:cNvPr id="253" name="Ευθεία γραμμή σύνδεσης 285">
                <a:extLst>
                  <a:ext uri="{FF2B5EF4-FFF2-40B4-BE49-F238E27FC236}">
                    <a16:creationId xmlns:a16="http://schemas.microsoft.com/office/drawing/2014/main" id="{215ED82C-9898-46DC-94FB-6566C465863E}"/>
                  </a:ext>
                </a:extLst>
              </p:cNvPr>
              <p:cNvCxnSpPr/>
              <p:nvPr/>
            </p:nvCxnSpPr>
            <p:spPr>
              <a:xfrm flipH="1">
                <a:off x="7873009" y="5365274"/>
                <a:ext cx="318032"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4" name="Ευθεία γραμμή σύνδεσης 286">
                <a:extLst>
                  <a:ext uri="{FF2B5EF4-FFF2-40B4-BE49-F238E27FC236}">
                    <a16:creationId xmlns:a16="http://schemas.microsoft.com/office/drawing/2014/main" id="{9C969D65-29CC-4E73-8D15-A54668F10736}"/>
                  </a:ext>
                </a:extLst>
              </p:cNvPr>
              <p:cNvCxnSpPr/>
              <p:nvPr/>
            </p:nvCxnSpPr>
            <p:spPr>
              <a:xfrm flipH="1" flipV="1">
                <a:off x="8156721" y="3485256"/>
                <a:ext cx="20702" cy="1880018"/>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255" name="Ευθεία γραμμή σύνδεσης 287">
                <a:extLst>
                  <a:ext uri="{FF2B5EF4-FFF2-40B4-BE49-F238E27FC236}">
                    <a16:creationId xmlns:a16="http://schemas.microsoft.com/office/drawing/2014/main" id="{A246BE2D-06A1-4C17-A0E5-FC70A4A13F9D}"/>
                  </a:ext>
                </a:extLst>
              </p:cNvPr>
              <p:cNvCxnSpPr/>
              <p:nvPr/>
            </p:nvCxnSpPr>
            <p:spPr>
              <a:xfrm flipH="1" flipV="1">
                <a:off x="7909560" y="3498620"/>
                <a:ext cx="247159" cy="141"/>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nvGrpSpPr>
            <p:cNvPr id="250" name="Ομάδα 282">
              <a:extLst>
                <a:ext uri="{FF2B5EF4-FFF2-40B4-BE49-F238E27FC236}">
                  <a16:creationId xmlns:a16="http://schemas.microsoft.com/office/drawing/2014/main" id="{EFAC7F37-1B53-4D67-A541-9581AB1120B2}"/>
                </a:ext>
              </a:extLst>
            </p:cNvPr>
            <p:cNvGrpSpPr/>
            <p:nvPr/>
          </p:nvGrpSpPr>
          <p:grpSpPr>
            <a:xfrm rot="5400000">
              <a:off x="8224697" y="3346565"/>
              <a:ext cx="339796" cy="998052"/>
              <a:chOff x="10888850" y="2208089"/>
              <a:chExt cx="339796" cy="998052"/>
            </a:xfrm>
          </p:grpSpPr>
          <p:sp>
            <p:nvSpPr>
              <p:cNvPr id="251" name="Ορθογώνιο 283">
                <a:extLst>
                  <a:ext uri="{FF2B5EF4-FFF2-40B4-BE49-F238E27FC236}">
                    <a16:creationId xmlns:a16="http://schemas.microsoft.com/office/drawing/2014/main" id="{24CD3161-3DA0-483F-903C-5879DC70F5F4}"/>
                  </a:ext>
                </a:extLst>
              </p:cNvPr>
              <p:cNvSpPr/>
              <p:nvPr/>
            </p:nvSpPr>
            <p:spPr>
              <a:xfrm rot="16200000">
                <a:off x="10698120" y="2644002"/>
                <a:ext cx="749348" cy="273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a:extLst>
                  <a:ext uri="{FF2B5EF4-FFF2-40B4-BE49-F238E27FC236}">
                    <a16:creationId xmlns:a16="http://schemas.microsoft.com/office/drawing/2014/main" id="{792FBB7B-93C5-4385-B2BC-526A242EBDF4}"/>
                  </a:ext>
                </a:extLst>
              </p:cNvPr>
              <p:cNvSpPr txBox="1"/>
              <p:nvPr/>
            </p:nvSpPr>
            <p:spPr>
              <a:xfrm rot="16200000">
                <a:off x="10559722" y="2537217"/>
                <a:ext cx="998052" cy="3397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detect</a:t>
                </a:r>
                <a:endParaRPr lang="en-US" b="1" dirty="0">
                  <a:solidFill>
                    <a:schemeClr val="tx1"/>
                  </a:solidFill>
                </a:endParaRPr>
              </a:p>
            </p:txBody>
          </p:sp>
        </p:grpSp>
      </p:grpSp>
      <p:grpSp>
        <p:nvGrpSpPr>
          <p:cNvPr id="256" name="Ομάδα 11">
            <a:extLst>
              <a:ext uri="{FF2B5EF4-FFF2-40B4-BE49-F238E27FC236}">
                <a16:creationId xmlns:a16="http://schemas.microsoft.com/office/drawing/2014/main" id="{E110141F-A889-4D49-9B37-2634CF9FC5C1}"/>
              </a:ext>
            </a:extLst>
          </p:cNvPr>
          <p:cNvGrpSpPr/>
          <p:nvPr/>
        </p:nvGrpSpPr>
        <p:grpSpPr>
          <a:xfrm>
            <a:off x="8482109" y="3234907"/>
            <a:ext cx="843831" cy="369332"/>
            <a:chOff x="7584321" y="2905108"/>
            <a:chExt cx="843831" cy="369332"/>
          </a:xfrm>
        </p:grpSpPr>
        <p:sp>
          <p:nvSpPr>
            <p:cNvPr id="257" name="Ορθογώνιο 9">
              <a:extLst>
                <a:ext uri="{FF2B5EF4-FFF2-40B4-BE49-F238E27FC236}">
                  <a16:creationId xmlns:a16="http://schemas.microsoft.com/office/drawing/2014/main" id="{366C5454-0815-48EB-834B-00AD28DB4E59}"/>
                </a:ext>
              </a:extLst>
            </p:cNvPr>
            <p:cNvSpPr/>
            <p:nvPr/>
          </p:nvSpPr>
          <p:spPr>
            <a:xfrm>
              <a:off x="7584321" y="2933130"/>
              <a:ext cx="843831" cy="31770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TextBox 257">
              <a:extLst>
                <a:ext uri="{FF2B5EF4-FFF2-40B4-BE49-F238E27FC236}">
                  <a16:creationId xmlns:a16="http://schemas.microsoft.com/office/drawing/2014/main" id="{3C7C906A-F278-4034-B0BA-9B15C4A9BD3D}"/>
                </a:ext>
              </a:extLst>
            </p:cNvPr>
            <p:cNvSpPr txBox="1"/>
            <p:nvPr/>
          </p:nvSpPr>
          <p:spPr>
            <a:xfrm>
              <a:off x="7750371" y="2905108"/>
              <a:ext cx="5508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kill</a:t>
              </a:r>
              <a:endParaRPr lang="en-US" b="1" dirty="0">
                <a:solidFill>
                  <a:schemeClr val="tx1"/>
                </a:solidFill>
              </a:endParaRPr>
            </a:p>
          </p:txBody>
        </p:sp>
      </p:grpSp>
      <p:grpSp>
        <p:nvGrpSpPr>
          <p:cNvPr id="259" name="Ομάδα 170">
            <a:extLst>
              <a:ext uri="{FF2B5EF4-FFF2-40B4-BE49-F238E27FC236}">
                <a16:creationId xmlns:a16="http://schemas.microsoft.com/office/drawing/2014/main" id="{D2B5963A-BD4C-42C6-9725-770ACC1E6C1D}"/>
              </a:ext>
            </a:extLst>
          </p:cNvPr>
          <p:cNvGrpSpPr/>
          <p:nvPr/>
        </p:nvGrpSpPr>
        <p:grpSpPr>
          <a:xfrm>
            <a:off x="8081629" y="4837372"/>
            <a:ext cx="1102794" cy="369332"/>
            <a:chOff x="7398652" y="2911828"/>
            <a:chExt cx="1102794" cy="369332"/>
          </a:xfrm>
        </p:grpSpPr>
        <p:sp>
          <p:nvSpPr>
            <p:cNvPr id="260" name="Ορθογώνιο 171">
              <a:extLst>
                <a:ext uri="{FF2B5EF4-FFF2-40B4-BE49-F238E27FC236}">
                  <a16:creationId xmlns:a16="http://schemas.microsoft.com/office/drawing/2014/main" id="{297224EF-85FB-4E01-A887-6EAE6ECE0B55}"/>
                </a:ext>
              </a:extLst>
            </p:cNvPr>
            <p:cNvSpPr/>
            <p:nvPr/>
          </p:nvSpPr>
          <p:spPr>
            <a:xfrm rot="19810318">
              <a:off x="7490583" y="2933130"/>
              <a:ext cx="937570" cy="31770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TextBox 260">
              <a:extLst>
                <a:ext uri="{FF2B5EF4-FFF2-40B4-BE49-F238E27FC236}">
                  <a16:creationId xmlns:a16="http://schemas.microsoft.com/office/drawing/2014/main" id="{D14E9F71-6E12-45E0-B480-E8824896B0BA}"/>
                </a:ext>
              </a:extLst>
            </p:cNvPr>
            <p:cNvSpPr txBox="1"/>
            <p:nvPr/>
          </p:nvSpPr>
          <p:spPr>
            <a:xfrm rot="19746233">
              <a:off x="7398652" y="2911828"/>
              <a:ext cx="11027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unusable</a:t>
              </a:r>
              <a:endParaRPr lang="en-US" b="1" dirty="0">
                <a:solidFill>
                  <a:schemeClr val="tx1"/>
                </a:solidFill>
              </a:endParaRPr>
            </a:p>
          </p:txBody>
        </p:sp>
      </p:grpSp>
      <p:grpSp>
        <p:nvGrpSpPr>
          <p:cNvPr id="262" name="Ομάδα 93">
            <a:extLst>
              <a:ext uri="{FF2B5EF4-FFF2-40B4-BE49-F238E27FC236}">
                <a16:creationId xmlns:a16="http://schemas.microsoft.com/office/drawing/2014/main" id="{B1F3BEC4-4BCE-4230-B267-573F94AEE6E0}"/>
              </a:ext>
            </a:extLst>
          </p:cNvPr>
          <p:cNvGrpSpPr/>
          <p:nvPr/>
        </p:nvGrpSpPr>
        <p:grpSpPr>
          <a:xfrm>
            <a:off x="6917983" y="2041519"/>
            <a:ext cx="2066220" cy="765127"/>
            <a:chOff x="5894397" y="1787078"/>
            <a:chExt cx="2066220" cy="765127"/>
          </a:xfrm>
        </p:grpSpPr>
        <p:sp>
          <p:nvSpPr>
            <p:cNvPr id="283" name="TextBox 282">
              <a:extLst>
                <a:ext uri="{FF2B5EF4-FFF2-40B4-BE49-F238E27FC236}">
                  <a16:creationId xmlns:a16="http://schemas.microsoft.com/office/drawing/2014/main" id="{7F75C056-3280-4BC4-81FB-531061D23F06}"/>
                </a:ext>
              </a:extLst>
            </p:cNvPr>
            <p:cNvSpPr txBox="1"/>
            <p:nvPr/>
          </p:nvSpPr>
          <p:spPr>
            <a:xfrm>
              <a:off x="6485666" y="1787078"/>
              <a:ext cx="11948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err="1">
                  <a:solidFill>
                    <a:schemeClr val="tx1"/>
                  </a:solidFill>
                  <a:latin typeface="Barlow"/>
                </a:rPr>
                <a:t>asm</a:t>
              </a:r>
              <a:r>
                <a:rPr lang="en-US" sz="1800" b="1" dirty="0">
                  <a:solidFill>
                    <a:schemeClr val="tx1"/>
                  </a:solidFill>
                  <a:latin typeface="Barlow"/>
                </a:rPr>
                <a:t>(trap)</a:t>
              </a:r>
              <a:endParaRPr lang="en-US" b="1" dirty="0">
                <a:solidFill>
                  <a:schemeClr val="tx1"/>
                </a:solidFill>
              </a:endParaRPr>
            </a:p>
          </p:txBody>
        </p:sp>
        <p:grpSp>
          <p:nvGrpSpPr>
            <p:cNvPr id="284" name="Ομάδα 89">
              <a:extLst>
                <a:ext uri="{FF2B5EF4-FFF2-40B4-BE49-F238E27FC236}">
                  <a16:creationId xmlns:a16="http://schemas.microsoft.com/office/drawing/2014/main" id="{F47A1856-608E-440F-A4A4-ACCD0C4EAF29}"/>
                </a:ext>
              </a:extLst>
            </p:cNvPr>
            <p:cNvGrpSpPr/>
            <p:nvPr/>
          </p:nvGrpSpPr>
          <p:grpSpPr>
            <a:xfrm>
              <a:off x="5894397" y="2092782"/>
              <a:ext cx="2066220" cy="459423"/>
              <a:chOff x="5894397" y="2023230"/>
              <a:chExt cx="2066220" cy="528976"/>
            </a:xfrm>
          </p:grpSpPr>
          <p:cxnSp>
            <p:nvCxnSpPr>
              <p:cNvPr id="285" name="Ευθεία γραμμή σύνδεσης 231">
                <a:extLst>
                  <a:ext uri="{FF2B5EF4-FFF2-40B4-BE49-F238E27FC236}">
                    <a16:creationId xmlns:a16="http://schemas.microsoft.com/office/drawing/2014/main" id="{21B31BCC-582A-48EA-8160-A591B50E18A9}"/>
                  </a:ext>
                </a:extLst>
              </p:cNvPr>
              <p:cNvCxnSpPr/>
              <p:nvPr/>
            </p:nvCxnSpPr>
            <p:spPr>
              <a:xfrm>
                <a:off x="7951727" y="2023230"/>
                <a:ext cx="8890" cy="39605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6" name="Ευθεία γραμμή σύνδεσης 68">
                <a:extLst>
                  <a:ext uri="{FF2B5EF4-FFF2-40B4-BE49-F238E27FC236}">
                    <a16:creationId xmlns:a16="http://schemas.microsoft.com/office/drawing/2014/main" id="{1FF620EC-F793-4AF7-ADF2-25E034D5C5C0}"/>
                  </a:ext>
                </a:extLst>
              </p:cNvPr>
              <p:cNvCxnSpPr/>
              <p:nvPr/>
            </p:nvCxnSpPr>
            <p:spPr>
              <a:xfrm flipV="1">
                <a:off x="5894397" y="2036750"/>
                <a:ext cx="2066220" cy="2416"/>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287" name="Ευθεία γραμμή σύνδεσης 247">
                <a:extLst>
                  <a:ext uri="{FF2B5EF4-FFF2-40B4-BE49-F238E27FC236}">
                    <a16:creationId xmlns:a16="http://schemas.microsoft.com/office/drawing/2014/main" id="{A27D8308-DAC8-4F53-A690-B4FF4216749D}"/>
                  </a:ext>
                </a:extLst>
              </p:cNvPr>
              <p:cNvCxnSpPr/>
              <p:nvPr/>
            </p:nvCxnSpPr>
            <p:spPr>
              <a:xfrm flipH="1">
                <a:off x="5904913" y="2027566"/>
                <a:ext cx="3246" cy="524640"/>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sp>
        <p:nvSpPr>
          <p:cNvPr id="186" name="Πολλαπλασιασμός 32">
            <a:extLst>
              <a:ext uri="{FF2B5EF4-FFF2-40B4-BE49-F238E27FC236}">
                <a16:creationId xmlns:a16="http://schemas.microsoft.com/office/drawing/2014/main" id="{15ED5E2A-5452-4EBE-B181-7FB261BC6516}"/>
              </a:ext>
            </a:extLst>
          </p:cNvPr>
          <p:cNvSpPr/>
          <p:nvPr/>
        </p:nvSpPr>
        <p:spPr>
          <a:xfrm>
            <a:off x="5059675" y="3271853"/>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2308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500"/>
                                        <p:tgtEl>
                                          <p:spTgt spid="2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8"/>
                                        </p:tgtEl>
                                        <p:attrNameLst>
                                          <p:attrName>style.visibility</p:attrName>
                                        </p:attrNameLst>
                                      </p:cBhvr>
                                      <p:to>
                                        <p:strVal val="visible"/>
                                      </p:to>
                                    </p:set>
                                    <p:animEffect transition="in" filter="fade">
                                      <p:cBhvr>
                                        <p:cTn id="12" dur="500"/>
                                        <p:tgtEl>
                                          <p:spTgt spid="2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gtEl>
                                        <p:attrNameLst>
                                          <p:attrName>style.visibility</p:attrName>
                                        </p:attrNameLst>
                                      </p:cBhvr>
                                      <p:to>
                                        <p:strVal val="visible"/>
                                      </p:to>
                                    </p:set>
                                    <p:animEffect transition="in" filter="fade">
                                      <p:cBhvr>
                                        <p:cTn id="17" dur="500"/>
                                        <p:tgtEl>
                                          <p:spTgt spid="2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
                                        </p:tgtEl>
                                        <p:attrNameLst>
                                          <p:attrName>style.visibility</p:attrName>
                                        </p:attrNameLst>
                                      </p:cBhvr>
                                      <p:to>
                                        <p:strVal val="visible"/>
                                      </p:to>
                                    </p:set>
                                    <p:animEffect transition="in" filter="fade">
                                      <p:cBhvr>
                                        <p:cTn id="22" dur="500"/>
                                        <p:tgtEl>
                                          <p:spTgt spid="2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9"/>
                                        </p:tgtEl>
                                        <p:attrNameLst>
                                          <p:attrName>style.visibility</p:attrName>
                                        </p:attrNameLst>
                                      </p:cBhvr>
                                      <p:to>
                                        <p:strVal val="visible"/>
                                      </p:to>
                                    </p:set>
                                    <p:animEffect transition="in" filter="fade">
                                      <p:cBhvr>
                                        <p:cTn id="27" dur="500"/>
                                        <p:tgtEl>
                                          <p:spTgt spid="2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3"/>
                                        </p:tgtEl>
                                        <p:attrNameLst>
                                          <p:attrName>style.visibility</p:attrName>
                                        </p:attrNameLst>
                                      </p:cBhvr>
                                      <p:to>
                                        <p:strVal val="visible"/>
                                      </p:to>
                                    </p:set>
                                    <p:animEffect transition="in" filter="fade">
                                      <p:cBhvr>
                                        <p:cTn id="32" dur="500"/>
                                        <p:tgtEl>
                                          <p:spTgt spid="1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6"/>
                                        </p:tgtEl>
                                        <p:attrNameLst>
                                          <p:attrName>style.visibility</p:attrName>
                                        </p:attrNameLst>
                                      </p:cBhvr>
                                      <p:to>
                                        <p:strVal val="visible"/>
                                      </p:to>
                                    </p:set>
                                    <p:animEffect transition="in" filter="fade">
                                      <p:cBhvr>
                                        <p:cTn id="37"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8598241A-BD8F-45E4-8292-95FBF8878F1B}"/>
              </a:ext>
            </a:extLst>
          </p:cNvPr>
          <p:cNvSpPr/>
          <p:nvPr/>
        </p:nvSpPr>
        <p:spPr>
          <a:xfrm>
            <a:off x="6220400" y="1614281"/>
            <a:ext cx="4678634" cy="4470636"/>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2" name="Rectangle 151">
            <a:extLst>
              <a:ext uri="{FF2B5EF4-FFF2-40B4-BE49-F238E27FC236}">
                <a16:creationId xmlns:a16="http://schemas.microsoft.com/office/drawing/2014/main" id="{537C1A83-47F0-4A7E-9A81-75F55E479BF4}"/>
              </a:ext>
            </a:extLst>
          </p:cNvPr>
          <p:cNvSpPr/>
          <p:nvPr/>
        </p:nvSpPr>
        <p:spPr>
          <a:xfrm>
            <a:off x="1232536" y="1571494"/>
            <a:ext cx="5035709" cy="4470636"/>
          </a:xfrm>
          <a:prstGeom prst="rect">
            <a:avLst/>
          </a:prstGeom>
          <a:solidFill>
            <a:srgbClr val="F1F0E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53" name="Straight Arrow Connector 17">
            <a:extLst>
              <a:ext uri="{FF2B5EF4-FFF2-40B4-BE49-F238E27FC236}">
                <a16:creationId xmlns:a16="http://schemas.microsoft.com/office/drawing/2014/main" id="{FB8BFAF9-A33B-4836-8BB8-F0D58A0E7771}"/>
              </a:ext>
            </a:extLst>
          </p:cNvPr>
          <p:cNvCxnSpPr>
            <a:cxnSpLocks/>
          </p:cNvCxnSpPr>
          <p:nvPr/>
        </p:nvCxnSpPr>
        <p:spPr>
          <a:xfrm>
            <a:off x="6269781" y="5463540"/>
            <a:ext cx="0" cy="832852"/>
          </a:xfrm>
          <a:prstGeom prst="straightConnector1">
            <a:avLst/>
          </a:prstGeom>
          <a:ln>
            <a:headEnd type="none" w="med" len="med"/>
            <a:tailEnd type="none" w="med" len="med"/>
          </a:ln>
          <a:effectLst>
            <a:outerShdw blurRad="50800" dist="38100" dir="13500000" algn="b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3" name="Ομάδα 2"/>
          <p:cNvGrpSpPr/>
          <p:nvPr/>
        </p:nvGrpSpPr>
        <p:grpSpPr>
          <a:xfrm>
            <a:off x="1138132" y="2606004"/>
            <a:ext cx="790974" cy="1342845"/>
            <a:chOff x="114545" y="2333046"/>
            <a:chExt cx="790974" cy="1342845"/>
          </a:xfrm>
        </p:grpSpPr>
        <p:sp>
          <p:nvSpPr>
            <p:cNvPr id="180" name="TextBox 179">
              <a:extLst>
                <a:ext uri="{FF2B5EF4-FFF2-40B4-BE49-F238E27FC236}">
                  <a16:creationId xmlns:a16="http://schemas.microsoft.com/office/drawing/2014/main" id="{00DCCF82-E85A-4763-99D9-CDC48CAEF210}"/>
                </a:ext>
              </a:extLst>
            </p:cNvPr>
            <p:cNvSpPr txBox="1"/>
            <p:nvPr/>
          </p:nvSpPr>
          <p:spPr>
            <a:xfrm>
              <a:off x="114545" y="2333046"/>
              <a:ext cx="7909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Apps</a:t>
              </a:r>
            </a:p>
          </p:txBody>
        </p:sp>
        <p:sp>
          <p:nvSpPr>
            <p:cNvPr id="181" name="Οβάλ 180"/>
            <p:cNvSpPr/>
            <p:nvPr/>
          </p:nvSpPr>
          <p:spPr>
            <a:xfrm>
              <a:off x="336920" y="2982582"/>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Οβάλ 181"/>
            <p:cNvSpPr/>
            <p:nvPr/>
          </p:nvSpPr>
          <p:spPr>
            <a:xfrm>
              <a:off x="344063" y="3398368"/>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2" name="Ορθογώνιο 321"/>
          <p:cNvSpPr/>
          <p:nvPr/>
        </p:nvSpPr>
        <p:spPr>
          <a:xfrm>
            <a:off x="6724126" y="2755455"/>
            <a:ext cx="406766" cy="443604"/>
          </a:xfrm>
          <a:prstGeom prst="rect">
            <a:avLst/>
          </a:prstGeom>
          <a:solidFill>
            <a:schemeClr val="bg2">
              <a:lumMod val="75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65125"/>
            <a:ext cx="6943112" cy="748340"/>
          </a:xfrm>
        </p:spPr>
        <p:txBody>
          <a:bodyPr>
            <a:normAutofit/>
          </a:bodyPr>
          <a:lstStyle/>
          <a:p>
            <a:r>
              <a:rPr lang="en-US" sz="3200" b="1" dirty="0">
                <a:solidFill>
                  <a:srgbClr val="1D4956"/>
                </a:solidFill>
                <a:latin typeface="Barlow"/>
                <a:cs typeface="Calibri Light"/>
              </a:rPr>
              <a:t>Revoke a kernel with </a:t>
            </a:r>
            <a:r>
              <a:rPr lang="en-US" sz="3200" b="1" dirty="0" err="1">
                <a:solidFill>
                  <a:srgbClr val="1D4956"/>
                </a:solidFill>
                <a:latin typeface="Barlow"/>
                <a:cs typeface="Calibri Light"/>
              </a:rPr>
              <a:t>TReM</a:t>
            </a:r>
            <a:r>
              <a:rPr lang="en-US" sz="3200" b="1" dirty="0">
                <a:solidFill>
                  <a:srgbClr val="1D4956"/>
                </a:solidFill>
                <a:latin typeface="Barlow"/>
                <a:cs typeface="Calibri Light"/>
              </a:rPr>
              <a:t> </a:t>
            </a:r>
          </a:p>
        </p:txBody>
      </p:sp>
      <p:grpSp>
        <p:nvGrpSpPr>
          <p:cNvPr id="15" name="Ομάδα 14"/>
          <p:cNvGrpSpPr/>
          <p:nvPr/>
        </p:nvGrpSpPr>
        <p:grpSpPr>
          <a:xfrm>
            <a:off x="3519297" y="1602616"/>
            <a:ext cx="5120207" cy="461666"/>
            <a:chOff x="2495710" y="2066767"/>
            <a:chExt cx="5120207" cy="461666"/>
          </a:xfrm>
        </p:grpSpPr>
        <p:sp>
          <p:nvSpPr>
            <p:cNvPr id="46" name="TextBox 45">
              <a:extLst>
                <a:ext uri="{FF2B5EF4-FFF2-40B4-BE49-F238E27FC236}">
                  <a16:creationId xmlns:a16="http://schemas.microsoft.com/office/drawing/2014/main" id="{00DCCF82-E85A-4763-99D9-CDC48CAEF210}"/>
                </a:ext>
              </a:extLst>
            </p:cNvPr>
            <p:cNvSpPr txBox="1"/>
            <p:nvPr/>
          </p:nvSpPr>
          <p:spPr>
            <a:xfrm>
              <a:off x="2495710" y="2066768"/>
              <a:ext cx="821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Host</a:t>
              </a:r>
              <a:endParaRPr lang="en-US" b="1" dirty="0">
                <a:solidFill>
                  <a:srgbClr val="1D4956"/>
                </a:solidFill>
              </a:endParaRPr>
            </a:p>
          </p:txBody>
        </p:sp>
        <p:sp>
          <p:nvSpPr>
            <p:cNvPr id="78" name="TextBox 77">
              <a:extLst>
                <a:ext uri="{FF2B5EF4-FFF2-40B4-BE49-F238E27FC236}">
                  <a16:creationId xmlns:a16="http://schemas.microsoft.com/office/drawing/2014/main" id="{00DCCF82-E85A-4763-99D9-CDC48CAEF210}"/>
                </a:ext>
              </a:extLst>
            </p:cNvPr>
            <p:cNvSpPr txBox="1"/>
            <p:nvPr/>
          </p:nvSpPr>
          <p:spPr>
            <a:xfrm>
              <a:off x="6860961" y="2066767"/>
              <a:ext cx="7549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rgbClr val="1D4956"/>
                  </a:solidFill>
                  <a:latin typeface="Barlow"/>
                </a:rPr>
                <a:t>GPU</a:t>
              </a:r>
              <a:endParaRPr lang="en-US" b="1" dirty="0">
                <a:solidFill>
                  <a:srgbClr val="1D4956"/>
                </a:solidFill>
              </a:endParaRPr>
            </a:p>
          </p:txBody>
        </p:sp>
      </p:grpSp>
      <p:grpSp>
        <p:nvGrpSpPr>
          <p:cNvPr id="82" name="Ομάδα 81"/>
          <p:cNvGrpSpPr/>
          <p:nvPr/>
        </p:nvGrpSpPr>
        <p:grpSpPr>
          <a:xfrm>
            <a:off x="7248810" y="4376334"/>
            <a:ext cx="2823699" cy="1015035"/>
            <a:chOff x="2195920" y="3274116"/>
            <a:chExt cx="1879290" cy="1015035"/>
          </a:xfrm>
        </p:grpSpPr>
        <p:sp>
          <p:nvSpPr>
            <p:cNvPr id="83" name="Ορθογώνιο 82"/>
            <p:cNvSpPr/>
            <p:nvPr/>
          </p:nvSpPr>
          <p:spPr>
            <a:xfrm>
              <a:off x="2195920" y="3366481"/>
              <a:ext cx="1879290" cy="922670"/>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2596043" y="3274116"/>
              <a:ext cx="11486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 memory </a:t>
              </a:r>
              <a:endParaRPr lang="en-US" sz="1600" dirty="0">
                <a:solidFill>
                  <a:srgbClr val="1D4956"/>
                </a:solidFill>
              </a:endParaRPr>
            </a:p>
          </p:txBody>
        </p:sp>
      </p:grpSp>
      <p:grpSp>
        <p:nvGrpSpPr>
          <p:cNvPr id="263" name="Ομάδα 262"/>
          <p:cNvGrpSpPr/>
          <p:nvPr/>
        </p:nvGrpSpPr>
        <p:grpSpPr>
          <a:xfrm>
            <a:off x="6785116" y="2773597"/>
            <a:ext cx="3708771" cy="425462"/>
            <a:chOff x="5761529" y="2500639"/>
            <a:chExt cx="3708771" cy="425462"/>
          </a:xfrm>
        </p:grpSpPr>
        <p:grpSp>
          <p:nvGrpSpPr>
            <p:cNvPr id="121" name="Ομάδα 120"/>
            <p:cNvGrpSpPr/>
            <p:nvPr/>
          </p:nvGrpSpPr>
          <p:grpSpPr>
            <a:xfrm>
              <a:off x="5761529" y="2500639"/>
              <a:ext cx="298590" cy="400110"/>
              <a:chOff x="5266229" y="2500012"/>
              <a:chExt cx="298590" cy="400110"/>
            </a:xfrm>
          </p:grpSpPr>
          <p:sp>
            <p:nvSpPr>
              <p:cNvPr id="119" name="Ορθογώνιο 1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25" name="Ομάδα 124"/>
            <p:cNvGrpSpPr/>
            <p:nvPr/>
          </p:nvGrpSpPr>
          <p:grpSpPr>
            <a:xfrm>
              <a:off x="6443565" y="2505709"/>
              <a:ext cx="298590" cy="400110"/>
              <a:chOff x="5266229" y="2500012"/>
              <a:chExt cx="298590" cy="400110"/>
            </a:xfrm>
          </p:grpSpPr>
          <p:sp>
            <p:nvSpPr>
              <p:cNvPr id="126" name="Ορθογώνιο 125"/>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1" name="Ομάδα 130"/>
            <p:cNvGrpSpPr/>
            <p:nvPr/>
          </p:nvGrpSpPr>
          <p:grpSpPr>
            <a:xfrm>
              <a:off x="7125601" y="2510779"/>
              <a:ext cx="298590" cy="400110"/>
              <a:chOff x="5266229" y="2500012"/>
              <a:chExt cx="298590" cy="400110"/>
            </a:xfrm>
          </p:grpSpPr>
          <p:sp>
            <p:nvSpPr>
              <p:cNvPr id="132" name="Ορθογώνιο 131"/>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37" name="Ομάδα 136"/>
            <p:cNvGrpSpPr/>
            <p:nvPr/>
          </p:nvGrpSpPr>
          <p:grpSpPr>
            <a:xfrm>
              <a:off x="7807637" y="2515849"/>
              <a:ext cx="298590" cy="400110"/>
              <a:chOff x="5266229" y="2500012"/>
              <a:chExt cx="298590" cy="400110"/>
            </a:xfrm>
          </p:grpSpPr>
          <p:sp>
            <p:nvSpPr>
              <p:cNvPr id="138" name="Ορθογώνιο 13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143" name="Ομάδα 142"/>
            <p:cNvGrpSpPr/>
            <p:nvPr/>
          </p:nvGrpSpPr>
          <p:grpSpPr>
            <a:xfrm>
              <a:off x="8489673" y="2520919"/>
              <a:ext cx="298590" cy="400110"/>
              <a:chOff x="5266229" y="2500012"/>
              <a:chExt cx="298590" cy="400110"/>
            </a:xfrm>
          </p:grpSpPr>
          <p:sp>
            <p:nvSpPr>
              <p:cNvPr id="144" name="Ορθογώνιο 143"/>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14" name="Ομάδα 213"/>
            <p:cNvGrpSpPr/>
            <p:nvPr/>
          </p:nvGrpSpPr>
          <p:grpSpPr>
            <a:xfrm>
              <a:off x="9171710" y="2525991"/>
              <a:ext cx="298590" cy="400110"/>
              <a:chOff x="5266229" y="2500012"/>
              <a:chExt cx="298590" cy="400110"/>
            </a:xfrm>
          </p:grpSpPr>
          <p:sp>
            <p:nvSpPr>
              <p:cNvPr id="218" name="Ορθογώνιο 217"/>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TextBox 218">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264" name="Ομάδα 263"/>
          <p:cNvGrpSpPr/>
          <p:nvPr/>
        </p:nvGrpSpPr>
        <p:grpSpPr>
          <a:xfrm>
            <a:off x="6793923" y="3301025"/>
            <a:ext cx="3708771" cy="425462"/>
            <a:chOff x="5761529" y="2500639"/>
            <a:chExt cx="3708771" cy="425462"/>
          </a:xfrm>
        </p:grpSpPr>
        <p:grpSp>
          <p:nvGrpSpPr>
            <p:cNvPr id="265" name="Ομάδα 264"/>
            <p:cNvGrpSpPr/>
            <p:nvPr/>
          </p:nvGrpSpPr>
          <p:grpSpPr>
            <a:xfrm>
              <a:off x="5761529" y="2500639"/>
              <a:ext cx="298590" cy="400110"/>
              <a:chOff x="5266229" y="2500012"/>
              <a:chExt cx="298590" cy="400110"/>
            </a:xfrm>
          </p:grpSpPr>
          <p:sp>
            <p:nvSpPr>
              <p:cNvPr id="281" name="Ορθογώνιο 28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6" name="Ομάδα 265"/>
            <p:cNvGrpSpPr/>
            <p:nvPr/>
          </p:nvGrpSpPr>
          <p:grpSpPr>
            <a:xfrm>
              <a:off x="6443565" y="2505709"/>
              <a:ext cx="298590" cy="400110"/>
              <a:chOff x="5266229" y="2500012"/>
              <a:chExt cx="298590" cy="400110"/>
            </a:xfrm>
          </p:grpSpPr>
          <p:sp>
            <p:nvSpPr>
              <p:cNvPr id="279" name="Ορθογώνιο 27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7" name="Ομάδα 266"/>
            <p:cNvGrpSpPr/>
            <p:nvPr/>
          </p:nvGrpSpPr>
          <p:grpSpPr>
            <a:xfrm>
              <a:off x="7125601" y="2510779"/>
              <a:ext cx="298590" cy="400110"/>
              <a:chOff x="5266229" y="2500012"/>
              <a:chExt cx="298590" cy="400110"/>
            </a:xfrm>
          </p:grpSpPr>
          <p:sp>
            <p:nvSpPr>
              <p:cNvPr id="277" name="Ορθογώνιο 27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8" name="Ομάδα 267"/>
            <p:cNvGrpSpPr/>
            <p:nvPr/>
          </p:nvGrpSpPr>
          <p:grpSpPr>
            <a:xfrm>
              <a:off x="7807637" y="2515849"/>
              <a:ext cx="298590" cy="400110"/>
              <a:chOff x="5266229" y="2500012"/>
              <a:chExt cx="298590" cy="400110"/>
            </a:xfrm>
          </p:grpSpPr>
          <p:sp>
            <p:nvSpPr>
              <p:cNvPr id="275" name="Ορθογώνιο 27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TextBox 27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69" name="Ομάδα 268"/>
            <p:cNvGrpSpPr/>
            <p:nvPr/>
          </p:nvGrpSpPr>
          <p:grpSpPr>
            <a:xfrm>
              <a:off x="8489673" y="2520919"/>
              <a:ext cx="298590" cy="400110"/>
              <a:chOff x="5266229" y="2500012"/>
              <a:chExt cx="298590" cy="400110"/>
            </a:xfrm>
          </p:grpSpPr>
          <p:sp>
            <p:nvSpPr>
              <p:cNvPr id="273" name="Ορθογώνιο 27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TextBox 27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270" name="Ομάδα 269"/>
            <p:cNvGrpSpPr/>
            <p:nvPr/>
          </p:nvGrpSpPr>
          <p:grpSpPr>
            <a:xfrm>
              <a:off x="9171710" y="2525991"/>
              <a:ext cx="298590" cy="400110"/>
              <a:chOff x="5266229" y="2500012"/>
              <a:chExt cx="298590" cy="400110"/>
            </a:xfrm>
          </p:grpSpPr>
          <p:sp>
            <p:nvSpPr>
              <p:cNvPr id="271" name="Ορθογώνιο 27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grpSp>
        <p:nvGrpSpPr>
          <p:cNvPr id="302" name="Ομάδα 301"/>
          <p:cNvGrpSpPr/>
          <p:nvPr/>
        </p:nvGrpSpPr>
        <p:grpSpPr>
          <a:xfrm>
            <a:off x="6793923" y="3796672"/>
            <a:ext cx="3708771" cy="425462"/>
            <a:chOff x="5761529" y="2500639"/>
            <a:chExt cx="3708771" cy="425462"/>
          </a:xfrm>
        </p:grpSpPr>
        <p:grpSp>
          <p:nvGrpSpPr>
            <p:cNvPr id="303" name="Ομάδα 302"/>
            <p:cNvGrpSpPr/>
            <p:nvPr/>
          </p:nvGrpSpPr>
          <p:grpSpPr>
            <a:xfrm>
              <a:off x="5761529" y="2500639"/>
              <a:ext cx="298590" cy="400110"/>
              <a:chOff x="5266229" y="2500012"/>
              <a:chExt cx="298590" cy="400110"/>
            </a:xfrm>
          </p:grpSpPr>
          <p:sp>
            <p:nvSpPr>
              <p:cNvPr id="319" name="Ορθογώνιο 31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4" name="Ομάδα 303"/>
            <p:cNvGrpSpPr/>
            <p:nvPr/>
          </p:nvGrpSpPr>
          <p:grpSpPr>
            <a:xfrm>
              <a:off x="6443565" y="2505709"/>
              <a:ext cx="298590" cy="400110"/>
              <a:chOff x="5266229" y="2500012"/>
              <a:chExt cx="298590" cy="400110"/>
            </a:xfrm>
          </p:grpSpPr>
          <p:sp>
            <p:nvSpPr>
              <p:cNvPr id="317" name="Ορθογώνιο 316"/>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TextBox 317">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5" name="Ομάδα 304"/>
            <p:cNvGrpSpPr/>
            <p:nvPr/>
          </p:nvGrpSpPr>
          <p:grpSpPr>
            <a:xfrm>
              <a:off x="7125601" y="2510779"/>
              <a:ext cx="298590" cy="400110"/>
              <a:chOff x="5266229" y="2500012"/>
              <a:chExt cx="298590" cy="400110"/>
            </a:xfrm>
          </p:grpSpPr>
          <p:sp>
            <p:nvSpPr>
              <p:cNvPr id="315" name="Ορθογώνιο 314"/>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TextBox 315">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6" name="Ομάδα 305"/>
            <p:cNvGrpSpPr/>
            <p:nvPr/>
          </p:nvGrpSpPr>
          <p:grpSpPr>
            <a:xfrm>
              <a:off x="7807637" y="2515849"/>
              <a:ext cx="298590" cy="400110"/>
              <a:chOff x="5266229" y="2500012"/>
              <a:chExt cx="298590" cy="400110"/>
            </a:xfrm>
          </p:grpSpPr>
          <p:sp>
            <p:nvSpPr>
              <p:cNvPr id="313" name="Ορθογώνιο 312"/>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7" name="Ομάδα 306"/>
            <p:cNvGrpSpPr/>
            <p:nvPr/>
          </p:nvGrpSpPr>
          <p:grpSpPr>
            <a:xfrm>
              <a:off x="8489673" y="2520919"/>
              <a:ext cx="298590" cy="400110"/>
              <a:chOff x="5266229" y="2500012"/>
              <a:chExt cx="298590" cy="400110"/>
            </a:xfrm>
          </p:grpSpPr>
          <p:sp>
            <p:nvSpPr>
              <p:cNvPr id="311" name="Ορθογώνιο 310"/>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nvGrpSpPr>
            <p:cNvPr id="308" name="Ομάδα 307"/>
            <p:cNvGrpSpPr/>
            <p:nvPr/>
          </p:nvGrpSpPr>
          <p:grpSpPr>
            <a:xfrm>
              <a:off x="9171710" y="2525991"/>
              <a:ext cx="298590" cy="400110"/>
              <a:chOff x="5266229" y="2500012"/>
              <a:chExt cx="298590" cy="400110"/>
            </a:xfrm>
          </p:grpSpPr>
          <p:sp>
            <p:nvSpPr>
              <p:cNvPr id="309" name="Ορθογώνιο 308"/>
              <p:cNvSpPr/>
              <p:nvPr/>
            </p:nvSpPr>
            <p:spPr>
              <a:xfrm>
                <a:off x="5266229" y="2546509"/>
                <a:ext cx="289783" cy="314559"/>
              </a:xfrm>
              <a:prstGeom prst="rect">
                <a:avLst/>
              </a:prstGeom>
              <a:solidFill>
                <a:srgbClr val="92D05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a:extLst>
                  <a:ext uri="{FF2B5EF4-FFF2-40B4-BE49-F238E27FC236}">
                    <a16:creationId xmlns:a16="http://schemas.microsoft.com/office/drawing/2014/main" id="{00DCCF82-E85A-4763-99D9-CDC48CAEF210}"/>
                  </a:ext>
                </a:extLst>
              </p:cNvPr>
              <p:cNvSpPr txBox="1"/>
              <p:nvPr/>
            </p:nvSpPr>
            <p:spPr>
              <a:xfrm>
                <a:off x="5275036" y="2500012"/>
                <a:ext cx="2897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tx1"/>
                    </a:solidFill>
                    <a:latin typeface="Barlow"/>
                  </a:rPr>
                  <a:t>C</a:t>
                </a:r>
                <a:endParaRPr lang="en-US" sz="1600" dirty="0">
                  <a:solidFill>
                    <a:schemeClr val="tx1"/>
                  </a:solidFill>
                </a:endParaRPr>
              </a:p>
            </p:txBody>
          </p:sp>
        </p:grpSp>
      </p:grpSp>
      <p:sp>
        <p:nvSpPr>
          <p:cNvPr id="323" name="TextBox 322">
            <a:extLst>
              <a:ext uri="{FF2B5EF4-FFF2-40B4-BE49-F238E27FC236}">
                <a16:creationId xmlns:a16="http://schemas.microsoft.com/office/drawing/2014/main" id="{00DCCF82-E85A-4763-99D9-CDC48CAEF210}"/>
              </a:ext>
            </a:extLst>
          </p:cNvPr>
          <p:cNvSpPr txBox="1"/>
          <p:nvPr/>
        </p:nvSpPr>
        <p:spPr>
          <a:xfrm>
            <a:off x="6334716" y="2008515"/>
            <a:ext cx="11786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Wrapper kernel</a:t>
            </a:r>
            <a:endParaRPr lang="en-US" sz="1600" dirty="0">
              <a:solidFill>
                <a:srgbClr val="1D4956"/>
              </a:solidFill>
            </a:endParaRPr>
          </a:p>
        </p:txBody>
      </p:sp>
      <p:sp>
        <p:nvSpPr>
          <p:cNvPr id="326" name="TextBox 325">
            <a:extLst>
              <a:ext uri="{FF2B5EF4-FFF2-40B4-BE49-F238E27FC236}">
                <a16:creationId xmlns:a16="http://schemas.microsoft.com/office/drawing/2014/main" id="{00DCCF82-E85A-4763-99D9-CDC48CAEF210}"/>
              </a:ext>
            </a:extLst>
          </p:cNvPr>
          <p:cNvSpPr txBox="1"/>
          <p:nvPr/>
        </p:nvSpPr>
        <p:spPr>
          <a:xfrm>
            <a:off x="8100684" y="2284466"/>
            <a:ext cx="17508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Actual kernel</a:t>
            </a:r>
            <a:endParaRPr lang="en-US" sz="1600" dirty="0">
              <a:solidFill>
                <a:srgbClr val="1D4956"/>
              </a:solidFill>
            </a:endParaRPr>
          </a:p>
        </p:txBody>
      </p:sp>
      <p:grpSp>
        <p:nvGrpSpPr>
          <p:cNvPr id="4" name="Ομάδα 3"/>
          <p:cNvGrpSpPr/>
          <p:nvPr/>
        </p:nvGrpSpPr>
        <p:grpSpPr>
          <a:xfrm>
            <a:off x="8139624" y="4719721"/>
            <a:ext cx="1013636" cy="599777"/>
            <a:chOff x="9830000" y="4472080"/>
            <a:chExt cx="1013636" cy="599777"/>
          </a:xfrm>
        </p:grpSpPr>
        <p:sp>
          <p:nvSpPr>
            <p:cNvPr id="140" name="Ορθογώνιο 139"/>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00DCCF82-E85A-4763-99D9-CDC48CAEF210}"/>
                </a:ext>
              </a:extLst>
            </p:cNvPr>
            <p:cNvSpPr txBox="1"/>
            <p:nvPr/>
          </p:nvSpPr>
          <p:spPr>
            <a:xfrm>
              <a:off x="9830000" y="4472080"/>
              <a:ext cx="101363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200" dirty="0">
                <a:solidFill>
                  <a:srgbClr val="1D4956"/>
                </a:solidFill>
              </a:endParaRPr>
            </a:p>
          </p:txBody>
        </p:sp>
      </p:grpSp>
      <p:sp>
        <p:nvSpPr>
          <p:cNvPr id="147" name="TextBox 146">
            <a:extLst>
              <a:ext uri="{FF2B5EF4-FFF2-40B4-BE49-F238E27FC236}">
                <a16:creationId xmlns:a16="http://schemas.microsoft.com/office/drawing/2014/main" id="{00DCCF82-E85A-4763-99D9-CDC48CAEF210}"/>
              </a:ext>
            </a:extLst>
          </p:cNvPr>
          <p:cNvSpPr txBox="1"/>
          <p:nvPr/>
        </p:nvSpPr>
        <p:spPr>
          <a:xfrm>
            <a:off x="9575836" y="5379824"/>
            <a:ext cx="16775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err="1">
                <a:solidFill>
                  <a:schemeClr val="tx1"/>
                </a:solidFill>
                <a:latin typeface="Barlow"/>
              </a:rPr>
              <a:t>TReM</a:t>
            </a:r>
            <a:endParaRPr lang="en-US" sz="1600" b="1" dirty="0">
              <a:solidFill>
                <a:schemeClr val="tx1"/>
              </a:solidFill>
            </a:endParaRPr>
          </a:p>
        </p:txBody>
      </p:sp>
      <p:grpSp>
        <p:nvGrpSpPr>
          <p:cNvPr id="19" name="Ομάδα 18"/>
          <p:cNvGrpSpPr/>
          <p:nvPr/>
        </p:nvGrpSpPr>
        <p:grpSpPr>
          <a:xfrm>
            <a:off x="2030140" y="2461223"/>
            <a:ext cx="1035725" cy="1489215"/>
            <a:chOff x="1006553" y="2188265"/>
            <a:chExt cx="1035725" cy="1489215"/>
          </a:xfrm>
        </p:grpSpPr>
        <p:grpSp>
          <p:nvGrpSpPr>
            <p:cNvPr id="161" name="Ομάδα 160"/>
            <p:cNvGrpSpPr/>
            <p:nvPr/>
          </p:nvGrpSpPr>
          <p:grpSpPr>
            <a:xfrm>
              <a:off x="1162050" y="2964912"/>
              <a:ext cx="697285" cy="287253"/>
              <a:chOff x="895350" y="2938536"/>
              <a:chExt cx="697285" cy="287253"/>
            </a:xfrm>
          </p:grpSpPr>
          <p:sp>
            <p:nvSpPr>
              <p:cNvPr id="165" name="Ορθογώνιο 164"/>
              <p:cNvSpPr/>
              <p:nvPr/>
            </p:nvSpPr>
            <p:spPr>
              <a:xfrm>
                <a:off x="895350" y="2938536"/>
                <a:ext cx="697285"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Ευθεία γραμμή σύνδεσης 165"/>
              <p:cNvCxnSpPr>
                <a:stCxn id="165" idx="0"/>
                <a:endCxn id="165" idx="2"/>
              </p:cNvCxnSpPr>
              <p:nvPr/>
            </p:nvCxnSpPr>
            <p:spPr>
              <a:xfrm>
                <a:off x="1243993"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162" name="Ομάδα 161"/>
            <p:cNvGrpSpPr/>
            <p:nvPr/>
          </p:nvGrpSpPr>
          <p:grpSpPr>
            <a:xfrm>
              <a:off x="1014407" y="3385675"/>
              <a:ext cx="1027871" cy="291805"/>
              <a:chOff x="895350" y="2938536"/>
              <a:chExt cx="1027871" cy="291805"/>
            </a:xfrm>
          </p:grpSpPr>
          <p:sp>
            <p:nvSpPr>
              <p:cNvPr id="163" name="Ορθογώνιο 162"/>
              <p:cNvSpPr/>
              <p:nvPr/>
            </p:nvSpPr>
            <p:spPr>
              <a:xfrm>
                <a:off x="895350" y="2938536"/>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Ευθεία γραμμή σύνδεσης 163"/>
              <p:cNvCxnSpPr/>
              <p:nvPr/>
            </p:nvCxnSpPr>
            <p:spPr>
              <a:xfrm>
                <a:off x="1592635" y="2938536"/>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189" name="Ευθεία γραμμή σύνδεσης 188"/>
              <p:cNvCxnSpPr/>
              <p:nvPr/>
            </p:nvCxnSpPr>
            <p:spPr>
              <a:xfrm>
                <a:off x="1243993" y="2943088"/>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sp>
          <p:nvSpPr>
            <p:cNvPr id="160" name="TextBox 159">
              <a:extLst>
                <a:ext uri="{FF2B5EF4-FFF2-40B4-BE49-F238E27FC236}">
                  <a16:creationId xmlns:a16="http://schemas.microsoft.com/office/drawing/2014/main" id="{00DCCF82-E85A-4763-99D9-CDC48CAEF210}"/>
                </a:ext>
              </a:extLst>
            </p:cNvPr>
            <p:cNvSpPr txBox="1"/>
            <p:nvPr/>
          </p:nvSpPr>
          <p:spPr>
            <a:xfrm>
              <a:off x="1006553" y="218826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sp>
        <p:nvSpPr>
          <p:cNvPr id="174" name="Οβάλ 173"/>
          <p:cNvSpPr/>
          <p:nvPr/>
        </p:nvSpPr>
        <p:spPr>
          <a:xfrm>
            <a:off x="1535177" y="339311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Οβάλ 174"/>
          <p:cNvSpPr/>
          <p:nvPr/>
        </p:nvSpPr>
        <p:spPr>
          <a:xfrm>
            <a:off x="1410599" y="339583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7" name="Οβάλ 176"/>
          <p:cNvSpPr/>
          <p:nvPr/>
        </p:nvSpPr>
        <p:spPr>
          <a:xfrm>
            <a:off x="1542320" y="373482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Οβάλ 177"/>
          <p:cNvSpPr/>
          <p:nvPr/>
        </p:nvSpPr>
        <p:spPr>
          <a:xfrm>
            <a:off x="1422505" y="373482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9" name="Οβάλ 178"/>
          <p:cNvSpPr/>
          <p:nvPr/>
        </p:nvSpPr>
        <p:spPr>
          <a:xfrm>
            <a:off x="1481269" y="383008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0" name="Ευθεία γραμμή σύνδεσης 189"/>
          <p:cNvCxnSpPr/>
          <p:nvPr/>
        </p:nvCxnSpPr>
        <p:spPr>
          <a:xfrm flipV="1">
            <a:off x="7277526" y="2729246"/>
            <a:ext cx="3389340" cy="6527"/>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1" name="Ευθεία γραμμή σύνδεσης 190"/>
          <p:cNvCxnSpPr/>
          <p:nvPr/>
        </p:nvCxnSpPr>
        <p:spPr>
          <a:xfrm>
            <a:off x="6621652" y="4228234"/>
            <a:ext cx="4045214" cy="17431"/>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2" name="Ευθεία γραμμή σύνδεσης 191"/>
          <p:cNvCxnSpPr/>
          <p:nvPr/>
        </p:nvCxnSpPr>
        <p:spPr>
          <a:xfrm flipH="1" flipV="1">
            <a:off x="10645210" y="2746960"/>
            <a:ext cx="716" cy="149945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3" name="Ευθεία γραμμή σύνδεσης 192"/>
          <p:cNvCxnSpPr/>
          <p:nvPr/>
        </p:nvCxnSpPr>
        <p:spPr>
          <a:xfrm flipV="1">
            <a:off x="6621652" y="3266462"/>
            <a:ext cx="0" cy="979954"/>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4" name="Ευθεία γραμμή σύνδεσης 193"/>
          <p:cNvCxnSpPr/>
          <p:nvPr/>
        </p:nvCxnSpPr>
        <p:spPr>
          <a:xfrm flipV="1">
            <a:off x="6613868" y="3283785"/>
            <a:ext cx="679227" cy="5706"/>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95" name="Ευθεία γραμμή σύνδεσης 194"/>
          <p:cNvCxnSpPr/>
          <p:nvPr/>
        </p:nvCxnSpPr>
        <p:spPr>
          <a:xfrm flipV="1">
            <a:off x="7277526" y="2716401"/>
            <a:ext cx="0" cy="579588"/>
          </a:xfrm>
          <a:prstGeom prst="line">
            <a:avLst/>
          </a:prstGeom>
          <a:ln w="38100">
            <a:solidFill>
              <a:srgbClr val="1D4956"/>
            </a:solidFill>
          </a:ln>
        </p:spPr>
        <p:style>
          <a:lnRef idx="3">
            <a:schemeClr val="dk1"/>
          </a:lnRef>
          <a:fillRef idx="0">
            <a:schemeClr val="dk1"/>
          </a:fillRef>
          <a:effectRef idx="2">
            <a:schemeClr val="dk1"/>
          </a:effectRef>
          <a:fontRef idx="minor">
            <a:schemeClr val="tx1"/>
          </a:fontRef>
        </p:style>
      </p:cxnSp>
      <p:cxnSp>
        <p:nvCxnSpPr>
          <p:cNvPr id="154" name="Straight Arrow Connector 17">
            <a:extLst>
              <a:ext uri="{FF2B5EF4-FFF2-40B4-BE49-F238E27FC236}">
                <a16:creationId xmlns:a16="http://schemas.microsoft.com/office/drawing/2014/main" id="{3CD79C71-BBC6-4AB2-9236-7EEE288E25ED}"/>
              </a:ext>
            </a:extLst>
          </p:cNvPr>
          <p:cNvCxnSpPr>
            <a:cxnSpLocks/>
          </p:cNvCxnSpPr>
          <p:nvPr/>
        </p:nvCxnSpPr>
        <p:spPr>
          <a:xfrm>
            <a:off x="6266798" y="1614281"/>
            <a:ext cx="0" cy="2613955"/>
          </a:xfrm>
          <a:prstGeom prst="straightConnector1">
            <a:avLst/>
          </a:prstGeom>
          <a:ln>
            <a:headEnd type="none" w="med" len="med"/>
            <a:tailEnd type="none" w="med" len="med"/>
          </a:ln>
          <a:effectLst>
            <a:outerShdw blurRad="50800" dist="38100" dir="8100000" algn="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42" name="Ορθογώνιο 145">
            <a:extLst>
              <a:ext uri="{FF2B5EF4-FFF2-40B4-BE49-F238E27FC236}">
                <a16:creationId xmlns:a16="http://schemas.microsoft.com/office/drawing/2014/main" id="{3000795C-8FC5-4814-B04B-91F88AED3E3C}"/>
              </a:ext>
            </a:extLst>
          </p:cNvPr>
          <p:cNvSpPr/>
          <p:nvPr/>
        </p:nvSpPr>
        <p:spPr>
          <a:xfrm>
            <a:off x="4618574" y="2024591"/>
            <a:ext cx="6287570" cy="3807088"/>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623E835B-0376-4DCC-87C5-2FA56E6B4658}"/>
              </a:ext>
            </a:extLst>
          </p:cNvPr>
          <p:cNvSpPr>
            <a:spLocks noGrp="1"/>
          </p:cNvSpPr>
          <p:nvPr>
            <p:ph type="sldNum" sz="quarter" idx="12"/>
          </p:nvPr>
        </p:nvSpPr>
        <p:spPr/>
        <p:txBody>
          <a:bodyPr/>
          <a:lstStyle/>
          <a:p>
            <a:fld id="{48F63A3B-78C7-47BE-AE5E-E10140E04643}" type="slidenum">
              <a:rPr lang="en-US" smtClean="0"/>
              <a:t>94</a:t>
            </a:fld>
            <a:endParaRPr lang="en-US"/>
          </a:p>
        </p:txBody>
      </p:sp>
      <p:sp>
        <p:nvSpPr>
          <p:cNvPr id="10" name="Footer Placeholder 9">
            <a:extLst>
              <a:ext uri="{FF2B5EF4-FFF2-40B4-BE49-F238E27FC236}">
                <a16:creationId xmlns:a16="http://schemas.microsoft.com/office/drawing/2014/main" id="{8225D8BF-3480-4049-9718-60A6E0BE5335}"/>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grpSp>
        <p:nvGrpSpPr>
          <p:cNvPr id="167" name="Ομάδα 166"/>
          <p:cNvGrpSpPr/>
          <p:nvPr/>
        </p:nvGrpSpPr>
        <p:grpSpPr>
          <a:xfrm>
            <a:off x="3079725" y="2062176"/>
            <a:ext cx="2860103" cy="3515664"/>
            <a:chOff x="1979938" y="1762842"/>
            <a:chExt cx="2860103" cy="2042460"/>
          </a:xfrm>
        </p:grpSpPr>
        <p:sp>
          <p:nvSpPr>
            <p:cNvPr id="169" name="TextBox 168">
              <a:extLst>
                <a:ext uri="{FF2B5EF4-FFF2-40B4-BE49-F238E27FC236}">
                  <a16:creationId xmlns:a16="http://schemas.microsoft.com/office/drawing/2014/main" id="{00DCCF82-E85A-4763-99D9-CDC48CAEF210}"/>
                </a:ext>
              </a:extLst>
            </p:cNvPr>
            <p:cNvSpPr txBox="1"/>
            <p:nvPr/>
          </p:nvSpPr>
          <p:spPr>
            <a:xfrm>
              <a:off x="1979938" y="1762842"/>
              <a:ext cx="2860103" cy="400110"/>
            </a:xfrm>
            <a:prstGeom prst="rect">
              <a:avLst/>
            </a:prstGeom>
            <a:solidFill>
              <a:srgbClr val="F1F0EF"/>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Runtime</a:t>
              </a:r>
              <a:r>
                <a:rPr lang="el-GR" sz="2000" dirty="0">
                  <a:solidFill>
                    <a:srgbClr val="1D4956"/>
                  </a:solidFill>
                  <a:latin typeface="Barlow"/>
                </a:rPr>
                <a:t> </a:t>
              </a:r>
              <a:r>
                <a:rPr lang="en-US" sz="2000" dirty="0">
                  <a:solidFill>
                    <a:srgbClr val="1D4956"/>
                  </a:solidFill>
                  <a:latin typeface="Barlow"/>
                </a:rPr>
                <a:t>(</a:t>
              </a:r>
              <a:r>
                <a:rPr lang="en-US" sz="2000" dirty="0" err="1">
                  <a:solidFill>
                    <a:srgbClr val="1D4956"/>
                  </a:solidFill>
                  <a:latin typeface="Barlow"/>
                </a:rPr>
                <a:t>Arax</a:t>
              </a:r>
              <a:r>
                <a:rPr lang="en-US" sz="2000" dirty="0">
                  <a:solidFill>
                    <a:srgbClr val="1D4956"/>
                  </a:solidFill>
                  <a:latin typeface="Barlow"/>
                </a:rPr>
                <a:t> server)</a:t>
              </a:r>
              <a:endParaRPr lang="en-US" dirty="0">
                <a:solidFill>
                  <a:srgbClr val="1D4956"/>
                </a:solidFill>
              </a:endParaRPr>
            </a:p>
          </p:txBody>
        </p:sp>
        <p:sp>
          <p:nvSpPr>
            <p:cNvPr id="168" name="Στρογγυλεμένο ορθογώνιο 167"/>
            <p:cNvSpPr/>
            <p:nvPr/>
          </p:nvSpPr>
          <p:spPr>
            <a:xfrm>
              <a:off x="2138348" y="1967370"/>
              <a:ext cx="2532802" cy="1837932"/>
            </a:xfrm>
            <a:prstGeom prst="roundRect">
              <a:avLst/>
            </a:prstGeom>
            <a:solidFill>
              <a:schemeClr val="bg1"/>
            </a:solidFill>
            <a:ln>
              <a:solidFill>
                <a:srgbClr val="1D495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7" name="TextBox 196">
            <a:extLst>
              <a:ext uri="{FF2B5EF4-FFF2-40B4-BE49-F238E27FC236}">
                <a16:creationId xmlns:a16="http://schemas.microsoft.com/office/drawing/2014/main" id="{00DCCF82-E85A-4763-99D9-CDC48CAEF210}"/>
              </a:ext>
            </a:extLst>
          </p:cNvPr>
          <p:cNvSpPr txBox="1"/>
          <p:nvPr/>
        </p:nvSpPr>
        <p:spPr>
          <a:xfrm>
            <a:off x="4656267" y="2482770"/>
            <a:ext cx="11443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Process</a:t>
            </a:r>
          </a:p>
          <a:p>
            <a:pPr algn="ctr"/>
            <a:r>
              <a:rPr lang="en-US" sz="2000" dirty="0">
                <a:solidFill>
                  <a:srgbClr val="1D4956"/>
                </a:solidFill>
                <a:latin typeface="Barlow"/>
              </a:rPr>
              <a:t>Pool</a:t>
            </a:r>
            <a:endParaRPr lang="en-US" dirty="0">
              <a:solidFill>
                <a:srgbClr val="1D4956"/>
              </a:solidFill>
            </a:endParaRPr>
          </a:p>
        </p:txBody>
      </p:sp>
      <p:sp>
        <p:nvSpPr>
          <p:cNvPr id="199" name="Ορθογώνιο 198"/>
          <p:cNvSpPr/>
          <p:nvPr/>
        </p:nvSpPr>
        <p:spPr>
          <a:xfrm>
            <a:off x="4933908" y="3134026"/>
            <a:ext cx="580913" cy="929498"/>
          </a:xfrm>
          <a:prstGeom prst="rect">
            <a:avLst/>
          </a:prstGeom>
          <a:solidFill>
            <a:schemeClr val="bg1"/>
          </a:solidFill>
          <a:ln>
            <a:solidFill>
              <a:srgbClr val="1D495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Ορθογώνιο 199"/>
          <p:cNvSpPr/>
          <p:nvPr/>
        </p:nvSpPr>
        <p:spPr>
          <a:xfrm>
            <a:off x="5001694" y="3214383"/>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Ορθογώνιο 201"/>
          <p:cNvSpPr/>
          <p:nvPr/>
        </p:nvSpPr>
        <p:spPr>
          <a:xfrm>
            <a:off x="4995741" y="3614734"/>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a:extLst>
              <a:ext uri="{FF2B5EF4-FFF2-40B4-BE49-F238E27FC236}">
                <a16:creationId xmlns:a16="http://schemas.microsoft.com/office/drawing/2014/main" id="{00DCCF82-E85A-4763-99D9-CDC48CAEF210}"/>
              </a:ext>
            </a:extLst>
          </p:cNvPr>
          <p:cNvSpPr txBox="1"/>
          <p:nvPr/>
        </p:nvSpPr>
        <p:spPr>
          <a:xfrm>
            <a:off x="4980427" y="3573140"/>
            <a:ext cx="5145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p2</a:t>
            </a:r>
            <a:endParaRPr lang="en-US" dirty="0">
              <a:solidFill>
                <a:srgbClr val="1D4956"/>
              </a:solidFill>
            </a:endParaRPr>
          </a:p>
        </p:txBody>
      </p:sp>
      <p:grpSp>
        <p:nvGrpSpPr>
          <p:cNvPr id="128" name="Ομάδα 177">
            <a:extLst>
              <a:ext uri="{FF2B5EF4-FFF2-40B4-BE49-F238E27FC236}">
                <a16:creationId xmlns:a16="http://schemas.microsoft.com/office/drawing/2014/main" id="{3AD204E9-FEC4-4F4B-855D-E08D954534C8}"/>
              </a:ext>
            </a:extLst>
          </p:cNvPr>
          <p:cNvGrpSpPr/>
          <p:nvPr/>
        </p:nvGrpSpPr>
        <p:grpSpPr>
          <a:xfrm>
            <a:off x="3803424" y="3408067"/>
            <a:ext cx="305229" cy="310759"/>
            <a:chOff x="2050621" y="4919349"/>
            <a:chExt cx="404285" cy="443549"/>
          </a:xfrm>
        </p:grpSpPr>
        <p:sp>
          <p:nvSpPr>
            <p:cNvPr id="135" name="Οβάλ 180">
              <a:extLst>
                <a:ext uri="{FF2B5EF4-FFF2-40B4-BE49-F238E27FC236}">
                  <a16:creationId xmlns:a16="http://schemas.microsoft.com/office/drawing/2014/main" id="{7C7FEF48-FDB0-47B1-AA37-06C0C06558D9}"/>
                </a:ext>
              </a:extLst>
            </p:cNvPr>
            <p:cNvSpPr/>
            <p:nvPr/>
          </p:nvSpPr>
          <p:spPr>
            <a:xfrm>
              <a:off x="2050621" y="4919349"/>
              <a:ext cx="404285" cy="422282"/>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6" name="Εικόνα 203">
              <a:extLst>
                <a:ext uri="{FF2B5EF4-FFF2-40B4-BE49-F238E27FC236}">
                  <a16:creationId xmlns:a16="http://schemas.microsoft.com/office/drawing/2014/main" id="{3C7A53FA-CE51-4498-A758-A2679F95A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186" y="4971513"/>
              <a:ext cx="178298" cy="391385"/>
            </a:xfrm>
            <a:prstGeom prst="rect">
              <a:avLst/>
            </a:prstGeom>
            <a:ln>
              <a:noFill/>
            </a:ln>
          </p:spPr>
        </p:pic>
      </p:grpSp>
      <p:sp>
        <p:nvSpPr>
          <p:cNvPr id="148" name="TextBox 147">
            <a:extLst>
              <a:ext uri="{FF2B5EF4-FFF2-40B4-BE49-F238E27FC236}">
                <a16:creationId xmlns:a16="http://schemas.microsoft.com/office/drawing/2014/main" id="{481402D4-B44E-4E8C-A9D1-AA161B74ECC5}"/>
              </a:ext>
            </a:extLst>
          </p:cNvPr>
          <p:cNvSpPr txBox="1"/>
          <p:nvPr/>
        </p:nvSpPr>
        <p:spPr>
          <a:xfrm>
            <a:off x="3376061" y="2621424"/>
            <a:ext cx="11443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Thread</a:t>
            </a:r>
            <a:endParaRPr lang="en-US" dirty="0">
              <a:solidFill>
                <a:srgbClr val="1D4956"/>
              </a:solidFill>
            </a:endParaRPr>
          </a:p>
        </p:txBody>
      </p:sp>
      <p:sp>
        <p:nvSpPr>
          <p:cNvPr id="124" name="TextBox 123">
            <a:extLst>
              <a:ext uri="{FF2B5EF4-FFF2-40B4-BE49-F238E27FC236}">
                <a16:creationId xmlns:a16="http://schemas.microsoft.com/office/drawing/2014/main" id="{00DCCF82-E85A-4763-99D9-CDC48CAEF210}"/>
              </a:ext>
            </a:extLst>
          </p:cNvPr>
          <p:cNvSpPr txBox="1"/>
          <p:nvPr/>
        </p:nvSpPr>
        <p:spPr>
          <a:xfrm>
            <a:off x="5295051" y="4412846"/>
            <a:ext cx="207498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Unified memory </a:t>
            </a:r>
            <a:endParaRPr lang="en-US" dirty="0">
              <a:solidFill>
                <a:srgbClr val="1D4956"/>
              </a:solidFill>
            </a:endParaRPr>
          </a:p>
        </p:txBody>
      </p:sp>
      <p:sp>
        <p:nvSpPr>
          <p:cNvPr id="11" name="Ορθογώνιο 10"/>
          <p:cNvSpPr/>
          <p:nvPr/>
        </p:nvSpPr>
        <p:spPr>
          <a:xfrm>
            <a:off x="3376061" y="4472862"/>
            <a:ext cx="1830829" cy="922162"/>
          </a:xfrm>
          <a:prstGeom prst="rect">
            <a:avLst/>
          </a:prstGeom>
          <a:no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00DCCF82-E85A-4763-99D9-CDC48CAEF210}"/>
              </a:ext>
            </a:extLst>
          </p:cNvPr>
          <p:cNvSpPr txBox="1"/>
          <p:nvPr/>
        </p:nvSpPr>
        <p:spPr>
          <a:xfrm>
            <a:off x="3363100" y="4400005"/>
            <a:ext cx="18955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Arax</a:t>
            </a:r>
            <a:r>
              <a:rPr lang="en-US" sz="2000" dirty="0">
                <a:solidFill>
                  <a:srgbClr val="1D4956"/>
                </a:solidFill>
                <a:latin typeface="Barlow"/>
              </a:rPr>
              <a:t> memory </a:t>
            </a:r>
            <a:endParaRPr lang="en-US" sz="1600" dirty="0">
              <a:solidFill>
                <a:srgbClr val="1D4956"/>
              </a:solidFill>
            </a:endParaRPr>
          </a:p>
        </p:txBody>
      </p:sp>
      <p:sp>
        <p:nvSpPr>
          <p:cNvPr id="149" name="Ορθογώνιο 128">
            <a:extLst>
              <a:ext uri="{FF2B5EF4-FFF2-40B4-BE49-F238E27FC236}">
                <a16:creationId xmlns:a16="http://schemas.microsoft.com/office/drawing/2014/main" id="{5507FA1A-4E3D-4D89-97BA-FC29D49E4446}"/>
              </a:ext>
            </a:extLst>
          </p:cNvPr>
          <p:cNvSpPr/>
          <p:nvPr/>
        </p:nvSpPr>
        <p:spPr>
          <a:xfrm rot="5400000">
            <a:off x="6001380" y="3379532"/>
            <a:ext cx="491285" cy="3265976"/>
          </a:xfrm>
          <a:prstGeom prst="rect">
            <a:avLst/>
          </a:prstGeom>
          <a:solidFill>
            <a:schemeClr val="bg1"/>
          </a:solidFill>
          <a:ln>
            <a:solidFill>
              <a:srgbClr val="1D495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3A0C3D65-E0A3-44CC-B0B8-8553BA2C1349}"/>
              </a:ext>
            </a:extLst>
          </p:cNvPr>
          <p:cNvSpPr txBox="1"/>
          <p:nvPr/>
        </p:nvSpPr>
        <p:spPr>
          <a:xfrm>
            <a:off x="5117410" y="4776784"/>
            <a:ext cx="22838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Revoke flag</a:t>
            </a:r>
            <a:endParaRPr lang="en-US" b="1" dirty="0">
              <a:solidFill>
                <a:srgbClr val="1D4956"/>
              </a:solidFill>
            </a:endParaRPr>
          </a:p>
        </p:txBody>
      </p:sp>
      <p:sp>
        <p:nvSpPr>
          <p:cNvPr id="205" name="Content Placeholder 2">
            <a:extLst>
              <a:ext uri="{FF2B5EF4-FFF2-40B4-BE49-F238E27FC236}">
                <a16:creationId xmlns:a16="http://schemas.microsoft.com/office/drawing/2014/main" id="{FDFF62C7-6446-4B66-9E79-BA17D5F34375}"/>
              </a:ext>
            </a:extLst>
          </p:cNvPr>
          <p:cNvSpPr>
            <a:spLocks noGrp="1"/>
          </p:cNvSpPr>
          <p:nvPr>
            <p:ph sz="half" idx="1"/>
          </p:nvPr>
        </p:nvSpPr>
        <p:spPr>
          <a:xfrm>
            <a:off x="963670" y="1047629"/>
            <a:ext cx="5760456" cy="432708"/>
          </a:xfrm>
        </p:spPr>
        <p:txBody>
          <a:bodyPr vert="horz" lIns="91440" tIns="45720" rIns="91440" bIns="45720" rtlCol="0" anchor="t">
            <a:noAutofit/>
          </a:bodyPr>
          <a:lstStyle/>
          <a:p>
            <a:pPr>
              <a:lnSpc>
                <a:spcPct val="100000"/>
              </a:lnSpc>
              <a:buFont typeface="Wingdings" panose="05000000000000000000" pitchFamily="2" charset="2"/>
              <a:buChar char="Ø"/>
            </a:pPr>
            <a:r>
              <a:rPr lang="en-US" sz="2000" dirty="0">
                <a:solidFill>
                  <a:srgbClr val="1D4956"/>
                </a:solidFill>
                <a:latin typeface="Barlow"/>
                <a:cs typeface="Calibri"/>
              </a:rPr>
              <a:t> Start a new task</a:t>
            </a:r>
          </a:p>
        </p:txBody>
      </p:sp>
      <p:grpSp>
        <p:nvGrpSpPr>
          <p:cNvPr id="8" name="Group 7">
            <a:extLst>
              <a:ext uri="{FF2B5EF4-FFF2-40B4-BE49-F238E27FC236}">
                <a16:creationId xmlns:a16="http://schemas.microsoft.com/office/drawing/2014/main" id="{761CB1E1-A675-4779-B59D-0310CFAC8EC1}"/>
              </a:ext>
            </a:extLst>
          </p:cNvPr>
          <p:cNvGrpSpPr/>
          <p:nvPr/>
        </p:nvGrpSpPr>
        <p:grpSpPr>
          <a:xfrm>
            <a:off x="2168479" y="3344707"/>
            <a:ext cx="783581" cy="502383"/>
            <a:chOff x="2168479" y="3344707"/>
            <a:chExt cx="783581" cy="502383"/>
          </a:xfrm>
        </p:grpSpPr>
        <p:sp>
          <p:nvSpPr>
            <p:cNvPr id="206" name="Οβάλ 134">
              <a:extLst>
                <a:ext uri="{FF2B5EF4-FFF2-40B4-BE49-F238E27FC236}">
                  <a16:creationId xmlns:a16="http://schemas.microsoft.com/office/drawing/2014/main" id="{2D741DB3-C1C7-4570-A299-A09B81D6645A}"/>
                </a:ext>
              </a:extLst>
            </p:cNvPr>
            <p:cNvSpPr/>
            <p:nvPr/>
          </p:nvSpPr>
          <p:spPr>
            <a:xfrm>
              <a:off x="2306493" y="334470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7" name="Οβάλ 147">
              <a:extLst>
                <a:ext uri="{FF2B5EF4-FFF2-40B4-BE49-F238E27FC236}">
                  <a16:creationId xmlns:a16="http://schemas.microsoft.com/office/drawing/2014/main" id="{09EFE793-1CF2-495D-ACF9-466C24793438}"/>
                </a:ext>
              </a:extLst>
            </p:cNvPr>
            <p:cNvSpPr/>
            <p:nvPr/>
          </p:nvSpPr>
          <p:spPr>
            <a:xfrm>
              <a:off x="2668434" y="334470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8" name="Οβάλ 148">
              <a:extLst>
                <a:ext uri="{FF2B5EF4-FFF2-40B4-BE49-F238E27FC236}">
                  <a16:creationId xmlns:a16="http://schemas.microsoft.com/office/drawing/2014/main" id="{38BFA5B3-A515-4DB2-A0BF-60AD6658E341}"/>
                </a:ext>
              </a:extLst>
            </p:cNvPr>
            <p:cNvSpPr/>
            <p:nvPr/>
          </p:nvSpPr>
          <p:spPr>
            <a:xfrm>
              <a:off x="2168479" y="3760217"/>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9" name="Οβάλ 149">
              <a:extLst>
                <a:ext uri="{FF2B5EF4-FFF2-40B4-BE49-F238E27FC236}">
                  <a16:creationId xmlns:a16="http://schemas.microsoft.com/office/drawing/2014/main" id="{7BF4E9ED-95F6-4ABE-9715-C80A4C3B5AF8}"/>
                </a:ext>
              </a:extLst>
            </p:cNvPr>
            <p:cNvSpPr/>
            <p:nvPr/>
          </p:nvSpPr>
          <p:spPr>
            <a:xfrm>
              <a:off x="2520206" y="3762840"/>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0" name="Οβάλ 210">
              <a:extLst>
                <a:ext uri="{FF2B5EF4-FFF2-40B4-BE49-F238E27FC236}">
                  <a16:creationId xmlns:a16="http://schemas.microsoft.com/office/drawing/2014/main" id="{83693212-D042-4586-BB5F-B3D45CC86887}"/>
                </a:ext>
              </a:extLst>
            </p:cNvPr>
            <p:cNvSpPr/>
            <p:nvPr/>
          </p:nvSpPr>
          <p:spPr>
            <a:xfrm>
              <a:off x="2858162" y="3761144"/>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43" name="Ορθογώνιο 199">
            <a:extLst>
              <a:ext uri="{FF2B5EF4-FFF2-40B4-BE49-F238E27FC236}">
                <a16:creationId xmlns:a16="http://schemas.microsoft.com/office/drawing/2014/main" id="{6C77A507-8449-4203-8DD1-1F56EB4F2A67}"/>
              </a:ext>
            </a:extLst>
          </p:cNvPr>
          <p:cNvSpPr/>
          <p:nvPr/>
        </p:nvSpPr>
        <p:spPr>
          <a:xfrm>
            <a:off x="5003267" y="3212610"/>
            <a:ext cx="452807" cy="35544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a:extLst>
              <a:ext uri="{FF2B5EF4-FFF2-40B4-BE49-F238E27FC236}">
                <a16:creationId xmlns:a16="http://schemas.microsoft.com/office/drawing/2014/main" id="{00DCCF82-E85A-4763-99D9-CDC48CAEF210}"/>
              </a:ext>
            </a:extLst>
          </p:cNvPr>
          <p:cNvSpPr txBox="1"/>
          <p:nvPr/>
        </p:nvSpPr>
        <p:spPr>
          <a:xfrm>
            <a:off x="4985191" y="3164343"/>
            <a:ext cx="452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nvGrpSpPr>
          <p:cNvPr id="6" name="Group 5">
            <a:extLst>
              <a:ext uri="{FF2B5EF4-FFF2-40B4-BE49-F238E27FC236}">
                <a16:creationId xmlns:a16="http://schemas.microsoft.com/office/drawing/2014/main" id="{4D0336AC-4CE1-4D6B-8F64-4B3D424D0112}"/>
              </a:ext>
            </a:extLst>
          </p:cNvPr>
          <p:cNvGrpSpPr/>
          <p:nvPr/>
        </p:nvGrpSpPr>
        <p:grpSpPr>
          <a:xfrm>
            <a:off x="1361285" y="3254846"/>
            <a:ext cx="316186" cy="694001"/>
            <a:chOff x="1361285" y="3254846"/>
            <a:chExt cx="316186" cy="694001"/>
          </a:xfrm>
        </p:grpSpPr>
        <p:sp>
          <p:nvSpPr>
            <p:cNvPr id="170" name="Οβάλ 180">
              <a:extLst>
                <a:ext uri="{FF2B5EF4-FFF2-40B4-BE49-F238E27FC236}">
                  <a16:creationId xmlns:a16="http://schemas.microsoft.com/office/drawing/2014/main" id="{0A67BD74-8940-46FD-850B-E032E3894CB1}"/>
                </a:ext>
              </a:extLst>
            </p:cNvPr>
            <p:cNvSpPr/>
            <p:nvPr/>
          </p:nvSpPr>
          <p:spPr>
            <a:xfrm>
              <a:off x="1361285" y="3254846"/>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Οβάλ 181">
              <a:extLst>
                <a:ext uri="{FF2B5EF4-FFF2-40B4-BE49-F238E27FC236}">
                  <a16:creationId xmlns:a16="http://schemas.microsoft.com/office/drawing/2014/main" id="{9C989C0B-7801-4A2D-A8B6-B4FF1FB458BB}"/>
                </a:ext>
              </a:extLst>
            </p:cNvPr>
            <p:cNvSpPr/>
            <p:nvPr/>
          </p:nvSpPr>
          <p:spPr>
            <a:xfrm>
              <a:off x="1365263" y="3671324"/>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2" name="Ορθογώνιο 164">
            <a:extLst>
              <a:ext uri="{FF2B5EF4-FFF2-40B4-BE49-F238E27FC236}">
                <a16:creationId xmlns:a16="http://schemas.microsoft.com/office/drawing/2014/main" id="{05249781-9F0C-4BE9-AF66-D585012071DC}"/>
              </a:ext>
            </a:extLst>
          </p:cNvPr>
          <p:cNvSpPr/>
          <p:nvPr/>
        </p:nvSpPr>
        <p:spPr>
          <a:xfrm>
            <a:off x="2537997" y="3238094"/>
            <a:ext cx="346940"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8" name="Ομάδα 259">
            <a:extLst>
              <a:ext uri="{FF2B5EF4-FFF2-40B4-BE49-F238E27FC236}">
                <a16:creationId xmlns:a16="http://schemas.microsoft.com/office/drawing/2014/main" id="{E33C374D-CC41-4CF7-A9AA-764E4ECE5272}"/>
              </a:ext>
            </a:extLst>
          </p:cNvPr>
          <p:cNvGrpSpPr/>
          <p:nvPr/>
        </p:nvGrpSpPr>
        <p:grpSpPr>
          <a:xfrm>
            <a:off x="7103179" y="2975520"/>
            <a:ext cx="638663" cy="2043434"/>
            <a:chOff x="7873009" y="3485256"/>
            <a:chExt cx="638663" cy="1880018"/>
          </a:xfrm>
        </p:grpSpPr>
        <p:grpSp>
          <p:nvGrpSpPr>
            <p:cNvPr id="249" name="Ομάδα 260">
              <a:extLst>
                <a:ext uri="{FF2B5EF4-FFF2-40B4-BE49-F238E27FC236}">
                  <a16:creationId xmlns:a16="http://schemas.microsoft.com/office/drawing/2014/main" id="{B533D8C1-ED4E-4620-A739-4E3CF9943E1E}"/>
                </a:ext>
              </a:extLst>
            </p:cNvPr>
            <p:cNvGrpSpPr/>
            <p:nvPr/>
          </p:nvGrpSpPr>
          <p:grpSpPr>
            <a:xfrm>
              <a:off x="7873009" y="3485256"/>
              <a:ext cx="318032" cy="1880018"/>
              <a:chOff x="7873009" y="3485256"/>
              <a:chExt cx="318032" cy="1880018"/>
            </a:xfrm>
          </p:grpSpPr>
          <p:cxnSp>
            <p:nvCxnSpPr>
              <p:cNvPr id="253" name="Ευθεία γραμμή σύνδεσης 285">
                <a:extLst>
                  <a:ext uri="{FF2B5EF4-FFF2-40B4-BE49-F238E27FC236}">
                    <a16:creationId xmlns:a16="http://schemas.microsoft.com/office/drawing/2014/main" id="{215ED82C-9898-46DC-94FB-6566C465863E}"/>
                  </a:ext>
                </a:extLst>
              </p:cNvPr>
              <p:cNvCxnSpPr/>
              <p:nvPr/>
            </p:nvCxnSpPr>
            <p:spPr>
              <a:xfrm flipH="1">
                <a:off x="7873009" y="5365274"/>
                <a:ext cx="318032"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4" name="Ευθεία γραμμή σύνδεσης 286">
                <a:extLst>
                  <a:ext uri="{FF2B5EF4-FFF2-40B4-BE49-F238E27FC236}">
                    <a16:creationId xmlns:a16="http://schemas.microsoft.com/office/drawing/2014/main" id="{9C969D65-29CC-4E73-8D15-A54668F10736}"/>
                  </a:ext>
                </a:extLst>
              </p:cNvPr>
              <p:cNvCxnSpPr/>
              <p:nvPr/>
            </p:nvCxnSpPr>
            <p:spPr>
              <a:xfrm flipH="1" flipV="1">
                <a:off x="8156721" y="3485256"/>
                <a:ext cx="20702" cy="1880018"/>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255" name="Ευθεία γραμμή σύνδεσης 287">
                <a:extLst>
                  <a:ext uri="{FF2B5EF4-FFF2-40B4-BE49-F238E27FC236}">
                    <a16:creationId xmlns:a16="http://schemas.microsoft.com/office/drawing/2014/main" id="{A246BE2D-06A1-4C17-A0E5-FC70A4A13F9D}"/>
                  </a:ext>
                </a:extLst>
              </p:cNvPr>
              <p:cNvCxnSpPr/>
              <p:nvPr/>
            </p:nvCxnSpPr>
            <p:spPr>
              <a:xfrm flipH="1" flipV="1">
                <a:off x="7909560" y="3498620"/>
                <a:ext cx="247159" cy="141"/>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nvGrpSpPr>
            <p:cNvPr id="250" name="Ομάδα 282">
              <a:extLst>
                <a:ext uri="{FF2B5EF4-FFF2-40B4-BE49-F238E27FC236}">
                  <a16:creationId xmlns:a16="http://schemas.microsoft.com/office/drawing/2014/main" id="{EFAC7F37-1B53-4D67-A541-9581AB1120B2}"/>
                </a:ext>
              </a:extLst>
            </p:cNvPr>
            <p:cNvGrpSpPr/>
            <p:nvPr/>
          </p:nvGrpSpPr>
          <p:grpSpPr>
            <a:xfrm rot="5400000">
              <a:off x="8033723" y="3537541"/>
              <a:ext cx="339796" cy="616103"/>
              <a:chOff x="10888851" y="2590038"/>
              <a:chExt cx="339796" cy="616103"/>
            </a:xfrm>
          </p:grpSpPr>
          <p:sp>
            <p:nvSpPr>
              <p:cNvPr id="251" name="Ορθογώνιο 283">
                <a:extLst>
                  <a:ext uri="{FF2B5EF4-FFF2-40B4-BE49-F238E27FC236}">
                    <a16:creationId xmlns:a16="http://schemas.microsoft.com/office/drawing/2014/main" id="{24CD3161-3DA0-483F-903C-5879DC70F5F4}"/>
                  </a:ext>
                </a:extLst>
              </p:cNvPr>
              <p:cNvSpPr/>
              <p:nvPr/>
            </p:nvSpPr>
            <p:spPr>
              <a:xfrm rot="16200000">
                <a:off x="10854516" y="2753294"/>
                <a:ext cx="436556" cy="273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a:extLst>
                  <a:ext uri="{FF2B5EF4-FFF2-40B4-BE49-F238E27FC236}">
                    <a16:creationId xmlns:a16="http://schemas.microsoft.com/office/drawing/2014/main" id="{792FBB7B-93C5-4385-B2BC-526A242EBDF4}"/>
                  </a:ext>
                </a:extLst>
              </p:cNvPr>
              <p:cNvSpPr txBox="1"/>
              <p:nvPr/>
            </p:nvSpPr>
            <p:spPr>
              <a:xfrm rot="16200000">
                <a:off x="10750697" y="2728192"/>
                <a:ext cx="616103" cy="3397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poll</a:t>
                </a:r>
                <a:endParaRPr lang="en-US" b="1" dirty="0">
                  <a:solidFill>
                    <a:schemeClr val="tx1"/>
                  </a:solidFill>
                </a:endParaRPr>
              </a:p>
            </p:txBody>
          </p:sp>
        </p:grpSp>
      </p:grpSp>
      <p:grpSp>
        <p:nvGrpSpPr>
          <p:cNvPr id="262" name="Ομάδα 93">
            <a:extLst>
              <a:ext uri="{FF2B5EF4-FFF2-40B4-BE49-F238E27FC236}">
                <a16:creationId xmlns:a16="http://schemas.microsoft.com/office/drawing/2014/main" id="{B1F3BEC4-4BCE-4230-B267-573F94AEE6E0}"/>
              </a:ext>
            </a:extLst>
          </p:cNvPr>
          <p:cNvGrpSpPr/>
          <p:nvPr/>
        </p:nvGrpSpPr>
        <p:grpSpPr>
          <a:xfrm>
            <a:off x="6917983" y="2041519"/>
            <a:ext cx="2066220" cy="765127"/>
            <a:chOff x="5894397" y="1787078"/>
            <a:chExt cx="2066220" cy="765127"/>
          </a:xfrm>
        </p:grpSpPr>
        <p:sp>
          <p:nvSpPr>
            <p:cNvPr id="283" name="TextBox 282">
              <a:extLst>
                <a:ext uri="{FF2B5EF4-FFF2-40B4-BE49-F238E27FC236}">
                  <a16:creationId xmlns:a16="http://schemas.microsoft.com/office/drawing/2014/main" id="{7F75C056-3280-4BC4-81FB-531061D23F06}"/>
                </a:ext>
              </a:extLst>
            </p:cNvPr>
            <p:cNvSpPr txBox="1"/>
            <p:nvPr/>
          </p:nvSpPr>
          <p:spPr>
            <a:xfrm>
              <a:off x="6485666" y="1787078"/>
              <a:ext cx="11948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issue</a:t>
              </a:r>
              <a:endParaRPr lang="en-US" b="1" dirty="0">
                <a:solidFill>
                  <a:schemeClr val="tx1"/>
                </a:solidFill>
              </a:endParaRPr>
            </a:p>
          </p:txBody>
        </p:sp>
        <p:grpSp>
          <p:nvGrpSpPr>
            <p:cNvPr id="284" name="Ομάδα 89">
              <a:extLst>
                <a:ext uri="{FF2B5EF4-FFF2-40B4-BE49-F238E27FC236}">
                  <a16:creationId xmlns:a16="http://schemas.microsoft.com/office/drawing/2014/main" id="{F47A1856-608E-440F-A4A4-ACCD0C4EAF29}"/>
                </a:ext>
              </a:extLst>
            </p:cNvPr>
            <p:cNvGrpSpPr/>
            <p:nvPr/>
          </p:nvGrpSpPr>
          <p:grpSpPr>
            <a:xfrm>
              <a:off x="5894397" y="2092782"/>
              <a:ext cx="2066220" cy="459423"/>
              <a:chOff x="5894397" y="2023230"/>
              <a:chExt cx="2066220" cy="528976"/>
            </a:xfrm>
          </p:grpSpPr>
          <p:cxnSp>
            <p:nvCxnSpPr>
              <p:cNvPr id="285" name="Ευθεία γραμμή σύνδεσης 231">
                <a:extLst>
                  <a:ext uri="{FF2B5EF4-FFF2-40B4-BE49-F238E27FC236}">
                    <a16:creationId xmlns:a16="http://schemas.microsoft.com/office/drawing/2014/main" id="{21B31BCC-582A-48EA-8160-A591B50E18A9}"/>
                  </a:ext>
                </a:extLst>
              </p:cNvPr>
              <p:cNvCxnSpPr/>
              <p:nvPr/>
            </p:nvCxnSpPr>
            <p:spPr>
              <a:xfrm>
                <a:off x="7951727" y="2023230"/>
                <a:ext cx="8890" cy="39605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6" name="Ευθεία γραμμή σύνδεσης 68">
                <a:extLst>
                  <a:ext uri="{FF2B5EF4-FFF2-40B4-BE49-F238E27FC236}">
                    <a16:creationId xmlns:a16="http://schemas.microsoft.com/office/drawing/2014/main" id="{1FF620EC-F793-4AF7-ADF2-25E034D5C5C0}"/>
                  </a:ext>
                </a:extLst>
              </p:cNvPr>
              <p:cNvCxnSpPr/>
              <p:nvPr/>
            </p:nvCxnSpPr>
            <p:spPr>
              <a:xfrm flipV="1">
                <a:off x="5894397" y="2036750"/>
                <a:ext cx="2066220" cy="2416"/>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cxnSp>
            <p:nvCxnSpPr>
              <p:cNvPr id="287" name="Ευθεία γραμμή σύνδεσης 247">
                <a:extLst>
                  <a:ext uri="{FF2B5EF4-FFF2-40B4-BE49-F238E27FC236}">
                    <a16:creationId xmlns:a16="http://schemas.microsoft.com/office/drawing/2014/main" id="{A27D8308-DAC8-4F53-A690-B4FF4216749D}"/>
                  </a:ext>
                </a:extLst>
              </p:cNvPr>
              <p:cNvCxnSpPr/>
              <p:nvPr/>
            </p:nvCxnSpPr>
            <p:spPr>
              <a:xfrm flipH="1">
                <a:off x="5904913" y="2027566"/>
                <a:ext cx="3246" cy="524640"/>
              </a:xfrm>
              <a:prstGeom prst="line">
                <a:avLst/>
              </a:prstGeom>
              <a:ln w="28575">
                <a:solidFill>
                  <a:schemeClr val="tx1"/>
                </a:solidFill>
              </a:ln>
            </p:spPr>
            <p:style>
              <a:lnRef idx="3">
                <a:schemeClr val="dk1"/>
              </a:lnRef>
              <a:fillRef idx="0">
                <a:schemeClr val="dk1"/>
              </a:fillRef>
              <a:effectRef idx="2">
                <a:schemeClr val="dk1"/>
              </a:effectRef>
              <a:fontRef idx="minor">
                <a:schemeClr val="tx1"/>
              </a:fontRef>
            </p:style>
          </p:cxnSp>
        </p:grpSp>
      </p:grpSp>
      <p:sp>
        <p:nvSpPr>
          <p:cNvPr id="186" name="Πολλαπλασιασμός 32">
            <a:extLst>
              <a:ext uri="{FF2B5EF4-FFF2-40B4-BE49-F238E27FC236}">
                <a16:creationId xmlns:a16="http://schemas.microsoft.com/office/drawing/2014/main" id="{15ED5E2A-5452-4EBE-B181-7FB261BC6516}"/>
              </a:ext>
            </a:extLst>
          </p:cNvPr>
          <p:cNvSpPr/>
          <p:nvPr/>
        </p:nvSpPr>
        <p:spPr>
          <a:xfrm>
            <a:off x="5059675" y="3271853"/>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Ορθογώνιο 164">
            <a:extLst>
              <a:ext uri="{FF2B5EF4-FFF2-40B4-BE49-F238E27FC236}">
                <a16:creationId xmlns:a16="http://schemas.microsoft.com/office/drawing/2014/main" id="{FD9FCA97-720A-4829-9325-F0F4F405AD7F}"/>
              </a:ext>
            </a:extLst>
          </p:cNvPr>
          <p:cNvSpPr/>
          <p:nvPr/>
        </p:nvSpPr>
        <p:spPr>
          <a:xfrm>
            <a:off x="2736455" y="3658633"/>
            <a:ext cx="33026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 name="Ομάδα 190">
            <a:extLst>
              <a:ext uri="{FF2B5EF4-FFF2-40B4-BE49-F238E27FC236}">
                <a16:creationId xmlns:a16="http://schemas.microsoft.com/office/drawing/2014/main" id="{BBB5047F-6B1B-4AA2-86E4-E20E2AA96DDF}"/>
              </a:ext>
            </a:extLst>
          </p:cNvPr>
          <p:cNvGrpSpPr/>
          <p:nvPr/>
        </p:nvGrpSpPr>
        <p:grpSpPr>
          <a:xfrm rot="18587021">
            <a:off x="3135956" y="3313570"/>
            <a:ext cx="569927" cy="732582"/>
            <a:chOff x="1898759" y="3419941"/>
            <a:chExt cx="569927" cy="732582"/>
          </a:xfrm>
        </p:grpSpPr>
        <p:cxnSp>
          <p:nvCxnSpPr>
            <p:cNvPr id="204" name="Ευθεία γραμμή σύνδεσης 191">
              <a:extLst>
                <a:ext uri="{FF2B5EF4-FFF2-40B4-BE49-F238E27FC236}">
                  <a16:creationId xmlns:a16="http://schemas.microsoft.com/office/drawing/2014/main" id="{29A296DC-6035-49A5-87E2-639C370BFEB8}"/>
                </a:ext>
              </a:extLst>
            </p:cNvPr>
            <p:cNvCxnSpPr>
              <a:cxnSpLocks/>
            </p:cNvCxnSpPr>
            <p:nvPr/>
          </p:nvCxnSpPr>
          <p:spPr>
            <a:xfrm rot="3012979" flipV="1">
              <a:off x="1851334" y="3693797"/>
              <a:ext cx="678484" cy="238968"/>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1" name="TextBox 210">
              <a:extLst>
                <a:ext uri="{FF2B5EF4-FFF2-40B4-BE49-F238E27FC236}">
                  <a16:creationId xmlns:a16="http://schemas.microsoft.com/office/drawing/2014/main" id="{39B03D74-EFB4-44C5-9F99-6725D8C5B1DB}"/>
                </a:ext>
              </a:extLst>
            </p:cNvPr>
            <p:cNvSpPr txBox="1"/>
            <p:nvPr/>
          </p:nvSpPr>
          <p:spPr>
            <a:xfrm rot="1711923">
              <a:off x="1898759" y="3419941"/>
              <a:ext cx="5699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grpSp>
      <p:grpSp>
        <p:nvGrpSpPr>
          <p:cNvPr id="212" name="Ομάδα 29">
            <a:extLst>
              <a:ext uri="{FF2B5EF4-FFF2-40B4-BE49-F238E27FC236}">
                <a16:creationId xmlns:a16="http://schemas.microsoft.com/office/drawing/2014/main" id="{44C8F069-0B25-4495-99B9-8AF8E1982B6F}"/>
              </a:ext>
            </a:extLst>
          </p:cNvPr>
          <p:cNvGrpSpPr/>
          <p:nvPr/>
        </p:nvGrpSpPr>
        <p:grpSpPr>
          <a:xfrm>
            <a:off x="3948266" y="3311121"/>
            <a:ext cx="1518992" cy="663289"/>
            <a:chOff x="2924178" y="3049916"/>
            <a:chExt cx="1518992" cy="663289"/>
          </a:xfrm>
        </p:grpSpPr>
        <p:grpSp>
          <p:nvGrpSpPr>
            <p:cNvPr id="213" name="Ομάδα 27">
              <a:extLst>
                <a:ext uri="{FF2B5EF4-FFF2-40B4-BE49-F238E27FC236}">
                  <a16:creationId xmlns:a16="http://schemas.microsoft.com/office/drawing/2014/main" id="{361B0FE8-65C5-41FB-89A1-067F7EDF9FE6}"/>
                </a:ext>
              </a:extLst>
            </p:cNvPr>
            <p:cNvGrpSpPr/>
            <p:nvPr/>
          </p:nvGrpSpPr>
          <p:grpSpPr>
            <a:xfrm>
              <a:off x="2924178" y="3049916"/>
              <a:ext cx="1135930" cy="646751"/>
              <a:chOff x="2924178" y="3049916"/>
              <a:chExt cx="1135930" cy="646751"/>
            </a:xfrm>
          </p:grpSpPr>
          <p:sp>
            <p:nvSpPr>
              <p:cNvPr id="220" name="Ορθογώνιο 6">
                <a:extLst>
                  <a:ext uri="{FF2B5EF4-FFF2-40B4-BE49-F238E27FC236}">
                    <a16:creationId xmlns:a16="http://schemas.microsoft.com/office/drawing/2014/main" id="{52E1FD23-7F4A-4F3C-9BF9-7405DA1EE2E6}"/>
                  </a:ext>
                </a:extLst>
              </p:cNvPr>
              <p:cNvSpPr/>
              <p:nvPr/>
            </p:nvSpPr>
            <p:spPr>
              <a:xfrm rot="758860">
                <a:off x="3120790" y="3126205"/>
                <a:ext cx="840709" cy="5704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Ευθεία γραμμή σύνδεσης 165">
                <a:extLst>
                  <a:ext uri="{FF2B5EF4-FFF2-40B4-BE49-F238E27FC236}">
                    <a16:creationId xmlns:a16="http://schemas.microsoft.com/office/drawing/2014/main" id="{48C7C818-9999-4DBD-B325-ED9236F5349A}"/>
                  </a:ext>
                </a:extLst>
              </p:cNvPr>
              <p:cNvCxnSpPr>
                <a:cxnSpLocks/>
                <a:endCxn id="220" idx="3"/>
              </p:cNvCxnSpPr>
              <p:nvPr/>
            </p:nvCxnSpPr>
            <p:spPr>
              <a:xfrm>
                <a:off x="3105088" y="3313780"/>
                <a:ext cx="846211" cy="189695"/>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3" name="TextBox 222">
                <a:extLst>
                  <a:ext uri="{FF2B5EF4-FFF2-40B4-BE49-F238E27FC236}">
                    <a16:creationId xmlns:a16="http://schemas.microsoft.com/office/drawing/2014/main" id="{63EB7B8E-601D-400A-BAE1-7D843C6F3E4E}"/>
                  </a:ext>
                </a:extLst>
              </p:cNvPr>
              <p:cNvSpPr txBox="1"/>
              <p:nvPr/>
            </p:nvSpPr>
            <p:spPr>
              <a:xfrm rot="726995">
                <a:off x="2924178" y="3049916"/>
                <a:ext cx="11359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 new task</a:t>
                </a:r>
                <a:endParaRPr lang="en-US" b="1" dirty="0">
                  <a:solidFill>
                    <a:schemeClr val="tx1"/>
                  </a:solidFill>
                </a:endParaRPr>
              </a:p>
            </p:txBody>
          </p:sp>
        </p:grpSp>
        <p:grpSp>
          <p:nvGrpSpPr>
            <p:cNvPr id="215" name="Ομάδα 28">
              <a:extLst>
                <a:ext uri="{FF2B5EF4-FFF2-40B4-BE49-F238E27FC236}">
                  <a16:creationId xmlns:a16="http://schemas.microsoft.com/office/drawing/2014/main" id="{BBB90213-0ABE-4BF4-804A-FB6EE2E31FFA}"/>
                </a:ext>
              </a:extLst>
            </p:cNvPr>
            <p:cNvGrpSpPr/>
            <p:nvPr/>
          </p:nvGrpSpPr>
          <p:grpSpPr>
            <a:xfrm>
              <a:off x="3969096" y="3313095"/>
              <a:ext cx="474074" cy="400110"/>
              <a:chOff x="693952" y="3766366"/>
              <a:chExt cx="474074" cy="400110"/>
            </a:xfrm>
          </p:grpSpPr>
          <p:sp>
            <p:nvSpPr>
              <p:cNvPr id="216" name="Ορθογώνιο 91">
                <a:extLst>
                  <a:ext uri="{FF2B5EF4-FFF2-40B4-BE49-F238E27FC236}">
                    <a16:creationId xmlns:a16="http://schemas.microsoft.com/office/drawing/2014/main" id="{49DD3EF9-27A7-4520-80DB-8DD7B226E5CA}"/>
                  </a:ext>
                </a:extLst>
              </p:cNvPr>
              <p:cNvSpPr/>
              <p:nvPr/>
            </p:nvSpPr>
            <p:spPr>
              <a:xfrm>
                <a:off x="695655" y="3806438"/>
                <a:ext cx="452807" cy="355443"/>
              </a:xfrm>
              <a:prstGeom prst="rect">
                <a:avLst/>
              </a:prstGeom>
              <a:solidFill>
                <a:schemeClr val="bg2">
                  <a:lumMod val="90000"/>
                </a:schemeClr>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121149E5-044E-46F6-B228-5585A52F6F39}"/>
                  </a:ext>
                </a:extLst>
              </p:cNvPr>
              <p:cNvSpPr txBox="1"/>
              <p:nvPr/>
            </p:nvSpPr>
            <p:spPr>
              <a:xfrm>
                <a:off x="693952" y="3766366"/>
                <a:ext cx="4740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1D4956"/>
                    </a:solidFill>
                    <a:latin typeface="Barlow"/>
                  </a:rPr>
                  <a:t>p2</a:t>
                </a:r>
                <a:endParaRPr lang="en-US" b="1" dirty="0">
                  <a:solidFill>
                    <a:srgbClr val="1D4956"/>
                  </a:solidFill>
                </a:endParaRPr>
              </a:p>
            </p:txBody>
          </p:sp>
        </p:grpSp>
      </p:grpSp>
      <p:grpSp>
        <p:nvGrpSpPr>
          <p:cNvPr id="224" name="Ομάδα 26">
            <a:extLst>
              <a:ext uri="{FF2B5EF4-FFF2-40B4-BE49-F238E27FC236}">
                <a16:creationId xmlns:a16="http://schemas.microsoft.com/office/drawing/2014/main" id="{5EAD3318-82B8-400F-822A-ED7F2F82A3C6}"/>
              </a:ext>
            </a:extLst>
          </p:cNvPr>
          <p:cNvGrpSpPr/>
          <p:nvPr/>
        </p:nvGrpSpPr>
        <p:grpSpPr>
          <a:xfrm>
            <a:off x="5373628" y="3001107"/>
            <a:ext cx="1424702" cy="784334"/>
            <a:chOff x="4330994" y="2713303"/>
            <a:chExt cx="1424702" cy="784334"/>
          </a:xfrm>
        </p:grpSpPr>
        <p:sp>
          <p:nvSpPr>
            <p:cNvPr id="225" name="Ορθογώνιο 22">
              <a:extLst>
                <a:ext uri="{FF2B5EF4-FFF2-40B4-BE49-F238E27FC236}">
                  <a16:creationId xmlns:a16="http://schemas.microsoft.com/office/drawing/2014/main" id="{E1AEA05F-9ADF-40A4-9140-9AF59F0C2314}"/>
                </a:ext>
              </a:extLst>
            </p:cNvPr>
            <p:cNvSpPr/>
            <p:nvPr/>
          </p:nvSpPr>
          <p:spPr>
            <a:xfrm rot="19627732">
              <a:off x="4383239" y="2791008"/>
              <a:ext cx="1261668" cy="5526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6" name="Ευθεία γραμμή σύνδεσης 225">
              <a:extLst>
                <a:ext uri="{FF2B5EF4-FFF2-40B4-BE49-F238E27FC236}">
                  <a16:creationId xmlns:a16="http://schemas.microsoft.com/office/drawing/2014/main" id="{7FBF9012-8B0B-4865-BD8D-B7D3D58A7907}"/>
                </a:ext>
              </a:extLst>
            </p:cNvPr>
            <p:cNvCxnSpPr>
              <a:cxnSpLocks/>
              <a:endCxn id="227" idx="3"/>
            </p:cNvCxnSpPr>
            <p:nvPr/>
          </p:nvCxnSpPr>
          <p:spPr>
            <a:xfrm flipV="1">
              <a:off x="4417727" y="2713303"/>
              <a:ext cx="1236761" cy="7843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7" name="TextBox 226">
              <a:extLst>
                <a:ext uri="{FF2B5EF4-FFF2-40B4-BE49-F238E27FC236}">
                  <a16:creationId xmlns:a16="http://schemas.microsoft.com/office/drawing/2014/main" id="{B91F1ADC-0796-43CF-9BC1-CAF63F534CF8}"/>
                </a:ext>
              </a:extLst>
            </p:cNvPr>
            <p:cNvSpPr txBox="1"/>
            <p:nvPr/>
          </p:nvSpPr>
          <p:spPr>
            <a:xfrm rot="19745055">
              <a:off x="4330994" y="2756128"/>
              <a:ext cx="1424702" cy="646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launch new wrapper</a:t>
              </a:r>
              <a:endParaRPr lang="en-US" b="1" dirty="0">
                <a:solidFill>
                  <a:schemeClr val="tx1"/>
                </a:solidFill>
              </a:endParaRPr>
            </a:p>
          </p:txBody>
        </p:sp>
      </p:grpSp>
      <p:grpSp>
        <p:nvGrpSpPr>
          <p:cNvPr id="9" name="Group 8">
            <a:extLst>
              <a:ext uri="{FF2B5EF4-FFF2-40B4-BE49-F238E27FC236}">
                <a16:creationId xmlns:a16="http://schemas.microsoft.com/office/drawing/2014/main" id="{8B0C92DD-6DF2-4D59-B717-E0F8AF88C8CC}"/>
              </a:ext>
            </a:extLst>
          </p:cNvPr>
          <p:cNvGrpSpPr/>
          <p:nvPr/>
        </p:nvGrpSpPr>
        <p:grpSpPr>
          <a:xfrm>
            <a:off x="9051598" y="4699820"/>
            <a:ext cx="1013636" cy="646331"/>
            <a:chOff x="9029332" y="5561003"/>
            <a:chExt cx="1013636" cy="646331"/>
          </a:xfrm>
        </p:grpSpPr>
        <p:grpSp>
          <p:nvGrpSpPr>
            <p:cNvPr id="183" name="Ομάδα 3">
              <a:extLst>
                <a:ext uri="{FF2B5EF4-FFF2-40B4-BE49-F238E27FC236}">
                  <a16:creationId xmlns:a16="http://schemas.microsoft.com/office/drawing/2014/main" id="{06290C43-C75D-4E54-A47B-21BA9030B161}"/>
                </a:ext>
              </a:extLst>
            </p:cNvPr>
            <p:cNvGrpSpPr/>
            <p:nvPr/>
          </p:nvGrpSpPr>
          <p:grpSpPr>
            <a:xfrm>
              <a:off x="9029332" y="5577957"/>
              <a:ext cx="1013636" cy="599777"/>
              <a:chOff x="9830000" y="4472080"/>
              <a:chExt cx="1013636" cy="599777"/>
            </a:xfrm>
          </p:grpSpPr>
          <p:sp>
            <p:nvSpPr>
              <p:cNvPr id="184" name="Ορθογώνιο 139">
                <a:extLst>
                  <a:ext uri="{FF2B5EF4-FFF2-40B4-BE49-F238E27FC236}">
                    <a16:creationId xmlns:a16="http://schemas.microsoft.com/office/drawing/2014/main" id="{1A0936E4-F8AE-4CFD-B88D-A26FCF7A083B}"/>
                  </a:ext>
                </a:extLst>
              </p:cNvPr>
              <p:cNvSpPr/>
              <p:nvPr/>
            </p:nvSpPr>
            <p:spPr>
              <a:xfrm>
                <a:off x="9917628" y="4534740"/>
                <a:ext cx="862674" cy="53711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A7D082BF-1C30-47ED-9384-B985E28CDF71}"/>
                  </a:ext>
                </a:extLst>
              </p:cNvPr>
              <p:cNvSpPr txBox="1"/>
              <p:nvPr/>
            </p:nvSpPr>
            <p:spPr>
              <a:xfrm>
                <a:off x="9830000" y="4472080"/>
                <a:ext cx="101363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200" dirty="0">
                  <a:solidFill>
                    <a:srgbClr val="1D4956"/>
                  </a:solidFill>
                </a:endParaRPr>
              </a:p>
            </p:txBody>
          </p:sp>
        </p:grpSp>
        <p:sp>
          <p:nvSpPr>
            <p:cNvPr id="198" name="TextBox 197">
              <a:extLst>
                <a:ext uri="{FF2B5EF4-FFF2-40B4-BE49-F238E27FC236}">
                  <a16:creationId xmlns:a16="http://schemas.microsoft.com/office/drawing/2014/main" id="{F4567CAD-4CFC-4149-B022-C7142DAD8DCE}"/>
                </a:ext>
              </a:extLst>
            </p:cNvPr>
            <p:cNvSpPr txBox="1"/>
            <p:nvPr/>
          </p:nvSpPr>
          <p:spPr>
            <a:xfrm>
              <a:off x="9064912" y="5561003"/>
              <a:ext cx="9700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grpSp>
      <p:grpSp>
        <p:nvGrpSpPr>
          <p:cNvPr id="12" name="Group 11">
            <a:extLst>
              <a:ext uri="{FF2B5EF4-FFF2-40B4-BE49-F238E27FC236}">
                <a16:creationId xmlns:a16="http://schemas.microsoft.com/office/drawing/2014/main" id="{AFA550E9-ABD9-4B46-90DE-AC614151A000}"/>
              </a:ext>
            </a:extLst>
          </p:cNvPr>
          <p:cNvGrpSpPr/>
          <p:nvPr/>
        </p:nvGrpSpPr>
        <p:grpSpPr>
          <a:xfrm>
            <a:off x="9080925" y="4697065"/>
            <a:ext cx="970023" cy="646331"/>
            <a:chOff x="10791788" y="4741005"/>
            <a:chExt cx="970023" cy="646331"/>
          </a:xfrm>
        </p:grpSpPr>
        <p:sp>
          <p:nvSpPr>
            <p:cNvPr id="130" name="Ορθογώνιο 129"/>
            <p:cNvSpPr/>
            <p:nvPr/>
          </p:nvSpPr>
          <p:spPr>
            <a:xfrm>
              <a:off x="10850008" y="4821313"/>
              <a:ext cx="862674" cy="537117"/>
            </a:xfrm>
            <a:prstGeom prst="rect">
              <a:avLst/>
            </a:prstGeom>
            <a:solidFill>
              <a:srgbClr val="D0CECE"/>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a:extLst>
                <a:ext uri="{FF2B5EF4-FFF2-40B4-BE49-F238E27FC236}">
                  <a16:creationId xmlns:a16="http://schemas.microsoft.com/office/drawing/2014/main" id="{DBF134B4-C2EC-4F5E-9AE1-A87E551EA7ED}"/>
                </a:ext>
              </a:extLst>
            </p:cNvPr>
            <p:cNvSpPr txBox="1"/>
            <p:nvPr/>
          </p:nvSpPr>
          <p:spPr>
            <a:xfrm>
              <a:off x="10791788" y="4741005"/>
              <a:ext cx="9700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dirty="0">
                  <a:solidFill>
                    <a:srgbClr val="1D4956"/>
                  </a:solidFill>
                  <a:latin typeface="Barlow"/>
                </a:rPr>
                <a:t>Context</a:t>
              </a:r>
            </a:p>
            <a:p>
              <a:pPr algn="ctr"/>
              <a:r>
                <a:rPr lang="en-US" sz="1800" dirty="0">
                  <a:solidFill>
                    <a:srgbClr val="1D4956"/>
                  </a:solidFill>
                  <a:latin typeface="Barlow"/>
                </a:rPr>
                <a:t>p2</a:t>
              </a:r>
              <a:endParaRPr lang="en-US" sz="1200" dirty="0">
                <a:solidFill>
                  <a:srgbClr val="1D4956"/>
                </a:solidFill>
              </a:endParaRPr>
            </a:p>
          </p:txBody>
        </p:sp>
      </p:grpSp>
    </p:spTree>
    <p:extLst>
      <p:ext uri="{BB962C8B-B14F-4D97-AF65-F5344CB8AC3E}">
        <p14:creationId xmlns:p14="http://schemas.microsoft.com/office/powerpoint/2010/main" val="2052268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12"/>
                                        </p:tgtEl>
                                        <p:attrNameLst>
                                          <p:attrName>style.visibility</p:attrName>
                                        </p:attrNameLst>
                                      </p:cBhvr>
                                      <p:to>
                                        <p:strVal val="visible"/>
                                      </p:to>
                                    </p:set>
                                    <p:animEffect transition="in" filter="fade">
                                      <p:cBhvr>
                                        <p:cTn id="16" dur="500"/>
                                        <p:tgtEl>
                                          <p:spTgt spid="2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4"/>
                                        </p:tgtEl>
                                        <p:attrNameLst>
                                          <p:attrName>style.visibility</p:attrName>
                                        </p:attrNameLst>
                                      </p:cBhvr>
                                      <p:to>
                                        <p:strVal val="visible"/>
                                      </p:to>
                                    </p:set>
                                    <p:animEffect transition="in" filter="fade">
                                      <p:cBhvr>
                                        <p:cTn id="25" dur="500"/>
                                        <p:tgtEl>
                                          <p:spTgt spid="22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62"/>
                                        </p:tgtEl>
                                        <p:attrNameLst>
                                          <p:attrName>style.visibility</p:attrName>
                                        </p:attrNameLst>
                                      </p:cBhvr>
                                      <p:to>
                                        <p:strVal val="visible"/>
                                      </p:to>
                                    </p:set>
                                    <p:animEffect transition="in" filter="fade">
                                      <p:cBhvr>
                                        <p:cTn id="30" dur="500"/>
                                        <p:tgtEl>
                                          <p:spTgt spid="26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8"/>
                                        </p:tgtEl>
                                        <p:attrNameLst>
                                          <p:attrName>style.visibility</p:attrName>
                                        </p:attrNameLst>
                                      </p:cBhvr>
                                      <p:to>
                                        <p:strVal val="visible"/>
                                      </p:to>
                                    </p:set>
                                    <p:animEffect transition="in" filter="fade">
                                      <p:cBhvr>
                                        <p:cTn id="35"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197115" cy="758811"/>
          </a:xfrm>
        </p:spPr>
        <p:txBody>
          <a:bodyPr>
            <a:normAutofit/>
          </a:bodyPr>
          <a:lstStyle/>
          <a:p>
            <a:r>
              <a:rPr lang="en-GB" sz="3200" b="1" dirty="0" err="1">
                <a:solidFill>
                  <a:srgbClr val="1D4956"/>
                </a:solidFill>
                <a:latin typeface="Barlow"/>
                <a:cs typeface="Calibri"/>
              </a:rPr>
              <a:t>TReM</a:t>
            </a:r>
            <a:r>
              <a:rPr lang="en-GB" sz="3200" b="1" dirty="0">
                <a:solidFill>
                  <a:srgbClr val="1D4956"/>
                </a:solidFill>
                <a:latin typeface="Barlow"/>
                <a:cs typeface="Calibri"/>
              </a:rPr>
              <a:t> breakdown</a:t>
            </a:r>
            <a:endParaRPr lang="en-US" sz="3200" b="1" dirty="0">
              <a:solidFill>
                <a:srgbClr val="1D4956"/>
              </a:solidFill>
              <a:latin typeface="Barlow"/>
              <a:cs typeface="Calibri Light"/>
            </a:endParaRPr>
          </a:p>
        </p:txBody>
      </p:sp>
      <p:cxnSp>
        <p:nvCxnSpPr>
          <p:cNvPr id="137" name="Straight Arrow Connector 6">
            <a:extLst>
              <a:ext uri="{FF2B5EF4-FFF2-40B4-BE49-F238E27FC236}">
                <a16:creationId xmlns:a16="http://schemas.microsoft.com/office/drawing/2014/main" id="{F4F9233F-A471-41F4-A3E1-8C50C90C9D52}"/>
              </a:ext>
            </a:extLst>
          </p:cNvPr>
          <p:cNvCxnSpPr/>
          <p:nvPr/>
        </p:nvCxnSpPr>
        <p:spPr>
          <a:xfrm>
            <a:off x="7085307" y="774703"/>
            <a:ext cx="0" cy="5308593"/>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7281970" y="2092698"/>
            <a:ext cx="4856273" cy="1192895"/>
          </a:xfrm>
        </p:spPr>
        <p:txBody>
          <a:bodyPr vert="horz" lIns="91440" tIns="45720" rIns="91440" bIns="45720" rtlCol="0" anchor="t">
            <a:noAutofit/>
          </a:bodyPr>
          <a:lstStyle/>
          <a:p>
            <a:pPr>
              <a:lnSpc>
                <a:spcPct val="100000"/>
              </a:lnSpc>
            </a:pPr>
            <a:r>
              <a:rPr lang="en-GB" sz="2400" dirty="0">
                <a:solidFill>
                  <a:srgbClr val="1D4956"/>
                </a:solidFill>
                <a:latin typeface="Barlow"/>
                <a:cs typeface="Calibri"/>
              </a:rPr>
              <a:t>Revocation time = 22ms</a:t>
            </a:r>
          </a:p>
          <a:p>
            <a:pPr lvl="1">
              <a:lnSpc>
                <a:spcPct val="100000"/>
              </a:lnSpc>
            </a:pPr>
            <a:r>
              <a:rPr lang="en-GB" sz="2000" dirty="0">
                <a:solidFill>
                  <a:srgbClr val="1D4956"/>
                </a:solidFill>
                <a:latin typeface="Barlow"/>
                <a:cs typeface="Calibri"/>
              </a:rPr>
              <a:t>To stop the task: </a:t>
            </a:r>
            <a:r>
              <a:rPr lang="en-GB" sz="2000" b="1" dirty="0">
                <a:solidFill>
                  <a:srgbClr val="1D4956"/>
                </a:solidFill>
                <a:latin typeface="Barlow"/>
                <a:cs typeface="Calibri"/>
              </a:rPr>
              <a:t>5 </a:t>
            </a:r>
            <a:r>
              <a:rPr lang="en-GB" sz="2000" b="1" dirty="0" err="1">
                <a:solidFill>
                  <a:srgbClr val="1D4956"/>
                </a:solidFill>
                <a:latin typeface="Barlow"/>
                <a:cs typeface="Calibri"/>
              </a:rPr>
              <a:t>ms</a:t>
            </a:r>
            <a:endParaRPr lang="en-GB" sz="2000" b="1" dirty="0">
              <a:solidFill>
                <a:srgbClr val="1D4956"/>
              </a:solidFill>
              <a:latin typeface="Barlow"/>
              <a:cs typeface="Calibri"/>
            </a:endParaRPr>
          </a:p>
          <a:p>
            <a:pPr lvl="1">
              <a:lnSpc>
                <a:spcPct val="100000"/>
              </a:lnSpc>
            </a:pPr>
            <a:r>
              <a:rPr lang="en-GB" sz="2000" dirty="0">
                <a:solidFill>
                  <a:srgbClr val="1D4956"/>
                </a:solidFill>
                <a:latin typeface="Barlow"/>
                <a:cs typeface="Calibri"/>
              </a:rPr>
              <a:t>To start the new task: </a:t>
            </a:r>
            <a:r>
              <a:rPr lang="en-GB" sz="2000" b="1" dirty="0">
                <a:solidFill>
                  <a:srgbClr val="1D4956"/>
                </a:solidFill>
                <a:latin typeface="Barlow"/>
                <a:cs typeface="Calibri"/>
              </a:rPr>
              <a:t>17 </a:t>
            </a:r>
            <a:r>
              <a:rPr lang="en-GB" sz="2000" b="1" dirty="0" err="1">
                <a:solidFill>
                  <a:srgbClr val="1D4956"/>
                </a:solidFill>
                <a:latin typeface="Barlow"/>
                <a:cs typeface="Calibri"/>
              </a:rPr>
              <a:t>ms</a:t>
            </a:r>
            <a:endParaRPr lang="en-GB" sz="2000" b="1" dirty="0">
              <a:solidFill>
                <a:srgbClr val="1D4956"/>
              </a:solidFill>
              <a:latin typeface="Barlow"/>
              <a:cs typeface="Calibri"/>
            </a:endParaRPr>
          </a:p>
        </p:txBody>
      </p:sp>
      <p:sp>
        <p:nvSpPr>
          <p:cNvPr id="23"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7281969" y="3428998"/>
            <a:ext cx="4856273" cy="923825"/>
          </a:xfrm>
        </p:spPr>
        <p:txBody>
          <a:bodyPr vert="horz" lIns="91440" tIns="45720" rIns="91440" bIns="45720" rtlCol="0" anchor="t">
            <a:noAutofit/>
          </a:bodyPr>
          <a:lstStyle/>
          <a:p>
            <a:pPr>
              <a:lnSpc>
                <a:spcPct val="100000"/>
              </a:lnSpc>
            </a:pPr>
            <a:r>
              <a:rPr lang="en-GB" sz="2400" dirty="0">
                <a:solidFill>
                  <a:srgbClr val="1D4956"/>
                </a:solidFill>
                <a:latin typeface="Barlow"/>
                <a:cs typeface="Calibri"/>
              </a:rPr>
              <a:t>Book-keeping time = 75 </a:t>
            </a:r>
            <a:r>
              <a:rPr lang="en-GB" sz="2400" dirty="0" err="1">
                <a:solidFill>
                  <a:srgbClr val="1D4956"/>
                </a:solidFill>
                <a:latin typeface="Barlow"/>
                <a:cs typeface="Calibri"/>
              </a:rPr>
              <a:t>ms</a:t>
            </a:r>
            <a:endParaRPr lang="en-GB" sz="2400" dirty="0">
              <a:solidFill>
                <a:srgbClr val="1D4956"/>
              </a:solidFill>
              <a:latin typeface="Barlow"/>
              <a:cs typeface="Calibri"/>
            </a:endParaRPr>
          </a:p>
          <a:p>
            <a:pPr lvl="1">
              <a:lnSpc>
                <a:spcPct val="100000"/>
              </a:lnSpc>
            </a:pPr>
            <a:r>
              <a:rPr lang="en-GB" sz="2000" dirty="0">
                <a:solidFill>
                  <a:srgbClr val="1D4956"/>
                </a:solidFill>
                <a:latin typeface="Barlow"/>
                <a:cs typeface="Calibri"/>
              </a:rPr>
              <a:t>Postponed until the next batch task</a:t>
            </a:r>
          </a:p>
        </p:txBody>
      </p:sp>
      <p:grpSp>
        <p:nvGrpSpPr>
          <p:cNvPr id="40" name="Group 39">
            <a:extLst>
              <a:ext uri="{FF2B5EF4-FFF2-40B4-BE49-F238E27FC236}">
                <a16:creationId xmlns:a16="http://schemas.microsoft.com/office/drawing/2014/main" id="{F7393314-8E5A-4663-A8AC-445710267C44}"/>
              </a:ext>
            </a:extLst>
          </p:cNvPr>
          <p:cNvGrpSpPr/>
          <p:nvPr/>
        </p:nvGrpSpPr>
        <p:grpSpPr>
          <a:xfrm>
            <a:off x="-52583" y="4718399"/>
            <a:ext cx="6862958" cy="369332"/>
            <a:chOff x="8228987" y="1537197"/>
            <a:chExt cx="6862958" cy="369332"/>
          </a:xfrm>
        </p:grpSpPr>
        <p:cxnSp>
          <p:nvCxnSpPr>
            <p:cNvPr id="44" name="Ευθεία γραμμή σύνδεσης 77">
              <a:extLst>
                <a:ext uri="{FF2B5EF4-FFF2-40B4-BE49-F238E27FC236}">
                  <a16:creationId xmlns:a16="http://schemas.microsoft.com/office/drawing/2014/main" id="{728C310F-4E44-4138-951E-ABACB3417D38}"/>
                </a:ext>
              </a:extLst>
            </p:cNvPr>
            <p:cNvCxnSpPr>
              <a:cxnSpLocks/>
            </p:cNvCxnSpPr>
            <p:nvPr/>
          </p:nvCxnSpPr>
          <p:spPr>
            <a:xfrm>
              <a:off x="8832326" y="1623833"/>
              <a:ext cx="6259619" cy="724"/>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DB05976A-1A07-4FD2-A61F-579D8A8DCED2}"/>
                </a:ext>
              </a:extLst>
            </p:cNvPr>
            <p:cNvSpPr txBox="1"/>
            <p:nvPr/>
          </p:nvSpPr>
          <p:spPr>
            <a:xfrm>
              <a:off x="8228987" y="1537197"/>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grpSp>
      <p:grpSp>
        <p:nvGrpSpPr>
          <p:cNvPr id="41" name="Ομάδα 87">
            <a:extLst>
              <a:ext uri="{FF2B5EF4-FFF2-40B4-BE49-F238E27FC236}">
                <a16:creationId xmlns:a16="http://schemas.microsoft.com/office/drawing/2014/main" id="{DDC2DDB6-66CD-4D2D-98FF-7FF7B371B0FA}"/>
              </a:ext>
            </a:extLst>
          </p:cNvPr>
          <p:cNvGrpSpPr/>
          <p:nvPr/>
        </p:nvGrpSpPr>
        <p:grpSpPr>
          <a:xfrm>
            <a:off x="702373" y="2092698"/>
            <a:ext cx="4899674" cy="324641"/>
            <a:chOff x="9656147" y="2366942"/>
            <a:chExt cx="1272098" cy="324641"/>
          </a:xfrm>
        </p:grpSpPr>
        <p:sp>
          <p:nvSpPr>
            <p:cNvPr id="42" name="Rectangle 16">
              <a:extLst>
                <a:ext uri="{FF2B5EF4-FFF2-40B4-BE49-F238E27FC236}">
                  <a16:creationId xmlns:a16="http://schemas.microsoft.com/office/drawing/2014/main" id="{53990F0F-2260-4539-B351-E76F7191E625}"/>
                </a:ext>
              </a:extLst>
            </p:cNvPr>
            <p:cNvSpPr/>
            <p:nvPr/>
          </p:nvSpPr>
          <p:spPr>
            <a:xfrm>
              <a:off x="9656147" y="2454885"/>
              <a:ext cx="1272098" cy="236698"/>
            </a:xfrm>
            <a:prstGeom prst="rect">
              <a:avLst/>
            </a:pr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A422F12-320D-4A7C-8E3A-E7E2FDFE561E}"/>
                </a:ext>
              </a:extLst>
            </p:cNvPr>
            <p:cNvSpPr txBox="1"/>
            <p:nvPr/>
          </p:nvSpPr>
          <p:spPr>
            <a:xfrm>
              <a:off x="10149873" y="2366942"/>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cxnSp>
        <p:nvCxnSpPr>
          <p:cNvPr id="53" name="Ευθεία γραμμή σύνδεσης 77">
            <a:extLst>
              <a:ext uri="{FF2B5EF4-FFF2-40B4-BE49-F238E27FC236}">
                <a16:creationId xmlns:a16="http://schemas.microsoft.com/office/drawing/2014/main" id="{764DF3C2-A289-4BBA-B70A-A74FF453FAA2}"/>
              </a:ext>
            </a:extLst>
          </p:cNvPr>
          <p:cNvCxnSpPr>
            <a:cxnSpLocks/>
          </p:cNvCxnSpPr>
          <p:nvPr/>
        </p:nvCxnSpPr>
        <p:spPr>
          <a:xfrm>
            <a:off x="563686" y="2741724"/>
            <a:ext cx="6246689" cy="0"/>
          </a:xfrm>
          <a:prstGeom prst="line">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4" name="TextBox 53">
            <a:extLst>
              <a:ext uri="{FF2B5EF4-FFF2-40B4-BE49-F238E27FC236}">
                <a16:creationId xmlns:a16="http://schemas.microsoft.com/office/drawing/2014/main" id="{E3EBC8FF-3084-49DE-B168-B3D199BC5FA3}"/>
              </a:ext>
            </a:extLst>
          </p:cNvPr>
          <p:cNvSpPr txBox="1"/>
          <p:nvPr/>
        </p:nvSpPr>
        <p:spPr>
          <a:xfrm>
            <a:off x="-39653" y="2654784"/>
            <a:ext cx="754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Time</a:t>
            </a:r>
            <a:endParaRPr lang="en-US" b="1" dirty="0">
              <a:solidFill>
                <a:srgbClr val="1D4956"/>
              </a:solidFill>
            </a:endParaRPr>
          </a:p>
        </p:txBody>
      </p:sp>
      <p:grpSp>
        <p:nvGrpSpPr>
          <p:cNvPr id="81" name="Group 80">
            <a:extLst>
              <a:ext uri="{FF2B5EF4-FFF2-40B4-BE49-F238E27FC236}">
                <a16:creationId xmlns:a16="http://schemas.microsoft.com/office/drawing/2014/main" id="{CA387FDD-203D-4A60-8640-F1942007DC7C}"/>
              </a:ext>
            </a:extLst>
          </p:cNvPr>
          <p:cNvGrpSpPr/>
          <p:nvPr/>
        </p:nvGrpSpPr>
        <p:grpSpPr>
          <a:xfrm>
            <a:off x="702375" y="3320332"/>
            <a:ext cx="2852254" cy="2716121"/>
            <a:chOff x="702375" y="3320332"/>
            <a:chExt cx="2852254" cy="2716121"/>
          </a:xfrm>
        </p:grpSpPr>
        <p:sp>
          <p:nvSpPr>
            <p:cNvPr id="61" name="Πολλαπλασιασμός 32">
              <a:extLst>
                <a:ext uri="{FF2B5EF4-FFF2-40B4-BE49-F238E27FC236}">
                  <a16:creationId xmlns:a16="http://schemas.microsoft.com/office/drawing/2014/main" id="{5BE05757-278D-44A0-828A-044DB3870232}"/>
                </a:ext>
              </a:extLst>
            </p:cNvPr>
            <p:cNvSpPr/>
            <p:nvPr/>
          </p:nvSpPr>
          <p:spPr>
            <a:xfrm>
              <a:off x="2082512" y="4223626"/>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A8EE1849-1E14-487D-A40F-6BCB35BD3806}"/>
                </a:ext>
              </a:extLst>
            </p:cNvPr>
            <p:cNvGrpSpPr/>
            <p:nvPr/>
          </p:nvGrpSpPr>
          <p:grpSpPr>
            <a:xfrm>
              <a:off x="702375" y="3320332"/>
              <a:ext cx="2852254" cy="2716121"/>
              <a:chOff x="702375" y="3320332"/>
              <a:chExt cx="2852254" cy="2716121"/>
            </a:xfrm>
          </p:grpSpPr>
          <p:grpSp>
            <p:nvGrpSpPr>
              <p:cNvPr id="49" name="Ομάδα 105">
                <a:extLst>
                  <a:ext uri="{FF2B5EF4-FFF2-40B4-BE49-F238E27FC236}">
                    <a16:creationId xmlns:a16="http://schemas.microsoft.com/office/drawing/2014/main" id="{FD345D08-8F3B-49E3-AF50-BEF933F54A1B}"/>
                  </a:ext>
                </a:extLst>
              </p:cNvPr>
              <p:cNvGrpSpPr/>
              <p:nvPr/>
            </p:nvGrpSpPr>
            <p:grpSpPr>
              <a:xfrm>
                <a:off x="1675023" y="4427785"/>
                <a:ext cx="914145" cy="1608668"/>
                <a:chOff x="9514560" y="-1589699"/>
                <a:chExt cx="914145" cy="1608668"/>
              </a:xfrm>
            </p:grpSpPr>
            <p:cxnSp>
              <p:nvCxnSpPr>
                <p:cNvPr id="50" name="Straight Arrow Connector 15">
                  <a:extLst>
                    <a:ext uri="{FF2B5EF4-FFF2-40B4-BE49-F238E27FC236}">
                      <a16:creationId xmlns:a16="http://schemas.microsoft.com/office/drawing/2014/main" id="{00DB6361-D033-415B-9BE7-84E8419FA233}"/>
                    </a:ext>
                  </a:extLst>
                </p:cNvPr>
                <p:cNvCxnSpPr>
                  <a:cxnSpLocks/>
                </p:cNvCxnSpPr>
                <p:nvPr/>
              </p:nvCxnSpPr>
              <p:spPr>
                <a:xfrm flipH="1">
                  <a:off x="9984112" y="-1589699"/>
                  <a:ext cx="1" cy="765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9D02FBD-9F67-41A6-81F6-DD5A69FCABFC}"/>
                    </a:ext>
                  </a:extLst>
                </p:cNvPr>
                <p:cNvSpPr txBox="1"/>
                <p:nvPr/>
              </p:nvSpPr>
              <p:spPr>
                <a:xfrm>
                  <a:off x="9514560" y="-904361"/>
                  <a:ext cx="9141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Set Revoke  flag</a:t>
                  </a:r>
                  <a:endParaRPr lang="en-US" b="1" i="1" dirty="0">
                    <a:solidFill>
                      <a:schemeClr val="tx1"/>
                    </a:solidFill>
                  </a:endParaRPr>
                </a:p>
              </p:txBody>
            </p:sp>
          </p:grpSp>
          <p:grpSp>
            <p:nvGrpSpPr>
              <p:cNvPr id="55" name="Ομάδα 94">
                <a:extLst>
                  <a:ext uri="{FF2B5EF4-FFF2-40B4-BE49-F238E27FC236}">
                    <a16:creationId xmlns:a16="http://schemas.microsoft.com/office/drawing/2014/main" id="{396E4FF7-B455-403B-8890-FED2EE8098F3}"/>
                  </a:ext>
                </a:extLst>
              </p:cNvPr>
              <p:cNvGrpSpPr/>
              <p:nvPr/>
            </p:nvGrpSpPr>
            <p:grpSpPr>
              <a:xfrm>
                <a:off x="702375" y="4175546"/>
                <a:ext cx="1479346" cy="311501"/>
                <a:chOff x="9547201" y="2362407"/>
                <a:chExt cx="1422462" cy="311501"/>
              </a:xfrm>
            </p:grpSpPr>
            <p:sp>
              <p:nvSpPr>
                <p:cNvPr id="56" name="Rectangle 16">
                  <a:extLst>
                    <a:ext uri="{FF2B5EF4-FFF2-40B4-BE49-F238E27FC236}">
                      <a16:creationId xmlns:a16="http://schemas.microsoft.com/office/drawing/2014/main" id="{78624ABA-B9EF-4818-B349-87DD88DBA4AB}"/>
                    </a:ext>
                  </a:extLst>
                </p:cNvPr>
                <p:cNvSpPr/>
                <p:nvPr/>
              </p:nvSpPr>
              <p:spPr>
                <a:xfrm>
                  <a:off x="9547201" y="2430338"/>
                  <a:ext cx="1422462" cy="239080"/>
                </a:xfrm>
                <a:custGeom>
                  <a:avLst/>
                  <a:gdLst>
                    <a:gd name="connsiteX0" fmla="*/ 0 w 920835"/>
                    <a:gd name="connsiteY0" fmla="*/ 0 h 236698"/>
                    <a:gd name="connsiteX1" fmla="*/ 920835 w 920835"/>
                    <a:gd name="connsiteY1" fmla="*/ 0 h 236698"/>
                    <a:gd name="connsiteX2" fmla="*/ 920835 w 920835"/>
                    <a:gd name="connsiteY2" fmla="*/ 236698 h 236698"/>
                    <a:gd name="connsiteX3" fmla="*/ 0 w 920835"/>
                    <a:gd name="connsiteY3" fmla="*/ 236698 h 236698"/>
                    <a:gd name="connsiteX4" fmla="*/ 0 w 920835"/>
                    <a:gd name="connsiteY4" fmla="*/ 0 h 236698"/>
                    <a:gd name="connsiteX0" fmla="*/ 0 w 927979"/>
                    <a:gd name="connsiteY0" fmla="*/ 0 h 239080"/>
                    <a:gd name="connsiteX1" fmla="*/ 920835 w 927979"/>
                    <a:gd name="connsiteY1" fmla="*/ 0 h 239080"/>
                    <a:gd name="connsiteX2" fmla="*/ 927979 w 927979"/>
                    <a:gd name="connsiteY2" fmla="*/ 239080 h 239080"/>
                    <a:gd name="connsiteX3" fmla="*/ 0 w 927979"/>
                    <a:gd name="connsiteY3" fmla="*/ 236698 h 239080"/>
                    <a:gd name="connsiteX4" fmla="*/ 0 w 927979"/>
                    <a:gd name="connsiteY4" fmla="*/ 0 h 239080"/>
                    <a:gd name="connsiteX0" fmla="*/ 0 w 953182"/>
                    <a:gd name="connsiteY0" fmla="*/ 0 h 239080"/>
                    <a:gd name="connsiteX1" fmla="*/ 920835 w 953182"/>
                    <a:gd name="connsiteY1" fmla="*/ 0 h 239080"/>
                    <a:gd name="connsiteX2" fmla="*/ 927979 w 953182"/>
                    <a:gd name="connsiteY2" fmla="*/ 239080 h 239080"/>
                    <a:gd name="connsiteX3" fmla="*/ 0 w 953182"/>
                    <a:gd name="connsiteY3" fmla="*/ 236698 h 239080"/>
                    <a:gd name="connsiteX4" fmla="*/ 0 w 953182"/>
                    <a:gd name="connsiteY4" fmla="*/ 0 h 239080"/>
                    <a:gd name="connsiteX0" fmla="*/ 0 w 982780"/>
                    <a:gd name="connsiteY0" fmla="*/ 0 h 239080"/>
                    <a:gd name="connsiteX1" fmla="*/ 920835 w 982780"/>
                    <a:gd name="connsiteY1" fmla="*/ 0 h 239080"/>
                    <a:gd name="connsiteX2" fmla="*/ 927979 w 982780"/>
                    <a:gd name="connsiteY2" fmla="*/ 239080 h 239080"/>
                    <a:gd name="connsiteX3" fmla="*/ 0 w 982780"/>
                    <a:gd name="connsiteY3" fmla="*/ 236698 h 239080"/>
                    <a:gd name="connsiteX4" fmla="*/ 0 w 982780"/>
                    <a:gd name="connsiteY4" fmla="*/ 0 h 239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780" h="239080">
                      <a:moveTo>
                        <a:pt x="0" y="0"/>
                      </a:moveTo>
                      <a:lnTo>
                        <a:pt x="920835" y="0"/>
                      </a:lnTo>
                      <a:cubicBezTo>
                        <a:pt x="923216" y="79693"/>
                        <a:pt x="1054186" y="66518"/>
                        <a:pt x="927979" y="239080"/>
                      </a:cubicBezTo>
                      <a:lnTo>
                        <a:pt x="0" y="236698"/>
                      </a:lnTo>
                      <a:lnTo>
                        <a:pt x="0" y="0"/>
                      </a:lnTo>
                      <a:close/>
                    </a:path>
                  </a:pathLst>
                </a:cu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786F766A-82F6-4AD0-B856-34C3650E4C1C}"/>
                    </a:ext>
                  </a:extLst>
                </p:cNvPr>
                <p:cNvSpPr txBox="1"/>
                <p:nvPr/>
              </p:nvSpPr>
              <p:spPr>
                <a:xfrm>
                  <a:off x="10249711" y="2362407"/>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62" name="Ομάδα 105">
                <a:extLst>
                  <a:ext uri="{FF2B5EF4-FFF2-40B4-BE49-F238E27FC236}">
                    <a16:creationId xmlns:a16="http://schemas.microsoft.com/office/drawing/2014/main" id="{E79C55D6-3923-4C7E-8C81-4DF5984F1F50}"/>
                  </a:ext>
                </a:extLst>
              </p:cNvPr>
              <p:cNvGrpSpPr/>
              <p:nvPr/>
            </p:nvGrpSpPr>
            <p:grpSpPr>
              <a:xfrm>
                <a:off x="2342146" y="4423125"/>
                <a:ext cx="914145" cy="1612731"/>
                <a:chOff x="9552901" y="-1589699"/>
                <a:chExt cx="914145" cy="1612731"/>
              </a:xfrm>
            </p:grpSpPr>
            <p:cxnSp>
              <p:nvCxnSpPr>
                <p:cNvPr id="63" name="Straight Arrow Connector 15">
                  <a:extLst>
                    <a:ext uri="{FF2B5EF4-FFF2-40B4-BE49-F238E27FC236}">
                      <a16:creationId xmlns:a16="http://schemas.microsoft.com/office/drawing/2014/main" id="{877CEF82-1FA3-4641-8FAC-2FCA89D00D3B}"/>
                    </a:ext>
                  </a:extLst>
                </p:cNvPr>
                <p:cNvCxnSpPr>
                  <a:cxnSpLocks/>
                </p:cNvCxnSpPr>
                <p:nvPr/>
              </p:nvCxnSpPr>
              <p:spPr>
                <a:xfrm flipH="1">
                  <a:off x="9993637" y="-1589699"/>
                  <a:ext cx="1" cy="765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59DDA2-AB33-4965-AC5D-17573C20A551}"/>
                    </a:ext>
                  </a:extLst>
                </p:cNvPr>
                <p:cNvSpPr txBox="1"/>
                <p:nvPr/>
              </p:nvSpPr>
              <p:spPr>
                <a:xfrm>
                  <a:off x="9552901" y="-900298"/>
                  <a:ext cx="9141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Start  user facing</a:t>
                  </a:r>
                  <a:endParaRPr lang="en-US" b="1" i="1" dirty="0">
                    <a:solidFill>
                      <a:schemeClr val="tx1"/>
                    </a:solidFill>
                  </a:endParaRPr>
                </a:p>
              </p:txBody>
            </p:sp>
          </p:grpSp>
          <p:grpSp>
            <p:nvGrpSpPr>
              <p:cNvPr id="65" name="Ομάδα 9">
                <a:extLst>
                  <a:ext uri="{FF2B5EF4-FFF2-40B4-BE49-F238E27FC236}">
                    <a16:creationId xmlns:a16="http://schemas.microsoft.com/office/drawing/2014/main" id="{AC7263AB-86CF-4AEC-A940-16E69D25B009}"/>
                  </a:ext>
                </a:extLst>
              </p:cNvPr>
              <p:cNvGrpSpPr/>
              <p:nvPr/>
            </p:nvGrpSpPr>
            <p:grpSpPr>
              <a:xfrm>
                <a:off x="2772112" y="4168398"/>
                <a:ext cx="369856" cy="369332"/>
                <a:chOff x="10543052" y="865290"/>
                <a:chExt cx="369856" cy="369332"/>
              </a:xfrm>
            </p:grpSpPr>
            <p:sp>
              <p:nvSpPr>
                <p:cNvPr id="66" name="Rectangle 20">
                  <a:extLst>
                    <a:ext uri="{FF2B5EF4-FFF2-40B4-BE49-F238E27FC236}">
                      <a16:creationId xmlns:a16="http://schemas.microsoft.com/office/drawing/2014/main" id="{042CA325-753D-467A-B6D5-D58E0AE9B37D}"/>
                    </a:ext>
                  </a:extLst>
                </p:cNvPr>
                <p:cNvSpPr/>
                <p:nvPr/>
              </p:nvSpPr>
              <p:spPr>
                <a:xfrm>
                  <a:off x="10543052" y="933939"/>
                  <a:ext cx="369856" cy="238362"/>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6B4324EE-1A6A-4432-93EA-AB32AEFC7A50}"/>
                    </a:ext>
                  </a:extLst>
                </p:cNvPr>
                <p:cNvSpPr txBox="1"/>
                <p:nvPr/>
              </p:nvSpPr>
              <p:spPr>
                <a:xfrm>
                  <a:off x="10582232" y="86529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grpSp>
            <p:nvGrpSpPr>
              <p:cNvPr id="68" name="Ομάδα 9">
                <a:extLst>
                  <a:ext uri="{FF2B5EF4-FFF2-40B4-BE49-F238E27FC236}">
                    <a16:creationId xmlns:a16="http://schemas.microsoft.com/office/drawing/2014/main" id="{F28BDB78-F97F-4346-99EB-5E386566CBC3}"/>
                  </a:ext>
                </a:extLst>
              </p:cNvPr>
              <p:cNvGrpSpPr/>
              <p:nvPr/>
            </p:nvGrpSpPr>
            <p:grpSpPr>
              <a:xfrm>
                <a:off x="3184773" y="4168398"/>
                <a:ext cx="369856" cy="369332"/>
                <a:chOff x="10543052" y="865290"/>
                <a:chExt cx="369856" cy="369332"/>
              </a:xfrm>
            </p:grpSpPr>
            <p:sp>
              <p:nvSpPr>
                <p:cNvPr id="69" name="Rectangle 20">
                  <a:extLst>
                    <a:ext uri="{FF2B5EF4-FFF2-40B4-BE49-F238E27FC236}">
                      <a16:creationId xmlns:a16="http://schemas.microsoft.com/office/drawing/2014/main" id="{6E733A58-0ECC-41DB-AA8D-8EC27A90FB83}"/>
                    </a:ext>
                  </a:extLst>
                </p:cNvPr>
                <p:cNvSpPr/>
                <p:nvPr/>
              </p:nvSpPr>
              <p:spPr>
                <a:xfrm>
                  <a:off x="10543052" y="933939"/>
                  <a:ext cx="369856" cy="238362"/>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38B2080A-34AF-4F63-8B90-4C2B5B20F226}"/>
                    </a:ext>
                  </a:extLst>
                </p:cNvPr>
                <p:cNvSpPr txBox="1"/>
                <p:nvPr/>
              </p:nvSpPr>
              <p:spPr>
                <a:xfrm>
                  <a:off x="10582232" y="86529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grpSp>
            <p:nvGrpSpPr>
              <p:cNvPr id="74" name="Group 73">
                <a:extLst>
                  <a:ext uri="{FF2B5EF4-FFF2-40B4-BE49-F238E27FC236}">
                    <a16:creationId xmlns:a16="http://schemas.microsoft.com/office/drawing/2014/main" id="{72283CD4-3AFD-414E-9F1F-EB48C2018B65}"/>
                  </a:ext>
                </a:extLst>
              </p:cNvPr>
              <p:cNvGrpSpPr/>
              <p:nvPr/>
            </p:nvGrpSpPr>
            <p:grpSpPr>
              <a:xfrm>
                <a:off x="1835253" y="3320332"/>
                <a:ext cx="1191662" cy="830998"/>
                <a:chOff x="9572399" y="838201"/>
                <a:chExt cx="1191662" cy="610140"/>
              </a:xfrm>
            </p:grpSpPr>
            <p:sp>
              <p:nvSpPr>
                <p:cNvPr id="77" name="TextBox 76">
                  <a:extLst>
                    <a:ext uri="{FF2B5EF4-FFF2-40B4-BE49-F238E27FC236}">
                      <a16:creationId xmlns:a16="http://schemas.microsoft.com/office/drawing/2014/main" id="{0FCC9119-75FA-4230-A621-DF32F751630B}"/>
                    </a:ext>
                  </a:extLst>
                </p:cNvPr>
                <p:cNvSpPr txBox="1"/>
                <p:nvPr/>
              </p:nvSpPr>
              <p:spPr>
                <a:xfrm>
                  <a:off x="9572399" y="838201"/>
                  <a:ext cx="1191662" cy="6101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chemeClr val="tx1"/>
                      </a:solidFill>
                      <a:latin typeface="Barlow"/>
                    </a:rPr>
                    <a:t>Revocation latency  =22ms</a:t>
                  </a:r>
                  <a:endParaRPr lang="en-US" sz="1200" b="1" dirty="0">
                    <a:solidFill>
                      <a:schemeClr val="tx1"/>
                    </a:solidFill>
                  </a:endParaRPr>
                </a:p>
              </p:txBody>
            </p:sp>
            <p:cxnSp>
              <p:nvCxnSpPr>
                <p:cNvPr id="78" name="Straight Arrow Connector 39">
                  <a:extLst>
                    <a:ext uri="{FF2B5EF4-FFF2-40B4-BE49-F238E27FC236}">
                      <a16:creationId xmlns:a16="http://schemas.microsoft.com/office/drawing/2014/main" id="{4C100C03-6D16-47D8-B61B-3B1551E3D409}"/>
                    </a:ext>
                  </a:extLst>
                </p:cNvPr>
                <p:cNvCxnSpPr>
                  <a:cxnSpLocks/>
                </p:cNvCxnSpPr>
                <p:nvPr/>
              </p:nvCxnSpPr>
              <p:spPr>
                <a:xfrm flipV="1">
                  <a:off x="9827202" y="1436293"/>
                  <a:ext cx="682056" cy="3662"/>
                </a:xfrm>
                <a:prstGeom prst="straightConnector1">
                  <a:avLst/>
                </a:prstGeom>
                <a:ln w="28575"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grpSp>
      <p:grpSp>
        <p:nvGrpSpPr>
          <p:cNvPr id="97" name="Group 96">
            <a:extLst>
              <a:ext uri="{FF2B5EF4-FFF2-40B4-BE49-F238E27FC236}">
                <a16:creationId xmlns:a16="http://schemas.microsoft.com/office/drawing/2014/main" id="{C5B85378-838F-4F38-B78D-996BA07B80CA}"/>
              </a:ext>
            </a:extLst>
          </p:cNvPr>
          <p:cNvGrpSpPr/>
          <p:nvPr/>
        </p:nvGrpSpPr>
        <p:grpSpPr>
          <a:xfrm>
            <a:off x="5673073" y="2110263"/>
            <a:ext cx="782517" cy="369332"/>
            <a:chOff x="2772112" y="4168398"/>
            <a:chExt cx="782517" cy="369332"/>
          </a:xfrm>
        </p:grpSpPr>
        <p:grpSp>
          <p:nvGrpSpPr>
            <p:cNvPr id="99" name="Ομάδα 9">
              <a:extLst>
                <a:ext uri="{FF2B5EF4-FFF2-40B4-BE49-F238E27FC236}">
                  <a16:creationId xmlns:a16="http://schemas.microsoft.com/office/drawing/2014/main" id="{68E336E7-04C3-4099-9DBB-501D0E208F98}"/>
                </a:ext>
              </a:extLst>
            </p:cNvPr>
            <p:cNvGrpSpPr/>
            <p:nvPr/>
          </p:nvGrpSpPr>
          <p:grpSpPr>
            <a:xfrm>
              <a:off x="2772112" y="4168398"/>
              <a:ext cx="369856" cy="369332"/>
              <a:chOff x="10543052" y="865290"/>
              <a:chExt cx="369856" cy="369332"/>
            </a:xfrm>
          </p:grpSpPr>
          <p:sp>
            <p:nvSpPr>
              <p:cNvPr id="105" name="Rectangle 20">
                <a:extLst>
                  <a:ext uri="{FF2B5EF4-FFF2-40B4-BE49-F238E27FC236}">
                    <a16:creationId xmlns:a16="http://schemas.microsoft.com/office/drawing/2014/main" id="{F1ADC4DF-5BE5-4C91-86F2-A6319688126B}"/>
                  </a:ext>
                </a:extLst>
              </p:cNvPr>
              <p:cNvSpPr/>
              <p:nvPr/>
            </p:nvSpPr>
            <p:spPr>
              <a:xfrm>
                <a:off x="10543052" y="933939"/>
                <a:ext cx="369856" cy="238362"/>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a16="http://schemas.microsoft.com/office/drawing/2014/main" id="{A8415D0E-4ABE-42D8-9E05-EBF9BA6BAB33}"/>
                  </a:ext>
                </a:extLst>
              </p:cNvPr>
              <p:cNvSpPr txBox="1"/>
              <p:nvPr/>
            </p:nvSpPr>
            <p:spPr>
              <a:xfrm>
                <a:off x="10582232" y="86529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grpSp>
          <p:nvGrpSpPr>
            <p:cNvPr id="100" name="Ομάδα 9">
              <a:extLst>
                <a:ext uri="{FF2B5EF4-FFF2-40B4-BE49-F238E27FC236}">
                  <a16:creationId xmlns:a16="http://schemas.microsoft.com/office/drawing/2014/main" id="{9F7F8B8F-EB15-4250-96AF-E21B17212B63}"/>
                </a:ext>
              </a:extLst>
            </p:cNvPr>
            <p:cNvGrpSpPr/>
            <p:nvPr/>
          </p:nvGrpSpPr>
          <p:grpSpPr>
            <a:xfrm>
              <a:off x="3184773" y="4168398"/>
              <a:ext cx="369856" cy="369332"/>
              <a:chOff x="10543052" y="865290"/>
              <a:chExt cx="369856" cy="369332"/>
            </a:xfrm>
          </p:grpSpPr>
          <p:sp>
            <p:nvSpPr>
              <p:cNvPr id="103" name="Rectangle 20">
                <a:extLst>
                  <a:ext uri="{FF2B5EF4-FFF2-40B4-BE49-F238E27FC236}">
                    <a16:creationId xmlns:a16="http://schemas.microsoft.com/office/drawing/2014/main" id="{FAEF7B16-299E-46BD-B110-34A24A3FBC60}"/>
                  </a:ext>
                </a:extLst>
              </p:cNvPr>
              <p:cNvSpPr/>
              <p:nvPr/>
            </p:nvSpPr>
            <p:spPr>
              <a:xfrm>
                <a:off x="10543052" y="933939"/>
                <a:ext cx="369856" cy="238362"/>
              </a:xfrm>
              <a:prstGeom prst="rect">
                <a:avLst/>
              </a:prstGeom>
              <a:solidFill>
                <a:schemeClr val="bg1"/>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ED55A821-C8D8-4FD3-9476-E231644497FA}"/>
                  </a:ext>
                </a:extLst>
              </p:cNvPr>
              <p:cNvSpPr txBox="1"/>
              <p:nvPr/>
            </p:nvSpPr>
            <p:spPr>
              <a:xfrm>
                <a:off x="10582232" y="865290"/>
                <a:ext cx="2846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rgbClr val="1D4956"/>
                    </a:solidFill>
                    <a:latin typeface="Barlow"/>
                  </a:rPr>
                  <a:t>U</a:t>
                </a:r>
                <a:endParaRPr lang="en-US" b="1" dirty="0">
                  <a:solidFill>
                    <a:srgbClr val="1D4956"/>
                  </a:solidFill>
                </a:endParaRPr>
              </a:p>
            </p:txBody>
          </p:sp>
        </p:grpSp>
      </p:grpSp>
      <p:cxnSp>
        <p:nvCxnSpPr>
          <p:cNvPr id="117" name="Straight Arrow Connector 15">
            <a:extLst>
              <a:ext uri="{FF2B5EF4-FFF2-40B4-BE49-F238E27FC236}">
                <a16:creationId xmlns:a16="http://schemas.microsoft.com/office/drawing/2014/main" id="{F2A6A255-2F3E-4890-80D3-D226900A8764}"/>
              </a:ext>
            </a:extLst>
          </p:cNvPr>
          <p:cNvCxnSpPr>
            <a:cxnSpLocks/>
          </p:cNvCxnSpPr>
          <p:nvPr/>
        </p:nvCxnSpPr>
        <p:spPr>
          <a:xfrm flipH="1">
            <a:off x="5424635" y="4391135"/>
            <a:ext cx="1" cy="765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EFA448C-F257-43E8-92BA-8A34713E3305}"/>
              </a:ext>
            </a:extLst>
          </p:cNvPr>
          <p:cNvSpPr txBox="1"/>
          <p:nvPr/>
        </p:nvSpPr>
        <p:spPr>
          <a:xfrm>
            <a:off x="4723865" y="5076473"/>
            <a:ext cx="12331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Replenish</a:t>
            </a:r>
          </a:p>
          <a:p>
            <a:pPr algn="ctr"/>
            <a:r>
              <a:rPr lang="en-US" sz="1800" b="1" i="1" dirty="0">
                <a:solidFill>
                  <a:schemeClr val="tx1"/>
                </a:solidFill>
                <a:latin typeface="Barlow"/>
              </a:rPr>
              <a:t>process</a:t>
            </a:r>
            <a:endParaRPr lang="en-US" b="1" i="1" dirty="0">
              <a:solidFill>
                <a:schemeClr val="tx1"/>
              </a:solidFill>
            </a:endParaRPr>
          </a:p>
        </p:txBody>
      </p:sp>
      <p:cxnSp>
        <p:nvCxnSpPr>
          <p:cNvPr id="119" name="Straight Arrow Connector 39">
            <a:extLst>
              <a:ext uri="{FF2B5EF4-FFF2-40B4-BE49-F238E27FC236}">
                <a16:creationId xmlns:a16="http://schemas.microsoft.com/office/drawing/2014/main" id="{5FF1A0B4-F724-413E-B884-B3F6D34BBCE5}"/>
              </a:ext>
            </a:extLst>
          </p:cNvPr>
          <p:cNvCxnSpPr>
            <a:cxnSpLocks/>
          </p:cNvCxnSpPr>
          <p:nvPr/>
        </p:nvCxnSpPr>
        <p:spPr>
          <a:xfrm flipV="1">
            <a:off x="3589598" y="4331296"/>
            <a:ext cx="1835037" cy="13089"/>
          </a:xfrm>
          <a:prstGeom prst="straightConnector1">
            <a:avLst/>
          </a:prstGeom>
          <a:ln w="28575" cap="flat" cmpd="sng" algn="ctr">
            <a:solidFill>
              <a:srgbClr val="1D4956"/>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0" name="TextBox 119">
            <a:extLst>
              <a:ext uri="{FF2B5EF4-FFF2-40B4-BE49-F238E27FC236}">
                <a16:creationId xmlns:a16="http://schemas.microsoft.com/office/drawing/2014/main" id="{3FFFCE97-A88E-4511-A9B5-FE8DB534C1C8}"/>
              </a:ext>
            </a:extLst>
          </p:cNvPr>
          <p:cNvSpPr txBox="1"/>
          <p:nvPr/>
        </p:nvSpPr>
        <p:spPr>
          <a:xfrm>
            <a:off x="3801741" y="3670328"/>
            <a:ext cx="14305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rgbClr val="1D4956"/>
                </a:solidFill>
                <a:latin typeface="Barlow"/>
              </a:rPr>
              <a:t>Clear context =60ms</a:t>
            </a:r>
            <a:endParaRPr lang="en-US" sz="1200" b="1" dirty="0">
              <a:solidFill>
                <a:srgbClr val="1D4956"/>
              </a:solidFill>
            </a:endParaRPr>
          </a:p>
        </p:txBody>
      </p:sp>
      <p:grpSp>
        <p:nvGrpSpPr>
          <p:cNvPr id="84" name="Group 83">
            <a:extLst>
              <a:ext uri="{FF2B5EF4-FFF2-40B4-BE49-F238E27FC236}">
                <a16:creationId xmlns:a16="http://schemas.microsoft.com/office/drawing/2014/main" id="{126F7817-4AB3-4DCD-877D-FBD509D54520}"/>
              </a:ext>
            </a:extLst>
          </p:cNvPr>
          <p:cNvGrpSpPr/>
          <p:nvPr/>
        </p:nvGrpSpPr>
        <p:grpSpPr>
          <a:xfrm>
            <a:off x="5271566" y="3527339"/>
            <a:ext cx="967205" cy="830997"/>
            <a:chOff x="5271566" y="3527339"/>
            <a:chExt cx="967205" cy="830997"/>
          </a:xfrm>
        </p:grpSpPr>
        <p:cxnSp>
          <p:nvCxnSpPr>
            <p:cNvPr id="121" name="Straight Arrow Connector 39">
              <a:extLst>
                <a:ext uri="{FF2B5EF4-FFF2-40B4-BE49-F238E27FC236}">
                  <a16:creationId xmlns:a16="http://schemas.microsoft.com/office/drawing/2014/main" id="{11D7A74F-782D-4ED2-A592-A2F8704CF298}"/>
                </a:ext>
              </a:extLst>
            </p:cNvPr>
            <p:cNvCxnSpPr>
              <a:cxnSpLocks/>
            </p:cNvCxnSpPr>
            <p:nvPr/>
          </p:nvCxnSpPr>
          <p:spPr>
            <a:xfrm flipV="1">
              <a:off x="5424635" y="4325733"/>
              <a:ext cx="679385" cy="334"/>
            </a:xfrm>
            <a:prstGeom prst="straightConnector1">
              <a:avLst/>
            </a:prstGeom>
            <a:ln w="28575" cap="flat" cmpd="sng" algn="ctr">
              <a:solidFill>
                <a:srgbClr val="1D4956"/>
              </a:solidFill>
              <a:prstDash val="dash"/>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2" name="TextBox 121">
              <a:extLst>
                <a:ext uri="{FF2B5EF4-FFF2-40B4-BE49-F238E27FC236}">
                  <a16:creationId xmlns:a16="http://schemas.microsoft.com/office/drawing/2014/main" id="{7A48EFC4-9285-4D86-B4F0-1EC4FB0B9C2D}"/>
                </a:ext>
              </a:extLst>
            </p:cNvPr>
            <p:cNvSpPr txBox="1"/>
            <p:nvPr/>
          </p:nvSpPr>
          <p:spPr>
            <a:xfrm>
              <a:off x="5271566" y="3527339"/>
              <a:ext cx="9672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rgbClr val="1D4956"/>
                  </a:solidFill>
                  <a:latin typeface="Barlow"/>
                </a:rPr>
                <a:t>New process</a:t>
              </a:r>
            </a:p>
            <a:p>
              <a:pPr algn="ctr"/>
              <a:r>
                <a:rPr lang="en-US" sz="1600" b="1" dirty="0">
                  <a:solidFill>
                    <a:srgbClr val="1D4956"/>
                  </a:solidFill>
                  <a:latin typeface="Barlow"/>
                </a:rPr>
                <a:t>=15ms</a:t>
              </a:r>
              <a:endParaRPr lang="en-US" sz="1200" b="1" dirty="0">
                <a:solidFill>
                  <a:srgbClr val="1D4956"/>
                </a:solidFill>
              </a:endParaRPr>
            </a:p>
          </p:txBody>
        </p:sp>
      </p:grpSp>
      <p:grpSp>
        <p:nvGrpSpPr>
          <p:cNvPr id="83" name="Group 82">
            <a:extLst>
              <a:ext uri="{FF2B5EF4-FFF2-40B4-BE49-F238E27FC236}">
                <a16:creationId xmlns:a16="http://schemas.microsoft.com/office/drawing/2014/main" id="{24B2C2ED-A125-41C9-8B59-82456C8DD851}"/>
              </a:ext>
            </a:extLst>
          </p:cNvPr>
          <p:cNvGrpSpPr/>
          <p:nvPr/>
        </p:nvGrpSpPr>
        <p:grpSpPr>
          <a:xfrm>
            <a:off x="3096248" y="2993205"/>
            <a:ext cx="3943030" cy="2740857"/>
            <a:chOff x="3096248" y="2993205"/>
            <a:chExt cx="3943030" cy="2740857"/>
          </a:xfrm>
        </p:grpSpPr>
        <p:grpSp>
          <p:nvGrpSpPr>
            <p:cNvPr id="88" name="Group 87">
              <a:extLst>
                <a:ext uri="{FF2B5EF4-FFF2-40B4-BE49-F238E27FC236}">
                  <a16:creationId xmlns:a16="http://schemas.microsoft.com/office/drawing/2014/main" id="{11B98EC5-F538-4D87-8BE7-75047883E130}"/>
                </a:ext>
              </a:extLst>
            </p:cNvPr>
            <p:cNvGrpSpPr/>
            <p:nvPr/>
          </p:nvGrpSpPr>
          <p:grpSpPr>
            <a:xfrm>
              <a:off x="3589598" y="2993205"/>
              <a:ext cx="2526951" cy="584776"/>
              <a:chOff x="9847751" y="696537"/>
              <a:chExt cx="2526951" cy="429357"/>
            </a:xfrm>
          </p:grpSpPr>
          <p:sp>
            <p:nvSpPr>
              <p:cNvPr id="89" name="TextBox 88">
                <a:extLst>
                  <a:ext uri="{FF2B5EF4-FFF2-40B4-BE49-F238E27FC236}">
                    <a16:creationId xmlns:a16="http://schemas.microsoft.com/office/drawing/2014/main" id="{0D271BFA-1797-4954-987B-87E7F29C7549}"/>
                  </a:ext>
                </a:extLst>
              </p:cNvPr>
              <p:cNvSpPr txBox="1"/>
              <p:nvPr/>
            </p:nvSpPr>
            <p:spPr>
              <a:xfrm>
                <a:off x="10208116" y="696537"/>
                <a:ext cx="1634165" cy="4293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solidFill>
                      <a:schemeClr val="tx1"/>
                    </a:solidFill>
                    <a:latin typeface="Barlow"/>
                  </a:rPr>
                  <a:t>Book-keeping  =75ms</a:t>
                </a:r>
                <a:endParaRPr lang="en-US" sz="1200" b="1" dirty="0">
                  <a:solidFill>
                    <a:schemeClr val="tx1"/>
                  </a:solidFill>
                </a:endParaRPr>
              </a:p>
            </p:txBody>
          </p:sp>
          <p:cxnSp>
            <p:nvCxnSpPr>
              <p:cNvPr id="90" name="Straight Arrow Connector 39">
                <a:extLst>
                  <a:ext uri="{FF2B5EF4-FFF2-40B4-BE49-F238E27FC236}">
                    <a16:creationId xmlns:a16="http://schemas.microsoft.com/office/drawing/2014/main" id="{52C1A8C8-472C-4D7A-94DA-C2F0C6D3E780}"/>
                  </a:ext>
                </a:extLst>
              </p:cNvPr>
              <p:cNvCxnSpPr>
                <a:cxnSpLocks/>
              </p:cNvCxnSpPr>
              <p:nvPr/>
            </p:nvCxnSpPr>
            <p:spPr>
              <a:xfrm>
                <a:off x="9847751" y="1125894"/>
                <a:ext cx="2526951" cy="0"/>
              </a:xfrm>
              <a:prstGeom prst="straightConnector1">
                <a:avLst/>
              </a:prstGeom>
              <a:ln w="28575"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82" name="Group 81">
              <a:extLst>
                <a:ext uri="{FF2B5EF4-FFF2-40B4-BE49-F238E27FC236}">
                  <a16:creationId xmlns:a16="http://schemas.microsoft.com/office/drawing/2014/main" id="{A01CD680-E774-4FE4-853D-0F059C4B6F51}"/>
                </a:ext>
              </a:extLst>
            </p:cNvPr>
            <p:cNvGrpSpPr/>
            <p:nvPr/>
          </p:nvGrpSpPr>
          <p:grpSpPr>
            <a:xfrm>
              <a:off x="3096248" y="3065609"/>
              <a:ext cx="3943030" cy="2668453"/>
              <a:chOff x="3096248" y="3065609"/>
              <a:chExt cx="3943030" cy="2668453"/>
            </a:xfrm>
          </p:grpSpPr>
          <p:cxnSp>
            <p:nvCxnSpPr>
              <p:cNvPr id="71" name="Straight Arrow Connector 15">
                <a:extLst>
                  <a:ext uri="{FF2B5EF4-FFF2-40B4-BE49-F238E27FC236}">
                    <a16:creationId xmlns:a16="http://schemas.microsoft.com/office/drawing/2014/main" id="{C4B1284D-0AAF-4D9C-A92F-38D4BB66EB16}"/>
                  </a:ext>
                </a:extLst>
              </p:cNvPr>
              <p:cNvCxnSpPr>
                <a:cxnSpLocks/>
              </p:cNvCxnSpPr>
              <p:nvPr/>
            </p:nvCxnSpPr>
            <p:spPr>
              <a:xfrm flipH="1">
                <a:off x="3607710" y="4402393"/>
                <a:ext cx="1" cy="765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B75513F-C369-46B4-893F-87750EEA37E8}"/>
                  </a:ext>
                </a:extLst>
              </p:cNvPr>
              <p:cNvSpPr txBox="1"/>
              <p:nvPr/>
            </p:nvSpPr>
            <p:spPr>
              <a:xfrm>
                <a:off x="3096248" y="5087731"/>
                <a:ext cx="9867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Clear</a:t>
                </a:r>
              </a:p>
              <a:p>
                <a:pPr algn="ctr"/>
                <a:r>
                  <a:rPr lang="en-US" sz="1800" b="1" i="1" dirty="0">
                    <a:solidFill>
                      <a:schemeClr val="tx1"/>
                    </a:solidFill>
                    <a:latin typeface="Barlow"/>
                  </a:rPr>
                  <a:t>context</a:t>
                </a:r>
                <a:endParaRPr lang="en-US" b="1" i="1" dirty="0">
                  <a:solidFill>
                    <a:schemeClr val="tx1"/>
                  </a:solidFill>
                </a:endParaRPr>
              </a:p>
            </p:txBody>
          </p:sp>
          <p:cxnSp>
            <p:nvCxnSpPr>
              <p:cNvPr id="93" name="Straight Arrow Connector 15">
                <a:extLst>
                  <a:ext uri="{FF2B5EF4-FFF2-40B4-BE49-F238E27FC236}">
                    <a16:creationId xmlns:a16="http://schemas.microsoft.com/office/drawing/2014/main" id="{1D618C70-4BFB-4CCC-A28E-0E7CE5774716}"/>
                  </a:ext>
                </a:extLst>
              </p:cNvPr>
              <p:cNvCxnSpPr>
                <a:cxnSpLocks/>
              </p:cNvCxnSpPr>
              <p:nvPr/>
            </p:nvCxnSpPr>
            <p:spPr>
              <a:xfrm flipH="1">
                <a:off x="6113509" y="4402075"/>
                <a:ext cx="1" cy="765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B469B2D9-36EF-4668-B0D8-3356AE4F8F69}"/>
                  </a:ext>
                </a:extLst>
              </p:cNvPr>
              <p:cNvSpPr txBox="1"/>
              <p:nvPr/>
            </p:nvSpPr>
            <p:spPr>
              <a:xfrm>
                <a:off x="5812267" y="5087413"/>
                <a:ext cx="9867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i="1" dirty="0">
                    <a:solidFill>
                      <a:schemeClr val="tx1"/>
                    </a:solidFill>
                    <a:latin typeface="Barlow"/>
                  </a:rPr>
                  <a:t>Restart</a:t>
                </a:r>
              </a:p>
              <a:p>
                <a:pPr algn="ctr"/>
                <a:r>
                  <a:rPr lang="en-US" sz="1800" b="1" i="1" dirty="0">
                    <a:solidFill>
                      <a:schemeClr val="tx1"/>
                    </a:solidFill>
                    <a:latin typeface="Barlow"/>
                  </a:rPr>
                  <a:t>batch</a:t>
                </a:r>
                <a:endParaRPr lang="en-US" b="1" i="1" dirty="0">
                  <a:solidFill>
                    <a:schemeClr val="tx1"/>
                  </a:solidFill>
                </a:endParaRPr>
              </a:p>
            </p:txBody>
          </p:sp>
          <p:grpSp>
            <p:nvGrpSpPr>
              <p:cNvPr id="112" name="Ομάδα 87">
                <a:extLst>
                  <a:ext uri="{FF2B5EF4-FFF2-40B4-BE49-F238E27FC236}">
                    <a16:creationId xmlns:a16="http://schemas.microsoft.com/office/drawing/2014/main" id="{6EBE2874-D2DB-4357-9F2A-10AACA98FD24}"/>
                  </a:ext>
                </a:extLst>
              </p:cNvPr>
              <p:cNvGrpSpPr/>
              <p:nvPr/>
            </p:nvGrpSpPr>
            <p:grpSpPr>
              <a:xfrm>
                <a:off x="6104020" y="4159663"/>
                <a:ext cx="935258" cy="324641"/>
                <a:chOff x="9656147" y="2366942"/>
                <a:chExt cx="1272098" cy="324641"/>
              </a:xfrm>
            </p:grpSpPr>
            <p:sp>
              <p:nvSpPr>
                <p:cNvPr id="115" name="Rectangle 16">
                  <a:extLst>
                    <a:ext uri="{FF2B5EF4-FFF2-40B4-BE49-F238E27FC236}">
                      <a16:creationId xmlns:a16="http://schemas.microsoft.com/office/drawing/2014/main" id="{1A24BAEF-20F0-41AF-87F8-05944BB7A846}"/>
                    </a:ext>
                  </a:extLst>
                </p:cNvPr>
                <p:cNvSpPr/>
                <p:nvPr/>
              </p:nvSpPr>
              <p:spPr>
                <a:xfrm>
                  <a:off x="9656147" y="2454885"/>
                  <a:ext cx="1272098" cy="236698"/>
                </a:xfrm>
                <a:prstGeom prst="rect">
                  <a:avLst/>
                </a:prstGeom>
                <a:solidFill>
                  <a:srgbClr val="1D4956"/>
                </a:solidFill>
                <a:ln w="28575">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3B0DEB7D-086C-4C1E-99B3-CAB9FF71A380}"/>
                    </a:ext>
                  </a:extLst>
                </p:cNvPr>
                <p:cNvSpPr txBox="1"/>
                <p:nvPr/>
              </p:nvSpPr>
              <p:spPr>
                <a:xfrm>
                  <a:off x="10149873" y="2366942"/>
                  <a:ext cx="284649" cy="3115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bg1"/>
                      </a:solidFill>
                      <a:latin typeface="Barlow"/>
                    </a:rPr>
                    <a:t>B</a:t>
                  </a:r>
                  <a:endParaRPr lang="en-US" b="1" dirty="0">
                    <a:solidFill>
                      <a:schemeClr val="bg1"/>
                    </a:solidFill>
                  </a:endParaRPr>
                </a:p>
              </p:txBody>
            </p:sp>
          </p:grpSp>
          <p:grpSp>
            <p:nvGrpSpPr>
              <p:cNvPr id="124" name="Group 123">
                <a:extLst>
                  <a:ext uri="{FF2B5EF4-FFF2-40B4-BE49-F238E27FC236}">
                    <a16:creationId xmlns:a16="http://schemas.microsoft.com/office/drawing/2014/main" id="{CEBF87B9-494A-4673-9181-936997948251}"/>
                  </a:ext>
                </a:extLst>
              </p:cNvPr>
              <p:cNvGrpSpPr/>
              <p:nvPr/>
            </p:nvGrpSpPr>
            <p:grpSpPr>
              <a:xfrm>
                <a:off x="3586975" y="3065609"/>
                <a:ext cx="2520971" cy="1287214"/>
                <a:chOff x="9605578" y="1032097"/>
                <a:chExt cx="1214738" cy="945108"/>
              </a:xfrm>
            </p:grpSpPr>
            <p:cxnSp>
              <p:nvCxnSpPr>
                <p:cNvPr id="125" name="Straight Arrow Connector 17">
                  <a:extLst>
                    <a:ext uri="{FF2B5EF4-FFF2-40B4-BE49-F238E27FC236}">
                      <a16:creationId xmlns:a16="http://schemas.microsoft.com/office/drawing/2014/main" id="{8940E0EE-1CEA-4E92-8785-85B5E8905771}"/>
                    </a:ext>
                  </a:extLst>
                </p:cNvPr>
                <p:cNvCxnSpPr>
                  <a:cxnSpLocks/>
                </p:cNvCxnSpPr>
                <p:nvPr/>
              </p:nvCxnSpPr>
              <p:spPr>
                <a:xfrm>
                  <a:off x="9605578" y="1032097"/>
                  <a:ext cx="3293" cy="904993"/>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8" name="Straight Arrow Connector 17">
                  <a:extLst>
                    <a:ext uri="{FF2B5EF4-FFF2-40B4-BE49-F238E27FC236}">
                      <a16:creationId xmlns:a16="http://schemas.microsoft.com/office/drawing/2014/main" id="{DD266596-288D-43ED-BA1F-7DF45B5D0136}"/>
                    </a:ext>
                  </a:extLst>
                </p:cNvPr>
                <p:cNvCxnSpPr>
                  <a:cxnSpLocks/>
                </p:cNvCxnSpPr>
                <p:nvPr/>
              </p:nvCxnSpPr>
              <p:spPr>
                <a:xfrm>
                  <a:off x="10820316" y="1032097"/>
                  <a:ext cx="0" cy="945108"/>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sp>
        <p:nvSpPr>
          <p:cNvPr id="142" name="Content Placeholder 2">
            <a:extLst>
              <a:ext uri="{FF2B5EF4-FFF2-40B4-BE49-F238E27FC236}">
                <a16:creationId xmlns:a16="http://schemas.microsoft.com/office/drawing/2014/main" id="{F908E189-0A7E-44AA-8D0A-105ED1C94F52}"/>
              </a:ext>
            </a:extLst>
          </p:cNvPr>
          <p:cNvSpPr txBox="1">
            <a:spLocks/>
          </p:cNvSpPr>
          <p:nvPr/>
        </p:nvSpPr>
        <p:spPr>
          <a:xfrm>
            <a:off x="7294641" y="4234128"/>
            <a:ext cx="4856273" cy="82295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Tx/>
            </a:pPr>
            <a:r>
              <a:rPr lang="en-GB" sz="2000" dirty="0">
                <a:solidFill>
                  <a:srgbClr val="1D4956"/>
                </a:solidFill>
                <a:latin typeface="Barlow"/>
                <a:cs typeface="Calibri"/>
              </a:rPr>
              <a:t>To clear the GPU context: 60ms </a:t>
            </a:r>
          </a:p>
          <a:p>
            <a:pPr lvl="1">
              <a:lnSpc>
                <a:spcPct val="100000"/>
              </a:lnSpc>
              <a:buClrTx/>
            </a:pPr>
            <a:r>
              <a:rPr lang="en-GB" sz="2000" dirty="0">
                <a:solidFill>
                  <a:srgbClr val="1D4956"/>
                </a:solidFill>
                <a:latin typeface="Barlow"/>
                <a:cs typeface="Calibri"/>
              </a:rPr>
              <a:t>To replenish the process pool: 15ms</a:t>
            </a:r>
          </a:p>
        </p:txBody>
      </p:sp>
      <p:sp>
        <p:nvSpPr>
          <p:cNvPr id="4" name="Slide Number Placeholder 3">
            <a:extLst>
              <a:ext uri="{FF2B5EF4-FFF2-40B4-BE49-F238E27FC236}">
                <a16:creationId xmlns:a16="http://schemas.microsoft.com/office/drawing/2014/main" id="{6FC6E04A-1FEA-419F-A30D-4A954CD6438D}"/>
              </a:ext>
            </a:extLst>
          </p:cNvPr>
          <p:cNvSpPr>
            <a:spLocks noGrp="1"/>
          </p:cNvSpPr>
          <p:nvPr>
            <p:ph type="sldNum" sz="quarter" idx="12"/>
          </p:nvPr>
        </p:nvSpPr>
        <p:spPr/>
        <p:txBody>
          <a:bodyPr/>
          <a:lstStyle/>
          <a:p>
            <a:fld id="{48F63A3B-78C7-47BE-AE5E-E10140E04643}" type="slidenum">
              <a:rPr lang="en-US" smtClean="0"/>
              <a:t>95</a:t>
            </a:fld>
            <a:endParaRPr lang="en-US"/>
          </a:p>
        </p:txBody>
      </p:sp>
      <p:sp>
        <p:nvSpPr>
          <p:cNvPr id="7" name="Footer Placeholder 6">
            <a:extLst>
              <a:ext uri="{FF2B5EF4-FFF2-40B4-BE49-F238E27FC236}">
                <a16:creationId xmlns:a16="http://schemas.microsoft.com/office/drawing/2014/main" id="{46888975-31B8-470F-B0F6-2962834FE81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18635185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ppt_x"/>
                                          </p:val>
                                        </p:tav>
                                        <p:tav tm="100000">
                                          <p:val>
                                            <p:strVal val="#ppt_x"/>
                                          </p:val>
                                        </p:tav>
                                      </p:tavLst>
                                    </p:anim>
                                    <p:anim calcmode="lin" valueType="num">
                                      <p:cBhvr additive="base">
                                        <p:cTn id="1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6">
                                            <p:txEl>
                                              <p:pRg st="0" end="0"/>
                                            </p:txEl>
                                          </p:spTgt>
                                        </p:tgtEl>
                                        <p:attrNameLst>
                                          <p:attrName>style.visibility</p:attrName>
                                        </p:attrNameLst>
                                      </p:cBhvr>
                                      <p:to>
                                        <p:strVal val="visible"/>
                                      </p:to>
                                    </p:set>
                                    <p:animEffect transition="in" filter="fade">
                                      <p:cBhvr>
                                        <p:cTn id="23" dur="500"/>
                                        <p:tgtEl>
                                          <p:spTgt spid="146">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6">
                                            <p:txEl>
                                              <p:pRg st="1" end="1"/>
                                            </p:txEl>
                                          </p:spTgt>
                                        </p:tgtEl>
                                        <p:attrNameLst>
                                          <p:attrName>style.visibility</p:attrName>
                                        </p:attrNameLst>
                                      </p:cBhvr>
                                      <p:to>
                                        <p:strVal val="visible"/>
                                      </p:to>
                                    </p:set>
                                    <p:animEffect transition="in" filter="fade">
                                      <p:cBhvr>
                                        <p:cTn id="26" dur="500"/>
                                        <p:tgtEl>
                                          <p:spTgt spid="146">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6">
                                            <p:txEl>
                                              <p:pRg st="2" end="2"/>
                                            </p:txEl>
                                          </p:spTgt>
                                        </p:tgtEl>
                                        <p:attrNameLst>
                                          <p:attrName>style.visibility</p:attrName>
                                        </p:attrNameLst>
                                      </p:cBhvr>
                                      <p:to>
                                        <p:strVal val="visible"/>
                                      </p:to>
                                    </p:set>
                                    <p:animEffect transition="in" filter="fade">
                                      <p:cBhvr>
                                        <p:cTn id="29" dur="500"/>
                                        <p:tgtEl>
                                          <p:spTgt spid="146">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500"/>
                                        <p:tgtEl>
                                          <p:spTgt spid="8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fade">
                                      <p:cBhvr>
                                        <p:cTn id="37" dur="500"/>
                                        <p:tgtEl>
                                          <p:spTgt spid="8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xEl>
                                              <p:pRg st="0" end="0"/>
                                            </p:txEl>
                                          </p:spTgt>
                                        </p:tgtEl>
                                        <p:attrNameLst>
                                          <p:attrName>style.visibility</p:attrName>
                                        </p:attrNameLst>
                                      </p:cBhvr>
                                      <p:to>
                                        <p:strVal val="visible"/>
                                      </p:to>
                                    </p:set>
                                    <p:animEffect transition="in" filter="fade">
                                      <p:cBhvr>
                                        <p:cTn id="40" dur="500"/>
                                        <p:tgtEl>
                                          <p:spTgt spid="23">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xEl>
                                              <p:pRg st="1" end="1"/>
                                            </p:txEl>
                                          </p:spTgt>
                                        </p:tgtEl>
                                        <p:attrNameLst>
                                          <p:attrName>style.visibility</p:attrName>
                                        </p:attrNameLst>
                                      </p:cBhvr>
                                      <p:to>
                                        <p:strVal val="visible"/>
                                      </p:to>
                                    </p:set>
                                    <p:animEffect transition="in" filter="fade">
                                      <p:cBhvr>
                                        <p:cTn id="43" dur="500"/>
                                        <p:tgtEl>
                                          <p:spTgt spid="2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fade">
                                      <p:cBhvr>
                                        <p:cTn id="48" dur="500"/>
                                        <p:tgtEl>
                                          <p:spTgt spid="118"/>
                                        </p:tgtEl>
                                      </p:cBhvr>
                                    </p:animEffect>
                                  </p:childTnLst>
                                </p:cTn>
                              </p:par>
                              <p:par>
                                <p:cTn id="49" presetID="10" presetClass="entr" presetSubtype="0" fill="hold"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500"/>
                                        <p:tgtEl>
                                          <p:spTgt spid="1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0"/>
                                        </p:tgtEl>
                                        <p:attrNameLst>
                                          <p:attrName>style.visibility</p:attrName>
                                        </p:attrNameLst>
                                      </p:cBhvr>
                                      <p:to>
                                        <p:strVal val="visible"/>
                                      </p:to>
                                    </p:set>
                                    <p:animEffect transition="in" filter="fade">
                                      <p:cBhvr>
                                        <p:cTn id="54" dur="500"/>
                                        <p:tgtEl>
                                          <p:spTgt spid="120"/>
                                        </p:tgtEl>
                                      </p:cBhvr>
                                    </p:animEffect>
                                  </p:childTnLst>
                                </p:cTn>
                              </p:par>
                              <p:par>
                                <p:cTn id="55" presetID="10" presetClass="entr" presetSubtype="0" fill="hold" nodeType="withEffect">
                                  <p:stCondLst>
                                    <p:cond delay="0"/>
                                  </p:stCondLst>
                                  <p:childTnLst>
                                    <p:set>
                                      <p:cBhvr>
                                        <p:cTn id="56" dur="1" fill="hold">
                                          <p:stCondLst>
                                            <p:cond delay="0"/>
                                          </p:stCondLst>
                                        </p:cTn>
                                        <p:tgtEl>
                                          <p:spTgt spid="119"/>
                                        </p:tgtEl>
                                        <p:attrNameLst>
                                          <p:attrName>style.visibility</p:attrName>
                                        </p:attrNameLst>
                                      </p:cBhvr>
                                      <p:to>
                                        <p:strVal val="visible"/>
                                      </p:to>
                                    </p:set>
                                    <p:animEffect transition="in" filter="fade">
                                      <p:cBhvr>
                                        <p:cTn id="57" dur="500"/>
                                        <p:tgtEl>
                                          <p:spTgt spid="119"/>
                                        </p:tgtEl>
                                      </p:cBhvr>
                                    </p:animEffect>
                                  </p:childTnLst>
                                </p:cTn>
                              </p:par>
                              <p:par>
                                <p:cTn id="58" presetID="10" presetClass="entr" presetSubtype="0" fill="hold"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500"/>
                                        <p:tgtEl>
                                          <p:spTgt spid="8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42"/>
                                        </p:tgtEl>
                                        <p:attrNameLst>
                                          <p:attrName>style.visibility</p:attrName>
                                        </p:attrNameLst>
                                      </p:cBhvr>
                                      <p:to>
                                        <p:strVal val="visible"/>
                                      </p:to>
                                    </p:set>
                                    <p:animEffect transition="in" filter="fade">
                                      <p:cBhvr>
                                        <p:cTn id="63"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P spid="23" grpId="0" build="p"/>
      <p:bldP spid="54" grpId="0"/>
      <p:bldP spid="118" grpId="0"/>
      <p:bldP spid="120" grpId="0"/>
      <p:bldP spid="142"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7" y="373751"/>
            <a:ext cx="6943112" cy="750276"/>
          </a:xfrm>
        </p:spPr>
        <p:txBody>
          <a:bodyPr>
            <a:normAutofit/>
          </a:bodyPr>
          <a:lstStyle/>
          <a:p>
            <a:r>
              <a:rPr lang="en-GB" sz="3200" b="1" dirty="0" err="1">
                <a:solidFill>
                  <a:srgbClr val="1D4956"/>
                </a:solidFill>
                <a:latin typeface="Barlow"/>
                <a:cs typeface="Calibri"/>
              </a:rPr>
              <a:t>TReM</a:t>
            </a:r>
            <a:r>
              <a:rPr lang="en-GB" sz="3200" b="1" dirty="0">
                <a:solidFill>
                  <a:srgbClr val="1D4956"/>
                </a:solidFill>
                <a:latin typeface="Barlow"/>
                <a:cs typeface="Calibri"/>
              </a:rPr>
              <a:t> with multiple GPUs</a:t>
            </a:r>
            <a:endParaRPr lang="en-US" sz="3200" b="1" dirty="0">
              <a:solidFill>
                <a:srgbClr val="1D4956"/>
              </a:solidFill>
              <a:latin typeface="Barlow"/>
              <a:cs typeface="Calibri Light"/>
            </a:endParaRPr>
          </a:p>
        </p:txBody>
      </p:sp>
      <p:sp>
        <p:nvSpPr>
          <p:cNvPr id="151"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493015" y="1133054"/>
            <a:ext cx="5974887" cy="464263"/>
          </a:xfrm>
        </p:spPr>
        <p:txBody>
          <a:bodyPr vert="horz" lIns="91440" tIns="45720" rIns="91440" bIns="45720" rtlCol="0" anchor="t">
            <a:normAutofit/>
          </a:bodyPr>
          <a:lstStyle/>
          <a:p>
            <a:pPr>
              <a:lnSpc>
                <a:spcPct val="100000"/>
              </a:lnSpc>
            </a:pPr>
            <a:r>
              <a:rPr lang="en-GB" sz="2400" dirty="0">
                <a:solidFill>
                  <a:srgbClr val="1D4956"/>
                </a:solidFill>
                <a:latin typeface="Barlow"/>
                <a:cs typeface="Calibri"/>
              </a:rPr>
              <a:t>Servers today</a:t>
            </a:r>
          </a:p>
        </p:txBody>
      </p:sp>
      <p:grpSp>
        <p:nvGrpSpPr>
          <p:cNvPr id="57" name="Ομάδα 31">
            <a:extLst>
              <a:ext uri="{FF2B5EF4-FFF2-40B4-BE49-F238E27FC236}">
                <a16:creationId xmlns:a16="http://schemas.microsoft.com/office/drawing/2014/main" id="{3C37455C-AAC4-4470-9FFF-1EDFAA2831CA}"/>
              </a:ext>
            </a:extLst>
          </p:cNvPr>
          <p:cNvGrpSpPr/>
          <p:nvPr/>
        </p:nvGrpSpPr>
        <p:grpSpPr>
          <a:xfrm>
            <a:off x="8672451" y="1119535"/>
            <a:ext cx="1451004" cy="2749812"/>
            <a:chOff x="8274550" y="1117154"/>
            <a:chExt cx="1451004" cy="2673425"/>
          </a:xfrm>
        </p:grpSpPr>
        <p:sp>
          <p:nvSpPr>
            <p:cNvPr id="58" name="Στρογγυλεμένο ορθογώνιο 161">
              <a:extLst>
                <a:ext uri="{FF2B5EF4-FFF2-40B4-BE49-F238E27FC236}">
                  <a16:creationId xmlns:a16="http://schemas.microsoft.com/office/drawing/2014/main" id="{1FB00844-D199-4F0E-AFA5-521825141808}"/>
                </a:ext>
              </a:extLst>
            </p:cNvPr>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0D71FC01-5A58-47D1-A29D-6B6622D89034}"/>
                </a:ext>
              </a:extLst>
            </p:cNvPr>
            <p:cNvSpPr txBox="1"/>
            <p:nvPr/>
          </p:nvSpPr>
          <p:spPr>
            <a:xfrm>
              <a:off x="8274550" y="1117154"/>
              <a:ext cx="1451004" cy="6882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Arax</a:t>
              </a:r>
              <a:endParaRPr lang="en-US" sz="2000" dirty="0">
                <a:solidFill>
                  <a:srgbClr val="1D4956"/>
                </a:solidFill>
                <a:latin typeface="Barlow"/>
              </a:endParaRPr>
            </a:p>
            <a:p>
              <a:pPr algn="ctr"/>
              <a:r>
                <a:rPr lang="en-US" sz="2000" dirty="0">
                  <a:solidFill>
                    <a:srgbClr val="1D4956"/>
                  </a:solidFill>
                  <a:latin typeface="Barlow"/>
                </a:rPr>
                <a:t>Server</a:t>
              </a:r>
              <a:endParaRPr lang="en-US" dirty="0">
                <a:solidFill>
                  <a:srgbClr val="1D4956"/>
                </a:solidFill>
              </a:endParaRPr>
            </a:p>
          </p:txBody>
        </p:sp>
      </p:grpSp>
      <p:grpSp>
        <p:nvGrpSpPr>
          <p:cNvPr id="60" name="Ομάδα 32">
            <a:extLst>
              <a:ext uri="{FF2B5EF4-FFF2-40B4-BE49-F238E27FC236}">
                <a16:creationId xmlns:a16="http://schemas.microsoft.com/office/drawing/2014/main" id="{1C61F471-7722-468B-8E36-1527A4CF9AC1}"/>
              </a:ext>
            </a:extLst>
          </p:cNvPr>
          <p:cNvGrpSpPr/>
          <p:nvPr/>
        </p:nvGrpSpPr>
        <p:grpSpPr>
          <a:xfrm>
            <a:off x="9289157" y="1939896"/>
            <a:ext cx="217592" cy="1783639"/>
            <a:chOff x="8891256" y="1930371"/>
            <a:chExt cx="217592" cy="1783639"/>
          </a:xfrm>
        </p:grpSpPr>
        <p:pic>
          <p:nvPicPr>
            <p:cNvPr id="61" name="Εικόνα 163">
              <a:extLst>
                <a:ext uri="{FF2B5EF4-FFF2-40B4-BE49-F238E27FC236}">
                  <a16:creationId xmlns:a16="http://schemas.microsoft.com/office/drawing/2014/main" id="{2B369AB6-1C5E-4E9D-A761-3C07828F8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62" name="Εικόνα 164">
              <a:extLst>
                <a:ext uri="{FF2B5EF4-FFF2-40B4-BE49-F238E27FC236}">
                  <a16:creationId xmlns:a16="http://schemas.microsoft.com/office/drawing/2014/main" id="{8EE2532C-1538-4016-8887-4D2BD69FB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19" name="Group 18">
            <a:extLst>
              <a:ext uri="{FF2B5EF4-FFF2-40B4-BE49-F238E27FC236}">
                <a16:creationId xmlns:a16="http://schemas.microsoft.com/office/drawing/2014/main" id="{6180AB42-31E4-4952-86A2-39A6471B33EB}"/>
              </a:ext>
            </a:extLst>
          </p:cNvPr>
          <p:cNvGrpSpPr/>
          <p:nvPr/>
        </p:nvGrpSpPr>
        <p:grpSpPr>
          <a:xfrm>
            <a:off x="10171239" y="1383789"/>
            <a:ext cx="1806785" cy="2401776"/>
            <a:chOff x="10171239" y="1383789"/>
            <a:chExt cx="1806785" cy="2401776"/>
          </a:xfrm>
        </p:grpSpPr>
        <p:sp>
          <p:nvSpPr>
            <p:cNvPr id="82" name="Ορθογώνιο 152">
              <a:extLst>
                <a:ext uri="{FF2B5EF4-FFF2-40B4-BE49-F238E27FC236}">
                  <a16:creationId xmlns:a16="http://schemas.microsoft.com/office/drawing/2014/main" id="{EA387392-AC79-481F-B672-BC7405FAA988}"/>
                </a:ext>
              </a:extLst>
            </p:cNvPr>
            <p:cNvSpPr/>
            <p:nvPr/>
          </p:nvSpPr>
          <p:spPr>
            <a:xfrm>
              <a:off x="10256276" y="186840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3257E16E-156E-4367-9A2D-22597E5A0D93}"/>
                </a:ext>
              </a:extLst>
            </p:cNvPr>
            <p:cNvSpPr txBox="1"/>
            <p:nvPr/>
          </p:nvSpPr>
          <p:spPr>
            <a:xfrm>
              <a:off x="10171239" y="1383789"/>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85" name="TextBox 84">
              <a:extLst>
                <a:ext uri="{FF2B5EF4-FFF2-40B4-BE49-F238E27FC236}">
                  <a16:creationId xmlns:a16="http://schemas.microsoft.com/office/drawing/2014/main" id="{A57C71A9-3F12-4891-A270-E897B965CF62}"/>
                </a:ext>
              </a:extLst>
            </p:cNvPr>
            <p:cNvSpPr txBox="1"/>
            <p:nvPr/>
          </p:nvSpPr>
          <p:spPr>
            <a:xfrm>
              <a:off x="10367855" y="199999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86" name="Ορθογώνιο 250">
              <a:extLst>
                <a:ext uri="{FF2B5EF4-FFF2-40B4-BE49-F238E27FC236}">
                  <a16:creationId xmlns:a16="http://schemas.microsoft.com/office/drawing/2014/main" id="{CC7F1761-87E7-43F4-BE9F-00441E7A3402}"/>
                </a:ext>
              </a:extLst>
            </p:cNvPr>
            <p:cNvSpPr/>
            <p:nvPr/>
          </p:nvSpPr>
          <p:spPr>
            <a:xfrm>
              <a:off x="10290728" y="312135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EB3486A5-E461-4EA3-9DF4-45E80CA79EF0}"/>
                </a:ext>
              </a:extLst>
            </p:cNvPr>
            <p:cNvSpPr txBox="1"/>
            <p:nvPr/>
          </p:nvSpPr>
          <p:spPr>
            <a:xfrm>
              <a:off x="10220834" y="2711249"/>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89" name="TextBox 88">
              <a:extLst>
                <a:ext uri="{FF2B5EF4-FFF2-40B4-BE49-F238E27FC236}">
                  <a16:creationId xmlns:a16="http://schemas.microsoft.com/office/drawing/2014/main" id="{B07511BD-FD05-4CD7-92FB-026938F04B65}"/>
                </a:ext>
              </a:extLst>
            </p:cNvPr>
            <p:cNvSpPr txBox="1"/>
            <p:nvPr/>
          </p:nvSpPr>
          <p:spPr>
            <a:xfrm>
              <a:off x="10402307" y="325294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cxnSp>
        <p:nvCxnSpPr>
          <p:cNvPr id="90" name="Straight Arrow Connector 6">
            <a:extLst>
              <a:ext uri="{FF2B5EF4-FFF2-40B4-BE49-F238E27FC236}">
                <a16:creationId xmlns:a16="http://schemas.microsoft.com/office/drawing/2014/main" id="{03BE3CE6-B805-4923-8BD6-182675319CCD}"/>
              </a:ext>
            </a:extLst>
          </p:cNvPr>
          <p:cNvCxnSpPr/>
          <p:nvPr/>
        </p:nvCxnSpPr>
        <p:spPr>
          <a:xfrm>
            <a:off x="6308616" y="818514"/>
            <a:ext cx="0" cy="3333750"/>
          </a:xfrm>
          <a:prstGeom prst="straightConnector1">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913C11E3-C102-4523-B2C4-063D3F2C208D}"/>
              </a:ext>
            </a:extLst>
          </p:cNvPr>
          <p:cNvGrpSpPr/>
          <p:nvPr/>
        </p:nvGrpSpPr>
        <p:grpSpPr>
          <a:xfrm>
            <a:off x="6603636" y="1232010"/>
            <a:ext cx="5279605" cy="2412182"/>
            <a:chOff x="6603636" y="1232010"/>
            <a:chExt cx="5279605" cy="2412182"/>
          </a:xfrm>
        </p:grpSpPr>
        <p:grpSp>
          <p:nvGrpSpPr>
            <p:cNvPr id="72" name="Ομάδα 36">
              <a:extLst>
                <a:ext uri="{FF2B5EF4-FFF2-40B4-BE49-F238E27FC236}">
                  <a16:creationId xmlns:a16="http://schemas.microsoft.com/office/drawing/2014/main" id="{29C57CCD-4442-4790-9059-026191D07335}"/>
                </a:ext>
              </a:extLst>
            </p:cNvPr>
            <p:cNvGrpSpPr/>
            <p:nvPr/>
          </p:nvGrpSpPr>
          <p:grpSpPr>
            <a:xfrm>
              <a:off x="7459579" y="1232010"/>
              <a:ext cx="1035313" cy="2377498"/>
              <a:chOff x="7061678" y="1222485"/>
              <a:chExt cx="1035313" cy="2377498"/>
            </a:xfrm>
          </p:grpSpPr>
          <p:sp>
            <p:nvSpPr>
              <p:cNvPr id="73" name="TextBox 72">
                <a:extLst>
                  <a:ext uri="{FF2B5EF4-FFF2-40B4-BE49-F238E27FC236}">
                    <a16:creationId xmlns:a16="http://schemas.microsoft.com/office/drawing/2014/main" id="{D2A27F56-E6AB-47D2-8CAF-144F44BE6D93}"/>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74" name="Ομάδα 230">
                <a:extLst>
                  <a:ext uri="{FF2B5EF4-FFF2-40B4-BE49-F238E27FC236}">
                    <a16:creationId xmlns:a16="http://schemas.microsoft.com/office/drawing/2014/main" id="{2164C7F2-3432-42F7-9368-6EB518CEF3F7}"/>
                  </a:ext>
                </a:extLst>
              </p:cNvPr>
              <p:cNvGrpSpPr/>
              <p:nvPr/>
            </p:nvGrpSpPr>
            <p:grpSpPr>
              <a:xfrm>
                <a:off x="7069120" y="3308169"/>
                <a:ext cx="1027871" cy="291814"/>
                <a:chOff x="894603" y="2955203"/>
                <a:chExt cx="1027871" cy="291814"/>
              </a:xfrm>
            </p:grpSpPr>
            <p:sp>
              <p:nvSpPr>
                <p:cNvPr id="78" name="Ορθογώνιο 231">
                  <a:extLst>
                    <a:ext uri="{FF2B5EF4-FFF2-40B4-BE49-F238E27FC236}">
                      <a16:creationId xmlns:a16="http://schemas.microsoft.com/office/drawing/2014/main" id="{87B4179D-3DA9-44EC-957F-9730B1176E7E}"/>
                    </a:ext>
                  </a:extLst>
                </p:cNvPr>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Ευθεία γραμμή σύνδεσης 232">
                  <a:extLst>
                    <a:ext uri="{FF2B5EF4-FFF2-40B4-BE49-F238E27FC236}">
                      <a16:creationId xmlns:a16="http://schemas.microsoft.com/office/drawing/2014/main" id="{C748D5C2-9DDC-4BF2-B1FC-7C3F9ADB2090}"/>
                    </a:ext>
                  </a:extLst>
                </p:cNvPr>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80" name="Ευθεία γραμμή σύνδεσης 233">
                  <a:extLst>
                    <a:ext uri="{FF2B5EF4-FFF2-40B4-BE49-F238E27FC236}">
                      <a16:creationId xmlns:a16="http://schemas.microsoft.com/office/drawing/2014/main" id="{4C51BB39-1733-4051-B48F-4FA51AC21D50}"/>
                    </a:ext>
                  </a:extLst>
                </p:cNvPr>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75" name="Ομάδα 33">
                <a:extLst>
                  <a:ext uri="{FF2B5EF4-FFF2-40B4-BE49-F238E27FC236}">
                    <a16:creationId xmlns:a16="http://schemas.microsoft.com/office/drawing/2014/main" id="{13B59302-F8C5-4745-A016-A16FF622045A}"/>
                  </a:ext>
                </a:extLst>
              </p:cNvPr>
              <p:cNvGrpSpPr/>
              <p:nvPr/>
            </p:nvGrpSpPr>
            <p:grpSpPr>
              <a:xfrm>
                <a:off x="7204710" y="2095305"/>
                <a:ext cx="713689" cy="291806"/>
                <a:chOff x="6995934" y="2109803"/>
                <a:chExt cx="713689" cy="291806"/>
              </a:xfrm>
            </p:grpSpPr>
            <p:sp>
              <p:nvSpPr>
                <p:cNvPr id="76" name="Ορθογώνιο 227">
                  <a:extLst>
                    <a:ext uri="{FF2B5EF4-FFF2-40B4-BE49-F238E27FC236}">
                      <a16:creationId xmlns:a16="http://schemas.microsoft.com/office/drawing/2014/main" id="{FE326137-D744-4C0A-84BA-3E0FBAC4496A}"/>
                    </a:ext>
                  </a:extLst>
                </p:cNvPr>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Ορθογώνιο 243">
                  <a:extLst>
                    <a:ext uri="{FF2B5EF4-FFF2-40B4-BE49-F238E27FC236}">
                      <a16:creationId xmlns:a16="http://schemas.microsoft.com/office/drawing/2014/main" id="{B972D8ED-9F93-416F-A820-F54186DD9BB3}"/>
                    </a:ext>
                  </a:extLst>
                </p:cNvPr>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a:extLst>
                <a:ext uri="{FF2B5EF4-FFF2-40B4-BE49-F238E27FC236}">
                  <a16:creationId xmlns:a16="http://schemas.microsoft.com/office/drawing/2014/main" id="{5D65D883-8646-4834-875A-A601A5266400}"/>
                </a:ext>
              </a:extLst>
            </p:cNvPr>
            <p:cNvGrpSpPr/>
            <p:nvPr/>
          </p:nvGrpSpPr>
          <p:grpSpPr>
            <a:xfrm>
              <a:off x="11093833" y="1991127"/>
              <a:ext cx="789408" cy="1653065"/>
              <a:chOff x="11093833" y="1991127"/>
              <a:chExt cx="789408" cy="1653065"/>
            </a:xfrm>
          </p:grpSpPr>
          <p:sp>
            <p:nvSpPr>
              <p:cNvPr id="84" name="TextBox 83">
                <a:extLst>
                  <a:ext uri="{FF2B5EF4-FFF2-40B4-BE49-F238E27FC236}">
                    <a16:creationId xmlns:a16="http://schemas.microsoft.com/office/drawing/2014/main" id="{A755EF40-4A30-490B-B1CE-C8C16CA62F5F}"/>
                  </a:ext>
                </a:extLst>
              </p:cNvPr>
              <p:cNvSpPr txBox="1"/>
              <p:nvPr/>
            </p:nvSpPr>
            <p:spPr>
              <a:xfrm>
                <a:off x="11093833" y="199112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88" name="TextBox 87">
                <a:extLst>
                  <a:ext uri="{FF2B5EF4-FFF2-40B4-BE49-F238E27FC236}">
                    <a16:creationId xmlns:a16="http://schemas.microsoft.com/office/drawing/2014/main" id="{B42DA58D-C70A-439C-B19D-DF78B7D792C1}"/>
                  </a:ext>
                </a:extLst>
              </p:cNvPr>
              <p:cNvSpPr txBox="1"/>
              <p:nvPr/>
            </p:nvSpPr>
            <p:spPr>
              <a:xfrm>
                <a:off x="11128285" y="324408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grpSp>
        <p:grpSp>
          <p:nvGrpSpPr>
            <p:cNvPr id="16" name="Group 15">
              <a:extLst>
                <a:ext uri="{FF2B5EF4-FFF2-40B4-BE49-F238E27FC236}">
                  <a16:creationId xmlns:a16="http://schemas.microsoft.com/office/drawing/2014/main" id="{AC47F955-E00A-4816-A567-43BACD13C5A1}"/>
                </a:ext>
              </a:extLst>
            </p:cNvPr>
            <p:cNvGrpSpPr/>
            <p:nvPr/>
          </p:nvGrpSpPr>
          <p:grpSpPr>
            <a:xfrm>
              <a:off x="6603636" y="1410547"/>
              <a:ext cx="790974" cy="2189534"/>
              <a:chOff x="6603636" y="1410547"/>
              <a:chExt cx="790974" cy="2189534"/>
            </a:xfrm>
          </p:grpSpPr>
          <p:sp>
            <p:nvSpPr>
              <p:cNvPr id="93" name="TextBox 92">
                <a:extLst>
                  <a:ext uri="{FF2B5EF4-FFF2-40B4-BE49-F238E27FC236}">
                    <a16:creationId xmlns:a16="http://schemas.microsoft.com/office/drawing/2014/main" id="{0D46C37E-771E-4D1D-B5C3-D82BB18599B5}"/>
                  </a:ext>
                </a:extLst>
              </p:cNvPr>
              <p:cNvSpPr txBox="1"/>
              <p:nvPr/>
            </p:nvSpPr>
            <p:spPr>
              <a:xfrm>
                <a:off x="6603636" y="1410547"/>
                <a:ext cx="7909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Apps</a:t>
                </a:r>
              </a:p>
            </p:txBody>
          </p:sp>
          <p:grpSp>
            <p:nvGrpSpPr>
              <p:cNvPr id="94" name="Ομάδα 334">
                <a:extLst>
                  <a:ext uri="{FF2B5EF4-FFF2-40B4-BE49-F238E27FC236}">
                    <a16:creationId xmlns:a16="http://schemas.microsoft.com/office/drawing/2014/main" id="{77A89FE3-CFE6-4BE1-A93C-DC7AC3886C4C}"/>
                  </a:ext>
                </a:extLst>
              </p:cNvPr>
              <p:cNvGrpSpPr/>
              <p:nvPr/>
            </p:nvGrpSpPr>
            <p:grpSpPr>
              <a:xfrm>
                <a:off x="6826011" y="2105803"/>
                <a:ext cx="312208" cy="277523"/>
                <a:chOff x="344063" y="2951629"/>
                <a:chExt cx="312208" cy="277523"/>
              </a:xfrm>
            </p:grpSpPr>
            <p:sp>
              <p:nvSpPr>
                <p:cNvPr id="100" name="Οβάλ 343">
                  <a:extLst>
                    <a:ext uri="{FF2B5EF4-FFF2-40B4-BE49-F238E27FC236}">
                      <a16:creationId xmlns:a16="http://schemas.microsoft.com/office/drawing/2014/main" id="{A3330812-DF26-4EE0-B90C-99CBED82D402}"/>
                    </a:ext>
                  </a:extLst>
                </p:cNvPr>
                <p:cNvSpPr/>
                <p:nvPr/>
              </p:nvSpPr>
              <p:spPr>
                <a:xfrm>
                  <a:off x="344063" y="2951629"/>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Οβάλ 344">
                  <a:extLst>
                    <a:ext uri="{FF2B5EF4-FFF2-40B4-BE49-F238E27FC236}">
                      <a16:creationId xmlns:a16="http://schemas.microsoft.com/office/drawing/2014/main" id="{B7710BD0-BD2F-4822-9079-20461A69BF54}"/>
                    </a:ext>
                  </a:extLst>
                </p:cNvPr>
                <p:cNvSpPr/>
                <p:nvPr/>
              </p:nvSpPr>
              <p:spPr>
                <a:xfrm>
                  <a:off x="518733" y="3089206"/>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2" name="Οβάλ 345">
                  <a:extLst>
                    <a:ext uri="{FF2B5EF4-FFF2-40B4-BE49-F238E27FC236}">
                      <a16:creationId xmlns:a16="http://schemas.microsoft.com/office/drawing/2014/main" id="{3D4658D2-35C9-4B07-9557-352E21456B0C}"/>
                    </a:ext>
                  </a:extLst>
                </p:cNvPr>
                <p:cNvSpPr/>
                <p:nvPr/>
              </p:nvSpPr>
              <p:spPr>
                <a:xfrm>
                  <a:off x="394155" y="3091926"/>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5" name="Ομάδα 335">
                <a:extLst>
                  <a:ext uri="{FF2B5EF4-FFF2-40B4-BE49-F238E27FC236}">
                    <a16:creationId xmlns:a16="http://schemas.microsoft.com/office/drawing/2014/main" id="{A2A1D45E-4D0D-4E91-822E-29834BE29AAD}"/>
                  </a:ext>
                </a:extLst>
              </p:cNvPr>
              <p:cNvGrpSpPr/>
              <p:nvPr/>
            </p:nvGrpSpPr>
            <p:grpSpPr>
              <a:xfrm>
                <a:off x="6823847" y="3322558"/>
                <a:ext cx="312208" cy="277523"/>
                <a:chOff x="344063" y="3395987"/>
                <a:chExt cx="312208" cy="277523"/>
              </a:xfrm>
            </p:grpSpPr>
            <p:sp>
              <p:nvSpPr>
                <p:cNvPr id="96" name="Οβάλ 336">
                  <a:extLst>
                    <a:ext uri="{FF2B5EF4-FFF2-40B4-BE49-F238E27FC236}">
                      <a16:creationId xmlns:a16="http://schemas.microsoft.com/office/drawing/2014/main" id="{A62A53F4-6423-4677-A720-D4AD34CC21BA}"/>
                    </a:ext>
                  </a:extLst>
                </p:cNvPr>
                <p:cNvSpPr/>
                <p:nvPr/>
              </p:nvSpPr>
              <p:spPr>
                <a:xfrm>
                  <a:off x="344063" y="3395987"/>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Οβάλ 338">
                  <a:extLst>
                    <a:ext uri="{FF2B5EF4-FFF2-40B4-BE49-F238E27FC236}">
                      <a16:creationId xmlns:a16="http://schemas.microsoft.com/office/drawing/2014/main" id="{C1B833B7-5743-4CD5-9FCA-A98F1A62F95A}"/>
                    </a:ext>
                  </a:extLst>
                </p:cNvPr>
                <p:cNvSpPr/>
                <p:nvPr/>
              </p:nvSpPr>
              <p:spPr>
                <a:xfrm>
                  <a:off x="518733" y="345948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Οβάλ 339">
                  <a:extLst>
                    <a:ext uri="{FF2B5EF4-FFF2-40B4-BE49-F238E27FC236}">
                      <a16:creationId xmlns:a16="http://schemas.microsoft.com/office/drawing/2014/main" id="{820163AD-6544-4B75-919B-6479540CADE2}"/>
                    </a:ext>
                  </a:extLst>
                </p:cNvPr>
                <p:cNvSpPr/>
                <p:nvPr/>
              </p:nvSpPr>
              <p:spPr>
                <a:xfrm>
                  <a:off x="398918" y="345948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Οβάλ 341">
                  <a:extLst>
                    <a:ext uri="{FF2B5EF4-FFF2-40B4-BE49-F238E27FC236}">
                      <a16:creationId xmlns:a16="http://schemas.microsoft.com/office/drawing/2014/main" id="{4CAD1EF7-4E51-4B27-89EC-CD01F471DE78}"/>
                    </a:ext>
                  </a:extLst>
                </p:cNvPr>
                <p:cNvSpPr/>
                <p:nvPr/>
              </p:nvSpPr>
              <p:spPr>
                <a:xfrm>
                  <a:off x="457682" y="355474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3" name="Ομάδα 335">
                <a:extLst>
                  <a:ext uri="{FF2B5EF4-FFF2-40B4-BE49-F238E27FC236}">
                    <a16:creationId xmlns:a16="http://schemas.microsoft.com/office/drawing/2014/main" id="{A313A0B0-1DD1-483A-BC74-5862EC4C6D56}"/>
                  </a:ext>
                </a:extLst>
              </p:cNvPr>
              <p:cNvGrpSpPr/>
              <p:nvPr/>
            </p:nvGrpSpPr>
            <p:grpSpPr>
              <a:xfrm>
                <a:off x="6842413" y="2725883"/>
                <a:ext cx="312208" cy="277523"/>
                <a:chOff x="344063" y="3395987"/>
                <a:chExt cx="312208" cy="277523"/>
              </a:xfrm>
            </p:grpSpPr>
            <p:sp>
              <p:nvSpPr>
                <p:cNvPr id="104" name="Οβάλ 336">
                  <a:extLst>
                    <a:ext uri="{FF2B5EF4-FFF2-40B4-BE49-F238E27FC236}">
                      <a16:creationId xmlns:a16="http://schemas.microsoft.com/office/drawing/2014/main" id="{A10E76AE-A0A2-424C-9DD4-ED3FE4B09E28}"/>
                    </a:ext>
                  </a:extLst>
                </p:cNvPr>
                <p:cNvSpPr/>
                <p:nvPr/>
              </p:nvSpPr>
              <p:spPr>
                <a:xfrm>
                  <a:off x="344063" y="3395987"/>
                  <a:ext cx="312208" cy="277523"/>
                </a:xfrm>
                <a:prstGeom prst="ellipse">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Οβάλ 338">
                  <a:extLst>
                    <a:ext uri="{FF2B5EF4-FFF2-40B4-BE49-F238E27FC236}">
                      <a16:creationId xmlns:a16="http://schemas.microsoft.com/office/drawing/2014/main" id="{CB1AAAF1-47E2-410F-A684-163D19859FBD}"/>
                    </a:ext>
                  </a:extLst>
                </p:cNvPr>
                <p:cNvSpPr/>
                <p:nvPr/>
              </p:nvSpPr>
              <p:spPr>
                <a:xfrm>
                  <a:off x="518733" y="345948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6" name="Οβάλ 339">
                  <a:extLst>
                    <a:ext uri="{FF2B5EF4-FFF2-40B4-BE49-F238E27FC236}">
                      <a16:creationId xmlns:a16="http://schemas.microsoft.com/office/drawing/2014/main" id="{B034A6C8-0090-4696-BEF2-DE8C4224ECFE}"/>
                    </a:ext>
                  </a:extLst>
                </p:cNvPr>
                <p:cNvSpPr/>
                <p:nvPr/>
              </p:nvSpPr>
              <p:spPr>
                <a:xfrm>
                  <a:off x="398918" y="345948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7" name="Οβάλ 341">
                  <a:extLst>
                    <a:ext uri="{FF2B5EF4-FFF2-40B4-BE49-F238E27FC236}">
                      <a16:creationId xmlns:a16="http://schemas.microsoft.com/office/drawing/2014/main" id="{95223266-3A92-41DC-B4B9-BA938F631A73}"/>
                    </a:ext>
                  </a:extLst>
                </p:cNvPr>
                <p:cNvSpPr/>
                <p:nvPr/>
              </p:nvSpPr>
              <p:spPr>
                <a:xfrm>
                  <a:off x="457682" y="3554748"/>
                  <a:ext cx="93898" cy="84250"/>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sp>
        <p:nvSpPr>
          <p:cNvPr id="121" name="Content Placeholder 2">
            <a:extLst>
              <a:ext uri="{FF2B5EF4-FFF2-40B4-BE49-F238E27FC236}">
                <a16:creationId xmlns:a16="http://schemas.microsoft.com/office/drawing/2014/main" id="{2AEFE9E6-BF70-4D2D-9285-49194B747C2E}"/>
              </a:ext>
            </a:extLst>
          </p:cNvPr>
          <p:cNvSpPr txBox="1">
            <a:spLocks/>
          </p:cNvSpPr>
          <p:nvPr/>
        </p:nvSpPr>
        <p:spPr>
          <a:xfrm>
            <a:off x="469767" y="1908785"/>
            <a:ext cx="5712048" cy="51235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Tx/>
            </a:pPr>
            <a:r>
              <a:rPr lang="en-GB" sz="2400" dirty="0">
                <a:solidFill>
                  <a:srgbClr val="1D4956"/>
                </a:solidFill>
                <a:latin typeface="Barlow"/>
                <a:cs typeface="Calibri"/>
                <a:sym typeface="Wingdings" panose="05000000000000000000" pitchFamily="2" charset="2"/>
              </a:rPr>
              <a:t>In such setups </a:t>
            </a:r>
            <a:r>
              <a:rPr lang="en-GB" sz="2400" dirty="0" err="1">
                <a:solidFill>
                  <a:srgbClr val="1D4956"/>
                </a:solidFill>
                <a:latin typeface="Barlow"/>
                <a:cs typeface="Calibri"/>
                <a:sym typeface="Wingdings" panose="05000000000000000000" pitchFamily="2" charset="2"/>
              </a:rPr>
              <a:t>TReM</a:t>
            </a:r>
            <a:r>
              <a:rPr lang="en-GB" sz="2400" dirty="0">
                <a:solidFill>
                  <a:srgbClr val="1D4956"/>
                </a:solidFill>
                <a:latin typeface="Barlow"/>
                <a:cs typeface="Calibri"/>
                <a:sym typeface="Wingdings" panose="05000000000000000000" pitchFamily="2" charset="2"/>
              </a:rPr>
              <a:t> runs in every GPU</a:t>
            </a:r>
          </a:p>
        </p:txBody>
      </p:sp>
      <p:sp>
        <p:nvSpPr>
          <p:cNvPr id="122" name="Content Placeholder 2">
            <a:extLst>
              <a:ext uri="{FF2B5EF4-FFF2-40B4-BE49-F238E27FC236}">
                <a16:creationId xmlns:a16="http://schemas.microsoft.com/office/drawing/2014/main" id="{EE5AA4D7-7C18-4C1A-B2BF-6144A41FDBDB}"/>
              </a:ext>
            </a:extLst>
          </p:cNvPr>
          <p:cNvSpPr txBox="1">
            <a:spLocks/>
          </p:cNvSpPr>
          <p:nvPr/>
        </p:nvSpPr>
        <p:spPr>
          <a:xfrm>
            <a:off x="285945" y="1561357"/>
            <a:ext cx="6149473" cy="43323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buClrTx/>
            </a:pPr>
            <a:r>
              <a:rPr lang="en-GB" sz="2000" dirty="0">
                <a:solidFill>
                  <a:srgbClr val="1D4956"/>
                </a:solidFill>
                <a:latin typeface="Barlow"/>
                <a:cs typeface="Calibri"/>
              </a:rPr>
              <a:t>Have multiple GPUs &amp; run multiple applications</a:t>
            </a:r>
            <a:endParaRPr lang="en-GB" dirty="0">
              <a:solidFill>
                <a:srgbClr val="1D4956"/>
              </a:solidFill>
              <a:latin typeface="Barlow"/>
              <a:cs typeface="Calibri"/>
            </a:endParaRPr>
          </a:p>
        </p:txBody>
      </p:sp>
      <p:sp>
        <p:nvSpPr>
          <p:cNvPr id="126" name="Content Placeholder 2">
            <a:extLst>
              <a:ext uri="{FF2B5EF4-FFF2-40B4-BE49-F238E27FC236}">
                <a16:creationId xmlns:a16="http://schemas.microsoft.com/office/drawing/2014/main" id="{F4BB06B1-12AC-4D6E-A694-43D37E6BFC78}"/>
              </a:ext>
            </a:extLst>
          </p:cNvPr>
          <p:cNvSpPr txBox="1">
            <a:spLocks/>
          </p:cNvSpPr>
          <p:nvPr/>
        </p:nvSpPr>
        <p:spPr>
          <a:xfrm>
            <a:off x="461031" y="2329595"/>
            <a:ext cx="6348332" cy="91974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Tx/>
            </a:pPr>
            <a:r>
              <a:rPr lang="en-GB" sz="2400" dirty="0">
                <a:solidFill>
                  <a:srgbClr val="1D4956"/>
                </a:solidFill>
                <a:latin typeface="Barlow"/>
                <a:cs typeface="Calibri"/>
                <a:sym typeface="Wingdings" panose="05000000000000000000" pitchFamily="2" charset="2"/>
              </a:rPr>
              <a:t>To handle multiple GPUs &amp; apps</a:t>
            </a:r>
          </a:p>
          <a:p>
            <a:pPr lvl="1">
              <a:lnSpc>
                <a:spcPct val="100000"/>
              </a:lnSpc>
              <a:buClrTx/>
            </a:pPr>
            <a:r>
              <a:rPr lang="en-GB" sz="2000" dirty="0">
                <a:solidFill>
                  <a:srgbClr val="1D4956"/>
                </a:solidFill>
                <a:latin typeface="Barlow"/>
                <a:cs typeface="Calibri"/>
              </a:rPr>
              <a:t>We use </a:t>
            </a:r>
            <a:r>
              <a:rPr lang="en-GB" sz="2000" dirty="0" err="1">
                <a:solidFill>
                  <a:srgbClr val="1D4956"/>
                </a:solidFill>
                <a:latin typeface="Barlow"/>
                <a:cs typeface="Calibri"/>
              </a:rPr>
              <a:t>Arax</a:t>
            </a:r>
            <a:r>
              <a:rPr lang="en-GB" sz="2000" dirty="0">
                <a:solidFill>
                  <a:srgbClr val="1D4956"/>
                </a:solidFill>
                <a:latin typeface="Barlow"/>
                <a:cs typeface="Calibri"/>
              </a:rPr>
              <a:t> server</a:t>
            </a:r>
          </a:p>
        </p:txBody>
      </p:sp>
      <p:sp>
        <p:nvSpPr>
          <p:cNvPr id="127" name="Content Placeholder 2">
            <a:extLst>
              <a:ext uri="{FF2B5EF4-FFF2-40B4-BE49-F238E27FC236}">
                <a16:creationId xmlns:a16="http://schemas.microsoft.com/office/drawing/2014/main" id="{0981E453-8771-4374-B822-1BE37F558F87}"/>
              </a:ext>
            </a:extLst>
          </p:cNvPr>
          <p:cNvSpPr txBox="1">
            <a:spLocks/>
          </p:cNvSpPr>
          <p:nvPr/>
        </p:nvSpPr>
        <p:spPr>
          <a:xfrm>
            <a:off x="461031" y="3079679"/>
            <a:ext cx="8355296" cy="1641343"/>
          </a:xfrm>
          <a:prstGeom prst="rect">
            <a:avLst/>
          </a:prstGeom>
        </p:spPr>
        <p:txBody>
          <a:bodyPr vert="horz" lIns="91440" tIns="45720" rIns="91440" bIns="45720" rtlCol="0" anchor="t">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Tx/>
            </a:pPr>
            <a:r>
              <a:rPr lang="en-GB" sz="6000" dirty="0">
                <a:solidFill>
                  <a:srgbClr val="1D4956"/>
                </a:solidFill>
                <a:latin typeface="Barlow"/>
                <a:cs typeface="Calibri"/>
                <a:sym typeface="Wingdings" panose="05000000000000000000" pitchFamily="2" charset="2"/>
              </a:rPr>
              <a:t>The server</a:t>
            </a:r>
          </a:p>
          <a:p>
            <a:pPr lvl="1">
              <a:lnSpc>
                <a:spcPct val="120000"/>
              </a:lnSpc>
              <a:buClrTx/>
            </a:pPr>
            <a:r>
              <a:rPr lang="en-GB" sz="5000" dirty="0">
                <a:solidFill>
                  <a:srgbClr val="1D4956"/>
                </a:solidFill>
                <a:latin typeface="Barlow"/>
                <a:cs typeface="Calibri"/>
              </a:rPr>
              <a:t>Instructs </a:t>
            </a:r>
            <a:r>
              <a:rPr lang="en-GB" sz="5000" dirty="0" err="1">
                <a:solidFill>
                  <a:srgbClr val="1D4956"/>
                </a:solidFill>
                <a:latin typeface="Barlow"/>
                <a:cs typeface="Calibri"/>
              </a:rPr>
              <a:t>TReM</a:t>
            </a:r>
            <a:r>
              <a:rPr lang="en-GB" sz="5000" dirty="0">
                <a:solidFill>
                  <a:srgbClr val="1D4956"/>
                </a:solidFill>
                <a:latin typeface="Barlow"/>
                <a:cs typeface="Calibri"/>
              </a:rPr>
              <a:t> when to revoke a kernel</a:t>
            </a:r>
          </a:p>
          <a:p>
            <a:pPr lvl="1">
              <a:lnSpc>
                <a:spcPct val="120000"/>
              </a:lnSpc>
              <a:buClrTx/>
            </a:pPr>
            <a:r>
              <a:rPr lang="en-GB" sz="5000" dirty="0">
                <a:solidFill>
                  <a:srgbClr val="1D4956"/>
                </a:solidFill>
                <a:latin typeface="Barlow"/>
                <a:cs typeface="Calibri"/>
              </a:rPr>
              <a:t>Minimize lost work due to revocations</a:t>
            </a:r>
          </a:p>
          <a:p>
            <a:pPr lvl="1">
              <a:lnSpc>
                <a:spcPct val="120000"/>
              </a:lnSpc>
              <a:buClrTx/>
            </a:pPr>
            <a:r>
              <a:rPr lang="en-GB" sz="5000" dirty="0">
                <a:solidFill>
                  <a:srgbClr val="1D4956"/>
                </a:solidFill>
                <a:latin typeface="Barlow"/>
                <a:cs typeface="Calibri"/>
              </a:rPr>
              <a:t>Selects which task queue to serve according to a scheduling policy</a:t>
            </a:r>
            <a:endParaRPr lang="en-GB" sz="2000" dirty="0">
              <a:solidFill>
                <a:srgbClr val="1D4956"/>
              </a:solidFill>
              <a:latin typeface="Barlow"/>
              <a:cs typeface="Calibri"/>
              <a:sym typeface="Wingdings" panose="05000000000000000000" pitchFamily="2" charset="2"/>
            </a:endParaRPr>
          </a:p>
        </p:txBody>
      </p:sp>
      <p:sp>
        <p:nvSpPr>
          <p:cNvPr id="128" name="Content Placeholder 2">
            <a:extLst>
              <a:ext uri="{FF2B5EF4-FFF2-40B4-BE49-F238E27FC236}">
                <a16:creationId xmlns:a16="http://schemas.microsoft.com/office/drawing/2014/main" id="{DD0DBAB4-77CE-4EE7-BA37-921C690A047D}"/>
              </a:ext>
            </a:extLst>
          </p:cNvPr>
          <p:cNvSpPr txBox="1">
            <a:spLocks/>
          </p:cNvSpPr>
          <p:nvPr/>
        </p:nvSpPr>
        <p:spPr>
          <a:xfrm>
            <a:off x="493015" y="4561218"/>
            <a:ext cx="10610075" cy="1636687"/>
          </a:xfrm>
          <a:prstGeom prst="rect">
            <a:avLst/>
          </a:prstGeom>
        </p:spPr>
        <p:txBody>
          <a:bodyPr vert="horz" lIns="91440" tIns="45720" rIns="91440" bIns="45720" rtlCol="0" anchor="t">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Tx/>
            </a:pPr>
            <a:r>
              <a:rPr lang="en-GB" sz="9600" dirty="0">
                <a:solidFill>
                  <a:srgbClr val="1D4956"/>
                </a:solidFill>
                <a:latin typeface="Barlow"/>
                <a:cs typeface="Calibri"/>
              </a:rPr>
              <a:t>We use two scheduling policies:</a:t>
            </a:r>
          </a:p>
          <a:p>
            <a:pPr lvl="1">
              <a:lnSpc>
                <a:spcPct val="120000"/>
              </a:lnSpc>
              <a:buClrTx/>
            </a:pPr>
            <a:r>
              <a:rPr lang="en-GB" sz="8000" dirty="0">
                <a:solidFill>
                  <a:srgbClr val="1D4956"/>
                </a:solidFill>
                <a:latin typeface="Barlow"/>
                <a:cs typeface="Calibri"/>
              </a:rPr>
              <a:t>(Baseline) Priority: Prioritizes user-facing over batch tasks</a:t>
            </a:r>
          </a:p>
          <a:p>
            <a:pPr lvl="1">
              <a:lnSpc>
                <a:spcPct val="120000"/>
              </a:lnSpc>
              <a:buClrTx/>
            </a:pPr>
            <a:r>
              <a:rPr lang="en-GB" sz="8000" dirty="0">
                <a:solidFill>
                  <a:srgbClr val="1D4956"/>
                </a:solidFill>
                <a:latin typeface="Barlow"/>
                <a:cs typeface="Calibri"/>
              </a:rPr>
              <a:t>Elastic: Packs user-facing tasks in a GPU </a:t>
            </a:r>
            <a:r>
              <a:rPr lang="en-GB" sz="8000" dirty="0">
                <a:solidFill>
                  <a:srgbClr val="1D4956"/>
                </a:solidFill>
                <a:latin typeface="Barlow"/>
                <a:cs typeface="Calibri"/>
                <a:sym typeface="Wingdings" panose="05000000000000000000" pitchFamily="2" charset="2"/>
              </a:rPr>
              <a:t></a:t>
            </a:r>
            <a:r>
              <a:rPr lang="en-GB" sz="8000" dirty="0">
                <a:solidFill>
                  <a:srgbClr val="1D4956"/>
                </a:solidFill>
                <a:latin typeface="Barlow"/>
                <a:cs typeface="Calibri"/>
              </a:rPr>
              <a:t> do not violate the SLA</a:t>
            </a:r>
          </a:p>
          <a:p>
            <a:pPr lvl="2">
              <a:lnSpc>
                <a:spcPct val="120000"/>
              </a:lnSpc>
              <a:buClrTx/>
            </a:pPr>
            <a:r>
              <a:rPr lang="en-GB" sz="8000" dirty="0">
                <a:solidFill>
                  <a:srgbClr val="1D4956"/>
                </a:solidFill>
                <a:latin typeface="Barlow"/>
                <a:cs typeface="Calibri"/>
              </a:rPr>
              <a:t>Devotes the remaining GPUs to batch tasks</a:t>
            </a:r>
            <a:endParaRPr lang="en-GB" sz="2000" dirty="0">
              <a:solidFill>
                <a:srgbClr val="1D4956"/>
              </a:solidFill>
              <a:latin typeface="Barlow"/>
              <a:cs typeface="Calibri"/>
              <a:sym typeface="Wingdings" panose="05000000000000000000" pitchFamily="2" charset="2"/>
            </a:endParaRPr>
          </a:p>
        </p:txBody>
      </p:sp>
      <p:sp>
        <p:nvSpPr>
          <p:cNvPr id="4" name="Slide Number Placeholder 3">
            <a:extLst>
              <a:ext uri="{FF2B5EF4-FFF2-40B4-BE49-F238E27FC236}">
                <a16:creationId xmlns:a16="http://schemas.microsoft.com/office/drawing/2014/main" id="{D14529D9-F40A-41F4-966C-FEF5B4D29375}"/>
              </a:ext>
            </a:extLst>
          </p:cNvPr>
          <p:cNvSpPr>
            <a:spLocks noGrp="1"/>
          </p:cNvSpPr>
          <p:nvPr>
            <p:ph type="sldNum" sz="quarter" idx="12"/>
          </p:nvPr>
        </p:nvSpPr>
        <p:spPr/>
        <p:txBody>
          <a:bodyPr/>
          <a:lstStyle/>
          <a:p>
            <a:fld id="{48F63A3B-78C7-47BE-AE5E-E10140E04643}" type="slidenum">
              <a:rPr lang="en-US" smtClean="0"/>
              <a:t>96</a:t>
            </a:fld>
            <a:endParaRPr lang="en-US"/>
          </a:p>
        </p:txBody>
      </p:sp>
      <p:sp>
        <p:nvSpPr>
          <p:cNvPr id="7" name="Footer Placeholder 6">
            <a:extLst>
              <a:ext uri="{FF2B5EF4-FFF2-40B4-BE49-F238E27FC236}">
                <a16:creationId xmlns:a16="http://schemas.microsoft.com/office/drawing/2014/main" id="{D2318294-55E1-4DBD-9345-BE2159B4C61C}"/>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17256890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fade">
                                      <p:cBhvr>
                                        <p:cTn id="13" dur="500"/>
                                        <p:tgtEl>
                                          <p:spTgt spid="121"/>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2" grpId="0"/>
      <p:bldP spid="126" grpId="0"/>
      <p:bldP spid="127" grpId="0"/>
      <p:bldP spid="128" grpId="0"/>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sp>
        <p:nvSpPr>
          <p:cNvPr id="2" name="Title 1">
            <a:extLst>
              <a:ext uri="{FF2B5EF4-FFF2-40B4-BE49-F238E27FC236}">
                <a16:creationId xmlns:a16="http://schemas.microsoft.com/office/drawing/2014/main" id="{207AFE16-BE94-47A9-BCEC-F6B1F5729593}"/>
              </a:ext>
            </a:extLst>
          </p:cNvPr>
          <p:cNvSpPr>
            <a:spLocks noGrp="1"/>
          </p:cNvSpPr>
          <p:nvPr>
            <p:ph type="title"/>
          </p:nvPr>
        </p:nvSpPr>
        <p:spPr>
          <a:xfrm>
            <a:off x="516466" y="365125"/>
            <a:ext cx="8930963" cy="795857"/>
          </a:xfrm>
        </p:spPr>
        <p:txBody>
          <a:bodyPr>
            <a:normAutofit/>
          </a:bodyPr>
          <a:lstStyle/>
          <a:p>
            <a:r>
              <a:rPr lang="en-GB" sz="3200" b="1" dirty="0">
                <a:solidFill>
                  <a:srgbClr val="1D4956"/>
                </a:solidFill>
                <a:latin typeface="Barlow"/>
                <a:cs typeface="Calibri"/>
              </a:rPr>
              <a:t>Incorporating </a:t>
            </a:r>
            <a:r>
              <a:rPr lang="en-GB" sz="3200" b="1" dirty="0" err="1">
                <a:solidFill>
                  <a:srgbClr val="1D4956"/>
                </a:solidFill>
                <a:latin typeface="Barlow"/>
                <a:cs typeface="Calibri"/>
              </a:rPr>
              <a:t>TReM</a:t>
            </a:r>
            <a:r>
              <a:rPr lang="en-GB" sz="3200" b="1" dirty="0">
                <a:solidFill>
                  <a:srgbClr val="1D4956"/>
                </a:solidFill>
                <a:latin typeface="Barlow"/>
                <a:cs typeface="Calibri"/>
              </a:rPr>
              <a:t> in Priority &amp; Elastic</a:t>
            </a:r>
            <a:endParaRPr lang="en-US" sz="3200" b="1" dirty="0">
              <a:solidFill>
                <a:srgbClr val="1D4956"/>
              </a:solidFill>
              <a:latin typeface="Barlow"/>
              <a:cs typeface="Calibri Light"/>
            </a:endParaRPr>
          </a:p>
        </p:txBody>
      </p:sp>
      <p:grpSp>
        <p:nvGrpSpPr>
          <p:cNvPr id="13" name="Ομάδα 12"/>
          <p:cNvGrpSpPr/>
          <p:nvPr/>
        </p:nvGrpSpPr>
        <p:grpSpPr>
          <a:xfrm>
            <a:off x="793943" y="1984537"/>
            <a:ext cx="4518445" cy="2637338"/>
            <a:chOff x="793943" y="1984537"/>
            <a:chExt cx="4518445" cy="2637338"/>
          </a:xfrm>
        </p:grpSpPr>
        <p:grpSp>
          <p:nvGrpSpPr>
            <p:cNvPr id="43" name="Ομάδα 42"/>
            <p:cNvGrpSpPr/>
            <p:nvPr/>
          </p:nvGrpSpPr>
          <p:grpSpPr>
            <a:xfrm>
              <a:off x="2013399" y="2129219"/>
              <a:ext cx="1371441" cy="2492656"/>
              <a:chOff x="8281134" y="1367167"/>
              <a:chExt cx="1371441" cy="2423412"/>
            </a:xfrm>
          </p:grpSpPr>
          <p:sp>
            <p:nvSpPr>
              <p:cNvPr id="44" name="Στρογγυλεμένο ορθογώνιο 4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46" name="Ομάδα 45"/>
            <p:cNvGrpSpPr/>
            <p:nvPr/>
          </p:nvGrpSpPr>
          <p:grpSpPr>
            <a:xfrm>
              <a:off x="2623521" y="2692423"/>
              <a:ext cx="217592" cy="1783639"/>
              <a:chOff x="8891256" y="1930371"/>
              <a:chExt cx="217592" cy="1783639"/>
            </a:xfrm>
          </p:grpSpPr>
          <p:pic>
            <p:nvPicPr>
              <p:cNvPr id="47" name="Εικόνα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48" name="Εικόνα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49" name="Ομάδα 48"/>
            <p:cNvGrpSpPr/>
            <p:nvPr/>
          </p:nvGrpSpPr>
          <p:grpSpPr>
            <a:xfrm>
              <a:off x="1330872" y="2627355"/>
              <a:ext cx="2327151" cy="1632093"/>
              <a:chOff x="7598607" y="1865303"/>
              <a:chExt cx="2327151" cy="1632093"/>
            </a:xfrm>
          </p:grpSpPr>
          <p:cxnSp>
            <p:nvCxnSpPr>
              <p:cNvPr id="50" name="Ευθεία γραμμή σύνδεσης 49"/>
              <p:cNvCxnSpPr>
                <a:stCxn id="90" idx="0"/>
              </p:cNvCxnSpPr>
              <p:nvPr/>
            </p:nvCxnSpPr>
            <p:spPr>
              <a:xfrm flipV="1">
                <a:off x="7598607" y="2224955"/>
                <a:ext cx="1144638" cy="1024645"/>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00DCCF82-E85A-4763-99D9-CDC48CAEF210}"/>
                  </a:ext>
                </a:extLst>
              </p:cNvPr>
              <p:cNvSpPr txBox="1"/>
              <p:nvPr/>
            </p:nvSpPr>
            <p:spPr>
              <a:xfrm rot="19117199">
                <a:off x="7724814" y="2441953"/>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2" name="Ευθεία γραμμή σύνδεσης 51"/>
              <p:cNvCxnSpPr/>
              <p:nvPr/>
            </p:nvCxnSpPr>
            <p:spPr>
              <a:xfrm>
                <a:off x="8187975" y="3482470"/>
                <a:ext cx="574264"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00DCCF82-E85A-4763-99D9-CDC48CAEF210}"/>
                  </a:ext>
                </a:extLst>
              </p:cNvPr>
              <p:cNvSpPr txBox="1"/>
              <p:nvPr/>
            </p:nvSpPr>
            <p:spPr>
              <a:xfrm>
                <a:off x="8076153" y="3059097"/>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4" name="Ευθεία γραμμή σύνδεσης 53"/>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56" name="Ευθεία γραμμή σύνδεσης 55"/>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58" name="Ομάδα 57"/>
            <p:cNvGrpSpPr/>
            <p:nvPr/>
          </p:nvGrpSpPr>
          <p:grpSpPr>
            <a:xfrm>
              <a:off x="793943" y="1984537"/>
              <a:ext cx="1035313" cy="2377498"/>
              <a:chOff x="7061678" y="1222485"/>
              <a:chExt cx="1035313" cy="2377498"/>
            </a:xfrm>
          </p:grpSpPr>
          <p:sp>
            <p:nvSpPr>
              <p:cNvPr id="59" name="TextBox 58">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60" name="Ομάδα 59"/>
              <p:cNvGrpSpPr/>
              <p:nvPr/>
            </p:nvGrpSpPr>
            <p:grpSpPr>
              <a:xfrm>
                <a:off x="7069120" y="3308169"/>
                <a:ext cx="1027871" cy="291814"/>
                <a:chOff x="894603" y="2955203"/>
                <a:chExt cx="1027871" cy="291814"/>
              </a:xfrm>
            </p:grpSpPr>
            <p:sp>
              <p:nvSpPr>
                <p:cNvPr id="64" name="Ορθογώνιο 63"/>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Ευθεία γραμμή σύνδεσης 64"/>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66" name="Ευθεία γραμμή σύνδεσης 65"/>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grpSp>
          <p:nvGrpSpPr>
            <p:cNvPr id="67" name="Ομάδα 66"/>
            <p:cNvGrpSpPr/>
            <p:nvPr/>
          </p:nvGrpSpPr>
          <p:grpSpPr>
            <a:xfrm>
              <a:off x="3505603" y="2136316"/>
              <a:ext cx="1806785" cy="2401776"/>
              <a:chOff x="9773338" y="1374264"/>
              <a:chExt cx="1806785" cy="2401776"/>
            </a:xfrm>
          </p:grpSpPr>
          <p:sp>
            <p:nvSpPr>
              <p:cNvPr id="68" name="Ορθογώνιο 67"/>
              <p:cNvSpPr/>
              <p:nvPr/>
            </p:nvSpPr>
            <p:spPr>
              <a:xfrm>
                <a:off x="9858375" y="185887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00DCCF82-E85A-4763-99D9-CDC48CAEF210}"/>
                  </a:ext>
                </a:extLst>
              </p:cNvPr>
              <p:cNvSpPr txBox="1"/>
              <p:nvPr/>
            </p:nvSpPr>
            <p:spPr>
              <a:xfrm>
                <a:off x="9773338" y="137426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70" name="TextBox 69">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1" name="TextBox 70">
                <a:extLst>
                  <a:ext uri="{FF2B5EF4-FFF2-40B4-BE49-F238E27FC236}">
                    <a16:creationId xmlns:a16="http://schemas.microsoft.com/office/drawing/2014/main" id="{00DCCF82-E85A-4763-99D9-CDC48CAEF210}"/>
                  </a:ext>
                </a:extLst>
              </p:cNvPr>
              <p:cNvSpPr txBox="1"/>
              <p:nvPr/>
            </p:nvSpPr>
            <p:spPr>
              <a:xfrm>
                <a:off x="9969954" y="199046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72" name="Ορθογώνιο 71"/>
              <p:cNvSpPr/>
              <p:nvPr/>
            </p:nvSpPr>
            <p:spPr>
              <a:xfrm>
                <a:off x="9892827" y="311183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00DCCF82-E85A-4763-99D9-CDC48CAEF210}"/>
                  </a:ext>
                </a:extLst>
              </p:cNvPr>
              <p:cNvSpPr txBox="1"/>
              <p:nvPr/>
            </p:nvSpPr>
            <p:spPr>
              <a:xfrm>
                <a:off x="9822933" y="270172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74" name="TextBox 73">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5" name="TextBox 74">
                <a:extLst>
                  <a:ext uri="{FF2B5EF4-FFF2-40B4-BE49-F238E27FC236}">
                    <a16:creationId xmlns:a16="http://schemas.microsoft.com/office/drawing/2014/main" id="{00DCCF82-E85A-4763-99D9-CDC48CAEF210}"/>
                  </a:ext>
                </a:extLst>
              </p:cNvPr>
              <p:cNvSpPr txBox="1"/>
              <p:nvPr/>
            </p:nvSpPr>
            <p:spPr>
              <a:xfrm>
                <a:off x="10004406" y="324342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grpSp>
          <p:nvGrpSpPr>
            <p:cNvPr id="6" name="Ομάδα 5"/>
            <p:cNvGrpSpPr/>
            <p:nvPr/>
          </p:nvGrpSpPr>
          <p:grpSpPr>
            <a:xfrm>
              <a:off x="854913" y="4012274"/>
              <a:ext cx="263309" cy="411542"/>
              <a:chOff x="555227" y="1410412"/>
              <a:chExt cx="263309" cy="411542"/>
            </a:xfrm>
          </p:grpSpPr>
          <p:sp>
            <p:nvSpPr>
              <p:cNvPr id="42" name="Οβάλ 4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88" name="Ομάδα 87"/>
            <p:cNvGrpSpPr/>
            <p:nvPr/>
          </p:nvGrpSpPr>
          <p:grpSpPr>
            <a:xfrm>
              <a:off x="1193246" y="4011652"/>
              <a:ext cx="263309" cy="411542"/>
              <a:chOff x="555227" y="1410412"/>
              <a:chExt cx="263309" cy="411542"/>
            </a:xfrm>
          </p:grpSpPr>
          <p:sp>
            <p:nvSpPr>
              <p:cNvPr id="89" name="Οβάλ 8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91" name="Ομάδα 90"/>
            <p:cNvGrpSpPr/>
            <p:nvPr/>
          </p:nvGrpSpPr>
          <p:grpSpPr>
            <a:xfrm>
              <a:off x="1531579" y="4011030"/>
              <a:ext cx="263309" cy="411542"/>
              <a:chOff x="555227" y="1410412"/>
              <a:chExt cx="263309" cy="411542"/>
            </a:xfrm>
          </p:grpSpPr>
          <p:sp>
            <p:nvSpPr>
              <p:cNvPr id="92" name="Οβάλ 9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sp>
        <p:nvSpPr>
          <p:cNvPr id="9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4" y="1450118"/>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Priority</a:t>
            </a:r>
          </a:p>
        </p:txBody>
      </p:sp>
      <p:sp>
        <p:nvSpPr>
          <p:cNvPr id="9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038059" y="1410624"/>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Elastic</a:t>
            </a:r>
          </a:p>
        </p:txBody>
      </p:sp>
      <p:cxnSp>
        <p:nvCxnSpPr>
          <p:cNvPr id="266" name="Straight Arrow Connector 17">
            <a:extLst>
              <a:ext uri="{FF2B5EF4-FFF2-40B4-BE49-F238E27FC236}">
                <a16:creationId xmlns:a16="http://schemas.microsoft.com/office/drawing/2014/main" id="{D454EB1A-2985-415B-B870-75D91B1F1E10}"/>
              </a:ext>
            </a:extLst>
          </p:cNvPr>
          <p:cNvCxnSpPr>
            <a:cxnSpLocks/>
          </p:cNvCxnSpPr>
          <p:nvPr/>
        </p:nvCxnSpPr>
        <p:spPr>
          <a:xfrm flipH="1">
            <a:off x="6038059" y="1560415"/>
            <a:ext cx="5020" cy="3061460"/>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79"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868048" y="4712212"/>
            <a:ext cx="4856273" cy="778288"/>
          </a:xfrm>
        </p:spPr>
        <p:txBody>
          <a:bodyPr vert="horz" lIns="91440" tIns="45720" rIns="91440" bIns="45720" rtlCol="0" anchor="t">
            <a:noAutofit/>
          </a:bodyPr>
          <a:lstStyle/>
          <a:p>
            <a:pPr>
              <a:lnSpc>
                <a:spcPct val="100000"/>
              </a:lnSpc>
              <a:buFont typeface="Wingdings" panose="05000000000000000000" pitchFamily="2" charset="2"/>
              <a:buChar char="ü"/>
            </a:pPr>
            <a:r>
              <a:rPr lang="en-GB" sz="2000" dirty="0">
                <a:solidFill>
                  <a:srgbClr val="1D4956"/>
                </a:solidFill>
                <a:latin typeface="Barlow"/>
                <a:cs typeface="Calibri"/>
              </a:rPr>
              <a:t>Initially there are no user-facing tasks</a:t>
            </a:r>
          </a:p>
          <a:p>
            <a:pPr lvl="1">
              <a:lnSpc>
                <a:spcPct val="100000"/>
              </a:lnSpc>
              <a:buFont typeface="Wingdings" panose="05000000000000000000" pitchFamily="2" charset="2"/>
              <a:buChar char="ü"/>
            </a:pPr>
            <a:r>
              <a:rPr lang="en-GB" sz="1800" dirty="0">
                <a:solidFill>
                  <a:srgbClr val="1D4956"/>
                </a:solidFill>
                <a:latin typeface="Barlow"/>
                <a:cs typeface="Calibri"/>
              </a:rPr>
              <a:t>All GPUs are provided to batch</a:t>
            </a:r>
            <a:endParaRPr lang="en-GB" sz="2200" dirty="0">
              <a:solidFill>
                <a:srgbClr val="1D4956"/>
              </a:solidFill>
              <a:latin typeface="Barlow"/>
              <a:cs typeface="Calibri"/>
            </a:endParaRPr>
          </a:p>
        </p:txBody>
      </p:sp>
      <p:cxnSp>
        <p:nvCxnSpPr>
          <p:cNvPr id="280" name="Straight Arrow Connector 17">
            <a:extLst>
              <a:ext uri="{FF2B5EF4-FFF2-40B4-BE49-F238E27FC236}">
                <a16:creationId xmlns:a16="http://schemas.microsoft.com/office/drawing/2014/main" id="{D454EB1A-2985-415B-B870-75D91B1F1E10}"/>
              </a:ext>
            </a:extLst>
          </p:cNvPr>
          <p:cNvCxnSpPr>
            <a:cxnSpLocks/>
          </p:cNvCxnSpPr>
          <p:nvPr/>
        </p:nvCxnSpPr>
        <p:spPr>
          <a:xfrm>
            <a:off x="6038059" y="5610225"/>
            <a:ext cx="0" cy="688198"/>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281" name="Ομάδα 280"/>
          <p:cNvGrpSpPr/>
          <p:nvPr/>
        </p:nvGrpSpPr>
        <p:grpSpPr>
          <a:xfrm>
            <a:off x="6650732" y="1967418"/>
            <a:ext cx="4518445" cy="2637338"/>
            <a:chOff x="793943" y="1984537"/>
            <a:chExt cx="4518445" cy="2637338"/>
          </a:xfrm>
        </p:grpSpPr>
        <p:grpSp>
          <p:nvGrpSpPr>
            <p:cNvPr id="282" name="Ομάδα 281"/>
            <p:cNvGrpSpPr/>
            <p:nvPr/>
          </p:nvGrpSpPr>
          <p:grpSpPr>
            <a:xfrm>
              <a:off x="2013399" y="2129219"/>
              <a:ext cx="1371441" cy="2492656"/>
              <a:chOff x="8281134" y="1367167"/>
              <a:chExt cx="1371441" cy="2423412"/>
            </a:xfrm>
          </p:grpSpPr>
          <p:sp>
            <p:nvSpPr>
              <p:cNvPr id="319" name="Στρογγυλεμένο ορθογώνιο 318"/>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283" name="Ομάδα 282"/>
            <p:cNvGrpSpPr/>
            <p:nvPr/>
          </p:nvGrpSpPr>
          <p:grpSpPr>
            <a:xfrm>
              <a:off x="2623521" y="2692423"/>
              <a:ext cx="217592" cy="1783639"/>
              <a:chOff x="8891256" y="1930371"/>
              <a:chExt cx="217592" cy="1783639"/>
            </a:xfrm>
          </p:grpSpPr>
          <p:pic>
            <p:nvPicPr>
              <p:cNvPr id="317" name="Εικόνα 3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318" name="Εικόνα 3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284" name="Ομάδα 283"/>
            <p:cNvGrpSpPr/>
            <p:nvPr/>
          </p:nvGrpSpPr>
          <p:grpSpPr>
            <a:xfrm>
              <a:off x="1330872" y="2627355"/>
              <a:ext cx="2327151" cy="1632093"/>
              <a:chOff x="7598607" y="1865303"/>
              <a:chExt cx="2327151" cy="1632093"/>
            </a:xfrm>
          </p:grpSpPr>
          <p:cxnSp>
            <p:nvCxnSpPr>
              <p:cNvPr id="309" name="Ευθεία γραμμή σύνδεσης 308"/>
              <p:cNvCxnSpPr>
                <a:stCxn id="293" idx="0"/>
              </p:cNvCxnSpPr>
              <p:nvPr/>
            </p:nvCxnSpPr>
            <p:spPr>
              <a:xfrm flipV="1">
                <a:off x="7598607" y="2224955"/>
                <a:ext cx="1144638" cy="1024645"/>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0" name="TextBox 309">
                <a:extLst>
                  <a:ext uri="{FF2B5EF4-FFF2-40B4-BE49-F238E27FC236}">
                    <a16:creationId xmlns:a16="http://schemas.microsoft.com/office/drawing/2014/main" id="{00DCCF82-E85A-4763-99D9-CDC48CAEF210}"/>
                  </a:ext>
                </a:extLst>
              </p:cNvPr>
              <p:cNvSpPr txBox="1"/>
              <p:nvPr/>
            </p:nvSpPr>
            <p:spPr>
              <a:xfrm rot="19117199">
                <a:off x="7724814" y="2441953"/>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311" name="Ευθεία γραμμή σύνδεσης 310"/>
              <p:cNvCxnSpPr/>
              <p:nvPr/>
            </p:nvCxnSpPr>
            <p:spPr>
              <a:xfrm>
                <a:off x="8187975" y="3482470"/>
                <a:ext cx="574264"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2" name="TextBox 311">
                <a:extLst>
                  <a:ext uri="{FF2B5EF4-FFF2-40B4-BE49-F238E27FC236}">
                    <a16:creationId xmlns:a16="http://schemas.microsoft.com/office/drawing/2014/main" id="{00DCCF82-E85A-4763-99D9-CDC48CAEF210}"/>
                  </a:ext>
                </a:extLst>
              </p:cNvPr>
              <p:cNvSpPr txBox="1"/>
              <p:nvPr/>
            </p:nvSpPr>
            <p:spPr>
              <a:xfrm>
                <a:off x="8076153" y="3059097"/>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313" name="Ευθεία γραμμή σύνδεσης 312"/>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4" name="TextBox 313">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315" name="Ευθεία γραμμή σύνδεσης 314"/>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6" name="TextBox 315">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285" name="Ομάδα 284"/>
            <p:cNvGrpSpPr/>
            <p:nvPr/>
          </p:nvGrpSpPr>
          <p:grpSpPr>
            <a:xfrm>
              <a:off x="793943" y="1984537"/>
              <a:ext cx="1035313" cy="2377498"/>
              <a:chOff x="7061678" y="1222485"/>
              <a:chExt cx="1035313" cy="2377498"/>
            </a:xfrm>
          </p:grpSpPr>
          <p:sp>
            <p:nvSpPr>
              <p:cNvPr id="304" name="TextBox 303">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305" name="Ομάδα 304"/>
              <p:cNvGrpSpPr/>
              <p:nvPr/>
            </p:nvGrpSpPr>
            <p:grpSpPr>
              <a:xfrm>
                <a:off x="7069120" y="3308169"/>
                <a:ext cx="1027871" cy="291814"/>
                <a:chOff x="894603" y="2955203"/>
                <a:chExt cx="1027871" cy="291814"/>
              </a:xfrm>
            </p:grpSpPr>
            <p:sp>
              <p:nvSpPr>
                <p:cNvPr id="306" name="Ορθογώνιο 305"/>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Ευθεία γραμμή σύνδεσης 306"/>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308" name="Ευθεία γραμμή σύνδεσης 307"/>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grpSp>
          <p:nvGrpSpPr>
            <p:cNvPr id="286" name="Ομάδα 285"/>
            <p:cNvGrpSpPr/>
            <p:nvPr/>
          </p:nvGrpSpPr>
          <p:grpSpPr>
            <a:xfrm>
              <a:off x="3505603" y="2136316"/>
              <a:ext cx="1806785" cy="2401776"/>
              <a:chOff x="9773338" y="1374264"/>
              <a:chExt cx="1806785" cy="2401776"/>
            </a:xfrm>
          </p:grpSpPr>
          <p:sp>
            <p:nvSpPr>
              <p:cNvPr id="296" name="Ορθογώνιο 295"/>
              <p:cNvSpPr/>
              <p:nvPr/>
            </p:nvSpPr>
            <p:spPr>
              <a:xfrm>
                <a:off x="9858375" y="185887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TextBox 296">
                <a:extLst>
                  <a:ext uri="{FF2B5EF4-FFF2-40B4-BE49-F238E27FC236}">
                    <a16:creationId xmlns:a16="http://schemas.microsoft.com/office/drawing/2014/main" id="{00DCCF82-E85A-4763-99D9-CDC48CAEF210}"/>
                  </a:ext>
                </a:extLst>
              </p:cNvPr>
              <p:cNvSpPr txBox="1"/>
              <p:nvPr/>
            </p:nvSpPr>
            <p:spPr>
              <a:xfrm>
                <a:off x="9773338" y="137426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298" name="TextBox 297">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299" name="TextBox 298">
                <a:extLst>
                  <a:ext uri="{FF2B5EF4-FFF2-40B4-BE49-F238E27FC236}">
                    <a16:creationId xmlns:a16="http://schemas.microsoft.com/office/drawing/2014/main" id="{00DCCF82-E85A-4763-99D9-CDC48CAEF210}"/>
                  </a:ext>
                </a:extLst>
              </p:cNvPr>
              <p:cNvSpPr txBox="1"/>
              <p:nvPr/>
            </p:nvSpPr>
            <p:spPr>
              <a:xfrm>
                <a:off x="9969954" y="199046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300" name="Ορθογώνιο 299"/>
              <p:cNvSpPr/>
              <p:nvPr/>
            </p:nvSpPr>
            <p:spPr>
              <a:xfrm>
                <a:off x="9892827" y="311183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TextBox 300">
                <a:extLst>
                  <a:ext uri="{FF2B5EF4-FFF2-40B4-BE49-F238E27FC236}">
                    <a16:creationId xmlns:a16="http://schemas.microsoft.com/office/drawing/2014/main" id="{00DCCF82-E85A-4763-99D9-CDC48CAEF210}"/>
                  </a:ext>
                </a:extLst>
              </p:cNvPr>
              <p:cNvSpPr txBox="1"/>
              <p:nvPr/>
            </p:nvSpPr>
            <p:spPr>
              <a:xfrm>
                <a:off x="9822933" y="270172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302" name="TextBox 301">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303" name="TextBox 302">
                <a:extLst>
                  <a:ext uri="{FF2B5EF4-FFF2-40B4-BE49-F238E27FC236}">
                    <a16:creationId xmlns:a16="http://schemas.microsoft.com/office/drawing/2014/main" id="{00DCCF82-E85A-4763-99D9-CDC48CAEF210}"/>
                  </a:ext>
                </a:extLst>
              </p:cNvPr>
              <p:cNvSpPr txBox="1"/>
              <p:nvPr/>
            </p:nvSpPr>
            <p:spPr>
              <a:xfrm>
                <a:off x="10004406" y="324342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grpSp>
          <p:nvGrpSpPr>
            <p:cNvPr id="287" name="Ομάδα 286"/>
            <p:cNvGrpSpPr/>
            <p:nvPr/>
          </p:nvGrpSpPr>
          <p:grpSpPr>
            <a:xfrm>
              <a:off x="854913" y="4012274"/>
              <a:ext cx="263309" cy="411542"/>
              <a:chOff x="555227" y="1410412"/>
              <a:chExt cx="263309" cy="411542"/>
            </a:xfrm>
          </p:grpSpPr>
          <p:sp>
            <p:nvSpPr>
              <p:cNvPr id="294" name="Οβάλ 293"/>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5" name="TextBox 294">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88" name="Ομάδα 287"/>
            <p:cNvGrpSpPr/>
            <p:nvPr/>
          </p:nvGrpSpPr>
          <p:grpSpPr>
            <a:xfrm>
              <a:off x="1193246" y="4011652"/>
              <a:ext cx="263309" cy="411542"/>
              <a:chOff x="555227" y="1410412"/>
              <a:chExt cx="263309" cy="411542"/>
            </a:xfrm>
          </p:grpSpPr>
          <p:sp>
            <p:nvSpPr>
              <p:cNvPr id="292" name="Οβάλ 29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3" name="TextBox 292">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89" name="Ομάδα 288"/>
            <p:cNvGrpSpPr/>
            <p:nvPr/>
          </p:nvGrpSpPr>
          <p:grpSpPr>
            <a:xfrm>
              <a:off x="1531579" y="4011030"/>
              <a:ext cx="263309" cy="411542"/>
              <a:chOff x="555227" y="1410412"/>
              <a:chExt cx="263309" cy="411542"/>
            </a:xfrm>
          </p:grpSpPr>
          <p:sp>
            <p:nvSpPr>
              <p:cNvPr id="290" name="Οβάλ 289"/>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1" name="TextBox 290">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sp>
        <p:nvSpPr>
          <p:cNvPr id="4" name="Slide Number Placeholder 3">
            <a:extLst>
              <a:ext uri="{FF2B5EF4-FFF2-40B4-BE49-F238E27FC236}">
                <a16:creationId xmlns:a16="http://schemas.microsoft.com/office/drawing/2014/main" id="{F4FAF078-9D61-41D6-9E6A-8C22E9B9E44B}"/>
              </a:ext>
            </a:extLst>
          </p:cNvPr>
          <p:cNvSpPr>
            <a:spLocks noGrp="1"/>
          </p:cNvSpPr>
          <p:nvPr>
            <p:ph type="sldNum" sz="quarter" idx="12"/>
          </p:nvPr>
        </p:nvSpPr>
        <p:spPr/>
        <p:txBody>
          <a:bodyPr/>
          <a:lstStyle/>
          <a:p>
            <a:fld id="{48F63A3B-78C7-47BE-AE5E-E10140E04643}" type="slidenum">
              <a:rPr lang="en-US" smtClean="0"/>
              <a:t>97</a:t>
            </a:fld>
            <a:endParaRPr lang="en-US"/>
          </a:p>
        </p:txBody>
      </p:sp>
      <p:sp>
        <p:nvSpPr>
          <p:cNvPr id="8" name="Footer Placeholder 7">
            <a:extLst>
              <a:ext uri="{FF2B5EF4-FFF2-40B4-BE49-F238E27FC236}">
                <a16:creationId xmlns:a16="http://schemas.microsoft.com/office/drawing/2014/main" id="{4C77F721-F4F7-43A5-A69B-85D2E4E235E0}"/>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10724750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grpSp>
        <p:nvGrpSpPr>
          <p:cNvPr id="43" name="Ομάδα 42"/>
          <p:cNvGrpSpPr/>
          <p:nvPr/>
        </p:nvGrpSpPr>
        <p:grpSpPr>
          <a:xfrm>
            <a:off x="2013399" y="2129219"/>
            <a:ext cx="1371441" cy="2492656"/>
            <a:chOff x="8281134" y="1367167"/>
            <a:chExt cx="1371441" cy="2423412"/>
          </a:xfrm>
        </p:grpSpPr>
        <p:sp>
          <p:nvSpPr>
            <p:cNvPr id="44" name="Στρογγυλεμένο ορθογώνιο 4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46" name="Ομάδα 45"/>
          <p:cNvGrpSpPr/>
          <p:nvPr/>
        </p:nvGrpSpPr>
        <p:grpSpPr>
          <a:xfrm>
            <a:off x="2623521" y="2692423"/>
            <a:ext cx="217592" cy="1783639"/>
            <a:chOff x="8891256" y="1930371"/>
            <a:chExt cx="217592" cy="1783639"/>
          </a:xfrm>
        </p:grpSpPr>
        <p:pic>
          <p:nvPicPr>
            <p:cNvPr id="47" name="Εικόνα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48" name="Εικόνα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49" name="Ομάδα 48"/>
          <p:cNvGrpSpPr/>
          <p:nvPr/>
        </p:nvGrpSpPr>
        <p:grpSpPr>
          <a:xfrm>
            <a:off x="1330872" y="2627355"/>
            <a:ext cx="2327151" cy="1632093"/>
            <a:chOff x="7598607" y="1865303"/>
            <a:chExt cx="2327151" cy="1632093"/>
          </a:xfrm>
        </p:grpSpPr>
        <p:cxnSp>
          <p:nvCxnSpPr>
            <p:cNvPr id="50" name="Ευθεία γραμμή σύνδεσης 49"/>
            <p:cNvCxnSpPr>
              <a:stCxn id="90" idx="0"/>
            </p:cNvCxnSpPr>
            <p:nvPr/>
          </p:nvCxnSpPr>
          <p:spPr>
            <a:xfrm flipV="1">
              <a:off x="7598607" y="2224955"/>
              <a:ext cx="1144638" cy="1024645"/>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00DCCF82-E85A-4763-99D9-CDC48CAEF210}"/>
                </a:ext>
              </a:extLst>
            </p:cNvPr>
            <p:cNvSpPr txBox="1"/>
            <p:nvPr/>
          </p:nvSpPr>
          <p:spPr>
            <a:xfrm rot="19117199">
              <a:off x="7724814" y="2441953"/>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2" name="Ευθεία γραμμή σύνδεσης 51"/>
            <p:cNvCxnSpPr/>
            <p:nvPr/>
          </p:nvCxnSpPr>
          <p:spPr>
            <a:xfrm>
              <a:off x="8187975" y="3482470"/>
              <a:ext cx="574264"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00DCCF82-E85A-4763-99D9-CDC48CAEF210}"/>
                </a:ext>
              </a:extLst>
            </p:cNvPr>
            <p:cNvSpPr txBox="1"/>
            <p:nvPr/>
          </p:nvSpPr>
          <p:spPr>
            <a:xfrm>
              <a:off x="8076153" y="3059097"/>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4" name="Ευθεία γραμμή σύνδεσης 53"/>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56" name="Ευθεία γραμμή σύνδεσης 55"/>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sp>
        <p:nvSpPr>
          <p:cNvPr id="59" name="TextBox 58">
            <a:extLst>
              <a:ext uri="{FF2B5EF4-FFF2-40B4-BE49-F238E27FC236}">
                <a16:creationId xmlns:a16="http://schemas.microsoft.com/office/drawing/2014/main" id="{00DCCF82-E85A-4763-99D9-CDC48CAEF210}"/>
              </a:ext>
            </a:extLst>
          </p:cNvPr>
          <p:cNvSpPr txBox="1"/>
          <p:nvPr/>
        </p:nvSpPr>
        <p:spPr>
          <a:xfrm>
            <a:off x="793943" y="1984537"/>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60" name="Ομάδα 59"/>
          <p:cNvGrpSpPr/>
          <p:nvPr/>
        </p:nvGrpSpPr>
        <p:grpSpPr>
          <a:xfrm>
            <a:off x="801385" y="4070221"/>
            <a:ext cx="1027871" cy="291814"/>
            <a:chOff x="894603" y="2955203"/>
            <a:chExt cx="1027871" cy="291814"/>
          </a:xfrm>
        </p:grpSpPr>
        <p:sp>
          <p:nvSpPr>
            <p:cNvPr id="64" name="Ορθογώνιο 63"/>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Ευθεία γραμμή σύνδεσης 64"/>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66" name="Ευθεία γραμμή σύνδεσης 65"/>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67" name="Ομάδα 66"/>
          <p:cNvGrpSpPr/>
          <p:nvPr/>
        </p:nvGrpSpPr>
        <p:grpSpPr>
          <a:xfrm>
            <a:off x="3505603" y="2136316"/>
            <a:ext cx="1806785" cy="2401776"/>
            <a:chOff x="9773338" y="1374264"/>
            <a:chExt cx="1806785" cy="2401776"/>
          </a:xfrm>
        </p:grpSpPr>
        <p:sp>
          <p:nvSpPr>
            <p:cNvPr id="68" name="Ορθογώνιο 67"/>
            <p:cNvSpPr/>
            <p:nvPr/>
          </p:nvSpPr>
          <p:spPr>
            <a:xfrm>
              <a:off x="9858375" y="185887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00DCCF82-E85A-4763-99D9-CDC48CAEF210}"/>
                </a:ext>
              </a:extLst>
            </p:cNvPr>
            <p:cNvSpPr txBox="1"/>
            <p:nvPr/>
          </p:nvSpPr>
          <p:spPr>
            <a:xfrm>
              <a:off x="9773338" y="137426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70" name="TextBox 69">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1" name="TextBox 70">
              <a:extLst>
                <a:ext uri="{FF2B5EF4-FFF2-40B4-BE49-F238E27FC236}">
                  <a16:creationId xmlns:a16="http://schemas.microsoft.com/office/drawing/2014/main" id="{00DCCF82-E85A-4763-99D9-CDC48CAEF210}"/>
                </a:ext>
              </a:extLst>
            </p:cNvPr>
            <p:cNvSpPr txBox="1"/>
            <p:nvPr/>
          </p:nvSpPr>
          <p:spPr>
            <a:xfrm>
              <a:off x="9969954" y="199046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72" name="Ορθογώνιο 71"/>
            <p:cNvSpPr/>
            <p:nvPr/>
          </p:nvSpPr>
          <p:spPr>
            <a:xfrm>
              <a:off x="9892827" y="311183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00DCCF82-E85A-4763-99D9-CDC48CAEF210}"/>
                </a:ext>
              </a:extLst>
            </p:cNvPr>
            <p:cNvSpPr txBox="1"/>
            <p:nvPr/>
          </p:nvSpPr>
          <p:spPr>
            <a:xfrm>
              <a:off x="9822933" y="270172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74" name="TextBox 73">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5" name="TextBox 74">
              <a:extLst>
                <a:ext uri="{FF2B5EF4-FFF2-40B4-BE49-F238E27FC236}">
                  <a16:creationId xmlns:a16="http://schemas.microsoft.com/office/drawing/2014/main" id="{00DCCF82-E85A-4763-99D9-CDC48CAEF210}"/>
                </a:ext>
              </a:extLst>
            </p:cNvPr>
            <p:cNvSpPr txBox="1"/>
            <p:nvPr/>
          </p:nvSpPr>
          <p:spPr>
            <a:xfrm>
              <a:off x="10004406" y="324342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grpSp>
        <p:nvGrpSpPr>
          <p:cNvPr id="6" name="Ομάδα 5"/>
          <p:cNvGrpSpPr/>
          <p:nvPr/>
        </p:nvGrpSpPr>
        <p:grpSpPr>
          <a:xfrm>
            <a:off x="854913" y="4012274"/>
            <a:ext cx="263309" cy="411542"/>
            <a:chOff x="555227" y="1410412"/>
            <a:chExt cx="263309" cy="411542"/>
          </a:xfrm>
        </p:grpSpPr>
        <p:sp>
          <p:nvSpPr>
            <p:cNvPr id="42" name="Οβάλ 4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88" name="Ομάδα 87"/>
          <p:cNvGrpSpPr/>
          <p:nvPr/>
        </p:nvGrpSpPr>
        <p:grpSpPr>
          <a:xfrm>
            <a:off x="1193246" y="4011652"/>
            <a:ext cx="263309" cy="411542"/>
            <a:chOff x="555227" y="1410412"/>
            <a:chExt cx="263309" cy="411542"/>
          </a:xfrm>
        </p:grpSpPr>
        <p:sp>
          <p:nvSpPr>
            <p:cNvPr id="89" name="Οβάλ 8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91" name="Ομάδα 90"/>
          <p:cNvGrpSpPr/>
          <p:nvPr/>
        </p:nvGrpSpPr>
        <p:grpSpPr>
          <a:xfrm>
            <a:off x="1531579" y="4011030"/>
            <a:ext cx="263309" cy="411542"/>
            <a:chOff x="555227" y="1410412"/>
            <a:chExt cx="263309" cy="411542"/>
          </a:xfrm>
        </p:grpSpPr>
        <p:sp>
          <p:nvSpPr>
            <p:cNvPr id="92" name="Οβάλ 9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sp>
        <p:nvSpPr>
          <p:cNvPr id="9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4" y="1450118"/>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Priority</a:t>
            </a:r>
          </a:p>
        </p:txBody>
      </p:sp>
      <p:sp>
        <p:nvSpPr>
          <p:cNvPr id="9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038059" y="1410624"/>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Elastic</a:t>
            </a:r>
          </a:p>
        </p:txBody>
      </p:sp>
      <p:cxnSp>
        <p:nvCxnSpPr>
          <p:cNvPr id="100" name="Straight Arrow Connector 17">
            <a:extLst>
              <a:ext uri="{FF2B5EF4-FFF2-40B4-BE49-F238E27FC236}">
                <a16:creationId xmlns:a16="http://schemas.microsoft.com/office/drawing/2014/main" id="{D454EB1A-2985-415B-B870-75D91B1F1E10}"/>
              </a:ext>
            </a:extLst>
          </p:cNvPr>
          <p:cNvCxnSpPr>
            <a:cxnSpLocks/>
          </p:cNvCxnSpPr>
          <p:nvPr/>
        </p:nvCxnSpPr>
        <p:spPr>
          <a:xfrm flipH="1">
            <a:off x="6038059" y="1560415"/>
            <a:ext cx="5020" cy="3061460"/>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03"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1134676" y="5897693"/>
            <a:ext cx="3971127" cy="429184"/>
          </a:xfrm>
        </p:spPr>
        <p:txBody>
          <a:bodyPr vert="horz" lIns="91440" tIns="45720" rIns="91440" bIns="45720" rtlCol="0" anchor="t">
            <a:noAutofit/>
          </a:bodyPr>
          <a:lstStyle/>
          <a:p>
            <a:pPr lvl="1">
              <a:lnSpc>
                <a:spcPct val="100000"/>
              </a:lnSpc>
              <a:buFont typeface="Wingdings" panose="05000000000000000000" pitchFamily="2" charset="2"/>
              <a:buChar char="Ø"/>
            </a:pPr>
            <a:r>
              <a:rPr lang="en-GB" sz="2000" dirty="0">
                <a:solidFill>
                  <a:srgbClr val="1D4956"/>
                </a:solidFill>
                <a:latin typeface="Barlow"/>
                <a:cs typeface="Calibri"/>
              </a:rPr>
              <a:t>Priority revokes both GPUs</a:t>
            </a:r>
          </a:p>
        </p:txBody>
      </p:sp>
      <p:grpSp>
        <p:nvGrpSpPr>
          <p:cNvPr id="4" name="Ομάδα 3"/>
          <p:cNvGrpSpPr/>
          <p:nvPr/>
        </p:nvGrpSpPr>
        <p:grpSpPr>
          <a:xfrm>
            <a:off x="3771647" y="2805990"/>
            <a:ext cx="339702" cy="1564820"/>
            <a:chOff x="3771647" y="2805990"/>
            <a:chExt cx="339702" cy="1564820"/>
          </a:xfrm>
        </p:grpSpPr>
        <p:sp>
          <p:nvSpPr>
            <p:cNvPr id="133" name="Πολλαπλασιασμός 132"/>
            <p:cNvSpPr/>
            <p:nvPr/>
          </p:nvSpPr>
          <p:spPr>
            <a:xfrm>
              <a:off x="3771647" y="2805990"/>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Πολλαπλασιασμός 133"/>
            <p:cNvSpPr/>
            <p:nvPr/>
          </p:nvSpPr>
          <p:spPr>
            <a:xfrm>
              <a:off x="3802164" y="4070250"/>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868048" y="4712212"/>
            <a:ext cx="4856273" cy="1155188"/>
          </a:xfrm>
        </p:spPr>
        <p:txBody>
          <a:bodyPr vert="horz" lIns="91440" tIns="45720" rIns="91440" bIns="45720" rtlCol="0" anchor="t">
            <a:noAutofit/>
          </a:bodyPr>
          <a:lstStyle/>
          <a:p>
            <a:pPr>
              <a:lnSpc>
                <a:spcPct val="100000"/>
              </a:lnSpc>
              <a:buFont typeface="Wingdings" panose="05000000000000000000" pitchFamily="2" charset="2"/>
              <a:buChar char="ü"/>
            </a:pPr>
            <a:r>
              <a:rPr lang="en-GB" sz="2000" dirty="0">
                <a:solidFill>
                  <a:srgbClr val="1D4956"/>
                </a:solidFill>
                <a:latin typeface="Barlow"/>
                <a:cs typeface="Calibri"/>
              </a:rPr>
              <a:t>Initially there are no user-facing tasks</a:t>
            </a:r>
          </a:p>
          <a:p>
            <a:pPr lvl="1">
              <a:lnSpc>
                <a:spcPct val="100000"/>
              </a:lnSpc>
              <a:buFont typeface="Wingdings" panose="05000000000000000000" pitchFamily="2" charset="2"/>
              <a:buChar char="ü"/>
            </a:pPr>
            <a:r>
              <a:rPr lang="en-GB" sz="1800" dirty="0">
                <a:solidFill>
                  <a:srgbClr val="1D4956"/>
                </a:solidFill>
                <a:latin typeface="Barlow"/>
                <a:cs typeface="Calibri"/>
              </a:rPr>
              <a:t>All GPUs are provided to batch</a:t>
            </a:r>
          </a:p>
          <a:p>
            <a:pPr>
              <a:lnSpc>
                <a:spcPct val="100000"/>
              </a:lnSpc>
              <a:buFont typeface="Wingdings" panose="05000000000000000000" pitchFamily="2" charset="2"/>
              <a:buChar char="ü"/>
            </a:pPr>
            <a:r>
              <a:rPr lang="en-GB" sz="2000" dirty="0">
                <a:solidFill>
                  <a:srgbClr val="1D4956"/>
                </a:solidFill>
                <a:latin typeface="Barlow"/>
                <a:cs typeface="Calibri"/>
              </a:rPr>
              <a:t>A burst of user-facing arrives</a:t>
            </a:r>
          </a:p>
          <a:p>
            <a:pPr marL="0" indent="0">
              <a:lnSpc>
                <a:spcPct val="100000"/>
              </a:lnSpc>
              <a:buNone/>
            </a:pPr>
            <a:endParaRPr lang="en-GB" sz="2200" dirty="0">
              <a:solidFill>
                <a:srgbClr val="1D4956"/>
              </a:solidFill>
              <a:latin typeface="Barlow"/>
              <a:cs typeface="Calibri"/>
            </a:endParaRPr>
          </a:p>
          <a:p>
            <a:pPr>
              <a:lnSpc>
                <a:spcPct val="100000"/>
              </a:lnSpc>
              <a:buFont typeface="Wingdings" panose="05000000000000000000" pitchFamily="2" charset="2"/>
              <a:buChar char="ü"/>
            </a:pPr>
            <a:endParaRPr lang="en-GB" sz="2000" dirty="0">
              <a:solidFill>
                <a:srgbClr val="1D4956"/>
              </a:solidFill>
              <a:latin typeface="Barlow"/>
              <a:cs typeface="Calibri"/>
            </a:endParaRPr>
          </a:p>
        </p:txBody>
      </p:sp>
      <p:cxnSp>
        <p:nvCxnSpPr>
          <p:cNvPr id="139" name="Straight Arrow Connector 17">
            <a:extLst>
              <a:ext uri="{FF2B5EF4-FFF2-40B4-BE49-F238E27FC236}">
                <a16:creationId xmlns:a16="http://schemas.microsoft.com/office/drawing/2014/main" id="{D454EB1A-2985-415B-B870-75D91B1F1E10}"/>
              </a:ext>
            </a:extLst>
          </p:cNvPr>
          <p:cNvCxnSpPr>
            <a:cxnSpLocks/>
          </p:cNvCxnSpPr>
          <p:nvPr/>
        </p:nvCxnSpPr>
        <p:spPr>
          <a:xfrm>
            <a:off x="6038059" y="5915025"/>
            <a:ext cx="0" cy="383398"/>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196" name="Ομάδα 195"/>
          <p:cNvGrpSpPr/>
          <p:nvPr/>
        </p:nvGrpSpPr>
        <p:grpSpPr>
          <a:xfrm>
            <a:off x="6650732" y="1967418"/>
            <a:ext cx="4518445" cy="2637338"/>
            <a:chOff x="793943" y="1984537"/>
            <a:chExt cx="4518445" cy="2637338"/>
          </a:xfrm>
        </p:grpSpPr>
        <p:grpSp>
          <p:nvGrpSpPr>
            <p:cNvPr id="197" name="Ομάδα 196"/>
            <p:cNvGrpSpPr/>
            <p:nvPr/>
          </p:nvGrpSpPr>
          <p:grpSpPr>
            <a:xfrm>
              <a:off x="2013399" y="2129219"/>
              <a:ext cx="1371441" cy="2492656"/>
              <a:chOff x="8281134" y="1367167"/>
              <a:chExt cx="1371441" cy="2423412"/>
            </a:xfrm>
          </p:grpSpPr>
          <p:sp>
            <p:nvSpPr>
              <p:cNvPr id="284" name="Στρογγυλεμένο ορθογώνιο 28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extBox 28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198" name="Ομάδα 197"/>
            <p:cNvGrpSpPr/>
            <p:nvPr/>
          </p:nvGrpSpPr>
          <p:grpSpPr>
            <a:xfrm>
              <a:off x="2623521" y="2692423"/>
              <a:ext cx="217592" cy="1783639"/>
              <a:chOff x="8891256" y="1930371"/>
              <a:chExt cx="217592" cy="1783639"/>
            </a:xfrm>
          </p:grpSpPr>
          <p:pic>
            <p:nvPicPr>
              <p:cNvPr id="282" name="Εικόνα 2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283" name="Εικόνα 2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199" name="Ομάδα 198"/>
            <p:cNvGrpSpPr/>
            <p:nvPr/>
          </p:nvGrpSpPr>
          <p:grpSpPr>
            <a:xfrm>
              <a:off x="1330872" y="2627355"/>
              <a:ext cx="2327151" cy="1632093"/>
              <a:chOff x="7598607" y="1865303"/>
              <a:chExt cx="2327151" cy="1632093"/>
            </a:xfrm>
          </p:grpSpPr>
          <p:cxnSp>
            <p:nvCxnSpPr>
              <p:cNvPr id="238" name="Ευθεία γραμμή σύνδεσης 237"/>
              <p:cNvCxnSpPr>
                <a:stCxn id="208" idx="0"/>
              </p:cNvCxnSpPr>
              <p:nvPr/>
            </p:nvCxnSpPr>
            <p:spPr>
              <a:xfrm flipV="1">
                <a:off x="7598607" y="2224955"/>
                <a:ext cx="1144638" cy="1024645"/>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9" name="TextBox 238">
                <a:extLst>
                  <a:ext uri="{FF2B5EF4-FFF2-40B4-BE49-F238E27FC236}">
                    <a16:creationId xmlns:a16="http://schemas.microsoft.com/office/drawing/2014/main" id="{00DCCF82-E85A-4763-99D9-CDC48CAEF210}"/>
                  </a:ext>
                </a:extLst>
              </p:cNvPr>
              <p:cNvSpPr txBox="1"/>
              <p:nvPr/>
            </p:nvSpPr>
            <p:spPr>
              <a:xfrm rot="19117199">
                <a:off x="7724814" y="2441953"/>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240" name="Ευθεία γραμμή σύνδεσης 239"/>
              <p:cNvCxnSpPr/>
              <p:nvPr/>
            </p:nvCxnSpPr>
            <p:spPr>
              <a:xfrm>
                <a:off x="8187975" y="3482470"/>
                <a:ext cx="574264"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6" name="TextBox 265">
                <a:extLst>
                  <a:ext uri="{FF2B5EF4-FFF2-40B4-BE49-F238E27FC236}">
                    <a16:creationId xmlns:a16="http://schemas.microsoft.com/office/drawing/2014/main" id="{00DCCF82-E85A-4763-99D9-CDC48CAEF210}"/>
                  </a:ext>
                </a:extLst>
              </p:cNvPr>
              <p:cNvSpPr txBox="1"/>
              <p:nvPr/>
            </p:nvSpPr>
            <p:spPr>
              <a:xfrm>
                <a:off x="8076153" y="3059097"/>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267" name="Ευθεία γραμμή σύνδεσης 266"/>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9" name="TextBox 278">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280" name="Ευθεία γραμμή σύνδεσης 279"/>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1" name="TextBox 280">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200" name="Ομάδα 199"/>
            <p:cNvGrpSpPr/>
            <p:nvPr/>
          </p:nvGrpSpPr>
          <p:grpSpPr>
            <a:xfrm>
              <a:off x="793943" y="1984537"/>
              <a:ext cx="1035313" cy="2377498"/>
              <a:chOff x="7061678" y="1222485"/>
              <a:chExt cx="1035313" cy="2377498"/>
            </a:xfrm>
          </p:grpSpPr>
          <p:sp>
            <p:nvSpPr>
              <p:cNvPr id="233" name="TextBox 232">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234" name="Ομάδα 233"/>
              <p:cNvGrpSpPr/>
              <p:nvPr/>
            </p:nvGrpSpPr>
            <p:grpSpPr>
              <a:xfrm>
                <a:off x="7069120" y="3308169"/>
                <a:ext cx="1027871" cy="291814"/>
                <a:chOff x="894603" y="2955203"/>
                <a:chExt cx="1027871" cy="291814"/>
              </a:xfrm>
            </p:grpSpPr>
            <p:sp>
              <p:nvSpPr>
                <p:cNvPr id="235" name="Ορθογώνιο 234"/>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Ευθεία γραμμή σύνδεσης 235"/>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237" name="Ευθεία γραμμή σύνδεσης 236"/>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grpSp>
          <p:nvGrpSpPr>
            <p:cNvPr id="201" name="Ομάδα 200"/>
            <p:cNvGrpSpPr/>
            <p:nvPr/>
          </p:nvGrpSpPr>
          <p:grpSpPr>
            <a:xfrm>
              <a:off x="3505603" y="2136316"/>
              <a:ext cx="1806785" cy="2401776"/>
              <a:chOff x="9773338" y="1374264"/>
              <a:chExt cx="1806785" cy="2401776"/>
            </a:xfrm>
          </p:grpSpPr>
          <p:sp>
            <p:nvSpPr>
              <p:cNvPr id="211" name="Ορθογώνιο 210"/>
              <p:cNvSpPr/>
              <p:nvPr/>
            </p:nvSpPr>
            <p:spPr>
              <a:xfrm>
                <a:off x="9858375" y="185887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a:extLst>
                  <a:ext uri="{FF2B5EF4-FFF2-40B4-BE49-F238E27FC236}">
                    <a16:creationId xmlns:a16="http://schemas.microsoft.com/office/drawing/2014/main" id="{00DCCF82-E85A-4763-99D9-CDC48CAEF210}"/>
                  </a:ext>
                </a:extLst>
              </p:cNvPr>
              <p:cNvSpPr txBox="1"/>
              <p:nvPr/>
            </p:nvSpPr>
            <p:spPr>
              <a:xfrm>
                <a:off x="9773338" y="137426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213" name="TextBox 212">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214" name="TextBox 213">
                <a:extLst>
                  <a:ext uri="{FF2B5EF4-FFF2-40B4-BE49-F238E27FC236}">
                    <a16:creationId xmlns:a16="http://schemas.microsoft.com/office/drawing/2014/main" id="{00DCCF82-E85A-4763-99D9-CDC48CAEF210}"/>
                  </a:ext>
                </a:extLst>
              </p:cNvPr>
              <p:cNvSpPr txBox="1"/>
              <p:nvPr/>
            </p:nvSpPr>
            <p:spPr>
              <a:xfrm>
                <a:off x="9969954" y="199046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223" name="Ορθογώνιο 222"/>
              <p:cNvSpPr/>
              <p:nvPr/>
            </p:nvSpPr>
            <p:spPr>
              <a:xfrm>
                <a:off x="9892827" y="311183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227">
                <a:extLst>
                  <a:ext uri="{FF2B5EF4-FFF2-40B4-BE49-F238E27FC236}">
                    <a16:creationId xmlns:a16="http://schemas.microsoft.com/office/drawing/2014/main" id="{00DCCF82-E85A-4763-99D9-CDC48CAEF210}"/>
                  </a:ext>
                </a:extLst>
              </p:cNvPr>
              <p:cNvSpPr txBox="1"/>
              <p:nvPr/>
            </p:nvSpPr>
            <p:spPr>
              <a:xfrm>
                <a:off x="9822933" y="270172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231" name="TextBox 230">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232" name="TextBox 231">
                <a:extLst>
                  <a:ext uri="{FF2B5EF4-FFF2-40B4-BE49-F238E27FC236}">
                    <a16:creationId xmlns:a16="http://schemas.microsoft.com/office/drawing/2014/main" id="{00DCCF82-E85A-4763-99D9-CDC48CAEF210}"/>
                  </a:ext>
                </a:extLst>
              </p:cNvPr>
              <p:cNvSpPr txBox="1"/>
              <p:nvPr/>
            </p:nvSpPr>
            <p:spPr>
              <a:xfrm>
                <a:off x="10004406" y="324342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grpSp>
          <p:nvGrpSpPr>
            <p:cNvPr id="202" name="Ομάδα 201"/>
            <p:cNvGrpSpPr/>
            <p:nvPr/>
          </p:nvGrpSpPr>
          <p:grpSpPr>
            <a:xfrm>
              <a:off x="854913" y="4012274"/>
              <a:ext cx="263309" cy="411542"/>
              <a:chOff x="555227" y="1410412"/>
              <a:chExt cx="263309" cy="411542"/>
            </a:xfrm>
          </p:grpSpPr>
          <p:sp>
            <p:nvSpPr>
              <p:cNvPr id="209" name="Οβάλ 20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0" name="TextBox 20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03" name="Ομάδα 202"/>
            <p:cNvGrpSpPr/>
            <p:nvPr/>
          </p:nvGrpSpPr>
          <p:grpSpPr>
            <a:xfrm>
              <a:off x="1193246" y="4011652"/>
              <a:ext cx="263309" cy="411542"/>
              <a:chOff x="555227" y="1410412"/>
              <a:chExt cx="263309" cy="411542"/>
            </a:xfrm>
          </p:grpSpPr>
          <p:sp>
            <p:nvSpPr>
              <p:cNvPr id="207" name="Οβάλ 206"/>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8" name="TextBox 207">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204" name="Ομάδα 203"/>
            <p:cNvGrpSpPr/>
            <p:nvPr/>
          </p:nvGrpSpPr>
          <p:grpSpPr>
            <a:xfrm>
              <a:off x="1531579" y="4011030"/>
              <a:ext cx="263309" cy="411542"/>
              <a:chOff x="555227" y="1410412"/>
              <a:chExt cx="263309" cy="411542"/>
            </a:xfrm>
          </p:grpSpPr>
          <p:sp>
            <p:nvSpPr>
              <p:cNvPr id="205" name="Οβάλ 204"/>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TextBox 20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grpSp>
        <p:nvGrpSpPr>
          <p:cNvPr id="17" name="Ομάδα 16"/>
          <p:cNvGrpSpPr/>
          <p:nvPr/>
        </p:nvGrpSpPr>
        <p:grpSpPr>
          <a:xfrm>
            <a:off x="936975" y="2741971"/>
            <a:ext cx="6590420" cy="467472"/>
            <a:chOff x="936975" y="2741971"/>
            <a:chExt cx="6590420" cy="467472"/>
          </a:xfrm>
        </p:grpSpPr>
        <p:grpSp>
          <p:nvGrpSpPr>
            <p:cNvPr id="16" name="Ομάδα 15"/>
            <p:cNvGrpSpPr/>
            <p:nvPr/>
          </p:nvGrpSpPr>
          <p:grpSpPr>
            <a:xfrm>
              <a:off x="936975" y="2809333"/>
              <a:ext cx="713689" cy="400110"/>
              <a:chOff x="936975" y="2809333"/>
              <a:chExt cx="713689" cy="400110"/>
            </a:xfrm>
          </p:grpSpPr>
          <p:grpSp>
            <p:nvGrpSpPr>
              <p:cNvPr id="61" name="Ομάδα 60"/>
              <p:cNvGrpSpPr/>
              <p:nvPr/>
            </p:nvGrpSpPr>
            <p:grpSpPr>
              <a:xfrm>
                <a:off x="936975" y="2857357"/>
                <a:ext cx="713689" cy="291806"/>
                <a:chOff x="6995934" y="2109803"/>
                <a:chExt cx="713689" cy="291806"/>
              </a:xfrm>
            </p:grpSpPr>
            <p:sp>
              <p:nvSpPr>
                <p:cNvPr id="62" name="Ορθογώνιο 61"/>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Ορθογώνιο 62"/>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Ομάδα 7"/>
              <p:cNvGrpSpPr/>
              <p:nvPr/>
            </p:nvGrpSpPr>
            <p:grpSpPr>
              <a:xfrm>
                <a:off x="987302" y="2809333"/>
                <a:ext cx="609658" cy="400110"/>
                <a:chOff x="987302" y="2809333"/>
                <a:chExt cx="609658" cy="400110"/>
              </a:xfrm>
            </p:grpSpPr>
            <p:grpSp>
              <p:nvGrpSpPr>
                <p:cNvPr id="82" name="Ομάδα 81"/>
                <p:cNvGrpSpPr/>
                <p:nvPr/>
              </p:nvGrpSpPr>
              <p:grpSpPr>
                <a:xfrm>
                  <a:off x="1333651" y="2809333"/>
                  <a:ext cx="263309" cy="400110"/>
                  <a:chOff x="1776121" y="1583872"/>
                  <a:chExt cx="263309" cy="400110"/>
                </a:xfrm>
              </p:grpSpPr>
              <p:sp>
                <p:nvSpPr>
                  <p:cNvPr id="83" name="Οβάλ 82"/>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85" name="Ομάδα 84"/>
                <p:cNvGrpSpPr/>
                <p:nvPr/>
              </p:nvGrpSpPr>
              <p:grpSpPr>
                <a:xfrm>
                  <a:off x="987302" y="2809333"/>
                  <a:ext cx="263309" cy="400110"/>
                  <a:chOff x="1776121" y="1583872"/>
                  <a:chExt cx="263309" cy="400110"/>
                </a:xfrm>
              </p:grpSpPr>
              <p:sp>
                <p:nvSpPr>
                  <p:cNvPr id="86" name="Οβάλ 85"/>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grpSp>
        <p:grpSp>
          <p:nvGrpSpPr>
            <p:cNvPr id="286" name="Ομάδα 285"/>
            <p:cNvGrpSpPr/>
            <p:nvPr/>
          </p:nvGrpSpPr>
          <p:grpSpPr>
            <a:xfrm>
              <a:off x="6813706" y="2741971"/>
              <a:ext cx="713689" cy="400110"/>
              <a:chOff x="936975" y="2809333"/>
              <a:chExt cx="713689" cy="400110"/>
            </a:xfrm>
          </p:grpSpPr>
          <p:grpSp>
            <p:nvGrpSpPr>
              <p:cNvPr id="287" name="Ομάδα 286"/>
              <p:cNvGrpSpPr/>
              <p:nvPr/>
            </p:nvGrpSpPr>
            <p:grpSpPr>
              <a:xfrm>
                <a:off x="936975" y="2857357"/>
                <a:ext cx="713689" cy="291806"/>
                <a:chOff x="6995934" y="2109803"/>
                <a:chExt cx="713689" cy="291806"/>
              </a:xfrm>
            </p:grpSpPr>
            <p:sp>
              <p:nvSpPr>
                <p:cNvPr id="295" name="Ορθογώνιο 294"/>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Ορθογώνιο 295"/>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8" name="Ομάδα 287"/>
              <p:cNvGrpSpPr/>
              <p:nvPr/>
            </p:nvGrpSpPr>
            <p:grpSpPr>
              <a:xfrm>
                <a:off x="987302" y="2809333"/>
                <a:ext cx="609658" cy="400110"/>
                <a:chOff x="987302" y="2809333"/>
                <a:chExt cx="609658" cy="400110"/>
              </a:xfrm>
            </p:grpSpPr>
            <p:grpSp>
              <p:nvGrpSpPr>
                <p:cNvPr id="289" name="Ομάδα 288"/>
                <p:cNvGrpSpPr/>
                <p:nvPr/>
              </p:nvGrpSpPr>
              <p:grpSpPr>
                <a:xfrm>
                  <a:off x="1333651" y="2809333"/>
                  <a:ext cx="263309" cy="400110"/>
                  <a:chOff x="1776121" y="1583872"/>
                  <a:chExt cx="263309" cy="400110"/>
                </a:xfrm>
              </p:grpSpPr>
              <p:sp>
                <p:nvSpPr>
                  <p:cNvPr id="293" name="Οβάλ 292"/>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4" name="TextBox 293">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290" name="Ομάδα 289"/>
                <p:cNvGrpSpPr/>
                <p:nvPr/>
              </p:nvGrpSpPr>
              <p:grpSpPr>
                <a:xfrm>
                  <a:off x="987302" y="2809333"/>
                  <a:ext cx="263309" cy="400110"/>
                  <a:chOff x="1776121" y="1583872"/>
                  <a:chExt cx="263309" cy="400110"/>
                </a:xfrm>
              </p:grpSpPr>
              <p:sp>
                <p:nvSpPr>
                  <p:cNvPr id="291" name="Οβάλ 290"/>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2" name="TextBox 291">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grpSp>
      </p:grpSp>
      <p:sp>
        <p:nvSpPr>
          <p:cNvPr id="29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7376828" y="5869239"/>
            <a:ext cx="3971127" cy="429184"/>
          </a:xfrm>
        </p:spPr>
        <p:txBody>
          <a:bodyPr vert="horz" lIns="91440" tIns="45720" rIns="91440" bIns="45720" rtlCol="0" anchor="t">
            <a:noAutofit/>
          </a:bodyPr>
          <a:lstStyle/>
          <a:p>
            <a:pPr lvl="1">
              <a:lnSpc>
                <a:spcPct val="100000"/>
              </a:lnSpc>
              <a:buFont typeface="Wingdings" panose="05000000000000000000" pitchFamily="2" charset="2"/>
              <a:buChar char="Ø"/>
            </a:pPr>
            <a:r>
              <a:rPr lang="en-GB" sz="2000" dirty="0">
                <a:solidFill>
                  <a:srgbClr val="1D4956"/>
                </a:solidFill>
                <a:latin typeface="Barlow"/>
                <a:cs typeface="Calibri"/>
              </a:rPr>
              <a:t>Elastic revokes one GPU</a:t>
            </a:r>
          </a:p>
        </p:txBody>
      </p:sp>
      <p:sp>
        <p:nvSpPr>
          <p:cNvPr id="298" name="Πολλαπλασιασμός 297"/>
          <p:cNvSpPr/>
          <p:nvPr/>
        </p:nvSpPr>
        <p:spPr>
          <a:xfrm>
            <a:off x="9640627" y="2785158"/>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itle 1">
            <a:extLst>
              <a:ext uri="{FF2B5EF4-FFF2-40B4-BE49-F238E27FC236}">
                <a16:creationId xmlns:a16="http://schemas.microsoft.com/office/drawing/2014/main" id="{33ACF456-B662-4586-923E-CDA3FDCD07D0}"/>
              </a:ext>
            </a:extLst>
          </p:cNvPr>
          <p:cNvSpPr txBox="1">
            <a:spLocks/>
          </p:cNvSpPr>
          <p:nvPr/>
        </p:nvSpPr>
        <p:spPr>
          <a:xfrm>
            <a:off x="516466" y="376700"/>
            <a:ext cx="8930963" cy="7699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GB" sz="3200" b="1" dirty="0">
                <a:solidFill>
                  <a:srgbClr val="1D4956"/>
                </a:solidFill>
                <a:latin typeface="Barlow"/>
                <a:cs typeface="Calibri"/>
              </a:rPr>
              <a:t>Incorporating </a:t>
            </a:r>
            <a:r>
              <a:rPr lang="en-GB" sz="3200" b="1" dirty="0" err="1">
                <a:solidFill>
                  <a:srgbClr val="1D4956"/>
                </a:solidFill>
                <a:latin typeface="Barlow"/>
                <a:cs typeface="Calibri"/>
              </a:rPr>
              <a:t>TReM</a:t>
            </a:r>
            <a:r>
              <a:rPr lang="en-GB" sz="3200" b="1" dirty="0">
                <a:solidFill>
                  <a:srgbClr val="1D4956"/>
                </a:solidFill>
                <a:latin typeface="Barlow"/>
                <a:cs typeface="Calibri"/>
              </a:rPr>
              <a:t> in Priority &amp; Elastic</a:t>
            </a:r>
            <a:endParaRPr lang="en-US" sz="3200" b="1" dirty="0">
              <a:solidFill>
                <a:srgbClr val="1D4956"/>
              </a:solidFill>
              <a:latin typeface="Barlow"/>
              <a:cs typeface="Calibri Light"/>
            </a:endParaRPr>
          </a:p>
        </p:txBody>
      </p:sp>
      <p:sp>
        <p:nvSpPr>
          <p:cNvPr id="3" name="Slide Number Placeholder 2">
            <a:extLst>
              <a:ext uri="{FF2B5EF4-FFF2-40B4-BE49-F238E27FC236}">
                <a16:creationId xmlns:a16="http://schemas.microsoft.com/office/drawing/2014/main" id="{3F3CA4C9-13D3-469D-A388-FE9BCF57A742}"/>
              </a:ext>
            </a:extLst>
          </p:cNvPr>
          <p:cNvSpPr>
            <a:spLocks noGrp="1"/>
          </p:cNvSpPr>
          <p:nvPr>
            <p:ph type="sldNum" sz="quarter" idx="12"/>
          </p:nvPr>
        </p:nvSpPr>
        <p:spPr/>
        <p:txBody>
          <a:bodyPr/>
          <a:lstStyle/>
          <a:p>
            <a:fld id="{48F63A3B-78C7-47BE-AE5E-E10140E04643}" type="slidenum">
              <a:rPr lang="en-US" smtClean="0"/>
              <a:t>98</a:t>
            </a:fld>
            <a:endParaRPr lang="en-US"/>
          </a:p>
        </p:txBody>
      </p:sp>
      <p:sp>
        <p:nvSpPr>
          <p:cNvPr id="10" name="Footer Placeholder 9">
            <a:extLst>
              <a:ext uri="{FF2B5EF4-FFF2-40B4-BE49-F238E27FC236}">
                <a16:creationId xmlns:a16="http://schemas.microsoft.com/office/drawing/2014/main" id="{02BDF086-00FB-4461-8F73-64D5B74C2C72}"/>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2971029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8"/>
                                        </p:tgtEl>
                                        <p:attrNameLst>
                                          <p:attrName>style.visibility</p:attrName>
                                        </p:attrNameLst>
                                      </p:cBhvr>
                                      <p:to>
                                        <p:strVal val="visible"/>
                                      </p:to>
                                    </p:set>
                                    <p:animEffect transition="in" filter="fade">
                                      <p:cBhvr>
                                        <p:cTn id="15" dur="500"/>
                                        <p:tgtEl>
                                          <p:spTgt spid="29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7">
                                            <p:txEl>
                                              <p:pRg st="0" end="0"/>
                                            </p:txEl>
                                          </p:spTgt>
                                        </p:tgtEl>
                                        <p:attrNameLst>
                                          <p:attrName>style.visibility</p:attrName>
                                        </p:attrNameLst>
                                      </p:cBhvr>
                                      <p:to>
                                        <p:strVal val="visible"/>
                                      </p:to>
                                    </p:set>
                                    <p:animEffect transition="in" filter="fade">
                                      <p:cBhvr>
                                        <p:cTn id="18" dur="500"/>
                                        <p:tgtEl>
                                          <p:spTgt spid="2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build="p"/>
      <p:bldP spid="297" grpId="0" build="p"/>
      <p:bldP spid="298"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54C6F0-2B52-4B44-8401-0BA764FC2BDD}"/>
              </a:ext>
            </a:extLst>
          </p:cNvPr>
          <p:cNvSpPr/>
          <p:nvPr/>
        </p:nvSpPr>
        <p:spPr>
          <a:xfrm>
            <a:off x="0" y="6395844"/>
            <a:ext cx="12192000" cy="464263"/>
          </a:xfrm>
          <a:prstGeom prst="rect">
            <a:avLst/>
          </a:prstGeom>
          <a:solidFill>
            <a:srgbClr val="1D4956"/>
          </a:solidFill>
        </p:spPr>
        <p:style>
          <a:lnRef idx="0">
            <a:schemeClr val="accent1"/>
          </a:lnRef>
          <a:fillRef idx="3">
            <a:schemeClr val="accent1"/>
          </a:fillRef>
          <a:effectRef idx="3">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sz="2450"/>
          </a:p>
        </p:txBody>
      </p:sp>
      <p:grpSp>
        <p:nvGrpSpPr>
          <p:cNvPr id="43" name="Ομάδα 42"/>
          <p:cNvGrpSpPr/>
          <p:nvPr/>
        </p:nvGrpSpPr>
        <p:grpSpPr>
          <a:xfrm>
            <a:off x="2013399" y="2129219"/>
            <a:ext cx="1371441" cy="2492656"/>
            <a:chOff x="8281134" y="1367167"/>
            <a:chExt cx="1371441" cy="2423412"/>
          </a:xfrm>
        </p:grpSpPr>
        <p:sp>
          <p:nvSpPr>
            <p:cNvPr id="44" name="Στρογγυλεμένο ορθογώνιο 4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46" name="Ομάδα 45"/>
          <p:cNvGrpSpPr/>
          <p:nvPr/>
        </p:nvGrpSpPr>
        <p:grpSpPr>
          <a:xfrm>
            <a:off x="2623521" y="2692423"/>
            <a:ext cx="217592" cy="1783639"/>
            <a:chOff x="8891256" y="1930371"/>
            <a:chExt cx="217592" cy="1783639"/>
          </a:xfrm>
        </p:grpSpPr>
        <p:pic>
          <p:nvPicPr>
            <p:cNvPr id="47" name="Εικόνα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48" name="Εικόνα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49" name="Ομάδα 48"/>
          <p:cNvGrpSpPr/>
          <p:nvPr/>
        </p:nvGrpSpPr>
        <p:grpSpPr>
          <a:xfrm>
            <a:off x="1122621" y="2627355"/>
            <a:ext cx="2535402" cy="1632093"/>
            <a:chOff x="7390356" y="1865303"/>
            <a:chExt cx="2535402" cy="1632093"/>
          </a:xfrm>
        </p:grpSpPr>
        <p:cxnSp>
          <p:nvCxnSpPr>
            <p:cNvPr id="50" name="Ευθεία γραμμή σύνδεσης 49"/>
            <p:cNvCxnSpPr/>
            <p:nvPr/>
          </p:nvCxnSpPr>
          <p:spPr>
            <a:xfrm flipV="1">
              <a:off x="7959658" y="2224956"/>
              <a:ext cx="783587" cy="967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00DCCF82-E85A-4763-99D9-CDC48CAEF210}"/>
                </a:ext>
              </a:extLst>
            </p:cNvPr>
            <p:cNvSpPr txBox="1"/>
            <p:nvPr/>
          </p:nvSpPr>
          <p:spPr>
            <a:xfrm>
              <a:off x="7961810" y="1895380"/>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2" name="Ευθεία γραμμή σύνδεσης 51"/>
            <p:cNvCxnSpPr>
              <a:stCxn id="87" idx="2"/>
            </p:cNvCxnSpPr>
            <p:nvPr/>
          </p:nvCxnSpPr>
          <p:spPr>
            <a:xfrm>
              <a:off x="7390356" y="2447391"/>
              <a:ext cx="1371883" cy="103507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00DCCF82-E85A-4763-99D9-CDC48CAEF210}"/>
                </a:ext>
              </a:extLst>
            </p:cNvPr>
            <p:cNvSpPr txBox="1"/>
            <p:nvPr/>
          </p:nvSpPr>
          <p:spPr>
            <a:xfrm rot="2116280">
              <a:off x="7934517" y="2684864"/>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54" name="Ευθεία γραμμή σύνδεσης 53"/>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56" name="Ευθεία γραμμή σύνδεσης 55"/>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58" name="Ομάδα 57"/>
          <p:cNvGrpSpPr/>
          <p:nvPr/>
        </p:nvGrpSpPr>
        <p:grpSpPr>
          <a:xfrm>
            <a:off x="793943" y="1984537"/>
            <a:ext cx="1035313" cy="2377498"/>
            <a:chOff x="7061678" y="1222485"/>
            <a:chExt cx="1035313" cy="2377498"/>
          </a:xfrm>
        </p:grpSpPr>
        <p:sp>
          <p:nvSpPr>
            <p:cNvPr id="59" name="TextBox 58">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60" name="Ομάδα 59"/>
            <p:cNvGrpSpPr/>
            <p:nvPr/>
          </p:nvGrpSpPr>
          <p:grpSpPr>
            <a:xfrm>
              <a:off x="7069120" y="3308169"/>
              <a:ext cx="1027871" cy="291814"/>
              <a:chOff x="894603" y="2955203"/>
              <a:chExt cx="1027871" cy="291814"/>
            </a:xfrm>
          </p:grpSpPr>
          <p:sp>
            <p:nvSpPr>
              <p:cNvPr id="64" name="Ορθογώνιο 63"/>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Ευθεία γραμμή σύνδεσης 64"/>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66" name="Ευθεία γραμμή σύνδεσης 65"/>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nvGrpSpPr>
            <p:cNvPr id="61" name="Ομάδα 60"/>
            <p:cNvGrpSpPr/>
            <p:nvPr/>
          </p:nvGrpSpPr>
          <p:grpSpPr>
            <a:xfrm>
              <a:off x="7204710" y="2095305"/>
              <a:ext cx="713689" cy="291806"/>
              <a:chOff x="6995934" y="2109803"/>
              <a:chExt cx="713689" cy="291806"/>
            </a:xfrm>
          </p:grpSpPr>
          <p:sp>
            <p:nvSpPr>
              <p:cNvPr id="62" name="Ορθογώνιο 61"/>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Ορθογώνιο 62"/>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7" name="Ομάδα 66"/>
          <p:cNvGrpSpPr/>
          <p:nvPr/>
        </p:nvGrpSpPr>
        <p:grpSpPr>
          <a:xfrm>
            <a:off x="3505603" y="2136316"/>
            <a:ext cx="1806785" cy="2401776"/>
            <a:chOff x="9773338" y="1374264"/>
            <a:chExt cx="1806785" cy="2401776"/>
          </a:xfrm>
        </p:grpSpPr>
        <p:sp>
          <p:nvSpPr>
            <p:cNvPr id="68" name="Ορθογώνιο 67"/>
            <p:cNvSpPr/>
            <p:nvPr/>
          </p:nvSpPr>
          <p:spPr>
            <a:xfrm>
              <a:off x="9858375" y="185887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00DCCF82-E85A-4763-99D9-CDC48CAEF210}"/>
                </a:ext>
              </a:extLst>
            </p:cNvPr>
            <p:cNvSpPr txBox="1"/>
            <p:nvPr/>
          </p:nvSpPr>
          <p:spPr>
            <a:xfrm>
              <a:off x="9773338" y="137426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70" name="TextBox 69">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1" name="TextBox 70">
              <a:extLst>
                <a:ext uri="{FF2B5EF4-FFF2-40B4-BE49-F238E27FC236}">
                  <a16:creationId xmlns:a16="http://schemas.microsoft.com/office/drawing/2014/main" id="{00DCCF82-E85A-4763-99D9-CDC48CAEF210}"/>
                </a:ext>
              </a:extLst>
            </p:cNvPr>
            <p:cNvSpPr txBox="1"/>
            <p:nvPr/>
          </p:nvSpPr>
          <p:spPr>
            <a:xfrm>
              <a:off x="9969954" y="199046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72" name="Ορθογώνιο 71"/>
            <p:cNvSpPr/>
            <p:nvPr/>
          </p:nvSpPr>
          <p:spPr>
            <a:xfrm>
              <a:off x="9892827" y="311183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00DCCF82-E85A-4763-99D9-CDC48CAEF210}"/>
                </a:ext>
              </a:extLst>
            </p:cNvPr>
            <p:cNvSpPr txBox="1"/>
            <p:nvPr/>
          </p:nvSpPr>
          <p:spPr>
            <a:xfrm>
              <a:off x="9822933" y="270172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74" name="TextBox 73">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75" name="TextBox 74">
              <a:extLst>
                <a:ext uri="{FF2B5EF4-FFF2-40B4-BE49-F238E27FC236}">
                  <a16:creationId xmlns:a16="http://schemas.microsoft.com/office/drawing/2014/main" id="{00DCCF82-E85A-4763-99D9-CDC48CAEF210}"/>
                </a:ext>
              </a:extLst>
            </p:cNvPr>
            <p:cNvSpPr txBox="1"/>
            <p:nvPr/>
          </p:nvSpPr>
          <p:spPr>
            <a:xfrm>
              <a:off x="10004406" y="324342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grpSp>
        <p:nvGrpSpPr>
          <p:cNvPr id="6" name="Ομάδα 5"/>
          <p:cNvGrpSpPr/>
          <p:nvPr/>
        </p:nvGrpSpPr>
        <p:grpSpPr>
          <a:xfrm>
            <a:off x="854913" y="4012274"/>
            <a:ext cx="263309" cy="411542"/>
            <a:chOff x="555227" y="1410412"/>
            <a:chExt cx="263309" cy="411542"/>
          </a:xfrm>
        </p:grpSpPr>
        <p:sp>
          <p:nvSpPr>
            <p:cNvPr id="42" name="Οβάλ 4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8" name="Ομάδα 7"/>
          <p:cNvGrpSpPr/>
          <p:nvPr/>
        </p:nvGrpSpPr>
        <p:grpSpPr>
          <a:xfrm>
            <a:off x="987302" y="2809333"/>
            <a:ext cx="609658" cy="400110"/>
            <a:chOff x="987302" y="2809333"/>
            <a:chExt cx="609658" cy="400110"/>
          </a:xfrm>
        </p:grpSpPr>
        <p:grpSp>
          <p:nvGrpSpPr>
            <p:cNvPr id="82" name="Ομάδα 81"/>
            <p:cNvGrpSpPr/>
            <p:nvPr/>
          </p:nvGrpSpPr>
          <p:grpSpPr>
            <a:xfrm>
              <a:off x="1333651" y="2809333"/>
              <a:ext cx="263309" cy="400110"/>
              <a:chOff x="1776121" y="1583872"/>
              <a:chExt cx="263309" cy="400110"/>
            </a:xfrm>
          </p:grpSpPr>
          <p:sp>
            <p:nvSpPr>
              <p:cNvPr id="83" name="Οβάλ 82"/>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85" name="Ομάδα 84"/>
            <p:cNvGrpSpPr/>
            <p:nvPr/>
          </p:nvGrpSpPr>
          <p:grpSpPr>
            <a:xfrm>
              <a:off x="987302" y="2809333"/>
              <a:ext cx="263309" cy="400110"/>
              <a:chOff x="1776121" y="1583872"/>
              <a:chExt cx="263309" cy="400110"/>
            </a:xfrm>
          </p:grpSpPr>
          <p:sp>
            <p:nvSpPr>
              <p:cNvPr id="86" name="Οβάλ 85"/>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grpSp>
        <p:nvGrpSpPr>
          <p:cNvPr id="88" name="Ομάδα 87"/>
          <p:cNvGrpSpPr/>
          <p:nvPr/>
        </p:nvGrpSpPr>
        <p:grpSpPr>
          <a:xfrm>
            <a:off x="1193246" y="4011652"/>
            <a:ext cx="263309" cy="411542"/>
            <a:chOff x="555227" y="1410412"/>
            <a:chExt cx="263309" cy="411542"/>
          </a:xfrm>
        </p:grpSpPr>
        <p:sp>
          <p:nvSpPr>
            <p:cNvPr id="89" name="Οβάλ 8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91" name="Ομάδα 90"/>
          <p:cNvGrpSpPr/>
          <p:nvPr/>
        </p:nvGrpSpPr>
        <p:grpSpPr>
          <a:xfrm>
            <a:off x="1531579" y="4011030"/>
            <a:ext cx="263309" cy="411542"/>
            <a:chOff x="555227" y="1410412"/>
            <a:chExt cx="263309" cy="411542"/>
          </a:xfrm>
        </p:grpSpPr>
        <p:sp>
          <p:nvSpPr>
            <p:cNvPr id="92" name="Οβάλ 91"/>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sp>
        <p:nvSpPr>
          <p:cNvPr id="96"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4" y="1450118"/>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Priority</a:t>
            </a:r>
          </a:p>
        </p:txBody>
      </p:sp>
      <p:sp>
        <p:nvSpPr>
          <p:cNvPr id="97"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038059" y="1410624"/>
            <a:ext cx="5736515" cy="640250"/>
          </a:xfrm>
        </p:spPr>
        <p:txBody>
          <a:bodyPr vert="horz" lIns="91440" tIns="45720" rIns="91440" bIns="45720" rtlCol="0" anchor="t">
            <a:normAutofit/>
          </a:bodyPr>
          <a:lstStyle/>
          <a:p>
            <a:pPr marL="0" indent="0" algn="ctr">
              <a:lnSpc>
                <a:spcPct val="150000"/>
              </a:lnSpc>
              <a:buNone/>
            </a:pPr>
            <a:r>
              <a:rPr lang="en-GB" sz="2400" b="1" dirty="0">
                <a:solidFill>
                  <a:srgbClr val="1D4956"/>
                </a:solidFill>
                <a:latin typeface="Barlow"/>
                <a:cs typeface="Calibri"/>
              </a:rPr>
              <a:t>Elastic</a:t>
            </a:r>
          </a:p>
        </p:txBody>
      </p:sp>
      <p:cxnSp>
        <p:nvCxnSpPr>
          <p:cNvPr id="78" name="Straight Arrow Connector 17">
            <a:extLst>
              <a:ext uri="{FF2B5EF4-FFF2-40B4-BE49-F238E27FC236}">
                <a16:creationId xmlns:a16="http://schemas.microsoft.com/office/drawing/2014/main" id="{D454EB1A-2985-415B-B870-75D91B1F1E10}"/>
              </a:ext>
            </a:extLst>
          </p:cNvPr>
          <p:cNvCxnSpPr>
            <a:cxnSpLocks/>
          </p:cNvCxnSpPr>
          <p:nvPr/>
        </p:nvCxnSpPr>
        <p:spPr>
          <a:xfrm flipH="1">
            <a:off x="6038059" y="1560415"/>
            <a:ext cx="5020" cy="3061460"/>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99"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01544" y="5897693"/>
            <a:ext cx="5280106" cy="429184"/>
          </a:xfrm>
        </p:spPr>
        <p:txBody>
          <a:bodyPr vert="horz" lIns="91440" tIns="45720" rIns="91440" bIns="45720" rtlCol="0" anchor="t">
            <a:noAutofit/>
          </a:bodyPr>
          <a:lstStyle/>
          <a:p>
            <a:pPr lvl="1">
              <a:lnSpc>
                <a:spcPct val="100000"/>
              </a:lnSpc>
              <a:buFont typeface="Wingdings" panose="05000000000000000000" pitchFamily="2" charset="2"/>
              <a:buChar char="Ø"/>
            </a:pPr>
            <a:r>
              <a:rPr lang="en-GB" sz="2000" dirty="0">
                <a:solidFill>
                  <a:srgbClr val="1D4956"/>
                </a:solidFill>
                <a:latin typeface="Barlow"/>
                <a:cs typeface="Calibri"/>
              </a:rPr>
              <a:t>Both GPUs are provided to user-facing</a:t>
            </a:r>
          </a:p>
        </p:txBody>
      </p:sp>
      <p:sp>
        <p:nvSpPr>
          <p:cNvPr id="101"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3868048" y="4712212"/>
            <a:ext cx="4856273" cy="1155188"/>
          </a:xfrm>
        </p:spPr>
        <p:txBody>
          <a:bodyPr vert="horz" lIns="91440" tIns="45720" rIns="91440" bIns="45720" rtlCol="0" anchor="t">
            <a:noAutofit/>
          </a:bodyPr>
          <a:lstStyle/>
          <a:p>
            <a:pPr>
              <a:lnSpc>
                <a:spcPct val="100000"/>
              </a:lnSpc>
              <a:buFont typeface="Wingdings" panose="05000000000000000000" pitchFamily="2" charset="2"/>
              <a:buChar char="ü"/>
            </a:pPr>
            <a:r>
              <a:rPr lang="en-GB" sz="2000" dirty="0">
                <a:solidFill>
                  <a:srgbClr val="1D4956"/>
                </a:solidFill>
                <a:latin typeface="Barlow"/>
                <a:cs typeface="Calibri"/>
              </a:rPr>
              <a:t>Initially there are no user-facing tasks</a:t>
            </a:r>
          </a:p>
          <a:p>
            <a:pPr lvl="1">
              <a:lnSpc>
                <a:spcPct val="100000"/>
              </a:lnSpc>
              <a:buFont typeface="Wingdings" panose="05000000000000000000" pitchFamily="2" charset="2"/>
              <a:buChar char="ü"/>
            </a:pPr>
            <a:r>
              <a:rPr lang="en-GB" sz="1800" dirty="0">
                <a:solidFill>
                  <a:srgbClr val="1D4956"/>
                </a:solidFill>
                <a:latin typeface="Barlow"/>
                <a:cs typeface="Calibri"/>
              </a:rPr>
              <a:t>All GPUs are provided to batch</a:t>
            </a:r>
          </a:p>
          <a:p>
            <a:pPr>
              <a:lnSpc>
                <a:spcPct val="100000"/>
              </a:lnSpc>
              <a:buFont typeface="Wingdings" panose="05000000000000000000" pitchFamily="2" charset="2"/>
              <a:buChar char="ü"/>
            </a:pPr>
            <a:r>
              <a:rPr lang="en-GB" sz="2000" dirty="0">
                <a:solidFill>
                  <a:srgbClr val="1D4956"/>
                </a:solidFill>
                <a:latin typeface="Barlow"/>
                <a:cs typeface="Calibri"/>
              </a:rPr>
              <a:t>A burst of user-facing arrives</a:t>
            </a:r>
          </a:p>
          <a:p>
            <a:pPr marL="0" indent="0">
              <a:lnSpc>
                <a:spcPct val="100000"/>
              </a:lnSpc>
              <a:buNone/>
            </a:pPr>
            <a:endParaRPr lang="en-GB" sz="2200" dirty="0">
              <a:solidFill>
                <a:srgbClr val="1D4956"/>
              </a:solidFill>
              <a:latin typeface="Barlow"/>
              <a:cs typeface="Calibri"/>
            </a:endParaRPr>
          </a:p>
          <a:p>
            <a:pPr>
              <a:lnSpc>
                <a:spcPct val="100000"/>
              </a:lnSpc>
              <a:buFont typeface="Wingdings" panose="05000000000000000000" pitchFamily="2" charset="2"/>
              <a:buChar char="ü"/>
            </a:pPr>
            <a:endParaRPr lang="en-GB" sz="2000" dirty="0">
              <a:solidFill>
                <a:srgbClr val="1D4956"/>
              </a:solidFill>
              <a:latin typeface="Barlow"/>
              <a:cs typeface="Calibri"/>
            </a:endParaRPr>
          </a:p>
        </p:txBody>
      </p:sp>
      <p:cxnSp>
        <p:nvCxnSpPr>
          <p:cNvPr id="102" name="Straight Arrow Connector 17">
            <a:extLst>
              <a:ext uri="{FF2B5EF4-FFF2-40B4-BE49-F238E27FC236}">
                <a16:creationId xmlns:a16="http://schemas.microsoft.com/office/drawing/2014/main" id="{D454EB1A-2985-415B-B870-75D91B1F1E10}"/>
              </a:ext>
            </a:extLst>
          </p:cNvPr>
          <p:cNvCxnSpPr>
            <a:cxnSpLocks/>
          </p:cNvCxnSpPr>
          <p:nvPr/>
        </p:nvCxnSpPr>
        <p:spPr>
          <a:xfrm>
            <a:off x="6038059" y="5915025"/>
            <a:ext cx="0" cy="383398"/>
          </a:xfrm>
          <a:prstGeom prst="straightConnector1">
            <a:avLst/>
          </a:prstGeom>
          <a:ln>
            <a:solidFill>
              <a:srgbClr val="1D4956"/>
            </a:solidFill>
            <a:headEnd type="none" w="med" len="med"/>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nvGrpSpPr>
          <p:cNvPr id="147" name="Ομάδα 146"/>
          <p:cNvGrpSpPr/>
          <p:nvPr/>
        </p:nvGrpSpPr>
        <p:grpSpPr>
          <a:xfrm>
            <a:off x="7870188" y="2112100"/>
            <a:ext cx="1371441" cy="2492656"/>
            <a:chOff x="8281134" y="1367167"/>
            <a:chExt cx="1371441" cy="2423412"/>
          </a:xfrm>
        </p:grpSpPr>
        <p:sp>
          <p:nvSpPr>
            <p:cNvPr id="184" name="Στρογγυλεμένο ορθογώνιο 183"/>
            <p:cNvSpPr/>
            <p:nvPr/>
          </p:nvSpPr>
          <p:spPr>
            <a:xfrm>
              <a:off x="8647171" y="1759286"/>
              <a:ext cx="661624" cy="2031293"/>
            </a:xfrm>
            <a:prstGeom prst="roundRect">
              <a:avLst/>
            </a:prstGeom>
            <a:solidFill>
              <a:schemeClr val="bg1"/>
            </a:solidFill>
            <a:ln w="19050">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TextBox 184">
              <a:extLst>
                <a:ext uri="{FF2B5EF4-FFF2-40B4-BE49-F238E27FC236}">
                  <a16:creationId xmlns:a16="http://schemas.microsoft.com/office/drawing/2014/main" id="{00DCCF82-E85A-4763-99D9-CDC48CAEF210}"/>
                </a:ext>
              </a:extLst>
            </p:cNvPr>
            <p:cNvSpPr txBox="1"/>
            <p:nvPr/>
          </p:nvSpPr>
          <p:spPr>
            <a:xfrm>
              <a:off x="8281134" y="1367167"/>
              <a:ext cx="137144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Scheduler</a:t>
              </a:r>
              <a:endParaRPr lang="en-US" dirty="0">
                <a:solidFill>
                  <a:srgbClr val="1D4956"/>
                </a:solidFill>
              </a:endParaRPr>
            </a:p>
          </p:txBody>
        </p:sp>
      </p:grpSp>
      <p:grpSp>
        <p:nvGrpSpPr>
          <p:cNvPr id="148" name="Ομάδα 147"/>
          <p:cNvGrpSpPr/>
          <p:nvPr/>
        </p:nvGrpSpPr>
        <p:grpSpPr>
          <a:xfrm>
            <a:off x="8480310" y="2675304"/>
            <a:ext cx="217592" cy="1783639"/>
            <a:chOff x="8891256" y="1930371"/>
            <a:chExt cx="217592" cy="1783639"/>
          </a:xfrm>
        </p:grpSpPr>
        <p:pic>
          <p:nvPicPr>
            <p:cNvPr id="182" name="Εικόνα 1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1930371"/>
              <a:ext cx="217592" cy="511073"/>
            </a:xfrm>
            <a:prstGeom prst="rect">
              <a:avLst/>
            </a:prstGeom>
          </p:spPr>
        </p:pic>
        <p:pic>
          <p:nvPicPr>
            <p:cNvPr id="183" name="Εικόνα 18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1256" y="3202937"/>
              <a:ext cx="217592" cy="511073"/>
            </a:xfrm>
            <a:prstGeom prst="rect">
              <a:avLst/>
            </a:prstGeom>
          </p:spPr>
        </p:pic>
      </p:grpSp>
      <p:grpSp>
        <p:nvGrpSpPr>
          <p:cNvPr id="149" name="Ομάδα 148"/>
          <p:cNvGrpSpPr/>
          <p:nvPr/>
        </p:nvGrpSpPr>
        <p:grpSpPr>
          <a:xfrm>
            <a:off x="7665207" y="2610236"/>
            <a:ext cx="1849605" cy="1632093"/>
            <a:chOff x="8076153" y="1865303"/>
            <a:chExt cx="1849605" cy="1632093"/>
          </a:xfrm>
        </p:grpSpPr>
        <p:cxnSp>
          <p:nvCxnSpPr>
            <p:cNvPr id="176" name="Ευθεία γραμμή σύνδεσης 175"/>
            <p:cNvCxnSpPr/>
            <p:nvPr/>
          </p:nvCxnSpPr>
          <p:spPr>
            <a:xfrm>
              <a:off x="8187975" y="3482470"/>
              <a:ext cx="574264" cy="0"/>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7" name="TextBox 176">
              <a:extLst>
                <a:ext uri="{FF2B5EF4-FFF2-40B4-BE49-F238E27FC236}">
                  <a16:creationId xmlns:a16="http://schemas.microsoft.com/office/drawing/2014/main" id="{00DCCF82-E85A-4763-99D9-CDC48CAEF210}"/>
                </a:ext>
              </a:extLst>
            </p:cNvPr>
            <p:cNvSpPr txBox="1"/>
            <p:nvPr/>
          </p:nvSpPr>
          <p:spPr>
            <a:xfrm>
              <a:off x="8076153" y="3059097"/>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cxnSp>
          <p:nvCxnSpPr>
            <p:cNvPr id="178" name="Ευθεία γραμμή σύνδεσης 177"/>
            <p:cNvCxnSpPr/>
            <p:nvPr/>
          </p:nvCxnSpPr>
          <p:spPr>
            <a:xfrm flipV="1">
              <a:off x="9231189" y="3482470"/>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9" name="TextBox 178">
              <a:extLst>
                <a:ext uri="{FF2B5EF4-FFF2-40B4-BE49-F238E27FC236}">
                  <a16:creationId xmlns:a16="http://schemas.microsoft.com/office/drawing/2014/main" id="{00DCCF82-E85A-4763-99D9-CDC48CAEF210}"/>
                </a:ext>
              </a:extLst>
            </p:cNvPr>
            <p:cNvSpPr txBox="1"/>
            <p:nvPr/>
          </p:nvSpPr>
          <p:spPr>
            <a:xfrm>
              <a:off x="9201448" y="3128064"/>
              <a:ext cx="680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cxnSp>
          <p:nvCxnSpPr>
            <p:cNvPr id="180" name="Ευθεία γραμμή σύνδεσης 179"/>
            <p:cNvCxnSpPr/>
            <p:nvPr/>
          </p:nvCxnSpPr>
          <p:spPr>
            <a:xfrm flipV="1">
              <a:off x="9221985" y="2219709"/>
              <a:ext cx="694569" cy="4434"/>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1" name="TextBox 180">
              <a:extLst>
                <a:ext uri="{FF2B5EF4-FFF2-40B4-BE49-F238E27FC236}">
                  <a16:creationId xmlns:a16="http://schemas.microsoft.com/office/drawing/2014/main" id="{00DCCF82-E85A-4763-99D9-CDC48CAEF210}"/>
                </a:ext>
              </a:extLst>
            </p:cNvPr>
            <p:cNvSpPr txBox="1"/>
            <p:nvPr/>
          </p:nvSpPr>
          <p:spPr>
            <a:xfrm>
              <a:off x="9201760" y="1865303"/>
              <a:ext cx="6805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send</a:t>
              </a:r>
              <a:endParaRPr lang="en-US" b="1" dirty="0">
                <a:solidFill>
                  <a:schemeClr val="tx1"/>
                </a:solidFill>
              </a:endParaRPr>
            </a:p>
          </p:txBody>
        </p:sp>
      </p:grpSp>
      <p:grpSp>
        <p:nvGrpSpPr>
          <p:cNvPr id="150" name="Ομάδα 149"/>
          <p:cNvGrpSpPr/>
          <p:nvPr/>
        </p:nvGrpSpPr>
        <p:grpSpPr>
          <a:xfrm>
            <a:off x="6650732" y="1967418"/>
            <a:ext cx="1035313" cy="2377498"/>
            <a:chOff x="7061678" y="1222485"/>
            <a:chExt cx="1035313" cy="2377498"/>
          </a:xfrm>
        </p:grpSpPr>
        <p:sp>
          <p:nvSpPr>
            <p:cNvPr id="169" name="TextBox 168">
              <a:extLst>
                <a:ext uri="{FF2B5EF4-FFF2-40B4-BE49-F238E27FC236}">
                  <a16:creationId xmlns:a16="http://schemas.microsoft.com/office/drawing/2014/main" id="{00DCCF82-E85A-4763-99D9-CDC48CAEF210}"/>
                </a:ext>
              </a:extLst>
            </p:cNvPr>
            <p:cNvSpPr txBox="1"/>
            <p:nvPr/>
          </p:nvSpPr>
          <p:spPr>
            <a:xfrm>
              <a:off x="7061678" y="1222485"/>
              <a:ext cx="9972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Task</a:t>
              </a:r>
            </a:p>
            <a:p>
              <a:pPr algn="ctr"/>
              <a:r>
                <a:rPr lang="en-US" sz="2000" dirty="0">
                  <a:solidFill>
                    <a:srgbClr val="1D4956"/>
                  </a:solidFill>
                  <a:latin typeface="Barlow"/>
                </a:rPr>
                <a:t>Queues</a:t>
              </a:r>
            </a:p>
          </p:txBody>
        </p:sp>
        <p:grpSp>
          <p:nvGrpSpPr>
            <p:cNvPr id="170" name="Ομάδα 169"/>
            <p:cNvGrpSpPr/>
            <p:nvPr/>
          </p:nvGrpSpPr>
          <p:grpSpPr>
            <a:xfrm>
              <a:off x="7069120" y="3308169"/>
              <a:ext cx="1027871" cy="291814"/>
              <a:chOff x="894603" y="2955203"/>
              <a:chExt cx="1027871" cy="291814"/>
            </a:xfrm>
          </p:grpSpPr>
          <p:sp>
            <p:nvSpPr>
              <p:cNvPr id="171" name="Ορθογώνιο 170"/>
              <p:cNvSpPr/>
              <p:nvPr/>
            </p:nvSpPr>
            <p:spPr>
              <a:xfrm>
                <a:off x="894603" y="2959764"/>
                <a:ext cx="1027871" cy="287253"/>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Ευθεία γραμμή σύνδεσης 171"/>
              <p:cNvCxnSpPr/>
              <p:nvPr/>
            </p:nvCxnSpPr>
            <p:spPr>
              <a:xfrm>
                <a:off x="1592635" y="2955203"/>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cxnSp>
            <p:nvCxnSpPr>
              <p:cNvPr id="173" name="Ευθεία γραμμή σύνδεσης 172"/>
              <p:cNvCxnSpPr/>
              <p:nvPr/>
            </p:nvCxnSpPr>
            <p:spPr>
              <a:xfrm>
                <a:off x="1243993" y="2957374"/>
                <a:ext cx="0" cy="287253"/>
              </a:xfrm>
              <a:prstGeom prst="line">
                <a:avLst/>
              </a:prstGeom>
              <a:ln>
                <a:solidFill>
                  <a:srgbClr val="1D4956"/>
                </a:solidFill>
              </a:ln>
            </p:spPr>
            <p:style>
              <a:lnRef idx="2">
                <a:schemeClr val="dk1"/>
              </a:lnRef>
              <a:fillRef idx="0">
                <a:schemeClr val="dk1"/>
              </a:fillRef>
              <a:effectRef idx="1">
                <a:schemeClr val="dk1"/>
              </a:effectRef>
              <a:fontRef idx="minor">
                <a:schemeClr val="tx1"/>
              </a:fontRef>
            </p:style>
          </p:cxnSp>
        </p:grpSp>
      </p:grpSp>
      <p:grpSp>
        <p:nvGrpSpPr>
          <p:cNvPr id="151" name="Ομάδα 150"/>
          <p:cNvGrpSpPr/>
          <p:nvPr/>
        </p:nvGrpSpPr>
        <p:grpSpPr>
          <a:xfrm>
            <a:off x="9362392" y="2119197"/>
            <a:ext cx="1806785" cy="2401776"/>
            <a:chOff x="9773338" y="1374264"/>
            <a:chExt cx="1806785" cy="2401776"/>
          </a:xfrm>
        </p:grpSpPr>
        <p:sp>
          <p:nvSpPr>
            <p:cNvPr id="161" name="Ορθογώνιο 160"/>
            <p:cNvSpPr/>
            <p:nvPr/>
          </p:nvSpPr>
          <p:spPr>
            <a:xfrm>
              <a:off x="9858375" y="1858875"/>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a:extLst>
                <a:ext uri="{FF2B5EF4-FFF2-40B4-BE49-F238E27FC236}">
                  <a16:creationId xmlns:a16="http://schemas.microsoft.com/office/drawing/2014/main" id="{00DCCF82-E85A-4763-99D9-CDC48CAEF210}"/>
                </a:ext>
              </a:extLst>
            </p:cNvPr>
            <p:cNvSpPr txBox="1"/>
            <p:nvPr/>
          </p:nvSpPr>
          <p:spPr>
            <a:xfrm>
              <a:off x="9773338" y="137426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163" name="TextBox 162">
              <a:extLst>
                <a:ext uri="{FF2B5EF4-FFF2-40B4-BE49-F238E27FC236}">
                  <a16:creationId xmlns:a16="http://schemas.microsoft.com/office/drawing/2014/main" id="{00DCCF82-E85A-4763-99D9-CDC48CAEF210}"/>
                </a:ext>
              </a:extLst>
            </p:cNvPr>
            <p:cNvSpPr txBox="1"/>
            <p:nvPr/>
          </p:nvSpPr>
          <p:spPr>
            <a:xfrm>
              <a:off x="10695932" y="1981602"/>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164" name="TextBox 163">
              <a:extLst>
                <a:ext uri="{FF2B5EF4-FFF2-40B4-BE49-F238E27FC236}">
                  <a16:creationId xmlns:a16="http://schemas.microsoft.com/office/drawing/2014/main" id="{00DCCF82-E85A-4763-99D9-CDC48CAEF210}"/>
                </a:ext>
              </a:extLst>
            </p:cNvPr>
            <p:cNvSpPr txBox="1"/>
            <p:nvPr/>
          </p:nvSpPr>
          <p:spPr>
            <a:xfrm>
              <a:off x="9969954" y="1990467"/>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sp>
          <p:nvSpPr>
            <p:cNvPr id="165" name="Ορθογώνιο 164"/>
            <p:cNvSpPr/>
            <p:nvPr/>
          </p:nvSpPr>
          <p:spPr>
            <a:xfrm>
              <a:off x="9892827" y="3111830"/>
              <a:ext cx="1687296" cy="664210"/>
            </a:xfrm>
            <a:prstGeom prst="rect">
              <a:avLst/>
            </a:prstGeom>
            <a:noFill/>
            <a:ln w="28575">
              <a:solidFill>
                <a:srgbClr val="1D495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00DCCF82-E85A-4763-99D9-CDC48CAEF210}"/>
                </a:ext>
              </a:extLst>
            </p:cNvPr>
            <p:cNvSpPr txBox="1"/>
            <p:nvPr/>
          </p:nvSpPr>
          <p:spPr>
            <a:xfrm>
              <a:off x="9822933" y="2701724"/>
              <a:ext cx="16775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err="1">
                  <a:solidFill>
                    <a:srgbClr val="1D4956"/>
                  </a:solidFill>
                  <a:latin typeface="Barlow"/>
                </a:rPr>
                <a:t>TReM</a:t>
              </a:r>
              <a:endParaRPr lang="en-US" sz="1600" dirty="0">
                <a:solidFill>
                  <a:srgbClr val="1D4956"/>
                </a:solidFill>
              </a:endParaRPr>
            </a:p>
          </p:txBody>
        </p:sp>
        <p:sp>
          <p:nvSpPr>
            <p:cNvPr id="167" name="TextBox 166">
              <a:extLst>
                <a:ext uri="{FF2B5EF4-FFF2-40B4-BE49-F238E27FC236}">
                  <a16:creationId xmlns:a16="http://schemas.microsoft.com/office/drawing/2014/main" id="{00DCCF82-E85A-4763-99D9-CDC48CAEF210}"/>
                </a:ext>
              </a:extLst>
            </p:cNvPr>
            <p:cNvSpPr txBox="1"/>
            <p:nvPr/>
          </p:nvSpPr>
          <p:spPr>
            <a:xfrm>
              <a:off x="10730384" y="3234557"/>
              <a:ext cx="754956" cy="400110"/>
            </a:xfrm>
            <a:prstGeom prst="rect">
              <a:avLst/>
            </a:prstGeom>
            <a:no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GPU</a:t>
              </a:r>
              <a:endParaRPr lang="en-US" dirty="0">
                <a:solidFill>
                  <a:srgbClr val="1D4956"/>
                </a:solidFill>
              </a:endParaRPr>
            </a:p>
          </p:txBody>
        </p:sp>
        <p:sp>
          <p:nvSpPr>
            <p:cNvPr id="168" name="TextBox 167">
              <a:extLst>
                <a:ext uri="{FF2B5EF4-FFF2-40B4-BE49-F238E27FC236}">
                  <a16:creationId xmlns:a16="http://schemas.microsoft.com/office/drawing/2014/main" id="{00DCCF82-E85A-4763-99D9-CDC48CAEF210}"/>
                </a:ext>
              </a:extLst>
            </p:cNvPr>
            <p:cNvSpPr txBox="1"/>
            <p:nvPr/>
          </p:nvSpPr>
          <p:spPr>
            <a:xfrm>
              <a:off x="10004406" y="3243422"/>
              <a:ext cx="459921" cy="400110"/>
            </a:xfrm>
            <a:prstGeom prst="rect">
              <a:avLst/>
            </a:prstGeom>
            <a:solidFill>
              <a:schemeClr val="bg2">
                <a:lumMod val="90000"/>
              </a:schemeClr>
            </a:solidFill>
            <a:ln w="38100">
              <a:solidFill>
                <a:srgbClr val="1D4956"/>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p1</a:t>
              </a:r>
              <a:endParaRPr lang="en-US" dirty="0">
                <a:solidFill>
                  <a:srgbClr val="1D4956"/>
                </a:solidFill>
              </a:endParaRPr>
            </a:p>
          </p:txBody>
        </p:sp>
      </p:grpSp>
      <p:grpSp>
        <p:nvGrpSpPr>
          <p:cNvPr id="152" name="Ομάδα 151"/>
          <p:cNvGrpSpPr/>
          <p:nvPr/>
        </p:nvGrpSpPr>
        <p:grpSpPr>
          <a:xfrm>
            <a:off x="6711702" y="3995155"/>
            <a:ext cx="263309" cy="411542"/>
            <a:chOff x="555227" y="1410412"/>
            <a:chExt cx="263309" cy="411542"/>
          </a:xfrm>
        </p:grpSpPr>
        <p:sp>
          <p:nvSpPr>
            <p:cNvPr id="159" name="Οβάλ 158"/>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153" name="Ομάδα 152"/>
          <p:cNvGrpSpPr/>
          <p:nvPr/>
        </p:nvGrpSpPr>
        <p:grpSpPr>
          <a:xfrm>
            <a:off x="7050035" y="3994533"/>
            <a:ext cx="263309" cy="411542"/>
            <a:chOff x="555227" y="1410412"/>
            <a:chExt cx="263309" cy="411542"/>
          </a:xfrm>
        </p:grpSpPr>
        <p:sp>
          <p:nvSpPr>
            <p:cNvPr id="157" name="Οβάλ 156"/>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154" name="Ομάδα 153"/>
          <p:cNvGrpSpPr/>
          <p:nvPr/>
        </p:nvGrpSpPr>
        <p:grpSpPr>
          <a:xfrm>
            <a:off x="7388368" y="3993911"/>
            <a:ext cx="263309" cy="411542"/>
            <a:chOff x="555227" y="1410412"/>
            <a:chExt cx="263309" cy="411542"/>
          </a:xfrm>
        </p:grpSpPr>
        <p:sp>
          <p:nvSpPr>
            <p:cNvPr id="155" name="Οβάλ 154"/>
            <p:cNvSpPr/>
            <p:nvPr/>
          </p:nvSpPr>
          <p:spPr>
            <a:xfrm>
              <a:off x="555227" y="1490888"/>
              <a:ext cx="263309" cy="256227"/>
            </a:xfrm>
            <a:prstGeom prst="ellipse">
              <a:avLst/>
            </a:prstGeom>
            <a:solidFill>
              <a:srgbClr val="1D4956"/>
            </a:solidFill>
            <a:ln>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6" name="TextBox 155">
              <a:extLst>
                <a:ext uri="{FF2B5EF4-FFF2-40B4-BE49-F238E27FC236}">
                  <a16:creationId xmlns:a16="http://schemas.microsoft.com/office/drawing/2014/main" id="{00DCCF82-E85A-4763-99D9-CDC48CAEF210}"/>
                </a:ext>
              </a:extLst>
            </p:cNvPr>
            <p:cNvSpPr txBox="1"/>
            <p:nvPr/>
          </p:nvSpPr>
          <p:spPr>
            <a:xfrm>
              <a:off x="570169" y="1410412"/>
              <a:ext cx="245368" cy="411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chemeClr val="bg1"/>
                  </a:solidFill>
                  <a:latin typeface="Barlow"/>
                </a:rPr>
                <a:t>B</a:t>
              </a:r>
              <a:endParaRPr lang="en-US" dirty="0">
                <a:solidFill>
                  <a:schemeClr val="bg1"/>
                </a:solidFill>
              </a:endParaRPr>
            </a:p>
          </p:txBody>
        </p:sp>
      </p:grpSp>
      <p:grpSp>
        <p:nvGrpSpPr>
          <p:cNvPr id="188" name="Ομάδα 187"/>
          <p:cNvGrpSpPr/>
          <p:nvPr/>
        </p:nvGrpSpPr>
        <p:grpSpPr>
          <a:xfrm>
            <a:off x="6813706" y="2741971"/>
            <a:ext cx="713689" cy="400110"/>
            <a:chOff x="936975" y="2809333"/>
            <a:chExt cx="713689" cy="400110"/>
          </a:xfrm>
        </p:grpSpPr>
        <p:grpSp>
          <p:nvGrpSpPr>
            <p:cNvPr id="189" name="Ομάδα 188"/>
            <p:cNvGrpSpPr/>
            <p:nvPr/>
          </p:nvGrpSpPr>
          <p:grpSpPr>
            <a:xfrm>
              <a:off x="936975" y="2857357"/>
              <a:ext cx="713689" cy="291806"/>
              <a:chOff x="6995934" y="2109803"/>
              <a:chExt cx="713689" cy="291806"/>
            </a:xfrm>
          </p:grpSpPr>
          <p:sp>
            <p:nvSpPr>
              <p:cNvPr id="197" name="Ορθογώνιο 196"/>
              <p:cNvSpPr/>
              <p:nvPr/>
            </p:nvSpPr>
            <p:spPr>
              <a:xfrm>
                <a:off x="7353126" y="2109999"/>
                <a:ext cx="356497" cy="291610"/>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Ορθογώνιο 197"/>
              <p:cNvSpPr/>
              <p:nvPr/>
            </p:nvSpPr>
            <p:spPr>
              <a:xfrm>
                <a:off x="6995934" y="2109803"/>
                <a:ext cx="356497" cy="290887"/>
              </a:xfrm>
              <a:prstGeom prst="rect">
                <a:avLst/>
              </a:prstGeom>
              <a:solidFill>
                <a:schemeClr val="bg1"/>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0" name="Ομάδα 189"/>
            <p:cNvGrpSpPr/>
            <p:nvPr/>
          </p:nvGrpSpPr>
          <p:grpSpPr>
            <a:xfrm>
              <a:off x="987302" y="2809333"/>
              <a:ext cx="609658" cy="400110"/>
              <a:chOff x="987302" y="2809333"/>
              <a:chExt cx="609658" cy="400110"/>
            </a:xfrm>
          </p:grpSpPr>
          <p:grpSp>
            <p:nvGrpSpPr>
              <p:cNvPr id="191" name="Ομάδα 190"/>
              <p:cNvGrpSpPr/>
              <p:nvPr/>
            </p:nvGrpSpPr>
            <p:grpSpPr>
              <a:xfrm>
                <a:off x="1333651" y="2809333"/>
                <a:ext cx="263309" cy="400110"/>
                <a:chOff x="1776121" y="1583872"/>
                <a:chExt cx="263309" cy="400110"/>
              </a:xfrm>
            </p:grpSpPr>
            <p:sp>
              <p:nvSpPr>
                <p:cNvPr id="195" name="Οβάλ 194"/>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6" name="TextBox 195">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nvGrpSpPr>
              <p:cNvPr id="192" name="Ομάδα 191"/>
              <p:cNvGrpSpPr/>
              <p:nvPr/>
            </p:nvGrpSpPr>
            <p:grpSpPr>
              <a:xfrm>
                <a:off x="987302" y="2809333"/>
                <a:ext cx="263309" cy="400110"/>
                <a:chOff x="1776121" y="1583872"/>
                <a:chExt cx="263309" cy="400110"/>
              </a:xfrm>
            </p:grpSpPr>
            <p:sp>
              <p:nvSpPr>
                <p:cNvPr id="193" name="Οβάλ 192"/>
                <p:cNvSpPr/>
                <p:nvPr/>
              </p:nvSpPr>
              <p:spPr>
                <a:xfrm>
                  <a:off x="1776121" y="1652108"/>
                  <a:ext cx="263309" cy="256227"/>
                </a:xfrm>
                <a:prstGeom prst="ellipse">
                  <a:avLst/>
                </a:prstGeom>
                <a:solidFill>
                  <a:schemeClr val="bg1"/>
                </a:solidFill>
                <a:ln w="28575">
                  <a:solidFill>
                    <a:srgbClr val="1D495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TextBox 193">
                  <a:extLst>
                    <a:ext uri="{FF2B5EF4-FFF2-40B4-BE49-F238E27FC236}">
                      <a16:creationId xmlns:a16="http://schemas.microsoft.com/office/drawing/2014/main" id="{00DCCF82-E85A-4763-99D9-CDC48CAEF210}"/>
                    </a:ext>
                  </a:extLst>
                </p:cNvPr>
                <p:cNvSpPr txBox="1"/>
                <p:nvPr/>
              </p:nvSpPr>
              <p:spPr>
                <a:xfrm>
                  <a:off x="1788756" y="1583872"/>
                  <a:ext cx="245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solidFill>
                        <a:srgbClr val="1D4956"/>
                      </a:solidFill>
                      <a:latin typeface="Barlow"/>
                    </a:rPr>
                    <a:t>U</a:t>
                  </a:r>
                  <a:endParaRPr lang="en-US" dirty="0">
                    <a:solidFill>
                      <a:srgbClr val="1D4956"/>
                    </a:solidFill>
                  </a:endParaRPr>
                </a:p>
              </p:txBody>
            </p:sp>
          </p:grpSp>
        </p:grpSp>
      </p:grpSp>
      <p:sp>
        <p:nvSpPr>
          <p:cNvPr id="209" name="Πολλαπλασιασμός 208"/>
          <p:cNvSpPr/>
          <p:nvPr/>
        </p:nvSpPr>
        <p:spPr>
          <a:xfrm>
            <a:off x="9640627" y="2785158"/>
            <a:ext cx="309185" cy="300560"/>
          </a:xfrm>
          <a:prstGeom prst="mathMultiply">
            <a:avLst/>
          </a:prstGeom>
          <a:solidFill>
            <a:srgbClr val="C00000"/>
          </a:solidFill>
          <a:ln>
            <a:solidFill>
              <a:srgbClr val="1D49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Content Placeholder 2">
            <a:extLst>
              <a:ext uri="{FF2B5EF4-FFF2-40B4-BE49-F238E27FC236}">
                <a16:creationId xmlns:a16="http://schemas.microsoft.com/office/drawing/2014/main" id="{708D2C2C-C8F5-4347-B341-184F74E72E90}"/>
              </a:ext>
            </a:extLst>
          </p:cNvPr>
          <p:cNvSpPr>
            <a:spLocks noGrp="1"/>
          </p:cNvSpPr>
          <p:nvPr>
            <p:ph sz="half" idx="1"/>
          </p:nvPr>
        </p:nvSpPr>
        <p:spPr>
          <a:xfrm>
            <a:off x="6407069" y="5879333"/>
            <a:ext cx="5280106" cy="429184"/>
          </a:xfrm>
        </p:spPr>
        <p:txBody>
          <a:bodyPr vert="horz" lIns="91440" tIns="45720" rIns="91440" bIns="45720" rtlCol="0" anchor="t">
            <a:noAutofit/>
          </a:bodyPr>
          <a:lstStyle/>
          <a:p>
            <a:pPr lvl="1">
              <a:lnSpc>
                <a:spcPct val="100000"/>
              </a:lnSpc>
              <a:buFont typeface="Wingdings" panose="05000000000000000000" pitchFamily="2" charset="2"/>
              <a:buChar char="Ø"/>
            </a:pPr>
            <a:r>
              <a:rPr lang="en-GB" sz="2000" dirty="0">
                <a:solidFill>
                  <a:srgbClr val="1D4956"/>
                </a:solidFill>
                <a:latin typeface="Barlow"/>
                <a:cs typeface="Calibri"/>
              </a:rPr>
              <a:t>1 GPU is provided to user-facing</a:t>
            </a:r>
          </a:p>
        </p:txBody>
      </p:sp>
      <p:cxnSp>
        <p:nvCxnSpPr>
          <p:cNvPr id="211" name="Ευθεία γραμμή σύνδεσης 210"/>
          <p:cNvCxnSpPr/>
          <p:nvPr/>
        </p:nvCxnSpPr>
        <p:spPr>
          <a:xfrm flipV="1">
            <a:off x="7586558" y="2930068"/>
            <a:ext cx="783587" cy="967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2" name="TextBox 211">
            <a:extLst>
              <a:ext uri="{FF2B5EF4-FFF2-40B4-BE49-F238E27FC236}">
                <a16:creationId xmlns:a16="http://schemas.microsoft.com/office/drawing/2014/main" id="{00DCCF82-E85A-4763-99D9-CDC48CAEF210}"/>
              </a:ext>
            </a:extLst>
          </p:cNvPr>
          <p:cNvSpPr txBox="1"/>
          <p:nvPr/>
        </p:nvSpPr>
        <p:spPr>
          <a:xfrm>
            <a:off x="7588710" y="2600492"/>
            <a:ext cx="633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dirty="0">
                <a:solidFill>
                  <a:schemeClr val="tx1"/>
                </a:solidFill>
                <a:latin typeface="Barlow"/>
              </a:rPr>
              <a:t>pop</a:t>
            </a:r>
            <a:endParaRPr lang="en-US" b="1" dirty="0">
              <a:solidFill>
                <a:schemeClr val="tx1"/>
              </a:solidFill>
            </a:endParaRPr>
          </a:p>
        </p:txBody>
      </p:sp>
      <p:sp>
        <p:nvSpPr>
          <p:cNvPr id="116" name="Title 1">
            <a:extLst>
              <a:ext uri="{FF2B5EF4-FFF2-40B4-BE49-F238E27FC236}">
                <a16:creationId xmlns:a16="http://schemas.microsoft.com/office/drawing/2014/main" id="{3269E030-434B-47EE-A6DA-7F59260B2795}"/>
              </a:ext>
            </a:extLst>
          </p:cNvPr>
          <p:cNvSpPr txBox="1">
            <a:spLocks/>
          </p:cNvSpPr>
          <p:nvPr/>
        </p:nvSpPr>
        <p:spPr>
          <a:xfrm>
            <a:off x="516466" y="365125"/>
            <a:ext cx="8930963" cy="7852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Tx/>
              <a:buFontTx/>
            </a:pPr>
            <a:r>
              <a:rPr lang="en-GB" sz="3200" b="1" dirty="0">
                <a:solidFill>
                  <a:srgbClr val="1D4956"/>
                </a:solidFill>
                <a:latin typeface="Barlow"/>
                <a:cs typeface="Calibri"/>
              </a:rPr>
              <a:t>Incorporating </a:t>
            </a:r>
            <a:r>
              <a:rPr lang="en-GB" sz="3200" b="1" dirty="0" err="1">
                <a:solidFill>
                  <a:srgbClr val="1D4956"/>
                </a:solidFill>
                <a:latin typeface="Barlow"/>
                <a:cs typeface="Calibri"/>
              </a:rPr>
              <a:t>TReM</a:t>
            </a:r>
            <a:r>
              <a:rPr lang="en-GB" sz="3200" b="1" dirty="0">
                <a:solidFill>
                  <a:srgbClr val="1D4956"/>
                </a:solidFill>
                <a:latin typeface="Barlow"/>
                <a:cs typeface="Calibri"/>
              </a:rPr>
              <a:t> in Priority &amp; Elastic</a:t>
            </a:r>
            <a:endParaRPr lang="en-US" sz="3200" b="1" dirty="0">
              <a:solidFill>
                <a:srgbClr val="1D4956"/>
              </a:solidFill>
              <a:latin typeface="Barlow"/>
              <a:cs typeface="Calibri Light"/>
            </a:endParaRPr>
          </a:p>
        </p:txBody>
      </p:sp>
      <p:sp>
        <p:nvSpPr>
          <p:cNvPr id="3" name="Slide Number Placeholder 2">
            <a:extLst>
              <a:ext uri="{FF2B5EF4-FFF2-40B4-BE49-F238E27FC236}">
                <a16:creationId xmlns:a16="http://schemas.microsoft.com/office/drawing/2014/main" id="{CFB549BD-ABD9-4A63-82BC-202DE8DAB423}"/>
              </a:ext>
            </a:extLst>
          </p:cNvPr>
          <p:cNvSpPr>
            <a:spLocks noGrp="1"/>
          </p:cNvSpPr>
          <p:nvPr>
            <p:ph type="sldNum" sz="quarter" idx="12"/>
          </p:nvPr>
        </p:nvSpPr>
        <p:spPr/>
        <p:txBody>
          <a:bodyPr/>
          <a:lstStyle/>
          <a:p>
            <a:fld id="{48F63A3B-78C7-47BE-AE5E-E10140E04643}" type="slidenum">
              <a:rPr lang="en-US" smtClean="0"/>
              <a:t>99</a:t>
            </a:fld>
            <a:endParaRPr lang="en-US"/>
          </a:p>
        </p:txBody>
      </p:sp>
      <p:sp>
        <p:nvSpPr>
          <p:cNvPr id="7" name="Footer Placeholder 6">
            <a:extLst>
              <a:ext uri="{FF2B5EF4-FFF2-40B4-BE49-F238E27FC236}">
                <a16:creationId xmlns:a16="http://schemas.microsoft.com/office/drawing/2014/main" id="{913171E8-1252-4A91-A0B5-8140FDCEA7CD}"/>
              </a:ext>
            </a:extLst>
          </p:cNvPr>
          <p:cNvSpPr>
            <a:spLocks noGrp="1"/>
          </p:cNvSpPr>
          <p:nvPr>
            <p:ph type="ftr" sz="quarter" idx="11"/>
          </p:nvPr>
        </p:nvSpPr>
        <p:spPr/>
        <p:txBody>
          <a:bodyPr/>
          <a:lstStyle/>
          <a:p>
            <a:r>
              <a:rPr lang="en-US" dirty="0">
                <a:latin typeface="Barlow" panose="00000500000000000000" pitchFamily="2" charset="0"/>
              </a:rPr>
              <a:t>Manos Pavlidakis – PhD defense</a:t>
            </a:r>
          </a:p>
        </p:txBody>
      </p:sp>
    </p:spTree>
    <p:extLst>
      <p:ext uri="{BB962C8B-B14F-4D97-AF65-F5344CB8AC3E}">
        <p14:creationId xmlns:p14="http://schemas.microsoft.com/office/powerpoint/2010/main" val="20565800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6.4|9.8"/>
</p:tagLst>
</file>

<file path=ppt/tags/tag10.xml><?xml version="1.0" encoding="utf-8"?>
<p:tagLst xmlns:a="http://schemas.openxmlformats.org/drawingml/2006/main" xmlns:r="http://schemas.openxmlformats.org/officeDocument/2006/relationships" xmlns:p="http://schemas.openxmlformats.org/presentationml/2006/main">
  <p:tag name="TIMING" val="|6.4|9.8"/>
</p:tagLst>
</file>

<file path=ppt/tags/tag11.xml><?xml version="1.0" encoding="utf-8"?>
<p:tagLst xmlns:a="http://schemas.openxmlformats.org/drawingml/2006/main" xmlns:r="http://schemas.openxmlformats.org/officeDocument/2006/relationships" xmlns:p="http://schemas.openxmlformats.org/presentationml/2006/main">
  <p:tag name="TIMING" val="|6.4|9.8"/>
</p:tagLst>
</file>

<file path=ppt/tags/tag12.xml><?xml version="1.0" encoding="utf-8"?>
<p:tagLst xmlns:a="http://schemas.openxmlformats.org/drawingml/2006/main" xmlns:r="http://schemas.openxmlformats.org/officeDocument/2006/relationships" xmlns:p="http://schemas.openxmlformats.org/presentationml/2006/main">
  <p:tag name="TIMING" val="|6.4|9.8"/>
</p:tagLst>
</file>

<file path=ppt/tags/tag13.xml><?xml version="1.0" encoding="utf-8"?>
<p:tagLst xmlns:a="http://schemas.openxmlformats.org/drawingml/2006/main" xmlns:r="http://schemas.openxmlformats.org/officeDocument/2006/relationships" xmlns:p="http://schemas.openxmlformats.org/presentationml/2006/main">
  <p:tag name="TIMING" val="|6.4|9.8"/>
</p:tagLst>
</file>

<file path=ppt/tags/tag14.xml><?xml version="1.0" encoding="utf-8"?>
<p:tagLst xmlns:a="http://schemas.openxmlformats.org/drawingml/2006/main" xmlns:r="http://schemas.openxmlformats.org/officeDocument/2006/relationships" xmlns:p="http://schemas.openxmlformats.org/presentationml/2006/main">
  <p:tag name="TIMING" val="|6.4|9.8"/>
</p:tagLst>
</file>

<file path=ppt/tags/tag15.xml><?xml version="1.0" encoding="utf-8"?>
<p:tagLst xmlns:a="http://schemas.openxmlformats.org/drawingml/2006/main" xmlns:r="http://schemas.openxmlformats.org/officeDocument/2006/relationships" xmlns:p="http://schemas.openxmlformats.org/presentationml/2006/main">
  <p:tag name="TIMING" val="|6.4|9.8"/>
</p:tagLst>
</file>

<file path=ppt/tags/tag16.xml><?xml version="1.0" encoding="utf-8"?>
<p:tagLst xmlns:a="http://schemas.openxmlformats.org/drawingml/2006/main" xmlns:r="http://schemas.openxmlformats.org/officeDocument/2006/relationships" xmlns:p="http://schemas.openxmlformats.org/presentationml/2006/main">
  <p:tag name="TIMING" val="|6.4|9.8"/>
</p:tagLst>
</file>

<file path=ppt/tags/tag17.xml><?xml version="1.0" encoding="utf-8"?>
<p:tagLst xmlns:a="http://schemas.openxmlformats.org/drawingml/2006/main" xmlns:r="http://schemas.openxmlformats.org/officeDocument/2006/relationships" xmlns:p="http://schemas.openxmlformats.org/presentationml/2006/main">
  <p:tag name="TIMING" val="|6.4|9.8"/>
</p:tagLst>
</file>

<file path=ppt/tags/tag18.xml><?xml version="1.0" encoding="utf-8"?>
<p:tagLst xmlns:a="http://schemas.openxmlformats.org/drawingml/2006/main" xmlns:r="http://schemas.openxmlformats.org/officeDocument/2006/relationships" xmlns:p="http://schemas.openxmlformats.org/presentationml/2006/main">
  <p:tag name="TIMING" val="|6.4|9.8"/>
</p:tagLst>
</file>

<file path=ppt/tags/tag19.xml><?xml version="1.0" encoding="utf-8"?>
<p:tagLst xmlns:a="http://schemas.openxmlformats.org/drawingml/2006/main" xmlns:r="http://schemas.openxmlformats.org/officeDocument/2006/relationships" xmlns:p="http://schemas.openxmlformats.org/presentationml/2006/main">
  <p:tag name="TIMING" val="|6.4|9.8"/>
</p:tagLst>
</file>

<file path=ppt/tags/tag2.xml><?xml version="1.0" encoding="utf-8"?>
<p:tagLst xmlns:a="http://schemas.openxmlformats.org/drawingml/2006/main" xmlns:r="http://schemas.openxmlformats.org/officeDocument/2006/relationships" xmlns:p="http://schemas.openxmlformats.org/presentationml/2006/main">
  <p:tag name="TIMING" val="|6.4|9.8"/>
</p:tagLst>
</file>

<file path=ppt/tags/tag20.xml><?xml version="1.0" encoding="utf-8"?>
<p:tagLst xmlns:a="http://schemas.openxmlformats.org/drawingml/2006/main" xmlns:r="http://schemas.openxmlformats.org/officeDocument/2006/relationships" xmlns:p="http://schemas.openxmlformats.org/presentationml/2006/main">
  <p:tag name="TIMING" val="|6.4|9.8"/>
</p:tagLst>
</file>

<file path=ppt/tags/tag21.xml><?xml version="1.0" encoding="utf-8"?>
<p:tagLst xmlns:a="http://schemas.openxmlformats.org/drawingml/2006/main" xmlns:r="http://schemas.openxmlformats.org/officeDocument/2006/relationships" xmlns:p="http://schemas.openxmlformats.org/presentationml/2006/main">
  <p:tag name="TIMING" val="|6.4|9.8"/>
</p:tagLst>
</file>

<file path=ppt/tags/tag22.xml><?xml version="1.0" encoding="utf-8"?>
<p:tagLst xmlns:a="http://schemas.openxmlformats.org/drawingml/2006/main" xmlns:r="http://schemas.openxmlformats.org/officeDocument/2006/relationships" xmlns:p="http://schemas.openxmlformats.org/presentationml/2006/main">
  <p:tag name="TIMING" val="|6.4|9.8"/>
</p:tagLst>
</file>

<file path=ppt/tags/tag23.xml><?xml version="1.0" encoding="utf-8"?>
<p:tagLst xmlns:a="http://schemas.openxmlformats.org/drawingml/2006/main" xmlns:r="http://schemas.openxmlformats.org/officeDocument/2006/relationships" xmlns:p="http://schemas.openxmlformats.org/presentationml/2006/main">
  <p:tag name="TIMING" val="|6.4|9.8"/>
</p:tagLst>
</file>

<file path=ppt/tags/tag24.xml><?xml version="1.0" encoding="utf-8"?>
<p:tagLst xmlns:a="http://schemas.openxmlformats.org/drawingml/2006/main" xmlns:r="http://schemas.openxmlformats.org/officeDocument/2006/relationships" xmlns:p="http://schemas.openxmlformats.org/presentationml/2006/main">
  <p:tag name="TIMING" val="|6.4|9.8"/>
</p:tagLst>
</file>

<file path=ppt/tags/tag25.xml><?xml version="1.0" encoding="utf-8"?>
<p:tagLst xmlns:a="http://schemas.openxmlformats.org/drawingml/2006/main" xmlns:r="http://schemas.openxmlformats.org/officeDocument/2006/relationships" xmlns:p="http://schemas.openxmlformats.org/presentationml/2006/main">
  <p:tag name="TIMING" val="|6.4|9.8"/>
</p:tagLst>
</file>

<file path=ppt/tags/tag26.xml><?xml version="1.0" encoding="utf-8"?>
<p:tagLst xmlns:a="http://schemas.openxmlformats.org/drawingml/2006/main" xmlns:r="http://schemas.openxmlformats.org/officeDocument/2006/relationships" xmlns:p="http://schemas.openxmlformats.org/presentationml/2006/main">
  <p:tag name="TIMING" val="|6.4|9.8"/>
</p:tagLst>
</file>

<file path=ppt/tags/tag27.xml><?xml version="1.0" encoding="utf-8"?>
<p:tagLst xmlns:a="http://schemas.openxmlformats.org/drawingml/2006/main" xmlns:r="http://schemas.openxmlformats.org/officeDocument/2006/relationships" xmlns:p="http://schemas.openxmlformats.org/presentationml/2006/main">
  <p:tag name="TIMING" val="|6.4|9.8"/>
</p:tagLst>
</file>

<file path=ppt/tags/tag28.xml><?xml version="1.0" encoding="utf-8"?>
<p:tagLst xmlns:a="http://schemas.openxmlformats.org/drawingml/2006/main" xmlns:r="http://schemas.openxmlformats.org/officeDocument/2006/relationships" xmlns:p="http://schemas.openxmlformats.org/presentationml/2006/main">
  <p:tag name="TIMING" val="|6.4|9.8"/>
</p:tagLst>
</file>

<file path=ppt/tags/tag29.xml><?xml version="1.0" encoding="utf-8"?>
<p:tagLst xmlns:a="http://schemas.openxmlformats.org/drawingml/2006/main" xmlns:r="http://schemas.openxmlformats.org/officeDocument/2006/relationships" xmlns:p="http://schemas.openxmlformats.org/presentationml/2006/main">
  <p:tag name="TIMING" val="|6.4|9.8"/>
</p:tagLst>
</file>

<file path=ppt/tags/tag3.xml><?xml version="1.0" encoding="utf-8"?>
<p:tagLst xmlns:a="http://schemas.openxmlformats.org/drawingml/2006/main" xmlns:r="http://schemas.openxmlformats.org/officeDocument/2006/relationships" xmlns:p="http://schemas.openxmlformats.org/presentationml/2006/main">
  <p:tag name="TIMING" val="|6.4|9.8"/>
</p:tagLst>
</file>

<file path=ppt/tags/tag30.xml><?xml version="1.0" encoding="utf-8"?>
<p:tagLst xmlns:a="http://schemas.openxmlformats.org/drawingml/2006/main" xmlns:r="http://schemas.openxmlformats.org/officeDocument/2006/relationships" xmlns:p="http://schemas.openxmlformats.org/presentationml/2006/main">
  <p:tag name="TIMING" val="|6.4|9.8"/>
</p:tagLst>
</file>

<file path=ppt/tags/tag31.xml><?xml version="1.0" encoding="utf-8"?>
<p:tagLst xmlns:a="http://schemas.openxmlformats.org/drawingml/2006/main" xmlns:r="http://schemas.openxmlformats.org/officeDocument/2006/relationships" xmlns:p="http://schemas.openxmlformats.org/presentationml/2006/main">
  <p:tag name="TIMING" val="|6.4|9.8"/>
</p:tagLst>
</file>

<file path=ppt/tags/tag32.xml><?xml version="1.0" encoding="utf-8"?>
<p:tagLst xmlns:a="http://schemas.openxmlformats.org/drawingml/2006/main" xmlns:r="http://schemas.openxmlformats.org/officeDocument/2006/relationships" xmlns:p="http://schemas.openxmlformats.org/presentationml/2006/main">
  <p:tag name="TIMING" val="|6.4|9.8"/>
</p:tagLst>
</file>

<file path=ppt/tags/tag33.xml><?xml version="1.0" encoding="utf-8"?>
<p:tagLst xmlns:a="http://schemas.openxmlformats.org/drawingml/2006/main" xmlns:r="http://schemas.openxmlformats.org/officeDocument/2006/relationships" xmlns:p="http://schemas.openxmlformats.org/presentationml/2006/main">
  <p:tag name="TIMING" val="|6.4|9.8"/>
</p:tagLst>
</file>

<file path=ppt/tags/tag34.xml><?xml version="1.0" encoding="utf-8"?>
<p:tagLst xmlns:a="http://schemas.openxmlformats.org/drawingml/2006/main" xmlns:r="http://schemas.openxmlformats.org/officeDocument/2006/relationships" xmlns:p="http://schemas.openxmlformats.org/presentationml/2006/main">
  <p:tag name="TIMING" val="|6.4|9.8"/>
</p:tagLst>
</file>

<file path=ppt/tags/tag35.xml><?xml version="1.0" encoding="utf-8"?>
<p:tagLst xmlns:a="http://schemas.openxmlformats.org/drawingml/2006/main" xmlns:r="http://schemas.openxmlformats.org/officeDocument/2006/relationships" xmlns:p="http://schemas.openxmlformats.org/presentationml/2006/main">
  <p:tag name="TIMING" val="|6.4|9.8"/>
</p:tagLst>
</file>

<file path=ppt/tags/tag36.xml><?xml version="1.0" encoding="utf-8"?>
<p:tagLst xmlns:a="http://schemas.openxmlformats.org/drawingml/2006/main" xmlns:r="http://schemas.openxmlformats.org/officeDocument/2006/relationships" xmlns:p="http://schemas.openxmlformats.org/presentationml/2006/main">
  <p:tag name="TIMING" val="|6.4|9.8"/>
</p:tagLst>
</file>

<file path=ppt/tags/tag37.xml><?xml version="1.0" encoding="utf-8"?>
<p:tagLst xmlns:a="http://schemas.openxmlformats.org/drawingml/2006/main" xmlns:r="http://schemas.openxmlformats.org/officeDocument/2006/relationships" xmlns:p="http://schemas.openxmlformats.org/presentationml/2006/main">
  <p:tag name="TIMING" val="|6.4|9.8"/>
</p:tagLst>
</file>

<file path=ppt/tags/tag38.xml><?xml version="1.0" encoding="utf-8"?>
<p:tagLst xmlns:a="http://schemas.openxmlformats.org/drawingml/2006/main" xmlns:r="http://schemas.openxmlformats.org/officeDocument/2006/relationships" xmlns:p="http://schemas.openxmlformats.org/presentationml/2006/main">
  <p:tag name="TIMING" val="|6.4|9.8"/>
</p:tagLst>
</file>

<file path=ppt/tags/tag39.xml><?xml version="1.0" encoding="utf-8"?>
<p:tagLst xmlns:a="http://schemas.openxmlformats.org/drawingml/2006/main" xmlns:r="http://schemas.openxmlformats.org/officeDocument/2006/relationships" xmlns:p="http://schemas.openxmlformats.org/presentationml/2006/main">
  <p:tag name="TIMING" val="|6.4|9.8"/>
</p:tagLst>
</file>

<file path=ppt/tags/tag4.xml><?xml version="1.0" encoding="utf-8"?>
<p:tagLst xmlns:a="http://schemas.openxmlformats.org/drawingml/2006/main" xmlns:r="http://schemas.openxmlformats.org/officeDocument/2006/relationships" xmlns:p="http://schemas.openxmlformats.org/presentationml/2006/main">
  <p:tag name="TIMING" val="|6.4|9.8"/>
</p:tagLst>
</file>

<file path=ppt/tags/tag40.xml><?xml version="1.0" encoding="utf-8"?>
<p:tagLst xmlns:a="http://schemas.openxmlformats.org/drawingml/2006/main" xmlns:r="http://schemas.openxmlformats.org/officeDocument/2006/relationships" xmlns:p="http://schemas.openxmlformats.org/presentationml/2006/main">
  <p:tag name="TIMING" val="|6.4|9.8"/>
</p:tagLst>
</file>

<file path=ppt/tags/tag41.xml><?xml version="1.0" encoding="utf-8"?>
<p:tagLst xmlns:a="http://schemas.openxmlformats.org/drawingml/2006/main" xmlns:r="http://schemas.openxmlformats.org/officeDocument/2006/relationships" xmlns:p="http://schemas.openxmlformats.org/presentationml/2006/main">
  <p:tag name="TIMING" val="|6.4|9.8"/>
</p:tagLst>
</file>

<file path=ppt/tags/tag42.xml><?xml version="1.0" encoding="utf-8"?>
<p:tagLst xmlns:a="http://schemas.openxmlformats.org/drawingml/2006/main" xmlns:r="http://schemas.openxmlformats.org/officeDocument/2006/relationships" xmlns:p="http://schemas.openxmlformats.org/presentationml/2006/main">
  <p:tag name="TIMING" val="|6.4|9.8"/>
</p:tagLst>
</file>

<file path=ppt/tags/tag43.xml><?xml version="1.0" encoding="utf-8"?>
<p:tagLst xmlns:a="http://schemas.openxmlformats.org/drawingml/2006/main" xmlns:r="http://schemas.openxmlformats.org/officeDocument/2006/relationships" xmlns:p="http://schemas.openxmlformats.org/presentationml/2006/main">
  <p:tag name="TIMING" val="|6.4|9.8"/>
</p:tagLst>
</file>

<file path=ppt/tags/tag44.xml><?xml version="1.0" encoding="utf-8"?>
<p:tagLst xmlns:a="http://schemas.openxmlformats.org/drawingml/2006/main" xmlns:r="http://schemas.openxmlformats.org/officeDocument/2006/relationships" xmlns:p="http://schemas.openxmlformats.org/presentationml/2006/main">
  <p:tag name="TIMING" val="|6.4|9.8"/>
</p:tagLst>
</file>

<file path=ppt/tags/tag45.xml><?xml version="1.0" encoding="utf-8"?>
<p:tagLst xmlns:a="http://schemas.openxmlformats.org/drawingml/2006/main" xmlns:r="http://schemas.openxmlformats.org/officeDocument/2006/relationships" xmlns:p="http://schemas.openxmlformats.org/presentationml/2006/main">
  <p:tag name="TIMING" val="|6.4|9.8"/>
</p:tagLst>
</file>

<file path=ppt/tags/tag46.xml><?xml version="1.0" encoding="utf-8"?>
<p:tagLst xmlns:a="http://schemas.openxmlformats.org/drawingml/2006/main" xmlns:r="http://schemas.openxmlformats.org/officeDocument/2006/relationships" xmlns:p="http://schemas.openxmlformats.org/presentationml/2006/main">
  <p:tag name="TIMING" val="|6.4|9.8"/>
</p:tagLst>
</file>

<file path=ppt/tags/tag47.xml><?xml version="1.0" encoding="utf-8"?>
<p:tagLst xmlns:a="http://schemas.openxmlformats.org/drawingml/2006/main" xmlns:r="http://schemas.openxmlformats.org/officeDocument/2006/relationships" xmlns:p="http://schemas.openxmlformats.org/presentationml/2006/main">
  <p:tag name="TIMING" val="|6.4|9.8"/>
</p:tagLst>
</file>

<file path=ppt/tags/tag48.xml><?xml version="1.0" encoding="utf-8"?>
<p:tagLst xmlns:a="http://schemas.openxmlformats.org/drawingml/2006/main" xmlns:r="http://schemas.openxmlformats.org/officeDocument/2006/relationships" xmlns:p="http://schemas.openxmlformats.org/presentationml/2006/main">
  <p:tag name="TIMING" val="|6.4|9.8"/>
</p:tagLst>
</file>

<file path=ppt/tags/tag49.xml><?xml version="1.0" encoding="utf-8"?>
<p:tagLst xmlns:a="http://schemas.openxmlformats.org/drawingml/2006/main" xmlns:r="http://schemas.openxmlformats.org/officeDocument/2006/relationships" xmlns:p="http://schemas.openxmlformats.org/presentationml/2006/main">
  <p:tag name="TIMING" val="|6.4|9.8"/>
</p:tagLst>
</file>

<file path=ppt/tags/tag5.xml><?xml version="1.0" encoding="utf-8"?>
<p:tagLst xmlns:a="http://schemas.openxmlformats.org/drawingml/2006/main" xmlns:r="http://schemas.openxmlformats.org/officeDocument/2006/relationships" xmlns:p="http://schemas.openxmlformats.org/presentationml/2006/main">
  <p:tag name="TIMING" val="|6.4|9.8"/>
</p:tagLst>
</file>

<file path=ppt/tags/tag50.xml><?xml version="1.0" encoding="utf-8"?>
<p:tagLst xmlns:a="http://schemas.openxmlformats.org/drawingml/2006/main" xmlns:r="http://schemas.openxmlformats.org/officeDocument/2006/relationships" xmlns:p="http://schemas.openxmlformats.org/presentationml/2006/main">
  <p:tag name="TIMING" val="|6.4|9.8"/>
</p:tagLst>
</file>

<file path=ppt/tags/tag51.xml><?xml version="1.0" encoding="utf-8"?>
<p:tagLst xmlns:a="http://schemas.openxmlformats.org/drawingml/2006/main" xmlns:r="http://schemas.openxmlformats.org/officeDocument/2006/relationships" xmlns:p="http://schemas.openxmlformats.org/presentationml/2006/main">
  <p:tag name="TIMING" val="|6.4|9.8"/>
</p:tagLst>
</file>

<file path=ppt/tags/tag52.xml><?xml version="1.0" encoding="utf-8"?>
<p:tagLst xmlns:a="http://schemas.openxmlformats.org/drawingml/2006/main" xmlns:r="http://schemas.openxmlformats.org/officeDocument/2006/relationships" xmlns:p="http://schemas.openxmlformats.org/presentationml/2006/main">
  <p:tag name="TIMING" val="|6.4|9.8"/>
</p:tagLst>
</file>

<file path=ppt/tags/tag53.xml><?xml version="1.0" encoding="utf-8"?>
<p:tagLst xmlns:a="http://schemas.openxmlformats.org/drawingml/2006/main" xmlns:r="http://schemas.openxmlformats.org/officeDocument/2006/relationships" xmlns:p="http://schemas.openxmlformats.org/presentationml/2006/main">
  <p:tag name="TIMING" val="|6.4|9.8"/>
</p:tagLst>
</file>

<file path=ppt/tags/tag54.xml><?xml version="1.0" encoding="utf-8"?>
<p:tagLst xmlns:a="http://schemas.openxmlformats.org/drawingml/2006/main" xmlns:r="http://schemas.openxmlformats.org/officeDocument/2006/relationships" xmlns:p="http://schemas.openxmlformats.org/presentationml/2006/main">
  <p:tag name="TIMING" val="|6.4|9.8"/>
</p:tagLst>
</file>

<file path=ppt/tags/tag55.xml><?xml version="1.0" encoding="utf-8"?>
<p:tagLst xmlns:a="http://schemas.openxmlformats.org/drawingml/2006/main" xmlns:r="http://schemas.openxmlformats.org/officeDocument/2006/relationships" xmlns:p="http://schemas.openxmlformats.org/presentationml/2006/main">
  <p:tag name="TIMING" val="|6.4|9.8"/>
</p:tagLst>
</file>

<file path=ppt/tags/tag56.xml><?xml version="1.0" encoding="utf-8"?>
<p:tagLst xmlns:a="http://schemas.openxmlformats.org/drawingml/2006/main" xmlns:r="http://schemas.openxmlformats.org/officeDocument/2006/relationships" xmlns:p="http://schemas.openxmlformats.org/presentationml/2006/main">
  <p:tag name="TIMING" val="|6.4|9.8"/>
</p:tagLst>
</file>

<file path=ppt/tags/tag57.xml><?xml version="1.0" encoding="utf-8"?>
<p:tagLst xmlns:a="http://schemas.openxmlformats.org/drawingml/2006/main" xmlns:r="http://schemas.openxmlformats.org/officeDocument/2006/relationships" xmlns:p="http://schemas.openxmlformats.org/presentationml/2006/main">
  <p:tag name="TIMING" val="|6.4|9.8"/>
</p:tagLst>
</file>

<file path=ppt/tags/tag58.xml><?xml version="1.0" encoding="utf-8"?>
<p:tagLst xmlns:a="http://schemas.openxmlformats.org/drawingml/2006/main" xmlns:r="http://schemas.openxmlformats.org/officeDocument/2006/relationships" xmlns:p="http://schemas.openxmlformats.org/presentationml/2006/main">
  <p:tag name="TIMING" val="|6.4|9.8"/>
</p:tagLst>
</file>

<file path=ppt/tags/tag59.xml><?xml version="1.0" encoding="utf-8"?>
<p:tagLst xmlns:a="http://schemas.openxmlformats.org/drawingml/2006/main" xmlns:r="http://schemas.openxmlformats.org/officeDocument/2006/relationships" xmlns:p="http://schemas.openxmlformats.org/presentationml/2006/main">
  <p:tag name="TIMING" val="|6.4|9.8"/>
</p:tagLst>
</file>

<file path=ppt/tags/tag6.xml><?xml version="1.0" encoding="utf-8"?>
<p:tagLst xmlns:a="http://schemas.openxmlformats.org/drawingml/2006/main" xmlns:r="http://schemas.openxmlformats.org/officeDocument/2006/relationships" xmlns:p="http://schemas.openxmlformats.org/presentationml/2006/main">
  <p:tag name="TIMING" val="|6.4|9.8"/>
</p:tagLst>
</file>

<file path=ppt/tags/tag60.xml><?xml version="1.0" encoding="utf-8"?>
<p:tagLst xmlns:a="http://schemas.openxmlformats.org/drawingml/2006/main" xmlns:r="http://schemas.openxmlformats.org/officeDocument/2006/relationships" xmlns:p="http://schemas.openxmlformats.org/presentationml/2006/main">
  <p:tag name="TIMING" val="|6.4|9.8"/>
</p:tagLst>
</file>

<file path=ppt/tags/tag61.xml><?xml version="1.0" encoding="utf-8"?>
<p:tagLst xmlns:a="http://schemas.openxmlformats.org/drawingml/2006/main" xmlns:r="http://schemas.openxmlformats.org/officeDocument/2006/relationships" xmlns:p="http://schemas.openxmlformats.org/presentationml/2006/main">
  <p:tag name="TIMING" val="|6.4|9.8"/>
</p:tagLst>
</file>

<file path=ppt/tags/tag62.xml><?xml version="1.0" encoding="utf-8"?>
<p:tagLst xmlns:a="http://schemas.openxmlformats.org/drawingml/2006/main" xmlns:r="http://schemas.openxmlformats.org/officeDocument/2006/relationships" xmlns:p="http://schemas.openxmlformats.org/presentationml/2006/main">
  <p:tag name="TIMING" val="|6.4|9.8"/>
</p:tagLst>
</file>

<file path=ppt/tags/tag63.xml><?xml version="1.0" encoding="utf-8"?>
<p:tagLst xmlns:a="http://schemas.openxmlformats.org/drawingml/2006/main" xmlns:r="http://schemas.openxmlformats.org/officeDocument/2006/relationships" xmlns:p="http://schemas.openxmlformats.org/presentationml/2006/main">
  <p:tag name="TIMING" val="|6.4|9.8"/>
</p:tagLst>
</file>

<file path=ppt/tags/tag64.xml><?xml version="1.0" encoding="utf-8"?>
<p:tagLst xmlns:a="http://schemas.openxmlformats.org/drawingml/2006/main" xmlns:r="http://schemas.openxmlformats.org/officeDocument/2006/relationships" xmlns:p="http://schemas.openxmlformats.org/presentationml/2006/main">
  <p:tag name="TIMING" val="|6.4|9.8"/>
</p:tagLst>
</file>

<file path=ppt/tags/tag65.xml><?xml version="1.0" encoding="utf-8"?>
<p:tagLst xmlns:a="http://schemas.openxmlformats.org/drawingml/2006/main" xmlns:r="http://schemas.openxmlformats.org/officeDocument/2006/relationships" xmlns:p="http://schemas.openxmlformats.org/presentationml/2006/main">
  <p:tag name="TIMING" val="|6.4|9.8"/>
</p:tagLst>
</file>

<file path=ppt/tags/tag66.xml><?xml version="1.0" encoding="utf-8"?>
<p:tagLst xmlns:a="http://schemas.openxmlformats.org/drawingml/2006/main" xmlns:r="http://schemas.openxmlformats.org/officeDocument/2006/relationships" xmlns:p="http://schemas.openxmlformats.org/presentationml/2006/main">
  <p:tag name="TIMING" val="|6.4|9.8"/>
</p:tagLst>
</file>

<file path=ppt/tags/tag67.xml><?xml version="1.0" encoding="utf-8"?>
<p:tagLst xmlns:a="http://schemas.openxmlformats.org/drawingml/2006/main" xmlns:r="http://schemas.openxmlformats.org/officeDocument/2006/relationships" xmlns:p="http://schemas.openxmlformats.org/presentationml/2006/main">
  <p:tag name="TIMING" val="|6.4|9.8"/>
</p:tagLst>
</file>

<file path=ppt/tags/tag68.xml><?xml version="1.0" encoding="utf-8"?>
<p:tagLst xmlns:a="http://schemas.openxmlformats.org/drawingml/2006/main" xmlns:r="http://schemas.openxmlformats.org/officeDocument/2006/relationships" xmlns:p="http://schemas.openxmlformats.org/presentationml/2006/main">
  <p:tag name="TIMING" val="|6.4|9.8"/>
</p:tagLst>
</file>

<file path=ppt/tags/tag69.xml><?xml version="1.0" encoding="utf-8"?>
<p:tagLst xmlns:a="http://schemas.openxmlformats.org/drawingml/2006/main" xmlns:r="http://schemas.openxmlformats.org/officeDocument/2006/relationships" xmlns:p="http://schemas.openxmlformats.org/presentationml/2006/main">
  <p:tag name="TIMING" val="|6.4|9.8"/>
</p:tagLst>
</file>

<file path=ppt/tags/tag7.xml><?xml version="1.0" encoding="utf-8"?>
<p:tagLst xmlns:a="http://schemas.openxmlformats.org/drawingml/2006/main" xmlns:r="http://schemas.openxmlformats.org/officeDocument/2006/relationships" xmlns:p="http://schemas.openxmlformats.org/presentationml/2006/main">
  <p:tag name="TIMING" val="|6.4|9.8"/>
</p:tagLst>
</file>

<file path=ppt/tags/tag70.xml><?xml version="1.0" encoding="utf-8"?>
<p:tagLst xmlns:a="http://schemas.openxmlformats.org/drawingml/2006/main" xmlns:r="http://schemas.openxmlformats.org/officeDocument/2006/relationships" xmlns:p="http://schemas.openxmlformats.org/presentationml/2006/main">
  <p:tag name="TIMING" val="|6.4|9.8"/>
</p:tagLst>
</file>

<file path=ppt/tags/tag71.xml><?xml version="1.0" encoding="utf-8"?>
<p:tagLst xmlns:a="http://schemas.openxmlformats.org/drawingml/2006/main" xmlns:r="http://schemas.openxmlformats.org/officeDocument/2006/relationships" xmlns:p="http://schemas.openxmlformats.org/presentationml/2006/main">
  <p:tag name="TIMING" val="|6.4|9.8"/>
</p:tagLst>
</file>

<file path=ppt/tags/tag72.xml><?xml version="1.0" encoding="utf-8"?>
<p:tagLst xmlns:a="http://schemas.openxmlformats.org/drawingml/2006/main" xmlns:r="http://schemas.openxmlformats.org/officeDocument/2006/relationships" xmlns:p="http://schemas.openxmlformats.org/presentationml/2006/main">
  <p:tag name="TIMING" val="|6.4|9.8"/>
</p:tagLst>
</file>

<file path=ppt/tags/tag73.xml><?xml version="1.0" encoding="utf-8"?>
<p:tagLst xmlns:a="http://schemas.openxmlformats.org/drawingml/2006/main" xmlns:r="http://schemas.openxmlformats.org/officeDocument/2006/relationships" xmlns:p="http://schemas.openxmlformats.org/presentationml/2006/main">
  <p:tag name="TIMING" val="|6.4|9.8"/>
</p:tagLst>
</file>

<file path=ppt/tags/tag74.xml><?xml version="1.0" encoding="utf-8"?>
<p:tagLst xmlns:a="http://schemas.openxmlformats.org/drawingml/2006/main" xmlns:r="http://schemas.openxmlformats.org/officeDocument/2006/relationships" xmlns:p="http://schemas.openxmlformats.org/presentationml/2006/main">
  <p:tag name="TIMING" val="|6.4|9.8"/>
</p:tagLst>
</file>

<file path=ppt/tags/tag75.xml><?xml version="1.0" encoding="utf-8"?>
<p:tagLst xmlns:a="http://schemas.openxmlformats.org/drawingml/2006/main" xmlns:r="http://schemas.openxmlformats.org/officeDocument/2006/relationships" xmlns:p="http://schemas.openxmlformats.org/presentationml/2006/main">
  <p:tag name="TIMING" val="|6.4|9.8"/>
</p:tagLst>
</file>

<file path=ppt/tags/tag76.xml><?xml version="1.0" encoding="utf-8"?>
<p:tagLst xmlns:a="http://schemas.openxmlformats.org/drawingml/2006/main" xmlns:r="http://schemas.openxmlformats.org/officeDocument/2006/relationships" xmlns:p="http://schemas.openxmlformats.org/presentationml/2006/main">
  <p:tag name="TIMING" val="|6.4|9.8"/>
</p:tagLst>
</file>

<file path=ppt/tags/tag77.xml><?xml version="1.0" encoding="utf-8"?>
<p:tagLst xmlns:a="http://schemas.openxmlformats.org/drawingml/2006/main" xmlns:r="http://schemas.openxmlformats.org/officeDocument/2006/relationships" xmlns:p="http://schemas.openxmlformats.org/presentationml/2006/main">
  <p:tag name="TIMING" val="|6.4|9.8"/>
</p:tagLst>
</file>

<file path=ppt/tags/tag78.xml><?xml version="1.0" encoding="utf-8"?>
<p:tagLst xmlns:a="http://schemas.openxmlformats.org/drawingml/2006/main" xmlns:r="http://schemas.openxmlformats.org/officeDocument/2006/relationships" xmlns:p="http://schemas.openxmlformats.org/presentationml/2006/main">
  <p:tag name="TIMING" val="|6.4|9.8"/>
</p:tagLst>
</file>

<file path=ppt/tags/tag79.xml><?xml version="1.0" encoding="utf-8"?>
<p:tagLst xmlns:a="http://schemas.openxmlformats.org/drawingml/2006/main" xmlns:r="http://schemas.openxmlformats.org/officeDocument/2006/relationships" xmlns:p="http://schemas.openxmlformats.org/presentationml/2006/main">
  <p:tag name="TIMING" val="|6.4|9.8"/>
</p:tagLst>
</file>

<file path=ppt/tags/tag8.xml><?xml version="1.0" encoding="utf-8"?>
<p:tagLst xmlns:a="http://schemas.openxmlformats.org/drawingml/2006/main" xmlns:r="http://schemas.openxmlformats.org/officeDocument/2006/relationships" xmlns:p="http://schemas.openxmlformats.org/presentationml/2006/main">
  <p:tag name="TIMING" val="|6.4|9.8"/>
</p:tagLst>
</file>

<file path=ppt/tags/tag80.xml><?xml version="1.0" encoding="utf-8"?>
<p:tagLst xmlns:a="http://schemas.openxmlformats.org/drawingml/2006/main" xmlns:r="http://schemas.openxmlformats.org/officeDocument/2006/relationships" xmlns:p="http://schemas.openxmlformats.org/presentationml/2006/main">
  <p:tag name="TIMING" val="|6.4|9.8"/>
</p:tagLst>
</file>

<file path=ppt/tags/tag81.xml><?xml version="1.0" encoding="utf-8"?>
<p:tagLst xmlns:a="http://schemas.openxmlformats.org/drawingml/2006/main" xmlns:r="http://schemas.openxmlformats.org/officeDocument/2006/relationships" xmlns:p="http://schemas.openxmlformats.org/presentationml/2006/main">
  <p:tag name="TIMING" val="|6.4|9.8"/>
</p:tagLst>
</file>

<file path=ppt/tags/tag82.xml><?xml version="1.0" encoding="utf-8"?>
<p:tagLst xmlns:a="http://schemas.openxmlformats.org/drawingml/2006/main" xmlns:r="http://schemas.openxmlformats.org/officeDocument/2006/relationships" xmlns:p="http://schemas.openxmlformats.org/presentationml/2006/main">
  <p:tag name="TIMING" val="|6.4|9.8"/>
</p:tagLst>
</file>

<file path=ppt/tags/tag83.xml><?xml version="1.0" encoding="utf-8"?>
<p:tagLst xmlns:a="http://schemas.openxmlformats.org/drawingml/2006/main" xmlns:r="http://schemas.openxmlformats.org/officeDocument/2006/relationships" xmlns:p="http://schemas.openxmlformats.org/presentationml/2006/main">
  <p:tag name="TIMING" val="|6.4|9.8"/>
</p:tagLst>
</file>

<file path=ppt/tags/tag84.xml><?xml version="1.0" encoding="utf-8"?>
<p:tagLst xmlns:a="http://schemas.openxmlformats.org/drawingml/2006/main" xmlns:r="http://schemas.openxmlformats.org/officeDocument/2006/relationships" xmlns:p="http://schemas.openxmlformats.org/presentationml/2006/main">
  <p:tag name="TIMING" val="|6.4|9.8"/>
</p:tagLst>
</file>

<file path=ppt/tags/tag85.xml><?xml version="1.0" encoding="utf-8"?>
<p:tagLst xmlns:a="http://schemas.openxmlformats.org/drawingml/2006/main" xmlns:r="http://schemas.openxmlformats.org/officeDocument/2006/relationships" xmlns:p="http://schemas.openxmlformats.org/presentationml/2006/main">
  <p:tag name="TIMING" val="|6.4|9.8"/>
</p:tagLst>
</file>

<file path=ppt/tags/tag86.xml><?xml version="1.0" encoding="utf-8"?>
<p:tagLst xmlns:a="http://schemas.openxmlformats.org/drawingml/2006/main" xmlns:r="http://schemas.openxmlformats.org/officeDocument/2006/relationships" xmlns:p="http://schemas.openxmlformats.org/presentationml/2006/main">
  <p:tag name="TIMING" val="|6.4|9.8"/>
</p:tagLst>
</file>

<file path=ppt/tags/tag87.xml><?xml version="1.0" encoding="utf-8"?>
<p:tagLst xmlns:a="http://schemas.openxmlformats.org/drawingml/2006/main" xmlns:r="http://schemas.openxmlformats.org/officeDocument/2006/relationships" xmlns:p="http://schemas.openxmlformats.org/presentationml/2006/main">
  <p:tag name="TIMING" val="|6.4|9.8"/>
</p:tagLst>
</file>

<file path=ppt/tags/tag9.xml><?xml version="1.0" encoding="utf-8"?>
<p:tagLst xmlns:a="http://schemas.openxmlformats.org/drawingml/2006/main" xmlns:r="http://schemas.openxmlformats.org/officeDocument/2006/relationships" xmlns:p="http://schemas.openxmlformats.org/presentationml/2006/main">
  <p:tag name="TIMING" val="|6.4|9.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47540</TotalTime>
  <Words>17640</Words>
  <Application>Microsoft Office PowerPoint</Application>
  <PresentationFormat>Widescreen</PresentationFormat>
  <Paragraphs>2971</Paragraphs>
  <Slides>111</Slides>
  <Notes>111</Notes>
  <HiddenSlides>51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111</vt:i4>
      </vt:variant>
    </vt:vector>
  </HeadingPairs>
  <TitlesOfParts>
    <vt:vector size="118" baseType="lpstr">
      <vt:lpstr>Old English Text MT</vt:lpstr>
      <vt:lpstr>Arial</vt:lpstr>
      <vt:lpstr>Calibri Light</vt:lpstr>
      <vt:lpstr>Calibri</vt:lpstr>
      <vt:lpstr>Wingdings</vt:lpstr>
      <vt:lpstr>Barlow</vt:lpstr>
      <vt:lpstr>Office Theme</vt:lpstr>
      <vt:lpstr>PowerPoint Presentation</vt:lpstr>
      <vt:lpstr>Single accelerator resources increase</vt:lpstr>
      <vt:lpstr>Today applications fail to utilize a single large accelerator [1,2,3]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Thesis statement</vt:lpstr>
      <vt:lpstr>Thesis contributions</vt:lpstr>
      <vt:lpstr>PowerPoint Presentation</vt:lpstr>
      <vt:lpstr>Abstract accelerator(s)</vt:lpstr>
      <vt:lpstr>Abstract accelerator(s)</vt:lpstr>
      <vt:lpstr>Abstract accelerator(s)</vt:lpstr>
      <vt:lpstr>Abstract accelerator(s)</vt:lpstr>
      <vt:lpstr>Global resource management across applications</vt:lpstr>
      <vt:lpstr>Global resource management across applications</vt:lpstr>
      <vt:lpstr>Dynamic task assignment at runtime</vt:lpstr>
      <vt:lpstr>Dynamic task assignment at runtime</vt:lpstr>
      <vt:lpstr>Dynamic task assignment at runtime</vt:lpstr>
      <vt:lpstr>Keep track of task data</vt:lpstr>
      <vt:lpstr>Keep metadata per task </vt:lpstr>
      <vt:lpstr>Transparent spatial sharing</vt:lpstr>
      <vt:lpstr>Support real-world applications</vt:lpstr>
      <vt:lpstr>Testbed</vt:lpstr>
      <vt:lpstr>PowerPoint Presentation</vt:lpstr>
      <vt:lpstr>Spatial sharing for heterogenous accelerators </vt:lpstr>
      <vt:lpstr>Overhead of Arax compared to native execution</vt:lpstr>
      <vt:lpstr>Overhead of Arax compared to native execution</vt:lpstr>
      <vt:lpstr>Summary</vt:lpstr>
      <vt:lpstr>PowerPoint Presentation</vt:lpstr>
      <vt:lpstr>Software spatial sharing has memory safety issues  </vt:lpstr>
      <vt:lpstr>Software spatial sharing has memory safety issues  </vt:lpstr>
      <vt:lpstr>Guardian</vt:lpstr>
      <vt:lpstr>GPU memory partitioning</vt:lpstr>
      <vt:lpstr>Protect GPU kernels</vt:lpstr>
      <vt:lpstr>Address checking (if checks)</vt:lpstr>
      <vt:lpstr>Address fencing with bitwise AND-OR</vt:lpstr>
      <vt:lpstr>Address fencing with modulo </vt:lpstr>
      <vt:lpstr>PowerPoint Presentation</vt:lpstr>
      <vt:lpstr>PowerPoint Presentation</vt:lpstr>
      <vt:lpstr>High-level libraries perform “implicit” CUDA RT/DR calls</vt:lpstr>
      <vt:lpstr>High-level libraries perform “implicit” CUDA RT/DR calls</vt:lpstr>
      <vt:lpstr>Prevent bypassing Guardian checks</vt:lpstr>
      <vt:lpstr>Prevent bypassing Guardian checks</vt:lpstr>
      <vt:lpstr>Guardian CUDA call invocation</vt:lpstr>
      <vt:lpstr>Testbed</vt:lpstr>
      <vt:lpstr>GPU sharing </vt:lpstr>
      <vt:lpstr>Overhead of Guardian without sharing</vt:lpstr>
      <vt:lpstr>Summary</vt:lpstr>
      <vt:lpstr>PowerPoint Presentation</vt:lpstr>
      <vt:lpstr>Conclusions</vt:lpstr>
      <vt:lpstr>Future work</vt:lpstr>
      <vt:lpstr>Acknowledgements</vt:lpstr>
      <vt:lpstr>Publications</vt:lpstr>
      <vt:lpstr>Transparent spatial sharing of multiple and heterogeneous accelerators </vt:lpstr>
      <vt:lpstr>MISO: Exploiting Multi-Instance GPU Capability on Multi-Tenant GPU Clusters: SoCC ‘22</vt:lpstr>
      <vt:lpstr>AI-Enabling Workloads on Large-Scale GPU-Accelerated System: Characterization, Opportunities, and Implications: HPCA ‘22</vt:lpstr>
      <vt:lpstr>AI-Enabling Workloads on Large-Scale GPU-Accelerated System: Characterization, Opportunities, and Implications: HPCA ‘22</vt:lpstr>
      <vt:lpstr>WORKLOAD ANALYSIS OF BLUE WATERS</vt:lpstr>
      <vt:lpstr>Analysis of Large-Scale Multi-Tenant GPU Clusters for DNN Training Workloads: ATC’19 (Microsoft Research)</vt:lpstr>
      <vt:lpstr>MLaaS in the Wild: Workload Analysis and Scheduling in Large-Scale Heterogeneous GPU Clusters: NSDI’22 </vt:lpstr>
      <vt:lpstr>Previous works mention low GPU utilization for various apps</vt:lpstr>
      <vt:lpstr>Elastic use of accelerators</vt:lpstr>
      <vt:lpstr>Elastic use of accelerators</vt:lpstr>
      <vt:lpstr>Elastic use of accelerators</vt:lpstr>
      <vt:lpstr>Why Arax?</vt:lpstr>
      <vt:lpstr>Why Arax?</vt:lpstr>
      <vt:lpstr>Threat model</vt:lpstr>
      <vt:lpstr>PowerPoint Presentation</vt:lpstr>
      <vt:lpstr>PowerPoint Presentation</vt:lpstr>
      <vt:lpstr>Why Guardian?</vt:lpstr>
      <vt:lpstr>PowerPoint Presentation</vt:lpstr>
      <vt:lpstr>Register usage of address fencing</vt:lpstr>
      <vt:lpstr>Kernel interception costs</vt:lpstr>
      <vt:lpstr>GPU TLB</vt:lpstr>
      <vt:lpstr>NVIDIA V100 specs</vt:lpstr>
      <vt:lpstr>Ampere ISA cuBIN: No modulo + No div </vt:lpstr>
      <vt:lpstr>Modulo implementación</vt:lpstr>
      <vt:lpstr>Invoke sandboxed kernels</vt:lpstr>
      <vt:lpstr>NVIDIA GPU memory hierarchy and sharing scope</vt:lpstr>
      <vt:lpstr>Provide QoS for user-facing when co-running with long batch</vt:lpstr>
      <vt:lpstr>Provide QoS for user-facing when co-running with long batch</vt:lpstr>
      <vt:lpstr>Time-sharing improves GPU utilization and provides protection</vt:lpstr>
      <vt:lpstr>Ensure the SLA for user-facing under time-sharing</vt:lpstr>
      <vt:lpstr>TReM components</vt:lpstr>
      <vt:lpstr>Overall system with TReM </vt:lpstr>
      <vt:lpstr>Start a kernel with TReM </vt:lpstr>
      <vt:lpstr>Revoke a kernel with TReM </vt:lpstr>
      <vt:lpstr>Revoke a kernel with TReM </vt:lpstr>
      <vt:lpstr>TReM breakdown</vt:lpstr>
      <vt:lpstr>TReM with multiple GPUs</vt:lpstr>
      <vt:lpstr>Incorporating TReM in Priority &amp; Elastic</vt:lpstr>
      <vt:lpstr>PowerPoint Presentation</vt:lpstr>
      <vt:lpstr>PowerPoint Presentation</vt:lpstr>
      <vt:lpstr>Priority vs Elastic scheduling policy</vt:lpstr>
      <vt:lpstr>Priority vs Elastic scheduling policy</vt:lpstr>
      <vt:lpstr>Workloads</vt:lpstr>
      <vt:lpstr>Datacenter workloads</vt:lpstr>
      <vt:lpstr>Datacenter workloads</vt:lpstr>
      <vt:lpstr>Compare revocation mechanisms</vt:lpstr>
      <vt:lpstr>Compare revocation mechanisms</vt:lpstr>
      <vt:lpstr>PowerPoint Presentation</vt:lpstr>
      <vt:lpstr>SLA violations</vt:lpstr>
      <vt:lpstr>Lost work due to revocations</vt:lpstr>
      <vt:lpstr>CDF with batch job duration</vt:lpstr>
      <vt:lpstr>SLA violations vs. Revocation latency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Pavlidakis Manolis</cp:lastModifiedBy>
  <cp:revision>5196</cp:revision>
  <dcterms:modified xsi:type="dcterms:W3CDTF">2024-01-08T11:22:20Z</dcterms:modified>
</cp:coreProperties>
</file>