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47"/>
  </p:notesMasterIdLst>
  <p:sldIdLst>
    <p:sldId id="256" r:id="rId2"/>
    <p:sldId id="310" r:id="rId3"/>
    <p:sldId id="297" r:id="rId4"/>
    <p:sldId id="372" r:id="rId5"/>
    <p:sldId id="373" r:id="rId6"/>
    <p:sldId id="364" r:id="rId7"/>
    <p:sldId id="353" r:id="rId8"/>
    <p:sldId id="270" r:id="rId9"/>
    <p:sldId id="321" r:id="rId10"/>
    <p:sldId id="354" r:id="rId11"/>
    <p:sldId id="323" r:id="rId12"/>
    <p:sldId id="325" r:id="rId13"/>
    <p:sldId id="324" r:id="rId14"/>
    <p:sldId id="326" r:id="rId15"/>
    <p:sldId id="336" r:id="rId16"/>
    <p:sldId id="375" r:id="rId17"/>
    <p:sldId id="365" r:id="rId18"/>
    <p:sldId id="331" r:id="rId19"/>
    <p:sldId id="332" r:id="rId20"/>
    <p:sldId id="333" r:id="rId21"/>
    <p:sldId id="334" r:id="rId22"/>
    <p:sldId id="284" r:id="rId23"/>
    <p:sldId id="339" r:id="rId24"/>
    <p:sldId id="338" r:id="rId25"/>
    <p:sldId id="341" r:id="rId26"/>
    <p:sldId id="351" r:id="rId27"/>
    <p:sldId id="340" r:id="rId28"/>
    <p:sldId id="337" r:id="rId29"/>
    <p:sldId id="363" r:id="rId30"/>
    <p:sldId id="360" r:id="rId31"/>
    <p:sldId id="366" r:id="rId32"/>
    <p:sldId id="367" r:id="rId33"/>
    <p:sldId id="368" r:id="rId34"/>
    <p:sldId id="369" r:id="rId35"/>
    <p:sldId id="302" r:id="rId36"/>
    <p:sldId id="287" r:id="rId37"/>
    <p:sldId id="288" r:id="rId38"/>
    <p:sldId id="345" r:id="rId39"/>
    <p:sldId id="343" r:id="rId40"/>
    <p:sldId id="357" r:id="rId41"/>
    <p:sldId id="355" r:id="rId42"/>
    <p:sldId id="356" r:id="rId43"/>
    <p:sldId id="362" r:id="rId44"/>
    <p:sldId id="344" r:id="rId45"/>
    <p:sldId id="322" r:id="rId46"/>
  </p:sldIdLst>
  <p:sldSz cx="12192000" cy="6858000"/>
  <p:notesSz cx="6858000" cy="9144000"/>
  <p:embeddedFontLst>
    <p:embeddedFont>
      <p:font typeface="Barlow" panose="00000500000000000000" pitchFamily="2" charset="0"/>
      <p:regular r:id="rId48"/>
    </p:embeddedFont>
    <p:embeddedFont>
      <p:font typeface="Calibri" panose="020F0502020204030204" pitchFamily="34" charset="0"/>
      <p:regular r:id="rId49"/>
      <p:bold r:id="rId50"/>
      <p:italic r:id="rId51"/>
      <p:boldItalic r:id="rId52"/>
    </p:embeddedFont>
    <p:embeddedFont>
      <p:font typeface="Calibri Light" panose="020F0302020204030204" pitchFamily="34"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covos Kolokasis" initials="IK" lastIdx="22" clrIdx="0">
    <p:extLst>
      <p:ext uri="{19B8F6BF-5375-455C-9EA6-DF929625EA0E}">
        <p15:presenceInfo xmlns:p15="http://schemas.microsoft.com/office/powerpoint/2012/main" userId="S::kolokasis@ics.forth.gr::115db099-36b0-4a7f-863e-a1394c09d9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8EC"/>
    <a:srgbClr val="FCE2B2"/>
    <a:srgbClr val="1D4956"/>
    <a:srgbClr val="F1F0EF"/>
    <a:srgbClr val="CBF1F0"/>
    <a:srgbClr val="2AA19E"/>
    <a:srgbClr val="C3EFEF"/>
    <a:srgbClr val="B9F9E4"/>
    <a:srgbClr val="25ABA5"/>
    <a:srgbClr val="FB9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67836" autoAdjust="0"/>
  </p:normalViewPr>
  <p:slideViewPr>
    <p:cSldViewPr snapToGrid="0">
      <p:cViewPr>
        <p:scale>
          <a:sx n="100" d="100"/>
          <a:sy n="100" d="100"/>
        </p:scale>
        <p:origin x="402" y="-468"/>
      </p:cViewPr>
      <p:guideLst>
        <p:guide orient="horz" pos="2160"/>
        <p:guide pos="3840"/>
      </p:guideLst>
    </p:cSldViewPr>
  </p:slideViewPr>
  <p:outlineViewPr>
    <p:cViewPr>
      <p:scale>
        <a:sx n="33" d="100"/>
        <a:sy n="33" d="100"/>
      </p:scale>
      <p:origin x="0" y="-3022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04831047384662"/>
          <c:y val="5.0469009485499469E-2"/>
          <c:w val="0.80376419733145954"/>
          <c:h val="0.75927412938735805"/>
        </c:manualLayout>
      </c:layout>
      <c:barChart>
        <c:barDir val="col"/>
        <c:grouping val="clustered"/>
        <c:varyColors val="0"/>
        <c:ser>
          <c:idx val="1"/>
          <c:order val="0"/>
          <c:tx>
            <c:strRef>
              <c:f>Sheet1!$B$1</c:f>
              <c:strCache>
                <c:ptCount val="1"/>
                <c:pt idx="0">
                  <c:v>Elastic+TReM</c:v>
                </c:pt>
              </c:strCache>
            </c:strRef>
          </c:tx>
          <c:spPr>
            <a:pattFill prst="dkHorz">
              <a:fgClr>
                <a:srgbClr val="00B050"/>
              </a:fgClr>
              <a:bgClr>
                <a:schemeClr val="bg1"/>
              </a:bgClr>
            </a:pattFill>
            <a:ln>
              <a:noFill/>
            </a:ln>
            <a:effectLst/>
          </c:spPr>
          <c:invertIfNegative val="0"/>
          <c:cat>
            <c:numRef>
              <c:f>Sheet1!$A$2:$A$5</c:f>
              <c:numCache>
                <c:formatCode>General</c:formatCode>
                <c:ptCount val="4"/>
                <c:pt idx="0">
                  <c:v>0.25</c:v>
                </c:pt>
                <c:pt idx="1">
                  <c:v>0.5</c:v>
                </c:pt>
                <c:pt idx="2">
                  <c:v>1</c:v>
                </c:pt>
                <c:pt idx="3">
                  <c:v>2</c:v>
                </c:pt>
              </c:numCache>
            </c:numRef>
          </c:cat>
          <c:val>
            <c:numRef>
              <c:f>Sheet1!$B$2:$B$5</c:f>
              <c:numCache>
                <c:formatCode>General</c:formatCode>
                <c:ptCount val="4"/>
                <c:pt idx="0">
                  <c:v>1.1000000000000001</c:v>
                </c:pt>
                <c:pt idx="1">
                  <c:v>1.9</c:v>
                </c:pt>
                <c:pt idx="2">
                  <c:v>2.1</c:v>
                </c:pt>
                <c:pt idx="3">
                  <c:v>2.7</c:v>
                </c:pt>
              </c:numCache>
            </c:numRef>
          </c:val>
          <c:extLst>
            <c:ext xmlns:c16="http://schemas.microsoft.com/office/drawing/2014/chart" uri="{C3380CC4-5D6E-409C-BE32-E72D297353CC}">
              <c16:uniqueId val="{00000000-2F87-48FC-A1BB-D31CD53EA637}"/>
            </c:ext>
          </c:extLst>
        </c:ser>
        <c:ser>
          <c:idx val="3"/>
          <c:order val="1"/>
          <c:tx>
            <c:strRef>
              <c:f>Sheet1!$C$1</c:f>
              <c:strCache>
                <c:ptCount val="1"/>
                <c:pt idx="0">
                  <c:v>Priority+TReM</c:v>
                </c:pt>
              </c:strCache>
            </c:strRef>
          </c:tx>
          <c:spPr>
            <a:pattFill prst="pct5">
              <a:fgClr>
                <a:schemeClr val="bg1"/>
              </a:fgClr>
              <a:bgClr>
                <a:schemeClr val="accent3">
                  <a:lumMod val="50000"/>
                </a:schemeClr>
              </a:bgClr>
            </a:pattFill>
            <a:ln>
              <a:noFill/>
            </a:ln>
            <a:effectLst/>
          </c:spPr>
          <c:invertIfNegative val="0"/>
          <c:cat>
            <c:numRef>
              <c:f>Sheet1!$A$2:$A$5</c:f>
              <c:numCache>
                <c:formatCode>General</c:formatCode>
                <c:ptCount val="4"/>
                <c:pt idx="0">
                  <c:v>0.25</c:v>
                </c:pt>
                <c:pt idx="1">
                  <c:v>0.5</c:v>
                </c:pt>
                <c:pt idx="2">
                  <c:v>1</c:v>
                </c:pt>
                <c:pt idx="3">
                  <c:v>2</c:v>
                </c:pt>
              </c:numCache>
            </c:numRef>
          </c:cat>
          <c:val>
            <c:numRef>
              <c:f>Sheet1!$C$2:$C$5</c:f>
              <c:numCache>
                <c:formatCode>General</c:formatCode>
                <c:ptCount val="4"/>
                <c:pt idx="0">
                  <c:v>1.8</c:v>
                </c:pt>
                <c:pt idx="1">
                  <c:v>2.2999999999999998</c:v>
                </c:pt>
                <c:pt idx="2">
                  <c:v>3</c:v>
                </c:pt>
                <c:pt idx="3">
                  <c:v>3.3</c:v>
                </c:pt>
              </c:numCache>
            </c:numRef>
          </c:val>
          <c:extLst>
            <c:ext xmlns:c16="http://schemas.microsoft.com/office/drawing/2014/chart" uri="{C3380CC4-5D6E-409C-BE32-E72D297353CC}">
              <c16:uniqueId val="{00000001-2F87-48FC-A1BB-D31CD53EA637}"/>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latin typeface="Barlow" panose="00000500000000000000" pitchFamily="2" charset="0"/>
                  </a:rPr>
                  <a:t>Load</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Wasted</a:t>
                </a:r>
                <a:r>
                  <a:rPr lang="en-US" sz="2000" baseline="0" dirty="0">
                    <a:solidFill>
                      <a:srgbClr val="1D4956"/>
                    </a:solidFill>
                    <a:latin typeface="Barlow" panose="00000500000000000000" pitchFamily="2" charset="0"/>
                  </a:rPr>
                  <a:t> time (%)</a:t>
                </a:r>
                <a:endParaRPr lang="en-US" sz="2000" dirty="0">
                  <a:solidFill>
                    <a:srgbClr val="1D4956"/>
                  </a:solidFill>
                  <a:latin typeface="Barlow" panose="00000500000000000000" pitchFamily="2" charset="0"/>
                </a:endParaRPr>
              </a:p>
            </c:rich>
          </c:tx>
          <c:layout>
            <c:manualLayout>
              <c:xMode val="edge"/>
              <c:yMode val="edge"/>
              <c:x val="8.2187583776952237E-3"/>
              <c:y val="0.21886809098116594"/>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9752344922096801"/>
          <c:y val="1.7404285322013456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86872539370079"/>
          <c:y val="5.0469009485499469E-2"/>
          <c:w val="0.84394377460629921"/>
          <c:h val="0.75927412938735805"/>
        </c:manualLayout>
      </c:layout>
      <c:barChart>
        <c:barDir val="col"/>
        <c:grouping val="clustered"/>
        <c:varyColors val="0"/>
        <c:ser>
          <c:idx val="1"/>
          <c:order val="0"/>
          <c:tx>
            <c:strRef>
              <c:f>Sheet1!$C$1</c:f>
              <c:strCache>
                <c:ptCount val="1"/>
                <c:pt idx="0">
                  <c:v>Elastic</c:v>
                </c:pt>
              </c:strCache>
            </c:strRef>
          </c:tx>
          <c:spPr>
            <a:pattFill prst="pct5">
              <a:fgClr>
                <a:schemeClr val="bg1"/>
              </a:fgClr>
              <a:bgClr>
                <a:schemeClr val="accent2">
                  <a:lumMod val="75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Sheet1!$C$2:$C$8</c:f>
              <c:numCache>
                <c:formatCode>General</c:formatCode>
                <c:ptCount val="7"/>
                <c:pt idx="0">
                  <c:v>80.5</c:v>
                </c:pt>
                <c:pt idx="1">
                  <c:v>82</c:v>
                </c:pt>
                <c:pt idx="2">
                  <c:v>86</c:v>
                </c:pt>
                <c:pt idx="3">
                  <c:v>104.9</c:v>
                </c:pt>
                <c:pt idx="4">
                  <c:v>134.19999999999999</c:v>
                </c:pt>
                <c:pt idx="5">
                  <c:v>134.6</c:v>
                </c:pt>
                <c:pt idx="6">
                  <c:v>134.69999999999999</c:v>
                </c:pt>
              </c:numCache>
            </c:numRef>
          </c:val>
          <c:extLst>
            <c:ext xmlns:c16="http://schemas.microsoft.com/office/drawing/2014/chart" uri="{C3380CC4-5D6E-409C-BE32-E72D297353CC}">
              <c16:uniqueId val="{00000000-46CA-4BD8-B14C-FA484917956A}"/>
            </c:ext>
          </c:extLst>
        </c:ser>
        <c:ser>
          <c:idx val="3"/>
          <c:order val="1"/>
          <c:tx>
            <c:strRef>
              <c:f>Sheet1!$E$1</c:f>
              <c:strCache>
                <c:ptCount val="1"/>
                <c:pt idx="0">
                  <c:v>Elastic+TReM</c:v>
                </c:pt>
              </c:strCache>
            </c:strRef>
          </c:tx>
          <c:spPr>
            <a:pattFill prst="pct5">
              <a:fgClr>
                <a:schemeClr val="bg1"/>
              </a:fgClr>
              <a:bgClr>
                <a:schemeClr val="accent3">
                  <a:lumMod val="50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Sheet1!$E$2:$E$8</c:f>
              <c:numCache>
                <c:formatCode>General</c:formatCode>
                <c:ptCount val="7"/>
                <c:pt idx="0">
                  <c:v>110</c:v>
                </c:pt>
                <c:pt idx="1">
                  <c:v>134.1</c:v>
                </c:pt>
                <c:pt idx="2">
                  <c:v>138.69999999999999</c:v>
                </c:pt>
                <c:pt idx="3">
                  <c:v>145.5</c:v>
                </c:pt>
                <c:pt idx="4">
                  <c:v>214.3</c:v>
                </c:pt>
                <c:pt idx="5">
                  <c:v>265</c:v>
                </c:pt>
                <c:pt idx="6">
                  <c:v>291</c:v>
                </c:pt>
              </c:numCache>
            </c:numRef>
          </c:val>
          <c:extLst>
            <c:ext xmlns:c16="http://schemas.microsoft.com/office/drawing/2014/chart" uri="{C3380CC4-5D6E-409C-BE32-E72D297353CC}">
              <c16:uniqueId val="{00000001-46CA-4BD8-B14C-FA484917956A}"/>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0024643208661417"/>
          <c:y val="7.6063668987407393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5013852435111"/>
          <c:y val="3.571844095404305E-2"/>
          <c:w val="0.79996227034120737"/>
          <c:h val="0.73351695378961979"/>
        </c:manualLayout>
      </c:layout>
      <c:lineChart>
        <c:grouping val="standard"/>
        <c:varyColors val="0"/>
        <c:ser>
          <c:idx val="2"/>
          <c:order val="0"/>
          <c:tx>
            <c:strRef>
              <c:f>Sheet1!$C$1</c:f>
              <c:strCache>
                <c:ptCount val="1"/>
                <c:pt idx="0">
                  <c:v>Elastic+TReM</c:v>
                </c:pt>
              </c:strCache>
            </c:strRef>
          </c:tx>
          <c:spPr>
            <a:ln w="28575" cap="rnd">
              <a:solidFill>
                <a:schemeClr val="accent3">
                  <a:lumMod val="50000"/>
                </a:schemeClr>
              </a:solidFill>
              <a:round/>
              <a:headEnd type="diamond"/>
              <a:tailEnd type="diamond"/>
            </a:ln>
            <a:effectLst/>
          </c:spPr>
          <c:marker>
            <c:symbol val="none"/>
          </c:marker>
          <c:cat>
            <c:numRef>
              <c:f>Sheet1!$A$2:$A$9</c:f>
              <c:numCache>
                <c:formatCode>General</c:formatCode>
                <c:ptCount val="8"/>
                <c:pt idx="0">
                  <c:v>3200</c:v>
                </c:pt>
                <c:pt idx="1">
                  <c:v>1600</c:v>
                </c:pt>
                <c:pt idx="2">
                  <c:v>800</c:v>
                </c:pt>
                <c:pt idx="3">
                  <c:v>400</c:v>
                </c:pt>
                <c:pt idx="4">
                  <c:v>200</c:v>
                </c:pt>
                <c:pt idx="5">
                  <c:v>40</c:v>
                </c:pt>
                <c:pt idx="6">
                  <c:v>20</c:v>
                </c:pt>
                <c:pt idx="7">
                  <c:v>10</c:v>
                </c:pt>
              </c:numCache>
            </c:numRef>
          </c:cat>
          <c:val>
            <c:numRef>
              <c:f>Sheet1!$C$2:$C$9</c:f>
              <c:numCache>
                <c:formatCode>General</c:formatCode>
                <c:ptCount val="8"/>
                <c:pt idx="0">
                  <c:v>8</c:v>
                </c:pt>
                <c:pt idx="1">
                  <c:v>7</c:v>
                </c:pt>
                <c:pt idx="2">
                  <c:v>6</c:v>
                </c:pt>
                <c:pt idx="3">
                  <c:v>4.3</c:v>
                </c:pt>
                <c:pt idx="4">
                  <c:v>3.7</c:v>
                </c:pt>
                <c:pt idx="5">
                  <c:v>3</c:v>
                </c:pt>
                <c:pt idx="6">
                  <c:v>2</c:v>
                </c:pt>
                <c:pt idx="7">
                  <c:v>1.5</c:v>
                </c:pt>
              </c:numCache>
            </c:numRef>
          </c:val>
          <c:smooth val="0"/>
          <c:extLst>
            <c:ext xmlns:c16="http://schemas.microsoft.com/office/drawing/2014/chart" uri="{C3380CC4-5D6E-409C-BE32-E72D297353CC}">
              <c16:uniqueId val="{00000000-8726-49DE-953D-8AC5A501FFB6}"/>
            </c:ext>
          </c:extLst>
        </c:ser>
        <c:dLbls>
          <c:showLegendKey val="0"/>
          <c:showVal val="0"/>
          <c:showCatName val="0"/>
          <c:showSerName val="0"/>
          <c:showPercent val="0"/>
          <c:showBubbleSize val="0"/>
        </c:dLbls>
        <c:smooth val="0"/>
        <c:axId val="48631391"/>
        <c:axId val="354708495"/>
      </c:lineChart>
      <c:catAx>
        <c:axId val="4863139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Revocation latency (</a:t>
                </a:r>
                <a:r>
                  <a:rPr lang="en-US" sz="2000" dirty="0" err="1">
                    <a:solidFill>
                      <a:srgbClr val="1D4956"/>
                    </a:solidFill>
                    <a:latin typeface="Barlow" panose="00000500000000000000" pitchFamily="2" charset="0"/>
                  </a:rPr>
                  <a:t>ms</a:t>
                </a:r>
                <a:r>
                  <a:rPr lang="en-US" sz="2000" dirty="0">
                    <a:solidFill>
                      <a:srgbClr val="1D4956"/>
                    </a:solidFill>
                    <a:latin typeface="Barlow" panose="00000500000000000000" pitchFamily="2" charset="0"/>
                  </a:rPr>
                  <a:t>)</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640000" spcFirstLastPara="1" vertOverflow="ellipsis"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r>
                  <a:rPr lang="en-US" sz="2000" dirty="0">
                    <a:solidFill>
                      <a:srgbClr val="1D4956"/>
                    </a:solidFill>
                  </a:rPr>
                  <a:t>Tasks violating SLA (%)</a:t>
                </a:r>
              </a:p>
            </c:rich>
          </c:tx>
          <c:layout>
            <c:manualLayout>
              <c:xMode val="edge"/>
              <c:yMode val="edge"/>
              <c:x val="1.5355329107801215E-2"/>
              <c:y val="0.13895899242385071"/>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midCat"/>
      </c:valAx>
      <c:spPr>
        <a:noFill/>
        <a:ln>
          <a:noFill/>
        </a:ln>
        <a:effectLst/>
      </c:spPr>
    </c:plotArea>
    <c:legend>
      <c:legendPos val="b"/>
      <c:layout>
        <c:manualLayout>
          <c:xMode val="edge"/>
          <c:yMode val="edge"/>
          <c:x val="0.10713669444965093"/>
          <c:y val="5.5631285186147746E-2"/>
          <c:w val="0.71143099300087498"/>
          <c:h val="8.8278126241943561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86872539370079"/>
          <c:y val="5.0348176178874431E-2"/>
          <c:w val="0.84394377460629921"/>
          <c:h val="0.75399858310438383"/>
        </c:manualLayout>
      </c:layout>
      <c:barChart>
        <c:barDir val="col"/>
        <c:grouping val="clustered"/>
        <c:varyColors val="0"/>
        <c:ser>
          <c:idx val="0"/>
          <c:order val="0"/>
          <c:tx>
            <c:strRef>
              <c:f>Sheet1!$B$1</c:f>
              <c:strCache>
                <c:ptCount val="1"/>
                <c:pt idx="0">
                  <c:v>Priority</c:v>
                </c:pt>
              </c:strCache>
            </c:strRef>
          </c:tx>
          <c:spPr>
            <a:pattFill prst="pct75">
              <a:fgClr>
                <a:schemeClr val="accent1"/>
              </a:fgClr>
              <a:bgClr>
                <a:schemeClr val="bg1"/>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Sheet1!$B$2:$B$8</c:f>
              <c:numCache>
                <c:formatCode>General</c:formatCode>
                <c:ptCount val="7"/>
                <c:pt idx="0" formatCode="#,##0">
                  <c:v>79</c:v>
                </c:pt>
                <c:pt idx="1">
                  <c:v>81</c:v>
                </c:pt>
                <c:pt idx="2">
                  <c:v>87</c:v>
                </c:pt>
                <c:pt idx="3">
                  <c:v>105.2</c:v>
                </c:pt>
                <c:pt idx="4">
                  <c:v>134.19999999999999</c:v>
                </c:pt>
                <c:pt idx="5">
                  <c:v>134.30000000000001</c:v>
                </c:pt>
                <c:pt idx="6">
                  <c:v>134.80000000000001</c:v>
                </c:pt>
              </c:numCache>
            </c:numRef>
          </c:val>
          <c:extLst>
            <c:ext xmlns:c16="http://schemas.microsoft.com/office/drawing/2014/chart" uri="{C3380CC4-5D6E-409C-BE32-E72D297353CC}">
              <c16:uniqueId val="{00000000-E7CB-4F56-97FD-B7D3886CE5D1}"/>
            </c:ext>
          </c:extLst>
        </c:ser>
        <c:ser>
          <c:idx val="2"/>
          <c:order val="1"/>
          <c:tx>
            <c:strRef>
              <c:f>Sheet1!$D$1</c:f>
              <c:strCache>
                <c:ptCount val="1"/>
                <c:pt idx="0">
                  <c:v>Priority+TReM</c:v>
                </c:pt>
              </c:strCache>
            </c:strRef>
          </c:tx>
          <c:spPr>
            <a:pattFill prst="dkHorz">
              <a:fgClr>
                <a:srgbClr val="00B050"/>
              </a:fgClr>
              <a:bgClr>
                <a:schemeClr val="bg1"/>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Sheet1!$D$2:$D$8</c:f>
              <c:numCache>
                <c:formatCode>General</c:formatCode>
                <c:ptCount val="7"/>
                <c:pt idx="0">
                  <c:v>134.1</c:v>
                </c:pt>
                <c:pt idx="1">
                  <c:v>139</c:v>
                </c:pt>
                <c:pt idx="2">
                  <c:v>142</c:v>
                </c:pt>
                <c:pt idx="3">
                  <c:v>177</c:v>
                </c:pt>
                <c:pt idx="4">
                  <c:v>268</c:v>
                </c:pt>
                <c:pt idx="5">
                  <c:v>284</c:v>
                </c:pt>
                <c:pt idx="6">
                  <c:v>421</c:v>
                </c:pt>
              </c:numCache>
            </c:numRef>
          </c:val>
          <c:extLst>
            <c:ext xmlns:c16="http://schemas.microsoft.com/office/drawing/2014/chart" uri="{C3380CC4-5D6E-409C-BE32-E72D297353CC}">
              <c16:uniqueId val="{00000002-E7CB-4F56-97FD-B7D3886CE5D1}"/>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2055893208661417"/>
          <c:y val="7.318692078631947E-2"/>
          <c:w val="0.31513213582677163"/>
          <c:h val="0.30862589923913863"/>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49372539370079"/>
          <c:y val="5.0348176178874431E-2"/>
          <c:w val="0.84394377460629921"/>
          <c:h val="0.75399858310438383"/>
        </c:manualLayout>
      </c:layout>
      <c:barChart>
        <c:barDir val="col"/>
        <c:grouping val="clustered"/>
        <c:varyColors val="0"/>
        <c:ser>
          <c:idx val="0"/>
          <c:order val="0"/>
          <c:tx>
            <c:strRef>
              <c:f>Sheet1!$B$1</c:f>
              <c:strCache>
                <c:ptCount val="1"/>
                <c:pt idx="0">
                  <c:v>Priority</c:v>
                </c:pt>
              </c:strCache>
            </c:strRef>
          </c:tx>
          <c:spPr>
            <a:pattFill prst="pct75">
              <a:fgClr>
                <a:schemeClr val="accent1"/>
              </a:fgClr>
              <a:bgClr>
                <a:schemeClr val="bg1"/>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Sheet1!$B$2:$B$8</c:f>
              <c:numCache>
                <c:formatCode>General</c:formatCode>
                <c:ptCount val="7"/>
                <c:pt idx="0" formatCode="#,##0">
                  <c:v>79</c:v>
                </c:pt>
                <c:pt idx="1">
                  <c:v>81</c:v>
                </c:pt>
                <c:pt idx="2">
                  <c:v>87</c:v>
                </c:pt>
                <c:pt idx="3">
                  <c:v>105.2</c:v>
                </c:pt>
                <c:pt idx="4">
                  <c:v>134.19999999999999</c:v>
                </c:pt>
                <c:pt idx="5">
                  <c:v>134.30000000000001</c:v>
                </c:pt>
                <c:pt idx="6">
                  <c:v>134.80000000000001</c:v>
                </c:pt>
              </c:numCache>
            </c:numRef>
          </c:val>
          <c:extLst>
            <c:ext xmlns:c16="http://schemas.microsoft.com/office/drawing/2014/chart" uri="{C3380CC4-5D6E-409C-BE32-E72D297353CC}">
              <c16:uniqueId val="{00000000-E7CB-4F56-97FD-B7D3886CE5D1}"/>
            </c:ext>
          </c:extLst>
        </c:ser>
        <c:ser>
          <c:idx val="2"/>
          <c:order val="1"/>
          <c:tx>
            <c:strRef>
              <c:f>Sheet1!$D$1</c:f>
              <c:strCache>
                <c:ptCount val="1"/>
                <c:pt idx="0">
                  <c:v>Priority+TReM</c:v>
                </c:pt>
              </c:strCache>
            </c:strRef>
          </c:tx>
          <c:spPr>
            <a:pattFill prst="dkHorz">
              <a:fgClr>
                <a:srgbClr val="00B050"/>
              </a:fgClr>
              <a:bgClr>
                <a:schemeClr val="bg1"/>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Sheet1!$D$2:$D$8</c:f>
              <c:numCache>
                <c:formatCode>General</c:formatCode>
                <c:ptCount val="7"/>
                <c:pt idx="0">
                  <c:v>134.1</c:v>
                </c:pt>
                <c:pt idx="1">
                  <c:v>139</c:v>
                </c:pt>
                <c:pt idx="2">
                  <c:v>142</c:v>
                </c:pt>
                <c:pt idx="3">
                  <c:v>177</c:v>
                </c:pt>
                <c:pt idx="4">
                  <c:v>268</c:v>
                </c:pt>
                <c:pt idx="5">
                  <c:v>284</c:v>
                </c:pt>
                <c:pt idx="6">
                  <c:v>421</c:v>
                </c:pt>
              </c:numCache>
            </c:numRef>
          </c:val>
          <c:extLst>
            <c:ext xmlns:c16="http://schemas.microsoft.com/office/drawing/2014/chart" uri="{C3380CC4-5D6E-409C-BE32-E72D297353CC}">
              <c16:uniqueId val="{00000002-E7CB-4F56-97FD-B7D3886CE5D1}"/>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2055893208661417"/>
          <c:y val="7.318692078631947E-2"/>
          <c:w val="0.31513213582677163"/>
          <c:h val="0.30862589923913863"/>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86872539370079"/>
          <c:y val="5.0469009485499469E-2"/>
          <c:w val="0.84394377460629921"/>
          <c:h val="0.75927412938735805"/>
        </c:manualLayout>
      </c:layout>
      <c:barChart>
        <c:barDir val="col"/>
        <c:grouping val="clustered"/>
        <c:varyColors val="0"/>
        <c:ser>
          <c:idx val="1"/>
          <c:order val="0"/>
          <c:tx>
            <c:strRef>
              <c:f>Sheet1!$C$1</c:f>
              <c:strCache>
                <c:ptCount val="1"/>
                <c:pt idx="0">
                  <c:v>Elastic</c:v>
                </c:pt>
              </c:strCache>
            </c:strRef>
          </c:tx>
          <c:spPr>
            <a:pattFill prst="pct5">
              <a:fgClr>
                <a:schemeClr val="bg1"/>
              </a:fgClr>
              <a:bgClr>
                <a:schemeClr val="accent2">
                  <a:lumMod val="75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Sheet1!$C$2:$C$8</c:f>
              <c:numCache>
                <c:formatCode>General</c:formatCode>
                <c:ptCount val="7"/>
                <c:pt idx="0">
                  <c:v>80.5</c:v>
                </c:pt>
                <c:pt idx="1">
                  <c:v>82</c:v>
                </c:pt>
                <c:pt idx="2">
                  <c:v>86</c:v>
                </c:pt>
                <c:pt idx="3">
                  <c:v>104.9</c:v>
                </c:pt>
                <c:pt idx="4">
                  <c:v>134.19999999999999</c:v>
                </c:pt>
                <c:pt idx="5">
                  <c:v>134.6</c:v>
                </c:pt>
                <c:pt idx="6">
                  <c:v>134.69999999999999</c:v>
                </c:pt>
              </c:numCache>
            </c:numRef>
          </c:val>
          <c:extLst>
            <c:ext xmlns:c16="http://schemas.microsoft.com/office/drawing/2014/chart" uri="{C3380CC4-5D6E-409C-BE32-E72D297353CC}">
              <c16:uniqueId val="{00000001-E7CB-4F56-97FD-B7D3886CE5D1}"/>
            </c:ext>
          </c:extLst>
        </c:ser>
        <c:ser>
          <c:idx val="3"/>
          <c:order val="1"/>
          <c:tx>
            <c:strRef>
              <c:f>Sheet1!$E$1</c:f>
              <c:strCache>
                <c:ptCount val="1"/>
                <c:pt idx="0">
                  <c:v>Elastic+TReM</c:v>
                </c:pt>
              </c:strCache>
            </c:strRef>
          </c:tx>
          <c:spPr>
            <a:pattFill prst="pct5">
              <a:fgClr>
                <a:schemeClr val="bg1"/>
              </a:fgClr>
              <a:bgClr>
                <a:schemeClr val="accent3">
                  <a:lumMod val="50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Sheet1!$E$2:$E$8</c:f>
              <c:numCache>
                <c:formatCode>General</c:formatCode>
                <c:ptCount val="7"/>
                <c:pt idx="0">
                  <c:v>110</c:v>
                </c:pt>
                <c:pt idx="1">
                  <c:v>134.1</c:v>
                </c:pt>
                <c:pt idx="2">
                  <c:v>138.69999999999999</c:v>
                </c:pt>
                <c:pt idx="3">
                  <c:v>145.5</c:v>
                </c:pt>
                <c:pt idx="4">
                  <c:v>214.3</c:v>
                </c:pt>
                <c:pt idx="5">
                  <c:v>265</c:v>
                </c:pt>
                <c:pt idx="6">
                  <c:v>291</c:v>
                </c:pt>
              </c:numCache>
            </c:numRef>
          </c:val>
          <c:extLst>
            <c:ext xmlns:c16="http://schemas.microsoft.com/office/drawing/2014/chart" uri="{C3380CC4-5D6E-409C-BE32-E72D297353CC}">
              <c16:uniqueId val="{00000003-E7CB-4F56-97FD-B7D3886CE5D1}"/>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0024643208661417"/>
          <c:y val="7.6063668987407393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86872539370079"/>
          <c:y val="5.0469009485499469E-2"/>
          <c:w val="0.84394377460629921"/>
          <c:h val="0.75927412938735805"/>
        </c:manualLayout>
      </c:layout>
      <c:barChart>
        <c:barDir val="col"/>
        <c:grouping val="clustered"/>
        <c:varyColors val="0"/>
        <c:ser>
          <c:idx val="1"/>
          <c:order val="0"/>
          <c:tx>
            <c:strRef>
              <c:f>Sheet1!$C$1</c:f>
              <c:strCache>
                <c:ptCount val="1"/>
                <c:pt idx="0">
                  <c:v>Elastic</c:v>
                </c:pt>
              </c:strCache>
            </c:strRef>
          </c:tx>
          <c:spPr>
            <a:pattFill prst="pct5">
              <a:fgClr>
                <a:schemeClr val="bg1"/>
              </a:fgClr>
              <a:bgClr>
                <a:schemeClr val="accent2">
                  <a:lumMod val="75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Sheet1!$C$2:$C$8</c:f>
              <c:numCache>
                <c:formatCode>General</c:formatCode>
                <c:ptCount val="7"/>
                <c:pt idx="0">
                  <c:v>80.5</c:v>
                </c:pt>
                <c:pt idx="1">
                  <c:v>82</c:v>
                </c:pt>
                <c:pt idx="2">
                  <c:v>86</c:v>
                </c:pt>
                <c:pt idx="3">
                  <c:v>104.9</c:v>
                </c:pt>
                <c:pt idx="4">
                  <c:v>134.19999999999999</c:v>
                </c:pt>
                <c:pt idx="5">
                  <c:v>134.6</c:v>
                </c:pt>
                <c:pt idx="6">
                  <c:v>134.69999999999999</c:v>
                </c:pt>
              </c:numCache>
            </c:numRef>
          </c:val>
          <c:extLst>
            <c:ext xmlns:c16="http://schemas.microsoft.com/office/drawing/2014/chart" uri="{C3380CC4-5D6E-409C-BE32-E72D297353CC}">
              <c16:uniqueId val="{00000001-B32C-4F11-9C29-19C445F6B236}"/>
            </c:ext>
          </c:extLst>
        </c:ser>
        <c:ser>
          <c:idx val="3"/>
          <c:order val="1"/>
          <c:tx>
            <c:strRef>
              <c:f>Sheet1!$E$1</c:f>
              <c:strCache>
                <c:ptCount val="1"/>
                <c:pt idx="0">
                  <c:v>Elastic+TReM</c:v>
                </c:pt>
              </c:strCache>
            </c:strRef>
          </c:tx>
          <c:spPr>
            <a:pattFill prst="pct5">
              <a:fgClr>
                <a:schemeClr val="bg1"/>
              </a:fgClr>
              <a:bgClr>
                <a:schemeClr val="accent3">
                  <a:lumMod val="50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Sheet1!$E$2:$E$8</c:f>
              <c:numCache>
                <c:formatCode>General</c:formatCode>
                <c:ptCount val="7"/>
                <c:pt idx="0">
                  <c:v>110</c:v>
                </c:pt>
                <c:pt idx="1">
                  <c:v>134.1</c:v>
                </c:pt>
                <c:pt idx="2">
                  <c:v>138.69999999999999</c:v>
                </c:pt>
                <c:pt idx="3">
                  <c:v>145.5</c:v>
                </c:pt>
                <c:pt idx="4">
                  <c:v>214.3</c:v>
                </c:pt>
                <c:pt idx="5">
                  <c:v>265</c:v>
                </c:pt>
                <c:pt idx="6">
                  <c:v>291</c:v>
                </c:pt>
              </c:numCache>
            </c:numRef>
          </c:val>
          <c:extLst>
            <c:ext xmlns:c16="http://schemas.microsoft.com/office/drawing/2014/chart" uri="{C3380CC4-5D6E-409C-BE32-E72D297353CC}">
              <c16:uniqueId val="{00000003-B32C-4F11-9C29-19C445F6B236}"/>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0024643208661417"/>
          <c:y val="7.6063668987407393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5013852435111"/>
          <c:y val="5.0348176178874431E-2"/>
          <c:w val="0.79996227034120737"/>
          <c:h val="0.71303532447485585"/>
        </c:manualLayout>
      </c:layout>
      <c:barChart>
        <c:barDir val="col"/>
        <c:grouping val="clustered"/>
        <c:varyColors val="0"/>
        <c:ser>
          <c:idx val="0"/>
          <c:order val="0"/>
          <c:tx>
            <c:strRef>
              <c:f>Sheet1!$B$1</c:f>
              <c:strCache>
                <c:ptCount val="1"/>
                <c:pt idx="0">
                  <c:v>Elastic</c:v>
                </c:pt>
              </c:strCache>
            </c:strRef>
          </c:tx>
          <c:spPr>
            <a:pattFill prst="pct5">
              <a:fgClr>
                <a:schemeClr val="bg1"/>
              </a:fgClr>
              <a:bgClr>
                <a:schemeClr val="accent2">
                  <a:lumMod val="75000"/>
                </a:schemeClr>
              </a:bgClr>
            </a:patt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12.23</c:v>
                </c:pt>
                <c:pt idx="1">
                  <c:v>12.01</c:v>
                </c:pt>
                <c:pt idx="2">
                  <c:v>5.21</c:v>
                </c:pt>
                <c:pt idx="3">
                  <c:v>1.53</c:v>
                </c:pt>
                <c:pt idx="4">
                  <c:v>0.61</c:v>
                </c:pt>
                <c:pt idx="5">
                  <c:v>0.61</c:v>
                </c:pt>
              </c:numCache>
            </c:numRef>
          </c:val>
          <c:extLst>
            <c:ext xmlns:c16="http://schemas.microsoft.com/office/drawing/2014/chart" uri="{C3380CC4-5D6E-409C-BE32-E72D297353CC}">
              <c16:uniqueId val="{00000001-E119-4522-9D04-5AF05CFEA3AA}"/>
            </c:ext>
          </c:extLst>
        </c:ser>
        <c:ser>
          <c:idx val="2"/>
          <c:order val="1"/>
          <c:tx>
            <c:strRef>
              <c:f>Sheet1!$C$1</c:f>
              <c:strCache>
                <c:ptCount val="1"/>
                <c:pt idx="0">
                  <c:v>Elastic+TReM</c:v>
                </c:pt>
              </c:strCache>
            </c:strRef>
          </c:tx>
          <c:spPr>
            <a:pattFill prst="pct5">
              <a:fgClr>
                <a:schemeClr val="bg1"/>
              </a:fgClr>
              <a:bgClr>
                <a:schemeClr val="accent3">
                  <a:lumMod val="50000"/>
                </a:schemeClr>
              </a:bgClr>
            </a:patt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10.98</c:v>
                </c:pt>
                <c:pt idx="1">
                  <c:v>2.16</c:v>
                </c:pt>
                <c:pt idx="2">
                  <c:v>0.98</c:v>
                </c:pt>
                <c:pt idx="3">
                  <c:v>0.65</c:v>
                </c:pt>
                <c:pt idx="4">
                  <c:v>0.63</c:v>
                </c:pt>
                <c:pt idx="5">
                  <c:v>0.63</c:v>
                </c:pt>
              </c:numCache>
            </c:numRef>
          </c:val>
          <c:extLst>
            <c:ext xmlns:c16="http://schemas.microsoft.com/office/drawing/2014/chart" uri="{C3380CC4-5D6E-409C-BE32-E72D297353CC}">
              <c16:uniqueId val="{00000003-E119-4522-9D04-5AF05CFEA3AA}"/>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Number of GPUs</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Tasks violating SLA (%)</a:t>
                </a: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60099883347914851"/>
          <c:y val="7.0260973741353192E-2"/>
          <c:w val="0.35467665500145817"/>
          <c:h val="0.2930944193895829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5013852435111"/>
          <c:y val="3.571844095404305E-2"/>
          <c:w val="0.79996227034120737"/>
          <c:h val="0.73351695378961979"/>
        </c:manualLayout>
      </c:layout>
      <c:lineChart>
        <c:grouping val="standard"/>
        <c:varyColors val="0"/>
        <c:ser>
          <c:idx val="0"/>
          <c:order val="0"/>
          <c:tx>
            <c:strRef>
              <c:f>Sheet1!$B$1</c:f>
              <c:strCache>
                <c:ptCount val="1"/>
                <c:pt idx="0">
                  <c:v>Elastic</c:v>
                </c:pt>
              </c:strCache>
            </c:strRef>
          </c:tx>
          <c:spPr>
            <a:ln w="28575" cap="rnd">
              <a:solidFill>
                <a:schemeClr val="accent2">
                  <a:lumMod val="75000"/>
                </a:schemeClr>
              </a:solidFill>
              <a:round/>
              <a:headEnd type="diamond"/>
              <a:tailEnd type="diamond"/>
            </a:ln>
            <a:effectLst/>
          </c:spPr>
          <c:marker>
            <c:symbol val="none"/>
          </c:marker>
          <c:cat>
            <c:numRef>
              <c:f>Sheet1!$A$2:$A$9</c:f>
              <c:numCache>
                <c:formatCode>General</c:formatCode>
                <c:ptCount val="8"/>
                <c:pt idx="0">
                  <c:v>10</c:v>
                </c:pt>
                <c:pt idx="1">
                  <c:v>20</c:v>
                </c:pt>
                <c:pt idx="2">
                  <c:v>40</c:v>
                </c:pt>
                <c:pt idx="3">
                  <c:v>200</c:v>
                </c:pt>
                <c:pt idx="4">
                  <c:v>400</c:v>
                </c:pt>
                <c:pt idx="5">
                  <c:v>800</c:v>
                </c:pt>
                <c:pt idx="6">
                  <c:v>1600</c:v>
                </c:pt>
                <c:pt idx="7">
                  <c:v>3200</c:v>
                </c:pt>
              </c:numCache>
            </c:numRef>
          </c:cat>
          <c:val>
            <c:numRef>
              <c:f>Sheet1!$B$2:$B$9</c:f>
              <c:numCache>
                <c:formatCode>General</c:formatCode>
                <c:ptCount val="8"/>
                <c:pt idx="0">
                  <c:v>5.8</c:v>
                </c:pt>
                <c:pt idx="1">
                  <c:v>5.8</c:v>
                </c:pt>
                <c:pt idx="2">
                  <c:v>5.8</c:v>
                </c:pt>
                <c:pt idx="3">
                  <c:v>5.8</c:v>
                </c:pt>
                <c:pt idx="4">
                  <c:v>5.8</c:v>
                </c:pt>
                <c:pt idx="5">
                  <c:v>5.8</c:v>
                </c:pt>
                <c:pt idx="6">
                  <c:v>5.8</c:v>
                </c:pt>
                <c:pt idx="7">
                  <c:v>5.8</c:v>
                </c:pt>
              </c:numCache>
            </c:numRef>
          </c:val>
          <c:smooth val="0"/>
          <c:extLst>
            <c:ext xmlns:c16="http://schemas.microsoft.com/office/drawing/2014/chart" uri="{C3380CC4-5D6E-409C-BE32-E72D297353CC}">
              <c16:uniqueId val="{00000000-C381-4386-9923-3AB34C81272C}"/>
            </c:ext>
          </c:extLst>
        </c:ser>
        <c:ser>
          <c:idx val="2"/>
          <c:order val="1"/>
          <c:tx>
            <c:strRef>
              <c:f>Sheet1!$C$1</c:f>
              <c:strCache>
                <c:ptCount val="1"/>
                <c:pt idx="0">
                  <c:v>Elastic+TReM</c:v>
                </c:pt>
              </c:strCache>
            </c:strRef>
          </c:tx>
          <c:spPr>
            <a:ln w="28575" cap="rnd">
              <a:solidFill>
                <a:schemeClr val="accent3">
                  <a:lumMod val="50000"/>
                </a:schemeClr>
              </a:solidFill>
              <a:round/>
              <a:headEnd type="diamond"/>
              <a:tailEnd type="diamond"/>
            </a:ln>
            <a:effectLst/>
          </c:spPr>
          <c:marker>
            <c:symbol val="none"/>
          </c:marker>
          <c:cat>
            <c:numRef>
              <c:f>Sheet1!$A$2:$A$9</c:f>
              <c:numCache>
                <c:formatCode>General</c:formatCode>
                <c:ptCount val="8"/>
                <c:pt idx="0">
                  <c:v>10</c:v>
                </c:pt>
                <c:pt idx="1">
                  <c:v>20</c:v>
                </c:pt>
                <c:pt idx="2">
                  <c:v>40</c:v>
                </c:pt>
                <c:pt idx="3">
                  <c:v>200</c:v>
                </c:pt>
                <c:pt idx="4">
                  <c:v>400</c:v>
                </c:pt>
                <c:pt idx="5">
                  <c:v>800</c:v>
                </c:pt>
                <c:pt idx="6">
                  <c:v>1600</c:v>
                </c:pt>
                <c:pt idx="7">
                  <c:v>3200</c:v>
                </c:pt>
              </c:numCache>
            </c:numRef>
          </c:cat>
          <c:val>
            <c:numRef>
              <c:f>Sheet1!$C$2:$C$9</c:f>
              <c:numCache>
                <c:formatCode>General</c:formatCode>
                <c:ptCount val="8"/>
                <c:pt idx="0">
                  <c:v>0.5</c:v>
                </c:pt>
                <c:pt idx="1">
                  <c:v>0.9</c:v>
                </c:pt>
                <c:pt idx="2">
                  <c:v>1.9</c:v>
                </c:pt>
                <c:pt idx="3">
                  <c:v>2.6</c:v>
                </c:pt>
                <c:pt idx="4">
                  <c:v>3.2</c:v>
                </c:pt>
                <c:pt idx="5">
                  <c:v>4.5</c:v>
                </c:pt>
                <c:pt idx="6">
                  <c:v>5.6</c:v>
                </c:pt>
                <c:pt idx="7">
                  <c:v>6.9</c:v>
                </c:pt>
              </c:numCache>
            </c:numRef>
          </c:val>
          <c:smooth val="0"/>
          <c:extLst>
            <c:ext xmlns:c16="http://schemas.microsoft.com/office/drawing/2014/chart" uri="{C3380CC4-5D6E-409C-BE32-E72D297353CC}">
              <c16:uniqueId val="{00000001-C381-4386-9923-3AB34C81272C}"/>
            </c:ext>
          </c:extLst>
        </c:ser>
        <c:dLbls>
          <c:showLegendKey val="0"/>
          <c:showVal val="0"/>
          <c:showCatName val="0"/>
          <c:showSerName val="0"/>
          <c:showPercent val="0"/>
          <c:showBubbleSize val="0"/>
        </c:dLbls>
        <c:smooth val="0"/>
        <c:axId val="48631391"/>
        <c:axId val="354708495"/>
      </c:lineChart>
      <c:catAx>
        <c:axId val="4863139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Revocation latency (</a:t>
                </a:r>
                <a:r>
                  <a:rPr lang="en-US" sz="2000" dirty="0" err="1">
                    <a:solidFill>
                      <a:srgbClr val="1D4956"/>
                    </a:solidFill>
                    <a:latin typeface="Barlow" panose="00000500000000000000" pitchFamily="2" charset="0"/>
                  </a:rPr>
                  <a:t>ms</a:t>
                </a:r>
                <a:r>
                  <a:rPr lang="en-US" sz="2000" dirty="0">
                    <a:solidFill>
                      <a:srgbClr val="1D4956"/>
                    </a:solidFill>
                    <a:latin typeface="Barlow" panose="00000500000000000000" pitchFamily="2" charset="0"/>
                  </a:rPr>
                  <a:t>)</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640000" spcFirstLastPara="1" vertOverflow="ellipsis"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r>
                  <a:rPr lang="en-US" sz="2000" dirty="0">
                    <a:solidFill>
                      <a:srgbClr val="1D4956"/>
                    </a:solidFill>
                  </a:rPr>
                  <a:t>Tasks violating SLA (%)</a:t>
                </a: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midCat"/>
      </c:valAx>
      <c:spPr>
        <a:noFill/>
        <a:ln>
          <a:noFill/>
        </a:ln>
        <a:effectLst/>
      </c:spPr>
    </c:plotArea>
    <c:legend>
      <c:legendPos val="b"/>
      <c:layout>
        <c:manualLayout>
          <c:xMode val="edge"/>
          <c:yMode val="edge"/>
          <c:x val="0.22831364829396325"/>
          <c:y val="5.5631238516521811E-2"/>
          <c:w val="0.71143099300087498"/>
          <c:h val="8.8278126241943561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am a PhD candidate in Computer Science Department, of University of Crete, Greece.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figure we see the overall runtime system and the place of TREM in it </a:t>
            </a:r>
            <a:r>
              <a:rPr lang="en-US" baseline="0" dirty="0"/>
              <a:t>(</a:t>
            </a:r>
            <a:r>
              <a:rPr lang="en-US" b="1" baseline="0" dirty="0"/>
              <a:t>click</a:t>
            </a:r>
            <a:r>
              <a:rPr lang="en-US" baseline="0" dirty="0"/>
              <a:t>)</a:t>
            </a:r>
          </a:p>
          <a:p>
            <a:pPr marL="158750" indent="0">
              <a:buNone/>
            </a:pPr>
            <a:endParaRPr lang="en-US" dirty="0"/>
          </a:p>
          <a:p>
            <a:r>
              <a:rPr lang="en-US" dirty="0"/>
              <a:t>Applications</a:t>
            </a:r>
            <a:r>
              <a:rPr lang="en-US" baseline="0" dirty="0"/>
              <a:t> are in the left part of the figure and (</a:t>
            </a:r>
            <a:r>
              <a:rPr lang="en-US" b="1" baseline="0" dirty="0"/>
              <a:t>click</a:t>
            </a:r>
            <a:r>
              <a:rPr lang="en-US" baseline="0" dirty="0"/>
              <a:t>) contain tasks. (</a:t>
            </a:r>
            <a:r>
              <a:rPr lang="en-US" b="1" baseline="0" dirty="0"/>
              <a:t>click</a:t>
            </a:r>
            <a:r>
              <a:rPr lang="en-US" baseline="0" dirty="0"/>
              <a:t>)</a:t>
            </a:r>
          </a:p>
          <a:p>
            <a:endParaRPr lang="en-US" baseline="0" dirty="0"/>
          </a:p>
          <a:p>
            <a:r>
              <a:rPr lang="en-US" baseline="0" dirty="0"/>
              <a:t>Then we have task queues used from applications. (</a:t>
            </a:r>
            <a:r>
              <a:rPr lang="en-US" b="1" baseline="0" dirty="0"/>
              <a:t>click</a:t>
            </a:r>
            <a:r>
              <a:rPr lang="en-US" baseline="0" dirty="0"/>
              <a:t>)</a:t>
            </a:r>
          </a:p>
          <a:p>
            <a:endParaRPr lang="en-US" baseline="0" dirty="0"/>
          </a:p>
          <a:p>
            <a:r>
              <a:rPr lang="en-US" baseline="0" dirty="0"/>
              <a:t>And finally we have the runtime framework. (</a:t>
            </a:r>
            <a:r>
              <a:rPr lang="en-US" b="1" baseline="0" dirty="0"/>
              <a:t>click</a:t>
            </a:r>
            <a:r>
              <a:rPr lang="en-US" baseline="0" dirty="0"/>
              <a:t>)</a:t>
            </a:r>
          </a:p>
        </p:txBody>
      </p:sp>
    </p:spTree>
    <p:extLst>
      <p:ext uri="{BB962C8B-B14F-4D97-AF65-F5344CB8AC3E}">
        <p14:creationId xmlns:p14="http://schemas.microsoft.com/office/powerpoint/2010/main" val="214027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Now we are going to see how we start a kernel with TREM (</a:t>
            </a:r>
            <a:r>
              <a:rPr lang="en-US" b="1" baseline="0" dirty="0"/>
              <a:t>click</a:t>
            </a:r>
            <a:r>
              <a:rPr lang="en-US" baseline="0" dirty="0"/>
              <a:t>) using CUDA Dynamic Parallelism (</a:t>
            </a:r>
            <a:r>
              <a:rPr lang="en-US" b="1" baseline="0" dirty="0"/>
              <a:t>click</a:t>
            </a:r>
            <a:r>
              <a:rPr lang="en-US" baseline="0" dirty="0"/>
              <a:t>)</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Apps uses (</a:t>
            </a:r>
            <a:r>
              <a:rPr lang="en-US" b="1" baseline="0" dirty="0"/>
              <a:t>click</a:t>
            </a:r>
            <a:r>
              <a:rPr lang="en-US" baseline="0" dirty="0"/>
              <a:t>) task queues to push their tasks. </a:t>
            </a:r>
            <a:endParaRPr lang="en-US" dirty="0"/>
          </a:p>
        </p:txBody>
      </p:sp>
    </p:spTree>
    <p:extLst>
      <p:ext uri="{BB962C8B-B14F-4D97-AF65-F5344CB8AC3E}">
        <p14:creationId xmlns:p14="http://schemas.microsoft.com/office/powerpoint/2010/main" val="374048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runtime framework selects a task queue according to a scheduling policy and (2x</a:t>
            </a:r>
            <a:r>
              <a:rPr lang="en-US" b="1" baseline="0" dirty="0"/>
              <a:t>click</a:t>
            </a:r>
            <a:r>
              <a:rPr lang="en-US" baseline="0" dirty="0"/>
              <a:t>) pops the first task. </a:t>
            </a:r>
          </a:p>
          <a:p>
            <a:pPr marL="457200" marR="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Then the framework (</a:t>
            </a:r>
            <a:r>
              <a:rPr lang="en-US" b="1" baseline="0" dirty="0"/>
              <a:t>click</a:t>
            </a:r>
            <a:r>
              <a:rPr lang="en-US" baseline="0" dirty="0"/>
              <a:t>) sends it to (</a:t>
            </a:r>
            <a:r>
              <a:rPr lang="en-US" b="1" baseline="0" dirty="0"/>
              <a:t>click</a:t>
            </a:r>
            <a:r>
              <a:rPr lang="en-US" baseline="0" dirty="0"/>
              <a:t>) the active process in the process pool. The context of this process becomes active in the GPU memory. </a:t>
            </a:r>
          </a:p>
          <a:p>
            <a:pPr marL="457200" marR="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active process launches the wrapper kernel (</a:t>
            </a:r>
            <a:r>
              <a:rPr lang="en-US" b="1" baseline="0" dirty="0"/>
              <a:t>click</a:t>
            </a:r>
            <a:r>
              <a:rPr lang="en-US" baseline="0" dirty="0"/>
              <a:t>) </a:t>
            </a:r>
          </a:p>
          <a:p>
            <a:pPr marL="457200" marR="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And the wrapper kernels issues (</a:t>
            </a:r>
            <a:r>
              <a:rPr lang="en-US" b="1" baseline="0" dirty="0"/>
              <a:t>click</a:t>
            </a:r>
            <a:r>
              <a:rPr lang="en-US" baseline="0" dirty="0"/>
              <a:t>) the actual the kernel, using CUDA dynamic parallelism, and starts (</a:t>
            </a:r>
            <a:r>
              <a:rPr lang="en-US" b="1" baseline="0" dirty="0"/>
              <a:t>click</a:t>
            </a:r>
            <a:r>
              <a:rPr lang="en-US" baseline="0" dirty="0"/>
              <a:t>) polling the revoke flag, allocated in the Unified memory. (</a:t>
            </a:r>
            <a:r>
              <a:rPr lang="en-US" b="1" baseline="0" dirty="0"/>
              <a:t>click</a:t>
            </a:r>
            <a:r>
              <a:rPr lang="en-US" baseline="0" dirty="0"/>
              <a:t>)</a:t>
            </a:r>
            <a:endParaRPr lang="en-US" dirty="0"/>
          </a:p>
        </p:txBody>
      </p:sp>
    </p:spTree>
    <p:extLst>
      <p:ext uri="{BB962C8B-B14F-4D97-AF65-F5344CB8AC3E}">
        <p14:creationId xmlns:p14="http://schemas.microsoft.com/office/powerpoint/2010/main" val="32727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Now we</a:t>
            </a:r>
            <a:r>
              <a:rPr lang="en-US" baseline="0" dirty="0"/>
              <a:t> are going to see how we stop a kernel with TREM </a:t>
            </a:r>
            <a:r>
              <a:rPr lang="en-US" b="1" baseline="0" dirty="0"/>
              <a:t>(click)</a:t>
            </a:r>
            <a:r>
              <a:rPr lang="en-US" baseline="0" dirty="0"/>
              <a:t> using </a:t>
            </a:r>
            <a:r>
              <a:rPr lang="en-US" baseline="0" dirty="0" err="1"/>
              <a:t>asm</a:t>
            </a:r>
            <a:r>
              <a:rPr lang="en-US" baseline="0" dirty="0"/>
              <a:t>(trap). (</a:t>
            </a:r>
            <a:r>
              <a:rPr lang="en-US" b="1" baseline="0" dirty="0"/>
              <a:t>click</a:t>
            </a:r>
            <a:r>
              <a:rPr lang="en-US" baseline="0" dirty="0"/>
              <a:t>)</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framework sets the revoke flag</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wrapper kernel detects (</a:t>
            </a:r>
            <a:r>
              <a:rPr lang="en-US" b="1" baseline="0" dirty="0"/>
              <a:t>click</a:t>
            </a:r>
            <a:r>
              <a:rPr lang="en-US" baseline="0" dirty="0"/>
              <a:t>) that the revoke flag is set and (</a:t>
            </a:r>
            <a:r>
              <a:rPr lang="en-US" b="1" baseline="0" dirty="0"/>
              <a:t>click</a:t>
            </a:r>
            <a:r>
              <a:rPr lang="en-US" baseline="0" dirty="0"/>
              <a:t>) calls </a:t>
            </a:r>
            <a:r>
              <a:rPr lang="en-US" baseline="0" dirty="0" err="1"/>
              <a:t>asm</a:t>
            </a:r>
            <a:r>
              <a:rPr lang="en-US" baseline="0" dirty="0"/>
              <a:t>(trap). </a:t>
            </a:r>
            <a:r>
              <a:rPr lang="en-US" baseline="0" dirty="0" err="1"/>
              <a:t>Asm</a:t>
            </a:r>
            <a:r>
              <a:rPr lang="en-US" baseline="0" dirty="0"/>
              <a:t>(trap) is normally called when a kernel code assertion fails.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Actual kernel Is (</a:t>
            </a:r>
            <a:r>
              <a:rPr lang="en-US" b="1" baseline="0" dirty="0"/>
              <a:t>click</a:t>
            </a:r>
            <a:r>
              <a:rPr lang="en-US" baseline="0" dirty="0"/>
              <a:t>) killed and</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t>The context of the active process becomes </a:t>
            </a:r>
            <a:r>
              <a:rPr lang="en-US" baseline="0" dirty="0"/>
              <a:t>(</a:t>
            </a:r>
            <a:r>
              <a:rPr lang="en-US" b="1" baseline="0" dirty="0"/>
              <a:t>click</a:t>
            </a:r>
            <a:r>
              <a:rPr lang="en-US" baseline="0" dirty="0"/>
              <a:t>) </a:t>
            </a:r>
            <a:r>
              <a:rPr lang="en-US" dirty="0"/>
              <a:t>unusable</a:t>
            </a:r>
            <a:r>
              <a:rPr lang="en-US" baseline="0" dirty="0"/>
              <a:t> due to the </a:t>
            </a:r>
            <a:r>
              <a:rPr lang="en-US" baseline="0" dirty="0" err="1"/>
              <a:t>asm</a:t>
            </a:r>
            <a:r>
              <a:rPr lang="en-US" baseline="0" dirty="0"/>
              <a:t>(trap).</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framework detects (</a:t>
            </a:r>
            <a:r>
              <a:rPr lang="en-US" b="1" baseline="0" dirty="0"/>
              <a:t>click</a:t>
            </a:r>
            <a:r>
              <a:rPr lang="en-US" baseline="0" dirty="0"/>
              <a:t>) that that the kernel had stopped and marks (</a:t>
            </a:r>
            <a:r>
              <a:rPr lang="en-US" b="1" baseline="0" dirty="0"/>
              <a:t>click</a:t>
            </a:r>
            <a:r>
              <a:rPr lang="en-US" baseline="0" dirty="0"/>
              <a:t>) the active process as unusable. </a:t>
            </a:r>
          </a:p>
          <a:p>
            <a:endParaRPr lang="en-US" dirty="0"/>
          </a:p>
        </p:txBody>
      </p:sp>
    </p:spTree>
    <p:extLst>
      <p:ext uri="{BB962C8B-B14F-4D97-AF65-F5344CB8AC3E}">
        <p14:creationId xmlns:p14="http://schemas.microsoft.com/office/powerpoint/2010/main" val="2384521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a:t>
            </a:r>
            <a:r>
              <a:rPr lang="en-US" baseline="0" dirty="0"/>
              <a:t> order to start a new task.</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The framework pops (</a:t>
            </a:r>
            <a:r>
              <a:rPr lang="en-US" b="1" baseline="0" dirty="0"/>
              <a:t>click</a:t>
            </a:r>
            <a:r>
              <a:rPr lang="en-US" baseline="0" dirty="0"/>
              <a:t>) a new task lets say from the next task queue (</a:t>
            </a:r>
            <a:r>
              <a:rPr lang="en-US" b="1" baseline="0" dirty="0"/>
              <a:t>click</a:t>
            </a:r>
            <a:r>
              <a:rPr lang="en-US" baseline="0" dirty="0"/>
              <a:t>)</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Sends (</a:t>
            </a:r>
            <a:r>
              <a:rPr lang="en-US" b="1" baseline="0" dirty="0"/>
              <a:t>click</a:t>
            </a:r>
            <a:r>
              <a:rPr lang="en-US" baseline="0" dirty="0"/>
              <a:t>) the task to the next active process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t>Then the active process</a:t>
            </a:r>
            <a:r>
              <a:rPr lang="en-US" baseline="0" dirty="0"/>
              <a:t> launches (</a:t>
            </a:r>
            <a:r>
              <a:rPr lang="en-US" b="1" baseline="0" dirty="0"/>
              <a:t>click</a:t>
            </a:r>
            <a:r>
              <a:rPr lang="en-US" baseline="0" dirty="0"/>
              <a:t>) the new wrapper which issues (</a:t>
            </a:r>
            <a:r>
              <a:rPr lang="en-US" b="1" baseline="0" dirty="0"/>
              <a:t>click</a:t>
            </a:r>
            <a:r>
              <a:rPr lang="en-US" baseline="0" dirty="0"/>
              <a:t>) the actual kernel.</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aseline="0" dirty="0"/>
              <a:t>And the wrapper kernel (</a:t>
            </a:r>
            <a:r>
              <a:rPr lang="en-US" b="1" baseline="0" dirty="0"/>
              <a:t>click</a:t>
            </a:r>
            <a:r>
              <a:rPr lang="en-US" baseline="0" dirty="0"/>
              <a:t>) starts polling the revoke flag. (</a:t>
            </a:r>
            <a:r>
              <a:rPr lang="en-US" b="1" baseline="0" dirty="0"/>
              <a:t>click</a:t>
            </a:r>
            <a:r>
              <a:rPr lang="en-US" baseline="0" dirty="0"/>
              <a:t>)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US" dirty="0"/>
          </a:p>
        </p:txBody>
      </p:sp>
    </p:spTree>
    <p:extLst>
      <p:ext uri="{BB962C8B-B14F-4D97-AF65-F5344CB8AC3E}">
        <p14:creationId xmlns:p14="http://schemas.microsoft.com/office/powerpoint/2010/main" val="4070154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dirty="0"/>
              <a:t>In this slide</a:t>
            </a:r>
            <a:r>
              <a:rPr lang="en-GB" baseline="0" dirty="0"/>
              <a:t> we are going to see the breakdown of TREM’s latency</a:t>
            </a:r>
          </a:p>
          <a:p>
            <a:r>
              <a:rPr lang="en-GB" baseline="0" dirty="0"/>
              <a:t>The first figure shows the timing of an execution without pre-emption, as we have seen in previous slides. The user-facing will wait for the batch task to finish, in order to start executing. </a:t>
            </a:r>
          </a:p>
          <a:p>
            <a:endParaRPr lang="en-GB" baseline="0" dirty="0"/>
          </a:p>
          <a:p>
            <a:r>
              <a:rPr lang="en-GB" baseline="0" dirty="0"/>
              <a:t>The second figure presents the timing of TREM </a:t>
            </a:r>
          </a:p>
          <a:p>
            <a:r>
              <a:rPr lang="en-GB" baseline="0" dirty="0"/>
              <a:t>We need 22 </a:t>
            </a:r>
            <a:r>
              <a:rPr lang="en-GB" baseline="0" dirty="0" err="1"/>
              <a:t>ms</a:t>
            </a:r>
            <a:r>
              <a:rPr lang="en-GB" baseline="0" dirty="0"/>
              <a:t> from the time set the revoke flag until we start the next task, this the revocation latency. If we break it down we need 5ms to stop the currently executing task and another 17ms to start the next task. The 5ms are spent to set and read the revoke flag in the unified memory and to detect that the kernel had stopped. The 17ms are spent in the first CUDA call. </a:t>
            </a:r>
          </a:p>
          <a:p>
            <a:pPr marL="158750" indent="0">
              <a:buNone/>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spend on Book-keeping 75ms, if the next task is batch.</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particular, we need 60</a:t>
            </a:r>
            <a:r>
              <a:rPr lang="en-US" baseline="0" dirty="0"/>
              <a:t> </a:t>
            </a:r>
            <a:r>
              <a:rPr lang="en-US" baseline="0" dirty="0" err="1"/>
              <a:t>ms</a:t>
            </a:r>
            <a:r>
              <a:rPr lang="en-US" baseline="0" dirty="0"/>
              <a:t> to clear the </a:t>
            </a:r>
            <a:r>
              <a:rPr lang="en-US" dirty="0"/>
              <a:t>unusable</a:t>
            </a:r>
            <a:r>
              <a:rPr lang="en-US" baseline="0" dirty="0"/>
              <a:t> GPU context of the previous active process, and </a:t>
            </a:r>
            <a:r>
              <a:rPr lang="en-US" dirty="0"/>
              <a:t>15 </a:t>
            </a:r>
            <a:r>
              <a:rPr lang="en-US" dirty="0" err="1"/>
              <a:t>ms</a:t>
            </a:r>
            <a:r>
              <a:rPr lang="en-US" dirty="0"/>
              <a:t> to replenish</a:t>
            </a:r>
            <a:r>
              <a:rPr lang="en-US" baseline="0" dirty="0"/>
              <a:t> the process pool. </a:t>
            </a:r>
            <a:r>
              <a:rPr lang="en-US" dirty="0"/>
              <a:t>We need </a:t>
            </a:r>
            <a:r>
              <a:rPr lang="en-US" baseline="0" dirty="0"/>
              <a:t>to </a:t>
            </a:r>
            <a:r>
              <a:rPr lang="en-US" dirty="0"/>
              <a:t>have at least two processes in the pool to fulfill the case that,</a:t>
            </a:r>
            <a:r>
              <a:rPr lang="en-US" baseline="0" dirty="0"/>
              <a:t> </a:t>
            </a:r>
            <a:r>
              <a:rPr lang="en-US" dirty="0"/>
              <a:t>a batch is executed and we decide to kill it And immediately</a:t>
            </a:r>
            <a:r>
              <a:rPr lang="en-US" baseline="0" dirty="0"/>
              <a:t> </a:t>
            </a:r>
            <a:r>
              <a:rPr lang="en-US" dirty="0"/>
              <a:t>serve user-facing tasks. </a:t>
            </a:r>
            <a:r>
              <a:rPr lang="en-US" baseline="0" dirty="0"/>
              <a:t>These 75 </a:t>
            </a:r>
            <a:r>
              <a:rPr lang="en-US" baseline="0" dirty="0" err="1"/>
              <a:t>ms</a:t>
            </a:r>
            <a:r>
              <a:rPr lang="en-US" baseline="0" dirty="0"/>
              <a:t> are postponed until the next batch task so they do not affect the user-facing response time.</a:t>
            </a:r>
            <a:endParaRPr lang="en-US" dirty="0"/>
          </a:p>
        </p:txBody>
      </p:sp>
    </p:spTree>
    <p:extLst>
      <p:ext uri="{BB962C8B-B14F-4D97-AF65-F5344CB8AC3E}">
        <p14:creationId xmlns:p14="http://schemas.microsoft.com/office/powerpoint/2010/main" val="711736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dirty="0">
                <a:solidFill>
                  <a:srgbClr val="1D4956"/>
                </a:solidFill>
                <a:latin typeface="Barlow"/>
                <a:cs typeface="Calibri"/>
              </a:rPr>
              <a:t>Servers today </a:t>
            </a:r>
          </a:p>
          <a:p>
            <a:pPr marL="457200" indent="-298450"/>
            <a:r>
              <a:rPr lang="en-GB" sz="1100" dirty="0">
                <a:solidFill>
                  <a:srgbClr val="1D4956"/>
                </a:solidFill>
                <a:latin typeface="Barlow"/>
                <a:cs typeface="Calibri"/>
              </a:rPr>
              <a:t>Have multiple GPUs and run multiple applications, that use queues to push their tasks, </a:t>
            </a:r>
            <a:r>
              <a:rPr lang="en-GB" baseline="0" dirty="0"/>
              <a:t>a</a:t>
            </a:r>
            <a:r>
              <a:rPr lang="en-GB" dirty="0"/>
              <a:t>s you</a:t>
            </a:r>
            <a:r>
              <a:rPr lang="en-GB" baseline="0" dirty="0"/>
              <a:t> can see in the fig on the right </a:t>
            </a:r>
            <a:r>
              <a:rPr lang="en-GB" sz="1100" b="1" dirty="0">
                <a:solidFill>
                  <a:srgbClr val="1D4956"/>
                </a:solidFill>
                <a:latin typeface="Barlow"/>
                <a:cs typeface="Calibri"/>
              </a:rPr>
              <a:t>(click)</a:t>
            </a:r>
          </a:p>
          <a:p>
            <a:pPr marL="457200" indent="-298450"/>
            <a:r>
              <a:rPr lang="en-GB" dirty="0"/>
              <a:t>In a Multiple GPU setup TREM runs in every GPU</a:t>
            </a:r>
            <a:r>
              <a:rPr lang="en-GB" baseline="0" dirty="0"/>
              <a:t>. For simplicity we have one process in the process pool. </a:t>
            </a:r>
            <a:r>
              <a:rPr lang="en-GB" dirty="0"/>
              <a:t> </a:t>
            </a:r>
            <a:r>
              <a:rPr lang="en-US" baseline="0" dirty="0"/>
              <a:t>(</a:t>
            </a:r>
            <a:r>
              <a:rPr lang="en-US" b="1" baseline="0" dirty="0"/>
              <a:t>click</a:t>
            </a:r>
            <a:r>
              <a:rPr lang="en-US" baseline="0" dirty="0"/>
              <a:t>) </a:t>
            </a:r>
          </a:p>
          <a:p>
            <a:pPr marL="457200" indent="-298450"/>
            <a:r>
              <a:rPr lang="en-US" baseline="0" dirty="0"/>
              <a:t>To handle multiple GPUs and applications we have design and implement a runtime framework. (</a:t>
            </a:r>
            <a:r>
              <a:rPr lang="en-US" b="1" baseline="0" dirty="0"/>
              <a:t>click</a:t>
            </a:r>
            <a:r>
              <a:rPr lang="en-US" baseline="0" dirty="0"/>
              <a:t>)</a:t>
            </a:r>
            <a:endParaRPr lang="en-GB" dirty="0"/>
          </a:p>
          <a:p>
            <a:pPr marL="158750" indent="0">
              <a:buNone/>
            </a:pPr>
            <a:endParaRPr lang="en-GB" baseline="0" dirty="0"/>
          </a:p>
          <a:p>
            <a:r>
              <a:rPr lang="en-GB" baseline="0" dirty="0"/>
              <a:t>The runtime framework </a:t>
            </a:r>
          </a:p>
          <a:p>
            <a:pPr lvl="1"/>
            <a:r>
              <a:rPr lang="en-GB" baseline="0" dirty="0"/>
              <a:t>Instructs TREM when to revoke a kernel, minimize the lost work due to revocations, because they select to revoke the shortest task first, finally it selects which task queue to serve according to a scheduling policy (</a:t>
            </a:r>
            <a:r>
              <a:rPr lang="en-GB" b="1" baseline="0" dirty="0"/>
              <a:t>click</a:t>
            </a:r>
            <a:r>
              <a:rPr lang="en-GB" baseline="0" dirty="0"/>
              <a:t>)</a:t>
            </a:r>
          </a:p>
          <a:p>
            <a:pPr lvl="0"/>
            <a:r>
              <a:rPr lang="en-GB" baseline="0" dirty="0"/>
              <a:t>We use to scheduling policies: Priority as Baseline. It just </a:t>
            </a:r>
            <a:r>
              <a:rPr lang="en-GB" dirty="0">
                <a:solidFill>
                  <a:srgbClr val="1D4956"/>
                </a:solidFill>
                <a:latin typeface="Barlow"/>
                <a:cs typeface="Calibri"/>
              </a:rPr>
              <a:t>Prioritizes user-facing over batch and it does not have any knowledge about SLA. Moreover, we have design and implement Elastic, which </a:t>
            </a:r>
            <a:r>
              <a:rPr lang="en-GB" sz="1100" baseline="0" dirty="0">
                <a:solidFill>
                  <a:srgbClr val="1D4956"/>
                </a:solidFill>
                <a:latin typeface="Barlow"/>
                <a:cs typeface="Calibri"/>
              </a:rPr>
              <a:t>packs user-facing tasks in a GPU, as such they do not violate the SLA, and devotes the remaining GPUs to batch tasks.</a:t>
            </a:r>
            <a:endParaRPr lang="en-US" baseline="0" dirty="0"/>
          </a:p>
        </p:txBody>
      </p:sp>
    </p:spTree>
    <p:extLst>
      <p:ext uri="{BB962C8B-B14F-4D97-AF65-F5344CB8AC3E}">
        <p14:creationId xmlns:p14="http://schemas.microsoft.com/office/powerpoint/2010/main" val="242857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dirty="0"/>
              <a:t>Now we are going to compare</a:t>
            </a:r>
            <a:r>
              <a:rPr lang="en-GB" baseline="0" dirty="0"/>
              <a:t> Priority and Elastic scheduling policy. </a:t>
            </a:r>
            <a:r>
              <a:rPr lang="en-GB" dirty="0"/>
              <a:t>In this figure we have a multi-GPU</a:t>
            </a:r>
            <a:r>
              <a:rPr lang="en-GB" baseline="0" dirty="0"/>
              <a:t> setup, with TREM running in each GPU, the scheduler that spawns one thread per GPU, and task queues with user-facing and batch tasks.</a:t>
            </a:r>
          </a:p>
          <a:p>
            <a:pPr marL="158750" indent="0">
              <a:buNone/>
            </a:pPr>
            <a:r>
              <a:rPr lang="en-US" baseline="0" dirty="0"/>
              <a:t>(</a:t>
            </a:r>
            <a:r>
              <a:rPr lang="en-US" b="1" baseline="0" dirty="0"/>
              <a:t>click</a:t>
            </a:r>
            <a:r>
              <a:rPr lang="en-US" baseline="0" dirty="0"/>
              <a:t>) </a:t>
            </a:r>
            <a:endParaRPr lang="en-GB" baseline="0" dirty="0"/>
          </a:p>
          <a:p>
            <a:pPr marL="457200" indent="-298450"/>
            <a:r>
              <a:rPr lang="en-GB" baseline="0" dirty="0"/>
              <a:t>Priority does not account the user-facing latency and has no notion about the SLA. It just prioritizes user-facing over batch tasks. </a:t>
            </a:r>
            <a:r>
              <a:rPr lang="en-US" baseline="0" dirty="0"/>
              <a:t>(</a:t>
            </a:r>
            <a:r>
              <a:rPr lang="en-US" b="1" baseline="0" dirty="0"/>
              <a:t>click</a:t>
            </a:r>
            <a:r>
              <a:rPr lang="en-US" baseline="0" dirty="0"/>
              <a:t>) </a:t>
            </a:r>
            <a:endParaRPr lang="en-GB" baseline="0" dirty="0"/>
          </a:p>
          <a:p>
            <a:pPr marL="457200" indent="-298450"/>
            <a:r>
              <a:rPr lang="en-GB" baseline="0" dirty="0"/>
              <a:t>So it assigns as many GPUs to user-facing, as the number of pending user-facing tasks in the system. In our example the two user-facing tasks of the first task queue will be send to two GPUs </a:t>
            </a:r>
            <a:r>
              <a:rPr lang="en-US" baseline="0" dirty="0"/>
              <a:t>(</a:t>
            </a:r>
            <a:r>
              <a:rPr lang="en-US" b="1" baseline="0" dirty="0"/>
              <a:t>click</a:t>
            </a:r>
            <a:r>
              <a:rPr lang="en-US" baseline="0" dirty="0"/>
              <a:t>) </a:t>
            </a:r>
            <a:endParaRPr lang="en-GB" baseline="0" dirty="0"/>
          </a:p>
          <a:p>
            <a:pPr marL="457200" indent="-298450"/>
            <a:r>
              <a:rPr lang="en-GB" baseline="0" dirty="0"/>
              <a:t>And batch tasks are postponed.</a:t>
            </a:r>
            <a:r>
              <a:rPr lang="en-US" baseline="0" dirty="0"/>
              <a:t> (</a:t>
            </a:r>
            <a:r>
              <a:rPr lang="en-US" b="1" baseline="0" dirty="0"/>
              <a:t>click</a:t>
            </a:r>
            <a:r>
              <a:rPr lang="en-US" baseline="0" dirty="0"/>
              <a:t>) </a:t>
            </a:r>
            <a:endParaRPr lang="en-GB" dirty="0"/>
          </a:p>
          <a:p>
            <a:pPr marL="158750" indent="0">
              <a:buNone/>
            </a:pPr>
            <a:endParaRPr lang="en-GB" dirty="0"/>
          </a:p>
          <a:p>
            <a:pPr marL="457200" indent="-298450"/>
            <a:r>
              <a:rPr lang="en-GB" dirty="0"/>
              <a:t>Elastic assigns the minimum number of GPUs</a:t>
            </a:r>
            <a:r>
              <a:rPr lang="en-GB" baseline="0" dirty="0"/>
              <a:t> to user-facing tasks, </a:t>
            </a:r>
            <a:r>
              <a:rPr lang="en-US" baseline="0" dirty="0"/>
              <a:t>(</a:t>
            </a:r>
            <a:r>
              <a:rPr lang="en-US" b="1" baseline="0" dirty="0"/>
              <a:t>click</a:t>
            </a:r>
            <a:r>
              <a:rPr lang="en-US" baseline="0" dirty="0"/>
              <a:t>) </a:t>
            </a:r>
            <a:endParaRPr lang="en-GB" baseline="0" dirty="0"/>
          </a:p>
          <a:p>
            <a:pPr marL="457200" indent="-298450"/>
            <a:r>
              <a:rPr lang="en-GB" baseline="0" dirty="0"/>
              <a:t>As such they meet their SLA target. </a:t>
            </a:r>
            <a:r>
              <a:rPr lang="en-US" baseline="0" dirty="0"/>
              <a:t>(</a:t>
            </a:r>
            <a:r>
              <a:rPr lang="en-US" b="1" baseline="0" dirty="0"/>
              <a:t>click</a:t>
            </a:r>
            <a:r>
              <a:rPr lang="en-US" baseline="0" dirty="0"/>
              <a:t>) </a:t>
            </a:r>
            <a:endParaRPr lang="en-GB" baseline="0" dirty="0"/>
          </a:p>
          <a:p>
            <a:pPr marL="457200" lvl="0" indent="-298450"/>
            <a:r>
              <a:rPr lang="en-GB" baseline="0" dirty="0"/>
              <a:t>Lets assume that one GPU is sufficient to satisfy the imminent user-facing load, </a:t>
            </a:r>
            <a:r>
              <a:rPr lang="en-US" baseline="0" dirty="0"/>
              <a:t>(</a:t>
            </a:r>
            <a:r>
              <a:rPr lang="en-US" b="1" baseline="0" dirty="0"/>
              <a:t>click</a:t>
            </a:r>
            <a:r>
              <a:rPr lang="en-US" baseline="0" dirty="0"/>
              <a:t>) </a:t>
            </a:r>
            <a:endParaRPr lang="en-GB" baseline="0" dirty="0"/>
          </a:p>
          <a:p>
            <a:pPr marL="457200" lvl="0" indent="-298450"/>
            <a:r>
              <a:rPr lang="en-GB" baseline="0" dirty="0"/>
              <a:t>so Elastic will send all user-facing tasks from the first task queue to the first GPU </a:t>
            </a:r>
            <a:r>
              <a:rPr lang="en-US" baseline="0" dirty="0"/>
              <a:t>(</a:t>
            </a:r>
            <a:r>
              <a:rPr lang="en-US" b="1" baseline="0" dirty="0"/>
              <a:t>click</a:t>
            </a:r>
            <a:r>
              <a:rPr lang="en-US" baseline="0" dirty="0"/>
              <a:t>) </a:t>
            </a:r>
            <a:endParaRPr lang="en-GB" baseline="0" dirty="0"/>
          </a:p>
          <a:p>
            <a:pPr marL="457200" lvl="0" indent="-298450"/>
            <a:r>
              <a:rPr lang="en-GB" baseline="0" dirty="0"/>
              <a:t>The remaining GPUs will be used from batch tasks. </a:t>
            </a:r>
            <a:r>
              <a:rPr lang="en-US" baseline="0" dirty="0"/>
              <a:t>(</a:t>
            </a:r>
            <a:r>
              <a:rPr lang="en-US" b="1" baseline="0" dirty="0"/>
              <a:t>click</a:t>
            </a:r>
            <a:r>
              <a:rPr lang="en-US" baseline="0" dirty="0"/>
              <a:t>) </a:t>
            </a:r>
            <a:endParaRPr lang="en-US" dirty="0"/>
          </a:p>
        </p:txBody>
      </p:sp>
    </p:spTree>
    <p:extLst>
      <p:ext uri="{BB962C8B-B14F-4D97-AF65-F5344CB8AC3E}">
        <p14:creationId xmlns:p14="http://schemas.microsoft.com/office/powerpoint/2010/main" val="572184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As the load of user-facing tasks increases.</a:t>
            </a:r>
          </a:p>
          <a:p>
            <a:endParaRPr lang="en-GB" dirty="0"/>
          </a:p>
          <a:p>
            <a:r>
              <a:rPr lang="en-GB" dirty="0"/>
              <a:t>Priority will wait for the currently executing user-facing task to finish and then it will assign the two GPUs to the newly arrived user-facing tasks. Again the execution of batch tasks is postponed. </a:t>
            </a:r>
          </a:p>
          <a:p>
            <a:endParaRPr lang="en-GB" dirty="0"/>
          </a:p>
          <a:p>
            <a:r>
              <a:rPr lang="en-GB" dirty="0"/>
              <a:t>Elastic</a:t>
            </a:r>
            <a:r>
              <a:rPr lang="en-GB" baseline="0" dirty="0"/>
              <a:t> assigns more GPUs to user-facing tasks. </a:t>
            </a:r>
            <a:r>
              <a:rPr lang="en-US" dirty="0"/>
              <a:t>In our</a:t>
            </a:r>
            <a:r>
              <a:rPr lang="en-US" baseline="0" dirty="0"/>
              <a:t> example lets assume that with one MORE GPU, the response time of user-facing tasks will be smaller than the SLA. </a:t>
            </a:r>
            <a:r>
              <a:rPr lang="en-US" sz="1100" baseline="0" dirty="0">
                <a:solidFill>
                  <a:srgbClr val="1D4956"/>
                </a:solidFill>
                <a:latin typeface="Barlow"/>
                <a:cs typeface="Calibri"/>
              </a:rPr>
              <a:t>As a result, the scheduler will select the second queue to pop tasks and send them to the second GPU. </a:t>
            </a:r>
          </a:p>
          <a:p>
            <a:endParaRPr lang="en-US" sz="1100" baseline="0" dirty="0">
              <a:solidFill>
                <a:srgbClr val="1D4956"/>
              </a:solidFill>
              <a:latin typeface="Barlow"/>
              <a:cs typeface="Calibri"/>
            </a:endParaRPr>
          </a:p>
          <a:p>
            <a:r>
              <a:rPr lang="en-GB" baseline="0" dirty="0"/>
              <a:t>Batch task execution will be postponed. However, without TREM we should wait for the batch task to finish before we can provide the GPU to the user-facing tasks</a:t>
            </a:r>
            <a:endParaRPr lang="en-GB" sz="1100" dirty="0">
              <a:solidFill>
                <a:srgbClr val="1D4956"/>
              </a:solidFill>
              <a:latin typeface="Barlow"/>
              <a:cs typeface="Calibri"/>
            </a:endParaRPr>
          </a:p>
          <a:p>
            <a:pPr marL="158750" indent="0">
              <a:buNone/>
            </a:pPr>
            <a:endParaRPr lang="en-GB" baseline="0" dirty="0"/>
          </a:p>
          <a:p>
            <a:endParaRPr lang="en-US" baseline="0" dirty="0"/>
          </a:p>
        </p:txBody>
      </p:sp>
    </p:spTree>
    <p:extLst>
      <p:ext uri="{BB962C8B-B14F-4D97-AF65-F5344CB8AC3E}">
        <p14:creationId xmlns:p14="http://schemas.microsoft.com/office/powerpoint/2010/main" val="3409231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Now</a:t>
            </a:r>
            <a:r>
              <a:rPr lang="en-GB" baseline="0" dirty="0"/>
              <a:t> we are going to see how TREM is intergraded with Priority and Elastic in order to stop the current executing batch task.</a:t>
            </a:r>
          </a:p>
          <a:p>
            <a:endParaRPr lang="en-GB" baseline="0" dirty="0"/>
          </a:p>
          <a:p>
            <a:r>
              <a:rPr lang="en-GB" baseline="0" dirty="0"/>
              <a:t>Initially there are now user-facing tasks in the system so all GPUs are provided to batch tasks</a:t>
            </a:r>
          </a:p>
          <a:p>
            <a:endParaRPr lang="en-US" dirty="0"/>
          </a:p>
        </p:txBody>
      </p:sp>
    </p:spTree>
    <p:extLst>
      <p:ext uri="{BB962C8B-B14F-4D97-AF65-F5344CB8AC3E}">
        <p14:creationId xmlns:p14="http://schemas.microsoft.com/office/powerpoint/2010/main" val="387528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indent="-298450"/>
            <a:r>
              <a:rPr lang="en-US" dirty="0"/>
              <a:t>Today GPUs are offered in a dedicated manner by cloud providers to ensure SLA to user-facing tasks. User-facing</a:t>
            </a:r>
            <a:r>
              <a:rPr lang="en-US" baseline="0" dirty="0"/>
              <a:t> task require tail latency guarantees, in particular its response time should be shorter than a Service Level Agreement (SLA). (</a:t>
            </a:r>
            <a:r>
              <a:rPr lang="en-US" b="1" baseline="0" dirty="0"/>
              <a:t>click</a:t>
            </a:r>
            <a:r>
              <a:rPr lang="en-US" baseline="0" dirty="0"/>
              <a:t>)</a:t>
            </a:r>
          </a:p>
          <a:p>
            <a:pPr marL="158750" indent="0">
              <a:buNone/>
            </a:pPr>
            <a:endParaRPr lang="en-US" baseline="0" dirty="0"/>
          </a:p>
          <a:p>
            <a:r>
              <a:rPr lang="en-US" baseline="0" dirty="0"/>
              <a:t>But GPUs are under-utilized b</a:t>
            </a:r>
            <a:r>
              <a:rPr lang="en-US" dirty="0"/>
              <a:t>ecause one application is not always capable to fully </a:t>
            </a:r>
            <a:r>
              <a:rPr lang="en-US" baseline="0" dirty="0"/>
              <a:t>utilize a GPU. (</a:t>
            </a:r>
            <a:r>
              <a:rPr lang="en-US" b="1" baseline="0" dirty="0"/>
              <a:t>click</a:t>
            </a:r>
            <a:r>
              <a:rPr lang="en-US" baseline="0" dirty="0"/>
              <a:t>)</a:t>
            </a:r>
          </a:p>
          <a:p>
            <a:pPr marL="158750" indent="0">
              <a:buNone/>
            </a:pPr>
            <a:endParaRPr lang="en-US" dirty="0"/>
          </a:p>
          <a:p>
            <a:r>
              <a:rPr lang="en-US" dirty="0"/>
              <a:t>State of the art approaches increase GPU utilization</a:t>
            </a:r>
            <a:r>
              <a:rPr lang="en-US" baseline="0" dirty="0"/>
              <a:t> by sharing a GPU among user-facing &amp; batch tasks. </a:t>
            </a:r>
          </a:p>
          <a:p>
            <a:r>
              <a:rPr lang="en-US" baseline="0" dirty="0"/>
              <a:t>A batch task does not have strict response time requirements but its execution can not be postponed for ever. (</a:t>
            </a:r>
            <a:r>
              <a:rPr lang="en-US" b="1" baseline="0" dirty="0"/>
              <a:t>click</a:t>
            </a:r>
            <a:r>
              <a:rPr lang="en-US" baseline="0" dirty="0"/>
              <a:t>)</a:t>
            </a:r>
          </a:p>
          <a:p>
            <a:pPr marL="158750" indent="0">
              <a:buNone/>
            </a:pPr>
            <a:endParaRPr lang="en-US" baseline="0" dirty="0"/>
          </a:p>
          <a:p>
            <a:r>
              <a:rPr lang="en-US" baseline="0" dirty="0"/>
              <a:t>If the batch task execution time is adequately smaller than the SLA, as you can see in the example on the right side. One can wait for the batch task to finish and then start the user-facing. (</a:t>
            </a:r>
            <a:r>
              <a:rPr lang="en-US" b="1" baseline="0" dirty="0"/>
              <a:t>click</a:t>
            </a:r>
            <a:r>
              <a:rPr lang="en-US" baseline="0" dirty="0"/>
              <a:t>)</a:t>
            </a:r>
          </a:p>
          <a:p>
            <a:pPr lvl="0"/>
            <a:endParaRPr lang="en-US" baseline="0" dirty="0"/>
          </a:p>
          <a:p>
            <a:pPr lvl="0"/>
            <a:r>
              <a:rPr lang="en-US" baseline="0" dirty="0"/>
              <a:t>And the user facing will meet its SLA target. (</a:t>
            </a:r>
            <a:r>
              <a:rPr lang="en-US" b="1" baseline="0" dirty="0"/>
              <a:t>click</a:t>
            </a:r>
            <a:r>
              <a:rPr lang="en-US" baseline="0" dirty="0"/>
              <a:t>)</a:t>
            </a:r>
          </a:p>
          <a:p>
            <a:pPr lvl="1"/>
            <a:endParaRPr lang="en-US" baseline="0" dirty="0"/>
          </a:p>
          <a:p>
            <a:r>
              <a:rPr lang="en-US" baseline="0" dirty="0"/>
              <a:t>However, batch tasks commonly have execution time greater or equal to the SLA. So if we wait for the batch task to finish and then start the user-facing, (</a:t>
            </a:r>
            <a:r>
              <a:rPr lang="en-US" b="1" baseline="0" dirty="0"/>
              <a:t>click</a:t>
            </a:r>
            <a:r>
              <a:rPr lang="en-US" baseline="0" dirty="0"/>
              <a:t>)</a:t>
            </a:r>
          </a:p>
          <a:p>
            <a:endParaRPr lang="en-US" baseline="0" dirty="0"/>
          </a:p>
          <a:p>
            <a:r>
              <a:rPr lang="en-US" baseline="0" dirty="0"/>
              <a:t>This will lead to a SLA violation (</a:t>
            </a:r>
            <a:r>
              <a:rPr lang="en-US" b="1" baseline="0" dirty="0"/>
              <a:t>click</a:t>
            </a:r>
            <a:r>
              <a:rPr lang="en-US" baseline="0" dirty="0"/>
              <a:t>)</a:t>
            </a:r>
            <a:endParaRPr lang="en-US" dirty="0"/>
          </a:p>
        </p:txBody>
      </p:sp>
    </p:spTree>
    <p:extLst>
      <p:ext uri="{BB962C8B-B14F-4D97-AF65-F5344CB8AC3E}">
        <p14:creationId xmlns:p14="http://schemas.microsoft.com/office/powerpoint/2010/main" val="1537229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Then</a:t>
            </a:r>
            <a:r>
              <a:rPr lang="en-GB" baseline="0" dirty="0"/>
              <a:t> a burst of user-facing tasks arrives</a:t>
            </a:r>
            <a:endParaRPr lang="en-GB" dirty="0"/>
          </a:p>
          <a:p>
            <a:endParaRPr lang="en-GB" dirty="0"/>
          </a:p>
          <a:p>
            <a:r>
              <a:rPr lang="en-GB" dirty="0"/>
              <a:t>Priority will revoke both</a:t>
            </a:r>
            <a:r>
              <a:rPr lang="en-GB" baseline="0" dirty="0"/>
              <a:t> GPUs because it is going to spread the user-facing tasks.</a:t>
            </a:r>
          </a:p>
          <a:p>
            <a:endParaRPr lang="en-GB" baseline="0" dirty="0"/>
          </a:p>
          <a:p>
            <a:r>
              <a:rPr lang="en-GB" baseline="0" dirty="0"/>
              <a:t>On the other hand elastic recognizes that one GPU can serve the user-facing. So it revokes only the first one. </a:t>
            </a:r>
            <a:endParaRPr lang="en-US" dirty="0"/>
          </a:p>
        </p:txBody>
      </p:sp>
    </p:spTree>
    <p:extLst>
      <p:ext uri="{BB962C8B-B14F-4D97-AF65-F5344CB8AC3E}">
        <p14:creationId xmlns:p14="http://schemas.microsoft.com/office/powerpoint/2010/main" val="3213266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baseline="0" dirty="0"/>
              <a:t>In Priority both user-facing will start executing to two GPUs.</a:t>
            </a:r>
          </a:p>
          <a:p>
            <a:endParaRPr lang="en-GB" baseline="0" dirty="0"/>
          </a:p>
          <a:p>
            <a:r>
              <a:rPr lang="en-GB" baseline="0" dirty="0"/>
              <a:t>In Elastic only one GPU is </a:t>
            </a:r>
            <a:r>
              <a:rPr lang="en-GB" sz="1100" dirty="0">
                <a:solidFill>
                  <a:srgbClr val="1D4956"/>
                </a:solidFill>
                <a:latin typeface="Barlow"/>
                <a:cs typeface="Calibri"/>
              </a:rPr>
              <a:t>provided</a:t>
            </a:r>
            <a:r>
              <a:rPr lang="en-GB" baseline="0" dirty="0"/>
              <a:t> to user-facing while the remaining are used from batch.</a:t>
            </a:r>
            <a:endParaRPr lang="en-US" dirty="0"/>
          </a:p>
        </p:txBody>
      </p:sp>
    </p:spTree>
    <p:extLst>
      <p:ext uri="{BB962C8B-B14F-4D97-AF65-F5344CB8AC3E}">
        <p14:creationId xmlns:p14="http://schemas.microsoft.com/office/powerpoint/2010/main" val="3193853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1949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We use to type of workloads</a:t>
            </a:r>
            <a:r>
              <a:rPr lang="en-GB" baseline="0" dirty="0"/>
              <a:t> to evaluate our system:</a:t>
            </a:r>
          </a:p>
          <a:p>
            <a:pPr lvl="1"/>
            <a:r>
              <a:rPr lang="en-GB" baseline="0" dirty="0"/>
              <a:t>Micro-benchmarks </a:t>
            </a:r>
          </a:p>
          <a:p>
            <a:pPr lvl="2"/>
            <a:r>
              <a:rPr lang="en-GB" baseline="0" dirty="0"/>
              <a:t>With a few tasks in order to measure the overhead of TREM</a:t>
            </a:r>
          </a:p>
          <a:p>
            <a:pPr lvl="1"/>
            <a:r>
              <a:rPr lang="en-GB" baseline="0" dirty="0"/>
              <a:t>And DC inspired synthetic workloads</a:t>
            </a:r>
          </a:p>
          <a:p>
            <a:pPr lvl="2"/>
            <a:r>
              <a:rPr lang="en-GB" baseline="0" dirty="0"/>
              <a:t>With thousands of user-facing &amp; batch tasks,  to measure the overall system performance</a:t>
            </a:r>
          </a:p>
          <a:p>
            <a:pPr lvl="0"/>
            <a:endParaRPr lang="en-GB" baseline="0" dirty="0"/>
          </a:p>
          <a:p>
            <a:pPr lvl="0"/>
            <a:r>
              <a:rPr lang="en-GB" baseline="0" dirty="0"/>
              <a:t>We use tasks from </a:t>
            </a:r>
            <a:r>
              <a:rPr lang="en-GB" baseline="0" dirty="0" err="1"/>
              <a:t>Rodinia</a:t>
            </a:r>
            <a:r>
              <a:rPr lang="en-GB" baseline="0" dirty="0"/>
              <a:t> 3.2 and NVIDIA SDK of CUDA toolkit 9.</a:t>
            </a:r>
          </a:p>
          <a:p>
            <a:pPr lvl="0"/>
            <a:r>
              <a:rPr lang="en-GB" baseline="0" dirty="0"/>
              <a:t>You can see some of the tasks used in our evaluation in the table on the right. As you can observe we have execution times ranging from a few </a:t>
            </a:r>
            <a:r>
              <a:rPr lang="en-GB" baseline="0" dirty="0" err="1"/>
              <a:t>ms</a:t>
            </a:r>
            <a:r>
              <a:rPr lang="en-GB" baseline="0" dirty="0"/>
              <a:t> up to hundreds of seconds. </a:t>
            </a:r>
          </a:p>
          <a:p>
            <a:pPr lvl="0"/>
            <a:r>
              <a:rPr lang="en-GB" baseline="0" dirty="0"/>
              <a:t>Moreover, we have tasks with memory footprint from MBs up to GBs</a:t>
            </a:r>
          </a:p>
          <a:p>
            <a:pPr lvl="0"/>
            <a:endParaRPr lang="en-GB" baseline="0" dirty="0"/>
          </a:p>
          <a:p>
            <a:pPr lvl="0"/>
            <a:r>
              <a:rPr lang="en-GB" baseline="0" dirty="0"/>
              <a:t>We consider the SLA to be 200ms according to previous approaches. </a:t>
            </a:r>
            <a:endParaRPr lang="en-US" dirty="0"/>
          </a:p>
          <a:p>
            <a:r>
              <a:rPr lang="en-US" dirty="0"/>
              <a:t>Tasks</a:t>
            </a:r>
            <a:r>
              <a:rPr lang="en-US" baseline="0" dirty="0"/>
              <a:t> with execution time &lt; SLA are user-facing while tasks with execution time &gt;&gt; SLA are batch</a:t>
            </a:r>
            <a:endParaRPr lang="en-US" dirty="0"/>
          </a:p>
        </p:txBody>
      </p:sp>
    </p:spTree>
    <p:extLst>
      <p:ext uri="{BB962C8B-B14F-4D97-AF65-F5344CB8AC3E}">
        <p14:creationId xmlns:p14="http://schemas.microsoft.com/office/powerpoint/2010/main" val="3475401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To generate the datacenter-inspired workload we implement</a:t>
            </a:r>
            <a:r>
              <a:rPr lang="en-US" baseline="0" dirty="0"/>
              <a:t> a workload generator that mimics traces from Google and Alibaba</a:t>
            </a:r>
          </a:p>
          <a:p>
            <a:r>
              <a:rPr lang="en-US" baseline="0" dirty="0"/>
              <a:t>Our workload generator takes 3 parameters:</a:t>
            </a:r>
          </a:p>
          <a:p>
            <a:pPr lvl="1"/>
            <a:r>
              <a:rPr lang="en-US" baseline="0" dirty="0"/>
              <a:t>Job duration that follows </a:t>
            </a:r>
            <a:r>
              <a:rPr lang="en-US" baseline="0" dirty="0" err="1"/>
              <a:t>pareto</a:t>
            </a:r>
            <a:r>
              <a:rPr lang="en-US" baseline="0" dirty="0"/>
              <a:t> distribution (click)</a:t>
            </a:r>
          </a:p>
          <a:p>
            <a:pPr lvl="1"/>
            <a:r>
              <a:rPr lang="en-US" baseline="0" dirty="0"/>
              <a:t>Job inter-arrival time that follows an exponential distribution (click)</a:t>
            </a:r>
          </a:p>
          <a:p>
            <a:pPr lvl="1"/>
            <a:r>
              <a:rPr lang="en-US" baseline="0" dirty="0"/>
              <a:t>And User-facing to batch job ratio: fifty-fifty according to Alibaba and eighty-twenty according to google (click)</a:t>
            </a:r>
          </a:p>
          <a:p>
            <a:pPr lvl="0"/>
            <a:endParaRPr lang="en-US" baseline="0" dirty="0"/>
          </a:p>
          <a:p>
            <a:pPr lvl="0"/>
            <a:r>
              <a:rPr lang="en-US" baseline="0" dirty="0"/>
              <a:t>We generate two workloads Workload 1 and 2. As you can see in the table on the right corner. </a:t>
            </a:r>
          </a:p>
          <a:p>
            <a:pPr lvl="1"/>
            <a:r>
              <a:rPr lang="en-US" baseline="0" dirty="0"/>
              <a:t>The two workloads differ in the user-facing to batch ratio.</a:t>
            </a:r>
          </a:p>
          <a:p>
            <a:pPr lvl="1"/>
            <a:r>
              <a:rPr lang="en-US" baseline="0" dirty="0"/>
              <a:t>The user-facing job duration mean and the batch job duration mean is the same for both workloads</a:t>
            </a:r>
          </a:p>
          <a:p>
            <a:pPr lvl="1"/>
            <a:r>
              <a:rPr lang="en-US" baseline="0" dirty="0"/>
              <a:t>The same happens with the total number of tasks and jobs</a:t>
            </a:r>
          </a:p>
          <a:p>
            <a:pPr marL="615950" lvl="1" indent="0">
              <a:buNone/>
            </a:pPr>
            <a:endParaRPr lang="en-US" dirty="0"/>
          </a:p>
        </p:txBody>
      </p:sp>
    </p:spTree>
    <p:extLst>
      <p:ext uri="{BB962C8B-B14F-4D97-AF65-F5344CB8AC3E}">
        <p14:creationId xmlns:p14="http://schemas.microsoft.com/office/powerpoint/2010/main" val="289959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To emulate</a:t>
            </a:r>
            <a:r>
              <a:rPr lang="en-US" baseline="0" dirty="0"/>
              <a:t> different load we use a scaling factor on the base inter-arrival mean. </a:t>
            </a:r>
            <a:r>
              <a:rPr lang="en-US" dirty="0"/>
              <a:t>Effectively,</a:t>
            </a:r>
            <a:r>
              <a:rPr lang="en-US" baseline="0" dirty="0"/>
              <a:t> </a:t>
            </a:r>
            <a:r>
              <a:rPr lang="en-US" dirty="0"/>
              <a:t>the scaling factor modifies the density of job arrivals, and as</a:t>
            </a:r>
            <a:r>
              <a:rPr lang="en-US" baseline="0" dirty="0"/>
              <a:t> </a:t>
            </a:r>
            <a:r>
              <a:rPr lang="en-US" dirty="0"/>
              <a:t>a result, the load and the burstiness of the workload</a:t>
            </a:r>
          </a:p>
          <a:p>
            <a:pPr marL="158750" indent="0">
              <a:buNone/>
            </a:pPr>
            <a:endParaRPr lang="en-US" dirty="0"/>
          </a:p>
          <a:p>
            <a:pPr lvl="0"/>
            <a:r>
              <a:rPr lang="en-US" dirty="0"/>
              <a:t>The scaling factor ranges</a:t>
            </a:r>
            <a:r>
              <a:rPr lang="en-US" baseline="0" dirty="0"/>
              <a:t> from 0.25 which is a low load up to 2.0 which is oversubscription </a:t>
            </a:r>
          </a:p>
          <a:p>
            <a:pPr lvl="1"/>
            <a:r>
              <a:rPr lang="en-US" baseline="0" dirty="0"/>
              <a:t>Load 0.25 can fully utilize temporally a GPU</a:t>
            </a:r>
          </a:p>
          <a:p>
            <a:pPr lvl="1"/>
            <a:r>
              <a:rPr lang="en-US" baseline="0" dirty="0"/>
              <a:t>Whereas Load1 can fully utilize 4 GPUs</a:t>
            </a:r>
          </a:p>
          <a:p>
            <a:pPr lvl="1"/>
            <a:endParaRPr lang="en-US" baseline="0" dirty="0"/>
          </a:p>
          <a:p>
            <a:pPr lvl="0"/>
            <a:r>
              <a:rPr lang="en-US" baseline="0" dirty="0"/>
              <a:t>More information about the workload generator can be found in our paper</a:t>
            </a:r>
          </a:p>
        </p:txBody>
      </p:sp>
    </p:spTree>
    <p:extLst>
      <p:ext uri="{BB962C8B-B14F-4D97-AF65-F5344CB8AC3E}">
        <p14:creationId xmlns:p14="http://schemas.microsoft.com/office/powerpoint/2010/main" val="3332269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are going to move to our experimental analysis. </a:t>
            </a:r>
            <a:endParaRPr lang="el-GR" dirty="0"/>
          </a:p>
        </p:txBody>
      </p:sp>
    </p:spTree>
    <p:extLst>
      <p:ext uri="{BB962C8B-B14F-4D97-AF65-F5344CB8AC3E}">
        <p14:creationId xmlns:p14="http://schemas.microsoft.com/office/powerpoint/2010/main" val="367743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These</a:t>
            </a:r>
            <a:r>
              <a:rPr lang="en-US" baseline="0" dirty="0"/>
              <a:t> plots show the percentage of tasks meeting the SLA for all scheduling policies Priority, Elastic, </a:t>
            </a:r>
            <a:r>
              <a:rPr lang="en-US" baseline="0" dirty="0" err="1"/>
              <a:t>Priority+TREM</a:t>
            </a:r>
            <a:r>
              <a:rPr lang="en-US" baseline="0" dirty="0"/>
              <a:t> and </a:t>
            </a:r>
            <a:r>
              <a:rPr lang="en-US" baseline="0" dirty="0" err="1"/>
              <a:t>Elastic+TREM</a:t>
            </a:r>
            <a:r>
              <a:rPr lang="en-US" baseline="0" dirty="0"/>
              <a:t>.</a:t>
            </a:r>
          </a:p>
          <a:p>
            <a:pPr marL="158750" indent="0">
              <a:buNone/>
            </a:pPr>
            <a:r>
              <a:rPr lang="en-GB" baseline="0" dirty="0"/>
              <a:t>X-axis shows the load and spawns from low load (0.25) up to oversubscription(2.0). Y-axis shows the percentage of tasks that meet the SLA. We have the same plot for both Workloads; W1 and W2.</a:t>
            </a:r>
          </a:p>
          <a:p>
            <a:pPr marL="158750" indent="0">
              <a:buNone/>
            </a:pPr>
            <a:endParaRPr lang="en-US" dirty="0"/>
          </a:p>
          <a:p>
            <a:r>
              <a:rPr lang="en-US" dirty="0"/>
              <a:t>At</a:t>
            </a:r>
            <a:r>
              <a:rPr lang="en-US" baseline="0" dirty="0"/>
              <a:t> low load 0.25 there is no much resource contention so there is no difference between policies with and without </a:t>
            </a:r>
            <a:r>
              <a:rPr lang="en-US" baseline="0" dirty="0" err="1"/>
              <a:t>Trem</a:t>
            </a:r>
            <a:r>
              <a:rPr lang="en-US" baseline="0" dirty="0"/>
              <a:t> in both workloads</a:t>
            </a:r>
          </a:p>
          <a:p>
            <a:endParaRPr lang="en-US" baseline="0" dirty="0"/>
          </a:p>
          <a:p>
            <a:r>
              <a:rPr lang="en-US" baseline="0" dirty="0"/>
              <a:t>As the load increase, the difference between Tasks meeting the SLA, between policies with and without </a:t>
            </a:r>
            <a:r>
              <a:rPr lang="en-US" baseline="0" dirty="0" err="1"/>
              <a:t>TReM</a:t>
            </a:r>
            <a:r>
              <a:rPr lang="en-US" baseline="0" dirty="0"/>
              <a:t> increases rapidly, in both Workloads.</a:t>
            </a:r>
          </a:p>
          <a:p>
            <a:endParaRPr lang="en-US" baseline="0" dirty="0"/>
          </a:p>
          <a:p>
            <a:r>
              <a:rPr lang="en-US" baseline="0" dirty="0"/>
              <a:t>In Particular, in W1 the difference in oversubscription is 8%, whereas in W2 is 10%. The difference in W1 and W2 is due to the fact that in W2 we have more user-facing tasks at runtime so we use more the revocation mechanism</a:t>
            </a:r>
            <a:endParaRPr lang="en-US" dirty="0"/>
          </a:p>
        </p:txBody>
      </p:sp>
    </p:spTree>
    <p:extLst>
      <p:ext uri="{BB962C8B-B14F-4D97-AF65-F5344CB8AC3E}">
        <p14:creationId xmlns:p14="http://schemas.microsoft.com/office/powerpoint/2010/main" val="4103808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baseline="0" dirty="0" err="1"/>
              <a:t>TReM</a:t>
            </a:r>
            <a:r>
              <a:rPr lang="en-GB" baseline="0" dirty="0"/>
              <a:t> in order to provide low revocation latency it does not store the state of the pre-empted task, hence the batch task starts from the beginning.  In t</a:t>
            </a:r>
            <a:r>
              <a:rPr lang="en-GB" dirty="0"/>
              <a:t>his Figure  we see the lost</a:t>
            </a:r>
            <a:r>
              <a:rPr lang="en-GB" baseline="0" dirty="0"/>
              <a:t> work due to revocations.</a:t>
            </a:r>
            <a:r>
              <a:rPr lang="en-US" baseline="0" dirty="0"/>
              <a:t> </a:t>
            </a:r>
            <a:r>
              <a:rPr lang="en-GB" baseline="0" dirty="0"/>
              <a:t>The x-axis shows the load, whereas the y-axis the wasted time due to revocations. </a:t>
            </a:r>
            <a:r>
              <a:rPr lang="en-US" baseline="0" dirty="0"/>
              <a:t>The wasted time represents the work that need re-execute due to revocations.</a:t>
            </a:r>
          </a:p>
          <a:p>
            <a:r>
              <a:rPr lang="en-US" baseline="0" dirty="0"/>
              <a:t>As we observe the wasted time increases as the load increases from low to oversubscription. (</a:t>
            </a:r>
            <a:r>
              <a:rPr lang="en-US" b="1" baseline="0" dirty="0"/>
              <a:t>Click) </a:t>
            </a:r>
            <a:r>
              <a:rPr lang="en-US" sz="1100" b="0" i="0" u="none" strike="noStrike" cap="none" baseline="0" dirty="0">
                <a:solidFill>
                  <a:srgbClr val="000000"/>
                </a:solidFill>
                <a:latin typeface="Arial"/>
                <a:ea typeface="Arial"/>
                <a:cs typeface="Arial"/>
                <a:sym typeface="Arial"/>
              </a:rPr>
              <a:t>At </a:t>
            </a:r>
            <a:r>
              <a:rPr lang="en-GB" sz="1100" b="0" i="0" u="none" strike="noStrike" cap="none" baseline="0" dirty="0">
                <a:solidFill>
                  <a:srgbClr val="000000"/>
                </a:solidFill>
                <a:latin typeface="Arial"/>
                <a:ea typeface="Arial"/>
                <a:cs typeface="Arial"/>
                <a:sym typeface="Arial"/>
              </a:rPr>
              <a:t>low load (0.25), the wasted time percentage for both Elastic and Priority is below 2%, while at load 2.0 it reaches 3%.</a:t>
            </a:r>
            <a:r>
              <a:rPr lang="en-US" sz="1100" b="0" i="0" u="none" strike="noStrike" cap="none" baseline="0" dirty="0">
                <a:solidFill>
                  <a:srgbClr val="000000"/>
                </a:solidFill>
                <a:latin typeface="Arial"/>
                <a:ea typeface="Arial"/>
                <a:cs typeface="Arial"/>
                <a:sym typeface="Arial"/>
              </a:rPr>
              <a:t> </a:t>
            </a:r>
            <a:r>
              <a:rPr lang="en-US" baseline="0" dirty="0"/>
              <a:t>Both policies, Priority and Elastic minimize this amount of wasted work because </a:t>
            </a:r>
            <a:r>
              <a:rPr lang="en-GB" sz="1100" b="0" i="0" u="none" strike="noStrike" cap="none" baseline="0" dirty="0">
                <a:solidFill>
                  <a:srgbClr val="000000"/>
                </a:solidFill>
                <a:latin typeface="Arial"/>
                <a:ea typeface="Arial"/>
                <a:cs typeface="Arial"/>
                <a:sym typeface="Arial"/>
              </a:rPr>
              <a:t>choose to revoke the batch task that has started most recently.</a:t>
            </a:r>
            <a:endParaRPr lang="en-US" sz="1100" b="0" i="0" u="none" strike="noStrike" cap="none" baseline="0" dirty="0">
              <a:solidFill>
                <a:srgbClr val="000000"/>
              </a:solidFill>
              <a:latin typeface="Arial"/>
              <a:ea typeface="Arial"/>
              <a:cs typeface="Arial"/>
              <a:sym typeface="Arial"/>
            </a:endParaRPr>
          </a:p>
          <a:p>
            <a:r>
              <a:rPr lang="en-US" baseline="0" dirty="0"/>
              <a:t>Moreover, Elastic has on average 0,6% less wasted work than Priority. This happens because Elastic performs less revocations, because it uses the minimum amount of GPUs in order to satisfy the user-facing load and </a:t>
            </a:r>
            <a:r>
              <a:rPr lang="en-GB" sz="1100" b="0" i="0" u="none" strike="noStrike" cap="none" baseline="0" dirty="0">
                <a:solidFill>
                  <a:srgbClr val="000000"/>
                </a:solidFill>
                <a:latin typeface="Arial"/>
                <a:ea typeface="Arial"/>
                <a:cs typeface="Arial"/>
                <a:sym typeface="Arial"/>
              </a:rPr>
              <a:t>also because it will revoke a batch task only if its remaining time is less than the revocation overhead. </a:t>
            </a:r>
            <a:endParaRPr lang="en-US" dirty="0"/>
          </a:p>
        </p:txBody>
      </p:sp>
    </p:spTree>
    <p:extLst>
      <p:ext uri="{BB962C8B-B14F-4D97-AF65-F5344CB8AC3E}">
        <p14:creationId xmlns:p14="http://schemas.microsoft.com/office/powerpoint/2010/main" val="2029084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This</a:t>
            </a:r>
            <a:r>
              <a:rPr lang="en-US" baseline="0" dirty="0"/>
              <a:t> </a:t>
            </a:r>
            <a:r>
              <a:rPr lang="en-US" dirty="0"/>
              <a:t>Figure depicts time to completion for batch jobs running under Elastic with and without TREM. The x-axis shows</a:t>
            </a:r>
            <a:r>
              <a:rPr lang="en-US" baseline="0" dirty="0"/>
              <a:t> the job percentile, while the y-axis the time to completion in seconds. </a:t>
            </a:r>
            <a:r>
              <a:rPr lang="en-US" sz="1100" b="0" i="0" u="none" strike="noStrike" cap="none" baseline="0" dirty="0">
                <a:solidFill>
                  <a:srgbClr val="000000"/>
                </a:solidFill>
                <a:latin typeface="Arial"/>
                <a:ea typeface="Arial"/>
                <a:cs typeface="Arial"/>
                <a:sym typeface="Arial"/>
              </a:rPr>
              <a:t>As expected, time </a:t>
            </a:r>
            <a:r>
              <a:rPr lang="en-GB" sz="1100" b="0" i="0" u="none" strike="noStrike" cap="none" baseline="0" dirty="0">
                <a:solidFill>
                  <a:srgbClr val="000000"/>
                </a:solidFill>
                <a:latin typeface="Arial"/>
                <a:ea typeface="Arial"/>
                <a:cs typeface="Arial"/>
                <a:sym typeface="Arial"/>
              </a:rPr>
              <a:t>to completion of batch jobs increases with </a:t>
            </a:r>
            <a:r>
              <a:rPr lang="en-GB" sz="1100" b="0" i="0" u="none" strike="noStrike" cap="none" baseline="0" dirty="0" err="1">
                <a:solidFill>
                  <a:srgbClr val="000000"/>
                </a:solidFill>
                <a:latin typeface="Arial"/>
                <a:ea typeface="Arial"/>
                <a:cs typeface="Arial"/>
                <a:sym typeface="Arial"/>
              </a:rPr>
              <a:t>TReM</a:t>
            </a:r>
            <a:r>
              <a:rPr lang="en-GB" sz="1100" b="0" i="0" u="none" strike="noStrike" cap="none" baseline="0" dirty="0">
                <a:solidFill>
                  <a:srgbClr val="000000"/>
                </a:solidFill>
                <a:latin typeface="Arial"/>
                <a:ea typeface="Arial"/>
                <a:cs typeface="Arial"/>
                <a:sym typeface="Arial"/>
              </a:rPr>
              <a:t> because tasks are revoked and replayed. Time to completion increases from 30% up to 94%.</a:t>
            </a:r>
          </a:p>
          <a:p>
            <a:pPr marL="158750" indent="0">
              <a:buNone/>
            </a:pPr>
            <a:endParaRPr lang="en-US" baseline="0" dirty="0"/>
          </a:p>
          <a:p>
            <a:endParaRPr lang="en-US" dirty="0"/>
          </a:p>
        </p:txBody>
      </p:sp>
    </p:spTree>
    <p:extLst>
      <p:ext uri="{BB962C8B-B14F-4D97-AF65-F5344CB8AC3E}">
        <p14:creationId xmlns:p14="http://schemas.microsoft.com/office/powerpoint/2010/main" val="386901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baseline="0" dirty="0"/>
              <a:t>Preemption can reduce SLA violations. BUT GPU preemption approaches incur variable and high latency because:</a:t>
            </a:r>
          </a:p>
          <a:p>
            <a:r>
              <a:rPr lang="en-GB" sz="1100" b="0" i="0" u="none" strike="noStrike" cap="none" baseline="0" dirty="0">
                <a:solidFill>
                  <a:srgbClr val="000000"/>
                </a:solidFill>
                <a:latin typeface="Arial"/>
                <a:ea typeface="Arial"/>
                <a:cs typeface="Arial"/>
                <a:sym typeface="Arial"/>
              </a:rPr>
              <a:t>Rely on existing CUDA thread blocks or Slice tasks to provide pre-emption points</a:t>
            </a:r>
          </a:p>
          <a:p>
            <a:pPr lvl="1"/>
            <a:r>
              <a:rPr lang="en-GB" sz="1100" b="0" i="0" u="none" strike="noStrike" cap="none" baseline="0" dirty="0">
                <a:solidFill>
                  <a:srgbClr val="000000"/>
                </a:solidFill>
                <a:latin typeface="Arial"/>
                <a:ea typeface="Arial"/>
                <a:cs typeface="Arial"/>
                <a:sym typeface="Arial"/>
              </a:rPr>
              <a:t>Rare </a:t>
            </a:r>
            <a:r>
              <a:rPr lang="en-GB" sz="1100" b="0" i="0" u="none" strike="noStrike" cap="none" baseline="0" dirty="0" err="1">
                <a:solidFill>
                  <a:srgbClr val="000000"/>
                </a:solidFill>
                <a:latin typeface="Arial"/>
                <a:ea typeface="Arial"/>
                <a:cs typeface="Arial"/>
                <a:sym typeface="Arial"/>
              </a:rPr>
              <a:t>preemtion</a:t>
            </a:r>
            <a:r>
              <a:rPr lang="en-GB" sz="1100" b="0" i="0" u="none" strike="noStrike" cap="none" baseline="0" dirty="0">
                <a:solidFill>
                  <a:srgbClr val="000000"/>
                </a:solidFill>
                <a:latin typeface="Arial"/>
                <a:ea typeface="Arial"/>
                <a:cs typeface="Arial"/>
                <a:sym typeface="Arial"/>
              </a:rPr>
              <a:t> points incur high latency, while frequent pre-emption points increase task execution time.</a:t>
            </a:r>
          </a:p>
          <a:p>
            <a:pPr lvl="0"/>
            <a:r>
              <a:rPr lang="en-GB" sz="1100" b="0" i="0" u="none" strike="noStrike" cap="none" baseline="0" dirty="0">
                <a:solidFill>
                  <a:srgbClr val="000000"/>
                </a:solidFill>
                <a:latin typeface="Arial"/>
                <a:ea typeface="Arial"/>
                <a:cs typeface="Arial"/>
                <a:sym typeface="Arial"/>
              </a:rPr>
              <a:t>Store stopped task’s state</a:t>
            </a:r>
          </a:p>
          <a:p>
            <a:pPr lvl="1"/>
            <a:r>
              <a:rPr lang="en-GB" sz="1100" b="0" i="0" u="none" strike="noStrike" cap="none" baseline="0" dirty="0">
                <a:solidFill>
                  <a:srgbClr val="000000"/>
                </a:solidFill>
                <a:latin typeface="Arial"/>
                <a:ea typeface="Arial"/>
                <a:cs typeface="Arial"/>
                <a:sym typeface="Arial"/>
              </a:rPr>
              <a:t>Save the pre-empted task state in the GPU memory can lead to memory monopolization for tasks with large memory footprint</a:t>
            </a:r>
          </a:p>
          <a:p>
            <a:pPr lvl="1"/>
            <a:r>
              <a:rPr lang="en-GB" sz="1100" b="0" i="0" u="none" strike="noStrike" cap="none" baseline="0" dirty="0">
                <a:solidFill>
                  <a:srgbClr val="000000"/>
                </a:solidFill>
                <a:latin typeface="Arial"/>
                <a:ea typeface="Arial"/>
                <a:cs typeface="Arial"/>
                <a:sym typeface="Arial"/>
              </a:rPr>
              <a:t>While saving task state to host memory introduces variable latency.</a:t>
            </a:r>
            <a:endParaRPr lang="en-US" baseline="0" dirty="0"/>
          </a:p>
          <a:p>
            <a:pPr marL="158750" indent="0">
              <a:buNone/>
            </a:pPr>
            <a:endParaRPr lang="en-US" baseline="0" dirty="0"/>
          </a:p>
          <a:p>
            <a:pPr marL="457200" indent="-298450"/>
            <a:r>
              <a:rPr lang="en-US" baseline="0" dirty="0"/>
              <a:t>BUT high preemption latency affects violations.  </a:t>
            </a:r>
          </a:p>
          <a:p>
            <a:pPr marL="158750" indent="0">
              <a:buNone/>
            </a:pPr>
            <a:endParaRPr lang="en-US" baseline="0" dirty="0"/>
          </a:p>
          <a:p>
            <a:pPr lvl="0"/>
            <a:r>
              <a:rPr lang="en-US" baseline="0" dirty="0"/>
              <a:t>As you can see in the figure, (</a:t>
            </a:r>
            <a:r>
              <a:rPr lang="en-US" b="1" baseline="0" dirty="0"/>
              <a:t>click</a:t>
            </a:r>
            <a:r>
              <a:rPr lang="en-US" baseline="0" dirty="0"/>
              <a:t>)</a:t>
            </a:r>
          </a:p>
          <a:p>
            <a:pPr lvl="0"/>
            <a:r>
              <a:rPr lang="en-US" baseline="0" dirty="0"/>
              <a:t>we send the stop signal        (</a:t>
            </a:r>
            <a:r>
              <a:rPr lang="en-US" b="1" baseline="0" dirty="0"/>
              <a:t>click</a:t>
            </a:r>
            <a:r>
              <a:rPr lang="en-US" baseline="0" dirty="0"/>
              <a:t>)</a:t>
            </a:r>
          </a:p>
        </p:txBody>
      </p:sp>
    </p:spTree>
    <p:extLst>
      <p:ext uri="{BB962C8B-B14F-4D97-AF65-F5344CB8AC3E}">
        <p14:creationId xmlns:p14="http://schemas.microsoft.com/office/powerpoint/2010/main" val="3681135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In this slide we are going to evaluate the 3 ways that exist in order to stop a kernel and we are going to answer why the </a:t>
            </a:r>
            <a:r>
              <a:rPr lang="en-US" dirty="0" err="1"/>
              <a:t>asm</a:t>
            </a:r>
            <a:r>
              <a:rPr lang="en-US" dirty="0"/>
              <a:t>(trap) is selected for TREM.</a:t>
            </a:r>
          </a:p>
          <a:p>
            <a:r>
              <a:rPr lang="en-US" baseline="0" dirty="0"/>
              <a:t>These 3 ways to stop a kernel are:(</a:t>
            </a:r>
            <a:r>
              <a:rPr lang="en-US" b="1" baseline="0" dirty="0"/>
              <a:t>click</a:t>
            </a:r>
            <a:r>
              <a:rPr lang="en-US" baseline="0" dirty="0"/>
              <a:t>) </a:t>
            </a:r>
          </a:p>
          <a:p>
            <a:pPr lvl="1"/>
            <a:r>
              <a:rPr lang="en-US" baseline="0" dirty="0"/>
              <a:t>Kill  the issuing process on the host named as process kill (</a:t>
            </a:r>
            <a:r>
              <a:rPr lang="en-US" b="1" baseline="0" dirty="0"/>
              <a:t>click</a:t>
            </a:r>
            <a:r>
              <a:rPr lang="en-US" baseline="0" dirty="0"/>
              <a:t>) </a:t>
            </a:r>
          </a:p>
          <a:p>
            <a:pPr lvl="1"/>
            <a:r>
              <a:rPr lang="en-US" baseline="0" dirty="0"/>
              <a:t>Use </a:t>
            </a:r>
            <a:r>
              <a:rPr lang="en-US" baseline="0" dirty="0" err="1"/>
              <a:t>asm</a:t>
            </a:r>
            <a:r>
              <a:rPr lang="en-US" baseline="0" dirty="0"/>
              <a:t>(exit) which is normally called when a kernel uses return (</a:t>
            </a:r>
            <a:r>
              <a:rPr lang="en-US" b="1" baseline="0" dirty="0"/>
              <a:t>click</a:t>
            </a:r>
            <a:r>
              <a:rPr lang="en-US" baseline="0" dirty="0"/>
              <a:t>) </a:t>
            </a:r>
          </a:p>
          <a:p>
            <a:pPr lvl="1"/>
            <a:r>
              <a:rPr lang="en-US" baseline="0" dirty="0"/>
              <a:t>Use </a:t>
            </a:r>
            <a:r>
              <a:rPr lang="en-US" baseline="0" dirty="0" err="1"/>
              <a:t>asm</a:t>
            </a:r>
            <a:r>
              <a:rPr lang="en-US" baseline="0" dirty="0"/>
              <a:t>(trap) which is normally called when a kernel code assertion fails (</a:t>
            </a:r>
            <a:r>
              <a:rPr lang="en-US" b="1" baseline="0" dirty="0"/>
              <a:t>click</a:t>
            </a:r>
            <a:r>
              <a:rPr lang="en-US" baseline="0" dirty="0"/>
              <a:t>) </a:t>
            </a:r>
          </a:p>
          <a:p>
            <a:pPr marL="615950" lvl="1" indent="0">
              <a:buNone/>
            </a:pPr>
            <a:endParaRPr lang="en-US" dirty="0"/>
          </a:p>
          <a:p>
            <a:r>
              <a:rPr lang="en-US" dirty="0"/>
              <a:t>But each method implies</a:t>
            </a:r>
            <a:r>
              <a:rPr lang="en-US" baseline="0" dirty="0"/>
              <a:t> different latency. </a:t>
            </a:r>
          </a:p>
          <a:p>
            <a:pPr marL="158750" indent="0">
              <a:buNone/>
            </a:pPr>
            <a:r>
              <a:rPr lang="en-US" baseline="0" dirty="0"/>
              <a:t>(</a:t>
            </a:r>
            <a:r>
              <a:rPr lang="en-US" b="1" baseline="0" dirty="0"/>
              <a:t>click</a:t>
            </a:r>
            <a:r>
              <a:rPr lang="en-US" baseline="0" dirty="0"/>
              <a:t>) </a:t>
            </a:r>
          </a:p>
          <a:p>
            <a:r>
              <a:rPr lang="en-US" baseline="0" dirty="0"/>
              <a:t>We are going to compare the latency in </a:t>
            </a:r>
            <a:r>
              <a:rPr lang="en-US" baseline="0" dirty="0" err="1"/>
              <a:t>ms</a:t>
            </a:r>
            <a:r>
              <a:rPr lang="en-US" baseline="0" dirty="0"/>
              <a:t> of these three mechanism, with varying kernel dimensions. The first column, SHOWS the </a:t>
            </a:r>
            <a:r>
              <a:rPr lang="en-US" baseline="0" dirty="0" err="1"/>
              <a:t>cuda</a:t>
            </a:r>
            <a:r>
              <a:rPr lang="en-US" baseline="0" dirty="0"/>
              <a:t> threads and blocks used in each kernel. The second column, PRESENTS the total number of threads spawned in each kernel </a:t>
            </a:r>
          </a:p>
          <a:p>
            <a:pPr marL="158750" indent="0">
              <a:buNone/>
            </a:pPr>
            <a:r>
              <a:rPr lang="en-US" baseline="0" dirty="0"/>
              <a:t>(</a:t>
            </a:r>
            <a:r>
              <a:rPr lang="en-US" b="1" baseline="0" dirty="0"/>
              <a:t>click</a:t>
            </a:r>
            <a:r>
              <a:rPr lang="en-US" baseline="0" dirty="0"/>
              <a:t>) </a:t>
            </a:r>
          </a:p>
          <a:p>
            <a:r>
              <a:rPr lang="en-GB" sz="1100" b="0" i="0" u="none" strike="noStrike" cap="none" baseline="0" dirty="0">
                <a:solidFill>
                  <a:srgbClr val="000000"/>
                </a:solidFill>
                <a:latin typeface="Arial"/>
                <a:ea typeface="Arial"/>
                <a:cs typeface="Arial"/>
                <a:sym typeface="Arial"/>
              </a:rPr>
              <a:t>The first approach, process kill, has a constant but high latency, which approximates 3 seconds. This happens because the NV</a:t>
            </a:r>
            <a:r>
              <a:rPr lang="en-US" sz="1100" b="0" i="0" u="none" strike="noStrike" cap="none" baseline="0" dirty="0">
                <a:solidFill>
                  <a:srgbClr val="000000"/>
                </a:solidFill>
                <a:latin typeface="Arial"/>
                <a:ea typeface="Arial"/>
                <a:cs typeface="Arial"/>
                <a:sym typeface="Arial"/>
              </a:rPr>
              <a:t>IDIA </a:t>
            </a:r>
            <a:r>
              <a:rPr lang="en-GB" sz="1100" b="0" i="0" u="none" strike="noStrike" cap="none" baseline="0" dirty="0">
                <a:solidFill>
                  <a:srgbClr val="000000"/>
                </a:solidFill>
                <a:latin typeface="Arial"/>
                <a:ea typeface="Arial"/>
                <a:cs typeface="Arial"/>
                <a:sym typeface="Arial"/>
              </a:rPr>
              <a:t>driver clears the killed kernel’s context and prepares the CUDA </a:t>
            </a:r>
            <a:r>
              <a:rPr lang="en-US" sz="1100" b="0" i="0" u="none" strike="noStrike" cap="none" baseline="0" dirty="0">
                <a:solidFill>
                  <a:srgbClr val="000000"/>
                </a:solidFill>
                <a:latin typeface="Arial"/>
                <a:ea typeface="Arial"/>
                <a:cs typeface="Arial"/>
                <a:sym typeface="Arial"/>
              </a:rPr>
              <a:t>environment to be functional again.</a:t>
            </a:r>
            <a:endParaRPr lang="en-US" dirty="0"/>
          </a:p>
        </p:txBody>
      </p:sp>
    </p:spTree>
    <p:extLst>
      <p:ext uri="{BB962C8B-B14F-4D97-AF65-F5344CB8AC3E}">
        <p14:creationId xmlns:p14="http://schemas.microsoft.com/office/powerpoint/2010/main" val="3792900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sz="1100" b="0" i="0" u="none" strike="noStrike" cap="none" baseline="0" dirty="0">
                <a:solidFill>
                  <a:srgbClr val="000000"/>
                </a:solidFill>
                <a:latin typeface="Arial"/>
                <a:ea typeface="Arial"/>
                <a:cs typeface="Arial"/>
                <a:sym typeface="Arial"/>
              </a:rPr>
              <a:t>The second approach, </a:t>
            </a:r>
            <a:r>
              <a:rPr lang="en-GB" sz="1100" b="0" i="0" u="none" strike="noStrike" cap="none" baseline="0" dirty="0" err="1">
                <a:solidFill>
                  <a:srgbClr val="000000"/>
                </a:solidFill>
                <a:latin typeface="Arial"/>
                <a:ea typeface="Arial"/>
                <a:cs typeface="Arial"/>
                <a:sym typeface="Arial"/>
              </a:rPr>
              <a:t>asm</a:t>
            </a:r>
            <a:r>
              <a:rPr lang="en-GB" sz="1100" b="0" i="0" u="none" strike="noStrike" cap="none" baseline="0" dirty="0">
                <a:solidFill>
                  <a:srgbClr val="000000"/>
                </a:solidFill>
                <a:latin typeface="Arial"/>
                <a:ea typeface="Arial"/>
                <a:cs typeface="Arial"/>
                <a:sym typeface="Arial"/>
              </a:rPr>
              <a:t> (exit), has a variable latency which </a:t>
            </a:r>
            <a:r>
              <a:rPr lang="en-US" baseline="0" dirty="0"/>
              <a:t>(</a:t>
            </a:r>
            <a:r>
              <a:rPr lang="en-US" b="1" baseline="0" dirty="0"/>
              <a:t>click</a:t>
            </a:r>
            <a:r>
              <a:rPr lang="en-US" baseline="0" dirty="0"/>
              <a:t>)</a:t>
            </a:r>
            <a:r>
              <a:rPr lang="en-GB" sz="1100" b="0" i="0" u="none" strike="noStrike" cap="none" baseline="0" dirty="0">
                <a:solidFill>
                  <a:srgbClr val="000000"/>
                </a:solidFill>
                <a:latin typeface="Arial"/>
                <a:ea typeface="Arial"/>
                <a:cs typeface="Arial"/>
                <a:sym typeface="Arial"/>
              </a:rPr>
              <a:t> increases as the number of threads increase. This is because the GPU must wait for all threads of the kernel </a:t>
            </a:r>
            <a:r>
              <a:rPr lang="en-US" sz="1100" b="0" i="0" u="none" strike="noStrike" cap="none" baseline="0" dirty="0">
                <a:solidFill>
                  <a:srgbClr val="000000"/>
                </a:solidFill>
                <a:latin typeface="Arial"/>
                <a:ea typeface="Arial"/>
                <a:cs typeface="Arial"/>
                <a:sym typeface="Arial"/>
              </a:rPr>
              <a:t>to exit.</a:t>
            </a:r>
          </a:p>
          <a:p>
            <a:pPr marL="158750" indent="0">
              <a:buNone/>
            </a:pPr>
            <a:r>
              <a:rPr lang="en-US" b="1" baseline="0" dirty="0"/>
              <a:t>(click</a:t>
            </a:r>
            <a:r>
              <a:rPr lang="en-US" baseline="0" dirty="0"/>
              <a:t>) </a:t>
            </a:r>
            <a:endParaRPr lang="en-GB" sz="1100" b="0" i="0" u="none" strike="noStrike" cap="none" baseline="0" dirty="0">
              <a:solidFill>
                <a:srgbClr val="000000"/>
              </a:solidFill>
              <a:latin typeface="Arial"/>
              <a:ea typeface="Arial"/>
              <a:cs typeface="Arial"/>
              <a:sym typeface="Arial"/>
            </a:endParaRPr>
          </a:p>
          <a:p>
            <a:r>
              <a:rPr lang="en-GB" sz="1100" b="0" i="0" u="none" strike="noStrike" cap="none" baseline="0" dirty="0">
                <a:solidFill>
                  <a:srgbClr val="000000"/>
                </a:solidFill>
                <a:latin typeface="Arial"/>
                <a:ea typeface="Arial"/>
                <a:cs typeface="Arial"/>
                <a:sym typeface="Arial"/>
              </a:rPr>
              <a:t>Typically, kernels launch thousands of threads , which can incur a delay of </a:t>
            </a:r>
            <a:r>
              <a:rPr lang="en-US" sz="1100" b="0" i="0" u="none" strike="noStrike" cap="none" baseline="0" dirty="0">
                <a:solidFill>
                  <a:srgbClr val="000000"/>
                </a:solidFill>
                <a:latin typeface="Arial"/>
                <a:ea typeface="Arial"/>
                <a:cs typeface="Arial"/>
                <a:sym typeface="Arial"/>
              </a:rPr>
              <a:t>several seconds. </a:t>
            </a:r>
            <a:r>
              <a:rPr lang="en-GB" sz="1100" b="0" i="0" u="none" strike="noStrike" cap="none" baseline="0" dirty="0">
                <a:solidFill>
                  <a:srgbClr val="000000"/>
                </a:solidFill>
                <a:latin typeface="Arial"/>
                <a:cs typeface="Arial"/>
                <a:sym typeface="Arial"/>
              </a:rPr>
              <a:t>And as we can see a kernel with more than sixteen thousand threads has a latency that approximates 1.5s</a:t>
            </a:r>
            <a:endParaRPr lang="en-US" dirty="0"/>
          </a:p>
          <a:p>
            <a:endParaRPr lang="en-US" dirty="0"/>
          </a:p>
        </p:txBody>
      </p:sp>
    </p:spTree>
    <p:extLst>
      <p:ext uri="{BB962C8B-B14F-4D97-AF65-F5344CB8AC3E}">
        <p14:creationId xmlns:p14="http://schemas.microsoft.com/office/powerpoint/2010/main" val="213270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Finally </a:t>
            </a:r>
            <a:r>
              <a:rPr lang="en-US" dirty="0" err="1"/>
              <a:t>asm</a:t>
            </a:r>
            <a:r>
              <a:rPr lang="en-US" dirty="0"/>
              <a:t>(trap) </a:t>
            </a:r>
            <a:r>
              <a:rPr lang="en-US" baseline="0" dirty="0"/>
              <a:t>(</a:t>
            </a:r>
            <a:r>
              <a:rPr lang="en-US" b="1" baseline="0" dirty="0"/>
              <a:t>click</a:t>
            </a:r>
            <a:r>
              <a:rPr lang="en-US" baseline="0" dirty="0"/>
              <a:t>) </a:t>
            </a:r>
            <a:r>
              <a:rPr lang="en-US" dirty="0"/>
              <a:t>has a constant</a:t>
            </a:r>
            <a:r>
              <a:rPr lang="en-US" baseline="0" dirty="0"/>
              <a:t> and low latency that is 22ms. (</a:t>
            </a:r>
            <a:r>
              <a:rPr lang="en-US" b="1" baseline="0" dirty="0"/>
              <a:t>click</a:t>
            </a:r>
            <a:r>
              <a:rPr lang="en-US" baseline="0" dirty="0"/>
              <a:t>) </a:t>
            </a:r>
          </a:p>
          <a:p>
            <a:endParaRPr lang="en-US" baseline="0" dirty="0"/>
          </a:p>
          <a:p>
            <a:r>
              <a:rPr lang="en-US" baseline="0" dirty="0"/>
              <a:t>For those reasons we select </a:t>
            </a:r>
            <a:r>
              <a:rPr lang="en-US" baseline="0" dirty="0" err="1"/>
              <a:t>asm</a:t>
            </a:r>
            <a:r>
              <a:rPr lang="en-US" baseline="0" dirty="0"/>
              <a:t>(trap) to stop a kernel in TREM .</a:t>
            </a:r>
            <a:endParaRPr lang="en-US" dirty="0"/>
          </a:p>
          <a:p>
            <a:pPr marL="158750" indent="0">
              <a:buNone/>
            </a:pPr>
            <a:endParaRPr lang="en-US" dirty="0"/>
          </a:p>
        </p:txBody>
      </p:sp>
    </p:spTree>
    <p:extLst>
      <p:ext uri="{BB962C8B-B14F-4D97-AF65-F5344CB8AC3E}">
        <p14:creationId xmlns:p14="http://schemas.microsoft.com/office/powerpoint/2010/main" val="1774344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b="0" i="0" u="none" strike="noStrike" cap="none" baseline="0" dirty="0">
                <a:solidFill>
                  <a:srgbClr val="000000"/>
                </a:solidFill>
                <a:latin typeface="Arial"/>
                <a:ea typeface="Arial"/>
                <a:cs typeface="Arial"/>
                <a:sym typeface="Arial"/>
              </a:rPr>
              <a:t>In this figure we simulate different revocation latency varying from 10 and 1000ms for Elastic with TREM. </a:t>
            </a:r>
            <a:r>
              <a:rPr lang="en-GB" sz="1100" b="0" i="0" u="none" strike="noStrike" cap="none" baseline="0" dirty="0">
                <a:solidFill>
                  <a:srgbClr val="000000"/>
                </a:solidFill>
                <a:latin typeface="Arial"/>
                <a:cs typeface="Arial"/>
                <a:sym typeface="Arial"/>
              </a:rPr>
              <a:t>The x-axis shows the revocation latency, while the y-axis the percentage of tasks violating the SLA. </a:t>
            </a:r>
            <a:r>
              <a:rPr lang="en-US" sz="1100" b="0" i="0" u="none" strike="noStrike" cap="none" baseline="0" dirty="0">
                <a:solidFill>
                  <a:srgbClr val="000000"/>
                </a:solidFill>
                <a:latin typeface="Arial"/>
                <a:ea typeface="Arial"/>
                <a:cs typeface="Arial"/>
                <a:sym typeface="Arial"/>
              </a:rPr>
              <a:t>The percentage </a:t>
            </a:r>
            <a:r>
              <a:rPr lang="en-GB" sz="1100" b="0" i="0" u="none" strike="noStrike" cap="none" baseline="0" dirty="0">
                <a:solidFill>
                  <a:srgbClr val="000000"/>
                </a:solidFill>
                <a:latin typeface="Arial"/>
                <a:ea typeface="Arial"/>
                <a:cs typeface="Arial"/>
                <a:sym typeface="Arial"/>
              </a:rPr>
              <a:t>of violations decrease as the revocation latency diminishes. </a:t>
            </a:r>
            <a:r>
              <a:rPr lang="en-US" baseline="0" dirty="0"/>
              <a:t>(</a:t>
            </a:r>
            <a:r>
              <a:rPr lang="en-US" b="1" baseline="0" dirty="0"/>
              <a:t>click</a:t>
            </a:r>
            <a:r>
              <a:rPr lang="en-US" baseline="0" dirty="0"/>
              <a:t>) </a:t>
            </a:r>
            <a:endParaRPr lang="en-GB" sz="1100" b="0" i="0" u="none" strike="noStrike" cap="none" baseline="0" dirty="0">
              <a:solidFill>
                <a:srgbClr val="000000"/>
              </a:solidFill>
              <a:latin typeface="Arial"/>
              <a:ea typeface="Arial"/>
              <a:cs typeface="Arial"/>
              <a:sym typeface="Arial"/>
            </a:endParaRPr>
          </a:p>
          <a:p>
            <a:endParaRPr lang="en-GB" sz="1100" b="0" i="0" u="none" strike="noStrike" cap="none" baseline="0" dirty="0">
              <a:solidFill>
                <a:srgbClr val="000000"/>
              </a:solidFill>
              <a:latin typeface="Arial"/>
              <a:ea typeface="Arial"/>
              <a:cs typeface="Arial"/>
              <a:sym typeface="Arial"/>
            </a:endParaRPr>
          </a:p>
          <a:p>
            <a:r>
              <a:rPr lang="en-GB" sz="1100" b="0" i="0" u="none" strike="noStrike" cap="none" baseline="0" dirty="0">
                <a:solidFill>
                  <a:srgbClr val="000000"/>
                </a:solidFill>
                <a:latin typeface="Arial"/>
                <a:ea typeface="Arial"/>
                <a:cs typeface="Arial"/>
                <a:sym typeface="Arial"/>
              </a:rPr>
              <a:t>To ensure the SLA for 99% of user-facing tasks we need a revocation mechanism with less than 10ms latency.  </a:t>
            </a:r>
          </a:p>
        </p:txBody>
      </p:sp>
    </p:spTree>
    <p:extLst>
      <p:ext uri="{BB962C8B-B14F-4D97-AF65-F5344CB8AC3E}">
        <p14:creationId xmlns:p14="http://schemas.microsoft.com/office/powerpoint/2010/main" val="591077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conclude</a:t>
            </a:r>
            <a:endParaRPr lang="el-GR" dirty="0"/>
          </a:p>
        </p:txBody>
      </p:sp>
    </p:spTree>
    <p:extLst>
      <p:ext uri="{BB962C8B-B14F-4D97-AF65-F5344CB8AC3E}">
        <p14:creationId xmlns:p14="http://schemas.microsoft.com/office/powerpoint/2010/main" val="3933845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a:solidFill>
                  <a:srgbClr val="1D4956"/>
                </a:solidFill>
                <a:latin typeface="Barlow"/>
                <a:cs typeface="Calibri"/>
              </a:rPr>
              <a:t>To provide QoS under GPU sharing we need a  preemption or revocation mechanism</a:t>
            </a:r>
            <a:r>
              <a:rPr lang="en-US" sz="2000" baseline="0" dirty="0">
                <a:solidFill>
                  <a:srgbClr val="1D4956"/>
                </a:solidFill>
                <a:latin typeface="Barlow"/>
                <a:cs typeface="Calibri"/>
              </a:rPr>
              <a:t>. BUT the preemption or revocation mechanism should have constant and low latency</a:t>
            </a:r>
          </a:p>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2000" baseline="0" dirty="0">
              <a:solidFill>
                <a:srgbClr val="1D4956"/>
              </a:solidFill>
              <a:latin typeface="Barlow"/>
              <a:cs typeface="Calibri"/>
            </a:endParaRPr>
          </a:p>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aseline="0" dirty="0">
                <a:solidFill>
                  <a:srgbClr val="1D4956"/>
                </a:solidFill>
                <a:latin typeface="Barlow"/>
                <a:cs typeface="Calibri"/>
              </a:rPr>
              <a:t>TREM is a Task Revocation Mechanism that </a:t>
            </a:r>
          </a:p>
          <a:p>
            <a:pPr marL="914400" marR="0" lvl="2"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aseline="0" dirty="0">
                <a:solidFill>
                  <a:srgbClr val="1D4956"/>
                </a:solidFill>
                <a:latin typeface="Barlow"/>
                <a:cs typeface="Calibri"/>
              </a:rPr>
              <a:t>Stops a kernel at any point of its execution without storing the state of the stopped task</a:t>
            </a:r>
          </a:p>
          <a:p>
            <a:pPr marL="914400" marR="0" lvl="2"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aseline="0" dirty="0">
                <a:solidFill>
                  <a:srgbClr val="1D4956"/>
                </a:solidFill>
                <a:latin typeface="Barlow"/>
                <a:cs typeface="Calibri"/>
              </a:rPr>
              <a:t>And replays the revoked task later</a:t>
            </a:r>
          </a:p>
          <a:p>
            <a:pPr marL="615950" marR="0" lvl="2"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000" dirty="0">
              <a:solidFill>
                <a:srgbClr val="1D4956"/>
              </a:solidFill>
              <a:latin typeface="Barlow"/>
              <a:cs typeface="Calibri"/>
            </a:endParaRPr>
          </a:p>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aseline="0" dirty="0">
                <a:solidFill>
                  <a:srgbClr val="1D4956"/>
                </a:solidFill>
                <a:latin typeface="Barlow"/>
                <a:cs typeface="Calibri"/>
              </a:rPr>
              <a:t>TREM requires 22ms to stop a task and start the next one. </a:t>
            </a:r>
          </a:p>
          <a:p>
            <a:pPr marL="1587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000" baseline="0" dirty="0">
              <a:solidFill>
                <a:srgbClr val="1D4956"/>
              </a:solidFill>
              <a:latin typeface="Barlow"/>
              <a:cs typeface="Calibri"/>
            </a:endParaRPr>
          </a:p>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a:solidFill>
                  <a:srgbClr val="1D4956"/>
                </a:solidFill>
                <a:latin typeface="Barlow"/>
                <a:cs typeface="Calibri"/>
              </a:rPr>
              <a:t>TREM</a:t>
            </a:r>
            <a:r>
              <a:rPr lang="en-US" sz="2000" baseline="0" dirty="0">
                <a:solidFill>
                  <a:srgbClr val="1D4956"/>
                </a:solidFill>
                <a:latin typeface="Barlow"/>
                <a:cs typeface="Calibri"/>
              </a:rPr>
              <a:t> integrated with Elastic ensure the SLA for 8 percent more user-facing tasks when collocated with long running batch tasks compared to Priority without TREM</a:t>
            </a:r>
          </a:p>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aseline="0" dirty="0">
                <a:solidFill>
                  <a:srgbClr val="1D4956"/>
                </a:solidFill>
                <a:latin typeface="Barlow"/>
                <a:cs typeface="Calibri"/>
              </a:rPr>
              <a:t>Also TREM limits the loss of useful work due to revocation to 2,1% on average across all loads.</a:t>
            </a:r>
            <a:endParaRPr lang="en-GB" sz="2000" dirty="0">
              <a:solidFill>
                <a:srgbClr val="1D4956"/>
              </a:solidFill>
              <a:latin typeface="Barlow"/>
              <a:cs typeface="Calibri"/>
            </a:endParaRPr>
          </a:p>
        </p:txBody>
      </p:sp>
    </p:spTree>
    <p:extLst>
      <p:ext uri="{BB962C8B-B14F-4D97-AF65-F5344CB8AC3E}">
        <p14:creationId xmlns:p14="http://schemas.microsoft.com/office/powerpoint/2010/main" val="262011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very much for you attention I will be happy to answer any questions.</a:t>
            </a:r>
            <a:endParaRPr lang="el-GR" dirty="0"/>
          </a:p>
        </p:txBody>
      </p:sp>
    </p:spTree>
    <p:extLst>
      <p:ext uri="{BB962C8B-B14F-4D97-AF65-F5344CB8AC3E}">
        <p14:creationId xmlns:p14="http://schemas.microsoft.com/office/powerpoint/2010/main" val="192530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tabLst/>
              <a:defRPr/>
            </a:pPr>
            <a:r>
              <a:rPr lang="en-US" dirty="0"/>
              <a:t>By comparing</a:t>
            </a:r>
            <a:r>
              <a:rPr lang="en-US" baseline="0" dirty="0"/>
              <a:t> Priority and Elastic at oversubscription load in W1 we observe that with Priority (</a:t>
            </a:r>
            <a:r>
              <a:rPr lang="en-US" b="1" baseline="0" dirty="0"/>
              <a:t>click</a:t>
            </a:r>
            <a:r>
              <a:rPr lang="en-US" baseline="0" dirty="0"/>
              <a:t>) 0.4 percent more tasks meet their SLA. (click)</a:t>
            </a:r>
          </a:p>
          <a:p>
            <a:r>
              <a:rPr lang="en-US" baseline="0" dirty="0"/>
              <a:t>In W2 the difference in slightly higher and approximates 0,8%. </a:t>
            </a:r>
          </a:p>
          <a:p>
            <a:pPr marL="158750" indent="0">
              <a:buNone/>
            </a:pPr>
            <a:endParaRPr lang="en-US" baseline="0" dirty="0"/>
          </a:p>
          <a:p>
            <a:pPr marL="158750" indent="0">
              <a:buNone/>
            </a:pPr>
            <a:r>
              <a:rPr lang="en-US" baseline="0" dirty="0"/>
              <a:t>This happens because Priority utilizes all GPUs to handle user-facing load, which results in significantly more revocations as we are going to see next. </a:t>
            </a:r>
            <a:r>
              <a:rPr lang="en-US" dirty="0"/>
              <a:t>On the contrary Elastic aims to decrease the number of revocations without</a:t>
            </a:r>
            <a:r>
              <a:rPr lang="en-US" baseline="0" dirty="0"/>
              <a:t> </a:t>
            </a:r>
            <a:r>
              <a:rPr lang="en-US" dirty="0"/>
              <a:t>increasing much SLA violations.</a:t>
            </a:r>
          </a:p>
          <a:p>
            <a:endParaRPr lang="en-US" dirty="0"/>
          </a:p>
          <a:p>
            <a:pPr marL="158750" indent="0">
              <a:buNone/>
            </a:pPr>
            <a:r>
              <a:rPr lang="en-US" dirty="0"/>
              <a:t>We have performed experiments with more GPUs and different revocation latencies but more information can be found in our paper</a:t>
            </a:r>
          </a:p>
        </p:txBody>
      </p:sp>
    </p:spTree>
    <p:extLst>
      <p:ext uri="{BB962C8B-B14F-4D97-AF65-F5344CB8AC3E}">
        <p14:creationId xmlns:p14="http://schemas.microsoft.com/office/powerpoint/2010/main" val="4094349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This</a:t>
            </a:r>
            <a:r>
              <a:rPr lang="en-US" baseline="0" dirty="0"/>
              <a:t> </a:t>
            </a:r>
            <a:r>
              <a:rPr lang="en-US" dirty="0"/>
              <a:t>Figure depicts time to completion for batch jobs for Priority scheduling policy. </a:t>
            </a:r>
          </a:p>
          <a:p>
            <a:r>
              <a:rPr lang="en-US" dirty="0"/>
              <a:t>The x-axis shows</a:t>
            </a:r>
            <a:r>
              <a:rPr lang="en-US" baseline="0" dirty="0"/>
              <a:t> the job percentile, while the y-axis the time to completion in seconds.</a:t>
            </a:r>
            <a:endParaRPr lang="en-US" dirty="0"/>
          </a:p>
          <a:p>
            <a:r>
              <a:rPr lang="en-US" dirty="0"/>
              <a:t>As expected, time</a:t>
            </a:r>
            <a:r>
              <a:rPr lang="en-US" baseline="0" dirty="0"/>
              <a:t> </a:t>
            </a:r>
            <a:r>
              <a:rPr lang="en-US" dirty="0"/>
              <a:t>to completion of batch jobs increases with </a:t>
            </a:r>
            <a:r>
              <a:rPr lang="en-US" dirty="0" err="1"/>
              <a:t>TReM</a:t>
            </a:r>
            <a:r>
              <a:rPr lang="en-US" dirty="0"/>
              <a:t> because</a:t>
            </a:r>
            <a:r>
              <a:rPr lang="en-US" baseline="0" dirty="0"/>
              <a:t> </a:t>
            </a:r>
            <a:r>
              <a:rPr lang="en-US" dirty="0"/>
              <a:t>tasks are revoked and replayed.</a:t>
            </a:r>
          </a:p>
        </p:txBody>
      </p:sp>
    </p:spTree>
    <p:extLst>
      <p:ext uri="{BB962C8B-B14F-4D97-AF65-F5344CB8AC3E}">
        <p14:creationId xmlns:p14="http://schemas.microsoft.com/office/powerpoint/2010/main" val="3086460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particular </a:t>
            </a:r>
            <a:r>
              <a:rPr lang="en-US" baseline="0" dirty="0"/>
              <a:t>for 50% of the jobs, </a:t>
            </a:r>
            <a:r>
              <a:rPr lang="en-US" baseline="0" dirty="0" err="1"/>
              <a:t>Priority+TReM</a:t>
            </a:r>
            <a:r>
              <a:rPr lang="en-US" baseline="0" dirty="0"/>
              <a:t> has 1.6 times higher time to completion compared to simple Priority.</a:t>
            </a:r>
          </a:p>
          <a:p>
            <a:r>
              <a:rPr lang="en-US" baseline="0" dirty="0"/>
              <a:t>For greater percentiles, </a:t>
            </a:r>
            <a:r>
              <a:rPr lang="en-US" baseline="0" dirty="0" err="1"/>
              <a:t>Priority+TReM</a:t>
            </a:r>
            <a:r>
              <a:rPr lang="en-US" baseline="0" dirty="0"/>
              <a:t> has 3,2 times higher time to completion compared to simple Priority </a:t>
            </a:r>
            <a:endParaRPr lang="en-US" dirty="0"/>
          </a:p>
        </p:txBody>
      </p:sp>
    </p:spTree>
    <p:extLst>
      <p:ext uri="{BB962C8B-B14F-4D97-AF65-F5344CB8AC3E}">
        <p14:creationId xmlns:p14="http://schemas.microsoft.com/office/powerpoint/2010/main" val="231307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lvl="0"/>
            <a:r>
              <a:rPr lang="en-US" baseline="0" dirty="0"/>
              <a:t>BUT the batch task, can NOT stop immediately, for the reasons mentioned before. (</a:t>
            </a:r>
            <a:r>
              <a:rPr lang="en-US" b="1" baseline="0" dirty="0"/>
              <a:t>click)</a:t>
            </a:r>
          </a:p>
          <a:p>
            <a:pPr lvl="0"/>
            <a:r>
              <a:rPr lang="en-US" baseline="0" dirty="0"/>
              <a:t>The time between we sent the stop signal and the time that a task actually stops is called preemption latency. (</a:t>
            </a:r>
            <a:r>
              <a:rPr lang="en-US" b="1" baseline="0" dirty="0"/>
              <a:t>click</a:t>
            </a:r>
            <a:r>
              <a:rPr lang="en-US" baseline="0" dirty="0"/>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4010505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This is the same</a:t>
            </a:r>
            <a:r>
              <a:rPr lang="en-US" baseline="0" dirty="0"/>
              <a:t> </a:t>
            </a:r>
            <a:r>
              <a:rPr lang="en-US" dirty="0"/>
              <a:t>Figure as before BUT now it is for Elastic scheduling policy. </a:t>
            </a:r>
          </a:p>
          <a:p>
            <a:r>
              <a:rPr lang="en-US" dirty="0"/>
              <a:t>Again, time</a:t>
            </a:r>
            <a:r>
              <a:rPr lang="en-US" baseline="0" dirty="0"/>
              <a:t> </a:t>
            </a:r>
            <a:r>
              <a:rPr lang="en-US" dirty="0"/>
              <a:t>to completion of batch jobs increases with </a:t>
            </a:r>
            <a:r>
              <a:rPr lang="en-US" dirty="0" err="1"/>
              <a:t>TReM</a:t>
            </a:r>
            <a:r>
              <a:rPr lang="en-US" dirty="0"/>
              <a:t> because</a:t>
            </a:r>
            <a:r>
              <a:rPr lang="en-US" baseline="0" dirty="0"/>
              <a:t> </a:t>
            </a:r>
            <a:r>
              <a:rPr lang="en-US" dirty="0"/>
              <a:t>tasks are revoked and replayed.</a:t>
            </a:r>
          </a:p>
        </p:txBody>
      </p:sp>
    </p:spTree>
    <p:extLst>
      <p:ext uri="{BB962C8B-B14F-4D97-AF65-F5344CB8AC3E}">
        <p14:creationId xmlns:p14="http://schemas.microsoft.com/office/powerpoint/2010/main" val="1874661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For </a:t>
            </a:r>
            <a:r>
              <a:rPr lang="en-US" baseline="0" dirty="0"/>
              <a:t>50% of the jobs </a:t>
            </a:r>
            <a:r>
              <a:rPr lang="en-US" baseline="0" dirty="0" err="1"/>
              <a:t>Elastic+TReM</a:t>
            </a:r>
            <a:r>
              <a:rPr lang="en-US" baseline="0" dirty="0"/>
              <a:t> </a:t>
            </a:r>
            <a:r>
              <a:rPr lang="en-US" sz="1100" b="0" i="0" u="none" strike="noStrike" cap="none" baseline="0" dirty="0">
                <a:solidFill>
                  <a:srgbClr val="000000"/>
                </a:solidFill>
                <a:latin typeface="Arial"/>
                <a:ea typeface="Arial"/>
                <a:cs typeface="Arial"/>
                <a:sym typeface="Arial"/>
              </a:rPr>
              <a:t>exhibits </a:t>
            </a:r>
            <a:r>
              <a:rPr lang="en-GB" sz="1100" b="0" i="0" u="none" strike="noStrike" cap="none" baseline="0" dirty="0">
                <a:solidFill>
                  <a:srgbClr val="000000"/>
                </a:solidFill>
                <a:latin typeface="Arial"/>
                <a:ea typeface="Arial"/>
                <a:cs typeface="Arial"/>
                <a:sym typeface="Arial"/>
              </a:rPr>
              <a:t>1.3 times increase in time to completion compared to Elastic without TREM</a:t>
            </a:r>
          </a:p>
          <a:p>
            <a:r>
              <a:rPr lang="en-US" baseline="0" dirty="0"/>
              <a:t>For greater percentiles, </a:t>
            </a:r>
            <a:r>
              <a:rPr lang="en-US" baseline="0" dirty="0" err="1"/>
              <a:t>Priority+TReM</a:t>
            </a:r>
            <a:r>
              <a:rPr lang="en-US" baseline="0" dirty="0"/>
              <a:t> has 2,1 times higher time to completion compared to Elastic </a:t>
            </a:r>
            <a:endParaRPr lang="en-US" dirty="0"/>
          </a:p>
        </p:txBody>
      </p:sp>
    </p:spTree>
    <p:extLst>
      <p:ext uri="{BB962C8B-B14F-4D97-AF65-F5344CB8AC3E}">
        <p14:creationId xmlns:p14="http://schemas.microsoft.com/office/powerpoint/2010/main" val="3109672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sz="1100" b="0" i="0" u="none" strike="noStrike" cap="none" baseline="0" dirty="0">
                <a:solidFill>
                  <a:srgbClr val="000000"/>
                </a:solidFill>
                <a:latin typeface="Arial"/>
                <a:ea typeface="Arial"/>
                <a:cs typeface="Arial"/>
                <a:sym typeface="Arial"/>
              </a:rPr>
              <a:t>To evaluate our system with more than four GPUs and different revocation latencies, we implement a simulator. Our simulator models Elastic with and without </a:t>
            </a:r>
            <a:r>
              <a:rPr lang="en-GB" sz="1100" b="0" i="0" u="none" strike="noStrike" cap="none" baseline="0" dirty="0" err="1">
                <a:solidFill>
                  <a:srgbClr val="000000"/>
                </a:solidFill>
                <a:latin typeface="Arial"/>
                <a:ea typeface="Arial"/>
                <a:cs typeface="Arial"/>
                <a:sym typeface="Arial"/>
              </a:rPr>
              <a:t>TReM</a:t>
            </a:r>
            <a:r>
              <a:rPr lang="en-GB" sz="1100" b="0" i="0" u="none" strike="noStrike" cap="none" baseline="0" dirty="0">
                <a:solidFill>
                  <a:srgbClr val="000000"/>
                </a:solidFill>
                <a:latin typeface="Arial"/>
                <a:ea typeface="Arial"/>
                <a:cs typeface="Arial"/>
                <a:sym typeface="Arial"/>
              </a:rPr>
              <a:t>.</a:t>
            </a:r>
          </a:p>
          <a:p>
            <a:r>
              <a:rPr lang="en-US" sz="1100" b="0" i="0" u="none" strike="noStrike" cap="none" baseline="0" dirty="0">
                <a:solidFill>
                  <a:srgbClr val="000000"/>
                </a:solidFill>
                <a:latin typeface="Arial"/>
                <a:ea typeface="Arial"/>
                <a:cs typeface="Arial"/>
                <a:sym typeface="Arial"/>
              </a:rPr>
              <a:t>It takes as parameters </a:t>
            </a:r>
            <a:r>
              <a:rPr lang="en-GB" sz="1100" b="0" i="0" u="none" strike="noStrike" cap="none" baseline="0" dirty="0">
                <a:solidFill>
                  <a:srgbClr val="000000"/>
                </a:solidFill>
                <a:latin typeface="Arial"/>
                <a:ea typeface="Arial"/>
                <a:cs typeface="Arial"/>
                <a:sym typeface="Arial"/>
              </a:rPr>
              <a:t>(1) the task execution time, (2) the workload, and (3) the revocation </a:t>
            </a:r>
            <a:r>
              <a:rPr lang="en-US" sz="1100" b="0" i="0" u="none" strike="noStrike" cap="none" baseline="0" dirty="0">
                <a:solidFill>
                  <a:srgbClr val="000000"/>
                </a:solidFill>
                <a:latin typeface="Arial"/>
                <a:ea typeface="Arial"/>
                <a:cs typeface="Arial"/>
                <a:sym typeface="Arial"/>
              </a:rPr>
              <a:t>latency.</a:t>
            </a:r>
          </a:p>
          <a:p>
            <a:r>
              <a:rPr lang="en-US" sz="1100" b="0" i="0" u="none" strike="noStrike" cap="none" baseline="0" dirty="0">
                <a:solidFill>
                  <a:srgbClr val="000000"/>
                </a:solidFill>
                <a:latin typeface="Arial"/>
                <a:ea typeface="Arial"/>
                <a:cs typeface="Arial"/>
                <a:sym typeface="Arial"/>
              </a:rPr>
              <a:t>In these experiments  we run W1 and W2 for load 1.0 with simple Elastic and Elastic integrated with TREM.</a:t>
            </a:r>
          </a:p>
          <a:p>
            <a:endParaRPr lang="en-US" sz="1100" b="0" i="0" u="none" strike="noStrike" cap="none" baseline="0" dirty="0">
              <a:solidFill>
                <a:srgbClr val="000000"/>
              </a:solidFill>
              <a:latin typeface="Arial"/>
              <a:cs typeface="Arial"/>
              <a:sym typeface="Arial"/>
            </a:endParaRPr>
          </a:p>
          <a:p>
            <a:r>
              <a:rPr lang="en-US" sz="1100" b="0" i="0" u="none" strike="noStrike" cap="none" baseline="0" dirty="0">
                <a:solidFill>
                  <a:srgbClr val="000000"/>
                </a:solidFill>
                <a:latin typeface="Arial"/>
                <a:cs typeface="Arial"/>
                <a:sym typeface="Arial"/>
              </a:rPr>
              <a:t>In the figure on the left side, t</a:t>
            </a:r>
            <a:r>
              <a:rPr lang="en-GB" sz="1100" b="0" i="0" u="none" strike="noStrike" cap="none" baseline="0" dirty="0">
                <a:solidFill>
                  <a:srgbClr val="000000"/>
                </a:solidFill>
                <a:latin typeface="Arial"/>
                <a:cs typeface="Arial"/>
                <a:sym typeface="Arial"/>
              </a:rPr>
              <a:t>he x-axis shows the number of GPUs, while y-axis the percentage of tasks that violate the SLA. </a:t>
            </a:r>
          </a:p>
          <a:p>
            <a:r>
              <a:rPr lang="en-GB" sz="1100" b="0" i="0" u="none" strike="noStrike" cap="none" baseline="0" dirty="0">
                <a:solidFill>
                  <a:srgbClr val="000000"/>
                </a:solidFill>
                <a:latin typeface="Arial"/>
                <a:cs typeface="Arial"/>
                <a:sym typeface="Arial"/>
              </a:rPr>
              <a:t>In this experiment we vary the number of GPUs between 1 and 32. </a:t>
            </a:r>
            <a:r>
              <a:rPr lang="en-US" sz="1100" b="0" i="0" u="none" strike="noStrike" cap="none" baseline="0" dirty="0">
                <a:solidFill>
                  <a:srgbClr val="000000"/>
                </a:solidFill>
                <a:latin typeface="Arial"/>
                <a:ea typeface="Arial"/>
                <a:cs typeface="Arial"/>
                <a:sym typeface="Arial"/>
              </a:rPr>
              <a:t>We </a:t>
            </a:r>
            <a:r>
              <a:rPr lang="en-GB" sz="1100" b="0" i="0" u="none" strike="noStrike" cap="none" baseline="0" dirty="0">
                <a:solidFill>
                  <a:srgbClr val="000000"/>
                </a:solidFill>
                <a:latin typeface="Arial"/>
                <a:ea typeface="Arial"/>
                <a:cs typeface="Arial"/>
                <a:sym typeface="Arial"/>
              </a:rPr>
              <a:t>see that using </a:t>
            </a:r>
            <a:r>
              <a:rPr lang="en-GB" sz="1100" b="0" i="0" u="none" strike="noStrike" cap="none" baseline="0" dirty="0" err="1">
                <a:solidFill>
                  <a:srgbClr val="000000"/>
                </a:solidFill>
                <a:latin typeface="Arial"/>
                <a:ea typeface="Arial"/>
                <a:cs typeface="Arial"/>
                <a:sym typeface="Arial"/>
              </a:rPr>
              <a:t>TReM</a:t>
            </a:r>
            <a:r>
              <a:rPr lang="en-GB" sz="1100" b="0" i="0" u="none" strike="noStrike" cap="none" baseline="0" dirty="0">
                <a:solidFill>
                  <a:srgbClr val="000000"/>
                </a:solidFill>
                <a:latin typeface="Arial"/>
                <a:ea typeface="Arial"/>
                <a:cs typeface="Arial"/>
                <a:sym typeface="Arial"/>
              </a:rPr>
              <a:t> we achieve 1 percent violations with 4 GPUs,</a:t>
            </a:r>
          </a:p>
          <a:p>
            <a:r>
              <a:rPr lang="en-GB" sz="1100" b="0" i="0" u="none" strike="noStrike" cap="none" baseline="0" dirty="0">
                <a:solidFill>
                  <a:srgbClr val="000000"/>
                </a:solidFill>
                <a:latin typeface="Arial"/>
                <a:ea typeface="Arial"/>
                <a:cs typeface="Arial"/>
                <a:sym typeface="Arial"/>
              </a:rPr>
              <a:t> whereas without </a:t>
            </a:r>
            <a:r>
              <a:rPr lang="en-GB" sz="1100" b="0" i="0" u="none" strike="noStrike" cap="none" baseline="0" dirty="0" err="1">
                <a:solidFill>
                  <a:srgbClr val="000000"/>
                </a:solidFill>
                <a:latin typeface="Arial"/>
                <a:ea typeface="Arial"/>
                <a:cs typeface="Arial"/>
                <a:sym typeface="Arial"/>
              </a:rPr>
              <a:t>TReM</a:t>
            </a:r>
            <a:r>
              <a:rPr lang="en-GB" sz="1100" b="0" i="0" u="none" strike="noStrike" cap="none" baseline="0" dirty="0">
                <a:solidFill>
                  <a:srgbClr val="000000"/>
                </a:solidFill>
                <a:latin typeface="Arial"/>
                <a:ea typeface="Arial"/>
                <a:cs typeface="Arial"/>
                <a:sym typeface="Arial"/>
              </a:rPr>
              <a:t> we need 16 GPUs to </a:t>
            </a:r>
            <a:r>
              <a:rPr lang="en-US" sz="1100" b="0" i="0" u="none" strike="noStrike" cap="none" baseline="0" dirty="0">
                <a:solidFill>
                  <a:srgbClr val="000000"/>
                </a:solidFill>
                <a:latin typeface="Arial"/>
                <a:ea typeface="Arial"/>
                <a:cs typeface="Arial"/>
                <a:sym typeface="Arial"/>
              </a:rPr>
              <a:t>achieve the same percentage.</a:t>
            </a:r>
            <a:endParaRPr lang="en-GB" sz="1400" b="0" i="0" u="none" strike="noStrike" cap="none" baseline="0" dirty="0">
              <a:solidFill>
                <a:srgbClr val="000000"/>
              </a:solidFill>
              <a:latin typeface="Arial"/>
              <a:cs typeface="Arial"/>
              <a:sym typeface="Arial"/>
            </a:endParaRPr>
          </a:p>
          <a:p>
            <a:endParaRPr lang="en-GB" sz="1100" b="0" i="0" u="none" strike="noStrike" cap="none" baseline="0" dirty="0">
              <a:solidFill>
                <a:srgbClr val="000000"/>
              </a:solidFill>
              <a:latin typeface="Arial"/>
              <a:cs typeface="Arial"/>
              <a:sym typeface="Arial"/>
            </a:endParaRPr>
          </a:p>
          <a:p>
            <a:r>
              <a:rPr lang="en-GB" sz="1100" b="0" i="0" u="none" strike="noStrike" cap="none" baseline="0" dirty="0">
                <a:solidFill>
                  <a:srgbClr val="000000"/>
                </a:solidFill>
                <a:latin typeface="Arial"/>
                <a:cs typeface="Arial"/>
                <a:sym typeface="Arial"/>
              </a:rPr>
              <a:t>In the figure on the right side the x-axis shows the revocation latency, while the y-axis the percentage of tasks violating the SLA.</a:t>
            </a:r>
          </a:p>
          <a:p>
            <a:r>
              <a:rPr lang="en-GB" sz="1100" b="0" i="0" u="none" strike="noStrike" cap="none" baseline="0" dirty="0">
                <a:solidFill>
                  <a:srgbClr val="000000"/>
                </a:solidFill>
                <a:latin typeface="Arial"/>
                <a:cs typeface="Arial"/>
                <a:sym typeface="Arial"/>
              </a:rPr>
              <a:t>In this experiment we vary the revocation latency between 10 and 1000 </a:t>
            </a:r>
            <a:r>
              <a:rPr lang="en-GB" sz="1100" b="0" i="0" u="none" strike="noStrike" cap="none" baseline="0" dirty="0" err="1">
                <a:solidFill>
                  <a:srgbClr val="000000"/>
                </a:solidFill>
                <a:latin typeface="Arial"/>
                <a:cs typeface="Arial"/>
                <a:sym typeface="Arial"/>
              </a:rPr>
              <a:t>ms</a:t>
            </a:r>
            <a:r>
              <a:rPr lang="en-GB" sz="1100" b="0" i="0" u="none" strike="noStrike" cap="none" baseline="0" dirty="0">
                <a:solidFill>
                  <a:srgbClr val="000000"/>
                </a:solidFill>
                <a:latin typeface="Arial"/>
                <a:cs typeface="Arial"/>
                <a:sym typeface="Arial"/>
              </a:rPr>
              <a:t>. </a:t>
            </a:r>
            <a:r>
              <a:rPr lang="en-US" sz="1100" b="0" i="0" u="none" strike="noStrike" cap="none" baseline="0" dirty="0">
                <a:solidFill>
                  <a:srgbClr val="000000"/>
                </a:solidFill>
                <a:latin typeface="Arial"/>
                <a:ea typeface="Arial"/>
                <a:cs typeface="Arial"/>
                <a:sym typeface="Arial"/>
              </a:rPr>
              <a:t>The percentage </a:t>
            </a:r>
            <a:r>
              <a:rPr lang="en-GB" sz="1100" b="0" i="0" u="none" strike="noStrike" cap="none" baseline="0" dirty="0">
                <a:solidFill>
                  <a:srgbClr val="000000"/>
                </a:solidFill>
                <a:latin typeface="Arial"/>
                <a:ea typeface="Arial"/>
                <a:cs typeface="Arial"/>
                <a:sym typeface="Arial"/>
              </a:rPr>
              <a:t>of violations increases proportionally with revocation latency. </a:t>
            </a:r>
          </a:p>
          <a:p>
            <a:r>
              <a:rPr lang="en-GB" sz="1100" b="0" i="0" u="none" strike="noStrike" cap="none" baseline="0" dirty="0">
                <a:solidFill>
                  <a:srgbClr val="000000"/>
                </a:solidFill>
                <a:latin typeface="Arial"/>
                <a:ea typeface="Arial"/>
                <a:cs typeface="Arial"/>
                <a:sym typeface="Arial"/>
              </a:rPr>
              <a:t>Consequently, other mechanisms such as </a:t>
            </a:r>
            <a:r>
              <a:rPr lang="en-GB" sz="1100" b="0" i="0" u="none" strike="noStrike" cap="none" baseline="0" dirty="0" err="1">
                <a:solidFill>
                  <a:srgbClr val="000000"/>
                </a:solidFill>
                <a:latin typeface="Arial"/>
                <a:ea typeface="Arial"/>
                <a:cs typeface="Arial"/>
                <a:sym typeface="Arial"/>
              </a:rPr>
              <a:t>asm</a:t>
            </a:r>
            <a:r>
              <a:rPr lang="en-GB" sz="1100" b="0" i="0" u="none" strike="noStrike" cap="none" baseline="0" dirty="0">
                <a:solidFill>
                  <a:srgbClr val="000000"/>
                </a:solidFill>
                <a:latin typeface="Arial"/>
                <a:ea typeface="Arial"/>
                <a:cs typeface="Arial"/>
                <a:sym typeface="Arial"/>
              </a:rPr>
              <a:t>(exit) and process kill that introduce 1,5 and 3 seconds latency can meet SLA for approximately 94% of user-facing tasks.</a:t>
            </a:r>
          </a:p>
          <a:p>
            <a:r>
              <a:rPr lang="en-US" sz="1100" b="0" i="0" u="none" strike="noStrike" cap="none" baseline="0" dirty="0">
                <a:solidFill>
                  <a:srgbClr val="000000"/>
                </a:solidFill>
                <a:latin typeface="Arial"/>
                <a:ea typeface="Arial"/>
                <a:cs typeface="Arial"/>
                <a:sym typeface="Arial"/>
              </a:rPr>
              <a:t>To ensure </a:t>
            </a:r>
            <a:r>
              <a:rPr lang="en-GB" sz="1100" b="0" i="0" u="none" strike="noStrike" cap="none" baseline="0" dirty="0">
                <a:solidFill>
                  <a:srgbClr val="000000"/>
                </a:solidFill>
                <a:latin typeface="Arial"/>
                <a:ea typeface="Arial"/>
                <a:cs typeface="Arial"/>
                <a:sym typeface="Arial"/>
              </a:rPr>
              <a:t>SLA for more than 99% of user-facing tasks, we require a revocation mechanism with 10ms latency.</a:t>
            </a:r>
            <a:endParaRPr lang="en-GB" sz="1100" b="0" i="0" u="none" strike="noStrike" cap="none" baseline="0" dirty="0">
              <a:solidFill>
                <a:srgbClr val="000000"/>
              </a:solidFill>
              <a:latin typeface="Arial"/>
              <a:cs typeface="Arial"/>
              <a:sym typeface="Arial"/>
            </a:endParaRPr>
          </a:p>
          <a:p>
            <a:endParaRPr lang="en-US" dirty="0"/>
          </a:p>
        </p:txBody>
      </p:sp>
    </p:spTree>
    <p:extLst>
      <p:ext uri="{BB962C8B-B14F-4D97-AF65-F5344CB8AC3E}">
        <p14:creationId xmlns:p14="http://schemas.microsoft.com/office/powerpoint/2010/main" val="2849756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This figure</a:t>
            </a:r>
            <a:r>
              <a:rPr lang="en-US" baseline="0" dirty="0"/>
              <a:t> shows how elastic partitions GPUs to user-facing and batch tasks. </a:t>
            </a:r>
          </a:p>
          <a:p>
            <a:r>
              <a:rPr lang="en-GB" sz="1100" b="0" i="0" u="none" strike="noStrike" cap="none" baseline="0" dirty="0">
                <a:solidFill>
                  <a:srgbClr val="000000"/>
                </a:solidFill>
                <a:latin typeface="Arial"/>
                <a:ea typeface="Arial"/>
                <a:cs typeface="Arial"/>
                <a:sym typeface="Arial"/>
              </a:rPr>
              <a:t>The upper part of the figure shows the number of GPUs allocated to user-facing tasks and the number of GPUs used to run batch tasks. </a:t>
            </a:r>
          </a:p>
          <a:p>
            <a:r>
              <a:rPr lang="en-GB" sz="1100" b="0" i="0" u="none" strike="noStrike" cap="none" baseline="0" dirty="0">
                <a:solidFill>
                  <a:srgbClr val="000000"/>
                </a:solidFill>
                <a:latin typeface="Arial"/>
                <a:ea typeface="Arial"/>
                <a:cs typeface="Arial"/>
                <a:sym typeface="Arial"/>
              </a:rPr>
              <a:t>The lower part of the figure depicts the actual latency of user-facing </a:t>
            </a:r>
            <a:r>
              <a:rPr lang="en-US" sz="1100" b="0" i="0" u="none" strike="noStrike" cap="none" baseline="0" dirty="0">
                <a:solidFill>
                  <a:srgbClr val="000000"/>
                </a:solidFill>
                <a:latin typeface="Arial"/>
                <a:ea typeface="Arial"/>
                <a:cs typeface="Arial"/>
                <a:sym typeface="Arial"/>
              </a:rPr>
              <a:t>tasks over time.</a:t>
            </a:r>
          </a:p>
          <a:p>
            <a:r>
              <a:rPr lang="en-GB" sz="1100" b="0" i="0" u="none" strike="noStrike" cap="none" baseline="0" dirty="0">
                <a:solidFill>
                  <a:srgbClr val="000000"/>
                </a:solidFill>
                <a:latin typeface="Arial"/>
                <a:ea typeface="Arial"/>
                <a:cs typeface="Arial"/>
                <a:sym typeface="Arial"/>
              </a:rPr>
              <a:t>When user-facing tasks arrive (red crosses in the lower part), Elastic allocates more GPUs to user-facing tasks to avoid SLA violations.</a:t>
            </a:r>
            <a:endParaRPr lang="en-US" dirty="0"/>
          </a:p>
        </p:txBody>
      </p:sp>
    </p:spTree>
    <p:extLst>
      <p:ext uri="{BB962C8B-B14F-4D97-AF65-F5344CB8AC3E}">
        <p14:creationId xmlns:p14="http://schemas.microsoft.com/office/powerpoint/2010/main" val="1376022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Now we</a:t>
            </a:r>
            <a:r>
              <a:rPr lang="en-US" baseline="0" dirty="0"/>
              <a:t> are going to see how we start a kernel with TREM</a:t>
            </a:r>
            <a:endParaRPr lang="en-US" dirty="0"/>
          </a:p>
          <a:p>
            <a:r>
              <a:rPr lang="en-US" dirty="0"/>
              <a:t>Applications</a:t>
            </a:r>
            <a:r>
              <a:rPr lang="en-US" baseline="0" dirty="0"/>
              <a:t> are in the left part of the figure and contain tasks. Then we have task queues used from applications. And finally we have the runtime scheduler.</a:t>
            </a:r>
          </a:p>
        </p:txBody>
      </p:sp>
    </p:spTree>
    <p:extLst>
      <p:ext uri="{BB962C8B-B14F-4D97-AF65-F5344CB8AC3E}">
        <p14:creationId xmlns:p14="http://schemas.microsoft.com/office/powerpoint/2010/main" val="225075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If the preemption latency is high the user-facing tasks will violate the SLA. (</a:t>
            </a:r>
            <a:r>
              <a:rPr lang="en-US" b="1" baseline="0" dirty="0"/>
              <a:t>click</a:t>
            </a:r>
            <a:r>
              <a:rPr lang="en-US" baseline="0" dirty="0"/>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As a result we need a preemption mechanism with constant and low latency much shorter than the SLA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11014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work we present TREM;</a:t>
            </a:r>
            <a:r>
              <a:rPr lang="en-US" baseline="0" dirty="0"/>
              <a:t> A task revocation mechanism with constant and low latency.</a:t>
            </a:r>
          </a:p>
          <a:p>
            <a:endParaRPr lang="en-US" baseline="0" dirty="0"/>
          </a:p>
          <a:p>
            <a:r>
              <a:rPr lang="en-US" baseline="0" dirty="0"/>
              <a:t>To achieve that TREM (a) Stops a task at any point of its execution, providing low and constant latency (b) Does not store the state of the revoked task, providing constant latency, and (c) Replays the revoked task later. (</a:t>
            </a:r>
            <a:r>
              <a:rPr lang="en-US" b="1" baseline="0" dirty="0"/>
              <a:t>click</a:t>
            </a:r>
            <a:r>
              <a:rPr lang="en-US" baseline="0" dirty="0"/>
              <a:t>)</a:t>
            </a:r>
          </a:p>
          <a:p>
            <a:endParaRPr lang="en-US" baseline="0" dirty="0"/>
          </a:p>
          <a:p>
            <a:r>
              <a:rPr lang="en-US" baseline="0" dirty="0"/>
              <a:t>The most challenging part is to stop a task from inside the GPU. To do so TREM uses three mechanisms: CUDA dynamic parallelism, CUDA unified memory, and </a:t>
            </a:r>
            <a:r>
              <a:rPr lang="en-US" baseline="0" dirty="0" err="1"/>
              <a:t>Asm</a:t>
            </a:r>
            <a:r>
              <a:rPr lang="en-US" baseline="0" dirty="0"/>
              <a:t>(trap). We are going to provide more details later.</a:t>
            </a:r>
          </a:p>
          <a:p>
            <a:pPr lvl="1"/>
            <a:endParaRPr lang="en-US" dirty="0"/>
          </a:p>
          <a:p>
            <a:r>
              <a:rPr lang="en-US" dirty="0"/>
              <a:t>We </a:t>
            </a:r>
            <a:r>
              <a:rPr lang="en-GB" sz="1100" dirty="0">
                <a:solidFill>
                  <a:srgbClr val="1D4956"/>
                </a:solidFill>
                <a:latin typeface="Barlow"/>
                <a:cs typeface="Calibri"/>
              </a:rPr>
              <a:t>examine the effectiveness of </a:t>
            </a:r>
            <a:r>
              <a:rPr lang="en-GB" sz="1100" dirty="0" err="1">
                <a:solidFill>
                  <a:srgbClr val="1D4956"/>
                </a:solidFill>
                <a:latin typeface="Barlow"/>
                <a:cs typeface="Calibri"/>
              </a:rPr>
              <a:t>TReM</a:t>
            </a:r>
            <a:r>
              <a:rPr lang="en-GB" sz="1100" dirty="0">
                <a:solidFill>
                  <a:srgbClr val="1D4956"/>
                </a:solidFill>
                <a:latin typeface="Barlow"/>
                <a:cs typeface="Calibri"/>
              </a:rPr>
              <a:t> on SLA violations, using different scheduling policies, and </a:t>
            </a:r>
            <a:r>
              <a:rPr lang="en-US" baseline="0" dirty="0"/>
              <a:t>we focus on GPU sharing among user-facing and long running batch tasks, with execution time close to SLA (</a:t>
            </a:r>
            <a:r>
              <a:rPr lang="en-US" b="1" baseline="0" dirty="0"/>
              <a:t>click</a:t>
            </a:r>
            <a:r>
              <a:rPr lang="en-US" baseline="0" dirty="0"/>
              <a:t>)</a:t>
            </a: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83144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table we </a:t>
            </a:r>
            <a:r>
              <a:rPr lang="en-US" baseline="0" dirty="0"/>
              <a:t>compare State of the art preemption approaches as FLEP, GPES, Pascal Compute preemption, and Chimera, with TREM.</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For the comparison we use the following features: </a:t>
            </a:r>
            <a:r>
              <a:rPr lang="en-US" b="1" baseline="0" dirty="0"/>
              <a:t>(Click)</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u="sng" baseline="0" dirty="0"/>
              <a:t>The existence of a Preemption or Revocation support</a:t>
            </a:r>
            <a:r>
              <a:rPr lang="en-US" baseline="0" dirty="0"/>
              <a:t>. The difference between preemption and revocation is that preemption saves the stopped task’s state. TREM supports revocation. </a:t>
            </a:r>
            <a:r>
              <a:rPr lang="en-US" b="1" baseline="0" dirty="0"/>
              <a:t>(Click)</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While all the other approaches support preemption. </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(2xClick)</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The next feature focus in </a:t>
            </a:r>
            <a:r>
              <a:rPr lang="en-US" u="sng" baseline="0" dirty="0"/>
              <a:t>the latency of the preemption mechanism</a:t>
            </a:r>
            <a:r>
              <a:rPr lang="en-US" baseline="0" dirty="0"/>
              <a:t>. The revocation mechanism of TREM provides low and constant overhead because it can stop a kernel at any point of its execution and does not store any state either in the host or GPU memory.</a:t>
            </a:r>
            <a:r>
              <a:rPr lang="en-US" b="1" baseline="0" dirty="0"/>
              <a:t> (Click)</a:t>
            </a:r>
          </a:p>
          <a:p>
            <a:pPr lvl="1"/>
            <a:r>
              <a:rPr lang="en-US" baseline="0" dirty="0"/>
              <a:t>On the contrary preemption approaches as FLEP, GPES and Pascal Compute preemption can NOT provide constant overhead because they can stop a kernel at certain points of its execution and store the state of the preempted task.</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(2xClick)</a:t>
            </a:r>
            <a:endParaRPr lang="en-US" b="0" baseline="0"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The third feature is </a:t>
            </a:r>
            <a:r>
              <a:rPr lang="en-US" u="sng" baseline="0" dirty="0"/>
              <a:t>about the ability of the approach to handle tasks </a:t>
            </a:r>
            <a:r>
              <a:rPr lang="en-US" baseline="0" dirty="0"/>
              <a:t>with large memory footprint. TREM is able to handle tasks with large memory footprint because it does not store the revoked task state to the GPU memory, </a:t>
            </a:r>
            <a:r>
              <a:rPr lang="en-US" b="1" baseline="0" dirty="0"/>
              <a:t>(Click)</a:t>
            </a:r>
            <a:r>
              <a:rPr lang="en-US" b="0" baseline="0" dirty="0"/>
              <a:t> </a:t>
            </a:r>
            <a:r>
              <a:rPr lang="en-US" baseline="0" dirty="0"/>
              <a:t>opposed to FLEP and GPES.</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(2xClick)</a:t>
            </a:r>
            <a:endParaRPr lang="en-US" b="0" baseline="0"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The forth one focus in </a:t>
            </a:r>
            <a:r>
              <a:rPr lang="en-US" u="sng" baseline="0" dirty="0"/>
              <a:t>the kernel source code and if it requires modifications to support preemption</a:t>
            </a:r>
            <a:r>
              <a:rPr lang="en-US" baseline="0" dirty="0"/>
              <a:t>. TREM does not need modifications to the kernel source code because it works with CUDA dynamic parallelism. </a:t>
            </a:r>
            <a:r>
              <a:rPr lang="en-US" b="1" baseline="0" dirty="0"/>
              <a:t>(Click)</a:t>
            </a:r>
            <a:endParaRPr lang="en-US" baseline="0"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Again FLEP and GPEs require the kernel source code in order to add preemption points</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a:t>(2xClick)</a:t>
            </a:r>
            <a:endParaRPr lang="en-US" baseline="0"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The fifth one is about </a:t>
            </a:r>
            <a:r>
              <a:rPr lang="en-US" u="sng" baseline="0" dirty="0"/>
              <a:t>the ability of the approach to function with all NVIDIA GPUs</a:t>
            </a:r>
            <a:r>
              <a:rPr lang="en-US" baseline="0" dirty="0"/>
              <a:t>. TREM works with NVIDIA GPUs that support CUDA dynamic parallelism, which are </a:t>
            </a:r>
            <a:r>
              <a:rPr lang="en-GB" baseline="0" dirty="0"/>
              <a:t>GPUs with compute capability greater than 3. GPUs with this compute capability are all of the state-of-the-art GPUs, </a:t>
            </a:r>
            <a:r>
              <a:rPr lang="en-US" baseline="0" dirty="0"/>
              <a:t>except outdated FERMI architecture. </a:t>
            </a:r>
            <a:r>
              <a:rPr lang="en-US" b="1" baseline="0" dirty="0"/>
              <a:t>(Click)</a:t>
            </a:r>
            <a:endParaRPr lang="en-US" baseline="0" dirty="0"/>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On the other hand Pascal compute preemption works with only Pascal architecture. </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a:t>TREM in the only approach that has all the above mentioned features </a:t>
            </a:r>
          </a:p>
          <a:p>
            <a:pPr marL="158750" indent="0">
              <a:buNone/>
            </a:pPr>
            <a:endParaRPr lang="en-US" baseline="0" dirty="0"/>
          </a:p>
        </p:txBody>
      </p:sp>
    </p:spTree>
    <p:extLst>
      <p:ext uri="{BB962C8B-B14F-4D97-AF65-F5344CB8AC3E}">
        <p14:creationId xmlns:p14="http://schemas.microsoft.com/office/powerpoint/2010/main" val="242116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Now we are going to TREM Design</a:t>
            </a:r>
          </a:p>
        </p:txBody>
      </p:sp>
    </p:spTree>
    <p:extLst>
      <p:ext uri="{BB962C8B-B14F-4D97-AF65-F5344CB8AC3E}">
        <p14:creationId xmlns:p14="http://schemas.microsoft.com/office/powerpoint/2010/main" val="59524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In</a:t>
            </a:r>
            <a:r>
              <a:rPr lang="en-US" baseline="0" dirty="0"/>
              <a:t> this figure we see the basic components of TREM that exist in Host and GPU. In the left part of the figure we see the Host </a:t>
            </a:r>
            <a:r>
              <a:rPr lang="en-US" b="1" baseline="0" dirty="0"/>
              <a:t>(click) </a:t>
            </a:r>
            <a:r>
              <a:rPr lang="en-US" baseline="0" dirty="0"/>
              <a:t>while in the right the GPU(</a:t>
            </a:r>
            <a:r>
              <a:rPr lang="en-US" b="1" baseline="0" dirty="0"/>
              <a:t>click</a:t>
            </a:r>
            <a:r>
              <a:rPr lang="en-US" baseline="0" dirty="0"/>
              <a:t>). </a:t>
            </a:r>
          </a:p>
          <a:p>
            <a:pPr marL="457200" indent="-298450">
              <a:buFont typeface="Wingdings" panose="05000000000000000000" pitchFamily="2" charset="2"/>
              <a:buChar char="Ø"/>
            </a:pPr>
            <a:r>
              <a:rPr lang="en-US" baseline="0" dirty="0"/>
              <a:t>In the Host we see a pool of processes. </a:t>
            </a:r>
          </a:p>
          <a:p>
            <a:pPr marL="457200" indent="-298450">
              <a:buFont typeface="Wingdings" panose="05000000000000000000" pitchFamily="2" charset="2"/>
              <a:buChar char="Ø"/>
            </a:pPr>
            <a:r>
              <a:rPr lang="en-US" baseline="0" dirty="0"/>
              <a:t>In the GPU we see the wrapper kernel which uses one CUDA core. This wrapper kernel spawns the Actual kernel in the remaining CUDA cores by the use of CUDA dynamic parallelism. </a:t>
            </a:r>
          </a:p>
          <a:p>
            <a:pPr marL="457200" indent="-298450">
              <a:buFont typeface="Wingdings" panose="05000000000000000000" pitchFamily="2" charset="2"/>
              <a:buChar char="Ø"/>
            </a:pPr>
            <a:r>
              <a:rPr lang="en-US" baseline="0" dirty="0"/>
              <a:t>In the GPU memory we can see that we have two pre-initialized CUDA contexts of the processes in the Process pool. </a:t>
            </a:r>
          </a:p>
          <a:p>
            <a:pPr marL="457200" indent="-298450">
              <a:buFont typeface="Wingdings" panose="05000000000000000000" pitchFamily="2" charset="2"/>
              <a:buChar char="Ø"/>
            </a:pPr>
            <a:r>
              <a:rPr lang="en-US" baseline="0" dirty="0"/>
              <a:t>Moreover, we see the revoke flag variable allocated in the Unified memory, which is a common address space between the GPU and the host. Both Host and GPU can read and write this variable. (</a:t>
            </a:r>
            <a:r>
              <a:rPr lang="en-US" b="1" baseline="0" dirty="0"/>
              <a:t>click</a:t>
            </a:r>
            <a:r>
              <a:rPr lang="en-US" baseline="0" dirty="0"/>
              <a:t>)</a:t>
            </a:r>
            <a:endParaRPr lang="en-US" dirty="0"/>
          </a:p>
        </p:txBody>
      </p:sp>
    </p:spTree>
    <p:extLst>
      <p:ext uri="{BB962C8B-B14F-4D97-AF65-F5344CB8AC3E}">
        <p14:creationId xmlns:p14="http://schemas.microsoft.com/office/powerpoint/2010/main" val="75682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0C763-81EC-45AD-B031-3E8187185B05}" type="datetime1">
              <a:rPr lang="en-US" smtClean="0"/>
              <a:t>11/26/2020</a:t>
            </a:fld>
            <a:endParaRPr lang="en-US"/>
          </a:p>
        </p:txBody>
      </p:sp>
      <p:sp>
        <p:nvSpPr>
          <p:cNvPr id="5" name="Footer Placeholder 4"/>
          <p:cNvSpPr>
            <a:spLocks noGrp="1"/>
          </p:cNvSpPr>
          <p:nvPr>
            <p:ph type="ftr" sz="quarter" idx="11"/>
          </p:nvPr>
        </p:nvSpPr>
        <p:spPr/>
        <p:txBody>
          <a:bodyPr/>
          <a:lstStyle/>
          <a:p>
            <a:r>
              <a:rPr lang="en-US"/>
              <a:t>HPCC 2020</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883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EBA50-0CBC-4D72-9A99-BC5A58AAD54C}" type="datetime1">
              <a:rPr lang="en-US" smtClean="0"/>
              <a:t>11/26/2020</a:t>
            </a:fld>
            <a:endParaRPr lang="en-US"/>
          </a:p>
        </p:txBody>
      </p:sp>
      <p:sp>
        <p:nvSpPr>
          <p:cNvPr id="5" name="Footer Placeholder 4"/>
          <p:cNvSpPr>
            <a:spLocks noGrp="1"/>
          </p:cNvSpPr>
          <p:nvPr>
            <p:ph type="ftr" sz="quarter" idx="11"/>
          </p:nvPr>
        </p:nvSpPr>
        <p:spPr/>
        <p:txBody>
          <a:bodyPr/>
          <a:lstStyle/>
          <a:p>
            <a:r>
              <a:rPr lang="en-US"/>
              <a:t>HPCC 2020</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807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274BD6-6FA2-4173-A4E1-76ABC8458C9C}" type="datetime1">
              <a:rPr lang="en-US" smtClean="0"/>
              <a:t>11/26/2020</a:t>
            </a:fld>
            <a:endParaRPr lang="en-US"/>
          </a:p>
        </p:txBody>
      </p:sp>
      <p:sp>
        <p:nvSpPr>
          <p:cNvPr id="5" name="Footer Placeholder 4"/>
          <p:cNvSpPr>
            <a:spLocks noGrp="1"/>
          </p:cNvSpPr>
          <p:nvPr>
            <p:ph type="ftr" sz="quarter" idx="11"/>
          </p:nvPr>
        </p:nvSpPr>
        <p:spPr/>
        <p:txBody>
          <a:bodyPr/>
          <a:lstStyle/>
          <a:p>
            <a:r>
              <a:rPr lang="en-US"/>
              <a:t>HPCC 2020</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870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pPr marL="0" lvl="0" indent="0" algn="r" rtl="0">
                <a:spcBef>
                  <a:spcPts val="0"/>
                </a:spcBef>
                <a:spcAft>
                  <a:spcPts val="0"/>
                </a:spcAft>
                <a:buNone/>
              </a:pPr>
              <a:t>‹#›</a:t>
            </a:fld>
            <a:endParaRPr/>
          </a:p>
        </p:txBody>
      </p:sp>
    </p:spTree>
    <p:extLst>
      <p:ext uri="{BB962C8B-B14F-4D97-AF65-F5344CB8AC3E}">
        <p14:creationId xmlns:p14="http://schemas.microsoft.com/office/powerpoint/2010/main" val="103317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D2B273-70EC-4DE0-81ED-A98CF878207D}" type="datetime1">
              <a:rPr lang="en-US" smtClean="0"/>
              <a:t>11/26/2020</a:t>
            </a:fld>
            <a:endParaRPr lang="en-US"/>
          </a:p>
        </p:txBody>
      </p:sp>
      <p:sp>
        <p:nvSpPr>
          <p:cNvPr id="5" name="Footer Placeholder 4"/>
          <p:cNvSpPr>
            <a:spLocks noGrp="1"/>
          </p:cNvSpPr>
          <p:nvPr>
            <p:ph type="ftr" sz="quarter" idx="11"/>
          </p:nvPr>
        </p:nvSpPr>
        <p:spPr/>
        <p:txBody>
          <a:bodyPr/>
          <a:lstStyle/>
          <a:p>
            <a:r>
              <a:rPr lang="en-US"/>
              <a:t>HPCC 2020</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97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15C00-6977-4461-98FC-0381E496CBCC}" type="datetime1">
              <a:rPr lang="en-US" smtClean="0"/>
              <a:t>11/26/2020</a:t>
            </a:fld>
            <a:endParaRPr lang="en-US"/>
          </a:p>
        </p:txBody>
      </p:sp>
      <p:sp>
        <p:nvSpPr>
          <p:cNvPr id="5" name="Footer Placeholder 4"/>
          <p:cNvSpPr>
            <a:spLocks noGrp="1"/>
          </p:cNvSpPr>
          <p:nvPr>
            <p:ph type="ftr" sz="quarter" idx="11"/>
          </p:nvPr>
        </p:nvSpPr>
        <p:spPr/>
        <p:txBody>
          <a:bodyPr/>
          <a:lstStyle/>
          <a:p>
            <a:r>
              <a:rPr lang="en-US"/>
              <a:t>HPCC 2020</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639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CB8A0C-5FE9-45AB-9E6A-418EBA4ABC22}" type="datetime1">
              <a:rPr lang="en-US" smtClean="0"/>
              <a:t>11/26/2020</a:t>
            </a:fld>
            <a:endParaRPr lang="en-US"/>
          </a:p>
        </p:txBody>
      </p:sp>
      <p:sp>
        <p:nvSpPr>
          <p:cNvPr id="6" name="Footer Placeholder 5"/>
          <p:cNvSpPr>
            <a:spLocks noGrp="1"/>
          </p:cNvSpPr>
          <p:nvPr>
            <p:ph type="ftr" sz="quarter" idx="11"/>
          </p:nvPr>
        </p:nvSpPr>
        <p:spPr/>
        <p:txBody>
          <a:bodyPr/>
          <a:lstStyle/>
          <a:p>
            <a:r>
              <a:rPr lang="en-US"/>
              <a:t>HPCC 2020</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270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85681D-0A29-4D64-9138-496437E1C4DC}" type="datetime1">
              <a:rPr lang="en-US" smtClean="0"/>
              <a:t>11/26/2020</a:t>
            </a:fld>
            <a:endParaRPr lang="en-US"/>
          </a:p>
        </p:txBody>
      </p:sp>
      <p:sp>
        <p:nvSpPr>
          <p:cNvPr id="8" name="Footer Placeholder 7"/>
          <p:cNvSpPr>
            <a:spLocks noGrp="1"/>
          </p:cNvSpPr>
          <p:nvPr>
            <p:ph type="ftr" sz="quarter" idx="11"/>
          </p:nvPr>
        </p:nvSpPr>
        <p:spPr/>
        <p:txBody>
          <a:bodyPr/>
          <a:lstStyle/>
          <a:p>
            <a:r>
              <a:rPr lang="en-US"/>
              <a:t>HPCC 2020</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8440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66E46-D5A4-4B8B-ACEF-BDCA522F14C2}" type="datetime1">
              <a:rPr lang="en-US" smtClean="0"/>
              <a:t>11/26/2020</a:t>
            </a:fld>
            <a:endParaRPr lang="en-US"/>
          </a:p>
        </p:txBody>
      </p:sp>
      <p:sp>
        <p:nvSpPr>
          <p:cNvPr id="4" name="Footer Placeholder 3"/>
          <p:cNvSpPr>
            <a:spLocks noGrp="1"/>
          </p:cNvSpPr>
          <p:nvPr>
            <p:ph type="ftr" sz="quarter" idx="11"/>
          </p:nvPr>
        </p:nvSpPr>
        <p:spPr/>
        <p:txBody>
          <a:bodyPr/>
          <a:lstStyle/>
          <a:p>
            <a:r>
              <a:rPr lang="en-US"/>
              <a:t>HPCC 2020</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537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D1134-0A12-497D-B561-22A6B70EB70A}" type="datetime1">
              <a:rPr lang="en-US" smtClean="0"/>
              <a:t>11/26/2020</a:t>
            </a:fld>
            <a:endParaRPr lang="en-US"/>
          </a:p>
        </p:txBody>
      </p:sp>
      <p:sp>
        <p:nvSpPr>
          <p:cNvPr id="3" name="Footer Placeholder 2"/>
          <p:cNvSpPr>
            <a:spLocks noGrp="1"/>
          </p:cNvSpPr>
          <p:nvPr>
            <p:ph type="ftr" sz="quarter" idx="11"/>
          </p:nvPr>
        </p:nvSpPr>
        <p:spPr/>
        <p:txBody>
          <a:bodyPr/>
          <a:lstStyle/>
          <a:p>
            <a:r>
              <a:rPr lang="en-US"/>
              <a:t>HPCC 2020</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813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5FDB6-6942-45A1-A1C4-6F62705D002F}" type="datetime1">
              <a:rPr lang="en-US" smtClean="0"/>
              <a:t>11/26/2020</a:t>
            </a:fld>
            <a:endParaRPr lang="en-US"/>
          </a:p>
        </p:txBody>
      </p:sp>
      <p:sp>
        <p:nvSpPr>
          <p:cNvPr id="6" name="Footer Placeholder 5"/>
          <p:cNvSpPr>
            <a:spLocks noGrp="1"/>
          </p:cNvSpPr>
          <p:nvPr>
            <p:ph type="ftr" sz="quarter" idx="11"/>
          </p:nvPr>
        </p:nvSpPr>
        <p:spPr/>
        <p:txBody>
          <a:bodyPr/>
          <a:lstStyle/>
          <a:p>
            <a:r>
              <a:rPr lang="en-US"/>
              <a:t>HPCC 2020</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2486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3256F-C070-4F8D-B473-2DAF312C7DAF}" type="datetime1">
              <a:rPr lang="en-US" smtClean="0"/>
              <a:t>11/26/2020</a:t>
            </a:fld>
            <a:endParaRPr lang="en-US"/>
          </a:p>
        </p:txBody>
      </p:sp>
      <p:sp>
        <p:nvSpPr>
          <p:cNvPr id="6" name="Footer Placeholder 5"/>
          <p:cNvSpPr>
            <a:spLocks noGrp="1"/>
          </p:cNvSpPr>
          <p:nvPr>
            <p:ph type="ftr" sz="quarter" idx="11"/>
          </p:nvPr>
        </p:nvSpPr>
        <p:spPr/>
        <p:txBody>
          <a:bodyPr/>
          <a:lstStyle/>
          <a:p>
            <a:r>
              <a:rPr lang="en-US"/>
              <a:t>HPCC 2020</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327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56DB2-8E46-4AD8-BD4B-F8C6CCD416D9}" type="datetime1">
              <a:rPr lang="en-US" smtClean="0"/>
              <a:t>11/26/2020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HPCC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445934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Rectangle 1">
            <a:extLst>
              <a:ext uri="{FF2B5EF4-FFF2-40B4-BE49-F238E27FC236}">
                <a16:creationId xmlns:a16="http://schemas.microsoft.com/office/drawing/2014/main" id="{E75C4F0D-AECD-4860-8F80-D316CB6DDAED}"/>
              </a:ext>
            </a:extLst>
          </p:cNvPr>
          <p:cNvSpPr/>
          <p:nvPr/>
        </p:nvSpPr>
        <p:spPr>
          <a:xfrm>
            <a:off x="0" y="2214137"/>
            <a:ext cx="12192000" cy="242365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dirty="0"/>
          </a:p>
        </p:txBody>
      </p:sp>
      <p:sp>
        <p:nvSpPr>
          <p:cNvPr id="3" name="Google Shape;60;p13">
            <a:extLst>
              <a:ext uri="{FF2B5EF4-FFF2-40B4-BE49-F238E27FC236}">
                <a16:creationId xmlns:a16="http://schemas.microsoft.com/office/drawing/2014/main" id="{058F7146-EF98-44D3-B7A4-AAF34EE9D5AD}"/>
              </a:ext>
            </a:extLst>
          </p:cNvPr>
          <p:cNvSpPr txBox="1">
            <a:spLocks/>
          </p:cNvSpPr>
          <p:nvPr/>
        </p:nvSpPr>
        <p:spPr>
          <a:xfrm>
            <a:off x="540462" y="2474401"/>
            <a:ext cx="11209655" cy="1706563"/>
          </a:xfrm>
          <a:prstGeom prst="rect">
            <a:avLst/>
          </a:prstGeom>
          <a:noFill/>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4800" dirty="0">
                <a:solidFill>
                  <a:schemeClr val="bg1"/>
                </a:solidFill>
                <a:latin typeface="Barlow"/>
              </a:rPr>
              <a:t>TReM: A Task Revocation Mechanism for GPUs</a:t>
            </a:r>
            <a:endParaRPr lang="en-US" dirty="0"/>
          </a:p>
        </p:txBody>
      </p:sp>
      <p:sp>
        <p:nvSpPr>
          <p:cNvPr id="4" name="Google Shape;60;p13">
            <a:extLst>
              <a:ext uri="{FF2B5EF4-FFF2-40B4-BE49-F238E27FC236}">
                <a16:creationId xmlns:a16="http://schemas.microsoft.com/office/drawing/2014/main" id="{42D10B41-92E5-4633-A5AD-F9099EE21CBA}"/>
              </a:ext>
            </a:extLst>
          </p:cNvPr>
          <p:cNvSpPr txBox="1">
            <a:spLocks/>
          </p:cNvSpPr>
          <p:nvPr/>
        </p:nvSpPr>
        <p:spPr>
          <a:xfrm>
            <a:off x="351235" y="6034559"/>
            <a:ext cx="10947400" cy="699798"/>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endParaRPr lang="en-US" sz="2000" dirty="0">
              <a:solidFill>
                <a:schemeClr val="accent1">
                  <a:lumMod val="50000"/>
                </a:schemeClr>
              </a:solidFill>
              <a:latin typeface="Barlow"/>
              <a:ea typeface="+mn-lt"/>
              <a:cs typeface="Calibri"/>
            </a:endParaRPr>
          </a:p>
        </p:txBody>
      </p:sp>
      <p:sp>
        <p:nvSpPr>
          <p:cNvPr id="9" name="Google Shape;60;p13"/>
          <p:cNvSpPr txBox="1">
            <a:spLocks/>
          </p:cNvSpPr>
          <p:nvPr/>
        </p:nvSpPr>
        <p:spPr>
          <a:xfrm>
            <a:off x="1209751" y="6034559"/>
            <a:ext cx="9871075" cy="699798"/>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1800" baseline="30000" dirty="0">
                <a:solidFill>
                  <a:schemeClr val="accent1">
                    <a:lumMod val="50000"/>
                  </a:schemeClr>
                </a:solidFill>
                <a:latin typeface="Barlow"/>
                <a:ea typeface="+mn-lt"/>
              </a:rPr>
              <a:t>1</a:t>
            </a:r>
            <a:r>
              <a:rPr lang="en-US" sz="1800" dirty="0">
                <a:solidFill>
                  <a:schemeClr val="accent1">
                    <a:lumMod val="50000"/>
                  </a:schemeClr>
                </a:solidFill>
                <a:latin typeface="Barlow"/>
                <a:ea typeface="+mn-lt"/>
              </a:rPr>
              <a:t> Institute of Computer Science, Foundation for Research and Technology - Hellas, Greece</a:t>
            </a:r>
            <a:endParaRPr lang="en-US" sz="1800" dirty="0">
              <a:solidFill>
                <a:schemeClr val="accent1">
                  <a:lumMod val="50000"/>
                </a:schemeClr>
              </a:solidFill>
              <a:latin typeface="Barlow"/>
            </a:endParaRPr>
          </a:p>
          <a:p>
            <a:pPr algn="ctr"/>
            <a:r>
              <a:rPr lang="en-US" sz="1800" baseline="30000" dirty="0">
                <a:solidFill>
                  <a:schemeClr val="accent1">
                    <a:lumMod val="50000"/>
                  </a:schemeClr>
                </a:solidFill>
                <a:latin typeface="Barlow"/>
                <a:ea typeface="+mn-lt"/>
              </a:rPr>
              <a:t>2</a:t>
            </a:r>
            <a:r>
              <a:rPr lang="en-US" sz="1800" dirty="0">
                <a:solidFill>
                  <a:schemeClr val="accent1">
                    <a:lumMod val="50000"/>
                  </a:schemeClr>
                </a:solidFill>
                <a:latin typeface="Barlow"/>
                <a:ea typeface="+mn-lt"/>
              </a:rPr>
              <a:t> Computer Science Department, University of Crete, Greece</a:t>
            </a:r>
            <a:endParaRPr lang="en-US" sz="1800" dirty="0">
              <a:solidFill>
                <a:schemeClr val="accent1">
                  <a:lumMod val="50000"/>
                </a:schemeClr>
              </a:solidFill>
              <a:latin typeface="Barlow"/>
            </a:endParaRPr>
          </a:p>
        </p:txBody>
      </p:sp>
      <p:sp>
        <p:nvSpPr>
          <p:cNvPr id="10" name="Google Shape;60;p13"/>
          <p:cNvSpPr txBox="1">
            <a:spLocks/>
          </p:cNvSpPr>
          <p:nvPr/>
        </p:nvSpPr>
        <p:spPr>
          <a:xfrm>
            <a:off x="698972" y="5242457"/>
            <a:ext cx="2394753" cy="312040"/>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1600" dirty="0">
                <a:solidFill>
                  <a:schemeClr val="accent1">
                    <a:lumMod val="50000"/>
                  </a:schemeClr>
                </a:solidFill>
                <a:latin typeface="Barlow"/>
                <a:ea typeface="+mn-lt"/>
                <a:cs typeface="+mn-lt"/>
              </a:rPr>
              <a:t>manospavl@ics.forth.gr</a:t>
            </a:r>
            <a:endParaRPr lang="en-US" sz="2000" baseline="30000" dirty="0">
              <a:solidFill>
                <a:schemeClr val="accent1">
                  <a:lumMod val="50000"/>
                </a:schemeClr>
              </a:solidFill>
              <a:latin typeface="Barlow"/>
              <a:ea typeface="+mn-lt"/>
            </a:endParaRPr>
          </a:p>
        </p:txBody>
      </p:sp>
      <p:sp>
        <p:nvSpPr>
          <p:cNvPr id="18" name="Google Shape;60;p13"/>
          <p:cNvSpPr txBox="1">
            <a:spLocks/>
          </p:cNvSpPr>
          <p:nvPr/>
        </p:nvSpPr>
        <p:spPr>
          <a:xfrm>
            <a:off x="4012504" y="5242457"/>
            <a:ext cx="2171478" cy="312040"/>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1600" dirty="0">
                <a:solidFill>
                  <a:schemeClr val="accent1">
                    <a:lumMod val="50000"/>
                  </a:schemeClr>
                </a:solidFill>
                <a:latin typeface="Barlow"/>
                <a:ea typeface="+mn-lt"/>
                <a:cs typeface="+mn-lt"/>
              </a:rPr>
              <a:t>mavridis@ics.forth.gr</a:t>
            </a:r>
            <a:endParaRPr lang="en-US" sz="2000" baseline="30000" dirty="0">
              <a:solidFill>
                <a:schemeClr val="accent1">
                  <a:lumMod val="50000"/>
                </a:schemeClr>
              </a:solidFill>
              <a:latin typeface="Barlow"/>
              <a:ea typeface="+mn-lt"/>
            </a:endParaRPr>
          </a:p>
        </p:txBody>
      </p:sp>
      <p:sp>
        <p:nvSpPr>
          <p:cNvPr id="22" name="Google Shape;60;p13"/>
          <p:cNvSpPr txBox="1">
            <a:spLocks/>
          </p:cNvSpPr>
          <p:nvPr/>
        </p:nvSpPr>
        <p:spPr>
          <a:xfrm>
            <a:off x="6777443" y="5242457"/>
            <a:ext cx="2238356" cy="312040"/>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1600" dirty="0">
                <a:solidFill>
                  <a:schemeClr val="accent1">
                    <a:lumMod val="50000"/>
                  </a:schemeClr>
                </a:solidFill>
                <a:latin typeface="Barlow"/>
                <a:ea typeface="+mn-lt"/>
                <a:cs typeface="+mn-lt"/>
              </a:rPr>
              <a:t>nchrysos@ics.forth.gr</a:t>
            </a:r>
            <a:endParaRPr lang="en-US" sz="2000" baseline="30000" dirty="0">
              <a:solidFill>
                <a:schemeClr val="accent1">
                  <a:lumMod val="50000"/>
                </a:schemeClr>
              </a:solidFill>
              <a:latin typeface="Barlow"/>
              <a:ea typeface="+mn-lt"/>
            </a:endParaRPr>
          </a:p>
        </p:txBody>
      </p:sp>
      <p:sp>
        <p:nvSpPr>
          <p:cNvPr id="26" name="Google Shape;60;p13"/>
          <p:cNvSpPr txBox="1">
            <a:spLocks/>
          </p:cNvSpPr>
          <p:nvPr/>
        </p:nvSpPr>
        <p:spPr>
          <a:xfrm>
            <a:off x="9644435" y="5242457"/>
            <a:ext cx="1892553" cy="312040"/>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1600" dirty="0">
                <a:solidFill>
                  <a:schemeClr val="accent1">
                    <a:lumMod val="50000"/>
                  </a:schemeClr>
                </a:solidFill>
                <a:latin typeface="Barlow"/>
                <a:ea typeface="+mn-lt"/>
                <a:cs typeface="+mn-lt"/>
              </a:rPr>
              <a:t>bilas@ics.forth.gr</a:t>
            </a:r>
            <a:endParaRPr lang="en-US" sz="2000" baseline="30000" dirty="0">
              <a:solidFill>
                <a:schemeClr val="accent1">
                  <a:lumMod val="50000"/>
                </a:schemeClr>
              </a:solidFill>
              <a:latin typeface="Barlow"/>
              <a:ea typeface="+mn-lt"/>
            </a:endParaRPr>
          </a:p>
        </p:txBody>
      </p:sp>
      <p:sp>
        <p:nvSpPr>
          <p:cNvPr id="60" name="Google Shape;60;p13"/>
          <p:cNvSpPr txBox="1">
            <a:spLocks noGrp="1"/>
          </p:cNvSpPr>
          <p:nvPr>
            <p:ph type="subTitle" idx="1"/>
          </p:nvPr>
        </p:nvSpPr>
        <p:spPr>
          <a:xfrm>
            <a:off x="375543" y="4812471"/>
            <a:ext cx="3097778" cy="380703"/>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400" b="1" dirty="0">
                <a:solidFill>
                  <a:schemeClr val="accent1">
                    <a:lumMod val="50000"/>
                  </a:schemeClr>
                </a:solidFill>
                <a:latin typeface="Barlow"/>
                <a:ea typeface="+mn-lt"/>
                <a:cs typeface="+mn-lt"/>
              </a:rPr>
              <a:t>Manos Pavlidakis</a:t>
            </a:r>
            <a:r>
              <a:rPr lang="en-US" sz="2400" b="1" baseline="30000" dirty="0">
                <a:solidFill>
                  <a:schemeClr val="accent1">
                    <a:lumMod val="50000"/>
                  </a:schemeClr>
                </a:solidFill>
                <a:latin typeface="Barlow"/>
                <a:ea typeface="+mn-lt"/>
                <a:cs typeface="+mn-lt"/>
              </a:rPr>
              <a:t>1,2</a:t>
            </a:r>
            <a:endParaRPr lang="en-US" sz="2400" baseline="30000" dirty="0">
              <a:solidFill>
                <a:schemeClr val="accent1">
                  <a:lumMod val="50000"/>
                </a:schemeClr>
              </a:solidFill>
              <a:latin typeface="Barlow"/>
              <a:ea typeface="+mn-lt"/>
            </a:endParaRPr>
          </a:p>
        </p:txBody>
      </p:sp>
      <p:sp>
        <p:nvSpPr>
          <p:cNvPr id="17" name="Google Shape;60;p13"/>
          <p:cNvSpPr txBox="1">
            <a:spLocks/>
          </p:cNvSpPr>
          <p:nvPr/>
        </p:nvSpPr>
        <p:spPr>
          <a:xfrm>
            <a:off x="3848864" y="4812471"/>
            <a:ext cx="2498959" cy="380703"/>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2400" dirty="0">
                <a:solidFill>
                  <a:schemeClr val="accent1">
                    <a:lumMod val="50000"/>
                  </a:schemeClr>
                </a:solidFill>
                <a:latin typeface="Barlow"/>
                <a:ea typeface="+mn-lt"/>
                <a:cs typeface="+mn-lt"/>
              </a:rPr>
              <a:t>Stelios Mavridis</a:t>
            </a:r>
            <a:r>
              <a:rPr lang="en-US" sz="2400" baseline="30000" dirty="0">
                <a:solidFill>
                  <a:schemeClr val="accent1">
                    <a:lumMod val="50000"/>
                  </a:schemeClr>
                </a:solidFill>
                <a:latin typeface="Barlow"/>
                <a:ea typeface="+mn-lt"/>
                <a:cs typeface="+mn-lt"/>
              </a:rPr>
              <a:t>1</a:t>
            </a:r>
            <a:endParaRPr lang="en-US" sz="2400" baseline="30000" dirty="0">
              <a:solidFill>
                <a:schemeClr val="accent1">
                  <a:lumMod val="50000"/>
                </a:schemeClr>
              </a:solidFill>
              <a:latin typeface="Barlow"/>
              <a:ea typeface="+mn-lt"/>
            </a:endParaRPr>
          </a:p>
        </p:txBody>
      </p:sp>
      <p:sp>
        <p:nvSpPr>
          <p:cNvPr id="21" name="Google Shape;60;p13"/>
          <p:cNvSpPr txBox="1">
            <a:spLocks/>
          </p:cNvSpPr>
          <p:nvPr/>
        </p:nvSpPr>
        <p:spPr>
          <a:xfrm>
            <a:off x="6723366" y="4812471"/>
            <a:ext cx="2337761" cy="380703"/>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2400" dirty="0">
                <a:solidFill>
                  <a:schemeClr val="accent1">
                    <a:lumMod val="50000"/>
                  </a:schemeClr>
                </a:solidFill>
                <a:latin typeface="Barlow"/>
                <a:ea typeface="+mn-lt"/>
                <a:cs typeface="+mn-lt"/>
              </a:rPr>
              <a:t>Nikos Chrysos</a:t>
            </a:r>
            <a:r>
              <a:rPr lang="en-US" sz="2400" baseline="30000" dirty="0">
                <a:solidFill>
                  <a:schemeClr val="accent1">
                    <a:lumMod val="50000"/>
                  </a:schemeClr>
                </a:solidFill>
                <a:latin typeface="Barlow"/>
                <a:ea typeface="+mn-lt"/>
                <a:cs typeface="+mn-lt"/>
              </a:rPr>
              <a:t>1</a:t>
            </a:r>
            <a:endParaRPr lang="en-US" sz="2400" baseline="30000" dirty="0">
              <a:solidFill>
                <a:schemeClr val="accent1">
                  <a:lumMod val="50000"/>
                </a:schemeClr>
              </a:solidFill>
              <a:latin typeface="Barlow"/>
              <a:ea typeface="+mn-lt"/>
            </a:endParaRPr>
          </a:p>
        </p:txBody>
      </p:sp>
      <p:sp>
        <p:nvSpPr>
          <p:cNvPr id="25" name="Google Shape;60;p13"/>
          <p:cNvSpPr txBox="1">
            <a:spLocks/>
          </p:cNvSpPr>
          <p:nvPr/>
        </p:nvSpPr>
        <p:spPr>
          <a:xfrm>
            <a:off x="9436670" y="4812471"/>
            <a:ext cx="2379785" cy="380703"/>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US" sz="2400" dirty="0" err="1">
                <a:solidFill>
                  <a:schemeClr val="accent1">
                    <a:lumMod val="50000"/>
                  </a:schemeClr>
                </a:solidFill>
                <a:latin typeface="Barlow"/>
                <a:ea typeface="+mn-lt"/>
                <a:cs typeface="Calibri"/>
              </a:rPr>
              <a:t>Angelos</a:t>
            </a:r>
            <a:r>
              <a:rPr lang="en-US" sz="2400" dirty="0">
                <a:solidFill>
                  <a:schemeClr val="accent1">
                    <a:lumMod val="50000"/>
                  </a:schemeClr>
                </a:solidFill>
                <a:latin typeface="Barlow"/>
                <a:ea typeface="+mn-lt"/>
                <a:cs typeface="Calibri"/>
              </a:rPr>
              <a:t> Bilas</a:t>
            </a:r>
            <a:r>
              <a:rPr lang="en-US" sz="2400" baseline="30000" dirty="0">
                <a:solidFill>
                  <a:schemeClr val="accent1">
                    <a:lumMod val="50000"/>
                  </a:schemeClr>
                </a:solidFill>
                <a:latin typeface="Barlow"/>
                <a:ea typeface="+mn-lt"/>
                <a:cs typeface="Calibri"/>
              </a:rPr>
              <a:t>1,2</a:t>
            </a:r>
            <a:endParaRPr lang="en-US" sz="2400" baseline="30000" dirty="0">
              <a:solidFill>
                <a:schemeClr val="accent1">
                  <a:lumMod val="50000"/>
                </a:schemeClr>
              </a:solidFill>
              <a:latin typeface="Barlow"/>
              <a:ea typeface="+mn-lt"/>
            </a:endParaRPr>
          </a:p>
        </p:txBody>
      </p:sp>
      <p:pic>
        <p:nvPicPr>
          <p:cNvPr id="16" name="Picture 5" descr="A picture containing logo&#10;&#10;Description automatically generated">
            <a:extLst>
              <a:ext uri="{FF2B5EF4-FFF2-40B4-BE49-F238E27FC236}">
                <a16:creationId xmlns:a16="http://schemas.microsoft.com/office/drawing/2014/main" id="{E176A72F-0FEE-487A-9E28-19C25D59A564}"/>
              </a:ext>
            </a:extLst>
          </p:cNvPr>
          <p:cNvPicPr>
            <a:picLocks noChangeAspect="1"/>
          </p:cNvPicPr>
          <p:nvPr/>
        </p:nvPicPr>
        <p:blipFill>
          <a:blip r:embed="rId3"/>
          <a:stretch>
            <a:fillRect/>
          </a:stretch>
        </p:blipFill>
        <p:spPr>
          <a:xfrm>
            <a:off x="10347158" y="13072"/>
            <a:ext cx="1650879" cy="1651771"/>
          </a:xfrm>
          <a:prstGeom prst="rect">
            <a:avLst/>
          </a:prstGeom>
        </p:spPr>
      </p:pic>
      <p:pic>
        <p:nvPicPr>
          <p:cNvPr id="19" name="Picture 7" descr="Company name&#10;&#10;Description automatically generated">
            <a:extLst>
              <a:ext uri="{FF2B5EF4-FFF2-40B4-BE49-F238E27FC236}">
                <a16:creationId xmlns:a16="http://schemas.microsoft.com/office/drawing/2014/main" id="{921F5A00-053D-4B53-A03C-9BF32736041C}"/>
              </a:ext>
            </a:extLst>
          </p:cNvPr>
          <p:cNvPicPr>
            <a:picLocks noChangeAspect="1"/>
          </p:cNvPicPr>
          <p:nvPr/>
        </p:nvPicPr>
        <p:blipFill>
          <a:blip r:embed="rId4"/>
          <a:stretch>
            <a:fillRect/>
          </a:stretch>
        </p:blipFill>
        <p:spPr>
          <a:xfrm>
            <a:off x="351235" y="224667"/>
            <a:ext cx="2952750" cy="1047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574"/>
    </mc:Choice>
    <mc:Fallback xmlns="">
      <p:transition spd="slow" advTm="95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598241A-BD8F-45E4-8292-95FBF8878F1B}"/>
              </a:ext>
            </a:extLst>
          </p:cNvPr>
          <p:cNvSpPr/>
          <p:nvPr/>
        </p:nvSpPr>
        <p:spPr>
          <a:xfrm>
            <a:off x="6214072" y="1586708"/>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537C1A83-47F0-4A7E-9A81-75F55E479BF4}"/>
              </a:ext>
            </a:extLst>
          </p:cNvPr>
          <p:cNvSpPr/>
          <p:nvPr/>
        </p:nvSpPr>
        <p:spPr>
          <a:xfrm>
            <a:off x="1212528" y="160261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FB8BFAF9-A33B-4836-8BB8-F0D58A0E7771}"/>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3" name="Ομάδα 2"/>
          <p:cNvGrpSpPr/>
          <p:nvPr/>
        </p:nvGrpSpPr>
        <p:grpSpPr>
          <a:xfrm>
            <a:off x="1138132" y="2560284"/>
            <a:ext cx="790974" cy="1388565"/>
            <a:chOff x="114545" y="2287326"/>
            <a:chExt cx="790974" cy="138856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28732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6724126" y="2755455"/>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US" sz="4000" b="1" dirty="0">
                <a:solidFill>
                  <a:srgbClr val="1D4956"/>
                </a:solidFill>
                <a:latin typeface="Barlow"/>
                <a:cs typeface="Calibri Light"/>
              </a:rPr>
              <a:t>Overall system with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 </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8</a:t>
            </a:r>
            <a:endParaRPr lang="en-US" sz="1400" b="1" dirty="0">
              <a:solidFill>
                <a:schemeClr val="bg1"/>
              </a:solidFill>
            </a:endParaRPr>
          </a:p>
        </p:txBody>
      </p:sp>
      <p:grpSp>
        <p:nvGrpSpPr>
          <p:cNvPr id="15" name="Ομάδα 14"/>
          <p:cNvGrpSpPr/>
          <p:nvPr/>
        </p:nvGrpSpPr>
        <p:grpSpPr>
          <a:xfrm>
            <a:off x="3519297" y="1602616"/>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2383191" y="4399849"/>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7248810" y="4376334"/>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6785116" y="2773597"/>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3" y="3301025"/>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3" y="3796672"/>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4716" y="2008515"/>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100684" y="2284466"/>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5295051" y="4412846"/>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6005917" y="3365086"/>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9121007" y="4782382"/>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9" y="4719722"/>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5117410" y="4799644"/>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8139624" y="4719721"/>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6" y="5379824"/>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9" name="Ομάδα 18"/>
          <p:cNvGrpSpPr/>
          <p:nvPr/>
        </p:nvGrpSpPr>
        <p:grpSpPr>
          <a:xfrm>
            <a:off x="2030140" y="2407883"/>
            <a:ext cx="1035725" cy="1542555"/>
            <a:chOff x="1006553" y="2134925"/>
            <a:chExt cx="1035725" cy="154255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3492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1535177" y="33931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1410599" y="339583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1542320"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1422505"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1481269" y="383008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7277526" y="2729246"/>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6621652" y="4228234"/>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10645210" y="2746960"/>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6621652" y="3266462"/>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6613868" y="3283785"/>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7277526" y="2716401"/>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nvGrpSpPr>
          <p:cNvPr id="196" name="Ομάδα 195"/>
          <p:cNvGrpSpPr/>
          <p:nvPr/>
        </p:nvGrpSpPr>
        <p:grpSpPr>
          <a:xfrm>
            <a:off x="4618572" y="2380930"/>
            <a:ext cx="1144382" cy="1682594"/>
            <a:chOff x="3385435" y="2107972"/>
            <a:chExt cx="1144382" cy="1682594"/>
          </a:xfrm>
        </p:grpSpPr>
        <p:sp>
          <p:nvSpPr>
            <p:cNvPr id="197" name="TextBox 196">
              <a:extLst>
                <a:ext uri="{FF2B5EF4-FFF2-40B4-BE49-F238E27FC236}">
                  <a16:creationId xmlns:a16="http://schemas.microsoft.com/office/drawing/2014/main" id="{00DCCF82-E85A-4763-99D9-CDC48CAEF210}"/>
                </a:ext>
              </a:extLst>
            </p:cNvPr>
            <p:cNvSpPr txBox="1"/>
            <p:nvPr/>
          </p:nvSpPr>
          <p:spPr>
            <a:xfrm>
              <a:off x="3385435" y="210797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98" name="Ομάδα 197"/>
            <p:cNvGrpSpPr/>
            <p:nvPr/>
          </p:nvGrpSpPr>
          <p:grpSpPr>
            <a:xfrm>
              <a:off x="3700771" y="2861068"/>
              <a:ext cx="580913" cy="929498"/>
              <a:chOff x="3805546" y="2861068"/>
              <a:chExt cx="580913" cy="929498"/>
            </a:xfrm>
          </p:grpSpPr>
          <p:sp>
            <p:nvSpPr>
              <p:cNvPr id="199" name="Ορθογώνιο 198"/>
              <p:cNvSpPr/>
              <p:nvPr/>
            </p:nvSpPr>
            <p:spPr>
              <a:xfrm>
                <a:off x="3805546" y="286106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202" name="Ορθογώνιο 20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20" name="Ομάδα 19"/>
          <p:cNvGrpSpPr/>
          <p:nvPr/>
        </p:nvGrpSpPr>
        <p:grpSpPr>
          <a:xfrm>
            <a:off x="3088408" y="2408178"/>
            <a:ext cx="1421350" cy="1574783"/>
            <a:chOff x="2064821" y="2135220"/>
            <a:chExt cx="1421350" cy="1574783"/>
          </a:xfrm>
        </p:grpSpPr>
        <p:grpSp>
          <p:nvGrpSpPr>
            <p:cNvPr id="167" name="Ομάδα 166"/>
            <p:cNvGrpSpPr/>
            <p:nvPr/>
          </p:nvGrpSpPr>
          <p:grpSpPr>
            <a:xfrm>
              <a:off x="2064821" y="2135220"/>
              <a:ext cx="1421350" cy="1574783"/>
              <a:chOff x="1988621" y="2108844"/>
              <a:chExt cx="1421350" cy="1574783"/>
            </a:xfrm>
          </p:grpSpPr>
          <p:sp>
            <p:nvSpPr>
              <p:cNvPr id="168" name="Στρογγυλεμένο ορθογώνιο 167"/>
              <p:cNvSpPr/>
              <p:nvPr/>
            </p:nvSpPr>
            <p:spPr>
              <a:xfrm>
                <a:off x="2421534" y="2883140"/>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00DCCF82-E85A-4763-99D9-CDC48CAEF210}"/>
                  </a:ext>
                </a:extLst>
              </p:cNvPr>
              <p:cNvSpPr txBox="1"/>
              <p:nvPr/>
            </p:nvSpPr>
            <p:spPr>
              <a:xfrm>
                <a:off x="1988621" y="2108844"/>
                <a:ext cx="142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grpSp>
        <p:pic>
          <p:nvPicPr>
            <p:cNvPr id="204" name="Εικόνα 2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19" y="3081247"/>
              <a:ext cx="217592" cy="477639"/>
            </a:xfrm>
            <a:prstGeom prst="rect">
              <a:avLst/>
            </a:prstGeom>
          </p:spPr>
        </p:pic>
      </p:grpSp>
      <p:sp>
        <p:nvSpPr>
          <p:cNvPr id="12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35"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54" name="Straight Arrow Connector 17">
            <a:extLst>
              <a:ext uri="{FF2B5EF4-FFF2-40B4-BE49-F238E27FC236}">
                <a16:creationId xmlns:a16="http://schemas.microsoft.com/office/drawing/2014/main" id="{3CD79C71-BBC6-4AB2-9236-7EEE288E25ED}"/>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2" name="Ορθογώνιο 145">
            <a:extLst>
              <a:ext uri="{FF2B5EF4-FFF2-40B4-BE49-F238E27FC236}">
                <a16:creationId xmlns:a16="http://schemas.microsoft.com/office/drawing/2014/main" id="{3000795C-8FC5-4814-B04B-91F88AED3E3C}"/>
              </a:ext>
            </a:extLst>
          </p:cNvPr>
          <p:cNvSpPr/>
          <p:nvPr/>
        </p:nvSpPr>
        <p:spPr>
          <a:xfrm>
            <a:off x="4618574" y="2084175"/>
            <a:ext cx="6287570"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748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fade">
                                      <p:cBhvr>
                                        <p:cTn id="11" dur="1000"/>
                                        <p:tgtEl>
                                          <p:spTgt spid="174"/>
                                        </p:tgtEl>
                                      </p:cBhvr>
                                    </p:animEffect>
                                    <p:anim calcmode="lin" valueType="num">
                                      <p:cBhvr>
                                        <p:cTn id="12" dur="1000" fill="hold"/>
                                        <p:tgtEl>
                                          <p:spTgt spid="174"/>
                                        </p:tgtEl>
                                        <p:attrNameLst>
                                          <p:attrName>ppt_x</p:attrName>
                                        </p:attrNameLst>
                                      </p:cBhvr>
                                      <p:tavLst>
                                        <p:tav tm="0">
                                          <p:val>
                                            <p:strVal val="#ppt_x"/>
                                          </p:val>
                                        </p:tav>
                                        <p:tav tm="100000">
                                          <p:val>
                                            <p:strVal val="#ppt_x"/>
                                          </p:val>
                                        </p:tav>
                                      </p:tavLst>
                                    </p:anim>
                                    <p:anim calcmode="lin" valueType="num">
                                      <p:cBhvr>
                                        <p:cTn id="13" dur="1000" fill="hold"/>
                                        <p:tgtEl>
                                          <p:spTgt spid="17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fade">
                                      <p:cBhvr>
                                        <p:cTn id="16" dur="1000"/>
                                        <p:tgtEl>
                                          <p:spTgt spid="178"/>
                                        </p:tgtEl>
                                      </p:cBhvr>
                                    </p:animEffect>
                                    <p:anim calcmode="lin" valueType="num">
                                      <p:cBhvr>
                                        <p:cTn id="17" dur="1000" fill="hold"/>
                                        <p:tgtEl>
                                          <p:spTgt spid="178"/>
                                        </p:tgtEl>
                                        <p:attrNameLst>
                                          <p:attrName>ppt_x</p:attrName>
                                        </p:attrNameLst>
                                      </p:cBhvr>
                                      <p:tavLst>
                                        <p:tav tm="0">
                                          <p:val>
                                            <p:strVal val="#ppt_x"/>
                                          </p:val>
                                        </p:tav>
                                        <p:tav tm="100000">
                                          <p:val>
                                            <p:strVal val="#ppt_x"/>
                                          </p:val>
                                        </p:tav>
                                      </p:tavLst>
                                    </p:anim>
                                    <p:anim calcmode="lin" valueType="num">
                                      <p:cBhvr>
                                        <p:cTn id="18" dur="1000" fill="hold"/>
                                        <p:tgtEl>
                                          <p:spTgt spid="1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fade">
                                      <p:cBhvr>
                                        <p:cTn id="21" dur="1000"/>
                                        <p:tgtEl>
                                          <p:spTgt spid="177"/>
                                        </p:tgtEl>
                                      </p:cBhvr>
                                    </p:animEffect>
                                    <p:anim calcmode="lin" valueType="num">
                                      <p:cBhvr>
                                        <p:cTn id="22" dur="1000" fill="hold"/>
                                        <p:tgtEl>
                                          <p:spTgt spid="177"/>
                                        </p:tgtEl>
                                        <p:attrNameLst>
                                          <p:attrName>ppt_x</p:attrName>
                                        </p:attrNameLst>
                                      </p:cBhvr>
                                      <p:tavLst>
                                        <p:tav tm="0">
                                          <p:val>
                                            <p:strVal val="#ppt_x"/>
                                          </p:val>
                                        </p:tav>
                                        <p:tav tm="100000">
                                          <p:val>
                                            <p:strVal val="#ppt_x"/>
                                          </p:val>
                                        </p:tav>
                                      </p:tavLst>
                                    </p:anim>
                                    <p:anim calcmode="lin" valueType="num">
                                      <p:cBhvr>
                                        <p:cTn id="23" dur="1000" fill="hold"/>
                                        <p:tgtEl>
                                          <p:spTgt spid="17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1000"/>
                                        <p:tgtEl>
                                          <p:spTgt spid="175"/>
                                        </p:tgtEl>
                                      </p:cBhvr>
                                    </p:animEffect>
                                    <p:anim calcmode="lin" valueType="num">
                                      <p:cBhvr>
                                        <p:cTn id="27" dur="1000" fill="hold"/>
                                        <p:tgtEl>
                                          <p:spTgt spid="175"/>
                                        </p:tgtEl>
                                        <p:attrNameLst>
                                          <p:attrName>ppt_x</p:attrName>
                                        </p:attrNameLst>
                                      </p:cBhvr>
                                      <p:tavLst>
                                        <p:tav tm="0">
                                          <p:val>
                                            <p:strVal val="#ppt_x"/>
                                          </p:val>
                                        </p:tav>
                                        <p:tav tm="100000">
                                          <p:val>
                                            <p:strVal val="#ppt_x"/>
                                          </p:val>
                                        </p:tav>
                                      </p:tavLst>
                                    </p:anim>
                                    <p:anim calcmode="lin" valueType="num">
                                      <p:cBhvr>
                                        <p:cTn id="28" dur="1000" fill="hold"/>
                                        <p:tgtEl>
                                          <p:spTgt spid="17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animEffect transition="in" filter="fade">
                                      <p:cBhvr>
                                        <p:cTn id="31" dur="1000"/>
                                        <p:tgtEl>
                                          <p:spTgt spid="179"/>
                                        </p:tgtEl>
                                      </p:cBhvr>
                                    </p:animEffect>
                                    <p:anim calcmode="lin" valueType="num">
                                      <p:cBhvr>
                                        <p:cTn id="32" dur="1000" fill="hold"/>
                                        <p:tgtEl>
                                          <p:spTgt spid="179"/>
                                        </p:tgtEl>
                                        <p:attrNameLst>
                                          <p:attrName>ppt_x</p:attrName>
                                        </p:attrNameLst>
                                      </p:cBhvr>
                                      <p:tavLst>
                                        <p:tav tm="0">
                                          <p:val>
                                            <p:strVal val="#ppt_x"/>
                                          </p:val>
                                        </p:tav>
                                        <p:tav tm="100000">
                                          <p:val>
                                            <p:strVal val="#ppt_x"/>
                                          </p:val>
                                        </p:tav>
                                      </p:tavLst>
                                    </p:anim>
                                    <p:anim calcmode="lin" valueType="num">
                                      <p:cBhvr>
                                        <p:cTn id="33"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P spid="177" grpId="0" animBg="1"/>
      <p:bldP spid="178" grpId="0" animBg="1"/>
      <p:bldP spid="1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ECCE9E8B-65A6-478F-9FF8-9900FE130D9D}"/>
              </a:ext>
            </a:extLst>
          </p:cNvPr>
          <p:cNvSpPr/>
          <p:nvPr/>
        </p:nvSpPr>
        <p:spPr>
          <a:xfrm>
            <a:off x="6214072" y="1767683"/>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C771BEA8-E2C9-41A1-8EC1-7BE17305E9CB}"/>
              </a:ext>
            </a:extLst>
          </p:cNvPr>
          <p:cNvSpPr/>
          <p:nvPr/>
        </p:nvSpPr>
        <p:spPr>
          <a:xfrm>
            <a:off x="1212528" y="1783593"/>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9C19041F-1FD7-4A02-AF2E-0245C7FA1E0F}"/>
              </a:ext>
            </a:extLst>
          </p:cNvPr>
          <p:cNvCxnSpPr>
            <a:cxnSpLocks/>
          </p:cNvCxnSpPr>
          <p:nvPr/>
        </p:nvCxnSpPr>
        <p:spPr>
          <a:xfrm>
            <a:off x="6269781" y="5644515"/>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7" name="Ομάδα 196"/>
          <p:cNvGrpSpPr/>
          <p:nvPr/>
        </p:nvGrpSpPr>
        <p:grpSpPr>
          <a:xfrm>
            <a:off x="2037996" y="3839610"/>
            <a:ext cx="1027871" cy="291805"/>
            <a:chOff x="895350" y="2938536"/>
            <a:chExt cx="1027871" cy="291805"/>
          </a:xfrm>
        </p:grpSpPr>
        <p:sp>
          <p:nvSpPr>
            <p:cNvPr id="198" name="Ορθογώνιο 197"/>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Ευθεία γραμμή σύνδεσης 198"/>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00" name="Ευθεία γραμμή σύνδεσης 199"/>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94" name="Ομάδα 193"/>
          <p:cNvGrpSpPr/>
          <p:nvPr/>
        </p:nvGrpSpPr>
        <p:grpSpPr>
          <a:xfrm>
            <a:off x="2185639" y="3418847"/>
            <a:ext cx="697285" cy="287253"/>
            <a:chOff x="895350" y="2938536"/>
            <a:chExt cx="697285" cy="287253"/>
          </a:xfrm>
        </p:grpSpPr>
        <p:sp>
          <p:nvSpPr>
            <p:cNvPr id="195" name="Ορθογώνιο 19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Ευθεία γραμμή σύνδεσης 195"/>
            <p:cNvCxnSpPr>
              <a:stCxn id="195" idx="0"/>
              <a:endCxn id="19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322" name="Ορθογώνιο 321"/>
          <p:cNvSpPr/>
          <p:nvPr/>
        </p:nvSpPr>
        <p:spPr>
          <a:xfrm>
            <a:off x="6724128" y="2936432"/>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207662" cy="1342496"/>
          </a:xfrm>
        </p:spPr>
        <p:txBody>
          <a:bodyPr>
            <a:normAutofit/>
          </a:bodyPr>
          <a:lstStyle/>
          <a:p>
            <a:r>
              <a:rPr lang="en-US" sz="4000" b="1" dirty="0">
                <a:solidFill>
                  <a:srgbClr val="1D4956"/>
                </a:solidFill>
                <a:latin typeface="Barlow"/>
                <a:cs typeface="Calibri Light"/>
              </a:rPr>
              <a:t>Start a kernel with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 </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9</a:t>
            </a:r>
            <a:endParaRPr lang="en-US" sz="1400" b="1" dirty="0">
              <a:solidFill>
                <a:schemeClr val="bg1"/>
              </a:solidFill>
            </a:endParaRPr>
          </a:p>
        </p:txBody>
      </p:sp>
      <p:grpSp>
        <p:nvGrpSpPr>
          <p:cNvPr id="15" name="Ομάδα 14"/>
          <p:cNvGrpSpPr/>
          <p:nvPr/>
        </p:nvGrpSpPr>
        <p:grpSpPr>
          <a:xfrm>
            <a:off x="3519299" y="1783593"/>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2383193" y="4580826"/>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7248812" y="4557311"/>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117" name="Ομάδα 116"/>
          <p:cNvGrpSpPr/>
          <p:nvPr/>
        </p:nvGrpSpPr>
        <p:grpSpPr>
          <a:xfrm>
            <a:off x="4618574" y="2561907"/>
            <a:ext cx="1144382" cy="1682594"/>
            <a:chOff x="3385435" y="2107972"/>
            <a:chExt cx="1144382" cy="1682594"/>
          </a:xfrm>
        </p:grpSpPr>
        <p:sp>
          <p:nvSpPr>
            <p:cNvPr id="86" name="TextBox 85">
              <a:extLst>
                <a:ext uri="{FF2B5EF4-FFF2-40B4-BE49-F238E27FC236}">
                  <a16:creationId xmlns:a16="http://schemas.microsoft.com/office/drawing/2014/main" id="{00DCCF82-E85A-4763-99D9-CDC48CAEF210}"/>
                </a:ext>
              </a:extLst>
            </p:cNvPr>
            <p:cNvSpPr txBox="1"/>
            <p:nvPr/>
          </p:nvSpPr>
          <p:spPr>
            <a:xfrm>
              <a:off x="3385435" y="210797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13" name="Ομάδα 112"/>
            <p:cNvGrpSpPr/>
            <p:nvPr/>
          </p:nvGrpSpPr>
          <p:grpSpPr>
            <a:xfrm>
              <a:off x="3700771" y="2861068"/>
              <a:ext cx="580913" cy="929498"/>
              <a:chOff x="3805546" y="2861068"/>
              <a:chExt cx="580913" cy="929498"/>
            </a:xfrm>
          </p:grpSpPr>
          <p:sp>
            <p:nvSpPr>
              <p:cNvPr id="16" name="Ορθογώνιο 15"/>
              <p:cNvSpPr/>
              <p:nvPr/>
            </p:nvSpPr>
            <p:spPr>
              <a:xfrm>
                <a:off x="3805546" y="286106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Ορθογώνιο 86"/>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92" name="Ορθογώνιο 9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263" name="Ομάδα 262"/>
          <p:cNvGrpSpPr/>
          <p:nvPr/>
        </p:nvGrpSpPr>
        <p:grpSpPr>
          <a:xfrm>
            <a:off x="6785118" y="2954574"/>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5" y="3482002"/>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5" y="3977649"/>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6260" y="2182808"/>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096611" y="2465538"/>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grpSp>
        <p:nvGrpSpPr>
          <p:cNvPr id="358" name="Ομάδα 357"/>
          <p:cNvGrpSpPr/>
          <p:nvPr/>
        </p:nvGrpSpPr>
        <p:grpSpPr>
          <a:xfrm>
            <a:off x="6613870" y="2897378"/>
            <a:ext cx="4052998" cy="1530015"/>
            <a:chOff x="5590281" y="2443443"/>
            <a:chExt cx="4052998" cy="1530015"/>
          </a:xfrm>
        </p:grpSpPr>
        <p:cxnSp>
          <p:nvCxnSpPr>
            <p:cNvPr id="330" name="Ευθεία γραμμή σύνδεσης 329"/>
            <p:cNvCxnSpPr/>
            <p:nvPr/>
          </p:nvCxnSpPr>
          <p:spPr>
            <a:xfrm flipV="1">
              <a:off x="6253939"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2" name="Ευθεία γραμμή σύνδεσης 331"/>
            <p:cNvCxnSpPr/>
            <p:nvPr/>
          </p:nvCxnSpPr>
          <p:spPr>
            <a:xfrm>
              <a:off x="5598065"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3" name="Ευθεία γραμμή σύνδεσης 332"/>
            <p:cNvCxnSpPr/>
            <p:nvPr/>
          </p:nvCxnSpPr>
          <p:spPr>
            <a:xfrm flipH="1" flipV="1">
              <a:off x="9621623"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8" name="Ευθεία γραμμή σύνδεσης 337"/>
            <p:cNvCxnSpPr/>
            <p:nvPr/>
          </p:nvCxnSpPr>
          <p:spPr>
            <a:xfrm flipV="1">
              <a:off x="5598065"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1" name="Ευθεία γραμμή σύνδεσης 340"/>
            <p:cNvCxnSpPr/>
            <p:nvPr/>
          </p:nvCxnSpPr>
          <p:spPr>
            <a:xfrm flipV="1">
              <a:off x="5590281"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3" name="Ευθεία γραμμή σύνδεσης 342"/>
            <p:cNvCxnSpPr/>
            <p:nvPr/>
          </p:nvCxnSpPr>
          <p:spPr>
            <a:xfrm flipV="1">
              <a:off x="6253939"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sp>
        <p:nvSpPr>
          <p:cNvPr id="124" name="TextBox 123">
            <a:extLst>
              <a:ext uri="{FF2B5EF4-FFF2-40B4-BE49-F238E27FC236}">
                <a16:creationId xmlns:a16="http://schemas.microsoft.com/office/drawing/2014/main" id="{00DCCF82-E85A-4763-99D9-CDC48CAEF210}"/>
              </a:ext>
            </a:extLst>
          </p:cNvPr>
          <p:cNvSpPr txBox="1"/>
          <p:nvPr/>
        </p:nvSpPr>
        <p:spPr>
          <a:xfrm>
            <a:off x="5295053" y="4593823"/>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6005919" y="3546063"/>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9121009" y="4963359"/>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81" y="4900699"/>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5117412" y="4980621"/>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8139626" y="4900698"/>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8" y="5560801"/>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15" name="Ομάδα 114"/>
          <p:cNvGrpSpPr/>
          <p:nvPr/>
        </p:nvGrpSpPr>
        <p:grpSpPr>
          <a:xfrm>
            <a:off x="3521323" y="3363451"/>
            <a:ext cx="661624" cy="800487"/>
            <a:chOff x="2497734" y="2909516"/>
            <a:chExt cx="661624" cy="800487"/>
          </a:xfrm>
        </p:grpSpPr>
        <p:sp>
          <p:nvSpPr>
            <p:cNvPr id="168" name="Στρογγυλεμένο ορθογώνιο 167"/>
            <p:cNvSpPr/>
            <p:nvPr/>
          </p:nvSpPr>
          <p:spPr>
            <a:xfrm>
              <a:off x="2497734" y="2909516"/>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Εικόνα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19" y="3081247"/>
              <a:ext cx="217592" cy="477639"/>
            </a:xfrm>
            <a:prstGeom prst="rect">
              <a:avLst/>
            </a:prstGeom>
          </p:spPr>
        </p:pic>
      </p:grpSp>
      <p:sp>
        <p:nvSpPr>
          <p:cNvPr id="201" name="TextBox 200">
            <a:extLst>
              <a:ext uri="{FF2B5EF4-FFF2-40B4-BE49-F238E27FC236}">
                <a16:creationId xmlns:a16="http://schemas.microsoft.com/office/drawing/2014/main" id="{00DCCF82-E85A-4763-99D9-CDC48CAEF210}"/>
              </a:ext>
            </a:extLst>
          </p:cNvPr>
          <p:cNvSpPr txBox="1"/>
          <p:nvPr/>
        </p:nvSpPr>
        <p:spPr>
          <a:xfrm>
            <a:off x="2030142" y="2588860"/>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13" name="Ομάδα 12"/>
          <p:cNvGrpSpPr/>
          <p:nvPr/>
        </p:nvGrpSpPr>
        <p:grpSpPr>
          <a:xfrm>
            <a:off x="1559524" y="3207607"/>
            <a:ext cx="704732" cy="783692"/>
            <a:chOff x="597966" y="2743907"/>
            <a:chExt cx="704732" cy="783692"/>
          </a:xfrm>
        </p:grpSpPr>
        <p:cxnSp>
          <p:nvCxnSpPr>
            <p:cNvPr id="186" name="Ευθεία γραμμή σύνδεσης 185"/>
            <p:cNvCxnSpPr/>
            <p:nvPr/>
          </p:nvCxnSpPr>
          <p:spPr>
            <a:xfrm>
              <a:off x="678066" y="3116412"/>
              <a:ext cx="544126"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7" name="TextBox 186">
              <a:extLst>
                <a:ext uri="{FF2B5EF4-FFF2-40B4-BE49-F238E27FC236}">
                  <a16:creationId xmlns:a16="http://schemas.microsoft.com/office/drawing/2014/main" id="{00DCCF82-E85A-4763-99D9-CDC48CAEF210}"/>
                </a:ext>
              </a:extLst>
            </p:cNvPr>
            <p:cNvSpPr txBox="1"/>
            <p:nvPr/>
          </p:nvSpPr>
          <p:spPr>
            <a:xfrm>
              <a:off x="597966" y="2743907"/>
              <a:ext cx="704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push</a:t>
              </a:r>
              <a:endParaRPr lang="en-US" b="1" dirty="0">
                <a:solidFill>
                  <a:schemeClr val="tx1"/>
                </a:solidFill>
              </a:endParaRPr>
            </a:p>
          </p:txBody>
        </p:sp>
        <p:cxnSp>
          <p:nvCxnSpPr>
            <p:cNvPr id="188" name="Ευθεία γραμμή σύνδεσης 187"/>
            <p:cNvCxnSpPr/>
            <p:nvPr/>
          </p:nvCxnSpPr>
          <p:spPr>
            <a:xfrm flipV="1">
              <a:off x="691392" y="3527364"/>
              <a:ext cx="401065" cy="23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1" name="Ομάδα 330"/>
          <p:cNvGrpSpPr/>
          <p:nvPr/>
        </p:nvGrpSpPr>
        <p:grpSpPr>
          <a:xfrm>
            <a:off x="1138134" y="2741261"/>
            <a:ext cx="790974" cy="1388565"/>
            <a:chOff x="114545" y="2287326"/>
            <a:chExt cx="790974" cy="1388565"/>
          </a:xfrm>
        </p:grpSpPr>
        <p:sp>
          <p:nvSpPr>
            <p:cNvPr id="334" name="TextBox 333">
              <a:extLst>
                <a:ext uri="{FF2B5EF4-FFF2-40B4-BE49-F238E27FC236}">
                  <a16:creationId xmlns:a16="http://schemas.microsoft.com/office/drawing/2014/main" id="{00DCCF82-E85A-4763-99D9-CDC48CAEF210}"/>
                </a:ext>
              </a:extLst>
            </p:cNvPr>
            <p:cNvSpPr txBox="1"/>
            <p:nvPr/>
          </p:nvSpPr>
          <p:spPr>
            <a:xfrm>
              <a:off x="114545" y="228732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grpSp>
          <p:nvGrpSpPr>
            <p:cNvPr id="335" name="Ομάδα 334"/>
            <p:cNvGrpSpPr/>
            <p:nvPr/>
          </p:nvGrpSpPr>
          <p:grpSpPr>
            <a:xfrm>
              <a:off x="336920" y="2982582"/>
              <a:ext cx="312208" cy="277523"/>
              <a:chOff x="344063" y="2951629"/>
              <a:chExt cx="312208" cy="277523"/>
            </a:xfrm>
          </p:grpSpPr>
          <p:sp>
            <p:nvSpPr>
              <p:cNvPr id="344" name="Οβάλ 343"/>
              <p:cNvSpPr/>
              <p:nvPr/>
            </p:nvSpPr>
            <p:spPr>
              <a:xfrm>
                <a:off x="344063" y="2951629"/>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Οβάλ 344"/>
              <p:cNvSpPr/>
              <p:nvPr/>
            </p:nvSpPr>
            <p:spPr>
              <a:xfrm>
                <a:off x="518733" y="308920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6" name="Οβάλ 345"/>
              <p:cNvSpPr/>
              <p:nvPr/>
            </p:nvSpPr>
            <p:spPr>
              <a:xfrm>
                <a:off x="394155" y="309192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6" name="Ομάδα 335"/>
            <p:cNvGrpSpPr/>
            <p:nvPr/>
          </p:nvGrpSpPr>
          <p:grpSpPr>
            <a:xfrm>
              <a:off x="344063" y="3398368"/>
              <a:ext cx="312208" cy="277523"/>
              <a:chOff x="344063" y="3395987"/>
              <a:chExt cx="312208" cy="277523"/>
            </a:xfrm>
          </p:grpSpPr>
          <p:sp>
            <p:nvSpPr>
              <p:cNvPr id="337" name="Οβάλ 336"/>
              <p:cNvSpPr/>
              <p:nvPr/>
            </p:nvSpPr>
            <p:spPr>
              <a:xfrm>
                <a:off x="344063" y="3395987"/>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Οβάλ 338"/>
              <p:cNvSpPr/>
              <p:nvPr/>
            </p:nvSpPr>
            <p:spPr>
              <a:xfrm>
                <a:off x="518733"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0" name="Οβάλ 339"/>
              <p:cNvSpPr/>
              <p:nvPr/>
            </p:nvSpPr>
            <p:spPr>
              <a:xfrm>
                <a:off x="398918"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2" name="Οβάλ 341"/>
              <p:cNvSpPr/>
              <p:nvPr/>
            </p:nvSpPr>
            <p:spPr>
              <a:xfrm>
                <a:off x="457682" y="355474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135"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42"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54" name="Straight Arrow Connector 17">
            <a:extLst>
              <a:ext uri="{FF2B5EF4-FFF2-40B4-BE49-F238E27FC236}">
                <a16:creationId xmlns:a16="http://schemas.microsoft.com/office/drawing/2014/main" id="{8A7E32FD-2689-4666-9333-AE578783C457}"/>
              </a:ext>
            </a:extLst>
          </p:cNvPr>
          <p:cNvCxnSpPr>
            <a:cxnSpLocks/>
          </p:cNvCxnSpPr>
          <p:nvPr/>
        </p:nvCxnSpPr>
        <p:spPr>
          <a:xfrm>
            <a:off x="6266798" y="1795256"/>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8" name="Ορθογώνιο 145">
            <a:extLst>
              <a:ext uri="{FF2B5EF4-FFF2-40B4-BE49-F238E27FC236}">
                <a16:creationId xmlns:a16="http://schemas.microsoft.com/office/drawing/2014/main" id="{8D79F299-B90F-4CBF-85C5-610AB03466A5}"/>
              </a:ext>
            </a:extLst>
          </p:cNvPr>
          <p:cNvSpPr/>
          <p:nvPr/>
        </p:nvSpPr>
        <p:spPr>
          <a:xfrm>
            <a:off x="4618574" y="2265150"/>
            <a:ext cx="6287570"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extBox 148">
            <a:extLst>
              <a:ext uri="{FF2B5EF4-FFF2-40B4-BE49-F238E27FC236}">
                <a16:creationId xmlns:a16="http://schemas.microsoft.com/office/drawing/2014/main" id="{557B2726-C2CB-4FCA-BE2D-13A7EDE6CB9C}"/>
              </a:ext>
            </a:extLst>
          </p:cNvPr>
          <p:cNvSpPr txBox="1"/>
          <p:nvPr/>
        </p:nvSpPr>
        <p:spPr>
          <a:xfrm>
            <a:off x="3088408" y="2589153"/>
            <a:ext cx="142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sp>
        <p:nvSpPr>
          <p:cNvPr id="150" name="Content Placeholder 2">
            <a:extLst>
              <a:ext uri="{FF2B5EF4-FFF2-40B4-BE49-F238E27FC236}">
                <a16:creationId xmlns:a16="http://schemas.microsoft.com/office/drawing/2014/main" id="{7A30E97A-6194-4B8F-9AB3-9A3B4BC89992}"/>
              </a:ext>
            </a:extLst>
          </p:cNvPr>
          <p:cNvSpPr>
            <a:spLocks noGrp="1"/>
          </p:cNvSpPr>
          <p:nvPr>
            <p:ph sz="half" idx="1"/>
          </p:nvPr>
        </p:nvSpPr>
        <p:spPr>
          <a:xfrm>
            <a:off x="963672" y="1406206"/>
            <a:ext cx="5760456" cy="432708"/>
          </a:xfrm>
        </p:spPr>
        <p:txBody>
          <a:bodyPr vert="horz" lIns="91440" tIns="45720" rIns="91440" bIns="45720" rtlCol="0" anchor="t">
            <a:noAutofit/>
          </a:bodyPr>
          <a:lstStyle/>
          <a:p>
            <a:pPr>
              <a:lnSpc>
                <a:spcPct val="100000"/>
              </a:lnSpc>
              <a:buFont typeface="Wingdings" panose="05000000000000000000" pitchFamily="2" charset="2"/>
              <a:buChar char="Ø"/>
            </a:pPr>
            <a:r>
              <a:rPr lang="en-US" sz="2000" dirty="0">
                <a:solidFill>
                  <a:schemeClr val="accent1">
                    <a:lumMod val="50000"/>
                  </a:schemeClr>
                </a:solidFill>
                <a:latin typeface="Barlow"/>
                <a:cs typeface="Calibri"/>
              </a:rPr>
              <a:t> Using CUDA Dynamic Parallelism</a:t>
            </a:r>
          </a:p>
        </p:txBody>
      </p:sp>
    </p:spTree>
    <p:extLst>
      <p:ext uri="{BB962C8B-B14F-4D97-AF65-F5344CB8AC3E}">
        <p14:creationId xmlns:p14="http://schemas.microsoft.com/office/powerpoint/2010/main" val="235436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CEF309B7-1785-4152-AA5A-1E3E46975AC1}"/>
              </a:ext>
            </a:extLst>
          </p:cNvPr>
          <p:cNvSpPr/>
          <p:nvPr/>
        </p:nvSpPr>
        <p:spPr>
          <a:xfrm>
            <a:off x="6214072" y="1586708"/>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3" name="Rectangle 172">
            <a:extLst>
              <a:ext uri="{FF2B5EF4-FFF2-40B4-BE49-F238E27FC236}">
                <a16:creationId xmlns:a16="http://schemas.microsoft.com/office/drawing/2014/main" id="{D6E6780B-14D3-41DF-9EAA-705600B22188}"/>
              </a:ext>
            </a:extLst>
          </p:cNvPr>
          <p:cNvSpPr/>
          <p:nvPr/>
        </p:nvSpPr>
        <p:spPr>
          <a:xfrm>
            <a:off x="1212528" y="160261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74" name="Straight Arrow Connector 17">
            <a:extLst>
              <a:ext uri="{FF2B5EF4-FFF2-40B4-BE49-F238E27FC236}">
                <a16:creationId xmlns:a16="http://schemas.microsoft.com/office/drawing/2014/main" id="{D9653C59-7727-42CE-A35B-799221A97D0D}"/>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7" name="Ομάδα 196"/>
          <p:cNvGrpSpPr/>
          <p:nvPr/>
        </p:nvGrpSpPr>
        <p:grpSpPr>
          <a:xfrm>
            <a:off x="2037990" y="3658635"/>
            <a:ext cx="1027871" cy="291805"/>
            <a:chOff x="895350" y="2938536"/>
            <a:chExt cx="1027871" cy="291805"/>
          </a:xfrm>
        </p:grpSpPr>
        <p:sp>
          <p:nvSpPr>
            <p:cNvPr id="198" name="Ορθογώνιο 197"/>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Ευθεία γραμμή σύνδεσης 198"/>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00" name="Ευθεία γραμμή σύνδεσης 199"/>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94" name="Ομάδα 193"/>
          <p:cNvGrpSpPr/>
          <p:nvPr/>
        </p:nvGrpSpPr>
        <p:grpSpPr>
          <a:xfrm>
            <a:off x="2185633" y="3237872"/>
            <a:ext cx="697285" cy="287253"/>
            <a:chOff x="895350" y="2938536"/>
            <a:chExt cx="697285" cy="287253"/>
          </a:xfrm>
        </p:grpSpPr>
        <p:sp>
          <p:nvSpPr>
            <p:cNvPr id="195" name="Ορθογώνιο 19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Ευθεία γραμμή σύνδεσης 195"/>
            <p:cNvCxnSpPr>
              <a:stCxn id="195" idx="0"/>
              <a:endCxn id="19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322" name="Ορθογώνιο 321"/>
          <p:cNvSpPr/>
          <p:nvPr/>
        </p:nvSpPr>
        <p:spPr>
          <a:xfrm>
            <a:off x="6724122" y="275545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US" sz="4000" b="1" dirty="0">
                <a:solidFill>
                  <a:srgbClr val="1D4956"/>
                </a:solidFill>
                <a:latin typeface="Barlow"/>
                <a:cs typeface="Calibri Light"/>
              </a:rPr>
              <a:t>Start a kernel with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 </a:t>
            </a:r>
          </a:p>
        </p:txBody>
      </p:sp>
      <p:grpSp>
        <p:nvGrpSpPr>
          <p:cNvPr id="15" name="Ομάδα 14"/>
          <p:cNvGrpSpPr/>
          <p:nvPr/>
        </p:nvGrpSpPr>
        <p:grpSpPr>
          <a:xfrm>
            <a:off x="3519293" y="160261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2383187" y="439985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7248806" y="437633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117" name="Ομάδα 116"/>
          <p:cNvGrpSpPr/>
          <p:nvPr/>
        </p:nvGrpSpPr>
        <p:grpSpPr>
          <a:xfrm>
            <a:off x="4618568" y="2380932"/>
            <a:ext cx="1144382" cy="1682594"/>
            <a:chOff x="3385435" y="2107972"/>
            <a:chExt cx="1144382" cy="1682594"/>
          </a:xfrm>
        </p:grpSpPr>
        <p:sp>
          <p:nvSpPr>
            <p:cNvPr id="86" name="TextBox 85">
              <a:extLst>
                <a:ext uri="{FF2B5EF4-FFF2-40B4-BE49-F238E27FC236}">
                  <a16:creationId xmlns:a16="http://schemas.microsoft.com/office/drawing/2014/main" id="{00DCCF82-E85A-4763-99D9-CDC48CAEF210}"/>
                </a:ext>
              </a:extLst>
            </p:cNvPr>
            <p:cNvSpPr txBox="1"/>
            <p:nvPr/>
          </p:nvSpPr>
          <p:spPr>
            <a:xfrm>
              <a:off x="3385435" y="210797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13" name="Ομάδα 112"/>
            <p:cNvGrpSpPr/>
            <p:nvPr/>
          </p:nvGrpSpPr>
          <p:grpSpPr>
            <a:xfrm>
              <a:off x="3700771" y="2861068"/>
              <a:ext cx="580913" cy="929498"/>
              <a:chOff x="3805546" y="2861068"/>
              <a:chExt cx="580913" cy="929498"/>
            </a:xfrm>
          </p:grpSpPr>
          <p:sp>
            <p:nvSpPr>
              <p:cNvPr id="16" name="Ορθογώνιο 15"/>
              <p:cNvSpPr/>
              <p:nvPr/>
            </p:nvSpPr>
            <p:spPr>
              <a:xfrm>
                <a:off x="3805546" y="286106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Ορθογώνιο 86"/>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0DCCF82-E85A-4763-99D9-CDC48CAEF210}"/>
                  </a:ext>
                </a:extLst>
              </p:cNvPr>
              <p:cNvSpPr txBox="1"/>
              <p:nvPr/>
            </p:nvSpPr>
            <p:spPr>
              <a:xfrm>
                <a:off x="3851453" y="2888004"/>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92" name="Ορθογώνιο 9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263" name="Ομάδα 262"/>
          <p:cNvGrpSpPr/>
          <p:nvPr/>
        </p:nvGrpSpPr>
        <p:grpSpPr>
          <a:xfrm>
            <a:off x="6785112" y="277359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19" y="330102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19" y="379667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6254" y="2001833"/>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096605" y="2284563"/>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grpSp>
        <p:nvGrpSpPr>
          <p:cNvPr id="358" name="Ομάδα 357"/>
          <p:cNvGrpSpPr/>
          <p:nvPr/>
        </p:nvGrpSpPr>
        <p:grpSpPr>
          <a:xfrm>
            <a:off x="6613864" y="2716403"/>
            <a:ext cx="4052998" cy="1530015"/>
            <a:chOff x="5590281" y="2443443"/>
            <a:chExt cx="4052998" cy="1530015"/>
          </a:xfrm>
        </p:grpSpPr>
        <p:cxnSp>
          <p:nvCxnSpPr>
            <p:cNvPr id="330" name="Ευθεία γραμμή σύνδεσης 329"/>
            <p:cNvCxnSpPr/>
            <p:nvPr/>
          </p:nvCxnSpPr>
          <p:spPr>
            <a:xfrm flipV="1">
              <a:off x="6253939"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2" name="Ευθεία γραμμή σύνδεσης 331"/>
            <p:cNvCxnSpPr/>
            <p:nvPr/>
          </p:nvCxnSpPr>
          <p:spPr>
            <a:xfrm>
              <a:off x="5598065"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3" name="Ευθεία γραμμή σύνδεσης 332"/>
            <p:cNvCxnSpPr/>
            <p:nvPr/>
          </p:nvCxnSpPr>
          <p:spPr>
            <a:xfrm flipH="1" flipV="1">
              <a:off x="9621623"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8" name="Ευθεία γραμμή σύνδεσης 337"/>
            <p:cNvCxnSpPr/>
            <p:nvPr/>
          </p:nvCxnSpPr>
          <p:spPr>
            <a:xfrm flipV="1">
              <a:off x="5598065"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1" name="Ευθεία γραμμή σύνδεσης 340"/>
            <p:cNvCxnSpPr/>
            <p:nvPr/>
          </p:nvCxnSpPr>
          <p:spPr>
            <a:xfrm flipV="1">
              <a:off x="5590281"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3" name="Ευθεία γραμμή σύνδεσης 342"/>
            <p:cNvCxnSpPr/>
            <p:nvPr/>
          </p:nvCxnSpPr>
          <p:spPr>
            <a:xfrm flipV="1">
              <a:off x="6253939"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sp>
        <p:nvSpPr>
          <p:cNvPr id="124" name="TextBox 123">
            <a:extLst>
              <a:ext uri="{FF2B5EF4-FFF2-40B4-BE49-F238E27FC236}">
                <a16:creationId xmlns:a16="http://schemas.microsoft.com/office/drawing/2014/main" id="{00DCCF82-E85A-4763-99D9-CDC48CAEF210}"/>
              </a:ext>
            </a:extLst>
          </p:cNvPr>
          <p:cNvSpPr txBox="1"/>
          <p:nvPr/>
        </p:nvSpPr>
        <p:spPr>
          <a:xfrm>
            <a:off x="5295047" y="441284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6005913" y="336508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9121003" y="478238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5" y="471972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5117406" y="479964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8152513" y="4720399"/>
            <a:ext cx="1013636" cy="646331"/>
            <a:chOff x="9842893" y="4472756"/>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42893" y="4472756"/>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p1</a:t>
              </a:r>
              <a:endParaRPr lang="en-US" sz="1200" b="1"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2" y="5379826"/>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15" name="Ομάδα 114"/>
          <p:cNvGrpSpPr/>
          <p:nvPr/>
        </p:nvGrpSpPr>
        <p:grpSpPr>
          <a:xfrm>
            <a:off x="3521317" y="3182476"/>
            <a:ext cx="661624" cy="800487"/>
            <a:chOff x="2497734" y="2909516"/>
            <a:chExt cx="661624" cy="800487"/>
          </a:xfrm>
        </p:grpSpPr>
        <p:sp>
          <p:nvSpPr>
            <p:cNvPr id="168" name="Στρογγυλεμένο ορθογώνιο 167"/>
            <p:cNvSpPr/>
            <p:nvPr/>
          </p:nvSpPr>
          <p:spPr>
            <a:xfrm>
              <a:off x="2497734" y="2909516"/>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Εικόνα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19" y="3081247"/>
              <a:ext cx="217592" cy="477639"/>
            </a:xfrm>
            <a:prstGeom prst="rect">
              <a:avLst/>
            </a:prstGeom>
          </p:spPr>
        </p:pic>
      </p:grpSp>
      <p:sp>
        <p:nvSpPr>
          <p:cNvPr id="201" name="TextBox 200">
            <a:extLst>
              <a:ext uri="{FF2B5EF4-FFF2-40B4-BE49-F238E27FC236}">
                <a16:creationId xmlns:a16="http://schemas.microsoft.com/office/drawing/2014/main" id="{00DCCF82-E85A-4763-99D9-CDC48CAEF210}"/>
              </a:ext>
            </a:extLst>
          </p:cNvPr>
          <p:cNvSpPr txBox="1"/>
          <p:nvPr/>
        </p:nvSpPr>
        <p:spPr>
          <a:xfrm>
            <a:off x="2030136" y="24078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13" name="Ομάδα 12"/>
          <p:cNvGrpSpPr/>
          <p:nvPr/>
        </p:nvGrpSpPr>
        <p:grpSpPr>
          <a:xfrm>
            <a:off x="1559518" y="3026632"/>
            <a:ext cx="704732" cy="783692"/>
            <a:chOff x="597966" y="2743907"/>
            <a:chExt cx="704732" cy="783692"/>
          </a:xfrm>
        </p:grpSpPr>
        <p:cxnSp>
          <p:nvCxnSpPr>
            <p:cNvPr id="186" name="Ευθεία γραμμή σύνδεσης 185"/>
            <p:cNvCxnSpPr/>
            <p:nvPr/>
          </p:nvCxnSpPr>
          <p:spPr>
            <a:xfrm>
              <a:off x="678066" y="3116412"/>
              <a:ext cx="544126"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7" name="TextBox 186">
              <a:extLst>
                <a:ext uri="{FF2B5EF4-FFF2-40B4-BE49-F238E27FC236}">
                  <a16:creationId xmlns:a16="http://schemas.microsoft.com/office/drawing/2014/main" id="{00DCCF82-E85A-4763-99D9-CDC48CAEF210}"/>
                </a:ext>
              </a:extLst>
            </p:cNvPr>
            <p:cNvSpPr txBox="1"/>
            <p:nvPr/>
          </p:nvSpPr>
          <p:spPr>
            <a:xfrm>
              <a:off x="597966" y="2743907"/>
              <a:ext cx="704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push</a:t>
              </a:r>
              <a:endParaRPr lang="en-US" b="1" dirty="0">
                <a:solidFill>
                  <a:schemeClr val="tx1"/>
                </a:solidFill>
              </a:endParaRPr>
            </a:p>
          </p:txBody>
        </p:sp>
        <p:cxnSp>
          <p:nvCxnSpPr>
            <p:cNvPr id="188" name="Ευθεία γραμμή σύνδεσης 187"/>
            <p:cNvCxnSpPr/>
            <p:nvPr/>
          </p:nvCxnSpPr>
          <p:spPr>
            <a:xfrm flipV="1">
              <a:off x="691392" y="3527364"/>
              <a:ext cx="401065" cy="23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35" name="Οβάλ 134"/>
          <p:cNvSpPr/>
          <p:nvPr/>
        </p:nvSpPr>
        <p:spPr>
          <a:xfrm>
            <a:off x="2306493" y="334724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Οβάλ 147"/>
          <p:cNvSpPr/>
          <p:nvPr/>
        </p:nvSpPr>
        <p:spPr>
          <a:xfrm>
            <a:off x="2668434" y="334724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Οβάλ 148"/>
          <p:cNvSpPr/>
          <p:nvPr/>
        </p:nvSpPr>
        <p:spPr>
          <a:xfrm>
            <a:off x="2168479" y="376275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Οβάλ 149"/>
          <p:cNvSpPr/>
          <p:nvPr/>
        </p:nvSpPr>
        <p:spPr>
          <a:xfrm>
            <a:off x="2520206" y="376538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1" name="Οβάλ 210"/>
          <p:cNvSpPr/>
          <p:nvPr/>
        </p:nvSpPr>
        <p:spPr>
          <a:xfrm>
            <a:off x="2858162" y="376368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5" name="Ομάδα 214"/>
          <p:cNvGrpSpPr/>
          <p:nvPr/>
        </p:nvGrpSpPr>
        <p:grpSpPr>
          <a:xfrm>
            <a:off x="2902481" y="3148279"/>
            <a:ext cx="610408" cy="442315"/>
            <a:chOff x="1919331" y="3395822"/>
            <a:chExt cx="610408" cy="442315"/>
          </a:xfrm>
        </p:grpSpPr>
        <p:cxnSp>
          <p:nvCxnSpPr>
            <p:cNvPr id="216" name="Ευθεία γραμμή σύνδεσης 215"/>
            <p:cNvCxnSpPr>
              <a:cxnSpLocks/>
            </p:cNvCxnSpPr>
            <p:nvPr/>
          </p:nvCxnSpPr>
          <p:spPr>
            <a:xfrm>
              <a:off x="1919331" y="3636915"/>
              <a:ext cx="610408" cy="20122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7" name="TextBox 216">
              <a:extLst>
                <a:ext uri="{FF2B5EF4-FFF2-40B4-BE49-F238E27FC236}">
                  <a16:creationId xmlns:a16="http://schemas.microsoft.com/office/drawing/2014/main" id="{00DCCF82-E85A-4763-99D9-CDC48CAEF210}"/>
                </a:ext>
              </a:extLst>
            </p:cNvPr>
            <p:cNvSpPr txBox="1"/>
            <p:nvPr/>
          </p:nvSpPr>
          <p:spPr>
            <a:xfrm rot="1074012">
              <a:off x="1927759" y="3395822"/>
              <a:ext cx="569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grpSp>
        <p:nvGrpSpPr>
          <p:cNvPr id="220" name="Ομάδα 219"/>
          <p:cNvGrpSpPr/>
          <p:nvPr/>
        </p:nvGrpSpPr>
        <p:grpSpPr>
          <a:xfrm>
            <a:off x="4092359" y="3191880"/>
            <a:ext cx="887452" cy="404488"/>
            <a:chOff x="4140982" y="3366262"/>
            <a:chExt cx="887452" cy="404488"/>
          </a:xfrm>
        </p:grpSpPr>
        <p:sp>
          <p:nvSpPr>
            <p:cNvPr id="221" name="Ορθογώνιο 220"/>
            <p:cNvSpPr/>
            <p:nvPr/>
          </p:nvSpPr>
          <p:spPr>
            <a:xfrm rot="20721143">
              <a:off x="4284145" y="3462451"/>
              <a:ext cx="640204" cy="194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2" name="Ομάδα 221"/>
            <p:cNvGrpSpPr/>
            <p:nvPr/>
          </p:nvGrpSpPr>
          <p:grpSpPr>
            <a:xfrm>
              <a:off x="4140982" y="3366262"/>
              <a:ext cx="887452" cy="404488"/>
              <a:chOff x="1817947" y="3271683"/>
              <a:chExt cx="887452" cy="404488"/>
            </a:xfrm>
          </p:grpSpPr>
          <p:cxnSp>
            <p:nvCxnSpPr>
              <p:cNvPr id="223" name="Ευθεία γραμμή σύνδεσης 222"/>
              <p:cNvCxnSpPr>
                <a:stCxn id="168" idx="3"/>
                <a:endCxn id="88" idx="1"/>
              </p:cNvCxnSpPr>
              <p:nvPr/>
            </p:nvCxnSpPr>
            <p:spPr>
              <a:xfrm flipV="1">
                <a:off x="1908529" y="3454470"/>
                <a:ext cx="796870" cy="22170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4" name="TextBox 223">
                <a:extLst>
                  <a:ext uri="{FF2B5EF4-FFF2-40B4-BE49-F238E27FC236}">
                    <a16:creationId xmlns:a16="http://schemas.microsoft.com/office/drawing/2014/main" id="{00DCCF82-E85A-4763-99D9-CDC48CAEF210}"/>
                  </a:ext>
                </a:extLst>
              </p:cNvPr>
              <p:cNvSpPr txBox="1"/>
              <p:nvPr/>
            </p:nvSpPr>
            <p:spPr>
              <a:xfrm rot="20697530">
                <a:off x="1817947" y="3271683"/>
                <a:ext cx="807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grpSp>
        <p:nvGrpSpPr>
          <p:cNvPr id="225" name="Ομάδα 224"/>
          <p:cNvGrpSpPr/>
          <p:nvPr/>
        </p:nvGrpSpPr>
        <p:grpSpPr>
          <a:xfrm>
            <a:off x="5419344" y="2861189"/>
            <a:ext cx="1284852" cy="548570"/>
            <a:chOff x="1859989" y="3083871"/>
            <a:chExt cx="1010002" cy="636713"/>
          </a:xfrm>
        </p:grpSpPr>
        <p:cxnSp>
          <p:nvCxnSpPr>
            <p:cNvPr id="226" name="Ευθεία γραμμή σύνδεσης 225"/>
            <p:cNvCxnSpPr>
              <a:cxnSpLocks/>
            </p:cNvCxnSpPr>
            <p:nvPr/>
          </p:nvCxnSpPr>
          <p:spPr>
            <a:xfrm flipV="1">
              <a:off x="1875046" y="3224374"/>
              <a:ext cx="994945" cy="49621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7" name="TextBox 226">
              <a:extLst>
                <a:ext uri="{FF2B5EF4-FFF2-40B4-BE49-F238E27FC236}">
                  <a16:creationId xmlns:a16="http://schemas.microsoft.com/office/drawing/2014/main" id="{00DCCF82-E85A-4763-99D9-CDC48CAEF210}"/>
                </a:ext>
              </a:extLst>
            </p:cNvPr>
            <p:cNvSpPr txBox="1"/>
            <p:nvPr/>
          </p:nvSpPr>
          <p:spPr>
            <a:xfrm rot="20585183">
              <a:off x="1859989" y="3083871"/>
              <a:ext cx="807252" cy="4286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launch</a:t>
              </a:r>
              <a:endParaRPr lang="en-US" b="1" dirty="0">
                <a:solidFill>
                  <a:schemeClr val="tx1"/>
                </a:solidFill>
              </a:endParaRPr>
            </a:p>
          </p:txBody>
        </p:sp>
      </p:grpSp>
      <p:grpSp>
        <p:nvGrpSpPr>
          <p:cNvPr id="94" name="Ομάδα 93"/>
          <p:cNvGrpSpPr/>
          <p:nvPr/>
        </p:nvGrpSpPr>
        <p:grpSpPr>
          <a:xfrm>
            <a:off x="6917980" y="2060038"/>
            <a:ext cx="2066220" cy="765127"/>
            <a:chOff x="5894397" y="1787078"/>
            <a:chExt cx="2066220" cy="765127"/>
          </a:xfrm>
        </p:grpSpPr>
        <p:sp>
          <p:nvSpPr>
            <p:cNvPr id="233" name="TextBox 232">
              <a:extLst>
                <a:ext uri="{FF2B5EF4-FFF2-40B4-BE49-F238E27FC236}">
                  <a16:creationId xmlns:a16="http://schemas.microsoft.com/office/drawing/2014/main" id="{00DCCF82-E85A-4763-99D9-CDC48CAEF210}"/>
                </a:ext>
              </a:extLst>
            </p:cNvPr>
            <p:cNvSpPr txBox="1"/>
            <p:nvPr/>
          </p:nvSpPr>
          <p:spPr>
            <a:xfrm>
              <a:off x="6264686" y="1787078"/>
              <a:ext cx="1026929"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issue</a:t>
              </a:r>
              <a:endParaRPr lang="en-US" b="1" dirty="0">
                <a:solidFill>
                  <a:schemeClr val="tx1"/>
                </a:solidFill>
              </a:endParaRPr>
            </a:p>
          </p:txBody>
        </p:sp>
        <p:grpSp>
          <p:nvGrpSpPr>
            <p:cNvPr id="90" name="Ομάδα 89"/>
            <p:cNvGrpSpPr/>
            <p:nvPr/>
          </p:nvGrpSpPr>
          <p:grpSpPr>
            <a:xfrm>
              <a:off x="5894397" y="2092782"/>
              <a:ext cx="2066220" cy="459423"/>
              <a:chOff x="5894397" y="2023230"/>
              <a:chExt cx="2066220" cy="528976"/>
            </a:xfrm>
          </p:grpSpPr>
          <p:cxnSp>
            <p:nvCxnSpPr>
              <p:cNvPr id="232" name="Ευθεία γραμμή σύνδεσης 231"/>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Ευθεία γραμμή σύνδεσης 68"/>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48" name="Ευθεία γραμμή σύνδεσης 247"/>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grpSp>
        <p:nvGrpSpPr>
          <p:cNvPr id="260" name="Ομάδα 259"/>
          <p:cNvGrpSpPr/>
          <p:nvPr/>
        </p:nvGrpSpPr>
        <p:grpSpPr>
          <a:xfrm>
            <a:off x="7103176" y="2977261"/>
            <a:ext cx="558489" cy="2043434"/>
            <a:chOff x="7873009" y="3485256"/>
            <a:chExt cx="558489" cy="1880018"/>
          </a:xfrm>
        </p:grpSpPr>
        <p:grpSp>
          <p:nvGrpSpPr>
            <p:cNvPr id="261" name="Ομάδα 260"/>
            <p:cNvGrpSpPr/>
            <p:nvPr/>
          </p:nvGrpSpPr>
          <p:grpSpPr>
            <a:xfrm>
              <a:off x="7873009" y="3485256"/>
              <a:ext cx="318032" cy="1880018"/>
              <a:chOff x="7873009" y="3485256"/>
              <a:chExt cx="318032" cy="1880018"/>
            </a:xfrm>
          </p:grpSpPr>
          <p:cxnSp>
            <p:nvCxnSpPr>
              <p:cNvPr id="286" name="Ευθεία γραμμή σύνδεσης 285"/>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7" name="Ευθεία γραμμή σύνδεσης 286"/>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88" name="Ευθεία γραμμή σύνδεσης 287"/>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283" name="Ομάδα 282"/>
            <p:cNvGrpSpPr/>
            <p:nvPr/>
          </p:nvGrpSpPr>
          <p:grpSpPr>
            <a:xfrm rot="5400000">
              <a:off x="7990564" y="3585367"/>
              <a:ext cx="339796" cy="542073"/>
              <a:chOff x="10899665" y="2670209"/>
              <a:chExt cx="339796" cy="542073"/>
            </a:xfrm>
          </p:grpSpPr>
          <p:sp>
            <p:nvSpPr>
              <p:cNvPr id="284" name="Ορθογώνιο 283"/>
              <p:cNvSpPr/>
              <p:nvPr/>
            </p:nvSpPr>
            <p:spPr>
              <a:xfrm rot="16200000">
                <a:off x="10868323" y="2814207"/>
                <a:ext cx="408940"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a:extLst>
                  <a:ext uri="{FF2B5EF4-FFF2-40B4-BE49-F238E27FC236}">
                    <a16:creationId xmlns:a16="http://schemas.microsoft.com/office/drawing/2014/main" id="{00DCCF82-E85A-4763-99D9-CDC48CAEF210}"/>
                  </a:ext>
                </a:extLst>
              </p:cNvPr>
              <p:cNvSpPr txBox="1"/>
              <p:nvPr/>
            </p:nvSpPr>
            <p:spPr>
              <a:xfrm rot="16200000">
                <a:off x="10798526" y="2771348"/>
                <a:ext cx="542073"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poll</a:t>
                </a:r>
                <a:endParaRPr lang="en-US" b="1" dirty="0">
                  <a:solidFill>
                    <a:schemeClr val="tx1"/>
                  </a:solidFill>
                </a:endParaRPr>
              </a:p>
            </p:txBody>
          </p:sp>
        </p:grpSp>
      </p:grpSp>
      <p:grpSp>
        <p:nvGrpSpPr>
          <p:cNvPr id="331" name="Ομάδα 330"/>
          <p:cNvGrpSpPr/>
          <p:nvPr/>
        </p:nvGrpSpPr>
        <p:grpSpPr>
          <a:xfrm>
            <a:off x="1138128" y="2560286"/>
            <a:ext cx="790974" cy="1388565"/>
            <a:chOff x="114545" y="2287326"/>
            <a:chExt cx="790974" cy="1388565"/>
          </a:xfrm>
        </p:grpSpPr>
        <p:sp>
          <p:nvSpPr>
            <p:cNvPr id="334" name="TextBox 333">
              <a:extLst>
                <a:ext uri="{FF2B5EF4-FFF2-40B4-BE49-F238E27FC236}">
                  <a16:creationId xmlns:a16="http://schemas.microsoft.com/office/drawing/2014/main" id="{00DCCF82-E85A-4763-99D9-CDC48CAEF210}"/>
                </a:ext>
              </a:extLst>
            </p:cNvPr>
            <p:cNvSpPr txBox="1"/>
            <p:nvPr/>
          </p:nvSpPr>
          <p:spPr>
            <a:xfrm>
              <a:off x="114545" y="228732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344" name="Οβάλ 343"/>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Οβάλ 336"/>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5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pSp>
        <p:nvGrpSpPr>
          <p:cNvPr id="156" name="Ομάδα 155"/>
          <p:cNvGrpSpPr/>
          <p:nvPr/>
        </p:nvGrpSpPr>
        <p:grpSpPr>
          <a:xfrm>
            <a:off x="4986122" y="3165732"/>
            <a:ext cx="469310" cy="405483"/>
            <a:chOff x="3961604" y="2891385"/>
            <a:chExt cx="469310" cy="405483"/>
          </a:xfrm>
        </p:grpSpPr>
        <p:sp>
          <p:nvSpPr>
            <p:cNvPr id="157" name="Ορθογώνιο 156"/>
            <p:cNvSpPr/>
            <p:nvPr/>
          </p:nvSpPr>
          <p:spPr>
            <a:xfrm>
              <a:off x="3978107" y="2941425"/>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00DCCF82-E85A-4763-99D9-CDC48CAEF210}"/>
                </a:ext>
              </a:extLst>
            </p:cNvPr>
            <p:cNvSpPr txBox="1"/>
            <p:nvPr/>
          </p:nvSpPr>
          <p:spPr>
            <a:xfrm>
              <a:off x="3961604"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p1</a:t>
              </a:r>
              <a:endParaRPr lang="en-US" b="1" dirty="0">
                <a:solidFill>
                  <a:srgbClr val="1D4956"/>
                </a:solidFill>
              </a:endParaRPr>
            </a:p>
          </p:txBody>
        </p:sp>
      </p:grpSp>
      <p:grpSp>
        <p:nvGrpSpPr>
          <p:cNvPr id="161" name="Ομάδα 160"/>
          <p:cNvGrpSpPr/>
          <p:nvPr/>
        </p:nvGrpSpPr>
        <p:grpSpPr>
          <a:xfrm>
            <a:off x="8135271" y="4726609"/>
            <a:ext cx="1013636" cy="646331"/>
            <a:chOff x="9823725" y="4478966"/>
            <a:chExt cx="1013636" cy="646331"/>
          </a:xfrm>
        </p:grpSpPr>
        <p:sp>
          <p:nvSpPr>
            <p:cNvPr id="162" name="Ορθογώνιο 161"/>
            <p:cNvSpPr/>
            <p:nvPr/>
          </p:nvSpPr>
          <p:spPr>
            <a:xfrm>
              <a:off x="9917628" y="4534740"/>
              <a:ext cx="862674" cy="537117"/>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00DCCF82-E85A-4763-99D9-CDC48CAEF210}"/>
                </a:ext>
              </a:extLst>
            </p:cNvPr>
            <p:cNvSpPr txBox="1"/>
            <p:nvPr/>
          </p:nvSpPr>
          <p:spPr>
            <a:xfrm>
              <a:off x="9823725" y="4478966"/>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p1</a:t>
              </a:r>
              <a:endParaRPr lang="en-US" sz="1200" b="1" dirty="0">
                <a:solidFill>
                  <a:srgbClr val="1D4956"/>
                </a:solidFill>
              </a:endParaRPr>
            </a:p>
          </p:txBody>
        </p:sp>
      </p:grpSp>
      <p:cxnSp>
        <p:nvCxnSpPr>
          <p:cNvPr id="175" name="Straight Arrow Connector 17">
            <a:extLst>
              <a:ext uri="{FF2B5EF4-FFF2-40B4-BE49-F238E27FC236}">
                <a16:creationId xmlns:a16="http://schemas.microsoft.com/office/drawing/2014/main" id="{9F52F136-0E72-4C6A-8FCF-33F7464C2B74}"/>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76" name="Slide Number Placeholder 8">
            <a:extLst>
              <a:ext uri="{FF2B5EF4-FFF2-40B4-BE49-F238E27FC236}">
                <a16:creationId xmlns:a16="http://schemas.microsoft.com/office/drawing/2014/main" id="{C3B1593E-2BD8-4E8B-B75B-50429C77A70C}"/>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9</a:t>
            </a:r>
            <a:endParaRPr lang="en-US" sz="1400" b="1" dirty="0">
              <a:solidFill>
                <a:schemeClr val="bg1"/>
              </a:solidFill>
            </a:endParaRPr>
          </a:p>
        </p:txBody>
      </p:sp>
      <p:sp>
        <p:nvSpPr>
          <p:cNvPr id="164" name="Ορθογώνιο 145">
            <a:extLst>
              <a:ext uri="{FF2B5EF4-FFF2-40B4-BE49-F238E27FC236}">
                <a16:creationId xmlns:a16="http://schemas.microsoft.com/office/drawing/2014/main" id="{F3B068E3-A632-4F2D-8106-4C7E5B4AE524}"/>
              </a:ext>
            </a:extLst>
          </p:cNvPr>
          <p:cNvSpPr/>
          <p:nvPr/>
        </p:nvSpPr>
        <p:spPr>
          <a:xfrm>
            <a:off x="4618574" y="2084175"/>
            <a:ext cx="6287570"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63E20B1A-1B25-4DA3-9223-70E4FB4DB3B7}"/>
              </a:ext>
            </a:extLst>
          </p:cNvPr>
          <p:cNvSpPr txBox="1"/>
          <p:nvPr/>
        </p:nvSpPr>
        <p:spPr>
          <a:xfrm>
            <a:off x="3088408" y="2408178"/>
            <a:ext cx="142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spTree>
    <p:extLst>
      <p:ext uri="{BB962C8B-B14F-4D97-AF65-F5344CB8AC3E}">
        <p14:creationId xmlns:p14="http://schemas.microsoft.com/office/powerpoint/2010/main" val="107190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8"/>
                                        </p:tgtEl>
                                      </p:cBhvr>
                                    </p:animEffect>
                                    <p:set>
                                      <p:cBhvr>
                                        <p:cTn id="12" dur="1" fill="hold">
                                          <p:stCondLst>
                                            <p:cond delay="499"/>
                                          </p:stCondLst>
                                        </p:cTn>
                                        <p:tgtEl>
                                          <p:spTgt spid="1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
                                        </p:tgtEl>
                                        <p:attrNameLst>
                                          <p:attrName>style.visibility</p:attrName>
                                        </p:attrNameLst>
                                      </p:cBhvr>
                                      <p:to>
                                        <p:strVal val="visible"/>
                                      </p:to>
                                    </p:set>
                                    <p:animEffect transition="in" filter="fade">
                                      <p:cBhvr>
                                        <p:cTn id="17" dur="500"/>
                                        <p:tgtEl>
                                          <p:spTgt spid="2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500"/>
                                        <p:tgtEl>
                                          <p:spTgt spid="156"/>
                                        </p:tgtEl>
                                      </p:cBhvr>
                                    </p:animEffect>
                                  </p:childTnLst>
                                </p:cTn>
                              </p:par>
                              <p:par>
                                <p:cTn id="23" presetID="10"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fade">
                                      <p:cBhvr>
                                        <p:cTn id="30" dur="500"/>
                                        <p:tgtEl>
                                          <p:spTgt spid="2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a:extLst>
              <a:ext uri="{FF2B5EF4-FFF2-40B4-BE49-F238E27FC236}">
                <a16:creationId xmlns:a16="http://schemas.microsoft.com/office/drawing/2014/main" id="{DE225E67-3E71-44BE-9741-912E1FA640C6}"/>
              </a:ext>
            </a:extLst>
          </p:cNvPr>
          <p:cNvSpPr/>
          <p:nvPr/>
        </p:nvSpPr>
        <p:spPr>
          <a:xfrm>
            <a:off x="6214072" y="1744358"/>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3" name="Rectangle 182">
            <a:extLst>
              <a:ext uri="{FF2B5EF4-FFF2-40B4-BE49-F238E27FC236}">
                <a16:creationId xmlns:a16="http://schemas.microsoft.com/office/drawing/2014/main" id="{E96236E2-585B-434A-8A01-A4187237657A}"/>
              </a:ext>
            </a:extLst>
          </p:cNvPr>
          <p:cNvSpPr/>
          <p:nvPr/>
        </p:nvSpPr>
        <p:spPr>
          <a:xfrm>
            <a:off x="1212528" y="176026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84" name="Straight Arrow Connector 17">
            <a:extLst>
              <a:ext uri="{FF2B5EF4-FFF2-40B4-BE49-F238E27FC236}">
                <a16:creationId xmlns:a16="http://schemas.microsoft.com/office/drawing/2014/main" id="{8BFAB3CC-6007-48C6-AFBE-C4C5E781188B}"/>
              </a:ext>
            </a:extLst>
          </p:cNvPr>
          <p:cNvCxnSpPr>
            <a:cxnSpLocks/>
          </p:cNvCxnSpPr>
          <p:nvPr/>
        </p:nvCxnSpPr>
        <p:spPr>
          <a:xfrm>
            <a:off x="6269781" y="562119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7" name="Ομάδα 196"/>
          <p:cNvGrpSpPr/>
          <p:nvPr/>
        </p:nvGrpSpPr>
        <p:grpSpPr>
          <a:xfrm>
            <a:off x="2037993" y="3816285"/>
            <a:ext cx="1027871" cy="291805"/>
            <a:chOff x="895350" y="2938536"/>
            <a:chExt cx="1027871" cy="291805"/>
          </a:xfrm>
        </p:grpSpPr>
        <p:sp>
          <p:nvSpPr>
            <p:cNvPr id="198" name="Ορθογώνιο 197"/>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Ευθεία γραμμή σύνδεσης 198"/>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00" name="Ευθεία γραμμή σύνδεσης 199"/>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94" name="Ομάδα 193"/>
          <p:cNvGrpSpPr/>
          <p:nvPr/>
        </p:nvGrpSpPr>
        <p:grpSpPr>
          <a:xfrm>
            <a:off x="2185636" y="3395522"/>
            <a:ext cx="697285" cy="287253"/>
            <a:chOff x="895350" y="2938536"/>
            <a:chExt cx="697285" cy="287253"/>
          </a:xfrm>
        </p:grpSpPr>
        <p:sp>
          <p:nvSpPr>
            <p:cNvPr id="195" name="Ορθογώνιο 19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Ευθεία γραμμή σύνδεσης 195"/>
            <p:cNvCxnSpPr>
              <a:stCxn id="195" idx="0"/>
              <a:endCxn id="19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322" name="Ορθογώνιο 321"/>
          <p:cNvSpPr/>
          <p:nvPr/>
        </p:nvSpPr>
        <p:spPr>
          <a:xfrm>
            <a:off x="6724125" y="291310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6097401" cy="1342496"/>
          </a:xfrm>
        </p:spPr>
        <p:txBody>
          <a:bodyPr>
            <a:normAutofit/>
          </a:bodyPr>
          <a:lstStyle/>
          <a:p>
            <a:r>
              <a:rPr lang="en-US" sz="4000" b="1" dirty="0">
                <a:solidFill>
                  <a:srgbClr val="1D4956"/>
                </a:solidFill>
                <a:latin typeface="Barlow"/>
                <a:cs typeface="Calibri Light"/>
              </a:rPr>
              <a:t>Revoke a kernel with </a:t>
            </a:r>
            <a:r>
              <a:rPr lang="en-US" sz="4000" b="1" dirty="0" err="1">
                <a:solidFill>
                  <a:srgbClr val="1D4956"/>
                </a:solidFill>
                <a:latin typeface="Barlow"/>
                <a:cs typeface="Calibri Light"/>
              </a:rPr>
              <a:t>TReM</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10</a:t>
            </a:r>
            <a:endParaRPr lang="en-US" sz="1400" b="1" dirty="0">
              <a:solidFill>
                <a:schemeClr val="bg1"/>
              </a:solidFill>
            </a:endParaRPr>
          </a:p>
        </p:txBody>
      </p:sp>
      <p:grpSp>
        <p:nvGrpSpPr>
          <p:cNvPr id="15" name="Ομάδα 14"/>
          <p:cNvGrpSpPr/>
          <p:nvPr/>
        </p:nvGrpSpPr>
        <p:grpSpPr>
          <a:xfrm>
            <a:off x="3519296" y="176026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2383190" y="455750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7248809" y="453398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sp>
        <p:nvSpPr>
          <p:cNvPr id="86" name="TextBox 85">
            <a:extLst>
              <a:ext uri="{FF2B5EF4-FFF2-40B4-BE49-F238E27FC236}">
                <a16:creationId xmlns:a16="http://schemas.microsoft.com/office/drawing/2014/main" id="{00DCCF82-E85A-4763-99D9-CDC48CAEF210}"/>
              </a:ext>
            </a:extLst>
          </p:cNvPr>
          <p:cNvSpPr txBox="1"/>
          <p:nvPr/>
        </p:nvSpPr>
        <p:spPr>
          <a:xfrm>
            <a:off x="4618571" y="253858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
        <p:nvSpPr>
          <p:cNvPr id="16" name="Ορθογώνιο 15"/>
          <p:cNvSpPr/>
          <p:nvPr/>
        </p:nvSpPr>
        <p:spPr>
          <a:xfrm>
            <a:off x="4933907" y="329167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Ομάδα 31"/>
          <p:cNvGrpSpPr/>
          <p:nvPr/>
        </p:nvGrpSpPr>
        <p:grpSpPr>
          <a:xfrm>
            <a:off x="4985190" y="3321995"/>
            <a:ext cx="469310" cy="405483"/>
            <a:chOff x="3961604" y="2891385"/>
            <a:chExt cx="469310" cy="405483"/>
          </a:xfrm>
        </p:grpSpPr>
        <p:sp>
          <p:nvSpPr>
            <p:cNvPr id="87" name="Ορθογώνιο 86"/>
            <p:cNvSpPr/>
            <p:nvPr/>
          </p:nvSpPr>
          <p:spPr>
            <a:xfrm>
              <a:off x="3978107" y="2941425"/>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0DCCF82-E85A-4763-99D9-CDC48CAEF210}"/>
                </a:ext>
              </a:extLst>
            </p:cNvPr>
            <p:cNvSpPr txBox="1"/>
            <p:nvPr/>
          </p:nvSpPr>
          <p:spPr>
            <a:xfrm>
              <a:off x="3961604"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p1</a:t>
              </a:r>
              <a:endParaRPr lang="en-US" b="1" dirty="0">
                <a:solidFill>
                  <a:srgbClr val="1D4956"/>
                </a:solidFill>
              </a:endParaRPr>
            </a:p>
          </p:txBody>
        </p:sp>
      </p:grpSp>
      <p:sp>
        <p:nvSpPr>
          <p:cNvPr id="92" name="Ορθογώνιο 91"/>
          <p:cNvSpPr/>
          <p:nvPr/>
        </p:nvSpPr>
        <p:spPr>
          <a:xfrm>
            <a:off x="4995740" y="377238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4980426" y="373079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nvGrpSpPr>
          <p:cNvPr id="263" name="Ομάδα 262"/>
          <p:cNvGrpSpPr/>
          <p:nvPr/>
        </p:nvGrpSpPr>
        <p:grpSpPr>
          <a:xfrm>
            <a:off x="6785115" y="293124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2" y="345867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2" y="395432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6257" y="2159483"/>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096608" y="2442213"/>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grpSp>
        <p:nvGrpSpPr>
          <p:cNvPr id="358" name="Ομάδα 357"/>
          <p:cNvGrpSpPr/>
          <p:nvPr/>
        </p:nvGrpSpPr>
        <p:grpSpPr>
          <a:xfrm>
            <a:off x="6613867" y="2874053"/>
            <a:ext cx="4052998" cy="1530015"/>
            <a:chOff x="5590281" y="2443443"/>
            <a:chExt cx="4052998" cy="1530015"/>
          </a:xfrm>
        </p:grpSpPr>
        <p:cxnSp>
          <p:nvCxnSpPr>
            <p:cNvPr id="330" name="Ευθεία γραμμή σύνδεσης 329"/>
            <p:cNvCxnSpPr/>
            <p:nvPr/>
          </p:nvCxnSpPr>
          <p:spPr>
            <a:xfrm flipV="1">
              <a:off x="6253939"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2" name="Ευθεία γραμμή σύνδεσης 331"/>
            <p:cNvCxnSpPr/>
            <p:nvPr/>
          </p:nvCxnSpPr>
          <p:spPr>
            <a:xfrm>
              <a:off x="5598065"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3" name="Ευθεία γραμμή σύνδεσης 332"/>
            <p:cNvCxnSpPr/>
            <p:nvPr/>
          </p:nvCxnSpPr>
          <p:spPr>
            <a:xfrm flipH="1" flipV="1">
              <a:off x="9621623"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8" name="Ευθεία γραμμή σύνδεσης 337"/>
            <p:cNvCxnSpPr/>
            <p:nvPr/>
          </p:nvCxnSpPr>
          <p:spPr>
            <a:xfrm flipV="1">
              <a:off x="5598065"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1" name="Ευθεία γραμμή σύνδεσης 340"/>
            <p:cNvCxnSpPr/>
            <p:nvPr/>
          </p:nvCxnSpPr>
          <p:spPr>
            <a:xfrm flipV="1">
              <a:off x="5590281"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3" name="Ευθεία γραμμή σύνδεσης 342"/>
            <p:cNvCxnSpPr/>
            <p:nvPr/>
          </p:nvCxnSpPr>
          <p:spPr>
            <a:xfrm flipV="1">
              <a:off x="6253939"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sp>
        <p:nvSpPr>
          <p:cNvPr id="124" name="TextBox 123">
            <a:extLst>
              <a:ext uri="{FF2B5EF4-FFF2-40B4-BE49-F238E27FC236}">
                <a16:creationId xmlns:a16="http://schemas.microsoft.com/office/drawing/2014/main" id="{00DCCF82-E85A-4763-99D9-CDC48CAEF210}"/>
              </a:ext>
            </a:extLst>
          </p:cNvPr>
          <p:cNvSpPr txBox="1"/>
          <p:nvPr/>
        </p:nvSpPr>
        <p:spPr>
          <a:xfrm>
            <a:off x="5295050" y="457049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6005916" y="352273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9121006" y="494003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8" y="487737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5117409" y="495729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8139623" y="4877373"/>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grpSp>
        <p:nvGrpSpPr>
          <p:cNvPr id="6" name="Ομάδα 5"/>
          <p:cNvGrpSpPr/>
          <p:nvPr/>
        </p:nvGrpSpPr>
        <p:grpSpPr>
          <a:xfrm>
            <a:off x="4618570" y="2241825"/>
            <a:ext cx="6634814" cy="3818871"/>
            <a:chOff x="3399778" y="1811215"/>
            <a:chExt cx="6825755" cy="3818871"/>
          </a:xfrm>
        </p:grpSpPr>
        <p:sp>
          <p:nvSpPr>
            <p:cNvPr id="146" name="Ορθογώνιο 145"/>
            <p:cNvSpPr/>
            <p:nvPr/>
          </p:nvSpPr>
          <p:spPr>
            <a:xfrm>
              <a:off x="3399778" y="1811215"/>
              <a:ext cx="6468518"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00DCCF82-E85A-4763-99D9-CDC48CAEF210}"/>
                </a:ext>
              </a:extLst>
            </p:cNvPr>
            <p:cNvSpPr txBox="1"/>
            <p:nvPr/>
          </p:nvSpPr>
          <p:spPr>
            <a:xfrm>
              <a:off x="8499706" y="5106866"/>
              <a:ext cx="17258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grpSp>
        <p:nvGrpSpPr>
          <p:cNvPr id="167" name="Ομάδα 166"/>
          <p:cNvGrpSpPr/>
          <p:nvPr/>
        </p:nvGrpSpPr>
        <p:grpSpPr>
          <a:xfrm>
            <a:off x="3521320" y="3340126"/>
            <a:ext cx="661624" cy="800487"/>
            <a:chOff x="2421534" y="2883140"/>
            <a:chExt cx="661624" cy="800487"/>
          </a:xfrm>
        </p:grpSpPr>
        <p:sp>
          <p:nvSpPr>
            <p:cNvPr id="168" name="Στρογγυλεμένο ορθογώνιο 167"/>
            <p:cNvSpPr/>
            <p:nvPr/>
          </p:nvSpPr>
          <p:spPr>
            <a:xfrm>
              <a:off x="2421534" y="2883140"/>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Εικόνα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619" y="3054871"/>
              <a:ext cx="217592" cy="477639"/>
            </a:xfrm>
            <a:prstGeom prst="rect">
              <a:avLst/>
            </a:prstGeom>
          </p:spPr>
        </p:pic>
      </p:grpSp>
      <p:sp>
        <p:nvSpPr>
          <p:cNvPr id="180" name="TextBox 179">
            <a:extLst>
              <a:ext uri="{FF2B5EF4-FFF2-40B4-BE49-F238E27FC236}">
                <a16:creationId xmlns:a16="http://schemas.microsoft.com/office/drawing/2014/main" id="{00DCCF82-E85A-4763-99D9-CDC48CAEF210}"/>
              </a:ext>
            </a:extLst>
          </p:cNvPr>
          <p:cNvSpPr txBox="1"/>
          <p:nvPr/>
        </p:nvSpPr>
        <p:spPr>
          <a:xfrm>
            <a:off x="1138131" y="271793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35" name="Οβάλ 134"/>
          <p:cNvSpPr/>
          <p:nvPr/>
        </p:nvSpPr>
        <p:spPr>
          <a:xfrm>
            <a:off x="2306496" y="350489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Οβάλ 148"/>
          <p:cNvSpPr/>
          <p:nvPr/>
        </p:nvSpPr>
        <p:spPr>
          <a:xfrm>
            <a:off x="2168482" y="39204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Οβάλ 149"/>
          <p:cNvSpPr/>
          <p:nvPr/>
        </p:nvSpPr>
        <p:spPr>
          <a:xfrm>
            <a:off x="2520209" y="392303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2030139" y="256553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sp>
        <p:nvSpPr>
          <p:cNvPr id="203" name="Οβάλ 202"/>
          <p:cNvSpPr/>
          <p:nvPr/>
        </p:nvSpPr>
        <p:spPr>
          <a:xfrm>
            <a:off x="1360506" y="341319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Οβάλ 206"/>
          <p:cNvSpPr/>
          <p:nvPr/>
        </p:nvSpPr>
        <p:spPr>
          <a:xfrm>
            <a:off x="1367649" y="382897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Οβάλ 210"/>
          <p:cNvSpPr/>
          <p:nvPr/>
        </p:nvSpPr>
        <p:spPr>
          <a:xfrm>
            <a:off x="2858165" y="392133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4" name="Ομάδα 93"/>
          <p:cNvGrpSpPr/>
          <p:nvPr/>
        </p:nvGrpSpPr>
        <p:grpSpPr>
          <a:xfrm>
            <a:off x="6917983" y="2217688"/>
            <a:ext cx="2066220" cy="765127"/>
            <a:chOff x="5894397" y="1787078"/>
            <a:chExt cx="2066220" cy="765127"/>
          </a:xfrm>
        </p:grpSpPr>
        <p:sp>
          <p:nvSpPr>
            <p:cNvPr id="233" name="TextBox 232">
              <a:extLst>
                <a:ext uri="{FF2B5EF4-FFF2-40B4-BE49-F238E27FC236}">
                  <a16:creationId xmlns:a16="http://schemas.microsoft.com/office/drawing/2014/main" id="{00DCCF82-E85A-4763-99D9-CDC48CAEF210}"/>
                </a:ext>
              </a:extLst>
            </p:cNvPr>
            <p:cNvSpPr txBox="1"/>
            <p:nvPr/>
          </p:nvSpPr>
          <p:spPr>
            <a:xfrm>
              <a:off x="6485666" y="1787078"/>
              <a:ext cx="1194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err="1">
                  <a:solidFill>
                    <a:schemeClr val="tx1"/>
                  </a:solidFill>
                  <a:latin typeface="Barlow"/>
                </a:rPr>
                <a:t>asm</a:t>
              </a:r>
              <a:r>
                <a:rPr lang="en-US" sz="1800" b="1" dirty="0">
                  <a:solidFill>
                    <a:schemeClr val="tx1"/>
                  </a:solidFill>
                  <a:latin typeface="Barlow"/>
                </a:rPr>
                <a:t>(trap)</a:t>
              </a:r>
              <a:endParaRPr lang="en-US" b="1" dirty="0">
                <a:solidFill>
                  <a:schemeClr val="tx1"/>
                </a:solidFill>
              </a:endParaRPr>
            </a:p>
          </p:txBody>
        </p:sp>
        <p:grpSp>
          <p:nvGrpSpPr>
            <p:cNvPr id="90" name="Ομάδα 89"/>
            <p:cNvGrpSpPr/>
            <p:nvPr/>
          </p:nvGrpSpPr>
          <p:grpSpPr>
            <a:xfrm>
              <a:off x="5894397" y="2092782"/>
              <a:ext cx="2066220" cy="459423"/>
              <a:chOff x="5894397" y="2023230"/>
              <a:chExt cx="2066220" cy="528976"/>
            </a:xfrm>
          </p:grpSpPr>
          <p:cxnSp>
            <p:nvCxnSpPr>
              <p:cNvPr id="232" name="Ευθεία γραμμή σύνδεσης 231"/>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Ευθεία γραμμή σύνδεσης 68"/>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48" name="Ευθεία γραμμή σύνδεσης 247"/>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grpSp>
        <p:nvGrpSpPr>
          <p:cNvPr id="260" name="Ομάδα 259"/>
          <p:cNvGrpSpPr/>
          <p:nvPr/>
        </p:nvGrpSpPr>
        <p:grpSpPr>
          <a:xfrm>
            <a:off x="7103179" y="3134911"/>
            <a:ext cx="1020612" cy="2043434"/>
            <a:chOff x="7873009" y="3485256"/>
            <a:chExt cx="1020612" cy="1880018"/>
          </a:xfrm>
        </p:grpSpPr>
        <p:grpSp>
          <p:nvGrpSpPr>
            <p:cNvPr id="261" name="Ομάδα 260"/>
            <p:cNvGrpSpPr/>
            <p:nvPr/>
          </p:nvGrpSpPr>
          <p:grpSpPr>
            <a:xfrm>
              <a:off x="7873009" y="3485256"/>
              <a:ext cx="318032" cy="1880018"/>
              <a:chOff x="7873009" y="3485256"/>
              <a:chExt cx="318032" cy="1880018"/>
            </a:xfrm>
          </p:grpSpPr>
          <p:cxnSp>
            <p:nvCxnSpPr>
              <p:cNvPr id="286" name="Ευθεία γραμμή σύνδεσης 285"/>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7" name="Ευθεία γραμμή σύνδεσης 286"/>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88" name="Ευθεία γραμμή σύνδεσης 287"/>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283" name="Ομάδα 282"/>
            <p:cNvGrpSpPr/>
            <p:nvPr/>
          </p:nvGrpSpPr>
          <p:grpSpPr>
            <a:xfrm rot="5400000">
              <a:off x="8224697" y="3346565"/>
              <a:ext cx="339796" cy="998052"/>
              <a:chOff x="10888850" y="2208089"/>
              <a:chExt cx="339796" cy="998052"/>
            </a:xfrm>
          </p:grpSpPr>
          <p:sp>
            <p:nvSpPr>
              <p:cNvPr id="284" name="Ορθογώνιο 283"/>
              <p:cNvSpPr/>
              <p:nvPr/>
            </p:nvSpPr>
            <p:spPr>
              <a:xfrm rot="16200000">
                <a:off x="10698120" y="2644002"/>
                <a:ext cx="749348"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a:extLst>
                  <a:ext uri="{FF2B5EF4-FFF2-40B4-BE49-F238E27FC236}">
                    <a16:creationId xmlns:a16="http://schemas.microsoft.com/office/drawing/2014/main" id="{00DCCF82-E85A-4763-99D9-CDC48CAEF210}"/>
                  </a:ext>
                </a:extLst>
              </p:cNvPr>
              <p:cNvSpPr txBox="1"/>
              <p:nvPr/>
            </p:nvSpPr>
            <p:spPr>
              <a:xfrm rot="16200000">
                <a:off x="10559722" y="2537217"/>
                <a:ext cx="998052"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detect</a:t>
                </a:r>
                <a:endParaRPr lang="en-US" b="1" dirty="0">
                  <a:solidFill>
                    <a:schemeClr val="tx1"/>
                  </a:solidFill>
                </a:endParaRPr>
              </a:p>
            </p:txBody>
          </p:sp>
        </p:grpSp>
      </p:grpSp>
      <p:grpSp>
        <p:nvGrpSpPr>
          <p:cNvPr id="157" name="Ομάδα 156"/>
          <p:cNvGrpSpPr/>
          <p:nvPr/>
        </p:nvGrpSpPr>
        <p:grpSpPr>
          <a:xfrm>
            <a:off x="4176523" y="3756427"/>
            <a:ext cx="1415326" cy="1416981"/>
            <a:chOff x="2033283" y="3876501"/>
            <a:chExt cx="1507397" cy="1416981"/>
          </a:xfrm>
        </p:grpSpPr>
        <p:sp>
          <p:nvSpPr>
            <p:cNvPr id="158" name="Ορθογώνιο 157"/>
            <p:cNvSpPr/>
            <p:nvPr/>
          </p:nvSpPr>
          <p:spPr>
            <a:xfrm rot="2771291">
              <a:off x="2406449" y="4094029"/>
              <a:ext cx="379331" cy="206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Ομάδα 158"/>
            <p:cNvGrpSpPr/>
            <p:nvPr/>
          </p:nvGrpSpPr>
          <p:grpSpPr>
            <a:xfrm>
              <a:off x="2033283" y="3876501"/>
              <a:ext cx="1507397" cy="1416981"/>
              <a:chOff x="-289752" y="3781922"/>
              <a:chExt cx="1507397" cy="1416981"/>
            </a:xfrm>
          </p:grpSpPr>
          <p:cxnSp>
            <p:nvCxnSpPr>
              <p:cNvPr id="160" name="Ευθεία γραμμή σύνδεσης 159"/>
              <p:cNvCxnSpPr>
                <a:cxnSpLocks/>
              </p:cNvCxnSpPr>
              <p:nvPr/>
            </p:nvCxnSpPr>
            <p:spPr>
              <a:xfrm>
                <a:off x="-289752" y="3781922"/>
                <a:ext cx="1507397" cy="141698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1" name="TextBox 160">
                <a:extLst>
                  <a:ext uri="{FF2B5EF4-FFF2-40B4-BE49-F238E27FC236}">
                    <a16:creationId xmlns:a16="http://schemas.microsoft.com/office/drawing/2014/main" id="{00DCCF82-E85A-4763-99D9-CDC48CAEF210}"/>
                  </a:ext>
                </a:extLst>
              </p:cNvPr>
              <p:cNvSpPr txBox="1"/>
              <p:nvPr/>
            </p:nvSpPr>
            <p:spPr>
              <a:xfrm rot="2712173">
                <a:off x="5048" y="3907012"/>
                <a:ext cx="525052" cy="393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set</a:t>
                </a:r>
                <a:endParaRPr lang="en-US" b="1" dirty="0">
                  <a:solidFill>
                    <a:schemeClr val="tx1"/>
                  </a:solidFill>
                </a:endParaRPr>
              </a:p>
            </p:txBody>
          </p:sp>
        </p:grpSp>
      </p:grpSp>
      <p:grpSp>
        <p:nvGrpSpPr>
          <p:cNvPr id="12" name="Ομάδα 11"/>
          <p:cNvGrpSpPr/>
          <p:nvPr/>
        </p:nvGrpSpPr>
        <p:grpSpPr>
          <a:xfrm>
            <a:off x="8607907" y="3335718"/>
            <a:ext cx="843831" cy="369332"/>
            <a:chOff x="7584321" y="2905108"/>
            <a:chExt cx="843831" cy="369332"/>
          </a:xfrm>
        </p:grpSpPr>
        <p:sp>
          <p:nvSpPr>
            <p:cNvPr id="10" name="Ορθογώνιο 9"/>
            <p:cNvSpPr/>
            <p:nvPr/>
          </p:nvSpPr>
          <p:spPr>
            <a:xfrm>
              <a:off x="7584321" y="2933130"/>
              <a:ext cx="843831" cy="3177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00DCCF82-E85A-4763-99D9-CDC48CAEF210}"/>
                </a:ext>
              </a:extLst>
            </p:cNvPr>
            <p:cNvSpPr txBox="1"/>
            <p:nvPr/>
          </p:nvSpPr>
          <p:spPr>
            <a:xfrm>
              <a:off x="7750371" y="2905108"/>
              <a:ext cx="550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kill</a:t>
              </a:r>
              <a:endParaRPr lang="en-US" b="1" dirty="0">
                <a:solidFill>
                  <a:schemeClr val="tx1"/>
                </a:solidFill>
              </a:endParaRPr>
            </a:p>
          </p:txBody>
        </p:sp>
      </p:grpSp>
      <p:grpSp>
        <p:nvGrpSpPr>
          <p:cNvPr id="22" name="Ομάδα 21"/>
          <p:cNvGrpSpPr/>
          <p:nvPr/>
        </p:nvGrpSpPr>
        <p:grpSpPr>
          <a:xfrm>
            <a:off x="3830998" y="2197443"/>
            <a:ext cx="2571671" cy="586130"/>
            <a:chOff x="6883716" y="845489"/>
            <a:chExt cx="2571671" cy="586130"/>
          </a:xfrm>
        </p:grpSpPr>
        <p:sp>
          <p:nvSpPr>
            <p:cNvPr id="21" name="Ορθογώνιο 20"/>
            <p:cNvSpPr/>
            <p:nvPr/>
          </p:nvSpPr>
          <p:spPr>
            <a:xfrm>
              <a:off x="7270492" y="845489"/>
              <a:ext cx="1901218" cy="326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Ομάδα 176"/>
            <p:cNvGrpSpPr/>
            <p:nvPr/>
          </p:nvGrpSpPr>
          <p:grpSpPr>
            <a:xfrm>
              <a:off x="6883716" y="845489"/>
              <a:ext cx="2571671" cy="586130"/>
              <a:chOff x="3322729" y="1780375"/>
              <a:chExt cx="2571671" cy="586130"/>
            </a:xfrm>
          </p:grpSpPr>
          <p:sp>
            <p:nvSpPr>
              <p:cNvPr id="178" name="TextBox 177">
                <a:extLst>
                  <a:ext uri="{FF2B5EF4-FFF2-40B4-BE49-F238E27FC236}">
                    <a16:creationId xmlns:a16="http://schemas.microsoft.com/office/drawing/2014/main" id="{00DCCF82-E85A-4763-99D9-CDC48CAEF210}"/>
                  </a:ext>
                </a:extLst>
              </p:cNvPr>
              <p:cNvSpPr txBox="1"/>
              <p:nvPr/>
            </p:nvSpPr>
            <p:spPr>
              <a:xfrm>
                <a:off x="3633471" y="1780375"/>
                <a:ext cx="1994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detect kernel stop</a:t>
                </a:r>
                <a:endParaRPr lang="en-US" b="1" dirty="0">
                  <a:solidFill>
                    <a:schemeClr val="tx1"/>
                  </a:solidFill>
                </a:endParaRPr>
              </a:p>
            </p:txBody>
          </p:sp>
          <p:grpSp>
            <p:nvGrpSpPr>
              <p:cNvPr id="179" name="Ομάδα 178"/>
              <p:cNvGrpSpPr/>
              <p:nvPr/>
            </p:nvGrpSpPr>
            <p:grpSpPr>
              <a:xfrm>
                <a:off x="3322729" y="2106625"/>
                <a:ext cx="2571671" cy="259880"/>
                <a:chOff x="3322729" y="2039164"/>
                <a:chExt cx="2571671" cy="299223"/>
              </a:xfrm>
            </p:grpSpPr>
            <p:cxnSp>
              <p:nvCxnSpPr>
                <p:cNvPr id="181" name="Ευθεία γραμμή σύνδεσης 180"/>
                <p:cNvCxnSpPr/>
                <p:nvPr/>
              </p:nvCxnSpPr>
              <p:spPr>
                <a:xfrm>
                  <a:off x="3336145" y="2039164"/>
                  <a:ext cx="3577" cy="299223"/>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Ευθεία γραμμή σύνδεσης 181"/>
                <p:cNvCxnSpPr/>
                <p:nvPr/>
              </p:nvCxnSpPr>
              <p:spPr>
                <a:xfrm flipH="1">
                  <a:off x="3322729" y="2039166"/>
                  <a:ext cx="2571671" cy="7852"/>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grpSp>
      <p:sp>
        <p:nvSpPr>
          <p:cNvPr id="33" name="Πολλαπλασιασμός 32"/>
          <p:cNvSpPr/>
          <p:nvPr/>
        </p:nvSpPr>
        <p:spPr>
          <a:xfrm>
            <a:off x="5076453" y="339768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5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pSp>
        <p:nvGrpSpPr>
          <p:cNvPr id="166" name="Ομάδα 165"/>
          <p:cNvGrpSpPr/>
          <p:nvPr/>
        </p:nvGrpSpPr>
        <p:grpSpPr>
          <a:xfrm>
            <a:off x="8135274" y="4884259"/>
            <a:ext cx="1013636" cy="646331"/>
            <a:chOff x="9823725" y="4478966"/>
            <a:chExt cx="1013636" cy="646331"/>
          </a:xfrm>
        </p:grpSpPr>
        <p:sp>
          <p:nvSpPr>
            <p:cNvPr id="174" name="Ορθογώνιο 173"/>
            <p:cNvSpPr/>
            <p:nvPr/>
          </p:nvSpPr>
          <p:spPr>
            <a:xfrm>
              <a:off x="9917628" y="4534740"/>
              <a:ext cx="862674" cy="537117"/>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00DCCF82-E85A-4763-99D9-CDC48CAEF210}"/>
                </a:ext>
              </a:extLst>
            </p:cNvPr>
            <p:cNvSpPr txBox="1"/>
            <p:nvPr/>
          </p:nvSpPr>
          <p:spPr>
            <a:xfrm>
              <a:off x="9823725" y="4478966"/>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p1</a:t>
              </a:r>
              <a:endParaRPr lang="en-US" sz="1200" b="1" dirty="0">
                <a:solidFill>
                  <a:srgbClr val="1D4956"/>
                </a:solidFill>
              </a:endParaRPr>
            </a:p>
          </p:txBody>
        </p:sp>
      </p:grpSp>
      <p:grpSp>
        <p:nvGrpSpPr>
          <p:cNvPr id="171" name="Ομάδα 170"/>
          <p:cNvGrpSpPr/>
          <p:nvPr/>
        </p:nvGrpSpPr>
        <p:grpSpPr>
          <a:xfrm>
            <a:off x="8101626" y="5005113"/>
            <a:ext cx="1102794" cy="369332"/>
            <a:chOff x="7398652" y="2911828"/>
            <a:chExt cx="1102794" cy="369332"/>
          </a:xfrm>
        </p:grpSpPr>
        <p:sp>
          <p:nvSpPr>
            <p:cNvPr id="172" name="Ορθογώνιο 171"/>
            <p:cNvSpPr/>
            <p:nvPr/>
          </p:nvSpPr>
          <p:spPr>
            <a:xfrm rot="19810318">
              <a:off x="7490583" y="2933130"/>
              <a:ext cx="937570" cy="3177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00DCCF82-E85A-4763-99D9-CDC48CAEF210}"/>
                </a:ext>
              </a:extLst>
            </p:cNvPr>
            <p:cNvSpPr txBox="1"/>
            <p:nvPr/>
          </p:nvSpPr>
          <p:spPr>
            <a:xfrm rot="19746233">
              <a:off x="7398652" y="2911828"/>
              <a:ext cx="1102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unusable</a:t>
              </a:r>
              <a:endParaRPr lang="en-US" b="1" dirty="0">
                <a:solidFill>
                  <a:schemeClr val="tx1"/>
                </a:solidFill>
              </a:endParaRPr>
            </a:p>
          </p:txBody>
        </p:sp>
      </p:grpSp>
      <p:cxnSp>
        <p:nvCxnSpPr>
          <p:cNvPr id="185" name="Straight Arrow Connector 17">
            <a:extLst>
              <a:ext uri="{FF2B5EF4-FFF2-40B4-BE49-F238E27FC236}">
                <a16:creationId xmlns:a16="http://schemas.microsoft.com/office/drawing/2014/main" id="{E0D7FD8A-19D5-403B-BFAD-E996F71DA04B}"/>
              </a:ext>
            </a:extLst>
          </p:cNvPr>
          <p:cNvCxnSpPr>
            <a:cxnSpLocks/>
          </p:cNvCxnSpPr>
          <p:nvPr/>
        </p:nvCxnSpPr>
        <p:spPr>
          <a:xfrm>
            <a:off x="6266798" y="177193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62" name="TextBox 161">
            <a:extLst>
              <a:ext uri="{FF2B5EF4-FFF2-40B4-BE49-F238E27FC236}">
                <a16:creationId xmlns:a16="http://schemas.microsoft.com/office/drawing/2014/main" id="{571B3FD0-7E5B-4086-91DE-16A46D442BCB}"/>
              </a:ext>
            </a:extLst>
          </p:cNvPr>
          <p:cNvSpPr txBox="1"/>
          <p:nvPr/>
        </p:nvSpPr>
        <p:spPr>
          <a:xfrm>
            <a:off x="3088408" y="2565828"/>
            <a:ext cx="142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sp>
        <p:nvSpPr>
          <p:cNvPr id="163" name="Content Placeholder 2">
            <a:extLst>
              <a:ext uri="{FF2B5EF4-FFF2-40B4-BE49-F238E27FC236}">
                <a16:creationId xmlns:a16="http://schemas.microsoft.com/office/drawing/2014/main" id="{7005AB12-0E23-483E-99A7-440A1DA3D87F}"/>
              </a:ext>
            </a:extLst>
          </p:cNvPr>
          <p:cNvSpPr>
            <a:spLocks noGrp="1"/>
          </p:cNvSpPr>
          <p:nvPr>
            <p:ph sz="half" idx="1"/>
          </p:nvPr>
        </p:nvSpPr>
        <p:spPr>
          <a:xfrm>
            <a:off x="963672" y="1406206"/>
            <a:ext cx="5760456" cy="432708"/>
          </a:xfrm>
        </p:spPr>
        <p:txBody>
          <a:bodyPr vert="horz" lIns="91440" tIns="45720" rIns="91440" bIns="45720" rtlCol="0" anchor="t">
            <a:noAutofit/>
          </a:bodyPr>
          <a:lstStyle/>
          <a:p>
            <a:pPr>
              <a:lnSpc>
                <a:spcPct val="100000"/>
              </a:lnSpc>
              <a:buFont typeface="Wingdings" panose="05000000000000000000" pitchFamily="2" charset="2"/>
              <a:buChar char="Ø"/>
            </a:pPr>
            <a:r>
              <a:rPr lang="en-US" sz="2000" dirty="0">
                <a:solidFill>
                  <a:schemeClr val="accent1">
                    <a:lumMod val="50000"/>
                  </a:schemeClr>
                </a:solidFill>
                <a:latin typeface="Barlow"/>
                <a:cs typeface="Calibri"/>
              </a:rPr>
              <a:t> Using </a:t>
            </a:r>
            <a:r>
              <a:rPr lang="en-US" sz="2000" dirty="0" err="1">
                <a:solidFill>
                  <a:schemeClr val="accent1">
                    <a:lumMod val="50000"/>
                  </a:schemeClr>
                </a:solidFill>
                <a:latin typeface="Barlow"/>
                <a:cs typeface="Calibri"/>
              </a:rPr>
              <a:t>asm</a:t>
            </a:r>
            <a:r>
              <a:rPr lang="en-US" sz="2000" dirty="0">
                <a:solidFill>
                  <a:schemeClr val="accent1">
                    <a:lumMod val="50000"/>
                  </a:schemeClr>
                </a:solidFill>
                <a:latin typeface="Barlow"/>
                <a:cs typeface="Calibri"/>
              </a:rPr>
              <a:t>(trap)</a:t>
            </a:r>
          </a:p>
        </p:txBody>
      </p:sp>
    </p:spTree>
    <p:extLst>
      <p:ext uri="{BB962C8B-B14F-4D97-AF65-F5344CB8AC3E}">
        <p14:creationId xmlns:p14="http://schemas.microsoft.com/office/powerpoint/2010/main" val="230929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5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gtEl>
                                        <p:attrNameLst>
                                          <p:attrName>style.visibility</p:attrName>
                                        </p:attrNameLst>
                                      </p:cBhvr>
                                      <p:to>
                                        <p:strVal val="visible"/>
                                      </p:to>
                                    </p:set>
                                    <p:animEffect transition="in" filter="fade">
                                      <p:cBhvr>
                                        <p:cTn id="17" dur="500"/>
                                        <p:tgtEl>
                                          <p:spTgt spid="2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p:cTn id="32" dur="500"/>
                                        <p:tgtEl>
                                          <p:spTgt spid="1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a:extLst>
              <a:ext uri="{FF2B5EF4-FFF2-40B4-BE49-F238E27FC236}">
                <a16:creationId xmlns:a16="http://schemas.microsoft.com/office/drawing/2014/main" id="{64F436C9-8986-4983-95D4-8471E7C90F70}"/>
              </a:ext>
            </a:extLst>
          </p:cNvPr>
          <p:cNvSpPr/>
          <p:nvPr/>
        </p:nvSpPr>
        <p:spPr>
          <a:xfrm>
            <a:off x="6214072" y="1586708"/>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2" name="Rectangle 161">
            <a:extLst>
              <a:ext uri="{FF2B5EF4-FFF2-40B4-BE49-F238E27FC236}">
                <a16:creationId xmlns:a16="http://schemas.microsoft.com/office/drawing/2014/main" id="{003003EF-6324-4345-9810-F540DA0C4327}"/>
              </a:ext>
            </a:extLst>
          </p:cNvPr>
          <p:cNvSpPr/>
          <p:nvPr/>
        </p:nvSpPr>
        <p:spPr>
          <a:xfrm>
            <a:off x="1212528" y="160261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63" name="Straight Arrow Connector 17">
            <a:extLst>
              <a:ext uri="{FF2B5EF4-FFF2-40B4-BE49-F238E27FC236}">
                <a16:creationId xmlns:a16="http://schemas.microsoft.com/office/drawing/2014/main" id="{76BC33C4-2A80-48D8-8FE1-8436B07C25A0}"/>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7" name="Ομάδα 196"/>
          <p:cNvGrpSpPr/>
          <p:nvPr/>
        </p:nvGrpSpPr>
        <p:grpSpPr>
          <a:xfrm>
            <a:off x="2037991" y="3658635"/>
            <a:ext cx="1027871" cy="291805"/>
            <a:chOff x="895350" y="2938536"/>
            <a:chExt cx="1027871" cy="291805"/>
          </a:xfrm>
        </p:grpSpPr>
        <p:sp>
          <p:nvSpPr>
            <p:cNvPr id="198" name="Ορθογώνιο 197"/>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Ευθεία γραμμή σύνδεσης 198"/>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00" name="Ευθεία γραμμή σύνδεσης 199"/>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94" name="Ομάδα 193"/>
          <p:cNvGrpSpPr/>
          <p:nvPr/>
        </p:nvGrpSpPr>
        <p:grpSpPr>
          <a:xfrm>
            <a:off x="2185634" y="3237872"/>
            <a:ext cx="697285" cy="287253"/>
            <a:chOff x="895350" y="2938536"/>
            <a:chExt cx="697285" cy="287253"/>
          </a:xfrm>
        </p:grpSpPr>
        <p:sp>
          <p:nvSpPr>
            <p:cNvPr id="195" name="Ορθογώνιο 19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Ευθεία γραμμή σύνδεσης 195"/>
            <p:cNvCxnSpPr>
              <a:stCxn id="195" idx="0"/>
              <a:endCxn id="19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322" name="Ορθογώνιο 321"/>
          <p:cNvSpPr/>
          <p:nvPr/>
        </p:nvSpPr>
        <p:spPr>
          <a:xfrm>
            <a:off x="6724123" y="275545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US" sz="4000" b="1" dirty="0">
                <a:solidFill>
                  <a:srgbClr val="1D4956"/>
                </a:solidFill>
                <a:latin typeface="Barlow"/>
                <a:cs typeface="Calibri Light"/>
              </a:rPr>
              <a:t>Revoke a kernel with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 </a:t>
            </a:r>
          </a:p>
        </p:txBody>
      </p:sp>
      <p:grpSp>
        <p:nvGrpSpPr>
          <p:cNvPr id="15" name="Ομάδα 14"/>
          <p:cNvGrpSpPr/>
          <p:nvPr/>
        </p:nvGrpSpPr>
        <p:grpSpPr>
          <a:xfrm>
            <a:off x="3519294" y="160261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2383188" y="439985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7248807" y="437633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sp>
        <p:nvSpPr>
          <p:cNvPr id="86" name="TextBox 85">
            <a:extLst>
              <a:ext uri="{FF2B5EF4-FFF2-40B4-BE49-F238E27FC236}">
                <a16:creationId xmlns:a16="http://schemas.microsoft.com/office/drawing/2014/main" id="{00DCCF82-E85A-4763-99D9-CDC48CAEF210}"/>
              </a:ext>
            </a:extLst>
          </p:cNvPr>
          <p:cNvSpPr txBox="1"/>
          <p:nvPr/>
        </p:nvSpPr>
        <p:spPr>
          <a:xfrm>
            <a:off x="4618569" y="238093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
        <p:nvSpPr>
          <p:cNvPr id="16" name="Ορθογώνιο 15"/>
          <p:cNvSpPr/>
          <p:nvPr/>
        </p:nvSpPr>
        <p:spPr>
          <a:xfrm>
            <a:off x="4933905" y="313402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Ορθογώνιο 86"/>
          <p:cNvSpPr/>
          <p:nvPr/>
        </p:nvSpPr>
        <p:spPr>
          <a:xfrm>
            <a:off x="5001691" y="321438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0DCCF82-E85A-4763-99D9-CDC48CAEF210}"/>
              </a:ext>
            </a:extLst>
          </p:cNvPr>
          <p:cNvSpPr txBox="1"/>
          <p:nvPr/>
        </p:nvSpPr>
        <p:spPr>
          <a:xfrm>
            <a:off x="4985188" y="316434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nvGrpSpPr>
          <p:cNvPr id="263" name="Ομάδα 262"/>
          <p:cNvGrpSpPr/>
          <p:nvPr/>
        </p:nvGrpSpPr>
        <p:grpSpPr>
          <a:xfrm>
            <a:off x="6785113" y="277359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0" y="330102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0" y="379667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6255" y="2001833"/>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096606" y="2284563"/>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grpSp>
        <p:nvGrpSpPr>
          <p:cNvPr id="358" name="Ομάδα 357"/>
          <p:cNvGrpSpPr/>
          <p:nvPr/>
        </p:nvGrpSpPr>
        <p:grpSpPr>
          <a:xfrm>
            <a:off x="6613865" y="2716403"/>
            <a:ext cx="4052998" cy="1530015"/>
            <a:chOff x="5590281" y="2443443"/>
            <a:chExt cx="4052998" cy="1530015"/>
          </a:xfrm>
        </p:grpSpPr>
        <p:cxnSp>
          <p:nvCxnSpPr>
            <p:cNvPr id="330" name="Ευθεία γραμμή σύνδεσης 329"/>
            <p:cNvCxnSpPr/>
            <p:nvPr/>
          </p:nvCxnSpPr>
          <p:spPr>
            <a:xfrm flipV="1">
              <a:off x="6253939"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2" name="Ευθεία γραμμή σύνδεσης 331"/>
            <p:cNvCxnSpPr/>
            <p:nvPr/>
          </p:nvCxnSpPr>
          <p:spPr>
            <a:xfrm>
              <a:off x="5598065"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3" name="Ευθεία γραμμή σύνδεσης 332"/>
            <p:cNvCxnSpPr/>
            <p:nvPr/>
          </p:nvCxnSpPr>
          <p:spPr>
            <a:xfrm flipH="1" flipV="1">
              <a:off x="9621623"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38" name="Ευθεία γραμμή σύνδεσης 337"/>
            <p:cNvCxnSpPr/>
            <p:nvPr/>
          </p:nvCxnSpPr>
          <p:spPr>
            <a:xfrm flipV="1">
              <a:off x="5598065"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1" name="Ευθεία γραμμή σύνδεσης 340"/>
            <p:cNvCxnSpPr/>
            <p:nvPr/>
          </p:nvCxnSpPr>
          <p:spPr>
            <a:xfrm flipV="1">
              <a:off x="5590281"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343" name="Ευθεία γραμμή σύνδεσης 342"/>
            <p:cNvCxnSpPr/>
            <p:nvPr/>
          </p:nvCxnSpPr>
          <p:spPr>
            <a:xfrm flipV="1">
              <a:off x="6253939"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sp>
        <p:nvSpPr>
          <p:cNvPr id="124" name="TextBox 123">
            <a:extLst>
              <a:ext uri="{FF2B5EF4-FFF2-40B4-BE49-F238E27FC236}">
                <a16:creationId xmlns:a16="http://schemas.microsoft.com/office/drawing/2014/main" id="{00DCCF82-E85A-4763-99D9-CDC48CAEF210}"/>
              </a:ext>
            </a:extLst>
          </p:cNvPr>
          <p:cNvSpPr txBox="1"/>
          <p:nvPr/>
        </p:nvSpPr>
        <p:spPr>
          <a:xfrm>
            <a:off x="5295048" y="441284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6005914" y="336508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9121004" y="478238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6" y="471972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5117407" y="479964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8139621" y="4719723"/>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grpSp>
        <p:nvGrpSpPr>
          <p:cNvPr id="6" name="Ομάδα 5"/>
          <p:cNvGrpSpPr/>
          <p:nvPr/>
        </p:nvGrpSpPr>
        <p:grpSpPr>
          <a:xfrm>
            <a:off x="4618568" y="2084175"/>
            <a:ext cx="6634814" cy="3818871"/>
            <a:chOff x="3399778" y="1811215"/>
            <a:chExt cx="6825755" cy="3818871"/>
          </a:xfrm>
        </p:grpSpPr>
        <p:sp>
          <p:nvSpPr>
            <p:cNvPr id="146" name="Ορθογώνιο 145"/>
            <p:cNvSpPr/>
            <p:nvPr/>
          </p:nvSpPr>
          <p:spPr>
            <a:xfrm>
              <a:off x="3399778" y="1811215"/>
              <a:ext cx="6468518"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00DCCF82-E85A-4763-99D9-CDC48CAEF210}"/>
                </a:ext>
              </a:extLst>
            </p:cNvPr>
            <p:cNvSpPr txBox="1"/>
            <p:nvPr/>
          </p:nvSpPr>
          <p:spPr>
            <a:xfrm>
              <a:off x="8499706" y="5106866"/>
              <a:ext cx="17258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grpSp>
        <p:nvGrpSpPr>
          <p:cNvPr id="167" name="Ομάδα 166"/>
          <p:cNvGrpSpPr/>
          <p:nvPr/>
        </p:nvGrpSpPr>
        <p:grpSpPr>
          <a:xfrm>
            <a:off x="3521318" y="3182476"/>
            <a:ext cx="661624" cy="800487"/>
            <a:chOff x="2421534" y="2883140"/>
            <a:chExt cx="661624" cy="800487"/>
          </a:xfrm>
        </p:grpSpPr>
        <p:sp>
          <p:nvSpPr>
            <p:cNvPr id="168" name="Στρογγυλεμένο ορθογώνιο 167"/>
            <p:cNvSpPr/>
            <p:nvPr/>
          </p:nvSpPr>
          <p:spPr>
            <a:xfrm>
              <a:off x="2421534" y="2883140"/>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Εικόνα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619" y="3054871"/>
              <a:ext cx="217592" cy="477639"/>
            </a:xfrm>
            <a:prstGeom prst="rect">
              <a:avLst/>
            </a:prstGeom>
          </p:spPr>
        </p:pic>
      </p:grpSp>
      <p:sp>
        <p:nvSpPr>
          <p:cNvPr id="180" name="TextBox 179">
            <a:extLst>
              <a:ext uri="{FF2B5EF4-FFF2-40B4-BE49-F238E27FC236}">
                <a16:creationId xmlns:a16="http://schemas.microsoft.com/office/drawing/2014/main" id="{00DCCF82-E85A-4763-99D9-CDC48CAEF210}"/>
              </a:ext>
            </a:extLst>
          </p:cNvPr>
          <p:cNvSpPr txBox="1"/>
          <p:nvPr/>
        </p:nvSpPr>
        <p:spPr>
          <a:xfrm>
            <a:off x="1138129" y="256028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35" name="Οβάλ 134"/>
          <p:cNvSpPr/>
          <p:nvPr/>
        </p:nvSpPr>
        <p:spPr>
          <a:xfrm>
            <a:off x="2306494" y="334724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Οβάλ 148"/>
          <p:cNvSpPr/>
          <p:nvPr/>
        </p:nvSpPr>
        <p:spPr>
          <a:xfrm>
            <a:off x="2168480" y="376275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Οβάλ 149"/>
          <p:cNvSpPr/>
          <p:nvPr/>
        </p:nvSpPr>
        <p:spPr>
          <a:xfrm>
            <a:off x="2520207" y="376538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2030137" y="24078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sp>
        <p:nvSpPr>
          <p:cNvPr id="203" name="Οβάλ 202"/>
          <p:cNvSpPr/>
          <p:nvPr/>
        </p:nvSpPr>
        <p:spPr>
          <a:xfrm>
            <a:off x="1360504" y="325554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Οβάλ 206"/>
          <p:cNvSpPr/>
          <p:nvPr/>
        </p:nvSpPr>
        <p:spPr>
          <a:xfrm>
            <a:off x="1367647" y="367132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Οβάλ 210"/>
          <p:cNvSpPr/>
          <p:nvPr/>
        </p:nvSpPr>
        <p:spPr>
          <a:xfrm>
            <a:off x="2858163" y="376368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71" name="Ομάδα 170"/>
          <p:cNvGrpSpPr/>
          <p:nvPr/>
        </p:nvGrpSpPr>
        <p:grpSpPr>
          <a:xfrm>
            <a:off x="8101624" y="4847463"/>
            <a:ext cx="1102794" cy="369332"/>
            <a:chOff x="7398652" y="2911828"/>
            <a:chExt cx="1102794" cy="369332"/>
          </a:xfrm>
        </p:grpSpPr>
        <p:sp>
          <p:nvSpPr>
            <p:cNvPr id="172" name="Ορθογώνιο 171"/>
            <p:cNvSpPr/>
            <p:nvPr/>
          </p:nvSpPr>
          <p:spPr>
            <a:xfrm rot="19810318">
              <a:off x="7490583" y="2933130"/>
              <a:ext cx="937570" cy="3177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00DCCF82-E85A-4763-99D9-CDC48CAEF210}"/>
                </a:ext>
              </a:extLst>
            </p:cNvPr>
            <p:cNvSpPr txBox="1"/>
            <p:nvPr/>
          </p:nvSpPr>
          <p:spPr>
            <a:xfrm rot="19746233">
              <a:off x="7398652" y="2911828"/>
              <a:ext cx="1102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unusable</a:t>
              </a:r>
              <a:endParaRPr lang="en-US" b="1" dirty="0">
                <a:solidFill>
                  <a:schemeClr val="tx1"/>
                </a:solidFill>
              </a:endParaRPr>
            </a:p>
          </p:txBody>
        </p:sp>
      </p:grpSp>
      <p:grpSp>
        <p:nvGrpSpPr>
          <p:cNvPr id="14" name="Ομάδα 13"/>
          <p:cNvGrpSpPr/>
          <p:nvPr/>
        </p:nvGrpSpPr>
        <p:grpSpPr>
          <a:xfrm>
            <a:off x="9029820" y="4728926"/>
            <a:ext cx="1013636" cy="646331"/>
            <a:chOff x="8020015" y="4453311"/>
            <a:chExt cx="1013636" cy="646331"/>
          </a:xfrm>
        </p:grpSpPr>
        <p:sp>
          <p:nvSpPr>
            <p:cNvPr id="175" name="Ορθογώνιο 174"/>
            <p:cNvSpPr/>
            <p:nvPr/>
          </p:nvSpPr>
          <p:spPr>
            <a:xfrm>
              <a:off x="8103947" y="4507919"/>
              <a:ext cx="862674" cy="537117"/>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00DCCF82-E85A-4763-99D9-CDC48CAEF210}"/>
                </a:ext>
              </a:extLst>
            </p:cNvPr>
            <p:cNvSpPr txBox="1"/>
            <p:nvPr/>
          </p:nvSpPr>
          <p:spPr>
            <a:xfrm>
              <a:off x="8020015" y="4453311"/>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p2</a:t>
              </a:r>
              <a:endParaRPr lang="en-US" sz="1200" b="1" dirty="0">
                <a:solidFill>
                  <a:srgbClr val="1D4956"/>
                </a:solidFill>
              </a:endParaRPr>
            </a:p>
          </p:txBody>
        </p:sp>
      </p:grpSp>
      <p:grpSp>
        <p:nvGrpSpPr>
          <p:cNvPr id="191" name="Ομάδα 190"/>
          <p:cNvGrpSpPr/>
          <p:nvPr/>
        </p:nvGrpSpPr>
        <p:grpSpPr>
          <a:xfrm rot="18587021">
            <a:off x="3020685" y="3306289"/>
            <a:ext cx="569927" cy="563504"/>
            <a:chOff x="1927759" y="3395822"/>
            <a:chExt cx="569927" cy="563504"/>
          </a:xfrm>
        </p:grpSpPr>
        <p:cxnSp>
          <p:nvCxnSpPr>
            <p:cNvPr id="192" name="Ευθεία γραμμή σύνδεσης 191"/>
            <p:cNvCxnSpPr/>
            <p:nvPr/>
          </p:nvCxnSpPr>
          <p:spPr>
            <a:xfrm rot="3012979" flipV="1">
              <a:off x="1896683" y="3597024"/>
              <a:ext cx="466807" cy="25779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3" name="TextBox 192">
              <a:extLst>
                <a:ext uri="{FF2B5EF4-FFF2-40B4-BE49-F238E27FC236}">
                  <a16:creationId xmlns:a16="http://schemas.microsoft.com/office/drawing/2014/main" id="{00DCCF82-E85A-4763-99D9-CDC48CAEF210}"/>
                </a:ext>
              </a:extLst>
            </p:cNvPr>
            <p:cNvSpPr txBox="1"/>
            <p:nvPr/>
          </p:nvSpPr>
          <p:spPr>
            <a:xfrm rot="1285348">
              <a:off x="1927759" y="3395822"/>
              <a:ext cx="569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grpSp>
        <p:nvGrpSpPr>
          <p:cNvPr id="183" name="Ομάδα 182"/>
          <p:cNvGrpSpPr/>
          <p:nvPr/>
        </p:nvGrpSpPr>
        <p:grpSpPr>
          <a:xfrm>
            <a:off x="6917981" y="2060038"/>
            <a:ext cx="2066220" cy="765127"/>
            <a:chOff x="5894397" y="1787078"/>
            <a:chExt cx="2066220" cy="765127"/>
          </a:xfrm>
        </p:grpSpPr>
        <p:sp>
          <p:nvSpPr>
            <p:cNvPr id="184" name="TextBox 183">
              <a:extLst>
                <a:ext uri="{FF2B5EF4-FFF2-40B4-BE49-F238E27FC236}">
                  <a16:creationId xmlns:a16="http://schemas.microsoft.com/office/drawing/2014/main" id="{00DCCF82-E85A-4763-99D9-CDC48CAEF210}"/>
                </a:ext>
              </a:extLst>
            </p:cNvPr>
            <p:cNvSpPr txBox="1"/>
            <p:nvPr/>
          </p:nvSpPr>
          <p:spPr>
            <a:xfrm>
              <a:off x="6264686" y="1787078"/>
              <a:ext cx="1026929"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issue</a:t>
              </a:r>
              <a:endParaRPr lang="en-US" b="1" dirty="0">
                <a:solidFill>
                  <a:schemeClr val="tx1"/>
                </a:solidFill>
              </a:endParaRPr>
            </a:p>
          </p:txBody>
        </p:sp>
        <p:grpSp>
          <p:nvGrpSpPr>
            <p:cNvPr id="185" name="Ομάδα 184"/>
            <p:cNvGrpSpPr/>
            <p:nvPr/>
          </p:nvGrpSpPr>
          <p:grpSpPr>
            <a:xfrm>
              <a:off x="5894397" y="2092782"/>
              <a:ext cx="2066220" cy="459423"/>
              <a:chOff x="5894397" y="2023230"/>
              <a:chExt cx="2066220" cy="528976"/>
            </a:xfrm>
          </p:grpSpPr>
          <p:cxnSp>
            <p:nvCxnSpPr>
              <p:cNvPr id="186" name="Ευθεία γραμμή σύνδεσης 185"/>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Ευθεία γραμμή σύνδεσης 186"/>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188" name="Ευθεία γραμμή σύνδεσης 187"/>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sp>
        <p:nvSpPr>
          <p:cNvPr id="189" name="Πολλαπλασιασμός 188"/>
          <p:cNvSpPr/>
          <p:nvPr/>
        </p:nvSpPr>
        <p:spPr>
          <a:xfrm>
            <a:off x="5076451" y="324003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Ορθογώνιο 216"/>
          <p:cNvSpPr/>
          <p:nvPr/>
        </p:nvSpPr>
        <p:spPr>
          <a:xfrm>
            <a:off x="4995738" y="361473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a:extLst>
              <a:ext uri="{FF2B5EF4-FFF2-40B4-BE49-F238E27FC236}">
                <a16:creationId xmlns:a16="http://schemas.microsoft.com/office/drawing/2014/main" id="{00DCCF82-E85A-4763-99D9-CDC48CAEF210}"/>
              </a:ext>
            </a:extLst>
          </p:cNvPr>
          <p:cNvSpPr txBox="1"/>
          <p:nvPr/>
        </p:nvSpPr>
        <p:spPr>
          <a:xfrm>
            <a:off x="4973926" y="3564606"/>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nvGrpSpPr>
          <p:cNvPr id="30" name="Ομάδα 29"/>
          <p:cNvGrpSpPr/>
          <p:nvPr/>
        </p:nvGrpSpPr>
        <p:grpSpPr>
          <a:xfrm>
            <a:off x="3982124" y="3340311"/>
            <a:ext cx="1465570" cy="646331"/>
            <a:chOff x="2958036" y="3079106"/>
            <a:chExt cx="1465570" cy="646331"/>
          </a:xfrm>
        </p:grpSpPr>
        <p:grpSp>
          <p:nvGrpSpPr>
            <p:cNvPr id="28" name="Ομάδα 27"/>
            <p:cNvGrpSpPr/>
            <p:nvPr/>
          </p:nvGrpSpPr>
          <p:grpSpPr>
            <a:xfrm>
              <a:off x="2958036" y="3079106"/>
              <a:ext cx="1135930" cy="646331"/>
              <a:chOff x="2958036" y="3079106"/>
              <a:chExt cx="1135930" cy="646331"/>
            </a:xfrm>
          </p:grpSpPr>
          <p:sp>
            <p:nvSpPr>
              <p:cNvPr id="7" name="Ορθογώνιο 6"/>
              <p:cNvSpPr/>
              <p:nvPr/>
            </p:nvSpPr>
            <p:spPr>
              <a:xfrm rot="758860">
                <a:off x="3120790" y="3126205"/>
                <a:ext cx="840709" cy="570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p:nvPr/>
            </p:nvCxnSpPr>
            <p:spPr>
              <a:xfrm>
                <a:off x="3189577" y="3372371"/>
                <a:ext cx="778715" cy="11111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00DCCF82-E85A-4763-99D9-CDC48CAEF210}"/>
                  </a:ext>
                </a:extLst>
              </p:cNvPr>
              <p:cNvSpPr txBox="1"/>
              <p:nvPr/>
            </p:nvSpPr>
            <p:spPr>
              <a:xfrm rot="459704">
                <a:off x="2958036" y="3079106"/>
                <a:ext cx="113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 new task</a:t>
                </a:r>
                <a:endParaRPr lang="en-US" b="1" dirty="0">
                  <a:solidFill>
                    <a:schemeClr val="tx1"/>
                  </a:solidFill>
                </a:endParaRPr>
              </a:p>
            </p:txBody>
          </p:sp>
        </p:grpSp>
        <p:grpSp>
          <p:nvGrpSpPr>
            <p:cNvPr id="29" name="Ομάδα 28"/>
            <p:cNvGrpSpPr/>
            <p:nvPr/>
          </p:nvGrpSpPr>
          <p:grpSpPr>
            <a:xfrm>
              <a:off x="3947878" y="3303571"/>
              <a:ext cx="475728" cy="405039"/>
              <a:chOff x="672734" y="3756842"/>
              <a:chExt cx="475728" cy="405039"/>
            </a:xfrm>
          </p:grpSpPr>
          <p:sp>
            <p:nvSpPr>
              <p:cNvPr id="92" name="Ορθογώνιο 91"/>
              <p:cNvSpPr/>
              <p:nvPr/>
            </p:nvSpPr>
            <p:spPr>
              <a:xfrm>
                <a:off x="695655" y="3806438"/>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672734" y="3756842"/>
                <a:ext cx="4740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p2</a:t>
                </a:r>
                <a:endParaRPr lang="en-US" b="1" dirty="0">
                  <a:solidFill>
                    <a:srgbClr val="1D4956"/>
                  </a:solidFill>
                </a:endParaRPr>
              </a:p>
            </p:txBody>
          </p:sp>
        </p:grpSp>
      </p:grpSp>
      <p:sp>
        <p:nvSpPr>
          <p:cNvPr id="14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51"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pSp>
        <p:nvGrpSpPr>
          <p:cNvPr id="152" name="Ομάδα 151"/>
          <p:cNvGrpSpPr/>
          <p:nvPr/>
        </p:nvGrpSpPr>
        <p:grpSpPr>
          <a:xfrm>
            <a:off x="7103177" y="2977261"/>
            <a:ext cx="558489" cy="2043434"/>
            <a:chOff x="7873009" y="3485256"/>
            <a:chExt cx="558489" cy="1880018"/>
          </a:xfrm>
        </p:grpSpPr>
        <p:grpSp>
          <p:nvGrpSpPr>
            <p:cNvPr id="153" name="Ομάδα 152"/>
            <p:cNvGrpSpPr/>
            <p:nvPr/>
          </p:nvGrpSpPr>
          <p:grpSpPr>
            <a:xfrm>
              <a:off x="7873009" y="3485256"/>
              <a:ext cx="318032" cy="1880018"/>
              <a:chOff x="7873009" y="3485256"/>
              <a:chExt cx="318032" cy="1880018"/>
            </a:xfrm>
          </p:grpSpPr>
          <p:cxnSp>
            <p:nvCxnSpPr>
              <p:cNvPr id="157" name="Ευθεία γραμμή σύνδεσης 156"/>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Ευθεία γραμμή σύνδεσης 157"/>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159" name="Ευθεία γραμμή σύνδεσης 158"/>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154" name="Ομάδα 153"/>
            <p:cNvGrpSpPr/>
            <p:nvPr/>
          </p:nvGrpSpPr>
          <p:grpSpPr>
            <a:xfrm rot="5400000">
              <a:off x="7990564" y="3585367"/>
              <a:ext cx="339796" cy="542073"/>
              <a:chOff x="10899665" y="2670209"/>
              <a:chExt cx="339796" cy="542073"/>
            </a:xfrm>
          </p:grpSpPr>
          <p:sp>
            <p:nvSpPr>
              <p:cNvPr id="155" name="Ορθογώνιο 154"/>
              <p:cNvSpPr/>
              <p:nvPr/>
            </p:nvSpPr>
            <p:spPr>
              <a:xfrm rot="16200000">
                <a:off x="10868323" y="2814207"/>
                <a:ext cx="408940"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00DCCF82-E85A-4763-99D9-CDC48CAEF210}"/>
                  </a:ext>
                </a:extLst>
              </p:cNvPr>
              <p:cNvSpPr txBox="1"/>
              <p:nvPr/>
            </p:nvSpPr>
            <p:spPr>
              <a:xfrm rot="16200000">
                <a:off x="10798526" y="2771348"/>
                <a:ext cx="542073"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poll</a:t>
                </a:r>
                <a:endParaRPr lang="en-US" b="1" dirty="0">
                  <a:solidFill>
                    <a:schemeClr val="tx1"/>
                  </a:solidFill>
                </a:endParaRPr>
              </a:p>
            </p:txBody>
          </p:sp>
        </p:grpSp>
      </p:grpSp>
      <p:cxnSp>
        <p:nvCxnSpPr>
          <p:cNvPr id="164" name="Straight Arrow Connector 17">
            <a:extLst>
              <a:ext uri="{FF2B5EF4-FFF2-40B4-BE49-F238E27FC236}">
                <a16:creationId xmlns:a16="http://schemas.microsoft.com/office/drawing/2014/main" id="{37C9CCCF-475F-4466-B692-F0EA54B74FA6}"/>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27" name="Ομάδα 26"/>
          <p:cNvGrpSpPr/>
          <p:nvPr/>
        </p:nvGrpSpPr>
        <p:grpSpPr>
          <a:xfrm>
            <a:off x="5373628" y="3001107"/>
            <a:ext cx="1424702" cy="784334"/>
            <a:chOff x="4330994" y="2713303"/>
            <a:chExt cx="1424702" cy="784334"/>
          </a:xfrm>
        </p:grpSpPr>
        <p:sp>
          <p:nvSpPr>
            <p:cNvPr id="23" name="Ορθογώνιο 22"/>
            <p:cNvSpPr/>
            <p:nvPr/>
          </p:nvSpPr>
          <p:spPr>
            <a:xfrm rot="19627732">
              <a:off x="4383239" y="2791008"/>
              <a:ext cx="1261668" cy="552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Ευθεία γραμμή σύνδεσης 225"/>
            <p:cNvCxnSpPr>
              <a:cxnSpLocks/>
              <a:endCxn id="227" idx="3"/>
            </p:cNvCxnSpPr>
            <p:nvPr/>
          </p:nvCxnSpPr>
          <p:spPr>
            <a:xfrm flipV="1">
              <a:off x="4417727" y="2713303"/>
              <a:ext cx="1236761" cy="7843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7" name="TextBox 226">
              <a:extLst>
                <a:ext uri="{FF2B5EF4-FFF2-40B4-BE49-F238E27FC236}">
                  <a16:creationId xmlns:a16="http://schemas.microsoft.com/office/drawing/2014/main" id="{00DCCF82-E85A-4763-99D9-CDC48CAEF210}"/>
                </a:ext>
              </a:extLst>
            </p:cNvPr>
            <p:cNvSpPr txBox="1"/>
            <p:nvPr/>
          </p:nvSpPr>
          <p:spPr>
            <a:xfrm rot="19745055">
              <a:off x="4330994" y="2756128"/>
              <a:ext cx="1424702" cy="646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launch new wrapper</a:t>
              </a:r>
              <a:endParaRPr lang="en-US" b="1" dirty="0">
                <a:solidFill>
                  <a:schemeClr val="tx1"/>
                </a:solidFill>
              </a:endParaRPr>
            </a:p>
          </p:txBody>
        </p:sp>
      </p:grpSp>
      <p:sp>
        <p:nvSpPr>
          <p:cNvPr id="165" name="Slide Number Placeholder 8">
            <a:extLst>
              <a:ext uri="{FF2B5EF4-FFF2-40B4-BE49-F238E27FC236}">
                <a16:creationId xmlns:a16="http://schemas.microsoft.com/office/drawing/2014/main" id="{4782BEE8-8CB4-48C9-8D84-09712F914C0B}"/>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10</a:t>
            </a:r>
            <a:endParaRPr lang="en-US" sz="1400" b="1" dirty="0">
              <a:solidFill>
                <a:schemeClr val="bg1"/>
              </a:solidFill>
            </a:endParaRPr>
          </a:p>
        </p:txBody>
      </p:sp>
      <p:sp>
        <p:nvSpPr>
          <p:cNvPr id="160" name="TextBox 159">
            <a:extLst>
              <a:ext uri="{FF2B5EF4-FFF2-40B4-BE49-F238E27FC236}">
                <a16:creationId xmlns:a16="http://schemas.microsoft.com/office/drawing/2014/main" id="{2E2E11EF-68B8-444E-B835-10E14827CD65}"/>
              </a:ext>
            </a:extLst>
          </p:cNvPr>
          <p:cNvSpPr txBox="1"/>
          <p:nvPr/>
        </p:nvSpPr>
        <p:spPr>
          <a:xfrm>
            <a:off x="3088408" y="2408178"/>
            <a:ext cx="14213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spTree>
    <p:extLst>
      <p:ext uri="{BB962C8B-B14F-4D97-AF65-F5344CB8AC3E}">
        <p14:creationId xmlns:p14="http://schemas.microsoft.com/office/powerpoint/2010/main" val="4537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11"/>
                                        </p:tgtEl>
                                      </p:cBhvr>
                                    </p:animEffect>
                                    <p:set>
                                      <p:cBhvr>
                                        <p:cTn id="12" dur="1" fill="hold">
                                          <p:stCondLst>
                                            <p:cond delay="499"/>
                                          </p:stCondLst>
                                        </p:cTn>
                                        <p:tgtEl>
                                          <p:spTgt spid="2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3"/>
                                        </p:tgtEl>
                                        <p:attrNameLst>
                                          <p:attrName>style.visibility</p:attrName>
                                        </p:attrNameLst>
                                      </p:cBhvr>
                                      <p:to>
                                        <p:strVal val="visible"/>
                                      </p:to>
                                    </p:set>
                                    <p:animEffect transition="in" filter="fade">
                                      <p:cBhvr>
                                        <p:cTn id="30" dur="500"/>
                                        <p:tgtEl>
                                          <p:spTgt spid="18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err="1">
                <a:solidFill>
                  <a:srgbClr val="1D4956"/>
                </a:solidFill>
                <a:latin typeface="Barlow"/>
                <a:cs typeface="Calibri"/>
              </a:rPr>
              <a:t>TReM</a:t>
            </a:r>
            <a:r>
              <a:rPr lang="en-GB" sz="4000" b="1" dirty="0">
                <a:solidFill>
                  <a:srgbClr val="1D4956"/>
                </a:solidFill>
                <a:latin typeface="Barlow"/>
                <a:cs typeface="Calibri"/>
              </a:rPr>
              <a:t> breakdown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18</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37" name="Straight Arrow Connector 6">
            <a:extLst>
              <a:ext uri="{FF2B5EF4-FFF2-40B4-BE49-F238E27FC236}">
                <a16:creationId xmlns:a16="http://schemas.microsoft.com/office/drawing/2014/main" id="{F4F9233F-A471-41F4-A3E1-8C50C90C9D52}"/>
              </a:ext>
            </a:extLst>
          </p:cNvPr>
          <p:cNvCxnSpPr/>
          <p:nvPr/>
        </p:nvCxnSpPr>
        <p:spPr>
          <a:xfrm>
            <a:off x="7085307" y="774703"/>
            <a:ext cx="0" cy="5308593"/>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281970" y="2092698"/>
            <a:ext cx="4856273" cy="1192895"/>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Revocation time = 22ms</a:t>
            </a:r>
          </a:p>
          <a:p>
            <a:pPr lvl="1">
              <a:lnSpc>
                <a:spcPct val="100000"/>
              </a:lnSpc>
            </a:pPr>
            <a:r>
              <a:rPr lang="en-GB" sz="2000" dirty="0">
                <a:solidFill>
                  <a:srgbClr val="1D4956"/>
                </a:solidFill>
                <a:latin typeface="Barlow"/>
                <a:cs typeface="Calibri"/>
              </a:rPr>
              <a:t>To stop the task: </a:t>
            </a:r>
            <a:r>
              <a:rPr lang="en-GB" sz="2000" b="1" dirty="0">
                <a:solidFill>
                  <a:srgbClr val="1D4956"/>
                </a:solidFill>
                <a:latin typeface="Barlow"/>
                <a:cs typeface="Calibri"/>
              </a:rPr>
              <a:t>5 </a:t>
            </a:r>
            <a:r>
              <a:rPr lang="en-GB" sz="2000" b="1" dirty="0" err="1">
                <a:solidFill>
                  <a:srgbClr val="1D4956"/>
                </a:solidFill>
                <a:latin typeface="Barlow"/>
                <a:cs typeface="Calibri"/>
              </a:rPr>
              <a:t>ms</a:t>
            </a:r>
            <a:endParaRPr lang="en-GB" sz="2000" b="1" dirty="0">
              <a:solidFill>
                <a:srgbClr val="1D4956"/>
              </a:solidFill>
              <a:latin typeface="Barlow"/>
              <a:cs typeface="Calibri"/>
            </a:endParaRPr>
          </a:p>
          <a:p>
            <a:pPr lvl="1">
              <a:lnSpc>
                <a:spcPct val="100000"/>
              </a:lnSpc>
            </a:pPr>
            <a:r>
              <a:rPr lang="en-GB" sz="2000" dirty="0">
                <a:solidFill>
                  <a:srgbClr val="1D4956"/>
                </a:solidFill>
                <a:latin typeface="Barlow"/>
                <a:cs typeface="Calibri"/>
              </a:rPr>
              <a:t>To start the new task: </a:t>
            </a:r>
            <a:r>
              <a:rPr lang="en-GB" sz="2000" b="1" dirty="0">
                <a:solidFill>
                  <a:srgbClr val="1D4956"/>
                </a:solidFill>
                <a:latin typeface="Barlow"/>
                <a:cs typeface="Calibri"/>
              </a:rPr>
              <a:t>17 </a:t>
            </a:r>
            <a:r>
              <a:rPr lang="en-GB" sz="2000" b="1" dirty="0" err="1">
                <a:solidFill>
                  <a:srgbClr val="1D4956"/>
                </a:solidFill>
                <a:latin typeface="Barlow"/>
                <a:cs typeface="Calibri"/>
              </a:rPr>
              <a:t>ms</a:t>
            </a:r>
            <a:r>
              <a:rPr lang="en-GB" sz="2000" b="1" dirty="0">
                <a:solidFill>
                  <a:srgbClr val="1D4956"/>
                </a:solidFill>
                <a:latin typeface="Barlow"/>
                <a:cs typeface="Calibri"/>
              </a:rPr>
              <a:t> </a:t>
            </a:r>
            <a:endParaRPr lang="en-GB" sz="2400" b="1" dirty="0">
              <a:solidFill>
                <a:srgbClr val="1D4956"/>
              </a:solidFill>
              <a:latin typeface="Barlow"/>
              <a:cs typeface="Calibri"/>
            </a:endParaRP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sp>
        <p:nvSpPr>
          <p:cNvPr id="2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281969" y="3428998"/>
            <a:ext cx="4856273" cy="923825"/>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Book-keeping time = 75 </a:t>
            </a:r>
            <a:r>
              <a:rPr lang="en-GB" sz="2400" dirty="0" err="1">
                <a:solidFill>
                  <a:srgbClr val="1D4956"/>
                </a:solidFill>
                <a:latin typeface="Barlow"/>
                <a:cs typeface="Calibri"/>
              </a:rPr>
              <a:t>ms</a:t>
            </a:r>
            <a:endParaRPr lang="en-GB" sz="2400" dirty="0">
              <a:solidFill>
                <a:srgbClr val="1D4956"/>
              </a:solidFill>
              <a:latin typeface="Barlow"/>
              <a:cs typeface="Calibri"/>
            </a:endParaRPr>
          </a:p>
          <a:p>
            <a:pPr lvl="1">
              <a:lnSpc>
                <a:spcPct val="100000"/>
              </a:lnSpc>
            </a:pPr>
            <a:r>
              <a:rPr lang="en-GB" sz="2000" dirty="0">
                <a:solidFill>
                  <a:srgbClr val="1D4956"/>
                </a:solidFill>
                <a:latin typeface="Barlow"/>
                <a:cs typeface="Calibri"/>
              </a:rPr>
              <a:t>Postponed until next batch task</a:t>
            </a:r>
          </a:p>
          <a:p>
            <a:pPr lvl="1">
              <a:lnSpc>
                <a:spcPct val="100000"/>
              </a:lnSpc>
            </a:pPr>
            <a:endParaRPr lang="en-GB" sz="2000" dirty="0">
              <a:solidFill>
                <a:srgbClr val="1D4956"/>
              </a:solidFill>
              <a:latin typeface="Barlow"/>
              <a:cs typeface="Calibri"/>
            </a:endParaRPr>
          </a:p>
          <a:p>
            <a:pPr marL="0" indent="0">
              <a:lnSpc>
                <a:spcPct val="100000"/>
              </a:lnSpc>
              <a:buNone/>
            </a:pPr>
            <a:endParaRPr lang="en-GB" sz="2400" dirty="0">
              <a:solidFill>
                <a:srgbClr val="1D4956"/>
              </a:solidFill>
              <a:latin typeface="Barlow"/>
              <a:cs typeface="Calibri"/>
            </a:endParaRP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grpSp>
        <p:nvGrpSpPr>
          <p:cNvPr id="40" name="Group 39">
            <a:extLst>
              <a:ext uri="{FF2B5EF4-FFF2-40B4-BE49-F238E27FC236}">
                <a16:creationId xmlns:a16="http://schemas.microsoft.com/office/drawing/2014/main" id="{F7393314-8E5A-4663-A8AC-445710267C44}"/>
              </a:ext>
            </a:extLst>
          </p:cNvPr>
          <p:cNvGrpSpPr/>
          <p:nvPr/>
        </p:nvGrpSpPr>
        <p:grpSpPr>
          <a:xfrm>
            <a:off x="-52583" y="4718399"/>
            <a:ext cx="6862958" cy="369332"/>
            <a:chOff x="8228987" y="1537197"/>
            <a:chExt cx="6862958" cy="369332"/>
          </a:xfrm>
        </p:grpSpPr>
        <p:cxnSp>
          <p:nvCxnSpPr>
            <p:cNvPr id="44" name="Ευθεία γραμμή σύνδεσης 77">
              <a:extLst>
                <a:ext uri="{FF2B5EF4-FFF2-40B4-BE49-F238E27FC236}">
                  <a16:creationId xmlns:a16="http://schemas.microsoft.com/office/drawing/2014/main" id="{728C310F-4E44-4138-951E-ABACB3417D38}"/>
                </a:ext>
              </a:extLst>
            </p:cNvPr>
            <p:cNvCxnSpPr>
              <a:cxnSpLocks/>
            </p:cNvCxnSpPr>
            <p:nvPr/>
          </p:nvCxnSpPr>
          <p:spPr>
            <a:xfrm>
              <a:off x="8832326" y="1623833"/>
              <a:ext cx="6259619" cy="724"/>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DB05976A-1A07-4FD2-A61F-579D8A8DCED2}"/>
                </a:ext>
              </a:extLst>
            </p:cNvPr>
            <p:cNvSpPr txBox="1"/>
            <p:nvPr/>
          </p:nvSpPr>
          <p:spPr>
            <a:xfrm>
              <a:off x="8228987" y="1537197"/>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grpSp>
        <p:nvGrpSpPr>
          <p:cNvPr id="41" name="Ομάδα 87">
            <a:extLst>
              <a:ext uri="{FF2B5EF4-FFF2-40B4-BE49-F238E27FC236}">
                <a16:creationId xmlns:a16="http://schemas.microsoft.com/office/drawing/2014/main" id="{DDC2DDB6-66CD-4D2D-98FF-7FF7B371B0FA}"/>
              </a:ext>
            </a:extLst>
          </p:cNvPr>
          <p:cNvGrpSpPr/>
          <p:nvPr/>
        </p:nvGrpSpPr>
        <p:grpSpPr>
          <a:xfrm>
            <a:off x="702373" y="2092698"/>
            <a:ext cx="4899674" cy="324641"/>
            <a:chOff x="9656147" y="2366942"/>
            <a:chExt cx="1272098" cy="324641"/>
          </a:xfrm>
        </p:grpSpPr>
        <p:sp>
          <p:nvSpPr>
            <p:cNvPr id="42" name="Rectangle 16">
              <a:extLst>
                <a:ext uri="{FF2B5EF4-FFF2-40B4-BE49-F238E27FC236}">
                  <a16:creationId xmlns:a16="http://schemas.microsoft.com/office/drawing/2014/main" id="{53990F0F-2260-4539-B351-E76F7191E625}"/>
                </a:ext>
              </a:extLst>
            </p:cNvPr>
            <p:cNvSpPr/>
            <p:nvPr/>
          </p:nvSpPr>
          <p:spPr>
            <a:xfrm>
              <a:off x="9656147" y="2454885"/>
              <a:ext cx="1272098"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A422F12-320D-4A7C-8E3A-E7E2FDFE561E}"/>
                </a:ext>
              </a:extLst>
            </p:cNvPr>
            <p:cNvSpPr txBox="1"/>
            <p:nvPr/>
          </p:nvSpPr>
          <p:spPr>
            <a:xfrm>
              <a:off x="10149873" y="2366942"/>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cxnSp>
        <p:nvCxnSpPr>
          <p:cNvPr id="53" name="Ευθεία γραμμή σύνδεσης 77">
            <a:extLst>
              <a:ext uri="{FF2B5EF4-FFF2-40B4-BE49-F238E27FC236}">
                <a16:creationId xmlns:a16="http://schemas.microsoft.com/office/drawing/2014/main" id="{764DF3C2-A289-4BBA-B70A-A74FF453FAA2}"/>
              </a:ext>
            </a:extLst>
          </p:cNvPr>
          <p:cNvCxnSpPr>
            <a:cxnSpLocks/>
          </p:cNvCxnSpPr>
          <p:nvPr/>
        </p:nvCxnSpPr>
        <p:spPr>
          <a:xfrm>
            <a:off x="563686" y="2741724"/>
            <a:ext cx="6246689"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E3EBC8FF-3084-49DE-B168-B3D199BC5FA3}"/>
              </a:ext>
            </a:extLst>
          </p:cNvPr>
          <p:cNvSpPr txBox="1"/>
          <p:nvPr/>
        </p:nvSpPr>
        <p:spPr>
          <a:xfrm>
            <a:off x="-39653" y="2654784"/>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81" name="Group 80">
            <a:extLst>
              <a:ext uri="{FF2B5EF4-FFF2-40B4-BE49-F238E27FC236}">
                <a16:creationId xmlns:a16="http://schemas.microsoft.com/office/drawing/2014/main" id="{CA387FDD-203D-4A60-8640-F1942007DC7C}"/>
              </a:ext>
            </a:extLst>
          </p:cNvPr>
          <p:cNvGrpSpPr/>
          <p:nvPr/>
        </p:nvGrpSpPr>
        <p:grpSpPr>
          <a:xfrm>
            <a:off x="702375" y="3320332"/>
            <a:ext cx="2852254" cy="2716121"/>
            <a:chOff x="702375" y="3320332"/>
            <a:chExt cx="2852254" cy="2716121"/>
          </a:xfrm>
        </p:grpSpPr>
        <p:sp>
          <p:nvSpPr>
            <p:cNvPr id="61" name="Πολλαπλασιασμός 32">
              <a:extLst>
                <a:ext uri="{FF2B5EF4-FFF2-40B4-BE49-F238E27FC236}">
                  <a16:creationId xmlns:a16="http://schemas.microsoft.com/office/drawing/2014/main" id="{5BE05757-278D-44A0-828A-044DB3870232}"/>
                </a:ext>
              </a:extLst>
            </p:cNvPr>
            <p:cNvSpPr/>
            <p:nvPr/>
          </p:nvSpPr>
          <p:spPr>
            <a:xfrm>
              <a:off x="2082512" y="4223626"/>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A8EE1849-1E14-487D-A40F-6BCB35BD3806}"/>
                </a:ext>
              </a:extLst>
            </p:cNvPr>
            <p:cNvGrpSpPr/>
            <p:nvPr/>
          </p:nvGrpSpPr>
          <p:grpSpPr>
            <a:xfrm>
              <a:off x="702375" y="3320332"/>
              <a:ext cx="2852254" cy="2716121"/>
              <a:chOff x="702375" y="3320332"/>
              <a:chExt cx="2852254" cy="2716121"/>
            </a:xfrm>
          </p:grpSpPr>
          <p:grpSp>
            <p:nvGrpSpPr>
              <p:cNvPr id="49" name="Ομάδα 105">
                <a:extLst>
                  <a:ext uri="{FF2B5EF4-FFF2-40B4-BE49-F238E27FC236}">
                    <a16:creationId xmlns:a16="http://schemas.microsoft.com/office/drawing/2014/main" id="{FD345D08-8F3B-49E3-AF50-BEF933F54A1B}"/>
                  </a:ext>
                </a:extLst>
              </p:cNvPr>
              <p:cNvGrpSpPr/>
              <p:nvPr/>
            </p:nvGrpSpPr>
            <p:grpSpPr>
              <a:xfrm>
                <a:off x="1675023" y="4427785"/>
                <a:ext cx="914145" cy="1608668"/>
                <a:chOff x="9514560" y="-1589699"/>
                <a:chExt cx="914145" cy="1608668"/>
              </a:xfrm>
            </p:grpSpPr>
            <p:cxnSp>
              <p:nvCxnSpPr>
                <p:cNvPr id="50" name="Straight Arrow Connector 15">
                  <a:extLst>
                    <a:ext uri="{FF2B5EF4-FFF2-40B4-BE49-F238E27FC236}">
                      <a16:creationId xmlns:a16="http://schemas.microsoft.com/office/drawing/2014/main" id="{00DB6361-D033-415B-9BE7-84E8419FA233}"/>
                    </a:ext>
                  </a:extLst>
                </p:cNvPr>
                <p:cNvCxnSpPr>
                  <a:cxnSpLocks/>
                </p:cNvCxnSpPr>
                <p:nvPr/>
              </p:nvCxnSpPr>
              <p:spPr>
                <a:xfrm flipH="1">
                  <a:off x="9984112" y="-1589699"/>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D02FBD-9F67-41A6-81F6-DD5A69FCABFC}"/>
                    </a:ext>
                  </a:extLst>
                </p:cNvPr>
                <p:cNvSpPr txBox="1"/>
                <p:nvPr/>
              </p:nvSpPr>
              <p:spPr>
                <a:xfrm>
                  <a:off x="9514560" y="-904361"/>
                  <a:ext cx="9141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Set Revoke  flag</a:t>
                  </a:r>
                  <a:endParaRPr lang="en-US" b="1" i="1" dirty="0">
                    <a:solidFill>
                      <a:schemeClr val="tx1"/>
                    </a:solidFill>
                  </a:endParaRPr>
                </a:p>
              </p:txBody>
            </p:sp>
          </p:grpSp>
          <p:grpSp>
            <p:nvGrpSpPr>
              <p:cNvPr id="55" name="Ομάδα 94">
                <a:extLst>
                  <a:ext uri="{FF2B5EF4-FFF2-40B4-BE49-F238E27FC236}">
                    <a16:creationId xmlns:a16="http://schemas.microsoft.com/office/drawing/2014/main" id="{396E4FF7-B455-403B-8890-FED2EE8098F3}"/>
                  </a:ext>
                </a:extLst>
              </p:cNvPr>
              <p:cNvGrpSpPr/>
              <p:nvPr/>
            </p:nvGrpSpPr>
            <p:grpSpPr>
              <a:xfrm>
                <a:off x="702375" y="4175546"/>
                <a:ext cx="1479346" cy="311501"/>
                <a:chOff x="9547201" y="2362407"/>
                <a:chExt cx="1422462" cy="311501"/>
              </a:xfrm>
            </p:grpSpPr>
            <p:sp>
              <p:nvSpPr>
                <p:cNvPr id="56" name="Rectangle 16">
                  <a:extLst>
                    <a:ext uri="{FF2B5EF4-FFF2-40B4-BE49-F238E27FC236}">
                      <a16:creationId xmlns:a16="http://schemas.microsoft.com/office/drawing/2014/main" id="{78624ABA-B9EF-4818-B349-87DD88DBA4AB}"/>
                    </a:ext>
                  </a:extLst>
                </p:cNvPr>
                <p:cNvSpPr/>
                <p:nvPr/>
              </p:nvSpPr>
              <p:spPr>
                <a:xfrm>
                  <a:off x="9547201" y="2430338"/>
                  <a:ext cx="1422462"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86F766A-82F6-4AD0-B856-34C3650E4C1C}"/>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62" name="Ομάδα 105">
                <a:extLst>
                  <a:ext uri="{FF2B5EF4-FFF2-40B4-BE49-F238E27FC236}">
                    <a16:creationId xmlns:a16="http://schemas.microsoft.com/office/drawing/2014/main" id="{E79C55D6-3923-4C7E-8C81-4DF5984F1F50}"/>
                  </a:ext>
                </a:extLst>
              </p:cNvPr>
              <p:cNvGrpSpPr/>
              <p:nvPr/>
            </p:nvGrpSpPr>
            <p:grpSpPr>
              <a:xfrm>
                <a:off x="2342146" y="4423125"/>
                <a:ext cx="914145" cy="1612731"/>
                <a:chOff x="9552901" y="-1589699"/>
                <a:chExt cx="914145" cy="1612731"/>
              </a:xfrm>
            </p:grpSpPr>
            <p:cxnSp>
              <p:nvCxnSpPr>
                <p:cNvPr id="63" name="Straight Arrow Connector 15">
                  <a:extLst>
                    <a:ext uri="{FF2B5EF4-FFF2-40B4-BE49-F238E27FC236}">
                      <a16:creationId xmlns:a16="http://schemas.microsoft.com/office/drawing/2014/main" id="{877CEF82-1FA3-4641-8FAC-2FCA89D00D3B}"/>
                    </a:ext>
                  </a:extLst>
                </p:cNvPr>
                <p:cNvCxnSpPr>
                  <a:cxnSpLocks/>
                </p:cNvCxnSpPr>
                <p:nvPr/>
              </p:nvCxnSpPr>
              <p:spPr>
                <a:xfrm flipH="1">
                  <a:off x="9993637" y="-1589699"/>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59DDA2-AB33-4965-AC5D-17573C20A551}"/>
                    </a:ext>
                  </a:extLst>
                </p:cNvPr>
                <p:cNvSpPr txBox="1"/>
                <p:nvPr/>
              </p:nvSpPr>
              <p:spPr>
                <a:xfrm>
                  <a:off x="9552901" y="-900298"/>
                  <a:ext cx="9141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Start  user facing</a:t>
                  </a:r>
                  <a:endParaRPr lang="en-US" b="1" i="1" dirty="0">
                    <a:solidFill>
                      <a:schemeClr val="tx1"/>
                    </a:solidFill>
                  </a:endParaRPr>
                </a:p>
              </p:txBody>
            </p:sp>
          </p:grpSp>
          <p:grpSp>
            <p:nvGrpSpPr>
              <p:cNvPr id="65" name="Ομάδα 9">
                <a:extLst>
                  <a:ext uri="{FF2B5EF4-FFF2-40B4-BE49-F238E27FC236}">
                    <a16:creationId xmlns:a16="http://schemas.microsoft.com/office/drawing/2014/main" id="{AC7263AB-86CF-4AEC-A940-16E69D25B009}"/>
                  </a:ext>
                </a:extLst>
              </p:cNvPr>
              <p:cNvGrpSpPr/>
              <p:nvPr/>
            </p:nvGrpSpPr>
            <p:grpSpPr>
              <a:xfrm>
                <a:off x="2772112" y="4168398"/>
                <a:ext cx="369856" cy="369332"/>
                <a:chOff x="10543052" y="865290"/>
                <a:chExt cx="369856" cy="369332"/>
              </a:xfrm>
            </p:grpSpPr>
            <p:sp>
              <p:nvSpPr>
                <p:cNvPr id="66" name="Rectangle 20">
                  <a:extLst>
                    <a:ext uri="{FF2B5EF4-FFF2-40B4-BE49-F238E27FC236}">
                      <a16:creationId xmlns:a16="http://schemas.microsoft.com/office/drawing/2014/main" id="{042CA325-753D-467A-B6D5-D58E0AE9B37D}"/>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6B4324EE-1A6A-4432-93EA-AB32AEFC7A50}"/>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68" name="Ομάδα 9">
                <a:extLst>
                  <a:ext uri="{FF2B5EF4-FFF2-40B4-BE49-F238E27FC236}">
                    <a16:creationId xmlns:a16="http://schemas.microsoft.com/office/drawing/2014/main" id="{F28BDB78-F97F-4346-99EB-5E386566CBC3}"/>
                  </a:ext>
                </a:extLst>
              </p:cNvPr>
              <p:cNvGrpSpPr/>
              <p:nvPr/>
            </p:nvGrpSpPr>
            <p:grpSpPr>
              <a:xfrm>
                <a:off x="3184773" y="4168398"/>
                <a:ext cx="369856" cy="369332"/>
                <a:chOff x="10543052" y="865290"/>
                <a:chExt cx="369856" cy="369332"/>
              </a:xfrm>
            </p:grpSpPr>
            <p:sp>
              <p:nvSpPr>
                <p:cNvPr id="69" name="Rectangle 20">
                  <a:extLst>
                    <a:ext uri="{FF2B5EF4-FFF2-40B4-BE49-F238E27FC236}">
                      <a16:creationId xmlns:a16="http://schemas.microsoft.com/office/drawing/2014/main" id="{6E733A58-0ECC-41DB-AA8D-8EC27A90FB83}"/>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38B2080A-34AF-4F63-8B90-4C2B5B20F226}"/>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74" name="Group 73">
                <a:extLst>
                  <a:ext uri="{FF2B5EF4-FFF2-40B4-BE49-F238E27FC236}">
                    <a16:creationId xmlns:a16="http://schemas.microsoft.com/office/drawing/2014/main" id="{72283CD4-3AFD-414E-9F1F-EB48C2018B65}"/>
                  </a:ext>
                </a:extLst>
              </p:cNvPr>
              <p:cNvGrpSpPr/>
              <p:nvPr/>
            </p:nvGrpSpPr>
            <p:grpSpPr>
              <a:xfrm>
                <a:off x="1835253" y="3320332"/>
                <a:ext cx="1191662" cy="830998"/>
                <a:chOff x="9572399" y="838201"/>
                <a:chExt cx="1191662" cy="610140"/>
              </a:xfrm>
            </p:grpSpPr>
            <p:sp>
              <p:nvSpPr>
                <p:cNvPr id="77" name="TextBox 76">
                  <a:extLst>
                    <a:ext uri="{FF2B5EF4-FFF2-40B4-BE49-F238E27FC236}">
                      <a16:creationId xmlns:a16="http://schemas.microsoft.com/office/drawing/2014/main" id="{0FCC9119-75FA-4230-A621-DF32F751630B}"/>
                    </a:ext>
                  </a:extLst>
                </p:cNvPr>
                <p:cNvSpPr txBox="1"/>
                <p:nvPr/>
              </p:nvSpPr>
              <p:spPr>
                <a:xfrm>
                  <a:off x="9572399" y="838201"/>
                  <a:ext cx="1191662" cy="610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tx1"/>
                      </a:solidFill>
                      <a:latin typeface="Barlow"/>
                    </a:rPr>
                    <a:t>Revocation latency  =22ms</a:t>
                  </a:r>
                  <a:endParaRPr lang="en-US" sz="1200" b="1" dirty="0">
                    <a:solidFill>
                      <a:schemeClr val="tx1"/>
                    </a:solidFill>
                  </a:endParaRPr>
                </a:p>
              </p:txBody>
            </p:sp>
            <p:cxnSp>
              <p:nvCxnSpPr>
                <p:cNvPr id="78" name="Straight Arrow Connector 39">
                  <a:extLst>
                    <a:ext uri="{FF2B5EF4-FFF2-40B4-BE49-F238E27FC236}">
                      <a16:creationId xmlns:a16="http://schemas.microsoft.com/office/drawing/2014/main" id="{4C100C03-6D16-47D8-B61B-3B1551E3D409}"/>
                    </a:ext>
                  </a:extLst>
                </p:cNvPr>
                <p:cNvCxnSpPr>
                  <a:cxnSpLocks/>
                </p:cNvCxnSpPr>
                <p:nvPr/>
              </p:nvCxnSpPr>
              <p:spPr>
                <a:xfrm flipV="1">
                  <a:off x="9827202" y="1436293"/>
                  <a:ext cx="682056" cy="3662"/>
                </a:xfrm>
                <a:prstGeom prst="straightConnector1">
                  <a:avLst/>
                </a:prstGeom>
                <a:ln w="2857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grpSp>
      <p:grpSp>
        <p:nvGrpSpPr>
          <p:cNvPr id="97" name="Group 96">
            <a:extLst>
              <a:ext uri="{FF2B5EF4-FFF2-40B4-BE49-F238E27FC236}">
                <a16:creationId xmlns:a16="http://schemas.microsoft.com/office/drawing/2014/main" id="{C5B85378-838F-4F38-B78D-996BA07B80CA}"/>
              </a:ext>
            </a:extLst>
          </p:cNvPr>
          <p:cNvGrpSpPr/>
          <p:nvPr/>
        </p:nvGrpSpPr>
        <p:grpSpPr>
          <a:xfrm>
            <a:off x="5673073" y="2110263"/>
            <a:ext cx="782517" cy="369332"/>
            <a:chOff x="2772112" y="4168398"/>
            <a:chExt cx="782517" cy="369332"/>
          </a:xfrm>
        </p:grpSpPr>
        <p:grpSp>
          <p:nvGrpSpPr>
            <p:cNvPr id="99" name="Ομάδα 9">
              <a:extLst>
                <a:ext uri="{FF2B5EF4-FFF2-40B4-BE49-F238E27FC236}">
                  <a16:creationId xmlns:a16="http://schemas.microsoft.com/office/drawing/2014/main" id="{68E336E7-04C3-4099-9DBB-501D0E208F98}"/>
                </a:ext>
              </a:extLst>
            </p:cNvPr>
            <p:cNvGrpSpPr/>
            <p:nvPr/>
          </p:nvGrpSpPr>
          <p:grpSpPr>
            <a:xfrm>
              <a:off x="2772112" y="4168398"/>
              <a:ext cx="369856" cy="369332"/>
              <a:chOff x="10543052" y="865290"/>
              <a:chExt cx="369856" cy="369332"/>
            </a:xfrm>
          </p:grpSpPr>
          <p:sp>
            <p:nvSpPr>
              <p:cNvPr id="105" name="Rectangle 20">
                <a:extLst>
                  <a:ext uri="{FF2B5EF4-FFF2-40B4-BE49-F238E27FC236}">
                    <a16:creationId xmlns:a16="http://schemas.microsoft.com/office/drawing/2014/main" id="{F1ADC4DF-5BE5-4C91-86F2-A6319688126B}"/>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A8415D0E-4ABE-42D8-9E05-EBF9BA6BAB33}"/>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100" name="Ομάδα 9">
              <a:extLst>
                <a:ext uri="{FF2B5EF4-FFF2-40B4-BE49-F238E27FC236}">
                  <a16:creationId xmlns:a16="http://schemas.microsoft.com/office/drawing/2014/main" id="{9F7F8B8F-EB15-4250-96AF-E21B17212B63}"/>
                </a:ext>
              </a:extLst>
            </p:cNvPr>
            <p:cNvGrpSpPr/>
            <p:nvPr/>
          </p:nvGrpSpPr>
          <p:grpSpPr>
            <a:xfrm>
              <a:off x="3184773" y="4168398"/>
              <a:ext cx="369856" cy="369332"/>
              <a:chOff x="10543052" y="865290"/>
              <a:chExt cx="369856" cy="369332"/>
            </a:xfrm>
          </p:grpSpPr>
          <p:sp>
            <p:nvSpPr>
              <p:cNvPr id="103" name="Rectangle 20">
                <a:extLst>
                  <a:ext uri="{FF2B5EF4-FFF2-40B4-BE49-F238E27FC236}">
                    <a16:creationId xmlns:a16="http://schemas.microsoft.com/office/drawing/2014/main" id="{FAEF7B16-299E-46BD-B110-34A24A3FBC60}"/>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ED55A821-C8D8-4FD3-9476-E231644497FA}"/>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cxnSp>
        <p:nvCxnSpPr>
          <p:cNvPr id="117" name="Straight Arrow Connector 15">
            <a:extLst>
              <a:ext uri="{FF2B5EF4-FFF2-40B4-BE49-F238E27FC236}">
                <a16:creationId xmlns:a16="http://schemas.microsoft.com/office/drawing/2014/main" id="{F2A6A255-2F3E-4890-80D3-D226900A8764}"/>
              </a:ext>
            </a:extLst>
          </p:cNvPr>
          <p:cNvCxnSpPr>
            <a:cxnSpLocks/>
          </p:cNvCxnSpPr>
          <p:nvPr/>
        </p:nvCxnSpPr>
        <p:spPr>
          <a:xfrm flipH="1">
            <a:off x="5424635" y="4391135"/>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EFA448C-F257-43E8-92BA-8A34713E3305}"/>
              </a:ext>
            </a:extLst>
          </p:cNvPr>
          <p:cNvSpPr txBox="1"/>
          <p:nvPr/>
        </p:nvSpPr>
        <p:spPr>
          <a:xfrm>
            <a:off x="4723865" y="5076473"/>
            <a:ext cx="12331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Replenish</a:t>
            </a:r>
          </a:p>
          <a:p>
            <a:pPr algn="ctr"/>
            <a:r>
              <a:rPr lang="en-US" sz="1800" b="1" i="1" dirty="0">
                <a:solidFill>
                  <a:schemeClr val="tx1"/>
                </a:solidFill>
                <a:latin typeface="Barlow"/>
              </a:rPr>
              <a:t>process</a:t>
            </a:r>
            <a:endParaRPr lang="en-US" b="1" i="1" dirty="0">
              <a:solidFill>
                <a:schemeClr val="tx1"/>
              </a:solidFill>
            </a:endParaRPr>
          </a:p>
        </p:txBody>
      </p:sp>
      <p:cxnSp>
        <p:nvCxnSpPr>
          <p:cNvPr id="119" name="Straight Arrow Connector 39">
            <a:extLst>
              <a:ext uri="{FF2B5EF4-FFF2-40B4-BE49-F238E27FC236}">
                <a16:creationId xmlns:a16="http://schemas.microsoft.com/office/drawing/2014/main" id="{5FF1A0B4-F724-413E-B884-B3F6D34BBCE5}"/>
              </a:ext>
            </a:extLst>
          </p:cNvPr>
          <p:cNvCxnSpPr>
            <a:cxnSpLocks/>
          </p:cNvCxnSpPr>
          <p:nvPr/>
        </p:nvCxnSpPr>
        <p:spPr>
          <a:xfrm flipV="1">
            <a:off x="3589598" y="4331296"/>
            <a:ext cx="1835037" cy="13089"/>
          </a:xfrm>
          <a:prstGeom prst="straightConnector1">
            <a:avLst/>
          </a:prstGeom>
          <a:ln w="28575" cap="flat" cmpd="sng" algn="ctr">
            <a:solidFill>
              <a:srgbClr val="1D4956"/>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3FFFCE97-A88E-4511-A9B5-FE8DB534C1C8}"/>
              </a:ext>
            </a:extLst>
          </p:cNvPr>
          <p:cNvSpPr txBox="1"/>
          <p:nvPr/>
        </p:nvSpPr>
        <p:spPr>
          <a:xfrm>
            <a:off x="3801741" y="3670328"/>
            <a:ext cx="14305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Clear context =60ms</a:t>
            </a:r>
            <a:endParaRPr lang="en-US" sz="1200" b="1" dirty="0">
              <a:solidFill>
                <a:srgbClr val="1D4956"/>
              </a:solidFill>
            </a:endParaRPr>
          </a:p>
        </p:txBody>
      </p:sp>
      <p:grpSp>
        <p:nvGrpSpPr>
          <p:cNvPr id="84" name="Group 83">
            <a:extLst>
              <a:ext uri="{FF2B5EF4-FFF2-40B4-BE49-F238E27FC236}">
                <a16:creationId xmlns:a16="http://schemas.microsoft.com/office/drawing/2014/main" id="{126F7817-4AB3-4DCD-877D-FBD509D54520}"/>
              </a:ext>
            </a:extLst>
          </p:cNvPr>
          <p:cNvGrpSpPr/>
          <p:nvPr/>
        </p:nvGrpSpPr>
        <p:grpSpPr>
          <a:xfrm>
            <a:off x="5271566" y="3527339"/>
            <a:ext cx="967205" cy="830997"/>
            <a:chOff x="5271566" y="3527339"/>
            <a:chExt cx="967205" cy="830997"/>
          </a:xfrm>
        </p:grpSpPr>
        <p:cxnSp>
          <p:nvCxnSpPr>
            <p:cNvPr id="121" name="Straight Arrow Connector 39">
              <a:extLst>
                <a:ext uri="{FF2B5EF4-FFF2-40B4-BE49-F238E27FC236}">
                  <a16:creationId xmlns:a16="http://schemas.microsoft.com/office/drawing/2014/main" id="{11D7A74F-782D-4ED2-A592-A2F8704CF298}"/>
                </a:ext>
              </a:extLst>
            </p:cNvPr>
            <p:cNvCxnSpPr>
              <a:cxnSpLocks/>
            </p:cNvCxnSpPr>
            <p:nvPr/>
          </p:nvCxnSpPr>
          <p:spPr>
            <a:xfrm flipV="1">
              <a:off x="5424635" y="4325733"/>
              <a:ext cx="679385" cy="334"/>
            </a:xfrm>
            <a:prstGeom prst="straightConnector1">
              <a:avLst/>
            </a:prstGeom>
            <a:ln w="28575" cap="flat" cmpd="sng" algn="ctr">
              <a:solidFill>
                <a:srgbClr val="1D4956"/>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2" name="TextBox 121">
              <a:extLst>
                <a:ext uri="{FF2B5EF4-FFF2-40B4-BE49-F238E27FC236}">
                  <a16:creationId xmlns:a16="http://schemas.microsoft.com/office/drawing/2014/main" id="{7A48EFC4-9285-4D86-B4F0-1EC4FB0B9C2D}"/>
                </a:ext>
              </a:extLst>
            </p:cNvPr>
            <p:cNvSpPr txBox="1"/>
            <p:nvPr/>
          </p:nvSpPr>
          <p:spPr>
            <a:xfrm>
              <a:off x="5271566" y="3527339"/>
              <a:ext cx="9672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New process</a:t>
              </a:r>
            </a:p>
            <a:p>
              <a:pPr algn="ctr"/>
              <a:r>
                <a:rPr lang="en-US" sz="1600" b="1" dirty="0">
                  <a:solidFill>
                    <a:srgbClr val="1D4956"/>
                  </a:solidFill>
                  <a:latin typeface="Barlow"/>
                </a:rPr>
                <a:t>=15ms</a:t>
              </a:r>
              <a:endParaRPr lang="en-US" sz="1200" b="1" dirty="0">
                <a:solidFill>
                  <a:srgbClr val="1D4956"/>
                </a:solidFill>
              </a:endParaRPr>
            </a:p>
          </p:txBody>
        </p:sp>
      </p:grpSp>
      <p:grpSp>
        <p:nvGrpSpPr>
          <p:cNvPr id="83" name="Group 82">
            <a:extLst>
              <a:ext uri="{FF2B5EF4-FFF2-40B4-BE49-F238E27FC236}">
                <a16:creationId xmlns:a16="http://schemas.microsoft.com/office/drawing/2014/main" id="{24B2C2ED-A125-41C9-8B59-82456C8DD851}"/>
              </a:ext>
            </a:extLst>
          </p:cNvPr>
          <p:cNvGrpSpPr/>
          <p:nvPr/>
        </p:nvGrpSpPr>
        <p:grpSpPr>
          <a:xfrm>
            <a:off x="3096248" y="2993205"/>
            <a:ext cx="3943030" cy="2740857"/>
            <a:chOff x="3096248" y="2993205"/>
            <a:chExt cx="3943030" cy="2740857"/>
          </a:xfrm>
        </p:grpSpPr>
        <p:grpSp>
          <p:nvGrpSpPr>
            <p:cNvPr id="88" name="Group 87">
              <a:extLst>
                <a:ext uri="{FF2B5EF4-FFF2-40B4-BE49-F238E27FC236}">
                  <a16:creationId xmlns:a16="http://schemas.microsoft.com/office/drawing/2014/main" id="{11B98EC5-F538-4D87-8BE7-75047883E130}"/>
                </a:ext>
              </a:extLst>
            </p:cNvPr>
            <p:cNvGrpSpPr/>
            <p:nvPr/>
          </p:nvGrpSpPr>
          <p:grpSpPr>
            <a:xfrm>
              <a:off x="3589598" y="2993205"/>
              <a:ext cx="2526951" cy="584776"/>
              <a:chOff x="9847751" y="696537"/>
              <a:chExt cx="2526951" cy="429357"/>
            </a:xfrm>
          </p:grpSpPr>
          <p:sp>
            <p:nvSpPr>
              <p:cNvPr id="89" name="TextBox 88">
                <a:extLst>
                  <a:ext uri="{FF2B5EF4-FFF2-40B4-BE49-F238E27FC236}">
                    <a16:creationId xmlns:a16="http://schemas.microsoft.com/office/drawing/2014/main" id="{0D271BFA-1797-4954-987B-87E7F29C7549}"/>
                  </a:ext>
                </a:extLst>
              </p:cNvPr>
              <p:cNvSpPr txBox="1"/>
              <p:nvPr/>
            </p:nvSpPr>
            <p:spPr>
              <a:xfrm>
                <a:off x="10208116" y="696537"/>
                <a:ext cx="1634165" cy="4293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tx1"/>
                    </a:solidFill>
                    <a:latin typeface="Barlow"/>
                  </a:rPr>
                  <a:t>Book-keeping  =75ms</a:t>
                </a:r>
                <a:endParaRPr lang="en-US" sz="1200" b="1" dirty="0">
                  <a:solidFill>
                    <a:schemeClr val="tx1"/>
                  </a:solidFill>
                </a:endParaRPr>
              </a:p>
            </p:txBody>
          </p:sp>
          <p:cxnSp>
            <p:nvCxnSpPr>
              <p:cNvPr id="90" name="Straight Arrow Connector 39">
                <a:extLst>
                  <a:ext uri="{FF2B5EF4-FFF2-40B4-BE49-F238E27FC236}">
                    <a16:creationId xmlns:a16="http://schemas.microsoft.com/office/drawing/2014/main" id="{52C1A8C8-472C-4D7A-94DA-C2F0C6D3E780}"/>
                  </a:ext>
                </a:extLst>
              </p:cNvPr>
              <p:cNvCxnSpPr>
                <a:cxnSpLocks/>
              </p:cNvCxnSpPr>
              <p:nvPr/>
            </p:nvCxnSpPr>
            <p:spPr>
              <a:xfrm>
                <a:off x="9847751" y="1125894"/>
                <a:ext cx="2526951" cy="0"/>
              </a:xfrm>
              <a:prstGeom prst="straightConnector1">
                <a:avLst/>
              </a:prstGeom>
              <a:ln w="2857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82" name="Group 81">
              <a:extLst>
                <a:ext uri="{FF2B5EF4-FFF2-40B4-BE49-F238E27FC236}">
                  <a16:creationId xmlns:a16="http://schemas.microsoft.com/office/drawing/2014/main" id="{A01CD680-E774-4FE4-853D-0F059C4B6F51}"/>
                </a:ext>
              </a:extLst>
            </p:cNvPr>
            <p:cNvGrpSpPr/>
            <p:nvPr/>
          </p:nvGrpSpPr>
          <p:grpSpPr>
            <a:xfrm>
              <a:off x="3096248" y="3065609"/>
              <a:ext cx="3943030" cy="2668453"/>
              <a:chOff x="3096248" y="3065609"/>
              <a:chExt cx="3943030" cy="2668453"/>
            </a:xfrm>
          </p:grpSpPr>
          <p:cxnSp>
            <p:nvCxnSpPr>
              <p:cNvPr id="71" name="Straight Arrow Connector 15">
                <a:extLst>
                  <a:ext uri="{FF2B5EF4-FFF2-40B4-BE49-F238E27FC236}">
                    <a16:creationId xmlns:a16="http://schemas.microsoft.com/office/drawing/2014/main" id="{C4B1284D-0AAF-4D9C-A92F-38D4BB66EB16}"/>
                  </a:ext>
                </a:extLst>
              </p:cNvPr>
              <p:cNvCxnSpPr>
                <a:cxnSpLocks/>
              </p:cNvCxnSpPr>
              <p:nvPr/>
            </p:nvCxnSpPr>
            <p:spPr>
              <a:xfrm flipH="1">
                <a:off x="3607710" y="4402393"/>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B75513F-C369-46B4-893F-87750EEA37E8}"/>
                  </a:ext>
                </a:extLst>
              </p:cNvPr>
              <p:cNvSpPr txBox="1"/>
              <p:nvPr/>
            </p:nvSpPr>
            <p:spPr>
              <a:xfrm>
                <a:off x="3096248" y="5087731"/>
                <a:ext cx="9867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Clear</a:t>
                </a:r>
              </a:p>
              <a:p>
                <a:pPr algn="ctr"/>
                <a:r>
                  <a:rPr lang="en-US" sz="1800" b="1" i="1" dirty="0">
                    <a:solidFill>
                      <a:schemeClr val="tx1"/>
                    </a:solidFill>
                    <a:latin typeface="Barlow"/>
                  </a:rPr>
                  <a:t>context</a:t>
                </a:r>
                <a:endParaRPr lang="en-US" b="1" i="1" dirty="0">
                  <a:solidFill>
                    <a:schemeClr val="tx1"/>
                  </a:solidFill>
                </a:endParaRPr>
              </a:p>
            </p:txBody>
          </p:sp>
          <p:cxnSp>
            <p:nvCxnSpPr>
              <p:cNvPr id="93" name="Straight Arrow Connector 15">
                <a:extLst>
                  <a:ext uri="{FF2B5EF4-FFF2-40B4-BE49-F238E27FC236}">
                    <a16:creationId xmlns:a16="http://schemas.microsoft.com/office/drawing/2014/main" id="{1D618C70-4BFB-4CCC-A28E-0E7CE5774716}"/>
                  </a:ext>
                </a:extLst>
              </p:cNvPr>
              <p:cNvCxnSpPr>
                <a:cxnSpLocks/>
              </p:cNvCxnSpPr>
              <p:nvPr/>
            </p:nvCxnSpPr>
            <p:spPr>
              <a:xfrm flipH="1">
                <a:off x="6113509" y="4402075"/>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469B2D9-36EF-4668-B0D8-3356AE4F8F69}"/>
                  </a:ext>
                </a:extLst>
              </p:cNvPr>
              <p:cNvSpPr txBox="1"/>
              <p:nvPr/>
            </p:nvSpPr>
            <p:spPr>
              <a:xfrm>
                <a:off x="5812267" y="5087413"/>
                <a:ext cx="9867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Restart</a:t>
                </a:r>
              </a:p>
              <a:p>
                <a:pPr algn="ctr"/>
                <a:r>
                  <a:rPr lang="en-US" sz="1800" b="1" i="1" dirty="0">
                    <a:solidFill>
                      <a:schemeClr val="tx1"/>
                    </a:solidFill>
                    <a:latin typeface="Barlow"/>
                  </a:rPr>
                  <a:t>batch</a:t>
                </a:r>
                <a:endParaRPr lang="en-US" b="1" i="1" dirty="0">
                  <a:solidFill>
                    <a:schemeClr val="tx1"/>
                  </a:solidFill>
                </a:endParaRPr>
              </a:p>
            </p:txBody>
          </p:sp>
          <p:grpSp>
            <p:nvGrpSpPr>
              <p:cNvPr id="112" name="Ομάδα 87">
                <a:extLst>
                  <a:ext uri="{FF2B5EF4-FFF2-40B4-BE49-F238E27FC236}">
                    <a16:creationId xmlns:a16="http://schemas.microsoft.com/office/drawing/2014/main" id="{6EBE2874-D2DB-4357-9F2A-10AACA98FD24}"/>
                  </a:ext>
                </a:extLst>
              </p:cNvPr>
              <p:cNvGrpSpPr/>
              <p:nvPr/>
            </p:nvGrpSpPr>
            <p:grpSpPr>
              <a:xfrm>
                <a:off x="6104020" y="4159663"/>
                <a:ext cx="935258" cy="324641"/>
                <a:chOff x="9656147" y="2366942"/>
                <a:chExt cx="1272098" cy="324641"/>
              </a:xfrm>
            </p:grpSpPr>
            <p:sp>
              <p:nvSpPr>
                <p:cNvPr id="115" name="Rectangle 16">
                  <a:extLst>
                    <a:ext uri="{FF2B5EF4-FFF2-40B4-BE49-F238E27FC236}">
                      <a16:creationId xmlns:a16="http://schemas.microsoft.com/office/drawing/2014/main" id="{1A24BAEF-20F0-41AF-87F8-05944BB7A846}"/>
                    </a:ext>
                  </a:extLst>
                </p:cNvPr>
                <p:cNvSpPr/>
                <p:nvPr/>
              </p:nvSpPr>
              <p:spPr>
                <a:xfrm>
                  <a:off x="9656147" y="2454885"/>
                  <a:ext cx="1272098"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3B0DEB7D-086C-4C1E-99B3-CAB9FF71A380}"/>
                    </a:ext>
                  </a:extLst>
                </p:cNvPr>
                <p:cNvSpPr txBox="1"/>
                <p:nvPr/>
              </p:nvSpPr>
              <p:spPr>
                <a:xfrm>
                  <a:off x="10149873" y="2366942"/>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24" name="Group 123">
                <a:extLst>
                  <a:ext uri="{FF2B5EF4-FFF2-40B4-BE49-F238E27FC236}">
                    <a16:creationId xmlns:a16="http://schemas.microsoft.com/office/drawing/2014/main" id="{CEBF87B9-494A-4673-9181-936997948251}"/>
                  </a:ext>
                </a:extLst>
              </p:cNvPr>
              <p:cNvGrpSpPr/>
              <p:nvPr/>
            </p:nvGrpSpPr>
            <p:grpSpPr>
              <a:xfrm>
                <a:off x="3586975" y="3065609"/>
                <a:ext cx="2520971" cy="1287214"/>
                <a:chOff x="9605578" y="1032097"/>
                <a:chExt cx="1214738" cy="945108"/>
              </a:xfrm>
            </p:grpSpPr>
            <p:cxnSp>
              <p:nvCxnSpPr>
                <p:cNvPr id="125" name="Straight Arrow Connector 17">
                  <a:extLst>
                    <a:ext uri="{FF2B5EF4-FFF2-40B4-BE49-F238E27FC236}">
                      <a16:creationId xmlns:a16="http://schemas.microsoft.com/office/drawing/2014/main" id="{8940E0EE-1CEA-4E92-8785-85B5E8905771}"/>
                    </a:ext>
                  </a:extLst>
                </p:cNvPr>
                <p:cNvCxnSpPr>
                  <a:cxnSpLocks/>
                </p:cNvCxnSpPr>
                <p:nvPr/>
              </p:nvCxnSpPr>
              <p:spPr>
                <a:xfrm>
                  <a:off x="9605578" y="1032097"/>
                  <a:ext cx="3293" cy="904993"/>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Arrow Connector 17">
                  <a:extLst>
                    <a:ext uri="{FF2B5EF4-FFF2-40B4-BE49-F238E27FC236}">
                      <a16:creationId xmlns:a16="http://schemas.microsoft.com/office/drawing/2014/main" id="{DD266596-288D-43ED-BA1F-7DF45B5D0136}"/>
                    </a:ext>
                  </a:extLst>
                </p:cNvPr>
                <p:cNvCxnSpPr>
                  <a:cxnSpLocks/>
                </p:cNvCxnSpPr>
                <p:nvPr/>
              </p:nvCxnSpPr>
              <p:spPr>
                <a:xfrm>
                  <a:off x="10820316" y="1032097"/>
                  <a:ext cx="0" cy="945108"/>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142" name="Content Placeholder 2">
            <a:extLst>
              <a:ext uri="{FF2B5EF4-FFF2-40B4-BE49-F238E27FC236}">
                <a16:creationId xmlns:a16="http://schemas.microsoft.com/office/drawing/2014/main" id="{F908E189-0A7E-44AA-8D0A-105ED1C94F52}"/>
              </a:ext>
            </a:extLst>
          </p:cNvPr>
          <p:cNvSpPr txBox="1">
            <a:spLocks/>
          </p:cNvSpPr>
          <p:nvPr/>
        </p:nvSpPr>
        <p:spPr>
          <a:xfrm>
            <a:off x="7294641" y="4234128"/>
            <a:ext cx="4856273" cy="8229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Tx/>
            </a:pPr>
            <a:r>
              <a:rPr lang="en-GB" sz="2000" dirty="0">
                <a:solidFill>
                  <a:srgbClr val="1D4956"/>
                </a:solidFill>
                <a:latin typeface="Barlow"/>
                <a:cs typeface="Calibri"/>
              </a:rPr>
              <a:t>To clear the GPU context: 60ms </a:t>
            </a:r>
          </a:p>
          <a:p>
            <a:pPr lvl="1">
              <a:lnSpc>
                <a:spcPct val="100000"/>
              </a:lnSpc>
              <a:buClrTx/>
            </a:pPr>
            <a:r>
              <a:rPr lang="en-GB" sz="2000" dirty="0">
                <a:solidFill>
                  <a:srgbClr val="1D4956"/>
                </a:solidFill>
                <a:latin typeface="Barlow"/>
                <a:cs typeface="Calibri"/>
              </a:rPr>
              <a:t>To replenish the process pool: 15ms</a:t>
            </a:r>
          </a:p>
          <a:p>
            <a:pPr lvl="1">
              <a:lnSpc>
                <a:spcPct val="100000"/>
              </a:lnSpc>
              <a:buClrTx/>
            </a:pPr>
            <a:endParaRPr lang="en-GB" sz="2000" dirty="0">
              <a:solidFill>
                <a:srgbClr val="1D4956"/>
              </a:solidFill>
              <a:latin typeface="Barlow"/>
              <a:cs typeface="Calibri"/>
            </a:endParaRPr>
          </a:p>
          <a:p>
            <a:pPr lvl="1">
              <a:lnSpc>
                <a:spcPct val="100000"/>
              </a:lnSpc>
              <a:buClrTx/>
            </a:pPr>
            <a:endParaRPr lang="en-GB" sz="2000" dirty="0">
              <a:solidFill>
                <a:srgbClr val="1D4956"/>
              </a:solidFill>
              <a:latin typeface="Barlow"/>
              <a:cs typeface="Calibri"/>
            </a:endParaRPr>
          </a:p>
          <a:p>
            <a:pPr marL="0" indent="0">
              <a:lnSpc>
                <a:spcPct val="100000"/>
              </a:lnSpc>
              <a:buClrTx/>
              <a:buFont typeface="Arial" panose="020B0604020202020204" pitchFamily="34" charset="0"/>
              <a:buNone/>
            </a:pPr>
            <a:endParaRPr lang="en-GB" sz="2400" dirty="0">
              <a:solidFill>
                <a:srgbClr val="1D4956"/>
              </a:solidFill>
              <a:latin typeface="Barlow"/>
              <a:cs typeface="Calibri"/>
            </a:endParaRPr>
          </a:p>
          <a:p>
            <a:pPr marL="0" indent="0">
              <a:lnSpc>
                <a:spcPct val="100000"/>
              </a:lnSpc>
              <a:buClrTx/>
              <a:buFont typeface="Arial" panose="020B0604020202020204" pitchFamily="34" charset="0"/>
              <a:buNone/>
            </a:pPr>
            <a:endParaRPr lang="en-GB" sz="2200" dirty="0">
              <a:solidFill>
                <a:srgbClr val="1D4956"/>
              </a:solidFill>
              <a:latin typeface="Barlow"/>
              <a:cs typeface="Calibri"/>
            </a:endParaRPr>
          </a:p>
          <a:p>
            <a:pPr>
              <a:lnSpc>
                <a:spcPct val="100000"/>
              </a:lnSpc>
              <a:buClrTx/>
              <a:buFont typeface="Wingdings" panose="05000000000000000000" pitchFamily="2" charset="2"/>
              <a:buChar char="ü"/>
            </a:pPr>
            <a:endParaRPr lang="en-GB" sz="2000" dirty="0">
              <a:solidFill>
                <a:srgbClr val="1D4956"/>
              </a:solidFill>
              <a:latin typeface="Barlow"/>
              <a:cs typeface="Calibri"/>
            </a:endParaRPr>
          </a:p>
        </p:txBody>
      </p:sp>
    </p:spTree>
    <p:extLst>
      <p:ext uri="{BB962C8B-B14F-4D97-AF65-F5344CB8AC3E}">
        <p14:creationId xmlns:p14="http://schemas.microsoft.com/office/powerpoint/2010/main" val="6668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6">
                                            <p:txEl>
                                              <p:pRg st="0" end="0"/>
                                            </p:txEl>
                                          </p:spTgt>
                                        </p:tgtEl>
                                        <p:attrNameLst>
                                          <p:attrName>style.visibility</p:attrName>
                                        </p:attrNameLst>
                                      </p:cBhvr>
                                      <p:to>
                                        <p:strVal val="visible"/>
                                      </p:to>
                                    </p:set>
                                    <p:animEffect transition="in" filter="fade">
                                      <p:cBhvr>
                                        <p:cTn id="23" dur="500"/>
                                        <p:tgtEl>
                                          <p:spTgt spid="146">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6">
                                            <p:txEl>
                                              <p:pRg st="1" end="1"/>
                                            </p:txEl>
                                          </p:spTgt>
                                        </p:tgtEl>
                                        <p:attrNameLst>
                                          <p:attrName>style.visibility</p:attrName>
                                        </p:attrNameLst>
                                      </p:cBhvr>
                                      <p:to>
                                        <p:strVal val="visible"/>
                                      </p:to>
                                    </p:set>
                                    <p:animEffect transition="in" filter="fade">
                                      <p:cBhvr>
                                        <p:cTn id="26" dur="500"/>
                                        <p:tgtEl>
                                          <p:spTgt spid="146">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6">
                                            <p:txEl>
                                              <p:pRg st="2" end="2"/>
                                            </p:txEl>
                                          </p:spTgt>
                                        </p:tgtEl>
                                        <p:attrNameLst>
                                          <p:attrName>style.visibility</p:attrName>
                                        </p:attrNameLst>
                                      </p:cBhvr>
                                      <p:to>
                                        <p:strVal val="visible"/>
                                      </p:to>
                                    </p:set>
                                    <p:animEffect transition="in" filter="fade">
                                      <p:cBhvr>
                                        <p:cTn id="29" dur="500"/>
                                        <p:tgtEl>
                                          <p:spTgt spid="14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xEl>
                                              <p:pRg st="1" end="1"/>
                                            </p:txEl>
                                          </p:spTgt>
                                        </p:tgtEl>
                                        <p:attrNameLst>
                                          <p:attrName>style.visibility</p:attrName>
                                        </p:attrNameLst>
                                      </p:cBhvr>
                                      <p:to>
                                        <p:strVal val="visible"/>
                                      </p:to>
                                    </p:set>
                                    <p:animEffect transition="in" filter="fade">
                                      <p:cBhvr>
                                        <p:cTn id="43" dur="500"/>
                                        <p:tgtEl>
                                          <p:spTgt spid="2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fade">
                                      <p:cBhvr>
                                        <p:cTn id="48" dur="500"/>
                                        <p:tgtEl>
                                          <p:spTgt spid="118"/>
                                        </p:tgtEl>
                                      </p:cBhvr>
                                    </p:animEffect>
                                  </p:childTnLst>
                                </p:cTn>
                              </p:par>
                              <p:par>
                                <p:cTn id="49" presetID="10"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par>
                                <p:cTn id="55" presetID="10"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fade">
                                      <p:cBhvr>
                                        <p:cTn id="57" dur="500"/>
                                        <p:tgtEl>
                                          <p:spTgt spid="119"/>
                                        </p:tgtEl>
                                      </p:cBhvr>
                                    </p:animEffect>
                                  </p:childTnLst>
                                </p:cTn>
                              </p:par>
                              <p:par>
                                <p:cTn id="58" presetID="10" presetClass="entr" presetSubtype="0" fill="hold"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fade">
                                      <p:cBhvr>
                                        <p:cTn id="63"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P spid="23" grpId="0" build="p"/>
      <p:bldP spid="54" grpId="0"/>
      <p:bldP spid="118" grpId="0"/>
      <p:bldP spid="120" grpId="0"/>
      <p:bldP spid="1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GB" sz="4000" b="1" dirty="0" err="1">
                <a:solidFill>
                  <a:srgbClr val="1D4956"/>
                </a:solidFill>
                <a:latin typeface="Barlow"/>
                <a:cs typeface="Calibri"/>
              </a:rPr>
              <a:t>TReM</a:t>
            </a:r>
            <a:r>
              <a:rPr lang="en-GB" sz="4000" b="1" dirty="0">
                <a:solidFill>
                  <a:srgbClr val="1D4956"/>
                </a:solidFill>
                <a:latin typeface="Barlow"/>
                <a:cs typeface="Calibri"/>
              </a:rPr>
              <a:t> with multiple GPUs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11</a:t>
            </a:r>
            <a:endParaRPr lang="en-US" sz="1400" b="1" dirty="0">
              <a:solidFill>
                <a:schemeClr val="bg1"/>
              </a:solidFill>
            </a:endParaRPr>
          </a:p>
        </p:txBody>
      </p:sp>
      <p:sp>
        <p:nvSpPr>
          <p:cNvPr id="15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93015" y="1351712"/>
            <a:ext cx="5974887" cy="464263"/>
          </a:xfrm>
        </p:spPr>
        <p:txBody>
          <a:bodyPr vert="horz" lIns="91440" tIns="45720" rIns="91440" bIns="45720" rtlCol="0" anchor="t">
            <a:normAutofit/>
          </a:bodyPr>
          <a:lstStyle/>
          <a:p>
            <a:pPr>
              <a:lnSpc>
                <a:spcPct val="100000"/>
              </a:lnSpc>
            </a:pPr>
            <a:r>
              <a:rPr lang="en-GB" sz="2400" dirty="0">
                <a:solidFill>
                  <a:srgbClr val="1D4956"/>
                </a:solidFill>
                <a:latin typeface="Barlow"/>
                <a:cs typeface="Calibri"/>
              </a:rPr>
              <a:t>Servers today</a:t>
            </a:r>
          </a:p>
        </p:txBody>
      </p:sp>
      <p:sp>
        <p:nvSpPr>
          <p:cNvPr id="41"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42"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pSp>
        <p:nvGrpSpPr>
          <p:cNvPr id="57" name="Ομάδα 31">
            <a:extLst>
              <a:ext uri="{FF2B5EF4-FFF2-40B4-BE49-F238E27FC236}">
                <a16:creationId xmlns:a16="http://schemas.microsoft.com/office/drawing/2014/main" id="{3C37455C-AAC4-4470-9FFF-1EDFAA2831CA}"/>
              </a:ext>
            </a:extLst>
          </p:cNvPr>
          <p:cNvGrpSpPr/>
          <p:nvPr/>
        </p:nvGrpSpPr>
        <p:grpSpPr>
          <a:xfrm>
            <a:off x="8672451" y="1119535"/>
            <a:ext cx="1451004" cy="2749812"/>
            <a:chOff x="8274550" y="1117154"/>
            <a:chExt cx="1451004" cy="2673425"/>
          </a:xfrm>
        </p:grpSpPr>
        <p:sp>
          <p:nvSpPr>
            <p:cNvPr id="58" name="Στρογγυλεμένο ορθογώνιο 161">
              <a:extLst>
                <a:ext uri="{FF2B5EF4-FFF2-40B4-BE49-F238E27FC236}">
                  <a16:creationId xmlns:a16="http://schemas.microsoft.com/office/drawing/2014/main" id="{1FB00844-D199-4F0E-AFA5-521825141808}"/>
                </a:ext>
              </a:extLst>
            </p:cNvPr>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0D71FC01-5A58-47D1-A29D-6B6622D89034}"/>
                </a:ext>
              </a:extLst>
            </p:cNvPr>
            <p:cNvSpPr txBox="1"/>
            <p:nvPr/>
          </p:nvSpPr>
          <p:spPr>
            <a:xfrm>
              <a:off x="8274550" y="1117154"/>
              <a:ext cx="1451004" cy="6882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p>
            <a:p>
              <a:pPr algn="ctr"/>
              <a:r>
                <a:rPr lang="en-US" sz="2000" dirty="0">
                  <a:solidFill>
                    <a:srgbClr val="1D4956"/>
                  </a:solidFill>
                  <a:latin typeface="Barlow"/>
                </a:rPr>
                <a:t>framework</a:t>
              </a:r>
              <a:endParaRPr lang="en-US" dirty="0">
                <a:solidFill>
                  <a:srgbClr val="1D4956"/>
                </a:solidFill>
              </a:endParaRPr>
            </a:p>
          </p:txBody>
        </p:sp>
      </p:grpSp>
      <p:grpSp>
        <p:nvGrpSpPr>
          <p:cNvPr id="60" name="Ομάδα 32">
            <a:extLst>
              <a:ext uri="{FF2B5EF4-FFF2-40B4-BE49-F238E27FC236}">
                <a16:creationId xmlns:a16="http://schemas.microsoft.com/office/drawing/2014/main" id="{1C61F471-7722-468B-8E36-1527A4CF9AC1}"/>
              </a:ext>
            </a:extLst>
          </p:cNvPr>
          <p:cNvGrpSpPr/>
          <p:nvPr/>
        </p:nvGrpSpPr>
        <p:grpSpPr>
          <a:xfrm>
            <a:off x="9289157" y="1939896"/>
            <a:ext cx="217592" cy="1783639"/>
            <a:chOff x="8891256" y="1930371"/>
            <a:chExt cx="217592" cy="1783639"/>
          </a:xfrm>
        </p:grpSpPr>
        <p:pic>
          <p:nvPicPr>
            <p:cNvPr id="61" name="Εικόνα 163">
              <a:extLst>
                <a:ext uri="{FF2B5EF4-FFF2-40B4-BE49-F238E27FC236}">
                  <a16:creationId xmlns:a16="http://schemas.microsoft.com/office/drawing/2014/main" id="{2B369AB6-1C5E-4E9D-A761-3C07828F8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62" name="Εικόνα 164">
              <a:extLst>
                <a:ext uri="{FF2B5EF4-FFF2-40B4-BE49-F238E27FC236}">
                  <a16:creationId xmlns:a16="http://schemas.microsoft.com/office/drawing/2014/main" id="{8EE2532C-1538-4016-8887-4D2BD69FB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9" name="Group 18">
            <a:extLst>
              <a:ext uri="{FF2B5EF4-FFF2-40B4-BE49-F238E27FC236}">
                <a16:creationId xmlns:a16="http://schemas.microsoft.com/office/drawing/2014/main" id="{6180AB42-31E4-4952-86A2-39A6471B33EB}"/>
              </a:ext>
            </a:extLst>
          </p:cNvPr>
          <p:cNvGrpSpPr/>
          <p:nvPr/>
        </p:nvGrpSpPr>
        <p:grpSpPr>
          <a:xfrm>
            <a:off x="10171239" y="1383789"/>
            <a:ext cx="1806785" cy="2401776"/>
            <a:chOff x="10171239" y="1383789"/>
            <a:chExt cx="1806785" cy="2401776"/>
          </a:xfrm>
        </p:grpSpPr>
        <p:sp>
          <p:nvSpPr>
            <p:cNvPr id="82" name="Ορθογώνιο 152">
              <a:extLst>
                <a:ext uri="{FF2B5EF4-FFF2-40B4-BE49-F238E27FC236}">
                  <a16:creationId xmlns:a16="http://schemas.microsoft.com/office/drawing/2014/main" id="{EA387392-AC79-481F-B672-BC7405FAA988}"/>
                </a:ext>
              </a:extLst>
            </p:cNvPr>
            <p:cNvSpPr/>
            <p:nvPr/>
          </p:nvSpPr>
          <p:spPr>
            <a:xfrm>
              <a:off x="10256276" y="186840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3257E16E-156E-4367-9A2D-22597E5A0D93}"/>
                </a:ext>
              </a:extLst>
            </p:cNvPr>
            <p:cNvSpPr txBox="1"/>
            <p:nvPr/>
          </p:nvSpPr>
          <p:spPr>
            <a:xfrm>
              <a:off x="10171239" y="1383789"/>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85" name="TextBox 84">
              <a:extLst>
                <a:ext uri="{FF2B5EF4-FFF2-40B4-BE49-F238E27FC236}">
                  <a16:creationId xmlns:a16="http://schemas.microsoft.com/office/drawing/2014/main" id="{A57C71A9-3F12-4891-A270-E897B965CF62}"/>
                </a:ext>
              </a:extLst>
            </p:cNvPr>
            <p:cNvSpPr txBox="1"/>
            <p:nvPr/>
          </p:nvSpPr>
          <p:spPr>
            <a:xfrm>
              <a:off x="10367855" y="199999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86" name="Ορθογώνιο 250">
              <a:extLst>
                <a:ext uri="{FF2B5EF4-FFF2-40B4-BE49-F238E27FC236}">
                  <a16:creationId xmlns:a16="http://schemas.microsoft.com/office/drawing/2014/main" id="{CC7F1761-87E7-43F4-BE9F-00441E7A3402}"/>
                </a:ext>
              </a:extLst>
            </p:cNvPr>
            <p:cNvSpPr/>
            <p:nvPr/>
          </p:nvSpPr>
          <p:spPr>
            <a:xfrm>
              <a:off x="10290728" y="312135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EB3486A5-E461-4EA3-9DF4-45E80CA79EF0}"/>
                </a:ext>
              </a:extLst>
            </p:cNvPr>
            <p:cNvSpPr txBox="1"/>
            <p:nvPr/>
          </p:nvSpPr>
          <p:spPr>
            <a:xfrm>
              <a:off x="10220834" y="2711249"/>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89" name="TextBox 88">
              <a:extLst>
                <a:ext uri="{FF2B5EF4-FFF2-40B4-BE49-F238E27FC236}">
                  <a16:creationId xmlns:a16="http://schemas.microsoft.com/office/drawing/2014/main" id="{B07511BD-FD05-4CD7-92FB-026938F04B65}"/>
                </a:ext>
              </a:extLst>
            </p:cNvPr>
            <p:cNvSpPr txBox="1"/>
            <p:nvPr/>
          </p:nvSpPr>
          <p:spPr>
            <a:xfrm>
              <a:off x="10402307" y="325294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cxnSp>
        <p:nvCxnSpPr>
          <p:cNvPr id="90" name="Straight Arrow Connector 6">
            <a:extLst>
              <a:ext uri="{FF2B5EF4-FFF2-40B4-BE49-F238E27FC236}">
                <a16:creationId xmlns:a16="http://schemas.microsoft.com/office/drawing/2014/main" id="{03BE3CE6-B805-4923-8BD6-182675319CCD}"/>
              </a:ext>
            </a:extLst>
          </p:cNvPr>
          <p:cNvCxnSpPr/>
          <p:nvPr/>
        </p:nvCxnSpPr>
        <p:spPr>
          <a:xfrm>
            <a:off x="6308616" y="818514"/>
            <a:ext cx="0" cy="333375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13C11E3-C102-4523-B2C4-063D3F2C208D}"/>
              </a:ext>
            </a:extLst>
          </p:cNvPr>
          <p:cNvGrpSpPr/>
          <p:nvPr/>
        </p:nvGrpSpPr>
        <p:grpSpPr>
          <a:xfrm>
            <a:off x="6603636" y="1232010"/>
            <a:ext cx="5279605" cy="2412182"/>
            <a:chOff x="6603636" y="1232010"/>
            <a:chExt cx="5279605" cy="2412182"/>
          </a:xfrm>
        </p:grpSpPr>
        <p:grpSp>
          <p:nvGrpSpPr>
            <p:cNvPr id="72" name="Ομάδα 36">
              <a:extLst>
                <a:ext uri="{FF2B5EF4-FFF2-40B4-BE49-F238E27FC236}">
                  <a16:creationId xmlns:a16="http://schemas.microsoft.com/office/drawing/2014/main" id="{29C57CCD-4442-4790-9059-026191D07335}"/>
                </a:ext>
              </a:extLst>
            </p:cNvPr>
            <p:cNvGrpSpPr/>
            <p:nvPr/>
          </p:nvGrpSpPr>
          <p:grpSpPr>
            <a:xfrm>
              <a:off x="7459579" y="1232010"/>
              <a:ext cx="1035313" cy="2377498"/>
              <a:chOff x="7061678" y="1222485"/>
              <a:chExt cx="1035313" cy="2377498"/>
            </a:xfrm>
          </p:grpSpPr>
          <p:sp>
            <p:nvSpPr>
              <p:cNvPr id="73" name="TextBox 72">
                <a:extLst>
                  <a:ext uri="{FF2B5EF4-FFF2-40B4-BE49-F238E27FC236}">
                    <a16:creationId xmlns:a16="http://schemas.microsoft.com/office/drawing/2014/main" id="{D2A27F56-E6AB-47D2-8CAF-144F44BE6D93}"/>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74" name="Ομάδα 230">
                <a:extLst>
                  <a:ext uri="{FF2B5EF4-FFF2-40B4-BE49-F238E27FC236}">
                    <a16:creationId xmlns:a16="http://schemas.microsoft.com/office/drawing/2014/main" id="{2164C7F2-3432-42F7-9368-6EB518CEF3F7}"/>
                  </a:ext>
                </a:extLst>
              </p:cNvPr>
              <p:cNvGrpSpPr/>
              <p:nvPr/>
            </p:nvGrpSpPr>
            <p:grpSpPr>
              <a:xfrm>
                <a:off x="7069120" y="3308169"/>
                <a:ext cx="1027871" cy="291814"/>
                <a:chOff x="894603" y="2955203"/>
                <a:chExt cx="1027871" cy="291814"/>
              </a:xfrm>
            </p:grpSpPr>
            <p:sp>
              <p:nvSpPr>
                <p:cNvPr id="78" name="Ορθογώνιο 231">
                  <a:extLst>
                    <a:ext uri="{FF2B5EF4-FFF2-40B4-BE49-F238E27FC236}">
                      <a16:creationId xmlns:a16="http://schemas.microsoft.com/office/drawing/2014/main" id="{87B4179D-3DA9-44EC-957F-9730B1176E7E}"/>
                    </a:ext>
                  </a:extLst>
                </p:cNvPr>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Ευθεία γραμμή σύνδεσης 232">
                  <a:extLst>
                    <a:ext uri="{FF2B5EF4-FFF2-40B4-BE49-F238E27FC236}">
                      <a16:creationId xmlns:a16="http://schemas.microsoft.com/office/drawing/2014/main" id="{C748D5C2-9DDC-4BF2-B1FC-7C3F9ADB2090}"/>
                    </a:ext>
                  </a:extLst>
                </p:cNvPr>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80" name="Ευθεία γραμμή σύνδεσης 233">
                  <a:extLst>
                    <a:ext uri="{FF2B5EF4-FFF2-40B4-BE49-F238E27FC236}">
                      <a16:creationId xmlns:a16="http://schemas.microsoft.com/office/drawing/2014/main" id="{4C51BB39-1733-4051-B48F-4FA51AC21D50}"/>
                    </a:ext>
                  </a:extLst>
                </p:cNvPr>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75" name="Ομάδα 33">
                <a:extLst>
                  <a:ext uri="{FF2B5EF4-FFF2-40B4-BE49-F238E27FC236}">
                    <a16:creationId xmlns:a16="http://schemas.microsoft.com/office/drawing/2014/main" id="{13B59302-F8C5-4745-A016-A16FF622045A}"/>
                  </a:ext>
                </a:extLst>
              </p:cNvPr>
              <p:cNvGrpSpPr/>
              <p:nvPr/>
            </p:nvGrpSpPr>
            <p:grpSpPr>
              <a:xfrm>
                <a:off x="7204710" y="2095305"/>
                <a:ext cx="713689" cy="291806"/>
                <a:chOff x="6995934" y="2109803"/>
                <a:chExt cx="713689" cy="291806"/>
              </a:xfrm>
            </p:grpSpPr>
            <p:sp>
              <p:nvSpPr>
                <p:cNvPr id="76" name="Ορθογώνιο 227">
                  <a:extLst>
                    <a:ext uri="{FF2B5EF4-FFF2-40B4-BE49-F238E27FC236}">
                      <a16:creationId xmlns:a16="http://schemas.microsoft.com/office/drawing/2014/main" id="{FE326137-D744-4C0A-84BA-3E0FBAC4496A}"/>
                    </a:ext>
                  </a:extLst>
                </p:cNvPr>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Ορθογώνιο 243">
                  <a:extLst>
                    <a:ext uri="{FF2B5EF4-FFF2-40B4-BE49-F238E27FC236}">
                      <a16:creationId xmlns:a16="http://schemas.microsoft.com/office/drawing/2014/main" id="{B972D8ED-9F93-416F-A820-F54186DD9BB3}"/>
                    </a:ext>
                  </a:extLst>
                </p:cNvPr>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5D65D883-8646-4834-875A-A601A5266400}"/>
                </a:ext>
              </a:extLst>
            </p:cNvPr>
            <p:cNvGrpSpPr/>
            <p:nvPr/>
          </p:nvGrpSpPr>
          <p:grpSpPr>
            <a:xfrm>
              <a:off x="11093833" y="1991127"/>
              <a:ext cx="789408" cy="1653065"/>
              <a:chOff x="11093833" y="1991127"/>
              <a:chExt cx="789408" cy="1653065"/>
            </a:xfrm>
          </p:grpSpPr>
          <p:sp>
            <p:nvSpPr>
              <p:cNvPr id="84" name="TextBox 83">
                <a:extLst>
                  <a:ext uri="{FF2B5EF4-FFF2-40B4-BE49-F238E27FC236}">
                    <a16:creationId xmlns:a16="http://schemas.microsoft.com/office/drawing/2014/main" id="{A755EF40-4A30-490B-B1CE-C8C16CA62F5F}"/>
                  </a:ext>
                </a:extLst>
              </p:cNvPr>
              <p:cNvSpPr txBox="1"/>
              <p:nvPr/>
            </p:nvSpPr>
            <p:spPr>
              <a:xfrm>
                <a:off x="11093833" y="199112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88" name="TextBox 87">
                <a:extLst>
                  <a:ext uri="{FF2B5EF4-FFF2-40B4-BE49-F238E27FC236}">
                    <a16:creationId xmlns:a16="http://schemas.microsoft.com/office/drawing/2014/main" id="{B42DA58D-C70A-439C-B19D-DF78B7D792C1}"/>
                  </a:ext>
                </a:extLst>
              </p:cNvPr>
              <p:cNvSpPr txBox="1"/>
              <p:nvPr/>
            </p:nvSpPr>
            <p:spPr>
              <a:xfrm>
                <a:off x="11128285" y="324408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16" name="Group 15">
              <a:extLst>
                <a:ext uri="{FF2B5EF4-FFF2-40B4-BE49-F238E27FC236}">
                  <a16:creationId xmlns:a16="http://schemas.microsoft.com/office/drawing/2014/main" id="{AC47F955-E00A-4816-A567-43BACD13C5A1}"/>
                </a:ext>
              </a:extLst>
            </p:cNvPr>
            <p:cNvGrpSpPr/>
            <p:nvPr/>
          </p:nvGrpSpPr>
          <p:grpSpPr>
            <a:xfrm>
              <a:off x="6603636" y="1410547"/>
              <a:ext cx="790974" cy="2189534"/>
              <a:chOff x="6603636" y="1410547"/>
              <a:chExt cx="790974" cy="2189534"/>
            </a:xfrm>
          </p:grpSpPr>
          <p:sp>
            <p:nvSpPr>
              <p:cNvPr id="93" name="TextBox 92">
                <a:extLst>
                  <a:ext uri="{FF2B5EF4-FFF2-40B4-BE49-F238E27FC236}">
                    <a16:creationId xmlns:a16="http://schemas.microsoft.com/office/drawing/2014/main" id="{0D46C37E-771E-4D1D-B5C3-D82BB18599B5}"/>
                  </a:ext>
                </a:extLst>
              </p:cNvPr>
              <p:cNvSpPr txBox="1"/>
              <p:nvPr/>
            </p:nvSpPr>
            <p:spPr>
              <a:xfrm>
                <a:off x="6603636" y="1410547"/>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grpSp>
            <p:nvGrpSpPr>
              <p:cNvPr id="94" name="Ομάδα 334">
                <a:extLst>
                  <a:ext uri="{FF2B5EF4-FFF2-40B4-BE49-F238E27FC236}">
                    <a16:creationId xmlns:a16="http://schemas.microsoft.com/office/drawing/2014/main" id="{77A89FE3-CFE6-4BE1-A93C-DC7AC3886C4C}"/>
                  </a:ext>
                </a:extLst>
              </p:cNvPr>
              <p:cNvGrpSpPr/>
              <p:nvPr/>
            </p:nvGrpSpPr>
            <p:grpSpPr>
              <a:xfrm>
                <a:off x="6826011" y="2105803"/>
                <a:ext cx="312208" cy="277523"/>
                <a:chOff x="344063" y="2951629"/>
                <a:chExt cx="312208" cy="277523"/>
              </a:xfrm>
            </p:grpSpPr>
            <p:sp>
              <p:nvSpPr>
                <p:cNvPr id="100" name="Οβάλ 343">
                  <a:extLst>
                    <a:ext uri="{FF2B5EF4-FFF2-40B4-BE49-F238E27FC236}">
                      <a16:creationId xmlns:a16="http://schemas.microsoft.com/office/drawing/2014/main" id="{A3330812-DF26-4EE0-B90C-99CBED82D402}"/>
                    </a:ext>
                  </a:extLst>
                </p:cNvPr>
                <p:cNvSpPr/>
                <p:nvPr/>
              </p:nvSpPr>
              <p:spPr>
                <a:xfrm>
                  <a:off x="344063" y="2951629"/>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Οβάλ 344">
                  <a:extLst>
                    <a:ext uri="{FF2B5EF4-FFF2-40B4-BE49-F238E27FC236}">
                      <a16:creationId xmlns:a16="http://schemas.microsoft.com/office/drawing/2014/main" id="{B7710BD0-BD2F-4822-9079-20461A69BF54}"/>
                    </a:ext>
                  </a:extLst>
                </p:cNvPr>
                <p:cNvSpPr/>
                <p:nvPr/>
              </p:nvSpPr>
              <p:spPr>
                <a:xfrm>
                  <a:off x="518733" y="308920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Οβάλ 345">
                  <a:extLst>
                    <a:ext uri="{FF2B5EF4-FFF2-40B4-BE49-F238E27FC236}">
                      <a16:creationId xmlns:a16="http://schemas.microsoft.com/office/drawing/2014/main" id="{3D4658D2-35C9-4B07-9557-352E21456B0C}"/>
                    </a:ext>
                  </a:extLst>
                </p:cNvPr>
                <p:cNvSpPr/>
                <p:nvPr/>
              </p:nvSpPr>
              <p:spPr>
                <a:xfrm>
                  <a:off x="394155" y="309192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Ομάδα 335">
                <a:extLst>
                  <a:ext uri="{FF2B5EF4-FFF2-40B4-BE49-F238E27FC236}">
                    <a16:creationId xmlns:a16="http://schemas.microsoft.com/office/drawing/2014/main" id="{A2A1D45E-4D0D-4E91-822E-29834BE29AAD}"/>
                  </a:ext>
                </a:extLst>
              </p:cNvPr>
              <p:cNvGrpSpPr/>
              <p:nvPr/>
            </p:nvGrpSpPr>
            <p:grpSpPr>
              <a:xfrm>
                <a:off x="6823847" y="3322558"/>
                <a:ext cx="312208" cy="277523"/>
                <a:chOff x="344063" y="3395987"/>
                <a:chExt cx="312208" cy="277523"/>
              </a:xfrm>
            </p:grpSpPr>
            <p:sp>
              <p:nvSpPr>
                <p:cNvPr id="96" name="Οβάλ 336">
                  <a:extLst>
                    <a:ext uri="{FF2B5EF4-FFF2-40B4-BE49-F238E27FC236}">
                      <a16:creationId xmlns:a16="http://schemas.microsoft.com/office/drawing/2014/main" id="{A62A53F4-6423-4677-A720-D4AD34CC21BA}"/>
                    </a:ext>
                  </a:extLst>
                </p:cNvPr>
                <p:cNvSpPr/>
                <p:nvPr/>
              </p:nvSpPr>
              <p:spPr>
                <a:xfrm>
                  <a:off x="344063" y="3395987"/>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Οβάλ 338">
                  <a:extLst>
                    <a:ext uri="{FF2B5EF4-FFF2-40B4-BE49-F238E27FC236}">
                      <a16:creationId xmlns:a16="http://schemas.microsoft.com/office/drawing/2014/main" id="{C1B833B7-5743-4CD5-9FCA-A98F1A62F95A}"/>
                    </a:ext>
                  </a:extLst>
                </p:cNvPr>
                <p:cNvSpPr/>
                <p:nvPr/>
              </p:nvSpPr>
              <p:spPr>
                <a:xfrm>
                  <a:off x="518733"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Οβάλ 339">
                  <a:extLst>
                    <a:ext uri="{FF2B5EF4-FFF2-40B4-BE49-F238E27FC236}">
                      <a16:creationId xmlns:a16="http://schemas.microsoft.com/office/drawing/2014/main" id="{820163AD-6544-4B75-919B-6479540CADE2}"/>
                    </a:ext>
                  </a:extLst>
                </p:cNvPr>
                <p:cNvSpPr/>
                <p:nvPr/>
              </p:nvSpPr>
              <p:spPr>
                <a:xfrm>
                  <a:off x="398918"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Οβάλ 341">
                  <a:extLst>
                    <a:ext uri="{FF2B5EF4-FFF2-40B4-BE49-F238E27FC236}">
                      <a16:creationId xmlns:a16="http://schemas.microsoft.com/office/drawing/2014/main" id="{4CAD1EF7-4E51-4B27-89EC-CD01F471DE78}"/>
                    </a:ext>
                  </a:extLst>
                </p:cNvPr>
                <p:cNvSpPr/>
                <p:nvPr/>
              </p:nvSpPr>
              <p:spPr>
                <a:xfrm>
                  <a:off x="457682" y="355474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3" name="Ομάδα 335">
                <a:extLst>
                  <a:ext uri="{FF2B5EF4-FFF2-40B4-BE49-F238E27FC236}">
                    <a16:creationId xmlns:a16="http://schemas.microsoft.com/office/drawing/2014/main" id="{A313A0B0-1DD1-483A-BC74-5862EC4C6D56}"/>
                  </a:ext>
                </a:extLst>
              </p:cNvPr>
              <p:cNvGrpSpPr/>
              <p:nvPr/>
            </p:nvGrpSpPr>
            <p:grpSpPr>
              <a:xfrm>
                <a:off x="6842413" y="2725883"/>
                <a:ext cx="312208" cy="277523"/>
                <a:chOff x="344063" y="3395987"/>
                <a:chExt cx="312208" cy="277523"/>
              </a:xfrm>
            </p:grpSpPr>
            <p:sp>
              <p:nvSpPr>
                <p:cNvPr id="104" name="Οβάλ 336">
                  <a:extLst>
                    <a:ext uri="{FF2B5EF4-FFF2-40B4-BE49-F238E27FC236}">
                      <a16:creationId xmlns:a16="http://schemas.microsoft.com/office/drawing/2014/main" id="{A10E76AE-A0A2-424C-9DD4-ED3FE4B09E28}"/>
                    </a:ext>
                  </a:extLst>
                </p:cNvPr>
                <p:cNvSpPr/>
                <p:nvPr/>
              </p:nvSpPr>
              <p:spPr>
                <a:xfrm>
                  <a:off x="344063" y="3395987"/>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Οβάλ 338">
                  <a:extLst>
                    <a:ext uri="{FF2B5EF4-FFF2-40B4-BE49-F238E27FC236}">
                      <a16:creationId xmlns:a16="http://schemas.microsoft.com/office/drawing/2014/main" id="{CB1AAAF1-47E2-410F-A684-163D19859FBD}"/>
                    </a:ext>
                  </a:extLst>
                </p:cNvPr>
                <p:cNvSpPr/>
                <p:nvPr/>
              </p:nvSpPr>
              <p:spPr>
                <a:xfrm>
                  <a:off x="518733"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Οβάλ 339">
                  <a:extLst>
                    <a:ext uri="{FF2B5EF4-FFF2-40B4-BE49-F238E27FC236}">
                      <a16:creationId xmlns:a16="http://schemas.microsoft.com/office/drawing/2014/main" id="{B034A6C8-0090-4696-BEF2-DE8C4224ECFE}"/>
                    </a:ext>
                  </a:extLst>
                </p:cNvPr>
                <p:cNvSpPr/>
                <p:nvPr/>
              </p:nvSpPr>
              <p:spPr>
                <a:xfrm>
                  <a:off x="398918"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Οβάλ 341">
                  <a:extLst>
                    <a:ext uri="{FF2B5EF4-FFF2-40B4-BE49-F238E27FC236}">
                      <a16:creationId xmlns:a16="http://schemas.microsoft.com/office/drawing/2014/main" id="{95223266-3A92-41DC-B4B9-BA938F631A73}"/>
                    </a:ext>
                  </a:extLst>
                </p:cNvPr>
                <p:cNvSpPr/>
                <p:nvPr/>
              </p:nvSpPr>
              <p:spPr>
                <a:xfrm>
                  <a:off x="457682" y="355474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sp>
        <p:nvSpPr>
          <p:cNvPr id="121" name="Content Placeholder 2">
            <a:extLst>
              <a:ext uri="{FF2B5EF4-FFF2-40B4-BE49-F238E27FC236}">
                <a16:creationId xmlns:a16="http://schemas.microsoft.com/office/drawing/2014/main" id="{2AEFE9E6-BF70-4D2D-9285-49194B747C2E}"/>
              </a:ext>
            </a:extLst>
          </p:cNvPr>
          <p:cNvSpPr txBox="1">
            <a:spLocks/>
          </p:cNvSpPr>
          <p:nvPr/>
        </p:nvSpPr>
        <p:spPr>
          <a:xfrm>
            <a:off x="469767" y="2127443"/>
            <a:ext cx="5712048" cy="5123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sym typeface="Wingdings" panose="05000000000000000000" pitchFamily="2" charset="2"/>
              </a:rPr>
              <a:t>In such setups </a:t>
            </a:r>
            <a:r>
              <a:rPr lang="en-GB" sz="2400" dirty="0" err="1">
                <a:solidFill>
                  <a:srgbClr val="1D4956"/>
                </a:solidFill>
                <a:latin typeface="Barlow"/>
                <a:cs typeface="Calibri"/>
                <a:sym typeface="Wingdings" panose="05000000000000000000" pitchFamily="2" charset="2"/>
              </a:rPr>
              <a:t>TReM</a:t>
            </a:r>
            <a:r>
              <a:rPr lang="en-GB" sz="2400" dirty="0">
                <a:solidFill>
                  <a:srgbClr val="1D4956"/>
                </a:solidFill>
                <a:latin typeface="Barlow"/>
                <a:cs typeface="Calibri"/>
                <a:sym typeface="Wingdings" panose="05000000000000000000" pitchFamily="2" charset="2"/>
              </a:rPr>
              <a:t> runs in every GPU</a:t>
            </a:r>
          </a:p>
        </p:txBody>
      </p:sp>
      <p:sp>
        <p:nvSpPr>
          <p:cNvPr id="122" name="Content Placeholder 2">
            <a:extLst>
              <a:ext uri="{FF2B5EF4-FFF2-40B4-BE49-F238E27FC236}">
                <a16:creationId xmlns:a16="http://schemas.microsoft.com/office/drawing/2014/main" id="{EE5AA4D7-7C18-4C1A-B2BF-6144A41FDBDB}"/>
              </a:ext>
            </a:extLst>
          </p:cNvPr>
          <p:cNvSpPr txBox="1">
            <a:spLocks/>
          </p:cNvSpPr>
          <p:nvPr/>
        </p:nvSpPr>
        <p:spPr>
          <a:xfrm>
            <a:off x="285945" y="1780015"/>
            <a:ext cx="6149473" cy="4332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Tx/>
            </a:pPr>
            <a:r>
              <a:rPr lang="en-GB" sz="2000" dirty="0">
                <a:solidFill>
                  <a:srgbClr val="1D4956"/>
                </a:solidFill>
                <a:latin typeface="Barlow"/>
                <a:cs typeface="Calibri"/>
              </a:rPr>
              <a:t>Have multiple GPUs &amp; run multiple applications</a:t>
            </a:r>
            <a:endParaRPr lang="en-GB" dirty="0">
              <a:solidFill>
                <a:srgbClr val="1D4956"/>
              </a:solidFill>
              <a:latin typeface="Barlow"/>
              <a:cs typeface="Calibri"/>
            </a:endParaRPr>
          </a:p>
        </p:txBody>
      </p:sp>
      <p:sp>
        <p:nvSpPr>
          <p:cNvPr id="126" name="Content Placeholder 2">
            <a:extLst>
              <a:ext uri="{FF2B5EF4-FFF2-40B4-BE49-F238E27FC236}">
                <a16:creationId xmlns:a16="http://schemas.microsoft.com/office/drawing/2014/main" id="{F4BB06B1-12AC-4D6E-A694-43D37E6BFC78}"/>
              </a:ext>
            </a:extLst>
          </p:cNvPr>
          <p:cNvSpPr txBox="1">
            <a:spLocks/>
          </p:cNvSpPr>
          <p:nvPr/>
        </p:nvSpPr>
        <p:spPr>
          <a:xfrm>
            <a:off x="461031" y="2548253"/>
            <a:ext cx="6348332" cy="9197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sym typeface="Wingdings" panose="05000000000000000000" pitchFamily="2" charset="2"/>
              </a:rPr>
              <a:t>To handle multiple GPUs &amp; apps</a:t>
            </a:r>
          </a:p>
          <a:p>
            <a:pPr lvl="1">
              <a:lnSpc>
                <a:spcPct val="100000"/>
              </a:lnSpc>
              <a:buClrTx/>
            </a:pPr>
            <a:r>
              <a:rPr lang="en-GB" sz="2000" dirty="0">
                <a:solidFill>
                  <a:srgbClr val="1D4956"/>
                </a:solidFill>
                <a:latin typeface="Barlow"/>
                <a:cs typeface="Calibri"/>
              </a:rPr>
              <a:t>We design &amp; implement a runtime framework</a:t>
            </a:r>
          </a:p>
        </p:txBody>
      </p:sp>
      <p:sp>
        <p:nvSpPr>
          <p:cNvPr id="127" name="Content Placeholder 2">
            <a:extLst>
              <a:ext uri="{FF2B5EF4-FFF2-40B4-BE49-F238E27FC236}">
                <a16:creationId xmlns:a16="http://schemas.microsoft.com/office/drawing/2014/main" id="{0981E453-8771-4374-B822-1BE37F558F87}"/>
              </a:ext>
            </a:extLst>
          </p:cNvPr>
          <p:cNvSpPr txBox="1">
            <a:spLocks/>
          </p:cNvSpPr>
          <p:nvPr/>
        </p:nvSpPr>
        <p:spPr>
          <a:xfrm>
            <a:off x="461031" y="3298337"/>
            <a:ext cx="8355296" cy="1641343"/>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Tx/>
            </a:pPr>
            <a:r>
              <a:rPr lang="en-GB" sz="6000" dirty="0">
                <a:solidFill>
                  <a:srgbClr val="1D4956"/>
                </a:solidFill>
                <a:latin typeface="Barlow"/>
                <a:cs typeface="Calibri"/>
                <a:sym typeface="Wingdings" panose="05000000000000000000" pitchFamily="2" charset="2"/>
              </a:rPr>
              <a:t>The runtime framework</a:t>
            </a:r>
          </a:p>
          <a:p>
            <a:pPr lvl="1">
              <a:lnSpc>
                <a:spcPct val="120000"/>
              </a:lnSpc>
              <a:buClrTx/>
            </a:pPr>
            <a:r>
              <a:rPr lang="en-GB" sz="5000" dirty="0">
                <a:solidFill>
                  <a:srgbClr val="1D4956"/>
                </a:solidFill>
                <a:latin typeface="Barlow"/>
                <a:cs typeface="Calibri"/>
              </a:rPr>
              <a:t>Instructs </a:t>
            </a:r>
            <a:r>
              <a:rPr lang="en-GB" sz="5000" dirty="0" err="1">
                <a:solidFill>
                  <a:srgbClr val="1D4956"/>
                </a:solidFill>
                <a:latin typeface="Barlow"/>
                <a:cs typeface="Calibri"/>
              </a:rPr>
              <a:t>TReM</a:t>
            </a:r>
            <a:r>
              <a:rPr lang="en-GB" sz="5000" dirty="0">
                <a:solidFill>
                  <a:srgbClr val="1D4956"/>
                </a:solidFill>
                <a:latin typeface="Barlow"/>
                <a:cs typeface="Calibri"/>
              </a:rPr>
              <a:t> when to revoke a kernel</a:t>
            </a:r>
          </a:p>
          <a:p>
            <a:pPr lvl="1">
              <a:lnSpc>
                <a:spcPct val="120000"/>
              </a:lnSpc>
              <a:buClrTx/>
            </a:pPr>
            <a:r>
              <a:rPr lang="en-GB" sz="5000" dirty="0">
                <a:solidFill>
                  <a:srgbClr val="1D4956"/>
                </a:solidFill>
                <a:latin typeface="Barlow"/>
                <a:cs typeface="Calibri"/>
              </a:rPr>
              <a:t>Minimize lost work due to revocations</a:t>
            </a:r>
          </a:p>
          <a:p>
            <a:pPr lvl="1">
              <a:lnSpc>
                <a:spcPct val="120000"/>
              </a:lnSpc>
              <a:buClrTx/>
            </a:pPr>
            <a:r>
              <a:rPr lang="en-GB" sz="5000" dirty="0">
                <a:solidFill>
                  <a:srgbClr val="1D4956"/>
                </a:solidFill>
                <a:latin typeface="Barlow"/>
                <a:cs typeface="Calibri"/>
              </a:rPr>
              <a:t>Selects which task queue to serve according to a scheduling policy</a:t>
            </a:r>
          </a:p>
          <a:p>
            <a:pPr lvl="1">
              <a:lnSpc>
                <a:spcPct val="100000"/>
              </a:lnSpc>
              <a:buClrTx/>
            </a:pPr>
            <a:endParaRPr lang="en-GB" sz="5000" dirty="0">
              <a:solidFill>
                <a:srgbClr val="1D4956"/>
              </a:solidFill>
              <a:latin typeface="Barlow"/>
              <a:cs typeface="Calibri"/>
            </a:endParaRPr>
          </a:p>
          <a:p>
            <a:pPr lvl="1">
              <a:lnSpc>
                <a:spcPct val="100000"/>
              </a:lnSpc>
              <a:buClrTx/>
            </a:pPr>
            <a:endParaRPr lang="en-GB" sz="2000" dirty="0">
              <a:solidFill>
                <a:srgbClr val="1D4956"/>
              </a:solidFill>
              <a:latin typeface="Barlow"/>
              <a:cs typeface="Calibri"/>
              <a:sym typeface="Wingdings" panose="05000000000000000000" pitchFamily="2" charset="2"/>
            </a:endParaRPr>
          </a:p>
        </p:txBody>
      </p:sp>
      <p:sp>
        <p:nvSpPr>
          <p:cNvPr id="128" name="Content Placeholder 2">
            <a:extLst>
              <a:ext uri="{FF2B5EF4-FFF2-40B4-BE49-F238E27FC236}">
                <a16:creationId xmlns:a16="http://schemas.microsoft.com/office/drawing/2014/main" id="{DD0DBAB4-77CE-4EE7-BA37-921C690A047D}"/>
              </a:ext>
            </a:extLst>
          </p:cNvPr>
          <p:cNvSpPr txBox="1">
            <a:spLocks/>
          </p:cNvSpPr>
          <p:nvPr/>
        </p:nvSpPr>
        <p:spPr>
          <a:xfrm>
            <a:off x="493015" y="4779876"/>
            <a:ext cx="10610075" cy="1636687"/>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Tx/>
            </a:pPr>
            <a:r>
              <a:rPr lang="en-GB" sz="9600" dirty="0">
                <a:solidFill>
                  <a:srgbClr val="1D4956"/>
                </a:solidFill>
                <a:latin typeface="Barlow"/>
                <a:cs typeface="Calibri"/>
              </a:rPr>
              <a:t>We use two scheduling policies:</a:t>
            </a:r>
          </a:p>
          <a:p>
            <a:pPr lvl="1">
              <a:lnSpc>
                <a:spcPct val="120000"/>
              </a:lnSpc>
              <a:buClrTx/>
            </a:pPr>
            <a:r>
              <a:rPr lang="en-GB" sz="8000" dirty="0">
                <a:solidFill>
                  <a:srgbClr val="1D4956"/>
                </a:solidFill>
                <a:latin typeface="Barlow"/>
                <a:cs typeface="Calibri"/>
              </a:rPr>
              <a:t>(Baseline) Priority: Prioritizes user-facing over batch tasks</a:t>
            </a:r>
          </a:p>
          <a:p>
            <a:pPr lvl="1">
              <a:lnSpc>
                <a:spcPct val="120000"/>
              </a:lnSpc>
              <a:buClrTx/>
            </a:pPr>
            <a:r>
              <a:rPr lang="en-GB" sz="8000" dirty="0">
                <a:solidFill>
                  <a:srgbClr val="1D4956"/>
                </a:solidFill>
                <a:latin typeface="Barlow"/>
                <a:cs typeface="Calibri"/>
              </a:rPr>
              <a:t>Elastic: Packs user-facing tasks in a GPU </a:t>
            </a:r>
            <a:r>
              <a:rPr lang="en-GB" sz="8000" dirty="0">
                <a:solidFill>
                  <a:srgbClr val="1D4956"/>
                </a:solidFill>
                <a:latin typeface="Barlow"/>
                <a:cs typeface="Calibri"/>
                <a:sym typeface="Wingdings" panose="05000000000000000000" pitchFamily="2" charset="2"/>
              </a:rPr>
              <a:t></a:t>
            </a:r>
            <a:r>
              <a:rPr lang="en-GB" sz="8000" dirty="0">
                <a:solidFill>
                  <a:srgbClr val="1D4956"/>
                </a:solidFill>
                <a:latin typeface="Barlow"/>
                <a:cs typeface="Calibri"/>
              </a:rPr>
              <a:t> do not violate the SLA</a:t>
            </a:r>
          </a:p>
          <a:p>
            <a:pPr lvl="2">
              <a:lnSpc>
                <a:spcPct val="120000"/>
              </a:lnSpc>
              <a:buClrTx/>
            </a:pPr>
            <a:r>
              <a:rPr lang="en-GB" sz="8000" dirty="0">
                <a:solidFill>
                  <a:srgbClr val="1D4956"/>
                </a:solidFill>
                <a:latin typeface="Barlow"/>
                <a:cs typeface="Calibri"/>
              </a:rPr>
              <a:t>Devotes the remaining GPUs to batch tasks</a:t>
            </a:r>
            <a:endParaRPr lang="en-GB" sz="8800" dirty="0">
              <a:solidFill>
                <a:srgbClr val="1D4956"/>
              </a:solidFill>
              <a:latin typeface="Barlow"/>
              <a:cs typeface="Calibri"/>
            </a:endParaRPr>
          </a:p>
          <a:p>
            <a:pPr lvl="1">
              <a:lnSpc>
                <a:spcPct val="100000"/>
              </a:lnSpc>
              <a:buClrTx/>
            </a:pPr>
            <a:endParaRPr lang="en-GB" sz="5600" dirty="0">
              <a:solidFill>
                <a:srgbClr val="1D4956"/>
              </a:solidFill>
              <a:latin typeface="Barlow"/>
              <a:cs typeface="Calibri"/>
            </a:endParaRPr>
          </a:p>
          <a:p>
            <a:pPr lvl="1">
              <a:lnSpc>
                <a:spcPct val="100000"/>
              </a:lnSpc>
              <a:buClrTx/>
            </a:pPr>
            <a:endParaRPr lang="en-GB" sz="2000" dirty="0">
              <a:solidFill>
                <a:srgbClr val="1D4956"/>
              </a:solidFill>
              <a:latin typeface="Barlow"/>
              <a:cs typeface="Calibri"/>
              <a:sym typeface="Wingdings" panose="05000000000000000000" pitchFamily="2" charset="2"/>
            </a:endParaRPr>
          </a:p>
        </p:txBody>
      </p:sp>
    </p:spTree>
    <p:extLst>
      <p:ext uri="{BB962C8B-B14F-4D97-AF65-F5344CB8AC3E}">
        <p14:creationId xmlns:p14="http://schemas.microsoft.com/office/powerpoint/2010/main" val="225924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6" grpId="0"/>
      <p:bldP spid="127" grpId="0"/>
      <p:bldP spid="1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Priority vs Elastic scheduling policy</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12</a:t>
            </a:r>
            <a:endParaRPr lang="en-US" sz="1400" b="1" dirty="0">
              <a:solidFill>
                <a:schemeClr val="bg1"/>
              </a:solidFill>
            </a:endParaRPr>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122621" y="2627355"/>
            <a:ext cx="2535402" cy="1632093"/>
            <a:chOff x="7390356" y="1865303"/>
            <a:chExt cx="2535402" cy="1632093"/>
          </a:xfrm>
        </p:grpSpPr>
        <p:cxnSp>
          <p:nvCxnSpPr>
            <p:cNvPr id="50" name="Ευθεία γραμμή σύνδεσης 49"/>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250827">
              <a:off x="7846257" y="2580299"/>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706887" y="2742119"/>
            <a:ext cx="765344" cy="1653065"/>
            <a:chOff x="10695932" y="1981602"/>
            <a:chExt cx="765344" cy="1653065"/>
          </a:xfrm>
        </p:grpSpPr>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06320"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a:off x="6043079" y="1560415"/>
            <a:ext cx="25440" cy="4377876"/>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89261" y="4744960"/>
            <a:ext cx="5145137" cy="492345"/>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Does not account the user-facing latency</a:t>
            </a:r>
          </a:p>
        </p:txBody>
      </p:sp>
      <p:grpSp>
        <p:nvGrpSpPr>
          <p:cNvPr id="216" name="Ομάδα 215"/>
          <p:cNvGrpSpPr/>
          <p:nvPr/>
        </p:nvGrpSpPr>
        <p:grpSpPr>
          <a:xfrm>
            <a:off x="7866549" y="2098900"/>
            <a:ext cx="1371441" cy="2492656"/>
            <a:chOff x="8281134" y="1367167"/>
            <a:chExt cx="1371441" cy="2423412"/>
          </a:xfrm>
        </p:grpSpPr>
        <p:sp>
          <p:nvSpPr>
            <p:cNvPr id="274" name="Στρογγυλεμένο ορθογώνιο 27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17" name="Ομάδα 216"/>
          <p:cNvGrpSpPr/>
          <p:nvPr/>
        </p:nvGrpSpPr>
        <p:grpSpPr>
          <a:xfrm>
            <a:off x="8476671" y="2662104"/>
            <a:ext cx="217592" cy="1783639"/>
            <a:chOff x="8891256" y="1930371"/>
            <a:chExt cx="217592" cy="1783639"/>
          </a:xfrm>
        </p:grpSpPr>
        <p:pic>
          <p:nvPicPr>
            <p:cNvPr id="272" name="Εικόνα 2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73" name="Εικόνα 2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7" name="Ομάδα 6"/>
          <p:cNvGrpSpPr/>
          <p:nvPr/>
        </p:nvGrpSpPr>
        <p:grpSpPr>
          <a:xfrm>
            <a:off x="7549895" y="2597036"/>
            <a:ext cx="1952074" cy="379824"/>
            <a:chOff x="7549895" y="2597036"/>
            <a:chExt cx="1952074" cy="379824"/>
          </a:xfrm>
        </p:grpSpPr>
        <p:cxnSp>
          <p:nvCxnSpPr>
            <p:cNvPr id="264" name="Ευθεία γραμμή σύνδεσης 263"/>
            <p:cNvCxnSpPr/>
            <p:nvPr/>
          </p:nvCxnSpPr>
          <p:spPr>
            <a:xfrm flipV="1">
              <a:off x="7549895" y="2956688"/>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00DCCF82-E85A-4763-99D9-CDC48CAEF210}"/>
                </a:ext>
              </a:extLst>
            </p:cNvPr>
            <p:cNvSpPr txBox="1"/>
            <p:nvPr/>
          </p:nvSpPr>
          <p:spPr>
            <a:xfrm>
              <a:off x="7572549" y="2607528"/>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70" name="Ευθεία γραμμή σύνδεσης 269"/>
            <p:cNvCxnSpPr/>
            <p:nvPr/>
          </p:nvCxnSpPr>
          <p:spPr>
            <a:xfrm flipV="1">
              <a:off x="8807400" y="2951442"/>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1" name="TextBox 270">
              <a:extLst>
                <a:ext uri="{FF2B5EF4-FFF2-40B4-BE49-F238E27FC236}">
                  <a16:creationId xmlns:a16="http://schemas.microsoft.com/office/drawing/2014/main" id="{00DCCF82-E85A-4763-99D9-CDC48CAEF210}"/>
                </a:ext>
              </a:extLst>
            </p:cNvPr>
            <p:cNvSpPr txBox="1"/>
            <p:nvPr/>
          </p:nvSpPr>
          <p:spPr>
            <a:xfrm>
              <a:off x="8787175" y="2597036"/>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19" name="Ομάδα 218"/>
          <p:cNvGrpSpPr/>
          <p:nvPr/>
        </p:nvGrpSpPr>
        <p:grpSpPr>
          <a:xfrm>
            <a:off x="6647093" y="1954218"/>
            <a:ext cx="1035313" cy="2377498"/>
            <a:chOff x="7061678" y="1222485"/>
            <a:chExt cx="1035313" cy="2377498"/>
          </a:xfrm>
        </p:grpSpPr>
        <p:sp>
          <p:nvSpPr>
            <p:cNvPr id="256" name="TextBox 255">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57" name="Ομάδα 256"/>
            <p:cNvGrpSpPr/>
            <p:nvPr/>
          </p:nvGrpSpPr>
          <p:grpSpPr>
            <a:xfrm>
              <a:off x="7069120" y="3308169"/>
              <a:ext cx="1027871" cy="291814"/>
              <a:chOff x="894603" y="2955203"/>
              <a:chExt cx="1027871" cy="291814"/>
            </a:xfrm>
          </p:grpSpPr>
          <p:sp>
            <p:nvSpPr>
              <p:cNvPr id="261" name="Ορθογώνιο 26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Ευθεία γραμμή σύνδεσης 26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63" name="Ευθεία γραμμή σύνδεσης 26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258" name="Ομάδα 257"/>
            <p:cNvGrpSpPr/>
            <p:nvPr/>
          </p:nvGrpSpPr>
          <p:grpSpPr>
            <a:xfrm>
              <a:off x="7204710" y="2095305"/>
              <a:ext cx="713689" cy="291806"/>
              <a:chOff x="6995934" y="2109803"/>
              <a:chExt cx="713689" cy="291806"/>
            </a:xfrm>
          </p:grpSpPr>
          <p:sp>
            <p:nvSpPr>
              <p:cNvPr id="259" name="Ορθογώνιο 258"/>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Ορθογώνιο 259"/>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Ομάδα 219"/>
          <p:cNvGrpSpPr/>
          <p:nvPr/>
        </p:nvGrpSpPr>
        <p:grpSpPr>
          <a:xfrm>
            <a:off x="9523361" y="2713335"/>
            <a:ext cx="789408" cy="1653065"/>
            <a:chOff x="10695932" y="1981602"/>
            <a:chExt cx="789408" cy="1653065"/>
          </a:xfrm>
        </p:grpSpPr>
        <p:sp>
          <p:nvSpPr>
            <p:cNvPr id="250" name="TextBox 24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54" name="TextBox 25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221" name="Ομάδα 220"/>
          <p:cNvGrpSpPr/>
          <p:nvPr/>
        </p:nvGrpSpPr>
        <p:grpSpPr>
          <a:xfrm>
            <a:off x="6708063" y="3981955"/>
            <a:ext cx="263309" cy="411542"/>
            <a:chOff x="555227" y="1410412"/>
            <a:chExt cx="263309" cy="411542"/>
          </a:xfrm>
        </p:grpSpPr>
        <p:sp>
          <p:nvSpPr>
            <p:cNvPr id="246" name="Οβάλ 245"/>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7" name="TextBox 246">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2" name="Ομάδα 221"/>
          <p:cNvGrpSpPr/>
          <p:nvPr/>
        </p:nvGrpSpPr>
        <p:grpSpPr>
          <a:xfrm>
            <a:off x="7186801" y="2779014"/>
            <a:ext cx="263309" cy="400110"/>
            <a:chOff x="1776121" y="1583872"/>
            <a:chExt cx="263309" cy="400110"/>
          </a:xfrm>
        </p:grpSpPr>
        <p:sp>
          <p:nvSpPr>
            <p:cNvPr id="244" name="Οβάλ 243"/>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4" name="Ομάδα 223"/>
          <p:cNvGrpSpPr/>
          <p:nvPr/>
        </p:nvGrpSpPr>
        <p:grpSpPr>
          <a:xfrm>
            <a:off x="6840452" y="2779014"/>
            <a:ext cx="263309" cy="400110"/>
            <a:chOff x="1776121" y="1583872"/>
            <a:chExt cx="263309" cy="400110"/>
          </a:xfrm>
        </p:grpSpPr>
        <p:sp>
          <p:nvSpPr>
            <p:cNvPr id="242" name="Οβάλ 241"/>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5" name="Ομάδα 224"/>
          <p:cNvGrpSpPr/>
          <p:nvPr/>
        </p:nvGrpSpPr>
        <p:grpSpPr>
          <a:xfrm>
            <a:off x="7046396" y="3981333"/>
            <a:ext cx="263309" cy="411542"/>
            <a:chOff x="555227" y="1410412"/>
            <a:chExt cx="263309" cy="411542"/>
          </a:xfrm>
        </p:grpSpPr>
        <p:sp>
          <p:nvSpPr>
            <p:cNvPr id="230" name="Οβάλ 22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6" name="Ομάδα 225"/>
          <p:cNvGrpSpPr/>
          <p:nvPr/>
        </p:nvGrpSpPr>
        <p:grpSpPr>
          <a:xfrm>
            <a:off x="7384729" y="3980711"/>
            <a:ext cx="263309" cy="411542"/>
            <a:chOff x="555227" y="1410412"/>
            <a:chExt cx="263309" cy="411542"/>
          </a:xfrm>
        </p:grpSpPr>
        <p:sp>
          <p:nvSpPr>
            <p:cNvPr id="227" name="Οβάλ 22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TextBox 228">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 name="Ομάδα 7"/>
          <p:cNvGrpSpPr/>
          <p:nvPr/>
        </p:nvGrpSpPr>
        <p:grpSpPr>
          <a:xfrm>
            <a:off x="7697287" y="3869647"/>
            <a:ext cx="1813886" cy="372746"/>
            <a:chOff x="7697287" y="3869647"/>
            <a:chExt cx="1813886" cy="372746"/>
          </a:xfrm>
        </p:grpSpPr>
        <p:cxnSp>
          <p:nvCxnSpPr>
            <p:cNvPr id="268" name="Ευθεία γραμμή σύνδεσης 267"/>
            <p:cNvCxnSpPr/>
            <p:nvPr/>
          </p:nvCxnSpPr>
          <p:spPr>
            <a:xfrm flipV="1">
              <a:off x="8816604" y="4214203"/>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9" name="TextBox 268">
              <a:extLst>
                <a:ext uri="{FF2B5EF4-FFF2-40B4-BE49-F238E27FC236}">
                  <a16:creationId xmlns:a16="http://schemas.microsoft.com/office/drawing/2014/main" id="{00DCCF82-E85A-4763-99D9-CDC48CAEF210}"/>
                </a:ext>
              </a:extLst>
            </p:cNvPr>
            <p:cNvSpPr txBox="1"/>
            <p:nvPr/>
          </p:nvSpPr>
          <p:spPr>
            <a:xfrm>
              <a:off x="8787019" y="3873061"/>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276" name="Ευθεία γραμμή σύνδεσης 275"/>
            <p:cNvCxnSpPr/>
            <p:nvPr/>
          </p:nvCxnSpPr>
          <p:spPr>
            <a:xfrm>
              <a:off x="7736500" y="4220867"/>
              <a:ext cx="637311" cy="76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7" name="TextBox 276">
              <a:extLst>
                <a:ext uri="{FF2B5EF4-FFF2-40B4-BE49-F238E27FC236}">
                  <a16:creationId xmlns:a16="http://schemas.microsoft.com/office/drawing/2014/main" id="{00DCCF82-E85A-4763-99D9-CDC48CAEF210}"/>
                </a:ext>
              </a:extLst>
            </p:cNvPr>
            <p:cNvSpPr txBox="1"/>
            <p:nvPr/>
          </p:nvSpPr>
          <p:spPr>
            <a:xfrm>
              <a:off x="7697287" y="386964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sp>
        <p:nvSpPr>
          <p:cNvPr id="11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54535" y="4699480"/>
            <a:ext cx="5199363" cy="1156373"/>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Assigns the minimum number of GPUs </a:t>
            </a:r>
          </a:p>
          <a:p>
            <a:pPr lvl="1">
              <a:lnSpc>
                <a:spcPct val="100000"/>
              </a:lnSpc>
            </a:pPr>
            <a:r>
              <a:rPr lang="en-GB" sz="1800" dirty="0">
                <a:solidFill>
                  <a:srgbClr val="1D4956"/>
                </a:solidFill>
                <a:latin typeface="Barlow"/>
                <a:cs typeface="Calibri"/>
              </a:rPr>
              <a:t>As such user-facing response time &lt; SLA</a:t>
            </a:r>
          </a:p>
          <a:p>
            <a:pPr lvl="1">
              <a:lnSpc>
                <a:spcPct val="100000"/>
              </a:lnSpc>
            </a:pPr>
            <a:r>
              <a:rPr lang="en-GB" sz="1800" dirty="0">
                <a:solidFill>
                  <a:srgbClr val="1D4956"/>
                </a:solidFill>
                <a:latin typeface="Barlow"/>
                <a:cs typeface="Calibri"/>
              </a:rPr>
              <a:t>In our example 1xGPU is sufficient</a:t>
            </a:r>
          </a:p>
        </p:txBody>
      </p:sp>
      <p:sp>
        <p:nvSpPr>
          <p:cNvPr id="10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09"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1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84756" y="5201311"/>
            <a:ext cx="5496153" cy="717177"/>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Assigns all GPUs to user-facing</a:t>
            </a:r>
          </a:p>
          <a:p>
            <a:pPr lvl="1">
              <a:lnSpc>
                <a:spcPct val="100000"/>
              </a:lnSpc>
            </a:pPr>
            <a:r>
              <a:rPr lang="en-GB" sz="1800" dirty="0">
                <a:solidFill>
                  <a:srgbClr val="1D4956"/>
                </a:solidFill>
                <a:latin typeface="Barlow"/>
                <a:cs typeface="Calibri"/>
              </a:rPr>
              <a:t>As many as the number of user-facing tasks</a:t>
            </a:r>
          </a:p>
        </p:txBody>
      </p:sp>
      <p:sp>
        <p:nvSpPr>
          <p:cNvPr id="11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6601" y="5939288"/>
            <a:ext cx="5110159" cy="649363"/>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Postpones the execution of batch tasks</a:t>
            </a:r>
          </a:p>
        </p:txBody>
      </p:sp>
      <p:sp>
        <p:nvSpPr>
          <p:cNvPr id="11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47093" y="5771293"/>
            <a:ext cx="5199363" cy="44218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Provides the remaining GPUs to batch tasks</a:t>
            </a:r>
            <a:endParaRPr lang="el-GR" sz="2000" dirty="0">
              <a:solidFill>
                <a:srgbClr val="1D4956"/>
              </a:solidFill>
              <a:latin typeface="Barlow"/>
              <a:cs typeface="Calibri"/>
            </a:endParaRPr>
          </a:p>
        </p:txBody>
      </p:sp>
      <p:grpSp>
        <p:nvGrpSpPr>
          <p:cNvPr id="4" name="Group 3">
            <a:extLst>
              <a:ext uri="{FF2B5EF4-FFF2-40B4-BE49-F238E27FC236}">
                <a16:creationId xmlns:a16="http://schemas.microsoft.com/office/drawing/2014/main" id="{F2F90A7E-4DA6-4E93-A05B-68A519EC0A35}"/>
              </a:ext>
            </a:extLst>
          </p:cNvPr>
          <p:cNvGrpSpPr/>
          <p:nvPr/>
        </p:nvGrpSpPr>
        <p:grpSpPr>
          <a:xfrm>
            <a:off x="1858997" y="4100607"/>
            <a:ext cx="490684" cy="300560"/>
            <a:chOff x="1858997" y="4100607"/>
            <a:chExt cx="490684" cy="300560"/>
          </a:xfrm>
        </p:grpSpPr>
        <p:cxnSp>
          <p:nvCxnSpPr>
            <p:cNvPr id="114" name="Ευθεία γραμμή σύνδεσης 49">
              <a:extLst>
                <a:ext uri="{FF2B5EF4-FFF2-40B4-BE49-F238E27FC236}">
                  <a16:creationId xmlns:a16="http://schemas.microsoft.com/office/drawing/2014/main" id="{89F231D4-6984-4AFB-9FB8-1DED0BBF3857}"/>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5" name="Πολλαπλασιασμός 132">
              <a:extLst>
                <a:ext uri="{FF2B5EF4-FFF2-40B4-BE49-F238E27FC236}">
                  <a16:creationId xmlns:a16="http://schemas.microsoft.com/office/drawing/2014/main" id="{FF99C91D-7F66-493B-AC67-A7E9E9C3116E}"/>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96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0">
                                            <p:txEl>
                                              <p:pRg st="0" end="0"/>
                                            </p:txEl>
                                          </p:spTgt>
                                        </p:tgtEl>
                                        <p:attrNameLst>
                                          <p:attrName>style.visibility</p:attrName>
                                        </p:attrNameLst>
                                      </p:cBhvr>
                                      <p:to>
                                        <p:strVal val="visible"/>
                                      </p:to>
                                    </p:set>
                                    <p:animEffect transition="in" filter="fade">
                                      <p:cBhvr>
                                        <p:cTn id="11" dur="500"/>
                                        <p:tgtEl>
                                          <p:spTgt spid="110">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0">
                                            <p:txEl>
                                              <p:pRg st="1" end="1"/>
                                            </p:txEl>
                                          </p:spTgt>
                                        </p:tgtEl>
                                        <p:attrNameLst>
                                          <p:attrName>style.visibility</p:attrName>
                                        </p:attrNameLst>
                                      </p:cBhvr>
                                      <p:to>
                                        <p:strVal val="visible"/>
                                      </p:to>
                                    </p:set>
                                    <p:animEffect transition="in" filter="fade">
                                      <p:cBhvr>
                                        <p:cTn id="14" dur="500"/>
                                        <p:tgtEl>
                                          <p:spTgt spid="110">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
                                            <p:txEl>
                                              <p:pRg st="0" end="0"/>
                                            </p:txEl>
                                          </p:spTgt>
                                        </p:tgtEl>
                                        <p:attrNameLst>
                                          <p:attrName>style.visibility</p:attrName>
                                        </p:attrNameLst>
                                      </p:cBhvr>
                                      <p:to>
                                        <p:strVal val="visible"/>
                                      </p:to>
                                    </p:set>
                                    <p:animEffect transition="in" filter="fade">
                                      <p:cBhvr>
                                        <p:cTn id="22" dur="500"/>
                                        <p:tgtEl>
                                          <p:spTgt spid="111">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3">
                                            <p:txEl>
                                              <p:pRg st="0" end="0"/>
                                            </p:txEl>
                                          </p:spTgt>
                                        </p:tgtEl>
                                        <p:attrNameLst>
                                          <p:attrName>style.visibility</p:attrName>
                                        </p:attrNameLst>
                                      </p:cBhvr>
                                      <p:to>
                                        <p:strVal val="visible"/>
                                      </p:to>
                                    </p:set>
                                    <p:animEffect transition="in" filter="fade">
                                      <p:cBhvr>
                                        <p:cTn id="47" dur="500"/>
                                        <p:tgtEl>
                                          <p:spTgt spid="113">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p:bldP spid="111" grpId="0" build="p"/>
      <p:bldP spid="1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Priority vs Elastic scheduling policy</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12</a:t>
            </a:r>
            <a:endParaRPr lang="en-US" sz="1400" b="1" dirty="0">
              <a:solidFill>
                <a:schemeClr val="bg1"/>
              </a:solidFill>
            </a:endParaRPr>
          </a:p>
        </p:txBody>
      </p:sp>
      <p:grpSp>
        <p:nvGrpSpPr>
          <p:cNvPr id="14" name="Ομάδα 13"/>
          <p:cNvGrpSpPr/>
          <p:nvPr/>
        </p:nvGrpSpPr>
        <p:grpSpPr>
          <a:xfrm>
            <a:off x="793943" y="1984537"/>
            <a:ext cx="3677699" cy="2637338"/>
            <a:chOff x="555227" y="2312731"/>
            <a:chExt cx="3677699" cy="2637338"/>
          </a:xfrm>
        </p:grpSpPr>
        <p:grpSp>
          <p:nvGrpSpPr>
            <p:cNvPr id="43" name="Ομάδα 42"/>
            <p:cNvGrpSpPr/>
            <p:nvPr/>
          </p:nvGrpSpPr>
          <p:grpSpPr>
            <a:xfrm>
              <a:off x="1774683" y="2457413"/>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384805" y="3020617"/>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883905" y="2955549"/>
              <a:ext cx="2535402" cy="1632093"/>
              <a:chOff x="7390356" y="1865303"/>
              <a:chExt cx="2535402" cy="1632093"/>
            </a:xfrm>
          </p:grpSpPr>
          <p:cxnSp>
            <p:nvCxnSpPr>
              <p:cNvPr id="50" name="Ευθεία γραμμή σύνδεσης 49"/>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250827">
                <a:off x="7846257" y="2580299"/>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555227" y="2312731"/>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467588" y="3071848"/>
              <a:ext cx="765338" cy="1653065"/>
              <a:chOff x="9974039" y="1981602"/>
              <a:chExt cx="765338" cy="1653065"/>
            </a:xfrm>
          </p:grpSpPr>
          <p:sp>
            <p:nvSpPr>
              <p:cNvPr id="70" name="TextBox 69">
                <a:extLst>
                  <a:ext uri="{FF2B5EF4-FFF2-40B4-BE49-F238E27FC236}">
                    <a16:creationId xmlns:a16="http://schemas.microsoft.com/office/drawing/2014/main" id="{00DCCF82-E85A-4763-99D9-CDC48CAEF210}"/>
                  </a:ext>
                </a:extLst>
              </p:cNvPr>
              <p:cNvSpPr txBox="1"/>
              <p:nvPr/>
            </p:nvSpPr>
            <p:spPr>
              <a:xfrm>
                <a:off x="9974039"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9984421"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6" name="Ομάδα 5"/>
            <p:cNvGrpSpPr/>
            <p:nvPr/>
          </p:nvGrpSpPr>
          <p:grpSpPr>
            <a:xfrm>
              <a:off x="616197" y="4340468"/>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2" name="Ομάδα 81"/>
            <p:cNvGrpSpPr/>
            <p:nvPr/>
          </p:nvGrpSpPr>
          <p:grpSpPr>
            <a:xfrm>
              <a:off x="1094935" y="3137527"/>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748586" y="3137527"/>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8" name="Ομάδα 87"/>
            <p:cNvGrpSpPr/>
            <p:nvPr/>
          </p:nvGrpSpPr>
          <p:grpSpPr>
            <a:xfrm>
              <a:off x="954530" y="4339846"/>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292863" y="4339224"/>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31141"/>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8366" y="5095010"/>
            <a:ext cx="5274731" cy="1276816"/>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Wait for the currently executing user-facing</a:t>
            </a:r>
          </a:p>
          <a:p>
            <a:pPr>
              <a:lnSpc>
                <a:spcPct val="100000"/>
              </a:lnSpc>
            </a:pPr>
            <a:r>
              <a:rPr lang="en-GB" sz="2000" dirty="0">
                <a:solidFill>
                  <a:srgbClr val="1D4956"/>
                </a:solidFill>
                <a:latin typeface="Barlow"/>
                <a:cs typeface="Calibri"/>
              </a:rPr>
              <a:t>Assigns the GPUs to new user-facing</a:t>
            </a:r>
          </a:p>
          <a:p>
            <a:pPr>
              <a:lnSpc>
                <a:spcPct val="100000"/>
              </a:lnSpc>
            </a:pPr>
            <a:r>
              <a:rPr lang="en-GB" sz="2000" dirty="0">
                <a:solidFill>
                  <a:srgbClr val="1D4956"/>
                </a:solidFill>
                <a:latin typeface="Barlow"/>
                <a:cs typeface="Calibri"/>
              </a:rPr>
              <a:t>Postpones the execution of batch tasks</a:t>
            </a:r>
          </a:p>
        </p:txBody>
      </p:sp>
      <p:grpSp>
        <p:nvGrpSpPr>
          <p:cNvPr id="215" name="Ομάδα 214"/>
          <p:cNvGrpSpPr/>
          <p:nvPr/>
        </p:nvGrpSpPr>
        <p:grpSpPr>
          <a:xfrm>
            <a:off x="6647093" y="1954218"/>
            <a:ext cx="3677696" cy="2637338"/>
            <a:chOff x="555227" y="2312731"/>
            <a:chExt cx="3677696" cy="2637338"/>
          </a:xfrm>
        </p:grpSpPr>
        <p:grpSp>
          <p:nvGrpSpPr>
            <p:cNvPr id="216" name="Ομάδα 215"/>
            <p:cNvGrpSpPr/>
            <p:nvPr/>
          </p:nvGrpSpPr>
          <p:grpSpPr>
            <a:xfrm>
              <a:off x="1774683" y="2457413"/>
              <a:ext cx="1371441" cy="2492656"/>
              <a:chOff x="8281134" y="1367167"/>
              <a:chExt cx="1371441" cy="2423412"/>
            </a:xfrm>
          </p:grpSpPr>
          <p:sp>
            <p:nvSpPr>
              <p:cNvPr id="274" name="Στρογγυλεμένο ορθογώνιο 27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17" name="Ομάδα 216"/>
            <p:cNvGrpSpPr/>
            <p:nvPr/>
          </p:nvGrpSpPr>
          <p:grpSpPr>
            <a:xfrm>
              <a:off x="2384805" y="3020617"/>
              <a:ext cx="217592" cy="1783639"/>
              <a:chOff x="8891256" y="1930371"/>
              <a:chExt cx="217592" cy="1783639"/>
            </a:xfrm>
          </p:grpSpPr>
          <p:pic>
            <p:nvPicPr>
              <p:cNvPr id="272" name="Εικόνα 2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73" name="Εικόνα 2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218" name="Ομάδα 217"/>
            <p:cNvGrpSpPr/>
            <p:nvPr/>
          </p:nvGrpSpPr>
          <p:grpSpPr>
            <a:xfrm>
              <a:off x="1458029" y="2955549"/>
              <a:ext cx="1952074" cy="379824"/>
              <a:chOff x="7964480" y="1865303"/>
              <a:chExt cx="1952074" cy="379824"/>
            </a:xfrm>
          </p:grpSpPr>
          <p:cxnSp>
            <p:nvCxnSpPr>
              <p:cNvPr id="264" name="Ευθεία γραμμή σύνδεσης 263"/>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70" name="Ευθεία γραμμή σύνδεσης 26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1" name="TextBox 27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19" name="Ομάδα 218"/>
            <p:cNvGrpSpPr/>
            <p:nvPr/>
          </p:nvGrpSpPr>
          <p:grpSpPr>
            <a:xfrm>
              <a:off x="555227" y="2312731"/>
              <a:ext cx="1035313" cy="2377498"/>
              <a:chOff x="7061678" y="1222485"/>
              <a:chExt cx="1035313" cy="2377498"/>
            </a:xfrm>
          </p:grpSpPr>
          <p:sp>
            <p:nvSpPr>
              <p:cNvPr id="256" name="TextBox 255">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57" name="Ομάδα 256"/>
              <p:cNvGrpSpPr/>
              <p:nvPr/>
            </p:nvGrpSpPr>
            <p:grpSpPr>
              <a:xfrm>
                <a:off x="7069120" y="3308169"/>
                <a:ext cx="1027871" cy="291814"/>
                <a:chOff x="894603" y="2955203"/>
                <a:chExt cx="1027871" cy="291814"/>
              </a:xfrm>
            </p:grpSpPr>
            <p:sp>
              <p:nvSpPr>
                <p:cNvPr id="261" name="Ορθογώνιο 26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Ευθεία γραμμή σύνδεσης 26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63" name="Ευθεία γραμμή σύνδεσης 26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258" name="Ομάδα 257"/>
              <p:cNvGrpSpPr/>
              <p:nvPr/>
            </p:nvGrpSpPr>
            <p:grpSpPr>
              <a:xfrm>
                <a:off x="7204710" y="2095305"/>
                <a:ext cx="713689" cy="291806"/>
                <a:chOff x="6995934" y="2109803"/>
                <a:chExt cx="713689" cy="291806"/>
              </a:xfrm>
            </p:grpSpPr>
            <p:sp>
              <p:nvSpPr>
                <p:cNvPr id="259" name="Ορθογώνιο 258"/>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Ορθογώνιο 259"/>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Ομάδα 219"/>
            <p:cNvGrpSpPr/>
            <p:nvPr/>
          </p:nvGrpSpPr>
          <p:grpSpPr>
            <a:xfrm>
              <a:off x="3443515" y="3071848"/>
              <a:ext cx="789408" cy="1653065"/>
              <a:chOff x="9949966" y="1981602"/>
              <a:chExt cx="789408" cy="1653065"/>
            </a:xfrm>
          </p:grpSpPr>
          <p:sp>
            <p:nvSpPr>
              <p:cNvPr id="250" name="TextBox 249">
                <a:extLst>
                  <a:ext uri="{FF2B5EF4-FFF2-40B4-BE49-F238E27FC236}">
                    <a16:creationId xmlns:a16="http://schemas.microsoft.com/office/drawing/2014/main" id="{00DCCF82-E85A-4763-99D9-CDC48CAEF210}"/>
                  </a:ext>
                </a:extLst>
              </p:cNvPr>
              <p:cNvSpPr txBox="1"/>
              <p:nvPr/>
            </p:nvSpPr>
            <p:spPr>
              <a:xfrm>
                <a:off x="9949966"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54" name="TextBox 253">
                <a:extLst>
                  <a:ext uri="{FF2B5EF4-FFF2-40B4-BE49-F238E27FC236}">
                    <a16:creationId xmlns:a16="http://schemas.microsoft.com/office/drawing/2014/main" id="{00DCCF82-E85A-4763-99D9-CDC48CAEF210}"/>
                  </a:ext>
                </a:extLst>
              </p:cNvPr>
              <p:cNvSpPr txBox="1"/>
              <p:nvPr/>
            </p:nvSpPr>
            <p:spPr>
              <a:xfrm>
                <a:off x="9984418"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221" name="Ομάδα 220"/>
            <p:cNvGrpSpPr/>
            <p:nvPr/>
          </p:nvGrpSpPr>
          <p:grpSpPr>
            <a:xfrm>
              <a:off x="616197" y="4340468"/>
              <a:ext cx="263309" cy="411542"/>
              <a:chOff x="555227" y="1410412"/>
              <a:chExt cx="263309" cy="411542"/>
            </a:xfrm>
          </p:grpSpPr>
          <p:sp>
            <p:nvSpPr>
              <p:cNvPr id="246" name="Οβάλ 245"/>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7" name="TextBox 246">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2" name="Ομάδα 221"/>
            <p:cNvGrpSpPr/>
            <p:nvPr/>
          </p:nvGrpSpPr>
          <p:grpSpPr>
            <a:xfrm>
              <a:off x="1094935" y="3137527"/>
              <a:ext cx="263309" cy="400110"/>
              <a:chOff x="1776121" y="1583872"/>
              <a:chExt cx="263309" cy="400110"/>
            </a:xfrm>
          </p:grpSpPr>
          <p:sp>
            <p:nvSpPr>
              <p:cNvPr id="244" name="Οβάλ 243"/>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4" name="Ομάδα 223"/>
            <p:cNvGrpSpPr/>
            <p:nvPr/>
          </p:nvGrpSpPr>
          <p:grpSpPr>
            <a:xfrm>
              <a:off x="748586" y="3137527"/>
              <a:ext cx="263309" cy="400110"/>
              <a:chOff x="1776121" y="1583872"/>
              <a:chExt cx="263309" cy="400110"/>
            </a:xfrm>
          </p:grpSpPr>
          <p:sp>
            <p:nvSpPr>
              <p:cNvPr id="242" name="Οβάλ 241"/>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5" name="Ομάδα 224"/>
            <p:cNvGrpSpPr/>
            <p:nvPr/>
          </p:nvGrpSpPr>
          <p:grpSpPr>
            <a:xfrm>
              <a:off x="954530" y="4339846"/>
              <a:ext cx="263309" cy="411542"/>
              <a:chOff x="555227" y="1410412"/>
              <a:chExt cx="263309" cy="411542"/>
            </a:xfrm>
          </p:grpSpPr>
          <p:sp>
            <p:nvSpPr>
              <p:cNvPr id="230" name="Οβάλ 22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6" name="Ομάδα 225"/>
            <p:cNvGrpSpPr/>
            <p:nvPr/>
          </p:nvGrpSpPr>
          <p:grpSpPr>
            <a:xfrm>
              <a:off x="1292863" y="4339224"/>
              <a:ext cx="263309" cy="411542"/>
              <a:chOff x="555227" y="1410412"/>
              <a:chExt cx="263309" cy="411542"/>
            </a:xfrm>
          </p:grpSpPr>
          <p:sp>
            <p:nvSpPr>
              <p:cNvPr id="227" name="Οβάλ 22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TextBox 228">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27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612348" y="4678683"/>
            <a:ext cx="5199363" cy="60658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When the user-facing load increases</a:t>
            </a:r>
          </a:p>
        </p:txBody>
      </p:sp>
      <p:sp>
        <p:nvSpPr>
          <p:cNvPr id="12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29"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31" name="Ευθεία γραμμή σύνδεσης 130"/>
          <p:cNvCxnSpPr/>
          <p:nvPr/>
        </p:nvCxnSpPr>
        <p:spPr>
          <a:xfrm flipV="1">
            <a:off x="8816604" y="4202298"/>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00DCCF82-E85A-4763-99D9-CDC48CAEF210}"/>
              </a:ext>
            </a:extLst>
          </p:cNvPr>
          <p:cNvSpPr txBox="1"/>
          <p:nvPr/>
        </p:nvSpPr>
        <p:spPr>
          <a:xfrm>
            <a:off x="8787019" y="3851632"/>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nvGrpSpPr>
          <p:cNvPr id="15" name="Group 14">
            <a:extLst>
              <a:ext uri="{FF2B5EF4-FFF2-40B4-BE49-F238E27FC236}">
                <a16:creationId xmlns:a16="http://schemas.microsoft.com/office/drawing/2014/main" id="{018A601F-F5DF-4A3E-97F4-493981765DD3}"/>
              </a:ext>
            </a:extLst>
          </p:cNvPr>
          <p:cNvGrpSpPr/>
          <p:nvPr/>
        </p:nvGrpSpPr>
        <p:grpSpPr>
          <a:xfrm>
            <a:off x="7713262" y="3854550"/>
            <a:ext cx="660549" cy="369332"/>
            <a:chOff x="7713262" y="3854550"/>
            <a:chExt cx="660549" cy="369332"/>
          </a:xfrm>
        </p:grpSpPr>
        <p:cxnSp>
          <p:nvCxnSpPr>
            <p:cNvPr id="133" name="Ευθεία γραμμή σύνδεσης 132"/>
            <p:cNvCxnSpPr/>
            <p:nvPr/>
          </p:nvCxnSpPr>
          <p:spPr>
            <a:xfrm>
              <a:off x="7736500" y="4206582"/>
              <a:ext cx="637311" cy="76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4" name="TextBox 133">
              <a:extLst>
                <a:ext uri="{FF2B5EF4-FFF2-40B4-BE49-F238E27FC236}">
                  <a16:creationId xmlns:a16="http://schemas.microsoft.com/office/drawing/2014/main" id="{00DCCF82-E85A-4763-99D9-CDC48CAEF210}"/>
                </a:ext>
              </a:extLst>
            </p:cNvPr>
            <p:cNvSpPr txBox="1"/>
            <p:nvPr/>
          </p:nvSpPr>
          <p:spPr>
            <a:xfrm>
              <a:off x="7713262" y="3854550"/>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sp>
        <p:nvSpPr>
          <p:cNvPr id="13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54535" y="5093403"/>
            <a:ext cx="5199363" cy="80403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Elastic assigns more GPUs for user-facing</a:t>
            </a:r>
          </a:p>
          <a:p>
            <a:pPr lvl="1">
              <a:lnSpc>
                <a:spcPct val="100000"/>
              </a:lnSpc>
            </a:pPr>
            <a:r>
              <a:rPr lang="en-GB" sz="1800" dirty="0">
                <a:solidFill>
                  <a:srgbClr val="1D4956"/>
                </a:solidFill>
                <a:latin typeface="Barlow"/>
                <a:cs typeface="Calibri"/>
              </a:rPr>
              <a:t>In our example 1xGPU is sufficient</a:t>
            </a:r>
          </a:p>
        </p:txBody>
      </p:sp>
      <p:grpSp>
        <p:nvGrpSpPr>
          <p:cNvPr id="136" name="Group 135">
            <a:extLst>
              <a:ext uri="{FF2B5EF4-FFF2-40B4-BE49-F238E27FC236}">
                <a16:creationId xmlns:a16="http://schemas.microsoft.com/office/drawing/2014/main" id="{AEB7E018-93D5-4DFD-9495-FF19A130CFE9}"/>
              </a:ext>
            </a:extLst>
          </p:cNvPr>
          <p:cNvGrpSpPr/>
          <p:nvPr/>
        </p:nvGrpSpPr>
        <p:grpSpPr>
          <a:xfrm>
            <a:off x="1858997" y="4100607"/>
            <a:ext cx="490684" cy="300560"/>
            <a:chOff x="1858997" y="4100607"/>
            <a:chExt cx="490684" cy="300560"/>
          </a:xfrm>
        </p:grpSpPr>
        <p:cxnSp>
          <p:nvCxnSpPr>
            <p:cNvPr id="137" name="Ευθεία γραμμή σύνδεσης 49">
              <a:extLst>
                <a:ext uri="{FF2B5EF4-FFF2-40B4-BE49-F238E27FC236}">
                  <a16:creationId xmlns:a16="http://schemas.microsoft.com/office/drawing/2014/main" id="{9A366AAD-D9A8-44BE-85B8-9B47233D8FE7}"/>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8" name="Πολλαπλασιασμός 132">
              <a:extLst>
                <a:ext uri="{FF2B5EF4-FFF2-40B4-BE49-F238E27FC236}">
                  <a16:creationId xmlns:a16="http://schemas.microsoft.com/office/drawing/2014/main" id="{383B2425-6F51-45E3-9C60-9A36AE288ED3}"/>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9" name="Straight Arrow Connector 17">
            <a:extLst>
              <a:ext uri="{FF2B5EF4-FFF2-40B4-BE49-F238E27FC236}">
                <a16:creationId xmlns:a16="http://schemas.microsoft.com/office/drawing/2014/main" id="{E33F3E82-873A-4D12-A602-3FE8E32C9F4F}"/>
              </a:ext>
            </a:extLst>
          </p:cNvPr>
          <p:cNvCxnSpPr>
            <a:cxnSpLocks/>
          </p:cNvCxnSpPr>
          <p:nvPr/>
        </p:nvCxnSpPr>
        <p:spPr>
          <a:xfrm>
            <a:off x="6038059" y="5213175"/>
            <a:ext cx="0" cy="105527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6D4508BC-3A50-486F-ADAF-E9D7AD0C20CD}"/>
              </a:ext>
            </a:extLst>
          </p:cNvPr>
          <p:cNvGrpSpPr/>
          <p:nvPr/>
        </p:nvGrpSpPr>
        <p:grpSpPr>
          <a:xfrm>
            <a:off x="936975" y="3398121"/>
            <a:ext cx="6566839" cy="496640"/>
            <a:chOff x="936975" y="3398121"/>
            <a:chExt cx="6566839" cy="496640"/>
          </a:xfrm>
        </p:grpSpPr>
        <p:grpSp>
          <p:nvGrpSpPr>
            <p:cNvPr id="109" name="Ομάδα 108"/>
            <p:cNvGrpSpPr/>
            <p:nvPr/>
          </p:nvGrpSpPr>
          <p:grpSpPr>
            <a:xfrm>
              <a:off x="6790125" y="3398121"/>
              <a:ext cx="713689" cy="400110"/>
              <a:chOff x="6509765" y="3463226"/>
              <a:chExt cx="713689" cy="400110"/>
            </a:xfrm>
          </p:grpSpPr>
          <p:grpSp>
            <p:nvGrpSpPr>
              <p:cNvPr id="113" name="Ομάδα 112"/>
              <p:cNvGrpSpPr/>
              <p:nvPr/>
            </p:nvGrpSpPr>
            <p:grpSpPr>
              <a:xfrm>
                <a:off x="6509765" y="3511250"/>
                <a:ext cx="713689" cy="291806"/>
                <a:chOff x="6995934" y="2109803"/>
                <a:chExt cx="713689" cy="291806"/>
              </a:xfrm>
            </p:grpSpPr>
            <p:sp>
              <p:nvSpPr>
                <p:cNvPr id="120" name="Ορθογώνιο 119"/>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Ορθογώνιο 120"/>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Ομάδα 113"/>
              <p:cNvGrpSpPr/>
              <p:nvPr/>
            </p:nvGrpSpPr>
            <p:grpSpPr>
              <a:xfrm>
                <a:off x="6906441" y="3463226"/>
                <a:ext cx="263309" cy="400110"/>
                <a:chOff x="1776121" y="1583872"/>
                <a:chExt cx="263309" cy="400110"/>
              </a:xfrm>
            </p:grpSpPr>
            <p:sp>
              <p:nvSpPr>
                <p:cNvPr id="118" name="Οβάλ 117"/>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15" name="Ομάδα 114"/>
              <p:cNvGrpSpPr/>
              <p:nvPr/>
            </p:nvGrpSpPr>
            <p:grpSpPr>
              <a:xfrm>
                <a:off x="6560092" y="3463226"/>
                <a:ext cx="263309" cy="400110"/>
                <a:chOff x="1776121" y="1583872"/>
                <a:chExt cx="263309" cy="400110"/>
              </a:xfrm>
            </p:grpSpPr>
            <p:sp>
              <p:nvSpPr>
                <p:cNvPr id="116" name="Οβάλ 11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nvGrpSpPr>
            <p:cNvPr id="159" name="Ομάδα 108">
              <a:extLst>
                <a:ext uri="{FF2B5EF4-FFF2-40B4-BE49-F238E27FC236}">
                  <a16:creationId xmlns:a16="http://schemas.microsoft.com/office/drawing/2014/main" id="{1066A438-DC0D-43F6-9233-B27FD4AC4156}"/>
                </a:ext>
              </a:extLst>
            </p:cNvPr>
            <p:cNvGrpSpPr/>
            <p:nvPr/>
          </p:nvGrpSpPr>
          <p:grpSpPr>
            <a:xfrm>
              <a:off x="936975" y="3494651"/>
              <a:ext cx="713689" cy="400110"/>
              <a:chOff x="6509765" y="3463226"/>
              <a:chExt cx="713689" cy="400110"/>
            </a:xfrm>
          </p:grpSpPr>
          <p:grpSp>
            <p:nvGrpSpPr>
              <p:cNvPr id="160" name="Ομάδα 112">
                <a:extLst>
                  <a:ext uri="{FF2B5EF4-FFF2-40B4-BE49-F238E27FC236}">
                    <a16:creationId xmlns:a16="http://schemas.microsoft.com/office/drawing/2014/main" id="{089D58C1-27CE-4D39-A45A-32645E976FC8}"/>
                  </a:ext>
                </a:extLst>
              </p:cNvPr>
              <p:cNvGrpSpPr/>
              <p:nvPr/>
            </p:nvGrpSpPr>
            <p:grpSpPr>
              <a:xfrm>
                <a:off x="6509765" y="3511250"/>
                <a:ext cx="713689" cy="291806"/>
                <a:chOff x="6995934" y="2109803"/>
                <a:chExt cx="713689" cy="291806"/>
              </a:xfrm>
            </p:grpSpPr>
            <p:sp>
              <p:nvSpPr>
                <p:cNvPr id="167" name="Ορθογώνιο 119">
                  <a:extLst>
                    <a:ext uri="{FF2B5EF4-FFF2-40B4-BE49-F238E27FC236}">
                      <a16:creationId xmlns:a16="http://schemas.microsoft.com/office/drawing/2014/main" id="{EF235EA9-6E64-4D87-ADC1-E93124F96D2B}"/>
                    </a:ext>
                  </a:extLst>
                </p:cNvPr>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Ορθογώνιο 120">
                  <a:extLst>
                    <a:ext uri="{FF2B5EF4-FFF2-40B4-BE49-F238E27FC236}">
                      <a16:creationId xmlns:a16="http://schemas.microsoft.com/office/drawing/2014/main" id="{0CA352A4-B409-4036-A2D6-D313B2DFD349}"/>
                    </a:ext>
                  </a:extLst>
                </p:cNvPr>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Ομάδα 113">
                <a:extLst>
                  <a:ext uri="{FF2B5EF4-FFF2-40B4-BE49-F238E27FC236}">
                    <a16:creationId xmlns:a16="http://schemas.microsoft.com/office/drawing/2014/main" id="{7E2ADCDE-9DE9-445B-82C1-5861385E3BC8}"/>
                  </a:ext>
                </a:extLst>
              </p:cNvPr>
              <p:cNvGrpSpPr/>
              <p:nvPr/>
            </p:nvGrpSpPr>
            <p:grpSpPr>
              <a:xfrm>
                <a:off x="6906441" y="3463226"/>
                <a:ext cx="263309" cy="400110"/>
                <a:chOff x="1776121" y="1583872"/>
                <a:chExt cx="263309" cy="400110"/>
              </a:xfrm>
            </p:grpSpPr>
            <p:sp>
              <p:nvSpPr>
                <p:cNvPr id="165" name="Οβάλ 117">
                  <a:extLst>
                    <a:ext uri="{FF2B5EF4-FFF2-40B4-BE49-F238E27FC236}">
                      <a16:creationId xmlns:a16="http://schemas.microsoft.com/office/drawing/2014/main" id="{1C82E773-9067-4DA8-A5E4-4071661B0585}"/>
                    </a:ext>
                  </a:extLst>
                </p:cNvPr>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2DBF9334-9AD1-4B55-AE20-A9C81A5BA377}"/>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62" name="Ομάδα 114">
                <a:extLst>
                  <a:ext uri="{FF2B5EF4-FFF2-40B4-BE49-F238E27FC236}">
                    <a16:creationId xmlns:a16="http://schemas.microsoft.com/office/drawing/2014/main" id="{4146F6D0-FF19-46A9-A627-16FA77022F97}"/>
                  </a:ext>
                </a:extLst>
              </p:cNvPr>
              <p:cNvGrpSpPr/>
              <p:nvPr/>
            </p:nvGrpSpPr>
            <p:grpSpPr>
              <a:xfrm>
                <a:off x="6560092" y="3463226"/>
                <a:ext cx="263309" cy="400110"/>
                <a:chOff x="1776121" y="1583872"/>
                <a:chExt cx="263309" cy="400110"/>
              </a:xfrm>
            </p:grpSpPr>
            <p:sp>
              <p:nvSpPr>
                <p:cNvPr id="163" name="Οβάλ 115">
                  <a:extLst>
                    <a:ext uri="{FF2B5EF4-FFF2-40B4-BE49-F238E27FC236}">
                      <a16:creationId xmlns:a16="http://schemas.microsoft.com/office/drawing/2014/main" id="{FCB9BCF1-E679-4449-B8A8-47BEDB59CDF9}"/>
                    </a:ext>
                  </a:extLst>
                </p:cNvPr>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C8D5F854-EF62-4BD2-9829-E689B4125957}"/>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nvGrpSpPr>
          <p:cNvPr id="169" name="Ομάδα 10">
            <a:extLst>
              <a:ext uri="{FF2B5EF4-FFF2-40B4-BE49-F238E27FC236}">
                <a16:creationId xmlns:a16="http://schemas.microsoft.com/office/drawing/2014/main" id="{25372CEA-5032-419B-A612-4DA77E16F64F}"/>
              </a:ext>
            </a:extLst>
          </p:cNvPr>
          <p:cNvGrpSpPr/>
          <p:nvPr/>
        </p:nvGrpSpPr>
        <p:grpSpPr>
          <a:xfrm>
            <a:off x="7545785" y="3367992"/>
            <a:ext cx="828026" cy="723514"/>
            <a:chOff x="7803141" y="3744424"/>
            <a:chExt cx="828026" cy="723514"/>
          </a:xfrm>
        </p:grpSpPr>
        <p:cxnSp>
          <p:nvCxnSpPr>
            <p:cNvPr id="170" name="Ευθεία γραμμή σύνδεσης 128">
              <a:extLst>
                <a:ext uri="{FF2B5EF4-FFF2-40B4-BE49-F238E27FC236}">
                  <a16:creationId xmlns:a16="http://schemas.microsoft.com/office/drawing/2014/main" id="{21F31597-3842-420E-8CE7-F92F1953E8C6}"/>
                </a:ext>
              </a:extLst>
            </p:cNvPr>
            <p:cNvCxnSpPr>
              <a:cxnSpLocks/>
            </p:cNvCxnSpPr>
            <p:nvPr/>
          </p:nvCxnSpPr>
          <p:spPr>
            <a:xfrm>
              <a:off x="7803141" y="3953219"/>
              <a:ext cx="828026" cy="51471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2" name="TextBox 171">
              <a:extLst>
                <a:ext uri="{FF2B5EF4-FFF2-40B4-BE49-F238E27FC236}">
                  <a16:creationId xmlns:a16="http://schemas.microsoft.com/office/drawing/2014/main" id="{CAAD6266-F3F1-4423-8C0A-7B77FABEF7EF}"/>
                </a:ext>
              </a:extLst>
            </p:cNvPr>
            <p:cNvSpPr txBox="1"/>
            <p:nvPr/>
          </p:nvSpPr>
          <p:spPr>
            <a:xfrm rot="1937068">
              <a:off x="7924677" y="3744424"/>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grpSp>
        <p:nvGrpSpPr>
          <p:cNvPr id="185" name="Group 184">
            <a:extLst>
              <a:ext uri="{FF2B5EF4-FFF2-40B4-BE49-F238E27FC236}">
                <a16:creationId xmlns:a16="http://schemas.microsoft.com/office/drawing/2014/main" id="{04B2FF3B-C511-4CF6-85DD-42B03632282E}"/>
              </a:ext>
            </a:extLst>
          </p:cNvPr>
          <p:cNvGrpSpPr/>
          <p:nvPr/>
        </p:nvGrpSpPr>
        <p:grpSpPr>
          <a:xfrm>
            <a:off x="7727346" y="4059161"/>
            <a:ext cx="490684" cy="300560"/>
            <a:chOff x="1858997" y="4100607"/>
            <a:chExt cx="490684" cy="300560"/>
          </a:xfrm>
        </p:grpSpPr>
        <p:cxnSp>
          <p:nvCxnSpPr>
            <p:cNvPr id="186" name="Ευθεία γραμμή σύνδεσης 49">
              <a:extLst>
                <a:ext uri="{FF2B5EF4-FFF2-40B4-BE49-F238E27FC236}">
                  <a16:creationId xmlns:a16="http://schemas.microsoft.com/office/drawing/2014/main" id="{D6D69042-8082-45F8-B868-8DA9462BE38D}"/>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7" name="Πολλαπλασιασμός 132">
              <a:extLst>
                <a:ext uri="{FF2B5EF4-FFF2-40B4-BE49-F238E27FC236}">
                  <a16:creationId xmlns:a16="http://schemas.microsoft.com/office/drawing/2014/main" id="{EF5607E3-FF60-409D-B8CF-F9CB923CF87A}"/>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Content Placeholder 2">
            <a:extLst>
              <a:ext uri="{FF2B5EF4-FFF2-40B4-BE49-F238E27FC236}">
                <a16:creationId xmlns:a16="http://schemas.microsoft.com/office/drawing/2014/main" id="{63C52787-CFD4-4E94-A406-7EBEC5042B91}"/>
              </a:ext>
            </a:extLst>
          </p:cNvPr>
          <p:cNvSpPr txBox="1">
            <a:spLocks/>
          </p:cNvSpPr>
          <p:nvPr/>
        </p:nvSpPr>
        <p:spPr>
          <a:xfrm>
            <a:off x="6666498" y="5878617"/>
            <a:ext cx="4146814" cy="4904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000" dirty="0">
                <a:solidFill>
                  <a:srgbClr val="1D4956"/>
                </a:solidFill>
                <a:latin typeface="Barlow"/>
                <a:cs typeface="Calibri"/>
              </a:rPr>
              <a:t>Batch tasks are postponed</a:t>
            </a:r>
          </a:p>
        </p:txBody>
      </p:sp>
    </p:spTree>
    <p:extLst>
      <p:ext uri="{BB962C8B-B14F-4D97-AF65-F5344CB8AC3E}">
        <p14:creationId xmlns:p14="http://schemas.microsoft.com/office/powerpoint/2010/main" val="182066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500"/>
                                        <p:tgtEl>
                                          <p:spTgt spid="16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5">
                                            <p:txEl>
                                              <p:pRg st="0" end="0"/>
                                            </p:txEl>
                                          </p:spTgt>
                                        </p:tgtEl>
                                        <p:attrNameLst>
                                          <p:attrName>style.visibility</p:attrName>
                                        </p:attrNameLst>
                                      </p:cBhvr>
                                      <p:to>
                                        <p:strVal val="visible"/>
                                      </p:to>
                                    </p:set>
                                    <p:animEffect transition="in" filter="fade">
                                      <p:cBhvr>
                                        <p:cTn id="23" dur="500"/>
                                        <p:tgtEl>
                                          <p:spTgt spid="13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5">
                                            <p:txEl>
                                              <p:pRg st="1" end="1"/>
                                            </p:txEl>
                                          </p:spTgt>
                                        </p:tgtEl>
                                        <p:attrNameLst>
                                          <p:attrName>style.visibility</p:attrName>
                                        </p:attrNameLst>
                                      </p:cBhvr>
                                      <p:to>
                                        <p:strVal val="visible"/>
                                      </p:to>
                                    </p:set>
                                    <p:animEffect transition="in" filter="fade">
                                      <p:cBhvr>
                                        <p:cTn id="26" dur="500"/>
                                        <p:tgtEl>
                                          <p:spTgt spid="1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uiExpand="1" build="p"/>
      <p:bldP spid="1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930963" cy="1342496"/>
          </a:xfrm>
        </p:spPr>
        <p:txBody>
          <a:bodyPr>
            <a:normAutofit/>
          </a:bodyPr>
          <a:lstStyle/>
          <a:p>
            <a:r>
              <a:rPr lang="en-GB" sz="4000" b="1" dirty="0">
                <a:solidFill>
                  <a:srgbClr val="1D4956"/>
                </a:solidFill>
                <a:latin typeface="Barlow"/>
                <a:cs typeface="Calibri"/>
              </a:rPr>
              <a:t>Incorporating </a:t>
            </a:r>
            <a:r>
              <a:rPr lang="en-GB" sz="4000" b="1" dirty="0" err="1">
                <a:solidFill>
                  <a:srgbClr val="1D4956"/>
                </a:solidFill>
                <a:latin typeface="Barlow"/>
                <a:cs typeface="Calibri"/>
              </a:rPr>
              <a:t>TReM</a:t>
            </a:r>
            <a:r>
              <a:rPr lang="en-GB" sz="4000" b="1" dirty="0">
                <a:solidFill>
                  <a:srgbClr val="1D4956"/>
                </a:solidFill>
                <a:latin typeface="Barlow"/>
                <a:cs typeface="Calibri"/>
              </a:rPr>
              <a:t> in Priority &amp; Elastic</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13</a:t>
            </a:r>
            <a:endParaRPr lang="en-US" sz="1400" b="1" dirty="0">
              <a:solidFill>
                <a:schemeClr val="bg1"/>
              </a:solidFill>
            </a:endParaRPr>
          </a:p>
        </p:txBody>
      </p:sp>
      <p:grpSp>
        <p:nvGrpSpPr>
          <p:cNvPr id="13" name="Ομάδα 12"/>
          <p:cNvGrpSpPr/>
          <p:nvPr/>
        </p:nvGrpSpPr>
        <p:grpSpPr>
          <a:xfrm>
            <a:off x="793943" y="1984537"/>
            <a:ext cx="4518445" cy="2637338"/>
            <a:chOff x="793943" y="1984537"/>
            <a:chExt cx="4518445" cy="2637338"/>
          </a:xfrm>
        </p:grpSpPr>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330872" y="2627355"/>
              <a:ext cx="2327151" cy="1632093"/>
              <a:chOff x="7598607" y="1865303"/>
              <a:chExt cx="2327151" cy="1632093"/>
            </a:xfrm>
          </p:grpSpPr>
          <p:cxnSp>
            <p:nvCxnSpPr>
              <p:cNvPr id="50" name="Ευθεία γραμμή σύνδεσης 49"/>
              <p:cNvCxnSpPr>
                <a:stCxn id="90"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266"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7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7782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endParaRPr lang="en-GB" sz="2200" dirty="0">
              <a:solidFill>
                <a:srgbClr val="1D4956"/>
              </a:solidFill>
              <a:latin typeface="Barlow"/>
              <a:cs typeface="Calibri"/>
            </a:endParaRPr>
          </a:p>
        </p:txBody>
      </p:sp>
      <p:cxnSp>
        <p:nvCxnSpPr>
          <p:cNvPr id="280"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610225"/>
            <a:ext cx="0" cy="6881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281" name="Ομάδα 280"/>
          <p:cNvGrpSpPr/>
          <p:nvPr/>
        </p:nvGrpSpPr>
        <p:grpSpPr>
          <a:xfrm>
            <a:off x="6650732" y="1967418"/>
            <a:ext cx="4518445" cy="2637338"/>
            <a:chOff x="793943" y="1984537"/>
            <a:chExt cx="4518445" cy="2637338"/>
          </a:xfrm>
        </p:grpSpPr>
        <p:grpSp>
          <p:nvGrpSpPr>
            <p:cNvPr id="282" name="Ομάδα 281"/>
            <p:cNvGrpSpPr/>
            <p:nvPr/>
          </p:nvGrpSpPr>
          <p:grpSpPr>
            <a:xfrm>
              <a:off x="2013399" y="2129219"/>
              <a:ext cx="1371441" cy="2492656"/>
              <a:chOff x="8281134" y="1367167"/>
              <a:chExt cx="1371441" cy="2423412"/>
            </a:xfrm>
          </p:grpSpPr>
          <p:sp>
            <p:nvSpPr>
              <p:cNvPr id="319" name="Στρογγυλεμένο ορθογώνιο 318"/>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83" name="Ομάδα 282"/>
            <p:cNvGrpSpPr/>
            <p:nvPr/>
          </p:nvGrpSpPr>
          <p:grpSpPr>
            <a:xfrm>
              <a:off x="2623521" y="2692423"/>
              <a:ext cx="217592" cy="1783639"/>
              <a:chOff x="8891256" y="1930371"/>
              <a:chExt cx="217592" cy="1783639"/>
            </a:xfrm>
          </p:grpSpPr>
          <p:pic>
            <p:nvPicPr>
              <p:cNvPr id="317" name="Εικόνα 3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318" name="Εικόνα 3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284" name="Ομάδα 283"/>
            <p:cNvGrpSpPr/>
            <p:nvPr/>
          </p:nvGrpSpPr>
          <p:grpSpPr>
            <a:xfrm>
              <a:off x="1330872" y="2627355"/>
              <a:ext cx="2327151" cy="1632093"/>
              <a:chOff x="7598607" y="1865303"/>
              <a:chExt cx="2327151" cy="1632093"/>
            </a:xfrm>
          </p:grpSpPr>
          <p:cxnSp>
            <p:nvCxnSpPr>
              <p:cNvPr id="309" name="Ευθεία γραμμή σύνδεσης 308"/>
              <p:cNvCxnSpPr>
                <a:stCxn id="293"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0" name="TextBox 309">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311" name="Ευθεία γραμμή σύνδεσης 310"/>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2" name="TextBox 311">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313" name="Ευθεία γραμμή σύνδεσης 312"/>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4" name="TextBox 313">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315" name="Ευθεία γραμμή σύνδεσης 314"/>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6" name="TextBox 315">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85" name="Ομάδα 284"/>
            <p:cNvGrpSpPr/>
            <p:nvPr/>
          </p:nvGrpSpPr>
          <p:grpSpPr>
            <a:xfrm>
              <a:off x="793943" y="1984537"/>
              <a:ext cx="1035313" cy="2377498"/>
              <a:chOff x="7061678" y="1222485"/>
              <a:chExt cx="1035313" cy="2377498"/>
            </a:xfrm>
          </p:grpSpPr>
          <p:sp>
            <p:nvSpPr>
              <p:cNvPr id="304" name="TextBox 303">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305" name="Ομάδα 304"/>
              <p:cNvGrpSpPr/>
              <p:nvPr/>
            </p:nvGrpSpPr>
            <p:grpSpPr>
              <a:xfrm>
                <a:off x="7069120" y="3308169"/>
                <a:ext cx="1027871" cy="291814"/>
                <a:chOff x="894603" y="2955203"/>
                <a:chExt cx="1027871" cy="291814"/>
              </a:xfrm>
            </p:grpSpPr>
            <p:sp>
              <p:nvSpPr>
                <p:cNvPr id="306" name="Ορθογώνιο 305"/>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Ευθεία γραμμή σύνδεσης 306"/>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308" name="Ευθεία γραμμή σύνδεσης 307"/>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286" name="Ομάδα 285"/>
            <p:cNvGrpSpPr/>
            <p:nvPr/>
          </p:nvGrpSpPr>
          <p:grpSpPr>
            <a:xfrm>
              <a:off x="3505603" y="2136316"/>
              <a:ext cx="1806785" cy="2401776"/>
              <a:chOff x="9773338" y="1374264"/>
              <a:chExt cx="1806785" cy="2401776"/>
            </a:xfrm>
          </p:grpSpPr>
          <p:sp>
            <p:nvSpPr>
              <p:cNvPr id="296" name="Ορθογώνιο 295"/>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98" name="TextBox 297">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99" name="TextBox 298">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300" name="Ορθογώνιο 299"/>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302" name="TextBox 301">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303" name="TextBox 302">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287" name="Ομάδα 286"/>
            <p:cNvGrpSpPr/>
            <p:nvPr/>
          </p:nvGrpSpPr>
          <p:grpSpPr>
            <a:xfrm>
              <a:off x="854913" y="4012274"/>
              <a:ext cx="263309" cy="411542"/>
              <a:chOff x="555227" y="1410412"/>
              <a:chExt cx="263309" cy="411542"/>
            </a:xfrm>
          </p:grpSpPr>
          <p:sp>
            <p:nvSpPr>
              <p:cNvPr id="294" name="Οβάλ 293"/>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5" name="TextBox 294">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88" name="Ομάδα 287"/>
            <p:cNvGrpSpPr/>
            <p:nvPr/>
          </p:nvGrpSpPr>
          <p:grpSpPr>
            <a:xfrm>
              <a:off x="1193246" y="4011652"/>
              <a:ext cx="263309" cy="411542"/>
              <a:chOff x="555227" y="1410412"/>
              <a:chExt cx="263309" cy="411542"/>
            </a:xfrm>
          </p:grpSpPr>
          <p:sp>
            <p:nvSpPr>
              <p:cNvPr id="292" name="Οβάλ 2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TextBox 2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89" name="Ομάδα 288"/>
            <p:cNvGrpSpPr/>
            <p:nvPr/>
          </p:nvGrpSpPr>
          <p:grpSpPr>
            <a:xfrm>
              <a:off x="1531579" y="4011030"/>
              <a:ext cx="263309" cy="411542"/>
              <a:chOff x="555227" y="1410412"/>
              <a:chExt cx="263309" cy="411542"/>
            </a:xfrm>
          </p:grpSpPr>
          <p:sp>
            <p:nvSpPr>
              <p:cNvPr id="290" name="Οβάλ 28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1" name="TextBox 29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94"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95"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Tree>
    <p:extLst>
      <p:ext uri="{BB962C8B-B14F-4D97-AF65-F5344CB8AC3E}">
        <p14:creationId xmlns:p14="http://schemas.microsoft.com/office/powerpoint/2010/main" val="85943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3468793" cy="1342496"/>
          </a:xfrm>
        </p:spPr>
        <p:txBody>
          <a:bodyPr>
            <a:normAutofit/>
          </a:bodyPr>
          <a:lstStyle/>
          <a:p>
            <a:r>
              <a:rPr lang="en-US" sz="4000" b="1" dirty="0">
                <a:solidFill>
                  <a:srgbClr val="1D4956"/>
                </a:solidFill>
                <a:latin typeface="Barlow"/>
                <a:cs typeface="Calibri Light"/>
              </a:rPr>
              <a:t>GPU sharing</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fld id="{48F63A3B-78C7-47BE-AE5E-E10140E04643}" type="slidenum">
              <a:rPr lang="en-US" sz="1400" b="1" dirty="0">
                <a:solidFill>
                  <a:schemeClr val="bg1"/>
                </a:solidFill>
                <a:latin typeface="Barlow"/>
              </a:rPr>
              <a:t>2</a:t>
            </a:fld>
            <a:endParaRPr lang="en-US" sz="1400" b="1" dirty="0">
              <a:solidFill>
                <a:schemeClr val="bg1"/>
              </a:solidFill>
            </a:endParaRPr>
          </a:p>
        </p:txBody>
      </p:sp>
      <p:sp>
        <p:nvSpPr>
          <p:cNvPr id="4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0343" y="5900983"/>
            <a:ext cx="5760456" cy="596458"/>
          </a:xfrm>
        </p:spPr>
        <p:txBody>
          <a:bodyPr vert="horz" lIns="91440" tIns="45720" rIns="91440" bIns="45720" rtlCol="0" anchor="t">
            <a:noAutofit/>
          </a:bodyPr>
          <a:lstStyle/>
          <a:p>
            <a:pPr>
              <a:lnSpc>
                <a:spcPct val="100000"/>
              </a:lnSpc>
              <a:buFont typeface="Wingdings" panose="05000000000000000000" pitchFamily="2" charset="2"/>
              <a:buChar char="Ø"/>
            </a:pPr>
            <a:r>
              <a:rPr lang="en-US" sz="2400" dirty="0">
                <a:solidFill>
                  <a:schemeClr val="accent1">
                    <a:lumMod val="50000"/>
                  </a:schemeClr>
                </a:solidFill>
                <a:latin typeface="Barlow"/>
                <a:cs typeface="Calibri"/>
              </a:rPr>
              <a:t> Leads to SLA violation</a:t>
            </a:r>
            <a:br>
              <a:rPr lang="en-US" sz="2400" dirty="0">
                <a:solidFill>
                  <a:schemeClr val="accent1">
                    <a:lumMod val="50000"/>
                  </a:schemeClr>
                </a:solidFill>
                <a:latin typeface="Barlow"/>
                <a:cs typeface="Calibri"/>
              </a:rPr>
            </a:br>
            <a:endParaRPr lang="en-US" sz="2400" dirty="0">
              <a:solidFill>
                <a:schemeClr val="accent1">
                  <a:lumMod val="50000"/>
                </a:schemeClr>
              </a:solidFill>
              <a:latin typeface="Barlow"/>
              <a:cs typeface="Calibri"/>
            </a:endParaRPr>
          </a:p>
        </p:txBody>
      </p:sp>
      <p:grpSp>
        <p:nvGrpSpPr>
          <p:cNvPr id="10" name="Ομάδα 9"/>
          <p:cNvGrpSpPr/>
          <p:nvPr/>
        </p:nvGrpSpPr>
        <p:grpSpPr>
          <a:xfrm>
            <a:off x="10444008" y="3480623"/>
            <a:ext cx="369856" cy="369332"/>
            <a:chOff x="10543052" y="865290"/>
            <a:chExt cx="369856" cy="369332"/>
          </a:xfrm>
        </p:grpSpPr>
        <p:sp>
          <p:nvSpPr>
            <p:cNvPr id="42" name="Rectangle 20">
              <a:extLst>
                <a:ext uri="{FF2B5EF4-FFF2-40B4-BE49-F238E27FC236}">
                  <a16:creationId xmlns:a16="http://schemas.microsoft.com/office/drawing/2014/main" id="{52696BAD-EDDF-4280-B055-B34587C0FD26}"/>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0DCCF82-E85A-4763-99D9-CDC48CAEF210}"/>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cxnSp>
        <p:nvCxnSpPr>
          <p:cNvPr id="44" name="Straight Arrow Connector 6">
            <a:extLst>
              <a:ext uri="{FF2B5EF4-FFF2-40B4-BE49-F238E27FC236}">
                <a16:creationId xmlns:a16="http://schemas.microsoft.com/office/drawing/2014/main" id="{F4F9233F-A471-41F4-A3E1-8C50C90C9D52}"/>
              </a:ext>
            </a:extLst>
          </p:cNvPr>
          <p:cNvCxnSpPr/>
          <p:nvPr/>
        </p:nvCxnSpPr>
        <p:spPr>
          <a:xfrm>
            <a:off x="8896962" y="2905125"/>
            <a:ext cx="0" cy="333375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43"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381760"/>
            <a:ext cx="9148120" cy="3215398"/>
          </a:xfrm>
        </p:spPr>
        <p:txBody>
          <a:bodyPr vert="horz" lIns="91440" tIns="45720" rIns="91440" bIns="45720" rtlCol="0" anchor="t">
            <a:normAutofit/>
          </a:bodyPr>
          <a:lstStyle/>
          <a:p>
            <a:pPr>
              <a:lnSpc>
                <a:spcPct val="100000"/>
              </a:lnSpc>
            </a:pPr>
            <a:r>
              <a:rPr lang="en-US" sz="2400" dirty="0">
                <a:solidFill>
                  <a:schemeClr val="accent1">
                    <a:lumMod val="50000"/>
                  </a:schemeClr>
                </a:solidFill>
                <a:latin typeface="Barlow"/>
                <a:cs typeface="Calibri"/>
              </a:rPr>
              <a:t>Today, GPUs are offered in a dedicated manner by cloud providers</a:t>
            </a:r>
            <a:endParaRPr lang="en-GB" dirty="0">
              <a:solidFill>
                <a:schemeClr val="accent1">
                  <a:lumMod val="50000"/>
                </a:schemeClr>
              </a:solidFill>
            </a:endParaRPr>
          </a:p>
          <a:p>
            <a:pPr>
              <a:lnSpc>
                <a:spcPct val="100000"/>
              </a:lnSpc>
            </a:pPr>
            <a:r>
              <a:rPr lang="en-GB" sz="2400" dirty="0">
                <a:solidFill>
                  <a:schemeClr val="accent1">
                    <a:lumMod val="50000"/>
                  </a:schemeClr>
                </a:solidFill>
                <a:latin typeface="Barlow"/>
                <a:cs typeface="Calibri"/>
              </a:rPr>
              <a:t>To ensure SLA for user-facing tasks</a:t>
            </a:r>
          </a:p>
          <a:p>
            <a:pPr lvl="1">
              <a:lnSpc>
                <a:spcPct val="100000"/>
              </a:lnSpc>
            </a:pPr>
            <a:r>
              <a:rPr lang="en-US" sz="2000" dirty="0">
                <a:solidFill>
                  <a:schemeClr val="accent1">
                    <a:lumMod val="50000"/>
                  </a:schemeClr>
                </a:solidFill>
                <a:latin typeface="Barlow"/>
                <a:cs typeface="Calibri"/>
              </a:rPr>
              <a:t>User-facing task’s response time &lt; SLA</a:t>
            </a:r>
            <a:endParaRPr lang="en-GB" sz="2000" dirty="0">
              <a:solidFill>
                <a:schemeClr val="accent1">
                  <a:lumMod val="50000"/>
                </a:schemeClr>
              </a:solidFill>
              <a:latin typeface="Barlow"/>
              <a:cs typeface="Calibri"/>
            </a:endParaRPr>
          </a:p>
          <a:p>
            <a:pPr>
              <a:lnSpc>
                <a:spcPct val="100000"/>
              </a:lnSpc>
            </a:pPr>
            <a:r>
              <a:rPr lang="en-GB" sz="2400" dirty="0">
                <a:solidFill>
                  <a:schemeClr val="accent1">
                    <a:lumMod val="50000"/>
                  </a:schemeClr>
                </a:solidFill>
                <a:latin typeface="Barlow"/>
                <a:cs typeface="Calibri"/>
              </a:rPr>
              <a:t>But GPUs are underutilized</a:t>
            </a:r>
            <a:endParaRPr lang="en-US" sz="2400" dirty="0">
              <a:solidFill>
                <a:schemeClr val="accent1">
                  <a:lumMod val="50000"/>
                </a:schemeClr>
              </a:solidFill>
              <a:latin typeface="Barlow"/>
              <a:cs typeface="Calibri"/>
            </a:endParaRPr>
          </a:p>
          <a:p>
            <a:pPr>
              <a:lnSpc>
                <a:spcPct val="100000"/>
              </a:lnSpc>
            </a:pPr>
            <a:r>
              <a:rPr lang="en-US" sz="2400" dirty="0">
                <a:solidFill>
                  <a:schemeClr val="accent1">
                    <a:lumMod val="50000"/>
                  </a:schemeClr>
                </a:solidFill>
                <a:latin typeface="Barlow"/>
                <a:cs typeface="Calibri"/>
              </a:rPr>
              <a:t>State of the art approaches increase GPU utilization </a:t>
            </a:r>
          </a:p>
          <a:p>
            <a:pPr>
              <a:lnSpc>
                <a:spcPct val="100000"/>
              </a:lnSpc>
            </a:pPr>
            <a:r>
              <a:rPr lang="en-US" sz="2400" dirty="0">
                <a:solidFill>
                  <a:schemeClr val="accent1">
                    <a:lumMod val="50000"/>
                  </a:schemeClr>
                </a:solidFill>
                <a:latin typeface="Barlow"/>
                <a:cs typeface="Calibri"/>
              </a:rPr>
              <a:t>By using idle GPUs for batch tasks</a:t>
            </a:r>
          </a:p>
          <a:p>
            <a:pPr lvl="1">
              <a:lnSpc>
                <a:spcPct val="100000"/>
              </a:lnSpc>
            </a:pPr>
            <a:r>
              <a:rPr lang="en-US" sz="2000" dirty="0">
                <a:solidFill>
                  <a:schemeClr val="accent1">
                    <a:lumMod val="50000"/>
                  </a:schemeClr>
                </a:solidFill>
                <a:latin typeface="Barlow"/>
                <a:cs typeface="Calibri"/>
              </a:rPr>
              <a:t>Batch task does not have strict response time requirements</a:t>
            </a:r>
          </a:p>
        </p:txBody>
      </p:sp>
      <p:sp>
        <p:nvSpPr>
          <p:cNvPr id="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5084" y="4954109"/>
            <a:ext cx="6751909" cy="521147"/>
          </a:xfrm>
        </p:spPr>
        <p:txBody>
          <a:bodyPr vert="horz" lIns="91440" tIns="45720" rIns="91440" bIns="45720" rtlCol="0" anchor="t">
            <a:noAutofit/>
          </a:bodyPr>
          <a:lstStyle/>
          <a:p>
            <a:pPr>
              <a:lnSpc>
                <a:spcPct val="100000"/>
              </a:lnSpc>
              <a:buFont typeface="Wingdings" panose="05000000000000000000" pitchFamily="2" charset="2"/>
              <a:buChar char="Ø"/>
            </a:pPr>
            <a:r>
              <a:rPr lang="en-US" sz="2400" dirty="0">
                <a:solidFill>
                  <a:schemeClr val="accent1">
                    <a:lumMod val="50000"/>
                  </a:schemeClr>
                </a:solidFill>
                <a:latin typeface="Barlow"/>
                <a:cs typeface="Calibri"/>
              </a:rPr>
              <a:t> User-facing task can meet its SLA target</a:t>
            </a:r>
          </a:p>
        </p:txBody>
      </p:sp>
      <p:sp>
        <p:nvSpPr>
          <p:cNvPr id="4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0210" y="5433154"/>
            <a:ext cx="7713130" cy="521147"/>
          </a:xfrm>
        </p:spPr>
        <p:txBody>
          <a:bodyPr vert="horz" lIns="91440" tIns="45720" rIns="91440" bIns="45720" rtlCol="0" anchor="t">
            <a:normAutofit/>
          </a:bodyPr>
          <a:lstStyle/>
          <a:p>
            <a:pPr>
              <a:lnSpc>
                <a:spcPct val="100000"/>
              </a:lnSpc>
            </a:pPr>
            <a:r>
              <a:rPr lang="en-US" sz="2400" b="1" dirty="0">
                <a:solidFill>
                  <a:schemeClr val="accent1">
                    <a:lumMod val="50000"/>
                  </a:schemeClr>
                </a:solidFill>
                <a:latin typeface="Barlow"/>
                <a:cs typeface="Calibri"/>
              </a:rPr>
              <a:t>But</a:t>
            </a:r>
            <a:r>
              <a:rPr lang="en-US" sz="2400" dirty="0">
                <a:solidFill>
                  <a:schemeClr val="accent1">
                    <a:lumMod val="50000"/>
                  </a:schemeClr>
                </a:solidFill>
                <a:latin typeface="Barlow"/>
                <a:cs typeface="Calibri"/>
              </a:rPr>
              <a:t> batch tasks </a:t>
            </a:r>
            <a:r>
              <a:rPr lang="en-GB" sz="2400" dirty="0">
                <a:solidFill>
                  <a:schemeClr val="accent1">
                    <a:lumMod val="50000"/>
                  </a:schemeClr>
                </a:solidFill>
                <a:latin typeface="Barlow"/>
                <a:cs typeface="Calibri"/>
              </a:rPr>
              <a:t>execution time ≥ </a:t>
            </a:r>
            <a:r>
              <a:rPr lang="en-US" sz="2400" dirty="0">
                <a:solidFill>
                  <a:schemeClr val="accent1">
                    <a:lumMod val="50000"/>
                  </a:schemeClr>
                </a:solidFill>
                <a:latin typeface="Barlow"/>
                <a:cs typeface="Calibri"/>
              </a:rPr>
              <a:t>SLA</a:t>
            </a:r>
            <a:endParaRPr lang="en-US" sz="1100" dirty="0">
              <a:solidFill>
                <a:schemeClr val="accent1">
                  <a:lumMod val="50000"/>
                </a:schemeClr>
              </a:solidFill>
              <a:latin typeface="Barlow"/>
              <a:cs typeface="Calibri"/>
            </a:endParaRPr>
          </a:p>
        </p:txBody>
      </p:sp>
      <p:sp>
        <p:nvSpPr>
          <p:cNvPr id="4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9613" y="4516988"/>
            <a:ext cx="6739761" cy="521147"/>
          </a:xfrm>
        </p:spPr>
        <p:txBody>
          <a:bodyPr vert="horz" lIns="91440" tIns="45720" rIns="91440" bIns="45720" rtlCol="0" anchor="t">
            <a:normAutofit/>
          </a:bodyPr>
          <a:lstStyle/>
          <a:p>
            <a:pPr>
              <a:lnSpc>
                <a:spcPct val="100000"/>
              </a:lnSpc>
            </a:pPr>
            <a:r>
              <a:rPr lang="en-US" sz="2400" dirty="0">
                <a:solidFill>
                  <a:schemeClr val="accent1">
                    <a:lumMod val="50000"/>
                  </a:schemeClr>
                </a:solidFill>
                <a:latin typeface="Barlow"/>
                <a:cs typeface="Calibri"/>
              </a:rPr>
              <a:t>If batch task </a:t>
            </a:r>
            <a:r>
              <a:rPr lang="en-US" sz="2400" b="1" dirty="0">
                <a:solidFill>
                  <a:schemeClr val="accent1">
                    <a:lumMod val="50000"/>
                  </a:schemeClr>
                </a:solidFill>
                <a:latin typeface="Barlow"/>
                <a:cs typeface="Calibri"/>
              </a:rPr>
              <a:t>execution time </a:t>
            </a:r>
            <a:r>
              <a:rPr lang="en-US" sz="2400" dirty="0">
                <a:solidFill>
                  <a:schemeClr val="accent1">
                    <a:lumMod val="50000"/>
                  </a:schemeClr>
                </a:solidFill>
                <a:latin typeface="Barlow"/>
                <a:cs typeface="Calibri"/>
              </a:rPr>
              <a:t>adequately &lt; SLA </a:t>
            </a:r>
          </a:p>
        </p:txBody>
      </p:sp>
      <p:grpSp>
        <p:nvGrpSpPr>
          <p:cNvPr id="18" name="Group 17">
            <a:extLst>
              <a:ext uri="{FF2B5EF4-FFF2-40B4-BE49-F238E27FC236}">
                <a16:creationId xmlns:a16="http://schemas.microsoft.com/office/drawing/2014/main" id="{974FAC53-2953-408C-934E-AB4466205702}"/>
              </a:ext>
            </a:extLst>
          </p:cNvPr>
          <p:cNvGrpSpPr/>
          <p:nvPr/>
        </p:nvGrpSpPr>
        <p:grpSpPr>
          <a:xfrm>
            <a:off x="8896962" y="3088426"/>
            <a:ext cx="2593998" cy="1250935"/>
            <a:chOff x="8896962" y="3088426"/>
            <a:chExt cx="2593998" cy="1250935"/>
          </a:xfrm>
        </p:grpSpPr>
        <p:grpSp>
          <p:nvGrpSpPr>
            <p:cNvPr id="6" name="Ομάδα 5"/>
            <p:cNvGrpSpPr/>
            <p:nvPr/>
          </p:nvGrpSpPr>
          <p:grpSpPr>
            <a:xfrm>
              <a:off x="9636299" y="3480623"/>
              <a:ext cx="751830" cy="323285"/>
              <a:chOff x="9722643" y="865290"/>
              <a:chExt cx="751830" cy="323285"/>
            </a:xfrm>
          </p:grpSpPr>
          <p:grpSp>
            <p:nvGrpSpPr>
              <p:cNvPr id="27" name="Ομάδα 26"/>
              <p:cNvGrpSpPr/>
              <p:nvPr/>
            </p:nvGrpSpPr>
            <p:grpSpPr>
              <a:xfrm>
                <a:off x="9722643" y="877074"/>
                <a:ext cx="751830" cy="311501"/>
                <a:chOff x="8794132" y="1734005"/>
                <a:chExt cx="284650" cy="369332"/>
              </a:xfrm>
            </p:grpSpPr>
            <p:sp>
              <p:nvSpPr>
                <p:cNvPr id="28" name="Rectangle 16">
                  <a:extLst>
                    <a:ext uri="{FF2B5EF4-FFF2-40B4-BE49-F238E27FC236}">
                      <a16:creationId xmlns:a16="http://schemas.microsoft.com/office/drawing/2014/main" id="{D70D9152-AF46-4E35-863A-D1874B88BB85}"/>
                    </a:ext>
                  </a:extLst>
                </p:cNvPr>
                <p:cNvSpPr/>
                <p:nvPr/>
              </p:nvSpPr>
              <p:spPr>
                <a:xfrm>
                  <a:off x="8794132" y="1803400"/>
                  <a:ext cx="284650" cy="280642"/>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0DCCF82-E85A-4763-99D9-CDC48CAEF210}"/>
                    </a:ext>
                  </a:extLst>
                </p:cNvPr>
                <p:cNvSpPr txBox="1"/>
                <p:nvPr/>
              </p:nvSpPr>
              <p:spPr>
                <a:xfrm>
                  <a:off x="8794132" y="1734005"/>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solidFill>
                      <a:schemeClr val="bg1"/>
                    </a:solidFill>
                  </a:endParaRPr>
                </a:p>
              </p:txBody>
            </p:sp>
          </p:grpSp>
          <p:sp>
            <p:nvSpPr>
              <p:cNvPr id="11" name="TextBox 10">
                <a:extLst>
                  <a:ext uri="{FF2B5EF4-FFF2-40B4-BE49-F238E27FC236}">
                    <a16:creationId xmlns:a16="http://schemas.microsoft.com/office/drawing/2014/main" id="{00DCCF82-E85A-4763-99D9-CDC48CAEF210}"/>
                  </a:ext>
                </a:extLst>
              </p:cNvPr>
              <p:cNvSpPr txBox="1"/>
              <p:nvPr/>
            </p:nvSpPr>
            <p:spPr>
              <a:xfrm>
                <a:off x="9956231" y="865290"/>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6" name="Group 15">
              <a:extLst>
                <a:ext uri="{FF2B5EF4-FFF2-40B4-BE49-F238E27FC236}">
                  <a16:creationId xmlns:a16="http://schemas.microsoft.com/office/drawing/2014/main" id="{22D286F9-B0B0-49FA-94CB-5C5BE3267FAA}"/>
                </a:ext>
              </a:extLst>
            </p:cNvPr>
            <p:cNvGrpSpPr/>
            <p:nvPr/>
          </p:nvGrpSpPr>
          <p:grpSpPr>
            <a:xfrm>
              <a:off x="8896962" y="3088426"/>
              <a:ext cx="2593998" cy="1250935"/>
              <a:chOff x="8896962" y="3088426"/>
              <a:chExt cx="2593998" cy="1250935"/>
            </a:xfrm>
          </p:grpSpPr>
          <p:grpSp>
            <p:nvGrpSpPr>
              <p:cNvPr id="4" name="Group 3">
                <a:extLst>
                  <a:ext uri="{FF2B5EF4-FFF2-40B4-BE49-F238E27FC236}">
                    <a16:creationId xmlns:a16="http://schemas.microsoft.com/office/drawing/2014/main" id="{02DD5024-C1D5-4EC6-9F20-0C109834DE10}"/>
                  </a:ext>
                </a:extLst>
              </p:cNvPr>
              <p:cNvGrpSpPr/>
              <p:nvPr/>
            </p:nvGrpSpPr>
            <p:grpSpPr>
              <a:xfrm>
                <a:off x="10512500" y="3088426"/>
                <a:ext cx="754956" cy="1066269"/>
                <a:chOff x="10512500" y="3088426"/>
                <a:chExt cx="754956" cy="1066269"/>
              </a:xfrm>
            </p:grpSpPr>
            <p:cxnSp>
              <p:nvCxnSpPr>
                <p:cNvPr id="38" name="Straight Arrow Connector 17">
                  <a:extLst>
                    <a:ext uri="{FF2B5EF4-FFF2-40B4-BE49-F238E27FC236}">
                      <a16:creationId xmlns:a16="http://schemas.microsoft.com/office/drawing/2014/main" id="{D454EB1A-2985-415B-B870-75D91B1F1E10}"/>
                    </a:ext>
                  </a:extLst>
                </p:cNvPr>
                <p:cNvCxnSpPr>
                  <a:cxnSpLocks/>
                </p:cNvCxnSpPr>
                <p:nvPr/>
              </p:nvCxnSpPr>
              <p:spPr>
                <a:xfrm>
                  <a:off x="10889978" y="3420573"/>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DCCF82-E85A-4763-99D9-CDC48CAEF210}"/>
                    </a:ext>
                  </a:extLst>
                </p:cNvPr>
                <p:cNvSpPr txBox="1"/>
                <p:nvPr/>
              </p:nvSpPr>
              <p:spPr>
                <a:xfrm>
                  <a:off x="10512500" y="3088426"/>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sp>
            <p:nvSpPr>
              <p:cNvPr id="51" name="TextBox 50">
                <a:extLst>
                  <a:ext uri="{FF2B5EF4-FFF2-40B4-BE49-F238E27FC236}">
                    <a16:creationId xmlns:a16="http://schemas.microsoft.com/office/drawing/2014/main" id="{C9D82E56-16C6-4E8F-A924-2E029E1D7003}"/>
                  </a:ext>
                </a:extLst>
              </p:cNvPr>
              <p:cNvSpPr txBox="1"/>
              <p:nvPr/>
            </p:nvSpPr>
            <p:spPr>
              <a:xfrm>
                <a:off x="8896962" y="397002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52" name="Ευθεία γραμμή σύνδεσης 16">
                <a:extLst>
                  <a:ext uri="{FF2B5EF4-FFF2-40B4-BE49-F238E27FC236}">
                    <a16:creationId xmlns:a16="http://schemas.microsoft.com/office/drawing/2014/main" id="{49D1A042-4E6E-4CCB-9F2A-B47E7A659C5E}"/>
                  </a:ext>
                </a:extLst>
              </p:cNvPr>
              <p:cNvCxnSpPr>
                <a:cxnSpLocks/>
              </p:cNvCxnSpPr>
              <p:nvPr/>
            </p:nvCxnSpPr>
            <p:spPr>
              <a:xfrm>
                <a:off x="9311640" y="4041789"/>
                <a:ext cx="2179320" cy="556"/>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20" name="Group 19">
            <a:extLst>
              <a:ext uri="{FF2B5EF4-FFF2-40B4-BE49-F238E27FC236}">
                <a16:creationId xmlns:a16="http://schemas.microsoft.com/office/drawing/2014/main" id="{A5B0FDC6-66CE-4FA2-BEA8-C4CD77BF054B}"/>
              </a:ext>
            </a:extLst>
          </p:cNvPr>
          <p:cNvGrpSpPr/>
          <p:nvPr/>
        </p:nvGrpSpPr>
        <p:grpSpPr>
          <a:xfrm>
            <a:off x="8899980" y="4603872"/>
            <a:ext cx="2590980" cy="1241913"/>
            <a:chOff x="8899980" y="4603872"/>
            <a:chExt cx="2590980" cy="1241913"/>
          </a:xfrm>
        </p:grpSpPr>
        <p:grpSp>
          <p:nvGrpSpPr>
            <p:cNvPr id="19" name="Group 18">
              <a:extLst>
                <a:ext uri="{FF2B5EF4-FFF2-40B4-BE49-F238E27FC236}">
                  <a16:creationId xmlns:a16="http://schemas.microsoft.com/office/drawing/2014/main" id="{21AA3934-5C56-4109-BECB-55E74A20F45E}"/>
                </a:ext>
              </a:extLst>
            </p:cNvPr>
            <p:cNvGrpSpPr/>
            <p:nvPr/>
          </p:nvGrpSpPr>
          <p:grpSpPr>
            <a:xfrm>
              <a:off x="8899980" y="4603872"/>
              <a:ext cx="2590980" cy="1241913"/>
              <a:chOff x="8899980" y="4603872"/>
              <a:chExt cx="2590980" cy="1241913"/>
            </a:xfrm>
          </p:grpSpPr>
          <p:sp>
            <p:nvSpPr>
              <p:cNvPr id="32" name="TextBox 31">
                <a:extLst>
                  <a:ext uri="{FF2B5EF4-FFF2-40B4-BE49-F238E27FC236}">
                    <a16:creationId xmlns:a16="http://schemas.microsoft.com/office/drawing/2014/main" id="{00DCCF82-E85A-4763-99D9-CDC48CAEF210}"/>
                  </a:ext>
                </a:extLst>
              </p:cNvPr>
              <p:cNvSpPr txBox="1"/>
              <p:nvPr/>
            </p:nvSpPr>
            <p:spPr>
              <a:xfrm>
                <a:off x="8899980" y="5476453"/>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34" name="Straight Arrow Connector 17">
                <a:extLst>
                  <a:ext uri="{FF2B5EF4-FFF2-40B4-BE49-F238E27FC236}">
                    <a16:creationId xmlns:a16="http://schemas.microsoft.com/office/drawing/2014/main" id="{D454EB1A-2985-415B-B870-75D91B1F1E10}"/>
                  </a:ext>
                </a:extLst>
              </p:cNvPr>
              <p:cNvCxnSpPr>
                <a:cxnSpLocks/>
              </p:cNvCxnSpPr>
              <p:nvPr/>
            </p:nvCxnSpPr>
            <p:spPr>
              <a:xfrm>
                <a:off x="10976322" y="4936019"/>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0DCCF82-E85A-4763-99D9-CDC48CAEF210}"/>
                  </a:ext>
                </a:extLst>
              </p:cNvPr>
              <p:cNvSpPr txBox="1"/>
              <p:nvPr/>
            </p:nvSpPr>
            <p:spPr>
              <a:xfrm>
                <a:off x="10598844" y="460387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sp>
            <p:nvSpPr>
              <p:cNvPr id="41" name="Rectangle 16">
                <a:extLst>
                  <a:ext uri="{FF2B5EF4-FFF2-40B4-BE49-F238E27FC236}">
                    <a16:creationId xmlns:a16="http://schemas.microsoft.com/office/drawing/2014/main" id="{D70D9152-AF46-4E35-863A-D1874B88BB85}"/>
                  </a:ext>
                </a:extLst>
              </p:cNvPr>
              <p:cNvSpPr/>
              <p:nvPr/>
            </p:nvSpPr>
            <p:spPr>
              <a:xfrm>
                <a:off x="9632552" y="5064718"/>
                <a:ext cx="1167336"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Ευθεία γραμμή σύνδεσης 16">
                <a:extLst>
                  <a:ext uri="{FF2B5EF4-FFF2-40B4-BE49-F238E27FC236}">
                    <a16:creationId xmlns:a16="http://schemas.microsoft.com/office/drawing/2014/main" id="{C07D8558-5AB0-455C-8735-7DFC2D79B811}"/>
                  </a:ext>
                </a:extLst>
              </p:cNvPr>
              <p:cNvCxnSpPr>
                <a:cxnSpLocks/>
              </p:cNvCxnSpPr>
              <p:nvPr/>
            </p:nvCxnSpPr>
            <p:spPr>
              <a:xfrm>
                <a:off x="9311640" y="5552224"/>
                <a:ext cx="2179320" cy="556"/>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7" name="TextBox 36">
              <a:extLst>
                <a:ext uri="{FF2B5EF4-FFF2-40B4-BE49-F238E27FC236}">
                  <a16:creationId xmlns:a16="http://schemas.microsoft.com/office/drawing/2014/main" id="{00DCCF82-E85A-4763-99D9-CDC48CAEF210}"/>
                </a:ext>
              </a:extLst>
            </p:cNvPr>
            <p:cNvSpPr txBox="1"/>
            <p:nvPr/>
          </p:nvSpPr>
          <p:spPr>
            <a:xfrm>
              <a:off x="10104880" y="4994405"/>
              <a:ext cx="314846"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4" name="Ομάδα 13"/>
          <p:cNvGrpSpPr/>
          <p:nvPr/>
        </p:nvGrpSpPr>
        <p:grpSpPr>
          <a:xfrm>
            <a:off x="10847884" y="4995268"/>
            <a:ext cx="369856" cy="369332"/>
            <a:chOff x="10971446" y="2375160"/>
            <a:chExt cx="369856" cy="369332"/>
          </a:xfrm>
        </p:grpSpPr>
        <p:sp>
          <p:nvSpPr>
            <p:cNvPr id="36" name="Rectangle 20">
              <a:extLst>
                <a:ext uri="{FF2B5EF4-FFF2-40B4-BE49-F238E27FC236}">
                  <a16:creationId xmlns:a16="http://schemas.microsoft.com/office/drawing/2014/main" id="{52696BAD-EDDF-4280-B055-B34587C0FD26}"/>
                </a:ext>
              </a:extLst>
            </p:cNvPr>
            <p:cNvSpPr/>
            <p:nvPr/>
          </p:nvSpPr>
          <p:spPr>
            <a:xfrm>
              <a:off x="10971446" y="2444610"/>
              <a:ext cx="369856" cy="237561"/>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0DCCF82-E85A-4763-99D9-CDC48CAEF210}"/>
                </a:ext>
              </a:extLst>
            </p:cNvPr>
            <p:cNvSpPr txBox="1"/>
            <p:nvPr/>
          </p:nvSpPr>
          <p:spPr>
            <a:xfrm>
              <a:off x="11010626" y="237516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spTree>
    <p:custDataLst>
      <p:tags r:id="rId1"/>
    </p:custDataLst>
    <p:extLst>
      <p:ext uri="{BB962C8B-B14F-4D97-AF65-F5344CB8AC3E}">
        <p14:creationId xmlns:p14="http://schemas.microsoft.com/office/powerpoint/2010/main" val="2313486432"/>
      </p:ext>
    </p:extLst>
  </p:cSld>
  <p:clrMapOvr>
    <a:masterClrMapping/>
  </p:clrMapOvr>
  <mc:AlternateContent xmlns:mc="http://schemas.openxmlformats.org/markup-compatibility/2006" xmlns:p14="http://schemas.microsoft.com/office/powerpoint/2010/main">
    <mc:Choice Requires="p14">
      <p:transition spd="slow" p14:dur="2000" advTm="30857"/>
    </mc:Choice>
    <mc:Fallback xmlns="">
      <p:transition spd="slow" advTm="308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3" end="3"/>
                                            </p:txEl>
                                          </p:spTgt>
                                        </p:tgtEl>
                                        <p:attrNameLst>
                                          <p:attrName>style.visibility</p:attrName>
                                        </p:attrNameLst>
                                      </p:cBhvr>
                                      <p:to>
                                        <p:strVal val="visible"/>
                                      </p:to>
                                    </p:set>
                                    <p:animEffect transition="in" filter="fade">
                                      <p:cBhvr>
                                        <p:cTn id="7" dur="500"/>
                                        <p:tgtEl>
                                          <p:spTgt spid="4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4" end="4"/>
                                            </p:txEl>
                                          </p:spTgt>
                                        </p:tgtEl>
                                        <p:attrNameLst>
                                          <p:attrName>style.visibility</p:attrName>
                                        </p:attrNameLst>
                                      </p:cBhvr>
                                      <p:to>
                                        <p:strVal val="visible"/>
                                      </p:to>
                                    </p:set>
                                    <p:animEffect transition="in" filter="fade">
                                      <p:cBhvr>
                                        <p:cTn id="12" dur="500"/>
                                        <p:tgtEl>
                                          <p:spTgt spid="4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xEl>
                                              <p:pRg st="5" end="5"/>
                                            </p:txEl>
                                          </p:spTgt>
                                        </p:tgtEl>
                                        <p:attrNameLst>
                                          <p:attrName>style.visibility</p:attrName>
                                        </p:attrNameLst>
                                      </p:cBhvr>
                                      <p:to>
                                        <p:strVal val="visible"/>
                                      </p:to>
                                    </p:set>
                                    <p:animEffect transition="in" filter="fade">
                                      <p:cBhvr>
                                        <p:cTn id="15" dur="500"/>
                                        <p:tgtEl>
                                          <p:spTgt spid="4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xEl>
                                              <p:pRg st="6" end="6"/>
                                            </p:txEl>
                                          </p:spTgt>
                                        </p:tgtEl>
                                        <p:attrNameLst>
                                          <p:attrName>style.visibility</p:attrName>
                                        </p:attrNameLst>
                                      </p:cBhvr>
                                      <p:to>
                                        <p:strVal val="visible"/>
                                      </p:to>
                                    </p:set>
                                    <p:animEffect transition="in" filter="fade">
                                      <p:cBhvr>
                                        <p:cTn id="18" dur="500"/>
                                        <p:tgtEl>
                                          <p:spTgt spid="4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6" grpId="0" build="p"/>
      <p:bldP spid="48" grpId="0" build="p"/>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13</a:t>
            </a:r>
            <a:endParaRPr lang="en-US" sz="1400" b="1" dirty="0">
              <a:solidFill>
                <a:schemeClr val="bg1"/>
              </a:solidFill>
            </a:endParaRPr>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330872" y="2627355"/>
            <a:ext cx="2327151" cy="1632093"/>
            <a:chOff x="7598607" y="1865303"/>
            <a:chExt cx="2327151" cy="1632093"/>
          </a:xfrm>
        </p:grpSpPr>
        <p:cxnSp>
          <p:nvCxnSpPr>
            <p:cNvPr id="50" name="Ευθεία γραμμή σύνδεσης 49"/>
            <p:cNvCxnSpPr>
              <a:stCxn id="90"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sp>
        <p:nvSpPr>
          <p:cNvPr id="59" name="TextBox 58">
            <a:extLst>
              <a:ext uri="{FF2B5EF4-FFF2-40B4-BE49-F238E27FC236}">
                <a16:creationId xmlns:a16="http://schemas.microsoft.com/office/drawing/2014/main" id="{00DCCF82-E85A-4763-99D9-CDC48CAEF210}"/>
              </a:ext>
            </a:extLst>
          </p:cNvPr>
          <p:cNvSpPr txBox="1"/>
          <p:nvPr/>
        </p:nvSpPr>
        <p:spPr>
          <a:xfrm>
            <a:off x="793943" y="1984537"/>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801385" y="4070221"/>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1134676" y="5897693"/>
            <a:ext cx="3971127"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Priority revokes both GPUs</a:t>
            </a:r>
          </a:p>
        </p:txBody>
      </p:sp>
      <p:grpSp>
        <p:nvGrpSpPr>
          <p:cNvPr id="4" name="Ομάδα 3"/>
          <p:cNvGrpSpPr/>
          <p:nvPr/>
        </p:nvGrpSpPr>
        <p:grpSpPr>
          <a:xfrm>
            <a:off x="3771647" y="2805990"/>
            <a:ext cx="339702" cy="1564820"/>
            <a:chOff x="3771647" y="2805990"/>
            <a:chExt cx="339702" cy="1564820"/>
          </a:xfrm>
        </p:grpSpPr>
        <p:sp>
          <p:nvSpPr>
            <p:cNvPr id="133" name="Πολλαπλασιασμός 132"/>
            <p:cNvSpPr/>
            <p:nvPr/>
          </p:nvSpPr>
          <p:spPr>
            <a:xfrm>
              <a:off x="3771647" y="2805990"/>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Πολλαπλασιασμός 133"/>
            <p:cNvSpPr/>
            <p:nvPr/>
          </p:nvSpPr>
          <p:spPr>
            <a:xfrm>
              <a:off x="3802164" y="4070250"/>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11551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p>
          <a:p>
            <a:pPr>
              <a:lnSpc>
                <a:spcPct val="100000"/>
              </a:lnSpc>
              <a:buFont typeface="Wingdings" panose="05000000000000000000" pitchFamily="2" charset="2"/>
              <a:buChar char="ü"/>
            </a:pPr>
            <a:r>
              <a:rPr lang="en-GB" sz="2000" dirty="0">
                <a:solidFill>
                  <a:srgbClr val="1D4956"/>
                </a:solidFill>
                <a:latin typeface="Barlow"/>
                <a:cs typeface="Calibri"/>
              </a:rPr>
              <a:t>A burst of user-facing arrives</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cxnSp>
        <p:nvCxnSpPr>
          <p:cNvPr id="139"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915025"/>
            <a:ext cx="0" cy="3833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6" name="Ομάδα 195"/>
          <p:cNvGrpSpPr/>
          <p:nvPr/>
        </p:nvGrpSpPr>
        <p:grpSpPr>
          <a:xfrm>
            <a:off x="6650732" y="1967418"/>
            <a:ext cx="4518445" cy="2637338"/>
            <a:chOff x="793943" y="1984537"/>
            <a:chExt cx="4518445" cy="2637338"/>
          </a:xfrm>
        </p:grpSpPr>
        <p:grpSp>
          <p:nvGrpSpPr>
            <p:cNvPr id="197" name="Ομάδα 196"/>
            <p:cNvGrpSpPr/>
            <p:nvPr/>
          </p:nvGrpSpPr>
          <p:grpSpPr>
            <a:xfrm>
              <a:off x="2013399" y="2129219"/>
              <a:ext cx="1371441" cy="2492656"/>
              <a:chOff x="8281134" y="1367167"/>
              <a:chExt cx="1371441" cy="2423412"/>
            </a:xfrm>
          </p:grpSpPr>
          <p:sp>
            <p:nvSpPr>
              <p:cNvPr id="284" name="Στρογγυλεμένο ορθογώνιο 28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198" name="Ομάδα 197"/>
            <p:cNvGrpSpPr/>
            <p:nvPr/>
          </p:nvGrpSpPr>
          <p:grpSpPr>
            <a:xfrm>
              <a:off x="2623521" y="2692423"/>
              <a:ext cx="217592" cy="1783639"/>
              <a:chOff x="8891256" y="1930371"/>
              <a:chExt cx="217592" cy="1783639"/>
            </a:xfrm>
          </p:grpSpPr>
          <p:pic>
            <p:nvPicPr>
              <p:cNvPr id="282" name="Εικόνα 2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83" name="Εικόνα 2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99" name="Ομάδα 198"/>
            <p:cNvGrpSpPr/>
            <p:nvPr/>
          </p:nvGrpSpPr>
          <p:grpSpPr>
            <a:xfrm>
              <a:off x="1330872" y="2627355"/>
              <a:ext cx="2327151" cy="1632093"/>
              <a:chOff x="7598607" y="1865303"/>
              <a:chExt cx="2327151" cy="1632093"/>
            </a:xfrm>
          </p:grpSpPr>
          <p:cxnSp>
            <p:nvCxnSpPr>
              <p:cNvPr id="238" name="Ευθεία γραμμή σύνδεσης 237"/>
              <p:cNvCxnSpPr>
                <a:stCxn id="208"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9" name="TextBox 238">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40" name="Ευθεία γραμμή σύνδεσης 239"/>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6" name="TextBox 265">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67" name="Ευθεία γραμμή σύνδεσης 266"/>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9" name="TextBox 278">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280" name="Ευθεία γραμμή σύνδεσης 27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1" name="TextBox 28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00" name="Ομάδα 199"/>
            <p:cNvGrpSpPr/>
            <p:nvPr/>
          </p:nvGrpSpPr>
          <p:grpSpPr>
            <a:xfrm>
              <a:off x="793943" y="1984537"/>
              <a:ext cx="1035313" cy="2377498"/>
              <a:chOff x="7061678" y="1222485"/>
              <a:chExt cx="1035313" cy="2377498"/>
            </a:xfrm>
          </p:grpSpPr>
          <p:sp>
            <p:nvSpPr>
              <p:cNvPr id="233" name="TextBox 232">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34" name="Ομάδα 233"/>
              <p:cNvGrpSpPr/>
              <p:nvPr/>
            </p:nvGrpSpPr>
            <p:grpSpPr>
              <a:xfrm>
                <a:off x="7069120" y="3308169"/>
                <a:ext cx="1027871" cy="291814"/>
                <a:chOff x="894603" y="2955203"/>
                <a:chExt cx="1027871" cy="291814"/>
              </a:xfrm>
            </p:grpSpPr>
            <p:sp>
              <p:nvSpPr>
                <p:cNvPr id="235" name="Ορθογώνιο 234"/>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Ευθεία γραμμή σύνδεσης 235"/>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37" name="Ευθεία γραμμή σύνδεσης 236"/>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201" name="Ομάδα 200"/>
            <p:cNvGrpSpPr/>
            <p:nvPr/>
          </p:nvGrpSpPr>
          <p:grpSpPr>
            <a:xfrm>
              <a:off x="3505603" y="2136316"/>
              <a:ext cx="1806785" cy="2401776"/>
              <a:chOff x="9773338" y="1374264"/>
              <a:chExt cx="1806785" cy="2401776"/>
            </a:xfrm>
          </p:grpSpPr>
          <p:sp>
            <p:nvSpPr>
              <p:cNvPr id="211" name="Ορθογώνιο 210"/>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13" name="TextBox 212">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14" name="TextBox 213">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223" name="Ορθογώνιο 222"/>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31" name="TextBox 230">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32" name="TextBox 231">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202" name="Ομάδα 201"/>
            <p:cNvGrpSpPr/>
            <p:nvPr/>
          </p:nvGrpSpPr>
          <p:grpSpPr>
            <a:xfrm>
              <a:off x="854913" y="4012274"/>
              <a:ext cx="263309" cy="411542"/>
              <a:chOff x="555227" y="1410412"/>
              <a:chExt cx="263309" cy="411542"/>
            </a:xfrm>
          </p:grpSpPr>
          <p:sp>
            <p:nvSpPr>
              <p:cNvPr id="209" name="Οβάλ 20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03" name="Ομάδα 202"/>
            <p:cNvGrpSpPr/>
            <p:nvPr/>
          </p:nvGrpSpPr>
          <p:grpSpPr>
            <a:xfrm>
              <a:off x="1193246" y="4011652"/>
              <a:ext cx="263309" cy="411542"/>
              <a:chOff x="555227" y="1410412"/>
              <a:chExt cx="263309" cy="411542"/>
            </a:xfrm>
          </p:grpSpPr>
          <p:sp>
            <p:nvSpPr>
              <p:cNvPr id="207" name="Οβάλ 20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TextBox 207">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04" name="Ομάδα 203"/>
            <p:cNvGrpSpPr/>
            <p:nvPr/>
          </p:nvGrpSpPr>
          <p:grpSpPr>
            <a:xfrm>
              <a:off x="1531579" y="4011030"/>
              <a:ext cx="263309" cy="411542"/>
              <a:chOff x="555227" y="1410412"/>
              <a:chExt cx="263309" cy="411542"/>
            </a:xfrm>
          </p:grpSpPr>
          <p:sp>
            <p:nvSpPr>
              <p:cNvPr id="205" name="Οβάλ 204"/>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grpSp>
        <p:nvGrpSpPr>
          <p:cNvPr id="17" name="Ομάδα 16"/>
          <p:cNvGrpSpPr/>
          <p:nvPr/>
        </p:nvGrpSpPr>
        <p:grpSpPr>
          <a:xfrm>
            <a:off x="936975" y="2741971"/>
            <a:ext cx="6590420" cy="467472"/>
            <a:chOff x="936975" y="2741971"/>
            <a:chExt cx="6590420" cy="467472"/>
          </a:xfrm>
        </p:grpSpPr>
        <p:grpSp>
          <p:nvGrpSpPr>
            <p:cNvPr id="16" name="Ομάδα 15"/>
            <p:cNvGrpSpPr/>
            <p:nvPr/>
          </p:nvGrpSpPr>
          <p:grpSpPr>
            <a:xfrm>
              <a:off x="936975" y="2809333"/>
              <a:ext cx="713689" cy="400110"/>
              <a:chOff x="936975" y="2809333"/>
              <a:chExt cx="713689" cy="400110"/>
            </a:xfrm>
          </p:grpSpPr>
          <p:grpSp>
            <p:nvGrpSpPr>
              <p:cNvPr id="61" name="Ομάδα 60"/>
              <p:cNvGrpSpPr/>
              <p:nvPr/>
            </p:nvGrpSpPr>
            <p:grpSpPr>
              <a:xfrm>
                <a:off x="936975" y="2857357"/>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Ομάδα 7"/>
              <p:cNvGrpSpPr/>
              <p:nvPr/>
            </p:nvGrpSpPr>
            <p:grpSpPr>
              <a:xfrm>
                <a:off x="987302" y="2809333"/>
                <a:ext cx="609658" cy="400110"/>
                <a:chOff x="987302" y="2809333"/>
                <a:chExt cx="609658" cy="400110"/>
              </a:xfrm>
            </p:grpSpPr>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nvGrpSpPr>
            <p:cNvPr id="286" name="Ομάδα 285"/>
            <p:cNvGrpSpPr/>
            <p:nvPr/>
          </p:nvGrpSpPr>
          <p:grpSpPr>
            <a:xfrm>
              <a:off x="6813706" y="2741971"/>
              <a:ext cx="713689" cy="400110"/>
              <a:chOff x="936975" y="2809333"/>
              <a:chExt cx="713689" cy="400110"/>
            </a:xfrm>
          </p:grpSpPr>
          <p:grpSp>
            <p:nvGrpSpPr>
              <p:cNvPr id="287" name="Ομάδα 286"/>
              <p:cNvGrpSpPr/>
              <p:nvPr/>
            </p:nvGrpSpPr>
            <p:grpSpPr>
              <a:xfrm>
                <a:off x="936975" y="2857357"/>
                <a:ext cx="713689" cy="291806"/>
                <a:chOff x="6995934" y="2109803"/>
                <a:chExt cx="713689" cy="291806"/>
              </a:xfrm>
            </p:grpSpPr>
            <p:sp>
              <p:nvSpPr>
                <p:cNvPr id="295" name="Ορθογώνιο 294"/>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Ορθογώνιο 295"/>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Ομάδα 287"/>
              <p:cNvGrpSpPr/>
              <p:nvPr/>
            </p:nvGrpSpPr>
            <p:grpSpPr>
              <a:xfrm>
                <a:off x="987302" y="2809333"/>
                <a:ext cx="609658" cy="400110"/>
                <a:chOff x="987302" y="2809333"/>
                <a:chExt cx="609658" cy="400110"/>
              </a:xfrm>
            </p:grpSpPr>
            <p:grpSp>
              <p:nvGrpSpPr>
                <p:cNvPr id="289" name="Ομάδα 288"/>
                <p:cNvGrpSpPr/>
                <p:nvPr/>
              </p:nvGrpSpPr>
              <p:grpSpPr>
                <a:xfrm>
                  <a:off x="1333651" y="2809333"/>
                  <a:ext cx="263309" cy="400110"/>
                  <a:chOff x="1776121" y="1583872"/>
                  <a:chExt cx="263309" cy="400110"/>
                </a:xfrm>
              </p:grpSpPr>
              <p:sp>
                <p:nvSpPr>
                  <p:cNvPr id="293" name="Οβάλ 29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90" name="Ομάδα 289"/>
                <p:cNvGrpSpPr/>
                <p:nvPr/>
              </p:nvGrpSpPr>
              <p:grpSpPr>
                <a:xfrm>
                  <a:off x="987302" y="2809333"/>
                  <a:ext cx="263309" cy="400110"/>
                  <a:chOff x="1776121" y="1583872"/>
                  <a:chExt cx="263309" cy="400110"/>
                </a:xfrm>
              </p:grpSpPr>
              <p:sp>
                <p:nvSpPr>
                  <p:cNvPr id="291" name="Οβάλ 290"/>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2" name="TextBox 291">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sp>
        <p:nvSpPr>
          <p:cNvPr id="2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376828" y="5869239"/>
            <a:ext cx="3971127"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Elastic revokes one GPU</a:t>
            </a:r>
          </a:p>
        </p:txBody>
      </p:sp>
      <p:sp>
        <p:nvSpPr>
          <p:cNvPr id="298" name="Πολλαπλασιασμός 297"/>
          <p:cNvSpPr/>
          <p:nvPr/>
        </p:nvSpPr>
        <p:spPr>
          <a:xfrm>
            <a:off x="9640627" y="278515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9"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21" name="Title 1">
            <a:extLst>
              <a:ext uri="{FF2B5EF4-FFF2-40B4-BE49-F238E27FC236}">
                <a16:creationId xmlns:a16="http://schemas.microsoft.com/office/drawing/2014/main" id="{33ACF456-B662-4586-923E-CDA3FDCD07D0}"/>
              </a:ext>
            </a:extLst>
          </p:cNvPr>
          <p:cNvSpPr txBox="1">
            <a:spLocks/>
          </p:cNvSpPr>
          <p:nvPr/>
        </p:nvSpPr>
        <p:spPr>
          <a:xfrm>
            <a:off x="516466" y="365125"/>
            <a:ext cx="8930963" cy="1342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GB" sz="4000" b="1" dirty="0">
                <a:solidFill>
                  <a:srgbClr val="1D4956"/>
                </a:solidFill>
                <a:latin typeface="Barlow"/>
                <a:cs typeface="Calibri"/>
              </a:rPr>
              <a:t>Incorporating </a:t>
            </a:r>
            <a:r>
              <a:rPr lang="en-GB" sz="4000" b="1" dirty="0" err="1">
                <a:solidFill>
                  <a:srgbClr val="1D4956"/>
                </a:solidFill>
                <a:latin typeface="Barlow"/>
                <a:cs typeface="Calibri"/>
              </a:rPr>
              <a:t>TReM</a:t>
            </a:r>
            <a:r>
              <a:rPr lang="en-GB" sz="4000" b="1" dirty="0">
                <a:solidFill>
                  <a:srgbClr val="1D4956"/>
                </a:solidFill>
                <a:latin typeface="Barlow"/>
                <a:cs typeface="Calibri"/>
              </a:rPr>
              <a:t> in Priority &amp; Elastic</a:t>
            </a:r>
            <a:endParaRPr lang="en-US" sz="4000" b="1" dirty="0">
              <a:solidFill>
                <a:srgbClr val="1D4956"/>
              </a:solidFill>
              <a:latin typeface="Barlow"/>
              <a:cs typeface="Calibri Light"/>
            </a:endParaRPr>
          </a:p>
        </p:txBody>
      </p:sp>
    </p:spTree>
    <p:extLst>
      <p:ext uri="{BB962C8B-B14F-4D97-AF65-F5344CB8AC3E}">
        <p14:creationId xmlns:p14="http://schemas.microsoft.com/office/powerpoint/2010/main" val="3969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8"/>
                                        </p:tgtEl>
                                        <p:attrNameLst>
                                          <p:attrName>style.visibility</p:attrName>
                                        </p:attrNameLst>
                                      </p:cBhvr>
                                      <p:to>
                                        <p:strVal val="visible"/>
                                      </p:to>
                                    </p:set>
                                    <p:animEffect transition="in" filter="fade">
                                      <p:cBhvr>
                                        <p:cTn id="15" dur="500"/>
                                        <p:tgtEl>
                                          <p:spTgt spid="2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7">
                                            <p:txEl>
                                              <p:pRg st="0" end="0"/>
                                            </p:txEl>
                                          </p:spTgt>
                                        </p:tgtEl>
                                        <p:attrNameLst>
                                          <p:attrName>style.visibility</p:attrName>
                                        </p:attrNameLst>
                                      </p:cBhvr>
                                      <p:to>
                                        <p:strVal val="visible"/>
                                      </p:to>
                                    </p:set>
                                    <p:animEffect transition="in" filter="fade">
                                      <p:cBhvr>
                                        <p:cTn id="18" dur="500"/>
                                        <p:tgtEl>
                                          <p:spTgt spid="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p:bldP spid="297" grpId="0" build="p"/>
      <p:bldP spid="2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13</a:t>
            </a:r>
            <a:endParaRPr lang="en-US" sz="1400" b="1" dirty="0">
              <a:solidFill>
                <a:schemeClr val="bg1"/>
              </a:solidFill>
            </a:endParaRPr>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122621" y="2627355"/>
            <a:ext cx="2535402" cy="1632093"/>
            <a:chOff x="7390356" y="1865303"/>
            <a:chExt cx="2535402" cy="1632093"/>
          </a:xfrm>
        </p:grpSpPr>
        <p:cxnSp>
          <p:nvCxnSpPr>
            <p:cNvPr id="50" name="Ευθεία γραμμή σύνδεσης 49"/>
            <p:cNvCxnSpPr/>
            <p:nvPr/>
          </p:nvCxnSpPr>
          <p:spPr>
            <a:xfrm flipV="1">
              <a:off x="7959658" y="2224956"/>
              <a:ext cx="783587" cy="96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61810" y="1895380"/>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116280">
              <a:off x="7934517" y="2684864"/>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 name="Ομάδα 7"/>
          <p:cNvGrpSpPr/>
          <p:nvPr/>
        </p:nvGrpSpPr>
        <p:grpSpPr>
          <a:xfrm>
            <a:off x="987302" y="2809333"/>
            <a:ext cx="609658" cy="400110"/>
            <a:chOff x="987302" y="2809333"/>
            <a:chExt cx="609658" cy="400110"/>
          </a:xfrm>
        </p:grpSpPr>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78"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5897693"/>
            <a:ext cx="5280106"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Both GPUs are provided to user-facing</a:t>
            </a:r>
          </a:p>
        </p:txBody>
      </p:sp>
      <p:sp>
        <p:nvSpPr>
          <p:cNvPr id="10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11551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p>
          <a:p>
            <a:pPr>
              <a:lnSpc>
                <a:spcPct val="100000"/>
              </a:lnSpc>
              <a:buFont typeface="Wingdings" panose="05000000000000000000" pitchFamily="2" charset="2"/>
              <a:buChar char="ü"/>
            </a:pPr>
            <a:r>
              <a:rPr lang="en-GB" sz="2000" dirty="0">
                <a:solidFill>
                  <a:srgbClr val="1D4956"/>
                </a:solidFill>
                <a:latin typeface="Barlow"/>
                <a:cs typeface="Calibri"/>
              </a:rPr>
              <a:t>A burst of user-facing arrives</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cxnSp>
        <p:nvCxnSpPr>
          <p:cNvPr id="102"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915025"/>
            <a:ext cx="0" cy="3833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47" name="Ομάδα 146"/>
          <p:cNvGrpSpPr/>
          <p:nvPr/>
        </p:nvGrpSpPr>
        <p:grpSpPr>
          <a:xfrm>
            <a:off x="7870188" y="2112100"/>
            <a:ext cx="1371441" cy="2492656"/>
            <a:chOff x="8281134" y="1367167"/>
            <a:chExt cx="1371441" cy="2423412"/>
          </a:xfrm>
        </p:grpSpPr>
        <p:sp>
          <p:nvSpPr>
            <p:cNvPr id="184" name="Στρογγυλεμένο ορθογώνιο 18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148" name="Ομάδα 147"/>
          <p:cNvGrpSpPr/>
          <p:nvPr/>
        </p:nvGrpSpPr>
        <p:grpSpPr>
          <a:xfrm>
            <a:off x="8480310" y="2675304"/>
            <a:ext cx="217592" cy="1783639"/>
            <a:chOff x="8891256" y="1930371"/>
            <a:chExt cx="217592" cy="1783639"/>
          </a:xfrm>
        </p:grpSpPr>
        <p:pic>
          <p:nvPicPr>
            <p:cNvPr id="182" name="Εικόνα 1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183" name="Εικόνα 1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49" name="Ομάδα 148"/>
          <p:cNvGrpSpPr/>
          <p:nvPr/>
        </p:nvGrpSpPr>
        <p:grpSpPr>
          <a:xfrm>
            <a:off x="7665207" y="2610236"/>
            <a:ext cx="1849605" cy="1632093"/>
            <a:chOff x="8076153" y="1865303"/>
            <a:chExt cx="1849605" cy="1632093"/>
          </a:xfrm>
        </p:grpSpPr>
        <p:cxnSp>
          <p:nvCxnSpPr>
            <p:cNvPr id="176" name="Ευθεία γραμμή σύνδεσης 175"/>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7" name="TextBox 176">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178" name="Ευθεία γραμμή σύνδεσης 177"/>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9" name="TextBox 178">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180" name="Ευθεία γραμμή σύνδεσης 17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1" name="TextBox 18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150" name="Ομάδα 149"/>
          <p:cNvGrpSpPr/>
          <p:nvPr/>
        </p:nvGrpSpPr>
        <p:grpSpPr>
          <a:xfrm>
            <a:off x="6650732" y="1967418"/>
            <a:ext cx="1035313" cy="2377498"/>
            <a:chOff x="7061678" y="1222485"/>
            <a:chExt cx="1035313" cy="2377498"/>
          </a:xfrm>
        </p:grpSpPr>
        <p:sp>
          <p:nvSpPr>
            <p:cNvPr id="169" name="TextBox 16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170" name="Ομάδα 169"/>
            <p:cNvGrpSpPr/>
            <p:nvPr/>
          </p:nvGrpSpPr>
          <p:grpSpPr>
            <a:xfrm>
              <a:off x="7069120" y="3308169"/>
              <a:ext cx="1027871" cy="291814"/>
              <a:chOff x="894603" y="2955203"/>
              <a:chExt cx="1027871" cy="291814"/>
            </a:xfrm>
          </p:grpSpPr>
          <p:sp>
            <p:nvSpPr>
              <p:cNvPr id="171" name="Ορθογώνιο 17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Ευθεία γραμμή σύνδεσης 17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73" name="Ευθεία γραμμή σύνδεσης 17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151" name="Ομάδα 150"/>
          <p:cNvGrpSpPr/>
          <p:nvPr/>
        </p:nvGrpSpPr>
        <p:grpSpPr>
          <a:xfrm>
            <a:off x="9362392" y="2119197"/>
            <a:ext cx="1806785" cy="2401776"/>
            <a:chOff x="9773338" y="1374264"/>
            <a:chExt cx="1806785" cy="2401776"/>
          </a:xfrm>
        </p:grpSpPr>
        <p:sp>
          <p:nvSpPr>
            <p:cNvPr id="161" name="Ορθογώνιο 160"/>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163" name="TextBox 162">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164" name="TextBox 163">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165" name="Ορθογώνιο 164"/>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167" name="TextBox 166">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168" name="TextBox 167">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152" name="Ομάδα 151"/>
          <p:cNvGrpSpPr/>
          <p:nvPr/>
        </p:nvGrpSpPr>
        <p:grpSpPr>
          <a:xfrm>
            <a:off x="6711702" y="3995155"/>
            <a:ext cx="263309" cy="411542"/>
            <a:chOff x="555227" y="1410412"/>
            <a:chExt cx="263309" cy="411542"/>
          </a:xfrm>
        </p:grpSpPr>
        <p:sp>
          <p:nvSpPr>
            <p:cNvPr id="159" name="Οβάλ 15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53" name="Ομάδα 152"/>
          <p:cNvGrpSpPr/>
          <p:nvPr/>
        </p:nvGrpSpPr>
        <p:grpSpPr>
          <a:xfrm>
            <a:off x="7050035" y="3994533"/>
            <a:ext cx="263309" cy="411542"/>
            <a:chOff x="555227" y="1410412"/>
            <a:chExt cx="263309" cy="411542"/>
          </a:xfrm>
        </p:grpSpPr>
        <p:sp>
          <p:nvSpPr>
            <p:cNvPr id="157" name="Οβάλ 15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54" name="Ομάδα 153"/>
          <p:cNvGrpSpPr/>
          <p:nvPr/>
        </p:nvGrpSpPr>
        <p:grpSpPr>
          <a:xfrm>
            <a:off x="7388368" y="3993911"/>
            <a:ext cx="263309" cy="411542"/>
            <a:chOff x="555227" y="1410412"/>
            <a:chExt cx="263309" cy="411542"/>
          </a:xfrm>
        </p:grpSpPr>
        <p:sp>
          <p:nvSpPr>
            <p:cNvPr id="155" name="Οβάλ 154"/>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88" name="Ομάδα 187"/>
          <p:cNvGrpSpPr/>
          <p:nvPr/>
        </p:nvGrpSpPr>
        <p:grpSpPr>
          <a:xfrm>
            <a:off x="6813706" y="2741971"/>
            <a:ext cx="713689" cy="400110"/>
            <a:chOff x="936975" y="2809333"/>
            <a:chExt cx="713689" cy="400110"/>
          </a:xfrm>
        </p:grpSpPr>
        <p:grpSp>
          <p:nvGrpSpPr>
            <p:cNvPr id="189" name="Ομάδα 188"/>
            <p:cNvGrpSpPr/>
            <p:nvPr/>
          </p:nvGrpSpPr>
          <p:grpSpPr>
            <a:xfrm>
              <a:off x="936975" y="2857357"/>
              <a:ext cx="713689" cy="291806"/>
              <a:chOff x="6995934" y="2109803"/>
              <a:chExt cx="713689" cy="291806"/>
            </a:xfrm>
          </p:grpSpPr>
          <p:sp>
            <p:nvSpPr>
              <p:cNvPr id="197" name="Ορθογώνιο 196"/>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Ορθογώνιο 197"/>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Ομάδα 189"/>
            <p:cNvGrpSpPr/>
            <p:nvPr/>
          </p:nvGrpSpPr>
          <p:grpSpPr>
            <a:xfrm>
              <a:off x="987302" y="2809333"/>
              <a:ext cx="609658" cy="400110"/>
              <a:chOff x="987302" y="2809333"/>
              <a:chExt cx="609658" cy="400110"/>
            </a:xfrm>
          </p:grpSpPr>
          <p:grpSp>
            <p:nvGrpSpPr>
              <p:cNvPr id="191" name="Ομάδα 190"/>
              <p:cNvGrpSpPr/>
              <p:nvPr/>
            </p:nvGrpSpPr>
            <p:grpSpPr>
              <a:xfrm>
                <a:off x="1333651" y="2809333"/>
                <a:ext cx="263309" cy="400110"/>
                <a:chOff x="1776121" y="1583872"/>
                <a:chExt cx="263309" cy="400110"/>
              </a:xfrm>
            </p:grpSpPr>
            <p:sp>
              <p:nvSpPr>
                <p:cNvPr id="195" name="Οβάλ 194"/>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TextBox 195">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92" name="Ομάδα 191"/>
              <p:cNvGrpSpPr/>
              <p:nvPr/>
            </p:nvGrpSpPr>
            <p:grpSpPr>
              <a:xfrm>
                <a:off x="987302" y="2809333"/>
                <a:ext cx="263309" cy="400110"/>
                <a:chOff x="1776121" y="1583872"/>
                <a:chExt cx="263309" cy="400110"/>
              </a:xfrm>
            </p:grpSpPr>
            <p:sp>
              <p:nvSpPr>
                <p:cNvPr id="193" name="Οβάλ 19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TextBox 19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sp>
        <p:nvSpPr>
          <p:cNvPr id="209" name="Πολλαπλασιασμός 208"/>
          <p:cNvSpPr/>
          <p:nvPr/>
        </p:nvSpPr>
        <p:spPr>
          <a:xfrm>
            <a:off x="9640627" y="278515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407069" y="5879333"/>
            <a:ext cx="5280106"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1 GPU is provided to user-facing</a:t>
            </a:r>
          </a:p>
        </p:txBody>
      </p:sp>
      <p:cxnSp>
        <p:nvCxnSpPr>
          <p:cNvPr id="211" name="Ευθεία γραμμή σύνδεσης 210"/>
          <p:cNvCxnSpPr/>
          <p:nvPr/>
        </p:nvCxnSpPr>
        <p:spPr>
          <a:xfrm flipV="1">
            <a:off x="7586558" y="2930068"/>
            <a:ext cx="783587" cy="96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2" name="TextBox 211">
            <a:extLst>
              <a:ext uri="{FF2B5EF4-FFF2-40B4-BE49-F238E27FC236}">
                <a16:creationId xmlns:a16="http://schemas.microsoft.com/office/drawing/2014/main" id="{00DCCF82-E85A-4763-99D9-CDC48CAEF210}"/>
              </a:ext>
            </a:extLst>
          </p:cNvPr>
          <p:cNvSpPr txBox="1"/>
          <p:nvPr/>
        </p:nvSpPr>
        <p:spPr>
          <a:xfrm>
            <a:off x="7588710" y="2600492"/>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16" name="Title 1">
            <a:extLst>
              <a:ext uri="{FF2B5EF4-FFF2-40B4-BE49-F238E27FC236}">
                <a16:creationId xmlns:a16="http://schemas.microsoft.com/office/drawing/2014/main" id="{3269E030-434B-47EE-A6DA-7F59260B2795}"/>
              </a:ext>
            </a:extLst>
          </p:cNvPr>
          <p:cNvSpPr txBox="1">
            <a:spLocks/>
          </p:cNvSpPr>
          <p:nvPr/>
        </p:nvSpPr>
        <p:spPr>
          <a:xfrm>
            <a:off x="516466" y="365125"/>
            <a:ext cx="8930963" cy="1342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GB" sz="4000" b="1" dirty="0">
                <a:solidFill>
                  <a:srgbClr val="1D4956"/>
                </a:solidFill>
                <a:latin typeface="Barlow"/>
                <a:cs typeface="Calibri"/>
              </a:rPr>
              <a:t>Incorporating </a:t>
            </a:r>
            <a:r>
              <a:rPr lang="en-GB" sz="4000" b="1" dirty="0" err="1">
                <a:solidFill>
                  <a:srgbClr val="1D4956"/>
                </a:solidFill>
                <a:latin typeface="Barlow"/>
                <a:cs typeface="Calibri"/>
              </a:rPr>
              <a:t>TReM</a:t>
            </a:r>
            <a:r>
              <a:rPr lang="en-GB" sz="4000" b="1" dirty="0">
                <a:solidFill>
                  <a:srgbClr val="1D4956"/>
                </a:solidFill>
                <a:latin typeface="Barlow"/>
                <a:cs typeface="Calibri"/>
              </a:rPr>
              <a:t> in Priority &amp; Elastic</a:t>
            </a:r>
            <a:endParaRPr lang="en-US" sz="4000" b="1" dirty="0">
              <a:solidFill>
                <a:srgbClr val="1D4956"/>
              </a:solidFill>
              <a:latin typeface="Barlow"/>
              <a:cs typeface="Calibri Light"/>
            </a:endParaRPr>
          </a:p>
        </p:txBody>
      </p:sp>
    </p:spTree>
    <p:extLst>
      <p:ext uri="{BB962C8B-B14F-4D97-AF65-F5344CB8AC3E}">
        <p14:creationId xmlns:p14="http://schemas.microsoft.com/office/powerpoint/2010/main" val="347139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22</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25399"/>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TextBox 8">
            <a:extLst>
              <a:ext uri="{FF2B5EF4-FFF2-40B4-BE49-F238E27FC236}">
                <a16:creationId xmlns:a16="http://schemas.microsoft.com/office/drawing/2014/main" id="{CDB3BF25-4AB8-423D-A0D1-33C30240731D}"/>
              </a:ext>
            </a:extLst>
          </p:cNvPr>
          <p:cNvSpPr txBox="1"/>
          <p:nvPr/>
        </p:nvSpPr>
        <p:spPr>
          <a:xfrm>
            <a:off x="332446" y="3073788"/>
            <a:ext cx="109207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1"/>
                </a:solidFill>
                <a:latin typeface="Barlow"/>
              </a:rPr>
              <a:t>Experimental Methodology</a:t>
            </a:r>
            <a:endParaRPr lang="en-US" dirty="0">
              <a:solidFill>
                <a:schemeClr val="bg1"/>
              </a:solidFill>
            </a:endParaRPr>
          </a:p>
        </p:txBody>
      </p:sp>
    </p:spTree>
    <p:extLst>
      <p:ext uri="{BB962C8B-B14F-4D97-AF65-F5344CB8AC3E}">
        <p14:creationId xmlns:p14="http://schemas.microsoft.com/office/powerpoint/2010/main" val="131358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Testbed</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15</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6" y="1451078"/>
            <a:ext cx="7103534" cy="4429022"/>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We use a server with:</a:t>
            </a:r>
          </a:p>
          <a:p>
            <a:pPr lvl="1">
              <a:lnSpc>
                <a:spcPct val="100000"/>
              </a:lnSpc>
            </a:pPr>
            <a:r>
              <a:rPr lang="pt-BR" sz="2000" dirty="0">
                <a:solidFill>
                  <a:srgbClr val="1D4956"/>
                </a:solidFill>
                <a:latin typeface="Barlow"/>
                <a:cs typeface="Calibri"/>
              </a:rPr>
              <a:t>Intel Xeon CPU E5-2630 v3 running at 2.40GHz</a:t>
            </a:r>
          </a:p>
          <a:p>
            <a:pPr lvl="1">
              <a:lnSpc>
                <a:spcPct val="100000"/>
              </a:lnSpc>
            </a:pPr>
            <a:r>
              <a:rPr lang="pt-BR" sz="2000" dirty="0">
                <a:solidFill>
                  <a:srgbClr val="1D4956"/>
                </a:solidFill>
                <a:latin typeface="Barlow"/>
                <a:cs typeface="Calibri"/>
              </a:rPr>
              <a:t>128GB of DRAM</a:t>
            </a:r>
          </a:p>
          <a:p>
            <a:pPr lvl="1">
              <a:lnSpc>
                <a:spcPct val="100000"/>
              </a:lnSpc>
            </a:pPr>
            <a:r>
              <a:rPr lang="en-US" sz="2000" dirty="0">
                <a:solidFill>
                  <a:srgbClr val="1D4956"/>
                </a:solidFill>
                <a:latin typeface="Barlow"/>
                <a:cs typeface="Calibri"/>
              </a:rPr>
              <a:t>4xNVIDIA P1000 GPUs (Pascal Architecture)</a:t>
            </a:r>
          </a:p>
          <a:p>
            <a:pPr>
              <a:lnSpc>
                <a:spcPct val="100000"/>
              </a:lnSpc>
            </a:pPr>
            <a:r>
              <a:rPr lang="en-US" sz="2400" dirty="0">
                <a:solidFill>
                  <a:srgbClr val="1D4956"/>
                </a:solidFill>
                <a:latin typeface="Barlow"/>
                <a:cs typeface="Calibri"/>
              </a:rPr>
              <a:t>Each GPU</a:t>
            </a:r>
          </a:p>
          <a:p>
            <a:pPr lvl="1">
              <a:lnSpc>
                <a:spcPct val="100000"/>
              </a:lnSpc>
            </a:pPr>
            <a:r>
              <a:rPr lang="en-US" sz="2000" dirty="0">
                <a:solidFill>
                  <a:srgbClr val="1D4956"/>
                </a:solidFill>
                <a:latin typeface="Barlow"/>
                <a:cs typeface="Calibri"/>
              </a:rPr>
              <a:t>Has 640 CUDA cores &amp; 4GB of GDDR5</a:t>
            </a:r>
          </a:p>
          <a:p>
            <a:pPr lvl="1">
              <a:lnSpc>
                <a:spcPct val="100000"/>
              </a:lnSpc>
            </a:pPr>
            <a:r>
              <a:rPr lang="en-US" sz="2000" dirty="0">
                <a:solidFill>
                  <a:srgbClr val="1D4956"/>
                </a:solidFill>
                <a:latin typeface="Barlow"/>
                <a:cs typeface="Calibri"/>
              </a:rPr>
              <a:t>Connected with a 16 lanes PCIe gen3</a:t>
            </a:r>
          </a:p>
          <a:p>
            <a:pPr>
              <a:lnSpc>
                <a:spcPct val="100000"/>
              </a:lnSpc>
            </a:pPr>
            <a:r>
              <a:rPr lang="en-US" sz="2400" dirty="0">
                <a:solidFill>
                  <a:srgbClr val="1D4956"/>
                </a:solidFill>
                <a:latin typeface="Barlow"/>
                <a:cs typeface="Calibri"/>
              </a:rPr>
              <a:t>We use CUDA 9.0 to implement </a:t>
            </a:r>
            <a:r>
              <a:rPr lang="en-US" sz="2400" dirty="0" err="1">
                <a:solidFill>
                  <a:srgbClr val="1D4956"/>
                </a:solidFill>
                <a:latin typeface="Barlow"/>
                <a:cs typeface="Calibri"/>
              </a:rPr>
              <a:t>TReM</a:t>
            </a:r>
            <a:endParaRPr lang="en-US" sz="2000" dirty="0">
              <a:solidFill>
                <a:srgbClr val="1D4956"/>
              </a:solidFill>
              <a:latin typeface="Barlow"/>
              <a:cs typeface="Calibri"/>
            </a:endParaRPr>
          </a:p>
          <a:p>
            <a:pPr lvl="1">
              <a:lnSpc>
                <a:spcPct val="100000"/>
              </a:lnSpc>
            </a:pPr>
            <a:endParaRPr lang="en-US" sz="2000" dirty="0">
              <a:solidFill>
                <a:srgbClr val="1D4956"/>
              </a:solidFill>
              <a:latin typeface="Barlow"/>
              <a:cs typeface="Calibri"/>
            </a:endParaRPr>
          </a:p>
          <a:p>
            <a:pPr lvl="1">
              <a:lnSpc>
                <a:spcPct val="100000"/>
              </a:lnSpc>
              <a:buFont typeface="Courier New" panose="02070309020205020404" pitchFamily="49" charset="0"/>
              <a:buChar char="o"/>
            </a:pPr>
            <a:endParaRPr lang="en-GB" sz="1600" dirty="0">
              <a:solidFill>
                <a:srgbClr val="1D4956"/>
              </a:solidFill>
              <a:latin typeface="Barlow"/>
              <a:cs typeface="Calibri"/>
            </a:endParaRPr>
          </a:p>
        </p:txBody>
      </p:sp>
    </p:spTree>
    <p:extLst>
      <p:ext uri="{BB962C8B-B14F-4D97-AF65-F5344CB8AC3E}">
        <p14:creationId xmlns:p14="http://schemas.microsoft.com/office/powerpoint/2010/main" val="345383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4440955" cy="1342496"/>
          </a:xfrm>
        </p:spPr>
        <p:txBody>
          <a:bodyPr>
            <a:normAutofit/>
          </a:bodyPr>
          <a:lstStyle/>
          <a:p>
            <a:r>
              <a:rPr lang="en-GB" sz="4000" b="1" dirty="0">
                <a:solidFill>
                  <a:srgbClr val="1D4956"/>
                </a:solidFill>
                <a:latin typeface="Barlow"/>
                <a:cs typeface="Calibri"/>
              </a:rPr>
              <a:t>Workloads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16</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6" y="1476237"/>
            <a:ext cx="9418109" cy="3257687"/>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Micro-benchmarks </a:t>
            </a:r>
          </a:p>
          <a:p>
            <a:pPr lvl="1">
              <a:lnSpc>
                <a:spcPct val="100000"/>
              </a:lnSpc>
            </a:pPr>
            <a:r>
              <a:rPr lang="en-US" sz="2000" dirty="0">
                <a:solidFill>
                  <a:srgbClr val="1D4956"/>
                </a:solidFill>
                <a:latin typeface="Barlow"/>
                <a:cs typeface="Calibri"/>
              </a:rPr>
              <a:t>With a few tasks</a:t>
            </a:r>
          </a:p>
          <a:p>
            <a:pPr lvl="1">
              <a:lnSpc>
                <a:spcPct val="100000"/>
              </a:lnSpc>
            </a:pPr>
            <a:r>
              <a:rPr lang="en-US" sz="2000" dirty="0">
                <a:solidFill>
                  <a:srgbClr val="1D4956"/>
                </a:solidFill>
                <a:latin typeface="Barlow"/>
                <a:cs typeface="Calibri"/>
              </a:rPr>
              <a:t>To measure the overheads of </a:t>
            </a:r>
            <a:r>
              <a:rPr lang="en-US" sz="2000" dirty="0" err="1">
                <a:solidFill>
                  <a:srgbClr val="1D4956"/>
                </a:solidFill>
                <a:latin typeface="Barlow"/>
                <a:cs typeface="Calibri"/>
              </a:rPr>
              <a:t>TReM</a:t>
            </a:r>
            <a:endParaRPr lang="en-US" sz="2000" dirty="0">
              <a:solidFill>
                <a:srgbClr val="1D4956"/>
              </a:solidFill>
              <a:latin typeface="Barlow"/>
              <a:cs typeface="Calibri"/>
            </a:endParaRPr>
          </a:p>
          <a:p>
            <a:pPr>
              <a:lnSpc>
                <a:spcPct val="100000"/>
              </a:lnSpc>
            </a:pPr>
            <a:r>
              <a:rPr lang="en-US" sz="2400" dirty="0">
                <a:solidFill>
                  <a:srgbClr val="1D4956"/>
                </a:solidFill>
                <a:latin typeface="Barlow"/>
                <a:cs typeface="Calibri"/>
              </a:rPr>
              <a:t>Datacenter-inspired synthetic workloads</a:t>
            </a:r>
          </a:p>
          <a:p>
            <a:pPr lvl="1">
              <a:lnSpc>
                <a:spcPct val="100000"/>
              </a:lnSpc>
            </a:pPr>
            <a:r>
              <a:rPr lang="en-US" sz="2000" dirty="0">
                <a:solidFill>
                  <a:srgbClr val="1D4956"/>
                </a:solidFill>
                <a:latin typeface="Barlow"/>
                <a:cs typeface="Calibri"/>
              </a:rPr>
              <a:t>With thousands of user-facing &amp; batch tasks</a:t>
            </a:r>
            <a:r>
              <a:rPr lang="en-US" sz="1600" dirty="0">
                <a:solidFill>
                  <a:srgbClr val="1D4956"/>
                </a:solidFill>
                <a:latin typeface="Barlow"/>
                <a:cs typeface="Calibri"/>
              </a:rPr>
              <a:t> </a:t>
            </a:r>
          </a:p>
          <a:p>
            <a:pPr lvl="1">
              <a:lnSpc>
                <a:spcPct val="100000"/>
              </a:lnSpc>
            </a:pPr>
            <a:r>
              <a:rPr lang="en-US" sz="2000" dirty="0">
                <a:solidFill>
                  <a:srgbClr val="1D4956"/>
                </a:solidFill>
                <a:latin typeface="Barlow"/>
                <a:cs typeface="Calibri"/>
              </a:rPr>
              <a:t>To measure the performance of the overall system</a:t>
            </a:r>
          </a:p>
          <a:p>
            <a:pPr>
              <a:lnSpc>
                <a:spcPct val="100000"/>
              </a:lnSpc>
            </a:pPr>
            <a:r>
              <a:rPr lang="en-GB" sz="2400" dirty="0">
                <a:solidFill>
                  <a:srgbClr val="1D4956"/>
                </a:solidFill>
                <a:latin typeface="Barlow"/>
                <a:cs typeface="Calibri"/>
              </a:rPr>
              <a:t>We use tasks from </a:t>
            </a:r>
            <a:r>
              <a:rPr lang="en-GB" sz="2400" dirty="0" err="1">
                <a:solidFill>
                  <a:srgbClr val="1D4956"/>
                </a:solidFill>
                <a:latin typeface="Barlow"/>
                <a:cs typeface="Calibri"/>
              </a:rPr>
              <a:t>Rodinia</a:t>
            </a:r>
            <a:r>
              <a:rPr lang="en-GB" sz="2400" dirty="0">
                <a:solidFill>
                  <a:srgbClr val="1D4956"/>
                </a:solidFill>
                <a:latin typeface="Barlow"/>
                <a:cs typeface="Calibri"/>
              </a:rPr>
              <a:t> 3.2 and NVIDIA SDK  </a:t>
            </a:r>
          </a:p>
          <a:p>
            <a:pPr marL="0" indent="0">
              <a:lnSpc>
                <a:spcPct val="100000"/>
              </a:lnSpc>
              <a:buNone/>
            </a:pPr>
            <a:endParaRPr lang="en-GB" sz="2000" dirty="0">
              <a:solidFill>
                <a:srgbClr val="1D4956"/>
              </a:solidFill>
              <a:latin typeface="Barlow"/>
              <a:cs typeface="Calibri"/>
            </a:endParaRPr>
          </a:p>
        </p:txBody>
      </p:sp>
      <p:graphicFrame>
        <p:nvGraphicFramePr>
          <p:cNvPr id="46" name="Πίνακας 45"/>
          <p:cNvGraphicFramePr>
            <a:graphicFrameLocks noGrp="1"/>
          </p:cNvGraphicFramePr>
          <p:nvPr>
            <p:extLst>
              <p:ext uri="{D42A27DB-BD31-4B8C-83A1-F6EECF244321}">
                <p14:modId xmlns:p14="http://schemas.microsoft.com/office/powerpoint/2010/main" val="2808760929"/>
              </p:ext>
            </p:extLst>
          </p:nvPr>
        </p:nvGraphicFramePr>
        <p:xfrm>
          <a:off x="6928513" y="144850"/>
          <a:ext cx="5168237" cy="3337163"/>
        </p:xfrm>
        <a:graphic>
          <a:graphicData uri="http://schemas.openxmlformats.org/drawingml/2006/table">
            <a:tbl>
              <a:tblPr firstRow="1" bandRow="1">
                <a:tableStyleId>{5C22544A-7EE6-4342-B048-85BDC9FD1C3A}</a:tableStyleId>
              </a:tblPr>
              <a:tblGrid>
                <a:gridCol w="1457498">
                  <a:extLst>
                    <a:ext uri="{9D8B030D-6E8A-4147-A177-3AD203B41FA5}">
                      <a16:colId xmlns:a16="http://schemas.microsoft.com/office/drawing/2014/main" val="2830375692"/>
                    </a:ext>
                  </a:extLst>
                </a:gridCol>
                <a:gridCol w="1756610">
                  <a:extLst>
                    <a:ext uri="{9D8B030D-6E8A-4147-A177-3AD203B41FA5}">
                      <a16:colId xmlns:a16="http://schemas.microsoft.com/office/drawing/2014/main" val="218737193"/>
                    </a:ext>
                  </a:extLst>
                </a:gridCol>
                <a:gridCol w="1954129">
                  <a:extLst>
                    <a:ext uri="{9D8B030D-6E8A-4147-A177-3AD203B41FA5}">
                      <a16:colId xmlns:a16="http://schemas.microsoft.com/office/drawing/2014/main" val="4095650255"/>
                    </a:ext>
                  </a:extLst>
                </a:gridCol>
              </a:tblGrid>
              <a:tr h="382500">
                <a:tc>
                  <a:txBody>
                    <a:bodyPr/>
                    <a:lstStyle/>
                    <a:p>
                      <a:pPr algn="ctr"/>
                      <a:r>
                        <a:rPr lang="en-US" sz="1800" dirty="0">
                          <a:latin typeface="Barlow" panose="020B0604020202020204" charset="0"/>
                        </a:rPr>
                        <a:t>Tasks</a:t>
                      </a:r>
                    </a:p>
                  </a:txBody>
                  <a:tcPr anchor="ctr">
                    <a:solidFill>
                      <a:srgbClr val="1D4956"/>
                    </a:solidFill>
                  </a:tcPr>
                </a:tc>
                <a:tc>
                  <a:txBody>
                    <a:bodyPr/>
                    <a:lstStyle/>
                    <a:p>
                      <a:pPr algn="ctr"/>
                      <a:r>
                        <a:rPr lang="en-US" sz="1800" dirty="0">
                          <a:latin typeface="Barlow" panose="020B0604020202020204" charset="0"/>
                        </a:rPr>
                        <a:t>AVG </a:t>
                      </a:r>
                      <a:r>
                        <a:rPr lang="en-US" sz="1800" baseline="0" dirty="0">
                          <a:latin typeface="Barlow" panose="020B0604020202020204" charset="0"/>
                        </a:rPr>
                        <a:t> </a:t>
                      </a:r>
                      <a:r>
                        <a:rPr lang="en-US" sz="1800" dirty="0">
                          <a:latin typeface="Barlow" panose="020B0604020202020204" charset="0"/>
                        </a:rPr>
                        <a:t>Exec. Time</a:t>
                      </a:r>
                      <a:r>
                        <a:rPr lang="en-US" sz="1800" baseline="0" dirty="0">
                          <a:latin typeface="Barlow" panose="020B0604020202020204" charset="0"/>
                        </a:rPr>
                        <a:t> (</a:t>
                      </a:r>
                      <a:r>
                        <a:rPr lang="en-US" sz="1800" baseline="0" dirty="0" err="1">
                          <a:latin typeface="Barlow" panose="020B0604020202020204" charset="0"/>
                        </a:rPr>
                        <a:t>ms</a:t>
                      </a:r>
                      <a:r>
                        <a:rPr lang="en-US" sz="1800" baseline="0" dirty="0">
                          <a:latin typeface="Barlow" panose="020B0604020202020204" charset="0"/>
                        </a:rPr>
                        <a:t>)</a:t>
                      </a:r>
                      <a:endParaRPr lang="en-US" sz="1800" dirty="0">
                        <a:latin typeface="Barlow" panose="020B0604020202020204" charset="0"/>
                      </a:endParaRPr>
                    </a:p>
                  </a:txBody>
                  <a:tcPr anchor="ctr">
                    <a:solidFill>
                      <a:srgbClr val="1D4956"/>
                    </a:solidFill>
                  </a:tcPr>
                </a:tc>
                <a:tc>
                  <a:txBody>
                    <a:bodyPr/>
                    <a:lstStyle/>
                    <a:p>
                      <a:pPr algn="ctr"/>
                      <a:r>
                        <a:rPr lang="en-US" sz="1800" dirty="0">
                          <a:latin typeface="Barlow" panose="020B0604020202020204" charset="0"/>
                        </a:rPr>
                        <a:t>Memory</a:t>
                      </a:r>
                      <a:r>
                        <a:rPr lang="en-US" sz="1800" baseline="0" dirty="0">
                          <a:latin typeface="Barlow" panose="020B0604020202020204" charset="0"/>
                        </a:rPr>
                        <a:t> Footprint (MB)</a:t>
                      </a:r>
                      <a:endParaRPr lang="en-US" sz="1800" dirty="0">
                        <a:latin typeface="Barlow" panose="020B0604020202020204" charset="0"/>
                      </a:endParaRPr>
                    </a:p>
                  </a:txBody>
                  <a:tcPr anchor="ctr">
                    <a:solidFill>
                      <a:srgbClr val="1D4956"/>
                    </a:solidFill>
                  </a:tcPr>
                </a:tc>
                <a:extLst>
                  <a:ext uri="{0D108BD9-81ED-4DB2-BD59-A6C34878D82A}">
                    <a16:rowId xmlns:a16="http://schemas.microsoft.com/office/drawing/2014/main" val="2412294634"/>
                  </a:ext>
                </a:extLst>
              </a:tr>
              <a:tr h="382500">
                <a:tc>
                  <a:txBody>
                    <a:bodyPr/>
                    <a:lstStyle/>
                    <a:p>
                      <a:pPr algn="ctr"/>
                      <a:r>
                        <a:rPr lang="en-US" sz="1800" dirty="0">
                          <a:solidFill>
                            <a:schemeClr val="bg1"/>
                          </a:solidFill>
                          <a:latin typeface="Barlow" panose="020B0604020202020204" charset="0"/>
                        </a:rPr>
                        <a:t>Euclid</a:t>
                      </a:r>
                    </a:p>
                  </a:txBody>
                  <a:tcPr>
                    <a:solidFill>
                      <a:srgbClr val="1D4956"/>
                    </a:solidFill>
                  </a:tcPr>
                </a:tc>
                <a:tc>
                  <a:txBody>
                    <a:bodyPr/>
                    <a:lstStyle/>
                    <a:p>
                      <a:pPr algn="ctr"/>
                      <a:r>
                        <a:rPr lang="en-US" sz="1800" dirty="0">
                          <a:solidFill>
                            <a:schemeClr val="bg1"/>
                          </a:solidFill>
                          <a:latin typeface="Barlow" panose="020B0604020202020204" charset="0"/>
                        </a:rPr>
                        <a:t>8</a:t>
                      </a:r>
                    </a:p>
                  </a:txBody>
                  <a:tcPr>
                    <a:solidFill>
                      <a:srgbClr val="1D4956"/>
                    </a:solidFill>
                  </a:tcPr>
                </a:tc>
                <a:tc>
                  <a:txBody>
                    <a:bodyPr/>
                    <a:lstStyle/>
                    <a:p>
                      <a:pPr algn="ctr"/>
                      <a:r>
                        <a:rPr lang="en-US" sz="1800" dirty="0">
                          <a:solidFill>
                            <a:schemeClr val="bg1"/>
                          </a:solidFill>
                          <a:latin typeface="Barlow" panose="020B0604020202020204" charset="0"/>
                        </a:rPr>
                        <a:t>12</a:t>
                      </a:r>
                    </a:p>
                  </a:txBody>
                  <a:tcPr>
                    <a:solidFill>
                      <a:srgbClr val="1D4956"/>
                    </a:solidFill>
                  </a:tcPr>
                </a:tc>
                <a:extLst>
                  <a:ext uri="{0D108BD9-81ED-4DB2-BD59-A6C34878D82A}">
                    <a16:rowId xmlns:a16="http://schemas.microsoft.com/office/drawing/2014/main" val="1385965222"/>
                  </a:ext>
                </a:extLst>
              </a:tr>
              <a:tr h="382500">
                <a:tc>
                  <a:txBody>
                    <a:bodyPr/>
                    <a:lstStyle/>
                    <a:p>
                      <a:pPr algn="ctr"/>
                      <a:r>
                        <a:rPr lang="en-US" sz="1800" dirty="0">
                          <a:solidFill>
                            <a:schemeClr val="bg1"/>
                          </a:solidFill>
                          <a:latin typeface="Barlow" panose="020B0604020202020204" charset="0"/>
                        </a:rPr>
                        <a:t>NW</a:t>
                      </a:r>
                    </a:p>
                  </a:txBody>
                  <a:tcPr>
                    <a:solidFill>
                      <a:srgbClr val="1D4956"/>
                    </a:solidFill>
                  </a:tcPr>
                </a:tc>
                <a:tc>
                  <a:txBody>
                    <a:bodyPr/>
                    <a:lstStyle/>
                    <a:p>
                      <a:pPr algn="ctr"/>
                      <a:r>
                        <a:rPr lang="en-US" sz="1800" dirty="0">
                          <a:solidFill>
                            <a:schemeClr val="bg1"/>
                          </a:solidFill>
                          <a:latin typeface="Barlow" panose="020B0604020202020204" charset="0"/>
                        </a:rPr>
                        <a:t>38</a:t>
                      </a:r>
                    </a:p>
                  </a:txBody>
                  <a:tcPr>
                    <a:solidFill>
                      <a:srgbClr val="1D4956"/>
                    </a:solidFill>
                  </a:tcPr>
                </a:tc>
                <a:tc>
                  <a:txBody>
                    <a:bodyPr/>
                    <a:lstStyle/>
                    <a:p>
                      <a:pPr algn="ctr"/>
                      <a:r>
                        <a:rPr lang="en-US" sz="1800" dirty="0">
                          <a:solidFill>
                            <a:schemeClr val="bg1"/>
                          </a:solidFill>
                          <a:latin typeface="Barlow" panose="020B0604020202020204" charset="0"/>
                        </a:rPr>
                        <a:t>44</a:t>
                      </a:r>
                    </a:p>
                  </a:txBody>
                  <a:tcPr>
                    <a:solidFill>
                      <a:srgbClr val="1D4956"/>
                    </a:solidFill>
                  </a:tcPr>
                </a:tc>
                <a:extLst>
                  <a:ext uri="{0D108BD9-81ED-4DB2-BD59-A6C34878D82A}">
                    <a16:rowId xmlns:a16="http://schemas.microsoft.com/office/drawing/2014/main" val="2323616444"/>
                  </a:ext>
                </a:extLst>
              </a:tr>
              <a:tr h="382500">
                <a:tc>
                  <a:txBody>
                    <a:bodyPr/>
                    <a:lstStyle/>
                    <a:p>
                      <a:pPr algn="ctr"/>
                      <a:r>
                        <a:rPr lang="en-US" sz="1800" dirty="0">
                          <a:solidFill>
                            <a:schemeClr val="bg1"/>
                          </a:solidFill>
                          <a:latin typeface="Barlow" panose="020B0604020202020204" charset="0"/>
                        </a:rPr>
                        <a:t>Pathfinder</a:t>
                      </a:r>
                    </a:p>
                  </a:txBody>
                  <a:tcPr>
                    <a:solidFill>
                      <a:srgbClr val="1D4956"/>
                    </a:solidFill>
                  </a:tcPr>
                </a:tc>
                <a:tc>
                  <a:txBody>
                    <a:bodyPr/>
                    <a:lstStyle/>
                    <a:p>
                      <a:pPr algn="ctr"/>
                      <a:r>
                        <a:rPr lang="en-US" sz="1800" dirty="0">
                          <a:solidFill>
                            <a:schemeClr val="bg1"/>
                          </a:solidFill>
                          <a:latin typeface="Barlow" panose="020B0604020202020204" charset="0"/>
                        </a:rPr>
                        <a:t>68</a:t>
                      </a:r>
                    </a:p>
                  </a:txBody>
                  <a:tcPr>
                    <a:solidFill>
                      <a:srgbClr val="1D4956"/>
                    </a:solidFill>
                  </a:tcPr>
                </a:tc>
                <a:tc>
                  <a:txBody>
                    <a:bodyPr/>
                    <a:lstStyle/>
                    <a:p>
                      <a:pPr algn="ctr"/>
                      <a:r>
                        <a:rPr lang="en-US" sz="1800" dirty="0">
                          <a:solidFill>
                            <a:schemeClr val="bg1"/>
                          </a:solidFill>
                          <a:latin typeface="Barlow" panose="020B0604020202020204" charset="0"/>
                        </a:rPr>
                        <a:t>74</a:t>
                      </a:r>
                    </a:p>
                  </a:txBody>
                  <a:tcPr>
                    <a:solidFill>
                      <a:srgbClr val="1D4956"/>
                    </a:solidFill>
                  </a:tcPr>
                </a:tc>
                <a:extLst>
                  <a:ext uri="{0D108BD9-81ED-4DB2-BD59-A6C34878D82A}">
                    <a16:rowId xmlns:a16="http://schemas.microsoft.com/office/drawing/2014/main" val="917385883"/>
                  </a:ext>
                </a:extLst>
              </a:tr>
              <a:tr h="382500">
                <a:tc>
                  <a:txBody>
                    <a:bodyPr/>
                    <a:lstStyle/>
                    <a:p>
                      <a:pPr algn="ctr"/>
                      <a:r>
                        <a:rPr lang="en-US" sz="1800" dirty="0">
                          <a:solidFill>
                            <a:schemeClr val="bg1"/>
                          </a:solidFill>
                          <a:latin typeface="Barlow" panose="020B0604020202020204" charset="0"/>
                        </a:rPr>
                        <a:t>Monte Carlo</a:t>
                      </a:r>
                    </a:p>
                  </a:txBody>
                  <a:tcPr>
                    <a:solidFill>
                      <a:srgbClr val="1D4956"/>
                    </a:solidFill>
                  </a:tcPr>
                </a:tc>
                <a:tc>
                  <a:txBody>
                    <a:bodyPr/>
                    <a:lstStyle/>
                    <a:p>
                      <a:pPr algn="ctr"/>
                      <a:r>
                        <a:rPr lang="en-US" sz="1800" dirty="0">
                          <a:solidFill>
                            <a:schemeClr val="bg1"/>
                          </a:solidFill>
                          <a:latin typeface="Barlow" panose="020B0604020202020204" charset="0"/>
                        </a:rPr>
                        <a:t>150</a:t>
                      </a:r>
                    </a:p>
                  </a:txBody>
                  <a:tcPr>
                    <a:solidFill>
                      <a:srgbClr val="1D4956"/>
                    </a:solidFill>
                  </a:tcPr>
                </a:tc>
                <a:tc>
                  <a:txBody>
                    <a:bodyPr/>
                    <a:lstStyle/>
                    <a:p>
                      <a:pPr algn="ctr"/>
                      <a:r>
                        <a:rPr lang="en-US" sz="1800" dirty="0">
                          <a:solidFill>
                            <a:schemeClr val="bg1"/>
                          </a:solidFill>
                          <a:latin typeface="Barlow" panose="020B0604020202020204" charset="0"/>
                        </a:rPr>
                        <a:t>68</a:t>
                      </a:r>
                    </a:p>
                  </a:txBody>
                  <a:tcPr>
                    <a:solidFill>
                      <a:srgbClr val="1D4956"/>
                    </a:solidFill>
                  </a:tcPr>
                </a:tc>
                <a:extLst>
                  <a:ext uri="{0D108BD9-81ED-4DB2-BD59-A6C34878D82A}">
                    <a16:rowId xmlns:a16="http://schemas.microsoft.com/office/drawing/2014/main" val="546343221"/>
                  </a:ext>
                </a:extLst>
              </a:tr>
              <a:tr h="382500">
                <a:tc>
                  <a:txBody>
                    <a:bodyPr/>
                    <a:lstStyle/>
                    <a:p>
                      <a:pPr algn="ctr"/>
                      <a:r>
                        <a:rPr lang="en-US" sz="1800" dirty="0">
                          <a:solidFill>
                            <a:schemeClr val="bg1"/>
                          </a:solidFill>
                          <a:latin typeface="Barlow" panose="020B0604020202020204" charset="0"/>
                        </a:rPr>
                        <a:t>Lava MD</a:t>
                      </a:r>
                    </a:p>
                  </a:txBody>
                  <a:tcPr>
                    <a:solidFill>
                      <a:srgbClr val="1D4956"/>
                    </a:solidFill>
                  </a:tcPr>
                </a:tc>
                <a:tc>
                  <a:txBody>
                    <a:bodyPr/>
                    <a:lstStyle/>
                    <a:p>
                      <a:pPr algn="ctr"/>
                      <a:r>
                        <a:rPr lang="en-US" sz="1800" dirty="0">
                          <a:solidFill>
                            <a:schemeClr val="bg1"/>
                          </a:solidFill>
                          <a:latin typeface="Barlow" panose="020B0604020202020204" charset="0"/>
                        </a:rPr>
                        <a:t>46000</a:t>
                      </a:r>
                    </a:p>
                  </a:txBody>
                  <a:tcPr>
                    <a:solidFill>
                      <a:srgbClr val="1D4956"/>
                    </a:solidFill>
                  </a:tcPr>
                </a:tc>
                <a:tc>
                  <a:txBody>
                    <a:bodyPr/>
                    <a:lstStyle/>
                    <a:p>
                      <a:pPr algn="ctr"/>
                      <a:r>
                        <a:rPr lang="en-US" sz="1800" dirty="0">
                          <a:solidFill>
                            <a:schemeClr val="bg1"/>
                          </a:solidFill>
                          <a:latin typeface="Barlow" panose="020B0604020202020204" charset="0"/>
                        </a:rPr>
                        <a:t>1069</a:t>
                      </a:r>
                    </a:p>
                  </a:txBody>
                  <a:tcPr>
                    <a:solidFill>
                      <a:srgbClr val="1D4956"/>
                    </a:solidFill>
                  </a:tcPr>
                </a:tc>
                <a:extLst>
                  <a:ext uri="{0D108BD9-81ED-4DB2-BD59-A6C34878D82A}">
                    <a16:rowId xmlns:a16="http://schemas.microsoft.com/office/drawing/2014/main" val="4200552159"/>
                  </a:ext>
                </a:extLst>
              </a:tr>
              <a:tr h="382500">
                <a:tc>
                  <a:txBody>
                    <a:bodyPr/>
                    <a:lstStyle/>
                    <a:p>
                      <a:pPr algn="ctr"/>
                      <a:r>
                        <a:rPr lang="en-US" sz="1800" dirty="0">
                          <a:solidFill>
                            <a:schemeClr val="bg1"/>
                          </a:solidFill>
                          <a:latin typeface="Barlow" panose="020B0604020202020204" charset="0"/>
                        </a:rPr>
                        <a:t>Hot Spot</a:t>
                      </a:r>
                    </a:p>
                  </a:txBody>
                  <a:tcPr>
                    <a:solidFill>
                      <a:srgbClr val="1D4956"/>
                    </a:solidFill>
                  </a:tcPr>
                </a:tc>
                <a:tc>
                  <a:txBody>
                    <a:bodyPr/>
                    <a:lstStyle/>
                    <a:p>
                      <a:pPr algn="ctr"/>
                      <a:r>
                        <a:rPr lang="en-US" sz="1800" dirty="0">
                          <a:solidFill>
                            <a:schemeClr val="bg1"/>
                          </a:solidFill>
                          <a:latin typeface="Barlow" panose="020B0604020202020204" charset="0"/>
                        </a:rPr>
                        <a:t>130696</a:t>
                      </a:r>
                    </a:p>
                  </a:txBody>
                  <a:tcPr>
                    <a:solidFill>
                      <a:srgbClr val="1D4956"/>
                    </a:solidFill>
                  </a:tcPr>
                </a:tc>
                <a:tc>
                  <a:txBody>
                    <a:bodyPr/>
                    <a:lstStyle/>
                    <a:p>
                      <a:pPr algn="ctr"/>
                      <a:r>
                        <a:rPr lang="en-US" sz="1800" dirty="0">
                          <a:solidFill>
                            <a:schemeClr val="bg1"/>
                          </a:solidFill>
                          <a:latin typeface="Barlow" panose="020B0604020202020204" charset="0"/>
                        </a:rPr>
                        <a:t>423</a:t>
                      </a:r>
                    </a:p>
                  </a:txBody>
                  <a:tcPr>
                    <a:solidFill>
                      <a:srgbClr val="1D4956"/>
                    </a:solidFill>
                  </a:tcPr>
                </a:tc>
                <a:extLst>
                  <a:ext uri="{0D108BD9-81ED-4DB2-BD59-A6C34878D82A}">
                    <a16:rowId xmlns:a16="http://schemas.microsoft.com/office/drawing/2014/main" val="2337923925"/>
                  </a:ext>
                </a:extLst>
              </a:tr>
              <a:tr h="402083">
                <a:tc>
                  <a:txBody>
                    <a:bodyPr/>
                    <a:lstStyle/>
                    <a:p>
                      <a:pPr algn="ctr"/>
                      <a:r>
                        <a:rPr lang="en-US" sz="1800" dirty="0">
                          <a:solidFill>
                            <a:schemeClr val="bg1"/>
                          </a:solidFill>
                          <a:latin typeface="Barlow" panose="020B0604020202020204" charset="0"/>
                        </a:rPr>
                        <a:t>Gaussian</a:t>
                      </a:r>
                    </a:p>
                  </a:txBody>
                  <a:tcPr>
                    <a:solidFill>
                      <a:srgbClr val="1D4956"/>
                    </a:solidFill>
                  </a:tcPr>
                </a:tc>
                <a:tc>
                  <a:txBody>
                    <a:bodyPr/>
                    <a:lstStyle/>
                    <a:p>
                      <a:pPr algn="ctr"/>
                      <a:r>
                        <a:rPr lang="en-US" sz="1800" dirty="0">
                          <a:solidFill>
                            <a:schemeClr val="bg1"/>
                          </a:solidFill>
                          <a:latin typeface="Barlow" panose="020B0604020202020204" charset="0"/>
                        </a:rPr>
                        <a:t>311000</a:t>
                      </a:r>
                    </a:p>
                  </a:txBody>
                  <a:tcPr>
                    <a:solidFill>
                      <a:srgbClr val="1D4956"/>
                    </a:solidFill>
                  </a:tcPr>
                </a:tc>
                <a:tc>
                  <a:txBody>
                    <a:bodyPr/>
                    <a:lstStyle/>
                    <a:p>
                      <a:pPr algn="ctr"/>
                      <a:r>
                        <a:rPr lang="en-US" sz="1800" dirty="0">
                          <a:solidFill>
                            <a:schemeClr val="bg1"/>
                          </a:solidFill>
                          <a:latin typeface="Barlow" panose="020B0604020202020204" charset="0"/>
                        </a:rPr>
                        <a:t>1120</a:t>
                      </a:r>
                    </a:p>
                  </a:txBody>
                  <a:tcPr>
                    <a:solidFill>
                      <a:srgbClr val="1D4956"/>
                    </a:solidFill>
                  </a:tcPr>
                </a:tc>
                <a:extLst>
                  <a:ext uri="{0D108BD9-81ED-4DB2-BD59-A6C34878D82A}">
                    <a16:rowId xmlns:a16="http://schemas.microsoft.com/office/drawing/2014/main" val="1136455661"/>
                  </a:ext>
                </a:extLst>
              </a:tr>
            </a:tbl>
          </a:graphicData>
        </a:graphic>
      </p:graphicFrame>
      <p:cxnSp>
        <p:nvCxnSpPr>
          <p:cNvPr id="48" name="Ευθεία γραμμή σύνδεσης 47"/>
          <p:cNvCxnSpPr>
            <a:cxnSpLocks/>
          </p:cNvCxnSpPr>
          <p:nvPr/>
        </p:nvCxnSpPr>
        <p:spPr>
          <a:xfrm>
            <a:off x="6925327" y="2327225"/>
            <a:ext cx="5168237" cy="0"/>
          </a:xfrm>
          <a:prstGeom prst="line">
            <a:avLst/>
          </a:prstGeom>
          <a:ln w="76200">
            <a:solidFill>
              <a:schemeClr val="tx1"/>
            </a:solidFill>
            <a:prstDash val="sysDash"/>
          </a:ln>
        </p:spPr>
        <p:style>
          <a:lnRef idx="3">
            <a:schemeClr val="accent2"/>
          </a:lnRef>
          <a:fillRef idx="0">
            <a:schemeClr val="accent2"/>
          </a:fillRef>
          <a:effectRef idx="2">
            <a:schemeClr val="accent2"/>
          </a:effectRef>
          <a:fontRef idx="minor">
            <a:schemeClr val="tx1"/>
          </a:fontRef>
        </p:style>
      </p:cxnSp>
      <p:sp>
        <p:nvSpPr>
          <p:cNvPr id="1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986661" y="4406754"/>
            <a:ext cx="3970761" cy="504688"/>
          </a:xfrm>
        </p:spPr>
        <p:txBody>
          <a:bodyPr vert="horz" lIns="91440" tIns="45720" rIns="91440" bIns="45720" rtlCol="0" anchor="t">
            <a:noAutofit/>
          </a:bodyPr>
          <a:lstStyle/>
          <a:p>
            <a:pPr>
              <a:lnSpc>
                <a:spcPct val="100000"/>
              </a:lnSpc>
            </a:pPr>
            <a:r>
              <a:rPr lang="en-US" sz="2000" dirty="0">
                <a:solidFill>
                  <a:srgbClr val="1D4956"/>
                </a:solidFill>
                <a:latin typeface="Barlow"/>
                <a:cs typeface="Calibri"/>
              </a:rPr>
              <a:t>SLA = 200ms</a:t>
            </a:r>
          </a:p>
        </p:txBody>
      </p:sp>
      <p:sp>
        <p:nvSpPr>
          <p:cNvPr id="2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6" y="4805597"/>
            <a:ext cx="6340572" cy="1197723"/>
          </a:xfrm>
        </p:spPr>
        <p:txBody>
          <a:bodyPr vert="horz" lIns="91440" tIns="45720" rIns="91440" bIns="45720" rtlCol="0" anchor="t">
            <a:noAutofit/>
          </a:bodyPr>
          <a:lstStyle/>
          <a:p>
            <a:pPr lvl="1">
              <a:lnSpc>
                <a:spcPct val="100000"/>
              </a:lnSpc>
            </a:pPr>
            <a:r>
              <a:rPr lang="en-US" sz="2000" dirty="0">
                <a:solidFill>
                  <a:srgbClr val="1D4956"/>
                </a:solidFill>
                <a:latin typeface="Barlow"/>
                <a:cs typeface="Calibri"/>
              </a:rPr>
              <a:t>Tasks with execution time &lt; SLA </a:t>
            </a:r>
            <a:r>
              <a:rPr lang="en-US" sz="2000" dirty="0">
                <a:solidFill>
                  <a:srgbClr val="1D4956"/>
                </a:solidFill>
                <a:latin typeface="Barlow"/>
                <a:cs typeface="Calibri"/>
                <a:sym typeface="Wingdings" panose="05000000000000000000" pitchFamily="2" charset="2"/>
              </a:rPr>
              <a:t> user-facing</a:t>
            </a:r>
          </a:p>
          <a:p>
            <a:pPr lvl="1">
              <a:lnSpc>
                <a:spcPct val="100000"/>
              </a:lnSpc>
            </a:pPr>
            <a:r>
              <a:rPr lang="en-US" sz="2000" dirty="0">
                <a:solidFill>
                  <a:srgbClr val="1D4956"/>
                </a:solidFill>
                <a:latin typeface="Barlow"/>
                <a:cs typeface="Calibri"/>
              </a:rPr>
              <a:t>Tasks with execution time </a:t>
            </a:r>
            <a:r>
              <a:rPr lang="en-US" sz="2000" dirty="0">
                <a:solidFill>
                  <a:srgbClr val="1D4956"/>
                </a:solidFill>
                <a:latin typeface="Barlow"/>
                <a:cs typeface="Calibri"/>
                <a:sym typeface="Wingdings" panose="05000000000000000000" pitchFamily="2" charset="2"/>
              </a:rPr>
              <a:t>&gt;&gt; SLA  batch</a:t>
            </a:r>
            <a:endParaRPr lang="en-GB" sz="2000" dirty="0">
              <a:solidFill>
                <a:srgbClr val="1D4956"/>
              </a:solidFill>
              <a:latin typeface="Barlow"/>
              <a:cs typeface="Calibri"/>
            </a:endParaRPr>
          </a:p>
        </p:txBody>
      </p:sp>
      <p:grpSp>
        <p:nvGrpSpPr>
          <p:cNvPr id="8" name="Ομάδα 7"/>
          <p:cNvGrpSpPr/>
          <p:nvPr/>
        </p:nvGrpSpPr>
        <p:grpSpPr>
          <a:xfrm>
            <a:off x="5233541" y="875575"/>
            <a:ext cx="1667722" cy="1342495"/>
            <a:chOff x="5474178" y="177058"/>
            <a:chExt cx="1667722" cy="1342495"/>
          </a:xfrm>
        </p:grpSpPr>
        <p:sp>
          <p:nvSpPr>
            <p:cNvPr id="44" name="Επάνω βέλος 43"/>
            <p:cNvSpPr/>
            <p:nvPr/>
          </p:nvSpPr>
          <p:spPr>
            <a:xfrm>
              <a:off x="6849800" y="177058"/>
              <a:ext cx="292100" cy="1342495"/>
            </a:xfrm>
            <a:prstGeom prst="upArrow">
              <a:avLst/>
            </a:prstGeom>
            <a:solidFill>
              <a:srgbClr val="1D4956"/>
            </a:solidFill>
            <a:ln>
              <a:solidFill>
                <a:srgbClr val="1D495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Ορθογώνιο 6"/>
            <p:cNvSpPr/>
            <p:nvPr/>
          </p:nvSpPr>
          <p:spPr>
            <a:xfrm>
              <a:off x="5474178" y="1096504"/>
              <a:ext cx="1470274" cy="400110"/>
            </a:xfrm>
            <a:prstGeom prst="rect">
              <a:avLst/>
            </a:prstGeom>
          </p:spPr>
          <p:txBody>
            <a:bodyPr wrap="none">
              <a:spAutoFit/>
            </a:bodyPr>
            <a:lstStyle/>
            <a:p>
              <a:pPr lvl="1"/>
              <a:r>
                <a:rPr lang="en-US" sz="2000" dirty="0">
                  <a:solidFill>
                    <a:srgbClr val="1D4956"/>
                  </a:solidFill>
                  <a:latin typeface="Barlow"/>
                  <a:cs typeface="Calibri"/>
                  <a:sym typeface="Wingdings" panose="05000000000000000000" pitchFamily="2" charset="2"/>
                </a:rPr>
                <a:t>user-facing</a:t>
              </a:r>
            </a:p>
          </p:txBody>
        </p:sp>
      </p:grpSp>
      <p:grpSp>
        <p:nvGrpSpPr>
          <p:cNvPr id="11" name="Ομάδα 10"/>
          <p:cNvGrpSpPr/>
          <p:nvPr/>
        </p:nvGrpSpPr>
        <p:grpSpPr>
          <a:xfrm>
            <a:off x="5776083" y="2252536"/>
            <a:ext cx="1125180" cy="1176465"/>
            <a:chOff x="6013545" y="1715450"/>
            <a:chExt cx="1125180" cy="1176465"/>
          </a:xfrm>
        </p:grpSpPr>
        <p:sp>
          <p:nvSpPr>
            <p:cNvPr id="45" name="Κάτω βέλος 44"/>
            <p:cNvSpPr/>
            <p:nvPr/>
          </p:nvSpPr>
          <p:spPr>
            <a:xfrm>
              <a:off x="6846625" y="1881261"/>
              <a:ext cx="292100" cy="10106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Ορθογώνιο 9"/>
            <p:cNvSpPr/>
            <p:nvPr/>
          </p:nvSpPr>
          <p:spPr>
            <a:xfrm>
              <a:off x="6013545" y="1715450"/>
              <a:ext cx="819455" cy="400110"/>
            </a:xfrm>
            <a:prstGeom prst="rect">
              <a:avLst/>
            </a:prstGeom>
          </p:spPr>
          <p:txBody>
            <a:bodyPr wrap="none">
              <a:spAutoFit/>
            </a:bodyPr>
            <a:lstStyle/>
            <a:p>
              <a:r>
                <a:rPr lang="en-US" sz="2000" dirty="0">
                  <a:solidFill>
                    <a:schemeClr val="tx1"/>
                  </a:solidFill>
                  <a:latin typeface="Barlow"/>
                  <a:cs typeface="Calibri"/>
                  <a:sym typeface="Wingdings" panose="05000000000000000000" pitchFamily="2" charset="2"/>
                </a:rPr>
                <a:t>batch</a:t>
              </a:r>
              <a:endParaRPr lang="en-US" sz="2000" dirty="0">
                <a:solidFill>
                  <a:schemeClr val="tx1"/>
                </a:solidFill>
              </a:endParaRPr>
            </a:p>
          </p:txBody>
        </p:sp>
      </p:grpSp>
    </p:spTree>
    <p:extLst>
      <p:ext uri="{BB962C8B-B14F-4D97-AF65-F5344CB8AC3E}">
        <p14:creationId xmlns:p14="http://schemas.microsoft.com/office/powerpoint/2010/main" val="11203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xEl>
                                              <p:pRg st="6" end="6"/>
                                            </p:txEl>
                                          </p:spTgt>
                                        </p:tgtEl>
                                        <p:attrNameLst>
                                          <p:attrName>style.visibility</p:attrName>
                                        </p:attrNameLst>
                                      </p:cBhvr>
                                      <p:to>
                                        <p:strVal val="visible"/>
                                      </p:to>
                                    </p:set>
                                    <p:animEffect transition="in" filter="fade">
                                      <p:cBhvr>
                                        <p:cTn id="7" dur="500"/>
                                        <p:tgtEl>
                                          <p:spTgt spid="14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fade">
                                      <p:cBhvr>
                                        <p:cTn id="20" dur="500"/>
                                        <p:tgtEl>
                                          <p:spTgt spid="1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fade">
                                      <p:cBhvr>
                                        <p:cTn id="31" dur="500"/>
                                        <p:tgtEl>
                                          <p:spTgt spid="20">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xEl>
                                              <p:pRg st="1" end="1"/>
                                            </p:txEl>
                                          </p:spTgt>
                                        </p:tgtEl>
                                        <p:attrNameLst>
                                          <p:attrName>style.visibility</p:attrName>
                                        </p:attrNameLst>
                                      </p:cBhvr>
                                      <p:to>
                                        <p:strVal val="visible"/>
                                      </p:to>
                                    </p:set>
                                    <p:animEffect transition="in" filter="fade">
                                      <p:cBhvr>
                                        <p:cTn id="34"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12934" cy="1342496"/>
          </a:xfrm>
        </p:spPr>
        <p:txBody>
          <a:bodyPr>
            <a:normAutofit/>
          </a:bodyPr>
          <a:lstStyle/>
          <a:p>
            <a:r>
              <a:rPr lang="en-GB" sz="4000" b="1" dirty="0" err="1">
                <a:solidFill>
                  <a:srgbClr val="1D4956"/>
                </a:solidFill>
                <a:latin typeface="Barlow"/>
                <a:cs typeface="Calibri"/>
              </a:rPr>
              <a:t>Datacenter</a:t>
            </a:r>
            <a:r>
              <a:rPr lang="en-GB" sz="4000" b="1" dirty="0">
                <a:solidFill>
                  <a:srgbClr val="1D4956"/>
                </a:solidFill>
                <a:latin typeface="Barlow"/>
                <a:cs typeface="Calibri"/>
              </a:rPr>
              <a:t> workloads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17</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2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3" y="1476237"/>
            <a:ext cx="9951011" cy="4866103"/>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We implement a workload generator</a:t>
            </a:r>
          </a:p>
          <a:p>
            <a:pPr lvl="1">
              <a:lnSpc>
                <a:spcPct val="100000"/>
              </a:lnSpc>
            </a:pPr>
            <a:r>
              <a:rPr lang="en-US" sz="2000" i="1" dirty="0">
                <a:solidFill>
                  <a:srgbClr val="1D4956"/>
                </a:solidFill>
                <a:latin typeface="Barlow"/>
                <a:cs typeface="Calibri"/>
              </a:rPr>
              <a:t>Mimics</a:t>
            </a:r>
            <a:r>
              <a:rPr lang="en-US" sz="2000" dirty="0">
                <a:solidFill>
                  <a:srgbClr val="1D4956"/>
                </a:solidFill>
                <a:latin typeface="Barlow"/>
                <a:cs typeface="Calibri"/>
              </a:rPr>
              <a:t> traces from Google and Alibaba</a:t>
            </a:r>
          </a:p>
          <a:p>
            <a:pPr lvl="1">
              <a:lnSpc>
                <a:spcPct val="100000"/>
              </a:lnSpc>
            </a:pPr>
            <a:r>
              <a:rPr lang="en-US" sz="2000" dirty="0">
                <a:solidFill>
                  <a:srgbClr val="1D4956"/>
                </a:solidFill>
                <a:latin typeface="Barlow"/>
                <a:cs typeface="Calibri"/>
              </a:rPr>
              <a:t>Takes 3 parameters:</a:t>
            </a:r>
          </a:p>
          <a:p>
            <a:pPr marL="1257300" lvl="2" indent="-342900">
              <a:lnSpc>
                <a:spcPct val="100000"/>
              </a:lnSpc>
              <a:buFont typeface="+mj-lt"/>
              <a:buAutoNum type="arabicPeriod"/>
            </a:pPr>
            <a:r>
              <a:rPr lang="en-US" sz="1800" dirty="0">
                <a:solidFill>
                  <a:srgbClr val="1D4956"/>
                </a:solidFill>
                <a:latin typeface="Barlow"/>
                <a:cs typeface="Calibri"/>
              </a:rPr>
              <a:t>Job duration </a:t>
            </a:r>
            <a:r>
              <a:rPr lang="en-US" sz="1800" dirty="0">
                <a:solidFill>
                  <a:srgbClr val="1D4956"/>
                </a:solidFill>
                <a:latin typeface="Barlow"/>
                <a:cs typeface="Calibri"/>
                <a:sym typeface="Wingdings" panose="05000000000000000000" pitchFamily="2" charset="2"/>
              </a:rPr>
              <a:t> Pareto distribution</a:t>
            </a:r>
            <a:endParaRPr lang="en-US" sz="1800" dirty="0">
              <a:solidFill>
                <a:srgbClr val="1D4956"/>
              </a:solidFill>
              <a:latin typeface="Barlow"/>
              <a:cs typeface="Calibri"/>
            </a:endParaRPr>
          </a:p>
          <a:p>
            <a:pPr marL="1257300" lvl="2" indent="-342900">
              <a:lnSpc>
                <a:spcPct val="100000"/>
              </a:lnSpc>
              <a:buFont typeface="+mj-lt"/>
              <a:buAutoNum type="arabicPeriod"/>
            </a:pPr>
            <a:r>
              <a:rPr lang="en-US" sz="1800" dirty="0">
                <a:solidFill>
                  <a:srgbClr val="1D4956"/>
                </a:solidFill>
                <a:latin typeface="Barlow"/>
                <a:cs typeface="Calibri"/>
              </a:rPr>
              <a:t>Job inter-arrival time </a:t>
            </a:r>
            <a:r>
              <a:rPr lang="en-US" sz="1800" dirty="0">
                <a:solidFill>
                  <a:srgbClr val="1D4956"/>
                </a:solidFill>
                <a:latin typeface="Barlow"/>
                <a:cs typeface="Calibri"/>
                <a:sym typeface="Wingdings" panose="05000000000000000000" pitchFamily="2" charset="2"/>
              </a:rPr>
              <a:t> Exponential distribution</a:t>
            </a:r>
            <a:endParaRPr lang="en-US" sz="1800" dirty="0">
              <a:solidFill>
                <a:srgbClr val="1D4956"/>
              </a:solidFill>
              <a:latin typeface="Barlow"/>
              <a:cs typeface="Calibri"/>
            </a:endParaRPr>
          </a:p>
          <a:p>
            <a:pPr marL="1257300" lvl="2" indent="-342900">
              <a:lnSpc>
                <a:spcPct val="100000"/>
              </a:lnSpc>
              <a:buFont typeface="+mj-lt"/>
              <a:buAutoNum type="arabicPeriod"/>
            </a:pPr>
            <a:r>
              <a:rPr lang="en-US" sz="1800" dirty="0">
                <a:solidFill>
                  <a:srgbClr val="1D4956"/>
                </a:solidFill>
                <a:latin typeface="Barlow"/>
                <a:cs typeface="Calibri"/>
              </a:rPr>
              <a:t>User-facing to batch job ratio </a:t>
            </a:r>
            <a:r>
              <a:rPr lang="en-US" sz="1800" dirty="0">
                <a:solidFill>
                  <a:srgbClr val="1D4956"/>
                </a:solidFill>
                <a:latin typeface="Barlow"/>
                <a:cs typeface="Calibri"/>
                <a:sym typeface="Wingdings" panose="05000000000000000000" pitchFamily="2" charset="2"/>
              </a:rPr>
              <a:t> 50:50 (Alibaba), 80:20 (Google)</a:t>
            </a:r>
          </a:p>
          <a:p>
            <a:pPr>
              <a:lnSpc>
                <a:spcPct val="100000"/>
              </a:lnSpc>
            </a:pPr>
            <a:r>
              <a:rPr lang="en-US" sz="2400" dirty="0">
                <a:solidFill>
                  <a:srgbClr val="1D4956"/>
                </a:solidFill>
                <a:latin typeface="Barlow"/>
                <a:cs typeface="Calibri"/>
                <a:sym typeface="Wingdings" panose="05000000000000000000" pitchFamily="2" charset="2"/>
              </a:rPr>
              <a:t>We generate two workloads: W1 &amp; W2</a:t>
            </a:r>
            <a:endParaRPr lang="en-US" sz="1800" dirty="0">
              <a:solidFill>
                <a:srgbClr val="1D4956"/>
              </a:solidFill>
              <a:latin typeface="Barlow"/>
              <a:cs typeface="Calibri"/>
              <a:sym typeface="Wingdings" panose="05000000000000000000" pitchFamily="2" charset="2"/>
            </a:endParaRPr>
          </a:p>
          <a:p>
            <a:pPr marL="0" indent="0">
              <a:lnSpc>
                <a:spcPct val="100000"/>
              </a:lnSpc>
              <a:buNone/>
            </a:pPr>
            <a:endParaRPr lang="en-US" sz="2400" dirty="0">
              <a:solidFill>
                <a:srgbClr val="1D4956"/>
              </a:solidFill>
              <a:latin typeface="Barlow"/>
              <a:cs typeface="Calibri"/>
            </a:endParaRPr>
          </a:p>
          <a:p>
            <a:pPr marL="0" indent="0">
              <a:lnSpc>
                <a:spcPct val="100000"/>
              </a:lnSpc>
              <a:buNone/>
            </a:pPr>
            <a:endParaRPr lang="en-GB" sz="2000" dirty="0">
              <a:solidFill>
                <a:srgbClr val="1D4956"/>
              </a:solidFill>
              <a:latin typeface="Barlow"/>
              <a:cs typeface="Calibri"/>
            </a:endParaRPr>
          </a:p>
        </p:txBody>
      </p:sp>
      <p:graphicFrame>
        <p:nvGraphicFramePr>
          <p:cNvPr id="30" name="Πίνακας 29"/>
          <p:cNvGraphicFramePr>
            <a:graphicFrameLocks noGrp="1"/>
          </p:cNvGraphicFramePr>
          <p:nvPr>
            <p:extLst>
              <p:ext uri="{D42A27DB-BD31-4B8C-83A1-F6EECF244321}">
                <p14:modId xmlns:p14="http://schemas.microsoft.com/office/powerpoint/2010/main" val="3673573951"/>
              </p:ext>
            </p:extLst>
          </p:nvPr>
        </p:nvGraphicFramePr>
        <p:xfrm>
          <a:off x="6096000" y="144850"/>
          <a:ext cx="6000751" cy="2194560"/>
        </p:xfrm>
        <a:graphic>
          <a:graphicData uri="http://schemas.openxmlformats.org/drawingml/2006/table">
            <a:tbl>
              <a:tblPr firstRow="1" bandRow="1">
                <a:tableStyleId>{5C22544A-7EE6-4342-B048-85BDC9FD1C3A}</a:tableStyleId>
              </a:tblPr>
              <a:tblGrid>
                <a:gridCol w="3565132">
                  <a:extLst>
                    <a:ext uri="{9D8B030D-6E8A-4147-A177-3AD203B41FA5}">
                      <a16:colId xmlns:a16="http://schemas.microsoft.com/office/drawing/2014/main" val="2830375692"/>
                    </a:ext>
                  </a:extLst>
                </a:gridCol>
                <a:gridCol w="1173660">
                  <a:extLst>
                    <a:ext uri="{9D8B030D-6E8A-4147-A177-3AD203B41FA5}">
                      <a16:colId xmlns:a16="http://schemas.microsoft.com/office/drawing/2014/main" val="218737193"/>
                    </a:ext>
                  </a:extLst>
                </a:gridCol>
                <a:gridCol w="1261959">
                  <a:extLst>
                    <a:ext uri="{9D8B030D-6E8A-4147-A177-3AD203B41FA5}">
                      <a16:colId xmlns:a16="http://schemas.microsoft.com/office/drawing/2014/main" val="4095650255"/>
                    </a:ext>
                  </a:extLst>
                </a:gridCol>
              </a:tblGrid>
              <a:tr h="364879">
                <a:tc>
                  <a:txBody>
                    <a:bodyPr/>
                    <a:lstStyle/>
                    <a:p>
                      <a:pPr algn="ctr"/>
                      <a:r>
                        <a:rPr lang="en-US" sz="1800" dirty="0">
                          <a:latin typeface="Barlow" panose="020B0604020202020204" charset="0"/>
                        </a:rPr>
                        <a:t>Workload specs</a:t>
                      </a:r>
                    </a:p>
                  </a:txBody>
                  <a:tcPr anchor="ctr">
                    <a:solidFill>
                      <a:srgbClr val="1D4956"/>
                    </a:solidFill>
                  </a:tcPr>
                </a:tc>
                <a:tc>
                  <a:txBody>
                    <a:bodyPr/>
                    <a:lstStyle/>
                    <a:p>
                      <a:pPr algn="ctr"/>
                      <a:r>
                        <a:rPr lang="en-US" sz="1800" dirty="0">
                          <a:latin typeface="Barlow" panose="020B0604020202020204" charset="0"/>
                        </a:rPr>
                        <a:t>W 1</a:t>
                      </a:r>
                    </a:p>
                  </a:txBody>
                  <a:tcPr anchor="ctr">
                    <a:solidFill>
                      <a:srgbClr val="1D4956"/>
                    </a:solidFill>
                  </a:tcPr>
                </a:tc>
                <a:tc>
                  <a:txBody>
                    <a:bodyPr/>
                    <a:lstStyle/>
                    <a:p>
                      <a:pPr algn="ctr"/>
                      <a:r>
                        <a:rPr lang="en-US" sz="1800" dirty="0">
                          <a:latin typeface="Barlow" panose="020B0604020202020204" charset="0"/>
                        </a:rPr>
                        <a:t>W 2</a:t>
                      </a:r>
                    </a:p>
                  </a:txBody>
                  <a:tcPr anchor="ctr">
                    <a:solidFill>
                      <a:srgbClr val="1D4956"/>
                    </a:solidFill>
                  </a:tcPr>
                </a:tc>
                <a:extLst>
                  <a:ext uri="{0D108BD9-81ED-4DB2-BD59-A6C34878D82A}">
                    <a16:rowId xmlns:a16="http://schemas.microsoft.com/office/drawing/2014/main" val="2412294634"/>
                  </a:ext>
                </a:extLst>
              </a:tr>
              <a:tr h="364879">
                <a:tc>
                  <a:txBody>
                    <a:bodyPr/>
                    <a:lstStyle/>
                    <a:p>
                      <a:pPr algn="ctr"/>
                      <a:r>
                        <a:rPr lang="en-US" sz="1800" dirty="0">
                          <a:solidFill>
                            <a:schemeClr val="bg1"/>
                          </a:solidFill>
                          <a:latin typeface="Barlow" panose="020B0604020202020204" charset="0"/>
                        </a:rPr>
                        <a:t>User-facing to batch ratio</a:t>
                      </a:r>
                    </a:p>
                  </a:txBody>
                  <a:tcPr>
                    <a:solidFill>
                      <a:srgbClr val="1D4956"/>
                    </a:solidFill>
                  </a:tcPr>
                </a:tc>
                <a:tc>
                  <a:txBody>
                    <a:bodyPr/>
                    <a:lstStyle/>
                    <a:p>
                      <a:pPr algn="ctr"/>
                      <a:r>
                        <a:rPr lang="en-US" sz="1800" dirty="0">
                          <a:solidFill>
                            <a:schemeClr val="bg1"/>
                          </a:solidFill>
                          <a:latin typeface="Barlow" panose="020B0604020202020204" charset="0"/>
                        </a:rPr>
                        <a:t>50:50</a:t>
                      </a:r>
                    </a:p>
                  </a:txBody>
                  <a:tcPr>
                    <a:solidFill>
                      <a:srgbClr val="1D4956"/>
                    </a:solidFill>
                  </a:tcPr>
                </a:tc>
                <a:tc>
                  <a:txBody>
                    <a:bodyPr/>
                    <a:lstStyle/>
                    <a:p>
                      <a:pPr algn="ctr"/>
                      <a:r>
                        <a:rPr lang="en-US" sz="1800" dirty="0">
                          <a:solidFill>
                            <a:schemeClr val="bg1"/>
                          </a:solidFill>
                          <a:latin typeface="Barlow" panose="020B0604020202020204" charset="0"/>
                        </a:rPr>
                        <a:t>80:20</a:t>
                      </a:r>
                    </a:p>
                  </a:txBody>
                  <a:tcPr>
                    <a:solidFill>
                      <a:srgbClr val="1D4956"/>
                    </a:solidFill>
                  </a:tcPr>
                </a:tc>
                <a:extLst>
                  <a:ext uri="{0D108BD9-81ED-4DB2-BD59-A6C34878D82A}">
                    <a16:rowId xmlns:a16="http://schemas.microsoft.com/office/drawing/2014/main" val="1385965222"/>
                  </a:ext>
                </a:extLst>
              </a:tr>
              <a:tr h="364879">
                <a:tc>
                  <a:txBody>
                    <a:bodyPr/>
                    <a:lstStyle/>
                    <a:p>
                      <a:pPr algn="ctr"/>
                      <a:r>
                        <a:rPr lang="en-US" sz="1800" dirty="0">
                          <a:solidFill>
                            <a:schemeClr val="bg1"/>
                          </a:solidFill>
                          <a:latin typeface="Barlow" panose="020B0604020202020204" charset="0"/>
                        </a:rPr>
                        <a:t>User-facing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5s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323616444"/>
                  </a:ext>
                </a:extLst>
              </a:tr>
              <a:tr h="364879">
                <a:tc>
                  <a:txBody>
                    <a:bodyPr/>
                    <a:lstStyle/>
                    <a:p>
                      <a:pPr algn="ctr"/>
                      <a:r>
                        <a:rPr lang="en-US" sz="1800" dirty="0">
                          <a:solidFill>
                            <a:schemeClr val="bg1"/>
                          </a:solidFill>
                          <a:latin typeface="Barlow" panose="020B0604020202020204" charset="0"/>
                        </a:rPr>
                        <a:t>Batch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600s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917385883"/>
                  </a:ext>
                </a:extLst>
              </a:tr>
              <a:tr h="364879">
                <a:tc>
                  <a:txBody>
                    <a:bodyPr/>
                    <a:lstStyle/>
                    <a:p>
                      <a:pPr algn="ctr"/>
                      <a:r>
                        <a:rPr lang="en-US" sz="1800" dirty="0">
                          <a:solidFill>
                            <a:schemeClr val="bg1"/>
                          </a:solidFill>
                          <a:latin typeface="Barlow" panose="020B0604020202020204" charset="0"/>
                        </a:rPr>
                        <a:t>Total # of jobs</a:t>
                      </a:r>
                    </a:p>
                  </a:txBody>
                  <a:tcPr>
                    <a:solidFill>
                      <a:srgbClr val="1D4956"/>
                    </a:solidFill>
                  </a:tcPr>
                </a:tc>
                <a:tc gridSpan="2">
                  <a:txBody>
                    <a:bodyPr/>
                    <a:lstStyle/>
                    <a:p>
                      <a:pPr algn="ctr"/>
                      <a:r>
                        <a:rPr lang="en-US" sz="1800" dirty="0">
                          <a:solidFill>
                            <a:schemeClr val="bg1"/>
                          </a:solidFill>
                          <a:latin typeface="Barlow" panose="020B0604020202020204" charset="0"/>
                        </a:rPr>
                        <a:t>30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1126088190"/>
                  </a:ext>
                </a:extLst>
              </a:tr>
              <a:tr h="364879">
                <a:tc>
                  <a:txBody>
                    <a:bodyPr/>
                    <a:lstStyle/>
                    <a:p>
                      <a:pPr algn="ctr"/>
                      <a:r>
                        <a:rPr lang="en-US" sz="1800" dirty="0">
                          <a:solidFill>
                            <a:schemeClr val="bg1"/>
                          </a:solidFill>
                          <a:latin typeface="Barlow" panose="020B0604020202020204" charset="0"/>
                        </a:rPr>
                        <a:t>Total # of tasks</a:t>
                      </a:r>
                    </a:p>
                  </a:txBody>
                  <a:tcPr>
                    <a:solidFill>
                      <a:srgbClr val="1D4956"/>
                    </a:solidFill>
                  </a:tcPr>
                </a:tc>
                <a:tc gridSpan="2">
                  <a:txBody>
                    <a:bodyPr/>
                    <a:lstStyle/>
                    <a:p>
                      <a:pPr algn="ctr"/>
                      <a:r>
                        <a:rPr lang="en-US" sz="1800" dirty="0">
                          <a:solidFill>
                            <a:schemeClr val="bg1"/>
                          </a:solidFill>
                          <a:latin typeface="Barlow" panose="020B0604020202020204" charset="0"/>
                        </a:rPr>
                        <a:t>1560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104088852"/>
                  </a:ext>
                </a:extLst>
              </a:tr>
            </a:tbl>
          </a:graphicData>
        </a:graphic>
      </p:graphicFrame>
    </p:spTree>
    <p:extLst>
      <p:ext uri="{BB962C8B-B14F-4D97-AF65-F5344CB8AC3E}">
        <p14:creationId xmlns:p14="http://schemas.microsoft.com/office/powerpoint/2010/main" val="39198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Effect transition="in" filter="fade">
                                      <p:cBhvr>
                                        <p:cTn id="7" dur="500"/>
                                        <p:tgtEl>
                                          <p:spTgt spid="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3" end="3"/>
                                            </p:txEl>
                                          </p:spTgt>
                                        </p:tgtEl>
                                        <p:attrNameLst>
                                          <p:attrName>style.visibility</p:attrName>
                                        </p:attrNameLst>
                                      </p:cBhvr>
                                      <p:to>
                                        <p:strVal val="visible"/>
                                      </p:to>
                                    </p:set>
                                    <p:animEffect transition="in" filter="fade">
                                      <p:cBhvr>
                                        <p:cTn id="12" dur="500"/>
                                        <p:tgtEl>
                                          <p:spTgt spid="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animEffect transition="in" filter="fade">
                                      <p:cBhvr>
                                        <p:cTn id="17" dur="500"/>
                                        <p:tgtEl>
                                          <p:spTgt spid="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12934" cy="1342496"/>
          </a:xfrm>
        </p:spPr>
        <p:txBody>
          <a:bodyPr>
            <a:normAutofit/>
          </a:bodyPr>
          <a:lstStyle/>
          <a:p>
            <a:r>
              <a:rPr lang="en-GB" sz="4000" b="1" dirty="0" err="1">
                <a:solidFill>
                  <a:srgbClr val="1D4956"/>
                </a:solidFill>
                <a:latin typeface="Barlow"/>
                <a:cs typeface="Calibri"/>
              </a:rPr>
              <a:t>Datacenter</a:t>
            </a:r>
            <a:r>
              <a:rPr lang="en-GB" sz="4000" b="1" dirty="0">
                <a:solidFill>
                  <a:srgbClr val="1D4956"/>
                </a:solidFill>
                <a:latin typeface="Barlow"/>
                <a:cs typeface="Calibri"/>
              </a:rPr>
              <a:t> workloads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17</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2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3" y="1476237"/>
            <a:ext cx="9951011" cy="4866103"/>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We implement a workload generator</a:t>
            </a:r>
          </a:p>
          <a:p>
            <a:pPr lvl="1">
              <a:lnSpc>
                <a:spcPct val="100000"/>
              </a:lnSpc>
            </a:pPr>
            <a:r>
              <a:rPr lang="en-US" sz="2000" i="1" dirty="0">
                <a:solidFill>
                  <a:srgbClr val="1D4956"/>
                </a:solidFill>
                <a:latin typeface="Barlow"/>
                <a:cs typeface="Calibri"/>
              </a:rPr>
              <a:t>Mimics</a:t>
            </a:r>
            <a:r>
              <a:rPr lang="en-US" sz="2000" dirty="0">
                <a:solidFill>
                  <a:srgbClr val="1D4956"/>
                </a:solidFill>
                <a:latin typeface="Barlow"/>
                <a:cs typeface="Calibri"/>
              </a:rPr>
              <a:t> traces from Google and Alibaba</a:t>
            </a:r>
          </a:p>
          <a:p>
            <a:pPr lvl="1">
              <a:lnSpc>
                <a:spcPct val="100000"/>
              </a:lnSpc>
            </a:pPr>
            <a:r>
              <a:rPr lang="en-US" sz="2000" dirty="0">
                <a:solidFill>
                  <a:srgbClr val="1D4956"/>
                </a:solidFill>
                <a:latin typeface="Barlow"/>
                <a:cs typeface="Calibri"/>
              </a:rPr>
              <a:t>Takes 3 parameters:</a:t>
            </a:r>
          </a:p>
          <a:p>
            <a:pPr marL="1257300" lvl="2" indent="-342900">
              <a:lnSpc>
                <a:spcPct val="100000"/>
              </a:lnSpc>
              <a:buFont typeface="+mj-lt"/>
              <a:buAutoNum type="arabicPeriod"/>
            </a:pPr>
            <a:r>
              <a:rPr lang="en-US" sz="1800" dirty="0">
                <a:solidFill>
                  <a:srgbClr val="1D4956"/>
                </a:solidFill>
                <a:latin typeface="Barlow"/>
                <a:cs typeface="Calibri"/>
              </a:rPr>
              <a:t>Job duration </a:t>
            </a:r>
            <a:r>
              <a:rPr lang="en-US" sz="1800" dirty="0">
                <a:solidFill>
                  <a:srgbClr val="1D4956"/>
                </a:solidFill>
                <a:latin typeface="Barlow"/>
                <a:cs typeface="Calibri"/>
                <a:sym typeface="Wingdings" panose="05000000000000000000" pitchFamily="2" charset="2"/>
              </a:rPr>
              <a:t> Pareto distribution</a:t>
            </a:r>
            <a:endParaRPr lang="en-US" sz="1800" dirty="0">
              <a:solidFill>
                <a:srgbClr val="1D4956"/>
              </a:solidFill>
              <a:latin typeface="Barlow"/>
              <a:cs typeface="Calibri"/>
            </a:endParaRPr>
          </a:p>
          <a:p>
            <a:pPr marL="1257300" lvl="2" indent="-342900">
              <a:lnSpc>
                <a:spcPct val="100000"/>
              </a:lnSpc>
              <a:buFont typeface="+mj-lt"/>
              <a:buAutoNum type="arabicPeriod"/>
            </a:pPr>
            <a:r>
              <a:rPr lang="en-US" sz="1800" dirty="0">
                <a:solidFill>
                  <a:srgbClr val="1D4956"/>
                </a:solidFill>
                <a:latin typeface="Barlow"/>
                <a:cs typeface="Calibri"/>
              </a:rPr>
              <a:t>Job inter-arrival time </a:t>
            </a:r>
            <a:r>
              <a:rPr lang="en-US" sz="1800" dirty="0">
                <a:solidFill>
                  <a:srgbClr val="1D4956"/>
                </a:solidFill>
                <a:latin typeface="Barlow"/>
                <a:cs typeface="Calibri"/>
                <a:sym typeface="Wingdings" panose="05000000000000000000" pitchFamily="2" charset="2"/>
              </a:rPr>
              <a:t> Exponential distribution</a:t>
            </a:r>
            <a:endParaRPr lang="en-US" sz="1800" dirty="0">
              <a:solidFill>
                <a:srgbClr val="1D4956"/>
              </a:solidFill>
              <a:latin typeface="Barlow"/>
              <a:cs typeface="Calibri"/>
            </a:endParaRPr>
          </a:p>
          <a:p>
            <a:pPr marL="1257300" lvl="2" indent="-342900">
              <a:lnSpc>
                <a:spcPct val="100000"/>
              </a:lnSpc>
              <a:buFont typeface="+mj-lt"/>
              <a:buAutoNum type="arabicPeriod"/>
            </a:pPr>
            <a:r>
              <a:rPr lang="en-US" sz="1800" dirty="0">
                <a:solidFill>
                  <a:srgbClr val="1D4956"/>
                </a:solidFill>
                <a:latin typeface="Barlow"/>
                <a:cs typeface="Calibri"/>
              </a:rPr>
              <a:t>User-facing to batch job ratio </a:t>
            </a:r>
            <a:r>
              <a:rPr lang="en-US" sz="1800" dirty="0">
                <a:solidFill>
                  <a:srgbClr val="1D4956"/>
                </a:solidFill>
                <a:latin typeface="Barlow"/>
                <a:cs typeface="Calibri"/>
                <a:sym typeface="Wingdings" panose="05000000000000000000" pitchFamily="2" charset="2"/>
              </a:rPr>
              <a:t> 50:50 (Alibaba), 80:20 (Google)</a:t>
            </a:r>
          </a:p>
          <a:p>
            <a:pPr>
              <a:lnSpc>
                <a:spcPct val="100000"/>
              </a:lnSpc>
            </a:pPr>
            <a:r>
              <a:rPr lang="en-US" sz="2400" dirty="0">
                <a:solidFill>
                  <a:srgbClr val="1D4956"/>
                </a:solidFill>
                <a:latin typeface="Barlow"/>
                <a:cs typeface="Calibri"/>
                <a:sym typeface="Wingdings" panose="05000000000000000000" pitchFamily="2" charset="2"/>
              </a:rPr>
              <a:t>We generate two workloads: W1 &amp; W2</a:t>
            </a:r>
          </a:p>
          <a:p>
            <a:pPr>
              <a:lnSpc>
                <a:spcPct val="100000"/>
              </a:lnSpc>
            </a:pPr>
            <a:r>
              <a:rPr lang="en-US" sz="2400" dirty="0">
                <a:solidFill>
                  <a:srgbClr val="1D4956"/>
                </a:solidFill>
                <a:latin typeface="Barlow"/>
                <a:cs typeface="Calibri"/>
                <a:sym typeface="Wingdings" panose="05000000000000000000" pitchFamily="2" charset="2"/>
              </a:rPr>
              <a:t>To emulate different Load</a:t>
            </a:r>
            <a:endParaRPr lang="en-US" sz="2400" b="1" dirty="0">
              <a:solidFill>
                <a:srgbClr val="1D4956"/>
              </a:solidFill>
              <a:latin typeface="Barlow"/>
              <a:cs typeface="Calibri"/>
              <a:sym typeface="Wingdings" panose="05000000000000000000" pitchFamily="2" charset="2"/>
            </a:endParaRPr>
          </a:p>
          <a:p>
            <a:pPr lvl="1">
              <a:lnSpc>
                <a:spcPct val="100000"/>
              </a:lnSpc>
            </a:pPr>
            <a:r>
              <a:rPr lang="en-US" sz="2000" dirty="0">
                <a:solidFill>
                  <a:srgbClr val="1D4956"/>
                </a:solidFill>
                <a:latin typeface="Barlow"/>
                <a:cs typeface="Calibri"/>
                <a:sym typeface="Wingdings" panose="05000000000000000000" pitchFamily="2" charset="2"/>
              </a:rPr>
              <a:t>We use a scaling factor on the base inter-arrival mean</a:t>
            </a:r>
          </a:p>
          <a:p>
            <a:pPr lvl="1">
              <a:lnSpc>
                <a:spcPct val="100000"/>
              </a:lnSpc>
            </a:pPr>
            <a:r>
              <a:rPr lang="en-US" sz="2000" dirty="0">
                <a:solidFill>
                  <a:srgbClr val="1D4956"/>
                </a:solidFill>
                <a:latin typeface="Barlow"/>
                <a:cs typeface="Calibri"/>
                <a:sym typeface="Wingdings" panose="05000000000000000000" pitchFamily="2" charset="2"/>
              </a:rPr>
              <a:t>The scaling factor ranges from</a:t>
            </a:r>
            <a:r>
              <a:rPr lang="en-US" sz="1800" dirty="0">
                <a:solidFill>
                  <a:srgbClr val="1D4956"/>
                </a:solidFill>
                <a:latin typeface="Barlow"/>
                <a:cs typeface="Calibri"/>
                <a:sym typeface="Wingdings" panose="05000000000000000000" pitchFamily="2" charset="2"/>
              </a:rPr>
              <a:t> 0.25 (low load) to 2.0 (oversubscription)</a:t>
            </a:r>
          </a:p>
          <a:p>
            <a:pPr lvl="2">
              <a:lnSpc>
                <a:spcPct val="100000"/>
              </a:lnSpc>
            </a:pPr>
            <a:r>
              <a:rPr lang="en-US" sz="1800" dirty="0">
                <a:solidFill>
                  <a:srgbClr val="1D4956"/>
                </a:solidFill>
                <a:latin typeface="Barlow"/>
                <a:cs typeface="Calibri"/>
                <a:sym typeface="Wingdings" panose="05000000000000000000" pitchFamily="2" charset="2"/>
              </a:rPr>
              <a:t>Load 0.25 can fully utilize one GPU</a:t>
            </a:r>
          </a:p>
          <a:p>
            <a:pPr lvl="2">
              <a:lnSpc>
                <a:spcPct val="100000"/>
              </a:lnSpc>
            </a:pPr>
            <a:r>
              <a:rPr lang="en-US" sz="1800" dirty="0">
                <a:solidFill>
                  <a:srgbClr val="1D4956"/>
                </a:solidFill>
                <a:latin typeface="Barlow"/>
                <a:cs typeface="Calibri"/>
                <a:sym typeface="Wingdings" panose="05000000000000000000" pitchFamily="2" charset="2"/>
              </a:rPr>
              <a:t>Load 1 can fully utilize four GPUs</a:t>
            </a:r>
          </a:p>
          <a:p>
            <a:pPr lvl="1">
              <a:lnSpc>
                <a:spcPct val="100000"/>
              </a:lnSpc>
            </a:pPr>
            <a:endParaRPr lang="en-US" sz="1800" dirty="0">
              <a:solidFill>
                <a:srgbClr val="1D4956"/>
              </a:solidFill>
              <a:latin typeface="Barlow"/>
              <a:cs typeface="Calibri"/>
              <a:sym typeface="Wingdings" panose="05000000000000000000" pitchFamily="2" charset="2"/>
            </a:endParaRPr>
          </a:p>
          <a:p>
            <a:pPr lvl="1">
              <a:lnSpc>
                <a:spcPct val="100000"/>
              </a:lnSpc>
            </a:pPr>
            <a:endParaRPr lang="en-US" sz="2000" dirty="0">
              <a:solidFill>
                <a:srgbClr val="1D4956"/>
              </a:solidFill>
              <a:latin typeface="Barlow"/>
              <a:cs typeface="Calibri"/>
              <a:sym typeface="Wingdings" panose="05000000000000000000" pitchFamily="2" charset="2"/>
            </a:endParaRPr>
          </a:p>
          <a:p>
            <a:pPr>
              <a:lnSpc>
                <a:spcPct val="100000"/>
              </a:lnSpc>
            </a:pPr>
            <a:endParaRPr lang="en-US" sz="2400" dirty="0">
              <a:solidFill>
                <a:srgbClr val="1D4956"/>
              </a:solidFill>
              <a:latin typeface="Barlow"/>
              <a:cs typeface="Calibri"/>
            </a:endParaRPr>
          </a:p>
          <a:p>
            <a:pPr marL="0" indent="0">
              <a:lnSpc>
                <a:spcPct val="100000"/>
              </a:lnSpc>
              <a:buNone/>
            </a:pPr>
            <a:endParaRPr lang="en-GB" sz="2000" dirty="0">
              <a:solidFill>
                <a:srgbClr val="1D4956"/>
              </a:solidFill>
              <a:latin typeface="Barlow"/>
              <a:cs typeface="Calibri"/>
            </a:endParaRPr>
          </a:p>
        </p:txBody>
      </p:sp>
      <p:graphicFrame>
        <p:nvGraphicFramePr>
          <p:cNvPr id="30" name="Πίνακας 29"/>
          <p:cNvGraphicFramePr>
            <a:graphicFrameLocks noGrp="1"/>
          </p:cNvGraphicFramePr>
          <p:nvPr>
            <p:extLst>
              <p:ext uri="{D42A27DB-BD31-4B8C-83A1-F6EECF244321}">
                <p14:modId xmlns:p14="http://schemas.microsoft.com/office/powerpoint/2010/main" val="48662863"/>
              </p:ext>
            </p:extLst>
          </p:nvPr>
        </p:nvGraphicFramePr>
        <p:xfrm>
          <a:off x="6096000" y="144850"/>
          <a:ext cx="6000751" cy="2560320"/>
        </p:xfrm>
        <a:graphic>
          <a:graphicData uri="http://schemas.openxmlformats.org/drawingml/2006/table">
            <a:tbl>
              <a:tblPr firstRow="1" bandRow="1">
                <a:tableStyleId>{5C22544A-7EE6-4342-B048-85BDC9FD1C3A}</a:tableStyleId>
              </a:tblPr>
              <a:tblGrid>
                <a:gridCol w="3565132">
                  <a:extLst>
                    <a:ext uri="{9D8B030D-6E8A-4147-A177-3AD203B41FA5}">
                      <a16:colId xmlns:a16="http://schemas.microsoft.com/office/drawing/2014/main" val="2830375692"/>
                    </a:ext>
                  </a:extLst>
                </a:gridCol>
                <a:gridCol w="1173660">
                  <a:extLst>
                    <a:ext uri="{9D8B030D-6E8A-4147-A177-3AD203B41FA5}">
                      <a16:colId xmlns:a16="http://schemas.microsoft.com/office/drawing/2014/main" val="218737193"/>
                    </a:ext>
                  </a:extLst>
                </a:gridCol>
                <a:gridCol w="1261959">
                  <a:extLst>
                    <a:ext uri="{9D8B030D-6E8A-4147-A177-3AD203B41FA5}">
                      <a16:colId xmlns:a16="http://schemas.microsoft.com/office/drawing/2014/main" val="4095650255"/>
                    </a:ext>
                  </a:extLst>
                </a:gridCol>
              </a:tblGrid>
              <a:tr h="197951">
                <a:tc>
                  <a:txBody>
                    <a:bodyPr/>
                    <a:lstStyle/>
                    <a:p>
                      <a:pPr algn="ctr"/>
                      <a:r>
                        <a:rPr lang="en-US" sz="1800" dirty="0">
                          <a:latin typeface="Barlow" panose="020B0604020202020204" charset="0"/>
                        </a:rPr>
                        <a:t>Workload specs</a:t>
                      </a:r>
                    </a:p>
                  </a:txBody>
                  <a:tcPr anchor="ctr">
                    <a:solidFill>
                      <a:srgbClr val="1D4956"/>
                    </a:solidFill>
                  </a:tcPr>
                </a:tc>
                <a:tc>
                  <a:txBody>
                    <a:bodyPr/>
                    <a:lstStyle/>
                    <a:p>
                      <a:pPr algn="ctr"/>
                      <a:r>
                        <a:rPr lang="en-US" sz="1800" dirty="0">
                          <a:latin typeface="Barlow" panose="020B0604020202020204" charset="0"/>
                        </a:rPr>
                        <a:t>W 1</a:t>
                      </a:r>
                    </a:p>
                  </a:txBody>
                  <a:tcPr anchor="ctr">
                    <a:solidFill>
                      <a:srgbClr val="1D4956"/>
                    </a:solidFill>
                  </a:tcPr>
                </a:tc>
                <a:tc>
                  <a:txBody>
                    <a:bodyPr/>
                    <a:lstStyle/>
                    <a:p>
                      <a:pPr algn="ctr"/>
                      <a:r>
                        <a:rPr lang="en-US" sz="1800" dirty="0">
                          <a:latin typeface="Barlow" panose="020B0604020202020204" charset="0"/>
                        </a:rPr>
                        <a:t>W 2</a:t>
                      </a:r>
                    </a:p>
                  </a:txBody>
                  <a:tcPr anchor="ctr">
                    <a:solidFill>
                      <a:srgbClr val="1D4956"/>
                    </a:solidFill>
                  </a:tcPr>
                </a:tc>
                <a:extLst>
                  <a:ext uri="{0D108BD9-81ED-4DB2-BD59-A6C34878D82A}">
                    <a16:rowId xmlns:a16="http://schemas.microsoft.com/office/drawing/2014/main" val="2412294634"/>
                  </a:ext>
                </a:extLst>
              </a:tr>
              <a:tr h="285928">
                <a:tc>
                  <a:txBody>
                    <a:bodyPr/>
                    <a:lstStyle/>
                    <a:p>
                      <a:pPr algn="ctr"/>
                      <a:r>
                        <a:rPr lang="en-US" sz="1800" dirty="0">
                          <a:solidFill>
                            <a:schemeClr val="bg1"/>
                          </a:solidFill>
                          <a:latin typeface="Barlow" panose="020B0604020202020204" charset="0"/>
                        </a:rPr>
                        <a:t>User-facing to batch ratio</a:t>
                      </a:r>
                    </a:p>
                  </a:txBody>
                  <a:tcPr>
                    <a:solidFill>
                      <a:srgbClr val="1D4956"/>
                    </a:solidFill>
                  </a:tcPr>
                </a:tc>
                <a:tc>
                  <a:txBody>
                    <a:bodyPr/>
                    <a:lstStyle/>
                    <a:p>
                      <a:pPr algn="ctr"/>
                      <a:r>
                        <a:rPr lang="en-US" sz="1800" dirty="0">
                          <a:solidFill>
                            <a:schemeClr val="bg1"/>
                          </a:solidFill>
                          <a:latin typeface="Barlow" panose="020B0604020202020204" charset="0"/>
                        </a:rPr>
                        <a:t>50:50</a:t>
                      </a:r>
                    </a:p>
                  </a:txBody>
                  <a:tcPr>
                    <a:solidFill>
                      <a:srgbClr val="1D4956"/>
                    </a:solidFill>
                  </a:tcPr>
                </a:tc>
                <a:tc>
                  <a:txBody>
                    <a:bodyPr/>
                    <a:lstStyle/>
                    <a:p>
                      <a:pPr algn="ctr"/>
                      <a:r>
                        <a:rPr lang="en-US" sz="1800" dirty="0">
                          <a:solidFill>
                            <a:schemeClr val="bg1"/>
                          </a:solidFill>
                          <a:latin typeface="Barlow" panose="020B0604020202020204" charset="0"/>
                        </a:rPr>
                        <a:t>80:20</a:t>
                      </a:r>
                    </a:p>
                  </a:txBody>
                  <a:tcPr>
                    <a:solidFill>
                      <a:srgbClr val="1D4956"/>
                    </a:solidFill>
                  </a:tcPr>
                </a:tc>
                <a:extLst>
                  <a:ext uri="{0D108BD9-81ED-4DB2-BD59-A6C34878D82A}">
                    <a16:rowId xmlns:a16="http://schemas.microsoft.com/office/drawing/2014/main" val="1385965222"/>
                  </a:ext>
                </a:extLst>
              </a:tr>
              <a:tr h="285928">
                <a:tc>
                  <a:txBody>
                    <a:bodyPr/>
                    <a:lstStyle/>
                    <a:p>
                      <a:pPr algn="ctr"/>
                      <a:r>
                        <a:rPr lang="en-US" sz="1800" dirty="0">
                          <a:solidFill>
                            <a:schemeClr val="bg1"/>
                          </a:solidFill>
                          <a:latin typeface="Barlow" panose="020B0604020202020204" charset="0"/>
                        </a:rPr>
                        <a:t>User-facing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5s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323616444"/>
                  </a:ext>
                </a:extLst>
              </a:tr>
              <a:tr h="285928">
                <a:tc>
                  <a:txBody>
                    <a:bodyPr/>
                    <a:lstStyle/>
                    <a:p>
                      <a:pPr algn="ctr"/>
                      <a:r>
                        <a:rPr lang="en-US" sz="1800" dirty="0">
                          <a:solidFill>
                            <a:schemeClr val="bg1"/>
                          </a:solidFill>
                          <a:latin typeface="Barlow" panose="020B0604020202020204" charset="0"/>
                        </a:rPr>
                        <a:t>Batch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600s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917385883"/>
                  </a:ext>
                </a:extLst>
              </a:tr>
              <a:tr h="285928">
                <a:tc>
                  <a:txBody>
                    <a:bodyPr/>
                    <a:lstStyle/>
                    <a:p>
                      <a:pPr algn="ctr"/>
                      <a:r>
                        <a:rPr lang="en-US" sz="1800" dirty="0">
                          <a:solidFill>
                            <a:schemeClr val="bg1"/>
                          </a:solidFill>
                          <a:latin typeface="Barlow" panose="020B0604020202020204" charset="0"/>
                        </a:rPr>
                        <a:t>Total # of jobs</a:t>
                      </a:r>
                    </a:p>
                  </a:txBody>
                  <a:tcPr>
                    <a:solidFill>
                      <a:srgbClr val="1D4956"/>
                    </a:solidFill>
                  </a:tcPr>
                </a:tc>
                <a:tc gridSpan="2">
                  <a:txBody>
                    <a:bodyPr/>
                    <a:lstStyle/>
                    <a:p>
                      <a:pPr algn="ctr"/>
                      <a:r>
                        <a:rPr lang="en-US" sz="1800" dirty="0">
                          <a:solidFill>
                            <a:schemeClr val="bg1"/>
                          </a:solidFill>
                          <a:latin typeface="Barlow" panose="020B0604020202020204" charset="0"/>
                        </a:rPr>
                        <a:t>30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1126088190"/>
                  </a:ext>
                </a:extLst>
              </a:tr>
              <a:tr h="285928">
                <a:tc>
                  <a:txBody>
                    <a:bodyPr/>
                    <a:lstStyle/>
                    <a:p>
                      <a:pPr algn="ctr"/>
                      <a:r>
                        <a:rPr lang="en-US" sz="1800" dirty="0">
                          <a:solidFill>
                            <a:schemeClr val="bg1"/>
                          </a:solidFill>
                          <a:latin typeface="Barlow" panose="020B0604020202020204" charset="0"/>
                        </a:rPr>
                        <a:t>Total # of tasks</a:t>
                      </a:r>
                    </a:p>
                  </a:txBody>
                  <a:tcPr>
                    <a:solidFill>
                      <a:srgbClr val="1D4956"/>
                    </a:solidFill>
                  </a:tcPr>
                </a:tc>
                <a:tc gridSpan="2">
                  <a:txBody>
                    <a:bodyPr/>
                    <a:lstStyle/>
                    <a:p>
                      <a:pPr algn="ctr"/>
                      <a:r>
                        <a:rPr lang="en-US" sz="1800" dirty="0">
                          <a:solidFill>
                            <a:schemeClr val="bg1"/>
                          </a:solidFill>
                          <a:latin typeface="Barlow" panose="020B0604020202020204" charset="0"/>
                        </a:rPr>
                        <a:t>1560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104088852"/>
                  </a:ext>
                </a:extLst>
              </a:tr>
              <a:tr h="285928">
                <a:tc>
                  <a:txBody>
                    <a:bodyPr/>
                    <a:lstStyle/>
                    <a:p>
                      <a:pPr algn="ctr"/>
                      <a:r>
                        <a:rPr lang="en-US" sz="1800" dirty="0">
                          <a:solidFill>
                            <a:schemeClr val="bg1"/>
                          </a:solidFill>
                          <a:latin typeface="Barlow"/>
                          <a:cs typeface="Calibri"/>
                        </a:rPr>
                        <a:t>Load</a:t>
                      </a:r>
                      <a:endParaRPr lang="en-US" sz="1800" dirty="0">
                        <a:solidFill>
                          <a:schemeClr val="bg1"/>
                        </a:solidFill>
                        <a:latin typeface="Barlow" panose="020B0604020202020204" charset="0"/>
                      </a:endParaRPr>
                    </a:p>
                  </a:txBody>
                  <a:tcPr>
                    <a:solidFill>
                      <a:srgbClr val="1D4956"/>
                    </a:solidFill>
                  </a:tcPr>
                </a:tc>
                <a:tc gridSpan="2">
                  <a:txBody>
                    <a:bodyPr/>
                    <a:lstStyle/>
                    <a:p>
                      <a:pPr algn="ctr"/>
                      <a:r>
                        <a:rPr lang="en-US" sz="1800" dirty="0">
                          <a:solidFill>
                            <a:schemeClr val="bg1"/>
                          </a:solidFill>
                          <a:latin typeface="Barlow" panose="020B0604020202020204" charset="0"/>
                        </a:rPr>
                        <a:t>0.25 - 2</a:t>
                      </a:r>
                    </a:p>
                  </a:txBody>
                  <a:tcPr>
                    <a:solidFill>
                      <a:srgbClr val="1D4956"/>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59816710"/>
                  </a:ext>
                </a:extLst>
              </a:tr>
            </a:tbl>
          </a:graphicData>
        </a:graphic>
      </p:graphicFrame>
    </p:spTree>
    <p:extLst>
      <p:ext uri="{BB962C8B-B14F-4D97-AF65-F5344CB8AC3E}">
        <p14:creationId xmlns:p14="http://schemas.microsoft.com/office/powerpoint/2010/main" val="389565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9" end="9"/>
                                            </p:txEl>
                                          </p:spTgt>
                                        </p:tgtEl>
                                        <p:attrNameLst>
                                          <p:attrName>style.visibility</p:attrName>
                                        </p:attrNameLst>
                                      </p:cBhvr>
                                      <p:to>
                                        <p:strVal val="visible"/>
                                      </p:to>
                                    </p:set>
                                    <p:animEffect transition="in" filter="fade">
                                      <p:cBhvr>
                                        <p:cTn id="7" dur="500"/>
                                        <p:tgtEl>
                                          <p:spTgt spid="22">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0" end="10"/>
                                            </p:txEl>
                                          </p:spTgt>
                                        </p:tgtEl>
                                        <p:attrNameLst>
                                          <p:attrName>style.visibility</p:attrName>
                                        </p:attrNameLst>
                                      </p:cBhvr>
                                      <p:to>
                                        <p:strVal val="visible"/>
                                      </p:to>
                                    </p:set>
                                    <p:animEffect transition="in" filter="fade">
                                      <p:cBhvr>
                                        <p:cTn id="12" dur="500"/>
                                        <p:tgtEl>
                                          <p:spTgt spid="22">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11" end="11"/>
                                            </p:txEl>
                                          </p:spTgt>
                                        </p:tgtEl>
                                        <p:attrNameLst>
                                          <p:attrName>style.visibility</p:attrName>
                                        </p:attrNameLst>
                                      </p:cBhvr>
                                      <p:to>
                                        <p:strVal val="visible"/>
                                      </p:to>
                                    </p:set>
                                    <p:animEffect transition="in" filter="fade">
                                      <p:cBhvr>
                                        <p:cTn id="17" dur="500"/>
                                        <p:tgtEl>
                                          <p:spTgt spid="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27</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25399"/>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TextBox 8">
            <a:extLst>
              <a:ext uri="{FF2B5EF4-FFF2-40B4-BE49-F238E27FC236}">
                <a16:creationId xmlns:a16="http://schemas.microsoft.com/office/drawing/2014/main" id="{CDB3BF25-4AB8-423D-A0D1-33C30240731D}"/>
              </a:ext>
            </a:extLst>
          </p:cNvPr>
          <p:cNvSpPr txBox="1"/>
          <p:nvPr/>
        </p:nvSpPr>
        <p:spPr>
          <a:xfrm>
            <a:off x="332446" y="3073788"/>
            <a:ext cx="109207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1"/>
                </a:solidFill>
                <a:latin typeface="Barlow"/>
              </a:rPr>
              <a:t>Experimental Analysis</a:t>
            </a:r>
            <a:endParaRPr lang="en-US" dirty="0">
              <a:solidFill>
                <a:schemeClr val="bg1"/>
              </a:solidFill>
            </a:endParaRPr>
          </a:p>
        </p:txBody>
      </p:sp>
    </p:spTree>
    <p:extLst>
      <p:ext uri="{BB962C8B-B14F-4D97-AF65-F5344CB8AC3E}">
        <p14:creationId xmlns:p14="http://schemas.microsoft.com/office/powerpoint/2010/main" val="683817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SLA violations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19</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pic>
        <p:nvPicPr>
          <p:cNvPr id="19" name="Εικόνα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558" y="1681391"/>
            <a:ext cx="4095975" cy="4077399"/>
          </a:xfrm>
          <a:prstGeom prst="rect">
            <a:avLst/>
          </a:prstGeom>
        </p:spPr>
      </p:pic>
      <p:pic>
        <p:nvPicPr>
          <p:cNvPr id="20" name="Εικόνα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705" y="1720147"/>
            <a:ext cx="4091752" cy="4073196"/>
          </a:xfrm>
          <a:prstGeom prst="rect">
            <a:avLst/>
          </a:prstGeom>
        </p:spPr>
      </p:pic>
      <p:pic>
        <p:nvPicPr>
          <p:cNvPr id="22" name="Εικόνα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8543" y="1058624"/>
            <a:ext cx="3954914" cy="697254"/>
          </a:xfrm>
          <a:prstGeom prst="rect">
            <a:avLst/>
          </a:prstGeom>
        </p:spPr>
      </p:pic>
      <p:sp>
        <p:nvSpPr>
          <p:cNvPr id="3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1507278" y="5801507"/>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W1: 50% user-facing – 50% batch</a:t>
            </a:r>
          </a:p>
        </p:txBody>
      </p:sp>
      <p:sp>
        <p:nvSpPr>
          <p:cNvPr id="3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499264" y="5799794"/>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W2: 80% user-facing – 20% batch</a:t>
            </a:r>
          </a:p>
        </p:txBody>
      </p:sp>
      <p:sp>
        <p:nvSpPr>
          <p:cNvPr id="15" name="Οβάλ 14"/>
          <p:cNvSpPr/>
          <p:nvPr/>
        </p:nvSpPr>
        <p:spPr>
          <a:xfrm>
            <a:off x="5337108" y="1931030"/>
            <a:ext cx="428425" cy="2111581"/>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Ομάδα 9"/>
          <p:cNvGrpSpPr/>
          <p:nvPr/>
        </p:nvGrpSpPr>
        <p:grpSpPr>
          <a:xfrm>
            <a:off x="2579470" y="1681391"/>
            <a:ext cx="5405488" cy="467722"/>
            <a:chOff x="2579470" y="1681391"/>
            <a:chExt cx="5405488" cy="467722"/>
          </a:xfrm>
        </p:grpSpPr>
        <p:sp>
          <p:nvSpPr>
            <p:cNvPr id="3" name="Οβάλ 2"/>
            <p:cNvSpPr/>
            <p:nvPr/>
          </p:nvSpPr>
          <p:spPr>
            <a:xfrm>
              <a:off x="2579470" y="1681391"/>
              <a:ext cx="428425" cy="436167"/>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Οβάλ 20"/>
            <p:cNvSpPr/>
            <p:nvPr/>
          </p:nvSpPr>
          <p:spPr>
            <a:xfrm>
              <a:off x="7556533" y="1712946"/>
              <a:ext cx="428425" cy="436167"/>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Οβάλ 22"/>
          <p:cNvSpPr/>
          <p:nvPr/>
        </p:nvSpPr>
        <p:spPr>
          <a:xfrm>
            <a:off x="10331032" y="2331760"/>
            <a:ext cx="428425" cy="2873998"/>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Ομάδα 10"/>
          <p:cNvGrpSpPr/>
          <p:nvPr/>
        </p:nvGrpSpPr>
        <p:grpSpPr>
          <a:xfrm>
            <a:off x="2579470" y="4716383"/>
            <a:ext cx="7751562" cy="350265"/>
            <a:chOff x="2579470" y="4716383"/>
            <a:chExt cx="7751562" cy="350265"/>
          </a:xfrm>
        </p:grpSpPr>
        <p:sp>
          <p:nvSpPr>
            <p:cNvPr id="4" name="Δεξί βέλος 3"/>
            <p:cNvSpPr/>
            <p:nvPr/>
          </p:nvSpPr>
          <p:spPr>
            <a:xfrm>
              <a:off x="2579470" y="4716383"/>
              <a:ext cx="2906930" cy="329676"/>
            </a:xfrm>
            <a:prstGeom prst="rightArrow">
              <a:avLst/>
            </a:prstGeom>
            <a:solidFill>
              <a:srgbClr val="1D49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Δεξί βέλος 24"/>
            <p:cNvSpPr/>
            <p:nvPr/>
          </p:nvSpPr>
          <p:spPr>
            <a:xfrm>
              <a:off x="7564052" y="4736972"/>
              <a:ext cx="2766980" cy="329676"/>
            </a:xfrm>
            <a:prstGeom prst="rightArrow">
              <a:avLst/>
            </a:prstGeom>
            <a:solidFill>
              <a:srgbClr val="1D49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Θέση περιεχομένου 7">
            <a:extLst>
              <a:ext uri="{FF2B5EF4-FFF2-40B4-BE49-F238E27FC236}">
                <a16:creationId xmlns:a16="http://schemas.microsoft.com/office/drawing/2014/main" id="{67C3802E-FE0C-4248-8027-2BD1D6578E6B}"/>
              </a:ext>
            </a:extLst>
          </p:cNvPr>
          <p:cNvSpPr txBox="1">
            <a:spLocks/>
          </p:cNvSpPr>
          <p:nvPr/>
        </p:nvSpPr>
        <p:spPr>
          <a:xfrm>
            <a:off x="5765533" y="2807971"/>
            <a:ext cx="1125974" cy="52834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 8%</a:t>
            </a:r>
          </a:p>
        </p:txBody>
      </p:sp>
      <p:sp>
        <p:nvSpPr>
          <p:cNvPr id="29" name="Θέση περιεχομένου 7">
            <a:extLst>
              <a:ext uri="{FF2B5EF4-FFF2-40B4-BE49-F238E27FC236}">
                <a16:creationId xmlns:a16="http://schemas.microsoft.com/office/drawing/2014/main" id="{A5505368-0AAD-4CD9-9CBF-9813F6C6D1A8}"/>
              </a:ext>
            </a:extLst>
          </p:cNvPr>
          <p:cNvSpPr txBox="1">
            <a:spLocks/>
          </p:cNvSpPr>
          <p:nvPr/>
        </p:nvSpPr>
        <p:spPr>
          <a:xfrm>
            <a:off x="10790813" y="3520764"/>
            <a:ext cx="1125974" cy="52834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 10%</a:t>
            </a:r>
          </a:p>
        </p:txBody>
      </p:sp>
    </p:spTree>
    <p:extLst>
      <p:ext uri="{BB962C8B-B14F-4D97-AF65-F5344CB8AC3E}">
        <p14:creationId xmlns:p14="http://schemas.microsoft.com/office/powerpoint/2010/main" val="29411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6"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US" sz="4000" b="1" dirty="0">
                <a:solidFill>
                  <a:srgbClr val="1D4956"/>
                </a:solidFill>
                <a:latin typeface="Barlow"/>
                <a:cs typeface="Calibri"/>
              </a:rPr>
              <a:t>Lost work due to revocations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20</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43" name="Chart 42">
            <a:extLst>
              <a:ext uri="{FF2B5EF4-FFF2-40B4-BE49-F238E27FC236}">
                <a16:creationId xmlns:a16="http://schemas.microsoft.com/office/drawing/2014/main" id="{D6B4AAA3-E704-43C6-9BBC-50290AA1C419}"/>
              </a:ext>
            </a:extLst>
          </p:cNvPr>
          <p:cNvGraphicFramePr/>
          <p:nvPr>
            <p:extLst>
              <p:ext uri="{D42A27DB-BD31-4B8C-83A1-F6EECF244321}">
                <p14:modId xmlns:p14="http://schemas.microsoft.com/office/powerpoint/2010/main" val="1658109336"/>
              </p:ext>
            </p:extLst>
          </p:nvPr>
        </p:nvGraphicFramePr>
        <p:xfrm>
          <a:off x="687491" y="1588546"/>
          <a:ext cx="6005530" cy="4330083"/>
        </p:xfrm>
        <a:graphic>
          <a:graphicData uri="http://schemas.openxmlformats.org/drawingml/2006/chart">
            <c:chart xmlns:c="http://schemas.openxmlformats.org/drawingml/2006/chart" xmlns:r="http://schemas.openxmlformats.org/officeDocument/2006/relationships" r:id="rId3"/>
          </a:graphicData>
        </a:graphic>
      </p:graphicFrame>
      <p:sp>
        <p:nvSpPr>
          <p:cNvPr id="44" name="Θέση περιεχομένου 7">
            <a:extLst>
              <a:ext uri="{FF2B5EF4-FFF2-40B4-BE49-F238E27FC236}">
                <a16:creationId xmlns:a16="http://schemas.microsoft.com/office/drawing/2014/main" id="{E29E0B4B-AAE4-447E-BD16-F63A42D13354}"/>
              </a:ext>
            </a:extLst>
          </p:cNvPr>
          <p:cNvSpPr txBox="1">
            <a:spLocks/>
          </p:cNvSpPr>
          <p:nvPr/>
        </p:nvSpPr>
        <p:spPr>
          <a:xfrm>
            <a:off x="5279064" y="2088923"/>
            <a:ext cx="860387" cy="38818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0,6%</a:t>
            </a:r>
          </a:p>
        </p:txBody>
      </p:sp>
      <p:grpSp>
        <p:nvGrpSpPr>
          <p:cNvPr id="45" name="Ομάδα 9">
            <a:extLst>
              <a:ext uri="{FF2B5EF4-FFF2-40B4-BE49-F238E27FC236}">
                <a16:creationId xmlns:a16="http://schemas.microsoft.com/office/drawing/2014/main" id="{05246E35-3CAF-48B6-9D47-DC40972B13EE}"/>
              </a:ext>
            </a:extLst>
          </p:cNvPr>
          <p:cNvGrpSpPr/>
          <p:nvPr/>
        </p:nvGrpSpPr>
        <p:grpSpPr>
          <a:xfrm>
            <a:off x="5638799" y="2028234"/>
            <a:ext cx="340632" cy="517193"/>
            <a:chOff x="1671418" y="3623557"/>
            <a:chExt cx="340632" cy="290174"/>
          </a:xfrm>
        </p:grpSpPr>
        <p:cxnSp>
          <p:nvCxnSpPr>
            <p:cNvPr id="46" name="Ευθεία γραμμή σύνδεσης 32">
              <a:extLst>
                <a:ext uri="{FF2B5EF4-FFF2-40B4-BE49-F238E27FC236}">
                  <a16:creationId xmlns:a16="http://schemas.microsoft.com/office/drawing/2014/main" id="{1DBB997C-842D-4C12-850A-E3E57CCD1DAD}"/>
                </a:ext>
              </a:extLst>
            </p:cNvPr>
            <p:cNvCxnSpPr>
              <a:cxnSpLocks/>
            </p:cNvCxnSpPr>
            <p:nvPr/>
          </p:nvCxnSpPr>
          <p:spPr>
            <a:xfrm>
              <a:off x="1671418" y="3913731"/>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cxnSp>
          <p:nvCxnSpPr>
            <p:cNvPr id="47" name="Ευθεία γραμμή σύνδεσης 33">
              <a:extLst>
                <a:ext uri="{FF2B5EF4-FFF2-40B4-BE49-F238E27FC236}">
                  <a16:creationId xmlns:a16="http://schemas.microsoft.com/office/drawing/2014/main" id="{6DF63EB3-122A-45BA-913A-499ED54ADABD}"/>
                </a:ext>
              </a:extLst>
            </p:cNvPr>
            <p:cNvCxnSpPr>
              <a:cxnSpLocks/>
            </p:cNvCxnSpPr>
            <p:nvPr/>
          </p:nvCxnSpPr>
          <p:spPr>
            <a:xfrm>
              <a:off x="1671419" y="3623557"/>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grpSp>
      <p:sp>
        <p:nvSpPr>
          <p:cNvPr id="48" name="Θέση περιεχομένου 7">
            <a:extLst>
              <a:ext uri="{FF2B5EF4-FFF2-40B4-BE49-F238E27FC236}">
                <a16:creationId xmlns:a16="http://schemas.microsoft.com/office/drawing/2014/main" id="{6D429F53-4071-4866-A3A3-611E0244287B}"/>
              </a:ext>
            </a:extLst>
          </p:cNvPr>
          <p:cNvSpPr txBox="1">
            <a:spLocks/>
          </p:cNvSpPr>
          <p:nvPr/>
        </p:nvSpPr>
        <p:spPr>
          <a:xfrm>
            <a:off x="1659716" y="3551390"/>
            <a:ext cx="869964" cy="5234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0,7%</a:t>
            </a:r>
          </a:p>
        </p:txBody>
      </p:sp>
      <p:grpSp>
        <p:nvGrpSpPr>
          <p:cNvPr id="49" name="Ομάδα 9">
            <a:extLst>
              <a:ext uri="{FF2B5EF4-FFF2-40B4-BE49-F238E27FC236}">
                <a16:creationId xmlns:a16="http://schemas.microsoft.com/office/drawing/2014/main" id="{4539BABC-86F0-4412-837A-BF5418254720}"/>
              </a:ext>
            </a:extLst>
          </p:cNvPr>
          <p:cNvGrpSpPr/>
          <p:nvPr/>
        </p:nvGrpSpPr>
        <p:grpSpPr>
          <a:xfrm>
            <a:off x="2045041" y="3429001"/>
            <a:ext cx="340631" cy="621420"/>
            <a:chOff x="1671419" y="3642124"/>
            <a:chExt cx="340631" cy="270498"/>
          </a:xfrm>
        </p:grpSpPr>
        <p:cxnSp>
          <p:nvCxnSpPr>
            <p:cNvPr id="50" name="Ευθεία γραμμή σύνδεσης 32">
              <a:extLst>
                <a:ext uri="{FF2B5EF4-FFF2-40B4-BE49-F238E27FC236}">
                  <a16:creationId xmlns:a16="http://schemas.microsoft.com/office/drawing/2014/main" id="{B7D16B18-BB55-4E25-8D96-FE4200A9DC9C}"/>
                </a:ext>
              </a:extLst>
            </p:cNvPr>
            <p:cNvCxnSpPr>
              <a:cxnSpLocks/>
            </p:cNvCxnSpPr>
            <p:nvPr/>
          </p:nvCxnSpPr>
          <p:spPr>
            <a:xfrm>
              <a:off x="1671419" y="3912622"/>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33">
              <a:extLst>
                <a:ext uri="{FF2B5EF4-FFF2-40B4-BE49-F238E27FC236}">
                  <a16:creationId xmlns:a16="http://schemas.microsoft.com/office/drawing/2014/main" id="{B33F129B-D9B5-4BF9-AB33-9F2548DEAB91}"/>
                </a:ext>
              </a:extLst>
            </p:cNvPr>
            <p:cNvCxnSpPr>
              <a:cxnSpLocks/>
            </p:cNvCxnSpPr>
            <p:nvPr/>
          </p:nvCxnSpPr>
          <p:spPr>
            <a:xfrm>
              <a:off x="1671419" y="3642124"/>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1285D96-DE82-4AF0-A23E-179C2FF5C947}"/>
              </a:ext>
            </a:extLst>
          </p:cNvPr>
          <p:cNvGrpSpPr/>
          <p:nvPr/>
        </p:nvGrpSpPr>
        <p:grpSpPr>
          <a:xfrm>
            <a:off x="1969633" y="1369613"/>
            <a:ext cx="4228569" cy="2009622"/>
            <a:chOff x="1969633" y="1369613"/>
            <a:chExt cx="4228569" cy="2009622"/>
          </a:xfrm>
        </p:grpSpPr>
        <p:sp>
          <p:nvSpPr>
            <p:cNvPr id="53" name="Arrow: Down 52">
              <a:extLst>
                <a:ext uri="{FF2B5EF4-FFF2-40B4-BE49-F238E27FC236}">
                  <a16:creationId xmlns:a16="http://schemas.microsoft.com/office/drawing/2014/main" id="{27982FBA-9ECF-4A20-833E-4ECA29D00D94}"/>
                </a:ext>
              </a:extLst>
            </p:cNvPr>
            <p:cNvSpPr/>
            <p:nvPr/>
          </p:nvSpPr>
          <p:spPr>
            <a:xfrm>
              <a:off x="1969633" y="2759347"/>
              <a:ext cx="651932" cy="619888"/>
            </a:xfrm>
            <a:prstGeom prst="down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4" name="Arrow: Down 53">
              <a:extLst>
                <a:ext uri="{FF2B5EF4-FFF2-40B4-BE49-F238E27FC236}">
                  <a16:creationId xmlns:a16="http://schemas.microsoft.com/office/drawing/2014/main" id="{6C077D4D-E7F0-4482-B470-7254E8439B52}"/>
                </a:ext>
              </a:extLst>
            </p:cNvPr>
            <p:cNvSpPr/>
            <p:nvPr/>
          </p:nvSpPr>
          <p:spPr>
            <a:xfrm>
              <a:off x="5546270" y="1369613"/>
              <a:ext cx="651932" cy="619888"/>
            </a:xfrm>
            <a:prstGeom prst="down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cxnSp>
        <p:nvCxnSpPr>
          <p:cNvPr id="60" name="Straight Arrow Connector 6">
            <a:extLst>
              <a:ext uri="{FF2B5EF4-FFF2-40B4-BE49-F238E27FC236}">
                <a16:creationId xmlns:a16="http://schemas.microsoft.com/office/drawing/2014/main" id="{3507CF81-4CCA-4E55-B7B0-64EF6F1DCD73}"/>
              </a:ext>
            </a:extLst>
          </p:cNvPr>
          <p:cNvCxnSpPr/>
          <p:nvPr/>
        </p:nvCxnSpPr>
        <p:spPr>
          <a:xfrm>
            <a:off x="6961305" y="969984"/>
            <a:ext cx="0" cy="5308593"/>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948C1BF9-2583-453B-9289-8641F6BE1434}"/>
              </a:ext>
            </a:extLst>
          </p:cNvPr>
          <p:cNvSpPr>
            <a:spLocks noGrp="1"/>
          </p:cNvSpPr>
          <p:nvPr>
            <p:ph sz="half" idx="1"/>
          </p:nvPr>
        </p:nvSpPr>
        <p:spPr>
          <a:xfrm>
            <a:off x="6961305" y="1989501"/>
            <a:ext cx="5230695" cy="888781"/>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Both policies minimize wasted time</a:t>
            </a:r>
          </a:p>
          <a:p>
            <a:pPr lvl="1">
              <a:lnSpc>
                <a:spcPct val="100000"/>
              </a:lnSpc>
            </a:pPr>
            <a:r>
              <a:rPr lang="en-GB" sz="2000" dirty="0">
                <a:solidFill>
                  <a:srgbClr val="1D4956"/>
                </a:solidFill>
                <a:latin typeface="Barlow"/>
                <a:cs typeface="Calibri"/>
              </a:rPr>
              <a:t>Revoke more recently started tasks  </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sp>
        <p:nvSpPr>
          <p:cNvPr id="62" name="Content Placeholder 2">
            <a:extLst>
              <a:ext uri="{FF2B5EF4-FFF2-40B4-BE49-F238E27FC236}">
                <a16:creationId xmlns:a16="http://schemas.microsoft.com/office/drawing/2014/main" id="{D3B25B78-402A-4ACF-9801-0FC12D539ABA}"/>
              </a:ext>
            </a:extLst>
          </p:cNvPr>
          <p:cNvSpPr txBox="1">
            <a:spLocks/>
          </p:cNvSpPr>
          <p:nvPr/>
        </p:nvSpPr>
        <p:spPr>
          <a:xfrm>
            <a:off x="6961305" y="3069291"/>
            <a:ext cx="5300145" cy="13052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rPr>
              <a:t>Elastic minimize more wasted time</a:t>
            </a:r>
          </a:p>
          <a:p>
            <a:pPr lvl="1">
              <a:lnSpc>
                <a:spcPct val="100000"/>
              </a:lnSpc>
              <a:buClrTx/>
            </a:pPr>
            <a:r>
              <a:rPr lang="en-GB" sz="2000" dirty="0">
                <a:solidFill>
                  <a:srgbClr val="1D4956"/>
                </a:solidFill>
                <a:latin typeface="Barlow"/>
                <a:cs typeface="Calibri"/>
              </a:rPr>
              <a:t>Uses minimum # GPUs for user-facing</a:t>
            </a:r>
          </a:p>
          <a:p>
            <a:pPr marL="0" indent="0">
              <a:lnSpc>
                <a:spcPct val="100000"/>
              </a:lnSpc>
              <a:buClrTx/>
              <a:buFont typeface="Arial" panose="020B0604020202020204" pitchFamily="34" charset="0"/>
              <a:buNone/>
            </a:pPr>
            <a:endParaRPr lang="en-GB" sz="2200" dirty="0">
              <a:solidFill>
                <a:srgbClr val="1D4956"/>
              </a:solidFill>
              <a:latin typeface="Barlow"/>
              <a:cs typeface="Calibri"/>
            </a:endParaRPr>
          </a:p>
          <a:p>
            <a:pPr>
              <a:lnSpc>
                <a:spcPct val="100000"/>
              </a:lnSpc>
              <a:buClrTx/>
              <a:buFont typeface="Wingdings" panose="05000000000000000000" pitchFamily="2" charset="2"/>
              <a:buChar char="ü"/>
            </a:pPr>
            <a:endParaRPr lang="en-GB" sz="2000" dirty="0">
              <a:solidFill>
                <a:srgbClr val="1D4956"/>
              </a:solidFill>
              <a:latin typeface="Barlow"/>
              <a:cs typeface="Calibri"/>
            </a:endParaRPr>
          </a:p>
        </p:txBody>
      </p:sp>
    </p:spTree>
    <p:extLst>
      <p:ext uri="{BB962C8B-B14F-4D97-AF65-F5344CB8AC3E}">
        <p14:creationId xmlns:p14="http://schemas.microsoft.com/office/powerpoint/2010/main" val="351768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61" grpId="0" build="p"/>
      <p:bldP spid="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789829" cy="1342496"/>
          </a:xfrm>
        </p:spPr>
        <p:txBody>
          <a:bodyPr>
            <a:normAutofit/>
          </a:bodyPr>
          <a:lstStyle/>
          <a:p>
            <a:r>
              <a:rPr lang="en-US" sz="4000" b="1" dirty="0">
                <a:solidFill>
                  <a:srgbClr val="1D4956"/>
                </a:solidFill>
                <a:latin typeface="Barlow"/>
                <a:cs typeface="Calibri Light"/>
              </a:rPr>
              <a:t>Preemption can reduce SLA violations</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fld id="{48F63A3B-78C7-47BE-AE5E-E10140E04643}" type="slidenum">
              <a:rPr lang="en-US" sz="1400" b="1" dirty="0">
                <a:solidFill>
                  <a:schemeClr val="bg1"/>
                </a:solidFill>
                <a:latin typeface="Barlow"/>
              </a:rPr>
              <a:t>3</a:t>
            </a:fld>
            <a:endParaRPr lang="en-US" sz="1400" b="1" dirty="0">
              <a:solidFill>
                <a:schemeClr val="bg1"/>
              </a:solidFill>
            </a:endParaRPr>
          </a:p>
        </p:txBody>
      </p:sp>
      <p:sp>
        <p:nvSpPr>
          <p:cNvPr id="4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46507" y="1432166"/>
            <a:ext cx="10282816" cy="4342046"/>
          </a:xfrm>
        </p:spPr>
        <p:txBody>
          <a:bodyPr vert="horz" lIns="91440" tIns="45720" rIns="91440" bIns="45720" rtlCol="0" anchor="t">
            <a:normAutofit/>
          </a:bodyPr>
          <a:lstStyle/>
          <a:p>
            <a:r>
              <a:rPr lang="en-US" sz="2400" dirty="0">
                <a:solidFill>
                  <a:srgbClr val="1D4956"/>
                </a:solidFill>
                <a:latin typeface="Barlow"/>
                <a:cs typeface="Calibri"/>
              </a:rPr>
              <a:t> GPU preemption approaches incur </a:t>
            </a:r>
            <a:r>
              <a:rPr lang="en-US" sz="2400" b="1" dirty="0">
                <a:solidFill>
                  <a:srgbClr val="1D4956"/>
                </a:solidFill>
                <a:latin typeface="Barlow"/>
                <a:cs typeface="Calibri"/>
              </a:rPr>
              <a:t>variable </a:t>
            </a:r>
            <a:r>
              <a:rPr lang="en-US" sz="2400" dirty="0">
                <a:solidFill>
                  <a:srgbClr val="1D4956"/>
                </a:solidFill>
                <a:latin typeface="Barlow"/>
                <a:cs typeface="Calibri"/>
              </a:rPr>
              <a:t>&amp;</a:t>
            </a:r>
            <a:r>
              <a:rPr lang="en-US" sz="2400" b="1" dirty="0">
                <a:solidFill>
                  <a:srgbClr val="1D4956"/>
                </a:solidFill>
                <a:latin typeface="Barlow"/>
                <a:cs typeface="Calibri"/>
              </a:rPr>
              <a:t> high </a:t>
            </a:r>
            <a:r>
              <a:rPr lang="en-US" sz="2400" dirty="0">
                <a:solidFill>
                  <a:srgbClr val="1D4956"/>
                </a:solidFill>
                <a:latin typeface="Barlow"/>
                <a:cs typeface="Calibri"/>
              </a:rPr>
              <a:t>latency:</a:t>
            </a:r>
          </a:p>
          <a:p>
            <a:pPr marL="0" indent="0">
              <a:lnSpc>
                <a:spcPct val="150000"/>
              </a:lnSpc>
              <a:buNone/>
            </a:pPr>
            <a:r>
              <a:rPr lang="en-GB" sz="2400" dirty="0">
                <a:solidFill>
                  <a:srgbClr val="1D4956"/>
                </a:solidFill>
                <a:latin typeface="Barlow"/>
                <a:cs typeface="Calibri"/>
              </a:rPr>
              <a:t>  1.  Rely on existing thread blocks </a:t>
            </a:r>
            <a:r>
              <a:rPr lang="en-GB" sz="2400" b="1" dirty="0">
                <a:solidFill>
                  <a:srgbClr val="1D4956"/>
                </a:solidFill>
                <a:latin typeface="Barlow"/>
                <a:cs typeface="Calibri"/>
              </a:rPr>
              <a:t>or</a:t>
            </a:r>
            <a:r>
              <a:rPr lang="en-GB" sz="2400" dirty="0">
                <a:solidFill>
                  <a:srgbClr val="1D4956"/>
                </a:solidFill>
                <a:latin typeface="Barlow"/>
                <a:cs typeface="Calibri"/>
              </a:rPr>
              <a:t> slice tasks to provide </a:t>
            </a:r>
            <a:r>
              <a:rPr lang="en-GB" sz="2400" dirty="0" err="1">
                <a:solidFill>
                  <a:srgbClr val="1D4956"/>
                </a:solidFill>
                <a:latin typeface="Barlow"/>
                <a:cs typeface="Calibri"/>
              </a:rPr>
              <a:t>preemption</a:t>
            </a:r>
            <a:r>
              <a:rPr lang="en-GB" sz="2400" dirty="0">
                <a:solidFill>
                  <a:srgbClr val="1D4956"/>
                </a:solidFill>
                <a:latin typeface="Barlow"/>
                <a:cs typeface="Calibri"/>
              </a:rPr>
              <a:t> points</a:t>
            </a:r>
          </a:p>
          <a:p>
            <a:pPr lvl="1"/>
            <a:r>
              <a:rPr lang="en-GB" sz="2000" dirty="0">
                <a:solidFill>
                  <a:srgbClr val="1D4956"/>
                </a:solidFill>
                <a:latin typeface="Barlow"/>
                <a:cs typeface="Calibri"/>
              </a:rPr>
              <a:t>Rare </a:t>
            </a:r>
            <a:r>
              <a:rPr lang="en-GB" sz="2000" dirty="0" err="1">
                <a:solidFill>
                  <a:srgbClr val="1D4956"/>
                </a:solidFill>
                <a:latin typeface="Barlow"/>
                <a:cs typeface="Calibri"/>
              </a:rPr>
              <a:t>preemption</a:t>
            </a:r>
            <a:r>
              <a:rPr lang="en-GB" sz="2000" dirty="0">
                <a:solidFill>
                  <a:srgbClr val="1D4956"/>
                </a:solidFill>
                <a:latin typeface="Barlow"/>
                <a:cs typeface="Calibri"/>
              </a:rPr>
              <a:t> points </a:t>
            </a:r>
            <a:r>
              <a:rPr lang="en-GB" sz="2000" dirty="0">
                <a:solidFill>
                  <a:srgbClr val="1D4956"/>
                </a:solidFill>
                <a:latin typeface="Barlow"/>
                <a:cs typeface="Calibri"/>
                <a:sym typeface="Wingdings" panose="05000000000000000000" pitchFamily="2" charset="2"/>
              </a:rPr>
              <a:t> high latency</a:t>
            </a:r>
          </a:p>
          <a:p>
            <a:pPr lvl="1"/>
            <a:r>
              <a:rPr lang="en-GB" sz="2000" dirty="0">
                <a:solidFill>
                  <a:srgbClr val="1D4956"/>
                </a:solidFill>
                <a:latin typeface="Barlow"/>
                <a:cs typeface="Calibri"/>
                <a:sym typeface="Wingdings" panose="05000000000000000000" pitchFamily="2" charset="2"/>
              </a:rPr>
              <a:t>Frequent </a:t>
            </a:r>
            <a:r>
              <a:rPr lang="en-GB" sz="2000" dirty="0" err="1">
                <a:solidFill>
                  <a:srgbClr val="1D4956"/>
                </a:solidFill>
                <a:latin typeface="Barlow"/>
                <a:cs typeface="Calibri"/>
                <a:sym typeface="Wingdings" panose="05000000000000000000" pitchFamily="2" charset="2"/>
              </a:rPr>
              <a:t>preemption</a:t>
            </a:r>
            <a:r>
              <a:rPr lang="en-GB" sz="2000" dirty="0">
                <a:solidFill>
                  <a:srgbClr val="1D4956"/>
                </a:solidFill>
                <a:latin typeface="Barlow"/>
                <a:cs typeface="Calibri"/>
                <a:sym typeface="Wingdings" panose="05000000000000000000" pitchFamily="2" charset="2"/>
              </a:rPr>
              <a:t> points  increase task execution time</a:t>
            </a:r>
            <a:endParaRPr lang="en-GB" sz="2000" dirty="0">
              <a:solidFill>
                <a:srgbClr val="1D4956"/>
              </a:solidFill>
              <a:latin typeface="Barlow"/>
              <a:cs typeface="Calibri"/>
            </a:endParaRPr>
          </a:p>
          <a:p>
            <a:pPr marL="0" indent="0">
              <a:lnSpc>
                <a:spcPct val="150000"/>
              </a:lnSpc>
              <a:buNone/>
            </a:pPr>
            <a:r>
              <a:rPr lang="en-GB" sz="2400" dirty="0">
                <a:solidFill>
                  <a:srgbClr val="1D4956"/>
                </a:solidFill>
                <a:latin typeface="Barlow"/>
                <a:cs typeface="Calibri"/>
              </a:rPr>
              <a:t>  2. Store stopped task’s state</a:t>
            </a:r>
          </a:p>
          <a:p>
            <a:pPr lvl="1"/>
            <a:r>
              <a:rPr lang="en-GB" sz="2000" dirty="0">
                <a:solidFill>
                  <a:srgbClr val="1D4956"/>
                </a:solidFill>
                <a:latin typeface="Barlow"/>
                <a:cs typeface="Calibri"/>
              </a:rPr>
              <a:t>In GPU memory </a:t>
            </a:r>
            <a:r>
              <a:rPr lang="en-GB" sz="2000" dirty="0">
                <a:solidFill>
                  <a:srgbClr val="1D4956"/>
                </a:solidFill>
                <a:latin typeface="Barlow"/>
                <a:cs typeface="Calibri"/>
                <a:sym typeface="Wingdings" panose="05000000000000000000" pitchFamily="2" charset="2"/>
              </a:rPr>
              <a:t> memory monopolization</a:t>
            </a:r>
            <a:endParaRPr lang="en-GB" sz="2000" dirty="0">
              <a:solidFill>
                <a:srgbClr val="1D4956"/>
              </a:solidFill>
              <a:latin typeface="Barlow"/>
              <a:cs typeface="Calibri"/>
            </a:endParaRPr>
          </a:p>
          <a:p>
            <a:pPr lvl="1"/>
            <a:r>
              <a:rPr lang="en-GB" sz="2000" dirty="0">
                <a:solidFill>
                  <a:srgbClr val="1D4956"/>
                </a:solidFill>
                <a:latin typeface="Barlow"/>
                <a:cs typeface="Calibri"/>
              </a:rPr>
              <a:t>In Host memory </a:t>
            </a:r>
            <a:r>
              <a:rPr lang="en-GB" sz="2000" dirty="0">
                <a:solidFill>
                  <a:srgbClr val="1D4956"/>
                </a:solidFill>
                <a:latin typeface="Barlow"/>
                <a:cs typeface="Calibri"/>
                <a:sym typeface="Wingdings" panose="05000000000000000000" pitchFamily="2" charset="2"/>
              </a:rPr>
              <a:t> variable latency</a:t>
            </a:r>
          </a:p>
          <a:p>
            <a:pPr>
              <a:lnSpc>
                <a:spcPct val="150000"/>
              </a:lnSpc>
            </a:pPr>
            <a:r>
              <a:rPr lang="en-GB" sz="2400" dirty="0">
                <a:solidFill>
                  <a:srgbClr val="1D4956"/>
                </a:solidFill>
                <a:latin typeface="Barlow"/>
                <a:cs typeface="Calibri"/>
                <a:sym typeface="Wingdings" panose="05000000000000000000" pitchFamily="2" charset="2"/>
              </a:rPr>
              <a:t>High </a:t>
            </a:r>
            <a:r>
              <a:rPr lang="en-GB" sz="2400" dirty="0" err="1">
                <a:solidFill>
                  <a:srgbClr val="1D4956"/>
                </a:solidFill>
                <a:latin typeface="Barlow"/>
                <a:cs typeface="Calibri"/>
                <a:sym typeface="Wingdings" panose="05000000000000000000" pitchFamily="2" charset="2"/>
              </a:rPr>
              <a:t>preemption</a:t>
            </a:r>
            <a:r>
              <a:rPr lang="en-GB" sz="2400" dirty="0">
                <a:solidFill>
                  <a:srgbClr val="1D4956"/>
                </a:solidFill>
                <a:latin typeface="Barlow"/>
                <a:cs typeface="Calibri"/>
                <a:sym typeface="Wingdings" panose="05000000000000000000" pitchFamily="2" charset="2"/>
              </a:rPr>
              <a:t> latency affects violations </a:t>
            </a:r>
          </a:p>
          <a:p>
            <a:pPr marL="0" indent="0">
              <a:buNone/>
            </a:pPr>
            <a:endParaRPr lang="en-GB" sz="2400" dirty="0">
              <a:solidFill>
                <a:srgbClr val="1D4956"/>
              </a:solidFill>
              <a:latin typeface="Barlow"/>
              <a:cs typeface="Calibri"/>
            </a:endParaRPr>
          </a:p>
          <a:p>
            <a:pPr lvl="1"/>
            <a:endParaRPr lang="en-US" sz="1600" dirty="0">
              <a:solidFill>
                <a:srgbClr val="1D4956"/>
              </a:solidFill>
              <a:latin typeface="Barlow"/>
              <a:cs typeface="Calibri"/>
            </a:endParaRPr>
          </a:p>
          <a:p>
            <a:endParaRPr lang="en-US" sz="2400" dirty="0">
              <a:solidFill>
                <a:srgbClr val="1D4956"/>
              </a:solidFill>
              <a:latin typeface="Barlow"/>
              <a:cs typeface="Calibri"/>
            </a:endParaRPr>
          </a:p>
        </p:txBody>
      </p:sp>
      <p:grpSp>
        <p:nvGrpSpPr>
          <p:cNvPr id="11" name="Group 10">
            <a:extLst>
              <a:ext uri="{FF2B5EF4-FFF2-40B4-BE49-F238E27FC236}">
                <a16:creationId xmlns:a16="http://schemas.microsoft.com/office/drawing/2014/main" id="{3CF45FB2-DAC8-4FAB-BF7C-869AB1FC2722}"/>
              </a:ext>
            </a:extLst>
          </p:cNvPr>
          <p:cNvGrpSpPr/>
          <p:nvPr/>
        </p:nvGrpSpPr>
        <p:grpSpPr>
          <a:xfrm>
            <a:off x="8971109" y="3087336"/>
            <a:ext cx="2932020" cy="1199929"/>
            <a:chOff x="8365262" y="694853"/>
            <a:chExt cx="2932020" cy="1199929"/>
          </a:xfrm>
        </p:grpSpPr>
        <p:grpSp>
          <p:nvGrpSpPr>
            <p:cNvPr id="3" name="Group 2">
              <a:extLst>
                <a:ext uri="{FF2B5EF4-FFF2-40B4-BE49-F238E27FC236}">
                  <a16:creationId xmlns:a16="http://schemas.microsoft.com/office/drawing/2014/main" id="{FDBB1B85-77E5-4102-AEE0-5935CD80C314}"/>
                </a:ext>
              </a:extLst>
            </p:cNvPr>
            <p:cNvGrpSpPr/>
            <p:nvPr/>
          </p:nvGrpSpPr>
          <p:grpSpPr>
            <a:xfrm>
              <a:off x="8365262" y="694853"/>
              <a:ext cx="2932020" cy="1199929"/>
              <a:chOff x="8455520" y="718312"/>
              <a:chExt cx="2932020" cy="1199929"/>
            </a:xfrm>
          </p:grpSpPr>
          <p:cxnSp>
            <p:nvCxnSpPr>
              <p:cNvPr id="78" name="Ευθεία γραμμή σύνδεσης 77"/>
              <p:cNvCxnSpPr>
                <a:cxnSpLocks/>
              </p:cNvCxnSpPr>
              <p:nvPr/>
            </p:nvCxnSpPr>
            <p:spPr>
              <a:xfrm flipV="1">
                <a:off x="8832326" y="1618775"/>
                <a:ext cx="2509006" cy="5058"/>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00DCCF82-E85A-4763-99D9-CDC48CAEF210}"/>
                  </a:ext>
                </a:extLst>
              </p:cNvPr>
              <p:cNvSpPr txBox="1"/>
              <p:nvPr/>
            </p:nvSpPr>
            <p:spPr>
              <a:xfrm>
                <a:off x="8455520" y="154890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112" name="Ομάδα 111"/>
              <p:cNvGrpSpPr/>
              <p:nvPr/>
            </p:nvGrpSpPr>
            <p:grpSpPr>
              <a:xfrm>
                <a:off x="10632584" y="718312"/>
                <a:ext cx="754956" cy="1004725"/>
                <a:chOff x="10632584" y="718312"/>
                <a:chExt cx="754956" cy="1004725"/>
              </a:xfrm>
            </p:grpSpPr>
            <p:cxnSp>
              <p:nvCxnSpPr>
                <p:cNvPr id="80" name="Straight Arrow Connector 17">
                  <a:extLst>
                    <a:ext uri="{FF2B5EF4-FFF2-40B4-BE49-F238E27FC236}">
                      <a16:creationId xmlns:a16="http://schemas.microsoft.com/office/drawing/2014/main" id="{D454EB1A-2985-415B-B870-75D91B1F1E10}"/>
                    </a:ext>
                  </a:extLst>
                </p:cNvPr>
                <p:cNvCxnSpPr>
                  <a:cxnSpLocks/>
                </p:cNvCxnSpPr>
                <p:nvPr/>
              </p:nvCxnSpPr>
              <p:spPr>
                <a:xfrm>
                  <a:off x="11010062" y="988915"/>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0DCCF82-E85A-4763-99D9-CDC48CAEF210}"/>
                    </a:ext>
                  </a:extLst>
                </p:cNvPr>
                <p:cNvSpPr txBox="1"/>
                <p:nvPr/>
              </p:nvSpPr>
              <p:spPr>
                <a:xfrm>
                  <a:off x="10632584" y="71831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grpSp>
        <p:grpSp>
          <p:nvGrpSpPr>
            <p:cNvPr id="88" name="Ομάδα 87"/>
            <p:cNvGrpSpPr/>
            <p:nvPr/>
          </p:nvGrpSpPr>
          <p:grpSpPr>
            <a:xfrm>
              <a:off x="9133183" y="980542"/>
              <a:ext cx="1679161" cy="311501"/>
              <a:chOff x="9626567" y="2366942"/>
              <a:chExt cx="1272098" cy="311501"/>
            </a:xfrm>
          </p:grpSpPr>
          <p:sp>
            <p:nvSpPr>
              <p:cNvPr id="89" name="Rectangle 16">
                <a:extLst>
                  <a:ext uri="{FF2B5EF4-FFF2-40B4-BE49-F238E27FC236}">
                    <a16:creationId xmlns:a16="http://schemas.microsoft.com/office/drawing/2014/main" id="{D70D9152-AF46-4E35-863A-D1874B88BB85}"/>
                  </a:ext>
                </a:extLst>
              </p:cNvPr>
              <p:cNvSpPr/>
              <p:nvPr/>
            </p:nvSpPr>
            <p:spPr>
              <a:xfrm>
                <a:off x="9626567" y="2431132"/>
                <a:ext cx="1272098"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10149873" y="2366942"/>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grpSp>
        <p:nvGrpSpPr>
          <p:cNvPr id="106" name="Ομάδα 105"/>
          <p:cNvGrpSpPr/>
          <p:nvPr/>
        </p:nvGrpSpPr>
        <p:grpSpPr>
          <a:xfrm rot="10800000">
            <a:off x="9319995" y="3698118"/>
            <a:ext cx="1353201" cy="1120278"/>
            <a:chOff x="8944387" y="-88110"/>
            <a:chExt cx="1353201" cy="1120278"/>
          </a:xfrm>
        </p:grpSpPr>
        <p:cxnSp>
          <p:nvCxnSpPr>
            <p:cNvPr id="86" name="Straight Arrow Connector 15">
              <a:extLst>
                <a:ext uri="{FF2B5EF4-FFF2-40B4-BE49-F238E27FC236}">
                  <a16:creationId xmlns:a16="http://schemas.microsoft.com/office/drawing/2014/main" id="{79226CAC-5C12-4424-859C-9D21A67E7269}"/>
                </a:ext>
              </a:extLst>
            </p:cNvPr>
            <p:cNvCxnSpPr>
              <a:cxnSpLocks/>
              <a:stCxn id="87" idx="0"/>
            </p:cNvCxnSpPr>
            <p:nvPr/>
          </p:nvCxnSpPr>
          <p:spPr>
            <a:xfrm rot="10800000" flipV="1">
              <a:off x="9620986" y="281222"/>
              <a:ext cx="1" cy="750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0DCCF82-E85A-4763-99D9-CDC48CAEF210}"/>
                </a:ext>
              </a:extLst>
            </p:cNvPr>
            <p:cNvSpPr txBox="1"/>
            <p:nvPr/>
          </p:nvSpPr>
          <p:spPr>
            <a:xfrm rot="10800000">
              <a:off x="8944387" y="-88110"/>
              <a:ext cx="135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Stop signal</a:t>
              </a:r>
              <a:endParaRPr lang="en-US" b="1" i="1" dirty="0">
                <a:solidFill>
                  <a:schemeClr val="tx1"/>
                </a:solidFill>
              </a:endParaRPr>
            </a:p>
          </p:txBody>
        </p:sp>
      </p:grpSp>
      <p:sp>
        <p:nvSpPr>
          <p:cNvPr id="3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3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57" name="Straight Arrow Connector 6">
            <a:extLst>
              <a:ext uri="{FF2B5EF4-FFF2-40B4-BE49-F238E27FC236}">
                <a16:creationId xmlns:a16="http://schemas.microsoft.com/office/drawing/2014/main" id="{0B6D510D-36DC-4604-847A-B645AFEC1150}"/>
              </a:ext>
            </a:extLst>
          </p:cNvPr>
          <p:cNvCxnSpPr>
            <a:cxnSpLocks/>
          </p:cNvCxnSpPr>
          <p:nvPr/>
        </p:nvCxnSpPr>
        <p:spPr>
          <a:xfrm>
            <a:off x="8839200" y="2710365"/>
            <a:ext cx="0" cy="2343578"/>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2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PDF with batch job duration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21</a:t>
            </a: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23" name="Chart 22">
            <a:extLst>
              <a:ext uri="{FF2B5EF4-FFF2-40B4-BE49-F238E27FC236}">
                <a16:creationId xmlns:a16="http://schemas.microsoft.com/office/drawing/2014/main" id="{0C3F9B78-2D46-4FC2-B30D-F6362733C8AD}"/>
              </a:ext>
            </a:extLst>
          </p:cNvPr>
          <p:cNvGraphicFramePr/>
          <p:nvPr>
            <p:extLst>
              <p:ext uri="{D42A27DB-BD31-4B8C-83A1-F6EECF244321}">
                <p14:modId xmlns:p14="http://schemas.microsoft.com/office/powerpoint/2010/main" val="3243265206"/>
              </p:ext>
            </p:extLst>
          </p:nvPr>
        </p:nvGraphicFramePr>
        <p:xfrm>
          <a:off x="1516671" y="1572926"/>
          <a:ext cx="8128000" cy="4330083"/>
        </p:xfrm>
        <a:graphic>
          <a:graphicData uri="http://schemas.openxmlformats.org/drawingml/2006/chart">
            <c:chart xmlns:c="http://schemas.openxmlformats.org/drawingml/2006/chart" xmlns:r="http://schemas.openxmlformats.org/officeDocument/2006/relationships" r:id="rId3"/>
          </a:graphicData>
        </a:graphic>
      </p:graphicFrame>
      <p:sp>
        <p:nvSpPr>
          <p:cNvPr id="17" name="Θέση περιεχομένου 7">
            <a:extLst>
              <a:ext uri="{FF2B5EF4-FFF2-40B4-BE49-F238E27FC236}">
                <a16:creationId xmlns:a16="http://schemas.microsoft.com/office/drawing/2014/main" id="{91435B8C-820E-422D-9296-C94DEED4F287}"/>
              </a:ext>
            </a:extLst>
          </p:cNvPr>
          <p:cNvSpPr txBox="1">
            <a:spLocks/>
          </p:cNvSpPr>
          <p:nvPr/>
        </p:nvSpPr>
        <p:spPr>
          <a:xfrm>
            <a:off x="8637381" y="1997558"/>
            <a:ext cx="777167"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panose="020B0604020202020204" charset="0"/>
              </a:rPr>
              <a:t>94%</a:t>
            </a:r>
            <a:endParaRPr lang="en-US" sz="2400" b="1" dirty="0">
              <a:solidFill>
                <a:srgbClr val="1D4956"/>
              </a:solidFill>
              <a:latin typeface="Barlow" panose="020B0604020202020204" charset="0"/>
            </a:endParaRPr>
          </a:p>
        </p:txBody>
      </p:sp>
      <p:grpSp>
        <p:nvGrpSpPr>
          <p:cNvPr id="18" name="Group 17">
            <a:extLst>
              <a:ext uri="{FF2B5EF4-FFF2-40B4-BE49-F238E27FC236}">
                <a16:creationId xmlns:a16="http://schemas.microsoft.com/office/drawing/2014/main" id="{36F6099F-A89E-4DC0-8B58-6C1765CE3550}"/>
              </a:ext>
            </a:extLst>
          </p:cNvPr>
          <p:cNvGrpSpPr/>
          <p:nvPr/>
        </p:nvGrpSpPr>
        <p:grpSpPr>
          <a:xfrm>
            <a:off x="8734129" y="2383604"/>
            <a:ext cx="295085" cy="1395459"/>
            <a:chOff x="6282742" y="3807100"/>
            <a:chExt cx="295085" cy="438673"/>
          </a:xfrm>
        </p:grpSpPr>
        <p:grpSp>
          <p:nvGrpSpPr>
            <p:cNvPr id="19" name="Group 18">
              <a:extLst>
                <a:ext uri="{FF2B5EF4-FFF2-40B4-BE49-F238E27FC236}">
                  <a16:creationId xmlns:a16="http://schemas.microsoft.com/office/drawing/2014/main" id="{93D8E378-5241-4118-8DE9-FB48558E24AD}"/>
                </a:ext>
              </a:extLst>
            </p:cNvPr>
            <p:cNvGrpSpPr/>
            <p:nvPr/>
          </p:nvGrpSpPr>
          <p:grpSpPr>
            <a:xfrm>
              <a:off x="6282742" y="3807100"/>
              <a:ext cx="295085" cy="423582"/>
              <a:chOff x="6282742" y="3807100"/>
              <a:chExt cx="295085" cy="423582"/>
            </a:xfrm>
          </p:grpSpPr>
          <p:sp>
            <p:nvSpPr>
              <p:cNvPr id="21" name="Αριστερό-δεξί βέλος 23">
                <a:extLst>
                  <a:ext uri="{FF2B5EF4-FFF2-40B4-BE49-F238E27FC236}">
                    <a16:creationId xmlns:a16="http://schemas.microsoft.com/office/drawing/2014/main" id="{7A650314-110E-41E0-9E5A-1C45674D8159}"/>
                  </a:ext>
                </a:extLst>
              </p:cNvPr>
              <p:cNvSpPr/>
              <p:nvPr/>
            </p:nvSpPr>
            <p:spPr>
              <a:xfrm rot="5400000">
                <a:off x="6224026" y="3944467"/>
                <a:ext cx="412516" cy="159914"/>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Ευθεία γραμμή σύνδεσης 25">
                <a:extLst>
                  <a:ext uri="{FF2B5EF4-FFF2-40B4-BE49-F238E27FC236}">
                    <a16:creationId xmlns:a16="http://schemas.microsoft.com/office/drawing/2014/main" id="{EEDD4F00-BD66-4960-B862-BE188D4CBF98}"/>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20" name="Ευθεία γραμμή σύνδεσης 25">
              <a:extLst>
                <a:ext uri="{FF2B5EF4-FFF2-40B4-BE49-F238E27FC236}">
                  <a16:creationId xmlns:a16="http://schemas.microsoft.com/office/drawing/2014/main" id="{B359A024-E8C9-45C6-B38F-65C5000A7088}"/>
                </a:ext>
              </a:extLst>
            </p:cNvPr>
            <p:cNvCxnSpPr>
              <a:cxnSpLocks/>
            </p:cNvCxnSpPr>
            <p:nvPr/>
          </p:nvCxnSpPr>
          <p:spPr>
            <a:xfrm>
              <a:off x="6282742" y="4245773"/>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
        <p:nvSpPr>
          <p:cNvPr id="10" name="Θέση περιεχομένου 7">
            <a:extLst>
              <a:ext uri="{FF2B5EF4-FFF2-40B4-BE49-F238E27FC236}">
                <a16:creationId xmlns:a16="http://schemas.microsoft.com/office/drawing/2014/main" id="{E58C9D32-12A4-4063-B2AD-3872412B1A39}"/>
              </a:ext>
            </a:extLst>
          </p:cNvPr>
          <p:cNvSpPr>
            <a:spLocks noGrp="1"/>
          </p:cNvSpPr>
          <p:nvPr>
            <p:ph sz="half" idx="1"/>
          </p:nvPr>
        </p:nvSpPr>
        <p:spPr>
          <a:xfrm>
            <a:off x="2735199" y="3692192"/>
            <a:ext cx="703941" cy="320120"/>
          </a:xfrm>
          <a:noFill/>
        </p:spPr>
        <p:txBody>
          <a:bodyPr>
            <a:noAutofit/>
          </a:bodyPr>
          <a:lstStyle/>
          <a:p>
            <a:pPr marL="0" indent="0">
              <a:buNone/>
            </a:pPr>
            <a:r>
              <a:rPr lang="en-US" sz="2000" b="1" dirty="0">
                <a:solidFill>
                  <a:srgbClr val="1D4956"/>
                </a:solidFill>
                <a:latin typeface="Barlow" panose="020B0604020202020204" charset="0"/>
              </a:rPr>
              <a:t>30%</a:t>
            </a:r>
            <a:endParaRPr lang="en-US" sz="2400" b="1" dirty="0">
              <a:solidFill>
                <a:srgbClr val="1D4956"/>
              </a:solidFill>
              <a:latin typeface="Barlow" panose="020B0604020202020204" charset="0"/>
            </a:endParaRPr>
          </a:p>
        </p:txBody>
      </p:sp>
      <p:grpSp>
        <p:nvGrpSpPr>
          <p:cNvPr id="11" name="Group 10">
            <a:extLst>
              <a:ext uri="{FF2B5EF4-FFF2-40B4-BE49-F238E27FC236}">
                <a16:creationId xmlns:a16="http://schemas.microsoft.com/office/drawing/2014/main" id="{9BF44B89-16ED-4C74-B4C3-661C030E46C0}"/>
              </a:ext>
            </a:extLst>
          </p:cNvPr>
          <p:cNvGrpSpPr/>
          <p:nvPr/>
        </p:nvGrpSpPr>
        <p:grpSpPr>
          <a:xfrm>
            <a:off x="2859673" y="4077258"/>
            <a:ext cx="295085" cy="213939"/>
            <a:chOff x="6282742" y="3807100"/>
            <a:chExt cx="295085" cy="433387"/>
          </a:xfrm>
        </p:grpSpPr>
        <p:grpSp>
          <p:nvGrpSpPr>
            <p:cNvPr id="13" name="Group 12">
              <a:extLst>
                <a:ext uri="{FF2B5EF4-FFF2-40B4-BE49-F238E27FC236}">
                  <a16:creationId xmlns:a16="http://schemas.microsoft.com/office/drawing/2014/main" id="{ECA4CCFC-6A37-4A12-A5BC-38B0E528C4D2}"/>
                </a:ext>
              </a:extLst>
            </p:cNvPr>
            <p:cNvGrpSpPr/>
            <p:nvPr/>
          </p:nvGrpSpPr>
          <p:grpSpPr>
            <a:xfrm>
              <a:off x="6282742" y="3807100"/>
              <a:ext cx="295085" cy="400979"/>
              <a:chOff x="6282742" y="3807100"/>
              <a:chExt cx="295085" cy="400979"/>
            </a:xfrm>
          </p:grpSpPr>
          <p:sp>
            <p:nvSpPr>
              <p:cNvPr id="15" name="Αριστερό-δεξί βέλος 23">
                <a:extLst>
                  <a:ext uri="{FF2B5EF4-FFF2-40B4-BE49-F238E27FC236}">
                    <a16:creationId xmlns:a16="http://schemas.microsoft.com/office/drawing/2014/main" id="{3532B177-C5FF-417E-889C-5E11570A2B09}"/>
                  </a:ext>
                </a:extLst>
              </p:cNvPr>
              <p:cNvSpPr/>
              <p:nvPr/>
            </p:nvSpPr>
            <p:spPr>
              <a:xfrm rot="5400000">
                <a:off x="6246929" y="3944768"/>
                <a:ext cx="366708" cy="159913"/>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Ευθεία γραμμή σύνδεσης 25">
                <a:extLst>
                  <a:ext uri="{FF2B5EF4-FFF2-40B4-BE49-F238E27FC236}">
                    <a16:creationId xmlns:a16="http://schemas.microsoft.com/office/drawing/2014/main" id="{3A288985-97B8-41AE-A0D8-2BE5FC1C1614}"/>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14" name="Ευθεία γραμμή σύνδεσης 25">
              <a:extLst>
                <a:ext uri="{FF2B5EF4-FFF2-40B4-BE49-F238E27FC236}">
                  <a16:creationId xmlns:a16="http://schemas.microsoft.com/office/drawing/2014/main" id="{8853EE6E-A1B3-4ABD-9FA2-250A021932D7}"/>
                </a:ext>
              </a:extLst>
            </p:cNvPr>
            <p:cNvCxnSpPr>
              <a:cxnSpLocks/>
            </p:cNvCxnSpPr>
            <p:nvPr/>
          </p:nvCxnSpPr>
          <p:spPr>
            <a:xfrm>
              <a:off x="6282742" y="4240487"/>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104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7678839" cy="1342496"/>
          </a:xfrm>
        </p:spPr>
        <p:txBody>
          <a:bodyPr>
            <a:normAutofit/>
          </a:bodyPr>
          <a:lstStyle/>
          <a:p>
            <a:r>
              <a:rPr lang="en-US" sz="4000" b="1" dirty="0">
                <a:solidFill>
                  <a:srgbClr val="1D4956"/>
                </a:solidFill>
                <a:latin typeface="Barlow"/>
                <a:cs typeface="Calibri Light"/>
              </a:rPr>
              <a:t>Compare revocation mechanisms</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panose="020B0604020202020204" charset="0"/>
              </a:rPr>
              <a:t>22</a:t>
            </a:r>
          </a:p>
        </p:txBody>
      </p:sp>
      <p:graphicFrame>
        <p:nvGraphicFramePr>
          <p:cNvPr id="4" name="Πίνακας 3"/>
          <p:cNvGraphicFramePr>
            <a:graphicFrameLocks noGrp="1"/>
          </p:cNvGraphicFramePr>
          <p:nvPr>
            <p:extLst/>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sp>
        <p:nvSpPr>
          <p:cNvPr id="10"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9DCB196-4966-4C41-949C-681E9E654805}"/>
              </a:ext>
            </a:extLst>
          </p:cNvPr>
          <p:cNvSpPr/>
          <p:nvPr/>
        </p:nvSpPr>
        <p:spPr>
          <a:xfrm>
            <a:off x="4487774" y="3125457"/>
            <a:ext cx="1261072"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Rectangle 18">
            <a:extLst>
              <a:ext uri="{FF2B5EF4-FFF2-40B4-BE49-F238E27FC236}">
                <a16:creationId xmlns:a16="http://schemas.microsoft.com/office/drawing/2014/main" id="{DE1CD331-E29E-4739-89CC-C06E4DF7D4E4}"/>
              </a:ext>
            </a:extLst>
          </p:cNvPr>
          <p:cNvSpPr/>
          <p:nvPr/>
        </p:nvSpPr>
        <p:spPr>
          <a:xfrm>
            <a:off x="516467" y="2107187"/>
            <a:ext cx="3965799" cy="3404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Rectangle 19">
            <a:extLst>
              <a:ext uri="{FF2B5EF4-FFF2-40B4-BE49-F238E27FC236}">
                <a16:creationId xmlns:a16="http://schemas.microsoft.com/office/drawing/2014/main" id="{97C1D34A-C88B-4DF5-B0C1-0C353FCD0C57}"/>
              </a:ext>
            </a:extLst>
          </p:cNvPr>
          <p:cNvSpPr/>
          <p:nvPr/>
        </p:nvSpPr>
        <p:spPr>
          <a:xfrm>
            <a:off x="4391526" y="1506570"/>
            <a:ext cx="4079892" cy="616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20">
            <a:extLst>
              <a:ext uri="{FF2B5EF4-FFF2-40B4-BE49-F238E27FC236}">
                <a16:creationId xmlns:a16="http://schemas.microsoft.com/office/drawing/2014/main" id="{E85027F1-B193-4789-8369-022232A36AA0}"/>
              </a:ext>
            </a:extLst>
          </p:cNvPr>
          <p:cNvSpPr/>
          <p:nvPr/>
        </p:nvSpPr>
        <p:spPr>
          <a:xfrm>
            <a:off x="5759862" y="2112455"/>
            <a:ext cx="1266580"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a:extLst>
              <a:ext uri="{FF2B5EF4-FFF2-40B4-BE49-F238E27FC236}">
                <a16:creationId xmlns:a16="http://schemas.microsoft.com/office/drawing/2014/main" id="{7F66A5B4-B675-49F9-B04F-41E4EC3D2392}"/>
              </a:ext>
            </a:extLst>
          </p:cNvPr>
          <p:cNvSpPr/>
          <p:nvPr/>
        </p:nvSpPr>
        <p:spPr>
          <a:xfrm>
            <a:off x="7026442" y="2107187"/>
            <a:ext cx="1444976"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a:extLst>
              <a:ext uri="{FF2B5EF4-FFF2-40B4-BE49-F238E27FC236}">
                <a16:creationId xmlns:a16="http://schemas.microsoft.com/office/drawing/2014/main" id="{152EF875-34FC-4CCA-A0D5-D3A21BF20AB0}"/>
              </a:ext>
            </a:extLst>
          </p:cNvPr>
          <p:cNvSpPr/>
          <p:nvPr/>
        </p:nvSpPr>
        <p:spPr>
          <a:xfrm>
            <a:off x="4487774" y="2134629"/>
            <a:ext cx="1266580"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Rectangle 23">
            <a:extLst>
              <a:ext uri="{FF2B5EF4-FFF2-40B4-BE49-F238E27FC236}">
                <a16:creationId xmlns:a16="http://schemas.microsoft.com/office/drawing/2014/main" id="{515BF71A-BE4D-4028-B2BC-658F7EE093A5}"/>
              </a:ext>
            </a:extLst>
          </p:cNvPr>
          <p:cNvSpPr/>
          <p:nvPr/>
        </p:nvSpPr>
        <p:spPr>
          <a:xfrm>
            <a:off x="5759862" y="3150240"/>
            <a:ext cx="1283104"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Rectangle 24">
            <a:extLst>
              <a:ext uri="{FF2B5EF4-FFF2-40B4-BE49-F238E27FC236}">
                <a16:creationId xmlns:a16="http://schemas.microsoft.com/office/drawing/2014/main" id="{6946312A-462A-4C13-9592-7A2BD5D5CE4B}"/>
              </a:ext>
            </a:extLst>
          </p:cNvPr>
          <p:cNvSpPr/>
          <p:nvPr/>
        </p:nvSpPr>
        <p:spPr>
          <a:xfrm>
            <a:off x="7037458" y="3116698"/>
            <a:ext cx="1433960"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Content Placeholder 2">
            <a:extLst>
              <a:ext uri="{FF2B5EF4-FFF2-40B4-BE49-F238E27FC236}">
                <a16:creationId xmlns:a16="http://schemas.microsoft.com/office/drawing/2014/main" id="{80679B31-B538-41A8-86C7-32D5E8299C13}"/>
              </a:ext>
            </a:extLst>
          </p:cNvPr>
          <p:cNvSpPr>
            <a:spLocks noGrp="1"/>
          </p:cNvSpPr>
          <p:nvPr>
            <p:ph sz="half" idx="1"/>
          </p:nvPr>
        </p:nvSpPr>
        <p:spPr>
          <a:xfrm>
            <a:off x="9351979" y="3976128"/>
            <a:ext cx="2323554" cy="779265"/>
          </a:xfrm>
        </p:spPr>
        <p:txBody>
          <a:bodyPr vert="horz" lIns="91440" tIns="45720" rIns="91440" bIns="45720" rtlCol="0" anchor="t">
            <a:normAutofit/>
          </a:bodyPr>
          <a:lstStyle/>
          <a:p>
            <a:pPr marL="0" indent="0">
              <a:buNone/>
            </a:pPr>
            <a:r>
              <a:rPr lang="en-US" sz="2000" b="1" dirty="0">
                <a:solidFill>
                  <a:srgbClr val="00B050"/>
                </a:solidFill>
                <a:latin typeface="Barlow"/>
                <a:cs typeface="Calibri"/>
              </a:rPr>
              <a:t>+</a:t>
            </a:r>
            <a:r>
              <a:rPr lang="en-US" sz="2000" dirty="0">
                <a:solidFill>
                  <a:srgbClr val="1D4956"/>
                </a:solidFill>
                <a:latin typeface="Barlow"/>
                <a:cs typeface="Calibri"/>
              </a:rPr>
              <a:t> Constant latency</a:t>
            </a:r>
          </a:p>
          <a:p>
            <a:pPr marL="0" indent="0">
              <a:buNone/>
            </a:pPr>
            <a:r>
              <a:rPr lang="en-US" sz="2000" b="1" dirty="0">
                <a:solidFill>
                  <a:srgbClr val="C00000"/>
                </a:solidFill>
                <a:latin typeface="Barlow"/>
                <a:cs typeface="Calibri"/>
              </a:rPr>
              <a:t>-  </a:t>
            </a:r>
            <a:r>
              <a:rPr lang="en-US" sz="2000" dirty="0">
                <a:solidFill>
                  <a:srgbClr val="1D4956"/>
                </a:solidFill>
                <a:latin typeface="Barlow"/>
                <a:cs typeface="Calibri"/>
              </a:rPr>
              <a:t>High latency</a:t>
            </a:r>
          </a:p>
        </p:txBody>
      </p:sp>
      <p:sp>
        <p:nvSpPr>
          <p:cNvPr id="27" name="Content Placeholder 2">
            <a:extLst>
              <a:ext uri="{FF2B5EF4-FFF2-40B4-BE49-F238E27FC236}">
                <a16:creationId xmlns:a16="http://schemas.microsoft.com/office/drawing/2014/main" id="{B34E7D3D-F429-4EAC-9D14-A51ADE33D716}"/>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a:cs typeface="Calibri"/>
              </a:rPr>
              <a:t>Process kill:</a:t>
            </a:r>
            <a:endParaRPr lang="en-US" sz="2000" dirty="0">
              <a:solidFill>
                <a:srgbClr val="1D4956"/>
              </a:solidFill>
              <a:latin typeface="Barlow"/>
              <a:cs typeface="Calibri"/>
            </a:endParaRPr>
          </a:p>
        </p:txBody>
      </p:sp>
    </p:spTree>
    <p:extLst>
      <p:ext uri="{BB962C8B-B14F-4D97-AF65-F5344CB8AC3E}">
        <p14:creationId xmlns:p14="http://schemas.microsoft.com/office/powerpoint/2010/main" val="320335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6" grpId="0" uiExpand="1" build="p"/>
      <p:bldP spid="2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panose="020B0604020202020204" charset="0"/>
              </a:rPr>
              <a:t>22</a:t>
            </a:r>
          </a:p>
        </p:txBody>
      </p:sp>
      <p:graphicFrame>
        <p:nvGraphicFramePr>
          <p:cNvPr id="4" name="Πίνακας 3"/>
          <p:cNvGraphicFramePr>
            <a:graphicFrameLocks noGrp="1"/>
          </p:cNvGraphicFramePr>
          <p:nvPr>
            <p:extLst/>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sp>
        <p:nvSpPr>
          <p:cNvPr id="10"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946312A-462A-4C13-9592-7A2BD5D5CE4B}"/>
              </a:ext>
            </a:extLst>
          </p:cNvPr>
          <p:cNvSpPr/>
          <p:nvPr/>
        </p:nvSpPr>
        <p:spPr>
          <a:xfrm>
            <a:off x="7037458" y="3116698"/>
            <a:ext cx="1433960"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Κάτω βέλος 11">
            <a:extLst>
              <a:ext uri="{FF2B5EF4-FFF2-40B4-BE49-F238E27FC236}">
                <a16:creationId xmlns:a16="http://schemas.microsoft.com/office/drawing/2014/main" id="{7E8E5D7F-0E13-4C62-A1A6-722440B58FD8}"/>
              </a:ext>
            </a:extLst>
          </p:cNvPr>
          <p:cNvSpPr/>
          <p:nvPr/>
        </p:nvSpPr>
        <p:spPr>
          <a:xfrm>
            <a:off x="3092153" y="3325159"/>
            <a:ext cx="292100" cy="1700662"/>
          </a:xfrm>
          <a:prstGeom prst="downArrow">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31" name="Ομάδα 2">
            <a:extLst>
              <a:ext uri="{FF2B5EF4-FFF2-40B4-BE49-F238E27FC236}">
                <a16:creationId xmlns:a16="http://schemas.microsoft.com/office/drawing/2014/main" id="{BCA302E5-C76D-40DE-87D4-615FBBC0F916}"/>
              </a:ext>
            </a:extLst>
          </p:cNvPr>
          <p:cNvGrpSpPr/>
          <p:nvPr/>
        </p:nvGrpSpPr>
        <p:grpSpPr>
          <a:xfrm>
            <a:off x="3415315" y="5035347"/>
            <a:ext cx="3313145" cy="281242"/>
            <a:chOff x="2522007" y="5834013"/>
            <a:chExt cx="2957756" cy="281242"/>
          </a:xfrm>
        </p:grpSpPr>
        <p:sp>
          <p:nvSpPr>
            <p:cNvPr id="32" name="Ορθογώνιο 14">
              <a:extLst>
                <a:ext uri="{FF2B5EF4-FFF2-40B4-BE49-F238E27FC236}">
                  <a16:creationId xmlns:a16="http://schemas.microsoft.com/office/drawing/2014/main" id="{9993C05E-57AA-48DB-A514-CBDF403D1EBF}"/>
                </a:ext>
              </a:extLst>
            </p:cNvPr>
            <p:cNvSpPr/>
            <p:nvPr/>
          </p:nvSpPr>
          <p:spPr>
            <a:xfrm>
              <a:off x="2522007" y="5840857"/>
              <a:ext cx="700985" cy="273617"/>
            </a:xfrm>
            <a:prstGeom prst="rect">
              <a:avLst/>
            </a:prstGeom>
            <a:noFill/>
            <a:ln w="2857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Ορθογώνιο 16">
              <a:extLst>
                <a:ext uri="{FF2B5EF4-FFF2-40B4-BE49-F238E27FC236}">
                  <a16:creationId xmlns:a16="http://schemas.microsoft.com/office/drawing/2014/main" id="{C124E52D-0CA0-4D8E-9820-35B93A8AFD1E}"/>
                </a:ext>
              </a:extLst>
            </p:cNvPr>
            <p:cNvSpPr/>
            <p:nvPr/>
          </p:nvSpPr>
          <p:spPr>
            <a:xfrm>
              <a:off x="4913684" y="5834013"/>
              <a:ext cx="566079" cy="281242"/>
            </a:xfrm>
            <a:prstGeom prst="rect">
              <a:avLst/>
            </a:prstGeom>
            <a:noFill/>
            <a:ln w="2857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Content Placeholder 2">
            <a:extLst>
              <a:ext uri="{FF2B5EF4-FFF2-40B4-BE49-F238E27FC236}">
                <a16:creationId xmlns:a16="http://schemas.microsoft.com/office/drawing/2014/main" id="{8BEE473F-FD0F-4AA0-AC81-9974CB18BBBF}"/>
              </a:ext>
            </a:extLst>
          </p:cNvPr>
          <p:cNvSpPr txBox="1">
            <a:spLocks/>
          </p:cNvSpPr>
          <p:nvPr/>
        </p:nvSpPr>
        <p:spPr>
          <a:xfrm>
            <a:off x="9351979" y="3976129"/>
            <a:ext cx="2323554" cy="376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C00000"/>
                </a:solidFill>
                <a:latin typeface="Barlow"/>
                <a:cs typeface="Calibri"/>
              </a:rPr>
              <a:t>- </a:t>
            </a:r>
            <a:r>
              <a:rPr lang="en-US" sz="2000" dirty="0">
                <a:solidFill>
                  <a:srgbClr val="1D4956"/>
                </a:solidFill>
                <a:latin typeface="Barlow"/>
                <a:cs typeface="Calibri"/>
              </a:rPr>
              <a:t>Variable latency</a:t>
            </a:r>
          </a:p>
        </p:txBody>
      </p:sp>
      <p:sp>
        <p:nvSpPr>
          <p:cNvPr id="35" name="Content Placeholder 2">
            <a:extLst>
              <a:ext uri="{FF2B5EF4-FFF2-40B4-BE49-F238E27FC236}">
                <a16:creationId xmlns:a16="http://schemas.microsoft.com/office/drawing/2014/main" id="{54C085F3-6542-4E1D-BAD4-D460916B4510}"/>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err="1">
                <a:solidFill>
                  <a:srgbClr val="1D4956"/>
                </a:solidFill>
                <a:latin typeface="Barlow"/>
                <a:cs typeface="Calibri"/>
              </a:rPr>
              <a:t>asm</a:t>
            </a:r>
            <a:r>
              <a:rPr lang="en-US" sz="2000" b="1" dirty="0">
                <a:solidFill>
                  <a:srgbClr val="1D4956"/>
                </a:solidFill>
                <a:latin typeface="Barlow"/>
                <a:cs typeface="Calibri"/>
              </a:rPr>
              <a:t>(exit):</a:t>
            </a:r>
            <a:endParaRPr lang="en-US" sz="2000" dirty="0">
              <a:solidFill>
                <a:srgbClr val="1D4956"/>
              </a:solidFill>
              <a:latin typeface="Barlow"/>
              <a:cs typeface="Calibri"/>
            </a:endParaRPr>
          </a:p>
        </p:txBody>
      </p:sp>
      <p:sp>
        <p:nvSpPr>
          <p:cNvPr id="36" name="Content Placeholder 2">
            <a:extLst>
              <a:ext uri="{FF2B5EF4-FFF2-40B4-BE49-F238E27FC236}">
                <a16:creationId xmlns:a16="http://schemas.microsoft.com/office/drawing/2014/main" id="{32D7F223-1D07-4083-833B-745641EDA669}"/>
              </a:ext>
            </a:extLst>
          </p:cNvPr>
          <p:cNvSpPr txBox="1">
            <a:spLocks/>
          </p:cNvSpPr>
          <p:nvPr/>
        </p:nvSpPr>
        <p:spPr>
          <a:xfrm>
            <a:off x="9351979" y="4387220"/>
            <a:ext cx="2323554" cy="376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2000" b="1" dirty="0">
                <a:solidFill>
                  <a:srgbClr val="C00000"/>
                </a:solidFill>
                <a:latin typeface="Barlow"/>
                <a:cs typeface="Calibri"/>
              </a:rPr>
              <a:t>- </a:t>
            </a:r>
            <a:r>
              <a:rPr lang="en-US" sz="2000" dirty="0">
                <a:solidFill>
                  <a:srgbClr val="1D4956"/>
                </a:solidFill>
                <a:latin typeface="Barlow"/>
                <a:cs typeface="Calibri"/>
              </a:rPr>
              <a:t>High latency</a:t>
            </a:r>
          </a:p>
        </p:txBody>
      </p:sp>
      <p:sp>
        <p:nvSpPr>
          <p:cNvPr id="19" name="Title 1">
            <a:extLst>
              <a:ext uri="{FF2B5EF4-FFF2-40B4-BE49-F238E27FC236}">
                <a16:creationId xmlns:a16="http://schemas.microsoft.com/office/drawing/2014/main" id="{8218EE05-7880-4AC7-9537-7DB8A6066F0F}"/>
              </a:ext>
            </a:extLst>
          </p:cNvPr>
          <p:cNvSpPr>
            <a:spLocks noGrp="1"/>
          </p:cNvSpPr>
          <p:nvPr>
            <p:ph type="title"/>
          </p:nvPr>
        </p:nvSpPr>
        <p:spPr>
          <a:xfrm>
            <a:off x="516466" y="365125"/>
            <a:ext cx="7678839" cy="1342496"/>
          </a:xfrm>
        </p:spPr>
        <p:txBody>
          <a:bodyPr>
            <a:normAutofit/>
          </a:bodyPr>
          <a:lstStyle/>
          <a:p>
            <a:r>
              <a:rPr lang="en-US" sz="4000" b="1" dirty="0">
                <a:solidFill>
                  <a:srgbClr val="1D4956"/>
                </a:solidFill>
                <a:latin typeface="Barlow"/>
                <a:cs typeface="Calibri Light"/>
              </a:rPr>
              <a:t>Compare revocation mechanisms</a:t>
            </a:r>
          </a:p>
        </p:txBody>
      </p:sp>
    </p:spTree>
    <p:extLst>
      <p:ext uri="{BB962C8B-B14F-4D97-AF65-F5344CB8AC3E}">
        <p14:creationId xmlns:p14="http://schemas.microsoft.com/office/powerpoint/2010/main" val="21629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panose="020B0604020202020204" charset="0"/>
              </a:rPr>
              <a:t>22</a:t>
            </a:r>
          </a:p>
        </p:txBody>
      </p:sp>
      <p:graphicFrame>
        <p:nvGraphicFramePr>
          <p:cNvPr id="4" name="Πίνακας 3"/>
          <p:cNvGraphicFramePr>
            <a:graphicFrameLocks noGrp="1"/>
          </p:cNvGraphicFramePr>
          <p:nvPr>
            <p:extLst/>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sp>
        <p:nvSpPr>
          <p:cNvPr id="10"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59AF1718-B329-4BDB-9F0D-338C827AC3D0}"/>
              </a:ext>
            </a:extLst>
          </p:cNvPr>
          <p:cNvSpPr txBox="1">
            <a:spLocks/>
          </p:cNvSpPr>
          <p:nvPr/>
        </p:nvSpPr>
        <p:spPr>
          <a:xfrm>
            <a:off x="9341685" y="4004448"/>
            <a:ext cx="2800889" cy="7792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00B050"/>
                </a:solidFill>
                <a:latin typeface="Barlow"/>
                <a:cs typeface="Calibri"/>
              </a:rPr>
              <a:t>+</a:t>
            </a:r>
            <a:r>
              <a:rPr lang="en-US" sz="2000" dirty="0">
                <a:solidFill>
                  <a:srgbClr val="1D4956"/>
                </a:solidFill>
                <a:latin typeface="Barlow"/>
                <a:cs typeface="Calibri"/>
              </a:rPr>
              <a:t> Constant latency</a:t>
            </a:r>
          </a:p>
          <a:p>
            <a:pPr marL="0" indent="0">
              <a:buClrTx/>
              <a:buFont typeface="Arial" panose="020B0604020202020204" pitchFamily="34" charset="0"/>
              <a:buNone/>
            </a:pPr>
            <a:r>
              <a:rPr lang="en-US" sz="2000" b="1" dirty="0">
                <a:solidFill>
                  <a:srgbClr val="00B050"/>
                </a:solidFill>
                <a:latin typeface="Barlow"/>
                <a:cs typeface="Calibri"/>
              </a:rPr>
              <a:t>+</a:t>
            </a:r>
            <a:r>
              <a:rPr lang="en-US" sz="2000" b="1" dirty="0">
                <a:solidFill>
                  <a:srgbClr val="C00000"/>
                </a:solidFill>
                <a:latin typeface="Barlow"/>
                <a:cs typeface="Calibri"/>
              </a:rPr>
              <a:t>  </a:t>
            </a:r>
            <a:r>
              <a:rPr lang="en-US" sz="2000" dirty="0">
                <a:solidFill>
                  <a:srgbClr val="1D4956"/>
                </a:solidFill>
                <a:latin typeface="Barlow"/>
                <a:cs typeface="Calibri"/>
              </a:rPr>
              <a:t>Low latency</a:t>
            </a:r>
          </a:p>
        </p:txBody>
      </p:sp>
      <p:sp>
        <p:nvSpPr>
          <p:cNvPr id="21" name="Content Placeholder 2">
            <a:extLst>
              <a:ext uri="{FF2B5EF4-FFF2-40B4-BE49-F238E27FC236}">
                <a16:creationId xmlns:a16="http://schemas.microsoft.com/office/drawing/2014/main" id="{D274B8D3-EF5C-4ADE-8468-DDE85230D510}"/>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err="1">
                <a:solidFill>
                  <a:srgbClr val="1D4956"/>
                </a:solidFill>
                <a:latin typeface="Barlow"/>
                <a:cs typeface="Calibri"/>
              </a:rPr>
              <a:t>asm</a:t>
            </a:r>
            <a:r>
              <a:rPr lang="en-US" sz="2000" b="1" dirty="0">
                <a:solidFill>
                  <a:srgbClr val="1D4956"/>
                </a:solidFill>
                <a:latin typeface="Barlow"/>
                <a:cs typeface="Calibri"/>
              </a:rPr>
              <a:t>(trap):</a:t>
            </a:r>
            <a:endParaRPr lang="en-US" sz="2000" dirty="0">
              <a:solidFill>
                <a:srgbClr val="1D4956"/>
              </a:solidFill>
              <a:latin typeface="Barlow"/>
              <a:cs typeface="Calibri"/>
            </a:endParaRPr>
          </a:p>
        </p:txBody>
      </p:sp>
      <p:sp>
        <p:nvSpPr>
          <p:cNvPr id="23" name="Content Placeholder 2">
            <a:extLst>
              <a:ext uri="{FF2B5EF4-FFF2-40B4-BE49-F238E27FC236}">
                <a16:creationId xmlns:a16="http://schemas.microsoft.com/office/drawing/2014/main" id="{E49C0CF3-04AF-450A-ABAE-DB3FE59D6B2B}"/>
              </a:ext>
            </a:extLst>
          </p:cNvPr>
          <p:cNvSpPr>
            <a:spLocks noGrp="1"/>
          </p:cNvSpPr>
          <p:nvPr>
            <p:ph sz="half" idx="1"/>
          </p:nvPr>
        </p:nvSpPr>
        <p:spPr>
          <a:xfrm>
            <a:off x="8924278" y="2348716"/>
            <a:ext cx="3153421" cy="524376"/>
          </a:xfrm>
        </p:spPr>
        <p:txBody>
          <a:bodyPr vert="horz" lIns="91440" tIns="45720" rIns="91440" bIns="45720" rtlCol="0" anchor="t">
            <a:noAutofit/>
          </a:bodyPr>
          <a:lstStyle/>
          <a:p>
            <a:pPr>
              <a:buFont typeface="Wingdings" panose="05000000000000000000" pitchFamily="2" charset="2"/>
              <a:buChar char="ü"/>
            </a:pPr>
            <a:r>
              <a:rPr lang="en-US" sz="2000" b="1" dirty="0" err="1">
                <a:solidFill>
                  <a:srgbClr val="1D4956"/>
                </a:solidFill>
                <a:latin typeface="Barlow"/>
                <a:cs typeface="Calibri"/>
              </a:rPr>
              <a:t>TReM</a:t>
            </a:r>
            <a:r>
              <a:rPr lang="en-US" sz="2000" b="1" dirty="0">
                <a:solidFill>
                  <a:srgbClr val="1D4956"/>
                </a:solidFill>
                <a:latin typeface="Barlow"/>
                <a:cs typeface="Calibri"/>
              </a:rPr>
              <a:t> uses </a:t>
            </a:r>
            <a:r>
              <a:rPr lang="en-US" sz="2000" b="1" dirty="0" err="1">
                <a:solidFill>
                  <a:srgbClr val="1D4956"/>
                </a:solidFill>
                <a:latin typeface="Barlow"/>
                <a:cs typeface="Calibri"/>
              </a:rPr>
              <a:t>asm</a:t>
            </a:r>
            <a:r>
              <a:rPr lang="en-US" sz="2000" b="1" dirty="0">
                <a:solidFill>
                  <a:srgbClr val="1D4956"/>
                </a:solidFill>
                <a:latin typeface="Barlow"/>
                <a:cs typeface="Calibri"/>
              </a:rPr>
              <a:t>(trap)</a:t>
            </a:r>
            <a:endParaRPr lang="en-US" sz="2000" dirty="0">
              <a:solidFill>
                <a:srgbClr val="1D4956"/>
              </a:solidFill>
              <a:latin typeface="Barlow"/>
              <a:cs typeface="Calibri"/>
            </a:endParaRPr>
          </a:p>
        </p:txBody>
      </p:sp>
      <p:sp>
        <p:nvSpPr>
          <p:cNvPr id="14" name="Title 1">
            <a:extLst>
              <a:ext uri="{FF2B5EF4-FFF2-40B4-BE49-F238E27FC236}">
                <a16:creationId xmlns:a16="http://schemas.microsoft.com/office/drawing/2014/main" id="{6696D8CE-9D7B-48DB-9BA1-C9D3119F0576}"/>
              </a:ext>
            </a:extLst>
          </p:cNvPr>
          <p:cNvSpPr txBox="1">
            <a:spLocks/>
          </p:cNvSpPr>
          <p:nvPr/>
        </p:nvSpPr>
        <p:spPr>
          <a:xfrm>
            <a:off x="516466" y="365125"/>
            <a:ext cx="7678839" cy="1342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4000" b="1" dirty="0">
                <a:solidFill>
                  <a:srgbClr val="1D4956"/>
                </a:solidFill>
                <a:latin typeface="Barlow"/>
                <a:cs typeface="Calibri Light"/>
              </a:rPr>
              <a:t>Compare revocation mechanisms</a:t>
            </a:r>
          </a:p>
        </p:txBody>
      </p:sp>
    </p:spTree>
    <p:extLst>
      <p:ext uri="{BB962C8B-B14F-4D97-AF65-F5344CB8AC3E}">
        <p14:creationId xmlns:p14="http://schemas.microsoft.com/office/powerpoint/2010/main" val="1776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1CC4E9BB-BD31-4790-B96E-182AD6F07E05}"/>
              </a:ext>
            </a:extLst>
          </p:cNvPr>
          <p:cNvGraphicFramePr/>
          <p:nvPr>
            <p:extLst>
              <p:ext uri="{D42A27DB-BD31-4B8C-83A1-F6EECF244321}">
                <p14:modId xmlns:p14="http://schemas.microsoft.com/office/powerpoint/2010/main" val="3146755602"/>
              </p:ext>
            </p:extLst>
          </p:nvPr>
        </p:nvGraphicFramePr>
        <p:xfrm>
          <a:off x="2693779" y="1619608"/>
          <a:ext cx="6183521" cy="442876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10437284" cy="1342496"/>
          </a:xfrm>
        </p:spPr>
        <p:txBody>
          <a:bodyPr>
            <a:normAutofit/>
          </a:bodyPr>
          <a:lstStyle/>
          <a:p>
            <a:r>
              <a:rPr lang="en-GB" sz="4000" b="1" dirty="0">
                <a:solidFill>
                  <a:srgbClr val="1D4956"/>
                </a:solidFill>
                <a:latin typeface="Barlow"/>
                <a:cs typeface="Calibri"/>
              </a:rPr>
              <a:t>SLA violations vs. Revocation latency</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26</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8" name="Οβάλ 10">
            <a:extLst>
              <a:ext uri="{FF2B5EF4-FFF2-40B4-BE49-F238E27FC236}">
                <a16:creationId xmlns:a16="http://schemas.microsoft.com/office/drawing/2014/main" id="{2C2DAC0A-4CC2-4650-9934-D2821B9937FC}"/>
              </a:ext>
            </a:extLst>
          </p:cNvPr>
          <p:cNvSpPr/>
          <p:nvPr/>
        </p:nvSpPr>
        <p:spPr>
          <a:xfrm>
            <a:off x="8430271" y="4414587"/>
            <a:ext cx="180329" cy="131372"/>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82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35</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25399"/>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TextBox 8">
            <a:extLst>
              <a:ext uri="{FF2B5EF4-FFF2-40B4-BE49-F238E27FC236}">
                <a16:creationId xmlns:a16="http://schemas.microsoft.com/office/drawing/2014/main" id="{CDB3BF25-4AB8-423D-A0D1-33C30240731D}"/>
              </a:ext>
            </a:extLst>
          </p:cNvPr>
          <p:cNvSpPr txBox="1"/>
          <p:nvPr/>
        </p:nvSpPr>
        <p:spPr>
          <a:xfrm>
            <a:off x="332446" y="3073788"/>
            <a:ext cx="109207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1"/>
                </a:solidFill>
                <a:latin typeface="Barlow"/>
              </a:rPr>
              <a:t>Conclusions</a:t>
            </a:r>
            <a:endParaRPr lang="en-US" dirty="0"/>
          </a:p>
        </p:txBody>
      </p:sp>
    </p:spTree>
    <p:extLst>
      <p:ext uri="{BB962C8B-B14F-4D97-AF65-F5344CB8AC3E}">
        <p14:creationId xmlns:p14="http://schemas.microsoft.com/office/powerpoint/2010/main" val="3065986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10D115-47E0-4CF9-A175-E02F7AD6AE3B}"/>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C4BDFB29-6CD6-4DD9-8CD6-3B3643D9E7EE}"/>
              </a:ext>
            </a:extLst>
          </p:cNvPr>
          <p:cNvSpPr>
            <a:spLocks noGrp="1"/>
          </p:cNvSpPr>
          <p:nvPr>
            <p:ph type="title"/>
          </p:nvPr>
        </p:nvSpPr>
        <p:spPr>
          <a:xfrm>
            <a:off x="392152" y="365125"/>
            <a:ext cx="11714355" cy="1344148"/>
          </a:xfrm>
        </p:spPr>
        <p:txBody>
          <a:bodyPr/>
          <a:lstStyle/>
          <a:p>
            <a:r>
              <a:rPr lang="en-US" sz="4000" b="1" dirty="0" err="1">
                <a:solidFill>
                  <a:srgbClr val="1D4956"/>
                </a:solidFill>
                <a:latin typeface="Barlow"/>
                <a:ea typeface="+mj-lt"/>
                <a:cs typeface="+mj-lt"/>
              </a:rPr>
              <a:t>TReM</a:t>
            </a:r>
            <a:r>
              <a:rPr lang="en-US" sz="4000" b="1" dirty="0">
                <a:solidFill>
                  <a:srgbClr val="1D4956"/>
                </a:solidFill>
                <a:latin typeface="Barlow"/>
                <a:ea typeface="+mj-lt"/>
                <a:cs typeface="+mj-lt"/>
              </a:rPr>
              <a:t>: A Task Revocation Mechanism for GPUs</a:t>
            </a:r>
            <a:endParaRPr lang="en-US" sz="4000" dirty="0">
              <a:cs typeface="Calibri Light"/>
            </a:endParaRPr>
          </a:p>
        </p:txBody>
      </p:sp>
      <p:sp>
        <p:nvSpPr>
          <p:cNvPr id="3" name="Content Placeholder 2">
            <a:extLst>
              <a:ext uri="{FF2B5EF4-FFF2-40B4-BE49-F238E27FC236}">
                <a16:creationId xmlns:a16="http://schemas.microsoft.com/office/drawing/2014/main" id="{82672C80-A80B-462F-9F5D-B948A130CEBF}"/>
              </a:ext>
            </a:extLst>
          </p:cNvPr>
          <p:cNvSpPr>
            <a:spLocks noGrp="1"/>
          </p:cNvSpPr>
          <p:nvPr>
            <p:ph sz="half" idx="1"/>
          </p:nvPr>
        </p:nvSpPr>
        <p:spPr>
          <a:xfrm>
            <a:off x="392152" y="1825625"/>
            <a:ext cx="11045282" cy="4351338"/>
          </a:xfrm>
        </p:spPr>
        <p:txBody>
          <a:bodyPr vert="horz" lIns="91440" tIns="45720" rIns="91440" bIns="45720" rtlCol="0" anchor="t">
            <a:normAutofit/>
          </a:bodyPr>
          <a:lstStyle/>
          <a:p>
            <a:endParaRPr lang="en-US" dirty="0">
              <a:solidFill>
                <a:srgbClr val="1D4956"/>
              </a:solidFill>
              <a:latin typeface="Barlow"/>
              <a:cs typeface="Calibri"/>
            </a:endParaRPr>
          </a:p>
          <a:p>
            <a:endParaRPr lang="en-US" dirty="0">
              <a:solidFill>
                <a:srgbClr val="1D4956"/>
              </a:solidFill>
              <a:latin typeface="Barlow"/>
              <a:cs typeface="Calibri"/>
            </a:endParaRPr>
          </a:p>
        </p:txBody>
      </p:sp>
      <p:sp>
        <p:nvSpPr>
          <p:cNvPr id="5" name="Slide Number Placeholder 4">
            <a:extLst>
              <a:ext uri="{FF2B5EF4-FFF2-40B4-BE49-F238E27FC236}">
                <a16:creationId xmlns:a16="http://schemas.microsoft.com/office/drawing/2014/main" id="{F0135189-0E0A-4AB6-84CF-EDB2A82CD7D7}"/>
              </a:ext>
            </a:extLst>
          </p:cNvPr>
          <p:cNvSpPr>
            <a:spLocks noGrp="1"/>
          </p:cNvSpPr>
          <p:nvPr>
            <p:ph type="sldNum" sz="quarter" idx="12"/>
          </p:nvPr>
        </p:nvSpPr>
        <p:spPr/>
        <p:txBody>
          <a:bodyPr/>
          <a:lstStyle/>
          <a:p>
            <a:r>
              <a:rPr lang="en-US" sz="1400" b="1" dirty="0">
                <a:solidFill>
                  <a:schemeClr val="bg1"/>
                </a:solidFill>
                <a:latin typeface="Barlow"/>
              </a:rPr>
              <a:t>24</a:t>
            </a:r>
          </a:p>
        </p:txBody>
      </p:sp>
      <p:sp>
        <p:nvSpPr>
          <p:cNvPr id="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9"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5" y="1713330"/>
            <a:ext cx="10208526" cy="4342046"/>
          </a:xfrm>
        </p:spPr>
        <p:txBody>
          <a:bodyPr vert="horz" lIns="91440" tIns="45720" rIns="91440" bIns="45720" rtlCol="0" anchor="t">
            <a:normAutofit/>
          </a:bodyPr>
          <a:lstStyle/>
          <a:p>
            <a:r>
              <a:rPr lang="en-US" sz="2400" dirty="0">
                <a:solidFill>
                  <a:srgbClr val="1D4956"/>
                </a:solidFill>
                <a:latin typeface="Barlow"/>
                <a:cs typeface="Calibri"/>
              </a:rPr>
              <a:t>To provide QoS under GPU sharing </a:t>
            </a:r>
          </a:p>
          <a:p>
            <a:pPr lvl="1"/>
            <a:r>
              <a:rPr lang="en-US" sz="2000" dirty="0">
                <a:solidFill>
                  <a:srgbClr val="1D4956"/>
                </a:solidFill>
                <a:latin typeface="Barlow"/>
                <a:cs typeface="Calibri"/>
              </a:rPr>
              <a:t>We need a preemption or revocation mechanism</a:t>
            </a:r>
          </a:p>
          <a:p>
            <a:r>
              <a:rPr lang="en-US" sz="2400" b="1" dirty="0">
                <a:solidFill>
                  <a:srgbClr val="1D4956"/>
                </a:solidFill>
                <a:latin typeface="Barlow"/>
                <a:cs typeface="Calibri"/>
              </a:rPr>
              <a:t>BUT</a:t>
            </a:r>
            <a:r>
              <a:rPr lang="en-US" sz="2400" dirty="0">
                <a:solidFill>
                  <a:srgbClr val="1D4956"/>
                </a:solidFill>
                <a:latin typeface="Barlow"/>
                <a:cs typeface="Calibri"/>
              </a:rPr>
              <a:t> this mechanism should have constant and low latency (&lt;&lt;SLA)</a:t>
            </a:r>
          </a:p>
          <a:p>
            <a:r>
              <a:rPr lang="en-GB" sz="2400" b="1" dirty="0" err="1">
                <a:solidFill>
                  <a:srgbClr val="1D4956"/>
                </a:solidFill>
                <a:latin typeface="Barlow"/>
                <a:cs typeface="Calibri"/>
              </a:rPr>
              <a:t>TReM</a:t>
            </a:r>
            <a:r>
              <a:rPr lang="en-GB" sz="2400" dirty="0">
                <a:solidFill>
                  <a:srgbClr val="1D4956"/>
                </a:solidFill>
                <a:latin typeface="Barlow"/>
                <a:cs typeface="Calibri"/>
              </a:rPr>
              <a:t> is a </a:t>
            </a:r>
            <a:r>
              <a:rPr lang="en-GB" sz="2400" b="1" dirty="0">
                <a:solidFill>
                  <a:srgbClr val="1D4956"/>
                </a:solidFill>
                <a:latin typeface="Barlow"/>
                <a:cs typeface="Calibri"/>
              </a:rPr>
              <a:t>T</a:t>
            </a:r>
            <a:r>
              <a:rPr lang="en-GB" sz="2400" dirty="0">
                <a:solidFill>
                  <a:srgbClr val="1D4956"/>
                </a:solidFill>
                <a:latin typeface="Barlow"/>
                <a:cs typeface="Calibri"/>
              </a:rPr>
              <a:t>ask </a:t>
            </a:r>
            <a:r>
              <a:rPr lang="en-GB" sz="2400" b="1" dirty="0">
                <a:solidFill>
                  <a:srgbClr val="1D4956"/>
                </a:solidFill>
                <a:latin typeface="Barlow"/>
                <a:cs typeface="Calibri"/>
              </a:rPr>
              <a:t>Re</a:t>
            </a:r>
            <a:r>
              <a:rPr lang="en-GB" sz="2400" dirty="0">
                <a:solidFill>
                  <a:srgbClr val="1D4956"/>
                </a:solidFill>
                <a:latin typeface="Barlow"/>
                <a:cs typeface="Calibri"/>
              </a:rPr>
              <a:t>vocation </a:t>
            </a:r>
            <a:r>
              <a:rPr lang="en-GB" sz="2400" b="1" dirty="0">
                <a:solidFill>
                  <a:srgbClr val="1D4956"/>
                </a:solidFill>
                <a:latin typeface="Barlow"/>
                <a:cs typeface="Calibri"/>
              </a:rPr>
              <a:t>M</a:t>
            </a:r>
            <a:r>
              <a:rPr lang="en-GB" sz="2400" dirty="0">
                <a:solidFill>
                  <a:srgbClr val="1D4956"/>
                </a:solidFill>
                <a:latin typeface="Barlow"/>
                <a:cs typeface="Calibri"/>
              </a:rPr>
              <a:t>echanism</a:t>
            </a:r>
          </a:p>
          <a:p>
            <a:pPr lvl="1"/>
            <a:r>
              <a:rPr lang="en-GB" sz="2000" dirty="0">
                <a:solidFill>
                  <a:srgbClr val="1D4956"/>
                </a:solidFill>
                <a:latin typeface="Barlow"/>
                <a:cs typeface="Calibri"/>
              </a:rPr>
              <a:t>Stops a kernel at any point of its execution without storing state</a:t>
            </a:r>
          </a:p>
          <a:p>
            <a:pPr lvl="1"/>
            <a:r>
              <a:rPr lang="en-GB" sz="2000" dirty="0">
                <a:solidFill>
                  <a:srgbClr val="1D4956"/>
                </a:solidFill>
                <a:latin typeface="Barlow"/>
                <a:cs typeface="Calibri"/>
              </a:rPr>
              <a:t>Replays the revoked task later</a:t>
            </a:r>
            <a:endParaRPr lang="en-GB" sz="2400" u="sng" dirty="0">
              <a:solidFill>
                <a:srgbClr val="1D4956"/>
              </a:solidFill>
              <a:latin typeface="Barlow"/>
              <a:cs typeface="Calibri"/>
            </a:endParaRPr>
          </a:p>
          <a:p>
            <a:r>
              <a:rPr lang="en-GB" sz="2400" dirty="0" err="1">
                <a:solidFill>
                  <a:srgbClr val="1D4956"/>
                </a:solidFill>
                <a:latin typeface="Barlow"/>
                <a:cs typeface="Calibri"/>
              </a:rPr>
              <a:t>TReM</a:t>
            </a:r>
            <a:r>
              <a:rPr lang="en-GB" sz="2400" dirty="0">
                <a:solidFill>
                  <a:srgbClr val="1D4956"/>
                </a:solidFill>
                <a:latin typeface="Barlow"/>
                <a:cs typeface="Calibri"/>
              </a:rPr>
              <a:t> revocation latency is 22ms</a:t>
            </a:r>
          </a:p>
          <a:p>
            <a:r>
              <a:rPr lang="en-GB" sz="2400" dirty="0" err="1">
                <a:solidFill>
                  <a:srgbClr val="1D4956"/>
                </a:solidFill>
                <a:latin typeface="Barlow"/>
                <a:cs typeface="Calibri"/>
              </a:rPr>
              <a:t>TReM</a:t>
            </a:r>
            <a:r>
              <a:rPr lang="en-GB" sz="2400" dirty="0">
                <a:solidFill>
                  <a:srgbClr val="1D4956"/>
                </a:solidFill>
                <a:latin typeface="Barlow"/>
                <a:cs typeface="Calibri"/>
              </a:rPr>
              <a:t> + Elastic </a:t>
            </a:r>
          </a:p>
          <a:p>
            <a:pPr lvl="1"/>
            <a:r>
              <a:rPr lang="en-GB" sz="2000" dirty="0">
                <a:solidFill>
                  <a:srgbClr val="1D4956"/>
                </a:solidFill>
                <a:latin typeface="Barlow"/>
                <a:cs typeface="Calibri"/>
              </a:rPr>
              <a:t>Ensure the SLA for 8% more user-facing tasks compared to Priority</a:t>
            </a:r>
          </a:p>
          <a:p>
            <a:pPr lvl="1"/>
            <a:r>
              <a:rPr lang="en-GB" sz="2000" dirty="0">
                <a:solidFill>
                  <a:srgbClr val="1D4956"/>
                </a:solidFill>
                <a:latin typeface="Barlow"/>
                <a:cs typeface="Calibri"/>
              </a:rPr>
              <a:t>Limits the lost work due to revocations to 2,1% on average </a:t>
            </a:r>
          </a:p>
        </p:txBody>
      </p:sp>
    </p:spTree>
    <p:extLst>
      <p:ext uri="{BB962C8B-B14F-4D97-AF65-F5344CB8AC3E}">
        <p14:creationId xmlns:p14="http://schemas.microsoft.com/office/powerpoint/2010/main" val="28328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37</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25399"/>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TextBox 8">
            <a:extLst>
              <a:ext uri="{FF2B5EF4-FFF2-40B4-BE49-F238E27FC236}">
                <a16:creationId xmlns:a16="http://schemas.microsoft.com/office/drawing/2014/main" id="{CDB3BF25-4AB8-423D-A0D1-33C30240731D}"/>
              </a:ext>
            </a:extLst>
          </p:cNvPr>
          <p:cNvSpPr txBox="1"/>
          <p:nvPr/>
        </p:nvSpPr>
        <p:spPr>
          <a:xfrm>
            <a:off x="4862745" y="1086053"/>
            <a:ext cx="24665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Barlow"/>
              </a:rPr>
              <a:t>Thank you</a:t>
            </a:r>
          </a:p>
        </p:txBody>
      </p:sp>
      <p:sp>
        <p:nvSpPr>
          <p:cNvPr id="6" name="TextBox 5">
            <a:extLst>
              <a:ext uri="{FF2B5EF4-FFF2-40B4-BE49-F238E27FC236}">
                <a16:creationId xmlns:a16="http://schemas.microsoft.com/office/drawing/2014/main" id="{6EF3934F-F6EC-4449-BCC5-D855B86B0972}"/>
              </a:ext>
            </a:extLst>
          </p:cNvPr>
          <p:cNvSpPr txBox="1"/>
          <p:nvPr/>
        </p:nvSpPr>
        <p:spPr>
          <a:xfrm>
            <a:off x="4267526" y="4630870"/>
            <a:ext cx="4007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latin typeface="Barlow"/>
              </a:rPr>
              <a:t>Manos Pavlidakis</a:t>
            </a:r>
          </a:p>
          <a:p>
            <a:pPr algn="ctr"/>
            <a:r>
              <a:rPr lang="en-US" sz="2000" dirty="0">
                <a:solidFill>
                  <a:schemeClr val="bg1"/>
                </a:solidFill>
                <a:latin typeface="Barlow"/>
              </a:rPr>
              <a:t>manospavl@ics.forth.gr</a:t>
            </a:r>
          </a:p>
        </p:txBody>
      </p:sp>
      <p:sp>
        <p:nvSpPr>
          <p:cNvPr id="8" name="TextBox 7">
            <a:extLst>
              <a:ext uri="{FF2B5EF4-FFF2-40B4-BE49-F238E27FC236}">
                <a16:creationId xmlns:a16="http://schemas.microsoft.com/office/drawing/2014/main" id="{CDB3BF25-4AB8-423D-A0D1-33C30240731D}"/>
              </a:ext>
            </a:extLst>
          </p:cNvPr>
          <p:cNvSpPr txBox="1"/>
          <p:nvPr/>
        </p:nvSpPr>
        <p:spPr>
          <a:xfrm>
            <a:off x="4862745" y="2197505"/>
            <a:ext cx="28485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Barlow"/>
              </a:rPr>
              <a:t>Questions?</a:t>
            </a:r>
          </a:p>
        </p:txBody>
      </p:sp>
    </p:spTree>
    <p:extLst>
      <p:ext uri="{BB962C8B-B14F-4D97-AF65-F5344CB8AC3E}">
        <p14:creationId xmlns:p14="http://schemas.microsoft.com/office/powerpoint/2010/main" val="133528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SLA violations</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19</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pic>
        <p:nvPicPr>
          <p:cNvPr id="19" name="Εικόνα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558" y="1681391"/>
            <a:ext cx="4095975" cy="4077399"/>
          </a:xfrm>
          <a:prstGeom prst="rect">
            <a:avLst/>
          </a:prstGeom>
        </p:spPr>
      </p:pic>
      <p:pic>
        <p:nvPicPr>
          <p:cNvPr id="20" name="Εικόνα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705" y="1720147"/>
            <a:ext cx="4091752" cy="4073196"/>
          </a:xfrm>
          <a:prstGeom prst="rect">
            <a:avLst/>
          </a:prstGeom>
        </p:spPr>
      </p:pic>
      <p:pic>
        <p:nvPicPr>
          <p:cNvPr id="22" name="Εικόνα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8543" y="1058624"/>
            <a:ext cx="3954914" cy="697254"/>
          </a:xfrm>
          <a:prstGeom prst="rect">
            <a:avLst/>
          </a:prstGeom>
        </p:spPr>
      </p:pic>
      <p:sp>
        <p:nvSpPr>
          <p:cNvPr id="3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1507278" y="5801507"/>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W1: 50% user-facing – 50% batch</a:t>
            </a:r>
          </a:p>
        </p:txBody>
      </p:sp>
      <p:sp>
        <p:nvSpPr>
          <p:cNvPr id="3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499264" y="5799794"/>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W2: 80% user-facing – 20% batch</a:t>
            </a:r>
          </a:p>
        </p:txBody>
      </p:sp>
      <p:sp>
        <p:nvSpPr>
          <p:cNvPr id="15" name="Οβάλ 14"/>
          <p:cNvSpPr/>
          <p:nvPr/>
        </p:nvSpPr>
        <p:spPr>
          <a:xfrm>
            <a:off x="5337108" y="1931031"/>
            <a:ext cx="428425" cy="399358"/>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Οβάλ 22"/>
          <p:cNvSpPr/>
          <p:nvPr/>
        </p:nvSpPr>
        <p:spPr>
          <a:xfrm>
            <a:off x="10331032" y="2478504"/>
            <a:ext cx="428425" cy="565485"/>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Θέση περιεχομένου 7"/>
          <p:cNvSpPr>
            <a:spLocks noGrp="1"/>
          </p:cNvSpPr>
          <p:nvPr>
            <p:ph sz="half" idx="1"/>
          </p:nvPr>
        </p:nvSpPr>
        <p:spPr>
          <a:xfrm>
            <a:off x="10790813" y="2505542"/>
            <a:ext cx="1125974" cy="528346"/>
          </a:xfrm>
          <a:noFill/>
        </p:spPr>
        <p:txBody>
          <a:bodyPr>
            <a:normAutofit/>
          </a:bodyPr>
          <a:lstStyle/>
          <a:p>
            <a:pPr marL="0" indent="0">
              <a:buNone/>
            </a:pPr>
            <a:r>
              <a:rPr lang="en-US" sz="2400" b="1" dirty="0">
                <a:solidFill>
                  <a:srgbClr val="1D4956"/>
                </a:solidFill>
                <a:latin typeface="Barlow" panose="020B0604020202020204" charset="0"/>
              </a:rPr>
              <a:t>≈ 0,8%</a:t>
            </a:r>
          </a:p>
        </p:txBody>
      </p:sp>
      <p:sp>
        <p:nvSpPr>
          <p:cNvPr id="28" name="Θέση περιεχομένου 7"/>
          <p:cNvSpPr>
            <a:spLocks noGrp="1"/>
          </p:cNvSpPr>
          <p:nvPr>
            <p:ph sz="half" idx="1"/>
          </p:nvPr>
        </p:nvSpPr>
        <p:spPr>
          <a:xfrm>
            <a:off x="5653632" y="2241369"/>
            <a:ext cx="1125974" cy="528346"/>
          </a:xfrm>
          <a:noFill/>
        </p:spPr>
        <p:txBody>
          <a:bodyPr>
            <a:normAutofit/>
          </a:bodyPr>
          <a:lstStyle/>
          <a:p>
            <a:pPr marL="0" indent="0">
              <a:buNone/>
            </a:pPr>
            <a:r>
              <a:rPr lang="en-US" sz="2400" b="1" dirty="0">
                <a:solidFill>
                  <a:srgbClr val="1D4956"/>
                </a:solidFill>
                <a:latin typeface="Barlow" panose="020B0604020202020204" charset="0"/>
              </a:rPr>
              <a:t>≈ 0.4%</a:t>
            </a:r>
          </a:p>
        </p:txBody>
      </p:sp>
    </p:spTree>
    <p:extLst>
      <p:ext uri="{BB962C8B-B14F-4D97-AF65-F5344CB8AC3E}">
        <p14:creationId xmlns:p14="http://schemas.microsoft.com/office/powerpoint/2010/main" val="350008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build="p"/>
      <p:bldP spid="28"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Batch job duration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23</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12" name="Chart 11">
            <a:extLst>
              <a:ext uri="{FF2B5EF4-FFF2-40B4-BE49-F238E27FC236}">
                <a16:creationId xmlns:a16="http://schemas.microsoft.com/office/drawing/2014/main" id="{04F3C494-FD47-43D0-B66F-A1842933A602}"/>
              </a:ext>
            </a:extLst>
          </p:cNvPr>
          <p:cNvGraphicFramePr/>
          <p:nvPr>
            <p:extLst/>
          </p:nvPr>
        </p:nvGraphicFramePr>
        <p:xfrm>
          <a:off x="1866900" y="1459056"/>
          <a:ext cx="8128000" cy="4340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786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789829" cy="1342496"/>
          </a:xfrm>
        </p:spPr>
        <p:txBody>
          <a:bodyPr>
            <a:normAutofit/>
          </a:bodyPr>
          <a:lstStyle/>
          <a:p>
            <a:r>
              <a:rPr lang="en-US" sz="4000" b="1" dirty="0">
                <a:solidFill>
                  <a:srgbClr val="1D4956"/>
                </a:solidFill>
                <a:latin typeface="Barlow"/>
                <a:cs typeface="Calibri Light"/>
              </a:rPr>
              <a:t>Preemption can reduce SLA violations</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3</a:t>
            </a:r>
            <a:endParaRPr lang="en-US" sz="1400" b="1" dirty="0">
              <a:solidFill>
                <a:schemeClr val="bg1"/>
              </a:solidFill>
            </a:endParaRPr>
          </a:p>
        </p:txBody>
      </p:sp>
      <p:sp>
        <p:nvSpPr>
          <p:cNvPr id="4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46507" y="1432166"/>
            <a:ext cx="10282816" cy="4342046"/>
          </a:xfrm>
        </p:spPr>
        <p:txBody>
          <a:bodyPr vert="horz" lIns="91440" tIns="45720" rIns="91440" bIns="45720" rtlCol="0" anchor="t">
            <a:normAutofit/>
          </a:bodyPr>
          <a:lstStyle/>
          <a:p>
            <a:r>
              <a:rPr lang="en-US" sz="2400" dirty="0">
                <a:solidFill>
                  <a:srgbClr val="1D4956"/>
                </a:solidFill>
                <a:latin typeface="Barlow"/>
                <a:cs typeface="Calibri"/>
              </a:rPr>
              <a:t> GPU preemption approaches incur </a:t>
            </a:r>
            <a:r>
              <a:rPr lang="en-US" sz="2400" b="1" dirty="0">
                <a:solidFill>
                  <a:srgbClr val="1D4956"/>
                </a:solidFill>
                <a:latin typeface="Barlow"/>
                <a:cs typeface="Calibri"/>
              </a:rPr>
              <a:t>variable </a:t>
            </a:r>
            <a:r>
              <a:rPr lang="en-US" sz="2400" dirty="0">
                <a:solidFill>
                  <a:srgbClr val="1D4956"/>
                </a:solidFill>
                <a:latin typeface="Barlow"/>
                <a:cs typeface="Calibri"/>
              </a:rPr>
              <a:t>&amp;</a:t>
            </a:r>
            <a:r>
              <a:rPr lang="en-US" sz="2400" b="1" dirty="0">
                <a:solidFill>
                  <a:srgbClr val="1D4956"/>
                </a:solidFill>
                <a:latin typeface="Barlow"/>
                <a:cs typeface="Calibri"/>
              </a:rPr>
              <a:t> high </a:t>
            </a:r>
            <a:r>
              <a:rPr lang="en-US" sz="2400" dirty="0">
                <a:solidFill>
                  <a:srgbClr val="1D4956"/>
                </a:solidFill>
                <a:latin typeface="Barlow"/>
                <a:cs typeface="Calibri"/>
              </a:rPr>
              <a:t>latency:</a:t>
            </a:r>
          </a:p>
          <a:p>
            <a:pPr marL="0" indent="0">
              <a:lnSpc>
                <a:spcPct val="150000"/>
              </a:lnSpc>
              <a:buNone/>
            </a:pPr>
            <a:r>
              <a:rPr lang="en-GB" sz="2400" dirty="0">
                <a:solidFill>
                  <a:srgbClr val="1D4956"/>
                </a:solidFill>
                <a:latin typeface="Barlow"/>
                <a:cs typeface="Calibri"/>
              </a:rPr>
              <a:t>  1.  Rely on existing thread blocks </a:t>
            </a:r>
            <a:r>
              <a:rPr lang="en-GB" sz="2400" b="1" dirty="0">
                <a:solidFill>
                  <a:srgbClr val="1D4956"/>
                </a:solidFill>
                <a:latin typeface="Barlow"/>
                <a:cs typeface="Calibri"/>
              </a:rPr>
              <a:t>or</a:t>
            </a:r>
            <a:r>
              <a:rPr lang="en-GB" sz="2400" dirty="0">
                <a:solidFill>
                  <a:srgbClr val="1D4956"/>
                </a:solidFill>
                <a:latin typeface="Barlow"/>
                <a:cs typeface="Calibri"/>
              </a:rPr>
              <a:t> slice tasks to provide </a:t>
            </a:r>
            <a:r>
              <a:rPr lang="en-GB" sz="2400" dirty="0" err="1">
                <a:solidFill>
                  <a:srgbClr val="1D4956"/>
                </a:solidFill>
                <a:latin typeface="Barlow"/>
                <a:cs typeface="Calibri"/>
              </a:rPr>
              <a:t>preemption</a:t>
            </a:r>
            <a:r>
              <a:rPr lang="en-GB" sz="2400" dirty="0">
                <a:solidFill>
                  <a:srgbClr val="1D4956"/>
                </a:solidFill>
                <a:latin typeface="Barlow"/>
                <a:cs typeface="Calibri"/>
              </a:rPr>
              <a:t> points</a:t>
            </a:r>
          </a:p>
          <a:p>
            <a:pPr lvl="1"/>
            <a:r>
              <a:rPr lang="en-GB" sz="2000" dirty="0">
                <a:solidFill>
                  <a:srgbClr val="1D4956"/>
                </a:solidFill>
                <a:latin typeface="Barlow"/>
                <a:cs typeface="Calibri"/>
              </a:rPr>
              <a:t>Rare </a:t>
            </a:r>
            <a:r>
              <a:rPr lang="en-GB" sz="2000" dirty="0" err="1">
                <a:solidFill>
                  <a:srgbClr val="1D4956"/>
                </a:solidFill>
                <a:latin typeface="Barlow"/>
                <a:cs typeface="Calibri"/>
              </a:rPr>
              <a:t>preemption</a:t>
            </a:r>
            <a:r>
              <a:rPr lang="en-GB" sz="2000" dirty="0">
                <a:solidFill>
                  <a:srgbClr val="1D4956"/>
                </a:solidFill>
                <a:latin typeface="Barlow"/>
                <a:cs typeface="Calibri"/>
              </a:rPr>
              <a:t> points </a:t>
            </a:r>
            <a:r>
              <a:rPr lang="en-GB" sz="2000" dirty="0">
                <a:solidFill>
                  <a:srgbClr val="1D4956"/>
                </a:solidFill>
                <a:latin typeface="Barlow"/>
                <a:cs typeface="Calibri"/>
                <a:sym typeface="Wingdings" panose="05000000000000000000" pitchFamily="2" charset="2"/>
              </a:rPr>
              <a:t> high latency</a:t>
            </a:r>
          </a:p>
          <a:p>
            <a:pPr lvl="1"/>
            <a:r>
              <a:rPr lang="en-GB" sz="2000" dirty="0">
                <a:solidFill>
                  <a:srgbClr val="1D4956"/>
                </a:solidFill>
                <a:latin typeface="Barlow"/>
                <a:cs typeface="Calibri"/>
                <a:sym typeface="Wingdings" panose="05000000000000000000" pitchFamily="2" charset="2"/>
              </a:rPr>
              <a:t>Frequent </a:t>
            </a:r>
            <a:r>
              <a:rPr lang="en-GB" sz="2000" dirty="0" err="1">
                <a:solidFill>
                  <a:srgbClr val="1D4956"/>
                </a:solidFill>
                <a:latin typeface="Barlow"/>
                <a:cs typeface="Calibri"/>
                <a:sym typeface="Wingdings" panose="05000000000000000000" pitchFamily="2" charset="2"/>
              </a:rPr>
              <a:t>preemption</a:t>
            </a:r>
            <a:r>
              <a:rPr lang="en-GB" sz="2000" dirty="0">
                <a:solidFill>
                  <a:srgbClr val="1D4956"/>
                </a:solidFill>
                <a:latin typeface="Barlow"/>
                <a:cs typeface="Calibri"/>
                <a:sym typeface="Wingdings" panose="05000000000000000000" pitchFamily="2" charset="2"/>
              </a:rPr>
              <a:t> points  increase task execution time</a:t>
            </a:r>
            <a:endParaRPr lang="en-GB" sz="2000" dirty="0">
              <a:solidFill>
                <a:srgbClr val="1D4956"/>
              </a:solidFill>
              <a:latin typeface="Barlow"/>
              <a:cs typeface="Calibri"/>
            </a:endParaRPr>
          </a:p>
          <a:p>
            <a:pPr marL="0" indent="0">
              <a:lnSpc>
                <a:spcPct val="150000"/>
              </a:lnSpc>
              <a:buNone/>
            </a:pPr>
            <a:r>
              <a:rPr lang="en-GB" sz="2400" dirty="0">
                <a:solidFill>
                  <a:srgbClr val="1D4956"/>
                </a:solidFill>
                <a:latin typeface="Barlow"/>
                <a:cs typeface="Calibri"/>
              </a:rPr>
              <a:t>  2. Store stopped task’s state</a:t>
            </a:r>
          </a:p>
          <a:p>
            <a:pPr lvl="1"/>
            <a:r>
              <a:rPr lang="en-GB" sz="2000" dirty="0">
                <a:solidFill>
                  <a:srgbClr val="1D4956"/>
                </a:solidFill>
                <a:latin typeface="Barlow"/>
                <a:cs typeface="Calibri"/>
              </a:rPr>
              <a:t>In GPU memory </a:t>
            </a:r>
            <a:r>
              <a:rPr lang="en-GB" sz="2000" dirty="0">
                <a:solidFill>
                  <a:srgbClr val="1D4956"/>
                </a:solidFill>
                <a:latin typeface="Barlow"/>
                <a:cs typeface="Calibri"/>
                <a:sym typeface="Wingdings" panose="05000000000000000000" pitchFamily="2" charset="2"/>
              </a:rPr>
              <a:t> memory monopolization</a:t>
            </a:r>
            <a:endParaRPr lang="en-GB" sz="2000" dirty="0">
              <a:solidFill>
                <a:srgbClr val="1D4956"/>
              </a:solidFill>
              <a:latin typeface="Barlow"/>
              <a:cs typeface="Calibri"/>
            </a:endParaRPr>
          </a:p>
          <a:p>
            <a:pPr lvl="1"/>
            <a:r>
              <a:rPr lang="en-GB" sz="2000" dirty="0">
                <a:solidFill>
                  <a:srgbClr val="1D4956"/>
                </a:solidFill>
                <a:latin typeface="Barlow"/>
                <a:cs typeface="Calibri"/>
              </a:rPr>
              <a:t>In Host memory </a:t>
            </a:r>
            <a:r>
              <a:rPr lang="en-GB" sz="2000" dirty="0">
                <a:solidFill>
                  <a:srgbClr val="1D4956"/>
                </a:solidFill>
                <a:latin typeface="Barlow"/>
                <a:cs typeface="Calibri"/>
                <a:sym typeface="Wingdings" panose="05000000000000000000" pitchFamily="2" charset="2"/>
              </a:rPr>
              <a:t> variable latency</a:t>
            </a:r>
          </a:p>
          <a:p>
            <a:pPr>
              <a:lnSpc>
                <a:spcPct val="150000"/>
              </a:lnSpc>
            </a:pPr>
            <a:r>
              <a:rPr lang="en-GB" sz="2400" dirty="0">
                <a:solidFill>
                  <a:srgbClr val="1D4956"/>
                </a:solidFill>
                <a:latin typeface="Barlow"/>
                <a:cs typeface="Calibri"/>
                <a:sym typeface="Wingdings" panose="05000000000000000000" pitchFamily="2" charset="2"/>
              </a:rPr>
              <a:t>High </a:t>
            </a:r>
            <a:r>
              <a:rPr lang="en-GB" sz="2400" dirty="0" err="1">
                <a:solidFill>
                  <a:srgbClr val="1D4956"/>
                </a:solidFill>
                <a:latin typeface="Barlow"/>
                <a:cs typeface="Calibri"/>
                <a:sym typeface="Wingdings" panose="05000000000000000000" pitchFamily="2" charset="2"/>
              </a:rPr>
              <a:t>preemption</a:t>
            </a:r>
            <a:r>
              <a:rPr lang="en-GB" sz="2400" dirty="0">
                <a:solidFill>
                  <a:srgbClr val="1D4956"/>
                </a:solidFill>
                <a:latin typeface="Barlow"/>
                <a:cs typeface="Calibri"/>
                <a:sym typeface="Wingdings" panose="05000000000000000000" pitchFamily="2" charset="2"/>
              </a:rPr>
              <a:t> latency affects violations </a:t>
            </a:r>
          </a:p>
          <a:p>
            <a:pPr marL="0" indent="0">
              <a:buNone/>
            </a:pPr>
            <a:endParaRPr lang="en-GB" sz="2400" dirty="0">
              <a:solidFill>
                <a:srgbClr val="1D4956"/>
              </a:solidFill>
              <a:latin typeface="Barlow"/>
              <a:cs typeface="Calibri"/>
            </a:endParaRPr>
          </a:p>
          <a:p>
            <a:pPr lvl="1"/>
            <a:endParaRPr lang="en-US" sz="1600" dirty="0">
              <a:solidFill>
                <a:srgbClr val="1D4956"/>
              </a:solidFill>
              <a:latin typeface="Barlow"/>
              <a:cs typeface="Calibri"/>
            </a:endParaRPr>
          </a:p>
          <a:p>
            <a:endParaRPr lang="en-US" sz="2400" dirty="0">
              <a:solidFill>
                <a:srgbClr val="1D4956"/>
              </a:solidFill>
              <a:latin typeface="Barlow"/>
              <a:cs typeface="Calibri"/>
            </a:endParaRPr>
          </a:p>
        </p:txBody>
      </p:sp>
      <p:grpSp>
        <p:nvGrpSpPr>
          <p:cNvPr id="11" name="Group 10">
            <a:extLst>
              <a:ext uri="{FF2B5EF4-FFF2-40B4-BE49-F238E27FC236}">
                <a16:creationId xmlns:a16="http://schemas.microsoft.com/office/drawing/2014/main" id="{3CF45FB2-DAC8-4FAB-BF7C-869AB1FC2722}"/>
              </a:ext>
            </a:extLst>
          </p:cNvPr>
          <p:cNvGrpSpPr/>
          <p:nvPr/>
        </p:nvGrpSpPr>
        <p:grpSpPr>
          <a:xfrm>
            <a:off x="8971109" y="3087336"/>
            <a:ext cx="2932020" cy="1199929"/>
            <a:chOff x="8365262" y="694853"/>
            <a:chExt cx="2932020" cy="1199929"/>
          </a:xfrm>
        </p:grpSpPr>
        <p:grpSp>
          <p:nvGrpSpPr>
            <p:cNvPr id="3" name="Group 2">
              <a:extLst>
                <a:ext uri="{FF2B5EF4-FFF2-40B4-BE49-F238E27FC236}">
                  <a16:creationId xmlns:a16="http://schemas.microsoft.com/office/drawing/2014/main" id="{FDBB1B85-77E5-4102-AEE0-5935CD80C314}"/>
                </a:ext>
              </a:extLst>
            </p:cNvPr>
            <p:cNvGrpSpPr/>
            <p:nvPr/>
          </p:nvGrpSpPr>
          <p:grpSpPr>
            <a:xfrm>
              <a:off x="8365262" y="694853"/>
              <a:ext cx="2932020" cy="1199929"/>
              <a:chOff x="8455520" y="718312"/>
              <a:chExt cx="2932020" cy="1199929"/>
            </a:xfrm>
          </p:grpSpPr>
          <p:cxnSp>
            <p:nvCxnSpPr>
              <p:cNvPr id="78" name="Ευθεία γραμμή σύνδεσης 77"/>
              <p:cNvCxnSpPr>
                <a:cxnSpLocks/>
              </p:cNvCxnSpPr>
              <p:nvPr/>
            </p:nvCxnSpPr>
            <p:spPr>
              <a:xfrm flipV="1">
                <a:off x="8832326" y="1618775"/>
                <a:ext cx="2509006" cy="5058"/>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00DCCF82-E85A-4763-99D9-CDC48CAEF210}"/>
                  </a:ext>
                </a:extLst>
              </p:cNvPr>
              <p:cNvSpPr txBox="1"/>
              <p:nvPr/>
            </p:nvSpPr>
            <p:spPr>
              <a:xfrm>
                <a:off x="8455520" y="154890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112" name="Ομάδα 111"/>
              <p:cNvGrpSpPr/>
              <p:nvPr/>
            </p:nvGrpSpPr>
            <p:grpSpPr>
              <a:xfrm>
                <a:off x="10632584" y="718312"/>
                <a:ext cx="754956" cy="1004725"/>
                <a:chOff x="10632584" y="718312"/>
                <a:chExt cx="754956" cy="1004725"/>
              </a:xfrm>
            </p:grpSpPr>
            <p:cxnSp>
              <p:nvCxnSpPr>
                <p:cNvPr id="80" name="Straight Arrow Connector 17">
                  <a:extLst>
                    <a:ext uri="{FF2B5EF4-FFF2-40B4-BE49-F238E27FC236}">
                      <a16:creationId xmlns:a16="http://schemas.microsoft.com/office/drawing/2014/main" id="{D454EB1A-2985-415B-B870-75D91B1F1E10}"/>
                    </a:ext>
                  </a:extLst>
                </p:cNvPr>
                <p:cNvCxnSpPr>
                  <a:cxnSpLocks/>
                </p:cNvCxnSpPr>
                <p:nvPr/>
              </p:nvCxnSpPr>
              <p:spPr>
                <a:xfrm>
                  <a:off x="11010062" y="988915"/>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0DCCF82-E85A-4763-99D9-CDC48CAEF210}"/>
                    </a:ext>
                  </a:extLst>
                </p:cNvPr>
                <p:cNvSpPr txBox="1"/>
                <p:nvPr/>
              </p:nvSpPr>
              <p:spPr>
                <a:xfrm>
                  <a:off x="10632584" y="71831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grpSp>
        <p:sp>
          <p:nvSpPr>
            <p:cNvPr id="90" name="TextBox 89">
              <a:extLst>
                <a:ext uri="{FF2B5EF4-FFF2-40B4-BE49-F238E27FC236}">
                  <a16:creationId xmlns:a16="http://schemas.microsoft.com/office/drawing/2014/main" id="{00DCCF82-E85A-4763-99D9-CDC48CAEF210}"/>
                </a:ext>
              </a:extLst>
            </p:cNvPr>
            <p:cNvSpPr txBox="1"/>
            <p:nvPr/>
          </p:nvSpPr>
          <p:spPr>
            <a:xfrm>
              <a:off x="9823943" y="980542"/>
              <a:ext cx="375735"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06" name="Ομάδα 105"/>
          <p:cNvGrpSpPr/>
          <p:nvPr/>
        </p:nvGrpSpPr>
        <p:grpSpPr>
          <a:xfrm rot="10800000">
            <a:off x="9319995" y="3698118"/>
            <a:ext cx="1353201" cy="1120278"/>
            <a:chOff x="8944387" y="-88110"/>
            <a:chExt cx="1353201" cy="1120278"/>
          </a:xfrm>
        </p:grpSpPr>
        <p:cxnSp>
          <p:nvCxnSpPr>
            <p:cNvPr id="86" name="Straight Arrow Connector 15">
              <a:extLst>
                <a:ext uri="{FF2B5EF4-FFF2-40B4-BE49-F238E27FC236}">
                  <a16:creationId xmlns:a16="http://schemas.microsoft.com/office/drawing/2014/main" id="{79226CAC-5C12-4424-859C-9D21A67E7269}"/>
                </a:ext>
              </a:extLst>
            </p:cNvPr>
            <p:cNvCxnSpPr>
              <a:cxnSpLocks/>
              <a:stCxn id="87" idx="0"/>
            </p:cNvCxnSpPr>
            <p:nvPr/>
          </p:nvCxnSpPr>
          <p:spPr>
            <a:xfrm rot="10800000" flipV="1">
              <a:off x="9620986" y="281222"/>
              <a:ext cx="1" cy="750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0DCCF82-E85A-4763-99D9-CDC48CAEF210}"/>
                </a:ext>
              </a:extLst>
            </p:cNvPr>
            <p:cNvSpPr txBox="1"/>
            <p:nvPr/>
          </p:nvSpPr>
          <p:spPr>
            <a:xfrm rot="10800000">
              <a:off x="8944387" y="-88110"/>
              <a:ext cx="135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Stop signal</a:t>
              </a:r>
              <a:endParaRPr lang="en-US" b="1" i="1" dirty="0">
                <a:solidFill>
                  <a:schemeClr val="tx1"/>
                </a:solidFill>
              </a:endParaRPr>
            </a:p>
          </p:txBody>
        </p:sp>
      </p:grpSp>
      <p:sp>
        <p:nvSpPr>
          <p:cNvPr id="3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3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77" name="Straight Arrow Connector 6">
            <a:extLst>
              <a:ext uri="{FF2B5EF4-FFF2-40B4-BE49-F238E27FC236}">
                <a16:creationId xmlns:a16="http://schemas.microsoft.com/office/drawing/2014/main" id="{518A9A7B-1928-4B0A-A0AC-ABEDE8137274}"/>
              </a:ext>
            </a:extLst>
          </p:cNvPr>
          <p:cNvCxnSpPr>
            <a:cxnSpLocks/>
          </p:cNvCxnSpPr>
          <p:nvPr/>
        </p:nvCxnSpPr>
        <p:spPr>
          <a:xfrm>
            <a:off x="8839200" y="2710365"/>
            <a:ext cx="0" cy="2343578"/>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03FA688B-F929-469B-9289-9BC94E55F66E}"/>
              </a:ext>
            </a:extLst>
          </p:cNvPr>
          <p:cNvCxnSpPr>
            <a:cxnSpLocks/>
          </p:cNvCxnSpPr>
          <p:nvPr/>
        </p:nvCxnSpPr>
        <p:spPr>
          <a:xfrm flipV="1">
            <a:off x="11185152" y="3684526"/>
            <a:ext cx="0" cy="1054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0E073E-6B3C-45D8-BE10-B5DA2729C5EE}"/>
              </a:ext>
            </a:extLst>
          </p:cNvPr>
          <p:cNvSpPr txBox="1"/>
          <p:nvPr/>
        </p:nvSpPr>
        <p:spPr>
          <a:xfrm>
            <a:off x="10395159" y="4684611"/>
            <a:ext cx="15799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Task stopped</a:t>
            </a:r>
            <a:endParaRPr lang="en-US" b="1" i="1" dirty="0">
              <a:solidFill>
                <a:schemeClr val="tx1"/>
              </a:solidFill>
            </a:endParaRPr>
          </a:p>
        </p:txBody>
      </p:sp>
      <p:grpSp>
        <p:nvGrpSpPr>
          <p:cNvPr id="25" name="Ομάδα 94">
            <a:extLst>
              <a:ext uri="{FF2B5EF4-FFF2-40B4-BE49-F238E27FC236}">
                <a16:creationId xmlns:a16="http://schemas.microsoft.com/office/drawing/2014/main" id="{52799CE2-BEA9-428E-877F-B32A5C7C0B5B}"/>
              </a:ext>
            </a:extLst>
          </p:cNvPr>
          <p:cNvGrpSpPr/>
          <p:nvPr/>
        </p:nvGrpSpPr>
        <p:grpSpPr>
          <a:xfrm>
            <a:off x="9739029" y="3367810"/>
            <a:ext cx="1679162" cy="311501"/>
            <a:chOff x="9547201" y="2362407"/>
            <a:chExt cx="1614595" cy="311501"/>
          </a:xfrm>
        </p:grpSpPr>
        <p:sp>
          <p:nvSpPr>
            <p:cNvPr id="26" name="Rectangle 16">
              <a:extLst>
                <a:ext uri="{FF2B5EF4-FFF2-40B4-BE49-F238E27FC236}">
                  <a16:creationId xmlns:a16="http://schemas.microsoft.com/office/drawing/2014/main" id="{438980D9-95A1-4529-916C-9343CBD39993}"/>
                </a:ext>
              </a:extLst>
            </p:cNvPr>
            <p:cNvSpPr/>
            <p:nvPr/>
          </p:nvSpPr>
          <p:spPr>
            <a:xfrm>
              <a:off x="9547201" y="2430338"/>
              <a:ext cx="1422462"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D231F55-9E43-4B9B-BEA5-F0C8DCD55D58}"/>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sp>
          <p:nvSpPr>
            <p:cNvPr id="28" name="Rectangle 16">
              <a:extLst>
                <a:ext uri="{FF2B5EF4-FFF2-40B4-BE49-F238E27FC236}">
                  <a16:creationId xmlns:a16="http://schemas.microsoft.com/office/drawing/2014/main" id="{F4739A3E-2AF7-4A70-9C55-DF966C4A9820}"/>
                </a:ext>
              </a:extLst>
            </p:cNvPr>
            <p:cNvSpPr/>
            <p:nvPr/>
          </p:nvSpPr>
          <p:spPr>
            <a:xfrm>
              <a:off x="10973987" y="2429946"/>
              <a:ext cx="187809" cy="241854"/>
            </a:xfrm>
            <a:custGeom>
              <a:avLst/>
              <a:gdLst>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6698 h 236698"/>
                <a:gd name="connsiteX4" fmla="*/ 0 w 174577"/>
                <a:gd name="connsiteY4" fmla="*/ 0 h 236698"/>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4317 h 236698"/>
                <a:gd name="connsiteX4" fmla="*/ 0 w 174577"/>
                <a:gd name="connsiteY4" fmla="*/ 0 h 236698"/>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4317 h 236698"/>
                <a:gd name="connsiteX4" fmla="*/ 0 w 174577"/>
                <a:gd name="connsiteY4" fmla="*/ 0 h 23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77" h="236698">
                  <a:moveTo>
                    <a:pt x="0" y="0"/>
                  </a:moveTo>
                  <a:lnTo>
                    <a:pt x="174577" y="0"/>
                  </a:lnTo>
                  <a:lnTo>
                    <a:pt x="174577" y="236698"/>
                  </a:lnTo>
                  <a:lnTo>
                    <a:pt x="0" y="234317"/>
                  </a:lnTo>
                  <a:cubicBezTo>
                    <a:pt x="126206" y="99061"/>
                    <a:pt x="0" y="78106"/>
                    <a:pt x="0" y="0"/>
                  </a:cubicBez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B801D9EA-ACA1-4D13-91ED-62B84E485900}"/>
              </a:ext>
            </a:extLst>
          </p:cNvPr>
          <p:cNvGrpSpPr/>
          <p:nvPr/>
        </p:nvGrpSpPr>
        <p:grpSpPr>
          <a:xfrm>
            <a:off x="9914627" y="2710365"/>
            <a:ext cx="1394631" cy="1558781"/>
            <a:chOff x="9527287" y="832705"/>
            <a:chExt cx="1394631" cy="1144500"/>
          </a:xfrm>
        </p:grpSpPr>
        <p:cxnSp>
          <p:nvCxnSpPr>
            <p:cNvPr id="32" name="Straight Arrow Connector 17">
              <a:extLst>
                <a:ext uri="{FF2B5EF4-FFF2-40B4-BE49-F238E27FC236}">
                  <a16:creationId xmlns:a16="http://schemas.microsoft.com/office/drawing/2014/main" id="{55272AEC-495E-4485-B3CA-FE525D980A42}"/>
                </a:ext>
              </a:extLst>
            </p:cNvPr>
            <p:cNvCxnSpPr>
              <a:cxnSpLocks/>
            </p:cNvCxnSpPr>
            <p:nvPr/>
          </p:nvCxnSpPr>
          <p:spPr>
            <a:xfrm>
              <a:off x="9605271" y="1022487"/>
              <a:ext cx="11510" cy="92421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17">
              <a:extLst>
                <a:ext uri="{FF2B5EF4-FFF2-40B4-BE49-F238E27FC236}">
                  <a16:creationId xmlns:a16="http://schemas.microsoft.com/office/drawing/2014/main" id="{0C14A0A5-C838-49FF-A6E2-5C535990C126}"/>
                </a:ext>
              </a:extLst>
            </p:cNvPr>
            <p:cNvCxnSpPr>
              <a:cxnSpLocks/>
            </p:cNvCxnSpPr>
            <p:nvPr/>
          </p:nvCxnSpPr>
          <p:spPr>
            <a:xfrm>
              <a:off x="10806755" y="943525"/>
              <a:ext cx="2851" cy="10336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96BB9579-2026-4357-982B-37F6D5C6112C}"/>
                </a:ext>
              </a:extLst>
            </p:cNvPr>
            <p:cNvSpPr txBox="1"/>
            <p:nvPr/>
          </p:nvSpPr>
          <p:spPr>
            <a:xfrm>
              <a:off x="9527287" y="832705"/>
              <a:ext cx="13946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Preemption latency</a:t>
              </a:r>
              <a:endParaRPr lang="en-US" sz="1200" b="1" dirty="0">
                <a:solidFill>
                  <a:srgbClr val="1D4956"/>
                </a:solidFill>
              </a:endParaRPr>
            </a:p>
          </p:txBody>
        </p:sp>
        <p:cxnSp>
          <p:nvCxnSpPr>
            <p:cNvPr id="37" name="Straight Arrow Connector 39">
              <a:extLst>
                <a:ext uri="{FF2B5EF4-FFF2-40B4-BE49-F238E27FC236}">
                  <a16:creationId xmlns:a16="http://schemas.microsoft.com/office/drawing/2014/main" id="{98125CD2-D48E-4FE6-8F00-4833D50EDE8E}"/>
                </a:ext>
              </a:extLst>
            </p:cNvPr>
            <p:cNvCxnSpPr>
              <a:cxnSpLocks/>
            </p:cNvCxnSpPr>
            <p:nvPr/>
          </p:nvCxnSpPr>
          <p:spPr>
            <a:xfrm flipV="1">
              <a:off x="9738409" y="1290340"/>
              <a:ext cx="987823" cy="2062"/>
            </a:xfrm>
            <a:prstGeom prst="straightConnector1">
              <a:avLst/>
            </a:prstGeom>
            <a:ln w="12700" cap="flat" cmpd="sng" algn="ctr">
              <a:solidFill>
                <a:srgbClr val="1D495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8272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Batch job duration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23</a:t>
            </a: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12" name="Chart 11">
            <a:extLst>
              <a:ext uri="{FF2B5EF4-FFF2-40B4-BE49-F238E27FC236}">
                <a16:creationId xmlns:a16="http://schemas.microsoft.com/office/drawing/2014/main" id="{04F3C494-FD47-43D0-B66F-A1842933A602}"/>
              </a:ext>
            </a:extLst>
          </p:cNvPr>
          <p:cNvGraphicFramePr/>
          <p:nvPr>
            <p:extLst/>
          </p:nvPr>
        </p:nvGraphicFramePr>
        <p:xfrm>
          <a:off x="1866900" y="1459056"/>
          <a:ext cx="8128000" cy="4340475"/>
        </p:xfrm>
        <a:graphic>
          <a:graphicData uri="http://schemas.openxmlformats.org/drawingml/2006/chart">
            <c:chart xmlns:c="http://schemas.openxmlformats.org/drawingml/2006/chart" xmlns:r="http://schemas.openxmlformats.org/officeDocument/2006/relationships" r:id="rId3"/>
          </a:graphicData>
        </a:graphic>
      </p:graphicFrame>
      <p:sp>
        <p:nvSpPr>
          <p:cNvPr id="8" name="Θέση περιεχομένου 7">
            <a:extLst>
              <a:ext uri="{FF2B5EF4-FFF2-40B4-BE49-F238E27FC236}">
                <a16:creationId xmlns:a16="http://schemas.microsoft.com/office/drawing/2014/main" id="{3349C085-9374-4CF9-9614-C0ED433BE825}"/>
              </a:ext>
            </a:extLst>
          </p:cNvPr>
          <p:cNvSpPr>
            <a:spLocks noGrp="1"/>
          </p:cNvSpPr>
          <p:nvPr>
            <p:ph sz="half" idx="1"/>
          </p:nvPr>
        </p:nvSpPr>
        <p:spPr>
          <a:xfrm>
            <a:off x="6149487" y="3497122"/>
            <a:ext cx="590169" cy="320120"/>
          </a:xfrm>
          <a:noFill/>
        </p:spPr>
        <p:txBody>
          <a:bodyPr>
            <a:noAutofit/>
          </a:bodyPr>
          <a:lstStyle/>
          <a:p>
            <a:pPr marL="0" indent="0">
              <a:buNone/>
            </a:pPr>
            <a:r>
              <a:rPr lang="en-US" sz="2000" b="1" dirty="0">
                <a:solidFill>
                  <a:srgbClr val="1D4956"/>
                </a:solidFill>
                <a:latin typeface="Barlow" panose="020B0604020202020204" charset="0"/>
              </a:rPr>
              <a:t>1.6x</a:t>
            </a:r>
            <a:endParaRPr lang="en-US" sz="2400" b="1" dirty="0">
              <a:solidFill>
                <a:srgbClr val="1D4956"/>
              </a:solidFill>
              <a:latin typeface="Barlow" panose="020B0604020202020204" charset="0"/>
            </a:endParaRPr>
          </a:p>
        </p:txBody>
      </p:sp>
      <p:grpSp>
        <p:nvGrpSpPr>
          <p:cNvPr id="6" name="Group 5">
            <a:extLst>
              <a:ext uri="{FF2B5EF4-FFF2-40B4-BE49-F238E27FC236}">
                <a16:creationId xmlns:a16="http://schemas.microsoft.com/office/drawing/2014/main" id="{05689A49-0780-4BDE-A946-B1467FAC64A3}"/>
              </a:ext>
            </a:extLst>
          </p:cNvPr>
          <p:cNvGrpSpPr/>
          <p:nvPr/>
        </p:nvGrpSpPr>
        <p:grpSpPr>
          <a:xfrm>
            <a:off x="6282742" y="3807100"/>
            <a:ext cx="295085" cy="433387"/>
            <a:chOff x="6282742" y="3807100"/>
            <a:chExt cx="295085" cy="433387"/>
          </a:xfrm>
        </p:grpSpPr>
        <p:grpSp>
          <p:nvGrpSpPr>
            <p:cNvPr id="4" name="Group 3">
              <a:extLst>
                <a:ext uri="{FF2B5EF4-FFF2-40B4-BE49-F238E27FC236}">
                  <a16:creationId xmlns:a16="http://schemas.microsoft.com/office/drawing/2014/main" id="{B80131F2-CFC6-4AA2-B638-C957ED15BA52}"/>
                </a:ext>
              </a:extLst>
            </p:cNvPr>
            <p:cNvGrpSpPr/>
            <p:nvPr/>
          </p:nvGrpSpPr>
          <p:grpSpPr>
            <a:xfrm>
              <a:off x="6282742" y="3807100"/>
              <a:ext cx="295085" cy="400979"/>
              <a:chOff x="6282742" y="3807100"/>
              <a:chExt cx="295085" cy="400979"/>
            </a:xfrm>
          </p:grpSpPr>
          <p:sp>
            <p:nvSpPr>
              <p:cNvPr id="11" name="Αριστερό-δεξί βέλος 23">
                <a:extLst>
                  <a:ext uri="{FF2B5EF4-FFF2-40B4-BE49-F238E27FC236}">
                    <a16:creationId xmlns:a16="http://schemas.microsoft.com/office/drawing/2014/main" id="{1328733E-8F9C-4684-93CC-98F48F38AD7A}"/>
                  </a:ext>
                </a:extLst>
              </p:cNvPr>
              <p:cNvSpPr/>
              <p:nvPr/>
            </p:nvSpPr>
            <p:spPr>
              <a:xfrm rot="5400000">
                <a:off x="6246929" y="3944768"/>
                <a:ext cx="366708" cy="159913"/>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Ευθεία γραμμή σύνδεσης 25">
                <a:extLst>
                  <a:ext uri="{FF2B5EF4-FFF2-40B4-BE49-F238E27FC236}">
                    <a16:creationId xmlns:a16="http://schemas.microsoft.com/office/drawing/2014/main" id="{733C9706-4451-4125-B83A-750CD8915D05}"/>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15" name="Ευθεία γραμμή σύνδεσης 25">
              <a:extLst>
                <a:ext uri="{FF2B5EF4-FFF2-40B4-BE49-F238E27FC236}">
                  <a16:creationId xmlns:a16="http://schemas.microsoft.com/office/drawing/2014/main" id="{562401D3-8FFB-4E27-A613-F40426B0127A}"/>
                </a:ext>
              </a:extLst>
            </p:cNvPr>
            <p:cNvCxnSpPr>
              <a:cxnSpLocks/>
            </p:cNvCxnSpPr>
            <p:nvPr/>
          </p:nvCxnSpPr>
          <p:spPr>
            <a:xfrm>
              <a:off x="6282742" y="4240487"/>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
        <p:nvSpPr>
          <p:cNvPr id="17" name="Θέση περιεχομένου 7">
            <a:extLst>
              <a:ext uri="{FF2B5EF4-FFF2-40B4-BE49-F238E27FC236}">
                <a16:creationId xmlns:a16="http://schemas.microsoft.com/office/drawing/2014/main" id="{0A7DA85A-91EF-4FA2-8AD4-B7C4C39BD89B}"/>
              </a:ext>
            </a:extLst>
          </p:cNvPr>
          <p:cNvSpPr txBox="1">
            <a:spLocks/>
          </p:cNvSpPr>
          <p:nvPr/>
        </p:nvSpPr>
        <p:spPr>
          <a:xfrm>
            <a:off x="9071755" y="1907769"/>
            <a:ext cx="658985"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panose="020B0604020202020204" charset="0"/>
              </a:rPr>
              <a:t>3.2x</a:t>
            </a:r>
            <a:endParaRPr lang="en-US" sz="2400" b="1" dirty="0">
              <a:solidFill>
                <a:srgbClr val="1D4956"/>
              </a:solidFill>
              <a:latin typeface="Barlow" panose="020B0604020202020204" charset="0"/>
            </a:endParaRPr>
          </a:p>
        </p:txBody>
      </p:sp>
      <p:grpSp>
        <p:nvGrpSpPr>
          <p:cNvPr id="18" name="Group 17">
            <a:extLst>
              <a:ext uri="{FF2B5EF4-FFF2-40B4-BE49-F238E27FC236}">
                <a16:creationId xmlns:a16="http://schemas.microsoft.com/office/drawing/2014/main" id="{63D4FE6B-36F4-40F9-85D2-F9EA5270DDA1}"/>
              </a:ext>
            </a:extLst>
          </p:cNvPr>
          <p:cNvGrpSpPr/>
          <p:nvPr/>
        </p:nvGrpSpPr>
        <p:grpSpPr>
          <a:xfrm>
            <a:off x="9219299" y="2210759"/>
            <a:ext cx="295085" cy="1837371"/>
            <a:chOff x="6282742" y="3807100"/>
            <a:chExt cx="295085" cy="435645"/>
          </a:xfrm>
        </p:grpSpPr>
        <p:grpSp>
          <p:nvGrpSpPr>
            <p:cNvPr id="19" name="Group 18">
              <a:extLst>
                <a:ext uri="{FF2B5EF4-FFF2-40B4-BE49-F238E27FC236}">
                  <a16:creationId xmlns:a16="http://schemas.microsoft.com/office/drawing/2014/main" id="{EB971A18-4C7B-4147-B181-2FB92A933B7C}"/>
                </a:ext>
              </a:extLst>
            </p:cNvPr>
            <p:cNvGrpSpPr/>
            <p:nvPr/>
          </p:nvGrpSpPr>
          <p:grpSpPr>
            <a:xfrm>
              <a:off x="6282742" y="3807100"/>
              <a:ext cx="295085" cy="423582"/>
              <a:chOff x="6282742" y="3807100"/>
              <a:chExt cx="295085" cy="423582"/>
            </a:xfrm>
          </p:grpSpPr>
          <p:sp>
            <p:nvSpPr>
              <p:cNvPr id="21" name="Αριστερό-δεξί βέλος 23">
                <a:extLst>
                  <a:ext uri="{FF2B5EF4-FFF2-40B4-BE49-F238E27FC236}">
                    <a16:creationId xmlns:a16="http://schemas.microsoft.com/office/drawing/2014/main" id="{394794B9-2EE7-4082-B9DB-30D75085845C}"/>
                  </a:ext>
                </a:extLst>
              </p:cNvPr>
              <p:cNvSpPr/>
              <p:nvPr/>
            </p:nvSpPr>
            <p:spPr>
              <a:xfrm rot="5400000">
                <a:off x="6224026" y="3944467"/>
                <a:ext cx="412516" cy="159914"/>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Ευθεία γραμμή σύνδεσης 25">
                <a:extLst>
                  <a:ext uri="{FF2B5EF4-FFF2-40B4-BE49-F238E27FC236}">
                    <a16:creationId xmlns:a16="http://schemas.microsoft.com/office/drawing/2014/main" id="{FCCFF514-74BF-4C78-B5A4-E3A065E00DDF}"/>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20" name="Ευθεία γραμμή σύνδεσης 25">
              <a:extLst>
                <a:ext uri="{FF2B5EF4-FFF2-40B4-BE49-F238E27FC236}">
                  <a16:creationId xmlns:a16="http://schemas.microsoft.com/office/drawing/2014/main" id="{98416861-8CAE-4E58-9368-B219D8CC3332}"/>
                </a:ext>
              </a:extLst>
            </p:cNvPr>
            <p:cNvCxnSpPr>
              <a:cxnSpLocks/>
            </p:cNvCxnSpPr>
            <p:nvPr/>
          </p:nvCxnSpPr>
          <p:spPr>
            <a:xfrm>
              <a:off x="6282742" y="4242745"/>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700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Batch job duration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24</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12" name="Chart 11">
            <a:extLst>
              <a:ext uri="{FF2B5EF4-FFF2-40B4-BE49-F238E27FC236}">
                <a16:creationId xmlns:a16="http://schemas.microsoft.com/office/drawing/2014/main" id="{04F3C494-FD47-43D0-B66F-A1842933A602}"/>
              </a:ext>
            </a:extLst>
          </p:cNvPr>
          <p:cNvGraphicFramePr/>
          <p:nvPr>
            <p:extLst/>
          </p:nvPr>
        </p:nvGraphicFramePr>
        <p:xfrm>
          <a:off x="1854200" y="1469448"/>
          <a:ext cx="8128000" cy="43300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0277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Batch job duration</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24</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8" name="Chart 7">
            <a:extLst>
              <a:ext uri="{FF2B5EF4-FFF2-40B4-BE49-F238E27FC236}">
                <a16:creationId xmlns:a16="http://schemas.microsoft.com/office/drawing/2014/main" id="{060B225A-0120-46AC-8CD1-14155A6C65CF}"/>
              </a:ext>
            </a:extLst>
          </p:cNvPr>
          <p:cNvGraphicFramePr/>
          <p:nvPr>
            <p:extLst/>
          </p:nvPr>
        </p:nvGraphicFramePr>
        <p:xfrm>
          <a:off x="1854200" y="1469448"/>
          <a:ext cx="8128000" cy="4330083"/>
        </p:xfrm>
        <a:graphic>
          <a:graphicData uri="http://schemas.openxmlformats.org/drawingml/2006/chart">
            <c:chart xmlns:c="http://schemas.openxmlformats.org/drawingml/2006/chart" xmlns:r="http://schemas.openxmlformats.org/officeDocument/2006/relationships" r:id="rId3"/>
          </a:graphicData>
        </a:graphic>
      </p:graphicFrame>
      <p:sp>
        <p:nvSpPr>
          <p:cNvPr id="10" name="Θέση περιεχομένου 7">
            <a:extLst>
              <a:ext uri="{FF2B5EF4-FFF2-40B4-BE49-F238E27FC236}">
                <a16:creationId xmlns:a16="http://schemas.microsoft.com/office/drawing/2014/main" id="{E58C9D32-12A4-4063-B2AD-3872412B1A39}"/>
              </a:ext>
            </a:extLst>
          </p:cNvPr>
          <p:cNvSpPr>
            <a:spLocks noGrp="1"/>
          </p:cNvSpPr>
          <p:nvPr>
            <p:ph sz="half" idx="1"/>
          </p:nvPr>
        </p:nvSpPr>
        <p:spPr>
          <a:xfrm>
            <a:off x="6041624" y="3282758"/>
            <a:ext cx="590169" cy="466362"/>
          </a:xfrm>
          <a:noFill/>
        </p:spPr>
        <p:txBody>
          <a:bodyPr>
            <a:noAutofit/>
          </a:bodyPr>
          <a:lstStyle/>
          <a:p>
            <a:pPr marL="0" indent="0">
              <a:buNone/>
            </a:pPr>
            <a:r>
              <a:rPr lang="en-US" sz="2000" b="1" dirty="0">
                <a:solidFill>
                  <a:srgbClr val="1D4956"/>
                </a:solidFill>
                <a:latin typeface="Barlow" panose="020B0604020202020204" charset="0"/>
              </a:rPr>
              <a:t>1.3x</a:t>
            </a:r>
            <a:endParaRPr lang="en-US" sz="2400" b="1" dirty="0">
              <a:solidFill>
                <a:srgbClr val="1D4956"/>
              </a:solidFill>
              <a:latin typeface="Barlow" panose="020B0604020202020204" charset="0"/>
            </a:endParaRPr>
          </a:p>
        </p:txBody>
      </p:sp>
      <p:grpSp>
        <p:nvGrpSpPr>
          <p:cNvPr id="11" name="Group 10">
            <a:extLst>
              <a:ext uri="{FF2B5EF4-FFF2-40B4-BE49-F238E27FC236}">
                <a16:creationId xmlns:a16="http://schemas.microsoft.com/office/drawing/2014/main" id="{9BF44B89-16ED-4C74-B4C3-661C030E46C0}"/>
              </a:ext>
            </a:extLst>
          </p:cNvPr>
          <p:cNvGrpSpPr/>
          <p:nvPr/>
        </p:nvGrpSpPr>
        <p:grpSpPr>
          <a:xfrm>
            <a:off x="6148991" y="3632200"/>
            <a:ext cx="295085" cy="343153"/>
            <a:chOff x="6282742" y="3807100"/>
            <a:chExt cx="295085" cy="433387"/>
          </a:xfrm>
        </p:grpSpPr>
        <p:grpSp>
          <p:nvGrpSpPr>
            <p:cNvPr id="13" name="Group 12">
              <a:extLst>
                <a:ext uri="{FF2B5EF4-FFF2-40B4-BE49-F238E27FC236}">
                  <a16:creationId xmlns:a16="http://schemas.microsoft.com/office/drawing/2014/main" id="{ECA4CCFC-6A37-4A12-A5BC-38B0E528C4D2}"/>
                </a:ext>
              </a:extLst>
            </p:cNvPr>
            <p:cNvGrpSpPr/>
            <p:nvPr/>
          </p:nvGrpSpPr>
          <p:grpSpPr>
            <a:xfrm>
              <a:off x="6282742" y="3807100"/>
              <a:ext cx="295085" cy="400979"/>
              <a:chOff x="6282742" y="3807100"/>
              <a:chExt cx="295085" cy="400979"/>
            </a:xfrm>
          </p:grpSpPr>
          <p:sp>
            <p:nvSpPr>
              <p:cNvPr id="15" name="Αριστερό-δεξί βέλος 23">
                <a:extLst>
                  <a:ext uri="{FF2B5EF4-FFF2-40B4-BE49-F238E27FC236}">
                    <a16:creationId xmlns:a16="http://schemas.microsoft.com/office/drawing/2014/main" id="{3532B177-C5FF-417E-889C-5E11570A2B09}"/>
                  </a:ext>
                </a:extLst>
              </p:cNvPr>
              <p:cNvSpPr/>
              <p:nvPr/>
            </p:nvSpPr>
            <p:spPr>
              <a:xfrm rot="5400000">
                <a:off x="6246929" y="3944768"/>
                <a:ext cx="366708" cy="159913"/>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Ευθεία γραμμή σύνδεσης 25">
                <a:extLst>
                  <a:ext uri="{FF2B5EF4-FFF2-40B4-BE49-F238E27FC236}">
                    <a16:creationId xmlns:a16="http://schemas.microsoft.com/office/drawing/2014/main" id="{3A288985-97B8-41AE-A0D8-2BE5FC1C1614}"/>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14" name="Ευθεία γραμμή σύνδεσης 25">
              <a:extLst>
                <a:ext uri="{FF2B5EF4-FFF2-40B4-BE49-F238E27FC236}">
                  <a16:creationId xmlns:a16="http://schemas.microsoft.com/office/drawing/2014/main" id="{8853EE6E-A1B3-4ABD-9FA2-250A021932D7}"/>
                </a:ext>
              </a:extLst>
            </p:cNvPr>
            <p:cNvCxnSpPr>
              <a:cxnSpLocks/>
            </p:cNvCxnSpPr>
            <p:nvPr/>
          </p:nvCxnSpPr>
          <p:spPr>
            <a:xfrm>
              <a:off x="6282742" y="4240487"/>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
        <p:nvSpPr>
          <p:cNvPr id="17" name="Θέση περιεχομένου 7">
            <a:extLst>
              <a:ext uri="{FF2B5EF4-FFF2-40B4-BE49-F238E27FC236}">
                <a16:creationId xmlns:a16="http://schemas.microsoft.com/office/drawing/2014/main" id="{91435B8C-820E-422D-9296-C94DEED4F287}"/>
              </a:ext>
            </a:extLst>
          </p:cNvPr>
          <p:cNvSpPr txBox="1">
            <a:spLocks/>
          </p:cNvSpPr>
          <p:nvPr/>
        </p:nvSpPr>
        <p:spPr>
          <a:xfrm>
            <a:off x="9014553" y="1915147"/>
            <a:ext cx="658985"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panose="020B0604020202020204" charset="0"/>
              </a:rPr>
              <a:t>2.1x</a:t>
            </a:r>
            <a:endParaRPr lang="en-US" sz="2400" b="1" dirty="0">
              <a:solidFill>
                <a:srgbClr val="1D4956"/>
              </a:solidFill>
              <a:latin typeface="Barlow" panose="020B0604020202020204" charset="0"/>
            </a:endParaRPr>
          </a:p>
        </p:txBody>
      </p:sp>
      <p:grpSp>
        <p:nvGrpSpPr>
          <p:cNvPr id="18" name="Group 17">
            <a:extLst>
              <a:ext uri="{FF2B5EF4-FFF2-40B4-BE49-F238E27FC236}">
                <a16:creationId xmlns:a16="http://schemas.microsoft.com/office/drawing/2014/main" id="{36F6099F-A89E-4DC0-8B58-6C1765CE3550}"/>
              </a:ext>
            </a:extLst>
          </p:cNvPr>
          <p:cNvGrpSpPr/>
          <p:nvPr/>
        </p:nvGrpSpPr>
        <p:grpSpPr>
          <a:xfrm>
            <a:off x="9087064" y="2260043"/>
            <a:ext cx="295085" cy="1435657"/>
            <a:chOff x="6282742" y="3807100"/>
            <a:chExt cx="295085" cy="435645"/>
          </a:xfrm>
        </p:grpSpPr>
        <p:grpSp>
          <p:nvGrpSpPr>
            <p:cNvPr id="19" name="Group 18">
              <a:extLst>
                <a:ext uri="{FF2B5EF4-FFF2-40B4-BE49-F238E27FC236}">
                  <a16:creationId xmlns:a16="http://schemas.microsoft.com/office/drawing/2014/main" id="{93D8E378-5241-4118-8DE9-FB48558E24AD}"/>
                </a:ext>
              </a:extLst>
            </p:cNvPr>
            <p:cNvGrpSpPr/>
            <p:nvPr/>
          </p:nvGrpSpPr>
          <p:grpSpPr>
            <a:xfrm>
              <a:off x="6282742" y="3807100"/>
              <a:ext cx="295085" cy="423582"/>
              <a:chOff x="6282742" y="3807100"/>
              <a:chExt cx="295085" cy="423582"/>
            </a:xfrm>
          </p:grpSpPr>
          <p:sp>
            <p:nvSpPr>
              <p:cNvPr id="21" name="Αριστερό-δεξί βέλος 23">
                <a:extLst>
                  <a:ext uri="{FF2B5EF4-FFF2-40B4-BE49-F238E27FC236}">
                    <a16:creationId xmlns:a16="http://schemas.microsoft.com/office/drawing/2014/main" id="{7A650314-110E-41E0-9E5A-1C45674D8159}"/>
                  </a:ext>
                </a:extLst>
              </p:cNvPr>
              <p:cNvSpPr/>
              <p:nvPr/>
            </p:nvSpPr>
            <p:spPr>
              <a:xfrm rot="5400000">
                <a:off x="6224026" y="3944467"/>
                <a:ext cx="412516" cy="159914"/>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Ευθεία γραμμή σύνδεσης 25">
                <a:extLst>
                  <a:ext uri="{FF2B5EF4-FFF2-40B4-BE49-F238E27FC236}">
                    <a16:creationId xmlns:a16="http://schemas.microsoft.com/office/drawing/2014/main" id="{EEDD4F00-BD66-4960-B862-BE188D4CBF98}"/>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20" name="Ευθεία γραμμή σύνδεσης 25">
              <a:extLst>
                <a:ext uri="{FF2B5EF4-FFF2-40B4-BE49-F238E27FC236}">
                  <a16:creationId xmlns:a16="http://schemas.microsoft.com/office/drawing/2014/main" id="{B359A024-E8C9-45C6-B38F-65C5000A7088}"/>
                </a:ext>
              </a:extLst>
            </p:cNvPr>
            <p:cNvCxnSpPr>
              <a:cxnSpLocks/>
            </p:cNvCxnSpPr>
            <p:nvPr/>
          </p:nvCxnSpPr>
          <p:spPr>
            <a:xfrm>
              <a:off x="6282742" y="4242745"/>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03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Scalability of </a:t>
            </a:r>
            <a:r>
              <a:rPr lang="en-GB" sz="4000" b="1" dirty="0" err="1">
                <a:solidFill>
                  <a:srgbClr val="1D4956"/>
                </a:solidFill>
                <a:latin typeface="Barlow"/>
                <a:cs typeface="Calibri"/>
              </a:rPr>
              <a:t>TReM</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26</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aphicFrame>
        <p:nvGraphicFramePr>
          <p:cNvPr id="42" name="Chart 41">
            <a:extLst>
              <a:ext uri="{FF2B5EF4-FFF2-40B4-BE49-F238E27FC236}">
                <a16:creationId xmlns:a16="http://schemas.microsoft.com/office/drawing/2014/main" id="{E8DB2358-218A-4007-88F7-2C7A05C19B85}"/>
              </a:ext>
            </a:extLst>
          </p:cNvPr>
          <p:cNvGraphicFramePr/>
          <p:nvPr>
            <p:extLst>
              <p:ext uri="{D42A27DB-BD31-4B8C-83A1-F6EECF244321}">
                <p14:modId xmlns:p14="http://schemas.microsoft.com/office/powerpoint/2010/main" val="42626888"/>
              </p:ext>
            </p:extLst>
          </p:nvPr>
        </p:nvGraphicFramePr>
        <p:xfrm>
          <a:off x="314326" y="1468581"/>
          <a:ext cx="5486400" cy="4340475"/>
        </p:xfrm>
        <a:graphic>
          <a:graphicData uri="http://schemas.openxmlformats.org/drawingml/2006/chart">
            <c:chart xmlns:c="http://schemas.openxmlformats.org/drawingml/2006/chart" xmlns:r="http://schemas.openxmlformats.org/officeDocument/2006/relationships" r:id="rId3"/>
          </a:graphicData>
        </a:graphic>
      </p:graphicFrame>
      <p:cxnSp>
        <p:nvCxnSpPr>
          <p:cNvPr id="44" name="Straight Arrow Connector 6">
            <a:extLst>
              <a:ext uri="{FF2B5EF4-FFF2-40B4-BE49-F238E27FC236}">
                <a16:creationId xmlns:a16="http://schemas.microsoft.com/office/drawing/2014/main" id="{E8A6CC61-F9FB-4F3A-AE12-A98A59FDE0B9}"/>
              </a:ext>
            </a:extLst>
          </p:cNvPr>
          <p:cNvCxnSpPr>
            <a:cxnSpLocks/>
          </p:cNvCxnSpPr>
          <p:nvPr/>
        </p:nvCxnSpPr>
        <p:spPr>
          <a:xfrm>
            <a:off x="6022584" y="1511935"/>
            <a:ext cx="0" cy="3917315"/>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Chart 46">
            <a:extLst>
              <a:ext uri="{FF2B5EF4-FFF2-40B4-BE49-F238E27FC236}">
                <a16:creationId xmlns:a16="http://schemas.microsoft.com/office/drawing/2014/main" id="{CDFA8F30-D0DC-493C-8439-AE6D2F4811B5}"/>
              </a:ext>
            </a:extLst>
          </p:cNvPr>
          <p:cNvGraphicFramePr/>
          <p:nvPr>
            <p:extLst>
              <p:ext uri="{D42A27DB-BD31-4B8C-83A1-F6EECF244321}">
                <p14:modId xmlns:p14="http://schemas.microsoft.com/office/powerpoint/2010/main" val="502620744"/>
              </p:ext>
            </p:extLst>
          </p:nvPr>
        </p:nvGraphicFramePr>
        <p:xfrm>
          <a:off x="6284705" y="1457683"/>
          <a:ext cx="5486400" cy="4340475"/>
        </p:xfrm>
        <a:graphic>
          <a:graphicData uri="http://schemas.openxmlformats.org/drawingml/2006/chart">
            <c:chart xmlns:c="http://schemas.openxmlformats.org/drawingml/2006/chart" xmlns:r="http://schemas.openxmlformats.org/officeDocument/2006/relationships" r:id="rId4"/>
          </a:graphicData>
        </a:graphic>
      </p:graphicFrame>
      <p:sp>
        <p:nvSpPr>
          <p:cNvPr id="48" name="Οβάλ 10">
            <a:extLst>
              <a:ext uri="{FF2B5EF4-FFF2-40B4-BE49-F238E27FC236}">
                <a16:creationId xmlns:a16="http://schemas.microsoft.com/office/drawing/2014/main" id="{261ED221-5DFC-4684-BBE2-202A7F3A94E0}"/>
              </a:ext>
            </a:extLst>
          </p:cNvPr>
          <p:cNvSpPr/>
          <p:nvPr/>
        </p:nvSpPr>
        <p:spPr>
          <a:xfrm>
            <a:off x="3078074" y="4486055"/>
            <a:ext cx="332946" cy="366121"/>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Οβάλ 10">
            <a:extLst>
              <a:ext uri="{FF2B5EF4-FFF2-40B4-BE49-F238E27FC236}">
                <a16:creationId xmlns:a16="http://schemas.microsoft.com/office/drawing/2014/main" id="{2C2C3090-54C6-4892-B2E8-765349E14716}"/>
              </a:ext>
            </a:extLst>
          </p:cNvPr>
          <p:cNvSpPr/>
          <p:nvPr/>
        </p:nvSpPr>
        <p:spPr>
          <a:xfrm>
            <a:off x="4376791" y="4547699"/>
            <a:ext cx="246580" cy="325025"/>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Οβάλ 10">
            <a:extLst>
              <a:ext uri="{FF2B5EF4-FFF2-40B4-BE49-F238E27FC236}">
                <a16:creationId xmlns:a16="http://schemas.microsoft.com/office/drawing/2014/main" id="{ADA1EA0C-8486-405D-90C9-985340363795}"/>
              </a:ext>
            </a:extLst>
          </p:cNvPr>
          <p:cNvSpPr/>
          <p:nvPr/>
        </p:nvSpPr>
        <p:spPr>
          <a:xfrm>
            <a:off x="10576494" y="2624721"/>
            <a:ext cx="159999" cy="128753"/>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Οβάλ 10">
            <a:extLst>
              <a:ext uri="{FF2B5EF4-FFF2-40B4-BE49-F238E27FC236}">
                <a16:creationId xmlns:a16="http://schemas.microsoft.com/office/drawing/2014/main" id="{8C3F8FEE-6BEF-4DD1-90CB-3E2B99F09D0A}"/>
              </a:ext>
            </a:extLst>
          </p:cNvPr>
          <p:cNvSpPr/>
          <p:nvPr/>
        </p:nvSpPr>
        <p:spPr>
          <a:xfrm>
            <a:off x="10852184" y="2396978"/>
            <a:ext cx="159999" cy="128753"/>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Θέση περιεχομένου 7">
            <a:extLst>
              <a:ext uri="{FF2B5EF4-FFF2-40B4-BE49-F238E27FC236}">
                <a16:creationId xmlns:a16="http://schemas.microsoft.com/office/drawing/2014/main" id="{7203F852-0C1B-4126-B310-2572660911CD}"/>
              </a:ext>
            </a:extLst>
          </p:cNvPr>
          <p:cNvSpPr txBox="1">
            <a:spLocks/>
          </p:cNvSpPr>
          <p:nvPr/>
        </p:nvSpPr>
        <p:spPr>
          <a:xfrm>
            <a:off x="9408561" y="2481902"/>
            <a:ext cx="1216578"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err="1">
                <a:solidFill>
                  <a:srgbClr val="1D4956"/>
                </a:solidFill>
                <a:latin typeface="Barlow" panose="020B0604020202020204" charset="0"/>
              </a:rPr>
              <a:t>asm</a:t>
            </a:r>
            <a:r>
              <a:rPr lang="en-US" sz="2000" b="1" dirty="0">
                <a:solidFill>
                  <a:srgbClr val="1D4956"/>
                </a:solidFill>
                <a:latin typeface="Barlow" panose="020B0604020202020204" charset="0"/>
              </a:rPr>
              <a:t>(exit)</a:t>
            </a:r>
            <a:endParaRPr lang="en-US" sz="2400" b="1" dirty="0">
              <a:solidFill>
                <a:srgbClr val="1D4956"/>
              </a:solidFill>
              <a:latin typeface="Barlow" panose="020B0604020202020204" charset="0"/>
            </a:endParaRPr>
          </a:p>
        </p:txBody>
      </p:sp>
      <p:sp>
        <p:nvSpPr>
          <p:cNvPr id="54" name="Θέση περιεχομένου 7">
            <a:extLst>
              <a:ext uri="{FF2B5EF4-FFF2-40B4-BE49-F238E27FC236}">
                <a16:creationId xmlns:a16="http://schemas.microsoft.com/office/drawing/2014/main" id="{F3805180-0644-492D-AE1E-2A17AFC176AA}"/>
              </a:ext>
            </a:extLst>
          </p:cNvPr>
          <p:cNvSpPr txBox="1">
            <a:spLocks/>
          </p:cNvSpPr>
          <p:nvPr/>
        </p:nvSpPr>
        <p:spPr>
          <a:xfrm>
            <a:off x="9490755" y="2186298"/>
            <a:ext cx="1439184"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panose="020B0604020202020204" charset="0"/>
              </a:rPr>
              <a:t>process kill</a:t>
            </a:r>
            <a:endParaRPr lang="en-US" sz="2400" b="1" dirty="0">
              <a:solidFill>
                <a:srgbClr val="1D4956"/>
              </a:solidFill>
              <a:latin typeface="Barlow" panose="020B0604020202020204" charset="0"/>
            </a:endParaRPr>
          </a:p>
        </p:txBody>
      </p:sp>
    </p:spTree>
    <p:extLst>
      <p:ext uri="{BB962C8B-B14F-4D97-AF65-F5344CB8AC3E}">
        <p14:creationId xmlns:p14="http://schemas.microsoft.com/office/powerpoint/2010/main" val="97941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3">
                                            <p:txEl>
                                              <p:pRg st="0" end="0"/>
                                            </p:txEl>
                                          </p:spTgt>
                                        </p:tgtEl>
                                        <p:attrNameLst>
                                          <p:attrName>style.visibility</p:attrName>
                                        </p:attrNameLst>
                                      </p:cBhvr>
                                      <p:to>
                                        <p:strVal val="visible"/>
                                      </p:to>
                                    </p:set>
                                    <p:animEffect transition="in" filter="fade">
                                      <p:cBhvr>
                                        <p:cTn id="25" dur="500"/>
                                        <p:tgtEl>
                                          <p:spTgt spid="5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7" grpId="0">
        <p:bldAsOne/>
      </p:bldGraphic>
      <p:bldP spid="48" grpId="0" animBg="1"/>
      <p:bldP spid="49" grpId="0" animBg="1"/>
      <p:bldP spid="50" grpId="0" animBg="1"/>
      <p:bldP spid="52" grpId="0" animBg="1"/>
      <p:bldP spid="53" grpId="0" build="p"/>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1342496"/>
          </a:xfrm>
        </p:spPr>
        <p:txBody>
          <a:bodyPr>
            <a:normAutofit/>
          </a:bodyPr>
          <a:lstStyle/>
          <a:p>
            <a:r>
              <a:rPr lang="en-GB" sz="4000" b="1" dirty="0">
                <a:solidFill>
                  <a:srgbClr val="1D4956"/>
                </a:solidFill>
                <a:latin typeface="Barlow"/>
                <a:cs typeface="Calibri"/>
              </a:rPr>
              <a:t>GPU allocation with Elastic</a:t>
            </a:r>
            <a:endParaRPr lang="en-US" sz="4000" b="1" dirty="0">
              <a:solidFill>
                <a:srgbClr val="1D4956"/>
              </a:solidFill>
              <a:latin typeface="Barlow"/>
              <a:cs typeface="Calibri Light"/>
            </a:endParaRP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20</a:t>
            </a:r>
            <a:endParaRPr lang="en-US" sz="1400" b="1" dirty="0">
              <a:solidFill>
                <a:schemeClr val="bg1"/>
              </a:solidFill>
            </a:endParaRPr>
          </a:p>
        </p:txBody>
      </p:sp>
      <p:sp>
        <p:nvSpPr>
          <p:cNvPr id="11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1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18" y="1567543"/>
            <a:ext cx="7535990" cy="4499429"/>
          </a:xfrm>
          <a:prstGeom prst="rect">
            <a:avLst/>
          </a:prstGeom>
        </p:spPr>
      </p:pic>
      <p:sp>
        <p:nvSpPr>
          <p:cNvPr id="3" name="Δεξί βέλος 2"/>
          <p:cNvSpPr/>
          <p:nvPr/>
        </p:nvSpPr>
        <p:spPr>
          <a:xfrm>
            <a:off x="777240" y="2194560"/>
            <a:ext cx="845820" cy="662940"/>
          </a:xfrm>
          <a:prstGeom prs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Δεξί βέλος 9"/>
          <p:cNvSpPr/>
          <p:nvPr/>
        </p:nvSpPr>
        <p:spPr>
          <a:xfrm>
            <a:off x="810032" y="3963732"/>
            <a:ext cx="845820" cy="662940"/>
          </a:xfrm>
          <a:prstGeom prs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Ομάδα 6"/>
          <p:cNvGrpSpPr/>
          <p:nvPr/>
        </p:nvGrpSpPr>
        <p:grpSpPr>
          <a:xfrm>
            <a:off x="3371336" y="3789398"/>
            <a:ext cx="3804080" cy="1848475"/>
            <a:chOff x="3371336" y="3789398"/>
            <a:chExt cx="3804080" cy="1848475"/>
          </a:xfrm>
        </p:grpSpPr>
        <p:sp>
          <p:nvSpPr>
            <p:cNvPr id="13" name="Οβάλ 12"/>
            <p:cNvSpPr/>
            <p:nvPr/>
          </p:nvSpPr>
          <p:spPr>
            <a:xfrm>
              <a:off x="3371336" y="3914868"/>
              <a:ext cx="616032" cy="1423608"/>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Οβάλ 13"/>
            <p:cNvSpPr/>
            <p:nvPr/>
          </p:nvSpPr>
          <p:spPr>
            <a:xfrm>
              <a:off x="5101270" y="3789398"/>
              <a:ext cx="616032" cy="1674141"/>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Οβάλ 14"/>
            <p:cNvSpPr/>
            <p:nvPr/>
          </p:nvSpPr>
          <p:spPr>
            <a:xfrm>
              <a:off x="6559384" y="3963732"/>
              <a:ext cx="616032" cy="1674141"/>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Ομάδα 3"/>
          <p:cNvGrpSpPr/>
          <p:nvPr/>
        </p:nvGrpSpPr>
        <p:grpSpPr>
          <a:xfrm>
            <a:off x="3351232" y="2263140"/>
            <a:ext cx="3824184" cy="1386960"/>
            <a:chOff x="3351232" y="2263140"/>
            <a:chExt cx="3824184" cy="1386960"/>
          </a:xfrm>
        </p:grpSpPr>
        <p:sp>
          <p:nvSpPr>
            <p:cNvPr id="11" name="Οβάλ 10"/>
            <p:cNvSpPr/>
            <p:nvPr/>
          </p:nvSpPr>
          <p:spPr>
            <a:xfrm>
              <a:off x="3351232" y="2590800"/>
              <a:ext cx="616032" cy="1059300"/>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Οβάλ 15"/>
            <p:cNvSpPr/>
            <p:nvPr/>
          </p:nvSpPr>
          <p:spPr>
            <a:xfrm>
              <a:off x="5101270" y="2263140"/>
              <a:ext cx="616032" cy="1341120"/>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Οβάλ 16"/>
            <p:cNvSpPr/>
            <p:nvPr/>
          </p:nvSpPr>
          <p:spPr>
            <a:xfrm>
              <a:off x="6559384" y="2636520"/>
              <a:ext cx="616032" cy="998886"/>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272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Ομάδα 2"/>
          <p:cNvGrpSpPr/>
          <p:nvPr/>
        </p:nvGrpSpPr>
        <p:grpSpPr>
          <a:xfrm>
            <a:off x="114545" y="2287326"/>
            <a:ext cx="790974" cy="1388565"/>
            <a:chOff x="114545" y="2287326"/>
            <a:chExt cx="790974" cy="138856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28732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5700539" y="248249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US" sz="4000" b="1" dirty="0">
                <a:solidFill>
                  <a:srgbClr val="1D4956"/>
                </a:solidFill>
                <a:latin typeface="Barlow"/>
                <a:cs typeface="Calibri Light"/>
              </a:rPr>
              <a:t>Overall system +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 </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8</a:t>
            </a:r>
            <a:endParaRPr lang="en-US" sz="1400" b="1" dirty="0">
              <a:solidFill>
                <a:schemeClr val="bg1"/>
              </a:solidFill>
            </a:endParaRPr>
          </a:p>
        </p:txBody>
      </p:sp>
      <p:cxnSp>
        <p:nvCxnSpPr>
          <p:cNvPr id="72" name="Straight Arrow Connector 17">
            <a:extLst>
              <a:ext uri="{FF2B5EF4-FFF2-40B4-BE49-F238E27FC236}">
                <a16:creationId xmlns:a16="http://schemas.microsoft.com/office/drawing/2014/main" id="{D454EB1A-2985-415B-B870-75D91B1F1E10}"/>
              </a:ext>
            </a:extLst>
          </p:cNvPr>
          <p:cNvCxnSpPr>
            <a:cxnSpLocks/>
          </p:cNvCxnSpPr>
          <p:nvPr/>
        </p:nvCxnSpPr>
        <p:spPr>
          <a:xfrm>
            <a:off x="5240215" y="1329658"/>
            <a:ext cx="2852" cy="2994777"/>
          </a:xfrm>
          <a:prstGeom prst="straightConnector1">
            <a:avLst/>
          </a:prstGeom>
          <a:ln>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5" name="Ομάδα 14"/>
          <p:cNvGrpSpPr/>
          <p:nvPr/>
        </p:nvGrpSpPr>
        <p:grpSpPr>
          <a:xfrm>
            <a:off x="2495710" y="132965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1359604" y="412689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6225223" y="410337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5761529" y="250063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5770336" y="302806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5770336" y="352371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5311129" y="1735557"/>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7077097" y="2011508"/>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4271464" y="413988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4982330" y="309212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8097420" y="450942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8009792" y="444676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4093823" y="452668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7116037" y="4446763"/>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grpSp>
        <p:nvGrpSpPr>
          <p:cNvPr id="6" name="Ομάδα 5"/>
          <p:cNvGrpSpPr/>
          <p:nvPr/>
        </p:nvGrpSpPr>
        <p:grpSpPr>
          <a:xfrm>
            <a:off x="3594984" y="1811215"/>
            <a:ext cx="6634814" cy="3757316"/>
            <a:chOff x="3399778" y="1811215"/>
            <a:chExt cx="6825755" cy="3757316"/>
          </a:xfrm>
        </p:grpSpPr>
        <p:sp>
          <p:nvSpPr>
            <p:cNvPr id="146" name="Ορθογώνιο 145"/>
            <p:cNvSpPr/>
            <p:nvPr/>
          </p:nvSpPr>
          <p:spPr>
            <a:xfrm>
              <a:off x="3399778" y="1811215"/>
              <a:ext cx="6468518" cy="3747503"/>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00DCCF82-E85A-4763-99D9-CDC48CAEF210}"/>
                </a:ext>
              </a:extLst>
            </p:cNvPr>
            <p:cNvSpPr txBox="1"/>
            <p:nvPr/>
          </p:nvSpPr>
          <p:spPr>
            <a:xfrm>
              <a:off x="8499706" y="5106866"/>
              <a:ext cx="17258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err="1">
                  <a:solidFill>
                    <a:srgbClr val="1D4956"/>
                  </a:solidFill>
                  <a:latin typeface="Barlow"/>
                </a:rPr>
                <a:t>TReM</a:t>
              </a:r>
              <a:endParaRPr lang="en-US" sz="1600" b="1" dirty="0">
                <a:solidFill>
                  <a:srgbClr val="1D4956"/>
                </a:solidFill>
              </a:endParaRPr>
            </a:p>
          </p:txBody>
        </p:sp>
      </p:grpSp>
      <p:grpSp>
        <p:nvGrpSpPr>
          <p:cNvPr id="19" name="Ομάδα 18"/>
          <p:cNvGrpSpPr/>
          <p:nvPr/>
        </p:nvGrpSpPr>
        <p:grpSpPr>
          <a:xfrm>
            <a:off x="1006553" y="2134925"/>
            <a:ext cx="1035725" cy="1542555"/>
            <a:chOff x="1006553" y="2134925"/>
            <a:chExt cx="1035725" cy="154255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3492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511590" y="3120159"/>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387012" y="3122879"/>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518733" y="3461869"/>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398918" y="3461869"/>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457682" y="3557129"/>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6253939"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5598065"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9621623"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5598065"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5590281"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6253939"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nvGrpSpPr>
          <p:cNvPr id="196" name="Ομάδα 195"/>
          <p:cNvGrpSpPr/>
          <p:nvPr/>
        </p:nvGrpSpPr>
        <p:grpSpPr>
          <a:xfrm>
            <a:off x="3594985" y="2107972"/>
            <a:ext cx="1144382" cy="1682594"/>
            <a:chOff x="3385435" y="2107972"/>
            <a:chExt cx="1144382" cy="1682594"/>
          </a:xfrm>
        </p:grpSpPr>
        <p:sp>
          <p:nvSpPr>
            <p:cNvPr id="197" name="TextBox 196">
              <a:extLst>
                <a:ext uri="{FF2B5EF4-FFF2-40B4-BE49-F238E27FC236}">
                  <a16:creationId xmlns:a16="http://schemas.microsoft.com/office/drawing/2014/main" id="{00DCCF82-E85A-4763-99D9-CDC48CAEF210}"/>
                </a:ext>
              </a:extLst>
            </p:cNvPr>
            <p:cNvSpPr txBox="1"/>
            <p:nvPr/>
          </p:nvSpPr>
          <p:spPr>
            <a:xfrm>
              <a:off x="3385435" y="210797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98" name="Ομάδα 197"/>
            <p:cNvGrpSpPr/>
            <p:nvPr/>
          </p:nvGrpSpPr>
          <p:grpSpPr>
            <a:xfrm>
              <a:off x="3700771" y="2861068"/>
              <a:ext cx="580913" cy="929498"/>
              <a:chOff x="3805546" y="2861068"/>
              <a:chExt cx="580913" cy="929498"/>
            </a:xfrm>
          </p:grpSpPr>
          <p:sp>
            <p:nvSpPr>
              <p:cNvPr id="199" name="Ορθογώνιο 198"/>
              <p:cNvSpPr/>
              <p:nvPr/>
            </p:nvSpPr>
            <p:spPr>
              <a:xfrm>
                <a:off x="3805546" y="286106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202" name="Ορθογώνιο 20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20" name="Ομάδα 19"/>
          <p:cNvGrpSpPr/>
          <p:nvPr/>
        </p:nvGrpSpPr>
        <p:grpSpPr>
          <a:xfrm>
            <a:off x="2114730" y="2294423"/>
            <a:ext cx="1371441" cy="1415580"/>
            <a:chOff x="2114730" y="2294423"/>
            <a:chExt cx="1371441" cy="1415580"/>
          </a:xfrm>
        </p:grpSpPr>
        <p:grpSp>
          <p:nvGrpSpPr>
            <p:cNvPr id="167" name="Ομάδα 166"/>
            <p:cNvGrpSpPr/>
            <p:nvPr/>
          </p:nvGrpSpPr>
          <p:grpSpPr>
            <a:xfrm>
              <a:off x="2114730" y="2294423"/>
              <a:ext cx="1371441" cy="1415580"/>
              <a:chOff x="2038530" y="2268047"/>
              <a:chExt cx="1371441" cy="1415580"/>
            </a:xfrm>
          </p:grpSpPr>
          <p:sp>
            <p:nvSpPr>
              <p:cNvPr id="168" name="Στρογγυλεμένο ορθογώνιο 167"/>
              <p:cNvSpPr/>
              <p:nvPr/>
            </p:nvSpPr>
            <p:spPr>
              <a:xfrm>
                <a:off x="2421534" y="2883140"/>
                <a:ext cx="661624" cy="800487"/>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00DCCF82-E85A-4763-99D9-CDC48CAEF210}"/>
                  </a:ext>
                </a:extLst>
              </p:cNvPr>
              <p:cNvSpPr txBox="1"/>
              <p:nvPr/>
            </p:nvSpPr>
            <p:spPr>
              <a:xfrm>
                <a:off x="2038530" y="226804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pic>
          <p:nvPicPr>
            <p:cNvPr id="204" name="Εικόνα 2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19" y="3081247"/>
              <a:ext cx="217592" cy="477639"/>
            </a:xfrm>
            <a:prstGeom prst="rect">
              <a:avLst/>
            </a:prstGeom>
          </p:spPr>
        </p:pic>
      </p:grpSp>
      <p:sp>
        <p:nvSpPr>
          <p:cNvPr id="12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35"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Tree>
    <p:extLst>
      <p:ext uri="{BB962C8B-B14F-4D97-AF65-F5344CB8AC3E}">
        <p14:creationId xmlns:p14="http://schemas.microsoft.com/office/powerpoint/2010/main" val="2635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4"/>
                                        </p:tgtEl>
                                        <p:attrNameLst>
                                          <p:attrName>style.visibility</p:attrName>
                                        </p:attrNameLst>
                                      </p:cBhvr>
                                      <p:to>
                                        <p:strVal val="visible"/>
                                      </p:to>
                                    </p:set>
                                    <p:animEffect transition="in" filter="fade">
                                      <p:cBhvr>
                                        <p:cTn id="11" dur="1000"/>
                                        <p:tgtEl>
                                          <p:spTgt spid="174"/>
                                        </p:tgtEl>
                                      </p:cBhvr>
                                    </p:animEffect>
                                    <p:anim calcmode="lin" valueType="num">
                                      <p:cBhvr>
                                        <p:cTn id="12" dur="1000" fill="hold"/>
                                        <p:tgtEl>
                                          <p:spTgt spid="174"/>
                                        </p:tgtEl>
                                        <p:attrNameLst>
                                          <p:attrName>ppt_x</p:attrName>
                                        </p:attrNameLst>
                                      </p:cBhvr>
                                      <p:tavLst>
                                        <p:tav tm="0">
                                          <p:val>
                                            <p:strVal val="#ppt_x"/>
                                          </p:val>
                                        </p:tav>
                                        <p:tav tm="100000">
                                          <p:val>
                                            <p:strVal val="#ppt_x"/>
                                          </p:val>
                                        </p:tav>
                                      </p:tavLst>
                                    </p:anim>
                                    <p:anim calcmode="lin" valueType="num">
                                      <p:cBhvr>
                                        <p:cTn id="13" dur="1000" fill="hold"/>
                                        <p:tgtEl>
                                          <p:spTgt spid="17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8"/>
                                        </p:tgtEl>
                                        <p:attrNameLst>
                                          <p:attrName>style.visibility</p:attrName>
                                        </p:attrNameLst>
                                      </p:cBhvr>
                                      <p:to>
                                        <p:strVal val="visible"/>
                                      </p:to>
                                    </p:set>
                                    <p:animEffect transition="in" filter="fade">
                                      <p:cBhvr>
                                        <p:cTn id="16" dur="1000"/>
                                        <p:tgtEl>
                                          <p:spTgt spid="178"/>
                                        </p:tgtEl>
                                      </p:cBhvr>
                                    </p:animEffect>
                                    <p:anim calcmode="lin" valueType="num">
                                      <p:cBhvr>
                                        <p:cTn id="17" dur="1000" fill="hold"/>
                                        <p:tgtEl>
                                          <p:spTgt spid="178"/>
                                        </p:tgtEl>
                                        <p:attrNameLst>
                                          <p:attrName>ppt_x</p:attrName>
                                        </p:attrNameLst>
                                      </p:cBhvr>
                                      <p:tavLst>
                                        <p:tav tm="0">
                                          <p:val>
                                            <p:strVal val="#ppt_x"/>
                                          </p:val>
                                        </p:tav>
                                        <p:tav tm="100000">
                                          <p:val>
                                            <p:strVal val="#ppt_x"/>
                                          </p:val>
                                        </p:tav>
                                      </p:tavLst>
                                    </p:anim>
                                    <p:anim calcmode="lin" valueType="num">
                                      <p:cBhvr>
                                        <p:cTn id="18" dur="1000" fill="hold"/>
                                        <p:tgtEl>
                                          <p:spTgt spid="1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fade">
                                      <p:cBhvr>
                                        <p:cTn id="21" dur="1000"/>
                                        <p:tgtEl>
                                          <p:spTgt spid="177"/>
                                        </p:tgtEl>
                                      </p:cBhvr>
                                    </p:animEffect>
                                    <p:anim calcmode="lin" valueType="num">
                                      <p:cBhvr>
                                        <p:cTn id="22" dur="1000" fill="hold"/>
                                        <p:tgtEl>
                                          <p:spTgt spid="177"/>
                                        </p:tgtEl>
                                        <p:attrNameLst>
                                          <p:attrName>ppt_x</p:attrName>
                                        </p:attrNameLst>
                                      </p:cBhvr>
                                      <p:tavLst>
                                        <p:tav tm="0">
                                          <p:val>
                                            <p:strVal val="#ppt_x"/>
                                          </p:val>
                                        </p:tav>
                                        <p:tav tm="100000">
                                          <p:val>
                                            <p:strVal val="#ppt_x"/>
                                          </p:val>
                                        </p:tav>
                                      </p:tavLst>
                                    </p:anim>
                                    <p:anim calcmode="lin" valueType="num">
                                      <p:cBhvr>
                                        <p:cTn id="23" dur="1000" fill="hold"/>
                                        <p:tgtEl>
                                          <p:spTgt spid="17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1000"/>
                                        <p:tgtEl>
                                          <p:spTgt spid="175"/>
                                        </p:tgtEl>
                                      </p:cBhvr>
                                    </p:animEffect>
                                    <p:anim calcmode="lin" valueType="num">
                                      <p:cBhvr>
                                        <p:cTn id="27" dur="1000" fill="hold"/>
                                        <p:tgtEl>
                                          <p:spTgt spid="175"/>
                                        </p:tgtEl>
                                        <p:attrNameLst>
                                          <p:attrName>ppt_x</p:attrName>
                                        </p:attrNameLst>
                                      </p:cBhvr>
                                      <p:tavLst>
                                        <p:tav tm="0">
                                          <p:val>
                                            <p:strVal val="#ppt_x"/>
                                          </p:val>
                                        </p:tav>
                                        <p:tav tm="100000">
                                          <p:val>
                                            <p:strVal val="#ppt_x"/>
                                          </p:val>
                                        </p:tav>
                                      </p:tavLst>
                                    </p:anim>
                                    <p:anim calcmode="lin" valueType="num">
                                      <p:cBhvr>
                                        <p:cTn id="28" dur="1000" fill="hold"/>
                                        <p:tgtEl>
                                          <p:spTgt spid="17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animEffect transition="in" filter="fade">
                                      <p:cBhvr>
                                        <p:cTn id="31" dur="1000"/>
                                        <p:tgtEl>
                                          <p:spTgt spid="179"/>
                                        </p:tgtEl>
                                      </p:cBhvr>
                                    </p:animEffect>
                                    <p:anim calcmode="lin" valueType="num">
                                      <p:cBhvr>
                                        <p:cTn id="32" dur="1000" fill="hold"/>
                                        <p:tgtEl>
                                          <p:spTgt spid="179"/>
                                        </p:tgtEl>
                                        <p:attrNameLst>
                                          <p:attrName>ppt_x</p:attrName>
                                        </p:attrNameLst>
                                      </p:cBhvr>
                                      <p:tavLst>
                                        <p:tav tm="0">
                                          <p:val>
                                            <p:strVal val="#ppt_x"/>
                                          </p:val>
                                        </p:tav>
                                        <p:tav tm="100000">
                                          <p:val>
                                            <p:strVal val="#ppt_x"/>
                                          </p:val>
                                        </p:tav>
                                      </p:tavLst>
                                    </p:anim>
                                    <p:anim calcmode="lin" valueType="num">
                                      <p:cBhvr>
                                        <p:cTn id="33"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P spid="177" grpId="0" animBg="1"/>
      <p:bldP spid="178" grpId="0" animBg="1"/>
      <p:bldP spid="1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789829" cy="1342496"/>
          </a:xfrm>
        </p:spPr>
        <p:txBody>
          <a:bodyPr>
            <a:normAutofit/>
          </a:bodyPr>
          <a:lstStyle/>
          <a:p>
            <a:r>
              <a:rPr lang="en-US" sz="4000" b="1" dirty="0">
                <a:solidFill>
                  <a:srgbClr val="1D4956"/>
                </a:solidFill>
                <a:latin typeface="Barlow"/>
                <a:cs typeface="Calibri Light"/>
              </a:rPr>
              <a:t>Preemption can reduce SLA violations</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3</a:t>
            </a:r>
            <a:endParaRPr lang="en-US" sz="1400" b="1" dirty="0">
              <a:solidFill>
                <a:schemeClr val="bg1"/>
              </a:solidFill>
            </a:endParaRPr>
          </a:p>
        </p:txBody>
      </p:sp>
      <p:sp>
        <p:nvSpPr>
          <p:cNvPr id="4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46507" y="1432166"/>
            <a:ext cx="10282816" cy="3914920"/>
          </a:xfrm>
        </p:spPr>
        <p:txBody>
          <a:bodyPr vert="horz" lIns="91440" tIns="45720" rIns="91440" bIns="45720" rtlCol="0" anchor="t">
            <a:normAutofit/>
          </a:bodyPr>
          <a:lstStyle/>
          <a:p>
            <a:r>
              <a:rPr lang="en-US" sz="2400" dirty="0">
                <a:solidFill>
                  <a:srgbClr val="1D4956"/>
                </a:solidFill>
                <a:latin typeface="Barlow"/>
                <a:cs typeface="Calibri"/>
              </a:rPr>
              <a:t> GPU preemption approaches incur </a:t>
            </a:r>
            <a:r>
              <a:rPr lang="en-US" sz="2400" b="1" dirty="0">
                <a:solidFill>
                  <a:srgbClr val="1D4956"/>
                </a:solidFill>
                <a:latin typeface="Barlow"/>
                <a:cs typeface="Calibri"/>
              </a:rPr>
              <a:t>variable </a:t>
            </a:r>
            <a:r>
              <a:rPr lang="en-US" sz="2400" dirty="0">
                <a:solidFill>
                  <a:srgbClr val="1D4956"/>
                </a:solidFill>
                <a:latin typeface="Barlow"/>
                <a:cs typeface="Calibri"/>
              </a:rPr>
              <a:t>&amp;</a:t>
            </a:r>
            <a:r>
              <a:rPr lang="en-US" sz="2400" b="1" dirty="0">
                <a:solidFill>
                  <a:srgbClr val="1D4956"/>
                </a:solidFill>
                <a:latin typeface="Barlow"/>
                <a:cs typeface="Calibri"/>
              </a:rPr>
              <a:t> high </a:t>
            </a:r>
            <a:r>
              <a:rPr lang="en-US" sz="2400" dirty="0">
                <a:solidFill>
                  <a:srgbClr val="1D4956"/>
                </a:solidFill>
                <a:latin typeface="Barlow"/>
                <a:cs typeface="Calibri"/>
              </a:rPr>
              <a:t>latency:</a:t>
            </a:r>
          </a:p>
          <a:p>
            <a:pPr marL="0" indent="0">
              <a:lnSpc>
                <a:spcPct val="150000"/>
              </a:lnSpc>
              <a:buNone/>
            </a:pPr>
            <a:r>
              <a:rPr lang="en-GB" sz="2400" dirty="0">
                <a:solidFill>
                  <a:srgbClr val="1D4956"/>
                </a:solidFill>
                <a:latin typeface="Barlow"/>
                <a:cs typeface="Calibri"/>
              </a:rPr>
              <a:t>  1.  Rely on existing thread blocks </a:t>
            </a:r>
            <a:r>
              <a:rPr lang="en-GB" sz="2400" b="1" dirty="0">
                <a:solidFill>
                  <a:srgbClr val="1D4956"/>
                </a:solidFill>
                <a:latin typeface="Barlow"/>
                <a:cs typeface="Calibri"/>
              </a:rPr>
              <a:t>or</a:t>
            </a:r>
            <a:r>
              <a:rPr lang="en-GB" sz="2400" dirty="0">
                <a:solidFill>
                  <a:srgbClr val="1D4956"/>
                </a:solidFill>
                <a:latin typeface="Barlow"/>
                <a:cs typeface="Calibri"/>
              </a:rPr>
              <a:t> slice tasks to provide </a:t>
            </a:r>
            <a:r>
              <a:rPr lang="en-GB" sz="2400" dirty="0" err="1">
                <a:solidFill>
                  <a:srgbClr val="1D4956"/>
                </a:solidFill>
                <a:latin typeface="Barlow"/>
                <a:cs typeface="Calibri"/>
              </a:rPr>
              <a:t>preemption</a:t>
            </a:r>
            <a:r>
              <a:rPr lang="en-GB" sz="2400" dirty="0">
                <a:solidFill>
                  <a:srgbClr val="1D4956"/>
                </a:solidFill>
                <a:latin typeface="Barlow"/>
                <a:cs typeface="Calibri"/>
              </a:rPr>
              <a:t> points</a:t>
            </a:r>
          </a:p>
          <a:p>
            <a:pPr lvl="1"/>
            <a:r>
              <a:rPr lang="en-GB" sz="2000" dirty="0">
                <a:solidFill>
                  <a:srgbClr val="1D4956"/>
                </a:solidFill>
                <a:latin typeface="Barlow"/>
                <a:cs typeface="Calibri"/>
              </a:rPr>
              <a:t>Rare </a:t>
            </a:r>
            <a:r>
              <a:rPr lang="en-GB" sz="2000" dirty="0" err="1">
                <a:solidFill>
                  <a:srgbClr val="1D4956"/>
                </a:solidFill>
                <a:latin typeface="Barlow"/>
                <a:cs typeface="Calibri"/>
              </a:rPr>
              <a:t>preemption</a:t>
            </a:r>
            <a:r>
              <a:rPr lang="en-GB" sz="2000" dirty="0">
                <a:solidFill>
                  <a:srgbClr val="1D4956"/>
                </a:solidFill>
                <a:latin typeface="Barlow"/>
                <a:cs typeface="Calibri"/>
              </a:rPr>
              <a:t> points </a:t>
            </a:r>
            <a:r>
              <a:rPr lang="en-GB" sz="2000" dirty="0">
                <a:solidFill>
                  <a:srgbClr val="1D4956"/>
                </a:solidFill>
                <a:latin typeface="Barlow"/>
                <a:cs typeface="Calibri"/>
                <a:sym typeface="Wingdings" panose="05000000000000000000" pitchFamily="2" charset="2"/>
              </a:rPr>
              <a:t> high latency</a:t>
            </a:r>
          </a:p>
          <a:p>
            <a:pPr lvl="1"/>
            <a:r>
              <a:rPr lang="en-GB" sz="2000" dirty="0">
                <a:solidFill>
                  <a:srgbClr val="1D4956"/>
                </a:solidFill>
                <a:latin typeface="Barlow"/>
                <a:cs typeface="Calibri"/>
                <a:sym typeface="Wingdings" panose="05000000000000000000" pitchFamily="2" charset="2"/>
              </a:rPr>
              <a:t>Frequent </a:t>
            </a:r>
            <a:r>
              <a:rPr lang="en-GB" sz="2000" dirty="0" err="1">
                <a:solidFill>
                  <a:srgbClr val="1D4956"/>
                </a:solidFill>
                <a:latin typeface="Barlow"/>
                <a:cs typeface="Calibri"/>
                <a:sym typeface="Wingdings" panose="05000000000000000000" pitchFamily="2" charset="2"/>
              </a:rPr>
              <a:t>preemption</a:t>
            </a:r>
            <a:r>
              <a:rPr lang="en-GB" sz="2000" dirty="0">
                <a:solidFill>
                  <a:srgbClr val="1D4956"/>
                </a:solidFill>
                <a:latin typeface="Barlow"/>
                <a:cs typeface="Calibri"/>
                <a:sym typeface="Wingdings" panose="05000000000000000000" pitchFamily="2" charset="2"/>
              </a:rPr>
              <a:t> points  increase task execution time</a:t>
            </a:r>
            <a:endParaRPr lang="en-GB" sz="2000" dirty="0">
              <a:solidFill>
                <a:srgbClr val="1D4956"/>
              </a:solidFill>
              <a:latin typeface="Barlow"/>
              <a:cs typeface="Calibri"/>
            </a:endParaRPr>
          </a:p>
          <a:p>
            <a:pPr marL="0" indent="0">
              <a:lnSpc>
                <a:spcPct val="150000"/>
              </a:lnSpc>
              <a:buNone/>
            </a:pPr>
            <a:r>
              <a:rPr lang="en-GB" sz="2400" dirty="0">
                <a:solidFill>
                  <a:srgbClr val="1D4956"/>
                </a:solidFill>
                <a:latin typeface="Barlow"/>
                <a:cs typeface="Calibri"/>
              </a:rPr>
              <a:t>  2. Store stopped task’s state</a:t>
            </a:r>
          </a:p>
          <a:p>
            <a:pPr lvl="1"/>
            <a:r>
              <a:rPr lang="en-GB" sz="2000" dirty="0">
                <a:solidFill>
                  <a:srgbClr val="1D4956"/>
                </a:solidFill>
                <a:latin typeface="Barlow"/>
                <a:cs typeface="Calibri"/>
              </a:rPr>
              <a:t>In GPU memory </a:t>
            </a:r>
            <a:r>
              <a:rPr lang="en-GB" sz="2000" dirty="0">
                <a:solidFill>
                  <a:srgbClr val="1D4956"/>
                </a:solidFill>
                <a:latin typeface="Barlow"/>
                <a:cs typeface="Calibri"/>
                <a:sym typeface="Wingdings" panose="05000000000000000000" pitchFamily="2" charset="2"/>
              </a:rPr>
              <a:t> memory monopolization</a:t>
            </a:r>
            <a:endParaRPr lang="en-GB" sz="2000" dirty="0">
              <a:solidFill>
                <a:srgbClr val="1D4956"/>
              </a:solidFill>
              <a:latin typeface="Barlow"/>
              <a:cs typeface="Calibri"/>
            </a:endParaRPr>
          </a:p>
          <a:p>
            <a:pPr lvl="1"/>
            <a:r>
              <a:rPr lang="en-GB" sz="2000" dirty="0">
                <a:solidFill>
                  <a:srgbClr val="1D4956"/>
                </a:solidFill>
                <a:latin typeface="Barlow"/>
                <a:cs typeface="Calibri"/>
              </a:rPr>
              <a:t>In Host memory </a:t>
            </a:r>
            <a:r>
              <a:rPr lang="en-GB" sz="2000" dirty="0">
                <a:solidFill>
                  <a:srgbClr val="1D4956"/>
                </a:solidFill>
                <a:latin typeface="Barlow"/>
                <a:cs typeface="Calibri"/>
                <a:sym typeface="Wingdings" panose="05000000000000000000" pitchFamily="2" charset="2"/>
              </a:rPr>
              <a:t> variable latency</a:t>
            </a:r>
          </a:p>
          <a:p>
            <a:pPr>
              <a:lnSpc>
                <a:spcPct val="150000"/>
              </a:lnSpc>
            </a:pPr>
            <a:r>
              <a:rPr lang="en-GB" sz="2400" dirty="0">
                <a:solidFill>
                  <a:srgbClr val="1D4956"/>
                </a:solidFill>
                <a:latin typeface="Barlow"/>
                <a:cs typeface="Calibri"/>
                <a:sym typeface="Wingdings" panose="05000000000000000000" pitchFamily="2" charset="2"/>
              </a:rPr>
              <a:t>High </a:t>
            </a:r>
            <a:r>
              <a:rPr lang="en-GB" sz="2400" dirty="0" err="1">
                <a:solidFill>
                  <a:srgbClr val="1D4956"/>
                </a:solidFill>
                <a:latin typeface="Barlow"/>
                <a:cs typeface="Calibri"/>
                <a:sym typeface="Wingdings" panose="05000000000000000000" pitchFamily="2" charset="2"/>
              </a:rPr>
              <a:t>preemption</a:t>
            </a:r>
            <a:r>
              <a:rPr lang="en-GB" sz="2400" dirty="0">
                <a:solidFill>
                  <a:srgbClr val="1D4956"/>
                </a:solidFill>
                <a:latin typeface="Barlow"/>
                <a:cs typeface="Calibri"/>
                <a:sym typeface="Wingdings" panose="05000000000000000000" pitchFamily="2" charset="2"/>
              </a:rPr>
              <a:t> latency affects violations </a:t>
            </a:r>
          </a:p>
          <a:p>
            <a:pPr marL="0" indent="0">
              <a:buNone/>
            </a:pPr>
            <a:endParaRPr lang="en-GB" sz="2400" dirty="0">
              <a:solidFill>
                <a:srgbClr val="1D4956"/>
              </a:solidFill>
              <a:latin typeface="Barlow"/>
              <a:cs typeface="Calibri"/>
            </a:endParaRPr>
          </a:p>
          <a:p>
            <a:pPr lvl="1"/>
            <a:endParaRPr lang="en-US" sz="1600" dirty="0">
              <a:solidFill>
                <a:srgbClr val="1D4956"/>
              </a:solidFill>
              <a:latin typeface="Barlow"/>
              <a:cs typeface="Calibri"/>
            </a:endParaRPr>
          </a:p>
          <a:p>
            <a:endParaRPr lang="en-US" sz="2400" dirty="0">
              <a:solidFill>
                <a:srgbClr val="1D4956"/>
              </a:solidFill>
              <a:latin typeface="Barlow"/>
              <a:cs typeface="Calibri"/>
            </a:endParaRPr>
          </a:p>
        </p:txBody>
      </p:sp>
      <p:grpSp>
        <p:nvGrpSpPr>
          <p:cNvPr id="11" name="Group 10">
            <a:extLst>
              <a:ext uri="{FF2B5EF4-FFF2-40B4-BE49-F238E27FC236}">
                <a16:creationId xmlns:a16="http://schemas.microsoft.com/office/drawing/2014/main" id="{3CF45FB2-DAC8-4FAB-BF7C-869AB1FC2722}"/>
              </a:ext>
            </a:extLst>
          </p:cNvPr>
          <p:cNvGrpSpPr/>
          <p:nvPr/>
        </p:nvGrpSpPr>
        <p:grpSpPr>
          <a:xfrm>
            <a:off x="8971109" y="3087336"/>
            <a:ext cx="2932020" cy="1199929"/>
            <a:chOff x="8365262" y="694853"/>
            <a:chExt cx="2932020" cy="1199929"/>
          </a:xfrm>
        </p:grpSpPr>
        <p:grpSp>
          <p:nvGrpSpPr>
            <p:cNvPr id="3" name="Group 2">
              <a:extLst>
                <a:ext uri="{FF2B5EF4-FFF2-40B4-BE49-F238E27FC236}">
                  <a16:creationId xmlns:a16="http://schemas.microsoft.com/office/drawing/2014/main" id="{FDBB1B85-77E5-4102-AEE0-5935CD80C314}"/>
                </a:ext>
              </a:extLst>
            </p:cNvPr>
            <p:cNvGrpSpPr/>
            <p:nvPr/>
          </p:nvGrpSpPr>
          <p:grpSpPr>
            <a:xfrm>
              <a:off x="8365262" y="694853"/>
              <a:ext cx="2932020" cy="1199929"/>
              <a:chOff x="8455520" y="718312"/>
              <a:chExt cx="2932020" cy="1199929"/>
            </a:xfrm>
          </p:grpSpPr>
          <p:cxnSp>
            <p:nvCxnSpPr>
              <p:cNvPr id="78" name="Ευθεία γραμμή σύνδεσης 77"/>
              <p:cNvCxnSpPr>
                <a:cxnSpLocks/>
              </p:cNvCxnSpPr>
              <p:nvPr/>
            </p:nvCxnSpPr>
            <p:spPr>
              <a:xfrm flipV="1">
                <a:off x="8832326" y="1618775"/>
                <a:ext cx="2509006" cy="5058"/>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00DCCF82-E85A-4763-99D9-CDC48CAEF210}"/>
                  </a:ext>
                </a:extLst>
              </p:cNvPr>
              <p:cNvSpPr txBox="1"/>
              <p:nvPr/>
            </p:nvSpPr>
            <p:spPr>
              <a:xfrm>
                <a:off x="8455520" y="154890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112" name="Ομάδα 111"/>
              <p:cNvGrpSpPr/>
              <p:nvPr/>
            </p:nvGrpSpPr>
            <p:grpSpPr>
              <a:xfrm>
                <a:off x="10632584" y="718312"/>
                <a:ext cx="754956" cy="1004725"/>
                <a:chOff x="10632584" y="718312"/>
                <a:chExt cx="754956" cy="1004725"/>
              </a:xfrm>
            </p:grpSpPr>
            <p:cxnSp>
              <p:nvCxnSpPr>
                <p:cNvPr id="80" name="Straight Arrow Connector 17">
                  <a:extLst>
                    <a:ext uri="{FF2B5EF4-FFF2-40B4-BE49-F238E27FC236}">
                      <a16:creationId xmlns:a16="http://schemas.microsoft.com/office/drawing/2014/main" id="{D454EB1A-2985-415B-B870-75D91B1F1E10}"/>
                    </a:ext>
                  </a:extLst>
                </p:cNvPr>
                <p:cNvCxnSpPr>
                  <a:cxnSpLocks/>
                </p:cNvCxnSpPr>
                <p:nvPr/>
              </p:nvCxnSpPr>
              <p:spPr>
                <a:xfrm>
                  <a:off x="11010062" y="988915"/>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0DCCF82-E85A-4763-99D9-CDC48CAEF210}"/>
                    </a:ext>
                  </a:extLst>
                </p:cNvPr>
                <p:cNvSpPr txBox="1"/>
                <p:nvPr/>
              </p:nvSpPr>
              <p:spPr>
                <a:xfrm>
                  <a:off x="10632584" y="71831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grpSp>
        <p:sp>
          <p:nvSpPr>
            <p:cNvPr id="90" name="TextBox 89">
              <a:extLst>
                <a:ext uri="{FF2B5EF4-FFF2-40B4-BE49-F238E27FC236}">
                  <a16:creationId xmlns:a16="http://schemas.microsoft.com/office/drawing/2014/main" id="{00DCCF82-E85A-4763-99D9-CDC48CAEF210}"/>
                </a:ext>
              </a:extLst>
            </p:cNvPr>
            <p:cNvSpPr txBox="1"/>
            <p:nvPr/>
          </p:nvSpPr>
          <p:spPr>
            <a:xfrm>
              <a:off x="9823943" y="980542"/>
              <a:ext cx="375735"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06" name="Ομάδα 105"/>
          <p:cNvGrpSpPr/>
          <p:nvPr/>
        </p:nvGrpSpPr>
        <p:grpSpPr>
          <a:xfrm rot="10800000">
            <a:off x="9319995" y="3698118"/>
            <a:ext cx="1353201" cy="1120278"/>
            <a:chOff x="8944387" y="-88110"/>
            <a:chExt cx="1353201" cy="1120278"/>
          </a:xfrm>
        </p:grpSpPr>
        <p:cxnSp>
          <p:nvCxnSpPr>
            <p:cNvPr id="86" name="Straight Arrow Connector 15">
              <a:extLst>
                <a:ext uri="{FF2B5EF4-FFF2-40B4-BE49-F238E27FC236}">
                  <a16:creationId xmlns:a16="http://schemas.microsoft.com/office/drawing/2014/main" id="{79226CAC-5C12-4424-859C-9D21A67E7269}"/>
                </a:ext>
              </a:extLst>
            </p:cNvPr>
            <p:cNvCxnSpPr>
              <a:cxnSpLocks/>
              <a:stCxn id="87" idx="0"/>
            </p:cNvCxnSpPr>
            <p:nvPr/>
          </p:nvCxnSpPr>
          <p:spPr>
            <a:xfrm rot="10800000" flipV="1">
              <a:off x="9620986" y="281222"/>
              <a:ext cx="1" cy="750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0DCCF82-E85A-4763-99D9-CDC48CAEF210}"/>
                </a:ext>
              </a:extLst>
            </p:cNvPr>
            <p:cNvSpPr txBox="1"/>
            <p:nvPr/>
          </p:nvSpPr>
          <p:spPr>
            <a:xfrm rot="10800000">
              <a:off x="8944387" y="-88110"/>
              <a:ext cx="135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Stop signal</a:t>
              </a:r>
              <a:endParaRPr lang="en-US" b="1" i="1" dirty="0">
                <a:solidFill>
                  <a:schemeClr val="tx1"/>
                </a:solidFill>
              </a:endParaRPr>
            </a:p>
          </p:txBody>
        </p:sp>
      </p:grpSp>
      <p:sp>
        <p:nvSpPr>
          <p:cNvPr id="33"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34"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cxnSp>
        <p:nvCxnSpPr>
          <p:cNvPr id="23" name="Straight Arrow Connector 15">
            <a:extLst>
              <a:ext uri="{FF2B5EF4-FFF2-40B4-BE49-F238E27FC236}">
                <a16:creationId xmlns:a16="http://schemas.microsoft.com/office/drawing/2014/main" id="{03FA688B-F929-469B-9289-9BC94E55F66E}"/>
              </a:ext>
            </a:extLst>
          </p:cNvPr>
          <p:cNvCxnSpPr>
            <a:cxnSpLocks/>
          </p:cNvCxnSpPr>
          <p:nvPr/>
        </p:nvCxnSpPr>
        <p:spPr>
          <a:xfrm flipV="1">
            <a:off x="11185152" y="3684526"/>
            <a:ext cx="0" cy="1054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0E073E-6B3C-45D8-BE10-B5DA2729C5EE}"/>
              </a:ext>
            </a:extLst>
          </p:cNvPr>
          <p:cNvSpPr txBox="1"/>
          <p:nvPr/>
        </p:nvSpPr>
        <p:spPr>
          <a:xfrm>
            <a:off x="10395159" y="4684611"/>
            <a:ext cx="15799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Task stopped</a:t>
            </a:r>
            <a:endParaRPr lang="en-US" b="1" i="1" dirty="0">
              <a:solidFill>
                <a:schemeClr val="tx1"/>
              </a:solidFill>
            </a:endParaRPr>
          </a:p>
        </p:txBody>
      </p:sp>
      <p:grpSp>
        <p:nvGrpSpPr>
          <p:cNvPr id="25" name="Ομάδα 94">
            <a:extLst>
              <a:ext uri="{FF2B5EF4-FFF2-40B4-BE49-F238E27FC236}">
                <a16:creationId xmlns:a16="http://schemas.microsoft.com/office/drawing/2014/main" id="{52799CE2-BEA9-428E-877F-B32A5C7C0B5B}"/>
              </a:ext>
            </a:extLst>
          </p:cNvPr>
          <p:cNvGrpSpPr/>
          <p:nvPr/>
        </p:nvGrpSpPr>
        <p:grpSpPr>
          <a:xfrm>
            <a:off x="9739031" y="3367810"/>
            <a:ext cx="1479346" cy="311501"/>
            <a:chOff x="9547201" y="2362407"/>
            <a:chExt cx="1422462" cy="311501"/>
          </a:xfrm>
        </p:grpSpPr>
        <p:sp>
          <p:nvSpPr>
            <p:cNvPr id="26" name="Rectangle 16">
              <a:extLst>
                <a:ext uri="{FF2B5EF4-FFF2-40B4-BE49-F238E27FC236}">
                  <a16:creationId xmlns:a16="http://schemas.microsoft.com/office/drawing/2014/main" id="{438980D9-95A1-4529-916C-9343CBD39993}"/>
                </a:ext>
              </a:extLst>
            </p:cNvPr>
            <p:cNvSpPr/>
            <p:nvPr/>
          </p:nvSpPr>
          <p:spPr>
            <a:xfrm>
              <a:off x="9547201" y="2430338"/>
              <a:ext cx="1422462"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D231F55-9E43-4B9B-BEA5-F0C8DCD55D58}"/>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31" name="Group 30">
            <a:extLst>
              <a:ext uri="{FF2B5EF4-FFF2-40B4-BE49-F238E27FC236}">
                <a16:creationId xmlns:a16="http://schemas.microsoft.com/office/drawing/2014/main" id="{B801D9EA-ACA1-4D13-91ED-62B84E485900}"/>
              </a:ext>
            </a:extLst>
          </p:cNvPr>
          <p:cNvGrpSpPr/>
          <p:nvPr/>
        </p:nvGrpSpPr>
        <p:grpSpPr>
          <a:xfrm>
            <a:off x="9914627" y="2710365"/>
            <a:ext cx="1394631" cy="1558781"/>
            <a:chOff x="9527287" y="832705"/>
            <a:chExt cx="1394631" cy="1144500"/>
          </a:xfrm>
        </p:grpSpPr>
        <p:cxnSp>
          <p:nvCxnSpPr>
            <p:cNvPr id="32" name="Straight Arrow Connector 17">
              <a:extLst>
                <a:ext uri="{FF2B5EF4-FFF2-40B4-BE49-F238E27FC236}">
                  <a16:creationId xmlns:a16="http://schemas.microsoft.com/office/drawing/2014/main" id="{55272AEC-495E-4485-B3CA-FE525D980A42}"/>
                </a:ext>
              </a:extLst>
            </p:cNvPr>
            <p:cNvCxnSpPr>
              <a:cxnSpLocks/>
            </p:cNvCxnSpPr>
            <p:nvPr/>
          </p:nvCxnSpPr>
          <p:spPr>
            <a:xfrm>
              <a:off x="9605271" y="1022487"/>
              <a:ext cx="11510" cy="92421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17">
              <a:extLst>
                <a:ext uri="{FF2B5EF4-FFF2-40B4-BE49-F238E27FC236}">
                  <a16:creationId xmlns:a16="http://schemas.microsoft.com/office/drawing/2014/main" id="{0C14A0A5-C838-49FF-A6E2-5C535990C126}"/>
                </a:ext>
              </a:extLst>
            </p:cNvPr>
            <p:cNvCxnSpPr>
              <a:cxnSpLocks/>
            </p:cNvCxnSpPr>
            <p:nvPr/>
          </p:nvCxnSpPr>
          <p:spPr>
            <a:xfrm>
              <a:off x="10806755" y="943525"/>
              <a:ext cx="2851" cy="10336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96BB9579-2026-4357-982B-37F6D5C6112C}"/>
                </a:ext>
              </a:extLst>
            </p:cNvPr>
            <p:cNvSpPr txBox="1"/>
            <p:nvPr/>
          </p:nvSpPr>
          <p:spPr>
            <a:xfrm>
              <a:off x="9527287" y="832705"/>
              <a:ext cx="13946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Preemption latency</a:t>
              </a:r>
              <a:endParaRPr lang="en-US" sz="1200" b="1" dirty="0">
                <a:solidFill>
                  <a:srgbClr val="1D4956"/>
                </a:solidFill>
              </a:endParaRPr>
            </a:p>
          </p:txBody>
        </p:sp>
        <p:cxnSp>
          <p:nvCxnSpPr>
            <p:cNvPr id="37" name="Straight Arrow Connector 39">
              <a:extLst>
                <a:ext uri="{FF2B5EF4-FFF2-40B4-BE49-F238E27FC236}">
                  <a16:creationId xmlns:a16="http://schemas.microsoft.com/office/drawing/2014/main" id="{98125CD2-D48E-4FE6-8F00-4833D50EDE8E}"/>
                </a:ext>
              </a:extLst>
            </p:cNvPr>
            <p:cNvCxnSpPr>
              <a:cxnSpLocks/>
            </p:cNvCxnSpPr>
            <p:nvPr/>
          </p:nvCxnSpPr>
          <p:spPr>
            <a:xfrm flipV="1">
              <a:off x="9738409" y="1290340"/>
              <a:ext cx="987823" cy="2062"/>
            </a:xfrm>
            <a:prstGeom prst="straightConnector1">
              <a:avLst/>
            </a:prstGeom>
            <a:ln w="12700" cap="flat" cmpd="sng" algn="ctr">
              <a:solidFill>
                <a:srgbClr val="1D495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9" name="Ομάδα 30">
            <a:extLst>
              <a:ext uri="{FF2B5EF4-FFF2-40B4-BE49-F238E27FC236}">
                <a16:creationId xmlns:a16="http://schemas.microsoft.com/office/drawing/2014/main" id="{453A82A3-CB67-4812-B423-C546AF02F17D}"/>
              </a:ext>
            </a:extLst>
          </p:cNvPr>
          <p:cNvGrpSpPr/>
          <p:nvPr/>
        </p:nvGrpSpPr>
        <p:grpSpPr>
          <a:xfrm>
            <a:off x="11286227" y="3367465"/>
            <a:ext cx="369856" cy="369332"/>
            <a:chOff x="10971446" y="2375160"/>
            <a:chExt cx="369856" cy="369332"/>
          </a:xfrm>
        </p:grpSpPr>
        <p:sp>
          <p:nvSpPr>
            <p:cNvPr id="50" name="Rectangle 20">
              <a:extLst>
                <a:ext uri="{FF2B5EF4-FFF2-40B4-BE49-F238E27FC236}">
                  <a16:creationId xmlns:a16="http://schemas.microsoft.com/office/drawing/2014/main" id="{C0EC293E-C03C-4F9B-BF25-0EAC42CA4C0C}"/>
                </a:ext>
              </a:extLst>
            </p:cNvPr>
            <p:cNvSpPr/>
            <p:nvPr/>
          </p:nvSpPr>
          <p:spPr>
            <a:xfrm>
              <a:off x="10971446" y="2437482"/>
              <a:ext cx="369856" cy="24468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C1D7C78-7F37-4D3D-AA73-6935E471197E}"/>
                </a:ext>
              </a:extLst>
            </p:cNvPr>
            <p:cNvSpPr txBox="1"/>
            <p:nvPr/>
          </p:nvSpPr>
          <p:spPr>
            <a:xfrm>
              <a:off x="11010626" y="237516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sp>
        <p:nvSpPr>
          <p:cNvPr id="52" name="Content Placeholder 2">
            <a:extLst>
              <a:ext uri="{FF2B5EF4-FFF2-40B4-BE49-F238E27FC236}">
                <a16:creationId xmlns:a16="http://schemas.microsoft.com/office/drawing/2014/main" id="{94E83A23-9AD3-4A6B-9C09-F53ECA74FB36}"/>
              </a:ext>
            </a:extLst>
          </p:cNvPr>
          <p:cNvSpPr txBox="1">
            <a:spLocks/>
          </p:cNvSpPr>
          <p:nvPr/>
        </p:nvSpPr>
        <p:spPr>
          <a:xfrm>
            <a:off x="1074058" y="5332043"/>
            <a:ext cx="9599138" cy="12932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buFont typeface="Wingdings" panose="05000000000000000000" pitchFamily="2" charset="2"/>
              <a:buChar char="q"/>
            </a:pPr>
            <a:r>
              <a:rPr lang="en-US" sz="2400" dirty="0">
                <a:solidFill>
                  <a:srgbClr val="1D4956"/>
                </a:solidFill>
                <a:latin typeface="Barlow"/>
                <a:cs typeface="Calibri"/>
              </a:rPr>
              <a:t> We need preemption mechanism with </a:t>
            </a:r>
            <a:r>
              <a:rPr lang="en-US" sz="2400" b="1" dirty="0">
                <a:solidFill>
                  <a:srgbClr val="1D4956"/>
                </a:solidFill>
                <a:latin typeface="Barlow"/>
                <a:cs typeface="Calibri"/>
              </a:rPr>
              <a:t>constant </a:t>
            </a:r>
            <a:r>
              <a:rPr lang="en-US" sz="2400" dirty="0">
                <a:solidFill>
                  <a:srgbClr val="1D4956"/>
                </a:solidFill>
                <a:latin typeface="Barlow"/>
                <a:cs typeface="Calibri"/>
              </a:rPr>
              <a:t>&amp;</a:t>
            </a:r>
            <a:r>
              <a:rPr lang="en-US" sz="2400" b="1" dirty="0">
                <a:solidFill>
                  <a:srgbClr val="1D4956"/>
                </a:solidFill>
                <a:latin typeface="Barlow"/>
                <a:cs typeface="Calibri"/>
              </a:rPr>
              <a:t> low </a:t>
            </a:r>
            <a:r>
              <a:rPr lang="en-US" sz="2400" dirty="0">
                <a:solidFill>
                  <a:srgbClr val="1D4956"/>
                </a:solidFill>
                <a:latin typeface="Barlow"/>
                <a:cs typeface="Calibri"/>
              </a:rPr>
              <a:t>latency</a:t>
            </a:r>
          </a:p>
          <a:p>
            <a:pPr lvl="1">
              <a:lnSpc>
                <a:spcPct val="150000"/>
              </a:lnSpc>
              <a:buClrTx/>
              <a:buFont typeface="Wingdings" panose="05000000000000000000" pitchFamily="2" charset="2"/>
              <a:buChar char="§"/>
            </a:pPr>
            <a:r>
              <a:rPr lang="en-US" sz="2000" dirty="0">
                <a:solidFill>
                  <a:srgbClr val="1D4956"/>
                </a:solidFill>
                <a:latin typeface="Barlow"/>
                <a:cs typeface="Calibri"/>
              </a:rPr>
              <a:t> Much shorter than the SLA</a:t>
            </a:r>
          </a:p>
          <a:p>
            <a:pPr>
              <a:buClrTx/>
            </a:pPr>
            <a:endParaRPr lang="en-US" sz="2400" dirty="0">
              <a:solidFill>
                <a:srgbClr val="1D4956"/>
              </a:solidFill>
              <a:latin typeface="Barlow"/>
              <a:cs typeface="Calibri"/>
            </a:endParaRPr>
          </a:p>
        </p:txBody>
      </p:sp>
      <p:cxnSp>
        <p:nvCxnSpPr>
          <p:cNvPr id="53" name="Straight Arrow Connector 6">
            <a:extLst>
              <a:ext uri="{FF2B5EF4-FFF2-40B4-BE49-F238E27FC236}">
                <a16:creationId xmlns:a16="http://schemas.microsoft.com/office/drawing/2014/main" id="{D616E01B-17A7-42CC-BEE8-D9095664B738}"/>
              </a:ext>
            </a:extLst>
          </p:cNvPr>
          <p:cNvCxnSpPr>
            <a:cxnSpLocks/>
          </p:cNvCxnSpPr>
          <p:nvPr/>
        </p:nvCxnSpPr>
        <p:spPr>
          <a:xfrm>
            <a:off x="8839200" y="2710365"/>
            <a:ext cx="0" cy="2343578"/>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09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223780" cy="1342496"/>
          </a:xfrm>
        </p:spPr>
        <p:txBody>
          <a:bodyPr>
            <a:normAutofit/>
          </a:bodyPr>
          <a:lstStyle/>
          <a:p>
            <a:r>
              <a:rPr lang="en-GB" sz="4000" b="1" dirty="0" err="1">
                <a:solidFill>
                  <a:srgbClr val="1D4956"/>
                </a:solidFill>
                <a:latin typeface="Barlow"/>
                <a:cs typeface="Calibri"/>
              </a:rPr>
              <a:t>TReM</a:t>
            </a:r>
            <a:r>
              <a:rPr lang="en-GB" sz="4000" b="1" dirty="0">
                <a:solidFill>
                  <a:srgbClr val="1D4956"/>
                </a:solidFill>
                <a:latin typeface="Barlow"/>
                <a:cs typeface="Calibri"/>
              </a:rPr>
              <a:t>: T</a:t>
            </a:r>
            <a:r>
              <a:rPr lang="en-GB" sz="4000" dirty="0">
                <a:solidFill>
                  <a:srgbClr val="1D4956"/>
                </a:solidFill>
                <a:latin typeface="Barlow"/>
                <a:cs typeface="Calibri"/>
              </a:rPr>
              <a:t>ask </a:t>
            </a:r>
            <a:r>
              <a:rPr lang="en-GB" sz="4000" b="1" dirty="0">
                <a:solidFill>
                  <a:srgbClr val="1D4956"/>
                </a:solidFill>
                <a:latin typeface="Barlow"/>
                <a:cs typeface="Calibri"/>
              </a:rPr>
              <a:t>Re</a:t>
            </a:r>
            <a:r>
              <a:rPr lang="en-GB" sz="4000" dirty="0">
                <a:solidFill>
                  <a:srgbClr val="1D4956"/>
                </a:solidFill>
                <a:latin typeface="Barlow"/>
                <a:cs typeface="Calibri"/>
              </a:rPr>
              <a:t>vocation </a:t>
            </a:r>
            <a:r>
              <a:rPr lang="en-GB" sz="4000" b="1" dirty="0">
                <a:solidFill>
                  <a:srgbClr val="1D4956"/>
                </a:solidFill>
                <a:latin typeface="Barlow"/>
                <a:cs typeface="Calibri"/>
              </a:rPr>
              <a:t>M</a:t>
            </a:r>
            <a:r>
              <a:rPr lang="en-GB" sz="4000" dirty="0">
                <a:solidFill>
                  <a:srgbClr val="1D4956"/>
                </a:solidFill>
                <a:latin typeface="Barlow"/>
                <a:cs typeface="Calibri"/>
              </a:rPr>
              <a:t>echanism for GPUS</a:t>
            </a:r>
            <a:endParaRPr lang="en-GB" sz="4000" u="sng" dirty="0">
              <a:solidFill>
                <a:srgbClr val="1D4956"/>
              </a:solidFill>
              <a:latin typeface="Barlow"/>
              <a:cs typeface="Calibri"/>
            </a:endParaRPr>
          </a:p>
        </p:txBody>
      </p:sp>
      <p:sp>
        <p:nvSpPr>
          <p:cNvPr id="4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51753" y="1461387"/>
            <a:ext cx="11288494" cy="5031487"/>
          </a:xfrm>
        </p:spPr>
        <p:txBody>
          <a:bodyPr vert="horz" lIns="91440" tIns="45720" rIns="91440" bIns="45720" rtlCol="0" anchor="t">
            <a:normAutofit/>
          </a:bodyPr>
          <a:lstStyle/>
          <a:p>
            <a:pPr>
              <a:buFont typeface="Wingdings" panose="05000000000000000000" pitchFamily="2" charset="2"/>
              <a:buChar char="ü"/>
            </a:pPr>
            <a:r>
              <a:rPr lang="en-US" sz="2400" dirty="0">
                <a:solidFill>
                  <a:srgbClr val="1D4956"/>
                </a:solidFill>
                <a:latin typeface="Barlow"/>
                <a:cs typeface="Calibri"/>
              </a:rPr>
              <a:t> With </a:t>
            </a:r>
            <a:r>
              <a:rPr lang="en-US" sz="2400" b="1" dirty="0">
                <a:solidFill>
                  <a:srgbClr val="1D4956"/>
                </a:solidFill>
                <a:latin typeface="Barlow"/>
                <a:cs typeface="Calibri"/>
              </a:rPr>
              <a:t>constant</a:t>
            </a:r>
            <a:r>
              <a:rPr lang="en-US" sz="2400" dirty="0">
                <a:solidFill>
                  <a:srgbClr val="1D4956"/>
                </a:solidFill>
                <a:latin typeface="Barlow"/>
                <a:cs typeface="Calibri"/>
              </a:rPr>
              <a:t> &amp; </a:t>
            </a:r>
            <a:r>
              <a:rPr lang="en-US" sz="2400" b="1" dirty="0">
                <a:solidFill>
                  <a:srgbClr val="1D4956"/>
                </a:solidFill>
                <a:latin typeface="Barlow"/>
                <a:cs typeface="Calibri"/>
              </a:rPr>
              <a:t>low</a:t>
            </a:r>
            <a:r>
              <a:rPr lang="en-US" sz="2400" dirty="0">
                <a:solidFill>
                  <a:srgbClr val="1D4956"/>
                </a:solidFill>
                <a:latin typeface="Barlow"/>
                <a:cs typeface="Calibri"/>
              </a:rPr>
              <a:t> latency </a:t>
            </a:r>
          </a:p>
          <a:p>
            <a:r>
              <a:rPr lang="en-US" sz="2400" dirty="0">
                <a:solidFill>
                  <a:srgbClr val="1D4956"/>
                </a:solidFill>
                <a:latin typeface="Barlow"/>
                <a:cs typeface="Calibri"/>
              </a:rPr>
              <a:t>To achieve that </a:t>
            </a:r>
            <a:r>
              <a:rPr lang="en-US" sz="2400" dirty="0" err="1">
                <a:solidFill>
                  <a:srgbClr val="1D4956"/>
                </a:solidFill>
                <a:latin typeface="Barlow"/>
                <a:cs typeface="Calibri"/>
              </a:rPr>
              <a:t>TReM</a:t>
            </a:r>
            <a:r>
              <a:rPr lang="en-US" sz="2400" dirty="0">
                <a:solidFill>
                  <a:srgbClr val="1D4956"/>
                </a:solidFill>
                <a:latin typeface="Barlow"/>
                <a:cs typeface="Calibri"/>
              </a:rPr>
              <a:t>:</a:t>
            </a:r>
          </a:p>
          <a:p>
            <a:pPr lvl="1"/>
            <a:r>
              <a:rPr lang="en-GB" sz="2000" dirty="0">
                <a:solidFill>
                  <a:srgbClr val="1D4956"/>
                </a:solidFill>
                <a:latin typeface="Barlow"/>
                <a:cs typeface="Calibri"/>
              </a:rPr>
              <a:t>Stops a task at any point of its execution </a:t>
            </a:r>
            <a:r>
              <a:rPr lang="en-GB" sz="2000" dirty="0">
                <a:solidFill>
                  <a:srgbClr val="1D4956"/>
                </a:solidFill>
                <a:latin typeface="Barlow"/>
                <a:cs typeface="Calibri"/>
                <a:sym typeface="Wingdings" panose="05000000000000000000" pitchFamily="2" charset="2"/>
              </a:rPr>
              <a:t> low &amp; constant latency</a:t>
            </a:r>
            <a:endParaRPr lang="en-GB" sz="2000" dirty="0">
              <a:solidFill>
                <a:srgbClr val="1D4956"/>
              </a:solidFill>
              <a:latin typeface="Barlow"/>
              <a:cs typeface="Calibri"/>
            </a:endParaRPr>
          </a:p>
          <a:p>
            <a:pPr lvl="1"/>
            <a:r>
              <a:rPr lang="en-GB" sz="2000" dirty="0">
                <a:solidFill>
                  <a:srgbClr val="1D4956"/>
                </a:solidFill>
                <a:latin typeface="Barlow"/>
                <a:cs typeface="Calibri"/>
              </a:rPr>
              <a:t>Does not store the state of the revoked task </a:t>
            </a:r>
            <a:r>
              <a:rPr lang="en-GB" sz="2000" dirty="0">
                <a:solidFill>
                  <a:srgbClr val="1D4956"/>
                </a:solidFill>
                <a:latin typeface="Barlow"/>
                <a:cs typeface="Calibri"/>
                <a:sym typeface="Wingdings" panose="05000000000000000000" pitchFamily="2" charset="2"/>
              </a:rPr>
              <a:t> constant latency</a:t>
            </a:r>
            <a:endParaRPr lang="en-GB" sz="2000" dirty="0">
              <a:solidFill>
                <a:srgbClr val="1D4956"/>
              </a:solidFill>
              <a:latin typeface="Barlow"/>
              <a:cs typeface="Calibri"/>
            </a:endParaRPr>
          </a:p>
          <a:p>
            <a:pPr lvl="1"/>
            <a:r>
              <a:rPr lang="en-GB" sz="2000" dirty="0">
                <a:solidFill>
                  <a:srgbClr val="1D4956"/>
                </a:solidFill>
                <a:latin typeface="Barlow"/>
                <a:cs typeface="Calibri"/>
              </a:rPr>
              <a:t>Replays the revoked task later</a:t>
            </a:r>
            <a:endParaRPr lang="en-US" sz="2400" dirty="0">
              <a:solidFill>
                <a:srgbClr val="1D4956"/>
              </a:solidFill>
              <a:latin typeface="Barlow"/>
              <a:cs typeface="Calibri"/>
            </a:endParaRPr>
          </a:p>
          <a:p>
            <a:r>
              <a:rPr lang="en-GB" sz="2400" dirty="0">
                <a:solidFill>
                  <a:srgbClr val="1D4956"/>
                </a:solidFill>
                <a:latin typeface="Barlow"/>
                <a:cs typeface="Calibri"/>
              </a:rPr>
              <a:t>To stop a task </a:t>
            </a:r>
            <a:r>
              <a:rPr lang="en-GB" sz="2400" dirty="0" err="1">
                <a:solidFill>
                  <a:srgbClr val="1D4956"/>
                </a:solidFill>
                <a:latin typeface="Barlow"/>
                <a:cs typeface="Calibri"/>
              </a:rPr>
              <a:t>TReM</a:t>
            </a:r>
            <a:r>
              <a:rPr lang="en-GB" sz="2400" dirty="0">
                <a:solidFill>
                  <a:srgbClr val="1D4956"/>
                </a:solidFill>
                <a:latin typeface="Barlow"/>
                <a:cs typeface="Calibri"/>
              </a:rPr>
              <a:t> uses 3 mechanisms</a:t>
            </a:r>
          </a:p>
          <a:p>
            <a:pPr marL="800100" lvl="1" indent="-342900">
              <a:buFont typeface="+mj-lt"/>
              <a:buAutoNum type="arabicPeriod"/>
            </a:pPr>
            <a:r>
              <a:rPr lang="en-GB" sz="2000" dirty="0">
                <a:solidFill>
                  <a:srgbClr val="1D4956"/>
                </a:solidFill>
                <a:latin typeface="Barlow"/>
                <a:cs typeface="Calibri"/>
              </a:rPr>
              <a:t>CUDA dynamic parallelism</a:t>
            </a:r>
          </a:p>
          <a:p>
            <a:pPr marL="800100" lvl="1" indent="-342900">
              <a:buFont typeface="+mj-lt"/>
              <a:buAutoNum type="arabicPeriod"/>
            </a:pPr>
            <a:r>
              <a:rPr lang="en-GB" sz="2000" dirty="0">
                <a:solidFill>
                  <a:srgbClr val="1D4956"/>
                </a:solidFill>
                <a:latin typeface="Barlow"/>
                <a:cs typeface="Calibri"/>
              </a:rPr>
              <a:t>CUDA unified memory</a:t>
            </a:r>
          </a:p>
          <a:p>
            <a:pPr marL="800100" lvl="1" indent="-342900">
              <a:buFont typeface="+mj-lt"/>
              <a:buAutoNum type="arabicPeriod"/>
            </a:pPr>
            <a:r>
              <a:rPr lang="en-GB" sz="2000" dirty="0" err="1">
                <a:solidFill>
                  <a:srgbClr val="1D4956"/>
                </a:solidFill>
                <a:latin typeface="Barlow"/>
                <a:cs typeface="Calibri"/>
              </a:rPr>
              <a:t>asm</a:t>
            </a:r>
            <a:r>
              <a:rPr lang="en-GB" sz="2000" dirty="0">
                <a:solidFill>
                  <a:srgbClr val="1D4956"/>
                </a:solidFill>
                <a:latin typeface="Barlow"/>
                <a:cs typeface="Calibri"/>
              </a:rPr>
              <a:t>(trap)</a:t>
            </a:r>
          </a:p>
          <a:p>
            <a:r>
              <a:rPr lang="en-GB" sz="2400" dirty="0">
                <a:solidFill>
                  <a:srgbClr val="1D4956"/>
                </a:solidFill>
                <a:latin typeface="Barlow"/>
                <a:cs typeface="Calibri"/>
              </a:rPr>
              <a:t>We examine the effectiveness of </a:t>
            </a:r>
            <a:r>
              <a:rPr lang="en-GB" sz="2400" dirty="0" err="1">
                <a:solidFill>
                  <a:srgbClr val="1D4956"/>
                </a:solidFill>
                <a:latin typeface="Barlow"/>
                <a:cs typeface="Calibri"/>
              </a:rPr>
              <a:t>TReM</a:t>
            </a:r>
            <a:r>
              <a:rPr lang="en-GB" sz="2400" dirty="0">
                <a:solidFill>
                  <a:srgbClr val="1D4956"/>
                </a:solidFill>
                <a:latin typeface="Barlow"/>
                <a:cs typeface="Calibri"/>
              </a:rPr>
              <a:t> on SLA violations</a:t>
            </a:r>
          </a:p>
          <a:p>
            <a:pPr lvl="1"/>
            <a:r>
              <a:rPr lang="en-GB" sz="2000" dirty="0">
                <a:solidFill>
                  <a:srgbClr val="1D4956"/>
                </a:solidFill>
                <a:latin typeface="Barlow"/>
                <a:cs typeface="Calibri"/>
              </a:rPr>
              <a:t>Using different scheduling policies</a:t>
            </a:r>
          </a:p>
          <a:p>
            <a:pPr lvl="1"/>
            <a:r>
              <a:rPr lang="en-GB" sz="2000" dirty="0">
                <a:solidFill>
                  <a:srgbClr val="1D4956"/>
                </a:solidFill>
                <a:latin typeface="Barlow"/>
                <a:cs typeface="Calibri"/>
              </a:rPr>
              <a:t>Focusing on long running batch tasks (i.e. execution time relative to SLA)</a:t>
            </a:r>
          </a:p>
          <a:p>
            <a:pPr lvl="1"/>
            <a:endParaRPr lang="en-GB" sz="2000" dirty="0">
              <a:solidFill>
                <a:srgbClr val="1D4956"/>
              </a:solidFill>
              <a:latin typeface="Barlow"/>
              <a:cs typeface="Calibri"/>
            </a:endParaRPr>
          </a:p>
          <a:p>
            <a:endParaRPr lang="en-GB" sz="2400" dirty="0">
              <a:solidFill>
                <a:srgbClr val="1D4956"/>
              </a:solidFill>
              <a:latin typeface="Barlow"/>
              <a:cs typeface="Calibri"/>
            </a:endParaRPr>
          </a:p>
          <a:p>
            <a:pPr marL="914400" lvl="2" indent="0">
              <a:buNone/>
            </a:pPr>
            <a:endParaRPr lang="en-GB" sz="1600" dirty="0">
              <a:solidFill>
                <a:srgbClr val="1D4956"/>
              </a:solidFill>
              <a:latin typeface="Barlow"/>
              <a:cs typeface="Calibri"/>
            </a:endParaRPr>
          </a:p>
        </p:txBody>
      </p:sp>
      <p:sp>
        <p:nvSpPr>
          <p:cNvPr id="35"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36"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37"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4</a:t>
            </a:r>
            <a:endParaRPr lang="en-US" sz="1400" b="1" dirty="0">
              <a:solidFill>
                <a:schemeClr val="bg1"/>
              </a:solidFill>
            </a:endParaRPr>
          </a:p>
        </p:txBody>
      </p:sp>
    </p:spTree>
    <p:extLst>
      <p:ext uri="{BB962C8B-B14F-4D97-AF65-F5344CB8AC3E}">
        <p14:creationId xmlns:p14="http://schemas.microsoft.com/office/powerpoint/2010/main" val="16827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8" y="365125"/>
            <a:ext cx="3028838" cy="1342496"/>
          </a:xfrm>
        </p:spPr>
        <p:txBody>
          <a:bodyPr>
            <a:normAutofit/>
          </a:bodyPr>
          <a:lstStyle/>
          <a:p>
            <a:r>
              <a:rPr lang="en-US" sz="4000" b="1" dirty="0">
                <a:solidFill>
                  <a:srgbClr val="1D4956"/>
                </a:solidFill>
                <a:latin typeface="Barlow"/>
                <a:cs typeface="Calibri Light"/>
              </a:rPr>
              <a:t>Why </a:t>
            </a:r>
            <a:r>
              <a:rPr lang="en-US" sz="4000" b="1" dirty="0" err="1">
                <a:solidFill>
                  <a:srgbClr val="1D4956"/>
                </a:solidFill>
                <a:latin typeface="Barlow"/>
                <a:cs typeface="Calibri Light"/>
              </a:rPr>
              <a:t>TReM</a:t>
            </a:r>
            <a:r>
              <a:rPr lang="en-US" sz="4000" b="1" dirty="0">
                <a:solidFill>
                  <a:srgbClr val="1D4956"/>
                </a:solidFill>
                <a:latin typeface="Barlow"/>
                <a:cs typeface="Calibri Light"/>
              </a:rPr>
              <a:t>?</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panose="020B0604020202020204" charset="0"/>
              </a:rPr>
              <a:t>5</a:t>
            </a:r>
          </a:p>
        </p:txBody>
      </p:sp>
      <p:graphicFrame>
        <p:nvGraphicFramePr>
          <p:cNvPr id="4" name="Πίνακας 3"/>
          <p:cNvGraphicFramePr>
            <a:graphicFrameLocks noGrp="1"/>
          </p:cNvGraphicFramePr>
          <p:nvPr>
            <p:extLst>
              <p:ext uri="{D42A27DB-BD31-4B8C-83A1-F6EECF244321}">
                <p14:modId xmlns:p14="http://schemas.microsoft.com/office/powerpoint/2010/main" val="1114476461"/>
              </p:ext>
            </p:extLst>
          </p:nvPr>
        </p:nvGraphicFramePr>
        <p:xfrm>
          <a:off x="999177" y="1723367"/>
          <a:ext cx="10408179" cy="3709029"/>
        </p:xfrm>
        <a:graphic>
          <a:graphicData uri="http://schemas.openxmlformats.org/drawingml/2006/table">
            <a:tbl>
              <a:tblPr firstRow="1" bandRow="1">
                <a:tableStyleId>{F5AB1C69-6EDB-4FF4-983F-18BD219EF322}</a:tableStyleId>
              </a:tblPr>
              <a:tblGrid>
                <a:gridCol w="5002017">
                  <a:extLst>
                    <a:ext uri="{9D8B030D-6E8A-4147-A177-3AD203B41FA5}">
                      <a16:colId xmlns:a16="http://schemas.microsoft.com/office/drawing/2014/main" val="2216117299"/>
                    </a:ext>
                  </a:extLst>
                </a:gridCol>
                <a:gridCol w="866273">
                  <a:extLst>
                    <a:ext uri="{9D8B030D-6E8A-4147-A177-3AD203B41FA5}">
                      <a16:colId xmlns:a16="http://schemas.microsoft.com/office/drawing/2014/main" val="1372732053"/>
                    </a:ext>
                  </a:extLst>
                </a:gridCol>
                <a:gridCol w="802105">
                  <a:extLst>
                    <a:ext uri="{9D8B030D-6E8A-4147-A177-3AD203B41FA5}">
                      <a16:colId xmlns:a16="http://schemas.microsoft.com/office/drawing/2014/main" val="3142260953"/>
                    </a:ext>
                  </a:extLst>
                </a:gridCol>
                <a:gridCol w="1603375">
                  <a:extLst>
                    <a:ext uri="{9D8B030D-6E8A-4147-A177-3AD203B41FA5}">
                      <a16:colId xmlns:a16="http://schemas.microsoft.com/office/drawing/2014/main" val="3122937637"/>
                    </a:ext>
                  </a:extLst>
                </a:gridCol>
                <a:gridCol w="1205696">
                  <a:extLst>
                    <a:ext uri="{9D8B030D-6E8A-4147-A177-3AD203B41FA5}">
                      <a16:colId xmlns:a16="http://schemas.microsoft.com/office/drawing/2014/main" val="1436739819"/>
                    </a:ext>
                  </a:extLst>
                </a:gridCol>
                <a:gridCol w="928713">
                  <a:extLst>
                    <a:ext uri="{9D8B030D-6E8A-4147-A177-3AD203B41FA5}">
                      <a16:colId xmlns:a16="http://schemas.microsoft.com/office/drawing/2014/main" val="775570690"/>
                    </a:ext>
                  </a:extLst>
                </a:gridCol>
              </a:tblGrid>
              <a:tr h="569589">
                <a:tc>
                  <a:txBody>
                    <a:bodyPr/>
                    <a:lstStyle/>
                    <a:p>
                      <a:pPr algn="ctr"/>
                      <a:r>
                        <a:rPr lang="en-US" sz="2000" dirty="0">
                          <a:latin typeface="Barlow" panose="00000500000000000000" pitchFamily="2" charset="0"/>
                        </a:rPr>
                        <a:t>Desired features </a:t>
                      </a:r>
                    </a:p>
                  </a:txBody>
                  <a:tcPr>
                    <a:solidFill>
                      <a:srgbClr val="1D4956"/>
                    </a:solidFill>
                  </a:tcPr>
                </a:tc>
                <a:tc>
                  <a:txBody>
                    <a:bodyPr/>
                    <a:lstStyle/>
                    <a:p>
                      <a:pPr algn="ctr"/>
                      <a:r>
                        <a:rPr lang="en-US" sz="2000" dirty="0">
                          <a:latin typeface="Barlow" panose="00000500000000000000" pitchFamily="2" charset="0"/>
                        </a:rPr>
                        <a:t>FLEP</a:t>
                      </a:r>
                      <a:endParaRPr lang="en-US" sz="2000" dirty="0">
                        <a:solidFill>
                          <a:srgbClr val="1D4956"/>
                        </a:solidFill>
                        <a:latin typeface="Barlow" panose="00000500000000000000" pitchFamily="2" charset="0"/>
                      </a:endParaRPr>
                    </a:p>
                  </a:txBody>
                  <a:tcPr>
                    <a:solidFill>
                      <a:srgbClr val="1D4956"/>
                    </a:solidFill>
                  </a:tcPr>
                </a:tc>
                <a:tc>
                  <a:txBody>
                    <a:bodyPr/>
                    <a:lstStyle/>
                    <a:p>
                      <a:pPr algn="ctr"/>
                      <a:r>
                        <a:rPr lang="en-US" sz="2000" dirty="0">
                          <a:latin typeface="Barlow" panose="00000500000000000000" pitchFamily="2" charset="0"/>
                        </a:rPr>
                        <a:t>GPES</a:t>
                      </a:r>
                      <a:endParaRPr lang="en-US" sz="2000" dirty="0">
                        <a:solidFill>
                          <a:srgbClr val="1D4956"/>
                        </a:solidFill>
                        <a:latin typeface="Barlow" panose="00000500000000000000" pitchFamily="2" charset="0"/>
                      </a:endParaRPr>
                    </a:p>
                  </a:txBody>
                  <a:tcPr>
                    <a:solidFill>
                      <a:srgbClr val="1D4956"/>
                    </a:solidFill>
                  </a:tcPr>
                </a:tc>
                <a:tc>
                  <a:txBody>
                    <a:bodyPr/>
                    <a:lstStyle/>
                    <a:p>
                      <a:pPr algn="ctr"/>
                      <a:r>
                        <a:rPr lang="en-US" sz="2000" dirty="0">
                          <a:latin typeface="Barlow" panose="00000500000000000000" pitchFamily="2" charset="0"/>
                        </a:rPr>
                        <a:t>Pascal Preemption</a:t>
                      </a:r>
                      <a:endParaRPr lang="en-US" sz="2000" dirty="0">
                        <a:solidFill>
                          <a:srgbClr val="1D4956"/>
                        </a:solidFill>
                        <a:latin typeface="Barlow" panose="00000500000000000000" pitchFamily="2" charset="0"/>
                      </a:endParaRPr>
                    </a:p>
                  </a:txBody>
                  <a:tcPr>
                    <a:solidFill>
                      <a:srgbClr val="1D4956"/>
                    </a:solidFill>
                  </a:tcPr>
                </a:tc>
                <a:tc>
                  <a:txBody>
                    <a:bodyPr/>
                    <a:lstStyle/>
                    <a:p>
                      <a:pPr algn="ctr"/>
                      <a:r>
                        <a:rPr lang="en-US" sz="2000" dirty="0">
                          <a:latin typeface="Barlow" panose="00000500000000000000" pitchFamily="2" charset="0"/>
                        </a:rPr>
                        <a:t>Chimera</a:t>
                      </a:r>
                      <a:endParaRPr lang="en-US" sz="2000" dirty="0">
                        <a:solidFill>
                          <a:srgbClr val="1D4956"/>
                        </a:solidFill>
                        <a:latin typeface="Barlow" panose="00000500000000000000" pitchFamily="2" charset="0"/>
                      </a:endParaRPr>
                    </a:p>
                  </a:txBody>
                  <a:tcPr>
                    <a:solidFill>
                      <a:srgbClr val="1D4956"/>
                    </a:solidFill>
                  </a:tcPr>
                </a:tc>
                <a:tc>
                  <a:txBody>
                    <a:bodyPr/>
                    <a:lstStyle/>
                    <a:p>
                      <a:pPr algn="ctr"/>
                      <a:r>
                        <a:rPr lang="en-US" sz="2000" dirty="0" err="1">
                          <a:latin typeface="Barlow" panose="00000500000000000000" pitchFamily="2" charset="0"/>
                        </a:rPr>
                        <a:t>TReM</a:t>
                      </a:r>
                      <a:endParaRPr lang="en-US" sz="2000" dirty="0">
                        <a:latin typeface="Barlow" panose="00000500000000000000" pitchFamily="2" charset="0"/>
                      </a:endParaRPr>
                    </a:p>
                  </a:txBody>
                  <a:tcPr>
                    <a:solidFill>
                      <a:srgbClr val="1D4956"/>
                    </a:solidFill>
                  </a:tcPr>
                </a:tc>
                <a:extLst>
                  <a:ext uri="{0D108BD9-81ED-4DB2-BD59-A6C34878D82A}">
                    <a16:rowId xmlns:a16="http://schemas.microsoft.com/office/drawing/2014/main" val="3178386838"/>
                  </a:ext>
                </a:extLst>
              </a:tr>
              <a:tr h="569589">
                <a:tc>
                  <a:txBody>
                    <a:bodyPr/>
                    <a:lstStyle/>
                    <a:p>
                      <a:pPr algn="ctr"/>
                      <a:r>
                        <a:rPr lang="en-US" sz="2000" dirty="0">
                          <a:latin typeface="Barlow" panose="00000500000000000000" pitchFamily="2" charset="0"/>
                        </a:rPr>
                        <a:t>Preemption/Revocation</a:t>
                      </a:r>
                      <a:endParaRPr lang="en-US" sz="2000" dirty="0">
                        <a:solidFill>
                          <a:srgbClr val="1D4956"/>
                        </a:solidFill>
                        <a:latin typeface="Barlow" panose="00000500000000000000" pitchFamily="2" charset="0"/>
                      </a:endParaRPr>
                    </a:p>
                  </a:txBody>
                  <a:tcPr anchor="ctr"/>
                </a:tc>
                <a:tc>
                  <a:txBody>
                    <a:bodyPr/>
                    <a:lstStyle/>
                    <a:p>
                      <a:pPr algn="ctr"/>
                      <a:r>
                        <a:rPr lang="en-US" sz="2400" b="1" dirty="0">
                          <a:solidFill>
                            <a:srgbClr val="FF0000"/>
                          </a:solidFill>
                          <a:latin typeface="Barlow" panose="00000500000000000000" pitchFamily="2" charset="0"/>
                        </a:rPr>
                        <a:t>P</a:t>
                      </a:r>
                    </a:p>
                  </a:txBody>
                  <a:tcPr anchor="ctr"/>
                </a:tc>
                <a:tc>
                  <a:txBody>
                    <a:bodyPr/>
                    <a:lstStyle/>
                    <a:p>
                      <a:pPr algn="ctr"/>
                      <a:r>
                        <a:rPr lang="en-US" sz="2400" b="1" dirty="0">
                          <a:solidFill>
                            <a:srgbClr val="FF0000"/>
                          </a:solidFill>
                          <a:latin typeface="Barlow" panose="00000500000000000000" pitchFamily="2" charset="0"/>
                        </a:rPr>
                        <a:t>P</a:t>
                      </a:r>
                    </a:p>
                  </a:txBody>
                  <a:tcPr anchor="ctr"/>
                </a:tc>
                <a:tc>
                  <a:txBody>
                    <a:bodyPr/>
                    <a:lstStyle/>
                    <a:p>
                      <a:pPr algn="ctr"/>
                      <a:r>
                        <a:rPr lang="en-US" sz="2400" b="1" dirty="0">
                          <a:solidFill>
                            <a:srgbClr val="FF0000"/>
                          </a:solidFill>
                          <a:latin typeface="Barlow" panose="00000500000000000000" pitchFamily="2" charset="0"/>
                        </a:rPr>
                        <a:t>P</a:t>
                      </a:r>
                    </a:p>
                  </a:txBody>
                  <a:tcPr anchor="ctr"/>
                </a:tc>
                <a:tc>
                  <a:txBody>
                    <a:bodyPr/>
                    <a:lstStyle/>
                    <a:p>
                      <a:pPr algn="ctr"/>
                      <a:r>
                        <a:rPr lang="en-US" sz="2400" b="1" dirty="0">
                          <a:solidFill>
                            <a:srgbClr val="FF0000"/>
                          </a:solidFill>
                          <a:latin typeface="Barlow" panose="00000500000000000000" pitchFamily="2" charset="0"/>
                        </a:rPr>
                        <a:t>P</a:t>
                      </a:r>
                    </a:p>
                  </a:txBody>
                  <a:tcPr anchor="ctr"/>
                </a:tc>
                <a:tc>
                  <a:txBody>
                    <a:bodyPr/>
                    <a:lstStyle/>
                    <a:p>
                      <a:pPr algn="ctr"/>
                      <a:r>
                        <a:rPr lang="en-US" sz="2400" b="1" dirty="0">
                          <a:solidFill>
                            <a:srgbClr val="25ABA5"/>
                          </a:solidFill>
                          <a:latin typeface="Barlow" panose="00000500000000000000" pitchFamily="2" charset="0"/>
                        </a:rPr>
                        <a:t>R</a:t>
                      </a:r>
                    </a:p>
                  </a:txBody>
                  <a:tcPr anchor="ctr"/>
                </a:tc>
                <a:extLst>
                  <a:ext uri="{0D108BD9-81ED-4DB2-BD59-A6C34878D82A}">
                    <a16:rowId xmlns:a16="http://schemas.microsoft.com/office/drawing/2014/main" val="3968605583"/>
                  </a:ext>
                </a:extLst>
              </a:tr>
              <a:tr h="569589">
                <a:tc>
                  <a:txBody>
                    <a:bodyPr/>
                    <a:lstStyle/>
                    <a:p>
                      <a:pPr algn="ctr"/>
                      <a:r>
                        <a:rPr lang="en-US" sz="2000" dirty="0">
                          <a:latin typeface="Barlow" panose="00000500000000000000" pitchFamily="2" charset="0"/>
                        </a:rPr>
                        <a:t>Provides Low &amp; Constant preemption latency</a:t>
                      </a:r>
                      <a:endParaRPr lang="en-US" sz="2000" dirty="0">
                        <a:solidFill>
                          <a:srgbClr val="1D4956"/>
                        </a:solidFill>
                        <a:latin typeface="Barlow"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25ABA5"/>
                          </a:solidFill>
                          <a:latin typeface="Barlow" panose="00000500000000000000" pitchFamily="2"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extLst>
                  <a:ext uri="{0D108BD9-81ED-4DB2-BD59-A6C34878D82A}">
                    <a16:rowId xmlns:a16="http://schemas.microsoft.com/office/drawing/2014/main" val="171481316"/>
                  </a:ext>
                </a:extLst>
              </a:tr>
              <a:tr h="569589">
                <a:tc>
                  <a:txBody>
                    <a:bodyPr/>
                    <a:lstStyle/>
                    <a:p>
                      <a:pPr algn="ctr"/>
                      <a:r>
                        <a:rPr lang="en-US" sz="2000" dirty="0">
                          <a:latin typeface="Barlow" panose="00000500000000000000" pitchFamily="2" charset="0"/>
                        </a:rPr>
                        <a:t>Handles</a:t>
                      </a:r>
                      <a:r>
                        <a:rPr lang="en-US" sz="2000" baseline="0" dirty="0">
                          <a:latin typeface="Barlow" panose="00000500000000000000" pitchFamily="2" charset="0"/>
                        </a:rPr>
                        <a:t> t</a:t>
                      </a:r>
                      <a:r>
                        <a:rPr lang="en-US" sz="2000" dirty="0">
                          <a:latin typeface="Barlow" panose="00000500000000000000" pitchFamily="2" charset="0"/>
                        </a:rPr>
                        <a:t>asks with large memory footprint</a:t>
                      </a:r>
                      <a:endParaRPr lang="en-US" sz="2000" dirty="0">
                        <a:solidFill>
                          <a:srgbClr val="1D4956"/>
                        </a:solidFill>
                        <a:latin typeface="Barlow"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25ABA5"/>
                          </a:solidFill>
                          <a:latin typeface="Barlow" panose="00000500000000000000" pitchFamily="2" charset="0"/>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25ABA5"/>
                          </a:solidFill>
                          <a:latin typeface="Barlow" panose="00000500000000000000" pitchFamily="2"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extLst>
                  <a:ext uri="{0D108BD9-81ED-4DB2-BD59-A6C34878D82A}">
                    <a16:rowId xmlns:a16="http://schemas.microsoft.com/office/drawing/2014/main" val="2491193944"/>
                  </a:ext>
                </a:extLst>
              </a:tr>
              <a:tr h="569589">
                <a:tc>
                  <a:txBody>
                    <a:bodyPr/>
                    <a:lstStyle/>
                    <a:p>
                      <a:pPr algn="ctr"/>
                      <a:r>
                        <a:rPr lang="en-US" sz="2000" dirty="0">
                          <a:latin typeface="Barlow" panose="00000500000000000000" pitchFamily="2" charset="0"/>
                        </a:rPr>
                        <a:t>Does not</a:t>
                      </a:r>
                      <a:r>
                        <a:rPr lang="en-US" sz="2000" baseline="0" dirty="0">
                          <a:latin typeface="Barlow" panose="00000500000000000000" pitchFamily="2" charset="0"/>
                        </a:rPr>
                        <a:t> need kernel source code</a:t>
                      </a:r>
                      <a:endParaRPr lang="en-US" sz="2000" dirty="0">
                        <a:solidFill>
                          <a:srgbClr val="1D4956"/>
                        </a:solidFill>
                        <a:latin typeface="Barlow"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25ABA5"/>
                          </a:solidFill>
                          <a:latin typeface="Barlow" panose="00000500000000000000" pitchFamily="2"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FF0000"/>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FF0000"/>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extLst>
                  <a:ext uri="{0D108BD9-81ED-4DB2-BD59-A6C34878D82A}">
                    <a16:rowId xmlns:a16="http://schemas.microsoft.com/office/drawing/2014/main" val="3550926158"/>
                  </a:ext>
                </a:extLst>
              </a:tr>
              <a:tr h="569589">
                <a:tc>
                  <a:txBody>
                    <a:bodyPr/>
                    <a:lstStyle/>
                    <a:p>
                      <a:pPr algn="ctr"/>
                      <a:r>
                        <a:rPr lang="en-US" sz="2000" dirty="0">
                          <a:latin typeface="Barlow" panose="00000500000000000000" pitchFamily="2" charset="0"/>
                        </a:rPr>
                        <a:t>Supports all NVIDIA GPUs</a:t>
                      </a:r>
                      <a:endParaRPr lang="en-US" sz="2000" dirty="0">
                        <a:solidFill>
                          <a:srgbClr val="1D4956"/>
                        </a:solidFill>
                        <a:latin typeface="Barlow"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tc>
                  <a:txBody>
                    <a:bodyPr/>
                    <a:lstStyle/>
                    <a:p>
                      <a:pPr algn="ctr"/>
                      <a:r>
                        <a:rPr lang="en-US" sz="3200" b="1" dirty="0">
                          <a:solidFill>
                            <a:srgbClr val="FF0000"/>
                          </a:solidFill>
                          <a:latin typeface="Barlow" panose="00000500000000000000" pitchFamily="2"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25ABA5"/>
                          </a:solidFill>
                          <a:effectLst/>
                          <a:uLnTx/>
                          <a:uFillTx/>
                          <a:latin typeface="Barlow" panose="00000500000000000000" pitchFamily="2" charset="0"/>
                        </a:rPr>
                        <a:t>+</a:t>
                      </a:r>
                      <a:endParaRPr kumimoji="0" lang="en-US" sz="3200" b="1" i="0" u="none" strike="noStrike" kern="1200" cap="none" spc="0" normalizeH="0" baseline="0" noProof="0" dirty="0">
                        <a:ln>
                          <a:noFill/>
                        </a:ln>
                        <a:solidFill>
                          <a:srgbClr val="25ABA5"/>
                        </a:solidFill>
                        <a:effectLst/>
                        <a:uLnTx/>
                        <a:uFillTx/>
                        <a:latin typeface="Barlow" panose="00000500000000000000" pitchFamily="2" charset="0"/>
                        <a:ea typeface="+mn-ea"/>
                        <a:cs typeface="+mn-cs"/>
                      </a:endParaRPr>
                    </a:p>
                  </a:txBody>
                  <a:tcPr anchor="ctr"/>
                </a:tc>
                <a:extLst>
                  <a:ext uri="{0D108BD9-81ED-4DB2-BD59-A6C34878D82A}">
                    <a16:rowId xmlns:a16="http://schemas.microsoft.com/office/drawing/2014/main" val="867690136"/>
                  </a:ext>
                </a:extLst>
              </a:tr>
            </a:tbl>
          </a:graphicData>
        </a:graphic>
      </p:graphicFrame>
      <p:sp>
        <p:nvSpPr>
          <p:cNvPr id="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10"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sp>
        <p:nvSpPr>
          <p:cNvPr id="12" name="Ορθογώνιο 11"/>
          <p:cNvSpPr/>
          <p:nvPr/>
        </p:nvSpPr>
        <p:spPr>
          <a:xfrm>
            <a:off x="2015127" y="2555117"/>
            <a:ext cx="3076283" cy="343851"/>
          </a:xfrm>
          <a:prstGeom prst="rect">
            <a:avLst/>
          </a:prstGeom>
          <a:noFill/>
          <a:ln w="28575">
            <a:solidFill>
              <a:srgbClr val="1D495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Ορθογώνιο 17"/>
          <p:cNvSpPr/>
          <p:nvPr/>
        </p:nvSpPr>
        <p:spPr>
          <a:xfrm>
            <a:off x="1163343" y="3036296"/>
            <a:ext cx="4751500" cy="631556"/>
          </a:xfrm>
          <a:prstGeom prst="rect">
            <a:avLst/>
          </a:prstGeom>
          <a:noFill/>
          <a:ln w="28575">
            <a:solidFill>
              <a:srgbClr val="1D495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Ορθογώνιο 19"/>
          <p:cNvSpPr/>
          <p:nvPr/>
        </p:nvSpPr>
        <p:spPr>
          <a:xfrm>
            <a:off x="1145116" y="3847050"/>
            <a:ext cx="4787953" cy="322515"/>
          </a:xfrm>
          <a:prstGeom prst="rect">
            <a:avLst/>
          </a:prstGeom>
          <a:noFill/>
          <a:ln w="28575">
            <a:solidFill>
              <a:srgbClr val="1D495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Ορθογώνιο 20"/>
          <p:cNvSpPr/>
          <p:nvPr/>
        </p:nvSpPr>
        <p:spPr>
          <a:xfrm>
            <a:off x="1145116" y="4408997"/>
            <a:ext cx="4769727" cy="332249"/>
          </a:xfrm>
          <a:prstGeom prst="rect">
            <a:avLst/>
          </a:prstGeom>
          <a:noFill/>
          <a:ln w="28575">
            <a:solidFill>
              <a:srgbClr val="1D495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Ορθογώνιο 22"/>
          <p:cNvSpPr/>
          <p:nvPr/>
        </p:nvSpPr>
        <p:spPr>
          <a:xfrm>
            <a:off x="1109616" y="4997926"/>
            <a:ext cx="4769727" cy="332248"/>
          </a:xfrm>
          <a:prstGeom prst="rect">
            <a:avLst/>
          </a:prstGeom>
          <a:noFill/>
          <a:ln w="28575">
            <a:solidFill>
              <a:srgbClr val="1D495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Ορθογώνιο 10">
            <a:extLst>
              <a:ext uri="{FF2B5EF4-FFF2-40B4-BE49-F238E27FC236}">
                <a16:creationId xmlns:a16="http://schemas.microsoft.com/office/drawing/2014/main" id="{83A18225-0D7B-4132-85D4-70758AFC45F2}"/>
              </a:ext>
            </a:extLst>
          </p:cNvPr>
          <p:cNvSpPr/>
          <p:nvPr/>
        </p:nvSpPr>
        <p:spPr>
          <a:xfrm>
            <a:off x="6229348" y="3228975"/>
            <a:ext cx="2419350" cy="285751"/>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Ορθογώνιο 10">
            <a:extLst>
              <a:ext uri="{FF2B5EF4-FFF2-40B4-BE49-F238E27FC236}">
                <a16:creationId xmlns:a16="http://schemas.microsoft.com/office/drawing/2014/main" id="{0A48C49D-1889-433D-8B5C-4AFD2AEB57DA}"/>
              </a:ext>
            </a:extLst>
          </p:cNvPr>
          <p:cNvSpPr/>
          <p:nvPr/>
        </p:nvSpPr>
        <p:spPr>
          <a:xfrm>
            <a:off x="6229348" y="3883814"/>
            <a:ext cx="1286881" cy="285751"/>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Ορθογώνιο 10">
            <a:extLst>
              <a:ext uri="{FF2B5EF4-FFF2-40B4-BE49-F238E27FC236}">
                <a16:creationId xmlns:a16="http://schemas.microsoft.com/office/drawing/2014/main" id="{27BDE455-7377-4A06-AF5D-2403E9430E96}"/>
              </a:ext>
            </a:extLst>
          </p:cNvPr>
          <p:cNvSpPr/>
          <p:nvPr/>
        </p:nvSpPr>
        <p:spPr>
          <a:xfrm>
            <a:off x="8105773" y="5027954"/>
            <a:ext cx="775447" cy="285751"/>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11B48D6E-5A93-411A-ABFC-289EE42330E9}"/>
              </a:ext>
            </a:extLst>
          </p:cNvPr>
          <p:cNvSpPr/>
          <p:nvPr/>
        </p:nvSpPr>
        <p:spPr>
          <a:xfrm>
            <a:off x="10613570" y="1052599"/>
            <a:ext cx="651932" cy="619888"/>
          </a:xfrm>
          <a:prstGeom prst="down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Ορθογώνιο 10">
            <a:extLst>
              <a:ext uri="{FF2B5EF4-FFF2-40B4-BE49-F238E27FC236}">
                <a16:creationId xmlns:a16="http://schemas.microsoft.com/office/drawing/2014/main" id="{12AA175E-F332-44BB-B313-74CAADB65132}"/>
              </a:ext>
            </a:extLst>
          </p:cNvPr>
          <p:cNvSpPr/>
          <p:nvPr/>
        </p:nvSpPr>
        <p:spPr>
          <a:xfrm rot="5400000">
            <a:off x="9491425" y="3584534"/>
            <a:ext cx="2941415" cy="697124"/>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65353D-F803-4CE3-957D-955127AF5F0B}"/>
              </a:ext>
            </a:extLst>
          </p:cNvPr>
          <p:cNvGrpSpPr/>
          <p:nvPr/>
        </p:nvGrpSpPr>
        <p:grpSpPr>
          <a:xfrm>
            <a:off x="6229348" y="4455495"/>
            <a:ext cx="4043137" cy="287497"/>
            <a:chOff x="5600700" y="4492061"/>
            <a:chExt cx="4043137" cy="287497"/>
          </a:xfrm>
        </p:grpSpPr>
        <p:sp>
          <p:nvSpPr>
            <p:cNvPr id="22" name="Ορθογώνιο 10">
              <a:extLst>
                <a:ext uri="{FF2B5EF4-FFF2-40B4-BE49-F238E27FC236}">
                  <a16:creationId xmlns:a16="http://schemas.microsoft.com/office/drawing/2014/main" id="{4A2DFD70-6805-43E6-8D45-3381B743282E}"/>
                </a:ext>
              </a:extLst>
            </p:cNvPr>
            <p:cNvSpPr/>
            <p:nvPr/>
          </p:nvSpPr>
          <p:spPr>
            <a:xfrm>
              <a:off x="5600700" y="4492061"/>
              <a:ext cx="1286881" cy="285751"/>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Ορθογώνιο 10">
              <a:extLst>
                <a:ext uri="{FF2B5EF4-FFF2-40B4-BE49-F238E27FC236}">
                  <a16:creationId xmlns:a16="http://schemas.microsoft.com/office/drawing/2014/main" id="{11392E53-D388-495D-B4D0-53663E4BBA41}"/>
                </a:ext>
              </a:extLst>
            </p:cNvPr>
            <p:cNvSpPr/>
            <p:nvPr/>
          </p:nvSpPr>
          <p:spPr>
            <a:xfrm>
              <a:off x="8868390" y="4493807"/>
              <a:ext cx="775447" cy="285751"/>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Ορθογώνιο 10">
            <a:extLst>
              <a:ext uri="{FF2B5EF4-FFF2-40B4-BE49-F238E27FC236}">
                <a16:creationId xmlns:a16="http://schemas.microsoft.com/office/drawing/2014/main" id="{2781E763-9EAA-42E6-B295-D2DD81E85BE6}"/>
              </a:ext>
            </a:extLst>
          </p:cNvPr>
          <p:cNvSpPr/>
          <p:nvPr/>
        </p:nvSpPr>
        <p:spPr>
          <a:xfrm>
            <a:off x="6331878" y="2565075"/>
            <a:ext cx="3713746" cy="314802"/>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5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6"/>
                                        </p:tgtEl>
                                      </p:cBhvr>
                                    </p:animEffect>
                                    <p:set>
                                      <p:cBhvr>
                                        <p:cTn id="82" dur="1" fill="hold">
                                          <p:stCondLst>
                                            <p:cond delay="499"/>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6"/>
                                        </p:tgtEl>
                                      </p:cBhvr>
                                    </p:animEffect>
                                    <p:set>
                                      <p:cBhvr>
                                        <p:cTn id="102" dur="1" fill="hold">
                                          <p:stCondLst>
                                            <p:cond delay="499"/>
                                          </p:stCondLst>
                                        </p:cTn>
                                        <p:tgtEl>
                                          <p:spTgt spid="2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8" grpId="0" animBg="1"/>
      <p:bldP spid="18" grpId="1" animBg="1"/>
      <p:bldP spid="20" grpId="0" animBg="1"/>
      <p:bldP spid="20" grpId="1" animBg="1"/>
      <p:bldP spid="21" grpId="0" animBg="1"/>
      <p:bldP spid="21" grpId="1" animBg="1"/>
      <p:bldP spid="23" grpId="0" animBg="1"/>
      <p:bldP spid="23" grpId="1" animBg="1"/>
      <p:bldP spid="17" grpId="0" animBg="1"/>
      <p:bldP spid="17" grpId="1" animBg="1"/>
      <p:bldP spid="19" grpId="0" animBg="1"/>
      <p:bldP spid="19" grpId="1" animBg="1"/>
      <p:bldP spid="26" grpId="0" animBg="1"/>
      <p:bldP spid="26" grpId="1" animBg="1"/>
      <p:bldP spid="3" grpId="0" animBg="1"/>
      <p:bldP spid="29" grpId="0"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8</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25399"/>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9" name="TextBox 8">
            <a:extLst>
              <a:ext uri="{FF2B5EF4-FFF2-40B4-BE49-F238E27FC236}">
                <a16:creationId xmlns:a16="http://schemas.microsoft.com/office/drawing/2014/main" id="{CDB3BF25-4AB8-423D-A0D1-33C30240731D}"/>
              </a:ext>
            </a:extLst>
          </p:cNvPr>
          <p:cNvSpPr txBox="1"/>
          <p:nvPr/>
        </p:nvSpPr>
        <p:spPr>
          <a:xfrm>
            <a:off x="332446" y="3073788"/>
            <a:ext cx="109207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err="1">
                <a:solidFill>
                  <a:schemeClr val="bg1"/>
                </a:solidFill>
                <a:latin typeface="Barlow"/>
              </a:rPr>
              <a:t>TReM</a:t>
            </a:r>
            <a:r>
              <a:rPr lang="en-US" sz="4000" dirty="0">
                <a:solidFill>
                  <a:schemeClr val="bg1"/>
                </a:solidFill>
                <a:latin typeface="Barlow"/>
              </a:rPr>
              <a:t> Design Overview</a:t>
            </a:r>
          </a:p>
        </p:txBody>
      </p:sp>
    </p:spTree>
    <p:extLst>
      <p:ext uri="{BB962C8B-B14F-4D97-AF65-F5344CB8AC3E}">
        <p14:creationId xmlns:p14="http://schemas.microsoft.com/office/powerpoint/2010/main" val="228653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E3231C94-20D6-4973-A7CA-284FE2BB8A5C}"/>
              </a:ext>
            </a:extLst>
          </p:cNvPr>
          <p:cNvSpPr/>
          <p:nvPr/>
        </p:nvSpPr>
        <p:spPr>
          <a:xfrm>
            <a:off x="6248238" y="1586708"/>
            <a:ext cx="4644468"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5">
            <a:extLst>
              <a:ext uri="{FF2B5EF4-FFF2-40B4-BE49-F238E27FC236}">
                <a16:creationId xmlns:a16="http://schemas.microsoft.com/office/drawing/2014/main" id="{98AB84DF-6A41-4199-8ED8-1936F3A3293B}"/>
              </a:ext>
            </a:extLst>
          </p:cNvPr>
          <p:cNvSpPr/>
          <p:nvPr/>
        </p:nvSpPr>
        <p:spPr>
          <a:xfrm>
            <a:off x="1209680" y="1602618"/>
            <a:ext cx="5038558" cy="4470636"/>
          </a:xfrm>
          <a:prstGeom prst="rect">
            <a:avLst/>
          </a:prstGeom>
          <a:solidFill>
            <a:srgbClr val="EAE8E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1342496"/>
          </a:xfrm>
        </p:spPr>
        <p:txBody>
          <a:bodyPr>
            <a:normAutofit/>
          </a:bodyPr>
          <a:lstStyle/>
          <a:p>
            <a:r>
              <a:rPr lang="en-US" sz="4000" b="1" dirty="0" err="1">
                <a:solidFill>
                  <a:srgbClr val="1D4956"/>
                </a:solidFill>
                <a:latin typeface="Barlow"/>
                <a:cs typeface="Calibri Light"/>
              </a:rPr>
              <a:t>TReM</a:t>
            </a:r>
            <a:r>
              <a:rPr lang="en-US" sz="4000" b="1" dirty="0">
                <a:solidFill>
                  <a:srgbClr val="1D4956"/>
                </a:solidFill>
                <a:latin typeface="Barlow"/>
                <a:cs typeface="Calibri Light"/>
              </a:rPr>
              <a:t> components</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a:rPr>
              <a:t>7</a:t>
            </a:r>
            <a:endParaRPr lang="en-US" sz="1400" b="1" dirty="0">
              <a:solidFill>
                <a:schemeClr val="bg1"/>
              </a:solidFill>
            </a:endParaRPr>
          </a:p>
        </p:txBody>
      </p:sp>
      <p:sp>
        <p:nvSpPr>
          <p:cNvPr id="98" name="Θέση υποσέλιδου 18"/>
          <p:cNvSpPr txBox="1">
            <a:spLocks/>
          </p:cNvSpPr>
          <p:nvPr/>
        </p:nvSpPr>
        <p:spPr>
          <a:xfrm>
            <a:off x="32656" y="6445412"/>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TReM</a:t>
            </a:r>
            <a:r>
              <a:rPr lang="en-US" dirty="0"/>
              <a:t>: </a:t>
            </a:r>
            <a:r>
              <a:rPr lang="en-US" dirty="0">
                <a:solidFill>
                  <a:schemeClr val="bg1"/>
                </a:solidFill>
                <a:latin typeface="Barlow"/>
              </a:rPr>
              <a:t>A Task Revocation Mechanism for GPUs</a:t>
            </a:r>
            <a:endParaRPr lang="en-US" dirty="0"/>
          </a:p>
        </p:txBody>
      </p:sp>
      <p:sp>
        <p:nvSpPr>
          <p:cNvPr id="99" name="Θέση υποσέλιδου 18"/>
          <p:cNvSpPr txBox="1">
            <a:spLocks/>
          </p:cNvSpPr>
          <p:nvPr/>
        </p:nvSpPr>
        <p:spPr>
          <a:xfrm>
            <a:off x="5018382" y="644410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HPCC 2020</a:t>
            </a:r>
            <a:endParaRPr lang="en-US" dirty="0"/>
          </a:p>
        </p:txBody>
      </p:sp>
      <p:grpSp>
        <p:nvGrpSpPr>
          <p:cNvPr id="3" name="Group 2">
            <a:extLst>
              <a:ext uri="{FF2B5EF4-FFF2-40B4-BE49-F238E27FC236}">
                <a16:creationId xmlns:a16="http://schemas.microsoft.com/office/drawing/2014/main" id="{4F929610-9B07-4B2A-B418-6B47D396D925}"/>
              </a:ext>
            </a:extLst>
          </p:cNvPr>
          <p:cNvGrpSpPr/>
          <p:nvPr/>
        </p:nvGrpSpPr>
        <p:grpSpPr>
          <a:xfrm>
            <a:off x="2383194" y="1602618"/>
            <a:ext cx="8870195" cy="4313482"/>
            <a:chOff x="1537028" y="1329658"/>
            <a:chExt cx="8870195" cy="4313482"/>
          </a:xfrm>
        </p:grpSpPr>
        <p:sp>
          <p:nvSpPr>
            <p:cNvPr id="322" name="Ορθογώνιο 321"/>
            <p:cNvSpPr/>
            <p:nvPr/>
          </p:nvSpPr>
          <p:spPr>
            <a:xfrm>
              <a:off x="5877963" y="248249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Ομάδα 14"/>
            <p:cNvGrpSpPr/>
            <p:nvPr/>
          </p:nvGrpSpPr>
          <p:grpSpPr>
            <a:xfrm>
              <a:off x="2673134" y="132965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1537028" y="412689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6402647" y="410337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5938953" y="250063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5947760" y="302806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5947760" y="352371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5488553" y="1735557"/>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7254521" y="2011508"/>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4448888" y="413988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5159754" y="309212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8274844" y="450942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8187216" y="444676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4271247" y="452668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7293461" y="4446763"/>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cxnSp>
          <p:nvCxnSpPr>
            <p:cNvPr id="148" name="Straight Arrow Connector 17">
              <a:extLst>
                <a:ext uri="{FF2B5EF4-FFF2-40B4-BE49-F238E27FC236}">
                  <a16:creationId xmlns:a16="http://schemas.microsoft.com/office/drawing/2014/main" id="{D454EB1A-2985-415B-B870-75D91B1F1E10}"/>
                </a:ext>
              </a:extLst>
            </p:cNvPr>
            <p:cNvCxnSpPr>
              <a:cxnSpLocks/>
            </p:cNvCxnSpPr>
            <p:nvPr/>
          </p:nvCxnSpPr>
          <p:spPr>
            <a:xfrm>
              <a:off x="5420632" y="134132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0" name="Ευθεία γραμμή σύνδεσης 149"/>
            <p:cNvCxnSpPr/>
            <p:nvPr/>
          </p:nvCxnSpPr>
          <p:spPr>
            <a:xfrm flipV="1">
              <a:off x="6431363"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1" name="Ευθεία γραμμή σύνδεσης 150"/>
            <p:cNvCxnSpPr/>
            <p:nvPr/>
          </p:nvCxnSpPr>
          <p:spPr>
            <a:xfrm>
              <a:off x="5775489"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2" name="Ευθεία γραμμή σύνδεσης 151"/>
            <p:cNvCxnSpPr/>
            <p:nvPr/>
          </p:nvCxnSpPr>
          <p:spPr>
            <a:xfrm flipH="1" flipV="1">
              <a:off x="9799047"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3" name="Ευθεία γραμμή σύνδεσης 152"/>
            <p:cNvCxnSpPr/>
            <p:nvPr/>
          </p:nvCxnSpPr>
          <p:spPr>
            <a:xfrm flipV="1">
              <a:off x="5775489"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Ευθεία γραμμή σύνδεσης 153"/>
            <p:cNvCxnSpPr/>
            <p:nvPr/>
          </p:nvCxnSpPr>
          <p:spPr>
            <a:xfrm flipV="1">
              <a:off x="5767705"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5" name="Ευθεία γραμμή σύνδεσης 154"/>
            <p:cNvCxnSpPr/>
            <p:nvPr/>
          </p:nvCxnSpPr>
          <p:spPr>
            <a:xfrm flipV="1">
              <a:off x="6431363"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nvGrpSpPr>
            <p:cNvPr id="156" name="Ομάδα 155"/>
            <p:cNvGrpSpPr/>
            <p:nvPr/>
          </p:nvGrpSpPr>
          <p:grpSpPr>
            <a:xfrm>
              <a:off x="3772409" y="2107972"/>
              <a:ext cx="1144382" cy="1682594"/>
              <a:chOff x="3385435" y="2107972"/>
              <a:chExt cx="1144382" cy="1682594"/>
            </a:xfrm>
          </p:grpSpPr>
          <p:sp>
            <p:nvSpPr>
              <p:cNvPr id="157" name="TextBox 156">
                <a:extLst>
                  <a:ext uri="{FF2B5EF4-FFF2-40B4-BE49-F238E27FC236}">
                    <a16:creationId xmlns:a16="http://schemas.microsoft.com/office/drawing/2014/main" id="{00DCCF82-E85A-4763-99D9-CDC48CAEF210}"/>
                  </a:ext>
                </a:extLst>
              </p:cNvPr>
              <p:cNvSpPr txBox="1"/>
              <p:nvPr/>
            </p:nvSpPr>
            <p:spPr>
              <a:xfrm>
                <a:off x="3385435" y="210797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58" name="Ομάδα 157"/>
              <p:cNvGrpSpPr/>
              <p:nvPr/>
            </p:nvGrpSpPr>
            <p:grpSpPr>
              <a:xfrm>
                <a:off x="3700771" y="2861068"/>
                <a:ext cx="580913" cy="929498"/>
                <a:chOff x="3805546" y="2861068"/>
                <a:chExt cx="580913" cy="929498"/>
              </a:xfrm>
            </p:grpSpPr>
            <p:sp>
              <p:nvSpPr>
                <p:cNvPr id="159" name="Ορθογώνιο 158"/>
                <p:cNvSpPr/>
                <p:nvPr/>
              </p:nvSpPr>
              <p:spPr>
                <a:xfrm>
                  <a:off x="3805546" y="2861068"/>
                  <a:ext cx="580913" cy="929498"/>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Ορθογώνιο 159"/>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162" name="Ορθογώνιο 16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101" name="Ομάδα 5">
              <a:extLst>
                <a:ext uri="{FF2B5EF4-FFF2-40B4-BE49-F238E27FC236}">
                  <a16:creationId xmlns:a16="http://schemas.microsoft.com/office/drawing/2014/main" id="{32E434FB-5939-4BC0-9272-9B0B60CEFCEB}"/>
                </a:ext>
              </a:extLst>
            </p:cNvPr>
            <p:cNvGrpSpPr/>
            <p:nvPr/>
          </p:nvGrpSpPr>
          <p:grpSpPr>
            <a:xfrm>
              <a:off x="3772408" y="1811215"/>
              <a:ext cx="6634815" cy="3831925"/>
              <a:chOff x="3399778" y="1811215"/>
              <a:chExt cx="6825756" cy="3831925"/>
            </a:xfrm>
          </p:grpSpPr>
          <p:sp>
            <p:nvSpPr>
              <p:cNvPr id="102" name="Ορθογώνιο 145">
                <a:extLst>
                  <a:ext uri="{FF2B5EF4-FFF2-40B4-BE49-F238E27FC236}">
                    <a16:creationId xmlns:a16="http://schemas.microsoft.com/office/drawing/2014/main" id="{2010B47D-5A4D-48F9-B04F-A1AB032E1271}"/>
                  </a:ext>
                </a:extLst>
              </p:cNvPr>
              <p:cNvSpPr/>
              <p:nvPr/>
            </p:nvSpPr>
            <p:spPr>
              <a:xfrm>
                <a:off x="3399778" y="1811215"/>
                <a:ext cx="6468518"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E0D60152-FC13-4DEB-AD36-E2264F6D5CC0}"/>
                  </a:ext>
                </a:extLst>
              </p:cNvPr>
              <p:cNvSpPr txBox="1"/>
              <p:nvPr/>
            </p:nvSpPr>
            <p:spPr>
              <a:xfrm>
                <a:off x="8499706" y="5119920"/>
                <a:ext cx="17258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grpSp>
      <p:cxnSp>
        <p:nvCxnSpPr>
          <p:cNvPr id="105" name="Straight Arrow Connector 17">
            <a:extLst>
              <a:ext uri="{FF2B5EF4-FFF2-40B4-BE49-F238E27FC236}">
                <a16:creationId xmlns:a16="http://schemas.microsoft.com/office/drawing/2014/main" id="{D1A97460-265B-4C42-AF35-18590FC5253D}"/>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673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4|9.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5602</TotalTime>
  <Words>7056</Words>
  <Application>Microsoft Office PowerPoint</Application>
  <PresentationFormat>Widescreen</PresentationFormat>
  <Paragraphs>1328</Paragraphs>
  <Slides>45</Slides>
  <Notes>44</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Wingdings</vt:lpstr>
      <vt:lpstr>Calibri Light</vt:lpstr>
      <vt:lpstr>Courier New</vt:lpstr>
      <vt:lpstr>Barlow</vt:lpstr>
      <vt:lpstr>Arial</vt:lpstr>
      <vt:lpstr>Calibri</vt:lpstr>
      <vt:lpstr>Office Theme</vt:lpstr>
      <vt:lpstr>PowerPoint Presentation</vt:lpstr>
      <vt:lpstr>GPU sharing</vt:lpstr>
      <vt:lpstr>Preemption can reduce SLA violations</vt:lpstr>
      <vt:lpstr>Preemption can reduce SLA violations</vt:lpstr>
      <vt:lpstr>Preemption can reduce SLA violations</vt:lpstr>
      <vt:lpstr>TReM: Task Revocation Mechanism for GPUS</vt:lpstr>
      <vt:lpstr>Why TReM?</vt:lpstr>
      <vt:lpstr>PowerPoint Presentation</vt:lpstr>
      <vt:lpstr>TReM components</vt:lpstr>
      <vt:lpstr>Overall system with TReM </vt:lpstr>
      <vt:lpstr>Start a kernel with TReM </vt:lpstr>
      <vt:lpstr>Start a kernel with TReM </vt:lpstr>
      <vt:lpstr>Revoke a kernel with TReM</vt:lpstr>
      <vt:lpstr>Revoke a kernel with TReM </vt:lpstr>
      <vt:lpstr>TReM breakdown</vt:lpstr>
      <vt:lpstr>TReM with multiple GPUs</vt:lpstr>
      <vt:lpstr>Priority vs Elastic scheduling policy</vt:lpstr>
      <vt:lpstr>Priority vs Elastic scheduling policy</vt:lpstr>
      <vt:lpstr>Incorporating TReM in Priority &amp; Elastic</vt:lpstr>
      <vt:lpstr>PowerPoint Presentation</vt:lpstr>
      <vt:lpstr>PowerPoint Presentation</vt:lpstr>
      <vt:lpstr>PowerPoint Presentation</vt:lpstr>
      <vt:lpstr>Testbed</vt:lpstr>
      <vt:lpstr>Workloads</vt:lpstr>
      <vt:lpstr>Datacenter workloads</vt:lpstr>
      <vt:lpstr>Datacenter workloads</vt:lpstr>
      <vt:lpstr>PowerPoint Presentation</vt:lpstr>
      <vt:lpstr>SLA violations</vt:lpstr>
      <vt:lpstr>Lost work due to revocations</vt:lpstr>
      <vt:lpstr>PDF with batch job duration</vt:lpstr>
      <vt:lpstr>Compare revocation mechanisms</vt:lpstr>
      <vt:lpstr>Compare revocation mechanisms</vt:lpstr>
      <vt:lpstr>PowerPoint Presentation</vt:lpstr>
      <vt:lpstr>SLA violations vs. Revocation latency</vt:lpstr>
      <vt:lpstr>PowerPoint Presentation</vt:lpstr>
      <vt:lpstr>TReM: A Task Revocation Mechanism for GPUs</vt:lpstr>
      <vt:lpstr>PowerPoint Presentation</vt:lpstr>
      <vt:lpstr>SLA violations</vt:lpstr>
      <vt:lpstr>Batch job duration</vt:lpstr>
      <vt:lpstr>Batch job duration</vt:lpstr>
      <vt:lpstr>Batch job duration</vt:lpstr>
      <vt:lpstr>Batch job duration</vt:lpstr>
      <vt:lpstr>Scalability of TReM</vt:lpstr>
      <vt:lpstr>GPU allocation with Elastic</vt:lpstr>
      <vt:lpstr>Overall system + TReM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1458</cp:revision>
  <dcterms:modified xsi:type="dcterms:W3CDTF">2020-11-26T19:11:22Z</dcterms:modified>
</cp:coreProperties>
</file>