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1"/>
  </p:handoutMasterIdLst>
  <p:sldIdLst>
    <p:sldId id="256" r:id="rId4"/>
    <p:sldId id="297" r:id="rId6"/>
    <p:sldId id="301" r:id="rId7"/>
    <p:sldId id="302" r:id="rId8"/>
    <p:sldId id="303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lidakis Manolis" initials="P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79927" autoAdjust="0"/>
  </p:normalViewPr>
  <p:slideViewPr>
    <p:cSldViewPr snapToGrid="0">
      <p:cViewPr varScale="1">
        <p:scale>
          <a:sx n="59" d="100"/>
          <a:sy n="59" d="100"/>
        </p:scale>
        <p:origin x="876" y="78"/>
      </p:cViewPr>
      <p:guideLst>
        <p:guide orient="horz" pos="2166"/>
        <p:guide pos="3840"/>
      </p:guideLst>
    </p:cSldViewPr>
  </p:slideViewPr>
  <p:outlineViewPr>
    <p:cViewPr>
      <p:scale>
        <a:sx n="33" d="100"/>
        <a:sy n="33" d="100"/>
      </p:scale>
      <p:origin x="0" y="-54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9FAEF-3610-4191-929B-EFA1DF164A04}" type="datetimeFigureOut">
              <a:rPr lang="el-GR" smtClean="0"/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6BD5-715C-41BA-A2A2-B3EF519D0253}" type="slidenum">
              <a:rPr lang="el-GR" smtClean="0"/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5B5D6-F08B-4C24-BA1B-35DA9932826C}" type="datetimeFigureOut">
              <a:rPr lang="en-US" smtClean="0"/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  <a:endParaRPr lang="el-GR" smtClean="0"/>
          </a:p>
          <a:p>
            <a:pPr lvl="1"/>
            <a:r>
              <a:rPr lang="el-GR" smtClean="0"/>
              <a:t>Δεύτερου επιπέδου</a:t>
            </a:r>
            <a:endParaRPr lang="el-GR" smtClean="0"/>
          </a:p>
          <a:p>
            <a:pPr lvl="2"/>
            <a:r>
              <a:rPr lang="el-GR" smtClean="0"/>
              <a:t>Τρίτου επιπέδου</a:t>
            </a:r>
            <a:endParaRPr lang="el-GR" smtClean="0"/>
          </a:p>
          <a:p>
            <a:pPr lvl="3"/>
            <a:r>
              <a:rPr lang="el-GR" smtClean="0"/>
              <a:t>Τέταρτου επιπέδου</a:t>
            </a:r>
            <a:endParaRPr lang="el-GR" smtClean="0"/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BF92-8E16-46A2-84CD-349AF755E68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going</a:t>
            </a:r>
            <a:r>
              <a:rPr lang="en-US" baseline="0" dirty="0" smtClean="0"/>
              <a:t> to present to you </a:t>
            </a:r>
            <a:r>
              <a:rPr lang="en-US" baseline="0" dirty="0" err="1" smtClean="0"/>
              <a:t>vinetalk</a:t>
            </a:r>
            <a:r>
              <a:rPr lang="en-US" baseline="0" dirty="0" smtClean="0"/>
              <a:t> a framework that simplifies software accesses and provides FPGA sharing in Datacenters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BF92-8E16-46A2-84CD-349AF755E6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Today the typical mode of using accelerators in servers is presented at the figure.</a:t>
            </a:r>
            <a:r>
              <a:rPr lang="en-US" b="1" baseline="0" dirty="0" smtClean="0"/>
              <a:t> This mode introduces three main challenges… </a:t>
            </a:r>
            <a:endParaRPr lang="en-US" b="1" baseline="0" dirty="0" smtClean="0"/>
          </a:p>
          <a:p>
            <a:r>
              <a:rPr lang="en-US" b="1" baseline="0" dirty="0" smtClean="0"/>
              <a:t>From one developer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BF92-8E16-46A2-84CD-349AF755E6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BF92-8E16-46A2-84CD-349AF755E6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share memory in consolidated servers is the faster than network approaches</a:t>
            </a:r>
            <a:endParaRPr lang="en-US" baseline="0" dirty="0" smtClean="0"/>
          </a:p>
          <a:p>
            <a:r>
              <a:rPr lang="en-US" baseline="0" dirty="0" smtClean="0"/>
              <a:t>Accelerator controller basically schedules and executes tasks in the physical accelerators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BF92-8E16-46A2-84CD-349AF755E6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examined the basic overhead of </a:t>
            </a:r>
            <a:r>
              <a:rPr lang="en-US" baseline="0" dirty="0" err="1" smtClean="0"/>
              <a:t>vinetalk</a:t>
            </a:r>
            <a:r>
              <a:rPr lang="en-US" baseline="0" dirty="0" smtClean="0"/>
              <a:t> and if FPGA sharing introduces significant overhead. To do that we performed Risk Analysis , with three …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reduced the programing effort because we</a:t>
            </a:r>
            <a:r>
              <a:rPr lang="el-GR" baseline="0" dirty="0" smtClean="0"/>
              <a:t> </a:t>
            </a:r>
            <a:r>
              <a:rPr lang="en-US" baseline="0" dirty="0" smtClean="0"/>
              <a:t>decrease the line of the Host code up to 30% compared to native implementation</a:t>
            </a:r>
            <a:endParaRPr lang="en-US" baseline="0" dirty="0" smtClean="0"/>
          </a:p>
          <a:p>
            <a:r>
              <a:rPr lang="en-US" baseline="0" dirty="0" smtClean="0"/>
              <a:t>This accelerator specific code is moved to the Accelerator </a:t>
            </a:r>
            <a:r>
              <a:rPr lang="en-US" baseline="0" dirty="0" err="1" smtClean="0"/>
              <a:t>Cotroller</a:t>
            </a:r>
            <a:endParaRPr lang="en-US" baseline="0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BF92-8E16-46A2-84CD-349AF755E6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BF92-8E16-46A2-84CD-349AF755E6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80604020202020204" charset="0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C7D7-C805-4AC8-B6B0-04DA46D2170E}" type="datetimeFigureOut">
              <a:rPr lang="el-GR" smtClean="0"/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02DE8F-3A08-4082-9AE9-13A70A65669D}" type="slidenum">
              <a:rPr lang="el-GR" smtClean="0"/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wmf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546" y="5729111"/>
            <a:ext cx="11264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</a:rPr>
              <a:t>Stelios </a:t>
            </a:r>
            <a:r>
              <a:rPr lang="en-US" sz="2400" dirty="0" err="1" smtClean="0">
                <a:latin typeface="Calibri Light" panose="020F0302020204030204" pitchFamily="34" charset="0"/>
              </a:rPr>
              <a:t>Mavridis</a:t>
            </a:r>
            <a:r>
              <a:rPr lang="en-US" sz="2400" dirty="0" smtClean="0">
                <a:latin typeface="Calibri Light" panose="020F0302020204030204" pitchFamily="34" charset="0"/>
              </a:rPr>
              <a:t>, </a:t>
            </a:r>
            <a:r>
              <a:rPr lang="en-US" sz="2400" b="1" dirty="0">
                <a:latin typeface="Calibri Light" panose="020F0302020204030204" pitchFamily="34" charset="0"/>
              </a:rPr>
              <a:t>Manos </a:t>
            </a:r>
            <a:r>
              <a:rPr lang="en-US" sz="2400" b="1" dirty="0" smtClean="0">
                <a:latin typeface="Calibri Light" panose="020F0302020204030204" pitchFamily="34" charset="0"/>
              </a:rPr>
              <a:t>Pavlidakis</a:t>
            </a:r>
            <a:r>
              <a:rPr lang="en-US" sz="2400" dirty="0" smtClean="0">
                <a:latin typeface="Calibri Light" panose="020F0302020204030204" pitchFamily="34" charset="0"/>
              </a:rPr>
              <a:t>, </a:t>
            </a:r>
            <a:r>
              <a:rPr lang="en-US" sz="2400" dirty="0" err="1" smtClean="0">
                <a:latin typeface="Calibri Light" panose="020F0302020204030204" pitchFamily="34" charset="0"/>
              </a:rPr>
              <a:t>Ioannis</a:t>
            </a:r>
            <a:r>
              <a:rPr lang="en-US" sz="2400" dirty="0" smtClean="0">
                <a:latin typeface="Calibri Light" panose="020F0302020204030204" pitchFamily="34" charset="0"/>
              </a:rPr>
              <a:t> </a:t>
            </a:r>
            <a:r>
              <a:rPr lang="en-US" sz="2400" dirty="0" err="1" smtClean="0">
                <a:latin typeface="Calibri Light" panose="020F0302020204030204" pitchFamily="34" charset="0"/>
              </a:rPr>
              <a:t>Stamoulias</a:t>
            </a:r>
            <a:r>
              <a:rPr lang="en-US" sz="2400" dirty="0" smtClean="0">
                <a:latin typeface="Calibri Light" panose="020F0302020204030204" pitchFamily="34" charset="0"/>
              </a:rPr>
              <a:t>, Christos </a:t>
            </a:r>
            <a:r>
              <a:rPr lang="en-US" sz="2400" dirty="0" err="1" smtClean="0">
                <a:latin typeface="Calibri Light" panose="020F0302020204030204" pitchFamily="34" charset="0"/>
              </a:rPr>
              <a:t>Kozanitis</a:t>
            </a:r>
            <a:r>
              <a:rPr lang="en-US" sz="2400" dirty="0" smtClean="0">
                <a:latin typeface="Calibri Light" panose="020F0302020204030204" pitchFamily="34" charset="0"/>
              </a:rPr>
              <a:t>, Nikos </a:t>
            </a:r>
            <a:r>
              <a:rPr lang="en-US" sz="2400" dirty="0" err="1" smtClean="0">
                <a:latin typeface="Calibri Light" panose="020F0302020204030204" pitchFamily="34" charset="0"/>
              </a:rPr>
              <a:t>Chrysos</a:t>
            </a:r>
            <a:r>
              <a:rPr lang="en-US" sz="2400" dirty="0" smtClean="0">
                <a:latin typeface="Calibri Light" panose="020F0302020204030204" pitchFamily="34" charset="0"/>
              </a:rPr>
              <a:t>, </a:t>
            </a:r>
            <a:r>
              <a:rPr lang="en-US" sz="2400" dirty="0" err="1" smtClean="0">
                <a:latin typeface="Calibri Light" panose="020F0302020204030204" pitchFamily="34" charset="0"/>
              </a:rPr>
              <a:t>Christoforos</a:t>
            </a:r>
            <a:r>
              <a:rPr lang="en-US" sz="2400" dirty="0" smtClean="0">
                <a:latin typeface="Calibri Light" panose="020F0302020204030204" pitchFamily="34" charset="0"/>
              </a:rPr>
              <a:t> </a:t>
            </a:r>
            <a:r>
              <a:rPr lang="en-US" sz="2400" dirty="0" err="1" smtClean="0">
                <a:latin typeface="Calibri Light" panose="020F0302020204030204" pitchFamily="34" charset="0"/>
              </a:rPr>
              <a:t>Kachris</a:t>
            </a:r>
            <a:r>
              <a:rPr lang="en-US" sz="2400" dirty="0" smtClean="0">
                <a:latin typeface="Calibri Light" panose="020F0302020204030204" pitchFamily="34" charset="0"/>
              </a:rPr>
              <a:t>, </a:t>
            </a:r>
            <a:r>
              <a:rPr lang="en-US" sz="2400" dirty="0" err="1" smtClean="0">
                <a:latin typeface="Calibri Light" panose="020F0302020204030204" pitchFamily="34" charset="0"/>
              </a:rPr>
              <a:t>Dimitrios</a:t>
            </a:r>
            <a:r>
              <a:rPr lang="en-US" sz="2400" dirty="0" smtClean="0">
                <a:latin typeface="Calibri Light" panose="020F0302020204030204" pitchFamily="34" charset="0"/>
              </a:rPr>
              <a:t> </a:t>
            </a:r>
            <a:r>
              <a:rPr lang="en-US" sz="2400" dirty="0" err="1" smtClean="0">
                <a:latin typeface="Calibri Light" panose="020F0302020204030204" pitchFamily="34" charset="0"/>
              </a:rPr>
              <a:t>Soudris</a:t>
            </a:r>
            <a:r>
              <a:rPr lang="en-US" sz="2400" dirty="0" smtClean="0">
                <a:latin typeface="Calibri Light" panose="020F0302020204030204" pitchFamily="34" charset="0"/>
              </a:rPr>
              <a:t>, and </a:t>
            </a:r>
            <a:r>
              <a:rPr lang="en-US" sz="2400" dirty="0" err="1" smtClean="0">
                <a:latin typeface="Calibri Light" panose="020F0302020204030204" pitchFamily="34" charset="0"/>
              </a:rPr>
              <a:t>Angelos</a:t>
            </a:r>
            <a:r>
              <a:rPr lang="en-US" sz="2400" dirty="0" smtClean="0">
                <a:latin typeface="Calibri Light" panose="020F0302020204030204" pitchFamily="34" charset="0"/>
              </a:rPr>
              <a:t> </a:t>
            </a:r>
            <a:r>
              <a:rPr lang="en-US" sz="2400" dirty="0" err="1" smtClean="0">
                <a:latin typeface="Calibri Light" panose="020F0302020204030204" pitchFamily="34" charset="0"/>
              </a:rPr>
              <a:t>Billas</a:t>
            </a:r>
            <a:endParaRPr lang="en-US" sz="2400" dirty="0" smtClean="0">
              <a:latin typeface="Calibri Light" panose="020F0302020204030204" pitchFamily="34" charset="0"/>
            </a:endParaRPr>
          </a:p>
        </p:txBody>
      </p:sp>
      <p:sp>
        <p:nvSpPr>
          <p:cNvPr id="10" name="Title 3"/>
          <p:cNvSpPr txBox="1"/>
          <p:nvPr/>
        </p:nvSpPr>
        <p:spPr>
          <a:xfrm>
            <a:off x="1200016" y="3607559"/>
            <a:ext cx="9397141" cy="1231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Simplifying Software Access and Sharing of FPGAs in Datacenters</a:t>
            </a:r>
            <a:endParaRPr lang="el-GR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70" y="112881"/>
            <a:ext cx="3645430" cy="9614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064" y="100060"/>
            <a:ext cx="982213" cy="987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46" y="2319991"/>
            <a:ext cx="5299679" cy="1117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102"/>
            <a:ext cx="1623317" cy="114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10302" y="857398"/>
            <a:ext cx="11027232" cy="588801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Difficult to write Host code for single &amp; different </a:t>
            </a:r>
            <a:r>
              <a:rPr lang="en-US" sz="28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accel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. </a:t>
            </a: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t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ype(s)</a:t>
            </a: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Accelerator code and Host code are currently tightly coupled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2">
              <a:buClrTx/>
              <a:buFont typeface="Arial" panose="0208060402020202020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Results in increased programming effort for application developer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2">
              <a:buClrTx/>
              <a:buFont typeface="Arial" panose="0208060402020202020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Reduced accelerator code reuse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2">
              <a:buClrTx/>
              <a:buFont typeface="Arial" panose="0208060402020202020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Requires detailed programming knowledge for Host &amp; Accelerator side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Difficult to share the same IP core from multiple apps </a:t>
            </a: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Typically IP cores are dedicated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u="sng" smtClean="0">
                <a:solidFill>
                  <a:schemeClr val="tx1"/>
                </a:solidFill>
                <a:latin typeface="Calibri Light" panose="020F0302020204030204" pitchFamily="34" charset="0"/>
              </a:rPr>
              <a:t>But</a:t>
            </a:r>
            <a:r>
              <a:rPr lang="en-US" sz="2400" smtClean="0">
                <a:solidFill>
                  <a:schemeClr val="tx1"/>
                </a:solidFill>
                <a:latin typeface="Calibri Light" panose="020F0302020204030204" pitchFamily="34" charset="0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consolidated servers sharing is important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Difficult to use multiple accelerators from one app</a:t>
            </a: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H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ost code has to change significantly   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11282492" y="6380289"/>
            <a:ext cx="683339" cy="365125"/>
          </a:xfrm>
        </p:spPr>
        <p:txBody>
          <a:bodyPr/>
          <a:lstStyle/>
          <a:p>
            <a:fld id="{7F5973BA-9106-42F4-BD3F-2D692119C74A}" type="slidenum">
              <a:rPr lang="en-US" sz="1600" b="1" smtClean="0">
                <a:solidFill>
                  <a:schemeClr val="tx1"/>
                </a:solidFill>
              </a:rPr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Θέση περιεχομένου 2"/>
          <p:cNvSpPr txBox="1"/>
          <p:nvPr/>
        </p:nvSpPr>
        <p:spPr>
          <a:xfrm>
            <a:off x="1281550" y="4337995"/>
            <a:ext cx="7728857" cy="1717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Title 3"/>
          <p:cNvSpPr txBox="1"/>
          <p:nvPr/>
        </p:nvSpPr>
        <p:spPr>
          <a:xfrm>
            <a:off x="98720" y="315322"/>
            <a:ext cx="9456246" cy="5200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accent1">
                    <a:lumMod val="10000"/>
                  </a:schemeClr>
                </a:solidFill>
              </a:rPr>
              <a:t>Challenges </a:t>
            </a:r>
            <a:r>
              <a:rPr lang="en-US" sz="3200" dirty="0" smtClean="0">
                <a:solidFill>
                  <a:schemeClr val="accent1">
                    <a:lumMod val="10000"/>
                  </a:schemeClr>
                </a:solidFill>
              </a:rPr>
              <a:t>for using accelerators </a:t>
            </a:r>
            <a:r>
              <a:rPr lang="en-US" sz="3200" dirty="0">
                <a:solidFill>
                  <a:schemeClr val="accent1">
                    <a:lumMod val="10000"/>
                  </a:schemeClr>
                </a:solidFill>
              </a:rPr>
              <a:t>in </a:t>
            </a:r>
            <a:r>
              <a:rPr lang="en-US" sz="3200" dirty="0" smtClean="0">
                <a:solidFill>
                  <a:schemeClr val="accent1">
                    <a:lumMod val="10000"/>
                  </a:schemeClr>
                </a:solidFill>
              </a:rPr>
              <a:t>servers</a:t>
            </a:r>
            <a:endParaRPr lang="el-GR" sz="3200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13" name="Imagem 8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3624943" y="33203"/>
            <a:ext cx="5165334" cy="282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36" y="3590727"/>
            <a:ext cx="3449574" cy="2767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Θέση περιεχομένου 2"/>
          <p:cNvSpPr txBox="1"/>
          <p:nvPr/>
        </p:nvSpPr>
        <p:spPr>
          <a:xfrm>
            <a:off x="1281550" y="4337995"/>
            <a:ext cx="7728857" cy="1717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itle 3"/>
          <p:cNvSpPr txBox="1"/>
          <p:nvPr/>
        </p:nvSpPr>
        <p:spPr>
          <a:xfrm>
            <a:off x="98721" y="315322"/>
            <a:ext cx="9682280" cy="5200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u="sng" dirty="0" err="1" smtClean="0">
                <a:solidFill>
                  <a:schemeClr val="accent1">
                    <a:lumMod val="10000"/>
                  </a:schemeClr>
                </a:solidFill>
              </a:rPr>
              <a:t>VineTalk</a:t>
            </a:r>
            <a:r>
              <a:rPr lang="en-US" sz="3200" b="1" dirty="0" smtClean="0">
                <a:solidFill>
                  <a:schemeClr val="accent1">
                    <a:lumMod val="10000"/>
                  </a:schemeClr>
                </a:solidFill>
              </a:rPr>
              <a:t>: </a:t>
            </a:r>
            <a:r>
              <a:rPr lang="en-US" sz="32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Software </a:t>
            </a:r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</a:rPr>
              <a:t>layer between FPGAs </a:t>
            </a:r>
            <a:r>
              <a:rPr lang="en-US" sz="32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&amp; apps</a:t>
            </a:r>
            <a:endParaRPr lang="en-US" sz="3200" b="1" u="sng" dirty="0" smtClean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sz="3200" u="sng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sz="3200" u="sng" dirty="0" smtClean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sz="3200" u="sng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sz="3200" u="sng" dirty="0" smtClean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sz="3200" u="sng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endParaRPr lang="el-GR" sz="3200" u="sng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4" name="Θέση αριθμού διαφάνειας 4"/>
          <p:cNvSpPr txBox="1"/>
          <p:nvPr/>
        </p:nvSpPr>
        <p:spPr>
          <a:xfrm>
            <a:off x="11282492" y="638028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8" name="Imagem 8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3624943" y="33203"/>
            <a:ext cx="5165334" cy="282120"/>
          </a:xfrm>
          <a:prstGeom prst="rect">
            <a:avLst/>
          </a:prstGeom>
        </p:spPr>
      </p:pic>
      <p:sp>
        <p:nvSpPr>
          <p:cNvPr id="11" name="Θέση περιεχομένου 2"/>
          <p:cNvSpPr>
            <a:spLocks noGrp="1"/>
          </p:cNvSpPr>
          <p:nvPr>
            <p:ph idx="1"/>
          </p:nvPr>
        </p:nvSpPr>
        <p:spPr>
          <a:xfrm>
            <a:off x="402768" y="857398"/>
            <a:ext cx="11027232" cy="58880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8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VineTalk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addresses the pre mentioned issues </a:t>
            </a: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lnSpc>
                <a:spcPct val="110000"/>
              </a:lnSpc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Host code and FPGA code is decoupled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2">
              <a:buClrTx/>
              <a:buFont typeface="Arial" panose="0208060402020202020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Host code is written once, regardless of the accelerator </a:t>
            </a: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number &amp; type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Provides IP core sharing from multiple applications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Apps can use multiple/heterogeneous accelerators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lnSpc>
                <a:spcPct val="16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VineTalk</a:t>
            </a: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 supports 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VMs, </a:t>
            </a: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Native, and 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Containers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8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VineTalk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consists of two main components </a:t>
            </a:r>
            <a:r>
              <a:rPr lang="en-US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endParaRPr lang="en-US" sz="26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ransport protocol 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xtensive scheduling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8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VineTalk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virtualizes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accelerators</a:t>
            </a: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457200" lvl="1" indent="0">
              <a:buClrTx/>
              <a:buNone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2" y="3078663"/>
            <a:ext cx="3432048" cy="3279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01" y="-135255"/>
            <a:ext cx="5826527" cy="4984841"/>
          </a:xfrm>
          <a:prstGeom prst="rect">
            <a:avLst/>
          </a:prstGeom>
        </p:spPr>
      </p:pic>
      <p:sp>
        <p:nvSpPr>
          <p:cNvPr id="23" name="Title 3"/>
          <p:cNvSpPr txBox="1"/>
          <p:nvPr/>
        </p:nvSpPr>
        <p:spPr>
          <a:xfrm>
            <a:off x="98720" y="315322"/>
            <a:ext cx="8911687" cy="5200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>
                <a:solidFill>
                  <a:schemeClr val="accent1">
                    <a:lumMod val="10000"/>
                  </a:schemeClr>
                </a:solidFill>
              </a:rPr>
              <a:t>VineTalk’s</a:t>
            </a:r>
            <a:r>
              <a:rPr lang="en-US" sz="3200" dirty="0" smtClean="0">
                <a:solidFill>
                  <a:schemeClr val="accent1">
                    <a:lumMod val="10000"/>
                  </a:schemeClr>
                </a:solidFill>
              </a:rPr>
              <a:t> design</a:t>
            </a:r>
            <a:endParaRPr lang="el-GR" sz="32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6" name="Θέση περιεχομένου 2"/>
          <p:cNvSpPr>
            <a:spLocks noGrp="1"/>
          </p:cNvSpPr>
          <p:nvPr>
            <p:ph idx="1"/>
          </p:nvPr>
        </p:nvSpPr>
        <p:spPr>
          <a:xfrm>
            <a:off x="235383" y="880622"/>
            <a:ext cx="10955942" cy="5864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Transport layer </a:t>
            </a: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Implemented as shared memory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2">
              <a:buClrTx/>
              <a:buFont typeface="Arial" panose="0208060402020202020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Enables VMs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&amp; </a:t>
            </a: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Containers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2">
              <a:buClrTx/>
              <a:buFont typeface="Arial" panose="0208060402020202020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aster than network approaches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Virtual Accelerators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2">
              <a:buClrTx/>
              <a:buFont typeface="Arial" panose="0208060402020202020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Implemented as task queues 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2">
              <a:buClrTx/>
              <a:buFont typeface="Arial" panose="0208060402020202020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Allows FPGA sharing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Accelerator Controller</a:t>
            </a: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Schedules 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multiple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apps over a 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single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accelerator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Schedules 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one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app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over 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multiple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accelerators 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Schedules 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one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app over 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heterogeneous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accelerators</a:t>
            </a:r>
            <a:r>
              <a:rPr lang="en-US" sz="22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endParaRPr lang="en-US" sz="22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Ø"/>
            </a:pPr>
            <a:endParaRPr lang="en-US" sz="26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buClrTx/>
              <a:buFont typeface="Wingdings" panose="05000000000000000000" charset="2"/>
              <a:buChar char="Ø"/>
            </a:pP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457200" lvl="1" indent="0">
              <a:buClrTx/>
              <a:buNone/>
            </a:pPr>
            <a:endParaRPr lang="en-US" sz="26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buClrTx/>
              <a:buFont typeface="Wingdings" panose="05000000000000000000" charset="2"/>
              <a:buChar char="Ø"/>
            </a:pP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charset="2"/>
              <a:buChar char="Ø"/>
            </a:pP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Θέση αριθμού διαφάνειας 4"/>
          <p:cNvSpPr txBox="1"/>
          <p:nvPr/>
        </p:nvSpPr>
        <p:spPr>
          <a:xfrm>
            <a:off x="11282492" y="638028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4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3" name="Imagem 8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624943" y="33203"/>
            <a:ext cx="5165334" cy="282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64553" y="390705"/>
            <a:ext cx="16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Single Server</a:t>
            </a:r>
            <a:endParaRPr lang="el-GR" b="1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73BA-9106-42F4-BD3F-2D692119C74A}" type="slidenum">
              <a:rPr lang="en-US" smtClean="0"/>
            </a:fld>
            <a:endParaRPr lang="en-US" dirty="0"/>
          </a:p>
        </p:txBody>
      </p:sp>
      <p:sp>
        <p:nvSpPr>
          <p:cNvPr id="23" name="Title 3"/>
          <p:cNvSpPr txBox="1"/>
          <p:nvPr/>
        </p:nvSpPr>
        <p:spPr>
          <a:xfrm>
            <a:off x="98719" y="315322"/>
            <a:ext cx="7216481" cy="5200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1">
                    <a:lumMod val="10000"/>
                  </a:schemeClr>
                </a:solidFill>
              </a:rPr>
              <a:t>Preliminary evaluation</a:t>
            </a:r>
            <a:endParaRPr lang="el-GR" sz="32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3" name="Θέση αριθμού διαφάνειας 4"/>
          <p:cNvSpPr txBox="1"/>
          <p:nvPr/>
        </p:nvSpPr>
        <p:spPr>
          <a:xfrm>
            <a:off x="11282492" y="638028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Θέση περιεχομένου 2"/>
          <p:cNvSpPr>
            <a:spLocks noGrp="1"/>
          </p:cNvSpPr>
          <p:nvPr>
            <p:ph idx="1"/>
          </p:nvPr>
        </p:nvSpPr>
        <p:spPr>
          <a:xfrm>
            <a:off x="227218" y="852695"/>
            <a:ext cx="9588012" cy="59099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Perform risk analysis</a:t>
            </a: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With three financial apps with &amp; without </a:t>
            </a:r>
            <a:r>
              <a:rPr lang="en-US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VineTalk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Black&amp;Scholes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, Black-76, and </a:t>
            </a:r>
            <a:r>
              <a:rPr lang="en-US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Bionomial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Question 1: Is </a:t>
            </a:r>
            <a:r>
              <a:rPr lang="en-US" sz="28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VineTalk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expensive ?</a:t>
            </a: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Up to 4% slower compared to native execution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Question 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2: </a:t>
            </a: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Is 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FPGA sharing expensive ?</a:t>
            </a: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With 2 concurrent apps 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2% less task rate compared to 1 app running standalone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Programming effort</a:t>
            </a:r>
            <a:endParaRPr lang="en-US" sz="26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Decrease the lines of 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Host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code up to 30% compared to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native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Accelerator specific code moved to Accelerator Controller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457200" lvl="1" indent="0">
              <a:buClrTx/>
              <a:buNone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Imagem 8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3624943" y="33203"/>
            <a:ext cx="5165334" cy="282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674302" y="6183927"/>
            <a:ext cx="4094363" cy="48904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Thank you!   Questions?</a:t>
            </a:r>
            <a:endParaRPr lang="en-US" sz="2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73BA-9106-42F4-BD3F-2D692119C74A}" type="slidenum">
              <a:rPr lang="en-US" smtClean="0"/>
            </a:fld>
            <a:endParaRPr lang="en-US"/>
          </a:p>
        </p:txBody>
      </p:sp>
      <p:sp>
        <p:nvSpPr>
          <p:cNvPr id="8" name="Title 3"/>
          <p:cNvSpPr txBox="1"/>
          <p:nvPr/>
        </p:nvSpPr>
        <p:spPr>
          <a:xfrm>
            <a:off x="98719" y="315322"/>
            <a:ext cx="7216481" cy="5200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1">
                    <a:lumMod val="10000"/>
                  </a:schemeClr>
                </a:solidFill>
              </a:rPr>
              <a:t>Summary</a:t>
            </a:r>
            <a:endParaRPr lang="el-GR" sz="32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1" name="Θέση αριθμού διαφάνειας 4"/>
          <p:cNvSpPr txBox="1"/>
          <p:nvPr/>
        </p:nvSpPr>
        <p:spPr>
          <a:xfrm>
            <a:off x="11282492" y="638028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6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Θέση περιεχομένου 2"/>
          <p:cNvSpPr txBox="1"/>
          <p:nvPr/>
        </p:nvSpPr>
        <p:spPr>
          <a:xfrm>
            <a:off x="169411" y="821508"/>
            <a:ext cx="9878807" cy="5205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8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VineTalk</a:t>
            </a: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virtualizes heterogeneous </a:t>
            </a:r>
            <a:r>
              <a:rPr lang="en-US" sz="28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accels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. in consolidated servers </a:t>
            </a: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Using one efficient transport layer and an Accelerator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ontroller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>
              <a:buClrTx/>
              <a:buFont typeface="Wingdings" panose="05000000000000000000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 Accelerator Controller provides task scheduling and FPGA sharing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Benefits of </a:t>
            </a:r>
            <a:r>
              <a:rPr lang="en-US" sz="28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VineTalk</a:t>
            </a: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endParaRPr lang="en-US" sz="28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Accelerator sharing 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Host code is written once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Apps can be executed in a Single/Multiple/Heterogeneous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ccelerators 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Apps can run in VMs, Natively, and in Containers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  <a:buClrTx/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Our preliminary results show low overhead in simple case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pic>
        <p:nvPicPr>
          <p:cNvPr id="13" name="Imagem 8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3624943" y="33203"/>
            <a:ext cx="5165334" cy="282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</Words>
  <Application>Kingsoft Office WPP</Application>
  <PresentationFormat>Widescreen</PresentationFormat>
  <Paragraphs>101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Custom Design</vt:lpstr>
      <vt:lpstr>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Accounting and Control with SLURM Resource &amp; Job Management System</dc:title>
  <dc:creator>Manos</dc:creator>
  <cp:lastModifiedBy>manos</cp:lastModifiedBy>
  <cp:revision>1401</cp:revision>
  <dcterms:created xsi:type="dcterms:W3CDTF">2017-12-17T10:29:23Z</dcterms:created>
  <dcterms:modified xsi:type="dcterms:W3CDTF">2017-12-17T10:29:23Z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