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311760" y="1225080"/>
            <a:ext cx="8519760" cy="15994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311760" y="2976840"/>
            <a:ext cx="851976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311760" y="1225080"/>
            <a:ext cx="4157280" cy="15994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7120" y="1225080"/>
            <a:ext cx="4157280" cy="159948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311760" y="2976840"/>
            <a:ext cx="4157280" cy="159948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4677120" y="2976840"/>
            <a:ext cx="415728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311760" y="1225080"/>
            <a:ext cx="2743200" cy="159948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192480" y="1225080"/>
            <a:ext cx="2743200" cy="15994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73200" y="1225080"/>
            <a:ext cx="2743200" cy="159948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311760" y="2976840"/>
            <a:ext cx="2743200" cy="159948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192480" y="2976840"/>
            <a:ext cx="2743200" cy="159948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073200" y="2976840"/>
            <a:ext cx="274320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subTitle"/>
          </p:nvPr>
        </p:nvSpPr>
        <p:spPr>
          <a:xfrm>
            <a:off x="311760" y="1225080"/>
            <a:ext cx="8519760" cy="3353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311760" y="1225080"/>
            <a:ext cx="8519760" cy="3353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311760" y="1225080"/>
            <a:ext cx="4157280" cy="335340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4677120" y="1225080"/>
            <a:ext cx="4157280" cy="3353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316080"/>
            <a:ext cx="8519760" cy="3851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311760" y="1225080"/>
            <a:ext cx="4157280" cy="15994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7120" y="1225080"/>
            <a:ext cx="4157280" cy="335340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311760" y="2976840"/>
            <a:ext cx="415728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311760" y="1225080"/>
            <a:ext cx="8519760" cy="3353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311760" y="1225080"/>
            <a:ext cx="4157280" cy="335340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7120" y="1225080"/>
            <a:ext cx="4157280" cy="15994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4677120" y="2976840"/>
            <a:ext cx="415728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311760" y="1225080"/>
            <a:ext cx="4157280" cy="15994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677120" y="1225080"/>
            <a:ext cx="4157280" cy="159948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311760" y="2976840"/>
            <a:ext cx="851976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311760" y="1225080"/>
            <a:ext cx="8519760" cy="15994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311760" y="2976840"/>
            <a:ext cx="851976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311760" y="1225080"/>
            <a:ext cx="4157280" cy="15994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7120" y="1225080"/>
            <a:ext cx="4157280" cy="159948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311760" y="2976840"/>
            <a:ext cx="4157280" cy="159948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4677120" y="2976840"/>
            <a:ext cx="415728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311760" y="1225080"/>
            <a:ext cx="2743200" cy="15994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192480" y="1225080"/>
            <a:ext cx="2743200" cy="15994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73200" y="1225080"/>
            <a:ext cx="2743200" cy="15994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311760" y="2976840"/>
            <a:ext cx="2743200" cy="159948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192480" y="2976840"/>
            <a:ext cx="2743200" cy="159948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073200" y="2976840"/>
            <a:ext cx="274320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311760" y="1225080"/>
            <a:ext cx="8519760" cy="3353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311760" y="1225080"/>
            <a:ext cx="4157280" cy="33534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4677120" y="1225080"/>
            <a:ext cx="4157280" cy="3353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316080"/>
            <a:ext cx="8519760" cy="3851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311760" y="1225080"/>
            <a:ext cx="4157280" cy="15994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7120" y="1225080"/>
            <a:ext cx="4157280" cy="33534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311760" y="2976840"/>
            <a:ext cx="415728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311760" y="1225080"/>
            <a:ext cx="4157280" cy="33534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7120" y="1225080"/>
            <a:ext cx="4157280" cy="15994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677120" y="2976840"/>
            <a:ext cx="4157280" cy="159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316080"/>
            <a:ext cx="8519760" cy="83052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311760" y="1225080"/>
            <a:ext cx="4157280" cy="15994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7120" y="1225080"/>
            <a:ext cx="4157280" cy="15994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311760" y="2976840"/>
            <a:ext cx="8519760" cy="1599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920" y="75672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1" name="CustomShape 2"/>
          <p:cNvSpPr/>
          <p:nvPr/>
        </p:nvSpPr>
        <p:spPr>
          <a:xfrm rot="10800000">
            <a:off x="5319000" y="326736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2" name="PlaceHolder 3"/>
          <p:cNvSpPr>
            <a:spLocks noGrp="1"/>
          </p:cNvSpPr>
          <p:nvPr>
            <p:ph type="title"/>
          </p:nvPr>
        </p:nvSpPr>
        <p:spPr>
          <a:xfrm>
            <a:off x="311760" y="316080"/>
            <a:ext cx="8519760" cy="8305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fillRef idx="0"/>
          <a:effectRef idx="0"/>
          <a:fontRef idx="minor"/>
        </p:style>
      </p:sp>
      <p:sp>
        <p:nvSpPr>
          <p:cNvPr id="41" name="PlaceHolder 2"/>
          <p:cNvSpPr>
            <a:spLocks noGrp="1"/>
          </p:cNvSpPr>
          <p:nvPr>
            <p:ph type="title"/>
          </p:nvPr>
        </p:nvSpPr>
        <p:spPr>
          <a:xfrm>
            <a:off x="311760" y="316080"/>
            <a:ext cx="8519760" cy="8305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2" name="PlaceHolder 3"/>
          <p:cNvSpPr>
            <a:spLocks noGrp="1"/>
          </p:cNvSpPr>
          <p:nvPr>
            <p:ph type="body"/>
          </p:nvPr>
        </p:nvSpPr>
        <p:spPr>
          <a:xfrm>
            <a:off x="311760" y="1225080"/>
            <a:ext cx="8519760" cy="33534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751840" y="581040"/>
            <a:ext cx="3596760" cy="835560"/>
          </a:xfrm>
          <a:prstGeom prst="rect">
            <a:avLst/>
          </a:prstGeom>
          <a:noFill/>
          <a:ln>
            <a:noFill/>
          </a:ln>
        </p:spPr>
        <p:style>
          <a:lnRef idx="0"/>
          <a:fillRef idx="0"/>
          <a:effectRef idx="0"/>
          <a:fontRef idx="minor"/>
        </p:style>
        <p:txBody>
          <a:bodyPr lIns="90000" rIns="90000" tIns="91440" bIns="91440" anchor="b">
            <a:normAutofit/>
          </a:bodyPr>
          <a:p>
            <a:pPr algn="ctr">
              <a:lnSpc>
                <a:spcPct val="115000"/>
              </a:lnSpc>
              <a:spcAft>
                <a:spcPts val="300"/>
              </a:spcAft>
              <a:tabLst>
                <a:tab algn="l" pos="0"/>
              </a:tabLst>
            </a:pPr>
            <a:r>
              <a:rPr b="0" lang="en" sz="2600" spc="-1" strike="noStrike">
                <a:solidFill>
                  <a:srgbClr val="000000"/>
                </a:solidFill>
                <a:latin typeface="Economica"/>
                <a:ea typeface="Economica"/>
              </a:rPr>
              <a:t>Final project</a:t>
            </a:r>
            <a:endParaRPr b="0" lang="en-US" sz="2600" spc="-1" strike="noStrike">
              <a:latin typeface="Arial"/>
            </a:endParaRPr>
          </a:p>
        </p:txBody>
      </p:sp>
      <p:sp>
        <p:nvSpPr>
          <p:cNvPr id="80" name="CustomShape 2"/>
          <p:cNvSpPr/>
          <p:nvPr/>
        </p:nvSpPr>
        <p:spPr>
          <a:xfrm>
            <a:off x="1938240" y="2749680"/>
            <a:ext cx="5780520" cy="700560"/>
          </a:xfrm>
          <a:prstGeom prst="rect">
            <a:avLst/>
          </a:prstGeom>
          <a:noFill/>
          <a:ln>
            <a:noFill/>
          </a:ln>
        </p:spPr>
        <p:style>
          <a:lnRef idx="0"/>
          <a:fillRef idx="0"/>
          <a:effectRef idx="0"/>
          <a:fontRef idx="minor"/>
        </p:style>
        <p:txBody>
          <a:bodyPr lIns="90000" rIns="90000" tIns="91440" bIns="91440">
            <a:noAutofit/>
          </a:bodyPr>
          <a:p>
            <a:pPr algn="ctr">
              <a:lnSpc>
                <a:spcPct val="95000"/>
              </a:lnSpc>
              <a:tabLst>
                <a:tab algn="l" pos="0"/>
              </a:tabLst>
            </a:pPr>
            <a:r>
              <a:rPr b="0" lang="en" sz="2060" spc="-1" strike="noStrike">
                <a:solidFill>
                  <a:srgbClr val="000000"/>
                </a:solidFill>
                <a:latin typeface="Open Sans Medium"/>
                <a:ea typeface="Open Sans Medium"/>
              </a:rPr>
              <a:t>Optical flow based motion segmentation</a:t>
            </a:r>
            <a:endParaRPr b="0" lang="en-US" sz="2060" spc="-1" strike="noStrike">
              <a:latin typeface="Arial"/>
            </a:endParaRPr>
          </a:p>
          <a:p>
            <a:pPr algn="ctr">
              <a:lnSpc>
                <a:spcPct val="80000"/>
              </a:lnSpc>
              <a:spcBef>
                <a:spcPts val="300"/>
              </a:spcBef>
              <a:tabLst>
                <a:tab algn="l" pos="0"/>
              </a:tabLst>
            </a:pPr>
            <a:endParaRPr b="0" lang="en-US" sz="2060" spc="-1" strike="noStrike">
              <a:latin typeface="Arial"/>
            </a:endParaRPr>
          </a:p>
        </p:txBody>
      </p:sp>
      <p:sp>
        <p:nvSpPr>
          <p:cNvPr id="81" name="CustomShape 3"/>
          <p:cNvSpPr/>
          <p:nvPr/>
        </p:nvSpPr>
        <p:spPr>
          <a:xfrm>
            <a:off x="695880" y="173520"/>
            <a:ext cx="8265240" cy="88308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0" lang="en" sz="2300" spc="-1" strike="noStrike">
                <a:solidFill>
                  <a:srgbClr val="000000"/>
                </a:solidFill>
                <a:latin typeface="Economica"/>
                <a:ea typeface="Economica"/>
              </a:rPr>
              <a:t>ENPM 673: Perception for Autonomous Robots (Spring 2022)</a:t>
            </a:r>
            <a:endParaRPr b="0" lang="en-US" sz="2300" spc="-1" strike="noStrike">
              <a:latin typeface="Arial"/>
            </a:endParaRPr>
          </a:p>
        </p:txBody>
      </p:sp>
      <p:pic>
        <p:nvPicPr>
          <p:cNvPr id="82" name="Google Shape;65;p13" descr=""/>
          <p:cNvPicPr/>
          <p:nvPr/>
        </p:nvPicPr>
        <p:blipFill>
          <a:blip r:embed="rId1"/>
          <a:stretch/>
        </p:blipFill>
        <p:spPr>
          <a:xfrm>
            <a:off x="3919320" y="1417320"/>
            <a:ext cx="1261800" cy="1261800"/>
          </a:xfrm>
          <a:prstGeom prst="rect">
            <a:avLst/>
          </a:prstGeom>
          <a:ln>
            <a:noFill/>
          </a:ln>
        </p:spPr>
      </p:pic>
      <p:sp>
        <p:nvSpPr>
          <p:cNvPr id="83" name="CustomShape 4"/>
          <p:cNvSpPr/>
          <p:nvPr/>
        </p:nvSpPr>
        <p:spPr>
          <a:xfrm>
            <a:off x="6349320" y="4114080"/>
            <a:ext cx="2702160" cy="951480"/>
          </a:xfrm>
          <a:prstGeom prst="rect">
            <a:avLst/>
          </a:prstGeom>
          <a:noFill/>
          <a:ln>
            <a:noFill/>
          </a:ln>
        </p:spPr>
        <p:style>
          <a:lnRef idx="0"/>
          <a:fillRef idx="0"/>
          <a:effectRef idx="0"/>
          <a:fontRef idx="minor"/>
        </p:style>
        <p:txBody>
          <a:bodyPr lIns="90000" rIns="90000" tIns="91440" bIns="91440">
            <a:spAutoFit/>
          </a:bodyPr>
          <a:p>
            <a:pPr algn="just">
              <a:lnSpc>
                <a:spcPct val="115000"/>
              </a:lnSpc>
              <a:tabLst>
                <a:tab algn="l" pos="0"/>
              </a:tabLst>
            </a:pPr>
            <a:r>
              <a:rPr b="0" lang="en" sz="1100" spc="-1" strike="noStrike">
                <a:solidFill>
                  <a:srgbClr val="000000"/>
                </a:solidFill>
                <a:latin typeface="Arial"/>
                <a:ea typeface="Arial"/>
              </a:rPr>
              <a:t>1. Bharath Irigireddy (UID: 118482804)</a:t>
            </a:r>
            <a:endParaRPr b="0" lang="en-US" sz="1100" spc="-1" strike="noStrike">
              <a:latin typeface="Arial"/>
            </a:endParaRPr>
          </a:p>
          <a:p>
            <a:pPr algn="just">
              <a:lnSpc>
                <a:spcPct val="115000"/>
              </a:lnSpc>
              <a:tabLst>
                <a:tab algn="l" pos="0"/>
              </a:tabLst>
            </a:pPr>
            <a:r>
              <a:rPr b="0" lang="en" sz="1100" spc="-1" strike="noStrike">
                <a:solidFill>
                  <a:srgbClr val="000000"/>
                </a:solidFill>
                <a:latin typeface="Arial"/>
                <a:ea typeface="Arial"/>
              </a:rPr>
              <a:t>2. Saketh Banagiri (UID: 118548814)</a:t>
            </a:r>
            <a:endParaRPr b="0" lang="en-US" sz="1100" spc="-1" strike="noStrike">
              <a:latin typeface="Arial"/>
            </a:endParaRPr>
          </a:p>
          <a:p>
            <a:pPr algn="just">
              <a:lnSpc>
                <a:spcPct val="115000"/>
              </a:lnSpc>
              <a:tabLst>
                <a:tab algn="l" pos="0"/>
              </a:tabLst>
            </a:pPr>
            <a:r>
              <a:rPr b="0" lang="en" sz="1100" spc="-1" strike="noStrike">
                <a:solidFill>
                  <a:srgbClr val="000000"/>
                </a:solidFill>
                <a:latin typeface="Arial"/>
                <a:ea typeface="Arial"/>
              </a:rPr>
              <a:t>3. Balaji Selvakumar (UID: 118545745)</a:t>
            </a:r>
            <a:endParaRPr b="0" lang="en-US" sz="1100" spc="-1" strike="noStrike">
              <a:latin typeface="Arial"/>
            </a:endParaRPr>
          </a:p>
          <a:p>
            <a:pPr algn="just">
              <a:lnSpc>
                <a:spcPct val="115000"/>
              </a:lnSpc>
              <a:tabLst>
                <a:tab algn="l" pos="0"/>
              </a:tabLst>
            </a:pPr>
            <a:r>
              <a:rPr b="0" lang="en" sz="1100" spc="-1" strike="noStrike">
                <a:solidFill>
                  <a:srgbClr val="000000"/>
                </a:solidFill>
                <a:latin typeface="Arial"/>
                <a:ea typeface="Arial"/>
              </a:rPr>
              <a:t>4. Mano Battula (UID: 118546490)</a:t>
            </a:r>
            <a:endParaRPr b="0" lang="en-US" sz="1100" spc="-1" strike="noStrike">
              <a:latin typeface="Arial"/>
            </a:endParaRPr>
          </a:p>
        </p:txBody>
      </p:sp>
      <p:sp>
        <p:nvSpPr>
          <p:cNvPr id="84" name="CustomShape 5"/>
          <p:cNvSpPr/>
          <p:nvPr/>
        </p:nvSpPr>
        <p:spPr>
          <a:xfrm>
            <a:off x="3071880" y="3978720"/>
            <a:ext cx="2999160" cy="50292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0" lang="en" sz="2100" spc="-1" strike="noStrike">
                <a:solidFill>
                  <a:srgbClr val="000000"/>
                </a:solidFill>
                <a:latin typeface="Economica"/>
                <a:ea typeface="Economica"/>
              </a:rPr>
              <a:t>Date: 10 May 2022</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Google Shape;112;p21" descr=""/>
          <p:cNvPicPr/>
          <p:nvPr/>
        </p:nvPicPr>
        <p:blipFill>
          <a:blip r:embed="rId1"/>
          <a:stretch/>
        </p:blipFill>
        <p:spPr>
          <a:xfrm>
            <a:off x="2578320" y="1005840"/>
            <a:ext cx="3639240" cy="3657240"/>
          </a:xfrm>
          <a:prstGeom prst="rect">
            <a:avLst/>
          </a:prstGeom>
          <a:ln>
            <a:noFill/>
          </a:ln>
        </p:spPr>
      </p:pic>
      <p:sp>
        <p:nvSpPr>
          <p:cNvPr id="100" name="CustomShape 1"/>
          <p:cNvSpPr/>
          <p:nvPr/>
        </p:nvSpPr>
        <p:spPr>
          <a:xfrm>
            <a:off x="2011680" y="365760"/>
            <a:ext cx="4754520" cy="345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Pseudo code for segmentation process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fontScale="36000"/>
          </a:bodyPr>
          <a:p>
            <a:pPr>
              <a:lnSpc>
                <a:spcPct val="100000"/>
              </a:lnSpc>
              <a:tabLst>
                <a:tab algn="l" pos="0"/>
              </a:tabLst>
            </a:pPr>
            <a:r>
              <a:rPr b="0" lang="en" sz="4200" spc="-1" strike="noStrike">
                <a:solidFill>
                  <a:srgbClr val="000000"/>
                </a:solidFill>
                <a:latin typeface="Economica"/>
                <a:ea typeface="Economica"/>
              </a:rPr>
              <a:t>Estimating and removing rotational flow</a:t>
            </a:r>
            <a:endParaRPr b="0" lang="en-US" sz="4200" spc="-1" strike="noStrike">
              <a:latin typeface="Arial"/>
            </a:endParaRPr>
          </a:p>
        </p:txBody>
      </p:sp>
      <p:sp>
        <p:nvSpPr>
          <p:cNvPr id="102"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normAutofit/>
          </a:bodyPr>
          <a:p>
            <a:pPr algn="just">
              <a:lnSpc>
                <a:spcPct val="115000"/>
              </a:lnSpc>
              <a:tabLst>
                <a:tab algn="l" pos="0"/>
              </a:tabLst>
            </a:pPr>
            <a:r>
              <a:rPr b="0" lang="en" sz="1800" spc="-1" strike="noStrike">
                <a:solidFill>
                  <a:srgbClr val="000000"/>
                </a:solidFill>
                <a:latin typeface="Open Sans"/>
                <a:ea typeface="Open Sans"/>
              </a:rPr>
              <a:t>We use the prior for the background component to weight pixels for estimating the current frame’s flow due to the camera.</a:t>
            </a:r>
            <a:endParaRPr b="0" lang="en-US" sz="1800" spc="-1" strike="noStrike">
              <a:latin typeface="Arial"/>
            </a:endParaRPr>
          </a:p>
          <a:p>
            <a:pPr algn="just">
              <a:lnSpc>
                <a:spcPct val="115000"/>
              </a:lnSpc>
              <a:spcBef>
                <a:spcPts val="1199"/>
              </a:spcBef>
              <a:tabLst>
                <a:tab algn="l" pos="0"/>
              </a:tabLst>
            </a:pPr>
            <a:r>
              <a:rPr b="0" lang="en" sz="1800" spc="-1" strike="noStrike">
                <a:solidFill>
                  <a:srgbClr val="000000"/>
                </a:solidFill>
                <a:latin typeface="Open Sans"/>
                <a:ea typeface="Open Sans"/>
              </a:rPr>
              <a:t>We estimate the rotational (U, V, W) and translational parameters (A, B, C) of the camera using bruss and horns method and then we render the flow angle by subtracting the estimated rotational component (O</a:t>
            </a:r>
            <a:r>
              <a:rPr b="0" lang="en" sz="1800" spc="-1" strike="noStrike" baseline="-25000">
                <a:solidFill>
                  <a:srgbClr val="000000"/>
                </a:solidFill>
                <a:latin typeface="Open Sans"/>
                <a:ea typeface="Open Sans"/>
              </a:rPr>
              <a:t>R</a:t>
            </a:r>
            <a:r>
              <a:rPr b="0" lang="en" sz="1800" spc="-1" strike="noStrike">
                <a:solidFill>
                  <a:srgbClr val="000000"/>
                </a:solidFill>
                <a:latin typeface="Open Sans"/>
                <a:ea typeface="Open Sans"/>
              </a:rPr>
              <a:t>) from the Original flow (O) to obtain translational flow (O</a:t>
            </a:r>
            <a:r>
              <a:rPr b="0" lang="en" sz="1800" spc="-1" strike="noStrike" baseline="-25000">
                <a:solidFill>
                  <a:srgbClr val="000000"/>
                </a:solidFill>
                <a:latin typeface="Open Sans"/>
                <a:ea typeface="Open Sans"/>
              </a:rPr>
              <a:t>T</a:t>
            </a:r>
            <a:r>
              <a:rPr b="0" lang="en" sz="1800" spc="-1" strike="noStrike">
                <a:solidFill>
                  <a:srgbClr val="000000"/>
                </a:solidFill>
                <a:latin typeface="Open Sans"/>
                <a:ea typeface="Open Sans"/>
              </a:rPr>
              <a:t>).</a:t>
            </a:r>
            <a:endParaRPr b="0" lang="en-US" sz="1800" spc="-1" strike="noStrike">
              <a:latin typeface="Arial"/>
            </a:endParaRPr>
          </a:p>
          <a:p>
            <a:pPr algn="just">
              <a:lnSpc>
                <a:spcPct val="115000"/>
              </a:lnSpc>
              <a:spcBef>
                <a:spcPts val="1199"/>
              </a:spcBef>
              <a:tabLst>
                <a:tab algn="l" pos="0"/>
              </a:tabLst>
            </a:pPr>
            <a:endParaRPr b="0" lang="en-US" sz="1800" spc="-1" strike="noStrike">
              <a:latin typeface="Arial"/>
            </a:endParaRPr>
          </a:p>
          <a:p>
            <a:pPr algn="just">
              <a:lnSpc>
                <a:spcPct val="115000"/>
              </a:lnSpc>
              <a:spcBef>
                <a:spcPts val="1199"/>
              </a:spcBef>
              <a:tabLst>
                <a:tab algn="l" pos="0"/>
              </a:tabLst>
            </a:pPr>
            <a:endParaRPr b="0" lang="en-US" sz="1800" spc="-1" strike="noStrike">
              <a:latin typeface="Arial"/>
            </a:endParaRPr>
          </a:p>
          <a:p>
            <a:pPr algn="just">
              <a:lnSpc>
                <a:spcPct val="115000"/>
              </a:lnSpc>
              <a:spcBef>
                <a:spcPts val="1199"/>
              </a:spcBef>
              <a:spcAft>
                <a:spcPts val="1199"/>
              </a:spcAft>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a:bodyPr>
          <a:p>
            <a:pPr>
              <a:lnSpc>
                <a:spcPct val="100000"/>
              </a:lnSpc>
              <a:tabLst>
                <a:tab algn="l" pos="0"/>
              </a:tabLst>
            </a:pPr>
            <a:r>
              <a:rPr b="0" lang="en" sz="4200" spc="-1" strike="noStrike">
                <a:solidFill>
                  <a:srgbClr val="000000"/>
                </a:solidFill>
                <a:latin typeface="Economica"/>
                <a:ea typeface="Economica"/>
              </a:rPr>
              <a:t>Flow angle likelihood</a:t>
            </a:r>
            <a:endParaRPr b="0" lang="en-US" sz="4200" spc="-1" strike="noStrike">
              <a:latin typeface="Arial"/>
            </a:endParaRPr>
          </a:p>
        </p:txBody>
      </p:sp>
      <p:sp>
        <p:nvSpPr>
          <p:cNvPr id="104"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normAutofit fontScale="66000"/>
          </a:bodyPr>
          <a:p>
            <a:pPr>
              <a:lnSpc>
                <a:spcPct val="115000"/>
              </a:lnSpc>
              <a:tabLst>
                <a:tab algn="l" pos="0"/>
              </a:tabLst>
            </a:pPr>
            <a:r>
              <a:rPr b="0" lang="en" sz="1800" spc="-1" strike="noStrike">
                <a:solidFill>
                  <a:srgbClr val="000000"/>
                </a:solidFill>
                <a:latin typeface="Open Sans"/>
                <a:ea typeface="Open Sans"/>
              </a:rPr>
              <a:t>Once we obtain translational flow (O</a:t>
            </a:r>
            <a:r>
              <a:rPr b="0" lang="en" sz="1800" spc="-1" strike="noStrike" baseline="-25000">
                <a:solidFill>
                  <a:srgbClr val="000000"/>
                </a:solidFill>
                <a:latin typeface="Open Sans"/>
                <a:ea typeface="Open Sans"/>
              </a:rPr>
              <a:t>T</a:t>
            </a:r>
            <a:r>
              <a:rPr b="0" lang="en" sz="1800" spc="-1" strike="noStrike">
                <a:solidFill>
                  <a:srgbClr val="000000"/>
                </a:solidFill>
                <a:latin typeface="Open Sans"/>
                <a:ea typeface="Open Sans"/>
              </a:rPr>
              <a:t>), we use flow vector t to decide which motion component it belongs to.</a:t>
            </a:r>
            <a:endParaRPr b="0" lang="en-US" sz="1800" spc="-1" strike="noStrike">
              <a:latin typeface="Arial"/>
            </a:endParaRPr>
          </a:p>
          <a:p>
            <a:pPr>
              <a:lnSpc>
                <a:spcPct val="115000"/>
              </a:lnSpc>
              <a:spcBef>
                <a:spcPts val="1199"/>
              </a:spcBef>
              <a:tabLst>
                <a:tab algn="l" pos="0"/>
              </a:tabLst>
            </a:pPr>
            <a:r>
              <a:rPr b="0" lang="en" sz="1800" spc="-1" strike="noStrike">
                <a:solidFill>
                  <a:srgbClr val="000000"/>
                </a:solidFill>
                <a:latin typeface="Open Sans"/>
                <a:ea typeface="Open Sans"/>
              </a:rPr>
              <a:t>Since for a given translational motion (wrt camera), the flow angle is completely determined by that motion and the location in the image, whereas the flow magnitude is a function of the object’s depth (which is unknown) Most of the information about the 3D motion direction is contained in the flow angle, not flow magnitude.</a:t>
            </a:r>
            <a:endParaRPr b="0" lang="en-US" sz="1800" spc="-1" strike="noStrike">
              <a:latin typeface="Arial"/>
            </a:endParaRPr>
          </a:p>
          <a:p>
            <a:pPr>
              <a:lnSpc>
                <a:spcPct val="115000"/>
              </a:lnSpc>
              <a:spcBef>
                <a:spcPts val="1199"/>
              </a:spcBef>
              <a:tabLst>
                <a:tab algn="l" pos="0"/>
              </a:tabLst>
            </a:pPr>
            <a:r>
              <a:rPr b="0" lang="en" sz="1800" spc="-1" strike="noStrike">
                <a:solidFill>
                  <a:srgbClr val="000000"/>
                </a:solidFill>
                <a:latin typeface="Open Sans"/>
                <a:ea typeface="Open Sans"/>
              </a:rPr>
              <a:t>However, the amount of information in the flow angle depends upon the flow magnitude. The flow vectors with greater magnitude are much more reliable indicators of true motion direction. </a:t>
            </a:r>
            <a:endParaRPr b="0" lang="en-US" sz="1800" spc="-1" strike="noStrike">
              <a:latin typeface="Arial"/>
            </a:endParaRPr>
          </a:p>
          <a:p>
            <a:pPr>
              <a:lnSpc>
                <a:spcPct val="115000"/>
              </a:lnSpc>
              <a:spcBef>
                <a:spcPts val="1199"/>
              </a:spcBef>
              <a:spcAft>
                <a:spcPts val="1199"/>
              </a:spcAft>
              <a:tabLst>
                <a:tab algn="l" pos="0"/>
              </a:tabLst>
            </a:pPr>
            <a:r>
              <a:rPr b="0" lang="en" sz="1800" spc="-1" strike="noStrike">
                <a:solidFill>
                  <a:srgbClr val="000000"/>
                </a:solidFill>
                <a:latin typeface="Open Sans"/>
                <a:ea typeface="Open Sans"/>
              </a:rPr>
              <a:t>Thus it is critical to formulate the angle likelihood conditioned on the flow magnitude.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a:bodyPr>
          <a:p>
            <a:pPr>
              <a:lnSpc>
                <a:spcPct val="100000"/>
              </a:lnSpc>
              <a:tabLst>
                <a:tab algn="l" pos="0"/>
              </a:tabLst>
            </a:pPr>
            <a:r>
              <a:rPr b="0" lang="en" sz="4200" spc="-1" strike="noStrike">
                <a:solidFill>
                  <a:srgbClr val="000000"/>
                </a:solidFill>
                <a:latin typeface="Economica"/>
                <a:ea typeface="Economica"/>
              </a:rPr>
              <a:t>Propagating Posterior</a:t>
            </a:r>
            <a:endParaRPr b="0" lang="en-US" sz="4200" spc="-1" strike="noStrike">
              <a:latin typeface="Arial"/>
            </a:endParaRPr>
          </a:p>
        </p:txBody>
      </p:sp>
      <p:sp>
        <p:nvSpPr>
          <p:cNvPr id="106" name="CustomShape 2"/>
          <p:cNvSpPr/>
          <p:nvPr/>
        </p:nvSpPr>
        <p:spPr>
          <a:xfrm>
            <a:off x="39960" y="1225080"/>
            <a:ext cx="9103320" cy="3353400"/>
          </a:xfrm>
          <a:prstGeom prst="rect">
            <a:avLst/>
          </a:prstGeom>
          <a:noFill/>
          <a:ln>
            <a:noFill/>
          </a:ln>
        </p:spPr>
        <p:style>
          <a:lnRef idx="0"/>
          <a:fillRef idx="0"/>
          <a:effectRef idx="0"/>
          <a:fontRef idx="minor"/>
        </p:style>
        <p:txBody>
          <a:bodyPr lIns="90000" rIns="90000" tIns="91440" bIns="91440">
            <a:normAutofit fontScale="66000"/>
          </a:bodyPr>
          <a:p>
            <a:pPr algn="just">
              <a:lnSpc>
                <a:spcPct val="115000"/>
              </a:lnSpc>
              <a:tabLst>
                <a:tab algn="l" pos="0"/>
              </a:tabLst>
            </a:pPr>
            <a:r>
              <a:rPr b="0" lang="en" sz="1800" spc="-1" strike="noStrike">
                <a:solidFill>
                  <a:srgbClr val="000000"/>
                </a:solidFill>
                <a:latin typeface="Open Sans"/>
                <a:ea typeface="Open Sans"/>
              </a:rPr>
              <a:t>From the optical flow obtained by RAFT, we create a prior at each pixel for each motion model in the new frame by propagating the posterior from the previous frame. This can be done in three steps</a:t>
            </a:r>
            <a:endParaRPr b="0" lang="en-US" sz="1800" spc="-1" strike="noStrike">
              <a:latin typeface="Arial"/>
            </a:endParaRPr>
          </a:p>
          <a:p>
            <a:pPr marL="457200" indent="-316440" algn="just">
              <a:lnSpc>
                <a:spcPct val="115000"/>
              </a:lnSpc>
              <a:spcBef>
                <a:spcPts val="1199"/>
              </a:spcBef>
              <a:buClr>
                <a:srgbClr val="000000"/>
              </a:buClr>
              <a:buFont typeface="Open Sans"/>
              <a:buAutoNum type="arabicPeriod"/>
              <a:tabLst>
                <a:tab algn="l" pos="0"/>
              </a:tabLst>
            </a:pPr>
            <a:r>
              <a:rPr b="0" lang="en" sz="1800" spc="-1" strike="noStrike">
                <a:solidFill>
                  <a:srgbClr val="000000"/>
                </a:solidFill>
                <a:latin typeface="Open Sans"/>
                <a:ea typeface="Open Sans"/>
              </a:rPr>
              <a:t>Use the previous frame’s flow to map posteriors from frame T −1 to new positions in frame T.</a:t>
            </a:r>
            <a:endParaRPr b="0" lang="en-US" sz="1800" spc="-1" strike="noStrike">
              <a:latin typeface="Arial"/>
            </a:endParaRPr>
          </a:p>
          <a:p>
            <a:pPr marL="457200" indent="-316440" algn="just">
              <a:lnSpc>
                <a:spcPct val="115000"/>
              </a:lnSpc>
              <a:buClr>
                <a:srgbClr val="000000"/>
              </a:buClr>
              <a:buFont typeface="Open Sans"/>
              <a:buAutoNum type="arabicPeriod"/>
              <a:tabLst>
                <a:tab algn="l" pos="0"/>
              </a:tabLst>
            </a:pPr>
            <a:r>
              <a:rPr b="0" lang="en" sz="1800" spc="-1" strike="noStrike">
                <a:solidFill>
                  <a:srgbClr val="000000"/>
                </a:solidFill>
                <a:latin typeface="Open Sans"/>
                <a:ea typeface="Open Sans"/>
              </a:rPr>
              <a:t>Smooth the mapped posterior in the new frame by convolving with a spatial Gaussian. This implements the idea that object locations in future frames are likely to be close to their locations in previous frames.</a:t>
            </a:r>
            <a:endParaRPr b="0" lang="en-US" sz="1800" spc="-1" strike="noStrike">
              <a:latin typeface="Arial"/>
            </a:endParaRPr>
          </a:p>
          <a:p>
            <a:pPr marL="457200" indent="-316440" algn="just">
              <a:lnSpc>
                <a:spcPct val="115000"/>
              </a:lnSpc>
              <a:buClr>
                <a:srgbClr val="000000"/>
              </a:buClr>
              <a:buFont typeface="Open Sans"/>
              <a:buAutoNum type="arabicPeriod"/>
              <a:tabLst>
                <a:tab algn="l" pos="0"/>
              </a:tabLst>
            </a:pPr>
            <a:r>
              <a:rPr b="0" lang="en" sz="1800" spc="-1" strike="noStrike">
                <a:solidFill>
                  <a:srgbClr val="000000"/>
                </a:solidFill>
                <a:latin typeface="Open Sans"/>
                <a:ea typeface="Open Sans"/>
              </a:rPr>
              <a:t>Renormalize the smoothed posterior from the previous frame to form a proper probability distribution at each pixel location, which acts as the prior on the k motion components for the new frame. Finally, we set aside a probability of 1/(k + 1) for the prior of a new motion component, while rescaling the priors for the pre-existing motions to sum to k/(k + 1).</a:t>
            </a:r>
            <a:endParaRPr b="0" lang="en-US" sz="1800" spc="-1" strike="noStrike">
              <a:latin typeface="Arial"/>
            </a:endParaRPr>
          </a:p>
          <a:p>
            <a:pPr algn="just">
              <a:lnSpc>
                <a:spcPct val="115000"/>
              </a:lnSpc>
              <a:spcBef>
                <a:spcPts val="1199"/>
              </a:spcBef>
              <a:tabLst>
                <a:tab algn="l" pos="0"/>
              </a:tabLst>
            </a:pPr>
            <a:endParaRPr b="0" lang="en-US" sz="1800" spc="-1" strike="noStrike">
              <a:latin typeface="Arial"/>
            </a:endParaRPr>
          </a:p>
          <a:p>
            <a:pPr algn="just">
              <a:lnSpc>
                <a:spcPct val="115000"/>
              </a:lnSpc>
              <a:spcBef>
                <a:spcPts val="1199"/>
              </a:spcBef>
              <a:spcAft>
                <a:spcPts val="1199"/>
              </a:spcAft>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11760" y="120240"/>
            <a:ext cx="8519760" cy="830520"/>
          </a:xfrm>
          <a:prstGeom prst="rect">
            <a:avLst/>
          </a:prstGeom>
          <a:noFill/>
          <a:ln>
            <a:noFill/>
          </a:ln>
        </p:spPr>
        <p:style>
          <a:lnRef idx="0"/>
          <a:fillRef idx="0"/>
          <a:effectRef idx="0"/>
          <a:fontRef idx="minor"/>
        </p:style>
        <p:txBody>
          <a:bodyPr lIns="90000" rIns="90000" tIns="91440" bIns="91440" anchor="b">
            <a:normAutofit fontScale="36000"/>
          </a:bodyPr>
          <a:p>
            <a:pPr>
              <a:lnSpc>
                <a:spcPct val="100000"/>
              </a:lnSpc>
              <a:tabLst>
                <a:tab algn="l" pos="0"/>
              </a:tabLst>
            </a:pPr>
            <a:r>
              <a:rPr b="0" lang="en" sz="4200" spc="-1" strike="noStrike">
                <a:solidFill>
                  <a:srgbClr val="000000"/>
                </a:solidFill>
                <a:latin typeface="Economica"/>
                <a:ea typeface="Economica"/>
              </a:rPr>
              <a:t>Initialization: Segmentation of First Frame</a:t>
            </a:r>
            <a:endParaRPr b="0" lang="en-US" sz="4200" spc="-1" strike="noStrike">
              <a:latin typeface="Arial"/>
            </a:endParaRPr>
          </a:p>
        </p:txBody>
      </p:sp>
      <p:sp>
        <p:nvSpPr>
          <p:cNvPr id="108" name="CustomShape 2"/>
          <p:cNvSpPr/>
          <p:nvPr/>
        </p:nvSpPr>
        <p:spPr>
          <a:xfrm>
            <a:off x="0" y="893160"/>
            <a:ext cx="9143280" cy="3827880"/>
          </a:xfrm>
          <a:prstGeom prst="rect">
            <a:avLst/>
          </a:prstGeom>
          <a:noFill/>
          <a:ln>
            <a:noFill/>
          </a:ln>
        </p:spPr>
        <p:style>
          <a:lnRef idx="0"/>
          <a:fillRef idx="0"/>
          <a:effectRef idx="0"/>
          <a:fontRef idx="minor"/>
        </p:style>
        <p:txBody>
          <a:bodyPr lIns="90000" rIns="90000" tIns="91440" bIns="91440">
            <a:noAutofit/>
          </a:bodyPr>
          <a:p>
            <a:pPr marL="457200" indent="-316800" algn="just">
              <a:lnSpc>
                <a:spcPct val="100000"/>
              </a:lnSpc>
              <a:buClr>
                <a:srgbClr val="000000"/>
              </a:buClr>
              <a:buFont typeface="Times New Roman"/>
              <a:buChar char="●"/>
            </a:pPr>
            <a:r>
              <a:rPr b="0" lang="en" sz="1400" spc="-1" strike="noStrike">
                <a:solidFill>
                  <a:srgbClr val="000000"/>
                </a:solidFill>
                <a:latin typeface="Times New Roman"/>
                <a:ea typeface="Times New Roman"/>
              </a:rPr>
              <a:t>The goals of the initialization are: </a:t>
            </a:r>
            <a:endParaRPr b="0" lang="en-US" sz="1400" spc="-1" strike="noStrike">
              <a:latin typeface="Arial"/>
            </a:endParaRPr>
          </a:p>
          <a:p>
            <a:pPr marL="457200" indent="457200" algn="just">
              <a:lnSpc>
                <a:spcPct val="100000"/>
              </a:lnSpc>
              <a:tabLst>
                <a:tab algn="l" pos="0"/>
              </a:tabLst>
            </a:pPr>
            <a:r>
              <a:rPr b="0" lang="en" sz="1400" spc="-1" strike="noStrike">
                <a:solidFill>
                  <a:srgbClr val="000000"/>
                </a:solidFill>
                <a:latin typeface="Times New Roman"/>
                <a:ea typeface="Times New Roman"/>
              </a:rPr>
              <a:t>1. estimating background translation and rotation parameters.</a:t>
            </a:r>
            <a:endParaRPr b="0" lang="en-US" sz="1400" spc="-1" strike="noStrike">
              <a:latin typeface="Arial"/>
            </a:endParaRPr>
          </a:p>
          <a:p>
            <a:pPr marL="457200" indent="457200" algn="just">
              <a:lnSpc>
                <a:spcPct val="100000"/>
              </a:lnSpc>
              <a:tabLst>
                <a:tab algn="l" pos="0"/>
              </a:tabLst>
            </a:pPr>
            <a:r>
              <a:rPr b="0" lang="en" sz="1400" spc="-1" strike="noStrike">
                <a:solidFill>
                  <a:srgbClr val="000000"/>
                </a:solidFill>
                <a:latin typeface="Times New Roman"/>
                <a:ea typeface="Times New Roman"/>
              </a:rPr>
              <a:t>2. finding pixels whose flow is consistent with this motion model.</a:t>
            </a:r>
            <a:endParaRPr b="0" lang="en-US" sz="1400" spc="-1" strike="noStrike">
              <a:latin typeface="Arial"/>
            </a:endParaRPr>
          </a:p>
          <a:p>
            <a:pPr marL="457200" indent="457200" algn="just">
              <a:lnSpc>
                <a:spcPct val="100000"/>
              </a:lnSpc>
              <a:tabLst>
                <a:tab algn="l" pos="0"/>
              </a:tabLst>
            </a:pPr>
            <a:r>
              <a:rPr b="0" lang="en" sz="1400" spc="-1" strike="noStrike">
                <a:solidFill>
                  <a:srgbClr val="000000"/>
                </a:solidFill>
                <a:latin typeface="Times New Roman"/>
                <a:ea typeface="Times New Roman"/>
              </a:rPr>
              <a:t>3. assigning inconsistent groups of contiguous pixels to additional motion models.</a:t>
            </a:r>
            <a:endParaRPr b="0" lang="en-US" sz="1400" spc="-1" strike="noStrike">
              <a:latin typeface="Arial"/>
            </a:endParaRPr>
          </a:p>
          <a:p>
            <a:pPr marL="457200" indent="-316800" algn="just">
              <a:lnSpc>
                <a:spcPct val="100000"/>
              </a:lnSpc>
              <a:buClr>
                <a:srgbClr val="000000"/>
              </a:buClr>
              <a:buFont typeface="Times New Roman"/>
              <a:buChar char="●"/>
              <a:tabLst>
                <a:tab algn="l" pos="0"/>
              </a:tabLst>
            </a:pPr>
            <a:r>
              <a:rPr b="0" lang="en" sz="1400" spc="-1" strike="noStrike">
                <a:solidFill>
                  <a:srgbClr val="000000"/>
                </a:solidFill>
                <a:latin typeface="Times New Roman"/>
                <a:ea typeface="Times New Roman"/>
              </a:rPr>
              <a:t>We use a constrained RANSAC method to estimate the background motion.</a:t>
            </a:r>
            <a:endParaRPr b="0" lang="en-US" sz="1400" spc="-1" strike="noStrike">
              <a:latin typeface="Arial"/>
            </a:endParaRPr>
          </a:p>
          <a:p>
            <a:pPr marL="457200" indent="-316800" algn="just">
              <a:lnSpc>
                <a:spcPct val="100000"/>
              </a:lnSpc>
              <a:buClr>
                <a:srgbClr val="000000"/>
              </a:buClr>
              <a:buFont typeface="Times New Roman"/>
              <a:buChar char="●"/>
              <a:tabLst>
                <a:tab algn="l" pos="0"/>
              </a:tabLst>
            </a:pPr>
            <a:r>
              <a:rPr b="0" lang="en" sz="1400" spc="-1" strike="noStrike">
                <a:solidFill>
                  <a:srgbClr val="000000"/>
                </a:solidFill>
                <a:latin typeface="Times New Roman"/>
                <a:ea typeface="Times New Roman"/>
              </a:rPr>
              <a:t>We use 10 random SLIC superpixels to estimate camera motion. We modify the standard RANSAC procedure to force the algorithm to choose three of the 10 patches from the image corners, because image corners are prone to errors due to a misestimated camera rotation.</a:t>
            </a:r>
            <a:endParaRPr b="0" lang="en-US" sz="1400" spc="-1" strike="noStrike">
              <a:latin typeface="Arial"/>
            </a:endParaRPr>
          </a:p>
        </p:txBody>
      </p:sp>
      <p:pic>
        <p:nvPicPr>
          <p:cNvPr id="109" name="Google Shape;137;p25" descr=""/>
          <p:cNvPicPr/>
          <p:nvPr/>
        </p:nvPicPr>
        <p:blipFill>
          <a:blip r:embed="rId1"/>
          <a:stretch/>
        </p:blipFill>
        <p:spPr>
          <a:xfrm>
            <a:off x="901080" y="2708640"/>
            <a:ext cx="7085880" cy="20757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a:bodyPr>
          <a:p>
            <a:pPr>
              <a:lnSpc>
                <a:spcPct val="100000"/>
              </a:lnSpc>
              <a:tabLst>
                <a:tab algn="l" pos="0"/>
              </a:tabLst>
            </a:pPr>
            <a:r>
              <a:rPr b="0" lang="en" sz="4200" spc="-1" strike="noStrike">
                <a:solidFill>
                  <a:srgbClr val="000000"/>
                </a:solidFill>
                <a:latin typeface="Economica"/>
                <a:ea typeface="Economica"/>
              </a:rPr>
              <a:t>Video collection</a:t>
            </a:r>
            <a:endParaRPr b="0" lang="en-US" sz="4200" spc="-1" strike="noStrike">
              <a:latin typeface="Arial"/>
            </a:endParaRPr>
          </a:p>
        </p:txBody>
      </p:sp>
      <p:sp>
        <p:nvSpPr>
          <p:cNvPr id="111"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000000"/>
                </a:solidFill>
                <a:latin typeface="Open Sans"/>
                <a:ea typeface="Open Sans"/>
              </a:rPr>
              <a:t>We used a robot consisting of Picam, Rasberry pi to collect the data for our project.</a:t>
            </a:r>
            <a:endParaRPr b="0" lang="en-US" sz="1800" spc="-1" strike="noStrike">
              <a:latin typeface="Arial"/>
            </a:endParaRPr>
          </a:p>
          <a:p>
            <a:pPr>
              <a:lnSpc>
                <a:spcPct val="115000"/>
              </a:lnSpc>
              <a:spcBef>
                <a:spcPts val="1199"/>
              </a:spcBef>
              <a:spcAft>
                <a:spcPts val="1199"/>
              </a:spcAft>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a:bodyPr>
          <a:p>
            <a:pPr>
              <a:lnSpc>
                <a:spcPct val="100000"/>
              </a:lnSpc>
              <a:tabLst>
                <a:tab algn="l" pos="0"/>
              </a:tabLst>
            </a:pPr>
            <a:r>
              <a:rPr b="0" lang="en" sz="4200" spc="-1" strike="noStrike">
                <a:solidFill>
                  <a:srgbClr val="000000"/>
                </a:solidFill>
                <a:latin typeface="Economica"/>
                <a:ea typeface="Economica"/>
              </a:rPr>
              <a:t>Results</a:t>
            </a:r>
            <a:endParaRPr b="0" lang="en-US" sz="4200" spc="-1" strike="noStrike">
              <a:latin typeface="Arial"/>
            </a:endParaRPr>
          </a:p>
        </p:txBody>
      </p:sp>
      <p:sp>
        <p:nvSpPr>
          <p:cNvPr id="113"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normAutofit/>
          </a:bodyPr>
          <a:p>
            <a:pPr marL="432000" indent="-323640">
              <a:lnSpc>
                <a:spcPct val="100000"/>
              </a:lnSpc>
              <a:spcBef>
                <a:spcPts val="1417"/>
              </a:spcBef>
              <a:buClr>
                <a:srgbClr val="000000"/>
              </a:buClr>
              <a:buSzPct val="45000"/>
              <a:buFont typeface="Wingdings" charset="2"/>
              <a:buChar char=""/>
              <a:tabLst>
                <a:tab algn="l" pos="0"/>
              </a:tabLst>
            </a:pPr>
            <a:r>
              <a:rPr b="0" lang="en" sz="1800" spc="-1" strike="noStrike">
                <a:solidFill>
                  <a:srgbClr val="000000"/>
                </a:solidFill>
                <a:latin typeface="Open Sans"/>
                <a:ea typeface="Open Sans"/>
              </a:rPr>
              <a:t>The whole segmentation process (getting optical flow from RAFT to segmenting it in MATLAB) takes a lot of time to complete. So videos of short duration are used.</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tabLst>
                <a:tab algn="l" pos="0"/>
              </a:tabLst>
            </a:pPr>
            <a:r>
              <a:rPr b="0" lang="en" sz="1800" spc="-1" strike="noStrike">
                <a:solidFill>
                  <a:srgbClr val="000000"/>
                </a:solidFill>
                <a:latin typeface="Open Sans"/>
                <a:ea typeface="Open Sans"/>
              </a:rPr>
              <a:t>Video quality from Pi Camera is low, so optical flow output from RAFT was poor. This effects the motion segmentation output.</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tabLst>
                <a:tab algn="l" pos="0"/>
              </a:tabLst>
            </a:pPr>
            <a:r>
              <a:rPr b="0" lang="en" sz="1800" spc="-1" strike="noStrike">
                <a:solidFill>
                  <a:srgbClr val="000000"/>
                </a:solidFill>
                <a:latin typeface="Open Sans"/>
                <a:ea typeface="Open Sans"/>
              </a:rPr>
              <a:t>Results can be found in results folder and in drive link</a:t>
            </a:r>
            <a:endParaRPr b="0" lang="en-US" sz="1800" spc="-1" strike="noStrike">
              <a:latin typeface="Arial"/>
            </a:endParaRPr>
          </a:p>
          <a:p>
            <a:pPr>
              <a:lnSpc>
                <a:spcPct val="115000"/>
              </a:lnSpc>
              <a:spcBef>
                <a:spcPts val="1199"/>
              </a:spcBef>
              <a:spcAft>
                <a:spcPts val="1199"/>
              </a:spcAft>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a:bodyPr>
          <a:p>
            <a:pPr>
              <a:lnSpc>
                <a:spcPct val="100000"/>
              </a:lnSpc>
              <a:tabLst>
                <a:tab algn="l" pos="0"/>
              </a:tabLst>
            </a:pPr>
            <a:r>
              <a:rPr b="0" lang="en" sz="3700" spc="-1" strike="noStrike">
                <a:solidFill>
                  <a:srgbClr val="000000"/>
                </a:solidFill>
                <a:latin typeface="Open Sans Medium"/>
                <a:ea typeface="Open Sans Medium"/>
              </a:rPr>
              <a:t>References</a:t>
            </a:r>
            <a:endParaRPr b="0" lang="en-US" sz="3700" spc="-1" strike="noStrike">
              <a:latin typeface="Arial"/>
            </a:endParaRPr>
          </a:p>
        </p:txBody>
      </p:sp>
      <p:sp>
        <p:nvSpPr>
          <p:cNvPr id="115" name="CustomShape 2"/>
          <p:cNvSpPr/>
          <p:nvPr/>
        </p:nvSpPr>
        <p:spPr>
          <a:xfrm>
            <a:off x="311760" y="1076400"/>
            <a:ext cx="8519760" cy="3986640"/>
          </a:xfrm>
          <a:prstGeom prst="rect">
            <a:avLst/>
          </a:prstGeom>
          <a:noFill/>
          <a:ln>
            <a:noFill/>
          </a:ln>
        </p:spPr>
        <p:style>
          <a:lnRef idx="0"/>
          <a:fillRef idx="0"/>
          <a:effectRef idx="0"/>
          <a:fontRef idx="minor"/>
        </p:style>
        <p:txBody>
          <a:bodyPr lIns="90000" rIns="90000" tIns="91440" bIns="91440">
            <a:noAutofit/>
          </a:bodyPr>
          <a:p>
            <a:pPr marL="457200" indent="-316800">
              <a:lnSpc>
                <a:spcPct val="115000"/>
              </a:lnSpc>
              <a:spcBef>
                <a:spcPts val="799"/>
              </a:spcBef>
              <a:buClr>
                <a:srgbClr val="000000"/>
              </a:buClr>
              <a:buFont typeface="Times New Roman"/>
              <a:buAutoNum type="arabicPeriod"/>
            </a:pPr>
            <a:r>
              <a:rPr b="0" lang="en" sz="1400" spc="-1" strike="noStrike">
                <a:solidFill>
                  <a:srgbClr val="000000"/>
                </a:solidFill>
                <a:highlight>
                  <a:srgbClr val="ffffff"/>
                </a:highlight>
                <a:latin typeface="Times New Roman"/>
                <a:ea typeface="Times New Roman"/>
              </a:rPr>
              <a:t>Zachary Teed, Jia Deng ,RAFT: Recurrent All-Pairs Field Transforms for Optical Flow Computer Vision – ECCV 2020</a:t>
            </a:r>
            <a:endParaRPr b="0" lang="en-US" sz="1400" spc="-1" strike="noStrike">
              <a:latin typeface="Arial"/>
            </a:endParaRPr>
          </a:p>
          <a:p>
            <a:pPr marL="457200" indent="-316800" algn="just">
              <a:lnSpc>
                <a:spcPct val="115000"/>
              </a:lnSpc>
              <a:buClr>
                <a:srgbClr val="000000"/>
              </a:buClr>
              <a:buFont typeface="Times New Roman"/>
              <a:buAutoNum type="arabicPeriod"/>
            </a:pPr>
            <a:r>
              <a:rPr b="0" lang="en" sz="1400" spc="-1" strike="noStrike">
                <a:solidFill>
                  <a:srgbClr val="000000"/>
                </a:solidFill>
                <a:highlight>
                  <a:srgbClr val="ffffff"/>
                </a:highlight>
                <a:latin typeface="Times New Roman"/>
                <a:ea typeface="Times New Roman"/>
              </a:rPr>
              <a:t>Bideau P, Learned-Miller E. It’s moving! A probabilistic model for causal motion segmentation in moving camera videos. European Conference on Computer Vision, Amsterdam, Netherlands; 2016. p. 433–449.</a:t>
            </a:r>
            <a:endParaRPr b="0" lang="en-US" sz="1400" spc="-1" strike="noStrike">
              <a:latin typeface="Arial"/>
            </a:endParaRPr>
          </a:p>
          <a:p>
            <a:pPr marL="457200" indent="-316800" algn="just">
              <a:lnSpc>
                <a:spcPct val="115000"/>
              </a:lnSpc>
              <a:buClr>
                <a:srgbClr val="000000"/>
              </a:buClr>
              <a:buFont typeface="Times New Roman"/>
              <a:buAutoNum type="arabicPeriod"/>
            </a:pPr>
            <a:r>
              <a:rPr b="0" lang="en" sz="1400" spc="-1" strike="noStrike">
                <a:solidFill>
                  <a:srgbClr val="000000"/>
                </a:solidFill>
                <a:highlight>
                  <a:srgbClr val="ffffff"/>
                </a:highlight>
                <a:latin typeface="Times New Roman"/>
                <a:ea typeface="Times New Roman"/>
              </a:rPr>
              <a:t>Shivangi Anthwal &amp; Dinesh Ganotra (2019) An overview of optical flow- based approaches for motion segmentation, The Imaging Science Journal, 67:5, 284-294,</a:t>
            </a:r>
            <a:endParaRPr b="0" lang="en-US" sz="1400" spc="-1" strike="noStrike">
              <a:latin typeface="Arial"/>
            </a:endParaRPr>
          </a:p>
          <a:p>
            <a:pPr marL="457200" indent="-316800">
              <a:lnSpc>
                <a:spcPct val="115000"/>
              </a:lnSpc>
              <a:buClr>
                <a:srgbClr val="000000"/>
              </a:buClr>
              <a:buFont typeface="Times New Roman"/>
              <a:buAutoNum type="arabicPeriod"/>
            </a:pPr>
            <a:r>
              <a:rPr b="0" lang="en" sz="1400" spc="-1" strike="noStrike">
                <a:solidFill>
                  <a:srgbClr val="202124"/>
                </a:solidFill>
                <a:highlight>
                  <a:srgbClr val="ffffff"/>
                </a:highlight>
                <a:latin typeface="Times New Roman"/>
                <a:ea typeface="Times New Roman"/>
              </a:rPr>
              <a:t>Brox, T., Malik, J.: Object segmentation by long term analysis of point trajectories.In: ECCV. (2010)</a:t>
            </a:r>
            <a:endParaRPr b="0" lang="en-US" sz="1400" spc="-1" strike="noStrike">
              <a:latin typeface="Arial"/>
            </a:endParaRPr>
          </a:p>
          <a:p>
            <a:pPr marL="457200" indent="-316800">
              <a:lnSpc>
                <a:spcPct val="115000"/>
              </a:lnSpc>
              <a:buClr>
                <a:srgbClr val="000000"/>
              </a:buClr>
              <a:buFont typeface="Times New Roman"/>
              <a:buAutoNum type="arabicPeriod"/>
            </a:pPr>
            <a:r>
              <a:rPr b="0" lang="en" sz="1400" spc="-1" strike="noStrike">
                <a:solidFill>
                  <a:srgbClr val="202124"/>
                </a:solidFill>
                <a:highlight>
                  <a:srgbClr val="ffffff"/>
                </a:highlight>
                <a:latin typeface="Times New Roman"/>
                <a:ea typeface="Times New Roman"/>
              </a:rPr>
              <a:t>Tron, R., Vidal, R.: A benchmark for the comparison of 3-d motion segmentation algorithms. In: CVPR. (2007)</a:t>
            </a:r>
            <a:endParaRPr b="0" lang="en-US" sz="1400" spc="-1" strike="noStrike">
              <a:latin typeface="Arial"/>
            </a:endParaRPr>
          </a:p>
          <a:p>
            <a:pPr marL="457200" indent="-316800">
              <a:lnSpc>
                <a:spcPct val="115000"/>
              </a:lnSpc>
              <a:buClr>
                <a:srgbClr val="000000"/>
              </a:buClr>
              <a:buFont typeface="Times New Roman"/>
              <a:buAutoNum type="arabicPeriod"/>
            </a:pPr>
            <a:r>
              <a:rPr b="0" lang="en" sz="1400" spc="-1" strike="noStrike">
                <a:solidFill>
                  <a:srgbClr val="202124"/>
                </a:solidFill>
                <a:highlight>
                  <a:srgbClr val="ffffff"/>
                </a:highlight>
                <a:latin typeface="Times New Roman"/>
                <a:ea typeface="Times New Roman"/>
              </a:rPr>
              <a:t>Narayana, M., Hanson, A., Learned-Miller, E.: Coherent motion segmentation in moving camera videos using optical flow orientations. In: ICCV. (2013)</a:t>
            </a:r>
            <a:endParaRPr b="0" lang="en-US" sz="1400" spc="-1" strike="noStrike">
              <a:latin typeface="Arial"/>
            </a:endParaRPr>
          </a:p>
          <a:p>
            <a:pPr marL="457200" indent="-316800">
              <a:lnSpc>
                <a:spcPct val="115000"/>
              </a:lnSpc>
              <a:buClr>
                <a:srgbClr val="000000"/>
              </a:buClr>
              <a:buFont typeface="Times New Roman"/>
              <a:buAutoNum type="arabicPeriod"/>
            </a:pPr>
            <a:r>
              <a:rPr b="0" lang="en" sz="1400" spc="-1" strike="noStrike">
                <a:solidFill>
                  <a:srgbClr val="202124"/>
                </a:solidFill>
                <a:highlight>
                  <a:srgbClr val="ffffff"/>
                </a:highlight>
                <a:latin typeface="Times New Roman"/>
                <a:ea typeface="Times New Roman"/>
              </a:rPr>
              <a:t>Grundmann, M., Kwatra, V., Han, M., Essa, I.: Efficient hierarchical graph-based video segmentation. In: Computer Vision and Pattern Recognition (CVPR), 2010 IEEE Conference on, IEEE (2010) 2141–2148</a:t>
            </a:r>
            <a:endParaRPr b="0" lang="en-US" sz="1400" spc="-1" strike="noStrike">
              <a:latin typeface="Arial"/>
            </a:endParaRPr>
          </a:p>
          <a:p>
            <a:pPr marL="457200" indent="-316800" algn="just">
              <a:lnSpc>
                <a:spcPct val="115000"/>
              </a:lnSpc>
              <a:buClr>
                <a:srgbClr val="202124"/>
              </a:buClr>
              <a:buFont typeface="Times New Roman"/>
              <a:buAutoNum type="arabicPeriod"/>
            </a:pPr>
            <a:r>
              <a:rPr b="0" lang="en" sz="1400" spc="-1" strike="noStrike">
                <a:solidFill>
                  <a:srgbClr val="000000"/>
                </a:solidFill>
                <a:highlight>
                  <a:srgbClr val="ffffff"/>
                </a:highlight>
                <a:latin typeface="Times New Roman"/>
                <a:ea typeface="Times New Roman"/>
              </a:rPr>
              <a:t>Bruss, Anna &amp; Horn, Berthold. (1982). Passive Navigation. Computer Vision, Graphics, and Image Processing. 21. 3-20. 10.1016/S0734-189X(83)80026-7.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11760" y="2052360"/>
            <a:ext cx="8519760" cy="830520"/>
          </a:xfrm>
          <a:prstGeom prst="rect">
            <a:avLst/>
          </a:prstGeom>
          <a:noFill/>
          <a:ln>
            <a:noFill/>
          </a:ln>
        </p:spPr>
        <p:style>
          <a:lnRef idx="0"/>
          <a:fillRef idx="0"/>
          <a:effectRef idx="0"/>
          <a:fontRef idx="minor"/>
        </p:style>
        <p:txBody>
          <a:bodyPr lIns="90000" rIns="90000" tIns="91440" bIns="91440" anchor="b">
            <a:normAutofit/>
          </a:bodyPr>
          <a:p>
            <a:pPr algn="ctr">
              <a:lnSpc>
                <a:spcPct val="100000"/>
              </a:lnSpc>
              <a:tabLst>
                <a:tab algn="l" pos="0"/>
              </a:tabLst>
            </a:pPr>
            <a:r>
              <a:rPr b="0" lang="en" sz="4200" spc="-1" strike="noStrike">
                <a:solidFill>
                  <a:srgbClr val="000000"/>
                </a:solidFill>
                <a:latin typeface="Economica"/>
                <a:ea typeface="Economica"/>
              </a:rPr>
              <a:t>Thank you</a:t>
            </a:r>
            <a:endParaRPr b="0" lang="en-US" sz="4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a:bodyPr>
          <a:p>
            <a:pPr>
              <a:lnSpc>
                <a:spcPct val="100000"/>
              </a:lnSpc>
              <a:tabLst>
                <a:tab algn="l" pos="0"/>
              </a:tabLst>
            </a:pPr>
            <a:r>
              <a:rPr b="0" lang="en" sz="4200" spc="-1" strike="noStrike">
                <a:solidFill>
                  <a:srgbClr val="000000"/>
                </a:solidFill>
                <a:latin typeface="Open Sans Medium"/>
                <a:ea typeface="Open Sans Medium"/>
              </a:rPr>
              <a:t>Introduction</a:t>
            </a:r>
            <a:endParaRPr b="0" lang="en-US" sz="4200" spc="-1" strike="noStrike">
              <a:latin typeface="Arial"/>
            </a:endParaRPr>
          </a:p>
        </p:txBody>
      </p:sp>
      <p:sp>
        <p:nvSpPr>
          <p:cNvPr id="86"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000000"/>
              </a:buClr>
              <a:buFont typeface="Times New Roman"/>
              <a:buChar char="●"/>
            </a:pPr>
            <a:r>
              <a:rPr b="0" lang="en" sz="1800" spc="-1" strike="noStrike">
                <a:solidFill>
                  <a:srgbClr val="000000"/>
                </a:solidFill>
                <a:latin typeface="Times New Roman"/>
                <a:ea typeface="Times New Roman"/>
              </a:rPr>
              <a:t>The idea behind the project is to perform motion segmentation based  on optical flow.</a:t>
            </a:r>
            <a:endParaRPr b="0" lang="en-US" sz="1800" spc="-1" strike="noStrike">
              <a:latin typeface="Arial"/>
            </a:endParaRPr>
          </a:p>
          <a:p>
            <a:pPr marL="457200" indent="-342360">
              <a:lnSpc>
                <a:spcPct val="115000"/>
              </a:lnSpc>
              <a:buClr>
                <a:srgbClr val="000000"/>
              </a:buClr>
              <a:buFont typeface="Times New Roman"/>
              <a:buChar char="●"/>
            </a:pPr>
            <a:r>
              <a:rPr b="0" lang="en" sz="1800" spc="-1" strike="noStrike">
                <a:solidFill>
                  <a:srgbClr val="000000"/>
                </a:solidFill>
                <a:latin typeface="Times New Roman"/>
                <a:ea typeface="Times New Roman"/>
              </a:rPr>
              <a:t>We are using RAFT (Recurrent All-Pairs Field Transforms) to compute optical flow between two consecutive frames.</a:t>
            </a:r>
            <a:endParaRPr b="0" lang="en-US" sz="1800" spc="-1" strike="noStrike">
              <a:latin typeface="Arial"/>
            </a:endParaRPr>
          </a:p>
          <a:p>
            <a:pPr marL="457200" indent="-342360">
              <a:lnSpc>
                <a:spcPct val="115000"/>
              </a:lnSpc>
              <a:buClr>
                <a:srgbClr val="000000"/>
              </a:buClr>
              <a:buFont typeface="Times New Roman"/>
              <a:buChar char="●"/>
            </a:pPr>
            <a:r>
              <a:rPr b="0" lang="en" sz="1800" spc="-1" strike="noStrike">
                <a:solidFill>
                  <a:srgbClr val="000000"/>
                </a:solidFill>
                <a:latin typeface="Times New Roman"/>
                <a:ea typeface="Times New Roman"/>
              </a:rPr>
              <a:t>Of the various motion segmentation techniques, we chose to go with probabilistic approach It’s Moving! Paper by Bideau et al [2]</a:t>
            </a:r>
            <a:endParaRPr b="0" lang="en-US" sz="1800" spc="-1" strike="noStrike">
              <a:latin typeface="Arial"/>
            </a:endParaRPr>
          </a:p>
          <a:p>
            <a:pPr marL="457200" indent="-342360">
              <a:lnSpc>
                <a:spcPct val="115000"/>
              </a:lnSpc>
              <a:buClr>
                <a:srgbClr val="000000"/>
              </a:buClr>
              <a:buFont typeface="Times New Roman"/>
              <a:buChar char="●"/>
            </a:pPr>
            <a:r>
              <a:rPr b="0" lang="en" sz="1800" spc="-1" strike="noStrike">
                <a:solidFill>
                  <a:srgbClr val="000000"/>
                </a:solidFill>
                <a:latin typeface="Times New Roman"/>
                <a:ea typeface="Times New Roman"/>
              </a:rPr>
              <a:t>We are using KITTI MOTS(</a:t>
            </a:r>
            <a:r>
              <a:rPr b="0" lang="en" sz="1600" spc="-1" strike="noStrike">
                <a:solidFill>
                  <a:srgbClr val="000000"/>
                </a:solidFill>
                <a:latin typeface="Times New Roman"/>
                <a:ea typeface="Times New Roman"/>
              </a:rPr>
              <a:t>Multi Object </a:t>
            </a:r>
            <a:r>
              <a:rPr b="0" lang="en" sz="1600" spc="-1" strike="noStrike">
                <a:solidFill>
                  <a:srgbClr val="333333"/>
                </a:solidFill>
                <a:highlight>
                  <a:srgbClr val="ffffff"/>
                </a:highlight>
                <a:latin typeface="Times New Roman"/>
                <a:ea typeface="Times New Roman"/>
              </a:rPr>
              <a:t>Tracking and Segmentation</a:t>
            </a:r>
            <a:r>
              <a:rPr b="0" lang="en" sz="1800" spc="-1" strike="noStrike">
                <a:solidFill>
                  <a:srgbClr val="000000"/>
                </a:solidFill>
                <a:highlight>
                  <a:srgbClr val="ffffff"/>
                </a:highlight>
                <a:latin typeface="Times New Roman"/>
                <a:ea typeface="Times New Roman"/>
              </a:rPr>
              <a:t>) dataset  since it has video sequences of ground truth for motion segmentation which can be used to evaluate our results.</a:t>
            </a:r>
            <a:endParaRPr b="0" lang="en-US" sz="1800" spc="-1" strike="noStrike">
              <a:latin typeface="Arial"/>
            </a:endParaRPr>
          </a:p>
          <a:p>
            <a:pPr marL="457200">
              <a:lnSpc>
                <a:spcPct val="115000"/>
              </a:lnSpc>
              <a:spcBef>
                <a:spcPts val="1199"/>
              </a:spcBef>
              <a:spcAft>
                <a:spcPts val="1199"/>
              </a:spcAft>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2300" spc="-1" strike="noStrike">
                <a:solidFill>
                  <a:srgbClr val="000000"/>
                </a:solidFill>
                <a:highlight>
                  <a:srgbClr val="ffffff"/>
                </a:highlight>
                <a:latin typeface="Open Sans Medium"/>
                <a:ea typeface="Open Sans Medium"/>
              </a:rPr>
              <a:t>RAFT : Recurrent All Pairs Field Transforms for Optical Flow</a:t>
            </a:r>
            <a:endParaRPr b="0" lang="en-US" sz="2300" spc="-1" strike="noStrike">
              <a:latin typeface="Arial"/>
            </a:endParaRPr>
          </a:p>
        </p:txBody>
      </p:sp>
      <p:sp>
        <p:nvSpPr>
          <p:cNvPr id="88" name="CustomShape 2"/>
          <p:cNvSpPr/>
          <p:nvPr/>
        </p:nvSpPr>
        <p:spPr>
          <a:xfrm>
            <a:off x="153360" y="1225080"/>
            <a:ext cx="8678160" cy="3353400"/>
          </a:xfrm>
          <a:prstGeom prst="rect">
            <a:avLst/>
          </a:prstGeom>
          <a:noFill/>
          <a:ln>
            <a:noFill/>
          </a:ln>
        </p:spPr>
        <p:style>
          <a:lnRef idx="0"/>
          <a:fillRef idx="0"/>
          <a:effectRef idx="0"/>
          <a:fontRef idx="minor"/>
        </p:style>
        <p:txBody>
          <a:bodyPr lIns="90000" rIns="90000" tIns="91440" bIns="91440">
            <a:normAutofit/>
          </a:bodyPr>
          <a:p>
            <a:pPr marL="457200" indent="-335880" algn="just">
              <a:lnSpc>
                <a:spcPct val="150000"/>
              </a:lnSpc>
              <a:buClr>
                <a:srgbClr val="202124"/>
              </a:buClr>
              <a:buFont typeface="Times New Roman"/>
              <a:buChar char="●"/>
            </a:pPr>
            <a:r>
              <a:rPr b="0" lang="en" sz="1700" spc="-1" strike="noStrike">
                <a:solidFill>
                  <a:srgbClr val="202124"/>
                </a:solidFill>
                <a:highlight>
                  <a:srgbClr val="ffffff"/>
                </a:highlight>
                <a:latin typeface="Times New Roman"/>
                <a:ea typeface="Times New Roman"/>
              </a:rPr>
              <a:t>Optical flow is very important and basic question in computer vision, and RAFT really boosts the performance of optical flow to another stage. This can benefit many related area.</a:t>
            </a:r>
            <a:endParaRPr b="0" lang="en-US" sz="1700" spc="-1" strike="noStrike">
              <a:latin typeface="Arial"/>
            </a:endParaRPr>
          </a:p>
          <a:p>
            <a:pPr marL="457200" indent="-335880">
              <a:lnSpc>
                <a:spcPct val="115000"/>
              </a:lnSpc>
              <a:buClr>
                <a:srgbClr val="000000"/>
              </a:buClr>
              <a:buFont typeface="Times New Roman"/>
              <a:buChar char="●"/>
            </a:pPr>
            <a:r>
              <a:rPr b="0" lang="en" sz="1700" spc="-1" strike="noStrike">
                <a:solidFill>
                  <a:srgbClr val="000000"/>
                </a:solidFill>
                <a:highlight>
                  <a:srgbClr val="ffffff"/>
                </a:highlight>
                <a:latin typeface="Times New Roman"/>
                <a:ea typeface="Times New Roman"/>
              </a:rPr>
              <a:t>RAFT extracts per pixel features, builds multi-scale 4D correlation volumes for all pairs of pixels, and iteratively updates a flow field through a recurrent unit that performs lookups on the correlation volumes</a:t>
            </a:r>
            <a:endParaRPr b="0" lang="en-US" sz="1700" spc="-1" strike="noStrike">
              <a:latin typeface="Arial"/>
            </a:endParaRPr>
          </a:p>
          <a:p>
            <a:pPr marL="457200" indent="-335880">
              <a:lnSpc>
                <a:spcPct val="115000"/>
              </a:lnSpc>
              <a:buClr>
                <a:srgbClr val="000000"/>
              </a:buClr>
              <a:buFont typeface="Times New Roman"/>
              <a:buChar char="●"/>
            </a:pPr>
            <a:r>
              <a:rPr b="0" lang="en" sz="1700" spc="-1" strike="noStrike">
                <a:solidFill>
                  <a:srgbClr val="000000"/>
                </a:solidFill>
                <a:highlight>
                  <a:srgbClr val="ffffff"/>
                </a:highlight>
                <a:latin typeface="Times New Roman"/>
                <a:ea typeface="Times New Roman"/>
              </a:rPr>
              <a:t>RAFT enjoys the following strengths:</a:t>
            </a:r>
            <a:endParaRPr b="0" lang="en-US" sz="1700" spc="-1" strike="noStrike">
              <a:latin typeface="Arial"/>
            </a:endParaRPr>
          </a:p>
          <a:p>
            <a:pPr lvl="1" marL="914400" indent="-335880">
              <a:lnSpc>
                <a:spcPct val="115000"/>
              </a:lnSpc>
              <a:buClr>
                <a:srgbClr val="000000"/>
              </a:buClr>
              <a:buFont typeface="Times New Roman"/>
              <a:buChar char="○"/>
            </a:pPr>
            <a:r>
              <a:rPr b="0" lang="en" sz="1700" spc="-1" strike="noStrike">
                <a:solidFill>
                  <a:srgbClr val="000000"/>
                </a:solidFill>
                <a:highlight>
                  <a:srgbClr val="ffffff"/>
                </a:highlight>
                <a:latin typeface="Times New Roman"/>
                <a:ea typeface="Times New Roman"/>
              </a:rPr>
              <a:t> </a:t>
            </a:r>
            <a:r>
              <a:rPr b="0" lang="en" sz="1700" spc="-1" strike="noStrike">
                <a:solidFill>
                  <a:srgbClr val="000000"/>
                </a:solidFill>
                <a:highlight>
                  <a:srgbClr val="ffffff"/>
                </a:highlight>
                <a:latin typeface="Times New Roman"/>
                <a:ea typeface="Times New Roman"/>
              </a:rPr>
              <a:t>State-of-the-art accuracy</a:t>
            </a:r>
            <a:endParaRPr b="0" lang="en-US" sz="1700" spc="-1" strike="noStrike">
              <a:latin typeface="Arial"/>
            </a:endParaRPr>
          </a:p>
          <a:p>
            <a:pPr lvl="1" marL="914400" indent="-335880">
              <a:lnSpc>
                <a:spcPct val="115000"/>
              </a:lnSpc>
              <a:buClr>
                <a:srgbClr val="000000"/>
              </a:buClr>
              <a:buFont typeface="Times New Roman"/>
              <a:buChar char="○"/>
            </a:pPr>
            <a:r>
              <a:rPr b="0" lang="en" sz="1700" spc="-1" strike="noStrike">
                <a:solidFill>
                  <a:srgbClr val="000000"/>
                </a:solidFill>
                <a:highlight>
                  <a:srgbClr val="ffffff"/>
                </a:highlight>
                <a:latin typeface="Times New Roman"/>
                <a:ea typeface="Times New Roman"/>
              </a:rPr>
              <a:t> </a:t>
            </a:r>
            <a:r>
              <a:rPr b="0" lang="en" sz="1700" spc="-1" strike="noStrike">
                <a:solidFill>
                  <a:srgbClr val="000000"/>
                </a:solidFill>
                <a:highlight>
                  <a:srgbClr val="ffffff"/>
                </a:highlight>
                <a:latin typeface="Times New Roman"/>
                <a:ea typeface="Times New Roman"/>
              </a:rPr>
              <a:t>Strong generalization</a:t>
            </a:r>
            <a:endParaRPr b="0" lang="en-US" sz="1700" spc="-1" strike="noStrike">
              <a:latin typeface="Arial"/>
            </a:endParaRPr>
          </a:p>
          <a:p>
            <a:pPr lvl="1" marL="914400" indent="-335880">
              <a:lnSpc>
                <a:spcPct val="115000"/>
              </a:lnSpc>
              <a:buClr>
                <a:srgbClr val="000000"/>
              </a:buClr>
              <a:buFont typeface="Times New Roman"/>
              <a:buChar char="○"/>
            </a:pPr>
            <a:r>
              <a:rPr b="0" lang="en" sz="1700" spc="-1" strike="noStrike">
                <a:solidFill>
                  <a:srgbClr val="000000"/>
                </a:solidFill>
                <a:highlight>
                  <a:srgbClr val="ffffff"/>
                </a:highlight>
                <a:latin typeface="Times New Roman"/>
                <a:ea typeface="Times New Roman"/>
              </a:rPr>
              <a:t> </a:t>
            </a:r>
            <a:r>
              <a:rPr b="0" lang="en" sz="1700" spc="-1" strike="noStrike">
                <a:solidFill>
                  <a:srgbClr val="000000"/>
                </a:solidFill>
                <a:highlight>
                  <a:srgbClr val="ffffff"/>
                </a:highlight>
                <a:latin typeface="Times New Roman"/>
                <a:ea typeface="Times New Roman"/>
              </a:rPr>
              <a:t>High efficiency</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a:bodyPr>
          <a:p>
            <a:pPr>
              <a:lnSpc>
                <a:spcPct val="100000"/>
              </a:lnSpc>
              <a:tabLst>
                <a:tab algn="l" pos="0"/>
              </a:tabLst>
            </a:pPr>
            <a:r>
              <a:rPr b="0" lang="en" sz="4200" spc="-1" strike="noStrike">
                <a:solidFill>
                  <a:srgbClr val="000000"/>
                </a:solidFill>
                <a:latin typeface="Open Sans Medium"/>
                <a:ea typeface="Open Sans Medium"/>
              </a:rPr>
              <a:t>Components of RAFT</a:t>
            </a:r>
            <a:endParaRPr b="0" lang="en-US" sz="4200" spc="-1" strike="noStrike">
              <a:latin typeface="Arial"/>
            </a:endParaRPr>
          </a:p>
        </p:txBody>
      </p:sp>
      <p:sp>
        <p:nvSpPr>
          <p:cNvPr id="90"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u="sng">
                <a:solidFill>
                  <a:srgbClr val="000000"/>
                </a:solidFill>
                <a:uFillTx/>
                <a:latin typeface="Times New Roman"/>
                <a:ea typeface="Times New Roman"/>
              </a:rPr>
              <a:t>RAFT consists of three main components:</a:t>
            </a:r>
            <a:endParaRPr b="0" lang="en-US" sz="1800" spc="-1" strike="noStrike">
              <a:latin typeface="Arial"/>
            </a:endParaRPr>
          </a:p>
          <a:p>
            <a:pPr>
              <a:lnSpc>
                <a:spcPct val="115000"/>
              </a:lnSpc>
              <a:spcBef>
                <a:spcPts val="1199"/>
              </a:spcBef>
              <a:tabLst>
                <a:tab algn="l" pos="0"/>
              </a:tabLst>
            </a:pPr>
            <a:r>
              <a:rPr b="0" lang="en" sz="1800" spc="-1" strike="noStrike">
                <a:solidFill>
                  <a:srgbClr val="000000"/>
                </a:solidFill>
                <a:latin typeface="Times New Roman"/>
                <a:ea typeface="Times New Roman"/>
              </a:rPr>
              <a:t> </a:t>
            </a:r>
            <a:r>
              <a:rPr b="0" lang="en" sz="1800" spc="-1" strike="noStrike">
                <a:solidFill>
                  <a:srgbClr val="000000"/>
                </a:solidFill>
                <a:latin typeface="Times New Roman"/>
                <a:ea typeface="Times New Roman"/>
              </a:rPr>
              <a:t>(1) A feature encoder that extracts a feature vector for each pixel.</a:t>
            </a:r>
            <a:endParaRPr b="0" lang="en-US" sz="1800" spc="-1" strike="noStrike">
              <a:latin typeface="Arial"/>
            </a:endParaRPr>
          </a:p>
          <a:p>
            <a:pPr>
              <a:lnSpc>
                <a:spcPct val="115000"/>
              </a:lnSpc>
              <a:spcBef>
                <a:spcPts val="1199"/>
              </a:spcBef>
              <a:tabLst>
                <a:tab algn="l" pos="0"/>
              </a:tabLst>
            </a:pPr>
            <a:r>
              <a:rPr b="0" lang="en" sz="1800" spc="-1" strike="noStrike">
                <a:solidFill>
                  <a:srgbClr val="000000"/>
                </a:solidFill>
                <a:latin typeface="Times New Roman"/>
                <a:ea typeface="Times New Roman"/>
              </a:rPr>
              <a:t> </a:t>
            </a:r>
            <a:r>
              <a:rPr b="0" lang="en" sz="1800" spc="-1" strike="noStrike">
                <a:solidFill>
                  <a:srgbClr val="000000"/>
                </a:solidFill>
                <a:latin typeface="Times New Roman"/>
                <a:ea typeface="Times New Roman"/>
              </a:rPr>
              <a:t>(2) A correlation layer that produces a 4D correlation volume for all pairs of pixels, with subsequent pooling to produce lower resolution volumes.</a:t>
            </a:r>
            <a:endParaRPr b="0" lang="en-US" sz="1800" spc="-1" strike="noStrike">
              <a:latin typeface="Arial"/>
            </a:endParaRPr>
          </a:p>
          <a:p>
            <a:pPr>
              <a:lnSpc>
                <a:spcPct val="115000"/>
              </a:lnSpc>
              <a:spcBef>
                <a:spcPts val="1199"/>
              </a:spcBef>
              <a:spcAft>
                <a:spcPts val="1199"/>
              </a:spcAft>
              <a:tabLst>
                <a:tab algn="l" pos="0"/>
              </a:tabLst>
            </a:pPr>
            <a:r>
              <a:rPr b="0" lang="en" sz="1800" spc="-1" strike="noStrike">
                <a:solidFill>
                  <a:srgbClr val="000000"/>
                </a:solidFill>
                <a:latin typeface="Times New Roman"/>
                <a:ea typeface="Times New Roman"/>
              </a:rPr>
              <a:t> </a:t>
            </a:r>
            <a:r>
              <a:rPr b="0" lang="en" sz="1800" spc="-1" strike="noStrike">
                <a:solidFill>
                  <a:srgbClr val="000000"/>
                </a:solidFill>
                <a:latin typeface="Times New Roman"/>
                <a:ea typeface="Times New Roman"/>
              </a:rPr>
              <a:t>(3) A recurrent GRU-based iterative update operator that retrieves values from the correlation volumes and iteratively updates a flow field initialize</a:t>
            </a:r>
            <a:r>
              <a:rPr b="0" lang="en" sz="1800" spc="-1" strike="noStrike">
                <a:solidFill>
                  <a:srgbClr val="000000"/>
                </a:solidFill>
                <a:latin typeface="Open Sans"/>
                <a:ea typeface="Open Sans"/>
              </a:rPr>
              <a:t>d at zero.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Google Shape;90;p17" descr=""/>
          <p:cNvPicPr/>
          <p:nvPr/>
        </p:nvPicPr>
        <p:blipFill>
          <a:blip r:embed="rId1"/>
          <a:stretch/>
        </p:blipFill>
        <p:spPr>
          <a:xfrm>
            <a:off x="0" y="260640"/>
            <a:ext cx="9143280" cy="46216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a:bodyPr>
          <a:p>
            <a:pPr>
              <a:lnSpc>
                <a:spcPct val="100000"/>
              </a:lnSpc>
              <a:tabLst>
                <a:tab algn="l" pos="0"/>
              </a:tabLst>
            </a:pPr>
            <a:r>
              <a:rPr b="0" lang="en" sz="4200" spc="-1" strike="noStrike">
                <a:solidFill>
                  <a:srgbClr val="000000"/>
                </a:solidFill>
                <a:latin typeface="Economica"/>
                <a:ea typeface="Economica"/>
              </a:rPr>
              <a:t>RAFT OUTPUT</a:t>
            </a:r>
            <a:endParaRPr b="0" lang="en-US" sz="4200" spc="-1" strike="noStrike">
              <a:latin typeface="Arial"/>
            </a:endParaRPr>
          </a:p>
        </p:txBody>
      </p:sp>
      <p:pic>
        <p:nvPicPr>
          <p:cNvPr id="93" name="Google Shape;96;p18" descr=""/>
          <p:cNvPicPr/>
          <p:nvPr/>
        </p:nvPicPr>
        <p:blipFill>
          <a:blip r:embed="rId1"/>
          <a:stretch/>
        </p:blipFill>
        <p:spPr>
          <a:xfrm>
            <a:off x="311760" y="1693800"/>
            <a:ext cx="8519760" cy="25902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3280" spc="-1" strike="noStrike">
                <a:solidFill>
                  <a:srgbClr val="000000"/>
                </a:solidFill>
                <a:latin typeface="Open Sans Medium"/>
                <a:ea typeface="Open Sans Medium"/>
              </a:rPr>
              <a:t>Causal motion segmentation</a:t>
            </a:r>
            <a:endParaRPr b="0" lang="en-US" sz="3280" spc="-1" strike="noStrike">
              <a:latin typeface="Arial"/>
            </a:endParaRPr>
          </a:p>
        </p:txBody>
      </p:sp>
      <p:sp>
        <p:nvSpPr>
          <p:cNvPr id="95"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normAutofit/>
          </a:bodyPr>
          <a:p>
            <a:pPr marL="457200" algn="just">
              <a:lnSpc>
                <a:spcPct val="115000"/>
              </a:lnSpc>
              <a:tabLst>
                <a:tab algn="l" pos="0"/>
              </a:tabLst>
            </a:pPr>
            <a:endParaRPr b="0" lang="en-US" sz="1800" spc="-1" strike="noStrike">
              <a:latin typeface="Arial"/>
            </a:endParaRPr>
          </a:p>
          <a:p>
            <a:pPr marL="457200" indent="-342360" algn="just">
              <a:lnSpc>
                <a:spcPct val="115000"/>
              </a:lnSpc>
              <a:spcBef>
                <a:spcPts val="1199"/>
              </a:spcBef>
              <a:buClr>
                <a:srgbClr val="000000"/>
              </a:buClr>
              <a:buFont typeface="Times New Roman"/>
              <a:buChar char="●"/>
              <a:tabLst>
                <a:tab algn="l" pos="0"/>
              </a:tabLst>
            </a:pPr>
            <a:r>
              <a:rPr b="0" lang="en" sz="1800" spc="-1" strike="noStrike">
                <a:solidFill>
                  <a:srgbClr val="000000"/>
                </a:solidFill>
                <a:latin typeface="Times New Roman"/>
                <a:ea typeface="Times New Roman"/>
              </a:rPr>
              <a:t>The main drawback of other methods of motion segmentation is that to segment the earlier frame, we must wait for the trajectories which are computed over future frames. </a:t>
            </a:r>
            <a:endParaRPr b="0" lang="en-US" sz="1800" spc="-1" strike="noStrike">
              <a:latin typeface="Arial"/>
            </a:endParaRPr>
          </a:p>
          <a:p>
            <a:pPr marL="457200" indent="-342360" algn="just">
              <a:lnSpc>
                <a:spcPct val="115000"/>
              </a:lnSpc>
              <a:buClr>
                <a:srgbClr val="000000"/>
              </a:buClr>
              <a:buFont typeface="Times New Roman"/>
              <a:buChar char="●"/>
              <a:tabLst>
                <a:tab algn="l" pos="0"/>
              </a:tabLst>
            </a:pPr>
            <a:r>
              <a:rPr b="0" lang="en" sz="1800" spc="-1" strike="noStrike">
                <a:solidFill>
                  <a:srgbClr val="000000"/>
                </a:solidFill>
                <a:latin typeface="Times New Roman"/>
                <a:ea typeface="Times New Roman"/>
              </a:rPr>
              <a:t>The method we are using currently relies only on the translational flow between two frames and information passed forward from previous frames.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normAutofit fontScale="36000"/>
          </a:bodyPr>
          <a:p>
            <a:pPr>
              <a:lnSpc>
                <a:spcPct val="100000"/>
              </a:lnSpc>
              <a:tabLst>
                <a:tab algn="l" pos="0"/>
              </a:tabLst>
            </a:pPr>
            <a:r>
              <a:rPr b="0" lang="en" sz="4200" spc="-1" strike="noStrike">
                <a:solidFill>
                  <a:srgbClr val="000000"/>
                </a:solidFill>
                <a:latin typeface="Economica"/>
                <a:ea typeface="Economica"/>
              </a:rPr>
              <a:t>Criteria for motion segmentation</a:t>
            </a:r>
            <a:endParaRPr b="0" lang="en-US" sz="4200" spc="-1" strike="noStrike">
              <a:latin typeface="Arial"/>
            </a:endParaRPr>
          </a:p>
        </p:txBody>
      </p:sp>
      <p:sp>
        <p:nvSpPr>
          <p:cNvPr id="97"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normAutofit fontScale="75000"/>
          </a:bodyPr>
          <a:p>
            <a:pPr>
              <a:lnSpc>
                <a:spcPct val="115000"/>
              </a:lnSpc>
              <a:tabLst>
                <a:tab algn="l" pos="0"/>
              </a:tabLst>
            </a:pPr>
            <a:r>
              <a:rPr b="0" lang="en" sz="1800" spc="-1" strike="noStrike">
                <a:solidFill>
                  <a:srgbClr val="000000"/>
                </a:solidFill>
                <a:latin typeface="Open Sans"/>
                <a:ea typeface="Open Sans"/>
              </a:rPr>
              <a:t>We define motion segmentation in our work as follows:</a:t>
            </a:r>
            <a:endParaRPr b="0" lang="en-US" sz="1800" spc="-1" strike="noStrike">
              <a:latin typeface="Arial"/>
            </a:endParaRPr>
          </a:p>
          <a:p>
            <a:pPr marL="457200" indent="-342360">
              <a:lnSpc>
                <a:spcPct val="115000"/>
              </a:lnSpc>
              <a:spcBef>
                <a:spcPts val="1199"/>
              </a:spcBef>
              <a:buClr>
                <a:srgbClr val="000000"/>
              </a:buClr>
              <a:buFont typeface="Open Sans"/>
              <a:buAutoNum type="arabicPeriod"/>
              <a:tabLst>
                <a:tab algn="l" pos="0"/>
              </a:tabLst>
            </a:pPr>
            <a:r>
              <a:rPr b="0" lang="en" sz="1800" spc="-1" strike="noStrike">
                <a:solidFill>
                  <a:srgbClr val="000000"/>
                </a:solidFill>
                <a:latin typeface="Open Sans"/>
                <a:ea typeface="Open Sans"/>
              </a:rPr>
              <a:t>Every pixel is given one of two labels: static environment or moving objects.</a:t>
            </a:r>
            <a:endParaRPr b="0" lang="en-US" sz="1800" spc="-1" strike="noStrike">
              <a:latin typeface="Arial"/>
            </a:endParaRPr>
          </a:p>
          <a:p>
            <a:pPr marL="457200" indent="-342360">
              <a:lnSpc>
                <a:spcPct val="115000"/>
              </a:lnSpc>
              <a:buClr>
                <a:srgbClr val="000000"/>
              </a:buClr>
              <a:buFont typeface="Open Sans"/>
              <a:buAutoNum type="arabicPeriod"/>
              <a:tabLst>
                <a:tab algn="l" pos="0"/>
              </a:tabLst>
            </a:pPr>
            <a:r>
              <a:rPr b="0" lang="en" sz="1800" spc="-1" strike="noStrike">
                <a:solidFill>
                  <a:srgbClr val="000000"/>
                </a:solidFill>
                <a:latin typeface="Open Sans"/>
                <a:ea typeface="Open Sans"/>
              </a:rPr>
              <a:t>If only part of an object is moving (like a moving person with a stationary foot), the entire object should be segmented.</a:t>
            </a:r>
            <a:endParaRPr b="0" lang="en-US" sz="1800" spc="-1" strike="noStrike">
              <a:latin typeface="Arial"/>
            </a:endParaRPr>
          </a:p>
          <a:p>
            <a:pPr marL="457200" indent="-342360">
              <a:lnSpc>
                <a:spcPct val="115000"/>
              </a:lnSpc>
              <a:buClr>
                <a:srgbClr val="000000"/>
              </a:buClr>
              <a:buFont typeface="Open Sans"/>
              <a:buAutoNum type="arabicPeriod"/>
              <a:tabLst>
                <a:tab algn="l" pos="0"/>
              </a:tabLst>
            </a:pPr>
            <a:r>
              <a:rPr b="0" lang="en" sz="1800" spc="-1" strike="noStrike">
                <a:solidFill>
                  <a:srgbClr val="000000"/>
                </a:solidFill>
                <a:latin typeface="Open Sans"/>
                <a:ea typeface="Open Sans"/>
              </a:rPr>
              <a:t>All freely moving objects (not just one) should be segmented, but nothing else. We do not considered tethered objects such as trees to be freely moving.</a:t>
            </a:r>
            <a:endParaRPr b="0" lang="en-US" sz="1800" spc="-1" strike="noStrike">
              <a:latin typeface="Arial"/>
            </a:endParaRPr>
          </a:p>
          <a:p>
            <a:pPr marL="457200" indent="-342360">
              <a:lnSpc>
                <a:spcPct val="115000"/>
              </a:lnSpc>
              <a:buClr>
                <a:srgbClr val="000000"/>
              </a:buClr>
              <a:buFont typeface="Open Sans"/>
              <a:buAutoNum type="arabicPeriod"/>
              <a:tabLst>
                <a:tab algn="l" pos="0"/>
              </a:tabLst>
            </a:pPr>
            <a:r>
              <a:rPr b="0" lang="en" sz="1800" spc="-1" strike="noStrike">
                <a:solidFill>
                  <a:srgbClr val="000000"/>
                </a:solidFill>
                <a:latin typeface="Open Sans"/>
                <a:ea typeface="Open Sans"/>
              </a:rPr>
              <a:t>Stationary objects are not segmented, even when they moved before or will move in the future. We consider segmentation of previously moving objects to be tracking. Our focus is on segmentation by motion analysis.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Google Shape;107;p20" descr=""/>
          <p:cNvPicPr/>
          <p:nvPr/>
        </p:nvPicPr>
        <p:blipFill>
          <a:blip r:embed="rId1"/>
          <a:stretch/>
        </p:blipFill>
        <p:spPr>
          <a:xfrm>
            <a:off x="0" y="147240"/>
            <a:ext cx="9050400" cy="48758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2022-05-17T23:55:23Z</dcterms:modified>
  <cp:revision>2</cp:revision>
  <dc:subject/>
  <dc:title/>
</cp:coreProperties>
</file>