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lexandria Medium"/>
      <p:regular r:id="rId40"/>
      <p:bold r:id="rId41"/>
    </p:embeddedFont>
    <p:embeddedFont>
      <p:font typeface="Playfair Display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Albert Sans"/>
      <p:regular r:id="rId50"/>
      <p:bold r:id="rId51"/>
      <p:italic r:id="rId52"/>
      <p:boldItalic r:id="rId53"/>
    </p:embeddedFont>
    <p:embeddedFont>
      <p:font typeface="Alexandri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jlWTOU+r42um1kh8c7iGI8arJM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B508CE-2D9F-4961-9A40-B9F41F2C1E16}">
  <a:tblStyle styleId="{26B508CE-2D9F-4961-9A40-B9F41F2C1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2A7A35-4A31-4036-8C9B-F6EEECB7C1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exandriaMedium-regular.fntdata"/><Relationship Id="rId42" Type="http://schemas.openxmlformats.org/officeDocument/2006/relationships/font" Target="fonts/PlayfairDisplay-regular.fntdata"/><Relationship Id="rId41" Type="http://schemas.openxmlformats.org/officeDocument/2006/relationships/font" Target="fonts/AlexandriaMedium-bold.fntdata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lbertSans-bold.fntdata"/><Relationship Id="rId50" Type="http://schemas.openxmlformats.org/officeDocument/2006/relationships/font" Target="fonts/AlbertSans-regular.fntdata"/><Relationship Id="rId53" Type="http://schemas.openxmlformats.org/officeDocument/2006/relationships/font" Target="fonts/AlbertSans-boldItalic.fntdata"/><Relationship Id="rId52" Type="http://schemas.openxmlformats.org/officeDocument/2006/relationships/font" Target="fonts/AlbertSans-italic.fntdata"/><Relationship Id="rId11" Type="http://schemas.openxmlformats.org/officeDocument/2006/relationships/slide" Target="slides/slide6.xml"/><Relationship Id="rId55" Type="http://schemas.openxmlformats.org/officeDocument/2006/relationships/font" Target="fonts/Alexandria-bold.fntdata"/><Relationship Id="rId10" Type="http://schemas.openxmlformats.org/officeDocument/2006/relationships/slide" Target="slides/slide5.xml"/><Relationship Id="rId54" Type="http://schemas.openxmlformats.org/officeDocument/2006/relationships/font" Target="fonts/Alexandri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3bb02afcc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33bb02afcc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3bb02afcc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33bb02afcc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3bb02afc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33bb02afc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3bb02afc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33bb02afc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3bb02afc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33bb02afc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3bb02afcc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33bb02afcc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3bb02afcc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33bb02afcc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3bb02afc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33bb02afc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3bb02afcc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33bb02afcc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3bb02afc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33bb02afc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3bb02af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3bb02af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3bb02afcc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333bb02afcc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3bb02afcc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33bb02afcc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3bb02afcc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333bb02afcc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3bb02afcc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33bb02afcc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3bb02afcc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33bb02afcc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3bb02afc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33bb02afc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33bb02afcc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333bb02afcc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3bb02afcc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333bb02afcc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3bb02afc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33bb02afc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3bb02afcc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33bb02afc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3bb02afcc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333bb02afc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3bb02a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33bb02a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3bb02afc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333bb02af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3bb02afc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33bb02afc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bb02af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33bb02af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3bb02af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3bb02af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bb02af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3bb02af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3bb02af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33bb02af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3bb02af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33bb02af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3bb02afc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33bb02afc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7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7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7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7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7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7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7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67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4" name="Google Shape;74;p67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67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6" name="Google Shape;76;p67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8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8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68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4" name="Google Shape;84;p68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5" name="Google Shape;85;p68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68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68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8" name="Google Shape;88;p68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9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69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69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4" name="Google Shape;94;p69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5" name="Google Shape;95;p69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69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69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8" name="Google Shape;98;p69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69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69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69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2" name="Google Shape;102;p69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0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0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1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1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1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71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72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3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3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73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73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4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4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5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75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8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6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6"/>
          <p:cNvSpPr txBox="1"/>
          <p:nvPr>
            <p:ph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1" name="Google Shape;131;p76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76"/>
          <p:cNvSpPr txBox="1"/>
          <p:nvPr>
            <p:ph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3" name="Google Shape;133;p76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7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77"/>
          <p:cNvSpPr txBox="1"/>
          <p:nvPr>
            <p:ph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77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77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77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77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2" name="Google Shape;142;p77"/>
          <p:cNvSpPr txBox="1"/>
          <p:nvPr>
            <p:ph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78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9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79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0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0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80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1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2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2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8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82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3" name="Google Shape;163;p82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82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5" name="Google Shape;165;p82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82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3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83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83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i="0" lang="en" sz="9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88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8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9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9"/>
          <p:cNvSpPr txBox="1"/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59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0" name="Google Shape;20;p59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59"/>
          <p:cNvSpPr txBox="1"/>
          <p:nvPr>
            <p:ph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59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3" name="Google Shape;23;p59"/>
          <p:cNvSpPr txBox="1"/>
          <p:nvPr>
            <p:ph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59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5" name="Google Shape;25;p59"/>
          <p:cNvSpPr txBox="1"/>
          <p:nvPr>
            <p:ph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59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7" name="Google Shape;27;p59"/>
          <p:cNvSpPr txBox="1"/>
          <p:nvPr>
            <p:ph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9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9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59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59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0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0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0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1"/>
          <p:cNvPicPr preferRelativeResize="0"/>
          <p:nvPr/>
        </p:nvPicPr>
        <p:blipFill rotWithShape="1">
          <a:blip r:embed="rId3">
            <a:alphaModFix/>
          </a:blip>
          <a:srcRect b="-39" l="36283" r="-5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1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1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62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3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63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6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5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5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6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5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5" name="Google Shape;65;p65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711750" y="1958600"/>
            <a:ext cx="55269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Towards </a:t>
            </a:r>
            <a:r>
              <a:rPr lang="en" sz="3800">
                <a:highlight>
                  <a:srgbClr val="00C3B1"/>
                </a:highlight>
              </a:rPr>
              <a:t>Greener AI</a:t>
            </a:r>
            <a:r>
              <a:rPr lang="en" sz="3800"/>
              <a:t> for </a:t>
            </a:r>
            <a:r>
              <a:rPr lang="en" sz="3800">
                <a:solidFill>
                  <a:srgbClr val="00C3B1"/>
                </a:solidFill>
              </a:rPr>
              <a:t>Privacy Preserving</a:t>
            </a:r>
            <a:r>
              <a:rPr lang="en" sz="3800"/>
              <a:t> </a:t>
            </a:r>
            <a:r>
              <a:rPr lang="en" sz="3800">
                <a:solidFill>
                  <a:schemeClr val="lt1"/>
                </a:solidFill>
                <a:highlight>
                  <a:schemeClr val="dk1"/>
                </a:highlight>
              </a:rPr>
              <a:t>Record Linkage</a:t>
            </a:r>
            <a:endParaRPr sz="3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85" name="Google Shape;185;p1"/>
          <p:cNvSpPr txBox="1"/>
          <p:nvPr>
            <p:ph idx="1" type="subTitle"/>
          </p:nvPr>
        </p:nvSpPr>
        <p:spPr>
          <a:xfrm>
            <a:off x="4572000" y="535000"/>
            <a:ext cx="38604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900"/>
              <a:t>Thesis Presentation: </a:t>
            </a:r>
            <a:r>
              <a:rPr lang="en" sz="900"/>
              <a:t>Emmanouil Sokorelis</a:t>
            </a:r>
            <a:endParaRPr sz="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900"/>
              <a:t>Department of Applied Informatics</a:t>
            </a:r>
            <a:endParaRPr sz="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900"/>
              <a:t>Advisor: Alexandros Karakasidis</a:t>
            </a:r>
            <a:endParaRPr sz="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900"/>
              <a:t>13/02/2025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3bb02afcc_0_54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Data encoding into Bloom filters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269" name="Google Shape;269;g333bb02afcc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100" y="1221275"/>
            <a:ext cx="755900" cy="75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g333bb02afcc_0_549"/>
          <p:cNvGraphicFramePr/>
          <p:nvPr/>
        </p:nvGraphicFramePr>
        <p:xfrm>
          <a:off x="4858850" y="25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62850"/>
                <a:gridCol w="562850"/>
                <a:gridCol w="562850"/>
                <a:gridCol w="562850"/>
                <a:gridCol w="562850"/>
              </a:tblGrid>
              <a:tr h="3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N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1" name="Google Shape;271;g333bb02afcc_0_549"/>
          <p:cNvCxnSpPr>
            <a:stCxn id="269" idx="2"/>
          </p:cNvCxnSpPr>
          <p:nvPr/>
        </p:nvCxnSpPr>
        <p:spPr>
          <a:xfrm flipH="1">
            <a:off x="7668250" y="1977175"/>
            <a:ext cx="382800" cy="5946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72" name="Google Shape;272;g333bb02afcc_0_549"/>
          <p:cNvGraphicFramePr/>
          <p:nvPr/>
        </p:nvGraphicFramePr>
        <p:xfrm>
          <a:off x="1344852" y="165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727975"/>
                <a:gridCol w="72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Ghost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Tommy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g333bb02afcc_0_549"/>
          <p:cNvGraphicFramePr/>
          <p:nvPr/>
        </p:nvGraphicFramePr>
        <p:xfrm>
          <a:off x="4829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GH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4" name="Google Shape;274;g333bb02afcc_0_549"/>
          <p:cNvGraphicFramePr/>
          <p:nvPr/>
        </p:nvGraphicFramePr>
        <p:xfrm>
          <a:off x="9401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HO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g333bb02afcc_0_549"/>
          <p:cNvGraphicFramePr/>
          <p:nvPr/>
        </p:nvGraphicFramePr>
        <p:xfrm>
          <a:off x="13973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OS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g333bb02afcc_0_549"/>
          <p:cNvGraphicFramePr/>
          <p:nvPr/>
        </p:nvGraphicFramePr>
        <p:xfrm>
          <a:off x="18545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Google Shape;277;g333bb02afcc_0_549"/>
          <p:cNvGraphicFramePr/>
          <p:nvPr/>
        </p:nvGraphicFramePr>
        <p:xfrm>
          <a:off x="23117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Google Shape;278;g333bb02afcc_0_549"/>
          <p:cNvGraphicFramePr/>
          <p:nvPr/>
        </p:nvGraphicFramePr>
        <p:xfrm>
          <a:off x="27689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OM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Google Shape;279;g333bb02afcc_0_549"/>
          <p:cNvGraphicFramePr/>
          <p:nvPr/>
        </p:nvGraphicFramePr>
        <p:xfrm>
          <a:off x="322612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1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MY</a:t>
                      </a:r>
                      <a:endParaRPr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0" name="Google Shape;280;g333bb02afcc_0_549"/>
          <p:cNvCxnSpPr/>
          <p:nvPr/>
        </p:nvCxnSpPr>
        <p:spPr>
          <a:xfrm>
            <a:off x="2798825" y="1848875"/>
            <a:ext cx="2074500" cy="2069100"/>
          </a:xfrm>
          <a:prstGeom prst="curvedConnector3">
            <a:avLst>
              <a:gd fmla="val 83683" name="adj1"/>
            </a:avLst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g333bb02afcc_0_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25" y="3638206"/>
            <a:ext cx="3126049" cy="246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g333bb02afcc_0_549"/>
          <p:cNvCxnSpPr/>
          <p:nvPr/>
        </p:nvCxnSpPr>
        <p:spPr>
          <a:xfrm>
            <a:off x="713475" y="2676550"/>
            <a:ext cx="31680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333bb02afcc_0_549"/>
          <p:cNvCxnSpPr/>
          <p:nvPr/>
        </p:nvCxnSpPr>
        <p:spPr>
          <a:xfrm flipH="1">
            <a:off x="606050" y="2692675"/>
            <a:ext cx="5589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333bb02afcc_0_549"/>
          <p:cNvCxnSpPr/>
          <p:nvPr/>
        </p:nvCxnSpPr>
        <p:spPr>
          <a:xfrm flipH="1">
            <a:off x="1490225" y="2670475"/>
            <a:ext cx="120900" cy="9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g333bb02afcc_0_549"/>
          <p:cNvCxnSpPr/>
          <p:nvPr/>
        </p:nvCxnSpPr>
        <p:spPr>
          <a:xfrm>
            <a:off x="2530100" y="2692675"/>
            <a:ext cx="312300" cy="9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g333bb02afcc_0_549"/>
          <p:cNvCxnSpPr/>
          <p:nvPr/>
        </p:nvCxnSpPr>
        <p:spPr>
          <a:xfrm>
            <a:off x="2085050" y="2693725"/>
            <a:ext cx="141240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333bb02afcc_0_549"/>
          <p:cNvCxnSpPr/>
          <p:nvPr/>
        </p:nvCxnSpPr>
        <p:spPr>
          <a:xfrm flipH="1">
            <a:off x="1723750" y="2687300"/>
            <a:ext cx="1682400" cy="9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g333bb02afcc_0_549"/>
          <p:cNvCxnSpPr/>
          <p:nvPr/>
        </p:nvCxnSpPr>
        <p:spPr>
          <a:xfrm>
            <a:off x="2953900" y="2670475"/>
            <a:ext cx="975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333bb02afcc_0_549"/>
          <p:cNvSpPr txBox="1"/>
          <p:nvPr/>
        </p:nvSpPr>
        <p:spPr>
          <a:xfrm>
            <a:off x="672818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0" name="Google Shape;290;g333bb02afcc_0_549"/>
          <p:cNvSpPr txBox="1"/>
          <p:nvPr/>
        </p:nvSpPr>
        <p:spPr>
          <a:xfrm>
            <a:off x="1121943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1" name="Google Shape;291;g333bb02afcc_0_549"/>
          <p:cNvSpPr txBox="1"/>
          <p:nvPr/>
        </p:nvSpPr>
        <p:spPr>
          <a:xfrm>
            <a:off x="1785535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2" name="Google Shape;292;g333bb02afcc_0_549"/>
          <p:cNvSpPr txBox="1"/>
          <p:nvPr/>
        </p:nvSpPr>
        <p:spPr>
          <a:xfrm>
            <a:off x="2012193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3" name="Google Shape;293;g333bb02afcc_0_549"/>
          <p:cNvSpPr txBox="1"/>
          <p:nvPr/>
        </p:nvSpPr>
        <p:spPr>
          <a:xfrm>
            <a:off x="2234907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" name="Google Shape;294;g333bb02afcc_0_549"/>
          <p:cNvSpPr txBox="1"/>
          <p:nvPr/>
        </p:nvSpPr>
        <p:spPr>
          <a:xfrm>
            <a:off x="2458385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" name="Google Shape;295;g333bb02afcc_0_549"/>
          <p:cNvSpPr txBox="1"/>
          <p:nvPr/>
        </p:nvSpPr>
        <p:spPr>
          <a:xfrm>
            <a:off x="3121925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333bb02afcc_0_549"/>
          <p:cNvSpPr txBox="1"/>
          <p:nvPr/>
        </p:nvSpPr>
        <p:spPr>
          <a:xfrm>
            <a:off x="482924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g333bb02afcc_0_549"/>
          <p:cNvSpPr txBox="1"/>
          <p:nvPr/>
        </p:nvSpPr>
        <p:spPr>
          <a:xfrm>
            <a:off x="916413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8" name="Google Shape;298;g333bb02afcc_0_549"/>
          <p:cNvSpPr txBox="1"/>
          <p:nvPr/>
        </p:nvSpPr>
        <p:spPr>
          <a:xfrm>
            <a:off x="1364913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9" name="Google Shape;299;g333bb02afcc_0_549"/>
          <p:cNvSpPr txBox="1"/>
          <p:nvPr/>
        </p:nvSpPr>
        <p:spPr>
          <a:xfrm>
            <a:off x="1590306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g333bb02afcc_0_549"/>
          <p:cNvSpPr txBox="1"/>
          <p:nvPr/>
        </p:nvSpPr>
        <p:spPr>
          <a:xfrm>
            <a:off x="2701644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g333bb02afcc_0_549"/>
          <p:cNvSpPr txBox="1"/>
          <p:nvPr/>
        </p:nvSpPr>
        <p:spPr>
          <a:xfrm>
            <a:off x="2924808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g333bb02afcc_0_549"/>
          <p:cNvSpPr txBox="1"/>
          <p:nvPr/>
        </p:nvSpPr>
        <p:spPr>
          <a:xfrm>
            <a:off x="3365513" y="357665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3bb02afcc_0_75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Data encoding into Bloom filters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graphicFrame>
        <p:nvGraphicFramePr>
          <p:cNvPr id="308" name="Google Shape;308;g333bb02afcc_0_752"/>
          <p:cNvGraphicFramePr/>
          <p:nvPr/>
        </p:nvGraphicFramePr>
        <p:xfrm>
          <a:off x="1559825" y="13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62850"/>
                <a:gridCol w="562850"/>
                <a:gridCol w="562850"/>
                <a:gridCol w="562850"/>
                <a:gridCol w="562850"/>
              </a:tblGrid>
              <a:tr h="3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K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9" name="Google Shape;309;g333bb02afcc_0_752"/>
          <p:cNvGraphicFramePr/>
          <p:nvPr/>
        </p:nvGraphicFramePr>
        <p:xfrm>
          <a:off x="4858850" y="25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62850"/>
                <a:gridCol w="562850"/>
                <a:gridCol w="562850"/>
                <a:gridCol w="562850"/>
                <a:gridCol w="562850"/>
              </a:tblGrid>
              <a:tr h="3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</a:t>
                      </a:r>
                      <a:r>
                        <a:rPr b="1" lang="en" sz="700"/>
                        <a:t> K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0" name="Google Shape;310;g333bb02afcc_0_752"/>
          <p:cNvCxnSpPr>
            <a:stCxn id="311" idx="0"/>
          </p:cNvCxnSpPr>
          <p:nvPr/>
        </p:nvCxnSpPr>
        <p:spPr>
          <a:xfrm flipH="1" rot="10800000">
            <a:off x="1071550" y="3351075"/>
            <a:ext cx="480300" cy="3792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333bb02afcc_0_752"/>
          <p:cNvCxnSpPr>
            <a:stCxn id="313" idx="2"/>
          </p:cNvCxnSpPr>
          <p:nvPr/>
        </p:nvCxnSpPr>
        <p:spPr>
          <a:xfrm flipH="1">
            <a:off x="7668250" y="1977175"/>
            <a:ext cx="382800" cy="5946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g333bb02afcc_0_752"/>
          <p:cNvSpPr txBox="1"/>
          <p:nvPr/>
        </p:nvSpPr>
        <p:spPr>
          <a:xfrm>
            <a:off x="2529550" y="3764425"/>
            <a:ext cx="10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Encoded Dataset A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g333bb02afcc_0_752"/>
          <p:cNvSpPr txBox="1"/>
          <p:nvPr/>
        </p:nvSpPr>
        <p:spPr>
          <a:xfrm>
            <a:off x="5766972" y="1788475"/>
            <a:ext cx="10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Encoded Dataset B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6" name="Google Shape;316;g333bb02afcc_0_752"/>
          <p:cNvPicPr preferRelativeResize="0"/>
          <p:nvPr/>
        </p:nvPicPr>
        <p:blipFill rotWithShape="1">
          <a:blip r:embed="rId3">
            <a:alphaModFix/>
          </a:blip>
          <a:srcRect b="-22731" l="-22038" r="-21722" t="-15370"/>
          <a:stretch/>
        </p:blipFill>
        <p:spPr>
          <a:xfrm>
            <a:off x="663975" y="3727525"/>
            <a:ext cx="690450" cy="6633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g333bb02afcc_0_752"/>
          <p:cNvPicPr preferRelativeResize="0"/>
          <p:nvPr/>
        </p:nvPicPr>
        <p:blipFill rotWithShape="1">
          <a:blip r:embed="rId3">
            <a:alphaModFix/>
          </a:blip>
          <a:srcRect b="-22731" l="-22038" r="-21722" t="-15370"/>
          <a:stretch/>
        </p:blipFill>
        <p:spPr>
          <a:xfrm>
            <a:off x="7710678" y="1299607"/>
            <a:ext cx="690450" cy="6633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3bb02afcc_0_34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Data encoding into Bloom filters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graphicFrame>
        <p:nvGraphicFramePr>
          <p:cNvPr id="323" name="Google Shape;323;g333bb02afcc_0_348"/>
          <p:cNvGraphicFramePr/>
          <p:nvPr/>
        </p:nvGraphicFramePr>
        <p:xfrm>
          <a:off x="859530" y="146194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{602A7A35-4A31-4036-8C9B-F6EEECB7C124}</a:tableStyleId>
              </a:tblPr>
              <a:tblGrid>
                <a:gridCol w="1083600"/>
                <a:gridCol w="1083600"/>
                <a:gridCol w="1083975"/>
                <a:gridCol w="1083975"/>
              </a:tblGrid>
              <a:tr h="81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Capacity (n)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Error Rate (p)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Bloom Filter Size (m)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Number of hash functions (k)</a:t>
                      </a:r>
                      <a:endParaRPr b="1"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100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0.01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959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100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0.1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480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200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0.01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1918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200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0.1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959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endParaRPr sz="12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24" name="Google Shape;324;g333bb02afcc_0_348"/>
          <p:cNvSpPr txBox="1"/>
          <p:nvPr/>
        </p:nvSpPr>
        <p:spPr>
          <a:xfrm>
            <a:off x="450675" y="3632750"/>
            <a:ext cx="41022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-"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Bloom filter size:</a:t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-"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Number of hash functions:</a:t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25" name="Google Shape;325;g333bb02afcc_0_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375" y="3632750"/>
            <a:ext cx="839450" cy="4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33bb02afcc_0_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425" y="4281250"/>
            <a:ext cx="737275" cy="3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33bb02afcc_0_348"/>
          <p:cNvSpPr txBox="1"/>
          <p:nvPr/>
        </p:nvSpPr>
        <p:spPr>
          <a:xfrm>
            <a:off x="5683325" y="2516500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Capacity ⬆, Bloom filter size ⬆</a:t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Error rate ⬇, Bloom filter size ⬆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8" name="Google Shape;328;g333bb02afcc_0_348"/>
          <p:cNvSpPr txBox="1"/>
          <p:nvPr/>
        </p:nvSpPr>
        <p:spPr>
          <a:xfrm>
            <a:off x="5683325" y="3360725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Error rate ⬇, </a:t>
            </a:r>
            <a:endParaRPr sz="1200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Number of hash functions ⬆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3bb02afcc_0_334"/>
          <p:cNvSpPr txBox="1"/>
          <p:nvPr>
            <p:ph idx="1" type="subTitle"/>
          </p:nvPr>
        </p:nvSpPr>
        <p:spPr>
          <a:xfrm>
            <a:off x="1189750" y="1742900"/>
            <a:ext cx="30495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Randomly alter bits to obscure original data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Bit Flip Probability</a:t>
            </a:r>
            <a:r>
              <a:rPr lang="en"/>
              <a:t>:</a:t>
            </a:r>
            <a:r>
              <a:rPr b="1" lang="en"/>
              <a:t> </a:t>
            </a:r>
            <a:r>
              <a:rPr lang="en"/>
              <a:t>The likelihood of flipping a bit in the Bloom filter.</a:t>
            </a:r>
            <a:endParaRPr b="1"/>
          </a:p>
        </p:txBody>
      </p:sp>
      <p:sp>
        <p:nvSpPr>
          <p:cNvPr id="334" name="Google Shape;334;g333bb02afcc_0_33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Differential privacy noise addition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35" name="Google Shape;335;g333bb02afcc_0_334"/>
          <p:cNvSpPr/>
          <p:nvPr/>
        </p:nvSpPr>
        <p:spPr>
          <a:xfrm>
            <a:off x="5829475" y="1424325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Data Encoding into Bloom Filters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6" name="Google Shape;336;g333bb02afcc_0_334"/>
          <p:cNvSpPr/>
          <p:nvPr/>
        </p:nvSpPr>
        <p:spPr>
          <a:xfrm>
            <a:off x="5829475" y="2280973"/>
            <a:ext cx="2633700" cy="6957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Differential Privacy Noise Addition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7" name="Google Shape;337;g333bb02afcc_0_334"/>
          <p:cNvSpPr/>
          <p:nvPr/>
        </p:nvSpPr>
        <p:spPr>
          <a:xfrm>
            <a:off x="5829475" y="3132270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Record Pairs and Computing Similarity Scores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8" name="Google Shape;338;g333bb02afcc_0_334"/>
          <p:cNvSpPr/>
          <p:nvPr/>
        </p:nvSpPr>
        <p:spPr>
          <a:xfrm>
            <a:off x="5829475" y="3994242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Training and Evaluating Neural Networks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9" name="Google Shape;339;g333bb02afcc_0_334"/>
          <p:cNvSpPr txBox="1"/>
          <p:nvPr>
            <p:ph idx="1" type="subTitle"/>
          </p:nvPr>
        </p:nvSpPr>
        <p:spPr>
          <a:xfrm>
            <a:off x="6678500" y="848175"/>
            <a:ext cx="1750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Raw Datasets (A &amp; B)</a:t>
            </a:r>
            <a:endParaRPr b="1"/>
          </a:p>
        </p:txBody>
      </p:sp>
      <p:sp>
        <p:nvSpPr>
          <p:cNvPr id="340" name="Google Shape;340;g333bb02afcc_0_334"/>
          <p:cNvSpPr/>
          <p:nvPr/>
        </p:nvSpPr>
        <p:spPr>
          <a:xfrm>
            <a:off x="7079125" y="2069200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1" name="Google Shape;341;g333bb02afcc_0_334"/>
          <p:cNvSpPr/>
          <p:nvPr/>
        </p:nvSpPr>
        <p:spPr>
          <a:xfrm>
            <a:off x="7079125" y="290547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2" name="Google Shape;342;g333bb02afcc_0_334"/>
          <p:cNvSpPr/>
          <p:nvPr/>
        </p:nvSpPr>
        <p:spPr>
          <a:xfrm>
            <a:off x="7079125" y="37673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3" name="Google Shape;343;g333bb02afcc_0_334"/>
          <p:cNvSpPr/>
          <p:nvPr/>
        </p:nvSpPr>
        <p:spPr>
          <a:xfrm>
            <a:off x="7079125" y="12329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44" name="Google Shape;344;g333bb02afcc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50" y="3431556"/>
            <a:ext cx="3126049" cy="2461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33bb02afcc_0_334"/>
          <p:cNvSpPr txBox="1"/>
          <p:nvPr/>
        </p:nvSpPr>
        <p:spPr>
          <a:xfrm>
            <a:off x="1379643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6" name="Google Shape;346;g333bb02afcc_0_334"/>
          <p:cNvSpPr txBox="1"/>
          <p:nvPr/>
        </p:nvSpPr>
        <p:spPr>
          <a:xfrm>
            <a:off x="1828768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7" name="Google Shape;347;g333bb02afcc_0_334"/>
          <p:cNvSpPr txBox="1"/>
          <p:nvPr/>
        </p:nvSpPr>
        <p:spPr>
          <a:xfrm>
            <a:off x="2492360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8" name="Google Shape;348;g333bb02afcc_0_334"/>
          <p:cNvSpPr txBox="1"/>
          <p:nvPr/>
        </p:nvSpPr>
        <p:spPr>
          <a:xfrm>
            <a:off x="2719018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9" name="Google Shape;349;g333bb02afcc_0_334"/>
          <p:cNvSpPr txBox="1"/>
          <p:nvPr/>
        </p:nvSpPr>
        <p:spPr>
          <a:xfrm>
            <a:off x="2941732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g333bb02afcc_0_334"/>
          <p:cNvSpPr txBox="1"/>
          <p:nvPr/>
        </p:nvSpPr>
        <p:spPr>
          <a:xfrm>
            <a:off x="3165210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1" name="Google Shape;351;g333bb02afcc_0_334"/>
          <p:cNvSpPr txBox="1"/>
          <p:nvPr/>
        </p:nvSpPr>
        <p:spPr>
          <a:xfrm>
            <a:off x="3828750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2" name="Google Shape;352;g333bb02afcc_0_334"/>
          <p:cNvSpPr txBox="1"/>
          <p:nvPr/>
        </p:nvSpPr>
        <p:spPr>
          <a:xfrm>
            <a:off x="1189749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3" name="Google Shape;353;g333bb02afcc_0_334"/>
          <p:cNvSpPr txBox="1"/>
          <p:nvPr/>
        </p:nvSpPr>
        <p:spPr>
          <a:xfrm>
            <a:off x="1623238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4" name="Google Shape;354;g333bb02afcc_0_334"/>
          <p:cNvSpPr txBox="1"/>
          <p:nvPr/>
        </p:nvSpPr>
        <p:spPr>
          <a:xfrm>
            <a:off x="2071738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5" name="Google Shape;355;g333bb02afcc_0_334"/>
          <p:cNvSpPr txBox="1"/>
          <p:nvPr/>
        </p:nvSpPr>
        <p:spPr>
          <a:xfrm>
            <a:off x="2297131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6" name="Google Shape;356;g333bb02afcc_0_334"/>
          <p:cNvSpPr txBox="1"/>
          <p:nvPr/>
        </p:nvSpPr>
        <p:spPr>
          <a:xfrm>
            <a:off x="3408469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7" name="Google Shape;357;g333bb02afcc_0_334"/>
          <p:cNvSpPr txBox="1"/>
          <p:nvPr/>
        </p:nvSpPr>
        <p:spPr>
          <a:xfrm>
            <a:off x="3631633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8" name="Google Shape;358;g333bb02afcc_0_334"/>
          <p:cNvSpPr txBox="1"/>
          <p:nvPr/>
        </p:nvSpPr>
        <p:spPr>
          <a:xfrm>
            <a:off x="4072338" y="3370000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9" name="Google Shape;359;g333bb02afcc_0_334"/>
          <p:cNvCxnSpPr/>
          <p:nvPr/>
        </p:nvCxnSpPr>
        <p:spPr>
          <a:xfrm>
            <a:off x="3420588" y="3457216"/>
            <a:ext cx="226800" cy="2268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333bb02afcc_0_334"/>
          <p:cNvCxnSpPr/>
          <p:nvPr/>
        </p:nvCxnSpPr>
        <p:spPr>
          <a:xfrm>
            <a:off x="1863275" y="3457216"/>
            <a:ext cx="226800" cy="2268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333bb02afcc_0_334"/>
          <p:cNvCxnSpPr/>
          <p:nvPr/>
        </p:nvCxnSpPr>
        <p:spPr>
          <a:xfrm>
            <a:off x="2330075" y="3457216"/>
            <a:ext cx="226800" cy="2268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g333bb02afcc_0_334"/>
          <p:cNvSpPr txBox="1"/>
          <p:nvPr/>
        </p:nvSpPr>
        <p:spPr>
          <a:xfrm>
            <a:off x="1848475" y="3065753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3" name="Google Shape;363;g333bb02afcc_0_334"/>
          <p:cNvSpPr txBox="1"/>
          <p:nvPr/>
        </p:nvSpPr>
        <p:spPr>
          <a:xfrm>
            <a:off x="2299112" y="3065753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4" name="Google Shape;364;g333bb02afcc_0_334"/>
          <p:cNvSpPr txBox="1"/>
          <p:nvPr/>
        </p:nvSpPr>
        <p:spPr>
          <a:xfrm>
            <a:off x="3388291" y="3065753"/>
            <a:ext cx="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0</a:t>
            </a:r>
            <a:endParaRPr b="1" sz="6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3bb02afcc_0_411"/>
          <p:cNvSpPr txBox="1"/>
          <p:nvPr>
            <p:ph idx="1" type="subTitle"/>
          </p:nvPr>
        </p:nvSpPr>
        <p:spPr>
          <a:xfrm>
            <a:off x="1189750" y="1742900"/>
            <a:ext cx="34365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Use Cartesian product to create all possible record pairs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Calculate similarity and difference metrics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Jaccard Similarity</a:t>
            </a:r>
            <a:r>
              <a:rPr b="1" lang="en"/>
              <a:t>:</a:t>
            </a:r>
            <a:r>
              <a:rPr lang="en"/>
              <a:t> Proportion of shared elements.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Dice Similarity</a:t>
            </a:r>
            <a:r>
              <a:rPr lang="en"/>
              <a:t>: Similar to Jaccard, but gives higher weight to the intersection.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Hamming Distance</a:t>
            </a:r>
            <a:r>
              <a:rPr lang="en"/>
              <a:t>: Counts the number of differing positions between two strings.</a:t>
            </a:r>
            <a:endParaRPr b="1"/>
          </a:p>
        </p:txBody>
      </p:sp>
      <p:sp>
        <p:nvSpPr>
          <p:cNvPr id="370" name="Google Shape;370;g333bb02afcc_0_41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Generating record pairs and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computing similarity scores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71" name="Google Shape;371;g333bb02afcc_0_411"/>
          <p:cNvSpPr/>
          <p:nvPr/>
        </p:nvSpPr>
        <p:spPr>
          <a:xfrm>
            <a:off x="5829475" y="1424325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Data Encoding into Bloom Filters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2" name="Google Shape;372;g333bb02afcc_0_411"/>
          <p:cNvSpPr/>
          <p:nvPr/>
        </p:nvSpPr>
        <p:spPr>
          <a:xfrm>
            <a:off x="5829475" y="2280973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Differential Privacy Noise Additio</a:t>
            </a: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3" name="Google Shape;373;g333bb02afcc_0_411"/>
          <p:cNvSpPr/>
          <p:nvPr/>
        </p:nvSpPr>
        <p:spPr>
          <a:xfrm>
            <a:off x="5829475" y="3132270"/>
            <a:ext cx="2633700" cy="6957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Record Pairs and Computing Similarity Scores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4" name="Google Shape;374;g333bb02afcc_0_411"/>
          <p:cNvSpPr/>
          <p:nvPr/>
        </p:nvSpPr>
        <p:spPr>
          <a:xfrm>
            <a:off x="5829475" y="3994242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Training and Evaluating Neural Networks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5" name="Google Shape;375;g333bb02afcc_0_411"/>
          <p:cNvSpPr txBox="1"/>
          <p:nvPr>
            <p:ph idx="1" type="subTitle"/>
          </p:nvPr>
        </p:nvSpPr>
        <p:spPr>
          <a:xfrm>
            <a:off x="6678500" y="848175"/>
            <a:ext cx="1750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Raw Datasets (A &amp; B)</a:t>
            </a:r>
            <a:endParaRPr b="1"/>
          </a:p>
        </p:txBody>
      </p:sp>
      <p:sp>
        <p:nvSpPr>
          <p:cNvPr id="376" name="Google Shape;376;g333bb02afcc_0_411"/>
          <p:cNvSpPr/>
          <p:nvPr/>
        </p:nvSpPr>
        <p:spPr>
          <a:xfrm>
            <a:off x="7079125" y="2069200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7" name="Google Shape;377;g333bb02afcc_0_411"/>
          <p:cNvSpPr/>
          <p:nvPr/>
        </p:nvSpPr>
        <p:spPr>
          <a:xfrm>
            <a:off x="7079125" y="290547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8" name="Google Shape;378;g333bb02afcc_0_411"/>
          <p:cNvSpPr/>
          <p:nvPr/>
        </p:nvSpPr>
        <p:spPr>
          <a:xfrm>
            <a:off x="7079125" y="37673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9" name="Google Shape;379;g333bb02afcc_0_411"/>
          <p:cNvSpPr/>
          <p:nvPr/>
        </p:nvSpPr>
        <p:spPr>
          <a:xfrm>
            <a:off x="7079125" y="12329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3bb02afcc_0_76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Generating record pairs and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computing similarity scores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graphicFrame>
        <p:nvGraphicFramePr>
          <p:cNvPr id="385" name="Google Shape;385;g333bb02afcc_0_768"/>
          <p:cNvGraphicFramePr/>
          <p:nvPr/>
        </p:nvGraphicFramePr>
        <p:xfrm>
          <a:off x="3036300" y="19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26075"/>
                <a:gridCol w="526075"/>
                <a:gridCol w="526075"/>
                <a:gridCol w="526075"/>
                <a:gridCol w="526075"/>
                <a:gridCol w="526075"/>
                <a:gridCol w="526075"/>
                <a:gridCol w="526075"/>
                <a:gridCol w="526075"/>
              </a:tblGrid>
              <a:tr h="5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Bloom Filter A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Bloom Filter B</a:t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</a:t>
                      </a:r>
                      <a:r>
                        <a:rPr b="1" lang="en" sz="700"/>
                        <a:t>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</a:t>
                      </a:r>
                      <a:r>
                        <a:rPr b="1" lang="en" sz="700"/>
                        <a:t>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</a:t>
                      </a:r>
                      <a:r>
                        <a:rPr b="1" lang="en" sz="700"/>
                        <a:t>N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0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1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Bit 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M*M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6" name="Google Shape;386;g333bb02afcc_0_7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5" y="3730275"/>
            <a:ext cx="799225" cy="799225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7" name="Google Shape;387;g333bb02afcc_0_768"/>
          <p:cNvCxnSpPr>
            <a:stCxn id="386" idx="3"/>
          </p:cNvCxnSpPr>
          <p:nvPr/>
        </p:nvCxnSpPr>
        <p:spPr>
          <a:xfrm>
            <a:off x="1460250" y="4129888"/>
            <a:ext cx="1592700" cy="2307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g333bb02afcc_0_768"/>
          <p:cNvSpPr txBox="1"/>
          <p:nvPr/>
        </p:nvSpPr>
        <p:spPr>
          <a:xfrm>
            <a:off x="505150" y="323467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</a:rPr>
              <a:t>Record Pairs</a:t>
            </a:r>
            <a:endParaRPr b="1" sz="1200">
              <a:solidFill>
                <a:srgbClr val="00C3B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3bb02afcc_1_41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Generating record pairs and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computing similarity scores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graphicFrame>
        <p:nvGraphicFramePr>
          <p:cNvPr id="394" name="Google Shape;394;g333bb02afcc_1_417"/>
          <p:cNvGraphicFramePr/>
          <p:nvPr/>
        </p:nvGraphicFramePr>
        <p:xfrm>
          <a:off x="1429050" y="16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38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C3B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00C3B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5" name="Google Shape;395;g333bb02afcc_1_417"/>
          <p:cNvGraphicFramePr/>
          <p:nvPr/>
        </p:nvGraphicFramePr>
        <p:xfrm>
          <a:off x="2599475" y="164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382850"/>
              </a:tblGrid>
              <a:tr h="38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6B65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</a:t>
                      </a:r>
                      <a:endParaRPr b="1">
                        <a:solidFill>
                          <a:srgbClr val="FF6B65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g333bb02afcc_1_417"/>
          <p:cNvSpPr txBox="1"/>
          <p:nvPr/>
        </p:nvSpPr>
        <p:spPr>
          <a:xfrm>
            <a:off x="4714950" y="2406700"/>
            <a:ext cx="3000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Jaccard Similarity = 3/6=0.5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Dice Similarity = 2*3/14=0.429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Hamming Distance = 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3bb02afcc_0_483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Normalize similarity and difference features and feed them into a neural network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Neural Network Architecture</a:t>
            </a:r>
            <a:r>
              <a:rPr lang="en"/>
              <a:t>: hidden layers, number of neurons, etc.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Training Parameters</a:t>
            </a:r>
            <a:r>
              <a:rPr lang="en"/>
              <a:t>: learning rate, l</a:t>
            </a:r>
            <a:r>
              <a:rPr lang="en"/>
              <a:t>oss function, </a:t>
            </a:r>
            <a:r>
              <a:rPr lang="en"/>
              <a:t>optimizer.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2" name="Google Shape;402;g333bb02afcc_0_48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Training and Evaluating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Neural Networks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403" name="Google Shape;403;g333bb02afcc_0_483"/>
          <p:cNvSpPr/>
          <p:nvPr/>
        </p:nvSpPr>
        <p:spPr>
          <a:xfrm>
            <a:off x="5829475" y="1424325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Data Encoding into Bloom Filters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4" name="Google Shape;404;g333bb02afcc_0_483"/>
          <p:cNvSpPr/>
          <p:nvPr/>
        </p:nvSpPr>
        <p:spPr>
          <a:xfrm>
            <a:off x="5829475" y="2280973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Differential Privacy Noise Addition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5" name="Google Shape;405;g333bb02afcc_0_483"/>
          <p:cNvSpPr/>
          <p:nvPr/>
        </p:nvSpPr>
        <p:spPr>
          <a:xfrm>
            <a:off x="5829475" y="3132270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Record Pairs and Computing Similarity Scores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6" name="Google Shape;406;g333bb02afcc_0_483"/>
          <p:cNvSpPr/>
          <p:nvPr/>
        </p:nvSpPr>
        <p:spPr>
          <a:xfrm>
            <a:off x="5829475" y="3994242"/>
            <a:ext cx="2633700" cy="6957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Training and Evaluating Neural Networks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7" name="Google Shape;407;g333bb02afcc_0_483"/>
          <p:cNvSpPr txBox="1"/>
          <p:nvPr>
            <p:ph idx="1" type="subTitle"/>
          </p:nvPr>
        </p:nvSpPr>
        <p:spPr>
          <a:xfrm>
            <a:off x="6678500" y="848175"/>
            <a:ext cx="1750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Raw Datasets (A &amp; B)</a:t>
            </a:r>
            <a:endParaRPr b="1"/>
          </a:p>
        </p:txBody>
      </p:sp>
      <p:sp>
        <p:nvSpPr>
          <p:cNvPr id="408" name="Google Shape;408;g333bb02afcc_0_483"/>
          <p:cNvSpPr/>
          <p:nvPr/>
        </p:nvSpPr>
        <p:spPr>
          <a:xfrm>
            <a:off x="7079125" y="2069200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9" name="Google Shape;409;g333bb02afcc_0_483"/>
          <p:cNvSpPr/>
          <p:nvPr/>
        </p:nvSpPr>
        <p:spPr>
          <a:xfrm>
            <a:off x="7079125" y="290547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0" name="Google Shape;410;g333bb02afcc_0_483"/>
          <p:cNvSpPr/>
          <p:nvPr/>
        </p:nvSpPr>
        <p:spPr>
          <a:xfrm>
            <a:off x="7079125" y="37673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1" name="Google Shape;411;g333bb02afcc_0_483"/>
          <p:cNvSpPr/>
          <p:nvPr/>
        </p:nvSpPr>
        <p:spPr>
          <a:xfrm>
            <a:off x="7079125" y="12329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3bb02afcc_0_429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endParaRPr b="1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>
                <a:solidFill>
                  <a:srgbClr val="00C3B1"/>
                </a:solidFill>
              </a:rPr>
              <a:t>Learning rate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0.001.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>
                <a:solidFill>
                  <a:srgbClr val="00C3B1"/>
                </a:solidFill>
              </a:rPr>
              <a:t>Loss function</a:t>
            </a:r>
            <a:r>
              <a:rPr lang="en">
                <a:solidFill>
                  <a:srgbClr val="000000"/>
                </a:solidFill>
              </a:rPr>
              <a:t>: BCEWithLogitsLoss.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●"/>
            </a:pPr>
            <a:r>
              <a:rPr b="1" lang="en">
                <a:solidFill>
                  <a:srgbClr val="00C3B1"/>
                </a:solidFill>
              </a:rPr>
              <a:t>Optimizer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Adam.</a:t>
            </a:r>
            <a:endParaRPr/>
          </a:p>
        </p:txBody>
      </p:sp>
      <p:sp>
        <p:nvSpPr>
          <p:cNvPr id="417" name="Google Shape;417;g333bb02afcc_0_42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Training and Evaluating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Neural Networks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418" name="Google Shape;418;g333bb02afcc_0_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23" y="1809975"/>
            <a:ext cx="4562700" cy="2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3bb02afcc_0_47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Training and Evaluating 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Neural Networks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graphicFrame>
        <p:nvGraphicFramePr>
          <p:cNvPr id="424" name="Google Shape;424;g333bb02afcc_0_473"/>
          <p:cNvGraphicFramePr/>
          <p:nvPr/>
        </p:nvGraphicFramePr>
        <p:xfrm>
          <a:off x="1925300" y="188446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{602A7A35-4A31-4036-8C9B-F6EEECB7C124}</a:tableStyleId>
              </a:tblPr>
              <a:tblGrid>
                <a:gridCol w="935350"/>
                <a:gridCol w="925825"/>
                <a:gridCol w="888375"/>
                <a:gridCol w="830575"/>
                <a:gridCol w="768350"/>
                <a:gridCol w="621025"/>
                <a:gridCol w="6394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Configuration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Weights (Input to Hidden)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Biases (Hidden)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Batch Norm Parameters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Weights (Hidden to Output)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Bias (Output)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Total Parameters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16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48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16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32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16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113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8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24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8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16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8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57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12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8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29</a:t>
                      </a:r>
                      <a:endParaRPr sz="12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bb02afcc_0_94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Objectives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91" name="Google Shape;191;g333bb02afcc_0_94"/>
          <p:cNvSpPr txBox="1"/>
          <p:nvPr>
            <p:ph idx="1" type="subTitle"/>
          </p:nvPr>
        </p:nvSpPr>
        <p:spPr>
          <a:xfrm>
            <a:off x="4066774" y="2557275"/>
            <a:ext cx="4628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Investigate the convergence of </a:t>
            </a:r>
            <a:r>
              <a:rPr b="1" lang="en">
                <a:solidFill>
                  <a:srgbClr val="00C3B1"/>
                </a:solidFill>
              </a:rPr>
              <a:t>accuracy</a:t>
            </a:r>
            <a:r>
              <a:rPr lang="en"/>
              <a:t>, </a:t>
            </a:r>
            <a:r>
              <a:rPr b="1" lang="en">
                <a:solidFill>
                  <a:srgbClr val="00C3B1"/>
                </a:solidFill>
              </a:rPr>
              <a:t>privacy</a:t>
            </a:r>
            <a:r>
              <a:rPr lang="en"/>
              <a:t>, and </a:t>
            </a:r>
            <a:r>
              <a:rPr b="1" lang="en">
                <a:solidFill>
                  <a:srgbClr val="00C3B1"/>
                </a:solidFill>
              </a:rPr>
              <a:t>energy efficiency</a:t>
            </a:r>
            <a:r>
              <a:rPr lang="en"/>
              <a:t> in a novel 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ER process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Analyzing </a:t>
            </a:r>
            <a:r>
              <a:rPr b="1" lang="en">
                <a:highlight>
                  <a:srgbClr val="00C3B1"/>
                </a:highlight>
              </a:rPr>
              <a:t>CPU energy consumption</a:t>
            </a:r>
            <a:r>
              <a:rPr lang="en"/>
              <a:t> and total </a:t>
            </a:r>
            <a:r>
              <a:rPr b="1" lang="en">
                <a:highlight>
                  <a:srgbClr val="00C3B1"/>
                </a:highlight>
              </a:rPr>
              <a:t>RAM usage impact</a:t>
            </a:r>
            <a:r>
              <a:rPr lang="en"/>
              <a:t> of integrating </a:t>
            </a:r>
            <a:r>
              <a:rPr b="1" lang="en">
                <a:solidFill>
                  <a:srgbClr val="00C3B1"/>
                </a:solidFill>
              </a:rPr>
              <a:t>differential privacy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>
                <a:solidFill>
                  <a:srgbClr val="00C3B1"/>
                </a:solidFill>
              </a:rPr>
              <a:t>deep learning</a:t>
            </a:r>
            <a:r>
              <a:rPr lang="en"/>
              <a:t> into an ER workflow using </a:t>
            </a:r>
            <a:r>
              <a:rPr b="1" lang="en">
                <a:solidFill>
                  <a:srgbClr val="00C3B1"/>
                </a:solidFill>
              </a:rPr>
              <a:t>Bloom filters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3bb02afcc_0_513"/>
          <p:cNvSpPr txBox="1"/>
          <p:nvPr>
            <p:ph idx="1" type="subTitle"/>
          </p:nvPr>
        </p:nvSpPr>
        <p:spPr>
          <a:xfrm>
            <a:off x="715100" y="2307270"/>
            <a:ext cx="26319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Split data</a:t>
            </a:r>
            <a:r>
              <a:rPr lang="en"/>
              <a:t>: </a:t>
            </a:r>
            <a:r>
              <a:rPr lang="en"/>
              <a:t>60% training, 20% validation, 20% test.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 a neural network with a </a:t>
            </a:r>
            <a:r>
              <a:rPr b="1" lang="en">
                <a:solidFill>
                  <a:srgbClr val="00C3B1"/>
                </a:solidFill>
              </a:rPr>
              <a:t>b</a:t>
            </a:r>
            <a:r>
              <a:rPr b="1" lang="en">
                <a:solidFill>
                  <a:srgbClr val="00C3B1"/>
                </a:solidFill>
              </a:rPr>
              <a:t>atch size</a:t>
            </a:r>
            <a:r>
              <a:rPr lang="en"/>
              <a:t> 8192 for 5, 10 and 20 </a:t>
            </a:r>
            <a:r>
              <a:rPr b="1" lang="en">
                <a:solidFill>
                  <a:srgbClr val="00C3B1"/>
                </a:solidFill>
              </a:rPr>
              <a:t>epochs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highlight>
                  <a:srgbClr val="00C3B1"/>
                </a:highlight>
              </a:rPr>
              <a:t>Objective</a:t>
            </a:r>
            <a:r>
              <a:rPr lang="en"/>
              <a:t>: Assess trade-offs between accuracy, privacy, and energy efficiency by varying different parameters.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33bb02afcc_0_51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solidFill>
                  <a:schemeClr val="lt1"/>
                </a:solidFill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Experimental Approach</a:t>
            </a:r>
            <a:endParaRPr b="1">
              <a:solidFill>
                <a:schemeClr val="lt1"/>
              </a:solidFill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431" name="Google Shape;431;g333bb02afcc_0_513"/>
          <p:cNvSpPr txBox="1"/>
          <p:nvPr>
            <p:ph idx="2" type="subTitle"/>
          </p:nvPr>
        </p:nvSpPr>
        <p:spPr>
          <a:xfrm>
            <a:off x="715100" y="1645202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Exhaustive training</a:t>
            </a:r>
            <a:endParaRPr/>
          </a:p>
        </p:txBody>
      </p:sp>
      <p:sp>
        <p:nvSpPr>
          <p:cNvPr id="432" name="Google Shape;432;g333bb02afcc_0_513"/>
          <p:cNvSpPr txBox="1"/>
          <p:nvPr>
            <p:ph idx="3" type="subTitle"/>
          </p:nvPr>
        </p:nvSpPr>
        <p:spPr>
          <a:xfrm>
            <a:off x="3506150" y="2307277"/>
            <a:ext cx="27912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 on </a:t>
            </a:r>
            <a:r>
              <a:rPr b="1" lang="en">
                <a:solidFill>
                  <a:srgbClr val="00C3B1"/>
                </a:solidFill>
              </a:rPr>
              <a:t>smaller datasets</a:t>
            </a:r>
            <a:r>
              <a:rPr lang="en"/>
              <a:t> (</a:t>
            </a:r>
            <a:r>
              <a:rPr b="1" lang="en">
                <a:solidFill>
                  <a:srgbClr val="00C3B1"/>
                </a:solidFill>
              </a:rPr>
              <a:t>sample sizes</a:t>
            </a:r>
            <a:r>
              <a:rPr lang="en"/>
              <a:t>: 10, 100, 1,000) with a </a:t>
            </a:r>
            <a:r>
              <a:rPr b="1" lang="en">
                <a:solidFill>
                  <a:srgbClr val="00C3B1"/>
                </a:solidFill>
              </a:rPr>
              <a:t>patience</a:t>
            </a:r>
            <a:r>
              <a:rPr b="1" lang="en"/>
              <a:t> </a:t>
            </a:r>
            <a:r>
              <a:rPr lang="en"/>
              <a:t>of 20 until validation loss stop decreasing.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highlight>
                  <a:srgbClr val="00C3B1"/>
                </a:highlight>
              </a:rPr>
              <a:t>Objective</a:t>
            </a:r>
            <a:r>
              <a:rPr lang="en"/>
              <a:t>: Evaluate performance with limited data, saving energy by training on smaller set.</a:t>
            </a:r>
            <a:endParaRPr/>
          </a:p>
        </p:txBody>
      </p:sp>
      <p:sp>
        <p:nvSpPr>
          <p:cNvPr id="433" name="Google Shape;433;g333bb02afcc_0_513"/>
          <p:cNvSpPr txBox="1"/>
          <p:nvPr>
            <p:ph idx="4" type="subTitle"/>
          </p:nvPr>
        </p:nvSpPr>
        <p:spPr>
          <a:xfrm>
            <a:off x="3506099" y="1645202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Few-shot learning</a:t>
            </a:r>
            <a:endParaRPr/>
          </a:p>
        </p:txBody>
      </p:sp>
      <p:sp>
        <p:nvSpPr>
          <p:cNvPr id="434" name="Google Shape;434;g333bb02afcc_0_513"/>
          <p:cNvSpPr txBox="1"/>
          <p:nvPr>
            <p:ph idx="5" type="subTitle"/>
          </p:nvPr>
        </p:nvSpPr>
        <p:spPr>
          <a:xfrm>
            <a:off x="6297200" y="2307276"/>
            <a:ext cx="25212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 a neural network with a </a:t>
            </a:r>
            <a:r>
              <a:rPr b="1" lang="en">
                <a:solidFill>
                  <a:srgbClr val="00C3B1"/>
                </a:solidFill>
              </a:rPr>
              <a:t>batch size</a:t>
            </a:r>
            <a:r>
              <a:rPr lang="en"/>
              <a:t> 8192 for 20 </a:t>
            </a:r>
            <a:r>
              <a:rPr b="1" lang="en">
                <a:solidFill>
                  <a:srgbClr val="00C3B1"/>
                </a:solidFill>
              </a:rPr>
              <a:t>epochs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highlight>
                  <a:srgbClr val="00C3B1"/>
                </a:highlight>
              </a:rPr>
              <a:t>Objective</a:t>
            </a:r>
            <a:r>
              <a:rPr lang="en"/>
              <a:t>: Evaluate model performance across different datasets, saving energy by reusing models.</a:t>
            </a:r>
            <a:endParaRPr/>
          </a:p>
        </p:txBody>
      </p:sp>
      <p:sp>
        <p:nvSpPr>
          <p:cNvPr id="435" name="Google Shape;435;g333bb02afcc_0_513"/>
          <p:cNvSpPr txBox="1"/>
          <p:nvPr>
            <p:ph idx="6" type="subTitle"/>
          </p:nvPr>
        </p:nvSpPr>
        <p:spPr>
          <a:xfrm>
            <a:off x="6297200" y="1645202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Cross dataset evaluation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74" y="106276"/>
            <a:ext cx="4063875" cy="4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74" y="106276"/>
            <a:ext cx="4063875" cy="40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5"/>
          <p:cNvSpPr txBox="1"/>
          <p:nvPr/>
        </p:nvSpPr>
        <p:spPr>
          <a:xfrm>
            <a:off x="1620013" y="4363875"/>
            <a:ext cx="590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Impact of Capacity, Error Rate and Flip Probability on Time and Energy on Feature Generation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3bb02afcc_0_829"/>
          <p:cNvSpPr txBox="1"/>
          <p:nvPr/>
        </p:nvSpPr>
        <p:spPr>
          <a:xfrm>
            <a:off x="1421164" y="4363875"/>
            <a:ext cx="64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Impact of Number of Neurons and Total Epochs on Time on Training Phase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48" name="Google Shape;448;g333bb02afcc_0_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01" y="702275"/>
            <a:ext cx="6008625" cy="29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3bb02afcc_0_823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Loss vs Val Loss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4" name="Google Shape;454;g333bb02afcc_0_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88" y="832425"/>
            <a:ext cx="54768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33bb02afcc_0_823"/>
          <p:cNvSpPr/>
          <p:nvPr/>
        </p:nvSpPr>
        <p:spPr>
          <a:xfrm>
            <a:off x="3573630" y="3338675"/>
            <a:ext cx="227700" cy="23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g333bb02afcc_0_823"/>
          <p:cNvSpPr/>
          <p:nvPr/>
        </p:nvSpPr>
        <p:spPr>
          <a:xfrm>
            <a:off x="4767083" y="3338675"/>
            <a:ext cx="227700" cy="23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g333bb02afcc_0_823"/>
          <p:cNvCxnSpPr/>
          <p:nvPr/>
        </p:nvCxnSpPr>
        <p:spPr>
          <a:xfrm flipH="1" rot="10800000">
            <a:off x="4528825" y="3252100"/>
            <a:ext cx="86400" cy="25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g333bb02afcc_0_823"/>
          <p:cNvCxnSpPr/>
          <p:nvPr/>
        </p:nvCxnSpPr>
        <p:spPr>
          <a:xfrm flipH="1" rot="10800000">
            <a:off x="3502950" y="3079525"/>
            <a:ext cx="165000" cy="17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g333bb02afcc_0_823"/>
          <p:cNvCxnSpPr/>
          <p:nvPr/>
        </p:nvCxnSpPr>
        <p:spPr>
          <a:xfrm flipH="1">
            <a:off x="6117975" y="3110975"/>
            <a:ext cx="282600" cy="1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g333bb02afcc_0_823"/>
          <p:cNvCxnSpPr/>
          <p:nvPr/>
        </p:nvCxnSpPr>
        <p:spPr>
          <a:xfrm>
            <a:off x="6494825" y="3802000"/>
            <a:ext cx="1586100" cy="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g333bb02afcc_0_823"/>
          <p:cNvSpPr txBox="1"/>
          <p:nvPr/>
        </p:nvSpPr>
        <p:spPr>
          <a:xfrm>
            <a:off x="6668375" y="3503500"/>
            <a:ext cx="12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overfitting</a:t>
            </a:r>
            <a:endParaRPr sz="8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3bb02afcc_0_817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Impact of Number of Neurons on Time on Evaluation Phase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67" name="Google Shape;467;g333bb02afcc_0_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75" y="757800"/>
            <a:ext cx="5324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3bb02afcc_0_850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Precision vs Privacy trade-off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73" name="Google Shape;473;g333bb02afcc_0_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37" y="311750"/>
            <a:ext cx="3843925" cy="38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33bb02afcc_0_857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Precision vs Time trade-off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79" name="Google Shape;479;g333bb02afcc_0_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75" y="335600"/>
            <a:ext cx="3816889" cy="38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3bb02afcc_0_864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Precision vs CPU Energy trade-off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85" name="Google Shape;485;g333bb02afcc_0_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900" y="322225"/>
            <a:ext cx="3836225" cy="38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3bb02afcc_0_873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Precision vs RAM Usage trade-off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91" name="Google Shape;491;g333bb02afcc_0_8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00" y="293350"/>
            <a:ext cx="3827800" cy="3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33bb02afcc_0_882"/>
          <p:cNvSpPr txBox="1"/>
          <p:nvPr/>
        </p:nvSpPr>
        <p:spPr>
          <a:xfrm>
            <a:off x="1620013" y="4363875"/>
            <a:ext cx="59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of Few-Shot Experiments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497" name="Google Shape;497;g333bb02afcc_0_882"/>
          <p:cNvGraphicFramePr/>
          <p:nvPr/>
        </p:nvGraphicFramePr>
        <p:xfrm>
          <a:off x="1767500" y="12739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{602A7A35-4A31-4036-8C9B-F6EEECB7C124}</a:tableStyleId>
              </a:tblPr>
              <a:tblGrid>
                <a:gridCol w="716925"/>
                <a:gridCol w="762000"/>
                <a:gridCol w="650250"/>
                <a:gridCol w="554350"/>
                <a:gridCol w="834400"/>
                <a:gridCol w="604525"/>
                <a:gridCol w="809000"/>
                <a:gridCol w="6775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Faults per Record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of Training Set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Rate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 Probability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Neurons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3bb02afcc_0_505"/>
          <p:cNvSpPr txBox="1"/>
          <p:nvPr>
            <p:ph type="title"/>
          </p:nvPr>
        </p:nvSpPr>
        <p:spPr>
          <a:xfrm>
            <a:off x="715100" y="535000"/>
            <a:ext cx="5367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chemeClr val="lt1"/>
                </a:highlight>
                <a:latin typeface="Alexandria"/>
                <a:ea typeface="Alexandria"/>
                <a:cs typeface="Alexandria"/>
                <a:sym typeface="Alexandria"/>
              </a:rPr>
              <a:t>Technology Used</a:t>
            </a:r>
            <a:endParaRPr b="1">
              <a:highlight>
                <a:schemeClr val="lt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97" name="Google Shape;197;g333bb02afcc_0_505"/>
          <p:cNvSpPr txBox="1"/>
          <p:nvPr>
            <p:ph idx="1" type="body"/>
          </p:nvPr>
        </p:nvSpPr>
        <p:spPr>
          <a:xfrm>
            <a:off x="715100" y="1636300"/>
            <a:ext cx="48408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PyRAPL (Python Energy Profiling)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Purpose</a:t>
            </a:r>
            <a:r>
              <a:rPr lang="en"/>
              <a:t>: Used for energy consumption measurements.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Functionality</a:t>
            </a:r>
            <a:r>
              <a:rPr lang="en"/>
              <a:t>: Monitors and measures the energy usage of various computational operations, focusing on CPU energy consumption and RAM usage.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PyTorch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Purpose</a:t>
            </a:r>
            <a:r>
              <a:rPr lang="en"/>
              <a:t>: Deep learning framework used for training the neural network.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Functionality</a:t>
            </a:r>
            <a:r>
              <a:rPr lang="en"/>
              <a:t>: Provides tools for building, training, and evaluating models.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</p:txBody>
      </p:sp>
      <p:pic>
        <p:nvPicPr>
          <p:cNvPr id="198" name="Google Shape;198;g333bb02afcc_0_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625" y="1140375"/>
            <a:ext cx="769450" cy="7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33bb02afcc_0_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450" y="2495625"/>
            <a:ext cx="1613972" cy="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3bb02afcc_0_889"/>
          <p:cNvSpPr txBox="1"/>
          <p:nvPr/>
        </p:nvSpPr>
        <p:spPr>
          <a:xfrm>
            <a:off x="1620013" y="4363875"/>
            <a:ext cx="59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of Cross Dataset Evaluation</a:t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503" name="Google Shape;503;g333bb02afcc_0_889"/>
          <p:cNvGraphicFramePr/>
          <p:nvPr/>
        </p:nvGraphicFramePr>
        <p:xfrm>
          <a:off x="1767525" y="12008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{602A7A35-4A31-4036-8C9B-F6EEECB7C124}</a:tableStyleId>
              </a:tblPr>
              <a:tblGrid>
                <a:gridCol w="629275"/>
                <a:gridCol w="718825"/>
                <a:gridCol w="727700"/>
                <a:gridCol w="609600"/>
                <a:gridCol w="479425"/>
                <a:gridCol w="708650"/>
                <a:gridCol w="588650"/>
                <a:gridCol w="640725"/>
                <a:gridCol w="506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Dataset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Dataset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 Probability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Rate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 Probability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Neurons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with 1 error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with 1 error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with 1 error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with 5 errors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with 5 errors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with 1 error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with 5 errors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with 5 errors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3bb02afcc_1_0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Conclusions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09" name="Google Shape;509;g333bb02afcc_1_0"/>
          <p:cNvSpPr txBox="1"/>
          <p:nvPr>
            <p:ph idx="1" type="subTitle"/>
          </p:nvPr>
        </p:nvSpPr>
        <p:spPr>
          <a:xfrm>
            <a:off x="4066775" y="2557275"/>
            <a:ext cx="51063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Summary of Findings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C3B1"/>
              </a:buClr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I</a:t>
            </a:r>
            <a:r>
              <a:rPr b="1" lang="en">
                <a:solidFill>
                  <a:srgbClr val="00C3B1"/>
                </a:solidFill>
              </a:rPr>
              <a:t>mpact of Bloom </a:t>
            </a:r>
            <a:r>
              <a:rPr b="1" lang="en">
                <a:solidFill>
                  <a:srgbClr val="00C3B1"/>
                </a:solidFill>
              </a:rPr>
              <a:t>F</a:t>
            </a:r>
            <a:r>
              <a:rPr b="1" lang="en">
                <a:solidFill>
                  <a:srgbClr val="00C3B1"/>
                </a:solidFill>
              </a:rPr>
              <a:t>ilter Size</a:t>
            </a:r>
            <a:endParaRPr b="1">
              <a:solidFill>
                <a:srgbClr val="00C3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C3B1"/>
              </a:buClr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Neural Network Complexity &amp; Energy Trade-offs</a:t>
            </a:r>
            <a:endParaRPr b="1">
              <a:solidFill>
                <a:srgbClr val="00C3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C3B1"/>
              </a:buClr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Few-Shot Learning &amp; Model Reuse</a:t>
            </a:r>
            <a:endParaRPr b="1">
              <a:solidFill>
                <a:srgbClr val="00C3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C3B1"/>
              </a:buClr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Balancing Accuracy, Privacy &amp; Energy</a:t>
            </a:r>
            <a:endParaRPr b="1">
              <a:solidFill>
                <a:srgbClr val="00C3B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3bb02afcc_1_9"/>
          <p:cNvSpPr txBox="1"/>
          <p:nvPr>
            <p:ph idx="1" type="subTitle"/>
          </p:nvPr>
        </p:nvSpPr>
        <p:spPr>
          <a:xfrm>
            <a:off x="715100" y="1769809"/>
            <a:ext cx="26319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Bloom filters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Higher accuracy but increased energy and time consumption.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 Bloom filters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Lower energy usage but potentially less accurate results.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Flip probability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minimally affects energy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slightly reduces accuracy by introducing noise.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C3B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333bb02afcc_1_9"/>
          <p:cNvSpPr txBox="1"/>
          <p:nvPr>
            <p:ph idx="2" type="subTitle"/>
          </p:nvPr>
        </p:nvSpPr>
        <p:spPr>
          <a:xfrm>
            <a:off x="715100" y="564332"/>
            <a:ext cx="21318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00C3B1"/>
                </a:solidFill>
                <a:latin typeface="Alexandria"/>
                <a:ea typeface="Alexandria"/>
                <a:cs typeface="Alexandria"/>
                <a:sym typeface="Alexandria"/>
              </a:rPr>
              <a:t>Impact of Bloom Filter Size and Privacy</a:t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16" name="Google Shape;516;g333bb02afcc_1_9"/>
          <p:cNvSpPr txBox="1"/>
          <p:nvPr>
            <p:ph idx="3" type="subTitle"/>
          </p:nvPr>
        </p:nvSpPr>
        <p:spPr>
          <a:xfrm>
            <a:off x="3506150" y="1769795"/>
            <a:ext cx="2791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neurons &amp; layers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Improved accuracy but higher energy cost.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epochs during training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Higher accuracy but longer processing time and energy consumption.</a:t>
            </a:r>
            <a:endParaRPr/>
          </a:p>
        </p:txBody>
      </p:sp>
      <p:sp>
        <p:nvSpPr>
          <p:cNvPr id="517" name="Google Shape;517;g333bb02afcc_1_9"/>
          <p:cNvSpPr txBox="1"/>
          <p:nvPr>
            <p:ph idx="4" type="subTitle"/>
          </p:nvPr>
        </p:nvSpPr>
        <p:spPr>
          <a:xfrm>
            <a:off x="3506100" y="564457"/>
            <a:ext cx="21318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00C3B1"/>
                </a:solidFill>
                <a:latin typeface="Alexandria"/>
                <a:ea typeface="Alexandria"/>
                <a:cs typeface="Alexandria"/>
                <a:sym typeface="Alexandria"/>
              </a:rPr>
              <a:t>Neural Network &amp; Energy Trade-offs</a:t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18" name="Google Shape;518;g333bb02afcc_1_9"/>
          <p:cNvSpPr txBox="1"/>
          <p:nvPr>
            <p:ph idx="5" type="subTitle"/>
          </p:nvPr>
        </p:nvSpPr>
        <p:spPr>
          <a:xfrm>
            <a:off x="6297200" y="1769830"/>
            <a:ext cx="25212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Few-shot learning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Reduces training data to save energy but risks lower accuracy.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reuse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Saves computation by reusing trained models but may not generalize well to different datasets.</a:t>
            </a:r>
            <a:endParaRPr/>
          </a:p>
        </p:txBody>
      </p:sp>
      <p:sp>
        <p:nvSpPr>
          <p:cNvPr id="519" name="Google Shape;519;g333bb02afcc_1_9"/>
          <p:cNvSpPr txBox="1"/>
          <p:nvPr>
            <p:ph idx="6" type="subTitle"/>
          </p:nvPr>
        </p:nvSpPr>
        <p:spPr>
          <a:xfrm>
            <a:off x="6297200" y="591206"/>
            <a:ext cx="21318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00C3B1"/>
                </a:solidFill>
                <a:latin typeface="Alexandria"/>
                <a:ea typeface="Alexandria"/>
                <a:cs typeface="Alexandria"/>
                <a:sym typeface="Alexandria"/>
              </a:rPr>
              <a:t>Strategies for Energy Efficiency</a:t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0C3B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3bb02afcc_1_41"/>
          <p:cNvSpPr txBox="1"/>
          <p:nvPr>
            <p:ph type="title"/>
          </p:nvPr>
        </p:nvSpPr>
        <p:spPr>
          <a:xfrm>
            <a:off x="715100" y="535000"/>
            <a:ext cx="5367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lexandria"/>
                <a:ea typeface="Alexandria"/>
                <a:cs typeface="Alexandria"/>
                <a:sym typeface="Alexandria"/>
              </a:rPr>
              <a:t>Balancing Accuracy, Privacy &amp; Energy Efficiency</a:t>
            </a:r>
            <a:endParaRPr b="1">
              <a:highlight>
                <a:schemeClr val="lt1"/>
              </a:highlight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>
              <a:highlight>
                <a:schemeClr val="lt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25" name="Google Shape;525;g333bb02afcc_1_41"/>
          <p:cNvSpPr txBox="1"/>
          <p:nvPr>
            <p:ph idx="1" type="body"/>
          </p:nvPr>
        </p:nvSpPr>
        <p:spPr>
          <a:xfrm>
            <a:off x="715100" y="1636300"/>
            <a:ext cx="48408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Key Takeaways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Increasing privacy </a:t>
            </a:r>
            <a:r>
              <a:rPr lang="en"/>
              <a:t>can </a:t>
            </a:r>
            <a:r>
              <a:rPr b="1" lang="en">
                <a:highlight>
                  <a:srgbClr val="00C3B1"/>
                </a:highlight>
              </a:rPr>
              <a:t>lower accuracy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highlight>
                  <a:srgbClr val="00C3B1"/>
                </a:highlight>
              </a:rPr>
              <a:t>Boosting accuracy</a:t>
            </a:r>
            <a:r>
              <a:rPr lang="en"/>
              <a:t> (larger models, more training) </a:t>
            </a:r>
            <a:r>
              <a:rPr b="1" lang="en">
                <a:solidFill>
                  <a:srgbClr val="00C3B1"/>
                </a:solidFill>
              </a:rPr>
              <a:t>increases energy consumption</a:t>
            </a:r>
            <a:r>
              <a:rPr lang="en"/>
              <a:t>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Users must </a:t>
            </a:r>
            <a:r>
              <a:rPr b="1" lang="en">
                <a:solidFill>
                  <a:schemeClr val="lt1"/>
                </a:solidFill>
                <a:highlight>
                  <a:srgbClr val="00C3B1"/>
                </a:highlight>
              </a:rPr>
              <a:t>balance privacy, energy efficiency, and accuracy</a:t>
            </a:r>
            <a:r>
              <a:rPr lang="en"/>
              <a:t> based on application needs.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</a:rPr>
              <a:t>No one-size-fits-all</a:t>
            </a:r>
            <a:r>
              <a:rPr lang="en"/>
              <a:t>: The optimal configuration depends on priorities.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</p:txBody>
      </p:sp>
      <p:pic>
        <p:nvPicPr>
          <p:cNvPr id="526" name="Google Shape;526;g333bb02afcc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775" y="1241525"/>
            <a:ext cx="2834250" cy="28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6"/>
          <p:cNvPicPr preferRelativeResize="0"/>
          <p:nvPr/>
        </p:nvPicPr>
        <p:blipFill rotWithShape="1">
          <a:blip r:embed="rId3">
            <a:alphaModFix/>
          </a:blip>
          <a:srcRect b="15160" l="7417" r="7417" t="9339"/>
          <a:stretch/>
        </p:blipFill>
        <p:spPr>
          <a:xfrm>
            <a:off x="3817054" y="2265825"/>
            <a:ext cx="1820080" cy="13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6"/>
          <p:cNvPicPr preferRelativeResize="0"/>
          <p:nvPr/>
        </p:nvPicPr>
        <p:blipFill rotWithShape="1">
          <a:blip r:embed="rId4">
            <a:alphaModFix/>
          </a:blip>
          <a:srcRect b="6567" l="19590" r="17579" t="6558"/>
          <a:stretch/>
        </p:blipFill>
        <p:spPr>
          <a:xfrm>
            <a:off x="5637132" y="2265825"/>
            <a:ext cx="2791870" cy="13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15099" y="2269170"/>
            <a:ext cx="3101955" cy="133825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6"/>
          <p:cNvSpPr txBox="1"/>
          <p:nvPr>
            <p:ph idx="4294967295"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/>
              <a:t>Thanks!</a:t>
            </a:r>
            <a:endParaRPr sz="7000"/>
          </a:p>
        </p:txBody>
      </p:sp>
      <p:sp>
        <p:nvSpPr>
          <p:cNvPr id="535" name="Google Shape;535;p36"/>
          <p:cNvSpPr txBox="1"/>
          <p:nvPr>
            <p:ph idx="4294967295" type="subTitle"/>
          </p:nvPr>
        </p:nvSpPr>
        <p:spPr>
          <a:xfrm>
            <a:off x="3691000" y="535000"/>
            <a:ext cx="45630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/>
              <a:t>Do you have any questions?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C3B1"/>
                </a:solidFill>
              </a:rPr>
              <a:t>ics21087@uom.edu.gr </a:t>
            </a:r>
            <a:endParaRPr b="1" sz="3000">
              <a:solidFill>
                <a:srgbClr val="00C3B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3bb02afcc_0_103"/>
          <p:cNvSpPr txBox="1"/>
          <p:nvPr>
            <p:ph type="title"/>
          </p:nvPr>
        </p:nvSpPr>
        <p:spPr>
          <a:xfrm>
            <a:off x="715100" y="535000"/>
            <a:ext cx="5367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Overview of Entity Resolution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05" name="Google Shape;205;g333bb02afcc_0_103"/>
          <p:cNvSpPr txBox="1"/>
          <p:nvPr>
            <p:ph idx="1" type="body"/>
          </p:nvPr>
        </p:nvSpPr>
        <p:spPr>
          <a:xfrm>
            <a:off x="715100" y="1636300"/>
            <a:ext cx="3856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Targets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Ensure that </a:t>
            </a:r>
            <a:r>
              <a:rPr b="1" lang="en">
                <a:solidFill>
                  <a:srgbClr val="00C3B1"/>
                </a:solidFill>
              </a:rPr>
              <a:t>unique entities</a:t>
            </a:r>
            <a:r>
              <a:rPr lang="en"/>
              <a:t> are accurately represented across various databases.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Data quality</a:t>
            </a:r>
            <a:r>
              <a:rPr lang="en"/>
              <a:t>, </a:t>
            </a:r>
            <a:r>
              <a:rPr b="1" lang="en">
                <a:solidFill>
                  <a:srgbClr val="00C3B1"/>
                </a:solidFill>
              </a:rPr>
              <a:t>scalability</a:t>
            </a:r>
            <a:r>
              <a:rPr lang="en"/>
              <a:t>, </a:t>
            </a:r>
            <a:r>
              <a:rPr b="1" lang="en">
                <a:solidFill>
                  <a:srgbClr val="00C3B1"/>
                </a:solidFill>
              </a:rPr>
              <a:t>ambiguity &amp; uncertainty</a:t>
            </a:r>
            <a:r>
              <a:rPr b="1" lang="en"/>
              <a:t> </a:t>
            </a:r>
            <a:r>
              <a:rPr lang="en"/>
              <a:t>etc.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Privacy concerns</a:t>
            </a:r>
            <a:r>
              <a:rPr lang="en"/>
              <a:t>, especially when handling sensitive personal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Relative Concepts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Record linkage</a:t>
            </a:r>
            <a:r>
              <a:rPr lang="en"/>
              <a:t>, </a:t>
            </a:r>
            <a:r>
              <a:rPr b="1" lang="en">
                <a:solidFill>
                  <a:srgbClr val="00C3B1"/>
                </a:solidFill>
              </a:rPr>
              <a:t>data matching</a:t>
            </a:r>
            <a:r>
              <a:rPr lang="en"/>
              <a:t>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Illustration of Record Linkage and Deduplication." id="206" name="Google Shape;206;g333bb02afcc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00" y="2018200"/>
            <a:ext cx="3683750" cy="1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3bb02afcc_0_110"/>
          <p:cNvSpPr txBox="1"/>
          <p:nvPr>
            <p:ph type="title"/>
          </p:nvPr>
        </p:nvSpPr>
        <p:spPr>
          <a:xfrm>
            <a:off x="715100" y="535000"/>
            <a:ext cx="4797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Privacy Protection Methods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12" name="Google Shape;212;g333bb02afcc_0_110"/>
          <p:cNvSpPr txBox="1"/>
          <p:nvPr>
            <p:ph idx="1" type="body"/>
          </p:nvPr>
        </p:nvSpPr>
        <p:spPr>
          <a:xfrm>
            <a:off x="715100" y="1636300"/>
            <a:ext cx="3856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Bloom Filters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Compact </a:t>
            </a:r>
            <a:r>
              <a:rPr b="1" lang="en">
                <a:solidFill>
                  <a:srgbClr val="00C3B1"/>
                </a:solidFill>
              </a:rPr>
              <a:t>data structures</a:t>
            </a:r>
            <a:r>
              <a:rPr lang="en"/>
              <a:t> for privacy-preserving entity resolution.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Risks of </a:t>
            </a:r>
            <a:r>
              <a:rPr b="1" lang="en">
                <a:solidFill>
                  <a:srgbClr val="00C3B1"/>
                </a:solidFill>
              </a:rPr>
              <a:t>inference attacks</a:t>
            </a:r>
            <a:r>
              <a:rPr lang="en"/>
              <a:t> or </a:t>
            </a:r>
            <a:r>
              <a:rPr b="1" lang="en">
                <a:solidFill>
                  <a:srgbClr val="00C3B1"/>
                </a:solidFill>
              </a:rPr>
              <a:t>reverse engineering</a:t>
            </a:r>
            <a:r>
              <a:rPr lang="en"/>
              <a:t> with weak hash functions.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Differential</a:t>
            </a:r>
            <a:r>
              <a:rPr b="1" lang="en"/>
              <a:t> </a:t>
            </a:r>
            <a:r>
              <a:rPr b="1" lang="en"/>
              <a:t>P</a:t>
            </a:r>
            <a:r>
              <a:rPr b="1" lang="en"/>
              <a:t>rivacy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Adds </a:t>
            </a:r>
            <a:r>
              <a:rPr b="1" lang="en">
                <a:solidFill>
                  <a:srgbClr val="00C3B1"/>
                </a:solidFill>
              </a:rPr>
              <a:t>noise </a:t>
            </a:r>
            <a:r>
              <a:rPr lang="en"/>
              <a:t>to protect individual records while preserving </a:t>
            </a:r>
            <a:r>
              <a:rPr b="1" lang="en">
                <a:solidFill>
                  <a:srgbClr val="00C3B1"/>
                </a:solidFill>
              </a:rPr>
              <a:t>data utility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Balances </a:t>
            </a:r>
            <a:r>
              <a:rPr b="1" lang="en">
                <a:solidFill>
                  <a:srgbClr val="00C3B1"/>
                </a:solidFill>
              </a:rPr>
              <a:t>privacy</a:t>
            </a:r>
            <a:r>
              <a:rPr lang="en">
                <a:solidFill>
                  <a:srgbClr val="00C3B1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rgbClr val="00C3B1"/>
                </a:solidFill>
              </a:rPr>
              <a:t>accuracy</a:t>
            </a:r>
            <a:r>
              <a:rPr lang="en">
                <a:solidFill>
                  <a:srgbClr val="00C3B1"/>
                </a:solidFill>
              </a:rPr>
              <a:t> </a:t>
            </a:r>
            <a:r>
              <a:rPr lang="en"/>
              <a:t>through </a:t>
            </a:r>
            <a:r>
              <a:rPr b="1" lang="en">
                <a:solidFill>
                  <a:srgbClr val="00C3B1"/>
                </a:solidFill>
              </a:rPr>
              <a:t>parameter tuning</a:t>
            </a:r>
            <a:r>
              <a:rPr lang="en"/>
              <a:t>.</a:t>
            </a:r>
            <a:endParaRPr/>
          </a:p>
        </p:txBody>
      </p:sp>
      <p:pic>
        <p:nvPicPr>
          <p:cNvPr id="213" name="Google Shape;213;g333bb02afc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25" y="1403275"/>
            <a:ext cx="3890373" cy="29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3bb02afcc_0_119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latin typeface="Alexandria"/>
                <a:ea typeface="Alexandria"/>
                <a:cs typeface="Alexandria"/>
                <a:sym typeface="Alexandria"/>
              </a:rPr>
              <a:t>Deep Learning for Entity Resolution</a:t>
            </a:r>
            <a:endParaRPr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19" name="Google Shape;219;g333bb02afcc_0_119"/>
          <p:cNvSpPr txBox="1"/>
          <p:nvPr>
            <p:ph idx="1" type="body"/>
          </p:nvPr>
        </p:nvSpPr>
        <p:spPr>
          <a:xfrm>
            <a:off x="715100" y="1636300"/>
            <a:ext cx="3856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Gaining Momentum in Recent Years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Deep learning techniques have gained significant attention for entity resolution due to their ability to </a:t>
            </a:r>
            <a:r>
              <a:rPr b="1" lang="en">
                <a:solidFill>
                  <a:srgbClr val="00C3B1"/>
                </a:solidFill>
              </a:rPr>
              <a:t>learn complex patterns</a:t>
            </a:r>
            <a:r>
              <a:rPr lang="en"/>
              <a:t> from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Feature Learning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Learns </a:t>
            </a:r>
            <a:r>
              <a:rPr b="1" lang="en">
                <a:solidFill>
                  <a:srgbClr val="00C3B1"/>
                </a:solidFill>
              </a:rPr>
              <a:t>representations </a:t>
            </a:r>
            <a:r>
              <a:rPr lang="en"/>
              <a:t>directly from </a:t>
            </a:r>
            <a:r>
              <a:rPr b="1" lang="en">
                <a:solidFill>
                  <a:srgbClr val="00C3B1"/>
                </a:solidFill>
              </a:rPr>
              <a:t>raw data</a:t>
            </a:r>
            <a:r>
              <a:rPr lang="en"/>
              <a:t>, reducing the need for </a:t>
            </a:r>
            <a:r>
              <a:rPr b="1" lang="en">
                <a:solidFill>
                  <a:srgbClr val="00C3B1"/>
                </a:solidFill>
              </a:rPr>
              <a:t>manual feature engineering</a:t>
            </a:r>
            <a:r>
              <a:rPr lang="en"/>
              <a:t>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333bb02afcc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00" y="609225"/>
            <a:ext cx="4267301" cy="4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3bb02afcc_0_177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>
                <a:solidFill>
                  <a:srgbClr val="00C3B1"/>
                </a:solidFill>
              </a:rPr>
              <a:t>Efficiently </a:t>
            </a:r>
            <a:r>
              <a:rPr lang="en"/>
              <a:t>and </a:t>
            </a:r>
            <a:r>
              <a:rPr b="1" lang="en">
                <a:solidFill>
                  <a:srgbClr val="00C3B1"/>
                </a:solidFill>
              </a:rPr>
              <a:t>effectively </a:t>
            </a:r>
            <a:r>
              <a:rPr lang="en"/>
              <a:t>identify matching records across </a:t>
            </a:r>
            <a:r>
              <a:rPr b="1" lang="en">
                <a:solidFill>
                  <a:srgbClr val="00C3B1"/>
                </a:solidFill>
              </a:rPr>
              <a:t>two datasets</a:t>
            </a:r>
            <a:r>
              <a:rPr lang="en"/>
              <a:t> while maintaining </a:t>
            </a:r>
            <a:r>
              <a:rPr b="1" lang="en">
                <a:solidFill>
                  <a:srgbClr val="00C3B1"/>
                </a:solidFill>
              </a:rPr>
              <a:t>data confidentiality</a:t>
            </a:r>
            <a:r>
              <a:rPr lang="en"/>
              <a:t>.</a:t>
            </a:r>
            <a:endParaRPr/>
          </a:p>
        </p:txBody>
      </p:sp>
      <p:sp>
        <p:nvSpPr>
          <p:cNvPr id="226" name="Google Shape;226;g333bb02afcc_0_17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solidFill>
                  <a:srgbClr val="00C3B1"/>
                </a:solidFill>
                <a:highlight>
                  <a:schemeClr val="dk1"/>
                </a:highlight>
                <a:latin typeface="Alexandria"/>
                <a:ea typeface="Alexandria"/>
                <a:cs typeface="Alexandria"/>
                <a:sym typeface="Alexandria"/>
              </a:rPr>
              <a:t>Workflow</a:t>
            </a:r>
            <a:r>
              <a:rPr b="1" lang="en">
                <a:solidFill>
                  <a:srgbClr val="00C3B1"/>
                </a:solidFill>
                <a:highlight>
                  <a:schemeClr val="dk1"/>
                </a:highlight>
                <a:latin typeface="Alexandria"/>
                <a:ea typeface="Alexandria"/>
                <a:cs typeface="Alexandria"/>
                <a:sym typeface="Alexandria"/>
              </a:rPr>
              <a:t> Overview</a:t>
            </a:r>
            <a:endParaRPr b="1">
              <a:solidFill>
                <a:srgbClr val="00C3B1"/>
              </a:solidFill>
              <a:highlight>
                <a:schemeClr val="dk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7" name="Google Shape;227;g333bb02afcc_0_177"/>
          <p:cNvSpPr/>
          <p:nvPr/>
        </p:nvSpPr>
        <p:spPr>
          <a:xfrm>
            <a:off x="5829475" y="1424325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Data Encoding into Bloom Filters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g333bb02afcc_0_177"/>
          <p:cNvSpPr/>
          <p:nvPr/>
        </p:nvSpPr>
        <p:spPr>
          <a:xfrm>
            <a:off x="5829475" y="2280973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Differential Privacy Noise Addition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g333bb02afcc_0_177"/>
          <p:cNvSpPr/>
          <p:nvPr/>
        </p:nvSpPr>
        <p:spPr>
          <a:xfrm>
            <a:off x="5829475" y="3132270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Record Pairs and Computing Similarity Scores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g333bb02afcc_0_177"/>
          <p:cNvSpPr/>
          <p:nvPr/>
        </p:nvSpPr>
        <p:spPr>
          <a:xfrm>
            <a:off x="5829475" y="3994242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Training and Evaluating Neural Networks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1" name="Google Shape;231;g333bb02afcc_0_177"/>
          <p:cNvSpPr txBox="1"/>
          <p:nvPr>
            <p:ph idx="1" type="subTitle"/>
          </p:nvPr>
        </p:nvSpPr>
        <p:spPr>
          <a:xfrm>
            <a:off x="6678500" y="848175"/>
            <a:ext cx="1750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Raw Datasets (A &amp; B)</a:t>
            </a:r>
            <a:endParaRPr b="1"/>
          </a:p>
        </p:txBody>
      </p:sp>
      <p:sp>
        <p:nvSpPr>
          <p:cNvPr id="232" name="Google Shape;232;g333bb02afcc_0_177"/>
          <p:cNvSpPr/>
          <p:nvPr/>
        </p:nvSpPr>
        <p:spPr>
          <a:xfrm>
            <a:off x="7079125" y="2069200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233;g333bb02afcc_0_177"/>
          <p:cNvSpPr/>
          <p:nvPr/>
        </p:nvSpPr>
        <p:spPr>
          <a:xfrm>
            <a:off x="7079125" y="290547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4" name="Google Shape;234;g333bb02afcc_0_177"/>
          <p:cNvSpPr/>
          <p:nvPr/>
        </p:nvSpPr>
        <p:spPr>
          <a:xfrm>
            <a:off x="7079125" y="37673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g333bb02afcc_0_177"/>
          <p:cNvSpPr/>
          <p:nvPr/>
        </p:nvSpPr>
        <p:spPr>
          <a:xfrm>
            <a:off x="7079125" y="12329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3bb02afcc_0_148"/>
          <p:cNvSpPr txBox="1"/>
          <p:nvPr>
            <p:ph idx="1" type="subTitle"/>
          </p:nvPr>
        </p:nvSpPr>
        <p:spPr>
          <a:xfrm>
            <a:off x="1189750" y="1742900"/>
            <a:ext cx="33720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Break down records into smaller substrings (e.g., bigrams, trigrams)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Initialize Bloom filters: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00C3B1"/>
                </a:solidFill>
              </a:rPr>
              <a:t>Capacity</a:t>
            </a:r>
            <a:r>
              <a:rPr lang="en"/>
              <a:t>: </a:t>
            </a:r>
            <a:r>
              <a:rPr lang="en"/>
              <a:t>M</a:t>
            </a:r>
            <a:r>
              <a:rPr lang="en"/>
              <a:t>ax number of elements stored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00C3B1"/>
                </a:solidFill>
              </a:rPr>
              <a:t>Error Rate</a:t>
            </a:r>
            <a:r>
              <a:rPr lang="en"/>
              <a:t>: </a:t>
            </a:r>
            <a:r>
              <a:rPr lang="en"/>
              <a:t>P</a:t>
            </a:r>
            <a:r>
              <a:rPr lang="en"/>
              <a:t>robability of false positives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Insert the generated q-grams into the filters</a:t>
            </a:r>
            <a:endParaRPr b="1"/>
          </a:p>
        </p:txBody>
      </p:sp>
      <p:sp>
        <p:nvSpPr>
          <p:cNvPr id="241" name="Google Shape;241;g333bb02afcc_0_14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Data encoding into Bloom filters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42" name="Google Shape;242;g333bb02afcc_0_148"/>
          <p:cNvSpPr/>
          <p:nvPr/>
        </p:nvSpPr>
        <p:spPr>
          <a:xfrm>
            <a:off x="5829475" y="1424325"/>
            <a:ext cx="2633700" cy="6957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Data Encoding into Bloom Filters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g333bb02afcc_0_148"/>
          <p:cNvSpPr/>
          <p:nvPr/>
        </p:nvSpPr>
        <p:spPr>
          <a:xfrm>
            <a:off x="5829475" y="2280973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Differential Privacy Noise Addition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g333bb02afcc_0_148"/>
          <p:cNvSpPr/>
          <p:nvPr/>
        </p:nvSpPr>
        <p:spPr>
          <a:xfrm>
            <a:off x="5829475" y="3132270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Generating Record Pairs and Computing Similarity Scores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5" name="Google Shape;245;g333bb02afcc_0_148"/>
          <p:cNvSpPr/>
          <p:nvPr/>
        </p:nvSpPr>
        <p:spPr>
          <a:xfrm>
            <a:off x="5829475" y="3994242"/>
            <a:ext cx="2633700" cy="695700"/>
          </a:xfrm>
          <a:prstGeom prst="rect">
            <a:avLst/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Training and Evaluating Neural Networks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6" name="Google Shape;246;g333bb02afcc_0_148"/>
          <p:cNvSpPr txBox="1"/>
          <p:nvPr>
            <p:ph idx="1" type="subTitle"/>
          </p:nvPr>
        </p:nvSpPr>
        <p:spPr>
          <a:xfrm>
            <a:off x="6678500" y="848175"/>
            <a:ext cx="1750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Raw Datasets (A &amp; B)</a:t>
            </a:r>
            <a:endParaRPr b="1"/>
          </a:p>
        </p:txBody>
      </p:sp>
      <p:sp>
        <p:nvSpPr>
          <p:cNvPr id="247" name="Google Shape;247;g333bb02afcc_0_148"/>
          <p:cNvSpPr/>
          <p:nvPr/>
        </p:nvSpPr>
        <p:spPr>
          <a:xfrm>
            <a:off x="7079125" y="2069200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8" name="Google Shape;248;g333bb02afcc_0_148"/>
          <p:cNvSpPr/>
          <p:nvPr/>
        </p:nvSpPr>
        <p:spPr>
          <a:xfrm>
            <a:off x="7079125" y="290547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9" name="Google Shape;249;g333bb02afcc_0_148"/>
          <p:cNvSpPr/>
          <p:nvPr/>
        </p:nvSpPr>
        <p:spPr>
          <a:xfrm>
            <a:off x="7079125" y="37673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0" name="Google Shape;250;g333bb02afcc_0_148"/>
          <p:cNvSpPr/>
          <p:nvPr/>
        </p:nvSpPr>
        <p:spPr>
          <a:xfrm>
            <a:off x="7079125" y="1232925"/>
            <a:ext cx="134400" cy="3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3bb02afcc_0_19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>
                <a:highlight>
                  <a:srgbClr val="00C3B1"/>
                </a:highlight>
                <a:latin typeface="Alexandria"/>
                <a:ea typeface="Alexandria"/>
                <a:cs typeface="Alexandria"/>
                <a:sym typeface="Alexandria"/>
              </a:rPr>
              <a:t>Data encoding into Bloom filters</a:t>
            </a:r>
            <a:endParaRPr b="1">
              <a:highlight>
                <a:srgbClr val="00C3B1"/>
              </a:highlight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256" name="Google Shape;256;g333bb02afcc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00" y="3730275"/>
            <a:ext cx="755900" cy="7559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g333bb02afcc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100" y="1221275"/>
            <a:ext cx="755900" cy="7559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58" name="Google Shape;258;g333bb02afcc_0_191"/>
          <p:cNvGraphicFramePr/>
          <p:nvPr/>
        </p:nvGraphicFramePr>
        <p:xfrm>
          <a:off x="1559825" y="13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62850"/>
                <a:gridCol w="562850"/>
                <a:gridCol w="562850"/>
                <a:gridCol w="562850"/>
                <a:gridCol w="562850"/>
              </a:tblGrid>
              <a:tr h="3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N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g333bb02afcc_0_191"/>
          <p:cNvGraphicFramePr/>
          <p:nvPr/>
        </p:nvGraphicFramePr>
        <p:xfrm>
          <a:off x="4858850" y="25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{26B508CE-2D9F-4961-9A40-B9F41F2C1E16}</a:tableStyleId>
              </a:tblPr>
              <a:tblGrid>
                <a:gridCol w="562850"/>
                <a:gridCol w="562850"/>
                <a:gridCol w="562850"/>
                <a:gridCol w="562850"/>
                <a:gridCol w="562850"/>
              </a:tblGrid>
              <a:tr h="3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Col N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0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1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Row M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0" name="Google Shape;260;g333bb02afcc_0_191"/>
          <p:cNvCxnSpPr>
            <a:stCxn id="256" idx="0"/>
          </p:cNvCxnSpPr>
          <p:nvPr/>
        </p:nvCxnSpPr>
        <p:spPr>
          <a:xfrm flipH="1" rot="10800000">
            <a:off x="1071550" y="3351075"/>
            <a:ext cx="480300" cy="3792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g333bb02afcc_0_191"/>
          <p:cNvCxnSpPr>
            <a:stCxn id="257" idx="2"/>
          </p:cNvCxnSpPr>
          <p:nvPr/>
        </p:nvCxnSpPr>
        <p:spPr>
          <a:xfrm flipH="1">
            <a:off x="7668250" y="1977175"/>
            <a:ext cx="382800" cy="59460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g333bb02afcc_0_191"/>
          <p:cNvSpPr txBox="1"/>
          <p:nvPr/>
        </p:nvSpPr>
        <p:spPr>
          <a:xfrm>
            <a:off x="2529550" y="376442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C3B1"/>
                </a:solidFill>
                <a:latin typeface="Albert Sans"/>
                <a:ea typeface="Albert Sans"/>
                <a:cs typeface="Albert Sans"/>
                <a:sym typeface="Albert Sans"/>
              </a:rPr>
              <a:t>Dataset A</a:t>
            </a:r>
            <a:endParaRPr b="1" sz="1200">
              <a:solidFill>
                <a:srgbClr val="00C3B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3" name="Google Shape;263;g333bb02afcc_0_191"/>
          <p:cNvSpPr txBox="1"/>
          <p:nvPr/>
        </p:nvSpPr>
        <p:spPr>
          <a:xfrm>
            <a:off x="5766972" y="178847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B65"/>
                </a:solidFill>
                <a:latin typeface="Albert Sans"/>
                <a:ea typeface="Albert Sans"/>
                <a:cs typeface="Albert Sans"/>
                <a:sym typeface="Albert Sans"/>
              </a:rPr>
              <a:t>Dataset B</a:t>
            </a:r>
            <a:endParaRPr b="1" sz="1200">
              <a:solidFill>
                <a:srgbClr val="FF6B65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