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snapToObjects="1">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8467"/>
            <a:ext cx="9144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404534"/>
            <a:ext cx="5825202"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4050834"/>
            <a:ext cx="5825202"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pPr/>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3804867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pPr/>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3136038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3632200"/>
            <a:ext cx="5418393"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pPr/>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
        <p:nvSpPr>
          <p:cNvPr id="24" name="TextBox 23"/>
          <p:cNvSpPr txBox="1"/>
          <p:nvPr/>
        </p:nvSpPr>
        <p:spPr>
          <a:xfrm>
            <a:off x="406403"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36343677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931988"/>
            <a:ext cx="6447501"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pPr/>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2375603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pPr/>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
        <p:nvSpPr>
          <p:cNvPr id="24" name="TextBox 23"/>
          <p:cNvSpPr txBox="1"/>
          <p:nvPr/>
        </p:nvSpPr>
        <p:spPr>
          <a:xfrm>
            <a:off x="406403" y="790378"/>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669758" y="2886556"/>
            <a:ext cx="4572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612924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609600"/>
            <a:ext cx="644115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pPr/>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1201488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pPr/>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16191772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609600"/>
            <a:ext cx="978557"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609600"/>
            <a:ext cx="5295113"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pPr/>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1490732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pPr/>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2428018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700868"/>
            <a:ext cx="6447501"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pPr/>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2546721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2160589"/>
            <a:ext cx="3138026"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2160590"/>
            <a:ext cx="3138026"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pPr/>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2154111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2160983"/>
            <a:ext cx="313921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6809" y="2737246"/>
            <a:ext cx="31392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2160983"/>
            <a:ext cx="313921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16288" y="2737246"/>
            <a:ext cx="313921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pPr/>
              <a:t>3/27/2025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3872269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pPr/>
              <a:t>3/27/2025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150291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pPr/>
              <a:t>3/27/2025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2982228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498604"/>
            <a:ext cx="2890896"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0346" y="514925"/>
            <a:ext cx="3385156"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777069"/>
            <a:ext cx="2890896"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pPr/>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1412854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800600"/>
            <a:ext cx="64475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609600"/>
            <a:ext cx="6447501"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08001" y="5367338"/>
            <a:ext cx="644750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pPr/>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2339633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28"/>
          <p:cNvGrpSpPr/>
          <p:nvPr/>
        </p:nvGrpSpPr>
        <p:grpSpPr>
          <a:xfrm>
            <a:off x="0" y="-8467"/>
            <a:ext cx="9144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pPr/>
              <a:t>3/27/2025</a:t>
            </a:fld>
            <a:endParaRPr lang="en-US"/>
          </a:p>
        </p:txBody>
      </p:sp>
      <p:sp>
        <p:nvSpPr>
          <p:cNvPr id="5" name="Footer Placeholder 4"/>
          <p:cNvSpPr>
            <a:spLocks noGrp="1"/>
          </p:cNvSpPr>
          <p:nvPr>
            <p:ph type="ftr" sz="quarter" idx="3"/>
          </p:nvPr>
        </p:nvSpPr>
        <p:spPr>
          <a:xfrm>
            <a:off x="508001" y="6041363"/>
            <a:ext cx="472320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406132359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Zero-Shot Image Classification Using CLIP</a:t>
            </a:r>
          </a:p>
        </p:txBody>
      </p:sp>
      <p:sp>
        <p:nvSpPr>
          <p:cNvPr id="3" name="Subtitle 2"/>
          <p:cNvSpPr>
            <a:spLocks noGrp="1"/>
          </p:cNvSpPr>
          <p:nvPr>
            <p:ph type="subTitle" idx="1"/>
          </p:nvPr>
        </p:nvSpPr>
        <p:spPr>
          <a:xfrm>
            <a:off x="318655" y="4585854"/>
            <a:ext cx="7232072" cy="1510146"/>
          </a:xfrm>
        </p:spPr>
        <p:txBody>
          <a:bodyPr>
            <a:noAutofit/>
          </a:bodyPr>
          <a:lstStyle/>
          <a:p>
            <a:pPr algn="ctr"/>
            <a:r>
              <a:rPr lang="en-IN" sz="4400" b="1" u="sng" dirty="0" smtClean="0">
                <a:solidFill>
                  <a:schemeClr val="tx1"/>
                </a:solidFill>
                <a:latin typeface="Times New Roman" pitchFamily="18" charset="0"/>
                <a:cs typeface="Times New Roman" pitchFamily="18" charset="0"/>
              </a:rPr>
              <a:t>Presented by</a:t>
            </a:r>
            <a:r>
              <a:rPr lang="en-IN" sz="4400" b="1" dirty="0" smtClean="0">
                <a:solidFill>
                  <a:schemeClr val="tx1"/>
                </a:solidFill>
                <a:latin typeface="Times New Roman" pitchFamily="18" charset="0"/>
                <a:cs typeface="Times New Roman" pitchFamily="18" charset="0"/>
              </a:rPr>
              <a:t>:- Manotosh Maity &amp; Ranjan Das</a:t>
            </a:r>
            <a:endParaRPr sz="4400" b="1">
              <a:solidFill>
                <a:schemeClr val="tx1"/>
              </a:solidFill>
              <a:latin typeface="Times New Roman" pitchFamily="18" charset="0"/>
              <a:cs typeface="Times New Roman" pitchFamily="18" charset="0"/>
            </a:endParaRPr>
          </a:p>
        </p:txBody>
      </p:sp>
      <p:pic>
        <p:nvPicPr>
          <p:cNvPr id="4" name="Picture 3" descr="LOGO.png"/>
          <p:cNvPicPr>
            <a:picLocks noChangeAspect="1"/>
          </p:cNvPicPr>
          <p:nvPr/>
        </p:nvPicPr>
        <p:blipFill>
          <a:blip r:embed="rId2"/>
          <a:stretch>
            <a:fillRect/>
          </a:stretch>
        </p:blipFill>
        <p:spPr>
          <a:xfrm>
            <a:off x="3851563" y="-4762"/>
            <a:ext cx="1362507" cy="136250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Introduction to Zero-Shot Classification</a:t>
            </a:r>
          </a:p>
        </p:txBody>
      </p:sp>
      <p:sp>
        <p:nvSpPr>
          <p:cNvPr id="3" name="Content Placeholder 2"/>
          <p:cNvSpPr>
            <a:spLocks noGrp="1"/>
          </p:cNvSpPr>
          <p:nvPr>
            <p:ph idx="1"/>
          </p:nvPr>
        </p:nvSpPr>
        <p:spPr/>
        <p:txBody>
          <a:bodyPr/>
          <a:lstStyle/>
          <a:p>
            <a:r>
              <a:rPr>
                <a:solidFill>
                  <a:schemeClr val="tx1"/>
                </a:solidFill>
              </a:rPr>
              <a:t>• </a:t>
            </a:r>
            <a:r>
              <a:rPr sz="2800">
                <a:solidFill>
                  <a:schemeClr val="tx1"/>
                </a:solidFill>
              </a:rPr>
              <a:t>Zero-shot learning allows models to classify objects without explicit training.</a:t>
            </a:r>
          </a:p>
          <a:p>
            <a:r>
              <a:rPr sz="2800">
                <a:solidFill>
                  <a:schemeClr val="tx1"/>
                </a:solidFill>
              </a:rPr>
              <a:t>• CLIP (Contrastive Language–Image Pretraining) by OpenAI enables this.</a:t>
            </a:r>
          </a:p>
          <a:p>
            <a:r>
              <a:rPr sz="2800">
                <a:solidFill>
                  <a:schemeClr val="tx1"/>
                </a:solidFill>
              </a:rPr>
              <a:t>• It uses textual descriptions to predict image categories.</a:t>
            </a:r>
          </a:p>
          <a:p>
            <a:endParaRPr sz="280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0"/>
            <a:ext cx="6447501" cy="762000"/>
          </a:xfrm>
        </p:spPr>
        <p:txBody>
          <a:bodyPr/>
          <a:lstStyle/>
          <a:p>
            <a:r>
              <a:t>CLIP Model &amp; Implementation</a:t>
            </a:r>
          </a:p>
        </p:txBody>
      </p:sp>
      <p:sp>
        <p:nvSpPr>
          <p:cNvPr id="3" name="Content Placeholder 2"/>
          <p:cNvSpPr>
            <a:spLocks noGrp="1"/>
          </p:cNvSpPr>
          <p:nvPr>
            <p:ph idx="1"/>
          </p:nvPr>
        </p:nvSpPr>
        <p:spPr>
          <a:xfrm>
            <a:off x="508001" y="928255"/>
            <a:ext cx="6447501" cy="5721927"/>
          </a:xfrm>
        </p:spPr>
        <p:txBody>
          <a:bodyPr>
            <a:noAutofit/>
          </a:bodyPr>
          <a:lstStyle/>
          <a:p>
            <a:r>
              <a:rPr sz="1600" b="1" smtClean="0">
                <a:solidFill>
                  <a:schemeClr val="tx1"/>
                </a:solidFill>
                <a:latin typeface="Arial" pitchFamily="34" charset="0"/>
                <a:cs typeface="Arial" pitchFamily="34" charset="0"/>
              </a:rPr>
              <a:t>• The project utilizes OpenAI's CLIP model for classification.</a:t>
            </a:r>
          </a:p>
          <a:p>
            <a:r>
              <a:rPr sz="1600" smtClean="0">
                <a:solidFill>
                  <a:schemeClr val="tx1"/>
                </a:solidFill>
                <a:latin typeface="Arial" pitchFamily="34" charset="0"/>
                <a:cs typeface="Arial" pitchFamily="34" charset="0"/>
              </a:rPr>
              <a:t>• </a:t>
            </a:r>
            <a:r>
              <a:rPr lang="en-IN" sz="1600" b="1" u="sng" dirty="0" smtClean="0">
                <a:solidFill>
                  <a:schemeClr val="tx1"/>
                </a:solidFill>
                <a:latin typeface="Arial" pitchFamily="34" charset="0"/>
                <a:cs typeface="Arial" pitchFamily="34" charset="0"/>
              </a:rPr>
              <a:t>Load the CLIP model:</a:t>
            </a:r>
            <a:r>
              <a:rPr lang="en-IN" sz="1600" dirty="0" smtClean="0">
                <a:solidFill>
                  <a:schemeClr val="tx1"/>
                </a:solidFill>
                <a:latin typeface="Arial" pitchFamily="34" charset="0"/>
                <a:cs typeface="Arial" pitchFamily="34" charset="0"/>
              </a:rPr>
              <a:t/>
            </a:r>
            <a:br>
              <a:rPr lang="en-IN" sz="1600" dirty="0" smtClean="0">
                <a:solidFill>
                  <a:schemeClr val="tx1"/>
                </a:solidFill>
                <a:latin typeface="Arial" pitchFamily="34" charset="0"/>
                <a:cs typeface="Arial" pitchFamily="34" charset="0"/>
              </a:rPr>
            </a:br>
            <a:r>
              <a:rPr lang="en-IN" sz="1600" dirty="0" smtClean="0">
                <a:solidFill>
                  <a:schemeClr val="tx1"/>
                </a:solidFill>
                <a:latin typeface="Arial" pitchFamily="34" charset="0"/>
                <a:cs typeface="Arial" pitchFamily="34" charset="0"/>
              </a:rPr>
              <a:t>The CLIP model, developed by OpenAI, is loaded into the system to enable image and text encoding. This model helps in understanding the relationship between images and textual descriptions for classification tasks.</a:t>
            </a:r>
          </a:p>
          <a:p>
            <a:r>
              <a:rPr lang="en-IN" sz="1600" b="1" u="sng" dirty="0" smtClean="0">
                <a:solidFill>
                  <a:schemeClr val="tx1"/>
                </a:solidFill>
                <a:latin typeface="Arial" pitchFamily="34" charset="0"/>
                <a:cs typeface="Arial" pitchFamily="34" charset="0"/>
              </a:rPr>
              <a:t>Pre-process input images:</a:t>
            </a:r>
            <a:r>
              <a:rPr lang="en-IN" sz="1600" dirty="0" smtClean="0">
                <a:solidFill>
                  <a:schemeClr val="tx1"/>
                </a:solidFill>
                <a:latin typeface="Arial" pitchFamily="34" charset="0"/>
                <a:cs typeface="Arial" pitchFamily="34" charset="0"/>
              </a:rPr>
              <a:t/>
            </a:r>
            <a:br>
              <a:rPr lang="en-IN" sz="1600" dirty="0" smtClean="0">
                <a:solidFill>
                  <a:schemeClr val="tx1"/>
                </a:solidFill>
                <a:latin typeface="Arial" pitchFamily="34" charset="0"/>
                <a:cs typeface="Arial" pitchFamily="34" charset="0"/>
              </a:rPr>
            </a:br>
            <a:r>
              <a:rPr lang="en-IN" sz="1600" dirty="0" smtClean="0">
                <a:solidFill>
                  <a:schemeClr val="tx1"/>
                </a:solidFill>
                <a:latin typeface="Arial" pitchFamily="34" charset="0"/>
                <a:cs typeface="Arial" pitchFamily="34" charset="0"/>
              </a:rPr>
              <a:t>Before classification, images are resized, normalized, and converted into a format compatible with the CLIP model. This ensures consistency in input data and enhances model performance.</a:t>
            </a:r>
          </a:p>
          <a:p>
            <a:r>
              <a:rPr lang="en-IN" sz="1600" b="1" u="sng" dirty="0" smtClean="0">
                <a:solidFill>
                  <a:schemeClr val="tx1"/>
                </a:solidFill>
                <a:latin typeface="Arial" pitchFamily="34" charset="0"/>
                <a:cs typeface="Arial" pitchFamily="34" charset="0"/>
              </a:rPr>
              <a:t>Tokenize class labels from CSV:</a:t>
            </a:r>
            <a:r>
              <a:rPr lang="en-IN" sz="1600" dirty="0" smtClean="0">
                <a:solidFill>
                  <a:schemeClr val="tx1"/>
                </a:solidFill>
                <a:latin typeface="Arial" pitchFamily="34" charset="0"/>
                <a:cs typeface="Arial" pitchFamily="34" charset="0"/>
              </a:rPr>
              <a:t/>
            </a:r>
            <a:br>
              <a:rPr lang="en-IN" sz="1600" dirty="0" smtClean="0">
                <a:solidFill>
                  <a:schemeClr val="tx1"/>
                </a:solidFill>
                <a:latin typeface="Arial" pitchFamily="34" charset="0"/>
                <a:cs typeface="Arial" pitchFamily="34" charset="0"/>
              </a:rPr>
            </a:br>
            <a:r>
              <a:rPr lang="en-IN" sz="1600" dirty="0" smtClean="0">
                <a:solidFill>
                  <a:schemeClr val="tx1"/>
                </a:solidFill>
                <a:latin typeface="Arial" pitchFamily="34" charset="0"/>
                <a:cs typeface="Arial" pitchFamily="34" charset="0"/>
              </a:rPr>
              <a:t>The labels provided in a CSV file are converted into tokenized text representations that the model can understand. This allows CLIP to compare image features with text-based categories effectively.</a:t>
            </a:r>
          </a:p>
          <a:p>
            <a:r>
              <a:rPr lang="en-IN" sz="1600" b="1" u="sng" dirty="0" smtClean="0">
                <a:solidFill>
                  <a:schemeClr val="tx1"/>
                </a:solidFill>
                <a:latin typeface="Arial" pitchFamily="34" charset="0"/>
                <a:cs typeface="Arial" pitchFamily="34" charset="0"/>
              </a:rPr>
              <a:t>Compute similarity scores between image and labels:</a:t>
            </a:r>
            <a:r>
              <a:rPr lang="en-IN" sz="1600" dirty="0" smtClean="0">
                <a:solidFill>
                  <a:schemeClr val="tx1"/>
                </a:solidFill>
                <a:latin typeface="Arial" pitchFamily="34" charset="0"/>
                <a:cs typeface="Arial" pitchFamily="34" charset="0"/>
              </a:rPr>
              <a:t/>
            </a:r>
            <a:br>
              <a:rPr lang="en-IN" sz="1600" dirty="0" smtClean="0">
                <a:solidFill>
                  <a:schemeClr val="tx1"/>
                </a:solidFill>
                <a:latin typeface="Arial" pitchFamily="34" charset="0"/>
                <a:cs typeface="Arial" pitchFamily="34" charset="0"/>
              </a:rPr>
            </a:br>
            <a:r>
              <a:rPr lang="en-IN" sz="1600" dirty="0" smtClean="0">
                <a:solidFill>
                  <a:schemeClr val="tx1"/>
                </a:solidFill>
                <a:latin typeface="Arial" pitchFamily="34" charset="0"/>
                <a:cs typeface="Arial" pitchFamily="34" charset="0"/>
              </a:rPr>
              <a:t>The model calculates cosine similarity scores between the encoded image and each text label to determine the closest match. The label with the highest similarity score is selected as the predicted category.</a:t>
            </a:r>
          </a:p>
          <a:p>
            <a:endParaRPr sz="1600">
              <a:solidFill>
                <a:schemeClr val="tx1"/>
              </a:solidFill>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947" y="318655"/>
            <a:ext cx="6447501" cy="1320800"/>
          </a:xfrm>
        </p:spPr>
        <p:txBody>
          <a:bodyPr/>
          <a:lstStyle/>
          <a:p>
            <a:r>
              <a:t>Results &amp; Analysis</a:t>
            </a:r>
          </a:p>
        </p:txBody>
      </p:sp>
      <p:sp>
        <p:nvSpPr>
          <p:cNvPr id="3" name="Content Placeholder 2"/>
          <p:cNvSpPr>
            <a:spLocks noGrp="1"/>
          </p:cNvSpPr>
          <p:nvPr>
            <p:ph idx="1"/>
          </p:nvPr>
        </p:nvSpPr>
        <p:spPr>
          <a:xfrm>
            <a:off x="221673" y="1316182"/>
            <a:ext cx="6733829" cy="4725181"/>
          </a:xfrm>
        </p:spPr>
        <p:txBody>
          <a:bodyPr>
            <a:noAutofit/>
          </a:bodyPr>
          <a:lstStyle/>
          <a:p>
            <a:r>
              <a:rPr lang="en-IN" sz="2000" b="1" u="sng" dirty="0" smtClean="0">
                <a:solidFill>
                  <a:schemeClr val="tx1"/>
                </a:solidFill>
              </a:rPr>
              <a:t>The model successfully classifies uploaded </a:t>
            </a:r>
            <a:r>
              <a:rPr lang="en-IN" sz="2000" b="1" u="sng" dirty="0" smtClean="0">
                <a:solidFill>
                  <a:schemeClr val="tx1"/>
                </a:solidFill>
              </a:rPr>
              <a:t>images:</a:t>
            </a:r>
            <a:r>
              <a:rPr lang="en-IN" sz="2000" dirty="0" smtClean="0">
                <a:solidFill>
                  <a:schemeClr val="tx1"/>
                </a:solidFill>
              </a:rPr>
              <a:t/>
            </a:r>
            <a:br>
              <a:rPr lang="en-IN" sz="2000" dirty="0" smtClean="0">
                <a:solidFill>
                  <a:schemeClr val="tx1"/>
                </a:solidFill>
              </a:rPr>
            </a:br>
            <a:r>
              <a:rPr lang="en-IN" sz="2000" dirty="0" smtClean="0">
                <a:solidFill>
                  <a:schemeClr val="tx1"/>
                </a:solidFill>
              </a:rPr>
              <a:t>CLIP </a:t>
            </a:r>
            <a:r>
              <a:rPr lang="en-IN" sz="2000" dirty="0" smtClean="0">
                <a:solidFill>
                  <a:schemeClr val="tx1"/>
                </a:solidFill>
              </a:rPr>
              <a:t>processes uploaded images and assigns them the most relevant label based on text-image similarity.</a:t>
            </a:r>
          </a:p>
          <a:p>
            <a:endParaRPr lang="en-IN" sz="2000" b="1" dirty="0" smtClean="0">
              <a:solidFill>
                <a:schemeClr val="tx1"/>
              </a:solidFill>
            </a:endParaRPr>
          </a:p>
          <a:p>
            <a:r>
              <a:rPr lang="en-IN" sz="2000" b="1" u="sng" dirty="0" smtClean="0">
                <a:solidFill>
                  <a:schemeClr val="tx1"/>
                </a:solidFill>
              </a:rPr>
              <a:t>Cosine </a:t>
            </a:r>
            <a:r>
              <a:rPr lang="en-IN" sz="2000" b="1" u="sng" dirty="0" smtClean="0">
                <a:solidFill>
                  <a:schemeClr val="tx1"/>
                </a:solidFill>
              </a:rPr>
              <a:t>similarity helps determine the best </a:t>
            </a:r>
            <a:r>
              <a:rPr lang="en-IN" sz="2000" b="1" u="sng" dirty="0" smtClean="0">
                <a:solidFill>
                  <a:schemeClr val="tx1"/>
                </a:solidFill>
              </a:rPr>
              <a:t>match:</a:t>
            </a:r>
            <a:r>
              <a:rPr lang="en-IN" sz="2000" dirty="0" smtClean="0">
                <a:solidFill>
                  <a:schemeClr val="tx1"/>
                </a:solidFill>
              </a:rPr>
              <a:t/>
            </a:r>
            <a:br>
              <a:rPr lang="en-IN" sz="2000" dirty="0" smtClean="0">
                <a:solidFill>
                  <a:schemeClr val="tx1"/>
                </a:solidFill>
              </a:rPr>
            </a:br>
            <a:r>
              <a:rPr lang="en-IN" sz="2000" dirty="0" smtClean="0">
                <a:solidFill>
                  <a:schemeClr val="tx1"/>
                </a:solidFill>
              </a:rPr>
              <a:t>The model calculates cosine similarity between image and text embeddings to find the most accurate classification.</a:t>
            </a:r>
          </a:p>
          <a:p>
            <a:endParaRPr lang="en-IN" sz="2000" b="1" u="sng" dirty="0" smtClean="0">
              <a:solidFill>
                <a:schemeClr val="tx1"/>
              </a:solidFill>
            </a:endParaRPr>
          </a:p>
          <a:p>
            <a:r>
              <a:rPr lang="en-IN" sz="2000" b="1" u="sng" dirty="0" smtClean="0">
                <a:solidFill>
                  <a:schemeClr val="tx1"/>
                </a:solidFill>
              </a:rPr>
              <a:t>Displays </a:t>
            </a:r>
            <a:r>
              <a:rPr lang="en-IN" sz="2000" b="1" u="sng" dirty="0" smtClean="0">
                <a:solidFill>
                  <a:schemeClr val="tx1"/>
                </a:solidFill>
              </a:rPr>
              <a:t>similarity scores for each class </a:t>
            </a:r>
            <a:r>
              <a:rPr lang="en-IN" sz="2000" b="1" u="sng" dirty="0" smtClean="0">
                <a:solidFill>
                  <a:schemeClr val="tx1"/>
                </a:solidFill>
              </a:rPr>
              <a:t>label:</a:t>
            </a:r>
            <a:r>
              <a:rPr lang="en-IN" sz="2000" dirty="0" smtClean="0">
                <a:solidFill>
                  <a:schemeClr val="tx1"/>
                </a:solidFill>
              </a:rPr>
              <a:t/>
            </a:r>
            <a:br>
              <a:rPr lang="en-IN" sz="2000" dirty="0" smtClean="0">
                <a:solidFill>
                  <a:schemeClr val="tx1"/>
                </a:solidFill>
              </a:rPr>
            </a:br>
            <a:r>
              <a:rPr lang="en-IN" sz="2000" dirty="0" smtClean="0">
                <a:solidFill>
                  <a:schemeClr val="tx1"/>
                </a:solidFill>
              </a:rPr>
              <a:t>The system presents similarity scores for all labels, showing how closely each matches the given image.</a:t>
            </a:r>
          </a:p>
          <a:p>
            <a:endParaRPr sz="200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272474"/>
            <a:ext cx="6447501" cy="1320800"/>
          </a:xfrm>
        </p:spPr>
        <p:txBody>
          <a:bodyPr/>
          <a:lstStyle/>
          <a:p>
            <a:r>
              <a:t>Conclusion &amp; Future Scope</a:t>
            </a:r>
          </a:p>
        </p:txBody>
      </p:sp>
      <p:sp>
        <p:nvSpPr>
          <p:cNvPr id="3" name="Content Placeholder 2"/>
          <p:cNvSpPr>
            <a:spLocks noGrp="1"/>
          </p:cNvSpPr>
          <p:nvPr>
            <p:ph idx="1"/>
          </p:nvPr>
        </p:nvSpPr>
        <p:spPr>
          <a:xfrm>
            <a:off x="508001" y="1593274"/>
            <a:ext cx="6447501" cy="4448090"/>
          </a:xfrm>
        </p:spPr>
        <p:txBody>
          <a:bodyPr>
            <a:normAutofit lnSpcReduction="10000"/>
          </a:bodyPr>
          <a:lstStyle/>
          <a:p>
            <a:r>
              <a:rPr lang="en-IN" b="1" u="sng" dirty="0" smtClean="0">
                <a:solidFill>
                  <a:schemeClr val="tx1"/>
                </a:solidFill>
              </a:rPr>
              <a:t>Highly Effective</a:t>
            </a:r>
            <a:r>
              <a:rPr lang="en-IN" u="sng" dirty="0" smtClean="0">
                <a:solidFill>
                  <a:schemeClr val="tx1"/>
                </a:solidFill>
              </a:rPr>
              <a:t> – </a:t>
            </a:r>
            <a:r>
              <a:rPr lang="en-IN" dirty="0" smtClean="0">
                <a:solidFill>
                  <a:schemeClr val="tx1"/>
                </a:solidFill>
              </a:rPr>
              <a:t>CLIP performs zero-shot classification, recognizing images without prior training on specific classes.</a:t>
            </a:r>
          </a:p>
          <a:p>
            <a:endParaRPr lang="en-IN" b="1" u="sng" dirty="0" smtClean="0">
              <a:solidFill>
                <a:schemeClr val="tx1"/>
              </a:solidFill>
            </a:endParaRPr>
          </a:p>
          <a:p>
            <a:r>
              <a:rPr lang="en-IN" b="1" u="sng" dirty="0" smtClean="0">
                <a:solidFill>
                  <a:schemeClr val="tx1"/>
                </a:solidFill>
              </a:rPr>
              <a:t>No Direct Training</a:t>
            </a:r>
            <a:r>
              <a:rPr lang="en-IN" u="sng" dirty="0" smtClean="0">
                <a:solidFill>
                  <a:schemeClr val="tx1"/>
                </a:solidFill>
              </a:rPr>
              <a:t> – </a:t>
            </a:r>
            <a:r>
              <a:rPr lang="en-IN" dirty="0" smtClean="0">
                <a:solidFill>
                  <a:schemeClr val="tx1"/>
                </a:solidFill>
              </a:rPr>
              <a:t>Instead </a:t>
            </a:r>
            <a:r>
              <a:rPr lang="en-IN" dirty="0" smtClean="0">
                <a:solidFill>
                  <a:schemeClr val="tx1"/>
                </a:solidFill>
              </a:rPr>
              <a:t>of learning from </a:t>
            </a:r>
            <a:r>
              <a:rPr lang="en-IN" dirty="0" smtClean="0">
                <a:solidFill>
                  <a:schemeClr val="tx1"/>
                </a:solidFill>
              </a:rPr>
              <a:t>labelled </a:t>
            </a:r>
            <a:r>
              <a:rPr lang="en-IN" dirty="0" smtClean="0">
                <a:solidFill>
                  <a:schemeClr val="tx1"/>
                </a:solidFill>
              </a:rPr>
              <a:t>datasets, it matches images with relevant text descriptions.</a:t>
            </a:r>
          </a:p>
          <a:p>
            <a:endParaRPr lang="en-IN" b="1" u="sng" dirty="0" smtClean="0">
              <a:solidFill>
                <a:schemeClr val="tx1"/>
              </a:solidFill>
            </a:endParaRPr>
          </a:p>
          <a:p>
            <a:r>
              <a:rPr lang="en-IN" b="1" u="sng" dirty="0" smtClean="0">
                <a:solidFill>
                  <a:schemeClr val="tx1"/>
                </a:solidFill>
              </a:rPr>
              <a:t>Future </a:t>
            </a:r>
            <a:r>
              <a:rPr lang="en-IN" b="1" u="sng" dirty="0" smtClean="0">
                <a:solidFill>
                  <a:schemeClr val="tx1"/>
                </a:solidFill>
              </a:rPr>
              <a:t>Work</a:t>
            </a:r>
            <a:r>
              <a:rPr lang="en-IN" u="sng" dirty="0" smtClean="0">
                <a:solidFill>
                  <a:schemeClr val="tx1"/>
                </a:solidFill>
              </a:rPr>
              <a:t> – </a:t>
            </a:r>
            <a:r>
              <a:rPr lang="en-IN" dirty="0" smtClean="0">
                <a:solidFill>
                  <a:schemeClr val="tx1"/>
                </a:solidFill>
              </a:rPr>
              <a:t>Fine-tuning the model with domain-specific data can enhance accuracy and reliability.</a:t>
            </a:r>
          </a:p>
          <a:p>
            <a:endParaRPr lang="en-IN" b="1" u="sng" dirty="0" smtClean="0">
              <a:solidFill>
                <a:schemeClr val="tx1"/>
              </a:solidFill>
            </a:endParaRPr>
          </a:p>
          <a:p>
            <a:r>
              <a:rPr lang="en-IN" b="1" u="sng" dirty="0" smtClean="0">
                <a:solidFill>
                  <a:schemeClr val="tx1"/>
                </a:solidFill>
              </a:rPr>
              <a:t>Possible </a:t>
            </a:r>
            <a:r>
              <a:rPr lang="en-IN" b="1" u="sng" dirty="0" smtClean="0">
                <a:solidFill>
                  <a:schemeClr val="tx1"/>
                </a:solidFill>
              </a:rPr>
              <a:t>Improvements</a:t>
            </a:r>
            <a:r>
              <a:rPr lang="en-IN" u="sng" dirty="0" smtClean="0">
                <a:solidFill>
                  <a:schemeClr val="tx1"/>
                </a:solidFill>
              </a:rPr>
              <a:t> </a:t>
            </a:r>
            <a:r>
              <a:rPr lang="en-IN" dirty="0" smtClean="0">
                <a:solidFill>
                  <a:schemeClr val="tx1"/>
                </a:solidFill>
              </a:rPr>
              <a:t>– Adding contextual metadata, such as descriptions or extra attributes, can improve classification precision.</a:t>
            </a:r>
            <a:endParaRPr lang="en-IN" dirty="0">
              <a:solidFill>
                <a:schemeClr val="tx1"/>
              </a:solidFill>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boot_camp</Template>
  <TotalTime>23</TotalTime>
  <Words>155</Words>
  <Application>Microsoft Macintosh PowerPoint</Application>
  <PresentationFormat>On-screen Show (4:3)</PresentationFormat>
  <Paragraphs>26</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Facet</vt:lpstr>
      <vt:lpstr>Zero-Shot Image Classification Using CLIP</vt:lpstr>
      <vt:lpstr>Introduction to Zero-Shot Classification</vt:lpstr>
      <vt:lpstr>CLIP Model &amp; Implementation</vt:lpstr>
      <vt:lpstr>Results &amp; Analysis</vt:lpstr>
      <vt:lpstr>Conclusion &amp; Future Scope</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Zero-Shot Image Classification Using CLIP</dc:title>
  <dc:creator>PC</dc:creator>
  <dc:description>generated using python-pptx</dc:description>
  <cp:lastModifiedBy>Windows User</cp:lastModifiedBy>
  <cp:revision>4</cp:revision>
  <dcterms:created xsi:type="dcterms:W3CDTF">2013-01-27T09:14:16Z</dcterms:created>
  <dcterms:modified xsi:type="dcterms:W3CDTF">2025-03-27T15:05:09Z</dcterms:modified>
</cp:coreProperties>
</file>