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6" r:id="rId3"/>
    <p:sldId id="257" r:id="rId4"/>
    <p:sldId id="258" r:id="rId5"/>
    <p:sldId id="269" r:id="rId6"/>
    <p:sldId id="260" r:id="rId7"/>
    <p:sldId id="267" r:id="rId8"/>
    <p:sldId id="266" r:id="rId9"/>
    <p:sldId id="268" r:id="rId10"/>
    <p:sldId id="261" r:id="rId11"/>
    <p:sldId id="265"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5" d="100"/>
          <a:sy n="95" d="100"/>
        </p:scale>
        <p:origin x="163"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AE489C-927C-6707-F6AE-39928F947DB5}"/>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84F3DBDB-2630-FAC5-08AC-8D1031F942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E37ADC89-7E43-8C1A-EA96-C6892E9725B8}"/>
              </a:ext>
            </a:extLst>
          </p:cNvPr>
          <p:cNvSpPr>
            <a:spLocks noGrp="1"/>
          </p:cNvSpPr>
          <p:nvPr>
            <p:ph type="dt" sz="half" idx="10"/>
          </p:nvPr>
        </p:nvSpPr>
        <p:spPr/>
        <p:txBody>
          <a:bodyPr/>
          <a:lstStyle/>
          <a:p>
            <a:fld id="{61A13957-BF11-4123-99CC-48DA0812622F}" type="datetimeFigureOut">
              <a:rPr lang="fr-FR" smtClean="0"/>
              <a:t>16/01/2023</a:t>
            </a:fld>
            <a:endParaRPr lang="fr-FR"/>
          </a:p>
        </p:txBody>
      </p:sp>
      <p:sp>
        <p:nvSpPr>
          <p:cNvPr id="5" name="Espace réservé du pied de page 4">
            <a:extLst>
              <a:ext uri="{FF2B5EF4-FFF2-40B4-BE49-F238E27FC236}">
                <a16:creationId xmlns:a16="http://schemas.microsoft.com/office/drawing/2014/main" id="{9DF70959-DAC4-29E2-9B1A-9448CF0CF9E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72F33F3-DB85-47F9-E17F-E0D3B2203E9A}"/>
              </a:ext>
            </a:extLst>
          </p:cNvPr>
          <p:cNvSpPr>
            <a:spLocks noGrp="1"/>
          </p:cNvSpPr>
          <p:nvPr>
            <p:ph type="sldNum" sz="quarter" idx="12"/>
          </p:nvPr>
        </p:nvSpPr>
        <p:spPr/>
        <p:txBody>
          <a:bodyPr/>
          <a:lstStyle/>
          <a:p>
            <a:fld id="{C93F47BF-F26D-4606-8FB3-71D4D73695AE}" type="slidenum">
              <a:rPr lang="fr-FR" smtClean="0"/>
              <a:t>‹N°›</a:t>
            </a:fld>
            <a:endParaRPr lang="fr-FR"/>
          </a:p>
        </p:txBody>
      </p:sp>
    </p:spTree>
    <p:extLst>
      <p:ext uri="{BB962C8B-B14F-4D97-AF65-F5344CB8AC3E}">
        <p14:creationId xmlns:p14="http://schemas.microsoft.com/office/powerpoint/2010/main" val="2005241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ADF6EE-281F-817F-9C1C-D6CADE658B78}"/>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0D888546-8463-682C-8C9A-F1C79E82F74B}"/>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3E554E0-3CF4-EBDB-01DD-6FAEF680DE23}"/>
              </a:ext>
            </a:extLst>
          </p:cNvPr>
          <p:cNvSpPr>
            <a:spLocks noGrp="1"/>
          </p:cNvSpPr>
          <p:nvPr>
            <p:ph type="dt" sz="half" idx="10"/>
          </p:nvPr>
        </p:nvSpPr>
        <p:spPr/>
        <p:txBody>
          <a:bodyPr/>
          <a:lstStyle/>
          <a:p>
            <a:fld id="{61A13957-BF11-4123-99CC-48DA0812622F}" type="datetimeFigureOut">
              <a:rPr lang="fr-FR" smtClean="0"/>
              <a:t>16/01/2023</a:t>
            </a:fld>
            <a:endParaRPr lang="fr-FR"/>
          </a:p>
        </p:txBody>
      </p:sp>
      <p:sp>
        <p:nvSpPr>
          <p:cNvPr id="5" name="Espace réservé du pied de page 4">
            <a:extLst>
              <a:ext uri="{FF2B5EF4-FFF2-40B4-BE49-F238E27FC236}">
                <a16:creationId xmlns:a16="http://schemas.microsoft.com/office/drawing/2014/main" id="{B6C816CB-DA9A-AA61-CC9E-8F50A3D7479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C2D00FE-ABE7-D007-C517-8F2FA84C4F86}"/>
              </a:ext>
            </a:extLst>
          </p:cNvPr>
          <p:cNvSpPr>
            <a:spLocks noGrp="1"/>
          </p:cNvSpPr>
          <p:nvPr>
            <p:ph type="sldNum" sz="quarter" idx="12"/>
          </p:nvPr>
        </p:nvSpPr>
        <p:spPr/>
        <p:txBody>
          <a:bodyPr/>
          <a:lstStyle/>
          <a:p>
            <a:fld id="{C93F47BF-F26D-4606-8FB3-71D4D73695AE}" type="slidenum">
              <a:rPr lang="fr-FR" smtClean="0"/>
              <a:t>‹N°›</a:t>
            </a:fld>
            <a:endParaRPr lang="fr-FR"/>
          </a:p>
        </p:txBody>
      </p:sp>
    </p:spTree>
    <p:extLst>
      <p:ext uri="{BB962C8B-B14F-4D97-AF65-F5344CB8AC3E}">
        <p14:creationId xmlns:p14="http://schemas.microsoft.com/office/powerpoint/2010/main" val="988964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5380A559-4072-0973-1C49-34738A7991DC}"/>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233E9D79-55C4-357C-8D3B-53B65CB1FE3F}"/>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1C81FBF-F5C8-35DF-C7C3-E9A56EEB037A}"/>
              </a:ext>
            </a:extLst>
          </p:cNvPr>
          <p:cNvSpPr>
            <a:spLocks noGrp="1"/>
          </p:cNvSpPr>
          <p:nvPr>
            <p:ph type="dt" sz="half" idx="10"/>
          </p:nvPr>
        </p:nvSpPr>
        <p:spPr/>
        <p:txBody>
          <a:bodyPr/>
          <a:lstStyle/>
          <a:p>
            <a:fld id="{61A13957-BF11-4123-99CC-48DA0812622F}" type="datetimeFigureOut">
              <a:rPr lang="fr-FR" smtClean="0"/>
              <a:t>16/01/2023</a:t>
            </a:fld>
            <a:endParaRPr lang="fr-FR"/>
          </a:p>
        </p:txBody>
      </p:sp>
      <p:sp>
        <p:nvSpPr>
          <p:cNvPr id="5" name="Espace réservé du pied de page 4">
            <a:extLst>
              <a:ext uri="{FF2B5EF4-FFF2-40B4-BE49-F238E27FC236}">
                <a16:creationId xmlns:a16="http://schemas.microsoft.com/office/drawing/2014/main" id="{6FC694FF-F025-368E-DC28-D9EBBD31882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D0B8C6C-2FA1-7E73-4545-3E1B1B6544C3}"/>
              </a:ext>
            </a:extLst>
          </p:cNvPr>
          <p:cNvSpPr>
            <a:spLocks noGrp="1"/>
          </p:cNvSpPr>
          <p:nvPr>
            <p:ph type="sldNum" sz="quarter" idx="12"/>
          </p:nvPr>
        </p:nvSpPr>
        <p:spPr/>
        <p:txBody>
          <a:bodyPr/>
          <a:lstStyle/>
          <a:p>
            <a:fld id="{C93F47BF-F26D-4606-8FB3-71D4D73695AE}" type="slidenum">
              <a:rPr lang="fr-FR" smtClean="0"/>
              <a:t>‹N°›</a:t>
            </a:fld>
            <a:endParaRPr lang="fr-FR"/>
          </a:p>
        </p:txBody>
      </p:sp>
    </p:spTree>
    <p:extLst>
      <p:ext uri="{BB962C8B-B14F-4D97-AF65-F5344CB8AC3E}">
        <p14:creationId xmlns:p14="http://schemas.microsoft.com/office/powerpoint/2010/main" val="1002966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CF888B-09CB-611C-63CC-E7FB8CB8EEF4}"/>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4E8AFAF3-242B-6972-C0FE-9849FF599B92}"/>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32BCC9E-F6C1-C8E2-9E19-6E2C6EDC547C}"/>
              </a:ext>
            </a:extLst>
          </p:cNvPr>
          <p:cNvSpPr>
            <a:spLocks noGrp="1"/>
          </p:cNvSpPr>
          <p:nvPr>
            <p:ph type="dt" sz="half" idx="10"/>
          </p:nvPr>
        </p:nvSpPr>
        <p:spPr/>
        <p:txBody>
          <a:bodyPr/>
          <a:lstStyle/>
          <a:p>
            <a:fld id="{61A13957-BF11-4123-99CC-48DA0812622F}" type="datetimeFigureOut">
              <a:rPr lang="fr-FR" smtClean="0"/>
              <a:t>16/01/2023</a:t>
            </a:fld>
            <a:endParaRPr lang="fr-FR"/>
          </a:p>
        </p:txBody>
      </p:sp>
      <p:sp>
        <p:nvSpPr>
          <p:cNvPr id="5" name="Espace réservé du pied de page 4">
            <a:extLst>
              <a:ext uri="{FF2B5EF4-FFF2-40B4-BE49-F238E27FC236}">
                <a16:creationId xmlns:a16="http://schemas.microsoft.com/office/drawing/2014/main" id="{6D6140CA-4980-918B-137A-F4C547F021E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9A7FB5A-6D13-BF9D-AE28-60EAD8A828AE}"/>
              </a:ext>
            </a:extLst>
          </p:cNvPr>
          <p:cNvSpPr>
            <a:spLocks noGrp="1"/>
          </p:cNvSpPr>
          <p:nvPr>
            <p:ph type="sldNum" sz="quarter" idx="12"/>
          </p:nvPr>
        </p:nvSpPr>
        <p:spPr/>
        <p:txBody>
          <a:bodyPr/>
          <a:lstStyle/>
          <a:p>
            <a:fld id="{C93F47BF-F26D-4606-8FB3-71D4D73695AE}" type="slidenum">
              <a:rPr lang="fr-FR" smtClean="0"/>
              <a:t>‹N°›</a:t>
            </a:fld>
            <a:endParaRPr lang="fr-FR"/>
          </a:p>
        </p:txBody>
      </p:sp>
    </p:spTree>
    <p:extLst>
      <p:ext uri="{BB962C8B-B14F-4D97-AF65-F5344CB8AC3E}">
        <p14:creationId xmlns:p14="http://schemas.microsoft.com/office/powerpoint/2010/main" val="1782366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832F45-3FF0-266E-E0EC-374EF5BE988C}"/>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E2376C2A-F619-EA08-3E0F-41B8D8E798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602955C4-AD58-F6A3-784B-BA555A238D00}"/>
              </a:ext>
            </a:extLst>
          </p:cNvPr>
          <p:cNvSpPr>
            <a:spLocks noGrp="1"/>
          </p:cNvSpPr>
          <p:nvPr>
            <p:ph type="dt" sz="half" idx="10"/>
          </p:nvPr>
        </p:nvSpPr>
        <p:spPr/>
        <p:txBody>
          <a:bodyPr/>
          <a:lstStyle/>
          <a:p>
            <a:fld id="{61A13957-BF11-4123-99CC-48DA0812622F}" type="datetimeFigureOut">
              <a:rPr lang="fr-FR" smtClean="0"/>
              <a:t>16/01/2023</a:t>
            </a:fld>
            <a:endParaRPr lang="fr-FR"/>
          </a:p>
        </p:txBody>
      </p:sp>
      <p:sp>
        <p:nvSpPr>
          <p:cNvPr id="5" name="Espace réservé du pied de page 4">
            <a:extLst>
              <a:ext uri="{FF2B5EF4-FFF2-40B4-BE49-F238E27FC236}">
                <a16:creationId xmlns:a16="http://schemas.microsoft.com/office/drawing/2014/main" id="{9A23BFC4-E504-9A50-24FE-A1BB8DAFD62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E6A9BEF-A56C-FD0B-DDEB-F02E375A1037}"/>
              </a:ext>
            </a:extLst>
          </p:cNvPr>
          <p:cNvSpPr>
            <a:spLocks noGrp="1"/>
          </p:cNvSpPr>
          <p:nvPr>
            <p:ph type="sldNum" sz="quarter" idx="12"/>
          </p:nvPr>
        </p:nvSpPr>
        <p:spPr/>
        <p:txBody>
          <a:bodyPr/>
          <a:lstStyle/>
          <a:p>
            <a:fld id="{C93F47BF-F26D-4606-8FB3-71D4D73695AE}" type="slidenum">
              <a:rPr lang="fr-FR" smtClean="0"/>
              <a:t>‹N°›</a:t>
            </a:fld>
            <a:endParaRPr lang="fr-FR"/>
          </a:p>
        </p:txBody>
      </p:sp>
    </p:spTree>
    <p:extLst>
      <p:ext uri="{BB962C8B-B14F-4D97-AF65-F5344CB8AC3E}">
        <p14:creationId xmlns:p14="http://schemas.microsoft.com/office/powerpoint/2010/main" val="2862309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4FFABE-D9DD-62B7-F296-21548BDA712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4BBD45C-E505-647A-BC64-1A633263DEFF}"/>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83725B58-A9A7-4B07-88F8-E03C2009D418}"/>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2518A2B5-4C4A-BB95-60BF-4A6129A9A10F}"/>
              </a:ext>
            </a:extLst>
          </p:cNvPr>
          <p:cNvSpPr>
            <a:spLocks noGrp="1"/>
          </p:cNvSpPr>
          <p:nvPr>
            <p:ph type="dt" sz="half" idx="10"/>
          </p:nvPr>
        </p:nvSpPr>
        <p:spPr/>
        <p:txBody>
          <a:bodyPr/>
          <a:lstStyle/>
          <a:p>
            <a:fld id="{61A13957-BF11-4123-99CC-48DA0812622F}" type="datetimeFigureOut">
              <a:rPr lang="fr-FR" smtClean="0"/>
              <a:t>16/01/2023</a:t>
            </a:fld>
            <a:endParaRPr lang="fr-FR"/>
          </a:p>
        </p:txBody>
      </p:sp>
      <p:sp>
        <p:nvSpPr>
          <p:cNvPr id="6" name="Espace réservé du pied de page 5">
            <a:extLst>
              <a:ext uri="{FF2B5EF4-FFF2-40B4-BE49-F238E27FC236}">
                <a16:creationId xmlns:a16="http://schemas.microsoft.com/office/drawing/2014/main" id="{79FBFFAC-58AF-FB5E-2752-0ADA8CFEB02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2CF380E-D355-489E-A290-EA071827E6B1}"/>
              </a:ext>
            </a:extLst>
          </p:cNvPr>
          <p:cNvSpPr>
            <a:spLocks noGrp="1"/>
          </p:cNvSpPr>
          <p:nvPr>
            <p:ph type="sldNum" sz="quarter" idx="12"/>
          </p:nvPr>
        </p:nvSpPr>
        <p:spPr/>
        <p:txBody>
          <a:bodyPr/>
          <a:lstStyle/>
          <a:p>
            <a:fld id="{C93F47BF-F26D-4606-8FB3-71D4D73695AE}" type="slidenum">
              <a:rPr lang="fr-FR" smtClean="0"/>
              <a:t>‹N°›</a:t>
            </a:fld>
            <a:endParaRPr lang="fr-FR"/>
          </a:p>
        </p:txBody>
      </p:sp>
    </p:spTree>
    <p:extLst>
      <p:ext uri="{BB962C8B-B14F-4D97-AF65-F5344CB8AC3E}">
        <p14:creationId xmlns:p14="http://schemas.microsoft.com/office/powerpoint/2010/main" val="776922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8251B6-7F86-21F4-6ED9-C63A24E04834}"/>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724670CB-1B6C-A622-78B9-41A14713EC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34DC815A-D5C3-BEE1-DD65-C22EDBAFB23A}"/>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B405DC21-C186-6AEA-1B06-E54061152A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4838E9FD-AF17-911C-5206-7DF3EA97B8AD}"/>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73BCEFC5-BA52-FF4A-26DE-1CC4DF981549}"/>
              </a:ext>
            </a:extLst>
          </p:cNvPr>
          <p:cNvSpPr>
            <a:spLocks noGrp="1"/>
          </p:cNvSpPr>
          <p:nvPr>
            <p:ph type="dt" sz="half" idx="10"/>
          </p:nvPr>
        </p:nvSpPr>
        <p:spPr/>
        <p:txBody>
          <a:bodyPr/>
          <a:lstStyle/>
          <a:p>
            <a:fld id="{61A13957-BF11-4123-99CC-48DA0812622F}" type="datetimeFigureOut">
              <a:rPr lang="fr-FR" smtClean="0"/>
              <a:t>16/01/2023</a:t>
            </a:fld>
            <a:endParaRPr lang="fr-FR"/>
          </a:p>
        </p:txBody>
      </p:sp>
      <p:sp>
        <p:nvSpPr>
          <p:cNvPr id="8" name="Espace réservé du pied de page 7">
            <a:extLst>
              <a:ext uri="{FF2B5EF4-FFF2-40B4-BE49-F238E27FC236}">
                <a16:creationId xmlns:a16="http://schemas.microsoft.com/office/drawing/2014/main" id="{31DD5160-9CEA-BB81-D827-5BDC589816A2}"/>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57AEDF73-568C-8C09-CE6A-DEB9C5D6B812}"/>
              </a:ext>
            </a:extLst>
          </p:cNvPr>
          <p:cNvSpPr>
            <a:spLocks noGrp="1"/>
          </p:cNvSpPr>
          <p:nvPr>
            <p:ph type="sldNum" sz="quarter" idx="12"/>
          </p:nvPr>
        </p:nvSpPr>
        <p:spPr/>
        <p:txBody>
          <a:bodyPr/>
          <a:lstStyle/>
          <a:p>
            <a:fld id="{C93F47BF-F26D-4606-8FB3-71D4D73695AE}" type="slidenum">
              <a:rPr lang="fr-FR" smtClean="0"/>
              <a:t>‹N°›</a:t>
            </a:fld>
            <a:endParaRPr lang="fr-FR"/>
          </a:p>
        </p:txBody>
      </p:sp>
    </p:spTree>
    <p:extLst>
      <p:ext uri="{BB962C8B-B14F-4D97-AF65-F5344CB8AC3E}">
        <p14:creationId xmlns:p14="http://schemas.microsoft.com/office/powerpoint/2010/main" val="3954833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55B190-6C87-0B83-CEDF-71C23E1F4ED8}"/>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9FC8C790-5061-0A9A-371F-B1B4B02CA2A0}"/>
              </a:ext>
            </a:extLst>
          </p:cNvPr>
          <p:cNvSpPr>
            <a:spLocks noGrp="1"/>
          </p:cNvSpPr>
          <p:nvPr>
            <p:ph type="dt" sz="half" idx="10"/>
          </p:nvPr>
        </p:nvSpPr>
        <p:spPr/>
        <p:txBody>
          <a:bodyPr/>
          <a:lstStyle/>
          <a:p>
            <a:fld id="{61A13957-BF11-4123-99CC-48DA0812622F}" type="datetimeFigureOut">
              <a:rPr lang="fr-FR" smtClean="0"/>
              <a:t>16/01/2023</a:t>
            </a:fld>
            <a:endParaRPr lang="fr-FR"/>
          </a:p>
        </p:txBody>
      </p:sp>
      <p:sp>
        <p:nvSpPr>
          <p:cNvPr id="4" name="Espace réservé du pied de page 3">
            <a:extLst>
              <a:ext uri="{FF2B5EF4-FFF2-40B4-BE49-F238E27FC236}">
                <a16:creationId xmlns:a16="http://schemas.microsoft.com/office/drawing/2014/main" id="{BD72910B-08B2-A0B0-D36A-3E9D8EA6DEE4}"/>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89FE850E-7B36-82B5-379C-CFC02E088982}"/>
              </a:ext>
            </a:extLst>
          </p:cNvPr>
          <p:cNvSpPr>
            <a:spLocks noGrp="1"/>
          </p:cNvSpPr>
          <p:nvPr>
            <p:ph type="sldNum" sz="quarter" idx="12"/>
          </p:nvPr>
        </p:nvSpPr>
        <p:spPr/>
        <p:txBody>
          <a:bodyPr/>
          <a:lstStyle/>
          <a:p>
            <a:fld id="{C93F47BF-F26D-4606-8FB3-71D4D73695AE}" type="slidenum">
              <a:rPr lang="fr-FR" smtClean="0"/>
              <a:t>‹N°›</a:t>
            </a:fld>
            <a:endParaRPr lang="fr-FR"/>
          </a:p>
        </p:txBody>
      </p:sp>
    </p:spTree>
    <p:extLst>
      <p:ext uri="{BB962C8B-B14F-4D97-AF65-F5344CB8AC3E}">
        <p14:creationId xmlns:p14="http://schemas.microsoft.com/office/powerpoint/2010/main" val="1095307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8F7362CA-CF06-D6B7-6EB7-DAA81776C7B2}"/>
              </a:ext>
            </a:extLst>
          </p:cNvPr>
          <p:cNvSpPr>
            <a:spLocks noGrp="1"/>
          </p:cNvSpPr>
          <p:nvPr>
            <p:ph type="dt" sz="half" idx="10"/>
          </p:nvPr>
        </p:nvSpPr>
        <p:spPr/>
        <p:txBody>
          <a:bodyPr/>
          <a:lstStyle/>
          <a:p>
            <a:fld id="{61A13957-BF11-4123-99CC-48DA0812622F}" type="datetimeFigureOut">
              <a:rPr lang="fr-FR" smtClean="0"/>
              <a:t>16/01/2023</a:t>
            </a:fld>
            <a:endParaRPr lang="fr-FR"/>
          </a:p>
        </p:txBody>
      </p:sp>
      <p:sp>
        <p:nvSpPr>
          <p:cNvPr id="3" name="Espace réservé du pied de page 2">
            <a:extLst>
              <a:ext uri="{FF2B5EF4-FFF2-40B4-BE49-F238E27FC236}">
                <a16:creationId xmlns:a16="http://schemas.microsoft.com/office/drawing/2014/main" id="{6CF3C03D-4B85-3E2E-A882-E6BA4F77C777}"/>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C7FF0066-3FCD-CC90-56C5-002379677643}"/>
              </a:ext>
            </a:extLst>
          </p:cNvPr>
          <p:cNvSpPr>
            <a:spLocks noGrp="1"/>
          </p:cNvSpPr>
          <p:nvPr>
            <p:ph type="sldNum" sz="quarter" idx="12"/>
          </p:nvPr>
        </p:nvSpPr>
        <p:spPr/>
        <p:txBody>
          <a:bodyPr/>
          <a:lstStyle/>
          <a:p>
            <a:fld id="{C93F47BF-F26D-4606-8FB3-71D4D73695AE}" type="slidenum">
              <a:rPr lang="fr-FR" smtClean="0"/>
              <a:t>‹N°›</a:t>
            </a:fld>
            <a:endParaRPr lang="fr-FR"/>
          </a:p>
        </p:txBody>
      </p:sp>
    </p:spTree>
    <p:extLst>
      <p:ext uri="{BB962C8B-B14F-4D97-AF65-F5344CB8AC3E}">
        <p14:creationId xmlns:p14="http://schemas.microsoft.com/office/powerpoint/2010/main" val="3452480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9C04A8-B440-C709-B33C-FDAC8D141A0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9FF3AD99-DDFB-B96B-9530-C220AD57D4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EE849183-12DF-F0D5-30E2-1952361F18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5D3A780-557F-955A-835E-38AA8193504D}"/>
              </a:ext>
            </a:extLst>
          </p:cNvPr>
          <p:cNvSpPr>
            <a:spLocks noGrp="1"/>
          </p:cNvSpPr>
          <p:nvPr>
            <p:ph type="dt" sz="half" idx="10"/>
          </p:nvPr>
        </p:nvSpPr>
        <p:spPr/>
        <p:txBody>
          <a:bodyPr/>
          <a:lstStyle/>
          <a:p>
            <a:fld id="{61A13957-BF11-4123-99CC-48DA0812622F}" type="datetimeFigureOut">
              <a:rPr lang="fr-FR" smtClean="0"/>
              <a:t>16/01/2023</a:t>
            </a:fld>
            <a:endParaRPr lang="fr-FR"/>
          </a:p>
        </p:txBody>
      </p:sp>
      <p:sp>
        <p:nvSpPr>
          <p:cNvPr id="6" name="Espace réservé du pied de page 5">
            <a:extLst>
              <a:ext uri="{FF2B5EF4-FFF2-40B4-BE49-F238E27FC236}">
                <a16:creationId xmlns:a16="http://schemas.microsoft.com/office/drawing/2014/main" id="{D1DA8197-4D03-761C-F053-03E44D3B454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ADFC8901-E6F5-DF2C-AC66-5D665F2DCF77}"/>
              </a:ext>
            </a:extLst>
          </p:cNvPr>
          <p:cNvSpPr>
            <a:spLocks noGrp="1"/>
          </p:cNvSpPr>
          <p:nvPr>
            <p:ph type="sldNum" sz="quarter" idx="12"/>
          </p:nvPr>
        </p:nvSpPr>
        <p:spPr/>
        <p:txBody>
          <a:bodyPr/>
          <a:lstStyle/>
          <a:p>
            <a:fld id="{C93F47BF-F26D-4606-8FB3-71D4D73695AE}" type="slidenum">
              <a:rPr lang="fr-FR" smtClean="0"/>
              <a:t>‹N°›</a:t>
            </a:fld>
            <a:endParaRPr lang="fr-FR"/>
          </a:p>
        </p:txBody>
      </p:sp>
    </p:spTree>
    <p:extLst>
      <p:ext uri="{BB962C8B-B14F-4D97-AF65-F5344CB8AC3E}">
        <p14:creationId xmlns:p14="http://schemas.microsoft.com/office/powerpoint/2010/main" val="3719464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43EAE2-9E03-4336-D433-801CD35D5CE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3D8851AF-F96C-7074-EDE8-E49C0CE3E9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9AB71780-B938-B071-2E34-257E4581A9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F15D0200-7987-E79B-B05E-7EDFF5665019}"/>
              </a:ext>
            </a:extLst>
          </p:cNvPr>
          <p:cNvSpPr>
            <a:spLocks noGrp="1"/>
          </p:cNvSpPr>
          <p:nvPr>
            <p:ph type="dt" sz="half" idx="10"/>
          </p:nvPr>
        </p:nvSpPr>
        <p:spPr/>
        <p:txBody>
          <a:bodyPr/>
          <a:lstStyle/>
          <a:p>
            <a:fld id="{61A13957-BF11-4123-99CC-48DA0812622F}" type="datetimeFigureOut">
              <a:rPr lang="fr-FR" smtClean="0"/>
              <a:t>16/01/2023</a:t>
            </a:fld>
            <a:endParaRPr lang="fr-FR"/>
          </a:p>
        </p:txBody>
      </p:sp>
      <p:sp>
        <p:nvSpPr>
          <p:cNvPr id="6" name="Espace réservé du pied de page 5">
            <a:extLst>
              <a:ext uri="{FF2B5EF4-FFF2-40B4-BE49-F238E27FC236}">
                <a16:creationId xmlns:a16="http://schemas.microsoft.com/office/drawing/2014/main" id="{C3E21E5F-111C-E373-0949-57BD14E13ED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8437189-AA2F-375F-DDC5-282F385E263C}"/>
              </a:ext>
            </a:extLst>
          </p:cNvPr>
          <p:cNvSpPr>
            <a:spLocks noGrp="1"/>
          </p:cNvSpPr>
          <p:nvPr>
            <p:ph type="sldNum" sz="quarter" idx="12"/>
          </p:nvPr>
        </p:nvSpPr>
        <p:spPr/>
        <p:txBody>
          <a:bodyPr/>
          <a:lstStyle/>
          <a:p>
            <a:fld id="{C93F47BF-F26D-4606-8FB3-71D4D73695AE}" type="slidenum">
              <a:rPr lang="fr-FR" smtClean="0"/>
              <a:t>‹N°›</a:t>
            </a:fld>
            <a:endParaRPr lang="fr-FR"/>
          </a:p>
        </p:txBody>
      </p:sp>
    </p:spTree>
    <p:extLst>
      <p:ext uri="{BB962C8B-B14F-4D97-AF65-F5344CB8AC3E}">
        <p14:creationId xmlns:p14="http://schemas.microsoft.com/office/powerpoint/2010/main" val="2478628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4C97196A-3B74-DF3D-4675-DC5C701CEF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A2B7A625-AE24-FFCE-E437-14228CE0C5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3C6EE0B-772D-8BEE-B807-47BC315CEC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A13957-BF11-4123-99CC-48DA0812622F}" type="datetimeFigureOut">
              <a:rPr lang="fr-FR" smtClean="0"/>
              <a:t>16/01/2023</a:t>
            </a:fld>
            <a:endParaRPr lang="fr-FR"/>
          </a:p>
        </p:txBody>
      </p:sp>
      <p:sp>
        <p:nvSpPr>
          <p:cNvPr id="5" name="Espace réservé du pied de page 4">
            <a:extLst>
              <a:ext uri="{FF2B5EF4-FFF2-40B4-BE49-F238E27FC236}">
                <a16:creationId xmlns:a16="http://schemas.microsoft.com/office/drawing/2014/main" id="{CA3F5976-F221-5109-E821-24E32CD9C3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764EBF78-10C7-72C7-CF60-554AB40049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3F47BF-F26D-4606-8FB3-71D4D73695AE}" type="slidenum">
              <a:rPr lang="fr-FR" smtClean="0"/>
              <a:t>‹N°›</a:t>
            </a:fld>
            <a:endParaRPr lang="fr-FR"/>
          </a:p>
        </p:txBody>
      </p:sp>
    </p:spTree>
    <p:extLst>
      <p:ext uri="{BB962C8B-B14F-4D97-AF65-F5344CB8AC3E}">
        <p14:creationId xmlns:p14="http://schemas.microsoft.com/office/powerpoint/2010/main" val="24869508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3">
            <a:extLst>
              <a:ext uri="{FF2B5EF4-FFF2-40B4-BE49-F238E27FC236}">
                <a16:creationId xmlns:a16="http://schemas.microsoft.com/office/drawing/2014/main" id="{D89BDC2F-3C53-E507-D4A4-457C27383540}"/>
              </a:ext>
            </a:extLst>
          </p:cNvPr>
          <p:cNvPicPr>
            <a:picLocks noChangeAspect="1"/>
          </p:cNvPicPr>
          <p:nvPr/>
        </p:nvPicPr>
        <p:blipFill rotWithShape="1">
          <a:blip r:embed="rId2">
            <a:alphaModFix amt="50000"/>
          </a:blip>
          <a:srcRect t="1722" r="-1" b="-1"/>
          <a:stretch/>
        </p:blipFill>
        <p:spPr>
          <a:xfrm>
            <a:off x="20" y="10"/>
            <a:ext cx="12188930" cy="6857990"/>
          </a:xfrm>
          <a:prstGeom prst="rect">
            <a:avLst/>
          </a:prstGeom>
        </p:spPr>
      </p:pic>
      <p:sp>
        <p:nvSpPr>
          <p:cNvPr id="2" name="Titre 1">
            <a:extLst>
              <a:ext uri="{FF2B5EF4-FFF2-40B4-BE49-F238E27FC236}">
                <a16:creationId xmlns:a16="http://schemas.microsoft.com/office/drawing/2014/main" id="{1D829121-523C-356F-7313-D59DBD651E93}"/>
              </a:ext>
            </a:extLst>
          </p:cNvPr>
          <p:cNvSpPr>
            <a:spLocks noGrp="1"/>
          </p:cNvSpPr>
          <p:nvPr>
            <p:ph type="title"/>
          </p:nvPr>
        </p:nvSpPr>
        <p:spPr>
          <a:xfrm>
            <a:off x="1524000" y="1122363"/>
            <a:ext cx="9144000" cy="3063240"/>
          </a:xfrm>
        </p:spPr>
        <p:txBody>
          <a:bodyPr vert="horz" lIns="91440" tIns="45720" rIns="91440" bIns="45720" rtlCol="0" anchor="b">
            <a:normAutofit/>
          </a:bodyPr>
          <a:lstStyle/>
          <a:p>
            <a:pPr algn="ctr"/>
            <a:r>
              <a:rPr lang="en-US" sz="6600">
                <a:solidFill>
                  <a:srgbClr val="FFFFFF"/>
                </a:solidFill>
              </a:rPr>
              <a:t>Les sites internet pour organiser notre veille informationnelle</a:t>
            </a:r>
          </a:p>
        </p:txBody>
      </p:sp>
      <p:sp>
        <p:nvSpPr>
          <p:cNvPr id="21"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25545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8379DF70-1F97-E151-5D7B-604152702D0D}"/>
              </a:ext>
            </a:extLst>
          </p:cNvPr>
          <p:cNvSpPr>
            <a:spLocks noGrp="1"/>
          </p:cNvSpPr>
          <p:nvPr>
            <p:ph type="title"/>
          </p:nvPr>
        </p:nvSpPr>
        <p:spPr>
          <a:xfrm>
            <a:off x="686834" y="1153572"/>
            <a:ext cx="3200400" cy="4461163"/>
          </a:xfrm>
        </p:spPr>
        <p:txBody>
          <a:bodyPr>
            <a:normAutofit/>
          </a:bodyPr>
          <a:lstStyle/>
          <a:p>
            <a:r>
              <a:rPr lang="fr-FR" b="1" u="sng" dirty="0">
                <a:solidFill>
                  <a:srgbClr val="FFFFFF"/>
                </a:solidFill>
              </a:rPr>
              <a:t>Résumé</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Espace réservé du contenu 2">
            <a:extLst>
              <a:ext uri="{FF2B5EF4-FFF2-40B4-BE49-F238E27FC236}">
                <a16:creationId xmlns:a16="http://schemas.microsoft.com/office/drawing/2014/main" id="{3C0E259D-42CF-A489-DFD9-4E406BFC26CB}"/>
              </a:ext>
            </a:extLst>
          </p:cNvPr>
          <p:cNvSpPr>
            <a:spLocks noGrp="1"/>
          </p:cNvSpPr>
          <p:nvPr>
            <p:ph idx="1"/>
          </p:nvPr>
        </p:nvSpPr>
        <p:spPr>
          <a:xfrm>
            <a:off x="4447308" y="591344"/>
            <a:ext cx="6906491" cy="5585619"/>
          </a:xfrm>
        </p:spPr>
        <p:txBody>
          <a:bodyPr anchor="ctr">
            <a:normAutofit/>
          </a:bodyPr>
          <a:lstStyle/>
          <a:p>
            <a:r>
              <a:rPr lang="fr-FR" sz="1500"/>
              <a:t>Google Alertes, </a:t>
            </a:r>
            <a:r>
              <a:rPr lang="fr-FR" sz="1500" err="1"/>
              <a:t>Feedly</a:t>
            </a:r>
            <a:r>
              <a:rPr lang="fr-FR" sz="1500"/>
              <a:t> et Netvibes sont tous des outils pour suivre l'actualité et les mises à jour de contenu sur internet.</a:t>
            </a:r>
          </a:p>
          <a:p>
            <a:endParaRPr lang="fr-FR" sz="1500"/>
          </a:p>
          <a:p>
            <a:r>
              <a:rPr lang="fr-FR" sz="1500"/>
              <a:t>Google Alertes est un service gratuit de Google qui vous permet de recevoir des alertes par courrier électronique lorsque de nouveaux contenus correspondent à des mots-clés que vous avez définis. Il est principalement utilisé pour suivre les nouvelles et les mises à jour de sites web.</a:t>
            </a:r>
          </a:p>
          <a:p>
            <a:endParaRPr lang="fr-FR" sz="1500"/>
          </a:p>
          <a:p>
            <a:r>
              <a:rPr lang="fr-FR" sz="1500" err="1"/>
              <a:t>Feedly</a:t>
            </a:r>
            <a:r>
              <a:rPr lang="fr-FR" sz="1500"/>
              <a:t> est un lecteur de flux RSS qui vous permet de regrouper des flux d'actualités de différents sites web en un seul endroit. Il est également disponible sous forme d'application mobile pour iOS et Android. Il est utilisé pour organiser et suivre les actualités de différents sites web, blogs et publications.</a:t>
            </a:r>
          </a:p>
          <a:p>
            <a:endParaRPr lang="fr-FR" sz="1500"/>
          </a:p>
          <a:p>
            <a:r>
              <a:rPr lang="fr-FR" sz="1500"/>
              <a:t>Netvibes est un autre outil de suivi de l'actualité qui vous permet de créer des tableaux de bord personnalisés pour suivre les flux d'actualités, les médias sociaux, les données de performance et d'autres informations en provenance de différentes sources. Il est également utilisé pour la veille et l'analyse de marché.</a:t>
            </a:r>
          </a:p>
          <a:p>
            <a:endParaRPr lang="fr-FR" sz="1500"/>
          </a:p>
          <a:p>
            <a:r>
              <a:rPr lang="fr-FR" sz="1500"/>
              <a:t>En résumé, Google Alertes est un service simple pour recevoir des alertes par courrier électronique, </a:t>
            </a:r>
            <a:r>
              <a:rPr lang="fr-FR" sz="1500" err="1"/>
              <a:t>Feedly</a:t>
            </a:r>
            <a:r>
              <a:rPr lang="fr-FR" sz="1500"/>
              <a:t> est un lecteur de flux RSS pour organiser les actualités et Netvibes est un outil plus complet pour la veille et l'analyse.</a:t>
            </a:r>
          </a:p>
        </p:txBody>
      </p:sp>
    </p:spTree>
    <p:extLst>
      <p:ext uri="{BB962C8B-B14F-4D97-AF65-F5344CB8AC3E}">
        <p14:creationId xmlns:p14="http://schemas.microsoft.com/office/powerpoint/2010/main" val="275779722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76906711-0AFB-47DD-A4B6-4E94B38B8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AA91F649-894C-41F6-A21D-3D1AC558E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43F10CF1-B47E-5910-31B8-C071A481BA27}"/>
              </a:ext>
            </a:extLst>
          </p:cNvPr>
          <p:cNvSpPr>
            <a:spLocks noGrp="1"/>
          </p:cNvSpPr>
          <p:nvPr>
            <p:ph type="title"/>
          </p:nvPr>
        </p:nvSpPr>
        <p:spPr>
          <a:xfrm>
            <a:off x="638881" y="390525"/>
            <a:ext cx="10909640" cy="1510301"/>
          </a:xfrm>
        </p:spPr>
        <p:txBody>
          <a:bodyPr vert="horz" lIns="91440" tIns="45720" rIns="91440" bIns="45720" rtlCol="0" anchor="ctr">
            <a:normAutofit/>
          </a:bodyPr>
          <a:lstStyle/>
          <a:p>
            <a:pPr algn="ctr"/>
            <a:r>
              <a:rPr lang="en-US" sz="6600" b="1" u="sng" kern="1200">
                <a:solidFill>
                  <a:srgbClr val="FFFFFF"/>
                </a:solidFill>
                <a:latin typeface="+mj-lt"/>
                <a:ea typeface="+mj-ea"/>
                <a:cs typeface="+mj-cs"/>
              </a:rPr>
              <a:t>Conclusion</a:t>
            </a:r>
          </a:p>
        </p:txBody>
      </p:sp>
      <p:sp>
        <p:nvSpPr>
          <p:cNvPr id="1035" name="sketch line">
            <a:extLst>
              <a:ext uri="{FF2B5EF4-FFF2-40B4-BE49-F238E27FC236}">
                <a16:creationId xmlns:a16="http://schemas.microsoft.com/office/drawing/2014/main" id="{56037404-66BD-46B5-9323-1B5313196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1753266"/>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40589602-C52E-1A45-177A-9D05F8F9B81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99898" y="3429000"/>
            <a:ext cx="8387605" cy="301953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826481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re 4">
            <a:extLst>
              <a:ext uri="{FF2B5EF4-FFF2-40B4-BE49-F238E27FC236}">
                <a16:creationId xmlns:a16="http://schemas.microsoft.com/office/drawing/2014/main" id="{B86A27BC-0EE5-9BCC-322D-C47A132011B1}"/>
              </a:ext>
            </a:extLst>
          </p:cNvPr>
          <p:cNvSpPr>
            <a:spLocks noGrp="1"/>
          </p:cNvSpPr>
          <p:nvPr>
            <p:ph type="title"/>
          </p:nvPr>
        </p:nvSpPr>
        <p:spPr>
          <a:xfrm>
            <a:off x="686834" y="1153572"/>
            <a:ext cx="3200400" cy="4461163"/>
          </a:xfrm>
        </p:spPr>
        <p:txBody>
          <a:bodyPr>
            <a:normAutofit/>
          </a:bodyPr>
          <a:lstStyle/>
          <a:p>
            <a:r>
              <a:rPr lang="fr-FR" b="1" u="sng" dirty="0">
                <a:solidFill>
                  <a:srgbClr val="FFFFFF"/>
                </a:solidFill>
              </a:rPr>
              <a:t>Définition</a:t>
            </a:r>
          </a:p>
        </p:txBody>
      </p:sp>
      <p:sp>
        <p:nvSpPr>
          <p:cNvPr id="15" name="Arc 1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Espace réservé du contenu 5">
            <a:extLst>
              <a:ext uri="{FF2B5EF4-FFF2-40B4-BE49-F238E27FC236}">
                <a16:creationId xmlns:a16="http://schemas.microsoft.com/office/drawing/2014/main" id="{883A37EE-64A2-545B-CD35-F17E45D3BB43}"/>
              </a:ext>
            </a:extLst>
          </p:cNvPr>
          <p:cNvSpPr>
            <a:spLocks noGrp="1"/>
          </p:cNvSpPr>
          <p:nvPr>
            <p:ph idx="1"/>
          </p:nvPr>
        </p:nvSpPr>
        <p:spPr>
          <a:xfrm>
            <a:off x="4447308" y="591344"/>
            <a:ext cx="6906491" cy="5585619"/>
          </a:xfrm>
        </p:spPr>
        <p:txBody>
          <a:bodyPr anchor="ctr">
            <a:normAutofit/>
          </a:bodyPr>
          <a:lstStyle/>
          <a:p>
            <a:r>
              <a:rPr lang="fr-FR" dirty="0"/>
              <a:t>Un agrégateur de flux RSS (</a:t>
            </a:r>
            <a:r>
              <a:rPr lang="fr-FR" dirty="0" err="1"/>
              <a:t>Really</a:t>
            </a:r>
            <a:r>
              <a:rPr lang="fr-FR" dirty="0"/>
              <a:t> Simple Syndication) est un logiciel ou un service en ligne qui permet de collecter et de regrouper les dernières actualités de différents sites web en un seul endroit. Il utilise un format standard appelé RSS qui permet aux sites web de publier des informations actualisées (comme des nouveaux articles ou des mises à jour) de manière automatique.</a:t>
            </a:r>
          </a:p>
        </p:txBody>
      </p:sp>
    </p:spTree>
    <p:extLst>
      <p:ext uri="{BB962C8B-B14F-4D97-AF65-F5344CB8AC3E}">
        <p14:creationId xmlns:p14="http://schemas.microsoft.com/office/powerpoint/2010/main" val="397813897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0CFFA459-6616-537C-0889-BA50BD6DD0CA}"/>
              </a:ext>
            </a:extLst>
          </p:cNvPr>
          <p:cNvSpPr>
            <a:spLocks noGrp="1"/>
          </p:cNvSpPr>
          <p:nvPr>
            <p:ph type="title"/>
          </p:nvPr>
        </p:nvSpPr>
        <p:spPr>
          <a:xfrm>
            <a:off x="686834" y="1153572"/>
            <a:ext cx="3200400" cy="4461163"/>
          </a:xfrm>
        </p:spPr>
        <p:txBody>
          <a:bodyPr>
            <a:normAutofit/>
          </a:bodyPr>
          <a:lstStyle/>
          <a:p>
            <a:r>
              <a:rPr lang="fr-FR" b="1" u="sng">
                <a:solidFill>
                  <a:srgbClr val="FFFFFF"/>
                </a:solidFill>
              </a:rPr>
              <a:t>Netvibes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Espace réservé du contenu 2">
            <a:extLst>
              <a:ext uri="{FF2B5EF4-FFF2-40B4-BE49-F238E27FC236}">
                <a16:creationId xmlns:a16="http://schemas.microsoft.com/office/drawing/2014/main" id="{721A91EB-2036-C5C9-EE0C-FA427C9738C4}"/>
              </a:ext>
            </a:extLst>
          </p:cNvPr>
          <p:cNvSpPr>
            <a:spLocks noGrp="1"/>
          </p:cNvSpPr>
          <p:nvPr>
            <p:ph idx="1"/>
          </p:nvPr>
        </p:nvSpPr>
        <p:spPr>
          <a:xfrm>
            <a:off x="4447308" y="591344"/>
            <a:ext cx="6906491" cy="5585619"/>
          </a:xfrm>
        </p:spPr>
        <p:txBody>
          <a:bodyPr anchor="ctr">
            <a:normAutofit/>
          </a:bodyPr>
          <a:lstStyle/>
          <a:p>
            <a:r>
              <a:rPr lang="fr-FR" sz="2200" dirty="0"/>
              <a:t>Agrégateur de flux RSS qui permet de collecter et de regrouper les dernières actualités de différents sites web.</a:t>
            </a:r>
          </a:p>
          <a:p>
            <a:r>
              <a:rPr lang="fr-FR" sz="2200" dirty="0"/>
              <a:t>Il utilise un format standard appelé RSS qui permet aux sites web de publier des informations actualisées manière automatique. </a:t>
            </a:r>
          </a:p>
          <a:p>
            <a:r>
              <a:rPr lang="fr-FR" sz="2200" dirty="0"/>
              <a:t>Netvibes possède en revanche une interface moins moderne et moins fonctionnelle que d'autres agrégateur.</a:t>
            </a:r>
          </a:p>
        </p:txBody>
      </p:sp>
    </p:spTree>
    <p:extLst>
      <p:ext uri="{BB962C8B-B14F-4D97-AF65-F5344CB8AC3E}">
        <p14:creationId xmlns:p14="http://schemas.microsoft.com/office/powerpoint/2010/main" val="261226752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AA55767-550A-1779-4783-42F7AFD79E2C}"/>
              </a:ext>
            </a:extLst>
          </p:cNvPr>
          <p:cNvSpPr>
            <a:spLocks noGrp="1"/>
          </p:cNvSpPr>
          <p:nvPr>
            <p:ph type="title"/>
          </p:nvPr>
        </p:nvSpPr>
        <p:spPr>
          <a:xfrm>
            <a:off x="686834" y="1153572"/>
            <a:ext cx="3200400" cy="4461163"/>
          </a:xfrm>
        </p:spPr>
        <p:txBody>
          <a:bodyPr>
            <a:normAutofit/>
          </a:bodyPr>
          <a:lstStyle/>
          <a:p>
            <a:r>
              <a:rPr lang="fr-FR" b="1" i="0" u="sng" dirty="0" err="1">
                <a:solidFill>
                  <a:srgbClr val="FFFFFF"/>
                </a:solidFill>
                <a:effectLst/>
                <a:latin typeface="inherit"/>
              </a:rPr>
              <a:t>Feedly</a:t>
            </a:r>
            <a:endParaRPr lang="fr-FR" b="1" u="sng"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Espace réservé du contenu 2">
            <a:extLst>
              <a:ext uri="{FF2B5EF4-FFF2-40B4-BE49-F238E27FC236}">
                <a16:creationId xmlns:a16="http://schemas.microsoft.com/office/drawing/2014/main" id="{DD31670C-8F2A-4D28-BFD0-D765123607F2}"/>
              </a:ext>
            </a:extLst>
          </p:cNvPr>
          <p:cNvSpPr>
            <a:spLocks noGrp="1"/>
          </p:cNvSpPr>
          <p:nvPr>
            <p:ph idx="1"/>
          </p:nvPr>
        </p:nvSpPr>
        <p:spPr>
          <a:xfrm>
            <a:off x="4447308" y="591344"/>
            <a:ext cx="6906491" cy="5585619"/>
          </a:xfrm>
        </p:spPr>
        <p:txBody>
          <a:bodyPr anchor="ctr">
            <a:normAutofit/>
          </a:bodyPr>
          <a:lstStyle/>
          <a:p>
            <a:r>
              <a:rPr lang="fr-FR" b="0" i="0" dirty="0">
                <a:effectLst/>
                <a:latin typeface="inherit"/>
              </a:rPr>
              <a:t>Agrégateur de flux RSS, organise les actualité de différents sites Web, articles, blogs</a:t>
            </a:r>
          </a:p>
          <a:p>
            <a:r>
              <a:rPr lang="fr-FR" b="0" i="0" dirty="0">
                <a:effectLst/>
                <a:latin typeface="inherit"/>
              </a:rPr>
              <a:t>Design moderne, minimaliste et simple à utiliser, mais pas très complet.</a:t>
            </a:r>
          </a:p>
        </p:txBody>
      </p:sp>
    </p:spTree>
    <p:extLst>
      <p:ext uri="{BB962C8B-B14F-4D97-AF65-F5344CB8AC3E}">
        <p14:creationId xmlns:p14="http://schemas.microsoft.com/office/powerpoint/2010/main" val="231741117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23" name="Rectangle 9222">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25" name="Rectangle 9224">
            <a:extLst>
              <a:ext uri="{FF2B5EF4-FFF2-40B4-BE49-F238E27FC236}">
                <a16:creationId xmlns:a16="http://schemas.microsoft.com/office/drawing/2014/main" id="{C463B99A-73EE-4FBB-B7C4-F9F9BCC25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27" name="Freeform: Shape 9226">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218" name="Picture 2">
            <a:extLst>
              <a:ext uri="{FF2B5EF4-FFF2-40B4-BE49-F238E27FC236}">
                <a16:creationId xmlns:a16="http://schemas.microsoft.com/office/drawing/2014/main" id="{E756055D-A126-DA7D-92A6-3ECAB5A1D23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85897" y="454261"/>
            <a:ext cx="10817158" cy="608465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391022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8BDE4699-D02E-B58A-3EAD-0F9447FC513D}"/>
              </a:ext>
            </a:extLst>
          </p:cNvPr>
          <p:cNvSpPr>
            <a:spLocks noGrp="1"/>
          </p:cNvSpPr>
          <p:nvPr>
            <p:ph type="title"/>
          </p:nvPr>
        </p:nvSpPr>
        <p:spPr>
          <a:xfrm>
            <a:off x="686834" y="1153572"/>
            <a:ext cx="3200400" cy="4461163"/>
          </a:xfrm>
        </p:spPr>
        <p:txBody>
          <a:bodyPr>
            <a:normAutofit/>
          </a:bodyPr>
          <a:lstStyle/>
          <a:p>
            <a:r>
              <a:rPr lang="fr-FR" b="1" u="sng">
                <a:solidFill>
                  <a:srgbClr val="FFFFFF"/>
                </a:solidFill>
              </a:rPr>
              <a:t>GoogleAlerte</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Espace réservé du contenu 2">
            <a:extLst>
              <a:ext uri="{FF2B5EF4-FFF2-40B4-BE49-F238E27FC236}">
                <a16:creationId xmlns:a16="http://schemas.microsoft.com/office/drawing/2014/main" id="{7ED19588-EDAB-EB62-8839-4FDA7BB4B704}"/>
              </a:ext>
            </a:extLst>
          </p:cNvPr>
          <p:cNvSpPr>
            <a:spLocks noGrp="1"/>
          </p:cNvSpPr>
          <p:nvPr>
            <p:ph idx="1"/>
          </p:nvPr>
        </p:nvSpPr>
        <p:spPr>
          <a:xfrm>
            <a:off x="4447308" y="591344"/>
            <a:ext cx="6906491" cy="5585619"/>
          </a:xfrm>
        </p:spPr>
        <p:txBody>
          <a:bodyPr anchor="ctr">
            <a:normAutofit/>
          </a:bodyPr>
          <a:lstStyle/>
          <a:p>
            <a:r>
              <a:rPr lang="fr-FR" sz="2600" dirty="0"/>
              <a:t>Service de veille médiatique qui permet de suivre les flux RSS des dernières informations sur le web d’un sujet ciblé.</a:t>
            </a:r>
          </a:p>
          <a:p>
            <a:r>
              <a:rPr lang="fr-FR" sz="2600" dirty="0"/>
              <a:t>Il fonctionne grâce à des mot clef et permet d’être notifier des actualités</a:t>
            </a:r>
          </a:p>
          <a:p>
            <a:r>
              <a:rPr lang="fr-FR" sz="2600" dirty="0"/>
              <a:t>Il inclut tout types de document : blogs, vidéo, postes, etc…</a:t>
            </a:r>
          </a:p>
        </p:txBody>
      </p:sp>
    </p:spTree>
    <p:extLst>
      <p:ext uri="{BB962C8B-B14F-4D97-AF65-F5344CB8AC3E}">
        <p14:creationId xmlns:p14="http://schemas.microsoft.com/office/powerpoint/2010/main" val="98398176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Rectangle 2056">
            <a:extLst>
              <a:ext uri="{FF2B5EF4-FFF2-40B4-BE49-F238E27FC236}">
                <a16:creationId xmlns:a16="http://schemas.microsoft.com/office/drawing/2014/main" id="{C463B99A-73EE-4FBB-B7C4-F9F9BCC25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Freeform: Shape 2058">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050" name="Picture 2">
            <a:extLst>
              <a:ext uri="{FF2B5EF4-FFF2-40B4-BE49-F238E27FC236}">
                <a16:creationId xmlns:a16="http://schemas.microsoft.com/office/drawing/2014/main" id="{71B635F5-FEE2-ADA8-39E3-7E24F7AFDEC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94656" y="201848"/>
            <a:ext cx="7706630" cy="645430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082464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DC20B19-4126-2A6F-DFE5-F8C1EE105335}"/>
              </a:ext>
            </a:extLst>
          </p:cNvPr>
          <p:cNvSpPr>
            <a:spLocks noGrp="1"/>
          </p:cNvSpPr>
          <p:nvPr>
            <p:ph type="title"/>
          </p:nvPr>
        </p:nvSpPr>
        <p:spPr>
          <a:xfrm>
            <a:off x="686834" y="1153572"/>
            <a:ext cx="3200400" cy="4461163"/>
          </a:xfrm>
        </p:spPr>
        <p:txBody>
          <a:bodyPr>
            <a:normAutofit/>
          </a:bodyPr>
          <a:lstStyle/>
          <a:p>
            <a:r>
              <a:rPr lang="fr-FR" b="1" u="sng">
                <a:solidFill>
                  <a:srgbClr val="FFFFFF"/>
                </a:solidFill>
              </a:rPr>
              <a:t>Créer une alerte</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Espace réservé du contenu 2">
            <a:extLst>
              <a:ext uri="{FF2B5EF4-FFF2-40B4-BE49-F238E27FC236}">
                <a16:creationId xmlns:a16="http://schemas.microsoft.com/office/drawing/2014/main" id="{9D2F4FF5-B7DB-2079-084F-05D50F9FC111}"/>
              </a:ext>
            </a:extLst>
          </p:cNvPr>
          <p:cNvSpPr>
            <a:spLocks noGrp="1"/>
          </p:cNvSpPr>
          <p:nvPr>
            <p:ph idx="1"/>
          </p:nvPr>
        </p:nvSpPr>
        <p:spPr>
          <a:xfrm>
            <a:off x="4447308" y="591344"/>
            <a:ext cx="6906491" cy="5585619"/>
          </a:xfrm>
        </p:spPr>
        <p:txBody>
          <a:bodyPr anchor="ctr">
            <a:normAutofit/>
          </a:bodyPr>
          <a:lstStyle/>
          <a:p>
            <a:r>
              <a:rPr lang="fr-FR" sz="2000"/>
              <a:t>Accédez à Google Alertes.</a:t>
            </a:r>
          </a:p>
          <a:p>
            <a:r>
              <a:rPr lang="fr-FR" sz="2000"/>
              <a:t>Dans la zone située en haut de la page, saisissez le sujet que vous souhaitez suivre.</a:t>
            </a:r>
          </a:p>
          <a:p>
            <a:r>
              <a:rPr lang="fr-FR" sz="2000"/>
              <a:t>Pour modifier vos paramètres, cliquez sur Afficher les options. Vous pouvez modifier les paramètres suivants :</a:t>
            </a:r>
          </a:p>
          <a:p>
            <a:r>
              <a:rPr lang="fr-FR" sz="2000"/>
              <a:t>Fréquence des notifications</a:t>
            </a:r>
          </a:p>
          <a:p>
            <a:r>
              <a:rPr lang="fr-FR" sz="2000"/>
              <a:t>Types de sites affichés</a:t>
            </a:r>
          </a:p>
          <a:p>
            <a:r>
              <a:rPr lang="fr-FR" sz="2000"/>
              <a:t>Votre langue</a:t>
            </a:r>
          </a:p>
          <a:p>
            <a:r>
              <a:rPr lang="fr-FR" sz="2000"/>
              <a:t>Partie du monde à partir de laquelle vous souhaitez recevoir des informations</a:t>
            </a:r>
          </a:p>
          <a:p>
            <a:r>
              <a:rPr lang="fr-FR" sz="2000"/>
              <a:t>Nombre de résultats affichés</a:t>
            </a:r>
          </a:p>
          <a:p>
            <a:r>
              <a:rPr lang="fr-FR" sz="2000"/>
              <a:t>Comptes qui reçoivent les alertes</a:t>
            </a:r>
          </a:p>
          <a:p>
            <a:r>
              <a:rPr lang="fr-FR" sz="2000"/>
              <a:t>Cliquez sur Créer l'alerte. Vous recevrez des courriels chaque fois que nous trouverons des résultats de recherche correspondants.</a:t>
            </a:r>
          </a:p>
        </p:txBody>
      </p:sp>
    </p:spTree>
    <p:extLst>
      <p:ext uri="{BB962C8B-B14F-4D97-AF65-F5344CB8AC3E}">
        <p14:creationId xmlns:p14="http://schemas.microsoft.com/office/powerpoint/2010/main" val="198971073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35F3210-8B12-0B45-940C-3D31DD602547}"/>
              </a:ext>
            </a:extLst>
          </p:cNvPr>
          <p:cNvSpPr>
            <a:spLocks noGrp="1"/>
          </p:cNvSpPr>
          <p:nvPr>
            <p:ph type="title"/>
          </p:nvPr>
        </p:nvSpPr>
        <p:spPr>
          <a:xfrm>
            <a:off x="686834" y="1153572"/>
            <a:ext cx="3200400" cy="4461163"/>
          </a:xfrm>
        </p:spPr>
        <p:txBody>
          <a:bodyPr>
            <a:normAutofit/>
          </a:bodyPr>
          <a:lstStyle/>
          <a:p>
            <a:r>
              <a:rPr lang="fr-FR" b="1" u="sng" dirty="0">
                <a:solidFill>
                  <a:srgbClr val="FFFFFF"/>
                </a:solidFill>
              </a:rPr>
              <a:t>Modifier une alerte</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Espace réservé du contenu 2">
            <a:extLst>
              <a:ext uri="{FF2B5EF4-FFF2-40B4-BE49-F238E27FC236}">
                <a16:creationId xmlns:a16="http://schemas.microsoft.com/office/drawing/2014/main" id="{50AC39ED-81A1-021A-7288-82794C9A899A}"/>
              </a:ext>
            </a:extLst>
          </p:cNvPr>
          <p:cNvSpPr>
            <a:spLocks noGrp="1"/>
          </p:cNvSpPr>
          <p:nvPr>
            <p:ph idx="1"/>
          </p:nvPr>
        </p:nvSpPr>
        <p:spPr>
          <a:xfrm>
            <a:off x="4447308" y="591344"/>
            <a:ext cx="6906491" cy="5585619"/>
          </a:xfrm>
        </p:spPr>
        <p:txBody>
          <a:bodyPr anchor="ctr">
            <a:normAutofit/>
          </a:bodyPr>
          <a:lstStyle/>
          <a:p>
            <a:r>
              <a:rPr lang="fr-FR" dirty="0"/>
              <a:t>Accédez à Google Alertes.</a:t>
            </a:r>
          </a:p>
          <a:p>
            <a:r>
              <a:rPr lang="fr-FR" dirty="0"/>
              <a:t>À côté d'une alerte, cliquez sur Modifier  .</a:t>
            </a:r>
          </a:p>
          <a:p>
            <a:r>
              <a:rPr lang="fr-FR" dirty="0"/>
              <a:t>Si aucune option n'est visible, cliquez sur Afficher les options.</a:t>
            </a:r>
          </a:p>
          <a:p>
            <a:r>
              <a:rPr lang="fr-FR" dirty="0"/>
              <a:t>Effectuez des modifications.</a:t>
            </a:r>
          </a:p>
          <a:p>
            <a:r>
              <a:rPr lang="fr-FR" dirty="0"/>
              <a:t>Cliquez sur Mettre à jour l'alerte.</a:t>
            </a:r>
          </a:p>
          <a:p>
            <a:r>
              <a:rPr lang="fr-FR" dirty="0"/>
              <a:t>Pour modifier la façon dont vous recevez les alertes, cliquez sur Paramètres vérifiez les options qui vous intéressent, puis cliquez sur Enregistrer</a:t>
            </a:r>
          </a:p>
        </p:txBody>
      </p:sp>
    </p:spTree>
    <p:extLst>
      <p:ext uri="{BB962C8B-B14F-4D97-AF65-F5344CB8AC3E}">
        <p14:creationId xmlns:p14="http://schemas.microsoft.com/office/powerpoint/2010/main" val="34015482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595</Words>
  <Application>Microsoft Office PowerPoint</Application>
  <PresentationFormat>Grand écran</PresentationFormat>
  <Paragraphs>43</Paragraphs>
  <Slides>11</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11</vt:i4>
      </vt:variant>
    </vt:vector>
  </HeadingPairs>
  <TitlesOfParts>
    <vt:vector size="16" baseType="lpstr">
      <vt:lpstr>Arial</vt:lpstr>
      <vt:lpstr>Calibri</vt:lpstr>
      <vt:lpstr>Calibri Light</vt:lpstr>
      <vt:lpstr>inherit</vt:lpstr>
      <vt:lpstr>Thème Office</vt:lpstr>
      <vt:lpstr>Les sites internet pour organiser notre veille informationnelle</vt:lpstr>
      <vt:lpstr>Définition</vt:lpstr>
      <vt:lpstr>Netvibes</vt:lpstr>
      <vt:lpstr>Feedly</vt:lpstr>
      <vt:lpstr>Présentation PowerPoint</vt:lpstr>
      <vt:lpstr>GoogleAlerte</vt:lpstr>
      <vt:lpstr>Présentation PowerPoint</vt:lpstr>
      <vt:lpstr>Créer une alerte</vt:lpstr>
      <vt:lpstr>Modifier une alerte</vt:lpstr>
      <vt:lpstr>Résumé</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sites internet pour organiser notre veille informationnelle</dc:title>
  <dc:creator>Manuela Ortiz</dc:creator>
  <cp:lastModifiedBy>Manuela Ortiz</cp:lastModifiedBy>
  <cp:revision>7</cp:revision>
  <dcterms:created xsi:type="dcterms:W3CDTF">2023-01-16T10:53:15Z</dcterms:created>
  <dcterms:modified xsi:type="dcterms:W3CDTF">2023-01-16T11:35:59Z</dcterms:modified>
</cp:coreProperties>
</file>