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8" r:id="rId3"/>
    <p:sldId id="259" r:id="rId4"/>
    <p:sldId id="262" r:id="rId5"/>
    <p:sldId id="261" r:id="rId6"/>
    <p:sldId id="263" r:id="rId7"/>
    <p:sldId id="264" r:id="rId8"/>
    <p:sldId id="265" r:id="rId9"/>
    <p:sldId id="266" r:id="rId10"/>
    <p:sldId id="267"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de-DE"/>
              <a:t>Mastertitelformat bearbeiten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lvl1pPr algn="l">
              <a:defRPr/>
            </a:lvl1pPr>
          </a:lstStyle>
          <a:p>
            <a:fld id="{EAA2FCAC-B0FC-4561-97A2-3A4896B6BEB0}"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‹Nr.›</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019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‹Nr.›</a:t>
            </a:fld>
            <a:endParaRPr lang="en-US"/>
          </a:p>
        </p:txBody>
      </p:sp>
    </p:spTree>
    <p:extLst>
      <p:ext uri="{BB962C8B-B14F-4D97-AF65-F5344CB8AC3E}">
        <p14:creationId xmlns:p14="http://schemas.microsoft.com/office/powerpoint/2010/main" val="1602559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de-DE"/>
              <a:t>Mastertitelformat bearbeiten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‹Nr.›</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1378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‹Nr.›</a:t>
            </a:fld>
            <a:endParaRPr lang="en-US"/>
          </a:p>
        </p:txBody>
      </p:sp>
    </p:spTree>
    <p:extLst>
      <p:ext uri="{BB962C8B-B14F-4D97-AF65-F5344CB8AC3E}">
        <p14:creationId xmlns:p14="http://schemas.microsoft.com/office/powerpoint/2010/main" val="347595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de-DE"/>
              <a:t>Mastertitelformat bearbeiten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EAA2FCAC-B0FC-4561-97A2-3A4896B6BEB0}"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‹Nr.›</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001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de-DE"/>
              <a:t>Mastertitelformat bearbeiten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4/4/2020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‹Nr.›</a:t>
            </a:fld>
            <a:endParaRPr lang="en-US"/>
          </a:p>
        </p:txBody>
      </p:sp>
    </p:spTree>
    <p:extLst>
      <p:ext uri="{BB962C8B-B14F-4D97-AF65-F5344CB8AC3E}">
        <p14:creationId xmlns:p14="http://schemas.microsoft.com/office/powerpoint/2010/main" val="826539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de-DE"/>
              <a:t>Mastertitelformat bearbeiten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024128" y="2967788"/>
            <a:ext cx="4754880" cy="334157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de-DE"/>
              <a:t>Mastertextformat bearbeiten</a:t>
            </a:r>
          </a:p>
        </p:txBody>
      </p:sp>
      <p:sp>
        <p:nvSpPr>
          <p:cNvPr id="6" name="Content Placeholder 5"/>
          <p:cNvSpPr>
            <a:spLocks noGrp="1"/>
          </p:cNvSpPr>
          <p:nvPr>
            <p:ph sz="quarter" idx="4"/>
          </p:nvPr>
        </p:nvSpPr>
        <p:spPr>
          <a:xfrm>
            <a:off x="5990888" y="2967788"/>
            <a:ext cx="4754880" cy="334157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4/4/2020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‹Nr.›</a:t>
            </a:fld>
            <a:endParaRPr lang="en-US"/>
          </a:p>
        </p:txBody>
      </p:sp>
    </p:spTree>
    <p:extLst>
      <p:ext uri="{BB962C8B-B14F-4D97-AF65-F5344CB8AC3E}">
        <p14:creationId xmlns:p14="http://schemas.microsoft.com/office/powerpoint/2010/main" val="2751120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4/4/2020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‹Nr.›</a:t>
            </a:fld>
            <a:endParaRPr lang="en-US"/>
          </a:p>
        </p:txBody>
      </p:sp>
    </p:spTree>
    <p:extLst>
      <p:ext uri="{BB962C8B-B14F-4D97-AF65-F5344CB8AC3E}">
        <p14:creationId xmlns:p14="http://schemas.microsoft.com/office/powerpoint/2010/main" val="4012888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4/4/2020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t>‹Nr.›</a:t>
            </a:fld>
            <a:endParaRPr lang="en-US"/>
          </a:p>
        </p:txBody>
      </p:sp>
    </p:spTree>
    <p:extLst>
      <p:ext uri="{BB962C8B-B14F-4D97-AF65-F5344CB8AC3E}">
        <p14:creationId xmlns:p14="http://schemas.microsoft.com/office/powerpoint/2010/main" val="1464163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de-DE"/>
              <a:t>Mastertitelformat bearbeiten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EAA2FCAC-B0FC-4561-97A2-3A4896B6BEB0}" type="datetimeFigureOut">
              <a:rPr lang="en-US" smtClean="0"/>
              <a:t>4/4/2020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‹Nr.›</a:t>
            </a:fld>
            <a:endParaRPr lang="en-US"/>
          </a:p>
        </p:txBody>
      </p:sp>
    </p:spTree>
    <p:extLst>
      <p:ext uri="{BB962C8B-B14F-4D97-AF65-F5344CB8AC3E}">
        <p14:creationId xmlns:p14="http://schemas.microsoft.com/office/powerpoint/2010/main" val="132939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de-DE"/>
              <a:t>Mastertitelformat bearbeiten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EAA2FCAC-B0FC-4561-97A2-3A4896B6BEB0}" type="datetimeFigureOut">
              <a:rPr lang="en-US" smtClean="0"/>
              <a:t>4/4/2020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‹Nr.›</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3358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AA2FCAC-B0FC-4561-97A2-3A4896B6BEB0}" type="datetimeFigureOut">
              <a:rPr lang="en-US" smtClean="0"/>
              <a:t>4/4/2020</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26A9D6A-B6B6-4CCE-85BE-43DD322E564C}" type="slidenum">
              <a:rPr lang="en-US" smtClean="0"/>
              <a:t>‹Nr.›</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3623589"/>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4800" b="1" dirty="0"/>
              <a:t>A Smart System for Location Selection  for A Provision's Supplier</a:t>
            </a:r>
            <a:endParaRPr lang="en-US" sz="4800" dirty="0"/>
          </a:p>
        </p:txBody>
      </p:sp>
      <p:sp>
        <p:nvSpPr>
          <p:cNvPr id="3" name="Subtitle 2"/>
          <p:cNvSpPr>
            <a:spLocks noGrp="1"/>
          </p:cNvSpPr>
          <p:nvPr>
            <p:ph type="subTitle" idx="1"/>
          </p:nvPr>
        </p:nvSpPr>
        <p:spPr/>
        <p:txBody>
          <a:bodyPr>
            <a:normAutofit/>
          </a:bodyPr>
          <a:lstStyle/>
          <a:p>
            <a:r>
              <a:rPr lang="en-US" dirty="0"/>
              <a:t>Applied Data Science Capstone</a:t>
            </a:r>
          </a:p>
          <a:p>
            <a:endParaRPr lang="en-US" dirty="0"/>
          </a:p>
          <a:p>
            <a:pPr algn="r"/>
            <a:r>
              <a:rPr lang="en-US" b="1" dirty="0"/>
              <a:t> </a:t>
            </a:r>
            <a:r>
              <a:rPr lang="en-US" sz="2400" b="1" dirty="0"/>
              <a:t>Rukmini </a:t>
            </a:r>
            <a:r>
              <a:rPr lang="en-US" sz="2400" b="1" dirty="0" err="1"/>
              <a:t>Manoz</a:t>
            </a:r>
            <a:r>
              <a:rPr lang="en-US" sz="2400" b="1" dirty="0"/>
              <a:t> Banda</a:t>
            </a:r>
            <a:endParaRPr lang="en-US" b="1" dirty="0"/>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01125" y="585788"/>
            <a:ext cx="11218633" cy="6149382"/>
          </a:xfrm>
          <a:prstGeom prst="rect">
            <a:avLst/>
          </a:prstGeom>
        </p:spPr>
      </p:pic>
      <p:sp>
        <p:nvSpPr>
          <p:cNvPr id="8" name="Rectangle 7"/>
          <p:cNvSpPr/>
          <p:nvPr/>
        </p:nvSpPr>
        <p:spPr>
          <a:xfrm>
            <a:off x="1226818" y="120922"/>
            <a:ext cx="9767248" cy="369332"/>
          </a:xfrm>
          <a:prstGeom prst="rect">
            <a:avLst/>
          </a:prstGeom>
        </p:spPr>
        <p:txBody>
          <a:bodyPr wrap="square">
            <a:spAutoFit/>
          </a:bodyPr>
          <a:lstStyle/>
          <a:p>
            <a:r>
              <a:rPr lang="en-US" b="1" dirty="0"/>
              <a:t>Now, the dataset is fully ready to be used for machine learning (and statistical analysis) purposes.</a:t>
            </a:r>
          </a:p>
        </p:txBody>
      </p:sp>
    </p:spTree>
    <p:extLst>
      <p:ext uri="{BB962C8B-B14F-4D97-AF65-F5344CB8AC3E}">
        <p14:creationId xmlns:p14="http://schemas.microsoft.com/office/powerpoint/2010/main" val="881331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4" name="Picture 3"/>
          <p:cNvPicPr>
            <a:picLocks noChangeAspect="1"/>
          </p:cNvPicPr>
          <p:nvPr/>
        </p:nvPicPr>
        <p:blipFill>
          <a:blip r:embed="rId2"/>
          <a:stretch>
            <a:fillRect/>
          </a:stretch>
        </p:blipFill>
        <p:spPr>
          <a:xfrm>
            <a:off x="1529649" y="1892670"/>
            <a:ext cx="9129526" cy="1935528"/>
          </a:xfrm>
          <a:prstGeom prst="rect">
            <a:avLst/>
          </a:prstGeom>
        </p:spPr>
      </p:pic>
      <p:pic>
        <p:nvPicPr>
          <p:cNvPr id="6" name="Picture 5"/>
          <p:cNvPicPr>
            <a:picLocks noChangeAspect="1"/>
          </p:cNvPicPr>
          <p:nvPr/>
        </p:nvPicPr>
        <p:blipFill>
          <a:blip r:embed="rId3"/>
          <a:stretch>
            <a:fillRect/>
          </a:stretch>
        </p:blipFill>
        <p:spPr>
          <a:xfrm>
            <a:off x="682907" y="4205784"/>
            <a:ext cx="10802511" cy="1963003"/>
          </a:xfrm>
          <a:prstGeom prst="rect">
            <a:avLst/>
          </a:prstGeom>
        </p:spPr>
      </p:pic>
    </p:spTree>
    <p:extLst>
      <p:ext uri="{BB962C8B-B14F-4D97-AF65-F5344CB8AC3E}">
        <p14:creationId xmlns:p14="http://schemas.microsoft.com/office/powerpoint/2010/main" val="4244899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60627"/>
            <a:ext cx="9905998" cy="637076"/>
          </a:xfrm>
        </p:spPr>
        <p:txBody>
          <a:bodyPr>
            <a:normAutofit fontScale="90000"/>
          </a:bodyPr>
          <a:lstStyle/>
          <a:p>
            <a:r>
              <a:rPr lang="en-US" b="1" dirty="0"/>
              <a:t>Decision Making and Reporting Results</a:t>
            </a:r>
          </a:p>
        </p:txBody>
      </p:sp>
      <p:sp>
        <p:nvSpPr>
          <p:cNvPr id="3" name="Content Placeholder 2"/>
          <p:cNvSpPr>
            <a:spLocks noGrp="1"/>
          </p:cNvSpPr>
          <p:nvPr>
            <p:ph idx="1"/>
          </p:nvPr>
        </p:nvSpPr>
        <p:spPr>
          <a:xfrm>
            <a:off x="1141414" y="2419376"/>
            <a:ext cx="10274732" cy="4535607"/>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val="935683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1141412" y="1637731"/>
            <a:ext cx="9789823" cy="4135272"/>
          </a:xfrm>
          <a:prstGeom prst="rect">
            <a:avLst/>
          </a:prstGeom>
        </p:spPr>
      </p:pic>
    </p:spTree>
    <p:extLst>
      <p:ext uri="{BB962C8B-B14F-4D97-AF65-F5344CB8AC3E}">
        <p14:creationId xmlns:p14="http://schemas.microsoft.com/office/powerpoint/2010/main" val="3856629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5" name="Content Placeholder 4"/>
          <p:cNvPicPr>
            <a:picLocks noGrp="1" noChangeAspect="1"/>
          </p:cNvPicPr>
          <p:nvPr>
            <p:ph idx="1"/>
          </p:nvPr>
        </p:nvPicPr>
        <p:blipFill>
          <a:blip r:embed="rId2"/>
          <a:stretch>
            <a:fillRect/>
          </a:stretch>
        </p:blipFill>
        <p:spPr>
          <a:xfrm>
            <a:off x="4424939" y="2400644"/>
            <a:ext cx="3338946" cy="3804847"/>
          </a:xfrm>
          <a:prstGeom prst="rect">
            <a:avLst/>
          </a:prstGeom>
        </p:spPr>
      </p:pic>
    </p:spTree>
    <p:extLst>
      <p:ext uri="{BB962C8B-B14F-4D97-AF65-F5344CB8AC3E}">
        <p14:creationId xmlns:p14="http://schemas.microsoft.com/office/powerpoint/2010/main" val="257688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618526" y="1733265"/>
            <a:ext cx="10951772" cy="4258102"/>
          </a:xfrm>
          <a:prstGeom prst="rect">
            <a:avLst/>
          </a:prstGeom>
        </p:spPr>
      </p:pic>
    </p:spTree>
    <p:extLst>
      <p:ext uri="{BB962C8B-B14F-4D97-AF65-F5344CB8AC3E}">
        <p14:creationId xmlns:p14="http://schemas.microsoft.com/office/powerpoint/2010/main" val="3758379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9983" y="775855"/>
            <a:ext cx="9601196" cy="5375564"/>
          </a:xfrm>
        </p:spPr>
        <p:txBody>
          <a:bodyPr>
            <a:normAutofit/>
          </a:bodyPr>
          <a:lstStyle/>
          <a:p>
            <a:r>
              <a:rPr lang="en-US" sz="6000" dirty="0">
                <a:solidFill>
                  <a:srgbClr val="FF0000"/>
                </a:solidFill>
                <a:latin typeface="AR DARLING" panose="02000000000000000000" pitchFamily="2" charset="0"/>
              </a:rPr>
              <a:t>THANK YOU</a:t>
            </a:r>
          </a:p>
        </p:txBody>
      </p:sp>
    </p:spTree>
    <p:extLst>
      <p:ext uri="{BB962C8B-B14F-4D97-AF65-F5344CB8AC3E}">
        <p14:creationId xmlns:p14="http://schemas.microsoft.com/office/powerpoint/2010/main" val="1605891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normAutofit/>
          </a:bodyPr>
          <a:lstStyle/>
          <a:p>
            <a:r>
              <a:rPr lang="en-US" dirty="0"/>
              <a:t>Synopsis</a:t>
            </a:r>
          </a:p>
        </p:txBody>
      </p:sp>
      <p:sp>
        <p:nvSpPr>
          <p:cNvPr id="3" name="Content Placeholder 2"/>
          <p:cNvSpPr>
            <a:spLocks noGrp="1"/>
          </p:cNvSpPr>
          <p:nvPr>
            <p:ph idx="1"/>
          </p:nvPr>
        </p:nvSpPr>
        <p:spPr>
          <a:xfrm>
            <a:off x="1141413" y="2001878"/>
            <a:ext cx="9905999" cy="4412777"/>
          </a:xfrm>
        </p:spPr>
        <p:txBody>
          <a:bodyPr>
            <a:normAutofit/>
          </a:bodyPr>
          <a:lstStyle/>
          <a:p>
            <a:r>
              <a:rPr lang="en-US" dirty="0"/>
              <a:t>Part 1: </a:t>
            </a:r>
            <a:r>
              <a:rPr lang="en-US" b="1" dirty="0"/>
              <a:t>Problem Description</a:t>
            </a:r>
          </a:p>
          <a:p>
            <a:pPr marL="0" indent="0">
              <a:buNone/>
            </a:pPr>
            <a:r>
              <a:rPr lang="en-US" b="1" dirty="0"/>
              <a:t>There is a provisions supplier  in one of the boroughs of Toronto (Scarborough). He supplies for a wide range of customer base which include Different types of Grocery Stores, Super Markets, Restaurants, Bakery, Brewery and Café.  The supplier plans to build a warehouse for the provisions to store the raw materials  bought from the farmers inside the borough, so that they will support more customers and also bring better "Quality of Service“ with less time delays to the existing customers.</a:t>
            </a:r>
          </a:p>
          <a:p>
            <a:endParaRPr lang="en-US" dirty="0"/>
          </a:p>
        </p:txBody>
      </p:sp>
    </p:spTree>
    <p:extLst>
      <p:ext uri="{BB962C8B-B14F-4D97-AF65-F5344CB8AC3E}">
        <p14:creationId xmlns:p14="http://schemas.microsoft.com/office/powerpoint/2010/main" val="1652142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normAutofit fontScale="90000"/>
          </a:bodyPr>
          <a:lstStyle/>
          <a:p>
            <a:r>
              <a:rPr lang="en-US" dirty="0"/>
              <a:t>Synopsis</a:t>
            </a:r>
          </a:p>
        </p:txBody>
      </p:sp>
      <p:sp>
        <p:nvSpPr>
          <p:cNvPr id="3" name="Content Placeholder 2"/>
          <p:cNvSpPr>
            <a:spLocks noGrp="1"/>
          </p:cNvSpPr>
          <p:nvPr>
            <p:ph idx="1"/>
          </p:nvPr>
        </p:nvSpPr>
        <p:spPr>
          <a:xfrm>
            <a:off x="1141412" y="1947081"/>
            <a:ext cx="9905999" cy="5213444"/>
          </a:xfrm>
        </p:spPr>
        <p:txBody>
          <a:bodyPr/>
          <a:lstStyle/>
          <a:p>
            <a:r>
              <a:rPr lang="en-US" dirty="0"/>
              <a:t>Part 2: </a:t>
            </a:r>
            <a:r>
              <a:rPr lang="en-US" b="1" dirty="0"/>
              <a:t>Data We Need</a:t>
            </a:r>
          </a:p>
          <a:p>
            <a:pPr marL="457200" indent="-457200">
              <a:buFont typeface="Arial" panose="020B0604020202020204" pitchFamily="34" charset="0"/>
              <a:buAutoNum type="alphaLcParenR"/>
            </a:pPr>
            <a:r>
              <a:rPr lang="en-US" b="1" dirty="0"/>
              <a:t>We will need geo-locational information about that specific borough and the neighborhoods in that borough. We assume it is "Scarborough" in Toronto. This is easily provided for us by the contractor, because the contractor has already made up his mind about the borough.</a:t>
            </a:r>
          </a:p>
          <a:p>
            <a:pPr marL="0" indent="0">
              <a:buNone/>
            </a:pPr>
            <a:endParaRPr lang="en-US" b="1" dirty="0"/>
          </a:p>
          <a:p>
            <a:pPr marL="0" indent="0">
              <a:buNone/>
            </a:pPr>
            <a:endParaRPr lang="en-US" b="1" dirty="0"/>
          </a:p>
          <a:p>
            <a:pPr marL="0" indent="0">
              <a:buNone/>
            </a:pPr>
            <a:endParaRPr lang="en-US" dirty="0"/>
          </a:p>
          <a:p>
            <a:endParaRPr lang="en-US" dirty="0"/>
          </a:p>
        </p:txBody>
      </p:sp>
      <p:sp>
        <p:nvSpPr>
          <p:cNvPr id="4" name="Rechteck 3">
            <a:extLst>
              <a:ext uri="{FF2B5EF4-FFF2-40B4-BE49-F238E27FC236}">
                <a16:creationId xmlns:a16="http://schemas.microsoft.com/office/drawing/2014/main" id="{51CA3516-7305-4A1F-9F3C-2300C42BB0C4}"/>
              </a:ext>
            </a:extLst>
          </p:cNvPr>
          <p:cNvSpPr/>
          <p:nvPr/>
        </p:nvSpPr>
        <p:spPr>
          <a:xfrm>
            <a:off x="1490134" y="4092138"/>
            <a:ext cx="4786488" cy="923330"/>
          </a:xfrm>
          <a:prstGeom prst="rect">
            <a:avLst/>
          </a:prstGeom>
        </p:spPr>
        <p:txBody>
          <a:bodyPr wrap="square">
            <a:spAutoFit/>
          </a:bodyPr>
          <a:lstStyle/>
          <a:p>
            <a:r>
              <a:rPr lang="en-IN" dirty="0" err="1"/>
              <a:t>address_scar</a:t>
            </a:r>
            <a:r>
              <a:rPr lang="en-IN" dirty="0"/>
              <a:t> = 'Scarborough, Toronto'</a:t>
            </a:r>
          </a:p>
          <a:p>
            <a:r>
              <a:rPr lang="en-IN" dirty="0" err="1"/>
              <a:t>latitude_scar</a:t>
            </a:r>
            <a:r>
              <a:rPr lang="en-IN" dirty="0"/>
              <a:t> = 43.773077</a:t>
            </a:r>
          </a:p>
          <a:p>
            <a:r>
              <a:rPr lang="en-IN" dirty="0" err="1"/>
              <a:t>longitude_scar</a:t>
            </a:r>
            <a:r>
              <a:rPr lang="en-IN" dirty="0"/>
              <a:t> = -79.257774</a:t>
            </a:r>
          </a:p>
        </p:txBody>
      </p:sp>
    </p:spTree>
    <p:extLst>
      <p:ext uri="{BB962C8B-B14F-4D97-AF65-F5344CB8AC3E}">
        <p14:creationId xmlns:p14="http://schemas.microsoft.com/office/powerpoint/2010/main" val="3862460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normAutofit fontScale="90000"/>
          </a:bodyPr>
          <a:lstStyle/>
          <a:p>
            <a:r>
              <a:rPr lang="en-US" dirty="0"/>
              <a:t>Synopsis</a:t>
            </a:r>
          </a:p>
        </p:txBody>
      </p:sp>
      <p:sp>
        <p:nvSpPr>
          <p:cNvPr id="3" name="Content Placeholder 2"/>
          <p:cNvSpPr>
            <a:spLocks noGrp="1"/>
          </p:cNvSpPr>
          <p:nvPr>
            <p:ph idx="1"/>
          </p:nvPr>
        </p:nvSpPr>
        <p:spPr>
          <a:xfrm>
            <a:off x="1346198" y="1836245"/>
            <a:ext cx="9905999" cy="5213444"/>
          </a:xfrm>
        </p:spPr>
        <p:txBody>
          <a:bodyPr/>
          <a:lstStyle/>
          <a:p>
            <a:r>
              <a:rPr lang="en-US" dirty="0"/>
              <a:t>Part 2: </a:t>
            </a:r>
            <a:r>
              <a:rPr lang="en-US" b="1" dirty="0"/>
              <a:t>Data We Need</a:t>
            </a:r>
          </a:p>
          <a:p>
            <a:pPr marL="0" indent="0">
              <a:buNone/>
            </a:pPr>
            <a:r>
              <a:rPr lang="en-US" sz="2800" b="1" dirty="0"/>
              <a:t>b) </a:t>
            </a:r>
            <a:r>
              <a:rPr lang="en-US" b="1" dirty="0"/>
              <a:t>We will need data about different venues in different neighborhoods of that specific borough. In order to gain that information we will use "Foursquare" locational information. A typical request from Foursquare will provide us with the following information:</a:t>
            </a:r>
          </a:p>
          <a:p>
            <a:pPr marL="0" indent="0">
              <a:buNone/>
            </a:pPr>
            <a:endParaRPr lang="en-US" b="1" dirty="0"/>
          </a:p>
          <a:p>
            <a:pPr marL="0" indent="0">
              <a:buNone/>
            </a:pPr>
            <a:endParaRPr lang="en-US" b="1" dirty="0"/>
          </a:p>
          <a:p>
            <a:pPr marL="0"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1346198" y="3930836"/>
            <a:ext cx="9110805" cy="2302831"/>
          </a:xfrm>
          <a:prstGeom prst="rect">
            <a:avLst/>
          </a:prstGeom>
        </p:spPr>
      </p:pic>
    </p:spTree>
    <p:extLst>
      <p:ext uri="{BB962C8B-B14F-4D97-AF65-F5344CB8AC3E}">
        <p14:creationId xmlns:p14="http://schemas.microsoft.com/office/powerpoint/2010/main" val="3629940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Postal Codes (and then Neighborhoods) in "Scarborough"</a:t>
            </a:r>
          </a:p>
          <a:p>
            <a:pPr marL="0" indent="0">
              <a:buNone/>
            </a:pPr>
            <a:endParaRPr lang="en-US" dirty="0"/>
          </a:p>
        </p:txBody>
      </p:sp>
      <p:pic>
        <p:nvPicPr>
          <p:cNvPr id="4" name="Picture 3"/>
          <p:cNvPicPr>
            <a:picLocks noChangeAspect="1"/>
          </p:cNvPicPr>
          <p:nvPr/>
        </p:nvPicPr>
        <p:blipFill>
          <a:blip r:embed="rId2"/>
          <a:stretch>
            <a:fillRect/>
          </a:stretch>
        </p:blipFill>
        <p:spPr>
          <a:xfrm>
            <a:off x="1330035" y="1830273"/>
            <a:ext cx="9864437" cy="4332399"/>
          </a:xfrm>
          <a:prstGeom prst="rect">
            <a:avLst/>
          </a:prstGeom>
        </p:spPr>
      </p:pic>
    </p:spTree>
    <p:extLst>
      <p:ext uri="{BB962C8B-B14F-4D97-AF65-F5344CB8AC3E}">
        <p14:creationId xmlns:p14="http://schemas.microsoft.com/office/powerpoint/2010/main" val="3253314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Postal Codes (and then Neighborhoods) in "Scarborough"</a:t>
            </a:r>
          </a:p>
          <a:p>
            <a:pPr marL="0" indent="0">
              <a:buNone/>
            </a:pPr>
            <a:endParaRPr lang="en-US" dirty="0"/>
          </a:p>
        </p:txBody>
      </p:sp>
      <p:pic>
        <p:nvPicPr>
          <p:cNvPr id="5" name="Picture 4"/>
          <p:cNvPicPr>
            <a:picLocks noChangeAspect="1"/>
          </p:cNvPicPr>
          <p:nvPr/>
        </p:nvPicPr>
        <p:blipFill>
          <a:blip r:embed="rId2"/>
          <a:stretch>
            <a:fillRect/>
          </a:stretch>
        </p:blipFill>
        <p:spPr>
          <a:xfrm>
            <a:off x="1302327" y="1906525"/>
            <a:ext cx="9745084" cy="4244894"/>
          </a:xfrm>
          <a:prstGeom prst="rect">
            <a:avLst/>
          </a:prstGeom>
        </p:spPr>
      </p:pic>
    </p:spTree>
    <p:extLst>
      <p:ext uri="{BB962C8B-B14F-4D97-AF65-F5344CB8AC3E}">
        <p14:creationId xmlns:p14="http://schemas.microsoft.com/office/powerpoint/2010/main" val="1450723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3" y="1560394"/>
            <a:ext cx="10459185" cy="4535607"/>
          </a:xfrm>
        </p:spPr>
        <p:txBody>
          <a:bodyPr>
            <a:normAutofit/>
          </a:bodyPr>
          <a:lstStyle/>
          <a:p>
            <a:r>
              <a:rPr lang="en-US" b="1" dirty="0"/>
              <a:t>Part 2: Connecting to Foursquare and Retrieving Locational Data</a:t>
            </a:r>
            <a:r>
              <a:rPr lang="en-US" dirty="0"/>
              <a:t> </a:t>
            </a:r>
            <a:r>
              <a:rPr lang="en-US" b="1" dirty="0"/>
              <a:t>for Each Venue in Every Neighborhood</a:t>
            </a:r>
          </a:p>
          <a:p>
            <a:pPr marL="0" indent="0">
              <a:buNone/>
            </a:pPr>
            <a:r>
              <a:rPr lang="en-US" b="1" dirty="0"/>
              <a:t>After finding the list of neighborhoods, we then connect to the Foursquare API to gather information about venues inside each and every neighborhood. For each neighborhood, we have chosen the radius to be 500 meter. It means that we have asked Foursquare to find venues that are at most 500 meter far from the center of the neighborhood.</a:t>
            </a:r>
          </a:p>
          <a:p>
            <a:pPr marL="0" indent="0">
              <a:buNone/>
            </a:pPr>
            <a:endParaRPr lang="en-US" b="1" dirty="0"/>
          </a:p>
        </p:txBody>
      </p:sp>
    </p:spTree>
    <p:extLst>
      <p:ext uri="{BB962C8B-B14F-4D97-AF65-F5344CB8AC3E}">
        <p14:creationId xmlns:p14="http://schemas.microsoft.com/office/powerpoint/2010/main" val="640700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3" y="1546539"/>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r>
              <a:rPr lang="en-US" b="1" dirty="0"/>
              <a:t>When the data is completely gathered, we will perform processing on that raw data to find our desirable features for each venue. Our main feature is the category of that venue. After this stage, the column "Venue's Category" </a:t>
            </a:r>
            <a:r>
              <a:rPr lang="en-US" b="1" dirty="0" err="1"/>
              <a:t>wil</a:t>
            </a:r>
            <a:r>
              <a:rPr lang="en-US" b="1" dirty="0"/>
              <a:t> be One-hot encoded and different venues will have different feature-columns. After On-hot encoding we will integrate all restaurant columns to one column "Total Restaurants" and all food joint columns to "Total Joints" column.</a:t>
            </a:r>
          </a:p>
        </p:txBody>
      </p:sp>
    </p:spTree>
    <p:extLst>
      <p:ext uri="{BB962C8B-B14F-4D97-AF65-F5344CB8AC3E}">
        <p14:creationId xmlns:p14="http://schemas.microsoft.com/office/powerpoint/2010/main" val="818901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3" y="1532685"/>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endParaRPr lang="en-US" b="1" dirty="0"/>
          </a:p>
        </p:txBody>
      </p:sp>
      <p:pic>
        <p:nvPicPr>
          <p:cNvPr id="5" name="Picture 4"/>
          <p:cNvPicPr>
            <a:picLocks noChangeAspect="1"/>
          </p:cNvPicPr>
          <p:nvPr/>
        </p:nvPicPr>
        <p:blipFill>
          <a:blip r:embed="rId2"/>
          <a:stretch>
            <a:fillRect/>
          </a:stretch>
        </p:blipFill>
        <p:spPr>
          <a:xfrm>
            <a:off x="710905" y="2458890"/>
            <a:ext cx="10767013" cy="3290747"/>
          </a:xfrm>
          <a:prstGeom prst="rect">
            <a:avLst/>
          </a:prstGeom>
        </p:spPr>
      </p:pic>
    </p:spTree>
    <p:extLst>
      <p:ext uri="{BB962C8B-B14F-4D97-AF65-F5344CB8AC3E}">
        <p14:creationId xmlns:p14="http://schemas.microsoft.com/office/powerpoint/2010/main" val="24821649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0</TotalTime>
  <Words>606</Words>
  <Application>Microsoft Office PowerPoint</Application>
  <PresentationFormat>Breitbild</PresentationFormat>
  <Paragraphs>41</Paragraphs>
  <Slides>16</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16</vt:i4>
      </vt:variant>
    </vt:vector>
  </HeadingPairs>
  <TitlesOfParts>
    <vt:vector size="22" baseType="lpstr">
      <vt:lpstr>AR DARLING</vt:lpstr>
      <vt:lpstr>Arial</vt:lpstr>
      <vt:lpstr>Tw Cen MT</vt:lpstr>
      <vt:lpstr>Tw Cen MT Condensed</vt:lpstr>
      <vt:lpstr>Wingdings 3</vt:lpstr>
      <vt:lpstr>Integral</vt:lpstr>
      <vt:lpstr>A Smart System for Location Selection  for A Provision's Supplier</vt:lpstr>
      <vt:lpstr>Synopsis</vt:lpstr>
      <vt:lpstr>Synopsis</vt:lpstr>
      <vt:lpstr>Synopsis</vt:lpstr>
      <vt:lpstr>Main Article</vt:lpstr>
      <vt:lpstr>Main Article</vt:lpstr>
      <vt:lpstr>Main Article</vt:lpstr>
      <vt:lpstr>Main Article</vt:lpstr>
      <vt:lpstr>Main Article</vt:lpstr>
      <vt:lpstr>PowerPoint-Präsentation</vt:lpstr>
      <vt:lpstr>Main Article</vt:lpstr>
      <vt:lpstr>Decision Making and Reporting Results</vt:lpstr>
      <vt:lpstr>Decision Making and Reporting Results</vt:lpstr>
      <vt:lpstr>Decision Making and Reporting Results</vt:lpstr>
      <vt:lpstr>Decision Making and Reporting 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Win10 Pro x64</cp:lastModifiedBy>
  <cp:revision>16</cp:revision>
  <dcterms:created xsi:type="dcterms:W3CDTF">2018-09-09T09:14:01Z</dcterms:created>
  <dcterms:modified xsi:type="dcterms:W3CDTF">2020-04-05T13:09:51Z</dcterms:modified>
</cp:coreProperties>
</file>