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0877a1b6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0877a1b6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0877a1b6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0877a1b6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0877a1b6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0877a1b6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877a1b6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877a1b6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0877a1b6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0877a1b6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0877a1b6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0877a1b6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0877a1b6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0877a1b6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0877a1b62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0877a1b62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0877a1b62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0877a1b62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rtura">
  <p:cSld name="Apertur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2"/>
          <p:cNvCxnSpPr/>
          <p:nvPr/>
        </p:nvCxnSpPr>
        <p:spPr>
          <a:xfrm>
            <a:off x="5829300" y="0"/>
            <a:ext cx="3314700" cy="396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02" y="658190"/>
            <a:ext cx="1265944" cy="74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04068" y="1030595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89745" y="1035953"/>
            <a:ext cx="33447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+ TEXTO">
  <p:cSld name="FOTO + TEX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2798131"/>
            <a:ext cx="2071690" cy="15537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104068" y="3289700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89745" y="3295059"/>
            <a:ext cx="33447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 FOTO - SOLO TEXTO">
  <p:cSld name="SIN FOTO - SOLO TEXT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32666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32667" y="1693069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1332667" y="3031331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100"/>
              <a:buFont typeface="Arial"/>
              <a:buChar char="•"/>
              <a:defRPr sz="11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7329488" y="-637579"/>
            <a:ext cx="2807400" cy="3507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EXTO - DISPOSICIÓN 2">
  <p:cSld name="SOLO TEXTO - DISPOSICIÓN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54022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775830" y="1184077"/>
            <a:ext cx="45537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1235869" y="4080107"/>
            <a:ext cx="3843300" cy="2923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3775829" y="1925240"/>
            <a:ext cx="4553700" cy="1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 b="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258961" y="3330773"/>
            <a:ext cx="1553766" cy="207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6"/>
          <p:cNvCxnSpPr/>
          <p:nvPr/>
        </p:nvCxnSpPr>
        <p:spPr>
          <a:xfrm>
            <a:off x="4486275" y="-2350890"/>
            <a:ext cx="3843300" cy="2923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 IMAGEN - SOLO TEXTO CON FONDO AZUL">
  <p:cSld name="SIN IMAGEN - SOLO TEXTO CON FONDO AZUL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32666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32667" y="1693069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32667" y="3031331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944" y="233048"/>
            <a:ext cx="787215" cy="27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51;p8"/>
          <p:cNvCxnSpPr/>
          <p:nvPr/>
        </p:nvCxnSpPr>
        <p:spPr>
          <a:xfrm>
            <a:off x="5829300" y="0"/>
            <a:ext cx="3314700" cy="396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02" y="4106411"/>
            <a:ext cx="4194319" cy="2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>
            <a:off x="1225212" y="4106408"/>
            <a:ext cx="4036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5580"/>
                </a:solidFill>
                <a:latin typeface="Arial"/>
                <a:ea typeface="Arial"/>
                <a:cs typeface="Arial"/>
                <a:sym typeface="Arial"/>
              </a:rPr>
              <a:t>MÁS INFORMACIÓN &gt;   </a:t>
            </a:r>
            <a:r>
              <a:rPr lang="es" sz="1200" b="1" i="0" u="none" strike="noStrike" cap="none">
                <a:solidFill>
                  <a:srgbClr val="005580"/>
                </a:solidFill>
                <a:latin typeface="Arial"/>
                <a:ea typeface="Arial"/>
                <a:cs typeface="Arial"/>
                <a:sym typeface="Arial"/>
              </a:rPr>
              <a:t>www.itba.edu.ar</a:t>
            </a:r>
            <a:endParaRPr sz="1200" b="1" i="0" u="none" strike="noStrike" cap="none">
              <a:solidFill>
                <a:srgbClr val="0055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2" y="658190"/>
            <a:ext cx="1265944" cy="74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8944" y="233048"/>
            <a:ext cx="787218" cy="26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628650" y="8701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700"/>
              <a:buFont typeface="Calibri"/>
              <a:buNone/>
              <a:defRPr sz="2700" b="0" i="0" u="sng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28650" y="2068925"/>
            <a:ext cx="78867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685800" y="1812750"/>
            <a:ext cx="7772400" cy="813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u="none"/>
              <a:t>Competencia Kaggle</a:t>
            </a:r>
            <a:endParaRPr sz="4800" u="none"/>
          </a:p>
        </p:txBody>
      </p:sp>
      <p:sp>
        <p:nvSpPr>
          <p:cNvPr id="65" name="Google Shape;65;p10"/>
          <p:cNvSpPr txBox="1"/>
          <p:nvPr/>
        </p:nvSpPr>
        <p:spPr>
          <a:xfrm>
            <a:off x="3306750" y="3423975"/>
            <a:ext cx="2530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Predictivo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Q1-2022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Manuel Parodi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ctrTitle"/>
          </p:nvPr>
        </p:nvSpPr>
        <p:spPr>
          <a:xfrm>
            <a:off x="597125" y="1739636"/>
            <a:ext cx="7772400" cy="1250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u="none"/>
              <a:t>	Gracias!</a:t>
            </a:r>
            <a:endParaRPr sz="6000" u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1897200" y="1365925"/>
            <a:ext cx="5349600" cy="637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u="none"/>
              <a:t>Resultado Final</a:t>
            </a:r>
            <a:endParaRPr sz="4800" u="none"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</a:pPr>
            <a:r>
              <a:rPr lang="es" sz="2980"/>
              <a:t>0,67840</a:t>
            </a:r>
            <a:endParaRPr sz="2980"/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</a:pPr>
            <a:endParaRPr sz="2980"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43125"/>
            <a:ext cx="8839202" cy="50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311700" y="516450"/>
            <a:ext cx="8520600" cy="695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u="none"/>
              <a:t>Análisis Exploratorio</a:t>
            </a:r>
            <a:endParaRPr sz="4300" u="none"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311700" y="1189200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F7F7F"/>
                </a:solidFill>
              </a:rPr>
              <a:t>Missings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400" y="1981800"/>
            <a:ext cx="2317200" cy="29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311700" y="1260600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F7F7F"/>
                </a:solidFill>
              </a:rPr>
              <a:t>Outliers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564900"/>
            <a:ext cx="8520600" cy="695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u="none"/>
              <a:t>Análisis Exploratorio</a:t>
            </a:r>
            <a:endParaRPr sz="4300" u="none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826" y="1918175"/>
            <a:ext cx="5044351" cy="30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311700" y="555775"/>
            <a:ext cx="8520600" cy="630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10" u="none"/>
              <a:t>Partición de los datos</a:t>
            </a:r>
            <a:endParaRPr sz="4310" u="none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49" y="1476775"/>
            <a:ext cx="7838500" cy="31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311700" y="378750"/>
            <a:ext cx="8520600" cy="857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u="none"/>
              <a:t>Modelos Utilizados</a:t>
            </a:r>
            <a:endParaRPr sz="4300" u="none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506950" y="1753600"/>
            <a:ext cx="4130100" cy="250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400050" algn="l" rtl="0">
              <a:spcBef>
                <a:spcPts val="800"/>
              </a:spcBef>
              <a:spcAft>
                <a:spcPts val="0"/>
              </a:spcAft>
              <a:buSzPts val="2700"/>
              <a:buAutoNum type="arabicPeriod"/>
            </a:pPr>
            <a:r>
              <a:rPr lang="es" sz="2700" b="1"/>
              <a:t>XG Boost</a:t>
            </a: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700"/>
              <a:buAutoNum type="arabicPeriod"/>
            </a:pPr>
            <a:r>
              <a:rPr lang="es" sz="2700">
                <a:solidFill>
                  <a:srgbClr val="42719B"/>
                </a:solidFill>
              </a:rPr>
              <a:t>Extra Trees</a:t>
            </a:r>
            <a:endParaRPr sz="2700">
              <a:solidFill>
                <a:srgbClr val="42719B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700"/>
              <a:buAutoNum type="arabicPeriod"/>
            </a:pPr>
            <a:r>
              <a:rPr lang="es" sz="2700">
                <a:solidFill>
                  <a:srgbClr val="42719B"/>
                </a:solidFill>
              </a:rPr>
              <a:t>Ada Boost</a:t>
            </a:r>
            <a:endParaRPr sz="2700">
              <a:solidFill>
                <a:srgbClr val="42719B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700"/>
              <a:buAutoNum type="arabicPeriod"/>
            </a:pPr>
            <a:r>
              <a:rPr lang="es" sz="2700">
                <a:solidFill>
                  <a:srgbClr val="42719B"/>
                </a:solidFill>
              </a:rPr>
              <a:t>Random Forest</a:t>
            </a:r>
            <a:endParaRPr sz="2700">
              <a:solidFill>
                <a:srgbClr val="42719B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700"/>
              <a:buAutoNum type="arabicPeriod"/>
            </a:pPr>
            <a:r>
              <a:rPr lang="es" sz="2700">
                <a:solidFill>
                  <a:srgbClr val="42719B"/>
                </a:solidFill>
              </a:rPr>
              <a:t>Árbol Simple</a:t>
            </a:r>
            <a:endParaRPr sz="2700">
              <a:solidFill>
                <a:srgbClr val="42719B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700"/>
              <a:buAutoNum type="arabicPeriod"/>
            </a:pPr>
            <a:r>
              <a:rPr lang="es" sz="2700">
                <a:solidFill>
                  <a:srgbClr val="42719B"/>
                </a:solidFill>
              </a:rPr>
              <a:t>Regresión Múltiple</a:t>
            </a:r>
            <a:endParaRPr sz="2700">
              <a:solidFill>
                <a:srgbClr val="42719B"/>
              </a:solidFill>
            </a:endParaRPr>
          </a:p>
          <a:p>
            <a:pPr marL="4572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762250" y="1962150"/>
            <a:ext cx="29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241025" y="2571875"/>
            <a:ext cx="34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311700" y="356575"/>
            <a:ext cx="8520600" cy="9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u="none"/>
              <a:t>Ajuste de Hiperparametros</a:t>
            </a:r>
            <a:endParaRPr sz="4300" u="none"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471200" y="2335700"/>
            <a:ext cx="2271600" cy="23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50" b="1"/>
              <a:t>Learning Rate</a:t>
            </a:r>
            <a:endParaRPr sz="2550" b="1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 b="1"/>
              <a:t>0.12</a:t>
            </a:r>
            <a:endParaRPr sz="2500" b="1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[0.05;0.25]</a:t>
            </a:r>
            <a:endParaRPr sz="2500">
              <a:solidFill>
                <a:srgbClr val="7F7F7F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Default: 0.1</a:t>
            </a:r>
            <a:endParaRPr sz="2500">
              <a:solidFill>
                <a:srgbClr val="7F7F7F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3436200" y="2335700"/>
            <a:ext cx="2271600" cy="23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50" b="1"/>
              <a:t>Gamma</a:t>
            </a:r>
            <a:endParaRPr sz="2550" b="1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 b="1"/>
              <a:t>0.2</a:t>
            </a:r>
            <a:endParaRPr sz="2500" b="1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[0;0.4]</a:t>
            </a:r>
            <a:endParaRPr sz="2500">
              <a:solidFill>
                <a:srgbClr val="7F7F7F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Default: 0</a:t>
            </a:r>
            <a:endParaRPr sz="2500">
              <a:solidFill>
                <a:srgbClr val="7F7F7F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6061950" y="2335700"/>
            <a:ext cx="2581500" cy="23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50" b="1"/>
              <a:t>MCW</a:t>
            </a:r>
            <a:endParaRPr sz="2550" b="1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 b="1"/>
              <a:t>7</a:t>
            </a:r>
            <a:endParaRPr sz="2500" b="1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[1;7]</a:t>
            </a:r>
            <a:endParaRPr sz="2500">
              <a:solidFill>
                <a:srgbClr val="7F7F7F"/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Default: 1</a:t>
            </a:r>
            <a:endParaRPr sz="2500">
              <a:solidFill>
                <a:srgbClr val="7F7F7F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82050" y="1263175"/>
            <a:ext cx="2979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Random Search</a:t>
            </a:r>
            <a:endParaRPr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214650" y="2488100"/>
            <a:ext cx="2732700" cy="23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50" b="1"/>
              <a:t>Colsample_bytree</a:t>
            </a:r>
            <a:endParaRPr sz="255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 b="1"/>
              <a:t>0.7</a:t>
            </a:r>
            <a:endParaRPr sz="25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[0.3;1]</a:t>
            </a:r>
            <a:endParaRPr sz="250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Default: 1</a:t>
            </a:r>
            <a:endParaRPr sz="2500">
              <a:solidFill>
                <a:srgbClr val="7F7F7F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311700" y="356575"/>
            <a:ext cx="8520600" cy="9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u="none"/>
              <a:t>Ajuste de Hiperparametros</a:t>
            </a:r>
            <a:endParaRPr sz="4300" u="none"/>
          </a:p>
        </p:txBody>
      </p:sp>
      <p:sp>
        <p:nvSpPr>
          <p:cNvPr id="116" name="Google Shape;116;p17"/>
          <p:cNvSpPr txBox="1"/>
          <p:nvPr/>
        </p:nvSpPr>
        <p:spPr>
          <a:xfrm>
            <a:off x="3082050" y="1263175"/>
            <a:ext cx="2979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Random Search</a:t>
            </a:r>
            <a:endParaRPr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3410400" y="2488100"/>
            <a:ext cx="2732700" cy="23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50" b="1"/>
              <a:t>Loss Function</a:t>
            </a:r>
            <a:endParaRPr sz="255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 b="1"/>
              <a:t>Squared error</a:t>
            </a:r>
            <a:endParaRPr sz="25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[0.3;1]</a:t>
            </a:r>
            <a:endParaRPr sz="250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Default: Squared error</a:t>
            </a:r>
            <a:endParaRPr sz="2500">
              <a:solidFill>
                <a:srgbClr val="7F7F7F"/>
              </a:solidFill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677700" y="2488100"/>
            <a:ext cx="2732700" cy="23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50" b="1"/>
              <a:t>n estimators</a:t>
            </a:r>
            <a:endParaRPr sz="255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 b="1"/>
              <a:t>100</a:t>
            </a:r>
            <a:endParaRPr sz="2500" b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[50;500]</a:t>
            </a:r>
            <a:endParaRPr sz="250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7F7F7F"/>
                </a:solidFill>
              </a:rPr>
              <a:t>Default: 100</a:t>
            </a:r>
            <a:endParaRPr sz="25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ubTitle" idx="1"/>
          </p:nvPr>
        </p:nvSpPr>
        <p:spPr>
          <a:xfrm>
            <a:off x="223175" y="126317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F7F7F"/>
                </a:solidFill>
              </a:rPr>
              <a:t>Max Depth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ctrTitle"/>
          </p:nvPr>
        </p:nvSpPr>
        <p:spPr>
          <a:xfrm>
            <a:off x="311700" y="356575"/>
            <a:ext cx="8520600" cy="9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u="none"/>
              <a:t>Ajuste de Hiperparametros</a:t>
            </a:r>
            <a:endParaRPr sz="4300" u="none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76" y="1938075"/>
            <a:ext cx="4121951" cy="29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51050" y="2276850"/>
            <a:ext cx="28740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Max Depth Utilizado: 10</a:t>
            </a:r>
            <a:endParaRPr sz="2100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Default: 7</a:t>
            </a:r>
            <a:endParaRPr sz="2100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Rango: [6;11</a:t>
            </a:r>
            <a:r>
              <a:rPr lang="es" sz="21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1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Presentación en pantalla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ITBA</vt:lpstr>
      <vt:lpstr>Competencia Kaggle</vt:lpstr>
      <vt:lpstr>Resultado Final</vt:lpstr>
      <vt:lpstr>Análisis Exploratorio</vt:lpstr>
      <vt:lpstr>Análisis Exploratorio</vt:lpstr>
      <vt:lpstr>Partición de los datos</vt:lpstr>
      <vt:lpstr>Modelos Utilizados</vt:lpstr>
      <vt:lpstr>Ajuste de Hiperparametros</vt:lpstr>
      <vt:lpstr>Ajuste de Hiperparametros</vt:lpstr>
      <vt:lpstr>Ajuste de Hiperparametros</vt:lpstr>
      <vt:lpstr>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 Kaggle</dc:title>
  <dc:creator>Manuel Parodi</dc:creator>
  <cp:lastModifiedBy>Manuel</cp:lastModifiedBy>
  <cp:revision>1</cp:revision>
  <dcterms:modified xsi:type="dcterms:W3CDTF">2022-06-01T11:49:54Z</dcterms:modified>
</cp:coreProperties>
</file>