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CD626D-C652-4AE1-B66D-D84270B11931}">
  <a:tblStyle styleId="{92CD626D-C652-4AE1-B66D-D84270B119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baef8b97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baef8b97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baef8b97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baef8b97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baef8b97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baef8b97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baef8b97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baef8b97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baef8b97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baef8b97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baef8b973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baef8b973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baef8b97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baef8b97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baef8b97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baef8b97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baef8b9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baef8b9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baef8b97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baef8b97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baef8b973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baef8b97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baef8b97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baef8b97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baef8b973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baef8b97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baef8b97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baef8b97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baef8b97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baef8b97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baef8b97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baef8b97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baef8b97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baef8b97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baef8b97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baef8b97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baef8b97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baef8b97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baef8b97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baef8b97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baef8b97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baef8b97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baef8b97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baef8b97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baef8b97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baef8b97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baef8b973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3baef8b973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baef8b97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baef8b97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baef8b9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baef8b9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baef8b97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baef8b97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baef8b9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baef8b9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baef8b97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baef8b97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baef8b97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baef8b97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baef8b97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baef8b97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ertura">
  <p:cSld name="Apertura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13;p2"/>
          <p:cNvCxnSpPr/>
          <p:nvPr/>
        </p:nvCxnSpPr>
        <p:spPr>
          <a:xfrm>
            <a:off x="5829300" y="0"/>
            <a:ext cx="3314700" cy="396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2"/>
          <p:cNvSpPr txBox="1"/>
          <p:nvPr>
            <p:ph type="ctrTitle"/>
          </p:nvPr>
        </p:nvSpPr>
        <p:spPr>
          <a:xfrm>
            <a:off x="635793" y="2100861"/>
            <a:ext cx="77724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457950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002" y="658190"/>
            <a:ext cx="1265944" cy="749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104068" y="1030595"/>
            <a:ext cx="1353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2400"/>
              <a:buFont typeface="Calibri"/>
              <a:buNone/>
              <a:defRPr sz="2400" u="sng">
                <a:solidFill>
                  <a:srgbClr val="2F4F7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89745" y="1035953"/>
            <a:ext cx="33447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4453" y="1031581"/>
            <a:ext cx="1269549" cy="3735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+ TEXTO">
  <p:cSld name="FOTO + TEXT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2798131"/>
            <a:ext cx="2071690" cy="155376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title"/>
          </p:nvPr>
        </p:nvSpPr>
        <p:spPr>
          <a:xfrm>
            <a:off x="1104068" y="3289700"/>
            <a:ext cx="1353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2400"/>
              <a:buFont typeface="Calibri"/>
              <a:buNone/>
              <a:defRPr sz="2400" u="sng">
                <a:solidFill>
                  <a:srgbClr val="2F4F7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89745" y="3295059"/>
            <a:ext cx="3344700" cy="15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453" y="1031581"/>
            <a:ext cx="1269549" cy="3735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 FOTO - SOLO TEXTO">
  <p:cSld name="SIN FOTO - SOLO TEXTO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332666" y="1184079"/>
            <a:ext cx="1353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2400"/>
              <a:buFont typeface="Calibri"/>
              <a:buNone/>
              <a:defRPr sz="2400" u="sng">
                <a:solidFill>
                  <a:srgbClr val="2F4F7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32667" y="1693069"/>
            <a:ext cx="56538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1332667" y="3031331"/>
            <a:ext cx="56538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558C"/>
              </a:buClr>
              <a:buSzPts val="1100"/>
              <a:buFont typeface="Arial"/>
              <a:buChar char="•"/>
              <a:defRPr sz="11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7329488" y="-637579"/>
            <a:ext cx="2807400" cy="35070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457950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EXTO - DISPOSICIÓN 2">
  <p:cSld name="SOLO TEXTO - DISPOSICIÓN 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54022" y="1184079"/>
            <a:ext cx="1353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2400"/>
              <a:buFont typeface="Calibri"/>
              <a:buNone/>
              <a:defRPr sz="2400" u="sng">
                <a:solidFill>
                  <a:srgbClr val="2F4F7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775830" y="1184077"/>
            <a:ext cx="45537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b="1" sz="1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1235869" y="4080107"/>
            <a:ext cx="3843300" cy="2923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457950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3775829" y="1925240"/>
            <a:ext cx="4553700" cy="17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0" sz="12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258961" y="3330773"/>
            <a:ext cx="1553766" cy="20716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Google Shape;41;p6"/>
          <p:cNvCxnSpPr/>
          <p:nvPr/>
        </p:nvCxnSpPr>
        <p:spPr>
          <a:xfrm>
            <a:off x="4486275" y="-2350890"/>
            <a:ext cx="3843300" cy="2923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 IMAGEN - SOLO TEXTO CON FONDO AZUL">
  <p:cSld name="SIN IMAGEN - SOLO TEXTO CON FONDO AZUL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332666" y="1184079"/>
            <a:ext cx="1353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u="sng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332667" y="1693069"/>
            <a:ext cx="56538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1332667" y="3031331"/>
            <a:ext cx="56538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B0F0"/>
              </a:buClr>
              <a:buSzPts val="1100"/>
              <a:buFont typeface="Arial"/>
              <a:buChar char="•"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8944" y="233048"/>
            <a:ext cx="787215" cy="272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Cierr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Google Shape;51;p8"/>
          <p:cNvCxnSpPr/>
          <p:nvPr/>
        </p:nvCxnSpPr>
        <p:spPr>
          <a:xfrm>
            <a:off x="5829300" y="0"/>
            <a:ext cx="3314700" cy="396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002" y="4106411"/>
            <a:ext cx="4194319" cy="26807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/>
          <p:nvPr/>
        </p:nvSpPr>
        <p:spPr>
          <a:xfrm>
            <a:off x="1225212" y="4106408"/>
            <a:ext cx="4036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5580"/>
                </a:solidFill>
                <a:latin typeface="Arial"/>
                <a:ea typeface="Arial"/>
                <a:cs typeface="Arial"/>
                <a:sym typeface="Arial"/>
              </a:rPr>
              <a:t>MÁS INFORMACIÓN &gt;   </a:t>
            </a:r>
            <a:r>
              <a:rPr b="1" i="0" lang="es" sz="1200" u="none" cap="none" strike="noStrike">
                <a:solidFill>
                  <a:srgbClr val="005580"/>
                </a:solidFill>
                <a:latin typeface="Arial"/>
                <a:ea typeface="Arial"/>
                <a:cs typeface="Arial"/>
                <a:sym typeface="Arial"/>
              </a:rPr>
              <a:t>www.itba.edu.ar</a:t>
            </a:r>
            <a:endParaRPr b="1" i="0" sz="1200" u="none" cap="none" strike="noStrike">
              <a:solidFill>
                <a:srgbClr val="0055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2" y="658190"/>
            <a:ext cx="1265944" cy="749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78944" y="233048"/>
            <a:ext cx="787218" cy="266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4453" y="1031581"/>
            <a:ext cx="1269549" cy="37356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457950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628650" y="87012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2700"/>
              <a:buFont typeface="Calibri"/>
              <a:buNone/>
              <a:defRPr b="0" i="0" sz="2700" u="sng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28650" y="2068925"/>
            <a:ext cx="7886700" cy="25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558C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3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45.png"/><Relationship Id="rId5" Type="http://schemas.openxmlformats.org/officeDocument/2006/relationships/image" Target="../media/image34.png"/><Relationship Id="rId6" Type="http://schemas.openxmlformats.org/officeDocument/2006/relationships/image" Target="../media/image38.png"/><Relationship Id="rId7" Type="http://schemas.openxmlformats.org/officeDocument/2006/relationships/image" Target="../media/image41.png"/><Relationship Id="rId8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/>
        </p:nvSpPr>
        <p:spPr>
          <a:xfrm>
            <a:off x="3306750" y="3423975"/>
            <a:ext cx="2530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Análisis</a:t>
            </a:r>
            <a:r>
              <a:rPr lang="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Predictivo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Q1-2022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Manuel Parodi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0"/>
          <p:cNvSpPr txBox="1"/>
          <p:nvPr/>
        </p:nvSpPr>
        <p:spPr>
          <a:xfrm>
            <a:off x="2414250" y="1863750"/>
            <a:ext cx="4315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</a:t>
            </a:r>
            <a:r>
              <a:rPr lang="es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Análisis</a:t>
            </a:r>
            <a:r>
              <a:rPr lang="es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Predictivo</a:t>
            </a:r>
            <a:endParaRPr sz="3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1888345" y="1038975"/>
            <a:ext cx="53673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 u="none"/>
              <a:t>Variables </a:t>
            </a:r>
            <a:r>
              <a:rPr b="1" lang="es" sz="2600" u="none"/>
              <a:t>numéricas</a:t>
            </a:r>
            <a:endParaRPr b="1" sz="2600" u="none"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36953"/>
            <a:ext cx="8839199" cy="2004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50" y="620975"/>
            <a:ext cx="3417575" cy="2162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1063" y="2783775"/>
            <a:ext cx="3297251" cy="21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4675" y="620973"/>
            <a:ext cx="3297250" cy="21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608170" y="746225"/>
            <a:ext cx="52920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 u="none"/>
              <a:t>Variables </a:t>
            </a:r>
            <a:r>
              <a:rPr b="1" lang="es" sz="2600" u="none"/>
              <a:t>categóricas</a:t>
            </a:r>
            <a:endParaRPr b="1" sz="2600" u="none"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4953"/>
            <a:ext cx="388620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900" y="1518112"/>
            <a:ext cx="3886200" cy="2733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25" y="1651375"/>
            <a:ext cx="3560275" cy="2423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4500" y="1651375"/>
            <a:ext cx="3679000" cy="25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1696047" y="846600"/>
            <a:ext cx="57519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 u="none"/>
              <a:t>Correlación</a:t>
            </a:r>
            <a:endParaRPr b="1" sz="2600" u="none"/>
          </a:p>
        </p:txBody>
      </p:sp>
      <p:graphicFrame>
        <p:nvGraphicFramePr>
          <p:cNvPr id="156" name="Google Shape;156;p23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{92CD626D-C652-4AE1-B66D-D84270B11931}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Stroke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1.000000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0.245257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Heart Disease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0.134914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Avg Glucose Level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0.131945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Hypertension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0.127904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BMI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0.038947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1696047" y="662600"/>
            <a:ext cx="57519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 u="none"/>
              <a:t>Correlación</a:t>
            </a:r>
            <a:endParaRPr b="1" sz="2600" u="none"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050" y="1243200"/>
            <a:ext cx="3576030" cy="35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ctrTitle"/>
          </p:nvPr>
        </p:nvSpPr>
        <p:spPr>
          <a:xfrm>
            <a:off x="635793" y="2100861"/>
            <a:ext cx="7772400" cy="543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none"/>
              <a:t>Preparación</a:t>
            </a:r>
            <a:r>
              <a:rPr lang="es" u="none"/>
              <a:t> de la base</a:t>
            </a:r>
            <a:endParaRPr u="non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/>
        </p:nvSpPr>
        <p:spPr>
          <a:xfrm>
            <a:off x="1904100" y="2062750"/>
            <a:ext cx="5335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Transformación</a:t>
            </a:r>
            <a:r>
              <a:rPr lang="e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variables </a:t>
            </a:r>
            <a:r>
              <a:rPr lang="e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categóricas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1919095" y="729525"/>
            <a:ext cx="53058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 u="none"/>
              <a:t>Dataset Original</a:t>
            </a:r>
            <a:endParaRPr b="1" sz="2600" u="none"/>
          </a:p>
        </p:txBody>
      </p:sp>
      <p:graphicFrame>
        <p:nvGraphicFramePr>
          <p:cNvPr id="178" name="Google Shape;178;p27"/>
          <p:cNvGraphicFramePr/>
          <p:nvPr/>
        </p:nvGraphicFramePr>
        <p:xfrm>
          <a:off x="735050" y="159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{92CD626D-C652-4AE1-B66D-D84270B11931}</a:tableStyleId>
              </a:tblPr>
              <a:tblGrid>
                <a:gridCol w="806050"/>
                <a:gridCol w="21305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Gender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Work_type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Private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Self Employed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Never Worked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Gov job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Children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9" name="Google Shape;179;p27"/>
          <p:cNvGraphicFramePr/>
          <p:nvPr/>
        </p:nvGraphicFramePr>
        <p:xfrm>
          <a:off x="4851725" y="159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{92CD626D-C652-4AE1-B66D-D84270B11931}</a:tableStyleId>
              </a:tblPr>
              <a:tblGrid>
                <a:gridCol w="806050"/>
                <a:gridCol w="21305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Gender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Smoking_Status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Formerly Smoked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Unknown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Never Smoked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Smokes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1919095" y="729525"/>
            <a:ext cx="53058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 u="none"/>
              <a:t>Dataset con modificaciones</a:t>
            </a:r>
            <a:endParaRPr b="1" sz="2600" u="none"/>
          </a:p>
        </p:txBody>
      </p:sp>
      <p:graphicFrame>
        <p:nvGraphicFramePr>
          <p:cNvPr id="185" name="Google Shape;185;p28"/>
          <p:cNvGraphicFramePr/>
          <p:nvPr/>
        </p:nvGraphicFramePr>
        <p:xfrm>
          <a:off x="321300" y="164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{92CD626D-C652-4AE1-B66D-D84270B11931}</a:tableStyleId>
              </a:tblPr>
              <a:tblGrid>
                <a:gridCol w="1373775"/>
                <a:gridCol w="1373775"/>
                <a:gridCol w="1373775"/>
                <a:gridCol w="1373775"/>
                <a:gridCol w="1373775"/>
                <a:gridCol w="13737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Gender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work_type_Self-employed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Work_type_private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work_type_gov_job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work_type_never_worked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Work_type_children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6" name="Google Shape;186;p28"/>
          <p:cNvGraphicFramePr/>
          <p:nvPr/>
        </p:nvGraphicFramePr>
        <p:xfrm>
          <a:off x="321300" y="350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{92CD626D-C652-4AE1-B66D-D84270B11931}</a:tableStyleId>
              </a:tblPr>
              <a:tblGrid>
                <a:gridCol w="1648525"/>
                <a:gridCol w="1648525"/>
                <a:gridCol w="1648525"/>
                <a:gridCol w="1648525"/>
                <a:gridCol w="1648525"/>
              </a:tblGrid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Gender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smoking_status_unknown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smoking_status_formerly_smoked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smoking_status_never_smoked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smoking_status_smokes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ctrTitle"/>
          </p:nvPr>
        </p:nvSpPr>
        <p:spPr>
          <a:xfrm>
            <a:off x="644168" y="1540511"/>
            <a:ext cx="7772400" cy="543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none"/>
              <a:t>Objetivo</a:t>
            </a:r>
            <a:endParaRPr u="none"/>
          </a:p>
        </p:txBody>
      </p:sp>
      <p:sp>
        <p:nvSpPr>
          <p:cNvPr id="71" name="Google Shape;71;p11"/>
          <p:cNvSpPr txBox="1"/>
          <p:nvPr/>
        </p:nvSpPr>
        <p:spPr>
          <a:xfrm>
            <a:off x="1577850" y="2571750"/>
            <a:ext cx="5988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Entender los factores que influyen y llevan a tener un accidente cerebrovascular y predecir si un paciente forma parte de la </a:t>
            </a:r>
            <a:r>
              <a:rPr lang="e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población</a:t>
            </a:r>
            <a:r>
              <a:rPr lang="e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riesgo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/>
        </p:nvSpPr>
        <p:spPr>
          <a:xfrm>
            <a:off x="2184000" y="1494275"/>
            <a:ext cx="477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Balanceo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2677650" y="2571750"/>
            <a:ext cx="378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SMOTE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Threshold </a:t>
            </a:r>
            <a:r>
              <a:rPr lang="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Óptimo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9"/>
          <p:cNvSpPr txBox="1"/>
          <p:nvPr>
            <p:ph type="title"/>
          </p:nvPr>
        </p:nvSpPr>
        <p:spPr>
          <a:xfrm>
            <a:off x="1715601" y="1209175"/>
            <a:ext cx="52392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 u="none"/>
              <a:t>Split de datos</a:t>
            </a:r>
            <a:endParaRPr b="1" sz="2600" u="none"/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3">
            <a:alphaModFix/>
          </a:blip>
          <a:srcRect b="21771" l="0" r="0" t="0"/>
          <a:stretch/>
        </p:blipFill>
        <p:spPr>
          <a:xfrm>
            <a:off x="947276" y="1987826"/>
            <a:ext cx="6775850" cy="16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064773" y="715750"/>
            <a:ext cx="30972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 u="none"/>
              <a:t>Balanceo: resampling</a:t>
            </a:r>
            <a:endParaRPr b="1" sz="2600" u="none"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88" y="3197944"/>
            <a:ext cx="294322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/>
        </p:nvSpPr>
        <p:spPr>
          <a:xfrm>
            <a:off x="395025" y="2658125"/>
            <a:ext cx="190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SMOTE:</a:t>
            </a:r>
            <a:endParaRPr b="1" sz="1600">
              <a:solidFill>
                <a:srgbClr val="2F4F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304850" y="1319975"/>
            <a:ext cx="265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400"/>
              <a:buFont typeface="Calibri"/>
              <a:buChar char="●"/>
            </a:pPr>
            <a:r>
              <a:rPr b="1" lang="es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SMOTE</a:t>
            </a:r>
            <a:endParaRPr b="1">
              <a:solidFill>
                <a:srgbClr val="2F4F7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SMOTE + Tomek Links</a:t>
            </a:r>
            <a:endParaRPr>
              <a:solidFill>
                <a:srgbClr val="2F4F7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SMOTE + ENN</a:t>
            </a:r>
            <a:endParaRPr>
              <a:solidFill>
                <a:srgbClr val="2F4F7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ADASYN</a:t>
            </a:r>
            <a:endParaRPr>
              <a:solidFill>
                <a:srgbClr val="2F4F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1513" y="1264750"/>
            <a:ext cx="5523123" cy="37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ctrTitle"/>
          </p:nvPr>
        </p:nvSpPr>
        <p:spPr>
          <a:xfrm>
            <a:off x="635793" y="2100861"/>
            <a:ext cx="7772400" cy="543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none"/>
              <a:t>Métrica</a:t>
            </a:r>
            <a:endParaRPr u="non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775" y="2828675"/>
            <a:ext cx="4732600" cy="16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4775" y="746200"/>
            <a:ext cx="4732599" cy="171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/>
        </p:nvSpPr>
        <p:spPr>
          <a:xfrm>
            <a:off x="2184000" y="1494275"/>
            <a:ext cx="477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1834925" y="2369050"/>
            <a:ext cx="6193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1" lang="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r>
              <a:rPr b="1" lang="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Logística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SVM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KNN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Boosting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CatBoost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ctrTitle"/>
          </p:nvPr>
        </p:nvSpPr>
        <p:spPr>
          <a:xfrm>
            <a:off x="635793" y="2100861"/>
            <a:ext cx="7772400" cy="543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none"/>
              <a:t>Comparación</a:t>
            </a:r>
            <a:r>
              <a:rPr lang="es" u="none"/>
              <a:t> de modelos</a:t>
            </a:r>
            <a:endParaRPr u="non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/>
        </p:nvSpPr>
        <p:spPr>
          <a:xfrm>
            <a:off x="1153900" y="706125"/>
            <a:ext cx="138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r>
              <a:rPr b="1" lang="es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Logística</a:t>
            </a:r>
            <a:endParaRPr b="1">
              <a:solidFill>
                <a:srgbClr val="2F4F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5"/>
          <p:cNvSpPr txBox="1"/>
          <p:nvPr/>
        </p:nvSpPr>
        <p:spPr>
          <a:xfrm>
            <a:off x="3161675" y="813825"/>
            <a:ext cx="13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SVM</a:t>
            </a:r>
            <a:endParaRPr b="1">
              <a:solidFill>
                <a:srgbClr val="2F4F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5"/>
          <p:cNvSpPr txBox="1"/>
          <p:nvPr/>
        </p:nvSpPr>
        <p:spPr>
          <a:xfrm>
            <a:off x="6332400" y="2984775"/>
            <a:ext cx="13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CatBoost</a:t>
            </a:r>
            <a:endParaRPr b="1">
              <a:solidFill>
                <a:srgbClr val="2F4F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4440000" y="2984775"/>
            <a:ext cx="13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b="1">
              <a:solidFill>
                <a:srgbClr val="2F4F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2445125" y="2984775"/>
            <a:ext cx="13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1">
              <a:solidFill>
                <a:srgbClr val="2F4F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531075" y="2826375"/>
            <a:ext cx="138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Gradient Boosting</a:t>
            </a:r>
            <a:endParaRPr b="1">
              <a:solidFill>
                <a:srgbClr val="2F4F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5322963" y="813825"/>
            <a:ext cx="13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KNN</a:t>
            </a:r>
            <a:endParaRPr b="1">
              <a:solidFill>
                <a:srgbClr val="2F4F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425" y="1321725"/>
            <a:ext cx="15049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1675" y="1278863"/>
            <a:ext cx="150495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1925" y="1302688"/>
            <a:ext cx="156210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075" y="3451050"/>
            <a:ext cx="163830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06450" y="3441513"/>
            <a:ext cx="165735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20375" y="3432575"/>
            <a:ext cx="161925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93725" y="3399238"/>
            <a:ext cx="165735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ctrTitle"/>
          </p:nvPr>
        </p:nvSpPr>
        <p:spPr>
          <a:xfrm>
            <a:off x="635793" y="2100861"/>
            <a:ext cx="7772400" cy="543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none"/>
              <a:t>Regresión</a:t>
            </a:r>
            <a:r>
              <a:rPr lang="es" u="none"/>
              <a:t> </a:t>
            </a:r>
            <a:r>
              <a:rPr lang="es" u="none"/>
              <a:t>Logística</a:t>
            </a:r>
            <a:endParaRPr u="none"/>
          </a:p>
        </p:txBody>
      </p:sp>
      <p:sp>
        <p:nvSpPr>
          <p:cNvPr id="249" name="Google Shape;249;p36"/>
          <p:cNvSpPr txBox="1"/>
          <p:nvPr/>
        </p:nvSpPr>
        <p:spPr>
          <a:xfrm>
            <a:off x="3459850" y="2728075"/>
            <a:ext cx="2124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Score: 0,51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217957" y="988775"/>
            <a:ext cx="27081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 u="none"/>
              <a:t>Hiperparametros</a:t>
            </a:r>
            <a:endParaRPr b="1" sz="2600" u="none"/>
          </a:p>
        </p:txBody>
      </p:sp>
      <p:sp>
        <p:nvSpPr>
          <p:cNvPr id="255" name="Google Shape;255;p37"/>
          <p:cNvSpPr txBox="1"/>
          <p:nvPr/>
        </p:nvSpPr>
        <p:spPr>
          <a:xfrm>
            <a:off x="633700" y="1821750"/>
            <a:ext cx="6381300" cy="15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s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penalty</a:t>
            </a:r>
            <a:r>
              <a:rPr lang="es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in [‘none’, ‘l1’, ‘l2’, ‘elasticnet’]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s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Solver</a:t>
            </a:r>
            <a:r>
              <a:rPr lang="es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in [‘newton-cg’, ‘lbfgs’, ‘liblinear’, ‘sag’, ‘saga’]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s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No todos los solver soportan todos los penalties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s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in [100, 10, 1.0, 0.1, 0.01]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s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Valores </a:t>
            </a:r>
            <a:r>
              <a:rPr lang="es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bajos: </a:t>
            </a:r>
            <a:r>
              <a:rPr lang="es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regularización</a:t>
            </a:r>
            <a:r>
              <a:rPr lang="es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mas fuerte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7"/>
          <p:cNvSpPr txBox="1"/>
          <p:nvPr/>
        </p:nvSpPr>
        <p:spPr>
          <a:xfrm>
            <a:off x="633700" y="3536250"/>
            <a:ext cx="4800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Calibri"/>
                <a:ea typeface="Calibri"/>
                <a:cs typeface="Calibri"/>
                <a:sym typeface="Calibri"/>
              </a:rPr>
              <a:t>Grid Search: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Penalty: l2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Solver: lbfgs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C: 10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1737747" y="913500"/>
            <a:ext cx="56685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 u="none"/>
              <a:t>Threshold </a:t>
            </a:r>
            <a:r>
              <a:rPr b="1" lang="es" sz="2600" u="none"/>
              <a:t>Óptimo</a:t>
            </a:r>
            <a:endParaRPr b="1" sz="2600" u="none"/>
          </a:p>
        </p:txBody>
      </p:sp>
      <p:pic>
        <p:nvPicPr>
          <p:cNvPr id="262" name="Google Shape;2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500" y="1696675"/>
            <a:ext cx="322897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2302341" y="804800"/>
            <a:ext cx="45393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600" u="none"/>
              <a:t>Dataset</a:t>
            </a:r>
            <a:endParaRPr b="1" sz="2600" u="none"/>
          </a:p>
        </p:txBody>
      </p:sp>
      <p:pic>
        <p:nvPicPr>
          <p:cNvPr id="77" name="Google Shape;7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4953"/>
            <a:ext cx="8839199" cy="2954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1674921" y="838250"/>
            <a:ext cx="55848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 u="none"/>
              <a:t>Matriz de </a:t>
            </a:r>
            <a:r>
              <a:rPr b="1" lang="es" sz="2600" u="none"/>
              <a:t>Confusión</a:t>
            </a:r>
            <a:endParaRPr b="1" sz="2600" u="none"/>
          </a:p>
        </p:txBody>
      </p:sp>
      <p:sp>
        <p:nvSpPr>
          <p:cNvPr id="268" name="Google Shape;268;p39"/>
          <p:cNvSpPr txBox="1"/>
          <p:nvPr/>
        </p:nvSpPr>
        <p:spPr>
          <a:xfrm>
            <a:off x="1153225" y="1713025"/>
            <a:ext cx="17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Threshold = 0,5</a:t>
            </a:r>
            <a:endParaRPr b="1">
              <a:solidFill>
                <a:srgbClr val="2F4F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9"/>
          <p:cNvSpPr txBox="1"/>
          <p:nvPr/>
        </p:nvSpPr>
        <p:spPr>
          <a:xfrm>
            <a:off x="5478325" y="1713025"/>
            <a:ext cx="17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Threshold = 0,475</a:t>
            </a:r>
            <a:endParaRPr b="1">
              <a:solidFill>
                <a:srgbClr val="2F4F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225" y="2113225"/>
            <a:ext cx="1897500" cy="283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0275" y="2125938"/>
            <a:ext cx="1897500" cy="2805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1691646" y="813175"/>
            <a:ext cx="55848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 u="none"/>
              <a:t>Precision recall y ROC</a:t>
            </a:r>
            <a:endParaRPr b="1" sz="2600" u="none"/>
          </a:p>
        </p:txBody>
      </p:sp>
      <p:pic>
        <p:nvPicPr>
          <p:cNvPr id="277" name="Google Shape;2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25" y="1847225"/>
            <a:ext cx="3895725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0525" y="1828175"/>
            <a:ext cx="38100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ctrTitle"/>
          </p:nvPr>
        </p:nvSpPr>
        <p:spPr>
          <a:xfrm>
            <a:off x="635793" y="2100861"/>
            <a:ext cx="7772400" cy="543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none"/>
              <a:t>Gracias!</a:t>
            </a:r>
            <a:endParaRPr u="non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/>
        </p:nvSpPr>
        <p:spPr>
          <a:xfrm>
            <a:off x="2184000" y="1494275"/>
            <a:ext cx="477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Análisis</a:t>
            </a:r>
            <a:r>
              <a:rPr lang="e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Exploratorio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1834925" y="2369050"/>
            <a:ext cx="6193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Missing values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Outliers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Comportamiento de las variables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Numéricas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Categóricas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Visualización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Correlación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3268156" y="930225"/>
            <a:ext cx="24990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 u="none"/>
              <a:t>Missing Values</a:t>
            </a:r>
            <a:endParaRPr b="1" sz="2600" u="none"/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538" y="3796882"/>
            <a:ext cx="51149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8150" y="1529425"/>
            <a:ext cx="203835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1919095" y="1089150"/>
            <a:ext cx="53058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 u="none"/>
              <a:t>Outliers</a:t>
            </a:r>
            <a:endParaRPr b="1" sz="2600" u="none"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75" y="1936200"/>
            <a:ext cx="8844852" cy="21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2942100" y="871700"/>
            <a:ext cx="32598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 u="none"/>
              <a:t>Visualización</a:t>
            </a:r>
            <a:r>
              <a:rPr b="1" lang="es" sz="2600" u="none"/>
              <a:t> de datos</a:t>
            </a:r>
            <a:endParaRPr b="1" sz="2600" u="none"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42555" t="0"/>
          <a:stretch/>
        </p:blipFill>
        <p:spPr>
          <a:xfrm>
            <a:off x="43700" y="2223200"/>
            <a:ext cx="2856500" cy="266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b="0" l="0" r="51028" t="0"/>
          <a:stretch/>
        </p:blipFill>
        <p:spPr>
          <a:xfrm>
            <a:off x="4522850" y="2310237"/>
            <a:ext cx="2533951" cy="25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2100" y="2310250"/>
            <a:ext cx="1009925" cy="7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6801" y="2266728"/>
            <a:ext cx="69532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>
            <p:ph type="title"/>
          </p:nvPr>
        </p:nvSpPr>
        <p:spPr>
          <a:xfrm>
            <a:off x="4748675" y="1826600"/>
            <a:ext cx="32598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 u="none"/>
              <a:t>Distribución</a:t>
            </a:r>
            <a:r>
              <a:rPr b="1" lang="es" sz="1400" u="none"/>
              <a:t> de Edades</a:t>
            </a:r>
            <a:endParaRPr b="1" sz="1400" u="none"/>
          </a:p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528775" y="1826600"/>
            <a:ext cx="32598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 u="none"/>
              <a:t>Distribución</a:t>
            </a:r>
            <a:r>
              <a:rPr b="1" lang="es" sz="1400" u="none"/>
              <a:t> de </a:t>
            </a:r>
            <a:r>
              <a:rPr b="1" lang="es" sz="1400" u="none"/>
              <a:t>Género</a:t>
            </a:r>
            <a:endParaRPr b="1" sz="1400" u="non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50524" t="0"/>
          <a:stretch/>
        </p:blipFill>
        <p:spPr>
          <a:xfrm>
            <a:off x="369850" y="1947225"/>
            <a:ext cx="2923400" cy="26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2675" y="1872925"/>
            <a:ext cx="9144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4975" y="1872913"/>
            <a:ext cx="3440399" cy="2782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5350" y="1947225"/>
            <a:ext cx="91440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>
            <p:ph type="title"/>
          </p:nvPr>
        </p:nvSpPr>
        <p:spPr>
          <a:xfrm>
            <a:off x="201650" y="1266300"/>
            <a:ext cx="32598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 u="none"/>
              <a:t>Distribución de </a:t>
            </a:r>
            <a:r>
              <a:rPr b="1" lang="es" sz="1400" u="none"/>
              <a:t>Hipertensión</a:t>
            </a:r>
            <a:endParaRPr b="1" sz="1400" u="none"/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4530175" y="1408500"/>
            <a:ext cx="34404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 u="none"/>
              <a:t>Distribución de Enfermedades cardiovasculares</a:t>
            </a:r>
            <a:endParaRPr b="1" sz="1400" u="non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925" y="1579253"/>
            <a:ext cx="4384150" cy="3406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6400" y="1637825"/>
            <a:ext cx="91440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>
            <p:ph type="title"/>
          </p:nvPr>
        </p:nvSpPr>
        <p:spPr>
          <a:xfrm>
            <a:off x="2942100" y="1082300"/>
            <a:ext cx="32598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 u="none"/>
              <a:t>Distribución de Stroke</a:t>
            </a:r>
            <a:endParaRPr b="1" sz="1400" u="non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TBA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