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CDD0-F846-43C3-8AAD-EAFA4F11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FA918-44BE-44F7-9ADA-B1040807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6F86B-831C-4C08-8D96-5D2C2F84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24316-1E9E-46F7-9E4F-EDC3500E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A7D23-358E-4A48-8DA3-4B71A26E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5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738F-E076-40B3-8CEF-A7EB8CBF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E546DB-DFDC-4198-88CA-7090A2C48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42FBD-1EF9-441B-9E76-72B3BA1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2A2B3-A01E-46AA-A556-269024EB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FE60D-0703-43C1-8BE4-188BF32D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23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642DDC-6BED-427C-A139-A6AA713D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70828-1535-4522-8BA8-199CB39C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E6EFAC-1CCD-4C1B-9637-58F6A2A7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EF3F1-1151-4B6B-BB8D-7083D553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19B82-28AC-49F0-B02B-6AB4F97C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22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0633-E89A-4B96-A83A-148A8FDF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ECA2D-BA4B-42F2-A8DE-78E14BCB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28E9C-EF69-4D72-8FB3-B2FDF99C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33417-C7CC-4D61-A209-E776CD84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E5298-E364-4EF0-A13C-5AEE988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3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FB8F-4308-4ED3-A115-77C09259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AB9A2E-830E-4F73-B942-B2EF0031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ED5BF-E179-4BEC-9F98-5037C202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91960-1C8A-425D-9F47-9E72F60A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6BE2D-25BE-4938-8FAA-B43D064E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333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85AC7-A039-46F3-A4A9-0E53CFF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D364D-D0BC-452C-8D21-16E1A3B4D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56C64-AA61-4457-958F-90B50002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894E0E-BDB5-459E-A61A-E24F884C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3BECE2-7BD2-4A57-A9CC-B641CD6C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320E4-8072-4CEB-8496-0A4188CB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9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AB45-C23F-4092-ACD7-B4CE893B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B7594-0895-419A-9135-CABD0B2E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B0E66-1774-4D72-83F5-CC002DDCF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549ECE-9587-4123-9AB8-5281ACAB0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51CD76-1482-4D39-91E6-E5F5E6084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D79A57-C594-419A-A6B3-1CEC4E9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22F0D1-4300-46F7-BFD9-F72A8688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1CF37A-0CEC-43F7-AEC0-AE39721C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83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252D-7242-42D2-9196-88A5022F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8F0F59-2D7C-494F-B2EB-3754B46A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147C80-9EF0-429C-8D83-505A4926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9B7E4F-0B61-435C-9FF4-D9EE0F7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49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62E2F4-17A9-4723-B861-F046FD8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DBC173-32B3-4B8D-AE7F-8E2BD79F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17249C-B411-4657-A5B5-D9DF590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5EF24-AC7F-4238-A2E4-0B7A54DA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81BB4-CDC4-429D-BD01-FE3F6635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D7DD7-088A-43D7-8201-D3E09F6D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CD3C1-6C7B-4939-92A1-EB5370BC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FE8D8-A3D0-4E95-AD9D-2BAC6E93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A2A4CB-4CF7-4C32-BBCB-A3B1A59E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63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0F6BD-F063-4698-B691-BAC3CF33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0FE3F-A2FB-497A-BAB6-CDC4DF398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6CE598-FC82-4F52-BF44-AA0F2204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6F8123-F119-4D19-BC2C-059E7F6E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4C97C-BC3E-45E4-98B7-B20FBC55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0DD913-2A22-4B36-A459-79D5B2B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5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E0A5A3-5485-4010-82C4-59CA22DC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01190-E02E-4FF9-B695-8C4516AD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F06BC-EB29-40A0-97C2-1768BBAE7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CB28-03AD-46D7-862A-215AC23A0711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262C6-6D23-47DE-BAAD-2F341DCD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BA0CD-9FD1-4C52-A132-A927663A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BFC1-C742-48E0-BF32-F6E6B45452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4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0D09-9F2C-472F-9CA8-F356CFB50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061"/>
            <a:ext cx="9144000" cy="2387600"/>
          </a:xfrm>
        </p:spPr>
        <p:txBody>
          <a:bodyPr/>
          <a:lstStyle/>
          <a:p>
            <a:r>
              <a:rPr lang="es-AR" dirty="0"/>
              <a:t>Insuficiencia Cardiaca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05406E-0B3C-4D53-AEC6-B03B7A7C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52" y="3453618"/>
            <a:ext cx="5260184" cy="16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2505-FB25-475A-9D27-659460E6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Información del </a:t>
            </a:r>
            <a:r>
              <a:rPr lang="es-AR" dirty="0" err="1"/>
              <a:t>Dataset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F687A-95CA-4A4C-B985-CF0190D96EA0}"/>
              </a:ext>
            </a:extLst>
          </p:cNvPr>
          <p:cNvSpPr txBox="1"/>
          <p:nvPr/>
        </p:nvSpPr>
        <p:spPr>
          <a:xfrm>
            <a:off x="347493" y="2160695"/>
            <a:ext cx="63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Variables Cuantitativas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FC64C48-CC50-4228-819E-CEDE8F6D1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94684"/>
              </p:ext>
            </p:extLst>
          </p:nvPr>
        </p:nvGraphicFramePr>
        <p:xfrm>
          <a:off x="211015" y="3000034"/>
          <a:ext cx="6776596" cy="3566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467">
                  <a:extLst>
                    <a:ext uri="{9D8B030D-6E8A-4147-A177-3AD203B41FA5}">
                      <a16:colId xmlns:a16="http://schemas.microsoft.com/office/drawing/2014/main" val="803342650"/>
                    </a:ext>
                  </a:extLst>
                </a:gridCol>
                <a:gridCol w="3030757">
                  <a:extLst>
                    <a:ext uri="{9D8B030D-6E8A-4147-A177-3AD203B41FA5}">
                      <a16:colId xmlns:a16="http://schemas.microsoft.com/office/drawing/2014/main" val="2223996312"/>
                    </a:ext>
                  </a:extLst>
                </a:gridCol>
                <a:gridCol w="714372">
                  <a:extLst>
                    <a:ext uri="{9D8B030D-6E8A-4147-A177-3AD203B41FA5}">
                      <a16:colId xmlns:a16="http://schemas.microsoft.com/office/drawing/2014/main" val="3062684017"/>
                    </a:ext>
                  </a:extLst>
                </a:gridCol>
              </a:tblGrid>
              <a:tr h="415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Variable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Descripcion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Medidas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18765"/>
                  </a:ext>
                </a:extLst>
              </a:tr>
              <a:tr h="392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Age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Edad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Años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0078410"/>
                  </a:ext>
                </a:extLst>
              </a:tr>
              <a:tr h="581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Ejection Fraction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Sangre que bombea por el ventrículo izquierdo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Porcentaje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524821"/>
                  </a:ext>
                </a:extLst>
              </a:tr>
              <a:tr h="392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Serum Sodium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Niveles de sodio en sangre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mEq/L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517620"/>
                  </a:ext>
                </a:extLst>
              </a:tr>
              <a:tr h="415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Serum Creatinine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Desechos de la creatina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mg/dL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170823"/>
                  </a:ext>
                </a:extLst>
              </a:tr>
              <a:tr h="392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Creatinine Phosphokinase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Niveles de la encima CPK en sangre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Mcg/L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536887"/>
                  </a:ext>
                </a:extLst>
              </a:tr>
              <a:tr h="581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Platelets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Cantidad de plaquetas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Kiloplatelets/mL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180843"/>
                  </a:ext>
                </a:extLst>
              </a:tr>
              <a:tr h="392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Time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Periodo de control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 err="1">
                          <a:effectLst/>
                        </a:rPr>
                        <a:t>Days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1576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ECD032-8060-4D46-95C5-062DCB8A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00995"/>
              </p:ext>
            </p:extLst>
          </p:nvPr>
        </p:nvGraphicFramePr>
        <p:xfrm>
          <a:off x="6655681" y="3052788"/>
          <a:ext cx="5394766" cy="3272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7383">
                  <a:extLst>
                    <a:ext uri="{9D8B030D-6E8A-4147-A177-3AD203B41FA5}">
                      <a16:colId xmlns:a16="http://schemas.microsoft.com/office/drawing/2014/main" val="1671482899"/>
                    </a:ext>
                  </a:extLst>
                </a:gridCol>
                <a:gridCol w="2697383">
                  <a:extLst>
                    <a:ext uri="{9D8B030D-6E8A-4147-A177-3AD203B41FA5}">
                      <a16:colId xmlns:a16="http://schemas.microsoft.com/office/drawing/2014/main" val="526257825"/>
                    </a:ext>
                  </a:extLst>
                </a:gridCol>
              </a:tblGrid>
              <a:tr h="4794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Variable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Descripcion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2603773"/>
                  </a:ext>
                </a:extLst>
              </a:tr>
              <a:tr h="4514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Anemia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Cantidad baja de hemoglobina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889218"/>
                  </a:ext>
                </a:extLst>
              </a:tr>
              <a:tr h="4794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High Blood Pressure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Si el paciente tiene hipertensión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083633"/>
                  </a:ext>
                </a:extLst>
              </a:tr>
              <a:tr h="4514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Diabetes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Diabetes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13441"/>
                  </a:ext>
                </a:extLst>
              </a:tr>
              <a:tr h="4794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Sex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Sexo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783899"/>
                  </a:ext>
                </a:extLst>
              </a:tr>
              <a:tr h="4514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Smoking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Fumador o no Fumador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76526"/>
                  </a:ext>
                </a:extLst>
              </a:tr>
              <a:tr h="4794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>
                          <a:effectLst/>
                        </a:rPr>
                        <a:t>Death Event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Si el paciente sobrevivió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97052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7B4008B-CA74-4D14-9FB8-7C616B7C2C43}"/>
              </a:ext>
            </a:extLst>
          </p:cNvPr>
          <p:cNvSpPr txBox="1"/>
          <p:nvPr/>
        </p:nvSpPr>
        <p:spPr>
          <a:xfrm>
            <a:off x="7780606" y="2345361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Variables Booleanas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DBCFA0-BC22-4FBA-AAE9-A773A6A0CC0F}"/>
              </a:ext>
            </a:extLst>
          </p:cNvPr>
          <p:cNvSpPr txBox="1"/>
          <p:nvPr/>
        </p:nvSpPr>
        <p:spPr>
          <a:xfrm>
            <a:off x="9184943" y="532263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Info</a:t>
            </a:r>
            <a:r>
              <a:rPr lang="es-AR" dirty="0"/>
              <a:t> del </a:t>
            </a:r>
            <a:r>
              <a:rPr lang="es-AR" dirty="0" err="1"/>
              <a:t>dataset</a:t>
            </a:r>
            <a:endParaRPr lang="es-AR" dirty="0"/>
          </a:p>
          <a:p>
            <a:endParaRPr lang="es-AR" dirty="0"/>
          </a:p>
          <a:p>
            <a:r>
              <a:rPr lang="es-AR" dirty="0"/>
              <a:t>Variables: X</a:t>
            </a:r>
          </a:p>
          <a:p>
            <a:r>
              <a:rPr lang="es-AR" dirty="0"/>
              <a:t>Registros: X</a:t>
            </a:r>
          </a:p>
          <a:p>
            <a:r>
              <a:rPr lang="es-AR" dirty="0"/>
              <a:t>N/A: X</a:t>
            </a:r>
          </a:p>
        </p:txBody>
      </p:sp>
    </p:spTree>
    <p:extLst>
      <p:ext uri="{BB962C8B-B14F-4D97-AF65-F5344CB8AC3E}">
        <p14:creationId xmlns:p14="http://schemas.microsoft.com/office/powerpoint/2010/main" val="15430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B4C2E-CA54-435B-A1B0-ED1C329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31"/>
            <a:ext cx="10515600" cy="1325563"/>
          </a:xfrm>
        </p:spPr>
        <p:txBody>
          <a:bodyPr/>
          <a:lstStyle/>
          <a:p>
            <a:pPr algn="ctr"/>
            <a:r>
              <a:rPr lang="es-AR" dirty="0" err="1"/>
              <a:t>Outliers</a:t>
            </a:r>
            <a:endParaRPr lang="es-A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99BE9A-C724-475F-AEC9-754940964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28" y="2430868"/>
            <a:ext cx="4484122" cy="340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24B94C-5C96-49AD-A869-0786863D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15" y="4243388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42F43DB-D3B9-4A2C-B8AC-6CF6AC9C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9" y="4133056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1450E9E-81D2-406D-8CE8-674E290C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9" y="1448594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C99D9DE-E00A-435F-A1DF-095F2D63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690688"/>
            <a:ext cx="3324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C158-9FD0-4CF7-B9D3-17B2792C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Distribución de Variables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7215E7-03F4-4B73-A8CD-D01277D8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56" y="1825625"/>
            <a:ext cx="9375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0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3A587-9D02-4592-B815-AA1DDC0D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Correlación general: Spearman</a:t>
            </a:r>
          </a:p>
        </p:txBody>
      </p: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23736BF8-72CA-4323-996E-9F13EC35D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68" b="53566"/>
          <a:stretch/>
        </p:blipFill>
        <p:spPr bwMode="auto">
          <a:xfrm>
            <a:off x="150124" y="2084582"/>
            <a:ext cx="11891751" cy="39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455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6F8C6-23CB-4EB1-AA13-69744E52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Correlación general: Pearson</a:t>
            </a:r>
          </a:p>
        </p:txBody>
      </p:sp>
      <p:pic>
        <p:nvPicPr>
          <p:cNvPr id="4" name="Marcador de contenido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1F03E0BD-6E84-4457-B88D-8EF66586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44" b="52938"/>
          <a:stretch/>
        </p:blipFill>
        <p:spPr bwMode="auto">
          <a:xfrm>
            <a:off x="268725" y="1923316"/>
            <a:ext cx="11654549" cy="4155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626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EC1FF-7BA2-441C-8AB2-D80FEE4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s-AR" sz="4000" dirty="0"/>
              <a:t>Correlación entre numéricas: dCor</a:t>
            </a: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683B20EE-997D-4952-B66F-E05B7901B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554593"/>
              </p:ext>
            </p:extLst>
          </p:nvPr>
        </p:nvGraphicFramePr>
        <p:xfrm>
          <a:off x="835154" y="1285875"/>
          <a:ext cx="10348660" cy="460995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005651">
                  <a:extLst>
                    <a:ext uri="{9D8B030D-6E8A-4147-A177-3AD203B41FA5}">
                      <a16:colId xmlns:a16="http://schemas.microsoft.com/office/drawing/2014/main" val="3611583644"/>
                    </a:ext>
                  </a:extLst>
                </a:gridCol>
                <a:gridCol w="4005651">
                  <a:extLst>
                    <a:ext uri="{9D8B030D-6E8A-4147-A177-3AD203B41FA5}">
                      <a16:colId xmlns:a16="http://schemas.microsoft.com/office/drawing/2014/main" val="1732408168"/>
                    </a:ext>
                  </a:extLst>
                </a:gridCol>
                <a:gridCol w="2337358">
                  <a:extLst>
                    <a:ext uri="{9D8B030D-6E8A-4147-A177-3AD203B41FA5}">
                      <a16:colId xmlns:a16="http://schemas.microsoft.com/office/drawing/2014/main" val="2045523788"/>
                    </a:ext>
                  </a:extLst>
                </a:gridCol>
              </a:tblGrid>
              <a:tr h="708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500" b="0" cap="none" spc="60" dirty="0">
                          <a:solidFill>
                            <a:schemeClr val="bg1"/>
                          </a:solidFill>
                          <a:effectLst/>
                        </a:rPr>
                        <a:t>Variable 1</a:t>
                      </a:r>
                      <a:endParaRPr lang="es-AR" sz="25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500" b="0" cap="none" spc="60" dirty="0">
                          <a:solidFill>
                            <a:schemeClr val="bg1"/>
                          </a:solidFill>
                          <a:effectLst/>
                        </a:rPr>
                        <a:t>Variable 2</a:t>
                      </a:r>
                      <a:endParaRPr lang="es-AR" sz="25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500" b="0" cap="none" spc="60" dirty="0">
                          <a:solidFill>
                            <a:schemeClr val="bg1"/>
                          </a:solidFill>
                          <a:effectLst/>
                        </a:rPr>
                        <a:t>dCor</a:t>
                      </a:r>
                      <a:endParaRPr lang="es-AR" sz="25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10189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>
                          <a:solidFill>
                            <a:schemeClr val="tx1"/>
                          </a:solidFill>
                          <a:effectLst/>
                        </a:rPr>
                        <a:t>Ejection Fraction</a:t>
                      </a:r>
                      <a:endParaRPr lang="es-AR" sz="2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Serum Creatinine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047278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>
                          <a:solidFill>
                            <a:schemeClr val="tx1"/>
                          </a:solidFill>
                          <a:effectLst/>
                        </a:rPr>
                        <a:t>Ejection Fraction</a:t>
                      </a:r>
                      <a:endParaRPr lang="es-AR" sz="2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2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>
                          <a:solidFill>
                            <a:schemeClr val="tx1"/>
                          </a:solidFill>
                          <a:effectLst/>
                        </a:rPr>
                        <a:t>Ejection Fraction</a:t>
                      </a:r>
                      <a:endParaRPr lang="es-AR" sz="22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Serum Sodium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221626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Serum Creatinine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11209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Serum Creatinine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Serum Sodium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s-AR" sz="22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07263"/>
                  </a:ext>
                </a:extLst>
              </a:tr>
              <a:tr h="650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b="0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s-AR" sz="22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Serum Sodium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200" cap="none" spc="0" dirty="0">
                          <a:solidFill>
                            <a:schemeClr val="tx1"/>
                          </a:solidFill>
                          <a:effectLst/>
                        </a:rPr>
                        <a:t>0.16</a:t>
                      </a:r>
                      <a:endParaRPr lang="es-AR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16" marR="108516" marT="14468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1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3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3877C-B375-45FF-9048-D68E855D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2606"/>
          </a:xfrm>
        </p:spPr>
        <p:txBody>
          <a:bodyPr/>
          <a:lstStyle/>
          <a:p>
            <a:pPr algn="ctr"/>
            <a:r>
              <a:rPr lang="es-AR" dirty="0"/>
              <a:t>Scatter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4DD7B1-BFD6-4F08-823E-4209A0483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7" y="2728688"/>
            <a:ext cx="4941426" cy="340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D85A2E-8CF1-4940-AED4-FAF0ECAD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87" y="2728688"/>
            <a:ext cx="5030347" cy="34043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30175D-530A-40AD-868F-CA62BAD4D845}"/>
              </a:ext>
            </a:extLst>
          </p:cNvPr>
          <p:cNvSpPr txBox="1"/>
          <p:nvPr/>
        </p:nvSpPr>
        <p:spPr>
          <a:xfrm>
            <a:off x="1885071" y="2101967"/>
            <a:ext cx="353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Serum </a:t>
            </a:r>
            <a:r>
              <a:rPr lang="es-AR" sz="2400" dirty="0" err="1"/>
              <a:t>creatinine</a:t>
            </a:r>
            <a:r>
              <a:rPr lang="es-AR" sz="2400" dirty="0"/>
              <a:t> y 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ECAC90-B608-4B10-8550-A34020E228E4}"/>
              </a:ext>
            </a:extLst>
          </p:cNvPr>
          <p:cNvSpPr txBox="1"/>
          <p:nvPr/>
        </p:nvSpPr>
        <p:spPr>
          <a:xfrm>
            <a:off x="6934499" y="2101966"/>
            <a:ext cx="444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Serum </a:t>
            </a:r>
            <a:r>
              <a:rPr lang="es-AR" sz="2400" dirty="0" err="1"/>
              <a:t>creatinine</a:t>
            </a:r>
            <a:r>
              <a:rPr lang="es-AR" sz="2400" dirty="0"/>
              <a:t> y Serum </a:t>
            </a:r>
            <a:r>
              <a:rPr lang="es-AR" sz="2400" dirty="0" err="1"/>
              <a:t>sodium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0346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172</Words>
  <Application>Microsoft Office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Insuficiencia Cardiaca</vt:lpstr>
      <vt:lpstr>Información del Dataset</vt:lpstr>
      <vt:lpstr>Outliers</vt:lpstr>
      <vt:lpstr>Distribución de Variables</vt:lpstr>
      <vt:lpstr>Correlación general: Spearman</vt:lpstr>
      <vt:lpstr>Correlación general: Pearson</vt:lpstr>
      <vt:lpstr>Correlación entre numéricas: dCor</vt:lpstr>
      <vt:lpstr>Scatter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Insuficiencia Cardiaca</dc:title>
  <dc:creator>Manuel</dc:creator>
  <cp:lastModifiedBy>Manuel</cp:lastModifiedBy>
  <cp:revision>1</cp:revision>
  <dcterms:created xsi:type="dcterms:W3CDTF">2022-03-27T14:16:49Z</dcterms:created>
  <dcterms:modified xsi:type="dcterms:W3CDTF">2022-03-27T18:08:28Z</dcterms:modified>
</cp:coreProperties>
</file>