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  <p:sldId id="263" r:id="rId9"/>
    <p:sldId id="264" r:id="rId10"/>
    <p:sldId id="265" r:id="rId11"/>
    <p:sldId id="269" r:id="rId12"/>
    <p:sldId id="266" r:id="rId13"/>
    <p:sldId id="268" r:id="rId1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2CDD0-F846-43C3-8AAD-EAFA4F116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8FA918-44BE-44F7-9ADA-B1040807C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76F86B-831C-4C08-8D96-5D2C2F84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CB28-03AD-46D7-862A-215AC23A0711}" type="datetimeFigureOut">
              <a:rPr lang="es-AR" smtClean="0"/>
              <a:t>30/3/2022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424316-1E9E-46F7-9E4F-EDC3500E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4A7D23-358E-4A48-8DA3-4B71A26E9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BFC1-C742-48E0-BF32-F6E6B45452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655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6738F-E076-40B3-8CEF-A7EB8CBF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E546DB-DFDC-4198-88CA-7090A2C48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942FBD-1EF9-441B-9E76-72B3BA1C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CB28-03AD-46D7-862A-215AC23A0711}" type="datetimeFigureOut">
              <a:rPr lang="es-AR" smtClean="0"/>
              <a:t>30/3/2022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72A2B3-A01E-46AA-A556-269024EB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3FE60D-0703-43C1-8BE4-188BF32D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BFC1-C742-48E0-BF32-F6E6B45452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423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642DDC-6BED-427C-A139-A6AA713D0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70828-1535-4522-8BA8-199CB39C3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E6EFAC-1CCD-4C1B-9637-58F6A2A7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CB28-03AD-46D7-862A-215AC23A0711}" type="datetimeFigureOut">
              <a:rPr lang="es-AR" smtClean="0"/>
              <a:t>30/3/2022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CEF3F1-1151-4B6B-BB8D-7083D5539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E19B82-28AC-49F0-B02B-6AB4F97C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BFC1-C742-48E0-BF32-F6E6B45452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122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90633-E89A-4B96-A83A-148A8FDF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1ECA2D-BA4B-42F2-A8DE-78E14BCB2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828E9C-EF69-4D72-8FB3-B2FDF99C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CB28-03AD-46D7-862A-215AC23A0711}" type="datetimeFigureOut">
              <a:rPr lang="es-AR" smtClean="0"/>
              <a:t>30/3/2022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033417-C7CC-4D61-A209-E776CD84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1E5298-E364-4EF0-A13C-5AEE988A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BFC1-C742-48E0-BF32-F6E6B45452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135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BFB8F-4308-4ED3-A115-77C09259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AB9A2E-830E-4F73-B942-B2EF0031A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9ED5BF-E179-4BEC-9F98-5037C202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CB28-03AD-46D7-862A-215AC23A0711}" type="datetimeFigureOut">
              <a:rPr lang="es-AR" smtClean="0"/>
              <a:t>30/3/2022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B91960-1C8A-425D-9F47-9E72F60A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76BE2D-25BE-4938-8FAA-B43D064E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BFC1-C742-48E0-BF32-F6E6B45452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333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85AC7-A039-46F3-A4A9-0E53CFFD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9D364D-D0BC-452C-8D21-16E1A3B4D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756C64-AA61-4457-958F-90B500024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894E0E-BDB5-459E-A61A-E24F884C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CB28-03AD-46D7-862A-215AC23A0711}" type="datetimeFigureOut">
              <a:rPr lang="es-AR" smtClean="0"/>
              <a:t>30/3/2022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3BECE2-7BD2-4A57-A9CC-B641CD6C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2320E4-8072-4CEB-8496-0A4188CB8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BFC1-C742-48E0-BF32-F6E6B45452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196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DAB45-C23F-4092-ACD7-B4CE893B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EB7594-0895-419A-9135-CABD0B2EB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FB0E66-1774-4D72-83F5-CC002DDCF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7549ECE-9587-4123-9AB8-5281ACAB0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51CD76-1482-4D39-91E6-E5F5E6084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D79A57-C594-419A-A6B3-1CEC4E98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CB28-03AD-46D7-862A-215AC23A0711}" type="datetimeFigureOut">
              <a:rPr lang="es-AR" smtClean="0"/>
              <a:t>30/3/2022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22F0D1-4300-46F7-BFD9-F72A86880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D1CF37A-0CEC-43F7-AEC0-AE39721C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BFC1-C742-48E0-BF32-F6E6B45452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835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1252D-7242-42D2-9196-88A5022F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8F0F59-2D7C-494F-B2EB-3754B46A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CB28-03AD-46D7-862A-215AC23A0711}" type="datetimeFigureOut">
              <a:rPr lang="es-AR" smtClean="0"/>
              <a:t>30/3/2022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4147C80-9EF0-429C-8D83-505A4926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9B7E4F-0B61-435C-9FF4-D9EE0F7E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BFC1-C742-48E0-BF32-F6E6B45452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349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62E2F4-17A9-4723-B861-F046FD84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CB28-03AD-46D7-862A-215AC23A0711}" type="datetimeFigureOut">
              <a:rPr lang="es-AR" smtClean="0"/>
              <a:t>30/3/2022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DBC173-32B3-4B8D-AE7F-8E2BD79F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17249C-B411-4657-A5B5-D9DF5903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BFC1-C742-48E0-BF32-F6E6B45452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993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5EF24-AC7F-4238-A2E4-0B7A54DA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F81BB4-CDC4-429D-BD01-FE3F66358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6D7DD7-088A-43D7-8201-D3E09F6D4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6CD3C1-6C7B-4939-92A1-EB5370BCF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CB28-03AD-46D7-862A-215AC23A0711}" type="datetimeFigureOut">
              <a:rPr lang="es-AR" smtClean="0"/>
              <a:t>30/3/2022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FFE8D8-A3D0-4E95-AD9D-2BAC6E93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A2A4CB-4CF7-4C32-BBCB-A3B1A59E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BFC1-C742-48E0-BF32-F6E6B45452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063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0F6BD-F063-4698-B691-BAC3CF33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10FE3F-A2FB-497A-BAB6-CDC4DF398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6CE598-FC82-4F52-BF44-AA0F22049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6F8123-F119-4D19-BC2C-059E7F6E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CB28-03AD-46D7-862A-215AC23A0711}" type="datetimeFigureOut">
              <a:rPr lang="es-AR" smtClean="0"/>
              <a:t>30/3/2022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94C97C-BC3E-45E4-98B7-B20FBC55B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0DD913-2A22-4B36-A459-79D5B2BC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BFC1-C742-48E0-BF32-F6E6B45452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052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6E0A5A3-5485-4010-82C4-59CA22DC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801190-E02E-4FF9-B695-8C4516AD1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FF06BC-EB29-40A0-97C2-1768BBAE7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BCB28-03AD-46D7-862A-215AC23A0711}" type="datetimeFigureOut">
              <a:rPr lang="es-AR" smtClean="0"/>
              <a:t>30/3/2022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3262C6-6D23-47DE-BAAD-2F341DCDF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4BA0CD-9FD1-4C52-A132-A927663AF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2BFC1-C742-48E0-BF32-F6E6B45452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943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A878DF1-A050-4579-A2C2-49FEB11EFC65}"/>
              </a:ext>
            </a:extLst>
          </p:cNvPr>
          <p:cNvSpPr/>
          <p:nvPr/>
        </p:nvSpPr>
        <p:spPr>
          <a:xfrm>
            <a:off x="0" y="3178205"/>
            <a:ext cx="12192000" cy="19619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8FE71BC-7FE1-4CBE-88CF-8C4549EB6D30}"/>
              </a:ext>
            </a:extLst>
          </p:cNvPr>
          <p:cNvSpPr/>
          <p:nvPr/>
        </p:nvSpPr>
        <p:spPr>
          <a:xfrm>
            <a:off x="0" y="1731146"/>
            <a:ext cx="12192000" cy="1447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1F0D09-9F2C-472F-9CA8-F356CFB50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4061"/>
            <a:ext cx="9144000" cy="2387600"/>
          </a:xfrm>
        </p:spPr>
        <p:txBody>
          <a:bodyPr/>
          <a:lstStyle/>
          <a:p>
            <a:r>
              <a:rPr lang="es-AR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ea typeface=".Helvetica Neue Interface" panose="020B0604020202020204" pitchFamily="34" charset="0"/>
              </a:rPr>
              <a:t>Insuficiencia Cardiaca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05406E-0B3C-4D53-AEC6-B03B7A7C3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908" y="3302697"/>
            <a:ext cx="5260184" cy="169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64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E536309B-A6E3-4A8A-B877-F57B69FF7BD9}"/>
              </a:ext>
            </a:extLst>
          </p:cNvPr>
          <p:cNvSpPr/>
          <p:nvPr/>
        </p:nvSpPr>
        <p:spPr>
          <a:xfrm>
            <a:off x="0" y="-26633"/>
            <a:ext cx="12192000" cy="1447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1B05CA9-C140-4C38-801A-4B5BF6C02301}"/>
              </a:ext>
            </a:extLst>
          </p:cNvPr>
          <p:cNvSpPr txBox="1">
            <a:spLocks/>
          </p:cNvSpPr>
          <p:nvPr/>
        </p:nvSpPr>
        <p:spPr>
          <a:xfrm>
            <a:off x="838200" y="607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3600" b="1" u="sng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Normalización de variables numéricas </a:t>
            </a:r>
          </a:p>
        </p:txBody>
      </p:sp>
      <p:pic>
        <p:nvPicPr>
          <p:cNvPr id="4" name="Marcador de contenido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CE4472B5-CBF4-4EA7-BC2D-3BB05B1D5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91" t="32943" r="42497" b="24702"/>
          <a:stretch/>
        </p:blipFill>
        <p:spPr bwMode="auto">
          <a:xfrm>
            <a:off x="1342292" y="1951979"/>
            <a:ext cx="9507415" cy="43361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91629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0428EBA8-0C1C-4658-B5FE-A9AD9F4D88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2" t="48316" r="40028" b="19682"/>
          <a:stretch/>
        </p:blipFill>
        <p:spPr bwMode="auto">
          <a:xfrm>
            <a:off x="1258032" y="2039816"/>
            <a:ext cx="9675936" cy="35156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D5D3FFA-982F-47E9-B943-21DBFF629F6B}"/>
              </a:ext>
            </a:extLst>
          </p:cNvPr>
          <p:cNvSpPr/>
          <p:nvPr/>
        </p:nvSpPr>
        <p:spPr>
          <a:xfrm>
            <a:off x="0" y="-26633"/>
            <a:ext cx="12192000" cy="1447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240B27C-606E-4322-A725-1B97339298AD}"/>
              </a:ext>
            </a:extLst>
          </p:cNvPr>
          <p:cNvSpPr txBox="1">
            <a:spLocks/>
          </p:cNvSpPr>
          <p:nvPr/>
        </p:nvSpPr>
        <p:spPr>
          <a:xfrm>
            <a:off x="838200" y="607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3600" b="1" u="sng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Descripción de las variables estandarizadas </a:t>
            </a:r>
          </a:p>
        </p:txBody>
      </p:sp>
    </p:spTree>
    <p:extLst>
      <p:ext uri="{BB962C8B-B14F-4D97-AF65-F5344CB8AC3E}">
        <p14:creationId xmlns:p14="http://schemas.microsoft.com/office/powerpoint/2010/main" val="2664448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F641FF2A-32D3-4FF2-8616-3E77A91E68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19" t="31374" r="2635" b="24388"/>
          <a:stretch/>
        </p:blipFill>
        <p:spPr bwMode="auto">
          <a:xfrm>
            <a:off x="280004" y="2009304"/>
            <a:ext cx="11631992" cy="38727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1292D4C8-DD3E-4691-B0B0-E09D2568BE69}"/>
              </a:ext>
            </a:extLst>
          </p:cNvPr>
          <p:cNvSpPr/>
          <p:nvPr/>
        </p:nvSpPr>
        <p:spPr>
          <a:xfrm>
            <a:off x="0" y="-26633"/>
            <a:ext cx="12192000" cy="1447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9D3CF47-2871-4F2F-B887-FFC53CAD8EA5}"/>
              </a:ext>
            </a:extLst>
          </p:cNvPr>
          <p:cNvSpPr txBox="1">
            <a:spLocks/>
          </p:cNvSpPr>
          <p:nvPr/>
        </p:nvSpPr>
        <p:spPr>
          <a:xfrm>
            <a:off x="838200" y="607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3600" b="1" u="sng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Gráfico de perfiles</a:t>
            </a:r>
          </a:p>
        </p:txBody>
      </p:sp>
    </p:spTree>
    <p:extLst>
      <p:ext uri="{BB962C8B-B14F-4D97-AF65-F5344CB8AC3E}">
        <p14:creationId xmlns:p14="http://schemas.microsoft.com/office/powerpoint/2010/main" val="3096547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A12A133-989F-4A05-A01D-5E54DAD854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14" t="31688" r="3868" b="23761"/>
          <a:stretch/>
        </p:blipFill>
        <p:spPr bwMode="auto">
          <a:xfrm>
            <a:off x="730155" y="2438827"/>
            <a:ext cx="11036771" cy="35798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498BC79-4DF0-4CFB-818D-83D6FA446230}"/>
              </a:ext>
            </a:extLst>
          </p:cNvPr>
          <p:cNvSpPr/>
          <p:nvPr/>
        </p:nvSpPr>
        <p:spPr>
          <a:xfrm>
            <a:off x="0" y="-26633"/>
            <a:ext cx="12192000" cy="1447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8D0DF08-88F8-4B1B-9EDE-2921F315C55D}"/>
              </a:ext>
            </a:extLst>
          </p:cNvPr>
          <p:cNvSpPr txBox="1">
            <a:spLocks/>
          </p:cNvSpPr>
          <p:nvPr/>
        </p:nvSpPr>
        <p:spPr>
          <a:xfrm>
            <a:off x="838200" y="607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3600" b="1" u="sng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Gráfico de perfiles</a:t>
            </a:r>
          </a:p>
        </p:txBody>
      </p:sp>
    </p:spTree>
    <p:extLst>
      <p:ext uri="{BB962C8B-B14F-4D97-AF65-F5344CB8AC3E}">
        <p14:creationId xmlns:p14="http://schemas.microsoft.com/office/powerpoint/2010/main" val="261639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379A910A-2313-45F1-A59F-46FB6E800461}"/>
              </a:ext>
            </a:extLst>
          </p:cNvPr>
          <p:cNvSpPr/>
          <p:nvPr/>
        </p:nvSpPr>
        <p:spPr>
          <a:xfrm>
            <a:off x="6648733" y="2483274"/>
            <a:ext cx="5357326" cy="48186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F1E55D8-C5F1-4E72-9DFA-406BBF6C468A}"/>
              </a:ext>
            </a:extLst>
          </p:cNvPr>
          <p:cNvSpPr/>
          <p:nvPr/>
        </p:nvSpPr>
        <p:spPr>
          <a:xfrm>
            <a:off x="166336" y="2483274"/>
            <a:ext cx="6436077" cy="48186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D62D64E-D9A4-4345-9422-C001B4372572}"/>
              </a:ext>
            </a:extLst>
          </p:cNvPr>
          <p:cNvSpPr/>
          <p:nvPr/>
        </p:nvSpPr>
        <p:spPr>
          <a:xfrm>
            <a:off x="0" y="0"/>
            <a:ext cx="12192000" cy="1447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C92505-FB25-475A-9D27-659460E6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7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AR" sz="3600" b="1" u="sng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Información del </a:t>
            </a:r>
            <a:r>
              <a:rPr lang="es-AR" sz="3600" b="1" u="sng" dirty="0" err="1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Dataset</a:t>
            </a:r>
            <a:endParaRPr lang="es-AR" sz="3600" b="1" u="sng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3F687A-95CA-4A4C-B985-CF0190D96EA0}"/>
              </a:ext>
            </a:extLst>
          </p:cNvPr>
          <p:cNvSpPr txBox="1"/>
          <p:nvPr/>
        </p:nvSpPr>
        <p:spPr>
          <a:xfrm>
            <a:off x="340544" y="2483274"/>
            <a:ext cx="630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>
                <a:solidFill>
                  <a:schemeClr val="accent1">
                    <a:lumMod val="50000"/>
                  </a:schemeClr>
                </a:solidFill>
              </a:rPr>
              <a:t>Variables Cuantitativas</a:t>
            </a:r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2FC64C48-CC50-4228-819E-CEDE8F6D1E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813920"/>
              </p:ext>
            </p:extLst>
          </p:nvPr>
        </p:nvGraphicFramePr>
        <p:xfrm>
          <a:off x="166336" y="2965142"/>
          <a:ext cx="6436077" cy="3566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9138">
                  <a:extLst>
                    <a:ext uri="{9D8B030D-6E8A-4147-A177-3AD203B41FA5}">
                      <a16:colId xmlns:a16="http://schemas.microsoft.com/office/drawing/2014/main" val="803342650"/>
                    </a:ext>
                  </a:extLst>
                </a:gridCol>
                <a:gridCol w="2878463">
                  <a:extLst>
                    <a:ext uri="{9D8B030D-6E8A-4147-A177-3AD203B41FA5}">
                      <a16:colId xmlns:a16="http://schemas.microsoft.com/office/drawing/2014/main" val="2223996312"/>
                    </a:ext>
                  </a:extLst>
                </a:gridCol>
                <a:gridCol w="678476">
                  <a:extLst>
                    <a:ext uri="{9D8B030D-6E8A-4147-A177-3AD203B41FA5}">
                      <a16:colId xmlns:a16="http://schemas.microsoft.com/office/drawing/2014/main" val="3062684017"/>
                    </a:ext>
                  </a:extLst>
                </a:gridCol>
              </a:tblGrid>
              <a:tr h="3756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 dirty="0">
                          <a:effectLst/>
                        </a:rPr>
                        <a:t>Variable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25" marR="71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Descripcion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25" marR="71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Unidades</a:t>
                      </a:r>
                    </a:p>
                  </a:txBody>
                  <a:tcPr marL="71425" marR="71425" marT="0" marB="0"/>
                </a:tc>
                <a:extLst>
                  <a:ext uri="{0D108BD9-81ED-4DB2-BD59-A6C34878D82A}">
                    <a16:rowId xmlns:a16="http://schemas.microsoft.com/office/drawing/2014/main" val="161118765"/>
                  </a:ext>
                </a:extLst>
              </a:tr>
              <a:tr h="3977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Age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25" marR="71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Edad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25" marR="71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 dirty="0">
                          <a:effectLst/>
                        </a:rPr>
                        <a:t>Años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25" marR="71425" marT="0" marB="0"/>
                </a:tc>
                <a:extLst>
                  <a:ext uri="{0D108BD9-81ED-4DB2-BD59-A6C34878D82A}">
                    <a16:rowId xmlns:a16="http://schemas.microsoft.com/office/drawing/2014/main" val="1390078410"/>
                  </a:ext>
                </a:extLst>
              </a:tr>
              <a:tr h="5891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 dirty="0" err="1">
                          <a:effectLst/>
                        </a:rPr>
                        <a:t>Ejection</a:t>
                      </a:r>
                      <a:r>
                        <a:rPr lang="es-AR" sz="1100" dirty="0">
                          <a:effectLst/>
                        </a:rPr>
                        <a:t> </a:t>
                      </a:r>
                      <a:r>
                        <a:rPr lang="es-AR" sz="1100" dirty="0" err="1">
                          <a:effectLst/>
                        </a:rPr>
                        <a:t>Fraction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25" marR="71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Sangre que bombea por el ventrículo izquierdo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25" marR="71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Porcentaje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25" marR="71425" marT="0" marB="0"/>
                </a:tc>
                <a:extLst>
                  <a:ext uri="{0D108BD9-81ED-4DB2-BD59-A6C34878D82A}">
                    <a16:rowId xmlns:a16="http://schemas.microsoft.com/office/drawing/2014/main" val="4090524821"/>
                  </a:ext>
                </a:extLst>
              </a:tr>
              <a:tr h="3977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Serum Sodium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25" marR="71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Niveles de sodio en sangre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25" marR="71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mEq/L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25" marR="71425" marT="0" marB="0"/>
                </a:tc>
                <a:extLst>
                  <a:ext uri="{0D108BD9-81ED-4DB2-BD59-A6C34878D82A}">
                    <a16:rowId xmlns:a16="http://schemas.microsoft.com/office/drawing/2014/main" val="2015517620"/>
                  </a:ext>
                </a:extLst>
              </a:tr>
              <a:tr h="4212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Serum Creatinine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25" marR="71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Desechos de la creatina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25" marR="71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mg/dL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25" marR="71425" marT="0" marB="0"/>
                </a:tc>
                <a:extLst>
                  <a:ext uri="{0D108BD9-81ED-4DB2-BD59-A6C34878D82A}">
                    <a16:rowId xmlns:a16="http://schemas.microsoft.com/office/drawing/2014/main" val="3928170823"/>
                  </a:ext>
                </a:extLst>
              </a:tr>
              <a:tr h="3977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Creatinine Phosphokinase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25" marR="71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 dirty="0">
                          <a:effectLst/>
                        </a:rPr>
                        <a:t>Niveles de la encima CPK en sangre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25" marR="71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Mcg/L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25" marR="71425" marT="0" marB="0"/>
                </a:tc>
                <a:extLst>
                  <a:ext uri="{0D108BD9-81ED-4DB2-BD59-A6C34878D82A}">
                    <a16:rowId xmlns:a16="http://schemas.microsoft.com/office/drawing/2014/main" val="4191536887"/>
                  </a:ext>
                </a:extLst>
              </a:tr>
              <a:tr h="5891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Platelets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25" marR="71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Cantidad de plaquetas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25" marR="71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Kiloplatelets/mL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25" marR="71425" marT="0" marB="0"/>
                </a:tc>
                <a:extLst>
                  <a:ext uri="{0D108BD9-81ED-4DB2-BD59-A6C34878D82A}">
                    <a16:rowId xmlns:a16="http://schemas.microsoft.com/office/drawing/2014/main" val="3409180843"/>
                  </a:ext>
                </a:extLst>
              </a:tr>
              <a:tr h="3977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Time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25" marR="71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Periodo de control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25" marR="71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 dirty="0" err="1">
                          <a:effectLst/>
                        </a:rPr>
                        <a:t>Dias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25" marR="71425" marT="0" marB="0"/>
                </a:tc>
                <a:extLst>
                  <a:ext uri="{0D108BD9-81ED-4DB2-BD59-A6C34878D82A}">
                    <a16:rowId xmlns:a16="http://schemas.microsoft.com/office/drawing/2014/main" val="65515761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D9ECD032-8060-4D46-95C5-062DCB8A4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218998"/>
              </p:ext>
            </p:extLst>
          </p:nvPr>
        </p:nvGraphicFramePr>
        <p:xfrm>
          <a:off x="6648732" y="2965142"/>
          <a:ext cx="5357326" cy="35663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8663">
                  <a:extLst>
                    <a:ext uri="{9D8B030D-6E8A-4147-A177-3AD203B41FA5}">
                      <a16:colId xmlns:a16="http://schemas.microsoft.com/office/drawing/2014/main" val="1671482899"/>
                    </a:ext>
                  </a:extLst>
                </a:gridCol>
                <a:gridCol w="2678663">
                  <a:extLst>
                    <a:ext uri="{9D8B030D-6E8A-4147-A177-3AD203B41FA5}">
                      <a16:colId xmlns:a16="http://schemas.microsoft.com/office/drawing/2014/main" val="526257825"/>
                    </a:ext>
                  </a:extLst>
                </a:gridCol>
              </a:tblGrid>
              <a:tr h="5225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 dirty="0">
                          <a:effectLst/>
                        </a:rPr>
                        <a:t>Variable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25" marR="714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 dirty="0">
                          <a:effectLst/>
                        </a:rPr>
                        <a:t>Descripción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25" marR="71425" marT="0" marB="0"/>
                </a:tc>
                <a:extLst>
                  <a:ext uri="{0D108BD9-81ED-4DB2-BD59-A6C34878D82A}">
                    <a16:rowId xmlns:a16="http://schemas.microsoft.com/office/drawing/2014/main" val="3102603773"/>
                  </a:ext>
                </a:extLst>
              </a:tr>
              <a:tr h="4920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Anemia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25" marR="714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 dirty="0">
                          <a:effectLst/>
                        </a:rPr>
                        <a:t>Cantidad baja de hemoglobina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25" marR="71425" marT="0" marB="0"/>
                </a:tc>
                <a:extLst>
                  <a:ext uri="{0D108BD9-81ED-4DB2-BD59-A6C34878D82A}">
                    <a16:rowId xmlns:a16="http://schemas.microsoft.com/office/drawing/2014/main" val="2979889218"/>
                  </a:ext>
                </a:extLst>
              </a:tr>
              <a:tr h="5225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High Blood Pressure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25" marR="714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 dirty="0">
                          <a:effectLst/>
                        </a:rPr>
                        <a:t>Si el paciente tiene hipertensión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25" marR="71425" marT="0" marB="0"/>
                </a:tc>
                <a:extLst>
                  <a:ext uri="{0D108BD9-81ED-4DB2-BD59-A6C34878D82A}">
                    <a16:rowId xmlns:a16="http://schemas.microsoft.com/office/drawing/2014/main" val="3763083633"/>
                  </a:ext>
                </a:extLst>
              </a:tr>
              <a:tr h="4920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Diabetes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25" marR="714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Diabetes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25" marR="71425" marT="0" marB="0"/>
                </a:tc>
                <a:extLst>
                  <a:ext uri="{0D108BD9-81ED-4DB2-BD59-A6C34878D82A}">
                    <a16:rowId xmlns:a16="http://schemas.microsoft.com/office/drawing/2014/main" val="3378313441"/>
                  </a:ext>
                </a:extLst>
              </a:tr>
              <a:tr h="5225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Sex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25" marR="714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Sexo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25" marR="71425" marT="0" marB="0"/>
                </a:tc>
                <a:extLst>
                  <a:ext uri="{0D108BD9-81ED-4DB2-BD59-A6C34878D82A}">
                    <a16:rowId xmlns:a16="http://schemas.microsoft.com/office/drawing/2014/main" val="2627783899"/>
                  </a:ext>
                </a:extLst>
              </a:tr>
              <a:tr h="4920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Smoking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25" marR="714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Fumador o no Fumador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25" marR="71425" marT="0" marB="0"/>
                </a:tc>
                <a:extLst>
                  <a:ext uri="{0D108BD9-81ED-4DB2-BD59-A6C34878D82A}">
                    <a16:rowId xmlns:a16="http://schemas.microsoft.com/office/drawing/2014/main" val="282176526"/>
                  </a:ext>
                </a:extLst>
              </a:tr>
              <a:tr h="5225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Death Event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25" marR="714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 dirty="0">
                          <a:effectLst/>
                        </a:rPr>
                        <a:t>Si el paciente sobrevivió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25" marR="71425" marT="0" marB="0"/>
                </a:tc>
                <a:extLst>
                  <a:ext uri="{0D108BD9-81ED-4DB2-BD59-A6C34878D82A}">
                    <a16:rowId xmlns:a16="http://schemas.microsoft.com/office/drawing/2014/main" val="3881970523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C7B4008B-CA74-4D14-9FB8-7C616B7C2C43}"/>
              </a:ext>
            </a:extLst>
          </p:cNvPr>
          <p:cNvSpPr txBox="1"/>
          <p:nvPr/>
        </p:nvSpPr>
        <p:spPr>
          <a:xfrm>
            <a:off x="7780606" y="2483274"/>
            <a:ext cx="357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1">
                    <a:lumMod val="50000"/>
                  </a:schemeClr>
                </a:solidFill>
              </a:rPr>
              <a:t>Variables Categóricas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BDBCFA0-BC22-4FBA-AAE9-A773A6A0CC0F}"/>
              </a:ext>
            </a:extLst>
          </p:cNvPr>
          <p:cNvSpPr txBox="1"/>
          <p:nvPr/>
        </p:nvSpPr>
        <p:spPr>
          <a:xfrm>
            <a:off x="166336" y="1482526"/>
            <a:ext cx="2565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1" i="1" u="sng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Información del </a:t>
            </a:r>
            <a:r>
              <a:rPr lang="es-AR" sz="1200" b="1" i="1" u="sng" dirty="0" err="1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dataset</a:t>
            </a:r>
            <a:endParaRPr lang="es-AR" sz="1200" b="1" i="1" u="sng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s-AR" sz="12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s-AR" sz="12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Variables: 13</a:t>
            </a:r>
          </a:p>
          <a:p>
            <a:r>
              <a:rPr lang="es-AR" sz="12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Registros: 299</a:t>
            </a:r>
          </a:p>
          <a:p>
            <a:r>
              <a:rPr lang="es-AR" sz="12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N/A: 0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48CE6EE-7D77-4A35-8476-4F09DB4FD28B}"/>
              </a:ext>
            </a:extLst>
          </p:cNvPr>
          <p:cNvSpPr/>
          <p:nvPr/>
        </p:nvSpPr>
        <p:spPr>
          <a:xfrm>
            <a:off x="166336" y="1482526"/>
            <a:ext cx="2887582" cy="96528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303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8156EDE-3FA6-459D-8C4F-DB6D392462A1}"/>
              </a:ext>
            </a:extLst>
          </p:cNvPr>
          <p:cNvSpPr/>
          <p:nvPr/>
        </p:nvSpPr>
        <p:spPr>
          <a:xfrm>
            <a:off x="0" y="0"/>
            <a:ext cx="12192000" cy="1447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FB4C2E-CA54-435B-A1B0-ED1C3295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32"/>
            <a:ext cx="10515600" cy="1199742"/>
          </a:xfrm>
        </p:spPr>
        <p:txBody>
          <a:bodyPr>
            <a:normAutofit/>
          </a:bodyPr>
          <a:lstStyle/>
          <a:p>
            <a:pPr algn="ctr"/>
            <a:r>
              <a:rPr lang="es-AR" sz="3600" b="1" u="sng" dirty="0" err="1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Outliers</a:t>
            </a:r>
            <a:endParaRPr lang="es-AR" sz="3600" b="1" u="sng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999BE9A-C724-475F-AEC9-754940964B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018" y="1628542"/>
            <a:ext cx="3324225" cy="252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024B94C-5C96-49AD-A869-0786863D2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68" y="4181242"/>
            <a:ext cx="332422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042F43DB-D3B9-4A2C-B8AC-6CF6AC9CF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730" y="4181242"/>
            <a:ext cx="332422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A1450E9E-81D2-406D-8CE8-674E290C3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80" y="1628542"/>
            <a:ext cx="332422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9C99D9DE-E00A-435F-A1DF-095F2D63A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243" y="1628542"/>
            <a:ext cx="332422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023F4FA0-3C37-4175-8899-898211DAF4D5}"/>
              </a:ext>
            </a:extLst>
          </p:cNvPr>
          <p:cNvSpPr txBox="1">
            <a:spLocks/>
          </p:cNvSpPr>
          <p:nvPr/>
        </p:nvSpPr>
        <p:spPr>
          <a:xfrm>
            <a:off x="838200" y="607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AR" sz="3600" b="1" u="sng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671A179-FE48-458E-A6E3-E368971B61FB}"/>
              </a:ext>
            </a:extLst>
          </p:cNvPr>
          <p:cNvSpPr/>
          <p:nvPr/>
        </p:nvSpPr>
        <p:spPr>
          <a:xfrm>
            <a:off x="0" y="0"/>
            <a:ext cx="12192000" cy="1447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70B6FFF-EE12-4C21-8C0E-587DFBF81DCF}"/>
              </a:ext>
            </a:extLst>
          </p:cNvPr>
          <p:cNvSpPr txBox="1">
            <a:spLocks/>
          </p:cNvSpPr>
          <p:nvPr/>
        </p:nvSpPr>
        <p:spPr>
          <a:xfrm>
            <a:off x="838200" y="607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3600" b="1" u="sng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Distribución de variables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B42570-3ED8-4533-B3C5-C92861388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41488"/>
            <a:ext cx="10663451" cy="493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807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Tabla&#10;&#10;Descripción generada automáticamente con confianza media">
            <a:extLst>
              <a:ext uri="{FF2B5EF4-FFF2-40B4-BE49-F238E27FC236}">
                <a16:creationId xmlns:a16="http://schemas.microsoft.com/office/drawing/2014/main" id="{1F03E0BD-6E84-4457-B88D-8EF665862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044" b="52938"/>
          <a:stretch/>
        </p:blipFill>
        <p:spPr bwMode="auto">
          <a:xfrm>
            <a:off x="0" y="1924783"/>
            <a:ext cx="12192000" cy="40232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FE64E32-5E65-4FBE-AC8E-F987FFB3EC80}"/>
              </a:ext>
            </a:extLst>
          </p:cNvPr>
          <p:cNvSpPr/>
          <p:nvPr/>
        </p:nvSpPr>
        <p:spPr>
          <a:xfrm>
            <a:off x="0" y="-26633"/>
            <a:ext cx="12192000" cy="1447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DE21564-BFFC-4DE6-9E6B-70268573E596}"/>
              </a:ext>
            </a:extLst>
          </p:cNvPr>
          <p:cNvSpPr txBox="1">
            <a:spLocks/>
          </p:cNvSpPr>
          <p:nvPr/>
        </p:nvSpPr>
        <p:spPr>
          <a:xfrm>
            <a:off x="838200" y="607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3600" b="1" u="sng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Correlación general: Pearson</a:t>
            </a:r>
          </a:p>
        </p:txBody>
      </p:sp>
    </p:spTree>
    <p:extLst>
      <p:ext uri="{BB962C8B-B14F-4D97-AF65-F5344CB8AC3E}">
        <p14:creationId xmlns:p14="http://schemas.microsoft.com/office/powerpoint/2010/main" val="1246266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Tabla&#10;&#10;Descripción generada automáticamente">
            <a:extLst>
              <a:ext uri="{FF2B5EF4-FFF2-40B4-BE49-F238E27FC236}">
                <a16:creationId xmlns:a16="http://schemas.microsoft.com/office/drawing/2014/main" id="{23736BF8-72CA-4323-996E-9F13EC35D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868" b="53566"/>
          <a:stretch/>
        </p:blipFill>
        <p:spPr bwMode="auto">
          <a:xfrm>
            <a:off x="0" y="1924783"/>
            <a:ext cx="12192545" cy="40232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269DAC0-F9E9-4A6F-B845-2ECD0F333B66}"/>
              </a:ext>
            </a:extLst>
          </p:cNvPr>
          <p:cNvSpPr/>
          <p:nvPr/>
        </p:nvSpPr>
        <p:spPr>
          <a:xfrm>
            <a:off x="0" y="-26633"/>
            <a:ext cx="12192000" cy="1447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445324B-EBA8-4A20-9F8B-7685AA1F6E7A}"/>
              </a:ext>
            </a:extLst>
          </p:cNvPr>
          <p:cNvSpPr txBox="1">
            <a:spLocks/>
          </p:cNvSpPr>
          <p:nvPr/>
        </p:nvSpPr>
        <p:spPr>
          <a:xfrm>
            <a:off x="838200" y="607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3600" b="1" u="sng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Correlación general: Spearman</a:t>
            </a:r>
          </a:p>
        </p:txBody>
      </p:sp>
    </p:spTree>
    <p:extLst>
      <p:ext uri="{BB962C8B-B14F-4D97-AF65-F5344CB8AC3E}">
        <p14:creationId xmlns:p14="http://schemas.microsoft.com/office/powerpoint/2010/main" val="267455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Marcador de contenido 3">
            <a:extLst>
              <a:ext uri="{FF2B5EF4-FFF2-40B4-BE49-F238E27FC236}">
                <a16:creationId xmlns:a16="http://schemas.microsoft.com/office/drawing/2014/main" id="{683B20EE-997D-4952-B66F-E05B7901B9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4352573"/>
              </p:ext>
            </p:extLst>
          </p:nvPr>
        </p:nvGraphicFramePr>
        <p:xfrm>
          <a:off x="920146" y="1632104"/>
          <a:ext cx="10348660" cy="4609957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4005651">
                  <a:extLst>
                    <a:ext uri="{9D8B030D-6E8A-4147-A177-3AD203B41FA5}">
                      <a16:colId xmlns:a16="http://schemas.microsoft.com/office/drawing/2014/main" val="3611583644"/>
                    </a:ext>
                  </a:extLst>
                </a:gridCol>
                <a:gridCol w="4005651">
                  <a:extLst>
                    <a:ext uri="{9D8B030D-6E8A-4147-A177-3AD203B41FA5}">
                      <a16:colId xmlns:a16="http://schemas.microsoft.com/office/drawing/2014/main" val="1732408168"/>
                    </a:ext>
                  </a:extLst>
                </a:gridCol>
                <a:gridCol w="2337358">
                  <a:extLst>
                    <a:ext uri="{9D8B030D-6E8A-4147-A177-3AD203B41FA5}">
                      <a16:colId xmlns:a16="http://schemas.microsoft.com/office/drawing/2014/main" val="2045523788"/>
                    </a:ext>
                  </a:extLst>
                </a:gridCol>
              </a:tblGrid>
              <a:tr h="7085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500" b="0" cap="none" spc="60" dirty="0">
                          <a:solidFill>
                            <a:schemeClr val="bg1"/>
                          </a:solidFill>
                          <a:effectLst/>
                        </a:rPr>
                        <a:t>Variable 1</a:t>
                      </a:r>
                      <a:endParaRPr lang="es-AR" sz="2500" b="0" cap="none" spc="6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16" marR="108516" marT="14468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500" b="0" cap="none" spc="60" dirty="0">
                          <a:solidFill>
                            <a:schemeClr val="bg1"/>
                          </a:solidFill>
                          <a:effectLst/>
                        </a:rPr>
                        <a:t>Variable 2</a:t>
                      </a:r>
                      <a:endParaRPr lang="es-AR" sz="2500" b="0" cap="none" spc="6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16" marR="108516" marT="14468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500" b="0" cap="none" spc="60" dirty="0">
                          <a:solidFill>
                            <a:schemeClr val="bg1"/>
                          </a:solidFill>
                          <a:effectLst/>
                        </a:rPr>
                        <a:t>dCor</a:t>
                      </a:r>
                      <a:endParaRPr lang="es-AR" sz="2500" b="0" cap="none" spc="6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16" marR="108516" marT="14468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10189"/>
                  </a:ext>
                </a:extLst>
              </a:tr>
              <a:tr h="6502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2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Ejection</a:t>
                      </a:r>
                      <a:r>
                        <a:rPr lang="es-AR" sz="2200" b="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AR" sz="22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Fraction</a:t>
                      </a:r>
                      <a:endParaRPr lang="es-AR" sz="2200" b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16" marR="108516" marT="14468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200" cap="none" spc="0" dirty="0">
                          <a:solidFill>
                            <a:schemeClr val="tx1"/>
                          </a:solidFill>
                          <a:effectLst/>
                        </a:rPr>
                        <a:t>Serum Creatinine</a:t>
                      </a:r>
                      <a:endParaRPr lang="es-AR" sz="2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16" marR="108516" marT="14468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200" cap="none" spc="0">
                          <a:solidFill>
                            <a:schemeClr val="tx1"/>
                          </a:solidFill>
                          <a:effectLst/>
                        </a:rPr>
                        <a:t>0.17</a:t>
                      </a:r>
                      <a:endParaRPr lang="es-AR" sz="2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16" marR="108516" marT="14468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047278"/>
                  </a:ext>
                </a:extLst>
              </a:tr>
              <a:tr h="6502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200" b="0" cap="none" spc="0">
                          <a:solidFill>
                            <a:schemeClr val="tx1"/>
                          </a:solidFill>
                          <a:effectLst/>
                        </a:rPr>
                        <a:t>Ejection Fraction</a:t>
                      </a:r>
                      <a:endParaRPr lang="es-AR" sz="22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16" marR="108516" marT="14468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200" cap="none" spc="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es-AR" sz="2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16" marR="108516" marT="14468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200" cap="none" spc="0">
                          <a:solidFill>
                            <a:schemeClr val="tx1"/>
                          </a:solidFill>
                          <a:effectLst/>
                        </a:rPr>
                        <a:t>0.11</a:t>
                      </a:r>
                      <a:endParaRPr lang="es-AR" sz="2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16" marR="108516" marT="14468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599532"/>
                  </a:ext>
                </a:extLst>
              </a:tr>
              <a:tr h="6502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200" b="0" cap="none" spc="0">
                          <a:solidFill>
                            <a:schemeClr val="tx1"/>
                          </a:solidFill>
                          <a:effectLst/>
                        </a:rPr>
                        <a:t>Ejection Fraction</a:t>
                      </a:r>
                      <a:endParaRPr lang="es-AR" sz="22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16" marR="108516" marT="14468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200" cap="none" spc="0" dirty="0">
                          <a:solidFill>
                            <a:schemeClr val="tx1"/>
                          </a:solidFill>
                          <a:effectLst/>
                        </a:rPr>
                        <a:t>Serum Sodium</a:t>
                      </a:r>
                      <a:endParaRPr lang="es-AR" sz="2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16" marR="108516" marT="14468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200" cap="none" spc="0">
                          <a:solidFill>
                            <a:schemeClr val="tx1"/>
                          </a:solidFill>
                          <a:effectLst/>
                        </a:rPr>
                        <a:t>0.17</a:t>
                      </a:r>
                      <a:endParaRPr lang="es-AR" sz="2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16" marR="108516" marT="14468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221626"/>
                  </a:ext>
                </a:extLst>
              </a:tr>
              <a:tr h="6502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200" b="1" cap="none" spc="0" dirty="0">
                          <a:solidFill>
                            <a:schemeClr val="tx1"/>
                          </a:solidFill>
                          <a:effectLst/>
                        </a:rPr>
                        <a:t>Serum Creatinine</a:t>
                      </a:r>
                      <a:endParaRPr lang="es-AR" sz="22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16" marR="108516" marT="14468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200" b="1" cap="none" spc="0" dirty="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es-AR" sz="22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16" marR="108516" marT="14468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200" b="1" cap="none" spc="0" dirty="0">
                          <a:solidFill>
                            <a:schemeClr val="tx1"/>
                          </a:solidFill>
                          <a:effectLst/>
                        </a:rPr>
                        <a:t>0.23</a:t>
                      </a:r>
                      <a:endParaRPr lang="es-AR" sz="22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16" marR="108516" marT="14468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611209"/>
                  </a:ext>
                </a:extLst>
              </a:tr>
              <a:tr h="6502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200" b="1" cap="none" spc="0" dirty="0">
                          <a:solidFill>
                            <a:schemeClr val="tx1"/>
                          </a:solidFill>
                          <a:effectLst/>
                        </a:rPr>
                        <a:t>Serum Creatinine</a:t>
                      </a:r>
                      <a:endParaRPr lang="es-AR" sz="22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16" marR="108516" marT="14468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200" b="1" cap="none" spc="0" dirty="0">
                          <a:solidFill>
                            <a:schemeClr val="tx1"/>
                          </a:solidFill>
                          <a:effectLst/>
                        </a:rPr>
                        <a:t>Serum Sodium</a:t>
                      </a:r>
                      <a:endParaRPr lang="es-AR" sz="22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16" marR="108516" marT="14468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200" b="1" cap="none" spc="0" dirty="0">
                          <a:solidFill>
                            <a:schemeClr val="tx1"/>
                          </a:solidFill>
                          <a:effectLst/>
                        </a:rPr>
                        <a:t>0.32</a:t>
                      </a:r>
                      <a:endParaRPr lang="es-AR" sz="22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16" marR="108516" marT="14468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207263"/>
                  </a:ext>
                </a:extLst>
              </a:tr>
              <a:tr h="6502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200" b="0" cap="none" spc="0" dirty="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es-AR" sz="2200" b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16" marR="108516" marT="14468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200" cap="none" spc="0" dirty="0">
                          <a:solidFill>
                            <a:schemeClr val="tx1"/>
                          </a:solidFill>
                          <a:effectLst/>
                        </a:rPr>
                        <a:t>Serum Sodium</a:t>
                      </a:r>
                      <a:endParaRPr lang="es-AR" sz="2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16" marR="108516" marT="14468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200" cap="none" spc="0" dirty="0">
                          <a:solidFill>
                            <a:schemeClr val="tx1"/>
                          </a:solidFill>
                          <a:effectLst/>
                        </a:rPr>
                        <a:t>0.16</a:t>
                      </a:r>
                      <a:endParaRPr lang="es-AR" sz="2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16" marR="108516" marT="14468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716293"/>
                  </a:ext>
                </a:extLst>
              </a:tr>
            </a:tbl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A0AE3F31-6C41-485E-9764-09CACFE15FE0}"/>
              </a:ext>
            </a:extLst>
          </p:cNvPr>
          <p:cNvSpPr/>
          <p:nvPr/>
        </p:nvSpPr>
        <p:spPr>
          <a:xfrm>
            <a:off x="0" y="-26633"/>
            <a:ext cx="12192000" cy="1447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1691DF5-308E-4217-BD2E-55BC70F387E7}"/>
              </a:ext>
            </a:extLst>
          </p:cNvPr>
          <p:cNvSpPr txBox="1">
            <a:spLocks/>
          </p:cNvSpPr>
          <p:nvPr/>
        </p:nvSpPr>
        <p:spPr>
          <a:xfrm>
            <a:off x="838200" y="607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3600" b="1" u="sng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Correlación entre numéricas: </a:t>
            </a:r>
            <a:r>
              <a:rPr lang="es-AR" sz="3600" b="1" u="sng" dirty="0" err="1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dCor</a:t>
            </a:r>
            <a:endParaRPr lang="es-AR" sz="3600" b="1" u="sng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235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8BE6B6F-D4C9-46EC-B763-21F5C8F219BA}"/>
              </a:ext>
            </a:extLst>
          </p:cNvPr>
          <p:cNvSpPr/>
          <p:nvPr/>
        </p:nvSpPr>
        <p:spPr>
          <a:xfrm>
            <a:off x="6190696" y="2081763"/>
            <a:ext cx="5833118" cy="48186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3455024-A645-47D3-80C0-92FF2BB8A1F1}"/>
              </a:ext>
            </a:extLst>
          </p:cNvPr>
          <p:cNvSpPr/>
          <p:nvPr/>
        </p:nvSpPr>
        <p:spPr>
          <a:xfrm>
            <a:off x="168187" y="2081763"/>
            <a:ext cx="5833118" cy="48186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14DD7B1-BFD6-4F08-823E-4209A0483D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1" y="2728688"/>
            <a:ext cx="5094309" cy="350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0D85A2E-8CF1-4940-AED4-FAF0ECAD8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473" y="2728688"/>
            <a:ext cx="5270376" cy="356682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030175D-530A-40AD-868F-CA62BAD4D845}"/>
              </a:ext>
            </a:extLst>
          </p:cNvPr>
          <p:cNvSpPr txBox="1"/>
          <p:nvPr/>
        </p:nvSpPr>
        <p:spPr>
          <a:xfrm>
            <a:off x="1748902" y="2101012"/>
            <a:ext cx="4022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Serum </a:t>
            </a:r>
            <a:r>
              <a:rPr lang="es-AR" sz="2000" b="1" dirty="0" err="1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creatinine</a:t>
            </a:r>
            <a:r>
              <a:rPr lang="es-AR" sz="20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 y Age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9ECAC90-B608-4B10-8550-A34020E228E4}"/>
              </a:ext>
            </a:extLst>
          </p:cNvPr>
          <p:cNvSpPr txBox="1"/>
          <p:nvPr/>
        </p:nvSpPr>
        <p:spPr>
          <a:xfrm>
            <a:off x="7103175" y="2122642"/>
            <a:ext cx="5257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Serum </a:t>
            </a:r>
            <a:r>
              <a:rPr lang="es-AR" sz="2000" b="1" dirty="0" err="1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creatinine</a:t>
            </a:r>
            <a:r>
              <a:rPr lang="es-AR" sz="20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 y Serum </a:t>
            </a:r>
            <a:r>
              <a:rPr lang="es-AR" sz="2000" b="1" dirty="0" err="1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sodium</a:t>
            </a:r>
            <a:endParaRPr lang="es-AR" sz="20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D2FFEE7-0E04-4DB2-9C4E-D73995FCED8D}"/>
              </a:ext>
            </a:extLst>
          </p:cNvPr>
          <p:cNvSpPr/>
          <p:nvPr/>
        </p:nvSpPr>
        <p:spPr>
          <a:xfrm>
            <a:off x="0" y="-26633"/>
            <a:ext cx="12192000" cy="1447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C08AC38-7208-49C4-9826-05D8BF289904}"/>
              </a:ext>
            </a:extLst>
          </p:cNvPr>
          <p:cNvSpPr txBox="1">
            <a:spLocks/>
          </p:cNvSpPr>
          <p:nvPr/>
        </p:nvSpPr>
        <p:spPr>
          <a:xfrm>
            <a:off x="838200" y="607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3600" b="1" u="sng" dirty="0" err="1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Scatter</a:t>
            </a:r>
            <a:r>
              <a:rPr lang="es-AR" sz="3600" b="1" u="sng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s-AR" sz="3600" b="1" u="sng" dirty="0" err="1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Plot</a:t>
            </a:r>
            <a:endParaRPr lang="es-AR" sz="3600" b="1" u="sng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34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83AF1A8C-D901-4230-A7B0-9EB38FFE9381}"/>
              </a:ext>
            </a:extLst>
          </p:cNvPr>
          <p:cNvSpPr/>
          <p:nvPr/>
        </p:nvSpPr>
        <p:spPr>
          <a:xfrm>
            <a:off x="0" y="-26633"/>
            <a:ext cx="12192000" cy="1447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239CD0A-28B3-4B67-94B5-95BDCCC4BB85}"/>
              </a:ext>
            </a:extLst>
          </p:cNvPr>
          <p:cNvSpPr txBox="1">
            <a:spLocks/>
          </p:cNvSpPr>
          <p:nvPr/>
        </p:nvSpPr>
        <p:spPr>
          <a:xfrm>
            <a:off x="838200" y="607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3600" b="1" u="sng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Train – Test Split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741D26-F489-4DED-8091-9E5ADC89E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1597" cy="1013109"/>
          </a:xfrm>
        </p:spPr>
        <p:txBody>
          <a:bodyPr>
            <a:normAutofit fontScale="85000" lnSpcReduction="10000"/>
          </a:bodyPr>
          <a:lstStyle/>
          <a:p>
            <a:r>
              <a:rPr lang="es-AR" dirty="0">
                <a:latin typeface="Century Gothic" panose="020B0502020202020204" pitchFamily="34" charset="0"/>
              </a:rPr>
              <a:t>Train (80%): 239 pacientes</a:t>
            </a:r>
          </a:p>
          <a:p>
            <a:r>
              <a:rPr lang="es-AR" dirty="0">
                <a:latin typeface="Century Gothic" panose="020B0502020202020204" pitchFamily="34" charset="0"/>
              </a:rPr>
              <a:t>Test (20%): 60 pacientes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25D6AB0-E6ED-4E3C-AA18-177380479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81" y="3175946"/>
            <a:ext cx="8968294" cy="266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666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203</Words>
  <Application>Microsoft Office PowerPoint</Application>
  <PresentationFormat>Panorámica</PresentationFormat>
  <Paragraphs>83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Tema de Office</vt:lpstr>
      <vt:lpstr>Insuficiencia Cardiaca</vt:lpstr>
      <vt:lpstr>Información del Dataset</vt:lpstr>
      <vt:lpstr>Outliers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Insuficiencia Cardiaca</dc:title>
  <dc:creator>Manuel</dc:creator>
  <cp:lastModifiedBy>Manuel</cp:lastModifiedBy>
  <cp:revision>4</cp:revision>
  <dcterms:created xsi:type="dcterms:W3CDTF">2022-03-27T14:16:49Z</dcterms:created>
  <dcterms:modified xsi:type="dcterms:W3CDTF">2022-03-30T11:08:47Z</dcterms:modified>
</cp:coreProperties>
</file>