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0" descr=""/>
          <p:cNvPicPr/>
          <p:nvPr/>
        </p:nvPicPr>
        <p:blipFill>
          <a:blip r:embed="rId2"/>
          <a:stretch/>
        </p:blipFill>
        <p:spPr>
          <a:xfrm>
            <a:off x="0" y="0"/>
            <a:ext cx="12191400" cy="6857280"/>
          </a:xfrm>
          <a:prstGeom prst="rect">
            <a:avLst/>
          </a:prstGeom>
          <a:ln w="9360">
            <a:noFill/>
          </a:ln>
        </p:spPr>
      </p:pic>
      <p:pic>
        <p:nvPicPr>
          <p:cNvPr id="1" name="Picture 3" descr=""/>
          <p:cNvPicPr/>
          <p:nvPr/>
        </p:nvPicPr>
        <p:blipFill>
          <a:blip r:embed="rId3"/>
          <a:stretch/>
        </p:blipFill>
        <p:spPr>
          <a:xfrm>
            <a:off x="0" y="0"/>
            <a:ext cx="12191400" cy="6857280"/>
          </a:xfrm>
          <a:prstGeom prst="rect">
            <a:avLst/>
          </a:prstGeom>
          <a:ln w="9360">
            <a:noFill/>
          </a:ln>
        </p:spPr>
      </p:pic>
      <p:sp>
        <p:nvSpPr>
          <p:cNvPr id="2" name="PlaceHolder 1"/>
          <p:cNvSpPr>
            <a:spLocks noGrp="1"/>
          </p:cNvSpPr>
          <p:nvPr>
            <p:ph type="title"/>
          </p:nvPr>
        </p:nvSpPr>
        <p:spPr>
          <a:xfrm>
            <a:off x="609480" y="190440"/>
            <a:ext cx="10972080" cy="581760"/>
          </a:xfrm>
          <a:prstGeom prst="rect">
            <a:avLst/>
          </a:prstGeom>
        </p:spPr>
        <p:txBody>
          <a:bodyPr lIns="0" rIns="0" tIns="0" bIns="0" anchor="ctr"/>
          <a:p>
            <a:r>
              <a:rPr b="0" lang="en-IN" sz="1800" spc="-1" strike="noStrike">
                <a:latin typeface="Arial"/>
              </a:rPr>
              <a:t>Click to edit the title text </a:t>
            </a:r>
            <a:r>
              <a:rPr b="0" lang="en-IN" sz="1800" spc="-1" strike="noStrike">
                <a:latin typeface="Arial"/>
              </a:rPr>
              <a:t>format</a:t>
            </a:r>
            <a:endParaRPr b="0" lang="en-IN" sz="18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10" descr=""/>
          <p:cNvPicPr/>
          <p:nvPr/>
        </p:nvPicPr>
        <p:blipFill>
          <a:blip r:embed="rId2"/>
          <a:stretch/>
        </p:blipFill>
        <p:spPr>
          <a:xfrm>
            <a:off x="0" y="0"/>
            <a:ext cx="12191400" cy="6857280"/>
          </a:xfrm>
          <a:prstGeom prst="rect">
            <a:avLst/>
          </a:prstGeom>
          <a:ln w="9360">
            <a:noFill/>
          </a:ln>
        </p:spPr>
      </p:pic>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523880" y="1122840"/>
            <a:ext cx="9143280" cy="4438080"/>
          </a:xfrm>
          <a:prstGeom prst="rect">
            <a:avLst/>
          </a:prstGeom>
          <a:noFill/>
          <a:ln w="9360">
            <a:noFill/>
          </a:ln>
        </p:spPr>
        <p:style>
          <a:lnRef idx="0"/>
          <a:fillRef idx="0"/>
          <a:effectRef idx="0"/>
          <a:fontRef idx="minor"/>
        </p:style>
        <p:txBody>
          <a:bodyPr lIns="90000" rIns="90000" tIns="45000" bIns="45000" anchor="ctr">
            <a:normAutofit/>
          </a:bodyPr>
          <a:p>
            <a:pPr algn="ctr">
              <a:lnSpc>
                <a:spcPct val="100000"/>
              </a:lnSpc>
            </a:pPr>
            <a:r>
              <a:rPr b="1" lang="en-IN" sz="3200" spc="-1" strike="noStrike">
                <a:solidFill>
                  <a:srgbClr val="000000"/>
                </a:solidFill>
                <a:latin typeface="Arial"/>
                <a:ea typeface="SimSun"/>
              </a:rPr>
              <a:t>Have a look at these Examples first</a:t>
            </a:r>
            <a:br/>
            <a:br/>
            <a:br/>
            <a:r>
              <a:rPr b="0" lang="en-IN" sz="2400" spc="-1" strike="noStrike">
                <a:solidFill>
                  <a:srgbClr val="000000"/>
                </a:solidFill>
                <a:latin typeface="Arial"/>
                <a:ea typeface="SimSun"/>
              </a:rPr>
              <a:t>1. You open Google and search for a news article on the Champions trophy and get hundreds of search results in return about it.</a:t>
            </a:r>
            <a:br/>
            <a:br/>
            <a:r>
              <a:rPr b="0" lang="en-IN" sz="2400" spc="-1" strike="noStrike">
                <a:solidFill>
                  <a:srgbClr val="000000"/>
                </a:solidFill>
                <a:latin typeface="Arial"/>
                <a:ea typeface="SimSun"/>
              </a:rPr>
              <a:t>2. Nate silver analyzed millions of tweets and correctly predicted the results of 49 out of 50 states in 2008 U.S. Presidential Elections.</a:t>
            </a:r>
            <a:br/>
            <a:br/>
            <a:r>
              <a:rPr b="0" lang="en-IN" sz="2400" spc="-1" strike="noStrike">
                <a:solidFill>
                  <a:srgbClr val="000000"/>
                </a:solidFill>
                <a:latin typeface="Arial"/>
                <a:ea typeface="SimSun"/>
              </a:rPr>
              <a:t>3.You type a sentence in google translate in English and get an Equivalent Chinese conversion.</a:t>
            </a:r>
            <a:endParaRPr b="0" lang="en-IN"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09480" y="190440"/>
            <a:ext cx="10972080" cy="581760"/>
          </a:xfrm>
          <a:prstGeom prst="rect">
            <a:avLst/>
          </a:prstGeom>
          <a:noFill/>
          <a:ln w="9360">
            <a:noFill/>
          </a:ln>
        </p:spPr>
        <p:style>
          <a:lnRef idx="0"/>
          <a:fillRef idx="0"/>
          <a:effectRef idx="0"/>
          <a:fontRef idx="minor"/>
        </p:style>
      </p:sp>
      <p:sp>
        <p:nvSpPr>
          <p:cNvPr id="100" name="CustomShape 2"/>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Mainly its difficult to say how similar two words are.</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Two related words like Toad and Frog... How do we know its closer than Toad and Tiger?</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The big idea – Similar words tend to occur together and will have similar context for example – </a:t>
            </a: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Apple is a fruit. </a:t>
            </a: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Mango is a fruit.</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    </a:t>
            </a:r>
            <a:r>
              <a:rPr b="0" lang="en-IN" sz="2400" spc="-1" strike="noStrike">
                <a:solidFill>
                  <a:srgbClr val="000000"/>
                </a:solidFill>
                <a:latin typeface="Arial"/>
                <a:ea typeface="SimSun"/>
              </a:rPr>
              <a:t>Apple and mango tend to have a similar context i.e fruit.</a:t>
            </a:r>
            <a:endParaRPr b="0" lang="en-IN" sz="2400" spc="-1" strike="noStrike">
              <a:latin typeface="Arial"/>
            </a:endParaRPr>
          </a:p>
        </p:txBody>
      </p:sp>
      <p:sp>
        <p:nvSpPr>
          <p:cNvPr id="101" name="Line 3"/>
          <p:cNvSpPr/>
          <p:nvPr/>
        </p:nvSpPr>
        <p:spPr>
          <a:xfrm>
            <a:off x="1107720" y="3687840"/>
            <a:ext cx="1753560" cy="360"/>
          </a:xfrm>
          <a:prstGeom prst="line">
            <a:avLst/>
          </a:prstGeom>
          <a:ln w="9360">
            <a:solidFill>
              <a:schemeClr val="accent1"/>
            </a:solidFill>
            <a:round/>
          </a:ln>
        </p:spPr>
        <p:style>
          <a:lnRef idx="0"/>
          <a:fillRef idx="0"/>
          <a:effectRef idx="0"/>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609480" y="190440"/>
            <a:ext cx="10972080" cy="581760"/>
          </a:xfrm>
          <a:prstGeom prst="rect">
            <a:avLst/>
          </a:prstGeom>
          <a:noFill/>
          <a:ln w="9360">
            <a:noFill/>
          </a:ln>
        </p:spPr>
        <p:style>
          <a:lnRef idx="0"/>
          <a:fillRef idx="0"/>
          <a:effectRef idx="0"/>
          <a:fontRef idx="minor"/>
        </p:style>
      </p:sp>
      <p:sp>
        <p:nvSpPr>
          <p:cNvPr id="103" name="CustomShape 2"/>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Word embedding aims to map each token to an n-dimensional vector, on the principle that “a word is known by the company it keeps”</a:t>
            </a:r>
            <a:endParaRPr b="0" lang="en-IN" sz="2400" spc="-1" strike="noStrike">
              <a:latin typeface="Arial"/>
            </a:endParaRPr>
          </a:p>
          <a:p>
            <a:pPr>
              <a:lnSpc>
                <a:spcPct val="100000"/>
              </a:lnSpc>
              <a:spcBef>
                <a:spcPts val="479"/>
              </a:spcBef>
            </a:pPr>
            <a:endParaRPr b="0" lang="en-IN" sz="2400" spc="-1" strike="noStrike">
              <a:latin typeface="Arial"/>
            </a:endParaRPr>
          </a:p>
          <a:p>
            <a:pPr algn="ctr">
              <a:lnSpc>
                <a:spcPct val="100000"/>
              </a:lnSpc>
              <a:spcBef>
                <a:spcPts val="641"/>
              </a:spcBef>
            </a:pPr>
            <a:r>
              <a:rPr b="0" lang="en-IN" sz="3200" spc="-1" strike="noStrike">
                <a:solidFill>
                  <a:srgbClr val="000000"/>
                </a:solidFill>
                <a:latin typeface="Arial"/>
                <a:ea typeface="SimSun"/>
              </a:rPr>
              <a:t>“</a:t>
            </a:r>
            <a:r>
              <a:rPr b="0" lang="en-IN" sz="3200" spc="-1" strike="noStrike">
                <a:solidFill>
                  <a:srgbClr val="000000"/>
                </a:solidFill>
                <a:latin typeface="Arial"/>
                <a:ea typeface="SimSun"/>
              </a:rPr>
              <a:t>The rain stays mainly in the plain”</a:t>
            </a:r>
            <a:endParaRPr b="0" lang="en-IN" sz="3200" spc="-1" strike="noStrike">
              <a:latin typeface="Arial"/>
            </a:endParaRPr>
          </a:p>
          <a:p>
            <a:pPr>
              <a:lnSpc>
                <a:spcPct val="100000"/>
              </a:lnSpc>
              <a:spcBef>
                <a:spcPts val="641"/>
              </a:spcBef>
            </a:pPr>
            <a:r>
              <a:rPr b="0" lang="en-IN" sz="3200" spc="-1" strike="noStrike">
                <a:solidFill>
                  <a:srgbClr val="000000"/>
                </a:solidFill>
                <a:latin typeface="Arial"/>
                <a:ea typeface="SimSun"/>
              </a:rPr>
              <a:t> </a:t>
            </a:r>
            <a:endParaRPr b="0" lang="en-IN" sz="3200" spc="-1" strike="noStrike">
              <a:latin typeface="Arial"/>
            </a:endParaRPr>
          </a:p>
        </p:txBody>
      </p:sp>
      <p:sp>
        <p:nvSpPr>
          <p:cNvPr id="104" name="Line 3"/>
          <p:cNvSpPr/>
          <p:nvPr/>
        </p:nvSpPr>
        <p:spPr>
          <a:xfrm>
            <a:off x="4749120" y="3384000"/>
            <a:ext cx="987480" cy="360"/>
          </a:xfrm>
          <a:prstGeom prst="line">
            <a:avLst/>
          </a:prstGeom>
          <a:ln w="9360">
            <a:solidFill>
              <a:schemeClr val="accent1"/>
            </a:solidFill>
            <a:round/>
          </a:ln>
        </p:spPr>
        <p:style>
          <a:lnRef idx="0"/>
          <a:fillRef idx="0"/>
          <a:effectRef idx="0"/>
          <a:fontRef idx="minor"/>
        </p:style>
      </p:sp>
      <p:sp>
        <p:nvSpPr>
          <p:cNvPr id="105" name="Line 4"/>
          <p:cNvSpPr/>
          <p:nvPr/>
        </p:nvSpPr>
        <p:spPr>
          <a:xfrm>
            <a:off x="3101760" y="3155040"/>
            <a:ext cx="1519560" cy="360"/>
          </a:xfrm>
          <a:prstGeom prst="line">
            <a:avLst/>
          </a:prstGeom>
          <a:ln w="9360">
            <a:solidFill>
              <a:schemeClr val="accent1"/>
            </a:solidFill>
            <a:round/>
          </a:ln>
        </p:spPr>
        <p:style>
          <a:lnRef idx="0"/>
          <a:fillRef idx="0"/>
          <a:effectRef idx="0"/>
          <a:fontRef idx="minor"/>
        </p:style>
      </p:sp>
      <p:sp>
        <p:nvSpPr>
          <p:cNvPr id="106" name="Line 5"/>
          <p:cNvSpPr/>
          <p:nvPr/>
        </p:nvSpPr>
        <p:spPr>
          <a:xfrm>
            <a:off x="5875560" y="3194640"/>
            <a:ext cx="1540440" cy="360"/>
          </a:xfrm>
          <a:prstGeom prst="line">
            <a:avLst/>
          </a:prstGeom>
          <a:ln w="9360">
            <a:solidFill>
              <a:schemeClr val="accent1"/>
            </a:solidFill>
            <a:round/>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609480" y="190440"/>
            <a:ext cx="10972080" cy="581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IN" sz="3600" spc="-1" strike="noStrike">
                <a:solidFill>
                  <a:srgbClr val="000000"/>
                </a:solidFill>
                <a:latin typeface="Arial"/>
                <a:ea typeface="SimSun"/>
              </a:rPr>
              <a:t>Co-Occurrence and Context Window.</a:t>
            </a:r>
            <a:br/>
            <a:endParaRPr b="0" lang="en-IN" sz="3600" spc="-1" strike="noStrike">
              <a:latin typeface="Arial"/>
            </a:endParaRPr>
          </a:p>
        </p:txBody>
      </p:sp>
      <p:sp>
        <p:nvSpPr>
          <p:cNvPr id="108" name="CustomShape 2"/>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Co-occurrence – For a given corpus, the co-occurrence of a pair of words say w1 and w2 is the number of times they have appeared together in a Context Window.</a:t>
            </a: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Context Window – Context window is specified by a number and the direction. So what does a context window of 2 (around) means?</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    </a:t>
            </a:r>
            <a:r>
              <a:rPr b="0" lang="en-IN" sz="2400" spc="-1" strike="noStrike">
                <a:solidFill>
                  <a:srgbClr val="000000"/>
                </a:solidFill>
                <a:latin typeface="Arial"/>
                <a:ea typeface="SimSun"/>
              </a:rPr>
              <a:t>Let us see an example below,</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        </a:t>
            </a:r>
            <a:r>
              <a:rPr b="0" lang="en-IN" sz="2400" spc="-1" strike="noStrike">
                <a:solidFill>
                  <a:srgbClr val="000000"/>
                </a:solidFill>
                <a:latin typeface="Arial"/>
                <a:ea typeface="SimSun"/>
              </a:rPr>
              <a:t>Quick Brown Fox Jump Over The Lazy Dog</a:t>
            </a:r>
            <a:endParaRPr b="0" lang="en-IN" sz="2400" spc="-1" strike="noStrike">
              <a:latin typeface="Arial"/>
            </a:endParaRPr>
          </a:p>
        </p:txBody>
      </p:sp>
      <p:sp>
        <p:nvSpPr>
          <p:cNvPr id="109" name="Line 3"/>
          <p:cNvSpPr/>
          <p:nvPr/>
        </p:nvSpPr>
        <p:spPr>
          <a:xfrm>
            <a:off x="3185640" y="4387680"/>
            <a:ext cx="532800" cy="360"/>
          </a:xfrm>
          <a:prstGeom prst="line">
            <a:avLst/>
          </a:prstGeom>
          <a:ln w="9360">
            <a:solidFill>
              <a:schemeClr val="accent1"/>
            </a:solidFill>
            <a:round/>
          </a:ln>
        </p:spPr>
        <p:style>
          <a:lnRef idx="0"/>
          <a:fillRef idx="0"/>
          <a:effectRef idx="0"/>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609480" y="190440"/>
            <a:ext cx="10972080" cy="581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IN" sz="3600" spc="-1" strike="noStrike">
                <a:solidFill>
                  <a:srgbClr val="000000"/>
                </a:solidFill>
                <a:latin typeface="Arial"/>
                <a:ea typeface="SimSun"/>
              </a:rPr>
              <a:t>Corpus = He is not lazy. He is intelligent. He is smart.</a:t>
            </a:r>
            <a:endParaRPr b="0" lang="en-IN" sz="3600" spc="-1" strike="noStrike">
              <a:latin typeface="Arial"/>
            </a:endParaRPr>
          </a:p>
        </p:txBody>
      </p:sp>
      <p:sp>
        <p:nvSpPr>
          <p:cNvPr id="111" name="CustomShape 2"/>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a:lnSpc>
                <a:spcPct val="100000"/>
              </a:lnSpc>
              <a:spcBef>
                <a:spcPts val="479"/>
              </a:spcBef>
            </a:pP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He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is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not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lazy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intelligent   smart</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He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4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2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1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2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1</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Is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4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1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2        2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1</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not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2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1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1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Lazy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1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2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1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Intelligent  2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2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Smart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1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1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0        0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 </a:t>
            </a:r>
            <a:r>
              <a:rPr b="0" lang="en-IN" sz="2400" spc="-1" strike="noStrike">
                <a:solidFill>
                  <a:srgbClr val="000000"/>
                </a:solidFill>
                <a:latin typeface="Arial"/>
                <a:ea typeface="SimSun"/>
              </a:rPr>
              <a:t>	</a:t>
            </a:r>
            <a:r>
              <a:rPr b="0" lang="en-IN" sz="2400" spc="-1" strike="noStrike">
                <a:solidFill>
                  <a:srgbClr val="000000"/>
                </a:solidFill>
                <a:latin typeface="Arial"/>
                <a:ea typeface="SimSun"/>
              </a:rPr>
              <a:t>                 0</a:t>
            </a:r>
            <a:endParaRPr b="0" lang="en-IN"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609480" y="190440"/>
            <a:ext cx="10972080" cy="581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IN" sz="3600" spc="-1" strike="noStrike">
                <a:solidFill>
                  <a:srgbClr val="000000"/>
                </a:solidFill>
                <a:latin typeface="Arial"/>
                <a:ea typeface="SimSun"/>
              </a:rPr>
              <a:t>So for word2vec we have to decide on-</a:t>
            </a:r>
            <a:endParaRPr b="0" lang="en-IN" sz="3600" spc="-1" strike="noStrike">
              <a:latin typeface="Arial"/>
            </a:endParaRPr>
          </a:p>
        </p:txBody>
      </p:sp>
      <p:sp>
        <p:nvSpPr>
          <p:cNvPr id="113" name="CustomShape 2"/>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window size for context</a:t>
            </a: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dimensionality of vector, d</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Estimate p(V|Wc)</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 Maximize P(Wo|Wc)</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09480" y="190440"/>
            <a:ext cx="10972080" cy="581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IN" sz="3600" spc="-1" strike="noStrike">
                <a:solidFill>
                  <a:srgbClr val="000000"/>
                </a:solidFill>
                <a:latin typeface="Arial"/>
                <a:ea typeface="SimSun"/>
              </a:rPr>
              <a:t>Humongous amount of textual data</a:t>
            </a:r>
            <a:endParaRPr b="0" lang="en-IN" sz="3600" spc="-1" strike="noStrike">
              <a:latin typeface="Arial"/>
            </a:endParaRPr>
          </a:p>
        </p:txBody>
      </p:sp>
      <p:sp>
        <p:nvSpPr>
          <p:cNvPr id="81" name="CustomShape 2"/>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a:lnSpc>
                <a:spcPct val="100000"/>
              </a:lnSpc>
              <a:spcBef>
                <a:spcPts val="479"/>
              </a:spcBef>
            </a:pPr>
            <a:r>
              <a:rPr b="0" lang="en-IN" sz="2400" spc="-1" strike="noStrike">
                <a:solidFill>
                  <a:srgbClr val="000000"/>
                </a:solidFill>
                <a:latin typeface="Arial"/>
                <a:ea typeface="SimSun"/>
              </a:rPr>
              <a:t>Involves different range of tasks like clustering in the google search example, classification in the second and Machine Translation in the third. </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Performing these operations on textual data is quite a difficult problem.</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So we need a way of creating a representation for words that capture their meanings, semantic relationships and the different types of contexts they are used in.</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Implemented using word embeddings.</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09480" y="190440"/>
            <a:ext cx="10972080" cy="581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IN" sz="3600" spc="-1" strike="noStrike">
                <a:solidFill>
                  <a:srgbClr val="000000"/>
                </a:solidFill>
                <a:latin typeface="Arial"/>
                <a:ea typeface="SimSun"/>
              </a:rPr>
              <a:t>Word Embeddings</a:t>
            </a:r>
            <a:endParaRPr b="0" lang="en-IN" sz="3600" spc="-1" strike="noStrike">
              <a:latin typeface="Arial"/>
            </a:endParaRPr>
          </a:p>
        </p:txBody>
      </p:sp>
      <p:sp>
        <p:nvSpPr>
          <p:cNvPr id="83" name="CustomShape 2"/>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Simplistic- Word Embeddings are the texts converted into numbers and there may be different numerical representations of the same text.</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Many Machine Learning algorithms and almost all Deep Learning Architectures are incapable of processing strings or plain text in their raw form.</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Formal- A Word Embedding format generally tries to map a word using a dictionary to a vector.</a:t>
            </a:r>
            <a:endParaRPr b="0" lang="en-IN" sz="2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09480" y="190440"/>
            <a:ext cx="10972080" cy="322560"/>
          </a:xfrm>
          <a:prstGeom prst="rect">
            <a:avLst/>
          </a:prstGeom>
          <a:noFill/>
          <a:ln w="9360">
            <a:noFill/>
          </a:ln>
        </p:spPr>
        <p:style>
          <a:lnRef idx="0"/>
          <a:fillRef idx="0"/>
          <a:effectRef idx="0"/>
          <a:fontRef idx="minor"/>
        </p:style>
        <p:txBody>
          <a:bodyPr lIns="90000" rIns="90000" tIns="45000" bIns="45000" anchor="ctr"/>
          <a:p>
            <a:pPr algn="ctr">
              <a:lnSpc>
                <a:spcPct val="100000"/>
              </a:lnSpc>
            </a:pPr>
            <a:br/>
            <a:r>
              <a:rPr b="0" lang="en-IN" sz="2800" spc="-1" strike="noStrike">
                <a:solidFill>
                  <a:srgbClr val="000000"/>
                </a:solidFill>
                <a:latin typeface="Arial"/>
                <a:ea typeface="SimSun"/>
              </a:rPr>
              <a:t>Consider a sentence</a:t>
            </a:r>
            <a:br/>
            <a:r>
              <a:rPr b="0" lang="en-IN" sz="2800" spc="-1" strike="noStrike">
                <a:solidFill>
                  <a:srgbClr val="000000"/>
                </a:solidFill>
                <a:latin typeface="Arial"/>
                <a:ea typeface="SimSun"/>
              </a:rPr>
              <a:t>“Word Embeddings are Word converted into numbers”</a:t>
            </a:r>
            <a:endParaRPr b="0" lang="en-IN" sz="2800" spc="-1" strike="noStrike">
              <a:latin typeface="Arial"/>
            </a:endParaRPr>
          </a:p>
        </p:txBody>
      </p:sp>
      <p:sp>
        <p:nvSpPr>
          <p:cNvPr id="85" name="CustomShape 2"/>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Dictionary in this will be a list of words as-</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    </a:t>
            </a:r>
            <a:r>
              <a:rPr b="0" lang="en-IN" sz="2400" spc="-1" strike="noStrike">
                <a:solidFill>
                  <a:srgbClr val="000000"/>
                </a:solidFill>
                <a:latin typeface="Arial"/>
                <a:ea typeface="SimSun"/>
              </a:rPr>
              <a:t>[‘Word’,’Embeddings’,’are’,’Converted’,’into’,’numbers’]  </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A vector representation of a word may be a one-hot encoded vector where 1 stands for the position where the word exists and 0 everywhere else.</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Word “numbers” in this format according to the above dictionary is [0,0,0,0,0,1] and of “converted” is [0,0,0,1,0,0].</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09480" y="190440"/>
            <a:ext cx="10972080" cy="581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IN" sz="3600" spc="-1" strike="noStrike">
                <a:solidFill>
                  <a:srgbClr val="000000"/>
                </a:solidFill>
                <a:latin typeface="Arial"/>
                <a:ea typeface="SimSun"/>
              </a:rPr>
              <a:t>Different types of Word Embeddings</a:t>
            </a:r>
            <a:endParaRPr b="0" lang="en-IN" sz="3600" spc="-1" strike="noStrike">
              <a:latin typeface="Arial"/>
            </a:endParaRPr>
          </a:p>
        </p:txBody>
      </p:sp>
      <p:sp>
        <p:nvSpPr>
          <p:cNvPr id="87" name="CustomShape 2"/>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a:lnSpc>
                <a:spcPct val="100000"/>
              </a:lnSpc>
              <a:spcBef>
                <a:spcPts val="479"/>
              </a:spcBef>
            </a:pPr>
            <a:r>
              <a:rPr b="0" lang="en-IN" sz="2400" spc="-1" strike="noStrike">
                <a:solidFill>
                  <a:srgbClr val="000000"/>
                </a:solidFill>
                <a:latin typeface="Arial"/>
                <a:ea typeface="SimSun"/>
              </a:rPr>
              <a:t>1. Frequency based Embedding</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2. Prediction based Embedding</a:t>
            </a:r>
            <a:endParaRPr b="0" lang="en-IN" sz="2400" spc="-1" strike="noStrike">
              <a:latin typeface="Arial"/>
            </a:endParaRPr>
          </a:p>
          <a:p>
            <a:pPr>
              <a:lnSpc>
                <a:spcPct val="100000"/>
              </a:lnSpc>
              <a:spcBef>
                <a:spcPts val="641"/>
              </a:spcBef>
            </a:pPr>
            <a:endParaRPr b="0" lang="en-IN" sz="2400" spc="-1" strike="noStrike">
              <a:latin typeface="Arial"/>
            </a:endParaRPr>
          </a:p>
        </p:txBody>
      </p:sp>
      <p:graphicFrame>
        <p:nvGraphicFramePr>
          <p:cNvPr id="88" name="Table 3"/>
          <p:cNvGraphicFramePr/>
          <p:nvPr/>
        </p:nvGraphicFramePr>
        <p:xfrm>
          <a:off x="1153080" y="2674800"/>
          <a:ext cx="3027240" cy="1646640"/>
        </p:xfrm>
        <a:graphic>
          <a:graphicData uri="http://schemas.openxmlformats.org/drawingml/2006/table">
            <a:tbl>
              <a:tblPr/>
              <a:tblGrid>
                <a:gridCol w="3027600"/>
              </a:tblGrid>
              <a:tr h="603720">
                <a:tc>
                  <a:txBody>
                    <a:bodyPr/>
                    <a:p>
                      <a:pPr>
                        <a:lnSpc>
                          <a:spcPct val="100000"/>
                        </a:lnSpc>
                      </a:pPr>
                      <a:r>
                        <a:rPr b="1" lang="en-IN" sz="1800" spc="-1" strike="noStrike">
                          <a:solidFill>
                            <a:srgbClr val="ffffff"/>
                          </a:solidFill>
                          <a:latin typeface="Arial"/>
                          <a:ea typeface="SimSun"/>
                        </a:rPr>
                        <a:t>Frequency based Embedding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9900"/>
                    </a:solidFill>
                  </a:tcPr>
                </a:tc>
              </a:tr>
              <a:tr h="347760">
                <a:tc>
                  <a:txBody>
                    <a:bodyPr/>
                    <a:p>
                      <a:pPr>
                        <a:lnSpc>
                          <a:spcPct val="100000"/>
                        </a:lnSpc>
                      </a:pPr>
                      <a:r>
                        <a:rPr b="0" lang="en-IN" sz="1800" spc="-1" strike="noStrike">
                          <a:solidFill>
                            <a:srgbClr val="000000"/>
                          </a:solidFill>
                          <a:latin typeface="Arial"/>
                          <a:ea typeface="SimSun"/>
                        </a:rPr>
                        <a:t>Count Vector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dcc"/>
                    </a:solidFill>
                  </a:tcPr>
                </a:tc>
              </a:tr>
              <a:tr h="347760">
                <a:tc>
                  <a:txBody>
                    <a:bodyPr/>
                    <a:p>
                      <a:pPr>
                        <a:lnSpc>
                          <a:spcPct val="100000"/>
                        </a:lnSpc>
                      </a:pPr>
                      <a:r>
                        <a:rPr b="0" lang="en-IN" sz="1800" spc="-1" strike="noStrike">
                          <a:solidFill>
                            <a:srgbClr val="000000"/>
                          </a:solidFill>
                          <a:latin typeface="Arial"/>
                          <a:ea typeface="SimSun"/>
                        </a:rPr>
                        <a:t>TF-IDF Vector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fe7"/>
                    </a:solidFill>
                  </a:tcPr>
                </a:tc>
              </a:tr>
              <a:tr h="347760">
                <a:tc>
                  <a:txBody>
                    <a:bodyPr/>
                    <a:p>
                      <a:pPr>
                        <a:lnSpc>
                          <a:spcPct val="100000"/>
                        </a:lnSpc>
                      </a:pPr>
                      <a:r>
                        <a:rPr b="0" lang="en-IN" sz="1800" spc="-1" strike="noStrike">
                          <a:solidFill>
                            <a:srgbClr val="000000"/>
                          </a:solidFill>
                          <a:latin typeface="Arial"/>
                          <a:ea typeface="SimSun"/>
                        </a:rPr>
                        <a:t>Co-Occurrence Vector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dcc"/>
                    </a:solidFill>
                  </a:tcPr>
                </a:tc>
              </a:tr>
            </a:tbl>
          </a:graphicData>
        </a:graphic>
      </p:graphicFrame>
      <p:graphicFrame>
        <p:nvGraphicFramePr>
          <p:cNvPr id="89" name="Table 4"/>
          <p:cNvGraphicFramePr/>
          <p:nvPr/>
        </p:nvGraphicFramePr>
        <p:xfrm>
          <a:off x="6013440" y="2674800"/>
          <a:ext cx="2773800" cy="1298880"/>
        </p:xfrm>
        <a:graphic>
          <a:graphicData uri="http://schemas.openxmlformats.org/drawingml/2006/table">
            <a:tbl>
              <a:tblPr/>
              <a:tblGrid>
                <a:gridCol w="2774160"/>
              </a:tblGrid>
              <a:tr h="603720">
                <a:tc>
                  <a:txBody>
                    <a:bodyPr/>
                    <a:p>
                      <a:pPr>
                        <a:lnSpc>
                          <a:spcPct val="100000"/>
                        </a:lnSpc>
                      </a:pPr>
                      <a:r>
                        <a:rPr b="1" lang="en-IN" sz="1800" spc="-1" strike="noStrike">
                          <a:solidFill>
                            <a:srgbClr val="ffffff"/>
                          </a:solidFill>
                          <a:latin typeface="Arial"/>
                          <a:ea typeface="SimSun"/>
                        </a:rPr>
                        <a:t>Prediction based Embedding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9900"/>
                    </a:solidFill>
                  </a:tcPr>
                </a:tc>
              </a:tr>
              <a:tr h="347760">
                <a:tc>
                  <a:txBody>
                    <a:bodyPr/>
                    <a:p>
                      <a:pPr>
                        <a:lnSpc>
                          <a:spcPct val="100000"/>
                        </a:lnSpc>
                      </a:pPr>
                      <a:r>
                        <a:rPr b="0" lang="en-IN" sz="1800" spc="-1" strike="noStrike">
                          <a:solidFill>
                            <a:srgbClr val="000000"/>
                          </a:solidFill>
                          <a:latin typeface="Arial"/>
                          <a:ea typeface="SimSun"/>
                        </a:rPr>
                        <a:t>CBOW</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dcc"/>
                    </a:solidFill>
                  </a:tcPr>
                </a:tc>
              </a:tr>
              <a:tr h="347760">
                <a:tc>
                  <a:txBody>
                    <a:bodyPr/>
                    <a:p>
                      <a:pPr>
                        <a:lnSpc>
                          <a:spcPct val="100000"/>
                        </a:lnSpc>
                      </a:pPr>
                      <a:r>
                        <a:rPr b="0" lang="en-IN" sz="1800" spc="-1" strike="noStrike">
                          <a:solidFill>
                            <a:srgbClr val="000000"/>
                          </a:solidFill>
                          <a:latin typeface="Arial"/>
                          <a:ea typeface="SimSun"/>
                        </a:rPr>
                        <a:t>Skip A Gram</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fe7"/>
                    </a:solidFill>
                  </a:tcPr>
                </a:tc>
              </a:tr>
            </a:tbl>
          </a:graphicData>
        </a:graphic>
      </p:graphicFrame>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609480" y="190440"/>
            <a:ext cx="10972080" cy="581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IN" sz="3600" spc="-1" strike="noStrike">
                <a:solidFill>
                  <a:srgbClr val="000000"/>
                </a:solidFill>
                <a:latin typeface="Arial"/>
                <a:ea typeface="SimSun"/>
              </a:rPr>
              <a:t>Count Vector</a:t>
            </a:r>
            <a:endParaRPr b="0" lang="en-IN" sz="3600" spc="-1" strike="noStrike">
              <a:latin typeface="Arial"/>
            </a:endParaRPr>
          </a:p>
        </p:txBody>
      </p:sp>
      <p:sp>
        <p:nvSpPr>
          <p:cNvPr id="91" name="CustomShape 2"/>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Consider a Corpus C of D documents {d1,d2…..dD} and N unique tokens extracted out of the corpus C. The N tokens will form our dictionary and the size of the Count Vector matrix M will be given by D X N. Each row in the matrix M contains the frequency of tokens in document D(i).</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    </a:t>
            </a:r>
            <a:r>
              <a:rPr b="0" lang="en-IN" sz="2400" spc="-1" strike="noStrike">
                <a:solidFill>
                  <a:srgbClr val="000000"/>
                </a:solidFill>
                <a:latin typeface="Arial"/>
                <a:ea typeface="SimSun"/>
              </a:rPr>
              <a:t>D1: He is a lazy boy. She is also lazy.</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    </a:t>
            </a:r>
            <a:r>
              <a:rPr b="0" lang="en-IN" sz="2400" spc="-1" strike="noStrike">
                <a:solidFill>
                  <a:srgbClr val="000000"/>
                </a:solidFill>
                <a:latin typeface="Arial"/>
                <a:ea typeface="SimSun"/>
              </a:rPr>
              <a:t>D2: Neeraj is a lazy person.</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The dictionary created may be a list of unique tokens(words) in the            corpus =[‘He’,’She’,’lazy’,’boy’,’Neeraj’,’person’]</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Here, D=2, N=6</a:t>
            </a:r>
            <a:endParaRPr b="0" lang="en-IN" sz="2400" spc="-1" strike="noStrike">
              <a:latin typeface="Arial"/>
            </a:endParaRPr>
          </a:p>
          <a:p>
            <a:pPr>
              <a:lnSpc>
                <a:spcPct val="100000"/>
              </a:lnSpc>
              <a:spcBef>
                <a:spcPts val="479"/>
              </a:spcBef>
            </a:pPr>
            <a:endParaRPr b="0" lang="en-IN"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a:lnSpc>
                <a:spcPct val="100000"/>
              </a:lnSpc>
              <a:spcBef>
                <a:spcPts val="479"/>
              </a:spcBef>
            </a:pPr>
            <a:r>
              <a:rPr b="0" lang="en-IN" sz="2400" spc="-1" strike="noStrike">
                <a:solidFill>
                  <a:srgbClr val="000000"/>
                </a:solidFill>
                <a:latin typeface="Arial"/>
                <a:ea typeface="SimSun"/>
              </a:rPr>
              <a:t>The count matrix M of size 2 X 6 will be represented as –</a:t>
            </a:r>
            <a:endParaRPr b="0" lang="en-IN" sz="2400" spc="-1" strike="noStrike">
              <a:latin typeface="Arial"/>
            </a:endParaRPr>
          </a:p>
          <a:p>
            <a:pPr>
              <a:lnSpc>
                <a:spcPct val="100000"/>
              </a:lnSpc>
              <a:spcBef>
                <a:spcPts val="641"/>
              </a:spcBef>
            </a:pPr>
            <a:r>
              <a:rPr b="0" lang="en-IN" sz="3200" spc="-1" strike="noStrike">
                <a:solidFill>
                  <a:srgbClr val="000000"/>
                </a:solidFill>
                <a:latin typeface="Arial"/>
                <a:ea typeface="SimSun"/>
              </a:rPr>
              <a:t>	</a:t>
            </a:r>
            <a:r>
              <a:rPr b="0" lang="en-IN" sz="3200" spc="-1" strike="noStrike">
                <a:solidFill>
                  <a:srgbClr val="000000"/>
                </a:solidFill>
                <a:latin typeface="Arial"/>
                <a:ea typeface="SimSun"/>
              </a:rPr>
              <a:t>He</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She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lazy boy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Neeraj person</a:t>
            </a:r>
            <a:endParaRPr b="0" lang="en-IN" sz="3200" spc="-1" strike="noStrike">
              <a:latin typeface="Arial"/>
            </a:endParaRPr>
          </a:p>
          <a:p>
            <a:pPr>
              <a:lnSpc>
                <a:spcPct val="100000"/>
              </a:lnSpc>
              <a:spcBef>
                <a:spcPts val="641"/>
              </a:spcBef>
            </a:pPr>
            <a:r>
              <a:rPr b="0" lang="en-IN" sz="3200" spc="-1" strike="noStrike">
                <a:solidFill>
                  <a:srgbClr val="000000"/>
                </a:solidFill>
                <a:latin typeface="Arial"/>
                <a:ea typeface="SimSun"/>
              </a:rPr>
              <a:t>D1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 1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 1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 2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 1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    0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         0</a:t>
            </a:r>
            <a:endParaRPr b="0" lang="en-IN" sz="3200" spc="-1" strike="noStrike">
              <a:latin typeface="Arial"/>
            </a:endParaRPr>
          </a:p>
          <a:p>
            <a:pPr>
              <a:lnSpc>
                <a:spcPct val="100000"/>
              </a:lnSpc>
              <a:spcBef>
                <a:spcPts val="641"/>
              </a:spcBef>
            </a:pPr>
            <a:r>
              <a:rPr b="0" lang="en-IN" sz="3200" spc="-1" strike="noStrike">
                <a:solidFill>
                  <a:srgbClr val="000000"/>
                </a:solidFill>
                <a:latin typeface="Arial"/>
                <a:ea typeface="SimSun"/>
              </a:rPr>
              <a:t>D2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 0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 0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 1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 0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    1 </a:t>
            </a:r>
            <a:r>
              <a:rPr b="0" lang="en-IN" sz="3200" spc="-1" strike="noStrike">
                <a:solidFill>
                  <a:srgbClr val="000000"/>
                </a:solidFill>
                <a:latin typeface="Arial"/>
                <a:ea typeface="SimSun"/>
              </a:rPr>
              <a:t>	</a:t>
            </a:r>
            <a:r>
              <a:rPr b="0" lang="en-IN" sz="3200" spc="-1" strike="noStrike">
                <a:solidFill>
                  <a:srgbClr val="000000"/>
                </a:solidFill>
                <a:latin typeface="Arial"/>
                <a:ea typeface="SimSun"/>
              </a:rPr>
              <a:t>         1</a:t>
            </a:r>
            <a:endParaRPr b="0" lang="en-IN" sz="3200" spc="-1" strike="noStrike">
              <a:latin typeface="Arial"/>
            </a:endParaRPr>
          </a:p>
          <a:p>
            <a:pPr>
              <a:lnSpc>
                <a:spcPct val="100000"/>
              </a:lnSpc>
              <a:spcBef>
                <a:spcPts val="479"/>
              </a:spcBef>
            </a:pPr>
            <a:r>
              <a:rPr b="0" lang="en-IN" sz="2400" spc="-1" strike="noStrike">
                <a:solidFill>
                  <a:srgbClr val="000000"/>
                </a:solidFill>
                <a:latin typeface="Arial"/>
                <a:ea typeface="SimSun"/>
              </a:rPr>
              <a:t>Rows correspond to the documents in the corpus.</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Columns correspond to the tokens in the dictionary.</a:t>
            </a:r>
            <a:endParaRPr b="0" lang="en-IN" sz="2400" spc="-1" strike="noStrike">
              <a:latin typeface="Arial"/>
            </a:endParaRPr>
          </a:p>
          <a:p>
            <a:pPr>
              <a:lnSpc>
                <a:spcPct val="100000"/>
              </a:lnSpc>
              <a:spcBef>
                <a:spcPts val="641"/>
              </a:spcBef>
            </a:pP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The word vector for ‘lazy’ in the above matrix is [2,1].</a:t>
            </a:r>
            <a:endParaRPr b="0" lang="en-IN" sz="2400" spc="-1" strike="noStrike">
              <a:latin typeface="Arial"/>
            </a:endParaRPr>
          </a:p>
        </p:txBody>
      </p:sp>
      <p:sp>
        <p:nvSpPr>
          <p:cNvPr id="93" name="Line 2"/>
          <p:cNvSpPr/>
          <p:nvPr/>
        </p:nvSpPr>
        <p:spPr>
          <a:xfrm>
            <a:off x="744120" y="2765880"/>
            <a:ext cx="7429320" cy="360"/>
          </a:xfrm>
          <a:prstGeom prst="line">
            <a:avLst/>
          </a:prstGeom>
          <a:ln w="9360">
            <a:solidFill>
              <a:schemeClr val="accent1"/>
            </a:solidFill>
            <a:round/>
          </a:ln>
        </p:spPr>
        <p:style>
          <a:lnRef idx="0"/>
          <a:fillRef idx="0"/>
          <a:effectRef idx="0"/>
          <a:fontRef idx="minor"/>
        </p:style>
      </p:sp>
      <p:sp>
        <p:nvSpPr>
          <p:cNvPr id="94" name="Line 3"/>
          <p:cNvSpPr/>
          <p:nvPr/>
        </p:nvSpPr>
        <p:spPr>
          <a:xfrm>
            <a:off x="691920" y="3428280"/>
            <a:ext cx="7468920" cy="360"/>
          </a:xfrm>
          <a:prstGeom prst="line">
            <a:avLst/>
          </a:prstGeom>
          <a:ln w="9360">
            <a:solidFill>
              <a:schemeClr val="accent1"/>
            </a:solidFill>
            <a:round/>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09480" y="190440"/>
            <a:ext cx="10972080" cy="581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IN" sz="3600" spc="-1" strike="noStrike">
                <a:solidFill>
                  <a:srgbClr val="000000"/>
                </a:solidFill>
                <a:latin typeface="Arial"/>
                <a:ea typeface="SimSun"/>
              </a:rPr>
              <a:t>Using pre-trained word vectors-Word2Vec</a:t>
            </a:r>
            <a:endParaRPr b="0" lang="en-IN" sz="3600" spc="-1" strike="noStrike">
              <a:latin typeface="Arial"/>
            </a:endParaRPr>
          </a:p>
        </p:txBody>
      </p:sp>
      <p:sp>
        <p:nvSpPr>
          <p:cNvPr id="96" name="CustomShape 2"/>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We are going to use google’s pre-trained model.</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It contains word vectors for a vocabulary of 3 million words trained on around 100 billion words from the google news dataset.</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You can download the 1.5 GB model from the link-https://drive.google.com/file/d/0B7XkCwpI5KDYNlNUTTlSS21pQmM/edit </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from gensim.models import Word2Vec</a:t>
            </a:r>
            <a:endParaRPr b="0" lang="en-IN" sz="2400" spc="-1" strike="noStrike">
              <a:latin typeface="Arial"/>
            </a:endParaRPr>
          </a:p>
          <a:p>
            <a:pPr>
              <a:lnSpc>
                <a:spcPct val="100000"/>
              </a:lnSpc>
              <a:spcBef>
                <a:spcPts val="479"/>
              </a:spcBef>
            </a:pP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#loading the downloaded model</a:t>
            </a:r>
            <a:endParaRPr b="0" lang="en-IN" sz="2400" spc="-1" strike="noStrike">
              <a:latin typeface="Arial"/>
            </a:endParaRPr>
          </a:p>
          <a:p>
            <a:pPr>
              <a:lnSpc>
                <a:spcPct val="100000"/>
              </a:lnSpc>
              <a:spcBef>
                <a:spcPts val="479"/>
              </a:spcBef>
            </a:pPr>
            <a:r>
              <a:rPr b="0" lang="en-IN" sz="2400" spc="-1" strike="noStrike">
                <a:solidFill>
                  <a:srgbClr val="000000"/>
                </a:solidFill>
                <a:latin typeface="Arial"/>
                <a:ea typeface="SimSun"/>
              </a:rPr>
              <a:t>model = Word2Vec.load_word2vec_format('GoogleNews-vectors-negative300.bin', binary=True, norm_only=True)</a:t>
            </a:r>
            <a:endParaRPr b="0" lang="en-IN"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09480" y="190440"/>
            <a:ext cx="10972080" cy="581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IN" sz="3600" spc="-1" strike="noStrike">
                <a:solidFill>
                  <a:srgbClr val="000000"/>
                </a:solidFill>
                <a:latin typeface="Arial"/>
                <a:ea typeface="SimSun"/>
              </a:rPr>
              <a:t>Word2Vec</a:t>
            </a:r>
            <a:endParaRPr b="0" lang="en-IN" sz="3600" spc="-1" strike="noStrike">
              <a:latin typeface="Arial"/>
            </a:endParaRPr>
          </a:p>
        </p:txBody>
      </p:sp>
      <p:sp>
        <p:nvSpPr>
          <p:cNvPr id="98" name="CustomShape 2"/>
          <p:cNvSpPr/>
          <p:nvPr/>
        </p:nvSpPr>
        <p:spPr>
          <a:xfrm>
            <a:off x="609480" y="1174680"/>
            <a:ext cx="10972080" cy="4952160"/>
          </a:xfrm>
          <a:prstGeom prst="rect">
            <a:avLst/>
          </a:prstGeom>
          <a:noFill/>
          <a:ln w="9360">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Word2vec is a group of related models that are used to produce word embeddings. These models are shallow, two-layer neural networks that are trained to reconstruct linguistic contexts of words.</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Word2vec takes as its input a large corpus of text and produces a vector space, typically of several hundred dimensions, with each unique word in the corpus being assigned a corresponding vector in the space.</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Word vectors are positioned in the vector space such that words that share common contexts in the corpus are located in close proximity to one another in the space.</a:t>
            </a:r>
            <a:endParaRPr b="0" lang="en-IN"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LibreOffice/6.0.7.3$Linux_X86_64 LibreOffice_project/00m0$Build-3</Application>
  <Words>5125</Words>
  <Paragraphs>135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2019-03-05T17:47:35Z</dcterms:created>
  <dc:creator>harpreet</dc:creator>
  <dc:description/>
  <dc:language>en-IN</dc:language>
  <cp:lastModifiedBy/>
  <dcterms:modified xsi:type="dcterms:W3CDTF">2020-02-23T15:45:01Z</dcterms:modified>
  <cp:revision>7</cp:revision>
  <dc:subject/>
  <dc:title>Have a look at these Examples first   1. You open Google and search for a news article on the ongoing Champions trophy and get hundreds of search results in return about it.  2. Nate silver analysed millions of tweets and correctly predicted the results of 49 out of 50 states in 2008 U.S Presidential Elections.  3.You type a sentence in google translate in English and get an Equivalent Chinese conversion.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1033-10.1.0.6757</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14</vt:i4>
  </property>
</Properties>
</file>