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63" r:id="rId2"/>
    <p:sldId id="257" r:id="rId3"/>
    <p:sldId id="258" r:id="rId4"/>
    <p:sldId id="259" r:id="rId5"/>
    <p:sldId id="260" r:id="rId6"/>
    <p:sldId id="266" r:id="rId7"/>
    <p:sldId id="267" r:id="rId8"/>
    <p:sldId id="277" r:id="rId9"/>
    <p:sldId id="276" r:id="rId10"/>
    <p:sldId id="264" r:id="rId11"/>
    <p:sldId id="273" r:id="rId12"/>
    <p:sldId id="265" r:id="rId13"/>
    <p:sldId id="268" r:id="rId14"/>
    <p:sldId id="270" r:id="rId15"/>
    <p:sldId id="274" r:id="rId16"/>
    <p:sldId id="271" r:id="rId17"/>
    <p:sldId id="261" r:id="rId18"/>
    <p:sldId id="262"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cvs2001@gmail.com" initials="l" lastIdx="1" clrIdx="0">
    <p:extLst>
      <p:ext uri="{19B8F6BF-5375-455C-9EA6-DF929625EA0E}">
        <p15:presenceInfo xmlns:p15="http://schemas.microsoft.com/office/powerpoint/2012/main" userId="lcvs2001@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95" autoAdjust="0"/>
    <p:restoredTop sz="94802" autoAdjust="0"/>
  </p:normalViewPr>
  <p:slideViewPr>
    <p:cSldViewPr snapToGrid="0">
      <p:cViewPr varScale="1">
        <p:scale>
          <a:sx n="75" d="100"/>
          <a:sy n="75" d="100"/>
        </p:scale>
        <p:origin x="628" y="60"/>
      </p:cViewPr>
      <p:guideLst/>
    </p:cSldViewPr>
  </p:slideViewPr>
  <p:outlineViewPr>
    <p:cViewPr>
      <p:scale>
        <a:sx n="33" d="100"/>
        <a:sy n="33" d="100"/>
      </p:scale>
      <p:origin x="0" y="-25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0A1D1-2084-4142-AD51-F271B5EA847C}"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759529BF-DC36-43AD-B1BE-40A2EB6021F6}">
      <dgm:prSet/>
      <dgm:spPr/>
      <dgm:t>
        <a:bodyPr/>
        <a:lstStyle/>
        <a:p>
          <a:endParaRPr lang="en-IN"/>
        </a:p>
      </dgm:t>
    </dgm:pt>
    <dgm:pt modelId="{994511A5-9EE0-4B40-A5BC-0012E9409C7C}" type="parTrans" cxnId="{A2A43409-2FAB-47A2-81F7-9A8E503CDE3B}">
      <dgm:prSet/>
      <dgm:spPr/>
      <dgm:t>
        <a:bodyPr/>
        <a:lstStyle/>
        <a:p>
          <a:endParaRPr lang="en-IN"/>
        </a:p>
      </dgm:t>
    </dgm:pt>
    <dgm:pt modelId="{751E4E5D-2327-4871-94B1-AD09C0F51585}" type="sibTrans" cxnId="{A2A43409-2FAB-47A2-81F7-9A8E503CDE3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a:p>
      </dgm:t>
    </dgm:pt>
    <dgm:pt modelId="{E5FDA8B4-E046-4626-9967-FE3D3323558F}">
      <dgm:prSet phldrT="[Text]" custT="1"/>
      <dgm:spPr/>
      <dgm:t>
        <a:bodyPr/>
        <a:lstStyle/>
        <a:p>
          <a:r>
            <a:rPr lang="en-IN" sz="1600" dirty="0"/>
            <a:t>Total Number of Cases</a:t>
          </a:r>
        </a:p>
      </dgm:t>
    </dgm:pt>
    <dgm:pt modelId="{E927DEA5-A42C-4EDE-9AE6-9C5F8992A192}" type="parTrans" cxnId="{5EF28AE2-A097-4BDE-BC52-7CD01D632361}">
      <dgm:prSet/>
      <dgm:spPr/>
      <dgm:t>
        <a:bodyPr/>
        <a:lstStyle/>
        <a:p>
          <a:endParaRPr lang="en-IN"/>
        </a:p>
      </dgm:t>
    </dgm:pt>
    <dgm:pt modelId="{5DC0B839-3CCC-4DFC-8F73-3EFBED9973FD}" type="sibTrans" cxnId="{5EF28AE2-A097-4BDE-BC52-7CD01D632361}">
      <dgm:prSet/>
      <dgm:spPr/>
      <dgm:t>
        <a:bodyPr/>
        <a:lstStyle/>
        <a:p>
          <a:endParaRPr lang="en-IN"/>
        </a:p>
      </dgm:t>
    </dgm:pt>
    <dgm:pt modelId="{915CBA0E-4F50-471C-B133-847970168C2E}">
      <dgm:prSet phldrT="[Text]" custT="1"/>
      <dgm:spPr/>
      <dgm:t>
        <a:bodyPr/>
        <a:lstStyle/>
        <a:p>
          <a:r>
            <a:rPr lang="en-IN" sz="1600" dirty="0"/>
            <a:t>Total Number of Deceased</a:t>
          </a:r>
        </a:p>
      </dgm:t>
    </dgm:pt>
    <dgm:pt modelId="{916A936A-544B-489D-8AB5-F90151B9E4DB}" type="parTrans" cxnId="{7952FE8D-E7BE-41ED-9F5F-5E9B49338D77}">
      <dgm:prSet/>
      <dgm:spPr/>
      <dgm:t>
        <a:bodyPr/>
        <a:lstStyle/>
        <a:p>
          <a:endParaRPr lang="en-IN"/>
        </a:p>
      </dgm:t>
    </dgm:pt>
    <dgm:pt modelId="{3A135F11-A660-4103-A5FC-093C31491CC2}" type="sibTrans" cxnId="{7952FE8D-E7BE-41ED-9F5F-5E9B49338D77}">
      <dgm:prSet/>
      <dgm:spPr/>
      <dgm:t>
        <a:bodyPr/>
        <a:lstStyle/>
        <a:p>
          <a:endParaRPr lang="en-IN"/>
        </a:p>
      </dgm:t>
    </dgm:pt>
    <dgm:pt modelId="{A053C62B-3008-4D38-BCFE-FD0B3A56A98A}" type="pres">
      <dgm:prSet presAssocID="{85E0A1D1-2084-4142-AD51-F271B5EA847C}" presName="Name0" presStyleCnt="0">
        <dgm:presLayoutVars>
          <dgm:chMax val="7"/>
          <dgm:chPref val="7"/>
          <dgm:dir/>
        </dgm:presLayoutVars>
      </dgm:prSet>
      <dgm:spPr/>
    </dgm:pt>
    <dgm:pt modelId="{2F8DA9B9-8420-48D0-B902-DD561DBF1B88}" type="pres">
      <dgm:prSet presAssocID="{85E0A1D1-2084-4142-AD51-F271B5EA847C}" presName="Name1" presStyleCnt="0"/>
      <dgm:spPr/>
    </dgm:pt>
    <dgm:pt modelId="{EB8DBA05-8DAC-4902-86C8-B3A059B2E543}" type="pres">
      <dgm:prSet presAssocID="{751E4E5D-2327-4871-94B1-AD09C0F51585}" presName="picture_1" presStyleCnt="0"/>
      <dgm:spPr/>
    </dgm:pt>
    <dgm:pt modelId="{9BB07D0D-E49F-483C-BF3B-005A827E2E19}" type="pres">
      <dgm:prSet presAssocID="{751E4E5D-2327-4871-94B1-AD09C0F51585}" presName="pictureRepeatNode" presStyleLbl="alignImgPlace1" presStyleIdx="0" presStyleCnt="3"/>
      <dgm:spPr/>
    </dgm:pt>
    <dgm:pt modelId="{DD44273C-9BB2-41ED-8D66-B3E23014FD75}" type="pres">
      <dgm:prSet presAssocID="{759529BF-DC36-43AD-B1BE-40A2EB6021F6}" presName="text_1" presStyleLbl="node1" presStyleIdx="0" presStyleCnt="0">
        <dgm:presLayoutVars>
          <dgm:bulletEnabled val="1"/>
        </dgm:presLayoutVars>
      </dgm:prSet>
      <dgm:spPr/>
    </dgm:pt>
    <dgm:pt modelId="{16A6444B-22DD-4BE3-96C4-A33088AA589A}" type="pres">
      <dgm:prSet presAssocID="{5DC0B839-3CCC-4DFC-8F73-3EFBED9973FD}" presName="picture_2" presStyleCnt="0"/>
      <dgm:spPr/>
    </dgm:pt>
    <dgm:pt modelId="{EB53B362-9B1D-4BE7-AE31-BE85B3AB31A1}" type="pres">
      <dgm:prSet presAssocID="{5DC0B839-3CCC-4DFC-8F73-3EFBED9973FD}" presName="pictureRepeatNode" presStyleLbl="alignImgPlace1" presStyleIdx="1" presStyleCnt="3"/>
      <dgm:spPr/>
    </dgm:pt>
    <dgm:pt modelId="{FC752816-6127-41F8-BAEF-CB12269395D5}" type="pres">
      <dgm:prSet presAssocID="{E5FDA8B4-E046-4626-9967-FE3D3323558F}" presName="line_2" presStyleLbl="parChTrans1D1" presStyleIdx="0" presStyleCnt="2"/>
      <dgm:spPr/>
    </dgm:pt>
    <dgm:pt modelId="{4931A6D5-0993-4B23-85B1-59A160B67DCC}" type="pres">
      <dgm:prSet presAssocID="{E5FDA8B4-E046-4626-9967-FE3D3323558F}" presName="textparent_2" presStyleLbl="node1" presStyleIdx="0" presStyleCnt="0"/>
      <dgm:spPr/>
    </dgm:pt>
    <dgm:pt modelId="{EA4AB2AD-D2A3-42B8-BCD6-09A4A1539479}" type="pres">
      <dgm:prSet presAssocID="{E5FDA8B4-E046-4626-9967-FE3D3323558F}" presName="text_2" presStyleLbl="revTx" presStyleIdx="0" presStyleCnt="2">
        <dgm:presLayoutVars>
          <dgm:bulletEnabled val="1"/>
        </dgm:presLayoutVars>
      </dgm:prSet>
      <dgm:spPr/>
    </dgm:pt>
    <dgm:pt modelId="{93E28528-8F5C-4A99-8696-540D96D346D0}" type="pres">
      <dgm:prSet presAssocID="{3A135F11-A660-4103-A5FC-093C31491CC2}" presName="picture_3" presStyleCnt="0"/>
      <dgm:spPr/>
    </dgm:pt>
    <dgm:pt modelId="{5EE5FDCF-9861-4598-9E3E-CC7D22A5EE80}" type="pres">
      <dgm:prSet presAssocID="{3A135F11-A660-4103-A5FC-093C31491CC2}" presName="pictureRepeatNode" presStyleLbl="alignImgPlace1" presStyleIdx="2" presStyleCnt="3"/>
      <dgm:spPr/>
    </dgm:pt>
    <dgm:pt modelId="{8852E12D-B19F-49AA-B57A-E15FD010B207}" type="pres">
      <dgm:prSet presAssocID="{915CBA0E-4F50-471C-B133-847970168C2E}" presName="line_3" presStyleLbl="parChTrans1D1" presStyleIdx="1" presStyleCnt="2"/>
      <dgm:spPr/>
    </dgm:pt>
    <dgm:pt modelId="{17C1E6BB-1D7A-4DB7-8600-2B0FEFD1F6E7}" type="pres">
      <dgm:prSet presAssocID="{915CBA0E-4F50-471C-B133-847970168C2E}" presName="textparent_3" presStyleLbl="node1" presStyleIdx="0" presStyleCnt="0"/>
      <dgm:spPr/>
    </dgm:pt>
    <dgm:pt modelId="{87B552F0-BC38-466E-8107-5DB1821E67D7}" type="pres">
      <dgm:prSet presAssocID="{915CBA0E-4F50-471C-B133-847970168C2E}" presName="text_3" presStyleLbl="revTx" presStyleIdx="1" presStyleCnt="2">
        <dgm:presLayoutVars>
          <dgm:bulletEnabled val="1"/>
        </dgm:presLayoutVars>
      </dgm:prSet>
      <dgm:spPr/>
    </dgm:pt>
  </dgm:ptLst>
  <dgm:cxnLst>
    <dgm:cxn modelId="{38370F06-0645-4E54-B916-3EE725A9C5DB}" type="presOf" srcId="{915CBA0E-4F50-471C-B133-847970168C2E}" destId="{87B552F0-BC38-466E-8107-5DB1821E67D7}" srcOrd="0" destOrd="0" presId="urn:microsoft.com/office/officeart/2008/layout/CircularPictureCallout"/>
    <dgm:cxn modelId="{A2A43409-2FAB-47A2-81F7-9A8E503CDE3B}" srcId="{85E0A1D1-2084-4142-AD51-F271B5EA847C}" destId="{759529BF-DC36-43AD-B1BE-40A2EB6021F6}" srcOrd="0" destOrd="0" parTransId="{994511A5-9EE0-4B40-A5BC-0012E9409C7C}" sibTransId="{751E4E5D-2327-4871-94B1-AD09C0F51585}"/>
    <dgm:cxn modelId="{06DB0614-6A46-4D10-851E-B55901EC7015}" type="presOf" srcId="{751E4E5D-2327-4871-94B1-AD09C0F51585}" destId="{9BB07D0D-E49F-483C-BF3B-005A827E2E19}" srcOrd="0" destOrd="0" presId="urn:microsoft.com/office/officeart/2008/layout/CircularPictureCallout"/>
    <dgm:cxn modelId="{EDED3B1B-BF6F-43D6-A48C-BBB8FBBCA73F}" type="presOf" srcId="{759529BF-DC36-43AD-B1BE-40A2EB6021F6}" destId="{DD44273C-9BB2-41ED-8D66-B3E23014FD75}" srcOrd="0" destOrd="0" presId="urn:microsoft.com/office/officeart/2008/layout/CircularPictureCallout"/>
    <dgm:cxn modelId="{5A82B635-40B3-4255-A703-39A7F4D53618}" type="presOf" srcId="{5DC0B839-3CCC-4DFC-8F73-3EFBED9973FD}" destId="{EB53B362-9B1D-4BE7-AE31-BE85B3AB31A1}" srcOrd="0" destOrd="0" presId="urn:microsoft.com/office/officeart/2008/layout/CircularPictureCallout"/>
    <dgm:cxn modelId="{418D4B37-CF59-4C1B-98E2-0D722143C984}" type="presOf" srcId="{E5FDA8B4-E046-4626-9967-FE3D3323558F}" destId="{EA4AB2AD-D2A3-42B8-BCD6-09A4A1539479}" srcOrd="0" destOrd="0" presId="urn:microsoft.com/office/officeart/2008/layout/CircularPictureCallout"/>
    <dgm:cxn modelId="{7952FE8D-E7BE-41ED-9F5F-5E9B49338D77}" srcId="{85E0A1D1-2084-4142-AD51-F271B5EA847C}" destId="{915CBA0E-4F50-471C-B133-847970168C2E}" srcOrd="2" destOrd="0" parTransId="{916A936A-544B-489D-8AB5-F90151B9E4DB}" sibTransId="{3A135F11-A660-4103-A5FC-093C31491CC2}"/>
    <dgm:cxn modelId="{98084CBC-F469-4B5C-82EC-2B788365FC14}" type="presOf" srcId="{3A135F11-A660-4103-A5FC-093C31491CC2}" destId="{5EE5FDCF-9861-4598-9E3E-CC7D22A5EE80}" srcOrd="0" destOrd="0" presId="urn:microsoft.com/office/officeart/2008/layout/CircularPictureCallout"/>
    <dgm:cxn modelId="{5EF28AE2-A097-4BDE-BC52-7CD01D632361}" srcId="{85E0A1D1-2084-4142-AD51-F271B5EA847C}" destId="{E5FDA8B4-E046-4626-9967-FE3D3323558F}" srcOrd="1" destOrd="0" parTransId="{E927DEA5-A42C-4EDE-9AE6-9C5F8992A192}" sibTransId="{5DC0B839-3CCC-4DFC-8F73-3EFBED9973FD}"/>
    <dgm:cxn modelId="{02F02AF6-66A5-4A7A-ADF4-DF291E8F7F74}" type="presOf" srcId="{85E0A1D1-2084-4142-AD51-F271B5EA847C}" destId="{A053C62B-3008-4D38-BCFE-FD0B3A56A98A}" srcOrd="0" destOrd="0" presId="urn:microsoft.com/office/officeart/2008/layout/CircularPictureCallout"/>
    <dgm:cxn modelId="{25113924-C354-41B4-BDFE-ACCF3860EBE9}" type="presParOf" srcId="{A053C62B-3008-4D38-BCFE-FD0B3A56A98A}" destId="{2F8DA9B9-8420-48D0-B902-DD561DBF1B88}" srcOrd="0" destOrd="0" presId="urn:microsoft.com/office/officeart/2008/layout/CircularPictureCallout"/>
    <dgm:cxn modelId="{E0C83DC3-F1BB-489F-98C2-5181FACA1937}" type="presParOf" srcId="{2F8DA9B9-8420-48D0-B902-DD561DBF1B88}" destId="{EB8DBA05-8DAC-4902-86C8-B3A059B2E543}" srcOrd="0" destOrd="0" presId="urn:microsoft.com/office/officeart/2008/layout/CircularPictureCallout"/>
    <dgm:cxn modelId="{9A22E824-5B9A-4C96-BA4D-9E5F51FE3B27}" type="presParOf" srcId="{EB8DBA05-8DAC-4902-86C8-B3A059B2E543}" destId="{9BB07D0D-E49F-483C-BF3B-005A827E2E19}" srcOrd="0" destOrd="0" presId="urn:microsoft.com/office/officeart/2008/layout/CircularPictureCallout"/>
    <dgm:cxn modelId="{FBE3F4D5-CBC4-49C1-88FA-AEC24A36C9BC}" type="presParOf" srcId="{2F8DA9B9-8420-48D0-B902-DD561DBF1B88}" destId="{DD44273C-9BB2-41ED-8D66-B3E23014FD75}" srcOrd="1" destOrd="0" presId="urn:microsoft.com/office/officeart/2008/layout/CircularPictureCallout"/>
    <dgm:cxn modelId="{133C6DD9-4D07-4B8F-BCFA-4A29F9CE1C38}" type="presParOf" srcId="{2F8DA9B9-8420-48D0-B902-DD561DBF1B88}" destId="{16A6444B-22DD-4BE3-96C4-A33088AA589A}" srcOrd="2" destOrd="0" presId="urn:microsoft.com/office/officeart/2008/layout/CircularPictureCallout"/>
    <dgm:cxn modelId="{6237768C-CA8B-4F38-8A2C-810365607D82}" type="presParOf" srcId="{16A6444B-22DD-4BE3-96C4-A33088AA589A}" destId="{EB53B362-9B1D-4BE7-AE31-BE85B3AB31A1}" srcOrd="0" destOrd="0" presId="urn:microsoft.com/office/officeart/2008/layout/CircularPictureCallout"/>
    <dgm:cxn modelId="{1255540D-0A5C-473C-AA46-A0711CB5FAC5}" type="presParOf" srcId="{2F8DA9B9-8420-48D0-B902-DD561DBF1B88}" destId="{FC752816-6127-41F8-BAEF-CB12269395D5}" srcOrd="3" destOrd="0" presId="urn:microsoft.com/office/officeart/2008/layout/CircularPictureCallout"/>
    <dgm:cxn modelId="{3F395618-DE34-4BE0-A978-FF03D8F01593}" type="presParOf" srcId="{2F8DA9B9-8420-48D0-B902-DD561DBF1B88}" destId="{4931A6D5-0993-4B23-85B1-59A160B67DCC}" srcOrd="4" destOrd="0" presId="urn:microsoft.com/office/officeart/2008/layout/CircularPictureCallout"/>
    <dgm:cxn modelId="{24433ADA-BC7F-4948-A1E5-38FE9F61BD02}" type="presParOf" srcId="{4931A6D5-0993-4B23-85B1-59A160B67DCC}" destId="{EA4AB2AD-D2A3-42B8-BCD6-09A4A1539479}" srcOrd="0" destOrd="0" presId="urn:microsoft.com/office/officeart/2008/layout/CircularPictureCallout"/>
    <dgm:cxn modelId="{B5E865DE-723E-4F23-9E2D-2E8BFC670583}" type="presParOf" srcId="{2F8DA9B9-8420-48D0-B902-DD561DBF1B88}" destId="{93E28528-8F5C-4A99-8696-540D96D346D0}" srcOrd="5" destOrd="0" presId="urn:microsoft.com/office/officeart/2008/layout/CircularPictureCallout"/>
    <dgm:cxn modelId="{D1C05194-D774-4337-95C9-6FF6C4CAEB53}" type="presParOf" srcId="{93E28528-8F5C-4A99-8696-540D96D346D0}" destId="{5EE5FDCF-9861-4598-9E3E-CC7D22A5EE80}" srcOrd="0" destOrd="0" presId="urn:microsoft.com/office/officeart/2008/layout/CircularPictureCallout"/>
    <dgm:cxn modelId="{D18E1C20-0798-40D5-BCBD-59E6D5B91301}" type="presParOf" srcId="{2F8DA9B9-8420-48D0-B902-DD561DBF1B88}" destId="{8852E12D-B19F-49AA-B57A-E15FD010B207}" srcOrd="6" destOrd="0" presId="urn:microsoft.com/office/officeart/2008/layout/CircularPictureCallout"/>
    <dgm:cxn modelId="{CD0D77E6-7720-424B-A1B0-5F94E9E9F41C}" type="presParOf" srcId="{2F8DA9B9-8420-48D0-B902-DD561DBF1B88}" destId="{17C1E6BB-1D7A-4DB7-8600-2B0FEFD1F6E7}" srcOrd="7" destOrd="0" presId="urn:microsoft.com/office/officeart/2008/layout/CircularPictureCallout"/>
    <dgm:cxn modelId="{DCF6C1A6-BBBD-4281-AEAD-E3461E0726B9}" type="presParOf" srcId="{17C1E6BB-1D7A-4DB7-8600-2B0FEFD1F6E7}" destId="{87B552F0-BC38-466E-8107-5DB1821E67D7}" srcOrd="0"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2E12D-B19F-49AA-B57A-E15FD010B207}">
      <dsp:nvSpPr>
        <dsp:cNvPr id="0" name=""/>
        <dsp:cNvSpPr/>
      </dsp:nvSpPr>
      <dsp:spPr>
        <a:xfrm>
          <a:off x="2559078" y="3295852"/>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52816-6127-41F8-BAEF-CB12269395D5}">
      <dsp:nvSpPr>
        <dsp:cNvPr id="0" name=""/>
        <dsp:cNvSpPr/>
      </dsp:nvSpPr>
      <dsp:spPr>
        <a:xfrm>
          <a:off x="2559078" y="760581"/>
          <a:ext cx="3640649"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B07D0D-E49F-483C-BF3B-005A827E2E19}">
      <dsp:nvSpPr>
        <dsp:cNvPr id="0" name=""/>
        <dsp:cNvSpPr/>
      </dsp:nvSpPr>
      <dsp:spPr>
        <a:xfrm>
          <a:off x="530861" y="0"/>
          <a:ext cx="4056434" cy="40564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44273C-9BB2-41ED-8D66-B3E23014FD75}">
      <dsp:nvSpPr>
        <dsp:cNvPr id="0" name=""/>
        <dsp:cNvSpPr/>
      </dsp:nvSpPr>
      <dsp:spPr>
        <a:xfrm>
          <a:off x="1261019" y="2153966"/>
          <a:ext cx="2596117" cy="133862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en-IN" sz="6500" kern="1200"/>
        </a:p>
      </dsp:txBody>
      <dsp:txXfrm>
        <a:off x="1261019" y="2153966"/>
        <a:ext cx="2596117" cy="1338623"/>
      </dsp:txXfrm>
    </dsp:sp>
    <dsp:sp modelId="{EB53B362-9B1D-4BE7-AE31-BE85B3AB31A1}">
      <dsp:nvSpPr>
        <dsp:cNvPr id="0" name=""/>
        <dsp:cNvSpPr/>
      </dsp:nvSpPr>
      <dsp:spPr>
        <a:xfrm>
          <a:off x="5439146" y="0"/>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AB2AD-D2A3-42B8-BCD6-09A4A1539479}">
      <dsp:nvSpPr>
        <dsp:cNvPr id="0" name=""/>
        <dsp:cNvSpPr/>
      </dsp:nvSpPr>
      <dsp:spPr>
        <a:xfrm>
          <a:off x="6960308" y="0"/>
          <a:ext cx="971510"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Cases</a:t>
          </a:r>
        </a:p>
      </dsp:txBody>
      <dsp:txXfrm>
        <a:off x="6960308" y="0"/>
        <a:ext cx="971510" cy="1521162"/>
      </dsp:txXfrm>
    </dsp:sp>
    <dsp:sp modelId="{5EE5FDCF-9861-4598-9E3E-CC7D22A5EE80}">
      <dsp:nvSpPr>
        <dsp:cNvPr id="0" name=""/>
        <dsp:cNvSpPr/>
      </dsp:nvSpPr>
      <dsp:spPr>
        <a:xfrm>
          <a:off x="5439146" y="2535271"/>
          <a:ext cx="1521162" cy="1521162"/>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552F0-BC38-466E-8107-5DB1821E67D7}">
      <dsp:nvSpPr>
        <dsp:cNvPr id="0" name=""/>
        <dsp:cNvSpPr/>
      </dsp:nvSpPr>
      <dsp:spPr>
        <a:xfrm>
          <a:off x="6960308" y="2535271"/>
          <a:ext cx="1158873" cy="1521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ctr" anchorCtr="0">
          <a:noAutofit/>
        </a:bodyPr>
        <a:lstStyle/>
        <a:p>
          <a:pPr marL="0" lvl="0" indent="0" algn="l" defTabSz="711200">
            <a:lnSpc>
              <a:spcPct val="90000"/>
            </a:lnSpc>
            <a:spcBef>
              <a:spcPct val="0"/>
            </a:spcBef>
            <a:spcAft>
              <a:spcPct val="35000"/>
            </a:spcAft>
            <a:buNone/>
          </a:pPr>
          <a:r>
            <a:rPr lang="en-IN" sz="1600" kern="1200" dirty="0"/>
            <a:t>Total Number of Deceased</a:t>
          </a:r>
        </a:p>
      </dsp:txBody>
      <dsp:txXfrm>
        <a:off x="6960308" y="2535271"/>
        <a:ext cx="1158873" cy="15211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42280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13688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83089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177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47622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62463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88869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4874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5711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2168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73996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4EA89-8DB9-45EC-82A0-76FC187B4990}"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215326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4EA89-8DB9-45EC-82A0-76FC187B4990}"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16700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51025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2942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64EA89-8DB9-45EC-82A0-76FC187B4990}" type="datetimeFigureOut">
              <a:rPr lang="en-IN" smtClean="0"/>
              <a:t>05-05-2023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39846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4EA89-8DB9-45EC-82A0-76FC187B4990}"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F5DA0-8B41-45D3-99AF-FF548771C7C2}" type="slidenum">
              <a:rPr lang="en-IN" smtClean="0"/>
              <a:t>‹#›</a:t>
            </a:fld>
            <a:endParaRPr lang="en-IN"/>
          </a:p>
        </p:txBody>
      </p:sp>
    </p:spTree>
    <p:extLst>
      <p:ext uri="{BB962C8B-B14F-4D97-AF65-F5344CB8AC3E}">
        <p14:creationId xmlns:p14="http://schemas.microsoft.com/office/powerpoint/2010/main" val="89644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64EA89-8DB9-45EC-82A0-76FC187B4990}" type="datetimeFigureOut">
              <a:rPr lang="en-IN" smtClean="0"/>
              <a:t>05-05-2023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31F5DA0-8B41-45D3-99AF-FF548771C7C2}" type="slidenum">
              <a:rPr lang="en-IN" smtClean="0"/>
              <a:t>‹#›</a:t>
            </a:fld>
            <a:endParaRPr lang="en-IN"/>
          </a:p>
        </p:txBody>
      </p:sp>
    </p:spTree>
    <p:extLst>
      <p:ext uri="{BB962C8B-B14F-4D97-AF65-F5344CB8AC3E}">
        <p14:creationId xmlns:p14="http://schemas.microsoft.com/office/powerpoint/2010/main" val="4258477807"/>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CA44-A38C-4738-B252-A248A351678B}"/>
              </a:ext>
            </a:extLst>
          </p:cNvPr>
          <p:cNvSpPr>
            <a:spLocks noGrp="1"/>
          </p:cNvSpPr>
          <p:nvPr>
            <p:ph type="title"/>
          </p:nvPr>
        </p:nvSpPr>
        <p:spPr>
          <a:xfrm>
            <a:off x="647701" y="1454964"/>
            <a:ext cx="3339281" cy="3308840"/>
          </a:xfrm>
        </p:spPr>
        <p:txBody>
          <a:bodyPr vert="horz" lIns="91440" tIns="45720" rIns="91440" bIns="45720" rtlCol="0" anchor="b">
            <a:normAutofit/>
          </a:bodyPr>
          <a:lstStyle/>
          <a:p>
            <a:pPr>
              <a:lnSpc>
                <a:spcPct val="90000"/>
              </a:lnSpc>
            </a:pPr>
            <a:r>
              <a:rPr lang="en-US" sz="5100"/>
              <a:t>COVID-19 </a:t>
            </a:r>
            <a:br>
              <a:rPr lang="en-US" sz="5100"/>
            </a:br>
            <a:r>
              <a:rPr lang="en-US" sz="5100"/>
              <a:t>ANALYSIS</a:t>
            </a:r>
          </a:p>
        </p:txBody>
      </p:sp>
      <p:sp>
        <p:nvSpPr>
          <p:cNvPr id="3" name="Text Placeholder 2">
            <a:extLst>
              <a:ext uri="{FF2B5EF4-FFF2-40B4-BE49-F238E27FC236}">
                <a16:creationId xmlns:a16="http://schemas.microsoft.com/office/drawing/2014/main" id="{49FEE3BC-AA2B-434C-83EB-239C4EDAE949}"/>
              </a:ext>
            </a:extLst>
          </p:cNvPr>
          <p:cNvSpPr>
            <a:spLocks noGrp="1"/>
          </p:cNvSpPr>
          <p:nvPr>
            <p:ph type="body" idx="1"/>
          </p:nvPr>
        </p:nvSpPr>
        <p:spPr>
          <a:xfrm>
            <a:off x="647701" y="4763803"/>
            <a:ext cx="3339281" cy="1464378"/>
          </a:xfrm>
        </p:spPr>
        <p:txBody>
          <a:bodyPr vert="horz" lIns="91440" tIns="45720" rIns="91440" bIns="45720" rtlCol="0" anchor="t">
            <a:normAutofit/>
          </a:bodyPr>
          <a:lstStyle/>
          <a:p>
            <a:r>
              <a:rPr lang="en-US" sz="1800" u="sng" strike="noStrike" baseline="0" dirty="0"/>
              <a:t>​</a:t>
            </a:r>
            <a:r>
              <a:rPr lang="en-US" sz="1800" strike="noStrike" baseline="0" dirty="0"/>
              <a:t>🇲​​🇦​​🇳​​🇵​​🇷​​🇪​​🇪​​🇹​ ​🇸​​🇮​​🇳​​🇬​​🇭​ </a:t>
            </a:r>
            <a:br>
              <a:rPr lang="en-US" sz="1800" strike="noStrike" baseline="0" dirty="0"/>
            </a:br>
            <a:r>
              <a:rPr lang="en-US" sz="1800" strike="noStrike" baseline="0" dirty="0"/>
              <a:t>​🇦​​🇲​​🇦​​🇳​ ​🇲​​🇦​​🇸​​🇰​​🇦​​🇷​​🇪​ </a:t>
            </a:r>
            <a:br>
              <a:rPr lang="en-US" sz="1800" strike="noStrike" baseline="0" dirty="0"/>
            </a:br>
            <a:r>
              <a:rPr lang="en-US" sz="1800" strike="noStrike" baseline="0" dirty="0"/>
              <a:t>​🇾​​🇦​​🇩​​🇳​​🇪​​🇸​​🇭​ ​🇸​​🇮​​🇳​​🇬​​🇭​ </a:t>
            </a:r>
            <a:br>
              <a:rPr lang="en-US" sz="1800" strike="noStrike" baseline="0" dirty="0"/>
            </a:br>
            <a:r>
              <a:rPr lang="en-US" sz="1800" strike="noStrike" baseline="0" dirty="0"/>
              <a:t>​🇦​​🇳​​🇦​​🇩​​🇮​ ​🇧​​🇷</a:t>
            </a:r>
            <a:r>
              <a:rPr lang="en-US" sz="1400" strike="noStrike" baseline="0" dirty="0"/>
              <a:t>A</a:t>
            </a:r>
            <a:r>
              <a:rPr lang="en-US" sz="1800" strike="noStrike" baseline="0" dirty="0"/>
              <a:t>​​🇲​​🇭</a:t>
            </a:r>
            <a:endParaRPr lang="en-US" sz="1800" dirty="0"/>
          </a:p>
        </p:txBody>
      </p:sp>
      <p:pic>
        <p:nvPicPr>
          <p:cNvPr id="5" name="Picture 4" descr="A close-up of a flag&#10;&#10;Description automatically generated with low confidence">
            <a:extLst>
              <a:ext uri="{FF2B5EF4-FFF2-40B4-BE49-F238E27FC236}">
                <a16:creationId xmlns:a16="http://schemas.microsoft.com/office/drawing/2014/main" id="{8A344DB7-A5AF-ED62-5EC2-AF18757E17A1}"/>
              </a:ext>
            </a:extLst>
          </p:cNvPr>
          <p:cNvPicPr>
            <a:picLocks noChangeAspect="1"/>
          </p:cNvPicPr>
          <p:nvPr/>
        </p:nvPicPr>
        <p:blipFill rotWithShape="1">
          <a:blip r:embed="rId3"/>
          <a:srcRect l="3233" r="23210" b="-1"/>
          <a:stretch/>
        </p:blipFill>
        <p:spPr>
          <a:xfrm>
            <a:off x="4634682" y="10"/>
            <a:ext cx="7557319" cy="6857990"/>
          </a:xfrm>
          <a:prstGeom prst="rect">
            <a:avLst/>
          </a:prstGeom>
        </p:spPr>
      </p:pic>
    </p:spTree>
    <p:extLst>
      <p:ext uri="{BB962C8B-B14F-4D97-AF65-F5344CB8AC3E}">
        <p14:creationId xmlns:p14="http://schemas.microsoft.com/office/powerpoint/2010/main" val="88935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D3F3C-81DD-46F5-95AD-1CE6BFB1E7BC}"/>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u="sng" kern="1200">
                <a:solidFill>
                  <a:srgbClr val="EBEBEB"/>
                </a:solidFill>
                <a:highlight>
                  <a:srgbClr val="000000"/>
                </a:highlight>
                <a:latin typeface="+mj-lt"/>
                <a:ea typeface="+mj-ea"/>
                <a:cs typeface="+mj-cs"/>
              </a:rPr>
              <a:t>DELTA7 CONFIRMED CASE:</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a:extLst>
              <a:ext uri="{FF2B5EF4-FFF2-40B4-BE49-F238E27FC236}">
                <a16:creationId xmlns:a16="http://schemas.microsoft.com/office/drawing/2014/main" id="{15E773C5-2D45-485C-AB93-3E8DA3FE3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92" y="1504470"/>
            <a:ext cx="5449889" cy="3849057"/>
          </a:xfrm>
          <a:prstGeom prst="rect">
            <a:avLst/>
          </a:prstGeom>
          <a:noFill/>
          <a:effectLst/>
        </p:spPr>
      </p:pic>
      <p:sp>
        <p:nvSpPr>
          <p:cNvPr id="12"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9483715-EEDE-4FBA-9FE9-634072852777}"/>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This visual represents the number of Delta 7 cases in India. </a:t>
            </a:r>
          </a:p>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It provides important information for public health officials</a:t>
            </a:r>
          </a:p>
          <a:p>
            <a:pPr>
              <a:spcBef>
                <a:spcPts val="1000"/>
              </a:spcBef>
              <a:buClr>
                <a:schemeClr val="bg2">
                  <a:lumMod val="40000"/>
                  <a:lumOff val="60000"/>
                </a:schemeClr>
              </a:buClr>
              <a:buSzPct val="80000"/>
              <a:buFont typeface="Wingdings 3" charset="2"/>
              <a:buChar char=""/>
            </a:pPr>
            <a:r>
              <a:rPr lang="en-US" dirty="0">
                <a:solidFill>
                  <a:srgbClr val="EBEBEB"/>
                </a:solidFill>
                <a:effectLst/>
                <a:latin typeface="+mj-lt"/>
                <a:ea typeface="+mj-ea"/>
                <a:cs typeface="+mj-cs"/>
              </a:rPr>
              <a:t>They can monitor and respond to the </a:t>
            </a:r>
            <a:r>
              <a:rPr lang="en-US">
                <a:solidFill>
                  <a:srgbClr val="EBEBEB"/>
                </a:solidFill>
                <a:effectLst/>
                <a:latin typeface="+mj-lt"/>
                <a:ea typeface="+mj-ea"/>
                <a:cs typeface="+mj-cs"/>
              </a:rPr>
              <a:t>spread of </a:t>
            </a:r>
            <a:r>
              <a:rPr lang="en-US" dirty="0">
                <a:solidFill>
                  <a:srgbClr val="EBEBEB"/>
                </a:solidFill>
                <a:effectLst/>
                <a:latin typeface="+mj-lt"/>
                <a:ea typeface="+mj-ea"/>
                <a:cs typeface="+mj-cs"/>
              </a:rPr>
              <a:t>this COVID-19 variant in the country.</a:t>
            </a:r>
            <a:endParaRPr lang="en-US" dirty="0">
              <a:solidFill>
                <a:srgbClr val="EBEBEB"/>
              </a:solidFill>
              <a:latin typeface="+mj-lt"/>
              <a:ea typeface="+mj-ea"/>
              <a:cs typeface="+mj-cs"/>
            </a:endParaRPr>
          </a:p>
        </p:txBody>
      </p:sp>
      <p:sp>
        <p:nvSpPr>
          <p:cNvPr id="6" name="TextBox 5">
            <a:extLst>
              <a:ext uri="{FF2B5EF4-FFF2-40B4-BE49-F238E27FC236}">
                <a16:creationId xmlns:a16="http://schemas.microsoft.com/office/drawing/2014/main" id="{83866A2F-16CA-43E3-BDCF-C16218C73458}"/>
              </a:ext>
            </a:extLst>
          </p:cNvPr>
          <p:cNvSpPr txBox="1"/>
          <p:nvPr/>
        </p:nvSpPr>
        <p:spPr>
          <a:xfrm>
            <a:off x="7244861" y="1852262"/>
            <a:ext cx="4301028"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BD605B53-6A2A-432D-B3F8-CA559339C9F0}"/>
              </a:ext>
            </a:extLst>
          </p:cNvPr>
          <p:cNvSpPr txBox="1"/>
          <p:nvPr/>
        </p:nvSpPr>
        <p:spPr>
          <a:xfrm>
            <a:off x="2300472" y="3802712"/>
            <a:ext cx="6096000" cy="369332"/>
          </a:xfrm>
          <a:prstGeom prst="rect">
            <a:avLst/>
          </a:prstGeom>
          <a:noFill/>
        </p:spPr>
        <p:txBody>
          <a:bodyPr wrap="square">
            <a:spAutoFit/>
          </a:bodyPr>
          <a:lstStyle/>
          <a:p>
            <a:pPr>
              <a:spcAft>
                <a:spcPts val="600"/>
              </a:spcAft>
            </a:pPr>
            <a:r>
              <a:rPr lang="en-US"/>
              <a:t> </a:t>
            </a:r>
            <a:endParaRPr lang="en-IN"/>
          </a:p>
        </p:txBody>
      </p:sp>
    </p:spTree>
    <p:extLst>
      <p:ext uri="{BB962C8B-B14F-4D97-AF65-F5344CB8AC3E}">
        <p14:creationId xmlns:p14="http://schemas.microsoft.com/office/powerpoint/2010/main" val="26136609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41E0-8A6E-4101-872E-B01A3AB9064D}"/>
              </a:ext>
            </a:extLst>
          </p:cNvPr>
          <p:cNvSpPr>
            <a:spLocks noGrp="1"/>
          </p:cNvSpPr>
          <p:nvPr>
            <p:ph type="title"/>
          </p:nvPr>
        </p:nvSpPr>
        <p:spPr>
          <a:xfrm>
            <a:off x="648930" y="629266"/>
            <a:ext cx="4795482" cy="1641987"/>
          </a:xfrm>
        </p:spPr>
        <p:txBody>
          <a:bodyPr vert="horz" lIns="91440" tIns="45720" rIns="91440" bIns="45720" rtlCol="0" anchor="t">
            <a:normAutofit/>
          </a:bodyPr>
          <a:lstStyle/>
          <a:p>
            <a:pPr>
              <a:lnSpc>
                <a:spcPct val="90000"/>
              </a:lnSpc>
            </a:pPr>
            <a:r>
              <a:rPr lang="en-US" sz="3600" u="none" strike="noStrike" baseline="0">
                <a:highlight>
                  <a:srgbClr val="000000"/>
                </a:highlight>
              </a:rPr>
              <a:t>RELATION BETWEEN CONFIRMED AND DECEASED</a:t>
            </a:r>
            <a:endParaRPr lang="en-US" sz="3600">
              <a:highlight>
                <a:srgbClr val="000000"/>
              </a:highlight>
            </a:endParaRPr>
          </a:p>
        </p:txBody>
      </p:sp>
      <p:pic>
        <p:nvPicPr>
          <p:cNvPr id="5" name="Content Placeholder 4">
            <a:extLst>
              <a:ext uri="{FF2B5EF4-FFF2-40B4-BE49-F238E27FC236}">
                <a16:creationId xmlns:a16="http://schemas.microsoft.com/office/drawing/2014/main" id="{9E3138A3-8824-4AA7-BFD4-BA6318FB09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9872" b="-3"/>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520F7A8-2178-425A-8E7C-FD4838D264B2}"/>
              </a:ext>
            </a:extLst>
          </p:cNvPr>
          <p:cNvSpPr txBox="1"/>
          <p:nvPr/>
        </p:nvSpPr>
        <p:spPr>
          <a:xfrm>
            <a:off x="647701" y="2438401"/>
            <a:ext cx="4797256" cy="3809998"/>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effectLst/>
                <a:latin typeface="+mj-lt"/>
                <a:ea typeface="+mj-ea"/>
                <a:cs typeface="+mj-cs"/>
              </a:rPr>
              <a:t>The observed direct correlation between confirmed cases and deceased individuals underscores the critical need for effective public health measures to control the spread of COVID-19. This highlights the urgency of implementing preventative measures and interventions to reduce the number of confirmed cases and, subsequently, the number of fatalities.</a:t>
            </a:r>
            <a:endParaRPr lang="en-US">
              <a:latin typeface="+mj-lt"/>
              <a:ea typeface="+mj-ea"/>
              <a:cs typeface="+mj-cs"/>
            </a:endParaRPr>
          </a:p>
        </p:txBody>
      </p:sp>
    </p:spTree>
    <p:extLst>
      <p:ext uri="{BB962C8B-B14F-4D97-AF65-F5344CB8AC3E}">
        <p14:creationId xmlns:p14="http://schemas.microsoft.com/office/powerpoint/2010/main" val="57550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50CA-4EA7-492F-9A17-066440A1DE07}"/>
              </a:ext>
            </a:extLst>
          </p:cNvPr>
          <p:cNvSpPr>
            <a:spLocks noGrp="1"/>
          </p:cNvSpPr>
          <p:nvPr>
            <p:ph type="title"/>
          </p:nvPr>
        </p:nvSpPr>
        <p:spPr>
          <a:xfrm flipH="1">
            <a:off x="-1224642" y="947056"/>
            <a:ext cx="832756" cy="906191"/>
          </a:xfrm>
        </p:spPr>
        <p:txBody>
          <a:bodyPr/>
          <a:lstStyle/>
          <a:p>
            <a:endParaRPr lang="en-IN" dirty="0"/>
          </a:p>
        </p:txBody>
      </p:sp>
      <p:sp>
        <p:nvSpPr>
          <p:cNvPr id="3" name="Content Placeholder 2">
            <a:extLst>
              <a:ext uri="{FF2B5EF4-FFF2-40B4-BE49-F238E27FC236}">
                <a16:creationId xmlns:a16="http://schemas.microsoft.com/office/drawing/2014/main" id="{CC5A0E28-C615-4BB6-B08E-6C0ED44E9045}"/>
              </a:ext>
            </a:extLst>
          </p:cNvPr>
          <p:cNvSpPr>
            <a:spLocks noGrp="1"/>
          </p:cNvSpPr>
          <p:nvPr>
            <p:ph idx="1"/>
          </p:nvPr>
        </p:nvSpPr>
        <p:spPr>
          <a:xfrm>
            <a:off x="261258" y="293915"/>
            <a:ext cx="11740242" cy="7081156"/>
          </a:xfrm>
          <a:noFill/>
        </p:spPr>
        <p:txBody>
          <a:bodyPr/>
          <a:lstStyle/>
          <a:p>
            <a:r>
              <a:rPr lang="en-US" dirty="0"/>
              <a:t>                                                            </a:t>
            </a:r>
            <a:r>
              <a:rPr lang="en-US" sz="2800" b="1" dirty="0">
                <a:highlight>
                  <a:srgbClr val="000000"/>
                </a:highlight>
              </a:rPr>
              <a:t>BIHAR VS KERALA</a:t>
            </a:r>
            <a:endParaRPr lang="en-IN" sz="2800" b="1" dirty="0">
              <a:highlight>
                <a:srgbClr val="000000"/>
              </a:highlight>
            </a:endParaRPr>
          </a:p>
        </p:txBody>
      </p:sp>
      <p:sp>
        <p:nvSpPr>
          <p:cNvPr id="8" name="TextBox 7">
            <a:extLst>
              <a:ext uri="{FF2B5EF4-FFF2-40B4-BE49-F238E27FC236}">
                <a16:creationId xmlns:a16="http://schemas.microsoft.com/office/drawing/2014/main" id="{0244D851-790B-4896-8F0E-5FFA3E85E12E}"/>
              </a:ext>
            </a:extLst>
          </p:cNvPr>
          <p:cNvSpPr txBox="1"/>
          <p:nvPr/>
        </p:nvSpPr>
        <p:spPr>
          <a:xfrm>
            <a:off x="1281214" y="4987967"/>
            <a:ext cx="9629571" cy="1631216"/>
          </a:xfrm>
          <a:prstGeom prst="rect">
            <a:avLst/>
          </a:prstGeom>
          <a:noFill/>
        </p:spPr>
        <p:txBody>
          <a:bodyPr wrap="square" rtlCol="0">
            <a:spAutoFit/>
          </a:bodyPr>
          <a:lstStyle/>
          <a:p>
            <a:pPr algn="ctr"/>
            <a:r>
              <a:rPr lang="en-US" sz="2000" b="1" i="0" dirty="0">
                <a:solidFill>
                  <a:srgbClr val="D1D5DB"/>
                </a:solidFill>
                <a:effectLst/>
                <a:latin typeface="Söhne"/>
              </a:rPr>
              <a:t>KERALA HAS A HIGHER NUMBER OF CONFIRMED AND DECEASED CASES COMPARED TO BIHAR REGION, </a:t>
            </a:r>
          </a:p>
          <a:p>
            <a:pPr algn="ctr"/>
            <a:r>
              <a:rPr lang="en-US" sz="2000" b="1" i="0" dirty="0">
                <a:solidFill>
                  <a:srgbClr val="D1D5DB"/>
                </a:solidFill>
                <a:effectLst/>
                <a:latin typeface="Söhne"/>
              </a:rPr>
              <a:t>WHILE THE DEATH PERCENTAGE REMAINS CONSISTENT.</a:t>
            </a:r>
          </a:p>
          <a:p>
            <a:pPr algn="ctr"/>
            <a:r>
              <a:rPr lang="en-US" sz="2000" b="1" i="0" dirty="0">
                <a:solidFill>
                  <a:srgbClr val="D1D5DB"/>
                </a:solidFill>
                <a:effectLst/>
                <a:latin typeface="Söhne"/>
              </a:rPr>
              <a:t> THIS HIGHLIGHTS THE NEED FOR CONTINUED MONITORING AND ANALYSIS TO INFORM </a:t>
            </a:r>
          </a:p>
          <a:p>
            <a:pPr algn="ctr"/>
            <a:r>
              <a:rPr lang="en-US" sz="2000" b="1" i="0" dirty="0">
                <a:solidFill>
                  <a:srgbClr val="D1D5DB"/>
                </a:solidFill>
                <a:effectLst/>
                <a:latin typeface="Söhne"/>
              </a:rPr>
              <a:t>PUBLIC HEALTH INTERVENTIONS.</a:t>
            </a:r>
            <a:endParaRPr lang="en-IN" sz="2000" b="1" dirty="0"/>
          </a:p>
        </p:txBody>
      </p:sp>
      <p:pic>
        <p:nvPicPr>
          <p:cNvPr id="6" name="Picture 5">
            <a:extLst>
              <a:ext uri="{FF2B5EF4-FFF2-40B4-BE49-F238E27FC236}">
                <a16:creationId xmlns:a16="http://schemas.microsoft.com/office/drawing/2014/main" id="{4441AC28-3A88-468D-AF73-05C2B9925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321" y="947056"/>
            <a:ext cx="8951355" cy="3902530"/>
          </a:xfrm>
          <a:prstGeom prst="rect">
            <a:avLst/>
          </a:prstGeom>
        </p:spPr>
      </p:pic>
    </p:spTree>
    <p:extLst>
      <p:ext uri="{BB962C8B-B14F-4D97-AF65-F5344CB8AC3E}">
        <p14:creationId xmlns:p14="http://schemas.microsoft.com/office/powerpoint/2010/main" val="185814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1049B3-19E6-4F55-874A-F68C41494264}"/>
              </a:ext>
            </a:extLst>
          </p:cNvPr>
          <p:cNvSpPr>
            <a:spLocks noGrp="1"/>
          </p:cNvSpPr>
          <p:nvPr>
            <p:ph type="title"/>
          </p:nvPr>
        </p:nvSpPr>
        <p:spPr>
          <a:xfrm>
            <a:off x="1502939" y="4469006"/>
            <a:ext cx="9182945" cy="1793390"/>
          </a:xfrm>
        </p:spPr>
        <p:txBody>
          <a:bodyPr vert="horz" lIns="91440" tIns="45720" rIns="91440" bIns="45720" rtlCol="0" anchor="b">
            <a:normAutofit fontScale="90000"/>
          </a:bodyPr>
          <a:lstStyle/>
          <a:p>
            <a:pPr>
              <a:lnSpc>
                <a:spcPct val="90000"/>
              </a:lnSpc>
            </a:pPr>
            <a:r>
              <a:rPr lang="en-US" sz="5600" b="0" i="0" u="sng" strike="noStrike" kern="1200" baseline="0" dirty="0">
                <a:solidFill>
                  <a:srgbClr val="EBEBEB"/>
                </a:solidFill>
                <a:highlight>
                  <a:srgbClr val="000000"/>
                </a:highlight>
                <a:latin typeface="+mj-lt"/>
                <a:ea typeface="+mj-ea"/>
                <a:cs typeface="+mj-cs"/>
              </a:rPr>
              <a:t>POPULATION </a:t>
            </a:r>
            <a:r>
              <a:rPr lang="en-US" sz="5600" u="sng" dirty="0">
                <a:solidFill>
                  <a:srgbClr val="EBEBEB"/>
                </a:solidFill>
                <a:highlight>
                  <a:srgbClr val="000000"/>
                </a:highlight>
              </a:rPr>
              <a:t>VS VACCINE </a:t>
            </a:r>
            <a:r>
              <a:rPr lang="en-US" sz="5600" b="0" i="0" u="sng" strike="noStrike" kern="1200" baseline="0" dirty="0">
                <a:solidFill>
                  <a:srgbClr val="EBEBEB"/>
                </a:solidFill>
                <a:highlight>
                  <a:srgbClr val="000000"/>
                </a:highlight>
                <a:latin typeface="+mj-lt"/>
                <a:ea typeface="+mj-ea"/>
                <a:cs typeface="+mj-cs"/>
              </a:rPr>
              <a:t>Comparison per state and UT’s</a:t>
            </a:r>
            <a:endParaRPr lang="en-US" sz="5600" b="0" i="0" u="sng" kern="1200" dirty="0">
              <a:solidFill>
                <a:srgbClr val="EBEBEB"/>
              </a:solidFill>
              <a:highlight>
                <a:srgbClr val="000000"/>
              </a:highlight>
              <a:latin typeface="+mj-lt"/>
              <a:ea typeface="+mj-ea"/>
              <a:cs typeface="+mj-cs"/>
            </a:endParaRPr>
          </a:p>
        </p:txBody>
      </p:sp>
      <p:pic>
        <p:nvPicPr>
          <p:cNvPr id="7" name="Content Placeholder 6">
            <a:extLst>
              <a:ext uri="{FF2B5EF4-FFF2-40B4-BE49-F238E27FC236}">
                <a16:creationId xmlns:a16="http://schemas.microsoft.com/office/drawing/2014/main" id="{392B1EC8-CD77-4563-B908-9F599980AC1F}"/>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466" y="8462"/>
            <a:ext cx="12191695" cy="3811101"/>
          </a:xfrm>
        </p:spPr>
      </p:pic>
    </p:spTree>
    <p:extLst>
      <p:ext uri="{BB962C8B-B14F-4D97-AF65-F5344CB8AC3E}">
        <p14:creationId xmlns:p14="http://schemas.microsoft.com/office/powerpoint/2010/main" val="1853587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49C3-9849-472B-8F65-38DED77C32EB}"/>
              </a:ext>
            </a:extLst>
          </p:cNvPr>
          <p:cNvSpPr>
            <a:spLocks noGrp="1"/>
          </p:cNvSpPr>
          <p:nvPr>
            <p:ph type="title"/>
          </p:nvPr>
        </p:nvSpPr>
        <p:spPr>
          <a:xfrm>
            <a:off x="646111" y="452718"/>
            <a:ext cx="10898189" cy="1400530"/>
          </a:xfrm>
        </p:spPr>
        <p:txBody>
          <a:bodyPr/>
          <a:lstStyle/>
          <a:p>
            <a:pPr algn="ctr"/>
            <a:r>
              <a:rPr lang="en-US" b="1" u="sng" dirty="0">
                <a:solidFill>
                  <a:schemeClr val="tx1"/>
                </a:solidFill>
                <a:highlight>
                  <a:srgbClr val="000000"/>
                </a:highlight>
              </a:rPr>
              <a:t>VACCINATIONS SHOTS:</a:t>
            </a:r>
            <a:endParaRPr lang="en-IN" b="1" u="sng"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27BB53FB-1D45-4BD8-8ED7-AC7EFCA29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60" y="1350079"/>
            <a:ext cx="11723080" cy="4157842"/>
          </a:xfrm>
        </p:spPr>
      </p:pic>
      <p:sp>
        <p:nvSpPr>
          <p:cNvPr id="3" name="TextBox 2">
            <a:extLst>
              <a:ext uri="{FF2B5EF4-FFF2-40B4-BE49-F238E27FC236}">
                <a16:creationId xmlns:a16="http://schemas.microsoft.com/office/drawing/2014/main" id="{62055B1A-D11C-4609-93BC-E5D418B89901}"/>
              </a:ext>
            </a:extLst>
          </p:cNvPr>
          <p:cNvSpPr txBox="1"/>
          <p:nvPr/>
        </p:nvSpPr>
        <p:spPr>
          <a:xfrm>
            <a:off x="1139200" y="5750004"/>
            <a:ext cx="10142200" cy="1107996"/>
          </a:xfrm>
          <a:prstGeom prst="rect">
            <a:avLst/>
          </a:prstGeom>
          <a:noFill/>
        </p:spPr>
        <p:txBody>
          <a:bodyPr wrap="none" rtlCol="0">
            <a:spAutoFit/>
          </a:bodyPr>
          <a:lstStyle/>
          <a:p>
            <a:r>
              <a:rPr lang="en-US" sz="1600" b="1" i="0" dirty="0">
                <a:effectLst/>
                <a:latin typeface="Söhne"/>
              </a:rPr>
              <a:t>This bar chart displays the number of people in each district who have received both doses of the COVID-19  vaccine. </a:t>
            </a:r>
          </a:p>
          <a:p>
            <a:r>
              <a:rPr lang="en-US" sz="1600" b="1" i="0" dirty="0">
                <a:effectLst/>
                <a:latin typeface="Söhne"/>
              </a:rPr>
              <a:t>It provides valuable information for public health officials and policymakers to assess vaccination coverage</a:t>
            </a:r>
          </a:p>
          <a:p>
            <a:r>
              <a:rPr lang="en-US" sz="1600" b="1" i="0" dirty="0">
                <a:effectLst/>
                <a:latin typeface="Söhne"/>
              </a:rPr>
              <a:t> and identify areas that require additional outreach and resources to increase vaccine uptake.</a:t>
            </a:r>
            <a:endParaRPr lang="en-IN" sz="1600" b="1" dirty="0"/>
          </a:p>
          <a:p>
            <a:endParaRPr lang="en-IN" b="1" dirty="0"/>
          </a:p>
        </p:txBody>
      </p:sp>
    </p:spTree>
    <p:extLst>
      <p:ext uri="{BB962C8B-B14F-4D97-AF65-F5344CB8AC3E}">
        <p14:creationId xmlns:p14="http://schemas.microsoft.com/office/powerpoint/2010/main" val="311117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C45F-534C-4F86-936C-5C00A90D7584}"/>
              </a:ext>
            </a:extLst>
          </p:cNvPr>
          <p:cNvSpPr>
            <a:spLocks noGrp="1"/>
          </p:cNvSpPr>
          <p:nvPr>
            <p:ph type="title"/>
          </p:nvPr>
        </p:nvSpPr>
        <p:spPr>
          <a:xfrm>
            <a:off x="-6074229" y="452718"/>
            <a:ext cx="16125063" cy="1400530"/>
          </a:xfrm>
        </p:spPr>
        <p:txBody>
          <a:bodyPr/>
          <a:lstStyle/>
          <a:p>
            <a:pPr algn="ctr"/>
            <a:r>
              <a:rPr lang="en-US" sz="2800" b="1" dirty="0">
                <a:solidFill>
                  <a:schemeClr val="tx1"/>
                </a:solidFill>
                <a:highlight>
                  <a:srgbClr val="000000"/>
                </a:highlight>
              </a:rPr>
              <a:t>INDIA’S COVID-19</a:t>
            </a:r>
            <a:br>
              <a:rPr lang="en-US" sz="2800" b="1" dirty="0">
                <a:solidFill>
                  <a:schemeClr val="tx1"/>
                </a:solidFill>
                <a:highlight>
                  <a:srgbClr val="000000"/>
                </a:highlight>
              </a:rPr>
            </a:br>
            <a:r>
              <a:rPr lang="en-US" sz="2800" b="1" dirty="0">
                <a:solidFill>
                  <a:schemeClr val="tx1"/>
                </a:solidFill>
                <a:highlight>
                  <a:srgbClr val="000000"/>
                </a:highlight>
              </a:rPr>
              <a:t>MAPS </a:t>
            </a:r>
            <a:endParaRPr lang="en-IN" sz="2800" b="1" dirty="0">
              <a:solidFill>
                <a:schemeClr val="tx1"/>
              </a:solidFill>
              <a:highlight>
                <a:srgbClr val="000000"/>
              </a:highlight>
            </a:endParaRPr>
          </a:p>
        </p:txBody>
      </p:sp>
      <p:pic>
        <p:nvPicPr>
          <p:cNvPr id="5" name="Content Placeholder 4">
            <a:extLst>
              <a:ext uri="{FF2B5EF4-FFF2-40B4-BE49-F238E27FC236}">
                <a16:creationId xmlns:a16="http://schemas.microsoft.com/office/drawing/2014/main" id="{65F28877-8106-4BE6-B2EB-E3252EE52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772" y="0"/>
            <a:ext cx="8388628" cy="6857999"/>
          </a:xfrm>
        </p:spPr>
      </p:pic>
      <p:sp>
        <p:nvSpPr>
          <p:cNvPr id="6" name="TextBox 5">
            <a:extLst>
              <a:ext uri="{FF2B5EF4-FFF2-40B4-BE49-F238E27FC236}">
                <a16:creationId xmlns:a16="http://schemas.microsoft.com/office/drawing/2014/main" id="{461298AE-6608-4FA5-9CAD-C33E7FD99E10}"/>
              </a:ext>
            </a:extLst>
          </p:cNvPr>
          <p:cNvSpPr txBox="1"/>
          <p:nvPr/>
        </p:nvSpPr>
        <p:spPr>
          <a:xfrm>
            <a:off x="220647" y="1536173"/>
            <a:ext cx="3735125" cy="3785652"/>
          </a:xfrm>
          <a:prstGeom prst="rect">
            <a:avLst/>
          </a:prstGeom>
          <a:noFill/>
        </p:spPr>
        <p:txBody>
          <a:bodyPr wrap="none" rtlCol="0">
            <a:spAutoFit/>
          </a:bodyPr>
          <a:lstStyle/>
          <a:p>
            <a:r>
              <a:rPr lang="en-US" sz="2000" b="1" i="0" dirty="0">
                <a:solidFill>
                  <a:srgbClr val="D1D5DB"/>
                </a:solidFill>
                <a:effectLst/>
                <a:latin typeface="Söhne"/>
              </a:rPr>
              <a:t>The India map shows the highest </a:t>
            </a:r>
          </a:p>
          <a:p>
            <a:r>
              <a:rPr lang="en-US" sz="2000" b="1" i="0" dirty="0">
                <a:solidFill>
                  <a:srgbClr val="D1D5DB"/>
                </a:solidFill>
                <a:effectLst/>
                <a:latin typeface="Söhne"/>
              </a:rPr>
              <a:t>number of confirmed COVID-19 </a:t>
            </a:r>
          </a:p>
          <a:p>
            <a:r>
              <a:rPr lang="en-US" sz="2000" b="1" i="0" dirty="0">
                <a:solidFill>
                  <a:srgbClr val="D1D5DB"/>
                </a:solidFill>
                <a:effectLst/>
                <a:latin typeface="Söhne"/>
              </a:rPr>
              <a:t>cases in red, followed by </a:t>
            </a:r>
          </a:p>
          <a:p>
            <a:r>
              <a:rPr lang="en-US" sz="2000" b="1" i="0" dirty="0">
                <a:solidFill>
                  <a:srgbClr val="D1D5DB"/>
                </a:solidFill>
                <a:effectLst/>
                <a:latin typeface="Söhne"/>
              </a:rPr>
              <a:t>medium-range cases in blue</a:t>
            </a:r>
          </a:p>
          <a:p>
            <a:r>
              <a:rPr lang="en-US" sz="2000" b="1" i="0" dirty="0">
                <a:solidFill>
                  <a:srgbClr val="D1D5DB"/>
                </a:solidFill>
                <a:effectLst/>
                <a:latin typeface="Söhne"/>
              </a:rPr>
              <a:t>and the lowest number of </a:t>
            </a:r>
          </a:p>
          <a:p>
            <a:r>
              <a:rPr lang="en-US" sz="2000" b="1" i="0" dirty="0">
                <a:solidFill>
                  <a:srgbClr val="D1D5DB"/>
                </a:solidFill>
                <a:effectLst/>
                <a:latin typeface="Söhne"/>
              </a:rPr>
              <a:t>cases is in green. This visual </a:t>
            </a:r>
          </a:p>
          <a:p>
            <a:r>
              <a:rPr lang="en-US" sz="2000" b="1" i="0" dirty="0">
                <a:solidFill>
                  <a:srgbClr val="D1D5DB"/>
                </a:solidFill>
                <a:effectLst/>
                <a:latin typeface="Söhne"/>
              </a:rPr>
              <a:t>representation can assist </a:t>
            </a:r>
          </a:p>
          <a:p>
            <a:r>
              <a:rPr lang="en-US" sz="2000" b="1" i="0" dirty="0">
                <a:solidFill>
                  <a:srgbClr val="D1D5DB"/>
                </a:solidFill>
                <a:effectLst/>
                <a:latin typeface="Söhne"/>
              </a:rPr>
              <a:t>public health officials in </a:t>
            </a:r>
          </a:p>
          <a:p>
            <a:r>
              <a:rPr lang="en-US" sz="2000" b="1" i="0" dirty="0">
                <a:solidFill>
                  <a:srgbClr val="D1D5DB"/>
                </a:solidFill>
                <a:effectLst/>
                <a:latin typeface="Söhne"/>
              </a:rPr>
              <a:t>identifying areas with the </a:t>
            </a:r>
          </a:p>
          <a:p>
            <a:r>
              <a:rPr lang="en-US" sz="2000" b="1" i="0" dirty="0">
                <a:solidFill>
                  <a:srgbClr val="D1D5DB"/>
                </a:solidFill>
                <a:effectLst/>
                <a:latin typeface="Söhne"/>
              </a:rPr>
              <a:t>The highest burden of </a:t>
            </a:r>
          </a:p>
          <a:p>
            <a:r>
              <a:rPr lang="en-US" sz="2000" b="1" i="0" dirty="0">
                <a:solidFill>
                  <a:srgbClr val="D1D5DB"/>
                </a:solidFill>
                <a:effectLst/>
                <a:latin typeface="Söhne"/>
              </a:rPr>
              <a:t>COVID-19 and allocating </a:t>
            </a:r>
          </a:p>
          <a:p>
            <a:r>
              <a:rPr lang="en-US" sz="2000" b="1" i="0" dirty="0">
                <a:solidFill>
                  <a:srgbClr val="D1D5DB"/>
                </a:solidFill>
                <a:effectLst/>
                <a:latin typeface="Söhne"/>
              </a:rPr>
              <a:t>resources accordingly.</a:t>
            </a:r>
            <a:endParaRPr lang="en-IN" sz="2000" b="1" dirty="0"/>
          </a:p>
        </p:txBody>
      </p:sp>
    </p:spTree>
    <p:extLst>
      <p:ext uri="{BB962C8B-B14F-4D97-AF65-F5344CB8AC3E}">
        <p14:creationId xmlns:p14="http://schemas.microsoft.com/office/powerpoint/2010/main" val="328253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8058-A201-41B2-BFD5-89C61FE909CF}"/>
              </a:ext>
            </a:extLst>
          </p:cNvPr>
          <p:cNvSpPr>
            <a:spLocks noGrp="1"/>
          </p:cNvSpPr>
          <p:nvPr>
            <p:ph type="title"/>
          </p:nvPr>
        </p:nvSpPr>
        <p:spPr>
          <a:xfrm>
            <a:off x="552450" y="218708"/>
            <a:ext cx="10801350" cy="1325563"/>
          </a:xfrm>
        </p:spPr>
        <p:txBody>
          <a:bodyPr/>
          <a:lstStyle/>
          <a:p>
            <a:pPr algn="ctr"/>
            <a:r>
              <a:rPr lang="en-US" sz="4400" b="1" u="sng" dirty="0">
                <a:solidFill>
                  <a:schemeClr val="tx1"/>
                </a:solidFill>
                <a:highlight>
                  <a:srgbClr val="000000"/>
                </a:highlight>
              </a:rPr>
              <a:t>COMPLICATIONS AND TROUBLES: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AE6AE018-40D4-4DE7-931A-7283FC7A0923}"/>
              </a:ext>
            </a:extLst>
          </p:cNvPr>
          <p:cNvSpPr>
            <a:spLocks noGrp="1"/>
          </p:cNvSpPr>
          <p:nvPr>
            <p:ph idx="1"/>
          </p:nvPr>
        </p:nvSpPr>
        <p:spPr/>
        <p:txBody>
          <a:bodyPr>
            <a:normAutofit/>
          </a:bodyPr>
          <a:lstStyle/>
          <a:p>
            <a:r>
              <a:rPr lang="en-US" sz="2400" b="1" i="0" dirty="0">
                <a:effectLst/>
                <a:latin typeface="Söhne"/>
              </a:rPr>
              <a:t>Data from different sources may need to be integrated or merged, which can be challenging if the data is stored in different formats or structures.</a:t>
            </a:r>
          </a:p>
          <a:p>
            <a:r>
              <a:rPr lang="en-US" sz="2400" b="1" i="0" dirty="0">
                <a:effectLst/>
                <a:latin typeface="Söhne"/>
              </a:rPr>
              <a:t>There are many tools available for data extraction, but choosing the right tool for a particular task can be challenging.</a:t>
            </a:r>
          </a:p>
          <a:p>
            <a:r>
              <a:rPr lang="en-US" sz="2400" b="1" i="0" dirty="0">
                <a:effectLst/>
                <a:latin typeface="Söhne"/>
              </a:rPr>
              <a:t>Extracted data may need to be transformed into a different format or structure to be useful for analysis.</a:t>
            </a:r>
            <a:endParaRPr lang="en-US" sz="2400" b="1" dirty="0">
              <a:latin typeface="Söhne"/>
            </a:endParaRPr>
          </a:p>
          <a:p>
            <a:r>
              <a:rPr lang="en-US" sz="2400" b="1" i="0" dirty="0">
                <a:effectLst/>
                <a:latin typeface="Söhne"/>
              </a:rPr>
              <a:t>There are many tools available for data extraction, but choosing the right tool for a particular task can be challenging.</a:t>
            </a:r>
            <a:endParaRPr lang="en-IN" sz="2400" b="1" dirty="0"/>
          </a:p>
        </p:txBody>
      </p:sp>
    </p:spTree>
    <p:extLst>
      <p:ext uri="{BB962C8B-B14F-4D97-AF65-F5344CB8AC3E}">
        <p14:creationId xmlns:p14="http://schemas.microsoft.com/office/powerpoint/2010/main" val="24912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B7F-4472-46AC-B70B-5B7491D6E87D}"/>
              </a:ext>
            </a:extLst>
          </p:cNvPr>
          <p:cNvSpPr>
            <a:spLocks noGrp="1"/>
          </p:cNvSpPr>
          <p:nvPr>
            <p:ph type="title"/>
          </p:nvPr>
        </p:nvSpPr>
        <p:spPr>
          <a:xfrm>
            <a:off x="646111" y="452718"/>
            <a:ext cx="10402889" cy="1400530"/>
          </a:xfrm>
        </p:spPr>
        <p:txBody>
          <a:bodyPr/>
          <a:lstStyle/>
          <a:p>
            <a:pPr algn="ctr"/>
            <a:r>
              <a:rPr lang="en-US" b="1" u="sng" dirty="0">
                <a:solidFill>
                  <a:schemeClr val="tx1"/>
                </a:solidFill>
                <a:highlight>
                  <a:srgbClr val="000000"/>
                </a:highlight>
              </a:rPr>
              <a:t>MEASURES:</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04D712E-312F-43DD-80B3-88C83043C9DE}"/>
              </a:ext>
            </a:extLst>
          </p:cNvPr>
          <p:cNvSpPr>
            <a:spLocks noGrp="1"/>
          </p:cNvSpPr>
          <p:nvPr>
            <p:ph idx="1"/>
          </p:nvPr>
        </p:nvSpPr>
        <p:spPr>
          <a:xfrm>
            <a:off x="1622729" y="1853248"/>
            <a:ext cx="8946541" cy="4195481"/>
          </a:xfrm>
        </p:spPr>
        <p:txBody>
          <a:bodyPr>
            <a:normAutofit/>
          </a:bodyPr>
          <a:lstStyle/>
          <a:p>
            <a:pPr algn="l"/>
            <a:r>
              <a:rPr lang="en-US" b="1" i="0" u="none" strike="noStrike" baseline="0" dirty="0">
                <a:latin typeface="Poppins-Medium"/>
              </a:rPr>
              <a:t>More and more testing should be our priority whenever this kind of unknown </a:t>
            </a:r>
            <a:r>
              <a:rPr lang="en-IN" b="1" i="0" u="none" strike="noStrike" baseline="0" dirty="0">
                <a:latin typeface="Poppins-Medium"/>
              </a:rPr>
              <a:t>pandemic erupts.</a:t>
            </a:r>
          </a:p>
          <a:p>
            <a:pPr algn="l"/>
            <a:r>
              <a:rPr lang="en-US" b="1" i="0" u="none" strike="noStrike" baseline="0" dirty="0">
                <a:latin typeface="Poppins-Medium"/>
              </a:rPr>
              <a:t>Places with high population density should have strict rules to avoid further spread.</a:t>
            </a:r>
          </a:p>
          <a:p>
            <a:r>
              <a:rPr lang="en-US" sz="2400" b="1" i="0" dirty="0">
                <a:effectLst/>
                <a:latin typeface="Söhne"/>
              </a:rPr>
              <a:t>To prevent the spread of COVID-19, it is essential to take preventive measures such as getting vaccinated, wearing a mask, washing hands frequently, practicing physical distancing, and avoiding large gatherings. </a:t>
            </a:r>
          </a:p>
          <a:p>
            <a:endParaRPr lang="en-US" sz="2400" b="1" i="0" dirty="0">
              <a:effectLst/>
              <a:latin typeface="Söhne"/>
            </a:endParaRPr>
          </a:p>
          <a:p>
            <a:pPr algn="l"/>
            <a:endParaRPr lang="en-US" b="1" i="0" u="none" strike="noStrike" baseline="0" dirty="0">
              <a:latin typeface="Poppins-Medium"/>
            </a:endParaRPr>
          </a:p>
        </p:txBody>
      </p:sp>
    </p:spTree>
    <p:extLst>
      <p:ext uri="{BB962C8B-B14F-4D97-AF65-F5344CB8AC3E}">
        <p14:creationId xmlns:p14="http://schemas.microsoft.com/office/powerpoint/2010/main" val="29740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0FEB-A833-4627-B571-D89C8F1BA23C}"/>
              </a:ext>
            </a:extLst>
          </p:cNvPr>
          <p:cNvSpPr>
            <a:spLocks noGrp="1"/>
          </p:cNvSpPr>
          <p:nvPr>
            <p:ph type="title"/>
          </p:nvPr>
        </p:nvSpPr>
        <p:spPr/>
        <p:txBody>
          <a:bodyPr/>
          <a:lstStyle/>
          <a:p>
            <a:pPr algn="ctr"/>
            <a:r>
              <a:rPr lang="en-US" b="1" u="sng" dirty="0">
                <a:solidFill>
                  <a:schemeClr val="tx1"/>
                </a:solidFill>
                <a:highlight>
                  <a:srgbClr val="000000"/>
                </a:highlight>
              </a:rPr>
              <a:t>CONCLUSION:</a:t>
            </a:r>
            <a:endParaRPr lang="en-IN" b="1" u="sng"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7242D82B-47A6-41FF-BF87-96FBD43D9745}"/>
              </a:ext>
            </a:extLst>
          </p:cNvPr>
          <p:cNvSpPr>
            <a:spLocks noGrp="1"/>
          </p:cNvSpPr>
          <p:nvPr>
            <p:ph idx="1"/>
          </p:nvPr>
        </p:nvSpPr>
        <p:spPr>
          <a:xfrm>
            <a:off x="1103312" y="1469572"/>
            <a:ext cx="8946541" cy="4778828"/>
          </a:xfrm>
        </p:spPr>
        <p:txBody>
          <a:bodyPr>
            <a:normAutofit/>
          </a:bodyPr>
          <a:lstStyle/>
          <a:p>
            <a:pPr algn="l"/>
            <a:r>
              <a:rPr lang="en-US" sz="2200" b="1" i="0" dirty="0">
                <a:effectLst/>
                <a:latin typeface="Söhne"/>
              </a:rPr>
              <a:t>COVID-19 is a highly contagious respiratory illness caused by the SARS-CoV-2 virus. It has caused a global pandemic with significant social and economic impacts. </a:t>
            </a:r>
          </a:p>
          <a:p>
            <a:pPr algn="l"/>
            <a:r>
              <a:rPr lang="en-US" sz="1800" b="1" i="0" u="none" strike="noStrike" baseline="0" dirty="0">
                <a:latin typeface="Poppins-Medium"/>
              </a:rPr>
              <a:t>States or UTs with high population density </a:t>
            </a:r>
            <a:r>
              <a:rPr lang="en-IN" sz="1800" b="1" i="0" u="none" strike="noStrike" baseline="0" dirty="0">
                <a:latin typeface="Poppins-Medium"/>
              </a:rPr>
              <a:t>were mostly affected more</a:t>
            </a:r>
            <a:r>
              <a:rPr lang="en-IN" sz="1800" b="0" i="0" u="none" strike="noStrike" baseline="0" dirty="0">
                <a:solidFill>
                  <a:srgbClr val="2F2535"/>
                </a:solidFill>
                <a:latin typeface="Poppins-Medium"/>
              </a:rPr>
              <a:t> </a:t>
            </a:r>
            <a:r>
              <a:rPr lang="en-IN" sz="1800" b="1" i="0" u="none" strike="noStrike" baseline="0" dirty="0">
                <a:latin typeface="Poppins-Medium"/>
              </a:rPr>
              <a:t>and</a:t>
            </a:r>
            <a:r>
              <a:rPr lang="en-IN" sz="1800" b="0" i="0" u="none" strike="noStrike" baseline="0" dirty="0">
                <a:solidFill>
                  <a:srgbClr val="2F2535"/>
                </a:solidFill>
                <a:latin typeface="Poppins-Medium"/>
              </a:rPr>
              <a:t> </a:t>
            </a:r>
            <a:r>
              <a:rPr lang="en-US" sz="1800" b="1" i="0" u="none" strike="noStrike" baseline="0" dirty="0">
                <a:latin typeface="Poppins-Medium"/>
              </a:rPr>
              <a:t>States or UTs with less migration or isolated from big cities or states were less affected.</a:t>
            </a:r>
            <a:endParaRPr lang="en-IN" sz="1800" b="1" i="0" u="none" strike="noStrike" baseline="0" dirty="0">
              <a:latin typeface="Poppins-Medium"/>
            </a:endParaRPr>
          </a:p>
          <a:p>
            <a:pPr algn="l"/>
            <a:r>
              <a:rPr lang="en-US" sz="2200" b="1" i="0" dirty="0">
                <a:effectLst/>
                <a:latin typeface="Söhne"/>
              </a:rPr>
              <a:t>The virus spreads primarily through respiratory droplets when an infected person talks, coughs, or sneezes. The symptoms of COVID-19 can range from mild to severe and can include fever, cough, fatigue, and loss of taste or smell.</a:t>
            </a:r>
          </a:p>
          <a:p>
            <a:pPr algn="l"/>
            <a:r>
              <a:rPr lang="en-US" sz="2200" b="1" i="0" dirty="0">
                <a:effectLst/>
                <a:latin typeface="Söhne"/>
              </a:rPr>
              <a:t>Vaccines are highly effective in preventing severe illness, hospitalization, and death from COVID-19, and everyone eligible should get vaccinated as soon as possible.</a:t>
            </a:r>
          </a:p>
          <a:p>
            <a:endParaRPr lang="en-IN" dirty="0"/>
          </a:p>
        </p:txBody>
      </p:sp>
    </p:spTree>
    <p:extLst>
      <p:ext uri="{BB962C8B-B14F-4D97-AF65-F5344CB8AC3E}">
        <p14:creationId xmlns:p14="http://schemas.microsoft.com/office/powerpoint/2010/main" val="138933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26BAE-28AB-466A-9EBB-EDB521C1CFFA}"/>
              </a:ext>
            </a:extLst>
          </p:cNvPr>
          <p:cNvSpPr>
            <a:spLocks noGrp="1"/>
          </p:cNvSpPr>
          <p:nvPr>
            <p:ph idx="1"/>
          </p:nvPr>
        </p:nvSpPr>
        <p:spPr>
          <a:xfrm>
            <a:off x="0" y="0"/>
            <a:ext cx="12192000" cy="6858000"/>
          </a:xfrm>
        </p:spPr>
        <p:txBody>
          <a:bodyPr anchor="t">
            <a:normAutofit/>
          </a:bodyPr>
          <a:lstStyle/>
          <a:p>
            <a:pPr marL="0" indent="0" algn="ctr">
              <a:buNone/>
            </a:pPr>
            <a:endParaRPr lang="en-US" sz="9600" b="1" dirty="0">
              <a:solidFill>
                <a:schemeClr val="bg1"/>
              </a:solidFill>
            </a:endParaRPr>
          </a:p>
          <a:p>
            <a:pPr lvl="2" algn="ctr"/>
            <a:r>
              <a:rPr lang="en-US" sz="9200" b="1" dirty="0"/>
              <a:t>THANK YOU </a:t>
            </a:r>
            <a:endParaRPr lang="en-IN" sz="9200" b="1" dirty="0"/>
          </a:p>
        </p:txBody>
      </p:sp>
    </p:spTree>
    <p:extLst>
      <p:ext uri="{BB962C8B-B14F-4D97-AF65-F5344CB8AC3E}">
        <p14:creationId xmlns:p14="http://schemas.microsoft.com/office/powerpoint/2010/main" val="12785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A7E0-370E-445F-98C7-14B27005DCF8}"/>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 panose="00000500000000000000" pitchFamily="2" charset="0"/>
              </a:rPr>
              <a:t>CONTENTS:</a:t>
            </a:r>
            <a:endParaRPr lang="en-IN" b="1" u="sng">
              <a:highlight>
                <a:srgbClr val="000000"/>
              </a:highlight>
            </a:endParaRPr>
          </a:p>
        </p:txBody>
      </p:sp>
      <p:sp>
        <p:nvSpPr>
          <p:cNvPr id="37" name="Content Placeholder 2">
            <a:extLst>
              <a:ext uri="{FF2B5EF4-FFF2-40B4-BE49-F238E27FC236}">
                <a16:creationId xmlns:a16="http://schemas.microsoft.com/office/drawing/2014/main" id="{E6302D27-9B66-4497-894D-53361B578AC9}"/>
              </a:ext>
            </a:extLst>
          </p:cNvPr>
          <p:cNvSpPr>
            <a:spLocks noGrp="1"/>
          </p:cNvSpPr>
          <p:nvPr>
            <p:ph idx="1"/>
          </p:nvPr>
        </p:nvSpPr>
        <p:spPr>
          <a:xfrm>
            <a:off x="650668" y="2438400"/>
            <a:ext cx="6249784" cy="3809999"/>
          </a:xfrm>
        </p:spPr>
        <p:txBody>
          <a:bodyPr>
            <a:normAutofit/>
          </a:bodyPr>
          <a:lstStyle/>
          <a:p>
            <a:r>
              <a:rPr lang="en-US" b="1"/>
              <a:t>INTRODUCTION</a:t>
            </a:r>
          </a:p>
          <a:p>
            <a:r>
              <a:rPr lang="en-US" b="1"/>
              <a:t>AIM OF PROJECT</a:t>
            </a:r>
          </a:p>
          <a:p>
            <a:r>
              <a:rPr lang="en-US" b="1"/>
              <a:t>INSIGHTS AND INFORMATION</a:t>
            </a:r>
          </a:p>
          <a:p>
            <a:r>
              <a:rPr lang="en-US" b="1"/>
              <a:t> COMPLICATIONS AND TROUBLES</a:t>
            </a:r>
          </a:p>
          <a:p>
            <a:r>
              <a:rPr lang="en-US" b="1"/>
              <a:t>MEASURES</a:t>
            </a:r>
          </a:p>
          <a:p>
            <a:r>
              <a:rPr lang="en-US" b="1"/>
              <a:t>CONCLUSION </a:t>
            </a:r>
            <a:endParaRPr lang="en-IN" b="1"/>
          </a:p>
        </p:txBody>
      </p:sp>
      <p:pic>
        <p:nvPicPr>
          <p:cNvPr id="5" name="Picture 4" descr="An abstract design with lines and financial symbols">
            <a:extLst>
              <a:ext uri="{FF2B5EF4-FFF2-40B4-BE49-F238E27FC236}">
                <a16:creationId xmlns:a16="http://schemas.microsoft.com/office/drawing/2014/main" id="{8BAF4946-24BA-5F2D-C340-160181D1506B}"/>
              </a:ext>
            </a:extLst>
          </p:cNvPr>
          <p:cNvPicPr>
            <a:picLocks noChangeAspect="1"/>
          </p:cNvPicPr>
          <p:nvPr/>
        </p:nvPicPr>
        <p:blipFill rotWithShape="1">
          <a:blip r:embed="rId3"/>
          <a:srcRect l="28111" r="26832"/>
          <a:stretch/>
        </p:blipFill>
        <p:spPr>
          <a:xfrm>
            <a:off x="7548152" y="10"/>
            <a:ext cx="4646658" cy="6857990"/>
          </a:xfrm>
          <a:prstGeom prst="rect">
            <a:avLst/>
          </a:prstGeom>
        </p:spPr>
      </p:pic>
    </p:spTree>
    <p:extLst>
      <p:ext uri="{BB962C8B-B14F-4D97-AF65-F5344CB8AC3E}">
        <p14:creationId xmlns:p14="http://schemas.microsoft.com/office/powerpoint/2010/main" val="86665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6787-A806-44F3-925F-16F27B6E910E}"/>
              </a:ext>
            </a:extLst>
          </p:cNvPr>
          <p:cNvSpPr>
            <a:spLocks noGrp="1"/>
          </p:cNvSpPr>
          <p:nvPr>
            <p:ph type="title"/>
          </p:nvPr>
        </p:nvSpPr>
        <p:spPr>
          <a:xfrm>
            <a:off x="650668" y="629266"/>
            <a:ext cx="6249784" cy="1641986"/>
          </a:xfrm>
        </p:spPr>
        <p:txBody>
          <a:bodyPr>
            <a:normAutofit/>
          </a:bodyPr>
          <a:lstStyle/>
          <a:p>
            <a:r>
              <a:rPr lang="en-US" b="1" u="sng">
                <a:highlight>
                  <a:srgbClr val="000000"/>
                </a:highlight>
              </a:rPr>
              <a:t>INTRODUCTION:</a:t>
            </a:r>
            <a:endParaRPr lang="en-IN" b="1" u="sng">
              <a:highlight>
                <a:srgbClr val="000000"/>
              </a:highlight>
            </a:endParaRPr>
          </a:p>
        </p:txBody>
      </p:sp>
      <p:sp>
        <p:nvSpPr>
          <p:cNvPr id="3" name="Content Placeholder 2">
            <a:extLst>
              <a:ext uri="{FF2B5EF4-FFF2-40B4-BE49-F238E27FC236}">
                <a16:creationId xmlns:a16="http://schemas.microsoft.com/office/drawing/2014/main" id="{91C380F4-CFFE-4846-BA9A-C3B6F94F821B}"/>
              </a:ext>
            </a:extLst>
          </p:cNvPr>
          <p:cNvSpPr>
            <a:spLocks noGrp="1"/>
          </p:cNvSpPr>
          <p:nvPr>
            <p:ph idx="1"/>
          </p:nvPr>
        </p:nvSpPr>
        <p:spPr>
          <a:xfrm>
            <a:off x="650668" y="2438400"/>
            <a:ext cx="6249784" cy="3809999"/>
          </a:xfrm>
        </p:spPr>
        <p:txBody>
          <a:bodyPr>
            <a:normAutofit/>
          </a:bodyPr>
          <a:lstStyle/>
          <a:p>
            <a:r>
              <a:rPr lang="en-US" b="1" i="0">
                <a:effectLst/>
                <a:latin typeface="Arial" panose="020B0604020202020204" pitchFamily="34" charset="0"/>
              </a:rPr>
              <a:t>Coronaviruses are a large family of viruses that are known to cause illnesses ranging from the common cold to more severe diseases such as Middle East Respiratory Syndrome (MERS) and Severe Acute Respiratory Syndrome (SARS).</a:t>
            </a:r>
          </a:p>
          <a:p>
            <a:r>
              <a:rPr lang="en-US" b="1" i="0">
                <a:effectLst/>
                <a:latin typeface="Arial" panose="020B0604020202020204" pitchFamily="34" charset="0"/>
              </a:rPr>
              <a:t>A novel coronavirus (COVID-19) was identified in 2019 in Wuhan, China. This is a new coronavirus that has not been previously identified in humans.</a:t>
            </a:r>
          </a:p>
          <a:p>
            <a:endParaRPr lang="en-IN"/>
          </a:p>
        </p:txBody>
      </p:sp>
      <p:pic>
        <p:nvPicPr>
          <p:cNvPr id="5" name="Picture 4" descr="A row of samples for medical testing">
            <a:extLst>
              <a:ext uri="{FF2B5EF4-FFF2-40B4-BE49-F238E27FC236}">
                <a16:creationId xmlns:a16="http://schemas.microsoft.com/office/drawing/2014/main" id="{24C9A152-0F9D-6D51-6676-9B4D9F656BEF}"/>
              </a:ext>
            </a:extLst>
          </p:cNvPr>
          <p:cNvPicPr>
            <a:picLocks noChangeAspect="1"/>
          </p:cNvPicPr>
          <p:nvPr/>
        </p:nvPicPr>
        <p:blipFill rotWithShape="1">
          <a:blip r:embed="rId3"/>
          <a:srcRect l="48049" r="1135"/>
          <a:stretch/>
        </p:blipFill>
        <p:spPr>
          <a:xfrm>
            <a:off x="7548152" y="10"/>
            <a:ext cx="4646658" cy="6857990"/>
          </a:xfrm>
          <a:prstGeom prst="rect">
            <a:avLst/>
          </a:prstGeom>
        </p:spPr>
      </p:pic>
    </p:spTree>
    <p:extLst>
      <p:ext uri="{BB962C8B-B14F-4D97-AF65-F5344CB8AC3E}">
        <p14:creationId xmlns:p14="http://schemas.microsoft.com/office/powerpoint/2010/main" val="302871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CB2D-2BC2-4B4A-9B19-0F756BA1C4CA}"/>
              </a:ext>
            </a:extLst>
          </p:cNvPr>
          <p:cNvSpPr>
            <a:spLocks noGrp="1"/>
          </p:cNvSpPr>
          <p:nvPr>
            <p:ph type="title"/>
          </p:nvPr>
        </p:nvSpPr>
        <p:spPr>
          <a:xfrm>
            <a:off x="650668" y="629266"/>
            <a:ext cx="6249784" cy="1641986"/>
          </a:xfrm>
        </p:spPr>
        <p:txBody>
          <a:bodyPr>
            <a:normAutofit/>
          </a:bodyPr>
          <a:lstStyle/>
          <a:p>
            <a:r>
              <a:rPr lang="en-IN" b="1" i="0" u="sng" strike="noStrike" baseline="0">
                <a:highlight>
                  <a:srgbClr val="000000"/>
                </a:highlight>
                <a:latin typeface="Poppins-Medium"/>
              </a:rPr>
              <a:t>Aim of Project:</a:t>
            </a:r>
            <a:endParaRPr lang="en-IN" b="1" u="sng">
              <a:highlight>
                <a:srgbClr val="000000"/>
              </a:highlight>
            </a:endParaRPr>
          </a:p>
        </p:txBody>
      </p:sp>
      <p:sp>
        <p:nvSpPr>
          <p:cNvPr id="25" name="Content Placeholder 2">
            <a:extLst>
              <a:ext uri="{FF2B5EF4-FFF2-40B4-BE49-F238E27FC236}">
                <a16:creationId xmlns:a16="http://schemas.microsoft.com/office/drawing/2014/main" id="{71A0D4D5-EEB0-41C6-A521-EF7EF0023100}"/>
              </a:ext>
            </a:extLst>
          </p:cNvPr>
          <p:cNvSpPr>
            <a:spLocks noGrp="1"/>
          </p:cNvSpPr>
          <p:nvPr>
            <p:ph idx="1"/>
          </p:nvPr>
        </p:nvSpPr>
        <p:spPr>
          <a:xfrm>
            <a:off x="650668" y="2438400"/>
            <a:ext cx="6249784" cy="3809999"/>
          </a:xfrm>
        </p:spPr>
        <p:txBody>
          <a:bodyPr>
            <a:normAutofit/>
          </a:bodyPr>
          <a:lstStyle/>
          <a:p>
            <a:r>
              <a:rPr lang="en-US" b="1" i="0" dirty="0">
                <a:effectLst/>
                <a:latin typeface="Söhne"/>
              </a:rPr>
              <a:t>The project aims to provide insights into the impact of the COVID-19 pandemic on various aspects of life.</a:t>
            </a:r>
          </a:p>
          <a:p>
            <a:r>
              <a:rPr lang="en-US" b="1" i="0" dirty="0">
                <a:effectLst/>
                <a:latin typeface="Söhne"/>
              </a:rPr>
              <a:t>The project will analyze data to better understand the trends and patterns of COVID-19 cases, deaths, and recoveries </a:t>
            </a:r>
            <a:r>
              <a:rPr lang="en-US" b="1" dirty="0">
                <a:latin typeface="Söhne"/>
              </a:rPr>
              <a:t>across India</a:t>
            </a:r>
            <a:r>
              <a:rPr lang="en-US" b="1" i="0" dirty="0">
                <a:effectLst/>
                <a:latin typeface="Söhne"/>
              </a:rPr>
              <a:t> and in specific regions or States.</a:t>
            </a:r>
          </a:p>
          <a:p>
            <a:r>
              <a:rPr lang="en-US" b="1" i="0" dirty="0">
                <a:effectLst/>
                <a:latin typeface="Söhne"/>
              </a:rPr>
              <a:t>The project will use data visualization tools to better communicate the insights and trends in the data.</a:t>
            </a:r>
            <a:br>
              <a:rPr lang="en-US" b="1" dirty="0"/>
            </a:br>
            <a:endParaRPr lang="en-IN" b="1" dirty="0"/>
          </a:p>
        </p:txBody>
      </p:sp>
      <p:pic>
        <p:nvPicPr>
          <p:cNvPr id="27" name="Picture 4" descr="Graph on document with pen">
            <a:extLst>
              <a:ext uri="{FF2B5EF4-FFF2-40B4-BE49-F238E27FC236}">
                <a16:creationId xmlns:a16="http://schemas.microsoft.com/office/drawing/2014/main" id="{7FAB2434-CBFD-F810-5304-DFD422E9B7A8}"/>
              </a:ext>
            </a:extLst>
          </p:cNvPr>
          <p:cNvPicPr>
            <a:picLocks noChangeAspect="1"/>
          </p:cNvPicPr>
          <p:nvPr/>
        </p:nvPicPr>
        <p:blipFill rotWithShape="1">
          <a:blip r:embed="rId3"/>
          <a:srcRect l="34164" r="20609" b="-1"/>
          <a:stretch/>
        </p:blipFill>
        <p:spPr>
          <a:xfrm>
            <a:off x="7548152" y="10"/>
            <a:ext cx="4646658" cy="6857990"/>
          </a:xfrm>
          <a:prstGeom prst="rect">
            <a:avLst/>
          </a:prstGeom>
        </p:spPr>
      </p:pic>
    </p:spTree>
    <p:extLst>
      <p:ext uri="{BB962C8B-B14F-4D97-AF65-F5344CB8AC3E}">
        <p14:creationId xmlns:p14="http://schemas.microsoft.com/office/powerpoint/2010/main" val="215503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31BE-EF32-4BD6-BC65-8B1CCA44EAF9}"/>
              </a:ext>
            </a:extLst>
          </p:cNvPr>
          <p:cNvSpPr>
            <a:spLocks noGrp="1"/>
          </p:cNvSpPr>
          <p:nvPr>
            <p:ph type="title"/>
          </p:nvPr>
        </p:nvSpPr>
        <p:spPr>
          <a:xfrm>
            <a:off x="646111" y="452718"/>
            <a:ext cx="13804675" cy="1400530"/>
          </a:xfrm>
        </p:spPr>
        <p:txBody>
          <a:bodyPr>
            <a:normAutofit/>
          </a:bodyPr>
          <a:lstStyle/>
          <a:p>
            <a:r>
              <a:rPr lang="en-US" b="1" u="sng" dirty="0">
                <a:highlight>
                  <a:srgbClr val="000000"/>
                </a:highlight>
              </a:rPr>
              <a:t>CASES AND DECEASED:</a:t>
            </a:r>
            <a:endParaRPr lang="en-IN" b="1" u="sng" dirty="0">
              <a:highlight>
                <a:srgbClr val="000000"/>
              </a:highlight>
            </a:endParaRPr>
          </a:p>
        </p:txBody>
      </p:sp>
      <p:graphicFrame>
        <p:nvGraphicFramePr>
          <p:cNvPr id="4" name="Content Placeholder 3">
            <a:extLst>
              <a:ext uri="{FF2B5EF4-FFF2-40B4-BE49-F238E27FC236}">
                <a16:creationId xmlns:a16="http://schemas.microsoft.com/office/drawing/2014/main" id="{202B69E7-AB3C-4AC1-912D-3A6D3D0AC799}"/>
              </a:ext>
            </a:extLst>
          </p:cNvPr>
          <p:cNvGraphicFramePr>
            <a:graphicFrameLocks noGrp="1"/>
          </p:cNvGraphicFramePr>
          <p:nvPr>
            <p:ph idx="1"/>
            <p:extLst>
              <p:ext uri="{D42A27DB-BD31-4B8C-83A1-F6EECF244321}">
                <p14:modId xmlns:p14="http://schemas.microsoft.com/office/powerpoint/2010/main" val="2385350919"/>
              </p:ext>
            </p:extLst>
          </p:nvPr>
        </p:nvGraphicFramePr>
        <p:xfrm>
          <a:off x="1023265" y="2140085"/>
          <a:ext cx="8650043"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743B665-9B63-40AE-96F3-0EB8A32FB77B}"/>
              </a:ext>
            </a:extLst>
          </p:cNvPr>
          <p:cNvSpPr txBox="1"/>
          <p:nvPr/>
        </p:nvSpPr>
        <p:spPr>
          <a:xfrm>
            <a:off x="6744721" y="2586709"/>
            <a:ext cx="1089800" cy="565356"/>
          </a:xfrm>
          <a:prstGeom prst="rect">
            <a:avLst/>
          </a:prstGeom>
          <a:noFill/>
        </p:spPr>
        <p:txBody>
          <a:bodyPr wrap="none" rtlCol="0">
            <a:spAutoFit/>
          </a:bodyPr>
          <a:lstStyle/>
          <a:p>
            <a:pPr defTabSz="438912">
              <a:spcAft>
                <a:spcPts val="600"/>
              </a:spcAft>
            </a:pPr>
            <a:r>
              <a:rPr lang="en-US" sz="3072" b="1" kern="1200">
                <a:solidFill>
                  <a:schemeClr val="tx1"/>
                </a:solidFill>
                <a:highlight>
                  <a:srgbClr val="000000"/>
                </a:highlight>
                <a:latin typeface="+mn-lt"/>
                <a:ea typeface="+mn-ea"/>
                <a:cs typeface="+mn-cs"/>
              </a:rPr>
              <a:t>34 M</a:t>
            </a:r>
            <a:endParaRPr lang="en-IN" sz="3200" b="1">
              <a:highlight>
                <a:srgbClr val="000000"/>
              </a:highlight>
            </a:endParaRPr>
          </a:p>
        </p:txBody>
      </p:sp>
      <p:sp>
        <p:nvSpPr>
          <p:cNvPr id="7" name="TextBox 6">
            <a:extLst>
              <a:ext uri="{FF2B5EF4-FFF2-40B4-BE49-F238E27FC236}">
                <a16:creationId xmlns:a16="http://schemas.microsoft.com/office/drawing/2014/main" id="{467A8AE3-C7E7-4D0B-9BD3-FE248C44A6BD}"/>
              </a:ext>
            </a:extLst>
          </p:cNvPr>
          <p:cNvSpPr txBox="1"/>
          <p:nvPr/>
        </p:nvSpPr>
        <p:spPr>
          <a:xfrm>
            <a:off x="6633137" y="5175669"/>
            <a:ext cx="1201384" cy="565356"/>
          </a:xfrm>
          <a:prstGeom prst="rect">
            <a:avLst/>
          </a:prstGeom>
          <a:noFill/>
        </p:spPr>
        <p:txBody>
          <a:bodyPr wrap="none" rtlCol="0">
            <a:spAutoFit/>
          </a:bodyPr>
          <a:lstStyle/>
          <a:p>
            <a:pPr algn="ctr" defTabSz="438912">
              <a:spcAft>
                <a:spcPts val="600"/>
              </a:spcAft>
            </a:pPr>
            <a:r>
              <a:rPr lang="en-US" sz="3072" b="1" kern="1200">
                <a:solidFill>
                  <a:schemeClr val="tx1"/>
                </a:solidFill>
                <a:highlight>
                  <a:srgbClr val="000000"/>
                </a:highlight>
                <a:latin typeface="+mn-lt"/>
                <a:ea typeface="+mn-ea"/>
                <a:cs typeface="+mn-cs"/>
              </a:rPr>
              <a:t>450 K</a:t>
            </a:r>
            <a:endParaRPr lang="en-IN" sz="3200" b="1">
              <a:highlight>
                <a:srgbClr val="000000"/>
              </a:highlight>
            </a:endParaRPr>
          </a:p>
        </p:txBody>
      </p:sp>
    </p:spTree>
    <p:extLst>
      <p:ext uri="{BB962C8B-B14F-4D97-AF65-F5344CB8AC3E}">
        <p14:creationId xmlns:p14="http://schemas.microsoft.com/office/powerpoint/2010/main" val="23217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DC06-4819-4F59-B5E8-DD849B453171}"/>
              </a:ext>
            </a:extLst>
          </p:cNvPr>
          <p:cNvSpPr>
            <a:spLocks noGrp="1"/>
          </p:cNvSpPr>
          <p:nvPr>
            <p:ph type="title"/>
          </p:nvPr>
        </p:nvSpPr>
        <p:spPr/>
        <p:txBody>
          <a:bodyPr>
            <a:normAutofit/>
          </a:bodyPr>
          <a:lstStyle/>
          <a:p>
            <a:r>
              <a:rPr lang="en-US" b="1" u="sng">
                <a:highlight>
                  <a:srgbClr val="000000"/>
                </a:highlight>
              </a:rPr>
              <a:t>MONTHLY TREND</a:t>
            </a:r>
            <a:endParaRPr lang="en-IN" b="1" u="sng">
              <a:highlight>
                <a:srgbClr val="000000"/>
              </a:highlight>
            </a:endParaRPr>
          </a:p>
        </p:txBody>
      </p:sp>
      <p:pic>
        <p:nvPicPr>
          <p:cNvPr id="27" name="Content Placeholder 26">
            <a:extLst>
              <a:ext uri="{FF2B5EF4-FFF2-40B4-BE49-F238E27FC236}">
                <a16:creationId xmlns:a16="http://schemas.microsoft.com/office/drawing/2014/main" id="{7D01756A-EADC-4FDB-9A16-18C0F7FD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2397" y="2140085"/>
            <a:ext cx="4333585" cy="2514607"/>
          </a:xfrm>
        </p:spPr>
      </p:pic>
      <p:sp>
        <p:nvSpPr>
          <p:cNvPr id="12" name="TextBox 11">
            <a:extLst>
              <a:ext uri="{FF2B5EF4-FFF2-40B4-BE49-F238E27FC236}">
                <a16:creationId xmlns:a16="http://schemas.microsoft.com/office/drawing/2014/main" id="{E54B765A-63FF-4F97-A24E-9FB0D8E7B1F5}"/>
              </a:ext>
            </a:extLst>
          </p:cNvPr>
          <p:cNvSpPr txBox="1"/>
          <p:nvPr/>
        </p:nvSpPr>
        <p:spPr>
          <a:xfrm>
            <a:off x="660409" y="4654692"/>
            <a:ext cx="2695874"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2020</a:t>
            </a:r>
            <a:endParaRPr lang="en-IN" b="1"/>
          </a:p>
        </p:txBody>
      </p:sp>
      <p:sp>
        <p:nvSpPr>
          <p:cNvPr id="13" name="TextBox 12">
            <a:extLst>
              <a:ext uri="{FF2B5EF4-FFF2-40B4-BE49-F238E27FC236}">
                <a16:creationId xmlns:a16="http://schemas.microsoft.com/office/drawing/2014/main" id="{38C08B20-C4ED-48F5-9A44-B50BED5CC05C}"/>
              </a:ext>
            </a:extLst>
          </p:cNvPr>
          <p:cNvSpPr txBox="1"/>
          <p:nvPr/>
        </p:nvSpPr>
        <p:spPr>
          <a:xfrm>
            <a:off x="5460502" y="4654692"/>
            <a:ext cx="2471442" cy="311175"/>
          </a:xfrm>
          <a:prstGeom prst="rect">
            <a:avLst/>
          </a:prstGeom>
          <a:noFill/>
        </p:spPr>
        <p:txBody>
          <a:bodyPr wrap="square" rtlCol="0">
            <a:spAutoFit/>
          </a:bodyPr>
          <a:lstStyle/>
          <a:p>
            <a:pPr defTabSz="361188">
              <a:spcAft>
                <a:spcPts val="600"/>
              </a:spcAft>
            </a:pPr>
            <a:r>
              <a:rPr lang="en-US" sz="1422" b="1" kern="1200">
                <a:solidFill>
                  <a:schemeClr val="tx1"/>
                </a:solidFill>
                <a:latin typeface="+mn-lt"/>
                <a:ea typeface="+mn-ea"/>
                <a:cs typeface="+mn-cs"/>
              </a:rPr>
              <a:t>YEAR: 2021</a:t>
            </a:r>
            <a:endParaRPr lang="en-IN" b="1"/>
          </a:p>
        </p:txBody>
      </p:sp>
      <p:sp>
        <p:nvSpPr>
          <p:cNvPr id="15" name="TextBox 14">
            <a:extLst>
              <a:ext uri="{FF2B5EF4-FFF2-40B4-BE49-F238E27FC236}">
                <a16:creationId xmlns:a16="http://schemas.microsoft.com/office/drawing/2014/main" id="{39853897-F14F-4AF9-9EF6-E22997699598}"/>
              </a:ext>
            </a:extLst>
          </p:cNvPr>
          <p:cNvSpPr txBox="1"/>
          <p:nvPr/>
        </p:nvSpPr>
        <p:spPr>
          <a:xfrm>
            <a:off x="1074886" y="4948373"/>
            <a:ext cx="8961278" cy="1248146"/>
          </a:xfrm>
          <a:prstGeom prst="rect">
            <a:avLst/>
          </a:prstGeom>
          <a:noFill/>
        </p:spPr>
        <p:txBody>
          <a:bodyPr wrap="square" rtlCol="0">
            <a:spAutoFit/>
          </a:bodyPr>
          <a:lstStyle/>
          <a:p>
            <a:pPr algn="ctr" defTabSz="361188">
              <a:spcAft>
                <a:spcPts val="600"/>
              </a:spcAft>
            </a:pPr>
            <a:r>
              <a:rPr lang="en-US" sz="1896" b="1" kern="1200">
                <a:solidFill>
                  <a:srgbClr val="D1D5DB"/>
                </a:solidFill>
                <a:latin typeface="Söhne"/>
                <a:ea typeface="+mn-ea"/>
                <a:cs typeface="+mn-cs"/>
              </a:rPr>
              <a:t>The monthly graph of confirmed cases recovered cases, and vaccinated numbers reveal a direct correlation between the increase in confirmed cases and the rise in the number of deceased individuals. This underscores the critical importance of public health measures to control the spread of COVID-19</a:t>
            </a:r>
            <a:r>
              <a:rPr lang="en-US" sz="1580" b="1" kern="1200">
                <a:solidFill>
                  <a:srgbClr val="D1D5DB"/>
                </a:solidFill>
                <a:latin typeface="Söhne"/>
                <a:ea typeface="+mn-ea"/>
                <a:cs typeface="+mn-cs"/>
              </a:rPr>
              <a:t>.</a:t>
            </a:r>
            <a:endParaRPr lang="en-US" sz="2000" b="1"/>
          </a:p>
        </p:txBody>
      </p:sp>
      <p:pic>
        <p:nvPicPr>
          <p:cNvPr id="23" name="Picture 22">
            <a:extLst>
              <a:ext uri="{FF2B5EF4-FFF2-40B4-BE49-F238E27FC236}">
                <a16:creationId xmlns:a16="http://schemas.microsoft.com/office/drawing/2014/main" id="{5E55AA9A-936F-43A4-8A6E-B51D8AA29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9" y="2140085"/>
            <a:ext cx="4333584" cy="2514607"/>
          </a:xfrm>
          <a:prstGeom prst="rect">
            <a:avLst/>
          </a:prstGeom>
        </p:spPr>
      </p:pic>
    </p:spTree>
    <p:extLst>
      <p:ext uri="{BB962C8B-B14F-4D97-AF65-F5344CB8AC3E}">
        <p14:creationId xmlns:p14="http://schemas.microsoft.com/office/powerpoint/2010/main" val="336087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A342-8FD4-4335-AA7B-04BDA26580E9}"/>
              </a:ext>
            </a:extLst>
          </p:cNvPr>
          <p:cNvSpPr>
            <a:spLocks noGrp="1"/>
          </p:cNvSpPr>
          <p:nvPr>
            <p:ph type="title"/>
          </p:nvPr>
        </p:nvSpPr>
        <p:spPr/>
        <p:txBody>
          <a:bodyPr>
            <a:normAutofit/>
          </a:bodyPr>
          <a:lstStyle/>
          <a:p>
            <a:r>
              <a:rPr lang="en-US" b="1" u="sng">
                <a:highlight>
                  <a:srgbClr val="000000"/>
                </a:highlight>
              </a:rPr>
              <a:t>MOST SEVERE MONTH</a:t>
            </a:r>
            <a:endParaRPr lang="en-IN" b="1" u="sng">
              <a:highlight>
                <a:srgbClr val="000000"/>
              </a:highlight>
            </a:endParaRPr>
          </a:p>
        </p:txBody>
      </p:sp>
      <p:pic>
        <p:nvPicPr>
          <p:cNvPr id="5" name="Content Placeholder 4" descr="Chart, pie chart&#10;&#10;Description automatically generated">
            <a:extLst>
              <a:ext uri="{FF2B5EF4-FFF2-40B4-BE49-F238E27FC236}">
                <a16:creationId xmlns:a16="http://schemas.microsoft.com/office/drawing/2014/main" id="{4C3ACC6C-9AB4-43A2-B3C5-786512BD60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4389" y="2140085"/>
            <a:ext cx="3330467" cy="1886524"/>
          </a:xfrm>
        </p:spPr>
      </p:pic>
      <p:sp>
        <p:nvSpPr>
          <p:cNvPr id="8" name="TextBox 7">
            <a:extLst>
              <a:ext uri="{FF2B5EF4-FFF2-40B4-BE49-F238E27FC236}">
                <a16:creationId xmlns:a16="http://schemas.microsoft.com/office/drawing/2014/main" id="{7EFF06EF-EF64-4941-8722-64CE6A8D8420}"/>
              </a:ext>
            </a:extLst>
          </p:cNvPr>
          <p:cNvSpPr txBox="1"/>
          <p:nvPr/>
        </p:nvSpPr>
        <p:spPr>
          <a:xfrm>
            <a:off x="5190486" y="214008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2020</a:t>
            </a:r>
            <a:endParaRPr lang="en-IN" b="1"/>
          </a:p>
        </p:txBody>
      </p:sp>
      <p:pic>
        <p:nvPicPr>
          <p:cNvPr id="10" name="Picture 9" descr="Chart, pie chart&#10;&#10;Description automatically generated">
            <a:extLst>
              <a:ext uri="{FF2B5EF4-FFF2-40B4-BE49-F238E27FC236}">
                <a16:creationId xmlns:a16="http://schemas.microsoft.com/office/drawing/2014/main" id="{CC297EA2-5F2A-4277-8A43-780EF4DA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389" y="4138205"/>
            <a:ext cx="3330467" cy="2058314"/>
          </a:xfrm>
          <a:prstGeom prst="rect">
            <a:avLst/>
          </a:prstGeom>
        </p:spPr>
      </p:pic>
      <p:sp>
        <p:nvSpPr>
          <p:cNvPr id="11" name="TextBox 10">
            <a:extLst>
              <a:ext uri="{FF2B5EF4-FFF2-40B4-BE49-F238E27FC236}">
                <a16:creationId xmlns:a16="http://schemas.microsoft.com/office/drawing/2014/main" id="{996B8BA1-9DB9-4401-84B9-2D19119CC500}"/>
              </a:ext>
            </a:extLst>
          </p:cNvPr>
          <p:cNvSpPr txBox="1"/>
          <p:nvPr/>
        </p:nvSpPr>
        <p:spPr>
          <a:xfrm>
            <a:off x="5190486" y="4138205"/>
            <a:ext cx="1140056" cy="300082"/>
          </a:xfrm>
          <a:prstGeom prst="rect">
            <a:avLst/>
          </a:prstGeom>
          <a:noFill/>
        </p:spPr>
        <p:txBody>
          <a:bodyPr wrap="none" rtlCol="0">
            <a:spAutoFit/>
          </a:bodyPr>
          <a:lstStyle/>
          <a:p>
            <a:pPr defTabSz="342900">
              <a:spcAft>
                <a:spcPts val="600"/>
              </a:spcAft>
            </a:pPr>
            <a:r>
              <a:rPr lang="en-US" sz="1350" b="1" kern="1200">
                <a:solidFill>
                  <a:schemeClr val="tx1"/>
                </a:solidFill>
                <a:latin typeface="+mn-lt"/>
                <a:ea typeface="+mn-ea"/>
                <a:cs typeface="+mn-cs"/>
              </a:rPr>
              <a:t>YEAR : 2021</a:t>
            </a:r>
            <a:endParaRPr lang="en-IN" b="1"/>
          </a:p>
        </p:txBody>
      </p:sp>
      <p:sp>
        <p:nvSpPr>
          <p:cNvPr id="12" name="TextBox 11">
            <a:extLst>
              <a:ext uri="{FF2B5EF4-FFF2-40B4-BE49-F238E27FC236}">
                <a16:creationId xmlns:a16="http://schemas.microsoft.com/office/drawing/2014/main" id="{16EBEE53-D0D8-4C7F-BC1C-732DCD88103D}"/>
              </a:ext>
            </a:extLst>
          </p:cNvPr>
          <p:cNvSpPr txBox="1"/>
          <p:nvPr/>
        </p:nvSpPr>
        <p:spPr>
          <a:xfrm>
            <a:off x="1061718" y="2604341"/>
            <a:ext cx="4225131" cy="3200876"/>
          </a:xfrm>
          <a:prstGeom prst="rect">
            <a:avLst/>
          </a:prstGeom>
          <a:noFill/>
        </p:spPr>
        <p:txBody>
          <a:bodyPr wrap="none" rtlCol="0">
            <a:spAutoFit/>
          </a:bodyPr>
          <a:lstStyle/>
          <a:p>
            <a:pPr defTabSz="342900">
              <a:spcAft>
                <a:spcPts val="600"/>
              </a:spcAft>
            </a:pPr>
            <a:r>
              <a:rPr lang="en-US" sz="1800" b="1" kern="1200">
                <a:solidFill>
                  <a:srgbClr val="D1D5DB"/>
                </a:solidFill>
                <a:latin typeface="Söhne"/>
                <a:ea typeface="+mn-ea"/>
                <a:cs typeface="+mn-cs"/>
              </a:rPr>
              <a:t>According to the pie chart, December was </a:t>
            </a:r>
          </a:p>
          <a:p>
            <a:pPr defTabSz="342900">
              <a:spcAft>
                <a:spcPts val="600"/>
              </a:spcAft>
            </a:pPr>
            <a:r>
              <a:rPr lang="en-US" sz="1800" b="1" kern="1200">
                <a:solidFill>
                  <a:srgbClr val="D1D5DB"/>
                </a:solidFill>
                <a:latin typeface="Söhne"/>
                <a:ea typeface="+mn-ea"/>
                <a:cs typeface="+mn-cs"/>
              </a:rPr>
              <a:t>the most affected month during the </a:t>
            </a:r>
          </a:p>
          <a:p>
            <a:pPr defTabSz="342900">
              <a:spcAft>
                <a:spcPts val="600"/>
              </a:spcAft>
            </a:pPr>
            <a:r>
              <a:rPr lang="en-US" sz="1800" b="1" kern="1200">
                <a:solidFill>
                  <a:srgbClr val="D1D5DB"/>
                </a:solidFill>
                <a:latin typeface="Söhne"/>
                <a:ea typeface="+mn-ea"/>
                <a:cs typeface="+mn-cs"/>
              </a:rPr>
              <a:t>COVID-19 pandemic in 2020, while </a:t>
            </a:r>
          </a:p>
          <a:p>
            <a:pPr defTabSz="342900">
              <a:spcAft>
                <a:spcPts val="600"/>
              </a:spcAft>
            </a:pPr>
            <a:r>
              <a:rPr lang="en-US" sz="1800" b="1" kern="1200">
                <a:solidFill>
                  <a:srgbClr val="D1D5DB"/>
                </a:solidFill>
                <a:latin typeface="Söhne"/>
                <a:ea typeface="+mn-ea"/>
                <a:cs typeface="+mn-cs"/>
              </a:rPr>
              <a:t>October was the most affected month</a:t>
            </a:r>
          </a:p>
          <a:p>
            <a:pPr defTabSz="342900">
              <a:spcAft>
                <a:spcPts val="600"/>
              </a:spcAft>
            </a:pPr>
            <a:r>
              <a:rPr lang="en-US" sz="1800" b="1" kern="1200">
                <a:solidFill>
                  <a:srgbClr val="D1D5DB"/>
                </a:solidFill>
                <a:latin typeface="Söhne"/>
                <a:ea typeface="+mn-ea"/>
                <a:cs typeface="+mn-cs"/>
              </a:rPr>
              <a:t> in 2021. This information is crucial for </a:t>
            </a:r>
          </a:p>
          <a:p>
            <a:pPr defTabSz="342900">
              <a:spcAft>
                <a:spcPts val="600"/>
              </a:spcAft>
            </a:pPr>
            <a:r>
              <a:rPr lang="en-US" sz="1800" b="1" kern="1200">
                <a:solidFill>
                  <a:srgbClr val="D1D5DB"/>
                </a:solidFill>
                <a:latin typeface="Söhne"/>
                <a:ea typeface="+mn-ea"/>
                <a:cs typeface="+mn-cs"/>
              </a:rPr>
              <a:t>policymakers and public health officials </a:t>
            </a:r>
          </a:p>
          <a:p>
            <a:pPr defTabSz="342900">
              <a:spcAft>
                <a:spcPts val="600"/>
              </a:spcAft>
            </a:pPr>
            <a:r>
              <a:rPr lang="en-US" sz="1800" b="1" kern="1200">
                <a:solidFill>
                  <a:srgbClr val="D1D5DB"/>
                </a:solidFill>
                <a:latin typeface="Söhne"/>
                <a:ea typeface="+mn-ea"/>
                <a:cs typeface="+mn-cs"/>
              </a:rPr>
              <a:t>to target resources and interventions to </a:t>
            </a:r>
          </a:p>
          <a:p>
            <a:pPr defTabSz="342900">
              <a:spcAft>
                <a:spcPts val="600"/>
              </a:spcAft>
            </a:pPr>
            <a:r>
              <a:rPr lang="en-US" sz="1800" b="1" kern="1200">
                <a:solidFill>
                  <a:srgbClr val="D1D5DB"/>
                </a:solidFill>
                <a:latin typeface="Söhne"/>
                <a:ea typeface="+mn-ea"/>
                <a:cs typeface="+mn-cs"/>
              </a:rPr>
              <a:t>mitigate the spread of the virus </a:t>
            </a:r>
          </a:p>
          <a:p>
            <a:pPr defTabSz="342900">
              <a:spcAft>
                <a:spcPts val="600"/>
              </a:spcAft>
            </a:pPr>
            <a:r>
              <a:rPr lang="en-US" sz="1800" b="1" kern="1200">
                <a:solidFill>
                  <a:srgbClr val="D1D5DB"/>
                </a:solidFill>
                <a:latin typeface="Söhne"/>
                <a:ea typeface="+mn-ea"/>
                <a:cs typeface="+mn-cs"/>
              </a:rPr>
              <a:t>during high-risk periods.</a:t>
            </a:r>
            <a:endParaRPr lang="en-IN" sz="2400" b="1"/>
          </a:p>
        </p:txBody>
      </p:sp>
    </p:spTree>
    <p:extLst>
      <p:ext uri="{BB962C8B-B14F-4D97-AF65-F5344CB8AC3E}">
        <p14:creationId xmlns:p14="http://schemas.microsoft.com/office/powerpoint/2010/main" val="37633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7673-772C-4613-B788-06B20DA08FA1}"/>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800" b="0" i="0" u="none" strike="noStrike" kern="1200" baseline="0">
                <a:solidFill>
                  <a:srgbClr val="EBEBEB"/>
                </a:solidFill>
                <a:highlight>
                  <a:srgbClr val="000000"/>
                </a:highlight>
                <a:latin typeface="+mj-lt"/>
                <a:ea typeface="+mj-ea"/>
                <a:cs typeface="+mj-cs"/>
              </a:rPr>
              <a:t>Testing Ratio(TR) = (Number of Tests Done) /(Population)</a:t>
            </a:r>
            <a:endParaRPr lang="en-US" sz="3800" b="0" i="0" kern="1200">
              <a:solidFill>
                <a:srgbClr val="EBEBEB"/>
              </a:solidFill>
              <a:highlight>
                <a:srgbClr val="000000"/>
              </a:highlight>
              <a:latin typeface="+mj-lt"/>
              <a:ea typeface="+mj-ea"/>
              <a:cs typeface="+mj-cs"/>
            </a:endParaRPr>
          </a:p>
        </p:txBody>
      </p:sp>
      <p:sp useBgFill="1">
        <p:nvSpPr>
          <p:cNvPr id="26" name="Rectangle 25">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a:extLst>
              <a:ext uri="{FF2B5EF4-FFF2-40B4-BE49-F238E27FC236}">
                <a16:creationId xmlns:a16="http://schemas.microsoft.com/office/drawing/2014/main" id="{CF9948D0-EFF2-4620-A981-63594D4FB14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55392" y="1802358"/>
            <a:ext cx="6275584" cy="3258476"/>
          </a:xfrm>
          <a:prstGeom prst="rect">
            <a:avLst/>
          </a:prstGeom>
          <a:effectLst/>
        </p:spPr>
      </p:pic>
      <p:sp>
        <p:nvSpPr>
          <p:cNvPr id="3" name="TextBox 2">
            <a:extLst>
              <a:ext uri="{FF2B5EF4-FFF2-40B4-BE49-F238E27FC236}">
                <a16:creationId xmlns:a16="http://schemas.microsoft.com/office/drawing/2014/main" id="{D35C659E-0B5E-4512-8B9A-1B0E7969472E}"/>
              </a:ext>
            </a:extLst>
          </p:cNvPr>
          <p:cNvSpPr txBox="1"/>
          <p:nvPr/>
        </p:nvSpPr>
        <p:spPr>
          <a:xfrm>
            <a:off x="8189492" y="4495800"/>
            <a:ext cx="3140603" cy="1754326"/>
          </a:xfrm>
          <a:prstGeom prst="rect">
            <a:avLst/>
          </a:prstGeom>
          <a:noFill/>
        </p:spPr>
        <p:txBody>
          <a:bodyPr wrap="none" rtlCol="0">
            <a:spAutoFit/>
          </a:bodyPr>
          <a:lstStyle/>
          <a:p>
            <a:pPr>
              <a:buFont typeface="Arial" panose="020B0604020202020204" pitchFamily="34" charset="0"/>
              <a:buChar char="•"/>
            </a:pPr>
            <a:r>
              <a:rPr lang="en-US" dirty="0">
                <a:solidFill>
                  <a:schemeClr val="bg1"/>
                </a:solidFill>
              </a:rPr>
              <a:t>Category A: 0.05 ≤ tr ≤ 0.1</a:t>
            </a:r>
          </a:p>
          <a:p>
            <a:pPr>
              <a:buFont typeface="Arial" panose="020B0604020202020204" pitchFamily="34" charset="0"/>
              <a:buChar char="•"/>
            </a:pPr>
            <a:r>
              <a:rPr lang="en-US" dirty="0">
                <a:solidFill>
                  <a:schemeClr val="bg1"/>
                </a:solidFill>
              </a:rPr>
              <a:t>Category B: 0.1 &lt; tr ≤ 0.3</a:t>
            </a:r>
          </a:p>
          <a:p>
            <a:pPr>
              <a:buFont typeface="Arial" panose="020B0604020202020204" pitchFamily="34" charset="0"/>
              <a:buChar char="•"/>
            </a:pPr>
            <a:r>
              <a:rPr lang="en-US" dirty="0">
                <a:solidFill>
                  <a:schemeClr val="bg1"/>
                </a:solidFill>
              </a:rPr>
              <a:t>Category C: 0.3 &lt; tr ≤ 0.5</a:t>
            </a:r>
          </a:p>
          <a:p>
            <a:pPr>
              <a:buFont typeface="Arial" panose="020B0604020202020204" pitchFamily="34" charset="0"/>
              <a:buChar char="•"/>
            </a:pPr>
            <a:r>
              <a:rPr lang="en-US" dirty="0">
                <a:solidFill>
                  <a:schemeClr val="bg1"/>
                </a:solidFill>
              </a:rPr>
              <a:t>Category D: 0.5 &lt; tr ≤ 0.75</a:t>
            </a:r>
          </a:p>
          <a:p>
            <a:pPr>
              <a:buFont typeface="Arial" panose="020B0604020202020204" pitchFamily="34" charset="0"/>
              <a:buChar char="•"/>
            </a:pPr>
            <a:r>
              <a:rPr lang="en-US" dirty="0">
                <a:solidFill>
                  <a:schemeClr val="bg1"/>
                </a:solidFill>
              </a:rPr>
              <a:t>Category E: 0.75 &lt; tr ≤ 1.0</a:t>
            </a:r>
          </a:p>
          <a:p>
            <a:endParaRPr lang="en-IN" dirty="0"/>
          </a:p>
        </p:txBody>
      </p:sp>
    </p:spTree>
    <p:extLst>
      <p:ext uri="{BB962C8B-B14F-4D97-AF65-F5344CB8AC3E}">
        <p14:creationId xmlns:p14="http://schemas.microsoft.com/office/powerpoint/2010/main" val="7805762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961A-7AC6-48DA-ACA6-D488A62BF525}"/>
              </a:ext>
            </a:extLst>
          </p:cNvPr>
          <p:cNvSpPr>
            <a:spLocks noGrp="1"/>
          </p:cNvSpPr>
          <p:nvPr>
            <p:ph type="title"/>
          </p:nvPr>
        </p:nvSpPr>
        <p:spPr/>
        <p:txBody>
          <a:bodyPr>
            <a:normAutofit/>
          </a:bodyPr>
          <a:lstStyle/>
          <a:p>
            <a:r>
              <a:rPr lang="en-IN" b="1" i="0" dirty="0">
                <a:effectLst/>
                <a:highlight>
                  <a:srgbClr val="000000"/>
                </a:highlight>
                <a:latin typeface="Söhne"/>
              </a:rPr>
              <a:t>POSITIVE CASES AND FATALITIES</a:t>
            </a:r>
            <a:endParaRPr lang="en-IN" b="1" dirty="0">
              <a:highlight>
                <a:srgbClr val="000000"/>
              </a:highlight>
            </a:endParaRPr>
          </a:p>
        </p:txBody>
      </p:sp>
      <p:pic>
        <p:nvPicPr>
          <p:cNvPr id="5" name="Content Placeholder 4">
            <a:extLst>
              <a:ext uri="{FF2B5EF4-FFF2-40B4-BE49-F238E27FC236}">
                <a16:creationId xmlns:a16="http://schemas.microsoft.com/office/drawing/2014/main" id="{0A0810DA-97BB-49C1-99CE-85FAA4EE45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9458" y="2140085"/>
            <a:ext cx="4452636" cy="3650246"/>
          </a:xfrm>
        </p:spPr>
      </p:pic>
      <p:pic>
        <p:nvPicPr>
          <p:cNvPr id="7" name="Picture 6">
            <a:extLst>
              <a:ext uri="{FF2B5EF4-FFF2-40B4-BE49-F238E27FC236}">
                <a16:creationId xmlns:a16="http://schemas.microsoft.com/office/drawing/2014/main" id="{36DC1154-AC0F-4FCF-AB0D-43640AD4D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79" y="2140085"/>
            <a:ext cx="4663808" cy="3650246"/>
          </a:xfrm>
          <a:prstGeom prst="rect">
            <a:avLst/>
          </a:prstGeom>
        </p:spPr>
      </p:pic>
      <p:sp>
        <p:nvSpPr>
          <p:cNvPr id="8" name="TextBox 7">
            <a:extLst>
              <a:ext uri="{FF2B5EF4-FFF2-40B4-BE49-F238E27FC236}">
                <a16:creationId xmlns:a16="http://schemas.microsoft.com/office/drawing/2014/main" id="{E621C3CB-764A-4108-A5D8-13E100703163}"/>
              </a:ext>
            </a:extLst>
          </p:cNvPr>
          <p:cNvSpPr txBox="1"/>
          <p:nvPr/>
        </p:nvSpPr>
        <p:spPr>
          <a:xfrm>
            <a:off x="2400671" y="5904084"/>
            <a:ext cx="1247457"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CONFIRMED</a:t>
            </a:r>
            <a:endParaRPr lang="en-IN" b="1"/>
          </a:p>
        </p:txBody>
      </p:sp>
      <p:sp>
        <p:nvSpPr>
          <p:cNvPr id="9" name="TextBox 8">
            <a:extLst>
              <a:ext uri="{FF2B5EF4-FFF2-40B4-BE49-F238E27FC236}">
                <a16:creationId xmlns:a16="http://schemas.microsoft.com/office/drawing/2014/main" id="{3098BAC6-4301-40C5-A323-3C02F9FDDED4}"/>
              </a:ext>
            </a:extLst>
          </p:cNvPr>
          <p:cNvSpPr txBox="1"/>
          <p:nvPr/>
        </p:nvSpPr>
        <p:spPr>
          <a:xfrm>
            <a:off x="7444915" y="5904084"/>
            <a:ext cx="1096775" cy="311175"/>
          </a:xfrm>
          <a:prstGeom prst="rect">
            <a:avLst/>
          </a:prstGeom>
          <a:noFill/>
        </p:spPr>
        <p:txBody>
          <a:bodyPr wrap="none" rtlCol="0">
            <a:spAutoFit/>
          </a:bodyPr>
          <a:lstStyle/>
          <a:p>
            <a:pPr defTabSz="361188">
              <a:spcAft>
                <a:spcPts val="600"/>
              </a:spcAft>
            </a:pPr>
            <a:r>
              <a:rPr lang="en-US" sz="1422" b="1" kern="1200">
                <a:solidFill>
                  <a:schemeClr val="tx1"/>
                </a:solidFill>
                <a:latin typeface="+mn-lt"/>
                <a:ea typeface="+mn-ea"/>
                <a:cs typeface="+mn-cs"/>
              </a:rPr>
              <a:t>DECEASED</a:t>
            </a:r>
            <a:endParaRPr lang="en-IN" b="1"/>
          </a:p>
        </p:txBody>
      </p:sp>
    </p:spTree>
    <p:extLst>
      <p:ext uri="{BB962C8B-B14F-4D97-AF65-F5344CB8AC3E}">
        <p14:creationId xmlns:p14="http://schemas.microsoft.com/office/powerpoint/2010/main" val="292407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431</TotalTime>
  <Words>1008</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Poppins</vt:lpstr>
      <vt:lpstr>Poppins-Medium</vt:lpstr>
      <vt:lpstr>Söhne</vt:lpstr>
      <vt:lpstr>Wingdings 3</vt:lpstr>
      <vt:lpstr>Ion</vt:lpstr>
      <vt:lpstr>COVID-19  ANALYSIS</vt:lpstr>
      <vt:lpstr>CONTENTS:</vt:lpstr>
      <vt:lpstr>INTRODUCTION:</vt:lpstr>
      <vt:lpstr>Aim of Project:</vt:lpstr>
      <vt:lpstr>CASES AND DECEASED:</vt:lpstr>
      <vt:lpstr>MONTHLY TREND</vt:lpstr>
      <vt:lpstr>MOST SEVERE MONTH</vt:lpstr>
      <vt:lpstr>Testing Ratio(TR) = (Number of Tests Done) /(Population)</vt:lpstr>
      <vt:lpstr>POSITIVE CASES AND FATALITIES</vt:lpstr>
      <vt:lpstr>DELTA7 CONFIRMED CASE:</vt:lpstr>
      <vt:lpstr>RELATION BETWEEN CONFIRMED AND DECEASED</vt:lpstr>
      <vt:lpstr>PowerPoint Presentation</vt:lpstr>
      <vt:lpstr>POPULATION VS VACCINE Comparison per state and UT’s</vt:lpstr>
      <vt:lpstr>VACCINATIONS SHOTS:</vt:lpstr>
      <vt:lpstr>INDIA’S COVID-19 MAPS </vt:lpstr>
      <vt:lpstr>COMPLICATIONS AND TROUBLES:</vt:lpstr>
      <vt:lpstr>MEASURES: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lcvs2001@gmail.com</dc:creator>
  <cp:lastModifiedBy>Manpreet Singh</cp:lastModifiedBy>
  <cp:revision>55</cp:revision>
  <dcterms:created xsi:type="dcterms:W3CDTF">2023-04-09T07:17:48Z</dcterms:created>
  <dcterms:modified xsi:type="dcterms:W3CDTF">2023-05-04T20:52:30Z</dcterms:modified>
</cp:coreProperties>
</file>