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6" r:id="rId2"/>
    <p:sldId id="259" r:id="rId3"/>
    <p:sldId id="257" r:id="rId4"/>
    <p:sldId id="258" r:id="rId5"/>
    <p:sldId id="260" r:id="rId6"/>
    <p:sldId id="261" r:id="rId7"/>
    <p:sldId id="280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70" r:id="rId21"/>
    <p:sldId id="271" r:id="rId22"/>
    <p:sldId id="272" r:id="rId23"/>
  </p:sldIdLst>
  <p:sldSz cx="27249438" cy="13716000"/>
  <p:notesSz cx="6858000" cy="9144000"/>
  <p:defaultTextStyle>
    <a:defPPr>
      <a:defRPr lang="en-US"/>
    </a:defPPr>
    <a:lvl1pPr marL="0" algn="l" defTabSz="120396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601980" algn="l" defTabSz="120396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203960" algn="l" defTabSz="120396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805940" algn="l" defTabSz="120396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407921" algn="l" defTabSz="120396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3009901" algn="l" defTabSz="120396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611882" algn="l" defTabSz="120396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213862" algn="l" defTabSz="120396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815841" algn="l" defTabSz="120396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250" autoAdjust="0"/>
    <p:restoredTop sz="94086" autoAdjust="0"/>
  </p:normalViewPr>
  <p:slideViewPr>
    <p:cSldViewPr>
      <p:cViewPr varScale="1">
        <p:scale>
          <a:sx n="34" d="100"/>
          <a:sy n="34" d="100"/>
        </p:scale>
        <p:origin x="-624" y="-90"/>
      </p:cViewPr>
      <p:guideLst>
        <p:guide orient="horz" pos="4321"/>
        <p:guide pos="85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8C7B1-2C85-4707-BD04-F3CCEB0828F2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685800"/>
            <a:ext cx="6810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D51F5-3F2D-4ED0-B109-1BDF4B6169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D51F5-3F2D-4ED0-B109-1BDF4B61690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490501" y="292612"/>
            <a:ext cx="26268458" cy="5010913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6548" tIns="68273" rIns="136548" bIns="6827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83441" y="762002"/>
            <a:ext cx="24524496" cy="4419600"/>
          </a:xfrm>
        </p:spPr>
        <p:txBody>
          <a:bodyPr lIns="68273" rIns="341370" anchor="b">
            <a:normAutofit/>
          </a:bodyPr>
          <a:lstStyle>
            <a:lvl1pPr marL="0" algn="r">
              <a:defRPr sz="72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358207" y="5638800"/>
            <a:ext cx="19549728" cy="3505200"/>
          </a:xfrm>
        </p:spPr>
        <p:txBody>
          <a:bodyPr lIns="68273" rIns="36867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682740" indent="0" algn="ctr">
              <a:buNone/>
            </a:lvl2pPr>
            <a:lvl3pPr marL="1365480" indent="0" algn="ctr">
              <a:buNone/>
            </a:lvl3pPr>
            <a:lvl4pPr marL="2048220" indent="0" algn="ctr">
              <a:buNone/>
            </a:lvl4pPr>
            <a:lvl5pPr marL="2730960" indent="0" algn="ctr">
              <a:buNone/>
            </a:lvl5pPr>
            <a:lvl6pPr marL="3413701" indent="0" algn="ctr">
              <a:buNone/>
            </a:lvl6pPr>
            <a:lvl7pPr marL="4096440" indent="0" algn="ctr">
              <a:buNone/>
            </a:lvl7pPr>
            <a:lvl8pPr marL="4779180" indent="0" algn="ctr">
              <a:buNone/>
            </a:lvl8pPr>
            <a:lvl9pPr marL="546192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16576747" y="13018008"/>
            <a:ext cx="8946900" cy="548640"/>
          </a:xfrm>
        </p:spPr>
        <p:txBody>
          <a:bodyPr vert="horz" rtlCol="0"/>
          <a:lstStyle>
            <a:extLst/>
          </a:lstStyle>
          <a:p>
            <a:fld id="{363EC228-F150-49E5-8B4E-EE740E557A44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25744378" y="13018008"/>
            <a:ext cx="1383594" cy="5486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84521D7-E17A-468D-82E2-5E2A37E808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768657" y="13018008"/>
            <a:ext cx="11644378" cy="54864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EC228-F150-49E5-8B4E-EE740E557A44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4521D7-E17A-468D-82E2-5E2A37E80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755845" y="549282"/>
            <a:ext cx="6131125" cy="11703049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2477" y="549282"/>
            <a:ext cx="17939213" cy="1170304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EC228-F150-49E5-8B4E-EE740E557A44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4521D7-E17A-468D-82E2-5E2A37E80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53437" y="2849177"/>
            <a:ext cx="23843255" cy="1828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6548" tIns="68273" rIns="136548" bIns="6827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EC228-F150-49E5-8B4E-EE740E557A44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4521D7-E17A-468D-82E2-5E2A37E80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80422" y="6534913"/>
            <a:ext cx="22072044" cy="1828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6548" tIns="68273" rIns="136548" bIns="6827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717" y="996473"/>
            <a:ext cx="23162019" cy="5462015"/>
          </a:xfrm>
        </p:spPr>
        <p:txBody>
          <a:bodyPr rIns="150203"/>
          <a:lstStyle>
            <a:lvl1pPr algn="r">
              <a:buNone/>
              <a:defRPr sz="59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2530" y="6575427"/>
            <a:ext cx="23162019" cy="3019425"/>
          </a:xfrm>
        </p:spPr>
        <p:txBody>
          <a:bodyPr rIns="191167" anchor="t"/>
          <a:lstStyle>
            <a:lvl1pPr marL="0" indent="0" algn="r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6576747" y="13027341"/>
            <a:ext cx="8946900" cy="548640"/>
          </a:xfrm>
        </p:spPr>
        <p:txBody>
          <a:bodyPr vert="horz" rtlCol="0"/>
          <a:lstStyle>
            <a:extLst/>
          </a:lstStyle>
          <a:p>
            <a:fld id="{363EC228-F150-49E5-8B4E-EE740E557A44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25744378" y="13027341"/>
            <a:ext cx="1383594" cy="5486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84521D7-E17A-468D-82E2-5E2A37E808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768657" y="13027341"/>
            <a:ext cx="11644378" cy="54864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2479" y="3291840"/>
            <a:ext cx="12035171" cy="9052561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1807" y="3291840"/>
            <a:ext cx="12035171" cy="9052561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EC228-F150-49E5-8B4E-EE740E557A44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750720" y="13029136"/>
            <a:ext cx="1383594" cy="548640"/>
          </a:xfrm>
        </p:spPr>
        <p:txBody>
          <a:bodyPr/>
          <a:lstStyle>
            <a:extLst/>
          </a:lstStyle>
          <a:p>
            <a:fld id="{E84521D7-E17A-468D-82E2-5E2A37E808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53437" y="2849177"/>
            <a:ext cx="23843255" cy="1828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6548" tIns="68273" rIns="136548" bIns="6827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37925" y="4330433"/>
            <a:ext cx="11172269" cy="1828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6548" tIns="68273" rIns="136548" bIns="68273"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305967" y="4330433"/>
            <a:ext cx="11172269" cy="1828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6548" tIns="68273" rIns="136548" bIns="68273"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481" y="503896"/>
            <a:ext cx="24524496" cy="2286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476" y="3070235"/>
            <a:ext cx="12039900" cy="1279525"/>
          </a:xfrm>
        </p:spPr>
        <p:txBody>
          <a:bodyPr anchor="b">
            <a:noAutofit/>
          </a:bodyPr>
          <a:lstStyle>
            <a:lvl1pPr marL="136548" indent="0" algn="l">
              <a:spcBef>
                <a:spcPts val="0"/>
              </a:spcBef>
              <a:buNone/>
              <a:defRPr sz="3300" b="0" cap="all" baseline="0"/>
            </a:lvl1pPr>
            <a:lvl2pPr>
              <a:buNone/>
              <a:defRPr sz="31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842344" y="3070235"/>
            <a:ext cx="12044631" cy="1279525"/>
          </a:xfrm>
        </p:spPr>
        <p:txBody>
          <a:bodyPr anchor="b">
            <a:noAutofit/>
          </a:bodyPr>
          <a:lstStyle>
            <a:lvl1pPr marL="136548" indent="0" algn="l">
              <a:spcBef>
                <a:spcPts val="0"/>
              </a:spcBef>
              <a:buNone/>
              <a:defRPr sz="3300" b="0" cap="all" baseline="0"/>
            </a:lvl1pPr>
            <a:lvl2pPr>
              <a:buNone/>
              <a:defRPr sz="31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362476" y="4724406"/>
            <a:ext cx="12039900" cy="7883525"/>
          </a:xfrm>
        </p:spPr>
        <p:txBody>
          <a:bodyPr lIns="136548"/>
          <a:lstStyle>
            <a:lvl1pPr>
              <a:defRPr sz="33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42344" y="4724406"/>
            <a:ext cx="12044631" cy="7883525"/>
          </a:xfrm>
        </p:spPr>
        <p:txBody>
          <a:bodyPr/>
          <a:lstStyle>
            <a:lvl1pPr>
              <a:defRPr sz="33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EC228-F150-49E5-8B4E-EE740E557A44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5750720" y="13029136"/>
            <a:ext cx="1383594" cy="548640"/>
          </a:xfrm>
        </p:spPr>
        <p:txBody>
          <a:bodyPr/>
          <a:lstStyle>
            <a:extLst/>
          </a:lstStyle>
          <a:p>
            <a:fld id="{E84521D7-E17A-468D-82E2-5E2A37E80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481" y="506435"/>
            <a:ext cx="24524496" cy="2286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EC228-F150-49E5-8B4E-EE740E557A44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4521D7-E17A-468D-82E2-5E2A37E808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3437" y="2849177"/>
            <a:ext cx="23843255" cy="1828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6548" tIns="68273" rIns="136548" bIns="6827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3EC228-F150-49E5-8B4E-EE740E557A44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4521D7-E17A-468D-82E2-5E2A37E808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071690" y="2115312"/>
            <a:ext cx="11172269" cy="1828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6548" tIns="68273" rIns="136548" bIns="6827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0325" y="609601"/>
            <a:ext cx="11717259" cy="1524000"/>
          </a:xfrm>
        </p:spPr>
        <p:txBody>
          <a:bodyPr anchor="b"/>
          <a:lstStyle>
            <a:lvl1pPr marL="0" algn="r">
              <a:buNone/>
              <a:defRPr sz="31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4790325" y="2215120"/>
            <a:ext cx="11717259" cy="21336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100"/>
            </a:lvl1pPr>
            <a:lvl2pPr>
              <a:buNone/>
              <a:defRPr sz="1800"/>
            </a:lvl2pPr>
            <a:lvl3pPr>
              <a:buNone/>
              <a:defRPr sz="1500"/>
            </a:lvl3pPr>
            <a:lvl4pPr>
              <a:buNone/>
              <a:defRPr sz="1400"/>
            </a:lvl4pPr>
            <a:lvl5pPr>
              <a:buNone/>
              <a:defRPr sz="14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1243" y="4419604"/>
            <a:ext cx="25826340" cy="7955281"/>
          </a:xfrm>
        </p:spPr>
        <p:txBody>
          <a:bodyPr/>
          <a:lstStyle>
            <a:lvl1pPr marL="436954">
              <a:defRPr sz="4800"/>
            </a:lvl1pPr>
            <a:lvl2pPr marL="887563">
              <a:defRPr sz="4100"/>
            </a:lvl2pPr>
            <a:lvl3pPr marL="1228932">
              <a:defRPr sz="3600"/>
            </a:lvl3pPr>
            <a:lvl4pPr marL="1570303">
              <a:defRPr sz="3100"/>
            </a:lvl4pPr>
            <a:lvl5pPr marL="1884362">
              <a:defRPr sz="3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16576747" y="13027341"/>
            <a:ext cx="8946900" cy="548640"/>
          </a:xfrm>
        </p:spPr>
        <p:txBody>
          <a:bodyPr vert="horz" rtlCol="0"/>
          <a:lstStyle>
            <a:extLst/>
          </a:lstStyle>
          <a:p>
            <a:fld id="{363EC228-F150-49E5-8B4E-EE740E557A44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25744378" y="13027341"/>
            <a:ext cx="1383594" cy="5486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84521D7-E17A-468D-82E2-5E2A37E808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768657" y="13027341"/>
            <a:ext cx="11644378" cy="54864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0634" y="9448804"/>
            <a:ext cx="16349663" cy="1329073"/>
          </a:xfrm>
        </p:spPr>
        <p:txBody>
          <a:bodyPr anchor="b"/>
          <a:lstStyle>
            <a:lvl1pPr marL="0" algn="r">
              <a:buNone/>
              <a:defRPr sz="31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0634" y="10777881"/>
            <a:ext cx="16349663" cy="182451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908319" y="499727"/>
            <a:ext cx="25432807" cy="86868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48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6576747" y="13018008"/>
            <a:ext cx="8946900" cy="548640"/>
          </a:xfrm>
        </p:spPr>
        <p:txBody>
          <a:bodyPr vert="horz" rtlCol="0"/>
          <a:lstStyle>
            <a:extLst/>
          </a:lstStyle>
          <a:p>
            <a:fld id="{363EC228-F150-49E5-8B4E-EE740E557A44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25744378" y="13018008"/>
            <a:ext cx="1383594" cy="5486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84521D7-E17A-468D-82E2-5E2A37E808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768657" y="13018008"/>
            <a:ext cx="11644378" cy="54864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490490" y="294180"/>
            <a:ext cx="26256629" cy="13130785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6548" tIns="68273" rIns="136548" bIns="68273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0340" y="12801600"/>
            <a:ext cx="12552692" cy="548640"/>
          </a:xfrm>
          <a:prstGeom prst="rect">
            <a:avLst/>
          </a:prstGeom>
        </p:spPr>
        <p:txBody>
          <a:bodyPr lIns="136548" tIns="68273" rIns="136548" bIns="68273"/>
          <a:lstStyle>
            <a:lvl1pPr algn="r" eaLnBrk="1" latinLnBrk="0" hangingPunct="1">
              <a:defRPr kumimoji="0" sz="19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6576747" y="12801600"/>
            <a:ext cx="8946900" cy="548640"/>
          </a:xfrm>
          <a:prstGeom prst="rect">
            <a:avLst/>
          </a:prstGeom>
        </p:spPr>
        <p:txBody>
          <a:bodyPr lIns="136548" tIns="68273" rIns="136548" bIns="68273"/>
          <a:lstStyle>
            <a:lvl1pPr algn="l" eaLnBrk="1" latinLnBrk="0" hangingPunct="1">
              <a:defRPr kumimoji="0" sz="19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63EC228-F150-49E5-8B4E-EE740E557A44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25744378" y="13029136"/>
            <a:ext cx="1383594" cy="548640"/>
          </a:xfrm>
          <a:prstGeom prst="rect">
            <a:avLst/>
          </a:prstGeom>
        </p:spPr>
        <p:txBody>
          <a:bodyPr lIns="136548" tIns="68273" rIns="136548" bIns="68273" anchor="ctr"/>
          <a:lstStyle>
            <a:lvl1pPr algn="r" eaLnBrk="1" latinLnBrk="0" hangingPunct="1">
              <a:defRPr kumimoji="0" sz="23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84521D7-E17A-468D-82E2-5E2A37E808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362481" y="507073"/>
            <a:ext cx="24524496" cy="2286000"/>
          </a:xfrm>
          <a:prstGeom prst="rect">
            <a:avLst/>
          </a:prstGeom>
        </p:spPr>
        <p:txBody>
          <a:bodyPr lIns="136548" tIns="68273" rIns="136548" bIns="68273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362481" y="3292478"/>
            <a:ext cx="24524496" cy="9052561"/>
          </a:xfrm>
          <a:prstGeom prst="rect">
            <a:avLst/>
          </a:prstGeom>
        </p:spPr>
        <p:txBody>
          <a:bodyPr lIns="136548" tIns="68273" rIns="136548" bIns="68273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81929" algn="r" rtl="0" eaLnBrk="1" latinLnBrk="0" hangingPunct="1">
        <a:spcBef>
          <a:spcPct val="0"/>
        </a:spcBef>
        <a:buNone/>
        <a:defRPr kumimoji="0" sz="69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36195" indent="-436195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955836" indent="-341370" algn="l" rtl="0" eaLnBrk="1" latinLnBrk="0" hangingPunct="1">
        <a:spcBef>
          <a:spcPts val="598"/>
        </a:spcBef>
        <a:buClr>
          <a:schemeClr val="accent2"/>
        </a:buClr>
        <a:buSzPct val="90000"/>
        <a:buFontTx/>
        <a:buChar char="•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228932" indent="-286751" algn="l" rtl="0" eaLnBrk="1" latinLnBrk="0" hangingPunct="1">
        <a:spcBef>
          <a:spcPts val="598"/>
        </a:spcBef>
        <a:buClr>
          <a:schemeClr val="accent3"/>
        </a:buClr>
        <a:buSzPct val="100000"/>
        <a:buFont typeface="Wingdings 2"/>
        <a:buChar char=""/>
        <a:defRPr kumimoji="0"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1502028" indent="-273096" algn="l" rtl="0" eaLnBrk="1" latinLnBrk="0" hangingPunct="1">
        <a:spcBef>
          <a:spcPts val="598"/>
        </a:spcBef>
        <a:buClr>
          <a:schemeClr val="accent3"/>
        </a:buClr>
        <a:buSzPct val="100000"/>
        <a:buFont typeface="Wingdings 2"/>
        <a:buChar char="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1775125" indent="-273096" algn="l" rtl="0" eaLnBrk="1" latinLnBrk="0" hangingPunct="1">
        <a:spcBef>
          <a:spcPts val="598"/>
        </a:spcBef>
        <a:buClr>
          <a:schemeClr val="accent3"/>
        </a:buClr>
        <a:buSzPct val="100000"/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048220" indent="-259441" algn="l" rtl="0" eaLnBrk="1" latinLnBrk="0" hangingPunct="1">
        <a:spcBef>
          <a:spcPts val="598"/>
        </a:spcBef>
        <a:buClr>
          <a:schemeClr val="accent4"/>
        </a:buClr>
        <a:buFont typeface="Wingdings 2"/>
        <a:buChar char="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21316" indent="-259441" algn="l" rtl="0" eaLnBrk="1" latinLnBrk="0" hangingPunct="1">
        <a:spcBef>
          <a:spcPts val="598"/>
        </a:spcBef>
        <a:buClr>
          <a:schemeClr val="accent4"/>
        </a:buClr>
        <a:buFont typeface="Wingdings 2"/>
        <a:buChar char="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94412" indent="-259441" algn="l" rtl="0" eaLnBrk="1" latinLnBrk="0" hangingPunct="1">
        <a:spcBef>
          <a:spcPts val="598"/>
        </a:spcBef>
        <a:buClr>
          <a:schemeClr val="accent4"/>
        </a:buClr>
        <a:buFont typeface="Wingdings 2"/>
        <a:buChar char="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67508" indent="-259441" algn="l" rtl="0" eaLnBrk="1" latinLnBrk="0" hangingPunct="1">
        <a:spcBef>
          <a:spcPts val="598"/>
        </a:spcBef>
        <a:buClr>
          <a:schemeClr val="accent4"/>
        </a:buClr>
        <a:buFont typeface="Wingdings 2"/>
        <a:buChar char="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27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654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048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7309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4137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0964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7791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461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9880" y="601589"/>
            <a:ext cx="12191250" cy="1134173"/>
          </a:xfrm>
          <a:prstGeom prst="rect">
            <a:avLst/>
          </a:prstGeom>
          <a:noFill/>
        </p:spPr>
        <p:txBody>
          <a:bodyPr wrap="square" lIns="102122" tIns="51062" rIns="102122" bIns="51062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67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endParaRPr lang="en-US" sz="67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71519" y="609600"/>
            <a:ext cx="137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ookman Old Style" pitchFamily="18" charset="0"/>
              </a:rPr>
              <a:t>Four Weeks Industrial Training Project Report</a:t>
            </a:r>
            <a:endParaRPr lang="en-US" sz="4400" dirty="0"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05519" y="1524000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ookman Old Style" pitchFamily="18" charset="0"/>
              </a:rPr>
              <a:t>On </a:t>
            </a:r>
            <a:endParaRPr lang="en-US" sz="4400" dirty="0"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28919" y="24384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HOSPITAL INFORMATION SYSTEM</a:t>
            </a:r>
            <a:endParaRPr lang="en-US" sz="4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6719" y="3657600"/>
            <a:ext cx="152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Submitted  for  the  partial  fulfillment  of  the  requirement  for  award  of  degree  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948319" y="44196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3200" dirty="0" smtClean="0">
                <a:latin typeface="Bookman Old Style" pitchFamily="18" charset="0"/>
              </a:rPr>
              <a:t>  </a:t>
            </a:r>
            <a:r>
              <a:rPr lang="en-US" sz="4000" dirty="0" smtClean="0">
                <a:latin typeface="Bookman Old Style" pitchFamily="18" charset="0"/>
              </a:rPr>
              <a:t>of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052719" y="5486400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ookman Old Style" pitchFamily="18" charset="0"/>
              </a:rPr>
              <a:t>       Bachelor of Technology</a:t>
            </a:r>
            <a:endParaRPr lang="en-US" sz="4400" dirty="0"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72119" y="64008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man Old Style" pitchFamily="18" charset="0"/>
              </a:rPr>
              <a:t>        in</a:t>
            </a:r>
            <a:endParaRPr lang="en-US" sz="4000" dirty="0">
              <a:latin typeface="Bookman Old Style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57519" y="7162800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ookman Old Style" pitchFamily="18" charset="0"/>
              </a:rPr>
              <a:t>Computer Science &amp; Engineering</a:t>
            </a:r>
            <a:endParaRPr lang="en-US" sz="4000" dirty="0"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262519" y="79248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ookman Old Style" pitchFamily="18" charset="0"/>
              </a:rPr>
              <a:t>Batch</a:t>
            </a:r>
            <a:r>
              <a:rPr lang="en-US" sz="3600" dirty="0" smtClean="0"/>
              <a:t> (</a:t>
            </a:r>
            <a:r>
              <a:rPr lang="en-US" sz="3600" dirty="0" smtClean="0">
                <a:latin typeface="Bookman Old Style" pitchFamily="18" charset="0"/>
              </a:rPr>
              <a:t>2020-2024</a:t>
            </a:r>
            <a:r>
              <a:rPr lang="en-US" sz="3600" dirty="0" smtClean="0"/>
              <a:t>)</a:t>
            </a:r>
          </a:p>
          <a:p>
            <a:endParaRPr lang="en-US" sz="3600" dirty="0">
              <a:latin typeface="Bookman Old Style" pitchFamily="18" charset="0"/>
            </a:endParaRPr>
          </a:p>
        </p:txBody>
      </p:sp>
      <p:pic>
        <p:nvPicPr>
          <p:cNvPr id="26" name="Picture 25" descr="DAV_University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319" y="8534400"/>
            <a:ext cx="1959426" cy="2743200"/>
          </a:xfrm>
          <a:prstGeom prst="rect">
            <a:avLst/>
          </a:prstGeom>
        </p:spPr>
      </p:pic>
      <p:sp>
        <p:nvSpPr>
          <p:cNvPr id="27" name="Pentagon 26"/>
          <p:cNvSpPr/>
          <p:nvPr/>
        </p:nvSpPr>
        <p:spPr>
          <a:xfrm>
            <a:off x="594519" y="9829800"/>
            <a:ext cx="4114800" cy="914400"/>
          </a:xfrm>
          <a:prstGeom prst="homePlat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Submitted to:</a:t>
            </a:r>
            <a:endParaRPr lang="en-US" sz="4000" dirty="0"/>
          </a:p>
        </p:txBody>
      </p:sp>
      <p:sp>
        <p:nvSpPr>
          <p:cNvPr id="29" name="Pentagon 28"/>
          <p:cNvSpPr/>
          <p:nvPr/>
        </p:nvSpPr>
        <p:spPr>
          <a:xfrm flipH="1">
            <a:off x="22616319" y="9982200"/>
            <a:ext cx="4114800" cy="914400"/>
          </a:xfrm>
          <a:prstGeom prst="homePlat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Submitted by: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594519" y="11277600"/>
            <a:ext cx="647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Dr. NAVEEN BILANDI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397119" y="11353800"/>
            <a:ext cx="533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MANPREET SINGH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0719" y="11734800"/>
            <a:ext cx="6324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Training</a:t>
            </a:r>
            <a:r>
              <a:rPr lang="en-US" sz="4400" dirty="0" smtClean="0"/>
              <a:t> </a:t>
            </a:r>
            <a:r>
              <a:rPr lang="en-US" sz="3200" dirty="0" smtClean="0"/>
              <a:t>and</a:t>
            </a:r>
            <a:r>
              <a:rPr lang="en-US" sz="4400" dirty="0" smtClean="0"/>
              <a:t> </a:t>
            </a:r>
            <a:r>
              <a:rPr lang="en-US" sz="3200" dirty="0" smtClean="0"/>
              <a:t>Placement</a:t>
            </a:r>
            <a:r>
              <a:rPr lang="en-US" sz="4400" dirty="0" smtClean="0"/>
              <a:t> </a:t>
            </a:r>
            <a:r>
              <a:rPr lang="en-US" sz="3200" dirty="0" smtClean="0"/>
              <a:t>Head</a:t>
            </a:r>
            <a:r>
              <a:rPr lang="en-US" sz="4400" dirty="0" smtClean="0"/>
              <a:t> (</a:t>
            </a:r>
            <a:r>
              <a:rPr lang="en-US" sz="3200" dirty="0" smtClean="0"/>
              <a:t>CSE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3" name="TextBox 32"/>
          <p:cNvSpPr txBox="1"/>
          <p:nvPr/>
        </p:nvSpPr>
        <p:spPr>
          <a:xfrm>
            <a:off x="22692519" y="12115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12000446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95319" y="11277600"/>
            <a:ext cx="141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ookman Old Style" pitchFamily="18" charset="0"/>
              </a:rPr>
              <a:t>DEPARTMENT OF COMPUTER SCIENCE AND ENGINEERING                  </a:t>
            </a:r>
            <a:endParaRPr lang="en-US" sz="3600" dirty="0"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024519" y="117348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ookman Old Style" pitchFamily="18" charset="0"/>
              </a:rPr>
              <a:t>DAV UNIVERSITY</a:t>
            </a:r>
            <a:endParaRPr lang="en-US" sz="3600" dirty="0"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76319" y="12192000"/>
            <a:ext cx="1409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ookman Old Style" pitchFamily="18" charset="0"/>
              </a:rPr>
              <a:t>JALANDHAR-PATHANKOT NATIONAL HIGHWAY,NH-44,SAMASTPUR PUNJAB 1440112.</a:t>
            </a:r>
            <a:endParaRPr lang="en-US" sz="3600" dirty="0"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1719" y="108966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Respected: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14319" y="3657600"/>
            <a:ext cx="11582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 smtClean="0">
                <a:latin typeface="Bookman Old Style" pitchFamily="18" charset="0"/>
              </a:rPr>
              <a:t>SQLite </a:t>
            </a:r>
            <a:r>
              <a:rPr lang="en-US" sz="4800" dirty="0" smtClean="0">
                <a:latin typeface="Bookman Old Style" pitchFamily="18" charset="0"/>
              </a:rPr>
              <a:t>i</a:t>
            </a:r>
            <a:r>
              <a:rPr lang="en-US" sz="5400" dirty="0" smtClean="0">
                <a:latin typeface="Bookman Old Style" pitchFamily="18" charset="0"/>
              </a:rPr>
              <a:t>s </a:t>
            </a:r>
            <a:r>
              <a:rPr lang="en-US" sz="4800" dirty="0" smtClean="0">
                <a:latin typeface="Bookman Old Style" pitchFamily="18" charset="0"/>
              </a:rPr>
              <a:t>a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software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library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that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implements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a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self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contained</a:t>
            </a:r>
            <a:r>
              <a:rPr lang="en-US" sz="5400" dirty="0" smtClean="0">
                <a:latin typeface="Bookman Old Style" pitchFamily="18" charset="0"/>
              </a:rPr>
              <a:t> ,</a:t>
            </a:r>
            <a:r>
              <a:rPr lang="en-US" sz="4800" dirty="0" smtClean="0">
                <a:latin typeface="Bookman Old Style" pitchFamily="18" charset="0"/>
              </a:rPr>
              <a:t>serverless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and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database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engine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written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in</a:t>
            </a:r>
            <a:r>
              <a:rPr lang="en-US" sz="5400" dirty="0" smtClean="0">
                <a:latin typeface="Bookman Old Style" pitchFamily="18" charset="0"/>
              </a:rPr>
              <a:t> ‘C’ </a:t>
            </a:r>
            <a:r>
              <a:rPr lang="en-US" sz="4800" dirty="0" smtClean="0">
                <a:latin typeface="Bookman Old Style" pitchFamily="18" charset="0"/>
              </a:rPr>
              <a:t>language</a:t>
            </a:r>
            <a:r>
              <a:rPr lang="en-US" sz="5400" dirty="0" smtClean="0">
                <a:latin typeface="Bookman Old Style" pitchFamily="18" charset="0"/>
              </a:rPr>
              <a:t>.</a:t>
            </a:r>
          </a:p>
          <a:p>
            <a:pPr algn="just"/>
            <a:r>
              <a:rPr lang="en-US" sz="4800" dirty="0" smtClean="0">
                <a:latin typeface="Bookman Old Style" pitchFamily="18" charset="0"/>
              </a:rPr>
              <a:t>Its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developer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name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was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D.Richard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Hipp</a:t>
            </a:r>
            <a:endParaRPr lang="en-US" sz="4800" dirty="0">
              <a:latin typeface="Bookman Old Style" pitchFamily="18" charset="0"/>
            </a:endParaRPr>
          </a:p>
        </p:txBody>
      </p:sp>
      <p:pic>
        <p:nvPicPr>
          <p:cNvPr id="6" name="Picture 5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719" y="1600200"/>
            <a:ext cx="7086600" cy="952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9319" y="36576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SQLite(database):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47519" y="685800"/>
            <a:ext cx="12268200" cy="2209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 smtClean="0"/>
              <a:t> </a:t>
            </a:r>
            <a:r>
              <a:rPr lang="en-US" sz="8800" i="1" dirty="0" smtClean="0"/>
              <a:t>REQUIREMENTS</a:t>
            </a:r>
            <a:endParaRPr lang="en-US" sz="8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0652919" y="54102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Bookman Old Style" pitchFamily="18" charset="0"/>
              </a:rPr>
              <a:t>i3 processor ,4GB RAM ,32-bit operating system.</a:t>
            </a:r>
            <a:endParaRPr lang="en-US" sz="5400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29119" y="87630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Bookman Old Style" pitchFamily="18" charset="0"/>
              </a:rPr>
              <a:t>Python Interpreter, Visual Studio Code </a:t>
            </a:r>
            <a:endParaRPr lang="en-US" sz="5400" dirty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0919" y="54864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HARDWARE: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6309519" y="87630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SOFTWARE: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586119" y="533400"/>
            <a:ext cx="10210800" cy="2209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i="1" dirty="0" smtClean="0"/>
              <a:t>SCREENSHOTS</a:t>
            </a:r>
            <a:endParaRPr lang="en-US" sz="8800" i="1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rcRect l="17209" t="14588" r="16037" b="9381"/>
          <a:stretch>
            <a:fillRect/>
          </a:stretch>
        </p:blipFill>
        <p:spPr>
          <a:xfrm>
            <a:off x="3566319" y="3276600"/>
            <a:ext cx="21412200" cy="982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rcRect l="17208" t="10423" r="16037" b="9381"/>
          <a:stretch>
            <a:fillRect/>
          </a:stretch>
        </p:blipFill>
        <p:spPr>
          <a:xfrm>
            <a:off x="3109119" y="1752600"/>
            <a:ext cx="20955000" cy="1051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.png"/>
          <p:cNvPicPr>
            <a:picLocks noChangeAspect="1"/>
          </p:cNvPicPr>
          <p:nvPr/>
        </p:nvPicPr>
        <p:blipFill>
          <a:blip r:embed="rId3"/>
          <a:srcRect l="17209" t="11563" r="16533" b="6355"/>
          <a:stretch>
            <a:fillRect/>
          </a:stretch>
        </p:blipFill>
        <p:spPr>
          <a:xfrm>
            <a:off x="2651919" y="1600200"/>
            <a:ext cx="20345400" cy="1097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rcRect l="17146" t="10894" r="8693" b="18754"/>
          <a:stretch>
            <a:fillRect/>
          </a:stretch>
        </p:blipFill>
        <p:spPr>
          <a:xfrm>
            <a:off x="2347119" y="1143000"/>
            <a:ext cx="21564600" cy="1135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rcRect l="17449" t="10422" r="16037" b="5215"/>
          <a:stretch>
            <a:fillRect/>
          </a:stretch>
        </p:blipFill>
        <p:spPr>
          <a:xfrm>
            <a:off x="3261519" y="1143000"/>
            <a:ext cx="21031200" cy="1143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/>
          <a:srcRect l="17474" t="10913" r="9011" b="19796"/>
          <a:stretch>
            <a:fillRect/>
          </a:stretch>
        </p:blipFill>
        <p:spPr>
          <a:xfrm>
            <a:off x="3032919" y="1600200"/>
            <a:ext cx="21031200" cy="1074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png"/>
          <p:cNvPicPr>
            <a:picLocks noChangeAspect="1"/>
          </p:cNvPicPr>
          <p:nvPr/>
        </p:nvPicPr>
        <p:blipFill>
          <a:blip r:embed="rId2"/>
          <a:srcRect l="17421" t="11027" r="16037" b="6256"/>
          <a:stretch>
            <a:fillRect/>
          </a:stretch>
        </p:blipFill>
        <p:spPr>
          <a:xfrm>
            <a:off x="2194719" y="990600"/>
            <a:ext cx="23774400" cy="1082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png"/>
          <p:cNvPicPr>
            <a:picLocks noChangeAspect="1"/>
          </p:cNvPicPr>
          <p:nvPr/>
        </p:nvPicPr>
        <p:blipFill>
          <a:blip r:embed="rId2"/>
          <a:srcRect l="17459" t="10925" r="8676" b="19796"/>
          <a:stretch>
            <a:fillRect/>
          </a:stretch>
        </p:blipFill>
        <p:spPr>
          <a:xfrm>
            <a:off x="2347119" y="1295400"/>
            <a:ext cx="22402800" cy="1051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94919" y="4343400"/>
            <a:ext cx="1844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4800" dirty="0" smtClean="0">
                <a:latin typeface="Bookman Old Style" pitchFamily="18" charset="0"/>
              </a:rPr>
              <a:t> Design</a:t>
            </a:r>
            <a:r>
              <a:rPr lang="en-US" sz="5400" dirty="0" smtClean="0"/>
              <a:t>  </a:t>
            </a:r>
            <a:r>
              <a:rPr lang="en-US" sz="4800" dirty="0" smtClean="0">
                <a:latin typeface="Bookman Old Style" pitchFamily="18" charset="0"/>
              </a:rPr>
              <a:t>a</a:t>
            </a:r>
            <a:r>
              <a:rPr lang="en-US" sz="5400" dirty="0" smtClean="0"/>
              <a:t> </a:t>
            </a:r>
            <a:r>
              <a:rPr lang="en-US" sz="4800" dirty="0" smtClean="0">
                <a:latin typeface="Bookman Old Style" pitchFamily="18" charset="0"/>
              </a:rPr>
              <a:t>system</a:t>
            </a:r>
            <a:r>
              <a:rPr lang="en-US" sz="5400" dirty="0" smtClean="0"/>
              <a:t>  </a:t>
            </a:r>
            <a:r>
              <a:rPr lang="en-US" sz="4800" dirty="0" smtClean="0">
                <a:latin typeface="Bookman Old Style" pitchFamily="18" charset="0"/>
              </a:rPr>
              <a:t>for</a:t>
            </a:r>
            <a:r>
              <a:rPr lang="en-US" sz="5400" dirty="0" smtClean="0"/>
              <a:t> </a:t>
            </a:r>
            <a:r>
              <a:rPr lang="en-US" sz="4800" dirty="0" smtClean="0">
                <a:latin typeface="Bookman Old Style" pitchFamily="18" charset="0"/>
              </a:rPr>
              <a:t>better</a:t>
            </a:r>
            <a:r>
              <a:rPr lang="en-US" sz="5400" dirty="0" smtClean="0"/>
              <a:t> </a:t>
            </a:r>
            <a:r>
              <a:rPr lang="en-US" sz="4800" dirty="0" smtClean="0">
                <a:latin typeface="Bookman Old Style" pitchFamily="18" charset="0"/>
              </a:rPr>
              <a:t>patient</a:t>
            </a:r>
            <a:r>
              <a:rPr lang="en-US" sz="5400" dirty="0" smtClean="0"/>
              <a:t> </a:t>
            </a:r>
            <a:r>
              <a:rPr lang="en-US" sz="4800" dirty="0" smtClean="0">
                <a:latin typeface="Bookman Old Style" pitchFamily="18" charset="0"/>
              </a:rPr>
              <a:t>care</a:t>
            </a:r>
            <a:r>
              <a:rPr lang="en-US" sz="5400" dirty="0" smtClean="0"/>
              <a:t>.  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3642519" y="5715000"/>
            <a:ext cx="1310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/>
              <a:t> </a:t>
            </a:r>
            <a:r>
              <a:rPr lang="en-US" sz="4800" dirty="0" smtClean="0">
                <a:latin typeface="Bookman Old Style" pitchFamily="18" charset="0"/>
              </a:rPr>
              <a:t>Reduce</a:t>
            </a:r>
            <a:r>
              <a:rPr lang="en-US" sz="5400" dirty="0" smtClean="0"/>
              <a:t> </a:t>
            </a:r>
            <a:r>
              <a:rPr lang="en-US" sz="4800" dirty="0" smtClean="0">
                <a:latin typeface="Bookman Old Style" pitchFamily="18" charset="0"/>
              </a:rPr>
              <a:t>hospital</a:t>
            </a:r>
            <a:r>
              <a:rPr lang="en-US" sz="5400" dirty="0" smtClean="0"/>
              <a:t>  </a:t>
            </a:r>
            <a:r>
              <a:rPr lang="en-US" sz="4800" dirty="0" smtClean="0">
                <a:latin typeface="Bookman Old Style" pitchFamily="18" charset="0"/>
              </a:rPr>
              <a:t>operating</a:t>
            </a:r>
            <a:r>
              <a:rPr lang="en-US" sz="5400" dirty="0" smtClean="0"/>
              <a:t>  </a:t>
            </a:r>
            <a:r>
              <a:rPr lang="en-US" sz="4800" dirty="0" smtClean="0">
                <a:latin typeface="Bookman Old Style" pitchFamily="18" charset="0"/>
              </a:rPr>
              <a:t>costs</a:t>
            </a:r>
            <a:r>
              <a:rPr lang="en-US" sz="5400" dirty="0" smtClean="0"/>
              <a:t>. </a:t>
            </a:r>
            <a:endParaRPr lang="en-US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3947319" y="6934200"/>
            <a:ext cx="1478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800" dirty="0" smtClean="0">
                <a:latin typeface="Bookman Old Style" pitchFamily="18" charset="0"/>
              </a:rPr>
              <a:t>  Computerized</a:t>
            </a:r>
            <a:r>
              <a:rPr lang="en-US" sz="5400" b="1" dirty="0" smtClean="0"/>
              <a:t> </a:t>
            </a:r>
            <a:r>
              <a:rPr lang="en-US" sz="4800" dirty="0" smtClean="0">
                <a:latin typeface="Bookman Old Style" pitchFamily="18" charset="0"/>
              </a:rPr>
              <a:t>the</a:t>
            </a:r>
            <a:r>
              <a:rPr lang="en-US" sz="5400" b="1" dirty="0" smtClean="0"/>
              <a:t>  </a:t>
            </a:r>
            <a:r>
              <a:rPr lang="en-US" sz="4800" dirty="0" smtClean="0">
                <a:latin typeface="Bookman Old Style" pitchFamily="18" charset="0"/>
              </a:rPr>
              <a:t>front office</a:t>
            </a:r>
            <a:r>
              <a:rPr lang="en-US" sz="5400" dirty="0" smtClean="0"/>
              <a:t>         </a:t>
            </a:r>
            <a:r>
              <a:rPr lang="en-US" sz="4800" dirty="0" smtClean="0">
                <a:latin typeface="Bookman Old Style" pitchFamily="18" charset="0"/>
              </a:rPr>
              <a:t>management</a:t>
            </a:r>
            <a:r>
              <a:rPr lang="en-US" sz="5400" dirty="0" smtClean="0"/>
              <a:t>  </a:t>
            </a:r>
            <a:r>
              <a:rPr lang="en-US" sz="4800" dirty="0" smtClean="0">
                <a:latin typeface="Bookman Old Style" pitchFamily="18" charset="0"/>
              </a:rPr>
              <a:t>of</a:t>
            </a:r>
            <a:r>
              <a:rPr lang="en-US" sz="5400" dirty="0" smtClean="0"/>
              <a:t> </a:t>
            </a:r>
            <a:r>
              <a:rPr lang="en-US" sz="4800" dirty="0" smtClean="0">
                <a:latin typeface="Bookman Old Style" pitchFamily="18" charset="0"/>
              </a:rPr>
              <a:t>hospital</a:t>
            </a:r>
            <a:r>
              <a:rPr lang="en-US" sz="5400" dirty="0" smtClean="0"/>
              <a:t> </a:t>
            </a:r>
            <a:r>
              <a:rPr lang="en-US" sz="4800" dirty="0" smtClean="0">
                <a:latin typeface="Bookman Old Style" pitchFamily="18" charset="0"/>
              </a:rPr>
              <a:t>to</a:t>
            </a:r>
            <a:r>
              <a:rPr lang="en-US" sz="5400" dirty="0" smtClean="0"/>
              <a:t> </a:t>
            </a:r>
            <a:r>
              <a:rPr lang="en-US" sz="4800" dirty="0" smtClean="0">
                <a:latin typeface="Bookman Old Style" pitchFamily="18" charset="0"/>
              </a:rPr>
              <a:t>develop</a:t>
            </a:r>
            <a:r>
              <a:rPr lang="en-US" sz="5400" dirty="0" smtClean="0"/>
              <a:t> </a:t>
            </a:r>
            <a:r>
              <a:rPr lang="en-US" sz="4800" dirty="0" smtClean="0">
                <a:latin typeface="Bookman Old Style" pitchFamily="18" charset="0"/>
              </a:rPr>
              <a:t>software</a:t>
            </a:r>
            <a:r>
              <a:rPr lang="en-US" sz="5400" dirty="0" smtClean="0"/>
              <a:t>  </a:t>
            </a:r>
            <a:r>
              <a:rPr lang="en-US" sz="4800" dirty="0" smtClean="0">
                <a:latin typeface="Bookman Old Style" pitchFamily="18" charset="0"/>
              </a:rPr>
              <a:t>which</a:t>
            </a:r>
            <a:r>
              <a:rPr lang="en-US" sz="5400" dirty="0" smtClean="0"/>
              <a:t> </a:t>
            </a:r>
            <a:r>
              <a:rPr lang="en-US" sz="4800" dirty="0" smtClean="0">
                <a:latin typeface="Bookman Old Style" pitchFamily="18" charset="0"/>
              </a:rPr>
              <a:t>is</a:t>
            </a:r>
            <a:r>
              <a:rPr lang="en-US" sz="5400" dirty="0" smtClean="0"/>
              <a:t> </a:t>
            </a:r>
            <a:r>
              <a:rPr lang="en-US" sz="4800" dirty="0" smtClean="0">
                <a:latin typeface="Bookman Old Style" pitchFamily="18" charset="0"/>
              </a:rPr>
              <a:t>user</a:t>
            </a:r>
            <a:r>
              <a:rPr lang="en-US" sz="5400" dirty="0" smtClean="0"/>
              <a:t> </a:t>
            </a:r>
            <a:r>
              <a:rPr lang="en-US" sz="4800" dirty="0" smtClean="0">
                <a:latin typeface="Bookman Old Style" pitchFamily="18" charset="0"/>
              </a:rPr>
              <a:t>friendly</a:t>
            </a:r>
            <a:r>
              <a:rPr lang="en-US" sz="5400" dirty="0" smtClean="0"/>
              <a:t> , </a:t>
            </a:r>
            <a:r>
              <a:rPr lang="en-US" sz="4800" dirty="0" smtClean="0">
                <a:latin typeface="Bookman Old Style" pitchFamily="18" charset="0"/>
              </a:rPr>
              <a:t>simple</a:t>
            </a:r>
            <a:r>
              <a:rPr lang="en-US" sz="5400" dirty="0" smtClean="0"/>
              <a:t> ,</a:t>
            </a:r>
            <a:r>
              <a:rPr lang="en-US" sz="4800" dirty="0" smtClean="0">
                <a:latin typeface="Bookman Old Style" pitchFamily="18" charset="0"/>
              </a:rPr>
              <a:t>fast</a:t>
            </a:r>
            <a:r>
              <a:rPr lang="en-US" sz="5400" dirty="0" smtClean="0"/>
              <a:t> .</a:t>
            </a:r>
            <a:r>
              <a:rPr lang="en-US" sz="5400" b="1" dirty="0" smtClean="0"/>
              <a:t> </a:t>
            </a:r>
            <a:endParaRPr lang="en-US" sz="5400" dirty="0"/>
          </a:p>
        </p:txBody>
      </p:sp>
      <p:sp>
        <p:nvSpPr>
          <p:cNvPr id="16" name="TextBox 15"/>
          <p:cNvSpPr txBox="1"/>
          <p:nvPr/>
        </p:nvSpPr>
        <p:spPr>
          <a:xfrm>
            <a:off x="3871119" y="10058400"/>
            <a:ext cx="1181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800" dirty="0" smtClean="0">
                <a:latin typeface="Bookman Old Style" pitchFamily="18" charset="0"/>
              </a:rPr>
              <a:t> To</a:t>
            </a:r>
            <a:r>
              <a:rPr lang="en-US" sz="5400" dirty="0" smtClean="0"/>
              <a:t> </a:t>
            </a:r>
            <a:r>
              <a:rPr lang="en-US" sz="4800" dirty="0" smtClean="0">
                <a:latin typeface="Bookman Old Style" pitchFamily="18" charset="0"/>
              </a:rPr>
              <a:t>provide</a:t>
            </a:r>
            <a:r>
              <a:rPr lang="en-US" sz="5400" dirty="0" smtClean="0"/>
              <a:t> </a:t>
            </a:r>
            <a:r>
              <a:rPr lang="en-US" sz="4800" dirty="0" smtClean="0">
                <a:latin typeface="Bookman Old Style" pitchFamily="18" charset="0"/>
              </a:rPr>
              <a:t>secure</a:t>
            </a:r>
            <a:r>
              <a:rPr lang="en-US" sz="5400" dirty="0" smtClean="0"/>
              <a:t>  </a:t>
            </a:r>
            <a:r>
              <a:rPr lang="en-US" sz="4800" dirty="0" smtClean="0">
                <a:latin typeface="Bookman Old Style" pitchFamily="18" charset="0"/>
              </a:rPr>
              <a:t>system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pic>
        <p:nvPicPr>
          <p:cNvPr id="17" name="Picture 1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119" y="2209800"/>
            <a:ext cx="6400800" cy="821436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8519319" y="685800"/>
            <a:ext cx="4800600" cy="1905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i="1" dirty="0" smtClean="0"/>
              <a:t>AIM</a:t>
            </a:r>
            <a:endParaRPr lang="en-US" sz="8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281319" y="990600"/>
            <a:ext cx="8915400" cy="2362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i="1" dirty="0" smtClean="0"/>
              <a:t>CONCLUSION</a:t>
            </a:r>
            <a:endParaRPr lang="en-US" sz="88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328319" y="4953000"/>
            <a:ext cx="2080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The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project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titled</a:t>
            </a:r>
            <a:r>
              <a:rPr lang="en-US" sz="5400" dirty="0" smtClean="0">
                <a:latin typeface="Bookman Old Style" pitchFamily="18" charset="0"/>
              </a:rPr>
              <a:t> “</a:t>
            </a:r>
            <a:r>
              <a:rPr lang="en-US" sz="4800" dirty="0" smtClean="0">
                <a:latin typeface="Bookman Old Style" pitchFamily="18" charset="0"/>
              </a:rPr>
              <a:t>Hospital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Information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System</a:t>
            </a:r>
            <a:r>
              <a:rPr lang="en-US" sz="5400" dirty="0" smtClean="0">
                <a:latin typeface="Bookman Old Style" pitchFamily="18" charset="0"/>
              </a:rPr>
              <a:t>” </a:t>
            </a:r>
            <a:r>
              <a:rPr lang="en-US" sz="4800" dirty="0" smtClean="0">
                <a:latin typeface="Bookman Old Style" pitchFamily="18" charset="0"/>
              </a:rPr>
              <a:t>is</a:t>
            </a:r>
            <a:r>
              <a:rPr lang="en-US" sz="5400" dirty="0" smtClean="0">
                <a:latin typeface="Bookman Old Style" pitchFamily="18" charset="0"/>
              </a:rPr>
              <a:t> ,</a:t>
            </a:r>
            <a:r>
              <a:rPr lang="en-US" sz="4800" dirty="0" smtClean="0">
                <a:latin typeface="Bookman Old Style" pitchFamily="18" charset="0"/>
              </a:rPr>
              <a:t>mainly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reduce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the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paper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work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and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human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efforts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and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create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hassle-free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system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for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both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hospital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and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patients</a:t>
            </a:r>
            <a:r>
              <a:rPr lang="en-US" sz="5400" dirty="0" smtClean="0">
                <a:latin typeface="Bookman Old Style" pitchFamily="18" charset="0"/>
              </a:rPr>
              <a:t>.</a:t>
            </a:r>
            <a:endParaRPr lang="en-US" sz="54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81119" y="990600"/>
            <a:ext cx="9448800" cy="2743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i="1" dirty="0" smtClean="0"/>
              <a:t>FUTURE</a:t>
            </a:r>
            <a:r>
              <a:rPr lang="en-US" sz="8800" dirty="0" smtClean="0"/>
              <a:t> </a:t>
            </a:r>
            <a:r>
              <a:rPr lang="en-US" sz="8800" i="1" dirty="0" smtClean="0"/>
              <a:t>WORK</a:t>
            </a:r>
            <a:endParaRPr lang="en-US" sz="8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56919" y="5105400"/>
            <a:ext cx="1859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The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future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implementation</a:t>
            </a:r>
            <a:r>
              <a:rPr lang="en-US" sz="5400" dirty="0" smtClean="0">
                <a:latin typeface="Bookman Old Style" pitchFamily="18" charset="0"/>
              </a:rPr>
              <a:t>  </a:t>
            </a:r>
            <a:r>
              <a:rPr lang="en-US" sz="4800" dirty="0" smtClean="0">
                <a:latin typeface="Bookman Old Style" pitchFamily="18" charset="0"/>
              </a:rPr>
              <a:t>will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be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online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help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for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patients</a:t>
            </a:r>
            <a:r>
              <a:rPr lang="en-US" sz="5400" dirty="0" smtClean="0">
                <a:latin typeface="Bookman Old Style" pitchFamily="18" charset="0"/>
              </a:rPr>
              <a:t>. </a:t>
            </a:r>
            <a:r>
              <a:rPr lang="en-US" sz="4800" dirty="0" smtClean="0">
                <a:latin typeface="Bookman Old Style" pitchFamily="18" charset="0"/>
              </a:rPr>
              <a:t>and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also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book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the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appointment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with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doctor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in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online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mode</a:t>
            </a:r>
            <a:r>
              <a:rPr lang="en-US" sz="5400" dirty="0" smtClean="0">
                <a:latin typeface="Bookman Old Style" pitchFamily="18" charset="0"/>
              </a:rPr>
              <a:t> .</a:t>
            </a:r>
            <a:endParaRPr lang="en-US" sz="54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>
          <a:xfrm>
            <a:off x="5776119" y="2743200"/>
            <a:ext cx="12496800" cy="5562600"/>
          </a:xfrm>
          <a:prstGeom prst="wedge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rgbClr val="00B0F0"/>
                </a:solidFill>
              </a:rPr>
              <a:t>THANK YOU</a:t>
            </a:r>
            <a:endParaRPr lang="en-US" sz="9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480719" y="762000"/>
            <a:ext cx="10744200" cy="2514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 </a:t>
            </a:r>
            <a:r>
              <a:rPr lang="en-US" sz="8000" i="1" dirty="0" smtClean="0"/>
              <a:t>EXISTING</a:t>
            </a:r>
            <a:r>
              <a:rPr lang="en-US" sz="8000" dirty="0" smtClean="0"/>
              <a:t> </a:t>
            </a:r>
            <a:r>
              <a:rPr lang="en-US" sz="8000" i="1" dirty="0" smtClean="0"/>
              <a:t>SYSTEM</a:t>
            </a:r>
            <a:r>
              <a:rPr lang="en-US" sz="8000" dirty="0" smtClean="0"/>
              <a:t> </a:t>
            </a:r>
            <a:endParaRPr lang="en-US" sz="8000" dirty="0"/>
          </a:p>
        </p:txBody>
      </p:sp>
      <p:sp>
        <p:nvSpPr>
          <p:cNvPr id="10" name="TextBox 9"/>
          <p:cNvSpPr txBox="1"/>
          <p:nvPr/>
        </p:nvSpPr>
        <p:spPr>
          <a:xfrm>
            <a:off x="1432719" y="3810000"/>
            <a:ext cx="1752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800" dirty="0" smtClean="0">
                <a:latin typeface="Bookman Old Style" pitchFamily="18" charset="0"/>
              </a:rPr>
              <a:t> Wastage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of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precious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time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of</a:t>
            </a:r>
            <a:r>
              <a:rPr lang="en-US" sz="5400" dirty="0" smtClean="0">
                <a:latin typeface="Bookman Old Style" pitchFamily="18" charset="0"/>
              </a:rPr>
              <a:t>  </a:t>
            </a:r>
            <a:r>
              <a:rPr lang="en-US" sz="4800" dirty="0" smtClean="0">
                <a:latin typeface="Bookman Old Style" pitchFamily="18" charset="0"/>
              </a:rPr>
              <a:t>people</a:t>
            </a:r>
            <a:r>
              <a:rPr lang="en-US" sz="5400" dirty="0" smtClean="0">
                <a:latin typeface="Bookman Old Style" pitchFamily="18" charset="0"/>
              </a:rPr>
              <a:t>  </a:t>
            </a:r>
            <a:r>
              <a:rPr lang="en-US" sz="4800" dirty="0" smtClean="0">
                <a:latin typeface="Bookman Old Style" pitchFamily="18" charset="0"/>
              </a:rPr>
              <a:t>due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to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nonmanagement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of</a:t>
            </a:r>
            <a:r>
              <a:rPr lang="en-US" sz="5400" dirty="0" smtClean="0">
                <a:latin typeface="Bookman Old Style" pitchFamily="18" charset="0"/>
              </a:rPr>
              <a:t> time </a:t>
            </a:r>
            <a:r>
              <a:rPr lang="en-US" sz="4800" dirty="0" smtClean="0">
                <a:latin typeface="Bookman Old Style" pitchFamily="18" charset="0"/>
              </a:rPr>
              <a:t>scheduling</a:t>
            </a:r>
            <a:r>
              <a:rPr lang="en-US" sz="5400" dirty="0" smtClean="0">
                <a:latin typeface="Bookman Old Style" pitchFamily="18" charset="0"/>
              </a:rPr>
              <a:t>.</a:t>
            </a:r>
            <a:endParaRPr lang="en-US" sz="5400" dirty="0"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5119" y="6019800"/>
            <a:ext cx="1577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800" dirty="0" smtClean="0">
                <a:latin typeface="Bookman Old Style" pitchFamily="18" charset="0"/>
              </a:rPr>
              <a:t> No</a:t>
            </a:r>
            <a:r>
              <a:rPr lang="en-US" sz="5400" dirty="0" smtClean="0">
                <a:latin typeface="Bookman Old Style" pitchFamily="18" charset="0"/>
              </a:rPr>
              <a:t>  </a:t>
            </a:r>
            <a:r>
              <a:rPr lang="en-US" sz="4800" dirty="0" smtClean="0">
                <a:latin typeface="Bookman Old Style" pitchFamily="18" charset="0"/>
              </a:rPr>
              <a:t>proper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mention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the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availability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of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doctors</a:t>
            </a:r>
            <a:r>
              <a:rPr lang="en-US" sz="5400" dirty="0" smtClean="0">
                <a:latin typeface="Bookman Old Style" pitchFamily="18" charset="0"/>
              </a:rPr>
              <a:t>.</a:t>
            </a:r>
            <a:endParaRPr lang="en-US" sz="5400" dirty="0"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2719" y="7696200"/>
            <a:ext cx="1569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Not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storing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the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previous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data</a:t>
            </a:r>
            <a:r>
              <a:rPr lang="en-US" sz="5400" dirty="0" smtClean="0">
                <a:latin typeface="Bookman Old Style" pitchFamily="18" charset="0"/>
              </a:rPr>
              <a:t>.</a:t>
            </a:r>
            <a:endParaRPr lang="en-US" sz="5400" dirty="0"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8919" y="9067800"/>
            <a:ext cx="1562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Security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issues</a:t>
            </a:r>
            <a:r>
              <a:rPr lang="en-US" sz="5400" dirty="0" smtClean="0">
                <a:latin typeface="Bookman Old Style" pitchFamily="18" charset="0"/>
              </a:rPr>
              <a:t>.</a:t>
            </a:r>
            <a:endParaRPr lang="en-US" sz="5400" dirty="0">
              <a:latin typeface="Bookman Old Style" pitchFamily="18" charset="0"/>
            </a:endParaRPr>
          </a:p>
        </p:txBody>
      </p:sp>
      <p:sp>
        <p:nvSpPr>
          <p:cNvPr id="15362" name="AutoShape 2" descr="C:\Users\7867\Desktop\project presentation\img 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 descr="file6xjd6u1ukdj1lqyh0o7o-154740709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919" y="3733800"/>
            <a:ext cx="9448800" cy="7162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886238" y="1089660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Wastage  of time due to paper work</a:t>
            </a:r>
            <a:endParaRPr lang="en-US" sz="4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671719" y="838200"/>
            <a:ext cx="9067800" cy="2362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i="1" dirty="0" smtClean="0"/>
              <a:t>OBJECTIVES</a:t>
            </a:r>
            <a:endParaRPr lang="en-US" sz="8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023519" y="4495800"/>
            <a:ext cx="2148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Hospital  information system is a project which aims in developing a  computerized system to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maintain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all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the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daily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work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of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hospital</a:t>
            </a:r>
            <a:r>
              <a:rPr lang="en-US" sz="5400" dirty="0" smtClean="0">
                <a:latin typeface="Bookman Old Style" pitchFamily="18" charset="0"/>
              </a:rPr>
              <a:t>.   </a:t>
            </a:r>
            <a:endParaRPr lang="en-US" sz="5400" dirty="0"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8319" y="7467600"/>
            <a:ext cx="1950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It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has a facility of admin login through which the admin can monitor the whole system</a:t>
            </a:r>
            <a:r>
              <a:rPr lang="en-US" sz="5400" dirty="0" smtClean="0">
                <a:latin typeface="Bookman Old Style" pitchFamily="18" charset="0"/>
              </a:rPr>
              <a:t>. </a:t>
            </a:r>
            <a:endParaRPr lang="en-US" sz="54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814719" y="762000"/>
            <a:ext cx="6858000" cy="2133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i="1" dirty="0" smtClean="0"/>
              <a:t>MODULES</a:t>
            </a:r>
            <a:endParaRPr lang="en-US" sz="8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242719" y="4572000"/>
            <a:ext cx="1600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>
                <a:latin typeface="Bookman Old Style" pitchFamily="18" charset="0"/>
              </a:rPr>
              <a:t> ADMIN PANEL - </a:t>
            </a:r>
            <a:r>
              <a:rPr lang="en-US" sz="4800" dirty="0" smtClean="0">
                <a:latin typeface="Bookman Old Style" pitchFamily="18" charset="0"/>
              </a:rPr>
              <a:t>Login , manage doctor, patient , appointment</a:t>
            </a:r>
            <a:r>
              <a:rPr lang="en-US" sz="5400" dirty="0" smtClean="0">
                <a:latin typeface="Bookman Old Style" pitchFamily="18" charset="0"/>
              </a:rPr>
              <a:t>  </a:t>
            </a:r>
            <a:endParaRPr lang="en-US" sz="5400" dirty="0"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48119" y="49530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Bookman Old Style" pitchFamily="18" charset="0"/>
              </a:rPr>
              <a:t> </a:t>
            </a:r>
            <a:endParaRPr lang="en-US" sz="5400" dirty="0"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90319" y="7467600"/>
            <a:ext cx="1752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>
                <a:latin typeface="Bookman Old Style" pitchFamily="18" charset="0"/>
              </a:rPr>
              <a:t> DOCTOR PANEL – </a:t>
            </a:r>
            <a:r>
              <a:rPr lang="en-US" sz="4800" dirty="0" smtClean="0">
                <a:latin typeface="Bookman Old Style" pitchFamily="18" charset="0"/>
              </a:rPr>
              <a:t>Login</a:t>
            </a:r>
            <a:r>
              <a:rPr lang="en-US" sz="5400" dirty="0" smtClean="0">
                <a:latin typeface="Bookman Old Style" pitchFamily="18" charset="0"/>
              </a:rPr>
              <a:t> , </a:t>
            </a:r>
            <a:r>
              <a:rPr lang="en-US" sz="4800" dirty="0" smtClean="0">
                <a:latin typeface="Bookman Old Style" pitchFamily="18" charset="0"/>
              </a:rPr>
              <a:t>view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appointment,</a:t>
            </a:r>
            <a:r>
              <a:rPr lang="en-US" sz="5400" dirty="0" smtClean="0">
                <a:latin typeface="Bookman Old Style" pitchFamily="18" charset="0"/>
              </a:rPr>
              <a:t> </a:t>
            </a:r>
            <a:r>
              <a:rPr lang="en-US" sz="4800" dirty="0" smtClean="0">
                <a:latin typeface="Bookman Old Style" pitchFamily="18" charset="0"/>
              </a:rPr>
              <a:t>cancel</a:t>
            </a:r>
            <a:r>
              <a:rPr lang="en-US" sz="5400" dirty="0" smtClean="0">
                <a:latin typeface="Bookman Old Style" pitchFamily="18" charset="0"/>
              </a:rPr>
              <a:t> appointment.</a:t>
            </a:r>
            <a:endParaRPr lang="en-US" sz="54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214519" y="838200"/>
            <a:ext cx="6324600" cy="2209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i="1" dirty="0" smtClean="0"/>
              <a:t>ADMIN</a:t>
            </a:r>
            <a:endParaRPr lang="en-US" sz="8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508919" y="4038600"/>
            <a:ext cx="20421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>
                <a:latin typeface="Bookman Old Style" pitchFamily="18" charset="0"/>
              </a:rPr>
              <a:t> DASHBOARD:  </a:t>
            </a:r>
            <a:r>
              <a:rPr lang="en-US" sz="4400" dirty="0" smtClean="0">
                <a:latin typeface="Bookman Old Style" pitchFamily="18" charset="0"/>
              </a:rPr>
              <a:t>Admin  can View Total Number Of Patient , Appointment And Doctor. </a:t>
            </a:r>
            <a:endParaRPr lang="en-US" sz="4400" dirty="0"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2719" y="5943600"/>
            <a:ext cx="2004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>
                <a:latin typeface="Bookman Old Style" pitchFamily="18" charset="0"/>
              </a:rPr>
              <a:t> DOCTOR:  </a:t>
            </a:r>
            <a:r>
              <a:rPr lang="en-US" sz="4400" dirty="0" smtClean="0">
                <a:latin typeface="Bookman Old Style" pitchFamily="18" charset="0"/>
              </a:rPr>
              <a:t>Admin can manage  doctors(edit , delete,view,add). </a:t>
            </a:r>
            <a:endParaRPr lang="en-US" sz="4400" dirty="0"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56519" y="8001000"/>
            <a:ext cx="2026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>
                <a:latin typeface="Bookman Old Style" pitchFamily="18" charset="0"/>
              </a:rPr>
              <a:t> PATIENT: </a:t>
            </a:r>
            <a:r>
              <a:rPr lang="en-US" sz="4400" dirty="0" smtClean="0">
                <a:latin typeface="Bookman Old Style" pitchFamily="18" charset="0"/>
              </a:rPr>
              <a:t>Admin can manage the patients(edit, delete,view,add).</a:t>
            </a:r>
            <a:endParaRPr lang="en-US" sz="4400" dirty="0"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2719" y="9829800"/>
            <a:ext cx="19278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>
                <a:latin typeface="Bookman Old Style" pitchFamily="18" charset="0"/>
              </a:rPr>
              <a:t> APPOINTMENT: </a:t>
            </a:r>
            <a:r>
              <a:rPr lang="en-US" sz="4400" dirty="0" smtClean="0">
                <a:latin typeface="Bookman Old Style" pitchFamily="18" charset="0"/>
              </a:rPr>
              <a:t>Admin can manage the appointments (edit ,create, view)</a:t>
            </a:r>
            <a:endParaRPr lang="en-US" sz="4400" dirty="0">
              <a:latin typeface="Bookman Old Style" pitchFamily="18" charset="0"/>
            </a:endParaRPr>
          </a:p>
        </p:txBody>
      </p:sp>
      <p:pic>
        <p:nvPicPr>
          <p:cNvPr id="13" name="Picture 12" descr="login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6519" y="2209800"/>
            <a:ext cx="5090319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604919" y="838200"/>
            <a:ext cx="9296400" cy="2209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i="1" dirty="0" smtClean="0"/>
              <a:t>DOCTOR</a:t>
            </a:r>
            <a:endParaRPr lang="en-US" sz="8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66119" y="4038600"/>
            <a:ext cx="14249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/>
              <a:t> DOCTOR: </a:t>
            </a:r>
            <a:r>
              <a:rPr lang="en-US" sz="4800" dirty="0" smtClean="0">
                <a:latin typeface="Bookman Old Style" pitchFamily="18" charset="0"/>
              </a:rPr>
              <a:t>Doctor can view the total  number of patients and appointments. 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1889919" y="6400800"/>
            <a:ext cx="14249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/>
              <a:t> LOGIN: </a:t>
            </a:r>
            <a:r>
              <a:rPr lang="en-US" sz="4800" dirty="0" smtClean="0">
                <a:latin typeface="Bookman Old Style" pitchFamily="18" charset="0"/>
              </a:rPr>
              <a:t>Doctor can login and monitor the whole activities. 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1889919" y="8610600"/>
            <a:ext cx="14249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/>
              <a:t> APPOINTMENT: </a:t>
            </a:r>
            <a:r>
              <a:rPr lang="en-US" sz="4800" dirty="0" smtClean="0">
                <a:latin typeface="Bookman Old Style" pitchFamily="18" charset="0"/>
              </a:rPr>
              <a:t>Doctor can view the appointments and also cancel the appointments.</a:t>
            </a:r>
            <a:endParaRPr lang="en-US" sz="5400" dirty="0"/>
          </a:p>
        </p:txBody>
      </p:sp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119" y="2209800"/>
            <a:ext cx="6553200" cy="9601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376319" y="838200"/>
            <a:ext cx="9525000" cy="2438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i="1" dirty="0" smtClean="0"/>
              <a:t>ADVANTAGES</a:t>
            </a:r>
            <a:endParaRPr lang="en-US" sz="8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090319" y="4572000"/>
            <a:ext cx="1341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>
                <a:latin typeface="Bookman Old Style" pitchFamily="18" charset="0"/>
              </a:rPr>
              <a:t> Reduce paper work.</a:t>
            </a:r>
            <a:endParaRPr lang="en-US" sz="5400" dirty="0"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90319" y="6019800"/>
            <a:ext cx="2156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>
                <a:latin typeface="Bookman Old Style" pitchFamily="18" charset="0"/>
              </a:rPr>
              <a:t> It is window based hospital information software that has password facility to ensure high level of security.</a:t>
            </a:r>
            <a:endParaRPr lang="en-US" sz="5400" dirty="0"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7919" y="8001000"/>
            <a:ext cx="2019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>
                <a:latin typeface="Bookman Old Style" pitchFamily="18" charset="0"/>
              </a:rPr>
              <a:t> It has centralized database system</a:t>
            </a:r>
            <a:endParaRPr lang="en-US" sz="5400" dirty="0"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90319" y="9296400"/>
            <a:ext cx="2095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5400" dirty="0" smtClean="0">
                <a:latin typeface="Bookman Old Style" pitchFamily="18" charset="0"/>
              </a:rPr>
              <a:t> It is a huge time saver and minimize yours repeated works.</a:t>
            </a:r>
            <a:endParaRPr lang="en-US" sz="54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71119" y="914400"/>
            <a:ext cx="13106400" cy="1828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dirty="0" smtClean="0"/>
              <a:t> </a:t>
            </a:r>
            <a:r>
              <a:rPr lang="en-US" sz="8800" i="1" dirty="0" smtClean="0"/>
              <a:t>TECHNOLOGIES</a:t>
            </a:r>
            <a:r>
              <a:rPr lang="en-US" sz="8800" dirty="0" smtClean="0"/>
              <a:t> </a:t>
            </a:r>
            <a:r>
              <a:rPr lang="en-US" sz="8800" i="1" dirty="0" smtClean="0"/>
              <a:t>USED</a:t>
            </a:r>
            <a:endParaRPr lang="en-US" sz="8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147719" y="4800600"/>
            <a:ext cx="10287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 smtClean="0">
                <a:latin typeface="Bookman Old Style" pitchFamily="18" charset="0"/>
              </a:rPr>
              <a:t>Python Is a Computer Programming Language  And It Is Case Sensitive ,Interpreted And Indentation Based Language.</a:t>
            </a:r>
            <a:endParaRPr lang="en-US" sz="4400" dirty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5319" y="8915400"/>
            <a:ext cx="1028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ookman Old Style" pitchFamily="18" charset="0"/>
              </a:rPr>
              <a:t>It is a Standard GUI Library For Python.It Is Used To Design Desktop Applications Fastly. </a:t>
            </a:r>
            <a:endParaRPr lang="en-US" sz="4400" dirty="0">
              <a:latin typeface="Bookman Old Style" pitchFamily="18" charset="0"/>
            </a:endParaRPr>
          </a:p>
        </p:txBody>
      </p:sp>
      <p:pic>
        <p:nvPicPr>
          <p:cNvPr id="10" name="Picture 9" descr="1_0fDzLmYk12nQ3KeqK4360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369" y="2743200"/>
            <a:ext cx="6000750" cy="914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66319" y="48006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PYTHON:</a:t>
            </a:r>
            <a:endParaRPr lang="en-US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3337719" y="88392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TKINTER: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1385</TotalTime>
  <Words>517</Words>
  <Application>Microsoft Office PowerPoint</Application>
  <PresentationFormat>Custom</PresentationFormat>
  <Paragraphs>72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Foundry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7867</dc:creator>
  <cp:lastModifiedBy>7867</cp:lastModifiedBy>
  <cp:revision>142</cp:revision>
  <dcterms:created xsi:type="dcterms:W3CDTF">2022-07-10T10:07:49Z</dcterms:created>
  <dcterms:modified xsi:type="dcterms:W3CDTF">2022-07-12T16:49:20Z</dcterms:modified>
</cp:coreProperties>
</file>