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4" r:id="rId9"/>
    <p:sldId id="265" r:id="rId10"/>
    <p:sldId id="266"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Alan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38f067d764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38f067d764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Manraj</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0f9c6184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0f9c6184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Alan </a:t>
            </a:r>
            <a:endParaRPr sz="7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310a0a6a6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310a0a6a6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0f9c6184b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0f9c6184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Mekdes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1d28338f36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1d28338f3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Mekdes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30f9c6184b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30f9c6184b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ADADAD"/>
                </a:solidFill>
              </a:rPr>
              <a:t>Ali</a:t>
            </a:r>
            <a:endParaRPr sz="1800">
              <a:solidFill>
                <a:srgbClr val="ADADAD"/>
              </a:solidFill>
            </a:endParaRPr>
          </a:p>
          <a:p>
            <a:pPr marL="0" lvl="0" indent="0" algn="l" rtl="0">
              <a:lnSpc>
                <a:spcPct val="115000"/>
              </a:lnSpc>
              <a:spcBef>
                <a:spcPts val="1200"/>
              </a:spcBef>
              <a:spcAft>
                <a:spcPts val="0"/>
              </a:spcAft>
              <a:buNone/>
            </a:pPr>
            <a:r>
              <a:rPr lang="en" sz="1800">
                <a:solidFill>
                  <a:srgbClr val="ADADAD"/>
                </a:solidFill>
              </a:rPr>
              <a:t>The modeling of raw audio data was limited due to the complex nature of the data. Thus, feature extraction was necessary in order to improve model performance.</a:t>
            </a:r>
            <a:endParaRPr sz="1800">
              <a:solidFill>
                <a:srgbClr val="ADADAD"/>
              </a:solidFill>
            </a:endParaRPr>
          </a:p>
          <a:p>
            <a:pPr marL="0" lvl="0" indent="0" algn="l" rtl="0">
              <a:lnSpc>
                <a:spcPct val="115000"/>
              </a:lnSpc>
              <a:spcBef>
                <a:spcPts val="1200"/>
              </a:spcBef>
              <a:spcAft>
                <a:spcPts val="0"/>
              </a:spcAft>
              <a:buNone/>
            </a:pPr>
            <a:endParaRPr sz="1800">
              <a:solidFill>
                <a:srgbClr val="ADADAD"/>
              </a:solidFill>
            </a:endParaRPr>
          </a:p>
          <a:p>
            <a:pPr marL="457200" lvl="0" indent="-342900" algn="l" rtl="0">
              <a:lnSpc>
                <a:spcPct val="115000"/>
              </a:lnSpc>
              <a:spcBef>
                <a:spcPts val="1200"/>
              </a:spcBef>
              <a:spcAft>
                <a:spcPts val="0"/>
              </a:spcAft>
              <a:buClr>
                <a:srgbClr val="ADADAD"/>
              </a:buClr>
              <a:buSzPts val="1800"/>
              <a:buChar char="-"/>
            </a:pPr>
            <a:r>
              <a:rPr lang="en" sz="1800">
                <a:solidFill>
                  <a:srgbClr val="ADADAD"/>
                </a:solidFill>
              </a:rPr>
              <a:t>Discuss different models attempted (deep learning vs. non-deep learning (SVM)</a:t>
            </a:r>
            <a:endParaRPr sz="1800">
              <a:solidFill>
                <a:srgbClr val="ADADAD"/>
              </a:solidFill>
            </a:endParaRPr>
          </a:p>
          <a:p>
            <a:pPr marL="457200" lvl="0" indent="-342900" algn="l" rtl="0">
              <a:lnSpc>
                <a:spcPct val="115000"/>
              </a:lnSpc>
              <a:spcBef>
                <a:spcPts val="0"/>
              </a:spcBef>
              <a:spcAft>
                <a:spcPts val="0"/>
              </a:spcAft>
              <a:buClr>
                <a:srgbClr val="ADADAD"/>
              </a:buClr>
              <a:buSzPts val="1800"/>
              <a:buChar char="-"/>
            </a:pPr>
            <a:r>
              <a:rPr lang="en" sz="1800">
                <a:solidFill>
                  <a:srgbClr val="ADADAD"/>
                </a:solidFill>
              </a:rPr>
              <a:t>Discuss their pros and cons in relation to audio data</a:t>
            </a:r>
            <a:endParaRPr sz="1800">
              <a:solidFill>
                <a:srgbClr val="ADADAD"/>
              </a:solidFill>
            </a:endParaRPr>
          </a:p>
          <a:p>
            <a:pPr marL="457200" lvl="0" indent="-342900" algn="l" rtl="0">
              <a:lnSpc>
                <a:spcPct val="115000"/>
              </a:lnSpc>
              <a:spcBef>
                <a:spcPts val="0"/>
              </a:spcBef>
              <a:spcAft>
                <a:spcPts val="0"/>
              </a:spcAft>
              <a:buClr>
                <a:srgbClr val="ADADAD"/>
              </a:buClr>
              <a:buSzPts val="1800"/>
              <a:buChar char="-"/>
            </a:pPr>
            <a:r>
              <a:rPr lang="en" sz="1800">
                <a:solidFill>
                  <a:srgbClr val="ADADAD"/>
                </a:solidFill>
              </a:rPr>
              <a:t>Why went with CNN in the end</a:t>
            </a:r>
            <a:endParaRPr sz="1800">
              <a:solidFill>
                <a:srgbClr val="ADADAD"/>
              </a:solidFill>
            </a:endParaRPr>
          </a:p>
          <a:p>
            <a:pPr marL="0" lvl="0" indent="0" algn="l" rtl="0">
              <a:spcBef>
                <a:spcPts val="12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1d28338f36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1d28338f3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Ali</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b="1"/>
              <a:t>Hierarchical feature learning:</a:t>
            </a:r>
            <a:r>
              <a:rPr lang="en"/>
              <a:t> CNNs can learn hierarchical features by stacking multiple convolutional layers. Each layer in a CNN captures increasingly complex patterns from the input data, allowing the network to build a robust understanding of the emotional content in the audio signals.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t>Reduced complexity</a:t>
            </a:r>
            <a:r>
              <a:rPr lang="en"/>
              <a:t>: By using convolutional layers and pooling layers, CNNs can significantly reduce the complexity of the model compared to a fully connected neural network. This results in a more efficient model with fewer parameters, which can help prevent overfitting and improve generalization to new data.</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Robust to noise:</a:t>
            </a:r>
            <a:r>
              <a:rPr lang="en"/>
              <a:t> Audio data can be noisy, and CNNs have demonstrated robustness to noise in various applications. The convolution and pooling operations help the model focus on the most important features while being less sensitive to noise in the input data.</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1d28338f3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1d28338f3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Manraj</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1d28338f36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1d28338f3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Alan</a:t>
            </a:r>
            <a:endParaRPr/>
          </a:p>
          <a:p>
            <a:pPr marL="0" lvl="0" indent="0" algn="l" rtl="0">
              <a:spcBef>
                <a:spcPts val="0"/>
              </a:spcBef>
              <a:spcAft>
                <a:spcPts val="0"/>
              </a:spcAft>
              <a:buNone/>
            </a:pPr>
            <a:endParaRPr/>
          </a:p>
          <a:p>
            <a:pPr marL="0" lvl="0" indent="0" algn="l" rtl="0">
              <a:lnSpc>
                <a:spcPct val="115000"/>
              </a:lnSpc>
              <a:spcBef>
                <a:spcPts val="1200"/>
              </a:spcBef>
              <a:spcAft>
                <a:spcPts val="0"/>
              </a:spcAft>
              <a:buClr>
                <a:schemeClr val="dk1"/>
              </a:buClr>
              <a:buSzPts val="1100"/>
              <a:buFont typeface="Arial"/>
              <a:buNone/>
            </a:pPr>
            <a:r>
              <a:rPr lang="en" sz="1400">
                <a:solidFill>
                  <a:schemeClr val="dk1"/>
                </a:solidFill>
              </a:rPr>
              <a:t>The purpose of the convolutional layers is to learn local patterns in the input features, (MFCC, Chroma, and Spectral Contrast)</a:t>
            </a:r>
            <a:endParaRPr sz="1400">
              <a:solidFill>
                <a:schemeClr val="dk1"/>
              </a:solidFill>
            </a:endParaRPr>
          </a:p>
          <a:p>
            <a:pPr marL="0" lvl="0" indent="0" algn="l" rtl="0">
              <a:lnSpc>
                <a:spcPct val="115000"/>
              </a:lnSpc>
              <a:spcBef>
                <a:spcPts val="1200"/>
              </a:spcBef>
              <a:spcAft>
                <a:spcPts val="0"/>
              </a:spcAft>
              <a:buNone/>
            </a:pPr>
            <a:r>
              <a:rPr lang="en" sz="1400">
                <a:solidFill>
                  <a:schemeClr val="dk1"/>
                </a:solidFill>
              </a:rPr>
              <a:t>They utilize filters to detect different patterns which are small weight matrices that slide over the input data, performing element-wise multiplication and summation. Each filter is designed to detect specific frequency patterns in the audio signals. The first convolutional layer in this model uses 256 filters, while the second one uses 512 filters. As the filters move through the layers, they learn more complex and abstract patterns, enabling the model to capture nuanced information from the audio features.</a:t>
            </a:r>
            <a:endParaRPr sz="1400">
              <a:solidFill>
                <a:schemeClr val="dk1"/>
              </a:solidFill>
            </a:endParaRPr>
          </a:p>
          <a:p>
            <a:pPr marL="0" lvl="0" indent="0" algn="l" rtl="0">
              <a:lnSpc>
                <a:spcPct val="115000"/>
              </a:lnSpc>
              <a:spcBef>
                <a:spcPts val="1200"/>
              </a:spcBef>
              <a:spcAft>
                <a:spcPts val="1200"/>
              </a:spcAft>
              <a:buNone/>
            </a:pPr>
            <a:r>
              <a:rPr lang="en" sz="1400">
                <a:solidFill>
                  <a:schemeClr val="dk1"/>
                </a:solidFill>
                <a:latin typeface="Calibri"/>
                <a:ea typeface="Calibri"/>
                <a:cs typeface="Calibri"/>
                <a:sym typeface="Calibri"/>
              </a:rPr>
              <a:t>Pooling layers, such as max-pooling layers, are used to reduce the spatial dimensions of the input tensors while preserving important information. By taking the maximum value in non-overlapping windows along the time axis, these layers downsample the data, extracting the most significant features from the convolutional layers.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drive.google.com/file/d/1McbTWXX094SJRDTFyqpbph51hkHEvHr8/view" TargetMode="External"/><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drive.google.com/file/d/12vhoaKxhcGGcWBYsin-bhoAIWbmf5HCy/view" TargetMode="External"/><Relationship Id="rId5" Type="http://schemas.openxmlformats.org/officeDocument/2006/relationships/hyperlink" Target="http://drive.google.com/file/d/1xVunLMIRWoJVpi9nh1Ud5y9DKz7lKg4q/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Audio Pattern Recognition - </a:t>
            </a:r>
            <a:r>
              <a:rPr lang="en" sz="3600"/>
              <a:t>Emotion Classification</a:t>
            </a:r>
            <a:endParaRPr sz="36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
              <a:t>Alan Cai, Ali Saleh, Manraj Singh, Mekdes Teklehaimanot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pic>
        <p:nvPicPr>
          <p:cNvPr id="139" name="Google Shape;139;p23"/>
          <p:cNvPicPr preferRelativeResize="0"/>
          <p:nvPr/>
        </p:nvPicPr>
        <p:blipFill>
          <a:blip r:embed="rId3">
            <a:alphaModFix/>
          </a:blip>
          <a:stretch>
            <a:fillRect/>
          </a:stretch>
        </p:blipFill>
        <p:spPr>
          <a:xfrm>
            <a:off x="175975" y="912950"/>
            <a:ext cx="8792046" cy="3820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RAVDESS Dataset </a:t>
            </a:r>
            <a:endParaRPr/>
          </a:p>
        </p:txBody>
      </p:sp>
      <p:pic>
        <p:nvPicPr>
          <p:cNvPr id="61" name="Google Shape;61;p14" title="03-01-02-02-01-01-01.wav">
            <a:hlinkClick r:id="rId3"/>
          </p:cNvPr>
          <p:cNvPicPr preferRelativeResize="0"/>
          <p:nvPr/>
        </p:nvPicPr>
        <p:blipFill>
          <a:blip r:embed="rId4">
            <a:alphaModFix/>
          </a:blip>
          <a:stretch>
            <a:fillRect/>
          </a:stretch>
        </p:blipFill>
        <p:spPr>
          <a:xfrm>
            <a:off x="4321363" y="3940025"/>
            <a:ext cx="501275" cy="501275"/>
          </a:xfrm>
          <a:prstGeom prst="rect">
            <a:avLst/>
          </a:prstGeom>
          <a:noFill/>
          <a:ln>
            <a:noFill/>
          </a:ln>
        </p:spPr>
      </p:pic>
      <p:pic>
        <p:nvPicPr>
          <p:cNvPr id="62" name="Google Shape;62;p14" title="03-01-03-02-01-01-01.wav">
            <a:hlinkClick r:id="rId5"/>
          </p:cNvPr>
          <p:cNvPicPr preferRelativeResize="0"/>
          <p:nvPr/>
        </p:nvPicPr>
        <p:blipFill>
          <a:blip r:embed="rId4">
            <a:alphaModFix/>
          </a:blip>
          <a:stretch>
            <a:fillRect/>
          </a:stretch>
        </p:blipFill>
        <p:spPr>
          <a:xfrm>
            <a:off x="7807450" y="3940025"/>
            <a:ext cx="501275" cy="501275"/>
          </a:xfrm>
          <a:prstGeom prst="rect">
            <a:avLst/>
          </a:prstGeom>
          <a:noFill/>
          <a:ln>
            <a:noFill/>
          </a:ln>
        </p:spPr>
      </p:pic>
      <p:sp>
        <p:nvSpPr>
          <p:cNvPr id="63" name="Google Shape;63;p14"/>
          <p:cNvSpPr txBox="1">
            <a:spLocks noGrp="1"/>
          </p:cNvSpPr>
          <p:nvPr>
            <p:ph type="title"/>
          </p:nvPr>
        </p:nvSpPr>
        <p:spPr>
          <a:xfrm>
            <a:off x="468875" y="3511025"/>
            <a:ext cx="8520600" cy="501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51265"/>
              <a:buNone/>
            </a:pPr>
            <a:r>
              <a:rPr lang="en" sz="1931"/>
              <a:t>Samples:</a:t>
            </a:r>
            <a:endParaRPr sz="1931"/>
          </a:p>
          <a:p>
            <a:pPr marL="0" lvl="0" indent="0" algn="l" rtl="0">
              <a:spcBef>
                <a:spcPts val="0"/>
              </a:spcBef>
              <a:spcAft>
                <a:spcPts val="0"/>
              </a:spcAft>
              <a:buSzPct val="54395"/>
              <a:buNone/>
            </a:pPr>
            <a:endParaRPr sz="1820"/>
          </a:p>
          <a:p>
            <a:pPr marL="0" lvl="0" indent="0" algn="l" rtl="0">
              <a:spcBef>
                <a:spcPts val="0"/>
              </a:spcBef>
              <a:spcAft>
                <a:spcPts val="0"/>
              </a:spcAft>
              <a:buSzPct val="54395"/>
              <a:buNone/>
            </a:pPr>
            <a:endParaRPr sz="1820"/>
          </a:p>
        </p:txBody>
      </p:sp>
      <p:sp>
        <p:nvSpPr>
          <p:cNvPr id="64" name="Google Shape;64;p14"/>
          <p:cNvSpPr txBox="1">
            <a:spLocks noGrp="1"/>
          </p:cNvSpPr>
          <p:nvPr>
            <p:ph type="title"/>
          </p:nvPr>
        </p:nvSpPr>
        <p:spPr>
          <a:xfrm>
            <a:off x="468875" y="4441300"/>
            <a:ext cx="8520600" cy="50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331"/>
              <a:t>    Angry							   Calm						          Sad</a:t>
            </a:r>
            <a:endParaRPr sz="1220"/>
          </a:p>
        </p:txBody>
      </p:sp>
      <p:pic>
        <p:nvPicPr>
          <p:cNvPr id="65" name="Google Shape;65;p14" title="03-01-05-01-01-01-01.wav">
            <a:hlinkClick r:id="rId6"/>
          </p:cNvPr>
          <p:cNvPicPr preferRelativeResize="0"/>
          <p:nvPr/>
        </p:nvPicPr>
        <p:blipFill>
          <a:blip r:embed="rId4">
            <a:alphaModFix/>
          </a:blip>
          <a:stretch>
            <a:fillRect/>
          </a:stretch>
        </p:blipFill>
        <p:spPr>
          <a:xfrm>
            <a:off x="735425" y="3940025"/>
            <a:ext cx="501275" cy="501275"/>
          </a:xfrm>
          <a:prstGeom prst="rect">
            <a:avLst/>
          </a:prstGeom>
          <a:noFill/>
          <a:ln>
            <a:noFill/>
          </a:ln>
        </p:spPr>
      </p:pic>
      <p:pic>
        <p:nvPicPr>
          <p:cNvPr id="66" name="Google Shape;66;p14"/>
          <p:cNvPicPr preferRelativeResize="0"/>
          <p:nvPr/>
        </p:nvPicPr>
        <p:blipFill>
          <a:blip r:embed="rId7">
            <a:alphaModFix/>
          </a:blip>
          <a:stretch>
            <a:fillRect/>
          </a:stretch>
        </p:blipFill>
        <p:spPr>
          <a:xfrm>
            <a:off x="520263" y="1017725"/>
            <a:ext cx="8103498" cy="2486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 &amp; Motivation</a:t>
            </a:r>
            <a:endParaRPr/>
          </a:p>
        </p:txBody>
      </p:sp>
      <p:sp>
        <p:nvSpPr>
          <p:cNvPr id="72" name="Google Shape;72;p15"/>
          <p:cNvSpPr txBox="1">
            <a:spLocks noGrp="1"/>
          </p:cNvSpPr>
          <p:nvPr>
            <p:ph type="body" idx="1"/>
          </p:nvPr>
        </p:nvSpPr>
        <p:spPr>
          <a:xfrm>
            <a:off x="311700" y="1077524"/>
            <a:ext cx="6582600" cy="3416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chemeClr val="dk1"/>
              </a:buClr>
              <a:buSzPts val="1300"/>
              <a:buChar char="●"/>
            </a:pPr>
            <a:r>
              <a:rPr lang="en" sz="1300" b="1" dirty="0">
                <a:solidFill>
                  <a:schemeClr val="dk1"/>
                </a:solidFill>
              </a:rPr>
              <a:t>Goal:</a:t>
            </a:r>
            <a:r>
              <a:rPr lang="en" sz="1300" dirty="0">
                <a:solidFill>
                  <a:schemeClr val="dk1"/>
                </a:solidFill>
              </a:rPr>
              <a:t> To build a robust and accurate audio pattern recognition system that can identify different emotions from audio data. The approach will utilize various machine learning models including MLP, SVM, RNN, and CNN to explore which model works best for this task. </a:t>
            </a:r>
            <a:endParaRPr sz="1300" dirty="0">
              <a:solidFill>
                <a:schemeClr val="dk1"/>
              </a:solidFill>
            </a:endParaRPr>
          </a:p>
          <a:p>
            <a:pPr marL="914400" lvl="1" indent="-311150" algn="l" rtl="0">
              <a:spcBef>
                <a:spcPts val="0"/>
              </a:spcBef>
              <a:spcAft>
                <a:spcPts val="0"/>
              </a:spcAft>
              <a:buClr>
                <a:schemeClr val="dk1"/>
              </a:buClr>
              <a:buSzPts val="1300"/>
              <a:buChar char="○"/>
            </a:pPr>
            <a:r>
              <a:rPr lang="en" sz="1300" dirty="0">
                <a:solidFill>
                  <a:schemeClr val="dk1"/>
                </a:solidFill>
              </a:rPr>
              <a:t>In addition to comparing the performance of different models, we will explain the underlying workings of the CNN model used for audio classification, and on the key aspects that drive its decision-making process.</a:t>
            </a:r>
            <a:endParaRPr sz="1300" dirty="0">
              <a:solidFill>
                <a:schemeClr val="dk1"/>
              </a:solidFill>
            </a:endParaRPr>
          </a:p>
          <a:p>
            <a:pPr marL="914400" lvl="0" indent="0" algn="l" rtl="0">
              <a:spcBef>
                <a:spcPts val="1200"/>
              </a:spcBef>
              <a:spcAft>
                <a:spcPts val="0"/>
              </a:spcAft>
              <a:buNone/>
            </a:pPr>
            <a:endParaRPr sz="1300" dirty="0">
              <a:solidFill>
                <a:schemeClr val="dk1"/>
              </a:solidFill>
            </a:endParaRPr>
          </a:p>
          <a:p>
            <a:pPr marL="457200" lvl="0" indent="-311150" algn="l" rtl="0">
              <a:spcBef>
                <a:spcPts val="1200"/>
              </a:spcBef>
              <a:spcAft>
                <a:spcPts val="0"/>
              </a:spcAft>
              <a:buClr>
                <a:schemeClr val="dk1"/>
              </a:buClr>
              <a:buSzPts val="1300"/>
              <a:buChar char="●"/>
            </a:pPr>
            <a:r>
              <a:rPr lang="en" sz="1300" b="1" dirty="0">
                <a:solidFill>
                  <a:schemeClr val="dk1"/>
                </a:solidFill>
              </a:rPr>
              <a:t>Motivation:</a:t>
            </a:r>
            <a:r>
              <a:rPr lang="en" sz="1300" dirty="0">
                <a:solidFill>
                  <a:schemeClr val="dk1"/>
                </a:solidFill>
              </a:rPr>
              <a:t> Our motivation is to address the increasing need for emotion recognition in various fields, such as mental health, customer service, entertainment, and virtual assistants. Developing a robust and accurate system will facilitate more natural and effective communication between humans and computers, leading to better decision making, improved user experiences, and more personalized interactions across multiple industries.</a:t>
            </a:r>
            <a:endParaRPr sz="1300" dirty="0">
              <a:solidFill>
                <a:schemeClr val="dk1"/>
              </a:solidFill>
            </a:endParaRPr>
          </a:p>
          <a:p>
            <a:pPr marL="0" lvl="0" indent="0" algn="l" rtl="0">
              <a:spcBef>
                <a:spcPts val="1200"/>
              </a:spcBef>
              <a:spcAft>
                <a:spcPts val="1200"/>
              </a:spcAft>
              <a:buNone/>
            </a:pPr>
            <a:endParaRPr sz="1300" dirty="0">
              <a:solidFill>
                <a:schemeClr val="dk1"/>
              </a:solidFill>
            </a:endParaRPr>
          </a:p>
        </p:txBody>
      </p:sp>
      <p:pic>
        <p:nvPicPr>
          <p:cNvPr id="73" name="Google Shape;73;p15"/>
          <p:cNvPicPr preferRelativeResize="0"/>
          <p:nvPr/>
        </p:nvPicPr>
        <p:blipFill>
          <a:blip r:embed="rId3">
            <a:alphaModFix/>
          </a:blip>
          <a:stretch>
            <a:fillRect/>
          </a:stretch>
        </p:blipFill>
        <p:spPr>
          <a:xfrm>
            <a:off x="6823150" y="112875"/>
            <a:ext cx="2199150" cy="1237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Raw Audio Data</a:t>
            </a:r>
            <a:endParaRPr/>
          </a:p>
        </p:txBody>
      </p:sp>
      <p:sp>
        <p:nvSpPr>
          <p:cNvPr id="79" name="Google Shape;79;p16"/>
          <p:cNvSpPr txBox="1">
            <a:spLocks noGrp="1"/>
          </p:cNvSpPr>
          <p:nvPr>
            <p:ph type="body" idx="1"/>
          </p:nvPr>
        </p:nvSpPr>
        <p:spPr>
          <a:xfrm>
            <a:off x="311700" y="1152475"/>
            <a:ext cx="45594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chemeClr val="dk1"/>
                </a:solidFill>
              </a:rPr>
              <a:t>Using the librosa python module, the RAVDESS audio samples were loaded using their original sample rate (44100 Hz). </a:t>
            </a:r>
            <a:br>
              <a:rPr lang="en" sz="1400">
                <a:solidFill>
                  <a:schemeClr val="dk1"/>
                </a:solidFill>
              </a:rPr>
            </a:br>
            <a:br>
              <a:rPr lang="en" sz="1400">
                <a:solidFill>
                  <a:schemeClr val="dk1"/>
                </a:solidFill>
              </a:rPr>
            </a:br>
            <a:r>
              <a:rPr lang="en" sz="1400">
                <a:solidFill>
                  <a:schemeClr val="dk1"/>
                </a:solidFill>
              </a:rPr>
              <a:t>Raw audio data consists of a continuous sequence of digital samples that represent the amplitude of an audio signal at specific points in time. These samples are taken at a fixed rate called the sampling rate, in this case 44,100 samples per second.</a:t>
            </a:r>
            <a:endParaRPr sz="1400">
              <a:solidFill>
                <a:schemeClr val="dk1"/>
              </a:solidFill>
            </a:endParaRPr>
          </a:p>
          <a:p>
            <a:pPr marL="0" lvl="0" indent="0" algn="l" rtl="0">
              <a:spcBef>
                <a:spcPts val="1200"/>
              </a:spcBef>
              <a:spcAft>
                <a:spcPts val="0"/>
              </a:spcAft>
              <a:buNone/>
            </a:pPr>
            <a:r>
              <a:rPr lang="en" sz="1400">
                <a:solidFill>
                  <a:schemeClr val="dk1"/>
                </a:solidFill>
              </a:rPr>
              <a:t>Higher sampling rates result in a more accurate representation of the original analog audio signal.</a:t>
            </a:r>
            <a:endParaRPr sz="1400">
              <a:solidFill>
                <a:schemeClr val="dk1"/>
              </a:solidFill>
            </a:endParaRPr>
          </a:p>
          <a:p>
            <a:pPr marL="0" lvl="0" indent="0" algn="l" rtl="0">
              <a:spcBef>
                <a:spcPts val="1200"/>
              </a:spcBef>
              <a:spcAft>
                <a:spcPts val="1200"/>
              </a:spcAft>
              <a:buNone/>
            </a:pPr>
            <a:endParaRPr sz="1400">
              <a:solidFill>
                <a:schemeClr val="dk1"/>
              </a:solidFill>
            </a:endParaRPr>
          </a:p>
        </p:txBody>
      </p:sp>
      <p:pic>
        <p:nvPicPr>
          <p:cNvPr id="80" name="Google Shape;80;p16"/>
          <p:cNvPicPr preferRelativeResize="0"/>
          <p:nvPr/>
        </p:nvPicPr>
        <p:blipFill>
          <a:blip r:embed="rId3">
            <a:alphaModFix/>
          </a:blip>
          <a:stretch>
            <a:fillRect/>
          </a:stretch>
        </p:blipFill>
        <p:spPr>
          <a:xfrm>
            <a:off x="5003125" y="830050"/>
            <a:ext cx="4061251" cy="4061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Raw Data Models</a:t>
            </a:r>
            <a:endParaRPr/>
          </a:p>
        </p:txBody>
      </p:sp>
      <p:sp>
        <p:nvSpPr>
          <p:cNvPr id="86" name="Google Shape;86;p17"/>
          <p:cNvSpPr txBox="1">
            <a:spLocks noGrp="1"/>
          </p:cNvSpPr>
          <p:nvPr>
            <p:ph type="body" idx="1"/>
          </p:nvPr>
        </p:nvSpPr>
        <p:spPr>
          <a:xfrm>
            <a:off x="223725" y="1017725"/>
            <a:ext cx="4310700" cy="4222500"/>
          </a:xfrm>
          <a:prstGeom prst="rect">
            <a:avLst/>
          </a:prstGeom>
        </p:spPr>
        <p:txBody>
          <a:bodyPr spcFirstLastPara="1" wrap="square" lIns="91425" tIns="91425" rIns="91425" bIns="91425" anchor="t" anchorCtr="0">
            <a:noAutofit/>
          </a:bodyPr>
          <a:lstStyle/>
          <a:p>
            <a:pPr marL="0" lvl="0" indent="0" algn="l" rtl="0">
              <a:lnSpc>
                <a:spcPct val="85000"/>
              </a:lnSpc>
              <a:spcBef>
                <a:spcPts val="0"/>
              </a:spcBef>
              <a:spcAft>
                <a:spcPts val="0"/>
              </a:spcAft>
              <a:buSzPts val="275"/>
              <a:buNone/>
            </a:pPr>
            <a:r>
              <a:rPr lang="en" sz="1400">
                <a:solidFill>
                  <a:schemeClr val="dk1"/>
                </a:solidFill>
              </a:rPr>
              <a:t>Each of these models were trained and evaluated on the raw audio data to determine their classification accuracies. </a:t>
            </a:r>
            <a:endParaRPr sz="1400">
              <a:solidFill>
                <a:schemeClr val="dk1"/>
              </a:solidFill>
            </a:endParaRPr>
          </a:p>
          <a:p>
            <a:pPr marL="0" lvl="0" indent="0" algn="l" rtl="0">
              <a:lnSpc>
                <a:spcPct val="85000"/>
              </a:lnSpc>
              <a:spcBef>
                <a:spcPts val="1200"/>
              </a:spcBef>
              <a:spcAft>
                <a:spcPts val="0"/>
              </a:spcAft>
              <a:buSzPts val="275"/>
              <a:buNone/>
            </a:pPr>
            <a:r>
              <a:rPr lang="en" sz="1400">
                <a:solidFill>
                  <a:schemeClr val="dk1"/>
                </a:solidFill>
              </a:rPr>
              <a:t>The results showed that the CNN model outperformed the other models with the highest accuracy and improvement. </a:t>
            </a:r>
            <a:endParaRPr sz="1400">
              <a:solidFill>
                <a:schemeClr val="dk1"/>
              </a:solidFill>
            </a:endParaRPr>
          </a:p>
          <a:p>
            <a:pPr marL="0" lvl="0" indent="0" algn="l" rtl="0">
              <a:lnSpc>
                <a:spcPct val="85000"/>
              </a:lnSpc>
              <a:spcBef>
                <a:spcPts val="1200"/>
              </a:spcBef>
              <a:spcAft>
                <a:spcPts val="0"/>
              </a:spcAft>
              <a:buSzPts val="275"/>
              <a:buNone/>
            </a:pPr>
            <a:r>
              <a:rPr lang="en" sz="1400">
                <a:solidFill>
                  <a:schemeClr val="dk1"/>
                </a:solidFill>
              </a:rPr>
              <a:t>Tuning the hyperparameter has improved the accuracies for all the models.</a:t>
            </a:r>
            <a:endParaRPr sz="1400">
              <a:solidFill>
                <a:schemeClr val="dk1"/>
              </a:solidFill>
            </a:endParaRPr>
          </a:p>
          <a:p>
            <a:pPr marL="0" lvl="0" indent="0" algn="l" rtl="0">
              <a:lnSpc>
                <a:spcPct val="85000"/>
              </a:lnSpc>
              <a:spcBef>
                <a:spcPts val="1200"/>
              </a:spcBef>
              <a:spcAft>
                <a:spcPts val="0"/>
              </a:spcAft>
              <a:buSzPts val="275"/>
              <a:buNone/>
            </a:pPr>
            <a:r>
              <a:rPr lang="en" sz="1400">
                <a:solidFill>
                  <a:schemeClr val="dk1"/>
                </a:solidFill>
              </a:rPr>
              <a:t>RNN was not feasible for the raw data due to the high dimensionality (253,053) and complex temporal structure of the data, making the input sequences too long and computationally expensive to train the model.</a:t>
            </a:r>
            <a:endParaRPr sz="1400">
              <a:solidFill>
                <a:schemeClr val="dk1"/>
              </a:solidFill>
            </a:endParaRPr>
          </a:p>
          <a:p>
            <a:pPr marL="0" lvl="0" indent="0" algn="l" rtl="0">
              <a:lnSpc>
                <a:spcPct val="85000"/>
              </a:lnSpc>
              <a:spcBef>
                <a:spcPts val="1200"/>
              </a:spcBef>
              <a:spcAft>
                <a:spcPts val="0"/>
              </a:spcAft>
              <a:buSzPts val="275"/>
              <a:buNone/>
            </a:pPr>
            <a:r>
              <a:rPr lang="en" sz="1400">
                <a:solidFill>
                  <a:schemeClr val="dk1"/>
                </a:solidFill>
              </a:rPr>
              <a:t>However, all models had relatively low accuracies indicating the raw audio data alone is not sufficient for accurate emotion recognition, and that steps such as </a:t>
            </a:r>
            <a:r>
              <a:rPr lang="en" sz="1400" i="1">
                <a:solidFill>
                  <a:schemeClr val="dk1"/>
                </a:solidFill>
              </a:rPr>
              <a:t>feature extraction and data augmentation</a:t>
            </a:r>
            <a:r>
              <a:rPr lang="en" sz="1400">
                <a:solidFill>
                  <a:schemeClr val="dk1"/>
                </a:solidFill>
              </a:rPr>
              <a:t> would be investigated. </a:t>
            </a:r>
            <a:endParaRPr sz="1400">
              <a:solidFill>
                <a:schemeClr val="dk1"/>
              </a:solidFill>
            </a:endParaRPr>
          </a:p>
          <a:p>
            <a:pPr marL="0" lvl="0" indent="0" algn="l" rtl="0">
              <a:lnSpc>
                <a:spcPct val="85000"/>
              </a:lnSpc>
              <a:spcBef>
                <a:spcPts val="1200"/>
              </a:spcBef>
              <a:spcAft>
                <a:spcPts val="0"/>
              </a:spcAft>
              <a:buSzPts val="275"/>
              <a:buNone/>
            </a:pPr>
            <a:endParaRPr sz="1400">
              <a:solidFill>
                <a:schemeClr val="dk1"/>
              </a:solidFill>
            </a:endParaRPr>
          </a:p>
          <a:p>
            <a:pPr marL="0" lvl="0" indent="0" algn="l" rtl="0">
              <a:lnSpc>
                <a:spcPct val="85000"/>
              </a:lnSpc>
              <a:spcBef>
                <a:spcPts val="1200"/>
              </a:spcBef>
              <a:spcAft>
                <a:spcPts val="0"/>
              </a:spcAft>
              <a:buSzPts val="275"/>
              <a:buNone/>
            </a:pPr>
            <a:endParaRPr sz="1400">
              <a:solidFill>
                <a:schemeClr val="dk1"/>
              </a:solidFill>
            </a:endParaRPr>
          </a:p>
          <a:p>
            <a:pPr marL="0" lvl="0" indent="0" algn="l" rtl="0">
              <a:lnSpc>
                <a:spcPct val="85000"/>
              </a:lnSpc>
              <a:spcBef>
                <a:spcPts val="1200"/>
              </a:spcBef>
              <a:spcAft>
                <a:spcPts val="1200"/>
              </a:spcAft>
              <a:buSzPts val="275"/>
              <a:buNone/>
            </a:pPr>
            <a:endParaRPr sz="1400">
              <a:solidFill>
                <a:schemeClr val="dk1"/>
              </a:solidFill>
            </a:endParaRPr>
          </a:p>
        </p:txBody>
      </p:sp>
      <p:pic>
        <p:nvPicPr>
          <p:cNvPr id="87" name="Google Shape;87;p17"/>
          <p:cNvPicPr preferRelativeResize="0"/>
          <p:nvPr/>
        </p:nvPicPr>
        <p:blipFill>
          <a:blip r:embed="rId3">
            <a:alphaModFix/>
          </a:blip>
          <a:stretch>
            <a:fillRect/>
          </a:stretch>
        </p:blipFill>
        <p:spPr>
          <a:xfrm>
            <a:off x="4769000" y="1205326"/>
            <a:ext cx="4063301" cy="254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311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Extraction</a:t>
            </a:r>
            <a:endParaRPr/>
          </a:p>
        </p:txBody>
      </p:sp>
      <p:sp>
        <p:nvSpPr>
          <p:cNvPr id="93" name="Google Shape;93;p18"/>
          <p:cNvSpPr txBox="1">
            <a:spLocks noGrp="1"/>
          </p:cNvSpPr>
          <p:nvPr>
            <p:ph type="body" idx="1"/>
          </p:nvPr>
        </p:nvSpPr>
        <p:spPr>
          <a:xfrm>
            <a:off x="55025" y="884425"/>
            <a:ext cx="5521800" cy="420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chemeClr val="dk1"/>
                </a:solidFill>
              </a:rPr>
              <a:t>Three types of features that are commonly used in audio analysis and have been found to be effective in previous studies* for speech emotion recognition are MFCC, chroma, and spectral contrast. </a:t>
            </a:r>
            <a:endParaRPr sz="1400">
              <a:solidFill>
                <a:schemeClr val="dk1"/>
              </a:solidFill>
            </a:endParaRPr>
          </a:p>
          <a:p>
            <a:pPr marL="457200" lvl="0" indent="-317500" algn="l" rtl="0">
              <a:spcBef>
                <a:spcPts val="1200"/>
              </a:spcBef>
              <a:spcAft>
                <a:spcPts val="0"/>
              </a:spcAft>
              <a:buClr>
                <a:schemeClr val="dk1"/>
              </a:buClr>
              <a:buSzPts val="1400"/>
              <a:buChar char="●"/>
            </a:pPr>
            <a:r>
              <a:rPr lang="en" sz="1400" b="1">
                <a:solidFill>
                  <a:schemeClr val="dk1"/>
                </a:solidFill>
              </a:rPr>
              <a:t>MFCC </a:t>
            </a:r>
            <a:r>
              <a:rPr lang="en" sz="1400">
                <a:solidFill>
                  <a:schemeClr val="dk1"/>
                </a:solidFill>
              </a:rPr>
              <a:t> captures the distribution of the power across different frequency bands, emphasizing the frequencies that are most relevant for human speech perception.</a:t>
            </a:r>
            <a:endParaRPr sz="1400">
              <a:solidFill>
                <a:schemeClr val="dk1"/>
              </a:solidFill>
            </a:endParaRPr>
          </a:p>
          <a:p>
            <a:pPr marL="457200" lvl="0" indent="-317500" algn="l" rtl="0">
              <a:spcBef>
                <a:spcPts val="0"/>
              </a:spcBef>
              <a:spcAft>
                <a:spcPts val="0"/>
              </a:spcAft>
              <a:buClr>
                <a:schemeClr val="dk1"/>
              </a:buClr>
              <a:buSzPts val="1400"/>
              <a:buChar char="●"/>
            </a:pPr>
            <a:r>
              <a:rPr lang="en" sz="1400" b="1">
                <a:solidFill>
                  <a:schemeClr val="dk1"/>
                </a:solidFill>
              </a:rPr>
              <a:t>Chroma </a:t>
            </a:r>
            <a:r>
              <a:rPr lang="en" sz="1400">
                <a:solidFill>
                  <a:schemeClr val="dk1"/>
                </a:solidFill>
              </a:rPr>
              <a:t>features represent the distribution of energy across different pitch classes (notes) within an octave. They help capture the variations in pitch and intonation. </a:t>
            </a:r>
            <a:endParaRPr sz="1400">
              <a:solidFill>
                <a:schemeClr val="dk1"/>
              </a:solidFill>
            </a:endParaRPr>
          </a:p>
          <a:p>
            <a:pPr marL="457200" lvl="0" indent="-317500" algn="l" rtl="0">
              <a:spcBef>
                <a:spcPts val="0"/>
              </a:spcBef>
              <a:spcAft>
                <a:spcPts val="0"/>
              </a:spcAft>
              <a:buClr>
                <a:schemeClr val="dk1"/>
              </a:buClr>
              <a:buSzPts val="1400"/>
              <a:buChar char="●"/>
            </a:pPr>
            <a:r>
              <a:rPr lang="en" sz="1400" b="1">
                <a:solidFill>
                  <a:schemeClr val="dk1"/>
                </a:solidFill>
              </a:rPr>
              <a:t>Spectral contrast </a:t>
            </a:r>
            <a:r>
              <a:rPr lang="en" sz="1400">
                <a:solidFill>
                  <a:schemeClr val="dk1"/>
                </a:solidFill>
              </a:rPr>
              <a:t>measures the spectral differences between a sound signal and its background noise, which can provide information about the sharpness and clarity of the sound.</a:t>
            </a:r>
            <a:endParaRPr sz="1400">
              <a:solidFill>
                <a:schemeClr val="dk1"/>
              </a:solidFill>
            </a:endParaRPr>
          </a:p>
        </p:txBody>
      </p:sp>
      <p:pic>
        <p:nvPicPr>
          <p:cNvPr id="94" name="Google Shape;94;p18"/>
          <p:cNvPicPr preferRelativeResize="0"/>
          <p:nvPr/>
        </p:nvPicPr>
        <p:blipFill>
          <a:blip r:embed="rId3">
            <a:alphaModFix/>
          </a:blip>
          <a:stretch>
            <a:fillRect/>
          </a:stretch>
        </p:blipFill>
        <p:spPr>
          <a:xfrm>
            <a:off x="5639750" y="542850"/>
            <a:ext cx="3348201" cy="1095351"/>
          </a:xfrm>
          <a:prstGeom prst="rect">
            <a:avLst/>
          </a:prstGeom>
          <a:noFill/>
          <a:ln>
            <a:noFill/>
          </a:ln>
        </p:spPr>
      </p:pic>
      <p:pic>
        <p:nvPicPr>
          <p:cNvPr id="95" name="Google Shape;95;p18"/>
          <p:cNvPicPr preferRelativeResize="0"/>
          <p:nvPr/>
        </p:nvPicPr>
        <p:blipFill>
          <a:blip r:embed="rId4">
            <a:alphaModFix/>
          </a:blip>
          <a:stretch>
            <a:fillRect/>
          </a:stretch>
        </p:blipFill>
        <p:spPr>
          <a:xfrm>
            <a:off x="5639750" y="1790700"/>
            <a:ext cx="3348200" cy="1562092"/>
          </a:xfrm>
          <a:prstGeom prst="rect">
            <a:avLst/>
          </a:prstGeom>
          <a:noFill/>
          <a:ln>
            <a:noFill/>
          </a:ln>
        </p:spPr>
      </p:pic>
      <p:pic>
        <p:nvPicPr>
          <p:cNvPr id="96" name="Google Shape;96;p18"/>
          <p:cNvPicPr preferRelativeResize="0"/>
          <p:nvPr/>
        </p:nvPicPr>
        <p:blipFill rotWithShape="1">
          <a:blip r:embed="rId5">
            <a:alphaModFix/>
          </a:blip>
          <a:srcRect t="45855"/>
          <a:stretch/>
        </p:blipFill>
        <p:spPr>
          <a:xfrm>
            <a:off x="5639750" y="3454050"/>
            <a:ext cx="3348200" cy="1359626"/>
          </a:xfrm>
          <a:prstGeom prst="rect">
            <a:avLst/>
          </a:prstGeom>
          <a:noFill/>
          <a:ln>
            <a:noFill/>
          </a:ln>
        </p:spPr>
      </p:pic>
      <p:sp>
        <p:nvSpPr>
          <p:cNvPr id="97" name="Google Shape;97;p18"/>
          <p:cNvSpPr txBox="1"/>
          <p:nvPr/>
        </p:nvSpPr>
        <p:spPr>
          <a:xfrm>
            <a:off x="6826350" y="1790700"/>
            <a:ext cx="692100" cy="177600"/>
          </a:xfrm>
          <a:prstGeom prst="rect">
            <a:avLst/>
          </a:prstGeom>
          <a:solidFill>
            <a:schemeClr val="dk1"/>
          </a:solid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275"/>
              <a:buNone/>
            </a:pPr>
            <a:r>
              <a:rPr lang="en" sz="550"/>
              <a:t>Chroma STFT</a:t>
            </a:r>
            <a:endParaRPr sz="550"/>
          </a:p>
        </p:txBody>
      </p:sp>
      <p:sp>
        <p:nvSpPr>
          <p:cNvPr id="98" name="Google Shape;98;p18"/>
          <p:cNvSpPr/>
          <p:nvPr/>
        </p:nvSpPr>
        <p:spPr>
          <a:xfrm>
            <a:off x="6129625" y="1811400"/>
            <a:ext cx="2284500" cy="177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9" name="Google Shape;99;p18"/>
          <p:cNvSpPr txBox="1"/>
          <p:nvPr/>
        </p:nvSpPr>
        <p:spPr>
          <a:xfrm>
            <a:off x="6920250" y="1790700"/>
            <a:ext cx="10722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a:t>Chroma STFT</a:t>
            </a:r>
            <a:endParaRPr sz="600"/>
          </a:p>
        </p:txBody>
      </p:sp>
      <p:sp>
        <p:nvSpPr>
          <p:cNvPr id="100" name="Google Shape;100;p18"/>
          <p:cNvSpPr txBox="1"/>
          <p:nvPr/>
        </p:nvSpPr>
        <p:spPr>
          <a:xfrm>
            <a:off x="-631000" y="4813675"/>
            <a:ext cx="7402500" cy="407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800">
                <a:solidFill>
                  <a:schemeClr val="dk1"/>
                </a:solidFill>
              </a:rPr>
              <a:t> *ERANNs: Efficient residual audio neural networks for audio pattern recognition</a:t>
            </a:r>
            <a:br>
              <a:rPr lang="en" sz="800">
                <a:solidFill>
                  <a:schemeClr val="dk1"/>
                </a:solidFill>
              </a:rPr>
            </a:br>
            <a:r>
              <a:rPr lang="en" sz="800">
                <a:solidFill>
                  <a:schemeClr val="dk1"/>
                </a:solidFill>
              </a:rPr>
              <a:t>Verbitskiy et al. - Pattern Recognition Letters - 2022</a:t>
            </a:r>
            <a:endParaRPr sz="800">
              <a:solidFill>
                <a:schemeClr val="dk1"/>
              </a:solidFill>
            </a:endParaRPr>
          </a:p>
          <a:p>
            <a:pPr marL="0" lvl="0" indent="0" algn="ctr" rtl="0">
              <a:lnSpc>
                <a:spcPct val="115000"/>
              </a:lnSpc>
              <a:spcBef>
                <a:spcPts val="1200"/>
              </a:spcBef>
              <a:spcAft>
                <a:spcPts val="0"/>
              </a:spcAft>
              <a:buNone/>
            </a:pPr>
            <a:r>
              <a:rPr lang="en" sz="800">
                <a:solidFill>
                  <a:schemeClr val="dk1"/>
                </a:solidFill>
              </a:rPr>
              <a:t>*Speech Emotion Recognition Using MLP Classifier</a:t>
            </a:r>
            <a:br>
              <a:rPr lang="en" sz="800">
                <a:solidFill>
                  <a:schemeClr val="dk1"/>
                </a:solidFill>
              </a:rPr>
            </a:br>
            <a:r>
              <a:rPr lang="en" sz="800">
                <a:solidFill>
                  <a:schemeClr val="dk1"/>
                </a:solidFill>
              </a:rPr>
              <a:t>Poojary et al. - International Journal of Scientific Research in Science and Technology - 2021</a:t>
            </a:r>
            <a:endParaRPr sz="800">
              <a:solidFill>
                <a:schemeClr val="dk1"/>
              </a:solidFill>
            </a:endParaRPr>
          </a:p>
          <a:p>
            <a:pPr marL="0" lvl="0" indent="0" algn="ctr" rtl="0">
              <a:lnSpc>
                <a:spcPct val="115000"/>
              </a:lnSpc>
              <a:spcBef>
                <a:spcPts val="1200"/>
              </a:spcBef>
              <a:spcAft>
                <a:spcPts val="0"/>
              </a:spcAft>
              <a:buNone/>
            </a:pPr>
            <a:endParaRPr sz="800">
              <a:solidFill>
                <a:schemeClr val="dk1"/>
              </a:solidFill>
            </a:endParaRPr>
          </a:p>
          <a:p>
            <a:pPr marL="0" lvl="0" indent="0" algn="ctr" rtl="0">
              <a:spcBef>
                <a:spcPts val="1200"/>
              </a:spcBef>
              <a:spcAft>
                <a:spcPts val="0"/>
              </a:spcAft>
              <a:buNone/>
            </a:pP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271000" y="3839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Initial Feature Extracted Models</a:t>
            </a:r>
            <a:endParaRPr/>
          </a:p>
          <a:p>
            <a:pPr marL="0" lvl="0" indent="0" algn="l" rtl="0">
              <a:spcBef>
                <a:spcPts val="0"/>
              </a:spcBef>
              <a:spcAft>
                <a:spcPts val="0"/>
              </a:spcAft>
              <a:buNone/>
            </a:pPr>
            <a:endParaRPr/>
          </a:p>
        </p:txBody>
      </p:sp>
      <p:sp>
        <p:nvSpPr>
          <p:cNvPr id="106" name="Google Shape;106;p19"/>
          <p:cNvSpPr txBox="1">
            <a:spLocks noGrp="1"/>
          </p:cNvSpPr>
          <p:nvPr>
            <p:ph type="body" idx="1"/>
          </p:nvPr>
        </p:nvSpPr>
        <p:spPr>
          <a:xfrm>
            <a:off x="210175" y="1017725"/>
            <a:ext cx="4837500" cy="3672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chemeClr val="dk1"/>
                </a:solidFill>
              </a:rPr>
              <a:t>The SVM model showed the best performance initially when classifying emotions, which could be attributed to the fact that the RAVDESS dataset is relatively small, which makes the simpler model structure of the SVM less prone to overfitting. </a:t>
            </a:r>
            <a:endParaRPr sz="1400">
              <a:solidFill>
                <a:schemeClr val="dk1"/>
              </a:solidFill>
            </a:endParaRPr>
          </a:p>
          <a:p>
            <a:pPr marL="0" lvl="0" indent="0" algn="l" rtl="0">
              <a:spcBef>
                <a:spcPts val="1200"/>
              </a:spcBef>
              <a:spcAft>
                <a:spcPts val="0"/>
              </a:spcAft>
              <a:buNone/>
            </a:pPr>
            <a:r>
              <a:rPr lang="en" sz="1400">
                <a:solidFill>
                  <a:schemeClr val="dk1"/>
                </a:solidFill>
              </a:rPr>
              <a:t>However, despite the initial success of the SVM, the CNN model was still used for further experimentation, as it is a better choice for more complex problems.</a:t>
            </a:r>
            <a:endParaRPr sz="1400">
              <a:solidFill>
                <a:schemeClr val="dk1"/>
              </a:solidFill>
            </a:endParaRPr>
          </a:p>
          <a:p>
            <a:pPr marL="0" lvl="0" indent="0" algn="l" rtl="0">
              <a:spcBef>
                <a:spcPts val="1200"/>
              </a:spcBef>
              <a:spcAft>
                <a:spcPts val="1200"/>
              </a:spcAft>
              <a:buNone/>
            </a:pPr>
            <a:r>
              <a:rPr lang="en" sz="1400">
                <a:solidFill>
                  <a:schemeClr val="dk1"/>
                </a:solidFill>
              </a:rPr>
              <a:t>CNNs perform well with audio data*, especially with complex patterns, they are robust to noise, and are more invariant to translation making them advantageous for different datasets and applications.</a:t>
            </a:r>
            <a:endParaRPr sz="1400">
              <a:solidFill>
                <a:schemeClr val="dk1"/>
              </a:solidFill>
            </a:endParaRPr>
          </a:p>
        </p:txBody>
      </p:sp>
      <p:pic>
        <p:nvPicPr>
          <p:cNvPr id="107" name="Google Shape;107;p19"/>
          <p:cNvPicPr preferRelativeResize="0"/>
          <p:nvPr/>
        </p:nvPicPr>
        <p:blipFill>
          <a:blip r:embed="rId3">
            <a:alphaModFix/>
          </a:blip>
          <a:stretch>
            <a:fillRect/>
          </a:stretch>
        </p:blipFill>
        <p:spPr>
          <a:xfrm>
            <a:off x="5188696" y="1074159"/>
            <a:ext cx="3732475" cy="2995175"/>
          </a:xfrm>
          <a:prstGeom prst="rect">
            <a:avLst/>
          </a:prstGeom>
          <a:noFill/>
          <a:ln>
            <a:noFill/>
          </a:ln>
        </p:spPr>
      </p:pic>
      <p:sp>
        <p:nvSpPr>
          <p:cNvPr id="108" name="Google Shape;108;p19"/>
          <p:cNvSpPr txBox="1"/>
          <p:nvPr/>
        </p:nvSpPr>
        <p:spPr>
          <a:xfrm>
            <a:off x="830050" y="4736100"/>
            <a:ext cx="7402500" cy="407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800">
                <a:solidFill>
                  <a:schemeClr val="dk1"/>
                </a:solidFill>
              </a:rPr>
              <a:t>*ERANNs: Efficient residual audio neural networks for audio pattern recognition</a:t>
            </a:r>
            <a:br>
              <a:rPr lang="en" sz="800">
                <a:solidFill>
                  <a:schemeClr val="dk1"/>
                </a:solidFill>
              </a:rPr>
            </a:br>
            <a:r>
              <a:rPr lang="en" sz="800">
                <a:solidFill>
                  <a:schemeClr val="dk1"/>
                </a:solidFill>
              </a:rPr>
              <a:t>Verbitskiy et al. - Pattern Recognition Letters - 2022</a:t>
            </a:r>
            <a:endParaRPr sz="800">
              <a:solidFill>
                <a:schemeClr val="dk1"/>
              </a:solidFill>
            </a:endParaRPr>
          </a:p>
          <a:p>
            <a:pPr marL="0" lvl="0" indent="0" algn="ctr" rtl="0">
              <a:spcBef>
                <a:spcPts val="1200"/>
              </a:spcBef>
              <a:spcAft>
                <a:spcPts val="0"/>
              </a:spcAft>
              <a:buNone/>
            </a:pPr>
            <a:endParaRPr sz="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275700" y="309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CNN Model</a:t>
            </a:r>
            <a:endParaRPr/>
          </a:p>
        </p:txBody>
      </p:sp>
      <p:pic>
        <p:nvPicPr>
          <p:cNvPr id="123" name="Google Shape;123;p21"/>
          <p:cNvPicPr preferRelativeResize="0"/>
          <p:nvPr/>
        </p:nvPicPr>
        <p:blipFill>
          <a:blip r:embed="rId3">
            <a:alphaModFix/>
          </a:blip>
          <a:stretch>
            <a:fillRect/>
          </a:stretch>
        </p:blipFill>
        <p:spPr>
          <a:xfrm>
            <a:off x="1738525" y="3668400"/>
            <a:ext cx="2619675" cy="1419225"/>
          </a:xfrm>
          <a:prstGeom prst="rect">
            <a:avLst/>
          </a:prstGeom>
          <a:noFill/>
          <a:ln>
            <a:noFill/>
          </a:ln>
        </p:spPr>
      </p:pic>
      <p:pic>
        <p:nvPicPr>
          <p:cNvPr id="124" name="Google Shape;124;p21"/>
          <p:cNvPicPr preferRelativeResize="0"/>
          <p:nvPr/>
        </p:nvPicPr>
        <p:blipFill>
          <a:blip r:embed="rId4">
            <a:alphaModFix/>
          </a:blip>
          <a:stretch>
            <a:fillRect/>
          </a:stretch>
        </p:blipFill>
        <p:spPr>
          <a:xfrm>
            <a:off x="5098225" y="107825"/>
            <a:ext cx="3920600" cy="3523499"/>
          </a:xfrm>
          <a:prstGeom prst="rect">
            <a:avLst/>
          </a:prstGeom>
          <a:noFill/>
          <a:ln>
            <a:noFill/>
          </a:ln>
        </p:spPr>
      </p:pic>
      <p:pic>
        <p:nvPicPr>
          <p:cNvPr id="125" name="Google Shape;125;p21"/>
          <p:cNvPicPr preferRelativeResize="0"/>
          <p:nvPr/>
        </p:nvPicPr>
        <p:blipFill>
          <a:blip r:embed="rId5">
            <a:alphaModFix/>
          </a:blip>
          <a:stretch>
            <a:fillRect/>
          </a:stretch>
        </p:blipFill>
        <p:spPr>
          <a:xfrm>
            <a:off x="4632221" y="3668400"/>
            <a:ext cx="4386604" cy="1448775"/>
          </a:xfrm>
          <a:prstGeom prst="rect">
            <a:avLst/>
          </a:prstGeom>
          <a:noFill/>
          <a:ln>
            <a:noFill/>
          </a:ln>
        </p:spPr>
      </p:pic>
      <p:pic>
        <p:nvPicPr>
          <p:cNvPr id="126" name="Google Shape;126;p21"/>
          <p:cNvPicPr preferRelativeResize="0"/>
          <p:nvPr/>
        </p:nvPicPr>
        <p:blipFill>
          <a:blip r:embed="rId6">
            <a:alphaModFix/>
          </a:blip>
          <a:stretch>
            <a:fillRect/>
          </a:stretch>
        </p:blipFill>
        <p:spPr>
          <a:xfrm>
            <a:off x="207850" y="592275"/>
            <a:ext cx="4487526" cy="3336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Explaining CNN Model</a:t>
            </a:r>
            <a:endParaRPr/>
          </a:p>
        </p:txBody>
      </p:sp>
      <p:sp>
        <p:nvSpPr>
          <p:cNvPr id="132" name="Google Shape;132;p22"/>
          <p:cNvSpPr txBox="1">
            <a:spLocks noGrp="1"/>
          </p:cNvSpPr>
          <p:nvPr>
            <p:ph type="body" idx="1"/>
          </p:nvPr>
        </p:nvSpPr>
        <p:spPr>
          <a:xfrm>
            <a:off x="170700" y="1068600"/>
            <a:ext cx="6828000" cy="3771600"/>
          </a:xfrm>
          <a:prstGeom prst="rect">
            <a:avLst/>
          </a:prstGeom>
        </p:spPr>
        <p:txBody>
          <a:bodyPr spcFirstLastPara="1" wrap="square" lIns="91425" tIns="91425" rIns="91425" bIns="91425" anchor="t" anchorCtr="0">
            <a:normAutofit fontScale="85000" lnSpcReduction="20000"/>
          </a:bodyPr>
          <a:lstStyle/>
          <a:p>
            <a:pPr marL="457200" lvl="0" indent="-305784" algn="l" rtl="0">
              <a:lnSpc>
                <a:spcPct val="95000"/>
              </a:lnSpc>
              <a:spcBef>
                <a:spcPts val="0"/>
              </a:spcBef>
              <a:spcAft>
                <a:spcPts val="0"/>
              </a:spcAft>
              <a:buClr>
                <a:schemeClr val="dk1"/>
              </a:buClr>
              <a:buSzPct val="100000"/>
              <a:buChar char="●"/>
            </a:pPr>
            <a:r>
              <a:rPr lang="en" sz="1430">
                <a:solidFill>
                  <a:schemeClr val="dk1"/>
                </a:solidFill>
              </a:rPr>
              <a:t>Conv1D (1st): This is the first 1D convolutional layer with 256 filters. It learns local patterns in the input features by applying multiple filters (kernels) along the time axis. Each filter detects a specific pattern in the input, helping the model capture important information from the audio features for emotion classification.</a:t>
            </a:r>
            <a:endParaRPr sz="1430">
              <a:solidFill>
                <a:schemeClr val="dk1"/>
              </a:solidFill>
            </a:endParaRPr>
          </a:p>
          <a:p>
            <a:pPr marL="457200" lvl="0" indent="0" algn="l" rtl="0">
              <a:lnSpc>
                <a:spcPct val="95000"/>
              </a:lnSpc>
              <a:spcBef>
                <a:spcPts val="1200"/>
              </a:spcBef>
              <a:spcAft>
                <a:spcPts val="0"/>
              </a:spcAft>
              <a:buNone/>
            </a:pPr>
            <a:endParaRPr sz="1430">
              <a:solidFill>
                <a:schemeClr val="dk1"/>
              </a:solidFill>
            </a:endParaRPr>
          </a:p>
          <a:p>
            <a:pPr marL="457200" lvl="0" indent="-305784" algn="l" rtl="0">
              <a:lnSpc>
                <a:spcPct val="95000"/>
              </a:lnSpc>
              <a:spcBef>
                <a:spcPts val="1200"/>
              </a:spcBef>
              <a:spcAft>
                <a:spcPts val="0"/>
              </a:spcAft>
              <a:buClr>
                <a:schemeClr val="dk1"/>
              </a:buClr>
              <a:buSzPct val="100000"/>
              <a:buChar char="●"/>
            </a:pPr>
            <a:r>
              <a:rPr lang="en" sz="1430">
                <a:solidFill>
                  <a:schemeClr val="dk1"/>
                </a:solidFill>
              </a:rPr>
              <a:t>MaxPooling1D (1st): Reduces spatial dimensions, extracting significant features and lowering computational complexity.</a:t>
            </a:r>
            <a:endParaRPr sz="1430">
              <a:solidFill>
                <a:schemeClr val="dk1"/>
              </a:solidFill>
            </a:endParaRPr>
          </a:p>
          <a:p>
            <a:pPr marL="457200" lvl="0" indent="0" algn="l" rtl="0">
              <a:lnSpc>
                <a:spcPct val="95000"/>
              </a:lnSpc>
              <a:spcBef>
                <a:spcPts val="1200"/>
              </a:spcBef>
              <a:spcAft>
                <a:spcPts val="0"/>
              </a:spcAft>
              <a:buNone/>
            </a:pPr>
            <a:endParaRPr sz="1430">
              <a:solidFill>
                <a:schemeClr val="dk1"/>
              </a:solidFill>
            </a:endParaRPr>
          </a:p>
          <a:p>
            <a:pPr marL="457200" lvl="0" indent="-305784" algn="l" rtl="0">
              <a:lnSpc>
                <a:spcPct val="95000"/>
              </a:lnSpc>
              <a:spcBef>
                <a:spcPts val="1200"/>
              </a:spcBef>
              <a:spcAft>
                <a:spcPts val="0"/>
              </a:spcAft>
              <a:buClr>
                <a:schemeClr val="dk1"/>
              </a:buClr>
              <a:buSzPct val="100000"/>
              <a:buChar char="●"/>
            </a:pPr>
            <a:r>
              <a:rPr lang="en" sz="1430">
                <a:solidFill>
                  <a:schemeClr val="dk1"/>
                </a:solidFill>
              </a:rPr>
              <a:t>Conv1D (2nd): Learns more complex patterns using 512 filters, capturing nuanced information from audio features.</a:t>
            </a:r>
            <a:endParaRPr sz="1430">
              <a:solidFill>
                <a:schemeClr val="dk1"/>
              </a:solidFill>
            </a:endParaRPr>
          </a:p>
          <a:p>
            <a:pPr marL="457200" lvl="0" indent="0" algn="l" rtl="0">
              <a:lnSpc>
                <a:spcPct val="95000"/>
              </a:lnSpc>
              <a:spcBef>
                <a:spcPts val="1200"/>
              </a:spcBef>
              <a:spcAft>
                <a:spcPts val="0"/>
              </a:spcAft>
              <a:buNone/>
            </a:pPr>
            <a:endParaRPr sz="1430">
              <a:solidFill>
                <a:schemeClr val="dk1"/>
              </a:solidFill>
            </a:endParaRPr>
          </a:p>
          <a:p>
            <a:pPr marL="457200" lvl="0" indent="-305784" algn="l" rtl="0">
              <a:lnSpc>
                <a:spcPct val="95000"/>
              </a:lnSpc>
              <a:spcBef>
                <a:spcPts val="1200"/>
              </a:spcBef>
              <a:spcAft>
                <a:spcPts val="0"/>
              </a:spcAft>
              <a:buClr>
                <a:schemeClr val="dk1"/>
              </a:buClr>
              <a:buSzPct val="100000"/>
              <a:buChar char="●"/>
            </a:pPr>
            <a:r>
              <a:rPr lang="en" sz="1430">
                <a:solidFill>
                  <a:schemeClr val="dk1"/>
                </a:solidFill>
              </a:rPr>
              <a:t>MaxPooling1D (2nd): Further reduces spatial dimensions, extracting significant features and reducing computational complexity.</a:t>
            </a:r>
            <a:endParaRPr sz="1430">
              <a:solidFill>
                <a:schemeClr val="dk1"/>
              </a:solidFill>
            </a:endParaRPr>
          </a:p>
          <a:p>
            <a:pPr marL="457200" lvl="0" indent="0" algn="l" rtl="0">
              <a:lnSpc>
                <a:spcPct val="95000"/>
              </a:lnSpc>
              <a:spcBef>
                <a:spcPts val="1200"/>
              </a:spcBef>
              <a:spcAft>
                <a:spcPts val="0"/>
              </a:spcAft>
              <a:buNone/>
            </a:pPr>
            <a:endParaRPr sz="1430">
              <a:solidFill>
                <a:schemeClr val="dk1"/>
              </a:solidFill>
            </a:endParaRPr>
          </a:p>
          <a:p>
            <a:pPr marL="457200" lvl="0" indent="-305784" algn="l" rtl="0">
              <a:lnSpc>
                <a:spcPct val="95000"/>
              </a:lnSpc>
              <a:spcBef>
                <a:spcPts val="1200"/>
              </a:spcBef>
              <a:spcAft>
                <a:spcPts val="0"/>
              </a:spcAft>
              <a:buClr>
                <a:schemeClr val="dk1"/>
              </a:buClr>
              <a:buSzPct val="100000"/>
              <a:buChar char="●"/>
            </a:pPr>
            <a:r>
              <a:rPr lang="en" sz="1430">
                <a:solidFill>
                  <a:schemeClr val="dk1"/>
                </a:solidFill>
              </a:rPr>
              <a:t>Flatten: This layer flattens the 3-dimensional tensor output from the previous layer into a 1-dimensional tensor. This is necessary for connecting the convolutional layers to the fully connected (dense) layers.</a:t>
            </a:r>
            <a:endParaRPr sz="1430">
              <a:solidFill>
                <a:schemeClr val="dk1"/>
              </a:solidFill>
            </a:endParaRPr>
          </a:p>
        </p:txBody>
      </p:sp>
      <p:pic>
        <p:nvPicPr>
          <p:cNvPr id="133" name="Google Shape;133;p22"/>
          <p:cNvPicPr preferRelativeResize="0"/>
          <p:nvPr/>
        </p:nvPicPr>
        <p:blipFill>
          <a:blip r:embed="rId3">
            <a:alphaModFix/>
          </a:blip>
          <a:stretch>
            <a:fillRect/>
          </a:stretch>
        </p:blipFill>
        <p:spPr>
          <a:xfrm>
            <a:off x="7188993" y="0"/>
            <a:ext cx="1643307" cy="5143499"/>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1239</Words>
  <Application>Microsoft Office PowerPoint</Application>
  <PresentationFormat>On-screen Show (16:9)</PresentationFormat>
  <Paragraphs>72</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Simple Dark</vt:lpstr>
      <vt:lpstr>Audio Pattern Recognition - Emotion Classification</vt:lpstr>
      <vt:lpstr>RAVDESS Dataset </vt:lpstr>
      <vt:lpstr>Goal &amp; Motivation</vt:lpstr>
      <vt:lpstr>Raw Audio Data</vt:lpstr>
      <vt:lpstr>Raw Data Models</vt:lpstr>
      <vt:lpstr>Feature Extraction</vt:lpstr>
      <vt:lpstr>Initial Feature Extracted Models </vt:lpstr>
      <vt:lpstr>CNN Model</vt:lpstr>
      <vt:lpstr>Explaining CNN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Pattern Recognition - Emotion Classification</dc:title>
  <dc:creator>Manraj Singh</dc:creator>
  <cp:lastModifiedBy>Manraj Singh</cp:lastModifiedBy>
  <cp:revision>1</cp:revision>
  <dcterms:modified xsi:type="dcterms:W3CDTF">2023-04-24T19:07:45Z</dcterms:modified>
</cp:coreProperties>
</file>