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C01BB-C9EE-40EF-BAA5-C0BBBCC34E6E}">
  <a:tblStyle styleId="{3C8C01BB-C9EE-40EF-BAA5-C0BBBCC34E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6127a4f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6127a4f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5f86ddab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5f86dda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6127a4f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6127a4f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6127a4f6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6127a4f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6127a4f6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6127a4f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f86ddab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5f86dda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6127a4f6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6127a4f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6127a4f6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6127a4f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6127a4f6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6127a4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127a4f6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6127a4f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d60918247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d60918247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5f86dda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5f86dd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19062" y="1412875"/>
            <a:ext cx="5476875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Bengali Dialect Conversion To Standard Bengali Language Using Deep Learning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19048" y="4508500"/>
            <a:ext cx="4774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Presented By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Md. Ashab Mohiuddin (190104128)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Md. Younus Hossain Ahsan (190104131)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Md. Abid Rahman (190104141)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Fahim Ahmed (190104149)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Transformer Model: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2365375"/>
            <a:ext cx="5048250" cy="38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In-depth Architecture: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81250"/>
            <a:ext cx="8083548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Self-Attention &amp; Cross-Attention: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00" y="2476500"/>
            <a:ext cx="3357875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250" y="2476500"/>
            <a:ext cx="3378475" cy="33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Positional Encoding: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300425"/>
            <a:ext cx="7747000" cy="368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457200" rtl="0" algn="just">
              <a:spcBef>
                <a:spcPts val="360"/>
              </a:spcBef>
              <a:spcAft>
                <a:spcPts val="0"/>
              </a:spcAft>
              <a:buSzPts val="700"/>
              <a:buChar char="•"/>
            </a:pPr>
            <a:r>
              <a:t/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Encoder only uses padding mask.</a:t>
            </a:r>
            <a:endParaRPr sz="33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Decoder uses both padding and attention masks.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Hyper-parameters:</a:t>
            </a:r>
            <a:endParaRPr/>
          </a:p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500 epochs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0.1 </a:t>
            </a:r>
            <a:r>
              <a:rPr lang="en-US" sz="2100"/>
              <a:t>learning</a:t>
            </a:r>
            <a:r>
              <a:rPr lang="en-US" sz="2100"/>
              <a:t> rate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8 attention heads 512 </a:t>
            </a:r>
            <a:r>
              <a:rPr lang="en-US" sz="2100"/>
              <a:t>embedding</a:t>
            </a:r>
            <a:r>
              <a:rPr lang="en-US" sz="2100"/>
              <a:t> output and model-dimension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142 one hot vector and 5 layers of encoder and decoders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30x30 attention units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100 batch-size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feed-forward in encoder output size 2048</a:t>
            </a:r>
            <a:endParaRPr sz="21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Result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Seq2seq: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Poor performance relative to others</a:t>
            </a:r>
            <a:endParaRPr sz="21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BanglaBert: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Fine-tuning it could </a:t>
            </a:r>
            <a:r>
              <a:rPr lang="en-US" sz="2100"/>
              <a:t>achieve</a:t>
            </a:r>
            <a:r>
              <a:rPr lang="en-US" sz="2100"/>
              <a:t> great result for technical limitation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1325"/>
            <a:ext cx="4177201" cy="287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Result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600200"/>
            <a:ext cx="8229600" cy="490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Transformer Model with train dataset: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                      Figure: 500 epochs                                              Figure: 100 epochs</a:t>
            </a:r>
            <a:endParaRPr sz="14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25" y="2648100"/>
            <a:ext cx="3616324" cy="2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750" y="2648100"/>
            <a:ext cx="3616324" cy="29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Result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00200"/>
            <a:ext cx="8229600" cy="47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Transformer Model with train dataset: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Average Loss for every epoches</a:t>
            </a:r>
            <a:endParaRPr sz="21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37" y="2676125"/>
            <a:ext cx="5389724" cy="35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Result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Transformer Model with validation dataset: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62" y="2371113"/>
            <a:ext cx="4724675" cy="29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Rounded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Rounded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i="0" sz="32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 Rounded"/>
              <a:buChar char="•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Related Works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 Rounded"/>
              <a:buChar char="•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Dataset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 Rounded"/>
              <a:buChar char="•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Future Work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 Rounded"/>
              <a:buChar char="•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 Rounded"/>
              <a:buChar char="•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Result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 Rounded"/>
              <a:buChar char="•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Conclusion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Conclusion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344700"/>
            <a:ext cx="8229600" cy="5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Limited work on Noakhali Dialect to Standard Bangla Language Translation.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Rare research, unique dataset creation.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Seq2seq performed poorly for translation.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BanglaBert fine-tuning not successful.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Transformer model outperformed others.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Validation data didn't achieve </a:t>
            </a:r>
            <a:r>
              <a:rPr lang="en-US" sz="2100"/>
              <a:t>great </a:t>
            </a:r>
            <a:r>
              <a:rPr lang="en-US" sz="2100">
                <a:solidFill>
                  <a:schemeClr val="dk2"/>
                </a:solidFill>
              </a:rPr>
              <a:t>performance. 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Future research explores various approaches.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68312" y="414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Arial Rounded"/>
              <a:buNone/>
            </a:pPr>
            <a:r>
              <a:rPr b="1" i="0" lang="en-US" sz="4400" u="none">
                <a:solidFill>
                  <a:srgbClr val="00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743075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Dialect is a unique variation of a language.</a:t>
            </a:r>
            <a:endParaRPr sz="3300">
              <a:solidFill>
                <a:srgbClr val="000000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Over 7,000 dialects worldwide.</a:t>
            </a:r>
            <a:endParaRPr sz="3300">
              <a:solidFill>
                <a:srgbClr val="000000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i="0" lang="en-US" sz="2100" u="none">
                <a:solidFill>
                  <a:srgbClr val="000000"/>
                </a:solidFill>
              </a:rPr>
              <a:t>Bengali Language has a rich variety of dialects.</a:t>
            </a:r>
            <a:endParaRPr sz="3300">
              <a:solidFill>
                <a:srgbClr val="000000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Dialect conversion enhances universal communication</a:t>
            </a:r>
            <a:r>
              <a:rPr i="0" lang="en-US" sz="2100" u="none">
                <a:solidFill>
                  <a:srgbClr val="000000"/>
                </a:solidFill>
              </a:rPr>
              <a:t>.</a:t>
            </a:r>
            <a:endParaRPr sz="3300">
              <a:solidFill>
                <a:srgbClr val="000000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Common Bengali dialects include Rajshahi, Noakhali, and Sylhet</a:t>
            </a:r>
            <a:r>
              <a:rPr i="0" lang="en-US" sz="2100" u="none">
                <a:solidFill>
                  <a:srgbClr val="000000"/>
                </a:solidFill>
              </a:rPr>
              <a:t> etc.</a:t>
            </a:r>
            <a:endParaRPr sz="3300">
              <a:solidFill>
                <a:srgbClr val="000000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33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Rounded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Related Works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{3C8C01BB-C9EE-40EF-BAA5-C0BBBCC34E6E}</a:tableStyleId>
              </a:tblPr>
              <a:tblGrid>
                <a:gridCol w="3146425"/>
                <a:gridCol w="50006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Paper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Summery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DEF"/>
                    </a:solidFill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Paper 1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Islam et al. has used Encoder-Decoder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based RNN method with attention and sequence to sequence learning model in their work translating Bangla to English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and they have achieved 75% precision.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Paper 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Dhar et al. has used a transformer model consisting of NN based encoders and decoders and has achieved a BLEU score of 21.33.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91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Paper 3</a:t>
                      </a:r>
                      <a:endParaRPr/>
                    </a:p>
                  </a:txBody>
                  <a:tcPr marT="45725" marB="45725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Zahurul et al. has used a phrase-based Statistical Machine Translation (SMT) system that translates English sentences to Bangla and they have achieved a BLEU score of 11.7 for long sentences and for short sentences it is 23.3.</a:t>
                      </a:r>
                      <a:endParaRPr/>
                    </a:p>
                  </a:txBody>
                  <a:tcPr marT="45725" marB="45725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Rounded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Related Works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498475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{3C8C01BB-C9EE-40EF-BAA5-C0BBBCC34E6E}</a:tableStyleId>
              </a:tblPr>
              <a:tblGrid>
                <a:gridCol w="3146425"/>
                <a:gridCol w="50006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Paper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Summery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DEF"/>
                    </a:solidFill>
                  </a:tcPr>
                </a:tc>
              </a:tr>
              <a:tr h="12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Paper 4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Parida et al. has developed a Multimodal Machine Translation (MMT) utilizing bi-lingulal text for English to Bangla and achieved 51.1 BLEU score.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</a:tr>
              <a:tr h="20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Paper 5</a:t>
                      </a:r>
                      <a:endParaRPr/>
                    </a:p>
                  </a:txBody>
                  <a:tcPr marT="45725" marB="45725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Jawaid et al. [11] has built baseline phrase-based MT (PBMT) and hierarchical MT systems where hierarchical MT significantly outperformed PMT. The highest single reference BLEU score is achieved by the hierarchical system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 Rounded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and reaches 21.58%.</a:t>
                      </a:r>
                      <a:endParaRPr/>
                    </a:p>
                  </a:txBody>
                  <a:tcPr marT="45725" marB="45725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Rounded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Dataset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344700"/>
            <a:ext cx="8229600" cy="5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We gathered 686 words and sentences, but our model didn't improve.</a:t>
            </a:r>
            <a:endParaRPr sz="33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We filtered and added sentences with at least 4 words to our dataset.</a:t>
            </a:r>
            <a:endParaRPr sz="33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We now have 420 sentences in our dataset.</a:t>
            </a:r>
            <a:endParaRPr sz="21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Our dataset was verified by: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100"/>
              <a:t>Name:</a:t>
            </a:r>
            <a:r>
              <a:rPr lang="en-US" sz="2100"/>
              <a:t> Md. Nurul Hasnat Fahim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100"/>
              <a:t>Home District:</a:t>
            </a:r>
            <a:r>
              <a:rPr lang="en-US" sz="2100"/>
              <a:t> Laxmipur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100"/>
              <a:t>Department:</a:t>
            </a:r>
            <a:r>
              <a:rPr lang="en-US" sz="2100"/>
              <a:t> Finance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100"/>
              <a:t>Year:</a:t>
            </a:r>
            <a:r>
              <a:rPr lang="en-US" sz="2100"/>
              <a:t> 4th Year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100"/>
              <a:t>Institution:</a:t>
            </a:r>
            <a:r>
              <a:rPr lang="en-US" sz="2100"/>
              <a:t> Govt. Titumir College, Dhaka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5826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Rounded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Future Work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743075"/>
            <a:ext cx="8229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Will try to add more popular dialects in the model.</a:t>
            </a:r>
            <a:endParaRPr sz="33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Try to add more data related to Noakhali dialect.</a:t>
            </a:r>
            <a:endParaRPr sz="3300">
              <a:solidFill>
                <a:schemeClr val="dk2"/>
              </a:solidFill>
            </a:endParaRPr>
          </a:p>
          <a:p>
            <a:pPr indent="-3492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 sz="2100">
                <a:solidFill>
                  <a:schemeClr val="dk2"/>
                </a:solidFill>
              </a:rPr>
              <a:t>Try to improve the BLEU score of the model.</a:t>
            </a:r>
            <a:endParaRPr sz="3300">
              <a:solidFill>
                <a:schemeClr val="dk2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33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preprocessing: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Excluding sentences with words out of dictionary.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Each </a:t>
            </a:r>
            <a:r>
              <a:rPr lang="en-US" sz="2100"/>
              <a:t>sequence must have at most 30 words.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Excluding punctuation marks except question mark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Methodology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Seq2seq Model: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317750"/>
            <a:ext cx="7874000" cy="3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